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6" r:id="rId8"/>
    <p:sldId id="267" r:id="rId9"/>
    <p:sldId id="262" r:id="rId10"/>
    <p:sldId id="264" r:id="rId11"/>
    <p:sldId id="263" r:id="rId12"/>
    <p:sldId id="265" r:id="rId13"/>
    <p:sldId id="268" r:id="rId14"/>
    <p:sldId id="269" r:id="rId15"/>
    <p:sldId id="270" r:id="rId16"/>
    <p:sldId id="271" r:id="rId17"/>
    <p:sldId id="272" r:id="rId18"/>
    <p:sldId id="273" r:id="rId19"/>
    <p:sldId id="274" r:id="rId20"/>
    <p:sldId id="275" r:id="rId21"/>
    <p:sldId id="279" r:id="rId22"/>
    <p:sldId id="276" r:id="rId23"/>
    <p:sldId id="277"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97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A4FAB25-6797-48AB-8A8F-84E07AEB6A6D}" type="datetimeFigureOut">
              <a:rPr lang="fr-BE" smtClean="0"/>
              <a:t>23-02-22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6DB104D-15B1-4BCE-95BD-B6359727B3C3}" type="slidenum">
              <a:rPr lang="fr-BE" smtClean="0"/>
              <a:t>‹N°›</a:t>
            </a:fld>
            <a:endParaRPr lang="fr-BE"/>
          </a:p>
        </p:txBody>
      </p:sp>
    </p:spTree>
    <p:extLst>
      <p:ext uri="{BB962C8B-B14F-4D97-AF65-F5344CB8AC3E}">
        <p14:creationId xmlns:p14="http://schemas.microsoft.com/office/powerpoint/2010/main" val="296228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A4FAB25-6797-48AB-8A8F-84E07AEB6A6D}" type="datetimeFigureOut">
              <a:rPr lang="fr-BE" smtClean="0"/>
              <a:t>23-02-22</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D6DB104D-15B1-4BCE-95BD-B6359727B3C3}" type="slidenum">
              <a:rPr lang="fr-BE" smtClean="0"/>
              <a:t>‹N°›</a:t>
            </a:fld>
            <a:endParaRPr lang="fr-BE"/>
          </a:p>
        </p:txBody>
      </p:sp>
    </p:spTree>
    <p:extLst>
      <p:ext uri="{BB962C8B-B14F-4D97-AF65-F5344CB8AC3E}">
        <p14:creationId xmlns:p14="http://schemas.microsoft.com/office/powerpoint/2010/main" val="318236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A4FAB25-6797-48AB-8A8F-84E07AEB6A6D}" type="datetimeFigureOut">
              <a:rPr lang="fr-BE" smtClean="0"/>
              <a:t>23-02-22</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D6DB104D-15B1-4BCE-95BD-B6359727B3C3}" type="slidenum">
              <a:rPr lang="fr-BE" smtClean="0"/>
              <a:t>‹N°›</a:t>
            </a:fld>
            <a:endParaRPr lang="fr-BE"/>
          </a:p>
        </p:txBody>
      </p:sp>
    </p:spTree>
    <p:extLst>
      <p:ext uri="{BB962C8B-B14F-4D97-AF65-F5344CB8AC3E}">
        <p14:creationId xmlns:p14="http://schemas.microsoft.com/office/powerpoint/2010/main" val="226873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A4FAB25-6797-48AB-8A8F-84E07AEB6A6D}" type="datetimeFigureOut">
              <a:rPr lang="fr-BE" smtClean="0"/>
              <a:t>23-02-22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6DB104D-15B1-4BCE-95BD-B6359727B3C3}" type="slidenum">
              <a:rPr lang="fr-BE" smtClean="0"/>
              <a:t>‹N°›</a:t>
            </a:fld>
            <a:endParaRPr lang="fr-BE"/>
          </a:p>
        </p:txBody>
      </p:sp>
    </p:spTree>
    <p:extLst>
      <p:ext uri="{BB962C8B-B14F-4D97-AF65-F5344CB8AC3E}">
        <p14:creationId xmlns:p14="http://schemas.microsoft.com/office/powerpoint/2010/main" val="154718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A4FAB25-6797-48AB-8A8F-84E07AEB6A6D}" type="datetimeFigureOut">
              <a:rPr lang="fr-BE" smtClean="0"/>
              <a:t>23-02-22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6DB104D-15B1-4BCE-95BD-B6359727B3C3}" type="slidenum">
              <a:rPr lang="fr-BE" smtClean="0"/>
              <a:t>‹N°›</a:t>
            </a:fld>
            <a:endParaRPr lang="fr-BE"/>
          </a:p>
        </p:txBody>
      </p:sp>
    </p:spTree>
    <p:extLst>
      <p:ext uri="{BB962C8B-B14F-4D97-AF65-F5344CB8AC3E}">
        <p14:creationId xmlns:p14="http://schemas.microsoft.com/office/powerpoint/2010/main" val="771259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1A4FAB25-6797-48AB-8A8F-84E07AEB6A6D}" type="datetimeFigureOut">
              <a:rPr lang="fr-BE" smtClean="0"/>
              <a:t>23-02-22</a:t>
            </a:fld>
            <a:endParaRPr lang="fr-BE"/>
          </a:p>
        </p:txBody>
      </p:sp>
      <p:sp>
        <p:nvSpPr>
          <p:cNvPr id="9" name="Footer Placeholder 8"/>
          <p:cNvSpPr>
            <a:spLocks noGrp="1"/>
          </p:cNvSpPr>
          <p:nvPr>
            <p:ph type="ftr" sz="quarter" idx="11"/>
          </p:nvPr>
        </p:nvSpPr>
        <p:spPr/>
        <p:txBody>
          <a:bodyPr/>
          <a:lstStyle/>
          <a:p>
            <a:endParaRPr lang="fr-BE"/>
          </a:p>
        </p:txBody>
      </p:sp>
      <p:sp>
        <p:nvSpPr>
          <p:cNvPr id="10" name="Slide Number Placeholder 9"/>
          <p:cNvSpPr>
            <a:spLocks noGrp="1"/>
          </p:cNvSpPr>
          <p:nvPr>
            <p:ph type="sldNum" sz="quarter" idx="12"/>
          </p:nvPr>
        </p:nvSpPr>
        <p:spPr/>
        <p:txBody>
          <a:bodyPr/>
          <a:lstStyle/>
          <a:p>
            <a:fld id="{D6DB104D-15B1-4BCE-95BD-B6359727B3C3}" type="slidenum">
              <a:rPr lang="fr-BE" smtClean="0"/>
              <a:t>‹N°›</a:t>
            </a:fld>
            <a:endParaRPr lang="fr-BE"/>
          </a:p>
        </p:txBody>
      </p:sp>
    </p:spTree>
    <p:extLst>
      <p:ext uri="{BB962C8B-B14F-4D97-AF65-F5344CB8AC3E}">
        <p14:creationId xmlns:p14="http://schemas.microsoft.com/office/powerpoint/2010/main" val="197348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p:txBody>
          <a:bodyPr/>
          <a:lstStyle/>
          <a:p>
            <a:fld id="{1A4FAB25-6797-48AB-8A8F-84E07AEB6A6D}" type="datetimeFigureOut">
              <a:rPr lang="fr-BE" smtClean="0"/>
              <a:t>23-02-22</a:t>
            </a:fld>
            <a:endParaRPr lang="fr-BE"/>
          </a:p>
        </p:txBody>
      </p:sp>
      <p:sp>
        <p:nvSpPr>
          <p:cNvPr id="11" name="Footer Placeholder 10"/>
          <p:cNvSpPr>
            <a:spLocks noGrp="1"/>
          </p:cNvSpPr>
          <p:nvPr>
            <p:ph type="ftr" sz="quarter" idx="11"/>
          </p:nvPr>
        </p:nvSpPr>
        <p:spPr/>
        <p:txBody>
          <a:bodyPr/>
          <a:lstStyle/>
          <a:p>
            <a:endParaRPr lang="fr-BE"/>
          </a:p>
        </p:txBody>
      </p:sp>
      <p:sp>
        <p:nvSpPr>
          <p:cNvPr id="12" name="Slide Number Placeholder 11"/>
          <p:cNvSpPr>
            <a:spLocks noGrp="1"/>
          </p:cNvSpPr>
          <p:nvPr>
            <p:ph type="sldNum" sz="quarter" idx="12"/>
          </p:nvPr>
        </p:nvSpPr>
        <p:spPr/>
        <p:txBody>
          <a:bodyPr/>
          <a:lstStyle/>
          <a:p>
            <a:fld id="{D6DB104D-15B1-4BCE-95BD-B6359727B3C3}" type="slidenum">
              <a:rPr lang="fr-BE" smtClean="0"/>
              <a:t>‹N°›</a:t>
            </a:fld>
            <a:endParaRPr lang="fr-BE"/>
          </a:p>
        </p:txBody>
      </p:sp>
    </p:spTree>
    <p:extLst>
      <p:ext uri="{BB962C8B-B14F-4D97-AF65-F5344CB8AC3E}">
        <p14:creationId xmlns:p14="http://schemas.microsoft.com/office/powerpoint/2010/main" val="3540216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p:txBody>
          <a:bodyPr/>
          <a:lstStyle/>
          <a:p>
            <a:fld id="{1A4FAB25-6797-48AB-8A8F-84E07AEB6A6D}" type="datetimeFigureOut">
              <a:rPr lang="fr-BE" smtClean="0"/>
              <a:t>23-02-22</a:t>
            </a:fld>
            <a:endParaRPr lang="fr-BE"/>
          </a:p>
        </p:txBody>
      </p:sp>
      <p:sp>
        <p:nvSpPr>
          <p:cNvPr id="7" name="Footer Placeholder 6"/>
          <p:cNvSpPr>
            <a:spLocks noGrp="1"/>
          </p:cNvSpPr>
          <p:nvPr>
            <p:ph type="ftr" sz="quarter" idx="11"/>
          </p:nvPr>
        </p:nvSpPr>
        <p:spPr/>
        <p:txBody>
          <a:bodyPr/>
          <a:lstStyle/>
          <a:p>
            <a:endParaRPr lang="fr-BE"/>
          </a:p>
        </p:txBody>
      </p:sp>
      <p:sp>
        <p:nvSpPr>
          <p:cNvPr id="8" name="Slide Number Placeholder 7"/>
          <p:cNvSpPr>
            <a:spLocks noGrp="1"/>
          </p:cNvSpPr>
          <p:nvPr>
            <p:ph type="sldNum" sz="quarter" idx="12"/>
          </p:nvPr>
        </p:nvSpPr>
        <p:spPr/>
        <p:txBody>
          <a:bodyPr/>
          <a:lstStyle/>
          <a:p>
            <a:fld id="{D6DB104D-15B1-4BCE-95BD-B6359727B3C3}" type="slidenum">
              <a:rPr lang="fr-BE" smtClean="0"/>
              <a:t>‹N°›</a:t>
            </a:fld>
            <a:endParaRPr lang="fr-BE"/>
          </a:p>
        </p:txBody>
      </p:sp>
    </p:spTree>
    <p:extLst>
      <p:ext uri="{BB962C8B-B14F-4D97-AF65-F5344CB8AC3E}">
        <p14:creationId xmlns:p14="http://schemas.microsoft.com/office/powerpoint/2010/main" val="275771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4FAB25-6797-48AB-8A8F-84E07AEB6A6D}" type="datetimeFigureOut">
              <a:rPr lang="fr-BE" smtClean="0"/>
              <a:t>23-02-22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D6DB104D-15B1-4BCE-95BD-B6359727B3C3}" type="slidenum">
              <a:rPr lang="fr-BE" smtClean="0"/>
              <a:t>‹N°›</a:t>
            </a:fld>
            <a:endParaRPr lang="fr-BE"/>
          </a:p>
        </p:txBody>
      </p:sp>
    </p:spTree>
    <p:extLst>
      <p:ext uri="{BB962C8B-B14F-4D97-AF65-F5344CB8AC3E}">
        <p14:creationId xmlns:p14="http://schemas.microsoft.com/office/powerpoint/2010/main" val="1871430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fld id="{1A4FAB25-6797-48AB-8A8F-84E07AEB6A6D}" type="datetimeFigureOut">
              <a:rPr lang="fr-BE" smtClean="0"/>
              <a:t>23-02-22</a:t>
            </a:fld>
            <a:endParaRPr lang="fr-BE"/>
          </a:p>
        </p:txBody>
      </p:sp>
      <p:sp>
        <p:nvSpPr>
          <p:cNvPr id="9" name="Footer Placeholder 8"/>
          <p:cNvSpPr>
            <a:spLocks noGrp="1"/>
          </p:cNvSpPr>
          <p:nvPr>
            <p:ph type="ftr" sz="quarter" idx="11"/>
          </p:nvPr>
        </p:nvSpPr>
        <p:spPr/>
        <p:txBody>
          <a:bodyPr/>
          <a:lstStyle/>
          <a:p>
            <a:endParaRPr lang="fr-BE"/>
          </a:p>
        </p:txBody>
      </p:sp>
      <p:sp>
        <p:nvSpPr>
          <p:cNvPr id="10" name="Slide Number Placeholder 9"/>
          <p:cNvSpPr>
            <a:spLocks noGrp="1"/>
          </p:cNvSpPr>
          <p:nvPr>
            <p:ph type="sldNum" sz="quarter" idx="12"/>
          </p:nvPr>
        </p:nvSpPr>
        <p:spPr/>
        <p:txBody>
          <a:bodyPr/>
          <a:lstStyle/>
          <a:p>
            <a:fld id="{D6DB104D-15B1-4BCE-95BD-B6359727B3C3}" type="slidenum">
              <a:rPr lang="fr-BE" smtClean="0"/>
              <a:t>‹N°›</a:t>
            </a:fld>
            <a:endParaRPr lang="fr-BE"/>
          </a:p>
        </p:txBody>
      </p:sp>
    </p:spTree>
    <p:extLst>
      <p:ext uri="{BB962C8B-B14F-4D97-AF65-F5344CB8AC3E}">
        <p14:creationId xmlns:p14="http://schemas.microsoft.com/office/powerpoint/2010/main" val="2682845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fld id="{1A4FAB25-6797-48AB-8A8F-84E07AEB6A6D}" type="datetimeFigureOut">
              <a:rPr lang="fr-BE" smtClean="0"/>
              <a:t>23-02-22</a:t>
            </a:fld>
            <a:endParaRPr lang="fr-BE"/>
          </a:p>
        </p:txBody>
      </p:sp>
      <p:sp>
        <p:nvSpPr>
          <p:cNvPr id="9" name="Footer Placeholder 8"/>
          <p:cNvSpPr>
            <a:spLocks noGrp="1"/>
          </p:cNvSpPr>
          <p:nvPr>
            <p:ph type="ftr" sz="quarter" idx="11"/>
          </p:nvPr>
        </p:nvSpPr>
        <p:spPr>
          <a:xfrm>
            <a:off x="3499101" y="6356350"/>
            <a:ext cx="5911517" cy="365125"/>
          </a:xfrm>
        </p:spPr>
        <p:txBody>
          <a:bodyPr/>
          <a:lstStyle/>
          <a:p>
            <a:endParaRPr lang="fr-BE"/>
          </a:p>
        </p:txBody>
      </p:sp>
      <p:sp>
        <p:nvSpPr>
          <p:cNvPr id="10" name="Slide Number Placeholder 9"/>
          <p:cNvSpPr>
            <a:spLocks noGrp="1"/>
          </p:cNvSpPr>
          <p:nvPr>
            <p:ph type="sldNum" sz="quarter" idx="12"/>
          </p:nvPr>
        </p:nvSpPr>
        <p:spPr/>
        <p:txBody>
          <a:bodyPr/>
          <a:lstStyle/>
          <a:p>
            <a:fld id="{D6DB104D-15B1-4BCE-95BD-B6359727B3C3}" type="slidenum">
              <a:rPr lang="fr-BE" smtClean="0"/>
              <a:t>‹N°›</a:t>
            </a:fld>
            <a:endParaRPr lang="fr-BE"/>
          </a:p>
        </p:txBody>
      </p:sp>
    </p:spTree>
    <p:extLst>
      <p:ext uri="{BB962C8B-B14F-4D97-AF65-F5344CB8AC3E}">
        <p14:creationId xmlns:p14="http://schemas.microsoft.com/office/powerpoint/2010/main" val="1163008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A4FAB25-6797-48AB-8A8F-84E07AEB6A6D}" type="datetimeFigureOut">
              <a:rPr lang="fr-BE" smtClean="0"/>
              <a:t>23-02-22</a:t>
            </a:fld>
            <a:endParaRPr lang="fr-BE"/>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fr-BE"/>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D6DB104D-15B1-4BCE-95BD-B6359727B3C3}" type="slidenum">
              <a:rPr lang="fr-BE" smtClean="0"/>
              <a:t>‹N°›</a:t>
            </a:fld>
            <a:endParaRPr lang="fr-BE"/>
          </a:p>
        </p:txBody>
      </p:sp>
    </p:spTree>
    <p:extLst>
      <p:ext uri="{BB962C8B-B14F-4D97-AF65-F5344CB8AC3E}">
        <p14:creationId xmlns:p14="http://schemas.microsoft.com/office/powerpoint/2010/main" val="1885876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abfsa.b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linkedin.com/in/abfsa" TargetMode="External"/><Relationship Id="rId2" Type="http://schemas.openxmlformats.org/officeDocument/2006/relationships/hyperlink" Target="https://www.facebook.com/Abfsa.b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revues.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5606BC-19C9-4111-8998-9183475873C4}"/>
              </a:ext>
            </a:extLst>
          </p:cNvPr>
          <p:cNvSpPr>
            <a:spLocks noGrp="1"/>
          </p:cNvSpPr>
          <p:nvPr>
            <p:ph type="ctrTitle"/>
          </p:nvPr>
        </p:nvSpPr>
        <p:spPr/>
        <p:txBody>
          <a:bodyPr>
            <a:normAutofit/>
          </a:bodyPr>
          <a:lstStyle/>
          <a:p>
            <a:r>
              <a:rPr lang="fr-FR" sz="4400" dirty="0">
                <a:latin typeface="DokChampa" panose="020B0502040204020203" pitchFamily="34" charset="-34"/>
                <a:cs typeface="DokChampa" panose="020B0502040204020203" pitchFamily="34" charset="-34"/>
              </a:rPr>
              <a:t>Les échanges internationaux.</a:t>
            </a:r>
            <a:br>
              <a:rPr lang="fr-FR" sz="4400" dirty="0">
                <a:latin typeface="DokChampa" panose="020B0502040204020203" pitchFamily="34" charset="-34"/>
                <a:cs typeface="DokChampa" panose="020B0502040204020203" pitchFamily="34" charset="-34"/>
              </a:rPr>
            </a:br>
            <a:r>
              <a:rPr lang="fr-FR" sz="4400" dirty="0">
                <a:latin typeface="DokChampa" panose="020B0502040204020203" pitchFamily="34" charset="-34"/>
                <a:cs typeface="DokChampa" panose="020B0502040204020203" pitchFamily="34" charset="-34"/>
              </a:rPr>
              <a:t>Le rôle des associations dans la mobilité des chercheurs</a:t>
            </a:r>
            <a:endParaRPr lang="fr-BE" sz="4400" dirty="0">
              <a:latin typeface="DokChampa" panose="020B0502040204020203" pitchFamily="34" charset="-34"/>
              <a:cs typeface="DokChampa" panose="020B0502040204020203" pitchFamily="34" charset="-34"/>
            </a:endParaRPr>
          </a:p>
        </p:txBody>
      </p:sp>
      <p:sp>
        <p:nvSpPr>
          <p:cNvPr id="3" name="Sous-titre 2">
            <a:extLst>
              <a:ext uri="{FF2B5EF4-FFF2-40B4-BE49-F238E27FC236}">
                <a16:creationId xmlns:a16="http://schemas.microsoft.com/office/drawing/2014/main" id="{B82824A9-0960-4F39-9365-40C0EC3325AE}"/>
              </a:ext>
            </a:extLst>
          </p:cNvPr>
          <p:cNvSpPr>
            <a:spLocks noGrp="1"/>
          </p:cNvSpPr>
          <p:nvPr>
            <p:ph type="subTitle" idx="1"/>
          </p:nvPr>
        </p:nvSpPr>
        <p:spPr/>
        <p:txBody>
          <a:bodyPr>
            <a:noAutofit/>
          </a:bodyPr>
          <a:lstStyle/>
          <a:p>
            <a:r>
              <a:rPr lang="fr-FR" sz="2000" dirty="0">
                <a:latin typeface="DokChampa" panose="020B0604020202020204" pitchFamily="34" charset="-34"/>
                <a:cs typeface="DokChampa" panose="020B0604020202020204" pitchFamily="34" charset="-34"/>
              </a:rPr>
              <a:t>Jean-François Guillaume, Université de Liège</a:t>
            </a:r>
          </a:p>
          <a:p>
            <a:r>
              <a:rPr lang="fr-FR" sz="2000" dirty="0">
                <a:latin typeface="DokChampa" panose="020B0604020202020204" pitchFamily="34" charset="-34"/>
                <a:cs typeface="DokChampa" panose="020B0604020202020204" pitchFamily="34" charset="-34"/>
              </a:rPr>
              <a:t>Président de l’ABFSA</a:t>
            </a:r>
          </a:p>
          <a:p>
            <a:r>
              <a:rPr lang="fr-FR" sz="2000" dirty="0">
                <a:latin typeface="DokChampa" panose="020B0604020202020204" pitchFamily="34" charset="-34"/>
                <a:cs typeface="DokChampa" panose="020B0604020202020204" pitchFamily="34" charset="-34"/>
              </a:rPr>
              <a:t>Coordinateur CR28 « Sociologie de la jeunesse », AISLF</a:t>
            </a:r>
            <a:endParaRPr lang="fr-BE" sz="2000" dirty="0">
              <a:latin typeface="DokChampa" panose="020B0604020202020204" pitchFamily="34" charset="-34"/>
              <a:cs typeface="DokChampa" panose="020B0604020202020204" pitchFamily="34" charset="-34"/>
            </a:endParaRPr>
          </a:p>
        </p:txBody>
      </p:sp>
    </p:spTree>
    <p:extLst>
      <p:ext uri="{BB962C8B-B14F-4D97-AF65-F5344CB8AC3E}">
        <p14:creationId xmlns:p14="http://schemas.microsoft.com/office/powerpoint/2010/main" val="183652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6317E9-84C2-4A35-AA4A-F8F8ED57D038}"/>
              </a:ext>
            </a:extLst>
          </p:cNvPr>
          <p:cNvSpPr>
            <a:spLocks noGrp="1"/>
          </p:cNvSpPr>
          <p:nvPr>
            <p:ph type="title"/>
          </p:nvPr>
        </p:nvSpPr>
        <p:spPr/>
        <p:txBody>
          <a:bodyPr>
            <a:normAutofit/>
          </a:bodyPr>
          <a:lstStyle/>
          <a:p>
            <a:r>
              <a:rPr lang="fr-FR" sz="2800" dirty="0">
                <a:latin typeface="DokChampa" panose="020B0604020202020204" pitchFamily="34" charset="-34"/>
                <a:cs typeface="DokChampa" panose="020B0604020202020204" pitchFamily="34" charset="-34"/>
              </a:rPr>
              <a:t>Les métiers de sociologue et d’anthropologue</a:t>
            </a:r>
            <a:endParaRPr lang="fr-BE" sz="2800" dirty="0">
              <a:latin typeface="DokChampa" panose="020B0604020202020204" pitchFamily="34" charset="-34"/>
              <a:cs typeface="DokChampa" panose="020B0604020202020204" pitchFamily="34" charset="-34"/>
            </a:endParaRPr>
          </a:p>
        </p:txBody>
      </p:sp>
      <p:sp>
        <p:nvSpPr>
          <p:cNvPr id="3" name="Espace réservé du contenu 2">
            <a:extLst>
              <a:ext uri="{FF2B5EF4-FFF2-40B4-BE49-F238E27FC236}">
                <a16:creationId xmlns:a16="http://schemas.microsoft.com/office/drawing/2014/main" id="{A979AC3A-22EB-4BE2-AA46-08A987BB3FC0}"/>
              </a:ext>
            </a:extLst>
          </p:cNvPr>
          <p:cNvSpPr>
            <a:spLocks noGrp="1"/>
          </p:cNvSpPr>
          <p:nvPr>
            <p:ph idx="1"/>
          </p:nvPr>
        </p:nvSpPr>
        <p:spPr/>
        <p:txBody>
          <a:bodyPr/>
          <a:lstStyle/>
          <a:p>
            <a:pPr marL="0" indent="0">
              <a:buNone/>
            </a:pPr>
            <a:r>
              <a:rPr lang="fr-FR" dirty="0">
                <a:latin typeface="Trade Gothic Next" panose="020B0503040303020004" pitchFamily="34" charset="0"/>
              </a:rPr>
              <a:t>Un accent mis sur les « compétences »</a:t>
            </a:r>
          </a:p>
          <a:p>
            <a:endParaRPr lang="fr-FR" dirty="0">
              <a:latin typeface="Trade Gothic Next" panose="020B0503040303020004" pitchFamily="34" charset="0"/>
            </a:endParaRPr>
          </a:p>
          <a:p>
            <a:pPr marL="0" indent="0">
              <a:buNone/>
            </a:pPr>
            <a:r>
              <a:rPr lang="fr-FR" dirty="0">
                <a:solidFill>
                  <a:schemeClr val="accent3">
                    <a:lumMod val="75000"/>
                  </a:schemeClr>
                </a:solidFill>
                <a:latin typeface="Trade Gothic Next" panose="020B0503040303020004" pitchFamily="34" charset="0"/>
              </a:rPr>
              <a:t>« L’anthropologue et le sociologue adoptent une posture qui articule à la fois des compétences méthodologiques (quantitatives et/ou qualitatives), des compétences analytiques et des compétences qu’implique un esprit  « critique ». Ils sont en première ligne pour détecter, étudier, interpréter et agir sur les défis de nos sociétés contemporaines dans un monde globalisé ».</a:t>
            </a:r>
          </a:p>
        </p:txBody>
      </p:sp>
    </p:spTree>
    <p:extLst>
      <p:ext uri="{BB962C8B-B14F-4D97-AF65-F5344CB8AC3E}">
        <p14:creationId xmlns:p14="http://schemas.microsoft.com/office/powerpoint/2010/main" val="3624558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6317E9-84C2-4A35-AA4A-F8F8ED57D038}"/>
              </a:ext>
            </a:extLst>
          </p:cNvPr>
          <p:cNvSpPr>
            <a:spLocks noGrp="1"/>
          </p:cNvSpPr>
          <p:nvPr>
            <p:ph type="title"/>
          </p:nvPr>
        </p:nvSpPr>
        <p:spPr/>
        <p:txBody>
          <a:bodyPr>
            <a:normAutofit/>
          </a:bodyPr>
          <a:lstStyle/>
          <a:p>
            <a:r>
              <a:rPr lang="fr-FR" sz="2800" dirty="0">
                <a:latin typeface="DokChampa" panose="020B0604020202020204" pitchFamily="34" charset="-34"/>
                <a:cs typeface="DokChampa" panose="020B0604020202020204" pitchFamily="34" charset="-34"/>
              </a:rPr>
              <a:t>Les métiers de sociologue et d’anthropologue</a:t>
            </a:r>
            <a:endParaRPr lang="fr-BE" sz="2800" dirty="0">
              <a:latin typeface="DokChampa" panose="020B0604020202020204" pitchFamily="34" charset="-34"/>
              <a:cs typeface="DokChampa" panose="020B0604020202020204" pitchFamily="34" charset="-34"/>
            </a:endParaRPr>
          </a:p>
        </p:txBody>
      </p:sp>
      <p:sp>
        <p:nvSpPr>
          <p:cNvPr id="3" name="Espace réservé du contenu 2">
            <a:extLst>
              <a:ext uri="{FF2B5EF4-FFF2-40B4-BE49-F238E27FC236}">
                <a16:creationId xmlns:a16="http://schemas.microsoft.com/office/drawing/2014/main" id="{A979AC3A-22EB-4BE2-AA46-08A987BB3FC0}"/>
              </a:ext>
            </a:extLst>
          </p:cNvPr>
          <p:cNvSpPr>
            <a:spLocks noGrp="1"/>
          </p:cNvSpPr>
          <p:nvPr>
            <p:ph idx="1"/>
          </p:nvPr>
        </p:nvSpPr>
        <p:spPr/>
        <p:txBody>
          <a:bodyPr>
            <a:normAutofit/>
          </a:bodyPr>
          <a:lstStyle/>
          <a:p>
            <a:pPr marL="0" indent="0">
              <a:buNone/>
            </a:pPr>
            <a:r>
              <a:rPr lang="fr-FR" dirty="0">
                <a:latin typeface="Trade Gothic Next" panose="020B0503040303020004" pitchFamily="34" charset="0"/>
              </a:rPr>
              <a:t>Des témoignages de sociologues et d’anthropologues (vidéos </a:t>
            </a:r>
            <a:r>
              <a:rPr lang="fr-FR" dirty="0" err="1">
                <a:latin typeface="Trade Gothic Next" panose="020B0503040303020004" pitchFamily="34" charset="0"/>
              </a:rPr>
              <a:t>Youtube</a:t>
            </a:r>
            <a:r>
              <a:rPr lang="fr-FR" dirty="0">
                <a:latin typeface="Trade Gothic Next" panose="020B0503040303020004" pitchFamily="34" charset="0"/>
              </a:rPr>
              <a:t>)</a:t>
            </a:r>
          </a:p>
          <a:p>
            <a:endParaRPr lang="fr-FR" dirty="0">
              <a:solidFill>
                <a:schemeClr val="accent5">
                  <a:lumMod val="75000"/>
                </a:schemeClr>
              </a:solidFill>
              <a:latin typeface="Trade Gothic Next" panose="020B0503040303020004" pitchFamily="34" charset="0"/>
            </a:endParaRPr>
          </a:p>
          <a:p>
            <a:pPr marL="0" indent="0">
              <a:buNone/>
            </a:pPr>
            <a:r>
              <a:rPr lang="fr-FR" dirty="0">
                <a:solidFill>
                  <a:schemeClr val="accent5">
                    <a:lumMod val="75000"/>
                  </a:schemeClr>
                </a:solidFill>
                <a:latin typeface="Trade Gothic Next" panose="020B0503040303020004" pitchFamily="34" charset="0"/>
              </a:rPr>
              <a:t>Didier Demazière, directeur de recherche CNRS à </a:t>
            </a:r>
            <a:r>
              <a:rPr lang="fr-FR" dirty="0" err="1">
                <a:solidFill>
                  <a:schemeClr val="accent5">
                    <a:lumMod val="75000"/>
                  </a:schemeClr>
                </a:solidFill>
                <a:latin typeface="Trade Gothic Next" panose="020B0503040303020004" pitchFamily="34" charset="0"/>
              </a:rPr>
              <a:t>SciencePo</a:t>
            </a:r>
            <a:r>
              <a:rPr lang="fr-FR" dirty="0">
                <a:solidFill>
                  <a:schemeClr val="accent5">
                    <a:lumMod val="75000"/>
                  </a:schemeClr>
                </a:solidFill>
                <a:latin typeface="Trade Gothic Next" panose="020B0503040303020004" pitchFamily="34" charset="0"/>
              </a:rPr>
              <a:t> Paris et au CSO</a:t>
            </a:r>
          </a:p>
          <a:p>
            <a:pPr marL="0" indent="0">
              <a:buNone/>
            </a:pPr>
            <a:r>
              <a:rPr lang="fr-FR" dirty="0">
                <a:solidFill>
                  <a:schemeClr val="accent5">
                    <a:lumMod val="75000"/>
                  </a:schemeClr>
                </a:solidFill>
                <a:latin typeface="Trade Gothic Next" panose="020B0503040303020004" pitchFamily="34" charset="0"/>
              </a:rPr>
              <a:t>Olivier </a:t>
            </a:r>
            <a:r>
              <a:rPr lang="fr-FR" dirty="0" err="1">
                <a:solidFill>
                  <a:schemeClr val="accent5">
                    <a:lumMod val="75000"/>
                  </a:schemeClr>
                </a:solidFill>
                <a:latin typeface="Trade Gothic Next" panose="020B0503040303020004" pitchFamily="34" charset="0"/>
              </a:rPr>
              <a:t>Wathelet</a:t>
            </a:r>
            <a:r>
              <a:rPr lang="fr-FR" dirty="0">
                <a:solidFill>
                  <a:schemeClr val="accent5">
                    <a:lumMod val="75000"/>
                  </a:schemeClr>
                </a:solidFill>
                <a:latin typeface="Trade Gothic Next" panose="020B0503040303020004" pitchFamily="34" charset="0"/>
              </a:rPr>
              <a:t>, anthropologue, chef de projet innovation, Activité Electrique Culinaire, dans une firme multinationale française (électroménager)</a:t>
            </a:r>
          </a:p>
          <a:p>
            <a:pPr marL="0" indent="0">
              <a:buNone/>
            </a:pPr>
            <a:r>
              <a:rPr lang="fr-FR" dirty="0">
                <a:solidFill>
                  <a:schemeClr val="accent5">
                    <a:lumMod val="75000"/>
                  </a:schemeClr>
                </a:solidFill>
                <a:latin typeface="Trade Gothic Next" panose="020B0503040303020004" pitchFamily="34" charset="0"/>
              </a:rPr>
              <a:t>Luc </a:t>
            </a:r>
            <a:r>
              <a:rPr lang="fr-FR" dirty="0" err="1">
                <a:solidFill>
                  <a:schemeClr val="accent5">
                    <a:lumMod val="75000"/>
                  </a:schemeClr>
                </a:solidFill>
                <a:latin typeface="Trade Gothic Next" panose="020B0503040303020004" pitchFamily="34" charset="0"/>
              </a:rPr>
              <a:t>Albarello</a:t>
            </a:r>
            <a:r>
              <a:rPr lang="fr-FR" dirty="0">
                <a:solidFill>
                  <a:schemeClr val="accent5">
                    <a:lumMod val="75000"/>
                  </a:schemeClr>
                </a:solidFill>
                <a:latin typeface="Trade Gothic Next" panose="020B0503040303020004" pitchFamily="34" charset="0"/>
              </a:rPr>
              <a:t>, sociologue, fondateur d’un bureau d’études</a:t>
            </a:r>
          </a:p>
          <a:p>
            <a:pPr marL="0" indent="0">
              <a:buNone/>
            </a:pPr>
            <a:r>
              <a:rPr lang="fr-FR" dirty="0">
                <a:solidFill>
                  <a:schemeClr val="accent5">
                    <a:lumMod val="75000"/>
                  </a:schemeClr>
                </a:solidFill>
                <a:latin typeface="Trade Gothic Next" panose="020B0503040303020004" pitchFamily="34" charset="0"/>
              </a:rPr>
              <a:t>Alexis Van </a:t>
            </a:r>
            <a:r>
              <a:rPr lang="fr-FR" dirty="0" err="1">
                <a:solidFill>
                  <a:schemeClr val="accent5">
                    <a:lumMod val="75000"/>
                  </a:schemeClr>
                </a:solidFill>
                <a:latin typeface="Trade Gothic Next" panose="020B0503040303020004" pitchFamily="34" charset="0"/>
              </a:rPr>
              <a:t>Espen</a:t>
            </a:r>
            <a:r>
              <a:rPr lang="fr-FR" dirty="0">
                <a:solidFill>
                  <a:schemeClr val="accent5">
                    <a:lumMod val="75000"/>
                  </a:schemeClr>
                </a:solidFill>
                <a:latin typeface="Trade Gothic Next" panose="020B0503040303020004" pitchFamily="34" charset="0"/>
              </a:rPr>
              <a:t>, sociologue, employé dans un institut de consultance</a:t>
            </a:r>
          </a:p>
        </p:txBody>
      </p:sp>
    </p:spTree>
    <p:extLst>
      <p:ext uri="{BB962C8B-B14F-4D97-AF65-F5344CB8AC3E}">
        <p14:creationId xmlns:p14="http://schemas.microsoft.com/office/powerpoint/2010/main" val="2459356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6317E9-84C2-4A35-AA4A-F8F8ED57D038}"/>
              </a:ext>
            </a:extLst>
          </p:cNvPr>
          <p:cNvSpPr>
            <a:spLocks noGrp="1"/>
          </p:cNvSpPr>
          <p:nvPr>
            <p:ph type="title"/>
          </p:nvPr>
        </p:nvSpPr>
        <p:spPr/>
        <p:txBody>
          <a:bodyPr>
            <a:normAutofit/>
          </a:bodyPr>
          <a:lstStyle/>
          <a:p>
            <a:r>
              <a:rPr lang="fr-FR" sz="2800" dirty="0">
                <a:latin typeface="DokChampa" panose="020B0604020202020204" pitchFamily="34" charset="-34"/>
                <a:cs typeface="DokChampa" panose="020B0604020202020204" pitchFamily="34" charset="-34"/>
              </a:rPr>
              <a:t>Les métiers de sociologue et d’anthropologue</a:t>
            </a:r>
            <a:endParaRPr lang="fr-BE" sz="2800" dirty="0">
              <a:latin typeface="DokChampa" panose="020B0604020202020204" pitchFamily="34" charset="-34"/>
              <a:cs typeface="DokChampa" panose="020B0604020202020204" pitchFamily="34" charset="-34"/>
            </a:endParaRPr>
          </a:p>
        </p:txBody>
      </p:sp>
      <p:sp>
        <p:nvSpPr>
          <p:cNvPr id="3" name="Espace réservé du contenu 2">
            <a:extLst>
              <a:ext uri="{FF2B5EF4-FFF2-40B4-BE49-F238E27FC236}">
                <a16:creationId xmlns:a16="http://schemas.microsoft.com/office/drawing/2014/main" id="{A979AC3A-22EB-4BE2-AA46-08A987BB3FC0}"/>
              </a:ext>
            </a:extLst>
          </p:cNvPr>
          <p:cNvSpPr>
            <a:spLocks noGrp="1"/>
          </p:cNvSpPr>
          <p:nvPr>
            <p:ph idx="1"/>
          </p:nvPr>
        </p:nvSpPr>
        <p:spPr/>
        <p:txBody>
          <a:bodyPr>
            <a:normAutofit/>
          </a:bodyPr>
          <a:lstStyle/>
          <a:p>
            <a:pPr marL="0" indent="0">
              <a:buNone/>
            </a:pPr>
            <a:r>
              <a:rPr lang="fr-FR" dirty="0">
                <a:latin typeface="Trade Gothic Next" panose="020B0503040303020004" pitchFamily="34" charset="0"/>
              </a:rPr>
              <a:t>Les sciences humaines mènent-elles au chômage ?</a:t>
            </a:r>
          </a:p>
          <a:p>
            <a:endParaRPr lang="fr-FR" dirty="0">
              <a:solidFill>
                <a:schemeClr val="accent5">
                  <a:lumMod val="75000"/>
                </a:schemeClr>
              </a:solidFill>
              <a:latin typeface="Trade Gothic Next" panose="020B0503040303020004" pitchFamily="34" charset="0"/>
            </a:endParaRPr>
          </a:p>
          <a:p>
            <a:pPr marL="0" indent="0">
              <a:buNone/>
            </a:pPr>
            <a:r>
              <a:rPr lang="fr-FR" dirty="0">
                <a:solidFill>
                  <a:schemeClr val="accent5">
                    <a:lumMod val="75000"/>
                  </a:schemeClr>
                </a:solidFill>
                <a:latin typeface="Trade Gothic Next" panose="020B0503040303020004" pitchFamily="34" charset="0"/>
              </a:rPr>
              <a:t>Présentation des résultats d’une enquête menée auprès de 160 diplômés du master en sociologie de l’UCL de différentes cohortes (2013)</a:t>
            </a:r>
          </a:p>
          <a:p>
            <a:pPr marL="0" indent="0">
              <a:buNone/>
            </a:pPr>
            <a:r>
              <a:rPr lang="fr-FR" dirty="0">
                <a:solidFill>
                  <a:schemeClr val="accent5">
                    <a:lumMod val="75000"/>
                  </a:schemeClr>
                </a:solidFill>
                <a:latin typeface="Trade Gothic Next" panose="020B0503040303020004" pitchFamily="34" charset="0"/>
              </a:rPr>
              <a:t>88% des anciens étudiants ayant participé à l’enquête sont occupés par une activité rémunérée </a:t>
            </a:r>
          </a:p>
          <a:p>
            <a:pPr marL="0" indent="0">
              <a:buNone/>
            </a:pPr>
            <a:r>
              <a:rPr lang="fr-FR" dirty="0">
                <a:solidFill>
                  <a:schemeClr val="accent5">
                    <a:lumMod val="75000"/>
                  </a:schemeClr>
                </a:solidFill>
                <a:latin typeface="Trade Gothic Next" panose="020B0503040303020004" pitchFamily="34" charset="0"/>
              </a:rPr>
              <a:t>Secteurs d’activités principales : enseignement et recherche (23%), administrations publiques (20%), services sociaux et soins de santé (17%), secteur socioculturel (10%)</a:t>
            </a:r>
          </a:p>
        </p:txBody>
      </p:sp>
    </p:spTree>
    <p:extLst>
      <p:ext uri="{BB962C8B-B14F-4D97-AF65-F5344CB8AC3E}">
        <p14:creationId xmlns:p14="http://schemas.microsoft.com/office/powerpoint/2010/main" val="2427113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911CF-1B9A-4ED5-B869-E8DFB4B5742E}"/>
              </a:ext>
            </a:extLst>
          </p:cNvPr>
          <p:cNvSpPr>
            <a:spLocks noGrp="1"/>
          </p:cNvSpPr>
          <p:nvPr>
            <p:ph type="title"/>
          </p:nvPr>
        </p:nvSpPr>
        <p:spPr/>
        <p:txBody>
          <a:bodyPr>
            <a:normAutofit/>
          </a:bodyPr>
          <a:lstStyle/>
          <a:p>
            <a:r>
              <a:rPr lang="fr-FR" sz="2800" dirty="0">
                <a:latin typeface="DokChampa" panose="020B0604020202020204" pitchFamily="34" charset="-34"/>
                <a:cs typeface="DokChampa" panose="020B0604020202020204" pitchFamily="34" charset="-34"/>
              </a:rPr>
              <a:t>Les activités de l’ABFSA</a:t>
            </a:r>
            <a:endParaRPr lang="fr-BE" sz="2800" dirty="0">
              <a:latin typeface="DokChampa" panose="020B0604020202020204" pitchFamily="34" charset="-34"/>
              <a:cs typeface="DokChampa" panose="020B0604020202020204" pitchFamily="34" charset="-34"/>
            </a:endParaRPr>
          </a:p>
        </p:txBody>
      </p:sp>
      <p:sp>
        <p:nvSpPr>
          <p:cNvPr id="3" name="Espace réservé du contenu 2">
            <a:extLst>
              <a:ext uri="{FF2B5EF4-FFF2-40B4-BE49-F238E27FC236}">
                <a16:creationId xmlns:a16="http://schemas.microsoft.com/office/drawing/2014/main" id="{A0553D11-C60F-4913-B44F-E50E5A6B8748}"/>
              </a:ext>
            </a:extLst>
          </p:cNvPr>
          <p:cNvSpPr>
            <a:spLocks noGrp="1"/>
          </p:cNvSpPr>
          <p:nvPr>
            <p:ph idx="1"/>
          </p:nvPr>
        </p:nvSpPr>
        <p:spPr/>
        <p:txBody>
          <a:bodyPr>
            <a:normAutofit lnSpcReduction="10000"/>
          </a:bodyPr>
          <a:lstStyle/>
          <a:p>
            <a:pPr marL="0" indent="0">
              <a:buNone/>
            </a:pPr>
            <a:r>
              <a:rPr lang="fr-FR" sz="2400" b="1" dirty="0">
                <a:latin typeface="Trade Gothic Next" panose="020B0503040303020004" pitchFamily="34" charset="0"/>
              </a:rPr>
              <a:t>SERENDIPITY</a:t>
            </a:r>
            <a:r>
              <a:rPr lang="fr-FR" dirty="0">
                <a:latin typeface="Trade Gothic Next" panose="020B0503040303020004" pitchFamily="34" charset="0"/>
              </a:rPr>
              <a:t> – Sociologie/Anthropologie : 1000 mots pour le dire</a:t>
            </a:r>
          </a:p>
          <a:p>
            <a:pPr marL="0" indent="0">
              <a:buNone/>
            </a:pPr>
            <a:endParaRPr lang="fr-BE" dirty="0">
              <a:latin typeface="Trade Gothic Next" panose="020B0503040303020004" pitchFamily="34" charset="0"/>
            </a:endParaRPr>
          </a:p>
          <a:p>
            <a:pPr marL="0" indent="0">
              <a:buNone/>
            </a:pPr>
            <a:r>
              <a:rPr lang="fr-BE" dirty="0">
                <a:solidFill>
                  <a:schemeClr val="accent5">
                    <a:lumMod val="75000"/>
                  </a:schemeClr>
                </a:solidFill>
                <a:latin typeface="Trade Gothic Next" panose="020B0503040303020004" pitchFamily="34" charset="0"/>
              </a:rPr>
              <a:t>Les mémoires de fin d’études connaissent trop souvent un sort funeste : à peine lus, ils s’empilent dans nos bureaux, sont glissés dans les rayons d’une bibliothèque universitaire qu’ils ont peu de chances de quitter. Pourtant, certains de ces travaux recèlent des idées ou des approches surprenantes, novatrices, prometteuses ou audacieuses, qu’il est toutefois difficile de traduire dans le format fixé par les normes éditoriales des revues scientifiques.</a:t>
            </a:r>
          </a:p>
          <a:p>
            <a:pPr marL="0" indent="0">
              <a:buNone/>
            </a:pPr>
            <a:r>
              <a:rPr lang="fr-BE" dirty="0">
                <a:solidFill>
                  <a:schemeClr val="accent5">
                    <a:lumMod val="75000"/>
                  </a:schemeClr>
                </a:solidFill>
                <a:latin typeface="Trade Gothic Next" panose="020B0503040303020004" pitchFamily="34" charset="0"/>
              </a:rPr>
              <a:t>Ces idées, ces intuitions ou ces tentatives d’élucidation d’un problème social gagneraient à être partagées et diffusées au sein des mondes académiques et professionnels, et parfois du grand public. Elles peuvent stimuler la réflexion, faire naître l’échange ou le débat, consolider l’imagination et la créativité, ouvrir de nouvelles perspectives de compréhension de nos mondes contemporains.</a:t>
            </a:r>
            <a:endParaRPr lang="fr-FR" dirty="0">
              <a:solidFill>
                <a:schemeClr val="accent5">
                  <a:lumMod val="75000"/>
                </a:schemeClr>
              </a:solidFill>
              <a:latin typeface="Trade Gothic Next" panose="020B0503040303020004" pitchFamily="34" charset="0"/>
            </a:endParaRPr>
          </a:p>
        </p:txBody>
      </p:sp>
    </p:spTree>
    <p:extLst>
      <p:ext uri="{BB962C8B-B14F-4D97-AF65-F5344CB8AC3E}">
        <p14:creationId xmlns:p14="http://schemas.microsoft.com/office/powerpoint/2010/main" val="2642050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CA3499-27F4-4FD1-BFC3-1F40AAB8D21A}"/>
              </a:ext>
            </a:extLst>
          </p:cNvPr>
          <p:cNvSpPr>
            <a:spLocks noGrp="1"/>
          </p:cNvSpPr>
          <p:nvPr>
            <p:ph type="title"/>
          </p:nvPr>
        </p:nvSpPr>
        <p:spPr/>
        <p:txBody>
          <a:bodyPr>
            <a:normAutofit/>
          </a:bodyPr>
          <a:lstStyle/>
          <a:p>
            <a:r>
              <a:rPr lang="fr-FR" sz="2800" dirty="0" err="1">
                <a:latin typeface="DokChampa" panose="020B0604020202020204" pitchFamily="34" charset="-34"/>
                <a:cs typeface="DokChampa" panose="020B0604020202020204" pitchFamily="34" charset="-34"/>
              </a:rPr>
              <a:t>Serendipity</a:t>
            </a:r>
            <a:endParaRPr lang="fr-BE" sz="2800" dirty="0">
              <a:latin typeface="DokChampa" panose="020B0604020202020204" pitchFamily="34" charset="-34"/>
              <a:cs typeface="DokChampa" panose="020B0604020202020204" pitchFamily="34" charset="-34"/>
            </a:endParaRPr>
          </a:p>
        </p:txBody>
      </p:sp>
      <p:sp>
        <p:nvSpPr>
          <p:cNvPr id="3" name="Espace réservé du contenu 2">
            <a:extLst>
              <a:ext uri="{FF2B5EF4-FFF2-40B4-BE49-F238E27FC236}">
                <a16:creationId xmlns:a16="http://schemas.microsoft.com/office/drawing/2014/main" id="{2B2C88FF-6871-49EE-AA27-71FD0C684810}"/>
              </a:ext>
            </a:extLst>
          </p:cNvPr>
          <p:cNvSpPr>
            <a:spLocks noGrp="1"/>
          </p:cNvSpPr>
          <p:nvPr>
            <p:ph idx="1"/>
          </p:nvPr>
        </p:nvSpPr>
        <p:spPr/>
        <p:txBody>
          <a:bodyPr/>
          <a:lstStyle/>
          <a:p>
            <a:r>
              <a:rPr lang="fr-FR" dirty="0"/>
              <a:t>«</a:t>
            </a:r>
            <a:r>
              <a:rPr lang="fr-FR" dirty="0">
                <a:latin typeface="Trade Gothic Next" panose="020B0503040303020004" pitchFamily="34" charset="0"/>
              </a:rPr>
              <a:t> Bien ou mal doubler ? Comprendre les représentations enseignantes sur le redoublement »</a:t>
            </a:r>
          </a:p>
          <a:p>
            <a:r>
              <a:rPr lang="fr-FR" dirty="0">
                <a:latin typeface="Trade Gothic Next" panose="020B0503040303020004" pitchFamily="34" charset="0"/>
              </a:rPr>
              <a:t>« La renaissance de la microbrasserie en Belgique : la discussion des valeurs comme dynamique constitutive d’un espace collectif hétérogène »</a:t>
            </a:r>
          </a:p>
          <a:p>
            <a:r>
              <a:rPr lang="fr-FR" dirty="0">
                <a:latin typeface="Trade Gothic Next" panose="020B0503040303020004" pitchFamily="34" charset="0"/>
              </a:rPr>
              <a:t>« L’enseignement à domicile, pour vivre autrement »</a:t>
            </a:r>
          </a:p>
          <a:p>
            <a:r>
              <a:rPr lang="fr-BE" dirty="0">
                <a:latin typeface="Trade Gothic Next" panose="020B0503040303020004" pitchFamily="34" charset="0"/>
              </a:rPr>
              <a:t>« Counter-</a:t>
            </a:r>
            <a:r>
              <a:rPr lang="fr-BE" dirty="0" err="1">
                <a:latin typeface="Trade Gothic Next" panose="020B0503040303020004" pitchFamily="34" charset="0"/>
              </a:rPr>
              <a:t>school</a:t>
            </a:r>
            <a:r>
              <a:rPr lang="fr-BE" dirty="0">
                <a:latin typeface="Trade Gothic Next" panose="020B0503040303020004" pitchFamily="34" charset="0"/>
              </a:rPr>
              <a:t> culture ou connivence culturelle : ce que l’ethnographie scolaire nous dit de la dualisation de l’enseignement secondaire bruxellois »</a:t>
            </a:r>
          </a:p>
        </p:txBody>
      </p:sp>
    </p:spTree>
    <p:extLst>
      <p:ext uri="{BB962C8B-B14F-4D97-AF65-F5344CB8AC3E}">
        <p14:creationId xmlns:p14="http://schemas.microsoft.com/office/powerpoint/2010/main" val="3726642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CA3499-27F4-4FD1-BFC3-1F40AAB8D21A}"/>
              </a:ext>
            </a:extLst>
          </p:cNvPr>
          <p:cNvSpPr>
            <a:spLocks noGrp="1"/>
          </p:cNvSpPr>
          <p:nvPr>
            <p:ph type="title"/>
          </p:nvPr>
        </p:nvSpPr>
        <p:spPr/>
        <p:txBody>
          <a:bodyPr>
            <a:normAutofit/>
          </a:bodyPr>
          <a:lstStyle/>
          <a:p>
            <a:r>
              <a:rPr lang="fr-FR" sz="2800" dirty="0" err="1">
                <a:latin typeface="DokChampa" panose="020B0604020202020204" pitchFamily="34" charset="-34"/>
                <a:cs typeface="DokChampa" panose="020B0604020202020204" pitchFamily="34" charset="-34"/>
              </a:rPr>
              <a:t>Serendipity</a:t>
            </a:r>
            <a:endParaRPr lang="fr-BE" sz="2800" dirty="0">
              <a:latin typeface="DokChampa" panose="020B0604020202020204" pitchFamily="34" charset="-34"/>
              <a:cs typeface="DokChampa" panose="020B0604020202020204" pitchFamily="34" charset="-34"/>
            </a:endParaRPr>
          </a:p>
        </p:txBody>
      </p:sp>
      <p:sp>
        <p:nvSpPr>
          <p:cNvPr id="3" name="Espace réservé du contenu 2">
            <a:extLst>
              <a:ext uri="{FF2B5EF4-FFF2-40B4-BE49-F238E27FC236}">
                <a16:creationId xmlns:a16="http://schemas.microsoft.com/office/drawing/2014/main" id="{2B2C88FF-6871-49EE-AA27-71FD0C684810}"/>
              </a:ext>
            </a:extLst>
          </p:cNvPr>
          <p:cNvSpPr>
            <a:spLocks noGrp="1"/>
          </p:cNvSpPr>
          <p:nvPr>
            <p:ph idx="1"/>
          </p:nvPr>
        </p:nvSpPr>
        <p:spPr/>
        <p:txBody>
          <a:bodyPr/>
          <a:lstStyle/>
          <a:p>
            <a:r>
              <a:rPr lang="fr-FR" dirty="0">
                <a:latin typeface="Trade Gothic Next" panose="020B0503040303020004" pitchFamily="34" charset="0"/>
              </a:rPr>
              <a:t>« Du corps objet de représentations au corps sujet de ressentis : obésité et gestion du poids au Burkina Faso »</a:t>
            </a:r>
          </a:p>
          <a:p>
            <a:r>
              <a:rPr lang="fr-FR" dirty="0">
                <a:latin typeface="Trade Gothic Next" panose="020B0503040303020004" pitchFamily="34" charset="0"/>
              </a:rPr>
              <a:t>« Le développement des écoles citoyennes : analyse des écueils à l’implémentation de nouvelles normes scolaires »</a:t>
            </a:r>
          </a:p>
          <a:p>
            <a:r>
              <a:rPr lang="fr-FR" dirty="0">
                <a:latin typeface="Trade Gothic Next" panose="020B0503040303020004" pitchFamily="34" charset="0"/>
              </a:rPr>
              <a:t>« Culture de soi, hexis corporelle spirituelle et lien entre anthroposophie et pédagogie Steiner »</a:t>
            </a:r>
          </a:p>
          <a:p>
            <a:r>
              <a:rPr lang="fr-FR" dirty="0">
                <a:latin typeface="Trade Gothic Next" panose="020B0503040303020004" pitchFamily="34" charset="0"/>
              </a:rPr>
              <a:t>« L’accaparement des terres : analyse d’un mécanisme pervers au cœur d’une transaction tradition/modernité au Togo »</a:t>
            </a:r>
            <a:endParaRPr lang="fr-BE" dirty="0">
              <a:latin typeface="Trade Gothic Next" panose="020B0503040303020004" pitchFamily="34" charset="0"/>
            </a:endParaRPr>
          </a:p>
        </p:txBody>
      </p:sp>
    </p:spTree>
    <p:extLst>
      <p:ext uri="{BB962C8B-B14F-4D97-AF65-F5344CB8AC3E}">
        <p14:creationId xmlns:p14="http://schemas.microsoft.com/office/powerpoint/2010/main" val="4224154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DA00CB-8533-45BE-88B1-6673EBD8D6FA}"/>
              </a:ext>
            </a:extLst>
          </p:cNvPr>
          <p:cNvSpPr>
            <a:spLocks noGrp="1"/>
          </p:cNvSpPr>
          <p:nvPr>
            <p:ph type="title"/>
          </p:nvPr>
        </p:nvSpPr>
        <p:spPr/>
        <p:txBody>
          <a:bodyPr>
            <a:normAutofit/>
          </a:bodyPr>
          <a:lstStyle/>
          <a:p>
            <a:r>
              <a:rPr lang="fr-FR" sz="2800" dirty="0">
                <a:latin typeface="DokChampa" panose="020B0604020202020204" pitchFamily="34" charset="-34"/>
                <a:cs typeface="DokChampa" panose="020B0604020202020204" pitchFamily="34" charset="-34"/>
              </a:rPr>
              <a:t>Des journées d’études</a:t>
            </a:r>
            <a:endParaRPr lang="fr-BE" sz="2800" dirty="0">
              <a:latin typeface="DokChampa" panose="020B0604020202020204" pitchFamily="34" charset="-34"/>
              <a:cs typeface="DokChampa" panose="020B0604020202020204" pitchFamily="34" charset="-34"/>
            </a:endParaRPr>
          </a:p>
        </p:txBody>
      </p:sp>
      <p:sp>
        <p:nvSpPr>
          <p:cNvPr id="3" name="Espace réservé du contenu 2">
            <a:extLst>
              <a:ext uri="{FF2B5EF4-FFF2-40B4-BE49-F238E27FC236}">
                <a16:creationId xmlns:a16="http://schemas.microsoft.com/office/drawing/2014/main" id="{8945A567-CA05-4F27-B49E-62BF2B9ACCAB}"/>
              </a:ext>
            </a:extLst>
          </p:cNvPr>
          <p:cNvSpPr>
            <a:spLocks noGrp="1"/>
          </p:cNvSpPr>
          <p:nvPr>
            <p:ph idx="1"/>
          </p:nvPr>
        </p:nvSpPr>
        <p:spPr/>
        <p:txBody>
          <a:bodyPr/>
          <a:lstStyle/>
          <a:p>
            <a:r>
              <a:rPr lang="fr-FR" dirty="0">
                <a:latin typeface="Trade Gothic Next" panose="020B0503040303020004" pitchFamily="34" charset="0"/>
              </a:rPr>
              <a:t>Novembre 2009 : « Pratiques sociologiques et anthropologiques dans la Cité : recherche universitaire et implication sociale »</a:t>
            </a:r>
          </a:p>
          <a:p>
            <a:r>
              <a:rPr lang="fr-FR" dirty="0">
                <a:latin typeface="Trade Gothic Next" panose="020B0503040303020004" pitchFamily="34" charset="0"/>
              </a:rPr>
              <a:t>Mars 2011 : « Dire la sociologie et l’anthropologie. Transmission des savoirs et pratiques d’enseignement »</a:t>
            </a:r>
          </a:p>
          <a:p>
            <a:r>
              <a:rPr lang="fr-FR" dirty="0">
                <a:latin typeface="Trade Gothic Next" panose="020B0503040303020004" pitchFamily="34" charset="0"/>
              </a:rPr>
              <a:t>Novembre 2012 : « Agir comme sociologue et anthropologue dans la Cité »</a:t>
            </a:r>
          </a:p>
          <a:p>
            <a:pPr marL="457200" lvl="1" indent="0">
              <a:buNone/>
            </a:pPr>
            <a:r>
              <a:rPr lang="fr-FR" dirty="0">
                <a:latin typeface="Trade Gothic Next" panose="020B0503040303020004" pitchFamily="34" charset="0"/>
              </a:rPr>
              <a:t>Agir dans le monde marchand</a:t>
            </a:r>
          </a:p>
          <a:p>
            <a:pPr marL="457200" lvl="1" indent="0">
              <a:buNone/>
            </a:pPr>
            <a:r>
              <a:rPr lang="fr-FR" dirty="0">
                <a:latin typeface="Trade Gothic Next" panose="020B0503040303020004" pitchFamily="34" charset="0"/>
              </a:rPr>
              <a:t>Agir dans le monde socio-politique</a:t>
            </a:r>
          </a:p>
          <a:p>
            <a:pPr marL="457200" lvl="1" indent="0">
              <a:buNone/>
            </a:pPr>
            <a:r>
              <a:rPr lang="fr-FR" dirty="0">
                <a:latin typeface="Trade Gothic Next" panose="020B0503040303020004" pitchFamily="34" charset="0"/>
              </a:rPr>
              <a:t>Agir dans le monde des services d’études</a:t>
            </a:r>
          </a:p>
          <a:p>
            <a:pPr marL="457200" lvl="1" indent="0">
              <a:buNone/>
            </a:pPr>
            <a:r>
              <a:rPr lang="fr-FR" dirty="0">
                <a:latin typeface="Trade Gothic Next" panose="020B0503040303020004" pitchFamily="34" charset="0"/>
              </a:rPr>
              <a:t>Table ronde : Programmes de formation et réalités professionnelles</a:t>
            </a:r>
            <a:endParaRPr lang="fr-BE" dirty="0">
              <a:latin typeface="Trade Gothic Next" panose="020B0503040303020004" pitchFamily="34" charset="0"/>
            </a:endParaRPr>
          </a:p>
        </p:txBody>
      </p:sp>
    </p:spTree>
    <p:extLst>
      <p:ext uri="{BB962C8B-B14F-4D97-AF65-F5344CB8AC3E}">
        <p14:creationId xmlns:p14="http://schemas.microsoft.com/office/powerpoint/2010/main" val="3718722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DA00CB-8533-45BE-88B1-6673EBD8D6FA}"/>
              </a:ext>
            </a:extLst>
          </p:cNvPr>
          <p:cNvSpPr>
            <a:spLocks noGrp="1"/>
          </p:cNvSpPr>
          <p:nvPr>
            <p:ph type="title"/>
          </p:nvPr>
        </p:nvSpPr>
        <p:spPr/>
        <p:txBody>
          <a:bodyPr>
            <a:normAutofit/>
          </a:bodyPr>
          <a:lstStyle/>
          <a:p>
            <a:r>
              <a:rPr lang="fr-FR" sz="2800" dirty="0">
                <a:latin typeface="DokChampa" panose="020B0604020202020204" pitchFamily="34" charset="-34"/>
                <a:cs typeface="DokChampa" panose="020B0604020202020204" pitchFamily="34" charset="-34"/>
              </a:rPr>
              <a:t>Des journées d’études</a:t>
            </a:r>
            <a:endParaRPr lang="fr-BE" sz="2800" dirty="0">
              <a:latin typeface="DokChampa" panose="020B0604020202020204" pitchFamily="34" charset="-34"/>
              <a:cs typeface="DokChampa" panose="020B0604020202020204" pitchFamily="34" charset="-34"/>
            </a:endParaRPr>
          </a:p>
        </p:txBody>
      </p:sp>
      <p:sp>
        <p:nvSpPr>
          <p:cNvPr id="3" name="Espace réservé du contenu 2">
            <a:extLst>
              <a:ext uri="{FF2B5EF4-FFF2-40B4-BE49-F238E27FC236}">
                <a16:creationId xmlns:a16="http://schemas.microsoft.com/office/drawing/2014/main" id="{8945A567-CA05-4F27-B49E-62BF2B9ACCAB}"/>
              </a:ext>
            </a:extLst>
          </p:cNvPr>
          <p:cNvSpPr>
            <a:spLocks noGrp="1"/>
          </p:cNvSpPr>
          <p:nvPr>
            <p:ph idx="1"/>
          </p:nvPr>
        </p:nvSpPr>
        <p:spPr/>
        <p:txBody>
          <a:bodyPr/>
          <a:lstStyle/>
          <a:p>
            <a:r>
              <a:rPr lang="fr-FR" dirty="0">
                <a:latin typeface="Trade Gothic Next" panose="020B0503040303020004" pitchFamily="34" charset="0"/>
              </a:rPr>
              <a:t>Octobre 2013 : Généalogie des sociologues et anthropologues belges disparus</a:t>
            </a:r>
          </a:p>
          <a:p>
            <a:r>
              <a:rPr lang="fr-FR" dirty="0">
                <a:latin typeface="Trade Gothic Next" panose="020B0503040303020004" pitchFamily="34" charset="0"/>
              </a:rPr>
              <a:t>Décembre 2014 : « Comprendre les violences dans les pratiques professionnelles : discours et réponses au sein des mondes pratiques »</a:t>
            </a:r>
          </a:p>
          <a:p>
            <a:pPr lvl="1"/>
            <a:r>
              <a:rPr lang="fr-FR" dirty="0">
                <a:latin typeface="Trade Gothic Next" panose="020B0503040303020004" pitchFamily="34" charset="0"/>
              </a:rPr>
              <a:t>Travail social</a:t>
            </a:r>
          </a:p>
          <a:p>
            <a:pPr lvl="1"/>
            <a:r>
              <a:rPr lang="fr-FR" dirty="0">
                <a:latin typeface="Trade Gothic Next" panose="020B0503040303020004" pitchFamily="34" charset="0"/>
              </a:rPr>
              <a:t>Santé</a:t>
            </a:r>
          </a:p>
          <a:p>
            <a:pPr lvl="1"/>
            <a:r>
              <a:rPr lang="fr-FR" dirty="0">
                <a:latin typeface="Trade Gothic Next" panose="020B0503040303020004" pitchFamily="34" charset="0"/>
              </a:rPr>
              <a:t>Travail éducatif</a:t>
            </a:r>
          </a:p>
          <a:p>
            <a:pPr lvl="1"/>
            <a:r>
              <a:rPr lang="fr-FR" dirty="0">
                <a:latin typeface="Trade Gothic Next" panose="020B0503040303020004" pitchFamily="34" charset="0"/>
              </a:rPr>
              <a:t>« Injustice ou violence ? (Re)penser la critique de la modernité, par Mathieu de Nanteuil (</a:t>
            </a:r>
            <a:r>
              <a:rPr lang="fr-FR" dirty="0" err="1">
                <a:latin typeface="Trade Gothic Next" panose="020B0503040303020004" pitchFamily="34" charset="0"/>
              </a:rPr>
              <a:t>UCLouvain</a:t>
            </a:r>
            <a:r>
              <a:rPr lang="fr-FR" dirty="0">
                <a:latin typeface="Trade Gothic Next" panose="020B0503040303020004" pitchFamily="34" charset="0"/>
              </a:rPr>
              <a:t>) </a:t>
            </a:r>
            <a:endParaRPr lang="fr-BE" dirty="0">
              <a:latin typeface="Trade Gothic Next" panose="020B0503040303020004" pitchFamily="34" charset="0"/>
            </a:endParaRPr>
          </a:p>
        </p:txBody>
      </p:sp>
    </p:spTree>
    <p:extLst>
      <p:ext uri="{BB962C8B-B14F-4D97-AF65-F5344CB8AC3E}">
        <p14:creationId xmlns:p14="http://schemas.microsoft.com/office/powerpoint/2010/main" val="3285783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5FF375-BBB3-42C0-8868-EBF262273BC5}"/>
              </a:ext>
            </a:extLst>
          </p:cNvPr>
          <p:cNvSpPr>
            <a:spLocks noGrp="1"/>
          </p:cNvSpPr>
          <p:nvPr>
            <p:ph type="title"/>
          </p:nvPr>
        </p:nvSpPr>
        <p:spPr/>
        <p:txBody>
          <a:bodyPr>
            <a:normAutofit/>
          </a:bodyPr>
          <a:lstStyle/>
          <a:p>
            <a:r>
              <a:rPr lang="fr-FR" sz="2800" dirty="0">
                <a:latin typeface="DokChampa" panose="020B0604020202020204" pitchFamily="34" charset="-34"/>
                <a:cs typeface="DokChampa" panose="020B0604020202020204" pitchFamily="34" charset="-34"/>
              </a:rPr>
              <a:t>Des forums</a:t>
            </a:r>
            <a:endParaRPr lang="fr-BE" sz="2800" dirty="0">
              <a:latin typeface="DokChampa" panose="020B0604020202020204" pitchFamily="34" charset="-34"/>
              <a:cs typeface="DokChampa" panose="020B0604020202020204" pitchFamily="34" charset="-34"/>
            </a:endParaRPr>
          </a:p>
        </p:txBody>
      </p:sp>
      <p:sp>
        <p:nvSpPr>
          <p:cNvPr id="3" name="Espace réservé du contenu 2">
            <a:extLst>
              <a:ext uri="{FF2B5EF4-FFF2-40B4-BE49-F238E27FC236}">
                <a16:creationId xmlns:a16="http://schemas.microsoft.com/office/drawing/2014/main" id="{0EDE5F89-03D2-47AD-80BA-9121612A0778}"/>
              </a:ext>
            </a:extLst>
          </p:cNvPr>
          <p:cNvSpPr>
            <a:spLocks noGrp="1"/>
          </p:cNvSpPr>
          <p:nvPr>
            <p:ph idx="1"/>
          </p:nvPr>
        </p:nvSpPr>
        <p:spPr/>
        <p:txBody>
          <a:bodyPr>
            <a:normAutofit/>
          </a:bodyPr>
          <a:lstStyle/>
          <a:p>
            <a:r>
              <a:rPr lang="fr-FR" dirty="0">
                <a:latin typeface="Trade Gothic Next" panose="020B0503040303020004" pitchFamily="34" charset="0"/>
              </a:rPr>
              <a:t>1</a:t>
            </a:r>
            <a:r>
              <a:rPr lang="fr-FR" baseline="30000" dirty="0">
                <a:latin typeface="Trade Gothic Next" panose="020B0503040303020004" pitchFamily="34" charset="0"/>
              </a:rPr>
              <a:t>er</a:t>
            </a:r>
            <a:r>
              <a:rPr lang="fr-FR" dirty="0">
                <a:latin typeface="Trade Gothic Next" panose="020B0503040303020004" pitchFamily="34" charset="0"/>
              </a:rPr>
              <a:t> Forum Belge des Sciences Sociales, décembre 2016, Charleroi</a:t>
            </a:r>
          </a:p>
          <a:p>
            <a:pPr lvl="1"/>
            <a:r>
              <a:rPr lang="fr-FR" dirty="0">
                <a:latin typeface="Trade Gothic Next" panose="020B0503040303020004" pitchFamily="34" charset="0"/>
              </a:rPr>
              <a:t>Thème : « Qu’en est-il de la démocratie ? »</a:t>
            </a:r>
          </a:p>
          <a:p>
            <a:pPr lvl="1"/>
            <a:r>
              <a:rPr lang="fr-FR" dirty="0">
                <a:latin typeface="Trade Gothic Next" panose="020B0503040303020004" pitchFamily="34" charset="0"/>
              </a:rPr>
              <a:t>Organisé en collaboration avec l’Université Ouverte de la Fédération Wallonne-Bruxelles</a:t>
            </a:r>
          </a:p>
          <a:p>
            <a:pPr lvl="1"/>
            <a:r>
              <a:rPr lang="fr-FR" dirty="0">
                <a:latin typeface="Trade Gothic Next" panose="020B0503040303020004" pitchFamily="34" charset="0"/>
              </a:rPr>
              <a:t>Conférences, ateliers thématiques et table ronde</a:t>
            </a:r>
          </a:p>
          <a:p>
            <a:pPr marL="914400" lvl="2" indent="0">
              <a:buNone/>
            </a:pPr>
            <a:r>
              <a:rPr lang="fr-BE" dirty="0">
                <a:latin typeface="Trade Gothic Next" panose="020B0503040303020004" pitchFamily="34" charset="0"/>
              </a:rPr>
              <a:t>Qu’en est-il de la démocratie dans l’éducation ?</a:t>
            </a:r>
          </a:p>
          <a:p>
            <a:pPr marL="914400" lvl="2" indent="0">
              <a:buNone/>
            </a:pPr>
            <a:r>
              <a:rPr lang="fr-BE" dirty="0">
                <a:latin typeface="Trade Gothic Next" panose="020B0503040303020004" pitchFamily="34" charset="0"/>
              </a:rPr>
              <a:t>Qu’en est-il de l’éducation à la démocratie ?</a:t>
            </a:r>
          </a:p>
          <a:p>
            <a:pPr marL="914400" lvl="2" indent="0">
              <a:buNone/>
            </a:pPr>
            <a:r>
              <a:rPr lang="fr-BE" dirty="0">
                <a:latin typeface="Trade Gothic Next" panose="020B0503040303020004" pitchFamily="34" charset="0"/>
              </a:rPr>
              <a:t>La gouvernance dans les organisations</a:t>
            </a:r>
          </a:p>
          <a:p>
            <a:pPr marL="914400" lvl="2" indent="0">
              <a:buNone/>
            </a:pPr>
            <a:r>
              <a:rPr lang="fr-BE" dirty="0">
                <a:latin typeface="Trade Gothic Next" panose="020B0503040303020004" pitchFamily="34" charset="0"/>
              </a:rPr>
              <a:t>La gouvernance dans la Cité</a:t>
            </a:r>
          </a:p>
          <a:p>
            <a:pPr marL="914400" lvl="2" indent="0">
              <a:buNone/>
            </a:pPr>
            <a:r>
              <a:rPr lang="fr-BE" dirty="0">
                <a:latin typeface="Trade Gothic Next" panose="020B0503040303020004" pitchFamily="34" charset="0"/>
              </a:rPr>
              <a:t>Vers de nouveaux modes d’action collective</a:t>
            </a:r>
          </a:p>
          <a:p>
            <a:pPr marL="914400" lvl="2" indent="0">
              <a:buNone/>
            </a:pPr>
            <a:r>
              <a:rPr lang="fr-BE" dirty="0">
                <a:latin typeface="Trade Gothic Next" panose="020B0503040303020004" pitchFamily="34" charset="0"/>
              </a:rPr>
              <a:t>Les enjeux de l’action collective revisitée</a:t>
            </a:r>
          </a:p>
          <a:p>
            <a:pPr lvl="1"/>
            <a:r>
              <a:rPr lang="fr-BE" dirty="0">
                <a:latin typeface="Trade Gothic Next" panose="020B0503040303020004" pitchFamily="34" charset="0"/>
              </a:rPr>
              <a:t>Une « foire » aux initiatives et aux chercheurs</a:t>
            </a:r>
          </a:p>
        </p:txBody>
      </p:sp>
    </p:spTree>
    <p:extLst>
      <p:ext uri="{BB962C8B-B14F-4D97-AF65-F5344CB8AC3E}">
        <p14:creationId xmlns:p14="http://schemas.microsoft.com/office/powerpoint/2010/main" val="2939098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5FF375-BBB3-42C0-8868-EBF262273BC5}"/>
              </a:ext>
            </a:extLst>
          </p:cNvPr>
          <p:cNvSpPr>
            <a:spLocks noGrp="1"/>
          </p:cNvSpPr>
          <p:nvPr>
            <p:ph type="title"/>
          </p:nvPr>
        </p:nvSpPr>
        <p:spPr/>
        <p:txBody>
          <a:bodyPr>
            <a:normAutofit/>
          </a:bodyPr>
          <a:lstStyle/>
          <a:p>
            <a:r>
              <a:rPr lang="fr-FR" sz="2800" dirty="0">
                <a:latin typeface="DokChampa" panose="020B0604020202020204" pitchFamily="34" charset="-34"/>
                <a:cs typeface="DokChampa" panose="020B0604020202020204" pitchFamily="34" charset="-34"/>
              </a:rPr>
              <a:t>Des forums</a:t>
            </a:r>
            <a:endParaRPr lang="fr-BE" sz="2800" dirty="0">
              <a:latin typeface="DokChampa" panose="020B0604020202020204" pitchFamily="34" charset="-34"/>
              <a:cs typeface="DokChampa" panose="020B0604020202020204" pitchFamily="34" charset="-34"/>
            </a:endParaRPr>
          </a:p>
        </p:txBody>
      </p:sp>
      <p:sp>
        <p:nvSpPr>
          <p:cNvPr id="3" name="Espace réservé du contenu 2">
            <a:extLst>
              <a:ext uri="{FF2B5EF4-FFF2-40B4-BE49-F238E27FC236}">
                <a16:creationId xmlns:a16="http://schemas.microsoft.com/office/drawing/2014/main" id="{0EDE5F89-03D2-47AD-80BA-9121612A0778}"/>
              </a:ext>
            </a:extLst>
          </p:cNvPr>
          <p:cNvSpPr>
            <a:spLocks noGrp="1"/>
          </p:cNvSpPr>
          <p:nvPr>
            <p:ph idx="1"/>
          </p:nvPr>
        </p:nvSpPr>
        <p:spPr/>
        <p:txBody>
          <a:bodyPr>
            <a:normAutofit/>
          </a:bodyPr>
          <a:lstStyle/>
          <a:p>
            <a:r>
              <a:rPr lang="fr-FR" dirty="0">
                <a:latin typeface="Trade Gothic Next" panose="020B0503040303020004" pitchFamily="34" charset="0"/>
              </a:rPr>
              <a:t>2</a:t>
            </a:r>
            <a:r>
              <a:rPr lang="fr-FR" baseline="30000" dirty="0">
                <a:latin typeface="Trade Gothic Next" panose="020B0503040303020004" pitchFamily="34" charset="0"/>
              </a:rPr>
              <a:t>ème</a:t>
            </a:r>
            <a:r>
              <a:rPr lang="fr-FR" dirty="0">
                <a:latin typeface="Trade Gothic Next" panose="020B0503040303020004" pitchFamily="34" charset="0"/>
              </a:rPr>
              <a:t> Forum Belge des Sciences Sociales, décembre 2018, Namur</a:t>
            </a:r>
          </a:p>
          <a:p>
            <a:pPr lvl="1"/>
            <a:r>
              <a:rPr lang="fr-FR" dirty="0">
                <a:latin typeface="Trade Gothic Next" panose="020B0503040303020004" pitchFamily="34" charset="0"/>
              </a:rPr>
              <a:t>Thème : « Alternatives et inventivités sociales aujourd’hui »</a:t>
            </a:r>
          </a:p>
          <a:p>
            <a:pPr lvl="1"/>
            <a:r>
              <a:rPr lang="fr-FR" dirty="0">
                <a:latin typeface="Trade Gothic Next" panose="020B0503040303020004" pitchFamily="34" charset="0"/>
              </a:rPr>
              <a:t>Organisé en collaboration avec le Centre Culturel de Namur</a:t>
            </a:r>
          </a:p>
          <a:p>
            <a:pPr lvl="1"/>
            <a:r>
              <a:rPr lang="fr-FR" dirty="0">
                <a:latin typeface="Trade Gothic Next" panose="020B0503040303020004" pitchFamily="34" charset="0"/>
              </a:rPr>
              <a:t>Ateliers thématiques, table ronde et conférence plénière</a:t>
            </a:r>
          </a:p>
          <a:p>
            <a:pPr marL="914400" lvl="2" indent="0">
              <a:buNone/>
            </a:pPr>
            <a:r>
              <a:rPr lang="fr-BE" dirty="0">
                <a:latin typeface="Trade Gothic Next" panose="020B0503040303020004" pitchFamily="34" charset="0"/>
              </a:rPr>
              <a:t>Arts et culture</a:t>
            </a:r>
          </a:p>
          <a:p>
            <a:pPr marL="914400" lvl="2" indent="0">
              <a:buNone/>
            </a:pPr>
            <a:r>
              <a:rPr lang="fr-BE" dirty="0">
                <a:latin typeface="Trade Gothic Next" panose="020B0503040303020004" pitchFamily="34" charset="0"/>
              </a:rPr>
              <a:t>Occuper la ville autrement</a:t>
            </a:r>
          </a:p>
          <a:p>
            <a:pPr marL="914400" lvl="2" indent="0">
              <a:buNone/>
            </a:pPr>
            <a:r>
              <a:rPr lang="fr-BE" dirty="0">
                <a:latin typeface="Trade Gothic Next" panose="020B0503040303020004" pitchFamily="34" charset="0"/>
              </a:rPr>
              <a:t>Produire et consommer autrement</a:t>
            </a:r>
          </a:p>
          <a:p>
            <a:pPr marL="914400" lvl="2" indent="0">
              <a:buNone/>
            </a:pPr>
            <a:r>
              <a:rPr lang="fr-BE" dirty="0">
                <a:latin typeface="Trade Gothic Next" panose="020B0503040303020004" pitchFamily="34" charset="0"/>
              </a:rPr>
              <a:t>Contester autrement</a:t>
            </a:r>
          </a:p>
          <a:p>
            <a:pPr marL="914400" lvl="2" indent="0">
              <a:buNone/>
            </a:pPr>
            <a:r>
              <a:rPr lang="fr-BE" dirty="0">
                <a:latin typeface="Trade Gothic Next" panose="020B0503040303020004" pitchFamily="34" charset="0"/>
              </a:rPr>
              <a:t>Chercher autrement</a:t>
            </a:r>
          </a:p>
        </p:txBody>
      </p:sp>
    </p:spTree>
    <p:extLst>
      <p:ext uri="{BB962C8B-B14F-4D97-AF65-F5344CB8AC3E}">
        <p14:creationId xmlns:p14="http://schemas.microsoft.com/office/powerpoint/2010/main" val="446516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1B8493D-EA50-44E2-B6A4-144BA283AB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57964"/>
            <a:ext cx="11166559" cy="1404436"/>
          </a:xfrm>
          <a:prstGeom prst="rect">
            <a:avLst/>
          </a:prstGeom>
          <a:noFill/>
          <a:ln>
            <a:noFill/>
          </a:ln>
        </p:spPr>
      </p:pic>
    </p:spTree>
    <p:extLst>
      <p:ext uri="{BB962C8B-B14F-4D97-AF65-F5344CB8AC3E}">
        <p14:creationId xmlns:p14="http://schemas.microsoft.com/office/powerpoint/2010/main" val="3614641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F4CA38-0721-4C59-969E-7998BDB8B268}"/>
              </a:ext>
            </a:extLst>
          </p:cNvPr>
          <p:cNvSpPr>
            <a:spLocks noGrp="1"/>
          </p:cNvSpPr>
          <p:nvPr>
            <p:ph type="title"/>
          </p:nvPr>
        </p:nvSpPr>
        <p:spPr/>
        <p:txBody>
          <a:bodyPr>
            <a:normAutofit/>
          </a:bodyPr>
          <a:lstStyle/>
          <a:p>
            <a:r>
              <a:rPr lang="fr-FR" sz="2800" dirty="0">
                <a:latin typeface="DokChampa" panose="020B0604020202020204" pitchFamily="34" charset="-34"/>
                <a:cs typeface="DokChampa" panose="020B0604020202020204" pitchFamily="34" charset="-34"/>
              </a:rPr>
              <a:t>La pandémie…</a:t>
            </a:r>
            <a:endParaRPr lang="fr-BE" sz="2800" dirty="0">
              <a:latin typeface="DokChampa" panose="020B0604020202020204" pitchFamily="34" charset="-34"/>
              <a:cs typeface="DokChampa" panose="020B0604020202020204" pitchFamily="34" charset="-34"/>
            </a:endParaRPr>
          </a:p>
        </p:txBody>
      </p:sp>
      <p:sp>
        <p:nvSpPr>
          <p:cNvPr id="3" name="Espace réservé du contenu 2">
            <a:extLst>
              <a:ext uri="{FF2B5EF4-FFF2-40B4-BE49-F238E27FC236}">
                <a16:creationId xmlns:a16="http://schemas.microsoft.com/office/drawing/2014/main" id="{1FE80DC4-8296-4F36-925F-444E55449110}"/>
              </a:ext>
            </a:extLst>
          </p:cNvPr>
          <p:cNvSpPr>
            <a:spLocks noGrp="1"/>
          </p:cNvSpPr>
          <p:nvPr>
            <p:ph idx="1"/>
          </p:nvPr>
        </p:nvSpPr>
        <p:spPr/>
        <p:txBody>
          <a:bodyPr/>
          <a:lstStyle/>
          <a:p>
            <a:r>
              <a:rPr lang="fr-FR" dirty="0">
                <a:latin typeface="Trade Gothic Next" panose="020B0503040303020004" pitchFamily="34" charset="0"/>
              </a:rPr>
              <a:t>Jeunes et covid</a:t>
            </a:r>
          </a:p>
          <a:p>
            <a:r>
              <a:rPr lang="fr-FR" dirty="0">
                <a:latin typeface="Trade Gothic Next" panose="020B0503040303020004" pitchFamily="34" charset="0"/>
              </a:rPr>
              <a:t>Focus Groupes</a:t>
            </a:r>
          </a:p>
          <a:p>
            <a:endParaRPr lang="fr-BE" dirty="0"/>
          </a:p>
        </p:txBody>
      </p:sp>
    </p:spTree>
    <p:extLst>
      <p:ext uri="{BB962C8B-B14F-4D97-AF65-F5344CB8AC3E}">
        <p14:creationId xmlns:p14="http://schemas.microsoft.com/office/powerpoint/2010/main" val="211474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F4CA38-0721-4C59-969E-7998BDB8B268}"/>
              </a:ext>
            </a:extLst>
          </p:cNvPr>
          <p:cNvSpPr>
            <a:spLocks noGrp="1"/>
          </p:cNvSpPr>
          <p:nvPr>
            <p:ph type="title"/>
          </p:nvPr>
        </p:nvSpPr>
        <p:spPr/>
        <p:txBody>
          <a:bodyPr>
            <a:normAutofit/>
          </a:bodyPr>
          <a:lstStyle/>
          <a:p>
            <a:r>
              <a:rPr lang="fr-FR" sz="2800" dirty="0">
                <a:latin typeface="DokChampa" panose="020B0604020202020204" pitchFamily="34" charset="-34"/>
                <a:cs typeface="DokChampa" panose="020B0604020202020204" pitchFamily="34" charset="-34"/>
              </a:rPr>
              <a:t>La pandémie…</a:t>
            </a:r>
            <a:endParaRPr lang="fr-BE" sz="2800" dirty="0">
              <a:latin typeface="DokChampa" panose="020B0604020202020204" pitchFamily="34" charset="-34"/>
              <a:cs typeface="DokChampa" panose="020B0604020202020204" pitchFamily="34" charset="-34"/>
            </a:endParaRPr>
          </a:p>
        </p:txBody>
      </p:sp>
      <p:sp>
        <p:nvSpPr>
          <p:cNvPr id="3" name="Espace réservé du contenu 2">
            <a:extLst>
              <a:ext uri="{FF2B5EF4-FFF2-40B4-BE49-F238E27FC236}">
                <a16:creationId xmlns:a16="http://schemas.microsoft.com/office/drawing/2014/main" id="{1FE80DC4-8296-4F36-925F-444E55449110}"/>
              </a:ext>
            </a:extLst>
          </p:cNvPr>
          <p:cNvSpPr>
            <a:spLocks noGrp="1"/>
          </p:cNvSpPr>
          <p:nvPr>
            <p:ph idx="1"/>
          </p:nvPr>
        </p:nvSpPr>
        <p:spPr/>
        <p:txBody>
          <a:bodyPr/>
          <a:lstStyle/>
          <a:p>
            <a:r>
              <a:rPr lang="fr-FR" dirty="0"/>
              <a:t>Jeunes et covid</a:t>
            </a:r>
          </a:p>
          <a:p>
            <a:r>
              <a:rPr lang="fr-FR" dirty="0"/>
              <a:t>Focus Groupes</a:t>
            </a:r>
          </a:p>
          <a:p>
            <a:endParaRPr lang="fr-BE" dirty="0"/>
          </a:p>
        </p:txBody>
      </p:sp>
      <p:pic>
        <p:nvPicPr>
          <p:cNvPr id="4" name="Image 3">
            <a:extLst>
              <a:ext uri="{FF2B5EF4-FFF2-40B4-BE49-F238E27FC236}">
                <a16:creationId xmlns:a16="http://schemas.microsoft.com/office/drawing/2014/main" id="{F5CC6195-5A14-4852-987B-94824A416921}"/>
              </a:ext>
            </a:extLst>
          </p:cNvPr>
          <p:cNvPicPr>
            <a:picLocks noChangeAspect="1"/>
          </p:cNvPicPr>
          <p:nvPr/>
        </p:nvPicPr>
        <p:blipFill>
          <a:blip r:embed="rId2"/>
          <a:stretch>
            <a:fillRect/>
          </a:stretch>
        </p:blipFill>
        <p:spPr>
          <a:xfrm>
            <a:off x="3869268" y="1545428"/>
            <a:ext cx="6455189" cy="4321972"/>
          </a:xfrm>
          <a:prstGeom prst="rect">
            <a:avLst/>
          </a:prstGeom>
        </p:spPr>
      </p:pic>
    </p:spTree>
    <p:extLst>
      <p:ext uri="{BB962C8B-B14F-4D97-AF65-F5344CB8AC3E}">
        <p14:creationId xmlns:p14="http://schemas.microsoft.com/office/powerpoint/2010/main" val="2212896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F4CA38-0721-4C59-969E-7998BDB8B268}"/>
              </a:ext>
            </a:extLst>
          </p:cNvPr>
          <p:cNvSpPr>
            <a:spLocks noGrp="1"/>
          </p:cNvSpPr>
          <p:nvPr>
            <p:ph type="title"/>
          </p:nvPr>
        </p:nvSpPr>
        <p:spPr/>
        <p:txBody>
          <a:bodyPr>
            <a:normAutofit/>
          </a:bodyPr>
          <a:lstStyle/>
          <a:p>
            <a:r>
              <a:rPr lang="fr-FR" sz="2800" dirty="0">
                <a:latin typeface="DokChampa" panose="020B0604020202020204" pitchFamily="34" charset="-34"/>
                <a:cs typeface="DokChampa" panose="020B0604020202020204" pitchFamily="34" charset="-34"/>
              </a:rPr>
              <a:t>La pandémie…</a:t>
            </a:r>
            <a:endParaRPr lang="fr-BE" sz="2800" dirty="0">
              <a:latin typeface="DokChampa" panose="020B0604020202020204" pitchFamily="34" charset="-34"/>
              <a:cs typeface="DokChampa" panose="020B0604020202020204" pitchFamily="34" charset="-34"/>
            </a:endParaRPr>
          </a:p>
        </p:txBody>
      </p:sp>
      <p:sp>
        <p:nvSpPr>
          <p:cNvPr id="3" name="Espace réservé du contenu 2">
            <a:extLst>
              <a:ext uri="{FF2B5EF4-FFF2-40B4-BE49-F238E27FC236}">
                <a16:creationId xmlns:a16="http://schemas.microsoft.com/office/drawing/2014/main" id="{1FE80DC4-8296-4F36-925F-444E55449110}"/>
              </a:ext>
            </a:extLst>
          </p:cNvPr>
          <p:cNvSpPr>
            <a:spLocks noGrp="1"/>
          </p:cNvSpPr>
          <p:nvPr>
            <p:ph idx="1"/>
          </p:nvPr>
        </p:nvSpPr>
        <p:spPr/>
        <p:txBody>
          <a:bodyPr>
            <a:normAutofit/>
          </a:bodyPr>
          <a:lstStyle/>
          <a:p>
            <a:pPr marL="0" indent="0" algn="just">
              <a:lnSpc>
                <a:spcPct val="107000"/>
              </a:lnSpc>
              <a:spcBef>
                <a:spcPts val="600"/>
              </a:spcBef>
              <a:spcAft>
                <a:spcPts val="800"/>
              </a:spcAft>
              <a:buNone/>
            </a:pPr>
            <a:r>
              <a:rPr lang="fr-BE" sz="2400" dirty="0">
                <a:effectLst/>
                <a:latin typeface="Calibri Light" panose="020F0302020204030204" pitchFamily="34" charset="0"/>
                <a:ea typeface="Calibri" panose="020F0502020204030204" pitchFamily="34" charset="0"/>
                <a:cs typeface="Times New Roman" panose="02020603050405020304" pitchFamily="18" charset="0"/>
              </a:rPr>
              <a:t>Associer les étudiants à la conception et à l’organisation d’un 3</a:t>
            </a:r>
            <a:r>
              <a:rPr lang="fr-BE" sz="2400" baseline="30000" dirty="0">
                <a:effectLst/>
                <a:latin typeface="Calibri Light" panose="020F0302020204030204" pitchFamily="34" charset="0"/>
                <a:ea typeface="Calibri" panose="020F0502020204030204" pitchFamily="34" charset="0"/>
                <a:cs typeface="Times New Roman" panose="02020603050405020304" pitchFamily="18" charset="0"/>
              </a:rPr>
              <a:t>e</a:t>
            </a:r>
            <a:r>
              <a:rPr lang="fr-BE" sz="2400" dirty="0">
                <a:effectLst/>
                <a:latin typeface="Calibri Light" panose="020F0302020204030204" pitchFamily="34" charset="0"/>
                <a:ea typeface="Calibri" panose="020F0502020204030204" pitchFamily="34" charset="0"/>
                <a:cs typeface="Times New Roman" panose="02020603050405020304" pitchFamily="18" charset="0"/>
              </a:rPr>
              <a:t> Forum</a:t>
            </a:r>
          </a:p>
          <a:p>
            <a:pPr marL="0" indent="0" algn="just">
              <a:lnSpc>
                <a:spcPct val="107000"/>
              </a:lnSpc>
              <a:spcBef>
                <a:spcPts val="600"/>
              </a:spcBef>
              <a:spcAft>
                <a:spcPts val="800"/>
              </a:spcAft>
              <a:buNone/>
            </a:pPr>
            <a:r>
              <a:rPr lang="fr-BE" sz="2400" dirty="0">
                <a:effectLst/>
                <a:latin typeface="Calibri Light" panose="020F0302020204030204" pitchFamily="34" charset="0"/>
                <a:ea typeface="Calibri" panose="020F0502020204030204" pitchFamily="34" charset="0"/>
                <a:cs typeface="Times New Roman" panose="02020603050405020304" pitchFamily="18" charset="0"/>
              </a:rPr>
              <a:t>Le projet général formulé par les étudiants consistait en l’organisation, sur quatre sites différents (Namur, Mons, Bruxelles, Louvain-la-Neuve ?), de rencontres de deux heures portant sur quatre thématiques. Ces thématiques seraient soumises à des perspectives ou des regards croisés de trois acteurs : étudiants ; chercheurs et/ou académiques ; décideurs politiques. </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1080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F4CA38-0721-4C59-969E-7998BDB8B268}"/>
              </a:ext>
            </a:extLst>
          </p:cNvPr>
          <p:cNvSpPr>
            <a:spLocks noGrp="1"/>
          </p:cNvSpPr>
          <p:nvPr>
            <p:ph type="title"/>
          </p:nvPr>
        </p:nvSpPr>
        <p:spPr/>
        <p:txBody>
          <a:bodyPr>
            <a:normAutofit/>
          </a:bodyPr>
          <a:lstStyle/>
          <a:p>
            <a:r>
              <a:rPr lang="fr-FR" sz="2800" dirty="0">
                <a:latin typeface="DokChampa" panose="020B0604020202020204" pitchFamily="34" charset="-34"/>
                <a:cs typeface="DokChampa" panose="020B0604020202020204" pitchFamily="34" charset="-34"/>
              </a:rPr>
              <a:t>La pandémie…</a:t>
            </a:r>
            <a:endParaRPr lang="fr-BE" sz="2800" dirty="0">
              <a:latin typeface="DokChampa" panose="020B0604020202020204" pitchFamily="34" charset="-34"/>
              <a:cs typeface="DokChampa" panose="020B0604020202020204" pitchFamily="34" charset="-34"/>
            </a:endParaRPr>
          </a:p>
        </p:txBody>
      </p:sp>
      <p:sp>
        <p:nvSpPr>
          <p:cNvPr id="3" name="Espace réservé du contenu 2">
            <a:extLst>
              <a:ext uri="{FF2B5EF4-FFF2-40B4-BE49-F238E27FC236}">
                <a16:creationId xmlns:a16="http://schemas.microsoft.com/office/drawing/2014/main" id="{1FE80DC4-8296-4F36-925F-444E55449110}"/>
              </a:ext>
            </a:extLst>
          </p:cNvPr>
          <p:cNvSpPr>
            <a:spLocks noGrp="1"/>
          </p:cNvSpPr>
          <p:nvPr>
            <p:ph idx="1"/>
          </p:nvPr>
        </p:nvSpPr>
        <p:spPr/>
        <p:txBody>
          <a:bodyPr>
            <a:normAutofit fontScale="85000" lnSpcReduction="20000"/>
          </a:bodyPr>
          <a:lstStyle/>
          <a:p>
            <a:pPr algn="just">
              <a:lnSpc>
                <a:spcPct val="107000"/>
              </a:lnSpc>
              <a:spcBef>
                <a:spcPts val="600"/>
              </a:spcBef>
              <a:spcAft>
                <a:spcPts val="800"/>
              </a:spcAft>
            </a:pPr>
            <a:r>
              <a:rPr lang="fr-BE" sz="2400" dirty="0">
                <a:effectLst/>
                <a:latin typeface="Trade Gothic Next" panose="020B0503040303020004" pitchFamily="34" charset="0"/>
                <a:ea typeface="Calibri" panose="020F0502020204030204" pitchFamily="34" charset="0"/>
                <a:cs typeface="Times New Roman" panose="02020603050405020304" pitchFamily="18" charset="0"/>
              </a:rPr>
              <a:t>Thème : « La crise : une opportunité de changement ? »</a:t>
            </a:r>
          </a:p>
          <a:p>
            <a:pPr marL="342900" lvl="0" indent="-342900" algn="just">
              <a:lnSpc>
                <a:spcPct val="107000"/>
              </a:lnSpc>
              <a:spcBef>
                <a:spcPts val="600"/>
              </a:spcBef>
              <a:spcAft>
                <a:spcPts val="800"/>
              </a:spcAft>
              <a:buFont typeface="Calibri" panose="020F0502020204030204" pitchFamily="34" charset="0"/>
              <a:buChar char="-"/>
            </a:pPr>
            <a:r>
              <a:rPr lang="fr-FR" sz="2400" b="1" dirty="0">
                <a:effectLst/>
                <a:latin typeface="Trade Gothic Next" panose="020B0503040303020004" pitchFamily="34" charset="0"/>
                <a:ea typeface="Calibri" panose="020F0502020204030204" pitchFamily="34" charset="0"/>
                <a:cs typeface="Times New Roman" panose="02020603050405020304" pitchFamily="18" charset="0"/>
              </a:rPr>
              <a:t>La famille / relations proximales : « </a:t>
            </a:r>
            <a:r>
              <a:rPr lang="fr-FR" sz="2400" b="1" i="1" dirty="0">
                <a:effectLst/>
                <a:latin typeface="Trade Gothic Next" panose="020B0503040303020004" pitchFamily="34" charset="0"/>
                <a:ea typeface="Calibri" panose="020F0502020204030204" pitchFamily="34" charset="0"/>
                <a:cs typeface="Times New Roman" panose="02020603050405020304" pitchFamily="18" charset="0"/>
              </a:rPr>
              <a:t>La</a:t>
            </a:r>
            <a:r>
              <a:rPr lang="fr-FR" sz="2400" b="1" dirty="0">
                <a:effectLst/>
                <a:latin typeface="Trade Gothic Next" panose="020B0503040303020004" pitchFamily="34" charset="0"/>
                <a:ea typeface="Calibri" panose="020F0502020204030204" pitchFamily="34" charset="0"/>
                <a:cs typeface="Times New Roman" panose="02020603050405020304" pitchFamily="18" charset="0"/>
              </a:rPr>
              <a:t> </a:t>
            </a:r>
            <a:r>
              <a:rPr lang="fr-FR" sz="2400" b="1" i="1" dirty="0">
                <a:effectLst/>
                <a:latin typeface="Trade Gothic Next" panose="020B0503040303020004" pitchFamily="34" charset="0"/>
                <a:ea typeface="Calibri" panose="020F0502020204030204" pitchFamily="34" charset="0"/>
                <a:cs typeface="Times New Roman" panose="02020603050405020304" pitchFamily="18" charset="0"/>
              </a:rPr>
              <a:t>force des petits liens »</a:t>
            </a:r>
            <a:r>
              <a:rPr lang="fr-FR" sz="2400" b="1" dirty="0">
                <a:effectLst/>
                <a:latin typeface="Trade Gothic Next" panose="020B0503040303020004" pitchFamily="34" charset="0"/>
                <a:ea typeface="Calibri" panose="020F0502020204030204" pitchFamily="34" charset="0"/>
                <a:cs typeface="Times New Roman" panose="02020603050405020304" pitchFamily="18" charset="0"/>
              </a:rPr>
              <a:t>. </a:t>
            </a:r>
            <a:r>
              <a:rPr lang="fr-FR" sz="2400" dirty="0">
                <a:effectLst/>
                <a:latin typeface="Trade Gothic Next" panose="020B0503040303020004" pitchFamily="34" charset="0"/>
                <a:ea typeface="Calibri" panose="020F0502020204030204" pitchFamily="34" charset="0"/>
                <a:cs typeface="Times New Roman" panose="02020603050405020304" pitchFamily="18" charset="0"/>
              </a:rPr>
              <a:t>Quelle place pour la famille, pour les liens de proximité en période de crise ? Quels changements dans les interactions quotidiennes, dans les gestes d’intimité ? La parentalité a-t-elle pris d’autres formes ?</a:t>
            </a:r>
            <a:endParaRPr lang="fr-BE" sz="2400" dirty="0">
              <a:effectLst/>
              <a:latin typeface="Trade Gothic Next" panose="020B05030403030200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buFont typeface="Calibri" panose="020F0502020204030204" pitchFamily="34" charset="0"/>
              <a:buChar char="-"/>
            </a:pPr>
            <a:r>
              <a:rPr lang="fr-FR" sz="2400" b="1" dirty="0">
                <a:effectLst/>
                <a:latin typeface="Trade Gothic Next" panose="020B0503040303020004" pitchFamily="34" charset="0"/>
                <a:ea typeface="Calibri" panose="020F0502020204030204" pitchFamily="34" charset="0"/>
                <a:cs typeface="Times New Roman" panose="02020603050405020304" pitchFamily="18" charset="0"/>
              </a:rPr>
              <a:t>Santé mentale : « </a:t>
            </a:r>
            <a:r>
              <a:rPr lang="fr-FR" sz="2400" b="1" i="1" dirty="0">
                <a:effectLst/>
                <a:latin typeface="Trade Gothic Next" panose="020B0503040303020004" pitchFamily="34" charset="0"/>
                <a:ea typeface="Calibri" panose="020F0502020204030204" pitchFamily="34" charset="0"/>
                <a:cs typeface="Times New Roman" panose="02020603050405020304" pitchFamily="18" charset="0"/>
              </a:rPr>
              <a:t>Il n’y a pas que la résilience »</a:t>
            </a:r>
            <a:endParaRPr lang="fr-BE" sz="2400" dirty="0">
              <a:effectLst/>
              <a:latin typeface="Trade Gothic Next" panose="020B05030403030200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buFont typeface="Calibri" panose="020F0502020204030204" pitchFamily="34" charset="0"/>
              <a:buChar char="-"/>
            </a:pPr>
            <a:r>
              <a:rPr lang="fr-FR" sz="2400" b="1" dirty="0">
                <a:effectLst/>
                <a:latin typeface="Trade Gothic Next" panose="020B0503040303020004" pitchFamily="34" charset="0"/>
                <a:ea typeface="Calibri" panose="020F0502020204030204" pitchFamily="34" charset="0"/>
                <a:cs typeface="Times New Roman" panose="02020603050405020304" pitchFamily="18" charset="0"/>
              </a:rPr>
              <a:t>Obéir et désobéir : « </a:t>
            </a:r>
            <a:r>
              <a:rPr lang="fr-FR" sz="2400" b="1" i="1" dirty="0">
                <a:effectLst/>
                <a:latin typeface="Trade Gothic Next" panose="020B0503040303020004" pitchFamily="34" charset="0"/>
                <a:ea typeface="Calibri" panose="020F0502020204030204" pitchFamily="34" charset="0"/>
                <a:cs typeface="Times New Roman" panose="02020603050405020304" pitchFamily="18" charset="0"/>
              </a:rPr>
              <a:t>De la nécessaire interprétation des règles ». </a:t>
            </a:r>
            <a:r>
              <a:rPr lang="fr-FR" sz="2400" dirty="0">
                <a:effectLst/>
                <a:latin typeface="Trade Gothic Next" panose="020B0503040303020004" pitchFamily="34" charset="0"/>
                <a:ea typeface="Calibri" panose="020F0502020204030204" pitchFamily="34" charset="0"/>
                <a:cs typeface="Times New Roman" panose="02020603050405020304" pitchFamily="18" charset="0"/>
              </a:rPr>
              <a:t>L’organisation du travail (activités économiques, bénévolat,…). La recomposition de l’espace et du temps des activités. Le poids des protocoles sanitaires. Les groupes qui « </a:t>
            </a:r>
            <a:r>
              <a:rPr lang="fr-FR" sz="2400" b="1" dirty="0">
                <a:effectLst/>
                <a:latin typeface="Trade Gothic Next" panose="020B0503040303020004" pitchFamily="34" charset="0"/>
                <a:ea typeface="Calibri" panose="020F0502020204030204" pitchFamily="34" charset="0"/>
                <a:cs typeface="Times New Roman" panose="02020603050405020304" pitchFamily="18" charset="0"/>
              </a:rPr>
              <a:t>composent</a:t>
            </a:r>
            <a:r>
              <a:rPr lang="fr-FR" sz="2400" dirty="0">
                <a:effectLst/>
                <a:latin typeface="Trade Gothic Next" panose="020B0503040303020004" pitchFamily="34" charset="0"/>
                <a:ea typeface="Calibri" panose="020F0502020204030204" pitchFamily="34" charset="0"/>
                <a:cs typeface="Times New Roman" panose="02020603050405020304" pitchFamily="18" charset="0"/>
              </a:rPr>
              <a:t> » ou qui « rusent » (jeu avec et autour des règles).</a:t>
            </a:r>
            <a:endParaRPr lang="fr-BE" sz="2400" dirty="0">
              <a:effectLst/>
              <a:latin typeface="Trade Gothic Next" panose="020B05030403030200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800"/>
              </a:spcAft>
              <a:buFont typeface="Calibri" panose="020F0502020204030204" pitchFamily="34" charset="0"/>
              <a:buChar char="-"/>
            </a:pPr>
            <a:r>
              <a:rPr lang="fr-FR" sz="2400" b="1" dirty="0">
                <a:effectLst/>
                <a:latin typeface="Trade Gothic Next" panose="020B0503040303020004" pitchFamily="34" charset="0"/>
                <a:ea typeface="Calibri" panose="020F0502020204030204" pitchFamily="34" charset="0"/>
                <a:cs typeface="Times New Roman" panose="02020603050405020304" pitchFamily="18" charset="0"/>
              </a:rPr>
              <a:t>Le tissu associatif : </a:t>
            </a:r>
            <a:r>
              <a:rPr lang="fr-FR" sz="2400" b="1" i="1" dirty="0">
                <a:effectLst/>
                <a:latin typeface="Trade Gothic Next" panose="020B0503040303020004" pitchFamily="34" charset="0"/>
                <a:ea typeface="Calibri" panose="020F0502020204030204" pitchFamily="34" charset="0"/>
                <a:cs typeface="Times New Roman" panose="02020603050405020304" pitchFamily="18" charset="0"/>
              </a:rPr>
              <a:t>« Un filet de sécurité qui permet d’absorber l’épreuve ? »</a:t>
            </a:r>
            <a:r>
              <a:rPr lang="fr-FR" sz="2400" b="1" dirty="0">
                <a:effectLst/>
                <a:latin typeface="Trade Gothic Next" panose="020B0503040303020004" pitchFamily="34" charset="0"/>
                <a:ea typeface="Calibri" panose="020F0502020204030204" pitchFamily="34" charset="0"/>
                <a:cs typeface="Times New Roman" panose="02020603050405020304" pitchFamily="18" charset="0"/>
              </a:rPr>
              <a:t>. </a:t>
            </a:r>
            <a:r>
              <a:rPr lang="fr-FR" sz="2400" dirty="0">
                <a:effectLst/>
                <a:latin typeface="Trade Gothic Next" panose="020B0503040303020004" pitchFamily="34" charset="0"/>
                <a:ea typeface="Calibri" panose="020F0502020204030204" pitchFamily="34" charset="0"/>
                <a:cs typeface="Times New Roman" panose="02020603050405020304" pitchFamily="18" charset="0"/>
              </a:rPr>
              <a:t>Les mouvements de jeunesse en première ligne des violences subies par les enfants. Le remodelage des rôles des intervenants sociaux.</a:t>
            </a:r>
            <a:endParaRPr lang="fr-BE" sz="2400" dirty="0">
              <a:effectLst/>
              <a:latin typeface="Trade Gothic Next" panose="020B05030403030200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8160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943E8B-FA0C-4856-A601-8E4D02363F0D}"/>
              </a:ext>
            </a:extLst>
          </p:cNvPr>
          <p:cNvSpPr>
            <a:spLocks noGrp="1"/>
          </p:cNvSpPr>
          <p:nvPr>
            <p:ph type="title"/>
          </p:nvPr>
        </p:nvSpPr>
        <p:spPr/>
        <p:txBody>
          <a:bodyPr>
            <a:normAutofit/>
          </a:bodyPr>
          <a:lstStyle/>
          <a:p>
            <a:r>
              <a:rPr lang="fr-FR" sz="2800" dirty="0">
                <a:latin typeface="DokChampa" panose="020B0604020202020204" pitchFamily="34" charset="-34"/>
                <a:cs typeface="DokChampa" panose="020B0604020202020204" pitchFamily="34" charset="-34"/>
              </a:rPr>
              <a:t>Et l’international ?</a:t>
            </a:r>
            <a:endParaRPr lang="fr-BE" sz="2800" dirty="0">
              <a:latin typeface="DokChampa" panose="020B0604020202020204" pitchFamily="34" charset="-34"/>
              <a:cs typeface="DokChampa" panose="020B0604020202020204" pitchFamily="34" charset="-34"/>
            </a:endParaRPr>
          </a:p>
        </p:txBody>
      </p:sp>
      <p:sp>
        <p:nvSpPr>
          <p:cNvPr id="3" name="Espace réservé du contenu 2">
            <a:extLst>
              <a:ext uri="{FF2B5EF4-FFF2-40B4-BE49-F238E27FC236}">
                <a16:creationId xmlns:a16="http://schemas.microsoft.com/office/drawing/2014/main" id="{014B420D-9BD0-4756-8063-CD3A7E792BDA}"/>
              </a:ext>
            </a:extLst>
          </p:cNvPr>
          <p:cNvSpPr>
            <a:spLocks noGrp="1"/>
          </p:cNvSpPr>
          <p:nvPr>
            <p:ph idx="1"/>
          </p:nvPr>
        </p:nvSpPr>
        <p:spPr/>
        <p:txBody>
          <a:bodyPr/>
          <a:lstStyle/>
          <a:p>
            <a:r>
              <a:rPr lang="fr-FR" dirty="0">
                <a:latin typeface="Trade Gothic Next" panose="020B0503040303020004" pitchFamily="34" charset="0"/>
              </a:rPr>
              <a:t>Quelles relations avec les sociologues et anthropologues tunisiens ?</a:t>
            </a:r>
          </a:p>
          <a:p>
            <a:r>
              <a:rPr lang="fr-FR" dirty="0">
                <a:latin typeface="Trade Gothic Next" panose="020B0503040303020004" pitchFamily="34" charset="0"/>
              </a:rPr>
              <a:t>Quelles activités au sein d’une « maison commune » ?</a:t>
            </a:r>
          </a:p>
          <a:p>
            <a:r>
              <a:rPr lang="fr-FR" dirty="0">
                <a:latin typeface="Trade Gothic Next" panose="020B0503040303020004" pitchFamily="34" charset="0"/>
              </a:rPr>
              <a:t>Quelle voix faire entendre dans la Cité ?</a:t>
            </a:r>
          </a:p>
          <a:p>
            <a:r>
              <a:rPr lang="fr-FR" dirty="0">
                <a:latin typeface="Trade Gothic Next" panose="020B0503040303020004" pitchFamily="34" charset="0"/>
              </a:rPr>
              <a:t>La pandémie a ouvert de nouvelles perspectives et de nouvelles modalités pour les échanges internationaux… Comment saisir cette opportunité ? Comment se saisir de </a:t>
            </a:r>
            <a:r>
              <a:rPr lang="fr-FR">
                <a:latin typeface="Trade Gothic Next" panose="020B0503040303020004" pitchFamily="34" charset="0"/>
              </a:rPr>
              <a:t>cette opportunité ?</a:t>
            </a:r>
            <a:endParaRPr lang="fr-BE" dirty="0">
              <a:latin typeface="Trade Gothic Next" panose="020B0503040303020004" pitchFamily="34" charset="0"/>
            </a:endParaRPr>
          </a:p>
        </p:txBody>
      </p:sp>
    </p:spTree>
    <p:extLst>
      <p:ext uri="{BB962C8B-B14F-4D97-AF65-F5344CB8AC3E}">
        <p14:creationId xmlns:p14="http://schemas.microsoft.com/office/powerpoint/2010/main" val="2659322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265144-B0CF-4CF0-B74B-89A2F4A85C4C}"/>
              </a:ext>
            </a:extLst>
          </p:cNvPr>
          <p:cNvSpPr>
            <a:spLocks noGrp="1"/>
          </p:cNvSpPr>
          <p:nvPr>
            <p:ph type="title"/>
          </p:nvPr>
        </p:nvSpPr>
        <p:spPr/>
        <p:txBody>
          <a:bodyPr>
            <a:normAutofit/>
          </a:bodyPr>
          <a:lstStyle/>
          <a:p>
            <a:r>
              <a:rPr lang="fr-FR" sz="2800" dirty="0">
                <a:latin typeface="DokChampa" panose="020B0604020202020204" pitchFamily="34" charset="-34"/>
                <a:cs typeface="DokChampa" panose="020B0604020202020204" pitchFamily="34" charset="-34"/>
              </a:rPr>
              <a:t>Association Belge Francophone de Sociologie et d’Anthropologie</a:t>
            </a:r>
            <a:endParaRPr lang="fr-BE" sz="2800" dirty="0">
              <a:latin typeface="DokChampa" panose="020B0604020202020204" pitchFamily="34" charset="-34"/>
              <a:cs typeface="DokChampa" panose="020B0604020202020204" pitchFamily="34" charset="-34"/>
            </a:endParaRPr>
          </a:p>
        </p:txBody>
      </p:sp>
      <p:sp>
        <p:nvSpPr>
          <p:cNvPr id="3" name="Espace réservé du contenu 2">
            <a:extLst>
              <a:ext uri="{FF2B5EF4-FFF2-40B4-BE49-F238E27FC236}">
                <a16:creationId xmlns:a16="http://schemas.microsoft.com/office/drawing/2014/main" id="{91D2C644-D5BF-447F-AC9F-C696AC71AA44}"/>
              </a:ext>
            </a:extLst>
          </p:cNvPr>
          <p:cNvSpPr>
            <a:spLocks noGrp="1"/>
          </p:cNvSpPr>
          <p:nvPr>
            <p:ph idx="1"/>
          </p:nvPr>
        </p:nvSpPr>
        <p:spPr/>
        <p:txBody>
          <a:bodyPr/>
          <a:lstStyle/>
          <a:p>
            <a:pPr marL="0" indent="0">
              <a:buNone/>
            </a:pPr>
            <a:r>
              <a:rPr lang="fr-FR" dirty="0">
                <a:latin typeface="Trade Gothic Next" panose="020B0604020202020204" pitchFamily="34" charset="0"/>
                <a:hlinkClick r:id="rId2"/>
              </a:rPr>
              <a:t>www.abfsa.be</a:t>
            </a:r>
            <a:endParaRPr lang="fr-FR" dirty="0">
              <a:latin typeface="Trade Gothic Next" panose="020B0604020202020204" pitchFamily="34" charset="0"/>
            </a:endParaRPr>
          </a:p>
          <a:p>
            <a:pPr marL="0" indent="0">
              <a:buNone/>
            </a:pPr>
            <a:endParaRPr lang="fr-FR" dirty="0">
              <a:latin typeface="Trade Gothic Next" panose="020B0604020202020204" pitchFamily="34" charset="0"/>
            </a:endParaRPr>
          </a:p>
          <a:p>
            <a:pPr marL="0" indent="0">
              <a:buNone/>
            </a:pPr>
            <a:r>
              <a:rPr lang="fr-FR" dirty="0">
                <a:latin typeface="Trade Gothic Next" panose="020B0604020202020204" pitchFamily="34" charset="0"/>
              </a:rPr>
              <a:t>Association Sans But Lucratif (ASBL) créée en 2009</a:t>
            </a:r>
          </a:p>
          <a:p>
            <a:pPr marL="0" indent="0">
              <a:buNone/>
            </a:pPr>
            <a:r>
              <a:rPr lang="fr-FR" dirty="0">
                <a:latin typeface="Trade Gothic Next" panose="020B0604020202020204" pitchFamily="34" charset="0"/>
              </a:rPr>
              <a:t>Projet :</a:t>
            </a:r>
          </a:p>
          <a:p>
            <a:pPr>
              <a:buFontTx/>
              <a:buChar char="-"/>
            </a:pPr>
            <a:r>
              <a:rPr lang="fr-FR" dirty="0">
                <a:latin typeface="Trade Gothic Next" panose="020B0604020202020204" pitchFamily="34" charset="0"/>
              </a:rPr>
              <a:t>Être une « maison commune » aux sociologues et anthropologues œuvrant dans les universités et les autres milieux professionnels</a:t>
            </a:r>
          </a:p>
          <a:p>
            <a:pPr>
              <a:buFontTx/>
              <a:buChar char="-"/>
            </a:pPr>
            <a:r>
              <a:rPr lang="fr-FR" dirty="0">
                <a:latin typeface="Trade Gothic Next" panose="020B0604020202020204" pitchFamily="34" charset="0"/>
              </a:rPr>
              <a:t>Promouvoir la sociologie et l’anthropologie</a:t>
            </a:r>
          </a:p>
          <a:p>
            <a:pPr>
              <a:buFontTx/>
              <a:buChar char="-"/>
            </a:pPr>
            <a:r>
              <a:rPr lang="fr-FR" dirty="0">
                <a:latin typeface="Trade Gothic Next" panose="020B0604020202020204" pitchFamily="34" charset="0"/>
              </a:rPr>
              <a:t>Faire entendre la voix des sociologues et des anthropologues dans l’espace public</a:t>
            </a:r>
            <a:endParaRPr lang="fr-BE" dirty="0">
              <a:latin typeface="Trade Gothic Next" panose="020B0604020202020204" pitchFamily="34" charset="0"/>
            </a:endParaRPr>
          </a:p>
        </p:txBody>
      </p:sp>
    </p:spTree>
    <p:extLst>
      <p:ext uri="{BB962C8B-B14F-4D97-AF65-F5344CB8AC3E}">
        <p14:creationId xmlns:p14="http://schemas.microsoft.com/office/powerpoint/2010/main" val="979443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54971E-8FD2-4379-8798-E45608213F5E}"/>
              </a:ext>
            </a:extLst>
          </p:cNvPr>
          <p:cNvSpPr>
            <a:spLocks noGrp="1"/>
          </p:cNvSpPr>
          <p:nvPr>
            <p:ph type="title"/>
          </p:nvPr>
        </p:nvSpPr>
        <p:spPr/>
        <p:txBody>
          <a:bodyPr>
            <a:normAutofit/>
          </a:bodyPr>
          <a:lstStyle/>
          <a:p>
            <a:r>
              <a:rPr lang="fr-FR" sz="2800" dirty="0">
                <a:latin typeface="DokChampa" panose="020B0604020202020204" pitchFamily="34" charset="-34"/>
                <a:cs typeface="DokChampa" panose="020B0604020202020204" pitchFamily="34" charset="-34"/>
              </a:rPr>
              <a:t>Organisation de l’ABFSA</a:t>
            </a:r>
            <a:endParaRPr lang="fr-BE" sz="2800" dirty="0">
              <a:latin typeface="DokChampa" panose="020B0604020202020204" pitchFamily="34" charset="-34"/>
              <a:cs typeface="DokChampa" panose="020B0604020202020204" pitchFamily="34" charset="-34"/>
            </a:endParaRPr>
          </a:p>
        </p:txBody>
      </p:sp>
      <p:sp>
        <p:nvSpPr>
          <p:cNvPr id="3" name="Espace réservé du contenu 2">
            <a:extLst>
              <a:ext uri="{FF2B5EF4-FFF2-40B4-BE49-F238E27FC236}">
                <a16:creationId xmlns:a16="http://schemas.microsoft.com/office/drawing/2014/main" id="{539F4E31-65B6-4A59-9677-BAEE6588AF4A}"/>
              </a:ext>
            </a:extLst>
          </p:cNvPr>
          <p:cNvSpPr>
            <a:spLocks noGrp="1"/>
          </p:cNvSpPr>
          <p:nvPr>
            <p:ph idx="1"/>
          </p:nvPr>
        </p:nvSpPr>
        <p:spPr/>
        <p:txBody>
          <a:bodyPr/>
          <a:lstStyle/>
          <a:p>
            <a:r>
              <a:rPr lang="fr-FR" dirty="0">
                <a:latin typeface="Trade Gothic Next" panose="020B0604020202020204" pitchFamily="34" charset="0"/>
              </a:rPr>
              <a:t>Des membres adhérents (cotisation annuelle de 25€ / 15€ pour les </a:t>
            </a:r>
            <a:r>
              <a:rPr lang="fr-FR" dirty="0" err="1">
                <a:latin typeface="Trade Gothic Next" panose="020B0604020202020204" pitchFamily="34" charset="0"/>
              </a:rPr>
              <a:t>étudiant.e.s</a:t>
            </a:r>
            <a:r>
              <a:rPr lang="fr-FR" dirty="0">
                <a:latin typeface="Trade Gothic Next" panose="020B0604020202020204" pitchFamily="34" charset="0"/>
              </a:rPr>
              <a:t>)</a:t>
            </a:r>
          </a:p>
          <a:p>
            <a:r>
              <a:rPr lang="fr-FR" dirty="0">
                <a:latin typeface="Trade Gothic Next" panose="020B0604020202020204" pitchFamily="34" charset="0"/>
              </a:rPr>
              <a:t>Une Assemblée Générale composée de 19 personnes (enseignants-chercheurs universitaires, enseignants de hautes écoles, professionnels d’autres secteurs – services publics, associatif, privé)</a:t>
            </a:r>
          </a:p>
          <a:p>
            <a:r>
              <a:rPr lang="fr-FR" dirty="0">
                <a:latin typeface="Trade Gothic Next" panose="020B0604020202020204" pitchFamily="34" charset="0"/>
              </a:rPr>
              <a:t>Un Conseil d’Administration</a:t>
            </a:r>
          </a:p>
          <a:p>
            <a:pPr marL="457200" lvl="1" indent="0">
              <a:buNone/>
            </a:pPr>
            <a:r>
              <a:rPr lang="fr-FR" dirty="0" err="1">
                <a:latin typeface="Trade Gothic Next" panose="020B0604020202020204" pitchFamily="34" charset="0"/>
              </a:rPr>
              <a:t>J.Fr</a:t>
            </a:r>
            <a:r>
              <a:rPr lang="fr-FR" dirty="0">
                <a:latin typeface="Trade Gothic Next" panose="020B0604020202020204" pitchFamily="34" charset="0"/>
              </a:rPr>
              <a:t>. Guillaume (</a:t>
            </a:r>
            <a:r>
              <a:rPr lang="fr-FR" dirty="0" err="1">
                <a:latin typeface="Trade Gothic Next" panose="020B0604020202020204" pitchFamily="34" charset="0"/>
              </a:rPr>
              <a:t>ULiège</a:t>
            </a:r>
            <a:r>
              <a:rPr lang="fr-FR" dirty="0">
                <a:latin typeface="Trade Gothic Next" panose="020B0604020202020204" pitchFamily="34" charset="0"/>
              </a:rPr>
              <a:t>, président) ; Laura </a:t>
            </a:r>
            <a:r>
              <a:rPr lang="fr-FR" dirty="0" err="1">
                <a:latin typeface="Trade Gothic Next" panose="020B0604020202020204" pitchFamily="34" charset="0"/>
              </a:rPr>
              <a:t>Beuker</a:t>
            </a:r>
            <a:r>
              <a:rPr lang="fr-FR" dirty="0">
                <a:latin typeface="Trade Gothic Next" panose="020B0604020202020204" pitchFamily="34" charset="0"/>
              </a:rPr>
              <a:t> (</a:t>
            </a:r>
            <a:r>
              <a:rPr lang="fr-FR" dirty="0" err="1">
                <a:latin typeface="Trade Gothic Next" panose="020B0604020202020204" pitchFamily="34" charset="0"/>
              </a:rPr>
              <a:t>ULiège</a:t>
            </a:r>
            <a:r>
              <a:rPr lang="fr-FR" dirty="0">
                <a:latin typeface="Trade Gothic Next" panose="020B0604020202020204" pitchFamily="34" charset="0"/>
              </a:rPr>
              <a:t>, vice-présidente ; Jean-Yves Donnay (HE Ferrer, secrétaire général) ; Grégoire Lits (</a:t>
            </a:r>
            <a:r>
              <a:rPr lang="fr-FR" dirty="0" err="1">
                <a:latin typeface="Trade Gothic Next" panose="020B0604020202020204" pitchFamily="34" charset="0"/>
              </a:rPr>
              <a:t>UCLouvain</a:t>
            </a:r>
            <a:r>
              <a:rPr lang="fr-FR" dirty="0">
                <a:latin typeface="Trade Gothic Next" panose="020B0604020202020204" pitchFamily="34" charset="0"/>
              </a:rPr>
              <a:t>, trésorier) ; Jonathan </a:t>
            </a:r>
            <a:r>
              <a:rPr lang="fr-FR" dirty="0" err="1">
                <a:latin typeface="Trade Gothic Next" panose="020B0604020202020204" pitchFamily="34" charset="0"/>
              </a:rPr>
              <a:t>Collin</a:t>
            </a:r>
            <a:r>
              <a:rPr lang="fr-FR" dirty="0">
                <a:latin typeface="Trade Gothic Next" panose="020B0604020202020204" pitchFamily="34" charset="0"/>
              </a:rPr>
              <a:t> (HE Vinci, chargé de la communication) ; </a:t>
            </a:r>
            <a:r>
              <a:rPr lang="fr-FR" dirty="0" err="1">
                <a:latin typeface="Trade Gothic Next" panose="020B0604020202020204" pitchFamily="34" charset="0"/>
              </a:rPr>
              <a:t>Gaetan</a:t>
            </a:r>
            <a:r>
              <a:rPr lang="fr-FR" dirty="0">
                <a:latin typeface="Trade Gothic Next" panose="020B0604020202020204" pitchFamily="34" charset="0"/>
              </a:rPr>
              <a:t> Absil (HELMO) ; John </a:t>
            </a:r>
            <a:r>
              <a:rPr lang="fr-FR" dirty="0" err="1">
                <a:latin typeface="Trade Gothic Next" panose="020B0604020202020204" pitchFamily="34" charset="0"/>
              </a:rPr>
              <a:t>Cultiaux</a:t>
            </a:r>
            <a:r>
              <a:rPr lang="fr-FR" dirty="0">
                <a:latin typeface="Trade Gothic Next" panose="020B0604020202020204" pitchFamily="34" charset="0"/>
              </a:rPr>
              <a:t> (</a:t>
            </a:r>
            <a:r>
              <a:rPr lang="fr-FR" dirty="0" err="1">
                <a:latin typeface="Trade Gothic Next" panose="020B0604020202020204" pitchFamily="34" charset="0"/>
              </a:rPr>
              <a:t>UNamur</a:t>
            </a:r>
            <a:r>
              <a:rPr lang="fr-FR" dirty="0">
                <a:latin typeface="Trade Gothic Next" panose="020B0604020202020204" pitchFamily="34" charset="0"/>
              </a:rPr>
              <a:t>) ; Jean </a:t>
            </a:r>
            <a:r>
              <a:rPr lang="fr-FR" dirty="0" err="1">
                <a:latin typeface="Trade Gothic Next" panose="020B0604020202020204" pitchFamily="34" charset="0"/>
              </a:rPr>
              <a:t>Vandewattyne</a:t>
            </a:r>
            <a:r>
              <a:rPr lang="fr-FR" dirty="0">
                <a:latin typeface="Trade Gothic Next" panose="020B0604020202020204" pitchFamily="34" charset="0"/>
              </a:rPr>
              <a:t> (</a:t>
            </a:r>
            <a:r>
              <a:rPr lang="fr-FR" dirty="0" err="1">
                <a:latin typeface="Trade Gothic Next" panose="020B0604020202020204" pitchFamily="34" charset="0"/>
              </a:rPr>
              <a:t>UMons</a:t>
            </a:r>
            <a:r>
              <a:rPr lang="fr-FR" dirty="0">
                <a:latin typeface="Trade Gothic Next" panose="020B0604020202020204" pitchFamily="34" charset="0"/>
              </a:rPr>
              <a:t>)</a:t>
            </a:r>
            <a:endParaRPr lang="fr-BE" dirty="0">
              <a:latin typeface="Trade Gothic Next" panose="020B0604020202020204" pitchFamily="34" charset="0"/>
            </a:endParaRPr>
          </a:p>
        </p:txBody>
      </p:sp>
    </p:spTree>
    <p:extLst>
      <p:ext uri="{BB962C8B-B14F-4D97-AF65-F5344CB8AC3E}">
        <p14:creationId xmlns:p14="http://schemas.microsoft.com/office/powerpoint/2010/main" val="3451459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C0DF58-0277-4BBB-95FC-0AD74BEE4429}"/>
              </a:ext>
            </a:extLst>
          </p:cNvPr>
          <p:cNvSpPr>
            <a:spLocks noGrp="1"/>
          </p:cNvSpPr>
          <p:nvPr>
            <p:ph type="title"/>
          </p:nvPr>
        </p:nvSpPr>
        <p:spPr/>
        <p:txBody>
          <a:bodyPr>
            <a:normAutofit/>
          </a:bodyPr>
          <a:lstStyle/>
          <a:p>
            <a:r>
              <a:rPr lang="fr-FR" sz="2800" dirty="0">
                <a:latin typeface="DokChampa" panose="020B0604020202020204" pitchFamily="34" charset="-34"/>
                <a:cs typeface="DokChampa" panose="020B0604020202020204" pitchFamily="34" charset="-34"/>
              </a:rPr>
              <a:t>Communication</a:t>
            </a:r>
            <a:endParaRPr lang="fr-BE" sz="2800" dirty="0">
              <a:latin typeface="DokChampa" panose="020B0604020202020204" pitchFamily="34" charset="-34"/>
              <a:cs typeface="DokChampa" panose="020B0604020202020204" pitchFamily="34" charset="-34"/>
            </a:endParaRPr>
          </a:p>
        </p:txBody>
      </p:sp>
      <p:sp>
        <p:nvSpPr>
          <p:cNvPr id="3" name="Espace réservé du contenu 2">
            <a:extLst>
              <a:ext uri="{FF2B5EF4-FFF2-40B4-BE49-F238E27FC236}">
                <a16:creationId xmlns:a16="http://schemas.microsoft.com/office/drawing/2014/main" id="{0ED33B0A-F3CE-4E09-B611-2E1F7D63748E}"/>
              </a:ext>
            </a:extLst>
          </p:cNvPr>
          <p:cNvSpPr>
            <a:spLocks noGrp="1"/>
          </p:cNvSpPr>
          <p:nvPr>
            <p:ph idx="1"/>
          </p:nvPr>
        </p:nvSpPr>
        <p:spPr/>
        <p:txBody>
          <a:bodyPr/>
          <a:lstStyle/>
          <a:p>
            <a:r>
              <a:rPr lang="fr-FR" dirty="0">
                <a:latin typeface="Trade Gothic Next" panose="020B0503040303020004" pitchFamily="34" charset="0"/>
              </a:rPr>
              <a:t>Un site Web</a:t>
            </a:r>
          </a:p>
          <a:p>
            <a:r>
              <a:rPr lang="fr-FR" dirty="0">
                <a:latin typeface="Trade Gothic Next" panose="020B0503040303020004" pitchFamily="34" charset="0"/>
              </a:rPr>
              <a:t>Une page Facebook : </a:t>
            </a:r>
            <a:r>
              <a:rPr lang="fr-FR" dirty="0">
                <a:latin typeface="Trade Gothic Next" panose="020B0503040303020004" pitchFamily="34" charset="0"/>
                <a:hlinkClick r:id="rId2"/>
              </a:rPr>
              <a:t>https://www.facebook.com/Abfsa.be</a:t>
            </a:r>
            <a:endParaRPr lang="fr-FR" dirty="0">
              <a:latin typeface="Trade Gothic Next" panose="020B0503040303020004" pitchFamily="34" charset="0"/>
            </a:endParaRPr>
          </a:p>
          <a:p>
            <a:r>
              <a:rPr lang="fr-FR" dirty="0">
                <a:latin typeface="Trade Gothic Next" panose="020B0503040303020004" pitchFamily="34" charset="0"/>
              </a:rPr>
              <a:t>Un profil LinkedIn : </a:t>
            </a:r>
            <a:r>
              <a:rPr lang="fr-FR" dirty="0">
                <a:latin typeface="Trade Gothic Next" panose="020B0503040303020004" pitchFamily="34" charset="0"/>
                <a:hlinkClick r:id="rId3"/>
              </a:rPr>
              <a:t>https://www.linkedin.com/in/abfsa</a:t>
            </a:r>
            <a:endParaRPr lang="fr-FR" dirty="0">
              <a:latin typeface="Trade Gothic Next" panose="020B0503040303020004" pitchFamily="34" charset="0"/>
            </a:endParaRPr>
          </a:p>
          <a:p>
            <a:pPr marL="0" indent="0">
              <a:buNone/>
            </a:pPr>
            <a:endParaRPr lang="fr-BE" dirty="0">
              <a:latin typeface="Trade Gothic Next" panose="020B0503040303020004" pitchFamily="34" charset="0"/>
            </a:endParaRPr>
          </a:p>
        </p:txBody>
      </p:sp>
    </p:spTree>
    <p:extLst>
      <p:ext uri="{BB962C8B-B14F-4D97-AF65-F5344CB8AC3E}">
        <p14:creationId xmlns:p14="http://schemas.microsoft.com/office/powerpoint/2010/main" val="1950138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CBBB64-94D3-46B4-ABEA-0A427A1760CC}"/>
              </a:ext>
            </a:extLst>
          </p:cNvPr>
          <p:cNvSpPr>
            <a:spLocks noGrp="1"/>
          </p:cNvSpPr>
          <p:nvPr>
            <p:ph type="title"/>
          </p:nvPr>
        </p:nvSpPr>
        <p:spPr/>
        <p:txBody>
          <a:bodyPr>
            <a:normAutofit/>
          </a:bodyPr>
          <a:lstStyle/>
          <a:p>
            <a:r>
              <a:rPr lang="fr-FR" sz="2800" dirty="0">
                <a:latin typeface="DokChampa" panose="020B0604020202020204" pitchFamily="34" charset="-34"/>
                <a:cs typeface="DokChampa" panose="020B0604020202020204" pitchFamily="34" charset="-34"/>
              </a:rPr>
              <a:t>Production de données</a:t>
            </a:r>
            <a:endParaRPr lang="fr-BE" sz="2800" dirty="0">
              <a:latin typeface="DokChampa" panose="020B0604020202020204" pitchFamily="34" charset="-34"/>
              <a:cs typeface="DokChampa" panose="020B0604020202020204" pitchFamily="34" charset="-34"/>
            </a:endParaRPr>
          </a:p>
        </p:txBody>
      </p:sp>
      <p:sp>
        <p:nvSpPr>
          <p:cNvPr id="3" name="Espace réservé du contenu 2">
            <a:extLst>
              <a:ext uri="{FF2B5EF4-FFF2-40B4-BE49-F238E27FC236}">
                <a16:creationId xmlns:a16="http://schemas.microsoft.com/office/drawing/2014/main" id="{12FD19C2-0752-4F03-9341-4E742A1202B0}"/>
              </a:ext>
            </a:extLst>
          </p:cNvPr>
          <p:cNvSpPr>
            <a:spLocks noGrp="1"/>
          </p:cNvSpPr>
          <p:nvPr>
            <p:ph idx="1"/>
          </p:nvPr>
        </p:nvSpPr>
        <p:spPr/>
        <p:txBody>
          <a:bodyPr/>
          <a:lstStyle/>
          <a:p>
            <a:r>
              <a:rPr lang="fr-FR" dirty="0">
                <a:latin typeface="Trade Gothic Next" panose="020B0503040303020004" pitchFamily="34" charset="0"/>
              </a:rPr>
              <a:t>Un cadastre des recherches et des chercheurs en sociologie et en anthropologie en Belgique francophone (2018)</a:t>
            </a:r>
          </a:p>
          <a:p>
            <a:r>
              <a:rPr lang="fr-FR" dirty="0">
                <a:latin typeface="Trade Gothic Next" panose="020B0503040303020004" pitchFamily="34" charset="0"/>
              </a:rPr>
              <a:t>La présentation des filières pour devenir </a:t>
            </a:r>
            <a:r>
              <a:rPr lang="fr-FR" dirty="0" err="1">
                <a:latin typeface="Trade Gothic Next" panose="020B0503040303020004" pitchFamily="34" charset="0"/>
              </a:rPr>
              <a:t>chercheur.e</a:t>
            </a:r>
            <a:r>
              <a:rPr lang="fr-FR" dirty="0">
                <a:latin typeface="Trade Gothic Next" panose="020B0503040303020004" pitchFamily="34" charset="0"/>
              </a:rPr>
              <a:t> en sociologie et en anthropologie dans le milieu académique</a:t>
            </a:r>
          </a:p>
          <a:p>
            <a:r>
              <a:rPr lang="fr-FR" dirty="0">
                <a:latin typeface="Trade Gothic Next" panose="020B0503040303020004" pitchFamily="34" charset="0"/>
              </a:rPr>
              <a:t>La présentation des filières de formation en sociologie et en anthropologie (bachelier et master), avec les coordonnées des sites web des différentes universités de Belgique francophone (programmes de formation en sociologie et anthropologie)</a:t>
            </a:r>
          </a:p>
          <a:p>
            <a:r>
              <a:rPr lang="fr-FR" dirty="0">
                <a:latin typeface="Trade Gothic Next" panose="020B0503040303020004" pitchFamily="34" charset="0"/>
              </a:rPr>
              <a:t>Les coordonnées de l’école doctorale en sciences sociales</a:t>
            </a:r>
            <a:endParaRPr lang="fr-BE" dirty="0">
              <a:latin typeface="Trade Gothic Next" panose="020B0503040303020004" pitchFamily="34" charset="0"/>
            </a:endParaRPr>
          </a:p>
        </p:txBody>
      </p:sp>
    </p:spTree>
    <p:extLst>
      <p:ext uri="{BB962C8B-B14F-4D97-AF65-F5344CB8AC3E}">
        <p14:creationId xmlns:p14="http://schemas.microsoft.com/office/powerpoint/2010/main" val="114691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1C21B3-FCFA-400E-BA12-CBAA6DCF1EB9}"/>
              </a:ext>
            </a:extLst>
          </p:cNvPr>
          <p:cNvSpPr>
            <a:spLocks noGrp="1"/>
          </p:cNvSpPr>
          <p:nvPr>
            <p:ph type="title"/>
          </p:nvPr>
        </p:nvSpPr>
        <p:spPr/>
        <p:txBody>
          <a:bodyPr>
            <a:normAutofit/>
          </a:bodyPr>
          <a:lstStyle/>
          <a:p>
            <a:r>
              <a:rPr lang="fr-FR" sz="2800" dirty="0">
                <a:latin typeface="DokChampa" panose="020B0604020202020204" pitchFamily="34" charset="-34"/>
                <a:cs typeface="DokChampa" panose="020B0604020202020204" pitchFamily="34" charset="-34"/>
              </a:rPr>
              <a:t>Relais vers des revues partenaires et accès à des articles numérisés</a:t>
            </a:r>
            <a:endParaRPr lang="fr-BE" sz="2800" dirty="0">
              <a:latin typeface="DokChampa" panose="020B0604020202020204" pitchFamily="34" charset="-34"/>
              <a:cs typeface="DokChampa" panose="020B0604020202020204" pitchFamily="34" charset="-34"/>
            </a:endParaRPr>
          </a:p>
        </p:txBody>
      </p:sp>
      <p:sp>
        <p:nvSpPr>
          <p:cNvPr id="3" name="Espace réservé du contenu 2">
            <a:extLst>
              <a:ext uri="{FF2B5EF4-FFF2-40B4-BE49-F238E27FC236}">
                <a16:creationId xmlns:a16="http://schemas.microsoft.com/office/drawing/2014/main" id="{8A384080-82BD-47F4-B698-FE2D080D71AB}"/>
              </a:ext>
            </a:extLst>
          </p:cNvPr>
          <p:cNvSpPr>
            <a:spLocks noGrp="1"/>
          </p:cNvSpPr>
          <p:nvPr>
            <p:ph idx="1"/>
          </p:nvPr>
        </p:nvSpPr>
        <p:spPr/>
        <p:txBody>
          <a:bodyPr>
            <a:normAutofit/>
          </a:bodyPr>
          <a:lstStyle/>
          <a:p>
            <a:r>
              <a:rPr lang="fr-BE" dirty="0">
                <a:latin typeface="Trade Gothic Next" panose="020B0503040303020004" pitchFamily="34" charset="0"/>
                <a:hlinkClick r:id="rId2"/>
              </a:rPr>
              <a:t>http://www.revues.org/</a:t>
            </a:r>
            <a:endParaRPr lang="fr-BE" dirty="0">
              <a:latin typeface="Trade Gothic Next" panose="020B0503040303020004" pitchFamily="34" charset="0"/>
            </a:endParaRPr>
          </a:p>
          <a:p>
            <a:endParaRPr lang="fr-BE" dirty="0">
              <a:latin typeface="Trade Gothic Next" panose="020B0503040303020004" pitchFamily="34" charset="0"/>
            </a:endParaRPr>
          </a:p>
          <a:p>
            <a:r>
              <a:rPr lang="fr-BE" dirty="0">
                <a:latin typeface="Trade Gothic Next" panose="020B0503040303020004" pitchFamily="34" charset="0"/>
              </a:rPr>
              <a:t>Brussel </a:t>
            </a:r>
            <a:r>
              <a:rPr lang="fr-BE" dirty="0" err="1">
                <a:latin typeface="Trade Gothic Next" panose="020B0503040303020004" pitchFamily="34" charset="0"/>
              </a:rPr>
              <a:t>Studies</a:t>
            </a:r>
            <a:r>
              <a:rPr lang="fr-BE" dirty="0">
                <a:latin typeface="Trade Gothic Next" panose="020B0503040303020004" pitchFamily="34" charset="0"/>
              </a:rPr>
              <a:t>	Pensée Plurielle</a:t>
            </a:r>
          </a:p>
          <a:p>
            <a:r>
              <a:rPr lang="fr-BE" dirty="0">
                <a:latin typeface="Trade Gothic Next" panose="020B0503040303020004" pitchFamily="34" charset="0"/>
              </a:rPr>
              <a:t>Civilisations		Revue de l’Institut de Sociologie</a:t>
            </a:r>
          </a:p>
          <a:p>
            <a:r>
              <a:rPr lang="fr-BE" dirty="0">
                <a:latin typeface="Trade Gothic Next" panose="020B0503040303020004" pitchFamily="34" charset="0"/>
              </a:rPr>
              <a:t>Emulations		Social Compass</a:t>
            </a:r>
          </a:p>
          <a:p>
            <a:r>
              <a:rPr lang="fr-BE" dirty="0">
                <a:latin typeface="Trade Gothic Next" panose="020B0503040303020004" pitchFamily="34" charset="0"/>
              </a:rPr>
              <a:t>Revue Nouvelle	Travail, Emploi, Formation</a:t>
            </a:r>
          </a:p>
          <a:p>
            <a:r>
              <a:rPr lang="fr-BE" dirty="0">
                <a:latin typeface="Trade Gothic Next" panose="020B0503040303020004" pitchFamily="34" charset="0"/>
              </a:rPr>
              <a:t>Politiques Sociales</a:t>
            </a:r>
          </a:p>
          <a:p>
            <a:r>
              <a:rPr lang="fr-BE" dirty="0">
                <a:latin typeface="Trade Gothic Next" panose="020B0503040303020004" pitchFamily="34" charset="0"/>
              </a:rPr>
              <a:t>Recherches sociologiques et anthropologiques</a:t>
            </a:r>
          </a:p>
        </p:txBody>
      </p:sp>
    </p:spTree>
    <p:extLst>
      <p:ext uri="{BB962C8B-B14F-4D97-AF65-F5344CB8AC3E}">
        <p14:creationId xmlns:p14="http://schemas.microsoft.com/office/powerpoint/2010/main" val="2764691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F226FD-ED94-4456-AFA4-A9BFB1D68722}"/>
              </a:ext>
            </a:extLst>
          </p:cNvPr>
          <p:cNvSpPr>
            <a:spLocks noGrp="1"/>
          </p:cNvSpPr>
          <p:nvPr>
            <p:ph type="title"/>
          </p:nvPr>
        </p:nvSpPr>
        <p:spPr/>
        <p:txBody>
          <a:bodyPr>
            <a:normAutofit/>
          </a:bodyPr>
          <a:lstStyle/>
          <a:p>
            <a:r>
              <a:rPr lang="fr-FR" sz="2800" dirty="0">
                <a:latin typeface="DokChampa" panose="020B0604020202020204" pitchFamily="34" charset="-34"/>
                <a:cs typeface="DokChampa" panose="020B0604020202020204" pitchFamily="34" charset="-34"/>
              </a:rPr>
              <a:t>Relais vers des associations internationales</a:t>
            </a:r>
            <a:endParaRPr lang="fr-BE" sz="2800" dirty="0">
              <a:latin typeface="DokChampa" panose="020B0604020202020204" pitchFamily="34" charset="-34"/>
              <a:cs typeface="DokChampa" panose="020B0604020202020204" pitchFamily="34" charset="-34"/>
            </a:endParaRPr>
          </a:p>
        </p:txBody>
      </p:sp>
      <p:sp>
        <p:nvSpPr>
          <p:cNvPr id="3" name="Espace réservé du contenu 2">
            <a:extLst>
              <a:ext uri="{FF2B5EF4-FFF2-40B4-BE49-F238E27FC236}">
                <a16:creationId xmlns:a16="http://schemas.microsoft.com/office/drawing/2014/main" id="{E8FE7371-2725-4B36-8074-C393F21FF5F6}"/>
              </a:ext>
            </a:extLst>
          </p:cNvPr>
          <p:cNvSpPr>
            <a:spLocks noGrp="1"/>
          </p:cNvSpPr>
          <p:nvPr>
            <p:ph idx="1"/>
          </p:nvPr>
        </p:nvSpPr>
        <p:spPr/>
        <p:txBody>
          <a:bodyPr>
            <a:normAutofit fontScale="92500" lnSpcReduction="10000"/>
          </a:bodyPr>
          <a:lstStyle/>
          <a:p>
            <a:r>
              <a:rPr lang="fr-FR" dirty="0">
                <a:latin typeface="Trade Gothic Next" panose="020B0503040303020004" pitchFamily="34" charset="0"/>
              </a:rPr>
              <a:t>AISLF</a:t>
            </a:r>
          </a:p>
          <a:p>
            <a:r>
              <a:rPr lang="fr-FR" dirty="0">
                <a:latin typeface="Trade Gothic Next" panose="020B0503040303020004" pitchFamily="34" charset="0"/>
              </a:rPr>
              <a:t>Association Européenne de Sociologie</a:t>
            </a:r>
          </a:p>
          <a:p>
            <a:r>
              <a:rPr lang="fr-FR" dirty="0">
                <a:latin typeface="Trade Gothic Next" panose="020B0503040303020004" pitchFamily="34" charset="0"/>
              </a:rPr>
              <a:t>Association Internationale de Sociologie</a:t>
            </a:r>
          </a:p>
          <a:p>
            <a:r>
              <a:rPr lang="fr-FR" dirty="0">
                <a:latin typeface="Trade Gothic Next" panose="020B0503040303020004" pitchFamily="34" charset="0"/>
              </a:rPr>
              <a:t>Association européenne des anthropologues sociaux</a:t>
            </a:r>
          </a:p>
          <a:p>
            <a:r>
              <a:rPr lang="fr-FR" dirty="0">
                <a:latin typeface="Trade Gothic Next" panose="020B0503040303020004" pitchFamily="34" charset="0"/>
              </a:rPr>
              <a:t>Association euro-africaine pour l’anthropologie du changement social et du développement (APAD)</a:t>
            </a:r>
          </a:p>
          <a:p>
            <a:r>
              <a:rPr lang="fr-FR" dirty="0">
                <a:latin typeface="Trade Gothic Next" panose="020B0503040303020004" pitchFamily="34" charset="0"/>
              </a:rPr>
              <a:t>Association Française de Sociologie</a:t>
            </a:r>
          </a:p>
          <a:p>
            <a:r>
              <a:rPr lang="fr-FR" dirty="0">
                <a:latin typeface="Trade Gothic Next" panose="020B0503040303020004" pitchFamily="34" charset="0"/>
              </a:rPr>
              <a:t>Association canadienne des sociologues et anthropologues de langue française</a:t>
            </a:r>
          </a:p>
          <a:p>
            <a:r>
              <a:rPr lang="fr-FR" dirty="0">
                <a:latin typeface="Trade Gothic Next" panose="020B0503040303020004" pitchFamily="34" charset="0"/>
              </a:rPr>
              <a:t>The American </a:t>
            </a:r>
            <a:r>
              <a:rPr lang="fr-FR" dirty="0" err="1">
                <a:latin typeface="Trade Gothic Next" panose="020B0503040303020004" pitchFamily="34" charset="0"/>
              </a:rPr>
              <a:t>Sociological</a:t>
            </a:r>
            <a:r>
              <a:rPr lang="fr-FR" dirty="0">
                <a:latin typeface="Trade Gothic Next" panose="020B0503040303020004" pitchFamily="34" charset="0"/>
              </a:rPr>
              <a:t> Association</a:t>
            </a:r>
          </a:p>
          <a:p>
            <a:r>
              <a:rPr lang="fr-FR" dirty="0">
                <a:latin typeface="Trade Gothic Next" panose="020B0503040303020004" pitchFamily="34" charset="0"/>
              </a:rPr>
              <a:t>The British </a:t>
            </a:r>
            <a:r>
              <a:rPr lang="fr-FR" dirty="0" err="1">
                <a:latin typeface="Trade Gothic Next" panose="020B0503040303020004" pitchFamily="34" charset="0"/>
              </a:rPr>
              <a:t>Sociological</a:t>
            </a:r>
            <a:r>
              <a:rPr lang="fr-FR" dirty="0">
                <a:latin typeface="Trade Gothic Next" panose="020B0503040303020004" pitchFamily="34" charset="0"/>
              </a:rPr>
              <a:t> Association</a:t>
            </a:r>
          </a:p>
          <a:p>
            <a:r>
              <a:rPr lang="fr-FR" dirty="0">
                <a:latin typeface="Trade Gothic Next" panose="020B0503040303020004" pitchFamily="34" charset="0"/>
              </a:rPr>
              <a:t>The German </a:t>
            </a:r>
            <a:r>
              <a:rPr lang="fr-FR" dirty="0" err="1">
                <a:latin typeface="Trade Gothic Next" panose="020B0503040303020004" pitchFamily="34" charset="0"/>
              </a:rPr>
              <a:t>Sociological</a:t>
            </a:r>
            <a:r>
              <a:rPr lang="fr-FR" dirty="0">
                <a:latin typeface="Trade Gothic Next" panose="020B0503040303020004" pitchFamily="34" charset="0"/>
              </a:rPr>
              <a:t> Association</a:t>
            </a:r>
          </a:p>
          <a:p>
            <a:r>
              <a:rPr lang="fr-FR" dirty="0">
                <a:latin typeface="Trade Gothic Next" panose="020B0503040303020004" pitchFamily="34" charset="0"/>
              </a:rPr>
              <a:t>The </a:t>
            </a:r>
            <a:r>
              <a:rPr lang="fr-FR" dirty="0" err="1">
                <a:latin typeface="Trade Gothic Next" panose="020B0503040303020004" pitchFamily="34" charset="0"/>
              </a:rPr>
              <a:t>Swiss</a:t>
            </a:r>
            <a:r>
              <a:rPr lang="fr-FR" dirty="0">
                <a:latin typeface="Trade Gothic Next" panose="020B0503040303020004" pitchFamily="34" charset="0"/>
              </a:rPr>
              <a:t> </a:t>
            </a:r>
            <a:r>
              <a:rPr lang="fr-FR" dirty="0" err="1">
                <a:latin typeface="Trade Gothic Next" panose="020B0503040303020004" pitchFamily="34" charset="0"/>
              </a:rPr>
              <a:t>Sociological</a:t>
            </a:r>
            <a:r>
              <a:rPr lang="fr-FR" dirty="0">
                <a:latin typeface="Trade Gothic Next" panose="020B0503040303020004" pitchFamily="34" charset="0"/>
              </a:rPr>
              <a:t> Association</a:t>
            </a:r>
          </a:p>
          <a:p>
            <a:r>
              <a:rPr lang="fr-FR" dirty="0">
                <a:latin typeface="Trade Gothic Next" panose="020B0503040303020004" pitchFamily="34" charset="0"/>
              </a:rPr>
              <a:t>Association française des anthropologues</a:t>
            </a:r>
            <a:endParaRPr lang="fr-BE" dirty="0">
              <a:latin typeface="Trade Gothic Next" panose="020B0503040303020004" pitchFamily="34" charset="0"/>
            </a:endParaRPr>
          </a:p>
        </p:txBody>
      </p:sp>
    </p:spTree>
    <p:extLst>
      <p:ext uri="{BB962C8B-B14F-4D97-AF65-F5344CB8AC3E}">
        <p14:creationId xmlns:p14="http://schemas.microsoft.com/office/powerpoint/2010/main" val="590438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6317E9-84C2-4A35-AA4A-F8F8ED57D038}"/>
              </a:ext>
            </a:extLst>
          </p:cNvPr>
          <p:cNvSpPr>
            <a:spLocks noGrp="1"/>
          </p:cNvSpPr>
          <p:nvPr>
            <p:ph type="title"/>
          </p:nvPr>
        </p:nvSpPr>
        <p:spPr/>
        <p:txBody>
          <a:bodyPr>
            <a:normAutofit/>
          </a:bodyPr>
          <a:lstStyle/>
          <a:p>
            <a:r>
              <a:rPr lang="fr-FR" sz="2800" dirty="0">
                <a:latin typeface="DokChampa" panose="020B0604020202020204" pitchFamily="34" charset="-34"/>
                <a:cs typeface="DokChampa" panose="020B0604020202020204" pitchFamily="34" charset="-34"/>
              </a:rPr>
              <a:t>Les métiers de sociologue et d’anthropologue</a:t>
            </a:r>
            <a:endParaRPr lang="fr-BE" sz="2800" dirty="0">
              <a:latin typeface="DokChampa" panose="020B0604020202020204" pitchFamily="34" charset="-34"/>
              <a:cs typeface="DokChampa" panose="020B0604020202020204" pitchFamily="34" charset="-34"/>
            </a:endParaRPr>
          </a:p>
        </p:txBody>
      </p:sp>
      <p:sp>
        <p:nvSpPr>
          <p:cNvPr id="3" name="Espace réservé du contenu 2">
            <a:extLst>
              <a:ext uri="{FF2B5EF4-FFF2-40B4-BE49-F238E27FC236}">
                <a16:creationId xmlns:a16="http://schemas.microsoft.com/office/drawing/2014/main" id="{A979AC3A-22EB-4BE2-AA46-08A987BB3FC0}"/>
              </a:ext>
            </a:extLst>
          </p:cNvPr>
          <p:cNvSpPr>
            <a:spLocks noGrp="1"/>
          </p:cNvSpPr>
          <p:nvPr>
            <p:ph idx="1"/>
          </p:nvPr>
        </p:nvSpPr>
        <p:spPr/>
        <p:txBody>
          <a:bodyPr/>
          <a:lstStyle/>
          <a:p>
            <a:pPr marL="0" indent="0">
              <a:buNone/>
            </a:pPr>
            <a:r>
              <a:rPr lang="fr-FR" dirty="0">
                <a:latin typeface="Trade Gothic Next" panose="020B0503040303020004" pitchFamily="34" charset="0"/>
              </a:rPr>
              <a:t>Un accent mis sur la « professionnalisation » ou la « professionnalité »</a:t>
            </a:r>
          </a:p>
          <a:p>
            <a:endParaRPr lang="fr-FR" dirty="0">
              <a:latin typeface="Trade Gothic Next" panose="020B0503040303020004" pitchFamily="34" charset="0"/>
            </a:endParaRPr>
          </a:p>
          <a:p>
            <a:pPr marL="0" indent="0">
              <a:buNone/>
            </a:pPr>
            <a:r>
              <a:rPr lang="fr-FR" dirty="0">
                <a:solidFill>
                  <a:schemeClr val="accent3">
                    <a:lumMod val="75000"/>
                  </a:schemeClr>
                </a:solidFill>
                <a:latin typeface="Trade Gothic Next" panose="020B0503040303020004" pitchFamily="34" charset="0"/>
              </a:rPr>
              <a:t>« Les sociologues et les anthropologues sont des </a:t>
            </a:r>
            <a:r>
              <a:rPr lang="fr-FR" b="1" dirty="0">
                <a:solidFill>
                  <a:schemeClr val="accent3">
                    <a:lumMod val="75000"/>
                  </a:schemeClr>
                </a:solidFill>
                <a:latin typeface="Trade Gothic Next" panose="020B0503040303020004" pitchFamily="34" charset="0"/>
              </a:rPr>
              <a:t>professionnels</a:t>
            </a:r>
            <a:r>
              <a:rPr lang="fr-FR" dirty="0">
                <a:solidFill>
                  <a:schemeClr val="accent3">
                    <a:lumMod val="75000"/>
                  </a:schemeClr>
                </a:solidFill>
                <a:latin typeface="Trade Gothic Next" panose="020B0503040303020004" pitchFamily="34" charset="0"/>
              </a:rPr>
              <a:t> posant un regard et un diagnostic différents, mais pouvant être complémentaires, de ceux des spécialistes d’autres disciplines (p.ex., économistes, juriste, managers, ingénieurs, psychologues, médecins).</a:t>
            </a:r>
          </a:p>
          <a:p>
            <a:pPr marL="0" indent="0">
              <a:buNone/>
            </a:pPr>
            <a:r>
              <a:rPr lang="fr-FR" dirty="0">
                <a:solidFill>
                  <a:schemeClr val="accent3">
                    <a:lumMod val="75000"/>
                  </a:schemeClr>
                </a:solidFill>
                <a:latin typeface="Trade Gothic Next" panose="020B0503040303020004" pitchFamily="34" charset="0"/>
              </a:rPr>
              <a:t>Les sociologues et anthropologues mettent en évidence la spécificité des dimensions sociales et culturelles des phénomènes concernés ».</a:t>
            </a:r>
          </a:p>
        </p:txBody>
      </p:sp>
    </p:spTree>
    <p:extLst>
      <p:ext uri="{BB962C8B-B14F-4D97-AF65-F5344CB8AC3E}">
        <p14:creationId xmlns:p14="http://schemas.microsoft.com/office/powerpoint/2010/main" val="3104890300"/>
      </p:ext>
    </p:extLst>
  </p:cSld>
  <p:clrMapOvr>
    <a:masterClrMapping/>
  </p:clrMapOvr>
</p:sld>
</file>

<file path=ppt/theme/theme1.xml><?xml version="1.0" encoding="utf-8"?>
<a:theme xmlns:a="http://schemas.openxmlformats.org/drawingml/2006/main" name="Cadre">
  <a:themeElements>
    <a:clrScheme name="Cadr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TM03457475[[fn=Cadre]]</Template>
  <TotalTime>0</TotalTime>
  <Words>1640</Words>
  <Application>Microsoft Office PowerPoint</Application>
  <PresentationFormat>Grand écran</PresentationFormat>
  <Paragraphs>142</Paragraphs>
  <Slides>24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24</vt:i4>
      </vt:variant>
    </vt:vector>
  </HeadingPairs>
  <TitlesOfParts>
    <vt:vector size="31" baseType="lpstr">
      <vt:lpstr>Calibri</vt:lpstr>
      <vt:lpstr>Calibri Light</vt:lpstr>
      <vt:lpstr>Corbel</vt:lpstr>
      <vt:lpstr>DokChampa</vt:lpstr>
      <vt:lpstr>Trade Gothic Next</vt:lpstr>
      <vt:lpstr>Wingdings 2</vt:lpstr>
      <vt:lpstr>Cadre</vt:lpstr>
      <vt:lpstr>Les échanges internationaux. Le rôle des associations dans la mobilité des chercheurs</vt:lpstr>
      <vt:lpstr>Présentation PowerPoint</vt:lpstr>
      <vt:lpstr>Association Belge Francophone de Sociologie et d’Anthropologie</vt:lpstr>
      <vt:lpstr>Organisation de l’ABFSA</vt:lpstr>
      <vt:lpstr>Communication</vt:lpstr>
      <vt:lpstr>Production de données</vt:lpstr>
      <vt:lpstr>Relais vers des revues partenaires et accès à des articles numérisés</vt:lpstr>
      <vt:lpstr>Relais vers des associations internationales</vt:lpstr>
      <vt:lpstr>Les métiers de sociologue et d’anthropologue</vt:lpstr>
      <vt:lpstr>Les métiers de sociologue et d’anthropologue</vt:lpstr>
      <vt:lpstr>Les métiers de sociologue et d’anthropologue</vt:lpstr>
      <vt:lpstr>Les métiers de sociologue et d’anthropologue</vt:lpstr>
      <vt:lpstr>Les activités de l’ABFSA</vt:lpstr>
      <vt:lpstr>Serendipity</vt:lpstr>
      <vt:lpstr>Serendipity</vt:lpstr>
      <vt:lpstr>Des journées d’études</vt:lpstr>
      <vt:lpstr>Des journées d’études</vt:lpstr>
      <vt:lpstr>Des forums</vt:lpstr>
      <vt:lpstr>Des forums</vt:lpstr>
      <vt:lpstr>La pandémie…</vt:lpstr>
      <vt:lpstr>La pandémie…</vt:lpstr>
      <vt:lpstr>La pandémie…</vt:lpstr>
      <vt:lpstr>La pandémie…</vt:lpstr>
      <vt:lpstr>Et l’international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échanges internationaux. Le rôle des associations dans la mobilité des chercheurs</dc:title>
  <dc:creator>Guillaume Jean-François</dc:creator>
  <cp:lastModifiedBy>Guillaume Jean-François</cp:lastModifiedBy>
  <cp:revision>2</cp:revision>
  <dcterms:created xsi:type="dcterms:W3CDTF">2022-02-23T08:09:01Z</dcterms:created>
  <dcterms:modified xsi:type="dcterms:W3CDTF">2022-02-23T09:39:17Z</dcterms:modified>
</cp:coreProperties>
</file>