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9" autoAdjust="0"/>
    <p:restoredTop sz="94660"/>
  </p:normalViewPr>
  <p:slideViewPr>
    <p:cSldViewPr snapToGrid="0">
      <p:cViewPr varScale="1">
        <p:scale>
          <a:sx n="39" d="100"/>
          <a:sy n="39" d="100"/>
        </p:scale>
        <p:origin x="58" y="4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07844DA-319B-4BBC-9CEA-861E3E771600}" type="datetimeFigureOut">
              <a:rPr lang="fr-BE" smtClean="0"/>
              <a:t>18-06-18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4008142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07844DA-319B-4BBC-9CEA-861E3E771600}" type="datetimeFigureOut">
              <a:rPr lang="fr-BE" smtClean="0"/>
              <a:t>18-06-18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414596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07844DA-319B-4BBC-9CEA-861E3E771600}" type="datetimeFigureOut">
              <a:rPr lang="fr-BE" smtClean="0"/>
              <a:t>18-06-18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177187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07844DA-319B-4BBC-9CEA-861E3E771600}" type="datetimeFigureOut">
              <a:rPr lang="fr-BE" smtClean="0"/>
              <a:t>18-06-18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130085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07844DA-319B-4BBC-9CEA-861E3E771600}" type="datetimeFigureOut">
              <a:rPr lang="fr-BE" smtClean="0"/>
              <a:t>18-06-18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116032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07844DA-319B-4BBC-9CEA-861E3E771600}" type="datetimeFigureOut">
              <a:rPr lang="fr-BE" smtClean="0"/>
              <a:t>18-06-18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304702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07844DA-319B-4BBC-9CEA-861E3E771600}" type="datetimeFigureOut">
              <a:rPr lang="fr-BE" smtClean="0"/>
              <a:t>18-06-18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306795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07844DA-319B-4BBC-9CEA-861E3E771600}" type="datetimeFigureOut">
              <a:rPr lang="fr-BE" smtClean="0"/>
              <a:t>18-06-18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304877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844DA-319B-4BBC-9CEA-861E3E771600}" type="datetimeFigureOut">
              <a:rPr lang="fr-BE" smtClean="0"/>
              <a:t>18-06-18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43405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07844DA-319B-4BBC-9CEA-861E3E771600}" type="datetimeFigureOut">
              <a:rPr lang="fr-BE" smtClean="0"/>
              <a:t>18-06-18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2874469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07844DA-319B-4BBC-9CEA-861E3E771600}" type="datetimeFigureOut">
              <a:rPr lang="fr-BE" smtClean="0"/>
              <a:t>18-06-18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EF43EBE-BB66-4C94-83BB-1B5315C7AEE5}" type="slidenum">
              <a:rPr lang="fr-BE" smtClean="0"/>
              <a:t>‹N°›</a:t>
            </a:fld>
            <a:endParaRPr lang="fr-BE"/>
          </a:p>
        </p:txBody>
      </p:sp>
    </p:spTree>
    <p:extLst>
      <p:ext uri="{BB962C8B-B14F-4D97-AF65-F5344CB8AC3E}">
        <p14:creationId xmlns:p14="http://schemas.microsoft.com/office/powerpoint/2010/main" val="123527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844DA-319B-4BBC-9CEA-861E3E771600}" type="datetimeFigureOut">
              <a:rPr lang="fr-BE" smtClean="0"/>
              <a:t>18-06-18</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43EBE-BB66-4C94-83BB-1B5315C7AEE5}" type="slidenum">
              <a:rPr lang="fr-BE" smtClean="0"/>
              <a:t>‹N°›</a:t>
            </a:fld>
            <a:endParaRPr lang="fr-BE"/>
          </a:p>
        </p:txBody>
      </p:sp>
    </p:spTree>
    <p:extLst>
      <p:ext uri="{BB962C8B-B14F-4D97-AF65-F5344CB8AC3E}">
        <p14:creationId xmlns:p14="http://schemas.microsoft.com/office/powerpoint/2010/main" val="6262104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Ce que la sociologie peut dire de la parentalité</a:t>
            </a:r>
            <a:endParaRPr lang="fr-BE" dirty="0"/>
          </a:p>
        </p:txBody>
      </p:sp>
      <p:sp>
        <p:nvSpPr>
          <p:cNvPr id="3" name="Sous-titre 2"/>
          <p:cNvSpPr>
            <a:spLocks noGrp="1"/>
          </p:cNvSpPr>
          <p:nvPr>
            <p:ph type="subTitle" idx="1"/>
          </p:nvPr>
        </p:nvSpPr>
        <p:spPr/>
        <p:txBody>
          <a:bodyPr/>
          <a:lstStyle/>
          <a:p>
            <a:r>
              <a:rPr lang="fr-BE" dirty="0" smtClean="0"/>
              <a:t>Jean-François GUILLAUME</a:t>
            </a:r>
          </a:p>
          <a:p>
            <a:r>
              <a:rPr lang="fr-BE" dirty="0" smtClean="0"/>
              <a:t>Faculté des Sciences sociales, </a:t>
            </a:r>
            <a:r>
              <a:rPr lang="fr-BE" dirty="0" err="1" smtClean="0"/>
              <a:t>ULiège</a:t>
            </a:r>
            <a:endParaRPr lang="fr-BE" dirty="0"/>
          </a:p>
        </p:txBody>
      </p:sp>
    </p:spTree>
    <p:extLst>
      <p:ext uri="{BB962C8B-B14F-4D97-AF65-F5344CB8AC3E}">
        <p14:creationId xmlns:p14="http://schemas.microsoft.com/office/powerpoint/2010/main" val="3109995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FIN DE « LA » FAMILLE ?</a:t>
            </a:r>
            <a:endParaRPr lang="fr-BE" dirty="0"/>
          </a:p>
        </p:txBody>
      </p:sp>
      <p:sp>
        <p:nvSpPr>
          <p:cNvPr id="3" name="Espace réservé du contenu 2"/>
          <p:cNvSpPr>
            <a:spLocks noGrp="1"/>
          </p:cNvSpPr>
          <p:nvPr>
            <p:ph idx="1"/>
          </p:nvPr>
        </p:nvSpPr>
        <p:spPr/>
        <p:txBody>
          <a:bodyPr/>
          <a:lstStyle/>
          <a:p>
            <a:r>
              <a:rPr lang="fr-BE" dirty="0" smtClean="0"/>
              <a:t>Evolutions démographiques : fécondité ; vieillissement</a:t>
            </a:r>
          </a:p>
          <a:p>
            <a:pPr lvl="1">
              <a:buFont typeface="Wingdings" panose="05000000000000000000" pitchFamily="2" charset="2"/>
              <a:buChar char="è"/>
            </a:pPr>
            <a:r>
              <a:rPr lang="fr-BE" dirty="0" smtClean="0">
                <a:sym typeface="Wingdings" panose="05000000000000000000" pitchFamily="2" charset="2"/>
              </a:rPr>
              <a:t>Parent plus tard et plus longtemps</a:t>
            </a:r>
          </a:p>
          <a:p>
            <a:r>
              <a:rPr lang="fr-BE" dirty="0" smtClean="0">
                <a:sym typeface="Wingdings" panose="05000000000000000000" pitchFamily="2" charset="2"/>
              </a:rPr>
              <a:t>Trajectoire  parcours</a:t>
            </a:r>
          </a:p>
          <a:p>
            <a:r>
              <a:rPr lang="fr-BE" dirty="0" smtClean="0">
                <a:sym typeface="Wingdings" panose="05000000000000000000" pitchFamily="2" charset="2"/>
              </a:rPr>
              <a:t>Continuer à être parent par-delà les aléas de la vie conjugale : un nouveau modèle de la séparation</a:t>
            </a:r>
          </a:p>
          <a:p>
            <a:r>
              <a:rPr lang="fr-BE" dirty="0" smtClean="0">
                <a:sym typeface="Wingdings" panose="05000000000000000000" pitchFamily="2" charset="2"/>
              </a:rPr>
              <a:t>Enfant comme sujet de droit et comme citoyen en devenir</a:t>
            </a:r>
          </a:p>
          <a:p>
            <a:r>
              <a:rPr lang="fr-BE" dirty="0" smtClean="0">
                <a:sym typeface="Wingdings" panose="05000000000000000000" pitchFamily="2" charset="2"/>
              </a:rPr>
              <a:t>Fin des sociétés patriarcales et paternalistes</a:t>
            </a:r>
          </a:p>
          <a:p>
            <a:r>
              <a:rPr lang="fr-BE" dirty="0" smtClean="0">
                <a:sym typeface="Wingdings" panose="05000000000000000000" pitchFamily="2" charset="2"/>
              </a:rPr>
              <a:t>Evolutions médicales</a:t>
            </a:r>
          </a:p>
          <a:p>
            <a:r>
              <a:rPr lang="fr-BE" dirty="0" smtClean="0">
                <a:sym typeface="Wingdings" panose="05000000000000000000" pitchFamily="2" charset="2"/>
              </a:rPr>
              <a:t>Psychologisation de la société (Castel, 1981)</a:t>
            </a:r>
            <a:endParaRPr lang="fr-BE" dirty="0"/>
          </a:p>
        </p:txBody>
      </p:sp>
    </p:spTree>
    <p:extLst>
      <p:ext uri="{BB962C8B-B14F-4D97-AF65-F5344CB8AC3E}">
        <p14:creationId xmlns:p14="http://schemas.microsoft.com/office/powerpoint/2010/main" val="3118459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FIN DE « LA » FAMILLE ?</a:t>
            </a:r>
            <a:endParaRPr lang="fr-BE" dirty="0"/>
          </a:p>
        </p:txBody>
      </p:sp>
      <p:sp>
        <p:nvSpPr>
          <p:cNvPr id="3" name="Espace réservé du contenu 2"/>
          <p:cNvSpPr>
            <a:spLocks noGrp="1"/>
          </p:cNvSpPr>
          <p:nvPr>
            <p:ph idx="1"/>
          </p:nvPr>
        </p:nvSpPr>
        <p:spPr/>
        <p:txBody>
          <a:bodyPr/>
          <a:lstStyle/>
          <a:p>
            <a:r>
              <a:rPr lang="fr-BE" dirty="0" smtClean="0"/>
              <a:t>Evolutions légales</a:t>
            </a:r>
          </a:p>
          <a:p>
            <a:endParaRPr lang="fr-BE" dirty="0"/>
          </a:p>
          <a:p>
            <a:r>
              <a:rPr lang="fr-BE" dirty="0" smtClean="0"/>
              <a:t>Irène Théry : dissociation des trois composantes (biologique, domestique et générationnelle) classiquement combinées dans la représentation de la famille traditionnelle</a:t>
            </a:r>
          </a:p>
          <a:p>
            <a:endParaRPr lang="fr-BE" dirty="0"/>
          </a:p>
          <a:p>
            <a:r>
              <a:rPr lang="fr-BE" dirty="0" smtClean="0"/>
              <a:t>Nouveaux débats sur la citoyenneté</a:t>
            </a:r>
            <a:endParaRPr lang="fr-BE" dirty="0"/>
          </a:p>
        </p:txBody>
      </p:sp>
    </p:spTree>
    <p:extLst>
      <p:ext uri="{BB962C8B-B14F-4D97-AF65-F5344CB8AC3E}">
        <p14:creationId xmlns:p14="http://schemas.microsoft.com/office/powerpoint/2010/main" val="2113655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TROIS MATRICES SYMBOLIQUES</a:t>
            </a:r>
            <a:endParaRPr lang="fr-BE" dirty="0"/>
          </a:p>
        </p:txBody>
      </p:sp>
      <p:sp>
        <p:nvSpPr>
          <p:cNvPr id="3" name="Espace réservé du contenu 2"/>
          <p:cNvSpPr>
            <a:spLocks noGrp="1"/>
          </p:cNvSpPr>
          <p:nvPr>
            <p:ph idx="1"/>
          </p:nvPr>
        </p:nvSpPr>
        <p:spPr/>
        <p:txBody>
          <a:bodyPr/>
          <a:lstStyle/>
          <a:p>
            <a:r>
              <a:rPr lang="fr-BE" dirty="0" smtClean="0"/>
              <a:t>Francis Godard (1992), </a:t>
            </a:r>
            <a:r>
              <a:rPr lang="fr-BE" i="1" dirty="0" smtClean="0"/>
              <a:t>La famille affaire de générations</a:t>
            </a:r>
            <a:r>
              <a:rPr lang="fr-BE" dirty="0" smtClean="0"/>
              <a:t>, PUF</a:t>
            </a:r>
          </a:p>
          <a:p>
            <a:endParaRPr lang="fr-BE" dirty="0"/>
          </a:p>
          <a:p>
            <a:r>
              <a:rPr lang="fr-BE" dirty="0" smtClean="0"/>
              <a:t>Parentalité et </a:t>
            </a:r>
            <a:r>
              <a:rPr lang="fr-BE" dirty="0" err="1" smtClean="0"/>
              <a:t>enfantéité</a:t>
            </a:r>
            <a:r>
              <a:rPr lang="fr-BE" dirty="0" smtClean="0"/>
              <a:t> : des matrices symboliques communes à une même société</a:t>
            </a:r>
          </a:p>
          <a:p>
            <a:pPr marL="457200" lvl="1" indent="0">
              <a:buNone/>
            </a:pPr>
            <a:r>
              <a:rPr lang="fr-BE" dirty="0" smtClean="0"/>
              <a:t>Socle commun des pratiques éducatives partagées par les membres d’un même système social.</a:t>
            </a:r>
            <a:endParaRPr lang="fr-BE" dirty="0"/>
          </a:p>
        </p:txBody>
      </p:sp>
    </p:spTree>
    <p:extLst>
      <p:ext uri="{BB962C8B-B14F-4D97-AF65-F5344CB8AC3E}">
        <p14:creationId xmlns:p14="http://schemas.microsoft.com/office/powerpoint/2010/main" val="2438170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Père, mère et enfants comme sujets de la lignée</a:t>
            </a:r>
            <a:endParaRPr lang="fr-BE" dirty="0"/>
          </a:p>
        </p:txBody>
      </p:sp>
      <p:sp>
        <p:nvSpPr>
          <p:cNvPr id="3" name="Espace réservé du contenu 2"/>
          <p:cNvSpPr>
            <a:spLocks noGrp="1"/>
          </p:cNvSpPr>
          <p:nvPr>
            <p:ph idx="1"/>
          </p:nvPr>
        </p:nvSpPr>
        <p:spPr/>
        <p:txBody>
          <a:bodyPr/>
          <a:lstStyle/>
          <a:p>
            <a:r>
              <a:rPr lang="fr-BE" dirty="0" smtClean="0"/>
              <a:t>Lien générationnel fort</a:t>
            </a:r>
          </a:p>
          <a:p>
            <a:r>
              <a:rPr lang="fr-BE" dirty="0" smtClean="0"/>
              <a:t>Figure du père</a:t>
            </a:r>
          </a:p>
          <a:p>
            <a:r>
              <a:rPr lang="fr-BE" dirty="0" smtClean="0"/>
              <a:t>Patrimoine : qui est en droit d’hériter ?</a:t>
            </a:r>
          </a:p>
          <a:p>
            <a:r>
              <a:rPr lang="fr-BE" dirty="0" smtClean="0"/>
              <a:t>Ordre sacré : père comme représentant d’une instance extérieure et supérieure ; autorité patriarcale au fondement d’une communauté de destin spirituel</a:t>
            </a:r>
          </a:p>
          <a:p>
            <a:r>
              <a:rPr lang="fr-BE" dirty="0" smtClean="0"/>
              <a:t>Importance de l’institution matrimoniale</a:t>
            </a:r>
          </a:p>
          <a:p>
            <a:r>
              <a:rPr lang="fr-BE" dirty="0" smtClean="0"/>
              <a:t>Famille comme noyau irréductible de la socialisation </a:t>
            </a:r>
            <a:r>
              <a:rPr lang="fr-BE" dirty="0" smtClean="0">
                <a:sym typeface="Wingdings" panose="05000000000000000000" pitchFamily="2" charset="2"/>
              </a:rPr>
              <a:t> contrôle normatif au nom des intérêts supérieurs de l’Etat</a:t>
            </a:r>
            <a:endParaRPr lang="fr-BE" dirty="0"/>
          </a:p>
        </p:txBody>
      </p:sp>
    </p:spTree>
    <p:extLst>
      <p:ext uri="{BB962C8B-B14F-4D97-AF65-F5344CB8AC3E}">
        <p14:creationId xmlns:p14="http://schemas.microsoft.com/office/powerpoint/2010/main" val="1296900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Citoyenneté en famille</a:t>
            </a:r>
            <a:endParaRPr lang="fr-BE" dirty="0"/>
          </a:p>
        </p:txBody>
      </p:sp>
      <p:sp>
        <p:nvSpPr>
          <p:cNvPr id="3" name="Espace réservé du contenu 2"/>
          <p:cNvSpPr>
            <a:spLocks noGrp="1"/>
          </p:cNvSpPr>
          <p:nvPr>
            <p:ph idx="1"/>
          </p:nvPr>
        </p:nvSpPr>
        <p:spPr/>
        <p:txBody>
          <a:bodyPr/>
          <a:lstStyle/>
          <a:p>
            <a:r>
              <a:rPr lang="fr-BE" dirty="0" smtClean="0"/>
              <a:t>Famille composée de citoyens, de sujets de droit</a:t>
            </a:r>
          </a:p>
          <a:p>
            <a:r>
              <a:rPr lang="fr-BE" dirty="0" smtClean="0"/>
              <a:t>Identités privées construites publiquement parce qu’on considère que les relations privées familiales sont intrinsèquement régressives d’un point de vue psychologique (elles peuvent constituer une menace contre l’intégrité physique et morale) et d’un point de vue historique (elles peuvent constituer une menace contre les libertés individuelles)</a:t>
            </a:r>
          </a:p>
          <a:p>
            <a:r>
              <a:rPr lang="fr-BE" dirty="0" smtClean="0"/>
              <a:t>Sujet de droit = sujet ayant-droit (</a:t>
            </a:r>
            <a:r>
              <a:rPr lang="fr-BE" dirty="0" err="1" smtClean="0"/>
              <a:t>Welfare</a:t>
            </a:r>
            <a:r>
              <a:rPr lang="fr-BE" dirty="0" smtClean="0"/>
              <a:t> State)</a:t>
            </a:r>
          </a:p>
          <a:p>
            <a:r>
              <a:rPr lang="fr-BE" dirty="0" smtClean="0"/>
              <a:t>Famille comme groupement de citoyens qui s’engagent à accomplir certaines tâches civiques</a:t>
            </a:r>
            <a:endParaRPr lang="fr-BE" dirty="0"/>
          </a:p>
        </p:txBody>
      </p:sp>
    </p:spTree>
    <p:extLst>
      <p:ext uri="{BB962C8B-B14F-4D97-AF65-F5344CB8AC3E}">
        <p14:creationId xmlns:p14="http://schemas.microsoft.com/office/powerpoint/2010/main" val="189858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Citoyenneté en famille</a:t>
            </a:r>
            <a:endParaRPr lang="fr-BE" dirty="0"/>
          </a:p>
        </p:txBody>
      </p:sp>
      <p:sp>
        <p:nvSpPr>
          <p:cNvPr id="3" name="Espace réservé du contenu 2"/>
          <p:cNvSpPr>
            <a:spLocks noGrp="1"/>
          </p:cNvSpPr>
          <p:nvPr>
            <p:ph idx="1"/>
          </p:nvPr>
        </p:nvSpPr>
        <p:spPr/>
        <p:txBody>
          <a:bodyPr/>
          <a:lstStyle/>
          <a:p>
            <a:r>
              <a:rPr lang="fr-BE" dirty="0" smtClean="0"/>
              <a:t>Différence dans les modèles éducatifs !</a:t>
            </a:r>
          </a:p>
          <a:p>
            <a:endParaRPr lang="fr-BE" dirty="0"/>
          </a:p>
          <a:p>
            <a:r>
              <a:rPr lang="fr-BE" dirty="0" smtClean="0"/>
              <a:t>Le bon citoyen (tolérance, respect des gens, bonnes manières, responsabilité, honnêteté) (36,7%)</a:t>
            </a:r>
          </a:p>
          <a:p>
            <a:r>
              <a:rPr lang="fr-BE" dirty="0" smtClean="0"/>
              <a:t>Le bon petit soldat (obéissance, netteté, propreté) (22,8%)</a:t>
            </a:r>
          </a:p>
          <a:p>
            <a:r>
              <a:rPr lang="fr-BE" dirty="0" smtClean="0"/>
              <a:t>Le révolutionnaire tranquille (indépendance, autonomie, maîtrise de soi) (19,5%)</a:t>
            </a:r>
          </a:p>
          <a:p>
            <a:r>
              <a:rPr lang="fr-BE" dirty="0" smtClean="0"/>
              <a:t>Le gardien de l’ordre établi (courage, loyauté) (13,9%)</a:t>
            </a:r>
          </a:p>
          <a:p>
            <a:r>
              <a:rPr lang="fr-BE" dirty="0" smtClean="0"/>
              <a:t>Le battant (détermination et persévérance) (7,1%)</a:t>
            </a:r>
            <a:endParaRPr lang="fr-BE" dirty="0"/>
          </a:p>
        </p:txBody>
      </p:sp>
    </p:spTree>
    <p:extLst>
      <p:ext uri="{BB962C8B-B14F-4D97-AF65-F5344CB8AC3E}">
        <p14:creationId xmlns:p14="http://schemas.microsoft.com/office/powerpoint/2010/main" val="3621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garde alternée</a:t>
            </a:r>
            <a:endParaRPr lang="fr-BE" dirty="0"/>
          </a:p>
        </p:txBody>
      </p:sp>
      <p:sp>
        <p:nvSpPr>
          <p:cNvPr id="3" name="Espace réservé du contenu 2"/>
          <p:cNvSpPr>
            <a:spLocks noGrp="1"/>
          </p:cNvSpPr>
          <p:nvPr>
            <p:ph idx="1"/>
          </p:nvPr>
        </p:nvSpPr>
        <p:spPr/>
        <p:txBody>
          <a:bodyPr/>
          <a:lstStyle/>
          <a:p>
            <a:r>
              <a:rPr lang="fr-BE" dirty="0"/>
              <a:t>« Non, la garde alternée doit rester une possibilité parmi d’autres, à examiner au cas par cas. Cette idée d’en faire un modèle est théorique, onéreuse et un exemple d’ingérence de l’Etat ».</a:t>
            </a:r>
          </a:p>
          <a:p>
            <a:r>
              <a:rPr lang="fr-BE" dirty="0"/>
              <a:t>Individualisation et prise en compte des situations individuelles, mais en gardant donc en ligne de mire « l’intérêt de l’enfant » : un principe général de référence</a:t>
            </a:r>
            <a:r>
              <a:rPr lang="fr-BE" dirty="0" smtClean="0"/>
              <a:t>.</a:t>
            </a:r>
            <a:endParaRPr lang="fr-BE" dirty="0"/>
          </a:p>
        </p:txBody>
      </p:sp>
    </p:spTree>
    <p:extLst>
      <p:ext uri="{BB962C8B-B14F-4D97-AF65-F5344CB8AC3E}">
        <p14:creationId xmlns:p14="http://schemas.microsoft.com/office/powerpoint/2010/main" val="127453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Sujet calculateur</a:t>
            </a:r>
            <a:endParaRPr lang="fr-BE" dirty="0"/>
          </a:p>
        </p:txBody>
      </p:sp>
      <p:sp>
        <p:nvSpPr>
          <p:cNvPr id="3" name="Espace réservé du contenu 2"/>
          <p:cNvSpPr>
            <a:spLocks noGrp="1"/>
          </p:cNvSpPr>
          <p:nvPr>
            <p:ph idx="1"/>
          </p:nvPr>
        </p:nvSpPr>
        <p:spPr/>
        <p:txBody>
          <a:bodyPr/>
          <a:lstStyle/>
          <a:p>
            <a:r>
              <a:rPr lang="fr-BE" dirty="0" smtClean="0"/>
              <a:t>Modèle utilitariste</a:t>
            </a:r>
          </a:p>
          <a:p>
            <a:r>
              <a:rPr lang="fr-BE" dirty="0" smtClean="0"/>
              <a:t>Individualité et </a:t>
            </a:r>
            <a:r>
              <a:rPr lang="fr-BE" dirty="0"/>
              <a:t>contractualisation</a:t>
            </a:r>
            <a:r>
              <a:rPr lang="fr-BE" dirty="0" smtClean="0"/>
              <a:t> </a:t>
            </a:r>
          </a:p>
          <a:p>
            <a:r>
              <a:rPr lang="fr-BE" dirty="0" smtClean="0"/>
              <a:t>Capital humain</a:t>
            </a:r>
          </a:p>
          <a:p>
            <a:r>
              <a:rPr lang="fr-BE" dirty="0" smtClean="0"/>
              <a:t>Fin de l’Etat providence…</a:t>
            </a:r>
          </a:p>
          <a:p>
            <a:endParaRPr lang="fr-BE" dirty="0"/>
          </a:p>
          <a:p>
            <a:r>
              <a:rPr lang="fr-BE" dirty="0" smtClean="0"/>
              <a:t>Parentalité = démontrer les capacités liées à la production du capital humain</a:t>
            </a:r>
            <a:endParaRPr lang="fr-BE" dirty="0"/>
          </a:p>
        </p:txBody>
      </p:sp>
    </p:spTree>
    <p:extLst>
      <p:ext uri="{BB962C8B-B14F-4D97-AF65-F5344CB8AC3E}">
        <p14:creationId xmlns:p14="http://schemas.microsoft.com/office/powerpoint/2010/main" val="1989538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PRIVATISATION DE LA FAMILLE</a:t>
            </a:r>
            <a:endParaRPr lang="fr-BE" dirty="0"/>
          </a:p>
        </p:txBody>
      </p:sp>
      <p:sp>
        <p:nvSpPr>
          <p:cNvPr id="3" name="Espace réservé du contenu 2"/>
          <p:cNvSpPr>
            <a:spLocks noGrp="1"/>
          </p:cNvSpPr>
          <p:nvPr>
            <p:ph idx="1"/>
          </p:nvPr>
        </p:nvSpPr>
        <p:spPr/>
        <p:txBody>
          <a:bodyPr/>
          <a:lstStyle/>
          <a:p>
            <a:r>
              <a:rPr lang="fr-BE" dirty="0"/>
              <a:t>« Aujourd’hui, l’affaiblissement de l’Etat-providence irait de pair avec l’idée d’une </a:t>
            </a:r>
            <a:r>
              <a:rPr lang="fr-BE" i="1" dirty="0"/>
              <a:t>privatisation</a:t>
            </a:r>
            <a:r>
              <a:rPr lang="fr-BE" dirty="0"/>
              <a:t> de la famille, d’une démocratisation des relations entre ses membres et d’une autonomisation des parents dans leur rôle éducatif </a:t>
            </a:r>
            <a:r>
              <a:rPr lang="fr-BE" dirty="0" smtClean="0"/>
              <a:t>» (Cardia-</a:t>
            </a:r>
            <a:r>
              <a:rPr lang="fr-BE" dirty="0" err="1" smtClean="0"/>
              <a:t>Vonèche</a:t>
            </a:r>
            <a:r>
              <a:rPr lang="fr-BE" dirty="0" smtClean="0"/>
              <a:t> L., </a:t>
            </a:r>
            <a:r>
              <a:rPr lang="fr-BE" dirty="0" err="1" smtClean="0"/>
              <a:t>Bastard</a:t>
            </a:r>
            <a:r>
              <a:rPr lang="fr-BE" dirty="0" smtClean="0"/>
              <a:t> B., 2005)</a:t>
            </a:r>
            <a:endParaRPr lang="fr-BE" dirty="0"/>
          </a:p>
        </p:txBody>
      </p:sp>
    </p:spTree>
    <p:extLst>
      <p:ext uri="{BB962C8B-B14F-4D97-AF65-F5344CB8AC3E}">
        <p14:creationId xmlns:p14="http://schemas.microsoft.com/office/powerpoint/2010/main" val="3202857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PRIVATISATION DE LA FAMILLE</a:t>
            </a:r>
            <a:endParaRPr lang="fr-BE" dirty="0"/>
          </a:p>
        </p:txBody>
      </p:sp>
      <p:sp>
        <p:nvSpPr>
          <p:cNvPr id="3" name="Espace réservé du contenu 2"/>
          <p:cNvSpPr>
            <a:spLocks noGrp="1"/>
          </p:cNvSpPr>
          <p:nvPr>
            <p:ph idx="1"/>
          </p:nvPr>
        </p:nvSpPr>
        <p:spPr/>
        <p:txBody>
          <a:bodyPr/>
          <a:lstStyle/>
          <a:p>
            <a:r>
              <a:rPr lang="fr-BE" dirty="0" smtClean="0"/>
              <a:t>Etat-social actif</a:t>
            </a:r>
          </a:p>
          <a:p>
            <a:r>
              <a:rPr lang="fr-BE" dirty="0" err="1" smtClean="0"/>
              <a:t>Parenting</a:t>
            </a:r>
            <a:r>
              <a:rPr lang="fr-BE" dirty="0" smtClean="0"/>
              <a:t> </a:t>
            </a:r>
            <a:r>
              <a:rPr lang="fr-BE" dirty="0" err="1" smtClean="0"/>
              <a:t>skills</a:t>
            </a:r>
            <a:r>
              <a:rPr lang="fr-BE" dirty="0" smtClean="0"/>
              <a:t> ; compétence scolaire</a:t>
            </a:r>
          </a:p>
          <a:p>
            <a:r>
              <a:rPr lang="fr-BE" dirty="0" smtClean="0"/>
              <a:t>Parcours plutôt que trajectoire</a:t>
            </a:r>
          </a:p>
          <a:p>
            <a:r>
              <a:rPr lang="fr-BE" dirty="0" smtClean="0"/>
              <a:t>Insécurité et ordre familial</a:t>
            </a:r>
          </a:p>
          <a:p>
            <a:r>
              <a:rPr lang="fr-BE" dirty="0" smtClean="0"/>
              <a:t>Responsabilisation dans un contexte de montée de la petite délinquance</a:t>
            </a:r>
          </a:p>
          <a:p>
            <a:r>
              <a:rPr lang="fr-BE" dirty="0"/>
              <a:t>Claude Martin (2003) : question centrale est celle du champ des responsabilités parentales et des tâches qui incombent aux parents dans le processus de socialisation de leurs enfants</a:t>
            </a:r>
            <a:r>
              <a:rPr lang="fr-BE" dirty="0" smtClean="0"/>
              <a:t>.</a:t>
            </a:r>
            <a:endParaRPr lang="fr-BE" dirty="0"/>
          </a:p>
        </p:txBody>
      </p:sp>
    </p:spTree>
    <p:extLst>
      <p:ext uri="{BB962C8B-B14F-4D97-AF65-F5344CB8AC3E}">
        <p14:creationId xmlns:p14="http://schemas.microsoft.com/office/powerpoint/2010/main" val="11025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VERTICALITE, DURABILITE, IMPERMEABILITE</a:t>
            </a:r>
            <a:endParaRPr lang="fr-BE" dirty="0"/>
          </a:p>
        </p:txBody>
      </p:sp>
      <p:sp>
        <p:nvSpPr>
          <p:cNvPr id="3" name="Espace réservé du contenu 2"/>
          <p:cNvSpPr>
            <a:spLocks noGrp="1"/>
          </p:cNvSpPr>
          <p:nvPr>
            <p:ph idx="1"/>
          </p:nvPr>
        </p:nvSpPr>
        <p:spPr/>
        <p:txBody>
          <a:bodyPr/>
          <a:lstStyle/>
          <a:p>
            <a:r>
              <a:rPr lang="fr-BE" dirty="0" smtClean="0"/>
              <a:t>Caractère, qualité de l’adjectif</a:t>
            </a:r>
          </a:p>
          <a:p>
            <a:r>
              <a:rPr lang="fr-BE" dirty="0" smtClean="0"/>
              <a:t>Parentalité :  caractère, qualité de ce qui est parental</a:t>
            </a:r>
          </a:p>
          <a:p>
            <a:endParaRPr lang="fr-BE" dirty="0"/>
          </a:p>
          <a:p>
            <a:r>
              <a:rPr lang="fr-BE" dirty="0" smtClean="0"/>
              <a:t>Différentes manières d’être parent</a:t>
            </a:r>
          </a:p>
          <a:p>
            <a:endParaRPr lang="fr-BE" dirty="0"/>
          </a:p>
          <a:p>
            <a:r>
              <a:rPr lang="fr-BE" dirty="0" smtClean="0"/>
              <a:t>Parentalité ≠ parenté</a:t>
            </a:r>
            <a:endParaRPr lang="fr-BE" dirty="0"/>
          </a:p>
        </p:txBody>
      </p:sp>
    </p:spTree>
    <p:extLst>
      <p:ext uri="{BB962C8B-B14F-4D97-AF65-F5344CB8AC3E}">
        <p14:creationId xmlns:p14="http://schemas.microsoft.com/office/powerpoint/2010/main" val="1799952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PRIVATISATION DE LA FAMILLE</a:t>
            </a:r>
            <a:endParaRPr lang="fr-BE" dirty="0"/>
          </a:p>
        </p:txBody>
      </p:sp>
      <p:sp>
        <p:nvSpPr>
          <p:cNvPr id="3" name="Espace réservé du contenu 2"/>
          <p:cNvSpPr>
            <a:spLocks noGrp="1"/>
          </p:cNvSpPr>
          <p:nvPr>
            <p:ph idx="1"/>
          </p:nvPr>
        </p:nvSpPr>
        <p:spPr/>
        <p:txBody>
          <a:bodyPr/>
          <a:lstStyle/>
          <a:p>
            <a:r>
              <a:rPr lang="fr-BE" dirty="0" smtClean="0"/>
              <a:t>Tension entre deux modèles d’action publique : dispositifs de l’Etat-providence </a:t>
            </a:r>
            <a:r>
              <a:rPr lang="fr-BE" dirty="0" smtClean="0">
                <a:sym typeface="Wingdings" panose="05000000000000000000" pitchFamily="2" charset="2"/>
              </a:rPr>
              <a:t> Etat social actif</a:t>
            </a:r>
          </a:p>
          <a:p>
            <a:endParaRPr lang="fr-BE" dirty="0"/>
          </a:p>
        </p:txBody>
      </p:sp>
    </p:spTree>
    <p:extLst>
      <p:ext uri="{BB962C8B-B14F-4D97-AF65-F5344CB8AC3E}">
        <p14:creationId xmlns:p14="http://schemas.microsoft.com/office/powerpoint/2010/main" val="650025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smtClean="0"/>
              <a:t>Parentalité : un concept suffisamment mou pour que les professionnels trouvent un terrain d’entente ?</a:t>
            </a:r>
          </a:p>
          <a:p>
            <a:r>
              <a:rPr lang="fr-BE" dirty="0" smtClean="0"/>
              <a:t>Parentalité : un concept qui tente de répondre aux problèmes que des professionnels rencontrent pour travailler avec les parents ?</a:t>
            </a:r>
          </a:p>
          <a:p>
            <a:r>
              <a:rPr lang="fr-BE" dirty="0" smtClean="0"/>
              <a:t>Champ de la psychologie clinique : </a:t>
            </a:r>
          </a:p>
          <a:p>
            <a:pPr lvl="1"/>
            <a:r>
              <a:rPr lang="fr-BE" dirty="0" err="1" smtClean="0"/>
              <a:t>Dysparentalité</a:t>
            </a:r>
            <a:endParaRPr lang="fr-BE" dirty="0" smtClean="0"/>
          </a:p>
          <a:p>
            <a:pPr lvl="1"/>
            <a:r>
              <a:rPr lang="fr-BE" dirty="0" smtClean="0"/>
              <a:t>Bientraitance</a:t>
            </a:r>
          </a:p>
          <a:p>
            <a:pPr lvl="1"/>
            <a:r>
              <a:rPr lang="fr-BE" dirty="0" smtClean="0"/>
              <a:t>Coparentalité</a:t>
            </a:r>
          </a:p>
          <a:p>
            <a:pPr lvl="1"/>
            <a:r>
              <a:rPr lang="fr-BE" dirty="0" smtClean="0"/>
              <a:t>Conflictualité entre conjugalité et parentalité</a:t>
            </a:r>
          </a:p>
          <a:p>
            <a:pPr lvl="1"/>
            <a:r>
              <a:rPr lang="fr-BE" dirty="0" smtClean="0"/>
              <a:t>Situations de parentalité partielle</a:t>
            </a:r>
            <a:endParaRPr lang="fr-BE" dirty="0"/>
          </a:p>
        </p:txBody>
      </p:sp>
    </p:spTree>
    <p:extLst>
      <p:ext uri="{BB962C8B-B14F-4D97-AF65-F5344CB8AC3E}">
        <p14:creationId xmlns:p14="http://schemas.microsoft.com/office/powerpoint/2010/main" val="1497660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smtClean="0"/>
              <a:t>Une forme de détachement à l’égard de la dimension biologique et institutionnelle du fait d’être parent</a:t>
            </a:r>
          </a:p>
          <a:p>
            <a:r>
              <a:rPr lang="fr-BE" dirty="0" smtClean="0"/>
              <a:t>Prédominance de « l’expérience » (sentiment subjectif, lien vécu avec l’enfant ?)</a:t>
            </a:r>
          </a:p>
          <a:p>
            <a:r>
              <a:rPr lang="fr-BE" dirty="0" smtClean="0"/>
              <a:t>Les épreuves constitutives de la parentalité ?</a:t>
            </a:r>
          </a:p>
          <a:p>
            <a:r>
              <a:rPr lang="fr-BE" dirty="0" smtClean="0"/>
              <a:t>Défi ou sanction ?</a:t>
            </a:r>
          </a:p>
        </p:txBody>
      </p:sp>
    </p:spTree>
    <p:extLst>
      <p:ext uri="{BB962C8B-B14F-4D97-AF65-F5344CB8AC3E}">
        <p14:creationId xmlns:p14="http://schemas.microsoft.com/office/powerpoint/2010/main" val="1686553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a:t>« Evolution très caractéristique de la postmodernité, la parentalité pourrait devenir un terme qui tendrait à se suffire à lui-même en devenant le centre de toutes les autres dénominations familiales. Dans une société où prime l’individualisme, elle aurait alors pour double négatif la valeur inflationniste attribuée à l’enfant, avec l’idée d’un « droit à l’enfant » à tout prix. Elle agirait bien ici comme notion « idéologique » apte à masquer toute différence et tout problème </a:t>
            </a:r>
            <a:r>
              <a:rPr lang="fr-BE" dirty="0" smtClean="0"/>
              <a:t>» (</a:t>
            </a:r>
            <a:r>
              <a:rPr lang="fr-BE" dirty="0" err="1" smtClean="0"/>
              <a:t>Mellier</a:t>
            </a:r>
            <a:r>
              <a:rPr lang="fr-BE" dirty="0" smtClean="0"/>
              <a:t> et Gratton)</a:t>
            </a:r>
          </a:p>
        </p:txBody>
      </p:sp>
    </p:spTree>
    <p:extLst>
      <p:ext uri="{BB962C8B-B14F-4D97-AF65-F5344CB8AC3E}">
        <p14:creationId xmlns:p14="http://schemas.microsoft.com/office/powerpoint/2010/main" val="1257996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a:t>« La manière douce… Face à la rupture du lien conjugal, l’analyse des principes qui guident l’action des professionnels fait apparaître une façon d’inciter, d’accompagner, de soutenir les parents confrontés à la norme et à l’obligation nouvelle de maintenir le lien parental. Lieux d’accueil, médiation, relais,… jusque dans les termes mêmes, l’idée de négociation est présente, reprise par le législateur. Une obligation de s’entendre. Ce paradoxe résiste-t-il à la confrontation avec la réalité de ce que vivent les couples ? </a:t>
            </a:r>
            <a:r>
              <a:rPr lang="fr-BE" dirty="0" smtClean="0"/>
              <a:t>» (Cardia-</a:t>
            </a:r>
            <a:r>
              <a:rPr lang="fr-BE" dirty="0" err="1" smtClean="0"/>
              <a:t>Vonèche</a:t>
            </a:r>
            <a:r>
              <a:rPr lang="fr-BE" dirty="0" smtClean="0"/>
              <a:t> et </a:t>
            </a:r>
            <a:r>
              <a:rPr lang="fr-BE" dirty="0" err="1" smtClean="0"/>
              <a:t>Bastard</a:t>
            </a:r>
            <a:r>
              <a:rPr lang="fr-BE" dirty="0" smtClean="0"/>
              <a:t>, 2005)</a:t>
            </a:r>
          </a:p>
        </p:txBody>
      </p:sp>
    </p:spTree>
    <p:extLst>
      <p:ext uri="{BB962C8B-B14F-4D97-AF65-F5344CB8AC3E}">
        <p14:creationId xmlns:p14="http://schemas.microsoft.com/office/powerpoint/2010/main" val="275489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a:t>Dans le modèle prôné, les membres de la famille acquièrent la compétence et la liberté de définir, dans un cadre large, les règles qui organisent leur interaction. On considère que la norme est </a:t>
            </a:r>
            <a:r>
              <a:rPr lang="fr-BE" dirty="0" err="1"/>
              <a:t>co</a:t>
            </a:r>
            <a:r>
              <a:rPr lang="fr-BE" dirty="0"/>
              <a:t>-construite, dans une perspective plus horizontale, mais la réalité n’est-elle pas tout autre ? Les acteurs de la famille ne sont-ils pas invités ou sommés de retrouver par eux-mêmes des règles bien spécifiques, prédéfinies, et à les intérioriser (</a:t>
            </a:r>
            <a:r>
              <a:rPr lang="fr-BE" dirty="0" err="1"/>
              <a:t>Bastard</a:t>
            </a:r>
            <a:r>
              <a:rPr lang="fr-BE" dirty="0"/>
              <a:t> et </a:t>
            </a:r>
            <a:r>
              <a:rPr lang="fr-BE" dirty="0" smtClean="0"/>
              <a:t>Cardia-</a:t>
            </a:r>
            <a:r>
              <a:rPr lang="fr-BE" dirty="0" err="1" smtClean="0"/>
              <a:t>Vonèche</a:t>
            </a:r>
            <a:r>
              <a:rPr lang="fr-BE" dirty="0"/>
              <a:t>, 2005) ? L’action des professionnels dans la famille ne constitue-t-elle pas en fait une imposition douce des nouvelles normes d’éducation (ibid.) </a:t>
            </a:r>
            <a:r>
              <a:rPr lang="fr-BE" dirty="0" smtClean="0"/>
              <a:t>?</a:t>
            </a:r>
            <a:endParaRPr lang="fr-BE" dirty="0"/>
          </a:p>
        </p:txBody>
      </p:sp>
    </p:spTree>
    <p:extLst>
      <p:ext uri="{BB962C8B-B14F-4D97-AF65-F5344CB8AC3E}">
        <p14:creationId xmlns:p14="http://schemas.microsoft.com/office/powerpoint/2010/main" val="252393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smtClean="0"/>
              <a:t>Valeurs sous-jacentes aux dispositifs d’intervention :</a:t>
            </a:r>
          </a:p>
          <a:p>
            <a:pPr lvl="1"/>
            <a:r>
              <a:rPr lang="fr-BE" dirty="0" smtClean="0"/>
              <a:t>Respect des familles</a:t>
            </a:r>
          </a:p>
          <a:p>
            <a:pPr lvl="1"/>
            <a:r>
              <a:rPr lang="fr-BE" dirty="0" smtClean="0"/>
              <a:t>Respect des droits humains</a:t>
            </a:r>
          </a:p>
          <a:p>
            <a:pPr lvl="1"/>
            <a:r>
              <a:rPr lang="fr-BE" dirty="0" smtClean="0"/>
              <a:t>Non intrusion</a:t>
            </a:r>
          </a:p>
          <a:p>
            <a:pPr lvl="1"/>
            <a:r>
              <a:rPr lang="fr-BE" dirty="0" smtClean="0"/>
              <a:t>Priorité donnée au point de vue des enfants</a:t>
            </a:r>
            <a:endParaRPr lang="fr-BE" dirty="0"/>
          </a:p>
          <a:p>
            <a:endParaRPr lang="fr-BE" dirty="0" smtClean="0"/>
          </a:p>
          <a:p>
            <a:r>
              <a:rPr lang="fr-BE" dirty="0" smtClean="0"/>
              <a:t>Nouvel encadrement des familles : un supplice moins amer ?</a:t>
            </a:r>
          </a:p>
        </p:txBody>
      </p:sp>
    </p:spTree>
    <p:extLst>
      <p:ext uri="{BB962C8B-B14F-4D97-AF65-F5344CB8AC3E}">
        <p14:creationId xmlns:p14="http://schemas.microsoft.com/office/powerpoint/2010/main" val="2499023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PROFESSIONNELS</a:t>
            </a:r>
            <a:endParaRPr lang="fr-BE" dirty="0"/>
          </a:p>
        </p:txBody>
      </p:sp>
      <p:sp>
        <p:nvSpPr>
          <p:cNvPr id="3" name="Espace réservé du contenu 2"/>
          <p:cNvSpPr>
            <a:spLocks noGrp="1"/>
          </p:cNvSpPr>
          <p:nvPr>
            <p:ph idx="1"/>
          </p:nvPr>
        </p:nvSpPr>
        <p:spPr/>
        <p:txBody>
          <a:bodyPr/>
          <a:lstStyle/>
          <a:p>
            <a:r>
              <a:rPr lang="fr-BE" dirty="0" smtClean="0"/>
              <a:t>Normes de référence :</a:t>
            </a:r>
          </a:p>
          <a:p>
            <a:pPr lvl="1"/>
            <a:r>
              <a:rPr lang="fr-BE" dirty="0" smtClean="0"/>
              <a:t>Se détacher de la question de la conjugalité pour se centrer exclusivement sur celle de parentalité</a:t>
            </a:r>
          </a:p>
          <a:p>
            <a:pPr lvl="1"/>
            <a:r>
              <a:rPr lang="fr-BE" dirty="0" smtClean="0"/>
              <a:t>Un enfant doit pouvoir compter sur ses deux parents (argument psychologique et psychanalytique)</a:t>
            </a:r>
          </a:p>
          <a:p>
            <a:pPr lvl="1"/>
            <a:r>
              <a:rPr lang="fr-BE" dirty="0" smtClean="0"/>
              <a:t>Négociation, discussion, ajustement, accord, obligation de s’entendre</a:t>
            </a:r>
          </a:p>
          <a:p>
            <a:pPr lvl="1"/>
            <a:r>
              <a:rPr lang="fr-BE" dirty="0" smtClean="0"/>
              <a:t>Sujet en position d’exercer ses responsabilités de parent et de satisfaire aux exigences minimales qui s’imposent à lui</a:t>
            </a:r>
          </a:p>
        </p:txBody>
      </p:sp>
    </p:spTree>
    <p:extLst>
      <p:ext uri="{BB962C8B-B14F-4D97-AF65-F5344CB8AC3E}">
        <p14:creationId xmlns:p14="http://schemas.microsoft.com/office/powerpoint/2010/main" val="1302035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QUELS INTERETS ?</a:t>
            </a:r>
            <a:endParaRPr lang="fr-BE" dirty="0"/>
          </a:p>
        </p:txBody>
      </p:sp>
      <p:sp>
        <p:nvSpPr>
          <p:cNvPr id="3" name="Espace réservé du contenu 2"/>
          <p:cNvSpPr>
            <a:spLocks noGrp="1"/>
          </p:cNvSpPr>
          <p:nvPr>
            <p:ph idx="1"/>
          </p:nvPr>
        </p:nvSpPr>
        <p:spPr/>
        <p:txBody>
          <a:bodyPr/>
          <a:lstStyle/>
          <a:p>
            <a:r>
              <a:rPr lang="fr-BE" dirty="0" smtClean="0"/>
              <a:t>Transmission d’un patrimoine ? </a:t>
            </a:r>
          </a:p>
          <a:p>
            <a:r>
              <a:rPr lang="fr-BE" dirty="0" smtClean="0"/>
              <a:t>Stabilité sociale ?</a:t>
            </a:r>
          </a:p>
          <a:p>
            <a:r>
              <a:rPr lang="fr-BE" dirty="0" smtClean="0"/>
              <a:t>Intérêt de l’enfant ?</a:t>
            </a:r>
          </a:p>
          <a:p>
            <a:r>
              <a:rPr lang="fr-BE" dirty="0" smtClean="0"/>
              <a:t>Epanouissement et développement de la personne de chacun des protagonistes…</a:t>
            </a:r>
          </a:p>
          <a:p>
            <a:endParaRPr lang="fr-BE" dirty="0"/>
          </a:p>
          <a:p>
            <a:r>
              <a:rPr lang="fr-BE" dirty="0" smtClean="0"/>
              <a:t>GLISSEMENT VERS UNE VALEUR « BASSE » </a:t>
            </a:r>
          </a:p>
          <a:p>
            <a:r>
              <a:rPr lang="fr-BE" dirty="0" smtClean="0"/>
              <a:t>« Patient » et professionnel sont </a:t>
            </a:r>
            <a:r>
              <a:rPr lang="fr-BE" dirty="0" err="1" smtClean="0"/>
              <a:t>co-producteurs</a:t>
            </a:r>
            <a:r>
              <a:rPr lang="fr-BE" dirty="0" smtClean="0"/>
              <a:t> de valeurs basses</a:t>
            </a:r>
            <a:endParaRPr lang="fr-BE" dirty="0"/>
          </a:p>
        </p:txBody>
      </p:sp>
    </p:spTree>
    <p:extLst>
      <p:ext uri="{BB962C8B-B14F-4D97-AF65-F5344CB8AC3E}">
        <p14:creationId xmlns:p14="http://schemas.microsoft.com/office/powerpoint/2010/main" val="187059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 La parentalité peut changer, être dévolue successivement ou même simultanément à plusieurs personnes. La parenté, elle, est beaucoup plus exclusive » (</a:t>
            </a:r>
            <a:r>
              <a:rPr lang="fr-BE" dirty="0" err="1" smtClean="0"/>
              <a:t>Neyrinck</a:t>
            </a:r>
            <a:r>
              <a:rPr lang="fr-BE" dirty="0" smtClean="0"/>
              <a:t>, 2001)</a:t>
            </a:r>
          </a:p>
          <a:p>
            <a:endParaRPr lang="fr-BE" dirty="0"/>
          </a:p>
          <a:p>
            <a:r>
              <a:rPr lang="fr-BE" dirty="0" smtClean="0"/>
              <a:t>Rôle croissant de la volonté individuelle dans la création de la parenté (Fine, 2001)</a:t>
            </a:r>
            <a:endParaRPr lang="fr-BE" dirty="0"/>
          </a:p>
        </p:txBody>
      </p:sp>
    </p:spTree>
    <p:extLst>
      <p:ext uri="{BB962C8B-B14F-4D97-AF65-F5344CB8AC3E}">
        <p14:creationId xmlns:p14="http://schemas.microsoft.com/office/powerpoint/2010/main" val="2543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place du </a:t>
            </a:r>
            <a:r>
              <a:rPr lang="fr-BE" dirty="0" err="1" smtClean="0"/>
              <a:t>beau-parent</a:t>
            </a:r>
            <a:endParaRPr lang="fr-BE" dirty="0"/>
          </a:p>
        </p:txBody>
      </p:sp>
      <p:sp>
        <p:nvSpPr>
          <p:cNvPr id="3" name="Espace réservé du contenu 2"/>
          <p:cNvSpPr>
            <a:spLocks noGrp="1"/>
          </p:cNvSpPr>
          <p:nvPr>
            <p:ph idx="1"/>
          </p:nvPr>
        </p:nvSpPr>
        <p:spPr/>
        <p:txBody>
          <a:bodyPr/>
          <a:lstStyle/>
          <a:p>
            <a:r>
              <a:rPr lang="fr-BE" dirty="0"/>
              <a:t>La notion de parentalité permet de rendre compte de ceux qui jouent un rôle parental, plus ou moins permanent ou ponctuel, et dont la légitimité n’est pas fondée sur un statut ou une place juridique, mais sur une </a:t>
            </a:r>
            <a:r>
              <a:rPr lang="fr-BE" dirty="0" smtClean="0"/>
              <a:t>compétence.</a:t>
            </a:r>
          </a:p>
          <a:p>
            <a:r>
              <a:rPr lang="fr-BE" dirty="0" smtClean="0"/>
              <a:t>Faire fonction </a:t>
            </a:r>
            <a:r>
              <a:rPr lang="fr-BE" dirty="0"/>
              <a:t>de parents même </a:t>
            </a:r>
            <a:r>
              <a:rPr lang="fr-BE" dirty="0" smtClean="0"/>
              <a:t>si on n’a aucun </a:t>
            </a:r>
            <a:r>
              <a:rPr lang="fr-BE" dirty="0"/>
              <a:t>lien de parenté avec l’enfant</a:t>
            </a:r>
            <a:r>
              <a:rPr lang="fr-BE" dirty="0" smtClean="0"/>
              <a:t>.</a:t>
            </a:r>
            <a:endParaRPr lang="fr-BE" dirty="0"/>
          </a:p>
        </p:txBody>
      </p:sp>
    </p:spTree>
    <p:extLst>
      <p:ext uri="{BB962C8B-B14F-4D97-AF65-F5344CB8AC3E}">
        <p14:creationId xmlns:p14="http://schemas.microsoft.com/office/powerpoint/2010/main" val="290320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PARENTHOOD</a:t>
            </a:r>
            <a:endParaRPr lang="fr-BE" dirty="0"/>
          </a:p>
        </p:txBody>
      </p:sp>
      <p:sp>
        <p:nvSpPr>
          <p:cNvPr id="3" name="Espace réservé du contenu 2"/>
          <p:cNvSpPr>
            <a:spLocks noGrp="1"/>
          </p:cNvSpPr>
          <p:nvPr>
            <p:ph idx="1"/>
          </p:nvPr>
        </p:nvSpPr>
        <p:spPr/>
        <p:txBody>
          <a:bodyPr/>
          <a:lstStyle/>
          <a:p>
            <a:r>
              <a:rPr lang="fr-BE" dirty="0" smtClean="0"/>
              <a:t>Thérèse Benedek (1958)</a:t>
            </a:r>
          </a:p>
          <a:p>
            <a:endParaRPr lang="fr-BE" dirty="0"/>
          </a:p>
          <a:p>
            <a:r>
              <a:rPr lang="fr-BE" dirty="0"/>
              <a:t>« Psychanalyste de l’école hongroise, elle a immigré aux Etats-Unis et s’est intéressée à la dyade mère-bébé ainsi qu’à la bisexualité constitutive du fait d’être parent. En France, </a:t>
            </a:r>
            <a:r>
              <a:rPr lang="fr-BE" dirty="0" err="1"/>
              <a:t>Racamier</a:t>
            </a:r>
            <a:r>
              <a:rPr lang="fr-BE" dirty="0"/>
              <a:t> (1961) reprendra ses travaux sur la « </a:t>
            </a:r>
            <a:r>
              <a:rPr lang="fr-BE" dirty="0" err="1"/>
              <a:t>maternalité</a:t>
            </a:r>
            <a:r>
              <a:rPr lang="fr-BE" dirty="0"/>
              <a:t> » en introduisant en note de bas de page le terme de « parentalité ». Ce n’est que dans les années 1980 que René Clément (1986) utilise explicitement ce terme, à côté de celui de « </a:t>
            </a:r>
            <a:r>
              <a:rPr lang="fr-BE" dirty="0" err="1"/>
              <a:t>dysparentalité</a:t>
            </a:r>
            <a:r>
              <a:rPr lang="fr-BE" dirty="0"/>
              <a:t> » </a:t>
            </a:r>
            <a:r>
              <a:rPr lang="fr-BE" dirty="0" smtClean="0"/>
              <a:t>» (</a:t>
            </a:r>
            <a:r>
              <a:rPr lang="fr-BE" dirty="0" err="1" smtClean="0"/>
              <a:t>Mellier</a:t>
            </a:r>
            <a:r>
              <a:rPr lang="fr-BE" dirty="0" smtClean="0"/>
              <a:t> et Gratton, 2005)</a:t>
            </a:r>
            <a:endParaRPr lang="fr-BE" dirty="0"/>
          </a:p>
        </p:txBody>
      </p:sp>
    </p:spTree>
    <p:extLst>
      <p:ext uri="{BB962C8B-B14F-4D97-AF65-F5344CB8AC3E}">
        <p14:creationId xmlns:p14="http://schemas.microsoft.com/office/powerpoint/2010/main" val="208777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TROIS HYPOTHESES</a:t>
            </a:r>
            <a:endParaRPr lang="fr-BE" dirty="0"/>
          </a:p>
        </p:txBody>
      </p:sp>
      <p:sp>
        <p:nvSpPr>
          <p:cNvPr id="3" name="Espace réservé du contenu 2"/>
          <p:cNvSpPr>
            <a:spLocks noGrp="1"/>
          </p:cNvSpPr>
          <p:nvPr>
            <p:ph idx="1"/>
          </p:nvPr>
        </p:nvSpPr>
        <p:spPr/>
        <p:txBody>
          <a:bodyPr/>
          <a:lstStyle/>
          <a:p>
            <a:r>
              <a:rPr lang="fr-BE" dirty="0"/>
              <a:t>L</a:t>
            </a:r>
            <a:r>
              <a:rPr lang="fr-BE" dirty="0" smtClean="0"/>
              <a:t>a </a:t>
            </a:r>
            <a:r>
              <a:rPr lang="fr-BE" dirty="0"/>
              <a:t>diffusion de cette notion tend à pallier la difficulté de rassembler sous une même catégorie la diversité des configurations familiales et le déroulement de la vie familiale. Est-il encore possible aujourd’hui de proposer une sociologie de « la » famille ?</a:t>
            </a:r>
            <a:endParaRPr lang="fr-BE" dirty="0"/>
          </a:p>
        </p:txBody>
      </p:sp>
    </p:spTree>
    <p:extLst>
      <p:ext uri="{BB962C8B-B14F-4D97-AF65-F5344CB8AC3E}">
        <p14:creationId xmlns:p14="http://schemas.microsoft.com/office/powerpoint/2010/main" val="163385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TROIS HYPOTHESES</a:t>
            </a:r>
            <a:endParaRPr lang="fr-BE" dirty="0"/>
          </a:p>
        </p:txBody>
      </p:sp>
      <p:sp>
        <p:nvSpPr>
          <p:cNvPr id="3" name="Espace réservé du contenu 2"/>
          <p:cNvSpPr>
            <a:spLocks noGrp="1"/>
          </p:cNvSpPr>
          <p:nvPr>
            <p:ph idx="1"/>
          </p:nvPr>
        </p:nvSpPr>
        <p:spPr/>
        <p:txBody>
          <a:bodyPr/>
          <a:lstStyle/>
          <a:p>
            <a:r>
              <a:rPr lang="fr-BE" dirty="0"/>
              <a:t>La diffusion d’une nouvelle catégorie de l’action publique </a:t>
            </a:r>
            <a:r>
              <a:rPr lang="fr-BE" dirty="0" smtClean="0"/>
              <a:t>est </a:t>
            </a:r>
            <a:r>
              <a:rPr lang="fr-BE" dirty="0"/>
              <a:t>révélatrice de l’émergence d’un problème public nouveau</a:t>
            </a:r>
            <a:r>
              <a:rPr lang="fr-BE" dirty="0" smtClean="0"/>
              <a:t>.</a:t>
            </a:r>
          </a:p>
          <a:p>
            <a:endParaRPr lang="fr-BE" dirty="0"/>
          </a:p>
          <a:p>
            <a:r>
              <a:rPr lang="fr-BE" dirty="0" smtClean="0"/>
              <a:t>Désengagement des parents ? Déresponsabilisation des parents ?</a:t>
            </a:r>
            <a:endParaRPr lang="fr-BE" dirty="0"/>
          </a:p>
        </p:txBody>
      </p:sp>
    </p:spTree>
    <p:extLst>
      <p:ext uri="{BB962C8B-B14F-4D97-AF65-F5344CB8AC3E}">
        <p14:creationId xmlns:p14="http://schemas.microsoft.com/office/powerpoint/2010/main" val="256219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a:t>L</a:t>
            </a:r>
            <a:r>
              <a:rPr lang="fr-BE" dirty="0" smtClean="0"/>
              <a:t>a </a:t>
            </a:r>
            <a:r>
              <a:rPr lang="fr-BE" dirty="0"/>
              <a:t>diffusion de cette notion tient à la professionnalisation croissante ou à l’augmentation du nombre d’intervenants qui questionnent, évaluent et prennent en charge l’exercice des tâches parentales.</a:t>
            </a:r>
            <a:endParaRPr lang="fr-BE" dirty="0"/>
          </a:p>
        </p:txBody>
      </p:sp>
    </p:spTree>
    <p:extLst>
      <p:ext uri="{BB962C8B-B14F-4D97-AF65-F5344CB8AC3E}">
        <p14:creationId xmlns:p14="http://schemas.microsoft.com/office/powerpoint/2010/main" val="157092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SYNDROME SUPER NANNY</a:t>
            </a:r>
            <a:endParaRPr lang="fr-BE" dirty="0"/>
          </a:p>
        </p:txBody>
      </p:sp>
      <p:sp>
        <p:nvSpPr>
          <p:cNvPr id="3" name="Espace réservé du contenu 2"/>
          <p:cNvSpPr>
            <a:spLocks noGrp="1"/>
          </p:cNvSpPr>
          <p:nvPr>
            <p:ph idx="1"/>
          </p:nvPr>
        </p:nvSpPr>
        <p:spPr/>
        <p:txBody>
          <a:bodyPr/>
          <a:lstStyle/>
          <a:p>
            <a:r>
              <a:rPr lang="fr-BE" dirty="0" smtClean="0"/>
              <a:t>Usage inflationniste du terme de parentalité</a:t>
            </a:r>
          </a:p>
          <a:p>
            <a:r>
              <a:rPr lang="fr-BE" dirty="0" smtClean="0"/>
              <a:t>Poids du jugement normatif</a:t>
            </a:r>
            <a:endParaRPr lang="fr-BE" dirty="0"/>
          </a:p>
        </p:txBody>
      </p:sp>
    </p:spTree>
    <p:extLst>
      <p:ext uri="{BB962C8B-B14F-4D97-AF65-F5344CB8AC3E}">
        <p14:creationId xmlns:p14="http://schemas.microsoft.com/office/powerpoint/2010/main" val="103373438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951</Words>
  <Application>Microsoft Office PowerPoint</Application>
  <PresentationFormat>Grand écran</PresentationFormat>
  <Paragraphs>133</Paragraphs>
  <Slides>28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Arial</vt:lpstr>
      <vt:lpstr>Calibri</vt:lpstr>
      <vt:lpstr>Calibri Light</vt:lpstr>
      <vt:lpstr>Wingdings</vt:lpstr>
      <vt:lpstr>Office Theme</vt:lpstr>
      <vt:lpstr>Ce que la sociologie peut dire de la parentalité</vt:lpstr>
      <vt:lpstr>VERTICALITE, DURABILITE, IMPERMEABILITE</vt:lpstr>
      <vt:lpstr>Présentation PowerPoint</vt:lpstr>
      <vt:lpstr>La place du beau-parent</vt:lpstr>
      <vt:lpstr>PARENTHOOD</vt:lpstr>
      <vt:lpstr>TROIS HYPOTHESES</vt:lpstr>
      <vt:lpstr>TROIS HYPOTHESES</vt:lpstr>
      <vt:lpstr>Présentation PowerPoint</vt:lpstr>
      <vt:lpstr>LE SYNDROME SUPER NANNY</vt:lpstr>
      <vt:lpstr>LA FIN DE « LA » FAMILLE ?</vt:lpstr>
      <vt:lpstr>LA FIN DE « LA » FAMILLE ?</vt:lpstr>
      <vt:lpstr>TROIS MATRICES SYMBOLIQUES</vt:lpstr>
      <vt:lpstr>Père, mère et enfants comme sujets de la lignée</vt:lpstr>
      <vt:lpstr>Citoyenneté en famille</vt:lpstr>
      <vt:lpstr>Citoyenneté en famille</vt:lpstr>
      <vt:lpstr>La garde alternée</vt:lpstr>
      <vt:lpstr>Sujet calculateur</vt:lpstr>
      <vt:lpstr>LA PRIVATISATION DE LA FAMILLE</vt:lpstr>
      <vt:lpstr>LA PRIVATISATION DE LA FAMILLE</vt:lpstr>
      <vt:lpstr>LA PRIVATISATION DE LA FAMILLE</vt:lpstr>
      <vt:lpstr>LES PROFESSIONNELS</vt:lpstr>
      <vt:lpstr>LES PROFESSIONNELS</vt:lpstr>
      <vt:lpstr>LES PROFESSIONNELS</vt:lpstr>
      <vt:lpstr>LES PROFESSIONNELS</vt:lpstr>
      <vt:lpstr>LES PROFESSIONNELS</vt:lpstr>
      <vt:lpstr>LES PROFESSIONNELS</vt:lpstr>
      <vt:lpstr>LES PROFESSIONNELS</vt:lpstr>
      <vt:lpstr>QUELS INTERETS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que la sociologie peut dire de la parentalité</dc:title>
  <dc:creator>JFrGuillaume</dc:creator>
  <cp:lastModifiedBy>JFrGuillaume</cp:lastModifiedBy>
  <cp:revision>6</cp:revision>
  <dcterms:created xsi:type="dcterms:W3CDTF">2018-06-18T17:31:49Z</dcterms:created>
  <dcterms:modified xsi:type="dcterms:W3CDTF">2018-06-18T18:09:32Z</dcterms:modified>
</cp:coreProperties>
</file>