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6"/>
  </p:notesMasterIdLst>
  <p:sldIdLst>
    <p:sldId id="256" r:id="rId2"/>
    <p:sldId id="552" r:id="rId3"/>
    <p:sldId id="553" r:id="rId4"/>
    <p:sldId id="554" r:id="rId5"/>
    <p:sldId id="555" r:id="rId6"/>
    <p:sldId id="772" r:id="rId7"/>
    <p:sldId id="773" r:id="rId8"/>
    <p:sldId id="774" r:id="rId9"/>
    <p:sldId id="775" r:id="rId10"/>
    <p:sldId id="776" r:id="rId11"/>
    <p:sldId id="356" r:id="rId12"/>
    <p:sldId id="777" r:id="rId13"/>
    <p:sldId id="778" r:id="rId14"/>
    <p:sldId id="779" r:id="rId15"/>
    <p:sldId id="358" r:id="rId16"/>
    <p:sldId id="359" r:id="rId17"/>
    <p:sldId id="360" r:id="rId18"/>
    <p:sldId id="529" r:id="rId19"/>
    <p:sldId id="530" r:id="rId20"/>
    <p:sldId id="361" r:id="rId21"/>
    <p:sldId id="362" r:id="rId22"/>
    <p:sldId id="531" r:id="rId23"/>
    <p:sldId id="363" r:id="rId24"/>
    <p:sldId id="532" r:id="rId25"/>
    <p:sldId id="357" r:id="rId26"/>
    <p:sldId id="533" r:id="rId27"/>
    <p:sldId id="534" r:id="rId28"/>
    <p:sldId id="535" r:id="rId29"/>
    <p:sldId id="536" r:id="rId30"/>
    <p:sldId id="537" r:id="rId31"/>
    <p:sldId id="364" r:id="rId32"/>
    <p:sldId id="780" r:id="rId33"/>
    <p:sldId id="365" r:id="rId34"/>
    <p:sldId id="405" r:id="rId35"/>
    <p:sldId id="538" r:id="rId36"/>
    <p:sldId id="539" r:id="rId37"/>
    <p:sldId id="540" r:id="rId38"/>
    <p:sldId id="782" r:id="rId39"/>
    <p:sldId id="781" r:id="rId40"/>
    <p:sldId id="368" r:id="rId41"/>
    <p:sldId id="369" r:id="rId42"/>
    <p:sldId id="370" r:id="rId43"/>
    <p:sldId id="371" r:id="rId44"/>
    <p:sldId id="783" r:id="rId45"/>
    <p:sldId id="383" r:id="rId46"/>
    <p:sldId id="372" r:id="rId47"/>
    <p:sldId id="542" r:id="rId48"/>
    <p:sldId id="373" r:id="rId49"/>
    <p:sldId id="543" r:id="rId50"/>
    <p:sldId id="784" r:id="rId51"/>
    <p:sldId id="545" r:id="rId52"/>
    <p:sldId id="547" r:id="rId53"/>
    <p:sldId id="401" r:id="rId54"/>
    <p:sldId id="546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91"/>
    <p:restoredTop sz="95884"/>
  </p:normalViewPr>
  <p:slideViewPr>
    <p:cSldViewPr snapToGrid="0" snapToObjects="1">
      <p:cViewPr varScale="1">
        <p:scale>
          <a:sx n="104" d="100"/>
          <a:sy n="104" d="100"/>
        </p:scale>
        <p:origin x="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C2FBD2-90F8-3B4C-8F4F-06D31EA290B4}" type="doc">
      <dgm:prSet loTypeId="urn:microsoft.com/office/officeart/2005/8/layout/orgChart1" loCatId="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fr-FR"/>
        </a:p>
      </dgm:t>
    </dgm:pt>
    <dgm:pt modelId="{6946D32F-8374-C747-AC7C-CF55D579A527}">
      <dgm:prSet phldrT="[Texte]"/>
      <dgm:spPr/>
      <dgm:t>
        <a:bodyPr/>
        <a:lstStyle/>
        <a:p>
          <a:r>
            <a:rPr lang="fr-FR" dirty="0"/>
            <a:t>Prince Evêque (Empereur – Pape)</a:t>
          </a:r>
        </a:p>
      </dgm:t>
    </dgm:pt>
    <dgm:pt modelId="{291AF58F-686C-ED49-8560-4A811E8254C5}" type="parTrans" cxnId="{4312EEAA-E835-2D4A-8400-160BB7246BF4}">
      <dgm:prSet/>
      <dgm:spPr/>
      <dgm:t>
        <a:bodyPr/>
        <a:lstStyle/>
        <a:p>
          <a:endParaRPr lang="fr-FR"/>
        </a:p>
      </dgm:t>
    </dgm:pt>
    <dgm:pt modelId="{6840F486-ACFA-484F-B136-8EB6F0B90BEB}" type="sibTrans" cxnId="{4312EEAA-E835-2D4A-8400-160BB7246BF4}">
      <dgm:prSet/>
      <dgm:spPr/>
      <dgm:t>
        <a:bodyPr/>
        <a:lstStyle/>
        <a:p>
          <a:endParaRPr lang="fr-FR"/>
        </a:p>
      </dgm:t>
    </dgm:pt>
    <dgm:pt modelId="{EBB183CA-AD18-F84B-BB1C-B2EA4C251C32}" type="asst">
      <dgm:prSet phldrT="[Texte]"/>
      <dgm:spPr/>
      <dgm:t>
        <a:bodyPr/>
        <a:lstStyle/>
        <a:p>
          <a:r>
            <a:rPr lang="fr-FR" dirty="0"/>
            <a:t>Conseil privé </a:t>
          </a:r>
        </a:p>
        <a:p>
          <a:r>
            <a:rPr lang="fr-FR" dirty="0"/>
            <a:t>Chambre des comptes</a:t>
          </a:r>
        </a:p>
      </dgm:t>
    </dgm:pt>
    <dgm:pt modelId="{04958975-3905-2340-A929-6443B9A79C05}" type="parTrans" cxnId="{4F63ACD2-FB7C-7A44-AD22-19D066EFF7D0}">
      <dgm:prSet/>
      <dgm:spPr/>
      <dgm:t>
        <a:bodyPr/>
        <a:lstStyle/>
        <a:p>
          <a:endParaRPr lang="fr-FR"/>
        </a:p>
      </dgm:t>
    </dgm:pt>
    <dgm:pt modelId="{E440D221-21BE-DB4F-90A4-C907175893AB}" type="sibTrans" cxnId="{4F63ACD2-FB7C-7A44-AD22-19D066EFF7D0}">
      <dgm:prSet/>
      <dgm:spPr/>
      <dgm:t>
        <a:bodyPr/>
        <a:lstStyle/>
        <a:p>
          <a:endParaRPr lang="fr-FR"/>
        </a:p>
      </dgm:t>
    </dgm:pt>
    <dgm:pt modelId="{360947E0-AB29-CF4C-9371-4C7699331C32}">
      <dgm:prSet phldrT="[Texte]"/>
      <dgm:spPr/>
      <dgm:t>
        <a:bodyPr/>
        <a:lstStyle/>
        <a:p>
          <a:r>
            <a:rPr lang="fr-FR" dirty="0"/>
            <a:t>Etat primaire: Chapitre cathédral: 60 chanoines</a:t>
          </a:r>
        </a:p>
      </dgm:t>
    </dgm:pt>
    <dgm:pt modelId="{04522D69-784F-0B46-9016-C664BF410721}" type="parTrans" cxnId="{7E415309-2AC9-B640-A462-F40051933263}">
      <dgm:prSet/>
      <dgm:spPr/>
      <dgm:t>
        <a:bodyPr/>
        <a:lstStyle/>
        <a:p>
          <a:endParaRPr lang="fr-FR"/>
        </a:p>
      </dgm:t>
    </dgm:pt>
    <dgm:pt modelId="{55A32F83-964F-4844-A26A-259B11E47F90}" type="sibTrans" cxnId="{7E415309-2AC9-B640-A462-F40051933263}">
      <dgm:prSet/>
      <dgm:spPr/>
      <dgm:t>
        <a:bodyPr/>
        <a:lstStyle/>
        <a:p>
          <a:endParaRPr lang="fr-FR"/>
        </a:p>
      </dgm:t>
    </dgm:pt>
    <dgm:pt modelId="{8A504B3F-3257-4543-8453-9AB411BC715C}">
      <dgm:prSet phldrT="[Texte]"/>
      <dgm:spPr/>
      <dgm:t>
        <a:bodyPr/>
        <a:lstStyle/>
        <a:p>
          <a:r>
            <a:rPr lang="fr-FR" dirty="0"/>
            <a:t>Etat noble: (1765: 16 quartiers): 18 membre</a:t>
          </a:r>
        </a:p>
      </dgm:t>
    </dgm:pt>
    <dgm:pt modelId="{26E31A35-60DC-E041-A824-813108CC31DE}" type="parTrans" cxnId="{2E1B5098-EADD-004C-8ACD-BF9E7A6EF85C}">
      <dgm:prSet/>
      <dgm:spPr/>
      <dgm:t>
        <a:bodyPr/>
        <a:lstStyle/>
        <a:p>
          <a:endParaRPr lang="fr-FR"/>
        </a:p>
      </dgm:t>
    </dgm:pt>
    <dgm:pt modelId="{4FC7DE79-D546-8641-B23B-0D669A96FC6F}" type="sibTrans" cxnId="{2E1B5098-EADD-004C-8ACD-BF9E7A6EF85C}">
      <dgm:prSet/>
      <dgm:spPr/>
      <dgm:t>
        <a:bodyPr/>
        <a:lstStyle/>
        <a:p>
          <a:endParaRPr lang="fr-FR"/>
        </a:p>
      </dgm:t>
    </dgm:pt>
    <dgm:pt modelId="{C408EC4F-837F-FF4A-881B-DD0E6563C015}">
      <dgm:prSet phldrT="[Texte]"/>
      <dgm:spPr/>
      <dgm:t>
        <a:bodyPr/>
        <a:lstStyle/>
        <a:p>
          <a:r>
            <a:rPr lang="fr-FR" dirty="0"/>
            <a:t>Etat tiers: Bourgeoisie 23 bonnes villes</a:t>
          </a:r>
        </a:p>
      </dgm:t>
    </dgm:pt>
    <dgm:pt modelId="{2A0CF1BA-147E-6C4D-9B3B-06335250EB4D}" type="parTrans" cxnId="{FF4FD91E-B8F6-FE48-A2F6-811B116E1478}">
      <dgm:prSet/>
      <dgm:spPr/>
      <dgm:t>
        <a:bodyPr/>
        <a:lstStyle/>
        <a:p>
          <a:endParaRPr lang="fr-FR"/>
        </a:p>
      </dgm:t>
    </dgm:pt>
    <dgm:pt modelId="{09A48F0C-913C-C841-A29D-7B7D1C2E000B}" type="sibTrans" cxnId="{FF4FD91E-B8F6-FE48-A2F6-811B116E1478}">
      <dgm:prSet/>
      <dgm:spPr/>
      <dgm:t>
        <a:bodyPr/>
        <a:lstStyle/>
        <a:p>
          <a:endParaRPr lang="fr-FR"/>
        </a:p>
      </dgm:t>
    </dgm:pt>
    <dgm:pt modelId="{5BAAC5E4-1AF7-3A4A-968C-676312A7C1FD}" type="pres">
      <dgm:prSet presAssocID="{4FC2FBD2-90F8-3B4C-8F4F-06D31EA290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3825A2-F819-3641-BD9F-2F7C66C8D66E}" type="pres">
      <dgm:prSet presAssocID="{6946D32F-8374-C747-AC7C-CF55D579A527}" presName="hierRoot1" presStyleCnt="0">
        <dgm:presLayoutVars>
          <dgm:hierBranch val="init"/>
        </dgm:presLayoutVars>
      </dgm:prSet>
      <dgm:spPr/>
    </dgm:pt>
    <dgm:pt modelId="{3A81BB6F-C9CC-C640-A111-568592FDA212}" type="pres">
      <dgm:prSet presAssocID="{6946D32F-8374-C747-AC7C-CF55D579A527}" presName="rootComposite1" presStyleCnt="0"/>
      <dgm:spPr/>
    </dgm:pt>
    <dgm:pt modelId="{7101D90D-18EC-254C-85C4-658D0E533329}" type="pres">
      <dgm:prSet presAssocID="{6946D32F-8374-C747-AC7C-CF55D579A527}" presName="rootText1" presStyleLbl="node0" presStyleIdx="0" presStyleCnt="1">
        <dgm:presLayoutVars>
          <dgm:chPref val="3"/>
        </dgm:presLayoutVars>
      </dgm:prSet>
      <dgm:spPr/>
    </dgm:pt>
    <dgm:pt modelId="{A70D3E29-C304-E04E-8BE0-332EA14E1563}" type="pres">
      <dgm:prSet presAssocID="{6946D32F-8374-C747-AC7C-CF55D579A527}" presName="rootConnector1" presStyleLbl="node1" presStyleIdx="0" presStyleCnt="0"/>
      <dgm:spPr/>
    </dgm:pt>
    <dgm:pt modelId="{51C64F60-3EEA-D449-840E-3F2AF5AF66A4}" type="pres">
      <dgm:prSet presAssocID="{6946D32F-8374-C747-AC7C-CF55D579A527}" presName="hierChild2" presStyleCnt="0"/>
      <dgm:spPr/>
    </dgm:pt>
    <dgm:pt modelId="{D57DAAFD-31D7-F248-9FA5-C82A8B92923C}" type="pres">
      <dgm:prSet presAssocID="{04522D69-784F-0B46-9016-C664BF410721}" presName="Name37" presStyleLbl="parChTrans1D2" presStyleIdx="0" presStyleCnt="4"/>
      <dgm:spPr/>
    </dgm:pt>
    <dgm:pt modelId="{6C3C4C75-A50B-1F44-B050-A099205AF083}" type="pres">
      <dgm:prSet presAssocID="{360947E0-AB29-CF4C-9371-4C7699331C32}" presName="hierRoot2" presStyleCnt="0">
        <dgm:presLayoutVars>
          <dgm:hierBranch val="init"/>
        </dgm:presLayoutVars>
      </dgm:prSet>
      <dgm:spPr/>
    </dgm:pt>
    <dgm:pt modelId="{75555EE8-7AA2-C949-8842-040254DE3758}" type="pres">
      <dgm:prSet presAssocID="{360947E0-AB29-CF4C-9371-4C7699331C32}" presName="rootComposite" presStyleCnt="0"/>
      <dgm:spPr/>
    </dgm:pt>
    <dgm:pt modelId="{58E23823-7312-AA4F-984E-6AC012251463}" type="pres">
      <dgm:prSet presAssocID="{360947E0-AB29-CF4C-9371-4C7699331C32}" presName="rootText" presStyleLbl="node2" presStyleIdx="0" presStyleCnt="3">
        <dgm:presLayoutVars>
          <dgm:chPref val="3"/>
        </dgm:presLayoutVars>
      </dgm:prSet>
      <dgm:spPr/>
    </dgm:pt>
    <dgm:pt modelId="{E3406EF0-B2DB-7F4B-BC72-E03A2DC56FA8}" type="pres">
      <dgm:prSet presAssocID="{360947E0-AB29-CF4C-9371-4C7699331C32}" presName="rootConnector" presStyleLbl="node2" presStyleIdx="0" presStyleCnt="3"/>
      <dgm:spPr/>
    </dgm:pt>
    <dgm:pt modelId="{F4DAD67D-1111-DC47-9C21-402B26E61607}" type="pres">
      <dgm:prSet presAssocID="{360947E0-AB29-CF4C-9371-4C7699331C32}" presName="hierChild4" presStyleCnt="0"/>
      <dgm:spPr/>
    </dgm:pt>
    <dgm:pt modelId="{6F196613-344B-BD4A-A53C-3DB30522E22E}" type="pres">
      <dgm:prSet presAssocID="{360947E0-AB29-CF4C-9371-4C7699331C32}" presName="hierChild5" presStyleCnt="0"/>
      <dgm:spPr/>
    </dgm:pt>
    <dgm:pt modelId="{F8698458-7108-1B44-A6F8-B245AC8E3DDB}" type="pres">
      <dgm:prSet presAssocID="{26E31A35-60DC-E041-A824-813108CC31DE}" presName="Name37" presStyleLbl="parChTrans1D2" presStyleIdx="1" presStyleCnt="4"/>
      <dgm:spPr/>
    </dgm:pt>
    <dgm:pt modelId="{F79B574E-A923-D547-B798-9A1D13139247}" type="pres">
      <dgm:prSet presAssocID="{8A504B3F-3257-4543-8453-9AB411BC715C}" presName="hierRoot2" presStyleCnt="0">
        <dgm:presLayoutVars>
          <dgm:hierBranch val="init"/>
        </dgm:presLayoutVars>
      </dgm:prSet>
      <dgm:spPr/>
    </dgm:pt>
    <dgm:pt modelId="{334B3713-668F-2944-94F5-83120488DF3D}" type="pres">
      <dgm:prSet presAssocID="{8A504B3F-3257-4543-8453-9AB411BC715C}" presName="rootComposite" presStyleCnt="0"/>
      <dgm:spPr/>
    </dgm:pt>
    <dgm:pt modelId="{AFDF6175-4CE1-7C44-8CC4-5EDC16F79EFB}" type="pres">
      <dgm:prSet presAssocID="{8A504B3F-3257-4543-8453-9AB411BC715C}" presName="rootText" presStyleLbl="node2" presStyleIdx="1" presStyleCnt="3">
        <dgm:presLayoutVars>
          <dgm:chPref val="3"/>
        </dgm:presLayoutVars>
      </dgm:prSet>
      <dgm:spPr/>
    </dgm:pt>
    <dgm:pt modelId="{DD8159E6-9DBF-A443-978A-D9031DA47776}" type="pres">
      <dgm:prSet presAssocID="{8A504B3F-3257-4543-8453-9AB411BC715C}" presName="rootConnector" presStyleLbl="node2" presStyleIdx="1" presStyleCnt="3"/>
      <dgm:spPr/>
    </dgm:pt>
    <dgm:pt modelId="{AE8926A9-41DF-7F44-8EE8-A32EDE64DAE5}" type="pres">
      <dgm:prSet presAssocID="{8A504B3F-3257-4543-8453-9AB411BC715C}" presName="hierChild4" presStyleCnt="0"/>
      <dgm:spPr/>
    </dgm:pt>
    <dgm:pt modelId="{B01C10D3-9C1F-8A46-A0AD-E35E547E588C}" type="pres">
      <dgm:prSet presAssocID="{8A504B3F-3257-4543-8453-9AB411BC715C}" presName="hierChild5" presStyleCnt="0"/>
      <dgm:spPr/>
    </dgm:pt>
    <dgm:pt modelId="{140FCB9E-D035-6A40-9FCE-7A54E85AE1BE}" type="pres">
      <dgm:prSet presAssocID="{2A0CF1BA-147E-6C4D-9B3B-06335250EB4D}" presName="Name37" presStyleLbl="parChTrans1D2" presStyleIdx="2" presStyleCnt="4"/>
      <dgm:spPr/>
    </dgm:pt>
    <dgm:pt modelId="{B932221D-714E-D147-AD46-7AE49052660A}" type="pres">
      <dgm:prSet presAssocID="{C408EC4F-837F-FF4A-881B-DD0E6563C015}" presName="hierRoot2" presStyleCnt="0">
        <dgm:presLayoutVars>
          <dgm:hierBranch val="init"/>
        </dgm:presLayoutVars>
      </dgm:prSet>
      <dgm:spPr/>
    </dgm:pt>
    <dgm:pt modelId="{69CA9A60-2220-0B4E-9549-558D993FD4EC}" type="pres">
      <dgm:prSet presAssocID="{C408EC4F-837F-FF4A-881B-DD0E6563C015}" presName="rootComposite" presStyleCnt="0"/>
      <dgm:spPr/>
    </dgm:pt>
    <dgm:pt modelId="{93B51849-EA88-C544-95F5-184CD4B5E0BD}" type="pres">
      <dgm:prSet presAssocID="{C408EC4F-837F-FF4A-881B-DD0E6563C015}" presName="rootText" presStyleLbl="node2" presStyleIdx="2" presStyleCnt="3">
        <dgm:presLayoutVars>
          <dgm:chPref val="3"/>
        </dgm:presLayoutVars>
      </dgm:prSet>
      <dgm:spPr/>
    </dgm:pt>
    <dgm:pt modelId="{FCD86D79-6EE8-FB4D-AD6D-F6DED821DFBC}" type="pres">
      <dgm:prSet presAssocID="{C408EC4F-837F-FF4A-881B-DD0E6563C015}" presName="rootConnector" presStyleLbl="node2" presStyleIdx="2" presStyleCnt="3"/>
      <dgm:spPr/>
    </dgm:pt>
    <dgm:pt modelId="{2835E402-696B-7B4E-B794-CFE4D1E9453F}" type="pres">
      <dgm:prSet presAssocID="{C408EC4F-837F-FF4A-881B-DD0E6563C015}" presName="hierChild4" presStyleCnt="0"/>
      <dgm:spPr/>
    </dgm:pt>
    <dgm:pt modelId="{FFF50C63-C3EB-7846-8F16-99F88B34ADCC}" type="pres">
      <dgm:prSet presAssocID="{C408EC4F-837F-FF4A-881B-DD0E6563C015}" presName="hierChild5" presStyleCnt="0"/>
      <dgm:spPr/>
    </dgm:pt>
    <dgm:pt modelId="{7F1B3EDF-DE7A-9247-B963-E87741698409}" type="pres">
      <dgm:prSet presAssocID="{6946D32F-8374-C747-AC7C-CF55D579A527}" presName="hierChild3" presStyleCnt="0"/>
      <dgm:spPr/>
    </dgm:pt>
    <dgm:pt modelId="{D3126FC8-F991-5F46-A161-35DFA33D91F1}" type="pres">
      <dgm:prSet presAssocID="{04958975-3905-2340-A929-6443B9A79C05}" presName="Name111" presStyleLbl="parChTrans1D2" presStyleIdx="3" presStyleCnt="4"/>
      <dgm:spPr/>
    </dgm:pt>
    <dgm:pt modelId="{50B469FB-CAF9-F34E-A000-8E582922DB31}" type="pres">
      <dgm:prSet presAssocID="{EBB183CA-AD18-F84B-BB1C-B2EA4C251C32}" presName="hierRoot3" presStyleCnt="0">
        <dgm:presLayoutVars>
          <dgm:hierBranch val="r"/>
        </dgm:presLayoutVars>
      </dgm:prSet>
      <dgm:spPr/>
    </dgm:pt>
    <dgm:pt modelId="{C9E7BF49-92F6-404D-9EEC-9F0E8BEACEEC}" type="pres">
      <dgm:prSet presAssocID="{EBB183CA-AD18-F84B-BB1C-B2EA4C251C32}" presName="rootComposite3" presStyleCnt="0"/>
      <dgm:spPr/>
    </dgm:pt>
    <dgm:pt modelId="{2512F803-2E7E-2248-8936-4EE083419001}" type="pres">
      <dgm:prSet presAssocID="{EBB183CA-AD18-F84B-BB1C-B2EA4C251C32}" presName="rootText3" presStyleLbl="asst1" presStyleIdx="0" presStyleCnt="1">
        <dgm:presLayoutVars>
          <dgm:chPref val="3"/>
        </dgm:presLayoutVars>
      </dgm:prSet>
      <dgm:spPr/>
    </dgm:pt>
    <dgm:pt modelId="{4A99980D-D6E2-D847-B24C-37CFD9E63368}" type="pres">
      <dgm:prSet presAssocID="{EBB183CA-AD18-F84B-BB1C-B2EA4C251C32}" presName="rootConnector3" presStyleLbl="asst1" presStyleIdx="0" presStyleCnt="1"/>
      <dgm:spPr/>
    </dgm:pt>
    <dgm:pt modelId="{98224EAA-0357-F341-976A-BF053993592A}" type="pres">
      <dgm:prSet presAssocID="{EBB183CA-AD18-F84B-BB1C-B2EA4C251C32}" presName="hierChild6" presStyleCnt="0"/>
      <dgm:spPr/>
    </dgm:pt>
    <dgm:pt modelId="{E6D878E7-6256-C846-A02E-1581B9498B33}" type="pres">
      <dgm:prSet presAssocID="{EBB183CA-AD18-F84B-BB1C-B2EA4C251C32}" presName="hierChild7" presStyleCnt="0"/>
      <dgm:spPr/>
    </dgm:pt>
  </dgm:ptLst>
  <dgm:cxnLst>
    <dgm:cxn modelId="{7E415309-2AC9-B640-A462-F40051933263}" srcId="{6946D32F-8374-C747-AC7C-CF55D579A527}" destId="{360947E0-AB29-CF4C-9371-4C7699331C32}" srcOrd="1" destOrd="0" parTransId="{04522D69-784F-0B46-9016-C664BF410721}" sibTransId="{55A32F83-964F-4844-A26A-259B11E47F90}"/>
    <dgm:cxn modelId="{FF4FD91E-B8F6-FE48-A2F6-811B116E1478}" srcId="{6946D32F-8374-C747-AC7C-CF55D579A527}" destId="{C408EC4F-837F-FF4A-881B-DD0E6563C015}" srcOrd="3" destOrd="0" parTransId="{2A0CF1BA-147E-6C4D-9B3B-06335250EB4D}" sibTransId="{09A48F0C-913C-C841-A29D-7B7D1C2E000B}"/>
    <dgm:cxn modelId="{13140A24-55F9-CF4D-B160-184C5233D3BE}" type="presOf" srcId="{6946D32F-8374-C747-AC7C-CF55D579A527}" destId="{A70D3E29-C304-E04E-8BE0-332EA14E1563}" srcOrd="1" destOrd="0" presId="urn:microsoft.com/office/officeart/2005/8/layout/orgChart1"/>
    <dgm:cxn modelId="{2699F732-2614-7647-8802-73D310583D66}" type="presOf" srcId="{EBB183CA-AD18-F84B-BB1C-B2EA4C251C32}" destId="{2512F803-2E7E-2248-8936-4EE083419001}" srcOrd="0" destOrd="0" presId="urn:microsoft.com/office/officeart/2005/8/layout/orgChart1"/>
    <dgm:cxn modelId="{F94EAF33-83FD-0E4D-8FDB-9D145309AAD5}" type="presOf" srcId="{C408EC4F-837F-FF4A-881B-DD0E6563C015}" destId="{93B51849-EA88-C544-95F5-184CD4B5E0BD}" srcOrd="0" destOrd="0" presId="urn:microsoft.com/office/officeart/2005/8/layout/orgChart1"/>
    <dgm:cxn modelId="{7B4ED537-A5D6-544B-97AF-B4C3ABFFBCB4}" type="presOf" srcId="{4FC2FBD2-90F8-3B4C-8F4F-06D31EA290B4}" destId="{5BAAC5E4-1AF7-3A4A-968C-676312A7C1FD}" srcOrd="0" destOrd="0" presId="urn:microsoft.com/office/officeart/2005/8/layout/orgChart1"/>
    <dgm:cxn modelId="{5CF6645C-1611-D04C-97DD-7D6B90B9AD1C}" type="presOf" srcId="{EBB183CA-AD18-F84B-BB1C-B2EA4C251C32}" destId="{4A99980D-D6E2-D847-B24C-37CFD9E63368}" srcOrd="1" destOrd="0" presId="urn:microsoft.com/office/officeart/2005/8/layout/orgChart1"/>
    <dgm:cxn modelId="{2E1B5098-EADD-004C-8ACD-BF9E7A6EF85C}" srcId="{6946D32F-8374-C747-AC7C-CF55D579A527}" destId="{8A504B3F-3257-4543-8453-9AB411BC715C}" srcOrd="2" destOrd="0" parTransId="{26E31A35-60DC-E041-A824-813108CC31DE}" sibTransId="{4FC7DE79-D546-8641-B23B-0D669A96FC6F}"/>
    <dgm:cxn modelId="{743E29A0-4118-8944-9CE8-2220774B2386}" type="presOf" srcId="{04958975-3905-2340-A929-6443B9A79C05}" destId="{D3126FC8-F991-5F46-A161-35DFA33D91F1}" srcOrd="0" destOrd="0" presId="urn:microsoft.com/office/officeart/2005/8/layout/orgChart1"/>
    <dgm:cxn modelId="{4312EEAA-E835-2D4A-8400-160BB7246BF4}" srcId="{4FC2FBD2-90F8-3B4C-8F4F-06D31EA290B4}" destId="{6946D32F-8374-C747-AC7C-CF55D579A527}" srcOrd="0" destOrd="0" parTransId="{291AF58F-686C-ED49-8560-4A811E8254C5}" sibTransId="{6840F486-ACFA-484F-B136-8EB6F0B90BEB}"/>
    <dgm:cxn modelId="{111734AC-5A5E-CD41-AF5A-37FEF4945BDE}" type="presOf" srcId="{6946D32F-8374-C747-AC7C-CF55D579A527}" destId="{7101D90D-18EC-254C-85C4-658D0E533329}" srcOrd="0" destOrd="0" presId="urn:microsoft.com/office/officeart/2005/8/layout/orgChart1"/>
    <dgm:cxn modelId="{4F1645AC-FB45-FA44-A6BA-5FA817E44529}" type="presOf" srcId="{26E31A35-60DC-E041-A824-813108CC31DE}" destId="{F8698458-7108-1B44-A6F8-B245AC8E3DDB}" srcOrd="0" destOrd="0" presId="urn:microsoft.com/office/officeart/2005/8/layout/orgChart1"/>
    <dgm:cxn modelId="{B56CE2B3-A875-EA47-B954-D646996B227D}" type="presOf" srcId="{2A0CF1BA-147E-6C4D-9B3B-06335250EB4D}" destId="{140FCB9E-D035-6A40-9FCE-7A54E85AE1BE}" srcOrd="0" destOrd="0" presId="urn:microsoft.com/office/officeart/2005/8/layout/orgChart1"/>
    <dgm:cxn modelId="{8FD193B7-1B55-964F-A51B-D2E0BA25940F}" type="presOf" srcId="{8A504B3F-3257-4543-8453-9AB411BC715C}" destId="{AFDF6175-4CE1-7C44-8CC4-5EDC16F79EFB}" srcOrd="0" destOrd="0" presId="urn:microsoft.com/office/officeart/2005/8/layout/orgChart1"/>
    <dgm:cxn modelId="{9F85B3BF-AD42-8647-AC92-C74A6E26B23A}" type="presOf" srcId="{04522D69-784F-0B46-9016-C664BF410721}" destId="{D57DAAFD-31D7-F248-9FA5-C82A8B92923C}" srcOrd="0" destOrd="0" presId="urn:microsoft.com/office/officeart/2005/8/layout/orgChart1"/>
    <dgm:cxn modelId="{0E3C6EC9-FD9A-C149-A9E6-D535B18DB8BA}" type="presOf" srcId="{C408EC4F-837F-FF4A-881B-DD0E6563C015}" destId="{FCD86D79-6EE8-FB4D-AD6D-F6DED821DFBC}" srcOrd="1" destOrd="0" presId="urn:microsoft.com/office/officeart/2005/8/layout/orgChart1"/>
    <dgm:cxn modelId="{596442CA-FD38-444A-A9F6-4A2704053FD4}" type="presOf" srcId="{360947E0-AB29-CF4C-9371-4C7699331C32}" destId="{E3406EF0-B2DB-7F4B-BC72-E03A2DC56FA8}" srcOrd="1" destOrd="0" presId="urn:microsoft.com/office/officeart/2005/8/layout/orgChart1"/>
    <dgm:cxn modelId="{4F63ACD2-FB7C-7A44-AD22-19D066EFF7D0}" srcId="{6946D32F-8374-C747-AC7C-CF55D579A527}" destId="{EBB183CA-AD18-F84B-BB1C-B2EA4C251C32}" srcOrd="0" destOrd="0" parTransId="{04958975-3905-2340-A929-6443B9A79C05}" sibTransId="{E440D221-21BE-DB4F-90A4-C907175893AB}"/>
    <dgm:cxn modelId="{656FFCEA-B165-7C48-979B-AF3B72DEB574}" type="presOf" srcId="{8A504B3F-3257-4543-8453-9AB411BC715C}" destId="{DD8159E6-9DBF-A443-978A-D9031DA47776}" srcOrd="1" destOrd="0" presId="urn:microsoft.com/office/officeart/2005/8/layout/orgChart1"/>
    <dgm:cxn modelId="{8DE1A2F5-26AE-2444-8412-AC8C6097DC30}" type="presOf" srcId="{360947E0-AB29-CF4C-9371-4C7699331C32}" destId="{58E23823-7312-AA4F-984E-6AC012251463}" srcOrd="0" destOrd="0" presId="urn:microsoft.com/office/officeart/2005/8/layout/orgChart1"/>
    <dgm:cxn modelId="{139902D2-487B-CB4B-BF19-74277E619977}" type="presParOf" srcId="{5BAAC5E4-1AF7-3A4A-968C-676312A7C1FD}" destId="{CF3825A2-F819-3641-BD9F-2F7C66C8D66E}" srcOrd="0" destOrd="0" presId="urn:microsoft.com/office/officeart/2005/8/layout/orgChart1"/>
    <dgm:cxn modelId="{41E46078-C0BF-D242-AB15-C44E2C285EBE}" type="presParOf" srcId="{CF3825A2-F819-3641-BD9F-2F7C66C8D66E}" destId="{3A81BB6F-C9CC-C640-A111-568592FDA212}" srcOrd="0" destOrd="0" presId="urn:microsoft.com/office/officeart/2005/8/layout/orgChart1"/>
    <dgm:cxn modelId="{345389BA-4D33-B745-ACF9-03E8C2D35FAE}" type="presParOf" srcId="{3A81BB6F-C9CC-C640-A111-568592FDA212}" destId="{7101D90D-18EC-254C-85C4-658D0E533329}" srcOrd="0" destOrd="0" presId="urn:microsoft.com/office/officeart/2005/8/layout/orgChart1"/>
    <dgm:cxn modelId="{66456D82-EC47-EE4A-9DB9-BE7B044E4F8D}" type="presParOf" srcId="{3A81BB6F-C9CC-C640-A111-568592FDA212}" destId="{A70D3E29-C304-E04E-8BE0-332EA14E1563}" srcOrd="1" destOrd="0" presId="urn:microsoft.com/office/officeart/2005/8/layout/orgChart1"/>
    <dgm:cxn modelId="{B6164862-B8E5-EC43-B857-B9F731E630E1}" type="presParOf" srcId="{CF3825A2-F819-3641-BD9F-2F7C66C8D66E}" destId="{51C64F60-3EEA-D449-840E-3F2AF5AF66A4}" srcOrd="1" destOrd="0" presId="urn:microsoft.com/office/officeart/2005/8/layout/orgChart1"/>
    <dgm:cxn modelId="{8FAC62DA-7034-EC44-AF8A-E16928297BCC}" type="presParOf" srcId="{51C64F60-3EEA-D449-840E-3F2AF5AF66A4}" destId="{D57DAAFD-31D7-F248-9FA5-C82A8B92923C}" srcOrd="0" destOrd="0" presId="urn:microsoft.com/office/officeart/2005/8/layout/orgChart1"/>
    <dgm:cxn modelId="{B56F3F75-5EE9-0445-B77F-585EE80D85BE}" type="presParOf" srcId="{51C64F60-3EEA-D449-840E-3F2AF5AF66A4}" destId="{6C3C4C75-A50B-1F44-B050-A099205AF083}" srcOrd="1" destOrd="0" presId="urn:microsoft.com/office/officeart/2005/8/layout/orgChart1"/>
    <dgm:cxn modelId="{25958976-92C5-7646-AE67-EF2F0E2AD7C1}" type="presParOf" srcId="{6C3C4C75-A50B-1F44-B050-A099205AF083}" destId="{75555EE8-7AA2-C949-8842-040254DE3758}" srcOrd="0" destOrd="0" presId="urn:microsoft.com/office/officeart/2005/8/layout/orgChart1"/>
    <dgm:cxn modelId="{E297EC71-5B8B-D947-B9BB-218CB2A94341}" type="presParOf" srcId="{75555EE8-7AA2-C949-8842-040254DE3758}" destId="{58E23823-7312-AA4F-984E-6AC012251463}" srcOrd="0" destOrd="0" presId="urn:microsoft.com/office/officeart/2005/8/layout/orgChart1"/>
    <dgm:cxn modelId="{C84112F4-1596-A547-9509-7D0BBFE05BC6}" type="presParOf" srcId="{75555EE8-7AA2-C949-8842-040254DE3758}" destId="{E3406EF0-B2DB-7F4B-BC72-E03A2DC56FA8}" srcOrd="1" destOrd="0" presId="urn:microsoft.com/office/officeart/2005/8/layout/orgChart1"/>
    <dgm:cxn modelId="{3F55E4CF-526F-6C47-A502-C49312B19FBA}" type="presParOf" srcId="{6C3C4C75-A50B-1F44-B050-A099205AF083}" destId="{F4DAD67D-1111-DC47-9C21-402B26E61607}" srcOrd="1" destOrd="0" presId="urn:microsoft.com/office/officeart/2005/8/layout/orgChart1"/>
    <dgm:cxn modelId="{667C43F5-DAFE-654D-B08B-42DFE40496DD}" type="presParOf" srcId="{6C3C4C75-A50B-1F44-B050-A099205AF083}" destId="{6F196613-344B-BD4A-A53C-3DB30522E22E}" srcOrd="2" destOrd="0" presId="urn:microsoft.com/office/officeart/2005/8/layout/orgChart1"/>
    <dgm:cxn modelId="{BDBACF05-1D92-0B43-9268-964DEF80EFC2}" type="presParOf" srcId="{51C64F60-3EEA-D449-840E-3F2AF5AF66A4}" destId="{F8698458-7108-1B44-A6F8-B245AC8E3DDB}" srcOrd="2" destOrd="0" presId="urn:microsoft.com/office/officeart/2005/8/layout/orgChart1"/>
    <dgm:cxn modelId="{F56CFAD2-3585-7747-97AB-F86B0A3C30EE}" type="presParOf" srcId="{51C64F60-3EEA-D449-840E-3F2AF5AF66A4}" destId="{F79B574E-A923-D547-B798-9A1D13139247}" srcOrd="3" destOrd="0" presId="urn:microsoft.com/office/officeart/2005/8/layout/orgChart1"/>
    <dgm:cxn modelId="{8A8C1954-FF62-CC47-B6F2-6D283473E562}" type="presParOf" srcId="{F79B574E-A923-D547-B798-9A1D13139247}" destId="{334B3713-668F-2944-94F5-83120488DF3D}" srcOrd="0" destOrd="0" presId="urn:microsoft.com/office/officeart/2005/8/layout/orgChart1"/>
    <dgm:cxn modelId="{CE260610-891C-BA47-B100-50BE46FA0BDE}" type="presParOf" srcId="{334B3713-668F-2944-94F5-83120488DF3D}" destId="{AFDF6175-4CE1-7C44-8CC4-5EDC16F79EFB}" srcOrd="0" destOrd="0" presId="urn:microsoft.com/office/officeart/2005/8/layout/orgChart1"/>
    <dgm:cxn modelId="{80B5E9CC-D318-9F4E-A616-80FF3527759F}" type="presParOf" srcId="{334B3713-668F-2944-94F5-83120488DF3D}" destId="{DD8159E6-9DBF-A443-978A-D9031DA47776}" srcOrd="1" destOrd="0" presId="urn:microsoft.com/office/officeart/2005/8/layout/orgChart1"/>
    <dgm:cxn modelId="{515FA59D-268C-E54D-A618-19DFC9B90367}" type="presParOf" srcId="{F79B574E-A923-D547-B798-9A1D13139247}" destId="{AE8926A9-41DF-7F44-8EE8-A32EDE64DAE5}" srcOrd="1" destOrd="0" presId="urn:microsoft.com/office/officeart/2005/8/layout/orgChart1"/>
    <dgm:cxn modelId="{D4378F92-4D58-9046-B286-CA97BF7BA3F6}" type="presParOf" srcId="{F79B574E-A923-D547-B798-9A1D13139247}" destId="{B01C10D3-9C1F-8A46-A0AD-E35E547E588C}" srcOrd="2" destOrd="0" presId="urn:microsoft.com/office/officeart/2005/8/layout/orgChart1"/>
    <dgm:cxn modelId="{11E4D8C8-DFB3-DC49-B63F-98A235E7D1FC}" type="presParOf" srcId="{51C64F60-3EEA-D449-840E-3F2AF5AF66A4}" destId="{140FCB9E-D035-6A40-9FCE-7A54E85AE1BE}" srcOrd="4" destOrd="0" presId="urn:microsoft.com/office/officeart/2005/8/layout/orgChart1"/>
    <dgm:cxn modelId="{7FA635B2-811B-E946-ACC7-DCAE6B15F744}" type="presParOf" srcId="{51C64F60-3EEA-D449-840E-3F2AF5AF66A4}" destId="{B932221D-714E-D147-AD46-7AE49052660A}" srcOrd="5" destOrd="0" presId="urn:microsoft.com/office/officeart/2005/8/layout/orgChart1"/>
    <dgm:cxn modelId="{2BB561C5-B38A-0D4A-A7D8-D75DF50FD4D1}" type="presParOf" srcId="{B932221D-714E-D147-AD46-7AE49052660A}" destId="{69CA9A60-2220-0B4E-9549-558D993FD4EC}" srcOrd="0" destOrd="0" presId="urn:microsoft.com/office/officeart/2005/8/layout/orgChart1"/>
    <dgm:cxn modelId="{DC39454E-1B8C-ED4C-921B-720CBBD29645}" type="presParOf" srcId="{69CA9A60-2220-0B4E-9549-558D993FD4EC}" destId="{93B51849-EA88-C544-95F5-184CD4B5E0BD}" srcOrd="0" destOrd="0" presId="urn:microsoft.com/office/officeart/2005/8/layout/orgChart1"/>
    <dgm:cxn modelId="{0FAB9D49-A729-6B4F-AEC2-0CC24961412D}" type="presParOf" srcId="{69CA9A60-2220-0B4E-9549-558D993FD4EC}" destId="{FCD86D79-6EE8-FB4D-AD6D-F6DED821DFBC}" srcOrd="1" destOrd="0" presId="urn:microsoft.com/office/officeart/2005/8/layout/orgChart1"/>
    <dgm:cxn modelId="{AD92E8E9-41FD-214B-908B-0E6F6F2A0C2F}" type="presParOf" srcId="{B932221D-714E-D147-AD46-7AE49052660A}" destId="{2835E402-696B-7B4E-B794-CFE4D1E9453F}" srcOrd="1" destOrd="0" presId="urn:microsoft.com/office/officeart/2005/8/layout/orgChart1"/>
    <dgm:cxn modelId="{EA5F6B30-47D2-0F46-8B89-C4E409C6C62F}" type="presParOf" srcId="{B932221D-714E-D147-AD46-7AE49052660A}" destId="{FFF50C63-C3EB-7846-8F16-99F88B34ADCC}" srcOrd="2" destOrd="0" presId="urn:microsoft.com/office/officeart/2005/8/layout/orgChart1"/>
    <dgm:cxn modelId="{32CD6C69-A413-C64C-8F38-195BD7BF26B9}" type="presParOf" srcId="{CF3825A2-F819-3641-BD9F-2F7C66C8D66E}" destId="{7F1B3EDF-DE7A-9247-B963-E87741698409}" srcOrd="2" destOrd="0" presId="urn:microsoft.com/office/officeart/2005/8/layout/orgChart1"/>
    <dgm:cxn modelId="{F61A02C4-6999-D343-B8C1-F6CE2508396F}" type="presParOf" srcId="{7F1B3EDF-DE7A-9247-B963-E87741698409}" destId="{D3126FC8-F991-5F46-A161-35DFA33D91F1}" srcOrd="0" destOrd="0" presId="urn:microsoft.com/office/officeart/2005/8/layout/orgChart1"/>
    <dgm:cxn modelId="{46B988D0-EEF8-7644-BEAA-C1030F52A8F3}" type="presParOf" srcId="{7F1B3EDF-DE7A-9247-B963-E87741698409}" destId="{50B469FB-CAF9-F34E-A000-8E582922DB31}" srcOrd="1" destOrd="0" presId="urn:microsoft.com/office/officeart/2005/8/layout/orgChart1"/>
    <dgm:cxn modelId="{33E88AFB-C224-1449-A0B4-B784234CCA37}" type="presParOf" srcId="{50B469FB-CAF9-F34E-A000-8E582922DB31}" destId="{C9E7BF49-92F6-404D-9EEC-9F0E8BEACEEC}" srcOrd="0" destOrd="0" presId="urn:microsoft.com/office/officeart/2005/8/layout/orgChart1"/>
    <dgm:cxn modelId="{39DA4B38-1DB5-8742-99DD-ED5E8B399A2B}" type="presParOf" srcId="{C9E7BF49-92F6-404D-9EEC-9F0E8BEACEEC}" destId="{2512F803-2E7E-2248-8936-4EE083419001}" srcOrd="0" destOrd="0" presId="urn:microsoft.com/office/officeart/2005/8/layout/orgChart1"/>
    <dgm:cxn modelId="{B4835784-84E7-284A-B0AD-E0A3946B11B3}" type="presParOf" srcId="{C9E7BF49-92F6-404D-9EEC-9F0E8BEACEEC}" destId="{4A99980D-D6E2-D847-B24C-37CFD9E63368}" srcOrd="1" destOrd="0" presId="urn:microsoft.com/office/officeart/2005/8/layout/orgChart1"/>
    <dgm:cxn modelId="{A6259211-CBCF-DB44-8205-1E1B96C1456A}" type="presParOf" srcId="{50B469FB-CAF9-F34E-A000-8E582922DB31}" destId="{98224EAA-0357-F341-976A-BF053993592A}" srcOrd="1" destOrd="0" presId="urn:microsoft.com/office/officeart/2005/8/layout/orgChart1"/>
    <dgm:cxn modelId="{86DD1B3B-424E-1542-A30E-9B604984E744}" type="presParOf" srcId="{50B469FB-CAF9-F34E-A000-8E582922DB31}" destId="{E6D878E7-6256-C846-A02E-1581B9498B3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26FC8-F991-5F46-A161-35DFA33D91F1}">
      <dsp:nvSpPr>
        <dsp:cNvPr id="0" name=""/>
        <dsp:cNvSpPr/>
      </dsp:nvSpPr>
      <dsp:spPr>
        <a:xfrm>
          <a:off x="3814489" y="1616240"/>
          <a:ext cx="249510" cy="1093092"/>
        </a:xfrm>
        <a:custGeom>
          <a:avLst/>
          <a:gdLst/>
          <a:ahLst/>
          <a:cxnLst/>
          <a:rect l="0" t="0" r="0" b="0"/>
          <a:pathLst>
            <a:path>
              <a:moveTo>
                <a:pt x="249510" y="0"/>
              </a:moveTo>
              <a:lnTo>
                <a:pt x="249510" y="1093092"/>
              </a:lnTo>
              <a:lnTo>
                <a:pt x="0" y="1093092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FCB9E-D035-6A40-9FCE-7A54E85AE1BE}">
      <dsp:nvSpPr>
        <dsp:cNvPr id="0" name=""/>
        <dsp:cNvSpPr/>
      </dsp:nvSpPr>
      <dsp:spPr>
        <a:xfrm>
          <a:off x="4064000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675"/>
              </a:lnTo>
              <a:lnTo>
                <a:pt x="2875309" y="1936675"/>
              </a:lnTo>
              <a:lnTo>
                <a:pt x="2875309" y="2186185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98458-7108-1B44-A6F8-B245AC8E3DDB}">
      <dsp:nvSpPr>
        <dsp:cNvPr id="0" name=""/>
        <dsp:cNvSpPr/>
      </dsp:nvSpPr>
      <dsp:spPr>
        <a:xfrm>
          <a:off x="4018280" y="1616240"/>
          <a:ext cx="91440" cy="21861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86185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DAAFD-31D7-F248-9FA5-C82A8B92923C}">
      <dsp:nvSpPr>
        <dsp:cNvPr id="0" name=""/>
        <dsp:cNvSpPr/>
      </dsp:nvSpPr>
      <dsp:spPr>
        <a:xfrm>
          <a:off x="1188690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1936675"/>
              </a:lnTo>
              <a:lnTo>
                <a:pt x="0" y="1936675"/>
              </a:lnTo>
              <a:lnTo>
                <a:pt x="0" y="2186185"/>
              </a:lnTo>
            </a:path>
          </a:pathLst>
        </a:custGeom>
        <a:noFill/>
        <a:ln w="1587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1D90D-18EC-254C-85C4-658D0E533329}">
      <dsp:nvSpPr>
        <dsp:cNvPr id="0" name=""/>
        <dsp:cNvSpPr/>
      </dsp:nvSpPr>
      <dsp:spPr>
        <a:xfrm>
          <a:off x="2875855" y="428096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Prince Evêque (Empereur – Pape)</a:t>
          </a:r>
        </a:p>
      </dsp:txBody>
      <dsp:txXfrm>
        <a:off x="2875855" y="428096"/>
        <a:ext cx="2376289" cy="1188144"/>
      </dsp:txXfrm>
    </dsp:sp>
    <dsp:sp modelId="{58E23823-7312-AA4F-984E-6AC012251463}">
      <dsp:nvSpPr>
        <dsp:cNvPr id="0" name=""/>
        <dsp:cNvSpPr/>
      </dsp:nvSpPr>
      <dsp:spPr>
        <a:xfrm>
          <a:off x="545" y="3802426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Etat primaire: Chapitre cathédral: 60 chanoines</a:t>
          </a:r>
        </a:p>
      </dsp:txBody>
      <dsp:txXfrm>
        <a:off x="545" y="3802426"/>
        <a:ext cx="2376289" cy="1188144"/>
      </dsp:txXfrm>
    </dsp:sp>
    <dsp:sp modelId="{AFDF6175-4CE1-7C44-8CC4-5EDC16F79EFB}">
      <dsp:nvSpPr>
        <dsp:cNvPr id="0" name=""/>
        <dsp:cNvSpPr/>
      </dsp:nvSpPr>
      <dsp:spPr>
        <a:xfrm>
          <a:off x="2875855" y="3802426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Etat noble: (1765: 16 quartiers): 18 membre</a:t>
          </a:r>
        </a:p>
      </dsp:txBody>
      <dsp:txXfrm>
        <a:off x="2875855" y="3802426"/>
        <a:ext cx="2376289" cy="1188144"/>
      </dsp:txXfrm>
    </dsp:sp>
    <dsp:sp modelId="{93B51849-EA88-C544-95F5-184CD4B5E0BD}">
      <dsp:nvSpPr>
        <dsp:cNvPr id="0" name=""/>
        <dsp:cNvSpPr/>
      </dsp:nvSpPr>
      <dsp:spPr>
        <a:xfrm>
          <a:off x="5751165" y="3802426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Etat tiers: Bourgeoisie 23 bonnes villes</a:t>
          </a:r>
        </a:p>
      </dsp:txBody>
      <dsp:txXfrm>
        <a:off x="5751165" y="3802426"/>
        <a:ext cx="2376289" cy="1188144"/>
      </dsp:txXfrm>
    </dsp:sp>
    <dsp:sp modelId="{2512F803-2E7E-2248-8936-4EE083419001}">
      <dsp:nvSpPr>
        <dsp:cNvPr id="0" name=""/>
        <dsp:cNvSpPr/>
      </dsp:nvSpPr>
      <dsp:spPr>
        <a:xfrm>
          <a:off x="1438200" y="2115261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Conseil privé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Chambre des comptes</a:t>
          </a:r>
        </a:p>
      </dsp:txBody>
      <dsp:txXfrm>
        <a:off x="1438200" y="2115261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8ABC9-297F-1E49-B541-FD3EBFDA30D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FF1AD-0A42-5441-8CB4-852935FF31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41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6F2F827-DF99-3A44-A54C-3B8FEDF892FB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23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CDFC-E02A-4042-A750-04EFE69A1B4D}" type="datetime1">
              <a:rPr lang="fr-BE" smtClean="0"/>
              <a:t>29/09/22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1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0D6F-7612-0748-A211-B83A43F4A379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11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70A1C-9FC3-E54F-9C9B-1F78BE8CFAA3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54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C53B-1DE9-764E-B64F-26A7ABF6ED72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142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BEE8-309C-324A-9730-608094460E22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86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0D06-EDC5-7B42-B9D7-163168902089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257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B24D-DEBD-5A4D-9591-0B665C6A9227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476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6960-CF87-D44D-8BAD-2B2E7A2A7AE0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2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05FC-952E-B644-97A8-537D1BEB6A85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95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A2C2-50F4-A349-9AFF-8D87D2357BF0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61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0CA2-8611-4E45-867F-0D6D2BD9ED06}" type="datetime1">
              <a:rPr lang="fr-BE" smtClean="0"/>
              <a:t>29/09/22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648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5827-8686-4745-A5A8-C53975214213}" type="datetime1">
              <a:rPr lang="fr-BE" smtClean="0"/>
              <a:t>29/09/22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40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D88B-BFA6-8A48-9D54-2C46AE759E77}" type="datetime1">
              <a:rPr lang="fr-BE" smtClean="0"/>
              <a:t>29/09/22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6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E803-5409-0248-9C0F-16A5BA3123A6}" type="datetime1">
              <a:rPr lang="fr-BE" smtClean="0"/>
              <a:t>29/09/22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87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F85B-4075-F840-A7F5-C20063204F98}" type="datetime1">
              <a:rPr lang="fr-BE" smtClean="0"/>
              <a:t>29/09/22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406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AA0F-A818-BD41-B0B6-9FB03F8130B7}" type="datetime1">
              <a:rPr lang="fr-BE" smtClean="0"/>
              <a:t>29/09/22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46163A-D244-2B42-9181-35BCAA0D1AA2}" type="datetime1">
              <a:rPr lang="fr-BE" smtClean="0"/>
              <a:t>29/09/22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fr-FR"/>
              <a:t>BCEEOAL3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C74C52-5D4B-884A-A425-EE4D38CE06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38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B27E36-1D92-9243-B616-B51EF0491D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Belgique: comment en est-on arrivé là?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42B687-D0A2-4B4F-AAA1-195E28DEF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MOOC Module 1</a:t>
            </a:r>
          </a:p>
          <a:p>
            <a:r>
              <a:rPr lang="fr-FR" dirty="0"/>
              <a:t>Séquences 1 à 3</a:t>
            </a:r>
          </a:p>
          <a:p>
            <a:r>
              <a:rPr lang="fr-FR" dirty="0"/>
              <a:t>UCTL 2022-2023 cours du 28 septembre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7F24B5-AC44-2248-BA36-8AF0F169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398058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29C9E-B7F6-06E1-912A-2253A5DA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Wallonie</a:t>
            </a:r>
          </a:p>
        </p:txBody>
      </p:sp>
      <p:sp>
        <p:nvSpPr>
          <p:cNvPr id="116738" name="Espace réservé du contenu 2">
            <a:extLst>
              <a:ext uri="{FF2B5EF4-FFF2-40B4-BE49-F238E27FC236}">
                <a16:creationId xmlns:a16="http://schemas.microsoft.com/office/drawing/2014/main" id="{24DDE0A1-215D-38D6-9567-6F5C8AAB5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46 partis/sondages: 7(-)+4(+) sont hors intervalle de confiance, soit 11/46 = 24%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  <a:p>
            <a:r>
              <a:rPr lang="fr-FR" altLang="fr-FR" dirty="0">
                <a:ea typeface="ＭＳ Ｐゴシック" panose="020B0600070205080204" pitchFamily="34" charset="-128"/>
              </a:rPr>
              <a:t>On s’est donc trompé bien plus de 5 fois sur 100  pour les derniers sondages publiés avant l’élection. 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  <a:p>
            <a:r>
              <a:rPr lang="fr-FR" altLang="fr-FR" dirty="0">
                <a:ea typeface="ＭＳ Ｐゴシック" panose="020B0600070205080204" pitchFamily="34" charset="-128"/>
              </a:rPr>
              <a:t>A l’inverse, on est dans l’intervalle dans 76% des cas.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19F6BE7-E287-5A45-A326-7BA1CBBE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altLang="fr-FR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Module 1 séquence 1 à 3</a:t>
            </a:r>
          </a:p>
        </p:txBody>
      </p:sp>
      <p:sp>
        <p:nvSpPr>
          <p:cNvPr id="74754" name="Espace réservé du contenu 4">
            <a:extLst>
              <a:ext uri="{FF2B5EF4-FFF2-40B4-BE49-F238E27FC236}">
                <a16:creationId xmlns:a16="http://schemas.microsoft.com/office/drawing/2014/main" id="{A9F22E31-CDF1-A642-9B84-00F4438F0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De la conquête romaine à la réforme protestante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De la contre réforme catholique à la fin de l’ancien régime</a:t>
            </a:r>
          </a:p>
        </p:txBody>
      </p:sp>
      <p:sp>
        <p:nvSpPr>
          <p:cNvPr id="74755" name="Espace réservé du pied de page 2">
            <a:extLst>
              <a:ext uri="{FF2B5EF4-FFF2-40B4-BE49-F238E27FC236}">
                <a16:creationId xmlns:a16="http://schemas.microsoft.com/office/drawing/2014/main" id="{22222F31-C7AF-7E4D-AE72-85B7E67CD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2819222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3AFA954-5280-ED95-3382-10BEB623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Expansion de Néandertal: 430.000 à 130.000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A885EE-821E-DFA9-B189-CFAB0252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1DE981-FA13-B86A-98A5-171B9267B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6" y="2162923"/>
            <a:ext cx="7772400" cy="37099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68107C1-8F23-0FD7-D9BF-CB0ACA792A70}"/>
              </a:ext>
            </a:extLst>
          </p:cNvPr>
          <p:cNvSpPr txBox="1"/>
          <p:nvPr/>
        </p:nvSpPr>
        <p:spPr>
          <a:xfrm>
            <a:off x="604151" y="6204851"/>
            <a:ext cx="7634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 </a:t>
            </a:r>
            <a:r>
              <a:rPr lang="fr-FR" dirty="0" err="1"/>
              <a:t>Nilenbert</a:t>
            </a:r>
            <a:r>
              <a:rPr lang="fr-FR" dirty="0"/>
              <a:t>, Nicolas Perrault III — </a:t>
            </a:r>
            <a:r>
              <a:rPr lang="fr-FR" dirty="0" err="1"/>
              <a:t>File:Range_of_Homo_neanderthalensis.png</a:t>
            </a:r>
            <a:r>
              <a:rPr lang="fr-FR" dirty="0"/>
              <a:t>, </a:t>
            </a:r>
          </a:p>
          <a:p>
            <a:r>
              <a:rPr lang="fr-FR" dirty="0"/>
              <a:t>CC BY-SA 3.0, https://</a:t>
            </a:r>
            <a:r>
              <a:rPr lang="fr-FR" dirty="0" err="1"/>
              <a:t>commons.wikimedia.org</a:t>
            </a:r>
            <a:r>
              <a:rPr lang="fr-FR" dirty="0"/>
              <a:t>/w/</a:t>
            </a:r>
            <a:r>
              <a:rPr lang="fr-FR" dirty="0" err="1"/>
              <a:t>index.php?curid</a:t>
            </a:r>
            <a:r>
              <a:rPr lang="fr-FR" dirty="0"/>
              <a:t>=60634820</a:t>
            </a:r>
          </a:p>
        </p:txBody>
      </p:sp>
    </p:spTree>
    <p:extLst>
      <p:ext uri="{BB962C8B-B14F-4D97-AF65-F5344CB8AC3E}">
        <p14:creationId xmlns:p14="http://schemas.microsoft.com/office/powerpoint/2010/main" val="242206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4E995-7C01-0A4D-88E5-882C833D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Homo sapiens: de 37.000 à 28.000 ans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AD69E9-1104-1DAF-1BEF-A9227505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643E7FBE-ECD3-4F5D-4E9C-D17B809C8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7883" y="2175789"/>
            <a:ext cx="5557157" cy="41678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DB7956E-3A53-E457-3DBF-A84793A4D0D6}"/>
              </a:ext>
            </a:extLst>
          </p:cNvPr>
          <p:cNvSpPr txBox="1"/>
          <p:nvPr/>
        </p:nvSpPr>
        <p:spPr>
          <a:xfrm>
            <a:off x="8245929" y="5845630"/>
            <a:ext cx="329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 </a:t>
            </a:r>
            <a:r>
              <a:rPr lang="fr-FR" dirty="0" err="1"/>
              <a:t>Sémhur</a:t>
            </a:r>
            <a:r>
              <a:rPr lang="fr-FR" dirty="0"/>
              <a:t> / </a:t>
            </a:r>
            <a:r>
              <a:rPr lang="fr-FR" dirty="0" err="1"/>
              <a:t>Wikimedia</a:t>
            </a:r>
            <a:r>
              <a:rPr lang="fr-FR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2677885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4F4D0-1620-30AB-1B1B-7FE618FF0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Néolithique: 6.000 à 4.500 </a:t>
            </a:r>
            <a:r>
              <a:rPr lang="fr-FR" dirty="0" err="1"/>
              <a:t>avJC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6E0584-7E7C-6C90-1DD8-7C9D4710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25354" y="5739618"/>
            <a:ext cx="2757267" cy="775481"/>
          </a:xfrm>
        </p:spPr>
        <p:txBody>
          <a:bodyPr/>
          <a:lstStyle/>
          <a:p>
            <a:r>
              <a:rPr lang="fr-FR" sz="1200" dirty="0"/>
              <a:t>Source: Wikipédia, </a:t>
            </a:r>
            <a:r>
              <a:rPr lang="fr-FR" sz="1200" dirty="0" err="1"/>
              <a:t>Hamelin_de_Guettelet</a:t>
            </a:r>
            <a:endParaRPr lang="fr-FR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3109E2-DA4C-DB84-988C-BE68683B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87" y="2366008"/>
            <a:ext cx="6858001" cy="44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31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FD635FD-7C3D-ED4D-884B-3165C8EF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Avant la Belgique</a:t>
            </a:r>
          </a:p>
        </p:txBody>
      </p:sp>
      <p:sp>
        <p:nvSpPr>
          <p:cNvPr id="76802" name="Espace réservé du contenu 3">
            <a:extLst>
              <a:ext uri="{FF2B5EF4-FFF2-40B4-BE49-F238E27FC236}">
                <a16:creationId xmlns:a16="http://schemas.microsoft.com/office/drawing/2014/main" id="{C022350B-AE49-C643-8D54-E7B945251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Conquête romaine (51 av JC)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Clovis (466-511) et les Mérovingiens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Empire carolingien (800)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Comté Flandre, Hainaut, Duché Brabant;  Pays-Bas bourguignons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Principauté de Liège (980-1793)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Réforme protestante (1517: thèses de Martin Luther)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Pays-Bas espagnols (1556 – 1714)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Pays-Bas autrichiens (1714- 1795)</a:t>
            </a:r>
          </a:p>
        </p:txBody>
      </p:sp>
      <p:sp>
        <p:nvSpPr>
          <p:cNvPr id="76803" name="Espace réservé du pied de page 1">
            <a:extLst>
              <a:ext uri="{FF2B5EF4-FFF2-40B4-BE49-F238E27FC236}">
                <a16:creationId xmlns:a16="http://schemas.microsoft.com/office/drawing/2014/main" id="{B94B1223-387D-3249-BECD-03520CCB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3894808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C7E237-4D46-0B4D-B2B3-A247FE1E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Tribus celtes avant Jules César</a:t>
            </a:r>
          </a:p>
        </p:txBody>
      </p:sp>
      <p:sp>
        <p:nvSpPr>
          <p:cNvPr id="77826" name="Espace réservé du pied de page 3">
            <a:extLst>
              <a:ext uri="{FF2B5EF4-FFF2-40B4-BE49-F238E27FC236}">
                <a16:creationId xmlns:a16="http://schemas.microsoft.com/office/drawing/2014/main" id="{FFE167D0-7A8E-2742-A5DB-3424F33FC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  <p:pic>
        <p:nvPicPr>
          <p:cNvPr id="77827" name="Image 5">
            <a:extLst>
              <a:ext uri="{FF2B5EF4-FFF2-40B4-BE49-F238E27FC236}">
                <a16:creationId xmlns:a16="http://schemas.microsoft.com/office/drawing/2014/main" id="{6A04A998-F4DF-B648-B24F-534404B74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66888"/>
            <a:ext cx="5334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953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AF34F08-4E51-3147-9D46-49860664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altLang="fr-FR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JULES César, </a:t>
            </a:r>
            <a:r>
              <a:rPr lang="fr-FR" altLang="fr-FR" sz="3900" i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La guerre des Gaules</a:t>
            </a:r>
            <a:r>
              <a:rPr lang="fr-FR" altLang="fr-FR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, 51 avant Jésus-Christ, Rome, traduction, p.1</a:t>
            </a:r>
          </a:p>
        </p:txBody>
      </p:sp>
      <p:sp>
        <p:nvSpPr>
          <p:cNvPr id="78850" name="Espace réservé du contenu 4">
            <a:extLst>
              <a:ext uri="{FF2B5EF4-FFF2-40B4-BE49-F238E27FC236}">
                <a16:creationId xmlns:a16="http://schemas.microsoft.com/office/drawing/2014/main" id="{E89A50E9-C68B-DE42-A53A-207896A23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-53975">
              <a:buNone/>
            </a:pPr>
            <a:r>
              <a:rPr lang="fr-FR" altLang="fr-FR" sz="2800" dirty="0">
                <a:ea typeface="ＭＳ Ｐゴシック" panose="020B0600070205080204" pitchFamily="34" charset="-128"/>
              </a:rPr>
              <a:t>«  Les plus braves de tous ces peuples sont les Belges, </a:t>
            </a:r>
          </a:p>
          <a:p>
            <a:pPr marL="403225" lvl="1" indent="0"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	parce qu’ils sont les plus éloignés de la civilisation et des mœurs raffinées de la Province, </a:t>
            </a:r>
          </a:p>
          <a:p>
            <a:pPr marL="403225" lvl="1" indent="0"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	parce que les marchands vont très rarement chez eux et n’y importent pas ce qui est propre à amollir les cœurs, </a:t>
            </a:r>
          </a:p>
          <a:p>
            <a:pPr marL="403225" lvl="1" indent="0"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	parce qu’ils sont les plus voisins des Germains qui habitent au-delà du Rhin et avec qui ils sont continuellement en guerre. »</a:t>
            </a:r>
          </a:p>
        </p:txBody>
      </p:sp>
      <p:sp>
        <p:nvSpPr>
          <p:cNvPr id="78851" name="Espace réservé du pied de page 2">
            <a:extLst>
              <a:ext uri="{FF2B5EF4-FFF2-40B4-BE49-F238E27FC236}">
                <a16:creationId xmlns:a16="http://schemas.microsoft.com/office/drawing/2014/main" id="{D0F7539A-B322-2F4B-8794-EB586FEB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409749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D40370-32DA-904A-A334-ED2E2964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179D06-D101-6E4B-A705-DF659455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0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17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2F7793F-9BA6-744D-A9B3-6FB494E5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ECAA67-000C-7246-8BA2-70C0CEABF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0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077479-FCC9-6E40-C015-2C1085D9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Sondage d’opinion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543A0A-06CE-356F-F734-483CBA6C7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LeSoir</a:t>
            </a:r>
            <a:r>
              <a:rPr lang="fr-FR" dirty="0"/>
              <a:t> 17 septembre</a:t>
            </a:r>
          </a:p>
          <a:p>
            <a:endParaRPr lang="fr-FR" dirty="0"/>
          </a:p>
          <a:p>
            <a:r>
              <a:rPr lang="fr-FR" dirty="0"/>
              <a:t>Intervalle théorique:</a:t>
            </a:r>
          </a:p>
          <a:p>
            <a:pPr marL="0" indent="0">
              <a:buNone/>
            </a:pPr>
            <a:r>
              <a:rPr lang="fr-FR" dirty="0"/>
              <a:t>6,2% mais « échantillon</a:t>
            </a:r>
            <a:r>
              <a:rPr lang="fr-FR" b="1" u="sng" dirty="0"/>
              <a:t>s</a:t>
            </a:r>
            <a:r>
              <a:rPr lang="fr-FR" dirty="0"/>
              <a:t> » « en ligne »</a:t>
            </a:r>
          </a:p>
          <a:p>
            <a:pPr marL="0" indent="0">
              <a:buNone/>
            </a:pPr>
            <a:r>
              <a:rPr lang="fr-FR" dirty="0"/>
              <a:t>donc, intervalle minimum…</a:t>
            </a:r>
          </a:p>
          <a:p>
            <a:pPr marL="0" indent="0">
              <a:buNone/>
            </a:pPr>
            <a:r>
              <a:rPr lang="fr-FR" dirty="0"/>
              <a:t>donc mouvement &lt;1,5 vraiment</a:t>
            </a:r>
          </a:p>
          <a:p>
            <a:pPr marL="0" indent="0">
              <a:buNone/>
            </a:pPr>
            <a:r>
              <a:rPr lang="fr-FR" dirty="0"/>
              <a:t>négligeable!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D50C20-26EA-6DD9-F0FD-6647ED20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62C610-5A6D-8B05-8FE1-E959FBE95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538" y="2489199"/>
            <a:ext cx="4129617" cy="370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3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Espace réservé du pied de page 1">
            <a:extLst>
              <a:ext uri="{FF2B5EF4-FFF2-40B4-BE49-F238E27FC236}">
                <a16:creationId xmlns:a16="http://schemas.microsoft.com/office/drawing/2014/main" id="{03E7D61B-CA2E-8042-B893-92584E1C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  <p:pic>
        <p:nvPicPr>
          <p:cNvPr id="79874" name="Image 2">
            <a:extLst>
              <a:ext uri="{FF2B5EF4-FFF2-40B4-BE49-F238E27FC236}">
                <a16:creationId xmlns:a16="http://schemas.microsoft.com/office/drawing/2014/main" id="{53788385-F414-6645-BA18-35D11F42C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17564"/>
            <a:ext cx="80645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107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ACF12DB-1310-C046-961A-81436169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Empire romain</a:t>
            </a:r>
          </a:p>
        </p:txBody>
      </p:sp>
      <p:sp>
        <p:nvSpPr>
          <p:cNvPr id="80898" name="Espace réservé du contenu 3">
            <a:extLst>
              <a:ext uri="{FF2B5EF4-FFF2-40B4-BE49-F238E27FC236}">
                <a16:creationId xmlns:a16="http://schemas.microsoft.com/office/drawing/2014/main" id="{3825D2DA-70AE-AD44-BFD0-9DF2F382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i="1">
                <a:ea typeface="ＭＳ Ｐゴシック" panose="020B0600070205080204" pitchFamily="34" charset="-128"/>
              </a:rPr>
              <a:t>Pax romana</a:t>
            </a:r>
            <a:r>
              <a:rPr lang="fr-FR" altLang="fr-FR">
                <a:ea typeface="ＭＳ Ｐゴシック" panose="020B0600070205080204" pitchFamily="34" charset="-128"/>
              </a:rPr>
              <a:t>: voies routières et maintien ordre: circulation des légions et encouragement au commerce.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Réseau routier de 80.000 km: bornes, relais et hôtelleries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Mobilisation de 300.000 à 400.000 hommes sur les frontières du Rhin et du Danube (seulement en 1635 pour l’Espagne et 1705 pour la France!)</a:t>
            </a:r>
          </a:p>
        </p:txBody>
      </p:sp>
      <p:sp>
        <p:nvSpPr>
          <p:cNvPr id="80899" name="Espace réservé du pied de page 1">
            <a:extLst>
              <a:ext uri="{FF2B5EF4-FFF2-40B4-BE49-F238E27FC236}">
                <a16:creationId xmlns:a16="http://schemas.microsoft.com/office/drawing/2014/main" id="{8855D8AD-AC48-6744-848D-90230CC1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1310676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7BA892-2BDB-B04C-97BA-E63F2073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C1FC23-98F2-C240-9FAC-7A128E6FD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161" y="154748"/>
            <a:ext cx="8685594" cy="61410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24AA0F6-CF41-1708-0B71-511F1556474F}"/>
              </a:ext>
            </a:extLst>
          </p:cNvPr>
          <p:cNvSpPr txBox="1"/>
          <p:nvPr/>
        </p:nvSpPr>
        <p:spPr>
          <a:xfrm>
            <a:off x="5444197" y="64992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Cologne - Boulogne</a:t>
            </a:r>
          </a:p>
        </p:txBody>
      </p:sp>
    </p:spTree>
    <p:extLst>
      <p:ext uri="{BB962C8B-B14F-4D97-AF65-F5344CB8AC3E}">
        <p14:creationId xmlns:p14="http://schemas.microsoft.com/office/powerpoint/2010/main" val="82315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38571-9794-D241-A8C5-66C3CC44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Belgique romaine, IIIe siècle</a:t>
            </a:r>
          </a:p>
        </p:txBody>
      </p:sp>
      <p:sp>
        <p:nvSpPr>
          <p:cNvPr id="81922" name="Espace réservé du pied de page 2">
            <a:extLst>
              <a:ext uri="{FF2B5EF4-FFF2-40B4-BE49-F238E27FC236}">
                <a16:creationId xmlns:a16="http://schemas.microsoft.com/office/drawing/2014/main" id="{3D3CCE87-E538-8F41-AFC4-0FF63F17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  <p:pic>
        <p:nvPicPr>
          <p:cNvPr id="81923" name="Image 3">
            <a:extLst>
              <a:ext uri="{FF2B5EF4-FFF2-40B4-BE49-F238E27FC236}">
                <a16:creationId xmlns:a16="http://schemas.microsoft.com/office/drawing/2014/main" id="{667E96A3-03BD-E745-BBF5-0E82E2EBA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295400"/>
            <a:ext cx="56165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322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926909-6DDA-044A-9EC1-E73D7663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807ACD-9B7D-794B-9672-5C9B8969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11151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7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3357731-C562-0547-8924-5A13B1EB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altLang="fr-FR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Réseau urbain, héritage millénaire</a:t>
            </a:r>
          </a:p>
        </p:txBody>
      </p:sp>
      <p:sp>
        <p:nvSpPr>
          <p:cNvPr id="75778" name="Espace réservé du pied de page 3">
            <a:extLst>
              <a:ext uri="{FF2B5EF4-FFF2-40B4-BE49-F238E27FC236}">
                <a16:creationId xmlns:a16="http://schemas.microsoft.com/office/drawing/2014/main" id="{1D58C584-CDA5-0144-8BE3-50CBBD80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  <p:pic>
        <p:nvPicPr>
          <p:cNvPr id="75779" name="Image 7">
            <a:extLst>
              <a:ext uri="{FF2B5EF4-FFF2-40B4-BE49-F238E27FC236}">
                <a16:creationId xmlns:a16="http://schemas.microsoft.com/office/drawing/2014/main" id="{621222D6-EE8E-FE45-8FF3-6B5B13C29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1450976"/>
            <a:ext cx="7535862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060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5704F2C-B8BA-2946-A735-90095310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060BFC-9429-7848-B506-8C0A90C7A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43" y="11151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3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B8FECD9-5D7A-DF4E-A81D-FD0E4C32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9D1EF0-9553-A94D-86AB-33FDF58DE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53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3252378-3C47-7D44-8891-D35B6A70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6F9FED-497B-DD4D-ADA3-8202C43B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22302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3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6F18E4D-73EE-724C-9BFB-E32C09F9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6392F2-0EB5-9248-8D39-6E6C282E6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0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0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B6B857-CDEA-BCC9-AB48-E87BAD1E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Evolutions &gt;1,5 %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A428C85-FD71-57C2-9947-67220A736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572" y="2800350"/>
            <a:ext cx="5384800" cy="28321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A55FE5-BB5B-CC04-DEBD-C473CDFF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BE0D5B-DF8E-9A3E-FDFE-1378F04343A6}"/>
              </a:ext>
            </a:extLst>
          </p:cNvPr>
          <p:cNvSpPr txBox="1"/>
          <p:nvPr/>
        </p:nvSpPr>
        <p:spPr>
          <a:xfrm>
            <a:off x="8094133" y="3104444"/>
            <a:ext cx="10695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PS: 	-3,2</a:t>
            </a:r>
          </a:p>
          <a:p>
            <a:r>
              <a:rPr lang="fr-FR" dirty="0"/>
              <a:t>MR: 	+1,5</a:t>
            </a:r>
          </a:p>
          <a:p>
            <a:r>
              <a:rPr lang="fr-FR" dirty="0"/>
              <a:t>EC:	-1,3</a:t>
            </a:r>
          </a:p>
          <a:p>
            <a:r>
              <a:rPr lang="fr-FR" b="1" dirty="0"/>
              <a:t>PT:	+4,6</a:t>
            </a:r>
          </a:p>
          <a:p>
            <a:r>
              <a:rPr lang="fr-FR" b="1" dirty="0"/>
              <a:t>LE:	-1,6</a:t>
            </a:r>
          </a:p>
          <a:p>
            <a:r>
              <a:rPr lang="fr-FR" dirty="0"/>
              <a:t>DF:	+1,5</a:t>
            </a:r>
          </a:p>
        </p:txBody>
      </p:sp>
    </p:spTree>
    <p:extLst>
      <p:ext uri="{BB962C8B-B14F-4D97-AF65-F5344CB8AC3E}">
        <p14:creationId xmlns:p14="http://schemas.microsoft.com/office/powerpoint/2010/main" val="3960935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F95242F-6D1D-6C41-8888-7E8AC430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060084-DD23-E14D-8E78-69DED986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32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17C88F-4C8B-844C-9989-B9687739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Fin de l’empire romain</a:t>
            </a:r>
          </a:p>
        </p:txBody>
      </p:sp>
      <p:sp>
        <p:nvSpPr>
          <p:cNvPr id="82946" name="Espace réservé du contenu 4">
            <a:extLst>
              <a:ext uri="{FF2B5EF4-FFF2-40B4-BE49-F238E27FC236}">
                <a16:creationId xmlns:a16="http://schemas.microsoft.com/office/drawing/2014/main" id="{BCE1BE37-787C-A147-82EE-40BDD8446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Intégration des populations dans l’armée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Fragmentation militaire et politique des territoires: difficultés logistiques; </a:t>
            </a:r>
            <a:r>
              <a:rPr lang="fr-FR" altLang="fr-FR" i="1">
                <a:ea typeface="ＭＳ Ｐゴシック" panose="020B0600070205080204" pitchFamily="34" charset="-128"/>
              </a:rPr>
              <a:t>dux</a:t>
            </a:r>
            <a:r>
              <a:rPr lang="fr-FR" altLang="fr-FR">
                <a:ea typeface="ＭＳ Ｐゴシック" panose="020B0600070205080204" pitchFamily="34" charset="-128"/>
              </a:rPr>
              <a:t>, </a:t>
            </a:r>
            <a:r>
              <a:rPr lang="fr-FR" altLang="fr-FR" i="1">
                <a:ea typeface="ＭＳ Ｐゴシック" panose="020B0600070205080204" pitchFamily="34" charset="-128"/>
              </a:rPr>
              <a:t>comes</a:t>
            </a:r>
            <a:r>
              <a:rPr lang="fr-FR" altLang="fr-FR">
                <a:ea typeface="ＭＳ Ｐゴシック" panose="020B0600070205080204" pitchFamily="34" charset="-128"/>
              </a:rPr>
              <a:t>, aristocratie sénatoriale gallo-romaine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Survivance de l’église romaine: édit de Milan 313: religion chrétienne puis 380: religion officielle (Théodose)</a:t>
            </a:r>
          </a:p>
        </p:txBody>
      </p:sp>
      <p:sp>
        <p:nvSpPr>
          <p:cNvPr id="82947" name="Espace réservé du pied de page 2">
            <a:extLst>
              <a:ext uri="{FF2B5EF4-FFF2-40B4-BE49-F238E27FC236}">
                <a16:creationId xmlns:a16="http://schemas.microsoft.com/office/drawing/2014/main" id="{5EAC300C-80E2-BD4A-AF4F-0000CFAA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576638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B0B93A-3E1A-A503-CD94-A6ECD79C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3655A5-4F51-E100-1804-65929B1D7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07" y="1377950"/>
            <a:ext cx="6565900" cy="4102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43D5E0C-9A3A-832D-101A-027734F8425A}"/>
              </a:ext>
            </a:extLst>
          </p:cNvPr>
          <p:cNvSpPr txBox="1"/>
          <p:nvPr/>
        </p:nvSpPr>
        <p:spPr>
          <a:xfrm>
            <a:off x="7986532" y="1597306"/>
            <a:ext cx="316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Partage 567 , Francia et Austrasie</a:t>
            </a:r>
          </a:p>
        </p:txBody>
      </p:sp>
    </p:spTree>
    <p:extLst>
      <p:ext uri="{BB962C8B-B14F-4D97-AF65-F5344CB8AC3E}">
        <p14:creationId xmlns:p14="http://schemas.microsoft.com/office/powerpoint/2010/main" val="2746095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9A403-14AE-7741-97C1-7876F53E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Mérovingiens</a:t>
            </a:r>
          </a:p>
        </p:txBody>
      </p:sp>
      <p:sp>
        <p:nvSpPr>
          <p:cNvPr id="83970" name="Espace réservé du contenu 2">
            <a:extLst>
              <a:ext uri="{FF2B5EF4-FFF2-40B4-BE49-F238E27FC236}">
                <a16:creationId xmlns:a16="http://schemas.microsoft.com/office/drawing/2014/main" id="{325F7028-FA0E-FC45-A091-A332A8C4E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Conversion de Clovis au catholicisme: entre 496 et 506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Fin de la culture urbaine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Couche de Germains envahisseurs très mince et au-dessus des populations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Christianisation des </a:t>
            </a:r>
            <a:r>
              <a:rPr lang="fr-FR" altLang="fr-FR" i="1">
                <a:ea typeface="ＭＳ Ｐゴシック" panose="020B0600070205080204" pitchFamily="34" charset="-128"/>
              </a:rPr>
              <a:t>pagani</a:t>
            </a:r>
            <a:r>
              <a:rPr lang="fr-FR" altLang="fr-FR">
                <a:ea typeface="ＭＳ Ｐゴシック" panose="020B0600070205080204" pitchFamily="34" charset="-128"/>
              </a:rPr>
              <a:t> (paysans) : abbaye de Stavelot 651 Saint Remacle.</a:t>
            </a:r>
          </a:p>
        </p:txBody>
      </p:sp>
      <p:sp>
        <p:nvSpPr>
          <p:cNvPr id="83971" name="Espace réservé du pied de page 3">
            <a:extLst>
              <a:ext uri="{FF2B5EF4-FFF2-40B4-BE49-F238E27FC236}">
                <a16:creationId xmlns:a16="http://schemas.microsoft.com/office/drawing/2014/main" id="{5971B549-E032-D24C-8D20-5E735EA5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479010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85A1D-8246-854F-BE7A-33037AE7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Frontière linguistique et invasions germaniques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A42662-7EA0-4C4A-B2B4-C8778E35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b="0" i="1" u="none" strike="noStrike" dirty="0">
                <a:solidFill>
                  <a:srgbClr val="262729"/>
                </a:solidFill>
                <a:effectLst/>
                <a:latin typeface="Roboto" panose="02000000000000000000" pitchFamily="2" charset="0"/>
              </a:rPr>
              <a:t>"Les Francs qui s’étaient établis au nord de la Via </a:t>
            </a:r>
            <a:r>
              <a:rPr lang="fr-BE" b="0" i="1" u="none" strike="noStrike" dirty="0" err="1">
                <a:solidFill>
                  <a:srgbClr val="262729"/>
                </a:solidFill>
                <a:effectLst/>
                <a:latin typeface="Roboto" panose="02000000000000000000" pitchFamily="2" charset="0"/>
              </a:rPr>
              <a:t>Belgica</a:t>
            </a:r>
            <a:r>
              <a:rPr lang="fr-BE" b="0" i="1" u="none" strike="noStrike" dirty="0">
                <a:solidFill>
                  <a:srgbClr val="262729"/>
                </a:solidFill>
                <a:effectLst/>
                <a:latin typeface="Roboto" panose="02000000000000000000" pitchFamily="2" charset="0"/>
              </a:rPr>
              <a:t> ne se sont pas romanisés. </a:t>
            </a:r>
          </a:p>
          <a:p>
            <a:r>
              <a:rPr lang="fr-BE" b="0" i="1" u="none" strike="noStrike" dirty="0">
                <a:solidFill>
                  <a:srgbClr val="262729"/>
                </a:solidFill>
                <a:effectLst/>
                <a:latin typeface="Roboto" panose="02000000000000000000" pitchFamily="2" charset="0"/>
              </a:rPr>
              <a:t>Le néerlandais d’aujourd’hui trouve son origine dans le patois germain </a:t>
            </a:r>
          </a:p>
          <a:p>
            <a:r>
              <a:rPr lang="fr-BE" b="0" i="1" u="none" strike="noStrike" dirty="0">
                <a:solidFill>
                  <a:srgbClr val="262729"/>
                </a:solidFill>
                <a:effectLst/>
                <a:latin typeface="Roboto" panose="02000000000000000000" pitchFamily="2" charset="0"/>
              </a:rPr>
              <a:t>alors que les Francs qui se sont installés au sud et qui ont donné leur nom à la France ont davantage assimilé les modes de vie locaux. </a:t>
            </a:r>
            <a:r>
              <a:rPr lang="fr-BE" b="0" i="0" u="none" strike="noStrike" dirty="0">
                <a:solidFill>
                  <a:srgbClr val="262729"/>
                </a:solidFill>
                <a:effectLst/>
                <a:latin typeface="Roboto" panose="02000000000000000000" pitchFamily="2" charset="0"/>
              </a:rPr>
              <a:t>"</a:t>
            </a:r>
            <a:endParaRPr lang="fr-FR" dirty="0"/>
          </a:p>
          <a:p>
            <a:r>
              <a:rPr lang="fr-FR" dirty="0"/>
              <a:t>Brigitte </a:t>
            </a:r>
            <a:r>
              <a:rPr lang="fr-FR" dirty="0" err="1"/>
              <a:t>Raskin</a:t>
            </a:r>
            <a:r>
              <a:rPr lang="fr-FR" dirty="0"/>
              <a:t> in LLB, 8 juin 2020</a:t>
            </a:r>
          </a:p>
          <a:p>
            <a:r>
              <a:rPr lang="fr-FR" dirty="0"/>
              <a:t>https://</a:t>
            </a:r>
            <a:r>
              <a:rPr lang="fr-FR" dirty="0" err="1"/>
              <a:t>www.lalibre.be</a:t>
            </a:r>
            <a:r>
              <a:rPr lang="fr-FR" dirty="0"/>
              <a:t>/belgique/politique-belge/2020/06/08/mais-dou-vient-la-frontiere-linguistique-ZA4H4MY6NNEBNPEDXVPEUX6P54/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5A30CB-32FE-F443-B6AB-9F7492530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3605344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5EF4B7-5603-5344-80D6-1BA6397A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56DB62-846F-8745-8CFD-953CB5727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73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07B4147-BEE5-FD45-9FFF-774D4764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E13158-D512-5A4E-A5A7-679C47CC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1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003DD7A-3243-6440-8691-03420909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7E78A0-B333-8447-8530-2451E6E82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90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4B094CE-4A83-2B74-1D9E-57ED5143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A6240D-DC0A-4750-A7BC-A6A02C77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165" y="666433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5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CB069AE-8ACC-AD23-DB09-BA8795B2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F0B113-F526-B4C3-95D2-12500F2D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71" y="0"/>
            <a:ext cx="506569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BFF3F7-946F-DA52-D64F-E0AB652FBB6F}"/>
              </a:ext>
            </a:extLst>
          </p:cNvPr>
          <p:cNvSpPr txBox="1"/>
          <p:nvPr/>
        </p:nvSpPr>
        <p:spPr>
          <a:xfrm>
            <a:off x="6979534" y="1342663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Empire carolingien </a:t>
            </a:r>
          </a:p>
        </p:txBody>
      </p:sp>
    </p:spTree>
    <p:extLst>
      <p:ext uri="{BB962C8B-B14F-4D97-AF65-F5344CB8AC3E}">
        <p14:creationId xmlns:p14="http://schemas.microsoft.com/office/powerpoint/2010/main" val="412335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EE3F5-542D-56FE-9224-1F45EC73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Personnalités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1AB2548-828B-E587-7158-709D78C84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175" y="2031469"/>
            <a:ext cx="7305900" cy="431108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7FCDF3-8FA3-A007-E5A0-A18D385C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5EBC1E-790C-DDF9-31E2-301A980AAE73}"/>
              </a:ext>
            </a:extLst>
          </p:cNvPr>
          <p:cNvSpPr txBox="1"/>
          <p:nvPr/>
        </p:nvSpPr>
        <p:spPr>
          <a:xfrm>
            <a:off x="8342489" y="2867378"/>
            <a:ext cx="306167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Présidents de parti: N°1 sauf </a:t>
            </a:r>
          </a:p>
          <a:p>
            <a:r>
              <a:rPr lang="fr-FR" dirty="0"/>
              <a:t>GLB 6</a:t>
            </a:r>
            <a:r>
              <a:rPr lang="fr-FR" baseline="30000" dirty="0"/>
              <a:t>e</a:t>
            </a:r>
            <a:endParaRPr lang="fr-FR" dirty="0"/>
          </a:p>
          <a:p>
            <a:endParaRPr lang="fr-FR" dirty="0"/>
          </a:p>
          <a:p>
            <a:r>
              <a:rPr lang="fr-FR" dirty="0"/>
              <a:t>« jouent un rôle » (oui-non) &gt;</a:t>
            </a:r>
          </a:p>
          <a:p>
            <a:r>
              <a:rPr lang="fr-FR" dirty="0"/>
              <a:t>« le mieux représenté » (94/100)</a:t>
            </a:r>
          </a:p>
          <a:p>
            <a:endParaRPr lang="fr-FR" dirty="0"/>
          </a:p>
          <a:p>
            <a:r>
              <a:rPr lang="fr-FR" dirty="0" err="1"/>
              <a:t>MaxPr</a:t>
            </a:r>
            <a:r>
              <a:rPr lang="fr-FR" dirty="0"/>
              <a:t>: 28 </a:t>
            </a:r>
            <a:r>
              <a:rPr lang="fr-FR" dirty="0" err="1"/>
              <a:t>pr</a:t>
            </a:r>
            <a:r>
              <a:rPr lang="fr-FR" dirty="0"/>
              <a:t> &gt;&lt; 39 </a:t>
            </a:r>
            <a:r>
              <a:rPr lang="fr-FR" dirty="0" err="1"/>
              <a:t>cr</a:t>
            </a:r>
            <a:endParaRPr lang="fr-FR" dirty="0"/>
          </a:p>
          <a:p>
            <a:r>
              <a:rPr lang="fr-FR" dirty="0"/>
              <a:t>		5</a:t>
            </a:r>
          </a:p>
          <a:p>
            <a:r>
              <a:rPr lang="fr-FR" dirty="0" err="1"/>
              <a:t>AlexDC</a:t>
            </a:r>
            <a:r>
              <a:rPr lang="fr-FR" dirty="0"/>
              <a:t>: 52 </a:t>
            </a:r>
            <a:r>
              <a:rPr lang="fr-FR" dirty="0" err="1"/>
              <a:t>pr</a:t>
            </a:r>
            <a:r>
              <a:rPr lang="fr-FR" dirty="0"/>
              <a:t> &gt;&lt; 33 </a:t>
            </a:r>
            <a:r>
              <a:rPr lang="fr-FR" dirty="0" err="1"/>
              <a:t>cr</a:t>
            </a:r>
            <a:endParaRPr lang="fr-FR" dirty="0"/>
          </a:p>
          <a:p>
            <a:r>
              <a:rPr lang="fr-FR" dirty="0"/>
              <a:t>		13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651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Espace réservé du pied de page 1">
            <a:extLst>
              <a:ext uri="{FF2B5EF4-FFF2-40B4-BE49-F238E27FC236}">
                <a16:creationId xmlns:a16="http://schemas.microsoft.com/office/drawing/2014/main" id="{E5542294-8B20-6549-AA6A-0974F760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  <p:pic>
        <p:nvPicPr>
          <p:cNvPr id="87042" name="Image 2">
            <a:extLst>
              <a:ext uri="{FF2B5EF4-FFF2-40B4-BE49-F238E27FC236}">
                <a16:creationId xmlns:a16="http://schemas.microsoft.com/office/drawing/2014/main" id="{4DFDDB1C-643C-A44A-BC2F-4975245FC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817688"/>
            <a:ext cx="722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ZoneTexte 1">
            <a:extLst>
              <a:ext uri="{FF2B5EF4-FFF2-40B4-BE49-F238E27FC236}">
                <a16:creationId xmlns:a16="http://schemas.microsoft.com/office/drawing/2014/main" id="{32E5D65C-E8A3-7641-9CD0-77E603A75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768351"/>
            <a:ext cx="653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latin typeface="Arial" panose="020B0604020202020204" pitchFamily="34" charset="0"/>
              </a:rPr>
              <a:t>Partage de l’empire carolingien en trois parties</a:t>
            </a:r>
          </a:p>
        </p:txBody>
      </p:sp>
    </p:spTree>
    <p:extLst>
      <p:ext uri="{BB962C8B-B14F-4D97-AF65-F5344CB8AC3E}">
        <p14:creationId xmlns:p14="http://schemas.microsoft.com/office/powerpoint/2010/main" val="335821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FAC57FB-3B59-B249-AB7D-511AB75B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altLang="fr-FR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Moyen-âge et systèmes de pouvoir en consociation</a:t>
            </a:r>
          </a:p>
        </p:txBody>
      </p:sp>
      <p:sp>
        <p:nvSpPr>
          <p:cNvPr id="88066" name="Espace réservé du contenu 3">
            <a:extLst>
              <a:ext uri="{FF2B5EF4-FFF2-40B4-BE49-F238E27FC236}">
                <a16:creationId xmlns:a16="http://schemas.microsoft.com/office/drawing/2014/main" id="{7ED428B7-C981-864B-A88B-9361152F7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Vassalité et seigneurs locaux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Eglise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Fonction royale (Eglise et féodalité)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Villes: libre de servitudes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Communes paysannes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  <a:p>
            <a:r>
              <a:rPr lang="fr-FR" altLang="fr-FR" dirty="0">
                <a:ea typeface="ＭＳ Ｐゴシック" panose="020B0600070205080204" pitchFamily="34" charset="-128"/>
              </a:rPr>
              <a:t>Systèmes relativement imperméables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Juridictions propres</a:t>
            </a:r>
            <a:r>
              <a:rPr lang="nl-BE" altLang="fr-FR" dirty="0">
                <a:ea typeface="ＭＳ Ｐゴシック" panose="020B0600070205080204" pitchFamily="34" charset="-128"/>
              </a:rPr>
              <a:t>... 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88067" name="Espace réservé du pied de page 1">
            <a:extLst>
              <a:ext uri="{FF2B5EF4-FFF2-40B4-BE49-F238E27FC236}">
                <a16:creationId xmlns:a16="http://schemas.microsoft.com/office/drawing/2014/main" id="{F34E2486-4EAB-D54D-8988-9566E8DC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1379432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A421720-ABF5-9341-9F94-EDDBFFB7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Communes et libertés</a:t>
            </a:r>
          </a:p>
        </p:txBody>
      </p:sp>
      <p:sp>
        <p:nvSpPr>
          <p:cNvPr id="89090" name="Espace réservé du contenu 3">
            <a:extLst>
              <a:ext uri="{FF2B5EF4-FFF2-40B4-BE49-F238E27FC236}">
                <a16:creationId xmlns:a16="http://schemas.microsoft.com/office/drawing/2014/main" id="{D7C95011-9903-3C49-AC0C-A9F40AAB3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Charte de Huy		1066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Bataille des éperons d’or	1302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Gilde défense ville Visé	1310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Mal Saint-Martin 	1312		=&gt;		Paix de </a:t>
            </a:r>
            <a:r>
              <a:rPr lang="fr-FR" altLang="fr-FR" dirty="0" err="1">
                <a:ea typeface="ＭＳ Ｐゴシック" panose="020B0600070205080204" pitchFamily="34" charset="-128"/>
              </a:rPr>
              <a:t>Fexhe</a:t>
            </a:r>
            <a:r>
              <a:rPr lang="fr-FR" altLang="fr-FR" dirty="0">
                <a:ea typeface="ＭＳ Ｐゴシック" panose="020B0600070205080204" pitchFamily="34" charset="-128"/>
              </a:rPr>
              <a:t>		1316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  <a:p>
            <a:r>
              <a:rPr lang="fr-FR" altLang="fr-FR" dirty="0">
                <a:ea typeface="ＭＳ Ｐゴシック" panose="020B0600070205080204" pitchFamily="34" charset="-128"/>
              </a:rPr>
              <a:t>Liberté de commerce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Justice locale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89091" name="Espace réservé du pied de page 1">
            <a:extLst>
              <a:ext uri="{FF2B5EF4-FFF2-40B4-BE49-F238E27FC236}">
                <a16:creationId xmlns:a16="http://schemas.microsoft.com/office/drawing/2014/main" id="{1A0A4EF0-2DC2-BF44-943F-92595160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2527537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9844F-C6BF-A14E-AD0B-79050C3DA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Symbole du perron</a:t>
            </a:r>
          </a:p>
        </p:txBody>
      </p:sp>
      <p:sp>
        <p:nvSpPr>
          <p:cNvPr id="90114" name="Espace réservé du contenu 2">
            <a:extLst>
              <a:ext uri="{FF2B5EF4-FFF2-40B4-BE49-F238E27FC236}">
                <a16:creationId xmlns:a16="http://schemas.microsoft.com/office/drawing/2014/main" id="{F320C408-81B1-4F49-90EB-2C117E5F5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altLang="fr-FR">
                <a:ea typeface="ＭＳ Ｐゴシック" panose="020B0600070205080204" pitchFamily="34" charset="-128"/>
              </a:rPr>
              <a:t>Liberté collective: juridiction (pilori)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Territoire de liberté</a:t>
            </a:r>
          </a:p>
          <a:p>
            <a:endParaRPr lang="fr-FR" altLang="fr-FR">
              <a:ea typeface="ＭＳ Ｐゴシック" panose="020B0600070205080204" pitchFamily="34" charset="-128"/>
            </a:endParaRPr>
          </a:p>
          <a:p>
            <a:pPr>
              <a:buFont typeface="Wingdings 2" pitchFamily="2" charset="2"/>
              <a:buNone/>
            </a:pPr>
            <a:r>
              <a:rPr lang="fr-FR" altLang="fr-FR">
                <a:ea typeface="ＭＳ Ｐゴシック" panose="020B0600070205080204" pitchFamily="34" charset="-128"/>
              </a:rPr>
              <a:t>			« </a:t>
            </a:r>
            <a:r>
              <a:rPr lang="fr-FR" altLang="fr-FR" i="1">
                <a:ea typeface="ＭＳ Ｐゴシック" panose="020B0600070205080204" pitchFamily="34" charset="-128"/>
              </a:rPr>
              <a:t>Libertas gentis</a:t>
            </a:r>
            <a:r>
              <a:rPr lang="fr-FR" altLang="fr-FR">
                <a:ea typeface="ＭＳ Ｐゴシック" panose="020B0600070205080204" pitchFamily="34" charset="-128"/>
              </a:rPr>
              <a:t> »</a:t>
            </a:r>
          </a:p>
          <a:p>
            <a:pPr>
              <a:buFont typeface="Wingdings 2" pitchFamily="2" charset="2"/>
              <a:buNone/>
            </a:pPr>
            <a:r>
              <a:rPr lang="fr-FR" altLang="fr-FR">
                <a:ea typeface="ＭＳ Ｐゴシック" panose="020B0600070205080204" pitchFamily="34" charset="-128"/>
              </a:rPr>
              <a:t>			Liberté du peuple</a:t>
            </a:r>
          </a:p>
          <a:p>
            <a:pPr>
              <a:buFont typeface="Wingdings 2" pitchFamily="2" charset="2"/>
              <a:buNone/>
            </a:pPr>
            <a:endParaRPr lang="fr-FR" altLang="fr-FR">
              <a:ea typeface="ＭＳ Ｐゴシック" panose="020B0600070205080204" pitchFamily="34" charset="-128"/>
            </a:endParaRPr>
          </a:p>
          <a:p>
            <a:pPr>
              <a:buFont typeface="Wingdings 2" pitchFamily="2" charset="2"/>
              <a:buNone/>
            </a:pPr>
            <a:endParaRPr lang="fr-FR" altLang="fr-FR">
              <a:ea typeface="ＭＳ Ｐゴシック" panose="020B0600070205080204" pitchFamily="34" charset="-128"/>
            </a:endParaRPr>
          </a:p>
          <a:p>
            <a:pPr>
              <a:buFont typeface="Wingdings 2" pitchFamily="2" charset="2"/>
              <a:buNone/>
            </a:pPr>
            <a:r>
              <a:rPr lang="fr-FR" altLang="fr-FR">
                <a:ea typeface="ＭＳ Ｐゴシック" panose="020B0600070205080204" pitchFamily="34" charset="-128"/>
              </a:rPr>
              <a:t>	</a:t>
            </a:r>
            <a:r>
              <a:rPr lang="en-US" altLang="fr-FR">
                <a:ea typeface="ＭＳ Ｐゴシック" panose="020B0600070205080204" pitchFamily="34" charset="-128"/>
              </a:rPr>
              <a:t>http://hdl.handle.net/2268/200624</a:t>
            </a:r>
            <a:endParaRPr lang="fr-FR" altLang="fr-FR">
              <a:ea typeface="ＭＳ Ｐゴシック" panose="020B0600070205080204" pitchFamily="34" charset="-128"/>
            </a:endParaRPr>
          </a:p>
          <a:p>
            <a:pPr>
              <a:buFont typeface="Wingdings 2" pitchFamily="2" charset="2"/>
              <a:buNone/>
            </a:pPr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0115" name="Espace réservé du pied de page 3">
            <a:extLst>
              <a:ext uri="{FF2B5EF4-FFF2-40B4-BE49-F238E27FC236}">
                <a16:creationId xmlns:a16="http://schemas.microsoft.com/office/drawing/2014/main" id="{C737EB5C-EC8D-714A-AB92-181A9272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  <p:pic>
        <p:nvPicPr>
          <p:cNvPr id="90116" name="Image 5">
            <a:extLst>
              <a:ext uri="{FF2B5EF4-FFF2-40B4-BE49-F238E27FC236}">
                <a16:creationId xmlns:a16="http://schemas.microsoft.com/office/drawing/2014/main" id="{00FFBBA4-89F0-C14B-994A-2F30CDF7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39" y="2997201"/>
            <a:ext cx="19843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1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C6833F4-19EE-590B-5515-A680D79B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0F2585-01F3-3360-672C-80EDB7E2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81305"/>
            <a:ext cx="7772400" cy="5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45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0F839-F898-AD4E-97BC-6736C8C8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Paix de </a:t>
            </a:r>
            <a:r>
              <a:rPr lang="fr-FR" altLang="fr-FR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Fexhe</a:t>
            </a:r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1316</a:t>
            </a:r>
          </a:p>
        </p:txBody>
      </p:sp>
      <p:sp>
        <p:nvSpPr>
          <p:cNvPr id="104450" name="Espace réservé du contenu 2">
            <a:extLst>
              <a:ext uri="{FF2B5EF4-FFF2-40B4-BE49-F238E27FC236}">
                <a16:creationId xmlns:a16="http://schemas.microsoft.com/office/drawing/2014/main" id="{4D448B87-88AE-4F48-B40D-B3F419C2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« Sens de pays »: juridiction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état ecclésiastique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état noble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état tiers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Mais Prince-évêque domine...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Prestation de serment des officiers 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Modification loi et coutume par Sens de pays</a:t>
            </a:r>
          </a:p>
          <a:p>
            <a:pPr lvl="1"/>
            <a:r>
              <a:rPr lang="fr-FR" altLang="fr-FR" dirty="0">
                <a:ea typeface="ＭＳ Ｐゴシック" panose="020B0600070205080204" pitchFamily="34" charset="-128"/>
              </a:rPr>
              <a:t>1343: Tribunal des Vingt-deux</a:t>
            </a:r>
          </a:p>
        </p:txBody>
      </p:sp>
      <p:sp>
        <p:nvSpPr>
          <p:cNvPr id="104451" name="Espace réservé du pied de page 3">
            <a:extLst>
              <a:ext uri="{FF2B5EF4-FFF2-40B4-BE49-F238E27FC236}">
                <a16:creationId xmlns:a16="http://schemas.microsoft.com/office/drawing/2014/main" id="{0CFC9A52-0B03-7445-B7F3-759E6943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430998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1A029-AA00-1040-9BC7-57E9A32B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Rivalités des « unités sociales »</a:t>
            </a:r>
          </a:p>
        </p:txBody>
      </p:sp>
      <p:sp>
        <p:nvSpPr>
          <p:cNvPr id="91138" name="Espace réservé du contenu 2">
            <a:extLst>
              <a:ext uri="{FF2B5EF4-FFF2-40B4-BE49-F238E27FC236}">
                <a16:creationId xmlns:a16="http://schemas.microsoft.com/office/drawing/2014/main" id="{3327277D-A8C0-2948-809B-B198073EC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Conquête de chances et ressources sociales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Affrontements et victoires, accaparements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Elargissement des territoires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Diminution du nombre de concurrents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  <a:p>
            <a:r>
              <a:rPr lang="fr-FR" altLang="fr-FR" i="1" dirty="0">
                <a:ea typeface="ＭＳ Ｐゴシック" panose="020B0600070205080204" pitchFamily="34" charset="-128"/>
              </a:rPr>
              <a:t>Monopole de violence – monopole fiscal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Norbert Elias: </a:t>
            </a:r>
            <a:r>
              <a:rPr lang="fr-FR" altLang="fr-FR" i="1" dirty="0">
                <a:ea typeface="ＭＳ Ｐゴシック" panose="020B0600070205080204" pitchFamily="34" charset="-128"/>
              </a:rPr>
              <a:t>Dynamique de l’Occident</a:t>
            </a:r>
          </a:p>
        </p:txBody>
      </p:sp>
      <p:sp>
        <p:nvSpPr>
          <p:cNvPr id="91139" name="Espace réservé du pied de page 3">
            <a:extLst>
              <a:ext uri="{FF2B5EF4-FFF2-40B4-BE49-F238E27FC236}">
                <a16:creationId xmlns:a16="http://schemas.microsoft.com/office/drawing/2014/main" id="{D7D82117-B316-CA42-AD4A-A25C1632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328377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F31F23-E0BF-F644-8212-7414FC3D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43578C-DBBE-9246-A4AE-5A3903D0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0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36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5E8A8-1C9B-D242-BE1A-0C5F36294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Pays-Bas… embouchures</a:t>
            </a:r>
          </a:p>
        </p:txBody>
      </p:sp>
      <p:sp>
        <p:nvSpPr>
          <p:cNvPr id="92162" name="Espace réservé du contenu 2">
            <a:extLst>
              <a:ext uri="{FF2B5EF4-FFF2-40B4-BE49-F238E27FC236}">
                <a16:creationId xmlns:a16="http://schemas.microsoft.com/office/drawing/2014/main" id="{47217CD6-3685-7F4B-8680-37F0E4946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P-B bourguignons :		1387 – 1477 … ou 1556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P-B espagnols: 			1556 - 1714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République hollandaise: 	1579- 1795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P-B autrichiens: 			1714-1794</a:t>
            </a:r>
          </a:p>
        </p:txBody>
      </p:sp>
      <p:sp>
        <p:nvSpPr>
          <p:cNvPr id="92163" name="Espace réservé du pied de page 3">
            <a:extLst>
              <a:ext uri="{FF2B5EF4-FFF2-40B4-BE49-F238E27FC236}">
                <a16:creationId xmlns:a16="http://schemas.microsoft.com/office/drawing/2014/main" id="{15FC1343-8D08-3848-BA36-3DADFEA1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1953937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2402F60-F206-EA4F-839D-923A331F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A19645-E142-C540-ADD0-BF9DD2E0C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0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4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33CD0-B65A-0714-63EA-02B20503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Crédible? Circonscriptions= provinces</a:t>
            </a:r>
            <a:br>
              <a:rPr lang="fr-FR" dirty="0"/>
            </a:br>
            <a:r>
              <a:rPr lang="fr-FR" dirty="0"/>
              <a:t>calculs = régions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9829FB-FD7A-BFF8-B9B8-91E72E3A5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333" y="2427893"/>
            <a:ext cx="5695096" cy="332944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D194F2-8A02-023B-B098-4956EE4B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2B62C6-991F-7C27-0917-EEA84CE7A9B7}"/>
              </a:ext>
            </a:extLst>
          </p:cNvPr>
          <p:cNvSpPr txBox="1"/>
          <p:nvPr/>
        </p:nvSpPr>
        <p:spPr>
          <a:xfrm>
            <a:off x="7337778" y="2754489"/>
            <a:ext cx="27109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Vooruit</a:t>
            </a:r>
            <a:r>
              <a:rPr lang="fr-FR" dirty="0"/>
              <a:t>: +6		(+6%)</a:t>
            </a:r>
          </a:p>
          <a:p>
            <a:r>
              <a:rPr lang="fr-FR" dirty="0"/>
              <a:t>PVDA: +4		(+3%)</a:t>
            </a:r>
          </a:p>
          <a:p>
            <a:r>
              <a:rPr lang="fr-FR" dirty="0"/>
              <a:t>MR: +3			(+2%)</a:t>
            </a:r>
          </a:p>
          <a:p>
            <a:r>
              <a:rPr lang="fr-FR" dirty="0"/>
              <a:t>VB: +2			(+3%)</a:t>
            </a:r>
          </a:p>
          <a:p>
            <a:r>
              <a:rPr lang="fr-FR" dirty="0"/>
              <a:t>PTB: +2			(+4%)</a:t>
            </a:r>
          </a:p>
          <a:p>
            <a:r>
              <a:rPr lang="fr-FR" dirty="0" err="1"/>
              <a:t>DéFI</a:t>
            </a:r>
            <a:r>
              <a:rPr lang="fr-FR" dirty="0"/>
              <a:t>: +1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491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70EE60-97CF-B2ED-7205-F82128AC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6032C5CC-5D12-254E-2FC6-ED68D861CE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16914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321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B9740EF-DB6C-394D-B8A2-06704C3F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47CAFB-8DB6-F546-A729-5765A056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7" y="0"/>
            <a:ext cx="4848874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7F320F-9EB6-E341-7890-7C80316EB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65" y="0"/>
            <a:ext cx="507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0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ED529E6-3763-A849-82EB-1974E605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C10B82-FCA0-AA42-99D0-4CA7B88A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7" y="22302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1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BF791-A825-E440-9958-54DE51F4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Inventions chinoises</a:t>
            </a:r>
          </a:p>
        </p:txBody>
      </p:sp>
      <p:sp>
        <p:nvSpPr>
          <p:cNvPr id="93186" name="Espace réservé du contenu 2">
            <a:extLst>
              <a:ext uri="{FF2B5EF4-FFF2-40B4-BE49-F238E27FC236}">
                <a16:creationId xmlns:a16="http://schemas.microsoft.com/office/drawing/2014/main" id="{1E339395-9B83-2A4A-B535-0CCC4C208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Papier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Imprimerie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Poudre 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Boussole</a:t>
            </a:r>
          </a:p>
        </p:txBody>
      </p:sp>
      <p:sp>
        <p:nvSpPr>
          <p:cNvPr id="93187" name="Espace réservé du pied de page 3">
            <a:extLst>
              <a:ext uri="{FF2B5EF4-FFF2-40B4-BE49-F238E27FC236}">
                <a16:creationId xmlns:a16="http://schemas.microsoft.com/office/drawing/2014/main" id="{EC141495-4D74-3143-B63D-C72AF903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BCEEOAL3</a:t>
            </a:r>
          </a:p>
        </p:txBody>
      </p:sp>
    </p:spTree>
    <p:extLst>
      <p:ext uri="{BB962C8B-B14F-4D97-AF65-F5344CB8AC3E}">
        <p14:creationId xmlns:p14="http://schemas.microsoft.com/office/powerpoint/2010/main" val="1177179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30A179-04A1-2D4B-A87D-307B067A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BCEEOAL3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23E3567-3FA0-6D4D-913B-ECE29919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9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75BA52-E090-4F4E-130D-982B6F9F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« Sondages et élections »</a:t>
            </a:r>
            <a:br>
              <a:rPr lang="fr-FR" altLang="fr-FR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Bastien et </a:t>
            </a:r>
            <a:r>
              <a:rPr lang="fr-FR" altLang="fr-FR" sz="2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Dassoneville</a:t>
            </a: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, in </a:t>
            </a:r>
            <a:r>
              <a:rPr lang="fr-FR" altLang="fr-FR" sz="2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Bouhon</a:t>
            </a: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et </a:t>
            </a:r>
            <a:r>
              <a:rPr lang="fr-FR" altLang="fr-FR" sz="22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Reuchamps</a:t>
            </a: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, </a:t>
            </a:r>
            <a:r>
              <a:rPr lang="fr-FR" altLang="fr-FR" sz="2200" i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Les systèmes électoraux de la Belgique</a:t>
            </a: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, 2018, Larcier, Bruxelles, p.344.</a:t>
            </a:r>
          </a:p>
        </p:txBody>
      </p:sp>
      <p:sp>
        <p:nvSpPr>
          <p:cNvPr id="112642" name="Espace réservé du contenu 2">
            <a:extLst>
              <a:ext uri="{FF2B5EF4-FFF2-40B4-BE49-F238E27FC236}">
                <a16:creationId xmlns:a16="http://schemas.microsoft.com/office/drawing/2014/main" id="{BBDB8B56-6233-6D11-745B-94F02A0FD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Sondages préélectoraux, 1987 - 2014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La marge d’erreur (ici +/- 3%) représente l’écart de l’échantillon par rapport à la population totale, en admettant une probabilité de se tromper de 5%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  <a:p>
            <a:r>
              <a:rPr lang="fr-FR" altLang="fr-FR" dirty="0">
                <a:ea typeface="ＭＳ Ｐゴシック" panose="020B0600070205080204" pitchFamily="34" charset="-128"/>
              </a:rPr>
              <a:t>L’intervalle de confiance est donc le double de la marge d’erreur.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Et on accepte de prendre le risque de se tromper une fois sur vingt.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Image 3">
            <a:extLst>
              <a:ext uri="{FF2B5EF4-FFF2-40B4-BE49-F238E27FC236}">
                <a16:creationId xmlns:a16="http://schemas.microsoft.com/office/drawing/2014/main" id="{39CD9E85-83A0-C19E-0C6C-FF7071761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301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35F70-21EC-44CC-BC0F-E4DF0779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Flandre</a:t>
            </a:r>
          </a:p>
        </p:txBody>
      </p:sp>
      <p:sp>
        <p:nvSpPr>
          <p:cNvPr id="114690" name="Espace réservé du contenu 2">
            <a:extLst>
              <a:ext uri="{FF2B5EF4-FFF2-40B4-BE49-F238E27FC236}">
                <a16:creationId xmlns:a16="http://schemas.microsoft.com/office/drawing/2014/main" id="{DB2E4CE2-FFDE-213F-667C-CD7FF0FD7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Sur 60 partis/sondages: 7 (-) et 6 (+) soit 13 dépassements de l’intervalle de confiance: 13/60 = 22%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On a donc largement plus de 5% de dépassement de l’intervalle pour les derniers sondages publiés avant l’élection.</a:t>
            </a:r>
          </a:p>
          <a:p>
            <a:endParaRPr lang="fr-FR" altLang="fr-FR" dirty="0">
              <a:ea typeface="ＭＳ Ｐゴシック" panose="020B0600070205080204" pitchFamily="34" charset="-128"/>
            </a:endParaRPr>
          </a:p>
          <a:p>
            <a:r>
              <a:rPr lang="fr-FR" altLang="fr-FR" dirty="0">
                <a:ea typeface="ＭＳ Ｐゴシック" panose="020B0600070205080204" pitchFamily="34" charset="-128"/>
              </a:rPr>
              <a:t>A l’inverse, on est dans l’intervalle dans 78% des cas.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Image 3">
            <a:extLst>
              <a:ext uri="{FF2B5EF4-FFF2-40B4-BE49-F238E27FC236}">
                <a16:creationId xmlns:a16="http://schemas.microsoft.com/office/drawing/2014/main" id="{EC8FA780-200E-14EB-8059-AD0C1583B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6401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{271EE686-3742-D24B-8439-B08F951BDAE6}tf10001064</Template>
  <TotalTime>2365</TotalTime>
  <Words>1229</Words>
  <Application>Microsoft Macintosh PowerPoint</Application>
  <PresentationFormat>Grand écran</PresentationFormat>
  <Paragraphs>211</Paragraphs>
  <Slides>54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1" baseType="lpstr">
      <vt:lpstr>Arial</vt:lpstr>
      <vt:lpstr>Calibri</vt:lpstr>
      <vt:lpstr>Garamond</vt:lpstr>
      <vt:lpstr>Gill Sans MT</vt:lpstr>
      <vt:lpstr>Roboto</vt:lpstr>
      <vt:lpstr>Wingdings 2</vt:lpstr>
      <vt:lpstr>Organique</vt:lpstr>
      <vt:lpstr>Belgique: comment en est-on arrivé là?</vt:lpstr>
      <vt:lpstr>Sondage d’opinion</vt:lpstr>
      <vt:lpstr>Evolutions &gt;1,5 %</vt:lpstr>
      <vt:lpstr>Personnalités</vt:lpstr>
      <vt:lpstr>Crédible? Circonscriptions= provinces calculs = régions</vt:lpstr>
      <vt:lpstr>« Sondages et élections » Bastien et Dassoneville, in Bouhon et Reuchamps, Les systèmes électoraux de la Belgique, 2018, Larcier, Bruxelles, p.344.</vt:lpstr>
      <vt:lpstr>Présentation PowerPoint</vt:lpstr>
      <vt:lpstr>Flandre</vt:lpstr>
      <vt:lpstr>Présentation PowerPoint</vt:lpstr>
      <vt:lpstr>Wallonie</vt:lpstr>
      <vt:lpstr>Module 1 séquence 1 à 3</vt:lpstr>
      <vt:lpstr>Expansion de Néandertal: 430.000 à 130.000</vt:lpstr>
      <vt:lpstr>Homo sapiens: de 37.000 à 28.000 ans</vt:lpstr>
      <vt:lpstr>Néolithique: 6.000 à 4.500 avJC</vt:lpstr>
      <vt:lpstr>Avant la Belgique</vt:lpstr>
      <vt:lpstr>Tribus celtes avant Jules César</vt:lpstr>
      <vt:lpstr>JULES César, La guerre des Gaules, 51 avant Jésus-Christ, Rome, traduction, p.1</vt:lpstr>
      <vt:lpstr>Présentation PowerPoint</vt:lpstr>
      <vt:lpstr>Présentation PowerPoint</vt:lpstr>
      <vt:lpstr>Présentation PowerPoint</vt:lpstr>
      <vt:lpstr>Empire romain</vt:lpstr>
      <vt:lpstr>Présentation PowerPoint</vt:lpstr>
      <vt:lpstr>Belgique romaine, IIIe siècle</vt:lpstr>
      <vt:lpstr>Présentation PowerPoint</vt:lpstr>
      <vt:lpstr>Réseau urbain, héritage millénaire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 de l’empire romain</vt:lpstr>
      <vt:lpstr>Présentation PowerPoint</vt:lpstr>
      <vt:lpstr>Mérovingiens</vt:lpstr>
      <vt:lpstr>Frontière linguistique et invasions germaniques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Moyen-âge et systèmes de pouvoir en consociation</vt:lpstr>
      <vt:lpstr>Communes et libertés</vt:lpstr>
      <vt:lpstr>Symbole du perron</vt:lpstr>
      <vt:lpstr>Présentation PowerPoint</vt:lpstr>
      <vt:lpstr>Paix de Fexhe 1316</vt:lpstr>
      <vt:lpstr>Rivalités des « unités sociales »</vt:lpstr>
      <vt:lpstr>Présentation PowerPoint</vt:lpstr>
      <vt:lpstr>Pays-Bas… embouchures</vt:lpstr>
      <vt:lpstr>Présentation PowerPoint</vt:lpstr>
      <vt:lpstr>Présentation PowerPoint</vt:lpstr>
      <vt:lpstr>Présentation PowerPoint</vt:lpstr>
      <vt:lpstr>Présentation PowerPoint</vt:lpstr>
      <vt:lpstr>Inventions chinoises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Verjans Pierre</cp:lastModifiedBy>
  <cp:revision>31</cp:revision>
  <dcterms:created xsi:type="dcterms:W3CDTF">2021-02-09T13:05:54Z</dcterms:created>
  <dcterms:modified xsi:type="dcterms:W3CDTF">2022-09-29T08:00:25Z</dcterms:modified>
</cp:coreProperties>
</file>