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36"/>
  </p:notesMasterIdLst>
  <p:sldIdLst>
    <p:sldId id="256" r:id="rId2"/>
    <p:sldId id="463" r:id="rId3"/>
    <p:sldId id="345" r:id="rId4"/>
    <p:sldId id="322" r:id="rId5"/>
    <p:sldId id="323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464" r:id="rId14"/>
    <p:sldId id="392" r:id="rId15"/>
    <p:sldId id="462" r:id="rId16"/>
    <p:sldId id="395" r:id="rId17"/>
    <p:sldId id="394" r:id="rId18"/>
    <p:sldId id="396" r:id="rId19"/>
    <p:sldId id="324" r:id="rId20"/>
    <p:sldId id="325" r:id="rId21"/>
    <p:sldId id="326" r:id="rId22"/>
    <p:sldId id="328" r:id="rId23"/>
    <p:sldId id="397" r:id="rId24"/>
    <p:sldId id="399" r:id="rId25"/>
    <p:sldId id="352" r:id="rId26"/>
    <p:sldId id="400" r:id="rId27"/>
    <p:sldId id="341" r:id="rId28"/>
    <p:sldId id="342" r:id="rId29"/>
    <p:sldId id="412" r:id="rId30"/>
    <p:sldId id="414" r:id="rId31"/>
    <p:sldId id="411" r:id="rId32"/>
    <p:sldId id="459" r:id="rId33"/>
    <p:sldId id="460" r:id="rId34"/>
    <p:sldId id="46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7"/>
    <p:restoredTop sz="95884"/>
  </p:normalViewPr>
  <p:slideViewPr>
    <p:cSldViewPr snapToGrid="0" snapToObjects="1">
      <p:cViewPr varScale="1">
        <p:scale>
          <a:sx n="97" d="100"/>
          <a:sy n="97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E6948-B877-C048-9E25-4B9A382049B0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C6F1E-A511-544B-A13B-11EE3B1376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41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73D6-6A39-DA42-8D08-D22AE9A689CC}" type="datetime1">
              <a:rPr lang="fr-BE" smtClean="0"/>
              <a:t>24/09/22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fr-FR"/>
              <a:t>BCEEAL2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26FBA58-3B89-BE48-A21A-CC166E5041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72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7BEE-DE01-384A-973C-CB283C53E685}" type="datetime1">
              <a:rPr lang="fr-BE" smtClean="0"/>
              <a:t>24/09/22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A58-3B89-BE48-A21A-CC166E5041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81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4FC6-A899-AF46-AD4E-1934F554DCC5}" type="datetime1">
              <a:rPr lang="fr-BE" smtClean="0"/>
              <a:t>24/09/22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A58-3B89-BE48-A21A-CC166E5041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6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2712-44B6-7A4C-A72A-ED08D4288A28}" type="datetime1">
              <a:rPr lang="fr-BE" smtClean="0"/>
              <a:t>24/09/22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A58-3B89-BE48-A21A-CC166E5041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1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F0F7-9910-E845-BC56-B28B9D9D8D00}" type="datetime1">
              <a:rPr lang="fr-BE" smtClean="0"/>
              <a:t>24/09/22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A58-3B89-BE48-A21A-CC166E5041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69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3367-007E-4F41-BD30-BC1CF0C40F3E}" type="datetime1">
              <a:rPr lang="fr-BE" smtClean="0"/>
              <a:t>24/09/22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A58-3B89-BE48-A21A-CC166E5041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74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B856-7803-084E-868B-8009D0931FC1}" type="datetime1">
              <a:rPr lang="fr-BE" smtClean="0"/>
              <a:t>24/09/22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A58-3B89-BE48-A21A-CC166E5041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081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F4B5-EE11-4145-A9BB-574F0689B600}" type="datetime1">
              <a:rPr lang="fr-BE" smtClean="0"/>
              <a:t>24/09/22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A58-3B89-BE48-A21A-CC166E5041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91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8DCA-69F6-3241-98AE-00B27B7B49B8}" type="datetime1">
              <a:rPr lang="fr-BE" smtClean="0"/>
              <a:t>24/09/22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A58-3B89-BE48-A21A-CC166E5041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86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E738-0D3C-FD42-9480-D1C363B612C3}" type="datetime1">
              <a:rPr lang="fr-BE" smtClean="0"/>
              <a:t>24/09/22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A58-3B89-BE48-A21A-CC166E5041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89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3D7DADC-CE41-D942-9D51-2631DEBAAE94}" type="datetime1">
              <a:rPr lang="fr-BE" smtClean="0"/>
              <a:t>24/09/22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fr-FR"/>
              <a:t>BCEEAL2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A58-3B89-BE48-A21A-CC166E5041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4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191E1-5213-834C-90B4-8927BBC85545}" type="datetime1">
              <a:rPr lang="fr-BE" smtClean="0"/>
              <a:t>24/09/22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BCEEAL2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26FBA58-3B89-BE48-A21A-CC166E5041F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02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tatbel.fgov.be/fr/themes/population/mortalite-et-esperance-de-vie/tables-de-mortalite-et-esperance-de-vie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http://piketty.pse.ens.fr/files/ideologie/pdf/G10.15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package" Target="../embeddings/Document_Microsoft_Word.docx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bel.fgov.be/fr/nouvelles/faire-de-longues-etudes-paie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34BDB-4601-B84B-A6A2-8D47319EA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Garamond" panose="02020404030301010803" pitchFamily="18" charset="0"/>
              </a:rPr>
              <a:t>Belgique: comment en est-on arrivé là?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7196B4-E6D6-9548-B497-335C440F0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778044" cy="2289733"/>
          </a:xfrm>
        </p:spPr>
        <p:txBody>
          <a:bodyPr>
            <a:norm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UCTL 2022-2023</a:t>
            </a:r>
          </a:p>
          <a:p>
            <a:r>
              <a:rPr lang="fr-FR" dirty="0">
                <a:latin typeface="Garamond" panose="02020404030301010803" pitchFamily="18" charset="0"/>
              </a:rPr>
              <a:t>(Réponse: sans rien faire, en naissant, fruit volontaire ou involontaire de générations courageuses, lâches, conservatrices, progressistes, religieuses, sceptiques, constructrices, destructrices, fières, honteuses, …)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80E224-89FB-D342-A008-6CD41DB8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BCEEAL2</a:t>
            </a:r>
          </a:p>
        </p:txBody>
      </p:sp>
    </p:spTree>
    <p:extLst>
      <p:ext uri="{BB962C8B-B14F-4D97-AF65-F5344CB8AC3E}">
        <p14:creationId xmlns:p14="http://schemas.microsoft.com/office/powerpoint/2010/main" val="113088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24DA101-74BA-FD4F-B292-0B7EA00B6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z="32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1971: marque fin « baby-boom » en 1965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761E75F4-C9B3-BD41-8CAC-58660B013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BE" altLang="fr-FR" sz="1800">
                <a:latin typeface="Garamond" panose="02020404030301010803" pitchFamily="18" charset="0"/>
                <a:ea typeface="ＭＳ Ｐゴシック" panose="020B0600070205080204" pitchFamily="34" charset="-128"/>
              </a:rPr>
              <a:t>Hommes		1971		Femmes</a:t>
            </a:r>
          </a:p>
          <a:p>
            <a:pPr algn="ctr">
              <a:buFontTx/>
              <a:buNone/>
            </a:pPr>
            <a:endParaRPr lang="fr-FR" altLang="fr-FR" sz="1800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4276" name="Espace réservé du pied de page 4">
            <a:extLst>
              <a:ext uri="{FF2B5EF4-FFF2-40B4-BE49-F238E27FC236}">
                <a16:creationId xmlns:a16="http://schemas.microsoft.com/office/drawing/2014/main" id="{27A7C240-53B8-5E4F-B06D-CB8A9987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  <p:pic>
        <p:nvPicPr>
          <p:cNvPr id="54275" name="Picture 5" descr="[pyramide des âges]">
            <a:extLst>
              <a:ext uri="{FF2B5EF4-FFF2-40B4-BE49-F238E27FC236}">
                <a16:creationId xmlns:a16="http://schemas.microsoft.com/office/drawing/2014/main" id="{B2F24523-0B06-7443-8074-F2D9F425B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117726"/>
            <a:ext cx="64087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03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F3166F7-C241-4247-964E-D4FF9E46F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altLang="fr-FR" sz="32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1991: annonce du problème des pensions</a:t>
            </a:r>
            <a:endParaRPr lang="fr-FR" altLang="fr-FR" sz="320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213C4836-1E8C-6C47-B11F-EC60826CE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BE" altLang="fr-FR" sz="1800">
                <a:latin typeface="Garamond" panose="02020404030301010803" pitchFamily="18" charset="0"/>
                <a:ea typeface="ＭＳ Ｐゴシック" panose="020B0600070205080204" pitchFamily="34" charset="-128"/>
              </a:rPr>
              <a:t>Hommes		1991		Femmes</a:t>
            </a:r>
          </a:p>
          <a:p>
            <a:pPr algn="ctr">
              <a:buFontTx/>
              <a:buNone/>
            </a:pPr>
            <a:endParaRPr lang="fr-FR" altLang="fr-FR" sz="1800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5300" name="Espace réservé du pied de page 4">
            <a:extLst>
              <a:ext uri="{FF2B5EF4-FFF2-40B4-BE49-F238E27FC236}">
                <a16:creationId xmlns:a16="http://schemas.microsoft.com/office/drawing/2014/main" id="{36F0CF4B-7345-644D-8026-20444397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  <p:pic>
        <p:nvPicPr>
          <p:cNvPr id="55299" name="Picture 5" descr="[pyramide des âges]">
            <a:extLst>
              <a:ext uri="{FF2B5EF4-FFF2-40B4-BE49-F238E27FC236}">
                <a16:creationId xmlns:a16="http://schemas.microsoft.com/office/drawing/2014/main" id="{827B54DB-BC73-FE4E-A96F-FB90255D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965326"/>
            <a:ext cx="640873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u pied de page 4">
            <a:extLst>
              <a:ext uri="{FF2B5EF4-FFF2-40B4-BE49-F238E27FC236}">
                <a16:creationId xmlns:a16="http://schemas.microsoft.com/office/drawing/2014/main" id="{080F4B47-E8E9-4C4F-AF42-DA026D8C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85099103-035A-514E-A97B-3B62CECFD7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87625" y="804863"/>
            <a:ext cx="9604375" cy="1049337"/>
          </a:xfrm>
        </p:spPr>
        <p:txBody>
          <a:bodyPr/>
          <a:lstStyle/>
          <a:p>
            <a:pPr>
              <a:defRPr/>
            </a:pPr>
            <a:r>
              <a:rPr lang="fr-BE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2020: classe modale: 50-54 ans</a:t>
            </a:r>
            <a:endParaRPr lang="fr-FR" dirty="0">
              <a:effectLst>
                <a:outerShdw blurRad="38100" dist="38100" dir="2700000" algn="tl">
                  <a:srgbClr val="DDDDDD"/>
                </a:outerShdw>
              </a:effectLst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049521-B4AB-8240-A636-239DD424E709}"/>
              </a:ext>
            </a:extLst>
          </p:cNvPr>
          <p:cNvSpPr txBox="1"/>
          <p:nvPr/>
        </p:nvSpPr>
        <p:spPr>
          <a:xfrm>
            <a:off x="2364059" y="6490010"/>
            <a:ext cx="684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Source: https://</a:t>
            </a:r>
            <a:r>
              <a:rPr lang="fr-FR" dirty="0" err="1">
                <a:latin typeface="Garamond" panose="02020404030301010803" pitchFamily="18" charset="0"/>
              </a:rPr>
              <a:t>www.iweps.be</a:t>
            </a:r>
            <a:r>
              <a:rPr lang="fr-FR" dirty="0">
                <a:latin typeface="Garamond" panose="02020404030301010803" pitchFamily="18" charset="0"/>
              </a:rPr>
              <a:t>/indicateur-statistique/pyramides-des-</a:t>
            </a:r>
            <a:r>
              <a:rPr lang="fr-FR" dirty="0" err="1">
                <a:latin typeface="Garamond" panose="02020404030301010803" pitchFamily="18" charset="0"/>
              </a:rPr>
              <a:t>ages</a:t>
            </a:r>
            <a:r>
              <a:rPr lang="fr-FR" dirty="0">
                <a:latin typeface="Garamond" panose="02020404030301010803" pitchFamily="18" charset="0"/>
              </a:rPr>
              <a:t>/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2E8E0B-1A07-E6A8-C01D-5D5C10392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0"/>
            <a:ext cx="668655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CE72C51-B155-6F35-93D3-AAAA8A02439B}"/>
              </a:ext>
            </a:extLst>
          </p:cNvPr>
          <p:cNvSpPr txBox="1"/>
          <p:nvPr/>
        </p:nvSpPr>
        <p:spPr>
          <a:xfrm>
            <a:off x="9891132" y="1059366"/>
            <a:ext cx="21187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2020</a:t>
            </a:r>
          </a:p>
          <a:p>
            <a:endParaRPr lang="fr-FR" dirty="0"/>
          </a:p>
          <a:p>
            <a:r>
              <a:rPr lang="fr-FR" dirty="0"/>
              <a:t>Classe modale:</a:t>
            </a:r>
          </a:p>
          <a:p>
            <a:r>
              <a:rPr lang="fr-FR" dirty="0"/>
              <a:t>55-59 ans!</a:t>
            </a:r>
          </a:p>
          <a:p>
            <a:endParaRPr lang="fr-FR" dirty="0"/>
          </a:p>
          <a:p>
            <a:r>
              <a:rPr lang="fr-FR" dirty="0"/>
              <a:t>Source: https://</a:t>
            </a:r>
            <a:r>
              <a:rPr lang="fr-FR" dirty="0" err="1"/>
              <a:t>statbel.fgov.be</a:t>
            </a:r>
            <a:r>
              <a:rPr lang="fr-FR" dirty="0"/>
              <a:t>/</a:t>
            </a:r>
            <a:r>
              <a:rPr lang="fr-FR" dirty="0" err="1"/>
              <a:t>fr</a:t>
            </a:r>
            <a:r>
              <a:rPr lang="fr-FR" dirty="0"/>
              <a:t>/nouvelles/nouvelle-statistique-sur-la-diversite-selon-lorigine-en-belgique#print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36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904E782-FF95-7AB4-4398-E7E83418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Nationalité?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6A5360E-A2DE-B937-483C-7B107F6D1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779" y="1902077"/>
            <a:ext cx="2570185" cy="874577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5B79575-754C-EC77-1D35-442BA1D6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F92467-994E-85E7-A669-3EED5884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799" y="2876550"/>
            <a:ext cx="8187453" cy="17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3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Espace réservé du pied de page 5">
            <a:extLst>
              <a:ext uri="{FF2B5EF4-FFF2-40B4-BE49-F238E27FC236}">
                <a16:creationId xmlns:a16="http://schemas.microsoft.com/office/drawing/2014/main" id="{1B61CCB5-5F00-5945-B4DE-D181228C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0080C40-1AE7-DF4E-1C5C-E7827325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6" y="1315844"/>
            <a:ext cx="3794482" cy="38917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B62A7A5-0F81-B24B-5510-9168B7C4AE8D}"/>
              </a:ext>
            </a:extLst>
          </p:cNvPr>
          <p:cNvSpPr txBox="1"/>
          <p:nvPr/>
        </p:nvSpPr>
        <p:spPr>
          <a:xfrm>
            <a:off x="1515170" y="5778768"/>
            <a:ext cx="901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2020: Sans les étrangers et les Belges d’origine étrangère,  Manque de renouvellement.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A6474A-6116-2E2B-D630-E1B31A8E6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310" y="1315843"/>
            <a:ext cx="3794480" cy="38917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53DAF1E-6CDA-F81B-EA3F-0AF7BD010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332" y="1315843"/>
            <a:ext cx="3656902" cy="391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6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891C1FC-6CDC-9C70-6FA4-6E6C0474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A453B4-075E-035C-EC5F-F81F7CDF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70" y="591017"/>
            <a:ext cx="9555132" cy="40128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289F85-D5EF-E9B1-8118-C2FC84188B5E}"/>
              </a:ext>
            </a:extLst>
          </p:cNvPr>
          <p:cNvSpPr txBox="1"/>
          <p:nvPr/>
        </p:nvSpPr>
        <p:spPr>
          <a:xfrm>
            <a:off x="2263698" y="5051502"/>
            <a:ext cx="734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Différence régionale: BOB: 76% en Flandre, 66% en Wallonie, 25% à Bruxelles</a:t>
            </a:r>
          </a:p>
        </p:txBody>
      </p:sp>
    </p:spTree>
    <p:extLst>
      <p:ext uri="{BB962C8B-B14F-4D97-AF65-F5344CB8AC3E}">
        <p14:creationId xmlns:p14="http://schemas.microsoft.com/office/powerpoint/2010/main" val="342930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0AB98-07F3-194D-BE77-A99B1C27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altLang="fr-FR" sz="39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Augmentation de l</a:t>
            </a:r>
            <a:r>
              <a:rPr lang="ja-JP" altLang="fr-FR" sz="39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’</a:t>
            </a:r>
            <a:r>
              <a:rPr lang="fr-FR" altLang="ja-JP" sz="39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espérance de vie</a:t>
            </a:r>
            <a:br>
              <a:rPr lang="fr-FR" altLang="ja-JP" sz="39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</a:br>
            <a:r>
              <a:rPr lang="fr-FR" altLang="ja-JP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Belgique: femmes et hommes: + 36 ans, soit +80% en 134 ans</a:t>
            </a:r>
            <a:endParaRPr lang="fr-FR" altLang="fr-FR" sz="16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9394" name="Espace réservé du pied de page 2">
            <a:extLst>
              <a:ext uri="{FF2B5EF4-FFF2-40B4-BE49-F238E27FC236}">
                <a16:creationId xmlns:a16="http://schemas.microsoft.com/office/drawing/2014/main" id="{295035F6-F6C6-5940-B6F0-384252D6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  <p:sp>
        <p:nvSpPr>
          <p:cNvPr id="59396" name="ZoneTexte 3">
            <a:extLst>
              <a:ext uri="{FF2B5EF4-FFF2-40B4-BE49-F238E27FC236}">
                <a16:creationId xmlns:a16="http://schemas.microsoft.com/office/drawing/2014/main" id="{5F30CF68-30F5-CA4F-B104-7C696D13E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6075363"/>
            <a:ext cx="94743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fr-FR" altLang="fr-FR" sz="1600" dirty="0">
                <a:latin typeface="Garamond" panose="02020404030301010803" pitchFamily="18" charset="0"/>
                <a:hlinkClick r:id="rId2"/>
              </a:rPr>
              <a:t>https://statbel.fgov.be/fr/themes/population/mortalite-et-esperance-de-vie/tables-de-mortalite-et-esperance-de-vie</a:t>
            </a:r>
            <a:r>
              <a:rPr lang="fr-FR" altLang="fr-FR" sz="1600" dirty="0">
                <a:latin typeface="Garamond" panose="02020404030301010803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fr-FR" altLang="fr-FR" sz="1600" dirty="0">
                <a:latin typeface="Garamond" panose="02020404030301010803" pitchFamily="18" charset="0"/>
              </a:rPr>
              <a:t>consulté le 11 février 2021</a:t>
            </a:r>
          </a:p>
        </p:txBody>
      </p:sp>
      <p:pic>
        <p:nvPicPr>
          <p:cNvPr id="7170" name="Picture 2" descr="leven">
            <a:extLst>
              <a:ext uri="{FF2B5EF4-FFF2-40B4-BE49-F238E27FC236}">
                <a16:creationId xmlns:a16="http://schemas.microsoft.com/office/drawing/2014/main" id="{437E02D2-7532-B749-BC6A-5148AA3B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50999"/>
            <a:ext cx="83566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3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BDED7E-80EA-5D42-BD88-0666A6B9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9"/>
            <a:ext cx="7499350" cy="24336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altLang="fr-FR" sz="39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Espérance de vie à la naissance</a:t>
            </a:r>
            <a:endParaRPr lang="fr-FR" altLang="fr-FR" sz="2500" dirty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4F7356D1-4A7D-BE44-8F30-E1ABB5277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011464"/>
              </p:ext>
            </p:extLst>
          </p:nvPr>
        </p:nvGraphicFramePr>
        <p:xfrm>
          <a:off x="2959100" y="2136775"/>
          <a:ext cx="7499350" cy="1011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229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Garamond" panose="02020404030301010803" pitchFamily="18" charset="0"/>
                        </a:rPr>
                        <a:t>2019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Garamond" panose="02020404030301010803" pitchFamily="18" charset="0"/>
                        </a:rPr>
                        <a:t>Bruxelles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Garamond" panose="02020404030301010803" pitchFamily="18" charset="0"/>
                        </a:rPr>
                        <a:t>Flandre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Garamond" panose="02020404030301010803" pitchFamily="18" charset="0"/>
                        </a:rPr>
                        <a:t>Wallonie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Garamond" panose="02020404030301010803" pitchFamily="18" charset="0"/>
                        </a:rPr>
                        <a:t>Belgique 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0">
                <a:tc>
                  <a:txBody>
                    <a:bodyPr/>
                    <a:lstStyle/>
                    <a:p>
                      <a:endParaRPr lang="fr-FR" sz="1800" dirty="0">
                        <a:latin typeface="Garamond" panose="02020404030301010803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Garamond" panose="02020404030301010803" pitchFamily="18" charset="0"/>
                        </a:rPr>
                        <a:t>81,6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Garamond" panose="02020404030301010803" pitchFamily="18" charset="0"/>
                        </a:rPr>
                        <a:t>82,7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Garamond" panose="02020404030301010803" pitchFamily="18" charset="0"/>
                        </a:rPr>
                        <a:t>80,3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Garamond" panose="02020404030301010803" pitchFamily="18" charset="0"/>
                        </a:rPr>
                        <a:t>81,8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0418" name="Espace réservé du pied de page 3">
            <a:extLst>
              <a:ext uri="{FF2B5EF4-FFF2-40B4-BE49-F238E27FC236}">
                <a16:creationId xmlns:a16="http://schemas.microsoft.com/office/drawing/2014/main" id="{B86ACCD7-77DC-324B-86F2-D1A237AB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801FD43-B7C5-0146-AB8C-19A2327E6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11444"/>
              </p:ext>
            </p:extLst>
          </p:nvPr>
        </p:nvGraphicFramePr>
        <p:xfrm>
          <a:off x="3048001" y="4110038"/>
          <a:ext cx="6577013" cy="639768"/>
        </p:xfrm>
        <a:graphic>
          <a:graphicData uri="http://schemas.openxmlformats.org/drawingml/2006/table">
            <a:tbl>
              <a:tblPr/>
              <a:tblGrid>
                <a:gridCol w="328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6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République démocratique du Congo, en 2019</a:t>
                      </a:r>
                    </a:p>
                  </a:txBody>
                  <a:tcPr marL="91449" marR="91449" marT="45564" marB="455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60,7</a:t>
                      </a:r>
                    </a:p>
                  </a:txBody>
                  <a:tcPr marL="91449" marR="91449" marT="45564" marB="455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12B2B3E-1BB3-D843-A662-2BC0DFE8956C}"/>
              </a:ext>
            </a:extLst>
          </p:cNvPr>
          <p:cNvSpPr txBox="1"/>
          <p:nvPr/>
        </p:nvSpPr>
        <p:spPr>
          <a:xfrm>
            <a:off x="406400" y="3225800"/>
            <a:ext cx="10779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 err="1"/>
              <a:t>Statbel</a:t>
            </a:r>
            <a:r>
              <a:rPr lang="fr-FR" dirty="0"/>
              <a:t>:</a:t>
            </a:r>
          </a:p>
          <a:p>
            <a:r>
              <a:rPr lang="fr-FR" dirty="0"/>
              <a:t>https://</a:t>
            </a:r>
            <a:r>
              <a:rPr lang="fr-FR" dirty="0" err="1"/>
              <a:t>statbel.fgov.be</a:t>
            </a:r>
            <a:r>
              <a:rPr lang="fr-FR" dirty="0"/>
              <a:t>/</a:t>
            </a:r>
            <a:r>
              <a:rPr lang="fr-FR" dirty="0" err="1"/>
              <a:t>fr</a:t>
            </a:r>
            <a:r>
              <a:rPr lang="fr-FR" dirty="0"/>
              <a:t>/</a:t>
            </a:r>
            <a:r>
              <a:rPr lang="fr-FR" dirty="0" err="1"/>
              <a:t>themes</a:t>
            </a:r>
            <a:r>
              <a:rPr lang="fr-FR" dirty="0"/>
              <a:t>/population/</a:t>
            </a:r>
            <a:r>
              <a:rPr lang="fr-FR" dirty="0" err="1"/>
              <a:t>mortalite</a:t>
            </a:r>
            <a:r>
              <a:rPr lang="fr-FR" dirty="0"/>
              <a:t>-et-</a:t>
            </a:r>
            <a:r>
              <a:rPr lang="fr-FR" dirty="0" err="1"/>
              <a:t>esperance</a:t>
            </a:r>
            <a:r>
              <a:rPr lang="fr-FR" dirty="0"/>
              <a:t>-</a:t>
            </a:r>
            <a:r>
              <a:rPr lang="fr-FR" dirty="0" err="1"/>
              <a:t>de-vie</a:t>
            </a:r>
            <a:r>
              <a:rPr lang="fr-FR" dirty="0"/>
              <a:t>/tables-de-</a:t>
            </a:r>
            <a:r>
              <a:rPr lang="fr-FR" dirty="0" err="1"/>
              <a:t>mortalite</a:t>
            </a:r>
            <a:r>
              <a:rPr lang="fr-FR" dirty="0"/>
              <a:t>-et-</a:t>
            </a:r>
            <a:r>
              <a:rPr lang="fr-FR" dirty="0" err="1"/>
              <a:t>esperance</a:t>
            </a:r>
            <a:r>
              <a:rPr lang="fr-FR" dirty="0"/>
              <a:t>-</a:t>
            </a:r>
            <a:r>
              <a:rPr lang="fr-FR" dirty="0" err="1"/>
              <a:t>de-vie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C640E2-735C-EA4C-B529-16F2BF67FE6E}"/>
              </a:ext>
            </a:extLst>
          </p:cNvPr>
          <p:cNvSpPr txBox="1"/>
          <p:nvPr/>
        </p:nvSpPr>
        <p:spPr>
          <a:xfrm>
            <a:off x="2095500" y="5511800"/>
            <a:ext cx="8501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PNUD: http://</a:t>
            </a:r>
            <a:r>
              <a:rPr lang="fr-FR" dirty="0" err="1"/>
              <a:t>hdr.undp.org</a:t>
            </a:r>
            <a:r>
              <a:rPr lang="fr-FR" dirty="0"/>
              <a:t>/sites/all/</a:t>
            </a:r>
            <a:r>
              <a:rPr lang="fr-FR" dirty="0" err="1"/>
              <a:t>themes</a:t>
            </a:r>
            <a:r>
              <a:rPr lang="fr-FR" dirty="0"/>
              <a:t>/</a:t>
            </a:r>
            <a:r>
              <a:rPr lang="fr-FR" dirty="0" err="1"/>
              <a:t>hdr_theme</a:t>
            </a:r>
            <a:r>
              <a:rPr lang="fr-FR" dirty="0"/>
              <a:t>/country-notes/</a:t>
            </a:r>
            <a:r>
              <a:rPr lang="fr-FR" dirty="0" err="1"/>
              <a:t>fr</a:t>
            </a:r>
            <a:r>
              <a:rPr lang="fr-FR" dirty="0"/>
              <a:t>/</a:t>
            </a:r>
            <a:r>
              <a:rPr lang="fr-FR" dirty="0" err="1"/>
              <a:t>COD.pdf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99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u pied de page 2">
            <a:extLst>
              <a:ext uri="{FF2B5EF4-FFF2-40B4-BE49-F238E27FC236}">
                <a16:creationId xmlns:a16="http://schemas.microsoft.com/office/drawing/2014/main" id="{58B60227-49DE-3C47-BA3F-EBB90E93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BCEEAL2</a:t>
            </a:r>
          </a:p>
        </p:txBody>
      </p:sp>
      <p:sp>
        <p:nvSpPr>
          <p:cNvPr id="61442" name="Espace réservé du pied de page 3">
            <a:extLst>
              <a:ext uri="{FF2B5EF4-FFF2-40B4-BE49-F238E27FC236}">
                <a16:creationId xmlns:a16="http://schemas.microsoft.com/office/drawing/2014/main" id="{E39EDFD6-5F46-AD47-99A0-C1A335DB0A22}"/>
              </a:ext>
            </a:extLst>
          </p:cNvPr>
          <p:cNvSpPr txBox="1">
            <a:spLocks/>
          </p:cNvSpPr>
          <p:nvPr/>
        </p:nvSpPr>
        <p:spPr bwMode="auto">
          <a:xfrm>
            <a:off x="7239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200">
              <a:solidFill>
                <a:srgbClr val="B5A788"/>
              </a:solidFill>
            </a:endParaRPr>
          </a:p>
        </p:txBody>
      </p:sp>
      <p:graphicFrame>
        <p:nvGraphicFramePr>
          <p:cNvPr id="61443" name="Objet 2">
            <a:extLst>
              <a:ext uri="{FF2B5EF4-FFF2-40B4-BE49-F238E27FC236}">
                <a16:creationId xmlns:a16="http://schemas.microsoft.com/office/drawing/2014/main" id="{46F79F4A-E671-2C44-9A1E-D3910DB6D1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8464" y="962025"/>
          <a:ext cx="8855075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91200" imgH="3225800" progId="Word.Document.12">
                  <p:embed/>
                </p:oleObj>
              </mc:Choice>
              <mc:Fallback>
                <p:oleObj name="Document" r:id="rId2" imgW="5791200" imgH="3225800" progId="Word.Document.12">
                  <p:embed/>
                  <p:pic>
                    <p:nvPicPr>
                      <p:cNvPr id="61443" name="Objet 2">
                        <a:extLst>
                          <a:ext uri="{FF2B5EF4-FFF2-40B4-BE49-F238E27FC236}">
                            <a16:creationId xmlns:a16="http://schemas.microsoft.com/office/drawing/2014/main" id="{46F79F4A-E671-2C44-9A1E-D3910DB6D1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4" y="962025"/>
                        <a:ext cx="8855075" cy="493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248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u pied de page 3">
            <a:extLst>
              <a:ext uri="{FF2B5EF4-FFF2-40B4-BE49-F238E27FC236}">
                <a16:creationId xmlns:a16="http://schemas.microsoft.com/office/drawing/2014/main" id="{8EC02191-489C-A24D-8F2B-639EE2520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BCEEAL2</a:t>
            </a:r>
          </a:p>
        </p:txBody>
      </p:sp>
      <p:sp>
        <p:nvSpPr>
          <p:cNvPr id="63490" name="Rectangle 264">
            <a:extLst>
              <a:ext uri="{FF2B5EF4-FFF2-40B4-BE49-F238E27FC236}">
                <a16:creationId xmlns:a16="http://schemas.microsoft.com/office/drawing/2014/main" id="{93ADEF31-514B-FA47-96A0-DECAE19EA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BE" altLang="fr-FR" sz="2000">
                <a:solidFill>
                  <a:schemeClr val="tx2"/>
                </a:solidFill>
              </a:rPr>
              <a:t>Dépenses du pouvoir central et de la sécurité sociale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fr-BE" altLang="fr-FR" sz="2000">
                <a:solidFill>
                  <a:schemeClr val="tx2"/>
                </a:solidFill>
              </a:rPr>
              <a:t>par rappport au revenu national net,</a:t>
            </a:r>
            <a:br>
              <a:rPr lang="fr-BE" altLang="fr-FR" sz="2000">
                <a:solidFill>
                  <a:schemeClr val="tx2"/>
                </a:solidFill>
              </a:rPr>
            </a:br>
            <a:r>
              <a:rPr lang="fr-BE" altLang="fr-FR" sz="1000">
                <a:solidFill>
                  <a:schemeClr val="tx2"/>
                </a:solidFill>
              </a:rPr>
              <a:t>in Joseph Pirard, </a:t>
            </a:r>
            <a:r>
              <a:rPr lang="fr-BE" altLang="fr-FR" sz="1000" i="1">
                <a:solidFill>
                  <a:schemeClr val="tx2"/>
                </a:solidFill>
              </a:rPr>
              <a:t>L'extension du rôle de l'Etat en Belgique aux XIXe et Xxe siècles</a:t>
            </a:r>
            <a:r>
              <a:rPr lang="fr-BE" altLang="fr-FR" sz="1000">
                <a:solidFill>
                  <a:schemeClr val="tx2"/>
                </a:solidFill>
              </a:rPr>
              <a:t>, Coll. Histoire quantitative et développement de la Belgique aux XIXe et XXe siècles, Académie royale de Belgique, 1999, en millions de francs</a:t>
            </a:r>
            <a:endParaRPr lang="fr-FR" altLang="fr-FR" sz="1000">
              <a:solidFill>
                <a:schemeClr val="tx2"/>
              </a:solidFill>
            </a:endParaRPr>
          </a:p>
        </p:txBody>
      </p:sp>
      <p:graphicFrame>
        <p:nvGraphicFramePr>
          <p:cNvPr id="6" name="Group 274">
            <a:extLst>
              <a:ext uri="{FF2B5EF4-FFF2-40B4-BE49-F238E27FC236}">
                <a16:creationId xmlns:a16="http://schemas.microsoft.com/office/drawing/2014/main" id="{6B59705C-2743-A847-83B5-3BBB75CA940E}"/>
              </a:ext>
            </a:extLst>
          </p:cNvPr>
          <p:cNvGraphicFramePr>
            <a:graphicFrameLocks noGrp="1"/>
          </p:cNvGraphicFramePr>
          <p:nvPr/>
        </p:nvGraphicFramePr>
        <p:xfrm>
          <a:off x="2635250" y="1752600"/>
          <a:ext cx="7499350" cy="5005388"/>
        </p:xfrm>
        <a:graphic>
          <a:graphicData uri="http://schemas.openxmlformats.org/drawingml/2006/table">
            <a:tbl>
              <a:tblPr/>
              <a:tblGrid>
                <a:gridCol w="1874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5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Années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Dépenses du Pouvoir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Revenu National Net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DépPvr/Rev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1832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137,4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741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18,5%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1842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126,3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1215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10,4%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1852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115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1294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8,9%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1862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166,1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2187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7,6%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1872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212,7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2787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7,6%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1882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388,7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3144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12,4%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1892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351,1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3369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10,4%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1902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503,6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4430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11,4%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1912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673,3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6703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10,0%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1924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7401,6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33153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22,3%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1938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13022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62063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21,0%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1950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87100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274600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31,7%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1960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176600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454000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38,9%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1970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471400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1022500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46,1%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1979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1665200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2656000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62,7%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1990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3193500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5248700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60,8%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2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1996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3979700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6732800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59,1%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6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8542A-BF33-0FA8-5D35-EC0D60BC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Cours en ligne ouvert, gratuit, massif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654AD3-26F9-F425-C2DE-F8402625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56B909E-79EE-EA84-04DC-67E6B1C1B2C6}"/>
              </a:ext>
            </a:extLst>
          </p:cNvPr>
          <p:cNvSpPr txBox="1"/>
          <p:nvPr/>
        </p:nvSpPr>
        <p:spPr>
          <a:xfrm>
            <a:off x="1438508" y="2051827"/>
            <a:ext cx="534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altLang="fr-FR" dirty="0"/>
              <a:t>https://</a:t>
            </a:r>
            <a:r>
              <a:rPr lang="fr-BE" altLang="fr-FR" dirty="0" err="1"/>
              <a:t>www.fun-mooc.fr</a:t>
            </a:r>
            <a:r>
              <a:rPr lang="fr-BE" altLang="fr-FR" dirty="0"/>
              <a:t>/</a:t>
            </a:r>
            <a:r>
              <a:rPr lang="fr-BE" altLang="fr-FR" dirty="0" err="1"/>
              <a:t>fr</a:t>
            </a:r>
            <a:r>
              <a:rPr lang="fr-BE" altLang="fr-FR" dirty="0"/>
              <a:t>/cours/histoires-de-belgique/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8F6A82-02ED-0F3B-924A-3E6CC7ECF8A2}"/>
              </a:ext>
            </a:extLst>
          </p:cNvPr>
          <p:cNvSpPr txBox="1"/>
          <p:nvPr/>
        </p:nvSpPr>
        <p:spPr>
          <a:xfrm>
            <a:off x="1550020" y="2798956"/>
            <a:ext cx="14302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Juristes,</a:t>
            </a:r>
          </a:p>
          <a:p>
            <a:r>
              <a:rPr lang="fr-FR" dirty="0"/>
              <a:t>Historiennes,</a:t>
            </a:r>
          </a:p>
          <a:p>
            <a:r>
              <a:rPr lang="fr-FR" dirty="0"/>
              <a:t>Historiens,</a:t>
            </a:r>
          </a:p>
          <a:p>
            <a:r>
              <a:rPr lang="fr-FR" dirty="0"/>
              <a:t>Sociologues,</a:t>
            </a:r>
          </a:p>
          <a:p>
            <a:r>
              <a:rPr lang="fr-FR" dirty="0"/>
              <a:t>Politologues,</a:t>
            </a:r>
          </a:p>
          <a:p>
            <a:r>
              <a:rPr lang="fr-FR" dirty="0"/>
              <a:t>Géographes,</a:t>
            </a:r>
          </a:p>
          <a:p>
            <a:r>
              <a:rPr lang="fr-FR" dirty="0"/>
              <a:t>Archivistes,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390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3FB724C-11B9-D141-93D0-92448515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Le revenu national net</a:t>
            </a:r>
          </a:p>
        </p:txBody>
      </p:sp>
      <p:sp>
        <p:nvSpPr>
          <p:cNvPr id="64514" name="Espace réservé du contenu 3">
            <a:extLst>
              <a:ext uri="{FF2B5EF4-FFF2-40B4-BE49-F238E27FC236}">
                <a16:creationId xmlns:a16="http://schemas.microsoft.com/office/drawing/2014/main" id="{DB4D061C-AA2F-374E-8EAE-18097BCEE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Décuple en 80 ans…</a:t>
            </a:r>
          </a:p>
          <a:p>
            <a:r>
              <a:rPr lang="fr-FR" altLang="fr-FR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Puis décuple  en 15 ans…(inflation de l</a:t>
            </a:r>
            <a:r>
              <a:rPr lang="ja-JP" altLang="fr-FR">
                <a:latin typeface="Garamond" panose="02020404030301010803" pitchFamily="18" charset="0"/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entre-deux-guerres)</a:t>
            </a:r>
          </a:p>
          <a:p>
            <a:r>
              <a:rPr lang="fr-FR" altLang="fr-FR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Puis décuple en 30 ans…</a:t>
            </a:r>
          </a:p>
          <a:p>
            <a:r>
              <a:rPr lang="fr-FR" altLang="fr-FR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Puis décuple en 30 ans…</a:t>
            </a:r>
          </a:p>
          <a:p>
            <a:endParaRPr lang="fr-FR" altLang="fr-FR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r>
              <a:rPr lang="fr-FR" altLang="fr-FR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Il vaut donc 10.000 fois celui de 1832 … en monnaie!</a:t>
            </a:r>
          </a:p>
          <a:p>
            <a:endParaRPr lang="fr-FR" altLang="fr-FR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endParaRPr lang="fr-FR" altLang="fr-FR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endParaRPr lang="fr-FR" altLang="fr-FR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endParaRPr lang="fr-FR" altLang="fr-FR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endParaRPr lang="fr-FR" altLang="fr-FR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4515" name="Espace réservé du pied de page 1">
            <a:extLst>
              <a:ext uri="{FF2B5EF4-FFF2-40B4-BE49-F238E27FC236}">
                <a16:creationId xmlns:a16="http://schemas.microsoft.com/office/drawing/2014/main" id="{145961A1-51F5-314E-9367-648A052E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</p:spTree>
    <p:extLst>
      <p:ext uri="{BB962C8B-B14F-4D97-AF65-F5344CB8AC3E}">
        <p14:creationId xmlns:p14="http://schemas.microsoft.com/office/powerpoint/2010/main" val="1437193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u pied de page 3">
            <a:extLst>
              <a:ext uri="{FF2B5EF4-FFF2-40B4-BE49-F238E27FC236}">
                <a16:creationId xmlns:a16="http://schemas.microsoft.com/office/drawing/2014/main" id="{5CB17C7A-8404-CC49-A140-61FA4256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BCEEAL2</a:t>
            </a:r>
          </a:p>
        </p:txBody>
      </p:sp>
      <p:sp>
        <p:nvSpPr>
          <p:cNvPr id="65538" name="ZoneTexte 1">
            <a:extLst>
              <a:ext uri="{FF2B5EF4-FFF2-40B4-BE49-F238E27FC236}">
                <a16:creationId xmlns:a16="http://schemas.microsoft.com/office/drawing/2014/main" id="{4726925F-D99D-104F-95F1-1034AB4BE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838" y="398463"/>
            <a:ext cx="8042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Part du budget du pouvoir central et de la sécurité sociale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 dans le revenu national en Belgique</a:t>
            </a:r>
          </a:p>
        </p:txBody>
      </p:sp>
      <p:graphicFrame>
        <p:nvGraphicFramePr>
          <p:cNvPr id="65539" name="Objet 1">
            <a:extLst>
              <a:ext uri="{FF2B5EF4-FFF2-40B4-BE49-F238E27FC236}">
                <a16:creationId xmlns:a16="http://schemas.microsoft.com/office/drawing/2014/main" id="{A467B37F-BF1C-2946-BE54-C4E4B19F19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0914" y="2030413"/>
          <a:ext cx="8142287" cy="384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3012400" imgH="10871200" progId="Word.Document.12">
                  <p:embed/>
                </p:oleObj>
              </mc:Choice>
              <mc:Fallback>
                <p:oleObj name="Document" r:id="rId2" imgW="23012400" imgH="10871200" progId="Word.Document.12">
                  <p:embed/>
                  <p:pic>
                    <p:nvPicPr>
                      <p:cNvPr id="65539" name="Objet 1">
                        <a:extLst>
                          <a:ext uri="{FF2B5EF4-FFF2-40B4-BE49-F238E27FC236}">
                            <a16:creationId xmlns:a16="http://schemas.microsoft.com/office/drawing/2014/main" id="{A467B37F-BF1C-2946-BE54-C4E4B19F19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4" y="2030413"/>
                        <a:ext cx="8142287" cy="384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222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ce réservé du pied de page 1">
            <a:extLst>
              <a:ext uri="{FF2B5EF4-FFF2-40B4-BE49-F238E27FC236}">
                <a16:creationId xmlns:a16="http://schemas.microsoft.com/office/drawing/2014/main" id="{248C4422-0731-DA49-B1E7-48B7613B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</a:rPr>
              <a:t>BCEEAL2</a:t>
            </a:r>
          </a:p>
        </p:txBody>
      </p:sp>
      <p:sp>
        <p:nvSpPr>
          <p:cNvPr id="66563" name="ZoneTexte 3">
            <a:extLst>
              <a:ext uri="{FF2B5EF4-FFF2-40B4-BE49-F238E27FC236}">
                <a16:creationId xmlns:a16="http://schemas.microsoft.com/office/drawing/2014/main" id="{4732B72D-FD13-4E46-96D2-C74163FA1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3515" y="417513"/>
            <a:ext cx="184308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Arial" panose="020B0604020202020204" pitchFamily="34" charset="0"/>
              </a:rPr>
              <a:t>Thomas Piketty, </a:t>
            </a:r>
            <a:r>
              <a:rPr lang="fr-FR" altLang="fr-FR" sz="2400" i="1" dirty="0">
                <a:latin typeface="Arial" panose="020B0604020202020204" pitchFamily="34" charset="0"/>
              </a:rPr>
              <a:t>Capital et idéologie</a:t>
            </a:r>
            <a:r>
              <a:rPr lang="fr-FR" altLang="fr-FR" sz="2400" dirty="0">
                <a:latin typeface="Arial" panose="020B0604020202020204" pitchFamily="34" charset="0"/>
              </a:rPr>
              <a:t>, Seuil, Paris, 2019.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fr-FR" altLang="fr-FR" sz="2400" dirty="0">
                <a:latin typeface="Arial" panose="020B0604020202020204" pitchFamily="34" charset="0"/>
                <a:hlinkClick r:id="rId2"/>
              </a:rPr>
              <a:t>http://piketty.pse.ens.fr/files/ideologie/pdf/G10.15.pdf</a:t>
            </a:r>
            <a:endParaRPr lang="fr-FR" altLang="fr-FR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fr-FR" altLang="fr-FR" sz="2400" dirty="0"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78B1AC-3B70-0548-A2A8-45A642B3A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647700"/>
            <a:ext cx="92583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88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0EF0FEE-DB57-714B-9A91-9558427C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Part des dépenses de l’Etat</a:t>
            </a:r>
          </a:p>
        </p:txBody>
      </p:sp>
      <p:sp>
        <p:nvSpPr>
          <p:cNvPr id="62466" name="Espace réservé du pied de page 1">
            <a:extLst>
              <a:ext uri="{FF2B5EF4-FFF2-40B4-BE49-F238E27FC236}">
                <a16:creationId xmlns:a16="http://schemas.microsoft.com/office/drawing/2014/main" id="{F0EE42CA-9134-E148-9D76-2F225BD6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  <p:graphicFrame>
        <p:nvGraphicFramePr>
          <p:cNvPr id="62467" name="Objet 3">
            <a:extLst>
              <a:ext uri="{FF2B5EF4-FFF2-40B4-BE49-F238E27FC236}">
                <a16:creationId xmlns:a16="http://schemas.microsoft.com/office/drawing/2014/main" id="{F21C6EB0-9336-4A4B-8302-BAE168FF41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172356"/>
              </p:ext>
            </p:extLst>
          </p:nvPr>
        </p:nvGraphicFramePr>
        <p:xfrm>
          <a:off x="1897063" y="1557338"/>
          <a:ext cx="83978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3012400" imgH="10261600" progId="Word.Document.12">
                  <p:embed/>
                </p:oleObj>
              </mc:Choice>
              <mc:Fallback>
                <p:oleObj name="Document" r:id="rId2" imgW="23012400" imgH="10261600" progId="Word.Document.12">
                  <p:embed/>
                  <p:pic>
                    <p:nvPicPr>
                      <p:cNvPr id="62467" name="Objet 3">
                        <a:extLst>
                          <a:ext uri="{FF2B5EF4-FFF2-40B4-BE49-F238E27FC236}">
                            <a16:creationId xmlns:a16="http://schemas.microsoft.com/office/drawing/2014/main" id="{F21C6EB0-9336-4A4B-8302-BAE168FF41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557338"/>
                        <a:ext cx="83978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964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95E00F5-DF94-DE4F-8E8A-0875CF9E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Production blé</a:t>
            </a:r>
          </a:p>
        </p:txBody>
      </p:sp>
      <p:sp>
        <p:nvSpPr>
          <p:cNvPr id="68610" name="Espace réservé du contenu 3">
            <a:extLst>
              <a:ext uri="{FF2B5EF4-FFF2-40B4-BE49-F238E27FC236}">
                <a16:creationId xmlns:a16="http://schemas.microsoft.com/office/drawing/2014/main" id="{6EA972E4-EA04-554B-A109-1D5EFCF24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1846,  froment: 315.000 tonnes (rendement:1,5 tonnes par hectare). Le secteur primaire (qui reprend les comptes de l’agriculture, la sylviculture et la pêche) totalise un peu moins de 50% du PIB. </a:t>
            </a:r>
            <a:endParaRPr lang="fr-BE" altLang="fr-FR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pPr>
              <a:buFont typeface="Wingdings 2" pitchFamily="2" charset="2"/>
              <a:buNone/>
            </a:pPr>
            <a:endParaRPr lang="fr-BE" altLang="fr-FR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r>
              <a:rPr lang="fr-FR" altLang="fr-FR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2012, froment: 1.800.000 tonnes (rendement: 8,5 tonnes par hectare),  dans un secteur qui ne représente plus qu’un pourcent du PIB.</a:t>
            </a:r>
          </a:p>
        </p:txBody>
      </p:sp>
      <p:sp>
        <p:nvSpPr>
          <p:cNvPr id="68611" name="Espace réservé du pied de page 1">
            <a:extLst>
              <a:ext uri="{FF2B5EF4-FFF2-40B4-BE49-F238E27FC236}">
                <a16:creationId xmlns:a16="http://schemas.microsoft.com/office/drawing/2014/main" id="{F485207D-1EC4-E444-8018-6CB5D014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</p:spTree>
    <p:extLst>
      <p:ext uri="{BB962C8B-B14F-4D97-AF65-F5344CB8AC3E}">
        <p14:creationId xmlns:p14="http://schemas.microsoft.com/office/powerpoint/2010/main" val="1121858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CC964-9D92-1C41-8386-A32F87AF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29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Législations publiées: stables jusqu’à la première guerre mondiale, puis augmentation …</a:t>
            </a:r>
          </a:p>
        </p:txBody>
      </p:sp>
      <p:sp>
        <p:nvSpPr>
          <p:cNvPr id="69634" name="Espace réservé du pied de page 2">
            <a:extLst>
              <a:ext uri="{FF2B5EF4-FFF2-40B4-BE49-F238E27FC236}">
                <a16:creationId xmlns:a16="http://schemas.microsoft.com/office/drawing/2014/main" id="{FAA49A4B-4C72-414A-BE26-CCDEC30D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  <p:graphicFrame>
        <p:nvGraphicFramePr>
          <p:cNvPr id="69635" name="Objet 4">
            <a:extLst>
              <a:ext uri="{FF2B5EF4-FFF2-40B4-BE49-F238E27FC236}">
                <a16:creationId xmlns:a16="http://schemas.microsoft.com/office/drawing/2014/main" id="{CAF82024-DD17-E443-84C2-59FD42893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956445"/>
              </p:ext>
            </p:extLst>
          </p:nvPr>
        </p:nvGraphicFramePr>
        <p:xfrm>
          <a:off x="1862139" y="2636839"/>
          <a:ext cx="84677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3622000" imgH="4419600" progId="Word.Document.12">
                  <p:embed/>
                </p:oleObj>
              </mc:Choice>
              <mc:Fallback>
                <p:oleObj name="Document" r:id="rId2" imgW="23622000" imgH="4419600" progId="Word.Document.12">
                  <p:embed/>
                  <p:pic>
                    <p:nvPicPr>
                      <p:cNvPr id="69635" name="Objet 4">
                        <a:extLst>
                          <a:ext uri="{FF2B5EF4-FFF2-40B4-BE49-F238E27FC236}">
                            <a16:creationId xmlns:a16="http://schemas.microsoft.com/office/drawing/2014/main" id="{CAF82024-DD17-E443-84C2-59FD428930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9" y="2636839"/>
                        <a:ext cx="846772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3480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D0A05-3B3C-9B49-A044-A06324A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39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Augmentation de la production normative</a:t>
            </a:r>
          </a:p>
        </p:txBody>
      </p:sp>
      <p:sp>
        <p:nvSpPr>
          <p:cNvPr id="70658" name="Espace réservé du pied de page 2">
            <a:extLst>
              <a:ext uri="{FF2B5EF4-FFF2-40B4-BE49-F238E27FC236}">
                <a16:creationId xmlns:a16="http://schemas.microsoft.com/office/drawing/2014/main" id="{C3751333-FEA5-8448-86B4-864027C8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  <p:graphicFrame>
        <p:nvGraphicFramePr>
          <p:cNvPr id="70659" name="Objet 3">
            <a:extLst>
              <a:ext uri="{FF2B5EF4-FFF2-40B4-BE49-F238E27FC236}">
                <a16:creationId xmlns:a16="http://schemas.microsoft.com/office/drawing/2014/main" id="{F7D9F345-EDA9-E448-8469-256E18FD8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5297"/>
              </p:ext>
            </p:extLst>
          </p:nvPr>
        </p:nvGraphicFramePr>
        <p:xfrm>
          <a:off x="2424114" y="2260600"/>
          <a:ext cx="8040687" cy="397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3114000" imgH="11430000" progId="Word.Document.12">
                  <p:embed/>
                </p:oleObj>
              </mc:Choice>
              <mc:Fallback>
                <p:oleObj name="Document" r:id="rId2" imgW="23114000" imgH="11430000" progId="Word.Document.12">
                  <p:embed/>
                  <p:pic>
                    <p:nvPicPr>
                      <p:cNvPr id="70659" name="Objet 3">
                        <a:extLst>
                          <a:ext uri="{FF2B5EF4-FFF2-40B4-BE49-F238E27FC236}">
                            <a16:creationId xmlns:a16="http://schemas.microsoft.com/office/drawing/2014/main" id="{F7D9F345-EDA9-E448-8469-256E18FD8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2260600"/>
                        <a:ext cx="8040687" cy="397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618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0" name="Rectangle 4">
            <a:extLst>
              <a:ext uri="{FF2B5EF4-FFF2-40B4-BE49-F238E27FC236}">
                <a16:creationId xmlns:a16="http://schemas.microsoft.com/office/drawing/2014/main" id="{12A1CF76-7AB2-1A48-B146-1C50D14EA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8229600" cy="4556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nl-BE" altLang="fr-FR" sz="32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Secteurs économiques</a:t>
            </a:r>
            <a:endParaRPr lang="en-US" altLang="fr-FR" sz="320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683" name="Espace réservé du contenu 1">
            <a:extLst>
              <a:ext uri="{FF2B5EF4-FFF2-40B4-BE49-F238E27FC236}">
                <a16:creationId xmlns:a16="http://schemas.microsoft.com/office/drawing/2014/main" id="{C0758555-F690-5544-8275-ADD42977A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sz="3000">
                <a:latin typeface="Garamond" panose="02020404030301010803" pitchFamily="18" charset="0"/>
                <a:ea typeface="ＭＳ Ｐゴシック" panose="020B0600070205080204" pitchFamily="34" charset="-128"/>
              </a:rPr>
              <a:t>Primaire: exploitation des ressources : agriculture, richesse du sous-sol, pêche, etc.</a:t>
            </a:r>
          </a:p>
          <a:p>
            <a:r>
              <a:rPr lang="fr-FR" altLang="fr-FR" sz="3000">
                <a:latin typeface="Garamond" panose="02020404030301010803" pitchFamily="18" charset="0"/>
                <a:ea typeface="ＭＳ Ｐゴシック" panose="020B0600070205080204" pitchFamily="34" charset="-128"/>
              </a:rPr>
              <a:t>Secondaire: biens crées par l'agriculture ou l'industrie : énergie, agroalimentaire, bâtiment, travaux publics, etc.</a:t>
            </a:r>
          </a:p>
          <a:p>
            <a:r>
              <a:rPr lang="fr-FR" altLang="fr-FR" sz="3000">
                <a:latin typeface="Garamond" panose="02020404030301010803" pitchFamily="18" charset="0"/>
                <a:ea typeface="ＭＳ Ｐゴシック" panose="020B0600070205080204" pitchFamily="34" charset="-128"/>
              </a:rPr>
              <a:t>Tertiaire: secteur des services : commerce, administration, enseignement, santé, etc.</a:t>
            </a:r>
          </a:p>
          <a:p>
            <a:r>
              <a:rPr lang="fr-FR" altLang="fr-FR" sz="3000">
                <a:latin typeface="Garamond" panose="02020404030301010803" pitchFamily="18" charset="0"/>
                <a:ea typeface="ＭＳ Ｐゴシック" panose="020B0600070205080204" pitchFamily="34" charset="-128"/>
              </a:rPr>
              <a:t>Quaternaire: TIC, presse, activités de recherche et de conseil, etc.</a:t>
            </a:r>
          </a:p>
        </p:txBody>
      </p:sp>
      <p:sp>
        <p:nvSpPr>
          <p:cNvPr id="71682" name="Espace réservé du pied de page 1">
            <a:extLst>
              <a:ext uri="{FF2B5EF4-FFF2-40B4-BE49-F238E27FC236}">
                <a16:creationId xmlns:a16="http://schemas.microsoft.com/office/drawing/2014/main" id="{92B5DF53-BB5E-164B-AAFF-5A106C2A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</p:spTree>
    <p:extLst>
      <p:ext uri="{BB962C8B-B14F-4D97-AF65-F5344CB8AC3E}">
        <p14:creationId xmlns:p14="http://schemas.microsoft.com/office/powerpoint/2010/main" val="2091076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5CDD5-6A9D-C845-9F46-E7BBC3A7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Evolution de la production </a:t>
            </a:r>
          </a:p>
        </p:txBody>
      </p:sp>
      <p:sp>
        <p:nvSpPr>
          <p:cNvPr id="72706" name="Espace réservé du pied de page 3">
            <a:extLst>
              <a:ext uri="{FF2B5EF4-FFF2-40B4-BE49-F238E27FC236}">
                <a16:creationId xmlns:a16="http://schemas.microsoft.com/office/drawing/2014/main" id="{18515B0F-83C4-D245-A682-872130B1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A82EFEF-CD83-BD4F-B002-439A71083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99239"/>
              </p:ext>
            </p:extLst>
          </p:nvPr>
        </p:nvGraphicFramePr>
        <p:xfrm>
          <a:off x="2959100" y="2133601"/>
          <a:ext cx="6070600" cy="2232024"/>
        </p:xfrm>
        <a:graphic>
          <a:graphicData uri="http://schemas.openxmlformats.org/drawingml/2006/table">
            <a:tbl>
              <a:tblPr/>
              <a:tblGrid>
                <a:gridCol w="1195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006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Primaire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Secondaire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Tertiaire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Quaternaire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06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1846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49,4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35,2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15,4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06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1910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23,2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45,6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31,3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06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2012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1,3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21,3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41,7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35,6</a:t>
                      </a:r>
                    </a:p>
                  </a:txBody>
                  <a:tcPr marL="12701" marR="12701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C9E2F06-C0A8-BC4B-B941-5F2412652788}"/>
              </a:ext>
            </a:extLst>
          </p:cNvPr>
          <p:cNvSpPr txBox="1"/>
          <p:nvPr/>
        </p:nvSpPr>
        <p:spPr>
          <a:xfrm>
            <a:off x="1839951" y="4828478"/>
            <a:ext cx="6972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Secteur primaire: 	Agriculture, pêche, mines</a:t>
            </a:r>
          </a:p>
          <a:p>
            <a:r>
              <a:rPr lang="fr-FR" dirty="0">
                <a:latin typeface="Garamond" panose="02020404030301010803" pitchFamily="18" charset="0"/>
              </a:rPr>
              <a:t>Secondaire: 	Industrie, bâtiment (transformation)</a:t>
            </a:r>
          </a:p>
          <a:p>
            <a:r>
              <a:rPr lang="fr-FR" dirty="0">
                <a:latin typeface="Garamond" panose="02020404030301010803" pitchFamily="18" charset="0"/>
              </a:rPr>
              <a:t>Tertiaire 		Services, commerce, administration, enseignement, santé,…</a:t>
            </a:r>
            <a:r>
              <a:rPr lang="fr-BE" dirty="0">
                <a:latin typeface="Garamond" panose="02020404030301010803" pitchFamily="18" charset="0"/>
              </a:rPr>
              <a:t> </a:t>
            </a:r>
          </a:p>
          <a:p>
            <a:r>
              <a:rPr lang="fr-BE" dirty="0">
                <a:latin typeface="Garamond" panose="02020404030301010803" pitchFamily="18" charset="0"/>
              </a:rPr>
              <a:t>Quaternaire: 	</a:t>
            </a:r>
            <a:r>
              <a:rPr lang="fr-FR" dirty="0">
                <a:latin typeface="Garamond" panose="02020404030301010803" pitchFamily="18" charset="0"/>
              </a:rPr>
              <a:t>TIC, presse, activités de recherche et de conseil,…</a:t>
            </a:r>
            <a:r>
              <a:rPr lang="fr-BE" dirty="0">
                <a:latin typeface="Garamond" panose="02020404030301010803" pitchFamily="18" charset="0"/>
              </a:rPr>
              <a:t> </a:t>
            </a:r>
            <a:endParaRPr lang="fr-F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96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489E8-1357-364D-8AB1-0F7A054F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Evolution des secteurs </a:t>
            </a:r>
            <a:r>
              <a:rPr lang="fr-FR" altLang="fr-FR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economiques</a:t>
            </a:r>
            <a:r>
              <a:rPr lang="fr-FR" altLang="fr-FR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hommes et femmes (1983-2013) </a:t>
            </a:r>
            <a:r>
              <a:rPr lang="fr-FR" altLang="fr-FR" sz="130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 : </a:t>
            </a:r>
            <a:r>
              <a:rPr lang="fr-FR" altLang="fr-FR" sz="130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Statbel</a:t>
            </a:r>
            <a:r>
              <a:rPr lang="fr-FR" altLang="fr-FR" sz="130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fr-FR" sz="1300" dirty="0"/>
          </a:p>
        </p:txBody>
      </p:sp>
      <p:pic>
        <p:nvPicPr>
          <p:cNvPr id="6145" name="Image 31">
            <a:extLst>
              <a:ext uri="{FF2B5EF4-FFF2-40B4-BE49-F238E27FC236}">
                <a16:creationId xmlns:a16="http://schemas.microsoft.com/office/drawing/2014/main" id="{D6BCB2AC-F09F-5841-AEB7-D9F0E1409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7" y="2754350"/>
            <a:ext cx="11786839" cy="33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3D87DB-CE26-2646-8B43-AA53815C6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05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70A422-2282-3A49-8A7A-6987B44C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</p:spTree>
    <p:extLst>
      <p:ext uri="{BB962C8B-B14F-4D97-AF65-F5344CB8AC3E}">
        <p14:creationId xmlns:p14="http://schemas.microsoft.com/office/powerpoint/2010/main" val="267747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213166F-7098-F84B-A918-B7B87D09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Plan du cours: MOOC</a:t>
            </a:r>
          </a:p>
        </p:txBody>
      </p:sp>
      <p:sp>
        <p:nvSpPr>
          <p:cNvPr id="47106" name="Espace réservé du contenu 3">
            <a:extLst>
              <a:ext uri="{FF2B5EF4-FFF2-40B4-BE49-F238E27FC236}">
                <a16:creationId xmlns:a16="http://schemas.microsoft.com/office/drawing/2014/main" id="{46E135FB-B59D-5C4D-A857-0C25A73C7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>
                <a:latin typeface="Garamond" panose="02020404030301010803" pitchFamily="18" charset="0"/>
              </a:rPr>
              <a:t>Module 1 : D’où vient la Belgique ?</a:t>
            </a:r>
          </a:p>
          <a:p>
            <a:r>
              <a:rPr lang="fr-BE" sz="2000" dirty="0">
                <a:latin typeface="Garamond" panose="02020404030301010803" pitchFamily="18" charset="0"/>
              </a:rPr>
              <a:t>Module 2 : Démocratie et représentation</a:t>
            </a:r>
          </a:p>
          <a:p>
            <a:r>
              <a:rPr lang="fr-BE" sz="2000" dirty="0">
                <a:latin typeface="Garamond" panose="02020404030301010803" pitchFamily="18" charset="0"/>
              </a:rPr>
              <a:t>Module 3 : Un Etat sans Nation ?</a:t>
            </a:r>
          </a:p>
          <a:p>
            <a:r>
              <a:rPr lang="fr-BE" sz="2000" dirty="0">
                <a:latin typeface="Garamond" panose="02020404030301010803" pitchFamily="18" charset="0"/>
              </a:rPr>
              <a:t>Module 4 : Q. économiques et sociales</a:t>
            </a:r>
          </a:p>
          <a:p>
            <a:r>
              <a:rPr lang="fr-BE" sz="2000" dirty="0">
                <a:latin typeface="Garamond" panose="02020404030301010803" pitchFamily="18" charset="0"/>
              </a:rPr>
              <a:t>Module 5 : environnement international</a:t>
            </a:r>
          </a:p>
          <a:p>
            <a:r>
              <a:rPr lang="fr-BE" sz="2000" dirty="0">
                <a:latin typeface="Garamond" panose="02020404030301010803" pitchFamily="18" charset="0"/>
              </a:rPr>
              <a:t>Module 6 : et l'Afrique centrale</a:t>
            </a:r>
          </a:p>
          <a:p>
            <a:pPr marL="82550" indent="0">
              <a:buNone/>
            </a:pPr>
            <a:endParaRPr lang="fr-FR" altLang="fr-FR" sz="2000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7107" name="Espace réservé du pied de page 1">
            <a:extLst>
              <a:ext uri="{FF2B5EF4-FFF2-40B4-BE49-F238E27FC236}">
                <a16:creationId xmlns:a16="http://schemas.microsoft.com/office/drawing/2014/main" id="{42DC7F29-D256-DE4D-975E-8ED147FF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</p:spTree>
    <p:extLst>
      <p:ext uri="{BB962C8B-B14F-4D97-AF65-F5344CB8AC3E}">
        <p14:creationId xmlns:p14="http://schemas.microsoft.com/office/powerpoint/2010/main" val="1718877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DE482D4-4C09-3C44-B9EA-D49BE1B3A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21271"/>
              </p:ext>
            </p:extLst>
          </p:nvPr>
        </p:nvGraphicFramePr>
        <p:xfrm>
          <a:off x="7040598" y="1949221"/>
          <a:ext cx="5047324" cy="4257600"/>
        </p:xfrm>
        <a:graphic>
          <a:graphicData uri="http://schemas.openxmlformats.org/drawingml/2006/table">
            <a:tbl>
              <a:tblPr/>
              <a:tblGrid>
                <a:gridCol w="1261831">
                  <a:extLst>
                    <a:ext uri="{9D8B030D-6E8A-4147-A177-3AD203B41FA5}">
                      <a16:colId xmlns:a16="http://schemas.microsoft.com/office/drawing/2014/main" val="4212394050"/>
                    </a:ext>
                  </a:extLst>
                </a:gridCol>
                <a:gridCol w="1261831">
                  <a:extLst>
                    <a:ext uri="{9D8B030D-6E8A-4147-A177-3AD203B41FA5}">
                      <a16:colId xmlns:a16="http://schemas.microsoft.com/office/drawing/2014/main" val="1837476911"/>
                    </a:ext>
                  </a:extLst>
                </a:gridCol>
                <a:gridCol w="1261831">
                  <a:extLst>
                    <a:ext uri="{9D8B030D-6E8A-4147-A177-3AD203B41FA5}">
                      <a16:colId xmlns:a16="http://schemas.microsoft.com/office/drawing/2014/main" val="4030340182"/>
                    </a:ext>
                  </a:extLst>
                </a:gridCol>
                <a:gridCol w="1261831">
                  <a:extLst>
                    <a:ext uri="{9D8B030D-6E8A-4147-A177-3AD203B41FA5}">
                      <a16:colId xmlns:a16="http://schemas.microsoft.com/office/drawing/2014/main" val="2853600845"/>
                    </a:ext>
                  </a:extLst>
                </a:gridCol>
              </a:tblGrid>
              <a:tr h="222980">
                <a:tc>
                  <a:txBody>
                    <a:bodyPr/>
                    <a:lstStyle/>
                    <a:p>
                      <a:pPr algn="ctr"/>
                      <a:r>
                        <a:rPr lang="fr-BE" sz="1400" b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Décile</a:t>
                      </a:r>
                    </a:p>
                  </a:txBody>
                  <a:tcPr marL="27326" marR="27326" marT="32791" marB="32791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74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2010</a:t>
                      </a:r>
                    </a:p>
                  </a:txBody>
                  <a:tcPr marL="27326" marR="27326" marT="32791" marB="3279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74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2017</a:t>
                      </a:r>
                    </a:p>
                  </a:txBody>
                  <a:tcPr marL="27326" marR="27326" marT="32791" marB="3279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74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b="1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% hausse 2017 - 2010</a:t>
                      </a:r>
                    </a:p>
                  </a:txBody>
                  <a:tcPr marL="27326" marR="27326" marT="32791" marB="3279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7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441463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>
                          <a:solidFill>
                            <a:srgbClr val="1F74B6"/>
                          </a:solidFill>
                          <a:effectLst/>
                        </a:rPr>
                        <a:t>1 (= 10 % gagnent moins et 90 % gagnent plus)</a:t>
                      </a:r>
                    </a:p>
                  </a:txBody>
                  <a:tcPr marL="27326" marR="27326" marT="21861" marB="21861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 dirty="0">
                          <a:effectLst/>
                        </a:rPr>
                        <a:t>1.967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2.261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14,9%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570256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>
                          <a:solidFill>
                            <a:srgbClr val="1F74B6"/>
                          </a:solidFill>
                          <a:effectLst/>
                        </a:rPr>
                        <a:t>2</a:t>
                      </a:r>
                    </a:p>
                  </a:txBody>
                  <a:tcPr marL="27326" marR="27326" marT="21861" marB="21861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 dirty="0">
                          <a:effectLst/>
                        </a:rPr>
                        <a:t>2.165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2.502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15,6%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225327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>
                          <a:solidFill>
                            <a:srgbClr val="1F74B6"/>
                          </a:solidFill>
                          <a:effectLst/>
                        </a:rPr>
                        <a:t>3</a:t>
                      </a:r>
                    </a:p>
                  </a:txBody>
                  <a:tcPr marL="27326" marR="27326" marT="21861" marB="21861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2.341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2.703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15,5%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739160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>
                          <a:solidFill>
                            <a:srgbClr val="1F74B6"/>
                          </a:solidFill>
                          <a:effectLst/>
                        </a:rPr>
                        <a:t>4</a:t>
                      </a:r>
                    </a:p>
                  </a:txBody>
                  <a:tcPr marL="27326" marR="27326" marT="21861" marB="21861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2.519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2.894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14,9%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80791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>
                          <a:solidFill>
                            <a:srgbClr val="1F74B6"/>
                          </a:solidFill>
                          <a:effectLst/>
                        </a:rPr>
                        <a:t>5</a:t>
                      </a:r>
                    </a:p>
                  </a:txBody>
                  <a:tcPr marL="27326" marR="27326" marT="21861" marB="21861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2.700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3.140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16,3%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46540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>
                          <a:solidFill>
                            <a:srgbClr val="1F74B6"/>
                          </a:solidFill>
                          <a:effectLst/>
                        </a:rPr>
                        <a:t>6</a:t>
                      </a:r>
                    </a:p>
                  </a:txBody>
                  <a:tcPr marL="27326" marR="27326" marT="21861" marB="21861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2.925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3.405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16,4%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620884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>
                          <a:solidFill>
                            <a:srgbClr val="1F74B6"/>
                          </a:solidFill>
                          <a:effectLst/>
                        </a:rPr>
                        <a:t>7</a:t>
                      </a:r>
                    </a:p>
                  </a:txBody>
                  <a:tcPr marL="27326" marR="27326" marT="21861" marB="21861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3.243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3.787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16,8%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04985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>
                          <a:solidFill>
                            <a:srgbClr val="1F74B6"/>
                          </a:solidFill>
                          <a:effectLst/>
                        </a:rPr>
                        <a:t>8</a:t>
                      </a:r>
                    </a:p>
                  </a:txBody>
                  <a:tcPr marL="27326" marR="27326" marT="21861" marB="21861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 dirty="0">
                          <a:effectLst/>
                        </a:rPr>
                        <a:t>3.751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 dirty="0">
                          <a:effectLst/>
                        </a:rPr>
                        <a:t>4.403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 dirty="0">
                          <a:effectLst/>
                        </a:rPr>
                        <a:t>17,4%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30103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/>
                      <a:r>
                        <a:rPr lang="fr-BE" sz="1400" b="1" dirty="0">
                          <a:solidFill>
                            <a:srgbClr val="1F74B6"/>
                          </a:solidFill>
                          <a:effectLst/>
                        </a:rPr>
                        <a:t>9</a:t>
                      </a:r>
                    </a:p>
                  </a:txBody>
                  <a:tcPr marL="27326" marR="27326" marT="21861" marB="21861">
                    <a:lnL>
                      <a:noFill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4.679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>
                          <a:effectLst/>
                        </a:rPr>
                        <a:t>5.544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BE" sz="1400" b="0" dirty="0">
                          <a:effectLst/>
                        </a:rPr>
                        <a:t>18,5%</a:t>
                      </a:r>
                    </a:p>
                  </a:txBody>
                  <a:tcPr marL="27326" marR="27326" marT="21861" marB="21861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40068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CD9B492-BE50-964C-AEB1-8C0D2800C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47" y="121069"/>
            <a:ext cx="659730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solidFill>
                  <a:srgbClr val="222221"/>
                </a:solidFill>
                <a:latin typeface="Garamond" panose="02020404030301010803" pitchFamily="18" charset="0"/>
              </a:rPr>
              <a:t>Inégalités sociales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dirty="0">
              <a:solidFill>
                <a:srgbClr val="222221"/>
              </a:solidFill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rgbClr val="222221"/>
                </a:solidFill>
                <a:latin typeface="Garamond" panose="02020404030301010803" pitchFamily="18" charset="0"/>
              </a:rPr>
              <a:t>Répartition en déciles: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rgbClr val="222221"/>
                </a:solidFill>
                <a:latin typeface="Garamond" panose="02020404030301010803" pitchFamily="18" charset="0"/>
              </a:rPr>
              <a:t>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22221"/>
                </a:solidFill>
                <a:effectLst/>
                <a:latin typeface="Garamond" panose="02020404030301010803" pitchFamily="18" charset="0"/>
              </a:rPr>
              <a:t>ri de tous les salaires par ordre croissant, puis division des travailleurs en dix groupes égaux. En d’autres termes, le premier décile représente le montant pour lequel 10 % des salariés gagnent moins et 90 % des salariés gagnent plus.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22221"/>
                </a:solidFill>
                <a:effectLst/>
                <a:latin typeface="Garamond" panose="02020404030301010803" pitchFamily="18" charset="0"/>
              </a:rPr>
              <a:t>À l’instar des autres indicateurs, depuis 2010, l'augmentation en pourcentage des salaires a été plus prononcée dans les déciles supérieurs.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22221"/>
                </a:solidFill>
                <a:effectLst/>
                <a:latin typeface="Garamond" panose="02020404030301010803" pitchFamily="18" charset="0"/>
              </a:rPr>
              <a:t>En d'autres termes: l’écart entre les salaires les plus bas et les salaires les plus élevés a augmenté ces sept dernières années.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dirty="0">
              <a:solidFill>
                <a:srgbClr val="222221"/>
              </a:solidFill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rgbClr val="222221"/>
              </a:solidFill>
              <a:effectLst/>
              <a:latin typeface="Garamond" panose="020204040303010108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200" b="1" dirty="0">
              <a:solidFill>
                <a:srgbClr val="222221"/>
              </a:solidFill>
              <a:latin typeface="Garamond" panose="02020404030301010803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>
                <a:solidFill>
                  <a:srgbClr val="1F74B6"/>
                </a:solidFill>
                <a:latin typeface="Garamond" panose="02020404030301010803" pitchFamily="18" charset="0"/>
                <a:hlinkClick r:id="rId2"/>
              </a:rPr>
              <a:t>https://statbel.fgov.be/fr/nouvelles/faire-de-longues-etudes-paie</a:t>
            </a:r>
            <a:r>
              <a:rPr lang="fr-FR" altLang="fr-FR" sz="1200" b="1" dirty="0">
                <a:solidFill>
                  <a:srgbClr val="1F74B6"/>
                </a:solidFill>
                <a:latin typeface="Garamond" panose="02020404030301010803" pitchFamily="18" charset="0"/>
              </a:rPr>
              <a:t> </a:t>
            </a: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rgbClr val="1F74B6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95AE71-1778-6C49-9995-FA6A4CE092B5}"/>
              </a:ext>
            </a:extLst>
          </p:cNvPr>
          <p:cNvSpPr txBox="1"/>
          <p:nvPr/>
        </p:nvSpPr>
        <p:spPr>
          <a:xfrm>
            <a:off x="7040598" y="312235"/>
            <a:ext cx="49687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1F74B6"/>
                </a:solidFill>
                <a:latin typeface="Garamond" panose="02020404030301010803" pitchFamily="18" charset="0"/>
              </a:rPr>
              <a:t>Répartition en déciles en 2010 et 2017 et augmentation des salaires correspondante en pourcentage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222221"/>
                </a:solidFill>
                <a:latin typeface="Garamond" panose="02020404030301010803" pitchFamily="18" charset="0"/>
              </a:rPr>
              <a:t>Source: </a:t>
            </a:r>
            <a:r>
              <a:rPr lang="fr-FR" altLang="fr-FR" sz="2400" dirty="0" err="1">
                <a:solidFill>
                  <a:srgbClr val="222221"/>
                </a:solidFill>
                <a:latin typeface="Garamond" panose="02020404030301010803" pitchFamily="18" charset="0"/>
              </a:rPr>
              <a:t>Statbel</a:t>
            </a:r>
            <a:endParaRPr lang="fr-FR" altLang="fr-FR" sz="2800" dirty="0">
              <a:latin typeface="Garamond" panose="02020404030301010803" pitchFamily="18" charset="0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D34310-1656-8D4E-9A07-4D38BC67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</p:spTree>
    <p:extLst>
      <p:ext uri="{BB962C8B-B14F-4D97-AF65-F5344CB8AC3E}">
        <p14:creationId xmlns:p14="http://schemas.microsoft.com/office/powerpoint/2010/main" val="734201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ce réservé du pied de page 2">
            <a:extLst>
              <a:ext uri="{FF2B5EF4-FFF2-40B4-BE49-F238E27FC236}">
                <a16:creationId xmlns:a16="http://schemas.microsoft.com/office/drawing/2014/main" id="{91B91246-50AB-EA41-B477-1FB4E2CED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>
                <a:solidFill>
                  <a:srgbClr val="B5A788"/>
                </a:solidFill>
                <a:latin typeface="Gill Sans MT" panose="020B0502020104020203" pitchFamily="34" charset="77"/>
              </a:rPr>
              <a:t>BCEEAL2</a:t>
            </a:r>
          </a:p>
        </p:txBody>
      </p:sp>
      <p:sp>
        <p:nvSpPr>
          <p:cNvPr id="73730" name="AutoShape 2">
            <a:extLst>
              <a:ext uri="{FF2B5EF4-FFF2-40B4-BE49-F238E27FC236}">
                <a16:creationId xmlns:a16="http://schemas.microsoft.com/office/drawing/2014/main" id="{BA577EE5-5CCB-4349-88E5-B0556C56B9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/>
          </a:p>
        </p:txBody>
      </p:sp>
      <p:pic>
        <p:nvPicPr>
          <p:cNvPr id="73732" name="Image 7">
            <a:extLst>
              <a:ext uri="{FF2B5EF4-FFF2-40B4-BE49-F238E27FC236}">
                <a16:creationId xmlns:a16="http://schemas.microsoft.com/office/drawing/2014/main" id="{8BF2C309-E723-024C-9B63-55AB07BD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796393"/>
            <a:ext cx="805815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A8D73C8-9E22-8046-9A7B-25A9CE46CC0F}"/>
              </a:ext>
            </a:extLst>
          </p:cNvPr>
          <p:cNvSpPr txBox="1"/>
          <p:nvPr/>
        </p:nvSpPr>
        <p:spPr>
          <a:xfrm>
            <a:off x="4962293" y="1115122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Evolution climatique</a:t>
            </a:r>
          </a:p>
        </p:txBody>
      </p:sp>
    </p:spTree>
    <p:extLst>
      <p:ext uri="{BB962C8B-B14F-4D97-AF65-F5344CB8AC3E}">
        <p14:creationId xmlns:p14="http://schemas.microsoft.com/office/powerpoint/2010/main" val="3485305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B110D4F-1FBA-F60A-6B1E-4F234204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39F2CE-49A8-C4EE-4807-215B90ADF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085850"/>
            <a:ext cx="68199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00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0B0F79D-3854-27E7-1878-5ABC4B62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pic>
        <p:nvPicPr>
          <p:cNvPr id="1025" name="Picture 1" descr="page5image2843270752">
            <a:extLst>
              <a:ext uri="{FF2B5EF4-FFF2-40B4-BE49-F238E27FC236}">
                <a16:creationId xmlns:a16="http://schemas.microsoft.com/office/drawing/2014/main" id="{63632F7B-65DC-0C43-12CA-0E42E0DC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6" y="109734"/>
            <a:ext cx="6890664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294DA07-0F95-E1FD-3191-6B6479A0B249}"/>
              </a:ext>
            </a:extLst>
          </p:cNvPr>
          <p:cNvSpPr txBox="1"/>
          <p:nvPr/>
        </p:nvSpPr>
        <p:spPr>
          <a:xfrm>
            <a:off x="7552945" y="841248"/>
            <a:ext cx="426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Rapport de septembre 2022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427C11-31EF-A7FE-9E49-3F5424BACF9D}"/>
              </a:ext>
            </a:extLst>
          </p:cNvPr>
          <p:cNvSpPr txBox="1"/>
          <p:nvPr/>
        </p:nvSpPr>
        <p:spPr>
          <a:xfrm>
            <a:off x="8742556" y="1650380"/>
            <a:ext cx="2475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https://</a:t>
            </a:r>
            <a:r>
              <a:rPr lang="fr-BE" dirty="0" err="1"/>
              <a:t>public.wmo.int</a:t>
            </a:r>
            <a:r>
              <a:rPr lang="fr-BE" dirty="0"/>
              <a:t>/en/</a:t>
            </a:r>
            <a:r>
              <a:rPr lang="fr-BE" dirty="0" err="1"/>
              <a:t>resources</a:t>
            </a:r>
            <a:r>
              <a:rPr lang="fr-BE" dirty="0"/>
              <a:t>/</a:t>
            </a:r>
            <a:r>
              <a:rPr lang="fr-BE" dirty="0" err="1"/>
              <a:t>united_in_science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29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7101D35-6A4B-00AC-AEF8-59F4E871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BCEEAL2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D8AA34-B593-63F2-7E72-CF77D35E5A38}"/>
              </a:ext>
            </a:extLst>
          </p:cNvPr>
          <p:cNvSpPr txBox="1"/>
          <p:nvPr/>
        </p:nvSpPr>
        <p:spPr>
          <a:xfrm>
            <a:off x="3051313" y="3247647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altLang="fr-FR"/>
              <a:t>https://</a:t>
            </a:r>
            <a:r>
              <a:rPr lang="fr-BE" altLang="fr-FR" dirty="0" err="1"/>
              <a:t>www.fun-mooc.fr</a:t>
            </a:r>
            <a:r>
              <a:rPr lang="fr-BE" altLang="fr-FR" dirty="0"/>
              <a:t>/</a:t>
            </a:r>
            <a:r>
              <a:rPr lang="fr-BE" altLang="fr-FR" dirty="0" err="1"/>
              <a:t>fr</a:t>
            </a:r>
            <a:r>
              <a:rPr lang="fr-BE" altLang="fr-FR" dirty="0"/>
              <a:t>/cours/histoires-de-belgique/</a:t>
            </a:r>
          </a:p>
        </p:txBody>
      </p:sp>
    </p:spTree>
    <p:extLst>
      <p:ext uri="{BB962C8B-B14F-4D97-AF65-F5344CB8AC3E}">
        <p14:creationId xmlns:p14="http://schemas.microsoft.com/office/powerpoint/2010/main" val="384992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D56D32E-AF0C-B447-887B-FA0567DC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35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Les grandes évolutions dans la société.</a:t>
            </a:r>
          </a:p>
        </p:txBody>
      </p:sp>
      <p:sp>
        <p:nvSpPr>
          <p:cNvPr id="48130" name="Espace réservé du contenu 3">
            <a:extLst>
              <a:ext uri="{FF2B5EF4-FFF2-40B4-BE49-F238E27FC236}">
                <a16:creationId xmlns:a16="http://schemas.microsoft.com/office/drawing/2014/main" id="{C5B38A99-AE74-E644-8040-EF773C02B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Démocratisation du droit de vote</a:t>
            </a:r>
          </a:p>
          <a:p>
            <a:r>
              <a:rPr lang="fr-FR" altLang="fr-FR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Augmentation des dépenses de l’Etat</a:t>
            </a:r>
          </a:p>
          <a:p>
            <a:r>
              <a:rPr lang="fr-FR" altLang="fr-FR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Intervention législative croissante</a:t>
            </a:r>
          </a:p>
          <a:p>
            <a:endParaRPr lang="fr-FR" altLang="fr-FR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endParaRPr lang="fr-FR" altLang="fr-FR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r>
              <a:rPr lang="fr-FR" altLang="fr-FR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Augmentation démographique</a:t>
            </a:r>
          </a:p>
          <a:p>
            <a:r>
              <a:rPr lang="fr-FR" altLang="fr-FR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Allongement de l’espérance de vie</a:t>
            </a:r>
          </a:p>
          <a:p>
            <a:r>
              <a:rPr lang="fr-FR" altLang="fr-FR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Augmentation de la production</a:t>
            </a:r>
          </a:p>
        </p:txBody>
      </p:sp>
      <p:sp>
        <p:nvSpPr>
          <p:cNvPr id="48131" name="Espace réservé du pied de page 1">
            <a:extLst>
              <a:ext uri="{FF2B5EF4-FFF2-40B4-BE49-F238E27FC236}">
                <a16:creationId xmlns:a16="http://schemas.microsoft.com/office/drawing/2014/main" id="{0F08A026-E69E-8442-AF89-56E95688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</p:spTree>
    <p:extLst>
      <p:ext uri="{BB962C8B-B14F-4D97-AF65-F5344CB8AC3E}">
        <p14:creationId xmlns:p14="http://schemas.microsoft.com/office/powerpoint/2010/main" val="138231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2C357-528B-B54A-B8BB-9B2BB481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fr-FR" sz="28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Augmentation du nombre d</a:t>
            </a:r>
            <a:r>
              <a:rPr lang="ja-JP" altLang="fr-FR" sz="28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’</a:t>
            </a:r>
            <a:r>
              <a:rPr lang="fr-FR" altLang="ja-JP" sz="28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habitants et de la proportion d</a:t>
            </a:r>
            <a:r>
              <a:rPr lang="ja-JP" altLang="fr-FR" sz="28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’</a:t>
            </a:r>
            <a:r>
              <a:rPr lang="fr-FR" altLang="ja-JP" sz="28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électeurs</a:t>
            </a:r>
            <a:endParaRPr lang="fr-FR" altLang="fr-FR" sz="280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0A3B4CC-321E-CD4F-AB39-E16B40CAE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387311"/>
              </p:ext>
            </p:extLst>
          </p:nvPr>
        </p:nvGraphicFramePr>
        <p:xfrm>
          <a:off x="2665761" y="1893837"/>
          <a:ext cx="6735336" cy="4110642"/>
        </p:xfrm>
        <a:graphic>
          <a:graphicData uri="http://schemas.openxmlformats.org/drawingml/2006/table">
            <a:tbl>
              <a:tblPr/>
              <a:tblGrid>
                <a:gridCol w="1683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74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Année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Habitants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Electeurs</a:t>
                      </a:r>
                      <a:endParaRPr kumimoji="0" lang="fr-FR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% d’électeurs </a:t>
                      </a:r>
                      <a:endParaRPr kumimoji="0" lang="fr-FR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1831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3.786.556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明朝" panose="02020609040205080304" pitchFamily="49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46.009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1,2%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1848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4.337.196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79.000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1,8%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1893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6.069.000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136.755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2,2%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1894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6.069.000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1.370.687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22,6%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1932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8.213.449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2.335.203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28,4%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1950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8.653.653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4.942.807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57,1%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1981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9.848.647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明朝" panose="02020609040205080304" pitchFamily="49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6.877.466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69,8%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9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2019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  <a:cs typeface="+mn-cs"/>
                        </a:rPr>
                        <a:t>11.492.641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  <a:cs typeface="+mn-cs"/>
                        </a:rPr>
                        <a:t>8.122.985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2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anose="020B0600070205080204" pitchFamily="34" charset="-128"/>
                        </a:rPr>
                        <a:t>70,7%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9206" name="Espace réservé du pied de page 2">
            <a:extLst>
              <a:ext uri="{FF2B5EF4-FFF2-40B4-BE49-F238E27FC236}">
                <a16:creationId xmlns:a16="http://schemas.microsoft.com/office/drawing/2014/main" id="{0786D197-B267-344D-BC4E-28BD4D11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</p:spTree>
    <p:extLst>
      <p:ext uri="{BB962C8B-B14F-4D97-AF65-F5344CB8AC3E}">
        <p14:creationId xmlns:p14="http://schemas.microsoft.com/office/powerpoint/2010/main" val="210576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1B4632F-D1C1-314E-819A-00E7B7CA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Pyramides des âges</a:t>
            </a:r>
          </a:p>
        </p:txBody>
      </p:sp>
      <p:sp>
        <p:nvSpPr>
          <p:cNvPr id="50178" name="Espace réservé du contenu 5">
            <a:extLst>
              <a:ext uri="{FF2B5EF4-FFF2-40B4-BE49-F238E27FC236}">
                <a16:creationId xmlns:a16="http://schemas.microsoft.com/office/drawing/2014/main" id="{4479EA3C-1C9C-C344-A4E0-6FC3C4875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>
                <a:latin typeface="Garamond" panose="02020404030301010803" pitchFamily="18" charset="0"/>
                <a:ea typeface="ＭＳ Ｐゴシック" panose="020B0600070205080204" pitchFamily="34" charset="-128"/>
              </a:rPr>
              <a:t>par classes d'âge de 5 ans et pour 10.000 habitants</a:t>
            </a:r>
          </a:p>
          <a:p>
            <a:endParaRPr lang="fr-FR" altLang="fr-FR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endParaRPr lang="fr-FR" altLang="fr-FR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0179" name="Espace réservé du pied de page 2">
            <a:extLst>
              <a:ext uri="{FF2B5EF4-FFF2-40B4-BE49-F238E27FC236}">
                <a16:creationId xmlns:a16="http://schemas.microsoft.com/office/drawing/2014/main" id="{A4B33106-C673-2641-B0F3-01839A49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</p:spTree>
    <p:extLst>
      <p:ext uri="{BB962C8B-B14F-4D97-AF65-F5344CB8AC3E}">
        <p14:creationId xmlns:p14="http://schemas.microsoft.com/office/powerpoint/2010/main" val="307044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03DD72D-C0E1-2544-A462-0335F8199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1881: </a:t>
            </a:r>
            <a:r>
              <a:rPr lang="fr-FR" altLang="ja-JP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pyramide « biologique »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1E340717-4BD3-6D42-8621-C5FC68FC7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BE" altLang="fr-FR" sz="1800">
                <a:latin typeface="Garamond" panose="02020404030301010803" pitchFamily="18" charset="0"/>
                <a:ea typeface="ＭＳ Ｐゴシック" panose="020B0600070205080204" pitchFamily="34" charset="-128"/>
              </a:rPr>
              <a:t>Hommes 		1881		Femmes</a:t>
            </a:r>
            <a:endParaRPr lang="fr-FR" altLang="fr-FR" sz="1800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1205" name="Espace réservé du pied de page 5">
            <a:extLst>
              <a:ext uri="{FF2B5EF4-FFF2-40B4-BE49-F238E27FC236}">
                <a16:creationId xmlns:a16="http://schemas.microsoft.com/office/drawing/2014/main" id="{29433977-CE38-5445-81F8-0FB09BCF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C04274E9-DA0F-ED46-A093-3CC5EE68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Garamond" panose="02020404030301010803" pitchFamily="18" charset="0"/>
            </a:endParaRPr>
          </a:p>
        </p:txBody>
      </p:sp>
      <p:pic>
        <p:nvPicPr>
          <p:cNvPr id="51204" name="Picture 4" descr="[pyramide des âges]">
            <a:extLst>
              <a:ext uri="{FF2B5EF4-FFF2-40B4-BE49-F238E27FC236}">
                <a16:creationId xmlns:a16="http://schemas.microsoft.com/office/drawing/2014/main" id="{87F35412-9B72-6B41-A877-A8B6E120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990725"/>
            <a:ext cx="6119812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66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BCFD80B-6BCE-944E-8975-946B8C1B0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40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1921: guerre et baisse de la natalité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4F725A75-632D-924C-A139-134F8CBD3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BE" altLang="fr-FR" sz="1800">
                <a:latin typeface="Garamond" panose="02020404030301010803" pitchFamily="18" charset="0"/>
                <a:ea typeface="ＭＳ Ｐゴシック" panose="020B0600070205080204" pitchFamily="34" charset="-128"/>
              </a:rPr>
              <a:t>Hommes 		1921		 Femmes</a:t>
            </a:r>
          </a:p>
          <a:p>
            <a:pPr>
              <a:buFontTx/>
              <a:buNone/>
            </a:pPr>
            <a:endParaRPr lang="fr-FR" altLang="fr-FR" sz="1800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Espace réservé du pied de page 4">
            <a:extLst>
              <a:ext uri="{FF2B5EF4-FFF2-40B4-BE49-F238E27FC236}">
                <a16:creationId xmlns:a16="http://schemas.microsoft.com/office/drawing/2014/main" id="{1A5B1581-D6FA-C247-BCF7-FB702244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  <p:pic>
        <p:nvPicPr>
          <p:cNvPr id="52227" name="Picture 5" descr="[pyramide des âges]">
            <a:extLst>
              <a:ext uri="{FF2B5EF4-FFF2-40B4-BE49-F238E27FC236}">
                <a16:creationId xmlns:a16="http://schemas.microsoft.com/office/drawing/2014/main" id="{8578836F-C4BE-4342-B35A-6C457743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2157413"/>
            <a:ext cx="6553200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23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DD8F47E-2F7C-C54C-BB03-18C13C531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z="32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ＭＳ Ｐゴシック" panose="020B0600070205080204" pitchFamily="34" charset="-128"/>
              </a:rPr>
              <a:t>1948: deux guerres et stabilisation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DF03673C-3C05-C443-8758-BF5BE0DDA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fr-BE" altLang="fr-FR" sz="1800">
                <a:latin typeface="Garamond" panose="02020404030301010803" pitchFamily="18" charset="0"/>
                <a:ea typeface="ＭＳ Ｐゴシック" panose="020B0600070205080204" pitchFamily="34" charset="-128"/>
              </a:rPr>
              <a:t>Hommes		1948		Femmes</a:t>
            </a:r>
          </a:p>
          <a:p>
            <a:pPr algn="ctr">
              <a:buFontTx/>
              <a:buNone/>
            </a:pPr>
            <a:endParaRPr lang="fr-FR" altLang="fr-FR">
              <a:latin typeface="Garamond" panose="020204040303010108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Espace réservé du pied de page 4">
            <a:extLst>
              <a:ext uri="{FF2B5EF4-FFF2-40B4-BE49-F238E27FC236}">
                <a16:creationId xmlns:a16="http://schemas.microsoft.com/office/drawing/2014/main" id="{18D9C771-380C-F545-8277-985B31EA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>
                <a:solidFill>
                  <a:srgbClr val="B5A788"/>
                </a:solidFill>
                <a:latin typeface="Garamond" panose="02020404030301010803" pitchFamily="18" charset="0"/>
              </a:rPr>
              <a:t>BCEEAL2</a:t>
            </a:r>
          </a:p>
        </p:txBody>
      </p:sp>
      <p:pic>
        <p:nvPicPr>
          <p:cNvPr id="53251" name="Picture 5" descr="[pyramide des âges]">
            <a:extLst>
              <a:ext uri="{FF2B5EF4-FFF2-40B4-BE49-F238E27FC236}">
                <a16:creationId xmlns:a16="http://schemas.microsoft.com/office/drawing/2014/main" id="{56FF9174-F1EE-464D-AF29-0464D937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014539"/>
            <a:ext cx="6119813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03881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{F10BED33-3B08-FE41-AD3A-F05EC306424A}tf10001119</Template>
  <TotalTime>7554</TotalTime>
  <Words>1259</Words>
  <Application>Microsoft Macintosh PowerPoint</Application>
  <PresentationFormat>Grand écran</PresentationFormat>
  <Paragraphs>320</Paragraphs>
  <Slides>34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Arial</vt:lpstr>
      <vt:lpstr>Calibri</vt:lpstr>
      <vt:lpstr>Garamond</vt:lpstr>
      <vt:lpstr>Gill Sans MT</vt:lpstr>
      <vt:lpstr>inherit</vt:lpstr>
      <vt:lpstr>Wingdings 2</vt:lpstr>
      <vt:lpstr>Galerie</vt:lpstr>
      <vt:lpstr>Document</vt:lpstr>
      <vt:lpstr>Belgique: comment en est-on arrivé là?</vt:lpstr>
      <vt:lpstr>Cours en ligne ouvert, gratuit, massif</vt:lpstr>
      <vt:lpstr>Plan du cours: MOOC</vt:lpstr>
      <vt:lpstr>Les grandes évolutions dans la société.</vt:lpstr>
      <vt:lpstr>Augmentation du nombre d’habitants et de la proportion d’électeurs</vt:lpstr>
      <vt:lpstr>Pyramides des âges</vt:lpstr>
      <vt:lpstr>1881: pyramide « biologique »</vt:lpstr>
      <vt:lpstr>1921: guerre et baisse de la natalité</vt:lpstr>
      <vt:lpstr>1948: deux guerres et stabilisation</vt:lpstr>
      <vt:lpstr>1971: marque fin « baby-boom » en 1965</vt:lpstr>
      <vt:lpstr>1991: annonce du problème des pensions</vt:lpstr>
      <vt:lpstr> 2020: classe modale: 50-54 ans</vt:lpstr>
      <vt:lpstr>Nationalité?</vt:lpstr>
      <vt:lpstr>Présentation PowerPoint</vt:lpstr>
      <vt:lpstr>Présentation PowerPoint</vt:lpstr>
      <vt:lpstr>Augmentation de l’espérance de vie Belgique: femmes et hommes: + 36 ans, soit +80% en 134 ans</vt:lpstr>
      <vt:lpstr>Espérance de vie à la naissance</vt:lpstr>
      <vt:lpstr>Présentation PowerPoint</vt:lpstr>
      <vt:lpstr>Présentation PowerPoint</vt:lpstr>
      <vt:lpstr>Le revenu national net</vt:lpstr>
      <vt:lpstr>Présentation PowerPoint</vt:lpstr>
      <vt:lpstr>Présentation PowerPoint</vt:lpstr>
      <vt:lpstr>Part des dépenses de l’Etat</vt:lpstr>
      <vt:lpstr>Production blé</vt:lpstr>
      <vt:lpstr>Législations publiées: stables jusqu’à la première guerre mondiale, puis augmentation …</vt:lpstr>
      <vt:lpstr>Augmentation de la production normative</vt:lpstr>
      <vt:lpstr>Secteurs économiques</vt:lpstr>
      <vt:lpstr>Evolution de la production </vt:lpstr>
      <vt:lpstr>Evolution des secteurs economiques – hommes et femmes (1983-2013) Source : Statbel.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Verjans Pierre</cp:lastModifiedBy>
  <cp:revision>36</cp:revision>
  <dcterms:created xsi:type="dcterms:W3CDTF">2021-02-09T13:05:18Z</dcterms:created>
  <dcterms:modified xsi:type="dcterms:W3CDTF">2022-09-24T08:48:12Z</dcterms:modified>
</cp:coreProperties>
</file>