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6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51" r:id="rId3"/>
    <p:sldId id="257" r:id="rId4"/>
    <p:sldId id="258" r:id="rId5"/>
    <p:sldId id="403" r:id="rId6"/>
    <p:sldId id="424" r:id="rId7"/>
    <p:sldId id="425" r:id="rId8"/>
    <p:sldId id="446" r:id="rId9"/>
    <p:sldId id="447" r:id="rId10"/>
    <p:sldId id="448" r:id="rId11"/>
    <p:sldId id="449" r:id="rId12"/>
    <p:sldId id="430" r:id="rId13"/>
    <p:sldId id="347" r:id="rId14"/>
    <p:sldId id="431" r:id="rId15"/>
    <p:sldId id="348" r:id="rId16"/>
    <p:sldId id="264" r:id="rId17"/>
    <p:sldId id="265" r:id="rId18"/>
    <p:sldId id="302" r:id="rId19"/>
    <p:sldId id="303" r:id="rId20"/>
    <p:sldId id="438" r:id="rId21"/>
    <p:sldId id="439" r:id="rId22"/>
    <p:sldId id="304" r:id="rId23"/>
    <p:sldId id="305" r:id="rId24"/>
    <p:sldId id="444" r:id="rId25"/>
    <p:sldId id="432" r:id="rId26"/>
    <p:sldId id="433" r:id="rId27"/>
    <p:sldId id="434" r:id="rId28"/>
    <p:sldId id="435" r:id="rId29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504"/>
  </p:normalViewPr>
  <p:slideViewPr>
    <p:cSldViewPr snapToObjects="1">
      <p:cViewPr varScale="1">
        <p:scale>
          <a:sx n="95" d="100"/>
          <a:sy n="95" d="100"/>
        </p:scale>
        <p:origin x="200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1FB2E7C-0106-3C4F-B835-5450520238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4B4197-C61B-F741-9C0F-B70CDEB7C5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6BD9A2-FB6F-A84D-9274-EA89D0D79DEE}" type="datetime1">
              <a:rPr lang="fr-FR" altLang="fr-FR"/>
              <a:pPr>
                <a:defRPr/>
              </a:pPr>
              <a:t>14/09/2022</a:t>
            </a:fld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A915E7-260A-9249-AC50-9A9F45D46D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3061B4-9388-754C-8396-099AEDA8E0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6B87378-2BE9-6746-B43C-C0A67557AFA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4F462F0-6118-BB45-987A-25589B4519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B7CC73-3092-AD4A-A5F2-5D1A8141019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409753F-04D6-EF44-B818-33B65C0FCFD3}" type="datetime1">
              <a:rPr lang="fr-FR" altLang="fr-FR"/>
              <a:pPr>
                <a:defRPr/>
              </a:pPr>
              <a:t>14/09/2022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C06ED2A9-C0DE-094C-995F-6DA06A75B8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3EA4A610-FF3D-354A-AFA1-08C99C9F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BE" altLang="fr-FR" noProof="0"/>
              <a:t>Cliquez pour modifier les styles du texte du masque</a:t>
            </a:r>
          </a:p>
          <a:p>
            <a:pPr lvl="1"/>
            <a:r>
              <a:rPr lang="nl-BE" altLang="fr-FR" noProof="0"/>
              <a:t>Deuxième niveau</a:t>
            </a:r>
          </a:p>
          <a:p>
            <a:pPr lvl="2"/>
            <a:r>
              <a:rPr lang="nl-BE" altLang="fr-FR" noProof="0"/>
              <a:t>Troisième niveau</a:t>
            </a:r>
          </a:p>
          <a:p>
            <a:pPr lvl="3"/>
            <a:r>
              <a:rPr lang="nl-BE" altLang="fr-FR" noProof="0"/>
              <a:t>Quatrième niveau</a:t>
            </a:r>
          </a:p>
          <a:p>
            <a:pPr lvl="4"/>
            <a:r>
              <a:rPr lang="nl-BE" altLang="fr-FR" noProof="0"/>
              <a:t>Cinquième niveau</a:t>
            </a:r>
            <a:endParaRPr lang="fr-FR" alt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5F99DC-7A29-484C-A0D6-A9C6489DFE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5E6A4A-7875-2145-A4F2-D5CE73DA39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C4A5DE7-C678-C94F-A5BB-1565AF5DD71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9858683D-6F12-124F-8F02-354C49F2FFB0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65C27CA-CA04-F841-B1B9-49A589BE66B0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BE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6">
            <a:extLst>
              <a:ext uri="{FF2B5EF4-FFF2-40B4-BE49-F238E27FC236}">
                <a16:creationId xmlns:a16="http://schemas.microsoft.com/office/drawing/2014/main" id="{B67B7B49-9C21-0847-B3BA-55C08462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27/11/08</a:t>
            </a:r>
            <a:endParaRPr lang="en-US"/>
          </a:p>
        </p:txBody>
      </p:sp>
      <p:sp>
        <p:nvSpPr>
          <p:cNvPr id="7" name="Espace réservé du pied de page 19">
            <a:extLst>
              <a:ext uri="{FF2B5EF4-FFF2-40B4-BE49-F238E27FC236}">
                <a16:creationId xmlns:a16="http://schemas.microsoft.com/office/drawing/2014/main" id="{72B2A777-62E1-1C46-BAC9-8A8B06528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UCTL 2022-2023</a:t>
            </a:r>
            <a:endParaRPr lang="en-US" altLang="fr-FR"/>
          </a:p>
        </p:txBody>
      </p:sp>
      <p:sp>
        <p:nvSpPr>
          <p:cNvPr id="8" name="Espace réservé du numéro de diapositive 9">
            <a:extLst>
              <a:ext uri="{FF2B5EF4-FFF2-40B4-BE49-F238E27FC236}">
                <a16:creationId xmlns:a16="http://schemas.microsoft.com/office/drawing/2014/main" id="{64AA8F95-8E47-B545-8745-A56364D4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7CDE8-E391-AC4F-BF93-FCD9B7E7CF1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736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4" name="Espace réservé de la date 23">
            <a:extLst>
              <a:ext uri="{FF2B5EF4-FFF2-40B4-BE49-F238E27FC236}">
                <a16:creationId xmlns:a16="http://schemas.microsoft.com/office/drawing/2014/main" id="{9A75CFD6-161D-9241-8F56-03F6F4EC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27/11/08</a:t>
            </a:r>
            <a:endParaRPr lang="fr-FR"/>
          </a:p>
        </p:txBody>
      </p:sp>
      <p:sp>
        <p:nvSpPr>
          <p:cNvPr id="5" name="Espace réservé du pied de page 9">
            <a:extLst>
              <a:ext uri="{FF2B5EF4-FFF2-40B4-BE49-F238E27FC236}">
                <a16:creationId xmlns:a16="http://schemas.microsoft.com/office/drawing/2014/main" id="{3A30A6CC-C25A-764E-80CF-FE99D288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UCTL 2022-2023</a:t>
            </a:r>
          </a:p>
        </p:txBody>
      </p:sp>
      <p:sp>
        <p:nvSpPr>
          <p:cNvPr id="6" name="Espace réservé du numéro de diapositive 21">
            <a:extLst>
              <a:ext uri="{FF2B5EF4-FFF2-40B4-BE49-F238E27FC236}">
                <a16:creationId xmlns:a16="http://schemas.microsoft.com/office/drawing/2014/main" id="{AEAFF072-292F-D244-BEE4-4C99CC0B9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36452-7F67-D544-B96C-EDA7B83CF79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453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4" name="Espace réservé de la date 23">
            <a:extLst>
              <a:ext uri="{FF2B5EF4-FFF2-40B4-BE49-F238E27FC236}">
                <a16:creationId xmlns:a16="http://schemas.microsoft.com/office/drawing/2014/main" id="{83C75AC3-C4CA-D043-91AD-EDB1316D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27/11/08</a:t>
            </a:r>
            <a:endParaRPr lang="fr-FR"/>
          </a:p>
        </p:txBody>
      </p:sp>
      <p:sp>
        <p:nvSpPr>
          <p:cNvPr id="5" name="Espace réservé du pied de page 9">
            <a:extLst>
              <a:ext uri="{FF2B5EF4-FFF2-40B4-BE49-F238E27FC236}">
                <a16:creationId xmlns:a16="http://schemas.microsoft.com/office/drawing/2014/main" id="{2174E190-41F5-CC49-9EE6-594F6856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UCTL 2022-2023</a:t>
            </a:r>
          </a:p>
        </p:txBody>
      </p:sp>
      <p:sp>
        <p:nvSpPr>
          <p:cNvPr id="6" name="Espace réservé du numéro de diapositive 21">
            <a:extLst>
              <a:ext uri="{FF2B5EF4-FFF2-40B4-BE49-F238E27FC236}">
                <a16:creationId xmlns:a16="http://schemas.microsoft.com/office/drawing/2014/main" id="{7DF5812D-AEB8-4747-BDD7-A5B4BA8C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FE9AE-D514-BE47-8BF7-451C5356755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66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4" name="Espace réservé de la date 23">
            <a:extLst>
              <a:ext uri="{FF2B5EF4-FFF2-40B4-BE49-F238E27FC236}">
                <a16:creationId xmlns:a16="http://schemas.microsoft.com/office/drawing/2014/main" id="{DE622B49-FCC4-CE46-921C-0A55EB037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27/11/08</a:t>
            </a:r>
            <a:endParaRPr lang="fr-FR"/>
          </a:p>
        </p:txBody>
      </p:sp>
      <p:sp>
        <p:nvSpPr>
          <p:cNvPr id="5" name="Espace réservé du pied de page 9">
            <a:extLst>
              <a:ext uri="{FF2B5EF4-FFF2-40B4-BE49-F238E27FC236}">
                <a16:creationId xmlns:a16="http://schemas.microsoft.com/office/drawing/2014/main" id="{6B7F083B-D01D-0A46-A261-3AFDBFBD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UCTL 2022-2023</a:t>
            </a:r>
          </a:p>
        </p:txBody>
      </p:sp>
      <p:sp>
        <p:nvSpPr>
          <p:cNvPr id="6" name="Espace réservé du numéro de diapositive 21">
            <a:extLst>
              <a:ext uri="{FF2B5EF4-FFF2-40B4-BE49-F238E27FC236}">
                <a16:creationId xmlns:a16="http://schemas.microsoft.com/office/drawing/2014/main" id="{99FAFDB1-D4CA-034A-805A-096C2E42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92344-C897-F94A-9D42-D84181910FD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41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AB2354-4E8F-404E-87CA-521C7FA7D119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B9D71-A2FC-9F4D-BA07-9EC767F634F2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AA1F078-D652-C94C-924F-8FE35C2FB615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861A01B-0910-A944-9DD4-6778AEC72546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3E8F86F5-1FAC-484E-962A-A924CE23E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27/11/08</a:t>
            </a:r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9313BDB-FFB4-864A-AE2A-21D7C968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UCTL 2022-2023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8710648-14AD-184A-8781-250355A8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9DBD6-C5B4-264E-BFF8-385960C5850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3747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5" name="Espace réservé de la date 23">
            <a:extLst>
              <a:ext uri="{FF2B5EF4-FFF2-40B4-BE49-F238E27FC236}">
                <a16:creationId xmlns:a16="http://schemas.microsoft.com/office/drawing/2014/main" id="{464DB058-4C26-2A48-BB2A-BD4A277FE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27/11/08</a:t>
            </a:r>
            <a:endParaRPr lang="fr-FR"/>
          </a:p>
        </p:txBody>
      </p:sp>
      <p:sp>
        <p:nvSpPr>
          <p:cNvPr id="6" name="Espace réservé du pied de page 9">
            <a:extLst>
              <a:ext uri="{FF2B5EF4-FFF2-40B4-BE49-F238E27FC236}">
                <a16:creationId xmlns:a16="http://schemas.microsoft.com/office/drawing/2014/main" id="{8D1B5CDB-849E-8B4C-9640-FD03EAD70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UCTL 2022-2023</a:t>
            </a:r>
          </a:p>
        </p:txBody>
      </p:sp>
      <p:sp>
        <p:nvSpPr>
          <p:cNvPr id="7" name="Espace réservé du numéro de diapositive 21">
            <a:extLst>
              <a:ext uri="{FF2B5EF4-FFF2-40B4-BE49-F238E27FC236}">
                <a16:creationId xmlns:a16="http://schemas.microsoft.com/office/drawing/2014/main" id="{AB133758-BA4A-C64A-B53D-0F96E5A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6D76F-DA62-964D-8EFC-FC3B040F94F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388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B12ACC0-73E0-D748-9395-1FA46902C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27/11/08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82C02EF-5AB6-1749-95D1-CD4A5E18F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UCTL 2022-2023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DB49A3C-01F4-AA4D-9EAF-5D1597C9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C1278-CFF1-684B-BB01-0E0A5C3A8C0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338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e la date 23">
            <a:extLst>
              <a:ext uri="{FF2B5EF4-FFF2-40B4-BE49-F238E27FC236}">
                <a16:creationId xmlns:a16="http://schemas.microsoft.com/office/drawing/2014/main" id="{824D9AE3-CBBD-3F4D-BA7B-BDCFCE50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27/11/08</a:t>
            </a:r>
            <a:endParaRPr lang="fr-FR"/>
          </a:p>
        </p:txBody>
      </p:sp>
      <p:sp>
        <p:nvSpPr>
          <p:cNvPr id="4" name="Espace réservé du pied de page 9">
            <a:extLst>
              <a:ext uri="{FF2B5EF4-FFF2-40B4-BE49-F238E27FC236}">
                <a16:creationId xmlns:a16="http://schemas.microsoft.com/office/drawing/2014/main" id="{191171B3-0A5F-CD43-958C-8576BE806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UCTL 2022-2023</a:t>
            </a:r>
          </a:p>
        </p:txBody>
      </p:sp>
      <p:sp>
        <p:nvSpPr>
          <p:cNvPr id="5" name="Espace réservé du numéro de diapositive 21">
            <a:extLst>
              <a:ext uri="{FF2B5EF4-FFF2-40B4-BE49-F238E27FC236}">
                <a16:creationId xmlns:a16="http://schemas.microsoft.com/office/drawing/2014/main" id="{0D8F84A6-4982-F84D-BE11-6BE97D49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5FCC9-7A87-7449-84CD-C84B3FA7440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252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7A00C5-D856-8940-9454-B1D2F9876210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21B601-0112-CE42-AA71-D3C0832A041B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47422880-2924-F24A-BB3D-0D4F99DA2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27/11/08</a:t>
            </a:r>
            <a:endParaRPr lang="fr-FR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1F00C9AE-6B47-B74C-AD6D-E280A70A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UCTL 2022-2023</a:t>
            </a: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9F9C4A17-5F86-5349-AA3B-2BED33F28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56A5B-0C04-6449-9275-1F39A419F9F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608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CF9D5D-ECB5-5240-B906-F0E3BA79F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27/11/08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EF7BE4-459C-4347-8743-AE2CC9064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UCTL 2022-2023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CD1C68-B8D0-7647-AC2C-5F99CB67C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36904-E38A-394A-85B8-94FEAC7ACDE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2910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958FA1-C70C-0443-AAB5-54A4D5541B73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lvl1pPr indent="-282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0"/>
              <a:buNone/>
              <a:defRPr/>
            </a:pPr>
            <a:endParaRPr lang="en-US" sz="3200">
              <a:latin typeface="Gill Sans MT" charset="0"/>
            </a:endParaRPr>
          </a:p>
        </p:txBody>
      </p:sp>
      <p:sp>
        <p:nvSpPr>
          <p:cNvPr id="6" name="Processus 5">
            <a:extLst>
              <a:ext uri="{FF2B5EF4-FFF2-40B4-BE49-F238E27FC236}">
                <a16:creationId xmlns:a16="http://schemas.microsoft.com/office/drawing/2014/main" id="{EAE9AB70-A49D-F949-A02A-D370AE6F7FE0}"/>
              </a:ext>
            </a:extLst>
          </p:cNvPr>
          <p:cNvSpPr>
            <a:spLocks noChangeArrowheads="1"/>
          </p:cNvSpPr>
          <p:nvPr/>
        </p:nvSpPr>
        <p:spPr bwMode="auto"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rgbClr val="EBDAB1">
                <a:alpha val="39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Processus 6">
            <a:extLst>
              <a:ext uri="{FF2B5EF4-FFF2-40B4-BE49-F238E27FC236}">
                <a16:creationId xmlns:a16="http://schemas.microsoft.com/office/drawing/2014/main" id="{64F364FE-2C40-7946-91DB-E2DAF4DA0D99}"/>
              </a:ext>
            </a:extLst>
          </p:cNvPr>
          <p:cNvSpPr>
            <a:spLocks noChangeArrowheads="1"/>
          </p:cNvSpPr>
          <p:nvPr/>
        </p:nvSpPr>
        <p:spPr bwMode="auto"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nl-BE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0C9F8C9-D67A-A94B-A1B5-4C9CBDD68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27/11/08</a:t>
            </a:r>
            <a:endParaRPr lang="fr-FR"/>
          </a:p>
        </p:txBody>
      </p:sp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F6E692C8-4A82-CD4C-912F-8D34294F2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UCTL 2022-2023</a:t>
            </a: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E0DB2973-24B6-4C44-AEB7-68A405E5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C661-8FB1-D449-A46B-2827D028676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9016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>
            <a:extLst>
              <a:ext uri="{FF2B5EF4-FFF2-40B4-BE49-F238E27FC236}">
                <a16:creationId xmlns:a16="http://schemas.microsoft.com/office/drawing/2014/main" id="{3ABF2C83-62E1-8041-AF26-F84DF8AB63C1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AB13A8D-B22B-624E-A1BD-A14FF8847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5400" dir="5400000" algn="tl" rotWithShape="0">
              <a:srgbClr val="AFA58D">
                <a:alpha val="8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Bouée 10">
            <a:extLst>
              <a:ext uri="{FF2B5EF4-FFF2-40B4-BE49-F238E27FC236}">
                <a16:creationId xmlns:a16="http://schemas.microsoft.com/office/drawing/2014/main" id="{8FAA0925-A360-7543-B5DB-7334ADA199D4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19BD13-DC3B-1D4B-B921-F69CEFB24403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Espace réservé du titre 4">
            <a:extLst>
              <a:ext uri="{FF2B5EF4-FFF2-40B4-BE49-F238E27FC236}">
                <a16:creationId xmlns:a16="http://schemas.microsoft.com/office/drawing/2014/main" id="{22B9551D-490E-9B41-A55F-DA003D5A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BE"/>
              <a:t>Cliquez et modifiez le titre</a:t>
            </a:r>
            <a:endParaRPr lang="en-US"/>
          </a:p>
        </p:txBody>
      </p:sp>
      <p:sp>
        <p:nvSpPr>
          <p:cNvPr id="1033" name="Espace réservé du texte 8">
            <a:extLst>
              <a:ext uri="{FF2B5EF4-FFF2-40B4-BE49-F238E27FC236}">
                <a16:creationId xmlns:a16="http://schemas.microsoft.com/office/drawing/2014/main" id="{2FE80FB8-5C0C-6D4A-9D4E-584A9F9C73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fr-FR"/>
              <a:t>Cliquez pour modifier les styles du texte du masque</a:t>
            </a:r>
          </a:p>
          <a:p>
            <a:pPr lvl="1"/>
            <a:r>
              <a:rPr lang="nl-BE" altLang="fr-FR"/>
              <a:t>Deuxième niveau</a:t>
            </a:r>
          </a:p>
          <a:p>
            <a:pPr lvl="2"/>
            <a:r>
              <a:rPr lang="nl-BE" altLang="fr-FR"/>
              <a:t>Troisième niveau</a:t>
            </a:r>
          </a:p>
          <a:p>
            <a:pPr lvl="3"/>
            <a:r>
              <a:rPr lang="nl-BE" altLang="fr-FR"/>
              <a:t>Quatrième niveau</a:t>
            </a:r>
          </a:p>
          <a:p>
            <a:pPr lvl="4"/>
            <a:r>
              <a:rPr lang="nl-BE" altLang="fr-FR"/>
              <a:t>Cinquième niveau</a:t>
            </a:r>
            <a:endParaRPr lang="en-US" altLang="fr-FR"/>
          </a:p>
        </p:txBody>
      </p: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01D587CF-1DCF-6647-B42C-55C65016EF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5A788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BE"/>
              <a:t>27/11/08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F9531E4B-89DD-B04D-A6A6-EF0941453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B5A788"/>
                </a:solidFill>
                <a:latin typeface="Gill Sans MT" panose="020B0502020104020203" pitchFamily="34" charset="77"/>
              </a:defRPr>
            </a:lvl1pPr>
          </a:lstStyle>
          <a:p>
            <a:pPr>
              <a:defRPr/>
            </a:pPr>
            <a:r>
              <a:rPr lang="fr-FR" altLang="fr-FR"/>
              <a:t>UCTL 2022-2023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05128483-75F2-974B-87AE-07DDDBA0E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  <a:latin typeface="Gill Sans MT" panose="020B0502020104020203" pitchFamily="34" charset="77"/>
              </a:defRPr>
            </a:lvl1pPr>
          </a:lstStyle>
          <a:p>
            <a:fld id="{686BBE83-08E2-A84D-97EC-080617096209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AF55DC-D6D0-AF49-AC99-72C7E08DEEC6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3" r:id="rId1"/>
    <p:sldLayoutId id="2147485098" r:id="rId2"/>
    <p:sldLayoutId id="2147485104" r:id="rId3"/>
    <p:sldLayoutId id="2147485099" r:id="rId4"/>
    <p:sldLayoutId id="2147485105" r:id="rId5"/>
    <p:sldLayoutId id="2147485100" r:id="rId6"/>
    <p:sldLayoutId id="2147485106" r:id="rId7"/>
    <p:sldLayoutId id="2147485107" r:id="rId8"/>
    <p:sldLayoutId id="2147485108" r:id="rId9"/>
    <p:sldLayoutId id="2147485101" r:id="rId10"/>
    <p:sldLayoutId id="214748510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-18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-18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-18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-18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-18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-18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-18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-18"/>
          <a:ea typeface="ＭＳ Ｐゴシック" charset="-128"/>
          <a:cs typeface="ＭＳ Ｐゴシック" charset="-128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2" charset="2"/>
        <a:buChar char="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2" charset="2"/>
        <a:buChar char="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-mooc.f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F76771-0F8A-5F4C-9A2C-87225AB4C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Belgique: comment en est-on arrivé là?</a:t>
            </a:r>
          </a:p>
        </p:txBody>
      </p:sp>
      <p:sp>
        <p:nvSpPr>
          <p:cNvPr id="15362" name="Sous-titre 2">
            <a:extLst>
              <a:ext uri="{FF2B5EF4-FFF2-40B4-BE49-F238E27FC236}">
                <a16:creationId xmlns:a16="http://schemas.microsoft.com/office/drawing/2014/main" id="{478EA7DD-AB5A-F34E-B482-79A6462CB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/>
          <a:lstStyle/>
          <a:p>
            <a:pPr marL="26988" eaLnBrk="1" hangingPunct="1">
              <a:lnSpc>
                <a:spcPct val="80000"/>
              </a:lnSpc>
            </a:pPr>
            <a:r>
              <a:rPr lang="fr-FR" altLang="fr-FR" sz="2000" dirty="0">
                <a:solidFill>
                  <a:srgbClr val="320E04"/>
                </a:solidFill>
                <a:ea typeface="ＭＳ Ｐゴシック" panose="020B0600070205080204" pitchFamily="34" charset="-128"/>
              </a:rPr>
              <a:t>Université</a:t>
            </a:r>
          </a:p>
          <a:p>
            <a:pPr marL="26988" eaLnBrk="1" hangingPunct="1">
              <a:lnSpc>
                <a:spcPct val="80000"/>
              </a:lnSpc>
            </a:pPr>
            <a:r>
              <a:rPr lang="fr-FR" altLang="fr-FR" sz="2000" dirty="0">
                <a:solidFill>
                  <a:srgbClr val="320E04"/>
                </a:solidFill>
                <a:ea typeface="ＭＳ Ｐゴシック" panose="020B0600070205080204" pitchFamily="34" charset="-128"/>
              </a:rPr>
              <a:t>Complétive du</a:t>
            </a:r>
          </a:p>
          <a:p>
            <a:pPr marL="26988" eaLnBrk="1" hangingPunct="1">
              <a:lnSpc>
                <a:spcPct val="80000"/>
              </a:lnSpc>
            </a:pPr>
            <a:r>
              <a:rPr lang="fr-FR" altLang="fr-FR" sz="2000" dirty="0">
                <a:solidFill>
                  <a:srgbClr val="320E04"/>
                </a:solidFill>
                <a:ea typeface="ＭＳ Ｐゴシック" panose="020B0600070205080204" pitchFamily="34" charset="-128"/>
              </a:rPr>
              <a:t>Temps</a:t>
            </a:r>
          </a:p>
          <a:p>
            <a:pPr marL="26988" eaLnBrk="1" hangingPunct="1">
              <a:lnSpc>
                <a:spcPct val="80000"/>
              </a:lnSpc>
            </a:pPr>
            <a:r>
              <a:rPr lang="fr-FR" altLang="fr-FR" sz="2000" dirty="0">
                <a:solidFill>
                  <a:srgbClr val="320E04"/>
                </a:solidFill>
                <a:ea typeface="ＭＳ Ｐゴシック" panose="020B0600070205080204" pitchFamily="34" charset="-128"/>
              </a:rPr>
              <a:t>Libre</a:t>
            </a:r>
          </a:p>
          <a:p>
            <a:pPr marL="26988" eaLnBrk="1" hangingPunct="1">
              <a:lnSpc>
                <a:spcPct val="80000"/>
              </a:lnSpc>
            </a:pPr>
            <a:r>
              <a:rPr lang="fr-FR" altLang="fr-FR" sz="2000" dirty="0">
                <a:solidFill>
                  <a:srgbClr val="320E04"/>
                </a:solidFill>
                <a:ea typeface="ＭＳ Ｐゴシック" panose="020B0600070205080204" pitchFamily="34" charset="-128"/>
              </a:rPr>
              <a:t>à Herve</a:t>
            </a:r>
          </a:p>
        </p:txBody>
      </p:sp>
      <p:sp>
        <p:nvSpPr>
          <p:cNvPr id="15363" name="Espace réservé du pied de page 3">
            <a:extLst>
              <a:ext uri="{FF2B5EF4-FFF2-40B4-BE49-F238E27FC236}">
                <a16:creationId xmlns:a16="http://schemas.microsoft.com/office/drawing/2014/main" id="{691CD7FC-496C-164D-9661-D5EB8063A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rgbClr val="B5A788"/>
                </a:solidFill>
              </a:rPr>
              <a:t>UCTL 2022-2023</a:t>
            </a:r>
            <a:endParaRPr lang="en-US" altLang="fr-FR" sz="1200" dirty="0">
              <a:solidFill>
                <a:srgbClr val="B5A788"/>
              </a:solidFill>
            </a:endParaRPr>
          </a:p>
        </p:txBody>
      </p:sp>
      <p:pic>
        <p:nvPicPr>
          <p:cNvPr id="15364" name="Image 4">
            <a:extLst>
              <a:ext uri="{FF2B5EF4-FFF2-40B4-BE49-F238E27FC236}">
                <a16:creationId xmlns:a16="http://schemas.microsoft.com/office/drawing/2014/main" id="{F2B2A96F-0FF3-FD4B-812F-84C2854C4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5600700"/>
            <a:ext cx="39306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5803280-CF85-1147-8108-C79062760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936" y="1772816"/>
            <a:ext cx="2692400" cy="1168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624B0AE-01E5-984C-59AF-7D8FA8DE8AF5}"/>
              </a:ext>
            </a:extLst>
          </p:cNvPr>
          <p:cNvSpPr txBox="1"/>
          <p:nvPr/>
        </p:nvSpPr>
        <p:spPr>
          <a:xfrm>
            <a:off x="3302598" y="3872753"/>
            <a:ext cx="2914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Pierre </a:t>
            </a:r>
            <a:r>
              <a:rPr lang="fr-FR" dirty="0" err="1"/>
              <a:t>Verjans</a:t>
            </a:r>
            <a:endParaRPr lang="fr-FR" dirty="0"/>
          </a:p>
          <a:p>
            <a:r>
              <a:rPr lang="fr-FR" dirty="0" err="1"/>
              <a:t>pverjans@uliege.be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03FD06-D0C0-4AF2-E1B9-881188E2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Ensuite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BA023D-6FC3-8E8B-C4C9-3C69246F11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96900" indent="-514350">
              <a:buFont typeface="+mj-lt"/>
              <a:buAutoNum type="arabicPeriod" startAt="17"/>
            </a:pP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février</a:t>
            </a:r>
          </a:p>
          <a:p>
            <a:pPr marL="596900" indent="-514350">
              <a:buFont typeface="+mj-lt"/>
              <a:buAutoNum type="arabicPeriod" startAt="17"/>
            </a:pPr>
            <a:r>
              <a:rPr lang="fr-FR" dirty="0"/>
              <a:t>8 février</a:t>
            </a:r>
          </a:p>
          <a:p>
            <a:pPr marL="596900" indent="-514350">
              <a:buFont typeface="+mj-lt"/>
              <a:buAutoNum type="arabicPeriod" startAt="17"/>
            </a:pPr>
            <a:r>
              <a:rPr lang="fr-FR" dirty="0"/>
              <a:t>15 février</a:t>
            </a:r>
          </a:p>
          <a:p>
            <a:pPr marL="82550" indent="0">
              <a:buNone/>
            </a:pPr>
            <a:r>
              <a:rPr lang="fr-FR" dirty="0"/>
              <a:t>22 février : 	congé !</a:t>
            </a:r>
          </a:p>
          <a:p>
            <a:pPr marL="82550" indent="0">
              <a:buNone/>
            </a:pP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mars: 	congé!</a:t>
            </a:r>
          </a:p>
          <a:p>
            <a:pPr marL="596900" indent="-514350">
              <a:buFont typeface="+mj-lt"/>
              <a:buAutoNum type="arabicPeriod" startAt="17"/>
            </a:pPr>
            <a:r>
              <a:rPr lang="fr-FR" dirty="0"/>
              <a:t>8 mars</a:t>
            </a:r>
          </a:p>
          <a:p>
            <a:pPr marL="596900" indent="-514350">
              <a:buFont typeface="+mj-lt"/>
              <a:buAutoNum type="arabicPeriod" startAt="17"/>
            </a:pPr>
            <a:r>
              <a:rPr lang="fr-FR" dirty="0"/>
              <a:t>15 mars</a:t>
            </a:r>
          </a:p>
          <a:p>
            <a:pPr marL="596900" indent="-514350">
              <a:buFont typeface="+mj-lt"/>
              <a:buAutoNum type="arabicPeriod" startAt="17"/>
            </a:pPr>
            <a:r>
              <a:rPr lang="fr-FR" dirty="0"/>
              <a:t>22 mars</a:t>
            </a:r>
          </a:p>
          <a:p>
            <a:pPr marL="596900" indent="-514350">
              <a:buFont typeface="+mj-lt"/>
              <a:buAutoNum type="arabicPeriod" startAt="17"/>
            </a:pPr>
            <a:r>
              <a:rPr lang="fr-FR" dirty="0"/>
              <a:t>29 mars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D30B4C-85F5-1FB7-B3F3-8B7DAB21A3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96900" indent="-514350">
              <a:buFont typeface="+mj-lt"/>
              <a:buAutoNum type="arabicPeriod" startAt="21"/>
            </a:pPr>
            <a:r>
              <a:rPr lang="fr-FR" dirty="0"/>
              <a:t>5 avril</a:t>
            </a:r>
          </a:p>
          <a:p>
            <a:pPr marL="596900" indent="-514350">
              <a:buFont typeface="+mj-lt"/>
              <a:buAutoNum type="arabicPeriod" startAt="21"/>
            </a:pPr>
            <a:r>
              <a:rPr lang="fr-FR" dirty="0"/>
              <a:t>12 avril</a:t>
            </a:r>
          </a:p>
          <a:p>
            <a:pPr marL="596900" indent="-514350">
              <a:buFont typeface="+mj-lt"/>
              <a:buAutoNum type="arabicPeriod" startAt="21"/>
            </a:pPr>
            <a:r>
              <a:rPr lang="fr-FR" dirty="0"/>
              <a:t>19 avril</a:t>
            </a:r>
          </a:p>
          <a:p>
            <a:pPr marL="596900" indent="-514350">
              <a:buFont typeface="+mj-lt"/>
              <a:buAutoNum type="arabicPeriod" startAt="21"/>
            </a:pPr>
            <a:r>
              <a:rPr lang="fr-FR" dirty="0"/>
              <a:t>26 avril</a:t>
            </a:r>
          </a:p>
          <a:p>
            <a:pPr marL="82550" indent="0">
              <a:buNone/>
            </a:pPr>
            <a:r>
              <a:rPr lang="fr-FR" dirty="0"/>
              <a:t>3 mai: 	congé!</a:t>
            </a:r>
          </a:p>
          <a:p>
            <a:pPr marL="82550" indent="0">
              <a:buNone/>
            </a:pPr>
            <a:r>
              <a:rPr lang="fr-FR" dirty="0"/>
              <a:t>10 mai : 	congé!</a:t>
            </a:r>
          </a:p>
          <a:p>
            <a:pPr marL="596900" indent="-514350">
              <a:buFont typeface="+mj-lt"/>
              <a:buAutoNum type="arabicPeriod" startAt="21"/>
            </a:pPr>
            <a:r>
              <a:rPr lang="fr-FR" dirty="0"/>
              <a:t>17 mai</a:t>
            </a:r>
          </a:p>
          <a:p>
            <a:pPr marL="596900" indent="-514350">
              <a:buFont typeface="+mj-lt"/>
              <a:buAutoNum type="arabicPeriod" startAt="21"/>
            </a:pPr>
            <a:r>
              <a:rPr lang="fr-FR" dirty="0"/>
              <a:t>24 mai</a:t>
            </a:r>
          </a:p>
          <a:p>
            <a:pPr marL="596900" indent="-514350">
              <a:buFont typeface="+mj-lt"/>
              <a:buAutoNum type="arabicPeriod" startAt="21"/>
            </a:pPr>
            <a:r>
              <a:rPr lang="fr-FR" dirty="0"/>
              <a:t>31 mai</a:t>
            </a:r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825040-0AA6-2E2F-EA61-E5F2D9709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UCTL 2022-2023</a:t>
            </a:r>
          </a:p>
        </p:txBody>
      </p:sp>
    </p:spTree>
    <p:extLst>
      <p:ext uri="{BB962C8B-B14F-4D97-AF65-F5344CB8AC3E}">
        <p14:creationId xmlns:p14="http://schemas.microsoft.com/office/powerpoint/2010/main" val="2540968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F58929-152C-7509-7AB1-21FB1680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28 séances sauf surprise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1F0436-DCB0-FF06-1A30-D397D58AB8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96900" indent="-514350">
              <a:buFont typeface="+mj-lt"/>
              <a:buAutoNum type="arabicPeriod" startAt="24"/>
            </a:pPr>
            <a:r>
              <a:rPr lang="fr-FR" dirty="0"/>
              <a:t>7 juin</a:t>
            </a:r>
          </a:p>
          <a:p>
            <a:pPr marL="596900" indent="-514350">
              <a:buFont typeface="+mj-lt"/>
              <a:buAutoNum type="arabicPeriod" startAt="24"/>
            </a:pPr>
            <a:r>
              <a:rPr lang="fr-FR" dirty="0"/>
              <a:t>14 juin</a:t>
            </a:r>
          </a:p>
          <a:p>
            <a:pPr marL="596900" indent="-514350">
              <a:buFont typeface="+mj-lt"/>
              <a:buAutoNum type="arabicPeriod" startAt="24"/>
            </a:pPr>
            <a:r>
              <a:rPr lang="fr-FR" dirty="0"/>
              <a:t>21 juin</a:t>
            </a:r>
          </a:p>
          <a:p>
            <a:pPr marL="596900" indent="-514350">
              <a:buFont typeface="+mj-lt"/>
              <a:buAutoNum type="arabicPeriod" startAt="24"/>
            </a:pPr>
            <a:r>
              <a:rPr lang="fr-FR" dirty="0"/>
              <a:t>28 juin</a:t>
            </a:r>
          </a:p>
          <a:p>
            <a:pPr marL="596900" indent="-514350">
              <a:buFont typeface="+mj-lt"/>
              <a:buAutoNum type="arabicPeriod" startAt="24"/>
            </a:pPr>
            <a:r>
              <a:rPr lang="fr-FR" dirty="0"/>
              <a:t>5 juillet</a:t>
            </a:r>
          </a:p>
          <a:p>
            <a:pPr marL="82550" indent="0">
              <a:buNone/>
            </a:pP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F53DF5-4627-7240-D685-EFCDB40819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4E7D68-894F-4547-AB64-5D1F51ED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UCTL 2022-2023</a:t>
            </a:r>
          </a:p>
        </p:txBody>
      </p:sp>
    </p:spTree>
    <p:extLst>
      <p:ext uri="{BB962C8B-B14F-4D97-AF65-F5344CB8AC3E}">
        <p14:creationId xmlns:p14="http://schemas.microsoft.com/office/powerpoint/2010/main" val="3866889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DA7FAA-AEAB-E04E-8B72-C43B1444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Premier repère juridique formel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02FD9B-F4ED-8C4E-8C0A-ACEAEC574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constitution</a:t>
            </a:r>
          </a:p>
          <a:p>
            <a:r>
              <a:rPr lang="fr-FR" dirty="0"/>
              <a:t>adoptée le 7 février 1831</a:t>
            </a:r>
          </a:p>
          <a:p>
            <a:r>
              <a:rPr lang="fr-FR" dirty="0"/>
              <a:t>a été révisée 65 fois </a:t>
            </a:r>
          </a:p>
          <a:p>
            <a:r>
              <a:rPr lang="fr-FR" dirty="0"/>
              <a:t>et renuméroté une fois en 1994.</a:t>
            </a:r>
          </a:p>
          <a:p>
            <a:endParaRPr lang="fr-FR" dirty="0"/>
          </a:p>
          <a:p>
            <a:r>
              <a:rPr lang="fr-FR" dirty="0"/>
              <a:t>On regroupe souvent ces modifications en huit paquets de révisions de la constitution.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A52134-B724-D14F-BC61-6D76B9310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UCTL 2022-2023</a:t>
            </a:r>
          </a:p>
        </p:txBody>
      </p:sp>
    </p:spTree>
    <p:extLst>
      <p:ext uri="{BB962C8B-B14F-4D97-AF65-F5344CB8AC3E}">
        <p14:creationId xmlns:p14="http://schemas.microsoft.com/office/powerpoint/2010/main" val="4214823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32B79-CFED-8048-B623-3BA4CAE8D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Constitution 1831</a:t>
            </a:r>
          </a:p>
        </p:txBody>
      </p:sp>
      <p:sp>
        <p:nvSpPr>
          <p:cNvPr id="31746" name="Espace réservé du contenu 2">
            <a:extLst>
              <a:ext uri="{FF2B5EF4-FFF2-40B4-BE49-F238E27FC236}">
                <a16:creationId xmlns:a16="http://schemas.microsoft.com/office/drawing/2014/main" id="{A08F4CF3-0A7A-294B-999A-A293934E3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Révisions</a:t>
            </a:r>
          </a:p>
          <a:p>
            <a:pPr marL="917575" lvl="1" indent="-514350">
              <a:buFont typeface="Gill Sans MT" panose="020B0502020104020203" pitchFamily="34" charset="77"/>
              <a:buAutoNum type="arabicPeriod"/>
            </a:pPr>
            <a:r>
              <a:rPr lang="fr-FR" altLang="fr-FR" dirty="0">
                <a:ea typeface="ＭＳ Ｐゴシック" panose="020B0600070205080204" pitchFamily="34" charset="-128"/>
              </a:rPr>
              <a:t>1893			démocratisation</a:t>
            </a:r>
          </a:p>
          <a:p>
            <a:pPr marL="917575" lvl="1" indent="-514350">
              <a:buFont typeface="Gill Sans MT" panose="020B0502020104020203" pitchFamily="34" charset="77"/>
              <a:buAutoNum type="arabicPeriod"/>
            </a:pPr>
            <a:r>
              <a:rPr lang="fr-FR" altLang="fr-FR" dirty="0">
                <a:ea typeface="ＭＳ Ｐゴシック" panose="020B0600070205080204" pitchFamily="34" charset="-128"/>
              </a:rPr>
              <a:t>1921			démocratisation</a:t>
            </a:r>
          </a:p>
          <a:p>
            <a:pPr marL="917575" lvl="1" indent="-514350">
              <a:buFont typeface="Gill Sans MT" panose="020B0502020104020203" pitchFamily="34" charset="77"/>
              <a:buAutoNum type="arabicPeriod"/>
            </a:pPr>
            <a:r>
              <a:rPr lang="fr-FR" altLang="fr-FR" dirty="0">
                <a:ea typeface="ＭＳ Ｐゴシック" panose="020B0600070205080204" pitchFamily="34" charset="-128"/>
              </a:rPr>
              <a:t>1970			communautarisation</a:t>
            </a:r>
          </a:p>
          <a:p>
            <a:pPr marL="917575" lvl="1" indent="-514350">
              <a:buFont typeface="Gill Sans MT" panose="020B0502020104020203" pitchFamily="34" charset="77"/>
              <a:buAutoNum type="arabicPeriod"/>
            </a:pPr>
            <a:r>
              <a:rPr lang="fr-FR" altLang="fr-FR" dirty="0">
                <a:ea typeface="ＭＳ Ｐゴシック" panose="020B0600070205080204" pitchFamily="34" charset="-128"/>
              </a:rPr>
              <a:t>1980			régionalisation</a:t>
            </a:r>
          </a:p>
          <a:p>
            <a:pPr marL="917575" lvl="1" indent="-514350">
              <a:buFont typeface="Gill Sans MT" panose="020B0502020104020203" pitchFamily="34" charset="77"/>
              <a:buAutoNum type="arabicPeriod"/>
            </a:pPr>
            <a:r>
              <a:rPr lang="fr-FR" altLang="fr-FR" dirty="0">
                <a:ea typeface="ＭＳ Ｐゴシック" panose="020B0600070205080204" pitchFamily="34" charset="-128"/>
              </a:rPr>
              <a:t>1988			Com°/ </a:t>
            </a:r>
            <a:r>
              <a:rPr lang="fr-FR" altLang="fr-FR" dirty="0" err="1">
                <a:ea typeface="ＭＳ Ｐゴシック" panose="020B0600070205080204" pitchFamily="34" charset="-128"/>
              </a:rPr>
              <a:t>Rég</a:t>
            </a:r>
            <a:r>
              <a:rPr lang="fr-FR" altLang="fr-FR" dirty="0">
                <a:ea typeface="ＭＳ Ｐゴシック" panose="020B0600070205080204" pitchFamily="34" charset="-128"/>
              </a:rPr>
              <a:t>°</a:t>
            </a:r>
          </a:p>
          <a:p>
            <a:pPr marL="917575" lvl="1" indent="-514350">
              <a:buFont typeface="Gill Sans MT" panose="020B0502020104020203" pitchFamily="34" charset="77"/>
              <a:buAutoNum type="arabicPeriod"/>
            </a:pPr>
            <a:r>
              <a:rPr lang="fr-FR" altLang="fr-FR" dirty="0">
                <a:ea typeface="ＭＳ Ｐゴシック" panose="020B0600070205080204" pitchFamily="34" charset="-128"/>
              </a:rPr>
              <a:t>1992			Com°/ </a:t>
            </a:r>
            <a:r>
              <a:rPr lang="fr-FR" altLang="fr-FR" dirty="0" err="1">
                <a:ea typeface="ＭＳ Ｐゴシック" panose="020B0600070205080204" pitchFamily="34" charset="-128"/>
              </a:rPr>
              <a:t>Rég</a:t>
            </a:r>
            <a:r>
              <a:rPr lang="fr-FR" altLang="fr-FR" dirty="0">
                <a:ea typeface="ＭＳ Ｐゴシック" panose="020B0600070205080204" pitchFamily="34" charset="-128"/>
              </a:rPr>
              <a:t>°</a:t>
            </a:r>
          </a:p>
          <a:p>
            <a:pPr marL="917575" lvl="1" indent="-514350">
              <a:buFont typeface="Gill Sans MT" panose="020B0502020104020203" pitchFamily="34" charset="77"/>
              <a:buAutoNum type="arabicPeriod"/>
            </a:pPr>
            <a:r>
              <a:rPr lang="fr-FR" altLang="fr-FR" dirty="0">
                <a:ea typeface="ＭＳ Ｐゴシック" panose="020B0600070205080204" pitchFamily="34" charset="-128"/>
              </a:rPr>
              <a:t>1994-2011(!!)	Com°/ Rég°</a:t>
            </a:r>
          </a:p>
          <a:p>
            <a:pPr marL="917575" lvl="1" indent="-514350">
              <a:buFont typeface="Gill Sans MT" panose="020B0502020104020203" pitchFamily="34" charset="77"/>
              <a:buAutoNum type="arabicPeriod"/>
            </a:pPr>
            <a:r>
              <a:rPr lang="fr-FR" altLang="fr-FR" dirty="0">
                <a:ea typeface="ＭＳ Ｐゴシック" panose="020B0600070205080204" pitchFamily="34" charset="-128"/>
              </a:rPr>
              <a:t>2012-2014		Com°/ </a:t>
            </a:r>
            <a:r>
              <a:rPr lang="fr-FR" altLang="fr-FR" dirty="0" err="1">
                <a:ea typeface="ＭＳ Ｐゴシック" panose="020B0600070205080204" pitchFamily="34" charset="-128"/>
              </a:rPr>
              <a:t>Rég</a:t>
            </a:r>
            <a:r>
              <a:rPr lang="fr-FR" altLang="fr-FR" dirty="0">
                <a:ea typeface="ＭＳ Ｐゴシック" panose="020B0600070205080204" pitchFamily="34" charset="-128"/>
              </a:rPr>
              <a:t>°</a:t>
            </a:r>
          </a:p>
        </p:txBody>
      </p:sp>
      <p:sp>
        <p:nvSpPr>
          <p:cNvPr id="31747" name="Espace réservé du pied de page 3">
            <a:extLst>
              <a:ext uri="{FF2B5EF4-FFF2-40B4-BE49-F238E27FC236}">
                <a16:creationId xmlns:a16="http://schemas.microsoft.com/office/drawing/2014/main" id="{E2D82A10-2862-EB4E-975F-4A18FAE3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</a:rPr>
              <a:t>UCTL 2022-2023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F607C6-A7AE-C744-9472-7BEDACEEF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Réformes de l’Etat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A6617B-146A-E846-BC71-FCE0BF7F9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Certaines de ces révisions impliquaient une modification de la forme de l’Etat: on les appelle « réformes de l’Etat ». </a:t>
            </a:r>
          </a:p>
          <a:p>
            <a:r>
              <a:rPr lang="fr-FR" dirty="0"/>
              <a:t>Elles ont mené à une fédéralisation de l’Etat.</a:t>
            </a:r>
          </a:p>
          <a:p>
            <a:r>
              <a:rPr lang="fr-FR" dirty="0"/>
              <a:t>Jusqu’à nos jours, on compte six réformes de l’Etat.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4172E7A-5030-FD43-9F1A-F28D0FB6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UCTL 2022-2023</a:t>
            </a:r>
          </a:p>
        </p:txBody>
      </p:sp>
    </p:spTree>
    <p:extLst>
      <p:ext uri="{BB962C8B-B14F-4D97-AF65-F5344CB8AC3E}">
        <p14:creationId xmlns:p14="http://schemas.microsoft.com/office/powerpoint/2010/main" val="1733925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AB5656-BFEF-1145-BBEB-183ACA27B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Constitution 1831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AD799C-9B70-BB40-8BA4-AFDB721D8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82550" indent="0">
              <a:buFont typeface="Wingdings 2" pitchFamily="2" charset="2"/>
              <a:buNone/>
              <a:defRPr/>
            </a:pPr>
            <a:r>
              <a:rPr lang="fr-FR" dirty="0"/>
              <a:t>Révisions </a:t>
            </a:r>
            <a:r>
              <a:rPr lang="fr-FR" dirty="0" err="1"/>
              <a:t>Const</a:t>
            </a:r>
            <a:r>
              <a:rPr lang="fr-FR" dirty="0"/>
              <a:t>°</a:t>
            </a:r>
          </a:p>
          <a:p>
            <a:pPr marL="917575" lvl="1" indent="-514350">
              <a:buFont typeface="+mj-lt"/>
              <a:buAutoNum type="arabicPeriod"/>
              <a:defRPr/>
            </a:pPr>
            <a:r>
              <a:rPr lang="fr-FR" dirty="0"/>
              <a:t>1893</a:t>
            </a:r>
          </a:p>
          <a:p>
            <a:pPr marL="917575" lvl="1" indent="-514350">
              <a:buFont typeface="+mj-lt"/>
              <a:buAutoNum type="arabicPeriod"/>
              <a:defRPr/>
            </a:pPr>
            <a:r>
              <a:rPr lang="fr-FR" dirty="0"/>
              <a:t>1921</a:t>
            </a:r>
          </a:p>
          <a:p>
            <a:pPr marL="917575" lvl="1" indent="-514350">
              <a:buFont typeface="+mj-lt"/>
              <a:buAutoNum type="arabicPeriod"/>
              <a:defRPr/>
            </a:pPr>
            <a:r>
              <a:rPr lang="fr-FR" dirty="0"/>
              <a:t>1970</a:t>
            </a:r>
          </a:p>
          <a:p>
            <a:pPr marL="917575" lvl="1" indent="-514350">
              <a:buFont typeface="+mj-lt"/>
              <a:buAutoNum type="arabicPeriod"/>
              <a:defRPr/>
            </a:pPr>
            <a:r>
              <a:rPr lang="fr-FR" dirty="0"/>
              <a:t>1980</a:t>
            </a:r>
          </a:p>
          <a:p>
            <a:pPr marL="917575" lvl="1" indent="-514350">
              <a:buFont typeface="+mj-lt"/>
              <a:buAutoNum type="arabicPeriod"/>
              <a:defRPr/>
            </a:pPr>
            <a:r>
              <a:rPr lang="fr-FR" dirty="0"/>
              <a:t>1988</a:t>
            </a:r>
          </a:p>
          <a:p>
            <a:pPr marL="917575" lvl="1" indent="-514350">
              <a:buFont typeface="+mj-lt"/>
              <a:buAutoNum type="arabicPeriod"/>
              <a:defRPr/>
            </a:pPr>
            <a:r>
              <a:rPr lang="fr-FR" dirty="0"/>
              <a:t>1992</a:t>
            </a:r>
          </a:p>
          <a:p>
            <a:pPr marL="917575" lvl="1" indent="-514350">
              <a:buFont typeface="+mj-lt"/>
              <a:buAutoNum type="arabicPeriod"/>
              <a:defRPr/>
            </a:pPr>
            <a:r>
              <a:rPr lang="fr-FR" dirty="0"/>
              <a:t>1994-2011</a:t>
            </a:r>
          </a:p>
          <a:p>
            <a:pPr marL="917575" lvl="1" indent="-514350">
              <a:buFont typeface="+mj-lt"/>
              <a:buAutoNum type="arabicPeriod"/>
              <a:defRPr/>
            </a:pPr>
            <a:r>
              <a:rPr lang="fr-FR" dirty="0"/>
              <a:t>2012-2014</a:t>
            </a:r>
          </a:p>
          <a:p>
            <a:pPr marL="403225" lvl="1" indent="0">
              <a:buFont typeface="Verdana" charset="0"/>
              <a:buNone/>
              <a:defRPr/>
            </a:pPr>
            <a:r>
              <a:rPr lang="fr-FR" dirty="0"/>
              <a:t>Réformes de l’Etat</a:t>
            </a:r>
          </a:p>
          <a:p>
            <a:pPr marL="403225" lvl="1" indent="0">
              <a:buFont typeface="Verdana" charset="0"/>
              <a:buNone/>
              <a:defRPr/>
            </a:pPr>
            <a:endParaRPr lang="fr-FR" dirty="0"/>
          </a:p>
          <a:p>
            <a:pPr marL="403225" lvl="1" indent="0">
              <a:buFont typeface="Verdana" charset="0"/>
              <a:buNone/>
              <a:defRPr/>
            </a:pPr>
            <a:endParaRPr lang="fr-FR" dirty="0"/>
          </a:p>
          <a:p>
            <a:pPr marL="917575" lvl="1" indent="-514350">
              <a:buFont typeface="+mj-lt"/>
              <a:buAutoNum type="arabicPeriod"/>
              <a:defRPr/>
            </a:pPr>
            <a:r>
              <a:rPr lang="fr-FR" dirty="0"/>
              <a:t>1970</a:t>
            </a:r>
          </a:p>
          <a:p>
            <a:pPr marL="917575" lvl="1" indent="-514350">
              <a:buFont typeface="+mj-lt"/>
              <a:buAutoNum type="arabicPeriod"/>
              <a:defRPr/>
            </a:pPr>
            <a:r>
              <a:rPr lang="fr-FR" dirty="0"/>
              <a:t>1980</a:t>
            </a:r>
          </a:p>
          <a:p>
            <a:pPr marL="917575" lvl="1" indent="-514350">
              <a:buFont typeface="+mj-lt"/>
              <a:buAutoNum type="arabicPeriod"/>
              <a:defRPr/>
            </a:pPr>
            <a:r>
              <a:rPr lang="fr-FR" dirty="0"/>
              <a:t>1988</a:t>
            </a:r>
          </a:p>
          <a:p>
            <a:pPr marL="917575" lvl="1" indent="-514350">
              <a:buFont typeface="+mj-lt"/>
              <a:buAutoNum type="arabicPeriod"/>
              <a:defRPr/>
            </a:pPr>
            <a:r>
              <a:rPr lang="fr-FR" dirty="0"/>
              <a:t>1992</a:t>
            </a:r>
          </a:p>
          <a:p>
            <a:pPr marL="917575" lvl="1" indent="-514350">
              <a:buFont typeface="+mj-lt"/>
              <a:buAutoNum type="arabicPeriod"/>
              <a:defRPr/>
            </a:pPr>
            <a:r>
              <a:rPr lang="fr-FR" dirty="0"/>
              <a:t>2001</a:t>
            </a:r>
          </a:p>
          <a:p>
            <a:pPr marL="917575" lvl="1" indent="-514350">
              <a:buFont typeface="+mj-lt"/>
              <a:buAutoNum type="arabicPeriod"/>
              <a:defRPr/>
            </a:pPr>
            <a:r>
              <a:rPr lang="fr-FR" dirty="0"/>
              <a:t>2012-2014</a:t>
            </a:r>
          </a:p>
        </p:txBody>
      </p:sp>
      <p:sp>
        <p:nvSpPr>
          <p:cNvPr id="32771" name="Espace réservé du pied de page 3">
            <a:extLst>
              <a:ext uri="{FF2B5EF4-FFF2-40B4-BE49-F238E27FC236}">
                <a16:creationId xmlns:a16="http://schemas.microsoft.com/office/drawing/2014/main" id="{851A1F76-0483-9B4D-A9B0-0801CBB57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</a:rPr>
              <a:t>UCTL 2022-2023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CADE0-FBC1-734E-B433-274AAD8B9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Quatre grandes questions:</a:t>
            </a:r>
          </a:p>
        </p:txBody>
      </p:sp>
      <p:sp>
        <p:nvSpPr>
          <p:cNvPr id="35842" name="Espace réservé du contenu 2">
            <a:extLst>
              <a:ext uri="{FF2B5EF4-FFF2-40B4-BE49-F238E27FC236}">
                <a16:creationId xmlns:a16="http://schemas.microsoft.com/office/drawing/2014/main" id="{CF1BA3C7-5664-B543-90D2-EC482EF99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Qui sommes-nous?</a:t>
            </a:r>
          </a:p>
          <a:p>
            <a:pPr eaLnBrk="1" hangingPunct="1">
              <a:buFont typeface="Wingdings 2" pitchFamily="2" charset="2"/>
              <a:buNone/>
            </a:pPr>
            <a:r>
              <a:rPr lang="fr-FR" altLang="fr-FR" dirty="0">
                <a:ea typeface="ＭＳ Ｐゴシック" panose="020B0600070205080204" pitchFamily="34" charset="-128"/>
              </a:rPr>
              <a:t>		</a:t>
            </a:r>
            <a:r>
              <a:rPr lang="fr-FR" altLang="fr-FR" i="1" dirty="0">
                <a:ea typeface="ＭＳ Ｐゴシック" panose="020B0600070205080204" pitchFamily="34" charset="-128"/>
              </a:rPr>
              <a:t>identité collective </a:t>
            </a:r>
            <a:r>
              <a:rPr lang="fr-FR" altLang="fr-FR" sz="2400" i="1" dirty="0">
                <a:ea typeface="ＭＳ Ｐゴシック" panose="020B0600070205080204" pitchFamily="34" charset="-128"/>
              </a:rPr>
              <a:t>(Belges, Flamands?)</a:t>
            </a:r>
          </a:p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Pourquoi vivons-nous ensemble?</a:t>
            </a:r>
          </a:p>
          <a:p>
            <a:pPr eaLnBrk="1" hangingPunct="1">
              <a:buFont typeface="Wingdings 2" pitchFamily="2" charset="2"/>
              <a:buNone/>
            </a:pPr>
            <a:r>
              <a:rPr lang="fr-FR" altLang="fr-FR" dirty="0">
                <a:ea typeface="ＭＳ Ｐゴシック" panose="020B0600070205080204" pitchFamily="34" charset="-128"/>
              </a:rPr>
              <a:t>		</a:t>
            </a:r>
            <a:r>
              <a:rPr lang="fr-FR" altLang="fr-FR" i="1" dirty="0">
                <a:ea typeface="ＭＳ Ｐゴシック" panose="020B0600070205080204" pitchFamily="34" charset="-128"/>
              </a:rPr>
              <a:t>légitimité du système </a:t>
            </a:r>
            <a:r>
              <a:rPr lang="fr-FR" altLang="fr-FR" sz="2400" i="1" dirty="0">
                <a:ea typeface="ＭＳ Ｐゴシック" panose="020B0600070205080204" pitchFamily="34" charset="-128"/>
              </a:rPr>
              <a:t>(Dieu, aïeux, nous?)</a:t>
            </a:r>
          </a:p>
          <a:p>
            <a:pPr eaLnBrk="1" hangingPunct="1"/>
            <a:endParaRPr lang="fr-FR" altLang="fr-FR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Qui produit quoi?</a:t>
            </a:r>
          </a:p>
          <a:p>
            <a:pPr eaLnBrk="1" hangingPunct="1">
              <a:buFont typeface="Wingdings 2" pitchFamily="2" charset="2"/>
              <a:buNone/>
            </a:pPr>
            <a:r>
              <a:rPr lang="fr-FR" altLang="fr-FR" dirty="0">
                <a:ea typeface="ＭＳ Ｐゴシック" panose="020B0600070205080204" pitchFamily="34" charset="-128"/>
              </a:rPr>
              <a:t>		</a:t>
            </a:r>
            <a:r>
              <a:rPr lang="fr-FR" altLang="fr-FR" i="1" dirty="0">
                <a:ea typeface="ＭＳ Ｐゴシック" panose="020B0600070205080204" pitchFamily="34" charset="-128"/>
              </a:rPr>
              <a:t>place dans la production </a:t>
            </a:r>
            <a:r>
              <a:rPr lang="fr-FR" altLang="fr-FR" sz="2400" i="1" dirty="0">
                <a:ea typeface="ＭＳ Ｐゴシック" panose="020B0600070205080204" pitchFamily="34" charset="-128"/>
              </a:rPr>
              <a:t>(lignage, marché?)</a:t>
            </a:r>
          </a:p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A qui distribuons-nous la production?</a:t>
            </a:r>
          </a:p>
          <a:p>
            <a:pPr eaLnBrk="1" hangingPunct="1">
              <a:buFont typeface="Wingdings 2" pitchFamily="2" charset="2"/>
              <a:buNone/>
            </a:pPr>
            <a:r>
              <a:rPr lang="fr-FR" altLang="fr-FR" i="1" dirty="0">
                <a:ea typeface="ＭＳ Ｐゴシック" panose="020B0600070205080204" pitchFamily="34" charset="-128"/>
              </a:rPr>
              <a:t>		rétribution </a:t>
            </a:r>
            <a:r>
              <a:rPr lang="fr-FR" altLang="fr-FR" sz="2400" i="1" dirty="0">
                <a:ea typeface="ＭＳ Ｐゴシック" panose="020B0600070205080204" pitchFamily="34" charset="-128"/>
              </a:rPr>
              <a:t>(capital, travail?)</a:t>
            </a:r>
          </a:p>
        </p:txBody>
      </p:sp>
      <p:sp>
        <p:nvSpPr>
          <p:cNvPr id="35843" name="Espace réservé du pied de page 3">
            <a:extLst>
              <a:ext uri="{FF2B5EF4-FFF2-40B4-BE49-F238E27FC236}">
                <a16:creationId xmlns:a16="http://schemas.microsoft.com/office/drawing/2014/main" id="{B077C9B7-0BC6-B342-A025-D458186AC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</a:rPr>
              <a:t>UCTL 2022-2023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403360-82FF-6D40-86DA-D400AA08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Quatre grands mouvements</a:t>
            </a:r>
          </a:p>
        </p:txBody>
      </p:sp>
      <p:sp>
        <p:nvSpPr>
          <p:cNvPr id="36866" name="Espace réservé du contenu 2">
            <a:extLst>
              <a:ext uri="{FF2B5EF4-FFF2-40B4-BE49-F238E27FC236}">
                <a16:creationId xmlns:a16="http://schemas.microsoft.com/office/drawing/2014/main" id="{641D8E87-5D5A-DD4C-BC03-55CB5B3E4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Qui sommes-nous?</a:t>
            </a:r>
          </a:p>
          <a:p>
            <a:pPr eaLnBrk="1" hangingPunct="1">
              <a:buFont typeface="Wingdings 2" pitchFamily="2" charset="2"/>
              <a:buNone/>
            </a:pPr>
            <a:r>
              <a:rPr lang="fr-FR" altLang="fr-FR" dirty="0">
                <a:ea typeface="ＭＳ Ｐゴシック" panose="020B0600070205080204" pitchFamily="34" charset="-128"/>
              </a:rPr>
              <a:t>			Centralisation de la violence</a:t>
            </a:r>
          </a:p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Pourquoi vivons-nous ensemble?</a:t>
            </a:r>
          </a:p>
          <a:p>
            <a:pPr eaLnBrk="1" hangingPunct="1">
              <a:buFont typeface="Wingdings 2" pitchFamily="2" charset="2"/>
              <a:buNone/>
            </a:pPr>
            <a:r>
              <a:rPr lang="fr-FR" altLang="fr-FR" dirty="0">
                <a:ea typeface="ＭＳ Ｐゴシック" panose="020B0600070205080204" pitchFamily="34" charset="-128"/>
              </a:rPr>
              <a:t>			Représentation des citoyens </a:t>
            </a:r>
          </a:p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Qui produit quoi?</a:t>
            </a:r>
          </a:p>
          <a:p>
            <a:pPr eaLnBrk="1" hangingPunct="1">
              <a:buFont typeface="Wingdings 2" pitchFamily="2" charset="2"/>
              <a:buNone/>
            </a:pPr>
            <a:r>
              <a:rPr lang="fr-FR" altLang="fr-FR" dirty="0">
                <a:ea typeface="ＭＳ Ｐゴシック" panose="020B0600070205080204" pitchFamily="34" charset="-128"/>
              </a:rPr>
              <a:t>			Marchandisation des liens</a:t>
            </a:r>
          </a:p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A qui distribuons-nous la production?</a:t>
            </a:r>
          </a:p>
          <a:p>
            <a:pPr eaLnBrk="1" hangingPunct="1">
              <a:buFont typeface="Wingdings 2" pitchFamily="2" charset="2"/>
              <a:buNone/>
            </a:pPr>
            <a:r>
              <a:rPr lang="fr-FR" altLang="fr-FR" dirty="0">
                <a:ea typeface="ＭＳ Ｐゴシック" panose="020B0600070205080204" pitchFamily="34" charset="-128"/>
              </a:rPr>
              <a:t>			Accumulation de capitaux</a:t>
            </a:r>
          </a:p>
          <a:p>
            <a:pPr eaLnBrk="1" hangingPunct="1"/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36867" name="Espace réservé du pied de page 3">
            <a:extLst>
              <a:ext uri="{FF2B5EF4-FFF2-40B4-BE49-F238E27FC236}">
                <a16:creationId xmlns:a16="http://schemas.microsoft.com/office/drawing/2014/main" id="{B327F92F-AF11-5A45-9954-676B4BCC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</a:rPr>
              <a:t>UCTL 2022-2023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9BEE9C-E214-7649-A33F-29955EBA7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altLang="fr-FR" sz="3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Résistances à la centralisation :</a:t>
            </a:r>
            <a:br>
              <a:rPr lang="fr-FR" altLang="fr-FR" sz="3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fr-FR" altLang="fr-FR" sz="3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Etat régalien</a:t>
            </a:r>
          </a:p>
        </p:txBody>
      </p:sp>
      <p:sp>
        <p:nvSpPr>
          <p:cNvPr id="37890" name="Espace réservé du contenu 2">
            <a:extLst>
              <a:ext uri="{FF2B5EF4-FFF2-40B4-BE49-F238E27FC236}">
                <a16:creationId xmlns:a16="http://schemas.microsoft.com/office/drawing/2014/main" id="{396D50DD-0D58-C24C-A6C9-FB788BEB5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« conflit entre la culture centrale édifiant une </a:t>
            </a:r>
            <a:r>
              <a:rPr lang="fr-FR" altLang="fr-FR" b="1">
                <a:ea typeface="ＭＳ Ｐゴシック" panose="020B0600070205080204" pitchFamily="34" charset="-128"/>
              </a:rPr>
              <a:t>nation</a:t>
            </a:r>
            <a:r>
              <a:rPr lang="fr-FR" altLang="fr-FR">
                <a:ea typeface="ＭＳ Ｐゴシック" panose="020B0600070205080204" pitchFamily="34" charset="-128"/>
              </a:rPr>
              <a:t> et la résistance croissante des populations sujettes, ethniquement, linguistiquement ou religieusement distinctes dans les provinces et les périphéries »</a:t>
            </a:r>
          </a:p>
          <a:p>
            <a:pPr lvl="2"/>
            <a:r>
              <a:rPr lang="en-GB" altLang="fr-FR">
                <a:ea typeface="ＭＳ Ｐゴシック" panose="020B0600070205080204" pitchFamily="34" charset="-128"/>
              </a:rPr>
              <a:t>LIPSET Seymour M., ROKKAN Stein, </a:t>
            </a:r>
            <a:r>
              <a:rPr lang="en-GB" altLang="fr-FR" i="1">
                <a:ea typeface="ＭＳ Ｐゴシック" panose="020B0600070205080204" pitchFamily="34" charset="-128"/>
              </a:rPr>
              <a:t>Party Systems and Voter Alignments: Cross-National Perspectives</a:t>
            </a:r>
            <a:r>
              <a:rPr lang="en-GB" altLang="fr-FR">
                <a:ea typeface="ＭＳ Ｐゴシック" panose="020B0600070205080204" pitchFamily="34" charset="-128"/>
              </a:rPr>
              <a:t>, New-York, Free Press, 1967,554 pages, p.14</a:t>
            </a:r>
            <a:r>
              <a:rPr lang="fr-FR" altLang="fr-FR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37891" name="Espace réservé du pied de page 3">
            <a:extLst>
              <a:ext uri="{FF2B5EF4-FFF2-40B4-BE49-F238E27FC236}">
                <a16:creationId xmlns:a16="http://schemas.microsoft.com/office/drawing/2014/main" id="{19E877C3-EFA8-3149-A037-E4C8CE72F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</a:rPr>
              <a:t>UCTL 2022-2023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25E016-0A74-6B42-A996-C07C26EA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altLang="fr-FR" sz="3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Résistances à la représentation: </a:t>
            </a:r>
            <a:br>
              <a:rPr lang="fr-FR" altLang="fr-FR" sz="3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fr-FR" altLang="fr-FR" sz="3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Etat représentatif</a:t>
            </a:r>
          </a:p>
        </p:txBody>
      </p:sp>
      <p:sp>
        <p:nvSpPr>
          <p:cNvPr id="38914" name="Espace réservé du contenu 2">
            <a:extLst>
              <a:ext uri="{FF2B5EF4-FFF2-40B4-BE49-F238E27FC236}">
                <a16:creationId xmlns:a16="http://schemas.microsoft.com/office/drawing/2014/main" id="{FB4F1DE9-765A-A74D-BB73-9A875D674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« conflit entre l' Etat‑Nation centralisateur, </a:t>
            </a:r>
            <a:r>
              <a:rPr lang="fr-FR" altLang="fr-FR" b="1">
                <a:ea typeface="ＭＳ Ｐゴシック" panose="020B0600070205080204" pitchFamily="34" charset="-128"/>
              </a:rPr>
              <a:t>standardisateur</a:t>
            </a:r>
            <a:r>
              <a:rPr lang="fr-FR" altLang="fr-FR">
                <a:ea typeface="ＭＳ Ｐゴシック" panose="020B0600070205080204" pitchFamily="34" charset="-128"/>
              </a:rPr>
              <a:t> et mobilisateur et les privilèges corporatifs historiquement établis de l'Eglise »</a:t>
            </a:r>
          </a:p>
          <a:p>
            <a:pPr lvl="3"/>
            <a:r>
              <a:rPr lang="en-GB" altLang="fr-FR">
                <a:ea typeface="ＭＳ Ｐゴシック" panose="020B0600070205080204" pitchFamily="34" charset="-128"/>
              </a:rPr>
              <a:t>LIPSET Seymour M., ROKKAN Stein, </a:t>
            </a:r>
            <a:r>
              <a:rPr lang="en-GB" altLang="fr-FR" i="1">
                <a:ea typeface="ＭＳ Ｐゴシック" panose="020B0600070205080204" pitchFamily="34" charset="-128"/>
              </a:rPr>
              <a:t>Party Systems and Voter Alignments: Cross-National Perspectives</a:t>
            </a:r>
            <a:r>
              <a:rPr lang="en-GB" altLang="fr-FR">
                <a:ea typeface="ＭＳ Ｐゴシック" panose="020B0600070205080204" pitchFamily="34" charset="-128"/>
              </a:rPr>
              <a:t>, New-York, Free Press, 1967,554 pages, p.14</a:t>
            </a:r>
            <a:r>
              <a:rPr lang="fr-FR" altLang="fr-FR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8915" name="Espace réservé du pied de page 3">
            <a:extLst>
              <a:ext uri="{FF2B5EF4-FFF2-40B4-BE49-F238E27FC236}">
                <a16:creationId xmlns:a16="http://schemas.microsoft.com/office/drawing/2014/main" id="{6EF4E698-A99E-D842-AE1A-74B826189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</a:rPr>
              <a:t>UCTL 2022-2023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B98AAC-0528-5DFD-070A-730BC349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Réponse à la question: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13C5EB-4E50-A2CE-2970-36F89F1D7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+/- 50 degrés de latitude Nord</a:t>
            </a:r>
          </a:p>
          <a:p>
            <a:r>
              <a:rPr lang="fr-FR" dirty="0"/>
              <a:t>+/- 4 degrés de longitude Est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CAB8D9-8A77-B576-52A7-C8C651E5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UCTL 2022-2023</a:t>
            </a:r>
          </a:p>
        </p:txBody>
      </p:sp>
    </p:spTree>
    <p:extLst>
      <p:ext uri="{BB962C8B-B14F-4D97-AF65-F5344CB8AC3E}">
        <p14:creationId xmlns:p14="http://schemas.microsoft.com/office/powerpoint/2010/main" val="1695719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652489-C95F-E9FA-F3D4-08A1BB64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UCTL 2022-2023</a:t>
            </a:r>
          </a:p>
        </p:txBody>
      </p:sp>
      <p:pic>
        <p:nvPicPr>
          <p:cNvPr id="5" name="Image 1">
            <a:extLst>
              <a:ext uri="{FF2B5EF4-FFF2-40B4-BE49-F238E27FC236}">
                <a16:creationId xmlns:a16="http://schemas.microsoft.com/office/drawing/2014/main" id="{8A432F4F-EB0E-018C-AB0F-CFEA1FD0D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160"/>
            <a:ext cx="9144000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856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FC550DF-66C1-01F2-BBA5-AF8595B6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UCTL 2022-2023</a:t>
            </a:r>
          </a:p>
        </p:txBody>
      </p:sp>
      <p:pic>
        <p:nvPicPr>
          <p:cNvPr id="3" name="Image 1">
            <a:extLst>
              <a:ext uri="{FF2B5EF4-FFF2-40B4-BE49-F238E27FC236}">
                <a16:creationId xmlns:a16="http://schemas.microsoft.com/office/drawing/2014/main" id="{3D7F9410-F3E9-7654-C4AA-0623ABFBE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46088"/>
            <a:ext cx="9007475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41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D2BFD9-FA78-6948-95F2-6B40D072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altLang="fr-FR" sz="3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Résistances à la marchandisation: </a:t>
            </a:r>
            <a:br>
              <a:rPr lang="fr-FR" altLang="fr-FR" sz="3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fr-FR" altLang="fr-FR" sz="3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Etat libéral</a:t>
            </a:r>
          </a:p>
        </p:txBody>
      </p:sp>
      <p:sp>
        <p:nvSpPr>
          <p:cNvPr id="39938" name="Espace réservé du contenu 2">
            <a:extLst>
              <a:ext uri="{FF2B5EF4-FFF2-40B4-BE49-F238E27FC236}">
                <a16:creationId xmlns:a16="http://schemas.microsoft.com/office/drawing/2014/main" id="{2C52DB9A-CCB5-7B4B-83F0-4DCE71EF1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« conflit entre les intérêts </a:t>
            </a:r>
            <a:r>
              <a:rPr lang="fr-FR" altLang="fr-FR" b="1">
                <a:ea typeface="ＭＳ Ｐゴシック" panose="020B0600070205080204" pitchFamily="34" charset="-128"/>
              </a:rPr>
              <a:t>ruraux</a:t>
            </a:r>
            <a:r>
              <a:rPr lang="fr-FR" altLang="fr-FR">
                <a:ea typeface="ＭＳ Ｐゴシック" panose="020B0600070205080204" pitchFamily="34" charset="-128"/>
              </a:rPr>
              <a:t> et la classe montante des entrepreneurs industriels »</a:t>
            </a:r>
          </a:p>
          <a:p>
            <a:pPr lvl="3"/>
            <a:r>
              <a:rPr lang="en-GB" altLang="fr-FR">
                <a:ea typeface="ＭＳ Ｐゴシック" panose="020B0600070205080204" pitchFamily="34" charset="-128"/>
              </a:rPr>
              <a:t>LIPSET Seymour M., ROKKAN Stein, </a:t>
            </a:r>
            <a:r>
              <a:rPr lang="en-GB" altLang="fr-FR" i="1">
                <a:ea typeface="ＭＳ Ｐゴシック" panose="020B0600070205080204" pitchFamily="34" charset="-128"/>
              </a:rPr>
              <a:t>Party Systems and Voter Alignments: Cross-National Perspectives</a:t>
            </a:r>
            <a:r>
              <a:rPr lang="en-GB" altLang="fr-FR">
                <a:ea typeface="ＭＳ Ｐゴシック" panose="020B0600070205080204" pitchFamily="34" charset="-128"/>
              </a:rPr>
              <a:t>, New-York, Free Press, 1967,554 pages, p.14</a:t>
            </a:r>
            <a:r>
              <a:rPr lang="fr-FR" altLang="fr-FR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9939" name="Espace réservé du pied de page 3">
            <a:extLst>
              <a:ext uri="{FF2B5EF4-FFF2-40B4-BE49-F238E27FC236}">
                <a16:creationId xmlns:a16="http://schemas.microsoft.com/office/drawing/2014/main" id="{53E83D2B-713B-1D4A-B546-67FF7B8A7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</a:rPr>
              <a:t>UCTL 2022-2023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5068F-2F25-AD40-B1C3-CC39D14C9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altLang="fr-FR" sz="3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Résistances à l</a:t>
            </a:r>
            <a:r>
              <a:rPr lang="ja-JP" altLang="fr-FR" sz="3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’</a:t>
            </a:r>
            <a:r>
              <a:rPr lang="fr-FR" altLang="ja-JP" sz="3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accumulation: </a:t>
            </a:r>
            <a:br>
              <a:rPr lang="fr-FR" altLang="ja-JP" sz="3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fr-FR" altLang="ja-JP" sz="3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Etat social</a:t>
            </a:r>
            <a:endParaRPr lang="fr-FR" altLang="fr-FR" sz="390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40962" name="Espace réservé du contenu 2">
            <a:extLst>
              <a:ext uri="{FF2B5EF4-FFF2-40B4-BE49-F238E27FC236}">
                <a16:creationId xmlns:a16="http://schemas.microsoft.com/office/drawing/2014/main" id="{A6609B55-316A-0242-B3D5-082BE9D35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« conflit entre propriétaires et employeurs d'un côté et les non-possédants, </a:t>
            </a:r>
            <a:r>
              <a:rPr lang="fr-FR" altLang="fr-FR" b="1">
                <a:ea typeface="ＭＳ Ｐゴシック" panose="020B0600070205080204" pitchFamily="34" charset="-128"/>
              </a:rPr>
              <a:t>travailleurs</a:t>
            </a:r>
            <a:r>
              <a:rPr lang="fr-FR" altLang="fr-FR">
                <a:ea typeface="ＭＳ Ｐゴシック" panose="020B0600070205080204" pitchFamily="34" charset="-128"/>
              </a:rPr>
              <a:t> et ouvriers de l'autre »</a:t>
            </a:r>
          </a:p>
          <a:p>
            <a:pPr lvl="3"/>
            <a:r>
              <a:rPr lang="en-GB" altLang="fr-FR">
                <a:ea typeface="ＭＳ Ｐゴシック" panose="020B0600070205080204" pitchFamily="34" charset="-128"/>
              </a:rPr>
              <a:t>LIPSET Seymour M., ROKKAN Stein, </a:t>
            </a:r>
            <a:r>
              <a:rPr lang="en-GB" altLang="fr-FR" i="1">
                <a:ea typeface="ＭＳ Ｐゴシック" panose="020B0600070205080204" pitchFamily="34" charset="-128"/>
              </a:rPr>
              <a:t>Party Systems and Voter Alignments: Cross-National Perspectives</a:t>
            </a:r>
            <a:r>
              <a:rPr lang="en-GB" altLang="fr-FR">
                <a:ea typeface="ＭＳ Ｐゴシック" panose="020B0600070205080204" pitchFamily="34" charset="-128"/>
              </a:rPr>
              <a:t>, New-York, Free Press, 1967,554 pages, p.14</a:t>
            </a:r>
            <a:r>
              <a:rPr lang="fr-FR" altLang="fr-FR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40963" name="Espace réservé du pied de page 3">
            <a:extLst>
              <a:ext uri="{FF2B5EF4-FFF2-40B4-BE49-F238E27FC236}">
                <a16:creationId xmlns:a16="http://schemas.microsoft.com/office/drawing/2014/main" id="{425EDB38-D565-E04F-BC38-C366221F3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</a:rPr>
              <a:t>UCTL 2022-2023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889D97-FA1F-6DA6-DC99-2111E75E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UCTL 2022-2023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F05E13-12F5-DE8C-60DA-79BB263B3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628"/>
            <a:ext cx="9144000" cy="647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66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5D4E94-49E9-844B-8726-D32F0CCD7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Identité nationale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C66AF7-2E02-E54D-B542-7EE51CC3E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Idée: 	Savoir à qui s’applique l’Etat</a:t>
            </a:r>
          </a:p>
          <a:p>
            <a:r>
              <a:rPr lang="fr-FR" dirty="0"/>
              <a:t>Intérêts: 	Construire un Etat &gt;&lt; respecter les différences</a:t>
            </a:r>
          </a:p>
          <a:p>
            <a:r>
              <a:rPr lang="fr-FR" b="1" dirty="0"/>
              <a:t>Institutions</a:t>
            </a:r>
            <a:r>
              <a:rPr lang="fr-FR" dirty="0"/>
              <a:t> (refus autre violence):</a:t>
            </a:r>
          </a:p>
          <a:p>
            <a:pPr lvl="1"/>
            <a:r>
              <a:rPr lang="fr-FR" dirty="0"/>
              <a:t>Frontières </a:t>
            </a:r>
          </a:p>
          <a:p>
            <a:pPr lvl="1"/>
            <a:r>
              <a:rPr lang="fr-FR" dirty="0"/>
              <a:t>Armée</a:t>
            </a:r>
          </a:p>
          <a:p>
            <a:pPr lvl="1"/>
            <a:r>
              <a:rPr lang="fr-FR" dirty="0"/>
              <a:t>Police, gendarmerie</a:t>
            </a:r>
          </a:p>
          <a:p>
            <a:pPr lvl="1"/>
            <a:r>
              <a:rPr lang="fr-FR" dirty="0"/>
              <a:t>Justice</a:t>
            </a:r>
          </a:p>
          <a:p>
            <a:pPr lvl="1"/>
            <a:r>
              <a:rPr lang="fr-FR" dirty="0"/>
              <a:t>Impôts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95CF583-8D52-DA4B-9AA4-B69C60196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UCTL 2022-2023</a:t>
            </a:r>
          </a:p>
        </p:txBody>
      </p:sp>
    </p:spTree>
    <p:extLst>
      <p:ext uri="{BB962C8B-B14F-4D97-AF65-F5344CB8AC3E}">
        <p14:creationId xmlns:p14="http://schemas.microsoft.com/office/powerpoint/2010/main" val="1096438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F13FE8-1CB6-6640-9B38-699C1F616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Représentation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12497B-1613-5C48-B255-09D2C8BC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Idée: Qui légitime l’Etat (dieu ou les citoyens)?</a:t>
            </a:r>
          </a:p>
          <a:p>
            <a:r>
              <a:rPr lang="fr-FR" dirty="0"/>
              <a:t>Intérêts: clercs &gt;&lt; fonctionnaires</a:t>
            </a:r>
          </a:p>
          <a:p>
            <a:r>
              <a:rPr lang="fr-FR" dirty="0"/>
              <a:t>Institutions: </a:t>
            </a:r>
          </a:p>
          <a:p>
            <a:pPr lvl="1"/>
            <a:r>
              <a:rPr lang="fr-FR" dirty="0"/>
              <a:t>Trois pouvoirs</a:t>
            </a:r>
          </a:p>
          <a:p>
            <a:pPr lvl="1"/>
            <a:r>
              <a:rPr lang="fr-FR" dirty="0"/>
              <a:t>Elections réitérées – droit de vote</a:t>
            </a:r>
          </a:p>
          <a:p>
            <a:pPr lvl="1"/>
            <a:r>
              <a:rPr lang="fr-FR" dirty="0"/>
              <a:t>Enseignement</a:t>
            </a:r>
          </a:p>
          <a:p>
            <a:pPr lvl="1"/>
            <a:r>
              <a:rPr lang="fr-FR" dirty="0"/>
              <a:t>Soins de santé</a:t>
            </a:r>
          </a:p>
          <a:p>
            <a:pPr lvl="1"/>
            <a:r>
              <a:rPr lang="fr-FR" dirty="0"/>
              <a:t>Contributions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F4198D-8132-8849-9635-B65485AB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UCTL 2022-2023</a:t>
            </a:r>
          </a:p>
        </p:txBody>
      </p:sp>
    </p:spTree>
    <p:extLst>
      <p:ext uri="{BB962C8B-B14F-4D97-AF65-F5344CB8AC3E}">
        <p14:creationId xmlns:p14="http://schemas.microsoft.com/office/powerpoint/2010/main" val="651915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4B478B-BEB0-5C46-B2CF-059C0C7D3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5EB41F-2FD5-6242-89F3-AB7F65399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Idée: satisfaire les besoins</a:t>
            </a:r>
          </a:p>
          <a:p>
            <a:r>
              <a:rPr lang="fr-FR" dirty="0"/>
              <a:t>Intérêts: augmenter les profits &gt;&lt; les ressources</a:t>
            </a:r>
          </a:p>
          <a:p>
            <a:r>
              <a:rPr lang="fr-FR" dirty="0"/>
              <a:t>Institutions:</a:t>
            </a:r>
          </a:p>
          <a:p>
            <a:pPr lvl="1"/>
            <a:r>
              <a:rPr lang="fr-FR" dirty="0"/>
              <a:t>Monnaie</a:t>
            </a:r>
          </a:p>
          <a:p>
            <a:pPr lvl="1"/>
            <a:r>
              <a:rPr lang="fr-FR" dirty="0"/>
              <a:t>Ponts et chaussée</a:t>
            </a:r>
          </a:p>
          <a:p>
            <a:pPr lvl="1"/>
            <a:r>
              <a:rPr lang="fr-FR" dirty="0"/>
              <a:t>Propriété, société anonyme, bourse</a:t>
            </a:r>
          </a:p>
          <a:p>
            <a:pPr lvl="1"/>
            <a:r>
              <a:rPr lang="fr-FR" dirty="0"/>
              <a:t>Tribunal de commerce</a:t>
            </a:r>
          </a:p>
          <a:p>
            <a:pPr lvl="1"/>
            <a:r>
              <a:rPr lang="fr-FR" dirty="0"/>
              <a:t>Taxe sur les marchandises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535469-3A89-6D41-BB41-D53BA6DE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UCTL 2022-2023</a:t>
            </a:r>
          </a:p>
        </p:txBody>
      </p:sp>
    </p:spTree>
    <p:extLst>
      <p:ext uri="{BB962C8B-B14F-4D97-AF65-F5344CB8AC3E}">
        <p14:creationId xmlns:p14="http://schemas.microsoft.com/office/powerpoint/2010/main" val="406375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34DC67-3A61-7C4B-8E64-1DBDB3BDE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Distribution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88F3F6-F254-AB46-8BCF-92162D7A7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Idée: Distribuer/laisser accaparer</a:t>
            </a:r>
          </a:p>
          <a:p>
            <a:r>
              <a:rPr lang="fr-FR" dirty="0"/>
              <a:t>Intérêts: Capital &gt;&lt; Travail</a:t>
            </a:r>
          </a:p>
          <a:p>
            <a:r>
              <a:rPr lang="fr-FR" dirty="0"/>
              <a:t>Institutions:</a:t>
            </a:r>
          </a:p>
          <a:p>
            <a:pPr lvl="1"/>
            <a:r>
              <a:rPr lang="fr-FR" dirty="0"/>
              <a:t>Inspection du travail</a:t>
            </a:r>
          </a:p>
          <a:p>
            <a:pPr lvl="1"/>
            <a:r>
              <a:rPr lang="fr-FR" dirty="0"/>
              <a:t>Impôt progressif</a:t>
            </a:r>
          </a:p>
          <a:p>
            <a:pPr lvl="1"/>
            <a:r>
              <a:rPr lang="fr-FR" dirty="0"/>
              <a:t>Concertation sociale et conventions collectives</a:t>
            </a:r>
          </a:p>
          <a:p>
            <a:pPr lvl="1"/>
            <a:r>
              <a:rPr lang="fr-FR" dirty="0"/>
              <a:t>Sécurité sociale</a:t>
            </a:r>
          </a:p>
          <a:p>
            <a:pPr lvl="1"/>
            <a:r>
              <a:rPr lang="fr-FR" dirty="0"/>
              <a:t>Quota égalité des chances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030E90-39A2-4143-AF10-97BEFEFF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UCTL 2022-2023</a:t>
            </a:r>
          </a:p>
        </p:txBody>
      </p:sp>
    </p:spTree>
    <p:extLst>
      <p:ext uri="{BB962C8B-B14F-4D97-AF65-F5344CB8AC3E}">
        <p14:creationId xmlns:p14="http://schemas.microsoft.com/office/powerpoint/2010/main" val="222746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4B920-30A1-E44B-BF2D-187FDCD56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Contenus du cours</a:t>
            </a:r>
          </a:p>
        </p:txBody>
      </p:sp>
      <p:sp>
        <p:nvSpPr>
          <p:cNvPr id="17410" name="Espace réservé du contenu 2">
            <a:extLst>
              <a:ext uri="{FF2B5EF4-FFF2-40B4-BE49-F238E27FC236}">
                <a16:creationId xmlns:a16="http://schemas.microsoft.com/office/drawing/2014/main" id="{E080DBBE-0B49-C94E-9B63-EC43D9468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3000" dirty="0">
                <a:ea typeface="ＭＳ Ｐゴシック" panose="020B0600070205080204" pitchFamily="34" charset="-128"/>
              </a:rPr>
              <a:t>L'évolution du système politique belge </a:t>
            </a:r>
            <a:r>
              <a:rPr lang="fr-FR" altLang="fr-FR" sz="2600" dirty="0">
                <a:ea typeface="ＭＳ Ｐゴシック" panose="020B0600070205080204" pitchFamily="34" charset="-128"/>
              </a:rPr>
              <a:t>depuis l’ancien régime </a:t>
            </a:r>
            <a:r>
              <a:rPr lang="fr-FR" altLang="fr-FR" sz="1800" dirty="0">
                <a:ea typeface="ＭＳ Ｐゴシック" panose="020B0600070205080204" pitchFamily="34" charset="-128"/>
              </a:rPr>
              <a:t>(&lt;1789)</a:t>
            </a:r>
            <a:r>
              <a:rPr lang="fr-FR" altLang="fr-FR" sz="2600" dirty="0">
                <a:ea typeface="ＭＳ Ｐゴシック" panose="020B0600070205080204" pitchFamily="34" charset="-128"/>
              </a:rPr>
              <a:t>, 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600" dirty="0">
                <a:ea typeface="ＭＳ Ｐゴシック" panose="020B0600070205080204" pitchFamily="34" charset="-128"/>
              </a:rPr>
              <a:t>en électoral </a:t>
            </a:r>
            <a:r>
              <a:rPr lang="fr-FR" altLang="fr-FR" sz="2600" b="1" dirty="0">
                <a:ea typeface="ＭＳ Ｐゴシック" panose="020B0600070205080204" pitchFamily="34" charset="-128"/>
              </a:rPr>
              <a:t>censitaire</a:t>
            </a:r>
            <a:r>
              <a:rPr lang="fr-FR" altLang="fr-FR" sz="2600" dirty="0">
                <a:ea typeface="ＭＳ Ｐゴシック" panose="020B0600070205080204" pitchFamily="34" charset="-128"/>
              </a:rPr>
              <a:t> libéral </a:t>
            </a:r>
            <a:r>
              <a:rPr lang="fr-FR" altLang="fr-FR" sz="1800" dirty="0">
                <a:ea typeface="ＭＳ Ｐゴシック" panose="020B0600070205080204" pitchFamily="34" charset="-128"/>
              </a:rPr>
              <a:t>(1789-1918)</a:t>
            </a:r>
            <a:r>
              <a:rPr lang="fr-FR" altLang="fr-FR" sz="2600" dirty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600" dirty="0">
                <a:ea typeface="ＭＳ Ｐゴシック" panose="020B0600070205080204" pitchFamily="34" charset="-128"/>
              </a:rPr>
              <a:t>puis en populaire </a:t>
            </a:r>
            <a:r>
              <a:rPr lang="fr-FR" altLang="fr-FR" sz="2600" b="1" dirty="0">
                <a:ea typeface="ＭＳ Ｐゴシック" panose="020B0600070205080204" pitchFamily="34" charset="-128"/>
              </a:rPr>
              <a:t>social démocrate </a:t>
            </a:r>
            <a:r>
              <a:rPr lang="fr-FR" altLang="fr-FR" sz="1800" dirty="0">
                <a:ea typeface="ＭＳ Ｐゴシック" panose="020B0600070205080204" pitchFamily="34" charset="-128"/>
              </a:rPr>
              <a:t>(1918- 1994)</a:t>
            </a:r>
            <a:r>
              <a:rPr lang="fr-FR" altLang="fr-FR" sz="2600" dirty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600" dirty="0">
                <a:ea typeface="ＭＳ Ｐゴシック" panose="020B0600070205080204" pitchFamily="34" charset="-128"/>
              </a:rPr>
              <a:t>puis en </a:t>
            </a:r>
            <a:r>
              <a:rPr lang="fr-FR" altLang="fr-FR" sz="2600" b="1" dirty="0">
                <a:ea typeface="ＭＳ Ｐゴシック" panose="020B0600070205080204" pitchFamily="34" charset="-128"/>
              </a:rPr>
              <a:t>intégré dans un monde </a:t>
            </a:r>
            <a:r>
              <a:rPr lang="fr-FR" altLang="fr-FR" sz="2600" dirty="0">
                <a:ea typeface="ＭＳ Ｐゴシック" panose="020B0600070205080204" pitchFamily="34" charset="-128"/>
              </a:rPr>
              <a:t>monétarisé, </a:t>
            </a:r>
            <a:r>
              <a:rPr lang="fr-FR" altLang="fr-FR" sz="2600" dirty="0" err="1">
                <a:ea typeface="ＭＳ Ｐゴシック" panose="020B0600070205080204" pitchFamily="34" charset="-128"/>
              </a:rPr>
              <a:t>marchandisé</a:t>
            </a:r>
            <a:r>
              <a:rPr lang="fr-FR" altLang="fr-FR" sz="2600" dirty="0">
                <a:ea typeface="ＭＳ Ｐゴシック" panose="020B0600070205080204" pitchFamily="34" charset="-128"/>
              </a:rPr>
              <a:t> et travaillé par des identités et des légitimités ancestrales </a:t>
            </a:r>
            <a:r>
              <a:rPr lang="fr-FR" altLang="fr-FR" sz="1800" dirty="0">
                <a:ea typeface="ＭＳ Ｐゴシック" panose="020B0600070205080204" pitchFamily="34" charset="-128"/>
              </a:rPr>
              <a:t>(1994-2021)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3000" dirty="0">
                <a:ea typeface="ＭＳ Ｐゴシック" panose="020B0600070205080204" pitchFamily="34" charset="-128"/>
              </a:rPr>
              <a:t>s'explique par les mouvements de fonds des </a:t>
            </a:r>
            <a:r>
              <a:rPr lang="fr-FR" altLang="fr-FR" sz="3000" i="1" dirty="0">
                <a:ea typeface="ＭＳ Ｐゴシック" panose="020B0600070205080204" pitchFamily="34" charset="-128"/>
              </a:rPr>
              <a:t>générations</a:t>
            </a:r>
            <a:r>
              <a:rPr lang="fr-FR" altLang="fr-FR" sz="3000" dirty="0">
                <a:ea typeface="ＭＳ Ｐゴシック" panose="020B0600070205080204" pitchFamily="34" charset="-128"/>
              </a:rPr>
              <a:t> qui ont transformé les structures en les contraignant à prendre en compte 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600" dirty="0">
                <a:ea typeface="ＭＳ Ｐゴシック" panose="020B0600070205080204" pitchFamily="34" charset="-128"/>
              </a:rPr>
              <a:t>les aspirations </a:t>
            </a:r>
            <a:r>
              <a:rPr lang="fr-FR" altLang="fr-FR" sz="2600" b="1" dirty="0">
                <a:ea typeface="ＭＳ Ｐゴシック" panose="020B0600070205080204" pitchFamily="34" charset="-128"/>
              </a:rPr>
              <a:t>d'</a:t>
            </a:r>
            <a:r>
              <a:rPr lang="fr-FR" altLang="fr-FR" sz="2600" b="1" dirty="0" err="1">
                <a:ea typeface="ＭＳ Ｐゴシック" panose="020B0600070205080204" pitchFamily="34" charset="-128"/>
              </a:rPr>
              <a:t>en-bas</a:t>
            </a:r>
            <a:r>
              <a:rPr lang="fr-FR" altLang="fr-FR" sz="2600" b="1" dirty="0">
                <a:ea typeface="ＭＳ Ｐゴシック" panose="020B0600070205080204" pitchFamily="34" charset="-128"/>
              </a:rPr>
              <a:t> </a:t>
            </a:r>
            <a:r>
              <a:rPr lang="fr-FR" altLang="fr-FR" sz="2600" dirty="0">
                <a:ea typeface="ＭＳ Ｐゴシック" panose="020B0600070205080204" pitchFamily="34" charset="-128"/>
              </a:rPr>
              <a:t>(les vœux des faibles)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600" dirty="0">
                <a:ea typeface="ＭＳ Ｐゴシック" panose="020B0600070205080204" pitchFamily="34" charset="-128"/>
              </a:rPr>
              <a:t>et les règles </a:t>
            </a:r>
            <a:r>
              <a:rPr lang="fr-FR" altLang="fr-FR" sz="2600" b="1" dirty="0">
                <a:ea typeface="ＭＳ Ｐゴシック" panose="020B0600070205080204" pitchFamily="34" charset="-128"/>
              </a:rPr>
              <a:t>d'en-haut </a:t>
            </a:r>
            <a:r>
              <a:rPr lang="fr-FR" altLang="fr-FR" sz="2600" dirty="0">
                <a:ea typeface="ＭＳ Ｐゴシック" panose="020B0600070205080204" pitchFamily="34" charset="-128"/>
              </a:rPr>
              <a:t>(les règles des forts).</a:t>
            </a:r>
          </a:p>
        </p:txBody>
      </p:sp>
      <p:sp>
        <p:nvSpPr>
          <p:cNvPr id="17411" name="Espace réservé du pied de page 3">
            <a:extLst>
              <a:ext uri="{FF2B5EF4-FFF2-40B4-BE49-F238E27FC236}">
                <a16:creationId xmlns:a16="http://schemas.microsoft.com/office/drawing/2014/main" id="{AA2A15CC-3BD2-5C48-8E21-901B0553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</a:rPr>
              <a:t>UCTL 2022-2023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29A6C-3759-754D-B36A-D0FCCB835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Acquis d’apprentissage du cours</a:t>
            </a:r>
          </a:p>
        </p:txBody>
      </p:sp>
      <p:sp>
        <p:nvSpPr>
          <p:cNvPr id="18434" name="Espace réservé du contenu 2">
            <a:extLst>
              <a:ext uri="{FF2B5EF4-FFF2-40B4-BE49-F238E27FC236}">
                <a16:creationId xmlns:a16="http://schemas.microsoft.com/office/drawing/2014/main" id="{9C48D7F1-7F2C-F246-955C-7FABC15F5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Dans des contraintes </a:t>
            </a:r>
            <a:r>
              <a:rPr lang="fr-FR" altLang="fr-FR" b="1" dirty="0">
                <a:ea typeface="ＭＳ Ｐゴシック" panose="020B0600070205080204" pitchFamily="34" charset="-128"/>
              </a:rPr>
              <a:t>institutionnelles </a:t>
            </a:r>
            <a:r>
              <a:rPr lang="fr-FR" altLang="fr-FR" dirty="0">
                <a:ea typeface="ＭＳ Ｐゴシック" panose="020B0600070205080204" pitchFamily="34" charset="-128"/>
              </a:rPr>
              <a:t>fortes mais changeantes, (les lois)</a:t>
            </a:r>
          </a:p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des acteurs poursuivant des </a:t>
            </a:r>
            <a:r>
              <a:rPr lang="fr-FR" altLang="fr-FR" b="1" dirty="0">
                <a:ea typeface="ＭＳ Ｐゴシック" panose="020B0600070205080204" pitchFamily="34" charset="-128"/>
              </a:rPr>
              <a:t>intérêts </a:t>
            </a:r>
            <a:r>
              <a:rPr lang="fr-FR" altLang="fr-FR" dirty="0">
                <a:ea typeface="ＭＳ Ｐゴシック" panose="020B0600070205080204" pitchFamily="34" charset="-128"/>
              </a:rPr>
              <a:t>matériels divergents s'affrontent (rapports de force)</a:t>
            </a:r>
          </a:p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en se référant à des valeurs, des </a:t>
            </a:r>
            <a:r>
              <a:rPr lang="fr-FR" altLang="fr-FR" b="1" dirty="0">
                <a:ea typeface="ＭＳ Ｐゴシック" panose="020B0600070205080204" pitchFamily="34" charset="-128"/>
              </a:rPr>
              <a:t>idées</a:t>
            </a:r>
            <a:r>
              <a:rPr lang="fr-FR" altLang="fr-FR" dirty="0">
                <a:ea typeface="ＭＳ Ｐゴシック" panose="020B0600070205080204" pitchFamily="34" charset="-128"/>
              </a:rPr>
              <a:t>, des référentiels (croyances). </a:t>
            </a:r>
          </a:p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Le système politique belge est le fruit des actions diverses et non concertées des différentes parties de la population.</a:t>
            </a:r>
          </a:p>
        </p:txBody>
      </p:sp>
      <p:sp>
        <p:nvSpPr>
          <p:cNvPr id="18435" name="Espace réservé du pied de page 3">
            <a:extLst>
              <a:ext uri="{FF2B5EF4-FFF2-40B4-BE49-F238E27FC236}">
                <a16:creationId xmlns:a16="http://schemas.microsoft.com/office/drawing/2014/main" id="{F8E3B342-8966-D74D-93F6-979CD59E0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</a:rPr>
              <a:t>UCTL 2022-2023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72AFDB-BD56-7042-90F5-0D16A761B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Lectures et compléments</a:t>
            </a:r>
          </a:p>
        </p:txBody>
      </p:sp>
      <p:sp>
        <p:nvSpPr>
          <p:cNvPr id="24578" name="Espace réservé du contenu 2">
            <a:extLst>
              <a:ext uri="{FF2B5EF4-FFF2-40B4-BE49-F238E27FC236}">
                <a16:creationId xmlns:a16="http://schemas.microsoft.com/office/drawing/2014/main" id="{C223E590-760D-994C-9E41-1D87ED0CA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fr-FR" dirty="0">
                <a:ea typeface="ＭＳ Ｐゴシック" panose="020B0600070205080204" pitchFamily="34" charset="-128"/>
              </a:rPr>
              <a:t>Diaporama</a:t>
            </a:r>
          </a:p>
          <a:p>
            <a:pPr marL="82550" indent="0">
              <a:buNone/>
            </a:pPr>
            <a:endParaRPr lang="fr-BE" altLang="fr-FR" dirty="0">
              <a:ea typeface="ＭＳ Ｐゴシック" panose="020B0600070205080204" pitchFamily="34" charset="-128"/>
            </a:endParaRPr>
          </a:p>
          <a:p>
            <a:r>
              <a:rPr lang="fr-BE" altLang="fr-FR" dirty="0">
                <a:ea typeface="ＭＳ Ｐゴシック" panose="020B0600070205080204" pitchFamily="34" charset="-128"/>
              </a:rPr>
              <a:t>Cours en ligne gratuit massif (MOOC): </a:t>
            </a:r>
          </a:p>
          <a:p>
            <a:pPr lvl="1"/>
            <a:r>
              <a:rPr lang="fr-BE" altLang="fr-FR" i="1" dirty="0">
                <a:ea typeface="ＭＳ Ｐゴシック" panose="020B0600070205080204" pitchFamily="34" charset="-128"/>
              </a:rPr>
              <a:t>Histoire(s) de Belgique</a:t>
            </a:r>
          </a:p>
          <a:p>
            <a:pPr lvl="1"/>
            <a:r>
              <a:rPr lang="fr-BE" dirty="0"/>
              <a:t> </a:t>
            </a:r>
            <a:r>
              <a:rPr lang="fr-BE" dirty="0">
                <a:hlinkClick r:id="rId2"/>
              </a:rPr>
              <a:t>www.fun-mooc.fr.</a:t>
            </a:r>
            <a:endParaRPr lang="fr-BE" altLang="fr-FR" dirty="0">
              <a:ea typeface="ＭＳ Ｐゴシック" panose="020B0600070205080204" pitchFamily="34" charset="-128"/>
            </a:endParaRPr>
          </a:p>
          <a:p>
            <a:r>
              <a:rPr lang="fr-BE" altLang="fr-FR" dirty="0">
                <a:ea typeface="ＭＳ Ｐゴシック" panose="020B0600070205080204" pitchFamily="34" charset="-128"/>
              </a:rPr>
              <a:t>- </a:t>
            </a:r>
            <a:r>
              <a:rPr lang="fr-BE" altLang="fr-FR" i="1" dirty="0">
                <a:ea typeface="ＭＳ Ｐゴシック" panose="020B0600070205080204" pitchFamily="34" charset="-128"/>
              </a:rPr>
              <a:t>La constitution au fil de ses versions</a:t>
            </a:r>
            <a:r>
              <a:rPr lang="fr-BE" altLang="fr-FR" dirty="0">
                <a:ea typeface="ＭＳ Ｐゴシック" panose="020B0600070205080204" pitchFamily="34" charset="-128"/>
              </a:rPr>
              <a:t>, Cindy Régnier, 2</a:t>
            </a:r>
            <a:r>
              <a:rPr lang="fr-BE" altLang="fr-FR" baseline="30000" dirty="0">
                <a:ea typeface="ＭＳ Ｐゴシック" panose="020B0600070205080204" pitchFamily="34" charset="-128"/>
              </a:rPr>
              <a:t>e</a:t>
            </a:r>
            <a:r>
              <a:rPr lang="fr-BE" altLang="fr-FR" dirty="0">
                <a:ea typeface="ＭＳ Ｐゴシック" panose="020B0600070205080204" pitchFamily="34" charset="-128"/>
              </a:rPr>
              <a:t> édition, CRISP, Bruxelles, 2022.</a:t>
            </a:r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24579" name="Espace réservé du pied de page 3">
            <a:extLst>
              <a:ext uri="{FF2B5EF4-FFF2-40B4-BE49-F238E27FC236}">
                <a16:creationId xmlns:a16="http://schemas.microsoft.com/office/drawing/2014/main" id="{61391946-4DE6-0942-AD5D-C649D0DD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</a:rPr>
              <a:t>UCTL 2022-2023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EAE3485-0BBD-9447-A84B-E82DFF59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/>
              <a:t>Plan du cours H(s)B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7FD5C7-89FA-C643-9598-D8DE300E2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Module 0 : Bienvenue !</a:t>
            </a:r>
          </a:p>
          <a:p>
            <a:r>
              <a:rPr lang="fr-BE" dirty="0"/>
              <a:t>Module 1 : D’où vient la Belgique ?</a:t>
            </a:r>
          </a:p>
          <a:p>
            <a:r>
              <a:rPr lang="fr-BE" dirty="0"/>
              <a:t>Module 2 : Démocratie et représentation</a:t>
            </a:r>
          </a:p>
          <a:p>
            <a:r>
              <a:rPr lang="fr-BE" dirty="0"/>
              <a:t>Module 3 : Un Etat sans Nation ?</a:t>
            </a:r>
          </a:p>
          <a:p>
            <a:r>
              <a:rPr lang="fr-BE" dirty="0"/>
              <a:t>Module 4 : Q. économiques et sociales</a:t>
            </a:r>
          </a:p>
          <a:p>
            <a:r>
              <a:rPr lang="fr-BE" dirty="0"/>
              <a:t>Module 5 : environnement international</a:t>
            </a:r>
          </a:p>
          <a:p>
            <a:r>
              <a:rPr lang="fr-BE" dirty="0"/>
              <a:t>Module 6 : et l'Afrique centrale</a:t>
            </a:r>
          </a:p>
          <a:p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0A56479-1E01-6649-B4A5-B1A69F431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UCTL 2022-2023</a:t>
            </a:r>
          </a:p>
        </p:txBody>
      </p:sp>
    </p:spTree>
    <p:extLst>
      <p:ext uri="{BB962C8B-B14F-4D97-AF65-F5344CB8AC3E}">
        <p14:creationId xmlns:p14="http://schemas.microsoft.com/office/powerpoint/2010/main" val="140079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E0059-7BA4-7146-9807-3091FC08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B2C82D-B50F-4F40-B84F-147E4F9D7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Organisés en séquences</a:t>
            </a:r>
          </a:p>
          <a:p>
            <a:pPr lvl="1"/>
            <a:r>
              <a:rPr lang="fr-FR" dirty="0"/>
              <a:t>Exposé (souvent limité à 7 minutes!)</a:t>
            </a:r>
          </a:p>
          <a:p>
            <a:pPr lvl="1"/>
            <a:r>
              <a:rPr lang="fr-FR" dirty="0"/>
              <a:t>Cartes</a:t>
            </a:r>
          </a:p>
          <a:p>
            <a:pPr lvl="1"/>
            <a:r>
              <a:rPr lang="fr-FR" dirty="0"/>
              <a:t>Ligne du temps</a:t>
            </a:r>
          </a:p>
          <a:p>
            <a:pPr lvl="1"/>
            <a:r>
              <a:rPr lang="fr-FR" dirty="0"/>
              <a:t>Exercices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C527ADF-7D0A-6446-823F-F83BEF30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UCTL 2022-2023</a:t>
            </a:r>
          </a:p>
        </p:txBody>
      </p:sp>
    </p:spTree>
    <p:extLst>
      <p:ext uri="{BB962C8B-B14F-4D97-AF65-F5344CB8AC3E}">
        <p14:creationId xmlns:p14="http://schemas.microsoft.com/office/powerpoint/2010/main" val="3720529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EC37EA-1320-81B1-26A3-02FD24D1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UCTL 2022-2023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23EF7C-32A7-F770-40C1-71B8D85FE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2814"/>
            <a:ext cx="7772400" cy="54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39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629FE31-492F-254B-B61D-291B62C60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Concrètement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4BD7A6-E721-9B2B-9699-55D4549AEE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96900" indent="-514350">
              <a:buFont typeface="+mj-lt"/>
              <a:buAutoNum type="arabicPeriod"/>
            </a:pPr>
            <a:r>
              <a:rPr lang="fr-FR" dirty="0"/>
              <a:t>14 septembre</a:t>
            </a:r>
          </a:p>
          <a:p>
            <a:pPr marL="596900" indent="-514350">
              <a:buFont typeface="+mj-lt"/>
              <a:buAutoNum type="arabicPeriod"/>
            </a:pPr>
            <a:r>
              <a:rPr lang="fr-FR" dirty="0"/>
              <a:t>21 septembre</a:t>
            </a:r>
          </a:p>
          <a:p>
            <a:pPr marL="596900" indent="-514350">
              <a:buFont typeface="+mj-lt"/>
              <a:buAutoNum type="arabicPeriod"/>
            </a:pPr>
            <a:r>
              <a:rPr lang="fr-FR" dirty="0"/>
              <a:t>28 septembre</a:t>
            </a:r>
          </a:p>
          <a:p>
            <a:pPr marL="596900" indent="-514350">
              <a:buFont typeface="+mj-lt"/>
              <a:buAutoNum type="arabicPeriod"/>
            </a:pPr>
            <a:r>
              <a:rPr lang="fr-FR" dirty="0"/>
              <a:t>5 octobre</a:t>
            </a:r>
          </a:p>
          <a:p>
            <a:pPr marL="596900" indent="-514350">
              <a:buFont typeface="+mj-lt"/>
              <a:buAutoNum type="arabicPeriod"/>
            </a:pPr>
            <a:r>
              <a:rPr lang="fr-FR" dirty="0"/>
              <a:t>12 octobre</a:t>
            </a:r>
          </a:p>
          <a:p>
            <a:pPr marL="596900" indent="-514350">
              <a:buFont typeface="+mj-lt"/>
              <a:buAutoNum type="arabicPeriod"/>
            </a:pPr>
            <a:r>
              <a:rPr lang="fr-FR" dirty="0"/>
              <a:t>19 octobre</a:t>
            </a:r>
          </a:p>
          <a:p>
            <a:pPr marL="82550" indent="0">
              <a:buNone/>
            </a:pPr>
            <a:r>
              <a:rPr lang="fr-FR" dirty="0"/>
              <a:t>26: congé</a:t>
            </a:r>
          </a:p>
          <a:p>
            <a:pPr marL="82550" indent="0">
              <a:buNone/>
            </a:pPr>
            <a:r>
              <a:rPr lang="fr-FR" dirty="0"/>
              <a:t>2: congé</a:t>
            </a:r>
          </a:p>
          <a:p>
            <a:pPr marL="596900" indent="-514350">
              <a:buFont typeface="+mj-lt"/>
              <a:buAutoNum type="arabicPeriod" startAt="7"/>
            </a:pPr>
            <a:r>
              <a:rPr lang="fr-FR" dirty="0"/>
              <a:t>9 novembre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F97BA5F-FF1C-1C20-B98D-21702031D7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96900" indent="-514350">
              <a:buFont typeface="+mj-lt"/>
              <a:buAutoNum type="arabicPeriod" startAt="8"/>
            </a:pPr>
            <a:r>
              <a:rPr lang="fr-FR" dirty="0"/>
              <a:t>16 novembre</a:t>
            </a:r>
          </a:p>
          <a:p>
            <a:pPr marL="596900" indent="-514350">
              <a:buFont typeface="+mj-lt"/>
              <a:buAutoNum type="arabicPeriod" startAt="8"/>
            </a:pPr>
            <a:r>
              <a:rPr lang="fr-FR" dirty="0"/>
              <a:t>23 novembre</a:t>
            </a:r>
          </a:p>
          <a:p>
            <a:pPr marL="596900" indent="-514350">
              <a:buFont typeface="+mj-lt"/>
              <a:buAutoNum type="arabicPeriod" startAt="8"/>
            </a:pPr>
            <a:r>
              <a:rPr lang="fr-FR" dirty="0"/>
              <a:t>30 novembre</a:t>
            </a:r>
          </a:p>
          <a:p>
            <a:pPr marL="596900" indent="-514350">
              <a:buFont typeface="+mj-lt"/>
              <a:buAutoNum type="arabicPeriod" startAt="8"/>
            </a:pPr>
            <a:r>
              <a:rPr lang="fr-FR" dirty="0"/>
              <a:t>7 décembre</a:t>
            </a:r>
          </a:p>
          <a:p>
            <a:pPr marL="596900" indent="-514350">
              <a:buFont typeface="+mj-lt"/>
              <a:buAutoNum type="arabicPeriod" startAt="8"/>
            </a:pPr>
            <a:r>
              <a:rPr lang="fr-FR" dirty="0"/>
              <a:t>14 décembre</a:t>
            </a:r>
          </a:p>
          <a:p>
            <a:pPr marL="596900" indent="-514350">
              <a:buFont typeface="+mj-lt"/>
              <a:buAutoNum type="arabicPeriod" startAt="8"/>
            </a:pPr>
            <a:r>
              <a:rPr lang="fr-FR" dirty="0"/>
              <a:t>21 décembre ???</a:t>
            </a:r>
          </a:p>
          <a:p>
            <a:pPr marL="596900" indent="-514350">
              <a:buFont typeface="+mj-lt"/>
              <a:buAutoNum type="arabicPeriod" startAt="8"/>
            </a:pPr>
            <a:r>
              <a:rPr lang="fr-FR" dirty="0"/>
              <a:t>11 janvier</a:t>
            </a:r>
          </a:p>
          <a:p>
            <a:pPr marL="596900" indent="-514350">
              <a:buFont typeface="+mj-lt"/>
              <a:buAutoNum type="arabicPeriod" startAt="8"/>
            </a:pPr>
            <a:r>
              <a:rPr lang="fr-FR" dirty="0"/>
              <a:t>18 janvier</a:t>
            </a:r>
          </a:p>
          <a:p>
            <a:pPr marL="596900" indent="-514350">
              <a:buFont typeface="+mj-lt"/>
              <a:buAutoNum type="arabicPeriod" startAt="8"/>
            </a:pPr>
            <a:r>
              <a:rPr lang="fr-FR" dirty="0"/>
              <a:t>25 janvier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5C6862B-6F53-5FEE-8ABC-5353DCD79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UCTL 2022-2023</a:t>
            </a:r>
          </a:p>
        </p:txBody>
      </p:sp>
    </p:spTree>
    <p:extLst>
      <p:ext uri="{BB962C8B-B14F-4D97-AF65-F5344CB8AC3E}">
        <p14:creationId xmlns:p14="http://schemas.microsoft.com/office/powerpoint/2010/main" val="3591649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57168</TotalTime>
  <Words>1089</Words>
  <Application>Microsoft Macintosh PowerPoint</Application>
  <PresentationFormat>Affichage à l'écran (4:3)</PresentationFormat>
  <Paragraphs>224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Calibri</vt:lpstr>
      <vt:lpstr>Gill Sans MT</vt:lpstr>
      <vt:lpstr>Verdana</vt:lpstr>
      <vt:lpstr>Wingdings 2</vt:lpstr>
      <vt:lpstr>Solstice</vt:lpstr>
      <vt:lpstr>Belgique: comment en est-on arrivé là?</vt:lpstr>
      <vt:lpstr>Réponse à la question:</vt:lpstr>
      <vt:lpstr>Contenus du cours</vt:lpstr>
      <vt:lpstr>Acquis d’apprentissage du cours</vt:lpstr>
      <vt:lpstr>Lectures et compléments</vt:lpstr>
      <vt:lpstr>Plan du cours H(s)B</vt:lpstr>
      <vt:lpstr>Modules </vt:lpstr>
      <vt:lpstr>Présentation PowerPoint</vt:lpstr>
      <vt:lpstr>Concrètement</vt:lpstr>
      <vt:lpstr>Ensuite</vt:lpstr>
      <vt:lpstr>28 séances sauf surprise</vt:lpstr>
      <vt:lpstr>Premier repère juridique formel</vt:lpstr>
      <vt:lpstr>Constitution 1831</vt:lpstr>
      <vt:lpstr>Réformes de l’Etat</vt:lpstr>
      <vt:lpstr>Constitution 1831</vt:lpstr>
      <vt:lpstr>Quatre grandes questions:</vt:lpstr>
      <vt:lpstr>Quatre grands mouvements</vt:lpstr>
      <vt:lpstr>Résistances à la centralisation :  Etat régalien</vt:lpstr>
      <vt:lpstr>Résistances à la représentation:  Etat représentatif</vt:lpstr>
      <vt:lpstr>Présentation PowerPoint</vt:lpstr>
      <vt:lpstr>Présentation PowerPoint</vt:lpstr>
      <vt:lpstr>Résistances à la marchandisation:  Etat libéral</vt:lpstr>
      <vt:lpstr>Résistances à l’accumulation:  Etat social</vt:lpstr>
      <vt:lpstr>Présentation PowerPoint</vt:lpstr>
      <vt:lpstr>Identité nationale</vt:lpstr>
      <vt:lpstr>Représentation</vt:lpstr>
      <vt:lpstr>Production</vt:lpstr>
      <vt:lpstr>Distribution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Histoire politique belge</dc:title>
  <dc:creator>Verjans Pierre</dc:creator>
  <cp:lastModifiedBy>Verjans Pierre</cp:lastModifiedBy>
  <cp:revision>223</cp:revision>
  <dcterms:created xsi:type="dcterms:W3CDTF">2010-02-09T09:32:20Z</dcterms:created>
  <dcterms:modified xsi:type="dcterms:W3CDTF">2022-09-14T17:02:20Z</dcterms:modified>
</cp:coreProperties>
</file>