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91" r:id="rId3"/>
    <p:sldId id="394" r:id="rId4"/>
    <p:sldId id="393" r:id="rId5"/>
    <p:sldId id="395" r:id="rId6"/>
    <p:sldId id="371" r:id="rId7"/>
    <p:sldId id="396" r:id="rId8"/>
    <p:sldId id="389" r:id="rId9"/>
    <p:sldId id="397" r:id="rId10"/>
    <p:sldId id="398" r:id="rId11"/>
    <p:sldId id="399" r:id="rId12"/>
    <p:sldId id="400" r:id="rId13"/>
    <p:sldId id="401" r:id="rId14"/>
    <p:sldId id="403" r:id="rId15"/>
    <p:sldId id="404" r:id="rId16"/>
    <p:sldId id="402" r:id="rId17"/>
    <p:sldId id="406" r:id="rId18"/>
    <p:sldId id="407" r:id="rId19"/>
    <p:sldId id="40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45F10-FC81-4CC3-A9E1-BB0DCE5CD7E8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67FF1-32EC-48DC-A4F9-23F3682E54F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65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90434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9650" cy="3425825"/>
          </a:xfrm>
          <a:prstGeom prst="rect">
            <a:avLst/>
          </a:prstGeom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1161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735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314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22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827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84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057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4171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847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248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527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552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134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54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254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706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547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A9926-2EBC-4BFA-A7B5-1E522BBC02FA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41B1F4-D283-49BF-91FF-5B26B6D2338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782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bg.1264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bg.1264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bg.1264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2AC22-BF77-488F-AD6E-1135C6A6F3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Development</a:t>
            </a:r>
            <a:r>
              <a:rPr lang="fr-BE" dirty="0"/>
              <a:t> of a </a:t>
            </a:r>
            <a:r>
              <a:rPr lang="fr-BE" dirty="0" err="1"/>
              <a:t>genomic</a:t>
            </a:r>
            <a:r>
              <a:rPr lang="fr-BE" dirty="0"/>
              <a:t> </a:t>
            </a:r>
            <a:r>
              <a:rPr lang="fr-BE" dirty="0" err="1"/>
              <a:t>tool</a:t>
            </a:r>
            <a:r>
              <a:rPr lang="fr-BE" dirty="0"/>
              <a:t> for </a:t>
            </a:r>
            <a:r>
              <a:rPr lang="fr-BE" dirty="0" err="1"/>
              <a:t>breed</a:t>
            </a:r>
            <a:r>
              <a:rPr lang="fr-BE" dirty="0"/>
              <a:t> </a:t>
            </a:r>
            <a:r>
              <a:rPr lang="fr-BE" dirty="0" err="1"/>
              <a:t>assignment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39CE16-5CBD-4C55-BE20-D25C62A6D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Hélène Wilmot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E52D87-0E5B-4284-8BB3-53D7051C7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14" y="5147732"/>
            <a:ext cx="3281134" cy="1295681"/>
          </a:xfrm>
          <a:prstGeom prst="rect">
            <a:avLst/>
          </a:prstGeom>
        </p:spPr>
      </p:pic>
      <p:pic>
        <p:nvPicPr>
          <p:cNvPr id="5" name="Picture 2" descr="Résultat de recherche d'images pour &quot;logo awé elevéo&quot;">
            <a:extLst>
              <a:ext uri="{FF2B5EF4-FFF2-40B4-BE49-F238E27FC236}">
                <a16:creationId xmlns:a16="http://schemas.microsoft.com/office/drawing/2014/main" id="{F82A9A95-3D33-4A12-B8EE-201AB6A21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1" y="5147732"/>
            <a:ext cx="2760894" cy="120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EFB76C-CE19-4E58-9A82-458886703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200259"/>
            <a:ext cx="3314700" cy="1381125"/>
          </a:xfrm>
          <a:prstGeom prst="rect">
            <a:avLst/>
          </a:prstGeom>
        </p:spPr>
      </p:pic>
      <p:pic>
        <p:nvPicPr>
          <p:cNvPr id="7" name="Picture 2" descr="Fonds de la Recherche Scientifique - FNRS - Logos">
            <a:extLst>
              <a:ext uri="{FF2B5EF4-FFF2-40B4-BE49-F238E27FC236}">
                <a16:creationId xmlns:a16="http://schemas.microsoft.com/office/drawing/2014/main" id="{1887B5D6-9B7B-456B-8039-C010D37BA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27" y="121526"/>
            <a:ext cx="1967576" cy="12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7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95C3D-EA0B-4B82-A133-9D79025E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Step</a:t>
            </a:r>
            <a:r>
              <a:rPr lang="fr-BE" dirty="0"/>
              <a:t> 2: Methods of classification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FAFB84-2EE2-460A-BF28-BF8F727D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5511"/>
            <a:ext cx="8596668" cy="45271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rgbClr val="92D050"/>
                </a:solidFill>
              </a:rPr>
              <a:t>4 </a:t>
            </a:r>
            <a:r>
              <a:rPr lang="fr-BE" sz="2800" dirty="0" err="1">
                <a:solidFill>
                  <a:schemeClr val="tx1"/>
                </a:solidFill>
              </a:rPr>
              <a:t>different</a:t>
            </a:r>
            <a:r>
              <a:rPr lang="fr-BE" sz="2800" dirty="0">
                <a:solidFill>
                  <a:srgbClr val="92D050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methods</a:t>
            </a:r>
            <a:r>
              <a:rPr lang="fr-BE" sz="2800" dirty="0">
                <a:solidFill>
                  <a:schemeClr val="tx1"/>
                </a:solidFill>
              </a:rPr>
              <a:t> of </a:t>
            </a:r>
            <a:r>
              <a:rPr lang="fr-BE" sz="2800" dirty="0">
                <a:solidFill>
                  <a:srgbClr val="92D050"/>
                </a:solidFill>
              </a:rPr>
              <a:t>classification:</a:t>
            </a:r>
          </a:p>
          <a:p>
            <a:pPr marL="717550">
              <a:buFont typeface="Wingdings" panose="05000000000000000000" pitchFamily="2" charset="2"/>
              <a:buChar char="v"/>
            </a:pPr>
            <a:r>
              <a:rPr lang="fr-BE" sz="2800" dirty="0">
                <a:solidFill>
                  <a:schemeClr val="tx1"/>
                </a:solidFill>
              </a:rPr>
              <a:t>PLS-DA</a:t>
            </a:r>
          </a:p>
          <a:p>
            <a:pPr marL="717550">
              <a:buFont typeface="Wingdings" panose="05000000000000000000" pitchFamily="2" charset="2"/>
              <a:buChar char="v"/>
            </a:pPr>
            <a:r>
              <a:rPr lang="fr-BE" sz="2800" dirty="0" err="1">
                <a:solidFill>
                  <a:schemeClr val="tx1"/>
                </a:solidFill>
              </a:rPr>
              <a:t>Random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forest</a:t>
            </a:r>
            <a:endParaRPr lang="fr-BE" sz="2800" dirty="0">
              <a:solidFill>
                <a:schemeClr val="tx1"/>
              </a:solidFill>
            </a:endParaRPr>
          </a:p>
          <a:p>
            <a:pPr marL="717550">
              <a:buFont typeface="Wingdings" panose="05000000000000000000" pitchFamily="2" charset="2"/>
              <a:buChar char="v"/>
            </a:pPr>
            <a:r>
              <a:rPr lang="fr-BE" sz="2800" dirty="0" err="1">
                <a:solidFill>
                  <a:schemeClr val="tx1"/>
                </a:solidFill>
              </a:rPr>
              <a:t>Nearest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shrunken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centroids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</a:p>
          <a:p>
            <a:pPr marL="717550">
              <a:buFont typeface="Wingdings" panose="05000000000000000000" pitchFamily="2" charset="2"/>
              <a:buChar char="v"/>
            </a:pPr>
            <a:r>
              <a:rPr lang="fr-BE" sz="2800" dirty="0" err="1">
                <a:solidFill>
                  <a:schemeClr val="tx1"/>
                </a:solidFill>
              </a:rPr>
              <a:t>Linear</a:t>
            </a:r>
            <a:r>
              <a:rPr lang="fr-BE" sz="2800" dirty="0">
                <a:solidFill>
                  <a:schemeClr val="tx1"/>
                </a:solidFill>
              </a:rPr>
              <a:t> support </a:t>
            </a:r>
            <a:r>
              <a:rPr lang="fr-BE" sz="2800" dirty="0" err="1">
                <a:solidFill>
                  <a:schemeClr val="tx1"/>
                </a:solidFill>
              </a:rPr>
              <a:t>vector</a:t>
            </a:r>
            <a:r>
              <a:rPr lang="fr-BE" sz="2800" dirty="0">
                <a:solidFill>
                  <a:schemeClr val="tx1"/>
                </a:solidFill>
              </a:rPr>
              <a:t> machine</a:t>
            </a:r>
          </a:p>
          <a:p>
            <a:pPr marL="468313" indent="-457200"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/>
                </a:solidFill>
              </a:rPr>
              <a:t>If more </a:t>
            </a:r>
            <a:r>
              <a:rPr lang="fr-BE" sz="2800" dirty="0" err="1">
                <a:solidFill>
                  <a:schemeClr val="tx1"/>
                </a:solidFill>
              </a:rPr>
              <a:t>than</a:t>
            </a:r>
            <a:r>
              <a:rPr lang="fr-BE" sz="2800" dirty="0">
                <a:solidFill>
                  <a:schemeClr val="tx1"/>
                </a:solidFill>
              </a:rPr>
              <a:t> 90% of </a:t>
            </a:r>
            <a:r>
              <a:rPr lang="fr-BE" sz="2800" dirty="0" err="1">
                <a:solidFill>
                  <a:schemeClr val="tx1"/>
                </a:solidFill>
              </a:rPr>
              <a:t>accuracy</a:t>
            </a:r>
            <a:r>
              <a:rPr lang="fr-BE" sz="2800" dirty="0">
                <a:solidFill>
                  <a:schemeClr val="tx1"/>
                </a:solidFill>
              </a:rPr>
              <a:t> in 10-fold CV, </a:t>
            </a:r>
            <a:r>
              <a:rPr lang="fr-BE" sz="2800" dirty="0" err="1">
                <a:solidFill>
                  <a:schemeClr val="tx1"/>
                </a:solidFill>
              </a:rPr>
              <a:t>step</a:t>
            </a:r>
            <a:r>
              <a:rPr lang="fr-BE" sz="2800" dirty="0">
                <a:solidFill>
                  <a:schemeClr val="tx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73887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95C3D-EA0B-4B82-A133-9D79025E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Step</a:t>
            </a:r>
            <a:r>
              <a:rPr lang="fr-BE" dirty="0"/>
              <a:t> 3: </a:t>
            </a:r>
            <a:r>
              <a:rPr lang="fr-BE" dirty="0" err="1"/>
              <a:t>External</a:t>
            </a:r>
            <a:r>
              <a:rPr lang="fr-BE" dirty="0"/>
              <a:t> validation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FAFB84-2EE2-460A-BF28-BF8F727D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1206"/>
            <a:ext cx="8596668" cy="45271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/>
                </a:solidFill>
              </a:rPr>
              <a:t>40 Dual-</a:t>
            </a:r>
            <a:r>
              <a:rPr lang="fr-BE" sz="2800" dirty="0" err="1">
                <a:solidFill>
                  <a:schemeClr val="tx1"/>
                </a:solidFill>
              </a:rPr>
              <a:t>Purpose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Belgian</a:t>
            </a:r>
            <a:r>
              <a:rPr lang="fr-BE" sz="2800" dirty="0">
                <a:solidFill>
                  <a:schemeClr val="tx1"/>
                </a:solidFill>
              </a:rPr>
              <a:t> Blue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/>
                </a:solidFill>
              </a:rPr>
              <a:t>40 East </a:t>
            </a:r>
            <a:r>
              <a:rPr lang="fr-BE" sz="2800" dirty="0" err="1">
                <a:solidFill>
                  <a:schemeClr val="tx1"/>
                </a:solidFill>
              </a:rPr>
              <a:t>Belgian</a:t>
            </a:r>
            <a:r>
              <a:rPr lang="fr-BE" sz="2800" dirty="0">
                <a:solidFill>
                  <a:schemeClr val="tx1"/>
                </a:solidFill>
              </a:rPr>
              <a:t> Red and White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/>
                </a:solidFill>
              </a:rPr>
              <a:t>40 Red Pied of </a:t>
            </a:r>
            <a:r>
              <a:rPr lang="fr-BE" sz="2800" dirty="0" err="1">
                <a:solidFill>
                  <a:schemeClr val="tx1"/>
                </a:solidFill>
              </a:rPr>
              <a:t>Ösling</a:t>
            </a:r>
            <a:endParaRPr lang="fr-BE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/>
                </a:solidFill>
              </a:rPr>
              <a:t>40 Holstein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/>
                </a:solidFill>
              </a:rPr>
              <a:t>40 </a:t>
            </a:r>
            <a:r>
              <a:rPr lang="fr-BE" sz="2800" dirty="0" err="1">
                <a:solidFill>
                  <a:schemeClr val="tx1"/>
                </a:solidFill>
              </a:rPr>
              <a:t>Beef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Belgian</a:t>
            </a:r>
            <a:r>
              <a:rPr lang="fr-BE" sz="2800" dirty="0">
                <a:solidFill>
                  <a:schemeClr val="tx1"/>
                </a:solidFill>
              </a:rPr>
              <a:t> Blue</a:t>
            </a:r>
          </a:p>
        </p:txBody>
      </p:sp>
    </p:spTree>
    <p:extLst>
      <p:ext uri="{BB962C8B-B14F-4D97-AF65-F5344CB8AC3E}">
        <p14:creationId xmlns:p14="http://schemas.microsoft.com/office/powerpoint/2010/main" val="388874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C84F3-EBE1-420C-A7E9-F860B1B9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2241E3-9531-4FB6-973D-0A548CD07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9992A6-5AD1-483F-8FE2-5E4929E9B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0287" y="430486"/>
            <a:ext cx="5230761" cy="54000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6E6B96-5545-472D-86D2-A9F56890E862}"/>
              </a:ext>
            </a:extLst>
          </p:cNvPr>
          <p:cNvSpPr/>
          <p:nvPr/>
        </p:nvSpPr>
        <p:spPr>
          <a:xfrm>
            <a:off x="1927668" y="591456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C1D1E"/>
                </a:solidFill>
                <a:latin typeface="Open Sans"/>
              </a:rPr>
              <a:t>Adapted from Table 6 from Wilmot, H., Bormann, J.,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Soyeurt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H.,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Hubin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X., Glorieux, G.,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Mayeres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P.,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Bertozzi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C., &amp;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Gengler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N. (2022). Development of a genomic tool for breed assignment by comparison of different classification models: Application to three local cattle breeds. </a:t>
            </a:r>
            <a:r>
              <a:rPr lang="en-US" sz="1100" i="1" dirty="0">
                <a:solidFill>
                  <a:srgbClr val="1C1D1E"/>
                </a:solidFill>
                <a:latin typeface="Open Sans"/>
              </a:rPr>
              <a:t>Journal of Animal Breeding and Genetics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 139, 40– 61. </a:t>
            </a:r>
            <a:r>
              <a:rPr lang="en-US" sz="1100" dirty="0">
                <a:solidFill>
                  <a:srgbClr val="005274"/>
                </a:solidFill>
                <a:latin typeface="Open Sans"/>
                <a:hlinkClick r:id="rId3"/>
              </a:rPr>
              <a:t>https://doi.org/10.1111/jbg.12643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72912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3B6FD-8C8F-46B4-BFFD-5CACE91A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> of </a:t>
            </a:r>
            <a:r>
              <a:rPr lang="fr-BE" dirty="0" err="1"/>
              <a:t>external</a:t>
            </a:r>
            <a:r>
              <a:rPr lang="fr-BE" dirty="0"/>
              <a:t> validation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74D234-7CCE-4745-9333-18AB1C09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1755"/>
            <a:ext cx="8596668" cy="3799607"/>
          </a:xfrm>
        </p:spPr>
        <p:txBody>
          <a:bodyPr>
            <a:normAutofit/>
          </a:bodyPr>
          <a:lstStyle/>
          <a:p>
            <a:r>
              <a:rPr lang="fr-BE" sz="2800" dirty="0" err="1"/>
              <a:t>Highly</a:t>
            </a:r>
            <a:r>
              <a:rPr lang="fr-BE" sz="2800" dirty="0"/>
              <a:t> </a:t>
            </a:r>
            <a:r>
              <a:rPr lang="fr-BE" sz="2800" dirty="0">
                <a:solidFill>
                  <a:srgbClr val="92D050"/>
                </a:solidFill>
              </a:rPr>
              <a:t>variable</a:t>
            </a:r>
            <a:r>
              <a:rPr lang="fr-BE" sz="2800" dirty="0"/>
              <a:t> in </a:t>
            </a:r>
            <a:r>
              <a:rPr lang="fr-BE" sz="2800" dirty="0" err="1"/>
              <a:t>terms</a:t>
            </a:r>
            <a:r>
              <a:rPr lang="fr-BE" sz="2800" dirty="0"/>
              <a:t> of:</a:t>
            </a:r>
          </a:p>
          <a:p>
            <a:pPr marL="717550">
              <a:buFont typeface="Wingdings" panose="05000000000000000000" pitchFamily="2" charset="2"/>
              <a:buChar char="v"/>
            </a:pPr>
            <a:r>
              <a:rPr lang="fr-BE" sz="2800" dirty="0" err="1">
                <a:solidFill>
                  <a:srgbClr val="92D050"/>
                </a:solidFill>
              </a:rPr>
              <a:t>Number</a:t>
            </a:r>
            <a:r>
              <a:rPr lang="fr-BE" sz="2800" dirty="0">
                <a:solidFill>
                  <a:srgbClr val="92D050"/>
                </a:solidFill>
              </a:rPr>
              <a:t> of </a:t>
            </a:r>
            <a:r>
              <a:rPr lang="fr-BE" sz="2800" dirty="0" err="1">
                <a:solidFill>
                  <a:srgbClr val="92D050"/>
                </a:solidFill>
              </a:rPr>
              <a:t>SNPs</a:t>
            </a:r>
            <a:r>
              <a:rPr lang="fr-BE" sz="2800" dirty="0">
                <a:solidFill>
                  <a:srgbClr val="92D050"/>
                </a:solidFill>
              </a:rPr>
              <a:t>:</a:t>
            </a:r>
            <a:r>
              <a:rPr lang="fr-BE" sz="2800" dirty="0"/>
              <a:t> </a:t>
            </a:r>
            <a:r>
              <a:rPr lang="fr-BE" sz="2800" dirty="0" err="1"/>
              <a:t>from</a:t>
            </a:r>
            <a:r>
              <a:rPr lang="fr-BE" sz="2800" dirty="0"/>
              <a:t> 221 to 17,667</a:t>
            </a:r>
          </a:p>
          <a:p>
            <a:pPr marL="717550">
              <a:buFont typeface="Wingdings" panose="05000000000000000000" pitchFamily="2" charset="2"/>
              <a:buChar char="v"/>
            </a:pPr>
            <a:r>
              <a:rPr lang="fr-BE" sz="2800" dirty="0">
                <a:solidFill>
                  <a:srgbClr val="92D050"/>
                </a:solidFill>
              </a:rPr>
              <a:t>Global </a:t>
            </a:r>
            <a:r>
              <a:rPr lang="fr-BE" sz="2800" dirty="0" err="1">
                <a:solidFill>
                  <a:srgbClr val="92D050"/>
                </a:solidFill>
              </a:rPr>
              <a:t>accuracy</a:t>
            </a:r>
            <a:r>
              <a:rPr lang="fr-BE" sz="2800" dirty="0">
                <a:solidFill>
                  <a:srgbClr val="92D050"/>
                </a:solidFill>
              </a:rPr>
              <a:t>:</a:t>
            </a:r>
            <a:r>
              <a:rPr lang="fr-BE" sz="2800" dirty="0"/>
              <a:t> </a:t>
            </a:r>
            <a:r>
              <a:rPr lang="fr-BE" sz="2800" dirty="0" err="1"/>
              <a:t>from</a:t>
            </a:r>
            <a:r>
              <a:rPr lang="fr-BE" sz="2800" dirty="0"/>
              <a:t> 51 </a:t>
            </a:r>
            <a:r>
              <a:rPr lang="fr-BE" sz="2800"/>
              <a:t>to 99%</a:t>
            </a:r>
            <a:endParaRPr lang="fr-BE" sz="2800" dirty="0"/>
          </a:p>
          <a:p>
            <a:pPr marL="354013"/>
            <a:r>
              <a:rPr lang="fr-BE" sz="2800" dirty="0"/>
              <a:t>The 3 best </a:t>
            </a:r>
            <a:r>
              <a:rPr lang="fr-BE" sz="2800" dirty="0">
                <a:solidFill>
                  <a:srgbClr val="92D050"/>
                </a:solidFill>
              </a:rPr>
              <a:t>panels of </a:t>
            </a:r>
            <a:r>
              <a:rPr lang="fr-BE" sz="2800" dirty="0" err="1">
                <a:solidFill>
                  <a:srgbClr val="92D050"/>
                </a:solidFill>
              </a:rPr>
              <a:t>SNPs</a:t>
            </a:r>
            <a:r>
              <a:rPr lang="fr-BE" sz="2800" dirty="0">
                <a:solidFill>
                  <a:srgbClr val="92D050"/>
                </a:solidFill>
              </a:rPr>
              <a:t> </a:t>
            </a:r>
            <a:r>
              <a:rPr lang="fr-BE" sz="2800" dirty="0" err="1"/>
              <a:t>were</a:t>
            </a:r>
            <a:r>
              <a:rPr lang="fr-BE" sz="2800" dirty="0"/>
              <a:t> </a:t>
            </a:r>
            <a:r>
              <a:rPr lang="fr-BE" sz="2800" dirty="0" err="1"/>
              <a:t>obtained</a:t>
            </a:r>
            <a:r>
              <a:rPr lang="fr-BE" sz="2800" dirty="0"/>
              <a:t> </a:t>
            </a:r>
            <a:r>
              <a:rPr lang="fr-BE" sz="2800" dirty="0" err="1"/>
              <a:t>with</a:t>
            </a:r>
            <a:r>
              <a:rPr lang="fr-BE" sz="2800" dirty="0"/>
              <a:t> the </a:t>
            </a:r>
            <a:r>
              <a:rPr lang="fr-BE" sz="2800" dirty="0">
                <a:solidFill>
                  <a:srgbClr val="92D050"/>
                </a:solidFill>
              </a:rPr>
              <a:t>PLS-DA</a:t>
            </a:r>
            <a:endParaRPr lang="fr-BE" sz="2800" dirty="0"/>
          </a:p>
          <a:p>
            <a:r>
              <a:rPr lang="fr-BE" sz="2800" dirty="0" err="1"/>
              <a:t>Only</a:t>
            </a:r>
            <a:r>
              <a:rPr lang="fr-BE" sz="2800" dirty="0"/>
              <a:t> </a:t>
            </a:r>
            <a:r>
              <a:rPr lang="fr-BE" sz="2800" dirty="0">
                <a:solidFill>
                  <a:srgbClr val="92D050"/>
                </a:solidFill>
              </a:rPr>
              <a:t>NSC</a:t>
            </a:r>
            <a:r>
              <a:rPr lang="fr-BE" sz="2800" dirty="0"/>
              <a:t> and </a:t>
            </a:r>
            <a:r>
              <a:rPr lang="fr-BE" sz="2800" dirty="0">
                <a:solidFill>
                  <a:srgbClr val="92D050"/>
                </a:solidFill>
              </a:rPr>
              <a:t>PLS-DA</a:t>
            </a:r>
            <a:r>
              <a:rPr lang="fr-BE" sz="2800" dirty="0"/>
              <a:t> </a:t>
            </a:r>
            <a:r>
              <a:rPr lang="fr-BE" sz="2800" dirty="0">
                <a:solidFill>
                  <a:srgbClr val="92D050"/>
                </a:solidFill>
              </a:rPr>
              <a:t>classification </a:t>
            </a:r>
            <a:r>
              <a:rPr lang="fr-BE" sz="2800" dirty="0" err="1">
                <a:solidFill>
                  <a:srgbClr val="92D050"/>
                </a:solidFill>
              </a:rPr>
              <a:t>methods</a:t>
            </a:r>
            <a:r>
              <a:rPr lang="fr-BE" sz="2800" dirty="0">
                <a:solidFill>
                  <a:srgbClr val="92D050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allowed</a:t>
            </a:r>
            <a:r>
              <a:rPr lang="fr-BE" sz="2800" dirty="0">
                <a:solidFill>
                  <a:schemeClr val="tx1"/>
                </a:solidFill>
              </a:rPr>
              <a:t> high global </a:t>
            </a:r>
            <a:r>
              <a:rPr lang="fr-BE" sz="2800" dirty="0" err="1">
                <a:solidFill>
                  <a:schemeClr val="tx1"/>
                </a:solidFill>
              </a:rPr>
              <a:t>accuracies</a:t>
            </a:r>
            <a:endParaRPr lang="fr-BE" sz="2800" dirty="0">
              <a:solidFill>
                <a:schemeClr val="tx1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947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5294E0-B913-4CA1-BA0B-12959B05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Choice</a:t>
            </a:r>
            <a:r>
              <a:rPr lang="fr-BE" dirty="0"/>
              <a:t> for a routine model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353644-FA5A-468A-B454-05AF8B6E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The </a:t>
            </a:r>
            <a:r>
              <a:rPr lang="fr-BE" sz="2800" dirty="0" err="1">
                <a:solidFill>
                  <a:srgbClr val="92D050"/>
                </a:solidFill>
              </a:rPr>
              <a:t>number</a:t>
            </a:r>
            <a:r>
              <a:rPr lang="fr-BE" sz="2800" dirty="0">
                <a:solidFill>
                  <a:srgbClr val="92D050"/>
                </a:solidFill>
              </a:rPr>
              <a:t> of </a:t>
            </a:r>
            <a:r>
              <a:rPr lang="fr-BE" sz="2800" dirty="0" err="1">
                <a:solidFill>
                  <a:srgbClr val="92D050"/>
                </a:solidFill>
              </a:rPr>
              <a:t>SNPs</a:t>
            </a:r>
            <a:r>
              <a:rPr lang="fr-BE" sz="2800" dirty="0"/>
              <a:t> </a:t>
            </a:r>
            <a:r>
              <a:rPr lang="fr-BE" sz="2800" dirty="0" err="1"/>
              <a:t>is</a:t>
            </a:r>
            <a:r>
              <a:rPr lang="fr-BE" sz="2800" dirty="0"/>
              <a:t> </a:t>
            </a:r>
            <a:r>
              <a:rPr lang="fr-BE" sz="2800" dirty="0" err="1"/>
              <a:t>also</a:t>
            </a:r>
            <a:r>
              <a:rPr lang="fr-BE" sz="2800" dirty="0"/>
              <a:t> important</a:t>
            </a:r>
          </a:p>
          <a:p>
            <a:r>
              <a:rPr lang="fr-BE" sz="2800" dirty="0">
                <a:solidFill>
                  <a:srgbClr val="92D050"/>
                </a:solidFill>
              </a:rPr>
              <a:t>Balance</a:t>
            </a:r>
            <a:r>
              <a:rPr lang="fr-BE" sz="2800" dirty="0"/>
              <a:t> </a:t>
            </a:r>
            <a:r>
              <a:rPr lang="fr-BE" sz="2800" dirty="0" err="1"/>
              <a:t>between</a:t>
            </a:r>
            <a:r>
              <a:rPr lang="fr-BE" sz="2800" dirty="0"/>
              <a:t> </a:t>
            </a:r>
            <a:r>
              <a:rPr lang="fr-BE" sz="2800" dirty="0">
                <a:solidFill>
                  <a:srgbClr val="92D050"/>
                </a:solidFill>
              </a:rPr>
              <a:t>the </a:t>
            </a:r>
            <a:r>
              <a:rPr lang="fr-BE" sz="2800" dirty="0" err="1">
                <a:solidFill>
                  <a:srgbClr val="92D050"/>
                </a:solidFill>
              </a:rPr>
              <a:t>number</a:t>
            </a:r>
            <a:r>
              <a:rPr lang="fr-BE" sz="2800" dirty="0">
                <a:solidFill>
                  <a:srgbClr val="92D050"/>
                </a:solidFill>
              </a:rPr>
              <a:t> of </a:t>
            </a:r>
            <a:r>
              <a:rPr lang="fr-BE" sz="2800" dirty="0" err="1">
                <a:solidFill>
                  <a:srgbClr val="92D050"/>
                </a:solidFill>
              </a:rPr>
              <a:t>SNPs</a:t>
            </a:r>
            <a:r>
              <a:rPr lang="fr-BE" sz="2800" dirty="0">
                <a:solidFill>
                  <a:srgbClr val="92D050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used</a:t>
            </a:r>
            <a:r>
              <a:rPr lang="fr-BE" sz="2800" dirty="0">
                <a:solidFill>
                  <a:schemeClr val="tx1"/>
                </a:solidFill>
              </a:rPr>
              <a:t> and the</a:t>
            </a:r>
            <a:r>
              <a:rPr lang="fr-BE" sz="2800" dirty="0">
                <a:solidFill>
                  <a:srgbClr val="92D050"/>
                </a:solidFill>
              </a:rPr>
              <a:t> </a:t>
            </a:r>
            <a:r>
              <a:rPr lang="fr-BE" sz="2800" dirty="0">
                <a:solidFill>
                  <a:schemeClr val="tx1"/>
                </a:solidFill>
              </a:rPr>
              <a:t>global </a:t>
            </a:r>
            <a:r>
              <a:rPr lang="fr-BE" sz="2800" dirty="0" err="1">
                <a:solidFill>
                  <a:schemeClr val="tx1"/>
                </a:solidFill>
              </a:rPr>
              <a:t>accuracy</a:t>
            </a:r>
            <a:endParaRPr lang="fr-BE" sz="2800" dirty="0">
              <a:solidFill>
                <a:schemeClr val="tx1"/>
              </a:solidFill>
            </a:endParaRPr>
          </a:p>
          <a:p>
            <a:r>
              <a:rPr lang="fr-BE" sz="2800" dirty="0">
                <a:solidFill>
                  <a:srgbClr val="92D050"/>
                </a:solidFill>
              </a:rPr>
              <a:t>Second best model </a:t>
            </a:r>
            <a:r>
              <a:rPr lang="fr-BE" sz="2800" dirty="0" err="1">
                <a:solidFill>
                  <a:srgbClr val="92D050"/>
                </a:solidFill>
              </a:rPr>
              <a:t>chosen</a:t>
            </a:r>
            <a:endParaRPr lang="fr-BE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5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C84F3-EBE1-420C-A7E9-F860B1B9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2241E3-9531-4FB6-973D-0A548CD07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9992A6-5AD1-483F-8FE2-5E4929E9B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0287" y="430486"/>
            <a:ext cx="5230761" cy="54000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6E6B96-5545-472D-86D2-A9F56890E862}"/>
              </a:ext>
            </a:extLst>
          </p:cNvPr>
          <p:cNvSpPr/>
          <p:nvPr/>
        </p:nvSpPr>
        <p:spPr>
          <a:xfrm>
            <a:off x="1927668" y="591456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C1D1E"/>
                </a:solidFill>
                <a:latin typeface="Open Sans"/>
              </a:rPr>
              <a:t>Adapted from Table 6 from Wilmot, H., Bormann, J.,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Soyeurt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H.,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Hubin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X., Glorieux, G.,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Mayeres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P.,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Bertozzi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C., &amp;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Gengler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N. (2022). Development of a genomic tool for breed assignment by comparison of different classification models: Application to three local cattle breeds. </a:t>
            </a:r>
            <a:r>
              <a:rPr lang="en-US" sz="1100" i="1" dirty="0">
                <a:solidFill>
                  <a:srgbClr val="1C1D1E"/>
                </a:solidFill>
                <a:latin typeface="Open Sans"/>
              </a:rPr>
              <a:t>Journal of Animal Breeding and Genetics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 139, 40– 61. </a:t>
            </a:r>
            <a:r>
              <a:rPr lang="en-US" sz="1100" dirty="0">
                <a:solidFill>
                  <a:srgbClr val="005274"/>
                </a:solidFill>
                <a:latin typeface="Open Sans"/>
                <a:hlinkClick r:id="rId3"/>
              </a:rPr>
              <a:t>https://doi.org/10.1111/jbg.12643</a:t>
            </a:r>
            <a:endParaRPr lang="fr-BE" sz="11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0CE7537-4325-4B0C-8606-A88CB97CA9ED}"/>
              </a:ext>
            </a:extLst>
          </p:cNvPr>
          <p:cNvSpPr/>
          <p:nvPr/>
        </p:nvSpPr>
        <p:spPr>
          <a:xfrm>
            <a:off x="2261965" y="1479001"/>
            <a:ext cx="4719484" cy="406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834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CA15E-02D9-4DA2-973D-5EBB270F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Take</a:t>
            </a:r>
            <a:r>
              <a:rPr lang="fr-BE" dirty="0"/>
              <a:t>-home message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5B92C8-7902-4D7D-A0DF-220EC014B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Autofit/>
          </a:bodyPr>
          <a:lstStyle/>
          <a:p>
            <a:r>
              <a:rPr lang="fr-BE" sz="2800" dirty="0">
                <a:solidFill>
                  <a:srgbClr val="92D050"/>
                </a:solidFill>
              </a:rPr>
              <a:t>3 main </a:t>
            </a:r>
            <a:r>
              <a:rPr lang="fr-BE" sz="2800" dirty="0" err="1">
                <a:solidFill>
                  <a:srgbClr val="92D050"/>
                </a:solidFill>
              </a:rPr>
              <a:t>steps</a:t>
            </a:r>
            <a:endParaRPr lang="fr-BE" sz="2800" dirty="0"/>
          </a:p>
          <a:p>
            <a:pPr marL="717550">
              <a:buFont typeface="Wingdings" panose="05000000000000000000" pitchFamily="2" charset="2"/>
              <a:buChar char="v"/>
            </a:pPr>
            <a:r>
              <a:rPr lang="fr-BE" sz="2800" dirty="0" err="1"/>
              <a:t>Selection</a:t>
            </a:r>
            <a:r>
              <a:rPr lang="fr-BE" sz="2800" dirty="0"/>
              <a:t> of </a:t>
            </a:r>
            <a:r>
              <a:rPr lang="fr-BE" sz="2800" dirty="0" err="1"/>
              <a:t>SNPs</a:t>
            </a:r>
            <a:endParaRPr lang="fr-BE" sz="2800" dirty="0"/>
          </a:p>
          <a:p>
            <a:pPr marL="717550">
              <a:buFont typeface="Wingdings" panose="05000000000000000000" pitchFamily="2" charset="2"/>
              <a:buChar char="v"/>
            </a:pPr>
            <a:r>
              <a:rPr lang="fr-BE" sz="2800" dirty="0" err="1"/>
              <a:t>Choice</a:t>
            </a:r>
            <a:r>
              <a:rPr lang="fr-BE" sz="2800" dirty="0"/>
              <a:t> of a classification </a:t>
            </a:r>
            <a:r>
              <a:rPr lang="fr-BE" sz="2800" dirty="0" err="1"/>
              <a:t>method</a:t>
            </a:r>
            <a:endParaRPr lang="fr-BE" sz="2800" dirty="0"/>
          </a:p>
          <a:p>
            <a:pPr marL="717550">
              <a:buFont typeface="Wingdings" panose="05000000000000000000" pitchFamily="2" charset="2"/>
              <a:buChar char="v"/>
            </a:pPr>
            <a:r>
              <a:rPr lang="fr-BE" sz="2800" dirty="0" err="1"/>
              <a:t>External</a:t>
            </a:r>
            <a:r>
              <a:rPr lang="fr-BE" sz="2800" dirty="0"/>
              <a:t> validation</a:t>
            </a:r>
          </a:p>
          <a:p>
            <a:pPr marL="354013">
              <a:buFont typeface="Wingdings 3" panose="05040102010807070707" pitchFamily="18" charset="2"/>
              <a:buChar char="u"/>
            </a:pPr>
            <a:r>
              <a:rPr lang="fr-BE" sz="2800" dirty="0"/>
              <a:t>The </a:t>
            </a:r>
            <a:r>
              <a:rPr lang="fr-BE" sz="2800" dirty="0">
                <a:solidFill>
                  <a:srgbClr val="92D050"/>
                </a:solidFill>
              </a:rPr>
              <a:t>combination of </a:t>
            </a:r>
            <a:r>
              <a:rPr lang="fr-BE" sz="2800" dirty="0" err="1">
                <a:solidFill>
                  <a:srgbClr val="92D050"/>
                </a:solidFill>
              </a:rPr>
              <a:t>methods</a:t>
            </a:r>
            <a:r>
              <a:rPr lang="fr-BE" sz="2800" dirty="0"/>
              <a:t> of the first </a:t>
            </a:r>
            <a:r>
              <a:rPr lang="fr-BE" sz="2800" dirty="0" err="1"/>
              <a:t>two</a:t>
            </a:r>
            <a:r>
              <a:rPr lang="fr-BE" sz="2800" dirty="0"/>
              <a:t> </a:t>
            </a:r>
            <a:r>
              <a:rPr lang="fr-BE" sz="2800" dirty="0" err="1"/>
              <a:t>steps</a:t>
            </a:r>
            <a:r>
              <a:rPr lang="fr-BE" sz="2800" dirty="0"/>
              <a:t> </a:t>
            </a:r>
            <a:r>
              <a:rPr lang="fr-BE" sz="2800" dirty="0" err="1"/>
              <a:t>is</a:t>
            </a:r>
            <a:r>
              <a:rPr lang="fr-BE" sz="2800" dirty="0"/>
              <a:t> important</a:t>
            </a:r>
          </a:p>
          <a:p>
            <a:pPr marL="354013">
              <a:buFont typeface="Wingdings 3" panose="05040102010807070707" pitchFamily="18" charset="2"/>
              <a:buChar char="u"/>
            </a:pPr>
            <a:r>
              <a:rPr lang="fr-BE" sz="2800" dirty="0">
                <a:solidFill>
                  <a:srgbClr val="92D050"/>
                </a:solidFill>
              </a:rPr>
              <a:t>PLS-DA for </a:t>
            </a:r>
            <a:r>
              <a:rPr lang="fr-BE" sz="2800" dirty="0" err="1">
                <a:solidFill>
                  <a:srgbClr val="92D050"/>
                </a:solidFill>
              </a:rPr>
              <a:t>Step</a:t>
            </a:r>
            <a:r>
              <a:rPr lang="fr-BE" sz="2800" dirty="0">
                <a:solidFill>
                  <a:srgbClr val="92D050"/>
                </a:solidFill>
              </a:rPr>
              <a:t> 1</a:t>
            </a:r>
          </a:p>
          <a:p>
            <a:pPr marL="354013">
              <a:buFont typeface="Wingdings 3" panose="05040102010807070707" pitchFamily="18" charset="2"/>
              <a:buChar char="u"/>
            </a:pPr>
            <a:r>
              <a:rPr lang="fr-BE" sz="2800" dirty="0">
                <a:solidFill>
                  <a:srgbClr val="92D050"/>
                </a:solidFill>
              </a:rPr>
              <a:t>NSC for </a:t>
            </a:r>
            <a:r>
              <a:rPr lang="fr-BE" sz="2800" dirty="0" err="1">
                <a:solidFill>
                  <a:srgbClr val="92D050"/>
                </a:solidFill>
              </a:rPr>
              <a:t>Step</a:t>
            </a:r>
            <a:r>
              <a:rPr lang="fr-BE" sz="2800" dirty="0">
                <a:solidFill>
                  <a:srgbClr val="92D050"/>
                </a:solidFill>
              </a:rPr>
              <a:t> 2</a:t>
            </a:r>
            <a:endParaRPr lang="fr-BE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1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3A4DD-BE6F-44A1-8308-A0BA0D12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More </a:t>
            </a:r>
            <a:r>
              <a:rPr lang="fr-BE" dirty="0" err="1"/>
              <a:t>details</a:t>
            </a:r>
            <a:r>
              <a:rPr lang="fr-BE" dirty="0"/>
              <a:t>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82F71A-F501-4DF2-8661-76E3CFEF4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8" t="21912" r="52820" b="49999"/>
          <a:stretch/>
        </p:blipFill>
        <p:spPr>
          <a:xfrm>
            <a:off x="581008" y="1807045"/>
            <a:ext cx="8789320" cy="3031938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3DF5904-2A59-4B8F-8278-837BD09CF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927113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fr-BE" dirty="0">
                <a:solidFill>
                  <a:srgbClr val="7DB928"/>
                </a:solidFill>
              </a:rPr>
              <a:t>https://doi.org/10.1111/jbg.12643</a:t>
            </a:r>
          </a:p>
        </p:txBody>
      </p:sp>
    </p:spTree>
    <p:extLst>
      <p:ext uri="{BB962C8B-B14F-4D97-AF65-F5344CB8AC3E}">
        <p14:creationId xmlns:p14="http://schemas.microsoft.com/office/powerpoint/2010/main" val="4251969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4D559-1651-464E-8E3C-892020D6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Other</a:t>
            </a:r>
            <a:r>
              <a:rPr lang="fr-BE" dirty="0"/>
              <a:t> implications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CDE2B6-AB00-4F97-B111-10BCA256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21" y="1403506"/>
            <a:ext cx="8596668" cy="3880773"/>
          </a:xfrm>
        </p:spPr>
        <p:txBody>
          <a:bodyPr>
            <a:normAutofit/>
          </a:bodyPr>
          <a:lstStyle/>
          <a:p>
            <a:r>
              <a:rPr lang="fr-BE" sz="2800" dirty="0"/>
              <a:t>Routine use in the </a:t>
            </a:r>
            <a:r>
              <a:rPr lang="fr-BE" sz="2800" dirty="0">
                <a:solidFill>
                  <a:srgbClr val="92D050"/>
                </a:solidFill>
              </a:rPr>
              <a:t>certification process</a:t>
            </a:r>
            <a:r>
              <a:rPr lang="fr-BE" sz="2800" dirty="0"/>
              <a:t> of </a:t>
            </a:r>
            <a:r>
              <a:rPr lang="fr-BE" sz="2800" dirty="0" err="1"/>
              <a:t>labelled</a:t>
            </a:r>
            <a:r>
              <a:rPr lang="fr-BE" sz="2800" dirty="0"/>
              <a:t> </a:t>
            </a:r>
            <a:r>
              <a:rPr lang="fr-BE" sz="2800" dirty="0" err="1"/>
              <a:t>breed-derived</a:t>
            </a:r>
            <a:r>
              <a:rPr lang="fr-BE" sz="2800" dirty="0"/>
              <a:t> </a:t>
            </a:r>
            <a:r>
              <a:rPr lang="fr-BE" sz="2800" dirty="0" err="1"/>
              <a:t>products</a:t>
            </a:r>
            <a:endParaRPr lang="fr-BE" sz="2800" dirty="0"/>
          </a:p>
          <a:p>
            <a:pPr marL="0" indent="0">
              <a:buNone/>
            </a:pPr>
            <a:endParaRPr lang="fr-BE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5F5059-504A-4A10-A1AA-7F846E105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8" t="-10691" r="1958" b="10691"/>
          <a:stretch/>
        </p:blipFill>
        <p:spPr>
          <a:xfrm>
            <a:off x="-245806" y="2259781"/>
            <a:ext cx="12054348" cy="45982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114D43-2C96-455E-9B1C-E79210CB2C14}"/>
              </a:ext>
            </a:extLst>
          </p:cNvPr>
          <p:cNvSpPr/>
          <p:nvPr/>
        </p:nvSpPr>
        <p:spPr>
          <a:xfrm>
            <a:off x="8074268" y="2786675"/>
            <a:ext cx="3627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https://www.projet-bluester.eu/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40D951-E28D-41F6-8396-39A0F25B2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742" y="211034"/>
            <a:ext cx="2133600" cy="8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79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5F173-4A08-49F4-A8A7-2EE4C06D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for </a:t>
            </a:r>
            <a:r>
              <a:rPr lang="fr-BE" dirty="0" err="1"/>
              <a:t>your</a:t>
            </a:r>
            <a:r>
              <a:rPr lang="fr-BE" dirty="0"/>
              <a:t> attention!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7B6B7-93B4-41BF-8A8F-A19006E90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800" dirty="0"/>
              <a:t>Questions?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505426-2B11-4734-A036-59C4B4D65300}"/>
              </a:ext>
            </a:extLst>
          </p:cNvPr>
          <p:cNvSpPr txBox="1"/>
          <p:nvPr/>
        </p:nvSpPr>
        <p:spPr>
          <a:xfrm>
            <a:off x="677334" y="5625863"/>
            <a:ext cx="499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Contact</a:t>
            </a:r>
          </a:p>
          <a:p>
            <a:r>
              <a:rPr lang="fr-BE" sz="2400" dirty="0"/>
              <a:t>Helene.Wilmot@uliege.be</a:t>
            </a:r>
          </a:p>
        </p:txBody>
      </p:sp>
    </p:spTree>
    <p:extLst>
      <p:ext uri="{BB962C8B-B14F-4D97-AF65-F5344CB8AC3E}">
        <p14:creationId xmlns:p14="http://schemas.microsoft.com/office/powerpoint/2010/main" val="233025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304800" y="1485026"/>
            <a:ext cx="9055510" cy="456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484559" indent="-457200">
              <a:spcBef>
                <a:spcPts val="800"/>
              </a:spcBef>
              <a:buClr>
                <a:srgbClr val="92D05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spc="-1" dirty="0">
                <a:ea typeface="DejaVu Sans"/>
                <a:cs typeface="Arial" panose="020B0604020202020204" pitchFamily="34" charset="0"/>
              </a:rPr>
              <a:t>Importance of inclusion of animals with </a:t>
            </a:r>
            <a:r>
              <a:rPr lang="en-US" sz="2800" spc="-1" dirty="0">
                <a:solidFill>
                  <a:srgbClr val="92D050"/>
                </a:solidFill>
                <a:ea typeface="DejaVu Sans"/>
                <a:cs typeface="Arial" panose="020B0604020202020204" pitchFamily="34" charset="0"/>
              </a:rPr>
              <a:t>unknown pedigree</a:t>
            </a:r>
            <a:r>
              <a:rPr lang="en-US" sz="2800" spc="-1" dirty="0">
                <a:solidFill>
                  <a:srgbClr val="595959"/>
                </a:solidFill>
                <a:ea typeface="DejaVu Sans"/>
                <a:cs typeface="Arial" panose="020B0604020202020204" pitchFamily="34" charset="0"/>
              </a:rPr>
              <a:t> </a:t>
            </a:r>
            <a:r>
              <a:rPr lang="en-US" sz="2800" spc="-1" dirty="0">
                <a:ea typeface="DejaVu Sans"/>
                <a:cs typeface="Arial" panose="020B0604020202020204" pitchFamily="34" charset="0"/>
              </a:rPr>
              <a:t>to</a:t>
            </a:r>
            <a:r>
              <a:rPr lang="en-US" sz="2800" spc="-1" dirty="0">
                <a:solidFill>
                  <a:srgbClr val="595959"/>
                </a:solidFill>
                <a:ea typeface="DejaVu Sans"/>
                <a:cs typeface="Arial" panose="020B0604020202020204" pitchFamily="34" charset="0"/>
              </a:rPr>
              <a:t> </a:t>
            </a:r>
            <a:r>
              <a:rPr lang="en-US" sz="2800" spc="-1" dirty="0" err="1">
                <a:solidFill>
                  <a:srgbClr val="92D050"/>
                </a:solidFill>
                <a:ea typeface="DejaVu Sans"/>
                <a:cs typeface="Arial" panose="020B0604020202020204" pitchFamily="34" charset="0"/>
              </a:rPr>
              <a:t>Herdbook</a:t>
            </a:r>
            <a:r>
              <a:rPr lang="en-US" sz="2800" spc="-1" dirty="0">
                <a:solidFill>
                  <a:srgbClr val="92D050"/>
                </a:solidFill>
                <a:ea typeface="DejaVu Sans"/>
                <a:cs typeface="Arial" panose="020B0604020202020204" pitchFamily="34" charset="0"/>
              </a:rPr>
              <a:t> of endangered breeds</a:t>
            </a:r>
          </a:p>
          <a:p>
            <a:pPr marL="484559" indent="-457200">
              <a:spcBef>
                <a:spcPts val="800"/>
              </a:spcBef>
              <a:buClr>
                <a:srgbClr val="92D05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spc="-1" dirty="0">
                <a:ea typeface="DejaVu Sans"/>
                <a:cs typeface="Arial" panose="020B0604020202020204" pitchFamily="34" charset="0"/>
              </a:rPr>
              <a:t>Development of</a:t>
            </a:r>
            <a:r>
              <a:rPr lang="en-US" sz="2800" spc="-1" dirty="0">
                <a:solidFill>
                  <a:srgbClr val="595959"/>
                </a:solidFill>
                <a:ea typeface="DejaVu Sans"/>
                <a:cs typeface="Arial" panose="020B0604020202020204" pitchFamily="34" charset="0"/>
              </a:rPr>
              <a:t> </a:t>
            </a:r>
            <a:r>
              <a:rPr lang="en-US" sz="2800" spc="-1" dirty="0">
                <a:solidFill>
                  <a:srgbClr val="92D050"/>
                </a:solidFill>
                <a:ea typeface="DejaVu Sans"/>
                <a:cs typeface="Arial" panose="020B0604020202020204" pitchFamily="34" charset="0"/>
              </a:rPr>
              <a:t>genomic tools</a:t>
            </a:r>
            <a:r>
              <a:rPr lang="en-US" sz="2800" spc="-1" dirty="0">
                <a:solidFill>
                  <a:srgbClr val="00707F"/>
                </a:solidFill>
                <a:ea typeface="DejaVu Sans"/>
                <a:cs typeface="Arial" panose="020B0604020202020204" pitchFamily="34" charset="0"/>
              </a:rPr>
              <a:t> </a:t>
            </a:r>
            <a:r>
              <a:rPr lang="en-US" sz="2800" spc="-1" dirty="0">
                <a:ea typeface="DejaVu Sans"/>
                <a:cs typeface="Arial" panose="020B0604020202020204" pitchFamily="34" charset="0"/>
              </a:rPr>
              <a:t>for</a:t>
            </a:r>
            <a:r>
              <a:rPr lang="en-US" sz="2800" spc="-1" dirty="0">
                <a:solidFill>
                  <a:srgbClr val="595959"/>
                </a:solidFill>
                <a:ea typeface="DejaVu Sans"/>
                <a:cs typeface="Arial" panose="020B0604020202020204" pitchFamily="34" charset="0"/>
              </a:rPr>
              <a:t> </a:t>
            </a:r>
            <a:r>
              <a:rPr lang="en-US" sz="2800" spc="-1" dirty="0">
                <a:solidFill>
                  <a:srgbClr val="92D050"/>
                </a:solidFill>
                <a:ea typeface="DejaVu Sans"/>
                <a:cs typeface="Arial" panose="020B0604020202020204" pitchFamily="34" charset="0"/>
              </a:rPr>
              <a:t>breed </a:t>
            </a:r>
          </a:p>
          <a:p>
            <a:pPr marL="27359">
              <a:spcBef>
                <a:spcPts val="800"/>
              </a:spcBef>
              <a:buClr>
                <a:srgbClr val="92D050"/>
              </a:buClr>
              <a:buSzPct val="70000"/>
            </a:pPr>
            <a:r>
              <a:rPr lang="en-US" sz="2800" spc="-1" dirty="0">
                <a:solidFill>
                  <a:srgbClr val="92D050"/>
                </a:solidFill>
                <a:ea typeface="DejaVu Sans"/>
                <a:cs typeface="Arial" panose="020B0604020202020204" pitchFamily="34" charset="0"/>
              </a:rPr>
              <a:t>    assignment</a:t>
            </a:r>
          </a:p>
          <a:p>
            <a:pPr marL="484559" indent="-457200">
              <a:spcBef>
                <a:spcPts val="800"/>
              </a:spcBef>
              <a:buClr>
                <a:srgbClr val="92D05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/>
              <a:t>Article 19 of the </a:t>
            </a:r>
            <a:r>
              <a:rPr lang="en-US" sz="2800" dirty="0">
                <a:solidFill>
                  <a:srgbClr val="92D050"/>
                </a:solidFill>
              </a:rPr>
              <a:t>EU Regulation</a:t>
            </a:r>
            <a:r>
              <a:rPr lang="en-US" sz="2800" dirty="0"/>
              <a:t> 2016/1012 on Animal breeding</a:t>
            </a:r>
            <a:endParaRPr lang="en-US" sz="2800" spc="-1" dirty="0">
              <a:solidFill>
                <a:srgbClr val="92D050"/>
              </a:solidFill>
              <a:ea typeface="DejaVu Sans"/>
              <a:cs typeface="Arial" panose="020B0604020202020204" pitchFamily="34" charset="0"/>
            </a:endParaRPr>
          </a:p>
          <a:p>
            <a:pPr marL="27359">
              <a:spcBef>
                <a:spcPts val="800"/>
              </a:spcBef>
              <a:buClr>
                <a:srgbClr val="7DB928"/>
              </a:buClr>
              <a:buSzPct val="55000"/>
            </a:pPr>
            <a:endParaRPr lang="en-US" sz="3200" spc="-1" dirty="0">
              <a:solidFill>
                <a:srgbClr val="00707F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B3AC43-2628-47AF-87B7-A74F482B5434}"/>
              </a:ext>
            </a:extLst>
          </p:cNvPr>
          <p:cNvSpPr txBox="1"/>
          <p:nvPr/>
        </p:nvSpPr>
        <p:spPr>
          <a:xfrm>
            <a:off x="822713" y="594732"/>
            <a:ext cx="915886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>
                <a:solidFill>
                  <a:srgbClr val="92D050"/>
                </a:solidFill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A2CDE9-B270-4FF4-9815-9EFDCCB9F9C3}"/>
              </a:ext>
            </a:extLst>
          </p:cNvPr>
          <p:cNvSpPr txBox="1"/>
          <p:nvPr/>
        </p:nvSpPr>
        <p:spPr>
          <a:xfrm>
            <a:off x="9772858" y="6274775"/>
            <a:ext cx="1651820" cy="44083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pPr algn="r"/>
            <a:r>
              <a:rPr lang="fr-BE" sz="1333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034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0651C-3B6C-4952-A262-741A5865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 </a:t>
            </a:r>
            <a:r>
              <a:rPr lang="fr-BE" dirty="0" err="1"/>
              <a:t>steps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3392A-C103-4885-BC89-1BA8D9267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fr-BE" sz="2800" dirty="0" err="1">
                <a:solidFill>
                  <a:srgbClr val="92D050"/>
                </a:solidFill>
              </a:rPr>
              <a:t>Selection</a:t>
            </a:r>
            <a:r>
              <a:rPr lang="fr-BE" sz="2800" dirty="0">
                <a:solidFill>
                  <a:srgbClr val="92D050"/>
                </a:solidFill>
              </a:rPr>
              <a:t> of markers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rgbClr val="92D050"/>
                </a:solidFill>
              </a:rPr>
              <a:t>Classification</a:t>
            </a:r>
            <a:r>
              <a:rPr lang="fr-BE" sz="2800" dirty="0"/>
              <a:t> </a:t>
            </a:r>
            <a:r>
              <a:rPr lang="fr-BE" sz="2800" dirty="0" err="1"/>
              <a:t>methods</a:t>
            </a:r>
            <a:endParaRPr lang="fr-BE" sz="2800" dirty="0"/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rgbClr val="92D050"/>
                </a:solidFill>
              </a:rPr>
              <a:t>Validation</a:t>
            </a:r>
            <a:r>
              <a:rPr lang="fr-BE" sz="2800" dirty="0"/>
              <a:t> on </a:t>
            </a:r>
            <a:r>
              <a:rPr lang="fr-BE" sz="2800" dirty="0" err="1"/>
              <a:t>external</a:t>
            </a:r>
            <a:r>
              <a:rPr lang="fr-BE" sz="2800" dirty="0"/>
              <a:t> </a:t>
            </a:r>
            <a:r>
              <a:rPr lang="fr-BE" sz="2800" dirty="0" err="1"/>
              <a:t>animals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22312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49BC0-8582-4475-940C-0F8309C1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However</a:t>
            </a:r>
            <a:r>
              <a:rPr lang="fr-BE" dirty="0"/>
              <a:t>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105C89-1177-411F-A62E-AFF558789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0821"/>
            <a:ext cx="8596668" cy="3880773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rgbClr val="92D050"/>
                </a:solidFill>
              </a:rPr>
              <a:t>No consensus</a:t>
            </a:r>
            <a:r>
              <a:rPr lang="fr-BE" sz="2800" dirty="0"/>
              <a:t> in the </a:t>
            </a:r>
            <a:r>
              <a:rPr lang="fr-BE" sz="2800" dirty="0" err="1"/>
              <a:t>literature</a:t>
            </a:r>
            <a:r>
              <a:rPr lang="fr-BE" sz="2800" dirty="0"/>
              <a:t> for the </a:t>
            </a:r>
            <a:r>
              <a:rPr lang="fr-BE" sz="2800" dirty="0" err="1">
                <a:solidFill>
                  <a:srgbClr val="92D050"/>
                </a:solidFill>
              </a:rPr>
              <a:t>methodology</a:t>
            </a:r>
            <a:r>
              <a:rPr lang="fr-BE" sz="2800" dirty="0"/>
              <a:t> to use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fr-BE" sz="2800" dirty="0" err="1"/>
              <a:t>Often</a:t>
            </a:r>
            <a:r>
              <a:rPr lang="fr-BE" sz="2800" dirty="0"/>
              <a:t> a </a:t>
            </a:r>
            <a:r>
              <a:rPr lang="fr-BE" sz="2800" dirty="0">
                <a:solidFill>
                  <a:srgbClr val="92D050"/>
                </a:solidFill>
              </a:rPr>
              <a:t>confusion</a:t>
            </a:r>
            <a:r>
              <a:rPr lang="fr-BE" sz="2800" dirty="0"/>
              <a:t> </a:t>
            </a:r>
            <a:r>
              <a:rPr lang="fr-BE" sz="2800" dirty="0" err="1"/>
              <a:t>between</a:t>
            </a:r>
            <a:r>
              <a:rPr lang="fr-BE" sz="2800" dirty="0"/>
              <a:t> the </a:t>
            </a:r>
            <a:r>
              <a:rPr lang="fr-BE" sz="2800" dirty="0" err="1">
                <a:solidFill>
                  <a:srgbClr val="92D050"/>
                </a:solidFill>
              </a:rPr>
              <a:t>selection</a:t>
            </a:r>
            <a:r>
              <a:rPr lang="fr-BE" sz="2800" dirty="0">
                <a:solidFill>
                  <a:srgbClr val="92D050"/>
                </a:solidFill>
              </a:rPr>
              <a:t> of </a:t>
            </a:r>
            <a:r>
              <a:rPr lang="fr-BE" sz="2800" dirty="0" err="1">
                <a:solidFill>
                  <a:srgbClr val="92D050"/>
                </a:solidFill>
              </a:rPr>
              <a:t>SNPs</a:t>
            </a:r>
            <a:r>
              <a:rPr lang="fr-BE" sz="2800" dirty="0"/>
              <a:t> and </a:t>
            </a:r>
            <a:r>
              <a:rPr lang="fr-BE" sz="2800" dirty="0">
                <a:solidFill>
                  <a:srgbClr val="92D050"/>
                </a:solidFill>
              </a:rPr>
              <a:t>classification </a:t>
            </a:r>
            <a:r>
              <a:rPr lang="fr-BE" sz="2800" dirty="0" err="1">
                <a:solidFill>
                  <a:srgbClr val="92D050"/>
                </a:solidFill>
              </a:rPr>
              <a:t>methods</a:t>
            </a:r>
            <a:endParaRPr lang="fr-BE" sz="2800" dirty="0">
              <a:solidFill>
                <a:srgbClr val="92D050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fr-BE" sz="2800" dirty="0" err="1"/>
              <a:t>Often</a:t>
            </a:r>
            <a:r>
              <a:rPr lang="fr-BE" sz="2800" dirty="0"/>
              <a:t> </a:t>
            </a:r>
            <a:r>
              <a:rPr lang="fr-BE" sz="2800" dirty="0">
                <a:solidFill>
                  <a:srgbClr val="92D050"/>
                </a:solidFill>
              </a:rPr>
              <a:t>no validation</a:t>
            </a:r>
            <a:r>
              <a:rPr lang="fr-BE" sz="2800" dirty="0"/>
              <a:t> on </a:t>
            </a:r>
            <a:r>
              <a:rPr lang="fr-BE" sz="2800" dirty="0" err="1"/>
              <a:t>external</a:t>
            </a:r>
            <a:r>
              <a:rPr lang="fr-BE" sz="2800" dirty="0"/>
              <a:t> </a:t>
            </a:r>
            <a:r>
              <a:rPr lang="fr-BE" sz="2800" dirty="0" err="1"/>
              <a:t>animals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276995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49BC0-8582-4475-940C-0F8309C1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However</a:t>
            </a:r>
            <a:r>
              <a:rPr lang="fr-BE" dirty="0"/>
              <a:t>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105C89-1177-411F-A62E-AFF558789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0820"/>
            <a:ext cx="8596668" cy="4771153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rgbClr val="92D050"/>
                </a:solidFill>
              </a:rPr>
              <a:t>No consensus</a:t>
            </a:r>
            <a:r>
              <a:rPr lang="fr-BE" sz="2800" dirty="0"/>
              <a:t> in the </a:t>
            </a:r>
            <a:r>
              <a:rPr lang="fr-BE" sz="2800" dirty="0" err="1"/>
              <a:t>literature</a:t>
            </a:r>
            <a:r>
              <a:rPr lang="fr-BE" sz="2800" dirty="0"/>
              <a:t> for the </a:t>
            </a:r>
            <a:r>
              <a:rPr lang="fr-BE" sz="2800" dirty="0" err="1">
                <a:solidFill>
                  <a:srgbClr val="92D050"/>
                </a:solidFill>
              </a:rPr>
              <a:t>methodology</a:t>
            </a:r>
            <a:r>
              <a:rPr lang="fr-BE" sz="2800" dirty="0"/>
              <a:t> to use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fr-BE" sz="2800" dirty="0" err="1"/>
              <a:t>Often</a:t>
            </a:r>
            <a:r>
              <a:rPr lang="fr-BE" sz="2800" dirty="0"/>
              <a:t> a </a:t>
            </a:r>
            <a:r>
              <a:rPr lang="fr-BE" sz="2800" dirty="0">
                <a:solidFill>
                  <a:srgbClr val="92D050"/>
                </a:solidFill>
              </a:rPr>
              <a:t>confusion</a:t>
            </a:r>
            <a:r>
              <a:rPr lang="fr-BE" sz="2800" dirty="0"/>
              <a:t> </a:t>
            </a:r>
            <a:r>
              <a:rPr lang="fr-BE" sz="2800" dirty="0" err="1"/>
              <a:t>between</a:t>
            </a:r>
            <a:r>
              <a:rPr lang="fr-BE" sz="2800" dirty="0"/>
              <a:t> the </a:t>
            </a:r>
            <a:r>
              <a:rPr lang="fr-BE" sz="2800" dirty="0" err="1">
                <a:solidFill>
                  <a:srgbClr val="92D050"/>
                </a:solidFill>
              </a:rPr>
              <a:t>selection</a:t>
            </a:r>
            <a:r>
              <a:rPr lang="fr-BE" sz="2800" dirty="0">
                <a:solidFill>
                  <a:srgbClr val="92D050"/>
                </a:solidFill>
              </a:rPr>
              <a:t> of </a:t>
            </a:r>
            <a:r>
              <a:rPr lang="fr-BE" sz="2800" dirty="0" err="1">
                <a:solidFill>
                  <a:srgbClr val="92D050"/>
                </a:solidFill>
              </a:rPr>
              <a:t>SNPs</a:t>
            </a:r>
            <a:r>
              <a:rPr lang="fr-BE" sz="2800" dirty="0"/>
              <a:t> and </a:t>
            </a:r>
            <a:r>
              <a:rPr lang="fr-BE" sz="2800" dirty="0">
                <a:solidFill>
                  <a:srgbClr val="92D050"/>
                </a:solidFill>
              </a:rPr>
              <a:t>classification </a:t>
            </a:r>
            <a:r>
              <a:rPr lang="fr-BE" sz="2800" dirty="0" err="1">
                <a:solidFill>
                  <a:srgbClr val="92D050"/>
                </a:solidFill>
              </a:rPr>
              <a:t>methods</a:t>
            </a:r>
            <a:endParaRPr lang="fr-BE" sz="2800" dirty="0">
              <a:solidFill>
                <a:srgbClr val="92D050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fr-BE" sz="2800" dirty="0" err="1"/>
              <a:t>Often</a:t>
            </a:r>
            <a:r>
              <a:rPr lang="fr-BE" sz="2800" dirty="0"/>
              <a:t> </a:t>
            </a:r>
            <a:r>
              <a:rPr lang="fr-BE" sz="2800" dirty="0">
                <a:solidFill>
                  <a:srgbClr val="92D050"/>
                </a:solidFill>
              </a:rPr>
              <a:t>no validation</a:t>
            </a:r>
            <a:r>
              <a:rPr lang="fr-BE" sz="2800" dirty="0"/>
              <a:t> on </a:t>
            </a:r>
            <a:r>
              <a:rPr lang="fr-BE" sz="2800" dirty="0" err="1"/>
              <a:t>external</a:t>
            </a:r>
            <a:r>
              <a:rPr lang="fr-BE" sz="2800" dirty="0"/>
              <a:t> </a:t>
            </a:r>
            <a:r>
              <a:rPr lang="fr-BE" sz="2800" dirty="0" err="1"/>
              <a:t>animals</a:t>
            </a:r>
            <a:r>
              <a:rPr lang="fr-BE" sz="2800" dirty="0"/>
              <a:t> 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fr-BE" sz="2800" dirty="0"/>
              <a:t>      </a:t>
            </a:r>
            <a:r>
              <a:rPr lang="fr-BE" sz="2800" dirty="0" err="1"/>
              <a:t>Still</a:t>
            </a:r>
            <a:r>
              <a:rPr lang="fr-BE" sz="2800" dirty="0"/>
              <a:t> a </a:t>
            </a:r>
            <a:r>
              <a:rPr lang="fr-BE" sz="2800" dirty="0" err="1"/>
              <a:t>need</a:t>
            </a:r>
            <a:r>
              <a:rPr lang="fr-BE" sz="2800" dirty="0"/>
              <a:t> to </a:t>
            </a:r>
            <a:r>
              <a:rPr lang="fr-BE" sz="2800" dirty="0" err="1">
                <a:solidFill>
                  <a:srgbClr val="92D050"/>
                </a:solidFill>
              </a:rPr>
              <a:t>organize</a:t>
            </a:r>
            <a:r>
              <a:rPr lang="fr-BE" sz="2800" dirty="0">
                <a:solidFill>
                  <a:srgbClr val="92D050"/>
                </a:solidFill>
              </a:rPr>
              <a:t> and compare</a:t>
            </a:r>
            <a:r>
              <a:rPr lang="fr-BE" sz="2800" dirty="0"/>
              <a:t> the </a:t>
            </a:r>
            <a:r>
              <a:rPr lang="fr-BE" sz="2800" dirty="0" err="1"/>
              <a:t>different</a:t>
            </a:r>
            <a:r>
              <a:rPr lang="fr-BE" sz="2800" dirty="0"/>
              <a:t> </a:t>
            </a:r>
            <a:r>
              <a:rPr lang="fr-BE" sz="2800" dirty="0" err="1"/>
              <a:t>methodologies</a:t>
            </a:r>
            <a:endParaRPr lang="fr-BE" sz="2800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8E427FB-1B4D-4E47-8EAE-921BDD8EBE90}"/>
              </a:ext>
            </a:extLst>
          </p:cNvPr>
          <p:cNvSpPr/>
          <p:nvPr/>
        </p:nvSpPr>
        <p:spPr>
          <a:xfrm>
            <a:off x="796415" y="4121355"/>
            <a:ext cx="894735" cy="471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108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609600" y="1334400"/>
            <a:ext cx="10968000" cy="456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457429" indent="-452629">
              <a:spcBef>
                <a:spcPts val="692"/>
              </a:spcBef>
              <a:buClr>
                <a:srgbClr val="7DB928"/>
              </a:buClr>
              <a:buSzPct val="55000"/>
              <a:buFont typeface="Lucida Grande"/>
              <a:buChar char="▶"/>
            </a:pPr>
            <a:endParaRPr lang="fr-FR" sz="3467" spc="-1" dirty="0">
              <a:latin typeface="Arial"/>
            </a:endParaRP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88C66F9C-3577-4591-988A-0ECECB4C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0" y="206920"/>
            <a:ext cx="7981297" cy="66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BE1E227-1481-4960-81CD-2D224A4072D0}"/>
              </a:ext>
            </a:extLst>
          </p:cNvPr>
          <p:cNvSpPr/>
          <p:nvPr/>
        </p:nvSpPr>
        <p:spPr>
          <a:xfrm>
            <a:off x="7914887" y="3102220"/>
            <a:ext cx="802888" cy="12092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3D9ECB6-013A-42B2-859A-85C9FEC50986}"/>
              </a:ext>
            </a:extLst>
          </p:cNvPr>
          <p:cNvSpPr/>
          <p:nvPr/>
        </p:nvSpPr>
        <p:spPr>
          <a:xfrm>
            <a:off x="7914887" y="4399950"/>
            <a:ext cx="451007" cy="7804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DADF2CE7-796E-4731-AB8D-5CE3B69E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00" y="1187522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109CA4-C241-44F5-B705-EBC19FDE01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9" t="17778" r="17664" b="19948"/>
          <a:stretch/>
        </p:blipFill>
        <p:spPr>
          <a:xfrm>
            <a:off x="7980486" y="3610611"/>
            <a:ext cx="3509073" cy="2246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CD708C08-C83A-47EB-BA12-FBABB4EFD7CA}"/>
              </a:ext>
            </a:extLst>
          </p:cNvPr>
          <p:cNvSpPr/>
          <p:nvPr/>
        </p:nvSpPr>
        <p:spPr>
          <a:xfrm rot="1859134">
            <a:off x="3137685" y="2844817"/>
            <a:ext cx="2945017" cy="1881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1026" name="Picture 2" descr="Image result for blanc bleu mixte">
            <a:extLst>
              <a:ext uri="{FF2B5EF4-FFF2-40B4-BE49-F238E27FC236}">
                <a16:creationId xmlns:a16="http://schemas.microsoft.com/office/drawing/2014/main" id="{DEC8C10E-7C73-4661-BBF7-0C3E01021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62" y="2751627"/>
            <a:ext cx="3224617" cy="24184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C72906-A503-49F3-9321-D4B0A95A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1B1-98EF-4390-A10E-2CB08FC3AA22}" type="slidenum">
              <a:rPr lang="fr-BE" smtClean="0"/>
              <a:t>6</a:t>
            </a:fld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786AA4-3117-4E38-93F4-9748CFC311A4}"/>
              </a:ext>
            </a:extLst>
          </p:cNvPr>
          <p:cNvSpPr txBox="1"/>
          <p:nvPr/>
        </p:nvSpPr>
        <p:spPr>
          <a:xfrm>
            <a:off x="2389380" y="5060423"/>
            <a:ext cx="376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Dual-</a:t>
            </a:r>
            <a:r>
              <a:rPr lang="fr-BE" dirty="0" err="1"/>
              <a:t>Purpose</a:t>
            </a:r>
            <a:r>
              <a:rPr lang="fr-BE" dirty="0"/>
              <a:t> </a:t>
            </a:r>
            <a:r>
              <a:rPr lang="fr-BE" dirty="0" err="1"/>
              <a:t>Belgian</a:t>
            </a:r>
            <a:r>
              <a:rPr lang="fr-BE" dirty="0"/>
              <a:t> Blue (DPBB)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3DFEB5-9A4F-4B9F-A1A8-CAF419908A8D}"/>
              </a:ext>
            </a:extLst>
          </p:cNvPr>
          <p:cNvSpPr txBox="1"/>
          <p:nvPr/>
        </p:nvSpPr>
        <p:spPr>
          <a:xfrm>
            <a:off x="5934659" y="2244752"/>
            <a:ext cx="209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East </a:t>
            </a:r>
            <a:r>
              <a:rPr lang="fr-BE" dirty="0" err="1"/>
              <a:t>Belgian</a:t>
            </a:r>
            <a:r>
              <a:rPr lang="fr-BE" dirty="0"/>
              <a:t> Red and White (EBRW)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8ACEE6-2603-4F6F-9F9C-1A45EFB79184}"/>
              </a:ext>
            </a:extLst>
          </p:cNvPr>
          <p:cNvSpPr txBox="1"/>
          <p:nvPr/>
        </p:nvSpPr>
        <p:spPr>
          <a:xfrm>
            <a:off x="7794639" y="5684104"/>
            <a:ext cx="277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Red-Pied of </a:t>
            </a:r>
            <a:r>
              <a:rPr lang="fr-BE" dirty="0" err="1"/>
              <a:t>Ösling</a:t>
            </a:r>
            <a:r>
              <a:rPr lang="fr-BE" dirty="0"/>
              <a:t> (RPO)</a:t>
            </a:r>
          </a:p>
        </p:txBody>
      </p:sp>
    </p:spTree>
    <p:extLst>
      <p:ext uri="{BB962C8B-B14F-4D97-AF65-F5344CB8AC3E}">
        <p14:creationId xmlns:p14="http://schemas.microsoft.com/office/powerpoint/2010/main" val="78502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C6E21-91F6-4920-8EF3-AF9EA172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Dataset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B94D9A-441B-40BC-A300-B0864DA88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rgbClr val="92D050"/>
                </a:solidFill>
              </a:rPr>
              <a:t>12 </a:t>
            </a:r>
            <a:r>
              <a:rPr lang="fr-BE" sz="2800" dirty="0" err="1">
                <a:solidFill>
                  <a:srgbClr val="92D050"/>
                </a:solidFill>
              </a:rPr>
              <a:t>reference</a:t>
            </a:r>
            <a:r>
              <a:rPr lang="fr-BE" sz="2800" dirty="0">
                <a:solidFill>
                  <a:srgbClr val="92D050"/>
                </a:solidFill>
              </a:rPr>
              <a:t> </a:t>
            </a:r>
            <a:r>
              <a:rPr lang="fr-BE" sz="2800" dirty="0" err="1">
                <a:solidFill>
                  <a:srgbClr val="92D050"/>
                </a:solidFill>
              </a:rPr>
              <a:t>breeds</a:t>
            </a:r>
            <a:r>
              <a:rPr lang="fr-BE" sz="2800" dirty="0"/>
              <a:t> of </a:t>
            </a:r>
            <a:r>
              <a:rPr lang="fr-BE" sz="2800" dirty="0" err="1"/>
              <a:t>which</a:t>
            </a:r>
            <a:r>
              <a:rPr lang="fr-BE" sz="2800" dirty="0"/>
              <a:t> the </a:t>
            </a:r>
            <a:r>
              <a:rPr lang="fr-BE" sz="2800" dirty="0" err="1"/>
              <a:t>three</a:t>
            </a:r>
            <a:r>
              <a:rPr lang="fr-BE" sz="2800" dirty="0"/>
              <a:t> </a:t>
            </a:r>
            <a:r>
              <a:rPr lang="fr-BE" sz="2800" dirty="0" err="1"/>
              <a:t>breeds</a:t>
            </a:r>
            <a:r>
              <a:rPr lang="fr-BE" sz="2800" dirty="0"/>
              <a:t> of </a:t>
            </a:r>
            <a:r>
              <a:rPr lang="fr-BE" sz="2800" dirty="0" err="1"/>
              <a:t>interest</a:t>
            </a:r>
            <a:endParaRPr lang="fr-BE" sz="2800" dirty="0"/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rgbClr val="92D050"/>
                </a:solidFill>
              </a:rPr>
              <a:t>562 </a:t>
            </a:r>
            <a:r>
              <a:rPr lang="fr-BE" sz="2800" dirty="0" err="1">
                <a:solidFill>
                  <a:srgbClr val="92D050"/>
                </a:solidFill>
              </a:rPr>
              <a:t>animals</a:t>
            </a:r>
            <a:endParaRPr lang="fr-BE" sz="2800" dirty="0">
              <a:solidFill>
                <a:srgbClr val="92D050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rgbClr val="92D050"/>
                </a:solidFill>
              </a:rPr>
              <a:t>17,667 </a:t>
            </a:r>
            <a:r>
              <a:rPr lang="fr-BE" sz="2800" dirty="0" err="1">
                <a:solidFill>
                  <a:srgbClr val="92D050"/>
                </a:solidFill>
              </a:rPr>
              <a:t>SNPs</a:t>
            </a:r>
            <a:endParaRPr lang="fr-BE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1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B9C1D-6B87-4E15-B362-2908E898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PCA of </a:t>
            </a:r>
            <a:r>
              <a:rPr lang="fr-FR" dirty="0" err="1"/>
              <a:t>individuals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C6B039-EB22-46DF-A3E0-DB851295510A}"/>
              </a:ext>
            </a:extLst>
          </p:cNvPr>
          <p:cNvSpPr txBox="1"/>
          <p:nvPr/>
        </p:nvSpPr>
        <p:spPr>
          <a:xfrm>
            <a:off x="6641690" y="6248400"/>
            <a:ext cx="82099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9B0943-6D8F-4A41-8A3E-EB6AE7533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1818" y="1248273"/>
            <a:ext cx="5525729" cy="47970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0CC394-A90E-4ADA-99D3-52A0DE4E5AFB}"/>
              </a:ext>
            </a:extLst>
          </p:cNvPr>
          <p:cNvSpPr/>
          <p:nvPr/>
        </p:nvSpPr>
        <p:spPr>
          <a:xfrm>
            <a:off x="1927668" y="591456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C1D1E"/>
                </a:solidFill>
                <a:latin typeface="Open Sans"/>
              </a:rPr>
              <a:t>Figure 2 from Wilmot, H., Bormann, J.,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Soyeurt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H.,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Hubin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X., Glorieux, G.,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Mayeres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P.,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Bertozzi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C., &amp; </a:t>
            </a:r>
            <a:r>
              <a:rPr lang="en-US" sz="1100" dirty="0" err="1">
                <a:solidFill>
                  <a:srgbClr val="1C1D1E"/>
                </a:solidFill>
                <a:latin typeface="Open Sans"/>
              </a:rPr>
              <a:t>Gengler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 N. (2022). Development of a genomic tool for breed assignment by comparison of different classification models: Application to three local cattle breeds. </a:t>
            </a:r>
            <a:r>
              <a:rPr lang="en-US" sz="1100" i="1" dirty="0">
                <a:solidFill>
                  <a:srgbClr val="1C1D1E"/>
                </a:solidFill>
                <a:latin typeface="Open Sans"/>
              </a:rPr>
              <a:t>Journal of Animal Breeding and Genetics</a:t>
            </a:r>
            <a:r>
              <a:rPr lang="en-US" sz="1100" dirty="0">
                <a:solidFill>
                  <a:srgbClr val="1C1D1E"/>
                </a:solidFill>
                <a:latin typeface="Open Sans"/>
              </a:rPr>
              <a:t>, 139, 40– 61. </a:t>
            </a:r>
            <a:r>
              <a:rPr lang="en-US" sz="1100" dirty="0">
                <a:solidFill>
                  <a:srgbClr val="005274"/>
                </a:solidFill>
                <a:latin typeface="Open Sans"/>
                <a:hlinkClick r:id="rId3"/>
              </a:rPr>
              <a:t>https://doi.org/10.1111/jbg.12643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53638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95C3D-EA0B-4B82-A133-9D79025E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Step</a:t>
            </a:r>
            <a:r>
              <a:rPr lang="fr-BE" dirty="0"/>
              <a:t> 1: </a:t>
            </a:r>
            <a:r>
              <a:rPr lang="fr-BE" dirty="0" err="1"/>
              <a:t>Selection</a:t>
            </a:r>
            <a:r>
              <a:rPr lang="fr-BE" dirty="0"/>
              <a:t> of </a:t>
            </a:r>
            <a:r>
              <a:rPr lang="fr-BE" dirty="0" err="1"/>
              <a:t>SNPs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FAFB84-2EE2-460A-BF28-BF8F727D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5511"/>
            <a:ext cx="8596668" cy="45271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rgbClr val="92D050"/>
                </a:solidFill>
              </a:rPr>
              <a:t>16</a:t>
            </a:r>
            <a:r>
              <a:rPr lang="fr-BE" sz="2800" dirty="0"/>
              <a:t> </a:t>
            </a:r>
            <a:r>
              <a:rPr lang="fr-BE" sz="2800" dirty="0" err="1"/>
              <a:t>different</a:t>
            </a:r>
            <a:r>
              <a:rPr lang="fr-BE" sz="2800" dirty="0"/>
              <a:t> </a:t>
            </a:r>
            <a:r>
              <a:rPr lang="fr-BE" sz="2800" dirty="0">
                <a:solidFill>
                  <a:srgbClr val="92D050"/>
                </a:solidFill>
              </a:rPr>
              <a:t>SNP panels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rgbClr val="92D050"/>
                </a:solidFill>
              </a:rPr>
              <a:t>Methods </a:t>
            </a:r>
            <a:r>
              <a:rPr lang="fr-BE" sz="2800" dirty="0">
                <a:solidFill>
                  <a:schemeClr val="tx1"/>
                </a:solidFill>
              </a:rPr>
              <a:t>of </a:t>
            </a:r>
            <a:r>
              <a:rPr lang="fr-BE" sz="2800" dirty="0" err="1">
                <a:solidFill>
                  <a:schemeClr val="tx1"/>
                </a:solidFill>
              </a:rPr>
              <a:t>selection</a:t>
            </a:r>
            <a:r>
              <a:rPr lang="fr-BE" sz="2800" dirty="0">
                <a:solidFill>
                  <a:schemeClr val="tx1"/>
                </a:solidFill>
              </a:rPr>
              <a:t>:</a:t>
            </a:r>
          </a:p>
          <a:p>
            <a:pPr marL="717550">
              <a:buFont typeface="Wingdings" panose="05000000000000000000" pitchFamily="2" charset="2"/>
              <a:buChar char="v"/>
            </a:pPr>
            <a:r>
              <a:rPr lang="fr-BE" sz="2800" dirty="0">
                <a:solidFill>
                  <a:schemeClr val="tx1"/>
                </a:solidFill>
              </a:rPr>
              <a:t>Two-step </a:t>
            </a:r>
            <a:r>
              <a:rPr lang="fr-BE" sz="2800" dirty="0" err="1">
                <a:solidFill>
                  <a:schemeClr val="tx1"/>
                </a:solidFill>
              </a:rPr>
              <a:t>methods</a:t>
            </a:r>
            <a:r>
              <a:rPr lang="fr-BE" sz="2800" dirty="0">
                <a:solidFill>
                  <a:schemeClr val="tx1"/>
                </a:solidFill>
              </a:rPr>
              <a:t>: </a:t>
            </a:r>
            <a:r>
              <a:rPr lang="fr-BE" sz="2800" dirty="0" err="1">
                <a:solidFill>
                  <a:srgbClr val="92D050"/>
                </a:solidFill>
              </a:rPr>
              <a:t>F</a:t>
            </a:r>
            <a:r>
              <a:rPr lang="fr-BE" sz="2800" baseline="-25000" dirty="0" err="1">
                <a:solidFill>
                  <a:srgbClr val="92D050"/>
                </a:solidFill>
              </a:rPr>
              <a:t>st</a:t>
            </a:r>
            <a:r>
              <a:rPr lang="fr-BE" sz="2800" dirty="0">
                <a:solidFill>
                  <a:srgbClr val="92D050"/>
                </a:solidFill>
              </a:rPr>
              <a:t> </a:t>
            </a:r>
            <a:r>
              <a:rPr lang="fr-BE" sz="2800" dirty="0">
                <a:solidFill>
                  <a:schemeClr val="tx1"/>
                </a:solidFill>
              </a:rPr>
              <a:t>and </a:t>
            </a:r>
            <a:r>
              <a:rPr lang="fr-BE" sz="2800" dirty="0">
                <a:solidFill>
                  <a:srgbClr val="92D050"/>
                </a:solidFill>
              </a:rPr>
              <a:t>PCA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combined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with</a:t>
            </a:r>
            <a:r>
              <a:rPr lang="fr-BE" sz="2800" dirty="0">
                <a:solidFill>
                  <a:schemeClr val="tx1"/>
                </a:solidFill>
              </a:rPr>
              <a:t> a </a:t>
            </a:r>
            <a:r>
              <a:rPr lang="fr-BE" sz="2800" dirty="0" err="1">
                <a:solidFill>
                  <a:schemeClr val="tx1"/>
                </a:solidFill>
              </a:rPr>
              <a:t>random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forest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</a:p>
          <a:p>
            <a:pPr marL="717550">
              <a:buFont typeface="Wingdings" panose="05000000000000000000" pitchFamily="2" charset="2"/>
              <a:buChar char="v"/>
            </a:pPr>
            <a:r>
              <a:rPr lang="fr-BE" sz="2800" dirty="0">
                <a:solidFill>
                  <a:schemeClr val="tx1"/>
                </a:solidFill>
              </a:rPr>
              <a:t>One-step </a:t>
            </a:r>
            <a:r>
              <a:rPr lang="fr-BE" sz="2800" dirty="0" err="1">
                <a:solidFill>
                  <a:schemeClr val="tx1"/>
                </a:solidFill>
              </a:rPr>
              <a:t>method</a:t>
            </a:r>
            <a:r>
              <a:rPr lang="fr-BE" sz="2800" dirty="0">
                <a:solidFill>
                  <a:schemeClr val="tx1"/>
                </a:solidFill>
              </a:rPr>
              <a:t>: </a:t>
            </a:r>
            <a:r>
              <a:rPr lang="fr-BE" sz="2800" dirty="0">
                <a:solidFill>
                  <a:srgbClr val="92D050"/>
                </a:solidFill>
              </a:rPr>
              <a:t>PLS-DA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</a:p>
          <a:p>
            <a:pPr marL="717550">
              <a:buFont typeface="Wingdings" panose="05000000000000000000" pitchFamily="2" charset="2"/>
              <a:buChar char="v"/>
            </a:pPr>
            <a:r>
              <a:rPr lang="fr-BE" sz="2800" dirty="0">
                <a:solidFill>
                  <a:schemeClr val="tx1"/>
                </a:solidFill>
              </a:rPr>
              <a:t>No </a:t>
            </a:r>
            <a:r>
              <a:rPr lang="fr-BE" sz="2800" dirty="0" err="1">
                <a:solidFill>
                  <a:schemeClr val="tx1"/>
                </a:solidFill>
              </a:rPr>
              <a:t>selection</a:t>
            </a:r>
            <a:endParaRPr lang="fr-BE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rgbClr val="92D050"/>
                </a:solidFill>
              </a:rPr>
              <a:t>3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  <a:r>
              <a:rPr lang="fr-BE" sz="2800" dirty="0" err="1">
                <a:solidFill>
                  <a:schemeClr val="tx1"/>
                </a:solidFill>
              </a:rPr>
              <a:t>different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  <a:r>
              <a:rPr lang="fr-BE" sz="2800" dirty="0" err="1">
                <a:solidFill>
                  <a:srgbClr val="92D050"/>
                </a:solidFill>
              </a:rPr>
              <a:t>thresholds</a:t>
            </a:r>
            <a:r>
              <a:rPr lang="fr-BE" sz="2800" dirty="0">
                <a:solidFill>
                  <a:schemeClr val="tx1"/>
                </a:solidFill>
              </a:rPr>
              <a:t> for </a:t>
            </a:r>
            <a:r>
              <a:rPr lang="fr-BE" sz="2800" dirty="0" err="1">
                <a:solidFill>
                  <a:schemeClr val="tx1"/>
                </a:solidFill>
              </a:rPr>
              <a:t>each</a:t>
            </a:r>
            <a:r>
              <a:rPr lang="fr-BE" sz="2800" dirty="0">
                <a:solidFill>
                  <a:schemeClr val="tx1"/>
                </a:solidFill>
              </a:rPr>
              <a:t> of the </a:t>
            </a:r>
            <a:r>
              <a:rPr lang="fr-BE" sz="2800" dirty="0" err="1">
                <a:solidFill>
                  <a:schemeClr val="tx1"/>
                </a:solidFill>
              </a:rPr>
              <a:t>method</a:t>
            </a:r>
            <a:endParaRPr lang="fr-B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24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</TotalTime>
  <Words>721</Words>
  <Application>Microsoft Office PowerPoint</Application>
  <PresentationFormat>Grand écran</PresentationFormat>
  <Paragraphs>80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Calibri</vt:lpstr>
      <vt:lpstr>DejaVu Sans</vt:lpstr>
      <vt:lpstr>Lucida Grande</vt:lpstr>
      <vt:lpstr>Open Sans</vt:lpstr>
      <vt:lpstr>Trebuchet MS</vt:lpstr>
      <vt:lpstr>Wingdings</vt:lpstr>
      <vt:lpstr>Wingdings 3</vt:lpstr>
      <vt:lpstr>Facette</vt:lpstr>
      <vt:lpstr>Development of a genomic tool for breed assignment</vt:lpstr>
      <vt:lpstr>Présentation PowerPoint</vt:lpstr>
      <vt:lpstr>3 steps</vt:lpstr>
      <vt:lpstr>However…</vt:lpstr>
      <vt:lpstr>However…</vt:lpstr>
      <vt:lpstr>Présentation PowerPoint</vt:lpstr>
      <vt:lpstr>Dataset</vt:lpstr>
      <vt:lpstr>PCA of individuals</vt:lpstr>
      <vt:lpstr>Step 1: Selection of SNPs</vt:lpstr>
      <vt:lpstr>Step 2: Methods of classification</vt:lpstr>
      <vt:lpstr>Step 3: External validation</vt:lpstr>
      <vt:lpstr>Présentation PowerPoint</vt:lpstr>
      <vt:lpstr>Results of external validation</vt:lpstr>
      <vt:lpstr>Choice for a routine model</vt:lpstr>
      <vt:lpstr>Présentation PowerPoint</vt:lpstr>
      <vt:lpstr>Take-home message</vt:lpstr>
      <vt:lpstr>More details…</vt:lpstr>
      <vt:lpstr>Other implications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genomic tool for breed assignment</dc:title>
  <dc:creator>Wilmot Hélène</dc:creator>
  <cp:lastModifiedBy>Wilmot Hélène</cp:lastModifiedBy>
  <cp:revision>33</cp:revision>
  <dcterms:created xsi:type="dcterms:W3CDTF">2022-05-27T14:28:03Z</dcterms:created>
  <dcterms:modified xsi:type="dcterms:W3CDTF">2022-06-07T07:50:21Z</dcterms:modified>
</cp:coreProperties>
</file>