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333" r:id="rId10"/>
    <p:sldId id="290" r:id="rId11"/>
    <p:sldId id="264" r:id="rId12"/>
    <p:sldId id="334" r:id="rId13"/>
    <p:sldId id="335" r:id="rId14"/>
    <p:sldId id="33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176"/>
    <p:restoredTop sz="92373"/>
  </p:normalViewPr>
  <p:slideViewPr>
    <p:cSldViewPr snapToGrid="0">
      <p:cViewPr varScale="1">
        <p:scale>
          <a:sx n="93" d="100"/>
          <a:sy n="93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21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67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42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4279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6399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0258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8884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2364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762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18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242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5732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031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1817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76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2026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745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ADA8E-7704-E74E-A907-72D8091CAC32}" type="datetimeFigureOut">
              <a:rPr lang="fr-FR" smtClean="0"/>
              <a:t>24/09/2022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9DE8B-0F6F-CB48-ABE2-1EA208A30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87652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  <p:sldLayoutId id="21474838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0BCD37-CC1D-DF37-8312-B38C005561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réforme quand on s’y attend? </a:t>
            </a:r>
            <a:br>
              <a:rPr lang="fr-FR" dirty="0"/>
            </a:br>
            <a:r>
              <a:rPr lang="fr-FR" dirty="0"/>
              <a:t>Ce n’est pas le genre de la Belgique.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B46A68-741D-5AB3-6B8E-26CBC54FC7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Pierre </a:t>
            </a:r>
            <a:r>
              <a:rPr lang="fr-FR" dirty="0" err="1"/>
              <a:t>Verjans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7420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3500" dirty="0">
                <a:effectLst>
                  <a:outerShdw blurRad="38100" dist="38100" dir="2700000" algn="tl">
                    <a:srgbClr val="DDDDDD"/>
                  </a:outerShdw>
                </a:effectLst>
                <a:latin typeface="Gill Sans MT" charset="0"/>
                <a:ea typeface="ＭＳ Ｐゴシック" charset="0"/>
                <a:cs typeface="ＭＳ Ｐゴシック" charset="0"/>
              </a:rPr>
              <a:t>Données générales: la dépendance au sentier</a:t>
            </a:r>
          </a:p>
        </p:txBody>
      </p:sp>
      <p:sp>
        <p:nvSpPr>
          <p:cNvPr id="68610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BE" b="1" dirty="0">
                <a:latin typeface="Gill Sans MT" charset="0"/>
                <a:ea typeface="ＭＳ Ｐゴシック" charset="0"/>
                <a:cs typeface="ＭＳ Ｐゴシック" charset="0"/>
              </a:rPr>
              <a:t>Flamands</a:t>
            </a:r>
            <a:r>
              <a:rPr lang="fr-BE" dirty="0">
                <a:latin typeface="Gill Sans MT" charset="0"/>
                <a:ea typeface="ＭＳ Ｐゴシック" charset="0"/>
                <a:cs typeface="ＭＳ Ｐゴシック" charset="0"/>
              </a:rPr>
              <a:t> : voulaient une reconnaissance culturelle (conception d’une Belgique composée de 2 grandes communautés)</a:t>
            </a:r>
          </a:p>
          <a:p>
            <a:pPr marL="0" indent="0">
              <a:buNone/>
            </a:pPr>
            <a:r>
              <a:rPr lang="fr-BE" b="1" dirty="0">
                <a:latin typeface="Gill Sans MT" charset="0"/>
                <a:ea typeface="ＭＳ Ｐゴシック" charset="0"/>
                <a:cs typeface="ＭＳ Ｐゴシック" charset="0"/>
              </a:rPr>
              <a:t>Wallons</a:t>
            </a:r>
            <a:r>
              <a:rPr lang="fr-BE" dirty="0">
                <a:latin typeface="Gill Sans MT" charset="0"/>
                <a:ea typeface="ＭＳ Ｐゴシック" charset="0"/>
                <a:cs typeface="ＭＳ Ｐゴシック" charset="0"/>
              </a:rPr>
              <a:t> : voulaient une maîtrise propre des instruments économiques (basée sur la reconnaissance du fait régional)</a:t>
            </a:r>
          </a:p>
          <a:p>
            <a:pPr>
              <a:buFont typeface="Wingdings" charset="0"/>
              <a:buNone/>
            </a:pPr>
            <a:endParaRPr lang="fr-BE" dirty="0">
              <a:latin typeface="Gill Sans MT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fr-FR" dirty="0">
                <a:latin typeface="Gill Sans MT" charset="0"/>
                <a:ea typeface="ＭＳ Ｐゴシック" charset="0"/>
                <a:cs typeface="ＭＳ Ｐゴシック" charset="0"/>
                <a:sym typeface="Symbol" charset="0"/>
              </a:rPr>
              <a:t> </a:t>
            </a:r>
            <a:r>
              <a:rPr lang="fr-BE" sz="3000" dirty="0">
                <a:latin typeface="Gill Sans MT" charset="0"/>
                <a:ea typeface="ＭＳ Ｐゴシック" charset="0"/>
                <a:cs typeface="ＭＳ Ｐゴシック" charset="0"/>
              </a:rPr>
              <a:t>Il y a donc </a:t>
            </a:r>
            <a:r>
              <a:rPr lang="fr-BE" sz="3000" b="1" dirty="0">
                <a:latin typeface="Gill Sans MT" charset="0"/>
                <a:ea typeface="ＭＳ Ｐゴシック" charset="0"/>
                <a:cs typeface="ＭＳ Ｐゴシック" charset="0"/>
              </a:rPr>
              <a:t>deux systèmes fédérés concurrents</a:t>
            </a:r>
          </a:p>
          <a:p>
            <a:pPr>
              <a:buFont typeface="Wingdings" charset="0"/>
              <a:buNone/>
            </a:pPr>
            <a:endParaRPr lang="fr-FR" dirty="0">
              <a:latin typeface="Gill Sans MT" charset="0"/>
              <a:ea typeface="ＭＳ Ｐゴシック" charset="0"/>
              <a:cs typeface="ＭＳ Ｐゴシック" charset="0"/>
            </a:endParaRPr>
          </a:p>
          <a:p>
            <a:endParaRPr lang="fr-FR" dirty="0">
              <a:latin typeface="Gill Sans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8611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fr-FR" sz="1200">
              <a:solidFill>
                <a:srgbClr val="B5A788"/>
              </a:solidFill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76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3BF26600-F1C9-C1FB-2487-3F509765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Données générales: pédagogie/démagogie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D6F9647F-5532-7A7F-8C26-A40775444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Expliquer/ justifier le changement de système</a:t>
            </a:r>
          </a:p>
          <a:p>
            <a:endParaRPr lang="fr-FR" dirty="0"/>
          </a:p>
          <a:p>
            <a:r>
              <a:rPr lang="fr-FR" dirty="0"/>
              <a:t>Nationalisme flamand / Nostalgie belge francophone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6783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8BECE1-67E9-2632-6286-7C59E49C3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Mise en place pour 2024: dynamique?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076276-C3B1-5EC0-7882-DAE4B1AA0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VB: « indépendance de la Flandre » cordon sanitaire</a:t>
            </a:r>
          </a:p>
          <a:p>
            <a:r>
              <a:rPr lang="fr-FR" dirty="0"/>
              <a:t>N-VA: </a:t>
            </a:r>
          </a:p>
          <a:p>
            <a:pPr lvl="1"/>
            <a:r>
              <a:rPr lang="fr-FR" dirty="0"/>
              <a:t>« indépendance de la Flandre dans Europe démocratique »</a:t>
            </a:r>
          </a:p>
          <a:p>
            <a:pPr lvl="1"/>
            <a:r>
              <a:rPr lang="fr-FR" dirty="0"/>
              <a:t>Evolution progressive… négociations</a:t>
            </a:r>
          </a:p>
          <a:p>
            <a:r>
              <a:rPr lang="fr-FR" dirty="0" err="1"/>
              <a:t>Vooruit</a:t>
            </a:r>
            <a:r>
              <a:rPr lang="fr-FR" dirty="0"/>
              <a:t>, CD&amp;V: « Wat </a:t>
            </a:r>
            <a:r>
              <a:rPr lang="fr-FR" dirty="0" err="1"/>
              <a:t>wijzelf</a:t>
            </a:r>
            <a:r>
              <a:rPr lang="fr-FR" dirty="0"/>
              <a:t> </a:t>
            </a:r>
            <a:r>
              <a:rPr lang="fr-FR" dirty="0" err="1"/>
              <a:t>doen</a:t>
            </a:r>
            <a:r>
              <a:rPr lang="fr-FR" dirty="0"/>
              <a:t>, </a:t>
            </a:r>
            <a:r>
              <a:rPr lang="fr-FR" dirty="0" err="1"/>
              <a:t>doen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beter</a:t>
            </a:r>
            <a:r>
              <a:rPr lang="fr-FR" dirty="0"/>
              <a:t> »</a:t>
            </a:r>
          </a:p>
          <a:p>
            <a:r>
              <a:rPr lang="fr-FR" dirty="0"/>
              <a:t>OVLD, </a:t>
            </a:r>
            <a:r>
              <a:rPr lang="fr-FR" dirty="0" err="1"/>
              <a:t>Groen</a:t>
            </a:r>
            <a:r>
              <a:rPr lang="fr-FR" dirty="0"/>
              <a:t>, PTB: « </a:t>
            </a:r>
            <a:r>
              <a:rPr lang="fr-FR" dirty="0" err="1"/>
              <a:t>herfederalisering</a:t>
            </a:r>
            <a:r>
              <a:rPr lang="fr-FR" dirty="0"/>
              <a:t> »</a:t>
            </a:r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5283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1BD104-019B-56A8-4FF8-E237086C2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Mise en place pour 2024: résistance?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089647-C674-119D-F1C6-D13B9D248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PS, MR: régionalistes W &gt;&lt; régionalistes </a:t>
            </a:r>
            <a:r>
              <a:rPr lang="fr-FR" dirty="0" err="1"/>
              <a:t>Brux</a:t>
            </a:r>
            <a:r>
              <a:rPr lang="fr-FR" dirty="0"/>
              <a:t> et </a:t>
            </a:r>
            <a:r>
              <a:rPr lang="fr-FR" dirty="0" err="1"/>
              <a:t>Communtaristes</a:t>
            </a:r>
            <a:endParaRPr lang="fr-FR" dirty="0"/>
          </a:p>
          <a:p>
            <a:r>
              <a:rPr lang="fr-FR" dirty="0"/>
              <a:t>Ecolo: « problème navrant »</a:t>
            </a:r>
          </a:p>
          <a:p>
            <a:r>
              <a:rPr lang="fr-FR" dirty="0"/>
              <a:t>PTB: sauver la sécu</a:t>
            </a:r>
          </a:p>
          <a:p>
            <a:r>
              <a:rPr lang="fr-F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223800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B591D8-C3F8-CE03-EDB4-639FB4BFF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Débattons donc.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6422FE-0B85-CEBA-0905-BBA599468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Ou questions éclaircissement?</a:t>
            </a:r>
          </a:p>
          <a:p>
            <a:endParaRPr lang="fr-FR" dirty="0"/>
          </a:p>
          <a:p>
            <a:endParaRPr lang="fr-FR" dirty="0"/>
          </a:p>
          <a:p>
            <a:pPr marL="0" indent="0" algn="ctr">
              <a:buNone/>
            </a:pPr>
            <a:r>
              <a:rPr lang="fr-FR" dirty="0"/>
              <a:t>Et merci de votre attention.</a:t>
            </a:r>
          </a:p>
        </p:txBody>
      </p:sp>
    </p:spTree>
    <p:extLst>
      <p:ext uri="{BB962C8B-B14F-4D97-AF65-F5344CB8AC3E}">
        <p14:creationId xmlns:p14="http://schemas.microsoft.com/office/powerpoint/2010/main" val="896996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BB8568-418E-3AD0-A532-081F75664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réformes surprenantes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18D137-6519-25FB-D04E-E40F2D14F3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1968: « Leuven </a:t>
            </a:r>
            <a:r>
              <a:rPr lang="fr-FR" dirty="0" err="1"/>
              <a:t>vlaams</a:t>
            </a:r>
            <a:r>
              <a:rPr lang="fr-FR" dirty="0"/>
              <a:t> »</a:t>
            </a:r>
          </a:p>
          <a:p>
            <a:pPr lvl="1"/>
            <a:r>
              <a:rPr lang="fr-FR" dirty="0"/>
              <a:t>« communautaire au frigo »</a:t>
            </a:r>
          </a:p>
          <a:p>
            <a:pPr lvl="1"/>
            <a:r>
              <a:rPr lang="fr-FR" dirty="0"/>
              <a:t>Crise gouvernementale</a:t>
            </a:r>
          </a:p>
          <a:p>
            <a:pPr lvl="1"/>
            <a:r>
              <a:rPr lang="fr-FR" dirty="0"/>
              <a:t>Création RW, alliance FDF</a:t>
            </a:r>
          </a:p>
          <a:p>
            <a:pPr lvl="1"/>
            <a:r>
              <a:rPr lang="fr-FR" dirty="0"/>
              <a:t>Renforcement VU</a:t>
            </a:r>
          </a:p>
          <a:p>
            <a:pPr lvl="1"/>
            <a:r>
              <a:rPr lang="fr-FR" dirty="0"/>
              <a:t>Gaston Eyskens: communautarisation</a:t>
            </a:r>
          </a:p>
          <a:p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654C26-F1EA-AFCD-3945-A54C34B105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1977 pacte d’Egmont</a:t>
            </a:r>
          </a:p>
          <a:p>
            <a:pPr lvl="1"/>
            <a:r>
              <a:rPr lang="fr-FR" dirty="0"/>
              <a:t>Principaux partis de chaque région: CVP, PS, FDF</a:t>
            </a:r>
          </a:p>
          <a:p>
            <a:pPr lvl="1"/>
            <a:r>
              <a:rPr lang="fr-FR" dirty="0"/>
              <a:t>Accord général</a:t>
            </a:r>
          </a:p>
          <a:p>
            <a:pPr lvl="1"/>
            <a:r>
              <a:rPr lang="fr-FR" dirty="0"/>
              <a:t>Refus Leo Tindemans contre son président de parti</a:t>
            </a:r>
          </a:p>
          <a:p>
            <a:pPr lvl="1"/>
            <a:endParaRPr lang="fr-FR" dirty="0"/>
          </a:p>
          <a:p>
            <a:r>
              <a:rPr lang="fr-FR" dirty="0"/>
              <a:t>Gouvernements fragiles jusque 1980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2864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7E1982-A4BB-8513-1CF0-A971E41ED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réformes surprenantes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C91384-D74A-3424-81E0-ECB6D659A45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1988</a:t>
            </a:r>
          </a:p>
          <a:p>
            <a:pPr lvl="1"/>
            <a:r>
              <a:rPr lang="fr-FR" dirty="0"/>
              <a:t>Chute gouvernement Martens-</a:t>
            </a:r>
            <a:r>
              <a:rPr lang="fr-FR" dirty="0" err="1"/>
              <a:t>Gol</a:t>
            </a:r>
            <a:endParaRPr lang="fr-FR" dirty="0"/>
          </a:p>
          <a:p>
            <a:pPr lvl="2"/>
            <a:r>
              <a:rPr lang="fr-FR" dirty="0"/>
              <a:t>Gestion mutualités</a:t>
            </a:r>
          </a:p>
          <a:p>
            <a:pPr lvl="2"/>
            <a:r>
              <a:rPr lang="fr-FR" dirty="0"/>
              <a:t>Avortement</a:t>
            </a:r>
          </a:p>
          <a:p>
            <a:pPr lvl="2"/>
            <a:r>
              <a:rPr lang="fr-FR" dirty="0"/>
              <a:t>Sécurité sociale</a:t>
            </a:r>
          </a:p>
          <a:p>
            <a:pPr lvl="2"/>
            <a:r>
              <a:rPr lang="fr-FR" dirty="0"/>
              <a:t>Fourons</a:t>
            </a:r>
          </a:p>
          <a:p>
            <a:pPr lvl="1"/>
            <a:r>
              <a:rPr lang="fr-FR" dirty="0"/>
              <a:t>Accord sur Région Bruxelles-capitale</a:t>
            </a:r>
          </a:p>
          <a:p>
            <a:pPr lvl="1"/>
            <a:r>
              <a:rPr lang="fr-FR" dirty="0"/>
              <a:t>Communautarisation enseignement, régionalisation routes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9BB4BE-0DEB-860B-BA76-F2E0219A6E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1991</a:t>
            </a:r>
          </a:p>
          <a:p>
            <a:pPr lvl="1"/>
            <a:r>
              <a:rPr lang="fr-FR" dirty="0"/>
              <a:t>Chute gouvernement Martens</a:t>
            </a:r>
          </a:p>
          <a:p>
            <a:pPr lvl="2"/>
            <a:r>
              <a:rPr lang="fr-FR" dirty="0"/>
              <a:t>Armes FN</a:t>
            </a:r>
          </a:p>
          <a:p>
            <a:pPr lvl="1"/>
            <a:r>
              <a:rPr lang="fr-FR" dirty="0"/>
              <a:t>Accord:</a:t>
            </a:r>
          </a:p>
          <a:p>
            <a:pPr lvl="2"/>
            <a:r>
              <a:rPr lang="fr-FR" dirty="0"/>
              <a:t>Elections directes R°&amp;</a:t>
            </a:r>
            <a:r>
              <a:rPr lang="fr-FR" dirty="0" err="1"/>
              <a:t>Com</a:t>
            </a:r>
            <a:r>
              <a:rPr lang="fr-FR" baseline="30000" dirty="0" err="1"/>
              <a:t>é</a:t>
            </a:r>
            <a:endParaRPr lang="fr-FR" baseline="30000" dirty="0"/>
          </a:p>
          <a:p>
            <a:pPr lvl="2"/>
            <a:r>
              <a:rPr lang="fr-FR" dirty="0"/>
              <a:t>« Etat fédéral »</a:t>
            </a:r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4174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975DE6-6DBF-5B85-82F6-6FE82B63E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réformes étonnantes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26EA76-9507-D815-6BCF-42B02A8558B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2001</a:t>
            </a:r>
          </a:p>
          <a:p>
            <a:pPr lvl="1"/>
            <a:r>
              <a:rPr lang="fr-FR" dirty="0"/>
              <a:t>Gouvernement Arc-en-ciel</a:t>
            </a:r>
          </a:p>
          <a:p>
            <a:pPr lvl="1"/>
            <a:r>
              <a:rPr lang="fr-FR" dirty="0"/>
              <a:t>« On va voir ce qu’on va voir »</a:t>
            </a:r>
          </a:p>
          <a:p>
            <a:pPr lvl="1"/>
            <a:r>
              <a:rPr lang="fr-FR" dirty="0"/>
              <a:t>Refinancement Communauté française</a:t>
            </a:r>
          </a:p>
          <a:p>
            <a:pPr lvl="1"/>
            <a:r>
              <a:rPr lang="fr-FR" dirty="0"/>
              <a:t>Régionalisation tutelle communes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Peau de chagrin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42C95E-4936-F172-25AF-83B4BF8B80F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2007</a:t>
            </a:r>
          </a:p>
          <a:p>
            <a:pPr lvl="1"/>
            <a:r>
              <a:rPr lang="fr-FR" dirty="0"/>
              <a:t>« cinq minutes courage »</a:t>
            </a:r>
          </a:p>
          <a:p>
            <a:pPr lvl="1"/>
            <a:r>
              <a:rPr lang="fr-FR" dirty="0"/>
              <a:t>« demandeurs de rien »</a:t>
            </a:r>
          </a:p>
          <a:p>
            <a:pPr lvl="1"/>
            <a:r>
              <a:rPr lang="fr-FR" dirty="0"/>
              <a:t>Blocage jusque décembre 2011</a:t>
            </a:r>
          </a:p>
          <a:p>
            <a:pPr lvl="1"/>
            <a:r>
              <a:rPr lang="fr-FR" dirty="0"/>
              <a:t>Déplacement du centre de gravité budgétaire</a:t>
            </a:r>
          </a:p>
          <a:p>
            <a:pPr lvl="1"/>
            <a:r>
              <a:rPr lang="fr-FR" dirty="0"/>
              <a:t>Communautarisation/régionalisation des allocations familiales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8901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A2F8D102-AFF9-5EF6-7D17-BA2D6E2F8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Ingrédients pour une réforme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7982F9D-B64E-46E4-4EA7-E110CB53E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Parti(s) régionalistes/nationalistes forts ou croissants ou menaçant</a:t>
            </a:r>
          </a:p>
          <a:p>
            <a:r>
              <a:rPr lang="fr-FR" dirty="0"/>
              <a:t>Tensions politiques pré-électorales obligeant à des concessions</a:t>
            </a:r>
          </a:p>
          <a:p>
            <a:endParaRPr lang="fr-FR" dirty="0"/>
          </a:p>
          <a:p>
            <a:r>
              <a:rPr lang="fr-FR" dirty="0"/>
              <a:t>Accord </a:t>
            </a:r>
            <a:r>
              <a:rPr lang="fr-FR" dirty="0" err="1"/>
              <a:t>intraflamand</a:t>
            </a:r>
            <a:r>
              <a:rPr lang="fr-FR" dirty="0"/>
              <a:t> pour un cœur de réformes</a:t>
            </a:r>
          </a:p>
          <a:p>
            <a:r>
              <a:rPr lang="fr-FR" dirty="0"/>
              <a:t>Besoin francophone de pacification communautaire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5449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20A60C-5505-CCBA-50C4-48D99E4A5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données générales: la démographie</a:t>
            </a:r>
          </a:p>
        </p:txBody>
      </p:sp>
      <p:graphicFrame>
        <p:nvGraphicFramePr>
          <p:cNvPr id="4" name="Objet 2">
            <a:extLst>
              <a:ext uri="{FF2B5EF4-FFF2-40B4-BE49-F238E27FC236}">
                <a16:creationId xmlns:a16="http://schemas.microsoft.com/office/drawing/2014/main" id="{0EB5DC03-8407-3847-D2A7-5545554C7AFC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646522"/>
              </p:ext>
            </p:extLst>
          </p:nvPr>
        </p:nvGraphicFramePr>
        <p:xfrm>
          <a:off x="722014" y="2090057"/>
          <a:ext cx="7376959" cy="4109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91200" imgH="3225800" progId="Word.Document.12">
                  <p:embed/>
                </p:oleObj>
              </mc:Choice>
              <mc:Fallback>
                <p:oleObj name="Document" r:id="rId2" imgW="5791200" imgH="3225800" progId="Word.Document.12">
                  <p:embed/>
                  <p:pic>
                    <p:nvPicPr>
                      <p:cNvPr id="61443" name="Objet 2">
                        <a:extLst>
                          <a:ext uri="{FF2B5EF4-FFF2-40B4-BE49-F238E27FC236}">
                            <a16:creationId xmlns:a16="http://schemas.microsoft.com/office/drawing/2014/main" id="{46F79F4A-E671-2C44-9A1E-D3910DB6D1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014" y="2090057"/>
                        <a:ext cx="7376959" cy="4109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C37DFF02-F655-08CE-E607-B6AB631C4719}"/>
              </a:ext>
            </a:extLst>
          </p:cNvPr>
          <p:cNvSpPr txBox="1"/>
          <p:nvPr/>
        </p:nvSpPr>
        <p:spPr>
          <a:xfrm>
            <a:off x="8645236" y="2624447"/>
            <a:ext cx="22365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Majorité flamande,</a:t>
            </a:r>
          </a:p>
          <a:p>
            <a:r>
              <a:rPr lang="fr-FR" dirty="0"/>
              <a:t>Minorité bruxelloise</a:t>
            </a:r>
          </a:p>
          <a:p>
            <a:r>
              <a:rPr lang="fr-FR" dirty="0"/>
              <a:t>Plus de parti wallon</a:t>
            </a:r>
          </a:p>
        </p:txBody>
      </p:sp>
    </p:spTree>
    <p:extLst>
      <p:ext uri="{BB962C8B-B14F-4D97-AF65-F5344CB8AC3E}">
        <p14:creationId xmlns:p14="http://schemas.microsoft.com/office/powerpoint/2010/main" val="209322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981DD0-0D74-7E01-F879-8F0623A43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données générales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C924AF-E04A-E643-D3C0-B01119DCB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Longue humiliation</a:t>
            </a:r>
          </a:p>
          <a:p>
            <a:pPr lvl="1"/>
            <a:r>
              <a:rPr lang="fr-FR" dirty="0"/>
              <a:t>« biesse </a:t>
            </a:r>
            <a:r>
              <a:rPr lang="fr-FR" dirty="0" err="1"/>
              <a:t>flamind</a:t>
            </a:r>
            <a:r>
              <a:rPr lang="fr-FR" dirty="0"/>
              <a:t> »!</a:t>
            </a:r>
          </a:p>
          <a:p>
            <a:pPr lvl="1"/>
            <a:r>
              <a:rPr lang="fr-FR" dirty="0"/>
              <a:t>1837: </a:t>
            </a:r>
            <a:r>
              <a:rPr lang="fr-FR" i="1" dirty="0"/>
              <a:t>Le lion des Flandres</a:t>
            </a:r>
            <a:r>
              <a:rPr lang="fr-FR" dirty="0"/>
              <a:t>; 1840: pétitionnement populaire</a:t>
            </a:r>
          </a:p>
          <a:p>
            <a:pPr lvl="1"/>
            <a:r>
              <a:rPr lang="fr-FR" dirty="0"/>
              <a:t>1847: </a:t>
            </a:r>
            <a:r>
              <a:rPr lang="fr-FR" i="1" dirty="0"/>
              <a:t>De </a:t>
            </a:r>
            <a:r>
              <a:rPr lang="fr-FR" i="1" dirty="0" err="1"/>
              <a:t>vlaamse</a:t>
            </a:r>
            <a:r>
              <a:rPr lang="fr-FR" i="1" dirty="0"/>
              <a:t> </a:t>
            </a:r>
            <a:r>
              <a:rPr lang="fr-FR" i="1" dirty="0" err="1"/>
              <a:t>leeuw</a:t>
            </a:r>
            <a:endParaRPr lang="fr-FR" i="1" dirty="0"/>
          </a:p>
          <a:p>
            <a:pPr lvl="2"/>
            <a:r>
              <a:rPr lang="fr-FR" i="1" dirty="0" err="1"/>
              <a:t>Zij</a:t>
            </a:r>
            <a:r>
              <a:rPr lang="fr-FR" i="1" dirty="0"/>
              <a:t> </a:t>
            </a:r>
            <a:r>
              <a:rPr lang="fr-FR" i="1" dirty="0" err="1"/>
              <a:t>zullen</a:t>
            </a:r>
            <a:r>
              <a:rPr lang="fr-FR" i="1" dirty="0"/>
              <a:t> hem niet </a:t>
            </a:r>
            <a:r>
              <a:rPr lang="fr-FR" i="1" dirty="0" err="1"/>
              <a:t>temmen</a:t>
            </a:r>
            <a:r>
              <a:rPr lang="fr-FR" i="1" dirty="0"/>
              <a:t> Den </a:t>
            </a:r>
            <a:r>
              <a:rPr lang="fr-FR" i="1" dirty="0" err="1"/>
              <a:t>fieren</a:t>
            </a:r>
            <a:r>
              <a:rPr lang="fr-FR" i="1" dirty="0"/>
              <a:t> </a:t>
            </a:r>
            <a:r>
              <a:rPr lang="fr-FR" i="1" dirty="0" err="1"/>
              <a:t>vlaamse</a:t>
            </a:r>
            <a:r>
              <a:rPr lang="fr-FR" i="1" dirty="0"/>
              <a:t> </a:t>
            </a:r>
            <a:r>
              <a:rPr lang="fr-FR" i="1" dirty="0" err="1"/>
              <a:t>leeuw</a:t>
            </a:r>
            <a:endParaRPr lang="fr-FR" i="1" dirty="0"/>
          </a:p>
          <a:p>
            <a:pPr lvl="2"/>
            <a:r>
              <a:rPr lang="fr-FR" i="1" dirty="0" err="1"/>
              <a:t>Sie</a:t>
            </a:r>
            <a:r>
              <a:rPr lang="fr-FR" i="1" dirty="0"/>
              <a:t> </a:t>
            </a:r>
            <a:r>
              <a:rPr lang="fr-FR" i="1" dirty="0" err="1"/>
              <a:t>sollen</a:t>
            </a:r>
            <a:r>
              <a:rPr lang="fr-FR" i="1" dirty="0"/>
              <a:t> </a:t>
            </a:r>
            <a:r>
              <a:rPr lang="fr-FR" i="1" dirty="0" err="1"/>
              <a:t>ihn</a:t>
            </a:r>
            <a:r>
              <a:rPr lang="fr-FR" i="1" dirty="0"/>
              <a:t> </a:t>
            </a:r>
            <a:r>
              <a:rPr lang="fr-FR" i="1" dirty="0" err="1"/>
              <a:t>nicht</a:t>
            </a:r>
            <a:r>
              <a:rPr lang="fr-FR" i="1" dirty="0"/>
              <a:t> </a:t>
            </a:r>
            <a:r>
              <a:rPr lang="fr-FR" i="1" dirty="0" err="1"/>
              <a:t>haben</a:t>
            </a:r>
            <a:r>
              <a:rPr lang="fr-FR" i="1" dirty="0"/>
              <a:t> Den </a:t>
            </a:r>
            <a:r>
              <a:rPr lang="fr-FR" i="1" dirty="0" err="1"/>
              <a:t>fraien</a:t>
            </a:r>
            <a:r>
              <a:rPr lang="fr-FR" i="1" dirty="0"/>
              <a:t> </a:t>
            </a:r>
            <a:r>
              <a:rPr lang="fr-FR" i="1" dirty="0" err="1"/>
              <a:t>deutschen</a:t>
            </a:r>
            <a:r>
              <a:rPr lang="fr-FR" i="1" dirty="0"/>
              <a:t> </a:t>
            </a:r>
            <a:r>
              <a:rPr lang="fr-FR" i="1" dirty="0" err="1"/>
              <a:t>Rhein</a:t>
            </a:r>
            <a:endParaRPr lang="fr-FR" i="1" dirty="0"/>
          </a:p>
          <a:p>
            <a:pPr lvl="1"/>
            <a:r>
              <a:rPr lang="fr-FR" dirty="0"/>
              <a:t>1862: </a:t>
            </a:r>
            <a:r>
              <a:rPr lang="fr-FR" i="1" dirty="0"/>
              <a:t>Meeting </a:t>
            </a:r>
            <a:r>
              <a:rPr lang="fr-FR" i="1" dirty="0" err="1"/>
              <a:t>partij</a:t>
            </a:r>
            <a:endParaRPr lang="fr-FR" i="1" dirty="0"/>
          </a:p>
          <a:p>
            <a:pPr lvl="1"/>
            <a:r>
              <a:rPr lang="fr-FR" dirty="0"/>
              <a:t>1880: </a:t>
            </a:r>
            <a:r>
              <a:rPr lang="fr-FR" i="1" dirty="0" err="1"/>
              <a:t>Boerenbond</a:t>
            </a:r>
            <a:endParaRPr lang="fr-FR" i="1" dirty="0"/>
          </a:p>
          <a:p>
            <a:pPr lvl="1"/>
            <a:r>
              <a:rPr lang="fr-FR" dirty="0"/>
              <a:t>1891: </a:t>
            </a:r>
            <a:r>
              <a:rPr lang="fr-FR" i="1" dirty="0" err="1"/>
              <a:t>Rerum</a:t>
            </a:r>
            <a:r>
              <a:rPr lang="fr-FR" i="1" dirty="0"/>
              <a:t> </a:t>
            </a:r>
            <a:r>
              <a:rPr lang="fr-FR" i="1" dirty="0" err="1"/>
              <a:t>novarum</a:t>
            </a:r>
            <a:r>
              <a:rPr lang="fr-FR" dirty="0"/>
              <a:t> et syndicalisme chrétien</a:t>
            </a:r>
          </a:p>
        </p:txBody>
      </p:sp>
    </p:spTree>
    <p:extLst>
      <p:ext uri="{BB962C8B-B14F-4D97-AF65-F5344CB8AC3E}">
        <p14:creationId xmlns:p14="http://schemas.microsoft.com/office/powerpoint/2010/main" val="4160490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FB6A99-EA0D-6914-A1FD-C6ACC6CAA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Long combat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0E656D-59E5-65C0-8EF8-2B3919B36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Constitution égalité deux langues?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Date dépassement PIB/habitant en Flandre sur Wallonie?</a:t>
            </a:r>
          </a:p>
        </p:txBody>
      </p:sp>
    </p:spTree>
    <p:extLst>
      <p:ext uri="{BB962C8B-B14F-4D97-AF65-F5344CB8AC3E}">
        <p14:creationId xmlns:p14="http://schemas.microsoft.com/office/powerpoint/2010/main" val="3570999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11274114" cy="1080938"/>
          </a:xfrm>
        </p:spPr>
        <p:txBody>
          <a:bodyPr>
            <a:normAutofit/>
          </a:bodyPr>
          <a:lstStyle/>
          <a:p>
            <a:r>
              <a:rPr lang="fr-FR" dirty="0"/>
              <a:t>André Renard –	Wilfried Martens -     André </a:t>
            </a:r>
            <a:r>
              <a:rPr lang="fr-FR" dirty="0" err="1"/>
              <a:t>Lagasse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337293"/>
              </p:ext>
            </p:extLst>
          </p:nvPr>
        </p:nvGraphicFramePr>
        <p:xfrm>
          <a:off x="680321" y="2096202"/>
          <a:ext cx="11274114" cy="403970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75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8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8038">
                  <a:extLst>
                    <a:ext uri="{9D8B030D-6E8A-4147-A177-3AD203B41FA5}">
                      <a16:colId xmlns:a16="http://schemas.microsoft.com/office/drawing/2014/main" val="3831739332"/>
                    </a:ext>
                  </a:extLst>
                </a:gridCol>
              </a:tblGrid>
              <a:tr h="5374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FGTB métallos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Expo 1958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Lois langues 1963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4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Grève 1960-61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Mars op Brussel</a:t>
                      </a:r>
                      <a:endParaRPr lang="fr-FR" sz="2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i="0" dirty="0"/>
                        <a:t>« Carcan 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4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MPW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CVP </a:t>
                      </a:r>
                      <a:r>
                        <a:rPr lang="fr-FR" sz="2800" dirty="0" err="1"/>
                        <a:t>Jongeren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FDF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487">
                <a:tc>
                  <a:txBody>
                    <a:bodyPr/>
                    <a:lstStyle/>
                    <a:p>
                      <a:r>
                        <a:rPr lang="fr-FR" sz="2800" dirty="0"/>
                        <a:t>« Réformes des structures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« Autonomie culturelle »</a:t>
                      </a:r>
                      <a:endParaRPr lang="fr-FR" sz="2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i="0" dirty="0"/>
                        <a:t>« Défense du français à Bruxelles 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4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Revendication économique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Revendication culturelle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/>
                        <a:t>Région </a:t>
                      </a:r>
                      <a:r>
                        <a:rPr lang="fr-FR" sz="2800" dirty="0" err="1"/>
                        <a:t>Brux</a:t>
                      </a:r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4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Régions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Communautés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/>
                        <a:t>Com-Rég°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165361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{98F9CB33-21C9-4641-907D-40F81F35CC74}tf10001057</Template>
  <TotalTime>1348</TotalTime>
  <Words>512</Words>
  <Application>Microsoft Macintosh PowerPoint</Application>
  <PresentationFormat>Grand écran</PresentationFormat>
  <Paragraphs>114</Paragraphs>
  <Slides>14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Gill Sans MT</vt:lpstr>
      <vt:lpstr>Trebuchet MS</vt:lpstr>
      <vt:lpstr>Wingdings</vt:lpstr>
      <vt:lpstr>Berlin</vt:lpstr>
      <vt:lpstr>Document</vt:lpstr>
      <vt:lpstr>Une réforme quand on s’y attend?  Ce n’est pas le genre de la Belgique.</vt:lpstr>
      <vt:lpstr>Quelques réformes surprenantes</vt:lpstr>
      <vt:lpstr>Quelques réformes surprenantes</vt:lpstr>
      <vt:lpstr>Quelques réformes étonnantes</vt:lpstr>
      <vt:lpstr>Ingrédients pour une réforme</vt:lpstr>
      <vt:lpstr>Les données générales: la démographie</vt:lpstr>
      <vt:lpstr>Les données générales</vt:lpstr>
      <vt:lpstr>Long combat</vt:lpstr>
      <vt:lpstr>André Renard – Wilfried Martens -     André Lagasse</vt:lpstr>
      <vt:lpstr>Données générales: la dépendance au sentier</vt:lpstr>
      <vt:lpstr>Données générales: pédagogie/démagogie</vt:lpstr>
      <vt:lpstr>Mise en place pour 2024: dynamique?</vt:lpstr>
      <vt:lpstr>Mise en place pour 2024: résistance?</vt:lpstr>
      <vt:lpstr>Débattons donc.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 réforme quand on s’y attend?  Ce n’est pas le genre de la Belgique.</dc:title>
  <dc:creator>Verjans Pierre</dc:creator>
  <cp:lastModifiedBy>Verjans Pierre</cp:lastModifiedBy>
  <cp:revision>8</cp:revision>
  <dcterms:created xsi:type="dcterms:W3CDTF">2022-09-24T16:07:10Z</dcterms:created>
  <dcterms:modified xsi:type="dcterms:W3CDTF">2022-09-25T14:35:19Z</dcterms:modified>
</cp:coreProperties>
</file>