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6" r:id="rId2"/>
    <p:sldId id="267" r:id="rId3"/>
    <p:sldId id="325" r:id="rId4"/>
    <p:sldId id="326" r:id="rId5"/>
    <p:sldId id="327" r:id="rId6"/>
    <p:sldId id="328" r:id="rId7"/>
    <p:sldId id="342" r:id="rId8"/>
    <p:sldId id="344" r:id="rId9"/>
    <p:sldId id="329" r:id="rId10"/>
    <p:sldId id="337" r:id="rId11"/>
    <p:sldId id="339" r:id="rId12"/>
    <p:sldId id="340" r:id="rId13"/>
    <p:sldId id="341" r:id="rId14"/>
    <p:sldId id="332" r:id="rId15"/>
    <p:sldId id="335" r:id="rId16"/>
    <p:sldId id="330" r:id="rId17"/>
    <p:sldId id="331" r:id="rId18"/>
    <p:sldId id="334" r:id="rId19"/>
    <p:sldId id="333" r:id="rId20"/>
    <p:sldId id="343" r:id="rId21"/>
    <p:sldId id="291"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7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207" autoAdjust="0"/>
  </p:normalViewPr>
  <p:slideViewPr>
    <p:cSldViewPr>
      <p:cViewPr varScale="1">
        <p:scale>
          <a:sx n="67" d="100"/>
          <a:sy n="67" d="100"/>
        </p:scale>
        <p:origin x="1934"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1C3F44-A0A1-4DE6-B8D5-325560A43D52}" type="datetimeFigureOut">
              <a:rPr lang="fr-BE" smtClean="0"/>
              <a:t>16-09-22</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D8670-F214-4976-AEE0-FC50B7B6FFFC}" type="slidenum">
              <a:rPr lang="fr-BE" smtClean="0"/>
              <a:t>‹N°›</a:t>
            </a:fld>
            <a:endParaRPr lang="fr-BE"/>
          </a:p>
        </p:txBody>
      </p:sp>
    </p:spTree>
    <p:extLst>
      <p:ext uri="{BB962C8B-B14F-4D97-AF65-F5344CB8AC3E}">
        <p14:creationId xmlns:p14="http://schemas.microsoft.com/office/powerpoint/2010/main" val="3482178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First of all I </a:t>
            </a:r>
            <a:r>
              <a:rPr lang="fr-FR" baseline="0" dirty="0" err="1"/>
              <a:t>would</a:t>
            </a:r>
            <a:r>
              <a:rPr lang="fr-FR" baseline="0" dirty="0"/>
              <a:t> like to </a:t>
            </a:r>
            <a:r>
              <a:rPr lang="fr-FR" baseline="0" dirty="0" err="1"/>
              <a:t>thank</a:t>
            </a:r>
            <a:r>
              <a:rPr lang="fr-FR" baseline="0" dirty="0"/>
              <a:t> </a:t>
            </a:r>
            <a:r>
              <a:rPr lang="fr-FR" baseline="0" dirty="0" err="1"/>
              <a:t>my</a:t>
            </a:r>
            <a:r>
              <a:rPr lang="fr-FR" baseline="0" dirty="0"/>
              <a:t> </a:t>
            </a:r>
            <a:r>
              <a:rPr lang="fr-FR" baseline="0" dirty="0" err="1"/>
              <a:t>colleague</a:t>
            </a:r>
            <a:r>
              <a:rPr lang="fr-FR" baseline="0" dirty="0"/>
              <a:t> </a:t>
            </a:r>
            <a:r>
              <a:rPr lang="fr-FR" baseline="0" dirty="0" err="1"/>
              <a:t>Giorgia</a:t>
            </a:r>
            <a:r>
              <a:rPr lang="fr-FR" baseline="0" dirty="0"/>
              <a:t> </a:t>
            </a:r>
            <a:r>
              <a:rPr lang="fr-FR" baseline="0" dirty="0" err="1"/>
              <a:t>Purcaro</a:t>
            </a:r>
            <a:r>
              <a:rPr lang="fr-FR" baseline="0" dirty="0"/>
              <a:t> for </a:t>
            </a:r>
            <a:r>
              <a:rPr lang="fr-FR" baseline="0" dirty="0" err="1"/>
              <a:t>inviting</a:t>
            </a:r>
            <a:r>
              <a:rPr lang="fr-FR" baseline="0" dirty="0"/>
              <a:t> me to </a:t>
            </a:r>
            <a:r>
              <a:rPr lang="fr-FR" baseline="0" dirty="0" err="1"/>
              <a:t>this</a:t>
            </a:r>
            <a:r>
              <a:rPr lang="fr-FR" baseline="0" dirty="0"/>
              <a:t> workshop  </a:t>
            </a:r>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a:t>
            </a:fld>
            <a:endParaRPr lang="fr-FR"/>
          </a:p>
        </p:txBody>
      </p:sp>
    </p:spTree>
    <p:extLst>
      <p:ext uri="{BB962C8B-B14F-4D97-AF65-F5344CB8AC3E}">
        <p14:creationId xmlns:p14="http://schemas.microsoft.com/office/powerpoint/2010/main" val="969314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PAGE DE SOUS-SECTION / Page avec p</a:t>
            </a:r>
            <a:r>
              <a:rPr lang="fr-FR" baseline="0" dirty="0"/>
              <a:t>ossibilité d'insertion d'un titre de sous-chapitre et d'un petit texte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10</a:t>
            </a:fld>
            <a:endParaRPr lang="fr-FR"/>
          </a:p>
        </p:txBody>
      </p:sp>
    </p:spTree>
    <p:extLst>
      <p:ext uri="{BB962C8B-B14F-4D97-AF65-F5344CB8AC3E}">
        <p14:creationId xmlns:p14="http://schemas.microsoft.com/office/powerpoint/2010/main" val="1502157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serendipity</a:t>
            </a:r>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11</a:t>
            </a:fld>
            <a:endParaRPr lang="fr-FR"/>
          </a:p>
        </p:txBody>
      </p:sp>
    </p:spTree>
    <p:extLst>
      <p:ext uri="{BB962C8B-B14F-4D97-AF65-F5344CB8AC3E}">
        <p14:creationId xmlns:p14="http://schemas.microsoft.com/office/powerpoint/2010/main" val="1342065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Serendipity</a:t>
            </a:r>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12</a:t>
            </a:fld>
            <a:endParaRPr lang="fr-FR"/>
          </a:p>
        </p:txBody>
      </p:sp>
    </p:spTree>
    <p:extLst>
      <p:ext uri="{BB962C8B-B14F-4D97-AF65-F5344CB8AC3E}">
        <p14:creationId xmlns:p14="http://schemas.microsoft.com/office/powerpoint/2010/main" val="935843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PAGE DE SOUS-SECTION / Page avec p</a:t>
            </a:r>
            <a:r>
              <a:rPr lang="fr-FR" baseline="0" dirty="0"/>
              <a:t>ossibilité d'insertion d'un titre de sous-chapitre et d'un petit texte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13</a:t>
            </a:fld>
            <a:endParaRPr lang="fr-FR"/>
          </a:p>
        </p:txBody>
      </p:sp>
    </p:spTree>
    <p:extLst>
      <p:ext uri="{BB962C8B-B14F-4D97-AF65-F5344CB8AC3E}">
        <p14:creationId xmlns:p14="http://schemas.microsoft.com/office/powerpoint/2010/main" val="225756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Animal welfare is a major concern in many countries. Castration of piglets without anesthesia is no longer accepted. However, the rearing of uncastrated pigs or the use of </a:t>
            </a:r>
            <a:r>
              <a:rPr lang="en-US" dirty="0" err="1"/>
              <a:t>immunocastration</a:t>
            </a:r>
            <a:r>
              <a:rPr lang="en-US" dirty="0"/>
              <a:t> leads to the presence of tainted pigs in slaughterhouses. In order to sort the carcasses at present an operator uses a soldering iron to heat the fat and detects with his nose the presence or absence of boar smell. This operation is very unpleasant and not always very accurate with false positives and false negatives</a:t>
            </a:r>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14</a:t>
            </a:fld>
            <a:endParaRPr lang="fr-FR"/>
          </a:p>
        </p:txBody>
      </p:sp>
    </p:spTree>
    <p:extLst>
      <p:ext uri="{BB962C8B-B14F-4D97-AF65-F5344CB8AC3E}">
        <p14:creationId xmlns:p14="http://schemas.microsoft.com/office/powerpoint/2010/main" val="2877773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PAGE DE SOUS-SECTION / Page avec p</a:t>
            </a:r>
            <a:r>
              <a:rPr lang="fr-FR" baseline="0" dirty="0"/>
              <a:t>ossibilité d'insertion d'un titre de sous-chapitre et d'un petit texte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15</a:t>
            </a:fld>
            <a:endParaRPr lang="fr-FR"/>
          </a:p>
        </p:txBody>
      </p:sp>
    </p:spTree>
    <p:extLst>
      <p:ext uri="{BB962C8B-B14F-4D97-AF65-F5344CB8AC3E}">
        <p14:creationId xmlns:p14="http://schemas.microsoft.com/office/powerpoint/2010/main" val="2488597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PAGE DE SOUS-SECTION / Page avec p</a:t>
            </a:r>
            <a:r>
              <a:rPr lang="fr-FR" baseline="0" dirty="0"/>
              <a:t>ossibilité d'insertion d'un titre de sous-chapitre et d'un petit texte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16</a:t>
            </a:fld>
            <a:endParaRPr lang="fr-FR"/>
          </a:p>
        </p:txBody>
      </p:sp>
    </p:spTree>
    <p:extLst>
      <p:ext uri="{BB962C8B-B14F-4D97-AF65-F5344CB8AC3E}">
        <p14:creationId xmlns:p14="http://schemas.microsoft.com/office/powerpoint/2010/main" val="3653328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PAGE DE SOUS-SECTION / Page avec p</a:t>
            </a:r>
            <a:r>
              <a:rPr lang="fr-FR" baseline="0" dirty="0"/>
              <a:t>ossibilité d'insertion d'un titre de sous-chapitre et d'un petit texte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17</a:t>
            </a:fld>
            <a:endParaRPr lang="fr-FR"/>
          </a:p>
        </p:txBody>
      </p:sp>
    </p:spTree>
    <p:extLst>
      <p:ext uri="{BB962C8B-B14F-4D97-AF65-F5344CB8AC3E}">
        <p14:creationId xmlns:p14="http://schemas.microsoft.com/office/powerpoint/2010/main" val="381290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PAGE DE SOUS-SECTION / Page avec p</a:t>
            </a:r>
            <a:r>
              <a:rPr lang="fr-FR" baseline="0" dirty="0"/>
              <a:t>ossibilité d'insertion d'un titre de sous-chapitre et d'un petit texte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18</a:t>
            </a:fld>
            <a:endParaRPr lang="fr-FR"/>
          </a:p>
        </p:txBody>
      </p:sp>
    </p:spTree>
    <p:extLst>
      <p:ext uri="{BB962C8B-B14F-4D97-AF65-F5344CB8AC3E}">
        <p14:creationId xmlns:p14="http://schemas.microsoft.com/office/powerpoint/2010/main" val="1346259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PAGE DE SOUS-SECTION / Page avec p</a:t>
            </a:r>
            <a:r>
              <a:rPr lang="fr-FR" baseline="0" dirty="0"/>
              <a:t>ossibilité d'insertion d'un titre de sous-chapitre et d'un petit texte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19</a:t>
            </a:fld>
            <a:endParaRPr lang="fr-FR"/>
          </a:p>
        </p:txBody>
      </p:sp>
    </p:spTree>
    <p:extLst>
      <p:ext uri="{BB962C8B-B14F-4D97-AF65-F5344CB8AC3E}">
        <p14:creationId xmlns:p14="http://schemas.microsoft.com/office/powerpoint/2010/main" val="403859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When </a:t>
            </a:r>
            <a:r>
              <a:rPr lang="en-US" dirty="0" err="1"/>
              <a:t>Giorgia</a:t>
            </a:r>
            <a:r>
              <a:rPr lang="en-US" dirty="0"/>
              <a:t> asked me to give a talk in this workshop I had no idea what I was going to talk about. But when I saw that Professor </a:t>
            </a:r>
            <a:r>
              <a:rPr lang="en-US" dirty="0" err="1"/>
              <a:t>Pawlliszyn</a:t>
            </a:r>
            <a:r>
              <a:rPr lang="en-US" dirty="0"/>
              <a:t>, the father of SPME, was present, I decided to devote my talk to the applications of SPME to answer scientific questions in the field of agronomy. Of course SPME is not the only sampling method we use but it is clearly a vey important one.</a:t>
            </a:r>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2</a:t>
            </a:fld>
            <a:endParaRPr lang="fr-FR"/>
          </a:p>
        </p:txBody>
      </p:sp>
    </p:spTree>
    <p:extLst>
      <p:ext uri="{BB962C8B-B14F-4D97-AF65-F5344CB8AC3E}">
        <p14:creationId xmlns:p14="http://schemas.microsoft.com/office/powerpoint/2010/main" val="187286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 </a:t>
            </a:r>
            <a:r>
              <a:rPr lang="fr-FR" dirty="0" err="1"/>
              <a:t>decided</a:t>
            </a:r>
            <a:r>
              <a:rPr lang="fr-FR" dirty="0"/>
              <a:t> to select </a:t>
            </a:r>
            <a:r>
              <a:rPr lang="fr-FR" dirty="0" err="1"/>
              <a:t>various</a:t>
            </a:r>
            <a:r>
              <a:rPr lang="fr-FR" dirty="0"/>
              <a:t> </a:t>
            </a:r>
            <a:r>
              <a:rPr lang="fr-FR" dirty="0" err="1"/>
              <a:t>contexts</a:t>
            </a:r>
            <a:r>
              <a:rPr lang="fr-FR" dirty="0"/>
              <a:t> in </a:t>
            </a:r>
            <a:r>
              <a:rPr lang="fr-FR" dirty="0" err="1"/>
              <a:t>which</a:t>
            </a:r>
            <a:r>
              <a:rPr lang="fr-FR" dirty="0"/>
              <a:t> </a:t>
            </a:r>
            <a:r>
              <a:rPr lang="fr-FR" dirty="0" err="1"/>
              <a:t>we</a:t>
            </a:r>
            <a:r>
              <a:rPr lang="fr-FR" dirty="0"/>
              <a:t> </a:t>
            </a:r>
            <a:r>
              <a:rPr lang="fr-FR" dirty="0" err="1"/>
              <a:t>used</a:t>
            </a:r>
            <a:r>
              <a:rPr lang="fr-FR" dirty="0"/>
              <a:t> SPME to </a:t>
            </a:r>
            <a:r>
              <a:rPr lang="fr-FR" dirty="0" err="1"/>
              <a:t>answer</a:t>
            </a:r>
            <a:r>
              <a:rPr lang="fr-FR" dirty="0"/>
              <a:t> </a:t>
            </a:r>
            <a:r>
              <a:rPr lang="fr-FR" dirty="0" err="1"/>
              <a:t>scientific</a:t>
            </a:r>
            <a:r>
              <a:rPr lang="fr-FR" dirty="0"/>
              <a:t> questions in the </a:t>
            </a:r>
            <a:r>
              <a:rPr lang="fr-FR" dirty="0" err="1"/>
              <a:t>field</a:t>
            </a:r>
            <a:r>
              <a:rPr lang="fr-FR" dirty="0"/>
              <a:t> of </a:t>
            </a:r>
            <a:r>
              <a:rPr lang="fr-FR" dirty="0" err="1"/>
              <a:t>agronmy</a:t>
            </a:r>
            <a:r>
              <a:rPr lang="fr-FR" dirty="0"/>
              <a:t> and not to </a:t>
            </a:r>
            <a:r>
              <a:rPr lang="fr-FR" dirty="0" err="1"/>
              <a:t>focuss</a:t>
            </a:r>
            <a:r>
              <a:rPr lang="fr-FR" dirty="0"/>
              <a:t> on one </a:t>
            </a:r>
            <a:r>
              <a:rPr lang="fr-FR" dirty="0" err="1"/>
              <a:t>specific</a:t>
            </a:r>
            <a:r>
              <a:rPr lang="fr-FR" dirty="0"/>
              <a:t> application. You </a:t>
            </a:r>
            <a:r>
              <a:rPr lang="fr-FR" dirty="0" err="1"/>
              <a:t>will</a:t>
            </a:r>
            <a:r>
              <a:rPr lang="fr-FR" dirty="0"/>
              <a:t> </a:t>
            </a:r>
            <a:r>
              <a:rPr lang="fr-FR" dirty="0" err="1"/>
              <a:t>thus</a:t>
            </a:r>
            <a:r>
              <a:rPr lang="fr-FR" dirty="0"/>
              <a:t> </a:t>
            </a:r>
            <a:r>
              <a:rPr lang="fr-FR" dirty="0" err="1"/>
              <a:t>see</a:t>
            </a:r>
            <a:r>
              <a:rPr lang="fr-FR" dirty="0"/>
              <a:t> a « collection of applications »</a:t>
            </a:r>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3</a:t>
            </a:fld>
            <a:endParaRPr lang="fr-FR"/>
          </a:p>
        </p:txBody>
      </p:sp>
    </p:spTree>
    <p:extLst>
      <p:ext uri="{BB962C8B-B14F-4D97-AF65-F5344CB8AC3E}">
        <p14:creationId xmlns:p14="http://schemas.microsoft.com/office/powerpoint/2010/main" val="18728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SPME </a:t>
            </a:r>
            <a:r>
              <a:rPr lang="fr-FR" dirty="0" err="1"/>
              <a:t>was</a:t>
            </a:r>
            <a:r>
              <a:rPr lang="fr-FR" dirty="0"/>
              <a:t> </a:t>
            </a:r>
            <a:r>
              <a:rPr lang="fr-FR" dirty="0" err="1"/>
              <a:t>used</a:t>
            </a:r>
            <a:r>
              <a:rPr lang="fr-FR" dirty="0"/>
              <a:t> </a:t>
            </a:r>
            <a:r>
              <a:rPr lang="fr-FR" dirty="0" err="1"/>
              <a:t>very</a:t>
            </a:r>
            <a:r>
              <a:rPr lang="fr-FR" dirty="0"/>
              <a:t> </a:t>
            </a:r>
            <a:r>
              <a:rPr lang="fr-FR" dirty="0" err="1"/>
              <a:t>frequently</a:t>
            </a:r>
            <a:r>
              <a:rPr lang="fr-FR" dirty="0"/>
              <a:t> for </a:t>
            </a:r>
            <a:r>
              <a:rPr lang="fr-FR" dirty="0" err="1"/>
              <a:t>aroma</a:t>
            </a:r>
            <a:r>
              <a:rPr lang="fr-FR" dirty="0"/>
              <a:t> profiling. In the case of </a:t>
            </a:r>
            <a:r>
              <a:rPr lang="fr-FR" dirty="0" err="1"/>
              <a:t>low-odour</a:t>
            </a:r>
            <a:r>
              <a:rPr lang="fr-FR" dirty="0"/>
              <a:t> fruits </a:t>
            </a:r>
            <a:r>
              <a:rPr lang="fr-FR" dirty="0" err="1"/>
              <a:t>it</a:t>
            </a:r>
            <a:r>
              <a:rPr lang="fr-FR" dirty="0"/>
              <a:t> </a:t>
            </a:r>
            <a:r>
              <a:rPr lang="fr-FR" dirty="0" err="1"/>
              <a:t>was</a:t>
            </a:r>
            <a:r>
              <a:rPr lang="fr-FR" dirty="0"/>
              <a:t> the sampling techniques </a:t>
            </a:r>
            <a:r>
              <a:rPr lang="fr-FR" dirty="0" err="1"/>
              <a:t>that</a:t>
            </a:r>
            <a:r>
              <a:rPr lang="fr-FR" dirty="0"/>
              <a:t> gave the best </a:t>
            </a:r>
            <a:r>
              <a:rPr lang="fr-FR" dirty="0" err="1"/>
              <a:t>results</a:t>
            </a:r>
            <a:r>
              <a:rPr lang="fr-FR" dirty="0"/>
              <a:t>. It </a:t>
            </a:r>
            <a:r>
              <a:rPr lang="fr-FR" dirty="0" err="1"/>
              <a:t>is</a:t>
            </a:r>
            <a:r>
              <a:rPr lang="fr-FR" dirty="0"/>
              <a:t> </a:t>
            </a:r>
            <a:r>
              <a:rPr lang="fr-FR" dirty="0" err="1"/>
              <a:t>typically</a:t>
            </a:r>
            <a:r>
              <a:rPr lang="fr-FR" dirty="0"/>
              <a:t> the case for </a:t>
            </a:r>
            <a:r>
              <a:rPr lang="fr-FR" dirty="0" err="1"/>
              <a:t>apple</a:t>
            </a:r>
            <a:r>
              <a:rPr lang="fr-FR" dirty="0"/>
              <a:t>, </a:t>
            </a:r>
            <a:r>
              <a:rPr lang="fr-FR" dirty="0" err="1"/>
              <a:t>strawberry</a:t>
            </a:r>
            <a:r>
              <a:rPr lang="fr-FR" dirty="0"/>
              <a:t> </a:t>
            </a:r>
            <a:r>
              <a:rPr lang="fr-FR" dirty="0" err="1"/>
              <a:t>tree</a:t>
            </a:r>
            <a:r>
              <a:rPr lang="fr-FR" dirty="0"/>
              <a:t> fruits and </a:t>
            </a:r>
            <a:r>
              <a:rPr lang="fr-FR" dirty="0" err="1"/>
              <a:t>figs</a:t>
            </a:r>
            <a:r>
              <a:rPr lang="fr-FR" dirty="0"/>
              <a:t>. </a:t>
            </a:r>
            <a:r>
              <a:rPr lang="fr-FR" dirty="0" err="1"/>
              <a:t>Fig</a:t>
            </a:r>
            <a:r>
              <a:rPr lang="fr-FR" dirty="0"/>
              <a:t> </a:t>
            </a:r>
            <a:r>
              <a:rPr lang="fr-FR" dirty="0" err="1"/>
              <a:t>was</a:t>
            </a:r>
            <a:r>
              <a:rPr lang="fr-FR" dirty="0"/>
              <a:t> </a:t>
            </a:r>
            <a:r>
              <a:rPr lang="fr-FR" dirty="0" err="1"/>
              <a:t>perhaps</a:t>
            </a:r>
            <a:r>
              <a:rPr lang="fr-FR" dirty="0"/>
              <a:t> the </a:t>
            </a:r>
            <a:r>
              <a:rPr lang="fr-FR" dirty="0" err="1"/>
              <a:t>worst</a:t>
            </a:r>
            <a:r>
              <a:rPr lang="fr-FR" dirty="0"/>
              <a:t> </a:t>
            </a:r>
            <a:r>
              <a:rPr lang="fr-FR" dirty="0" err="1"/>
              <a:t>sample</a:t>
            </a:r>
            <a:r>
              <a:rPr lang="fr-FR" dirty="0"/>
              <a:t> </a:t>
            </a:r>
            <a:r>
              <a:rPr lang="fr-FR" dirty="0" err="1"/>
              <a:t>we</a:t>
            </a:r>
            <a:r>
              <a:rPr lang="fr-FR" dirty="0"/>
              <a:t> have </a:t>
            </a:r>
            <a:r>
              <a:rPr lang="fr-FR" dirty="0" err="1"/>
              <a:t>worked</a:t>
            </a:r>
            <a:r>
              <a:rPr lang="fr-FR" dirty="0"/>
              <a:t> on </a:t>
            </a:r>
            <a:r>
              <a:rPr lang="fr-FR" dirty="0" err="1"/>
              <a:t>because</a:t>
            </a:r>
            <a:r>
              <a:rPr lang="fr-FR" dirty="0"/>
              <a:t> </a:t>
            </a:r>
            <a:r>
              <a:rPr lang="fr-FR" dirty="0" err="1"/>
              <a:t>when</a:t>
            </a:r>
            <a:r>
              <a:rPr lang="fr-FR" dirty="0"/>
              <a:t> </a:t>
            </a:r>
            <a:r>
              <a:rPr lang="fr-FR" dirty="0" err="1"/>
              <a:t>you</a:t>
            </a:r>
            <a:r>
              <a:rPr lang="fr-FR" dirty="0"/>
              <a:t> </a:t>
            </a:r>
            <a:r>
              <a:rPr lang="fr-FR" dirty="0" err="1"/>
              <a:t>eat</a:t>
            </a:r>
            <a:r>
              <a:rPr lang="fr-FR" dirty="0"/>
              <a:t> </a:t>
            </a:r>
            <a:r>
              <a:rPr lang="fr-FR" dirty="0" err="1"/>
              <a:t>it</a:t>
            </a:r>
            <a:r>
              <a:rPr lang="fr-FR" dirty="0"/>
              <a:t> </a:t>
            </a:r>
            <a:r>
              <a:rPr lang="fr-FR" dirty="0" err="1"/>
              <a:t>it</a:t>
            </a:r>
            <a:r>
              <a:rPr lang="fr-FR" dirty="0"/>
              <a:t> </a:t>
            </a:r>
            <a:r>
              <a:rPr lang="fr-FR" dirty="0" err="1"/>
              <a:t>is</a:t>
            </a:r>
            <a:r>
              <a:rPr lang="fr-FR" dirty="0"/>
              <a:t> </a:t>
            </a:r>
            <a:r>
              <a:rPr lang="fr-FR" dirty="0" err="1"/>
              <a:t>sweet</a:t>
            </a:r>
            <a:r>
              <a:rPr lang="fr-FR" dirty="0"/>
              <a:t> but in </a:t>
            </a:r>
            <a:r>
              <a:rPr lang="fr-FR" dirty="0" err="1"/>
              <a:t>fact</a:t>
            </a:r>
            <a:r>
              <a:rPr lang="fr-FR" dirty="0"/>
              <a:t> </a:t>
            </a:r>
            <a:r>
              <a:rPr lang="fr-FR" dirty="0" err="1"/>
              <a:t>when</a:t>
            </a:r>
            <a:r>
              <a:rPr lang="fr-FR" dirty="0"/>
              <a:t> </a:t>
            </a:r>
            <a:r>
              <a:rPr lang="fr-FR" dirty="0" err="1"/>
              <a:t>you</a:t>
            </a:r>
            <a:r>
              <a:rPr lang="fr-FR" dirty="0"/>
              <a:t> </a:t>
            </a:r>
            <a:r>
              <a:rPr lang="fr-FR" dirty="0" err="1"/>
              <a:t>just</a:t>
            </a:r>
            <a:r>
              <a:rPr lang="fr-FR" dirty="0"/>
              <a:t> </a:t>
            </a:r>
            <a:r>
              <a:rPr lang="fr-FR" dirty="0" err="1"/>
              <a:t>smell</a:t>
            </a:r>
            <a:r>
              <a:rPr lang="fr-FR" dirty="0"/>
              <a:t> </a:t>
            </a:r>
            <a:r>
              <a:rPr lang="fr-FR" dirty="0" err="1"/>
              <a:t>it</a:t>
            </a:r>
            <a:r>
              <a:rPr lang="fr-FR" dirty="0"/>
              <a:t> </a:t>
            </a:r>
            <a:r>
              <a:rPr lang="fr-FR" dirty="0" err="1"/>
              <a:t>it</a:t>
            </a:r>
            <a:r>
              <a:rPr lang="fr-FR" dirty="0"/>
              <a:t> </a:t>
            </a:r>
            <a:r>
              <a:rPr lang="fr-FR" dirty="0" err="1"/>
              <a:t>smell</a:t>
            </a:r>
            <a:r>
              <a:rPr lang="fr-FR" dirty="0"/>
              <a:t> </a:t>
            </a:r>
            <a:r>
              <a:rPr lang="fr-FR" dirty="0" err="1"/>
              <a:t>almost</a:t>
            </a:r>
            <a:r>
              <a:rPr lang="fr-FR" dirty="0"/>
              <a:t> </a:t>
            </a:r>
            <a:r>
              <a:rPr lang="fr-FR" dirty="0" err="1"/>
              <a:t>nothing</a:t>
            </a:r>
            <a:r>
              <a:rPr lang="fr-FR" dirty="0"/>
              <a:t>. </a:t>
            </a:r>
            <a:r>
              <a:rPr lang="fr-FR" dirty="0" err="1"/>
              <a:t>Those</a:t>
            </a:r>
            <a:r>
              <a:rPr lang="fr-FR" dirty="0"/>
              <a:t> </a:t>
            </a:r>
            <a:r>
              <a:rPr lang="fr-FR" dirty="0" err="1"/>
              <a:t>studies</a:t>
            </a:r>
            <a:r>
              <a:rPr lang="fr-FR" dirty="0"/>
              <a:t> </a:t>
            </a:r>
            <a:r>
              <a:rPr lang="fr-FR" dirty="0" err="1"/>
              <a:t>wer</a:t>
            </a:r>
            <a:r>
              <a:rPr lang="fr-FR" dirty="0"/>
              <a:t> </a:t>
            </a:r>
            <a:r>
              <a:rPr lang="fr-FR" dirty="0" err="1"/>
              <a:t>used</a:t>
            </a:r>
            <a:r>
              <a:rPr lang="fr-FR" dirty="0"/>
              <a:t> to </a:t>
            </a:r>
            <a:r>
              <a:rPr lang="fr-FR" dirty="0" err="1"/>
              <a:t>link</a:t>
            </a:r>
            <a:r>
              <a:rPr lang="fr-FR" dirty="0"/>
              <a:t> </a:t>
            </a:r>
            <a:r>
              <a:rPr lang="fr-FR" dirty="0" err="1"/>
              <a:t>aroma</a:t>
            </a:r>
            <a:r>
              <a:rPr lang="fr-FR" dirty="0"/>
              <a:t> profile </a:t>
            </a:r>
            <a:r>
              <a:rPr lang="fr-FR" dirty="0" err="1"/>
              <a:t>with</a:t>
            </a:r>
            <a:r>
              <a:rPr lang="fr-FR" dirty="0"/>
              <a:t> </a:t>
            </a:r>
            <a:r>
              <a:rPr lang="fr-FR" dirty="0" err="1"/>
              <a:t>genetics</a:t>
            </a:r>
            <a:r>
              <a:rPr lang="fr-FR" dirty="0"/>
              <a:t> traits but </a:t>
            </a:r>
            <a:r>
              <a:rPr lang="fr-FR" dirty="0" err="1"/>
              <a:t>also</a:t>
            </a:r>
            <a:r>
              <a:rPr lang="fr-FR" dirty="0"/>
              <a:t> to </a:t>
            </a:r>
            <a:r>
              <a:rPr lang="fr-FR" dirty="0" err="1"/>
              <a:t>study</a:t>
            </a:r>
            <a:r>
              <a:rPr lang="fr-FR" dirty="0"/>
              <a:t> terroir </a:t>
            </a:r>
            <a:r>
              <a:rPr lang="fr-FR" dirty="0" err="1"/>
              <a:t>effect</a:t>
            </a:r>
            <a:r>
              <a:rPr lang="fr-FR" dirty="0"/>
              <a:t> </a:t>
            </a:r>
            <a:r>
              <a:rPr lang="fr-FR" dirty="0" err="1"/>
              <a:t>which</a:t>
            </a:r>
            <a:r>
              <a:rPr lang="fr-FR" dirty="0"/>
              <a:t> </a:t>
            </a:r>
            <a:r>
              <a:rPr lang="fr-FR" dirty="0" err="1"/>
              <a:t>is</a:t>
            </a:r>
            <a:r>
              <a:rPr lang="fr-FR" dirty="0"/>
              <a:t> the influence of </a:t>
            </a:r>
            <a:r>
              <a:rPr lang="fr-FR" dirty="0" err="1"/>
              <a:t>climate</a:t>
            </a:r>
            <a:r>
              <a:rPr lang="fr-FR" dirty="0"/>
              <a:t>, </a:t>
            </a:r>
            <a:r>
              <a:rPr lang="fr-FR" dirty="0" err="1"/>
              <a:t>soil</a:t>
            </a:r>
            <a:r>
              <a:rPr lang="fr-FR" dirty="0"/>
              <a:t> and </a:t>
            </a:r>
            <a:r>
              <a:rPr lang="fr-FR" dirty="0" err="1"/>
              <a:t>agronomical</a:t>
            </a:r>
            <a:r>
              <a:rPr lang="fr-FR" dirty="0"/>
              <a:t> </a:t>
            </a:r>
            <a:r>
              <a:rPr lang="fr-FR" dirty="0" err="1"/>
              <a:t>practises</a:t>
            </a:r>
            <a:r>
              <a:rPr lang="fr-FR" dirty="0"/>
              <a:t> </a:t>
            </a:r>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4</a:t>
            </a:fld>
            <a:endParaRPr lang="fr-FR"/>
          </a:p>
        </p:txBody>
      </p:sp>
    </p:spTree>
    <p:extLst>
      <p:ext uri="{BB962C8B-B14F-4D97-AF65-F5344CB8AC3E}">
        <p14:creationId xmlns:p14="http://schemas.microsoft.com/office/powerpoint/2010/main" val="1307003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Another</a:t>
            </a:r>
            <a:r>
              <a:rPr lang="fr-FR" dirty="0"/>
              <a:t> </a:t>
            </a:r>
            <a:r>
              <a:rPr lang="fr-FR" dirty="0" err="1"/>
              <a:t>completelly</a:t>
            </a:r>
            <a:r>
              <a:rPr lang="fr-FR" dirty="0"/>
              <a:t> </a:t>
            </a:r>
            <a:r>
              <a:rPr lang="fr-FR" dirty="0" err="1"/>
              <a:t>different</a:t>
            </a:r>
            <a:r>
              <a:rPr lang="fr-FR" dirty="0"/>
              <a:t> application </a:t>
            </a:r>
            <a:r>
              <a:rPr lang="fr-FR" dirty="0" err="1"/>
              <a:t>was</a:t>
            </a:r>
            <a:r>
              <a:rPr lang="fr-FR" dirty="0"/>
              <a:t> the use of SMPE to </a:t>
            </a:r>
            <a:r>
              <a:rPr lang="fr-FR" dirty="0" err="1"/>
              <a:t>study</a:t>
            </a:r>
            <a:r>
              <a:rPr lang="fr-FR" dirty="0"/>
              <a:t> </a:t>
            </a:r>
            <a:r>
              <a:rPr lang="fr-FR" dirty="0" err="1"/>
              <a:t>bunchy</a:t>
            </a:r>
            <a:r>
              <a:rPr lang="fr-FR" dirty="0"/>
              <a:t> top virus in banana plants. Next time </a:t>
            </a:r>
            <a:r>
              <a:rPr lang="fr-FR" dirty="0" err="1"/>
              <a:t>you</a:t>
            </a:r>
            <a:r>
              <a:rPr lang="fr-FR" dirty="0"/>
              <a:t> </a:t>
            </a:r>
            <a:r>
              <a:rPr lang="fr-FR" dirty="0" err="1"/>
              <a:t>see</a:t>
            </a:r>
            <a:r>
              <a:rPr lang="fr-FR" dirty="0"/>
              <a:t> a banana plant </a:t>
            </a:r>
            <a:r>
              <a:rPr lang="fr-FR" dirty="0" err="1"/>
              <a:t>try</a:t>
            </a:r>
            <a:r>
              <a:rPr lang="fr-FR" dirty="0"/>
              <a:t> to </a:t>
            </a:r>
            <a:r>
              <a:rPr lang="fr-FR" dirty="0" err="1"/>
              <a:t>smell</a:t>
            </a:r>
            <a:r>
              <a:rPr lang="fr-FR" dirty="0"/>
              <a:t> </a:t>
            </a:r>
            <a:r>
              <a:rPr lang="fr-FR" dirty="0" err="1"/>
              <a:t>it</a:t>
            </a:r>
            <a:r>
              <a:rPr lang="fr-FR" dirty="0"/>
              <a:t> … I know </a:t>
            </a:r>
            <a:r>
              <a:rPr lang="fr-FR" dirty="0" err="1"/>
              <a:t>that</a:t>
            </a:r>
            <a:r>
              <a:rPr lang="fr-FR" dirty="0"/>
              <a:t> </a:t>
            </a:r>
            <a:r>
              <a:rPr lang="fr-FR" dirty="0" err="1"/>
              <a:t>human</a:t>
            </a:r>
            <a:r>
              <a:rPr lang="fr-FR" dirty="0"/>
              <a:t> </a:t>
            </a:r>
            <a:r>
              <a:rPr lang="fr-FR" dirty="0" err="1"/>
              <a:t>nose</a:t>
            </a:r>
            <a:r>
              <a:rPr lang="fr-FR" dirty="0"/>
              <a:t> </a:t>
            </a:r>
            <a:r>
              <a:rPr lang="fr-FR" dirty="0" err="1"/>
              <a:t>is</a:t>
            </a:r>
            <a:r>
              <a:rPr lang="fr-FR" dirty="0"/>
              <a:t> not dog </a:t>
            </a:r>
            <a:r>
              <a:rPr lang="fr-FR" dirty="0" err="1"/>
              <a:t>nose</a:t>
            </a:r>
            <a:r>
              <a:rPr lang="fr-FR" dirty="0"/>
              <a:t> and </a:t>
            </a:r>
            <a:r>
              <a:rPr lang="fr-FR" dirty="0" err="1"/>
              <a:t>that</a:t>
            </a:r>
            <a:r>
              <a:rPr lang="fr-FR" dirty="0"/>
              <a:t> </a:t>
            </a:r>
            <a:r>
              <a:rPr lang="fr-FR" dirty="0" err="1"/>
              <a:t>we</a:t>
            </a:r>
            <a:r>
              <a:rPr lang="fr-FR" dirty="0"/>
              <a:t> are </a:t>
            </a:r>
            <a:r>
              <a:rPr lang="fr-FR" dirty="0" err="1"/>
              <a:t>so</a:t>
            </a:r>
            <a:r>
              <a:rPr lang="fr-FR" dirty="0"/>
              <a:t> good to </a:t>
            </a:r>
            <a:r>
              <a:rPr lang="fr-FR" dirty="0" err="1"/>
              <a:t>detect</a:t>
            </a:r>
            <a:r>
              <a:rPr lang="fr-FR" dirty="0"/>
              <a:t> </a:t>
            </a:r>
            <a:r>
              <a:rPr lang="fr-FR" dirty="0" err="1"/>
              <a:t>low</a:t>
            </a:r>
            <a:r>
              <a:rPr lang="fr-FR" dirty="0"/>
              <a:t> </a:t>
            </a:r>
            <a:r>
              <a:rPr lang="fr-FR" dirty="0" err="1"/>
              <a:t>amount</a:t>
            </a:r>
            <a:r>
              <a:rPr lang="fr-FR" dirty="0"/>
              <a:t> of </a:t>
            </a:r>
            <a:r>
              <a:rPr lang="fr-FR" dirty="0" err="1"/>
              <a:t>odoeur</a:t>
            </a:r>
            <a:r>
              <a:rPr lang="fr-FR" dirty="0"/>
              <a:t> but banana plant </a:t>
            </a:r>
            <a:r>
              <a:rPr lang="fr-FR" dirty="0" err="1"/>
              <a:t>is</a:t>
            </a:r>
            <a:r>
              <a:rPr lang="fr-FR" dirty="0"/>
              <a:t> </a:t>
            </a:r>
            <a:r>
              <a:rPr lang="fr-FR" dirty="0" err="1"/>
              <a:t>really</a:t>
            </a:r>
            <a:r>
              <a:rPr lang="fr-FR" dirty="0"/>
              <a:t> a </a:t>
            </a:r>
            <a:r>
              <a:rPr lang="fr-FR" dirty="0" err="1"/>
              <a:t>low</a:t>
            </a:r>
            <a:r>
              <a:rPr lang="fr-FR" dirty="0"/>
              <a:t> VOC plant. </a:t>
            </a:r>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5</a:t>
            </a:fld>
            <a:endParaRPr lang="fr-FR"/>
          </a:p>
        </p:txBody>
      </p:sp>
    </p:spTree>
    <p:extLst>
      <p:ext uri="{BB962C8B-B14F-4D97-AF65-F5344CB8AC3E}">
        <p14:creationId xmlns:p14="http://schemas.microsoft.com/office/powerpoint/2010/main" val="519672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Walnut</a:t>
            </a:r>
            <a:r>
              <a:rPr lang="fr-FR" dirty="0"/>
              <a:t> </a:t>
            </a:r>
            <a:r>
              <a:rPr lang="fr-FR" dirty="0" err="1"/>
              <a:t>tree</a:t>
            </a:r>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6</a:t>
            </a:fld>
            <a:endParaRPr lang="fr-FR"/>
          </a:p>
        </p:txBody>
      </p:sp>
    </p:spTree>
    <p:extLst>
      <p:ext uri="{BB962C8B-B14F-4D97-AF65-F5344CB8AC3E}">
        <p14:creationId xmlns:p14="http://schemas.microsoft.com/office/powerpoint/2010/main" val="292180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PAGE DE SOUS-SECTION / Page avec p</a:t>
            </a:r>
            <a:r>
              <a:rPr lang="fr-FR" baseline="0" dirty="0"/>
              <a:t>ossibilité d'insertion d'un titre de sous-chapitre et d'un petit texte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7</a:t>
            </a:fld>
            <a:endParaRPr lang="fr-FR"/>
          </a:p>
        </p:txBody>
      </p:sp>
    </p:spTree>
    <p:extLst>
      <p:ext uri="{BB962C8B-B14F-4D97-AF65-F5344CB8AC3E}">
        <p14:creationId xmlns:p14="http://schemas.microsoft.com/office/powerpoint/2010/main" val="805607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PAGE DE SOUS-SECTION / Page avec p</a:t>
            </a:r>
            <a:r>
              <a:rPr lang="fr-FR" baseline="0" dirty="0"/>
              <a:t>ossibilité d'insertion d'un titre de sous-chapitre et d'un petit texte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8</a:t>
            </a:fld>
            <a:endParaRPr lang="fr-FR"/>
          </a:p>
        </p:txBody>
      </p:sp>
    </p:spTree>
    <p:extLst>
      <p:ext uri="{BB962C8B-B14F-4D97-AF65-F5344CB8AC3E}">
        <p14:creationId xmlns:p14="http://schemas.microsoft.com/office/powerpoint/2010/main" val="1456402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PAGE DE SOUS-SECTION / Page avec p</a:t>
            </a:r>
            <a:r>
              <a:rPr lang="fr-FR" baseline="0" dirty="0"/>
              <a:t>ossibilité d'insertion d'un titre de sous-chapitre et d'un petit texte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DACB8460-0177-FC47-BD0D-1CFCF980119B}" type="slidenum">
              <a:rPr lang="fr-FR" smtClean="0"/>
              <a:t>9</a:t>
            </a:fld>
            <a:endParaRPr lang="fr-FR"/>
          </a:p>
        </p:txBody>
      </p:sp>
    </p:spTree>
    <p:extLst>
      <p:ext uri="{BB962C8B-B14F-4D97-AF65-F5344CB8AC3E}">
        <p14:creationId xmlns:p14="http://schemas.microsoft.com/office/powerpoint/2010/main" val="116147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FF2AB1C5-50EA-4653-83E3-9CA2B2D34E62}" type="datetimeFigureOut">
              <a:rPr lang="fr-BE" smtClean="0"/>
              <a:t>16-09-22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588223A-C7F6-4D9E-B067-631C0B31D712}" type="slidenum">
              <a:rPr lang="fr-BE" smtClean="0"/>
              <a:t>‹N°›</a:t>
            </a:fld>
            <a:endParaRPr lang="fr-BE"/>
          </a:p>
        </p:txBody>
      </p:sp>
    </p:spTree>
    <p:extLst>
      <p:ext uri="{BB962C8B-B14F-4D97-AF65-F5344CB8AC3E}">
        <p14:creationId xmlns:p14="http://schemas.microsoft.com/office/powerpoint/2010/main" val="353368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FF2AB1C5-50EA-4653-83E3-9CA2B2D34E62}" type="datetimeFigureOut">
              <a:rPr lang="fr-BE" smtClean="0"/>
              <a:t>16-09-22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588223A-C7F6-4D9E-B067-631C0B31D712}" type="slidenum">
              <a:rPr lang="fr-BE" smtClean="0"/>
              <a:t>‹N°›</a:t>
            </a:fld>
            <a:endParaRPr lang="fr-BE"/>
          </a:p>
        </p:txBody>
      </p:sp>
    </p:spTree>
    <p:extLst>
      <p:ext uri="{BB962C8B-B14F-4D97-AF65-F5344CB8AC3E}">
        <p14:creationId xmlns:p14="http://schemas.microsoft.com/office/powerpoint/2010/main" val="2691371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FF2AB1C5-50EA-4653-83E3-9CA2B2D34E62}" type="datetimeFigureOut">
              <a:rPr lang="fr-BE" smtClean="0"/>
              <a:t>16-09-22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588223A-C7F6-4D9E-B067-631C0B31D712}" type="slidenum">
              <a:rPr lang="fr-BE" smtClean="0"/>
              <a:t>‹N°›</a:t>
            </a:fld>
            <a:endParaRPr lang="fr-BE"/>
          </a:p>
        </p:txBody>
      </p:sp>
    </p:spTree>
    <p:extLst>
      <p:ext uri="{BB962C8B-B14F-4D97-AF65-F5344CB8AC3E}">
        <p14:creationId xmlns:p14="http://schemas.microsoft.com/office/powerpoint/2010/main" val="1334603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avec photo">
    <p:spTree>
      <p:nvGrpSpPr>
        <p:cNvPr id="1" name=""/>
        <p:cNvGrpSpPr/>
        <p:nvPr/>
      </p:nvGrpSpPr>
      <p:grpSpPr>
        <a:xfrm>
          <a:off x="0" y="0"/>
          <a:ext cx="0" cy="0"/>
          <a:chOff x="0" y="0"/>
          <a:chExt cx="0" cy="0"/>
        </a:xfrm>
      </p:grpSpPr>
      <p:pic>
        <p:nvPicPr>
          <p:cNvPr id="2" name="Image 1" descr="fond-gembloux-16x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8475051" cy="6858000"/>
          </a:xfrm>
          <a:prstGeom prst="rect">
            <a:avLst/>
          </a:prstGeom>
        </p:spPr>
      </p:pic>
      <p:sp>
        <p:nvSpPr>
          <p:cNvPr id="17" name="Triangle rectangle 16"/>
          <p:cNvSpPr/>
          <p:nvPr userDrawn="1"/>
        </p:nvSpPr>
        <p:spPr>
          <a:xfrm rot="10800000" flipV="1">
            <a:off x="771865" y="1242470"/>
            <a:ext cx="8372134" cy="5615532"/>
          </a:xfrm>
          <a:prstGeom prst="rtTriangle">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Triangle rectangle 17"/>
          <p:cNvSpPr/>
          <p:nvPr userDrawn="1"/>
        </p:nvSpPr>
        <p:spPr>
          <a:xfrm>
            <a:off x="1" y="3747592"/>
            <a:ext cx="4632534" cy="3110408"/>
          </a:xfrm>
          <a:prstGeom prst="rtTriangle">
            <a:avLst/>
          </a:prstGeom>
          <a:solidFill>
            <a:srgbClr val="7DB928">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Triangle rectangle 18"/>
          <p:cNvSpPr>
            <a:spLocks noChangeAspect="1"/>
          </p:cNvSpPr>
          <p:nvPr userDrawn="1"/>
        </p:nvSpPr>
        <p:spPr>
          <a:xfrm rot="10800000">
            <a:off x="4122130" y="1"/>
            <a:ext cx="5021870" cy="3360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itre 10"/>
          <p:cNvSpPr>
            <a:spLocks noGrp="1"/>
          </p:cNvSpPr>
          <p:nvPr userDrawn="1">
            <p:ph type="title"/>
          </p:nvPr>
        </p:nvSpPr>
        <p:spPr>
          <a:xfrm>
            <a:off x="3656775" y="4809815"/>
            <a:ext cx="5152370" cy="695069"/>
          </a:xfrm>
        </p:spPr>
        <p:txBody>
          <a:bodyPr>
            <a:normAutofit/>
          </a:bodyPr>
          <a:lstStyle>
            <a:lvl1pPr algn="r">
              <a:defRPr sz="3200" b="1">
                <a:solidFill>
                  <a:srgbClr val="7DB928"/>
                </a:solidFill>
              </a:defRPr>
            </a:lvl1pPr>
          </a:lstStyle>
          <a:p>
            <a:r>
              <a:rPr lang="fr-FR" dirty="0"/>
              <a:t>Cliquez et modifiez le titre</a:t>
            </a:r>
          </a:p>
        </p:txBody>
      </p:sp>
      <p:sp>
        <p:nvSpPr>
          <p:cNvPr id="22" name="Espace réservé du texte 6"/>
          <p:cNvSpPr>
            <a:spLocks noGrp="1"/>
          </p:cNvSpPr>
          <p:nvPr userDrawn="1">
            <p:ph type="body" sz="quarter" idx="10" hasCustomPrompt="1"/>
          </p:nvPr>
        </p:nvSpPr>
        <p:spPr>
          <a:xfrm>
            <a:off x="3656775" y="5568900"/>
            <a:ext cx="5152370" cy="780931"/>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pic>
        <p:nvPicPr>
          <p:cNvPr id="9" name="Image 8" descr="uLIEGE_Gembloux_AgroBioTech_Logo_RVB_pos@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5777" y="315304"/>
            <a:ext cx="2195140" cy="1217413"/>
          </a:xfrm>
          <a:prstGeom prst="rect">
            <a:avLst/>
          </a:prstGeom>
        </p:spPr>
      </p:pic>
    </p:spTree>
    <p:extLst>
      <p:ext uri="{BB962C8B-B14F-4D97-AF65-F5344CB8AC3E}">
        <p14:creationId xmlns:p14="http://schemas.microsoft.com/office/powerpoint/2010/main" val="302922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us-section">
    <p:spTree>
      <p:nvGrpSpPr>
        <p:cNvPr id="1" name=""/>
        <p:cNvGrpSpPr/>
        <p:nvPr/>
      </p:nvGrpSpPr>
      <p:grpSpPr>
        <a:xfrm>
          <a:off x="0" y="0"/>
          <a:ext cx="0" cy="0"/>
          <a:chOff x="0" y="0"/>
          <a:chExt cx="0" cy="0"/>
        </a:xfrm>
      </p:grpSpPr>
      <p:grpSp>
        <p:nvGrpSpPr>
          <p:cNvPr id="2" name="Grouper 1"/>
          <p:cNvGrpSpPr/>
          <p:nvPr userDrawn="1"/>
        </p:nvGrpSpPr>
        <p:grpSpPr>
          <a:xfrm>
            <a:off x="0" y="0"/>
            <a:ext cx="7099373" cy="6858000"/>
            <a:chOff x="0" y="0"/>
            <a:chExt cx="7099373" cy="5143500"/>
          </a:xfrm>
        </p:grpSpPr>
        <p:sp>
          <p:nvSpPr>
            <p:cNvPr id="14" name="Triangle rectangle 13"/>
            <p:cNvSpPr/>
            <p:nvPr userDrawn="1"/>
          </p:nvSpPr>
          <p:spPr>
            <a:xfrm flipV="1">
              <a:off x="1" y="0"/>
              <a:ext cx="4757430" cy="2395700"/>
            </a:xfrm>
            <a:prstGeom prst="rtTriangle">
              <a:avLst/>
            </a:prstGeom>
            <a:solidFill>
              <a:srgbClr val="7DB9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Triangle rectangle 12"/>
            <p:cNvSpPr/>
            <p:nvPr userDrawn="1"/>
          </p:nvSpPr>
          <p:spPr>
            <a:xfrm>
              <a:off x="0" y="1568468"/>
              <a:ext cx="7099373" cy="3575032"/>
            </a:xfrm>
            <a:prstGeom prst="rtTriangle">
              <a:avLst/>
            </a:prstGeom>
            <a:solidFill>
              <a:srgbClr val="E6E6E6">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 name="Espace réservé de la date 2"/>
          <p:cNvSpPr>
            <a:spLocks noGrp="1"/>
          </p:cNvSpPr>
          <p:nvPr>
            <p:ph type="dt" sz="half" idx="10"/>
          </p:nvPr>
        </p:nvSpPr>
        <p:spPr/>
        <p:txBody>
          <a:bodyPr/>
          <a:lstStyle/>
          <a:p>
            <a:fld id="{E84C0596-2690-A647-BF28-8313842AC749}" type="datetimeFigureOut">
              <a:rPr lang="fr-FR" smtClean="0"/>
              <a:t>16/09/2022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39CFB3C-5329-804D-A21F-9A0246BF7AB4}" type="slidenum">
              <a:rPr lang="fr-FR" smtClean="0"/>
              <a:t>‹N°›</a:t>
            </a:fld>
            <a:endParaRPr lang="fr-FR"/>
          </a:p>
        </p:txBody>
      </p:sp>
      <p:sp>
        <p:nvSpPr>
          <p:cNvPr id="10" name="Titre 1"/>
          <p:cNvSpPr>
            <a:spLocks noGrp="1"/>
          </p:cNvSpPr>
          <p:nvPr>
            <p:ph type="title"/>
          </p:nvPr>
        </p:nvSpPr>
        <p:spPr>
          <a:xfrm>
            <a:off x="457200" y="4380101"/>
            <a:ext cx="5622328" cy="756465"/>
          </a:xfrm>
        </p:spPr>
        <p:txBody>
          <a:bodyPr>
            <a:normAutofit/>
          </a:bodyPr>
          <a:lstStyle>
            <a:lvl1pPr algn="l">
              <a:defRPr sz="3200" b="1">
                <a:solidFill>
                  <a:srgbClr val="7DB928"/>
                </a:solidFill>
              </a:defRPr>
            </a:lvl1pPr>
          </a:lstStyle>
          <a:p>
            <a:r>
              <a:rPr lang="fr-FR" dirty="0"/>
              <a:t>Cliquez et modifiez le titre</a:t>
            </a:r>
          </a:p>
        </p:txBody>
      </p:sp>
      <p:sp>
        <p:nvSpPr>
          <p:cNvPr id="11" name="Espace réservé du texte 6"/>
          <p:cNvSpPr>
            <a:spLocks noGrp="1"/>
          </p:cNvSpPr>
          <p:nvPr>
            <p:ph type="body" sz="quarter" idx="13" hasCustomPrompt="1"/>
          </p:nvPr>
        </p:nvSpPr>
        <p:spPr>
          <a:xfrm>
            <a:off x="457200" y="5241368"/>
            <a:ext cx="5622328" cy="648648"/>
          </a:xfrm>
        </p:spPr>
        <p:txBody>
          <a:bodyPr>
            <a:noAutofit/>
          </a:bodyPr>
          <a:lstStyle>
            <a:lvl1pPr marL="0" indent="0" algn="l">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pic>
        <p:nvPicPr>
          <p:cNvPr id="12" name="Image 11" descr="uLIEGE_Gembloux_AgroBioTech_Logo_RVB_pos@2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1330" y="106537"/>
            <a:ext cx="1420417" cy="787756"/>
          </a:xfrm>
          <a:prstGeom prst="rect">
            <a:avLst/>
          </a:prstGeom>
        </p:spPr>
      </p:pic>
    </p:spTree>
    <p:extLst>
      <p:ext uri="{BB962C8B-B14F-4D97-AF65-F5344CB8AC3E}">
        <p14:creationId xmlns:p14="http://schemas.microsoft.com/office/powerpoint/2010/main" val="137314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FF2AB1C5-50EA-4653-83E3-9CA2B2D34E62}" type="datetimeFigureOut">
              <a:rPr lang="fr-BE" smtClean="0"/>
              <a:t>16-09-22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588223A-C7F6-4D9E-B067-631C0B31D712}" type="slidenum">
              <a:rPr lang="fr-BE" smtClean="0"/>
              <a:t>‹N°›</a:t>
            </a:fld>
            <a:endParaRPr lang="fr-BE"/>
          </a:p>
        </p:txBody>
      </p:sp>
    </p:spTree>
    <p:extLst>
      <p:ext uri="{BB962C8B-B14F-4D97-AF65-F5344CB8AC3E}">
        <p14:creationId xmlns:p14="http://schemas.microsoft.com/office/powerpoint/2010/main" val="272932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F2AB1C5-50EA-4653-83E3-9CA2B2D34E62}" type="datetimeFigureOut">
              <a:rPr lang="fr-BE" smtClean="0"/>
              <a:t>16-09-22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588223A-C7F6-4D9E-B067-631C0B31D712}" type="slidenum">
              <a:rPr lang="fr-BE" smtClean="0"/>
              <a:t>‹N°›</a:t>
            </a:fld>
            <a:endParaRPr lang="fr-BE"/>
          </a:p>
        </p:txBody>
      </p:sp>
    </p:spTree>
    <p:extLst>
      <p:ext uri="{BB962C8B-B14F-4D97-AF65-F5344CB8AC3E}">
        <p14:creationId xmlns:p14="http://schemas.microsoft.com/office/powerpoint/2010/main" val="351366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FF2AB1C5-50EA-4653-83E3-9CA2B2D34E62}" type="datetimeFigureOut">
              <a:rPr lang="fr-BE" smtClean="0"/>
              <a:t>16-09-22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588223A-C7F6-4D9E-B067-631C0B31D712}" type="slidenum">
              <a:rPr lang="fr-BE" smtClean="0"/>
              <a:t>‹N°›</a:t>
            </a:fld>
            <a:endParaRPr lang="fr-BE"/>
          </a:p>
        </p:txBody>
      </p:sp>
    </p:spTree>
    <p:extLst>
      <p:ext uri="{BB962C8B-B14F-4D97-AF65-F5344CB8AC3E}">
        <p14:creationId xmlns:p14="http://schemas.microsoft.com/office/powerpoint/2010/main" val="114565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FF2AB1C5-50EA-4653-83E3-9CA2B2D34E62}" type="datetimeFigureOut">
              <a:rPr lang="fr-BE" smtClean="0"/>
              <a:t>16-09-22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A588223A-C7F6-4D9E-B067-631C0B31D712}" type="slidenum">
              <a:rPr lang="fr-BE" smtClean="0"/>
              <a:t>‹N°›</a:t>
            </a:fld>
            <a:endParaRPr lang="fr-BE"/>
          </a:p>
        </p:txBody>
      </p:sp>
    </p:spTree>
    <p:extLst>
      <p:ext uri="{BB962C8B-B14F-4D97-AF65-F5344CB8AC3E}">
        <p14:creationId xmlns:p14="http://schemas.microsoft.com/office/powerpoint/2010/main" val="426847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FF2AB1C5-50EA-4653-83E3-9CA2B2D34E62}" type="datetimeFigureOut">
              <a:rPr lang="fr-BE" smtClean="0"/>
              <a:t>16-09-22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A588223A-C7F6-4D9E-B067-631C0B31D712}" type="slidenum">
              <a:rPr lang="fr-BE" smtClean="0"/>
              <a:t>‹N°›</a:t>
            </a:fld>
            <a:endParaRPr lang="fr-BE"/>
          </a:p>
        </p:txBody>
      </p:sp>
    </p:spTree>
    <p:extLst>
      <p:ext uri="{BB962C8B-B14F-4D97-AF65-F5344CB8AC3E}">
        <p14:creationId xmlns:p14="http://schemas.microsoft.com/office/powerpoint/2010/main" val="336745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F2AB1C5-50EA-4653-83E3-9CA2B2D34E62}" type="datetimeFigureOut">
              <a:rPr lang="fr-BE" smtClean="0"/>
              <a:t>16-09-22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A588223A-C7F6-4D9E-B067-631C0B31D712}" type="slidenum">
              <a:rPr lang="fr-BE" smtClean="0"/>
              <a:t>‹N°›</a:t>
            </a:fld>
            <a:endParaRPr lang="fr-BE"/>
          </a:p>
        </p:txBody>
      </p:sp>
    </p:spTree>
    <p:extLst>
      <p:ext uri="{BB962C8B-B14F-4D97-AF65-F5344CB8AC3E}">
        <p14:creationId xmlns:p14="http://schemas.microsoft.com/office/powerpoint/2010/main" val="239990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F2AB1C5-50EA-4653-83E3-9CA2B2D34E62}" type="datetimeFigureOut">
              <a:rPr lang="fr-BE" smtClean="0"/>
              <a:t>16-09-22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588223A-C7F6-4D9E-B067-631C0B31D712}" type="slidenum">
              <a:rPr lang="fr-BE" smtClean="0"/>
              <a:t>‹N°›</a:t>
            </a:fld>
            <a:endParaRPr lang="fr-BE"/>
          </a:p>
        </p:txBody>
      </p:sp>
    </p:spTree>
    <p:extLst>
      <p:ext uri="{BB962C8B-B14F-4D97-AF65-F5344CB8AC3E}">
        <p14:creationId xmlns:p14="http://schemas.microsoft.com/office/powerpoint/2010/main" val="298933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F2AB1C5-50EA-4653-83E3-9CA2B2D34E62}" type="datetimeFigureOut">
              <a:rPr lang="fr-BE" smtClean="0"/>
              <a:t>16-09-22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588223A-C7F6-4D9E-B067-631C0B31D712}" type="slidenum">
              <a:rPr lang="fr-BE" smtClean="0"/>
              <a:t>‹N°›</a:t>
            </a:fld>
            <a:endParaRPr lang="fr-BE"/>
          </a:p>
        </p:txBody>
      </p:sp>
    </p:spTree>
    <p:extLst>
      <p:ext uri="{BB962C8B-B14F-4D97-AF65-F5344CB8AC3E}">
        <p14:creationId xmlns:p14="http://schemas.microsoft.com/office/powerpoint/2010/main" val="336392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AB1C5-50EA-4653-83E3-9CA2B2D34E62}" type="datetimeFigureOut">
              <a:rPr lang="fr-BE" smtClean="0"/>
              <a:t>16-09-22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8223A-C7F6-4D9E-B067-631C0B31D712}" type="slidenum">
              <a:rPr lang="fr-BE" smtClean="0"/>
              <a:t>‹N°›</a:t>
            </a:fld>
            <a:endParaRPr lang="fr-BE"/>
          </a:p>
        </p:txBody>
      </p:sp>
    </p:spTree>
    <p:extLst>
      <p:ext uri="{BB962C8B-B14F-4D97-AF65-F5344CB8AC3E}">
        <p14:creationId xmlns:p14="http://schemas.microsoft.com/office/powerpoint/2010/main" val="3213007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s://doi.org/10.3390/foods11050690" TargetMode="External"/><Relationship Id="rId13"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hyperlink" Target="https://dx.doi.org/10.3390/foods11111631" TargetMode="External"/><Relationship Id="rId12"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jpeg"/><Relationship Id="rId11" Type="http://schemas.openxmlformats.org/officeDocument/2006/relationships/image" Target="../media/image8.jpeg"/><Relationship Id="rId5" Type="http://schemas.openxmlformats.org/officeDocument/2006/relationships/image" Target="../media/image6.jpeg"/><Relationship Id="rId10" Type="http://schemas.openxmlformats.org/officeDocument/2006/relationships/hyperlink" Target="https://dx.doi.org/10.3389/fpls.2021.667809" TargetMode="External"/><Relationship Id="rId4" Type="http://schemas.openxmlformats.org/officeDocument/2006/relationships/image" Target="../media/image5.jpeg"/><Relationship Id="rId9" Type="http://schemas.openxmlformats.org/officeDocument/2006/relationships/hyperlink" Target="https://dx.doi.org/10.1021/acsfoodscitech.1c0001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91630" y="3861048"/>
            <a:ext cx="5152370" cy="695069"/>
          </a:xfrm>
        </p:spPr>
        <p:txBody>
          <a:bodyPr>
            <a:normAutofit/>
          </a:bodyPr>
          <a:lstStyle/>
          <a:p>
            <a:r>
              <a:rPr lang="fr-FR" dirty="0"/>
              <a:t>Gembloux Agro-Bio Tech</a:t>
            </a:r>
          </a:p>
        </p:txBody>
      </p:sp>
      <p:sp>
        <p:nvSpPr>
          <p:cNvPr id="3" name="Espace réservé du texte 2"/>
          <p:cNvSpPr>
            <a:spLocks noGrp="1"/>
          </p:cNvSpPr>
          <p:nvPr>
            <p:ph type="body" sz="quarter" idx="10"/>
          </p:nvPr>
        </p:nvSpPr>
        <p:spPr>
          <a:xfrm>
            <a:off x="3748990" y="4437112"/>
            <a:ext cx="5152370" cy="780931"/>
          </a:xfrm>
        </p:spPr>
        <p:txBody>
          <a:bodyPr/>
          <a:lstStyle/>
          <a:p>
            <a:r>
              <a:rPr lang="fr-BE" sz="1800" dirty="0" err="1"/>
              <a:t>Laboratory</a:t>
            </a:r>
            <a:r>
              <a:rPr lang="fr-BE" sz="1800" dirty="0"/>
              <a:t> of Chemistry of Natural </a:t>
            </a:r>
            <a:r>
              <a:rPr lang="fr-BE" sz="1800" dirty="0" err="1"/>
              <a:t>Molecules</a:t>
            </a:r>
            <a:endParaRPr lang="fr-FR" sz="1800" dirty="0">
              <a:solidFill>
                <a:schemeClr val="tx1">
                  <a:lumMod val="65000"/>
                  <a:lumOff val="35000"/>
                </a:schemeClr>
              </a:solidFill>
            </a:endParaRPr>
          </a:p>
        </p:txBody>
      </p:sp>
      <p:sp>
        <p:nvSpPr>
          <p:cNvPr id="4" name="ZoneTexte 3"/>
          <p:cNvSpPr txBox="1"/>
          <p:nvPr/>
        </p:nvSpPr>
        <p:spPr>
          <a:xfrm>
            <a:off x="4236943" y="5517232"/>
            <a:ext cx="4176464" cy="646331"/>
          </a:xfrm>
          <a:prstGeom prst="rect">
            <a:avLst/>
          </a:prstGeom>
          <a:noFill/>
        </p:spPr>
        <p:txBody>
          <a:bodyPr wrap="square" rtlCol="0">
            <a:spAutoFit/>
          </a:bodyPr>
          <a:lstStyle/>
          <a:p>
            <a:pPr algn="ctr"/>
            <a:r>
              <a:rPr lang="fr-BE" b="1" dirty="0"/>
              <a:t>ML Fauconnier</a:t>
            </a:r>
          </a:p>
          <a:p>
            <a:pPr algn="ctr"/>
            <a:r>
              <a:rPr lang="fr-BE" b="1" dirty="0"/>
              <a:t>Gembloux 16/09/2022 </a:t>
            </a:r>
          </a:p>
        </p:txBody>
      </p:sp>
    </p:spTree>
    <p:extLst>
      <p:ext uri="{BB962C8B-B14F-4D97-AF65-F5344CB8AC3E}">
        <p14:creationId xmlns:p14="http://schemas.microsoft.com/office/powerpoint/2010/main" val="253625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EEDAA48-D1D3-42EC-AC27-0D4FB7A313B8}"/>
              </a:ext>
            </a:extLst>
          </p:cNvPr>
          <p:cNvSpPr txBox="1"/>
          <p:nvPr/>
        </p:nvSpPr>
        <p:spPr>
          <a:xfrm>
            <a:off x="5004048" y="298568"/>
            <a:ext cx="5904656" cy="400110"/>
          </a:xfrm>
          <a:prstGeom prst="rect">
            <a:avLst/>
          </a:prstGeom>
          <a:noFill/>
        </p:spPr>
        <p:txBody>
          <a:bodyPr wrap="square" rtlCol="0">
            <a:spAutoFit/>
          </a:bodyPr>
          <a:lstStyle/>
          <a:p>
            <a:r>
              <a:rPr lang="fr-BE" sz="2000" b="1" dirty="0"/>
              <a:t>4. </a:t>
            </a:r>
            <a:r>
              <a:rPr lang="fr-BE" sz="2000" b="1" dirty="0" err="1"/>
              <a:t>Mycotoxins</a:t>
            </a:r>
            <a:endParaRPr lang="en-US" sz="2000" b="1" dirty="0"/>
          </a:p>
        </p:txBody>
      </p:sp>
      <p:sp>
        <p:nvSpPr>
          <p:cNvPr id="11" name="ZoneTexte 10">
            <a:extLst>
              <a:ext uri="{FF2B5EF4-FFF2-40B4-BE49-F238E27FC236}">
                <a16:creationId xmlns:a16="http://schemas.microsoft.com/office/drawing/2014/main" id="{AE67CFF5-8B49-42BB-ABA2-186EB5C5D645}"/>
              </a:ext>
            </a:extLst>
          </p:cNvPr>
          <p:cNvSpPr txBox="1"/>
          <p:nvPr/>
        </p:nvSpPr>
        <p:spPr>
          <a:xfrm>
            <a:off x="30021" y="6315883"/>
            <a:ext cx="9036496" cy="461665"/>
          </a:xfrm>
          <a:prstGeom prst="rect">
            <a:avLst/>
          </a:prstGeom>
          <a:noFill/>
        </p:spPr>
        <p:txBody>
          <a:bodyPr wrap="square" rtlCol="0">
            <a:spAutoFit/>
          </a:bodyPr>
          <a:lstStyle/>
          <a:p>
            <a:r>
              <a:rPr lang="en-US" sz="1200" dirty="0" err="1"/>
              <a:t>Josselin</a:t>
            </a:r>
            <a:r>
              <a:rPr lang="en-US" sz="1200" dirty="0"/>
              <a:t>, L.; De </a:t>
            </a:r>
            <a:r>
              <a:rPr lang="en-US" sz="1200" dirty="0" err="1"/>
              <a:t>Clerck</a:t>
            </a:r>
            <a:r>
              <a:rPr lang="en-US" sz="1200" dirty="0"/>
              <a:t>, C.; De </a:t>
            </a:r>
            <a:r>
              <a:rPr lang="en-US" sz="1200" dirty="0" err="1"/>
              <a:t>Boevre</a:t>
            </a:r>
            <a:r>
              <a:rPr lang="en-US" sz="1200" dirty="0"/>
              <a:t>, M.; Moretti, A.; </a:t>
            </a:r>
            <a:r>
              <a:rPr lang="en-US" sz="1200" dirty="0" err="1"/>
              <a:t>Jijakli</a:t>
            </a:r>
            <a:r>
              <a:rPr lang="en-US" sz="1200" dirty="0"/>
              <a:t>, M.H.; </a:t>
            </a:r>
            <a:r>
              <a:rPr lang="en-US" sz="1200" dirty="0" err="1"/>
              <a:t>Soyeurt</a:t>
            </a:r>
            <a:r>
              <a:rPr lang="en-US" sz="1200" dirty="0"/>
              <a:t>, H.; Fauconnier, M.-L. Volatile Organic Compounds Emitted by </a:t>
            </a:r>
            <a:r>
              <a:rPr lang="en-US" sz="1200" i="1" dirty="0"/>
              <a:t>Aspergillus flavus</a:t>
            </a:r>
            <a:r>
              <a:rPr lang="en-US" sz="1200" dirty="0"/>
              <a:t> Strains Producing or Not Aflatoxin B1. </a:t>
            </a:r>
            <a:r>
              <a:rPr lang="en-US" sz="1200" i="1" dirty="0"/>
              <a:t>Toxins</a:t>
            </a:r>
            <a:r>
              <a:rPr lang="en-US" sz="1200" dirty="0"/>
              <a:t> </a:t>
            </a:r>
            <a:r>
              <a:rPr lang="en-US" sz="1200" b="1" dirty="0"/>
              <a:t>2021</a:t>
            </a:r>
            <a:r>
              <a:rPr lang="en-US" sz="1200" dirty="0"/>
              <a:t>, </a:t>
            </a:r>
            <a:r>
              <a:rPr lang="en-US" sz="1200" i="1" dirty="0"/>
              <a:t>13</a:t>
            </a:r>
            <a:r>
              <a:rPr lang="en-US" sz="1200" dirty="0"/>
              <a:t>, 705. </a:t>
            </a:r>
          </a:p>
        </p:txBody>
      </p:sp>
      <p:pic>
        <p:nvPicPr>
          <p:cNvPr id="2" name="Image 1">
            <a:extLst>
              <a:ext uri="{FF2B5EF4-FFF2-40B4-BE49-F238E27FC236}">
                <a16:creationId xmlns:a16="http://schemas.microsoft.com/office/drawing/2014/main" id="{10CE7E91-8739-4733-BC86-0BBEFF3913D3}"/>
              </a:ext>
            </a:extLst>
          </p:cNvPr>
          <p:cNvPicPr>
            <a:picLocks noChangeAspect="1"/>
          </p:cNvPicPr>
          <p:nvPr/>
        </p:nvPicPr>
        <p:blipFill>
          <a:blip r:embed="rId3"/>
          <a:stretch>
            <a:fillRect/>
          </a:stretch>
        </p:blipFill>
        <p:spPr>
          <a:xfrm>
            <a:off x="1043608" y="962308"/>
            <a:ext cx="6120680" cy="5197014"/>
          </a:xfrm>
          <a:prstGeom prst="rect">
            <a:avLst/>
          </a:prstGeom>
        </p:spPr>
      </p:pic>
    </p:spTree>
    <p:extLst>
      <p:ext uri="{BB962C8B-B14F-4D97-AF65-F5344CB8AC3E}">
        <p14:creationId xmlns:p14="http://schemas.microsoft.com/office/powerpoint/2010/main" val="422332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EEDAA48-D1D3-42EC-AC27-0D4FB7A313B8}"/>
              </a:ext>
            </a:extLst>
          </p:cNvPr>
          <p:cNvSpPr txBox="1"/>
          <p:nvPr/>
        </p:nvSpPr>
        <p:spPr>
          <a:xfrm>
            <a:off x="5004048" y="298568"/>
            <a:ext cx="5904656" cy="400110"/>
          </a:xfrm>
          <a:prstGeom prst="rect">
            <a:avLst/>
          </a:prstGeom>
          <a:noFill/>
        </p:spPr>
        <p:txBody>
          <a:bodyPr wrap="square" rtlCol="0">
            <a:spAutoFit/>
          </a:bodyPr>
          <a:lstStyle/>
          <a:p>
            <a:r>
              <a:rPr lang="fr-BE" sz="2000" b="1" dirty="0"/>
              <a:t>4. </a:t>
            </a:r>
            <a:r>
              <a:rPr lang="fr-BE" sz="2000" b="1" dirty="0" err="1"/>
              <a:t>Mycotoxins</a:t>
            </a:r>
            <a:endParaRPr lang="en-US" sz="2000" b="1" dirty="0"/>
          </a:p>
        </p:txBody>
      </p:sp>
      <p:grpSp>
        <p:nvGrpSpPr>
          <p:cNvPr id="7" name="Groupe 6">
            <a:extLst>
              <a:ext uri="{FF2B5EF4-FFF2-40B4-BE49-F238E27FC236}">
                <a16:creationId xmlns:a16="http://schemas.microsoft.com/office/drawing/2014/main" id="{93D346D3-EC1A-4F6A-9FA3-4E04177D44AD}"/>
              </a:ext>
            </a:extLst>
          </p:cNvPr>
          <p:cNvGrpSpPr/>
          <p:nvPr/>
        </p:nvGrpSpPr>
        <p:grpSpPr>
          <a:xfrm>
            <a:off x="684601" y="2619963"/>
            <a:ext cx="2830712" cy="2654069"/>
            <a:chOff x="0" y="0"/>
            <a:chExt cx="2499360" cy="2343150"/>
          </a:xfrm>
        </p:grpSpPr>
        <p:pic>
          <p:nvPicPr>
            <p:cNvPr id="8" name="Image 7">
              <a:extLst>
                <a:ext uri="{FF2B5EF4-FFF2-40B4-BE49-F238E27FC236}">
                  <a16:creationId xmlns:a16="http://schemas.microsoft.com/office/drawing/2014/main" id="{C364FDE6-E351-48D9-8DC5-C5A2048B1F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99360" cy="2343150"/>
            </a:xfrm>
            <a:prstGeom prst="rect">
              <a:avLst/>
            </a:prstGeom>
            <a:ln>
              <a:solidFill>
                <a:schemeClr val="bg2">
                  <a:lumMod val="50000"/>
                </a:schemeClr>
              </a:solidFill>
            </a:ln>
          </p:spPr>
        </p:pic>
        <p:sp>
          <p:nvSpPr>
            <p:cNvPr id="9" name="Zone de texte 2">
              <a:extLst>
                <a:ext uri="{FF2B5EF4-FFF2-40B4-BE49-F238E27FC236}">
                  <a16:creationId xmlns:a16="http://schemas.microsoft.com/office/drawing/2014/main" id="{8886DB7B-D879-47B0-BFE3-51DFFB662204}"/>
                </a:ext>
              </a:extLst>
            </p:cNvPr>
            <p:cNvSpPr txBox="1">
              <a:spLocks noChangeArrowheads="1"/>
            </p:cNvSpPr>
            <p:nvPr/>
          </p:nvSpPr>
          <p:spPr bwMode="auto">
            <a:xfrm>
              <a:off x="311364" y="75839"/>
              <a:ext cx="798186" cy="431928"/>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Aft>
                  <a:spcPts val="800"/>
                </a:spcAft>
              </a:pPr>
              <a:r>
                <a:rPr lang="en-US" sz="900" i="1">
                  <a:solidFill>
                    <a:srgbClr val="44546A"/>
                  </a:solidFill>
                  <a:effectLst/>
                  <a:latin typeface="Arial" panose="020B0604020202020204" pitchFamily="34" charset="0"/>
                  <a:ea typeface="Calibri" panose="020F0502020204030204" pitchFamily="34" charset="0"/>
                  <a:cs typeface="Times New Roman" panose="02020603050405020304" pitchFamily="18" charset="0"/>
                </a:rPr>
                <a:t>(a)</a:t>
              </a:r>
              <a:endParaRPr lang="fr-FR" sz="1200">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10" name="Groupe 9">
            <a:extLst>
              <a:ext uri="{FF2B5EF4-FFF2-40B4-BE49-F238E27FC236}">
                <a16:creationId xmlns:a16="http://schemas.microsoft.com/office/drawing/2014/main" id="{55F915C7-3762-4575-B7CB-5A4EE90777A6}"/>
              </a:ext>
            </a:extLst>
          </p:cNvPr>
          <p:cNvGrpSpPr/>
          <p:nvPr/>
        </p:nvGrpSpPr>
        <p:grpSpPr>
          <a:xfrm>
            <a:off x="4778285" y="2575180"/>
            <a:ext cx="2748161" cy="2694902"/>
            <a:chOff x="0" y="0"/>
            <a:chExt cx="2246630" cy="2246630"/>
          </a:xfrm>
        </p:grpSpPr>
        <p:pic>
          <p:nvPicPr>
            <p:cNvPr id="11" name="Image 10" descr="https://www.metaboanalyst.ca/MetaboAnalyst/resources/users/guest3543465534388867549tmp/pls_score2d_0_dpi300.png">
              <a:extLst>
                <a:ext uri="{FF2B5EF4-FFF2-40B4-BE49-F238E27FC236}">
                  <a16:creationId xmlns:a16="http://schemas.microsoft.com/office/drawing/2014/main" id="{716A5AFA-6480-4453-AC31-ECCC2ED0B4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246630" cy="2246630"/>
            </a:xfrm>
            <a:prstGeom prst="rect">
              <a:avLst/>
            </a:prstGeom>
            <a:noFill/>
            <a:ln>
              <a:solidFill>
                <a:schemeClr val="bg2">
                  <a:lumMod val="50000"/>
                </a:schemeClr>
              </a:solidFill>
            </a:ln>
          </p:spPr>
        </p:pic>
        <p:sp>
          <p:nvSpPr>
            <p:cNvPr id="12" name="Zone de texte 2">
              <a:extLst>
                <a:ext uri="{FF2B5EF4-FFF2-40B4-BE49-F238E27FC236}">
                  <a16:creationId xmlns:a16="http://schemas.microsoft.com/office/drawing/2014/main" id="{30F9EDD5-A503-446C-955B-D2DC058C7439}"/>
                </a:ext>
              </a:extLst>
            </p:cNvPr>
            <p:cNvSpPr txBox="1">
              <a:spLocks noChangeArrowheads="1"/>
            </p:cNvSpPr>
            <p:nvPr/>
          </p:nvSpPr>
          <p:spPr bwMode="auto">
            <a:xfrm>
              <a:off x="126978" y="83538"/>
              <a:ext cx="549831" cy="452269"/>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Aft>
                  <a:spcPts val="800"/>
                </a:spcAft>
              </a:pPr>
              <a:r>
                <a:rPr lang="en-US" sz="900" i="1">
                  <a:solidFill>
                    <a:srgbClr val="44546A"/>
                  </a:solidFill>
                  <a:effectLst/>
                  <a:latin typeface="Arial" panose="020B0604020202020204" pitchFamily="34" charset="0"/>
                  <a:ea typeface="Calibri" panose="020F0502020204030204" pitchFamily="34" charset="0"/>
                  <a:cs typeface="Times New Roman" panose="02020603050405020304" pitchFamily="18" charset="0"/>
                </a:rPr>
                <a:t>(b)</a:t>
              </a:r>
              <a:endParaRPr lang="fr-FR" sz="1200">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14" name="Groupe 13">
            <a:extLst>
              <a:ext uri="{FF2B5EF4-FFF2-40B4-BE49-F238E27FC236}">
                <a16:creationId xmlns:a16="http://schemas.microsoft.com/office/drawing/2014/main" id="{E24CD5BD-0B46-4B0C-96A0-25F8CDC16E6A}"/>
              </a:ext>
            </a:extLst>
          </p:cNvPr>
          <p:cNvGrpSpPr/>
          <p:nvPr/>
        </p:nvGrpSpPr>
        <p:grpSpPr>
          <a:xfrm>
            <a:off x="829320" y="1157944"/>
            <a:ext cx="2541274" cy="1222529"/>
            <a:chOff x="9189014" y="1785546"/>
            <a:chExt cx="2545140" cy="1277976"/>
          </a:xfrm>
        </p:grpSpPr>
        <p:grpSp>
          <p:nvGrpSpPr>
            <p:cNvPr id="15" name="Groupe 14">
              <a:extLst>
                <a:ext uri="{FF2B5EF4-FFF2-40B4-BE49-F238E27FC236}">
                  <a16:creationId xmlns:a16="http://schemas.microsoft.com/office/drawing/2014/main" id="{D591B313-8F64-4794-B442-DC771B271E50}"/>
                </a:ext>
              </a:extLst>
            </p:cNvPr>
            <p:cNvGrpSpPr/>
            <p:nvPr/>
          </p:nvGrpSpPr>
          <p:grpSpPr>
            <a:xfrm>
              <a:off x="10047339" y="1785546"/>
              <a:ext cx="802918" cy="802918"/>
              <a:chOff x="10065627" y="1855342"/>
              <a:chExt cx="802918" cy="802918"/>
            </a:xfrm>
          </p:grpSpPr>
          <p:sp>
            <p:nvSpPr>
              <p:cNvPr id="17" name="Ellipse 16">
                <a:extLst>
                  <a:ext uri="{FF2B5EF4-FFF2-40B4-BE49-F238E27FC236}">
                    <a16:creationId xmlns:a16="http://schemas.microsoft.com/office/drawing/2014/main" id="{B9D5A8E5-A323-4F8B-B6DA-EC5BCA85A5C0}"/>
                  </a:ext>
                </a:extLst>
              </p:cNvPr>
              <p:cNvSpPr/>
              <p:nvPr/>
            </p:nvSpPr>
            <p:spPr>
              <a:xfrm>
                <a:off x="10065627" y="1855342"/>
                <a:ext cx="802918" cy="80291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 name="Groupe 17">
                <a:extLst>
                  <a:ext uri="{FF2B5EF4-FFF2-40B4-BE49-F238E27FC236}">
                    <a16:creationId xmlns:a16="http://schemas.microsoft.com/office/drawing/2014/main" id="{6FC4C3C6-7B45-4810-9891-65315DEF1208}"/>
                  </a:ext>
                </a:extLst>
              </p:cNvPr>
              <p:cNvGrpSpPr/>
              <p:nvPr/>
            </p:nvGrpSpPr>
            <p:grpSpPr>
              <a:xfrm>
                <a:off x="10198726" y="2019177"/>
                <a:ext cx="545817" cy="464709"/>
                <a:chOff x="12187284" y="3667907"/>
                <a:chExt cx="545817" cy="464709"/>
              </a:xfrm>
            </p:grpSpPr>
            <p:pic>
              <p:nvPicPr>
                <p:cNvPr id="19" name="Image 18">
                  <a:extLst>
                    <a:ext uri="{FF2B5EF4-FFF2-40B4-BE49-F238E27FC236}">
                      <a16:creationId xmlns:a16="http://schemas.microsoft.com/office/drawing/2014/main" id="{F98EB11C-F8F3-494E-AE33-1FF849509E17}"/>
                    </a:ext>
                  </a:extLst>
                </p:cNvPr>
                <p:cNvPicPr>
                  <a:picLocks noChangeAspect="1"/>
                </p:cNvPicPr>
                <p:nvPr/>
              </p:nvPicPr>
              <p:blipFill>
                <a:blip r:embed="rId5"/>
                <a:stretch>
                  <a:fillRect/>
                </a:stretch>
              </p:blipFill>
              <p:spPr>
                <a:xfrm flipH="1">
                  <a:off x="12300456" y="3667907"/>
                  <a:ext cx="432645" cy="454170"/>
                </a:xfrm>
                <a:prstGeom prst="rect">
                  <a:avLst/>
                </a:prstGeom>
              </p:spPr>
            </p:pic>
            <p:pic>
              <p:nvPicPr>
                <p:cNvPr id="20" name="Image 19">
                  <a:extLst>
                    <a:ext uri="{FF2B5EF4-FFF2-40B4-BE49-F238E27FC236}">
                      <a16:creationId xmlns:a16="http://schemas.microsoft.com/office/drawing/2014/main" id="{6EAAC94E-066F-4B88-A943-46A69C4E0E0B}"/>
                    </a:ext>
                  </a:extLst>
                </p:cNvPr>
                <p:cNvPicPr>
                  <a:picLocks noChangeAspect="1"/>
                </p:cNvPicPr>
                <p:nvPr/>
              </p:nvPicPr>
              <p:blipFill>
                <a:blip r:embed="rId6"/>
                <a:stretch>
                  <a:fillRect/>
                </a:stretch>
              </p:blipFill>
              <p:spPr>
                <a:xfrm>
                  <a:off x="12187284" y="3846400"/>
                  <a:ext cx="271365" cy="286216"/>
                </a:xfrm>
                <a:prstGeom prst="rect">
                  <a:avLst/>
                </a:prstGeom>
              </p:spPr>
            </p:pic>
          </p:grpSp>
        </p:grpSp>
        <p:sp>
          <p:nvSpPr>
            <p:cNvPr id="16" name="Rectangle 15">
              <a:extLst>
                <a:ext uri="{FF2B5EF4-FFF2-40B4-BE49-F238E27FC236}">
                  <a16:creationId xmlns:a16="http://schemas.microsoft.com/office/drawing/2014/main" id="{033ECA9E-D38D-4E5E-A594-B2F4ADC89644}"/>
                </a:ext>
              </a:extLst>
            </p:cNvPr>
            <p:cNvSpPr/>
            <p:nvPr/>
          </p:nvSpPr>
          <p:spPr>
            <a:xfrm>
              <a:off x="9189014" y="2709613"/>
              <a:ext cx="2545140" cy="353909"/>
            </a:xfrm>
            <a:prstGeom prst="rect">
              <a:avLst/>
            </a:prstGeom>
          </p:spPr>
          <p:txBody>
            <a:bodyPr wrap="square">
              <a:spAutoFit/>
            </a:bodyPr>
            <a:lstStyle/>
            <a:p>
              <a:r>
                <a:rPr lang="fr-FR" sz="1600" b="1" kern="1400" spc="-50" dirty="0" err="1">
                  <a:latin typeface="Open Sans" panose="020B0606030504020204" pitchFamily="34" charset="0"/>
                  <a:ea typeface="Open Sans" panose="020B0606030504020204" pitchFamily="34" charset="0"/>
                  <a:cs typeface="Open Sans" panose="020B0606030504020204" pitchFamily="34" charset="0"/>
                </a:rPr>
                <a:t>Toxigenic</a:t>
              </a:r>
              <a:r>
                <a:rPr lang="fr-FR" sz="1600" b="1" kern="1400" spc="-50" dirty="0">
                  <a:latin typeface="Open Sans" panose="020B0606030504020204" pitchFamily="34" charset="0"/>
                  <a:ea typeface="Open Sans" panose="020B0606030504020204" pitchFamily="34" charset="0"/>
                  <a:cs typeface="Open Sans" panose="020B0606030504020204" pitchFamily="34" charset="0"/>
                </a:rPr>
                <a:t> /Non-</a:t>
              </a:r>
              <a:r>
                <a:rPr lang="fr-FR" sz="1600" b="1" kern="1400" spc="-50" dirty="0" err="1">
                  <a:latin typeface="Open Sans" panose="020B0606030504020204" pitchFamily="34" charset="0"/>
                  <a:ea typeface="Open Sans" panose="020B0606030504020204" pitchFamily="34" charset="0"/>
                  <a:cs typeface="Open Sans" panose="020B0606030504020204" pitchFamily="34" charset="0"/>
                </a:rPr>
                <a:t>toxigenic</a:t>
              </a:r>
              <a:r>
                <a:rPr lang="fr-FR" sz="1600" b="1" kern="1400" spc="-50" dirty="0">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21" name="Groupe 20">
            <a:extLst>
              <a:ext uri="{FF2B5EF4-FFF2-40B4-BE49-F238E27FC236}">
                <a16:creationId xmlns:a16="http://schemas.microsoft.com/office/drawing/2014/main" id="{31198A04-DD16-4676-BDF7-06B0ECDF70B5}"/>
              </a:ext>
            </a:extLst>
          </p:cNvPr>
          <p:cNvGrpSpPr/>
          <p:nvPr/>
        </p:nvGrpSpPr>
        <p:grpSpPr>
          <a:xfrm>
            <a:off x="4526986" y="1127372"/>
            <a:ext cx="3826675" cy="1194796"/>
            <a:chOff x="6963830" y="4124728"/>
            <a:chExt cx="3826675" cy="1194796"/>
          </a:xfrm>
        </p:grpSpPr>
        <p:sp>
          <p:nvSpPr>
            <p:cNvPr id="22" name="ZoneTexte 21">
              <a:extLst>
                <a:ext uri="{FF2B5EF4-FFF2-40B4-BE49-F238E27FC236}">
                  <a16:creationId xmlns:a16="http://schemas.microsoft.com/office/drawing/2014/main" id="{61A53EA0-C162-4A6D-B83F-8282E46393B8}"/>
                </a:ext>
              </a:extLst>
            </p:cNvPr>
            <p:cNvSpPr txBox="1"/>
            <p:nvPr/>
          </p:nvSpPr>
          <p:spPr>
            <a:xfrm>
              <a:off x="6963830" y="4980970"/>
              <a:ext cx="3826675" cy="338554"/>
            </a:xfrm>
            <a:prstGeom prst="rect">
              <a:avLst/>
            </a:prstGeom>
            <a:noFill/>
          </p:spPr>
          <p:txBody>
            <a:bodyPr wrap="square">
              <a:spAutoFit/>
            </a:bodyPr>
            <a:lstStyle/>
            <a:p>
              <a:r>
                <a:rPr lang="fr-FR" sz="1600" b="1" kern="1400" spc="-50" dirty="0">
                  <a:latin typeface="Open Sans" panose="020B0606030504020204" pitchFamily="34" charset="0"/>
                  <a:ea typeface="Open Sans" panose="020B0606030504020204" pitchFamily="34" charset="0"/>
                  <a:cs typeface="Open Sans" panose="020B0606030504020204" pitchFamily="34" charset="0"/>
                </a:rPr>
                <a:t>AFB1 </a:t>
              </a:r>
              <a:r>
                <a:rPr lang="fr-FR" sz="1600" b="1" kern="1400" spc="-50" dirty="0" err="1">
                  <a:latin typeface="Open Sans" panose="020B0606030504020204" pitchFamily="34" charset="0"/>
                  <a:ea typeface="Open Sans" panose="020B0606030504020204" pitchFamily="34" charset="0"/>
                  <a:cs typeface="Open Sans" panose="020B0606030504020204" pitchFamily="34" charset="0"/>
                </a:rPr>
                <a:t>producer</a:t>
              </a:r>
              <a:r>
                <a:rPr lang="fr-FR" sz="1600" b="1" kern="1400" spc="-50" dirty="0">
                  <a:latin typeface="Open Sans" panose="020B0606030504020204" pitchFamily="34" charset="0"/>
                  <a:ea typeface="Open Sans" panose="020B0606030504020204" pitchFamily="34" charset="0"/>
                  <a:cs typeface="Open Sans" panose="020B0606030504020204" pitchFamily="34" charset="0"/>
                </a:rPr>
                <a:t>  /  Non AFB1 </a:t>
              </a:r>
              <a:r>
                <a:rPr lang="fr-FR" sz="1600" b="1" kern="1400" spc="-50" dirty="0" err="1">
                  <a:latin typeface="Open Sans" panose="020B0606030504020204" pitchFamily="34" charset="0"/>
                  <a:ea typeface="Open Sans" panose="020B0606030504020204" pitchFamily="34" charset="0"/>
                  <a:cs typeface="Open Sans" panose="020B0606030504020204" pitchFamily="34" charset="0"/>
                </a:rPr>
                <a:t>producer</a:t>
              </a:r>
              <a:r>
                <a:rPr lang="fr-FR" sz="1600" b="1" kern="1400" spc="-50" dirty="0">
                  <a:latin typeface="Open Sans" panose="020B0606030504020204" pitchFamily="34" charset="0"/>
                  <a:ea typeface="Open Sans" panose="020B0606030504020204" pitchFamily="34" charset="0"/>
                  <a:cs typeface="Open Sans" panose="020B0606030504020204" pitchFamily="34" charset="0"/>
                </a:rPr>
                <a:t> </a:t>
              </a:r>
            </a:p>
          </p:txBody>
        </p:sp>
        <p:grpSp>
          <p:nvGrpSpPr>
            <p:cNvPr id="23" name="Groupe 22">
              <a:extLst>
                <a:ext uri="{FF2B5EF4-FFF2-40B4-BE49-F238E27FC236}">
                  <a16:creationId xmlns:a16="http://schemas.microsoft.com/office/drawing/2014/main" id="{4F0C4545-AFCF-4302-805A-2D1D8B07E0D3}"/>
                </a:ext>
              </a:extLst>
            </p:cNvPr>
            <p:cNvGrpSpPr/>
            <p:nvPr/>
          </p:nvGrpSpPr>
          <p:grpSpPr>
            <a:xfrm>
              <a:off x="8187751" y="4124728"/>
              <a:ext cx="802918" cy="802918"/>
              <a:chOff x="10158247" y="5975126"/>
              <a:chExt cx="802918" cy="802918"/>
            </a:xfrm>
          </p:grpSpPr>
          <p:sp>
            <p:nvSpPr>
              <p:cNvPr id="24" name="Ellipse 23">
                <a:extLst>
                  <a:ext uri="{FF2B5EF4-FFF2-40B4-BE49-F238E27FC236}">
                    <a16:creationId xmlns:a16="http://schemas.microsoft.com/office/drawing/2014/main" id="{7DA20CF9-436F-447C-95EE-89256B8925FA}"/>
                  </a:ext>
                </a:extLst>
              </p:cNvPr>
              <p:cNvSpPr/>
              <p:nvPr/>
            </p:nvSpPr>
            <p:spPr>
              <a:xfrm>
                <a:off x="10158247" y="5975126"/>
                <a:ext cx="802918" cy="80291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5" name="Groupe 24">
                <a:extLst>
                  <a:ext uri="{FF2B5EF4-FFF2-40B4-BE49-F238E27FC236}">
                    <a16:creationId xmlns:a16="http://schemas.microsoft.com/office/drawing/2014/main" id="{58AA0305-9BB3-427A-89E6-CEFFF1047823}"/>
                  </a:ext>
                </a:extLst>
              </p:cNvPr>
              <p:cNvGrpSpPr/>
              <p:nvPr/>
            </p:nvGrpSpPr>
            <p:grpSpPr>
              <a:xfrm>
                <a:off x="10325146" y="6149500"/>
                <a:ext cx="469120" cy="454170"/>
                <a:chOff x="10197160" y="5923587"/>
                <a:chExt cx="469120" cy="454170"/>
              </a:xfrm>
            </p:grpSpPr>
            <p:pic>
              <p:nvPicPr>
                <p:cNvPr id="26" name="Image 25">
                  <a:extLst>
                    <a:ext uri="{FF2B5EF4-FFF2-40B4-BE49-F238E27FC236}">
                      <a16:creationId xmlns:a16="http://schemas.microsoft.com/office/drawing/2014/main" id="{CDFD5772-762C-4219-ACBE-ED84F42A71C7}"/>
                    </a:ext>
                  </a:extLst>
                </p:cNvPr>
                <p:cNvPicPr>
                  <a:picLocks noChangeAspect="1"/>
                </p:cNvPicPr>
                <p:nvPr/>
              </p:nvPicPr>
              <p:blipFill>
                <a:blip r:embed="rId7"/>
                <a:stretch>
                  <a:fillRect/>
                </a:stretch>
              </p:blipFill>
              <p:spPr>
                <a:xfrm>
                  <a:off x="10197160" y="5923587"/>
                  <a:ext cx="432645" cy="454170"/>
                </a:xfrm>
                <a:prstGeom prst="rect">
                  <a:avLst/>
                </a:prstGeom>
              </p:spPr>
            </p:pic>
            <p:pic>
              <p:nvPicPr>
                <p:cNvPr id="27" name="Image 26">
                  <a:extLst>
                    <a:ext uri="{FF2B5EF4-FFF2-40B4-BE49-F238E27FC236}">
                      <a16:creationId xmlns:a16="http://schemas.microsoft.com/office/drawing/2014/main" id="{98B3463A-839F-4381-99DD-CD10F3EF2295}"/>
                    </a:ext>
                  </a:extLst>
                </p:cNvPr>
                <p:cNvPicPr>
                  <a:picLocks noChangeAspect="1"/>
                </p:cNvPicPr>
                <p:nvPr/>
              </p:nvPicPr>
              <p:blipFill>
                <a:blip r:embed="rId6"/>
                <a:stretch>
                  <a:fillRect/>
                </a:stretch>
              </p:blipFill>
              <p:spPr>
                <a:xfrm flipH="1">
                  <a:off x="10413482" y="6111124"/>
                  <a:ext cx="252798" cy="266633"/>
                </a:xfrm>
                <a:prstGeom prst="rect">
                  <a:avLst/>
                </a:prstGeom>
              </p:spPr>
            </p:pic>
          </p:grpSp>
        </p:grpSp>
      </p:grpSp>
      <p:pic>
        <p:nvPicPr>
          <p:cNvPr id="29" name="Image 28">
            <a:extLst>
              <a:ext uri="{FF2B5EF4-FFF2-40B4-BE49-F238E27FC236}">
                <a16:creationId xmlns:a16="http://schemas.microsoft.com/office/drawing/2014/main" id="{CF1FFEF4-CB71-42AA-A6D0-936C4FE013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6953" y="2619963"/>
            <a:ext cx="914402" cy="2270765"/>
          </a:xfrm>
          <a:prstGeom prst="rect">
            <a:avLst/>
          </a:prstGeom>
        </p:spPr>
      </p:pic>
    </p:spTree>
    <p:extLst>
      <p:ext uri="{BB962C8B-B14F-4D97-AF65-F5344CB8AC3E}">
        <p14:creationId xmlns:p14="http://schemas.microsoft.com/office/powerpoint/2010/main" val="81043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8C83F0E6-A2A1-4EA2-A393-9BB0986CED88}"/>
              </a:ext>
            </a:extLst>
          </p:cNvPr>
          <p:cNvGrpSpPr/>
          <p:nvPr/>
        </p:nvGrpSpPr>
        <p:grpSpPr>
          <a:xfrm>
            <a:off x="323410" y="1916832"/>
            <a:ext cx="4066017" cy="3542293"/>
            <a:chOff x="649999" y="2046947"/>
            <a:chExt cx="5384303" cy="4413666"/>
          </a:xfrm>
        </p:grpSpPr>
        <p:pic>
          <p:nvPicPr>
            <p:cNvPr id="55" name="Image 54">
              <a:extLst>
                <a:ext uri="{FF2B5EF4-FFF2-40B4-BE49-F238E27FC236}">
                  <a16:creationId xmlns:a16="http://schemas.microsoft.com/office/drawing/2014/main" id="{8DDD2431-7E5F-4FA5-88AF-00AF2C2F081C}"/>
                </a:ext>
              </a:extLst>
            </p:cNvPr>
            <p:cNvPicPr>
              <a:picLocks noChangeAspect="1"/>
            </p:cNvPicPr>
            <p:nvPr/>
          </p:nvPicPr>
          <p:blipFill>
            <a:blip r:embed="rId3"/>
            <a:stretch>
              <a:fillRect/>
            </a:stretch>
          </p:blipFill>
          <p:spPr>
            <a:xfrm>
              <a:off x="649999" y="4459525"/>
              <a:ext cx="1935954" cy="1062329"/>
            </a:xfrm>
            <a:prstGeom prst="rect">
              <a:avLst/>
            </a:prstGeom>
            <a:ln w="9525">
              <a:solidFill>
                <a:schemeClr val="bg2">
                  <a:lumMod val="25000"/>
                </a:schemeClr>
              </a:solidFill>
            </a:ln>
          </p:spPr>
        </p:pic>
        <p:pic>
          <p:nvPicPr>
            <p:cNvPr id="56" name="Image 55">
              <a:extLst>
                <a:ext uri="{FF2B5EF4-FFF2-40B4-BE49-F238E27FC236}">
                  <a16:creationId xmlns:a16="http://schemas.microsoft.com/office/drawing/2014/main" id="{23D2BDB1-3E25-4036-A106-8F3C57F40F33}"/>
                </a:ext>
              </a:extLst>
            </p:cNvPr>
            <p:cNvPicPr>
              <a:picLocks noChangeAspect="1"/>
            </p:cNvPicPr>
            <p:nvPr/>
          </p:nvPicPr>
          <p:blipFill>
            <a:blip r:embed="rId4"/>
            <a:stretch>
              <a:fillRect/>
            </a:stretch>
          </p:blipFill>
          <p:spPr>
            <a:xfrm>
              <a:off x="649999" y="2116899"/>
              <a:ext cx="1935954" cy="1195120"/>
            </a:xfrm>
            <a:prstGeom prst="rect">
              <a:avLst/>
            </a:prstGeom>
            <a:ln w="9525">
              <a:solidFill>
                <a:schemeClr val="bg2">
                  <a:lumMod val="25000"/>
                </a:schemeClr>
              </a:solidFill>
            </a:ln>
          </p:spPr>
        </p:pic>
        <p:pic>
          <p:nvPicPr>
            <p:cNvPr id="57" name="Image 56">
              <a:extLst>
                <a:ext uri="{FF2B5EF4-FFF2-40B4-BE49-F238E27FC236}">
                  <a16:creationId xmlns:a16="http://schemas.microsoft.com/office/drawing/2014/main" id="{AD5F890B-A760-4CB3-8219-E83B84A44DA2}"/>
                </a:ext>
              </a:extLst>
            </p:cNvPr>
            <p:cNvPicPr>
              <a:picLocks noChangeAspect="1"/>
            </p:cNvPicPr>
            <p:nvPr/>
          </p:nvPicPr>
          <p:blipFill>
            <a:blip r:embed="rId5"/>
            <a:stretch>
              <a:fillRect/>
            </a:stretch>
          </p:blipFill>
          <p:spPr>
            <a:xfrm>
              <a:off x="4509268" y="2046947"/>
              <a:ext cx="1525034" cy="2150494"/>
            </a:xfrm>
            <a:prstGeom prst="rect">
              <a:avLst/>
            </a:prstGeom>
          </p:spPr>
        </p:pic>
        <p:pic>
          <p:nvPicPr>
            <p:cNvPr id="58" name="Image 57">
              <a:extLst>
                <a:ext uri="{FF2B5EF4-FFF2-40B4-BE49-F238E27FC236}">
                  <a16:creationId xmlns:a16="http://schemas.microsoft.com/office/drawing/2014/main" id="{387DE778-4E1B-481F-88E3-E651AE564E68}"/>
                </a:ext>
              </a:extLst>
            </p:cNvPr>
            <p:cNvPicPr>
              <a:picLocks noChangeAspect="1"/>
            </p:cNvPicPr>
            <p:nvPr/>
          </p:nvPicPr>
          <p:blipFill>
            <a:blip r:embed="rId6"/>
            <a:stretch>
              <a:fillRect/>
            </a:stretch>
          </p:blipFill>
          <p:spPr>
            <a:xfrm>
              <a:off x="4437746" y="4466757"/>
              <a:ext cx="1525034" cy="1993856"/>
            </a:xfrm>
            <a:prstGeom prst="rect">
              <a:avLst/>
            </a:prstGeom>
          </p:spPr>
        </p:pic>
        <p:sp>
          <p:nvSpPr>
            <p:cNvPr id="59" name="Flèche droite 25">
              <a:extLst>
                <a:ext uri="{FF2B5EF4-FFF2-40B4-BE49-F238E27FC236}">
                  <a16:creationId xmlns:a16="http://schemas.microsoft.com/office/drawing/2014/main" id="{D831F04F-6741-451A-ABF8-732A87C4A3ED}"/>
                </a:ext>
              </a:extLst>
            </p:cNvPr>
            <p:cNvSpPr/>
            <p:nvPr/>
          </p:nvSpPr>
          <p:spPr>
            <a:xfrm rot="5400000">
              <a:off x="1096872" y="3767306"/>
              <a:ext cx="899162" cy="236933"/>
            </a:xfrm>
            <a:prstGeom prst="rightArrow">
              <a:avLst>
                <a:gd name="adj1" fmla="val 30063"/>
                <a:gd name="adj2" fmla="val 5012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38">
              <a:extLst>
                <a:ext uri="{FF2B5EF4-FFF2-40B4-BE49-F238E27FC236}">
                  <a16:creationId xmlns:a16="http://schemas.microsoft.com/office/drawing/2014/main" id="{BAA9B82D-E80A-41E2-857A-4F4CF975BB6F}"/>
                </a:ext>
              </a:extLst>
            </p:cNvPr>
            <p:cNvSpPr/>
            <p:nvPr/>
          </p:nvSpPr>
          <p:spPr>
            <a:xfrm>
              <a:off x="2627172" y="2814556"/>
              <a:ext cx="1489292" cy="1832502"/>
            </a:xfrm>
            <a:custGeom>
              <a:avLst/>
              <a:gdLst>
                <a:gd name="connsiteX0" fmla="*/ 1370910 w 1489292"/>
                <a:gd name="connsiteY0" fmla="*/ 0 h 1832502"/>
                <a:gd name="connsiteX1" fmla="*/ 1489292 w 1489292"/>
                <a:gd name="connsiteY1" fmla="*/ 118382 h 1832502"/>
                <a:gd name="connsiteX2" fmla="*/ 1370910 w 1489292"/>
                <a:gd name="connsiteY2" fmla="*/ 236765 h 1832502"/>
                <a:gd name="connsiteX3" fmla="*/ 1370910 w 1489292"/>
                <a:gd name="connsiteY3" fmla="*/ 157254 h 1832502"/>
                <a:gd name="connsiteX4" fmla="*/ 1093507 w 1489292"/>
                <a:gd name="connsiteY4" fmla="*/ 157254 h 1832502"/>
                <a:gd name="connsiteX5" fmla="*/ 1093507 w 1489292"/>
                <a:gd name="connsiteY5" fmla="*/ 1832502 h 1832502"/>
                <a:gd name="connsiteX6" fmla="*/ 1077314 w 1489292"/>
                <a:gd name="connsiteY6" fmla="*/ 1832502 h 1832502"/>
                <a:gd name="connsiteX7" fmla="*/ 1015763 w 1489292"/>
                <a:gd name="connsiteY7" fmla="*/ 1832502 h 1832502"/>
                <a:gd name="connsiteX8" fmla="*/ 0 w 1489292"/>
                <a:gd name="connsiteY8" fmla="*/ 1832502 h 1832502"/>
                <a:gd name="connsiteX9" fmla="*/ 0 w 1489292"/>
                <a:gd name="connsiteY9" fmla="*/ 1748682 h 1832502"/>
                <a:gd name="connsiteX10" fmla="*/ 1015763 w 1489292"/>
                <a:gd name="connsiteY10" fmla="*/ 1748682 h 1832502"/>
                <a:gd name="connsiteX11" fmla="*/ 1015763 w 1489292"/>
                <a:gd name="connsiteY11" fmla="*/ 79510 h 1832502"/>
                <a:gd name="connsiteX12" fmla="*/ 1370910 w 1489292"/>
                <a:gd name="connsiteY12" fmla="*/ 79510 h 183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9292" h="1832502">
                  <a:moveTo>
                    <a:pt x="1370910" y="0"/>
                  </a:moveTo>
                  <a:lnTo>
                    <a:pt x="1489292" y="118382"/>
                  </a:lnTo>
                  <a:lnTo>
                    <a:pt x="1370910" y="236765"/>
                  </a:lnTo>
                  <a:lnTo>
                    <a:pt x="1370910" y="157254"/>
                  </a:lnTo>
                  <a:lnTo>
                    <a:pt x="1093507" y="157254"/>
                  </a:lnTo>
                  <a:lnTo>
                    <a:pt x="1093507" y="1832502"/>
                  </a:lnTo>
                  <a:lnTo>
                    <a:pt x="1077314" y="1832502"/>
                  </a:lnTo>
                  <a:lnTo>
                    <a:pt x="1015763" y="1832502"/>
                  </a:lnTo>
                  <a:lnTo>
                    <a:pt x="0" y="1832502"/>
                  </a:lnTo>
                  <a:lnTo>
                    <a:pt x="0" y="1748682"/>
                  </a:lnTo>
                  <a:lnTo>
                    <a:pt x="1015763" y="1748682"/>
                  </a:lnTo>
                  <a:lnTo>
                    <a:pt x="1015763" y="79510"/>
                  </a:lnTo>
                  <a:lnTo>
                    <a:pt x="1370910" y="7951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1" name="Virage 35">
              <a:extLst>
                <a:ext uri="{FF2B5EF4-FFF2-40B4-BE49-F238E27FC236}">
                  <a16:creationId xmlns:a16="http://schemas.microsoft.com/office/drawing/2014/main" id="{26A4EAC5-74EE-40DA-8F98-910527D432E1}"/>
                </a:ext>
              </a:extLst>
            </p:cNvPr>
            <p:cNvSpPr/>
            <p:nvPr/>
          </p:nvSpPr>
          <p:spPr>
            <a:xfrm flipV="1">
              <a:off x="3640954" y="4619626"/>
              <a:ext cx="473529" cy="883543"/>
            </a:xfrm>
            <a:prstGeom prst="bentArrow">
              <a:avLst>
                <a:gd name="adj1" fmla="val 16418"/>
                <a:gd name="adj2" fmla="val 25000"/>
                <a:gd name="adj3" fmla="val 25000"/>
                <a:gd name="adj4" fmla="val 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pic>
        <p:nvPicPr>
          <p:cNvPr id="65" name="Image 64">
            <a:extLst>
              <a:ext uri="{FF2B5EF4-FFF2-40B4-BE49-F238E27FC236}">
                <a16:creationId xmlns:a16="http://schemas.microsoft.com/office/drawing/2014/main" id="{420D4F00-2B61-4DF9-9944-9E406DB8A195}"/>
              </a:ext>
            </a:extLst>
          </p:cNvPr>
          <p:cNvPicPr>
            <a:picLocks noChangeAspect="1"/>
          </p:cNvPicPr>
          <p:nvPr/>
        </p:nvPicPr>
        <p:blipFill>
          <a:blip r:embed="rId7"/>
          <a:stretch>
            <a:fillRect/>
          </a:stretch>
        </p:blipFill>
        <p:spPr>
          <a:xfrm>
            <a:off x="5292849" y="1906338"/>
            <a:ext cx="2318240" cy="1451827"/>
          </a:xfrm>
          <a:prstGeom prst="rect">
            <a:avLst/>
          </a:prstGeom>
        </p:spPr>
      </p:pic>
      <p:sp>
        <p:nvSpPr>
          <p:cNvPr id="66" name="Forme libre 37">
            <a:extLst>
              <a:ext uri="{FF2B5EF4-FFF2-40B4-BE49-F238E27FC236}">
                <a16:creationId xmlns:a16="http://schemas.microsoft.com/office/drawing/2014/main" id="{CFABB9F5-9A48-4703-89BE-7EA4969C1E00}"/>
              </a:ext>
            </a:extLst>
          </p:cNvPr>
          <p:cNvSpPr/>
          <p:nvPr/>
        </p:nvSpPr>
        <p:spPr>
          <a:xfrm>
            <a:off x="4373562" y="2863236"/>
            <a:ext cx="663530" cy="1874886"/>
          </a:xfrm>
          <a:custGeom>
            <a:avLst/>
            <a:gdLst>
              <a:gd name="connsiteX0" fmla="*/ 958393 w 1076775"/>
              <a:gd name="connsiteY0" fmla="*/ 0 h 2612790"/>
              <a:gd name="connsiteX1" fmla="*/ 1076775 w 1076775"/>
              <a:gd name="connsiteY1" fmla="*/ 118382 h 2612790"/>
              <a:gd name="connsiteX2" fmla="*/ 958393 w 1076775"/>
              <a:gd name="connsiteY2" fmla="*/ 236765 h 2612790"/>
              <a:gd name="connsiteX3" fmla="*/ 958393 w 1076775"/>
              <a:gd name="connsiteY3" fmla="*/ 157254 h 2612790"/>
              <a:gd name="connsiteX4" fmla="*/ 680990 w 1076775"/>
              <a:gd name="connsiteY4" fmla="*/ 157254 h 2612790"/>
              <a:gd name="connsiteX5" fmla="*/ 680990 w 1076775"/>
              <a:gd name="connsiteY5" fmla="*/ 2528970 h 2612790"/>
              <a:gd name="connsiteX6" fmla="*/ 681990 w 1076775"/>
              <a:gd name="connsiteY6" fmla="*/ 2528970 h 2612790"/>
              <a:gd name="connsiteX7" fmla="*/ 681990 w 1076775"/>
              <a:gd name="connsiteY7" fmla="*/ 2612790 h 2612790"/>
              <a:gd name="connsiteX8" fmla="*/ 0 w 1076775"/>
              <a:gd name="connsiteY8" fmla="*/ 2612790 h 2612790"/>
              <a:gd name="connsiteX9" fmla="*/ 0 w 1076775"/>
              <a:gd name="connsiteY9" fmla="*/ 2528970 h 2612790"/>
              <a:gd name="connsiteX10" fmla="*/ 603246 w 1076775"/>
              <a:gd name="connsiteY10" fmla="*/ 2528970 h 2612790"/>
              <a:gd name="connsiteX11" fmla="*/ 603246 w 1076775"/>
              <a:gd name="connsiteY11" fmla="*/ 79510 h 2612790"/>
              <a:gd name="connsiteX12" fmla="*/ 958393 w 1076775"/>
              <a:gd name="connsiteY12" fmla="*/ 79510 h 261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775" h="2612790">
                <a:moveTo>
                  <a:pt x="958393" y="0"/>
                </a:moveTo>
                <a:lnTo>
                  <a:pt x="1076775" y="118382"/>
                </a:lnTo>
                <a:lnTo>
                  <a:pt x="958393" y="236765"/>
                </a:lnTo>
                <a:lnTo>
                  <a:pt x="958393" y="157254"/>
                </a:lnTo>
                <a:lnTo>
                  <a:pt x="680990" y="157254"/>
                </a:lnTo>
                <a:lnTo>
                  <a:pt x="680990" y="2528970"/>
                </a:lnTo>
                <a:lnTo>
                  <a:pt x="681990" y="2528970"/>
                </a:lnTo>
                <a:lnTo>
                  <a:pt x="681990" y="2612790"/>
                </a:lnTo>
                <a:lnTo>
                  <a:pt x="0" y="2612790"/>
                </a:lnTo>
                <a:lnTo>
                  <a:pt x="0" y="2528970"/>
                </a:lnTo>
                <a:lnTo>
                  <a:pt x="603246" y="2528970"/>
                </a:lnTo>
                <a:lnTo>
                  <a:pt x="603246" y="79510"/>
                </a:lnTo>
                <a:lnTo>
                  <a:pt x="958393" y="7951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67" name="Image 66">
            <a:extLst>
              <a:ext uri="{FF2B5EF4-FFF2-40B4-BE49-F238E27FC236}">
                <a16:creationId xmlns:a16="http://schemas.microsoft.com/office/drawing/2014/main" id="{40120CD6-C70C-4A52-8A65-91023759A37C}"/>
              </a:ext>
            </a:extLst>
          </p:cNvPr>
          <p:cNvPicPr>
            <a:picLocks noChangeAspect="1"/>
          </p:cNvPicPr>
          <p:nvPr/>
        </p:nvPicPr>
        <p:blipFill>
          <a:blip r:embed="rId8"/>
          <a:stretch>
            <a:fillRect/>
          </a:stretch>
        </p:blipFill>
        <p:spPr>
          <a:xfrm>
            <a:off x="5337648" y="3800679"/>
            <a:ext cx="2321200" cy="1658446"/>
          </a:xfrm>
          <a:prstGeom prst="rect">
            <a:avLst/>
          </a:prstGeom>
        </p:spPr>
      </p:pic>
      <p:sp>
        <p:nvSpPr>
          <p:cNvPr id="70" name="Virage 28">
            <a:extLst>
              <a:ext uri="{FF2B5EF4-FFF2-40B4-BE49-F238E27FC236}">
                <a16:creationId xmlns:a16="http://schemas.microsoft.com/office/drawing/2014/main" id="{545E1D75-338B-4537-A3C7-5D6BCC6439B4}"/>
              </a:ext>
            </a:extLst>
          </p:cNvPr>
          <p:cNvSpPr/>
          <p:nvPr/>
        </p:nvSpPr>
        <p:spPr>
          <a:xfrm flipV="1">
            <a:off x="4733193" y="4081004"/>
            <a:ext cx="360207" cy="700041"/>
          </a:xfrm>
          <a:prstGeom prst="bentArrow">
            <a:avLst>
              <a:gd name="adj1" fmla="val 14809"/>
              <a:gd name="adj2" fmla="val 25000"/>
              <a:gd name="adj3" fmla="val 25000"/>
              <a:gd name="adj4" fmla="val 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1" name="ZoneTexte 70">
            <a:extLst>
              <a:ext uri="{FF2B5EF4-FFF2-40B4-BE49-F238E27FC236}">
                <a16:creationId xmlns:a16="http://schemas.microsoft.com/office/drawing/2014/main" id="{3EE629A4-7056-4567-874F-45F363A42935}"/>
              </a:ext>
            </a:extLst>
          </p:cNvPr>
          <p:cNvSpPr txBox="1"/>
          <p:nvPr/>
        </p:nvSpPr>
        <p:spPr>
          <a:xfrm>
            <a:off x="4740448" y="1099791"/>
            <a:ext cx="5904656" cy="400110"/>
          </a:xfrm>
          <a:prstGeom prst="rect">
            <a:avLst/>
          </a:prstGeom>
          <a:noFill/>
        </p:spPr>
        <p:txBody>
          <a:bodyPr wrap="square" rtlCol="0">
            <a:spAutoFit/>
          </a:bodyPr>
          <a:lstStyle/>
          <a:p>
            <a:r>
              <a:rPr lang="fr-BE" sz="2000" b="1" dirty="0"/>
              <a:t>4. </a:t>
            </a:r>
            <a:r>
              <a:rPr lang="fr-BE" sz="2000" b="1" dirty="0" err="1"/>
              <a:t>Mycotoxins</a:t>
            </a:r>
            <a:endParaRPr lang="en-US" sz="2000" b="1" dirty="0"/>
          </a:p>
        </p:txBody>
      </p:sp>
      <p:sp>
        <p:nvSpPr>
          <p:cNvPr id="6" name="ZoneTexte 5">
            <a:extLst>
              <a:ext uri="{FF2B5EF4-FFF2-40B4-BE49-F238E27FC236}">
                <a16:creationId xmlns:a16="http://schemas.microsoft.com/office/drawing/2014/main" id="{2CEEE158-59CB-4E05-9FB5-DD2D74BFB2E7}"/>
              </a:ext>
            </a:extLst>
          </p:cNvPr>
          <p:cNvSpPr txBox="1"/>
          <p:nvPr/>
        </p:nvSpPr>
        <p:spPr>
          <a:xfrm>
            <a:off x="196179" y="5684526"/>
            <a:ext cx="3871765" cy="923330"/>
          </a:xfrm>
          <a:prstGeom prst="rect">
            <a:avLst/>
          </a:prstGeom>
          <a:noFill/>
        </p:spPr>
        <p:txBody>
          <a:bodyPr wrap="square" rtlCol="0">
            <a:spAutoFit/>
          </a:bodyPr>
          <a:lstStyle/>
          <a:p>
            <a:r>
              <a:rPr lang="fr-BE" dirty="0" err="1"/>
              <a:t>Terpenes</a:t>
            </a:r>
            <a:r>
              <a:rPr lang="fr-BE" dirty="0"/>
              <a:t> not </a:t>
            </a:r>
            <a:r>
              <a:rPr lang="fr-BE" dirty="0" err="1"/>
              <a:t>specific</a:t>
            </a:r>
            <a:r>
              <a:rPr lang="fr-BE" dirty="0"/>
              <a:t> </a:t>
            </a:r>
            <a:r>
              <a:rPr lang="fr-BE" dirty="0" err="1"/>
              <a:t>enough</a:t>
            </a:r>
            <a:r>
              <a:rPr lang="fr-BE" dirty="0"/>
              <a:t> for MIPS</a:t>
            </a:r>
            <a:r>
              <a:rPr lang="en-US" dirty="0"/>
              <a:t> and too low concentrations </a:t>
            </a:r>
            <a:r>
              <a:rPr lang="en-US" dirty="0">
                <a:sym typeface="Wingdings" panose="05000000000000000000" pitchFamily="2" charset="2"/>
              </a:rPr>
              <a:t> VOCs as biological control agents</a:t>
            </a:r>
            <a:endParaRPr lang="fr-BE" dirty="0"/>
          </a:p>
        </p:txBody>
      </p:sp>
    </p:spTree>
    <p:extLst>
      <p:ext uri="{BB962C8B-B14F-4D97-AF65-F5344CB8AC3E}">
        <p14:creationId xmlns:p14="http://schemas.microsoft.com/office/powerpoint/2010/main" val="58892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ZoneTexte 70">
            <a:extLst>
              <a:ext uri="{FF2B5EF4-FFF2-40B4-BE49-F238E27FC236}">
                <a16:creationId xmlns:a16="http://schemas.microsoft.com/office/drawing/2014/main" id="{3EE629A4-7056-4567-874F-45F363A42935}"/>
              </a:ext>
            </a:extLst>
          </p:cNvPr>
          <p:cNvSpPr txBox="1"/>
          <p:nvPr/>
        </p:nvSpPr>
        <p:spPr>
          <a:xfrm>
            <a:off x="4740448" y="1099791"/>
            <a:ext cx="5904656" cy="400110"/>
          </a:xfrm>
          <a:prstGeom prst="rect">
            <a:avLst/>
          </a:prstGeom>
          <a:noFill/>
        </p:spPr>
        <p:txBody>
          <a:bodyPr wrap="square" rtlCol="0">
            <a:spAutoFit/>
          </a:bodyPr>
          <a:lstStyle/>
          <a:p>
            <a:r>
              <a:rPr lang="fr-BE" sz="2000" b="1" dirty="0"/>
              <a:t>4. </a:t>
            </a:r>
            <a:r>
              <a:rPr lang="fr-BE" sz="2000" b="1" dirty="0" err="1"/>
              <a:t>Mycotoxins</a:t>
            </a:r>
            <a:endParaRPr lang="en-US" sz="2000" b="1" dirty="0"/>
          </a:p>
        </p:txBody>
      </p:sp>
      <p:pic>
        <p:nvPicPr>
          <p:cNvPr id="72" name="Image 71">
            <a:extLst>
              <a:ext uri="{FF2B5EF4-FFF2-40B4-BE49-F238E27FC236}">
                <a16:creationId xmlns:a16="http://schemas.microsoft.com/office/drawing/2014/main" id="{07AABEB7-5F12-47CB-85E8-664E0967E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44824"/>
            <a:ext cx="2970585" cy="3960780"/>
          </a:xfrm>
          <a:prstGeom prst="rect">
            <a:avLst/>
          </a:prstGeom>
          <a:ln w="12700">
            <a:solidFill>
              <a:schemeClr val="tx1"/>
            </a:solidFill>
          </a:ln>
        </p:spPr>
      </p:pic>
      <p:sp>
        <p:nvSpPr>
          <p:cNvPr id="2" name="Rectangle 1">
            <a:extLst>
              <a:ext uri="{FF2B5EF4-FFF2-40B4-BE49-F238E27FC236}">
                <a16:creationId xmlns:a16="http://schemas.microsoft.com/office/drawing/2014/main" id="{75594B2F-C93D-49CE-8B9B-F57738889A31}"/>
              </a:ext>
            </a:extLst>
          </p:cNvPr>
          <p:cNvSpPr/>
          <p:nvPr/>
        </p:nvSpPr>
        <p:spPr>
          <a:xfrm>
            <a:off x="4176464" y="2420888"/>
            <a:ext cx="4572000" cy="646331"/>
          </a:xfrm>
          <a:prstGeom prst="rect">
            <a:avLst/>
          </a:prstGeom>
        </p:spPr>
        <p:txBody>
          <a:bodyPr>
            <a:spAutoFit/>
          </a:bodyPr>
          <a:lstStyle/>
          <a:p>
            <a:r>
              <a:rPr lang="en-US" dirty="0">
                <a:sym typeface="Wingdings" panose="05000000000000000000" pitchFamily="2" charset="2"/>
              </a:rPr>
              <a:t>New research on the use of specific VOCs to decrease mycotoxin production</a:t>
            </a:r>
            <a:endParaRPr lang="en-US" dirty="0"/>
          </a:p>
        </p:txBody>
      </p:sp>
      <p:sp>
        <p:nvSpPr>
          <p:cNvPr id="3" name="ZoneTexte 2">
            <a:extLst>
              <a:ext uri="{FF2B5EF4-FFF2-40B4-BE49-F238E27FC236}">
                <a16:creationId xmlns:a16="http://schemas.microsoft.com/office/drawing/2014/main" id="{AF8EAD80-30B7-4E55-B515-48FA760A3460}"/>
              </a:ext>
            </a:extLst>
          </p:cNvPr>
          <p:cNvSpPr txBox="1"/>
          <p:nvPr/>
        </p:nvSpPr>
        <p:spPr>
          <a:xfrm>
            <a:off x="4198760" y="3282717"/>
            <a:ext cx="4320480" cy="923330"/>
          </a:xfrm>
          <a:prstGeom prst="rect">
            <a:avLst/>
          </a:prstGeom>
          <a:noFill/>
        </p:spPr>
        <p:txBody>
          <a:bodyPr wrap="square" rtlCol="0">
            <a:spAutoFit/>
          </a:bodyPr>
          <a:lstStyle/>
          <a:p>
            <a:r>
              <a:rPr lang="fr-BE" dirty="0" err="1"/>
              <a:t>Specific</a:t>
            </a:r>
            <a:r>
              <a:rPr lang="fr-BE" dirty="0"/>
              <a:t> </a:t>
            </a:r>
            <a:r>
              <a:rPr lang="fr-BE" dirty="0" err="1"/>
              <a:t>VOCs</a:t>
            </a:r>
            <a:r>
              <a:rPr lang="fr-BE" dirty="0"/>
              <a:t> can </a:t>
            </a:r>
            <a:r>
              <a:rPr lang="fr-BE" dirty="0" err="1"/>
              <a:t>reduce</a:t>
            </a:r>
            <a:r>
              <a:rPr lang="fr-BE" dirty="0"/>
              <a:t> </a:t>
            </a:r>
            <a:r>
              <a:rPr lang="fr-BE" dirty="0" err="1"/>
              <a:t>growth</a:t>
            </a:r>
            <a:r>
              <a:rPr lang="fr-BE" dirty="0"/>
              <a:t> of </a:t>
            </a:r>
            <a:r>
              <a:rPr lang="fr-BE" dirty="0" err="1"/>
              <a:t>other</a:t>
            </a:r>
            <a:r>
              <a:rPr lang="fr-BE" dirty="0"/>
              <a:t> </a:t>
            </a:r>
            <a:r>
              <a:rPr lang="fr-BE" dirty="0" err="1"/>
              <a:t>fungal</a:t>
            </a:r>
            <a:r>
              <a:rPr lang="fr-BE" dirty="0"/>
              <a:t> </a:t>
            </a:r>
            <a:r>
              <a:rPr lang="fr-BE" dirty="0" err="1"/>
              <a:t>strains</a:t>
            </a:r>
            <a:r>
              <a:rPr lang="fr-BE" dirty="0"/>
              <a:t> and … </a:t>
            </a:r>
            <a:r>
              <a:rPr lang="fr-BE" dirty="0" err="1"/>
              <a:t>mycotoxin</a:t>
            </a:r>
            <a:r>
              <a:rPr lang="fr-BE" dirty="0"/>
              <a:t> production</a:t>
            </a:r>
          </a:p>
          <a:p>
            <a:endParaRPr lang="fr-BE" dirty="0"/>
          </a:p>
        </p:txBody>
      </p:sp>
      <p:sp>
        <p:nvSpPr>
          <p:cNvPr id="4" name="Rectangle 3">
            <a:extLst>
              <a:ext uri="{FF2B5EF4-FFF2-40B4-BE49-F238E27FC236}">
                <a16:creationId xmlns:a16="http://schemas.microsoft.com/office/drawing/2014/main" id="{4F864C00-AD26-4C7A-A483-9AC279B7EF6F}"/>
              </a:ext>
            </a:extLst>
          </p:cNvPr>
          <p:cNvSpPr/>
          <p:nvPr/>
        </p:nvSpPr>
        <p:spPr>
          <a:xfrm>
            <a:off x="165851" y="6021102"/>
            <a:ext cx="4572000" cy="646331"/>
          </a:xfrm>
          <a:prstGeom prst="rect">
            <a:avLst/>
          </a:prstGeom>
        </p:spPr>
        <p:txBody>
          <a:bodyPr>
            <a:spAutoFit/>
          </a:bodyPr>
          <a:lstStyle/>
          <a:p>
            <a:r>
              <a:rPr lang="fr-BE" i="1" dirty="0"/>
              <a:t>Fusarium </a:t>
            </a:r>
            <a:r>
              <a:rPr lang="fr-BE" i="1" dirty="0" err="1"/>
              <a:t>verticiloides</a:t>
            </a:r>
            <a:r>
              <a:rPr lang="fr-BE" i="1" dirty="0"/>
              <a:t> </a:t>
            </a:r>
            <a:r>
              <a:rPr lang="fr-BE" dirty="0"/>
              <a:t>(</a:t>
            </a:r>
            <a:r>
              <a:rPr lang="fr-BE" dirty="0" err="1"/>
              <a:t>fumonisin</a:t>
            </a:r>
            <a:r>
              <a:rPr lang="fr-BE" dirty="0"/>
              <a:t>) </a:t>
            </a:r>
            <a:r>
              <a:rPr lang="fr-BE" dirty="0" err="1"/>
              <a:t>VOCs</a:t>
            </a:r>
            <a:r>
              <a:rPr lang="fr-BE" dirty="0"/>
              <a:t> versus </a:t>
            </a:r>
            <a:r>
              <a:rPr lang="fr-BE" i="1" dirty="0"/>
              <a:t>Aspergillus </a:t>
            </a:r>
            <a:r>
              <a:rPr lang="fr-BE" i="1" dirty="0" err="1"/>
              <a:t>flavius</a:t>
            </a:r>
            <a:r>
              <a:rPr lang="fr-BE" i="1" dirty="0"/>
              <a:t> </a:t>
            </a:r>
            <a:r>
              <a:rPr lang="fr-BE" dirty="0"/>
              <a:t>(</a:t>
            </a:r>
            <a:r>
              <a:rPr lang="fr-BE" dirty="0" err="1"/>
              <a:t>aflatoxin</a:t>
            </a:r>
            <a:r>
              <a:rPr lang="fr-BE" dirty="0"/>
              <a:t>)</a:t>
            </a:r>
            <a:endParaRPr lang="en-US" dirty="0"/>
          </a:p>
        </p:txBody>
      </p:sp>
      <p:pic>
        <p:nvPicPr>
          <p:cNvPr id="25" name="Image 24">
            <a:extLst>
              <a:ext uri="{FF2B5EF4-FFF2-40B4-BE49-F238E27FC236}">
                <a16:creationId xmlns:a16="http://schemas.microsoft.com/office/drawing/2014/main" id="{E0C912A2-9B0A-4964-A171-56D129F26E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0148" y="3988206"/>
            <a:ext cx="914402" cy="2270765"/>
          </a:xfrm>
          <a:prstGeom prst="rect">
            <a:avLst/>
          </a:prstGeom>
        </p:spPr>
      </p:pic>
    </p:spTree>
    <p:extLst>
      <p:ext uri="{BB962C8B-B14F-4D97-AF65-F5344CB8AC3E}">
        <p14:creationId xmlns:p14="http://schemas.microsoft.com/office/powerpoint/2010/main" val="232110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C0BB98-8DAA-4657-AC19-3B5952EB33FF}"/>
              </a:ext>
            </a:extLst>
          </p:cNvPr>
          <p:cNvSpPr txBox="1"/>
          <p:nvPr/>
        </p:nvSpPr>
        <p:spPr>
          <a:xfrm>
            <a:off x="3851920" y="1029184"/>
            <a:ext cx="5904656" cy="461665"/>
          </a:xfrm>
          <a:prstGeom prst="rect">
            <a:avLst/>
          </a:prstGeom>
          <a:noFill/>
        </p:spPr>
        <p:txBody>
          <a:bodyPr wrap="square" rtlCol="0">
            <a:spAutoFit/>
          </a:bodyPr>
          <a:lstStyle/>
          <a:p>
            <a:r>
              <a:rPr lang="fr-FR" sz="2400" b="1" dirty="0"/>
              <a:t>5. </a:t>
            </a:r>
            <a:r>
              <a:rPr lang="fr-FR" sz="2400" b="1" dirty="0" err="1"/>
              <a:t>Boar</a:t>
            </a:r>
            <a:r>
              <a:rPr lang="fr-FR" sz="2400" b="1" dirty="0"/>
              <a:t> </a:t>
            </a:r>
            <a:r>
              <a:rPr lang="fr-FR" sz="2400" b="1" dirty="0" err="1"/>
              <a:t>taint</a:t>
            </a:r>
            <a:endParaRPr lang="en-US" sz="2400" b="1" dirty="0"/>
          </a:p>
        </p:txBody>
      </p:sp>
      <p:pic>
        <p:nvPicPr>
          <p:cNvPr id="3" name="Image 2">
            <a:extLst>
              <a:ext uri="{FF2B5EF4-FFF2-40B4-BE49-F238E27FC236}">
                <a16:creationId xmlns:a16="http://schemas.microsoft.com/office/drawing/2014/main" id="{79549EAE-95B5-4283-960B-0052FE7BB3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27010"/>
          <a:stretch/>
        </p:blipFill>
        <p:spPr>
          <a:xfrm>
            <a:off x="251520" y="3213060"/>
            <a:ext cx="3881498" cy="1493580"/>
          </a:xfrm>
          <a:prstGeom prst="rect">
            <a:avLst/>
          </a:prstGeom>
        </p:spPr>
      </p:pic>
      <p:pic>
        <p:nvPicPr>
          <p:cNvPr id="4" name="Image 3">
            <a:extLst>
              <a:ext uri="{FF2B5EF4-FFF2-40B4-BE49-F238E27FC236}">
                <a16:creationId xmlns:a16="http://schemas.microsoft.com/office/drawing/2014/main" id="{EF84949B-30EA-470D-B632-72E3A13A5528}"/>
              </a:ext>
            </a:extLst>
          </p:cNvPr>
          <p:cNvPicPr>
            <a:picLocks noChangeAspect="1"/>
          </p:cNvPicPr>
          <p:nvPr/>
        </p:nvPicPr>
        <p:blipFill>
          <a:blip r:embed="rId4"/>
          <a:stretch>
            <a:fillRect/>
          </a:stretch>
        </p:blipFill>
        <p:spPr>
          <a:xfrm>
            <a:off x="5940152" y="4710305"/>
            <a:ext cx="2403254" cy="1726735"/>
          </a:xfrm>
          <a:prstGeom prst="rect">
            <a:avLst/>
          </a:prstGeom>
        </p:spPr>
      </p:pic>
      <p:pic>
        <p:nvPicPr>
          <p:cNvPr id="5" name="Image 4">
            <a:extLst>
              <a:ext uri="{FF2B5EF4-FFF2-40B4-BE49-F238E27FC236}">
                <a16:creationId xmlns:a16="http://schemas.microsoft.com/office/drawing/2014/main" id="{85F4F4C5-3F80-4D71-A320-27F5681545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3303" y="2252014"/>
            <a:ext cx="1892124" cy="1958198"/>
          </a:xfrm>
          <a:prstGeom prst="rect">
            <a:avLst/>
          </a:prstGeom>
        </p:spPr>
      </p:pic>
      <p:sp>
        <p:nvSpPr>
          <p:cNvPr id="9" name="Flèche : droite 8">
            <a:extLst>
              <a:ext uri="{FF2B5EF4-FFF2-40B4-BE49-F238E27FC236}">
                <a16:creationId xmlns:a16="http://schemas.microsoft.com/office/drawing/2014/main" id="{CF5A900B-41F7-406F-BABA-C1A67F660165}"/>
              </a:ext>
            </a:extLst>
          </p:cNvPr>
          <p:cNvSpPr/>
          <p:nvPr/>
        </p:nvSpPr>
        <p:spPr>
          <a:xfrm>
            <a:off x="4898722" y="3231113"/>
            <a:ext cx="628124"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a:extLst>
              <a:ext uri="{FF2B5EF4-FFF2-40B4-BE49-F238E27FC236}">
                <a16:creationId xmlns:a16="http://schemas.microsoft.com/office/drawing/2014/main" id="{58A537BF-101E-4719-B3D3-CE858967E1D2}"/>
              </a:ext>
            </a:extLst>
          </p:cNvPr>
          <p:cNvSpPr txBox="1"/>
          <p:nvPr/>
        </p:nvSpPr>
        <p:spPr>
          <a:xfrm>
            <a:off x="6133303" y="1790534"/>
            <a:ext cx="2568330" cy="369332"/>
          </a:xfrm>
          <a:prstGeom prst="rect">
            <a:avLst/>
          </a:prstGeom>
          <a:noFill/>
        </p:spPr>
        <p:txBody>
          <a:bodyPr wrap="square" rtlCol="0">
            <a:spAutoFit/>
          </a:bodyPr>
          <a:lstStyle/>
          <a:p>
            <a:r>
              <a:rPr lang="fr-BE" dirty="0" err="1"/>
              <a:t>Sensory</a:t>
            </a:r>
            <a:r>
              <a:rPr lang="fr-BE" dirty="0"/>
              <a:t> </a:t>
            </a:r>
            <a:r>
              <a:rPr lang="fr-BE" dirty="0" err="1"/>
              <a:t>evaluation</a:t>
            </a:r>
            <a:endParaRPr lang="en-US" dirty="0"/>
          </a:p>
        </p:txBody>
      </p:sp>
      <p:sp>
        <p:nvSpPr>
          <p:cNvPr id="12" name="ZoneTexte 11">
            <a:extLst>
              <a:ext uri="{FF2B5EF4-FFF2-40B4-BE49-F238E27FC236}">
                <a16:creationId xmlns:a16="http://schemas.microsoft.com/office/drawing/2014/main" id="{0AF8C3ED-DBAC-42F8-9E31-F02888A669E4}"/>
              </a:ext>
            </a:extLst>
          </p:cNvPr>
          <p:cNvSpPr txBox="1"/>
          <p:nvPr/>
        </p:nvSpPr>
        <p:spPr>
          <a:xfrm>
            <a:off x="971600" y="4754792"/>
            <a:ext cx="2664296" cy="369332"/>
          </a:xfrm>
          <a:prstGeom prst="rect">
            <a:avLst/>
          </a:prstGeom>
          <a:noFill/>
        </p:spPr>
        <p:txBody>
          <a:bodyPr wrap="square" rtlCol="0">
            <a:spAutoFit/>
          </a:bodyPr>
          <a:lstStyle/>
          <a:p>
            <a:r>
              <a:rPr lang="fr-BE" dirty="0" err="1"/>
              <a:t>Skatole</a:t>
            </a:r>
            <a:r>
              <a:rPr lang="fr-BE" dirty="0"/>
              <a:t> and </a:t>
            </a:r>
            <a:r>
              <a:rPr lang="fr-BE" dirty="0" err="1"/>
              <a:t>androstenone</a:t>
            </a:r>
            <a:endParaRPr lang="en-US" dirty="0"/>
          </a:p>
        </p:txBody>
      </p:sp>
      <p:pic>
        <p:nvPicPr>
          <p:cNvPr id="14" name="Image 13">
            <a:extLst>
              <a:ext uri="{FF2B5EF4-FFF2-40B4-BE49-F238E27FC236}">
                <a16:creationId xmlns:a16="http://schemas.microsoft.com/office/drawing/2014/main" id="{FB499B8F-4008-49A8-8D99-1E05D37278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2281415"/>
            <a:ext cx="2657362" cy="931645"/>
          </a:xfrm>
          <a:prstGeom prst="rect">
            <a:avLst/>
          </a:prstGeom>
        </p:spPr>
      </p:pic>
      <p:sp>
        <p:nvSpPr>
          <p:cNvPr id="6" name="ZoneTexte 5">
            <a:extLst>
              <a:ext uri="{FF2B5EF4-FFF2-40B4-BE49-F238E27FC236}">
                <a16:creationId xmlns:a16="http://schemas.microsoft.com/office/drawing/2014/main" id="{414CECCE-48EF-4B14-811A-CE351FFC906A}"/>
              </a:ext>
            </a:extLst>
          </p:cNvPr>
          <p:cNvSpPr txBox="1"/>
          <p:nvPr/>
        </p:nvSpPr>
        <p:spPr>
          <a:xfrm>
            <a:off x="316593" y="5638285"/>
            <a:ext cx="2887255" cy="707886"/>
          </a:xfrm>
          <a:prstGeom prst="rect">
            <a:avLst/>
          </a:prstGeom>
          <a:noFill/>
        </p:spPr>
        <p:txBody>
          <a:bodyPr wrap="square" rtlCol="0">
            <a:spAutoFit/>
          </a:bodyPr>
          <a:lstStyle/>
          <a:p>
            <a:r>
              <a:rPr lang="en-US" sz="1000" dirty="0">
                <a:ea typeface="Calibri" panose="020F0502020204030204" pitchFamily="34" charset="0"/>
              </a:rPr>
              <a:t>Burgeon, C., </a:t>
            </a:r>
            <a:r>
              <a:rPr lang="en-US" sz="1000" dirty="0" err="1">
                <a:ea typeface="Calibri" panose="020F0502020204030204" pitchFamily="34" charset="0"/>
              </a:rPr>
              <a:t>Debliquy</a:t>
            </a:r>
            <a:r>
              <a:rPr lang="en-US" sz="1000" dirty="0">
                <a:ea typeface="Calibri" panose="020F0502020204030204" pitchFamily="34" charset="0"/>
              </a:rPr>
              <a:t>, M., </a:t>
            </a:r>
            <a:r>
              <a:rPr lang="en-US" sz="1000" dirty="0" err="1">
                <a:ea typeface="Calibri" panose="020F0502020204030204" pitchFamily="34" charset="0"/>
              </a:rPr>
              <a:t>Lahem</a:t>
            </a:r>
            <a:r>
              <a:rPr lang="en-US" sz="1000" dirty="0">
                <a:ea typeface="Calibri" panose="020F0502020204030204" pitchFamily="34" charset="0"/>
              </a:rPr>
              <a:t>, D., Rodriguez, J., Ly, A., &amp; Fauconnier, M. L. (2021). Past, present, and future trends in boar taint detection. </a:t>
            </a:r>
            <a:r>
              <a:rPr lang="en-US" sz="1000" i="1" dirty="0">
                <a:ea typeface="Calibri" panose="020F0502020204030204" pitchFamily="34" charset="0"/>
              </a:rPr>
              <a:t>Trends in Food Science and Technology</a:t>
            </a:r>
            <a:r>
              <a:rPr lang="en-US" sz="1000" dirty="0">
                <a:ea typeface="Calibri" panose="020F0502020204030204" pitchFamily="34" charset="0"/>
              </a:rPr>
              <a:t>, </a:t>
            </a:r>
            <a:r>
              <a:rPr lang="en-US" sz="1000" i="1" dirty="0">
                <a:ea typeface="Calibri" panose="020F0502020204030204" pitchFamily="34" charset="0"/>
              </a:rPr>
              <a:t>112 </a:t>
            </a:r>
            <a:r>
              <a:rPr lang="en-US" sz="1000" dirty="0">
                <a:ea typeface="Calibri" panose="020F0502020204030204" pitchFamily="34" charset="0"/>
              </a:rPr>
              <a:t>(April), 283– 297.</a:t>
            </a:r>
            <a:endParaRPr lang="en-US" sz="1000" dirty="0"/>
          </a:p>
        </p:txBody>
      </p:sp>
      <p:pic>
        <p:nvPicPr>
          <p:cNvPr id="7" name="Image 6">
            <a:extLst>
              <a:ext uri="{FF2B5EF4-FFF2-40B4-BE49-F238E27FC236}">
                <a16:creationId xmlns:a16="http://schemas.microsoft.com/office/drawing/2014/main" id="{8B490C94-2338-48F1-AA4E-41F0F9B52FAF}"/>
              </a:ext>
            </a:extLst>
          </p:cNvPr>
          <p:cNvPicPr>
            <a:picLocks noChangeAspect="1"/>
          </p:cNvPicPr>
          <p:nvPr/>
        </p:nvPicPr>
        <p:blipFill>
          <a:blip r:embed="rId7"/>
          <a:stretch>
            <a:fillRect/>
          </a:stretch>
        </p:blipFill>
        <p:spPr>
          <a:xfrm>
            <a:off x="516391" y="181311"/>
            <a:ext cx="910418" cy="1213048"/>
          </a:xfrm>
          <a:prstGeom prst="rect">
            <a:avLst/>
          </a:prstGeom>
        </p:spPr>
      </p:pic>
      <p:sp>
        <p:nvSpPr>
          <p:cNvPr id="8" name="ZoneTexte 7">
            <a:extLst>
              <a:ext uri="{FF2B5EF4-FFF2-40B4-BE49-F238E27FC236}">
                <a16:creationId xmlns:a16="http://schemas.microsoft.com/office/drawing/2014/main" id="{51222E10-42EB-4131-91FF-A9B91B2508F3}"/>
              </a:ext>
            </a:extLst>
          </p:cNvPr>
          <p:cNvSpPr txBox="1"/>
          <p:nvPr/>
        </p:nvSpPr>
        <p:spPr>
          <a:xfrm>
            <a:off x="418697" y="1490849"/>
            <a:ext cx="2016224" cy="276999"/>
          </a:xfrm>
          <a:prstGeom prst="rect">
            <a:avLst/>
          </a:prstGeom>
          <a:noFill/>
        </p:spPr>
        <p:txBody>
          <a:bodyPr wrap="square" rtlCol="0">
            <a:spAutoFit/>
          </a:bodyPr>
          <a:lstStyle/>
          <a:p>
            <a:r>
              <a:rPr lang="fr-BE" sz="1200" dirty="0"/>
              <a:t>Clément </a:t>
            </a:r>
            <a:r>
              <a:rPr lang="fr-BE" sz="1200" dirty="0" err="1"/>
              <a:t>Burgeon</a:t>
            </a:r>
            <a:endParaRPr lang="en-US" sz="1200" dirty="0"/>
          </a:p>
        </p:txBody>
      </p:sp>
    </p:spTree>
    <p:extLst>
      <p:ext uri="{BB962C8B-B14F-4D97-AF65-F5344CB8AC3E}">
        <p14:creationId xmlns:p14="http://schemas.microsoft.com/office/powerpoint/2010/main" val="40407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C0BB98-8DAA-4657-AC19-3B5952EB33FF}"/>
              </a:ext>
            </a:extLst>
          </p:cNvPr>
          <p:cNvSpPr txBox="1"/>
          <p:nvPr/>
        </p:nvSpPr>
        <p:spPr>
          <a:xfrm>
            <a:off x="4283968" y="847990"/>
            <a:ext cx="5904656" cy="461665"/>
          </a:xfrm>
          <a:prstGeom prst="rect">
            <a:avLst/>
          </a:prstGeom>
          <a:noFill/>
        </p:spPr>
        <p:txBody>
          <a:bodyPr wrap="square" rtlCol="0">
            <a:spAutoFit/>
          </a:bodyPr>
          <a:lstStyle/>
          <a:p>
            <a:r>
              <a:rPr lang="fr-FR" sz="2400" b="1" dirty="0"/>
              <a:t>5. </a:t>
            </a:r>
            <a:r>
              <a:rPr lang="fr-FR" sz="2400" b="1" dirty="0" err="1"/>
              <a:t>Boar</a:t>
            </a:r>
            <a:r>
              <a:rPr lang="fr-FR" sz="2400" b="1" dirty="0"/>
              <a:t> </a:t>
            </a:r>
            <a:r>
              <a:rPr lang="fr-FR" sz="2400" b="1" dirty="0" err="1"/>
              <a:t>taint</a:t>
            </a:r>
            <a:endParaRPr lang="en-US" sz="2400" b="1" dirty="0"/>
          </a:p>
        </p:txBody>
      </p:sp>
      <p:pic>
        <p:nvPicPr>
          <p:cNvPr id="1026" name="Picture 2" descr="https://www.gembloux.uliege.be/upload/docs/image/png/2021-06/graphical_abstract_2021-06-02_15-11-18_924.png">
            <a:extLst>
              <a:ext uri="{FF2B5EF4-FFF2-40B4-BE49-F238E27FC236}">
                <a16:creationId xmlns:a16="http://schemas.microsoft.com/office/drawing/2014/main" id="{F18AEAD7-863D-4FC7-BEA6-97EA35CDC3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4375" b="323"/>
          <a:stretch/>
        </p:blipFill>
        <p:spPr bwMode="auto">
          <a:xfrm>
            <a:off x="1488688" y="1967653"/>
            <a:ext cx="4932549" cy="421422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3230EA6E-56DC-499B-8FBA-C895129723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1322" y="4931295"/>
            <a:ext cx="1368152" cy="1415929"/>
          </a:xfrm>
          <a:prstGeom prst="rect">
            <a:avLst/>
          </a:prstGeom>
        </p:spPr>
      </p:pic>
      <p:cxnSp>
        <p:nvCxnSpPr>
          <p:cNvPr id="8" name="Connecteur droit avec flèche 7">
            <a:extLst>
              <a:ext uri="{FF2B5EF4-FFF2-40B4-BE49-F238E27FC236}">
                <a16:creationId xmlns:a16="http://schemas.microsoft.com/office/drawing/2014/main" id="{B2F8866A-34AC-4C1E-BDB2-13B3D0610E56}"/>
              </a:ext>
            </a:extLst>
          </p:cNvPr>
          <p:cNvCxnSpPr>
            <a:cxnSpLocks/>
          </p:cNvCxnSpPr>
          <p:nvPr/>
        </p:nvCxnSpPr>
        <p:spPr>
          <a:xfrm>
            <a:off x="3600633" y="3915779"/>
            <a:ext cx="354329" cy="1097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50E0B2B0-D2BB-49D4-906A-01D56E3AE76F}"/>
              </a:ext>
            </a:extLst>
          </p:cNvPr>
          <p:cNvSpPr txBox="1"/>
          <p:nvPr/>
        </p:nvSpPr>
        <p:spPr>
          <a:xfrm>
            <a:off x="3307306" y="6347224"/>
            <a:ext cx="1656184" cy="307777"/>
          </a:xfrm>
          <a:prstGeom prst="rect">
            <a:avLst/>
          </a:prstGeom>
          <a:noFill/>
        </p:spPr>
        <p:txBody>
          <a:bodyPr wrap="square" rtlCol="0">
            <a:spAutoFit/>
          </a:bodyPr>
          <a:lstStyle/>
          <a:p>
            <a:r>
              <a:rPr lang="fr-BE" sz="1400" dirty="0" err="1"/>
              <a:t>Sensory</a:t>
            </a:r>
            <a:r>
              <a:rPr lang="fr-BE" sz="1400" dirty="0"/>
              <a:t> </a:t>
            </a:r>
            <a:r>
              <a:rPr lang="fr-BE" sz="1400" dirty="0" err="1"/>
              <a:t>evaluation</a:t>
            </a:r>
            <a:endParaRPr lang="en-US" sz="1400" dirty="0"/>
          </a:p>
        </p:txBody>
      </p:sp>
      <p:cxnSp>
        <p:nvCxnSpPr>
          <p:cNvPr id="19" name="Connecteur droit avec flèche 18">
            <a:extLst>
              <a:ext uri="{FF2B5EF4-FFF2-40B4-BE49-F238E27FC236}">
                <a16:creationId xmlns:a16="http://schemas.microsoft.com/office/drawing/2014/main" id="{6B846A53-FB62-4039-9157-EC6C17D7C9F6}"/>
              </a:ext>
            </a:extLst>
          </p:cNvPr>
          <p:cNvCxnSpPr>
            <a:cxnSpLocks/>
          </p:cNvCxnSpPr>
          <p:nvPr/>
        </p:nvCxnSpPr>
        <p:spPr>
          <a:xfrm flipV="1">
            <a:off x="3610856" y="1878885"/>
            <a:ext cx="1049085" cy="2082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40646152-EF5B-443A-BF8C-5FCB8AA94465}"/>
              </a:ext>
            </a:extLst>
          </p:cNvPr>
          <p:cNvSpPr txBox="1"/>
          <p:nvPr/>
        </p:nvSpPr>
        <p:spPr>
          <a:xfrm>
            <a:off x="5031462" y="1579475"/>
            <a:ext cx="2160240" cy="307777"/>
          </a:xfrm>
          <a:prstGeom prst="rect">
            <a:avLst/>
          </a:prstGeom>
          <a:noFill/>
        </p:spPr>
        <p:txBody>
          <a:bodyPr wrap="square" rtlCol="0">
            <a:spAutoFit/>
          </a:bodyPr>
          <a:lstStyle/>
          <a:p>
            <a:r>
              <a:rPr lang="fr-BE" sz="1400" dirty="0" err="1"/>
              <a:t>Fatty</a:t>
            </a:r>
            <a:r>
              <a:rPr lang="fr-BE" sz="1400" dirty="0"/>
              <a:t> </a:t>
            </a:r>
            <a:r>
              <a:rPr lang="fr-BE" sz="1400" dirty="0" err="1"/>
              <a:t>acid</a:t>
            </a:r>
            <a:r>
              <a:rPr lang="fr-BE" sz="1400" dirty="0"/>
              <a:t> profile</a:t>
            </a:r>
            <a:endParaRPr lang="en-US" sz="1400" dirty="0"/>
          </a:p>
        </p:txBody>
      </p:sp>
    </p:spTree>
    <p:extLst>
      <p:ext uri="{BB962C8B-B14F-4D97-AF65-F5344CB8AC3E}">
        <p14:creationId xmlns:p14="http://schemas.microsoft.com/office/powerpoint/2010/main" val="263614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C0BB98-8DAA-4657-AC19-3B5952EB33FF}"/>
              </a:ext>
            </a:extLst>
          </p:cNvPr>
          <p:cNvSpPr txBox="1"/>
          <p:nvPr/>
        </p:nvSpPr>
        <p:spPr>
          <a:xfrm>
            <a:off x="4572000" y="417666"/>
            <a:ext cx="5904656" cy="461665"/>
          </a:xfrm>
          <a:prstGeom prst="rect">
            <a:avLst/>
          </a:prstGeom>
          <a:noFill/>
        </p:spPr>
        <p:txBody>
          <a:bodyPr wrap="square" rtlCol="0">
            <a:spAutoFit/>
          </a:bodyPr>
          <a:lstStyle/>
          <a:p>
            <a:r>
              <a:rPr lang="fr-FR" sz="2400" b="1" dirty="0"/>
              <a:t>5. </a:t>
            </a:r>
            <a:r>
              <a:rPr lang="fr-FR" sz="2400" b="1" dirty="0" err="1"/>
              <a:t>Boar</a:t>
            </a:r>
            <a:r>
              <a:rPr lang="fr-FR" sz="2400" b="1" dirty="0"/>
              <a:t> </a:t>
            </a:r>
            <a:r>
              <a:rPr lang="fr-FR" sz="2400" b="1" dirty="0" err="1"/>
              <a:t>taint</a:t>
            </a:r>
            <a:endParaRPr lang="en-US" sz="2400" b="1" dirty="0"/>
          </a:p>
        </p:txBody>
      </p:sp>
      <p:sp>
        <p:nvSpPr>
          <p:cNvPr id="11" name="ZoneTexte 10">
            <a:extLst>
              <a:ext uri="{FF2B5EF4-FFF2-40B4-BE49-F238E27FC236}">
                <a16:creationId xmlns:a16="http://schemas.microsoft.com/office/drawing/2014/main" id="{58A537BF-101E-4719-B3D3-CE858967E1D2}"/>
              </a:ext>
            </a:extLst>
          </p:cNvPr>
          <p:cNvSpPr txBox="1"/>
          <p:nvPr/>
        </p:nvSpPr>
        <p:spPr>
          <a:xfrm>
            <a:off x="2715746" y="1479184"/>
            <a:ext cx="4327339" cy="369332"/>
          </a:xfrm>
          <a:prstGeom prst="rect">
            <a:avLst/>
          </a:prstGeom>
          <a:noFill/>
        </p:spPr>
        <p:txBody>
          <a:bodyPr wrap="square" rtlCol="0">
            <a:spAutoFit/>
          </a:bodyPr>
          <a:lstStyle/>
          <a:p>
            <a:r>
              <a:rPr lang="fr-BE" dirty="0" err="1"/>
              <a:t>Sensory</a:t>
            </a:r>
            <a:r>
              <a:rPr lang="fr-BE" dirty="0"/>
              <a:t> </a:t>
            </a:r>
            <a:r>
              <a:rPr lang="fr-BE" dirty="0" err="1"/>
              <a:t>evaluation</a:t>
            </a:r>
            <a:r>
              <a:rPr lang="fr-BE" dirty="0"/>
              <a:t> versus </a:t>
            </a:r>
            <a:r>
              <a:rPr lang="fr-BE" dirty="0" err="1"/>
              <a:t>chemical</a:t>
            </a:r>
            <a:r>
              <a:rPr lang="fr-BE" dirty="0"/>
              <a:t> </a:t>
            </a:r>
            <a:r>
              <a:rPr lang="fr-BE" dirty="0" err="1"/>
              <a:t>analysis</a:t>
            </a:r>
            <a:r>
              <a:rPr lang="fr-BE" dirty="0"/>
              <a:t> </a:t>
            </a:r>
            <a:endParaRPr lang="en-US" dirty="0"/>
          </a:p>
        </p:txBody>
      </p:sp>
      <p:pic>
        <p:nvPicPr>
          <p:cNvPr id="15" name="Picture 2" descr="figure 1">
            <a:extLst>
              <a:ext uri="{FF2B5EF4-FFF2-40B4-BE49-F238E27FC236}">
                <a16:creationId xmlns:a16="http://schemas.microsoft.com/office/drawing/2014/main" id="{F26C5D5C-7218-442F-A778-FCC69E7DD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77132"/>
            <a:ext cx="4493933" cy="299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lèche : droite 15">
            <a:extLst>
              <a:ext uri="{FF2B5EF4-FFF2-40B4-BE49-F238E27FC236}">
                <a16:creationId xmlns:a16="http://schemas.microsoft.com/office/drawing/2014/main" id="{D0E5CAC4-9A6B-4603-A802-744EF2E615F8}"/>
              </a:ext>
            </a:extLst>
          </p:cNvPr>
          <p:cNvSpPr/>
          <p:nvPr/>
        </p:nvSpPr>
        <p:spPr>
          <a:xfrm rot="5400000">
            <a:off x="6311281" y="3627070"/>
            <a:ext cx="628124"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35CB78-35AD-42A2-9E83-8DF1B04902A3}"/>
              </a:ext>
            </a:extLst>
          </p:cNvPr>
          <p:cNvSpPr/>
          <p:nvPr/>
        </p:nvSpPr>
        <p:spPr>
          <a:xfrm>
            <a:off x="5406759" y="2231115"/>
            <a:ext cx="2586353" cy="1109599"/>
          </a:xfrm>
          <a:prstGeom prst="rect">
            <a:avLst/>
          </a:prstGeom>
          <a:ln>
            <a:noFill/>
          </a:ln>
        </p:spPr>
        <p:txBody>
          <a:bodyPr wrap="square">
            <a:spAutoFit/>
          </a:bodyPr>
          <a:lstStyle/>
          <a:p>
            <a:pPr algn="ctr">
              <a:lnSpc>
                <a:spcPct val="150000"/>
              </a:lnSpc>
            </a:pPr>
            <a:r>
              <a:rPr lang="fr-BE" sz="900" dirty="0">
                <a:latin typeface="+mj-lt"/>
                <a:cs typeface="Times New Roman" panose="02020603050405020304" pitchFamily="18" charset="0"/>
              </a:rPr>
              <a:t>Chemical </a:t>
            </a:r>
            <a:r>
              <a:rPr lang="fr-BE" sz="900" dirty="0" err="1">
                <a:latin typeface="+mj-lt"/>
                <a:cs typeface="Times New Roman" panose="02020603050405020304" pitchFamily="18" charset="0"/>
              </a:rPr>
              <a:t>analysis</a:t>
            </a:r>
            <a:endParaRPr lang="fr-BE" sz="900" dirty="0">
              <a:latin typeface="+mj-lt"/>
              <a:cs typeface="Times New Roman" panose="02020603050405020304" pitchFamily="18" charset="0"/>
            </a:endParaRPr>
          </a:p>
          <a:p>
            <a:pPr>
              <a:lnSpc>
                <a:spcPct val="150000"/>
              </a:lnSpc>
            </a:pPr>
            <a:r>
              <a:rPr lang="fr-BE" sz="900" dirty="0">
                <a:latin typeface="+mj-lt"/>
                <a:cs typeface="Times New Roman" panose="02020603050405020304" pitchFamily="18" charset="0"/>
              </a:rPr>
              <a:t>LS/LA: </a:t>
            </a:r>
            <a:r>
              <a:rPr lang="fr-BE" sz="900" dirty="0" err="1">
                <a:latin typeface="+mj-lt"/>
                <a:cs typeface="Times New Roman" panose="02020603050405020304" pitchFamily="18" charset="0"/>
              </a:rPr>
              <a:t>low</a:t>
            </a:r>
            <a:r>
              <a:rPr lang="fr-BE" sz="900" dirty="0">
                <a:latin typeface="+mj-lt"/>
                <a:cs typeface="Times New Roman" panose="02020603050405020304" pitchFamily="18" charset="0"/>
              </a:rPr>
              <a:t> skatole, </a:t>
            </a:r>
            <a:r>
              <a:rPr lang="fr-BE" sz="900" dirty="0" err="1">
                <a:latin typeface="+mj-lt"/>
                <a:cs typeface="Times New Roman" panose="02020603050405020304" pitchFamily="18" charset="0"/>
              </a:rPr>
              <a:t>low</a:t>
            </a:r>
            <a:r>
              <a:rPr lang="fr-BE" sz="900" dirty="0">
                <a:latin typeface="+mj-lt"/>
                <a:cs typeface="Times New Roman" panose="02020603050405020304" pitchFamily="18" charset="0"/>
              </a:rPr>
              <a:t> androstenone</a:t>
            </a:r>
          </a:p>
          <a:p>
            <a:pPr>
              <a:lnSpc>
                <a:spcPct val="150000"/>
              </a:lnSpc>
            </a:pPr>
            <a:r>
              <a:rPr lang="fr-BE" sz="900" dirty="0">
                <a:latin typeface="+mj-lt"/>
                <a:cs typeface="Times New Roman" panose="02020603050405020304" pitchFamily="18" charset="0"/>
              </a:rPr>
              <a:t>LS/HA: </a:t>
            </a:r>
            <a:r>
              <a:rPr lang="fr-BE" sz="900" dirty="0" err="1">
                <a:latin typeface="+mj-lt"/>
                <a:cs typeface="Times New Roman" panose="02020603050405020304" pitchFamily="18" charset="0"/>
              </a:rPr>
              <a:t>Low</a:t>
            </a:r>
            <a:r>
              <a:rPr lang="fr-BE" sz="900" dirty="0">
                <a:latin typeface="+mj-lt"/>
                <a:cs typeface="Times New Roman" panose="02020603050405020304" pitchFamily="18" charset="0"/>
              </a:rPr>
              <a:t> skatole, high androstenone</a:t>
            </a:r>
          </a:p>
          <a:p>
            <a:pPr>
              <a:lnSpc>
                <a:spcPct val="150000"/>
              </a:lnSpc>
            </a:pPr>
            <a:r>
              <a:rPr lang="fr-BE" sz="900" dirty="0">
                <a:latin typeface="+mj-lt"/>
                <a:cs typeface="Times New Roman" panose="02020603050405020304" pitchFamily="18" charset="0"/>
              </a:rPr>
              <a:t>HS/MA: High skatole, medium androstenone</a:t>
            </a:r>
          </a:p>
          <a:p>
            <a:pPr>
              <a:lnSpc>
                <a:spcPct val="150000"/>
              </a:lnSpc>
            </a:pPr>
            <a:r>
              <a:rPr lang="fr-BE" sz="900" dirty="0">
                <a:latin typeface="+mj-lt"/>
                <a:cs typeface="Times New Roman" panose="02020603050405020304" pitchFamily="18" charset="0"/>
              </a:rPr>
              <a:t>HS/HA: high skatole, high androstenone</a:t>
            </a:r>
            <a:endParaRPr lang="en-US" sz="900" dirty="0">
              <a:latin typeface="+mj-lt"/>
              <a:cs typeface="Times New Roman" panose="02020603050405020304" pitchFamily="18" charset="0"/>
            </a:endParaRPr>
          </a:p>
        </p:txBody>
      </p:sp>
      <p:sp>
        <p:nvSpPr>
          <p:cNvPr id="24" name="Espace réservé du contenu 3">
            <a:extLst>
              <a:ext uri="{FF2B5EF4-FFF2-40B4-BE49-F238E27FC236}">
                <a16:creationId xmlns:a16="http://schemas.microsoft.com/office/drawing/2014/main" id="{C58CF247-4449-4631-8ED7-AC1CB58BD11F}"/>
              </a:ext>
            </a:extLst>
          </p:cNvPr>
          <p:cNvSpPr txBox="1">
            <a:spLocks/>
          </p:cNvSpPr>
          <p:nvPr/>
        </p:nvSpPr>
        <p:spPr>
          <a:xfrm>
            <a:off x="5940152" y="4423659"/>
            <a:ext cx="1648785" cy="720080"/>
          </a:xfrm>
          <a:prstGeom prst="rect">
            <a:avLst/>
          </a:prstGeom>
          <a:ln>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BE" sz="1800" dirty="0" err="1"/>
              <a:t>Some</a:t>
            </a:r>
            <a:r>
              <a:rPr lang="fr-BE" sz="1800" dirty="0"/>
              <a:t> </a:t>
            </a:r>
            <a:r>
              <a:rPr lang="fr-BE" sz="1800" dirty="0" err="1"/>
              <a:t>discrepancies</a:t>
            </a:r>
            <a:endParaRPr lang="fr-BE" sz="1800" dirty="0"/>
          </a:p>
        </p:txBody>
      </p:sp>
      <p:sp>
        <p:nvSpPr>
          <p:cNvPr id="25" name="Flèche : droite 24">
            <a:extLst>
              <a:ext uri="{FF2B5EF4-FFF2-40B4-BE49-F238E27FC236}">
                <a16:creationId xmlns:a16="http://schemas.microsoft.com/office/drawing/2014/main" id="{274BD0BE-27AC-48F4-93FA-ECE4799075BC}"/>
              </a:ext>
            </a:extLst>
          </p:cNvPr>
          <p:cNvSpPr/>
          <p:nvPr/>
        </p:nvSpPr>
        <p:spPr>
          <a:xfrm rot="8444619">
            <a:off x="6010919" y="5437849"/>
            <a:ext cx="804124"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ZoneTexte 25">
            <a:extLst>
              <a:ext uri="{FF2B5EF4-FFF2-40B4-BE49-F238E27FC236}">
                <a16:creationId xmlns:a16="http://schemas.microsoft.com/office/drawing/2014/main" id="{F6F1E3C8-B232-4C6C-8E1F-9088C6F9AD23}"/>
              </a:ext>
            </a:extLst>
          </p:cNvPr>
          <p:cNvSpPr txBox="1"/>
          <p:nvPr/>
        </p:nvSpPr>
        <p:spPr>
          <a:xfrm>
            <a:off x="3343830" y="5668681"/>
            <a:ext cx="2568330" cy="369332"/>
          </a:xfrm>
          <a:prstGeom prst="rect">
            <a:avLst/>
          </a:prstGeom>
          <a:noFill/>
        </p:spPr>
        <p:txBody>
          <a:bodyPr wrap="square" rtlCol="0">
            <a:spAutoFit/>
          </a:bodyPr>
          <a:lstStyle/>
          <a:p>
            <a:r>
              <a:rPr lang="fr-BE" dirty="0"/>
              <a:t>Origin of </a:t>
            </a:r>
            <a:r>
              <a:rPr lang="fr-BE" dirty="0" err="1"/>
              <a:t>discrepancies</a:t>
            </a:r>
            <a:r>
              <a:rPr lang="fr-BE" dirty="0"/>
              <a:t>?</a:t>
            </a:r>
            <a:endParaRPr lang="en-US" dirty="0"/>
          </a:p>
        </p:txBody>
      </p:sp>
    </p:spTree>
    <p:extLst>
      <p:ext uri="{BB962C8B-B14F-4D97-AF65-F5344CB8AC3E}">
        <p14:creationId xmlns:p14="http://schemas.microsoft.com/office/powerpoint/2010/main" val="120146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C0BB98-8DAA-4657-AC19-3B5952EB33FF}"/>
              </a:ext>
            </a:extLst>
          </p:cNvPr>
          <p:cNvSpPr txBox="1"/>
          <p:nvPr/>
        </p:nvSpPr>
        <p:spPr>
          <a:xfrm>
            <a:off x="5004048" y="332656"/>
            <a:ext cx="5904656" cy="461665"/>
          </a:xfrm>
          <a:prstGeom prst="rect">
            <a:avLst/>
          </a:prstGeom>
          <a:noFill/>
        </p:spPr>
        <p:txBody>
          <a:bodyPr wrap="square" rtlCol="0">
            <a:spAutoFit/>
          </a:bodyPr>
          <a:lstStyle/>
          <a:p>
            <a:r>
              <a:rPr lang="fr-FR" sz="2400" b="1" dirty="0"/>
              <a:t>5. </a:t>
            </a:r>
            <a:r>
              <a:rPr lang="fr-FR" sz="2400" b="1" dirty="0" err="1"/>
              <a:t>Boar</a:t>
            </a:r>
            <a:r>
              <a:rPr lang="fr-FR" sz="2400" b="1" dirty="0"/>
              <a:t> </a:t>
            </a:r>
            <a:r>
              <a:rPr lang="fr-FR" sz="2400" b="1" dirty="0" err="1"/>
              <a:t>taint</a:t>
            </a:r>
            <a:endParaRPr lang="en-US" sz="2400" b="1" dirty="0"/>
          </a:p>
        </p:txBody>
      </p:sp>
      <p:sp>
        <p:nvSpPr>
          <p:cNvPr id="13" name="ZoneTexte 12">
            <a:extLst>
              <a:ext uri="{FF2B5EF4-FFF2-40B4-BE49-F238E27FC236}">
                <a16:creationId xmlns:a16="http://schemas.microsoft.com/office/drawing/2014/main" id="{9055341C-658F-4855-947A-1DE149AE4C0D}"/>
              </a:ext>
            </a:extLst>
          </p:cNvPr>
          <p:cNvSpPr txBox="1"/>
          <p:nvPr/>
        </p:nvSpPr>
        <p:spPr>
          <a:xfrm>
            <a:off x="2987824" y="1098764"/>
            <a:ext cx="3168352" cy="400110"/>
          </a:xfrm>
          <a:prstGeom prst="rect">
            <a:avLst/>
          </a:prstGeom>
          <a:noFill/>
        </p:spPr>
        <p:txBody>
          <a:bodyPr wrap="square" rtlCol="0">
            <a:spAutoFit/>
          </a:bodyPr>
          <a:lstStyle/>
          <a:p>
            <a:r>
              <a:rPr lang="fr-BE" sz="2000" dirty="0"/>
              <a:t>Origin of </a:t>
            </a:r>
            <a:r>
              <a:rPr lang="fr-BE" sz="2000" dirty="0" err="1"/>
              <a:t>discrepancies</a:t>
            </a:r>
            <a:r>
              <a:rPr lang="fr-BE" sz="2000" dirty="0"/>
              <a:t>?</a:t>
            </a:r>
            <a:endParaRPr lang="en-US" sz="2000" dirty="0"/>
          </a:p>
        </p:txBody>
      </p:sp>
      <p:pic>
        <p:nvPicPr>
          <p:cNvPr id="14" name="Image 13">
            <a:extLst>
              <a:ext uri="{FF2B5EF4-FFF2-40B4-BE49-F238E27FC236}">
                <a16:creationId xmlns:a16="http://schemas.microsoft.com/office/drawing/2014/main" id="{5D155610-AE92-4A94-90FC-78093C1B545E}"/>
              </a:ext>
            </a:extLst>
          </p:cNvPr>
          <p:cNvPicPr>
            <a:picLocks noChangeAspect="1"/>
          </p:cNvPicPr>
          <p:nvPr/>
        </p:nvPicPr>
        <p:blipFill>
          <a:blip r:embed="rId3"/>
          <a:stretch>
            <a:fillRect/>
          </a:stretch>
        </p:blipFill>
        <p:spPr>
          <a:xfrm>
            <a:off x="277593" y="1771877"/>
            <a:ext cx="3408809" cy="3524440"/>
          </a:xfrm>
          <a:prstGeom prst="rect">
            <a:avLst/>
          </a:prstGeom>
        </p:spPr>
      </p:pic>
      <p:pic>
        <p:nvPicPr>
          <p:cNvPr id="15" name="Picture 2" descr="figure 4">
            <a:extLst>
              <a:ext uri="{FF2B5EF4-FFF2-40B4-BE49-F238E27FC236}">
                <a16:creationId xmlns:a16="http://schemas.microsoft.com/office/drawing/2014/main" id="{CFB95EE6-ED93-4C89-B566-6BC9C08CB1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091" y="1930615"/>
            <a:ext cx="3438161" cy="333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re 1">
            <a:extLst>
              <a:ext uri="{FF2B5EF4-FFF2-40B4-BE49-F238E27FC236}">
                <a16:creationId xmlns:a16="http://schemas.microsoft.com/office/drawing/2014/main" id="{C1613145-5088-410F-ACF6-FFF45B959EBA}"/>
              </a:ext>
            </a:extLst>
          </p:cNvPr>
          <p:cNvSpPr>
            <a:spLocks noGrp="1"/>
          </p:cNvSpPr>
          <p:nvPr>
            <p:ph type="title"/>
          </p:nvPr>
        </p:nvSpPr>
        <p:spPr>
          <a:xfrm>
            <a:off x="277593" y="5647994"/>
            <a:ext cx="3879195" cy="1003481"/>
          </a:xfrm>
        </p:spPr>
        <p:txBody>
          <a:bodyPr>
            <a:normAutofit fontScale="90000"/>
          </a:bodyPr>
          <a:lstStyle/>
          <a:p>
            <a:r>
              <a:rPr lang="fr-BE" sz="1800" dirty="0" err="1"/>
              <a:t>Fatty</a:t>
            </a:r>
            <a:r>
              <a:rPr lang="fr-BE" sz="1800" dirty="0"/>
              <a:t> </a:t>
            </a:r>
            <a:r>
              <a:rPr lang="fr-BE" sz="1800" dirty="0" err="1"/>
              <a:t>acids</a:t>
            </a:r>
            <a:r>
              <a:rPr lang="fr-BE" sz="1800" dirty="0"/>
              <a:t> composition as a source of </a:t>
            </a:r>
            <a:r>
              <a:rPr lang="fr-BE" sz="1800" dirty="0" err="1"/>
              <a:t>discrepancy</a:t>
            </a:r>
            <a:r>
              <a:rPr lang="fr-BE" sz="1800" dirty="0"/>
              <a:t>?</a:t>
            </a:r>
            <a:br>
              <a:rPr lang="fr-BE" sz="1800" dirty="0"/>
            </a:br>
            <a:r>
              <a:rPr lang="fr-BE" sz="1800" dirty="0"/>
              <a:t>  </a:t>
            </a:r>
            <a:br>
              <a:rPr lang="fr-BE" sz="1800" dirty="0"/>
            </a:br>
            <a:r>
              <a:rPr lang="fr-BE" sz="1800" dirty="0">
                <a:sym typeface="Wingdings" panose="05000000000000000000" pitchFamily="2" charset="2"/>
              </a:rPr>
              <a:t> </a:t>
            </a:r>
            <a:r>
              <a:rPr lang="fr-BE" sz="1800" dirty="0">
                <a:solidFill>
                  <a:srgbClr val="FF0000"/>
                </a:solidFill>
                <a:sym typeface="Wingdings" panose="05000000000000000000" pitchFamily="2" charset="2"/>
              </a:rPr>
              <a:t>NO</a:t>
            </a:r>
            <a:endParaRPr lang="en-US" sz="1800" i="1" dirty="0">
              <a:solidFill>
                <a:srgbClr val="FF0000"/>
              </a:solidFill>
            </a:endParaRPr>
          </a:p>
        </p:txBody>
      </p:sp>
      <p:sp>
        <p:nvSpPr>
          <p:cNvPr id="18" name="Titre 1">
            <a:extLst>
              <a:ext uri="{FF2B5EF4-FFF2-40B4-BE49-F238E27FC236}">
                <a16:creationId xmlns:a16="http://schemas.microsoft.com/office/drawing/2014/main" id="{68D0952F-6EB6-4988-A5C8-328EB9A020F5}"/>
              </a:ext>
            </a:extLst>
          </p:cNvPr>
          <p:cNvSpPr txBox="1">
            <a:spLocks/>
          </p:cNvSpPr>
          <p:nvPr/>
        </p:nvSpPr>
        <p:spPr>
          <a:xfrm>
            <a:off x="4601006" y="5651402"/>
            <a:ext cx="3778669" cy="854835"/>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3200" b="1" kern="1200">
                <a:solidFill>
                  <a:srgbClr val="7DB928"/>
                </a:solidFill>
                <a:latin typeface="+mj-lt"/>
                <a:ea typeface="+mj-ea"/>
                <a:cs typeface="+mj-cs"/>
              </a:defRPr>
            </a:lvl1pPr>
          </a:lstStyle>
          <a:p>
            <a:r>
              <a:rPr lang="fr-BE" sz="1800" dirty="0" err="1"/>
              <a:t>VOCs</a:t>
            </a:r>
            <a:r>
              <a:rPr lang="fr-BE" sz="1800" dirty="0"/>
              <a:t> as a source of </a:t>
            </a:r>
            <a:r>
              <a:rPr lang="fr-BE" sz="1800" dirty="0" err="1"/>
              <a:t>discrepancy</a:t>
            </a:r>
            <a:r>
              <a:rPr lang="fr-BE" sz="1800" dirty="0"/>
              <a:t>?</a:t>
            </a:r>
          </a:p>
          <a:p>
            <a:endParaRPr lang="fr-BE" sz="1800" dirty="0"/>
          </a:p>
          <a:p>
            <a:r>
              <a:rPr lang="fr-BE" sz="1800" dirty="0">
                <a:sym typeface="Wingdings" panose="05000000000000000000" pitchFamily="2" charset="2"/>
              </a:rPr>
              <a:t> YES (</a:t>
            </a:r>
            <a:r>
              <a:rPr lang="fr-BE" sz="1800" dirty="0" err="1">
                <a:sym typeface="Wingdings" panose="05000000000000000000" pitchFamily="2" charset="2"/>
              </a:rPr>
              <a:t>oxidation</a:t>
            </a:r>
            <a:r>
              <a:rPr lang="fr-BE" sz="1800" dirty="0">
                <a:sym typeface="Wingdings" panose="05000000000000000000" pitchFamily="2" charset="2"/>
              </a:rPr>
              <a:t> </a:t>
            </a:r>
            <a:r>
              <a:rPr lang="fr-BE" sz="1800" dirty="0" err="1">
                <a:sym typeface="Wingdings" panose="05000000000000000000" pitchFamily="2" charset="2"/>
              </a:rPr>
              <a:t>products</a:t>
            </a:r>
            <a:r>
              <a:rPr lang="fr-BE" sz="1800" dirty="0">
                <a:sym typeface="Wingdings" panose="05000000000000000000" pitchFamily="2" charset="2"/>
              </a:rPr>
              <a:t> at 150°C)</a:t>
            </a:r>
            <a:endParaRPr lang="en-US" sz="1800" dirty="0"/>
          </a:p>
        </p:txBody>
      </p:sp>
      <p:sp>
        <p:nvSpPr>
          <p:cNvPr id="19" name="ZoneTexte 18">
            <a:extLst>
              <a:ext uri="{FF2B5EF4-FFF2-40B4-BE49-F238E27FC236}">
                <a16:creationId xmlns:a16="http://schemas.microsoft.com/office/drawing/2014/main" id="{25370A6C-05AE-410F-8D1A-09803A218C5D}"/>
              </a:ext>
            </a:extLst>
          </p:cNvPr>
          <p:cNvSpPr txBox="1"/>
          <p:nvPr/>
        </p:nvSpPr>
        <p:spPr>
          <a:xfrm>
            <a:off x="1922207" y="6126834"/>
            <a:ext cx="2456690" cy="584775"/>
          </a:xfrm>
          <a:prstGeom prst="rect">
            <a:avLst/>
          </a:prstGeom>
          <a:noFill/>
        </p:spPr>
        <p:txBody>
          <a:bodyPr wrap="square" rtlCol="0">
            <a:spAutoFit/>
          </a:bodyPr>
          <a:lstStyle/>
          <a:p>
            <a:r>
              <a:rPr lang="en-US" sz="800" b="1" dirty="0"/>
              <a:t>Can sensory boar taint levels be explained by fatty acid composition and emitted volatile organic compounds in addition to </a:t>
            </a:r>
            <a:r>
              <a:rPr lang="en-US" sz="800" b="1" dirty="0" err="1"/>
              <a:t>androstenone</a:t>
            </a:r>
            <a:r>
              <a:rPr lang="en-US" sz="800" b="1" dirty="0"/>
              <a:t> and skatole content? </a:t>
            </a:r>
            <a:r>
              <a:rPr lang="fr-BE" sz="800" dirty="0" err="1"/>
              <a:t>Meat</a:t>
            </a:r>
            <a:r>
              <a:rPr lang="fr-BE" sz="800" dirty="0"/>
              <a:t> science in </a:t>
            </a:r>
            <a:r>
              <a:rPr lang="fr-BE" sz="800" dirty="0" err="1"/>
              <a:t>press</a:t>
            </a:r>
            <a:endParaRPr lang="en-US" sz="800" dirty="0"/>
          </a:p>
        </p:txBody>
      </p:sp>
    </p:spTree>
    <p:extLst>
      <p:ext uri="{BB962C8B-B14F-4D97-AF65-F5344CB8AC3E}">
        <p14:creationId xmlns:p14="http://schemas.microsoft.com/office/powerpoint/2010/main" val="39928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C0BB98-8DAA-4657-AC19-3B5952EB33FF}"/>
              </a:ext>
            </a:extLst>
          </p:cNvPr>
          <p:cNvSpPr txBox="1"/>
          <p:nvPr/>
        </p:nvSpPr>
        <p:spPr>
          <a:xfrm>
            <a:off x="4620396" y="692696"/>
            <a:ext cx="5904656" cy="461665"/>
          </a:xfrm>
          <a:prstGeom prst="rect">
            <a:avLst/>
          </a:prstGeom>
          <a:noFill/>
        </p:spPr>
        <p:txBody>
          <a:bodyPr wrap="square" rtlCol="0">
            <a:spAutoFit/>
          </a:bodyPr>
          <a:lstStyle/>
          <a:p>
            <a:r>
              <a:rPr lang="fr-FR" sz="2400" b="1" dirty="0"/>
              <a:t>5. </a:t>
            </a:r>
            <a:r>
              <a:rPr lang="fr-FR" sz="2400" b="1" dirty="0" err="1"/>
              <a:t>Boar</a:t>
            </a:r>
            <a:r>
              <a:rPr lang="fr-FR" sz="2400" b="1" dirty="0"/>
              <a:t> </a:t>
            </a:r>
            <a:r>
              <a:rPr lang="fr-FR" sz="2400" b="1" dirty="0" err="1"/>
              <a:t>taint</a:t>
            </a:r>
            <a:endParaRPr lang="en-US" sz="2400" b="1" dirty="0"/>
          </a:p>
        </p:txBody>
      </p:sp>
      <p:pic>
        <p:nvPicPr>
          <p:cNvPr id="6" name="Image 5">
            <a:extLst>
              <a:ext uri="{FF2B5EF4-FFF2-40B4-BE49-F238E27FC236}">
                <a16:creationId xmlns:a16="http://schemas.microsoft.com/office/drawing/2014/main" id="{2A0E9E17-F3F9-4DBB-8561-A44387D56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830" y="2130738"/>
            <a:ext cx="914402" cy="2270765"/>
          </a:xfrm>
          <a:prstGeom prst="rect">
            <a:avLst/>
          </a:prstGeom>
        </p:spPr>
      </p:pic>
      <p:pic>
        <p:nvPicPr>
          <p:cNvPr id="7" name="Espace réservé du contenu 4">
            <a:extLst>
              <a:ext uri="{FF2B5EF4-FFF2-40B4-BE49-F238E27FC236}">
                <a16:creationId xmlns:a16="http://schemas.microsoft.com/office/drawing/2014/main" id="{C0B1D1D1-94AC-44D6-B17F-DA83363244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186" t="15589" r="2451" b="19967"/>
          <a:stretch/>
        </p:blipFill>
        <p:spPr>
          <a:xfrm>
            <a:off x="6948264" y="2872436"/>
            <a:ext cx="1418126" cy="1477215"/>
          </a:xfrm>
          <a:prstGeom prst="rect">
            <a:avLst/>
          </a:prstGeom>
        </p:spPr>
      </p:pic>
      <p:pic>
        <p:nvPicPr>
          <p:cNvPr id="11" name="Picture 8" descr="https://www.mdpi.com/animals/animals-10-01886/article_deploy/html/images/animals-10-01886-g004.png">
            <a:extLst>
              <a:ext uri="{FF2B5EF4-FFF2-40B4-BE49-F238E27FC236}">
                <a16:creationId xmlns:a16="http://schemas.microsoft.com/office/drawing/2014/main" id="{0EA2CF09-0C19-4C10-AF07-C7B2D23155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5013" y="1826930"/>
            <a:ext cx="1550352" cy="206105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5903DFAF-32FB-4F7D-9BE4-7B063858D1CD}"/>
              </a:ext>
            </a:extLst>
          </p:cNvPr>
          <p:cNvPicPr>
            <a:picLocks noChangeAspect="1"/>
          </p:cNvPicPr>
          <p:nvPr/>
        </p:nvPicPr>
        <p:blipFill rotWithShape="1">
          <a:blip r:embed="rId6"/>
          <a:srcRect l="1011" t="5017" r="1689" b="6107"/>
          <a:stretch/>
        </p:blipFill>
        <p:spPr>
          <a:xfrm>
            <a:off x="2699024" y="4241939"/>
            <a:ext cx="2863902" cy="696008"/>
          </a:xfrm>
          <a:prstGeom prst="rect">
            <a:avLst/>
          </a:prstGeom>
        </p:spPr>
      </p:pic>
      <p:sp>
        <p:nvSpPr>
          <p:cNvPr id="13" name="ZoneTexte 12">
            <a:extLst>
              <a:ext uri="{FF2B5EF4-FFF2-40B4-BE49-F238E27FC236}">
                <a16:creationId xmlns:a16="http://schemas.microsoft.com/office/drawing/2014/main" id="{9055341C-658F-4855-947A-1DE149AE4C0D}"/>
              </a:ext>
            </a:extLst>
          </p:cNvPr>
          <p:cNvSpPr txBox="1"/>
          <p:nvPr/>
        </p:nvSpPr>
        <p:spPr>
          <a:xfrm>
            <a:off x="107504" y="3149322"/>
            <a:ext cx="1883250" cy="1477328"/>
          </a:xfrm>
          <a:prstGeom prst="rect">
            <a:avLst/>
          </a:prstGeom>
          <a:noFill/>
          <a:ln w="28575">
            <a:solidFill>
              <a:srgbClr val="FF0000"/>
            </a:solidFill>
          </a:ln>
        </p:spPr>
        <p:txBody>
          <a:bodyPr wrap="square" rtlCol="0">
            <a:spAutoFit/>
          </a:bodyPr>
          <a:lstStyle/>
          <a:p>
            <a:r>
              <a:rPr lang="fr-BE" dirty="0" err="1"/>
              <a:t>Discrepancies</a:t>
            </a:r>
            <a:endParaRPr lang="fr-BE" dirty="0"/>
          </a:p>
          <a:p>
            <a:r>
              <a:rPr lang="fr-BE" dirty="0" err="1"/>
              <a:t>between</a:t>
            </a:r>
            <a:r>
              <a:rPr lang="fr-BE" dirty="0"/>
              <a:t> </a:t>
            </a:r>
            <a:r>
              <a:rPr lang="fr-BE" dirty="0" err="1"/>
              <a:t>sensory</a:t>
            </a:r>
            <a:r>
              <a:rPr lang="fr-BE" dirty="0"/>
              <a:t> </a:t>
            </a:r>
            <a:r>
              <a:rPr lang="fr-BE" dirty="0" err="1"/>
              <a:t>evaluation</a:t>
            </a:r>
            <a:r>
              <a:rPr lang="fr-BE" dirty="0"/>
              <a:t> and </a:t>
            </a:r>
            <a:r>
              <a:rPr lang="fr-BE" dirty="0" err="1"/>
              <a:t>chemical</a:t>
            </a:r>
            <a:r>
              <a:rPr lang="fr-BE" dirty="0"/>
              <a:t> </a:t>
            </a:r>
            <a:r>
              <a:rPr lang="fr-BE" dirty="0" err="1"/>
              <a:t>analysis</a:t>
            </a:r>
            <a:endParaRPr lang="fr-BE" dirty="0"/>
          </a:p>
          <a:p>
            <a:r>
              <a:rPr lang="fr-BE" dirty="0"/>
              <a:t>due to VOCS</a:t>
            </a:r>
            <a:endParaRPr lang="en-US" dirty="0"/>
          </a:p>
        </p:txBody>
      </p:sp>
      <p:sp>
        <p:nvSpPr>
          <p:cNvPr id="8" name="Flèche : droite 7">
            <a:extLst>
              <a:ext uri="{FF2B5EF4-FFF2-40B4-BE49-F238E27FC236}">
                <a16:creationId xmlns:a16="http://schemas.microsoft.com/office/drawing/2014/main" id="{8C05F9EA-9E28-444F-B04A-F491F67094C5}"/>
              </a:ext>
            </a:extLst>
          </p:cNvPr>
          <p:cNvSpPr/>
          <p:nvPr/>
        </p:nvSpPr>
        <p:spPr>
          <a:xfrm>
            <a:off x="2181945" y="3603297"/>
            <a:ext cx="804124"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ED9286DA-9120-4FFC-B8B0-01EA4853017D}"/>
              </a:ext>
            </a:extLst>
          </p:cNvPr>
          <p:cNvSpPr txBox="1"/>
          <p:nvPr/>
        </p:nvSpPr>
        <p:spPr>
          <a:xfrm>
            <a:off x="3060882" y="5157192"/>
            <a:ext cx="2114057" cy="646331"/>
          </a:xfrm>
          <a:prstGeom prst="rect">
            <a:avLst/>
          </a:prstGeom>
          <a:noFill/>
        </p:spPr>
        <p:txBody>
          <a:bodyPr wrap="square" rtlCol="0">
            <a:spAutoFit/>
          </a:bodyPr>
          <a:lstStyle/>
          <a:p>
            <a:r>
              <a:rPr lang="fr-BE" dirty="0"/>
              <a:t>New </a:t>
            </a:r>
            <a:r>
              <a:rPr lang="fr-BE" dirty="0" err="1"/>
              <a:t>specific</a:t>
            </a:r>
            <a:r>
              <a:rPr lang="fr-BE" dirty="0"/>
              <a:t> </a:t>
            </a:r>
            <a:r>
              <a:rPr lang="fr-BE" dirty="0" err="1"/>
              <a:t>sensor</a:t>
            </a:r>
            <a:endParaRPr lang="fr-BE" dirty="0"/>
          </a:p>
          <a:p>
            <a:r>
              <a:rPr lang="fr-BE" dirty="0" err="1"/>
              <a:t>Agrosensor</a:t>
            </a:r>
            <a:r>
              <a:rPr lang="fr-BE" dirty="0"/>
              <a:t> </a:t>
            </a:r>
            <a:r>
              <a:rPr lang="fr-BE" dirty="0" err="1"/>
              <a:t>project</a:t>
            </a:r>
            <a:endParaRPr lang="en-US" dirty="0"/>
          </a:p>
        </p:txBody>
      </p:sp>
      <p:sp>
        <p:nvSpPr>
          <p:cNvPr id="10" name="Flèche : droite 9">
            <a:extLst>
              <a:ext uri="{FF2B5EF4-FFF2-40B4-BE49-F238E27FC236}">
                <a16:creationId xmlns:a16="http://schemas.microsoft.com/office/drawing/2014/main" id="{30263E56-2845-47F9-9614-2D65DA024683}"/>
              </a:ext>
            </a:extLst>
          </p:cNvPr>
          <p:cNvSpPr/>
          <p:nvPr/>
        </p:nvSpPr>
        <p:spPr>
          <a:xfrm>
            <a:off x="5147042" y="3611043"/>
            <a:ext cx="804124"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oneTexte 14">
            <a:extLst>
              <a:ext uri="{FF2B5EF4-FFF2-40B4-BE49-F238E27FC236}">
                <a16:creationId xmlns:a16="http://schemas.microsoft.com/office/drawing/2014/main" id="{720D0EF1-81BE-4F8B-9AFA-5A1A09EB51C0}"/>
              </a:ext>
            </a:extLst>
          </p:cNvPr>
          <p:cNvSpPr txBox="1"/>
          <p:nvPr/>
        </p:nvSpPr>
        <p:spPr>
          <a:xfrm>
            <a:off x="6271197" y="4521612"/>
            <a:ext cx="2114057" cy="923330"/>
          </a:xfrm>
          <a:prstGeom prst="rect">
            <a:avLst/>
          </a:prstGeom>
          <a:noFill/>
        </p:spPr>
        <p:txBody>
          <a:bodyPr wrap="square" rtlCol="0">
            <a:spAutoFit/>
          </a:bodyPr>
          <a:lstStyle/>
          <a:p>
            <a:r>
              <a:rPr lang="fr-BE" dirty="0" err="1"/>
              <a:t>Optimization</a:t>
            </a:r>
            <a:r>
              <a:rPr lang="fr-BE" dirty="0"/>
              <a:t> of </a:t>
            </a:r>
            <a:r>
              <a:rPr lang="fr-BE" dirty="0" err="1"/>
              <a:t>VOCs</a:t>
            </a:r>
            <a:r>
              <a:rPr lang="fr-BE" dirty="0"/>
              <a:t> sampling for </a:t>
            </a:r>
            <a:r>
              <a:rPr lang="fr-BE" dirty="0" err="1"/>
              <a:t>sensor</a:t>
            </a:r>
            <a:endParaRPr lang="en-US" dirty="0"/>
          </a:p>
        </p:txBody>
      </p:sp>
    </p:spTree>
    <p:extLst>
      <p:ext uri="{BB962C8B-B14F-4D97-AF65-F5344CB8AC3E}">
        <p14:creationId xmlns:p14="http://schemas.microsoft.com/office/powerpoint/2010/main" val="226669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C0BB98-8DAA-4657-AC19-3B5952EB33FF}"/>
              </a:ext>
            </a:extLst>
          </p:cNvPr>
          <p:cNvSpPr txBox="1"/>
          <p:nvPr/>
        </p:nvSpPr>
        <p:spPr>
          <a:xfrm>
            <a:off x="4932040" y="764704"/>
            <a:ext cx="5904656" cy="461665"/>
          </a:xfrm>
          <a:prstGeom prst="rect">
            <a:avLst/>
          </a:prstGeom>
          <a:noFill/>
        </p:spPr>
        <p:txBody>
          <a:bodyPr wrap="square" rtlCol="0">
            <a:spAutoFit/>
          </a:bodyPr>
          <a:lstStyle/>
          <a:p>
            <a:r>
              <a:rPr lang="fr-FR" sz="2400" b="1" dirty="0"/>
              <a:t>5. </a:t>
            </a:r>
            <a:r>
              <a:rPr lang="fr-FR" sz="2400" b="1" dirty="0" err="1"/>
              <a:t>Boar</a:t>
            </a:r>
            <a:r>
              <a:rPr lang="fr-FR" sz="2400" b="1" dirty="0"/>
              <a:t> </a:t>
            </a:r>
            <a:r>
              <a:rPr lang="fr-FR" sz="2400" b="1" dirty="0" err="1"/>
              <a:t>taint</a:t>
            </a:r>
            <a:endParaRPr lang="en-US" sz="2400" b="1" dirty="0"/>
          </a:p>
        </p:txBody>
      </p:sp>
      <p:pic>
        <p:nvPicPr>
          <p:cNvPr id="5" name="Image 4">
            <a:extLst>
              <a:ext uri="{FF2B5EF4-FFF2-40B4-BE49-F238E27FC236}">
                <a16:creationId xmlns:a16="http://schemas.microsoft.com/office/drawing/2014/main" id="{BF2CF32F-12D1-49E7-8EC2-A6AFE439BD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8" t="2743" b="4222"/>
          <a:stretch/>
        </p:blipFill>
        <p:spPr>
          <a:xfrm>
            <a:off x="467544" y="2015004"/>
            <a:ext cx="3661844" cy="2427854"/>
          </a:xfrm>
          <a:prstGeom prst="rect">
            <a:avLst/>
          </a:prstGeom>
        </p:spPr>
      </p:pic>
      <p:sp>
        <p:nvSpPr>
          <p:cNvPr id="8" name="Rectangle 7">
            <a:extLst>
              <a:ext uri="{FF2B5EF4-FFF2-40B4-BE49-F238E27FC236}">
                <a16:creationId xmlns:a16="http://schemas.microsoft.com/office/drawing/2014/main" id="{73A57689-50AD-490C-B681-E742C7FDAD4D}"/>
              </a:ext>
            </a:extLst>
          </p:cNvPr>
          <p:cNvSpPr/>
          <p:nvPr/>
        </p:nvSpPr>
        <p:spPr>
          <a:xfrm>
            <a:off x="4942036" y="2660736"/>
            <a:ext cx="3891563" cy="768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AE0873B-6643-4A01-8F81-E26DB9D1B336}"/>
              </a:ext>
            </a:extLst>
          </p:cNvPr>
          <p:cNvSpPr/>
          <p:nvPr/>
        </p:nvSpPr>
        <p:spPr>
          <a:xfrm>
            <a:off x="4601818" y="2548631"/>
            <a:ext cx="4572000" cy="880369"/>
          </a:xfrm>
          <a:prstGeom prst="rect">
            <a:avLst/>
          </a:prstGeom>
        </p:spPr>
        <p:txBody>
          <a:bodyPr>
            <a:spAutoFit/>
          </a:bodyPr>
          <a:lstStyle/>
          <a:p>
            <a:pPr algn="ctr">
              <a:lnSpc>
                <a:spcPct val="150000"/>
              </a:lnSpc>
            </a:pPr>
            <a:r>
              <a:rPr lang="fr-BE" dirty="0"/>
              <a:t>T° = 150, 300, 450°C</a:t>
            </a:r>
          </a:p>
          <a:p>
            <a:pPr algn="ctr">
              <a:lnSpc>
                <a:spcPct val="150000"/>
              </a:lnSpc>
            </a:pPr>
            <a:r>
              <a:rPr lang="fr-BE" dirty="0"/>
              <a:t>ATM = air, </a:t>
            </a:r>
            <a:r>
              <a:rPr lang="fr-BE" dirty="0" err="1"/>
              <a:t>nitrogen</a:t>
            </a:r>
            <a:r>
              <a:rPr lang="fr-BE" dirty="0"/>
              <a:t>, </a:t>
            </a:r>
            <a:r>
              <a:rPr lang="fr-BE" dirty="0" err="1"/>
              <a:t>reduced</a:t>
            </a:r>
            <a:r>
              <a:rPr lang="fr-BE" dirty="0"/>
              <a:t> pressure</a:t>
            </a:r>
            <a:endParaRPr lang="en-US" dirty="0"/>
          </a:p>
        </p:txBody>
      </p:sp>
      <p:sp>
        <p:nvSpPr>
          <p:cNvPr id="4" name="ZoneTexte 3">
            <a:extLst>
              <a:ext uri="{FF2B5EF4-FFF2-40B4-BE49-F238E27FC236}">
                <a16:creationId xmlns:a16="http://schemas.microsoft.com/office/drawing/2014/main" id="{0BE34E90-A32F-4B4B-9286-5780B22171D4}"/>
              </a:ext>
            </a:extLst>
          </p:cNvPr>
          <p:cNvSpPr txBox="1"/>
          <p:nvPr/>
        </p:nvSpPr>
        <p:spPr>
          <a:xfrm>
            <a:off x="5195628" y="4502575"/>
            <a:ext cx="3552835" cy="1908215"/>
          </a:xfrm>
          <a:prstGeom prst="rect">
            <a:avLst/>
          </a:prstGeom>
          <a:noFill/>
        </p:spPr>
        <p:txBody>
          <a:bodyPr wrap="square" rtlCol="0">
            <a:spAutoFit/>
          </a:bodyPr>
          <a:lstStyle/>
          <a:p>
            <a:pPr marL="285750" indent="-285750">
              <a:buFontTx/>
              <a:buChar char="-"/>
            </a:pPr>
            <a:r>
              <a:rPr lang="fr-BE" dirty="0" err="1"/>
              <a:t>Increase</a:t>
            </a:r>
            <a:r>
              <a:rPr lang="fr-BE" dirty="0"/>
              <a:t> </a:t>
            </a:r>
            <a:r>
              <a:rPr lang="fr-BE" dirty="0" err="1"/>
              <a:t>androstenone</a:t>
            </a:r>
            <a:r>
              <a:rPr lang="fr-BE" dirty="0"/>
              <a:t> and </a:t>
            </a:r>
            <a:r>
              <a:rPr lang="fr-BE" dirty="0" err="1"/>
              <a:t>skatole</a:t>
            </a:r>
            <a:r>
              <a:rPr lang="fr-BE" dirty="0"/>
              <a:t> content in </a:t>
            </a:r>
            <a:r>
              <a:rPr lang="fr-BE" dirty="0" err="1"/>
              <a:t>head</a:t>
            </a:r>
            <a:r>
              <a:rPr lang="fr-BE" dirty="0"/>
              <a:t> </a:t>
            </a:r>
            <a:r>
              <a:rPr lang="fr-BE" dirty="0" err="1"/>
              <a:t>space</a:t>
            </a:r>
            <a:r>
              <a:rPr lang="fr-BE" dirty="0"/>
              <a:t> to </a:t>
            </a:r>
            <a:r>
              <a:rPr lang="fr-BE" dirty="0" err="1"/>
              <a:t>increase</a:t>
            </a:r>
            <a:r>
              <a:rPr lang="fr-BE" dirty="0"/>
              <a:t> </a:t>
            </a:r>
            <a:r>
              <a:rPr lang="fr-BE" dirty="0" err="1"/>
              <a:t>sensitivity</a:t>
            </a:r>
            <a:r>
              <a:rPr lang="fr-BE" dirty="0"/>
              <a:t> of </a:t>
            </a:r>
            <a:r>
              <a:rPr lang="fr-BE" dirty="0" err="1"/>
              <a:t>sensor</a:t>
            </a:r>
            <a:endParaRPr lang="fr-BE" dirty="0"/>
          </a:p>
          <a:p>
            <a:pPr marL="285750" indent="-285750">
              <a:spcBef>
                <a:spcPts val="1200"/>
              </a:spcBef>
              <a:buFontTx/>
              <a:buChar char="-"/>
            </a:pPr>
            <a:r>
              <a:rPr lang="fr-BE" dirty="0" err="1"/>
              <a:t>Reduce</a:t>
            </a:r>
            <a:r>
              <a:rPr lang="fr-BE" dirty="0"/>
              <a:t> </a:t>
            </a:r>
            <a:r>
              <a:rPr lang="fr-BE" dirty="0" err="1"/>
              <a:t>oxidation</a:t>
            </a:r>
            <a:r>
              <a:rPr lang="fr-BE" dirty="0"/>
              <a:t> </a:t>
            </a:r>
            <a:r>
              <a:rPr lang="fr-BE" dirty="0" err="1"/>
              <a:t>products</a:t>
            </a:r>
            <a:r>
              <a:rPr lang="fr-BE" dirty="0"/>
              <a:t> to </a:t>
            </a:r>
            <a:r>
              <a:rPr lang="fr-BE" dirty="0" err="1"/>
              <a:t>avoid</a:t>
            </a:r>
            <a:r>
              <a:rPr lang="fr-BE" dirty="0"/>
              <a:t> </a:t>
            </a:r>
            <a:r>
              <a:rPr lang="fr-BE" dirty="0" err="1"/>
              <a:t>sensor</a:t>
            </a:r>
            <a:r>
              <a:rPr lang="fr-BE" dirty="0"/>
              <a:t>  </a:t>
            </a:r>
            <a:r>
              <a:rPr lang="fr-BE" dirty="0" err="1"/>
              <a:t>fouling</a:t>
            </a:r>
            <a:r>
              <a:rPr lang="fr-BE" dirty="0"/>
              <a:t> and </a:t>
            </a:r>
            <a:r>
              <a:rPr lang="fr-BE" dirty="0" err="1"/>
              <a:t>lack</a:t>
            </a:r>
            <a:r>
              <a:rPr lang="fr-BE" dirty="0"/>
              <a:t> of </a:t>
            </a:r>
            <a:r>
              <a:rPr lang="fr-BE" dirty="0" err="1"/>
              <a:t>specificity</a:t>
            </a:r>
            <a:endParaRPr lang="en-US" dirty="0"/>
          </a:p>
        </p:txBody>
      </p:sp>
      <p:sp>
        <p:nvSpPr>
          <p:cNvPr id="9" name="Flèche : droite 8">
            <a:extLst>
              <a:ext uri="{FF2B5EF4-FFF2-40B4-BE49-F238E27FC236}">
                <a16:creationId xmlns:a16="http://schemas.microsoft.com/office/drawing/2014/main" id="{BF9476A4-E9D6-422A-931A-6C344CDE27D6}"/>
              </a:ext>
            </a:extLst>
          </p:cNvPr>
          <p:cNvSpPr/>
          <p:nvPr/>
        </p:nvSpPr>
        <p:spPr>
          <a:xfrm rot="10800000">
            <a:off x="3834602" y="5157192"/>
            <a:ext cx="804124"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èche : droite 9">
            <a:extLst>
              <a:ext uri="{FF2B5EF4-FFF2-40B4-BE49-F238E27FC236}">
                <a16:creationId xmlns:a16="http://schemas.microsoft.com/office/drawing/2014/main" id="{B19F7BE6-AE5E-49CE-895D-9B5F82D45107}"/>
              </a:ext>
            </a:extLst>
          </p:cNvPr>
          <p:cNvSpPr/>
          <p:nvPr/>
        </p:nvSpPr>
        <p:spPr>
          <a:xfrm rot="5400000">
            <a:off x="6128962" y="3769235"/>
            <a:ext cx="804124"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a:extLst>
              <a:ext uri="{FF2B5EF4-FFF2-40B4-BE49-F238E27FC236}">
                <a16:creationId xmlns:a16="http://schemas.microsoft.com/office/drawing/2014/main" id="{27516D69-CD2B-416F-8C46-461D257AD7A2}"/>
              </a:ext>
            </a:extLst>
          </p:cNvPr>
          <p:cNvSpPr txBox="1"/>
          <p:nvPr/>
        </p:nvSpPr>
        <p:spPr>
          <a:xfrm>
            <a:off x="596697" y="4995017"/>
            <a:ext cx="2880320" cy="923330"/>
          </a:xfrm>
          <a:prstGeom prst="rect">
            <a:avLst/>
          </a:prstGeom>
          <a:noFill/>
          <a:ln w="28575" cmpd="sng">
            <a:solidFill>
              <a:srgbClr val="FF0000"/>
            </a:solidFill>
          </a:ln>
        </p:spPr>
        <p:txBody>
          <a:bodyPr wrap="square" rtlCol="0">
            <a:spAutoFit/>
          </a:bodyPr>
          <a:lstStyle/>
          <a:p>
            <a:r>
              <a:rPr lang="fr-BE" dirty="0"/>
              <a:t>Patent for a new </a:t>
            </a:r>
            <a:r>
              <a:rPr lang="fr-BE" dirty="0" err="1"/>
              <a:t>sensor</a:t>
            </a:r>
            <a:r>
              <a:rPr lang="fr-BE" dirty="0"/>
              <a:t> to </a:t>
            </a:r>
            <a:r>
              <a:rPr lang="fr-BE" dirty="0" err="1"/>
              <a:t>detect</a:t>
            </a:r>
            <a:r>
              <a:rPr lang="fr-BE" dirty="0"/>
              <a:t> </a:t>
            </a:r>
            <a:r>
              <a:rPr lang="fr-BE" dirty="0" err="1"/>
              <a:t>rapidly</a:t>
            </a:r>
            <a:r>
              <a:rPr lang="fr-BE" dirty="0"/>
              <a:t> and </a:t>
            </a:r>
            <a:r>
              <a:rPr lang="fr-BE" dirty="0" err="1"/>
              <a:t>efficiently</a:t>
            </a:r>
            <a:r>
              <a:rPr lang="fr-BE" dirty="0"/>
              <a:t> </a:t>
            </a:r>
            <a:r>
              <a:rPr lang="fr-BE" dirty="0" err="1"/>
              <a:t>boar</a:t>
            </a:r>
            <a:r>
              <a:rPr lang="fr-BE" dirty="0"/>
              <a:t> </a:t>
            </a:r>
            <a:r>
              <a:rPr lang="fr-BE" dirty="0" err="1"/>
              <a:t>taint</a:t>
            </a:r>
            <a:r>
              <a:rPr lang="fr-BE" dirty="0"/>
              <a:t> in </a:t>
            </a:r>
            <a:r>
              <a:rPr lang="en-US" dirty="0"/>
              <a:t>slaughterhouse</a:t>
            </a:r>
          </a:p>
        </p:txBody>
      </p:sp>
    </p:spTree>
    <p:extLst>
      <p:ext uri="{BB962C8B-B14F-4D97-AF65-F5344CB8AC3E}">
        <p14:creationId xmlns:p14="http://schemas.microsoft.com/office/powerpoint/2010/main" val="74455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907704" y="2492896"/>
            <a:ext cx="6712498" cy="1765551"/>
          </a:xfrm>
        </p:spPr>
        <p:txBody>
          <a:bodyPr>
            <a:noAutofit/>
          </a:bodyPr>
          <a:lstStyle/>
          <a:p>
            <a:pPr algn="r"/>
            <a:r>
              <a:rPr lang="fr-BE" sz="2800" i="1" dirty="0">
                <a:solidFill>
                  <a:schemeClr val="tx1"/>
                </a:solidFill>
              </a:rPr>
              <a:t>SPME: a </a:t>
            </a:r>
            <a:r>
              <a:rPr lang="fr-BE" sz="2800" i="1" dirty="0" err="1">
                <a:solidFill>
                  <a:schemeClr val="tx1"/>
                </a:solidFill>
              </a:rPr>
              <a:t>powerful</a:t>
            </a:r>
            <a:r>
              <a:rPr lang="fr-BE" sz="2800" i="1" dirty="0">
                <a:solidFill>
                  <a:schemeClr val="tx1"/>
                </a:solidFill>
              </a:rPr>
              <a:t> </a:t>
            </a:r>
            <a:r>
              <a:rPr lang="fr-BE" sz="2800" i="1" dirty="0" err="1">
                <a:solidFill>
                  <a:schemeClr val="tx1"/>
                </a:solidFill>
              </a:rPr>
              <a:t>tool</a:t>
            </a:r>
            <a:r>
              <a:rPr lang="fr-BE" sz="2800" i="1" dirty="0">
                <a:solidFill>
                  <a:schemeClr val="tx1"/>
                </a:solidFill>
              </a:rPr>
              <a:t> to </a:t>
            </a:r>
            <a:r>
              <a:rPr lang="fr-BE" sz="2800" i="1" dirty="0" err="1">
                <a:solidFill>
                  <a:schemeClr val="tx1"/>
                </a:solidFill>
              </a:rPr>
              <a:t>answer</a:t>
            </a:r>
            <a:r>
              <a:rPr lang="fr-BE" sz="2800" i="1" dirty="0">
                <a:solidFill>
                  <a:schemeClr val="tx1"/>
                </a:solidFill>
              </a:rPr>
              <a:t> </a:t>
            </a:r>
            <a:r>
              <a:rPr lang="fr-BE" sz="2800" i="1" dirty="0" err="1">
                <a:solidFill>
                  <a:schemeClr val="tx1"/>
                </a:solidFill>
              </a:rPr>
              <a:t>scientific</a:t>
            </a:r>
            <a:r>
              <a:rPr lang="fr-BE" sz="2800" i="1" dirty="0">
                <a:solidFill>
                  <a:schemeClr val="tx1"/>
                </a:solidFill>
              </a:rPr>
              <a:t> questions in the </a:t>
            </a:r>
            <a:r>
              <a:rPr lang="fr-BE" sz="2800" i="1" dirty="0" err="1">
                <a:solidFill>
                  <a:schemeClr val="tx1"/>
                </a:solidFill>
              </a:rPr>
              <a:t>field</a:t>
            </a:r>
            <a:r>
              <a:rPr lang="fr-BE" sz="2800" i="1" dirty="0">
                <a:solidFill>
                  <a:schemeClr val="tx1"/>
                </a:solidFill>
              </a:rPr>
              <a:t> of </a:t>
            </a:r>
            <a:r>
              <a:rPr lang="fr-BE" sz="2800" i="1" dirty="0" err="1">
                <a:solidFill>
                  <a:schemeClr val="tx1"/>
                </a:solidFill>
              </a:rPr>
              <a:t>agronomy</a:t>
            </a:r>
            <a:br>
              <a:rPr lang="fr-BE" sz="4000" dirty="0">
                <a:solidFill>
                  <a:schemeClr val="tx1"/>
                </a:solidFill>
              </a:rPr>
            </a:br>
            <a:br>
              <a:rPr lang="fr-BE" sz="1000" dirty="0">
                <a:solidFill>
                  <a:schemeClr val="tx1"/>
                </a:solidFill>
              </a:rPr>
            </a:br>
            <a:r>
              <a:rPr lang="fr-BE" sz="2000" dirty="0">
                <a:solidFill>
                  <a:schemeClr val="tx1"/>
                </a:solidFill>
              </a:rPr>
              <a:t>Prof. Marie-Laure Fauconnier</a:t>
            </a:r>
            <a:br>
              <a:rPr lang="fr-BE" sz="2000" dirty="0">
                <a:solidFill>
                  <a:schemeClr val="tx1"/>
                </a:solidFill>
              </a:rPr>
            </a:br>
            <a:r>
              <a:rPr lang="fr-BE" sz="2000" dirty="0" err="1">
                <a:solidFill>
                  <a:schemeClr val="tx1"/>
                </a:solidFill>
              </a:rPr>
              <a:t>Laboratory</a:t>
            </a:r>
            <a:r>
              <a:rPr lang="fr-BE" sz="2000" dirty="0">
                <a:solidFill>
                  <a:schemeClr val="tx1"/>
                </a:solidFill>
              </a:rPr>
              <a:t> of Chemistry of Natural </a:t>
            </a:r>
            <a:r>
              <a:rPr lang="fr-BE" sz="2000" dirty="0" err="1">
                <a:solidFill>
                  <a:schemeClr val="tx1"/>
                </a:solidFill>
              </a:rPr>
              <a:t>Molecules</a:t>
            </a:r>
            <a:br>
              <a:rPr lang="fr-BE" sz="2000" dirty="0">
                <a:solidFill>
                  <a:schemeClr val="tx1"/>
                </a:solidFill>
              </a:rPr>
            </a:br>
            <a:r>
              <a:rPr lang="fr-BE" sz="2000" dirty="0">
                <a:solidFill>
                  <a:schemeClr val="tx1"/>
                </a:solidFill>
              </a:rPr>
              <a:t>Gembloux Agro-Bio Tech, </a:t>
            </a:r>
            <a:r>
              <a:rPr lang="fr-BE" sz="2000" dirty="0" err="1">
                <a:solidFill>
                  <a:schemeClr val="tx1"/>
                </a:solidFill>
              </a:rPr>
              <a:t>ULg,Belgium</a:t>
            </a:r>
            <a:br>
              <a:rPr lang="fr-BE" sz="2000" dirty="0">
                <a:solidFill>
                  <a:schemeClr val="tx1"/>
                </a:solidFill>
              </a:rPr>
            </a:br>
            <a:endParaRPr lang="fr-FR" sz="2000" dirty="0">
              <a:solidFill>
                <a:schemeClr val="tx1"/>
              </a:solidFill>
            </a:endParaRPr>
          </a:p>
        </p:txBody>
      </p:sp>
    </p:spTree>
    <p:extLst>
      <p:ext uri="{BB962C8B-B14F-4D97-AF65-F5344CB8AC3E}">
        <p14:creationId xmlns:p14="http://schemas.microsoft.com/office/powerpoint/2010/main" val="121601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B9D18-B8A7-4169-9E07-8C571E17D6B7}"/>
              </a:ext>
            </a:extLst>
          </p:cNvPr>
          <p:cNvSpPr>
            <a:spLocks noGrp="1"/>
          </p:cNvSpPr>
          <p:nvPr>
            <p:ph type="title"/>
          </p:nvPr>
        </p:nvSpPr>
        <p:spPr>
          <a:xfrm>
            <a:off x="3347864" y="1412776"/>
            <a:ext cx="5622328" cy="756465"/>
          </a:xfrm>
        </p:spPr>
        <p:txBody>
          <a:bodyPr/>
          <a:lstStyle/>
          <a:p>
            <a:r>
              <a:rPr lang="fr-BE" dirty="0"/>
              <a:t>Conclusion</a:t>
            </a:r>
            <a:endParaRPr lang="en-US" dirty="0"/>
          </a:p>
        </p:txBody>
      </p:sp>
      <p:sp>
        <p:nvSpPr>
          <p:cNvPr id="3" name="Espace réservé du texte 2">
            <a:extLst>
              <a:ext uri="{FF2B5EF4-FFF2-40B4-BE49-F238E27FC236}">
                <a16:creationId xmlns:a16="http://schemas.microsoft.com/office/drawing/2014/main" id="{60E6C061-725D-413E-B7F7-504FB34D165F}"/>
              </a:ext>
            </a:extLst>
          </p:cNvPr>
          <p:cNvSpPr>
            <a:spLocks noGrp="1"/>
          </p:cNvSpPr>
          <p:nvPr>
            <p:ph type="body" sz="quarter" idx="13"/>
          </p:nvPr>
        </p:nvSpPr>
        <p:spPr>
          <a:xfrm>
            <a:off x="1115616" y="2348880"/>
            <a:ext cx="5622328" cy="4608512"/>
          </a:xfrm>
        </p:spPr>
        <p:txBody>
          <a:bodyPr/>
          <a:lstStyle/>
          <a:p>
            <a:r>
              <a:rPr lang="fr-BE" dirty="0"/>
              <a:t>SPME </a:t>
            </a:r>
            <a:r>
              <a:rPr lang="fr-BE" dirty="0" err="1"/>
              <a:t>is</a:t>
            </a:r>
            <a:r>
              <a:rPr lang="fr-BE" dirty="0"/>
              <a:t> a </a:t>
            </a:r>
            <a:r>
              <a:rPr lang="fr-BE" dirty="0" err="1"/>
              <a:t>powerful</a:t>
            </a:r>
            <a:r>
              <a:rPr lang="fr-BE" dirty="0"/>
              <a:t> </a:t>
            </a:r>
            <a:r>
              <a:rPr lang="fr-BE" dirty="0" err="1"/>
              <a:t>tool</a:t>
            </a:r>
            <a:r>
              <a:rPr lang="fr-BE" dirty="0"/>
              <a:t> to </a:t>
            </a:r>
            <a:r>
              <a:rPr lang="fr-BE" dirty="0" err="1"/>
              <a:t>answer</a:t>
            </a:r>
            <a:r>
              <a:rPr lang="fr-BE" dirty="0"/>
              <a:t> </a:t>
            </a:r>
            <a:r>
              <a:rPr lang="fr-BE" dirty="0" err="1"/>
              <a:t>scientific</a:t>
            </a:r>
            <a:r>
              <a:rPr lang="fr-BE" dirty="0"/>
              <a:t> questions in the </a:t>
            </a:r>
            <a:r>
              <a:rPr lang="fr-BE" dirty="0" err="1"/>
              <a:t>field</a:t>
            </a:r>
            <a:r>
              <a:rPr lang="fr-BE" dirty="0"/>
              <a:t> of </a:t>
            </a:r>
            <a:r>
              <a:rPr lang="fr-BE" dirty="0" err="1"/>
              <a:t>agronomy</a:t>
            </a:r>
            <a:endParaRPr lang="fr-BE" dirty="0"/>
          </a:p>
          <a:p>
            <a:pPr marL="342900" indent="-342900">
              <a:buFontTx/>
              <a:buChar char="-"/>
            </a:pPr>
            <a:r>
              <a:rPr lang="fr-BE" dirty="0"/>
              <a:t>Simple</a:t>
            </a:r>
          </a:p>
          <a:p>
            <a:pPr marL="342900" indent="-342900">
              <a:buFontTx/>
              <a:buChar char="-"/>
            </a:pPr>
            <a:r>
              <a:rPr lang="fr-BE" dirty="0"/>
              <a:t>Not </a:t>
            </a:r>
            <a:r>
              <a:rPr lang="fr-BE" dirty="0" err="1"/>
              <a:t>expensive</a:t>
            </a:r>
            <a:endParaRPr lang="fr-BE" dirty="0"/>
          </a:p>
          <a:p>
            <a:pPr marL="342900" indent="-342900">
              <a:buFontTx/>
              <a:buChar char="-"/>
            </a:pPr>
            <a:r>
              <a:rPr lang="fr-BE" dirty="0"/>
              <a:t>Adaptable (</a:t>
            </a:r>
            <a:r>
              <a:rPr lang="fr-BE" dirty="0" err="1"/>
              <a:t>lab</a:t>
            </a:r>
            <a:r>
              <a:rPr lang="fr-BE" dirty="0"/>
              <a:t> </a:t>
            </a:r>
            <a:r>
              <a:rPr lang="fr-BE" dirty="0">
                <a:sym typeface="Wingdings" panose="05000000000000000000" pitchFamily="2" charset="2"/>
              </a:rPr>
              <a:t> </a:t>
            </a:r>
            <a:r>
              <a:rPr lang="fr-BE" dirty="0" err="1">
                <a:sym typeface="Wingdings" panose="05000000000000000000" pitchFamily="2" charset="2"/>
              </a:rPr>
              <a:t>field</a:t>
            </a:r>
            <a:r>
              <a:rPr lang="fr-BE" dirty="0">
                <a:sym typeface="Wingdings" panose="05000000000000000000" pitchFamily="2" charset="2"/>
              </a:rPr>
              <a:t>)</a:t>
            </a:r>
          </a:p>
          <a:p>
            <a:pPr marL="342900" indent="-342900">
              <a:buFontTx/>
              <a:buChar char="-"/>
            </a:pPr>
            <a:endParaRPr lang="fr-BE" dirty="0">
              <a:sym typeface="Wingdings" panose="05000000000000000000" pitchFamily="2" charset="2"/>
            </a:endParaRPr>
          </a:p>
          <a:p>
            <a:r>
              <a:rPr lang="fr-BE" dirty="0">
                <a:sym typeface="Wingdings" panose="05000000000000000000" pitchFamily="2" charset="2"/>
              </a:rPr>
              <a:t>But not </a:t>
            </a:r>
            <a:r>
              <a:rPr lang="fr-BE" dirty="0" err="1">
                <a:sym typeface="Wingdings" panose="05000000000000000000" pitchFamily="2" charset="2"/>
              </a:rPr>
              <a:t>always</a:t>
            </a:r>
            <a:r>
              <a:rPr lang="fr-BE" dirty="0">
                <a:sym typeface="Wingdings" panose="05000000000000000000" pitchFamily="2" charset="2"/>
              </a:rPr>
              <a:t> </a:t>
            </a:r>
            <a:r>
              <a:rPr lang="fr-BE" dirty="0" err="1">
                <a:sym typeface="Wingdings" panose="05000000000000000000" pitchFamily="2" charset="2"/>
              </a:rPr>
              <a:t>obvious</a:t>
            </a:r>
            <a:r>
              <a:rPr lang="fr-BE" dirty="0">
                <a:sym typeface="Wingdings" panose="05000000000000000000" pitchFamily="2" charset="2"/>
              </a:rPr>
              <a:t> for quantification</a:t>
            </a:r>
          </a:p>
          <a:p>
            <a:r>
              <a:rPr lang="fr-BE" dirty="0">
                <a:sym typeface="Wingdings" panose="05000000000000000000" pitchFamily="2" charset="2"/>
              </a:rPr>
              <a:t>To </a:t>
            </a:r>
            <a:r>
              <a:rPr lang="fr-BE" dirty="0" err="1">
                <a:sym typeface="Wingdings" panose="05000000000000000000" pitchFamily="2" charset="2"/>
              </a:rPr>
              <a:t>be</a:t>
            </a:r>
            <a:r>
              <a:rPr lang="fr-BE" dirty="0">
                <a:sym typeface="Wingdings" panose="05000000000000000000" pitchFamily="2" charset="2"/>
              </a:rPr>
              <a:t> </a:t>
            </a:r>
            <a:r>
              <a:rPr lang="fr-BE" dirty="0" err="1">
                <a:sym typeface="Wingdings" panose="05000000000000000000" pitchFamily="2" charset="2"/>
              </a:rPr>
              <a:t>compared</a:t>
            </a:r>
            <a:r>
              <a:rPr lang="fr-BE" dirty="0">
                <a:sym typeface="Wingdings" panose="05000000000000000000" pitchFamily="2" charset="2"/>
              </a:rPr>
              <a:t> to </a:t>
            </a:r>
            <a:r>
              <a:rPr lang="fr-BE" dirty="0" err="1">
                <a:sym typeface="Wingdings" panose="05000000000000000000" pitchFamily="2" charset="2"/>
              </a:rPr>
              <a:t>other</a:t>
            </a:r>
            <a:r>
              <a:rPr lang="fr-BE" dirty="0">
                <a:sym typeface="Wingdings" panose="05000000000000000000" pitchFamily="2" charset="2"/>
              </a:rPr>
              <a:t> sampling techniques …</a:t>
            </a:r>
          </a:p>
          <a:p>
            <a:pPr marL="342900" indent="-342900">
              <a:buFontTx/>
              <a:buChar char="-"/>
            </a:pPr>
            <a:endParaRPr lang="en-US" dirty="0"/>
          </a:p>
        </p:txBody>
      </p:sp>
      <p:pic>
        <p:nvPicPr>
          <p:cNvPr id="4" name="Image 3">
            <a:extLst>
              <a:ext uri="{FF2B5EF4-FFF2-40B4-BE49-F238E27FC236}">
                <a16:creationId xmlns:a16="http://schemas.microsoft.com/office/drawing/2014/main" id="{22E204DC-EC41-4CE2-A398-9FBDCE9C12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3164222"/>
            <a:ext cx="914402" cy="2270765"/>
          </a:xfrm>
          <a:prstGeom prst="rect">
            <a:avLst/>
          </a:prstGeom>
        </p:spPr>
      </p:pic>
    </p:spTree>
    <p:extLst>
      <p:ext uri="{BB962C8B-B14F-4D97-AF65-F5344CB8AC3E}">
        <p14:creationId xmlns:p14="http://schemas.microsoft.com/office/powerpoint/2010/main" val="5768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Thanks</a:t>
            </a:r>
            <a:r>
              <a:rPr lang="fr-BE" dirty="0"/>
              <a:t> for </a:t>
            </a:r>
            <a:r>
              <a:rPr lang="fr-BE" dirty="0" err="1"/>
              <a:t>your</a:t>
            </a:r>
            <a:r>
              <a:rPr lang="fr-BE" dirty="0"/>
              <a:t> attention</a:t>
            </a:r>
          </a:p>
        </p:txBody>
      </p:sp>
    </p:spTree>
    <p:extLst>
      <p:ext uri="{BB962C8B-B14F-4D97-AF65-F5344CB8AC3E}">
        <p14:creationId xmlns:p14="http://schemas.microsoft.com/office/powerpoint/2010/main" val="151055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87624" y="1844824"/>
            <a:ext cx="7540437" cy="3816423"/>
          </a:xfrm>
        </p:spPr>
        <p:txBody>
          <a:bodyPr>
            <a:noAutofit/>
          </a:bodyPr>
          <a:lstStyle/>
          <a:p>
            <a:r>
              <a:rPr lang="fr-FR" sz="2800" dirty="0">
                <a:solidFill>
                  <a:schemeClr val="tx1"/>
                </a:solidFill>
              </a:rPr>
              <a:t>1) Fruit </a:t>
            </a:r>
            <a:r>
              <a:rPr lang="fr-FR" sz="2800" dirty="0" err="1">
                <a:solidFill>
                  <a:schemeClr val="tx1"/>
                </a:solidFill>
              </a:rPr>
              <a:t>aromas</a:t>
            </a:r>
            <a:r>
              <a:rPr lang="fr-FR" sz="2800" dirty="0">
                <a:solidFill>
                  <a:schemeClr val="tx1"/>
                </a:solidFill>
              </a:rPr>
              <a:t>, « terroir </a:t>
            </a:r>
            <a:r>
              <a:rPr lang="fr-FR" sz="2800" dirty="0" err="1">
                <a:solidFill>
                  <a:schemeClr val="tx1"/>
                </a:solidFill>
              </a:rPr>
              <a:t>effect</a:t>
            </a:r>
            <a:r>
              <a:rPr lang="fr-FR" sz="2800" dirty="0">
                <a:solidFill>
                  <a:schemeClr val="tx1"/>
                </a:solidFill>
              </a:rPr>
              <a:t> » and </a:t>
            </a:r>
            <a:r>
              <a:rPr lang="fr-FR" sz="2800" dirty="0" err="1">
                <a:solidFill>
                  <a:schemeClr val="tx1"/>
                </a:solidFill>
              </a:rPr>
              <a:t>genetics</a:t>
            </a:r>
            <a:r>
              <a:rPr lang="fr-FR" sz="2800" dirty="0">
                <a:solidFill>
                  <a:schemeClr val="tx1"/>
                </a:solidFill>
              </a:rPr>
              <a:t> </a:t>
            </a:r>
            <a:br>
              <a:rPr lang="fr-FR" sz="2800" dirty="0">
                <a:solidFill>
                  <a:schemeClr val="tx1"/>
                </a:solidFill>
              </a:rPr>
            </a:br>
            <a:r>
              <a:rPr lang="fr-FR" sz="2800" dirty="0">
                <a:solidFill>
                  <a:schemeClr val="tx1"/>
                </a:solidFill>
              </a:rPr>
              <a:t>2) Plants and </a:t>
            </a:r>
            <a:r>
              <a:rPr lang="fr-FR" sz="2800" dirty="0" err="1">
                <a:solidFill>
                  <a:schemeClr val="tx1"/>
                </a:solidFill>
              </a:rPr>
              <a:t>insects</a:t>
            </a:r>
            <a:r>
              <a:rPr lang="fr-FR" sz="2800" dirty="0">
                <a:solidFill>
                  <a:schemeClr val="tx1"/>
                </a:solidFill>
              </a:rPr>
              <a:t> </a:t>
            </a:r>
            <a:br>
              <a:rPr lang="fr-FR" sz="2800" dirty="0">
                <a:solidFill>
                  <a:schemeClr val="tx1"/>
                </a:solidFill>
              </a:rPr>
            </a:br>
            <a:r>
              <a:rPr lang="fr-FR" sz="2800" dirty="0">
                <a:solidFill>
                  <a:schemeClr val="tx1"/>
                </a:solidFill>
              </a:rPr>
              <a:t>3) Plants </a:t>
            </a:r>
            <a:r>
              <a:rPr lang="fr-FR" sz="2800" dirty="0" err="1">
                <a:solidFill>
                  <a:schemeClr val="tx1"/>
                </a:solidFill>
              </a:rPr>
              <a:t>speak</a:t>
            </a:r>
            <a:r>
              <a:rPr lang="fr-FR" sz="2800" dirty="0">
                <a:solidFill>
                  <a:schemeClr val="tx1"/>
                </a:solidFill>
              </a:rPr>
              <a:t> to plants</a:t>
            </a:r>
            <a:br>
              <a:rPr lang="fr-FR" sz="2800" dirty="0">
                <a:solidFill>
                  <a:schemeClr val="tx1"/>
                </a:solidFill>
              </a:rPr>
            </a:br>
            <a:r>
              <a:rPr lang="fr-FR" sz="2800" dirty="0">
                <a:solidFill>
                  <a:schemeClr val="tx1"/>
                </a:solidFill>
              </a:rPr>
              <a:t>4) </a:t>
            </a:r>
            <a:r>
              <a:rPr lang="fr-FR" sz="2800" dirty="0" err="1">
                <a:solidFill>
                  <a:schemeClr val="tx1"/>
                </a:solidFill>
              </a:rPr>
              <a:t>Mycotoxins</a:t>
            </a:r>
            <a:br>
              <a:rPr lang="fr-FR" sz="2800" dirty="0">
                <a:solidFill>
                  <a:schemeClr val="tx1"/>
                </a:solidFill>
              </a:rPr>
            </a:br>
            <a:r>
              <a:rPr lang="fr-FR" sz="2800" dirty="0">
                <a:solidFill>
                  <a:schemeClr val="tx1"/>
                </a:solidFill>
              </a:rPr>
              <a:t>5) </a:t>
            </a:r>
            <a:r>
              <a:rPr lang="fr-FR" sz="2800" dirty="0" err="1">
                <a:solidFill>
                  <a:schemeClr val="tx1"/>
                </a:solidFill>
              </a:rPr>
              <a:t>Boar</a:t>
            </a:r>
            <a:r>
              <a:rPr lang="fr-FR" sz="2800" dirty="0">
                <a:solidFill>
                  <a:schemeClr val="tx1"/>
                </a:solidFill>
              </a:rPr>
              <a:t> </a:t>
            </a:r>
            <a:r>
              <a:rPr lang="fr-FR" sz="2800" dirty="0" err="1">
                <a:solidFill>
                  <a:schemeClr val="tx1"/>
                </a:solidFill>
              </a:rPr>
              <a:t>taint</a:t>
            </a:r>
            <a:br>
              <a:rPr lang="fr-FR" sz="2800" dirty="0">
                <a:solidFill>
                  <a:schemeClr val="tx1"/>
                </a:solidFill>
              </a:rPr>
            </a:br>
            <a:endParaRPr lang="fr-FR" sz="2800" dirty="0">
              <a:solidFill>
                <a:schemeClr val="tx1"/>
              </a:solidFill>
            </a:endParaRPr>
          </a:p>
        </p:txBody>
      </p:sp>
    </p:spTree>
    <p:extLst>
      <p:ext uri="{BB962C8B-B14F-4D97-AF65-F5344CB8AC3E}">
        <p14:creationId xmlns:p14="http://schemas.microsoft.com/office/powerpoint/2010/main" val="11405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C0BB98-8DAA-4657-AC19-3B5952EB33FF}"/>
              </a:ext>
            </a:extLst>
          </p:cNvPr>
          <p:cNvSpPr txBox="1"/>
          <p:nvPr/>
        </p:nvSpPr>
        <p:spPr>
          <a:xfrm>
            <a:off x="3131840" y="1052736"/>
            <a:ext cx="5904656" cy="400110"/>
          </a:xfrm>
          <a:prstGeom prst="rect">
            <a:avLst/>
          </a:prstGeom>
          <a:noFill/>
        </p:spPr>
        <p:txBody>
          <a:bodyPr wrap="square" rtlCol="0">
            <a:spAutoFit/>
          </a:bodyPr>
          <a:lstStyle/>
          <a:p>
            <a:r>
              <a:rPr lang="fr-BE" sz="2000" b="1" dirty="0"/>
              <a:t>1. Fruit </a:t>
            </a:r>
            <a:r>
              <a:rPr lang="fr-BE" sz="2000" b="1" dirty="0" err="1"/>
              <a:t>aromas</a:t>
            </a:r>
            <a:r>
              <a:rPr lang="fr-BE" sz="2000" b="1" dirty="0"/>
              <a:t>,  « terroir </a:t>
            </a:r>
            <a:r>
              <a:rPr lang="fr-BE" sz="2000" b="1" dirty="0" err="1"/>
              <a:t>effect</a:t>
            </a:r>
            <a:r>
              <a:rPr lang="fr-BE" sz="2000" b="1" dirty="0"/>
              <a:t> », </a:t>
            </a:r>
            <a:r>
              <a:rPr lang="fr-BE" sz="2000" b="1" dirty="0" err="1"/>
              <a:t>genetics</a:t>
            </a:r>
            <a:endParaRPr lang="en-US" sz="2000" b="1" dirty="0"/>
          </a:p>
        </p:txBody>
      </p:sp>
      <p:pic>
        <p:nvPicPr>
          <p:cNvPr id="4" name="Image 3">
            <a:extLst>
              <a:ext uri="{FF2B5EF4-FFF2-40B4-BE49-F238E27FC236}">
                <a16:creationId xmlns:a16="http://schemas.microsoft.com/office/drawing/2014/main" id="{71D26EA3-043F-465D-B24B-74C3E258AF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939654"/>
            <a:ext cx="914402" cy="2270765"/>
          </a:xfrm>
          <a:prstGeom prst="rect">
            <a:avLst/>
          </a:prstGeom>
        </p:spPr>
      </p:pic>
      <p:sp>
        <p:nvSpPr>
          <p:cNvPr id="5" name="ZoneTexte 4">
            <a:extLst>
              <a:ext uri="{FF2B5EF4-FFF2-40B4-BE49-F238E27FC236}">
                <a16:creationId xmlns:a16="http://schemas.microsoft.com/office/drawing/2014/main" id="{86E21613-C38F-496E-848C-4830FE83491C}"/>
              </a:ext>
            </a:extLst>
          </p:cNvPr>
          <p:cNvSpPr txBox="1"/>
          <p:nvPr/>
        </p:nvSpPr>
        <p:spPr>
          <a:xfrm>
            <a:off x="2612535" y="1650322"/>
            <a:ext cx="6264696" cy="1200329"/>
          </a:xfrm>
          <a:prstGeom prst="rect">
            <a:avLst/>
          </a:prstGeom>
          <a:noFill/>
        </p:spPr>
        <p:txBody>
          <a:bodyPr wrap="square" rtlCol="0">
            <a:spAutoFit/>
          </a:bodyPr>
          <a:lstStyle/>
          <a:p>
            <a:r>
              <a:rPr lang="fr-BE" dirty="0"/>
              <a:t>SPME-GC-MS </a:t>
            </a:r>
            <a:r>
              <a:rPr lang="fr-BE" dirty="0" err="1"/>
              <a:t>was</a:t>
            </a:r>
            <a:r>
              <a:rPr lang="fr-BE" dirty="0"/>
              <a:t> </a:t>
            </a:r>
            <a:r>
              <a:rPr lang="fr-BE" dirty="0" err="1"/>
              <a:t>used</a:t>
            </a:r>
            <a:r>
              <a:rPr lang="fr-BE" dirty="0"/>
              <a:t> for </a:t>
            </a:r>
            <a:r>
              <a:rPr lang="fr-BE" dirty="0" err="1"/>
              <a:t>aroma</a:t>
            </a:r>
            <a:r>
              <a:rPr lang="fr-BE" dirty="0"/>
              <a:t> profiling</a:t>
            </a:r>
          </a:p>
          <a:p>
            <a:r>
              <a:rPr lang="fr-BE" dirty="0"/>
              <a:t> </a:t>
            </a:r>
          </a:p>
          <a:p>
            <a:r>
              <a:rPr lang="fr-BE" dirty="0">
                <a:sym typeface="Wingdings" panose="05000000000000000000" pitchFamily="2" charset="2"/>
              </a:rPr>
              <a:t> </a:t>
            </a:r>
            <a:r>
              <a:rPr lang="fr-BE" dirty="0" err="1">
                <a:sym typeface="Wingdings" panose="05000000000000000000" pitchFamily="2" charset="2"/>
              </a:rPr>
              <a:t>Especially</a:t>
            </a:r>
            <a:r>
              <a:rPr lang="fr-BE" dirty="0">
                <a:sym typeface="Wingdings" panose="05000000000000000000" pitchFamily="2" charset="2"/>
              </a:rPr>
              <a:t> for « </a:t>
            </a:r>
            <a:r>
              <a:rPr lang="fr-BE" dirty="0" err="1">
                <a:sym typeface="Wingdings" panose="05000000000000000000" pitchFamily="2" charset="2"/>
              </a:rPr>
              <a:t>low-odour</a:t>
            </a:r>
            <a:r>
              <a:rPr lang="fr-BE" dirty="0">
                <a:sym typeface="Wingdings" panose="05000000000000000000" pitchFamily="2" charset="2"/>
              </a:rPr>
              <a:t> fruits » like </a:t>
            </a:r>
            <a:r>
              <a:rPr lang="fr-BE" dirty="0" err="1">
                <a:sym typeface="Wingdings" panose="05000000000000000000" pitchFamily="2" charset="2"/>
              </a:rPr>
              <a:t>apples</a:t>
            </a:r>
            <a:r>
              <a:rPr lang="fr-BE" dirty="0">
                <a:sym typeface="Wingdings" panose="05000000000000000000" pitchFamily="2" charset="2"/>
              </a:rPr>
              <a:t>, </a:t>
            </a:r>
            <a:r>
              <a:rPr lang="fr-BE" dirty="0" err="1">
                <a:sym typeface="Wingdings" panose="05000000000000000000" pitchFamily="2" charset="2"/>
              </a:rPr>
              <a:t>strawberry</a:t>
            </a:r>
            <a:r>
              <a:rPr lang="fr-BE" dirty="0">
                <a:sym typeface="Wingdings" panose="05000000000000000000" pitchFamily="2" charset="2"/>
              </a:rPr>
              <a:t> </a:t>
            </a:r>
            <a:r>
              <a:rPr lang="fr-BE" dirty="0" err="1">
                <a:sym typeface="Wingdings" panose="05000000000000000000" pitchFamily="2" charset="2"/>
              </a:rPr>
              <a:t>trees</a:t>
            </a:r>
            <a:r>
              <a:rPr lang="fr-BE" dirty="0">
                <a:sym typeface="Wingdings" panose="05000000000000000000" pitchFamily="2" charset="2"/>
              </a:rPr>
              <a:t> (</a:t>
            </a:r>
            <a:r>
              <a:rPr lang="en-US" i="1" dirty="0"/>
              <a:t>Arbutus unedo </a:t>
            </a:r>
            <a:r>
              <a:rPr lang="en-US" dirty="0"/>
              <a:t>L.) or figs</a:t>
            </a:r>
          </a:p>
        </p:txBody>
      </p:sp>
      <p:pic>
        <p:nvPicPr>
          <p:cNvPr id="4098" name="Picture 2" descr="Arbouses.jpg">
            <a:extLst>
              <a:ext uri="{FF2B5EF4-FFF2-40B4-BE49-F238E27FC236}">
                <a16:creationId xmlns:a16="http://schemas.microsoft.com/office/drawing/2014/main" id="{D224EE55-D1C5-4FE1-922C-9A283E2E06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416" y="3160118"/>
            <a:ext cx="1175298" cy="11531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uy Fresh Fuji Apples Online | Walmart Canada">
            <a:extLst>
              <a:ext uri="{FF2B5EF4-FFF2-40B4-BE49-F238E27FC236}">
                <a16:creationId xmlns:a16="http://schemas.microsoft.com/office/drawing/2014/main" id="{D5AD90EE-A93B-416F-8941-62001CC24A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4022" y="2962629"/>
            <a:ext cx="1397818" cy="13978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de fig">
            <a:extLst>
              <a:ext uri="{FF2B5EF4-FFF2-40B4-BE49-F238E27FC236}">
                <a16:creationId xmlns:a16="http://schemas.microsoft.com/office/drawing/2014/main" id="{787603AA-5F72-43AF-A3B1-13E4A61863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0290" y="2990873"/>
            <a:ext cx="1745991" cy="14142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7002C14-4F3E-40BA-8093-8D4B34FCB1FB}"/>
              </a:ext>
            </a:extLst>
          </p:cNvPr>
          <p:cNvSpPr/>
          <p:nvPr/>
        </p:nvSpPr>
        <p:spPr>
          <a:xfrm>
            <a:off x="-40521" y="6552355"/>
            <a:ext cx="2148345" cy="261610"/>
          </a:xfrm>
          <a:prstGeom prst="rect">
            <a:avLst/>
          </a:prstGeom>
        </p:spPr>
        <p:txBody>
          <a:bodyPr wrap="none">
            <a:spAutoFit/>
          </a:bodyPr>
          <a:lstStyle/>
          <a:p>
            <a:r>
              <a:rPr lang="en-US" sz="1100" b="1" dirty="0"/>
              <a:t>10.1080/15538362.2022.2037038</a:t>
            </a:r>
          </a:p>
        </p:txBody>
      </p:sp>
      <p:sp>
        <p:nvSpPr>
          <p:cNvPr id="7" name="Rectangle 6">
            <a:extLst>
              <a:ext uri="{FF2B5EF4-FFF2-40B4-BE49-F238E27FC236}">
                <a16:creationId xmlns:a16="http://schemas.microsoft.com/office/drawing/2014/main" id="{1EDB957B-A601-46A7-9770-9DB5C730B08B}"/>
              </a:ext>
            </a:extLst>
          </p:cNvPr>
          <p:cNvSpPr/>
          <p:nvPr/>
        </p:nvSpPr>
        <p:spPr>
          <a:xfrm>
            <a:off x="7336281" y="6552355"/>
            <a:ext cx="1654620" cy="261610"/>
          </a:xfrm>
          <a:prstGeom prst="rect">
            <a:avLst/>
          </a:prstGeom>
        </p:spPr>
        <p:txBody>
          <a:bodyPr wrap="none">
            <a:spAutoFit/>
          </a:bodyPr>
          <a:lstStyle/>
          <a:p>
            <a:r>
              <a:rPr lang="en-US" sz="1100" b="1" u="sng" dirty="0">
                <a:latin typeface="Source Sans Pro" panose="020B0503030403020204" pitchFamily="34" charset="0"/>
                <a:hlinkClick r:id="rId7">
                  <a:extLst>
                    <a:ext uri="{A12FA001-AC4F-418D-AE19-62706E023703}">
                      <ahyp:hlinkClr xmlns:ahyp="http://schemas.microsoft.com/office/drawing/2018/hyperlinkcolor" val="tx"/>
                    </a:ext>
                  </a:extLst>
                </a:hlinkClick>
              </a:rPr>
              <a:t>10.3390/foods11111631</a:t>
            </a:r>
            <a:endParaRPr lang="en-US" sz="1100" dirty="0"/>
          </a:p>
        </p:txBody>
      </p:sp>
      <p:sp>
        <p:nvSpPr>
          <p:cNvPr id="8" name="Rectangle 7">
            <a:extLst>
              <a:ext uri="{FF2B5EF4-FFF2-40B4-BE49-F238E27FC236}">
                <a16:creationId xmlns:a16="http://schemas.microsoft.com/office/drawing/2014/main" id="{828A7050-816C-455A-8735-F9A423E5DF11}"/>
              </a:ext>
            </a:extLst>
          </p:cNvPr>
          <p:cNvSpPr/>
          <p:nvPr/>
        </p:nvSpPr>
        <p:spPr>
          <a:xfrm>
            <a:off x="5818862" y="6552355"/>
            <a:ext cx="1620957" cy="261610"/>
          </a:xfrm>
          <a:prstGeom prst="rect">
            <a:avLst/>
          </a:prstGeom>
        </p:spPr>
        <p:txBody>
          <a:bodyPr wrap="none">
            <a:spAutoFit/>
          </a:bodyPr>
          <a:lstStyle/>
          <a:p>
            <a:r>
              <a:rPr lang="en-US" sz="1100" b="1" dirty="0">
                <a:latin typeface="+mj-lt"/>
                <a:hlinkClick r:id="rId8">
                  <a:extLst>
                    <a:ext uri="{A12FA001-AC4F-418D-AE19-62706E023703}">
                      <ahyp:hlinkClr xmlns:ahyp="http://schemas.microsoft.com/office/drawing/2018/hyperlinkcolor" val="tx"/>
                    </a:ext>
                  </a:extLst>
                </a:hlinkClick>
              </a:rPr>
              <a:t>10.3390/foods11050690</a:t>
            </a:r>
            <a:endParaRPr lang="en-US" sz="1100" dirty="0">
              <a:latin typeface="+mj-lt"/>
            </a:endParaRPr>
          </a:p>
        </p:txBody>
      </p:sp>
      <p:sp>
        <p:nvSpPr>
          <p:cNvPr id="9" name="Rectangle 8">
            <a:extLst>
              <a:ext uri="{FF2B5EF4-FFF2-40B4-BE49-F238E27FC236}">
                <a16:creationId xmlns:a16="http://schemas.microsoft.com/office/drawing/2014/main" id="{C1E6BCA8-3403-4760-A3E9-31F007576F69}"/>
              </a:ext>
            </a:extLst>
          </p:cNvPr>
          <p:cNvSpPr/>
          <p:nvPr/>
        </p:nvSpPr>
        <p:spPr>
          <a:xfrm>
            <a:off x="3756834" y="6543154"/>
            <a:ext cx="2194832" cy="261610"/>
          </a:xfrm>
          <a:prstGeom prst="rect">
            <a:avLst/>
          </a:prstGeom>
        </p:spPr>
        <p:txBody>
          <a:bodyPr wrap="none">
            <a:spAutoFit/>
          </a:bodyPr>
          <a:lstStyle/>
          <a:p>
            <a:r>
              <a:rPr lang="en-US" sz="1100" b="1" u="sng" dirty="0">
                <a:latin typeface="Source Sans Pro" panose="020B0503030403020204" pitchFamily="34" charset="0"/>
                <a:hlinkClick r:id="rId9">
                  <a:extLst>
                    <a:ext uri="{A12FA001-AC4F-418D-AE19-62706E023703}">
                      <ahyp:hlinkClr xmlns:ahyp="http://schemas.microsoft.com/office/drawing/2018/hyperlinkcolor" val="tx"/>
                    </a:ext>
                  </a:extLst>
                </a:hlinkClick>
              </a:rPr>
              <a:t>10.1021/acsfoodscitech.1c00010</a:t>
            </a:r>
            <a:endParaRPr lang="en-US" sz="1100" dirty="0"/>
          </a:p>
        </p:txBody>
      </p:sp>
      <p:sp>
        <p:nvSpPr>
          <p:cNvPr id="10" name="Rectangle 9">
            <a:extLst>
              <a:ext uri="{FF2B5EF4-FFF2-40B4-BE49-F238E27FC236}">
                <a16:creationId xmlns:a16="http://schemas.microsoft.com/office/drawing/2014/main" id="{675BAC64-F800-4D27-B684-6454956F1CE4}"/>
              </a:ext>
            </a:extLst>
          </p:cNvPr>
          <p:cNvSpPr/>
          <p:nvPr/>
        </p:nvSpPr>
        <p:spPr>
          <a:xfrm>
            <a:off x="2107824" y="6552355"/>
            <a:ext cx="1768433" cy="261610"/>
          </a:xfrm>
          <a:prstGeom prst="rect">
            <a:avLst/>
          </a:prstGeom>
        </p:spPr>
        <p:txBody>
          <a:bodyPr wrap="none">
            <a:spAutoFit/>
          </a:bodyPr>
          <a:lstStyle/>
          <a:p>
            <a:r>
              <a:rPr lang="en-US" sz="1100" b="1" dirty="0">
                <a:latin typeface="Source Sans Pro" panose="020B0503030403020204" pitchFamily="34" charset="0"/>
                <a:hlinkClick r:id="rId10">
                  <a:extLst>
                    <a:ext uri="{A12FA001-AC4F-418D-AE19-62706E023703}">
                      <ahyp:hlinkClr xmlns:ahyp="http://schemas.microsoft.com/office/drawing/2018/hyperlinkcolor" val="tx"/>
                    </a:ext>
                  </a:extLst>
                </a:hlinkClick>
              </a:rPr>
              <a:t>10.3389/fpls.2021.667809</a:t>
            </a:r>
            <a:endParaRPr lang="en-US" sz="1100" dirty="0"/>
          </a:p>
        </p:txBody>
      </p:sp>
      <p:sp>
        <p:nvSpPr>
          <p:cNvPr id="11" name="ZoneTexte 10">
            <a:extLst>
              <a:ext uri="{FF2B5EF4-FFF2-40B4-BE49-F238E27FC236}">
                <a16:creationId xmlns:a16="http://schemas.microsoft.com/office/drawing/2014/main" id="{94EE32F7-31E1-4F2D-86AD-8B40CAFFA092}"/>
              </a:ext>
            </a:extLst>
          </p:cNvPr>
          <p:cNvSpPr txBox="1"/>
          <p:nvPr/>
        </p:nvSpPr>
        <p:spPr>
          <a:xfrm>
            <a:off x="1750141" y="4884512"/>
            <a:ext cx="6707834" cy="646331"/>
          </a:xfrm>
          <a:prstGeom prst="rect">
            <a:avLst/>
          </a:prstGeom>
          <a:noFill/>
        </p:spPr>
        <p:txBody>
          <a:bodyPr wrap="square" rtlCol="0">
            <a:spAutoFit/>
          </a:bodyPr>
          <a:lstStyle/>
          <a:p>
            <a:r>
              <a:rPr lang="fr-BE" dirty="0"/>
              <a:t>Link </a:t>
            </a:r>
            <a:r>
              <a:rPr lang="fr-BE" dirty="0" err="1"/>
              <a:t>between</a:t>
            </a:r>
            <a:r>
              <a:rPr lang="fr-BE" dirty="0"/>
              <a:t> </a:t>
            </a:r>
            <a:r>
              <a:rPr lang="fr-BE" dirty="0" err="1"/>
              <a:t>VOCs</a:t>
            </a:r>
            <a:r>
              <a:rPr lang="fr-BE" dirty="0"/>
              <a:t> profile and </a:t>
            </a:r>
          </a:p>
          <a:p>
            <a:r>
              <a:rPr lang="fr-BE" dirty="0"/>
              <a:t>	</a:t>
            </a:r>
            <a:r>
              <a:rPr lang="fr-BE" dirty="0">
                <a:sym typeface="Wingdings" panose="05000000000000000000" pitchFamily="2" charset="2"/>
              </a:rPr>
              <a:t> </a:t>
            </a:r>
            <a:r>
              <a:rPr lang="fr-BE" dirty="0" err="1">
                <a:sym typeface="Wingdings" panose="05000000000000000000" pitchFamily="2" charset="2"/>
              </a:rPr>
              <a:t>varieties</a:t>
            </a:r>
            <a:r>
              <a:rPr lang="fr-BE" dirty="0">
                <a:sym typeface="Wingdings" panose="05000000000000000000" pitchFamily="2" charset="2"/>
              </a:rPr>
              <a:t>, terroir </a:t>
            </a:r>
            <a:r>
              <a:rPr lang="fr-BE" dirty="0" err="1">
                <a:sym typeface="Wingdings" panose="05000000000000000000" pitchFamily="2" charset="2"/>
              </a:rPr>
              <a:t>effect</a:t>
            </a:r>
            <a:r>
              <a:rPr lang="fr-BE" dirty="0">
                <a:sym typeface="Wingdings" panose="05000000000000000000" pitchFamily="2" charset="2"/>
              </a:rPr>
              <a:t> (</a:t>
            </a:r>
            <a:r>
              <a:rPr lang="fr-BE" dirty="0" err="1">
                <a:sym typeface="Wingdings" panose="05000000000000000000" pitchFamily="2" charset="2"/>
              </a:rPr>
              <a:t>climate</a:t>
            </a:r>
            <a:r>
              <a:rPr lang="fr-BE" dirty="0">
                <a:sym typeface="Wingdings" panose="05000000000000000000" pitchFamily="2" charset="2"/>
              </a:rPr>
              <a:t>, </a:t>
            </a:r>
            <a:r>
              <a:rPr lang="fr-BE" dirty="0" err="1">
                <a:sym typeface="Wingdings" panose="05000000000000000000" pitchFamily="2" charset="2"/>
              </a:rPr>
              <a:t>soil</a:t>
            </a:r>
            <a:r>
              <a:rPr lang="fr-BE" dirty="0">
                <a:sym typeface="Wingdings" panose="05000000000000000000" pitchFamily="2" charset="2"/>
              </a:rPr>
              <a:t>, …), </a:t>
            </a:r>
            <a:r>
              <a:rPr lang="fr-BE" dirty="0" err="1">
                <a:sym typeface="Wingdings" panose="05000000000000000000" pitchFamily="2" charset="2"/>
              </a:rPr>
              <a:t>genetic</a:t>
            </a:r>
            <a:r>
              <a:rPr lang="fr-BE" dirty="0">
                <a:sym typeface="Wingdings" panose="05000000000000000000" pitchFamily="2" charset="2"/>
              </a:rPr>
              <a:t> traits</a:t>
            </a:r>
            <a:endParaRPr lang="en-US" dirty="0"/>
          </a:p>
        </p:txBody>
      </p:sp>
      <p:sp>
        <p:nvSpPr>
          <p:cNvPr id="12" name="ZoneTexte 11">
            <a:extLst>
              <a:ext uri="{FF2B5EF4-FFF2-40B4-BE49-F238E27FC236}">
                <a16:creationId xmlns:a16="http://schemas.microsoft.com/office/drawing/2014/main" id="{C47B9987-CF38-41B0-8E03-DECD9002F87F}"/>
              </a:ext>
            </a:extLst>
          </p:cNvPr>
          <p:cNvSpPr txBox="1"/>
          <p:nvPr/>
        </p:nvSpPr>
        <p:spPr>
          <a:xfrm>
            <a:off x="2549994" y="5829173"/>
            <a:ext cx="4608512" cy="369332"/>
          </a:xfrm>
          <a:prstGeom prst="rect">
            <a:avLst/>
          </a:prstGeom>
          <a:noFill/>
        </p:spPr>
        <p:txBody>
          <a:bodyPr wrap="square" rtlCol="0">
            <a:spAutoFit/>
          </a:bodyPr>
          <a:lstStyle/>
          <a:p>
            <a:r>
              <a:rPr lang="fr-BE" dirty="0"/>
              <a:t>« </a:t>
            </a:r>
            <a:r>
              <a:rPr lang="fr-BE" dirty="0" err="1"/>
              <a:t>Classical</a:t>
            </a:r>
            <a:r>
              <a:rPr lang="fr-BE" dirty="0"/>
              <a:t> use » of SPME-GC-MS</a:t>
            </a:r>
            <a:endParaRPr lang="en-US" dirty="0"/>
          </a:p>
        </p:txBody>
      </p:sp>
      <p:pic>
        <p:nvPicPr>
          <p:cNvPr id="4104" name="Picture 8" descr="Xinye Wu">
            <a:extLst>
              <a:ext uri="{FF2B5EF4-FFF2-40B4-BE49-F238E27FC236}">
                <a16:creationId xmlns:a16="http://schemas.microsoft.com/office/drawing/2014/main" id="{D540DF15-BEE5-4FE3-9341-B9F77B5AAA3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0201" y="485831"/>
            <a:ext cx="617903" cy="62028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anine, Hafida sur www.researchgate.net">
            <a:extLst>
              <a:ext uri="{FF2B5EF4-FFF2-40B4-BE49-F238E27FC236}">
                <a16:creationId xmlns:a16="http://schemas.microsoft.com/office/drawing/2014/main" id="{D2BFE9F2-D9F1-4768-A3F6-0CE1CF2E42A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2570" y="450857"/>
            <a:ext cx="655254" cy="655254"/>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62CD2ADD-FA8D-47EC-B212-3224B73B2074}"/>
              </a:ext>
            </a:extLst>
          </p:cNvPr>
          <p:cNvSpPr txBox="1"/>
          <p:nvPr/>
        </p:nvSpPr>
        <p:spPr>
          <a:xfrm>
            <a:off x="323528" y="1268760"/>
            <a:ext cx="792088" cy="276999"/>
          </a:xfrm>
          <a:prstGeom prst="rect">
            <a:avLst/>
          </a:prstGeom>
          <a:noFill/>
        </p:spPr>
        <p:txBody>
          <a:bodyPr wrap="square" rtlCol="0">
            <a:spAutoFit/>
          </a:bodyPr>
          <a:lstStyle/>
          <a:p>
            <a:r>
              <a:rPr lang="fr-BE" sz="1200" dirty="0" err="1"/>
              <a:t>Xinye</a:t>
            </a:r>
            <a:r>
              <a:rPr lang="fr-BE" sz="1200" dirty="0"/>
              <a:t> Wu</a:t>
            </a:r>
            <a:endParaRPr lang="en-US" sz="1200" dirty="0"/>
          </a:p>
        </p:txBody>
      </p:sp>
      <p:sp>
        <p:nvSpPr>
          <p:cNvPr id="20" name="ZoneTexte 19">
            <a:extLst>
              <a:ext uri="{FF2B5EF4-FFF2-40B4-BE49-F238E27FC236}">
                <a16:creationId xmlns:a16="http://schemas.microsoft.com/office/drawing/2014/main" id="{99E9AE40-9288-4D26-8427-26D79BC29B98}"/>
              </a:ext>
            </a:extLst>
          </p:cNvPr>
          <p:cNvSpPr txBox="1"/>
          <p:nvPr/>
        </p:nvSpPr>
        <p:spPr>
          <a:xfrm>
            <a:off x="1173506" y="1252791"/>
            <a:ext cx="1094238" cy="276999"/>
          </a:xfrm>
          <a:prstGeom prst="rect">
            <a:avLst/>
          </a:prstGeom>
          <a:noFill/>
        </p:spPr>
        <p:txBody>
          <a:bodyPr wrap="square" rtlCol="0">
            <a:spAutoFit/>
          </a:bodyPr>
          <a:lstStyle/>
          <a:p>
            <a:r>
              <a:rPr lang="fr-BE" sz="1200" dirty="0"/>
              <a:t>Hafida </a:t>
            </a:r>
            <a:r>
              <a:rPr lang="fr-BE" sz="1200" dirty="0" err="1"/>
              <a:t>Hanine</a:t>
            </a:r>
            <a:endParaRPr lang="en-US" sz="1200" dirty="0"/>
          </a:p>
        </p:txBody>
      </p:sp>
      <p:pic>
        <p:nvPicPr>
          <p:cNvPr id="4110" name="Picture 14" descr="kahina zidi sur www.researchgate.net">
            <a:extLst>
              <a:ext uri="{FF2B5EF4-FFF2-40B4-BE49-F238E27FC236}">
                <a16:creationId xmlns:a16="http://schemas.microsoft.com/office/drawing/2014/main" id="{479433FB-204C-4718-B55E-BDADAF126CA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528" y="1720950"/>
            <a:ext cx="768088" cy="768088"/>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0F8924D1-874B-47BE-B0AC-0E7366688609}"/>
              </a:ext>
            </a:extLst>
          </p:cNvPr>
          <p:cNvSpPr txBox="1"/>
          <p:nvPr/>
        </p:nvSpPr>
        <p:spPr>
          <a:xfrm>
            <a:off x="1203022" y="1839751"/>
            <a:ext cx="1094238" cy="276999"/>
          </a:xfrm>
          <a:prstGeom prst="rect">
            <a:avLst/>
          </a:prstGeom>
          <a:noFill/>
        </p:spPr>
        <p:txBody>
          <a:bodyPr wrap="square" rtlCol="0">
            <a:spAutoFit/>
          </a:bodyPr>
          <a:lstStyle/>
          <a:p>
            <a:r>
              <a:rPr lang="fr-BE" sz="1200" dirty="0"/>
              <a:t>Kahina Zidi</a:t>
            </a:r>
            <a:endParaRPr lang="en-US" sz="1200" dirty="0"/>
          </a:p>
        </p:txBody>
      </p:sp>
    </p:spTree>
    <p:extLst>
      <p:ext uri="{BB962C8B-B14F-4D97-AF65-F5344CB8AC3E}">
        <p14:creationId xmlns:p14="http://schemas.microsoft.com/office/powerpoint/2010/main" val="12227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C0BB98-8DAA-4657-AC19-3B5952EB33FF}"/>
              </a:ext>
            </a:extLst>
          </p:cNvPr>
          <p:cNvSpPr txBox="1"/>
          <p:nvPr/>
        </p:nvSpPr>
        <p:spPr>
          <a:xfrm>
            <a:off x="4499992" y="855484"/>
            <a:ext cx="5904656" cy="400110"/>
          </a:xfrm>
          <a:prstGeom prst="rect">
            <a:avLst/>
          </a:prstGeom>
          <a:noFill/>
        </p:spPr>
        <p:txBody>
          <a:bodyPr wrap="square" rtlCol="0">
            <a:spAutoFit/>
          </a:bodyPr>
          <a:lstStyle/>
          <a:p>
            <a:r>
              <a:rPr lang="fr-FR" sz="2000" b="1" dirty="0"/>
              <a:t>2. Plants and </a:t>
            </a:r>
            <a:r>
              <a:rPr lang="fr-FR" sz="2000" b="1" dirty="0" err="1"/>
              <a:t>insects</a:t>
            </a:r>
            <a:endParaRPr lang="en-US" sz="2000" b="1" dirty="0"/>
          </a:p>
        </p:txBody>
      </p:sp>
      <p:pic>
        <p:nvPicPr>
          <p:cNvPr id="9218" name="Picture 2" descr="https://upload.wikimedia.org/wikipedia/commons/f/f2/Banana_Bunch_Top_Virus.jpg">
            <a:extLst>
              <a:ext uri="{FF2B5EF4-FFF2-40B4-BE49-F238E27FC236}">
                <a16:creationId xmlns:a16="http://schemas.microsoft.com/office/drawing/2014/main" id="{D35714D5-2CDC-4BF8-BB7B-3640D50D2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06" y="1841063"/>
            <a:ext cx="2794497" cy="216024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D5478222-50D0-491B-8914-20D95D78B131}"/>
              </a:ext>
            </a:extLst>
          </p:cNvPr>
          <p:cNvSpPr txBox="1"/>
          <p:nvPr/>
        </p:nvSpPr>
        <p:spPr>
          <a:xfrm>
            <a:off x="3419872" y="1556792"/>
            <a:ext cx="5544616" cy="7017306"/>
          </a:xfrm>
          <a:prstGeom prst="rect">
            <a:avLst/>
          </a:prstGeom>
          <a:noFill/>
        </p:spPr>
        <p:txBody>
          <a:bodyPr wrap="square" rtlCol="0">
            <a:spAutoFit/>
          </a:bodyPr>
          <a:lstStyle/>
          <a:p>
            <a:r>
              <a:rPr lang="fr-BE" sz="1600" dirty="0"/>
              <a:t>Banana plants: plantain and dessert</a:t>
            </a:r>
          </a:p>
          <a:p>
            <a:endParaRPr lang="fr-BE" sz="1600" dirty="0"/>
          </a:p>
          <a:p>
            <a:endParaRPr lang="fr-BE" sz="1600" dirty="0"/>
          </a:p>
          <a:p>
            <a:endParaRPr lang="fr-BE" sz="1600" dirty="0"/>
          </a:p>
          <a:p>
            <a:endParaRPr lang="fr-BE" sz="1600" dirty="0"/>
          </a:p>
          <a:p>
            <a:pPr marL="285750" indent="-285750">
              <a:buFontTx/>
              <a:buChar char="-"/>
            </a:pPr>
            <a:r>
              <a:rPr lang="en-US" sz="1600" dirty="0"/>
              <a:t>Bunchy top virus (BTV) can cause severe disease on banana plants and aphids can be the vector of viral infection</a:t>
            </a:r>
          </a:p>
          <a:p>
            <a:pPr marL="285750" indent="-285750">
              <a:buFontTx/>
              <a:buChar char="-"/>
            </a:pPr>
            <a:r>
              <a:rPr lang="fr-BE" sz="1600" dirty="0"/>
              <a:t>A</a:t>
            </a:r>
            <a:r>
              <a:rPr lang="en-US" sz="1600" dirty="0" err="1"/>
              <a:t>phids</a:t>
            </a:r>
            <a:r>
              <a:rPr lang="en-US" sz="1600" dirty="0"/>
              <a:t> are more attracted by infected plants than healthy plants </a:t>
            </a:r>
          </a:p>
          <a:p>
            <a:endParaRPr lang="fr-BE" sz="1600" dirty="0"/>
          </a:p>
          <a:p>
            <a:pPr marL="285750" indent="-285750">
              <a:buFont typeface="Wingdings" panose="05000000000000000000" pitchFamily="2" charset="2"/>
              <a:buChar char="è"/>
            </a:pPr>
            <a:r>
              <a:rPr lang="fr-BE" sz="1600" dirty="0" err="1">
                <a:sym typeface="Wingdings" panose="05000000000000000000" pitchFamily="2" charset="2"/>
              </a:rPr>
              <a:t>VOCs</a:t>
            </a:r>
            <a:r>
              <a:rPr lang="fr-BE" sz="1600" dirty="0">
                <a:sym typeface="Wingdings" panose="05000000000000000000" pitchFamily="2" charset="2"/>
              </a:rPr>
              <a:t> </a:t>
            </a:r>
            <a:r>
              <a:rPr lang="fr-BE" sz="1600" dirty="0" err="1">
                <a:sym typeface="Wingdings" panose="05000000000000000000" pitchFamily="2" charset="2"/>
              </a:rPr>
              <a:t>from</a:t>
            </a:r>
            <a:r>
              <a:rPr lang="fr-BE" sz="1600" dirty="0">
                <a:sym typeface="Wingdings" panose="05000000000000000000" pitchFamily="2" charset="2"/>
              </a:rPr>
              <a:t> plantain banana plants are </a:t>
            </a:r>
            <a:r>
              <a:rPr lang="fr-BE" sz="1600" dirty="0" err="1">
                <a:sym typeface="Wingdings" panose="05000000000000000000" pitchFamily="2" charset="2"/>
              </a:rPr>
              <a:t>different</a:t>
            </a:r>
            <a:r>
              <a:rPr lang="fr-BE" sz="1600" dirty="0">
                <a:sym typeface="Wingdings" panose="05000000000000000000" pitchFamily="2" charset="2"/>
              </a:rPr>
              <a:t> and more </a:t>
            </a:r>
            <a:r>
              <a:rPr lang="fr-BE" sz="1600" dirty="0" err="1">
                <a:sym typeface="Wingdings" panose="05000000000000000000" pitchFamily="2" charset="2"/>
              </a:rPr>
              <a:t>abundant</a:t>
            </a:r>
            <a:r>
              <a:rPr lang="fr-BE" sz="1600" dirty="0">
                <a:sym typeface="Wingdings" panose="05000000000000000000" pitchFamily="2" charset="2"/>
              </a:rPr>
              <a:t> </a:t>
            </a:r>
            <a:r>
              <a:rPr lang="fr-BE" sz="1600" dirty="0" err="1">
                <a:sym typeface="Wingdings" panose="05000000000000000000" pitchFamily="2" charset="2"/>
              </a:rPr>
              <a:t>than</a:t>
            </a:r>
            <a:r>
              <a:rPr lang="fr-BE" sz="1600" dirty="0">
                <a:sym typeface="Wingdings" panose="05000000000000000000" pitchFamily="2" charset="2"/>
              </a:rPr>
              <a:t> </a:t>
            </a:r>
            <a:r>
              <a:rPr lang="fr-BE" sz="1600" dirty="0" err="1">
                <a:sym typeface="Wingdings" panose="05000000000000000000" pitchFamily="2" charset="2"/>
              </a:rPr>
              <a:t>VOCs</a:t>
            </a:r>
            <a:r>
              <a:rPr lang="fr-BE" sz="1600" dirty="0">
                <a:sym typeface="Wingdings" panose="05000000000000000000" pitchFamily="2" charset="2"/>
              </a:rPr>
              <a:t> </a:t>
            </a:r>
            <a:r>
              <a:rPr lang="fr-BE" sz="1600" dirty="0" err="1">
                <a:sym typeface="Wingdings" panose="05000000000000000000" pitchFamily="2" charset="2"/>
              </a:rPr>
              <a:t>from</a:t>
            </a:r>
            <a:r>
              <a:rPr lang="fr-BE" sz="1600" dirty="0">
                <a:sym typeface="Wingdings" panose="05000000000000000000" pitchFamily="2" charset="2"/>
              </a:rPr>
              <a:t> dessert banana plants</a:t>
            </a:r>
          </a:p>
          <a:p>
            <a:pPr marL="285750" indent="-285750">
              <a:buFont typeface="Wingdings" panose="05000000000000000000" pitchFamily="2" charset="2"/>
              <a:buChar char="è"/>
            </a:pPr>
            <a:endParaRPr lang="fr-BE" sz="1600" dirty="0">
              <a:sym typeface="Wingdings" panose="05000000000000000000" pitchFamily="2" charset="2"/>
            </a:endParaRPr>
          </a:p>
          <a:p>
            <a:pPr marL="285750" indent="-285750">
              <a:buFont typeface="Wingdings" panose="05000000000000000000" pitchFamily="2" charset="2"/>
              <a:buChar char="è"/>
            </a:pPr>
            <a:r>
              <a:rPr lang="fr-BE" sz="1600" dirty="0" err="1">
                <a:sym typeface="Wingdings" panose="05000000000000000000" pitchFamily="2" charset="2"/>
              </a:rPr>
              <a:t>VOCs</a:t>
            </a:r>
            <a:r>
              <a:rPr lang="fr-BE" sz="1600" dirty="0">
                <a:sym typeface="Wingdings" panose="05000000000000000000" pitchFamily="2" charset="2"/>
              </a:rPr>
              <a:t> </a:t>
            </a:r>
            <a:r>
              <a:rPr lang="fr-BE" sz="1600" dirty="0" err="1">
                <a:sym typeface="Wingdings" panose="05000000000000000000" pitchFamily="2" charset="2"/>
              </a:rPr>
              <a:t>emitted</a:t>
            </a:r>
            <a:r>
              <a:rPr lang="fr-BE" sz="1600" dirty="0">
                <a:sym typeface="Wingdings" panose="05000000000000000000" pitchFamily="2" charset="2"/>
              </a:rPr>
              <a:t> by plant </a:t>
            </a:r>
            <a:r>
              <a:rPr lang="fr-BE" sz="1600" dirty="0" err="1">
                <a:sym typeface="Wingdings" panose="05000000000000000000" pitchFamily="2" charset="2"/>
              </a:rPr>
              <a:t>infected</a:t>
            </a:r>
            <a:r>
              <a:rPr lang="fr-BE" sz="1600" dirty="0">
                <a:sym typeface="Wingdings" panose="05000000000000000000" pitchFamily="2" charset="2"/>
              </a:rPr>
              <a:t> by BTV are </a:t>
            </a:r>
            <a:r>
              <a:rPr lang="fr-BE" sz="1600" dirty="0" err="1">
                <a:sym typeface="Wingdings" panose="05000000000000000000" pitchFamily="2" charset="2"/>
              </a:rPr>
              <a:t>much</a:t>
            </a:r>
            <a:r>
              <a:rPr lang="fr-BE" sz="1600" dirty="0">
                <a:sym typeface="Wingdings" panose="05000000000000000000" pitchFamily="2" charset="2"/>
              </a:rPr>
              <a:t> more </a:t>
            </a:r>
            <a:r>
              <a:rPr lang="fr-BE" sz="1600" dirty="0" err="1">
                <a:sym typeface="Wingdings" panose="05000000000000000000" pitchFamily="2" charset="2"/>
              </a:rPr>
              <a:t>abundant</a:t>
            </a:r>
            <a:r>
              <a:rPr lang="fr-BE" sz="1600" dirty="0">
                <a:sym typeface="Wingdings" panose="05000000000000000000" pitchFamily="2" charset="2"/>
              </a:rPr>
              <a:t> </a:t>
            </a:r>
            <a:r>
              <a:rPr lang="fr-BE" sz="1600" dirty="0" err="1">
                <a:sym typeface="Wingdings" panose="05000000000000000000" pitchFamily="2" charset="2"/>
              </a:rPr>
              <a:t>than</a:t>
            </a:r>
            <a:r>
              <a:rPr lang="fr-BE" sz="1600" dirty="0">
                <a:sym typeface="Wingdings" panose="05000000000000000000" pitchFamily="2" charset="2"/>
              </a:rPr>
              <a:t> </a:t>
            </a:r>
            <a:r>
              <a:rPr lang="fr-BE" sz="1600" dirty="0" err="1">
                <a:sym typeface="Wingdings" panose="05000000000000000000" pitchFamily="2" charset="2"/>
              </a:rPr>
              <a:t>uninfected</a:t>
            </a:r>
            <a:r>
              <a:rPr lang="fr-BE" sz="1600" dirty="0">
                <a:sym typeface="Wingdings" panose="05000000000000000000" pitchFamily="2" charset="2"/>
              </a:rPr>
              <a:t> </a:t>
            </a:r>
            <a:r>
              <a:rPr lang="fr-BE" sz="1600" dirty="0" err="1">
                <a:sym typeface="Wingdings" panose="05000000000000000000" pitchFamily="2" charset="2"/>
              </a:rPr>
              <a:t>ones</a:t>
            </a:r>
            <a:r>
              <a:rPr lang="fr-BE" sz="1600" dirty="0">
                <a:sym typeface="Wingdings" panose="05000000000000000000" pitchFamily="2" charset="2"/>
              </a:rPr>
              <a:t> </a:t>
            </a:r>
          </a:p>
          <a:p>
            <a:pPr marL="285750" indent="-285750">
              <a:buFont typeface="Wingdings" panose="05000000000000000000" pitchFamily="2" charset="2"/>
              <a:buChar char="è"/>
            </a:pPr>
            <a:endParaRPr lang="fr-BE" sz="1600" dirty="0">
              <a:sym typeface="Wingdings" panose="05000000000000000000" pitchFamily="2" charset="2"/>
            </a:endParaRPr>
          </a:p>
          <a:p>
            <a:pPr marL="285750" indent="-285750">
              <a:buFont typeface="Wingdings" panose="05000000000000000000" pitchFamily="2" charset="2"/>
              <a:buChar char="è"/>
            </a:pPr>
            <a:r>
              <a:rPr lang="fr-BE" sz="1600" dirty="0" err="1">
                <a:sym typeface="Wingdings" panose="05000000000000000000" pitchFamily="2" charset="2"/>
              </a:rPr>
              <a:t>Entomologists</a:t>
            </a:r>
            <a:r>
              <a:rPr lang="fr-BE" sz="1600" dirty="0">
                <a:sym typeface="Wingdings" panose="05000000000000000000" pitchFamily="2" charset="2"/>
              </a:rPr>
              <a:t> are </a:t>
            </a:r>
            <a:r>
              <a:rPr lang="fr-BE" sz="1600" dirty="0" err="1">
                <a:sym typeface="Wingdings" panose="05000000000000000000" pitchFamily="2" charset="2"/>
              </a:rPr>
              <a:t>trying</a:t>
            </a:r>
            <a:r>
              <a:rPr lang="fr-BE" sz="1600" dirty="0">
                <a:sym typeface="Wingdings" panose="05000000000000000000" pitchFamily="2" charset="2"/>
              </a:rPr>
              <a:t> to </a:t>
            </a:r>
            <a:r>
              <a:rPr lang="fr-BE" sz="1600" dirty="0" err="1">
                <a:sym typeface="Wingdings" panose="05000000000000000000" pitchFamily="2" charset="2"/>
              </a:rPr>
              <a:t>understand</a:t>
            </a:r>
            <a:r>
              <a:rPr lang="fr-BE" sz="1600" dirty="0">
                <a:sym typeface="Wingdings" panose="05000000000000000000" pitchFamily="2" charset="2"/>
              </a:rPr>
              <a:t> </a:t>
            </a:r>
            <a:r>
              <a:rPr lang="fr-BE" sz="1600" dirty="0" err="1">
                <a:sym typeface="Wingdings" panose="05000000000000000000" pitchFamily="2" charset="2"/>
              </a:rPr>
              <a:t>why</a:t>
            </a:r>
            <a:r>
              <a:rPr lang="fr-BE" sz="1600" dirty="0">
                <a:sym typeface="Wingdings" panose="05000000000000000000" pitchFamily="2" charset="2"/>
              </a:rPr>
              <a:t> …</a:t>
            </a:r>
          </a:p>
          <a:p>
            <a:pPr marL="285750" indent="-285750">
              <a:buFont typeface="Wingdings" panose="05000000000000000000" pitchFamily="2" charset="2"/>
              <a:buChar char="è"/>
            </a:pPr>
            <a:endParaRPr lang="fr-BE" sz="1600" dirty="0">
              <a:sym typeface="Wingdings" panose="05000000000000000000" pitchFamily="2" charset="2"/>
            </a:endParaRPr>
          </a:p>
          <a:p>
            <a:pPr marL="285750" indent="-285750">
              <a:buFont typeface="Wingdings" panose="05000000000000000000" pitchFamily="2" charset="2"/>
              <a:buChar char="è"/>
            </a:pPr>
            <a:r>
              <a:rPr lang="en-US" sz="1600" dirty="0"/>
              <a:t>By modifying VOC emission by the plant, the virus may produce conditions that favor its propagation?</a:t>
            </a:r>
            <a:endParaRPr lang="fr-BE" sz="1600" dirty="0">
              <a:sym typeface="Wingdings" panose="05000000000000000000" pitchFamily="2" charset="2"/>
            </a:endParaRPr>
          </a:p>
          <a:p>
            <a:pPr marL="285750" indent="-285750">
              <a:buFont typeface="Wingdings" panose="05000000000000000000" pitchFamily="2" charset="2"/>
              <a:buChar char="è"/>
            </a:pPr>
            <a:endParaRPr lang="fr-BE" dirty="0">
              <a:sym typeface="Wingdings" panose="05000000000000000000" pitchFamily="2" charset="2"/>
            </a:endParaRPr>
          </a:p>
          <a:p>
            <a:pPr marL="285750" indent="-285750">
              <a:buFont typeface="Wingdings" panose="05000000000000000000" pitchFamily="2" charset="2"/>
              <a:buChar char="è"/>
            </a:pPr>
            <a:endParaRPr lang="en-US" dirty="0"/>
          </a:p>
          <a:p>
            <a:pPr marL="285750" indent="-285750">
              <a:buFontTx/>
              <a:buChar char="-"/>
            </a:pPr>
            <a:endParaRPr lang="fr-BE" dirty="0"/>
          </a:p>
          <a:p>
            <a:pPr marL="285750" indent="-285750">
              <a:buFont typeface="Wingdings" panose="05000000000000000000" pitchFamily="2" charset="2"/>
              <a:buChar char="è"/>
            </a:pPr>
            <a:endParaRPr lang="fr-BE" dirty="0">
              <a:sym typeface="Wingdings" panose="05000000000000000000" pitchFamily="2" charset="2"/>
            </a:endParaRPr>
          </a:p>
          <a:p>
            <a:pPr marL="285750" indent="-285750">
              <a:buFont typeface="Wingdings" panose="05000000000000000000" pitchFamily="2" charset="2"/>
              <a:buChar char="è"/>
            </a:pPr>
            <a:endParaRPr lang="en-US" dirty="0"/>
          </a:p>
          <a:p>
            <a:pPr marL="285750" indent="-285750">
              <a:buFontTx/>
              <a:buChar char="-"/>
            </a:pPr>
            <a:endParaRPr lang="en-US" dirty="0"/>
          </a:p>
          <a:p>
            <a:endParaRPr lang="en-US" dirty="0"/>
          </a:p>
        </p:txBody>
      </p:sp>
      <p:pic>
        <p:nvPicPr>
          <p:cNvPr id="9220" name="Picture 4" descr="La banane plantain - Fiche légume, valeurs nutritionnelles, santé, cuisson">
            <a:extLst>
              <a:ext uri="{FF2B5EF4-FFF2-40B4-BE49-F238E27FC236}">
                <a16:creationId xmlns:a16="http://schemas.microsoft.com/office/drawing/2014/main" id="{B879303C-B8B0-43B2-B1E9-E54E90F55B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9427" y="1845103"/>
            <a:ext cx="1589162" cy="100435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ow Do I Choose the Best Cavendish Banana? (with pictures)">
            <a:extLst>
              <a:ext uri="{FF2B5EF4-FFF2-40B4-BE49-F238E27FC236}">
                <a16:creationId xmlns:a16="http://schemas.microsoft.com/office/drawing/2014/main" id="{4F527FE3-D06F-4FE9-8378-4F9D181425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2371" y="1807824"/>
            <a:ext cx="1656184" cy="990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00DBCA3-27B8-465A-B4BF-037B8F0435ED}"/>
              </a:ext>
            </a:extLst>
          </p:cNvPr>
          <p:cNvSpPr/>
          <p:nvPr/>
        </p:nvSpPr>
        <p:spPr>
          <a:xfrm>
            <a:off x="170327" y="6282808"/>
            <a:ext cx="5544616" cy="261610"/>
          </a:xfrm>
          <a:prstGeom prst="rect">
            <a:avLst/>
          </a:prstGeom>
        </p:spPr>
        <p:txBody>
          <a:bodyPr wrap="square">
            <a:spAutoFit/>
          </a:bodyPr>
          <a:lstStyle/>
          <a:p>
            <a:r>
              <a:rPr lang="en-US" sz="1100" dirty="0"/>
              <a:t>Journal of Chemical Ecology (2021) 47:755–767</a:t>
            </a:r>
          </a:p>
        </p:txBody>
      </p:sp>
      <p:sp>
        <p:nvSpPr>
          <p:cNvPr id="5" name="ZoneTexte 4">
            <a:extLst>
              <a:ext uri="{FF2B5EF4-FFF2-40B4-BE49-F238E27FC236}">
                <a16:creationId xmlns:a16="http://schemas.microsoft.com/office/drawing/2014/main" id="{8296AA29-9F5D-442A-9DBE-C5DE839A6879}"/>
              </a:ext>
            </a:extLst>
          </p:cNvPr>
          <p:cNvSpPr txBox="1"/>
          <p:nvPr/>
        </p:nvSpPr>
        <p:spPr>
          <a:xfrm>
            <a:off x="199306" y="4437112"/>
            <a:ext cx="1924422" cy="923330"/>
          </a:xfrm>
          <a:prstGeom prst="rect">
            <a:avLst/>
          </a:prstGeom>
          <a:noFill/>
        </p:spPr>
        <p:txBody>
          <a:bodyPr wrap="square" rtlCol="0">
            <a:spAutoFit/>
          </a:bodyPr>
          <a:lstStyle/>
          <a:p>
            <a:pPr algn="ctr"/>
            <a:r>
              <a:rPr lang="fr-BE" dirty="0"/>
              <a:t>Have </a:t>
            </a:r>
            <a:r>
              <a:rPr lang="fr-BE" dirty="0" err="1"/>
              <a:t>you</a:t>
            </a:r>
            <a:r>
              <a:rPr lang="fr-BE" dirty="0"/>
              <a:t> </a:t>
            </a:r>
            <a:r>
              <a:rPr lang="fr-BE" dirty="0" err="1"/>
              <a:t>ever</a:t>
            </a:r>
            <a:r>
              <a:rPr lang="fr-BE" dirty="0"/>
              <a:t> </a:t>
            </a:r>
            <a:r>
              <a:rPr lang="fr-BE" dirty="0" err="1"/>
              <a:t>smelled</a:t>
            </a:r>
            <a:r>
              <a:rPr lang="fr-BE" dirty="0"/>
              <a:t> a banana plant?</a:t>
            </a:r>
            <a:endParaRPr lang="en-US" dirty="0"/>
          </a:p>
        </p:txBody>
      </p:sp>
      <p:pic>
        <p:nvPicPr>
          <p:cNvPr id="10" name="Image 9">
            <a:extLst>
              <a:ext uri="{FF2B5EF4-FFF2-40B4-BE49-F238E27FC236}">
                <a16:creationId xmlns:a16="http://schemas.microsoft.com/office/drawing/2014/main" id="{2A853CDC-8D4E-49AA-A732-0CBCE96638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5734" y="4253128"/>
            <a:ext cx="668125" cy="1659177"/>
          </a:xfrm>
          <a:prstGeom prst="rect">
            <a:avLst/>
          </a:prstGeom>
        </p:spPr>
      </p:pic>
      <p:pic>
        <p:nvPicPr>
          <p:cNvPr id="9228" name="Picture 12" descr="Aucune description de photo disponible.">
            <a:extLst>
              <a:ext uri="{FF2B5EF4-FFF2-40B4-BE49-F238E27FC236}">
                <a16:creationId xmlns:a16="http://schemas.microsoft.com/office/drawing/2014/main" id="{A1892049-4FE0-414F-B016-9FDBDC36EB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646" y="169436"/>
            <a:ext cx="1061749" cy="106174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595A45A1-5604-40F9-9995-D7B2EE35DA4C}"/>
              </a:ext>
            </a:extLst>
          </p:cNvPr>
          <p:cNvSpPr txBox="1"/>
          <p:nvPr/>
        </p:nvSpPr>
        <p:spPr>
          <a:xfrm>
            <a:off x="199306" y="1319933"/>
            <a:ext cx="2013731" cy="538609"/>
          </a:xfrm>
          <a:prstGeom prst="rect">
            <a:avLst/>
          </a:prstGeom>
          <a:noFill/>
        </p:spPr>
        <p:txBody>
          <a:bodyPr wrap="square" rtlCol="0">
            <a:spAutoFit/>
          </a:bodyPr>
          <a:lstStyle/>
          <a:p>
            <a:r>
              <a:rPr lang="fr-BE" sz="1100" dirty="0"/>
              <a:t>Ignace </a:t>
            </a:r>
            <a:r>
              <a:rPr lang="en-US" sz="1100" dirty="0" err="1"/>
              <a:t>Murhububa</a:t>
            </a:r>
            <a:r>
              <a:rPr lang="en-US" sz="1100" dirty="0"/>
              <a:t> Safari</a:t>
            </a:r>
          </a:p>
          <a:p>
            <a:endParaRPr lang="en-US" dirty="0"/>
          </a:p>
        </p:txBody>
      </p:sp>
    </p:spTree>
    <p:extLst>
      <p:ext uri="{BB962C8B-B14F-4D97-AF65-F5344CB8AC3E}">
        <p14:creationId xmlns:p14="http://schemas.microsoft.com/office/powerpoint/2010/main" val="169135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C0BB98-8DAA-4657-AC19-3B5952EB33FF}"/>
              </a:ext>
            </a:extLst>
          </p:cNvPr>
          <p:cNvSpPr txBox="1"/>
          <p:nvPr/>
        </p:nvSpPr>
        <p:spPr>
          <a:xfrm>
            <a:off x="3347864" y="1340768"/>
            <a:ext cx="5904656" cy="400110"/>
          </a:xfrm>
          <a:prstGeom prst="rect">
            <a:avLst/>
          </a:prstGeom>
          <a:noFill/>
        </p:spPr>
        <p:txBody>
          <a:bodyPr wrap="square" rtlCol="0">
            <a:spAutoFit/>
          </a:bodyPr>
          <a:lstStyle/>
          <a:p>
            <a:r>
              <a:rPr lang="fr-FR" sz="2000" b="1" dirty="0"/>
              <a:t>3. Plants </a:t>
            </a:r>
            <a:r>
              <a:rPr lang="fr-FR" sz="2000" b="1" dirty="0" err="1"/>
              <a:t>speak</a:t>
            </a:r>
            <a:r>
              <a:rPr lang="fr-FR" sz="2000" b="1" dirty="0"/>
              <a:t> to plants</a:t>
            </a:r>
            <a:endParaRPr lang="en-US" sz="2000" b="1" dirty="0"/>
          </a:p>
        </p:txBody>
      </p:sp>
      <p:pic>
        <p:nvPicPr>
          <p:cNvPr id="3078" name="Picture 6" descr="Allelopathic Effect of Taraxacum officinale L. on Germination and  Physiology of Wheat | SpringerLink">
            <a:extLst>
              <a:ext uri="{FF2B5EF4-FFF2-40B4-BE49-F238E27FC236}">
                <a16:creationId xmlns:a16="http://schemas.microsoft.com/office/drawing/2014/main" id="{38C319AE-6B70-41CC-8488-27F1C0FC2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380" y="2179312"/>
            <a:ext cx="5869394"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A575378B-0ED6-40CF-A00C-0A714A20D7F0}"/>
              </a:ext>
            </a:extLst>
          </p:cNvPr>
          <p:cNvSpPr txBox="1"/>
          <p:nvPr/>
        </p:nvSpPr>
        <p:spPr>
          <a:xfrm>
            <a:off x="395536" y="3037602"/>
            <a:ext cx="1728192" cy="369332"/>
          </a:xfrm>
          <a:prstGeom prst="rect">
            <a:avLst/>
          </a:prstGeom>
          <a:noFill/>
        </p:spPr>
        <p:txBody>
          <a:bodyPr wrap="square" rtlCol="0">
            <a:spAutoFit/>
          </a:bodyPr>
          <a:lstStyle/>
          <a:p>
            <a:r>
              <a:rPr lang="fr-BE" b="1" dirty="0" err="1"/>
              <a:t>Allelopathy</a:t>
            </a:r>
            <a:endParaRPr lang="en-US" b="1" dirty="0"/>
          </a:p>
        </p:txBody>
      </p:sp>
      <p:sp>
        <p:nvSpPr>
          <p:cNvPr id="4" name="ZoneTexte 3">
            <a:extLst>
              <a:ext uri="{FF2B5EF4-FFF2-40B4-BE49-F238E27FC236}">
                <a16:creationId xmlns:a16="http://schemas.microsoft.com/office/drawing/2014/main" id="{B673B6EE-77DA-4FFB-80C1-23A331678B69}"/>
              </a:ext>
            </a:extLst>
          </p:cNvPr>
          <p:cNvSpPr txBox="1"/>
          <p:nvPr/>
        </p:nvSpPr>
        <p:spPr>
          <a:xfrm>
            <a:off x="4355976" y="6362163"/>
            <a:ext cx="2556284" cy="246221"/>
          </a:xfrm>
          <a:prstGeom prst="rect">
            <a:avLst/>
          </a:prstGeom>
          <a:noFill/>
        </p:spPr>
        <p:txBody>
          <a:bodyPr wrap="square" rtlCol="0">
            <a:spAutoFit/>
          </a:bodyPr>
          <a:lstStyle/>
          <a:p>
            <a:r>
              <a:rPr lang="fr-BE" sz="1000" dirty="0"/>
              <a:t>Aziz et al. 2021</a:t>
            </a:r>
            <a:endParaRPr lang="en-US" sz="1000" dirty="0"/>
          </a:p>
        </p:txBody>
      </p:sp>
      <p:sp>
        <p:nvSpPr>
          <p:cNvPr id="5" name="ZoneTexte 4">
            <a:extLst>
              <a:ext uri="{FF2B5EF4-FFF2-40B4-BE49-F238E27FC236}">
                <a16:creationId xmlns:a16="http://schemas.microsoft.com/office/drawing/2014/main" id="{C4E6A88D-DE72-42B8-8D59-45DD3B73FCFC}"/>
              </a:ext>
            </a:extLst>
          </p:cNvPr>
          <p:cNvSpPr txBox="1"/>
          <p:nvPr/>
        </p:nvSpPr>
        <p:spPr>
          <a:xfrm>
            <a:off x="323528" y="3645024"/>
            <a:ext cx="2376264" cy="2108269"/>
          </a:xfrm>
          <a:prstGeom prst="rect">
            <a:avLst/>
          </a:prstGeom>
          <a:noFill/>
        </p:spPr>
        <p:txBody>
          <a:bodyPr wrap="square" rtlCol="0">
            <a:spAutoFit/>
          </a:bodyPr>
          <a:lstStyle/>
          <a:p>
            <a:r>
              <a:rPr lang="fr-BE" dirty="0" err="1"/>
              <a:t>Allelochemicals</a:t>
            </a:r>
            <a:r>
              <a:rPr lang="fr-BE" dirty="0"/>
              <a:t> </a:t>
            </a:r>
            <a:r>
              <a:rPr lang="fr-BE" dirty="0" err="1"/>
              <a:t>from</a:t>
            </a:r>
            <a:r>
              <a:rPr lang="fr-BE" dirty="0"/>
              <a:t> a plant </a:t>
            </a:r>
            <a:r>
              <a:rPr lang="fr-BE" dirty="0" err="1"/>
              <a:t>will</a:t>
            </a:r>
            <a:r>
              <a:rPr lang="fr-BE" dirty="0"/>
              <a:t> impact </a:t>
            </a:r>
            <a:r>
              <a:rPr lang="fr-BE" dirty="0" err="1"/>
              <a:t>negativelly</a:t>
            </a:r>
            <a:r>
              <a:rPr lang="fr-BE" dirty="0"/>
              <a:t> germination or </a:t>
            </a:r>
            <a:r>
              <a:rPr lang="fr-BE" dirty="0" err="1"/>
              <a:t>growth</a:t>
            </a:r>
            <a:r>
              <a:rPr lang="fr-BE" dirty="0"/>
              <a:t> of </a:t>
            </a:r>
            <a:r>
              <a:rPr lang="fr-BE" dirty="0" err="1"/>
              <a:t>another</a:t>
            </a:r>
            <a:r>
              <a:rPr lang="fr-BE" dirty="0"/>
              <a:t> plant</a:t>
            </a:r>
          </a:p>
          <a:p>
            <a:pPr>
              <a:spcBef>
                <a:spcPts val="600"/>
              </a:spcBef>
            </a:pPr>
            <a:r>
              <a:rPr lang="fr-BE" dirty="0">
                <a:sym typeface="Wingdings" panose="05000000000000000000" pitchFamily="2" charset="2"/>
              </a:rPr>
              <a:t> </a:t>
            </a:r>
            <a:r>
              <a:rPr lang="fr-BE" dirty="0" err="1">
                <a:sym typeface="Wingdings" panose="05000000000000000000" pitchFamily="2" charset="2"/>
              </a:rPr>
              <a:t>costly</a:t>
            </a:r>
            <a:r>
              <a:rPr lang="fr-BE" dirty="0">
                <a:sym typeface="Wingdings" panose="05000000000000000000" pitchFamily="2" charset="2"/>
              </a:rPr>
              <a:t> </a:t>
            </a:r>
            <a:r>
              <a:rPr lang="fr-BE" dirty="0" err="1">
                <a:sym typeface="Wingdings" panose="05000000000000000000" pitchFamily="2" charset="2"/>
              </a:rPr>
              <a:t>from</a:t>
            </a:r>
            <a:r>
              <a:rPr lang="fr-BE" dirty="0">
                <a:sym typeface="Wingdings" panose="05000000000000000000" pitchFamily="2" charset="2"/>
              </a:rPr>
              <a:t> an </a:t>
            </a:r>
            <a:r>
              <a:rPr lang="fr-BE" dirty="0" err="1">
                <a:sym typeface="Wingdings" panose="05000000000000000000" pitchFamily="2" charset="2"/>
              </a:rPr>
              <a:t>energetic</a:t>
            </a:r>
            <a:r>
              <a:rPr lang="fr-BE" dirty="0">
                <a:sym typeface="Wingdings" panose="05000000000000000000" pitchFamily="2" charset="2"/>
              </a:rPr>
              <a:t> point of </a:t>
            </a:r>
            <a:r>
              <a:rPr lang="fr-BE" dirty="0" err="1">
                <a:sym typeface="Wingdings" panose="05000000000000000000" pitchFamily="2" charset="2"/>
              </a:rPr>
              <a:t>view</a:t>
            </a:r>
            <a:endParaRPr lang="en-US" dirty="0"/>
          </a:p>
        </p:txBody>
      </p:sp>
    </p:spTree>
    <p:extLst>
      <p:ext uri="{BB962C8B-B14F-4D97-AF65-F5344CB8AC3E}">
        <p14:creationId xmlns:p14="http://schemas.microsoft.com/office/powerpoint/2010/main" val="198823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C0BB98-8DAA-4657-AC19-3B5952EB33FF}"/>
              </a:ext>
            </a:extLst>
          </p:cNvPr>
          <p:cNvSpPr txBox="1"/>
          <p:nvPr/>
        </p:nvSpPr>
        <p:spPr>
          <a:xfrm>
            <a:off x="3419872" y="1059880"/>
            <a:ext cx="5256584" cy="400110"/>
          </a:xfrm>
          <a:prstGeom prst="rect">
            <a:avLst/>
          </a:prstGeom>
          <a:noFill/>
        </p:spPr>
        <p:txBody>
          <a:bodyPr wrap="square" rtlCol="0">
            <a:spAutoFit/>
          </a:bodyPr>
          <a:lstStyle/>
          <a:p>
            <a:r>
              <a:rPr lang="fr-FR" sz="2000" b="1" dirty="0"/>
              <a:t>3. Plants </a:t>
            </a:r>
            <a:r>
              <a:rPr lang="fr-FR" sz="2000" b="1" dirty="0" err="1"/>
              <a:t>speak</a:t>
            </a:r>
            <a:r>
              <a:rPr lang="fr-FR" sz="2000" b="1" dirty="0"/>
              <a:t> to plants</a:t>
            </a:r>
            <a:endParaRPr lang="en-US" sz="2000" b="1" dirty="0"/>
          </a:p>
        </p:txBody>
      </p:sp>
      <p:sp>
        <p:nvSpPr>
          <p:cNvPr id="3" name="ZoneTexte 2">
            <a:extLst>
              <a:ext uri="{FF2B5EF4-FFF2-40B4-BE49-F238E27FC236}">
                <a16:creationId xmlns:a16="http://schemas.microsoft.com/office/drawing/2014/main" id="{A575378B-0ED6-40CF-A00C-0A714A20D7F0}"/>
              </a:ext>
            </a:extLst>
          </p:cNvPr>
          <p:cNvSpPr txBox="1"/>
          <p:nvPr/>
        </p:nvSpPr>
        <p:spPr>
          <a:xfrm>
            <a:off x="240215" y="1893090"/>
            <a:ext cx="9001000" cy="646331"/>
          </a:xfrm>
          <a:prstGeom prst="rect">
            <a:avLst/>
          </a:prstGeom>
          <a:noFill/>
        </p:spPr>
        <p:txBody>
          <a:bodyPr wrap="square" rtlCol="0">
            <a:spAutoFit/>
          </a:bodyPr>
          <a:lstStyle/>
          <a:p>
            <a:r>
              <a:rPr lang="en-US" b="1" dirty="0"/>
              <a:t>Newly discovered: allelopathy can be induced by the presence of a plant from another species but … how plants can detect the presence of another plant in the </a:t>
            </a:r>
            <a:r>
              <a:rPr lang="en-US" b="1" dirty="0" err="1"/>
              <a:t>neighbourhood</a:t>
            </a:r>
            <a:r>
              <a:rPr lang="en-US" b="1" dirty="0"/>
              <a:t>? </a:t>
            </a:r>
          </a:p>
        </p:txBody>
      </p:sp>
      <p:pic>
        <p:nvPicPr>
          <p:cNvPr id="6" name="Image 5">
            <a:extLst>
              <a:ext uri="{FF2B5EF4-FFF2-40B4-BE49-F238E27FC236}">
                <a16:creationId xmlns:a16="http://schemas.microsoft.com/office/drawing/2014/main" id="{E0F56A88-EDC9-469B-BA67-D882012747FB}"/>
              </a:ext>
            </a:extLst>
          </p:cNvPr>
          <p:cNvPicPr>
            <a:picLocks noChangeAspect="1"/>
          </p:cNvPicPr>
          <p:nvPr/>
        </p:nvPicPr>
        <p:blipFill rotWithShape="1">
          <a:blip r:embed="rId3"/>
          <a:srcRect l="72620" r="5362"/>
          <a:stretch/>
        </p:blipFill>
        <p:spPr>
          <a:xfrm>
            <a:off x="683568" y="3529163"/>
            <a:ext cx="864000" cy="2189981"/>
          </a:xfrm>
          <a:prstGeom prst="rect">
            <a:avLst/>
          </a:prstGeom>
        </p:spPr>
      </p:pic>
      <p:sp>
        <p:nvSpPr>
          <p:cNvPr id="7" name="ZoneTexte 6">
            <a:extLst>
              <a:ext uri="{FF2B5EF4-FFF2-40B4-BE49-F238E27FC236}">
                <a16:creationId xmlns:a16="http://schemas.microsoft.com/office/drawing/2014/main" id="{719A156B-05D5-47E5-AA36-0C3A24F5A3D3}"/>
              </a:ext>
            </a:extLst>
          </p:cNvPr>
          <p:cNvSpPr txBox="1"/>
          <p:nvPr/>
        </p:nvSpPr>
        <p:spPr>
          <a:xfrm>
            <a:off x="3419872" y="6205905"/>
            <a:ext cx="3240360" cy="369332"/>
          </a:xfrm>
          <a:prstGeom prst="rect">
            <a:avLst/>
          </a:prstGeom>
          <a:noFill/>
        </p:spPr>
        <p:txBody>
          <a:bodyPr wrap="square" rtlCol="0">
            <a:spAutoFit/>
          </a:bodyPr>
          <a:lstStyle/>
          <a:p>
            <a:r>
              <a:rPr lang="fr-BE" dirty="0"/>
              <a:t>Root </a:t>
            </a:r>
            <a:r>
              <a:rPr lang="fr-BE" dirty="0" err="1"/>
              <a:t>VOCs</a:t>
            </a:r>
            <a:r>
              <a:rPr lang="fr-BE" dirty="0"/>
              <a:t> profiling</a:t>
            </a:r>
            <a:endParaRPr lang="en-US" dirty="0"/>
          </a:p>
        </p:txBody>
      </p:sp>
      <p:pic>
        <p:nvPicPr>
          <p:cNvPr id="11" name="Image 10">
            <a:extLst>
              <a:ext uri="{FF2B5EF4-FFF2-40B4-BE49-F238E27FC236}">
                <a16:creationId xmlns:a16="http://schemas.microsoft.com/office/drawing/2014/main" id="{341C26E1-FFEF-4AF6-8236-05D5EDC0C2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504" y="3429000"/>
            <a:ext cx="719984" cy="1787960"/>
          </a:xfrm>
          <a:prstGeom prst="rect">
            <a:avLst/>
          </a:prstGeom>
        </p:spPr>
      </p:pic>
      <p:sp>
        <p:nvSpPr>
          <p:cNvPr id="8" name="ZoneTexte 7">
            <a:extLst>
              <a:ext uri="{FF2B5EF4-FFF2-40B4-BE49-F238E27FC236}">
                <a16:creationId xmlns:a16="http://schemas.microsoft.com/office/drawing/2014/main" id="{51D0C155-1F54-426B-BF29-B735A421C0B3}"/>
              </a:ext>
            </a:extLst>
          </p:cNvPr>
          <p:cNvSpPr txBox="1"/>
          <p:nvPr/>
        </p:nvSpPr>
        <p:spPr>
          <a:xfrm>
            <a:off x="519750" y="2968634"/>
            <a:ext cx="1440208" cy="369332"/>
          </a:xfrm>
          <a:prstGeom prst="rect">
            <a:avLst/>
          </a:prstGeom>
          <a:noFill/>
        </p:spPr>
        <p:txBody>
          <a:bodyPr wrap="square" rtlCol="0">
            <a:spAutoFit/>
          </a:bodyPr>
          <a:lstStyle/>
          <a:p>
            <a:r>
              <a:rPr lang="fr-BE" dirty="0"/>
              <a:t>1. Rye </a:t>
            </a:r>
            <a:r>
              <a:rPr lang="fr-BE" dirty="0" err="1"/>
              <a:t>alone</a:t>
            </a:r>
            <a:endParaRPr lang="en-US" dirty="0"/>
          </a:p>
        </p:txBody>
      </p:sp>
      <p:pic>
        <p:nvPicPr>
          <p:cNvPr id="13" name="Image 12">
            <a:extLst>
              <a:ext uri="{FF2B5EF4-FFF2-40B4-BE49-F238E27FC236}">
                <a16:creationId xmlns:a16="http://schemas.microsoft.com/office/drawing/2014/main" id="{9AA08E1D-6337-48F6-A16E-5830AA8414C0}"/>
              </a:ext>
            </a:extLst>
          </p:cNvPr>
          <p:cNvPicPr>
            <a:picLocks noChangeAspect="1"/>
          </p:cNvPicPr>
          <p:nvPr/>
        </p:nvPicPr>
        <p:blipFill rotWithShape="1">
          <a:blip r:embed="rId3"/>
          <a:srcRect l="72620" r="5362"/>
          <a:stretch/>
        </p:blipFill>
        <p:spPr>
          <a:xfrm>
            <a:off x="2915864" y="3529162"/>
            <a:ext cx="864000" cy="2189981"/>
          </a:xfrm>
          <a:prstGeom prst="rect">
            <a:avLst/>
          </a:prstGeom>
        </p:spPr>
      </p:pic>
      <p:pic>
        <p:nvPicPr>
          <p:cNvPr id="14" name="Image 13">
            <a:extLst>
              <a:ext uri="{FF2B5EF4-FFF2-40B4-BE49-F238E27FC236}">
                <a16:creationId xmlns:a16="http://schemas.microsoft.com/office/drawing/2014/main" id="{3F62AE56-C946-453A-B64F-CD337F40DC9C}"/>
              </a:ext>
            </a:extLst>
          </p:cNvPr>
          <p:cNvPicPr>
            <a:picLocks noChangeAspect="1"/>
          </p:cNvPicPr>
          <p:nvPr/>
        </p:nvPicPr>
        <p:blipFill rotWithShape="1">
          <a:blip r:embed="rId3"/>
          <a:srcRect l="72620" r="5362"/>
          <a:stretch/>
        </p:blipFill>
        <p:spPr>
          <a:xfrm>
            <a:off x="2123728" y="3529163"/>
            <a:ext cx="864000" cy="2189981"/>
          </a:xfrm>
          <a:prstGeom prst="rect">
            <a:avLst/>
          </a:prstGeom>
        </p:spPr>
      </p:pic>
      <p:sp>
        <p:nvSpPr>
          <p:cNvPr id="16" name="ZoneTexte 15">
            <a:extLst>
              <a:ext uri="{FF2B5EF4-FFF2-40B4-BE49-F238E27FC236}">
                <a16:creationId xmlns:a16="http://schemas.microsoft.com/office/drawing/2014/main" id="{7EB0853D-3006-495A-9150-852F1E840A83}"/>
              </a:ext>
            </a:extLst>
          </p:cNvPr>
          <p:cNvSpPr txBox="1"/>
          <p:nvPr/>
        </p:nvSpPr>
        <p:spPr>
          <a:xfrm>
            <a:off x="2116845" y="2982884"/>
            <a:ext cx="1584104" cy="369332"/>
          </a:xfrm>
          <a:prstGeom prst="rect">
            <a:avLst/>
          </a:prstGeom>
          <a:noFill/>
        </p:spPr>
        <p:txBody>
          <a:bodyPr wrap="square" rtlCol="0">
            <a:spAutoFit/>
          </a:bodyPr>
          <a:lstStyle/>
          <a:p>
            <a:r>
              <a:rPr lang="fr-BE" dirty="0"/>
              <a:t>2. Rye </a:t>
            </a:r>
            <a:r>
              <a:rPr lang="fr-BE" dirty="0" err="1"/>
              <a:t>with</a:t>
            </a:r>
            <a:r>
              <a:rPr lang="fr-BE" dirty="0"/>
              <a:t> rye</a:t>
            </a:r>
            <a:endParaRPr lang="en-US" dirty="0"/>
          </a:p>
        </p:txBody>
      </p:sp>
      <p:sp>
        <p:nvSpPr>
          <p:cNvPr id="17" name="ZoneTexte 16">
            <a:extLst>
              <a:ext uri="{FF2B5EF4-FFF2-40B4-BE49-F238E27FC236}">
                <a16:creationId xmlns:a16="http://schemas.microsoft.com/office/drawing/2014/main" id="{981F9EB4-2E45-4B47-9D0D-E51CCDFDBA30}"/>
              </a:ext>
            </a:extLst>
          </p:cNvPr>
          <p:cNvSpPr txBox="1"/>
          <p:nvPr/>
        </p:nvSpPr>
        <p:spPr>
          <a:xfrm>
            <a:off x="3997503" y="2782669"/>
            <a:ext cx="1820074" cy="646331"/>
          </a:xfrm>
          <a:prstGeom prst="rect">
            <a:avLst/>
          </a:prstGeom>
          <a:noFill/>
        </p:spPr>
        <p:txBody>
          <a:bodyPr wrap="square" rtlCol="0">
            <a:spAutoFit/>
          </a:bodyPr>
          <a:lstStyle/>
          <a:p>
            <a:r>
              <a:rPr lang="fr-BE" dirty="0"/>
              <a:t>3. </a:t>
            </a:r>
            <a:r>
              <a:rPr lang="fr-BE" i="1" dirty="0" err="1"/>
              <a:t>Amanranthus</a:t>
            </a:r>
            <a:r>
              <a:rPr lang="fr-BE" i="1" dirty="0"/>
              <a:t> </a:t>
            </a:r>
          </a:p>
          <a:p>
            <a:r>
              <a:rPr lang="fr-BE" i="1" dirty="0" err="1"/>
              <a:t>retroflexus</a:t>
            </a:r>
            <a:r>
              <a:rPr lang="fr-BE" i="1" dirty="0"/>
              <a:t> </a:t>
            </a:r>
            <a:r>
              <a:rPr lang="fr-BE" dirty="0" err="1"/>
              <a:t>alone</a:t>
            </a:r>
            <a:endParaRPr lang="en-US" dirty="0"/>
          </a:p>
        </p:txBody>
      </p:sp>
      <p:pic>
        <p:nvPicPr>
          <p:cNvPr id="10" name="Image 9">
            <a:extLst>
              <a:ext uri="{FF2B5EF4-FFF2-40B4-BE49-F238E27FC236}">
                <a16:creationId xmlns:a16="http://schemas.microsoft.com/office/drawing/2014/main" id="{C0BAA108-4D35-4075-9F38-6685AB683D4D}"/>
              </a:ext>
            </a:extLst>
          </p:cNvPr>
          <p:cNvPicPr>
            <a:picLocks noChangeAspect="1"/>
          </p:cNvPicPr>
          <p:nvPr/>
        </p:nvPicPr>
        <p:blipFill rotWithShape="1">
          <a:blip r:embed="rId5"/>
          <a:srcRect l="2369" t="1435" r="46985" b="3323"/>
          <a:stretch/>
        </p:blipFill>
        <p:spPr>
          <a:xfrm>
            <a:off x="4253553" y="3529161"/>
            <a:ext cx="1164514" cy="2189981"/>
          </a:xfrm>
          <a:prstGeom prst="rect">
            <a:avLst/>
          </a:prstGeom>
        </p:spPr>
      </p:pic>
      <p:pic>
        <p:nvPicPr>
          <p:cNvPr id="21" name="Image 20">
            <a:extLst>
              <a:ext uri="{FF2B5EF4-FFF2-40B4-BE49-F238E27FC236}">
                <a16:creationId xmlns:a16="http://schemas.microsoft.com/office/drawing/2014/main" id="{09B327B9-4C30-4438-A36D-2C047FCD1239}"/>
              </a:ext>
            </a:extLst>
          </p:cNvPr>
          <p:cNvPicPr>
            <a:picLocks noChangeAspect="1"/>
          </p:cNvPicPr>
          <p:nvPr/>
        </p:nvPicPr>
        <p:blipFill rotWithShape="1">
          <a:blip r:embed="rId3"/>
          <a:srcRect l="72620" r="5362"/>
          <a:stretch/>
        </p:blipFill>
        <p:spPr>
          <a:xfrm>
            <a:off x="6075201" y="3429000"/>
            <a:ext cx="864000" cy="2189981"/>
          </a:xfrm>
          <a:prstGeom prst="rect">
            <a:avLst/>
          </a:prstGeom>
        </p:spPr>
      </p:pic>
      <p:pic>
        <p:nvPicPr>
          <p:cNvPr id="22" name="Image 21">
            <a:extLst>
              <a:ext uri="{FF2B5EF4-FFF2-40B4-BE49-F238E27FC236}">
                <a16:creationId xmlns:a16="http://schemas.microsoft.com/office/drawing/2014/main" id="{ACA5999D-5986-47F4-9885-66AEF258F8EB}"/>
              </a:ext>
            </a:extLst>
          </p:cNvPr>
          <p:cNvPicPr>
            <a:picLocks noChangeAspect="1"/>
          </p:cNvPicPr>
          <p:nvPr/>
        </p:nvPicPr>
        <p:blipFill rotWithShape="1">
          <a:blip r:embed="rId5"/>
          <a:srcRect l="2369" t="1435" r="46985" b="3323"/>
          <a:stretch/>
        </p:blipFill>
        <p:spPr>
          <a:xfrm>
            <a:off x="6888180" y="3429000"/>
            <a:ext cx="1164514" cy="2189981"/>
          </a:xfrm>
          <a:prstGeom prst="rect">
            <a:avLst/>
          </a:prstGeom>
        </p:spPr>
      </p:pic>
      <p:sp>
        <p:nvSpPr>
          <p:cNvPr id="12" name="Rectangle 11">
            <a:extLst>
              <a:ext uri="{FF2B5EF4-FFF2-40B4-BE49-F238E27FC236}">
                <a16:creationId xmlns:a16="http://schemas.microsoft.com/office/drawing/2014/main" id="{AF946594-2AE3-4C58-B6F0-D9A84F537E7A}"/>
              </a:ext>
            </a:extLst>
          </p:cNvPr>
          <p:cNvSpPr/>
          <p:nvPr/>
        </p:nvSpPr>
        <p:spPr>
          <a:xfrm>
            <a:off x="6211039" y="2728513"/>
            <a:ext cx="2753449" cy="646331"/>
          </a:xfrm>
          <a:prstGeom prst="rect">
            <a:avLst/>
          </a:prstGeom>
        </p:spPr>
        <p:txBody>
          <a:bodyPr wrap="square">
            <a:spAutoFit/>
          </a:bodyPr>
          <a:lstStyle/>
          <a:p>
            <a:r>
              <a:rPr lang="fr-BE" dirty="0"/>
              <a:t>4. </a:t>
            </a:r>
            <a:r>
              <a:rPr lang="fr-BE" i="1" dirty="0" err="1"/>
              <a:t>Amanranthus</a:t>
            </a:r>
            <a:r>
              <a:rPr lang="fr-BE" i="1" dirty="0"/>
              <a:t> </a:t>
            </a:r>
            <a:r>
              <a:rPr lang="fr-BE" i="1" dirty="0" err="1"/>
              <a:t>retroflexus</a:t>
            </a:r>
            <a:r>
              <a:rPr lang="fr-BE" i="1" dirty="0"/>
              <a:t> </a:t>
            </a:r>
            <a:r>
              <a:rPr lang="fr-BE" dirty="0"/>
              <a:t>and rye </a:t>
            </a:r>
            <a:endParaRPr lang="en-US" dirty="0"/>
          </a:p>
        </p:txBody>
      </p:sp>
      <p:cxnSp>
        <p:nvCxnSpPr>
          <p:cNvPr id="20" name="Connecteur droit 19">
            <a:extLst>
              <a:ext uri="{FF2B5EF4-FFF2-40B4-BE49-F238E27FC236}">
                <a16:creationId xmlns:a16="http://schemas.microsoft.com/office/drawing/2014/main" id="{BE87F12C-5C09-4F61-B7AE-703E69A0D039}"/>
              </a:ext>
            </a:extLst>
          </p:cNvPr>
          <p:cNvCxnSpPr/>
          <p:nvPr/>
        </p:nvCxnSpPr>
        <p:spPr>
          <a:xfrm>
            <a:off x="683568" y="5949280"/>
            <a:ext cx="7369126" cy="0"/>
          </a:xfrm>
          <a:prstGeom prst="line">
            <a:avLst/>
          </a:prstGeom>
        </p:spPr>
        <p:style>
          <a:lnRef idx="3">
            <a:schemeClr val="dk1"/>
          </a:lnRef>
          <a:fillRef idx="0">
            <a:schemeClr val="dk1"/>
          </a:fillRef>
          <a:effectRef idx="2">
            <a:schemeClr val="dk1"/>
          </a:effectRef>
          <a:fontRef idx="minor">
            <a:schemeClr val="tx1"/>
          </a:fontRef>
        </p:style>
      </p:cxnSp>
      <p:cxnSp>
        <p:nvCxnSpPr>
          <p:cNvPr id="24" name="Connecteur droit avec flèche 23">
            <a:extLst>
              <a:ext uri="{FF2B5EF4-FFF2-40B4-BE49-F238E27FC236}">
                <a16:creationId xmlns:a16="http://schemas.microsoft.com/office/drawing/2014/main" id="{7BC96883-D836-496D-A644-D4A81E301C1F}"/>
              </a:ext>
            </a:extLst>
          </p:cNvPr>
          <p:cNvCxnSpPr>
            <a:cxnSpLocks/>
          </p:cNvCxnSpPr>
          <p:nvPr/>
        </p:nvCxnSpPr>
        <p:spPr>
          <a:xfrm>
            <a:off x="4368131" y="5949280"/>
            <a:ext cx="0" cy="2566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1272" name="Picture 8" descr="Florian Martini">
            <a:extLst>
              <a:ext uri="{FF2B5EF4-FFF2-40B4-BE49-F238E27FC236}">
                <a16:creationId xmlns:a16="http://schemas.microsoft.com/office/drawing/2014/main" id="{C22C18C3-A6D1-425B-918B-7B0A45920E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750" y="229755"/>
            <a:ext cx="1033949" cy="1033949"/>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0608B3B2-E239-4FCF-AE5A-1E7CD7732B4C}"/>
              </a:ext>
            </a:extLst>
          </p:cNvPr>
          <p:cNvSpPr txBox="1"/>
          <p:nvPr/>
        </p:nvSpPr>
        <p:spPr>
          <a:xfrm>
            <a:off x="179416" y="1273078"/>
            <a:ext cx="1656280" cy="369332"/>
          </a:xfrm>
          <a:prstGeom prst="rect">
            <a:avLst/>
          </a:prstGeom>
          <a:noFill/>
        </p:spPr>
        <p:txBody>
          <a:bodyPr wrap="square" rtlCol="0">
            <a:spAutoFit/>
          </a:bodyPr>
          <a:lstStyle/>
          <a:p>
            <a:r>
              <a:rPr lang="fr-BE" dirty="0"/>
              <a:t>Florian Martini</a:t>
            </a:r>
            <a:endParaRPr lang="en-US" dirty="0"/>
          </a:p>
        </p:txBody>
      </p:sp>
      <p:pic>
        <p:nvPicPr>
          <p:cNvPr id="27" name="Image 26">
            <a:extLst>
              <a:ext uri="{FF2B5EF4-FFF2-40B4-BE49-F238E27FC236}">
                <a16:creationId xmlns:a16="http://schemas.microsoft.com/office/drawing/2014/main" id="{0849C6E5-F040-45B3-887B-9219CC322D3A}"/>
              </a:ext>
            </a:extLst>
          </p:cNvPr>
          <p:cNvPicPr>
            <a:picLocks noChangeAspect="1"/>
          </p:cNvPicPr>
          <p:nvPr/>
        </p:nvPicPr>
        <p:blipFill>
          <a:blip r:embed="rId7"/>
          <a:stretch>
            <a:fillRect/>
          </a:stretch>
        </p:blipFill>
        <p:spPr>
          <a:xfrm>
            <a:off x="2038754" y="257555"/>
            <a:ext cx="1033948" cy="1033948"/>
          </a:xfrm>
          <a:prstGeom prst="rect">
            <a:avLst/>
          </a:prstGeom>
        </p:spPr>
      </p:pic>
      <p:sp>
        <p:nvSpPr>
          <p:cNvPr id="34" name="ZoneTexte 33">
            <a:extLst>
              <a:ext uri="{FF2B5EF4-FFF2-40B4-BE49-F238E27FC236}">
                <a16:creationId xmlns:a16="http://schemas.microsoft.com/office/drawing/2014/main" id="{539A4F78-FD8E-44C0-BCB9-6E692D816609}"/>
              </a:ext>
            </a:extLst>
          </p:cNvPr>
          <p:cNvSpPr txBox="1"/>
          <p:nvPr/>
        </p:nvSpPr>
        <p:spPr>
          <a:xfrm>
            <a:off x="1858794" y="1244122"/>
            <a:ext cx="1656280" cy="369332"/>
          </a:xfrm>
          <a:prstGeom prst="rect">
            <a:avLst/>
          </a:prstGeom>
          <a:noFill/>
        </p:spPr>
        <p:txBody>
          <a:bodyPr wrap="square" rtlCol="0">
            <a:spAutoFit/>
          </a:bodyPr>
          <a:lstStyle/>
          <a:p>
            <a:r>
              <a:rPr lang="fr-BE" dirty="0"/>
              <a:t>Aurélie </a:t>
            </a:r>
            <a:r>
              <a:rPr lang="fr-BE" dirty="0" err="1"/>
              <a:t>Gfeller</a:t>
            </a:r>
            <a:endParaRPr lang="en-US" dirty="0"/>
          </a:p>
        </p:txBody>
      </p:sp>
    </p:spTree>
    <p:extLst>
      <p:ext uri="{BB962C8B-B14F-4D97-AF65-F5344CB8AC3E}">
        <p14:creationId xmlns:p14="http://schemas.microsoft.com/office/powerpoint/2010/main" val="71011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C0BB98-8DAA-4657-AC19-3B5952EB33FF}"/>
              </a:ext>
            </a:extLst>
          </p:cNvPr>
          <p:cNvSpPr txBox="1"/>
          <p:nvPr/>
        </p:nvSpPr>
        <p:spPr>
          <a:xfrm>
            <a:off x="3419872" y="1059880"/>
            <a:ext cx="5904656" cy="400110"/>
          </a:xfrm>
          <a:prstGeom prst="rect">
            <a:avLst/>
          </a:prstGeom>
          <a:noFill/>
        </p:spPr>
        <p:txBody>
          <a:bodyPr wrap="square" rtlCol="0">
            <a:spAutoFit/>
          </a:bodyPr>
          <a:lstStyle/>
          <a:p>
            <a:r>
              <a:rPr lang="fr-FR" sz="2000" b="1" dirty="0"/>
              <a:t>3. Plants </a:t>
            </a:r>
            <a:r>
              <a:rPr lang="fr-FR" sz="2000" b="1" dirty="0" err="1"/>
              <a:t>speak</a:t>
            </a:r>
            <a:r>
              <a:rPr lang="fr-FR" sz="2000" b="1" dirty="0"/>
              <a:t> to plants</a:t>
            </a:r>
            <a:endParaRPr lang="en-US" sz="2000" b="1" dirty="0"/>
          </a:p>
        </p:txBody>
      </p:sp>
      <p:pic>
        <p:nvPicPr>
          <p:cNvPr id="6" name="Image 5">
            <a:extLst>
              <a:ext uri="{FF2B5EF4-FFF2-40B4-BE49-F238E27FC236}">
                <a16:creationId xmlns:a16="http://schemas.microsoft.com/office/drawing/2014/main" id="{E0F56A88-EDC9-469B-BA67-D882012747FB}"/>
              </a:ext>
            </a:extLst>
          </p:cNvPr>
          <p:cNvPicPr>
            <a:picLocks noChangeAspect="1"/>
          </p:cNvPicPr>
          <p:nvPr/>
        </p:nvPicPr>
        <p:blipFill rotWithShape="1">
          <a:blip r:embed="rId3"/>
          <a:srcRect l="72620" r="5362"/>
          <a:stretch/>
        </p:blipFill>
        <p:spPr>
          <a:xfrm>
            <a:off x="445645" y="1916832"/>
            <a:ext cx="864000" cy="2189981"/>
          </a:xfrm>
          <a:prstGeom prst="rect">
            <a:avLst/>
          </a:prstGeom>
        </p:spPr>
      </p:pic>
      <p:pic>
        <p:nvPicPr>
          <p:cNvPr id="22" name="Image 21">
            <a:extLst>
              <a:ext uri="{FF2B5EF4-FFF2-40B4-BE49-F238E27FC236}">
                <a16:creationId xmlns:a16="http://schemas.microsoft.com/office/drawing/2014/main" id="{ACA5999D-5986-47F4-9885-66AEF258F8EB}"/>
              </a:ext>
            </a:extLst>
          </p:cNvPr>
          <p:cNvPicPr>
            <a:picLocks noChangeAspect="1"/>
          </p:cNvPicPr>
          <p:nvPr/>
        </p:nvPicPr>
        <p:blipFill rotWithShape="1">
          <a:blip r:embed="rId4"/>
          <a:srcRect l="2369" t="1435" r="46985" b="3323"/>
          <a:stretch/>
        </p:blipFill>
        <p:spPr>
          <a:xfrm>
            <a:off x="7594726" y="2096882"/>
            <a:ext cx="1164514" cy="2189981"/>
          </a:xfrm>
          <a:prstGeom prst="rect">
            <a:avLst/>
          </a:prstGeom>
        </p:spPr>
      </p:pic>
      <p:sp>
        <p:nvSpPr>
          <p:cNvPr id="4" name="ZoneTexte 3">
            <a:extLst>
              <a:ext uri="{FF2B5EF4-FFF2-40B4-BE49-F238E27FC236}">
                <a16:creationId xmlns:a16="http://schemas.microsoft.com/office/drawing/2014/main" id="{D59B6218-0EBF-43D0-8AE0-99050821FE6D}"/>
              </a:ext>
            </a:extLst>
          </p:cNvPr>
          <p:cNvSpPr txBox="1"/>
          <p:nvPr/>
        </p:nvSpPr>
        <p:spPr>
          <a:xfrm>
            <a:off x="1721443" y="1916832"/>
            <a:ext cx="5400600" cy="5078313"/>
          </a:xfrm>
          <a:prstGeom prst="rect">
            <a:avLst/>
          </a:prstGeom>
          <a:noFill/>
        </p:spPr>
        <p:txBody>
          <a:bodyPr wrap="square" rtlCol="0">
            <a:spAutoFit/>
          </a:bodyPr>
          <a:lstStyle/>
          <a:p>
            <a:r>
              <a:rPr lang="fr-BE" b="1" dirty="0" err="1"/>
              <a:t>Results</a:t>
            </a:r>
            <a:r>
              <a:rPr lang="fr-BE" b="1" dirty="0"/>
              <a:t>:</a:t>
            </a:r>
            <a:endParaRPr lang="en-US" b="1" dirty="0"/>
          </a:p>
          <a:p>
            <a:pPr marL="285750" indent="-285750">
              <a:buFontTx/>
              <a:buChar char="-"/>
            </a:pPr>
            <a:r>
              <a:rPr lang="en-US" dirty="0"/>
              <a:t>Allelochemicals produced by rye increase when co-cultured with </a:t>
            </a:r>
            <a:r>
              <a:rPr lang="en-US" i="1" dirty="0"/>
              <a:t>A. </a:t>
            </a:r>
            <a:r>
              <a:rPr lang="en-US" i="1" dirty="0" err="1"/>
              <a:t>retroflexus</a:t>
            </a:r>
            <a:r>
              <a:rPr lang="en-US" i="1" dirty="0"/>
              <a:t> </a:t>
            </a:r>
            <a:r>
              <a:rPr lang="en-US" dirty="0"/>
              <a:t>(induced allelopathy)</a:t>
            </a:r>
          </a:p>
          <a:p>
            <a:pPr marL="285750" indent="-285750">
              <a:buFontTx/>
              <a:buChar char="-"/>
            </a:pPr>
            <a:r>
              <a:rPr lang="en-US" dirty="0"/>
              <a:t>Both root plants emits VOCs (some common, some different)</a:t>
            </a:r>
          </a:p>
          <a:p>
            <a:pPr marL="285750" indent="-285750">
              <a:buFontTx/>
              <a:buChar char="-"/>
            </a:pPr>
            <a:r>
              <a:rPr lang="fr-BE" dirty="0"/>
              <a:t>R</a:t>
            </a:r>
            <a:r>
              <a:rPr lang="en-US" dirty="0"/>
              <a:t>ye cultivated with rye results in new VOCs </a:t>
            </a:r>
            <a:r>
              <a:rPr lang="en-US" dirty="0" err="1"/>
              <a:t>emited</a:t>
            </a:r>
            <a:r>
              <a:rPr lang="en-US" dirty="0"/>
              <a:t> by roots</a:t>
            </a:r>
          </a:p>
          <a:p>
            <a:pPr marL="285750" indent="-285750">
              <a:buFontTx/>
              <a:buChar char="-"/>
            </a:pPr>
            <a:r>
              <a:rPr lang="fr-BE" dirty="0"/>
              <a:t>R</a:t>
            </a:r>
            <a:r>
              <a:rPr lang="en-US" dirty="0"/>
              <a:t>ye cultivated with </a:t>
            </a:r>
            <a:r>
              <a:rPr lang="en-US" i="1" dirty="0"/>
              <a:t>A. </a:t>
            </a:r>
            <a:r>
              <a:rPr lang="en-US" i="1" dirty="0" err="1"/>
              <a:t>retroflexus</a:t>
            </a:r>
            <a:r>
              <a:rPr lang="en-US" i="1" dirty="0"/>
              <a:t> </a:t>
            </a:r>
            <a:r>
              <a:rPr lang="en-US" dirty="0"/>
              <a:t>results in a strong VOCs pattern modification (new VOCs)</a:t>
            </a:r>
          </a:p>
          <a:p>
            <a:endParaRPr lang="fr-BE" dirty="0"/>
          </a:p>
          <a:p>
            <a:r>
              <a:rPr lang="fr-BE" b="1" dirty="0"/>
              <a:t>Questions: </a:t>
            </a:r>
          </a:p>
          <a:p>
            <a:pPr marL="285750" indent="-285750">
              <a:buFont typeface="Wingdings" panose="05000000000000000000" pitchFamily="2" charset="2"/>
              <a:buChar char="è"/>
            </a:pPr>
            <a:r>
              <a:rPr lang="en-US" dirty="0">
                <a:sym typeface="Wingdings" panose="05000000000000000000" pitchFamily="2" charset="2"/>
              </a:rPr>
              <a:t>Which plant is producing these new VOCs ???</a:t>
            </a:r>
          </a:p>
          <a:p>
            <a:pPr marL="285750" indent="-285750">
              <a:buFont typeface="Wingdings" panose="05000000000000000000" pitchFamily="2" charset="2"/>
              <a:buChar char="è"/>
            </a:pPr>
            <a:r>
              <a:rPr lang="fr-BE" dirty="0">
                <a:sym typeface="Wingdings" panose="05000000000000000000" pitchFamily="2" charset="2"/>
              </a:rPr>
              <a:t>D</a:t>
            </a:r>
            <a:r>
              <a:rPr lang="en-US" dirty="0">
                <a:sym typeface="Wingdings" panose="05000000000000000000" pitchFamily="2" charset="2"/>
              </a:rPr>
              <a:t>o VOCs emitted by </a:t>
            </a:r>
            <a:r>
              <a:rPr lang="en-US" i="1" dirty="0"/>
              <a:t>A. </a:t>
            </a:r>
            <a:r>
              <a:rPr lang="en-US" i="1" dirty="0" err="1"/>
              <a:t>retroflexus</a:t>
            </a:r>
            <a:r>
              <a:rPr lang="en-US" i="1" dirty="0"/>
              <a:t> </a:t>
            </a:r>
            <a:r>
              <a:rPr lang="en-US" dirty="0"/>
              <a:t>be the ”signal molecules” for non-kin recognition</a:t>
            </a:r>
          </a:p>
          <a:p>
            <a:pPr marL="285750" indent="-285750">
              <a:buFont typeface="Wingdings" panose="05000000000000000000" pitchFamily="2" charset="2"/>
              <a:buChar char="è"/>
            </a:pPr>
            <a:r>
              <a:rPr lang="fr-BE" dirty="0"/>
              <a:t>T</a:t>
            </a:r>
            <a:r>
              <a:rPr lang="en-US" dirty="0"/>
              <a:t>he signal is perhaps due to non volatile molecules?</a:t>
            </a:r>
          </a:p>
          <a:p>
            <a:pPr marL="285750" indent="-285750">
              <a:buFont typeface="Wingdings" panose="05000000000000000000" pitchFamily="2" charset="2"/>
              <a:buChar char="è"/>
            </a:pPr>
            <a:r>
              <a:rPr lang="fr-BE" dirty="0"/>
              <a:t>H</a:t>
            </a:r>
            <a:r>
              <a:rPr lang="en-US" dirty="0"/>
              <a:t>ow rye perceive the signal molecules?</a:t>
            </a:r>
          </a:p>
          <a:p>
            <a:pPr marL="285750" indent="-285750">
              <a:buFontTx/>
              <a:buChar char="-"/>
            </a:pPr>
            <a:endParaRPr lang="en-US" dirty="0"/>
          </a:p>
          <a:p>
            <a:pPr marL="285750" indent="-285750">
              <a:buFontTx/>
              <a:buChar char="-"/>
            </a:pPr>
            <a:endParaRPr lang="en-US" dirty="0"/>
          </a:p>
        </p:txBody>
      </p:sp>
      <p:pic>
        <p:nvPicPr>
          <p:cNvPr id="5" name="Image 4">
            <a:extLst>
              <a:ext uri="{FF2B5EF4-FFF2-40B4-BE49-F238E27FC236}">
                <a16:creationId xmlns:a16="http://schemas.microsoft.com/office/drawing/2014/main" id="{F541FD74-E551-4D11-9B0B-DA01512B48EB}"/>
              </a:ext>
            </a:extLst>
          </p:cNvPr>
          <p:cNvPicPr>
            <a:picLocks noChangeAspect="1"/>
          </p:cNvPicPr>
          <p:nvPr/>
        </p:nvPicPr>
        <p:blipFill>
          <a:blip r:embed="rId5"/>
          <a:stretch>
            <a:fillRect/>
          </a:stretch>
        </p:blipFill>
        <p:spPr>
          <a:xfrm>
            <a:off x="338604" y="4797152"/>
            <a:ext cx="1143571" cy="1143571"/>
          </a:xfrm>
          <a:prstGeom prst="rect">
            <a:avLst/>
          </a:prstGeom>
        </p:spPr>
      </p:pic>
      <p:sp>
        <p:nvSpPr>
          <p:cNvPr id="9" name="ZoneTexte 8">
            <a:extLst>
              <a:ext uri="{FF2B5EF4-FFF2-40B4-BE49-F238E27FC236}">
                <a16:creationId xmlns:a16="http://schemas.microsoft.com/office/drawing/2014/main" id="{F4B9CF21-BD50-48EA-ACC1-D07A7BCC6C84}"/>
              </a:ext>
            </a:extLst>
          </p:cNvPr>
          <p:cNvSpPr txBox="1"/>
          <p:nvPr/>
        </p:nvSpPr>
        <p:spPr>
          <a:xfrm>
            <a:off x="273115" y="6093296"/>
            <a:ext cx="1209060" cy="523220"/>
          </a:xfrm>
          <a:prstGeom prst="rect">
            <a:avLst/>
          </a:prstGeom>
          <a:noFill/>
        </p:spPr>
        <p:txBody>
          <a:bodyPr wrap="square" rtlCol="0">
            <a:spAutoFit/>
          </a:bodyPr>
          <a:lstStyle/>
          <a:p>
            <a:r>
              <a:rPr lang="fr-BE" sz="1400" dirty="0" err="1"/>
              <a:t>Waseem</a:t>
            </a:r>
            <a:r>
              <a:rPr lang="fr-BE" sz="1400" dirty="0"/>
              <a:t> </a:t>
            </a:r>
            <a:r>
              <a:rPr lang="fr-BE" sz="1400" dirty="0" err="1"/>
              <a:t>Mushtaq</a:t>
            </a:r>
            <a:endParaRPr lang="en-US" sz="1400" dirty="0"/>
          </a:p>
        </p:txBody>
      </p:sp>
      <p:pic>
        <p:nvPicPr>
          <p:cNvPr id="15" name="Image 14">
            <a:extLst>
              <a:ext uri="{FF2B5EF4-FFF2-40B4-BE49-F238E27FC236}">
                <a16:creationId xmlns:a16="http://schemas.microsoft.com/office/drawing/2014/main" id="{A46492FB-F7EB-4F79-B47C-6279A1ED8C1A}"/>
              </a:ext>
            </a:extLst>
          </p:cNvPr>
          <p:cNvPicPr>
            <a:picLocks noChangeAspect="1"/>
          </p:cNvPicPr>
          <p:nvPr/>
        </p:nvPicPr>
        <p:blipFill>
          <a:blip r:embed="rId6"/>
          <a:stretch>
            <a:fillRect/>
          </a:stretch>
        </p:blipFill>
        <p:spPr>
          <a:xfrm>
            <a:off x="7594726" y="4761118"/>
            <a:ext cx="1170367" cy="1170367"/>
          </a:xfrm>
          <a:prstGeom prst="rect">
            <a:avLst/>
          </a:prstGeom>
        </p:spPr>
      </p:pic>
      <p:sp>
        <p:nvSpPr>
          <p:cNvPr id="23" name="ZoneTexte 22">
            <a:extLst>
              <a:ext uri="{FF2B5EF4-FFF2-40B4-BE49-F238E27FC236}">
                <a16:creationId xmlns:a16="http://schemas.microsoft.com/office/drawing/2014/main" id="{3A405527-AEF3-47B3-9301-1D5D888D706B}"/>
              </a:ext>
            </a:extLst>
          </p:cNvPr>
          <p:cNvSpPr txBox="1"/>
          <p:nvPr/>
        </p:nvSpPr>
        <p:spPr>
          <a:xfrm>
            <a:off x="7611372" y="6093296"/>
            <a:ext cx="1209060" cy="523220"/>
          </a:xfrm>
          <a:prstGeom prst="rect">
            <a:avLst/>
          </a:prstGeom>
          <a:noFill/>
        </p:spPr>
        <p:txBody>
          <a:bodyPr wrap="square" rtlCol="0">
            <a:spAutoFit/>
          </a:bodyPr>
          <a:lstStyle/>
          <a:p>
            <a:r>
              <a:rPr lang="fr-BE" sz="1400" dirty="0"/>
              <a:t>Laura </a:t>
            </a:r>
            <a:r>
              <a:rPr lang="fr-BE" sz="1400" dirty="0" err="1"/>
              <a:t>Lheureux</a:t>
            </a:r>
            <a:endParaRPr lang="en-US" sz="1400" dirty="0"/>
          </a:p>
        </p:txBody>
      </p:sp>
    </p:spTree>
    <p:extLst>
      <p:ext uri="{BB962C8B-B14F-4D97-AF65-F5344CB8AC3E}">
        <p14:creationId xmlns:p14="http://schemas.microsoft.com/office/powerpoint/2010/main" val="86464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C0BB98-8DAA-4657-AC19-3B5952EB33FF}"/>
              </a:ext>
            </a:extLst>
          </p:cNvPr>
          <p:cNvSpPr txBox="1"/>
          <p:nvPr/>
        </p:nvSpPr>
        <p:spPr>
          <a:xfrm>
            <a:off x="3924727" y="967086"/>
            <a:ext cx="5904656" cy="400110"/>
          </a:xfrm>
          <a:prstGeom prst="rect">
            <a:avLst/>
          </a:prstGeom>
          <a:noFill/>
        </p:spPr>
        <p:txBody>
          <a:bodyPr wrap="square" rtlCol="0">
            <a:spAutoFit/>
          </a:bodyPr>
          <a:lstStyle/>
          <a:p>
            <a:r>
              <a:rPr lang="fr-BE" sz="2000" b="1" dirty="0"/>
              <a:t>4. </a:t>
            </a:r>
            <a:r>
              <a:rPr lang="fr-BE" sz="2000" b="1" dirty="0" err="1"/>
              <a:t>Mycotoxins</a:t>
            </a:r>
            <a:endParaRPr lang="en-US" sz="2000" b="1" dirty="0"/>
          </a:p>
        </p:txBody>
      </p:sp>
      <p:grpSp>
        <p:nvGrpSpPr>
          <p:cNvPr id="4" name="Groupe 3">
            <a:extLst>
              <a:ext uri="{FF2B5EF4-FFF2-40B4-BE49-F238E27FC236}">
                <a16:creationId xmlns:a16="http://schemas.microsoft.com/office/drawing/2014/main" id="{30E52A9F-3B98-4C37-816E-55323A46BD43}"/>
              </a:ext>
            </a:extLst>
          </p:cNvPr>
          <p:cNvGrpSpPr/>
          <p:nvPr/>
        </p:nvGrpSpPr>
        <p:grpSpPr>
          <a:xfrm>
            <a:off x="-99171" y="2287881"/>
            <a:ext cx="2021557" cy="1238742"/>
            <a:chOff x="-88631" y="1868530"/>
            <a:chExt cx="2654844" cy="1560469"/>
          </a:xfrm>
        </p:grpSpPr>
        <p:sp>
          <p:nvSpPr>
            <p:cNvPr id="5" name="ZoneTexte 4">
              <a:extLst>
                <a:ext uri="{FF2B5EF4-FFF2-40B4-BE49-F238E27FC236}">
                  <a16:creationId xmlns:a16="http://schemas.microsoft.com/office/drawing/2014/main" id="{31A8E416-413B-4785-89CE-7A0D1FFB75BA}"/>
                </a:ext>
              </a:extLst>
            </p:cNvPr>
            <p:cNvSpPr txBox="1"/>
            <p:nvPr/>
          </p:nvSpPr>
          <p:spPr>
            <a:xfrm>
              <a:off x="-88631" y="3059667"/>
              <a:ext cx="2654844" cy="369332"/>
            </a:xfrm>
            <a:prstGeom prst="rect">
              <a:avLst/>
            </a:prstGeom>
            <a:noFill/>
          </p:spPr>
          <p:txBody>
            <a:bodyPr wrap="square" rtlCol="0">
              <a:spAutoFit/>
            </a:bodyPr>
            <a:lstStyle/>
            <a:p>
              <a:pPr algn="ctr"/>
              <a:r>
                <a:rPr lang="en-US" i="1" dirty="0">
                  <a:solidFill>
                    <a:schemeClr val="bg1"/>
                  </a:solidFill>
                  <a:highlight>
                    <a:srgbClr val="000000"/>
                  </a:highlight>
                  <a:latin typeface="Open Sans" panose="020B0606030504020204" pitchFamily="34" charset="0"/>
                  <a:ea typeface="Open Sans" panose="020B0606030504020204" pitchFamily="34" charset="0"/>
                  <a:cs typeface="Open Sans" panose="020B0606030504020204" pitchFamily="34" charset="0"/>
                </a:rPr>
                <a:t>Aspergillus sp.</a:t>
              </a:r>
            </a:p>
          </p:txBody>
        </p:sp>
        <p:pic>
          <p:nvPicPr>
            <p:cNvPr id="6" name="Image 5">
              <a:extLst>
                <a:ext uri="{FF2B5EF4-FFF2-40B4-BE49-F238E27FC236}">
                  <a16:creationId xmlns:a16="http://schemas.microsoft.com/office/drawing/2014/main" id="{FFE9658B-4748-4D93-B93D-EA591CAA6365}"/>
                </a:ext>
              </a:extLst>
            </p:cNvPr>
            <p:cNvPicPr>
              <a:picLocks noChangeAspect="1"/>
            </p:cNvPicPr>
            <p:nvPr/>
          </p:nvPicPr>
          <p:blipFill rotWithShape="1">
            <a:blip r:embed="rId3"/>
            <a:srcRect l="4520" t="2207" r="8050" b="5931"/>
            <a:stretch/>
          </p:blipFill>
          <p:spPr>
            <a:xfrm>
              <a:off x="619877" y="1868530"/>
              <a:ext cx="1237829" cy="1210564"/>
            </a:xfrm>
            <a:prstGeom prst="ellipse">
              <a:avLst/>
            </a:prstGeom>
          </p:spPr>
        </p:pic>
      </p:grpSp>
      <p:grpSp>
        <p:nvGrpSpPr>
          <p:cNvPr id="8" name="Groupe 7">
            <a:extLst>
              <a:ext uri="{FF2B5EF4-FFF2-40B4-BE49-F238E27FC236}">
                <a16:creationId xmlns:a16="http://schemas.microsoft.com/office/drawing/2014/main" id="{43B32CAC-C57A-4775-9A3C-A1EA1A63DB65}"/>
              </a:ext>
            </a:extLst>
          </p:cNvPr>
          <p:cNvGrpSpPr/>
          <p:nvPr/>
        </p:nvGrpSpPr>
        <p:grpSpPr>
          <a:xfrm>
            <a:off x="2059730" y="1918549"/>
            <a:ext cx="5039284" cy="3020902"/>
            <a:chOff x="2755976" y="1868530"/>
            <a:chExt cx="5039284" cy="3020902"/>
          </a:xfrm>
        </p:grpSpPr>
        <p:sp>
          <p:nvSpPr>
            <p:cNvPr id="9" name="ZoneTexte 8">
              <a:extLst>
                <a:ext uri="{FF2B5EF4-FFF2-40B4-BE49-F238E27FC236}">
                  <a16:creationId xmlns:a16="http://schemas.microsoft.com/office/drawing/2014/main" id="{43B3F5CD-503D-4C15-A01F-2F104088F34A}"/>
                </a:ext>
              </a:extLst>
            </p:cNvPr>
            <p:cNvSpPr txBox="1"/>
            <p:nvPr/>
          </p:nvSpPr>
          <p:spPr>
            <a:xfrm>
              <a:off x="5795283" y="3803843"/>
              <a:ext cx="1686821" cy="369332"/>
            </a:xfrm>
            <a:prstGeom prst="rect">
              <a:avLst/>
            </a:prstGeom>
            <a:noFill/>
          </p:spPr>
          <p:txBody>
            <a:bodyPr wrap="square" rtlCol="0">
              <a:spAutoFit/>
            </a:bodyPr>
            <a:lstStyle/>
            <a:p>
              <a:pPr algn="ctr"/>
              <a:r>
                <a:rPr lang="fr-FR" dirty="0">
                  <a:latin typeface="Open Sans" panose="020B0606030504020204" pitchFamily="34" charset="0"/>
                  <a:ea typeface="Open Sans" panose="020B0606030504020204" pitchFamily="34" charset="0"/>
                  <a:cs typeface="Open Sans" panose="020B0606030504020204" pitchFamily="34" charset="0"/>
                </a:rPr>
                <a:t>Non-</a:t>
              </a:r>
              <a:r>
                <a:rPr lang="fr-FR" dirty="0" err="1">
                  <a:latin typeface="Open Sans" panose="020B0606030504020204" pitchFamily="34" charset="0"/>
                  <a:ea typeface="Open Sans" panose="020B0606030504020204" pitchFamily="34" charset="0"/>
                  <a:cs typeface="Open Sans" panose="020B0606030504020204" pitchFamily="34" charset="0"/>
                </a:rPr>
                <a:t>toxigenic</a:t>
              </a:r>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ZoneTexte 9">
              <a:extLst>
                <a:ext uri="{FF2B5EF4-FFF2-40B4-BE49-F238E27FC236}">
                  <a16:creationId xmlns:a16="http://schemas.microsoft.com/office/drawing/2014/main" id="{9C5EDF37-B6AC-49AC-8DA6-EE2D4F28E857}"/>
                </a:ext>
              </a:extLst>
            </p:cNvPr>
            <p:cNvSpPr txBox="1"/>
            <p:nvPr/>
          </p:nvSpPr>
          <p:spPr>
            <a:xfrm>
              <a:off x="4018567" y="2617429"/>
              <a:ext cx="1827728" cy="646331"/>
            </a:xfrm>
            <a:prstGeom prst="rect">
              <a:avLst/>
            </a:prstGeom>
            <a:noFill/>
          </p:spPr>
          <p:txBody>
            <a:bodyPr wrap="square" rtlCol="0">
              <a:spAutoFit/>
            </a:bodyPr>
            <a:lstStyle/>
            <a:p>
              <a:pPr algn="ctr"/>
              <a:r>
                <a:rPr lang="fr-FR" dirty="0" err="1">
                  <a:latin typeface="Open Sans" panose="020B0606030504020204" pitchFamily="34" charset="0"/>
                  <a:ea typeface="Open Sans" panose="020B0606030504020204" pitchFamily="34" charset="0"/>
                  <a:cs typeface="Open Sans" panose="020B0606030504020204" pitchFamily="34" charset="0"/>
                </a:rPr>
                <a:t>Two</a:t>
              </a:r>
              <a:r>
                <a:rPr lang="fr-FR" dirty="0">
                  <a:latin typeface="Open Sans" panose="020B0606030504020204" pitchFamily="34" charset="0"/>
                  <a:ea typeface="Open Sans" panose="020B0606030504020204" pitchFamily="34" charset="0"/>
                  <a:cs typeface="Open Sans" panose="020B0606030504020204" pitchFamily="34" charset="0"/>
                </a:rPr>
                <a:t> </a:t>
              </a:r>
              <a:r>
                <a:rPr lang="fr-FR" dirty="0" err="1">
                  <a:latin typeface="Open Sans" panose="020B0606030504020204" pitchFamily="34" charset="0"/>
                  <a:ea typeface="Open Sans" panose="020B0606030504020204" pitchFamily="34" charset="0"/>
                  <a:cs typeface="Open Sans" panose="020B0606030504020204" pitchFamily="34" charset="0"/>
                </a:rPr>
                <a:t>categories</a:t>
              </a:r>
              <a:r>
                <a:rPr lang="fr-FR" dirty="0">
                  <a:latin typeface="Open Sans" panose="020B0606030504020204" pitchFamily="34" charset="0"/>
                  <a:ea typeface="Open Sans" panose="020B0606030504020204" pitchFamily="34" charset="0"/>
                  <a:cs typeface="Open Sans" panose="020B0606030504020204" pitchFamily="34" charset="0"/>
                </a:rPr>
                <a:t> (type S and L)</a:t>
              </a:r>
            </a:p>
          </p:txBody>
        </p:sp>
        <p:pic>
          <p:nvPicPr>
            <p:cNvPr id="11" name="Image 10">
              <a:extLst>
                <a:ext uri="{FF2B5EF4-FFF2-40B4-BE49-F238E27FC236}">
                  <a16:creationId xmlns:a16="http://schemas.microsoft.com/office/drawing/2014/main" id="{C389F699-62D1-4858-B2FA-25A0F06BEE77}"/>
                </a:ext>
              </a:extLst>
            </p:cNvPr>
            <p:cNvPicPr>
              <a:picLocks noChangeAspect="1"/>
            </p:cNvPicPr>
            <p:nvPr/>
          </p:nvPicPr>
          <p:blipFill>
            <a:blip r:embed="rId4"/>
            <a:stretch>
              <a:fillRect/>
            </a:stretch>
          </p:blipFill>
          <p:spPr>
            <a:xfrm>
              <a:off x="5886481" y="2525693"/>
              <a:ext cx="1686820" cy="798113"/>
            </a:xfrm>
            <a:prstGeom prst="rect">
              <a:avLst/>
            </a:prstGeom>
            <a:ln>
              <a:solidFill>
                <a:schemeClr val="tx1"/>
              </a:solidFill>
            </a:ln>
            <a:effectLst/>
          </p:spPr>
        </p:pic>
        <p:pic>
          <p:nvPicPr>
            <p:cNvPr id="12" name="Image 11">
              <a:extLst>
                <a:ext uri="{FF2B5EF4-FFF2-40B4-BE49-F238E27FC236}">
                  <a16:creationId xmlns:a16="http://schemas.microsoft.com/office/drawing/2014/main" id="{F37D2DDE-DDCD-4573-9C3E-5ADE1B75D229}"/>
                </a:ext>
              </a:extLst>
            </p:cNvPr>
            <p:cNvPicPr>
              <a:picLocks noChangeAspect="1"/>
            </p:cNvPicPr>
            <p:nvPr/>
          </p:nvPicPr>
          <p:blipFill>
            <a:blip r:embed="rId5"/>
            <a:stretch>
              <a:fillRect/>
            </a:stretch>
          </p:blipFill>
          <p:spPr>
            <a:xfrm>
              <a:off x="2955941" y="2592594"/>
              <a:ext cx="930699" cy="696001"/>
            </a:xfrm>
            <a:prstGeom prst="rect">
              <a:avLst/>
            </a:prstGeom>
          </p:spPr>
        </p:pic>
        <p:sp>
          <p:nvSpPr>
            <p:cNvPr id="13" name="ZoneTexte 12">
              <a:extLst>
                <a:ext uri="{FF2B5EF4-FFF2-40B4-BE49-F238E27FC236}">
                  <a16:creationId xmlns:a16="http://schemas.microsoft.com/office/drawing/2014/main" id="{6E60DB6A-F87E-45A3-8069-6CD49B662E3A}"/>
                </a:ext>
              </a:extLst>
            </p:cNvPr>
            <p:cNvSpPr txBox="1"/>
            <p:nvPr/>
          </p:nvSpPr>
          <p:spPr>
            <a:xfrm>
              <a:off x="3187145" y="3815140"/>
              <a:ext cx="1181425" cy="369332"/>
            </a:xfrm>
            <a:prstGeom prst="rect">
              <a:avLst/>
            </a:prstGeom>
            <a:noFill/>
          </p:spPr>
          <p:txBody>
            <a:bodyPr wrap="square" rtlCol="0">
              <a:spAutoFit/>
            </a:bodyPr>
            <a:lstStyle/>
            <a:p>
              <a:pPr algn="ctr"/>
              <a:r>
                <a:rPr lang="fr-FR" dirty="0" err="1">
                  <a:latin typeface="Open Sans" panose="020B0606030504020204" pitchFamily="34" charset="0"/>
                  <a:ea typeface="Open Sans" panose="020B0606030504020204" pitchFamily="34" charset="0"/>
                  <a:cs typeface="Open Sans" panose="020B0606030504020204" pitchFamily="34" charset="0"/>
                </a:rPr>
                <a:t>Toxigenic</a:t>
              </a:r>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ZoneTexte 13">
              <a:extLst>
                <a:ext uri="{FF2B5EF4-FFF2-40B4-BE49-F238E27FC236}">
                  <a16:creationId xmlns:a16="http://schemas.microsoft.com/office/drawing/2014/main" id="{6131C268-8022-4293-99E4-F5C7E29CA72C}"/>
                </a:ext>
              </a:extLst>
            </p:cNvPr>
            <p:cNvSpPr txBox="1"/>
            <p:nvPr/>
          </p:nvSpPr>
          <p:spPr>
            <a:xfrm>
              <a:off x="4531702" y="3815140"/>
              <a:ext cx="1181425" cy="369332"/>
            </a:xfrm>
            <a:prstGeom prst="rect">
              <a:avLst/>
            </a:prstGeom>
            <a:noFill/>
          </p:spPr>
          <p:txBody>
            <a:bodyPr wrap="square" rtlCol="0">
              <a:spAutoFit/>
            </a:bodyPr>
            <a:lstStyle/>
            <a:p>
              <a:pPr algn="ctr"/>
              <a:r>
                <a:rPr lang="fr-FR" dirty="0" err="1">
                  <a:latin typeface="Open Sans" panose="020B0606030504020204" pitchFamily="34" charset="0"/>
                  <a:ea typeface="Open Sans" panose="020B0606030504020204" pitchFamily="34" charset="0"/>
                  <a:cs typeface="Open Sans" panose="020B0606030504020204" pitchFamily="34" charset="0"/>
                </a:rPr>
                <a:t>Toxigenic</a:t>
              </a:r>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ZoneTexte 14">
              <a:extLst>
                <a:ext uri="{FF2B5EF4-FFF2-40B4-BE49-F238E27FC236}">
                  <a16:creationId xmlns:a16="http://schemas.microsoft.com/office/drawing/2014/main" id="{7AEA2A65-B4DE-48E7-8AA8-C90392807829}"/>
                </a:ext>
              </a:extLst>
            </p:cNvPr>
            <p:cNvSpPr txBox="1"/>
            <p:nvPr/>
          </p:nvSpPr>
          <p:spPr>
            <a:xfrm>
              <a:off x="3164411" y="4096989"/>
              <a:ext cx="1177700" cy="256121"/>
            </a:xfrm>
            <a:prstGeom prst="rect">
              <a:avLst/>
            </a:prstGeom>
            <a:noFill/>
          </p:spPr>
          <p:txBody>
            <a:bodyPr wrap="square" rtlCol="0">
              <a:spAutoFit/>
            </a:bodyPr>
            <a:lstStyle/>
            <a:p>
              <a:pPr algn="ctr"/>
              <a:r>
                <a:rPr lang="fr-FR" sz="1050" i="1" dirty="0">
                  <a:latin typeface="Open Sans" panose="020B0606030504020204" pitchFamily="34" charset="0"/>
                  <a:ea typeface="Open Sans" panose="020B0606030504020204" pitchFamily="34" charset="0"/>
                  <a:cs typeface="Open Sans" panose="020B0606030504020204" pitchFamily="34" charset="0"/>
                </a:rPr>
                <a:t>High aflatoxin</a:t>
              </a:r>
            </a:p>
          </p:txBody>
        </p:sp>
        <p:sp>
          <p:nvSpPr>
            <p:cNvPr id="16" name="ZoneTexte 15">
              <a:extLst>
                <a:ext uri="{FF2B5EF4-FFF2-40B4-BE49-F238E27FC236}">
                  <a16:creationId xmlns:a16="http://schemas.microsoft.com/office/drawing/2014/main" id="{3907B0FA-7101-4E51-BC24-214F281B1EED}"/>
                </a:ext>
              </a:extLst>
            </p:cNvPr>
            <p:cNvSpPr txBox="1"/>
            <p:nvPr/>
          </p:nvSpPr>
          <p:spPr>
            <a:xfrm>
              <a:off x="4450726" y="4096990"/>
              <a:ext cx="1281450" cy="253916"/>
            </a:xfrm>
            <a:prstGeom prst="rect">
              <a:avLst/>
            </a:prstGeom>
            <a:noFill/>
          </p:spPr>
          <p:txBody>
            <a:bodyPr wrap="square" rtlCol="0">
              <a:spAutoFit/>
            </a:bodyPr>
            <a:lstStyle/>
            <a:p>
              <a:pPr algn="ctr"/>
              <a:r>
                <a:rPr lang="fr-FR" sz="1050" i="1" dirty="0">
                  <a:latin typeface="Open Sans" panose="020B0606030504020204" pitchFamily="34" charset="0"/>
                  <a:ea typeface="Open Sans" panose="020B0606030504020204" pitchFamily="34" charset="0"/>
                  <a:cs typeface="Open Sans" panose="020B0606030504020204" pitchFamily="34" charset="0"/>
                </a:rPr>
                <a:t>Variable aflatoxin</a:t>
              </a:r>
            </a:p>
          </p:txBody>
        </p:sp>
        <p:sp>
          <p:nvSpPr>
            <p:cNvPr id="17" name="ZoneTexte 16">
              <a:extLst>
                <a:ext uri="{FF2B5EF4-FFF2-40B4-BE49-F238E27FC236}">
                  <a16:creationId xmlns:a16="http://schemas.microsoft.com/office/drawing/2014/main" id="{C11A48F9-9D17-4BA4-B99B-CD82B3BF9C9D}"/>
                </a:ext>
              </a:extLst>
            </p:cNvPr>
            <p:cNvSpPr txBox="1"/>
            <p:nvPr/>
          </p:nvSpPr>
          <p:spPr>
            <a:xfrm>
              <a:off x="6047981" y="4096990"/>
              <a:ext cx="1181425" cy="261610"/>
            </a:xfrm>
            <a:prstGeom prst="rect">
              <a:avLst/>
            </a:prstGeom>
            <a:noFill/>
          </p:spPr>
          <p:txBody>
            <a:bodyPr wrap="square" rtlCol="0">
              <a:spAutoFit/>
            </a:bodyPr>
            <a:lstStyle/>
            <a:p>
              <a:pPr algn="ctr"/>
              <a:r>
                <a:rPr lang="fr-FR" sz="1050" i="1" dirty="0">
                  <a:latin typeface="Open Sans" panose="020B0606030504020204" pitchFamily="34" charset="0"/>
                  <a:ea typeface="Open Sans" panose="020B0606030504020204" pitchFamily="34" charset="0"/>
                  <a:cs typeface="Open Sans" panose="020B0606030504020204" pitchFamily="34" charset="0"/>
                </a:rPr>
                <a:t>No aflatoxin</a:t>
              </a:r>
            </a:p>
          </p:txBody>
        </p:sp>
        <p:pic>
          <p:nvPicPr>
            <p:cNvPr id="18" name="Image 17">
              <a:extLst>
                <a:ext uri="{FF2B5EF4-FFF2-40B4-BE49-F238E27FC236}">
                  <a16:creationId xmlns:a16="http://schemas.microsoft.com/office/drawing/2014/main" id="{EB2A850B-24DA-49EB-AAD0-A7B381DFCF51}"/>
                </a:ext>
              </a:extLst>
            </p:cNvPr>
            <p:cNvPicPr>
              <a:picLocks noChangeAspect="1"/>
            </p:cNvPicPr>
            <p:nvPr/>
          </p:nvPicPr>
          <p:blipFill>
            <a:blip r:embed="rId6"/>
            <a:stretch>
              <a:fillRect/>
            </a:stretch>
          </p:blipFill>
          <p:spPr>
            <a:xfrm>
              <a:off x="6425075" y="4314884"/>
              <a:ext cx="427235" cy="452712"/>
            </a:xfrm>
            <a:prstGeom prst="rect">
              <a:avLst/>
            </a:prstGeom>
          </p:spPr>
        </p:pic>
        <p:pic>
          <p:nvPicPr>
            <p:cNvPr id="19" name="Image 18">
              <a:extLst>
                <a:ext uri="{FF2B5EF4-FFF2-40B4-BE49-F238E27FC236}">
                  <a16:creationId xmlns:a16="http://schemas.microsoft.com/office/drawing/2014/main" id="{3666A13B-7838-4F9E-AD51-1C470340B6A3}"/>
                </a:ext>
              </a:extLst>
            </p:cNvPr>
            <p:cNvPicPr>
              <a:picLocks noChangeAspect="1"/>
            </p:cNvPicPr>
            <p:nvPr/>
          </p:nvPicPr>
          <p:blipFill>
            <a:blip r:embed="rId7"/>
            <a:stretch>
              <a:fillRect/>
            </a:stretch>
          </p:blipFill>
          <p:spPr>
            <a:xfrm>
              <a:off x="4081732" y="4267311"/>
              <a:ext cx="427235" cy="452712"/>
            </a:xfrm>
            <a:prstGeom prst="rect">
              <a:avLst/>
            </a:prstGeom>
          </p:spPr>
        </p:pic>
        <p:sp>
          <p:nvSpPr>
            <p:cNvPr id="20" name="ZoneTexte 19">
              <a:extLst>
                <a:ext uri="{FF2B5EF4-FFF2-40B4-BE49-F238E27FC236}">
                  <a16:creationId xmlns:a16="http://schemas.microsoft.com/office/drawing/2014/main" id="{E32E715B-BE1B-44CC-8D9C-53B6C1B91528}"/>
                </a:ext>
              </a:extLst>
            </p:cNvPr>
            <p:cNvSpPr txBox="1"/>
            <p:nvPr/>
          </p:nvSpPr>
          <p:spPr>
            <a:xfrm>
              <a:off x="3434478" y="1868530"/>
              <a:ext cx="3486487" cy="369332"/>
            </a:xfrm>
            <a:prstGeom prst="rect">
              <a:avLst/>
            </a:prstGeom>
            <a:noFill/>
          </p:spPr>
          <p:txBody>
            <a:bodyPr wrap="square" rtlCol="0">
              <a:spAutoFit/>
            </a:bodyPr>
            <a:lstStyle/>
            <a:p>
              <a:pPr algn="ctr"/>
              <a:r>
                <a:rPr lang="fr-FR" b="1" i="1" dirty="0">
                  <a:latin typeface="Open Sans" panose="020B0606030504020204" pitchFamily="34" charset="0"/>
                  <a:ea typeface="Open Sans" panose="020B0606030504020204" pitchFamily="34" charset="0"/>
                  <a:cs typeface="Open Sans" panose="020B0606030504020204" pitchFamily="34" charset="0"/>
                </a:rPr>
                <a:t>Aspergillus </a:t>
              </a:r>
              <a:r>
                <a:rPr lang="fr-FR" b="1" i="1" dirty="0" err="1">
                  <a:latin typeface="Open Sans" panose="020B0606030504020204" pitchFamily="34" charset="0"/>
                  <a:ea typeface="Open Sans" panose="020B0606030504020204" pitchFamily="34" charset="0"/>
                  <a:cs typeface="Open Sans" panose="020B0606030504020204" pitchFamily="34" charset="0"/>
                </a:rPr>
                <a:t>flavus</a:t>
              </a:r>
              <a:endParaRPr lang="fr-FR"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 coins arrondis 20">
              <a:extLst>
                <a:ext uri="{FF2B5EF4-FFF2-40B4-BE49-F238E27FC236}">
                  <a16:creationId xmlns:a16="http://schemas.microsoft.com/office/drawing/2014/main" id="{DC3FCF35-98EB-47CD-9376-24684842B097}"/>
                </a:ext>
              </a:extLst>
            </p:cNvPr>
            <p:cNvSpPr/>
            <p:nvPr/>
          </p:nvSpPr>
          <p:spPr>
            <a:xfrm>
              <a:off x="2755976" y="2292871"/>
              <a:ext cx="5039284" cy="2596561"/>
            </a:xfrm>
            <a:prstGeom prst="round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3" name="Connecteur droit avec flèche 22">
            <a:extLst>
              <a:ext uri="{FF2B5EF4-FFF2-40B4-BE49-F238E27FC236}">
                <a16:creationId xmlns:a16="http://schemas.microsoft.com/office/drawing/2014/main" id="{48576885-83E3-42D3-8174-2377085698E0}"/>
              </a:ext>
            </a:extLst>
          </p:cNvPr>
          <p:cNvCxnSpPr/>
          <p:nvPr/>
        </p:nvCxnSpPr>
        <p:spPr>
          <a:xfrm flipH="1">
            <a:off x="3166944" y="3527435"/>
            <a:ext cx="432159" cy="329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81275551-AB6C-431B-BDCB-4A5A1D2127AC}"/>
              </a:ext>
            </a:extLst>
          </p:cNvPr>
          <p:cNvCxnSpPr>
            <a:cxnSpLocks/>
          </p:cNvCxnSpPr>
          <p:nvPr/>
        </p:nvCxnSpPr>
        <p:spPr>
          <a:xfrm flipH="1">
            <a:off x="4134640" y="3495272"/>
            <a:ext cx="1" cy="394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a:extLst>
              <a:ext uri="{FF2B5EF4-FFF2-40B4-BE49-F238E27FC236}">
                <a16:creationId xmlns:a16="http://schemas.microsoft.com/office/drawing/2014/main" id="{D74F3A56-BF94-4728-B681-F3A1A77B71CE}"/>
              </a:ext>
            </a:extLst>
          </p:cNvPr>
          <p:cNvCxnSpPr>
            <a:cxnSpLocks/>
          </p:cNvCxnSpPr>
          <p:nvPr/>
        </p:nvCxnSpPr>
        <p:spPr>
          <a:xfrm>
            <a:off x="4540145" y="3432640"/>
            <a:ext cx="1082289" cy="46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7" name="Groupe 56">
            <a:extLst>
              <a:ext uri="{FF2B5EF4-FFF2-40B4-BE49-F238E27FC236}">
                <a16:creationId xmlns:a16="http://schemas.microsoft.com/office/drawing/2014/main" id="{D766B09E-E9B2-43E0-8028-C42905DB53E0}"/>
              </a:ext>
            </a:extLst>
          </p:cNvPr>
          <p:cNvGrpSpPr/>
          <p:nvPr/>
        </p:nvGrpSpPr>
        <p:grpSpPr>
          <a:xfrm>
            <a:off x="7563980" y="2789698"/>
            <a:ext cx="1296144" cy="945067"/>
            <a:chOff x="8513699" y="1722472"/>
            <a:chExt cx="3486487" cy="2173075"/>
          </a:xfrm>
        </p:grpSpPr>
        <p:sp>
          <p:nvSpPr>
            <p:cNvPr id="58" name="ZoneTexte 57">
              <a:extLst>
                <a:ext uri="{FF2B5EF4-FFF2-40B4-BE49-F238E27FC236}">
                  <a16:creationId xmlns:a16="http://schemas.microsoft.com/office/drawing/2014/main" id="{C0DD51AD-54B0-41D4-BB0C-03AF5C9198F6}"/>
                </a:ext>
              </a:extLst>
            </p:cNvPr>
            <p:cNvSpPr txBox="1"/>
            <p:nvPr/>
          </p:nvSpPr>
          <p:spPr>
            <a:xfrm>
              <a:off x="8513699" y="3526215"/>
              <a:ext cx="3486487" cy="369332"/>
            </a:xfrm>
            <a:prstGeom prst="rect">
              <a:avLst/>
            </a:prstGeom>
            <a:noFill/>
          </p:spPr>
          <p:txBody>
            <a:bodyPr wrap="square" rtlCol="0">
              <a:spAutoFit/>
            </a:bodyPr>
            <a:lstStyle/>
            <a:p>
              <a:pPr algn="ctr"/>
              <a:r>
                <a:rPr lang="fr-FR" dirty="0">
                  <a:latin typeface="Open Sans" panose="020B0606030504020204" pitchFamily="34" charset="0"/>
                  <a:ea typeface="Open Sans" panose="020B0606030504020204" pitchFamily="34" charset="0"/>
                  <a:cs typeface="Open Sans" panose="020B0606030504020204" pitchFamily="34" charset="0"/>
                </a:rPr>
                <a:t>Aflatoxin B1, B2, G1 and G2</a:t>
              </a:r>
            </a:p>
          </p:txBody>
        </p:sp>
        <p:pic>
          <p:nvPicPr>
            <p:cNvPr id="59" name="Image 58">
              <a:extLst>
                <a:ext uri="{FF2B5EF4-FFF2-40B4-BE49-F238E27FC236}">
                  <a16:creationId xmlns:a16="http://schemas.microsoft.com/office/drawing/2014/main" id="{4E674430-4B5D-4013-BE2A-61C60FEDC7E0}"/>
                </a:ext>
              </a:extLst>
            </p:cNvPr>
            <p:cNvPicPr>
              <a:picLocks noChangeAspect="1"/>
            </p:cNvPicPr>
            <p:nvPr/>
          </p:nvPicPr>
          <p:blipFill>
            <a:blip r:embed="rId8"/>
            <a:stretch>
              <a:fillRect/>
            </a:stretch>
          </p:blipFill>
          <p:spPr>
            <a:xfrm>
              <a:off x="9356571" y="1722472"/>
              <a:ext cx="1526419" cy="1366345"/>
            </a:xfrm>
            <a:prstGeom prst="rect">
              <a:avLst/>
            </a:prstGeom>
          </p:spPr>
        </p:pic>
      </p:grpSp>
      <p:sp>
        <p:nvSpPr>
          <p:cNvPr id="60" name="ZoneTexte 59">
            <a:extLst>
              <a:ext uri="{FF2B5EF4-FFF2-40B4-BE49-F238E27FC236}">
                <a16:creationId xmlns:a16="http://schemas.microsoft.com/office/drawing/2014/main" id="{4E3889C8-4974-44A5-88EA-C5E5910F6F03}"/>
              </a:ext>
            </a:extLst>
          </p:cNvPr>
          <p:cNvSpPr txBox="1"/>
          <p:nvPr/>
        </p:nvSpPr>
        <p:spPr>
          <a:xfrm>
            <a:off x="2226171" y="5465996"/>
            <a:ext cx="6792525" cy="369332"/>
          </a:xfrm>
          <a:prstGeom prst="rect">
            <a:avLst/>
          </a:prstGeom>
          <a:noFill/>
        </p:spPr>
        <p:txBody>
          <a:bodyPr wrap="square" rtlCol="0">
            <a:spAutoFit/>
          </a:bodyPr>
          <a:lstStyle/>
          <a:p>
            <a:r>
              <a:rPr lang="fr-BE" dirty="0">
                <a:sym typeface="Wingdings" panose="05000000000000000000" pitchFamily="2" charset="2"/>
              </a:rPr>
              <a:t> </a:t>
            </a:r>
            <a:r>
              <a:rPr lang="fr-BE" dirty="0" err="1"/>
              <a:t>Specific</a:t>
            </a:r>
            <a:r>
              <a:rPr lang="fr-BE" dirty="0"/>
              <a:t> </a:t>
            </a:r>
            <a:r>
              <a:rPr lang="fr-BE" dirty="0" err="1"/>
              <a:t>sensor</a:t>
            </a:r>
            <a:r>
              <a:rPr lang="fr-BE" dirty="0"/>
              <a:t> to </a:t>
            </a:r>
            <a:r>
              <a:rPr lang="fr-BE" dirty="0" err="1"/>
              <a:t>detect</a:t>
            </a:r>
            <a:r>
              <a:rPr lang="fr-BE" dirty="0"/>
              <a:t> </a:t>
            </a:r>
            <a:r>
              <a:rPr lang="fr-BE" i="1" dirty="0"/>
              <a:t>A. </a:t>
            </a:r>
            <a:r>
              <a:rPr lang="fr-BE" i="1" dirty="0" err="1"/>
              <a:t>flavus</a:t>
            </a:r>
            <a:r>
              <a:rPr lang="fr-BE" i="1" dirty="0"/>
              <a:t> </a:t>
            </a:r>
            <a:r>
              <a:rPr lang="fr-BE" dirty="0"/>
              <a:t>contamination </a:t>
            </a:r>
            <a:r>
              <a:rPr lang="fr-BE" dirty="0" err="1"/>
              <a:t>very</a:t>
            </a:r>
            <a:r>
              <a:rPr lang="fr-BE" dirty="0"/>
              <a:t> </a:t>
            </a:r>
            <a:r>
              <a:rPr lang="fr-BE" dirty="0" err="1"/>
              <a:t>early</a:t>
            </a:r>
            <a:r>
              <a:rPr lang="fr-BE" dirty="0"/>
              <a:t> in silo </a:t>
            </a:r>
            <a:endParaRPr lang="en-US" dirty="0"/>
          </a:p>
        </p:txBody>
      </p:sp>
      <p:pic>
        <p:nvPicPr>
          <p:cNvPr id="2050" name="Picture 2" descr="Aflatoxines">
            <a:extLst>
              <a:ext uri="{FF2B5EF4-FFF2-40B4-BE49-F238E27FC236}">
                <a16:creationId xmlns:a16="http://schemas.microsoft.com/office/drawing/2014/main" id="{71D47E52-243D-4E6C-BBB3-95DCDB7B098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544" y="3807364"/>
            <a:ext cx="1522090" cy="114156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Laurie JOSSELIN | PhD Student | PhD Researcher - Study of metabolites  emitted by fungi specifically the producers if mycotoxins | University of  Liège, Liège | ulg | Gembloux Agro-Bio Tech">
            <a:extLst>
              <a:ext uri="{FF2B5EF4-FFF2-40B4-BE49-F238E27FC236}">
                <a16:creationId xmlns:a16="http://schemas.microsoft.com/office/drawing/2014/main" id="{E23DC5D8-F745-4878-82A5-4DC3B56C192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44208" y="863646"/>
            <a:ext cx="1070248" cy="1070248"/>
          </a:xfrm>
          <a:prstGeom prst="rect">
            <a:avLst/>
          </a:prstGeom>
          <a:noFill/>
          <a:extLst>
            <a:ext uri="{909E8E84-426E-40DD-AFC4-6F175D3DCCD1}">
              <a14:hiddenFill xmlns:a14="http://schemas.microsoft.com/office/drawing/2010/main">
                <a:solidFill>
                  <a:srgbClr val="FFFFFF"/>
                </a:solidFill>
              </a14:hiddenFill>
            </a:ext>
          </a:extLst>
        </p:spPr>
      </p:pic>
      <p:sp>
        <p:nvSpPr>
          <p:cNvPr id="61" name="ZoneTexte 60">
            <a:extLst>
              <a:ext uri="{FF2B5EF4-FFF2-40B4-BE49-F238E27FC236}">
                <a16:creationId xmlns:a16="http://schemas.microsoft.com/office/drawing/2014/main" id="{8F407266-6780-4480-9A52-F208B4FD5EF8}"/>
              </a:ext>
            </a:extLst>
          </p:cNvPr>
          <p:cNvSpPr txBox="1"/>
          <p:nvPr/>
        </p:nvSpPr>
        <p:spPr>
          <a:xfrm>
            <a:off x="7877328" y="1244993"/>
            <a:ext cx="902811" cy="646331"/>
          </a:xfrm>
          <a:prstGeom prst="rect">
            <a:avLst/>
          </a:prstGeom>
          <a:noFill/>
        </p:spPr>
        <p:txBody>
          <a:bodyPr wrap="none" rtlCol="0">
            <a:spAutoFit/>
          </a:bodyPr>
          <a:lstStyle/>
          <a:p>
            <a:r>
              <a:rPr lang="fr-BE" dirty="0"/>
              <a:t>Laurie </a:t>
            </a:r>
          </a:p>
          <a:p>
            <a:r>
              <a:rPr lang="fr-BE" dirty="0"/>
              <a:t>Josselin</a:t>
            </a:r>
            <a:endParaRPr lang="en-US" dirty="0"/>
          </a:p>
        </p:txBody>
      </p:sp>
    </p:spTree>
    <p:extLst>
      <p:ext uri="{BB962C8B-B14F-4D97-AF65-F5344CB8AC3E}">
        <p14:creationId xmlns:p14="http://schemas.microsoft.com/office/powerpoint/2010/main" val="35015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4065</TotalTime>
  <Words>1591</Words>
  <Application>Microsoft Office PowerPoint</Application>
  <PresentationFormat>Affichage à l'écran (4:3)</PresentationFormat>
  <Paragraphs>185</Paragraphs>
  <Slides>21</Slides>
  <Notes>19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Calibri</vt:lpstr>
      <vt:lpstr>Open Sans</vt:lpstr>
      <vt:lpstr>Source Sans Pro</vt:lpstr>
      <vt:lpstr>Times New Roman</vt:lpstr>
      <vt:lpstr>Wingdings</vt:lpstr>
      <vt:lpstr>Thème Office</vt:lpstr>
      <vt:lpstr>Gembloux Agro-Bio Tech</vt:lpstr>
      <vt:lpstr>SPME: a powerful tool to answer scientific questions in the field of agronomy  Prof. Marie-Laure Fauconnier Laboratory of Chemistry of Natural Molecules Gembloux Agro-Bio Tech, ULg,Belgium </vt:lpstr>
      <vt:lpstr>1) Fruit aromas, « terroir effect » and genetics  2) Plants and insects  3) Plants speak to plants 4) Mycotoxins 5) Boar taint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Fatty acids composition as a source of discrepancy?     NO</vt:lpstr>
      <vt:lpstr>Présentation PowerPoint</vt:lpstr>
      <vt:lpstr>Présentation PowerPoint</vt:lpstr>
      <vt:lpstr>Conclusion</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Gembloux Agro-Bio Tech</dc:title>
  <dc:creator>Utilisateur Windows</dc:creator>
  <cp:lastModifiedBy>Fauconnier Marie-Laure</cp:lastModifiedBy>
  <cp:revision>130</cp:revision>
  <dcterms:created xsi:type="dcterms:W3CDTF">2018-09-04T06:29:47Z</dcterms:created>
  <dcterms:modified xsi:type="dcterms:W3CDTF">2022-09-16T11:47:54Z</dcterms:modified>
</cp:coreProperties>
</file>