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1"/>
  </p:notesMasterIdLst>
  <p:sldIdLst>
    <p:sldId id="257" r:id="rId2"/>
    <p:sldId id="258" r:id="rId3"/>
    <p:sldId id="259" r:id="rId4"/>
    <p:sldId id="260" r:id="rId5"/>
    <p:sldId id="261" r:id="rId6"/>
    <p:sldId id="262" r:id="rId7"/>
    <p:sldId id="263" r:id="rId8"/>
    <p:sldId id="264" r:id="rId9"/>
    <p:sldId id="265" r:id="rId10"/>
    <p:sldId id="267" r:id="rId11"/>
    <p:sldId id="266"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92" autoAdjust="0"/>
    <p:restoredTop sz="94660"/>
  </p:normalViewPr>
  <p:slideViewPr>
    <p:cSldViewPr snapToGrid="0">
      <p:cViewPr varScale="1">
        <p:scale>
          <a:sx n="118" d="100"/>
          <a:sy n="118" d="100"/>
        </p:scale>
        <p:origin x="13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C:\Users\jgafv\Documents\PhD%20material\Articles\First%20person%20stative\1st%20person%20stative%20collection.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'Table total numbers'!$A$2</c:f>
              <c:strCache>
                <c:ptCount val="1"/>
                <c:pt idx="0">
                  <c:v>.k</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'Table total numbers'!$B$1:$O$1</c:f>
              <c:strCache>
                <c:ptCount val="14"/>
                <c:pt idx="0">
                  <c:v>All regions</c:v>
                </c:pt>
                <c:pt idx="1">
                  <c:v>Unknown (2)</c:v>
                </c:pt>
                <c:pt idx="2">
                  <c:v>Papyrus (130)</c:v>
                </c:pt>
                <c:pt idx="3">
                  <c:v>Aswan (17)</c:v>
                </c:pt>
                <c:pt idx="4">
                  <c:v>Gebelein (39)</c:v>
                </c:pt>
                <c:pt idx="5">
                  <c:v>Theban area (126)</c:v>
                </c:pt>
                <c:pt idx="6">
                  <c:v>Dendera (5)</c:v>
                </c:pt>
                <c:pt idx="7">
                  <c:v>Abydos (3)</c:v>
                </c:pt>
                <c:pt idx="8">
                  <c:v>Asyut (382)</c:v>
                </c:pt>
                <c:pt idx="9">
                  <c:v>Meir (139)</c:v>
                </c:pt>
                <c:pt idx="10">
                  <c:v>Deir el-Bersha (689)</c:v>
                </c:pt>
                <c:pt idx="11">
                  <c:v>Beni Hasan (17)</c:v>
                </c:pt>
                <c:pt idx="12">
                  <c:v>el-Lisht (24)</c:v>
                </c:pt>
                <c:pt idx="13">
                  <c:v>Saqqara (43)</c:v>
                </c:pt>
              </c:strCache>
            </c:strRef>
          </c:cat>
          <c:val>
            <c:numRef>
              <c:f>'Table total numbers'!$B$2:$O$2</c:f>
              <c:numCache>
                <c:formatCode>General</c:formatCode>
                <c:ptCount val="14"/>
                <c:pt idx="0">
                  <c:v>104</c:v>
                </c:pt>
                <c:pt idx="2">
                  <c:v>3</c:v>
                </c:pt>
                <c:pt idx="3">
                  <c:v>3</c:v>
                </c:pt>
                <c:pt idx="5">
                  <c:v>25</c:v>
                </c:pt>
                <c:pt idx="8">
                  <c:v>21</c:v>
                </c:pt>
                <c:pt idx="9">
                  <c:v>1</c:v>
                </c:pt>
                <c:pt idx="10">
                  <c:v>30</c:v>
                </c:pt>
                <c:pt idx="11">
                  <c:v>8</c:v>
                </c:pt>
                <c:pt idx="12">
                  <c:v>2</c:v>
                </c:pt>
                <c:pt idx="13">
                  <c:v>11</c:v>
                </c:pt>
              </c:numCache>
            </c:numRef>
          </c:val>
          <c:extLst>
            <c:ext xmlns:c16="http://schemas.microsoft.com/office/drawing/2014/chart" uri="{C3380CC4-5D6E-409C-BE32-E72D297353CC}">
              <c16:uniqueId val="{00000000-C779-45BC-AFF7-E6C87F1DF0DB}"/>
            </c:ext>
          </c:extLst>
        </c:ser>
        <c:ser>
          <c:idx val="1"/>
          <c:order val="1"/>
          <c:tx>
            <c:strRef>
              <c:f>'Table total numbers'!$A$3</c:f>
              <c:strCache>
                <c:ptCount val="1"/>
                <c:pt idx="0">
                  <c:v>.ki</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'Table total numbers'!$B$1:$O$1</c:f>
              <c:strCache>
                <c:ptCount val="14"/>
                <c:pt idx="0">
                  <c:v>All regions</c:v>
                </c:pt>
                <c:pt idx="1">
                  <c:v>Unknown (2)</c:v>
                </c:pt>
                <c:pt idx="2">
                  <c:v>Papyrus (130)</c:v>
                </c:pt>
                <c:pt idx="3">
                  <c:v>Aswan (17)</c:v>
                </c:pt>
                <c:pt idx="4">
                  <c:v>Gebelein (39)</c:v>
                </c:pt>
                <c:pt idx="5">
                  <c:v>Theban area (126)</c:v>
                </c:pt>
                <c:pt idx="6">
                  <c:v>Dendera (5)</c:v>
                </c:pt>
                <c:pt idx="7">
                  <c:v>Abydos (3)</c:v>
                </c:pt>
                <c:pt idx="8">
                  <c:v>Asyut (382)</c:v>
                </c:pt>
                <c:pt idx="9">
                  <c:v>Meir (139)</c:v>
                </c:pt>
                <c:pt idx="10">
                  <c:v>Deir el-Bersha (689)</c:v>
                </c:pt>
                <c:pt idx="11">
                  <c:v>Beni Hasan (17)</c:v>
                </c:pt>
                <c:pt idx="12">
                  <c:v>el-Lisht (24)</c:v>
                </c:pt>
                <c:pt idx="13">
                  <c:v>Saqqara (43)</c:v>
                </c:pt>
              </c:strCache>
            </c:strRef>
          </c:cat>
          <c:val>
            <c:numRef>
              <c:f>'Table total numbers'!$B$3:$O$3</c:f>
              <c:numCache>
                <c:formatCode>General</c:formatCode>
                <c:ptCount val="14"/>
                <c:pt idx="0">
                  <c:v>686</c:v>
                </c:pt>
                <c:pt idx="1">
                  <c:v>2</c:v>
                </c:pt>
                <c:pt idx="2">
                  <c:v>125</c:v>
                </c:pt>
                <c:pt idx="4">
                  <c:v>17</c:v>
                </c:pt>
                <c:pt idx="5">
                  <c:v>24</c:v>
                </c:pt>
                <c:pt idx="6">
                  <c:v>5</c:v>
                </c:pt>
                <c:pt idx="7">
                  <c:v>3</c:v>
                </c:pt>
                <c:pt idx="8">
                  <c:v>334</c:v>
                </c:pt>
                <c:pt idx="9">
                  <c:v>36</c:v>
                </c:pt>
                <c:pt idx="10">
                  <c:v>126</c:v>
                </c:pt>
                <c:pt idx="11">
                  <c:v>7</c:v>
                </c:pt>
                <c:pt idx="13">
                  <c:v>7</c:v>
                </c:pt>
              </c:numCache>
            </c:numRef>
          </c:val>
          <c:extLst>
            <c:ext xmlns:c16="http://schemas.microsoft.com/office/drawing/2014/chart" uri="{C3380CC4-5D6E-409C-BE32-E72D297353CC}">
              <c16:uniqueId val="{00000001-C779-45BC-AFF7-E6C87F1DF0DB}"/>
            </c:ext>
          </c:extLst>
        </c:ser>
        <c:ser>
          <c:idx val="2"/>
          <c:order val="2"/>
          <c:tx>
            <c:strRef>
              <c:f>'Table total numbers'!$A$4</c:f>
              <c:strCache>
                <c:ptCount val="1"/>
                <c:pt idx="0">
                  <c:v>.kw</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'Table total numbers'!$B$1:$O$1</c:f>
              <c:strCache>
                <c:ptCount val="14"/>
                <c:pt idx="0">
                  <c:v>All regions</c:v>
                </c:pt>
                <c:pt idx="1">
                  <c:v>Unknown (2)</c:v>
                </c:pt>
                <c:pt idx="2">
                  <c:v>Papyrus (130)</c:v>
                </c:pt>
                <c:pt idx="3">
                  <c:v>Aswan (17)</c:v>
                </c:pt>
                <c:pt idx="4">
                  <c:v>Gebelein (39)</c:v>
                </c:pt>
                <c:pt idx="5">
                  <c:v>Theban area (126)</c:v>
                </c:pt>
                <c:pt idx="6">
                  <c:v>Dendera (5)</c:v>
                </c:pt>
                <c:pt idx="7">
                  <c:v>Abydos (3)</c:v>
                </c:pt>
                <c:pt idx="8">
                  <c:v>Asyut (382)</c:v>
                </c:pt>
                <c:pt idx="9">
                  <c:v>Meir (139)</c:v>
                </c:pt>
                <c:pt idx="10">
                  <c:v>Deir el-Bersha (689)</c:v>
                </c:pt>
                <c:pt idx="11">
                  <c:v>Beni Hasan (17)</c:v>
                </c:pt>
                <c:pt idx="12">
                  <c:v>el-Lisht (24)</c:v>
                </c:pt>
                <c:pt idx="13">
                  <c:v>Saqqara (43)</c:v>
                </c:pt>
              </c:strCache>
            </c:strRef>
          </c:cat>
          <c:val>
            <c:numRef>
              <c:f>'Table total numbers'!$B$4:$O$4</c:f>
              <c:numCache>
                <c:formatCode>General</c:formatCode>
                <c:ptCount val="14"/>
                <c:pt idx="0">
                  <c:v>113</c:v>
                </c:pt>
                <c:pt idx="2">
                  <c:v>1</c:v>
                </c:pt>
                <c:pt idx="3">
                  <c:v>4</c:v>
                </c:pt>
                <c:pt idx="4">
                  <c:v>5</c:v>
                </c:pt>
                <c:pt idx="5">
                  <c:v>4</c:v>
                </c:pt>
                <c:pt idx="8">
                  <c:v>3</c:v>
                </c:pt>
                <c:pt idx="9">
                  <c:v>14</c:v>
                </c:pt>
                <c:pt idx="10">
                  <c:v>69</c:v>
                </c:pt>
                <c:pt idx="11">
                  <c:v>1</c:v>
                </c:pt>
                <c:pt idx="12">
                  <c:v>10</c:v>
                </c:pt>
                <c:pt idx="13">
                  <c:v>2</c:v>
                </c:pt>
              </c:numCache>
            </c:numRef>
          </c:val>
          <c:extLst>
            <c:ext xmlns:c16="http://schemas.microsoft.com/office/drawing/2014/chart" uri="{C3380CC4-5D6E-409C-BE32-E72D297353CC}">
              <c16:uniqueId val="{00000002-C779-45BC-AFF7-E6C87F1DF0DB}"/>
            </c:ext>
          </c:extLst>
        </c:ser>
        <c:ser>
          <c:idx val="3"/>
          <c:order val="3"/>
          <c:tx>
            <c:strRef>
              <c:f>'Table total numbers'!$A$5</c:f>
              <c:strCache>
                <c:ptCount val="1"/>
                <c:pt idx="0">
                  <c:v>.kwi</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'Table total numbers'!$B$1:$O$1</c:f>
              <c:strCache>
                <c:ptCount val="14"/>
                <c:pt idx="0">
                  <c:v>All regions</c:v>
                </c:pt>
                <c:pt idx="1">
                  <c:v>Unknown (2)</c:v>
                </c:pt>
                <c:pt idx="2">
                  <c:v>Papyrus (130)</c:v>
                </c:pt>
                <c:pt idx="3">
                  <c:v>Aswan (17)</c:v>
                </c:pt>
                <c:pt idx="4">
                  <c:v>Gebelein (39)</c:v>
                </c:pt>
                <c:pt idx="5">
                  <c:v>Theban area (126)</c:v>
                </c:pt>
                <c:pt idx="6">
                  <c:v>Dendera (5)</c:v>
                </c:pt>
                <c:pt idx="7">
                  <c:v>Abydos (3)</c:v>
                </c:pt>
                <c:pt idx="8">
                  <c:v>Asyut (382)</c:v>
                </c:pt>
                <c:pt idx="9">
                  <c:v>Meir (139)</c:v>
                </c:pt>
                <c:pt idx="10">
                  <c:v>Deir el-Bersha (689)</c:v>
                </c:pt>
                <c:pt idx="11">
                  <c:v>Beni Hasan (17)</c:v>
                </c:pt>
                <c:pt idx="12">
                  <c:v>el-Lisht (24)</c:v>
                </c:pt>
                <c:pt idx="13">
                  <c:v>Saqqara (43)</c:v>
                </c:pt>
              </c:strCache>
            </c:strRef>
          </c:cat>
          <c:val>
            <c:numRef>
              <c:f>'Table total numbers'!$B$5:$O$5</c:f>
              <c:numCache>
                <c:formatCode>General</c:formatCode>
                <c:ptCount val="14"/>
                <c:pt idx="0">
                  <c:v>713</c:v>
                </c:pt>
                <c:pt idx="2">
                  <c:v>1</c:v>
                </c:pt>
                <c:pt idx="3">
                  <c:v>10</c:v>
                </c:pt>
                <c:pt idx="4">
                  <c:v>17</c:v>
                </c:pt>
                <c:pt idx="5">
                  <c:v>73</c:v>
                </c:pt>
                <c:pt idx="8">
                  <c:v>24</c:v>
                </c:pt>
                <c:pt idx="9">
                  <c:v>88</c:v>
                </c:pt>
                <c:pt idx="10">
                  <c:v>464</c:v>
                </c:pt>
                <c:pt idx="11">
                  <c:v>1</c:v>
                </c:pt>
                <c:pt idx="12">
                  <c:v>12</c:v>
                </c:pt>
                <c:pt idx="13">
                  <c:v>23</c:v>
                </c:pt>
              </c:numCache>
            </c:numRef>
          </c:val>
          <c:extLst>
            <c:ext xmlns:c16="http://schemas.microsoft.com/office/drawing/2014/chart" uri="{C3380CC4-5D6E-409C-BE32-E72D297353CC}">
              <c16:uniqueId val="{00000003-C779-45BC-AFF7-E6C87F1DF0DB}"/>
            </c:ext>
          </c:extLst>
        </c:ser>
        <c:dLbls>
          <c:showLegendKey val="0"/>
          <c:showVal val="0"/>
          <c:showCatName val="0"/>
          <c:showSerName val="0"/>
          <c:showPercent val="0"/>
          <c:showBubbleSize val="0"/>
        </c:dLbls>
        <c:gapWidth val="150"/>
        <c:overlap val="100"/>
        <c:axId val="519846656"/>
        <c:axId val="519841080"/>
      </c:barChart>
      <c:catAx>
        <c:axId val="519846656"/>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Brill" panose="020F0602050406030203" pitchFamily="34" charset="0"/>
                <a:ea typeface="+mn-ea"/>
                <a:cs typeface="+mn-cs"/>
              </a:defRPr>
            </a:pPr>
            <a:endParaRPr lang="en-NL"/>
          </a:p>
        </c:txPr>
        <c:crossAx val="519841080"/>
        <c:crosses val="autoZero"/>
        <c:auto val="1"/>
        <c:lblAlgn val="ctr"/>
        <c:lblOffset val="100"/>
        <c:noMultiLvlLbl val="0"/>
      </c:catAx>
      <c:valAx>
        <c:axId val="51984108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Brill" panose="020F0602050406030203" pitchFamily="34" charset="0"/>
                <a:ea typeface="+mn-ea"/>
                <a:cs typeface="+mn-cs"/>
              </a:defRPr>
            </a:pPr>
            <a:endParaRPr lang="en-NL"/>
          </a:p>
        </c:txPr>
        <c:crossAx val="519846656"/>
        <c:crosses val="autoZero"/>
        <c:crossBetween val="between"/>
      </c:valAx>
      <c:spPr>
        <a:noFill/>
        <a:ln>
          <a:noFill/>
        </a:ln>
        <a:effectLst>
          <a:outerShdw blurRad="50800" dist="38100" dir="2700000" algn="tl" rotWithShape="0">
            <a:prstClr val="black">
              <a:alpha val="40000"/>
            </a:prstClr>
          </a:outerShdw>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Transliteration" panose="02027200000000000000" pitchFamily="18" charset="0"/>
              <a:ea typeface="+mn-ea"/>
              <a:cs typeface="+mn-cs"/>
            </a:defRPr>
          </a:pPr>
          <a:endParaRPr lang="en-NL"/>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Brill" panose="020F0602050406030203" pitchFamily="34" charset="0"/>
        </a:defRPr>
      </a:pPr>
      <a:endParaRPr lang="en-N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8">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D1E6A3-1EAC-4480-A48B-D43719FBB9B0}" type="datetimeFigureOut">
              <a:rPr lang="en-NL" smtClean="0"/>
              <a:t>12/09/2022</a:t>
            </a:fld>
            <a:endParaRPr lang="en-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9DA443-79C0-4F19-A791-1DBBEC1F4DC9}" type="slidenum">
              <a:rPr lang="en-NL" smtClean="0"/>
              <a:t>‹#›</a:t>
            </a:fld>
            <a:endParaRPr lang="en-NL"/>
          </a:p>
        </p:txBody>
      </p:sp>
    </p:spTree>
    <p:extLst>
      <p:ext uri="{BB962C8B-B14F-4D97-AF65-F5344CB8AC3E}">
        <p14:creationId xmlns:p14="http://schemas.microsoft.com/office/powerpoint/2010/main" val="4392614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talk was made possible in part due to funding provided by a Google Research grant awarded to Dr. Deborah Anderson at UC Berkeley, and the </a:t>
            </a:r>
            <a:r>
              <a:rPr lang="en-US" dirty="0" err="1"/>
              <a:t>Annalies</a:t>
            </a:r>
            <a:r>
              <a:rPr lang="en-US" dirty="0"/>
              <a:t> Maier research grant awarded to Prof. Jean </a:t>
            </a:r>
            <a:r>
              <a:rPr lang="en-US" dirty="0" err="1"/>
              <a:t>Winand</a:t>
            </a:r>
            <a:r>
              <a:rPr lang="en-US" dirty="0"/>
              <a:t> of the </a:t>
            </a:r>
            <a:r>
              <a:rPr lang="en-US" dirty="0" err="1"/>
              <a:t>Univerity</a:t>
            </a:r>
            <a:r>
              <a:rPr lang="en-US" dirty="0"/>
              <a:t> of Liège.</a:t>
            </a:r>
            <a:endParaRPr lang="en-NL" dirty="0"/>
          </a:p>
        </p:txBody>
      </p:sp>
      <p:sp>
        <p:nvSpPr>
          <p:cNvPr id="4" name="Slide Number Placeholder 3"/>
          <p:cNvSpPr>
            <a:spLocks noGrp="1"/>
          </p:cNvSpPr>
          <p:nvPr>
            <p:ph type="sldNum" sz="quarter" idx="5"/>
          </p:nvPr>
        </p:nvSpPr>
        <p:spPr/>
        <p:txBody>
          <a:bodyPr/>
          <a:lstStyle/>
          <a:p>
            <a:fld id="{6A83CF24-411E-41FC-B213-FE5476BAF542}" type="slidenum">
              <a:rPr lang="en-US" smtClean="0"/>
              <a:t>1</a:t>
            </a:fld>
            <a:endParaRPr lang="en-US"/>
          </a:p>
        </p:txBody>
      </p:sp>
    </p:spTree>
    <p:extLst>
      <p:ext uri="{BB962C8B-B14F-4D97-AF65-F5344CB8AC3E}">
        <p14:creationId xmlns:p14="http://schemas.microsoft.com/office/powerpoint/2010/main" val="16589763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Finally, for the papyri and Y1C, there is a clear preference for type .ki. As this overlaps with Asyut, it would support the suggestion that this material originates from Asyut.</a:t>
            </a:r>
            <a:endParaRPr lang="en-NL" dirty="0"/>
          </a:p>
        </p:txBody>
      </p:sp>
      <p:sp>
        <p:nvSpPr>
          <p:cNvPr id="4" name="Slide Number Placeholder 3"/>
          <p:cNvSpPr>
            <a:spLocks noGrp="1"/>
          </p:cNvSpPr>
          <p:nvPr>
            <p:ph type="sldNum" sz="quarter" idx="5"/>
          </p:nvPr>
        </p:nvSpPr>
        <p:spPr/>
        <p:txBody>
          <a:bodyPr/>
          <a:lstStyle/>
          <a:p>
            <a:fld id="{919DA443-79C0-4F19-A791-1DBBEC1F4DC9}" type="slidenum">
              <a:rPr lang="en-NL" smtClean="0"/>
              <a:t>26</a:t>
            </a:fld>
            <a:endParaRPr lang="en-NL"/>
          </a:p>
        </p:txBody>
      </p:sp>
    </p:spTree>
    <p:extLst>
      <p:ext uri="{BB962C8B-B14F-4D97-AF65-F5344CB8AC3E}">
        <p14:creationId xmlns:p14="http://schemas.microsoft.com/office/powerpoint/2010/main" val="9903799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dirty="0"/>
          </a:p>
        </p:txBody>
      </p:sp>
      <p:sp>
        <p:nvSpPr>
          <p:cNvPr id="4" name="Slide Number Placeholder 3"/>
          <p:cNvSpPr>
            <a:spLocks noGrp="1"/>
          </p:cNvSpPr>
          <p:nvPr>
            <p:ph type="sldNum" sz="quarter" idx="5"/>
          </p:nvPr>
        </p:nvSpPr>
        <p:spPr/>
        <p:txBody>
          <a:bodyPr/>
          <a:lstStyle/>
          <a:p>
            <a:fld id="{919DA443-79C0-4F19-A791-1DBBEC1F4DC9}" type="slidenum">
              <a:rPr lang="en-NL" smtClean="0"/>
              <a:t>27</a:t>
            </a:fld>
            <a:endParaRPr lang="en-NL"/>
          </a:p>
        </p:txBody>
      </p:sp>
    </p:spTree>
    <p:extLst>
      <p:ext uri="{BB962C8B-B14F-4D97-AF65-F5344CB8AC3E}">
        <p14:creationId xmlns:p14="http://schemas.microsoft.com/office/powerpoint/2010/main" val="34103276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dirty="0"/>
          </a:p>
        </p:txBody>
      </p:sp>
      <p:sp>
        <p:nvSpPr>
          <p:cNvPr id="4" name="Slide Number Placeholder 3"/>
          <p:cNvSpPr>
            <a:spLocks noGrp="1"/>
          </p:cNvSpPr>
          <p:nvPr>
            <p:ph type="sldNum" sz="quarter" idx="5"/>
          </p:nvPr>
        </p:nvSpPr>
        <p:spPr/>
        <p:txBody>
          <a:bodyPr/>
          <a:lstStyle/>
          <a:p>
            <a:fld id="{919DA443-79C0-4F19-A791-1DBBEC1F4DC9}" type="slidenum">
              <a:rPr lang="en-NL" smtClean="0"/>
              <a:t>28</a:t>
            </a:fld>
            <a:endParaRPr lang="en-NL"/>
          </a:p>
        </p:txBody>
      </p:sp>
    </p:spTree>
    <p:extLst>
      <p:ext uri="{BB962C8B-B14F-4D97-AF65-F5344CB8AC3E}">
        <p14:creationId xmlns:p14="http://schemas.microsoft.com/office/powerpoint/2010/main" val="38955240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dirty="0"/>
          </a:p>
        </p:txBody>
      </p:sp>
      <p:sp>
        <p:nvSpPr>
          <p:cNvPr id="4" name="Slide Number Placeholder 3"/>
          <p:cNvSpPr>
            <a:spLocks noGrp="1"/>
          </p:cNvSpPr>
          <p:nvPr>
            <p:ph type="sldNum" sz="quarter" idx="5"/>
          </p:nvPr>
        </p:nvSpPr>
        <p:spPr/>
        <p:txBody>
          <a:bodyPr/>
          <a:lstStyle/>
          <a:p>
            <a:fld id="{919DA443-79C0-4F19-A791-1DBBEC1F4DC9}" type="slidenum">
              <a:rPr lang="en-NL" smtClean="0"/>
              <a:t>29</a:t>
            </a:fld>
            <a:endParaRPr lang="en-NL"/>
          </a:p>
        </p:txBody>
      </p:sp>
    </p:spTree>
    <p:extLst>
      <p:ext uri="{BB962C8B-B14F-4D97-AF65-F5344CB8AC3E}">
        <p14:creationId xmlns:p14="http://schemas.microsoft.com/office/powerpoint/2010/main" val="2936615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Based on the available data, there is a preference for either type </a:t>
            </a:r>
            <a:r>
              <a:rPr lang="en-US" dirty="0" err="1"/>
              <a:t>kwi</a:t>
            </a:r>
            <a:r>
              <a:rPr lang="en-US" dirty="0"/>
              <a:t> or k in Saqqara, with a tendency to not use the humanoid classifiers (only occurs in Sq7Sq, which is primary source of the .ki type ending as well in Saqqara).</a:t>
            </a:r>
            <a:endParaRPr lang="en-NL" dirty="0"/>
          </a:p>
        </p:txBody>
      </p:sp>
      <p:sp>
        <p:nvSpPr>
          <p:cNvPr id="4" name="Slide Number Placeholder 3"/>
          <p:cNvSpPr>
            <a:spLocks noGrp="1"/>
          </p:cNvSpPr>
          <p:nvPr>
            <p:ph type="sldNum" sz="quarter" idx="5"/>
          </p:nvPr>
        </p:nvSpPr>
        <p:spPr/>
        <p:txBody>
          <a:bodyPr/>
          <a:lstStyle/>
          <a:p>
            <a:fld id="{919DA443-79C0-4F19-A791-1DBBEC1F4DC9}" type="slidenum">
              <a:rPr lang="en-NL" smtClean="0"/>
              <a:t>18</a:t>
            </a:fld>
            <a:endParaRPr lang="en-NL"/>
          </a:p>
        </p:txBody>
      </p:sp>
    </p:spTree>
    <p:extLst>
      <p:ext uri="{BB962C8B-B14F-4D97-AF65-F5344CB8AC3E}">
        <p14:creationId xmlns:p14="http://schemas.microsoft.com/office/powerpoint/2010/main" val="1867980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dirty="0"/>
          </a:p>
        </p:txBody>
      </p:sp>
      <p:sp>
        <p:nvSpPr>
          <p:cNvPr id="4" name="Slide Number Placeholder 3"/>
          <p:cNvSpPr>
            <a:spLocks noGrp="1"/>
          </p:cNvSpPr>
          <p:nvPr>
            <p:ph type="sldNum" sz="quarter" idx="5"/>
          </p:nvPr>
        </p:nvSpPr>
        <p:spPr/>
        <p:txBody>
          <a:bodyPr/>
          <a:lstStyle/>
          <a:p>
            <a:fld id="{919DA443-79C0-4F19-A791-1DBBEC1F4DC9}" type="slidenum">
              <a:rPr lang="en-NL" smtClean="0"/>
              <a:t>19</a:t>
            </a:fld>
            <a:endParaRPr lang="en-NL"/>
          </a:p>
        </p:txBody>
      </p:sp>
    </p:spTree>
    <p:extLst>
      <p:ext uri="{BB962C8B-B14F-4D97-AF65-F5344CB8AC3E}">
        <p14:creationId xmlns:p14="http://schemas.microsoft.com/office/powerpoint/2010/main" val="38133751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dirty="0"/>
          </a:p>
        </p:txBody>
      </p:sp>
      <p:sp>
        <p:nvSpPr>
          <p:cNvPr id="4" name="Slide Number Placeholder 3"/>
          <p:cNvSpPr>
            <a:spLocks noGrp="1"/>
          </p:cNvSpPr>
          <p:nvPr>
            <p:ph type="sldNum" sz="quarter" idx="5"/>
          </p:nvPr>
        </p:nvSpPr>
        <p:spPr/>
        <p:txBody>
          <a:bodyPr/>
          <a:lstStyle/>
          <a:p>
            <a:fld id="{919DA443-79C0-4F19-A791-1DBBEC1F4DC9}" type="slidenum">
              <a:rPr lang="en-NL" smtClean="0"/>
              <a:t>20</a:t>
            </a:fld>
            <a:endParaRPr lang="en-NL"/>
          </a:p>
        </p:txBody>
      </p:sp>
    </p:spTree>
    <p:extLst>
      <p:ext uri="{BB962C8B-B14F-4D97-AF65-F5344CB8AC3E}">
        <p14:creationId xmlns:p14="http://schemas.microsoft.com/office/powerpoint/2010/main" val="40506033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dirty="0"/>
          </a:p>
        </p:txBody>
      </p:sp>
      <p:sp>
        <p:nvSpPr>
          <p:cNvPr id="4" name="Slide Number Placeholder 3"/>
          <p:cNvSpPr>
            <a:spLocks noGrp="1"/>
          </p:cNvSpPr>
          <p:nvPr>
            <p:ph type="sldNum" sz="quarter" idx="5"/>
          </p:nvPr>
        </p:nvSpPr>
        <p:spPr/>
        <p:txBody>
          <a:bodyPr/>
          <a:lstStyle/>
          <a:p>
            <a:fld id="{919DA443-79C0-4F19-A791-1DBBEC1F4DC9}" type="slidenum">
              <a:rPr lang="en-NL" smtClean="0"/>
              <a:t>21</a:t>
            </a:fld>
            <a:endParaRPr lang="en-NL"/>
          </a:p>
        </p:txBody>
      </p:sp>
    </p:spTree>
    <p:extLst>
      <p:ext uri="{BB962C8B-B14F-4D97-AF65-F5344CB8AC3E}">
        <p14:creationId xmlns:p14="http://schemas.microsoft.com/office/powerpoint/2010/main" val="40532199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dirty="0"/>
          </a:p>
        </p:txBody>
      </p:sp>
      <p:sp>
        <p:nvSpPr>
          <p:cNvPr id="4" name="Slide Number Placeholder 3"/>
          <p:cNvSpPr>
            <a:spLocks noGrp="1"/>
          </p:cNvSpPr>
          <p:nvPr>
            <p:ph type="sldNum" sz="quarter" idx="5"/>
          </p:nvPr>
        </p:nvSpPr>
        <p:spPr/>
        <p:txBody>
          <a:bodyPr/>
          <a:lstStyle/>
          <a:p>
            <a:fld id="{919DA443-79C0-4F19-A791-1DBBEC1F4DC9}" type="slidenum">
              <a:rPr lang="en-NL" smtClean="0"/>
              <a:t>22</a:t>
            </a:fld>
            <a:endParaRPr lang="en-NL"/>
          </a:p>
        </p:txBody>
      </p:sp>
    </p:spTree>
    <p:extLst>
      <p:ext uri="{BB962C8B-B14F-4D97-AF65-F5344CB8AC3E}">
        <p14:creationId xmlns:p14="http://schemas.microsoft.com/office/powerpoint/2010/main" val="10655873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primary type for Asyut was .ki, although most of the attestations come from the same witnesses, S1C, S2C. Additionally, the type .</a:t>
            </a:r>
            <a:r>
              <a:rPr lang="en-US" dirty="0" err="1"/>
              <a:t>kwi</a:t>
            </a:r>
            <a:r>
              <a:rPr lang="en-US" dirty="0"/>
              <a:t> occurs in Asyut, but only in two witnesses, S10C, where it only occurs in spell 181, which in the current corpus is only attested in S10C, and S8X. As this witness is dated to a later period than the other Asyut supports, it might represent a development in the written language, or it might not even be from Asyut (although that is likely wishful thinking on my side, as it does not fit nicely with the other witnesses).</a:t>
            </a:r>
            <a:endParaRPr lang="en-NL" dirty="0"/>
          </a:p>
        </p:txBody>
      </p:sp>
      <p:sp>
        <p:nvSpPr>
          <p:cNvPr id="4" name="Slide Number Placeholder 3"/>
          <p:cNvSpPr>
            <a:spLocks noGrp="1"/>
          </p:cNvSpPr>
          <p:nvPr>
            <p:ph type="sldNum" sz="quarter" idx="5"/>
          </p:nvPr>
        </p:nvSpPr>
        <p:spPr/>
        <p:txBody>
          <a:bodyPr/>
          <a:lstStyle/>
          <a:p>
            <a:fld id="{919DA443-79C0-4F19-A791-1DBBEC1F4DC9}" type="slidenum">
              <a:rPr lang="en-NL" smtClean="0"/>
              <a:t>23</a:t>
            </a:fld>
            <a:endParaRPr lang="en-NL"/>
          </a:p>
        </p:txBody>
      </p:sp>
    </p:spTree>
    <p:extLst>
      <p:ext uri="{BB962C8B-B14F-4D97-AF65-F5344CB8AC3E}">
        <p14:creationId xmlns:p14="http://schemas.microsoft.com/office/powerpoint/2010/main" val="32491049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that I am skipping over Abydos and Dendera, as in the case of Abydos, all the attestations are reconstructions, and there is only one witness from Dendera at the moment, which therefore cannot be used for any pattern. However, it is interesting to mention that Dendera only uses type .ki, in the same vein as Asyut.</a:t>
            </a:r>
            <a:endParaRPr lang="en-NL" dirty="0"/>
          </a:p>
        </p:txBody>
      </p:sp>
      <p:sp>
        <p:nvSpPr>
          <p:cNvPr id="4" name="Slide Number Placeholder 3"/>
          <p:cNvSpPr>
            <a:spLocks noGrp="1"/>
          </p:cNvSpPr>
          <p:nvPr>
            <p:ph type="sldNum" sz="quarter" idx="5"/>
          </p:nvPr>
        </p:nvSpPr>
        <p:spPr/>
        <p:txBody>
          <a:bodyPr/>
          <a:lstStyle/>
          <a:p>
            <a:fld id="{919DA443-79C0-4F19-A791-1DBBEC1F4DC9}" type="slidenum">
              <a:rPr lang="en-NL" smtClean="0"/>
              <a:t>24</a:t>
            </a:fld>
            <a:endParaRPr lang="en-NL"/>
          </a:p>
        </p:txBody>
      </p:sp>
    </p:spTree>
    <p:extLst>
      <p:ext uri="{BB962C8B-B14F-4D97-AF65-F5344CB8AC3E}">
        <p14:creationId xmlns:p14="http://schemas.microsoft.com/office/powerpoint/2010/main" val="38479319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Gebelein</a:t>
            </a:r>
            <a:r>
              <a:rPr lang="en-US" dirty="0"/>
              <a:t> and Aswan will be discussed together, as they belong to the same school of coffin decoration in the FIP. However, any statement here could just as well reflect the personal preference of the scribe, as both supports of </a:t>
            </a:r>
            <a:r>
              <a:rPr lang="en-US" dirty="0" err="1"/>
              <a:t>Gebelein</a:t>
            </a:r>
            <a:r>
              <a:rPr lang="en-US" dirty="0"/>
              <a:t> belong to the same assemblage, and Aswan is a single support as well. </a:t>
            </a:r>
            <a:endParaRPr lang="en-NL" dirty="0"/>
          </a:p>
        </p:txBody>
      </p:sp>
      <p:sp>
        <p:nvSpPr>
          <p:cNvPr id="4" name="Slide Number Placeholder 3"/>
          <p:cNvSpPr>
            <a:spLocks noGrp="1"/>
          </p:cNvSpPr>
          <p:nvPr>
            <p:ph type="sldNum" sz="quarter" idx="5"/>
          </p:nvPr>
        </p:nvSpPr>
        <p:spPr/>
        <p:txBody>
          <a:bodyPr/>
          <a:lstStyle/>
          <a:p>
            <a:fld id="{919DA443-79C0-4F19-A791-1DBBEC1F4DC9}" type="slidenum">
              <a:rPr lang="en-NL" smtClean="0"/>
              <a:t>25</a:t>
            </a:fld>
            <a:endParaRPr lang="en-NL"/>
          </a:p>
        </p:txBody>
      </p:sp>
    </p:spTree>
    <p:extLst>
      <p:ext uri="{BB962C8B-B14F-4D97-AF65-F5344CB8AC3E}">
        <p14:creationId xmlns:p14="http://schemas.microsoft.com/office/powerpoint/2010/main" val="2640199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3633FB8-F195-4D75-ADE9-7172876A5DAC}" type="datetime8">
              <a:rPr lang="en-NL" smtClean="0"/>
              <a:t>12/09/2022 13:18</a:t>
            </a:fld>
            <a:endParaRPr lang="en-NL"/>
          </a:p>
        </p:txBody>
      </p:sp>
      <p:sp>
        <p:nvSpPr>
          <p:cNvPr id="5" name="Footer Placeholder 4"/>
          <p:cNvSpPr>
            <a:spLocks noGrp="1"/>
          </p:cNvSpPr>
          <p:nvPr>
            <p:ph type="ftr" sz="quarter" idx="11"/>
          </p:nvPr>
        </p:nvSpPr>
        <p:spPr/>
        <p:txBody>
          <a:bodyPr/>
          <a:lstStyle/>
          <a:p>
            <a:endParaRPr lang="en-NL"/>
          </a:p>
        </p:txBody>
      </p:sp>
      <p:sp>
        <p:nvSpPr>
          <p:cNvPr id="6" name="Slide Number Placeholder 5"/>
          <p:cNvSpPr>
            <a:spLocks noGrp="1"/>
          </p:cNvSpPr>
          <p:nvPr>
            <p:ph type="sldNum" sz="quarter" idx="12"/>
          </p:nvPr>
        </p:nvSpPr>
        <p:spPr/>
        <p:txBody>
          <a:bodyPr/>
          <a:lstStyle/>
          <a:p>
            <a:fld id="{E20576E8-A8D2-4190-8417-47D5E980ED0A}" type="slidenum">
              <a:rPr lang="en-NL" smtClean="0"/>
              <a:t>‹#›</a:t>
            </a:fld>
            <a:endParaRPr lang="en-NL"/>
          </a:p>
        </p:txBody>
      </p:sp>
    </p:spTree>
    <p:extLst>
      <p:ext uri="{BB962C8B-B14F-4D97-AF65-F5344CB8AC3E}">
        <p14:creationId xmlns:p14="http://schemas.microsoft.com/office/powerpoint/2010/main" val="3862288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0FDA78-00D7-4F95-92AF-596B6F03F4D9}" type="datetime8">
              <a:rPr lang="en-NL" smtClean="0"/>
              <a:t>12/09/2022 13:18</a:t>
            </a:fld>
            <a:endParaRPr lang="en-NL"/>
          </a:p>
        </p:txBody>
      </p:sp>
      <p:sp>
        <p:nvSpPr>
          <p:cNvPr id="5" name="Footer Placeholder 4"/>
          <p:cNvSpPr>
            <a:spLocks noGrp="1"/>
          </p:cNvSpPr>
          <p:nvPr>
            <p:ph type="ftr" sz="quarter" idx="11"/>
          </p:nvPr>
        </p:nvSpPr>
        <p:spPr/>
        <p:txBody>
          <a:bodyPr/>
          <a:lstStyle/>
          <a:p>
            <a:endParaRPr lang="en-NL"/>
          </a:p>
        </p:txBody>
      </p:sp>
      <p:sp>
        <p:nvSpPr>
          <p:cNvPr id="6" name="Slide Number Placeholder 5"/>
          <p:cNvSpPr>
            <a:spLocks noGrp="1"/>
          </p:cNvSpPr>
          <p:nvPr>
            <p:ph type="sldNum" sz="quarter" idx="12"/>
          </p:nvPr>
        </p:nvSpPr>
        <p:spPr/>
        <p:txBody>
          <a:bodyPr/>
          <a:lstStyle/>
          <a:p>
            <a:fld id="{E20576E8-A8D2-4190-8417-47D5E980ED0A}" type="slidenum">
              <a:rPr lang="en-NL" smtClean="0"/>
              <a:t>‹#›</a:t>
            </a:fld>
            <a:endParaRPr lang="en-NL"/>
          </a:p>
        </p:txBody>
      </p:sp>
    </p:spTree>
    <p:extLst>
      <p:ext uri="{BB962C8B-B14F-4D97-AF65-F5344CB8AC3E}">
        <p14:creationId xmlns:p14="http://schemas.microsoft.com/office/powerpoint/2010/main" val="837209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B7A9BF-6AE2-4868-974F-352BB8835783}" type="datetime8">
              <a:rPr lang="en-NL" smtClean="0"/>
              <a:t>12/09/2022 13:18</a:t>
            </a:fld>
            <a:endParaRPr lang="en-NL"/>
          </a:p>
        </p:txBody>
      </p:sp>
      <p:sp>
        <p:nvSpPr>
          <p:cNvPr id="5" name="Footer Placeholder 4"/>
          <p:cNvSpPr>
            <a:spLocks noGrp="1"/>
          </p:cNvSpPr>
          <p:nvPr>
            <p:ph type="ftr" sz="quarter" idx="11"/>
          </p:nvPr>
        </p:nvSpPr>
        <p:spPr/>
        <p:txBody>
          <a:bodyPr/>
          <a:lstStyle/>
          <a:p>
            <a:endParaRPr lang="en-NL"/>
          </a:p>
        </p:txBody>
      </p:sp>
      <p:sp>
        <p:nvSpPr>
          <p:cNvPr id="6" name="Slide Number Placeholder 5"/>
          <p:cNvSpPr>
            <a:spLocks noGrp="1"/>
          </p:cNvSpPr>
          <p:nvPr>
            <p:ph type="sldNum" sz="quarter" idx="12"/>
          </p:nvPr>
        </p:nvSpPr>
        <p:spPr/>
        <p:txBody>
          <a:bodyPr/>
          <a:lstStyle/>
          <a:p>
            <a:fld id="{E20576E8-A8D2-4190-8417-47D5E980ED0A}" type="slidenum">
              <a:rPr lang="en-NL" smtClean="0"/>
              <a:t>‹#›</a:t>
            </a:fld>
            <a:endParaRPr lang="en-NL"/>
          </a:p>
        </p:txBody>
      </p:sp>
    </p:spTree>
    <p:extLst>
      <p:ext uri="{BB962C8B-B14F-4D97-AF65-F5344CB8AC3E}">
        <p14:creationId xmlns:p14="http://schemas.microsoft.com/office/powerpoint/2010/main" val="724712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4C4D9F-F203-4515-8935-CBDDCA8923D6}" type="datetime8">
              <a:rPr lang="en-NL" smtClean="0"/>
              <a:t>12/09/2022 13:18</a:t>
            </a:fld>
            <a:endParaRPr lang="en-NL"/>
          </a:p>
        </p:txBody>
      </p:sp>
      <p:sp>
        <p:nvSpPr>
          <p:cNvPr id="5" name="Footer Placeholder 4"/>
          <p:cNvSpPr>
            <a:spLocks noGrp="1"/>
          </p:cNvSpPr>
          <p:nvPr>
            <p:ph type="ftr" sz="quarter" idx="11"/>
          </p:nvPr>
        </p:nvSpPr>
        <p:spPr/>
        <p:txBody>
          <a:bodyPr/>
          <a:lstStyle/>
          <a:p>
            <a:endParaRPr lang="en-NL"/>
          </a:p>
        </p:txBody>
      </p:sp>
      <p:sp>
        <p:nvSpPr>
          <p:cNvPr id="6" name="Slide Number Placeholder 5"/>
          <p:cNvSpPr>
            <a:spLocks noGrp="1"/>
          </p:cNvSpPr>
          <p:nvPr>
            <p:ph type="sldNum" sz="quarter" idx="12"/>
          </p:nvPr>
        </p:nvSpPr>
        <p:spPr/>
        <p:txBody>
          <a:bodyPr/>
          <a:lstStyle/>
          <a:p>
            <a:fld id="{E20576E8-A8D2-4190-8417-47D5E980ED0A}" type="slidenum">
              <a:rPr lang="en-NL" smtClean="0"/>
              <a:t>‹#›</a:t>
            </a:fld>
            <a:endParaRPr lang="en-NL"/>
          </a:p>
        </p:txBody>
      </p:sp>
    </p:spTree>
    <p:extLst>
      <p:ext uri="{BB962C8B-B14F-4D97-AF65-F5344CB8AC3E}">
        <p14:creationId xmlns:p14="http://schemas.microsoft.com/office/powerpoint/2010/main" val="1040312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85175B-C68A-4028-8FAD-32E7F9F154EC}" type="datetime8">
              <a:rPr lang="en-NL" smtClean="0"/>
              <a:t>12/09/2022 13:18</a:t>
            </a:fld>
            <a:endParaRPr lang="en-NL"/>
          </a:p>
        </p:txBody>
      </p:sp>
      <p:sp>
        <p:nvSpPr>
          <p:cNvPr id="5" name="Footer Placeholder 4"/>
          <p:cNvSpPr>
            <a:spLocks noGrp="1"/>
          </p:cNvSpPr>
          <p:nvPr>
            <p:ph type="ftr" sz="quarter" idx="11"/>
          </p:nvPr>
        </p:nvSpPr>
        <p:spPr/>
        <p:txBody>
          <a:bodyPr/>
          <a:lstStyle/>
          <a:p>
            <a:endParaRPr lang="en-NL"/>
          </a:p>
        </p:txBody>
      </p:sp>
      <p:sp>
        <p:nvSpPr>
          <p:cNvPr id="6" name="Slide Number Placeholder 5"/>
          <p:cNvSpPr>
            <a:spLocks noGrp="1"/>
          </p:cNvSpPr>
          <p:nvPr>
            <p:ph type="sldNum" sz="quarter" idx="12"/>
          </p:nvPr>
        </p:nvSpPr>
        <p:spPr/>
        <p:txBody>
          <a:bodyPr/>
          <a:lstStyle/>
          <a:p>
            <a:fld id="{E20576E8-A8D2-4190-8417-47D5E980ED0A}" type="slidenum">
              <a:rPr lang="en-NL" smtClean="0"/>
              <a:t>‹#›</a:t>
            </a:fld>
            <a:endParaRPr lang="en-NL"/>
          </a:p>
        </p:txBody>
      </p:sp>
    </p:spTree>
    <p:extLst>
      <p:ext uri="{BB962C8B-B14F-4D97-AF65-F5344CB8AC3E}">
        <p14:creationId xmlns:p14="http://schemas.microsoft.com/office/powerpoint/2010/main" val="1391809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923CB4-1D55-4D1E-A2FD-36F7F1A1104D}" type="datetime8">
              <a:rPr lang="en-NL" smtClean="0"/>
              <a:t>12/09/2022 13:18</a:t>
            </a:fld>
            <a:endParaRPr lang="en-NL"/>
          </a:p>
        </p:txBody>
      </p:sp>
      <p:sp>
        <p:nvSpPr>
          <p:cNvPr id="6" name="Footer Placeholder 5"/>
          <p:cNvSpPr>
            <a:spLocks noGrp="1"/>
          </p:cNvSpPr>
          <p:nvPr>
            <p:ph type="ftr" sz="quarter" idx="11"/>
          </p:nvPr>
        </p:nvSpPr>
        <p:spPr/>
        <p:txBody>
          <a:bodyPr/>
          <a:lstStyle/>
          <a:p>
            <a:endParaRPr lang="en-NL"/>
          </a:p>
        </p:txBody>
      </p:sp>
      <p:sp>
        <p:nvSpPr>
          <p:cNvPr id="7" name="Slide Number Placeholder 6"/>
          <p:cNvSpPr>
            <a:spLocks noGrp="1"/>
          </p:cNvSpPr>
          <p:nvPr>
            <p:ph type="sldNum" sz="quarter" idx="12"/>
          </p:nvPr>
        </p:nvSpPr>
        <p:spPr/>
        <p:txBody>
          <a:bodyPr/>
          <a:lstStyle/>
          <a:p>
            <a:fld id="{E20576E8-A8D2-4190-8417-47D5E980ED0A}" type="slidenum">
              <a:rPr lang="en-NL" smtClean="0"/>
              <a:t>‹#›</a:t>
            </a:fld>
            <a:endParaRPr lang="en-NL"/>
          </a:p>
        </p:txBody>
      </p:sp>
    </p:spTree>
    <p:extLst>
      <p:ext uri="{BB962C8B-B14F-4D97-AF65-F5344CB8AC3E}">
        <p14:creationId xmlns:p14="http://schemas.microsoft.com/office/powerpoint/2010/main" val="2680789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0073225-C4C3-4C67-9B11-6ED62E9A2C10}" type="datetime8">
              <a:rPr lang="en-NL" smtClean="0"/>
              <a:t>12/09/2022 13:18</a:t>
            </a:fld>
            <a:endParaRPr lang="en-NL"/>
          </a:p>
        </p:txBody>
      </p:sp>
      <p:sp>
        <p:nvSpPr>
          <p:cNvPr id="8" name="Footer Placeholder 7"/>
          <p:cNvSpPr>
            <a:spLocks noGrp="1"/>
          </p:cNvSpPr>
          <p:nvPr>
            <p:ph type="ftr" sz="quarter" idx="11"/>
          </p:nvPr>
        </p:nvSpPr>
        <p:spPr/>
        <p:txBody>
          <a:bodyPr/>
          <a:lstStyle/>
          <a:p>
            <a:endParaRPr lang="en-NL"/>
          </a:p>
        </p:txBody>
      </p:sp>
      <p:sp>
        <p:nvSpPr>
          <p:cNvPr id="9" name="Slide Number Placeholder 8"/>
          <p:cNvSpPr>
            <a:spLocks noGrp="1"/>
          </p:cNvSpPr>
          <p:nvPr>
            <p:ph type="sldNum" sz="quarter" idx="12"/>
          </p:nvPr>
        </p:nvSpPr>
        <p:spPr/>
        <p:txBody>
          <a:bodyPr/>
          <a:lstStyle/>
          <a:p>
            <a:fld id="{E20576E8-A8D2-4190-8417-47D5E980ED0A}" type="slidenum">
              <a:rPr lang="en-NL" smtClean="0"/>
              <a:t>‹#›</a:t>
            </a:fld>
            <a:endParaRPr lang="en-NL"/>
          </a:p>
        </p:txBody>
      </p:sp>
    </p:spTree>
    <p:extLst>
      <p:ext uri="{BB962C8B-B14F-4D97-AF65-F5344CB8AC3E}">
        <p14:creationId xmlns:p14="http://schemas.microsoft.com/office/powerpoint/2010/main" val="1660928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225D1DD-1AFE-4C89-B23E-AC72B5A18886}" type="datetime8">
              <a:rPr lang="en-NL" smtClean="0"/>
              <a:t>12/09/2022 13:18</a:t>
            </a:fld>
            <a:endParaRPr lang="en-NL"/>
          </a:p>
        </p:txBody>
      </p:sp>
      <p:sp>
        <p:nvSpPr>
          <p:cNvPr id="4" name="Footer Placeholder 3"/>
          <p:cNvSpPr>
            <a:spLocks noGrp="1"/>
          </p:cNvSpPr>
          <p:nvPr>
            <p:ph type="ftr" sz="quarter" idx="11"/>
          </p:nvPr>
        </p:nvSpPr>
        <p:spPr/>
        <p:txBody>
          <a:bodyPr/>
          <a:lstStyle/>
          <a:p>
            <a:endParaRPr lang="en-NL"/>
          </a:p>
        </p:txBody>
      </p:sp>
      <p:sp>
        <p:nvSpPr>
          <p:cNvPr id="5" name="Slide Number Placeholder 4"/>
          <p:cNvSpPr>
            <a:spLocks noGrp="1"/>
          </p:cNvSpPr>
          <p:nvPr>
            <p:ph type="sldNum" sz="quarter" idx="12"/>
          </p:nvPr>
        </p:nvSpPr>
        <p:spPr/>
        <p:txBody>
          <a:bodyPr/>
          <a:lstStyle/>
          <a:p>
            <a:fld id="{E20576E8-A8D2-4190-8417-47D5E980ED0A}" type="slidenum">
              <a:rPr lang="en-NL" smtClean="0"/>
              <a:t>‹#›</a:t>
            </a:fld>
            <a:endParaRPr lang="en-NL"/>
          </a:p>
        </p:txBody>
      </p:sp>
    </p:spTree>
    <p:extLst>
      <p:ext uri="{BB962C8B-B14F-4D97-AF65-F5344CB8AC3E}">
        <p14:creationId xmlns:p14="http://schemas.microsoft.com/office/powerpoint/2010/main" val="3338772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0E5F92-CF93-440E-8B95-DAE9F5A7FE23}" type="datetime8">
              <a:rPr lang="en-NL" smtClean="0"/>
              <a:t>12/09/2022 13:18</a:t>
            </a:fld>
            <a:endParaRPr lang="en-NL"/>
          </a:p>
        </p:txBody>
      </p:sp>
      <p:sp>
        <p:nvSpPr>
          <p:cNvPr id="3" name="Footer Placeholder 2"/>
          <p:cNvSpPr>
            <a:spLocks noGrp="1"/>
          </p:cNvSpPr>
          <p:nvPr>
            <p:ph type="ftr" sz="quarter" idx="11"/>
          </p:nvPr>
        </p:nvSpPr>
        <p:spPr/>
        <p:txBody>
          <a:bodyPr/>
          <a:lstStyle/>
          <a:p>
            <a:endParaRPr lang="en-NL"/>
          </a:p>
        </p:txBody>
      </p:sp>
      <p:sp>
        <p:nvSpPr>
          <p:cNvPr id="4" name="Slide Number Placeholder 3"/>
          <p:cNvSpPr>
            <a:spLocks noGrp="1"/>
          </p:cNvSpPr>
          <p:nvPr>
            <p:ph type="sldNum" sz="quarter" idx="12"/>
          </p:nvPr>
        </p:nvSpPr>
        <p:spPr/>
        <p:txBody>
          <a:bodyPr/>
          <a:lstStyle/>
          <a:p>
            <a:fld id="{E20576E8-A8D2-4190-8417-47D5E980ED0A}" type="slidenum">
              <a:rPr lang="en-NL" smtClean="0"/>
              <a:t>‹#›</a:t>
            </a:fld>
            <a:endParaRPr lang="en-NL"/>
          </a:p>
        </p:txBody>
      </p:sp>
    </p:spTree>
    <p:extLst>
      <p:ext uri="{BB962C8B-B14F-4D97-AF65-F5344CB8AC3E}">
        <p14:creationId xmlns:p14="http://schemas.microsoft.com/office/powerpoint/2010/main" val="1410354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0618F0-5B38-470D-8456-2B584A534A3C}" type="datetime8">
              <a:rPr lang="en-NL" smtClean="0"/>
              <a:t>12/09/2022 13:18</a:t>
            </a:fld>
            <a:endParaRPr lang="en-NL"/>
          </a:p>
        </p:txBody>
      </p:sp>
      <p:sp>
        <p:nvSpPr>
          <p:cNvPr id="6" name="Footer Placeholder 5"/>
          <p:cNvSpPr>
            <a:spLocks noGrp="1"/>
          </p:cNvSpPr>
          <p:nvPr>
            <p:ph type="ftr" sz="quarter" idx="11"/>
          </p:nvPr>
        </p:nvSpPr>
        <p:spPr/>
        <p:txBody>
          <a:bodyPr/>
          <a:lstStyle/>
          <a:p>
            <a:endParaRPr lang="en-NL"/>
          </a:p>
        </p:txBody>
      </p:sp>
      <p:sp>
        <p:nvSpPr>
          <p:cNvPr id="7" name="Slide Number Placeholder 6"/>
          <p:cNvSpPr>
            <a:spLocks noGrp="1"/>
          </p:cNvSpPr>
          <p:nvPr>
            <p:ph type="sldNum" sz="quarter" idx="12"/>
          </p:nvPr>
        </p:nvSpPr>
        <p:spPr/>
        <p:txBody>
          <a:bodyPr/>
          <a:lstStyle/>
          <a:p>
            <a:fld id="{E20576E8-A8D2-4190-8417-47D5E980ED0A}" type="slidenum">
              <a:rPr lang="en-NL" smtClean="0"/>
              <a:t>‹#›</a:t>
            </a:fld>
            <a:endParaRPr lang="en-NL"/>
          </a:p>
        </p:txBody>
      </p:sp>
    </p:spTree>
    <p:extLst>
      <p:ext uri="{BB962C8B-B14F-4D97-AF65-F5344CB8AC3E}">
        <p14:creationId xmlns:p14="http://schemas.microsoft.com/office/powerpoint/2010/main" val="3687589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CD0CFA-BDD5-4D2B-B529-57D54A3544C7}" type="datetime8">
              <a:rPr lang="en-NL" smtClean="0"/>
              <a:t>12/09/2022 13:18</a:t>
            </a:fld>
            <a:endParaRPr lang="en-NL"/>
          </a:p>
        </p:txBody>
      </p:sp>
      <p:sp>
        <p:nvSpPr>
          <p:cNvPr id="6" name="Footer Placeholder 5"/>
          <p:cNvSpPr>
            <a:spLocks noGrp="1"/>
          </p:cNvSpPr>
          <p:nvPr>
            <p:ph type="ftr" sz="quarter" idx="11"/>
          </p:nvPr>
        </p:nvSpPr>
        <p:spPr/>
        <p:txBody>
          <a:bodyPr/>
          <a:lstStyle/>
          <a:p>
            <a:endParaRPr lang="en-NL"/>
          </a:p>
        </p:txBody>
      </p:sp>
      <p:sp>
        <p:nvSpPr>
          <p:cNvPr id="7" name="Slide Number Placeholder 6"/>
          <p:cNvSpPr>
            <a:spLocks noGrp="1"/>
          </p:cNvSpPr>
          <p:nvPr>
            <p:ph type="sldNum" sz="quarter" idx="12"/>
          </p:nvPr>
        </p:nvSpPr>
        <p:spPr/>
        <p:txBody>
          <a:bodyPr/>
          <a:lstStyle/>
          <a:p>
            <a:fld id="{E20576E8-A8D2-4190-8417-47D5E980ED0A}" type="slidenum">
              <a:rPr lang="en-NL" smtClean="0"/>
              <a:t>‹#›</a:t>
            </a:fld>
            <a:endParaRPr lang="en-NL"/>
          </a:p>
        </p:txBody>
      </p:sp>
    </p:spTree>
    <p:extLst>
      <p:ext uri="{BB962C8B-B14F-4D97-AF65-F5344CB8AC3E}">
        <p14:creationId xmlns:p14="http://schemas.microsoft.com/office/powerpoint/2010/main" val="2102522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0729B1-6962-494E-A293-D30AEA45AD34}" type="datetime8">
              <a:rPr lang="en-NL" smtClean="0"/>
              <a:t>12/09/2022 13:18</a:t>
            </a:fld>
            <a:endParaRPr lang="en-N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0576E8-A8D2-4190-8417-47D5E980ED0A}" type="slidenum">
              <a:rPr lang="en-NL" smtClean="0"/>
              <a:t>‹#›</a:t>
            </a:fld>
            <a:endParaRPr lang="en-NL"/>
          </a:p>
        </p:txBody>
      </p:sp>
    </p:spTree>
    <p:extLst>
      <p:ext uri="{BB962C8B-B14F-4D97-AF65-F5344CB8AC3E}">
        <p14:creationId xmlns:p14="http://schemas.microsoft.com/office/powerpoint/2010/main" val="37314953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1DACBF-7A79-49A3-B8CC-AA16F236492F}"/>
              </a:ext>
            </a:extLst>
          </p:cNvPr>
          <p:cNvSpPr>
            <a:spLocks noGrp="1"/>
          </p:cNvSpPr>
          <p:nvPr>
            <p:ph type="ctrTitle"/>
          </p:nvPr>
        </p:nvSpPr>
        <p:spPr>
          <a:xfrm>
            <a:off x="1675003" y="921411"/>
            <a:ext cx="9144000" cy="2387600"/>
          </a:xfrm>
        </p:spPr>
        <p:txBody>
          <a:bodyPr>
            <a:normAutofit/>
          </a:bodyPr>
          <a:lstStyle/>
          <a:p>
            <a:r>
              <a:rPr lang="en-US" dirty="0"/>
              <a:t>First-person singular stative endings in the Coffin Texts</a:t>
            </a:r>
            <a:br>
              <a:rPr lang="en-US" dirty="0"/>
            </a:br>
            <a:r>
              <a:rPr lang="en-US" sz="3200" dirty="0"/>
              <a:t>The case for regional conditioned variation</a:t>
            </a:r>
            <a:endParaRPr lang="en-US" dirty="0"/>
          </a:p>
        </p:txBody>
      </p:sp>
      <p:sp>
        <p:nvSpPr>
          <p:cNvPr id="3" name="Ondertitel 2">
            <a:extLst>
              <a:ext uri="{FF2B5EF4-FFF2-40B4-BE49-F238E27FC236}">
                <a16:creationId xmlns:a16="http://schemas.microsoft.com/office/drawing/2014/main" id="{6E8C8C01-8D03-4F96-ACB0-11D4EC7C72DA}"/>
              </a:ext>
            </a:extLst>
          </p:cNvPr>
          <p:cNvSpPr>
            <a:spLocks noGrp="1"/>
          </p:cNvSpPr>
          <p:nvPr>
            <p:ph type="subTitle" idx="1"/>
          </p:nvPr>
        </p:nvSpPr>
        <p:spPr>
          <a:xfrm>
            <a:off x="433223" y="4400550"/>
            <a:ext cx="3862552" cy="1148402"/>
          </a:xfrm>
        </p:spPr>
        <p:txBody>
          <a:bodyPr>
            <a:normAutofit fontScale="62500" lnSpcReduction="20000"/>
          </a:bodyPr>
          <a:lstStyle/>
          <a:p>
            <a:pPr algn="l"/>
            <a:r>
              <a:rPr lang="en-US" sz="3600" dirty="0"/>
              <a:t>Jorke Grotenhuis</a:t>
            </a:r>
          </a:p>
          <a:p>
            <a:pPr algn="l"/>
            <a:r>
              <a:rPr lang="en-US" sz="2900" dirty="0"/>
              <a:t>Postdoctoral Scholar, Department of Linguistics, Script encoding Initiative University of California Berkeley, CA.</a:t>
            </a:r>
          </a:p>
        </p:txBody>
      </p:sp>
      <p:pic>
        <p:nvPicPr>
          <p:cNvPr id="5" name="Afbeelding 4">
            <a:extLst>
              <a:ext uri="{FF2B5EF4-FFF2-40B4-BE49-F238E27FC236}">
                <a16:creationId xmlns:a16="http://schemas.microsoft.com/office/drawing/2014/main" id="{315D2E3C-57C4-43F2-9A2F-C935DFE74B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01131" y="5641630"/>
            <a:ext cx="1709273" cy="744036"/>
          </a:xfrm>
          <a:prstGeom prst="rect">
            <a:avLst/>
          </a:prstGeom>
        </p:spPr>
      </p:pic>
      <p:pic>
        <p:nvPicPr>
          <p:cNvPr id="7" name="Graphic 6">
            <a:extLst>
              <a:ext uri="{FF2B5EF4-FFF2-40B4-BE49-F238E27FC236}">
                <a16:creationId xmlns:a16="http://schemas.microsoft.com/office/drawing/2014/main" id="{9B30E558-98FF-4F2C-8E2D-7A64D33903F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688446" y="5648580"/>
            <a:ext cx="664854" cy="664854"/>
          </a:xfrm>
          <a:prstGeom prst="rect">
            <a:avLst/>
          </a:prstGeom>
        </p:spPr>
      </p:pic>
      <p:pic>
        <p:nvPicPr>
          <p:cNvPr id="6" name="Picture 5">
            <a:extLst>
              <a:ext uri="{FF2B5EF4-FFF2-40B4-BE49-F238E27FC236}">
                <a16:creationId xmlns:a16="http://schemas.microsoft.com/office/drawing/2014/main" id="{BDDFFCBE-E264-4759-A1BB-4EAC477257C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6048" y="5506099"/>
            <a:ext cx="3441865" cy="1075583"/>
          </a:xfrm>
          <a:prstGeom prst="rect">
            <a:avLst/>
          </a:prstGeom>
        </p:spPr>
      </p:pic>
      <p:pic>
        <p:nvPicPr>
          <p:cNvPr id="8" name="Picture 2" descr="Google logo - Wikipedia">
            <a:extLst>
              <a:ext uri="{FF2B5EF4-FFF2-40B4-BE49-F238E27FC236}">
                <a16:creationId xmlns:a16="http://schemas.microsoft.com/office/drawing/2014/main" id="{794A55CB-F121-4F53-B4B3-5AAFDC29D86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68719" y="5714152"/>
            <a:ext cx="1957153" cy="659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1327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NL" dirty="0"/>
              <a:t>Fir</a:t>
            </a:r>
            <a:r>
              <a:rPr lang="en-US" dirty="0" err="1"/>
              <a:t>st</a:t>
            </a:r>
            <a:r>
              <a:rPr lang="en-US" dirty="0"/>
              <a:t>-person singular stative in the CT</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fontScale="85000" lnSpcReduction="20000"/>
          </a:bodyPr>
          <a:lstStyle/>
          <a:p>
            <a:r>
              <a:rPr lang="en-US" dirty="0">
                <a:solidFill>
                  <a:schemeClr val="bg1">
                    <a:lumMod val="75000"/>
                  </a:schemeClr>
                </a:solidFill>
              </a:rPr>
              <a:t>Attestations of a first-person stative in the CT</a:t>
            </a:r>
          </a:p>
          <a:p>
            <a:r>
              <a:rPr lang="en-US" dirty="0"/>
              <a:t>Total of 1616 attestations</a:t>
            </a:r>
          </a:p>
          <a:p>
            <a:pPr lvl="1"/>
            <a:r>
              <a:rPr lang="en-US" dirty="0"/>
              <a:t>Saqqara		43 attestations		7 supports</a:t>
            </a:r>
          </a:p>
          <a:p>
            <a:pPr lvl="1"/>
            <a:r>
              <a:rPr lang="en-US" dirty="0" err="1"/>
              <a:t>el-Lisht</a:t>
            </a:r>
            <a:r>
              <a:rPr lang="en-US" dirty="0"/>
              <a:t>		24 attestations		4 supports</a:t>
            </a:r>
          </a:p>
          <a:p>
            <a:pPr lvl="1"/>
            <a:r>
              <a:rPr lang="en-US" dirty="0"/>
              <a:t>Beni Hassan	17 attestations		4 supports</a:t>
            </a:r>
          </a:p>
          <a:p>
            <a:pPr lvl="1"/>
            <a:r>
              <a:rPr lang="en-US" dirty="0"/>
              <a:t>Deir </a:t>
            </a:r>
            <a:r>
              <a:rPr lang="en-US" dirty="0" err="1"/>
              <a:t>el-Bersha</a:t>
            </a:r>
            <a:r>
              <a:rPr lang="en-US" dirty="0"/>
              <a:t>	689 attestations		23 supports</a:t>
            </a:r>
          </a:p>
          <a:p>
            <a:pPr lvl="1"/>
            <a:r>
              <a:rPr lang="en-US" dirty="0"/>
              <a:t>Meir		139 attestations		21 supports</a:t>
            </a:r>
          </a:p>
          <a:p>
            <a:pPr lvl="1"/>
            <a:r>
              <a:rPr lang="en-US" dirty="0"/>
              <a:t>Asyut		382 attestations		15 supports</a:t>
            </a:r>
          </a:p>
          <a:p>
            <a:pPr lvl="1"/>
            <a:r>
              <a:rPr lang="en-US" dirty="0"/>
              <a:t>Abydos		3 attestations		1 support</a:t>
            </a:r>
          </a:p>
          <a:p>
            <a:pPr lvl="1"/>
            <a:r>
              <a:rPr lang="en-US" dirty="0"/>
              <a:t>Dendera		5 attestations		1 support</a:t>
            </a:r>
          </a:p>
          <a:p>
            <a:pPr lvl="1"/>
            <a:r>
              <a:rPr lang="en-US" dirty="0"/>
              <a:t>Theban area	126 attestations		8 supports</a:t>
            </a:r>
          </a:p>
          <a:p>
            <a:pPr lvl="1"/>
            <a:r>
              <a:rPr lang="en-US" dirty="0" err="1"/>
              <a:t>Gebelein</a:t>
            </a:r>
            <a:r>
              <a:rPr lang="en-US" dirty="0"/>
              <a:t>		39 attestations		2 supports</a:t>
            </a:r>
          </a:p>
          <a:p>
            <a:pPr lvl="1"/>
            <a:r>
              <a:rPr lang="en-US" dirty="0"/>
              <a:t>Aswan		17 attestations		1 support</a:t>
            </a:r>
          </a:p>
          <a:p>
            <a:pPr lvl="1"/>
            <a:r>
              <a:rPr lang="en-US" dirty="0"/>
              <a:t>Papyri		130 attestations		4 supports</a:t>
            </a:r>
          </a:p>
          <a:p>
            <a:pPr lvl="1"/>
            <a:r>
              <a:rPr lang="en-US" dirty="0"/>
              <a:t>Unknown		2 attestations		1 support</a:t>
            </a:r>
          </a:p>
          <a:p>
            <a:pPr lvl="1"/>
            <a:endParaRPr lang="en-US" dirty="0"/>
          </a:p>
        </p:txBody>
      </p:sp>
      <p:sp>
        <p:nvSpPr>
          <p:cNvPr id="4" name="Slide Number Placeholder 3">
            <a:extLst>
              <a:ext uri="{FF2B5EF4-FFF2-40B4-BE49-F238E27FC236}">
                <a16:creationId xmlns:a16="http://schemas.microsoft.com/office/drawing/2014/main" id="{FAF74117-F3EA-6CD7-55B4-2D4417E29A8F}"/>
              </a:ext>
            </a:extLst>
          </p:cNvPr>
          <p:cNvSpPr>
            <a:spLocks noGrp="1"/>
          </p:cNvSpPr>
          <p:nvPr>
            <p:ph type="sldNum" sz="quarter" idx="12"/>
          </p:nvPr>
        </p:nvSpPr>
        <p:spPr/>
        <p:txBody>
          <a:bodyPr/>
          <a:lstStyle/>
          <a:p>
            <a:fld id="{E20576E8-A8D2-4190-8417-47D5E980ED0A}" type="slidenum">
              <a:rPr lang="en-NL" smtClean="0"/>
              <a:t>10</a:t>
            </a:fld>
            <a:endParaRPr lang="en-NL"/>
          </a:p>
        </p:txBody>
      </p:sp>
    </p:spTree>
    <p:extLst>
      <p:ext uri="{BB962C8B-B14F-4D97-AF65-F5344CB8AC3E}">
        <p14:creationId xmlns:p14="http://schemas.microsoft.com/office/powerpoint/2010/main" val="4817309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NL" dirty="0"/>
              <a:t>Fir</a:t>
            </a:r>
            <a:r>
              <a:rPr lang="en-US" dirty="0" err="1"/>
              <a:t>st</a:t>
            </a:r>
            <a:r>
              <a:rPr lang="en-US" dirty="0"/>
              <a:t>-person singular stative in the CT</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fontScale="92500" lnSpcReduction="20000"/>
          </a:bodyPr>
          <a:lstStyle/>
          <a:p>
            <a:r>
              <a:rPr lang="en-US" dirty="0">
                <a:solidFill>
                  <a:schemeClr val="bg1">
                    <a:lumMod val="75000"/>
                  </a:schemeClr>
                </a:solidFill>
              </a:rPr>
              <a:t>Attestations of a first-person stative in the CT</a:t>
            </a:r>
          </a:p>
          <a:p>
            <a:r>
              <a:rPr lang="en-US" dirty="0">
                <a:solidFill>
                  <a:schemeClr val="bg1">
                    <a:lumMod val="75000"/>
                  </a:schemeClr>
                </a:solidFill>
              </a:rPr>
              <a:t>Total of 1616 attestations</a:t>
            </a:r>
          </a:p>
          <a:p>
            <a:r>
              <a:rPr lang="en-US" dirty="0"/>
              <a:t>Potential factors of variation</a:t>
            </a:r>
          </a:p>
          <a:p>
            <a:pPr lvl="1"/>
            <a:r>
              <a:rPr lang="en-US" dirty="0"/>
              <a:t>Date</a:t>
            </a:r>
          </a:p>
          <a:p>
            <a:pPr lvl="1"/>
            <a:r>
              <a:rPr lang="en-US" dirty="0"/>
              <a:t>Provenance</a:t>
            </a:r>
          </a:p>
          <a:p>
            <a:pPr lvl="1"/>
            <a:r>
              <a:rPr lang="en-US" dirty="0"/>
              <a:t>Gender of the owner</a:t>
            </a:r>
          </a:p>
          <a:p>
            <a:pPr lvl="1"/>
            <a:r>
              <a:rPr lang="en-US" dirty="0"/>
              <a:t>Type of support</a:t>
            </a:r>
          </a:p>
          <a:p>
            <a:pPr lvl="1"/>
            <a:r>
              <a:rPr lang="en-US" dirty="0"/>
              <a:t>Syntax</a:t>
            </a:r>
          </a:p>
          <a:p>
            <a:pPr lvl="1"/>
            <a:r>
              <a:rPr lang="en-US" dirty="0"/>
              <a:t>Location in support</a:t>
            </a:r>
          </a:p>
          <a:p>
            <a:pPr lvl="1"/>
            <a:r>
              <a:rPr lang="en-US" dirty="0"/>
              <a:t>Location in column</a:t>
            </a:r>
          </a:p>
          <a:p>
            <a:pPr lvl="1"/>
            <a:r>
              <a:rPr lang="en-US" dirty="0"/>
              <a:t>Script type</a:t>
            </a:r>
          </a:p>
          <a:p>
            <a:pPr lvl="1"/>
            <a:r>
              <a:rPr lang="en-US" dirty="0"/>
              <a:t>Epigraphic space available for the inscription</a:t>
            </a:r>
          </a:p>
          <a:p>
            <a:pPr lvl="1"/>
            <a:r>
              <a:rPr lang="en-US" dirty="0"/>
              <a:t>Writing style of the scribe</a:t>
            </a:r>
          </a:p>
          <a:p>
            <a:pPr lvl="1"/>
            <a:endParaRPr lang="en-US" dirty="0"/>
          </a:p>
          <a:p>
            <a:pPr lvl="1"/>
            <a:endParaRPr lang="en-US" dirty="0"/>
          </a:p>
        </p:txBody>
      </p:sp>
      <p:sp>
        <p:nvSpPr>
          <p:cNvPr id="4" name="Slide Number Placeholder 3">
            <a:extLst>
              <a:ext uri="{FF2B5EF4-FFF2-40B4-BE49-F238E27FC236}">
                <a16:creationId xmlns:a16="http://schemas.microsoft.com/office/drawing/2014/main" id="{1384D615-C2EA-2C6D-3799-A340F735B5A2}"/>
              </a:ext>
            </a:extLst>
          </p:cNvPr>
          <p:cNvSpPr>
            <a:spLocks noGrp="1"/>
          </p:cNvSpPr>
          <p:nvPr>
            <p:ph type="sldNum" sz="quarter" idx="12"/>
          </p:nvPr>
        </p:nvSpPr>
        <p:spPr/>
        <p:txBody>
          <a:bodyPr/>
          <a:lstStyle/>
          <a:p>
            <a:fld id="{E20576E8-A8D2-4190-8417-47D5E980ED0A}" type="slidenum">
              <a:rPr lang="en-NL" smtClean="0"/>
              <a:t>11</a:t>
            </a:fld>
            <a:endParaRPr lang="en-NL"/>
          </a:p>
        </p:txBody>
      </p:sp>
    </p:spTree>
    <p:extLst>
      <p:ext uri="{BB962C8B-B14F-4D97-AF65-F5344CB8AC3E}">
        <p14:creationId xmlns:p14="http://schemas.microsoft.com/office/powerpoint/2010/main" val="9508037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NL" dirty="0"/>
              <a:t>Fir</a:t>
            </a:r>
            <a:r>
              <a:rPr lang="en-US" dirty="0" err="1"/>
              <a:t>st</a:t>
            </a:r>
            <a:r>
              <a:rPr lang="en-US" dirty="0"/>
              <a:t>-person singular stative in the CT</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solidFill>
                  <a:schemeClr val="bg1">
                    <a:lumMod val="75000"/>
                  </a:schemeClr>
                </a:solidFill>
              </a:rPr>
              <a:t>Attestations of a first-person stative in the CT</a:t>
            </a:r>
          </a:p>
          <a:p>
            <a:r>
              <a:rPr lang="en-US" dirty="0">
                <a:solidFill>
                  <a:schemeClr val="bg1">
                    <a:lumMod val="75000"/>
                  </a:schemeClr>
                </a:solidFill>
              </a:rPr>
              <a:t>Total of 1616 attestations</a:t>
            </a:r>
          </a:p>
          <a:p>
            <a:r>
              <a:rPr lang="en-US" dirty="0">
                <a:solidFill>
                  <a:schemeClr val="bg1">
                    <a:lumMod val="75000"/>
                  </a:schemeClr>
                </a:solidFill>
              </a:rPr>
              <a:t>Potential factors of variation</a:t>
            </a:r>
          </a:p>
          <a:p>
            <a:r>
              <a:rPr lang="en-US" dirty="0"/>
              <a:t>Collected in an excel file, should become available online.</a:t>
            </a:r>
          </a:p>
          <a:p>
            <a:pPr lvl="1"/>
            <a:endParaRPr lang="en-US" dirty="0"/>
          </a:p>
        </p:txBody>
      </p:sp>
      <p:pic>
        <p:nvPicPr>
          <p:cNvPr id="5" name="Picture 4">
            <a:extLst>
              <a:ext uri="{FF2B5EF4-FFF2-40B4-BE49-F238E27FC236}">
                <a16:creationId xmlns:a16="http://schemas.microsoft.com/office/drawing/2014/main" id="{5E4C70FA-DC31-9D53-23A3-08F0E9697AB2}"/>
              </a:ext>
            </a:extLst>
          </p:cNvPr>
          <p:cNvPicPr>
            <a:picLocks noChangeAspect="1"/>
          </p:cNvPicPr>
          <p:nvPr/>
        </p:nvPicPr>
        <p:blipFill>
          <a:blip r:embed="rId2"/>
          <a:stretch>
            <a:fillRect/>
          </a:stretch>
        </p:blipFill>
        <p:spPr>
          <a:xfrm>
            <a:off x="366712" y="4078201"/>
            <a:ext cx="11458575" cy="1143035"/>
          </a:xfrm>
          <a:prstGeom prst="rect">
            <a:avLst/>
          </a:prstGeom>
          <a:effectLst>
            <a:outerShdw blurRad="50800" dist="38100" dir="2700000" algn="tl" rotWithShape="0">
              <a:prstClr val="black">
                <a:alpha val="40000"/>
              </a:prstClr>
            </a:outerShdw>
          </a:effectLst>
        </p:spPr>
      </p:pic>
      <p:sp>
        <p:nvSpPr>
          <p:cNvPr id="6" name="Slide Number Placeholder 5">
            <a:extLst>
              <a:ext uri="{FF2B5EF4-FFF2-40B4-BE49-F238E27FC236}">
                <a16:creationId xmlns:a16="http://schemas.microsoft.com/office/drawing/2014/main" id="{BD1CD152-9AE8-54AC-FB99-5E894D3C1AB0}"/>
              </a:ext>
            </a:extLst>
          </p:cNvPr>
          <p:cNvSpPr>
            <a:spLocks noGrp="1"/>
          </p:cNvSpPr>
          <p:nvPr>
            <p:ph type="sldNum" sz="quarter" idx="12"/>
          </p:nvPr>
        </p:nvSpPr>
        <p:spPr/>
        <p:txBody>
          <a:bodyPr/>
          <a:lstStyle/>
          <a:p>
            <a:fld id="{E20576E8-A8D2-4190-8417-47D5E980ED0A}" type="slidenum">
              <a:rPr lang="en-NL" smtClean="0"/>
              <a:t>12</a:t>
            </a:fld>
            <a:endParaRPr lang="en-NL"/>
          </a:p>
        </p:txBody>
      </p:sp>
    </p:spTree>
    <p:extLst>
      <p:ext uri="{BB962C8B-B14F-4D97-AF65-F5344CB8AC3E}">
        <p14:creationId xmlns:p14="http://schemas.microsoft.com/office/powerpoint/2010/main" val="28660974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NL" dirty="0"/>
              <a:t>Fir</a:t>
            </a:r>
            <a:r>
              <a:rPr lang="en-US" dirty="0" err="1"/>
              <a:t>st</a:t>
            </a:r>
            <a:r>
              <a:rPr lang="en-US" dirty="0"/>
              <a:t>-person singular stative in the CT</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t>Graphical forms of the stative ending</a:t>
            </a:r>
          </a:p>
          <a:p>
            <a:pPr lvl="1"/>
            <a:r>
              <a:rPr lang="en-US" dirty="0">
                <a:latin typeface="Trlit_CG Times" panose="020B7200000000000000" pitchFamily="34" charset="0"/>
              </a:rPr>
              <a:t>.k	</a:t>
            </a:r>
            <a:r>
              <a:rPr lang="en-US" dirty="0"/>
              <a:t>2 forms: 	</a:t>
            </a:r>
            <a:r>
              <a:rPr lang="en-NL" sz="4400" dirty="0"/>
              <a:t>𓎡</a:t>
            </a:r>
            <a:r>
              <a:rPr lang="en-US" sz="2800" dirty="0">
                <a:latin typeface="Egyptian TextV3ProtoFull" pitchFamily="2" charset="0"/>
                <a:ea typeface="Egyptian TextV3ProtoFull" pitchFamily="2" charset="0"/>
              </a:rPr>
              <a:t>,</a:t>
            </a:r>
            <a:r>
              <a:rPr lang="en-NL" sz="4400" dirty="0"/>
              <a:t> 𓎢</a:t>
            </a:r>
            <a:endParaRPr lang="en-US" dirty="0">
              <a:latin typeface="Egyptian TextV3ProtoFull" pitchFamily="2" charset="0"/>
              <a:ea typeface="Egyptian TextV3ProtoFull" pitchFamily="2" charset="0"/>
            </a:endParaRPr>
          </a:p>
        </p:txBody>
      </p:sp>
      <p:sp>
        <p:nvSpPr>
          <p:cNvPr id="11" name="Slide Number Placeholder 10">
            <a:extLst>
              <a:ext uri="{FF2B5EF4-FFF2-40B4-BE49-F238E27FC236}">
                <a16:creationId xmlns:a16="http://schemas.microsoft.com/office/drawing/2014/main" id="{FF474791-03FF-2E81-2370-74D765B205DE}"/>
              </a:ext>
            </a:extLst>
          </p:cNvPr>
          <p:cNvSpPr>
            <a:spLocks noGrp="1"/>
          </p:cNvSpPr>
          <p:nvPr>
            <p:ph type="sldNum" sz="quarter" idx="12"/>
          </p:nvPr>
        </p:nvSpPr>
        <p:spPr/>
        <p:txBody>
          <a:bodyPr/>
          <a:lstStyle/>
          <a:p>
            <a:fld id="{E20576E8-A8D2-4190-8417-47D5E980ED0A}" type="slidenum">
              <a:rPr lang="en-NL" smtClean="0"/>
              <a:t>13</a:t>
            </a:fld>
            <a:endParaRPr lang="en-NL"/>
          </a:p>
        </p:txBody>
      </p:sp>
    </p:spTree>
    <p:extLst>
      <p:ext uri="{BB962C8B-B14F-4D97-AF65-F5344CB8AC3E}">
        <p14:creationId xmlns:p14="http://schemas.microsoft.com/office/powerpoint/2010/main" val="18678420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NL" dirty="0"/>
              <a:t>Fir</a:t>
            </a:r>
            <a:r>
              <a:rPr lang="en-US" dirty="0" err="1"/>
              <a:t>st</a:t>
            </a:r>
            <a:r>
              <a:rPr lang="en-US" dirty="0"/>
              <a:t>-person singular stative in the CT</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t>Graphical forms of the stative ending</a:t>
            </a:r>
          </a:p>
          <a:p>
            <a:pPr lvl="1"/>
            <a:r>
              <a:rPr lang="en-US" dirty="0">
                <a:solidFill>
                  <a:schemeClr val="bg1">
                    <a:lumMod val="75000"/>
                  </a:schemeClr>
                </a:solidFill>
                <a:latin typeface="Trlit_CG Times" panose="020B7200000000000000" pitchFamily="34" charset="0"/>
              </a:rPr>
              <a:t>.k	</a:t>
            </a:r>
            <a:r>
              <a:rPr lang="en-US" dirty="0">
                <a:solidFill>
                  <a:schemeClr val="bg1">
                    <a:lumMod val="75000"/>
                  </a:schemeClr>
                </a:solidFill>
              </a:rPr>
              <a:t>2 forms </a:t>
            </a:r>
            <a:endParaRPr lang="en-NL" dirty="0">
              <a:solidFill>
                <a:schemeClr val="bg1">
                  <a:lumMod val="75000"/>
                </a:schemeClr>
              </a:solidFill>
            </a:endParaRPr>
          </a:p>
          <a:p>
            <a:pPr lvl="1"/>
            <a:r>
              <a:rPr lang="en-NL" dirty="0">
                <a:latin typeface="Trlit_CG Times" panose="020B7200000000000000" pitchFamily="34" charset="0"/>
              </a:rPr>
              <a:t>.ki</a:t>
            </a:r>
            <a:r>
              <a:rPr lang="en-NL" dirty="0"/>
              <a:t>	19 forms</a:t>
            </a:r>
            <a:r>
              <a:rPr lang="en-US" dirty="0"/>
              <a:t>:	</a:t>
            </a:r>
            <a:r>
              <a:rPr lang="en-NL" sz="4400" dirty="0">
                <a:latin typeface="Egyptian TextV3ProtoFull" pitchFamily="2" charset="0"/>
                <a:ea typeface="Egyptian TextV3ProtoFull" pitchFamily="2" charset="0"/>
              </a:rPr>
              <a:t>𓎢𓇋𓀀, 𓎡𓐰𓀀, 𓎢𓐰𓀀, 𓎢𓐰𓀀, 𓎢𓐰𓀻, 𓎡𓐰𓏤, 𓎡𓐰𓇋, 				𓎢𓐰𓇋, 𓎡𓐰𓐷𓇋𓐱𓏤𓐸, 𓎢𓐰𓐷𓇋𓐱𓏤𓐸, 𓎡𓐰𓇋𓐰𓀀, 𓎢𓐰𓇋𓐰𓀀, 𓎡𓐰𓐷𓇋𓐱𓀀𓐸, 𓎡𓐰𓐷𓇋𓐱𓀀𓐸𓐰𓏤, 𓎢𓐰𓐷𓇋𓐱𓀀𓐸, 				𓎢𓐰𓐷𓇋𓐱𓀀𓐸𓐰𓏤, 𓎡𓐰𓐷𓇋𓐱𓀻𓐸, 𓐷𓇋𓐱𓀀𓐸𓐰𓎢</a:t>
            </a:r>
            <a:endParaRPr lang="en-US" sz="4400" dirty="0">
              <a:latin typeface="Egyptian TextV3ProtoFull" pitchFamily="2" charset="0"/>
              <a:ea typeface="Egyptian TextV3ProtoFull" pitchFamily="2" charset="0"/>
            </a:endParaRPr>
          </a:p>
        </p:txBody>
      </p:sp>
      <p:sp>
        <p:nvSpPr>
          <p:cNvPr id="4" name="Slide Number Placeholder 3">
            <a:extLst>
              <a:ext uri="{FF2B5EF4-FFF2-40B4-BE49-F238E27FC236}">
                <a16:creationId xmlns:a16="http://schemas.microsoft.com/office/drawing/2014/main" id="{38F2AE67-2527-F9FF-FED0-7775459616E3}"/>
              </a:ext>
            </a:extLst>
          </p:cNvPr>
          <p:cNvSpPr>
            <a:spLocks noGrp="1"/>
          </p:cNvSpPr>
          <p:nvPr>
            <p:ph type="sldNum" sz="quarter" idx="12"/>
          </p:nvPr>
        </p:nvSpPr>
        <p:spPr/>
        <p:txBody>
          <a:bodyPr/>
          <a:lstStyle/>
          <a:p>
            <a:fld id="{E20576E8-A8D2-4190-8417-47D5E980ED0A}" type="slidenum">
              <a:rPr lang="en-NL" smtClean="0"/>
              <a:t>14</a:t>
            </a:fld>
            <a:endParaRPr lang="en-NL"/>
          </a:p>
        </p:txBody>
      </p:sp>
    </p:spTree>
    <p:extLst>
      <p:ext uri="{BB962C8B-B14F-4D97-AF65-F5344CB8AC3E}">
        <p14:creationId xmlns:p14="http://schemas.microsoft.com/office/powerpoint/2010/main" val="3352932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NL" dirty="0"/>
              <a:t>Fir</a:t>
            </a:r>
            <a:r>
              <a:rPr lang="en-US" dirty="0" err="1"/>
              <a:t>st</a:t>
            </a:r>
            <a:r>
              <a:rPr lang="en-US" dirty="0"/>
              <a:t>-person singular stative in the CT</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t>Graphical forms of the stative ending</a:t>
            </a:r>
          </a:p>
          <a:p>
            <a:pPr lvl="1"/>
            <a:r>
              <a:rPr lang="en-US" dirty="0">
                <a:solidFill>
                  <a:schemeClr val="bg1">
                    <a:lumMod val="75000"/>
                  </a:schemeClr>
                </a:solidFill>
                <a:latin typeface="Trlit_CG Times" panose="020B7200000000000000" pitchFamily="34" charset="0"/>
              </a:rPr>
              <a:t>.k	</a:t>
            </a:r>
            <a:r>
              <a:rPr lang="en-US" dirty="0">
                <a:solidFill>
                  <a:schemeClr val="bg1">
                    <a:lumMod val="75000"/>
                  </a:schemeClr>
                </a:solidFill>
              </a:rPr>
              <a:t>2 forms 	</a:t>
            </a:r>
          </a:p>
          <a:p>
            <a:pPr lvl="1"/>
            <a:r>
              <a:rPr lang="en-NL" dirty="0">
                <a:solidFill>
                  <a:schemeClr val="bg1">
                    <a:lumMod val="75000"/>
                  </a:schemeClr>
                </a:solidFill>
                <a:latin typeface="Trlit_CG Times" panose="020B7200000000000000" pitchFamily="34" charset="0"/>
              </a:rPr>
              <a:t>.ki</a:t>
            </a:r>
            <a:r>
              <a:rPr lang="en-NL" dirty="0">
                <a:solidFill>
                  <a:schemeClr val="bg1">
                    <a:lumMod val="75000"/>
                  </a:schemeClr>
                </a:solidFill>
              </a:rPr>
              <a:t>	19 forms</a:t>
            </a:r>
            <a:r>
              <a:rPr lang="en-US" dirty="0"/>
              <a:t>	</a:t>
            </a:r>
          </a:p>
          <a:p>
            <a:pPr lvl="1"/>
            <a:r>
              <a:rPr lang="en-US" dirty="0">
                <a:latin typeface="Trlit_CG Times" panose="020B7200000000000000" pitchFamily="34" charset="0"/>
                <a:ea typeface="Egyptian TextV3ProtoFull" pitchFamily="2" charset="0"/>
              </a:rPr>
              <a:t>.kw</a:t>
            </a:r>
            <a:r>
              <a:rPr lang="en-US" dirty="0">
                <a:ea typeface="Egyptian TextV3ProtoFull" pitchFamily="2" charset="0"/>
              </a:rPr>
              <a:t>	4 forms:</a:t>
            </a:r>
            <a:r>
              <a:rPr lang="en-US" dirty="0">
                <a:latin typeface="Egyptian TextV3ProtoFull" pitchFamily="2" charset="0"/>
                <a:ea typeface="Egyptian TextV3ProtoFull" pitchFamily="2" charset="0"/>
              </a:rPr>
              <a:t>	</a:t>
            </a:r>
            <a:r>
              <a:rPr lang="en-NL" sz="4400" dirty="0">
                <a:latin typeface="Egyptian TextV3ProtoFull" pitchFamily="2" charset="0"/>
                <a:ea typeface="Egyptian TextV3ProtoFull" pitchFamily="2" charset="0"/>
              </a:rPr>
              <a:t>𓎢𓅱, 𓎡𓐰𓅱, 𓎢𓐰𓅱, </a:t>
            </a:r>
          </a:p>
        </p:txBody>
      </p:sp>
      <p:pic>
        <p:nvPicPr>
          <p:cNvPr id="6" name="Picture 5">
            <a:extLst>
              <a:ext uri="{FF2B5EF4-FFF2-40B4-BE49-F238E27FC236}">
                <a16:creationId xmlns:a16="http://schemas.microsoft.com/office/drawing/2014/main" id="{93C38F15-B201-AAE8-A395-CD161BC43E37}"/>
              </a:ext>
            </a:extLst>
          </p:cNvPr>
          <p:cNvPicPr>
            <a:picLocks noChangeAspect="1"/>
          </p:cNvPicPr>
          <p:nvPr/>
        </p:nvPicPr>
        <p:blipFill>
          <a:blip r:embed="rId2"/>
          <a:stretch>
            <a:fillRect/>
          </a:stretch>
        </p:blipFill>
        <p:spPr>
          <a:xfrm>
            <a:off x="7381874" y="3019425"/>
            <a:ext cx="777481" cy="588433"/>
          </a:xfrm>
          <a:prstGeom prst="rect">
            <a:avLst/>
          </a:prstGeom>
        </p:spPr>
      </p:pic>
      <p:sp>
        <p:nvSpPr>
          <p:cNvPr id="4" name="Slide Number Placeholder 3">
            <a:extLst>
              <a:ext uri="{FF2B5EF4-FFF2-40B4-BE49-F238E27FC236}">
                <a16:creationId xmlns:a16="http://schemas.microsoft.com/office/drawing/2014/main" id="{F9A4D58A-005A-6B6F-258D-7DFFBE9C4880}"/>
              </a:ext>
            </a:extLst>
          </p:cNvPr>
          <p:cNvSpPr>
            <a:spLocks noGrp="1"/>
          </p:cNvSpPr>
          <p:nvPr>
            <p:ph type="sldNum" sz="quarter" idx="12"/>
          </p:nvPr>
        </p:nvSpPr>
        <p:spPr/>
        <p:txBody>
          <a:bodyPr/>
          <a:lstStyle/>
          <a:p>
            <a:fld id="{E20576E8-A8D2-4190-8417-47D5E980ED0A}" type="slidenum">
              <a:rPr lang="en-NL" smtClean="0"/>
              <a:t>15</a:t>
            </a:fld>
            <a:endParaRPr lang="en-NL"/>
          </a:p>
        </p:txBody>
      </p:sp>
    </p:spTree>
    <p:extLst>
      <p:ext uri="{BB962C8B-B14F-4D97-AF65-F5344CB8AC3E}">
        <p14:creationId xmlns:p14="http://schemas.microsoft.com/office/powerpoint/2010/main" val="905080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NL" dirty="0"/>
              <a:t>Fir</a:t>
            </a:r>
            <a:r>
              <a:rPr lang="en-US" dirty="0" err="1"/>
              <a:t>st</a:t>
            </a:r>
            <a:r>
              <a:rPr lang="en-US" dirty="0"/>
              <a:t>-person singular stative in the CT</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t>Graphical forms of the stative ending</a:t>
            </a:r>
          </a:p>
          <a:p>
            <a:pPr lvl="1"/>
            <a:r>
              <a:rPr lang="en-US" dirty="0">
                <a:solidFill>
                  <a:schemeClr val="bg1">
                    <a:lumMod val="75000"/>
                  </a:schemeClr>
                </a:solidFill>
                <a:latin typeface="Trlit_CG Times" panose="020B7200000000000000" pitchFamily="34" charset="0"/>
              </a:rPr>
              <a:t>.k	</a:t>
            </a:r>
            <a:r>
              <a:rPr lang="en-US" dirty="0">
                <a:solidFill>
                  <a:schemeClr val="bg1">
                    <a:lumMod val="75000"/>
                  </a:schemeClr>
                </a:solidFill>
              </a:rPr>
              <a:t>2 forms 	</a:t>
            </a:r>
          </a:p>
          <a:p>
            <a:pPr lvl="1"/>
            <a:r>
              <a:rPr lang="en-NL" dirty="0">
                <a:solidFill>
                  <a:schemeClr val="bg1">
                    <a:lumMod val="75000"/>
                  </a:schemeClr>
                </a:solidFill>
                <a:latin typeface="Trlit_CG Times" panose="020B7200000000000000" pitchFamily="34" charset="0"/>
              </a:rPr>
              <a:t>.ki</a:t>
            </a:r>
            <a:r>
              <a:rPr lang="en-NL" dirty="0">
                <a:solidFill>
                  <a:schemeClr val="bg1">
                    <a:lumMod val="75000"/>
                  </a:schemeClr>
                </a:solidFill>
              </a:rPr>
              <a:t>	19 forms</a:t>
            </a:r>
            <a:r>
              <a:rPr lang="en-US" dirty="0">
                <a:solidFill>
                  <a:schemeClr val="bg1">
                    <a:lumMod val="75000"/>
                  </a:schemeClr>
                </a:solidFill>
              </a:rPr>
              <a:t>	</a:t>
            </a:r>
            <a:endParaRPr lang="en-US" dirty="0">
              <a:solidFill>
                <a:schemeClr val="bg1">
                  <a:lumMod val="75000"/>
                </a:schemeClr>
              </a:solidFill>
              <a:latin typeface="Egyptian TextV3ProtoFull" pitchFamily="2" charset="0"/>
              <a:ea typeface="Egyptian TextV3ProtoFull" pitchFamily="2" charset="0"/>
            </a:endParaRPr>
          </a:p>
          <a:p>
            <a:pPr lvl="1"/>
            <a:r>
              <a:rPr lang="en-US" dirty="0">
                <a:solidFill>
                  <a:schemeClr val="bg1">
                    <a:lumMod val="75000"/>
                  </a:schemeClr>
                </a:solidFill>
                <a:latin typeface="Trlit_CG Times" panose="020B7200000000000000" pitchFamily="34" charset="0"/>
                <a:ea typeface="Egyptian TextV3ProtoFull" pitchFamily="2" charset="0"/>
              </a:rPr>
              <a:t>.kw</a:t>
            </a:r>
            <a:r>
              <a:rPr lang="en-US" dirty="0">
                <a:solidFill>
                  <a:schemeClr val="bg1">
                    <a:lumMod val="75000"/>
                  </a:schemeClr>
                </a:solidFill>
                <a:ea typeface="Egyptian TextV3ProtoFull" pitchFamily="2" charset="0"/>
              </a:rPr>
              <a:t>	4 forms</a:t>
            </a:r>
            <a:r>
              <a:rPr lang="en-US" dirty="0">
                <a:latin typeface="Egyptian TextV3ProtoFull" pitchFamily="2" charset="0"/>
                <a:ea typeface="Egyptian TextV3ProtoFull" pitchFamily="2" charset="0"/>
              </a:rPr>
              <a:t>	</a:t>
            </a:r>
          </a:p>
          <a:p>
            <a:pPr lvl="1"/>
            <a:r>
              <a:rPr lang="en-US" dirty="0">
                <a:latin typeface="Trlit_CG Times" panose="020B7200000000000000" pitchFamily="34" charset="0"/>
                <a:ea typeface="Egyptian TextV3ProtoFull" pitchFamily="2" charset="0"/>
              </a:rPr>
              <a:t>.</a:t>
            </a:r>
            <a:r>
              <a:rPr lang="en-US" dirty="0" err="1">
                <a:latin typeface="Trlit_CG Times" panose="020B7200000000000000" pitchFamily="34" charset="0"/>
                <a:ea typeface="Egyptian TextV3ProtoFull" pitchFamily="2" charset="0"/>
              </a:rPr>
              <a:t>kwi</a:t>
            </a:r>
            <a:r>
              <a:rPr lang="en-US" dirty="0">
                <a:ea typeface="Egyptian TextV3ProtoFull" pitchFamily="2" charset="0"/>
              </a:rPr>
              <a:t>	30 forms: 	</a:t>
            </a:r>
            <a:r>
              <a:rPr lang="en-NL" sz="4400" dirty="0">
                <a:latin typeface="Egyptian TextV3ProtoFull" pitchFamily="2" charset="0"/>
                <a:ea typeface="Egyptian TextV3ProtoFull" pitchFamily="2" charset="0"/>
              </a:rPr>
              <a:t>𓎡𓐰𓐷𓅱𓐱𓀀𓐸, 𓎢𓐰𓐷𓅱𓐱𓀀𓐸, 𓎡𓐰𓅱𓐰𓀀, 𓎢𓐰𓅱𓐰𓀀, 𓎢𓐰𓅱𓐰𓐷𓏤𓐱𓀀𓐸, 𓎡𓐰𓅱𓐰𓐷𓇋𓐱𓀀𓐸, 𓎢𓐰𓅱𓐰𓐷𓇋𓐱𓀀𓐸, 𓎢𓐰𓅱𓐰𓇋𓐰𓀀, </a:t>
            </a:r>
            <a:r>
              <a:rPr lang="en-US" sz="4400" dirty="0">
                <a:latin typeface="Egyptian TextV3ProtoFull" pitchFamily="2" charset="0"/>
                <a:ea typeface="Egyptian TextV3ProtoFull" pitchFamily="2" charset="0"/>
              </a:rPr>
              <a:t>				</a:t>
            </a:r>
            <a:r>
              <a:rPr lang="en-NL" sz="4400" dirty="0">
                <a:latin typeface="Egyptian TextV3ProtoFull" pitchFamily="2" charset="0"/>
                <a:ea typeface="Egyptian TextV3ProtoFull" pitchFamily="2" charset="0"/>
              </a:rPr>
              <a:t>𓎢𓐰𓅱𓐰𓀀𓐰𓇋, 𓎢𓐰𓐷𓀀𓐱𓅱𓐸, 𓎢𓐰𓀀𓐰𓅱, 𓎡𓐰𓐷𓅱𓐱𓀭𓐸, 𓎢𓐰𓐷𓅱𓐱𓀭𓐸, 𓎡𓐰𓅱𓐰𓀭, 𓎢𓐰𓅱𓐰𓀭, 𓎢𓐰𓐷𓅱𓐱𓀻𓐸, </a:t>
            </a:r>
            <a:r>
              <a:rPr lang="en-US" sz="4400" dirty="0">
                <a:latin typeface="Egyptian TextV3ProtoFull" pitchFamily="2" charset="0"/>
                <a:ea typeface="Egyptian TextV3ProtoFull" pitchFamily="2" charset="0"/>
              </a:rPr>
              <a:t>				</a:t>
            </a:r>
            <a:r>
              <a:rPr lang="en-NL" sz="4400" dirty="0">
                <a:latin typeface="Egyptian TextV3ProtoFull" pitchFamily="2" charset="0"/>
                <a:ea typeface="Egyptian TextV3ProtoFull" pitchFamily="2" charset="0"/>
              </a:rPr>
              <a:t>𓎡𓐰𓅱𓐰𓀻, 𓎢𓐰𓅱𓐱𓀻, 𓎢𓐰𓅱𓐰𓇋𓐱𓀻, 𓎢𓐰𓅱𓐰𓇋𓐰𓀻, 𓎢𓐰𓅱𓐰𓇋, 𓎡𓐰𓅱𓐱𓇋, 𓎢𓐰𓅱𓐰𓇋𓐱𓏤, 𓎢𓐰𓅱𓐱𓏤, </a:t>
            </a:r>
            <a:r>
              <a:rPr lang="en-US" sz="4400" dirty="0">
                <a:latin typeface="Egyptian TextV3ProtoFull" pitchFamily="2" charset="0"/>
                <a:ea typeface="Egyptian TextV3ProtoFull" pitchFamily="2" charset="0"/>
              </a:rPr>
              <a:t>				</a:t>
            </a:r>
            <a:r>
              <a:rPr lang="en-NL" sz="4400" dirty="0">
                <a:latin typeface="Egyptian TextV3ProtoFull" pitchFamily="2" charset="0"/>
                <a:ea typeface="Egyptian TextV3ProtoFull" pitchFamily="2" charset="0"/>
              </a:rPr>
              <a:t>𓎡𓐰𓐷𓅱𓐴𓏤𓐸, 𓎡𓐰𓐷𓅱𓐳𓏤𓐸, 𓎢𓐰𓐷𓅱𓐳𓏤𓐸,     ,,  </a:t>
            </a:r>
            <a:endParaRPr lang="en-US" sz="4400" dirty="0">
              <a:latin typeface="Egyptian TextV3ProtoFull" pitchFamily="2" charset="0"/>
              <a:ea typeface="Egyptian TextV3ProtoFull" pitchFamily="2" charset="0"/>
            </a:endParaRPr>
          </a:p>
        </p:txBody>
      </p:sp>
      <p:pic>
        <p:nvPicPr>
          <p:cNvPr id="8" name="Picture 7">
            <a:extLst>
              <a:ext uri="{FF2B5EF4-FFF2-40B4-BE49-F238E27FC236}">
                <a16:creationId xmlns:a16="http://schemas.microsoft.com/office/drawing/2014/main" id="{84D7B6A4-841F-A7B1-2CFF-BA58808D27E6}"/>
              </a:ext>
            </a:extLst>
          </p:cNvPr>
          <p:cNvPicPr>
            <a:picLocks noChangeAspect="1"/>
          </p:cNvPicPr>
          <p:nvPr/>
        </p:nvPicPr>
        <p:blipFill>
          <a:blip r:embed="rId2"/>
          <a:stretch>
            <a:fillRect/>
          </a:stretch>
        </p:blipFill>
        <p:spPr>
          <a:xfrm>
            <a:off x="6948995" y="5262032"/>
            <a:ext cx="774687" cy="586318"/>
          </a:xfrm>
          <a:prstGeom prst="rect">
            <a:avLst/>
          </a:prstGeom>
        </p:spPr>
      </p:pic>
      <p:pic>
        <p:nvPicPr>
          <p:cNvPr id="10" name="Picture 9">
            <a:extLst>
              <a:ext uri="{FF2B5EF4-FFF2-40B4-BE49-F238E27FC236}">
                <a16:creationId xmlns:a16="http://schemas.microsoft.com/office/drawing/2014/main" id="{1AF2AC5B-EA51-2A09-9BBE-3A6D86359A10}"/>
              </a:ext>
            </a:extLst>
          </p:cNvPr>
          <p:cNvPicPr>
            <a:picLocks noChangeAspect="1"/>
          </p:cNvPicPr>
          <p:nvPr/>
        </p:nvPicPr>
        <p:blipFill>
          <a:blip r:embed="rId3"/>
          <a:stretch>
            <a:fillRect/>
          </a:stretch>
        </p:blipFill>
        <p:spPr>
          <a:xfrm>
            <a:off x="7843737" y="5292723"/>
            <a:ext cx="486383" cy="503162"/>
          </a:xfrm>
          <a:prstGeom prst="rect">
            <a:avLst/>
          </a:prstGeom>
        </p:spPr>
      </p:pic>
      <p:sp>
        <p:nvSpPr>
          <p:cNvPr id="4" name="Slide Number Placeholder 3">
            <a:extLst>
              <a:ext uri="{FF2B5EF4-FFF2-40B4-BE49-F238E27FC236}">
                <a16:creationId xmlns:a16="http://schemas.microsoft.com/office/drawing/2014/main" id="{F5F12172-E774-68E6-318C-CA4A943A5C9E}"/>
              </a:ext>
            </a:extLst>
          </p:cNvPr>
          <p:cNvSpPr>
            <a:spLocks noGrp="1"/>
          </p:cNvSpPr>
          <p:nvPr>
            <p:ph type="sldNum" sz="quarter" idx="12"/>
          </p:nvPr>
        </p:nvSpPr>
        <p:spPr/>
        <p:txBody>
          <a:bodyPr/>
          <a:lstStyle/>
          <a:p>
            <a:fld id="{E20576E8-A8D2-4190-8417-47D5E980ED0A}" type="slidenum">
              <a:rPr lang="en-NL" smtClean="0"/>
              <a:t>16</a:t>
            </a:fld>
            <a:endParaRPr lang="en-NL"/>
          </a:p>
        </p:txBody>
      </p:sp>
    </p:spTree>
    <p:extLst>
      <p:ext uri="{BB962C8B-B14F-4D97-AF65-F5344CB8AC3E}">
        <p14:creationId xmlns:p14="http://schemas.microsoft.com/office/powerpoint/2010/main" val="36022897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NL" dirty="0"/>
              <a:t>Fir</a:t>
            </a:r>
            <a:r>
              <a:rPr lang="en-US" dirty="0" err="1"/>
              <a:t>st</a:t>
            </a:r>
            <a:r>
              <a:rPr lang="en-US" dirty="0"/>
              <a:t>-person singular stative in the CT</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t>Type distribution by region</a:t>
            </a:r>
          </a:p>
        </p:txBody>
      </p:sp>
      <p:graphicFrame>
        <p:nvGraphicFramePr>
          <p:cNvPr id="6" name="Chart 5">
            <a:extLst>
              <a:ext uri="{FF2B5EF4-FFF2-40B4-BE49-F238E27FC236}">
                <a16:creationId xmlns:a16="http://schemas.microsoft.com/office/drawing/2014/main" id="{21FA5206-9AA6-448D-8E58-9A668A6CE6BE}"/>
              </a:ext>
            </a:extLst>
          </p:cNvPr>
          <p:cNvGraphicFramePr/>
          <p:nvPr>
            <p:extLst>
              <p:ext uri="{D42A27DB-BD31-4B8C-83A1-F6EECF244321}">
                <p14:modId xmlns:p14="http://schemas.microsoft.com/office/powerpoint/2010/main" val="868971971"/>
              </p:ext>
            </p:extLst>
          </p:nvPr>
        </p:nvGraphicFramePr>
        <p:xfrm>
          <a:off x="2765404" y="2276634"/>
          <a:ext cx="6661192" cy="4216241"/>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6">
            <a:extLst>
              <a:ext uri="{FF2B5EF4-FFF2-40B4-BE49-F238E27FC236}">
                <a16:creationId xmlns:a16="http://schemas.microsoft.com/office/drawing/2014/main" id="{4C6E8AD1-FA1F-FA6C-34B4-BD74A9D13E0B}"/>
              </a:ext>
            </a:extLst>
          </p:cNvPr>
          <p:cNvSpPr>
            <a:spLocks noGrp="1"/>
          </p:cNvSpPr>
          <p:nvPr>
            <p:ph type="sldNum" sz="quarter" idx="12"/>
          </p:nvPr>
        </p:nvSpPr>
        <p:spPr/>
        <p:txBody>
          <a:bodyPr/>
          <a:lstStyle/>
          <a:p>
            <a:fld id="{E20576E8-A8D2-4190-8417-47D5E980ED0A}" type="slidenum">
              <a:rPr lang="en-NL" smtClean="0"/>
              <a:t>17</a:t>
            </a:fld>
            <a:endParaRPr lang="en-NL"/>
          </a:p>
        </p:txBody>
      </p:sp>
    </p:spTree>
    <p:extLst>
      <p:ext uri="{BB962C8B-B14F-4D97-AF65-F5344CB8AC3E}">
        <p14:creationId xmlns:p14="http://schemas.microsoft.com/office/powerpoint/2010/main" val="35882657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US" dirty="0"/>
              <a:t>Regional preferences</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t>Saqqara</a:t>
            </a:r>
          </a:p>
          <a:p>
            <a:pPr lvl="1"/>
            <a:r>
              <a:rPr lang="en-US" dirty="0"/>
              <a:t>Type </a:t>
            </a:r>
            <a:r>
              <a:rPr lang="en-US" dirty="0">
                <a:latin typeface="Trlit_CG Times" panose="020B7200000000000000" pitchFamily="34" charset="0"/>
              </a:rPr>
              <a:t>.</a:t>
            </a:r>
            <a:r>
              <a:rPr lang="en-US" dirty="0" err="1">
                <a:latin typeface="Trlit_CG Times" panose="020B7200000000000000" pitchFamily="34" charset="0"/>
              </a:rPr>
              <a:t>kwi</a:t>
            </a:r>
            <a:r>
              <a:rPr lang="en-US" dirty="0">
                <a:latin typeface="Trlit_CG Times" panose="020B7200000000000000" pitchFamily="34" charset="0"/>
              </a:rPr>
              <a:t> </a:t>
            </a:r>
            <a:r>
              <a:rPr lang="en-US" dirty="0"/>
              <a:t>or type </a:t>
            </a:r>
            <a:r>
              <a:rPr lang="en-US" dirty="0">
                <a:latin typeface="Trlit_CG Times" panose="020B7200000000000000" pitchFamily="34" charset="0"/>
              </a:rPr>
              <a:t>.k</a:t>
            </a:r>
          </a:p>
          <a:p>
            <a:pPr lvl="1"/>
            <a:r>
              <a:rPr lang="en-US" dirty="0"/>
              <a:t>Use of non-humanoid classifiers (</a:t>
            </a:r>
            <a:r>
              <a:rPr lang="en-NL" dirty="0">
                <a:latin typeface="Egyptian TextV3ProtoFull" pitchFamily="2" charset="0"/>
                <a:ea typeface="Egyptian TextV3ProtoFull" pitchFamily="2" charset="0"/>
              </a:rPr>
              <a:t>𓇋,𓏤</a:t>
            </a:r>
            <a:r>
              <a:rPr lang="en-NL" dirty="0">
                <a:ea typeface="Egyptian TextV3ProtoFull" pitchFamily="2" charset="0"/>
              </a:rPr>
              <a:t>)</a:t>
            </a:r>
            <a:endParaRPr lang="en-US" dirty="0">
              <a:latin typeface="Egyptian TextV3ProtoFull" pitchFamily="2" charset="0"/>
              <a:ea typeface="Egyptian TextV3ProtoFull" pitchFamily="2" charset="0"/>
            </a:endParaRPr>
          </a:p>
        </p:txBody>
      </p:sp>
      <p:sp>
        <p:nvSpPr>
          <p:cNvPr id="4" name="Slide Number Placeholder 3">
            <a:extLst>
              <a:ext uri="{FF2B5EF4-FFF2-40B4-BE49-F238E27FC236}">
                <a16:creationId xmlns:a16="http://schemas.microsoft.com/office/drawing/2014/main" id="{67B0D328-D49D-18F1-067F-F5A86475801F}"/>
              </a:ext>
            </a:extLst>
          </p:cNvPr>
          <p:cNvSpPr>
            <a:spLocks noGrp="1"/>
          </p:cNvSpPr>
          <p:nvPr>
            <p:ph type="sldNum" sz="quarter" idx="12"/>
          </p:nvPr>
        </p:nvSpPr>
        <p:spPr/>
        <p:txBody>
          <a:bodyPr/>
          <a:lstStyle/>
          <a:p>
            <a:fld id="{E20576E8-A8D2-4190-8417-47D5E980ED0A}" type="slidenum">
              <a:rPr lang="en-NL" smtClean="0"/>
              <a:t>18</a:t>
            </a:fld>
            <a:endParaRPr lang="en-NL"/>
          </a:p>
        </p:txBody>
      </p:sp>
    </p:spTree>
    <p:extLst>
      <p:ext uri="{BB962C8B-B14F-4D97-AF65-F5344CB8AC3E}">
        <p14:creationId xmlns:p14="http://schemas.microsoft.com/office/powerpoint/2010/main" val="7040900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US" dirty="0"/>
              <a:t>Regional preferences</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solidFill>
                  <a:schemeClr val="bg1">
                    <a:lumMod val="75000"/>
                  </a:schemeClr>
                </a:solidFill>
              </a:rPr>
              <a:t>Saqqara</a:t>
            </a:r>
          </a:p>
          <a:p>
            <a:r>
              <a:rPr lang="en-US" dirty="0" err="1"/>
              <a:t>el-Lisht</a:t>
            </a:r>
            <a:endParaRPr lang="en-US" dirty="0"/>
          </a:p>
          <a:p>
            <a:pPr lvl="1"/>
            <a:r>
              <a:rPr lang="en-US" dirty="0"/>
              <a:t>Type </a:t>
            </a:r>
            <a:r>
              <a:rPr lang="en-US" dirty="0">
                <a:latin typeface="Trlit_CG Times" panose="020B7200000000000000" pitchFamily="34" charset="0"/>
              </a:rPr>
              <a:t>.</a:t>
            </a:r>
            <a:r>
              <a:rPr lang="en-US" dirty="0" err="1">
                <a:latin typeface="Trlit_CG Times" panose="020B7200000000000000" pitchFamily="34" charset="0"/>
              </a:rPr>
              <a:t>kwi</a:t>
            </a:r>
            <a:r>
              <a:rPr lang="en-US" dirty="0">
                <a:latin typeface="Trlit_CG Times" panose="020B7200000000000000" pitchFamily="34" charset="0"/>
              </a:rPr>
              <a:t> </a:t>
            </a:r>
            <a:r>
              <a:rPr lang="en-US" dirty="0"/>
              <a:t>and </a:t>
            </a:r>
            <a:r>
              <a:rPr lang="en-US" dirty="0">
                <a:latin typeface="Trlit_CG Times" panose="020B7200000000000000" pitchFamily="34" charset="0"/>
              </a:rPr>
              <a:t>.kw</a:t>
            </a:r>
          </a:p>
          <a:p>
            <a:pPr lvl="1"/>
            <a:r>
              <a:rPr lang="en-US" dirty="0"/>
              <a:t>Unique use of mutilated G43 form (     ) (L1Li, L2Li)</a:t>
            </a:r>
          </a:p>
          <a:p>
            <a:pPr lvl="1"/>
            <a:r>
              <a:rPr lang="en-US" dirty="0"/>
              <a:t>Use of non-humanoid classifiers (</a:t>
            </a:r>
            <a:r>
              <a:rPr lang="en-NL" dirty="0">
                <a:latin typeface="Egyptian TextV3ProtoFull" pitchFamily="2" charset="0"/>
                <a:ea typeface="Egyptian TextV3ProtoFull" pitchFamily="2" charset="0"/>
              </a:rPr>
              <a:t>𓇋,𓏤</a:t>
            </a:r>
            <a:r>
              <a:rPr lang="en-NL" dirty="0">
                <a:ea typeface="Egyptian TextV3ProtoFull" pitchFamily="2" charset="0"/>
              </a:rPr>
              <a:t>)</a:t>
            </a:r>
            <a:endParaRPr lang="en-US" dirty="0">
              <a:latin typeface="Egyptian TextV3ProtoFull" pitchFamily="2" charset="0"/>
              <a:ea typeface="Egyptian TextV3ProtoFull" pitchFamily="2" charset="0"/>
            </a:endParaRPr>
          </a:p>
          <a:p>
            <a:pPr marL="457200" lvl="1" indent="0">
              <a:buNone/>
            </a:pPr>
            <a:endParaRPr lang="en-US" dirty="0"/>
          </a:p>
        </p:txBody>
      </p:sp>
      <p:pic>
        <p:nvPicPr>
          <p:cNvPr id="4" name="Picture 3">
            <a:extLst>
              <a:ext uri="{FF2B5EF4-FFF2-40B4-BE49-F238E27FC236}">
                <a16:creationId xmlns:a16="http://schemas.microsoft.com/office/drawing/2014/main" id="{D64A9AD7-629F-C827-75CA-BCB57FFEAA5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957888" y="3070063"/>
            <a:ext cx="423862" cy="406562"/>
          </a:xfrm>
          <a:prstGeom prst="rect">
            <a:avLst/>
          </a:prstGeom>
          <a:noFill/>
          <a:ln>
            <a:noFill/>
          </a:ln>
        </p:spPr>
      </p:pic>
      <p:sp>
        <p:nvSpPr>
          <p:cNvPr id="5" name="Slide Number Placeholder 4">
            <a:extLst>
              <a:ext uri="{FF2B5EF4-FFF2-40B4-BE49-F238E27FC236}">
                <a16:creationId xmlns:a16="http://schemas.microsoft.com/office/drawing/2014/main" id="{52EDC77D-D5DB-CBAE-53FA-FB54064E4F5A}"/>
              </a:ext>
            </a:extLst>
          </p:cNvPr>
          <p:cNvSpPr>
            <a:spLocks noGrp="1"/>
          </p:cNvSpPr>
          <p:nvPr>
            <p:ph type="sldNum" sz="quarter" idx="12"/>
          </p:nvPr>
        </p:nvSpPr>
        <p:spPr/>
        <p:txBody>
          <a:bodyPr/>
          <a:lstStyle/>
          <a:p>
            <a:fld id="{E20576E8-A8D2-4190-8417-47D5E980ED0A}" type="slidenum">
              <a:rPr lang="en-NL" smtClean="0"/>
              <a:t>19</a:t>
            </a:fld>
            <a:endParaRPr lang="en-NL"/>
          </a:p>
        </p:txBody>
      </p:sp>
    </p:spTree>
    <p:extLst>
      <p:ext uri="{BB962C8B-B14F-4D97-AF65-F5344CB8AC3E}">
        <p14:creationId xmlns:p14="http://schemas.microsoft.com/office/powerpoint/2010/main" val="3717568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US" dirty="0"/>
              <a:t>Regional conditioned variation</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t>The issues with dialect</a:t>
            </a:r>
          </a:p>
        </p:txBody>
      </p:sp>
      <p:sp>
        <p:nvSpPr>
          <p:cNvPr id="5" name="Slide Number Placeholder 4">
            <a:extLst>
              <a:ext uri="{FF2B5EF4-FFF2-40B4-BE49-F238E27FC236}">
                <a16:creationId xmlns:a16="http://schemas.microsoft.com/office/drawing/2014/main" id="{BF4369EE-699C-8F56-901E-B20D43598A3D}"/>
              </a:ext>
            </a:extLst>
          </p:cNvPr>
          <p:cNvSpPr>
            <a:spLocks noGrp="1"/>
          </p:cNvSpPr>
          <p:nvPr>
            <p:ph type="sldNum" sz="quarter" idx="12"/>
          </p:nvPr>
        </p:nvSpPr>
        <p:spPr/>
        <p:txBody>
          <a:bodyPr/>
          <a:lstStyle/>
          <a:p>
            <a:fld id="{E20576E8-A8D2-4190-8417-47D5E980ED0A}" type="slidenum">
              <a:rPr lang="en-NL" smtClean="0"/>
              <a:t>2</a:t>
            </a:fld>
            <a:endParaRPr lang="en-NL"/>
          </a:p>
        </p:txBody>
      </p:sp>
    </p:spTree>
    <p:extLst>
      <p:ext uri="{BB962C8B-B14F-4D97-AF65-F5344CB8AC3E}">
        <p14:creationId xmlns:p14="http://schemas.microsoft.com/office/powerpoint/2010/main" val="36916005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US" dirty="0"/>
              <a:t>Regional preferences</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solidFill>
                  <a:schemeClr val="bg1">
                    <a:lumMod val="75000"/>
                  </a:schemeClr>
                </a:solidFill>
              </a:rPr>
              <a:t>Saqqara</a:t>
            </a:r>
          </a:p>
          <a:p>
            <a:r>
              <a:rPr lang="en-US" dirty="0" err="1">
                <a:solidFill>
                  <a:schemeClr val="bg1">
                    <a:lumMod val="75000"/>
                  </a:schemeClr>
                </a:solidFill>
              </a:rPr>
              <a:t>el-Lisht</a:t>
            </a:r>
            <a:endParaRPr lang="en-US" dirty="0">
              <a:solidFill>
                <a:schemeClr val="bg1">
                  <a:lumMod val="75000"/>
                </a:schemeClr>
              </a:solidFill>
            </a:endParaRPr>
          </a:p>
          <a:p>
            <a:r>
              <a:rPr lang="en-US" dirty="0"/>
              <a:t>Beni Hasan</a:t>
            </a:r>
          </a:p>
          <a:p>
            <a:pPr lvl="1"/>
            <a:r>
              <a:rPr lang="en-US" dirty="0"/>
              <a:t>Type </a:t>
            </a:r>
            <a:r>
              <a:rPr lang="en-US" dirty="0">
                <a:latin typeface="Trlit_CG Times" panose="020B7200000000000000" pitchFamily="34" charset="0"/>
              </a:rPr>
              <a:t>.k </a:t>
            </a:r>
            <a:r>
              <a:rPr lang="en-US" dirty="0"/>
              <a:t>and type </a:t>
            </a:r>
            <a:r>
              <a:rPr lang="en-US" dirty="0">
                <a:latin typeface="Trlit_CG Times" panose="020B7200000000000000" pitchFamily="34" charset="0"/>
              </a:rPr>
              <a:t>.ki</a:t>
            </a:r>
          </a:p>
          <a:p>
            <a:pPr lvl="1"/>
            <a:r>
              <a:rPr lang="en-US" dirty="0"/>
              <a:t>Use of non-humanoid classifiers (</a:t>
            </a:r>
            <a:r>
              <a:rPr lang="en-NL" dirty="0">
                <a:latin typeface="Egyptian TextV3ProtoFull" pitchFamily="2" charset="0"/>
                <a:ea typeface="Egyptian TextV3ProtoFull" pitchFamily="2" charset="0"/>
              </a:rPr>
              <a:t>𓇋,𓏤</a:t>
            </a:r>
            <a:r>
              <a:rPr lang="en-NL" dirty="0">
                <a:ea typeface="Egyptian TextV3ProtoFull" pitchFamily="2" charset="0"/>
              </a:rPr>
              <a:t>)</a:t>
            </a:r>
            <a:r>
              <a:rPr lang="en-US" dirty="0">
                <a:ea typeface="Egyptian TextV3ProtoFull" pitchFamily="2" charset="0"/>
              </a:rPr>
              <a:t>, if classifiers are used</a:t>
            </a:r>
            <a:endParaRPr lang="en-US" dirty="0">
              <a:latin typeface="Egyptian TextV3ProtoFull" pitchFamily="2" charset="0"/>
              <a:ea typeface="Egyptian TextV3ProtoFull" pitchFamily="2" charset="0"/>
            </a:endParaRPr>
          </a:p>
          <a:p>
            <a:pPr marL="457200" lvl="1" indent="0">
              <a:buNone/>
            </a:pPr>
            <a:endParaRPr lang="en-US" dirty="0"/>
          </a:p>
        </p:txBody>
      </p:sp>
      <p:sp>
        <p:nvSpPr>
          <p:cNvPr id="5" name="Slide Number Placeholder 4">
            <a:extLst>
              <a:ext uri="{FF2B5EF4-FFF2-40B4-BE49-F238E27FC236}">
                <a16:creationId xmlns:a16="http://schemas.microsoft.com/office/drawing/2014/main" id="{19539524-2FD4-80EE-DD97-ED1C26A02848}"/>
              </a:ext>
            </a:extLst>
          </p:cNvPr>
          <p:cNvSpPr>
            <a:spLocks noGrp="1"/>
          </p:cNvSpPr>
          <p:nvPr>
            <p:ph type="sldNum" sz="quarter" idx="12"/>
          </p:nvPr>
        </p:nvSpPr>
        <p:spPr/>
        <p:txBody>
          <a:bodyPr/>
          <a:lstStyle/>
          <a:p>
            <a:fld id="{E20576E8-A8D2-4190-8417-47D5E980ED0A}" type="slidenum">
              <a:rPr lang="en-NL" smtClean="0"/>
              <a:t>20</a:t>
            </a:fld>
            <a:endParaRPr lang="en-NL"/>
          </a:p>
        </p:txBody>
      </p:sp>
    </p:spTree>
    <p:extLst>
      <p:ext uri="{BB962C8B-B14F-4D97-AF65-F5344CB8AC3E}">
        <p14:creationId xmlns:p14="http://schemas.microsoft.com/office/powerpoint/2010/main" val="2937311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US" dirty="0"/>
              <a:t>Regional preferences</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solidFill>
                  <a:schemeClr val="bg1">
                    <a:lumMod val="75000"/>
                  </a:schemeClr>
                </a:solidFill>
              </a:rPr>
              <a:t>Saqqara</a:t>
            </a:r>
          </a:p>
          <a:p>
            <a:r>
              <a:rPr lang="en-US" dirty="0" err="1">
                <a:solidFill>
                  <a:schemeClr val="bg1">
                    <a:lumMod val="75000"/>
                  </a:schemeClr>
                </a:solidFill>
              </a:rPr>
              <a:t>el-Lisht</a:t>
            </a:r>
            <a:endParaRPr lang="en-US" dirty="0">
              <a:solidFill>
                <a:schemeClr val="bg1">
                  <a:lumMod val="75000"/>
                </a:schemeClr>
              </a:solidFill>
            </a:endParaRPr>
          </a:p>
          <a:p>
            <a:r>
              <a:rPr lang="en-US" dirty="0">
                <a:solidFill>
                  <a:schemeClr val="bg1">
                    <a:lumMod val="75000"/>
                  </a:schemeClr>
                </a:solidFill>
              </a:rPr>
              <a:t>Beni Hasan</a:t>
            </a:r>
          </a:p>
          <a:p>
            <a:r>
              <a:rPr lang="en-US" dirty="0"/>
              <a:t>Deir </a:t>
            </a:r>
            <a:r>
              <a:rPr lang="en-US" dirty="0" err="1"/>
              <a:t>el-Bersha</a:t>
            </a:r>
            <a:endParaRPr lang="en-US" dirty="0"/>
          </a:p>
          <a:p>
            <a:pPr lvl="1"/>
            <a:r>
              <a:rPr lang="en-US" dirty="0"/>
              <a:t>Type </a:t>
            </a:r>
            <a:r>
              <a:rPr lang="en-US" dirty="0">
                <a:latin typeface="Trlit_CG Times" panose="020B7200000000000000" pitchFamily="34" charset="0"/>
              </a:rPr>
              <a:t>.</a:t>
            </a:r>
            <a:r>
              <a:rPr lang="en-US" dirty="0" err="1">
                <a:latin typeface="Trlit_CG Times" panose="020B7200000000000000" pitchFamily="34" charset="0"/>
              </a:rPr>
              <a:t>kwi</a:t>
            </a:r>
            <a:r>
              <a:rPr lang="en-US" dirty="0">
                <a:latin typeface="Trlit_CG Times" panose="020B7200000000000000" pitchFamily="34" charset="0"/>
              </a:rPr>
              <a:t> </a:t>
            </a:r>
            <a:r>
              <a:rPr lang="en-US" dirty="0"/>
              <a:t>(&lt;60%), type </a:t>
            </a:r>
            <a:r>
              <a:rPr lang="en-US" dirty="0">
                <a:latin typeface="Trlit_CG Times" panose="020B7200000000000000" pitchFamily="34" charset="0"/>
              </a:rPr>
              <a:t>.ki</a:t>
            </a:r>
          </a:p>
          <a:p>
            <a:pPr lvl="1"/>
            <a:r>
              <a:rPr lang="en-US" dirty="0"/>
              <a:t>Unique use of A50 (</a:t>
            </a:r>
            <a:r>
              <a:rPr lang="en-NL" dirty="0"/>
              <a:t>𓀻</a:t>
            </a:r>
            <a:r>
              <a:rPr lang="en-US" dirty="0"/>
              <a:t>) for first-person in later period of coffin decoration (</a:t>
            </a:r>
            <a:r>
              <a:rPr lang="en-US" dirty="0" err="1"/>
              <a:t>Sesostris</a:t>
            </a:r>
            <a:r>
              <a:rPr lang="en-US" dirty="0"/>
              <a:t> II to </a:t>
            </a:r>
            <a:r>
              <a:rPr lang="en-US" dirty="0" err="1"/>
              <a:t>Sesostris</a:t>
            </a:r>
            <a:r>
              <a:rPr lang="en-US" dirty="0"/>
              <a:t> III)</a:t>
            </a:r>
          </a:p>
          <a:p>
            <a:pPr lvl="1"/>
            <a:r>
              <a:rPr lang="en-US" dirty="0"/>
              <a:t>Preference for </a:t>
            </a:r>
            <a:r>
              <a:rPr lang="en-NL" dirty="0"/>
              <a:t>𓎢 </a:t>
            </a:r>
            <a:r>
              <a:rPr lang="en-US" dirty="0"/>
              <a:t>over </a:t>
            </a:r>
            <a:r>
              <a:rPr lang="en-NL" dirty="0"/>
              <a:t>𓎡</a:t>
            </a:r>
            <a:r>
              <a:rPr lang="en-US" dirty="0"/>
              <a:t> due to script type (primarily Fischer type 3b).</a:t>
            </a:r>
          </a:p>
          <a:p>
            <a:pPr lvl="1"/>
            <a:r>
              <a:rPr lang="en-US" dirty="0"/>
              <a:t>Preference for using some type of classifier</a:t>
            </a:r>
          </a:p>
        </p:txBody>
      </p:sp>
      <p:sp>
        <p:nvSpPr>
          <p:cNvPr id="4" name="Slide Number Placeholder 3">
            <a:extLst>
              <a:ext uri="{FF2B5EF4-FFF2-40B4-BE49-F238E27FC236}">
                <a16:creationId xmlns:a16="http://schemas.microsoft.com/office/drawing/2014/main" id="{AA9C5505-08A8-C2D4-807E-2339E0CD36DB}"/>
              </a:ext>
            </a:extLst>
          </p:cNvPr>
          <p:cNvSpPr>
            <a:spLocks noGrp="1"/>
          </p:cNvSpPr>
          <p:nvPr>
            <p:ph type="sldNum" sz="quarter" idx="12"/>
          </p:nvPr>
        </p:nvSpPr>
        <p:spPr/>
        <p:txBody>
          <a:bodyPr/>
          <a:lstStyle/>
          <a:p>
            <a:fld id="{E20576E8-A8D2-4190-8417-47D5E980ED0A}" type="slidenum">
              <a:rPr lang="en-NL" smtClean="0"/>
              <a:t>21</a:t>
            </a:fld>
            <a:endParaRPr lang="en-NL"/>
          </a:p>
        </p:txBody>
      </p:sp>
    </p:spTree>
    <p:extLst>
      <p:ext uri="{BB962C8B-B14F-4D97-AF65-F5344CB8AC3E}">
        <p14:creationId xmlns:p14="http://schemas.microsoft.com/office/powerpoint/2010/main" val="4280380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US" dirty="0"/>
              <a:t>Regional preferences</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solidFill>
                  <a:schemeClr val="bg1">
                    <a:lumMod val="75000"/>
                  </a:schemeClr>
                </a:solidFill>
              </a:rPr>
              <a:t>Saqqara</a:t>
            </a:r>
          </a:p>
          <a:p>
            <a:r>
              <a:rPr lang="en-US" dirty="0" err="1">
                <a:solidFill>
                  <a:schemeClr val="bg1">
                    <a:lumMod val="75000"/>
                  </a:schemeClr>
                </a:solidFill>
              </a:rPr>
              <a:t>el-Lisht</a:t>
            </a:r>
            <a:endParaRPr lang="en-US" dirty="0">
              <a:solidFill>
                <a:schemeClr val="bg1">
                  <a:lumMod val="75000"/>
                </a:schemeClr>
              </a:solidFill>
            </a:endParaRPr>
          </a:p>
          <a:p>
            <a:r>
              <a:rPr lang="en-US" dirty="0">
                <a:solidFill>
                  <a:schemeClr val="bg1">
                    <a:lumMod val="75000"/>
                  </a:schemeClr>
                </a:solidFill>
              </a:rPr>
              <a:t>Beni Hasan</a:t>
            </a:r>
          </a:p>
          <a:p>
            <a:r>
              <a:rPr lang="en-US" dirty="0">
                <a:solidFill>
                  <a:schemeClr val="bg1">
                    <a:lumMod val="75000"/>
                  </a:schemeClr>
                </a:solidFill>
              </a:rPr>
              <a:t>Deir </a:t>
            </a:r>
            <a:r>
              <a:rPr lang="en-US" dirty="0" err="1">
                <a:solidFill>
                  <a:schemeClr val="bg1">
                    <a:lumMod val="75000"/>
                  </a:schemeClr>
                </a:solidFill>
              </a:rPr>
              <a:t>el-Bersha</a:t>
            </a:r>
            <a:endParaRPr lang="en-US" dirty="0">
              <a:solidFill>
                <a:schemeClr val="bg1">
                  <a:lumMod val="75000"/>
                </a:schemeClr>
              </a:solidFill>
            </a:endParaRPr>
          </a:p>
          <a:p>
            <a:r>
              <a:rPr lang="en-US" dirty="0"/>
              <a:t>Meir</a:t>
            </a:r>
          </a:p>
          <a:p>
            <a:pPr lvl="1"/>
            <a:r>
              <a:rPr lang="en-US" dirty="0"/>
              <a:t>Type </a:t>
            </a:r>
            <a:r>
              <a:rPr lang="en-US" dirty="0">
                <a:latin typeface="Trlit_CG Times" panose="020B7200000000000000" pitchFamily="34" charset="0"/>
              </a:rPr>
              <a:t>.</a:t>
            </a:r>
            <a:r>
              <a:rPr lang="en-US" dirty="0" err="1">
                <a:latin typeface="Trlit_CG Times" panose="020B7200000000000000" pitchFamily="34" charset="0"/>
              </a:rPr>
              <a:t>kwi</a:t>
            </a:r>
            <a:r>
              <a:rPr lang="en-US" dirty="0">
                <a:latin typeface="Trlit_CG Times" panose="020B7200000000000000" pitchFamily="34" charset="0"/>
              </a:rPr>
              <a:t> </a:t>
            </a:r>
            <a:r>
              <a:rPr lang="en-US" dirty="0"/>
              <a:t>(&lt;60%), type </a:t>
            </a:r>
            <a:r>
              <a:rPr lang="en-US" dirty="0">
                <a:latin typeface="Trlit_CG Times" panose="020B7200000000000000" pitchFamily="34" charset="0"/>
              </a:rPr>
              <a:t>.ki</a:t>
            </a:r>
          </a:p>
          <a:p>
            <a:pPr lvl="1"/>
            <a:r>
              <a:rPr lang="en-US" dirty="0"/>
              <a:t>High level of individuality in graphical form, although relatively stable within each witness</a:t>
            </a:r>
          </a:p>
          <a:p>
            <a:pPr lvl="1"/>
            <a:r>
              <a:rPr lang="en-US" dirty="0"/>
              <a:t>Preference for using some type of classifier</a:t>
            </a:r>
          </a:p>
        </p:txBody>
      </p:sp>
      <p:sp>
        <p:nvSpPr>
          <p:cNvPr id="4" name="Slide Number Placeholder 3">
            <a:extLst>
              <a:ext uri="{FF2B5EF4-FFF2-40B4-BE49-F238E27FC236}">
                <a16:creationId xmlns:a16="http://schemas.microsoft.com/office/drawing/2014/main" id="{92AA720C-9271-8491-590E-5B962F7F811C}"/>
              </a:ext>
            </a:extLst>
          </p:cNvPr>
          <p:cNvSpPr>
            <a:spLocks noGrp="1"/>
          </p:cNvSpPr>
          <p:nvPr>
            <p:ph type="sldNum" sz="quarter" idx="12"/>
          </p:nvPr>
        </p:nvSpPr>
        <p:spPr/>
        <p:txBody>
          <a:bodyPr/>
          <a:lstStyle/>
          <a:p>
            <a:fld id="{E20576E8-A8D2-4190-8417-47D5E980ED0A}" type="slidenum">
              <a:rPr lang="en-NL" smtClean="0"/>
              <a:t>22</a:t>
            </a:fld>
            <a:endParaRPr lang="en-NL"/>
          </a:p>
        </p:txBody>
      </p:sp>
    </p:spTree>
    <p:extLst>
      <p:ext uri="{BB962C8B-B14F-4D97-AF65-F5344CB8AC3E}">
        <p14:creationId xmlns:p14="http://schemas.microsoft.com/office/powerpoint/2010/main" val="21013545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US" dirty="0"/>
              <a:t>Regional preferences</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t>Asyut</a:t>
            </a:r>
          </a:p>
          <a:p>
            <a:pPr lvl="1"/>
            <a:r>
              <a:rPr lang="en-US" dirty="0"/>
              <a:t>Type </a:t>
            </a:r>
            <a:r>
              <a:rPr lang="en-US" dirty="0">
                <a:latin typeface="Trlit_CG Times" panose="020B7200000000000000" pitchFamily="34" charset="0"/>
              </a:rPr>
              <a:t>.ki </a:t>
            </a:r>
            <a:r>
              <a:rPr lang="en-US" dirty="0"/>
              <a:t>(&lt;80%), type </a:t>
            </a:r>
            <a:r>
              <a:rPr lang="en-US" dirty="0">
                <a:latin typeface="Trlit_CG Times" panose="020B7200000000000000" pitchFamily="34" charset="0"/>
              </a:rPr>
              <a:t>.</a:t>
            </a:r>
            <a:r>
              <a:rPr lang="en-US" dirty="0" err="1">
                <a:latin typeface="Trlit_CG Times" panose="020B7200000000000000" pitchFamily="34" charset="0"/>
              </a:rPr>
              <a:t>kwi</a:t>
            </a:r>
            <a:r>
              <a:rPr lang="en-US" dirty="0">
                <a:latin typeface="Trlit_CG Times" panose="020B7200000000000000" pitchFamily="34" charset="0"/>
              </a:rPr>
              <a:t> </a:t>
            </a:r>
            <a:r>
              <a:rPr lang="en-US" dirty="0"/>
              <a:t>(S10C, S8X)</a:t>
            </a:r>
          </a:p>
          <a:p>
            <a:pPr lvl="1"/>
            <a:r>
              <a:rPr lang="en-US" dirty="0"/>
              <a:t>Preference for a classifier (</a:t>
            </a:r>
            <a:r>
              <a:rPr lang="en-NL" dirty="0"/>
              <a:t>𓀀</a:t>
            </a:r>
            <a:r>
              <a:rPr lang="en-US" dirty="0"/>
              <a:t>)</a:t>
            </a:r>
          </a:p>
          <a:p>
            <a:pPr lvl="1"/>
            <a:endParaRPr lang="en-US" dirty="0"/>
          </a:p>
        </p:txBody>
      </p:sp>
      <p:sp>
        <p:nvSpPr>
          <p:cNvPr id="4" name="Slide Number Placeholder 3">
            <a:extLst>
              <a:ext uri="{FF2B5EF4-FFF2-40B4-BE49-F238E27FC236}">
                <a16:creationId xmlns:a16="http://schemas.microsoft.com/office/drawing/2014/main" id="{BE0880C2-C0EA-F36A-5476-75C331694099}"/>
              </a:ext>
            </a:extLst>
          </p:cNvPr>
          <p:cNvSpPr>
            <a:spLocks noGrp="1"/>
          </p:cNvSpPr>
          <p:nvPr>
            <p:ph type="sldNum" sz="quarter" idx="12"/>
          </p:nvPr>
        </p:nvSpPr>
        <p:spPr/>
        <p:txBody>
          <a:bodyPr/>
          <a:lstStyle/>
          <a:p>
            <a:fld id="{E20576E8-A8D2-4190-8417-47D5E980ED0A}" type="slidenum">
              <a:rPr lang="en-NL" smtClean="0"/>
              <a:t>23</a:t>
            </a:fld>
            <a:endParaRPr lang="en-NL"/>
          </a:p>
        </p:txBody>
      </p:sp>
    </p:spTree>
    <p:extLst>
      <p:ext uri="{BB962C8B-B14F-4D97-AF65-F5344CB8AC3E}">
        <p14:creationId xmlns:p14="http://schemas.microsoft.com/office/powerpoint/2010/main" val="36504332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US" dirty="0"/>
              <a:t>Regional preferences</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solidFill>
                  <a:schemeClr val="bg1">
                    <a:lumMod val="75000"/>
                  </a:schemeClr>
                </a:solidFill>
              </a:rPr>
              <a:t>Asyut</a:t>
            </a:r>
          </a:p>
          <a:p>
            <a:r>
              <a:rPr lang="en-US" dirty="0"/>
              <a:t>Theban area</a:t>
            </a:r>
          </a:p>
          <a:p>
            <a:pPr lvl="1"/>
            <a:r>
              <a:rPr lang="en-US" dirty="0"/>
              <a:t>Type </a:t>
            </a:r>
            <a:r>
              <a:rPr lang="en-US" dirty="0">
                <a:latin typeface="Trlit_CG Times" panose="020B7200000000000000" pitchFamily="34" charset="0"/>
              </a:rPr>
              <a:t>.</a:t>
            </a:r>
            <a:r>
              <a:rPr lang="en-US" dirty="0" err="1">
                <a:latin typeface="Trlit_CG Times" panose="020B7200000000000000" pitchFamily="34" charset="0"/>
              </a:rPr>
              <a:t>kwi</a:t>
            </a:r>
            <a:r>
              <a:rPr lang="en-US" dirty="0">
                <a:latin typeface="Trlit_CG Times" panose="020B7200000000000000" pitchFamily="34" charset="0"/>
              </a:rPr>
              <a:t> </a:t>
            </a:r>
            <a:r>
              <a:rPr lang="en-US" dirty="0"/>
              <a:t>(&lt;55%)</a:t>
            </a:r>
          </a:p>
          <a:p>
            <a:pPr lvl="1"/>
            <a:r>
              <a:rPr lang="en-US" dirty="0"/>
              <a:t>Type </a:t>
            </a:r>
            <a:r>
              <a:rPr lang="en-US" dirty="0">
                <a:latin typeface="Trlit_CG Times" panose="020B7200000000000000" pitchFamily="34" charset="0"/>
              </a:rPr>
              <a:t>.k</a:t>
            </a:r>
            <a:r>
              <a:rPr lang="en-US" dirty="0"/>
              <a:t> (&gt;20%), but only from two supports: T1C (23), T3L (2)</a:t>
            </a:r>
          </a:p>
          <a:p>
            <a:pPr lvl="1"/>
            <a:r>
              <a:rPr lang="en-US" dirty="0"/>
              <a:t>Preference for a humanoid classifier (</a:t>
            </a:r>
            <a:r>
              <a:rPr lang="en-NL" dirty="0"/>
              <a:t>𓀀, 𓇋𓀀)</a:t>
            </a: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7B559187-E7FF-DB2D-AFCF-DB35D37724B1}"/>
              </a:ext>
            </a:extLst>
          </p:cNvPr>
          <p:cNvSpPr>
            <a:spLocks noGrp="1"/>
          </p:cNvSpPr>
          <p:nvPr>
            <p:ph type="sldNum" sz="quarter" idx="12"/>
          </p:nvPr>
        </p:nvSpPr>
        <p:spPr/>
        <p:txBody>
          <a:bodyPr/>
          <a:lstStyle/>
          <a:p>
            <a:fld id="{E20576E8-A8D2-4190-8417-47D5E980ED0A}" type="slidenum">
              <a:rPr lang="en-NL" smtClean="0"/>
              <a:t>24</a:t>
            </a:fld>
            <a:endParaRPr lang="en-NL"/>
          </a:p>
        </p:txBody>
      </p:sp>
    </p:spTree>
    <p:extLst>
      <p:ext uri="{BB962C8B-B14F-4D97-AF65-F5344CB8AC3E}">
        <p14:creationId xmlns:p14="http://schemas.microsoft.com/office/powerpoint/2010/main" val="1582811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US" dirty="0"/>
              <a:t>Regional preferences</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solidFill>
                  <a:schemeClr val="bg1">
                    <a:lumMod val="75000"/>
                  </a:schemeClr>
                </a:solidFill>
              </a:rPr>
              <a:t>Asyut</a:t>
            </a:r>
          </a:p>
          <a:p>
            <a:r>
              <a:rPr lang="en-US" dirty="0">
                <a:solidFill>
                  <a:schemeClr val="bg1">
                    <a:lumMod val="75000"/>
                  </a:schemeClr>
                </a:solidFill>
              </a:rPr>
              <a:t>Theban area</a:t>
            </a:r>
          </a:p>
          <a:p>
            <a:r>
              <a:rPr lang="en-US" dirty="0" err="1"/>
              <a:t>Gebelein</a:t>
            </a:r>
            <a:r>
              <a:rPr lang="en-US" dirty="0"/>
              <a:t> and Aswan</a:t>
            </a:r>
          </a:p>
          <a:p>
            <a:pPr lvl="1"/>
            <a:r>
              <a:rPr lang="en-US" dirty="0"/>
              <a:t>First intermediate period school of decoration in south Egypt (including T3C)</a:t>
            </a:r>
          </a:p>
          <a:p>
            <a:pPr lvl="1"/>
            <a:r>
              <a:rPr lang="en-US" dirty="0"/>
              <a:t>Preference in G1T and G2T for either type </a:t>
            </a:r>
            <a:r>
              <a:rPr lang="en-US" dirty="0">
                <a:latin typeface="Trlit_CG Times" panose="020B7200000000000000" pitchFamily="34" charset="0"/>
              </a:rPr>
              <a:t>.ki </a:t>
            </a:r>
            <a:r>
              <a:rPr lang="en-US" dirty="0"/>
              <a:t>and </a:t>
            </a:r>
            <a:r>
              <a:rPr lang="en-US" dirty="0">
                <a:latin typeface="Trlit_CG Times" panose="020B7200000000000000" pitchFamily="34" charset="0"/>
              </a:rPr>
              <a:t>.</a:t>
            </a:r>
            <a:r>
              <a:rPr lang="en-US" dirty="0" err="1">
                <a:latin typeface="Trlit_CG Times" panose="020B7200000000000000" pitchFamily="34" charset="0"/>
              </a:rPr>
              <a:t>kwi</a:t>
            </a:r>
            <a:r>
              <a:rPr lang="en-US" dirty="0"/>
              <a:t>, using </a:t>
            </a:r>
            <a:r>
              <a:rPr lang="en-NL" dirty="0"/>
              <a:t>𓇋𓀀 as</a:t>
            </a:r>
            <a:r>
              <a:rPr lang="en-US" dirty="0"/>
              <a:t> classifier group</a:t>
            </a:r>
          </a:p>
          <a:p>
            <a:pPr lvl="1"/>
            <a:r>
              <a:rPr lang="en-US" dirty="0"/>
              <a:t>Preference in A1C for type </a:t>
            </a:r>
            <a:r>
              <a:rPr lang="en-US" dirty="0">
                <a:latin typeface="Trlit_CG Times" panose="020B7200000000000000" pitchFamily="34" charset="0"/>
              </a:rPr>
              <a:t>.</a:t>
            </a:r>
            <a:r>
              <a:rPr lang="en-US" dirty="0" err="1">
                <a:latin typeface="Trlit_CG Times" panose="020B7200000000000000" pitchFamily="34" charset="0"/>
              </a:rPr>
              <a:t>kwi</a:t>
            </a:r>
            <a:r>
              <a:rPr lang="en-US" dirty="0">
                <a:latin typeface="Trlit_CG Times" panose="020B7200000000000000" pitchFamily="34" charset="0"/>
              </a:rPr>
              <a:t> </a:t>
            </a:r>
            <a:r>
              <a:rPr lang="en-US" dirty="0"/>
              <a:t>or </a:t>
            </a:r>
            <a:r>
              <a:rPr lang="en-US" dirty="0">
                <a:latin typeface="Trlit_CG Times" panose="020B7200000000000000" pitchFamily="34" charset="0"/>
              </a:rPr>
              <a:t>.k</a:t>
            </a:r>
            <a:r>
              <a:rPr lang="en-US" dirty="0"/>
              <a:t>, using </a:t>
            </a:r>
            <a:r>
              <a:rPr lang="en-NL" dirty="0"/>
              <a:t>𓀀</a:t>
            </a:r>
            <a:r>
              <a:rPr lang="en-US" dirty="0"/>
              <a:t> as classifier</a:t>
            </a:r>
          </a:p>
          <a:p>
            <a:pPr marL="457200" lvl="1" indent="0">
              <a:buNone/>
            </a:pPr>
            <a:endParaRPr lang="en-US" dirty="0"/>
          </a:p>
        </p:txBody>
      </p:sp>
      <p:sp>
        <p:nvSpPr>
          <p:cNvPr id="4" name="Slide Number Placeholder 3">
            <a:extLst>
              <a:ext uri="{FF2B5EF4-FFF2-40B4-BE49-F238E27FC236}">
                <a16:creationId xmlns:a16="http://schemas.microsoft.com/office/drawing/2014/main" id="{AB1146FE-5774-793B-1130-95F4FEF06E65}"/>
              </a:ext>
            </a:extLst>
          </p:cNvPr>
          <p:cNvSpPr>
            <a:spLocks noGrp="1"/>
          </p:cNvSpPr>
          <p:nvPr>
            <p:ph type="sldNum" sz="quarter" idx="12"/>
          </p:nvPr>
        </p:nvSpPr>
        <p:spPr/>
        <p:txBody>
          <a:bodyPr/>
          <a:lstStyle/>
          <a:p>
            <a:fld id="{E20576E8-A8D2-4190-8417-47D5E980ED0A}" type="slidenum">
              <a:rPr lang="en-NL" smtClean="0"/>
              <a:t>25</a:t>
            </a:fld>
            <a:endParaRPr lang="en-NL"/>
          </a:p>
        </p:txBody>
      </p:sp>
    </p:spTree>
    <p:extLst>
      <p:ext uri="{BB962C8B-B14F-4D97-AF65-F5344CB8AC3E}">
        <p14:creationId xmlns:p14="http://schemas.microsoft.com/office/powerpoint/2010/main" val="28067352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US" dirty="0"/>
              <a:t>Regional preferences</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fontScale="92500" lnSpcReduction="20000"/>
          </a:bodyPr>
          <a:lstStyle/>
          <a:p>
            <a:r>
              <a:rPr lang="en-US" dirty="0">
                <a:solidFill>
                  <a:schemeClr val="bg1">
                    <a:lumMod val="75000"/>
                  </a:schemeClr>
                </a:solidFill>
              </a:rPr>
              <a:t>Asyut</a:t>
            </a:r>
          </a:p>
          <a:p>
            <a:r>
              <a:rPr lang="en-US" dirty="0">
                <a:solidFill>
                  <a:schemeClr val="bg1">
                    <a:lumMod val="75000"/>
                  </a:schemeClr>
                </a:solidFill>
              </a:rPr>
              <a:t>Theban area</a:t>
            </a:r>
          </a:p>
          <a:p>
            <a:r>
              <a:rPr lang="en-US" dirty="0" err="1">
                <a:solidFill>
                  <a:schemeClr val="bg1">
                    <a:lumMod val="75000"/>
                  </a:schemeClr>
                </a:solidFill>
              </a:rPr>
              <a:t>Gebelein</a:t>
            </a:r>
            <a:r>
              <a:rPr lang="en-US" dirty="0">
                <a:solidFill>
                  <a:schemeClr val="bg1">
                    <a:lumMod val="75000"/>
                  </a:schemeClr>
                </a:solidFill>
              </a:rPr>
              <a:t> and Aswan</a:t>
            </a:r>
          </a:p>
          <a:p>
            <a:r>
              <a:rPr lang="en-US" dirty="0"/>
              <a:t>Papyri and Y1C</a:t>
            </a:r>
          </a:p>
          <a:p>
            <a:pPr lvl="1"/>
            <a:r>
              <a:rPr lang="en-US" dirty="0"/>
              <a:t>Type </a:t>
            </a:r>
            <a:r>
              <a:rPr lang="en-US" dirty="0">
                <a:latin typeface="Trlit_CG Times" panose="020B7200000000000000" pitchFamily="34" charset="0"/>
              </a:rPr>
              <a:t>.ki</a:t>
            </a:r>
          </a:p>
          <a:p>
            <a:pPr lvl="1"/>
            <a:r>
              <a:rPr lang="en-US" dirty="0"/>
              <a:t>Provenance Asyut?*</a:t>
            </a:r>
          </a:p>
          <a:p>
            <a:endParaRPr lang="en-US" dirty="0"/>
          </a:p>
          <a:p>
            <a:endParaRPr lang="en-US" dirty="0"/>
          </a:p>
          <a:p>
            <a:pPr>
              <a:buFont typeface="Calibri" panose="020F0502020204030204" pitchFamily="34" charset="0"/>
              <a:buChar char="*"/>
            </a:pPr>
            <a:r>
              <a:rPr lang="en-US" sz="1400" b="0" i="0" u="none" strike="noStrike" baseline="0" dirty="0">
                <a:solidFill>
                  <a:srgbClr val="000000"/>
                </a:solidFill>
              </a:rPr>
              <a:t>Schenkel, W. (1996). Eine </a:t>
            </a:r>
            <a:r>
              <a:rPr lang="en-US" sz="1400" b="0" i="0" u="none" strike="noStrike" baseline="0" dirty="0" err="1">
                <a:solidFill>
                  <a:srgbClr val="000000"/>
                </a:solidFill>
              </a:rPr>
              <a:t>Konkordanz</a:t>
            </a:r>
            <a:r>
              <a:rPr lang="en-US" sz="1400" b="0" i="0" u="none" strike="noStrike" baseline="0" dirty="0">
                <a:solidFill>
                  <a:srgbClr val="000000"/>
                </a:solidFill>
              </a:rPr>
              <a:t> </a:t>
            </a:r>
            <a:r>
              <a:rPr lang="en-US" sz="1400" b="0" i="0" u="none" strike="noStrike" baseline="0" dirty="0" err="1">
                <a:solidFill>
                  <a:srgbClr val="000000"/>
                </a:solidFill>
              </a:rPr>
              <a:t>zu</a:t>
            </a:r>
            <a:r>
              <a:rPr lang="en-US" sz="1400" b="0" i="0" u="none" strike="noStrike" baseline="0" dirty="0">
                <a:solidFill>
                  <a:srgbClr val="000000"/>
                </a:solidFill>
              </a:rPr>
              <a:t> den </a:t>
            </a:r>
            <a:r>
              <a:rPr lang="en-US" sz="1400" b="0" i="0" u="none" strike="noStrike" baseline="0" dirty="0" err="1">
                <a:solidFill>
                  <a:srgbClr val="000000"/>
                </a:solidFill>
              </a:rPr>
              <a:t>Sargtexten</a:t>
            </a:r>
            <a:r>
              <a:rPr lang="en-US" sz="1400" b="0" i="0" u="none" strike="noStrike" baseline="0" dirty="0">
                <a:solidFill>
                  <a:srgbClr val="000000"/>
                </a:solidFill>
              </a:rPr>
              <a:t> und die </a:t>
            </a:r>
            <a:r>
              <a:rPr lang="en-US" sz="1400" b="0" i="0" u="none" strike="noStrike" baseline="0" dirty="0" err="1">
                <a:solidFill>
                  <a:srgbClr val="000000"/>
                </a:solidFill>
              </a:rPr>
              <a:t>Graphien</a:t>
            </a:r>
            <a:r>
              <a:rPr lang="en-US" sz="1400" b="0" i="0" u="none" strike="noStrike" baseline="0" dirty="0">
                <a:solidFill>
                  <a:srgbClr val="000000"/>
                </a:solidFill>
              </a:rPr>
              <a:t> der 1. Person Singular. In H. Willems (ed.), </a:t>
            </a:r>
            <a:r>
              <a:rPr lang="en-US" sz="1400" b="0" i="1" u="none" strike="noStrike" baseline="0" dirty="0">
                <a:solidFill>
                  <a:srgbClr val="000000"/>
                </a:solidFill>
              </a:rPr>
              <a:t>The world of the Coffin Texts: proceedings of the symposium held on the occasion of the 100th birthday of </a:t>
            </a:r>
            <a:r>
              <a:rPr lang="en-US" sz="1400" b="0" i="1" u="none" strike="noStrike" baseline="0" dirty="0" err="1">
                <a:solidFill>
                  <a:srgbClr val="000000"/>
                </a:solidFill>
              </a:rPr>
              <a:t>Adriaan</a:t>
            </a:r>
            <a:r>
              <a:rPr lang="en-US" sz="1400" b="0" i="1" u="none" strike="noStrike" baseline="0" dirty="0">
                <a:solidFill>
                  <a:srgbClr val="000000"/>
                </a:solidFill>
              </a:rPr>
              <a:t> de Buck, Leiden, December 17-19, 1992. </a:t>
            </a:r>
            <a:r>
              <a:rPr lang="en-US" sz="1400" b="0" i="0" u="none" strike="noStrike" baseline="0" dirty="0" err="1">
                <a:solidFill>
                  <a:srgbClr val="000000"/>
                </a:solidFill>
              </a:rPr>
              <a:t>Egyptologische</a:t>
            </a:r>
            <a:r>
              <a:rPr lang="en-US" sz="1400" b="0" i="0" u="none" strike="noStrike" baseline="0" dirty="0">
                <a:solidFill>
                  <a:srgbClr val="000000"/>
                </a:solidFill>
              </a:rPr>
              <a:t> </a:t>
            </a:r>
            <a:r>
              <a:rPr lang="en-US" sz="1400" b="0" i="0" u="none" strike="noStrike" baseline="0" dirty="0" err="1">
                <a:solidFill>
                  <a:srgbClr val="000000"/>
                </a:solidFill>
              </a:rPr>
              <a:t>Uitgaven</a:t>
            </a:r>
            <a:r>
              <a:rPr lang="en-US" sz="1400" b="0" i="0" u="none" strike="noStrike" baseline="0" dirty="0">
                <a:solidFill>
                  <a:srgbClr val="000000"/>
                </a:solidFill>
              </a:rPr>
              <a:t> 9. p. 125; </a:t>
            </a:r>
            <a:r>
              <a:rPr lang="de-DE" sz="1400" b="0" i="0" u="none" strike="noStrike" baseline="0" dirty="0">
                <a:solidFill>
                  <a:srgbClr val="000000"/>
                </a:solidFill>
              </a:rPr>
              <a:t>Jürgens, P. (1990). Der Tote als Mittler zwischen Mensch und Göttern im Berliner Sargtexte-Papyrus: ein Zeugnis inoffizieller Religion aus dem Mittleren Reich. </a:t>
            </a:r>
            <a:r>
              <a:rPr lang="de-DE" sz="1400" b="0" i="1" u="none" strike="noStrike" baseline="0" dirty="0">
                <a:solidFill>
                  <a:srgbClr val="000000"/>
                </a:solidFill>
              </a:rPr>
              <a:t>Göttinger Miszellen 116</a:t>
            </a:r>
            <a:r>
              <a:rPr lang="de-DE" sz="1400" b="0" i="0" u="none" strike="noStrike" baseline="0" dirty="0">
                <a:solidFill>
                  <a:srgbClr val="000000"/>
                </a:solidFill>
              </a:rPr>
              <a:t>, p. 55-56; </a:t>
            </a:r>
            <a:r>
              <a:rPr lang="de-DE" sz="1400" b="0" i="0" u="none" strike="noStrike" baseline="0" dirty="0" err="1">
                <a:solidFill>
                  <a:srgbClr val="000000"/>
                </a:solidFill>
              </a:rPr>
              <a:t>Regulski</a:t>
            </a:r>
            <a:r>
              <a:rPr lang="de-DE" sz="1400" b="0" i="0" u="none" strike="noStrike" baseline="0" dirty="0">
                <a:solidFill>
                  <a:srgbClr val="000000"/>
                </a:solidFill>
              </a:rPr>
              <a:t>, I. (2015). Papyrus </a:t>
            </a:r>
            <a:r>
              <a:rPr lang="de-DE" sz="1400" b="0" i="0" u="none" strike="noStrike" baseline="0" dirty="0" err="1">
                <a:solidFill>
                  <a:srgbClr val="000000"/>
                </a:solidFill>
              </a:rPr>
              <a:t>fragments</a:t>
            </a:r>
            <a:r>
              <a:rPr lang="de-DE" sz="1400" b="0" i="0" u="none" strike="noStrike" baseline="0" dirty="0">
                <a:solidFill>
                  <a:srgbClr val="000000"/>
                </a:solidFill>
              </a:rPr>
              <a:t> </a:t>
            </a:r>
            <a:r>
              <a:rPr lang="de-DE" sz="1400" b="0" i="0" u="none" strike="noStrike" baseline="0" dirty="0" err="1">
                <a:solidFill>
                  <a:srgbClr val="000000"/>
                </a:solidFill>
              </a:rPr>
              <a:t>from</a:t>
            </a:r>
            <a:r>
              <a:rPr lang="de-DE" sz="1400" b="0" i="0" u="none" strike="noStrike" baseline="0" dirty="0">
                <a:solidFill>
                  <a:srgbClr val="000000"/>
                </a:solidFill>
              </a:rPr>
              <a:t> Asyut: a </a:t>
            </a:r>
            <a:r>
              <a:rPr lang="de-DE" sz="1400" b="0" i="0" u="none" strike="noStrike" baseline="0" dirty="0" err="1">
                <a:solidFill>
                  <a:srgbClr val="000000"/>
                </a:solidFill>
              </a:rPr>
              <a:t>palaeographic</a:t>
            </a:r>
            <a:r>
              <a:rPr lang="de-DE" sz="1400" b="0" i="0" u="none" strike="noStrike" baseline="0" dirty="0">
                <a:solidFill>
                  <a:srgbClr val="000000"/>
                </a:solidFill>
              </a:rPr>
              <a:t> </a:t>
            </a:r>
            <a:r>
              <a:rPr lang="de-DE" sz="1400" b="0" i="0" u="none" strike="noStrike" baseline="0" dirty="0" err="1">
                <a:solidFill>
                  <a:srgbClr val="000000"/>
                </a:solidFill>
              </a:rPr>
              <a:t>comparison</a:t>
            </a:r>
            <a:r>
              <a:rPr lang="de-DE" sz="1400" b="0" i="0" u="none" strike="noStrike" baseline="0" dirty="0">
                <a:solidFill>
                  <a:srgbClr val="000000"/>
                </a:solidFill>
              </a:rPr>
              <a:t>. In U. Verhoeven (</a:t>
            </a:r>
            <a:r>
              <a:rPr lang="de-DE" sz="1400" b="0" i="0" u="none" strike="noStrike" baseline="0" dirty="0" err="1">
                <a:solidFill>
                  <a:srgbClr val="000000"/>
                </a:solidFill>
              </a:rPr>
              <a:t>ed</a:t>
            </a:r>
            <a:r>
              <a:rPr lang="de-DE" sz="1400" b="0" i="0" u="none" strike="noStrike" baseline="0" dirty="0">
                <a:solidFill>
                  <a:srgbClr val="000000"/>
                </a:solidFill>
              </a:rPr>
              <a:t>.), </a:t>
            </a:r>
            <a:r>
              <a:rPr lang="de-DE" sz="1400" b="0" i="1" u="none" strike="noStrike" baseline="0" dirty="0">
                <a:solidFill>
                  <a:srgbClr val="000000"/>
                </a:solidFill>
              </a:rPr>
              <a:t>Ägyptologische "Binsen"-Weisheiten I-II: Neue Forschungen und Methoden der </a:t>
            </a:r>
            <a:r>
              <a:rPr lang="de-DE" sz="1400" b="0" i="1" u="none" strike="noStrike" baseline="0" dirty="0" err="1">
                <a:solidFill>
                  <a:srgbClr val="000000"/>
                </a:solidFill>
              </a:rPr>
              <a:t>Hieratistik</a:t>
            </a:r>
            <a:r>
              <a:rPr lang="de-DE" sz="1400" b="0" i="1" u="none" strike="noStrike" baseline="0" dirty="0">
                <a:solidFill>
                  <a:srgbClr val="000000"/>
                </a:solidFill>
              </a:rPr>
              <a:t>. Akten zweier Tagungen in Mainz im April 2011 und März 2013. Akademie der Wissenschaften und der Literatur (Mainz): Abhandlungen der Geistes- und sozialwissenschaftlich</a:t>
            </a:r>
            <a:r>
              <a:rPr lang="de-DE" sz="1400" b="0" i="0" u="none" strike="noStrike" baseline="0" dirty="0">
                <a:solidFill>
                  <a:srgbClr val="000000"/>
                </a:solidFill>
              </a:rPr>
              <a:t>. p. 301</a:t>
            </a:r>
            <a:endParaRPr lang="en-US" sz="1400" dirty="0"/>
          </a:p>
          <a:p>
            <a:endParaRPr lang="en-US" dirty="0"/>
          </a:p>
        </p:txBody>
      </p:sp>
      <p:sp>
        <p:nvSpPr>
          <p:cNvPr id="4" name="Slide Number Placeholder 3">
            <a:extLst>
              <a:ext uri="{FF2B5EF4-FFF2-40B4-BE49-F238E27FC236}">
                <a16:creationId xmlns:a16="http://schemas.microsoft.com/office/drawing/2014/main" id="{62B44DF8-63F4-B337-0D64-A0F6FD559693}"/>
              </a:ext>
            </a:extLst>
          </p:cNvPr>
          <p:cNvSpPr>
            <a:spLocks noGrp="1"/>
          </p:cNvSpPr>
          <p:nvPr>
            <p:ph type="sldNum" sz="quarter" idx="12"/>
          </p:nvPr>
        </p:nvSpPr>
        <p:spPr/>
        <p:txBody>
          <a:bodyPr/>
          <a:lstStyle/>
          <a:p>
            <a:fld id="{E20576E8-A8D2-4190-8417-47D5E980ED0A}" type="slidenum">
              <a:rPr lang="en-NL" smtClean="0"/>
              <a:t>26</a:t>
            </a:fld>
            <a:endParaRPr lang="en-NL"/>
          </a:p>
        </p:txBody>
      </p:sp>
    </p:spTree>
    <p:extLst>
      <p:ext uri="{BB962C8B-B14F-4D97-AF65-F5344CB8AC3E}">
        <p14:creationId xmlns:p14="http://schemas.microsoft.com/office/powerpoint/2010/main" val="26566326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US" dirty="0"/>
              <a:t>Non-</a:t>
            </a:r>
            <a:r>
              <a:rPr lang="en-US" dirty="0" err="1"/>
              <a:t>diatopic</a:t>
            </a:r>
            <a:r>
              <a:rPr lang="en-US" dirty="0"/>
              <a:t> or diachronic variation</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t>No support for the existence of a pattern of variation based on factors beside </a:t>
            </a:r>
            <a:r>
              <a:rPr lang="en-US" dirty="0" err="1"/>
              <a:t>diatopic</a:t>
            </a:r>
            <a:r>
              <a:rPr lang="en-US" dirty="0"/>
              <a:t> and diachronic variation</a:t>
            </a:r>
          </a:p>
          <a:p>
            <a:r>
              <a:rPr lang="en-US" dirty="0"/>
              <a:t>Closest examples are support specific</a:t>
            </a:r>
          </a:p>
          <a:p>
            <a:pPr lvl="1"/>
            <a:r>
              <a:rPr lang="en-US" dirty="0"/>
              <a:t>(T1C) Use of </a:t>
            </a:r>
            <a:r>
              <a:rPr lang="en-NL" dirty="0"/>
              <a:t>𓎡</a:t>
            </a:r>
            <a:r>
              <a:rPr lang="en-US" dirty="0"/>
              <a:t> on the head of the tomb only (but not uniquely)</a:t>
            </a:r>
          </a:p>
          <a:p>
            <a:pPr lvl="1"/>
            <a:r>
              <a:rPr lang="en-US" dirty="0"/>
              <a:t>(S1C, S9C, S1P, S3P) Use of type </a:t>
            </a:r>
            <a:r>
              <a:rPr lang="en-US" dirty="0">
                <a:latin typeface="Trlit_CG Times" panose="020B7200000000000000" pitchFamily="34" charset="0"/>
              </a:rPr>
              <a:t>.k</a:t>
            </a:r>
            <a:r>
              <a:rPr lang="en-US" dirty="0"/>
              <a:t> due to limited space at the end of the column</a:t>
            </a:r>
          </a:p>
        </p:txBody>
      </p:sp>
      <p:sp>
        <p:nvSpPr>
          <p:cNvPr id="4" name="Slide Number Placeholder 3">
            <a:extLst>
              <a:ext uri="{FF2B5EF4-FFF2-40B4-BE49-F238E27FC236}">
                <a16:creationId xmlns:a16="http://schemas.microsoft.com/office/drawing/2014/main" id="{077B3CAE-E5E4-21FB-5E3C-0AB041FFD04B}"/>
              </a:ext>
            </a:extLst>
          </p:cNvPr>
          <p:cNvSpPr>
            <a:spLocks noGrp="1"/>
          </p:cNvSpPr>
          <p:nvPr>
            <p:ph type="sldNum" sz="quarter" idx="12"/>
          </p:nvPr>
        </p:nvSpPr>
        <p:spPr/>
        <p:txBody>
          <a:bodyPr/>
          <a:lstStyle/>
          <a:p>
            <a:fld id="{E20576E8-A8D2-4190-8417-47D5E980ED0A}" type="slidenum">
              <a:rPr lang="en-NL" smtClean="0"/>
              <a:t>27</a:t>
            </a:fld>
            <a:endParaRPr lang="en-NL"/>
          </a:p>
        </p:txBody>
      </p:sp>
    </p:spTree>
    <p:extLst>
      <p:ext uri="{BB962C8B-B14F-4D97-AF65-F5344CB8AC3E}">
        <p14:creationId xmlns:p14="http://schemas.microsoft.com/office/powerpoint/2010/main" val="34845941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US" dirty="0"/>
              <a:t>Conclusion</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t>Some evidence for regional preferences in the appearance of the first-person singular stative ending</a:t>
            </a:r>
          </a:p>
          <a:p>
            <a:pPr lvl="1"/>
            <a:r>
              <a:rPr lang="en-US" dirty="0"/>
              <a:t>In the northernmost attestations of Coffin Texts (Saqqara, </a:t>
            </a:r>
            <a:r>
              <a:rPr lang="en-US" dirty="0" err="1"/>
              <a:t>el-Lisht</a:t>
            </a:r>
            <a:r>
              <a:rPr lang="en-US" dirty="0"/>
              <a:t>, Beni Hasan), the use of a humanoid classifier is generally avoided</a:t>
            </a:r>
          </a:p>
          <a:p>
            <a:pPr lvl="1"/>
            <a:r>
              <a:rPr lang="en-US" dirty="0"/>
              <a:t>Deir </a:t>
            </a:r>
            <a:r>
              <a:rPr lang="en-US" dirty="0" err="1"/>
              <a:t>el-Bersha</a:t>
            </a:r>
            <a:r>
              <a:rPr lang="en-US" dirty="0"/>
              <a:t> and Meir have a preference for type </a:t>
            </a:r>
            <a:r>
              <a:rPr lang="en-US" dirty="0">
                <a:latin typeface="Trlit_CG Times" panose="020B7200000000000000" pitchFamily="34" charset="0"/>
              </a:rPr>
              <a:t>.</a:t>
            </a:r>
            <a:r>
              <a:rPr lang="en-US" dirty="0" err="1">
                <a:latin typeface="Trlit_CG Times" panose="020B7200000000000000" pitchFamily="34" charset="0"/>
              </a:rPr>
              <a:t>kwi</a:t>
            </a:r>
            <a:endParaRPr lang="en-US" dirty="0">
              <a:latin typeface="Trlit_CG Times" panose="020B7200000000000000" pitchFamily="34" charset="0"/>
            </a:endParaRPr>
          </a:p>
          <a:p>
            <a:pPr lvl="1"/>
            <a:r>
              <a:rPr lang="en-US" dirty="0"/>
              <a:t>Asyut has a preference for type </a:t>
            </a:r>
            <a:r>
              <a:rPr lang="en-US" dirty="0">
                <a:latin typeface="Trlit_CG Times" panose="020B7200000000000000" pitchFamily="34" charset="0"/>
              </a:rPr>
              <a:t>.ki</a:t>
            </a:r>
          </a:p>
        </p:txBody>
      </p:sp>
      <p:sp>
        <p:nvSpPr>
          <p:cNvPr id="4" name="Slide Number Placeholder 3">
            <a:extLst>
              <a:ext uri="{FF2B5EF4-FFF2-40B4-BE49-F238E27FC236}">
                <a16:creationId xmlns:a16="http://schemas.microsoft.com/office/drawing/2014/main" id="{27597D33-A6EC-7109-1519-353F96F82F88}"/>
              </a:ext>
            </a:extLst>
          </p:cNvPr>
          <p:cNvSpPr>
            <a:spLocks noGrp="1"/>
          </p:cNvSpPr>
          <p:nvPr>
            <p:ph type="sldNum" sz="quarter" idx="12"/>
          </p:nvPr>
        </p:nvSpPr>
        <p:spPr/>
        <p:txBody>
          <a:bodyPr/>
          <a:lstStyle/>
          <a:p>
            <a:fld id="{E20576E8-A8D2-4190-8417-47D5E980ED0A}" type="slidenum">
              <a:rPr lang="en-NL" smtClean="0"/>
              <a:t>28</a:t>
            </a:fld>
            <a:endParaRPr lang="en-NL"/>
          </a:p>
        </p:txBody>
      </p:sp>
    </p:spTree>
    <p:extLst>
      <p:ext uri="{BB962C8B-B14F-4D97-AF65-F5344CB8AC3E}">
        <p14:creationId xmlns:p14="http://schemas.microsoft.com/office/powerpoint/2010/main" val="34407299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485788-7F4F-246A-0A02-2FEF6BC9DCE2}"/>
              </a:ext>
            </a:extLst>
          </p:cNvPr>
          <p:cNvSpPr>
            <a:spLocks noGrp="1"/>
          </p:cNvSpPr>
          <p:nvPr>
            <p:ph type="title"/>
          </p:nvPr>
        </p:nvSpPr>
        <p:spPr/>
        <p:txBody>
          <a:bodyPr/>
          <a:lstStyle/>
          <a:p>
            <a:pPr algn="ctr"/>
            <a:r>
              <a:rPr lang="en-US" dirty="0"/>
              <a:t>Thank you for your attention</a:t>
            </a:r>
            <a:endParaRPr lang="en-NL" dirty="0"/>
          </a:p>
        </p:txBody>
      </p:sp>
      <p:sp>
        <p:nvSpPr>
          <p:cNvPr id="5" name="Text Placeholder 4">
            <a:extLst>
              <a:ext uri="{FF2B5EF4-FFF2-40B4-BE49-F238E27FC236}">
                <a16:creationId xmlns:a16="http://schemas.microsoft.com/office/drawing/2014/main" id="{AC4F9BA6-7D53-7A9A-A907-5C717879AEF9}"/>
              </a:ext>
            </a:extLst>
          </p:cNvPr>
          <p:cNvSpPr>
            <a:spLocks noGrp="1"/>
          </p:cNvSpPr>
          <p:nvPr>
            <p:ph type="body" idx="1"/>
          </p:nvPr>
        </p:nvSpPr>
        <p:spPr>
          <a:xfrm>
            <a:off x="838200" y="5148262"/>
            <a:ext cx="10515600" cy="1500187"/>
          </a:xfrm>
        </p:spPr>
        <p:txBody>
          <a:bodyPr>
            <a:normAutofit/>
          </a:bodyPr>
          <a:lstStyle/>
          <a:p>
            <a:pPr algn="ctr"/>
            <a:r>
              <a:rPr lang="en-US" sz="1400" dirty="0"/>
              <a:t>Made possible in part due to funding provided by a Google Research grant awarded to Dr. Deborah Anderson at UC Berkeley, and the </a:t>
            </a:r>
            <a:r>
              <a:rPr lang="en-US" sz="1400" dirty="0" err="1"/>
              <a:t>Annalies</a:t>
            </a:r>
            <a:r>
              <a:rPr lang="en-US" sz="1400" dirty="0"/>
              <a:t> Maier research grant awarded to Prof. Jean </a:t>
            </a:r>
            <a:r>
              <a:rPr lang="en-US" sz="1400" dirty="0" err="1"/>
              <a:t>Winand</a:t>
            </a:r>
            <a:r>
              <a:rPr lang="en-US" sz="1400" dirty="0"/>
              <a:t> of the University of Liège.</a:t>
            </a:r>
            <a:endParaRPr lang="en-NL" sz="1400" dirty="0"/>
          </a:p>
        </p:txBody>
      </p:sp>
      <p:sp>
        <p:nvSpPr>
          <p:cNvPr id="6" name="Slide Number Placeholder 5">
            <a:extLst>
              <a:ext uri="{FF2B5EF4-FFF2-40B4-BE49-F238E27FC236}">
                <a16:creationId xmlns:a16="http://schemas.microsoft.com/office/drawing/2014/main" id="{65CB83FA-18FC-2FE4-F031-5878AC2AA033}"/>
              </a:ext>
            </a:extLst>
          </p:cNvPr>
          <p:cNvSpPr>
            <a:spLocks noGrp="1"/>
          </p:cNvSpPr>
          <p:nvPr>
            <p:ph type="sldNum" sz="quarter" idx="12"/>
          </p:nvPr>
        </p:nvSpPr>
        <p:spPr/>
        <p:txBody>
          <a:bodyPr/>
          <a:lstStyle/>
          <a:p>
            <a:fld id="{E20576E8-A8D2-4190-8417-47D5E980ED0A}" type="slidenum">
              <a:rPr lang="en-NL" smtClean="0"/>
              <a:t>29</a:t>
            </a:fld>
            <a:endParaRPr lang="en-NL"/>
          </a:p>
        </p:txBody>
      </p:sp>
    </p:spTree>
    <p:extLst>
      <p:ext uri="{BB962C8B-B14F-4D97-AF65-F5344CB8AC3E}">
        <p14:creationId xmlns:p14="http://schemas.microsoft.com/office/powerpoint/2010/main" val="310170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US" dirty="0"/>
              <a:t>Regional conditioned variation</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solidFill>
                  <a:schemeClr val="bg1">
                    <a:lumMod val="75000"/>
                  </a:schemeClr>
                </a:solidFill>
              </a:rPr>
              <a:t>The issues with dialect</a:t>
            </a:r>
          </a:p>
          <a:p>
            <a:r>
              <a:rPr lang="en-US" dirty="0"/>
              <a:t>Non-phonetic traces of variation</a:t>
            </a:r>
          </a:p>
          <a:p>
            <a:pPr lvl="1"/>
            <a:r>
              <a:rPr lang="en-US" dirty="0"/>
              <a:t>Variation in graphemes</a:t>
            </a:r>
          </a:p>
          <a:p>
            <a:pPr lvl="1"/>
            <a:r>
              <a:rPr lang="en-US" dirty="0"/>
              <a:t>Variation in two-dimensional depiction</a:t>
            </a:r>
          </a:p>
        </p:txBody>
      </p:sp>
      <p:sp>
        <p:nvSpPr>
          <p:cNvPr id="4" name="Slide Number Placeholder 3">
            <a:extLst>
              <a:ext uri="{FF2B5EF4-FFF2-40B4-BE49-F238E27FC236}">
                <a16:creationId xmlns:a16="http://schemas.microsoft.com/office/drawing/2014/main" id="{D8A26E99-654D-2E20-9F66-728481764C31}"/>
              </a:ext>
            </a:extLst>
          </p:cNvPr>
          <p:cNvSpPr>
            <a:spLocks noGrp="1"/>
          </p:cNvSpPr>
          <p:nvPr>
            <p:ph type="sldNum" sz="quarter" idx="12"/>
          </p:nvPr>
        </p:nvSpPr>
        <p:spPr/>
        <p:txBody>
          <a:bodyPr/>
          <a:lstStyle/>
          <a:p>
            <a:fld id="{E20576E8-A8D2-4190-8417-47D5E980ED0A}" type="slidenum">
              <a:rPr lang="en-NL" smtClean="0"/>
              <a:t>3</a:t>
            </a:fld>
            <a:endParaRPr lang="en-NL"/>
          </a:p>
        </p:txBody>
      </p:sp>
    </p:spTree>
    <p:extLst>
      <p:ext uri="{BB962C8B-B14F-4D97-AF65-F5344CB8AC3E}">
        <p14:creationId xmlns:p14="http://schemas.microsoft.com/office/powerpoint/2010/main" val="2825437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US" dirty="0"/>
              <a:t>Regional conditioned variation</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lnSpcReduction="10000"/>
          </a:bodyPr>
          <a:lstStyle/>
          <a:p>
            <a:r>
              <a:rPr lang="en-US" dirty="0">
                <a:solidFill>
                  <a:schemeClr val="bg1">
                    <a:lumMod val="75000"/>
                  </a:schemeClr>
                </a:solidFill>
              </a:rPr>
              <a:t>The issues with dialect</a:t>
            </a:r>
          </a:p>
          <a:p>
            <a:r>
              <a:rPr lang="en-US" dirty="0">
                <a:solidFill>
                  <a:schemeClr val="bg1">
                    <a:lumMod val="75000"/>
                  </a:schemeClr>
                </a:solidFill>
              </a:rPr>
              <a:t>Non-phonetic traces of variation</a:t>
            </a:r>
          </a:p>
          <a:p>
            <a:pPr lvl="1"/>
            <a:r>
              <a:rPr lang="en-US" dirty="0">
                <a:solidFill>
                  <a:schemeClr val="bg1">
                    <a:lumMod val="75000"/>
                  </a:schemeClr>
                </a:solidFill>
              </a:rPr>
              <a:t>Variation in graphemes</a:t>
            </a:r>
          </a:p>
          <a:p>
            <a:pPr lvl="1"/>
            <a:r>
              <a:rPr lang="en-US" dirty="0">
                <a:solidFill>
                  <a:schemeClr val="bg1">
                    <a:lumMod val="75000"/>
                  </a:schemeClr>
                </a:solidFill>
              </a:rPr>
              <a:t>Variation in two-dimensional depiction</a:t>
            </a:r>
          </a:p>
          <a:p>
            <a:r>
              <a:rPr lang="en-US" dirty="0"/>
              <a:t>Spelling vs Graphical form</a:t>
            </a:r>
            <a:endParaRPr lang="en-NL" dirty="0"/>
          </a:p>
          <a:p>
            <a:pPr marL="457200" lvl="1" indent="0">
              <a:buNone/>
            </a:pPr>
            <a:r>
              <a:rPr lang="en-NL" sz="4400" dirty="0">
                <a:latin typeface="Egyptian TextV3ProtoFull" pitchFamily="2" charset="0"/>
                <a:ea typeface="Egyptian TextV3ProtoFull" pitchFamily="2" charset="0"/>
              </a:rPr>
              <a:t>𓋴-𓌂-𓅓 </a:t>
            </a:r>
            <a:r>
              <a:rPr lang="en-US" sz="2800" dirty="0">
                <a:ea typeface="Egyptian TextV3ProtoFull" pitchFamily="2" charset="0"/>
              </a:rPr>
              <a:t>(</a:t>
            </a:r>
            <a:r>
              <a:rPr lang="en-US" sz="2800" dirty="0" err="1">
                <a:latin typeface="Trlit_CG Times" panose="020B7200000000000000" pitchFamily="34" charset="0"/>
                <a:ea typeface="Egyptian TextV3ProtoFull" pitchFamily="2" charset="0"/>
              </a:rPr>
              <a:t>sxm</a:t>
            </a:r>
            <a:r>
              <a:rPr lang="en-US" sz="2800" dirty="0">
                <a:ea typeface="Egyptian TextV3ProtoFull" pitchFamily="2" charset="0"/>
              </a:rPr>
              <a:t>) &gt; 	</a:t>
            </a:r>
            <a:r>
              <a:rPr lang="en-NL" sz="4400" dirty="0">
                <a:ea typeface="Egyptian TextV3ProtoFull" pitchFamily="2" charset="0"/>
              </a:rPr>
              <a:t>𓋴𓌂𓅓</a:t>
            </a:r>
            <a:r>
              <a:rPr lang="en-NL" sz="2800" dirty="0">
                <a:ea typeface="Egyptian TextV3ProtoFull" pitchFamily="2" charset="0"/>
              </a:rPr>
              <a:t> </a:t>
            </a:r>
            <a:r>
              <a:rPr lang="en-US" sz="2800" dirty="0">
                <a:ea typeface="Egyptian TextV3ProtoFull" pitchFamily="2" charset="0"/>
              </a:rPr>
              <a:t>(S29*S42*G17)</a:t>
            </a:r>
          </a:p>
          <a:p>
            <a:pPr marL="457200" lvl="1" indent="0">
              <a:buNone/>
            </a:pPr>
            <a:r>
              <a:rPr lang="en-US" sz="2800" dirty="0">
                <a:ea typeface="Egyptian TextV3ProtoFull" pitchFamily="2" charset="0"/>
              </a:rPr>
              <a:t>				</a:t>
            </a:r>
          </a:p>
          <a:p>
            <a:pPr marL="457200" lvl="1" indent="0">
              <a:buNone/>
            </a:pPr>
            <a:r>
              <a:rPr lang="en-US" sz="2800" dirty="0">
                <a:ea typeface="Egyptian TextV3ProtoFull" pitchFamily="2" charset="0"/>
              </a:rPr>
              <a:t>				</a:t>
            </a:r>
            <a:r>
              <a:rPr lang="en-NL" sz="2800" dirty="0">
                <a:ea typeface="Egyptian TextV3ProtoFull" pitchFamily="2" charset="0"/>
              </a:rPr>
              <a:t> </a:t>
            </a:r>
            <a:r>
              <a:rPr lang="en-NL" sz="4400" dirty="0">
                <a:ea typeface="Egyptian TextV3ProtoFull" pitchFamily="2" charset="0"/>
              </a:rPr>
              <a:t>𓋴𓌂</a:t>
            </a:r>
            <a:r>
              <a:rPr lang="en-NL" sz="2800" dirty="0">
                <a:latin typeface="Egyptian TextV3ProtoFull" pitchFamily="2" charset="0"/>
                <a:ea typeface="Egyptian TextV3ProtoFull" pitchFamily="2" charset="0"/>
              </a:rPr>
              <a:t>	</a:t>
            </a:r>
            <a:r>
              <a:rPr lang="en-US" sz="2800" dirty="0">
                <a:ea typeface="Egyptian TextV3ProtoFull" pitchFamily="2" charset="0"/>
              </a:rPr>
              <a:t>(S29*S42-G17)	</a:t>
            </a:r>
            <a:endParaRPr lang="en-NL" sz="2800" dirty="0">
              <a:ea typeface="Egyptian TextV3ProtoFull" pitchFamily="2" charset="0"/>
            </a:endParaRPr>
          </a:p>
          <a:p>
            <a:pPr marL="457200" lvl="1" indent="0">
              <a:buNone/>
            </a:pPr>
            <a:r>
              <a:rPr lang="en-NL" sz="2800" dirty="0">
                <a:ea typeface="Egyptian TextV3ProtoFull" pitchFamily="2" charset="0"/>
              </a:rPr>
              <a:t>				</a:t>
            </a:r>
            <a:r>
              <a:rPr lang="en-NL" sz="4400" dirty="0">
                <a:ea typeface="Egyptian TextV3ProtoFull" pitchFamily="2" charset="0"/>
              </a:rPr>
              <a:t>𓅓</a:t>
            </a:r>
            <a:r>
              <a:rPr lang="en-US" sz="2800" dirty="0">
                <a:ea typeface="Egyptian TextV3ProtoFull" pitchFamily="2" charset="0"/>
              </a:rPr>
              <a:t>	</a:t>
            </a:r>
            <a:endParaRPr lang="en-US" dirty="0"/>
          </a:p>
          <a:p>
            <a:endParaRPr lang="en-US" dirty="0"/>
          </a:p>
        </p:txBody>
      </p:sp>
      <p:sp>
        <p:nvSpPr>
          <p:cNvPr id="5" name="Slide Number Placeholder 4">
            <a:extLst>
              <a:ext uri="{FF2B5EF4-FFF2-40B4-BE49-F238E27FC236}">
                <a16:creationId xmlns:a16="http://schemas.microsoft.com/office/drawing/2014/main" id="{D253AEC3-7EEB-D41F-FECA-C3E6C96ADD9A}"/>
              </a:ext>
            </a:extLst>
          </p:cNvPr>
          <p:cNvSpPr>
            <a:spLocks noGrp="1"/>
          </p:cNvSpPr>
          <p:nvPr>
            <p:ph type="sldNum" sz="quarter" idx="12"/>
          </p:nvPr>
        </p:nvSpPr>
        <p:spPr/>
        <p:txBody>
          <a:bodyPr/>
          <a:lstStyle/>
          <a:p>
            <a:fld id="{E20576E8-A8D2-4190-8417-47D5E980ED0A}" type="slidenum">
              <a:rPr lang="en-NL" smtClean="0"/>
              <a:t>4</a:t>
            </a:fld>
            <a:endParaRPr lang="en-NL"/>
          </a:p>
        </p:txBody>
      </p:sp>
    </p:spTree>
    <p:extLst>
      <p:ext uri="{BB962C8B-B14F-4D97-AF65-F5344CB8AC3E}">
        <p14:creationId xmlns:p14="http://schemas.microsoft.com/office/powerpoint/2010/main" val="2464160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NL" dirty="0"/>
              <a:t>Fir</a:t>
            </a:r>
            <a:r>
              <a:rPr lang="en-US" dirty="0" err="1"/>
              <a:t>st</a:t>
            </a:r>
            <a:r>
              <a:rPr lang="en-US" dirty="0"/>
              <a:t>-person singular stative</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t>Highly varied in appearance</a:t>
            </a:r>
          </a:p>
          <a:p>
            <a:pPr marL="0" indent="0">
              <a:buNone/>
            </a:pPr>
            <a:r>
              <a:rPr lang="en-NL" sz="4400" dirty="0">
                <a:latin typeface="Egyptian TextV3ProtoFull" pitchFamily="2" charset="0"/>
                <a:ea typeface="Egyptian TextV3ProtoFull" pitchFamily="2" charset="0"/>
              </a:rPr>
              <a:t>𓎡  𓎡𓐰𓐷𓇋𓐱𓀀𓐸   𓎢𓐰𓅱𓐱𓀻  𓎢𓐰𓐷𓇋𓐱𓏤𓐸 𓎡𓐰𓅱 𓎡𓐰𓀭</a:t>
            </a:r>
            <a:endParaRPr lang="en-US" sz="4400" dirty="0">
              <a:latin typeface="Egyptian TextV3ProtoFull" pitchFamily="2" charset="0"/>
              <a:ea typeface="Egyptian TextV3ProtoFull" pitchFamily="2" charset="0"/>
            </a:endParaRPr>
          </a:p>
        </p:txBody>
      </p:sp>
      <p:sp>
        <p:nvSpPr>
          <p:cNvPr id="4" name="Slide Number Placeholder 3">
            <a:extLst>
              <a:ext uri="{FF2B5EF4-FFF2-40B4-BE49-F238E27FC236}">
                <a16:creationId xmlns:a16="http://schemas.microsoft.com/office/drawing/2014/main" id="{269C461F-DC70-1F71-3B1E-00A93A4C35FD}"/>
              </a:ext>
            </a:extLst>
          </p:cNvPr>
          <p:cNvSpPr>
            <a:spLocks noGrp="1"/>
          </p:cNvSpPr>
          <p:nvPr>
            <p:ph type="sldNum" sz="quarter" idx="12"/>
          </p:nvPr>
        </p:nvSpPr>
        <p:spPr/>
        <p:txBody>
          <a:bodyPr/>
          <a:lstStyle/>
          <a:p>
            <a:fld id="{E20576E8-A8D2-4190-8417-47D5E980ED0A}" type="slidenum">
              <a:rPr lang="en-NL" smtClean="0"/>
              <a:t>5</a:t>
            </a:fld>
            <a:endParaRPr lang="en-NL"/>
          </a:p>
        </p:txBody>
      </p:sp>
    </p:spTree>
    <p:extLst>
      <p:ext uri="{BB962C8B-B14F-4D97-AF65-F5344CB8AC3E}">
        <p14:creationId xmlns:p14="http://schemas.microsoft.com/office/powerpoint/2010/main" val="295513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NL" dirty="0"/>
              <a:t>Fir</a:t>
            </a:r>
            <a:r>
              <a:rPr lang="en-US" dirty="0" err="1"/>
              <a:t>st</a:t>
            </a:r>
            <a:r>
              <a:rPr lang="en-US" dirty="0"/>
              <a:t>-person singular stative</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solidFill>
                  <a:schemeClr val="bg1">
                    <a:lumMod val="75000"/>
                  </a:schemeClr>
                </a:solidFill>
              </a:rPr>
              <a:t>Highly varied in appearance</a:t>
            </a:r>
          </a:p>
          <a:p>
            <a:r>
              <a:rPr lang="en-US" dirty="0"/>
              <a:t>Four main types* </a:t>
            </a:r>
          </a:p>
          <a:p>
            <a:pPr lvl="1"/>
            <a:r>
              <a:rPr lang="en-US" dirty="0">
                <a:latin typeface="Trlit_CG Times" panose="020B7200000000000000" pitchFamily="34" charset="0"/>
              </a:rPr>
              <a:t>.k</a:t>
            </a:r>
          </a:p>
          <a:p>
            <a:pPr lvl="1"/>
            <a:r>
              <a:rPr lang="en-US" dirty="0">
                <a:latin typeface="Trlit_CG Times" panose="020B7200000000000000" pitchFamily="34" charset="0"/>
              </a:rPr>
              <a:t>.ki</a:t>
            </a:r>
          </a:p>
          <a:p>
            <a:pPr lvl="1"/>
            <a:r>
              <a:rPr lang="en-US" dirty="0">
                <a:latin typeface="Trlit_CG Times" panose="020B7200000000000000" pitchFamily="34" charset="0"/>
              </a:rPr>
              <a:t>.kw</a:t>
            </a:r>
          </a:p>
          <a:p>
            <a:pPr lvl="1"/>
            <a:r>
              <a:rPr lang="en-US" dirty="0">
                <a:latin typeface="Trlit_CG Times" panose="020B7200000000000000" pitchFamily="34" charset="0"/>
              </a:rPr>
              <a:t>.</a:t>
            </a:r>
            <a:r>
              <a:rPr lang="en-US" dirty="0" err="1">
                <a:latin typeface="Trlit_CG Times" panose="020B7200000000000000" pitchFamily="34" charset="0"/>
              </a:rPr>
              <a:t>kwi</a:t>
            </a:r>
            <a:endParaRPr lang="en-US" dirty="0">
              <a:latin typeface="Trlit_CG Times" panose="020B7200000000000000" pitchFamily="34" charset="0"/>
            </a:endParaRPr>
          </a:p>
          <a:p>
            <a:endParaRPr lang="en-US" dirty="0"/>
          </a:p>
          <a:p>
            <a:endParaRPr lang="en-US" dirty="0"/>
          </a:p>
          <a:p>
            <a:pPr>
              <a:buFont typeface="Calibri" panose="020F0502020204030204" pitchFamily="34" charset="0"/>
              <a:buChar char="*"/>
            </a:pPr>
            <a:r>
              <a:rPr lang="en-US" sz="1200" dirty="0"/>
              <a:t>Excluding </a:t>
            </a:r>
            <a:r>
              <a:rPr lang="en-US" sz="1200" dirty="0">
                <a:latin typeface="Trlit_CG Times" panose="020B7200000000000000" pitchFamily="34" charset="0"/>
              </a:rPr>
              <a:t>.</a:t>
            </a:r>
            <a:r>
              <a:rPr lang="en-US" sz="1200" dirty="0" err="1">
                <a:latin typeface="Trlit_CG Times" panose="020B7200000000000000" pitchFamily="34" charset="0"/>
              </a:rPr>
              <a:t>kiw</a:t>
            </a:r>
            <a:r>
              <a:rPr lang="en-US" sz="1200" dirty="0"/>
              <a:t>, which I consider an error for </a:t>
            </a:r>
            <a:r>
              <a:rPr lang="en-US" sz="1200" dirty="0">
                <a:latin typeface="Trlit_CG Times" panose="020B7200000000000000" pitchFamily="34" charset="0"/>
              </a:rPr>
              <a:t>.</a:t>
            </a:r>
            <a:r>
              <a:rPr lang="en-US" sz="1200" dirty="0" err="1">
                <a:latin typeface="Trlit_CG Times" panose="020B7200000000000000" pitchFamily="34" charset="0"/>
              </a:rPr>
              <a:t>kwi</a:t>
            </a:r>
            <a:r>
              <a:rPr lang="en-US" sz="1200" dirty="0"/>
              <a:t>. (See </a:t>
            </a:r>
            <a:r>
              <a:rPr lang="en-US" sz="1200" b="0" i="0" u="none" strike="noStrike" baseline="0" dirty="0" err="1">
                <a:solidFill>
                  <a:srgbClr val="000000"/>
                </a:solidFill>
              </a:rPr>
              <a:t>Reintges</a:t>
            </a:r>
            <a:r>
              <a:rPr lang="en-US" sz="1200" b="0" i="0" u="none" strike="noStrike" baseline="0" dirty="0">
                <a:solidFill>
                  <a:srgbClr val="000000"/>
                </a:solidFill>
              </a:rPr>
              <a:t>, C. H. (2015). The Old and Early Middle Egyptian stative: morphosyntax - semantics - typology. In E. Grossman, M. </a:t>
            </a:r>
            <a:r>
              <a:rPr lang="en-US" sz="1200" b="0" i="0" u="none" strike="noStrike" baseline="0" dirty="0" err="1">
                <a:solidFill>
                  <a:srgbClr val="000000"/>
                </a:solidFill>
              </a:rPr>
              <a:t>Haspelmath</a:t>
            </a:r>
            <a:r>
              <a:rPr lang="en-US" sz="1200" b="0" i="0" u="none" strike="noStrike" baseline="0" dirty="0">
                <a:solidFill>
                  <a:srgbClr val="000000"/>
                </a:solidFill>
              </a:rPr>
              <a:t> &amp; T. S. Richter (eds.), </a:t>
            </a:r>
            <a:r>
              <a:rPr lang="en-US" sz="1200" b="0" i="1" u="none" strike="noStrike" baseline="0" dirty="0">
                <a:solidFill>
                  <a:srgbClr val="000000"/>
                </a:solidFill>
              </a:rPr>
              <a:t>Egyptian-Coptic linguistics in typological perspective. </a:t>
            </a:r>
            <a:r>
              <a:rPr lang="en-US" sz="1200" b="0" i="0" u="none" strike="noStrike" baseline="0" dirty="0">
                <a:solidFill>
                  <a:srgbClr val="000000"/>
                </a:solidFill>
              </a:rPr>
              <a:t>Empirical Approaches to Language Typology 55</a:t>
            </a:r>
            <a:r>
              <a:rPr lang="en-US" sz="1200" b="0" i="1" u="none" strike="noStrike" baseline="0" dirty="0">
                <a:solidFill>
                  <a:srgbClr val="000000"/>
                </a:solidFill>
              </a:rPr>
              <a:t>. </a:t>
            </a:r>
            <a:r>
              <a:rPr lang="en-US" sz="1200" b="0" i="0" u="none" strike="noStrike" baseline="0" dirty="0">
                <a:solidFill>
                  <a:srgbClr val="000000"/>
                </a:solidFill>
              </a:rPr>
              <a:t>p. 387-454). </a:t>
            </a:r>
            <a:endParaRPr lang="en-US" sz="1200"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F01AAD61-0B6D-2C12-9207-4C792623A64A}"/>
              </a:ext>
            </a:extLst>
          </p:cNvPr>
          <p:cNvSpPr>
            <a:spLocks noGrp="1"/>
          </p:cNvSpPr>
          <p:nvPr>
            <p:ph type="sldNum" sz="quarter" idx="12"/>
          </p:nvPr>
        </p:nvSpPr>
        <p:spPr/>
        <p:txBody>
          <a:bodyPr/>
          <a:lstStyle/>
          <a:p>
            <a:fld id="{E20576E8-A8D2-4190-8417-47D5E980ED0A}" type="slidenum">
              <a:rPr lang="en-NL" smtClean="0"/>
              <a:t>6</a:t>
            </a:fld>
            <a:endParaRPr lang="en-NL"/>
          </a:p>
        </p:txBody>
      </p:sp>
    </p:spTree>
    <p:extLst>
      <p:ext uri="{BB962C8B-B14F-4D97-AF65-F5344CB8AC3E}">
        <p14:creationId xmlns:p14="http://schemas.microsoft.com/office/powerpoint/2010/main" val="3930974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NL" dirty="0"/>
              <a:t>Fir</a:t>
            </a:r>
            <a:r>
              <a:rPr lang="en-US" dirty="0" err="1"/>
              <a:t>st</a:t>
            </a:r>
            <a:r>
              <a:rPr lang="en-US" dirty="0"/>
              <a:t>-person singular stative</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fontScale="92500" lnSpcReduction="10000"/>
          </a:bodyPr>
          <a:lstStyle/>
          <a:p>
            <a:r>
              <a:rPr lang="en-US" dirty="0">
                <a:solidFill>
                  <a:schemeClr val="bg1">
                    <a:lumMod val="75000"/>
                  </a:schemeClr>
                </a:solidFill>
              </a:rPr>
              <a:t>Highly varied in appearance</a:t>
            </a:r>
          </a:p>
          <a:p>
            <a:r>
              <a:rPr lang="en-US" dirty="0">
                <a:solidFill>
                  <a:schemeClr val="bg1">
                    <a:lumMod val="75000"/>
                  </a:schemeClr>
                </a:solidFill>
              </a:rPr>
              <a:t>Four main types</a:t>
            </a:r>
          </a:p>
          <a:p>
            <a:r>
              <a:rPr lang="en-US" dirty="0" err="1">
                <a:latin typeface="Trlit_CG Times" panose="020B7200000000000000" pitchFamily="34" charset="0"/>
              </a:rPr>
              <a:t>i</a:t>
            </a:r>
            <a:r>
              <a:rPr lang="en-US" dirty="0"/>
              <a:t> more a classifier rather than a phoneme</a:t>
            </a:r>
          </a:p>
          <a:p>
            <a:pPr marL="0" indent="0">
              <a:buNone/>
            </a:pPr>
            <a:r>
              <a:rPr lang="en-US" sz="4400" dirty="0">
                <a:latin typeface="Egyptian TextV3ProtoFull" pitchFamily="2" charset="0"/>
                <a:ea typeface="Egyptian TextV3ProtoFull" pitchFamily="2" charset="0"/>
              </a:rPr>
              <a:t> </a:t>
            </a:r>
            <a:r>
              <a:rPr lang="en-NL" sz="4400" dirty="0">
                <a:latin typeface="Egyptian TextV3ProtoFull" pitchFamily="2" charset="0"/>
                <a:ea typeface="Egyptian TextV3ProtoFull" pitchFamily="2" charset="0"/>
              </a:rPr>
              <a:t>𓀀</a:t>
            </a:r>
            <a:r>
              <a:rPr lang="en-NL" dirty="0">
                <a:ea typeface="Egyptian TextV3ProtoFull" pitchFamily="2" charset="0"/>
              </a:rPr>
              <a:t>(A1), </a:t>
            </a:r>
            <a:r>
              <a:rPr lang="en-NL" sz="4400" dirty="0">
                <a:latin typeface="Egyptian TextV3ProtoFull" pitchFamily="2" charset="0"/>
                <a:ea typeface="Egyptian TextV3ProtoFull" pitchFamily="2" charset="0"/>
              </a:rPr>
              <a:t>𓇋𓀀</a:t>
            </a:r>
            <a:r>
              <a:rPr lang="en-NL" dirty="0">
                <a:latin typeface="Egyptian TextV3ProtoFull" pitchFamily="2" charset="0"/>
                <a:ea typeface="Egyptian TextV3ProtoFull" pitchFamily="2" charset="0"/>
              </a:rPr>
              <a:t> </a:t>
            </a:r>
            <a:r>
              <a:rPr lang="en-NL" dirty="0">
                <a:ea typeface="Egyptian TextV3ProtoFull" pitchFamily="2" charset="0"/>
              </a:rPr>
              <a:t>(M17-A1), </a:t>
            </a:r>
            <a:r>
              <a:rPr lang="en-NL" sz="4400" dirty="0">
                <a:latin typeface="Egyptian TextV3ProtoFull" pitchFamily="2" charset="0"/>
                <a:ea typeface="Egyptian TextV3ProtoFull" pitchFamily="2" charset="0"/>
              </a:rPr>
              <a:t>𓀭</a:t>
            </a:r>
            <a:r>
              <a:rPr lang="en-NL" dirty="0">
                <a:ea typeface="Egyptian TextV3ProtoFull" pitchFamily="2" charset="0"/>
              </a:rPr>
              <a:t>(A40), </a:t>
            </a:r>
            <a:r>
              <a:rPr lang="en-NL" sz="4400" dirty="0">
                <a:latin typeface="Egyptian TextV3ProtoFull" pitchFamily="2" charset="0"/>
                <a:ea typeface="Egyptian TextV3ProtoFull" pitchFamily="2" charset="0"/>
              </a:rPr>
              <a:t>𓀻</a:t>
            </a:r>
            <a:r>
              <a:rPr lang="en-NL" dirty="0">
                <a:ea typeface="Egyptian TextV3ProtoFull" pitchFamily="2" charset="0"/>
              </a:rPr>
              <a:t>(A50), </a:t>
            </a:r>
            <a:r>
              <a:rPr lang="en-NL" sz="4400" dirty="0">
                <a:latin typeface="Egyptian TextV3ProtoFull" pitchFamily="2" charset="0"/>
                <a:ea typeface="Egyptian TextV3ProtoFull" pitchFamily="2" charset="0"/>
              </a:rPr>
              <a:t>𓇋𓀻</a:t>
            </a:r>
            <a:r>
              <a:rPr lang="en-NL" dirty="0">
                <a:ea typeface="Egyptian TextV3ProtoFull" pitchFamily="2" charset="0"/>
              </a:rPr>
              <a:t>(M17-A50), </a:t>
            </a:r>
            <a:r>
              <a:rPr lang="en-NL" sz="4400" dirty="0">
                <a:latin typeface="Egyptian TextV3ProtoFull" pitchFamily="2" charset="0"/>
                <a:ea typeface="Egyptian TextV3ProtoFull" pitchFamily="2" charset="0"/>
              </a:rPr>
              <a:t>𓇋</a:t>
            </a:r>
            <a:r>
              <a:rPr lang="en-NL" dirty="0">
                <a:ea typeface="Egyptian TextV3ProtoFull" pitchFamily="2" charset="0"/>
              </a:rPr>
              <a:t>(M17), </a:t>
            </a:r>
            <a:endParaRPr lang="en-US" dirty="0">
              <a:ea typeface="Egyptian TextV3ProtoFull" pitchFamily="2" charset="0"/>
            </a:endParaRPr>
          </a:p>
          <a:p>
            <a:pPr marL="0" indent="0">
              <a:buNone/>
            </a:pPr>
            <a:r>
              <a:rPr lang="en-US" sz="4400" dirty="0">
                <a:latin typeface="Egyptian TextV3ProtoFull" pitchFamily="2" charset="0"/>
                <a:ea typeface="Egyptian TextV3ProtoFull" pitchFamily="2" charset="0"/>
              </a:rPr>
              <a:t> </a:t>
            </a:r>
            <a:r>
              <a:rPr lang="en-NL" sz="4400" dirty="0">
                <a:latin typeface="Egyptian TextV3ProtoFull" pitchFamily="2" charset="0"/>
                <a:ea typeface="Egyptian TextV3ProtoFull" pitchFamily="2" charset="0"/>
              </a:rPr>
              <a:t>𓇋𓏤</a:t>
            </a:r>
            <a:r>
              <a:rPr lang="en-US" dirty="0">
                <a:latin typeface="Egyptian TextV3ProtoFull" pitchFamily="2" charset="0"/>
                <a:ea typeface="Egyptian TextV3ProtoFull" pitchFamily="2" charset="0"/>
              </a:rPr>
              <a:t> </a:t>
            </a:r>
            <a:r>
              <a:rPr lang="en-NL" dirty="0">
                <a:ea typeface="Egyptian TextV3ProtoFull" pitchFamily="2" charset="0"/>
              </a:rPr>
              <a:t>(M17-Z1), </a:t>
            </a:r>
            <a:r>
              <a:rPr lang="en-NL" sz="4400" dirty="0">
                <a:latin typeface="Egyptian TextV3ProtoFull" pitchFamily="2" charset="0"/>
                <a:ea typeface="Egyptian TextV3ProtoFull" pitchFamily="2" charset="0"/>
              </a:rPr>
              <a:t>𓏤</a:t>
            </a:r>
            <a:r>
              <a:rPr lang="en-US" sz="4400" dirty="0">
                <a:latin typeface="Egyptian TextV3ProtoFull" pitchFamily="2" charset="0"/>
                <a:ea typeface="Egyptian TextV3ProtoFull" pitchFamily="2" charset="0"/>
              </a:rPr>
              <a:t> </a:t>
            </a:r>
            <a:r>
              <a:rPr lang="en-NL" dirty="0">
                <a:ea typeface="Egyptian TextV3ProtoFull" pitchFamily="2" charset="0"/>
              </a:rPr>
              <a:t>(Z1)</a:t>
            </a:r>
            <a:endParaRPr lang="en-US" dirty="0">
              <a:ea typeface="Egyptian TextV3ProtoFull" pitchFamily="2" charset="0"/>
            </a:endParaRPr>
          </a:p>
          <a:p>
            <a:endParaRPr lang="en-US" dirty="0"/>
          </a:p>
          <a:p>
            <a:endParaRPr lang="en-US" dirty="0"/>
          </a:p>
          <a:p>
            <a:endParaRPr lang="en-US" sz="1200" dirty="0"/>
          </a:p>
          <a:p>
            <a:pPr>
              <a:buFont typeface="Brill" panose="020F0602050406030203" pitchFamily="34" charset="0"/>
              <a:buChar char="*"/>
            </a:pPr>
            <a:r>
              <a:rPr lang="en-US" sz="1300" b="0" i="0" u="none" strike="noStrike" baseline="0" dirty="0" err="1">
                <a:solidFill>
                  <a:srgbClr val="000000"/>
                </a:solidFill>
              </a:rPr>
              <a:t>Kammerzell</a:t>
            </a:r>
            <a:r>
              <a:rPr lang="en-US" sz="1300" b="0" i="0" u="none" strike="noStrike" baseline="0" dirty="0">
                <a:solidFill>
                  <a:srgbClr val="000000"/>
                </a:solidFill>
              </a:rPr>
              <a:t>, F. (1991 (1)). Augment, </a:t>
            </a:r>
            <a:r>
              <a:rPr lang="en-US" sz="1300" b="0" i="0" u="none" strike="noStrike" baseline="0" dirty="0" err="1">
                <a:solidFill>
                  <a:srgbClr val="000000"/>
                </a:solidFill>
              </a:rPr>
              <a:t>Stamm</a:t>
            </a:r>
            <a:r>
              <a:rPr lang="en-US" sz="1300" b="0" i="0" u="none" strike="noStrike" baseline="0" dirty="0">
                <a:solidFill>
                  <a:srgbClr val="000000"/>
                </a:solidFill>
              </a:rPr>
              <a:t> und </a:t>
            </a:r>
            <a:r>
              <a:rPr lang="en-US" sz="1300" b="0" i="0" u="none" strike="noStrike" baseline="0" dirty="0" err="1">
                <a:solidFill>
                  <a:srgbClr val="000000"/>
                </a:solidFill>
              </a:rPr>
              <a:t>Endung</a:t>
            </a:r>
            <a:r>
              <a:rPr lang="en-US" sz="1300" b="0" i="0" u="none" strike="noStrike" baseline="0" dirty="0">
                <a:solidFill>
                  <a:srgbClr val="000000"/>
                </a:solidFill>
              </a:rPr>
              <a:t>: </a:t>
            </a:r>
            <a:r>
              <a:rPr lang="en-US" sz="1300" b="0" i="0" u="none" strike="noStrike" baseline="0" dirty="0" err="1">
                <a:solidFill>
                  <a:srgbClr val="000000"/>
                </a:solidFill>
              </a:rPr>
              <a:t>zur</a:t>
            </a:r>
            <a:r>
              <a:rPr lang="en-US" sz="1300" b="0" i="0" u="none" strike="noStrike" baseline="0" dirty="0">
                <a:solidFill>
                  <a:srgbClr val="000000"/>
                </a:solidFill>
              </a:rPr>
              <a:t> </a:t>
            </a:r>
            <a:r>
              <a:rPr lang="en-US" sz="1300" b="0" i="0" u="none" strike="noStrike" baseline="0" dirty="0" err="1">
                <a:solidFill>
                  <a:srgbClr val="000000"/>
                </a:solidFill>
              </a:rPr>
              <a:t>morphologischen</a:t>
            </a:r>
            <a:r>
              <a:rPr lang="en-US" sz="1300" b="0" i="0" u="none" strike="noStrike" baseline="0" dirty="0">
                <a:solidFill>
                  <a:srgbClr val="000000"/>
                </a:solidFill>
              </a:rPr>
              <a:t> </a:t>
            </a:r>
            <a:r>
              <a:rPr lang="en-US" sz="1300" b="0" i="0" u="none" strike="noStrike" baseline="0" dirty="0" err="1">
                <a:solidFill>
                  <a:srgbClr val="000000"/>
                </a:solidFill>
              </a:rPr>
              <a:t>Entwicklung</a:t>
            </a:r>
            <a:r>
              <a:rPr lang="en-US" sz="1300" b="0" i="0" u="none" strike="noStrike" baseline="0" dirty="0">
                <a:solidFill>
                  <a:srgbClr val="000000"/>
                </a:solidFill>
              </a:rPr>
              <a:t> der </a:t>
            </a:r>
            <a:r>
              <a:rPr lang="en-US" sz="1300" b="0" i="0" u="none" strike="noStrike" baseline="0" dirty="0" err="1">
                <a:solidFill>
                  <a:srgbClr val="000000"/>
                </a:solidFill>
              </a:rPr>
              <a:t>Stativkonjugation</a:t>
            </a:r>
            <a:r>
              <a:rPr lang="en-US" sz="1300" b="0" i="0" u="none" strike="noStrike" baseline="0" dirty="0">
                <a:solidFill>
                  <a:srgbClr val="000000"/>
                </a:solidFill>
              </a:rPr>
              <a:t>. In A. Loprieno (ed.), </a:t>
            </a:r>
            <a:r>
              <a:rPr lang="en-US" sz="1300" b="0" i="1" u="none" strike="noStrike" baseline="0" dirty="0">
                <a:solidFill>
                  <a:srgbClr val="000000"/>
                </a:solidFill>
              </a:rPr>
              <a:t>Proceedings of the second international conference on Egyptian grammar (Crossroads II): Los Angeles, October 17-20, 1990. </a:t>
            </a:r>
            <a:r>
              <a:rPr lang="en-US" sz="1300" b="0" i="0" u="none" strike="noStrike" baseline="0" dirty="0">
                <a:solidFill>
                  <a:srgbClr val="000000"/>
                </a:solidFill>
              </a:rPr>
              <a:t>Lingua </a:t>
            </a:r>
            <a:r>
              <a:rPr lang="en-US" sz="1300" b="0" i="0" u="none" strike="noStrike" baseline="0" dirty="0" err="1">
                <a:solidFill>
                  <a:srgbClr val="000000"/>
                </a:solidFill>
              </a:rPr>
              <a:t>Aegyptia</a:t>
            </a:r>
            <a:r>
              <a:rPr lang="en-US" sz="1300" b="0" i="0" u="none" strike="noStrike" baseline="0" dirty="0">
                <a:solidFill>
                  <a:srgbClr val="000000"/>
                </a:solidFill>
              </a:rPr>
              <a:t> 1, p. 165-199. </a:t>
            </a:r>
            <a:endParaRPr lang="en-US" sz="1300" dirty="0"/>
          </a:p>
        </p:txBody>
      </p:sp>
      <p:sp>
        <p:nvSpPr>
          <p:cNvPr id="4" name="Slide Number Placeholder 3">
            <a:extLst>
              <a:ext uri="{FF2B5EF4-FFF2-40B4-BE49-F238E27FC236}">
                <a16:creationId xmlns:a16="http://schemas.microsoft.com/office/drawing/2014/main" id="{902158F4-AF57-9EC6-ABB7-564DDA1572EF}"/>
              </a:ext>
            </a:extLst>
          </p:cNvPr>
          <p:cNvSpPr>
            <a:spLocks noGrp="1"/>
          </p:cNvSpPr>
          <p:nvPr>
            <p:ph type="sldNum" sz="quarter" idx="12"/>
          </p:nvPr>
        </p:nvSpPr>
        <p:spPr/>
        <p:txBody>
          <a:bodyPr/>
          <a:lstStyle/>
          <a:p>
            <a:fld id="{E20576E8-A8D2-4190-8417-47D5E980ED0A}" type="slidenum">
              <a:rPr lang="en-NL" smtClean="0"/>
              <a:t>7</a:t>
            </a:fld>
            <a:endParaRPr lang="en-NL"/>
          </a:p>
        </p:txBody>
      </p:sp>
    </p:spTree>
    <p:extLst>
      <p:ext uri="{BB962C8B-B14F-4D97-AF65-F5344CB8AC3E}">
        <p14:creationId xmlns:p14="http://schemas.microsoft.com/office/powerpoint/2010/main" val="3376558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NL" dirty="0"/>
              <a:t>Fir</a:t>
            </a:r>
            <a:r>
              <a:rPr lang="en-US" dirty="0" err="1"/>
              <a:t>st</a:t>
            </a:r>
            <a:r>
              <a:rPr lang="en-US" dirty="0"/>
              <a:t>-person singular stative in the CT</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t>Attestations of a first-person stative in the CT</a:t>
            </a:r>
          </a:p>
          <a:p>
            <a:pPr lvl="1"/>
            <a:r>
              <a:rPr lang="en-US" dirty="0"/>
              <a:t>De Buck (CT I-VII)</a:t>
            </a:r>
          </a:p>
          <a:p>
            <a:pPr lvl="1"/>
            <a:r>
              <a:rPr lang="en-US" dirty="0"/>
              <a:t>Allen (CT VIII)</a:t>
            </a:r>
          </a:p>
          <a:p>
            <a:pPr lvl="1"/>
            <a:r>
              <a:rPr lang="en-US" dirty="0"/>
              <a:t>M1Be (Konrad)</a:t>
            </a:r>
          </a:p>
          <a:p>
            <a:pPr lvl="1"/>
            <a:r>
              <a:rPr lang="en-US" dirty="0"/>
              <a:t>S8X (Lapp)</a:t>
            </a:r>
          </a:p>
          <a:p>
            <a:pPr lvl="1"/>
            <a:endParaRPr lang="en-US" dirty="0"/>
          </a:p>
        </p:txBody>
      </p:sp>
      <p:sp>
        <p:nvSpPr>
          <p:cNvPr id="4" name="Slide Number Placeholder 3">
            <a:extLst>
              <a:ext uri="{FF2B5EF4-FFF2-40B4-BE49-F238E27FC236}">
                <a16:creationId xmlns:a16="http://schemas.microsoft.com/office/drawing/2014/main" id="{F6B9B87D-48FD-92A6-0330-3F6A38208959}"/>
              </a:ext>
            </a:extLst>
          </p:cNvPr>
          <p:cNvSpPr>
            <a:spLocks noGrp="1"/>
          </p:cNvSpPr>
          <p:nvPr>
            <p:ph type="sldNum" sz="quarter" idx="12"/>
          </p:nvPr>
        </p:nvSpPr>
        <p:spPr/>
        <p:txBody>
          <a:bodyPr/>
          <a:lstStyle/>
          <a:p>
            <a:fld id="{E20576E8-A8D2-4190-8417-47D5E980ED0A}" type="slidenum">
              <a:rPr lang="en-NL" smtClean="0"/>
              <a:t>8</a:t>
            </a:fld>
            <a:endParaRPr lang="en-NL"/>
          </a:p>
        </p:txBody>
      </p:sp>
    </p:spTree>
    <p:extLst>
      <p:ext uri="{BB962C8B-B14F-4D97-AF65-F5344CB8AC3E}">
        <p14:creationId xmlns:p14="http://schemas.microsoft.com/office/powerpoint/2010/main" val="3146608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764CB-3052-13F1-31B4-D816E51A7040}"/>
              </a:ext>
            </a:extLst>
          </p:cNvPr>
          <p:cNvSpPr>
            <a:spLocks noGrp="1"/>
          </p:cNvSpPr>
          <p:nvPr>
            <p:ph type="title"/>
          </p:nvPr>
        </p:nvSpPr>
        <p:spPr/>
        <p:txBody>
          <a:bodyPr/>
          <a:lstStyle/>
          <a:p>
            <a:r>
              <a:rPr lang="en-NL" dirty="0"/>
              <a:t>Fir</a:t>
            </a:r>
            <a:r>
              <a:rPr lang="en-US" dirty="0" err="1"/>
              <a:t>st</a:t>
            </a:r>
            <a:r>
              <a:rPr lang="en-US" dirty="0"/>
              <a:t>-person singular stative in the CT</a:t>
            </a:r>
            <a:endParaRPr lang="en-NL" dirty="0"/>
          </a:p>
        </p:txBody>
      </p:sp>
      <p:sp>
        <p:nvSpPr>
          <p:cNvPr id="3" name="Content Placeholder 2">
            <a:extLst>
              <a:ext uri="{FF2B5EF4-FFF2-40B4-BE49-F238E27FC236}">
                <a16:creationId xmlns:a16="http://schemas.microsoft.com/office/drawing/2014/main" id="{32E155CC-77F7-6357-706A-40147B73EB5F}"/>
              </a:ext>
            </a:extLst>
          </p:cNvPr>
          <p:cNvSpPr>
            <a:spLocks noGrp="1"/>
          </p:cNvSpPr>
          <p:nvPr>
            <p:ph idx="1"/>
          </p:nvPr>
        </p:nvSpPr>
        <p:spPr/>
        <p:txBody>
          <a:bodyPr>
            <a:normAutofit/>
          </a:bodyPr>
          <a:lstStyle/>
          <a:p>
            <a:r>
              <a:rPr lang="en-US" dirty="0">
                <a:solidFill>
                  <a:schemeClr val="bg1">
                    <a:lumMod val="75000"/>
                  </a:schemeClr>
                </a:solidFill>
              </a:rPr>
              <a:t>Attestations of a first-person stative in the CT</a:t>
            </a:r>
          </a:p>
          <a:p>
            <a:r>
              <a:rPr lang="en-US" dirty="0"/>
              <a:t>Total of 1616 attestations</a:t>
            </a:r>
          </a:p>
          <a:p>
            <a:pPr lvl="1"/>
            <a:r>
              <a:rPr lang="en-US" dirty="0"/>
              <a:t>Type </a:t>
            </a:r>
            <a:r>
              <a:rPr lang="en-US" dirty="0">
                <a:latin typeface="Trlit_CG Times" panose="020B7200000000000000" pitchFamily="34" charset="0"/>
              </a:rPr>
              <a:t>.k</a:t>
            </a:r>
            <a:r>
              <a:rPr lang="en-US" dirty="0"/>
              <a:t> 104 attestations</a:t>
            </a:r>
          </a:p>
          <a:p>
            <a:pPr lvl="1"/>
            <a:r>
              <a:rPr lang="en-US" dirty="0"/>
              <a:t>Type </a:t>
            </a:r>
            <a:r>
              <a:rPr lang="en-US" dirty="0">
                <a:latin typeface="Trlit_CG Times" panose="020B7200000000000000" pitchFamily="34" charset="0"/>
              </a:rPr>
              <a:t>.ki </a:t>
            </a:r>
            <a:r>
              <a:rPr lang="en-US" dirty="0"/>
              <a:t>686 attestations</a:t>
            </a:r>
          </a:p>
          <a:p>
            <a:pPr lvl="1"/>
            <a:r>
              <a:rPr lang="en-US" dirty="0"/>
              <a:t>Type </a:t>
            </a:r>
            <a:r>
              <a:rPr lang="en-US" dirty="0">
                <a:latin typeface="Trlit_CG Times" panose="020B7200000000000000" pitchFamily="34" charset="0"/>
              </a:rPr>
              <a:t>.kw </a:t>
            </a:r>
            <a:r>
              <a:rPr lang="en-US" dirty="0"/>
              <a:t>113 attestations</a:t>
            </a:r>
          </a:p>
          <a:p>
            <a:pPr lvl="1"/>
            <a:r>
              <a:rPr lang="en-US" dirty="0"/>
              <a:t>Type </a:t>
            </a:r>
            <a:r>
              <a:rPr lang="en-US" dirty="0">
                <a:latin typeface="Trlit_CG Times" panose="020B7200000000000000" pitchFamily="34" charset="0"/>
              </a:rPr>
              <a:t>.</a:t>
            </a:r>
            <a:r>
              <a:rPr lang="en-US" dirty="0" err="1">
                <a:latin typeface="Trlit_CG Times" panose="020B7200000000000000" pitchFamily="34" charset="0"/>
              </a:rPr>
              <a:t>kwi</a:t>
            </a:r>
            <a:r>
              <a:rPr lang="en-US" dirty="0">
                <a:latin typeface="Trlit_CG Times" panose="020B7200000000000000" pitchFamily="34" charset="0"/>
              </a:rPr>
              <a:t> </a:t>
            </a:r>
            <a:r>
              <a:rPr lang="en-US" dirty="0"/>
              <a:t>713 attestations</a:t>
            </a:r>
          </a:p>
        </p:txBody>
      </p:sp>
      <p:sp>
        <p:nvSpPr>
          <p:cNvPr id="4" name="Slide Number Placeholder 3">
            <a:extLst>
              <a:ext uri="{FF2B5EF4-FFF2-40B4-BE49-F238E27FC236}">
                <a16:creationId xmlns:a16="http://schemas.microsoft.com/office/drawing/2014/main" id="{3D0C94CD-F1E8-9EF9-9997-DF267DA84F1C}"/>
              </a:ext>
            </a:extLst>
          </p:cNvPr>
          <p:cNvSpPr>
            <a:spLocks noGrp="1"/>
          </p:cNvSpPr>
          <p:nvPr>
            <p:ph type="sldNum" sz="quarter" idx="12"/>
          </p:nvPr>
        </p:nvSpPr>
        <p:spPr/>
        <p:txBody>
          <a:bodyPr/>
          <a:lstStyle/>
          <a:p>
            <a:fld id="{E20576E8-A8D2-4190-8417-47D5E980ED0A}" type="slidenum">
              <a:rPr lang="en-NL" smtClean="0"/>
              <a:t>9</a:t>
            </a:fld>
            <a:endParaRPr lang="en-NL"/>
          </a:p>
        </p:txBody>
      </p:sp>
    </p:spTree>
    <p:extLst>
      <p:ext uri="{BB962C8B-B14F-4D97-AF65-F5344CB8AC3E}">
        <p14:creationId xmlns:p14="http://schemas.microsoft.com/office/powerpoint/2010/main" val="3101740624"/>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4472C4"/>
      </a:accent1>
      <a:accent2>
        <a:srgbClr val="FF0000"/>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1950</Words>
  <Application>Microsoft Office PowerPoint</Application>
  <PresentationFormat>Widescreen</PresentationFormat>
  <Paragraphs>232</Paragraphs>
  <Slides>29</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Brill</vt:lpstr>
      <vt:lpstr>Calibri</vt:lpstr>
      <vt:lpstr>Calibri Light</vt:lpstr>
      <vt:lpstr>Egyptian TextV3ProtoFull</vt:lpstr>
      <vt:lpstr>Trlit_CG Times</vt:lpstr>
      <vt:lpstr>Office Theme</vt:lpstr>
      <vt:lpstr>First-person singular stative endings in the Coffin Texts The case for regional conditioned variation</vt:lpstr>
      <vt:lpstr>Regional conditioned variation</vt:lpstr>
      <vt:lpstr>Regional conditioned variation</vt:lpstr>
      <vt:lpstr>Regional conditioned variation</vt:lpstr>
      <vt:lpstr>First-person singular stative</vt:lpstr>
      <vt:lpstr>First-person singular stative</vt:lpstr>
      <vt:lpstr>First-person singular stative</vt:lpstr>
      <vt:lpstr>First-person singular stative in the CT</vt:lpstr>
      <vt:lpstr>First-person singular stative in the CT</vt:lpstr>
      <vt:lpstr>First-person singular stative in the CT</vt:lpstr>
      <vt:lpstr>First-person singular stative in the CT</vt:lpstr>
      <vt:lpstr>First-person singular stative in the CT</vt:lpstr>
      <vt:lpstr>First-person singular stative in the CT</vt:lpstr>
      <vt:lpstr>First-person singular stative in the CT</vt:lpstr>
      <vt:lpstr>First-person singular stative in the CT</vt:lpstr>
      <vt:lpstr>First-person singular stative in the CT</vt:lpstr>
      <vt:lpstr>First-person singular stative in the CT</vt:lpstr>
      <vt:lpstr>Regional preferences</vt:lpstr>
      <vt:lpstr>Regional preferences</vt:lpstr>
      <vt:lpstr>Regional preferences</vt:lpstr>
      <vt:lpstr>Regional preferences</vt:lpstr>
      <vt:lpstr>Regional preferences</vt:lpstr>
      <vt:lpstr>Regional preferences</vt:lpstr>
      <vt:lpstr>Regional preferences</vt:lpstr>
      <vt:lpstr>Regional preferences</vt:lpstr>
      <vt:lpstr>Regional preferences</vt:lpstr>
      <vt:lpstr>Non-diatopic or diachronic variation</vt:lpstr>
      <vt:lpstr>Conclusion</vt:lpstr>
      <vt:lpstr>Thank you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Brilliant Corruptions. Scribal Influence on Transmission Variation in the Coffin Texts.</dc:title>
  <dc:creator>Jorke Grotenhuis</dc:creator>
  <cp:lastModifiedBy>Jorke Grotenhuis</cp:lastModifiedBy>
  <cp:revision>15</cp:revision>
  <dcterms:created xsi:type="dcterms:W3CDTF">2022-09-01T20:46:04Z</dcterms:created>
  <dcterms:modified xsi:type="dcterms:W3CDTF">2022-09-12T20:23:53Z</dcterms:modified>
</cp:coreProperties>
</file>