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61.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6"/>
  </p:notesMasterIdLst>
  <p:handoutMasterIdLst>
    <p:handoutMasterId r:id="rId67"/>
  </p:handoutMasterIdLst>
  <p:sldIdLst>
    <p:sldId id="260" r:id="rId2"/>
    <p:sldId id="261" r:id="rId3"/>
    <p:sldId id="336" r:id="rId4"/>
    <p:sldId id="337" r:id="rId5"/>
    <p:sldId id="343" r:id="rId6"/>
    <p:sldId id="344" r:id="rId7"/>
    <p:sldId id="345" r:id="rId8"/>
    <p:sldId id="346" r:id="rId9"/>
    <p:sldId id="338" r:id="rId10"/>
    <p:sldId id="347" r:id="rId11"/>
    <p:sldId id="348" r:id="rId12"/>
    <p:sldId id="339" r:id="rId13"/>
    <p:sldId id="349" r:id="rId14"/>
    <p:sldId id="350" r:id="rId15"/>
    <p:sldId id="352" r:id="rId16"/>
    <p:sldId id="630" r:id="rId17"/>
    <p:sldId id="354" r:id="rId18"/>
    <p:sldId id="310" r:id="rId19"/>
    <p:sldId id="357" r:id="rId20"/>
    <p:sldId id="358" r:id="rId21"/>
    <p:sldId id="359" r:id="rId22"/>
    <p:sldId id="360" r:id="rId23"/>
    <p:sldId id="323" r:id="rId24"/>
    <p:sldId id="311" r:id="rId25"/>
    <p:sldId id="364" r:id="rId26"/>
    <p:sldId id="363" r:id="rId27"/>
    <p:sldId id="312" r:id="rId28"/>
    <p:sldId id="365" r:id="rId29"/>
    <p:sldId id="361" r:id="rId30"/>
    <p:sldId id="366" r:id="rId31"/>
    <p:sldId id="367" r:id="rId32"/>
    <p:sldId id="313" r:id="rId33"/>
    <p:sldId id="368" r:id="rId34"/>
    <p:sldId id="324" r:id="rId35"/>
    <p:sldId id="314" r:id="rId36"/>
    <p:sldId id="631" r:id="rId37"/>
    <p:sldId id="371" r:id="rId38"/>
    <p:sldId id="373" r:id="rId39"/>
    <p:sldId id="370" r:id="rId40"/>
    <p:sldId id="374" r:id="rId41"/>
    <p:sldId id="318" r:id="rId42"/>
    <p:sldId id="378" r:id="rId43"/>
    <p:sldId id="379" r:id="rId44"/>
    <p:sldId id="380" r:id="rId45"/>
    <p:sldId id="381" r:id="rId46"/>
    <p:sldId id="382" r:id="rId47"/>
    <p:sldId id="383" r:id="rId48"/>
    <p:sldId id="384" r:id="rId49"/>
    <p:sldId id="386" r:id="rId50"/>
    <p:sldId id="332" r:id="rId51"/>
    <p:sldId id="387" r:id="rId52"/>
    <p:sldId id="390" r:id="rId53"/>
    <p:sldId id="392" r:id="rId54"/>
    <p:sldId id="320" r:id="rId55"/>
    <p:sldId id="319" r:id="rId56"/>
    <p:sldId id="325" r:id="rId57"/>
    <p:sldId id="396" r:id="rId58"/>
    <p:sldId id="397" r:id="rId59"/>
    <p:sldId id="398" r:id="rId60"/>
    <p:sldId id="399" r:id="rId61"/>
    <p:sldId id="335" r:id="rId62"/>
    <p:sldId id="307" r:id="rId63"/>
    <p:sldId id="629" r:id="rId64"/>
    <p:sldId id="400" r:id="rId65"/>
  </p:sldIdLst>
  <p:sldSz cx="9144000" cy="6858000" type="screen4x3"/>
  <p:notesSz cx="7104063"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François Demonceau" initials="JD" lastIdx="3" clrIdx="0">
    <p:extLst>
      <p:ext uri="{19B8F6BF-5375-455C-9EA6-DF929625EA0E}">
        <p15:presenceInfo xmlns:p15="http://schemas.microsoft.com/office/powerpoint/2012/main" userId="e3abf3115174f0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ED7D31"/>
    <a:srgbClr val="E67814"/>
    <a:srgbClr val="E86400"/>
    <a:srgbClr val="F07F3C"/>
    <a:srgbClr val="E95500"/>
    <a:srgbClr val="F8AA00"/>
    <a:srgbClr val="E67800"/>
    <a:srgbClr val="F4971E"/>
    <a:srgbClr val="007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80129" autoAdjust="0"/>
  </p:normalViewPr>
  <p:slideViewPr>
    <p:cSldViewPr snapToGrid="0">
      <p:cViewPr>
        <p:scale>
          <a:sx n="66" d="100"/>
          <a:sy n="66" d="100"/>
        </p:scale>
        <p:origin x="1925" y="-53"/>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375FD1-5E51-4CFB-BA71-3B2A79E45003}"/>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3466C1D0-0557-48AB-9136-7D12796EF9EA}"/>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0AAA54CB-7EE3-40D4-ACE7-82BA9E4DF850}" type="datetimeFigureOut">
              <a:rPr lang="fr-BE" smtClean="0"/>
              <a:t>12-09-22</a:t>
            </a:fld>
            <a:endParaRPr lang="fr-BE"/>
          </a:p>
        </p:txBody>
      </p:sp>
      <p:sp>
        <p:nvSpPr>
          <p:cNvPr id="4" name="Espace réservé du pied de page 3">
            <a:extLst>
              <a:ext uri="{FF2B5EF4-FFF2-40B4-BE49-F238E27FC236}">
                <a16:creationId xmlns:a16="http://schemas.microsoft.com/office/drawing/2014/main" id="{A88774DD-9FD5-4BCB-B5D7-E8A7BF0A537D}"/>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626389CF-BF5D-4ADD-A775-0091AA21183B}"/>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962029BB-11B7-49F3-A07C-C1FC20E0C6C7}" type="slidenum">
              <a:rPr lang="fr-BE" smtClean="0"/>
              <a:t>‹N°›</a:t>
            </a:fld>
            <a:endParaRPr lang="fr-BE"/>
          </a:p>
        </p:txBody>
      </p:sp>
    </p:spTree>
    <p:extLst>
      <p:ext uri="{BB962C8B-B14F-4D97-AF65-F5344CB8AC3E}">
        <p14:creationId xmlns:p14="http://schemas.microsoft.com/office/powerpoint/2010/main" val="3178760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4110D29-329E-4508-A9F0-0B8B0524D9EF}" type="datetimeFigureOut">
              <a:rPr lang="en-GB" smtClean="0"/>
              <a:t>12/09/2022</a:t>
            </a:fld>
            <a:endParaRPr lang="en-GB"/>
          </a:p>
        </p:txBody>
      </p:sp>
      <p:sp>
        <p:nvSpPr>
          <p:cNvPr id="4" name="Espace réservé de l'image des diapositives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5DD88B4-FE33-4BDB-9334-7ACAA250D8FA}" type="slidenum">
              <a:rPr lang="en-GB" smtClean="0"/>
              <a:t>‹N°›</a:t>
            </a:fld>
            <a:endParaRPr lang="en-GB"/>
          </a:p>
        </p:txBody>
      </p:sp>
    </p:spTree>
    <p:extLst>
      <p:ext uri="{BB962C8B-B14F-4D97-AF65-F5344CB8AC3E}">
        <p14:creationId xmlns:p14="http://schemas.microsoft.com/office/powerpoint/2010/main" val="24689012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Good afternoon everyone</a:t>
            </a:r>
          </a:p>
          <a:p>
            <a:pPr marL="171450" indent="-171450">
              <a:buFont typeface="Arial" panose="020B0604020202020204" pitchFamily="34" charset="0"/>
              <a:buChar char="•"/>
            </a:pPr>
            <a:r>
              <a:rPr lang="en-GB" noProof="0" dirty="0"/>
              <a:t>My name is Adrien and I am a PhD student from the University of Liège in Belgium</a:t>
            </a:r>
          </a:p>
          <a:p>
            <a:pPr marL="171450" indent="-171450">
              <a:buFont typeface="Arial" panose="020B0604020202020204" pitchFamily="34" charset="0"/>
              <a:buChar char="•"/>
            </a:pPr>
            <a:r>
              <a:rPr lang="en-GB" noProof="0" dirty="0"/>
              <a:t>The article I am going to present today deals with the characterization of the component “column web in compression” in steel beam-to-column joints</a:t>
            </a:r>
          </a:p>
        </p:txBody>
      </p:sp>
    </p:spTree>
    <p:extLst>
      <p:ext uri="{BB962C8B-B14F-4D97-AF65-F5344CB8AC3E}">
        <p14:creationId xmlns:p14="http://schemas.microsoft.com/office/powerpoint/2010/main" val="256762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second step consists in characterizing those components, which means deriving the resisting curve of each individual component</a:t>
            </a:r>
          </a:p>
        </p:txBody>
      </p:sp>
    </p:spTree>
    <p:extLst>
      <p:ext uri="{BB962C8B-B14F-4D97-AF65-F5344CB8AC3E}">
        <p14:creationId xmlns:p14="http://schemas.microsoft.com/office/powerpoint/2010/main" val="70063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en-GB" noProof="0" dirty="0"/>
          </a:p>
        </p:txBody>
      </p:sp>
    </p:spTree>
    <p:extLst>
      <p:ext uri="{BB962C8B-B14F-4D97-AF65-F5344CB8AC3E}">
        <p14:creationId xmlns:p14="http://schemas.microsoft.com/office/powerpoint/2010/main" val="11899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third step consists in </a:t>
            </a:r>
            <a:r>
              <a:rPr lang="en-GB" noProof="0" dirty="0" err="1"/>
              <a:t>assemblying</a:t>
            </a:r>
            <a:r>
              <a:rPr lang="en-GB" noProof="0" dirty="0"/>
              <a:t> those components in order to derive/predict the rotational response of the joint</a:t>
            </a:r>
          </a:p>
        </p:txBody>
      </p:sp>
    </p:spTree>
    <p:extLst>
      <p:ext uri="{BB962C8B-B14F-4D97-AF65-F5344CB8AC3E}">
        <p14:creationId xmlns:p14="http://schemas.microsoft.com/office/powerpoint/2010/main" val="86917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en-GB" noProof="0" dirty="0"/>
          </a:p>
        </p:txBody>
      </p:sp>
    </p:spTree>
    <p:extLst>
      <p:ext uri="{BB962C8B-B14F-4D97-AF65-F5344CB8AC3E}">
        <p14:creationId xmlns:p14="http://schemas.microsoft.com/office/powerpoint/2010/main" val="89932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Up to now, the component method as it is presented in the part 1-8 of Eurocode 3 allows predicting the moment rotation curve of the joint up to the plastic bending moment resistance only</a:t>
            </a:r>
          </a:p>
          <a:p>
            <a:pPr marL="171450" indent="-171450">
              <a:buFont typeface="Arial" panose="020B0604020202020204" pitchFamily="34" charset="0"/>
              <a:buChar char="•"/>
            </a:pPr>
            <a:r>
              <a:rPr lang="en-GB" noProof="0" dirty="0"/>
              <a:t>This method has proven to work well under gravity loads</a:t>
            </a:r>
          </a:p>
        </p:txBody>
      </p:sp>
    </p:spTree>
    <p:extLst>
      <p:ext uri="{BB962C8B-B14F-4D97-AF65-F5344CB8AC3E}">
        <p14:creationId xmlns:p14="http://schemas.microsoft.com/office/powerpoint/2010/main" val="283480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However, when it comes to exceptional loading such as an explosion, which could cause significant damage to the structure, it is required to know/predict the ductility/rotation capacity of the joint in order to mitigate the risk of progressive collapse.</a:t>
            </a:r>
          </a:p>
          <a:p>
            <a:pPr marL="171450" indent="-171450">
              <a:buFont typeface="Arial" panose="020B0604020202020204" pitchFamily="34" charset="0"/>
              <a:buChar char="•"/>
            </a:pPr>
            <a:r>
              <a:rPr lang="en-GB" noProof="0" dirty="0"/>
              <a:t>And the Eurocode 3 in its current state does not allow to do so</a:t>
            </a:r>
          </a:p>
        </p:txBody>
      </p:sp>
    </p:spTree>
    <p:extLst>
      <p:ext uri="{BB962C8B-B14F-4D97-AF65-F5344CB8AC3E}">
        <p14:creationId xmlns:p14="http://schemas.microsoft.com/office/powerpoint/2010/main" val="329457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So the objective of the research project which is currently being conducted at the university of Liège is to extend the component method towards the large deformation field and under complex loading conditions</a:t>
            </a:r>
          </a:p>
          <a:p>
            <a:pPr marL="171450" indent="-171450">
              <a:buFont typeface="Arial" panose="020B0604020202020204" pitchFamily="34" charset="0"/>
              <a:buChar char="•"/>
            </a:pPr>
            <a:r>
              <a:rPr lang="en-GB" noProof="0" dirty="0"/>
              <a:t>To do so, it is required to characterize the behaviour of the different components up to failure</a:t>
            </a:r>
          </a:p>
        </p:txBody>
      </p:sp>
    </p:spTree>
    <p:extLst>
      <p:ext uri="{BB962C8B-B14F-4D97-AF65-F5344CB8AC3E}">
        <p14:creationId xmlns:p14="http://schemas.microsoft.com/office/powerpoint/2010/main" val="101978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In this context, the present paper focusses on the column web in compression component </a:t>
            </a:r>
          </a:p>
        </p:txBody>
      </p:sp>
    </p:spTree>
    <p:extLst>
      <p:ext uri="{BB962C8B-B14F-4D97-AF65-F5344CB8AC3E}">
        <p14:creationId xmlns:p14="http://schemas.microsoft.com/office/powerpoint/2010/main" val="242163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To study the behaviour of the CWC, it can be isolated from the whole joint.</a:t>
            </a:r>
          </a:p>
          <a:p>
            <a:pPr marL="171450" indent="-171450">
              <a:buFont typeface="Arial" panose="020B0604020202020204" pitchFamily="34" charset="0"/>
              <a:buChar char="•"/>
            </a:pPr>
            <a:r>
              <a:rPr lang="en-GB" noProof="0" dirty="0"/>
              <a:t>It is characterized by a force displacement F-delta curve</a:t>
            </a:r>
          </a:p>
          <a:p>
            <a:pPr marL="171450" indent="-171450">
              <a:buFont typeface="Arial" panose="020B0604020202020204" pitchFamily="34" charset="0"/>
              <a:buChar char="•"/>
            </a:pPr>
            <a:r>
              <a:rPr lang="en-GB" noProof="0" dirty="0"/>
              <a:t>Depending on the slenderness of the column web, this curve exhibit a well marked bilinear behaviour or a less marked bilinear behaviour</a:t>
            </a:r>
          </a:p>
          <a:p>
            <a:pPr marL="171450" indent="-171450">
              <a:buFont typeface="Arial" panose="020B0604020202020204" pitchFamily="34" charset="0"/>
              <a:buChar char="•"/>
            </a:pPr>
            <a:r>
              <a:rPr lang="en-GB" noProof="0" dirty="0"/>
              <a:t>Similarly to the joint, the CWC behaviour can be characterized by four main key parameters</a:t>
            </a:r>
          </a:p>
        </p:txBody>
      </p:sp>
    </p:spTree>
    <p:extLst>
      <p:ext uri="{BB962C8B-B14F-4D97-AF65-F5344CB8AC3E}">
        <p14:creationId xmlns:p14="http://schemas.microsoft.com/office/powerpoint/2010/main" val="5524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initial stiffness</a:t>
            </a:r>
          </a:p>
        </p:txBody>
      </p:sp>
    </p:spTree>
    <p:extLst>
      <p:ext uri="{BB962C8B-B14F-4D97-AF65-F5344CB8AC3E}">
        <p14:creationId xmlns:p14="http://schemas.microsoft.com/office/powerpoint/2010/main" val="176489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Here is the outline of the presentation which will be divided into four main parts:</a:t>
            </a:r>
          </a:p>
          <a:p>
            <a:pPr marL="628650" lvl="1" indent="-171450">
              <a:buFont typeface="Arial" panose="020B0604020202020204" pitchFamily="34" charset="0"/>
              <a:buChar char="•"/>
            </a:pPr>
            <a:r>
              <a:rPr lang="en-GB" noProof="0" dirty="0"/>
              <a:t>Firstly a short introduction where I am </a:t>
            </a:r>
            <a:r>
              <a:rPr lang="en-GB" noProof="0" dirty="0" err="1"/>
              <a:t>gonna</a:t>
            </a:r>
            <a:r>
              <a:rPr lang="en-GB" noProof="0" dirty="0"/>
              <a:t> descried the context and the motivation of the research</a:t>
            </a:r>
          </a:p>
          <a:p>
            <a:pPr marL="628650" lvl="1" indent="-171450">
              <a:buFont typeface="Arial" panose="020B0604020202020204" pitchFamily="34" charset="0"/>
              <a:buChar char="•"/>
            </a:pPr>
            <a:r>
              <a:rPr lang="en-GB" noProof="0" dirty="0"/>
              <a:t>Then a literature review of the already existing predictive model provided in part 1-8 of Eurocode 3</a:t>
            </a:r>
          </a:p>
          <a:p>
            <a:pPr marL="628650" lvl="1" indent="-171450">
              <a:buFont typeface="Arial" panose="020B0604020202020204" pitchFamily="34" charset="0"/>
              <a:buChar char="•"/>
            </a:pPr>
            <a:r>
              <a:rPr lang="en-GB" noProof="0" dirty="0"/>
              <a:t>Afterwards, a description of the new analytical model which was developed in the present study</a:t>
            </a:r>
          </a:p>
          <a:p>
            <a:pPr marL="628650" lvl="1" indent="-171450">
              <a:buFont typeface="Arial" panose="020B0604020202020204" pitchFamily="34" charset="0"/>
              <a:buChar char="•"/>
            </a:pPr>
            <a:r>
              <a:rPr lang="en-GB" noProof="0" dirty="0"/>
              <a:t>And finally some conclusions and perspectives</a:t>
            </a:r>
          </a:p>
        </p:txBody>
      </p:sp>
    </p:spTree>
    <p:extLst>
      <p:ext uri="{BB962C8B-B14F-4D97-AF65-F5344CB8AC3E}">
        <p14:creationId xmlns:p14="http://schemas.microsoft.com/office/powerpoint/2010/main" val="251907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plastic resistance </a:t>
            </a:r>
          </a:p>
        </p:txBody>
      </p:sp>
    </p:spTree>
    <p:extLst>
      <p:ext uri="{BB962C8B-B14F-4D97-AF65-F5344CB8AC3E}">
        <p14:creationId xmlns:p14="http://schemas.microsoft.com/office/powerpoint/2010/main" val="3659964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post-plastic stiffness</a:t>
            </a:r>
          </a:p>
        </p:txBody>
      </p:sp>
    </p:spTree>
    <p:extLst>
      <p:ext uri="{BB962C8B-B14F-4D97-AF65-F5344CB8AC3E}">
        <p14:creationId xmlns:p14="http://schemas.microsoft.com/office/powerpoint/2010/main" val="2084955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ultimate resistance</a:t>
            </a:r>
          </a:p>
        </p:txBody>
      </p:sp>
    </p:spTree>
    <p:extLst>
      <p:ext uri="{BB962C8B-B14F-4D97-AF65-F5344CB8AC3E}">
        <p14:creationId xmlns:p14="http://schemas.microsoft.com/office/powerpoint/2010/main" val="3613389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Today, Eurocode 3 provides analytical formulae for the prediction of some of these parameters</a:t>
            </a:r>
          </a:p>
        </p:txBody>
      </p:sp>
    </p:spTree>
    <p:extLst>
      <p:ext uri="{BB962C8B-B14F-4D97-AF65-F5344CB8AC3E}">
        <p14:creationId xmlns:p14="http://schemas.microsoft.com/office/powerpoint/2010/main" val="1004838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For (the prediction of) the initial stiffness, the following expression is available, where </a:t>
            </a:r>
            <a:r>
              <a:rPr lang="en-GB" noProof="0" dirty="0" err="1"/>
              <a:t>beff</a:t>
            </a:r>
            <a:r>
              <a:rPr lang="en-GB" noProof="0" dirty="0"/>
              <a:t> is the effective width of the column web in compression</a:t>
            </a:r>
          </a:p>
        </p:txBody>
      </p:sp>
    </p:spTree>
    <p:extLst>
      <p:ext uri="{BB962C8B-B14F-4D97-AF65-F5344CB8AC3E}">
        <p14:creationId xmlns:p14="http://schemas.microsoft.com/office/powerpoint/2010/main" val="2299478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1647812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For the prediction of the plastic resistance, the following expression is available</a:t>
            </a:r>
          </a:p>
        </p:txBody>
      </p:sp>
    </p:spTree>
    <p:extLst>
      <p:ext uri="{BB962C8B-B14F-4D97-AF65-F5344CB8AC3E}">
        <p14:creationId xmlns:p14="http://schemas.microsoft.com/office/powerpoint/2010/main" val="257494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In this formula, omega and k are stress interaction factors</a:t>
            </a:r>
          </a:p>
          <a:p>
            <a:pPr marL="171450" indent="-171450">
              <a:buFont typeface="Arial" panose="020B0604020202020204" pitchFamily="34" charset="0"/>
              <a:buChar char="•"/>
            </a:pPr>
            <a:endParaRPr lang="en-GB" noProof="0" dirty="0"/>
          </a:p>
        </p:txBody>
      </p:sp>
    </p:spTree>
    <p:extLst>
      <p:ext uri="{BB962C8B-B14F-4D97-AF65-F5344CB8AC3E}">
        <p14:creationId xmlns:p14="http://schemas.microsoft.com/office/powerpoint/2010/main" val="3223392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And rho is a </a:t>
            </a:r>
            <a:r>
              <a:rPr lang="en-GB" noProof="0" dirty="0" err="1"/>
              <a:t>redction</a:t>
            </a:r>
            <a:r>
              <a:rPr lang="en-GB" noProof="0" dirty="0"/>
              <a:t> factor accounting for the risk of web buckling</a:t>
            </a:r>
          </a:p>
        </p:txBody>
      </p:sp>
    </p:spTree>
    <p:extLst>
      <p:ext uri="{BB962C8B-B14F-4D97-AF65-F5344CB8AC3E}">
        <p14:creationId xmlns:p14="http://schemas.microsoft.com/office/powerpoint/2010/main" val="2742092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For the derivation of this </a:t>
            </a:r>
            <a:r>
              <a:rPr lang="en-GB" noProof="0" dirty="0" err="1"/>
              <a:t>coeeficient</a:t>
            </a:r>
            <a:r>
              <a:rPr lang="en-GB" noProof="0" dirty="0"/>
              <a:t>, Eurocode 3 assumes perfectly pinned boundary conditions for the plate</a:t>
            </a:r>
          </a:p>
          <a:p>
            <a:pPr marL="171450" indent="-171450">
              <a:buFont typeface="Arial" panose="020B0604020202020204" pitchFamily="34" charset="0"/>
              <a:buChar char="•"/>
            </a:pPr>
            <a:r>
              <a:rPr lang="en-GB" noProof="0" dirty="0"/>
              <a:t>This allows the derivation of the buckling coefficient </a:t>
            </a:r>
          </a:p>
        </p:txBody>
      </p:sp>
    </p:spTree>
    <p:extLst>
      <p:ext uri="{BB962C8B-B14F-4D97-AF65-F5344CB8AC3E}">
        <p14:creationId xmlns:p14="http://schemas.microsoft.com/office/powerpoint/2010/main" val="378097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So let’s start with the introduction</a:t>
            </a:r>
          </a:p>
        </p:txBody>
      </p:sp>
    </p:spTree>
    <p:extLst>
      <p:ext uri="{BB962C8B-B14F-4D97-AF65-F5344CB8AC3E}">
        <p14:creationId xmlns:p14="http://schemas.microsoft.com/office/powerpoint/2010/main" val="576339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With this assumption, the slenderness factor can be computed and eventually the reduction factor rho</a:t>
            </a:r>
          </a:p>
        </p:txBody>
      </p:sp>
    </p:spTree>
    <p:extLst>
      <p:ext uri="{BB962C8B-B14F-4D97-AF65-F5344CB8AC3E}">
        <p14:creationId xmlns:p14="http://schemas.microsoft.com/office/powerpoint/2010/main" val="315201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40938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Comparisons with experimental results show good results in terms of prediction of the elastic stiffness and plastic resistance</a:t>
            </a:r>
          </a:p>
        </p:txBody>
      </p:sp>
    </p:spTree>
    <p:extLst>
      <p:ext uri="{BB962C8B-B14F-4D97-AF65-F5344CB8AC3E}">
        <p14:creationId xmlns:p14="http://schemas.microsoft.com/office/powerpoint/2010/main" val="2393018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However, this model is limited to the elastic field</a:t>
            </a:r>
          </a:p>
          <a:p>
            <a:pPr marL="171450" indent="-171450">
              <a:buFont typeface="Arial" panose="020B0604020202020204" pitchFamily="34" charset="0"/>
              <a:buChar char="•"/>
            </a:pPr>
            <a:r>
              <a:rPr lang="en-GB" noProof="0" dirty="0"/>
              <a:t>New formulae are required for the prediction of the post-plastic behaviour of the CWC</a:t>
            </a:r>
          </a:p>
        </p:txBody>
      </p:sp>
    </p:spTree>
    <p:extLst>
      <p:ext uri="{BB962C8B-B14F-4D97-AF65-F5344CB8AC3E}">
        <p14:creationId xmlns:p14="http://schemas.microsoft.com/office/powerpoint/2010/main" val="2447035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This is precisely the aim of the new analytical model that is developed/presented in the paper</a:t>
            </a:r>
          </a:p>
        </p:txBody>
      </p:sp>
    </p:spTree>
    <p:extLst>
      <p:ext uri="{BB962C8B-B14F-4D97-AF65-F5344CB8AC3E}">
        <p14:creationId xmlns:p14="http://schemas.microsoft.com/office/powerpoint/2010/main" val="1338748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idea is to obtain an estimation of the deformation capacity based on the estimation of the post-plastic stiffness and the ultimate resistance</a:t>
            </a:r>
          </a:p>
        </p:txBody>
      </p:sp>
    </p:spTree>
    <p:extLst>
      <p:ext uri="{BB962C8B-B14F-4D97-AF65-F5344CB8AC3E}">
        <p14:creationId xmlns:p14="http://schemas.microsoft.com/office/powerpoint/2010/main" val="2126669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A small adjustment of the formula for the prediction of the plastic resistance is also suggested</a:t>
            </a:r>
          </a:p>
        </p:txBody>
      </p:sp>
    </p:spTree>
    <p:extLst>
      <p:ext uri="{BB962C8B-B14F-4D97-AF65-F5344CB8AC3E}">
        <p14:creationId xmlns:p14="http://schemas.microsoft.com/office/powerpoint/2010/main" val="3213034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This little adjustment concerns the reduction factor “rho” which accounts for the risk of plate buckling</a:t>
            </a:r>
          </a:p>
        </p:txBody>
      </p:sp>
    </p:spTree>
    <p:extLst>
      <p:ext uri="{BB962C8B-B14F-4D97-AF65-F5344CB8AC3E}">
        <p14:creationId xmlns:p14="http://schemas.microsoft.com/office/powerpoint/2010/main" val="1920842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In the current version of Eurocode 3, the assumption of simple supports is made to derive this reduction coefficient</a:t>
            </a:r>
          </a:p>
          <a:p>
            <a:pPr marL="171450" indent="-171450">
              <a:buFont typeface="Arial" panose="020B0604020202020204" pitchFamily="34" charset="0"/>
              <a:buChar char="•"/>
            </a:pPr>
            <a:r>
              <a:rPr lang="en-GB" noProof="0" dirty="0"/>
              <a:t>This assumption is quite conservative as local buckling is known to occur in the elastic field before significant yielding of the web</a:t>
            </a:r>
          </a:p>
          <a:p>
            <a:pPr marL="171450" indent="-171450">
              <a:buFont typeface="Arial" panose="020B0604020202020204" pitchFamily="34" charset="0"/>
              <a:buChar char="•"/>
            </a:pPr>
            <a:r>
              <a:rPr lang="en-GB" noProof="0" dirty="0"/>
              <a:t>As a consequence, the web can be assumed to be fully restrained by the flanges</a:t>
            </a:r>
          </a:p>
        </p:txBody>
      </p:sp>
    </p:spTree>
    <p:extLst>
      <p:ext uri="{BB962C8B-B14F-4D97-AF65-F5344CB8AC3E}">
        <p14:creationId xmlns:p14="http://schemas.microsoft.com/office/powerpoint/2010/main" val="1013944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This is the assumption that is made in the present paper</a:t>
            </a:r>
          </a:p>
          <a:p>
            <a:pPr marL="171450" indent="-171450">
              <a:buFont typeface="Arial" panose="020B0604020202020204" pitchFamily="34" charset="0"/>
              <a:buChar char="•"/>
            </a:pPr>
            <a:r>
              <a:rPr lang="en-GB" noProof="0" dirty="0"/>
              <a:t>This leads to a new value for the buckling coefficient and a new estimation of the reduced slenderness factor</a:t>
            </a:r>
          </a:p>
          <a:p>
            <a:pPr marL="171450" indent="-171450">
              <a:buFont typeface="Arial" panose="020B0604020202020204" pitchFamily="34" charset="0"/>
              <a:buChar char="•"/>
            </a:pPr>
            <a:endParaRPr lang="en-GB" noProof="0" dirty="0"/>
          </a:p>
          <a:p>
            <a:pPr marL="171450" indent="-171450">
              <a:buFont typeface="Arial" panose="020B0604020202020204" pitchFamily="34" charset="0"/>
              <a:buChar char="•"/>
            </a:pPr>
            <a:r>
              <a:rPr lang="en-GB" noProof="0" dirty="0"/>
              <a:t>In addition, the authors propose a new formula for the derivation of the reduction factor, which is a compromise between the current formula provided in the part 1-8 of Eurocode 3 ad the formula provided in the part 1-5 of Eurocode 3 dedicated to the design of plated structural elements</a:t>
            </a:r>
          </a:p>
        </p:txBody>
      </p:sp>
    </p:spTree>
    <p:extLst>
      <p:ext uri="{BB962C8B-B14F-4D97-AF65-F5344CB8AC3E}">
        <p14:creationId xmlns:p14="http://schemas.microsoft.com/office/powerpoint/2010/main" val="48455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This article deals with the behaviour of steel joints such the single-sided joint presented on this slide</a:t>
            </a:r>
          </a:p>
          <a:p>
            <a:pPr marL="171450" indent="-171450">
              <a:buFont typeface="Arial" panose="020B0604020202020204" pitchFamily="34" charset="0"/>
              <a:buChar char="•"/>
            </a:pPr>
            <a:r>
              <a:rPr lang="en-GB" noProof="0" dirty="0"/>
              <a:t>Such joint exhibits a bi-linear rotational response under gravity loads</a:t>
            </a:r>
          </a:p>
        </p:txBody>
      </p:sp>
    </p:spTree>
    <p:extLst>
      <p:ext uri="{BB962C8B-B14F-4D97-AF65-F5344CB8AC3E}">
        <p14:creationId xmlns:p14="http://schemas.microsoft.com/office/powerpoint/2010/main" val="1710767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A comparison between the current formula in blue and the new proposed formula in orange shows that the proposal is a bit less conservative due to the improved boundary conditions</a:t>
            </a:r>
          </a:p>
        </p:txBody>
      </p:sp>
    </p:spTree>
    <p:extLst>
      <p:ext uri="{BB962C8B-B14F-4D97-AF65-F5344CB8AC3E}">
        <p14:creationId xmlns:p14="http://schemas.microsoft.com/office/powerpoint/2010/main" val="133992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For the derivation of the post-plastic stiffness, the following expression is proposed</a:t>
            </a:r>
          </a:p>
          <a:p>
            <a:pPr marL="171450" indent="-171450">
              <a:buFont typeface="Arial" panose="020B0604020202020204" pitchFamily="34" charset="0"/>
              <a:buChar char="•"/>
            </a:pPr>
            <a:endParaRPr lang="en-GB" noProof="0" dirty="0"/>
          </a:p>
          <a:p>
            <a:endParaRPr lang="en-GB" noProof="0" dirty="0"/>
          </a:p>
          <a:p>
            <a:r>
              <a:rPr lang="en-GB" noProof="0" dirty="0"/>
              <a:t>Assumption diffusion angle alpha</a:t>
            </a:r>
          </a:p>
          <a:p>
            <a:r>
              <a:rPr lang="en-GB" noProof="0" dirty="0"/>
              <a:t>Elastic contribution to the total deformation</a:t>
            </a:r>
          </a:p>
          <a:p>
            <a:r>
              <a:rPr lang="en-GB" noProof="0" dirty="0"/>
              <a:t>Plastic contribution to the total deformation</a:t>
            </a:r>
          </a:p>
        </p:txBody>
      </p:sp>
    </p:spTree>
    <p:extLst>
      <p:ext uri="{BB962C8B-B14F-4D97-AF65-F5344CB8AC3E}">
        <p14:creationId xmlns:p14="http://schemas.microsoft.com/office/powerpoint/2010/main" val="2444997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In order to develop this formula, one half of the column web has been studied as a beam element under compression</a:t>
            </a:r>
          </a:p>
          <a:p>
            <a:pPr marL="171450" indent="-171450">
              <a:buFont typeface="Arial" panose="020B0604020202020204" pitchFamily="34" charset="0"/>
              <a:buChar char="•"/>
            </a:pPr>
            <a:r>
              <a:rPr lang="en-GB" noProof="0" dirty="0"/>
              <a:t>The compression force </a:t>
            </a:r>
            <a:r>
              <a:rPr lang="en-GB" noProof="0" dirty="0" err="1"/>
              <a:t>Fx</a:t>
            </a:r>
            <a:r>
              <a:rPr lang="en-GB" noProof="0" dirty="0"/>
              <a:t> is higher than the plastic resistance of the CWC</a:t>
            </a:r>
          </a:p>
        </p:txBody>
      </p:sp>
    </p:spTree>
    <p:extLst>
      <p:ext uri="{BB962C8B-B14F-4D97-AF65-F5344CB8AC3E}">
        <p14:creationId xmlns:p14="http://schemas.microsoft.com/office/powerpoint/2010/main" val="4062034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diffusion of the load-introduction force within the column web is assumed to be linear</a:t>
            </a:r>
          </a:p>
          <a:p>
            <a:pPr marL="171450" indent="-171450">
              <a:buFont typeface="Arial" panose="020B0604020202020204" pitchFamily="34" charset="0"/>
              <a:buChar char="•"/>
            </a:pPr>
            <a:r>
              <a:rPr lang="en-GB" noProof="0" dirty="0"/>
              <a:t>And the diffusion angle was taken equal to 40°</a:t>
            </a:r>
          </a:p>
          <a:p>
            <a:pPr marL="171450" indent="-171450">
              <a:buFont typeface="Arial" panose="020B0604020202020204" pitchFamily="34" charset="0"/>
              <a:buChar char="•"/>
            </a:pPr>
            <a:r>
              <a:rPr lang="en-GB" noProof="0" dirty="0"/>
              <a:t>This value was selected based on comparisons with experimental results</a:t>
            </a:r>
          </a:p>
        </p:txBody>
      </p:sp>
    </p:spTree>
    <p:extLst>
      <p:ext uri="{BB962C8B-B14F-4D97-AF65-F5344CB8AC3E}">
        <p14:creationId xmlns:p14="http://schemas.microsoft.com/office/powerpoint/2010/main" val="1136263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Under this force </a:t>
            </a:r>
            <a:r>
              <a:rPr lang="en-GB" noProof="0" dirty="0" err="1"/>
              <a:t>Fx</a:t>
            </a:r>
            <a:r>
              <a:rPr lang="en-GB" noProof="0" dirty="0"/>
              <a:t>:</a:t>
            </a:r>
          </a:p>
          <a:p>
            <a:pPr marL="171450" indent="-171450">
              <a:buFont typeface="Arial" panose="020B0604020202020204" pitchFamily="34" charset="0"/>
              <a:buChar char="•"/>
            </a:pPr>
            <a:r>
              <a:rPr lang="en-GB" noProof="0" dirty="0"/>
              <a:t>The column web is assumed to be in the post-plastic zone over the depth x</a:t>
            </a:r>
          </a:p>
          <a:p>
            <a:pPr marL="171450" indent="-171450">
              <a:buFont typeface="Arial" panose="020B0604020202020204" pitchFamily="34" charset="0"/>
              <a:buChar char="•"/>
            </a:pPr>
            <a:r>
              <a:rPr lang="en-GB" noProof="0" dirty="0"/>
              <a:t>While it behaves elastically over the depth dc/2-x</a:t>
            </a:r>
          </a:p>
        </p:txBody>
      </p:sp>
    </p:spTree>
    <p:extLst>
      <p:ext uri="{BB962C8B-B14F-4D97-AF65-F5344CB8AC3E}">
        <p14:creationId xmlns:p14="http://schemas.microsoft.com/office/powerpoint/2010/main" val="4186019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 elastic shortening of the web under the force </a:t>
            </a:r>
            <a:r>
              <a:rPr lang="en-GB" noProof="0" dirty="0" err="1"/>
              <a:t>Fx</a:t>
            </a:r>
            <a:r>
              <a:rPr lang="en-GB" noProof="0" dirty="0"/>
              <a:t> can be computed as follows</a:t>
            </a:r>
          </a:p>
          <a:p>
            <a:pPr marL="171450" indent="-171450">
              <a:buFont typeface="Arial" panose="020B0604020202020204" pitchFamily="34" charset="0"/>
              <a:buChar char="•"/>
            </a:pPr>
            <a:r>
              <a:rPr lang="en-GB" noProof="0" dirty="0"/>
              <a:t>The evolution of this contribution for an increasing value of </a:t>
            </a:r>
            <a:r>
              <a:rPr lang="en-GB" noProof="0" dirty="0" err="1"/>
              <a:t>Fx</a:t>
            </a:r>
            <a:r>
              <a:rPr lang="en-GB" noProof="0" dirty="0"/>
              <a:t> is depicted on the picture</a:t>
            </a:r>
          </a:p>
        </p:txBody>
      </p:sp>
    </p:spTree>
    <p:extLst>
      <p:ext uri="{BB962C8B-B14F-4D97-AF65-F5344CB8AC3E}">
        <p14:creationId xmlns:p14="http://schemas.microsoft.com/office/powerpoint/2010/main" val="3859108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Similarly, the post-plastic shortening of the web under </a:t>
            </a:r>
            <a:r>
              <a:rPr lang="en-GB" noProof="0" dirty="0" err="1"/>
              <a:t>Fx</a:t>
            </a:r>
            <a:r>
              <a:rPr lang="en-GB" noProof="0" dirty="0"/>
              <a:t> is given by the following formula</a:t>
            </a:r>
          </a:p>
          <a:p>
            <a:pPr marL="171450" indent="-171450">
              <a:buFont typeface="Arial" panose="020B0604020202020204" pitchFamily="34" charset="0"/>
              <a:buChar char="•"/>
            </a:pPr>
            <a:r>
              <a:rPr lang="en-GB" noProof="0" dirty="0"/>
              <a:t>(it is obtained form the integration of an incremental displacement over the depth x)</a:t>
            </a:r>
          </a:p>
          <a:p>
            <a:pPr marL="171450" indent="-171450">
              <a:buFont typeface="Arial" panose="020B0604020202020204" pitchFamily="34" charset="0"/>
              <a:buChar char="•"/>
            </a:pPr>
            <a:r>
              <a:rPr lang="en-GB" noProof="0" dirty="0"/>
              <a:t>And the evolution of this contribution for an increasing value of </a:t>
            </a:r>
            <a:r>
              <a:rPr lang="en-GB" noProof="0" dirty="0" err="1"/>
              <a:t>Fx</a:t>
            </a:r>
            <a:r>
              <a:rPr lang="en-GB" noProof="0" dirty="0"/>
              <a:t> is depicted on the picture in orange</a:t>
            </a:r>
          </a:p>
        </p:txBody>
      </p:sp>
    </p:spTree>
    <p:extLst>
      <p:ext uri="{BB962C8B-B14F-4D97-AF65-F5344CB8AC3E}">
        <p14:creationId xmlns:p14="http://schemas.microsoft.com/office/powerpoint/2010/main" val="2283507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total shortening of the web can eventually be computed as the sum of the elastic and post-plastic contributions</a:t>
            </a:r>
          </a:p>
        </p:txBody>
      </p:sp>
    </p:spTree>
    <p:extLst>
      <p:ext uri="{BB962C8B-B14F-4D97-AF65-F5344CB8AC3E}">
        <p14:creationId xmlns:p14="http://schemas.microsoft.com/office/powerpoint/2010/main" val="1884059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final expression of the post-plastic stiffness is obtained from the linearization of this total deformation</a:t>
            </a:r>
          </a:p>
        </p:txBody>
      </p:sp>
    </p:spTree>
    <p:extLst>
      <p:ext uri="{BB962C8B-B14F-4D97-AF65-F5344CB8AC3E}">
        <p14:creationId xmlns:p14="http://schemas.microsoft.com/office/powerpoint/2010/main" val="2386874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For the derivation of the ultimate resistance, it can be obtained as the maximum of two expressions</a:t>
            </a:r>
          </a:p>
        </p:txBody>
      </p:sp>
    </p:spTree>
    <p:extLst>
      <p:ext uri="{BB962C8B-B14F-4D97-AF65-F5344CB8AC3E}">
        <p14:creationId xmlns:p14="http://schemas.microsoft.com/office/powerpoint/2010/main" val="195850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Therefore, it can be characterized by four key parameters:</a:t>
            </a:r>
          </a:p>
          <a:p>
            <a:pPr marL="171450" indent="-171450">
              <a:buFont typeface="Arial" panose="020B0604020202020204" pitchFamily="34" charset="0"/>
              <a:buChar char="•"/>
            </a:pPr>
            <a:r>
              <a:rPr lang="en-GB" noProof="0" dirty="0"/>
              <a:t>The initial stiffness</a:t>
            </a:r>
          </a:p>
        </p:txBody>
      </p:sp>
    </p:spTree>
    <p:extLst>
      <p:ext uri="{BB962C8B-B14F-4D97-AF65-F5344CB8AC3E}">
        <p14:creationId xmlns:p14="http://schemas.microsoft.com/office/powerpoint/2010/main" val="2563472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In this formula, the first contribution refers to the resistance of a thick column web</a:t>
            </a:r>
          </a:p>
          <a:p>
            <a:pPr marL="171450" indent="-171450">
              <a:buFont typeface="Arial" panose="020B0604020202020204" pitchFamily="34" charset="0"/>
              <a:buChar char="•"/>
            </a:pPr>
            <a:r>
              <a:rPr lang="en-GB" noProof="0" dirty="0"/>
              <a:t>For such column web significant plasticity can develop in the web at the border with the flanges before the ultimate resistance is reached due to buckling or due to the attainment of the material ultimate strength</a:t>
            </a:r>
          </a:p>
          <a:p>
            <a:pPr marL="171450" indent="-171450">
              <a:buFont typeface="Arial" panose="020B0604020202020204" pitchFamily="34" charset="0"/>
              <a:buChar char="•"/>
            </a:pPr>
            <a:r>
              <a:rPr lang="en-GB" noProof="0" dirty="0"/>
              <a:t>Therefore it can be assumed pinned boundary conditions, leading to the following values of the reduction coefficient and subsequently of the ultimate resistance</a:t>
            </a:r>
          </a:p>
        </p:txBody>
      </p:sp>
    </p:spTree>
    <p:extLst>
      <p:ext uri="{BB962C8B-B14F-4D97-AF65-F5344CB8AC3E}">
        <p14:creationId xmlns:p14="http://schemas.microsoft.com/office/powerpoint/2010/main" val="318800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second term of the equation refers to the resistance of a slender column web</a:t>
            </a:r>
          </a:p>
          <a:p>
            <a:pPr marL="171450" indent="-171450">
              <a:buFont typeface="Arial" panose="020B0604020202020204" pitchFamily="34" charset="0"/>
              <a:buChar char="•"/>
            </a:pPr>
            <a:r>
              <a:rPr lang="en-GB" noProof="0" dirty="0"/>
              <a:t>In this case, buckling is known to occur in the elastic field and fixed boundary conditions can be assumed</a:t>
            </a:r>
          </a:p>
          <a:p>
            <a:pPr marL="171450" indent="-171450">
              <a:buFont typeface="Arial" panose="020B0604020202020204" pitchFamily="34" charset="0"/>
              <a:buChar char="•"/>
            </a:pPr>
            <a:r>
              <a:rPr lang="en-GB" noProof="0" dirty="0"/>
              <a:t>And the formula for the plastic resistance also applies for the ultimate resistance </a:t>
            </a:r>
          </a:p>
        </p:txBody>
      </p:sp>
    </p:spTree>
    <p:extLst>
      <p:ext uri="{BB962C8B-B14F-4D97-AF65-F5344CB8AC3E}">
        <p14:creationId xmlns:p14="http://schemas.microsoft.com/office/powerpoint/2010/main" val="2711794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a:t>This formula is depicted in orange in the present figure for a specific value of fu equal to 1.2 times </a:t>
            </a:r>
            <a:r>
              <a:rPr lang="en-GB" noProof="0" dirty="0" err="1"/>
              <a:t>fy</a:t>
            </a:r>
            <a:endParaRPr lang="en-GB" noProof="0" dirty="0"/>
          </a:p>
        </p:txBody>
      </p:sp>
    </p:spTree>
    <p:extLst>
      <p:ext uri="{BB962C8B-B14F-4D97-AF65-F5344CB8AC3E}">
        <p14:creationId xmlns:p14="http://schemas.microsoft.com/office/powerpoint/2010/main" val="168001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And the final ultimate resistance of the column web is eventually obtained as the maximum of the two expressions</a:t>
            </a:r>
          </a:p>
        </p:txBody>
      </p:sp>
    </p:spTree>
    <p:extLst>
      <p:ext uri="{BB962C8B-B14F-4D97-AF65-F5344CB8AC3E}">
        <p14:creationId xmlns:p14="http://schemas.microsoft.com/office/powerpoint/2010/main" val="23773400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Knowing the post-plastic stiffness and the ultimate resistance, the deformation capacity of the CWC easily obtained by construction, using the following formula</a:t>
            </a:r>
          </a:p>
        </p:txBody>
      </p:sp>
    </p:spTree>
    <p:extLst>
      <p:ext uri="{BB962C8B-B14F-4D97-AF65-F5344CB8AC3E}">
        <p14:creationId xmlns:p14="http://schemas.microsoft.com/office/powerpoint/2010/main" val="42231131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This new analytical model has been validated against the tests A6 and B6 similarly to the Eurocode 3 model</a:t>
            </a:r>
          </a:p>
          <a:p>
            <a:pPr marL="171450" indent="-171450">
              <a:buFont typeface="Arial" panose="020B0604020202020204" pitchFamily="34" charset="0"/>
              <a:buChar char="•"/>
            </a:pPr>
            <a:r>
              <a:rPr lang="en-GB" noProof="0" dirty="0"/>
              <a:t>Comparisons show that the new model depicted in red in the figures provides a very good estimation of the CWC behaviour up to the local buckling of the latter</a:t>
            </a:r>
          </a:p>
          <a:p>
            <a:pPr marL="171450" indent="-171450">
              <a:buFont typeface="Arial" panose="020B0604020202020204" pitchFamily="34" charset="0"/>
              <a:buChar char="•"/>
            </a:pPr>
            <a:r>
              <a:rPr lang="en-GB" noProof="0" dirty="0"/>
              <a:t>It clearly outperforms the current EN 1993-1-8 model which is depicted in blue in the figure</a:t>
            </a:r>
          </a:p>
        </p:txBody>
      </p:sp>
    </p:spTree>
    <p:extLst>
      <p:ext uri="{BB962C8B-B14F-4D97-AF65-F5344CB8AC3E}">
        <p14:creationId xmlns:p14="http://schemas.microsoft.com/office/powerpoint/2010/main" val="35738221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Let’s move to the conclusions and perspectives</a:t>
            </a:r>
          </a:p>
        </p:txBody>
      </p:sp>
    </p:spTree>
    <p:extLst>
      <p:ext uri="{BB962C8B-B14F-4D97-AF65-F5344CB8AC3E}">
        <p14:creationId xmlns:p14="http://schemas.microsoft.com/office/powerpoint/2010/main" val="3677473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In the present article, a new model has been developed for the prediction of the complete deformation curve of the CWC component</a:t>
            </a:r>
          </a:p>
        </p:txBody>
      </p:sp>
    </p:spTree>
    <p:extLst>
      <p:ext uri="{BB962C8B-B14F-4D97-AF65-F5344CB8AC3E}">
        <p14:creationId xmlns:p14="http://schemas.microsoft.com/office/powerpoint/2010/main" val="3644551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A similar work has already been achieved for the column web panel in shear component</a:t>
            </a:r>
          </a:p>
        </p:txBody>
      </p:sp>
    </p:spTree>
    <p:extLst>
      <p:ext uri="{BB962C8B-B14F-4D97-AF65-F5344CB8AC3E}">
        <p14:creationId xmlns:p14="http://schemas.microsoft.com/office/powerpoint/2010/main" val="1737019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While the components in tension are currently being investigated within the research team</a:t>
            </a:r>
          </a:p>
        </p:txBody>
      </p:sp>
    </p:spTree>
    <p:extLst>
      <p:ext uri="{BB962C8B-B14F-4D97-AF65-F5344CB8AC3E}">
        <p14:creationId xmlns:p14="http://schemas.microsoft.com/office/powerpoint/2010/main" val="159830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plastic resistance</a:t>
            </a:r>
          </a:p>
        </p:txBody>
      </p:sp>
    </p:spTree>
    <p:extLst>
      <p:ext uri="{BB962C8B-B14F-4D97-AF65-F5344CB8AC3E}">
        <p14:creationId xmlns:p14="http://schemas.microsoft.com/office/powerpoint/2010/main" val="3237446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Finally, a new generalised mechanical model has also been developed within the research team which tackles the shortcomings of the model currently used in the Eurocode 3</a:t>
            </a:r>
          </a:p>
        </p:txBody>
      </p:sp>
    </p:spTree>
    <p:extLst>
      <p:ext uri="{BB962C8B-B14F-4D97-AF65-F5344CB8AC3E}">
        <p14:creationId xmlns:p14="http://schemas.microsoft.com/office/powerpoint/2010/main" val="974434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More information about this research </a:t>
            </a:r>
            <a:r>
              <a:rPr lang="en-GB" noProof="0" dirty="0" err="1"/>
              <a:t>projet</a:t>
            </a:r>
            <a:r>
              <a:rPr lang="en-GB" noProof="0" dirty="0"/>
              <a:t> may be found in the already published articles that are listed on this slide</a:t>
            </a:r>
          </a:p>
        </p:txBody>
      </p:sp>
    </p:spTree>
    <p:extLst>
      <p:ext uri="{BB962C8B-B14F-4D97-AF65-F5344CB8AC3E}">
        <p14:creationId xmlns:p14="http://schemas.microsoft.com/office/powerpoint/2010/main" val="2605304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3796657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7D8F0DB9-56C3-4E48-972D-0B0031F76C11}" type="slidenum">
              <a:rPr lang="en-GB" smtClean="0"/>
              <a:pPr/>
              <a:t>63</a:t>
            </a:fld>
            <a:endParaRPr lang="en-GB" dirty="0"/>
          </a:p>
        </p:txBody>
      </p:sp>
    </p:spTree>
    <p:extLst>
      <p:ext uri="{BB962C8B-B14F-4D97-AF65-F5344CB8AC3E}">
        <p14:creationId xmlns:p14="http://schemas.microsoft.com/office/powerpoint/2010/main" val="41001987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285191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The post-plastic stiffness </a:t>
            </a:r>
          </a:p>
        </p:txBody>
      </p:sp>
    </p:spTree>
    <p:extLst>
      <p:ext uri="{BB962C8B-B14F-4D97-AF65-F5344CB8AC3E}">
        <p14:creationId xmlns:p14="http://schemas.microsoft.com/office/powerpoint/2010/main" val="427146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And the ultimate resistance</a:t>
            </a:r>
          </a:p>
        </p:txBody>
      </p:sp>
    </p:spTree>
    <p:extLst>
      <p:ext uri="{BB962C8B-B14F-4D97-AF65-F5344CB8AC3E}">
        <p14:creationId xmlns:p14="http://schemas.microsoft.com/office/powerpoint/2010/main" val="197388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GB" noProof="0" dirty="0"/>
              <a:t>Today it is refer to the well-known component method to characterize/when it comes to the characterization the joint behaviour and predict some of these key parameters</a:t>
            </a:r>
          </a:p>
          <a:p>
            <a:pPr marL="171450" indent="-171450">
              <a:buFont typeface="Arial" panose="020B0604020202020204" pitchFamily="34" charset="0"/>
              <a:buChar char="•"/>
            </a:pPr>
            <a:r>
              <a:rPr lang="en-GB" noProof="0" dirty="0"/>
              <a:t>This method follows a 3-step procedure/is dividing into three main steps:</a:t>
            </a:r>
          </a:p>
          <a:p>
            <a:pPr marL="171450" indent="-171450">
              <a:buFont typeface="Arial" panose="020B0604020202020204" pitchFamily="34" charset="0"/>
              <a:buChar char="•"/>
            </a:pPr>
            <a:r>
              <a:rPr lang="en-GB" noProof="0" dirty="0"/>
              <a:t>The first step consists in dividing the joint into a series of individual components</a:t>
            </a:r>
          </a:p>
        </p:txBody>
      </p:sp>
    </p:spTree>
    <p:extLst>
      <p:ext uri="{BB962C8B-B14F-4D97-AF65-F5344CB8AC3E}">
        <p14:creationId xmlns:p14="http://schemas.microsoft.com/office/powerpoint/2010/main" val="142641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Général">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373" y="0"/>
            <a:ext cx="10287000" cy="6858000"/>
          </a:xfrm>
          <a:prstGeom prst="rect">
            <a:avLst/>
          </a:prstGeom>
        </p:spPr>
      </p:pic>
      <p:sp>
        <p:nvSpPr>
          <p:cNvPr id="11" name="Triangle rectangle 10"/>
          <p:cNvSpPr/>
          <p:nvPr/>
        </p:nvSpPr>
        <p:spPr>
          <a:xfrm rot="10800000" flipV="1">
            <a:off x="2160157" y="3056882"/>
            <a:ext cx="6983842" cy="3801119"/>
          </a:xfrm>
          <a:prstGeom prst="r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riangle rectangle 6"/>
          <p:cNvSpPr/>
          <p:nvPr/>
        </p:nvSpPr>
        <p:spPr>
          <a:xfrm>
            <a:off x="0" y="2684204"/>
            <a:ext cx="8304130" cy="4173798"/>
          </a:xfrm>
          <a:prstGeom prst="rtTriangle">
            <a:avLst/>
          </a:prstGeom>
          <a:solidFill>
            <a:srgbClr val="F07F3C">
              <a:alpha val="7568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riangle rectangle 9"/>
          <p:cNvSpPr/>
          <p:nvPr/>
        </p:nvSpPr>
        <p:spPr>
          <a:xfrm rot="10800000">
            <a:off x="2160157" y="-1"/>
            <a:ext cx="6983842" cy="3801119"/>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119366" y="212814"/>
            <a:ext cx="2913900" cy="768885"/>
          </a:xfrm>
          <a:prstGeom prst="rect">
            <a:avLst/>
          </a:prstGeom>
        </p:spPr>
      </p:pic>
      <p:pic>
        <p:nvPicPr>
          <p:cNvPr id="8" name="Image 7" descr="uLIEGE_Logo_Compact_CMJN_pos@2x.png">
            <a:extLst>
              <a:ext uri="{FF2B5EF4-FFF2-40B4-BE49-F238E27FC236}">
                <a16:creationId xmlns:a16="http://schemas.microsoft.com/office/drawing/2014/main" id="{0595B2D9-67F8-47B4-A5B8-04DD2B2548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9671" y="212814"/>
            <a:ext cx="1757405" cy="853251"/>
          </a:xfrm>
          <a:prstGeom prst="rect">
            <a:avLst/>
          </a:prstGeom>
        </p:spPr>
      </p:pic>
      <p:pic>
        <p:nvPicPr>
          <p:cNvPr id="9" name="Image 8">
            <a:extLst>
              <a:ext uri="{FF2B5EF4-FFF2-40B4-BE49-F238E27FC236}">
                <a16:creationId xmlns:a16="http://schemas.microsoft.com/office/drawing/2014/main" id="{A2DCB25F-2082-4B73-99B9-158DAD2C2B7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5128" y="6268602"/>
            <a:ext cx="2913900" cy="415230"/>
          </a:xfrm>
          <a:prstGeom prst="rect">
            <a:avLst/>
          </a:prstGeom>
        </p:spPr>
      </p:pic>
    </p:spTree>
    <p:extLst>
      <p:ext uri="{BB962C8B-B14F-4D97-AF65-F5344CB8AC3E}">
        <p14:creationId xmlns:p14="http://schemas.microsoft.com/office/powerpoint/2010/main" val="195253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D54D976-1BC8-4935-81A1-7E6BDE2026D4}" type="slidenum">
              <a:rPr lang="fr-BE" smtClean="0"/>
              <a:t>‹N°›</a:t>
            </a:fld>
            <a:endParaRPr lang="fr-BE"/>
          </a:p>
        </p:txBody>
      </p:sp>
      <p:pic>
        <p:nvPicPr>
          <p:cNvPr id="7" name="Image 6"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27403" y="6887"/>
            <a:ext cx="813943" cy="884370"/>
          </a:xfrm>
          <a:prstGeom prst="rect">
            <a:avLst/>
          </a:prstGeom>
        </p:spPr>
      </p:pic>
      <p:pic>
        <p:nvPicPr>
          <p:cNvPr id="8" name="Image 7">
            <a:extLst>
              <a:ext uri="{FF2B5EF4-FFF2-40B4-BE49-F238E27FC236}">
                <a16:creationId xmlns:a16="http://schemas.microsoft.com/office/drawing/2014/main" id="{569C8880-99EF-4C43-869F-EF8BC71BCC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290037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‹N°›</a:t>
            </a:fld>
            <a:endParaRPr lang="fr-BE"/>
          </a:p>
        </p:txBody>
      </p:sp>
      <p:pic>
        <p:nvPicPr>
          <p:cNvPr id="6" name="Image 5"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27403" y="6887"/>
            <a:ext cx="813943" cy="884370"/>
          </a:xfrm>
          <a:prstGeom prst="rect">
            <a:avLst/>
          </a:prstGeom>
        </p:spPr>
      </p:pic>
      <p:pic>
        <p:nvPicPr>
          <p:cNvPr id="7" name="Image 6">
            <a:extLst>
              <a:ext uri="{FF2B5EF4-FFF2-40B4-BE49-F238E27FC236}">
                <a16:creationId xmlns:a16="http://schemas.microsoft.com/office/drawing/2014/main" id="{3019097E-B516-49F5-8736-EE2E3347DD3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251195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_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‹N°›</a:t>
            </a:fld>
            <a:endParaRPr lang="fr-BE"/>
          </a:p>
        </p:txBody>
      </p:sp>
    </p:spTree>
    <p:extLst>
      <p:ext uri="{BB962C8B-B14F-4D97-AF65-F5344CB8AC3E}">
        <p14:creationId xmlns:p14="http://schemas.microsoft.com/office/powerpoint/2010/main" val="350304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2667000"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322864" y="273050"/>
            <a:ext cx="4584973" cy="5853113"/>
          </a:xfrm>
        </p:spPr>
        <p:txBody>
          <a:bodyPr/>
          <a:lstStyle>
            <a:lvl1pPr>
              <a:buSzPct val="7000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2667001" cy="4691063"/>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27403" y="6887"/>
            <a:ext cx="813943" cy="884370"/>
          </a:xfrm>
          <a:prstGeom prst="rect">
            <a:avLst/>
          </a:prstGeom>
        </p:spPr>
      </p:pic>
      <p:pic>
        <p:nvPicPr>
          <p:cNvPr id="10" name="Image 9">
            <a:extLst>
              <a:ext uri="{FF2B5EF4-FFF2-40B4-BE49-F238E27FC236}">
                <a16:creationId xmlns:a16="http://schemas.microsoft.com/office/drawing/2014/main" id="{410618F3-BB8A-4D8A-AE40-1812ECC57C5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421403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27403" y="6887"/>
            <a:ext cx="813943" cy="884370"/>
          </a:xfrm>
          <a:prstGeom prst="rect">
            <a:avLst/>
          </a:prstGeom>
        </p:spPr>
      </p:pic>
      <p:pic>
        <p:nvPicPr>
          <p:cNvPr id="10" name="Image 9">
            <a:extLst>
              <a:ext uri="{FF2B5EF4-FFF2-40B4-BE49-F238E27FC236}">
                <a16:creationId xmlns:a16="http://schemas.microsoft.com/office/drawing/2014/main" id="{AD4CA392-330B-4F9D-BADA-A051B0313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340495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8285302" y="5458906"/>
            <a:ext cx="813943" cy="884370"/>
          </a:xfrm>
          <a:prstGeom prst="rect">
            <a:avLst/>
          </a:prstGeom>
        </p:spPr>
      </p:pic>
      <p:pic>
        <p:nvPicPr>
          <p:cNvPr id="8" name="Image 7">
            <a:extLst>
              <a:ext uri="{FF2B5EF4-FFF2-40B4-BE49-F238E27FC236}">
                <a16:creationId xmlns:a16="http://schemas.microsoft.com/office/drawing/2014/main" id="{4038E2C1-BBC9-4B08-8B58-AE86C11BBAB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5400000">
            <a:off x="-663538" y="6101471"/>
            <a:ext cx="1961905" cy="279571"/>
          </a:xfrm>
          <a:prstGeom prst="rect">
            <a:avLst/>
          </a:prstGeom>
        </p:spPr>
      </p:pic>
    </p:spTree>
    <p:extLst>
      <p:ext uri="{BB962C8B-B14F-4D97-AF65-F5344CB8AC3E}">
        <p14:creationId xmlns:p14="http://schemas.microsoft.com/office/powerpoint/2010/main" val="274031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179068" y="260648"/>
            <a:ext cx="1845856"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4016" y="260648"/>
            <a:ext cx="5675784"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8285302" y="5458906"/>
            <a:ext cx="813943" cy="884370"/>
          </a:xfrm>
          <a:prstGeom prst="rect">
            <a:avLst/>
          </a:prstGeom>
        </p:spPr>
      </p:pic>
      <p:pic>
        <p:nvPicPr>
          <p:cNvPr id="8" name="Image 7">
            <a:extLst>
              <a:ext uri="{FF2B5EF4-FFF2-40B4-BE49-F238E27FC236}">
                <a16:creationId xmlns:a16="http://schemas.microsoft.com/office/drawing/2014/main" id="{D1EC20E7-5323-487C-801D-A49621844A5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5400000">
            <a:off x="-663538" y="6101471"/>
            <a:ext cx="1961905" cy="279571"/>
          </a:xfrm>
          <a:prstGeom prst="rect">
            <a:avLst/>
          </a:prstGeom>
        </p:spPr>
      </p:pic>
    </p:spTree>
    <p:extLst>
      <p:ext uri="{BB962C8B-B14F-4D97-AF65-F5344CB8AC3E}">
        <p14:creationId xmlns:p14="http://schemas.microsoft.com/office/powerpoint/2010/main" val="253945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Général_2">
    <p:spTree>
      <p:nvGrpSpPr>
        <p:cNvPr id="1" name=""/>
        <p:cNvGrpSpPr/>
        <p:nvPr/>
      </p:nvGrpSpPr>
      <p:grpSpPr>
        <a:xfrm>
          <a:off x="0" y="0"/>
          <a:ext cx="0" cy="0"/>
          <a:chOff x="0" y="0"/>
          <a:chExt cx="0" cy="0"/>
        </a:xfrm>
      </p:grpSpPr>
      <p:sp>
        <p:nvSpPr>
          <p:cNvPr id="9" name="Triangle rectangle 8"/>
          <p:cNvSpPr/>
          <p:nvPr/>
        </p:nvSpPr>
        <p:spPr>
          <a:xfrm rot="10800000" flipV="1">
            <a:off x="2160157" y="3056882"/>
            <a:ext cx="6983842" cy="3801119"/>
          </a:xfrm>
          <a:prstGeom prst="rtTriangle">
            <a:avLst/>
          </a:prstGeom>
          <a:solidFill>
            <a:srgbClr val="F8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riangle rectangle 5"/>
          <p:cNvSpPr>
            <a:spLocks noChangeAspect="1"/>
          </p:cNvSpPr>
          <p:nvPr/>
        </p:nvSpPr>
        <p:spPr>
          <a:xfrm>
            <a:off x="0" y="3775186"/>
            <a:ext cx="6133528" cy="3082816"/>
          </a:xfrm>
          <a:prstGeom prst="rtTriangle">
            <a:avLst/>
          </a:prstGeom>
          <a:solidFill>
            <a:srgbClr val="F07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isocèle 7"/>
          <p:cNvSpPr/>
          <p:nvPr userDrawn="1"/>
        </p:nvSpPr>
        <p:spPr>
          <a:xfrm>
            <a:off x="2163184" y="5820632"/>
            <a:ext cx="3975582" cy="1037368"/>
          </a:xfrm>
          <a:prstGeom prst="triangle">
            <a:avLst>
              <a:gd name="adj" fmla="val 47947"/>
            </a:avLst>
          </a:prstGeom>
          <a:solidFill>
            <a:srgbClr val="E9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9EAB5269-B8BF-48DB-A2F8-2F99AC3F6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841" y="2761075"/>
            <a:ext cx="4935885" cy="1302422"/>
          </a:xfrm>
          <a:prstGeom prst="rect">
            <a:avLst/>
          </a:prstGeom>
        </p:spPr>
      </p:pic>
      <p:pic>
        <p:nvPicPr>
          <p:cNvPr id="11" name="Image 10">
            <a:extLst>
              <a:ext uri="{FF2B5EF4-FFF2-40B4-BE49-F238E27FC236}">
                <a16:creationId xmlns:a16="http://schemas.microsoft.com/office/drawing/2014/main" id="{E46A4822-6CA8-4F3A-817D-4724C3E81B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415" y="6283593"/>
            <a:ext cx="2913900" cy="415230"/>
          </a:xfrm>
          <a:prstGeom prst="rect">
            <a:avLst/>
          </a:prstGeom>
        </p:spPr>
      </p:pic>
    </p:spTree>
    <p:extLst>
      <p:ext uri="{BB962C8B-B14F-4D97-AF65-F5344CB8AC3E}">
        <p14:creationId xmlns:p14="http://schemas.microsoft.com/office/powerpoint/2010/main" val="402200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Général_2bis">
    <p:spTree>
      <p:nvGrpSpPr>
        <p:cNvPr id="1" name=""/>
        <p:cNvGrpSpPr/>
        <p:nvPr/>
      </p:nvGrpSpPr>
      <p:grpSpPr>
        <a:xfrm>
          <a:off x="0" y="0"/>
          <a:ext cx="0" cy="0"/>
          <a:chOff x="0" y="0"/>
          <a:chExt cx="0" cy="0"/>
        </a:xfrm>
      </p:grpSpPr>
      <p:sp>
        <p:nvSpPr>
          <p:cNvPr id="9" name="Triangle rectangle 8"/>
          <p:cNvSpPr/>
          <p:nvPr/>
        </p:nvSpPr>
        <p:spPr>
          <a:xfrm rot="10800000" flipV="1">
            <a:off x="2160157" y="3056882"/>
            <a:ext cx="6983842" cy="3801119"/>
          </a:xfrm>
          <a:prstGeom prst="rtTriangle">
            <a:avLst/>
          </a:prstGeom>
          <a:solidFill>
            <a:srgbClr val="C6C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riangle rectangle 5"/>
          <p:cNvSpPr>
            <a:spLocks noChangeAspect="1"/>
          </p:cNvSpPr>
          <p:nvPr/>
        </p:nvSpPr>
        <p:spPr>
          <a:xfrm>
            <a:off x="0" y="3775186"/>
            <a:ext cx="6133528" cy="3082816"/>
          </a:xfrm>
          <a:prstGeom prst="rtTriangle">
            <a:avLst/>
          </a:prstGeom>
          <a:solidFill>
            <a:srgbClr val="F8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isocèle 7"/>
          <p:cNvSpPr/>
          <p:nvPr userDrawn="1"/>
        </p:nvSpPr>
        <p:spPr>
          <a:xfrm>
            <a:off x="2163184" y="5820632"/>
            <a:ext cx="3975582" cy="1037368"/>
          </a:xfrm>
          <a:prstGeom prst="triangle">
            <a:avLst>
              <a:gd name="adj" fmla="val 47947"/>
            </a:avLst>
          </a:prstGeom>
          <a:solidFill>
            <a:srgbClr val="F07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1C3E8B9-68C9-4511-9EF8-72E5DF05E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841" y="2761075"/>
            <a:ext cx="4935885" cy="1302422"/>
          </a:xfrm>
          <a:prstGeom prst="rect">
            <a:avLst/>
          </a:prstGeom>
        </p:spPr>
      </p:pic>
      <p:pic>
        <p:nvPicPr>
          <p:cNvPr id="11" name="Image 10">
            <a:extLst>
              <a:ext uri="{FF2B5EF4-FFF2-40B4-BE49-F238E27FC236}">
                <a16:creationId xmlns:a16="http://schemas.microsoft.com/office/drawing/2014/main" id="{0DF4D3AC-9A6E-4DF0-AC93-C6094161F9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5415" y="6283593"/>
            <a:ext cx="2913900" cy="415230"/>
          </a:xfrm>
          <a:prstGeom prst="rect">
            <a:avLst/>
          </a:prstGeom>
        </p:spPr>
      </p:pic>
    </p:spTree>
    <p:extLst>
      <p:ext uri="{BB962C8B-B14F-4D97-AF65-F5344CB8AC3E}">
        <p14:creationId xmlns:p14="http://schemas.microsoft.com/office/powerpoint/2010/main" val="261506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350" y="-846692"/>
            <a:ext cx="7542959" cy="5030211"/>
          </a:xfrm>
          <a:prstGeom prst="rect">
            <a:avLst/>
          </a:prstGeom>
        </p:spPr>
      </p:pic>
      <p:sp>
        <p:nvSpPr>
          <p:cNvPr id="3" name="Pentagone 2"/>
          <p:cNvSpPr/>
          <p:nvPr userDrawn="1"/>
        </p:nvSpPr>
        <p:spPr>
          <a:xfrm>
            <a:off x="-186175" y="-61785"/>
            <a:ext cx="9411466" cy="7092989"/>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4203050"/>
                </a:moveTo>
                <a:lnTo>
                  <a:pt x="6313069" y="0"/>
                </a:lnTo>
                <a:lnTo>
                  <a:pt x="9378228" y="36076"/>
                </a:lnTo>
                <a:cubicBezTo>
                  <a:pt x="9372874" y="2346662"/>
                  <a:pt x="9416363" y="4689813"/>
                  <a:pt x="9411009" y="7000399"/>
                </a:cubicBezTo>
                <a:lnTo>
                  <a:pt x="0" y="7092989"/>
                </a:lnTo>
                <a:lnTo>
                  <a:pt x="83205" y="4203050"/>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4" name="Triangle isocèle 13"/>
          <p:cNvSpPr/>
          <p:nvPr userDrawn="1"/>
        </p:nvSpPr>
        <p:spPr>
          <a:xfrm rot="5400000">
            <a:off x="1383982" y="1643427"/>
            <a:ext cx="3830592" cy="6598556"/>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sz="1600">
                <a:solidFill>
                  <a:schemeClr val="tx2"/>
                </a:solidFill>
              </a:defRPr>
            </a:lvl1pPr>
          </a:lstStyle>
          <a:p>
            <a:fld id="{2D54D976-1BC8-4935-81A1-7E6BDE2026D4}" type="slidenum">
              <a:rPr lang="fr-BE" smtClean="0"/>
              <a:t>‹N°›</a:t>
            </a:fld>
            <a:endParaRPr lang="fr-BE"/>
          </a:p>
        </p:txBody>
      </p:sp>
      <p:sp>
        <p:nvSpPr>
          <p:cNvPr id="10" name="Titre 1"/>
          <p:cNvSpPr>
            <a:spLocks noGrp="1"/>
          </p:cNvSpPr>
          <p:nvPr>
            <p:ph type="title"/>
          </p:nvPr>
        </p:nvSpPr>
        <p:spPr>
          <a:xfrm>
            <a:off x="364433" y="4455009"/>
            <a:ext cx="8229600" cy="629220"/>
          </a:xfrm>
        </p:spPr>
        <p:txBody>
          <a:bodyPr/>
          <a:lstStyle>
            <a:lvl1pPr algn="l">
              <a:defRPr b="1">
                <a:solidFill>
                  <a:schemeClr val="tx1"/>
                </a:solidFill>
              </a:defRPr>
            </a:lvl1pPr>
          </a:lstStyle>
          <a:p>
            <a:r>
              <a:rPr lang="fr-FR" dirty="0"/>
              <a:t>Modifiez le style du titre</a:t>
            </a:r>
          </a:p>
        </p:txBody>
      </p:sp>
      <p:sp>
        <p:nvSpPr>
          <p:cNvPr id="11" name="Espace réservé du texte 2"/>
          <p:cNvSpPr>
            <a:spLocks noGrp="1"/>
          </p:cNvSpPr>
          <p:nvPr>
            <p:ph type="body" sz="quarter" idx="13"/>
          </p:nvPr>
        </p:nvSpPr>
        <p:spPr>
          <a:xfrm>
            <a:off x="364432" y="5315376"/>
            <a:ext cx="8229599" cy="661850"/>
          </a:xfrm>
        </p:spPr>
        <p:txBody>
          <a:bodyPr/>
          <a:lstStyle>
            <a:lvl1pPr marL="0" indent="0">
              <a:buNone/>
              <a:defRPr>
                <a:solidFill>
                  <a:schemeClr val="tx1"/>
                </a:solidFill>
              </a:defRPr>
            </a:lvl1pPr>
          </a:lstStyle>
          <a:p>
            <a:pPr lvl="0"/>
            <a:r>
              <a:rPr lang="fr-FR" dirty="0"/>
              <a:t>Modifier les styles du texte du masque</a:t>
            </a:r>
          </a:p>
        </p:txBody>
      </p:sp>
      <p:pic>
        <p:nvPicPr>
          <p:cNvPr id="12" name="Image 11">
            <a:extLst>
              <a:ext uri="{FF2B5EF4-FFF2-40B4-BE49-F238E27FC236}">
                <a16:creationId xmlns:a16="http://schemas.microsoft.com/office/drawing/2014/main" id="{33665711-C990-4FF8-A37E-114F439467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98556" y="129849"/>
            <a:ext cx="2370138" cy="625404"/>
          </a:xfrm>
          <a:prstGeom prst="rect">
            <a:avLst/>
          </a:prstGeom>
        </p:spPr>
      </p:pic>
      <p:pic>
        <p:nvPicPr>
          <p:cNvPr id="15" name="Image 14">
            <a:extLst>
              <a:ext uri="{FF2B5EF4-FFF2-40B4-BE49-F238E27FC236}">
                <a16:creationId xmlns:a16="http://schemas.microsoft.com/office/drawing/2014/main" id="{37F4994D-084B-477F-983A-C66B8800C11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218301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350" y="-846692"/>
            <a:ext cx="7542959" cy="5030211"/>
          </a:xfrm>
          <a:prstGeom prst="rect">
            <a:avLst/>
          </a:prstGeom>
        </p:spPr>
      </p:pic>
      <p:sp>
        <p:nvSpPr>
          <p:cNvPr id="3" name="Pentagone 2"/>
          <p:cNvSpPr/>
          <p:nvPr userDrawn="1"/>
        </p:nvSpPr>
        <p:spPr>
          <a:xfrm>
            <a:off x="-186175" y="-61785"/>
            <a:ext cx="9411466" cy="7092989"/>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4203050"/>
                </a:moveTo>
                <a:lnTo>
                  <a:pt x="6313069" y="0"/>
                </a:lnTo>
                <a:lnTo>
                  <a:pt x="9378228" y="36076"/>
                </a:lnTo>
                <a:cubicBezTo>
                  <a:pt x="9372874" y="2346662"/>
                  <a:pt x="9416363" y="4689813"/>
                  <a:pt x="9411009" y="7000399"/>
                </a:cubicBezTo>
                <a:lnTo>
                  <a:pt x="0" y="7092989"/>
                </a:lnTo>
                <a:lnTo>
                  <a:pt x="83205" y="4203050"/>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4" name="Triangle isocèle 13"/>
          <p:cNvSpPr/>
          <p:nvPr userDrawn="1"/>
        </p:nvSpPr>
        <p:spPr>
          <a:xfrm rot="5400000">
            <a:off x="1383982" y="1643427"/>
            <a:ext cx="3830592" cy="6598556"/>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sz="1600">
                <a:solidFill>
                  <a:schemeClr val="tx2"/>
                </a:solidFill>
              </a:defRPr>
            </a:lvl1pPr>
          </a:lstStyle>
          <a:p>
            <a:fld id="{2D54D976-1BC8-4935-81A1-7E6BDE2026D4}" type="slidenum">
              <a:rPr lang="fr-BE" smtClean="0"/>
              <a:t>‹N°›</a:t>
            </a:fld>
            <a:endParaRPr lang="fr-BE"/>
          </a:p>
        </p:txBody>
      </p:sp>
      <p:sp>
        <p:nvSpPr>
          <p:cNvPr id="10" name="Titre 1"/>
          <p:cNvSpPr>
            <a:spLocks noGrp="1"/>
          </p:cNvSpPr>
          <p:nvPr>
            <p:ph type="title"/>
          </p:nvPr>
        </p:nvSpPr>
        <p:spPr>
          <a:xfrm>
            <a:off x="364433" y="4455009"/>
            <a:ext cx="8229600" cy="629220"/>
          </a:xfrm>
        </p:spPr>
        <p:txBody>
          <a:bodyPr/>
          <a:lstStyle>
            <a:lvl1pPr algn="l">
              <a:defRPr b="1">
                <a:solidFill>
                  <a:srgbClr val="F07F3C"/>
                </a:solidFill>
              </a:defRPr>
            </a:lvl1pPr>
          </a:lstStyle>
          <a:p>
            <a:r>
              <a:rPr lang="fr-FR" dirty="0"/>
              <a:t>Modifiez le style du titre</a:t>
            </a:r>
          </a:p>
        </p:txBody>
      </p:sp>
      <p:sp>
        <p:nvSpPr>
          <p:cNvPr id="11" name="Espace réservé du texte 2"/>
          <p:cNvSpPr>
            <a:spLocks noGrp="1"/>
          </p:cNvSpPr>
          <p:nvPr>
            <p:ph type="body" sz="quarter" idx="13"/>
          </p:nvPr>
        </p:nvSpPr>
        <p:spPr>
          <a:xfrm>
            <a:off x="364432" y="5315376"/>
            <a:ext cx="8229599" cy="661850"/>
          </a:xfrm>
        </p:spPr>
        <p:txBody>
          <a:bodyPr/>
          <a:lstStyle>
            <a:lvl1pPr marL="0" indent="0">
              <a:buNone/>
              <a:defRPr>
                <a:solidFill>
                  <a:schemeClr val="tx1"/>
                </a:solidFill>
              </a:defRPr>
            </a:lvl1pPr>
          </a:lstStyle>
          <a:p>
            <a:pPr lvl="0"/>
            <a:r>
              <a:rPr lang="fr-FR" dirty="0"/>
              <a:t>Modifier les styles du texte du masque</a:t>
            </a:r>
          </a:p>
        </p:txBody>
      </p:sp>
      <p:pic>
        <p:nvPicPr>
          <p:cNvPr id="12" name="Image 11">
            <a:extLst>
              <a:ext uri="{FF2B5EF4-FFF2-40B4-BE49-F238E27FC236}">
                <a16:creationId xmlns:a16="http://schemas.microsoft.com/office/drawing/2014/main" id="{1DE0DE6F-92AB-456B-98E2-2742F8AC79C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98556" y="129849"/>
            <a:ext cx="2370138" cy="625404"/>
          </a:xfrm>
          <a:prstGeom prst="rect">
            <a:avLst/>
          </a:prstGeom>
        </p:spPr>
      </p:pic>
      <p:pic>
        <p:nvPicPr>
          <p:cNvPr id="16" name="Image 15">
            <a:extLst>
              <a:ext uri="{FF2B5EF4-FFF2-40B4-BE49-F238E27FC236}">
                <a16:creationId xmlns:a16="http://schemas.microsoft.com/office/drawing/2014/main" id="{9A4CA7AD-470F-42F0-898D-469D618AF55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61581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90" y="-399959"/>
            <a:ext cx="6703905" cy="4469270"/>
          </a:xfrm>
          <a:prstGeom prst="rect">
            <a:avLst/>
          </a:prstGeom>
        </p:spPr>
      </p:pic>
      <p:sp>
        <p:nvSpPr>
          <p:cNvPr id="13" name="Pentagone 2"/>
          <p:cNvSpPr/>
          <p:nvPr userDrawn="1"/>
        </p:nvSpPr>
        <p:spPr>
          <a:xfrm>
            <a:off x="-186175" y="-61785"/>
            <a:ext cx="9411466" cy="7092989"/>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4203050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3975095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3975095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3975095"/>
                </a:moveTo>
                <a:lnTo>
                  <a:pt x="5979302" y="0"/>
                </a:lnTo>
                <a:lnTo>
                  <a:pt x="9378228" y="36076"/>
                </a:lnTo>
                <a:cubicBezTo>
                  <a:pt x="9372874" y="2346662"/>
                  <a:pt x="9416363" y="4689813"/>
                  <a:pt x="9411009" y="7000399"/>
                </a:cubicBezTo>
                <a:lnTo>
                  <a:pt x="0" y="7092989"/>
                </a:lnTo>
                <a:lnTo>
                  <a:pt x="83205" y="3975095"/>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7" name="Triangle isocèle 16"/>
          <p:cNvSpPr/>
          <p:nvPr userDrawn="1"/>
        </p:nvSpPr>
        <p:spPr>
          <a:xfrm rot="5400000">
            <a:off x="1383982" y="1643427"/>
            <a:ext cx="3830592" cy="6598556"/>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sp>
        <p:nvSpPr>
          <p:cNvPr id="2" name="Titre 1"/>
          <p:cNvSpPr>
            <a:spLocks noGrp="1"/>
          </p:cNvSpPr>
          <p:nvPr>
            <p:ph type="title"/>
          </p:nvPr>
        </p:nvSpPr>
        <p:spPr>
          <a:xfrm>
            <a:off x="1065791" y="3607331"/>
            <a:ext cx="7428922" cy="735769"/>
          </a:xfrm>
        </p:spPr>
        <p:txBody>
          <a:bodyPr anchor="t">
            <a:normAutofit/>
          </a:bodyPr>
          <a:lstStyle>
            <a:lvl1pPr algn="l">
              <a:defRPr sz="3200" b="0" cap="none" baseline="0">
                <a:solidFill>
                  <a:srgbClr val="F07F3C"/>
                </a:solidFill>
              </a:defRPr>
            </a:lvl1pPr>
          </a:lstStyle>
          <a:p>
            <a:r>
              <a:rPr lang="fr-FR" dirty="0"/>
              <a:t>Modifiez le style du titre</a:t>
            </a:r>
          </a:p>
        </p:txBody>
      </p:sp>
      <p:sp>
        <p:nvSpPr>
          <p:cNvPr id="3" name="Espace réservé du texte 2"/>
          <p:cNvSpPr>
            <a:spLocks noGrp="1"/>
          </p:cNvSpPr>
          <p:nvPr>
            <p:ph type="body" idx="1"/>
          </p:nvPr>
        </p:nvSpPr>
        <p:spPr>
          <a:xfrm>
            <a:off x="1065792" y="4355075"/>
            <a:ext cx="7428922" cy="1063785"/>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pic>
        <p:nvPicPr>
          <p:cNvPr id="11" name="Image 10">
            <a:extLst>
              <a:ext uri="{FF2B5EF4-FFF2-40B4-BE49-F238E27FC236}">
                <a16:creationId xmlns:a16="http://schemas.microsoft.com/office/drawing/2014/main" id="{2D0859A7-3B89-4112-A9BE-5F47589C55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98556" y="129849"/>
            <a:ext cx="2370138" cy="625404"/>
          </a:xfrm>
          <a:prstGeom prst="rect">
            <a:avLst/>
          </a:prstGeom>
        </p:spPr>
      </p:pic>
      <p:pic>
        <p:nvPicPr>
          <p:cNvPr id="14" name="Image 13">
            <a:extLst>
              <a:ext uri="{FF2B5EF4-FFF2-40B4-BE49-F238E27FC236}">
                <a16:creationId xmlns:a16="http://schemas.microsoft.com/office/drawing/2014/main" id="{6A1A6F29-D29B-439F-820D-D05C3AADE41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35176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189445" cy="1143000"/>
          </a:xfrm>
        </p:spPr>
        <p:txBody>
          <a:bodyPr/>
          <a:lstStyle/>
          <a:p>
            <a:r>
              <a:rPr lang="fr-FR" dirty="0"/>
              <a:t>Modifiez le style du titre</a:t>
            </a:r>
          </a:p>
        </p:txBody>
      </p:sp>
      <p:sp>
        <p:nvSpPr>
          <p:cNvPr id="3" name="Espace réservé du contenu 2"/>
          <p:cNvSpPr>
            <a:spLocks noGrp="1"/>
          </p:cNvSpPr>
          <p:nvPr>
            <p:ph idx="1"/>
          </p:nvPr>
        </p:nvSpPr>
        <p:spPr>
          <a:xfrm>
            <a:off x="457200" y="1600200"/>
            <a:ext cx="7189445" cy="4525963"/>
          </a:xfrm>
        </p:spPr>
        <p:txBody>
          <a:bodyPr/>
          <a:lstStyle>
            <a:lvl1pPr>
              <a:buSzPct val="75000"/>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pic>
        <p:nvPicPr>
          <p:cNvPr id="8" name="Image 7"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27403" y="6887"/>
            <a:ext cx="813943" cy="884370"/>
          </a:xfrm>
          <a:prstGeom prst="rect">
            <a:avLst/>
          </a:prstGeom>
        </p:spPr>
      </p:pic>
      <p:pic>
        <p:nvPicPr>
          <p:cNvPr id="10" name="Image 9">
            <a:extLst>
              <a:ext uri="{FF2B5EF4-FFF2-40B4-BE49-F238E27FC236}">
                <a16:creationId xmlns:a16="http://schemas.microsoft.com/office/drawing/2014/main" id="{F0A45C2F-1D40-405A-AAA0-71E769E64AC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14569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342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237200" y="1600200"/>
            <a:ext cx="342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27403" y="6887"/>
            <a:ext cx="813943" cy="884370"/>
          </a:xfrm>
          <a:prstGeom prst="rect">
            <a:avLst/>
          </a:prstGeom>
        </p:spPr>
      </p:pic>
      <p:pic>
        <p:nvPicPr>
          <p:cNvPr id="10" name="Image 9">
            <a:extLst>
              <a:ext uri="{FF2B5EF4-FFF2-40B4-BE49-F238E27FC236}">
                <a16:creationId xmlns:a16="http://schemas.microsoft.com/office/drawing/2014/main" id="{217ED070-32B7-4EAE-9D16-C8918BC9FD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268785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457200" y="1535113"/>
            <a:ext cx="3420000" cy="648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342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237200" y="1543351"/>
            <a:ext cx="342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237200" y="2174875"/>
            <a:ext cx="342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D54D976-1BC8-4935-81A1-7E6BDE2026D4}" type="slidenum">
              <a:rPr lang="fr-BE" smtClean="0"/>
              <a:t>‹N°›</a:t>
            </a:fld>
            <a:endParaRPr lang="fr-BE"/>
          </a:p>
        </p:txBody>
      </p:sp>
      <p:pic>
        <p:nvPicPr>
          <p:cNvPr id="11" name="Image 10" descr="uLIEGE_DroitSciencesPoCrimino_Logo_U_RVB@2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27403" y="6887"/>
            <a:ext cx="813943" cy="884370"/>
          </a:xfrm>
          <a:prstGeom prst="rect">
            <a:avLst/>
          </a:prstGeom>
        </p:spPr>
      </p:pic>
      <p:pic>
        <p:nvPicPr>
          <p:cNvPr id="12" name="Image 11">
            <a:extLst>
              <a:ext uri="{FF2B5EF4-FFF2-40B4-BE49-F238E27FC236}">
                <a16:creationId xmlns:a16="http://schemas.microsoft.com/office/drawing/2014/main" id="{0FA6B9BC-CF97-4DC9-B101-7A8A516E91C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58509" y="6456983"/>
            <a:ext cx="1961905" cy="279571"/>
          </a:xfrm>
          <a:prstGeom prst="rect">
            <a:avLst/>
          </a:prstGeom>
        </p:spPr>
      </p:pic>
    </p:spTree>
    <p:extLst>
      <p:ext uri="{BB962C8B-B14F-4D97-AF65-F5344CB8AC3E}">
        <p14:creationId xmlns:p14="http://schemas.microsoft.com/office/powerpoint/2010/main" val="114169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7200000" cy="1143000"/>
          </a:xfrm>
          <a:prstGeom prst="rect">
            <a:avLst/>
          </a:prstGeom>
        </p:spPr>
        <p:txBody>
          <a:bodyPr vert="horz" lIns="91440" tIns="45720" rIns="91440" bIns="45720" rtlCol="0" anchor="ctr">
            <a:normAutofit/>
          </a:bodyPr>
          <a:lstStyle/>
          <a:p>
            <a:r>
              <a:rPr lang="bn-IN" dirty="0"/>
              <a:t>Cliquez et modifiez le titre</a:t>
            </a:r>
            <a:endParaRPr lang="fr-FR" dirty="0"/>
          </a:p>
        </p:txBody>
      </p:sp>
      <p:sp>
        <p:nvSpPr>
          <p:cNvPr id="3" name="Espace réservé du texte 2"/>
          <p:cNvSpPr>
            <a:spLocks noGrp="1"/>
          </p:cNvSpPr>
          <p:nvPr>
            <p:ph type="body" idx="1"/>
          </p:nvPr>
        </p:nvSpPr>
        <p:spPr>
          <a:xfrm>
            <a:off x="457200" y="1600200"/>
            <a:ext cx="7200000" cy="4525963"/>
          </a:xfrm>
          <a:prstGeom prst="rect">
            <a:avLst/>
          </a:prstGeom>
        </p:spPr>
        <p:txBody>
          <a:bodyPr vert="horz" lIns="91440" tIns="45720" rIns="91440" bIns="45720" rtlCol="0">
            <a:normAutofit/>
          </a:bodyPr>
          <a:lstStyle/>
          <a:p>
            <a:pPr lvl="0"/>
            <a:r>
              <a:rPr lang="bn-IN" dirty="0"/>
              <a:t>Cliquez pour modifier les styles du texte du masque</a:t>
            </a:r>
          </a:p>
          <a:p>
            <a:pPr lvl="1"/>
            <a:r>
              <a:rPr lang="bn-IN" dirty="0"/>
              <a:t>Deuxième niveau</a:t>
            </a:r>
          </a:p>
          <a:p>
            <a:pPr lvl="2"/>
            <a:r>
              <a:rPr lang="bn-IN" dirty="0"/>
              <a:t>Troisième niveau</a:t>
            </a:r>
          </a:p>
          <a:p>
            <a:pPr lvl="3"/>
            <a:r>
              <a:rPr lang="bn-IN" dirty="0"/>
              <a:t>Quatrième niveau</a:t>
            </a:r>
          </a:p>
          <a:p>
            <a:pPr lvl="4"/>
            <a:r>
              <a:rPr lang="bn-IN" dirty="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4D976-1BC8-4935-81A1-7E6BDE2026D4}" type="slidenum">
              <a:rPr lang="fr-BE" smtClean="0"/>
              <a:t>‹N°›</a:t>
            </a:fld>
            <a:endParaRPr lang="fr-BE"/>
          </a:p>
        </p:txBody>
      </p:sp>
    </p:spTree>
    <p:extLst>
      <p:ext uri="{BB962C8B-B14F-4D97-AF65-F5344CB8AC3E}">
        <p14:creationId xmlns:p14="http://schemas.microsoft.com/office/powerpoint/2010/main" val="16230315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36"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p:titleStyle>
    <p:bodyStyle>
      <a:lvl1pPr marL="444500" indent="-444500" algn="l" defTabSz="457200" rtl="0" eaLnBrk="1" latinLnBrk="0" hangingPunct="1">
        <a:spcBef>
          <a:spcPct val="20000"/>
        </a:spcBef>
        <a:buClr>
          <a:schemeClr val="accent1"/>
        </a:buClr>
        <a:buSzPct val="75000"/>
        <a:buFont typeface="Franklin Gothic Book" panose="020B0503020102020204" pitchFamily="34" charset="0"/>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85000"/>
        <a:buFont typeface="Wingdings" panose="05000000000000000000" pitchFamily="2" charset="2"/>
        <a:buChar char="v"/>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emf"/><Relationship Id="rId3" Type="http://schemas.openxmlformats.org/officeDocument/2006/relationships/notesSlide" Target="../notesSlides/notesSlide10.xml"/><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slideLayout" Target="../slideLayouts/slideLayout7.xml"/><Relationship Id="rId16" Type="http://schemas.openxmlformats.org/officeDocument/2006/relationships/image" Target="../media/image32.emf"/><Relationship Id="rId1" Type="http://schemas.openxmlformats.org/officeDocument/2006/relationships/tags" Target="../tags/tag9.xml"/><Relationship Id="rId6" Type="http://schemas.openxmlformats.org/officeDocument/2006/relationships/image" Target="../media/image21.png"/><Relationship Id="rId11" Type="http://schemas.openxmlformats.org/officeDocument/2006/relationships/image" Target="../media/image27.emf"/><Relationship Id="rId5" Type="http://schemas.openxmlformats.org/officeDocument/2006/relationships/image" Target="../media/image12.emf"/><Relationship Id="rId15" Type="http://schemas.openxmlformats.org/officeDocument/2006/relationships/image" Target="../media/image30.emf"/><Relationship Id="rId10"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25.emf"/><Relationship Id="rId14"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3.emf"/><Relationship Id="rId3" Type="http://schemas.openxmlformats.org/officeDocument/2006/relationships/notesSlide" Target="../notesSlides/notesSlide11.xml"/><Relationship Id="rId7" Type="http://schemas.openxmlformats.org/officeDocument/2006/relationships/image" Target="../media/image23.png"/><Relationship Id="rId12" Type="http://schemas.openxmlformats.org/officeDocument/2006/relationships/image" Target="../media/image30.emf"/><Relationship Id="rId2" Type="http://schemas.openxmlformats.org/officeDocument/2006/relationships/slideLayout" Target="../slideLayouts/slideLayout7.xml"/><Relationship Id="rId16" Type="http://schemas.openxmlformats.org/officeDocument/2006/relationships/image" Target="../media/image32.emf"/><Relationship Id="rId1" Type="http://schemas.openxmlformats.org/officeDocument/2006/relationships/tags" Target="../tags/tag10.xml"/><Relationship Id="rId6" Type="http://schemas.openxmlformats.org/officeDocument/2006/relationships/image" Target="../media/image21.png"/><Relationship Id="rId11" Type="http://schemas.openxmlformats.org/officeDocument/2006/relationships/image" Target="../media/image29.emf"/><Relationship Id="rId5" Type="http://schemas.openxmlformats.org/officeDocument/2006/relationships/image" Target="../media/image12.emf"/><Relationship Id="rId15" Type="http://schemas.openxmlformats.org/officeDocument/2006/relationships/image" Target="../media/image35.emf"/><Relationship Id="rId10" Type="http://schemas.openxmlformats.org/officeDocument/2006/relationships/image" Target="../media/image13.emf"/><Relationship Id="rId4" Type="http://schemas.openxmlformats.org/officeDocument/2006/relationships/image" Target="../media/image11.emf"/><Relationship Id="rId9" Type="http://schemas.openxmlformats.org/officeDocument/2006/relationships/image" Target="../media/image25.emf"/><Relationship Id="rId14" Type="http://schemas.openxmlformats.org/officeDocument/2006/relationships/image" Target="../media/image34.emf"/></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emf"/><Relationship Id="rId3" Type="http://schemas.openxmlformats.org/officeDocument/2006/relationships/notesSlide" Target="../notesSlides/notesSlide12.xml"/><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11.xml"/><Relationship Id="rId6" Type="http://schemas.openxmlformats.org/officeDocument/2006/relationships/image" Target="../media/image21.png"/><Relationship Id="rId11" Type="http://schemas.openxmlformats.org/officeDocument/2006/relationships/image" Target="../media/image27.emf"/><Relationship Id="rId5" Type="http://schemas.openxmlformats.org/officeDocument/2006/relationships/image" Target="../media/image12.emf"/><Relationship Id="rId15" Type="http://schemas.openxmlformats.org/officeDocument/2006/relationships/image" Target="../media/image36.emf"/><Relationship Id="rId10"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25.emf"/><Relationship Id="rId14" Type="http://schemas.openxmlformats.org/officeDocument/2006/relationships/image" Target="../media/image29.em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emf"/><Relationship Id="rId3" Type="http://schemas.openxmlformats.org/officeDocument/2006/relationships/notesSlide" Target="../notesSlides/notesSlide13.xml"/><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12.xml"/><Relationship Id="rId6" Type="http://schemas.openxmlformats.org/officeDocument/2006/relationships/image" Target="../media/image21.png"/><Relationship Id="rId11" Type="http://schemas.openxmlformats.org/officeDocument/2006/relationships/image" Target="../media/image27.emf"/><Relationship Id="rId5" Type="http://schemas.openxmlformats.org/officeDocument/2006/relationships/image" Target="../media/image12.emf"/><Relationship Id="rId15" Type="http://schemas.openxmlformats.org/officeDocument/2006/relationships/image" Target="../media/image38.emf"/><Relationship Id="rId10"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25.emf"/><Relationship Id="rId14" Type="http://schemas.openxmlformats.org/officeDocument/2006/relationships/image" Target="../media/image36.emf"/></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25.emf"/><Relationship Id="rId3" Type="http://schemas.openxmlformats.org/officeDocument/2006/relationships/notesSlide" Target="../notesSlides/notesSlide14.xml"/><Relationship Id="rId7" Type="http://schemas.openxmlformats.org/officeDocument/2006/relationships/image" Target="../media/image42.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13.xml"/><Relationship Id="rId6" Type="http://schemas.openxmlformats.org/officeDocument/2006/relationships/image" Target="../media/image41.emf"/><Relationship Id="rId11" Type="http://schemas.openxmlformats.org/officeDocument/2006/relationships/image" Target="../media/image23.png"/><Relationship Id="rId5" Type="http://schemas.openxmlformats.org/officeDocument/2006/relationships/image" Target="../media/image40.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39.emf"/><Relationship Id="rId9" Type="http://schemas.openxmlformats.org/officeDocument/2006/relationships/image" Target="../media/image12.emf"/><Relationship Id="rId14" Type="http://schemas.openxmlformats.org/officeDocument/2006/relationships/image" Target="../media/image13.emf"/></Relationships>
</file>

<file path=ppt/slides/_rels/slide1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25.emf"/><Relationship Id="rId3" Type="http://schemas.openxmlformats.org/officeDocument/2006/relationships/notesSlide" Target="../notesSlides/notesSlide15.xml"/><Relationship Id="rId7" Type="http://schemas.openxmlformats.org/officeDocument/2006/relationships/image" Target="../media/image42.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14.xml"/><Relationship Id="rId6" Type="http://schemas.openxmlformats.org/officeDocument/2006/relationships/image" Target="../media/image41.emf"/><Relationship Id="rId11" Type="http://schemas.openxmlformats.org/officeDocument/2006/relationships/image" Target="../media/image23.png"/><Relationship Id="rId5" Type="http://schemas.openxmlformats.org/officeDocument/2006/relationships/image" Target="../media/image40.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39.emf"/><Relationship Id="rId9" Type="http://schemas.openxmlformats.org/officeDocument/2006/relationships/image" Target="../media/image11.emf"/><Relationship Id="rId14" Type="http://schemas.openxmlformats.org/officeDocument/2006/relationships/image" Target="../media/image13.emf"/></Relationships>
</file>

<file path=ppt/slides/_rels/slide16.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25.emf"/><Relationship Id="rId3" Type="http://schemas.openxmlformats.org/officeDocument/2006/relationships/notesSlide" Target="../notesSlides/notesSlide16.xml"/><Relationship Id="rId7" Type="http://schemas.openxmlformats.org/officeDocument/2006/relationships/image" Target="../media/image42.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15.xml"/><Relationship Id="rId6" Type="http://schemas.openxmlformats.org/officeDocument/2006/relationships/image" Target="../media/image41.emf"/><Relationship Id="rId11" Type="http://schemas.openxmlformats.org/officeDocument/2006/relationships/image" Target="../media/image23.png"/><Relationship Id="rId5" Type="http://schemas.openxmlformats.org/officeDocument/2006/relationships/image" Target="../media/image40.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39.emf"/><Relationship Id="rId9" Type="http://schemas.openxmlformats.org/officeDocument/2006/relationships/image" Target="../media/image11.emf"/><Relationship Id="rId14" Type="http://schemas.openxmlformats.org/officeDocument/2006/relationships/image" Target="../media/image13.emf"/></Relationships>
</file>

<file path=ppt/slides/_rels/slide17.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25.emf"/><Relationship Id="rId3" Type="http://schemas.openxmlformats.org/officeDocument/2006/relationships/notesSlide" Target="../notesSlides/notesSlide17.xml"/><Relationship Id="rId7" Type="http://schemas.openxmlformats.org/officeDocument/2006/relationships/image" Target="../media/image42.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16.xml"/><Relationship Id="rId6" Type="http://schemas.openxmlformats.org/officeDocument/2006/relationships/image" Target="../media/image41.emf"/><Relationship Id="rId11" Type="http://schemas.openxmlformats.org/officeDocument/2006/relationships/image" Target="../media/image23.png"/><Relationship Id="rId5" Type="http://schemas.openxmlformats.org/officeDocument/2006/relationships/image" Target="../media/image40.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39.emf"/><Relationship Id="rId9" Type="http://schemas.openxmlformats.org/officeDocument/2006/relationships/image" Target="../media/image11.emf"/><Relationship Id="rId1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57.emf"/><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9.emf"/><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57.emf"/><Relationship Id="rId5" Type="http://schemas.openxmlformats.org/officeDocument/2006/relationships/image" Target="../media/image64.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26.xml"/><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61.emf"/></Relationships>
</file>

<file path=ppt/slides/_rels/slide27.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27.xml"/><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71.png"/><Relationship Id="rId5" Type="http://schemas.openxmlformats.org/officeDocument/2006/relationships/image" Target="../media/image76.png"/><Relationship Id="rId4" Type="http://schemas.openxmlformats.org/officeDocument/2006/relationships/image" Target="../media/image62.png"/><Relationship Id="rId9" Type="http://schemas.openxmlformats.org/officeDocument/2006/relationships/image" Target="../media/image61.emf"/></Relationships>
</file>

<file path=ppt/slides/_rels/slide28.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28.xml"/><Relationship Id="rId7"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71.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61.emf"/></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29.xml"/><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0.png"/><Relationship Id="rId4" Type="http://schemas.openxmlformats.org/officeDocument/2006/relationships/image" Target="../media/image62.emf"/><Relationship Id="rId9" Type="http://schemas.openxmlformats.org/officeDocument/2006/relationships/image" Target="../media/image6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30.xml"/><Relationship Id="rId7"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0.png"/><Relationship Id="rId4" Type="http://schemas.openxmlformats.org/officeDocument/2006/relationships/image" Target="../media/image62.emf"/><Relationship Id="rId9" Type="http://schemas.openxmlformats.org/officeDocument/2006/relationships/image" Target="../media/image60.emf"/></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31.xml"/><Relationship Id="rId7"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0.png"/><Relationship Id="rId4" Type="http://schemas.openxmlformats.org/officeDocument/2006/relationships/image" Target="../media/image62.emf"/><Relationship Id="rId9" Type="http://schemas.openxmlformats.org/officeDocument/2006/relationships/image" Target="../media/image60.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88.png"/><Relationship Id="rId5" Type="http://schemas.openxmlformats.org/officeDocument/2006/relationships/image" Target="../media/image66.emf"/><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68.png"/><Relationship Id="rId5" Type="http://schemas.openxmlformats.org/officeDocument/2006/relationships/image" Target="../media/image66.emf"/><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60.emf"/><Relationship Id="rId5" Type="http://schemas.openxmlformats.org/officeDocument/2006/relationships/image" Target="../media/image74.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38.xml"/><Relationship Id="rId7" Type="http://schemas.openxmlformats.org/officeDocument/2006/relationships/image" Target="../media/image67.emf"/><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60.emf"/><Relationship Id="rId5" Type="http://schemas.openxmlformats.org/officeDocument/2006/relationships/image" Target="../media/image74.png"/><Relationship Id="rId10" Type="http://schemas.openxmlformats.org/officeDocument/2006/relationships/image" Target="../media/image48.emf"/><Relationship Id="rId4" Type="http://schemas.openxmlformats.org/officeDocument/2006/relationships/image" Target="../media/image72.png"/><Relationship Id="rId9" Type="http://schemas.openxmlformats.org/officeDocument/2006/relationships/image" Target="../media/image93.png"/></Relationships>
</file>

<file path=ppt/slides/_rels/slide39.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48.emf"/><Relationship Id="rId3" Type="http://schemas.openxmlformats.org/officeDocument/2006/relationships/notesSlide" Target="../notesSlides/notesSlide39.xml"/><Relationship Id="rId7" Type="http://schemas.openxmlformats.org/officeDocument/2006/relationships/image" Target="../media/image68.emf"/><Relationship Id="rId12" Type="http://schemas.openxmlformats.org/officeDocument/2006/relationships/image" Target="../media/image96.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60.emf"/><Relationship Id="rId11" Type="http://schemas.openxmlformats.org/officeDocument/2006/relationships/image" Target="../media/image95.png"/><Relationship Id="rId5" Type="http://schemas.openxmlformats.org/officeDocument/2006/relationships/image" Target="../media/image74.png"/><Relationship Id="rId10" Type="http://schemas.openxmlformats.org/officeDocument/2006/relationships/image" Target="../media/image93.png"/><Relationship Id="rId4" Type="http://schemas.openxmlformats.org/officeDocument/2006/relationships/image" Target="../media/image72.png"/><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4.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48.emf"/><Relationship Id="rId3" Type="http://schemas.openxmlformats.org/officeDocument/2006/relationships/notesSlide" Target="../notesSlides/notesSlide40.xml"/><Relationship Id="rId7" Type="http://schemas.openxmlformats.org/officeDocument/2006/relationships/image" Target="../media/image68.emf"/><Relationship Id="rId12" Type="http://schemas.openxmlformats.org/officeDocument/2006/relationships/image" Target="../media/image96.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60.emf"/><Relationship Id="rId11" Type="http://schemas.openxmlformats.org/officeDocument/2006/relationships/image" Target="../media/image95.png"/><Relationship Id="rId5" Type="http://schemas.openxmlformats.org/officeDocument/2006/relationships/image" Target="../media/image74.png"/><Relationship Id="rId10" Type="http://schemas.openxmlformats.org/officeDocument/2006/relationships/image" Target="../media/image93.png"/><Relationship Id="rId4" Type="http://schemas.openxmlformats.org/officeDocument/2006/relationships/image" Target="../media/image72.png"/><Relationship Id="rId9" Type="http://schemas.openxmlformats.org/officeDocument/2006/relationships/image" Target="../media/image92.png"/><Relationship Id="rId14" Type="http://schemas.openxmlformats.org/officeDocument/2006/relationships/image" Target="../media/image69.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70.emf"/><Relationship Id="rId5" Type="http://schemas.openxmlformats.org/officeDocument/2006/relationships/image" Target="../media/image103.png"/><Relationship Id="rId4" Type="http://schemas.openxmlformats.org/officeDocument/2006/relationships/image" Target="../media/image102.png"/></Relationships>
</file>

<file path=ppt/slides/_rels/slide4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42.xml"/><Relationship Id="rId7" Type="http://schemas.openxmlformats.org/officeDocument/2006/relationships/image" Target="../media/image70.emf"/><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71.emf"/></Relationships>
</file>

<file path=ppt/slides/_rels/slide43.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43.xml"/><Relationship Id="rId7" Type="http://schemas.openxmlformats.org/officeDocument/2006/relationships/image" Target="../media/image70.emf"/><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72.emf"/></Relationships>
</file>

<file path=ppt/slides/_rels/slide44.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44.xml"/><Relationship Id="rId7" Type="http://schemas.openxmlformats.org/officeDocument/2006/relationships/image" Target="../media/image70.emf"/><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73.emf"/></Relationships>
</file>

<file path=ppt/slides/_rels/slide45.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notesSlide" Target="../notesSlides/notesSlide45.xml"/><Relationship Id="rId7" Type="http://schemas.openxmlformats.org/officeDocument/2006/relationships/image" Target="../media/image103.png"/><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02.png"/><Relationship Id="rId5" Type="http://schemas.openxmlformats.org/officeDocument/2006/relationships/image" Target="../media/image74.emf"/><Relationship Id="rId10" Type="http://schemas.openxmlformats.org/officeDocument/2006/relationships/image" Target="../media/image109.png"/><Relationship Id="rId4" Type="http://schemas.openxmlformats.org/officeDocument/2006/relationships/image" Target="../media/image73.emf"/><Relationship Id="rId9" Type="http://schemas.openxmlformats.org/officeDocument/2006/relationships/image" Target="../media/image48.emf"/></Relationships>
</file>

<file path=ppt/slides/_rels/slide46.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notesSlide" Target="../notesSlides/notesSlide46.xml"/><Relationship Id="rId7" Type="http://schemas.openxmlformats.org/officeDocument/2006/relationships/image" Target="../media/image103.pn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02.png"/><Relationship Id="rId11" Type="http://schemas.openxmlformats.org/officeDocument/2006/relationships/image" Target="../media/image111.png"/><Relationship Id="rId5" Type="http://schemas.openxmlformats.org/officeDocument/2006/relationships/image" Target="../media/image75.emf"/><Relationship Id="rId10" Type="http://schemas.openxmlformats.org/officeDocument/2006/relationships/image" Target="../media/image109.png"/><Relationship Id="rId4" Type="http://schemas.openxmlformats.org/officeDocument/2006/relationships/image" Target="../media/image73.emf"/><Relationship Id="rId9" Type="http://schemas.openxmlformats.org/officeDocument/2006/relationships/image" Target="../media/image48.emf"/></Relationships>
</file>

<file path=ppt/slides/_rels/slide47.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notesSlide" Target="../notesSlides/notesSlide47.xml"/><Relationship Id="rId7" Type="http://schemas.openxmlformats.org/officeDocument/2006/relationships/image" Target="../media/image103.png"/><Relationship Id="rId12"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102.png"/><Relationship Id="rId11" Type="http://schemas.openxmlformats.org/officeDocument/2006/relationships/image" Target="../media/image111.png"/><Relationship Id="rId5" Type="http://schemas.openxmlformats.org/officeDocument/2006/relationships/image" Target="../media/image76.emf"/><Relationship Id="rId10" Type="http://schemas.openxmlformats.org/officeDocument/2006/relationships/image" Target="../media/image109.png"/><Relationship Id="rId4" Type="http://schemas.openxmlformats.org/officeDocument/2006/relationships/image" Target="../media/image73.emf"/><Relationship Id="rId9" Type="http://schemas.openxmlformats.org/officeDocument/2006/relationships/image" Target="../media/image48.emf"/></Relationships>
</file>

<file path=ppt/slides/_rels/slide48.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115.png"/><Relationship Id="rId3" Type="http://schemas.openxmlformats.org/officeDocument/2006/relationships/notesSlide" Target="../notesSlides/notesSlide48.xml"/><Relationship Id="rId7" Type="http://schemas.openxmlformats.org/officeDocument/2006/relationships/image" Target="../media/image70.emf"/><Relationship Id="rId12" Type="http://schemas.openxmlformats.org/officeDocument/2006/relationships/image" Target="../media/image77.emf"/><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103.png"/><Relationship Id="rId11" Type="http://schemas.openxmlformats.org/officeDocument/2006/relationships/image" Target="../media/image113.png"/><Relationship Id="rId5" Type="http://schemas.openxmlformats.org/officeDocument/2006/relationships/image" Target="../media/image102.png"/><Relationship Id="rId10" Type="http://schemas.openxmlformats.org/officeDocument/2006/relationships/image" Target="../media/image111.png"/><Relationship Id="rId4" Type="http://schemas.openxmlformats.org/officeDocument/2006/relationships/image" Target="../media/image73.emf"/><Relationship Id="rId9" Type="http://schemas.openxmlformats.org/officeDocument/2006/relationships/image" Target="../media/image10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78.emf"/><Relationship Id="rId5" Type="http://schemas.openxmlformats.org/officeDocument/2006/relationships/image" Target="../media/image117.png"/><Relationship Id="rId4" Type="http://schemas.openxmlformats.org/officeDocument/2006/relationships/image" Target="../media/image116.png"/></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50.xml"/><Relationship Id="rId7" Type="http://schemas.openxmlformats.org/officeDocument/2006/relationships/image" Target="../media/image120.png"/><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119.png"/><Relationship Id="rId11" Type="http://schemas.openxmlformats.org/officeDocument/2006/relationships/image" Target="../media/image48.emf"/><Relationship Id="rId5" Type="http://schemas.openxmlformats.org/officeDocument/2006/relationships/image" Target="../media/image116.png"/><Relationship Id="rId10" Type="http://schemas.openxmlformats.org/officeDocument/2006/relationships/image" Target="../media/image78.emf"/><Relationship Id="rId4" Type="http://schemas.openxmlformats.org/officeDocument/2006/relationships/image" Target="../media/image67.emf"/><Relationship Id="rId9" Type="http://schemas.openxmlformats.org/officeDocument/2006/relationships/image" Target="../media/image89.png"/></Relationships>
</file>

<file path=ppt/slides/_rels/slide51.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6.png"/><Relationship Id="rId3" Type="http://schemas.openxmlformats.org/officeDocument/2006/relationships/notesSlide" Target="../notesSlides/notesSlide51.xml"/><Relationship Id="rId7" Type="http://schemas.openxmlformats.org/officeDocument/2006/relationships/image" Target="../media/image124.png"/><Relationship Id="rId12"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116.png"/><Relationship Id="rId11" Type="http://schemas.openxmlformats.org/officeDocument/2006/relationships/image" Target="../media/image125.png"/><Relationship Id="rId5" Type="http://schemas.openxmlformats.org/officeDocument/2006/relationships/image" Target="../media/image67.emf"/><Relationship Id="rId15" Type="http://schemas.openxmlformats.org/officeDocument/2006/relationships/image" Target="../media/image48.emf"/><Relationship Id="rId10" Type="http://schemas.openxmlformats.org/officeDocument/2006/relationships/image" Target="../media/image87.png"/><Relationship Id="rId4" Type="http://schemas.openxmlformats.org/officeDocument/2006/relationships/image" Target="../media/image68.emf"/><Relationship Id="rId9" Type="http://schemas.openxmlformats.org/officeDocument/2006/relationships/image" Target="../media/image95.png"/><Relationship Id="rId14" Type="http://schemas.openxmlformats.org/officeDocument/2006/relationships/image" Target="../media/image78.emf"/></Relationships>
</file>

<file path=ppt/slides/_rels/slide5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6.png"/><Relationship Id="rId3" Type="http://schemas.openxmlformats.org/officeDocument/2006/relationships/notesSlide" Target="../notesSlides/notesSlide52.xml"/><Relationship Id="rId7" Type="http://schemas.openxmlformats.org/officeDocument/2006/relationships/image" Target="../media/image124.png"/><Relationship Id="rId12" Type="http://schemas.openxmlformats.org/officeDocument/2006/relationships/image" Target="../media/image122.png"/><Relationship Id="rId2" Type="http://schemas.openxmlformats.org/officeDocument/2006/relationships/slideLayout" Target="../slideLayouts/slideLayout7.xml"/><Relationship Id="rId16" Type="http://schemas.openxmlformats.org/officeDocument/2006/relationships/image" Target="../media/image79.emf"/><Relationship Id="rId1" Type="http://schemas.openxmlformats.org/officeDocument/2006/relationships/tags" Target="../tags/tag51.xml"/><Relationship Id="rId6" Type="http://schemas.openxmlformats.org/officeDocument/2006/relationships/image" Target="../media/image116.png"/><Relationship Id="rId11" Type="http://schemas.openxmlformats.org/officeDocument/2006/relationships/image" Target="../media/image125.png"/><Relationship Id="rId5" Type="http://schemas.openxmlformats.org/officeDocument/2006/relationships/image" Target="../media/image67.emf"/><Relationship Id="rId15" Type="http://schemas.openxmlformats.org/officeDocument/2006/relationships/image" Target="../media/image48.emf"/><Relationship Id="rId10" Type="http://schemas.openxmlformats.org/officeDocument/2006/relationships/image" Target="../media/image121.png"/><Relationship Id="rId4" Type="http://schemas.openxmlformats.org/officeDocument/2006/relationships/image" Target="../media/image68.emf"/><Relationship Id="rId9" Type="http://schemas.openxmlformats.org/officeDocument/2006/relationships/image" Target="../media/image95.png"/><Relationship Id="rId14" Type="http://schemas.openxmlformats.org/officeDocument/2006/relationships/image" Target="../media/image78.emf"/></Relationships>
</file>

<file path=ppt/slides/_rels/slide53.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6.png"/><Relationship Id="rId3" Type="http://schemas.openxmlformats.org/officeDocument/2006/relationships/notesSlide" Target="../notesSlides/notesSlide53.xml"/><Relationship Id="rId7" Type="http://schemas.openxmlformats.org/officeDocument/2006/relationships/image" Target="../media/image124.png"/><Relationship Id="rId12" Type="http://schemas.openxmlformats.org/officeDocument/2006/relationships/image" Target="../media/image122.png"/><Relationship Id="rId2" Type="http://schemas.openxmlformats.org/officeDocument/2006/relationships/slideLayout" Target="../slideLayouts/slideLayout7.xml"/><Relationship Id="rId16" Type="http://schemas.openxmlformats.org/officeDocument/2006/relationships/image" Target="../media/image80.emf"/><Relationship Id="rId1" Type="http://schemas.openxmlformats.org/officeDocument/2006/relationships/tags" Target="../tags/tag52.xml"/><Relationship Id="rId6" Type="http://schemas.openxmlformats.org/officeDocument/2006/relationships/image" Target="../media/image116.png"/><Relationship Id="rId11" Type="http://schemas.openxmlformats.org/officeDocument/2006/relationships/image" Target="../media/image125.png"/><Relationship Id="rId5" Type="http://schemas.openxmlformats.org/officeDocument/2006/relationships/image" Target="../media/image67.emf"/><Relationship Id="rId15" Type="http://schemas.openxmlformats.org/officeDocument/2006/relationships/image" Target="../media/image48.emf"/><Relationship Id="rId10" Type="http://schemas.openxmlformats.org/officeDocument/2006/relationships/image" Target="../media/image121.png"/><Relationship Id="rId4" Type="http://schemas.openxmlformats.org/officeDocument/2006/relationships/image" Target="../media/image68.emf"/><Relationship Id="rId9" Type="http://schemas.openxmlformats.org/officeDocument/2006/relationships/image" Target="../media/image95.png"/><Relationship Id="rId14" Type="http://schemas.openxmlformats.org/officeDocument/2006/relationships/image" Target="../media/image78.emf"/></Relationships>
</file>

<file path=ppt/slides/_rels/slide54.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notesSlide" Target="../notesSlides/notesSlide54.xml"/><Relationship Id="rId7" Type="http://schemas.openxmlformats.org/officeDocument/2006/relationships/image" Target="../media/image131.png"/><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88.png"/><Relationship Id="rId5" Type="http://schemas.openxmlformats.org/officeDocument/2006/relationships/image" Target="../media/image86.png"/><Relationship Id="rId4" Type="http://schemas.openxmlformats.org/officeDocument/2006/relationships/image" Target="../media/image130.png"/><Relationship Id="rId9" Type="http://schemas.openxmlformats.org/officeDocument/2006/relationships/image" Target="../media/image48.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25.emf"/><Relationship Id="rId3" Type="http://schemas.openxmlformats.org/officeDocument/2006/relationships/notesSlide" Target="../notesSlides/notesSlide57.xml"/><Relationship Id="rId7" Type="http://schemas.openxmlformats.org/officeDocument/2006/relationships/image" Target="../media/image42.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56.xml"/><Relationship Id="rId6" Type="http://schemas.openxmlformats.org/officeDocument/2006/relationships/image" Target="../media/image41.emf"/><Relationship Id="rId11" Type="http://schemas.openxmlformats.org/officeDocument/2006/relationships/image" Target="../media/image23.png"/><Relationship Id="rId5" Type="http://schemas.openxmlformats.org/officeDocument/2006/relationships/image" Target="../media/image39.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85.emf"/><Relationship Id="rId9" Type="http://schemas.openxmlformats.org/officeDocument/2006/relationships/image" Target="../media/image11.emf"/><Relationship Id="rId14" Type="http://schemas.openxmlformats.org/officeDocument/2006/relationships/image" Target="../media/image13.emf"/></Relationships>
</file>

<file path=ppt/slides/_rels/slide5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25.emf"/><Relationship Id="rId3" Type="http://schemas.openxmlformats.org/officeDocument/2006/relationships/notesSlide" Target="../notesSlides/notesSlide58.xml"/><Relationship Id="rId7" Type="http://schemas.openxmlformats.org/officeDocument/2006/relationships/image" Target="../media/image41.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57.xml"/><Relationship Id="rId6" Type="http://schemas.openxmlformats.org/officeDocument/2006/relationships/image" Target="../media/image39.emf"/><Relationship Id="rId11" Type="http://schemas.openxmlformats.org/officeDocument/2006/relationships/image" Target="../media/image23.png"/><Relationship Id="rId5" Type="http://schemas.openxmlformats.org/officeDocument/2006/relationships/image" Target="../media/image85.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86.emf"/><Relationship Id="rId9" Type="http://schemas.openxmlformats.org/officeDocument/2006/relationships/image" Target="../media/image11.emf"/><Relationship Id="rId14" Type="http://schemas.openxmlformats.org/officeDocument/2006/relationships/image" Target="../media/image13.emf"/></Relationships>
</file>

<file path=ppt/slides/_rels/slide5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25.emf"/><Relationship Id="rId3" Type="http://schemas.openxmlformats.org/officeDocument/2006/relationships/notesSlide" Target="../notesSlides/notesSlide59.xml"/><Relationship Id="rId7" Type="http://schemas.openxmlformats.org/officeDocument/2006/relationships/image" Target="../media/image41.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58.xml"/><Relationship Id="rId6" Type="http://schemas.openxmlformats.org/officeDocument/2006/relationships/image" Target="../media/image39.emf"/><Relationship Id="rId11" Type="http://schemas.openxmlformats.org/officeDocument/2006/relationships/image" Target="../media/image23.png"/><Relationship Id="rId5" Type="http://schemas.openxmlformats.org/officeDocument/2006/relationships/image" Target="../media/image85.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86.emf"/><Relationship Id="rId9" Type="http://schemas.openxmlformats.org/officeDocument/2006/relationships/image" Target="../media/image11.emf"/><Relationship Id="rId14"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25.emf"/><Relationship Id="rId3" Type="http://schemas.openxmlformats.org/officeDocument/2006/relationships/notesSlide" Target="../notesSlides/notesSlide60.xml"/><Relationship Id="rId7" Type="http://schemas.openxmlformats.org/officeDocument/2006/relationships/image" Target="../media/image41.emf"/><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37.emf"/><Relationship Id="rId1" Type="http://schemas.openxmlformats.org/officeDocument/2006/relationships/tags" Target="../tags/tag59.xml"/><Relationship Id="rId6" Type="http://schemas.openxmlformats.org/officeDocument/2006/relationships/image" Target="../media/image85.emf"/><Relationship Id="rId11" Type="http://schemas.openxmlformats.org/officeDocument/2006/relationships/image" Target="../media/image23.png"/><Relationship Id="rId5" Type="http://schemas.openxmlformats.org/officeDocument/2006/relationships/image" Target="../media/image86.emf"/><Relationship Id="rId15" Type="http://schemas.openxmlformats.org/officeDocument/2006/relationships/image" Target="../media/image43.emf"/><Relationship Id="rId10" Type="http://schemas.openxmlformats.org/officeDocument/2006/relationships/image" Target="../media/image21.png"/><Relationship Id="rId4" Type="http://schemas.openxmlformats.org/officeDocument/2006/relationships/image" Target="../media/image87.emf"/><Relationship Id="rId9" Type="http://schemas.openxmlformats.org/officeDocument/2006/relationships/image" Target="../media/image11.emf"/><Relationship Id="rId14" Type="http://schemas.openxmlformats.org/officeDocument/2006/relationships/image" Target="../media/image13.e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hyperlink" Target="https://doi.org/10.1002/stco.201900020" TargetMode="Externa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hyperlink" Target="https://doi.org/10.1002/cepa.1389" TargetMode="External"/><Relationship Id="rId5" Type="http://schemas.openxmlformats.org/officeDocument/2006/relationships/hyperlink" Target="https://doi.org/10.1016/j.jcsr.2021.107099" TargetMode="External"/><Relationship Id="rId4" Type="http://schemas.openxmlformats.org/officeDocument/2006/relationships/hyperlink" Target="https://doi.org/10.1016/j.tws.2022.109848"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hyperlink" Target="https://doi.org/10.1002/stco.201900020" TargetMode="External"/><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hyperlink" Target="https://doi.org/10.1002/cepa.1389" TargetMode="External"/><Relationship Id="rId5" Type="http://schemas.openxmlformats.org/officeDocument/2006/relationships/hyperlink" Target="https://doi.org/10.1016/j.jcsr.2021.107099" TargetMode="External"/><Relationship Id="rId4" Type="http://schemas.openxmlformats.org/officeDocument/2006/relationships/hyperlink" Target="https://doi.org/10.1016/j.tws.2022.109848"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emf"/><Relationship Id="rId3" Type="http://schemas.openxmlformats.org/officeDocument/2006/relationships/notesSlide" Target="../notesSlides/notesSlide9.xml"/><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slideLayout" Target="../slideLayouts/slideLayout7.xml"/><Relationship Id="rId16" Type="http://schemas.openxmlformats.org/officeDocument/2006/relationships/image" Target="../media/image31.emf"/><Relationship Id="rId1" Type="http://schemas.openxmlformats.org/officeDocument/2006/relationships/tags" Target="../tags/tag8.xml"/><Relationship Id="rId6" Type="http://schemas.openxmlformats.org/officeDocument/2006/relationships/image" Target="../media/image21.png"/><Relationship Id="rId11" Type="http://schemas.openxmlformats.org/officeDocument/2006/relationships/image" Target="../media/image27.emf"/><Relationship Id="rId5" Type="http://schemas.openxmlformats.org/officeDocument/2006/relationships/image" Target="../media/image12.emf"/><Relationship Id="rId15" Type="http://schemas.openxmlformats.org/officeDocument/2006/relationships/image" Target="../media/image30.emf"/><Relationship Id="rId10"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25.emf"/><Relationship Id="rId1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A9AD1-6359-4400-BC29-485ED1B6A32D}"/>
              </a:ext>
            </a:extLst>
          </p:cNvPr>
          <p:cNvSpPr>
            <a:spLocks noGrp="1"/>
          </p:cNvSpPr>
          <p:nvPr>
            <p:ph type="title"/>
          </p:nvPr>
        </p:nvSpPr>
        <p:spPr>
          <a:xfrm>
            <a:off x="1161535" y="2702008"/>
            <a:ext cx="8194001" cy="1793743"/>
          </a:xfrm>
        </p:spPr>
        <p:txBody>
          <a:bodyPr>
            <a:normAutofit/>
          </a:bodyPr>
          <a:lstStyle/>
          <a:p>
            <a:pPr algn="ctr"/>
            <a:r>
              <a:rPr lang="en-GB" sz="2800" kern="1400" dirty="0">
                <a:solidFill>
                  <a:srgbClr val="E67814"/>
                </a:solidFill>
                <a:effectLst/>
                <a:ea typeface="Times New Roman" panose="02020603050405020304" pitchFamily="18" charset="0"/>
                <a:cs typeface="Times New Roman" panose="02020603050405020304" pitchFamily="18" charset="0"/>
              </a:rPr>
              <a:t>Mechanical properties of the component “column web in compression” in steel beam-to-column joints</a:t>
            </a:r>
            <a:br>
              <a:rPr lang="fr-BE" sz="2800" b="1" kern="1400" dirty="0">
                <a:solidFill>
                  <a:srgbClr val="E67814"/>
                </a:solidFill>
                <a:effectLst/>
                <a:latin typeface="Lato Heavy"/>
                <a:ea typeface="Times New Roman" panose="02020603050405020304" pitchFamily="18" charset="0"/>
                <a:cs typeface="Times New Roman" panose="02020603050405020304" pitchFamily="18" charset="0"/>
              </a:rPr>
            </a:br>
            <a:endParaRPr lang="en-GB" sz="2800" dirty="0">
              <a:solidFill>
                <a:srgbClr val="E67814"/>
              </a:solidFill>
            </a:endParaRPr>
          </a:p>
        </p:txBody>
      </p:sp>
      <p:sp>
        <p:nvSpPr>
          <p:cNvPr id="3" name="Espace réservé du texte 2">
            <a:extLst>
              <a:ext uri="{FF2B5EF4-FFF2-40B4-BE49-F238E27FC236}">
                <a16:creationId xmlns:a16="http://schemas.microsoft.com/office/drawing/2014/main" id="{EA144AE3-4C0A-4F3C-8767-6EA3C82A4ED1}"/>
              </a:ext>
            </a:extLst>
          </p:cNvPr>
          <p:cNvSpPr>
            <a:spLocks noGrp="1"/>
          </p:cNvSpPr>
          <p:nvPr>
            <p:ph type="body" idx="1"/>
          </p:nvPr>
        </p:nvSpPr>
        <p:spPr>
          <a:xfrm>
            <a:off x="2117149" y="3823199"/>
            <a:ext cx="7428922" cy="1063785"/>
          </a:xfrm>
        </p:spPr>
        <p:txBody>
          <a:bodyPr>
            <a:normAutofit/>
          </a:bodyPr>
          <a:lstStyle/>
          <a:p>
            <a:pPr algn="ctr"/>
            <a:r>
              <a:rPr lang="en-GB" sz="1600" dirty="0"/>
              <a:t>J-P. Jaspart, </a:t>
            </a:r>
            <a:r>
              <a:rPr lang="en-GB" sz="1600" b="1" u="sng" dirty="0"/>
              <a:t>A. Corman</a:t>
            </a:r>
            <a:r>
              <a:rPr lang="en-GB" sz="1600" dirty="0"/>
              <a:t> &amp; J-F. Demonceau</a:t>
            </a:r>
            <a:endParaRPr lang="en-GB" sz="1600" baseline="30000" dirty="0"/>
          </a:p>
          <a:p>
            <a:pPr algn="ctr"/>
            <a:endParaRPr lang="en-GB" sz="1600" dirty="0"/>
          </a:p>
          <a:p>
            <a:pPr algn="ctr"/>
            <a:r>
              <a:rPr lang="en-GB" sz="1600" dirty="0"/>
              <a:t>UEE department, University of Liège (ULiège), Liège, Belgium</a:t>
            </a:r>
          </a:p>
        </p:txBody>
      </p:sp>
      <p:pic>
        <p:nvPicPr>
          <p:cNvPr id="6" name="Image 5">
            <a:extLst>
              <a:ext uri="{FF2B5EF4-FFF2-40B4-BE49-F238E27FC236}">
                <a16:creationId xmlns:a16="http://schemas.microsoft.com/office/drawing/2014/main" id="{4B5C547D-3391-4D74-BCC7-FDAE6D2BDB85}"/>
              </a:ext>
            </a:extLst>
          </p:cNvPr>
          <p:cNvPicPr>
            <a:picLocks noChangeAspect="1"/>
          </p:cNvPicPr>
          <p:nvPr/>
        </p:nvPicPr>
        <p:blipFill>
          <a:blip r:embed="rId3">
            <a:duotone>
              <a:schemeClr val="bg2">
                <a:shade val="45000"/>
                <a:satMod val="135000"/>
              </a:schemeClr>
              <a:prstClr val="white"/>
            </a:duotone>
          </a:blip>
          <a:stretch>
            <a:fillRect/>
          </a:stretch>
        </p:blipFill>
        <p:spPr>
          <a:xfrm>
            <a:off x="4620768" y="4886047"/>
            <a:ext cx="273874" cy="202635"/>
          </a:xfrm>
          <a:prstGeom prst="rect">
            <a:avLst/>
          </a:prstGeom>
        </p:spPr>
      </p:pic>
      <p:sp>
        <p:nvSpPr>
          <p:cNvPr id="7" name="ZoneTexte 6">
            <a:extLst>
              <a:ext uri="{FF2B5EF4-FFF2-40B4-BE49-F238E27FC236}">
                <a16:creationId xmlns:a16="http://schemas.microsoft.com/office/drawing/2014/main" id="{F1775569-AD20-41C5-BD9E-282AC9B3DD32}"/>
              </a:ext>
            </a:extLst>
          </p:cNvPr>
          <p:cNvSpPr txBox="1"/>
          <p:nvPr/>
        </p:nvSpPr>
        <p:spPr>
          <a:xfrm>
            <a:off x="4845874" y="4818087"/>
            <a:ext cx="2992582" cy="338554"/>
          </a:xfrm>
          <a:prstGeom prst="rect">
            <a:avLst/>
          </a:prstGeom>
          <a:noFill/>
        </p:spPr>
        <p:txBody>
          <a:bodyPr wrap="square" rtlCol="0">
            <a:spAutoFit/>
          </a:bodyPr>
          <a:lstStyle/>
          <a:p>
            <a:r>
              <a:rPr lang="fr-BE" sz="1600" dirty="0">
                <a:solidFill>
                  <a:schemeClr val="bg1">
                    <a:lumMod val="50000"/>
                  </a:schemeClr>
                </a:solidFill>
              </a:rPr>
              <a:t>jean-pierre.jaspart@uliege.be</a:t>
            </a:r>
          </a:p>
        </p:txBody>
      </p:sp>
      <p:sp>
        <p:nvSpPr>
          <p:cNvPr id="9" name="Espace réservé du numéro de diapositive 8">
            <a:extLst>
              <a:ext uri="{FF2B5EF4-FFF2-40B4-BE49-F238E27FC236}">
                <a16:creationId xmlns:a16="http://schemas.microsoft.com/office/drawing/2014/main" id="{869732D9-1ECA-48C6-BE6F-667A13200DFD}"/>
              </a:ext>
            </a:extLst>
          </p:cNvPr>
          <p:cNvSpPr>
            <a:spLocks noGrp="1"/>
          </p:cNvSpPr>
          <p:nvPr>
            <p:ph type="sldNum" sz="quarter" idx="12"/>
          </p:nvPr>
        </p:nvSpPr>
        <p:spPr>
          <a:xfrm>
            <a:off x="-1440000" y="6356350"/>
            <a:ext cx="2133600" cy="365125"/>
          </a:xfrm>
        </p:spPr>
        <p:txBody>
          <a:bodyPr/>
          <a:lstStyle/>
          <a:p>
            <a:fld id="{2D54D976-1BC8-4935-81A1-7E6BDE2026D4}" type="slidenum">
              <a:rPr lang="fr-BE" smtClean="0"/>
              <a:t>1</a:t>
            </a:fld>
            <a:endParaRPr lang="fr-BE" dirty="0"/>
          </a:p>
        </p:txBody>
      </p:sp>
      <p:pic>
        <p:nvPicPr>
          <p:cNvPr id="8" name="Picture 4">
            <a:extLst>
              <a:ext uri="{FF2B5EF4-FFF2-40B4-BE49-F238E27FC236}">
                <a16:creationId xmlns:a16="http://schemas.microsoft.com/office/drawing/2014/main" id="{780FF98D-00B7-33CE-F772-BA54BBB91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94" y="6040520"/>
            <a:ext cx="4308536" cy="805288"/>
          </a:xfrm>
          <a:prstGeom prst="rect">
            <a:avLst/>
          </a:prstGeom>
        </p:spPr>
      </p:pic>
    </p:spTree>
    <p:extLst>
      <p:ext uri="{BB962C8B-B14F-4D97-AF65-F5344CB8AC3E}">
        <p14:creationId xmlns:p14="http://schemas.microsoft.com/office/powerpoint/2010/main" val="275121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solidFill>
                  <a:srgbClr val="FF0000"/>
                </a:solidFill>
                <a:latin typeface="Arial" panose="020B0604020202020204" pitchFamily="34" charset="0"/>
                <a:cs typeface="Arial" panose="020B0604020202020204" pitchFamily="34" charset="0"/>
              </a:rPr>
              <a:t>2. </a:t>
            </a:r>
            <a:r>
              <a:rPr lang="fr-FR" sz="1400" dirty="0" err="1">
                <a:solidFill>
                  <a:srgbClr val="FF0000"/>
                </a:solidFill>
                <a:latin typeface="Arial" panose="020B0604020202020204" pitchFamily="34" charset="0"/>
                <a:cs typeface="Arial" panose="020B0604020202020204" pitchFamily="34" charset="0"/>
              </a:rPr>
              <a:t>Characterization</a:t>
            </a:r>
            <a:endParaRPr lang="fr-FR" sz="1400" dirty="0">
              <a:solidFill>
                <a:srgbClr val="FF0000"/>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13C66C2E-47BE-F086-5038-8C37A2AE33A3}"/>
              </a:ext>
            </a:extLst>
          </p:cNvPr>
          <p:cNvSpPr txBox="1"/>
          <p:nvPr/>
        </p:nvSpPr>
        <p:spPr>
          <a:xfrm>
            <a:off x="3531600" y="4489200"/>
            <a:ext cx="1151021" cy="307777"/>
          </a:xfrm>
          <a:prstGeom prst="rect">
            <a:avLst/>
          </a:prstGeom>
          <a:noFill/>
        </p:spPr>
        <p:txBody>
          <a:bodyPr wrap="none" rtlCol="0">
            <a:spAutoFit/>
          </a:bodyPr>
          <a:lstStyle/>
          <a:p>
            <a:r>
              <a:rPr lang="fr-FR" sz="1400" dirty="0">
                <a:solidFill>
                  <a:schemeClr val="tx1">
                    <a:alpha val="20000"/>
                  </a:schemeClr>
                </a:solidFill>
                <a:latin typeface="Arial" panose="020B0604020202020204" pitchFamily="34" charset="0"/>
                <a:cs typeface="Arial" panose="020B0604020202020204" pitchFamily="34" charset="0"/>
              </a:rPr>
              <a:t>3. </a:t>
            </a:r>
            <a:r>
              <a:rPr lang="fr-FR" sz="1400" dirty="0" err="1">
                <a:solidFill>
                  <a:schemeClr val="tx1">
                    <a:alpha val="20000"/>
                  </a:schemeClr>
                </a:solidFill>
                <a:latin typeface="Arial" panose="020B0604020202020204" pitchFamily="34" charset="0"/>
                <a:cs typeface="Arial" panose="020B0604020202020204" pitchFamily="34" charset="0"/>
              </a:rPr>
              <a:t>Assembly</a:t>
            </a:r>
            <a:endParaRPr lang="fr-FR" sz="1400" dirty="0">
              <a:solidFill>
                <a:schemeClr val="tx1">
                  <a:alpha val="20000"/>
                </a:schemeClr>
              </a:solidFill>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20" name="Flèche gauche 155">
            <a:extLst>
              <a:ext uri="{FF2B5EF4-FFF2-40B4-BE49-F238E27FC236}">
                <a16:creationId xmlns:a16="http://schemas.microsoft.com/office/drawing/2014/main" id="{E7D7A4A7-F087-9585-9057-DCDC8C3D1057}"/>
              </a:ext>
            </a:extLst>
          </p:cNvPr>
          <p:cNvSpPr/>
          <p:nvPr/>
        </p:nvSpPr>
        <p:spPr>
          <a:xfrm>
            <a:off x="3070934" y="5504598"/>
            <a:ext cx="360000" cy="194004"/>
          </a:xfrm>
          <a:prstGeom prst="leftArrow">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6">
            <a:alphaModFix amt="0"/>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7" cstate="print">
            <a:alphaModFix amt="0"/>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8">
            <a:alphaModFix amt="0"/>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solidFill>
                  <a:schemeClr val="tx1">
                    <a:alpha val="0"/>
                  </a:schemeClr>
                </a:solidFill>
                <a:latin typeface="Arial" panose="020B0604020202020204" pitchFamily="34" charset="0"/>
                <a:cs typeface="Arial" panose="020B0604020202020204" pitchFamily="34" charset="0"/>
              </a:rPr>
              <a:t>A. Component in </a:t>
            </a:r>
            <a:r>
              <a:rPr lang="fr-BE" sz="1100" dirty="0" err="1">
                <a:solidFill>
                  <a:schemeClr val="tx1">
                    <a:alpha val="0"/>
                  </a:schemeClr>
                </a:solidFill>
                <a:latin typeface="Arial" panose="020B0604020202020204" pitchFamily="34" charset="0"/>
                <a:cs typeface="Arial" panose="020B0604020202020204" pitchFamily="34" charset="0"/>
              </a:rPr>
              <a:t>shear</a:t>
            </a:r>
            <a:endParaRPr lang="fr-BE" sz="1100" dirty="0">
              <a:solidFill>
                <a:schemeClr val="tx1">
                  <a:alpha val="0"/>
                </a:schemeClr>
              </a:solidFill>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solidFill>
                  <a:schemeClr val="tx1">
                    <a:alpha val="0"/>
                  </a:schemeClr>
                </a:solidFill>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solidFill>
                  <a:schemeClr val="tx1">
                    <a:alpha val="0"/>
                  </a:schemeClr>
                </a:solidFill>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component method</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alpha val="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9">
            <a:alphaModFix amt="0"/>
          </a:blip>
          <a:stretch>
            <a:fillRect/>
          </a:stretch>
        </p:blipFill>
        <p:spPr>
          <a:xfrm>
            <a:off x="6368400" y="835200"/>
            <a:ext cx="2201636" cy="1440000"/>
          </a:xfrm>
          <a:prstGeom prst="rect">
            <a:avLst/>
          </a:prstGeom>
        </p:spPr>
      </p:pic>
      <p:pic>
        <p:nvPicPr>
          <p:cNvPr id="62" name="Image 61">
            <a:extLst>
              <a:ext uri="{FF2B5EF4-FFF2-40B4-BE49-F238E27FC236}">
                <a16:creationId xmlns:a16="http://schemas.microsoft.com/office/drawing/2014/main" id="{2E8D1F7C-EDE8-235F-786B-22CA7E84DAC9}"/>
              </a:ext>
            </a:extLst>
          </p:cNvPr>
          <p:cNvPicPr>
            <a:picLocks noChangeAspect="1"/>
          </p:cNvPicPr>
          <p:nvPr/>
        </p:nvPicPr>
        <p:blipFill>
          <a:blip r:embed="rId10">
            <a:alphaModFix amt="0"/>
          </a:blip>
          <a:stretch>
            <a:fillRect/>
          </a:stretch>
        </p:blipFill>
        <p:spPr>
          <a:xfrm>
            <a:off x="7596000" y="2721600"/>
            <a:ext cx="1150948" cy="900000"/>
          </a:xfrm>
          <a:prstGeom prst="rect">
            <a:avLst/>
          </a:prstGeom>
        </p:spPr>
      </p:pic>
      <p:pic>
        <p:nvPicPr>
          <p:cNvPr id="65" name="Image 64">
            <a:extLst>
              <a:ext uri="{FF2B5EF4-FFF2-40B4-BE49-F238E27FC236}">
                <a16:creationId xmlns:a16="http://schemas.microsoft.com/office/drawing/2014/main" id="{851A98F2-8878-7E71-A9B2-2EA25D318C43}"/>
              </a:ext>
            </a:extLst>
          </p:cNvPr>
          <p:cNvPicPr>
            <a:picLocks noChangeAspect="1"/>
          </p:cNvPicPr>
          <p:nvPr/>
        </p:nvPicPr>
        <p:blipFill>
          <a:blip r:embed="rId11">
            <a:alphaModFix amt="0"/>
          </a:blip>
          <a:stretch>
            <a:fillRect/>
          </a:stretch>
        </p:blipFill>
        <p:spPr>
          <a:xfrm>
            <a:off x="7596000" y="4093200"/>
            <a:ext cx="1183249" cy="900000"/>
          </a:xfrm>
          <a:prstGeom prst="rect">
            <a:avLst/>
          </a:prstGeom>
        </p:spPr>
      </p:pic>
      <p:pic>
        <p:nvPicPr>
          <p:cNvPr id="69" name="Image 68">
            <a:extLst>
              <a:ext uri="{FF2B5EF4-FFF2-40B4-BE49-F238E27FC236}">
                <a16:creationId xmlns:a16="http://schemas.microsoft.com/office/drawing/2014/main" id="{9206979D-878E-D109-3F92-53960F2340C8}"/>
              </a:ext>
            </a:extLst>
          </p:cNvPr>
          <p:cNvPicPr>
            <a:picLocks noChangeAspect="1"/>
          </p:cNvPicPr>
          <p:nvPr/>
        </p:nvPicPr>
        <p:blipFill>
          <a:blip r:embed="rId12">
            <a:alphaModFix amt="0"/>
          </a:blip>
          <a:stretch>
            <a:fillRect/>
          </a:stretch>
        </p:blipFill>
        <p:spPr>
          <a:xfrm>
            <a:off x="7596000" y="5443200"/>
            <a:ext cx="1182194" cy="90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3">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pic>
        <p:nvPicPr>
          <p:cNvPr id="6" name="Image 5">
            <a:extLst>
              <a:ext uri="{FF2B5EF4-FFF2-40B4-BE49-F238E27FC236}">
                <a16:creationId xmlns:a16="http://schemas.microsoft.com/office/drawing/2014/main" id="{F96240B1-A02E-BE68-9D05-B90A704C08D9}"/>
              </a:ext>
            </a:extLst>
          </p:cNvPr>
          <p:cNvPicPr>
            <a:picLocks noChangeAspect="1"/>
          </p:cNvPicPr>
          <p:nvPr/>
        </p:nvPicPr>
        <p:blipFill>
          <a:blip r:embed="rId14"/>
          <a:stretch>
            <a:fillRect/>
          </a:stretch>
        </p:blipFill>
        <p:spPr>
          <a:xfrm>
            <a:off x="226800" y="4611600"/>
            <a:ext cx="2855737" cy="1620000"/>
          </a:xfrm>
          <a:prstGeom prst="rect">
            <a:avLst/>
          </a:prstGeom>
        </p:spPr>
      </p:pic>
      <p:pic>
        <p:nvPicPr>
          <p:cNvPr id="8" name="Image 7">
            <a:extLst>
              <a:ext uri="{FF2B5EF4-FFF2-40B4-BE49-F238E27FC236}">
                <a16:creationId xmlns:a16="http://schemas.microsoft.com/office/drawing/2014/main" id="{27D7A229-BA62-A0E1-F81F-BCC4F5982897}"/>
              </a:ext>
            </a:extLst>
          </p:cNvPr>
          <p:cNvPicPr>
            <a:picLocks noChangeAspect="1"/>
          </p:cNvPicPr>
          <p:nvPr/>
        </p:nvPicPr>
        <p:blipFill>
          <a:blip r:embed="rId15">
            <a:alphaModFix amt="20000"/>
          </a:blip>
          <a:stretch>
            <a:fillRect/>
          </a:stretch>
        </p:blipFill>
        <p:spPr>
          <a:xfrm>
            <a:off x="3621600" y="4798800"/>
            <a:ext cx="2284317" cy="1620000"/>
          </a:xfrm>
          <a:prstGeom prst="rect">
            <a:avLst/>
          </a:prstGeom>
        </p:spPr>
      </p:pic>
      <p:sp>
        <p:nvSpPr>
          <p:cNvPr id="11" name="ZoneTexte 10">
            <a:extLst>
              <a:ext uri="{FF2B5EF4-FFF2-40B4-BE49-F238E27FC236}">
                <a16:creationId xmlns:a16="http://schemas.microsoft.com/office/drawing/2014/main" id="{226B488D-E0D4-26D6-3CCA-4551C9C39067}"/>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3/20</a:t>
            </a:r>
          </a:p>
        </p:txBody>
      </p:sp>
      <p:pic>
        <p:nvPicPr>
          <p:cNvPr id="7" name="Image 6">
            <a:extLst>
              <a:ext uri="{FF2B5EF4-FFF2-40B4-BE49-F238E27FC236}">
                <a16:creationId xmlns:a16="http://schemas.microsoft.com/office/drawing/2014/main" id="{78837D72-9F08-6A67-D5E2-01C4BC869354}"/>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2801242292"/>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solidFill>
                  <a:srgbClr val="FF0000"/>
                </a:solidFill>
                <a:latin typeface="Arial" panose="020B0604020202020204" pitchFamily="34" charset="0"/>
                <a:cs typeface="Arial" panose="020B0604020202020204" pitchFamily="34" charset="0"/>
              </a:rPr>
              <a:t>2. </a:t>
            </a:r>
            <a:r>
              <a:rPr lang="fr-FR" sz="1400" dirty="0" err="1">
                <a:solidFill>
                  <a:srgbClr val="FF0000"/>
                </a:solidFill>
                <a:latin typeface="Arial" panose="020B0604020202020204" pitchFamily="34" charset="0"/>
                <a:cs typeface="Arial" panose="020B0604020202020204" pitchFamily="34" charset="0"/>
              </a:rPr>
              <a:t>Characterization</a:t>
            </a:r>
            <a:endParaRPr lang="fr-FR" sz="1400" dirty="0">
              <a:solidFill>
                <a:srgbClr val="FF0000"/>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13C66C2E-47BE-F086-5038-8C37A2AE33A3}"/>
              </a:ext>
            </a:extLst>
          </p:cNvPr>
          <p:cNvSpPr txBox="1"/>
          <p:nvPr/>
        </p:nvSpPr>
        <p:spPr>
          <a:xfrm>
            <a:off x="3531600" y="4489200"/>
            <a:ext cx="1151021" cy="307777"/>
          </a:xfrm>
          <a:prstGeom prst="rect">
            <a:avLst/>
          </a:prstGeom>
          <a:noFill/>
        </p:spPr>
        <p:txBody>
          <a:bodyPr wrap="none" rtlCol="0">
            <a:spAutoFit/>
          </a:bodyPr>
          <a:lstStyle/>
          <a:p>
            <a:r>
              <a:rPr lang="fr-FR" sz="1400" dirty="0">
                <a:solidFill>
                  <a:schemeClr val="tx1">
                    <a:alpha val="20000"/>
                  </a:schemeClr>
                </a:solidFill>
                <a:latin typeface="Arial" panose="020B0604020202020204" pitchFamily="34" charset="0"/>
                <a:cs typeface="Arial" panose="020B0604020202020204" pitchFamily="34" charset="0"/>
              </a:rPr>
              <a:t>3. </a:t>
            </a:r>
            <a:r>
              <a:rPr lang="fr-FR" sz="1400" dirty="0" err="1">
                <a:solidFill>
                  <a:schemeClr val="tx1">
                    <a:alpha val="20000"/>
                  </a:schemeClr>
                </a:solidFill>
                <a:latin typeface="Arial" panose="020B0604020202020204" pitchFamily="34" charset="0"/>
                <a:cs typeface="Arial" panose="020B0604020202020204" pitchFamily="34" charset="0"/>
              </a:rPr>
              <a:t>Assembly</a:t>
            </a:r>
            <a:endParaRPr lang="fr-FR" sz="1400" dirty="0">
              <a:solidFill>
                <a:schemeClr val="tx1">
                  <a:alpha val="20000"/>
                </a:schemeClr>
              </a:solidFill>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20" name="Flèche gauche 155">
            <a:extLst>
              <a:ext uri="{FF2B5EF4-FFF2-40B4-BE49-F238E27FC236}">
                <a16:creationId xmlns:a16="http://schemas.microsoft.com/office/drawing/2014/main" id="{E7D7A4A7-F087-9585-9057-DCDC8C3D1057}"/>
              </a:ext>
            </a:extLst>
          </p:cNvPr>
          <p:cNvSpPr/>
          <p:nvPr/>
        </p:nvSpPr>
        <p:spPr>
          <a:xfrm>
            <a:off x="3070934" y="5504598"/>
            <a:ext cx="360000" cy="194004"/>
          </a:xfrm>
          <a:prstGeom prst="leftArrow">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8">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component method</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9">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0">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pic>
        <p:nvPicPr>
          <p:cNvPr id="6" name="Image 5">
            <a:extLst>
              <a:ext uri="{FF2B5EF4-FFF2-40B4-BE49-F238E27FC236}">
                <a16:creationId xmlns:a16="http://schemas.microsoft.com/office/drawing/2014/main" id="{F96240B1-A02E-BE68-9D05-B90A704C08D9}"/>
              </a:ext>
            </a:extLst>
          </p:cNvPr>
          <p:cNvPicPr>
            <a:picLocks noChangeAspect="1"/>
          </p:cNvPicPr>
          <p:nvPr/>
        </p:nvPicPr>
        <p:blipFill>
          <a:blip r:embed="rId11"/>
          <a:stretch>
            <a:fillRect/>
          </a:stretch>
        </p:blipFill>
        <p:spPr>
          <a:xfrm>
            <a:off x="226800" y="4611600"/>
            <a:ext cx="2855737" cy="1620000"/>
          </a:xfrm>
          <a:prstGeom prst="rect">
            <a:avLst/>
          </a:prstGeom>
        </p:spPr>
      </p:pic>
      <p:pic>
        <p:nvPicPr>
          <p:cNvPr id="8" name="Image 7">
            <a:extLst>
              <a:ext uri="{FF2B5EF4-FFF2-40B4-BE49-F238E27FC236}">
                <a16:creationId xmlns:a16="http://schemas.microsoft.com/office/drawing/2014/main" id="{27D7A229-BA62-A0E1-F81F-BCC4F5982897}"/>
              </a:ext>
            </a:extLst>
          </p:cNvPr>
          <p:cNvPicPr>
            <a:picLocks noChangeAspect="1"/>
          </p:cNvPicPr>
          <p:nvPr/>
        </p:nvPicPr>
        <p:blipFill>
          <a:blip r:embed="rId12">
            <a:alphaModFix amt="20000"/>
          </a:blip>
          <a:stretch>
            <a:fillRect/>
          </a:stretch>
        </p:blipFill>
        <p:spPr>
          <a:xfrm>
            <a:off x="3621600" y="4798800"/>
            <a:ext cx="2284317" cy="1620000"/>
          </a:xfrm>
          <a:prstGeom prst="rect">
            <a:avLst/>
          </a:prstGeom>
        </p:spPr>
      </p:pic>
      <p:pic>
        <p:nvPicPr>
          <p:cNvPr id="7" name="Image 6">
            <a:extLst>
              <a:ext uri="{FF2B5EF4-FFF2-40B4-BE49-F238E27FC236}">
                <a16:creationId xmlns:a16="http://schemas.microsoft.com/office/drawing/2014/main" id="{73AC7C37-73DE-DC62-92B9-684CED3BDD27}"/>
              </a:ext>
            </a:extLst>
          </p:cNvPr>
          <p:cNvPicPr>
            <a:picLocks noChangeAspect="1"/>
          </p:cNvPicPr>
          <p:nvPr/>
        </p:nvPicPr>
        <p:blipFill>
          <a:blip r:embed="rId13"/>
          <a:stretch>
            <a:fillRect/>
          </a:stretch>
        </p:blipFill>
        <p:spPr>
          <a:xfrm>
            <a:off x="7596000" y="2721600"/>
            <a:ext cx="1150948" cy="900000"/>
          </a:xfrm>
          <a:prstGeom prst="rect">
            <a:avLst/>
          </a:prstGeom>
        </p:spPr>
      </p:pic>
      <p:pic>
        <p:nvPicPr>
          <p:cNvPr id="9" name="Image 8">
            <a:extLst>
              <a:ext uri="{FF2B5EF4-FFF2-40B4-BE49-F238E27FC236}">
                <a16:creationId xmlns:a16="http://schemas.microsoft.com/office/drawing/2014/main" id="{F496FC3A-5F3B-CF95-16B5-13D2FCB7D05C}"/>
              </a:ext>
            </a:extLst>
          </p:cNvPr>
          <p:cNvPicPr>
            <a:picLocks noChangeAspect="1"/>
          </p:cNvPicPr>
          <p:nvPr/>
        </p:nvPicPr>
        <p:blipFill>
          <a:blip r:embed="rId14"/>
          <a:stretch>
            <a:fillRect/>
          </a:stretch>
        </p:blipFill>
        <p:spPr>
          <a:xfrm>
            <a:off x="7596000" y="4093200"/>
            <a:ext cx="1183249" cy="900000"/>
          </a:xfrm>
          <a:prstGeom prst="rect">
            <a:avLst/>
          </a:prstGeom>
        </p:spPr>
      </p:pic>
      <p:pic>
        <p:nvPicPr>
          <p:cNvPr id="11" name="Image 10">
            <a:extLst>
              <a:ext uri="{FF2B5EF4-FFF2-40B4-BE49-F238E27FC236}">
                <a16:creationId xmlns:a16="http://schemas.microsoft.com/office/drawing/2014/main" id="{AA69CE9D-FAEE-4F47-6393-8613B70E26D8}"/>
              </a:ext>
            </a:extLst>
          </p:cNvPr>
          <p:cNvPicPr>
            <a:picLocks noChangeAspect="1"/>
          </p:cNvPicPr>
          <p:nvPr/>
        </p:nvPicPr>
        <p:blipFill>
          <a:blip r:embed="rId15"/>
          <a:stretch>
            <a:fillRect/>
          </a:stretch>
        </p:blipFill>
        <p:spPr>
          <a:xfrm>
            <a:off x="7596000" y="5443200"/>
            <a:ext cx="1182194" cy="900000"/>
          </a:xfrm>
          <a:prstGeom prst="rect">
            <a:avLst/>
          </a:prstGeom>
        </p:spPr>
      </p:pic>
      <p:sp>
        <p:nvSpPr>
          <p:cNvPr id="24" name="ZoneTexte 23">
            <a:extLst>
              <a:ext uri="{FF2B5EF4-FFF2-40B4-BE49-F238E27FC236}">
                <a16:creationId xmlns:a16="http://schemas.microsoft.com/office/drawing/2014/main" id="{1D9E22C8-7DFD-3C1A-4776-601CCB5198D5}"/>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3/20</a:t>
            </a:r>
          </a:p>
        </p:txBody>
      </p:sp>
      <p:pic>
        <p:nvPicPr>
          <p:cNvPr id="26" name="Image 25">
            <a:extLst>
              <a:ext uri="{FF2B5EF4-FFF2-40B4-BE49-F238E27FC236}">
                <a16:creationId xmlns:a16="http://schemas.microsoft.com/office/drawing/2014/main" id="{76DDD4B5-E274-6E12-C90B-626279A30BA6}"/>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2660330906"/>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8">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component method</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9">
            <a:alphaModFix/>
          </a:blip>
          <a:stretch>
            <a:fillRect/>
          </a:stretch>
        </p:blipFill>
        <p:spPr>
          <a:xfrm>
            <a:off x="6368400" y="835200"/>
            <a:ext cx="2201636" cy="1440000"/>
          </a:xfrm>
          <a:prstGeom prst="rect">
            <a:avLst/>
          </a:prstGeom>
        </p:spPr>
      </p:pic>
      <p:pic>
        <p:nvPicPr>
          <p:cNvPr id="62" name="Image 61">
            <a:extLst>
              <a:ext uri="{FF2B5EF4-FFF2-40B4-BE49-F238E27FC236}">
                <a16:creationId xmlns:a16="http://schemas.microsoft.com/office/drawing/2014/main" id="{2E8D1F7C-EDE8-235F-786B-22CA7E84DAC9}"/>
              </a:ext>
            </a:extLst>
          </p:cNvPr>
          <p:cNvPicPr>
            <a:picLocks noChangeAspect="1"/>
          </p:cNvPicPr>
          <p:nvPr/>
        </p:nvPicPr>
        <p:blipFill>
          <a:blip r:embed="rId10">
            <a:alphaModFix/>
          </a:blip>
          <a:stretch>
            <a:fillRect/>
          </a:stretch>
        </p:blipFill>
        <p:spPr>
          <a:xfrm>
            <a:off x="7596000" y="2721600"/>
            <a:ext cx="1150948" cy="900000"/>
          </a:xfrm>
          <a:prstGeom prst="rect">
            <a:avLst/>
          </a:prstGeom>
        </p:spPr>
      </p:pic>
      <p:pic>
        <p:nvPicPr>
          <p:cNvPr id="65" name="Image 64">
            <a:extLst>
              <a:ext uri="{FF2B5EF4-FFF2-40B4-BE49-F238E27FC236}">
                <a16:creationId xmlns:a16="http://schemas.microsoft.com/office/drawing/2014/main" id="{851A98F2-8878-7E71-A9B2-2EA25D318C43}"/>
              </a:ext>
            </a:extLst>
          </p:cNvPr>
          <p:cNvPicPr>
            <a:picLocks noChangeAspect="1"/>
          </p:cNvPicPr>
          <p:nvPr/>
        </p:nvPicPr>
        <p:blipFill>
          <a:blip r:embed="rId11">
            <a:alphaModFix/>
          </a:blip>
          <a:stretch>
            <a:fillRect/>
          </a:stretch>
        </p:blipFill>
        <p:spPr>
          <a:xfrm>
            <a:off x="7596000" y="4093200"/>
            <a:ext cx="1183249" cy="900000"/>
          </a:xfrm>
          <a:prstGeom prst="rect">
            <a:avLst/>
          </a:prstGeom>
        </p:spPr>
      </p:pic>
      <p:pic>
        <p:nvPicPr>
          <p:cNvPr id="69" name="Image 68">
            <a:extLst>
              <a:ext uri="{FF2B5EF4-FFF2-40B4-BE49-F238E27FC236}">
                <a16:creationId xmlns:a16="http://schemas.microsoft.com/office/drawing/2014/main" id="{9206979D-878E-D109-3F92-53960F2340C8}"/>
              </a:ext>
            </a:extLst>
          </p:cNvPr>
          <p:cNvPicPr>
            <a:picLocks noChangeAspect="1"/>
          </p:cNvPicPr>
          <p:nvPr/>
        </p:nvPicPr>
        <p:blipFill>
          <a:blip r:embed="rId12">
            <a:alphaModFix/>
          </a:blip>
          <a:stretch>
            <a:fillRect/>
          </a:stretch>
        </p:blipFill>
        <p:spPr>
          <a:xfrm>
            <a:off x="7596000" y="5443200"/>
            <a:ext cx="1182194" cy="90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3">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solidFill>
                  <a:srgbClr val="FF0000"/>
                </a:solidFill>
                <a:latin typeface="Arial" panose="020B0604020202020204" pitchFamily="34" charset="0"/>
                <a:cs typeface="Arial" panose="020B0604020202020204" pitchFamily="34" charset="0"/>
              </a:rPr>
              <a:t>3. </a:t>
            </a:r>
            <a:r>
              <a:rPr lang="fr-FR" sz="1400" dirty="0" err="1">
                <a:solidFill>
                  <a:srgbClr val="FF0000"/>
                </a:solidFill>
                <a:latin typeface="Arial" panose="020B0604020202020204" pitchFamily="34" charset="0"/>
                <a:cs typeface="Arial" panose="020B0604020202020204" pitchFamily="34" charset="0"/>
              </a:rPr>
              <a:t>Assembly</a:t>
            </a:r>
            <a:endParaRPr lang="fr-FR" sz="1400" dirty="0">
              <a:solidFill>
                <a:srgbClr val="FF0000"/>
              </a:solidFill>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04A7900-C02C-8C07-59CE-70B2A80707CA}"/>
              </a:ext>
            </a:extLst>
          </p:cNvPr>
          <p:cNvPicPr>
            <a:picLocks noChangeAspect="1"/>
          </p:cNvPicPr>
          <p:nvPr/>
        </p:nvPicPr>
        <p:blipFill>
          <a:blip r:embed="rId14"/>
          <a:stretch>
            <a:fillRect/>
          </a:stretch>
        </p:blipFill>
        <p:spPr>
          <a:xfrm>
            <a:off x="226800" y="4611600"/>
            <a:ext cx="2855737" cy="1620000"/>
          </a:xfrm>
          <a:prstGeom prst="rect">
            <a:avLst/>
          </a:prstGeom>
        </p:spPr>
      </p:pic>
      <p:pic>
        <p:nvPicPr>
          <p:cNvPr id="11" name="Image 10">
            <a:extLst>
              <a:ext uri="{FF2B5EF4-FFF2-40B4-BE49-F238E27FC236}">
                <a16:creationId xmlns:a16="http://schemas.microsoft.com/office/drawing/2014/main" id="{18244E65-AC6C-AC5F-F42E-78D56384ACA0}"/>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24" name="ZoneTexte 23">
            <a:extLst>
              <a:ext uri="{FF2B5EF4-FFF2-40B4-BE49-F238E27FC236}">
                <a16:creationId xmlns:a16="http://schemas.microsoft.com/office/drawing/2014/main" id="{75078BF5-AF94-1AA9-9F8F-97B794BE7BAA}"/>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3/20</a:t>
            </a:r>
          </a:p>
        </p:txBody>
      </p:sp>
      <p:pic>
        <p:nvPicPr>
          <p:cNvPr id="10" name="Image 9">
            <a:extLst>
              <a:ext uri="{FF2B5EF4-FFF2-40B4-BE49-F238E27FC236}">
                <a16:creationId xmlns:a16="http://schemas.microsoft.com/office/drawing/2014/main" id="{86435145-54BA-60DA-0280-87E6E8248609}"/>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2458801386"/>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8">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component method</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9">
            <a:alphaModFix/>
          </a:blip>
          <a:stretch>
            <a:fillRect/>
          </a:stretch>
        </p:blipFill>
        <p:spPr>
          <a:xfrm>
            <a:off x="6368400" y="835200"/>
            <a:ext cx="2201636" cy="1440000"/>
          </a:xfrm>
          <a:prstGeom prst="rect">
            <a:avLst/>
          </a:prstGeom>
        </p:spPr>
      </p:pic>
      <p:pic>
        <p:nvPicPr>
          <p:cNvPr id="62" name="Image 61">
            <a:extLst>
              <a:ext uri="{FF2B5EF4-FFF2-40B4-BE49-F238E27FC236}">
                <a16:creationId xmlns:a16="http://schemas.microsoft.com/office/drawing/2014/main" id="{2E8D1F7C-EDE8-235F-786B-22CA7E84DAC9}"/>
              </a:ext>
            </a:extLst>
          </p:cNvPr>
          <p:cNvPicPr>
            <a:picLocks noChangeAspect="1"/>
          </p:cNvPicPr>
          <p:nvPr/>
        </p:nvPicPr>
        <p:blipFill>
          <a:blip r:embed="rId10">
            <a:alphaModFix/>
          </a:blip>
          <a:stretch>
            <a:fillRect/>
          </a:stretch>
        </p:blipFill>
        <p:spPr>
          <a:xfrm>
            <a:off x="7596000" y="2721600"/>
            <a:ext cx="1150948" cy="900000"/>
          </a:xfrm>
          <a:prstGeom prst="rect">
            <a:avLst/>
          </a:prstGeom>
        </p:spPr>
      </p:pic>
      <p:pic>
        <p:nvPicPr>
          <p:cNvPr id="65" name="Image 64">
            <a:extLst>
              <a:ext uri="{FF2B5EF4-FFF2-40B4-BE49-F238E27FC236}">
                <a16:creationId xmlns:a16="http://schemas.microsoft.com/office/drawing/2014/main" id="{851A98F2-8878-7E71-A9B2-2EA25D318C43}"/>
              </a:ext>
            </a:extLst>
          </p:cNvPr>
          <p:cNvPicPr>
            <a:picLocks noChangeAspect="1"/>
          </p:cNvPicPr>
          <p:nvPr/>
        </p:nvPicPr>
        <p:blipFill>
          <a:blip r:embed="rId11">
            <a:alphaModFix/>
          </a:blip>
          <a:stretch>
            <a:fillRect/>
          </a:stretch>
        </p:blipFill>
        <p:spPr>
          <a:xfrm>
            <a:off x="7596000" y="4093200"/>
            <a:ext cx="1183249" cy="900000"/>
          </a:xfrm>
          <a:prstGeom prst="rect">
            <a:avLst/>
          </a:prstGeom>
        </p:spPr>
      </p:pic>
      <p:pic>
        <p:nvPicPr>
          <p:cNvPr id="69" name="Image 68">
            <a:extLst>
              <a:ext uri="{FF2B5EF4-FFF2-40B4-BE49-F238E27FC236}">
                <a16:creationId xmlns:a16="http://schemas.microsoft.com/office/drawing/2014/main" id="{9206979D-878E-D109-3F92-53960F2340C8}"/>
              </a:ext>
            </a:extLst>
          </p:cNvPr>
          <p:cNvPicPr>
            <a:picLocks noChangeAspect="1"/>
          </p:cNvPicPr>
          <p:nvPr/>
        </p:nvPicPr>
        <p:blipFill>
          <a:blip r:embed="rId12">
            <a:alphaModFix/>
          </a:blip>
          <a:stretch>
            <a:fillRect/>
          </a:stretch>
        </p:blipFill>
        <p:spPr>
          <a:xfrm>
            <a:off x="7596000" y="5443200"/>
            <a:ext cx="1182194" cy="90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3">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solidFill>
                  <a:srgbClr val="FF0000"/>
                </a:solidFill>
                <a:latin typeface="Arial" panose="020B0604020202020204" pitchFamily="34" charset="0"/>
                <a:cs typeface="Arial" panose="020B0604020202020204" pitchFamily="34" charset="0"/>
              </a:rPr>
              <a:t>3. </a:t>
            </a:r>
            <a:r>
              <a:rPr lang="fr-FR" sz="1400" dirty="0" err="1">
                <a:solidFill>
                  <a:srgbClr val="FF0000"/>
                </a:solidFill>
                <a:latin typeface="Arial" panose="020B0604020202020204" pitchFamily="34" charset="0"/>
                <a:cs typeface="Arial" panose="020B0604020202020204" pitchFamily="34" charset="0"/>
              </a:rPr>
              <a:t>Assembly</a:t>
            </a:r>
            <a:endParaRPr lang="fr-FR" sz="1400" dirty="0">
              <a:solidFill>
                <a:srgbClr val="FF0000"/>
              </a:solidFill>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1" name="Image 10">
            <a:extLst>
              <a:ext uri="{FF2B5EF4-FFF2-40B4-BE49-F238E27FC236}">
                <a16:creationId xmlns:a16="http://schemas.microsoft.com/office/drawing/2014/main" id="{18244E65-AC6C-AC5F-F42E-78D56384ACA0}"/>
              </a:ext>
            </a:extLst>
          </p:cNvPr>
          <p:cNvPicPr>
            <a:picLocks noChangeAspect="1"/>
          </p:cNvPicPr>
          <p:nvPr/>
        </p:nvPicPr>
        <p:blipFill>
          <a:blip r:embed="rId14"/>
          <a:stretch>
            <a:fillRect/>
          </a:stretch>
        </p:blipFill>
        <p:spPr>
          <a:xfrm>
            <a:off x="3621600" y="4798800"/>
            <a:ext cx="2030504" cy="1440000"/>
          </a:xfrm>
          <a:prstGeom prst="rect">
            <a:avLst/>
          </a:prstGeom>
        </p:spPr>
      </p:pic>
      <p:pic>
        <p:nvPicPr>
          <p:cNvPr id="10" name="Image 9">
            <a:extLst>
              <a:ext uri="{FF2B5EF4-FFF2-40B4-BE49-F238E27FC236}">
                <a16:creationId xmlns:a16="http://schemas.microsoft.com/office/drawing/2014/main" id="{E1604205-0A37-3BEA-C866-F9E098485B0D}"/>
              </a:ext>
            </a:extLst>
          </p:cNvPr>
          <p:cNvPicPr>
            <a:picLocks noChangeAspect="1"/>
          </p:cNvPicPr>
          <p:nvPr/>
        </p:nvPicPr>
        <p:blipFill>
          <a:blip r:embed="rId15"/>
          <a:stretch>
            <a:fillRect/>
          </a:stretch>
        </p:blipFill>
        <p:spPr>
          <a:xfrm>
            <a:off x="226800" y="4611600"/>
            <a:ext cx="2855737" cy="1620000"/>
          </a:xfrm>
          <a:prstGeom prst="rect">
            <a:avLst/>
          </a:prstGeom>
        </p:spPr>
      </p:pic>
      <p:sp>
        <p:nvSpPr>
          <p:cNvPr id="14" name="ZoneTexte 13">
            <a:extLst>
              <a:ext uri="{FF2B5EF4-FFF2-40B4-BE49-F238E27FC236}">
                <a16:creationId xmlns:a16="http://schemas.microsoft.com/office/drawing/2014/main" id="{B5FFBC10-E87F-A267-C2C0-C43DD5DEB229}"/>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3/20</a:t>
            </a:r>
          </a:p>
        </p:txBody>
      </p:sp>
      <p:pic>
        <p:nvPicPr>
          <p:cNvPr id="9" name="Image 8">
            <a:extLst>
              <a:ext uri="{FF2B5EF4-FFF2-40B4-BE49-F238E27FC236}">
                <a16:creationId xmlns:a16="http://schemas.microsoft.com/office/drawing/2014/main" id="{8C6780BB-F54C-2003-FBCC-99FA237A748B}"/>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306727838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a:extLst>
              <a:ext uri="{FF2B5EF4-FFF2-40B4-BE49-F238E27FC236}">
                <a16:creationId xmlns:a16="http://schemas.microsoft.com/office/drawing/2014/main" id="{2E5C26BD-5BFD-5166-4A70-D4851C614AAF}"/>
              </a:ext>
            </a:extLst>
          </p:cNvPr>
          <p:cNvPicPr>
            <a:picLocks noChangeAspect="1"/>
          </p:cNvPicPr>
          <p:nvPr/>
        </p:nvPicPr>
        <p:blipFill>
          <a:blip r:embed="rId4"/>
          <a:stretch>
            <a:fillRect/>
          </a:stretch>
        </p:blipFill>
        <p:spPr>
          <a:xfrm>
            <a:off x="226800" y="4611600"/>
            <a:ext cx="2855738" cy="1620000"/>
          </a:xfrm>
          <a:prstGeom prst="rect">
            <a:avLst/>
          </a:prstGeom>
        </p:spPr>
      </p:pic>
      <p:pic>
        <p:nvPicPr>
          <p:cNvPr id="36" name="Image 35">
            <a:extLst>
              <a:ext uri="{FF2B5EF4-FFF2-40B4-BE49-F238E27FC236}">
                <a16:creationId xmlns:a16="http://schemas.microsoft.com/office/drawing/2014/main" id="{CAF441BD-B902-3A75-9238-CB1B1F6D7620}"/>
              </a:ext>
            </a:extLst>
          </p:cNvPr>
          <p:cNvPicPr>
            <a:picLocks noChangeAspect="1"/>
          </p:cNvPicPr>
          <p:nvPr/>
        </p:nvPicPr>
        <p:blipFill>
          <a:blip r:embed="rId5"/>
          <a:stretch>
            <a:fillRect/>
          </a:stretch>
        </p:blipFill>
        <p:spPr>
          <a:xfrm>
            <a:off x="7596000" y="5443200"/>
            <a:ext cx="1182194" cy="900000"/>
          </a:xfrm>
          <a:prstGeom prst="rect">
            <a:avLst/>
          </a:prstGeom>
        </p:spPr>
      </p:pic>
      <p:pic>
        <p:nvPicPr>
          <p:cNvPr id="35" name="Image 34">
            <a:extLst>
              <a:ext uri="{FF2B5EF4-FFF2-40B4-BE49-F238E27FC236}">
                <a16:creationId xmlns:a16="http://schemas.microsoft.com/office/drawing/2014/main" id="{9BB20BB8-E5D8-E3AE-A4F1-3DEA75D22F9C}"/>
              </a:ext>
            </a:extLst>
          </p:cNvPr>
          <p:cNvPicPr>
            <a:picLocks noChangeAspect="1"/>
          </p:cNvPicPr>
          <p:nvPr/>
        </p:nvPicPr>
        <p:blipFill>
          <a:blip r:embed="rId6"/>
          <a:stretch>
            <a:fillRect/>
          </a:stretch>
        </p:blipFill>
        <p:spPr>
          <a:xfrm>
            <a:off x="7596000" y="4093200"/>
            <a:ext cx="1183249" cy="900000"/>
          </a:xfrm>
          <a:prstGeom prst="rect">
            <a:avLst/>
          </a:prstGeom>
        </p:spPr>
      </p:pic>
      <p:pic>
        <p:nvPicPr>
          <p:cNvPr id="34" name="Image 33">
            <a:extLst>
              <a:ext uri="{FF2B5EF4-FFF2-40B4-BE49-F238E27FC236}">
                <a16:creationId xmlns:a16="http://schemas.microsoft.com/office/drawing/2014/main" id="{09DA0272-4851-9E50-0806-7ADBF3F1D9A5}"/>
              </a:ext>
            </a:extLst>
          </p:cNvPr>
          <p:cNvPicPr>
            <a:picLocks noChangeAspect="1"/>
          </p:cNvPicPr>
          <p:nvPr/>
        </p:nvPicPr>
        <p:blipFill>
          <a:blip r:embed="rId7"/>
          <a:stretch>
            <a:fillRect/>
          </a:stretch>
        </p:blipFill>
        <p:spPr>
          <a:xfrm>
            <a:off x="7596000" y="2721600"/>
            <a:ext cx="1150948" cy="90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8"/>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9"/>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30" name="ZoneTexte 29">
            <a:extLst>
              <a:ext uri="{FF2B5EF4-FFF2-40B4-BE49-F238E27FC236}">
                <a16:creationId xmlns:a16="http://schemas.microsoft.com/office/drawing/2014/main" id="{4992896F-D4C3-0FA2-F0F5-F7FC72272B6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31" name="ZoneTexte 30">
            <a:extLst>
              <a:ext uri="{FF2B5EF4-FFF2-40B4-BE49-F238E27FC236}">
                <a16:creationId xmlns:a16="http://schemas.microsoft.com/office/drawing/2014/main" id="{6BE5C224-A5C7-72B1-8108-5147E933C665}"/>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2" name="ZoneTexte 31">
            <a:extLst>
              <a:ext uri="{FF2B5EF4-FFF2-40B4-BE49-F238E27FC236}">
                <a16:creationId xmlns:a16="http://schemas.microsoft.com/office/drawing/2014/main" id="{A3C83472-A0D8-A4FC-5EA4-4EF33989659A}"/>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3" name="ZoneTexte 32">
            <a:extLst>
              <a:ext uri="{FF2B5EF4-FFF2-40B4-BE49-F238E27FC236}">
                <a16:creationId xmlns:a16="http://schemas.microsoft.com/office/drawing/2014/main" id="{AA03B0CD-B24A-3630-25DE-F0A2D0478D28}"/>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9" name="ZoneTexte 38">
            <a:extLst>
              <a:ext uri="{FF2B5EF4-FFF2-40B4-BE49-F238E27FC236}">
                <a16:creationId xmlns:a16="http://schemas.microsoft.com/office/drawing/2014/main" id="{46A25FE8-FCB8-4E56-2CA4-E4A35F61FC35}"/>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4/20</a:t>
            </a:r>
          </a:p>
        </p:txBody>
      </p:sp>
      <p:pic>
        <p:nvPicPr>
          <p:cNvPr id="10" name="Image 9">
            <a:extLst>
              <a:ext uri="{FF2B5EF4-FFF2-40B4-BE49-F238E27FC236}">
                <a16:creationId xmlns:a16="http://schemas.microsoft.com/office/drawing/2014/main" id="{49C68432-A4E2-6998-7E8A-A7069F5F9CE8}"/>
              </a:ext>
            </a:extLst>
          </p:cNvPr>
          <p:cNvPicPr>
            <a:picLocks noChangeAspect="1"/>
          </p:cNvPicPr>
          <p:nvPr/>
        </p:nvPicPr>
        <p:blipFill>
          <a:blip r:embed="rId16"/>
          <a:stretch>
            <a:fillRect/>
          </a:stretch>
        </p:blipFill>
        <p:spPr>
          <a:xfrm>
            <a:off x="3621600" y="2818800"/>
            <a:ext cx="2033246" cy="1440000"/>
          </a:xfrm>
          <a:prstGeom prst="rect">
            <a:avLst/>
          </a:prstGeom>
        </p:spPr>
      </p:pic>
      <p:sp>
        <p:nvSpPr>
          <p:cNvPr id="11" name="Titre 5">
            <a:extLst>
              <a:ext uri="{FF2B5EF4-FFF2-40B4-BE49-F238E27FC236}">
                <a16:creationId xmlns:a16="http://schemas.microsoft.com/office/drawing/2014/main" id="{3E1BB50E-827E-6B70-A096-EF3BB47A4AFD}"/>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component method</a:t>
            </a:r>
          </a:p>
        </p:txBody>
      </p:sp>
    </p:spTree>
    <p:custDataLst>
      <p:tags r:id="rId1"/>
    </p:custDataLst>
    <p:extLst>
      <p:ext uri="{BB962C8B-B14F-4D97-AF65-F5344CB8AC3E}">
        <p14:creationId xmlns:p14="http://schemas.microsoft.com/office/powerpoint/2010/main" val="1045199231"/>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a:extLst>
              <a:ext uri="{FF2B5EF4-FFF2-40B4-BE49-F238E27FC236}">
                <a16:creationId xmlns:a16="http://schemas.microsoft.com/office/drawing/2014/main" id="{A16EEB32-AA30-D1B9-B12C-83F013B5A00D}"/>
              </a:ext>
            </a:extLst>
          </p:cNvPr>
          <p:cNvPicPr>
            <a:picLocks noChangeAspect="1"/>
          </p:cNvPicPr>
          <p:nvPr/>
        </p:nvPicPr>
        <p:blipFill>
          <a:blip r:embed="rId4"/>
          <a:stretch>
            <a:fillRect/>
          </a:stretch>
        </p:blipFill>
        <p:spPr>
          <a:xfrm>
            <a:off x="226800" y="4611600"/>
            <a:ext cx="2855738" cy="1620000"/>
          </a:xfrm>
          <a:prstGeom prst="rect">
            <a:avLst/>
          </a:prstGeom>
        </p:spPr>
      </p:pic>
      <p:pic>
        <p:nvPicPr>
          <p:cNvPr id="44" name="Image 43">
            <a:extLst>
              <a:ext uri="{FF2B5EF4-FFF2-40B4-BE49-F238E27FC236}">
                <a16:creationId xmlns:a16="http://schemas.microsoft.com/office/drawing/2014/main" id="{5A8D5A2B-204B-6592-7FCF-1EADAA9E8A94}"/>
              </a:ext>
            </a:extLst>
          </p:cNvPr>
          <p:cNvPicPr>
            <a:picLocks noChangeAspect="1"/>
          </p:cNvPicPr>
          <p:nvPr/>
        </p:nvPicPr>
        <p:blipFill>
          <a:blip r:embed="rId5"/>
          <a:stretch>
            <a:fillRect/>
          </a:stretch>
        </p:blipFill>
        <p:spPr>
          <a:xfrm>
            <a:off x="7596000" y="5443200"/>
            <a:ext cx="1182194" cy="900000"/>
          </a:xfrm>
          <a:prstGeom prst="rect">
            <a:avLst/>
          </a:prstGeom>
        </p:spPr>
      </p:pic>
      <p:pic>
        <p:nvPicPr>
          <p:cNvPr id="45" name="Image 44">
            <a:extLst>
              <a:ext uri="{FF2B5EF4-FFF2-40B4-BE49-F238E27FC236}">
                <a16:creationId xmlns:a16="http://schemas.microsoft.com/office/drawing/2014/main" id="{7363E9BF-E8EB-27F8-EC54-854E25F8306D}"/>
              </a:ext>
            </a:extLst>
          </p:cNvPr>
          <p:cNvPicPr>
            <a:picLocks noChangeAspect="1"/>
          </p:cNvPicPr>
          <p:nvPr/>
        </p:nvPicPr>
        <p:blipFill>
          <a:blip r:embed="rId6"/>
          <a:stretch>
            <a:fillRect/>
          </a:stretch>
        </p:blipFill>
        <p:spPr>
          <a:xfrm>
            <a:off x="7596000" y="4093200"/>
            <a:ext cx="1183249" cy="900000"/>
          </a:xfrm>
          <a:prstGeom prst="rect">
            <a:avLst/>
          </a:prstGeom>
        </p:spPr>
      </p:pic>
      <p:pic>
        <p:nvPicPr>
          <p:cNvPr id="46" name="Image 45">
            <a:extLst>
              <a:ext uri="{FF2B5EF4-FFF2-40B4-BE49-F238E27FC236}">
                <a16:creationId xmlns:a16="http://schemas.microsoft.com/office/drawing/2014/main" id="{EB41E709-E8C9-910F-EC4A-8D161FF9699A}"/>
              </a:ext>
            </a:extLst>
          </p:cNvPr>
          <p:cNvPicPr>
            <a:picLocks noChangeAspect="1"/>
          </p:cNvPicPr>
          <p:nvPr/>
        </p:nvPicPr>
        <p:blipFill>
          <a:blip r:embed="rId7"/>
          <a:stretch>
            <a:fillRect/>
          </a:stretch>
        </p:blipFill>
        <p:spPr>
          <a:xfrm>
            <a:off x="7596000" y="2721600"/>
            <a:ext cx="1150948" cy="900000"/>
          </a:xfrm>
          <a:prstGeom prst="rect">
            <a:avLst/>
          </a:prstGeom>
        </p:spPr>
      </p:pic>
      <p:pic>
        <p:nvPicPr>
          <p:cNvPr id="42" name="Image 41">
            <a:extLst>
              <a:ext uri="{FF2B5EF4-FFF2-40B4-BE49-F238E27FC236}">
                <a16:creationId xmlns:a16="http://schemas.microsoft.com/office/drawing/2014/main" id="{3AF4D6BE-9FA7-1BD7-E14E-54E3B0B9A49F}"/>
              </a:ext>
            </a:extLst>
          </p:cNvPr>
          <p:cNvPicPr>
            <a:picLocks noChangeAspect="1"/>
          </p:cNvPicPr>
          <p:nvPr/>
        </p:nvPicPr>
        <p:blipFill>
          <a:blip r:embed="rId8"/>
          <a:stretch>
            <a:fillRect/>
          </a:stretch>
        </p:blipFill>
        <p:spPr>
          <a:xfrm>
            <a:off x="507600" y="1090800"/>
            <a:ext cx="2158201" cy="162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9"/>
          <a:stretch>
            <a:fillRect/>
          </a:stretch>
        </p:blipFill>
        <p:spPr>
          <a:xfrm>
            <a:off x="3618000" y="838800"/>
            <a:ext cx="2033246" cy="1440000"/>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Problem: ductility assessment</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10" name="ZoneTexte 9">
            <a:extLst>
              <a:ext uri="{FF2B5EF4-FFF2-40B4-BE49-F238E27FC236}">
                <a16:creationId xmlns:a16="http://schemas.microsoft.com/office/drawing/2014/main" id="{F289EE02-D663-9296-1504-3C8BB448013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11" name="ZoneTexte 10">
            <a:extLst>
              <a:ext uri="{FF2B5EF4-FFF2-40B4-BE49-F238E27FC236}">
                <a16:creationId xmlns:a16="http://schemas.microsoft.com/office/drawing/2014/main" id="{489A3219-15C4-E707-F0A8-D5F636A0AB91}"/>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14" name="ZoneTexte 13">
            <a:extLst>
              <a:ext uri="{FF2B5EF4-FFF2-40B4-BE49-F238E27FC236}">
                <a16:creationId xmlns:a16="http://schemas.microsoft.com/office/drawing/2014/main" id="{3E368A9C-14CF-E9DD-51D7-C0E836822EB6}"/>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20" name="ZoneTexte 19">
            <a:extLst>
              <a:ext uri="{FF2B5EF4-FFF2-40B4-BE49-F238E27FC236}">
                <a16:creationId xmlns:a16="http://schemas.microsoft.com/office/drawing/2014/main" id="{A150212E-BA3E-8EAE-FDC1-21786F46C91A}"/>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 name="ZoneTexte 2">
            <a:extLst>
              <a:ext uri="{FF2B5EF4-FFF2-40B4-BE49-F238E27FC236}">
                <a16:creationId xmlns:a16="http://schemas.microsoft.com/office/drawing/2014/main" id="{9849BC34-7EDA-856B-0E0B-5994349C5FA2}"/>
              </a:ext>
            </a:extLst>
          </p:cNvPr>
          <p:cNvSpPr txBox="1"/>
          <p:nvPr/>
        </p:nvSpPr>
        <p:spPr>
          <a:xfrm>
            <a:off x="7677712" y="6312910"/>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cxnSp>
        <p:nvCxnSpPr>
          <p:cNvPr id="30" name="Connecteur droit avec flèche 29">
            <a:extLst>
              <a:ext uri="{FF2B5EF4-FFF2-40B4-BE49-F238E27FC236}">
                <a16:creationId xmlns:a16="http://schemas.microsoft.com/office/drawing/2014/main" id="{1D1CC81A-4E06-813E-8960-AAAD67E3DEFF}"/>
              </a:ext>
            </a:extLst>
          </p:cNvPr>
          <p:cNvCxnSpPr>
            <a:cxnSpLocks/>
          </p:cNvCxnSpPr>
          <p:nvPr/>
        </p:nvCxnSpPr>
        <p:spPr>
          <a:xfrm>
            <a:off x="7839075" y="6323415"/>
            <a:ext cx="431006"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114EF4B-C028-C5E7-4953-766B76ABAA5C}"/>
              </a:ext>
            </a:extLst>
          </p:cNvPr>
          <p:cNvSpPr txBox="1"/>
          <p:nvPr/>
        </p:nvSpPr>
        <p:spPr>
          <a:xfrm>
            <a:off x="7794608" y="4954229"/>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sp>
        <p:nvSpPr>
          <p:cNvPr id="32" name="ZoneTexte 31">
            <a:extLst>
              <a:ext uri="{FF2B5EF4-FFF2-40B4-BE49-F238E27FC236}">
                <a16:creationId xmlns:a16="http://schemas.microsoft.com/office/drawing/2014/main" id="{318A2286-FFD8-616D-855A-D465B5706B3C}"/>
              </a:ext>
            </a:extLst>
          </p:cNvPr>
          <p:cNvSpPr txBox="1"/>
          <p:nvPr/>
        </p:nvSpPr>
        <p:spPr>
          <a:xfrm>
            <a:off x="7806779" y="3590530"/>
            <a:ext cx="753732" cy="200055"/>
          </a:xfrm>
          <a:prstGeom prst="rect">
            <a:avLst/>
          </a:prstGeom>
          <a:noFill/>
        </p:spPr>
        <p:txBody>
          <a:bodyPr wrap="none" rtlCol="0">
            <a:spAutoFit/>
          </a:bodyPr>
          <a:lstStyle/>
          <a:p>
            <a:pPr algn="ctr"/>
            <a:r>
              <a:rPr lang="en-GB" sz="700" dirty="0">
                <a:solidFill>
                  <a:srgbClr val="FF0000"/>
                </a:solidFill>
                <a:latin typeface="Arial" panose="020B0604020202020204" pitchFamily="34" charset="0"/>
                <a:cs typeface="Arial" panose="020B0604020202020204" pitchFamily="34" charset="0"/>
              </a:rPr>
              <a:t>Def. capacity?</a:t>
            </a:r>
          </a:p>
        </p:txBody>
      </p:sp>
      <p:cxnSp>
        <p:nvCxnSpPr>
          <p:cNvPr id="33" name="Connecteur droit avec flèche 32">
            <a:extLst>
              <a:ext uri="{FF2B5EF4-FFF2-40B4-BE49-F238E27FC236}">
                <a16:creationId xmlns:a16="http://schemas.microsoft.com/office/drawing/2014/main" id="{D8B10430-CA98-5A0E-E612-CAF69E87347F}"/>
              </a:ext>
            </a:extLst>
          </p:cNvPr>
          <p:cNvCxnSpPr>
            <a:cxnSpLocks/>
          </p:cNvCxnSpPr>
          <p:nvPr/>
        </p:nvCxnSpPr>
        <p:spPr>
          <a:xfrm>
            <a:off x="581025" y="6231600"/>
            <a:ext cx="2162175" cy="720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C82CEF76-B689-5030-1039-2CA7B1E14A18}"/>
              </a:ext>
            </a:extLst>
          </p:cNvPr>
          <p:cNvSpPr txBox="1"/>
          <p:nvPr/>
        </p:nvSpPr>
        <p:spPr>
          <a:xfrm>
            <a:off x="1275397" y="6238800"/>
            <a:ext cx="758541" cy="261610"/>
          </a:xfrm>
          <a:prstGeom prst="rect">
            <a:avLst/>
          </a:prstGeom>
          <a:noFill/>
        </p:spPr>
        <p:txBody>
          <a:bodyPr wrap="none" rtlCol="0">
            <a:spAutoFit/>
          </a:bodyPr>
          <a:lstStyle/>
          <a:p>
            <a:r>
              <a:rPr lang="en-GB" sz="1100" dirty="0">
                <a:solidFill>
                  <a:srgbClr val="FF0000"/>
                </a:solidFill>
                <a:latin typeface="Arial" panose="020B0604020202020204" pitchFamily="34" charset="0"/>
                <a:cs typeface="Arial" panose="020B0604020202020204" pitchFamily="34" charset="0"/>
              </a:rPr>
              <a:t>Ductility?</a:t>
            </a:r>
          </a:p>
        </p:txBody>
      </p:sp>
      <p:cxnSp>
        <p:nvCxnSpPr>
          <p:cNvPr id="35" name="Connecteur droit avec flèche 34">
            <a:extLst>
              <a:ext uri="{FF2B5EF4-FFF2-40B4-BE49-F238E27FC236}">
                <a16:creationId xmlns:a16="http://schemas.microsoft.com/office/drawing/2014/main" id="{BC3ADCF0-E9CF-E26E-22F9-0E6E650B8A74}"/>
              </a:ext>
            </a:extLst>
          </p:cNvPr>
          <p:cNvCxnSpPr>
            <a:cxnSpLocks/>
          </p:cNvCxnSpPr>
          <p:nvPr/>
        </p:nvCxnSpPr>
        <p:spPr>
          <a:xfrm>
            <a:off x="7839075" y="3606478"/>
            <a:ext cx="691500" cy="806"/>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B9B1EC7B-48FC-126B-E73E-E738FC4A364D}"/>
              </a:ext>
            </a:extLst>
          </p:cNvPr>
          <p:cNvCxnSpPr>
            <a:cxnSpLocks/>
          </p:cNvCxnSpPr>
          <p:nvPr/>
        </p:nvCxnSpPr>
        <p:spPr>
          <a:xfrm>
            <a:off x="7839075" y="4971605"/>
            <a:ext cx="638175"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7" name="Ellipse 36">
            <a:extLst>
              <a:ext uri="{FF2B5EF4-FFF2-40B4-BE49-F238E27FC236}">
                <a16:creationId xmlns:a16="http://schemas.microsoft.com/office/drawing/2014/main" id="{FABE13A0-ABE5-58F6-596C-039F8BB3705A}"/>
              </a:ext>
            </a:extLst>
          </p:cNvPr>
          <p:cNvSpPr/>
          <p:nvPr/>
        </p:nvSpPr>
        <p:spPr>
          <a:xfrm rot="21180105">
            <a:off x="7950994" y="2869089"/>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Ellipse 37">
            <a:extLst>
              <a:ext uri="{FF2B5EF4-FFF2-40B4-BE49-F238E27FC236}">
                <a16:creationId xmlns:a16="http://schemas.microsoft.com/office/drawing/2014/main" id="{2CDBB408-5E07-4015-0A52-03B8037968D4}"/>
              </a:ext>
            </a:extLst>
          </p:cNvPr>
          <p:cNvSpPr/>
          <p:nvPr/>
        </p:nvSpPr>
        <p:spPr>
          <a:xfrm rot="21180105">
            <a:off x="7950995" y="4271003"/>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Ellipse 38">
            <a:extLst>
              <a:ext uri="{FF2B5EF4-FFF2-40B4-BE49-F238E27FC236}">
                <a16:creationId xmlns:a16="http://schemas.microsoft.com/office/drawing/2014/main" id="{9D01815B-A955-5B5E-BD68-DFF73BAB64CE}"/>
              </a:ext>
            </a:extLst>
          </p:cNvPr>
          <p:cNvSpPr/>
          <p:nvPr/>
        </p:nvSpPr>
        <p:spPr>
          <a:xfrm rot="21180105">
            <a:off x="7913459" y="5601653"/>
            <a:ext cx="536435"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Ellipse 39">
            <a:extLst>
              <a:ext uri="{FF2B5EF4-FFF2-40B4-BE49-F238E27FC236}">
                <a16:creationId xmlns:a16="http://schemas.microsoft.com/office/drawing/2014/main" id="{A6392AD8-1E7B-43C1-443E-08458D184C65}"/>
              </a:ext>
            </a:extLst>
          </p:cNvPr>
          <p:cNvSpPr/>
          <p:nvPr/>
        </p:nvSpPr>
        <p:spPr>
          <a:xfrm rot="21180105">
            <a:off x="874486" y="4930259"/>
            <a:ext cx="2099353" cy="255009"/>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ZoneTexte 46">
            <a:extLst>
              <a:ext uri="{FF2B5EF4-FFF2-40B4-BE49-F238E27FC236}">
                <a16:creationId xmlns:a16="http://schemas.microsoft.com/office/drawing/2014/main" id="{63E910B9-054F-9DBC-56DC-2A13877F20C1}"/>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4/20</a:t>
            </a:r>
          </a:p>
        </p:txBody>
      </p:sp>
      <p:pic>
        <p:nvPicPr>
          <p:cNvPr id="24" name="Image 23">
            <a:extLst>
              <a:ext uri="{FF2B5EF4-FFF2-40B4-BE49-F238E27FC236}">
                <a16:creationId xmlns:a16="http://schemas.microsoft.com/office/drawing/2014/main" id="{E23C21CA-46D4-ACCE-C784-39A80CCA5E82}"/>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40602150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a:extLst>
              <a:ext uri="{FF2B5EF4-FFF2-40B4-BE49-F238E27FC236}">
                <a16:creationId xmlns:a16="http://schemas.microsoft.com/office/drawing/2014/main" id="{A16EEB32-AA30-D1B9-B12C-83F013B5A00D}"/>
              </a:ext>
            </a:extLst>
          </p:cNvPr>
          <p:cNvPicPr>
            <a:picLocks noChangeAspect="1"/>
          </p:cNvPicPr>
          <p:nvPr/>
        </p:nvPicPr>
        <p:blipFill>
          <a:blip r:embed="rId4"/>
          <a:stretch>
            <a:fillRect/>
          </a:stretch>
        </p:blipFill>
        <p:spPr>
          <a:xfrm>
            <a:off x="226800" y="4611600"/>
            <a:ext cx="2855738" cy="1620000"/>
          </a:xfrm>
          <a:prstGeom prst="rect">
            <a:avLst/>
          </a:prstGeom>
        </p:spPr>
      </p:pic>
      <p:pic>
        <p:nvPicPr>
          <p:cNvPr id="44" name="Image 43">
            <a:extLst>
              <a:ext uri="{FF2B5EF4-FFF2-40B4-BE49-F238E27FC236}">
                <a16:creationId xmlns:a16="http://schemas.microsoft.com/office/drawing/2014/main" id="{5A8D5A2B-204B-6592-7FCF-1EADAA9E8A94}"/>
              </a:ext>
            </a:extLst>
          </p:cNvPr>
          <p:cNvPicPr>
            <a:picLocks noChangeAspect="1"/>
          </p:cNvPicPr>
          <p:nvPr/>
        </p:nvPicPr>
        <p:blipFill>
          <a:blip r:embed="rId5"/>
          <a:stretch>
            <a:fillRect/>
          </a:stretch>
        </p:blipFill>
        <p:spPr>
          <a:xfrm>
            <a:off x="7596000" y="5443200"/>
            <a:ext cx="1182194" cy="900000"/>
          </a:xfrm>
          <a:prstGeom prst="rect">
            <a:avLst/>
          </a:prstGeom>
        </p:spPr>
      </p:pic>
      <p:pic>
        <p:nvPicPr>
          <p:cNvPr id="45" name="Image 44">
            <a:extLst>
              <a:ext uri="{FF2B5EF4-FFF2-40B4-BE49-F238E27FC236}">
                <a16:creationId xmlns:a16="http://schemas.microsoft.com/office/drawing/2014/main" id="{7363E9BF-E8EB-27F8-EC54-854E25F8306D}"/>
              </a:ext>
            </a:extLst>
          </p:cNvPr>
          <p:cNvPicPr>
            <a:picLocks noChangeAspect="1"/>
          </p:cNvPicPr>
          <p:nvPr/>
        </p:nvPicPr>
        <p:blipFill>
          <a:blip r:embed="rId6"/>
          <a:stretch>
            <a:fillRect/>
          </a:stretch>
        </p:blipFill>
        <p:spPr>
          <a:xfrm>
            <a:off x="7596000" y="4093200"/>
            <a:ext cx="1183249" cy="900000"/>
          </a:xfrm>
          <a:prstGeom prst="rect">
            <a:avLst/>
          </a:prstGeom>
        </p:spPr>
      </p:pic>
      <p:pic>
        <p:nvPicPr>
          <p:cNvPr id="46" name="Image 45">
            <a:extLst>
              <a:ext uri="{FF2B5EF4-FFF2-40B4-BE49-F238E27FC236}">
                <a16:creationId xmlns:a16="http://schemas.microsoft.com/office/drawing/2014/main" id="{EB41E709-E8C9-910F-EC4A-8D161FF9699A}"/>
              </a:ext>
            </a:extLst>
          </p:cNvPr>
          <p:cNvPicPr>
            <a:picLocks noChangeAspect="1"/>
          </p:cNvPicPr>
          <p:nvPr/>
        </p:nvPicPr>
        <p:blipFill>
          <a:blip r:embed="rId7"/>
          <a:stretch>
            <a:fillRect/>
          </a:stretch>
        </p:blipFill>
        <p:spPr>
          <a:xfrm>
            <a:off x="7596000" y="2721600"/>
            <a:ext cx="1150948" cy="900000"/>
          </a:xfrm>
          <a:prstGeom prst="rect">
            <a:avLst/>
          </a:prstGeom>
        </p:spPr>
      </p:pic>
      <p:pic>
        <p:nvPicPr>
          <p:cNvPr id="42" name="Image 41">
            <a:extLst>
              <a:ext uri="{FF2B5EF4-FFF2-40B4-BE49-F238E27FC236}">
                <a16:creationId xmlns:a16="http://schemas.microsoft.com/office/drawing/2014/main" id="{3AF4D6BE-9FA7-1BD7-E14E-54E3B0B9A49F}"/>
              </a:ext>
            </a:extLst>
          </p:cNvPr>
          <p:cNvPicPr>
            <a:picLocks noChangeAspect="1"/>
          </p:cNvPicPr>
          <p:nvPr/>
        </p:nvPicPr>
        <p:blipFill>
          <a:blip r:embed="rId8"/>
          <a:stretch>
            <a:fillRect/>
          </a:stretch>
        </p:blipFill>
        <p:spPr>
          <a:xfrm>
            <a:off x="507600" y="1090800"/>
            <a:ext cx="2158201" cy="162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9"/>
          <a:stretch>
            <a:fillRect/>
          </a:stretch>
        </p:blipFill>
        <p:spPr>
          <a:xfrm>
            <a:off x="3618000" y="838800"/>
            <a:ext cx="2033246" cy="1440000"/>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Problem: ductility assessment</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10" name="ZoneTexte 9">
            <a:extLst>
              <a:ext uri="{FF2B5EF4-FFF2-40B4-BE49-F238E27FC236}">
                <a16:creationId xmlns:a16="http://schemas.microsoft.com/office/drawing/2014/main" id="{F289EE02-D663-9296-1504-3C8BB448013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11" name="ZoneTexte 10">
            <a:extLst>
              <a:ext uri="{FF2B5EF4-FFF2-40B4-BE49-F238E27FC236}">
                <a16:creationId xmlns:a16="http://schemas.microsoft.com/office/drawing/2014/main" id="{489A3219-15C4-E707-F0A8-D5F636A0AB91}"/>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14" name="ZoneTexte 13">
            <a:extLst>
              <a:ext uri="{FF2B5EF4-FFF2-40B4-BE49-F238E27FC236}">
                <a16:creationId xmlns:a16="http://schemas.microsoft.com/office/drawing/2014/main" id="{3E368A9C-14CF-E9DD-51D7-C0E836822EB6}"/>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20" name="ZoneTexte 19">
            <a:extLst>
              <a:ext uri="{FF2B5EF4-FFF2-40B4-BE49-F238E27FC236}">
                <a16:creationId xmlns:a16="http://schemas.microsoft.com/office/drawing/2014/main" id="{A150212E-BA3E-8EAE-FDC1-21786F46C91A}"/>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 name="ZoneTexte 2">
            <a:extLst>
              <a:ext uri="{FF2B5EF4-FFF2-40B4-BE49-F238E27FC236}">
                <a16:creationId xmlns:a16="http://schemas.microsoft.com/office/drawing/2014/main" id="{9849BC34-7EDA-856B-0E0B-5994349C5FA2}"/>
              </a:ext>
            </a:extLst>
          </p:cNvPr>
          <p:cNvSpPr txBox="1"/>
          <p:nvPr/>
        </p:nvSpPr>
        <p:spPr>
          <a:xfrm>
            <a:off x="7677712" y="6312910"/>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cxnSp>
        <p:nvCxnSpPr>
          <p:cNvPr id="30" name="Connecteur droit avec flèche 29">
            <a:extLst>
              <a:ext uri="{FF2B5EF4-FFF2-40B4-BE49-F238E27FC236}">
                <a16:creationId xmlns:a16="http://schemas.microsoft.com/office/drawing/2014/main" id="{1D1CC81A-4E06-813E-8960-AAAD67E3DEFF}"/>
              </a:ext>
            </a:extLst>
          </p:cNvPr>
          <p:cNvCxnSpPr>
            <a:cxnSpLocks/>
          </p:cNvCxnSpPr>
          <p:nvPr/>
        </p:nvCxnSpPr>
        <p:spPr>
          <a:xfrm>
            <a:off x="7839075" y="6323415"/>
            <a:ext cx="431006"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114EF4B-C028-C5E7-4953-766B76ABAA5C}"/>
              </a:ext>
            </a:extLst>
          </p:cNvPr>
          <p:cNvSpPr txBox="1"/>
          <p:nvPr/>
        </p:nvSpPr>
        <p:spPr>
          <a:xfrm>
            <a:off x="7794608" y="4954229"/>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sp>
        <p:nvSpPr>
          <p:cNvPr id="32" name="ZoneTexte 31">
            <a:extLst>
              <a:ext uri="{FF2B5EF4-FFF2-40B4-BE49-F238E27FC236}">
                <a16:creationId xmlns:a16="http://schemas.microsoft.com/office/drawing/2014/main" id="{318A2286-FFD8-616D-855A-D465B5706B3C}"/>
              </a:ext>
            </a:extLst>
          </p:cNvPr>
          <p:cNvSpPr txBox="1"/>
          <p:nvPr/>
        </p:nvSpPr>
        <p:spPr>
          <a:xfrm>
            <a:off x="7806779" y="3590530"/>
            <a:ext cx="753732" cy="200055"/>
          </a:xfrm>
          <a:prstGeom prst="rect">
            <a:avLst/>
          </a:prstGeom>
          <a:noFill/>
        </p:spPr>
        <p:txBody>
          <a:bodyPr wrap="none" rtlCol="0">
            <a:spAutoFit/>
          </a:bodyPr>
          <a:lstStyle/>
          <a:p>
            <a:pPr algn="ctr"/>
            <a:r>
              <a:rPr lang="en-GB" sz="700" dirty="0">
                <a:solidFill>
                  <a:srgbClr val="FF0000"/>
                </a:solidFill>
                <a:latin typeface="Arial" panose="020B0604020202020204" pitchFamily="34" charset="0"/>
                <a:cs typeface="Arial" panose="020B0604020202020204" pitchFamily="34" charset="0"/>
              </a:rPr>
              <a:t>Def. capacity?</a:t>
            </a:r>
          </a:p>
        </p:txBody>
      </p:sp>
      <p:cxnSp>
        <p:nvCxnSpPr>
          <p:cNvPr id="33" name="Connecteur droit avec flèche 32">
            <a:extLst>
              <a:ext uri="{FF2B5EF4-FFF2-40B4-BE49-F238E27FC236}">
                <a16:creationId xmlns:a16="http://schemas.microsoft.com/office/drawing/2014/main" id="{D8B10430-CA98-5A0E-E612-CAF69E87347F}"/>
              </a:ext>
            </a:extLst>
          </p:cNvPr>
          <p:cNvCxnSpPr>
            <a:cxnSpLocks/>
          </p:cNvCxnSpPr>
          <p:nvPr/>
        </p:nvCxnSpPr>
        <p:spPr>
          <a:xfrm>
            <a:off x="581025" y="6231600"/>
            <a:ext cx="2162175" cy="720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C82CEF76-B689-5030-1039-2CA7B1E14A18}"/>
              </a:ext>
            </a:extLst>
          </p:cNvPr>
          <p:cNvSpPr txBox="1"/>
          <p:nvPr/>
        </p:nvSpPr>
        <p:spPr>
          <a:xfrm>
            <a:off x="1275397" y="6238800"/>
            <a:ext cx="758541" cy="261610"/>
          </a:xfrm>
          <a:prstGeom prst="rect">
            <a:avLst/>
          </a:prstGeom>
          <a:noFill/>
        </p:spPr>
        <p:txBody>
          <a:bodyPr wrap="none" rtlCol="0">
            <a:spAutoFit/>
          </a:bodyPr>
          <a:lstStyle/>
          <a:p>
            <a:r>
              <a:rPr lang="en-GB" sz="1100" dirty="0">
                <a:solidFill>
                  <a:srgbClr val="FF0000"/>
                </a:solidFill>
                <a:latin typeface="Arial" panose="020B0604020202020204" pitchFamily="34" charset="0"/>
                <a:cs typeface="Arial" panose="020B0604020202020204" pitchFamily="34" charset="0"/>
              </a:rPr>
              <a:t>Ductility?</a:t>
            </a:r>
          </a:p>
        </p:txBody>
      </p:sp>
      <p:cxnSp>
        <p:nvCxnSpPr>
          <p:cNvPr id="35" name="Connecteur droit avec flèche 34">
            <a:extLst>
              <a:ext uri="{FF2B5EF4-FFF2-40B4-BE49-F238E27FC236}">
                <a16:creationId xmlns:a16="http://schemas.microsoft.com/office/drawing/2014/main" id="{BC3ADCF0-E9CF-E26E-22F9-0E6E650B8A74}"/>
              </a:ext>
            </a:extLst>
          </p:cNvPr>
          <p:cNvCxnSpPr>
            <a:cxnSpLocks/>
          </p:cNvCxnSpPr>
          <p:nvPr/>
        </p:nvCxnSpPr>
        <p:spPr>
          <a:xfrm>
            <a:off x="7839075" y="3606478"/>
            <a:ext cx="691500" cy="806"/>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B9B1EC7B-48FC-126B-E73E-E738FC4A364D}"/>
              </a:ext>
            </a:extLst>
          </p:cNvPr>
          <p:cNvCxnSpPr>
            <a:cxnSpLocks/>
          </p:cNvCxnSpPr>
          <p:nvPr/>
        </p:nvCxnSpPr>
        <p:spPr>
          <a:xfrm>
            <a:off x="7839075" y="4971605"/>
            <a:ext cx="638175"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7" name="Ellipse 36">
            <a:extLst>
              <a:ext uri="{FF2B5EF4-FFF2-40B4-BE49-F238E27FC236}">
                <a16:creationId xmlns:a16="http://schemas.microsoft.com/office/drawing/2014/main" id="{FABE13A0-ABE5-58F6-596C-039F8BB3705A}"/>
              </a:ext>
            </a:extLst>
          </p:cNvPr>
          <p:cNvSpPr/>
          <p:nvPr/>
        </p:nvSpPr>
        <p:spPr>
          <a:xfrm rot="21180105">
            <a:off x="7950994" y="2869089"/>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Ellipse 37">
            <a:extLst>
              <a:ext uri="{FF2B5EF4-FFF2-40B4-BE49-F238E27FC236}">
                <a16:creationId xmlns:a16="http://schemas.microsoft.com/office/drawing/2014/main" id="{2CDBB408-5E07-4015-0A52-03B8037968D4}"/>
              </a:ext>
            </a:extLst>
          </p:cNvPr>
          <p:cNvSpPr/>
          <p:nvPr/>
        </p:nvSpPr>
        <p:spPr>
          <a:xfrm rot="21180105">
            <a:off x="7950995" y="4271003"/>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Ellipse 38">
            <a:extLst>
              <a:ext uri="{FF2B5EF4-FFF2-40B4-BE49-F238E27FC236}">
                <a16:creationId xmlns:a16="http://schemas.microsoft.com/office/drawing/2014/main" id="{9D01815B-A955-5B5E-BD68-DFF73BAB64CE}"/>
              </a:ext>
            </a:extLst>
          </p:cNvPr>
          <p:cNvSpPr/>
          <p:nvPr/>
        </p:nvSpPr>
        <p:spPr>
          <a:xfrm rot="21180105">
            <a:off x="7913459" y="5601653"/>
            <a:ext cx="536435"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Ellipse 39">
            <a:extLst>
              <a:ext uri="{FF2B5EF4-FFF2-40B4-BE49-F238E27FC236}">
                <a16:creationId xmlns:a16="http://schemas.microsoft.com/office/drawing/2014/main" id="{A6392AD8-1E7B-43C1-443E-08458D184C65}"/>
              </a:ext>
            </a:extLst>
          </p:cNvPr>
          <p:cNvSpPr/>
          <p:nvPr/>
        </p:nvSpPr>
        <p:spPr>
          <a:xfrm rot="21180105">
            <a:off x="874486" y="4930259"/>
            <a:ext cx="2099353" cy="255009"/>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ZoneTexte 46">
            <a:extLst>
              <a:ext uri="{FF2B5EF4-FFF2-40B4-BE49-F238E27FC236}">
                <a16:creationId xmlns:a16="http://schemas.microsoft.com/office/drawing/2014/main" id="{63E910B9-054F-9DBC-56DC-2A13877F20C1}"/>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4/20</a:t>
            </a:r>
          </a:p>
        </p:txBody>
      </p:sp>
      <p:sp>
        <p:nvSpPr>
          <p:cNvPr id="24" name="Rectangle 23">
            <a:extLst>
              <a:ext uri="{FF2B5EF4-FFF2-40B4-BE49-F238E27FC236}">
                <a16:creationId xmlns:a16="http://schemas.microsoft.com/office/drawing/2014/main" id="{6BD8DB14-7807-7AC5-A089-EC5F2B19A594}"/>
              </a:ext>
            </a:extLst>
          </p:cNvPr>
          <p:cNvSpPr/>
          <p:nvPr/>
        </p:nvSpPr>
        <p:spPr>
          <a:xfrm>
            <a:off x="248029" y="2882750"/>
            <a:ext cx="2733525" cy="1166153"/>
          </a:xfrm>
          <a:prstGeom prst="rect">
            <a:avLst/>
          </a:prstGeom>
          <a:ln w="19050">
            <a:solidFill>
              <a:srgbClr val="FF0000"/>
            </a:solidFill>
          </a:ln>
        </p:spPr>
        <p:txBody>
          <a:bodyPr wrap="square" tIns="0" rIns="0" bIns="0">
            <a:spAutoFit/>
          </a:bodyPr>
          <a:lstStyle/>
          <a:p>
            <a:pPr>
              <a:lnSpc>
                <a:spcPct val="150000"/>
              </a:lnSpc>
            </a:pPr>
            <a:r>
              <a:rPr lang="fr-FR" sz="1600" b="1" u="sng" dirty="0">
                <a:solidFill>
                  <a:srgbClr val="FF0000"/>
                </a:solidFill>
                <a:latin typeface="Arial" panose="020B0604020202020204" pitchFamily="34" charset="0"/>
              </a:rPr>
              <a:t>Objectives of the </a:t>
            </a:r>
            <a:r>
              <a:rPr lang="fr-FR" sz="1600" b="1" u="sng" dirty="0" err="1">
                <a:solidFill>
                  <a:srgbClr val="FF0000"/>
                </a:solidFill>
                <a:latin typeface="Arial" panose="020B0604020202020204" pitchFamily="34" charset="0"/>
              </a:rPr>
              <a:t>project</a:t>
            </a:r>
            <a:endParaRPr lang="fr-FR" sz="1600" b="1" u="sng" dirty="0">
              <a:solidFill>
                <a:srgbClr val="FF0000"/>
              </a:solidFill>
              <a:latin typeface="Arial" panose="020B0604020202020204" pitchFamily="34" charset="0"/>
            </a:endParaRPr>
          </a:p>
          <a:p>
            <a:pPr>
              <a:lnSpc>
                <a:spcPct val="150000"/>
              </a:lnSpc>
            </a:pPr>
            <a:r>
              <a:rPr lang="fr-FR" sz="1200" dirty="0">
                <a:latin typeface="Arial" panose="020B0604020202020204" pitchFamily="34" charset="0"/>
              </a:rPr>
              <a:t>Extension of the component </a:t>
            </a:r>
            <a:r>
              <a:rPr lang="fr-FR" sz="1200" dirty="0" err="1">
                <a:latin typeface="Arial" panose="020B0604020202020204" pitchFamily="34" charset="0"/>
              </a:rPr>
              <a:t>method</a:t>
            </a:r>
            <a:endParaRPr lang="fr-FR" sz="1200" dirty="0">
              <a:latin typeface="Arial" panose="020B0604020202020204" pitchFamily="34" charset="0"/>
            </a:endParaRPr>
          </a:p>
          <a:p>
            <a:pPr>
              <a:lnSpc>
                <a:spcPct val="150000"/>
              </a:lnSpc>
            </a:pPr>
            <a:r>
              <a:rPr lang="fr-FR" sz="1200" dirty="0">
                <a:latin typeface="Arial" panose="020B0604020202020204" pitchFamily="34" charset="0"/>
                <a:sym typeface="Wingdings" panose="05000000000000000000" pitchFamily="2" charset="2"/>
              </a:rPr>
              <a:t> </a:t>
            </a:r>
            <a:r>
              <a:rPr lang="fr-FR" sz="1200" dirty="0" err="1">
                <a:latin typeface="Arial" panose="020B0604020202020204" pitchFamily="34" charset="0"/>
                <a:sym typeface="Wingdings" panose="05000000000000000000" pitchFamily="2" charset="2"/>
              </a:rPr>
              <a:t>Towards</a:t>
            </a:r>
            <a:r>
              <a:rPr lang="fr-FR" sz="1200" dirty="0">
                <a:latin typeface="Arial" panose="020B0604020202020204" pitchFamily="34" charset="0"/>
                <a:sym typeface="Wingdings" panose="05000000000000000000" pitchFamily="2" charset="2"/>
              </a:rPr>
              <a:t> the large </a:t>
            </a:r>
            <a:r>
              <a:rPr lang="fr-FR" sz="1200" dirty="0" err="1">
                <a:latin typeface="Arial" panose="020B0604020202020204" pitchFamily="34" charset="0"/>
                <a:sym typeface="Wingdings" panose="05000000000000000000" pitchFamily="2" charset="2"/>
              </a:rPr>
              <a:t>deformation</a:t>
            </a:r>
            <a:r>
              <a:rPr lang="fr-FR" sz="1200" dirty="0">
                <a:latin typeface="Arial" panose="020B0604020202020204" pitchFamily="34" charset="0"/>
                <a:sym typeface="Wingdings" panose="05000000000000000000" pitchFamily="2" charset="2"/>
              </a:rPr>
              <a:t> </a:t>
            </a:r>
            <a:r>
              <a:rPr lang="fr-FR" sz="1200" dirty="0" err="1">
                <a:latin typeface="Arial" panose="020B0604020202020204" pitchFamily="34" charset="0"/>
                <a:sym typeface="Wingdings" panose="05000000000000000000" pitchFamily="2" charset="2"/>
              </a:rPr>
              <a:t>field</a:t>
            </a:r>
            <a:endParaRPr lang="fr-FR" sz="1200" dirty="0">
              <a:latin typeface="Arial" panose="020B0604020202020204" pitchFamily="34" charset="0"/>
              <a:sym typeface="Wingdings" panose="05000000000000000000" pitchFamily="2" charset="2"/>
            </a:endParaRPr>
          </a:p>
          <a:p>
            <a:pPr>
              <a:lnSpc>
                <a:spcPct val="150000"/>
              </a:lnSpc>
            </a:pPr>
            <a:r>
              <a:rPr lang="fr-FR" sz="1200" dirty="0">
                <a:latin typeface="Arial" panose="020B0604020202020204" pitchFamily="34" charset="0"/>
                <a:sym typeface="Wingdings" panose="05000000000000000000" pitchFamily="2" charset="2"/>
              </a:rPr>
              <a:t> Under </a:t>
            </a:r>
            <a:r>
              <a:rPr lang="fr-FR" sz="1200" dirty="0" err="1">
                <a:latin typeface="Arial" panose="020B0604020202020204" pitchFamily="34" charset="0"/>
                <a:sym typeface="Wingdings" panose="05000000000000000000" pitchFamily="2" charset="2"/>
              </a:rPr>
              <a:t>complex</a:t>
            </a:r>
            <a:r>
              <a:rPr lang="fr-FR" sz="1200" dirty="0">
                <a:latin typeface="Arial" panose="020B0604020202020204" pitchFamily="34" charset="0"/>
                <a:sym typeface="Wingdings" panose="05000000000000000000" pitchFamily="2" charset="2"/>
              </a:rPr>
              <a:t> </a:t>
            </a:r>
            <a:r>
              <a:rPr lang="fr-FR" sz="1200" dirty="0" err="1">
                <a:latin typeface="Arial" panose="020B0604020202020204" pitchFamily="34" charset="0"/>
                <a:sym typeface="Wingdings" panose="05000000000000000000" pitchFamily="2" charset="2"/>
              </a:rPr>
              <a:t>loading</a:t>
            </a:r>
            <a:r>
              <a:rPr lang="fr-FR" sz="1200" dirty="0">
                <a:latin typeface="Arial" panose="020B0604020202020204" pitchFamily="34" charset="0"/>
                <a:sym typeface="Wingdings" panose="05000000000000000000" pitchFamily="2" charset="2"/>
              </a:rPr>
              <a:t> conditions</a:t>
            </a:r>
            <a:endParaRPr lang="fr-FR" sz="1200" dirty="0">
              <a:latin typeface="Arial" panose="020B0604020202020204" pitchFamily="34" charset="0"/>
            </a:endParaRPr>
          </a:p>
        </p:txBody>
      </p:sp>
      <p:pic>
        <p:nvPicPr>
          <p:cNvPr id="26" name="Image 25">
            <a:extLst>
              <a:ext uri="{FF2B5EF4-FFF2-40B4-BE49-F238E27FC236}">
                <a16:creationId xmlns:a16="http://schemas.microsoft.com/office/drawing/2014/main" id="{669594E3-6E16-CDC5-8106-99666D3ACA7F}"/>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3531392151"/>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44">
            <a:extLst>
              <a:ext uri="{FF2B5EF4-FFF2-40B4-BE49-F238E27FC236}">
                <a16:creationId xmlns:a16="http://schemas.microsoft.com/office/drawing/2014/main" id="{777A8EB2-678E-1660-9B66-F8EB98791E62}"/>
              </a:ext>
            </a:extLst>
          </p:cNvPr>
          <p:cNvPicPr>
            <a:picLocks noChangeAspect="1"/>
          </p:cNvPicPr>
          <p:nvPr/>
        </p:nvPicPr>
        <p:blipFill>
          <a:blip r:embed="rId4"/>
          <a:stretch>
            <a:fillRect/>
          </a:stretch>
        </p:blipFill>
        <p:spPr>
          <a:xfrm>
            <a:off x="226800" y="4611600"/>
            <a:ext cx="2855738" cy="1620000"/>
          </a:xfrm>
          <a:prstGeom prst="rect">
            <a:avLst/>
          </a:prstGeom>
        </p:spPr>
      </p:pic>
      <p:pic>
        <p:nvPicPr>
          <p:cNvPr id="46" name="Image 45">
            <a:extLst>
              <a:ext uri="{FF2B5EF4-FFF2-40B4-BE49-F238E27FC236}">
                <a16:creationId xmlns:a16="http://schemas.microsoft.com/office/drawing/2014/main" id="{11894080-FBE5-DF73-26CB-F2D2F6E40286}"/>
              </a:ext>
            </a:extLst>
          </p:cNvPr>
          <p:cNvPicPr>
            <a:picLocks noChangeAspect="1"/>
          </p:cNvPicPr>
          <p:nvPr/>
        </p:nvPicPr>
        <p:blipFill>
          <a:blip r:embed="rId5"/>
          <a:stretch>
            <a:fillRect/>
          </a:stretch>
        </p:blipFill>
        <p:spPr>
          <a:xfrm>
            <a:off x="7596000" y="5443200"/>
            <a:ext cx="1182194" cy="900000"/>
          </a:xfrm>
          <a:prstGeom prst="rect">
            <a:avLst/>
          </a:prstGeom>
        </p:spPr>
      </p:pic>
      <p:pic>
        <p:nvPicPr>
          <p:cNvPr id="47" name="Image 46">
            <a:extLst>
              <a:ext uri="{FF2B5EF4-FFF2-40B4-BE49-F238E27FC236}">
                <a16:creationId xmlns:a16="http://schemas.microsoft.com/office/drawing/2014/main" id="{1A4A95DA-9BE2-0ED9-F8D8-A39AA6191C03}"/>
              </a:ext>
            </a:extLst>
          </p:cNvPr>
          <p:cNvPicPr>
            <a:picLocks noChangeAspect="1"/>
          </p:cNvPicPr>
          <p:nvPr/>
        </p:nvPicPr>
        <p:blipFill>
          <a:blip r:embed="rId6"/>
          <a:stretch>
            <a:fillRect/>
          </a:stretch>
        </p:blipFill>
        <p:spPr>
          <a:xfrm>
            <a:off x="7596000" y="4093200"/>
            <a:ext cx="1183249" cy="900000"/>
          </a:xfrm>
          <a:prstGeom prst="rect">
            <a:avLst/>
          </a:prstGeom>
        </p:spPr>
      </p:pic>
      <p:pic>
        <p:nvPicPr>
          <p:cNvPr id="48" name="Image 47">
            <a:extLst>
              <a:ext uri="{FF2B5EF4-FFF2-40B4-BE49-F238E27FC236}">
                <a16:creationId xmlns:a16="http://schemas.microsoft.com/office/drawing/2014/main" id="{0B870565-BCC4-D1A9-C453-613E32AD681B}"/>
              </a:ext>
            </a:extLst>
          </p:cNvPr>
          <p:cNvPicPr>
            <a:picLocks noChangeAspect="1"/>
          </p:cNvPicPr>
          <p:nvPr/>
        </p:nvPicPr>
        <p:blipFill>
          <a:blip r:embed="rId7"/>
          <a:stretch>
            <a:fillRect/>
          </a:stretch>
        </p:blipFill>
        <p:spPr>
          <a:xfrm>
            <a:off x="7596000" y="2721600"/>
            <a:ext cx="1150948" cy="900000"/>
          </a:xfrm>
          <a:prstGeom prst="rect">
            <a:avLst/>
          </a:prstGeom>
        </p:spPr>
      </p:pic>
      <p:pic>
        <p:nvPicPr>
          <p:cNvPr id="44" name="Image 43">
            <a:extLst>
              <a:ext uri="{FF2B5EF4-FFF2-40B4-BE49-F238E27FC236}">
                <a16:creationId xmlns:a16="http://schemas.microsoft.com/office/drawing/2014/main" id="{0F971295-BC8F-3E16-0C99-7F554E8F0DE9}"/>
              </a:ext>
            </a:extLst>
          </p:cNvPr>
          <p:cNvPicPr>
            <a:picLocks noChangeAspect="1"/>
          </p:cNvPicPr>
          <p:nvPr/>
        </p:nvPicPr>
        <p:blipFill>
          <a:blip r:embed="rId8"/>
          <a:stretch>
            <a:fillRect/>
          </a:stretch>
        </p:blipFill>
        <p:spPr>
          <a:xfrm>
            <a:off x="507600" y="1090800"/>
            <a:ext cx="2158201" cy="162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9"/>
          <a:stretch>
            <a:fillRect/>
          </a:stretch>
        </p:blipFill>
        <p:spPr>
          <a:xfrm>
            <a:off x="3618000" y="838800"/>
            <a:ext cx="2033246" cy="1440000"/>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Problem: ductility assessment</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10" name="ZoneTexte 9">
            <a:extLst>
              <a:ext uri="{FF2B5EF4-FFF2-40B4-BE49-F238E27FC236}">
                <a16:creationId xmlns:a16="http://schemas.microsoft.com/office/drawing/2014/main" id="{F289EE02-D663-9296-1504-3C8BB448013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11" name="ZoneTexte 10">
            <a:extLst>
              <a:ext uri="{FF2B5EF4-FFF2-40B4-BE49-F238E27FC236}">
                <a16:creationId xmlns:a16="http://schemas.microsoft.com/office/drawing/2014/main" id="{489A3219-15C4-E707-F0A8-D5F636A0AB91}"/>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14" name="ZoneTexte 13">
            <a:extLst>
              <a:ext uri="{FF2B5EF4-FFF2-40B4-BE49-F238E27FC236}">
                <a16:creationId xmlns:a16="http://schemas.microsoft.com/office/drawing/2014/main" id="{3E368A9C-14CF-E9DD-51D7-C0E836822EB6}"/>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20" name="ZoneTexte 19">
            <a:extLst>
              <a:ext uri="{FF2B5EF4-FFF2-40B4-BE49-F238E27FC236}">
                <a16:creationId xmlns:a16="http://schemas.microsoft.com/office/drawing/2014/main" id="{A150212E-BA3E-8EAE-FDC1-21786F46C91A}"/>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 name="ZoneTexte 2">
            <a:extLst>
              <a:ext uri="{FF2B5EF4-FFF2-40B4-BE49-F238E27FC236}">
                <a16:creationId xmlns:a16="http://schemas.microsoft.com/office/drawing/2014/main" id="{9849BC34-7EDA-856B-0E0B-5994349C5FA2}"/>
              </a:ext>
            </a:extLst>
          </p:cNvPr>
          <p:cNvSpPr txBox="1"/>
          <p:nvPr/>
        </p:nvSpPr>
        <p:spPr>
          <a:xfrm>
            <a:off x="7677712" y="6312910"/>
            <a:ext cx="753732"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Def. capacity?</a:t>
            </a:r>
          </a:p>
        </p:txBody>
      </p:sp>
      <p:cxnSp>
        <p:nvCxnSpPr>
          <p:cNvPr id="30" name="Connecteur droit avec flèche 29">
            <a:extLst>
              <a:ext uri="{FF2B5EF4-FFF2-40B4-BE49-F238E27FC236}">
                <a16:creationId xmlns:a16="http://schemas.microsoft.com/office/drawing/2014/main" id="{1D1CC81A-4E06-813E-8960-AAAD67E3DEFF}"/>
              </a:ext>
            </a:extLst>
          </p:cNvPr>
          <p:cNvCxnSpPr>
            <a:cxnSpLocks/>
          </p:cNvCxnSpPr>
          <p:nvPr/>
        </p:nvCxnSpPr>
        <p:spPr>
          <a:xfrm>
            <a:off x="7839075" y="6323415"/>
            <a:ext cx="431006" cy="0"/>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114EF4B-C028-C5E7-4953-766B76ABAA5C}"/>
              </a:ext>
            </a:extLst>
          </p:cNvPr>
          <p:cNvSpPr txBox="1"/>
          <p:nvPr/>
        </p:nvSpPr>
        <p:spPr>
          <a:xfrm>
            <a:off x="7794608" y="4954229"/>
            <a:ext cx="753732" cy="200055"/>
          </a:xfrm>
          <a:prstGeom prst="rect">
            <a:avLst/>
          </a:prstGeom>
          <a:noFill/>
        </p:spPr>
        <p:txBody>
          <a:bodyPr wrap="none" rtlCol="0">
            <a:spAutoFit/>
          </a:bodyPr>
          <a:lstStyle/>
          <a:p>
            <a:r>
              <a:rPr lang="en-GB" sz="700" dirty="0">
                <a:latin typeface="Arial" panose="020B0604020202020204" pitchFamily="34" charset="0"/>
                <a:cs typeface="Arial" panose="020B0604020202020204" pitchFamily="34" charset="0"/>
              </a:rPr>
              <a:t>Def. capacity?</a:t>
            </a:r>
          </a:p>
        </p:txBody>
      </p:sp>
      <p:sp>
        <p:nvSpPr>
          <p:cNvPr id="32" name="ZoneTexte 31">
            <a:extLst>
              <a:ext uri="{FF2B5EF4-FFF2-40B4-BE49-F238E27FC236}">
                <a16:creationId xmlns:a16="http://schemas.microsoft.com/office/drawing/2014/main" id="{318A2286-FFD8-616D-855A-D465B5706B3C}"/>
              </a:ext>
            </a:extLst>
          </p:cNvPr>
          <p:cNvSpPr txBox="1"/>
          <p:nvPr/>
        </p:nvSpPr>
        <p:spPr>
          <a:xfrm>
            <a:off x="7806779" y="3590530"/>
            <a:ext cx="753732" cy="200055"/>
          </a:xfrm>
          <a:prstGeom prst="rect">
            <a:avLst/>
          </a:prstGeom>
          <a:noFill/>
        </p:spPr>
        <p:txBody>
          <a:bodyPr wrap="none" rtlCol="0">
            <a:spAutoFit/>
          </a:bodyPr>
          <a:lstStyle/>
          <a:p>
            <a:pPr algn="ctr"/>
            <a:r>
              <a:rPr lang="en-GB" sz="700" dirty="0">
                <a:latin typeface="Arial" panose="020B0604020202020204" pitchFamily="34" charset="0"/>
                <a:cs typeface="Arial" panose="020B0604020202020204" pitchFamily="34" charset="0"/>
              </a:rPr>
              <a:t>Def. capacity?</a:t>
            </a:r>
          </a:p>
        </p:txBody>
      </p:sp>
      <p:cxnSp>
        <p:nvCxnSpPr>
          <p:cNvPr id="33" name="Connecteur droit avec flèche 32">
            <a:extLst>
              <a:ext uri="{FF2B5EF4-FFF2-40B4-BE49-F238E27FC236}">
                <a16:creationId xmlns:a16="http://schemas.microsoft.com/office/drawing/2014/main" id="{D8B10430-CA98-5A0E-E612-CAF69E87347F}"/>
              </a:ext>
            </a:extLst>
          </p:cNvPr>
          <p:cNvCxnSpPr>
            <a:cxnSpLocks/>
          </p:cNvCxnSpPr>
          <p:nvPr/>
        </p:nvCxnSpPr>
        <p:spPr>
          <a:xfrm>
            <a:off x="581025" y="6231600"/>
            <a:ext cx="2162175" cy="7200"/>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C82CEF76-B689-5030-1039-2CA7B1E14A18}"/>
              </a:ext>
            </a:extLst>
          </p:cNvPr>
          <p:cNvSpPr txBox="1"/>
          <p:nvPr/>
        </p:nvSpPr>
        <p:spPr>
          <a:xfrm>
            <a:off x="1275397" y="6238800"/>
            <a:ext cx="758541"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Ductility?</a:t>
            </a:r>
          </a:p>
        </p:txBody>
      </p:sp>
      <p:cxnSp>
        <p:nvCxnSpPr>
          <p:cNvPr id="35" name="Connecteur droit avec flèche 34">
            <a:extLst>
              <a:ext uri="{FF2B5EF4-FFF2-40B4-BE49-F238E27FC236}">
                <a16:creationId xmlns:a16="http://schemas.microsoft.com/office/drawing/2014/main" id="{BC3ADCF0-E9CF-E26E-22F9-0E6E650B8A74}"/>
              </a:ext>
            </a:extLst>
          </p:cNvPr>
          <p:cNvCxnSpPr>
            <a:cxnSpLocks/>
          </p:cNvCxnSpPr>
          <p:nvPr/>
        </p:nvCxnSpPr>
        <p:spPr>
          <a:xfrm>
            <a:off x="7839075" y="3606478"/>
            <a:ext cx="691500" cy="806"/>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B9B1EC7B-48FC-126B-E73E-E738FC4A364D}"/>
              </a:ext>
            </a:extLst>
          </p:cNvPr>
          <p:cNvCxnSpPr>
            <a:cxnSpLocks/>
          </p:cNvCxnSpPr>
          <p:nvPr/>
        </p:nvCxnSpPr>
        <p:spPr>
          <a:xfrm>
            <a:off x="7839075" y="4971605"/>
            <a:ext cx="638175" cy="0"/>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37" name="Ellipse 36">
            <a:extLst>
              <a:ext uri="{FF2B5EF4-FFF2-40B4-BE49-F238E27FC236}">
                <a16:creationId xmlns:a16="http://schemas.microsoft.com/office/drawing/2014/main" id="{FABE13A0-ABE5-58F6-596C-039F8BB3705A}"/>
              </a:ext>
            </a:extLst>
          </p:cNvPr>
          <p:cNvSpPr/>
          <p:nvPr/>
        </p:nvSpPr>
        <p:spPr>
          <a:xfrm rot="21180105">
            <a:off x="7950994" y="2869089"/>
            <a:ext cx="767669" cy="207757"/>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Ellipse 37">
            <a:extLst>
              <a:ext uri="{FF2B5EF4-FFF2-40B4-BE49-F238E27FC236}">
                <a16:creationId xmlns:a16="http://schemas.microsoft.com/office/drawing/2014/main" id="{2CDBB408-5E07-4015-0A52-03B8037968D4}"/>
              </a:ext>
            </a:extLst>
          </p:cNvPr>
          <p:cNvSpPr/>
          <p:nvPr/>
        </p:nvSpPr>
        <p:spPr>
          <a:xfrm rot="21180105">
            <a:off x="7950995" y="4271003"/>
            <a:ext cx="767669" cy="207757"/>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Ellipse 38">
            <a:extLst>
              <a:ext uri="{FF2B5EF4-FFF2-40B4-BE49-F238E27FC236}">
                <a16:creationId xmlns:a16="http://schemas.microsoft.com/office/drawing/2014/main" id="{9D01815B-A955-5B5E-BD68-DFF73BAB64CE}"/>
              </a:ext>
            </a:extLst>
          </p:cNvPr>
          <p:cNvSpPr/>
          <p:nvPr/>
        </p:nvSpPr>
        <p:spPr>
          <a:xfrm rot="21180105">
            <a:off x="7913459" y="5601653"/>
            <a:ext cx="536435" cy="207757"/>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40" name="Ellipse 39">
            <a:extLst>
              <a:ext uri="{FF2B5EF4-FFF2-40B4-BE49-F238E27FC236}">
                <a16:creationId xmlns:a16="http://schemas.microsoft.com/office/drawing/2014/main" id="{A6392AD8-1E7B-43C1-443E-08458D184C65}"/>
              </a:ext>
            </a:extLst>
          </p:cNvPr>
          <p:cNvSpPr/>
          <p:nvPr/>
        </p:nvSpPr>
        <p:spPr>
          <a:xfrm rot="21180105">
            <a:off x="874486" y="4930259"/>
            <a:ext cx="2099353" cy="255009"/>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Rectangle 40">
            <a:extLst>
              <a:ext uri="{FF2B5EF4-FFF2-40B4-BE49-F238E27FC236}">
                <a16:creationId xmlns:a16="http://schemas.microsoft.com/office/drawing/2014/main" id="{D4BE146B-55BB-E15C-2F15-956028C6B723}"/>
              </a:ext>
            </a:extLst>
          </p:cNvPr>
          <p:cNvSpPr/>
          <p:nvPr/>
        </p:nvSpPr>
        <p:spPr>
          <a:xfrm>
            <a:off x="248029" y="2882750"/>
            <a:ext cx="2733525" cy="1166153"/>
          </a:xfrm>
          <a:prstGeom prst="rect">
            <a:avLst/>
          </a:prstGeom>
          <a:ln w="19050">
            <a:solidFill>
              <a:schemeClr val="tx1"/>
            </a:solidFill>
          </a:ln>
        </p:spPr>
        <p:txBody>
          <a:bodyPr wrap="square" tIns="0" rIns="0" bIns="0">
            <a:spAutoFit/>
          </a:bodyPr>
          <a:lstStyle/>
          <a:p>
            <a:pPr>
              <a:lnSpc>
                <a:spcPct val="150000"/>
              </a:lnSpc>
            </a:pPr>
            <a:r>
              <a:rPr lang="fr-FR" sz="1600" b="1" u="sng" dirty="0">
                <a:latin typeface="Arial" panose="020B0604020202020204" pitchFamily="34" charset="0"/>
              </a:rPr>
              <a:t>Objectives of the </a:t>
            </a:r>
            <a:r>
              <a:rPr lang="fr-FR" sz="1600" b="1" u="sng" dirty="0" err="1">
                <a:latin typeface="Arial" panose="020B0604020202020204" pitchFamily="34" charset="0"/>
              </a:rPr>
              <a:t>project</a:t>
            </a:r>
            <a:endParaRPr lang="fr-FR" sz="1600" b="1" u="sng" dirty="0">
              <a:latin typeface="Arial" panose="020B0604020202020204" pitchFamily="34" charset="0"/>
            </a:endParaRPr>
          </a:p>
          <a:p>
            <a:pPr>
              <a:lnSpc>
                <a:spcPct val="150000"/>
              </a:lnSpc>
            </a:pPr>
            <a:r>
              <a:rPr lang="fr-FR" sz="1200" dirty="0">
                <a:latin typeface="Arial" panose="020B0604020202020204" pitchFamily="34" charset="0"/>
              </a:rPr>
              <a:t>Extension of the component </a:t>
            </a:r>
            <a:r>
              <a:rPr lang="fr-FR" sz="1200" dirty="0" err="1">
                <a:latin typeface="Arial" panose="020B0604020202020204" pitchFamily="34" charset="0"/>
              </a:rPr>
              <a:t>method</a:t>
            </a:r>
            <a:endParaRPr lang="fr-FR" sz="1200" dirty="0">
              <a:latin typeface="Arial" panose="020B0604020202020204" pitchFamily="34" charset="0"/>
            </a:endParaRPr>
          </a:p>
          <a:p>
            <a:pPr>
              <a:lnSpc>
                <a:spcPct val="150000"/>
              </a:lnSpc>
            </a:pPr>
            <a:r>
              <a:rPr lang="fr-FR" sz="1200" dirty="0">
                <a:latin typeface="Arial" panose="020B0604020202020204" pitchFamily="34" charset="0"/>
                <a:sym typeface="Wingdings" panose="05000000000000000000" pitchFamily="2" charset="2"/>
              </a:rPr>
              <a:t> </a:t>
            </a:r>
            <a:r>
              <a:rPr lang="fr-FR" sz="1200" dirty="0" err="1">
                <a:latin typeface="Arial" panose="020B0604020202020204" pitchFamily="34" charset="0"/>
                <a:sym typeface="Wingdings" panose="05000000000000000000" pitchFamily="2" charset="2"/>
              </a:rPr>
              <a:t>Towards</a:t>
            </a:r>
            <a:r>
              <a:rPr lang="fr-FR" sz="1200" dirty="0">
                <a:latin typeface="Arial" panose="020B0604020202020204" pitchFamily="34" charset="0"/>
                <a:sym typeface="Wingdings" panose="05000000000000000000" pitchFamily="2" charset="2"/>
              </a:rPr>
              <a:t> the large </a:t>
            </a:r>
            <a:r>
              <a:rPr lang="fr-FR" sz="1200" dirty="0" err="1">
                <a:latin typeface="Arial" panose="020B0604020202020204" pitchFamily="34" charset="0"/>
                <a:sym typeface="Wingdings" panose="05000000000000000000" pitchFamily="2" charset="2"/>
              </a:rPr>
              <a:t>deformation</a:t>
            </a:r>
            <a:r>
              <a:rPr lang="fr-FR" sz="1200" dirty="0">
                <a:latin typeface="Arial" panose="020B0604020202020204" pitchFamily="34" charset="0"/>
                <a:sym typeface="Wingdings" panose="05000000000000000000" pitchFamily="2" charset="2"/>
              </a:rPr>
              <a:t> </a:t>
            </a:r>
            <a:r>
              <a:rPr lang="fr-FR" sz="1200" dirty="0" err="1">
                <a:latin typeface="Arial" panose="020B0604020202020204" pitchFamily="34" charset="0"/>
                <a:sym typeface="Wingdings" panose="05000000000000000000" pitchFamily="2" charset="2"/>
              </a:rPr>
              <a:t>field</a:t>
            </a:r>
            <a:endParaRPr lang="fr-FR" sz="1200" dirty="0">
              <a:latin typeface="Arial" panose="020B0604020202020204" pitchFamily="34" charset="0"/>
              <a:sym typeface="Wingdings" panose="05000000000000000000" pitchFamily="2" charset="2"/>
            </a:endParaRPr>
          </a:p>
          <a:p>
            <a:pPr>
              <a:lnSpc>
                <a:spcPct val="150000"/>
              </a:lnSpc>
            </a:pPr>
            <a:r>
              <a:rPr lang="fr-FR" sz="1200" dirty="0">
                <a:latin typeface="Arial" panose="020B0604020202020204" pitchFamily="34" charset="0"/>
                <a:sym typeface="Wingdings" panose="05000000000000000000" pitchFamily="2" charset="2"/>
              </a:rPr>
              <a:t> Under </a:t>
            </a:r>
            <a:r>
              <a:rPr lang="fr-FR" sz="1200" dirty="0" err="1">
                <a:latin typeface="Arial" panose="020B0604020202020204" pitchFamily="34" charset="0"/>
                <a:sym typeface="Wingdings" panose="05000000000000000000" pitchFamily="2" charset="2"/>
              </a:rPr>
              <a:t>complex</a:t>
            </a:r>
            <a:r>
              <a:rPr lang="fr-FR" sz="1200" dirty="0">
                <a:latin typeface="Arial" panose="020B0604020202020204" pitchFamily="34" charset="0"/>
                <a:sym typeface="Wingdings" panose="05000000000000000000" pitchFamily="2" charset="2"/>
              </a:rPr>
              <a:t> </a:t>
            </a:r>
            <a:r>
              <a:rPr lang="fr-FR" sz="1200" dirty="0" err="1">
                <a:latin typeface="Arial" panose="020B0604020202020204" pitchFamily="34" charset="0"/>
                <a:sym typeface="Wingdings" panose="05000000000000000000" pitchFamily="2" charset="2"/>
              </a:rPr>
              <a:t>loading</a:t>
            </a:r>
            <a:r>
              <a:rPr lang="fr-FR" sz="1200" dirty="0">
                <a:latin typeface="Arial" panose="020B0604020202020204" pitchFamily="34" charset="0"/>
                <a:sym typeface="Wingdings" panose="05000000000000000000" pitchFamily="2" charset="2"/>
              </a:rPr>
              <a:t> conditions</a:t>
            </a:r>
            <a:endParaRPr lang="fr-FR" sz="1200" dirty="0">
              <a:latin typeface="Arial" panose="020B0604020202020204" pitchFamily="34" charset="0"/>
            </a:endParaRPr>
          </a:p>
        </p:txBody>
      </p:sp>
      <p:sp>
        <p:nvSpPr>
          <p:cNvPr id="42" name="Rectangle 41">
            <a:extLst>
              <a:ext uri="{FF2B5EF4-FFF2-40B4-BE49-F238E27FC236}">
                <a16:creationId xmlns:a16="http://schemas.microsoft.com/office/drawing/2014/main" id="{BE739682-55AC-1516-C884-143819081A92}"/>
              </a:ext>
            </a:extLst>
          </p:cNvPr>
          <p:cNvSpPr/>
          <p:nvPr/>
        </p:nvSpPr>
        <p:spPr>
          <a:xfrm>
            <a:off x="6000064" y="5114450"/>
            <a:ext cx="2975871" cy="1368225"/>
          </a:xfrm>
          <a:prstGeom prst="rect">
            <a:avLst/>
          </a:prstGeom>
          <a:noFill/>
          <a:ln>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ZoneTexte 42">
            <a:extLst>
              <a:ext uri="{FF2B5EF4-FFF2-40B4-BE49-F238E27FC236}">
                <a16:creationId xmlns:a16="http://schemas.microsoft.com/office/drawing/2014/main" id="{343B2D9C-57D5-3D95-E044-A40A1142B89D}"/>
              </a:ext>
            </a:extLst>
          </p:cNvPr>
          <p:cNvSpPr txBox="1"/>
          <p:nvPr/>
        </p:nvSpPr>
        <p:spPr>
          <a:xfrm>
            <a:off x="5886300" y="4800340"/>
            <a:ext cx="1088760" cy="307777"/>
          </a:xfrm>
          <a:prstGeom prst="rect">
            <a:avLst/>
          </a:prstGeom>
          <a:noFill/>
        </p:spPr>
        <p:txBody>
          <a:bodyPr wrap="none" rtlCol="0">
            <a:spAutoFit/>
          </a:bodyPr>
          <a:lstStyle/>
          <a:p>
            <a:r>
              <a:rPr lang="fr-FR" sz="1400" b="1" dirty="0">
                <a:solidFill>
                  <a:srgbClr val="FF0000"/>
                </a:solidFill>
                <a:latin typeface="Arial" panose="020B0604020202020204" pitchFamily="34" charset="0"/>
                <a:cs typeface="Arial" panose="020B0604020202020204" pitchFamily="34" charset="0"/>
              </a:rPr>
              <a:t>This </a:t>
            </a:r>
            <a:r>
              <a:rPr lang="fr-FR" sz="1400" b="1" dirty="0" err="1">
                <a:solidFill>
                  <a:srgbClr val="FF0000"/>
                </a:solidFill>
                <a:latin typeface="Arial" panose="020B0604020202020204" pitchFamily="34" charset="0"/>
                <a:cs typeface="Arial" panose="020B0604020202020204" pitchFamily="34" charset="0"/>
              </a:rPr>
              <a:t>paper</a:t>
            </a:r>
            <a:endParaRPr lang="fr-FR" sz="1400" b="1" dirty="0">
              <a:solidFill>
                <a:srgbClr val="FF0000"/>
              </a:solidFill>
              <a:latin typeface="Arial" panose="020B0604020202020204" pitchFamily="34" charset="0"/>
              <a:cs typeface="Arial" panose="020B0604020202020204" pitchFamily="34" charset="0"/>
            </a:endParaRPr>
          </a:p>
        </p:txBody>
      </p:sp>
      <p:sp>
        <p:nvSpPr>
          <p:cNvPr id="49" name="ZoneTexte 48">
            <a:extLst>
              <a:ext uri="{FF2B5EF4-FFF2-40B4-BE49-F238E27FC236}">
                <a16:creationId xmlns:a16="http://schemas.microsoft.com/office/drawing/2014/main" id="{D5C5D26E-AB0A-B68D-2C23-6F212EC6757B}"/>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4/20</a:t>
            </a:r>
          </a:p>
        </p:txBody>
      </p:sp>
      <p:pic>
        <p:nvPicPr>
          <p:cNvPr id="24" name="Image 23">
            <a:extLst>
              <a:ext uri="{FF2B5EF4-FFF2-40B4-BE49-F238E27FC236}">
                <a16:creationId xmlns:a16="http://schemas.microsoft.com/office/drawing/2014/main" id="{E9BF1C9B-2C7F-A602-DCAF-64878B70CC42}"/>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2137765208"/>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lèche droite 4">
            <a:extLst>
              <a:ext uri="{FF2B5EF4-FFF2-40B4-BE49-F238E27FC236}">
                <a16:creationId xmlns:a16="http://schemas.microsoft.com/office/drawing/2014/main" id="{9BDE3B8D-7401-8D4B-4E01-AC992031624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1" name="Titre 5">
            <a:extLst>
              <a:ext uri="{FF2B5EF4-FFF2-40B4-BE49-F238E27FC236}">
                <a16:creationId xmlns:a16="http://schemas.microsoft.com/office/drawing/2014/main" id="{1DDF1D3C-FB1D-0193-06D3-A2CA9CEFBFBD}"/>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Behaviour of the CWC component</a:t>
            </a:r>
          </a:p>
        </p:txBody>
      </p:sp>
      <p:sp>
        <p:nvSpPr>
          <p:cNvPr id="111" name="Accolade ouvrante 110">
            <a:extLst>
              <a:ext uri="{FF2B5EF4-FFF2-40B4-BE49-F238E27FC236}">
                <a16:creationId xmlns:a16="http://schemas.microsoft.com/office/drawing/2014/main" id="{ECA3FF0A-F7E3-A266-138C-173DBD71C816}"/>
              </a:ext>
            </a:extLst>
          </p:cNvPr>
          <p:cNvSpPr/>
          <p:nvPr/>
        </p:nvSpPr>
        <p:spPr>
          <a:xfrm>
            <a:off x="4768091" y="830531"/>
            <a:ext cx="288032" cy="5379263"/>
          </a:xfrm>
          <a:prstGeom prst="leftBrace">
            <a:avLst>
              <a:gd name="adj1" fmla="val 40080"/>
              <a:gd name="adj2" fmla="val 2060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2" name="ZoneTexte 111">
            <a:extLst>
              <a:ext uri="{FF2B5EF4-FFF2-40B4-BE49-F238E27FC236}">
                <a16:creationId xmlns:a16="http://schemas.microsoft.com/office/drawing/2014/main" id="{D70A3C12-8C70-FEC0-D173-D698BDB854BE}"/>
              </a:ext>
            </a:extLst>
          </p:cNvPr>
          <p:cNvSpPr txBox="1"/>
          <p:nvPr/>
        </p:nvSpPr>
        <p:spPr>
          <a:xfrm>
            <a:off x="6019512" y="3888000"/>
            <a:ext cx="1877437"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B. </a:t>
            </a:r>
            <a:r>
              <a:rPr lang="fr-BE" dirty="0" err="1">
                <a:latin typeface="Arial" pitchFamily="34" charset="0"/>
                <a:cs typeface="Arial" pitchFamily="34" charset="0"/>
                <a:sym typeface="Wingdings" panose="05000000000000000000" pitchFamily="2" charset="2"/>
              </a:rPr>
              <a:t>Slender</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113" name="ZoneTexte 112">
            <a:extLst>
              <a:ext uri="{FF2B5EF4-FFF2-40B4-BE49-F238E27FC236}">
                <a16:creationId xmlns:a16="http://schemas.microsoft.com/office/drawing/2014/main" id="{31CD9EB0-F5DF-4F78-55EA-53A1EA8DBA0F}"/>
              </a:ext>
            </a:extLst>
          </p:cNvPr>
          <p:cNvSpPr txBox="1"/>
          <p:nvPr/>
        </p:nvSpPr>
        <p:spPr>
          <a:xfrm>
            <a:off x="6143423" y="852134"/>
            <a:ext cx="1629613"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 </a:t>
            </a:r>
            <a:r>
              <a:rPr lang="fr-BE" dirty="0" err="1">
                <a:latin typeface="Arial" pitchFamily="34" charset="0"/>
                <a:cs typeface="Arial" pitchFamily="34" charset="0"/>
                <a:sym typeface="Wingdings" panose="05000000000000000000" pitchFamily="2" charset="2"/>
              </a:rPr>
              <a:t>Thick</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pic>
        <p:nvPicPr>
          <p:cNvPr id="114" name="Image 113">
            <a:extLst>
              <a:ext uri="{FF2B5EF4-FFF2-40B4-BE49-F238E27FC236}">
                <a16:creationId xmlns:a16="http://schemas.microsoft.com/office/drawing/2014/main" id="{D11E26DF-ADB8-5237-488B-368F413126F7}"/>
              </a:ext>
            </a:extLst>
          </p:cNvPr>
          <p:cNvPicPr>
            <a:picLocks noChangeAspect="1"/>
          </p:cNvPicPr>
          <p:nvPr/>
        </p:nvPicPr>
        <p:blipFill>
          <a:blip r:embed="rId4"/>
          <a:stretch>
            <a:fillRect/>
          </a:stretch>
        </p:blipFill>
        <p:spPr>
          <a:xfrm>
            <a:off x="5086800" y="4068000"/>
            <a:ext cx="3742865" cy="2160000"/>
          </a:xfrm>
          <a:prstGeom prst="rect">
            <a:avLst/>
          </a:prstGeom>
        </p:spPr>
      </p:pic>
      <p:pic>
        <p:nvPicPr>
          <p:cNvPr id="115" name="Image 114">
            <a:extLst>
              <a:ext uri="{FF2B5EF4-FFF2-40B4-BE49-F238E27FC236}">
                <a16:creationId xmlns:a16="http://schemas.microsoft.com/office/drawing/2014/main" id="{4E135B7C-B021-4E24-93D7-3AE5C2F59704}"/>
              </a:ext>
            </a:extLst>
          </p:cNvPr>
          <p:cNvPicPr>
            <a:picLocks noChangeAspect="1"/>
          </p:cNvPicPr>
          <p:nvPr/>
        </p:nvPicPr>
        <p:blipFill>
          <a:blip r:embed="rId5"/>
          <a:stretch>
            <a:fillRect/>
          </a:stretch>
        </p:blipFill>
        <p:spPr>
          <a:xfrm>
            <a:off x="5086800" y="1036800"/>
            <a:ext cx="3743811" cy="2160000"/>
          </a:xfrm>
          <a:prstGeom prst="rect">
            <a:avLst/>
          </a:prstGeom>
        </p:spPr>
      </p:pic>
      <p:pic>
        <p:nvPicPr>
          <p:cNvPr id="116" name="Image 115">
            <a:extLst>
              <a:ext uri="{FF2B5EF4-FFF2-40B4-BE49-F238E27FC236}">
                <a16:creationId xmlns:a16="http://schemas.microsoft.com/office/drawing/2014/main" id="{07AFA980-0535-C9C0-88CD-53D1969D75AF}"/>
              </a:ext>
            </a:extLst>
          </p:cNvPr>
          <p:cNvPicPr>
            <a:picLocks noChangeAspect="1"/>
          </p:cNvPicPr>
          <p:nvPr/>
        </p:nvPicPr>
        <p:blipFill>
          <a:blip r:embed="rId6"/>
          <a:stretch>
            <a:fillRect/>
          </a:stretch>
        </p:blipFill>
        <p:spPr>
          <a:xfrm>
            <a:off x="579600" y="1015200"/>
            <a:ext cx="2858400" cy="2160620"/>
          </a:xfrm>
          <a:prstGeom prst="rect">
            <a:avLst/>
          </a:prstGeom>
        </p:spPr>
      </p:pic>
      <p:sp>
        <p:nvSpPr>
          <p:cNvPr id="117" name="ZoneTexte 116">
            <a:extLst>
              <a:ext uri="{FF2B5EF4-FFF2-40B4-BE49-F238E27FC236}">
                <a16:creationId xmlns:a16="http://schemas.microsoft.com/office/drawing/2014/main" id="{8DD0D34F-A27F-9856-0E7F-62CBD7BD38D2}"/>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5/20</a:t>
            </a:r>
          </a:p>
        </p:txBody>
      </p:sp>
    </p:spTree>
    <p:custDataLst>
      <p:tags r:id="rId1"/>
    </p:custDataLst>
    <p:extLst>
      <p:ext uri="{BB962C8B-B14F-4D97-AF65-F5344CB8AC3E}">
        <p14:creationId xmlns:p14="http://schemas.microsoft.com/office/powerpoint/2010/main" val="297906011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lèche droite 4">
            <a:extLst>
              <a:ext uri="{FF2B5EF4-FFF2-40B4-BE49-F238E27FC236}">
                <a16:creationId xmlns:a16="http://schemas.microsoft.com/office/drawing/2014/main" id="{9BDE3B8D-7401-8D4B-4E01-AC992031624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1" name="Titre 5">
            <a:extLst>
              <a:ext uri="{FF2B5EF4-FFF2-40B4-BE49-F238E27FC236}">
                <a16:creationId xmlns:a16="http://schemas.microsoft.com/office/drawing/2014/main" id="{1DDF1D3C-FB1D-0193-06D3-A2CA9CEFBFBD}"/>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Behaviour of the CWC component</a:t>
            </a:r>
          </a:p>
        </p:txBody>
      </p:sp>
      <p:sp>
        <p:nvSpPr>
          <p:cNvPr id="111" name="Accolade ouvrante 110">
            <a:extLst>
              <a:ext uri="{FF2B5EF4-FFF2-40B4-BE49-F238E27FC236}">
                <a16:creationId xmlns:a16="http://schemas.microsoft.com/office/drawing/2014/main" id="{ECA3FF0A-F7E3-A266-138C-173DBD71C816}"/>
              </a:ext>
            </a:extLst>
          </p:cNvPr>
          <p:cNvSpPr/>
          <p:nvPr/>
        </p:nvSpPr>
        <p:spPr>
          <a:xfrm>
            <a:off x="4768091" y="830531"/>
            <a:ext cx="288032" cy="5379263"/>
          </a:xfrm>
          <a:prstGeom prst="leftBrace">
            <a:avLst>
              <a:gd name="adj1" fmla="val 40080"/>
              <a:gd name="adj2" fmla="val 2060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2" name="ZoneTexte 111">
            <a:extLst>
              <a:ext uri="{FF2B5EF4-FFF2-40B4-BE49-F238E27FC236}">
                <a16:creationId xmlns:a16="http://schemas.microsoft.com/office/drawing/2014/main" id="{D70A3C12-8C70-FEC0-D173-D698BDB854BE}"/>
              </a:ext>
            </a:extLst>
          </p:cNvPr>
          <p:cNvSpPr txBox="1"/>
          <p:nvPr/>
        </p:nvSpPr>
        <p:spPr>
          <a:xfrm>
            <a:off x="6019512" y="3888000"/>
            <a:ext cx="1877437"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B. </a:t>
            </a:r>
            <a:r>
              <a:rPr lang="fr-BE" dirty="0" err="1">
                <a:latin typeface="Arial" pitchFamily="34" charset="0"/>
                <a:cs typeface="Arial" pitchFamily="34" charset="0"/>
                <a:sym typeface="Wingdings" panose="05000000000000000000" pitchFamily="2" charset="2"/>
              </a:rPr>
              <a:t>Slender</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113" name="ZoneTexte 112">
            <a:extLst>
              <a:ext uri="{FF2B5EF4-FFF2-40B4-BE49-F238E27FC236}">
                <a16:creationId xmlns:a16="http://schemas.microsoft.com/office/drawing/2014/main" id="{31CD9EB0-F5DF-4F78-55EA-53A1EA8DBA0F}"/>
              </a:ext>
            </a:extLst>
          </p:cNvPr>
          <p:cNvSpPr txBox="1"/>
          <p:nvPr/>
        </p:nvSpPr>
        <p:spPr>
          <a:xfrm>
            <a:off x="6143423" y="852134"/>
            <a:ext cx="1629613"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 </a:t>
            </a:r>
            <a:r>
              <a:rPr lang="fr-BE" dirty="0" err="1">
                <a:latin typeface="Arial" pitchFamily="34" charset="0"/>
                <a:cs typeface="Arial" pitchFamily="34" charset="0"/>
                <a:sym typeface="Wingdings" panose="05000000000000000000" pitchFamily="2" charset="2"/>
              </a:rPr>
              <a:t>Thick</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2" name="ZoneTexte 1">
            <a:extLst>
              <a:ext uri="{FF2B5EF4-FFF2-40B4-BE49-F238E27FC236}">
                <a16:creationId xmlns:a16="http://schemas.microsoft.com/office/drawing/2014/main" id="{03E0BD56-E5DB-5D68-0E09-21C7CAEBD287}"/>
              </a:ext>
            </a:extLst>
          </p:cNvPr>
          <p:cNvSpPr txBox="1"/>
          <p:nvPr/>
        </p:nvSpPr>
        <p:spPr>
          <a:xfrm>
            <a:off x="314335" y="3698668"/>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3" name="Groupe 2">
            <a:extLst>
              <a:ext uri="{FF2B5EF4-FFF2-40B4-BE49-F238E27FC236}">
                <a16:creationId xmlns:a16="http://schemas.microsoft.com/office/drawing/2014/main" id="{E2FFD386-9A4C-86FB-57A7-202A86ACB436}"/>
              </a:ext>
            </a:extLst>
          </p:cNvPr>
          <p:cNvGrpSpPr/>
          <p:nvPr/>
        </p:nvGrpSpPr>
        <p:grpSpPr>
          <a:xfrm>
            <a:off x="578153" y="4298023"/>
            <a:ext cx="2897195" cy="1699953"/>
            <a:chOff x="578153" y="4401907"/>
            <a:chExt cx="2897195" cy="1699953"/>
          </a:xfrm>
        </p:grpSpPr>
        <p:sp>
          <p:nvSpPr>
            <p:cNvPr id="4" name="Accolade ouvrante 3">
              <a:extLst>
                <a:ext uri="{FF2B5EF4-FFF2-40B4-BE49-F238E27FC236}">
                  <a16:creationId xmlns:a16="http://schemas.microsoft.com/office/drawing/2014/main" id="{460A7161-B76C-5C45-4FB3-94B92619BC2B}"/>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06C40A2-1771-58CD-9BA0-D214A1D4B28E}"/>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𝐾</m:t>
                          </m:r>
                        </m:e>
                        <m:sub>
                          <m:r>
                            <a:rPr lang="fr-BE" sz="1400" b="0" i="1" smtClean="0">
                              <a:solidFill>
                                <a:srgbClr val="FF0000"/>
                              </a:solidFill>
                              <a:latin typeface="Cambria Math" panose="02040503050406030204" pitchFamily="18" charset="0"/>
                            </a:rPr>
                            <m:t>𝑖𝑛𝑖</m:t>
                          </m:r>
                        </m:sub>
                        <m:sup>
                          <m:r>
                            <a:rPr lang="fr-BE" sz="1400" b="0" i="1" smtClean="0">
                              <a:solidFill>
                                <a:srgbClr val="FF0000"/>
                              </a:solidFill>
                              <a:latin typeface="Cambria Math" panose="02040503050406030204" pitchFamily="18" charset="0"/>
                            </a:rPr>
                            <m:t>𝐶𝑊𝐶</m:t>
                          </m:r>
                        </m:sup>
                      </m:sSubSup>
                    </m:oMath>
                  </a14:m>
                  <a:endParaRPr lang="en-GB"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𝐹</m:t>
                          </m:r>
                        </m:e>
                        <m:sub>
                          <m:r>
                            <a:rPr lang="fr-BE" sz="1400" b="0" i="1" smtClean="0">
                              <a:solidFill>
                                <a:schemeClr val="tx1">
                                  <a:alpha val="20000"/>
                                </a:schemeClr>
                              </a:solidFill>
                              <a:latin typeface="Cambria Math" panose="02040503050406030204" pitchFamily="18" charset="0"/>
                            </a:rPr>
                            <m:t>𝑦</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𝐶𝑊𝐶</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𝐾</m:t>
                          </m:r>
                        </m:e>
                        <m:sub>
                          <m:r>
                            <a:rPr lang="fr-BE" sz="1400" b="0" i="1" smtClean="0">
                              <a:solidFill>
                                <a:schemeClr val="tx1">
                                  <a:alpha val="20000"/>
                                </a:schemeClr>
                              </a:solidFill>
                              <a:latin typeface="Cambria Math" panose="02040503050406030204" pitchFamily="18" charset="0"/>
                            </a:rPr>
                            <m:t>𝑝𝑝</m:t>
                          </m:r>
                        </m:sub>
                        <m:sup>
                          <m:r>
                            <a:rPr lang="fr-BE" sz="1400" b="0" i="1" smtClean="0">
                              <a:solidFill>
                                <a:schemeClr val="tx1">
                                  <a:alpha val="20000"/>
                                </a:schemeClr>
                              </a:solidFill>
                              <a:latin typeface="Cambria Math" panose="02040503050406030204" pitchFamily="18" charset="0"/>
                            </a:rPr>
                            <m:t>𝐶𝑊𝐶</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𝐹</m:t>
                          </m:r>
                        </m:e>
                        <m:sub>
                          <m:r>
                            <a:rPr lang="fr-BE" sz="1400" b="0" i="1" smtClean="0">
                              <a:solidFill>
                                <a:schemeClr val="tx1">
                                  <a:alpha val="20000"/>
                                </a:schemeClr>
                              </a:solidFill>
                              <a:latin typeface="Cambria Math" panose="02040503050406030204" pitchFamily="18" charset="0"/>
                            </a:rPr>
                            <m:t>𝑢</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p:txBody>
            </p:sp>
          </mc:Choice>
          <mc:Fallback xmlns="">
            <p:sp>
              <p:nvSpPr>
                <p:cNvPr id="5" name="ZoneTexte 4">
                  <a:extLst>
                    <a:ext uri="{FF2B5EF4-FFF2-40B4-BE49-F238E27FC236}">
                      <a16:creationId xmlns:a16="http://schemas.microsoft.com/office/drawing/2014/main" id="{806C40A2-1771-58CD-9BA0-D214A1D4B28E}"/>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4"/>
                  <a:stretch>
                    <a:fillRect l="-235" b="-1792"/>
                  </a:stretch>
                </a:blipFill>
              </p:spPr>
              <p:txBody>
                <a:bodyPr/>
                <a:lstStyle/>
                <a:p>
                  <a:r>
                    <a:rPr lang="en-GB">
                      <a:noFill/>
                    </a:rPr>
                    <a:t> </a:t>
                  </a:r>
                </a:p>
              </p:txBody>
            </p:sp>
          </mc:Fallback>
        </mc:AlternateContent>
      </p:grpSp>
      <p:pic>
        <p:nvPicPr>
          <p:cNvPr id="6" name="Image 5">
            <a:extLst>
              <a:ext uri="{FF2B5EF4-FFF2-40B4-BE49-F238E27FC236}">
                <a16:creationId xmlns:a16="http://schemas.microsoft.com/office/drawing/2014/main" id="{B3BDB165-AE69-70D6-C0A9-11885BDC7782}"/>
              </a:ext>
            </a:extLst>
          </p:cNvPr>
          <p:cNvPicPr>
            <a:picLocks noChangeAspect="1"/>
          </p:cNvPicPr>
          <p:nvPr/>
        </p:nvPicPr>
        <p:blipFill>
          <a:blip r:embed="rId5"/>
          <a:stretch>
            <a:fillRect/>
          </a:stretch>
        </p:blipFill>
        <p:spPr>
          <a:xfrm>
            <a:off x="5086800" y="4068000"/>
            <a:ext cx="3742865" cy="2160000"/>
          </a:xfrm>
          <a:prstGeom prst="rect">
            <a:avLst/>
          </a:prstGeom>
        </p:spPr>
      </p:pic>
      <p:pic>
        <p:nvPicPr>
          <p:cNvPr id="7" name="Image 6">
            <a:extLst>
              <a:ext uri="{FF2B5EF4-FFF2-40B4-BE49-F238E27FC236}">
                <a16:creationId xmlns:a16="http://schemas.microsoft.com/office/drawing/2014/main" id="{31C189B7-1760-F7FA-CC13-D5F2C182A925}"/>
              </a:ext>
            </a:extLst>
          </p:cNvPr>
          <p:cNvPicPr>
            <a:picLocks noChangeAspect="1"/>
          </p:cNvPicPr>
          <p:nvPr/>
        </p:nvPicPr>
        <p:blipFill>
          <a:blip r:embed="rId6"/>
          <a:stretch>
            <a:fillRect/>
          </a:stretch>
        </p:blipFill>
        <p:spPr>
          <a:xfrm>
            <a:off x="5086800" y="1036800"/>
            <a:ext cx="3743811" cy="2160000"/>
          </a:xfrm>
          <a:prstGeom prst="rect">
            <a:avLst/>
          </a:prstGeom>
        </p:spPr>
      </p:pic>
      <p:pic>
        <p:nvPicPr>
          <p:cNvPr id="8" name="Image 7">
            <a:extLst>
              <a:ext uri="{FF2B5EF4-FFF2-40B4-BE49-F238E27FC236}">
                <a16:creationId xmlns:a16="http://schemas.microsoft.com/office/drawing/2014/main" id="{DEAFBE86-C969-583D-0C84-0E5B08C81C52}"/>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9" name="ZoneTexte 8">
            <a:extLst>
              <a:ext uri="{FF2B5EF4-FFF2-40B4-BE49-F238E27FC236}">
                <a16:creationId xmlns:a16="http://schemas.microsoft.com/office/drawing/2014/main" id="{CF433179-028D-6AA6-629C-DFC636862AA6}"/>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5/20</a:t>
            </a:r>
          </a:p>
        </p:txBody>
      </p:sp>
    </p:spTree>
    <p:custDataLst>
      <p:tags r:id="rId1"/>
    </p:custDataLst>
    <p:extLst>
      <p:ext uri="{BB962C8B-B14F-4D97-AF65-F5344CB8AC3E}">
        <p14:creationId xmlns:p14="http://schemas.microsoft.com/office/powerpoint/2010/main" val="1896862608"/>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7BABAA-F069-D1A1-8494-55CE339EEEAA}"/>
              </a:ext>
            </a:extLst>
          </p:cNvPr>
          <p:cNvSpPr txBox="1"/>
          <p:nvPr/>
        </p:nvSpPr>
        <p:spPr>
          <a:xfrm>
            <a:off x="251520" y="1268760"/>
            <a:ext cx="8640960" cy="2677656"/>
          </a:xfrm>
          <a:prstGeom prst="rect">
            <a:avLst/>
          </a:prstGeom>
          <a:noFill/>
        </p:spPr>
        <p:txBody>
          <a:bodyPr wrap="square" rtlCol="0">
            <a:spAutoFit/>
          </a:bodyPr>
          <a:lstStyle/>
          <a:p>
            <a:pPr marL="342900" indent="-342900">
              <a:buFont typeface="+mj-lt"/>
              <a:buAutoNum type="arabicPeriod"/>
            </a:pPr>
            <a:r>
              <a:rPr lang="fr-FR" sz="2400" dirty="0">
                <a:latin typeface="+mj-lt"/>
                <a:cs typeface="Arial" panose="020B0604020202020204" pitchFamily="34" charset="0"/>
              </a:rPr>
              <a:t>Introduction</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err="1">
                <a:latin typeface="+mj-lt"/>
                <a:cs typeface="Arial" panose="020B0604020202020204" pitchFamily="34" charset="0"/>
              </a:rPr>
              <a:t>Literature</a:t>
            </a:r>
            <a:r>
              <a:rPr lang="fr-FR" sz="2400" dirty="0">
                <a:latin typeface="+mj-lt"/>
                <a:cs typeface="Arial" panose="020B0604020202020204" pitchFamily="34" charset="0"/>
              </a:rPr>
              <a:t> </a:t>
            </a:r>
            <a:r>
              <a:rPr lang="fr-FR" sz="2400" dirty="0" err="1">
                <a:latin typeface="+mj-lt"/>
                <a:cs typeface="Arial" panose="020B0604020202020204" pitchFamily="34" charset="0"/>
              </a:rPr>
              <a:t>review</a:t>
            </a:r>
            <a:r>
              <a:rPr lang="fr-FR" sz="2400" dirty="0">
                <a:latin typeface="+mj-lt"/>
                <a:cs typeface="Arial" panose="020B0604020202020204" pitchFamily="34" charset="0"/>
              </a:rPr>
              <a:t>: EN 1993-1-8 model</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a:latin typeface="+mj-lt"/>
                <a:cs typeface="Arial" panose="020B0604020202020204" pitchFamily="34" charset="0"/>
              </a:rPr>
              <a:t>New </a:t>
            </a:r>
            <a:r>
              <a:rPr lang="fr-FR" sz="2400" dirty="0" err="1">
                <a:latin typeface="+mj-lt"/>
                <a:cs typeface="Arial" panose="020B0604020202020204" pitchFamily="34" charset="0"/>
              </a:rPr>
              <a:t>analytical</a:t>
            </a:r>
            <a:r>
              <a:rPr lang="fr-FR" sz="2400" dirty="0">
                <a:latin typeface="+mj-lt"/>
                <a:cs typeface="Arial" panose="020B0604020202020204" pitchFamily="34" charset="0"/>
              </a:rPr>
              <a:t> model</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a:latin typeface="+mj-lt"/>
                <a:cs typeface="Arial" panose="020B0604020202020204" pitchFamily="34" charset="0"/>
              </a:rPr>
              <a:t>Conclusions &amp; perspectives</a:t>
            </a:r>
          </a:p>
        </p:txBody>
      </p:sp>
      <p:sp>
        <p:nvSpPr>
          <p:cNvPr id="6" name="Titre 5">
            <a:extLst>
              <a:ext uri="{FF2B5EF4-FFF2-40B4-BE49-F238E27FC236}">
                <a16:creationId xmlns:a16="http://schemas.microsoft.com/office/drawing/2014/main" id="{17A59B2A-084C-A99E-E97B-93A1B2C977F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Outline</a:t>
            </a:r>
          </a:p>
        </p:txBody>
      </p:sp>
      <p:sp>
        <p:nvSpPr>
          <p:cNvPr id="7" name="ZoneTexte 6">
            <a:extLst>
              <a:ext uri="{FF2B5EF4-FFF2-40B4-BE49-F238E27FC236}">
                <a16:creationId xmlns:a16="http://schemas.microsoft.com/office/drawing/2014/main" id="{27E0A9E4-2AB3-DA89-3BF8-C2FF251230C7}"/>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1/20</a:t>
            </a:r>
          </a:p>
        </p:txBody>
      </p:sp>
    </p:spTree>
    <p:custDataLst>
      <p:tags r:id="rId1"/>
    </p:custDataLst>
    <p:extLst>
      <p:ext uri="{BB962C8B-B14F-4D97-AF65-F5344CB8AC3E}">
        <p14:creationId xmlns:p14="http://schemas.microsoft.com/office/powerpoint/2010/main" val="205070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lèche droite 4">
            <a:extLst>
              <a:ext uri="{FF2B5EF4-FFF2-40B4-BE49-F238E27FC236}">
                <a16:creationId xmlns:a16="http://schemas.microsoft.com/office/drawing/2014/main" id="{9BDE3B8D-7401-8D4B-4E01-AC992031624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1" name="Titre 5">
            <a:extLst>
              <a:ext uri="{FF2B5EF4-FFF2-40B4-BE49-F238E27FC236}">
                <a16:creationId xmlns:a16="http://schemas.microsoft.com/office/drawing/2014/main" id="{1DDF1D3C-FB1D-0193-06D3-A2CA9CEFBFBD}"/>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Behaviour of the CWC component</a:t>
            </a:r>
          </a:p>
        </p:txBody>
      </p:sp>
      <p:sp>
        <p:nvSpPr>
          <p:cNvPr id="111" name="Accolade ouvrante 110">
            <a:extLst>
              <a:ext uri="{FF2B5EF4-FFF2-40B4-BE49-F238E27FC236}">
                <a16:creationId xmlns:a16="http://schemas.microsoft.com/office/drawing/2014/main" id="{ECA3FF0A-F7E3-A266-138C-173DBD71C816}"/>
              </a:ext>
            </a:extLst>
          </p:cNvPr>
          <p:cNvSpPr/>
          <p:nvPr/>
        </p:nvSpPr>
        <p:spPr>
          <a:xfrm>
            <a:off x="4768091" y="830531"/>
            <a:ext cx="288032" cy="5379263"/>
          </a:xfrm>
          <a:prstGeom prst="leftBrace">
            <a:avLst>
              <a:gd name="adj1" fmla="val 40080"/>
              <a:gd name="adj2" fmla="val 2060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2" name="ZoneTexte 111">
            <a:extLst>
              <a:ext uri="{FF2B5EF4-FFF2-40B4-BE49-F238E27FC236}">
                <a16:creationId xmlns:a16="http://schemas.microsoft.com/office/drawing/2014/main" id="{D70A3C12-8C70-FEC0-D173-D698BDB854BE}"/>
              </a:ext>
            </a:extLst>
          </p:cNvPr>
          <p:cNvSpPr txBox="1"/>
          <p:nvPr/>
        </p:nvSpPr>
        <p:spPr>
          <a:xfrm>
            <a:off x="6019512" y="3888000"/>
            <a:ext cx="1877437"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B. </a:t>
            </a:r>
            <a:r>
              <a:rPr lang="fr-BE" dirty="0" err="1">
                <a:latin typeface="Arial" pitchFamily="34" charset="0"/>
                <a:cs typeface="Arial" pitchFamily="34" charset="0"/>
                <a:sym typeface="Wingdings" panose="05000000000000000000" pitchFamily="2" charset="2"/>
              </a:rPr>
              <a:t>Slender</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113" name="ZoneTexte 112">
            <a:extLst>
              <a:ext uri="{FF2B5EF4-FFF2-40B4-BE49-F238E27FC236}">
                <a16:creationId xmlns:a16="http://schemas.microsoft.com/office/drawing/2014/main" id="{31CD9EB0-F5DF-4F78-55EA-53A1EA8DBA0F}"/>
              </a:ext>
            </a:extLst>
          </p:cNvPr>
          <p:cNvSpPr txBox="1"/>
          <p:nvPr/>
        </p:nvSpPr>
        <p:spPr>
          <a:xfrm>
            <a:off x="6143423" y="852134"/>
            <a:ext cx="1629613"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 </a:t>
            </a:r>
            <a:r>
              <a:rPr lang="fr-BE" dirty="0" err="1">
                <a:latin typeface="Arial" pitchFamily="34" charset="0"/>
                <a:cs typeface="Arial" pitchFamily="34" charset="0"/>
                <a:sym typeface="Wingdings" panose="05000000000000000000" pitchFamily="2" charset="2"/>
              </a:rPr>
              <a:t>Thick</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2" name="ZoneTexte 1">
            <a:extLst>
              <a:ext uri="{FF2B5EF4-FFF2-40B4-BE49-F238E27FC236}">
                <a16:creationId xmlns:a16="http://schemas.microsoft.com/office/drawing/2014/main" id="{03E0BD56-E5DB-5D68-0E09-21C7CAEBD287}"/>
              </a:ext>
            </a:extLst>
          </p:cNvPr>
          <p:cNvSpPr txBox="1"/>
          <p:nvPr/>
        </p:nvSpPr>
        <p:spPr>
          <a:xfrm>
            <a:off x="314335" y="3698668"/>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3" name="Groupe 2">
            <a:extLst>
              <a:ext uri="{FF2B5EF4-FFF2-40B4-BE49-F238E27FC236}">
                <a16:creationId xmlns:a16="http://schemas.microsoft.com/office/drawing/2014/main" id="{E2FFD386-9A4C-86FB-57A7-202A86ACB436}"/>
              </a:ext>
            </a:extLst>
          </p:cNvPr>
          <p:cNvGrpSpPr/>
          <p:nvPr/>
        </p:nvGrpSpPr>
        <p:grpSpPr>
          <a:xfrm>
            <a:off x="578153" y="4298023"/>
            <a:ext cx="2897195" cy="1699953"/>
            <a:chOff x="578153" y="4401907"/>
            <a:chExt cx="2897195" cy="1699953"/>
          </a:xfrm>
        </p:grpSpPr>
        <p:sp>
          <p:nvSpPr>
            <p:cNvPr id="4" name="Accolade ouvrante 3">
              <a:extLst>
                <a:ext uri="{FF2B5EF4-FFF2-40B4-BE49-F238E27FC236}">
                  <a16:creationId xmlns:a16="http://schemas.microsoft.com/office/drawing/2014/main" id="{460A7161-B76C-5C45-4FB3-94B92619BC2B}"/>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06C40A2-1771-58CD-9BA0-D214A1D4B28E}"/>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𝐾</m:t>
                          </m:r>
                        </m:e>
                        <m:sub>
                          <m:r>
                            <a:rPr lang="fr-BE" sz="1400" b="0" i="1" smtClean="0">
                              <a:solidFill>
                                <a:schemeClr val="tx1"/>
                              </a:solidFill>
                              <a:latin typeface="Cambria Math" panose="02040503050406030204" pitchFamily="18" charset="0"/>
                            </a:rPr>
                            <m:t>𝑖𝑛𝑖</m:t>
                          </m:r>
                        </m:sub>
                        <m:sup>
                          <m:r>
                            <a:rPr lang="fr-BE" sz="1400" b="0" i="1" smtClean="0">
                              <a:solidFill>
                                <a:schemeClr val="tx1"/>
                              </a:solidFill>
                              <a:latin typeface="Cambria Math" panose="02040503050406030204" pitchFamily="18" charset="0"/>
                            </a:rPr>
                            <m:t>𝐶𝑊𝐶</m:t>
                          </m:r>
                        </m:sup>
                      </m:sSubSup>
                    </m:oMath>
                  </a14:m>
                  <a:endParaRPr lang="en-GB"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𝐹</m:t>
                          </m:r>
                        </m:e>
                        <m:sub>
                          <m:r>
                            <a:rPr lang="fr-BE" sz="1400" b="0" i="1" smtClean="0">
                              <a:solidFill>
                                <a:srgbClr val="FF0000"/>
                              </a:solidFill>
                              <a:latin typeface="Cambria Math" panose="02040503050406030204" pitchFamily="18" charset="0"/>
                            </a:rPr>
                            <m:t>𝑦</m:t>
                          </m:r>
                          <m:r>
                            <a:rPr lang="fr-BE" sz="1400" b="0" i="1" smtClean="0">
                              <a:solidFill>
                                <a:srgbClr val="FF0000"/>
                              </a:solidFill>
                              <a:latin typeface="Cambria Math" panose="02040503050406030204" pitchFamily="18" charset="0"/>
                            </a:rPr>
                            <m:t>,</m:t>
                          </m:r>
                          <m:r>
                            <a:rPr lang="fr-BE" sz="1400" b="0" i="1" smtClean="0">
                              <a:solidFill>
                                <a:srgbClr val="FF0000"/>
                              </a:solidFill>
                              <a:latin typeface="Cambria Math" panose="02040503050406030204" pitchFamily="18" charset="0"/>
                            </a:rPr>
                            <m:t>𝑅𝑑</m:t>
                          </m:r>
                        </m:sub>
                        <m:sup>
                          <m:r>
                            <a:rPr lang="fr-BE" sz="1400" b="0" i="1" smtClean="0">
                              <a:solidFill>
                                <a:srgbClr val="FF0000"/>
                              </a:solidFill>
                              <a:latin typeface="Cambria Math" panose="02040503050406030204" pitchFamily="18" charset="0"/>
                            </a:rPr>
                            <m:t>𝐶𝑊𝐶</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𝐾</m:t>
                          </m:r>
                        </m:e>
                        <m:sub>
                          <m:r>
                            <a:rPr lang="fr-BE" sz="1400" b="0" i="1" smtClean="0">
                              <a:solidFill>
                                <a:schemeClr val="tx1">
                                  <a:alpha val="20000"/>
                                </a:schemeClr>
                              </a:solidFill>
                              <a:latin typeface="Cambria Math" panose="02040503050406030204" pitchFamily="18" charset="0"/>
                            </a:rPr>
                            <m:t>𝑝𝑝</m:t>
                          </m:r>
                        </m:sub>
                        <m:sup>
                          <m:r>
                            <a:rPr lang="fr-BE" sz="1400" b="0" i="1" smtClean="0">
                              <a:solidFill>
                                <a:schemeClr val="tx1">
                                  <a:alpha val="20000"/>
                                </a:schemeClr>
                              </a:solidFill>
                              <a:latin typeface="Cambria Math" panose="02040503050406030204" pitchFamily="18" charset="0"/>
                            </a:rPr>
                            <m:t>𝐶𝑊𝐶</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𝐹</m:t>
                          </m:r>
                        </m:e>
                        <m:sub>
                          <m:r>
                            <a:rPr lang="fr-BE" sz="1400" b="0" i="1" smtClean="0">
                              <a:solidFill>
                                <a:schemeClr val="tx1">
                                  <a:alpha val="20000"/>
                                </a:schemeClr>
                              </a:solidFill>
                              <a:latin typeface="Cambria Math" panose="02040503050406030204" pitchFamily="18" charset="0"/>
                            </a:rPr>
                            <m:t>𝑢</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p:txBody>
            </p:sp>
          </mc:Choice>
          <mc:Fallback xmlns="">
            <p:sp>
              <p:nvSpPr>
                <p:cNvPr id="5" name="ZoneTexte 4">
                  <a:extLst>
                    <a:ext uri="{FF2B5EF4-FFF2-40B4-BE49-F238E27FC236}">
                      <a16:creationId xmlns:a16="http://schemas.microsoft.com/office/drawing/2014/main" id="{806C40A2-1771-58CD-9BA0-D214A1D4B28E}"/>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4"/>
                  <a:stretch>
                    <a:fillRect l="-235" b="-1792"/>
                  </a:stretch>
                </a:blipFill>
              </p:spPr>
              <p:txBody>
                <a:bodyPr/>
                <a:lstStyle/>
                <a:p>
                  <a:r>
                    <a:rPr lang="en-GB">
                      <a:noFill/>
                    </a:rPr>
                    <a:t> </a:t>
                  </a:r>
                </a:p>
              </p:txBody>
            </p:sp>
          </mc:Fallback>
        </mc:AlternateContent>
      </p:grpSp>
      <p:pic>
        <p:nvPicPr>
          <p:cNvPr id="6" name="Image 5">
            <a:extLst>
              <a:ext uri="{FF2B5EF4-FFF2-40B4-BE49-F238E27FC236}">
                <a16:creationId xmlns:a16="http://schemas.microsoft.com/office/drawing/2014/main" id="{B92198B1-8B4B-1127-1126-216FC63D363D}"/>
              </a:ext>
            </a:extLst>
          </p:cNvPr>
          <p:cNvPicPr>
            <a:picLocks noChangeAspect="1"/>
          </p:cNvPicPr>
          <p:nvPr/>
        </p:nvPicPr>
        <p:blipFill>
          <a:blip r:embed="rId5"/>
          <a:stretch>
            <a:fillRect/>
          </a:stretch>
        </p:blipFill>
        <p:spPr>
          <a:xfrm>
            <a:off x="5086800" y="1036800"/>
            <a:ext cx="3743811" cy="2160000"/>
          </a:xfrm>
          <a:prstGeom prst="rect">
            <a:avLst/>
          </a:prstGeom>
        </p:spPr>
      </p:pic>
      <p:pic>
        <p:nvPicPr>
          <p:cNvPr id="7" name="Image 6">
            <a:extLst>
              <a:ext uri="{FF2B5EF4-FFF2-40B4-BE49-F238E27FC236}">
                <a16:creationId xmlns:a16="http://schemas.microsoft.com/office/drawing/2014/main" id="{FFE57C35-9667-5425-155C-27889A5D952B}"/>
              </a:ext>
            </a:extLst>
          </p:cNvPr>
          <p:cNvPicPr>
            <a:picLocks noChangeAspect="1"/>
          </p:cNvPicPr>
          <p:nvPr/>
        </p:nvPicPr>
        <p:blipFill>
          <a:blip r:embed="rId6"/>
          <a:stretch>
            <a:fillRect/>
          </a:stretch>
        </p:blipFill>
        <p:spPr>
          <a:xfrm>
            <a:off x="5086800" y="4068000"/>
            <a:ext cx="3742865" cy="2160000"/>
          </a:xfrm>
          <a:prstGeom prst="rect">
            <a:avLst/>
          </a:prstGeom>
        </p:spPr>
      </p:pic>
      <p:pic>
        <p:nvPicPr>
          <p:cNvPr id="8" name="Image 7">
            <a:extLst>
              <a:ext uri="{FF2B5EF4-FFF2-40B4-BE49-F238E27FC236}">
                <a16:creationId xmlns:a16="http://schemas.microsoft.com/office/drawing/2014/main" id="{4B6444CD-E418-59DF-B603-62A27A491D49}"/>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9" name="ZoneTexte 8">
            <a:extLst>
              <a:ext uri="{FF2B5EF4-FFF2-40B4-BE49-F238E27FC236}">
                <a16:creationId xmlns:a16="http://schemas.microsoft.com/office/drawing/2014/main" id="{810AE89E-1F25-5F37-73AD-A73DDF5F0707}"/>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5/20</a:t>
            </a:r>
          </a:p>
        </p:txBody>
      </p:sp>
    </p:spTree>
    <p:custDataLst>
      <p:tags r:id="rId1"/>
    </p:custDataLst>
    <p:extLst>
      <p:ext uri="{BB962C8B-B14F-4D97-AF65-F5344CB8AC3E}">
        <p14:creationId xmlns:p14="http://schemas.microsoft.com/office/powerpoint/2010/main" val="16134958"/>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lèche droite 4">
            <a:extLst>
              <a:ext uri="{FF2B5EF4-FFF2-40B4-BE49-F238E27FC236}">
                <a16:creationId xmlns:a16="http://schemas.microsoft.com/office/drawing/2014/main" id="{9BDE3B8D-7401-8D4B-4E01-AC992031624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1" name="Titre 5">
            <a:extLst>
              <a:ext uri="{FF2B5EF4-FFF2-40B4-BE49-F238E27FC236}">
                <a16:creationId xmlns:a16="http://schemas.microsoft.com/office/drawing/2014/main" id="{1DDF1D3C-FB1D-0193-06D3-A2CA9CEFBFBD}"/>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Behaviour of the CWC component</a:t>
            </a:r>
          </a:p>
        </p:txBody>
      </p:sp>
      <p:sp>
        <p:nvSpPr>
          <p:cNvPr id="111" name="Accolade ouvrante 110">
            <a:extLst>
              <a:ext uri="{FF2B5EF4-FFF2-40B4-BE49-F238E27FC236}">
                <a16:creationId xmlns:a16="http://schemas.microsoft.com/office/drawing/2014/main" id="{ECA3FF0A-F7E3-A266-138C-173DBD71C816}"/>
              </a:ext>
            </a:extLst>
          </p:cNvPr>
          <p:cNvSpPr/>
          <p:nvPr/>
        </p:nvSpPr>
        <p:spPr>
          <a:xfrm>
            <a:off x="4768091" y="830531"/>
            <a:ext cx="288032" cy="5379263"/>
          </a:xfrm>
          <a:prstGeom prst="leftBrace">
            <a:avLst>
              <a:gd name="adj1" fmla="val 40080"/>
              <a:gd name="adj2" fmla="val 2060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2" name="ZoneTexte 111">
            <a:extLst>
              <a:ext uri="{FF2B5EF4-FFF2-40B4-BE49-F238E27FC236}">
                <a16:creationId xmlns:a16="http://schemas.microsoft.com/office/drawing/2014/main" id="{D70A3C12-8C70-FEC0-D173-D698BDB854BE}"/>
              </a:ext>
            </a:extLst>
          </p:cNvPr>
          <p:cNvSpPr txBox="1"/>
          <p:nvPr/>
        </p:nvSpPr>
        <p:spPr>
          <a:xfrm>
            <a:off x="6019512" y="3888000"/>
            <a:ext cx="1877437"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B. </a:t>
            </a:r>
            <a:r>
              <a:rPr lang="fr-BE" dirty="0" err="1">
                <a:latin typeface="Arial" pitchFamily="34" charset="0"/>
                <a:cs typeface="Arial" pitchFamily="34" charset="0"/>
                <a:sym typeface="Wingdings" panose="05000000000000000000" pitchFamily="2" charset="2"/>
              </a:rPr>
              <a:t>Slender</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113" name="ZoneTexte 112">
            <a:extLst>
              <a:ext uri="{FF2B5EF4-FFF2-40B4-BE49-F238E27FC236}">
                <a16:creationId xmlns:a16="http://schemas.microsoft.com/office/drawing/2014/main" id="{31CD9EB0-F5DF-4F78-55EA-53A1EA8DBA0F}"/>
              </a:ext>
            </a:extLst>
          </p:cNvPr>
          <p:cNvSpPr txBox="1"/>
          <p:nvPr/>
        </p:nvSpPr>
        <p:spPr>
          <a:xfrm>
            <a:off x="6143423" y="852134"/>
            <a:ext cx="1629613"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 </a:t>
            </a:r>
            <a:r>
              <a:rPr lang="fr-BE" dirty="0" err="1">
                <a:latin typeface="Arial" pitchFamily="34" charset="0"/>
                <a:cs typeface="Arial" pitchFamily="34" charset="0"/>
                <a:sym typeface="Wingdings" panose="05000000000000000000" pitchFamily="2" charset="2"/>
              </a:rPr>
              <a:t>Thick</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2" name="ZoneTexte 1">
            <a:extLst>
              <a:ext uri="{FF2B5EF4-FFF2-40B4-BE49-F238E27FC236}">
                <a16:creationId xmlns:a16="http://schemas.microsoft.com/office/drawing/2014/main" id="{03E0BD56-E5DB-5D68-0E09-21C7CAEBD287}"/>
              </a:ext>
            </a:extLst>
          </p:cNvPr>
          <p:cNvSpPr txBox="1"/>
          <p:nvPr/>
        </p:nvSpPr>
        <p:spPr>
          <a:xfrm>
            <a:off x="314335" y="3698668"/>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3" name="Groupe 2">
            <a:extLst>
              <a:ext uri="{FF2B5EF4-FFF2-40B4-BE49-F238E27FC236}">
                <a16:creationId xmlns:a16="http://schemas.microsoft.com/office/drawing/2014/main" id="{E2FFD386-9A4C-86FB-57A7-202A86ACB436}"/>
              </a:ext>
            </a:extLst>
          </p:cNvPr>
          <p:cNvGrpSpPr/>
          <p:nvPr/>
        </p:nvGrpSpPr>
        <p:grpSpPr>
          <a:xfrm>
            <a:off x="578153" y="4298023"/>
            <a:ext cx="2897195" cy="1699953"/>
            <a:chOff x="578153" y="4401907"/>
            <a:chExt cx="2897195" cy="1699953"/>
          </a:xfrm>
        </p:grpSpPr>
        <p:sp>
          <p:nvSpPr>
            <p:cNvPr id="4" name="Accolade ouvrante 3">
              <a:extLst>
                <a:ext uri="{FF2B5EF4-FFF2-40B4-BE49-F238E27FC236}">
                  <a16:creationId xmlns:a16="http://schemas.microsoft.com/office/drawing/2014/main" id="{460A7161-B76C-5C45-4FB3-94B92619BC2B}"/>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06C40A2-1771-58CD-9BA0-D214A1D4B28E}"/>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𝐾</m:t>
                          </m:r>
                        </m:e>
                        <m:sub>
                          <m:r>
                            <a:rPr lang="fr-BE" sz="1400" b="0" i="1" smtClean="0">
                              <a:solidFill>
                                <a:schemeClr val="tx1"/>
                              </a:solidFill>
                              <a:latin typeface="Cambria Math" panose="02040503050406030204" pitchFamily="18" charset="0"/>
                            </a:rPr>
                            <m:t>𝑖𝑛𝑖</m:t>
                          </m:r>
                        </m:sub>
                        <m:sup>
                          <m:r>
                            <a:rPr lang="fr-BE" sz="1400" b="0" i="1" smtClean="0">
                              <a:solidFill>
                                <a:schemeClr val="tx1"/>
                              </a:solidFill>
                              <a:latin typeface="Cambria Math" panose="02040503050406030204" pitchFamily="18" charset="0"/>
                            </a:rPr>
                            <m:t>𝐶𝑊𝐶</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𝐹</m:t>
                          </m:r>
                        </m:e>
                        <m:sub>
                          <m:r>
                            <a:rPr lang="fr-BE" sz="1400" b="0" i="1" smtClean="0">
                              <a:solidFill>
                                <a:schemeClr val="tx1"/>
                              </a:solidFill>
                              <a:latin typeface="Cambria Math" panose="02040503050406030204" pitchFamily="18" charset="0"/>
                            </a:rPr>
                            <m:t>𝑦</m:t>
                          </m:r>
                          <m:r>
                            <a:rPr lang="fr-BE" sz="1400" b="0" i="1" smtClean="0">
                              <a:solidFill>
                                <a:schemeClr val="tx1"/>
                              </a:solidFill>
                              <a:latin typeface="Cambria Math" panose="02040503050406030204" pitchFamily="18" charset="0"/>
                            </a:rPr>
                            <m:t>,</m:t>
                          </m:r>
                          <m:r>
                            <a:rPr lang="fr-BE" sz="1400" b="0" i="1" smtClean="0">
                              <a:solidFill>
                                <a:schemeClr val="tx1"/>
                              </a:solidFill>
                              <a:latin typeface="Cambria Math" panose="02040503050406030204" pitchFamily="18" charset="0"/>
                            </a:rPr>
                            <m:t>𝑅𝑑</m:t>
                          </m:r>
                        </m:sub>
                        <m:sup>
                          <m:r>
                            <a:rPr lang="fr-BE" sz="1400" b="0" i="1" smtClean="0">
                              <a:solidFill>
                                <a:schemeClr val="tx1"/>
                              </a:solidFill>
                              <a:latin typeface="Cambria Math" panose="02040503050406030204" pitchFamily="18" charset="0"/>
                            </a:rPr>
                            <m:t>𝐶𝑊𝐶</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𝐾</m:t>
                          </m:r>
                        </m:e>
                        <m:sub>
                          <m:r>
                            <a:rPr lang="fr-BE" sz="1400" b="0" i="1" smtClean="0">
                              <a:solidFill>
                                <a:srgbClr val="FF0000"/>
                              </a:solidFill>
                              <a:latin typeface="Cambria Math" panose="02040503050406030204" pitchFamily="18" charset="0"/>
                            </a:rPr>
                            <m:t>𝑝𝑝</m:t>
                          </m:r>
                        </m:sub>
                        <m:sup>
                          <m:r>
                            <a:rPr lang="fr-BE" sz="1400" b="0" i="1" smtClean="0">
                              <a:solidFill>
                                <a:srgbClr val="FF0000"/>
                              </a:solidFill>
                              <a:latin typeface="Cambria Math" panose="02040503050406030204" pitchFamily="18" charset="0"/>
                            </a:rPr>
                            <m:t>𝐶𝑊𝐶</m:t>
                          </m:r>
                        </m:sup>
                      </m:sSubSup>
                    </m:oMath>
                  </a14:m>
                  <a:endParaRPr lang="en-GB"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𝐹</m:t>
                          </m:r>
                        </m:e>
                        <m:sub>
                          <m:r>
                            <a:rPr lang="fr-BE" sz="1400" b="0" i="1" smtClean="0">
                              <a:solidFill>
                                <a:schemeClr val="tx1">
                                  <a:alpha val="20000"/>
                                </a:schemeClr>
                              </a:solidFill>
                              <a:latin typeface="Cambria Math" panose="02040503050406030204" pitchFamily="18" charset="0"/>
                            </a:rPr>
                            <m:t>𝑢</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p:txBody>
            </p:sp>
          </mc:Choice>
          <mc:Fallback xmlns="">
            <p:sp>
              <p:nvSpPr>
                <p:cNvPr id="5" name="ZoneTexte 4">
                  <a:extLst>
                    <a:ext uri="{FF2B5EF4-FFF2-40B4-BE49-F238E27FC236}">
                      <a16:creationId xmlns:a16="http://schemas.microsoft.com/office/drawing/2014/main" id="{806C40A2-1771-58CD-9BA0-D214A1D4B28E}"/>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4"/>
                  <a:stretch>
                    <a:fillRect l="-235" b="-1792"/>
                  </a:stretch>
                </a:blipFill>
              </p:spPr>
              <p:txBody>
                <a:bodyPr/>
                <a:lstStyle/>
                <a:p>
                  <a:r>
                    <a:rPr lang="en-GB">
                      <a:noFill/>
                    </a:rPr>
                    <a:t> </a:t>
                  </a:r>
                </a:p>
              </p:txBody>
            </p:sp>
          </mc:Fallback>
        </mc:AlternateContent>
      </p:grpSp>
      <p:pic>
        <p:nvPicPr>
          <p:cNvPr id="6" name="Image 5">
            <a:extLst>
              <a:ext uri="{FF2B5EF4-FFF2-40B4-BE49-F238E27FC236}">
                <a16:creationId xmlns:a16="http://schemas.microsoft.com/office/drawing/2014/main" id="{8C911AF2-D3D6-E85F-854F-D908898DC24F}"/>
              </a:ext>
            </a:extLst>
          </p:cNvPr>
          <p:cNvPicPr>
            <a:picLocks noChangeAspect="1"/>
          </p:cNvPicPr>
          <p:nvPr/>
        </p:nvPicPr>
        <p:blipFill>
          <a:blip r:embed="rId5"/>
          <a:stretch>
            <a:fillRect/>
          </a:stretch>
        </p:blipFill>
        <p:spPr>
          <a:xfrm>
            <a:off x="5086800" y="1036800"/>
            <a:ext cx="3743811" cy="2160000"/>
          </a:xfrm>
          <a:prstGeom prst="rect">
            <a:avLst/>
          </a:prstGeom>
        </p:spPr>
      </p:pic>
      <p:pic>
        <p:nvPicPr>
          <p:cNvPr id="7" name="Image 6">
            <a:extLst>
              <a:ext uri="{FF2B5EF4-FFF2-40B4-BE49-F238E27FC236}">
                <a16:creationId xmlns:a16="http://schemas.microsoft.com/office/drawing/2014/main" id="{6D97326B-4E78-092C-6FFF-F7EBA32E3C15}"/>
              </a:ext>
            </a:extLst>
          </p:cNvPr>
          <p:cNvPicPr>
            <a:picLocks noChangeAspect="1"/>
          </p:cNvPicPr>
          <p:nvPr/>
        </p:nvPicPr>
        <p:blipFill>
          <a:blip r:embed="rId6"/>
          <a:stretch>
            <a:fillRect/>
          </a:stretch>
        </p:blipFill>
        <p:spPr>
          <a:xfrm>
            <a:off x="5086800" y="4068000"/>
            <a:ext cx="3742865" cy="2160000"/>
          </a:xfrm>
          <a:prstGeom prst="rect">
            <a:avLst/>
          </a:prstGeom>
        </p:spPr>
      </p:pic>
      <p:pic>
        <p:nvPicPr>
          <p:cNvPr id="8" name="Image 7">
            <a:extLst>
              <a:ext uri="{FF2B5EF4-FFF2-40B4-BE49-F238E27FC236}">
                <a16:creationId xmlns:a16="http://schemas.microsoft.com/office/drawing/2014/main" id="{924B3E0C-FBBF-BA57-011C-A8E143BAD31B}"/>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9" name="ZoneTexte 8">
            <a:extLst>
              <a:ext uri="{FF2B5EF4-FFF2-40B4-BE49-F238E27FC236}">
                <a16:creationId xmlns:a16="http://schemas.microsoft.com/office/drawing/2014/main" id="{C5261EEB-D093-AB94-F12A-81A101A222F5}"/>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5/20</a:t>
            </a:r>
          </a:p>
        </p:txBody>
      </p:sp>
    </p:spTree>
    <p:custDataLst>
      <p:tags r:id="rId1"/>
    </p:custDataLst>
    <p:extLst>
      <p:ext uri="{BB962C8B-B14F-4D97-AF65-F5344CB8AC3E}">
        <p14:creationId xmlns:p14="http://schemas.microsoft.com/office/powerpoint/2010/main" val="3553836075"/>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lèche droite 4">
            <a:extLst>
              <a:ext uri="{FF2B5EF4-FFF2-40B4-BE49-F238E27FC236}">
                <a16:creationId xmlns:a16="http://schemas.microsoft.com/office/drawing/2014/main" id="{9BDE3B8D-7401-8D4B-4E01-AC992031624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1" name="Titre 5">
            <a:extLst>
              <a:ext uri="{FF2B5EF4-FFF2-40B4-BE49-F238E27FC236}">
                <a16:creationId xmlns:a16="http://schemas.microsoft.com/office/drawing/2014/main" id="{1DDF1D3C-FB1D-0193-06D3-A2CA9CEFBFBD}"/>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Behaviour of the CWC component</a:t>
            </a:r>
          </a:p>
        </p:txBody>
      </p:sp>
      <p:sp>
        <p:nvSpPr>
          <p:cNvPr id="111" name="Accolade ouvrante 110">
            <a:extLst>
              <a:ext uri="{FF2B5EF4-FFF2-40B4-BE49-F238E27FC236}">
                <a16:creationId xmlns:a16="http://schemas.microsoft.com/office/drawing/2014/main" id="{ECA3FF0A-F7E3-A266-138C-173DBD71C816}"/>
              </a:ext>
            </a:extLst>
          </p:cNvPr>
          <p:cNvSpPr/>
          <p:nvPr/>
        </p:nvSpPr>
        <p:spPr>
          <a:xfrm>
            <a:off x="4768091" y="830531"/>
            <a:ext cx="288032" cy="5379263"/>
          </a:xfrm>
          <a:prstGeom prst="leftBrace">
            <a:avLst>
              <a:gd name="adj1" fmla="val 40080"/>
              <a:gd name="adj2" fmla="val 2060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2" name="ZoneTexte 111">
            <a:extLst>
              <a:ext uri="{FF2B5EF4-FFF2-40B4-BE49-F238E27FC236}">
                <a16:creationId xmlns:a16="http://schemas.microsoft.com/office/drawing/2014/main" id="{D70A3C12-8C70-FEC0-D173-D698BDB854BE}"/>
              </a:ext>
            </a:extLst>
          </p:cNvPr>
          <p:cNvSpPr txBox="1"/>
          <p:nvPr/>
        </p:nvSpPr>
        <p:spPr>
          <a:xfrm>
            <a:off x="6019512" y="3888000"/>
            <a:ext cx="1877437"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B. </a:t>
            </a:r>
            <a:r>
              <a:rPr lang="fr-BE" dirty="0" err="1">
                <a:latin typeface="Arial" pitchFamily="34" charset="0"/>
                <a:cs typeface="Arial" pitchFamily="34" charset="0"/>
                <a:sym typeface="Wingdings" panose="05000000000000000000" pitchFamily="2" charset="2"/>
              </a:rPr>
              <a:t>Slender</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113" name="ZoneTexte 112">
            <a:extLst>
              <a:ext uri="{FF2B5EF4-FFF2-40B4-BE49-F238E27FC236}">
                <a16:creationId xmlns:a16="http://schemas.microsoft.com/office/drawing/2014/main" id="{31CD9EB0-F5DF-4F78-55EA-53A1EA8DBA0F}"/>
              </a:ext>
            </a:extLst>
          </p:cNvPr>
          <p:cNvSpPr txBox="1"/>
          <p:nvPr/>
        </p:nvSpPr>
        <p:spPr>
          <a:xfrm>
            <a:off x="6143423" y="852134"/>
            <a:ext cx="1629613"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 </a:t>
            </a:r>
            <a:r>
              <a:rPr lang="fr-BE" dirty="0" err="1">
                <a:latin typeface="Arial" pitchFamily="34" charset="0"/>
                <a:cs typeface="Arial" pitchFamily="34" charset="0"/>
                <a:sym typeface="Wingdings" panose="05000000000000000000" pitchFamily="2" charset="2"/>
              </a:rPr>
              <a:t>Thick</a:t>
            </a:r>
            <a:r>
              <a:rPr lang="fr-BE" dirty="0">
                <a:latin typeface="Arial" pitchFamily="34" charset="0"/>
                <a:cs typeface="Arial" pitchFamily="34" charset="0"/>
                <a:sym typeface="Wingdings" panose="05000000000000000000" pitchFamily="2" charset="2"/>
              </a:rPr>
              <a:t> CWC</a:t>
            </a:r>
            <a:endParaRPr lang="fr-FR" dirty="0">
              <a:latin typeface="Arial" pitchFamily="34" charset="0"/>
              <a:cs typeface="Arial" pitchFamily="34" charset="0"/>
            </a:endParaRPr>
          </a:p>
        </p:txBody>
      </p:sp>
      <p:sp>
        <p:nvSpPr>
          <p:cNvPr id="2" name="ZoneTexte 1">
            <a:extLst>
              <a:ext uri="{FF2B5EF4-FFF2-40B4-BE49-F238E27FC236}">
                <a16:creationId xmlns:a16="http://schemas.microsoft.com/office/drawing/2014/main" id="{03E0BD56-E5DB-5D68-0E09-21C7CAEBD287}"/>
              </a:ext>
            </a:extLst>
          </p:cNvPr>
          <p:cNvSpPr txBox="1"/>
          <p:nvPr/>
        </p:nvSpPr>
        <p:spPr>
          <a:xfrm>
            <a:off x="314335" y="3698668"/>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3" name="Groupe 2">
            <a:extLst>
              <a:ext uri="{FF2B5EF4-FFF2-40B4-BE49-F238E27FC236}">
                <a16:creationId xmlns:a16="http://schemas.microsoft.com/office/drawing/2014/main" id="{E2FFD386-9A4C-86FB-57A7-202A86ACB436}"/>
              </a:ext>
            </a:extLst>
          </p:cNvPr>
          <p:cNvGrpSpPr/>
          <p:nvPr/>
        </p:nvGrpSpPr>
        <p:grpSpPr>
          <a:xfrm>
            <a:off x="578153" y="4298023"/>
            <a:ext cx="2897195" cy="1699953"/>
            <a:chOff x="578153" y="4401907"/>
            <a:chExt cx="2897195" cy="1699953"/>
          </a:xfrm>
        </p:grpSpPr>
        <p:sp>
          <p:nvSpPr>
            <p:cNvPr id="4" name="Accolade ouvrante 3">
              <a:extLst>
                <a:ext uri="{FF2B5EF4-FFF2-40B4-BE49-F238E27FC236}">
                  <a16:creationId xmlns:a16="http://schemas.microsoft.com/office/drawing/2014/main" id="{460A7161-B76C-5C45-4FB3-94B92619BC2B}"/>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806C40A2-1771-58CD-9BA0-D214A1D4B28E}"/>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𝐾</m:t>
                          </m:r>
                        </m:e>
                        <m:sub>
                          <m:r>
                            <a:rPr lang="fr-BE" sz="1400" b="0" i="1" smtClean="0">
                              <a:solidFill>
                                <a:schemeClr val="tx1"/>
                              </a:solidFill>
                              <a:latin typeface="Cambria Math" panose="02040503050406030204" pitchFamily="18" charset="0"/>
                            </a:rPr>
                            <m:t>𝑖𝑛𝑖</m:t>
                          </m:r>
                        </m:sub>
                        <m:sup>
                          <m:r>
                            <a:rPr lang="fr-BE" sz="1400" b="0" i="1" smtClean="0">
                              <a:solidFill>
                                <a:schemeClr val="tx1"/>
                              </a:solidFill>
                              <a:latin typeface="Cambria Math" panose="02040503050406030204" pitchFamily="18" charset="0"/>
                            </a:rPr>
                            <m:t>𝐶𝑊𝐶</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𝐹</m:t>
                          </m:r>
                        </m:e>
                        <m:sub>
                          <m:r>
                            <a:rPr lang="fr-BE" sz="1400" b="0" i="1" smtClean="0">
                              <a:solidFill>
                                <a:schemeClr val="tx1"/>
                              </a:solidFill>
                              <a:latin typeface="Cambria Math" panose="02040503050406030204" pitchFamily="18" charset="0"/>
                            </a:rPr>
                            <m:t>𝑦</m:t>
                          </m:r>
                          <m:r>
                            <a:rPr lang="fr-BE" sz="1400" b="0" i="1" smtClean="0">
                              <a:solidFill>
                                <a:schemeClr val="tx1"/>
                              </a:solidFill>
                              <a:latin typeface="Cambria Math" panose="02040503050406030204" pitchFamily="18" charset="0"/>
                            </a:rPr>
                            <m:t>,</m:t>
                          </m:r>
                          <m:r>
                            <a:rPr lang="fr-BE" sz="1400" b="0" i="1" smtClean="0">
                              <a:solidFill>
                                <a:schemeClr val="tx1"/>
                              </a:solidFill>
                              <a:latin typeface="Cambria Math" panose="02040503050406030204" pitchFamily="18" charset="0"/>
                            </a:rPr>
                            <m:t>𝑅𝑑</m:t>
                          </m:r>
                        </m:sub>
                        <m:sup>
                          <m:r>
                            <a:rPr lang="fr-BE" sz="1400" b="0" i="1" smtClean="0">
                              <a:solidFill>
                                <a:schemeClr val="tx1"/>
                              </a:solidFill>
                              <a:latin typeface="Cambria Math" panose="02040503050406030204" pitchFamily="18" charset="0"/>
                            </a:rPr>
                            <m:t>𝐶𝑊𝐶</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𝐾</m:t>
                          </m:r>
                        </m:e>
                        <m:sub>
                          <m:r>
                            <a:rPr lang="fr-BE" sz="1400" b="0" i="1" smtClean="0">
                              <a:solidFill>
                                <a:schemeClr val="tx1"/>
                              </a:solidFill>
                              <a:latin typeface="Cambria Math" panose="02040503050406030204" pitchFamily="18" charset="0"/>
                            </a:rPr>
                            <m:t>𝑝𝑝</m:t>
                          </m:r>
                        </m:sub>
                        <m:sup>
                          <m:r>
                            <a:rPr lang="fr-BE" sz="1400" b="0" i="1" smtClean="0">
                              <a:solidFill>
                                <a:schemeClr val="tx1"/>
                              </a:solidFill>
                              <a:latin typeface="Cambria Math" panose="02040503050406030204" pitchFamily="18" charset="0"/>
                            </a:rPr>
                            <m:t>𝐶𝑊𝐶</m:t>
                          </m:r>
                        </m:sup>
                      </m:sSubSup>
                    </m:oMath>
                  </a14:m>
                  <a:endParaRPr lang="en-GB"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𝐹</m:t>
                          </m:r>
                        </m:e>
                        <m:sub>
                          <m:r>
                            <a:rPr lang="fr-BE" sz="1400" b="0" i="1" smtClean="0">
                              <a:solidFill>
                                <a:srgbClr val="FF0000"/>
                              </a:solidFill>
                              <a:latin typeface="Cambria Math" panose="02040503050406030204" pitchFamily="18" charset="0"/>
                            </a:rPr>
                            <m:t>𝑢</m:t>
                          </m:r>
                          <m:r>
                            <a:rPr lang="fr-BE" sz="1400" b="0" i="1" smtClean="0">
                              <a:solidFill>
                                <a:srgbClr val="FF0000"/>
                              </a:solidFill>
                              <a:latin typeface="Cambria Math" panose="02040503050406030204" pitchFamily="18" charset="0"/>
                            </a:rPr>
                            <m:t>,</m:t>
                          </m:r>
                          <m:r>
                            <a:rPr lang="fr-BE" sz="1400" b="0" i="1" smtClean="0">
                              <a:solidFill>
                                <a:srgbClr val="FF0000"/>
                              </a:solidFill>
                              <a:latin typeface="Cambria Math" panose="02040503050406030204" pitchFamily="18" charset="0"/>
                            </a:rPr>
                            <m:t>𝑅𝑑</m:t>
                          </m:r>
                        </m:sub>
                        <m:sup>
                          <m:r>
                            <a:rPr lang="fr-BE" sz="1400" b="0" i="1" smtClean="0">
                              <a:solidFill>
                                <a:srgbClr val="FF0000"/>
                              </a:solidFill>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p:txBody>
            </p:sp>
          </mc:Choice>
          <mc:Fallback xmlns="">
            <p:sp>
              <p:nvSpPr>
                <p:cNvPr id="5" name="ZoneTexte 4">
                  <a:extLst>
                    <a:ext uri="{FF2B5EF4-FFF2-40B4-BE49-F238E27FC236}">
                      <a16:creationId xmlns:a16="http://schemas.microsoft.com/office/drawing/2014/main" id="{806C40A2-1771-58CD-9BA0-D214A1D4B28E}"/>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4"/>
                  <a:stretch>
                    <a:fillRect l="-235" b="-1792"/>
                  </a:stretch>
                </a:blipFill>
              </p:spPr>
              <p:txBody>
                <a:bodyPr/>
                <a:lstStyle/>
                <a:p>
                  <a:r>
                    <a:rPr lang="en-GB">
                      <a:noFill/>
                    </a:rPr>
                    <a:t> </a:t>
                  </a:r>
                </a:p>
              </p:txBody>
            </p:sp>
          </mc:Fallback>
        </mc:AlternateContent>
      </p:grpSp>
      <p:pic>
        <p:nvPicPr>
          <p:cNvPr id="6" name="Image 5">
            <a:extLst>
              <a:ext uri="{FF2B5EF4-FFF2-40B4-BE49-F238E27FC236}">
                <a16:creationId xmlns:a16="http://schemas.microsoft.com/office/drawing/2014/main" id="{2EC526D5-EB6D-58E4-17DD-A4990819DFD7}"/>
              </a:ext>
            </a:extLst>
          </p:cNvPr>
          <p:cNvPicPr>
            <a:picLocks noChangeAspect="1"/>
          </p:cNvPicPr>
          <p:nvPr/>
        </p:nvPicPr>
        <p:blipFill>
          <a:blip r:embed="rId5"/>
          <a:stretch>
            <a:fillRect/>
          </a:stretch>
        </p:blipFill>
        <p:spPr>
          <a:xfrm>
            <a:off x="5086800" y="1036800"/>
            <a:ext cx="3743811" cy="2160000"/>
          </a:xfrm>
          <a:prstGeom prst="rect">
            <a:avLst/>
          </a:prstGeom>
        </p:spPr>
      </p:pic>
      <p:pic>
        <p:nvPicPr>
          <p:cNvPr id="7" name="Image 6">
            <a:extLst>
              <a:ext uri="{FF2B5EF4-FFF2-40B4-BE49-F238E27FC236}">
                <a16:creationId xmlns:a16="http://schemas.microsoft.com/office/drawing/2014/main" id="{3353C291-5DEA-5331-2389-1C71AF2630A9}"/>
              </a:ext>
            </a:extLst>
          </p:cNvPr>
          <p:cNvPicPr>
            <a:picLocks noChangeAspect="1"/>
          </p:cNvPicPr>
          <p:nvPr/>
        </p:nvPicPr>
        <p:blipFill>
          <a:blip r:embed="rId6"/>
          <a:stretch>
            <a:fillRect/>
          </a:stretch>
        </p:blipFill>
        <p:spPr>
          <a:xfrm>
            <a:off x="5086800" y="4068000"/>
            <a:ext cx="3742865" cy="2160000"/>
          </a:xfrm>
          <a:prstGeom prst="rect">
            <a:avLst/>
          </a:prstGeom>
        </p:spPr>
      </p:pic>
      <p:pic>
        <p:nvPicPr>
          <p:cNvPr id="8" name="Image 7">
            <a:extLst>
              <a:ext uri="{FF2B5EF4-FFF2-40B4-BE49-F238E27FC236}">
                <a16:creationId xmlns:a16="http://schemas.microsoft.com/office/drawing/2014/main" id="{99C9D96B-8434-1418-6F1D-2CBAED9CBA45}"/>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9" name="ZoneTexte 8">
            <a:extLst>
              <a:ext uri="{FF2B5EF4-FFF2-40B4-BE49-F238E27FC236}">
                <a16:creationId xmlns:a16="http://schemas.microsoft.com/office/drawing/2014/main" id="{AB1BC811-2E36-23AF-F03B-E8F8282D4540}"/>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5/20</a:t>
            </a:r>
          </a:p>
        </p:txBody>
      </p:sp>
    </p:spTree>
    <p:custDataLst>
      <p:tags r:id="rId1"/>
    </p:custDataLst>
    <p:extLst>
      <p:ext uri="{BB962C8B-B14F-4D97-AF65-F5344CB8AC3E}">
        <p14:creationId xmlns:p14="http://schemas.microsoft.com/office/powerpoint/2010/main" val="337686730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7BABAA-F069-D1A1-8494-55CE339EEEAA}"/>
              </a:ext>
            </a:extLst>
          </p:cNvPr>
          <p:cNvSpPr txBox="1"/>
          <p:nvPr/>
        </p:nvSpPr>
        <p:spPr>
          <a:xfrm>
            <a:off x="251520" y="1268760"/>
            <a:ext cx="8640960" cy="2677656"/>
          </a:xfrm>
          <a:prstGeom prst="rect">
            <a:avLst/>
          </a:prstGeom>
          <a:noFill/>
        </p:spPr>
        <p:txBody>
          <a:bodyPr wrap="square" rtlCol="0">
            <a:spAutoFit/>
          </a:bodyPr>
          <a:lstStyle/>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Introduction</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err="1">
                <a:latin typeface="+mj-lt"/>
                <a:cs typeface="Arial" panose="020B0604020202020204" pitchFamily="34" charset="0"/>
              </a:rPr>
              <a:t>Literature</a:t>
            </a:r>
            <a:r>
              <a:rPr lang="fr-FR" sz="2400" dirty="0">
                <a:latin typeface="+mj-lt"/>
                <a:cs typeface="Arial" panose="020B0604020202020204" pitchFamily="34" charset="0"/>
              </a:rPr>
              <a:t> </a:t>
            </a:r>
            <a:r>
              <a:rPr lang="fr-FR" sz="2400" dirty="0" err="1">
                <a:latin typeface="+mj-lt"/>
                <a:cs typeface="Arial" panose="020B0604020202020204" pitchFamily="34" charset="0"/>
              </a:rPr>
              <a:t>review</a:t>
            </a:r>
            <a:r>
              <a:rPr lang="fr-FR" sz="2400" dirty="0">
                <a:latin typeface="+mj-lt"/>
                <a:cs typeface="Arial" panose="020B0604020202020204" pitchFamily="34" charset="0"/>
              </a:rPr>
              <a:t>: EN 1993-1-8 model</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New </a:t>
            </a:r>
            <a:r>
              <a:rPr lang="fr-FR" sz="2400" dirty="0" err="1">
                <a:solidFill>
                  <a:schemeClr val="tx1">
                    <a:alpha val="20000"/>
                  </a:schemeClr>
                </a:solidFill>
                <a:latin typeface="+mj-lt"/>
                <a:cs typeface="Arial" panose="020B0604020202020204" pitchFamily="34" charset="0"/>
              </a:rPr>
              <a:t>analytical</a:t>
            </a:r>
            <a:r>
              <a:rPr lang="fr-FR" sz="2400" dirty="0">
                <a:solidFill>
                  <a:schemeClr val="tx1">
                    <a:alpha val="20000"/>
                  </a:schemeClr>
                </a:solidFill>
                <a:latin typeface="+mj-lt"/>
                <a:cs typeface="Arial" panose="020B0604020202020204" pitchFamily="34" charset="0"/>
              </a:rPr>
              <a:t> model</a:t>
            </a:r>
          </a:p>
          <a:p>
            <a:pPr marL="342900" indent="-342900">
              <a:buFont typeface="+mj-lt"/>
              <a:buAutoNum type="arabicPeriod"/>
            </a:pPr>
            <a:endParaRPr lang="fr-FR" sz="2400" dirty="0">
              <a:solidFill>
                <a:schemeClr val="tx1">
                  <a:alpha val="20000"/>
                </a:schemeClr>
              </a:solidFill>
              <a:latin typeface="+mj-lt"/>
              <a:cs typeface="Arial" panose="020B0604020202020204" pitchFamily="34" charset="0"/>
            </a:endParaRPr>
          </a:p>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Conclusions &amp; perspectives</a:t>
            </a:r>
          </a:p>
        </p:txBody>
      </p:sp>
      <p:sp>
        <p:nvSpPr>
          <p:cNvPr id="6" name="Titre 5">
            <a:extLst>
              <a:ext uri="{FF2B5EF4-FFF2-40B4-BE49-F238E27FC236}">
                <a16:creationId xmlns:a16="http://schemas.microsoft.com/office/drawing/2014/main" id="{17A59B2A-084C-A99E-E97B-93A1B2C977F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Outline</a:t>
            </a:r>
          </a:p>
        </p:txBody>
      </p:sp>
      <p:sp>
        <p:nvSpPr>
          <p:cNvPr id="3" name="ZoneTexte 2">
            <a:extLst>
              <a:ext uri="{FF2B5EF4-FFF2-40B4-BE49-F238E27FC236}">
                <a16:creationId xmlns:a16="http://schemas.microsoft.com/office/drawing/2014/main" id="{DD5DF4B2-A710-3675-E605-162C0F75EA31}"/>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6/20</a:t>
            </a:r>
          </a:p>
        </p:txBody>
      </p:sp>
    </p:spTree>
    <p:custDataLst>
      <p:tags r:id="rId1"/>
    </p:custDataLst>
    <p:extLst>
      <p:ext uri="{BB962C8B-B14F-4D97-AF65-F5344CB8AC3E}">
        <p14:creationId xmlns:p14="http://schemas.microsoft.com/office/powerpoint/2010/main" val="3992309085"/>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217058" y="4320000"/>
                <a:ext cx="4709884" cy="795667"/>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i="1" smtClean="0">
                              <a:solidFill>
                                <a:schemeClr val="tx1"/>
                              </a:solidFill>
                              <a:latin typeface="Cambria Math" panose="02040503050406030204" pitchFamily="18" charset="0"/>
                              <a:ea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𝑖𝑛𝑖</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0.7∙</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den>
                          </m:f>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𝐸</m:t>
                          </m:r>
                        </m:e>
                      </m:borderBox>
                    </m:oMath>
                  </m:oMathPara>
                </a14:m>
                <a:endParaRPr lang="fr-BE" sz="1000"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217058" y="4320000"/>
                <a:ext cx="4709884" cy="79566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itre 5">
                <a:extLst>
                  <a:ext uri="{FF2B5EF4-FFF2-40B4-BE49-F238E27FC236}">
                    <a16:creationId xmlns:a16="http://schemas.microsoft.com/office/drawing/2014/main" id="{F6E3FA63-4007-040B-3747-E6B94F3B79E4}"/>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𝑖𝑛𝑖</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4" name="Titre 5">
                <a:extLst>
                  <a:ext uri="{FF2B5EF4-FFF2-40B4-BE49-F238E27FC236}">
                    <a16:creationId xmlns:a16="http://schemas.microsoft.com/office/drawing/2014/main" id="{F6E3FA63-4007-040B-3747-E6B94F3B79E4}"/>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5"/>
                <a:stretch>
                  <a:fillRect l="-2000" t="-16832" b="-40594"/>
                </a:stretch>
              </a:blipFill>
            </p:spPr>
            <p:txBody>
              <a:bodyPr/>
              <a:lstStyle/>
              <a:p>
                <a:r>
                  <a:rPr lang="en-GB">
                    <a:noFill/>
                  </a:rPr>
                  <a:t> </a:t>
                </a:r>
              </a:p>
            </p:txBody>
          </p:sp>
        </mc:Fallback>
      </mc:AlternateContent>
      <p:sp>
        <p:nvSpPr>
          <p:cNvPr id="16" name="Flèche droite 4">
            <a:extLst>
              <a:ext uri="{FF2B5EF4-FFF2-40B4-BE49-F238E27FC236}">
                <a16:creationId xmlns:a16="http://schemas.microsoft.com/office/drawing/2014/main" id="{A071EF77-7396-EADF-8C4E-EA15F532B2A0}"/>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 name="Image 17">
            <a:extLst>
              <a:ext uri="{FF2B5EF4-FFF2-40B4-BE49-F238E27FC236}">
                <a16:creationId xmlns:a16="http://schemas.microsoft.com/office/drawing/2014/main" id="{4F5AE705-FD07-25FA-9547-61E7F8B2954D}"/>
              </a:ext>
            </a:extLst>
          </p:cNvPr>
          <p:cNvPicPr>
            <a:picLocks noChangeAspect="1"/>
          </p:cNvPicPr>
          <p:nvPr/>
        </p:nvPicPr>
        <p:blipFill>
          <a:blip r:embed="rId6"/>
          <a:stretch>
            <a:fillRect/>
          </a:stretch>
        </p:blipFill>
        <p:spPr>
          <a:xfrm>
            <a:off x="5086800" y="1036800"/>
            <a:ext cx="3743811" cy="2160000"/>
          </a:xfrm>
          <a:prstGeom prst="rect">
            <a:avLst/>
          </a:prstGeom>
        </p:spPr>
      </p:pic>
      <p:pic>
        <p:nvPicPr>
          <p:cNvPr id="21" name="Image 20">
            <a:extLst>
              <a:ext uri="{FF2B5EF4-FFF2-40B4-BE49-F238E27FC236}">
                <a16:creationId xmlns:a16="http://schemas.microsoft.com/office/drawing/2014/main" id="{366882F6-BE91-8E8D-7D0F-274B8CE4430E}"/>
              </a:ext>
            </a:extLst>
          </p:cNvPr>
          <p:cNvPicPr>
            <a:picLocks noChangeAspect="1"/>
          </p:cNvPicPr>
          <p:nvPr/>
        </p:nvPicPr>
        <p:blipFill>
          <a:blip r:embed="rId7"/>
          <a:stretch>
            <a:fillRect/>
          </a:stretch>
        </p:blipFill>
        <p:spPr>
          <a:xfrm>
            <a:off x="579600" y="1015200"/>
            <a:ext cx="2858400" cy="3333198"/>
          </a:xfrm>
          <a:prstGeom prst="rect">
            <a:avLst/>
          </a:prstGeom>
        </p:spPr>
      </p:pic>
      <p:sp>
        <p:nvSpPr>
          <p:cNvPr id="22" name="ZoneTexte 21">
            <a:extLst>
              <a:ext uri="{FF2B5EF4-FFF2-40B4-BE49-F238E27FC236}">
                <a16:creationId xmlns:a16="http://schemas.microsoft.com/office/drawing/2014/main" id="{452B3F3E-9AFA-4264-911B-4D852EF4F5CA}"/>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7/20</a:t>
            </a:r>
          </a:p>
        </p:txBody>
      </p:sp>
    </p:spTree>
    <p:custDataLst>
      <p:tags r:id="rId1"/>
    </p:custDataLst>
    <p:extLst>
      <p:ext uri="{BB962C8B-B14F-4D97-AF65-F5344CB8AC3E}">
        <p14:creationId xmlns:p14="http://schemas.microsoft.com/office/powerpoint/2010/main" val="345489658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217058" y="4320000"/>
                <a:ext cx="4709884" cy="795667"/>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i="1" smtClean="0">
                              <a:solidFill>
                                <a:schemeClr val="tx1"/>
                              </a:solidFill>
                              <a:latin typeface="Cambria Math" panose="02040503050406030204" pitchFamily="18" charset="0"/>
                              <a:ea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𝑖𝑛𝑖</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0.7∙</m:t>
                              </m:r>
                              <m:sSub>
                                <m:sSubPr>
                                  <m:ctrlPr>
                                    <a:rPr lang="fr-BE" i="1" smtClean="0">
                                      <a:solidFill>
                                        <a:srgbClr val="FF0000"/>
                                      </a:solidFill>
                                      <a:latin typeface="Cambria Math" panose="02040503050406030204" pitchFamily="18" charset="0"/>
                                      <a:cs typeface="Arial" pitchFamily="34" charset="0"/>
                                    </a:rPr>
                                  </m:ctrlPr>
                                </m:sSubPr>
                                <m:e>
                                  <m:r>
                                    <a:rPr lang="fr-BE" i="1">
                                      <a:solidFill>
                                        <a:srgbClr val="FF0000"/>
                                      </a:solidFill>
                                      <a:latin typeface="Cambria Math" panose="02040503050406030204" pitchFamily="18" charset="0"/>
                                      <a:cs typeface="Arial" pitchFamily="34" charset="0"/>
                                    </a:rPr>
                                    <m:t>𝑏</m:t>
                                  </m:r>
                                </m:e>
                                <m:sub>
                                  <m:r>
                                    <a:rPr lang="fr-BE" i="1">
                                      <a:solidFill>
                                        <a:srgbClr val="FF0000"/>
                                      </a:solidFill>
                                      <a:latin typeface="Cambria Math" panose="02040503050406030204" pitchFamily="18" charset="0"/>
                                      <a:cs typeface="Arial" pitchFamily="34" charset="0"/>
                                    </a:rPr>
                                    <m:t>𝑒𝑓𝑓</m:t>
                                  </m:r>
                                  <m:r>
                                    <a:rPr lang="fr-BE" i="1">
                                      <a:solidFill>
                                        <a:srgbClr val="FF0000"/>
                                      </a:solidFill>
                                      <a:latin typeface="Cambria Math" panose="02040503050406030204" pitchFamily="18" charset="0"/>
                                      <a:cs typeface="Arial" pitchFamily="34" charset="0"/>
                                    </a:rPr>
                                    <m:t>,</m:t>
                                  </m:r>
                                  <m:r>
                                    <a:rPr lang="fr-BE" i="1">
                                      <a:solidFill>
                                        <a:srgbClr val="FF0000"/>
                                      </a:solidFill>
                                      <a:latin typeface="Cambria Math" panose="02040503050406030204" pitchFamily="18" charset="0"/>
                                      <a:cs typeface="Arial" pitchFamily="34" charset="0"/>
                                    </a:rPr>
                                    <m:t>𝑐</m:t>
                                  </m:r>
                                  <m:r>
                                    <a:rPr lang="fr-BE" i="1">
                                      <a:solidFill>
                                        <a:srgbClr val="FF0000"/>
                                      </a:solidFill>
                                      <a:latin typeface="Cambria Math" panose="02040503050406030204" pitchFamily="18" charset="0"/>
                                      <a:cs typeface="Arial" pitchFamily="34" charset="0"/>
                                    </a:rPr>
                                    <m:t>,</m:t>
                                  </m:r>
                                  <m:r>
                                    <a:rPr lang="fr-BE" i="1">
                                      <a:solidFill>
                                        <a:srgbClr val="FF0000"/>
                                      </a:solidFill>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den>
                          </m:f>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𝐸</m:t>
                          </m:r>
                        </m:e>
                      </m:borderBox>
                    </m:oMath>
                  </m:oMathPara>
                </a14:m>
                <a:endParaRPr lang="fr-BE" sz="1000"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217058" y="4320000"/>
                <a:ext cx="4709884" cy="79566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itre 5">
                <a:extLst>
                  <a:ext uri="{FF2B5EF4-FFF2-40B4-BE49-F238E27FC236}">
                    <a16:creationId xmlns:a16="http://schemas.microsoft.com/office/drawing/2014/main" id="{F6E3FA63-4007-040B-3747-E6B94F3B79E4}"/>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𝑖𝑛𝑖</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4" name="Titre 5">
                <a:extLst>
                  <a:ext uri="{FF2B5EF4-FFF2-40B4-BE49-F238E27FC236}">
                    <a16:creationId xmlns:a16="http://schemas.microsoft.com/office/drawing/2014/main" id="{F6E3FA63-4007-040B-3747-E6B94F3B79E4}"/>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5"/>
                <a:stretch>
                  <a:fillRect l="-2000" t="-16832" b="-40594"/>
                </a:stretch>
              </a:blipFill>
            </p:spPr>
            <p:txBody>
              <a:bodyPr/>
              <a:lstStyle/>
              <a:p>
                <a:r>
                  <a:rPr lang="en-GB">
                    <a:noFill/>
                  </a:rPr>
                  <a:t> </a:t>
                </a:r>
              </a:p>
            </p:txBody>
          </p:sp>
        </mc:Fallback>
      </mc:AlternateContent>
      <p:sp>
        <p:nvSpPr>
          <p:cNvPr id="16" name="Flèche droite 4">
            <a:extLst>
              <a:ext uri="{FF2B5EF4-FFF2-40B4-BE49-F238E27FC236}">
                <a16:creationId xmlns:a16="http://schemas.microsoft.com/office/drawing/2014/main" id="{A071EF77-7396-EADF-8C4E-EA15F532B2A0}"/>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 name="Image 17">
            <a:extLst>
              <a:ext uri="{FF2B5EF4-FFF2-40B4-BE49-F238E27FC236}">
                <a16:creationId xmlns:a16="http://schemas.microsoft.com/office/drawing/2014/main" id="{4F5AE705-FD07-25FA-9547-61E7F8B2954D}"/>
              </a:ext>
            </a:extLst>
          </p:cNvPr>
          <p:cNvPicPr>
            <a:picLocks noChangeAspect="1"/>
          </p:cNvPicPr>
          <p:nvPr/>
        </p:nvPicPr>
        <p:blipFill>
          <a:blip r:embed="rId6"/>
          <a:stretch>
            <a:fillRect/>
          </a:stretch>
        </p:blipFill>
        <p:spPr>
          <a:xfrm>
            <a:off x="5086800" y="1036800"/>
            <a:ext cx="3743811" cy="2160000"/>
          </a:xfrm>
          <a:prstGeom prst="rect">
            <a:avLst/>
          </a:prstGeom>
        </p:spPr>
      </p:pic>
      <p:pic>
        <p:nvPicPr>
          <p:cNvPr id="4" name="Image 3">
            <a:extLst>
              <a:ext uri="{FF2B5EF4-FFF2-40B4-BE49-F238E27FC236}">
                <a16:creationId xmlns:a16="http://schemas.microsoft.com/office/drawing/2014/main" id="{AF1B0688-72DF-2BC4-7887-05EB167D0B18}"/>
              </a:ext>
            </a:extLst>
          </p:cNvPr>
          <p:cNvPicPr>
            <a:picLocks noChangeAspect="1"/>
          </p:cNvPicPr>
          <p:nvPr/>
        </p:nvPicPr>
        <p:blipFill>
          <a:blip r:embed="rId7"/>
          <a:stretch>
            <a:fillRect/>
          </a:stretch>
        </p:blipFill>
        <p:spPr>
          <a:xfrm>
            <a:off x="579600" y="1015200"/>
            <a:ext cx="2858400" cy="3333198"/>
          </a:xfrm>
          <a:prstGeom prst="rect">
            <a:avLst/>
          </a:prstGeom>
        </p:spPr>
      </p:pic>
      <p:sp>
        <p:nvSpPr>
          <p:cNvPr id="5" name="ZoneTexte 4">
            <a:extLst>
              <a:ext uri="{FF2B5EF4-FFF2-40B4-BE49-F238E27FC236}">
                <a16:creationId xmlns:a16="http://schemas.microsoft.com/office/drawing/2014/main" id="{597528FE-F0FD-883A-CD3F-626ED5E09C6F}"/>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7/20</a:t>
            </a:r>
          </a:p>
        </p:txBody>
      </p:sp>
    </p:spTree>
    <p:custDataLst>
      <p:tags r:id="rId1"/>
    </p:custDataLst>
    <p:extLst>
      <p:ext uri="{BB962C8B-B14F-4D97-AF65-F5344CB8AC3E}">
        <p14:creationId xmlns:p14="http://schemas.microsoft.com/office/powerpoint/2010/main" val="247344390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42887" y="432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smtClean="0">
                                          <a:solidFill>
                                            <a:schemeClr val="tx1"/>
                                          </a:solidFill>
                                          <a:latin typeface="Cambria Math" panose="02040503050406030204" pitchFamily="18" charset="0"/>
                                          <a:cs typeface="Arial" pitchFamily="34" charset="0"/>
                                        </a:rPr>
                                      </m:ctrlPr>
                                    </m:fPr>
                                    <m:num>
                                      <m:r>
                                        <a:rPr lang="fr-BE" i="1" smtClean="0">
                                          <a:solidFill>
                                            <a:schemeClr val="tx1"/>
                                          </a:solidFill>
                                          <a:latin typeface="Cambria Math" panose="02040503050406030204" pitchFamily="18" charset="0"/>
                                          <a:cs typeface="Arial" pitchFamily="34" charset="0"/>
                                        </a:rPr>
                                        <m:t>𝜔</m:t>
                                      </m:r>
                                      <m:r>
                                        <a:rPr lang="fr-BE" i="1" smtClean="0">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𝑘</m:t>
                                          </m:r>
                                        </m:e>
                                        <m:sub>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𝑏</m:t>
                                          </m:r>
                                        </m:e>
                                        <m:sub>
                                          <m:r>
                                            <a:rPr lang="fr-BE" i="1">
                                              <a:solidFill>
                                                <a:schemeClr val="tx1"/>
                                              </a:solidFill>
                                              <a:latin typeface="Cambria Math" panose="02040503050406030204" pitchFamily="18" charset="0"/>
                                              <a:cs typeface="Arial" pitchFamily="34" charset="0"/>
                                            </a:rPr>
                                            <m:t>𝑒𝑓𝑓</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𝑐</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𝑓</m:t>
                                          </m:r>
                                        </m:e>
                                        <m:sub>
                                          <m:r>
                                            <a:rPr lang="fr-BE" i="1">
                                              <a:solidFill>
                                                <a:schemeClr val="tx1"/>
                                              </a:solidFill>
                                              <a:latin typeface="Cambria Math" panose="02040503050406030204" pitchFamily="18" charset="0"/>
                                              <a:cs typeface="Arial" pitchFamily="34" charset="0"/>
                                            </a:rPr>
                                            <m:t>𝑦</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num>
                                    <m:den>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𝛾</m:t>
                                          </m:r>
                                        </m:e>
                                        <m:sub>
                                          <m:r>
                                            <a:rPr lang="fr-BE" i="1">
                                              <a:solidFill>
                                                <a:schemeClr val="tx1"/>
                                              </a:solidFill>
                                              <a:latin typeface="Cambria Math" panose="02040503050406030204" pitchFamily="18" charset="0"/>
                                              <a:cs typeface="Arial" pitchFamily="34" charset="0"/>
                                            </a:rPr>
                                            <m:t>𝑀</m:t>
                                          </m:r>
                                          <m:r>
                                            <a:rPr lang="fr-BE" i="1">
                                              <a:solidFill>
                                                <a:schemeClr val="tx1"/>
                                              </a:solidFill>
                                              <a:latin typeface="Cambria Math" panose="02040503050406030204" pitchFamily="18" charset="0"/>
                                              <a:cs typeface="Arial" pitchFamily="34" charset="0"/>
                                            </a:rPr>
                                            <m:t>0</m:t>
                                          </m:r>
                                        </m:sub>
                                      </m:sSub>
                                    </m:den>
                                  </m:f>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𝜌</m:t>
                                  </m:r>
                                  <m:r>
                                    <a:rPr lang="fr-BE" i="1">
                                      <a:solidFill>
                                        <a:schemeClr val="tx1"/>
                                      </a:solidFill>
                                      <a:latin typeface="Cambria Math" panose="02040503050406030204" pitchFamily="18" charset="0"/>
                                      <a:cs typeface="Arial" pitchFamily="34" charset="0"/>
                                    </a:rPr>
                                    <m:t>∙</m:t>
                                  </m:r>
                                  <m:f>
                                    <m:fPr>
                                      <m:ctrlPr>
                                        <a:rPr lang="fr-BE" i="1">
                                          <a:solidFill>
                                            <a:schemeClr val="tx1"/>
                                          </a:solidFill>
                                          <a:latin typeface="Cambria Math" panose="02040503050406030204" pitchFamily="18" charset="0"/>
                                          <a:cs typeface="Arial" pitchFamily="34" charset="0"/>
                                        </a:rPr>
                                      </m:ctrlPr>
                                    </m:fPr>
                                    <m:num>
                                      <m:r>
                                        <a:rPr lang="fr-BE" i="1" smtClean="0">
                                          <a:solidFill>
                                            <a:schemeClr val="tx1"/>
                                          </a:solidFill>
                                          <a:latin typeface="Cambria Math" panose="02040503050406030204" pitchFamily="18" charset="0"/>
                                          <a:cs typeface="Arial" pitchFamily="34" charset="0"/>
                                        </a:rPr>
                                        <m:t>𝜔</m:t>
                                      </m:r>
                                      <m:r>
                                        <a:rPr lang="fr-BE" i="1" smtClean="0">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𝑘</m:t>
                                          </m:r>
                                        </m:e>
                                        <m:sub>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𝑏</m:t>
                                          </m:r>
                                        </m:e>
                                        <m:sub>
                                          <m:r>
                                            <a:rPr lang="fr-BE" i="1">
                                              <a:solidFill>
                                                <a:schemeClr val="tx1"/>
                                              </a:solidFill>
                                              <a:latin typeface="Cambria Math" panose="02040503050406030204" pitchFamily="18" charset="0"/>
                                              <a:cs typeface="Arial" pitchFamily="34" charset="0"/>
                                            </a:rPr>
                                            <m:t>𝑒𝑓𝑓</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𝑐</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𝑓</m:t>
                                          </m:r>
                                        </m:e>
                                        <m:sub>
                                          <m:r>
                                            <a:rPr lang="fr-BE" i="1">
                                              <a:solidFill>
                                                <a:schemeClr val="tx1"/>
                                              </a:solidFill>
                                              <a:latin typeface="Cambria Math" panose="02040503050406030204" pitchFamily="18" charset="0"/>
                                              <a:cs typeface="Arial" pitchFamily="34" charset="0"/>
                                            </a:rPr>
                                            <m:t>𝑦</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num>
                                    <m:den>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𝛾</m:t>
                                          </m:r>
                                        </m:e>
                                        <m:sub>
                                          <m:r>
                                            <a:rPr lang="fr-BE" i="1">
                                              <a:solidFill>
                                                <a:schemeClr val="tx1"/>
                                              </a:solidFill>
                                              <a:latin typeface="Cambria Math" panose="02040503050406030204" pitchFamily="18" charset="0"/>
                                              <a:cs typeface="Arial" pitchFamily="34" charset="0"/>
                                            </a:rPr>
                                            <m:t>𝑀</m:t>
                                          </m:r>
                                          <m:r>
                                            <a:rPr lang="fr-BE" i="1">
                                              <a:solidFill>
                                                <a:schemeClr val="tx1"/>
                                              </a:solidFill>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42887" y="4320000"/>
                <a:ext cx="8658225" cy="83740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1DC8C7C-D9FB-148B-6853-7B967E3534CF}"/>
                  </a:ext>
                </a:extLst>
              </p:cNvPr>
              <p:cNvSpPr txBox="1"/>
              <p:nvPr/>
            </p:nvSpPr>
            <p:spPr>
              <a:xfrm>
                <a:off x="242886" y="5241309"/>
                <a:ext cx="8658225" cy="954107"/>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fr-BE" sz="1400" b="0" i="1" smtClean="0">
                        <a:solidFill>
                          <a:srgbClr val="FF0000">
                            <a:alpha val="0"/>
                          </a:srgbClr>
                        </a:solidFill>
                        <a:latin typeface="Cambria Math" panose="02040503050406030204" pitchFamily="18" charset="0"/>
                        <a:cs typeface="Arial" pitchFamily="34" charset="0"/>
                      </a:rPr>
                      <m:t>𝜔</m:t>
                    </m:r>
                    <m:r>
                      <a:rPr lang="fr-BE" sz="1400" i="1">
                        <a:solidFill>
                          <a:srgbClr val="FF0000">
                            <a:alpha val="0"/>
                          </a:srgbClr>
                        </a:solidFill>
                        <a:latin typeface="Cambria Math" panose="02040503050406030204" pitchFamily="18" charset="0"/>
                        <a:cs typeface="Arial" pitchFamily="34" charset="0"/>
                      </a:rPr>
                      <m:t>∙</m:t>
                    </m:r>
                    <m:sSub>
                      <m:sSubPr>
                        <m:ctrlPr>
                          <a:rPr lang="fr-BE" sz="1400" b="0" i="1" smtClean="0">
                            <a:solidFill>
                              <a:srgbClr val="FF0000">
                                <a:alpha val="0"/>
                              </a:srgbClr>
                            </a:solidFill>
                            <a:latin typeface="Cambria Math" panose="02040503050406030204" pitchFamily="18" charset="0"/>
                            <a:cs typeface="Arial" pitchFamily="34" charset="0"/>
                          </a:rPr>
                        </m:ctrlPr>
                      </m:sSubPr>
                      <m:e>
                        <m:r>
                          <a:rPr lang="fr-BE" sz="1400" b="0" i="1" smtClean="0">
                            <a:solidFill>
                              <a:srgbClr val="FF0000">
                                <a:alpha val="0"/>
                              </a:srgbClr>
                            </a:solidFill>
                            <a:latin typeface="Cambria Math" panose="02040503050406030204" pitchFamily="18" charset="0"/>
                            <a:cs typeface="Arial" pitchFamily="34" charset="0"/>
                          </a:rPr>
                          <m:t>𝑘</m:t>
                        </m:r>
                      </m:e>
                      <m:sub>
                        <m:r>
                          <a:rPr lang="fr-BE" sz="1400" b="0" i="1" smtClean="0">
                            <a:solidFill>
                              <a:srgbClr val="FF0000">
                                <a:alpha val="0"/>
                              </a:srgbClr>
                            </a:solidFill>
                            <a:latin typeface="Cambria Math" panose="02040503050406030204" pitchFamily="18" charset="0"/>
                            <a:cs typeface="Arial" pitchFamily="34" charset="0"/>
                          </a:rPr>
                          <m:t>𝑤𝑐</m:t>
                        </m:r>
                      </m:sub>
                    </m:sSub>
                  </m:oMath>
                </a14:m>
                <a:r>
                  <a:rPr lang="en-GB" sz="1400" dirty="0">
                    <a:solidFill>
                      <a:srgbClr val="FF0000">
                        <a:alpha val="0"/>
                      </a:srgbClr>
                    </a:solidFill>
                    <a:latin typeface="Arial" panose="020B0604020202020204" pitchFamily="34" charset="0"/>
                    <a:cs typeface="Arial" panose="020B0604020202020204" pitchFamily="34" charset="0"/>
                  </a:rPr>
                  <a:t>: stress interaction factor</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BE" sz="1400" i="1" smtClean="0">
                        <a:solidFill>
                          <a:schemeClr val="tx1">
                            <a:alpha val="0"/>
                          </a:schemeClr>
                        </a:solidFill>
                        <a:latin typeface="Cambria Math" panose="02040503050406030204" pitchFamily="18" charset="0"/>
                        <a:cs typeface="Arial" pitchFamily="34" charset="0"/>
                      </a:rPr>
                      <m:t>𝜌</m:t>
                    </m:r>
                  </m:oMath>
                </a14:m>
                <a:r>
                  <a:rPr lang="en-GB" sz="1400" dirty="0">
                    <a:solidFill>
                      <a:schemeClr val="tx1">
                        <a:alpha val="0"/>
                      </a:schemeClr>
                    </a:solidFill>
                    <a:latin typeface="Arial" panose="020B0604020202020204" pitchFamily="34" charset="0"/>
                    <a:cs typeface="Arial" panose="020B0604020202020204" pitchFamily="34" charset="0"/>
                  </a:rPr>
                  <a:t>: reduction factor accounting for the risk of web buckling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mc:Choice>
        <mc:Fallback xmlns="">
          <p:sp>
            <p:nvSpPr>
              <p:cNvPr id="12" name="ZoneTexte 11">
                <a:extLst>
                  <a:ext uri="{FF2B5EF4-FFF2-40B4-BE49-F238E27FC236}">
                    <a16:creationId xmlns:a16="http://schemas.microsoft.com/office/drawing/2014/main" id="{C1DC8C7C-D9FB-148B-6853-7B967E3534CF}"/>
                  </a:ext>
                </a:extLst>
              </p:cNvPr>
              <p:cNvSpPr txBox="1">
                <a:spLocks noRot="1" noChangeAspect="1" noMove="1" noResize="1" noEditPoints="1" noAdjustHandles="1" noChangeArrowheads="1" noChangeShapeType="1" noTextEdit="1"/>
              </p:cNvSpPr>
              <p:nvPr/>
            </p:nvSpPr>
            <p:spPr>
              <a:xfrm>
                <a:off x="242886" y="5241309"/>
                <a:ext cx="8658225" cy="954107"/>
              </a:xfrm>
              <a:prstGeom prst="rect">
                <a:avLst/>
              </a:prstGeom>
              <a:blipFill>
                <a:blip r:embed="rId5"/>
                <a:stretch>
                  <a:fillRect l="-141" t="-12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09232B8-E33A-89D9-B419-541C537180A1}"/>
                  </a:ext>
                </a:extLst>
              </p:cNvPr>
              <p:cNvSpPr txBox="1"/>
              <p:nvPr/>
            </p:nvSpPr>
            <p:spPr>
              <a:xfrm>
                <a:off x="1289367" y="5964210"/>
                <a:ext cx="5655766" cy="890052"/>
              </a:xfrm>
              <a:prstGeom prst="rect">
                <a:avLst/>
              </a:prstGeom>
              <a:noFill/>
            </p:spPr>
            <p:txBody>
              <a:bodyPr wrap="square">
                <a:spAutoFit/>
              </a:bodyPr>
              <a:lstStyle/>
              <a:p>
                <a:r>
                  <a:rPr lang="en-GB" sz="1400" dirty="0">
                    <a:solidFill>
                      <a:schemeClr val="tx1">
                        <a:alpha val="0"/>
                      </a:schemeClr>
                    </a:solidFill>
                  </a:rPr>
                  <a:t> </a:t>
                </a:r>
                <a14:m>
                  <m:oMath xmlns:m="http://schemas.openxmlformats.org/officeDocument/2006/math">
                    <m:sSub>
                      <m:sSubPr>
                        <m:ctrlPr>
                          <a:rPr lang="fr-BE" sz="1400" b="0" i="1" smtClean="0">
                            <a:solidFill>
                              <a:schemeClr val="tx1">
                                <a:alpha val="0"/>
                              </a:schemeClr>
                            </a:solidFill>
                            <a:latin typeface="Cambria Math" panose="02040503050406030204" pitchFamily="18" charset="0"/>
                          </a:rPr>
                        </m:ctrlPr>
                      </m:sSubPr>
                      <m:e>
                        <m:acc>
                          <m:accPr>
                            <m:chr m:val="̅"/>
                            <m:ctrlPr>
                              <a:rPr lang="fr-BE" sz="1400" b="0" i="1" smtClean="0">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b="0" i="1" smtClean="0">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=0.932∙</m:t>
                    </m:r>
                    <m:rad>
                      <m:radPr>
                        <m:degHide m:val="on"/>
                        <m:ctrlPr>
                          <a:rPr lang="fr-BE" sz="1400" b="0" i="1" smtClean="0">
                            <a:solidFill>
                              <a:schemeClr val="tx1">
                                <a:alpha val="0"/>
                              </a:schemeClr>
                            </a:solidFill>
                            <a:latin typeface="Cambria Math" panose="02040503050406030204" pitchFamily="18" charset="0"/>
                          </a:rPr>
                        </m:ctrlPr>
                      </m:radPr>
                      <m:deg/>
                      <m:e>
                        <m:f>
                          <m:fPr>
                            <m:ctrlPr>
                              <a:rPr lang="fr-BE" sz="1400" b="0" i="1" smtClean="0">
                                <a:solidFill>
                                  <a:schemeClr val="tx1">
                                    <a:alpha val="0"/>
                                  </a:schemeClr>
                                </a:solidFill>
                                <a:latin typeface="Cambria Math" panose="02040503050406030204" pitchFamily="18" charset="0"/>
                              </a:rPr>
                            </m:ctrlPr>
                          </m:fPr>
                          <m:num>
                            <m:r>
                              <a:rPr lang="fr-BE" sz="1400" i="1">
                                <a:solidFill>
                                  <a:schemeClr val="tx1">
                                    <a:alpha val="0"/>
                                  </a:schemeClr>
                                </a:solidFill>
                                <a:latin typeface="Cambria Math" panose="02040503050406030204" pitchFamily="18" charset="0"/>
                              </a:rPr>
                              <m:t>𝜔</m:t>
                            </m:r>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𝑘</m:t>
                                </m:r>
                              </m:e>
                              <m:sub>
                                <m:r>
                                  <a:rPr lang="fr-BE" sz="1400" i="1">
                                    <a:solidFill>
                                      <a:schemeClr val="tx1">
                                        <a:alpha val="0"/>
                                      </a:schemeClr>
                                    </a:solidFill>
                                    <a:latin typeface="Cambria Math" panose="02040503050406030204" pitchFamily="18" charset="0"/>
                                  </a:rPr>
                                  <m:t>𝑤𝑐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𝑏</m:t>
                                </m:r>
                              </m:e>
                              <m:sub>
                                <m:r>
                                  <a:rPr lang="fr-BE" sz="1400" i="1">
                                    <a:solidFill>
                                      <a:schemeClr val="tx1">
                                        <a:alpha val="0"/>
                                      </a:schemeClr>
                                    </a:solidFill>
                                    <a:latin typeface="Cambria Math" panose="02040503050406030204" pitchFamily="18" charset="0"/>
                                  </a:rPr>
                                  <m:t>𝑒𝑓𝑓</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𝑐</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𝑤𝑐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𝑑</m:t>
                                </m:r>
                              </m:e>
                              <m:sub>
                                <m:r>
                                  <a:rPr lang="fr-BE" sz="1400" i="1">
                                    <a:solidFill>
                                      <a:schemeClr val="tx1">
                                        <a:alpha val="0"/>
                                      </a:schemeClr>
                                    </a:solidFill>
                                    <a:latin typeface="Cambria Math" panose="02040503050406030204" pitchFamily="18" charset="0"/>
                                  </a:rPr>
                                  <m:t>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𝑓</m:t>
                                </m:r>
                              </m:e>
                              <m:sub>
                                <m:r>
                                  <a:rPr lang="fr-BE" sz="1400" i="1">
                                    <a:solidFill>
                                      <a:schemeClr val="tx1">
                                        <a:alpha val="0"/>
                                      </a:schemeClr>
                                    </a:solidFill>
                                    <a:latin typeface="Cambria Math" panose="02040503050406030204" pitchFamily="18" charset="0"/>
                                  </a:rPr>
                                  <m:t>𝑦</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𝑤𝑐</m:t>
                                </m:r>
                              </m:sub>
                            </m:sSub>
                          </m:num>
                          <m:den>
                            <m:r>
                              <a:rPr lang="fr-BE" sz="1400" b="0" i="1" smtClean="0">
                                <a:solidFill>
                                  <a:schemeClr val="tx1">
                                    <a:alpha val="0"/>
                                  </a:schemeClr>
                                </a:solidFill>
                                <a:latin typeface="Cambria Math" panose="02040503050406030204" pitchFamily="18" charset="0"/>
                              </a:rPr>
                              <m:t>𝐸</m:t>
                            </m:r>
                            <m:r>
                              <a:rPr lang="fr-BE" sz="1400" b="0" i="1" smtClean="0">
                                <a:solidFill>
                                  <a:schemeClr val="tx1">
                                    <a:alpha val="0"/>
                                  </a:schemeClr>
                                </a:solidFill>
                                <a:latin typeface="Cambria Math" panose="02040503050406030204" pitchFamily="18" charset="0"/>
                              </a:rPr>
                              <m:t>∙</m:t>
                            </m:r>
                            <m:sSubSup>
                              <m:sSubSupPr>
                                <m:ctrlPr>
                                  <a:rPr lang="fr-BE" sz="1400" b="0" i="1" smtClean="0">
                                    <a:solidFill>
                                      <a:schemeClr val="tx1">
                                        <a:alpha val="0"/>
                                      </a:schemeClr>
                                    </a:solidFill>
                                    <a:latin typeface="Cambria Math" panose="02040503050406030204" pitchFamily="18" charset="0"/>
                                  </a:rPr>
                                </m:ctrlPr>
                              </m:sSubSupPr>
                              <m:e>
                                <m:r>
                                  <a:rPr lang="fr-BE" sz="1400" b="0" i="1" smtClean="0">
                                    <a:solidFill>
                                      <a:schemeClr val="tx1">
                                        <a:alpha val="0"/>
                                      </a:schemeClr>
                                    </a:solidFill>
                                    <a:latin typeface="Cambria Math" panose="02040503050406030204" pitchFamily="18" charset="0"/>
                                  </a:rPr>
                                  <m:t>𝑡</m:t>
                                </m:r>
                              </m:e>
                              <m:sub>
                                <m:r>
                                  <a:rPr lang="fr-BE" sz="1400" b="0" i="1" smtClean="0">
                                    <a:solidFill>
                                      <a:schemeClr val="tx1">
                                        <a:alpha val="0"/>
                                      </a:schemeClr>
                                    </a:solidFill>
                                    <a:latin typeface="Cambria Math" panose="02040503050406030204" pitchFamily="18" charset="0"/>
                                  </a:rPr>
                                  <m:t>𝑤𝑐</m:t>
                                </m:r>
                              </m:sub>
                              <m:sup>
                                <m:r>
                                  <a:rPr lang="fr-BE" sz="1400" b="0" i="1" smtClean="0">
                                    <a:solidFill>
                                      <a:schemeClr val="tx1">
                                        <a:alpha val="0"/>
                                      </a:schemeClr>
                                    </a:solidFill>
                                    <a:latin typeface="Cambria Math" panose="02040503050406030204" pitchFamily="18" charset="0"/>
                                  </a:rPr>
                                  <m:t>2</m:t>
                                </m:r>
                              </m:sup>
                            </m:sSubSup>
                          </m:den>
                        </m:f>
                      </m:e>
                    </m:rad>
                    <m:r>
                      <a:rPr lang="fr-BE" sz="1400" b="0" i="1" smtClean="0">
                        <a:solidFill>
                          <a:schemeClr val="tx1">
                            <a:alpha val="0"/>
                          </a:schemeClr>
                        </a:solidFill>
                        <a:latin typeface="Cambria Math" panose="02040503050406030204" pitchFamily="18" charset="0"/>
                      </a:rPr>
                      <m:t>     </m:t>
                    </m:r>
                    <m:r>
                      <a:rPr lang="fr-BE" sz="1400" b="0" i="1" smtClean="0">
                        <a:solidFill>
                          <a:schemeClr val="tx1">
                            <a:alpha val="0"/>
                          </a:schemeClr>
                        </a:solidFill>
                        <a:latin typeface="Cambria Math" panose="02040503050406030204" pitchFamily="18" charset="0"/>
                        <a:ea typeface="Cambria Math" panose="02040503050406030204" pitchFamily="18" charset="0"/>
                      </a:rPr>
                      <m:t>→     </m:t>
                    </m:r>
                    <m:r>
                      <a:rPr lang="fr-BE" sz="1400" b="0" i="1" smtClean="0">
                        <a:solidFill>
                          <a:schemeClr val="tx1">
                            <a:alpha val="0"/>
                          </a:schemeClr>
                        </a:solidFill>
                        <a:latin typeface="Cambria Math" panose="02040503050406030204" pitchFamily="18" charset="0"/>
                        <a:ea typeface="Cambria Math" panose="02040503050406030204" pitchFamily="18" charset="0"/>
                      </a:rPr>
                      <m:t>𝜌</m:t>
                    </m:r>
                    <m:r>
                      <a:rPr lang="fr-BE" sz="1400" b="0" i="1" smtClean="0">
                        <a:solidFill>
                          <a:schemeClr val="tx1">
                            <a:alpha val="0"/>
                          </a:schemeClr>
                        </a:solidFill>
                        <a:latin typeface="Cambria Math" panose="02040503050406030204" pitchFamily="18" charset="0"/>
                        <a:ea typeface="Cambria Math" panose="02040503050406030204" pitchFamily="18" charset="0"/>
                      </a:rPr>
                      <m:t>=</m:t>
                    </m:r>
                    <m:d>
                      <m:dPr>
                        <m:begChr m:val="{"/>
                        <m:endChr m:val=""/>
                        <m:ctrlPr>
                          <a:rPr lang="fr-BE" sz="1400" b="0" i="1" smtClean="0">
                            <a:solidFill>
                              <a:schemeClr val="tx1">
                                <a:alpha val="0"/>
                              </a:schemeClr>
                            </a:solidFill>
                            <a:latin typeface="Cambria Math" panose="02040503050406030204" pitchFamily="18" charset="0"/>
                            <a:ea typeface="Cambria Math" panose="02040503050406030204" pitchFamily="18" charset="0"/>
                          </a:rPr>
                        </m:ctrlPr>
                      </m:dPr>
                      <m:e>
                        <m:m>
                          <m:mPr>
                            <m:mcs>
                              <m:mc>
                                <m:mcPr>
                                  <m:count m:val="2"/>
                                  <m:mcJc m:val="center"/>
                                </m:mcPr>
                              </m:mc>
                            </m:mcs>
                            <m:ctrlPr>
                              <a:rPr lang="fr-BE" sz="1400" b="0" i="1" smtClean="0">
                                <a:solidFill>
                                  <a:schemeClr val="tx1">
                                    <a:alpha val="0"/>
                                  </a:schemeClr>
                                </a:solidFill>
                                <a:latin typeface="Cambria Math" panose="02040503050406030204" pitchFamily="18" charset="0"/>
                                <a:ea typeface="Cambria Math" panose="02040503050406030204" pitchFamily="18" charset="0"/>
                              </a:rPr>
                            </m:ctrlPr>
                          </m:mPr>
                          <m:mr>
                            <m:e>
                              <m:r>
                                <m:rPr>
                                  <m:brk m:alnAt="7"/>
                                </m:rPr>
                                <a:rPr lang="fr-BE" sz="1400" b="0" i="1" smtClean="0">
                                  <a:solidFill>
                                    <a:schemeClr val="tx1">
                                      <a:alpha val="0"/>
                                    </a:schemeClr>
                                  </a:solidFill>
                                  <a:latin typeface="Cambria Math" panose="02040503050406030204" pitchFamily="18" charset="0"/>
                                  <a:ea typeface="Cambria Math" panose="02040503050406030204" pitchFamily="18" charset="0"/>
                                </a:rPr>
                                <m:t>1</m:t>
                              </m:r>
                              <m:r>
                                <a:rPr lang="fr-BE" sz="1400" b="0" i="1" smtClean="0">
                                  <a:solidFill>
                                    <a:schemeClr val="tx1">
                                      <a:alpha val="0"/>
                                    </a:schemeClr>
                                  </a:solidFill>
                                  <a:latin typeface="Cambria Math" panose="02040503050406030204" pitchFamily="18" charset="0"/>
                                  <a:ea typeface="Cambria Math" panose="02040503050406030204" pitchFamily="18" charset="0"/>
                                </a:rPr>
                                <m:t>.0</m:t>
                              </m:r>
                            </m:e>
                            <m:e>
                              <m:r>
                                <a:rPr lang="fr-BE" sz="1400" b="0" i="1" smtClean="0">
                                  <a:solidFill>
                                    <a:schemeClr val="tx1">
                                      <a:alpha val="0"/>
                                    </a:schemeClr>
                                  </a:solidFill>
                                  <a:latin typeface="Cambria Math" panose="02040503050406030204" pitchFamily="18" charset="0"/>
                                  <a:ea typeface="Cambria Math" panose="02040503050406030204" pitchFamily="18" charset="0"/>
                                </a:rPr>
                                <m:t>𝑖𝑓</m:t>
                              </m:r>
                              <m:r>
                                <a:rPr lang="fr-BE" sz="1400" b="0" i="1" smtClean="0">
                                  <a:solidFill>
                                    <a:schemeClr val="tx1">
                                      <a:alpha val="0"/>
                                    </a:schemeClr>
                                  </a:solidFill>
                                  <a:latin typeface="Cambria Math" panose="02040503050406030204" pitchFamily="18" charset="0"/>
                                  <a:ea typeface="Cambria Math" panose="02040503050406030204" pitchFamily="18" charset="0"/>
                                </a:rPr>
                                <m:t> </m:t>
                              </m:r>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≤0.67</m:t>
                              </m:r>
                            </m:e>
                          </m:mr>
                          <m:mr>
                            <m:e>
                              <m:f>
                                <m:fPr>
                                  <m:ctrlPr>
                                    <a:rPr lang="fr-BE" sz="1400" b="0" i="1" smtClean="0">
                                      <a:solidFill>
                                        <a:schemeClr val="tx1">
                                          <a:alpha val="0"/>
                                        </a:schemeClr>
                                      </a:solidFill>
                                      <a:latin typeface="Cambria Math" panose="02040503050406030204" pitchFamily="18" charset="0"/>
                                      <a:ea typeface="Cambria Math" panose="02040503050406030204" pitchFamily="18" charset="0"/>
                                    </a:rPr>
                                  </m:ctrlPr>
                                </m:fPr>
                                <m:num>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i="1">
                                      <a:solidFill>
                                        <a:schemeClr val="tx1">
                                          <a:alpha val="0"/>
                                        </a:schemeClr>
                                      </a:solidFill>
                                      <a:latin typeface="Cambria Math" panose="02040503050406030204" pitchFamily="18" charset="0"/>
                                    </a:rPr>
                                    <m:t>−0.22</m:t>
                                  </m:r>
                                </m:num>
                                <m:den>
                                  <m:sSubSup>
                                    <m:sSubSupPr>
                                      <m:ctrlPr>
                                        <a:rPr lang="fr-BE" sz="1400" b="0" i="1" smtClean="0">
                                          <a:solidFill>
                                            <a:schemeClr val="tx1">
                                              <a:alpha val="0"/>
                                            </a:schemeClr>
                                          </a:solidFill>
                                          <a:latin typeface="Cambria Math" panose="02040503050406030204" pitchFamily="18" charset="0"/>
                                        </a:rPr>
                                      </m:ctrlPr>
                                    </m:sSubSup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up>
                                      <m:r>
                                        <a:rPr lang="fr-BE" sz="1400" b="0" i="1" smtClean="0">
                                          <a:solidFill>
                                            <a:schemeClr val="tx1">
                                              <a:alpha val="0"/>
                                            </a:schemeClr>
                                          </a:solidFill>
                                          <a:latin typeface="Cambria Math" panose="02040503050406030204" pitchFamily="18" charset="0"/>
                                        </a:rPr>
                                        <m:t>2</m:t>
                                      </m:r>
                                    </m:sup>
                                  </m:sSubSup>
                                </m:den>
                              </m:f>
                            </m:e>
                            <m:e>
                              <m:r>
                                <a:rPr lang="fr-BE" sz="1400" b="0" i="1" smtClean="0">
                                  <a:solidFill>
                                    <a:schemeClr val="tx1">
                                      <a:alpha val="0"/>
                                    </a:schemeClr>
                                  </a:solidFill>
                                  <a:latin typeface="Cambria Math" panose="02040503050406030204" pitchFamily="18" charset="0"/>
                                  <a:ea typeface="Cambria Math" panose="02040503050406030204" pitchFamily="18" charset="0"/>
                                </a:rPr>
                                <m:t>𝑖𝑓</m:t>
                              </m:r>
                              <m:r>
                                <a:rPr lang="fr-BE" sz="1400" b="0" i="1" smtClean="0">
                                  <a:solidFill>
                                    <a:schemeClr val="tx1">
                                      <a:alpha val="0"/>
                                    </a:schemeClr>
                                  </a:solidFill>
                                  <a:latin typeface="Cambria Math" panose="02040503050406030204" pitchFamily="18" charset="0"/>
                                  <a:ea typeface="Cambria Math" panose="02040503050406030204" pitchFamily="18" charset="0"/>
                                </a:rPr>
                                <m:t> </m:t>
                              </m:r>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&gt;0.67</m:t>
                              </m:r>
                            </m:e>
                          </m:mr>
                        </m:m>
                      </m:e>
                    </m:d>
                  </m:oMath>
                </a14:m>
                <a:endParaRPr lang="en-GB" sz="1400" dirty="0">
                  <a:solidFill>
                    <a:schemeClr val="tx1">
                      <a:alpha val="0"/>
                    </a:schemeClr>
                  </a:solidFill>
                </a:endParaRPr>
              </a:p>
            </p:txBody>
          </p:sp>
        </mc:Choice>
        <mc:Fallback xmlns="">
          <p:sp>
            <p:nvSpPr>
              <p:cNvPr id="15" name="ZoneTexte 14">
                <a:extLst>
                  <a:ext uri="{FF2B5EF4-FFF2-40B4-BE49-F238E27FC236}">
                    <a16:creationId xmlns:a16="http://schemas.microsoft.com/office/drawing/2014/main" id="{B09232B8-E33A-89D9-B419-541C537180A1}"/>
                  </a:ext>
                </a:extLst>
              </p:cNvPr>
              <p:cNvSpPr txBox="1">
                <a:spLocks noRot="1" noChangeAspect="1" noMove="1" noResize="1" noEditPoints="1" noAdjustHandles="1" noChangeArrowheads="1" noChangeShapeType="1" noTextEdit="1"/>
              </p:cNvSpPr>
              <p:nvPr/>
            </p:nvSpPr>
            <p:spPr>
              <a:xfrm>
                <a:off x="1289367" y="5964210"/>
                <a:ext cx="5655766" cy="89005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itre 5">
                <a:extLst>
                  <a:ext uri="{FF2B5EF4-FFF2-40B4-BE49-F238E27FC236}">
                    <a16:creationId xmlns:a16="http://schemas.microsoft.com/office/drawing/2014/main" id="{CBB401A2-B54C-63B3-C694-9DFDBA82DBC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9" name="Titre 5">
                <a:extLst>
                  <a:ext uri="{FF2B5EF4-FFF2-40B4-BE49-F238E27FC236}">
                    <a16:creationId xmlns:a16="http://schemas.microsoft.com/office/drawing/2014/main" id="{CBB401A2-B54C-63B3-C694-9DFDBA82DBC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7"/>
                <a:stretch>
                  <a:fillRect l="-2000" t="-21782" b="-34653"/>
                </a:stretch>
              </a:blipFill>
            </p:spPr>
            <p:txBody>
              <a:bodyPr/>
              <a:lstStyle/>
              <a:p>
                <a:r>
                  <a:rPr lang="en-GB">
                    <a:noFill/>
                  </a:rPr>
                  <a:t> </a:t>
                </a:r>
              </a:p>
            </p:txBody>
          </p:sp>
        </mc:Fallback>
      </mc:AlternateContent>
      <p:pic>
        <p:nvPicPr>
          <p:cNvPr id="20" name="Image 19">
            <a:extLst>
              <a:ext uri="{FF2B5EF4-FFF2-40B4-BE49-F238E27FC236}">
                <a16:creationId xmlns:a16="http://schemas.microsoft.com/office/drawing/2014/main" id="{73043F1B-F295-4207-B9F1-EFDD70349E95}"/>
              </a:ext>
            </a:extLst>
          </p:cNvPr>
          <p:cNvPicPr>
            <a:picLocks noChangeAspect="1"/>
          </p:cNvPicPr>
          <p:nvPr/>
        </p:nvPicPr>
        <p:blipFill>
          <a:blip r:embed="rId8"/>
          <a:stretch>
            <a:fillRect/>
          </a:stretch>
        </p:blipFill>
        <p:spPr>
          <a:xfrm>
            <a:off x="5086800" y="1036800"/>
            <a:ext cx="3743811" cy="2160000"/>
          </a:xfrm>
          <a:prstGeom prst="rect">
            <a:avLst/>
          </a:prstGeom>
        </p:spPr>
      </p:pic>
      <p:sp>
        <p:nvSpPr>
          <p:cNvPr id="21" name="Flèche droite 4">
            <a:extLst>
              <a:ext uri="{FF2B5EF4-FFF2-40B4-BE49-F238E27FC236}">
                <a16:creationId xmlns:a16="http://schemas.microsoft.com/office/drawing/2014/main" id="{1A506E4A-B0CD-42EF-6256-EE4997E2A6B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5" name="Connecteur : en angle 24">
            <a:extLst>
              <a:ext uri="{FF2B5EF4-FFF2-40B4-BE49-F238E27FC236}">
                <a16:creationId xmlns:a16="http://schemas.microsoft.com/office/drawing/2014/main" id="{4DB95234-AE2F-19FE-A09F-B87B02D5EE8A}"/>
              </a:ext>
            </a:extLst>
          </p:cNvPr>
          <p:cNvCxnSpPr>
            <a:cxnSpLocks/>
            <a:endCxn id="15" idx="1"/>
          </p:cNvCxnSpPr>
          <p:nvPr/>
        </p:nvCxnSpPr>
        <p:spPr>
          <a:xfrm>
            <a:off x="670650" y="5964210"/>
            <a:ext cx="618717" cy="445026"/>
          </a:xfrm>
          <a:prstGeom prst="bentConnector3">
            <a:avLst>
              <a:gd name="adj1" fmla="val -289"/>
            </a:avLst>
          </a:prstGeom>
          <a:ln w="19050">
            <a:solidFill>
              <a:schemeClr val="dk1">
                <a:shade val="95000"/>
                <a:satMod val="105000"/>
                <a:alpha val="0"/>
              </a:schemeClr>
            </a:solidFill>
            <a:tailEnd type="triangle"/>
          </a:ln>
        </p:spPr>
        <p:style>
          <a:lnRef idx="1">
            <a:schemeClr val="dk1"/>
          </a:lnRef>
          <a:fillRef idx="0">
            <a:schemeClr val="dk1"/>
          </a:fillRef>
          <a:effectRef idx="0">
            <a:schemeClr val="dk1"/>
          </a:effectRef>
          <a:fontRef idx="minor">
            <a:schemeClr val="tx1"/>
          </a:fontRef>
        </p:style>
      </p:cxnSp>
      <p:pic>
        <p:nvPicPr>
          <p:cNvPr id="3" name="Image 2">
            <a:extLst>
              <a:ext uri="{FF2B5EF4-FFF2-40B4-BE49-F238E27FC236}">
                <a16:creationId xmlns:a16="http://schemas.microsoft.com/office/drawing/2014/main" id="{2D1A520F-BD74-B0DB-FEE4-AD83ACA4E63F}"/>
              </a:ext>
            </a:extLst>
          </p:cNvPr>
          <p:cNvPicPr>
            <a:picLocks noChangeAspect="1"/>
          </p:cNvPicPr>
          <p:nvPr/>
        </p:nvPicPr>
        <p:blipFill>
          <a:blip r:embed="rId9"/>
          <a:stretch>
            <a:fillRect/>
          </a:stretch>
        </p:blipFill>
        <p:spPr>
          <a:xfrm>
            <a:off x="579600" y="1015200"/>
            <a:ext cx="2858400" cy="3333198"/>
          </a:xfrm>
          <a:prstGeom prst="rect">
            <a:avLst/>
          </a:prstGeom>
        </p:spPr>
      </p:pic>
      <p:sp>
        <p:nvSpPr>
          <p:cNvPr id="4" name="ZoneTexte 3">
            <a:extLst>
              <a:ext uri="{FF2B5EF4-FFF2-40B4-BE49-F238E27FC236}">
                <a16:creationId xmlns:a16="http://schemas.microsoft.com/office/drawing/2014/main" id="{5D6187B9-3510-6AF6-1261-F1D9D2D572CD}"/>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8/20</a:t>
            </a:r>
          </a:p>
        </p:txBody>
      </p:sp>
      <p:sp>
        <p:nvSpPr>
          <p:cNvPr id="2" name="Accolade fermante 1">
            <a:extLst>
              <a:ext uri="{FF2B5EF4-FFF2-40B4-BE49-F238E27FC236}">
                <a16:creationId xmlns:a16="http://schemas.microsoft.com/office/drawing/2014/main" id="{896F52C3-A985-9AC7-F329-1CD00D54E6AB}"/>
              </a:ext>
            </a:extLst>
          </p:cNvPr>
          <p:cNvSpPr/>
          <p:nvPr/>
        </p:nvSpPr>
        <p:spPr>
          <a:xfrm rot="16200000">
            <a:off x="3877501" y="3139097"/>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Accolade fermante 4">
            <a:extLst>
              <a:ext uri="{FF2B5EF4-FFF2-40B4-BE49-F238E27FC236}">
                <a16:creationId xmlns:a16="http://schemas.microsoft.com/office/drawing/2014/main" id="{39E87908-BC51-A243-41F1-CC8B84027628}"/>
              </a:ext>
            </a:extLst>
          </p:cNvPr>
          <p:cNvSpPr/>
          <p:nvPr/>
        </p:nvSpPr>
        <p:spPr>
          <a:xfrm rot="16200000">
            <a:off x="6395050" y="2975896"/>
            <a:ext cx="156955" cy="2597744"/>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ZoneTexte 5">
            <a:extLst>
              <a:ext uri="{FF2B5EF4-FFF2-40B4-BE49-F238E27FC236}">
                <a16:creationId xmlns:a16="http://schemas.microsoft.com/office/drawing/2014/main" id="{C04109E8-7421-BD53-1B15-75BC3DD6C72A}"/>
              </a:ext>
            </a:extLst>
          </p:cNvPr>
          <p:cNvSpPr txBox="1"/>
          <p:nvPr/>
        </p:nvSpPr>
        <p:spPr>
          <a:xfrm>
            <a:off x="3447045" y="3914442"/>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sp>
        <p:nvSpPr>
          <p:cNvPr id="7" name="ZoneTexte 6">
            <a:extLst>
              <a:ext uri="{FF2B5EF4-FFF2-40B4-BE49-F238E27FC236}">
                <a16:creationId xmlns:a16="http://schemas.microsoft.com/office/drawing/2014/main" id="{29427E08-6A7B-EFD0-AC27-1012F29F8670}"/>
              </a:ext>
            </a:extLst>
          </p:cNvPr>
          <p:cNvSpPr txBox="1"/>
          <p:nvPr/>
        </p:nvSpPr>
        <p:spPr>
          <a:xfrm>
            <a:off x="5895809" y="3914442"/>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spTree>
    <p:custDataLst>
      <p:tags r:id="rId1"/>
    </p:custDataLst>
    <p:extLst>
      <p:ext uri="{BB962C8B-B14F-4D97-AF65-F5344CB8AC3E}">
        <p14:creationId xmlns:p14="http://schemas.microsoft.com/office/powerpoint/2010/main" val="279167937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42887" y="432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smtClean="0">
                                          <a:solidFill>
                                            <a:srgbClr val="FF0000"/>
                                          </a:solidFill>
                                          <a:latin typeface="Cambria Math" panose="02040503050406030204" pitchFamily="18" charset="0"/>
                                          <a:cs typeface="Arial" pitchFamily="34" charset="0"/>
                                        </a:rPr>
                                        <m:t>𝜔</m:t>
                                      </m:r>
                                      <m:r>
                                        <a:rPr lang="fr-BE" i="1" smtClean="0">
                                          <a:solidFill>
                                            <a:srgbClr val="FF0000"/>
                                          </a:solidFill>
                                          <a:latin typeface="Cambria Math" panose="02040503050406030204" pitchFamily="18" charset="0"/>
                                          <a:cs typeface="Arial" pitchFamily="34" charset="0"/>
                                        </a:rPr>
                                        <m:t>∙</m:t>
                                      </m:r>
                                      <m:sSub>
                                        <m:sSubPr>
                                          <m:ctrlPr>
                                            <a:rPr lang="fr-BE" i="1">
                                              <a:solidFill>
                                                <a:srgbClr val="FF0000"/>
                                              </a:solidFill>
                                              <a:latin typeface="Cambria Math" panose="02040503050406030204" pitchFamily="18" charset="0"/>
                                              <a:cs typeface="Arial" pitchFamily="34" charset="0"/>
                                            </a:rPr>
                                          </m:ctrlPr>
                                        </m:sSubPr>
                                        <m:e>
                                          <m:r>
                                            <a:rPr lang="fr-BE" i="1">
                                              <a:solidFill>
                                                <a:srgbClr val="FF0000"/>
                                              </a:solidFill>
                                              <a:latin typeface="Cambria Math" panose="02040503050406030204" pitchFamily="18" charset="0"/>
                                              <a:cs typeface="Arial" pitchFamily="34" charset="0"/>
                                            </a:rPr>
                                            <m:t>𝑘</m:t>
                                          </m:r>
                                        </m:e>
                                        <m:sub>
                                          <m:r>
                                            <a:rPr lang="fr-BE" i="1">
                                              <a:solidFill>
                                                <a:srgbClr val="FF0000"/>
                                              </a:solidFill>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𝜌</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smtClean="0">
                                          <a:solidFill>
                                            <a:srgbClr val="FF0000"/>
                                          </a:solidFill>
                                          <a:latin typeface="Cambria Math" panose="02040503050406030204" pitchFamily="18" charset="0"/>
                                          <a:cs typeface="Arial" pitchFamily="34" charset="0"/>
                                        </a:rPr>
                                        <m:t>𝜔</m:t>
                                      </m:r>
                                      <m:r>
                                        <a:rPr lang="fr-BE" i="1" smtClean="0">
                                          <a:solidFill>
                                            <a:srgbClr val="FF0000"/>
                                          </a:solidFill>
                                          <a:latin typeface="Cambria Math" panose="02040503050406030204" pitchFamily="18" charset="0"/>
                                          <a:cs typeface="Arial" pitchFamily="34" charset="0"/>
                                        </a:rPr>
                                        <m:t>∙</m:t>
                                      </m:r>
                                      <m:sSub>
                                        <m:sSubPr>
                                          <m:ctrlPr>
                                            <a:rPr lang="fr-BE" i="1">
                                              <a:solidFill>
                                                <a:srgbClr val="FF0000"/>
                                              </a:solidFill>
                                              <a:latin typeface="Cambria Math" panose="02040503050406030204" pitchFamily="18" charset="0"/>
                                              <a:cs typeface="Arial" pitchFamily="34" charset="0"/>
                                            </a:rPr>
                                          </m:ctrlPr>
                                        </m:sSubPr>
                                        <m:e>
                                          <m:r>
                                            <a:rPr lang="fr-BE" i="1">
                                              <a:solidFill>
                                                <a:srgbClr val="FF0000"/>
                                              </a:solidFill>
                                              <a:latin typeface="Cambria Math" panose="02040503050406030204" pitchFamily="18" charset="0"/>
                                              <a:cs typeface="Arial" pitchFamily="34" charset="0"/>
                                            </a:rPr>
                                            <m:t>𝑘</m:t>
                                          </m:r>
                                        </m:e>
                                        <m:sub>
                                          <m:r>
                                            <a:rPr lang="fr-BE" i="1">
                                              <a:solidFill>
                                                <a:srgbClr val="FF0000"/>
                                              </a:solidFill>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42887" y="4320000"/>
                <a:ext cx="8658225" cy="83740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1DC8C7C-D9FB-148B-6853-7B967E3534CF}"/>
                  </a:ext>
                </a:extLst>
              </p:cNvPr>
              <p:cNvSpPr txBox="1"/>
              <p:nvPr/>
            </p:nvSpPr>
            <p:spPr>
              <a:xfrm>
                <a:off x="242886" y="5241309"/>
                <a:ext cx="8658225" cy="954107"/>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fr-BE" sz="1400" b="0" i="1" smtClean="0">
                        <a:solidFill>
                          <a:srgbClr val="FF0000"/>
                        </a:solidFill>
                        <a:latin typeface="Cambria Math" panose="02040503050406030204" pitchFamily="18" charset="0"/>
                        <a:cs typeface="Arial" pitchFamily="34" charset="0"/>
                      </a:rPr>
                      <m:t>𝜔</m:t>
                    </m:r>
                    <m:r>
                      <a:rPr lang="fr-BE" sz="1400" i="1">
                        <a:solidFill>
                          <a:srgbClr val="FF0000"/>
                        </a:solidFill>
                        <a:latin typeface="Cambria Math" panose="02040503050406030204" pitchFamily="18" charset="0"/>
                        <a:cs typeface="Arial" pitchFamily="34" charset="0"/>
                      </a:rPr>
                      <m:t>∙</m:t>
                    </m:r>
                    <m:sSub>
                      <m:sSubPr>
                        <m:ctrlPr>
                          <a:rPr lang="fr-BE" sz="1400" b="0" i="1" smtClean="0">
                            <a:solidFill>
                              <a:srgbClr val="FF0000"/>
                            </a:solidFill>
                            <a:latin typeface="Cambria Math" panose="02040503050406030204" pitchFamily="18" charset="0"/>
                            <a:cs typeface="Arial" pitchFamily="34" charset="0"/>
                          </a:rPr>
                        </m:ctrlPr>
                      </m:sSubPr>
                      <m:e>
                        <m:r>
                          <a:rPr lang="fr-BE" sz="1400" b="0" i="1" smtClean="0">
                            <a:solidFill>
                              <a:srgbClr val="FF0000"/>
                            </a:solidFill>
                            <a:latin typeface="Cambria Math" panose="02040503050406030204" pitchFamily="18" charset="0"/>
                            <a:cs typeface="Arial" pitchFamily="34" charset="0"/>
                          </a:rPr>
                          <m:t>𝑘</m:t>
                        </m:r>
                      </m:e>
                      <m:sub>
                        <m:r>
                          <a:rPr lang="fr-BE" sz="1400" b="0" i="1" smtClean="0">
                            <a:solidFill>
                              <a:srgbClr val="FF0000"/>
                            </a:solidFill>
                            <a:latin typeface="Cambria Math" panose="02040503050406030204" pitchFamily="18" charset="0"/>
                            <a:cs typeface="Arial" pitchFamily="34" charset="0"/>
                          </a:rPr>
                          <m:t>𝑤𝑐</m:t>
                        </m:r>
                      </m:sub>
                    </m:sSub>
                  </m:oMath>
                </a14:m>
                <a:r>
                  <a:rPr lang="en-GB" sz="1400" dirty="0">
                    <a:solidFill>
                      <a:srgbClr val="FF0000"/>
                    </a:solidFill>
                    <a:latin typeface="Arial" panose="020B0604020202020204" pitchFamily="34" charset="0"/>
                    <a:cs typeface="Arial" panose="020B0604020202020204" pitchFamily="34" charset="0"/>
                  </a:rPr>
                  <a:t>: stress interaction factors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BE" sz="1400" i="1" smtClean="0">
                        <a:solidFill>
                          <a:schemeClr val="tx1">
                            <a:alpha val="0"/>
                          </a:schemeClr>
                        </a:solidFill>
                        <a:latin typeface="Cambria Math" panose="02040503050406030204" pitchFamily="18" charset="0"/>
                        <a:cs typeface="Arial" pitchFamily="34" charset="0"/>
                      </a:rPr>
                      <m:t>𝜌</m:t>
                    </m:r>
                  </m:oMath>
                </a14:m>
                <a:r>
                  <a:rPr lang="en-GB" sz="1400" dirty="0">
                    <a:solidFill>
                      <a:schemeClr val="tx1">
                        <a:alpha val="0"/>
                      </a:schemeClr>
                    </a:solidFill>
                    <a:latin typeface="Arial" panose="020B0604020202020204" pitchFamily="34" charset="0"/>
                    <a:cs typeface="Arial" panose="020B0604020202020204" pitchFamily="34" charset="0"/>
                  </a:rPr>
                  <a:t>: reduction factor accounting for the risk of web buckling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mc:Choice>
        <mc:Fallback xmlns="">
          <p:sp>
            <p:nvSpPr>
              <p:cNvPr id="12" name="ZoneTexte 11">
                <a:extLst>
                  <a:ext uri="{FF2B5EF4-FFF2-40B4-BE49-F238E27FC236}">
                    <a16:creationId xmlns:a16="http://schemas.microsoft.com/office/drawing/2014/main" id="{C1DC8C7C-D9FB-148B-6853-7B967E3534CF}"/>
                  </a:ext>
                </a:extLst>
              </p:cNvPr>
              <p:cNvSpPr txBox="1">
                <a:spLocks noRot="1" noChangeAspect="1" noMove="1" noResize="1" noEditPoints="1" noAdjustHandles="1" noChangeArrowheads="1" noChangeShapeType="1" noTextEdit="1"/>
              </p:cNvSpPr>
              <p:nvPr/>
            </p:nvSpPr>
            <p:spPr>
              <a:xfrm>
                <a:off x="242886" y="5241309"/>
                <a:ext cx="8658225" cy="954107"/>
              </a:xfrm>
              <a:prstGeom prst="rect">
                <a:avLst/>
              </a:prstGeom>
              <a:blipFill>
                <a:blip r:embed="rId5"/>
                <a:stretch>
                  <a:fillRect l="-141" t="-12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09232B8-E33A-89D9-B419-541C537180A1}"/>
                  </a:ext>
                </a:extLst>
              </p:cNvPr>
              <p:cNvSpPr txBox="1"/>
              <p:nvPr/>
            </p:nvSpPr>
            <p:spPr>
              <a:xfrm>
                <a:off x="1289367" y="5964210"/>
                <a:ext cx="5655766" cy="890052"/>
              </a:xfrm>
              <a:prstGeom prst="rect">
                <a:avLst/>
              </a:prstGeom>
              <a:noFill/>
            </p:spPr>
            <p:txBody>
              <a:bodyPr wrap="square">
                <a:spAutoFit/>
              </a:bodyPr>
              <a:lstStyle/>
              <a:p>
                <a:r>
                  <a:rPr lang="en-GB" sz="1400" dirty="0">
                    <a:solidFill>
                      <a:schemeClr val="tx1">
                        <a:alpha val="0"/>
                      </a:schemeClr>
                    </a:solidFill>
                  </a:rPr>
                  <a:t> </a:t>
                </a:r>
                <a14:m>
                  <m:oMath xmlns:m="http://schemas.openxmlformats.org/officeDocument/2006/math">
                    <m:sSub>
                      <m:sSubPr>
                        <m:ctrlPr>
                          <a:rPr lang="fr-BE" sz="1400" b="0" i="1" smtClean="0">
                            <a:solidFill>
                              <a:schemeClr val="tx1">
                                <a:alpha val="0"/>
                              </a:schemeClr>
                            </a:solidFill>
                            <a:latin typeface="Cambria Math" panose="02040503050406030204" pitchFamily="18" charset="0"/>
                          </a:rPr>
                        </m:ctrlPr>
                      </m:sSubPr>
                      <m:e>
                        <m:acc>
                          <m:accPr>
                            <m:chr m:val="̅"/>
                            <m:ctrlPr>
                              <a:rPr lang="fr-BE" sz="1400" b="0" i="1" smtClean="0">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b="0" i="1" smtClean="0">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=0.932∙</m:t>
                    </m:r>
                    <m:rad>
                      <m:radPr>
                        <m:degHide m:val="on"/>
                        <m:ctrlPr>
                          <a:rPr lang="fr-BE" sz="1400" b="0" i="1" smtClean="0">
                            <a:solidFill>
                              <a:schemeClr val="tx1">
                                <a:alpha val="0"/>
                              </a:schemeClr>
                            </a:solidFill>
                            <a:latin typeface="Cambria Math" panose="02040503050406030204" pitchFamily="18" charset="0"/>
                          </a:rPr>
                        </m:ctrlPr>
                      </m:radPr>
                      <m:deg/>
                      <m:e>
                        <m:f>
                          <m:fPr>
                            <m:ctrlPr>
                              <a:rPr lang="fr-BE" sz="1400" b="0" i="1" smtClean="0">
                                <a:solidFill>
                                  <a:schemeClr val="tx1">
                                    <a:alpha val="0"/>
                                  </a:schemeClr>
                                </a:solidFill>
                                <a:latin typeface="Cambria Math" panose="02040503050406030204" pitchFamily="18" charset="0"/>
                              </a:rPr>
                            </m:ctrlPr>
                          </m:fPr>
                          <m:num>
                            <m:r>
                              <a:rPr lang="fr-BE" sz="1400" i="1">
                                <a:solidFill>
                                  <a:schemeClr val="tx1">
                                    <a:alpha val="0"/>
                                  </a:schemeClr>
                                </a:solidFill>
                                <a:latin typeface="Cambria Math" panose="02040503050406030204" pitchFamily="18" charset="0"/>
                              </a:rPr>
                              <m:t>𝜔</m:t>
                            </m:r>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𝑘</m:t>
                                </m:r>
                              </m:e>
                              <m:sub>
                                <m:r>
                                  <a:rPr lang="fr-BE" sz="1400" i="1">
                                    <a:solidFill>
                                      <a:schemeClr val="tx1">
                                        <a:alpha val="0"/>
                                      </a:schemeClr>
                                    </a:solidFill>
                                    <a:latin typeface="Cambria Math" panose="02040503050406030204" pitchFamily="18" charset="0"/>
                                  </a:rPr>
                                  <m:t>𝑤𝑐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𝑏</m:t>
                                </m:r>
                              </m:e>
                              <m:sub>
                                <m:r>
                                  <a:rPr lang="fr-BE" sz="1400" i="1">
                                    <a:solidFill>
                                      <a:schemeClr val="tx1">
                                        <a:alpha val="0"/>
                                      </a:schemeClr>
                                    </a:solidFill>
                                    <a:latin typeface="Cambria Math" panose="02040503050406030204" pitchFamily="18" charset="0"/>
                                  </a:rPr>
                                  <m:t>𝑒𝑓𝑓</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𝑐</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𝑤𝑐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𝑑</m:t>
                                </m:r>
                              </m:e>
                              <m:sub>
                                <m:r>
                                  <a:rPr lang="fr-BE" sz="1400" i="1">
                                    <a:solidFill>
                                      <a:schemeClr val="tx1">
                                        <a:alpha val="0"/>
                                      </a:schemeClr>
                                    </a:solidFill>
                                    <a:latin typeface="Cambria Math" panose="02040503050406030204" pitchFamily="18" charset="0"/>
                                  </a:rPr>
                                  <m:t>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𝑓</m:t>
                                </m:r>
                              </m:e>
                              <m:sub>
                                <m:r>
                                  <a:rPr lang="fr-BE" sz="1400" i="1">
                                    <a:solidFill>
                                      <a:schemeClr val="tx1">
                                        <a:alpha val="0"/>
                                      </a:schemeClr>
                                    </a:solidFill>
                                    <a:latin typeface="Cambria Math" panose="02040503050406030204" pitchFamily="18" charset="0"/>
                                  </a:rPr>
                                  <m:t>𝑦</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𝑤𝑐</m:t>
                                </m:r>
                              </m:sub>
                            </m:sSub>
                          </m:num>
                          <m:den>
                            <m:r>
                              <a:rPr lang="fr-BE" sz="1400" b="0" i="1" smtClean="0">
                                <a:solidFill>
                                  <a:schemeClr val="tx1">
                                    <a:alpha val="0"/>
                                  </a:schemeClr>
                                </a:solidFill>
                                <a:latin typeface="Cambria Math" panose="02040503050406030204" pitchFamily="18" charset="0"/>
                              </a:rPr>
                              <m:t>𝐸</m:t>
                            </m:r>
                            <m:r>
                              <a:rPr lang="fr-BE" sz="1400" b="0" i="1" smtClean="0">
                                <a:solidFill>
                                  <a:schemeClr val="tx1">
                                    <a:alpha val="0"/>
                                  </a:schemeClr>
                                </a:solidFill>
                                <a:latin typeface="Cambria Math" panose="02040503050406030204" pitchFamily="18" charset="0"/>
                              </a:rPr>
                              <m:t>∙</m:t>
                            </m:r>
                            <m:sSubSup>
                              <m:sSubSupPr>
                                <m:ctrlPr>
                                  <a:rPr lang="fr-BE" sz="1400" b="0" i="1" smtClean="0">
                                    <a:solidFill>
                                      <a:schemeClr val="tx1">
                                        <a:alpha val="0"/>
                                      </a:schemeClr>
                                    </a:solidFill>
                                    <a:latin typeface="Cambria Math" panose="02040503050406030204" pitchFamily="18" charset="0"/>
                                  </a:rPr>
                                </m:ctrlPr>
                              </m:sSubSupPr>
                              <m:e>
                                <m:r>
                                  <a:rPr lang="fr-BE" sz="1400" b="0" i="1" smtClean="0">
                                    <a:solidFill>
                                      <a:schemeClr val="tx1">
                                        <a:alpha val="0"/>
                                      </a:schemeClr>
                                    </a:solidFill>
                                    <a:latin typeface="Cambria Math" panose="02040503050406030204" pitchFamily="18" charset="0"/>
                                  </a:rPr>
                                  <m:t>𝑡</m:t>
                                </m:r>
                              </m:e>
                              <m:sub>
                                <m:r>
                                  <a:rPr lang="fr-BE" sz="1400" b="0" i="1" smtClean="0">
                                    <a:solidFill>
                                      <a:schemeClr val="tx1">
                                        <a:alpha val="0"/>
                                      </a:schemeClr>
                                    </a:solidFill>
                                    <a:latin typeface="Cambria Math" panose="02040503050406030204" pitchFamily="18" charset="0"/>
                                  </a:rPr>
                                  <m:t>𝑤𝑐</m:t>
                                </m:r>
                              </m:sub>
                              <m:sup>
                                <m:r>
                                  <a:rPr lang="fr-BE" sz="1400" b="0" i="1" smtClean="0">
                                    <a:solidFill>
                                      <a:schemeClr val="tx1">
                                        <a:alpha val="0"/>
                                      </a:schemeClr>
                                    </a:solidFill>
                                    <a:latin typeface="Cambria Math" panose="02040503050406030204" pitchFamily="18" charset="0"/>
                                  </a:rPr>
                                  <m:t>2</m:t>
                                </m:r>
                              </m:sup>
                            </m:sSubSup>
                          </m:den>
                        </m:f>
                      </m:e>
                    </m:rad>
                    <m:r>
                      <a:rPr lang="fr-BE" sz="1400" b="0" i="1" smtClean="0">
                        <a:solidFill>
                          <a:schemeClr val="tx1">
                            <a:alpha val="0"/>
                          </a:schemeClr>
                        </a:solidFill>
                        <a:latin typeface="Cambria Math" panose="02040503050406030204" pitchFamily="18" charset="0"/>
                      </a:rPr>
                      <m:t>     </m:t>
                    </m:r>
                    <m:r>
                      <a:rPr lang="fr-BE" sz="1400" b="0" i="1" smtClean="0">
                        <a:solidFill>
                          <a:schemeClr val="tx1">
                            <a:alpha val="0"/>
                          </a:schemeClr>
                        </a:solidFill>
                        <a:latin typeface="Cambria Math" panose="02040503050406030204" pitchFamily="18" charset="0"/>
                        <a:ea typeface="Cambria Math" panose="02040503050406030204" pitchFamily="18" charset="0"/>
                      </a:rPr>
                      <m:t>→     </m:t>
                    </m:r>
                    <m:r>
                      <a:rPr lang="fr-BE" sz="1400" b="0" i="1" smtClean="0">
                        <a:solidFill>
                          <a:schemeClr val="tx1">
                            <a:alpha val="0"/>
                          </a:schemeClr>
                        </a:solidFill>
                        <a:latin typeface="Cambria Math" panose="02040503050406030204" pitchFamily="18" charset="0"/>
                        <a:ea typeface="Cambria Math" panose="02040503050406030204" pitchFamily="18" charset="0"/>
                      </a:rPr>
                      <m:t>𝜌</m:t>
                    </m:r>
                    <m:r>
                      <a:rPr lang="fr-BE" sz="1400" b="0" i="1" smtClean="0">
                        <a:solidFill>
                          <a:schemeClr val="tx1">
                            <a:alpha val="0"/>
                          </a:schemeClr>
                        </a:solidFill>
                        <a:latin typeface="Cambria Math" panose="02040503050406030204" pitchFamily="18" charset="0"/>
                        <a:ea typeface="Cambria Math" panose="02040503050406030204" pitchFamily="18" charset="0"/>
                      </a:rPr>
                      <m:t>=</m:t>
                    </m:r>
                    <m:d>
                      <m:dPr>
                        <m:begChr m:val="{"/>
                        <m:endChr m:val=""/>
                        <m:ctrlPr>
                          <a:rPr lang="fr-BE" sz="1400" b="0" i="1" smtClean="0">
                            <a:solidFill>
                              <a:schemeClr val="tx1">
                                <a:alpha val="0"/>
                              </a:schemeClr>
                            </a:solidFill>
                            <a:latin typeface="Cambria Math" panose="02040503050406030204" pitchFamily="18" charset="0"/>
                            <a:ea typeface="Cambria Math" panose="02040503050406030204" pitchFamily="18" charset="0"/>
                          </a:rPr>
                        </m:ctrlPr>
                      </m:dPr>
                      <m:e>
                        <m:m>
                          <m:mPr>
                            <m:mcs>
                              <m:mc>
                                <m:mcPr>
                                  <m:count m:val="2"/>
                                  <m:mcJc m:val="center"/>
                                </m:mcPr>
                              </m:mc>
                            </m:mcs>
                            <m:ctrlPr>
                              <a:rPr lang="fr-BE" sz="1400" b="0" i="1" smtClean="0">
                                <a:solidFill>
                                  <a:schemeClr val="tx1">
                                    <a:alpha val="0"/>
                                  </a:schemeClr>
                                </a:solidFill>
                                <a:latin typeface="Cambria Math" panose="02040503050406030204" pitchFamily="18" charset="0"/>
                                <a:ea typeface="Cambria Math" panose="02040503050406030204" pitchFamily="18" charset="0"/>
                              </a:rPr>
                            </m:ctrlPr>
                          </m:mPr>
                          <m:mr>
                            <m:e>
                              <m:r>
                                <m:rPr>
                                  <m:brk m:alnAt="7"/>
                                </m:rPr>
                                <a:rPr lang="fr-BE" sz="1400" b="0" i="1" smtClean="0">
                                  <a:solidFill>
                                    <a:schemeClr val="tx1">
                                      <a:alpha val="0"/>
                                    </a:schemeClr>
                                  </a:solidFill>
                                  <a:latin typeface="Cambria Math" panose="02040503050406030204" pitchFamily="18" charset="0"/>
                                  <a:ea typeface="Cambria Math" panose="02040503050406030204" pitchFamily="18" charset="0"/>
                                </a:rPr>
                                <m:t>1</m:t>
                              </m:r>
                              <m:r>
                                <a:rPr lang="fr-BE" sz="1400" b="0" i="1" smtClean="0">
                                  <a:solidFill>
                                    <a:schemeClr val="tx1">
                                      <a:alpha val="0"/>
                                    </a:schemeClr>
                                  </a:solidFill>
                                  <a:latin typeface="Cambria Math" panose="02040503050406030204" pitchFamily="18" charset="0"/>
                                  <a:ea typeface="Cambria Math" panose="02040503050406030204" pitchFamily="18" charset="0"/>
                                </a:rPr>
                                <m:t>.0</m:t>
                              </m:r>
                            </m:e>
                            <m:e>
                              <m:r>
                                <a:rPr lang="fr-BE" sz="1400" b="0" i="1" smtClean="0">
                                  <a:solidFill>
                                    <a:schemeClr val="tx1">
                                      <a:alpha val="0"/>
                                    </a:schemeClr>
                                  </a:solidFill>
                                  <a:latin typeface="Cambria Math" panose="02040503050406030204" pitchFamily="18" charset="0"/>
                                  <a:ea typeface="Cambria Math" panose="02040503050406030204" pitchFamily="18" charset="0"/>
                                </a:rPr>
                                <m:t>𝑖𝑓</m:t>
                              </m:r>
                              <m:r>
                                <a:rPr lang="fr-BE" sz="1400" b="0" i="1" smtClean="0">
                                  <a:solidFill>
                                    <a:schemeClr val="tx1">
                                      <a:alpha val="0"/>
                                    </a:schemeClr>
                                  </a:solidFill>
                                  <a:latin typeface="Cambria Math" panose="02040503050406030204" pitchFamily="18" charset="0"/>
                                  <a:ea typeface="Cambria Math" panose="02040503050406030204" pitchFamily="18" charset="0"/>
                                </a:rPr>
                                <m:t> </m:t>
                              </m:r>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≤0.67</m:t>
                              </m:r>
                            </m:e>
                          </m:mr>
                          <m:mr>
                            <m:e>
                              <m:f>
                                <m:fPr>
                                  <m:ctrlPr>
                                    <a:rPr lang="fr-BE" sz="1400" b="0" i="1" smtClean="0">
                                      <a:solidFill>
                                        <a:schemeClr val="tx1">
                                          <a:alpha val="0"/>
                                        </a:schemeClr>
                                      </a:solidFill>
                                      <a:latin typeface="Cambria Math" panose="02040503050406030204" pitchFamily="18" charset="0"/>
                                      <a:ea typeface="Cambria Math" panose="02040503050406030204" pitchFamily="18" charset="0"/>
                                    </a:rPr>
                                  </m:ctrlPr>
                                </m:fPr>
                                <m:num>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i="1">
                                      <a:solidFill>
                                        <a:schemeClr val="tx1">
                                          <a:alpha val="0"/>
                                        </a:schemeClr>
                                      </a:solidFill>
                                      <a:latin typeface="Cambria Math" panose="02040503050406030204" pitchFamily="18" charset="0"/>
                                    </a:rPr>
                                    <m:t>−0.22</m:t>
                                  </m:r>
                                </m:num>
                                <m:den>
                                  <m:sSubSup>
                                    <m:sSubSupPr>
                                      <m:ctrlPr>
                                        <a:rPr lang="fr-BE" sz="1400" b="0" i="1" smtClean="0">
                                          <a:solidFill>
                                            <a:schemeClr val="tx1">
                                              <a:alpha val="0"/>
                                            </a:schemeClr>
                                          </a:solidFill>
                                          <a:latin typeface="Cambria Math" panose="02040503050406030204" pitchFamily="18" charset="0"/>
                                        </a:rPr>
                                      </m:ctrlPr>
                                    </m:sSubSup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up>
                                      <m:r>
                                        <a:rPr lang="fr-BE" sz="1400" b="0" i="1" smtClean="0">
                                          <a:solidFill>
                                            <a:schemeClr val="tx1">
                                              <a:alpha val="0"/>
                                            </a:schemeClr>
                                          </a:solidFill>
                                          <a:latin typeface="Cambria Math" panose="02040503050406030204" pitchFamily="18" charset="0"/>
                                        </a:rPr>
                                        <m:t>2</m:t>
                                      </m:r>
                                    </m:sup>
                                  </m:sSubSup>
                                </m:den>
                              </m:f>
                            </m:e>
                            <m:e>
                              <m:r>
                                <a:rPr lang="fr-BE" sz="1400" b="0" i="1" smtClean="0">
                                  <a:solidFill>
                                    <a:schemeClr val="tx1">
                                      <a:alpha val="0"/>
                                    </a:schemeClr>
                                  </a:solidFill>
                                  <a:latin typeface="Cambria Math" panose="02040503050406030204" pitchFamily="18" charset="0"/>
                                  <a:ea typeface="Cambria Math" panose="02040503050406030204" pitchFamily="18" charset="0"/>
                                </a:rPr>
                                <m:t>𝑖𝑓</m:t>
                              </m:r>
                              <m:r>
                                <a:rPr lang="fr-BE" sz="1400" b="0" i="1" smtClean="0">
                                  <a:solidFill>
                                    <a:schemeClr val="tx1">
                                      <a:alpha val="0"/>
                                    </a:schemeClr>
                                  </a:solidFill>
                                  <a:latin typeface="Cambria Math" panose="02040503050406030204" pitchFamily="18" charset="0"/>
                                  <a:ea typeface="Cambria Math" panose="02040503050406030204" pitchFamily="18" charset="0"/>
                                </a:rPr>
                                <m:t> </m:t>
                              </m:r>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&gt;0.67</m:t>
                              </m:r>
                            </m:e>
                          </m:mr>
                        </m:m>
                      </m:e>
                    </m:d>
                  </m:oMath>
                </a14:m>
                <a:endParaRPr lang="en-GB" sz="1400" dirty="0">
                  <a:solidFill>
                    <a:schemeClr val="tx1">
                      <a:alpha val="0"/>
                    </a:schemeClr>
                  </a:solidFill>
                </a:endParaRPr>
              </a:p>
            </p:txBody>
          </p:sp>
        </mc:Choice>
        <mc:Fallback xmlns="">
          <p:sp>
            <p:nvSpPr>
              <p:cNvPr id="15" name="ZoneTexte 14">
                <a:extLst>
                  <a:ext uri="{FF2B5EF4-FFF2-40B4-BE49-F238E27FC236}">
                    <a16:creationId xmlns:a16="http://schemas.microsoft.com/office/drawing/2014/main" id="{B09232B8-E33A-89D9-B419-541C537180A1}"/>
                  </a:ext>
                </a:extLst>
              </p:cNvPr>
              <p:cNvSpPr txBox="1">
                <a:spLocks noRot="1" noChangeAspect="1" noMove="1" noResize="1" noEditPoints="1" noAdjustHandles="1" noChangeArrowheads="1" noChangeShapeType="1" noTextEdit="1"/>
              </p:cNvSpPr>
              <p:nvPr/>
            </p:nvSpPr>
            <p:spPr>
              <a:xfrm>
                <a:off x="1289367" y="5964210"/>
                <a:ext cx="5655766" cy="89005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itre 5">
                <a:extLst>
                  <a:ext uri="{FF2B5EF4-FFF2-40B4-BE49-F238E27FC236}">
                    <a16:creationId xmlns:a16="http://schemas.microsoft.com/office/drawing/2014/main" id="{CBB401A2-B54C-63B3-C694-9DFDBA82DBC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9" name="Titre 5">
                <a:extLst>
                  <a:ext uri="{FF2B5EF4-FFF2-40B4-BE49-F238E27FC236}">
                    <a16:creationId xmlns:a16="http://schemas.microsoft.com/office/drawing/2014/main" id="{CBB401A2-B54C-63B3-C694-9DFDBA82DBC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7"/>
                <a:stretch>
                  <a:fillRect l="-2000" t="-21782" b="-34653"/>
                </a:stretch>
              </a:blipFill>
            </p:spPr>
            <p:txBody>
              <a:bodyPr/>
              <a:lstStyle/>
              <a:p>
                <a:r>
                  <a:rPr lang="en-GB">
                    <a:noFill/>
                  </a:rPr>
                  <a:t> </a:t>
                </a:r>
              </a:p>
            </p:txBody>
          </p:sp>
        </mc:Fallback>
      </mc:AlternateContent>
      <p:pic>
        <p:nvPicPr>
          <p:cNvPr id="20" name="Image 19">
            <a:extLst>
              <a:ext uri="{FF2B5EF4-FFF2-40B4-BE49-F238E27FC236}">
                <a16:creationId xmlns:a16="http://schemas.microsoft.com/office/drawing/2014/main" id="{73043F1B-F295-4207-B9F1-EFDD70349E95}"/>
              </a:ext>
            </a:extLst>
          </p:cNvPr>
          <p:cNvPicPr>
            <a:picLocks noChangeAspect="1"/>
          </p:cNvPicPr>
          <p:nvPr/>
        </p:nvPicPr>
        <p:blipFill>
          <a:blip r:embed="rId8"/>
          <a:stretch>
            <a:fillRect/>
          </a:stretch>
        </p:blipFill>
        <p:spPr>
          <a:xfrm>
            <a:off x="5086800" y="1036800"/>
            <a:ext cx="3743811" cy="2160000"/>
          </a:xfrm>
          <a:prstGeom prst="rect">
            <a:avLst/>
          </a:prstGeom>
        </p:spPr>
      </p:pic>
      <p:sp>
        <p:nvSpPr>
          <p:cNvPr id="21" name="Flèche droite 4">
            <a:extLst>
              <a:ext uri="{FF2B5EF4-FFF2-40B4-BE49-F238E27FC236}">
                <a16:creationId xmlns:a16="http://schemas.microsoft.com/office/drawing/2014/main" id="{1A506E4A-B0CD-42EF-6256-EE4997E2A6B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5" name="Connecteur : en angle 24">
            <a:extLst>
              <a:ext uri="{FF2B5EF4-FFF2-40B4-BE49-F238E27FC236}">
                <a16:creationId xmlns:a16="http://schemas.microsoft.com/office/drawing/2014/main" id="{4DB95234-AE2F-19FE-A09F-B87B02D5EE8A}"/>
              </a:ext>
            </a:extLst>
          </p:cNvPr>
          <p:cNvCxnSpPr>
            <a:cxnSpLocks/>
            <a:endCxn id="15" idx="1"/>
          </p:cNvCxnSpPr>
          <p:nvPr/>
        </p:nvCxnSpPr>
        <p:spPr>
          <a:xfrm>
            <a:off x="670650" y="5964210"/>
            <a:ext cx="618717" cy="445026"/>
          </a:xfrm>
          <a:prstGeom prst="bentConnector3">
            <a:avLst>
              <a:gd name="adj1" fmla="val -289"/>
            </a:avLst>
          </a:prstGeom>
          <a:ln w="19050">
            <a:solidFill>
              <a:schemeClr val="dk1">
                <a:shade val="95000"/>
                <a:satMod val="105000"/>
                <a:alpha val="0"/>
              </a:schemeClr>
            </a:solidFill>
            <a:tailEnd type="triangle"/>
          </a:ln>
        </p:spPr>
        <p:style>
          <a:lnRef idx="1">
            <a:schemeClr val="dk1"/>
          </a:lnRef>
          <a:fillRef idx="0">
            <a:schemeClr val="dk1"/>
          </a:fillRef>
          <a:effectRef idx="0">
            <a:schemeClr val="dk1"/>
          </a:effectRef>
          <a:fontRef idx="minor">
            <a:schemeClr val="tx1"/>
          </a:fontRef>
        </p:style>
      </p:cxnSp>
      <p:pic>
        <p:nvPicPr>
          <p:cNvPr id="45" name="Image 44">
            <a:extLst>
              <a:ext uri="{FF2B5EF4-FFF2-40B4-BE49-F238E27FC236}">
                <a16:creationId xmlns:a16="http://schemas.microsoft.com/office/drawing/2014/main" id="{DA665DB2-274E-3B19-1732-9DABD8FB048F}"/>
              </a:ext>
            </a:extLst>
          </p:cNvPr>
          <p:cNvPicPr>
            <a:picLocks noChangeAspect="1"/>
          </p:cNvPicPr>
          <p:nvPr/>
        </p:nvPicPr>
        <p:blipFill>
          <a:blip r:embed="rId9"/>
          <a:stretch>
            <a:fillRect/>
          </a:stretch>
        </p:blipFill>
        <p:spPr>
          <a:xfrm>
            <a:off x="579600" y="1015200"/>
            <a:ext cx="2858400" cy="3333198"/>
          </a:xfrm>
          <a:prstGeom prst="rect">
            <a:avLst/>
          </a:prstGeom>
        </p:spPr>
      </p:pic>
      <p:sp>
        <p:nvSpPr>
          <p:cNvPr id="46" name="ZoneTexte 45">
            <a:extLst>
              <a:ext uri="{FF2B5EF4-FFF2-40B4-BE49-F238E27FC236}">
                <a16:creationId xmlns:a16="http://schemas.microsoft.com/office/drawing/2014/main" id="{E7F7795A-1052-C157-24A4-FFCE9A636316}"/>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8/20</a:t>
            </a:r>
          </a:p>
        </p:txBody>
      </p:sp>
      <p:sp>
        <p:nvSpPr>
          <p:cNvPr id="2" name="Accolade fermante 1">
            <a:extLst>
              <a:ext uri="{FF2B5EF4-FFF2-40B4-BE49-F238E27FC236}">
                <a16:creationId xmlns:a16="http://schemas.microsoft.com/office/drawing/2014/main" id="{03BB18FC-8668-4E2B-EF1B-B9B8568B2659}"/>
              </a:ext>
            </a:extLst>
          </p:cNvPr>
          <p:cNvSpPr/>
          <p:nvPr/>
        </p:nvSpPr>
        <p:spPr>
          <a:xfrm rot="16200000">
            <a:off x="3877501" y="3139097"/>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 name="Accolade fermante 2">
            <a:extLst>
              <a:ext uri="{FF2B5EF4-FFF2-40B4-BE49-F238E27FC236}">
                <a16:creationId xmlns:a16="http://schemas.microsoft.com/office/drawing/2014/main" id="{57B900E2-B0E5-6898-33B3-DC663F17A5CB}"/>
              </a:ext>
            </a:extLst>
          </p:cNvPr>
          <p:cNvSpPr/>
          <p:nvPr/>
        </p:nvSpPr>
        <p:spPr>
          <a:xfrm rot="16200000">
            <a:off x="6395050" y="2975896"/>
            <a:ext cx="156955" cy="2597744"/>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ZoneTexte 4">
            <a:extLst>
              <a:ext uri="{FF2B5EF4-FFF2-40B4-BE49-F238E27FC236}">
                <a16:creationId xmlns:a16="http://schemas.microsoft.com/office/drawing/2014/main" id="{D3FD652B-0DF6-22BF-FFE5-E1BA90397250}"/>
              </a:ext>
            </a:extLst>
          </p:cNvPr>
          <p:cNvSpPr txBox="1"/>
          <p:nvPr/>
        </p:nvSpPr>
        <p:spPr>
          <a:xfrm>
            <a:off x="3447045" y="3914442"/>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sp>
        <p:nvSpPr>
          <p:cNvPr id="6" name="ZoneTexte 5">
            <a:extLst>
              <a:ext uri="{FF2B5EF4-FFF2-40B4-BE49-F238E27FC236}">
                <a16:creationId xmlns:a16="http://schemas.microsoft.com/office/drawing/2014/main" id="{3955F51E-1C6B-93F6-5582-5616EA410C97}"/>
              </a:ext>
            </a:extLst>
          </p:cNvPr>
          <p:cNvSpPr txBox="1"/>
          <p:nvPr/>
        </p:nvSpPr>
        <p:spPr>
          <a:xfrm>
            <a:off x="5895809" y="3914442"/>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spTree>
    <p:custDataLst>
      <p:tags r:id="rId1"/>
    </p:custDataLst>
    <p:extLst>
      <p:ext uri="{BB962C8B-B14F-4D97-AF65-F5344CB8AC3E}">
        <p14:creationId xmlns:p14="http://schemas.microsoft.com/office/powerpoint/2010/main" val="48143899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42887" y="432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smtClean="0">
                                  <a:solidFill>
                                    <a:schemeClr val="tx1"/>
                                  </a:solidFill>
                                  <a:latin typeface="Cambria Math" panose="02040503050406030204" pitchFamily="18" charset="0"/>
                                  <a:cs typeface="Arial" pitchFamily="34" charset="0"/>
                                </a:rPr>
                              </m:ctrlPr>
                            </m:funcPr>
                            <m:fName>
                              <m:r>
                                <m:rPr>
                                  <m:sty m:val="p"/>
                                </m:rPr>
                                <a:rPr lang="fr-BE">
                                  <a:solidFill>
                                    <a:schemeClr val="tx1"/>
                                  </a:solidFill>
                                  <a:latin typeface="Cambria Math" panose="02040503050406030204" pitchFamily="18" charset="0"/>
                                  <a:cs typeface="Arial" pitchFamily="34" charset="0"/>
                                </a:rPr>
                                <m:t>min</m:t>
                              </m:r>
                            </m:fName>
                            <m:e>
                              <m:d>
                                <m:dPr>
                                  <m:ctrlPr>
                                    <a:rPr lang="fr-BE" i="1">
                                      <a:solidFill>
                                        <a:schemeClr val="tx1"/>
                                      </a:solidFill>
                                      <a:latin typeface="Cambria Math" panose="02040503050406030204" pitchFamily="18" charset="0"/>
                                      <a:cs typeface="Arial" pitchFamily="34" charset="0"/>
                                    </a:rPr>
                                  </m:ctrlPr>
                                </m:dPr>
                                <m:e>
                                  <m:f>
                                    <m:fPr>
                                      <m:ctrlPr>
                                        <a:rPr lang="fr-BE" i="1">
                                          <a:solidFill>
                                            <a:schemeClr val="tx1"/>
                                          </a:solidFill>
                                          <a:latin typeface="Cambria Math" panose="02040503050406030204" pitchFamily="18" charset="0"/>
                                          <a:cs typeface="Arial" pitchFamily="34" charset="0"/>
                                        </a:rPr>
                                      </m:ctrlPr>
                                    </m:fPr>
                                    <m:num>
                                      <m:r>
                                        <a:rPr lang="fr-BE" i="1" smtClean="0">
                                          <a:solidFill>
                                            <a:schemeClr val="tx1"/>
                                          </a:solidFill>
                                          <a:latin typeface="Cambria Math" panose="02040503050406030204" pitchFamily="18" charset="0"/>
                                          <a:cs typeface="Arial" pitchFamily="34" charset="0"/>
                                        </a:rPr>
                                        <m:t>𝜔</m:t>
                                      </m:r>
                                      <m:r>
                                        <a:rPr lang="fr-BE" i="1" smtClean="0">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𝑘</m:t>
                                          </m:r>
                                        </m:e>
                                        <m:sub>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𝑏</m:t>
                                          </m:r>
                                        </m:e>
                                        <m:sub>
                                          <m:r>
                                            <a:rPr lang="fr-BE" i="1">
                                              <a:solidFill>
                                                <a:schemeClr val="tx1"/>
                                              </a:solidFill>
                                              <a:latin typeface="Cambria Math" panose="02040503050406030204" pitchFamily="18" charset="0"/>
                                              <a:cs typeface="Arial" pitchFamily="34" charset="0"/>
                                            </a:rPr>
                                            <m:t>𝑒𝑓𝑓</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𝑐</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𝑓</m:t>
                                          </m:r>
                                        </m:e>
                                        <m:sub>
                                          <m:r>
                                            <a:rPr lang="fr-BE" i="1">
                                              <a:solidFill>
                                                <a:schemeClr val="tx1"/>
                                              </a:solidFill>
                                              <a:latin typeface="Cambria Math" panose="02040503050406030204" pitchFamily="18" charset="0"/>
                                              <a:cs typeface="Arial" pitchFamily="34" charset="0"/>
                                            </a:rPr>
                                            <m:t>𝑦</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num>
                                    <m:den>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𝛾</m:t>
                                          </m:r>
                                        </m:e>
                                        <m:sub>
                                          <m:r>
                                            <a:rPr lang="fr-BE" i="1">
                                              <a:solidFill>
                                                <a:schemeClr val="tx1"/>
                                              </a:solidFill>
                                              <a:latin typeface="Cambria Math" panose="02040503050406030204" pitchFamily="18" charset="0"/>
                                              <a:cs typeface="Arial" pitchFamily="34" charset="0"/>
                                            </a:rPr>
                                            <m:t>𝑀</m:t>
                                          </m:r>
                                          <m:r>
                                            <a:rPr lang="fr-BE" i="1">
                                              <a:solidFill>
                                                <a:schemeClr val="tx1"/>
                                              </a:solidFill>
                                              <a:latin typeface="Cambria Math" panose="02040503050406030204" pitchFamily="18" charset="0"/>
                                              <a:cs typeface="Arial" pitchFamily="34" charset="0"/>
                                            </a:rPr>
                                            <m:t>0</m:t>
                                          </m:r>
                                        </m:sub>
                                      </m:sSub>
                                    </m:den>
                                  </m:f>
                                  <m:r>
                                    <a:rPr lang="fr-BE" i="1">
                                      <a:solidFill>
                                        <a:schemeClr val="tx1"/>
                                      </a:solidFill>
                                      <a:latin typeface="Cambria Math" panose="02040503050406030204" pitchFamily="18" charset="0"/>
                                      <a:cs typeface="Arial" pitchFamily="34" charset="0"/>
                                    </a:rPr>
                                    <m:t>;</m:t>
                                  </m:r>
                                  <m:r>
                                    <a:rPr lang="fr-BE" i="1" smtClean="0">
                                      <a:solidFill>
                                        <a:srgbClr val="FF0000"/>
                                      </a:solidFill>
                                      <a:latin typeface="Cambria Math" panose="02040503050406030204" pitchFamily="18" charset="0"/>
                                      <a:cs typeface="Arial" pitchFamily="34" charset="0"/>
                                    </a:rPr>
                                    <m:t>𝜌</m:t>
                                  </m:r>
                                  <m:r>
                                    <a:rPr lang="fr-BE" i="1">
                                      <a:solidFill>
                                        <a:schemeClr val="tx1"/>
                                      </a:solidFill>
                                      <a:latin typeface="Cambria Math" panose="02040503050406030204" pitchFamily="18" charset="0"/>
                                      <a:cs typeface="Arial" pitchFamily="34" charset="0"/>
                                    </a:rPr>
                                    <m:t>∙</m:t>
                                  </m:r>
                                  <m:f>
                                    <m:fPr>
                                      <m:ctrlPr>
                                        <a:rPr lang="fr-BE" i="1">
                                          <a:solidFill>
                                            <a:schemeClr val="tx1"/>
                                          </a:solidFill>
                                          <a:latin typeface="Cambria Math" panose="02040503050406030204" pitchFamily="18" charset="0"/>
                                          <a:cs typeface="Arial" pitchFamily="34" charset="0"/>
                                        </a:rPr>
                                      </m:ctrlPr>
                                    </m:fPr>
                                    <m:num>
                                      <m:r>
                                        <a:rPr lang="fr-BE" i="1" smtClean="0">
                                          <a:solidFill>
                                            <a:schemeClr val="tx1"/>
                                          </a:solidFill>
                                          <a:latin typeface="Cambria Math" panose="02040503050406030204" pitchFamily="18" charset="0"/>
                                          <a:cs typeface="Arial" pitchFamily="34" charset="0"/>
                                        </a:rPr>
                                        <m:t>𝜔</m:t>
                                      </m:r>
                                      <m:r>
                                        <a:rPr lang="fr-BE" i="1" smtClean="0">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𝑘</m:t>
                                          </m:r>
                                        </m:e>
                                        <m:sub>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𝑏</m:t>
                                          </m:r>
                                        </m:e>
                                        <m:sub>
                                          <m:r>
                                            <a:rPr lang="fr-BE" i="1">
                                              <a:solidFill>
                                                <a:schemeClr val="tx1"/>
                                              </a:solidFill>
                                              <a:latin typeface="Cambria Math" panose="02040503050406030204" pitchFamily="18" charset="0"/>
                                              <a:cs typeface="Arial" pitchFamily="34" charset="0"/>
                                            </a:rPr>
                                            <m:t>𝑒𝑓𝑓</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𝑐</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r>
                                        <a:rPr lang="fr-BE" i="1">
                                          <a:solidFill>
                                            <a:schemeClr val="tx1"/>
                                          </a:solidFill>
                                          <a:latin typeface="Cambria Math" panose="02040503050406030204" pitchFamily="18" charset="0"/>
                                          <a:cs typeface="Arial" pitchFamily="34" charset="0"/>
                                        </a:rPr>
                                        <m:t>∙</m:t>
                                      </m:r>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𝑓</m:t>
                                          </m:r>
                                        </m:e>
                                        <m:sub>
                                          <m:r>
                                            <a:rPr lang="fr-BE" i="1">
                                              <a:solidFill>
                                                <a:schemeClr val="tx1"/>
                                              </a:solidFill>
                                              <a:latin typeface="Cambria Math" panose="02040503050406030204" pitchFamily="18" charset="0"/>
                                              <a:cs typeface="Arial" pitchFamily="34" charset="0"/>
                                            </a:rPr>
                                            <m:t>𝑦</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𝑤𝑐</m:t>
                                          </m:r>
                                        </m:sub>
                                      </m:sSub>
                                    </m:num>
                                    <m:den>
                                      <m:sSub>
                                        <m:sSubPr>
                                          <m:ctrlPr>
                                            <a:rPr lang="fr-BE" i="1">
                                              <a:solidFill>
                                                <a:schemeClr val="tx1"/>
                                              </a:solidFill>
                                              <a:latin typeface="Cambria Math" panose="02040503050406030204" pitchFamily="18" charset="0"/>
                                              <a:cs typeface="Arial" pitchFamily="34" charset="0"/>
                                            </a:rPr>
                                          </m:ctrlPr>
                                        </m:sSubPr>
                                        <m:e>
                                          <m:r>
                                            <a:rPr lang="fr-BE" i="1">
                                              <a:solidFill>
                                                <a:schemeClr val="tx1"/>
                                              </a:solidFill>
                                              <a:latin typeface="Cambria Math" panose="02040503050406030204" pitchFamily="18" charset="0"/>
                                              <a:cs typeface="Arial" pitchFamily="34" charset="0"/>
                                            </a:rPr>
                                            <m:t>𝛾</m:t>
                                          </m:r>
                                        </m:e>
                                        <m:sub>
                                          <m:r>
                                            <a:rPr lang="fr-BE" i="1">
                                              <a:solidFill>
                                                <a:schemeClr val="tx1"/>
                                              </a:solidFill>
                                              <a:latin typeface="Cambria Math" panose="02040503050406030204" pitchFamily="18" charset="0"/>
                                              <a:cs typeface="Arial" pitchFamily="34" charset="0"/>
                                            </a:rPr>
                                            <m:t>𝑀</m:t>
                                          </m:r>
                                          <m:r>
                                            <a:rPr lang="fr-BE" i="1">
                                              <a:solidFill>
                                                <a:schemeClr val="tx1"/>
                                              </a:solidFill>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42887" y="4320000"/>
                <a:ext cx="8658225" cy="83740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1DC8C7C-D9FB-148B-6853-7B967E3534CF}"/>
                  </a:ext>
                </a:extLst>
              </p:cNvPr>
              <p:cNvSpPr txBox="1"/>
              <p:nvPr/>
            </p:nvSpPr>
            <p:spPr>
              <a:xfrm>
                <a:off x="242886" y="5241309"/>
                <a:ext cx="8658225" cy="954107"/>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fr-BE" sz="1400" b="0" i="1" smtClean="0">
                        <a:solidFill>
                          <a:schemeClr val="tx1"/>
                        </a:solidFill>
                        <a:latin typeface="Cambria Math" panose="02040503050406030204" pitchFamily="18" charset="0"/>
                        <a:cs typeface="Arial" pitchFamily="34" charset="0"/>
                      </a:rPr>
                      <m:t>𝜔</m:t>
                    </m:r>
                    <m:r>
                      <a:rPr lang="fr-BE" sz="1400" i="1">
                        <a:solidFill>
                          <a:schemeClr val="tx1"/>
                        </a:solidFill>
                        <a:latin typeface="Cambria Math" panose="02040503050406030204" pitchFamily="18" charset="0"/>
                        <a:cs typeface="Arial" pitchFamily="34" charset="0"/>
                      </a:rPr>
                      <m:t>∙</m:t>
                    </m:r>
                    <m:sSub>
                      <m:sSubPr>
                        <m:ctrlPr>
                          <a:rPr lang="fr-BE" sz="1400" b="0" i="1" smtClean="0">
                            <a:solidFill>
                              <a:schemeClr val="tx1"/>
                            </a:solidFill>
                            <a:latin typeface="Cambria Math" panose="02040503050406030204" pitchFamily="18" charset="0"/>
                            <a:cs typeface="Arial" pitchFamily="34" charset="0"/>
                          </a:rPr>
                        </m:ctrlPr>
                      </m:sSubPr>
                      <m:e>
                        <m:r>
                          <a:rPr lang="fr-BE" sz="1400" b="0" i="1" smtClean="0">
                            <a:solidFill>
                              <a:schemeClr val="tx1"/>
                            </a:solidFill>
                            <a:latin typeface="Cambria Math" panose="02040503050406030204" pitchFamily="18" charset="0"/>
                            <a:cs typeface="Arial" pitchFamily="34" charset="0"/>
                          </a:rPr>
                          <m:t>𝑘</m:t>
                        </m:r>
                      </m:e>
                      <m:sub>
                        <m:r>
                          <a:rPr lang="fr-BE" sz="1400" b="0" i="1" smtClean="0">
                            <a:solidFill>
                              <a:schemeClr val="tx1"/>
                            </a:solidFill>
                            <a:latin typeface="Cambria Math" panose="02040503050406030204" pitchFamily="18" charset="0"/>
                            <a:cs typeface="Arial" pitchFamily="34" charset="0"/>
                          </a:rPr>
                          <m:t>𝑤𝑐</m:t>
                        </m:r>
                      </m:sub>
                    </m:sSub>
                  </m:oMath>
                </a14:m>
                <a:r>
                  <a:rPr lang="en-GB" sz="1400" dirty="0">
                    <a:solidFill>
                      <a:schemeClr val="tx1"/>
                    </a:solidFill>
                    <a:latin typeface="Arial" panose="020B0604020202020204" pitchFamily="34" charset="0"/>
                    <a:cs typeface="Arial" panose="020B0604020202020204" pitchFamily="34" charset="0"/>
                  </a:rPr>
                  <a:t>: stress interaction factors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BE" sz="1400" i="1" smtClean="0">
                        <a:solidFill>
                          <a:srgbClr val="FF0000"/>
                        </a:solidFill>
                        <a:latin typeface="Cambria Math" panose="02040503050406030204" pitchFamily="18" charset="0"/>
                        <a:cs typeface="Arial" pitchFamily="34" charset="0"/>
                      </a:rPr>
                      <m:t>𝜌</m:t>
                    </m:r>
                  </m:oMath>
                </a14:m>
                <a:r>
                  <a:rPr lang="en-GB" sz="1400" dirty="0">
                    <a:solidFill>
                      <a:srgbClr val="FF0000"/>
                    </a:solidFill>
                    <a:latin typeface="Arial" panose="020B0604020202020204" pitchFamily="34" charset="0"/>
                    <a:cs typeface="Arial" panose="020B0604020202020204" pitchFamily="34" charset="0"/>
                  </a:rPr>
                  <a:t>: reduction factor accounting for the risk of web buckling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mc:Choice>
        <mc:Fallback xmlns="">
          <p:sp>
            <p:nvSpPr>
              <p:cNvPr id="12" name="ZoneTexte 11">
                <a:extLst>
                  <a:ext uri="{FF2B5EF4-FFF2-40B4-BE49-F238E27FC236}">
                    <a16:creationId xmlns:a16="http://schemas.microsoft.com/office/drawing/2014/main" id="{C1DC8C7C-D9FB-148B-6853-7B967E3534CF}"/>
                  </a:ext>
                </a:extLst>
              </p:cNvPr>
              <p:cNvSpPr txBox="1">
                <a:spLocks noRot="1" noChangeAspect="1" noMove="1" noResize="1" noEditPoints="1" noAdjustHandles="1" noChangeArrowheads="1" noChangeShapeType="1" noTextEdit="1"/>
              </p:cNvSpPr>
              <p:nvPr/>
            </p:nvSpPr>
            <p:spPr>
              <a:xfrm>
                <a:off x="242886" y="5241309"/>
                <a:ext cx="8658225" cy="954107"/>
              </a:xfrm>
              <a:prstGeom prst="rect">
                <a:avLst/>
              </a:prstGeom>
              <a:blipFill>
                <a:blip r:embed="rId5"/>
                <a:stretch>
                  <a:fillRect l="-141" t="-12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09232B8-E33A-89D9-B419-541C537180A1}"/>
                  </a:ext>
                </a:extLst>
              </p:cNvPr>
              <p:cNvSpPr txBox="1"/>
              <p:nvPr/>
            </p:nvSpPr>
            <p:spPr>
              <a:xfrm>
                <a:off x="1289367" y="5964210"/>
                <a:ext cx="5655766" cy="890052"/>
              </a:xfrm>
              <a:prstGeom prst="rect">
                <a:avLst/>
              </a:prstGeom>
              <a:noFill/>
            </p:spPr>
            <p:txBody>
              <a:bodyPr wrap="square">
                <a:spAutoFit/>
              </a:bodyPr>
              <a:lstStyle/>
              <a:p>
                <a:r>
                  <a:rPr lang="en-GB" sz="1400" dirty="0">
                    <a:solidFill>
                      <a:schemeClr val="tx1">
                        <a:alpha val="0"/>
                      </a:schemeClr>
                    </a:solidFill>
                  </a:rPr>
                  <a:t> </a:t>
                </a:r>
                <a14:m>
                  <m:oMath xmlns:m="http://schemas.openxmlformats.org/officeDocument/2006/math">
                    <m:sSub>
                      <m:sSubPr>
                        <m:ctrlPr>
                          <a:rPr lang="fr-BE" sz="1400" b="0" i="1" smtClean="0">
                            <a:solidFill>
                              <a:schemeClr val="tx1">
                                <a:alpha val="0"/>
                              </a:schemeClr>
                            </a:solidFill>
                            <a:latin typeface="Cambria Math" panose="02040503050406030204" pitchFamily="18" charset="0"/>
                          </a:rPr>
                        </m:ctrlPr>
                      </m:sSubPr>
                      <m:e>
                        <m:acc>
                          <m:accPr>
                            <m:chr m:val="̅"/>
                            <m:ctrlPr>
                              <a:rPr lang="fr-BE" sz="1400" b="0" i="1" smtClean="0">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b="0" i="1" smtClean="0">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=0.932∙</m:t>
                    </m:r>
                    <m:rad>
                      <m:radPr>
                        <m:degHide m:val="on"/>
                        <m:ctrlPr>
                          <a:rPr lang="fr-BE" sz="1400" b="0" i="1" smtClean="0">
                            <a:solidFill>
                              <a:schemeClr val="tx1">
                                <a:alpha val="0"/>
                              </a:schemeClr>
                            </a:solidFill>
                            <a:latin typeface="Cambria Math" panose="02040503050406030204" pitchFamily="18" charset="0"/>
                          </a:rPr>
                        </m:ctrlPr>
                      </m:radPr>
                      <m:deg/>
                      <m:e>
                        <m:f>
                          <m:fPr>
                            <m:ctrlPr>
                              <a:rPr lang="fr-BE" sz="1400" b="0" i="1" smtClean="0">
                                <a:solidFill>
                                  <a:schemeClr val="tx1">
                                    <a:alpha val="0"/>
                                  </a:schemeClr>
                                </a:solidFill>
                                <a:latin typeface="Cambria Math" panose="02040503050406030204" pitchFamily="18" charset="0"/>
                              </a:rPr>
                            </m:ctrlPr>
                          </m:fPr>
                          <m:num>
                            <m:r>
                              <a:rPr lang="fr-BE" sz="1400" i="1">
                                <a:solidFill>
                                  <a:schemeClr val="tx1">
                                    <a:alpha val="0"/>
                                  </a:schemeClr>
                                </a:solidFill>
                                <a:latin typeface="Cambria Math" panose="02040503050406030204" pitchFamily="18" charset="0"/>
                              </a:rPr>
                              <m:t>𝜔</m:t>
                            </m:r>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𝑘</m:t>
                                </m:r>
                              </m:e>
                              <m:sub>
                                <m:r>
                                  <a:rPr lang="fr-BE" sz="1400" i="1">
                                    <a:solidFill>
                                      <a:schemeClr val="tx1">
                                        <a:alpha val="0"/>
                                      </a:schemeClr>
                                    </a:solidFill>
                                    <a:latin typeface="Cambria Math" panose="02040503050406030204" pitchFamily="18" charset="0"/>
                                  </a:rPr>
                                  <m:t>𝑤𝑐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𝑏</m:t>
                                </m:r>
                              </m:e>
                              <m:sub>
                                <m:r>
                                  <a:rPr lang="fr-BE" sz="1400" i="1">
                                    <a:solidFill>
                                      <a:schemeClr val="tx1">
                                        <a:alpha val="0"/>
                                      </a:schemeClr>
                                    </a:solidFill>
                                    <a:latin typeface="Cambria Math" panose="02040503050406030204" pitchFamily="18" charset="0"/>
                                  </a:rPr>
                                  <m:t>𝑒𝑓𝑓</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𝑐</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𝑤𝑐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𝑑</m:t>
                                </m:r>
                              </m:e>
                              <m:sub>
                                <m:r>
                                  <a:rPr lang="fr-BE" sz="1400" i="1">
                                    <a:solidFill>
                                      <a:schemeClr val="tx1">
                                        <a:alpha val="0"/>
                                      </a:schemeClr>
                                    </a:solidFill>
                                    <a:latin typeface="Cambria Math" panose="02040503050406030204" pitchFamily="18" charset="0"/>
                                  </a:rPr>
                                  <m:t>𝑐</m:t>
                                </m:r>
                              </m:sub>
                            </m:sSub>
                            <m:r>
                              <a:rPr lang="fr-BE" sz="1400" i="1">
                                <a:solidFill>
                                  <a:schemeClr val="tx1">
                                    <a:alpha val="0"/>
                                  </a:schemeClr>
                                </a:solidFill>
                                <a:latin typeface="Cambria Math" panose="02040503050406030204" pitchFamily="18" charset="0"/>
                              </a:rPr>
                              <m:t>∙</m:t>
                            </m:r>
                            <m:sSub>
                              <m:sSubPr>
                                <m:ctrlPr>
                                  <a:rPr lang="fr-BE" sz="1400" i="1">
                                    <a:solidFill>
                                      <a:schemeClr val="tx1">
                                        <a:alpha val="0"/>
                                      </a:schemeClr>
                                    </a:solidFill>
                                    <a:latin typeface="Cambria Math" panose="02040503050406030204" pitchFamily="18" charset="0"/>
                                  </a:rPr>
                                </m:ctrlPr>
                              </m:sSubPr>
                              <m:e>
                                <m:r>
                                  <a:rPr lang="fr-BE" sz="1400" i="1">
                                    <a:solidFill>
                                      <a:schemeClr val="tx1">
                                        <a:alpha val="0"/>
                                      </a:schemeClr>
                                    </a:solidFill>
                                    <a:latin typeface="Cambria Math" panose="02040503050406030204" pitchFamily="18" charset="0"/>
                                  </a:rPr>
                                  <m:t>𝑓</m:t>
                                </m:r>
                              </m:e>
                              <m:sub>
                                <m:r>
                                  <a:rPr lang="fr-BE" sz="1400" i="1">
                                    <a:solidFill>
                                      <a:schemeClr val="tx1">
                                        <a:alpha val="0"/>
                                      </a:schemeClr>
                                    </a:solidFill>
                                    <a:latin typeface="Cambria Math" panose="02040503050406030204" pitchFamily="18" charset="0"/>
                                  </a:rPr>
                                  <m:t>𝑦</m:t>
                                </m:r>
                                <m:r>
                                  <a:rPr lang="fr-BE" sz="1400" i="1">
                                    <a:solidFill>
                                      <a:schemeClr val="tx1">
                                        <a:alpha val="0"/>
                                      </a:schemeClr>
                                    </a:solidFill>
                                    <a:latin typeface="Cambria Math" panose="02040503050406030204" pitchFamily="18" charset="0"/>
                                  </a:rPr>
                                  <m:t>,</m:t>
                                </m:r>
                                <m:r>
                                  <a:rPr lang="fr-BE" sz="1400" i="1">
                                    <a:solidFill>
                                      <a:schemeClr val="tx1">
                                        <a:alpha val="0"/>
                                      </a:schemeClr>
                                    </a:solidFill>
                                    <a:latin typeface="Cambria Math" panose="02040503050406030204" pitchFamily="18" charset="0"/>
                                  </a:rPr>
                                  <m:t>𝑤𝑐</m:t>
                                </m:r>
                              </m:sub>
                            </m:sSub>
                          </m:num>
                          <m:den>
                            <m:r>
                              <a:rPr lang="fr-BE" sz="1400" b="0" i="1" smtClean="0">
                                <a:solidFill>
                                  <a:schemeClr val="tx1">
                                    <a:alpha val="0"/>
                                  </a:schemeClr>
                                </a:solidFill>
                                <a:latin typeface="Cambria Math" panose="02040503050406030204" pitchFamily="18" charset="0"/>
                              </a:rPr>
                              <m:t>𝐸</m:t>
                            </m:r>
                            <m:r>
                              <a:rPr lang="fr-BE" sz="1400" b="0" i="1" smtClean="0">
                                <a:solidFill>
                                  <a:schemeClr val="tx1">
                                    <a:alpha val="0"/>
                                  </a:schemeClr>
                                </a:solidFill>
                                <a:latin typeface="Cambria Math" panose="02040503050406030204" pitchFamily="18" charset="0"/>
                              </a:rPr>
                              <m:t>∙</m:t>
                            </m:r>
                            <m:sSubSup>
                              <m:sSubSupPr>
                                <m:ctrlPr>
                                  <a:rPr lang="fr-BE" sz="1400" b="0" i="1" smtClean="0">
                                    <a:solidFill>
                                      <a:schemeClr val="tx1">
                                        <a:alpha val="0"/>
                                      </a:schemeClr>
                                    </a:solidFill>
                                    <a:latin typeface="Cambria Math" panose="02040503050406030204" pitchFamily="18" charset="0"/>
                                  </a:rPr>
                                </m:ctrlPr>
                              </m:sSubSupPr>
                              <m:e>
                                <m:r>
                                  <a:rPr lang="fr-BE" sz="1400" b="0" i="1" smtClean="0">
                                    <a:solidFill>
                                      <a:schemeClr val="tx1">
                                        <a:alpha val="0"/>
                                      </a:schemeClr>
                                    </a:solidFill>
                                    <a:latin typeface="Cambria Math" panose="02040503050406030204" pitchFamily="18" charset="0"/>
                                  </a:rPr>
                                  <m:t>𝑡</m:t>
                                </m:r>
                              </m:e>
                              <m:sub>
                                <m:r>
                                  <a:rPr lang="fr-BE" sz="1400" b="0" i="1" smtClean="0">
                                    <a:solidFill>
                                      <a:schemeClr val="tx1">
                                        <a:alpha val="0"/>
                                      </a:schemeClr>
                                    </a:solidFill>
                                    <a:latin typeface="Cambria Math" panose="02040503050406030204" pitchFamily="18" charset="0"/>
                                  </a:rPr>
                                  <m:t>𝑤𝑐</m:t>
                                </m:r>
                              </m:sub>
                              <m:sup>
                                <m:r>
                                  <a:rPr lang="fr-BE" sz="1400" b="0" i="1" smtClean="0">
                                    <a:solidFill>
                                      <a:schemeClr val="tx1">
                                        <a:alpha val="0"/>
                                      </a:schemeClr>
                                    </a:solidFill>
                                    <a:latin typeface="Cambria Math" panose="02040503050406030204" pitchFamily="18" charset="0"/>
                                  </a:rPr>
                                  <m:t>2</m:t>
                                </m:r>
                              </m:sup>
                            </m:sSubSup>
                          </m:den>
                        </m:f>
                      </m:e>
                    </m:rad>
                    <m:r>
                      <a:rPr lang="fr-BE" sz="1400" b="0" i="1" smtClean="0">
                        <a:solidFill>
                          <a:schemeClr val="tx1">
                            <a:alpha val="0"/>
                          </a:schemeClr>
                        </a:solidFill>
                        <a:latin typeface="Cambria Math" panose="02040503050406030204" pitchFamily="18" charset="0"/>
                      </a:rPr>
                      <m:t>     </m:t>
                    </m:r>
                    <m:r>
                      <a:rPr lang="fr-BE" sz="1400" b="0" i="1" smtClean="0">
                        <a:solidFill>
                          <a:schemeClr val="tx1">
                            <a:alpha val="0"/>
                          </a:schemeClr>
                        </a:solidFill>
                        <a:latin typeface="Cambria Math" panose="02040503050406030204" pitchFamily="18" charset="0"/>
                        <a:ea typeface="Cambria Math" panose="02040503050406030204" pitchFamily="18" charset="0"/>
                      </a:rPr>
                      <m:t>→     </m:t>
                    </m:r>
                    <m:r>
                      <a:rPr lang="fr-BE" sz="1400" b="0" i="1" smtClean="0">
                        <a:solidFill>
                          <a:schemeClr val="tx1">
                            <a:alpha val="0"/>
                          </a:schemeClr>
                        </a:solidFill>
                        <a:latin typeface="Cambria Math" panose="02040503050406030204" pitchFamily="18" charset="0"/>
                        <a:ea typeface="Cambria Math" panose="02040503050406030204" pitchFamily="18" charset="0"/>
                      </a:rPr>
                      <m:t>𝜌</m:t>
                    </m:r>
                    <m:r>
                      <a:rPr lang="fr-BE" sz="1400" b="0" i="1" smtClean="0">
                        <a:solidFill>
                          <a:schemeClr val="tx1">
                            <a:alpha val="0"/>
                          </a:schemeClr>
                        </a:solidFill>
                        <a:latin typeface="Cambria Math" panose="02040503050406030204" pitchFamily="18" charset="0"/>
                        <a:ea typeface="Cambria Math" panose="02040503050406030204" pitchFamily="18" charset="0"/>
                      </a:rPr>
                      <m:t>=</m:t>
                    </m:r>
                    <m:d>
                      <m:dPr>
                        <m:begChr m:val="{"/>
                        <m:endChr m:val=""/>
                        <m:ctrlPr>
                          <a:rPr lang="fr-BE" sz="1400" b="0" i="1" smtClean="0">
                            <a:solidFill>
                              <a:schemeClr val="tx1">
                                <a:alpha val="0"/>
                              </a:schemeClr>
                            </a:solidFill>
                            <a:latin typeface="Cambria Math" panose="02040503050406030204" pitchFamily="18" charset="0"/>
                            <a:ea typeface="Cambria Math" panose="02040503050406030204" pitchFamily="18" charset="0"/>
                          </a:rPr>
                        </m:ctrlPr>
                      </m:dPr>
                      <m:e>
                        <m:m>
                          <m:mPr>
                            <m:mcs>
                              <m:mc>
                                <m:mcPr>
                                  <m:count m:val="2"/>
                                  <m:mcJc m:val="center"/>
                                </m:mcPr>
                              </m:mc>
                            </m:mcs>
                            <m:ctrlPr>
                              <a:rPr lang="fr-BE" sz="1400" b="0" i="1" smtClean="0">
                                <a:solidFill>
                                  <a:schemeClr val="tx1">
                                    <a:alpha val="0"/>
                                  </a:schemeClr>
                                </a:solidFill>
                                <a:latin typeface="Cambria Math" panose="02040503050406030204" pitchFamily="18" charset="0"/>
                                <a:ea typeface="Cambria Math" panose="02040503050406030204" pitchFamily="18" charset="0"/>
                              </a:rPr>
                            </m:ctrlPr>
                          </m:mPr>
                          <m:mr>
                            <m:e>
                              <m:r>
                                <m:rPr>
                                  <m:brk m:alnAt="7"/>
                                </m:rPr>
                                <a:rPr lang="fr-BE" sz="1400" b="0" i="1" smtClean="0">
                                  <a:solidFill>
                                    <a:schemeClr val="tx1">
                                      <a:alpha val="0"/>
                                    </a:schemeClr>
                                  </a:solidFill>
                                  <a:latin typeface="Cambria Math" panose="02040503050406030204" pitchFamily="18" charset="0"/>
                                  <a:ea typeface="Cambria Math" panose="02040503050406030204" pitchFamily="18" charset="0"/>
                                </a:rPr>
                                <m:t>1</m:t>
                              </m:r>
                              <m:r>
                                <a:rPr lang="fr-BE" sz="1400" b="0" i="1" smtClean="0">
                                  <a:solidFill>
                                    <a:schemeClr val="tx1">
                                      <a:alpha val="0"/>
                                    </a:schemeClr>
                                  </a:solidFill>
                                  <a:latin typeface="Cambria Math" panose="02040503050406030204" pitchFamily="18" charset="0"/>
                                  <a:ea typeface="Cambria Math" panose="02040503050406030204" pitchFamily="18" charset="0"/>
                                </a:rPr>
                                <m:t>.0</m:t>
                              </m:r>
                            </m:e>
                            <m:e>
                              <m:r>
                                <a:rPr lang="fr-BE" sz="1400" b="0" i="1" smtClean="0">
                                  <a:solidFill>
                                    <a:schemeClr val="tx1">
                                      <a:alpha val="0"/>
                                    </a:schemeClr>
                                  </a:solidFill>
                                  <a:latin typeface="Cambria Math" panose="02040503050406030204" pitchFamily="18" charset="0"/>
                                  <a:ea typeface="Cambria Math" panose="02040503050406030204" pitchFamily="18" charset="0"/>
                                </a:rPr>
                                <m:t>𝑖𝑓</m:t>
                              </m:r>
                              <m:r>
                                <a:rPr lang="fr-BE" sz="1400" b="0" i="1" smtClean="0">
                                  <a:solidFill>
                                    <a:schemeClr val="tx1">
                                      <a:alpha val="0"/>
                                    </a:schemeClr>
                                  </a:solidFill>
                                  <a:latin typeface="Cambria Math" panose="02040503050406030204" pitchFamily="18" charset="0"/>
                                  <a:ea typeface="Cambria Math" panose="02040503050406030204" pitchFamily="18" charset="0"/>
                                </a:rPr>
                                <m:t> </m:t>
                              </m:r>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≤0.67</m:t>
                              </m:r>
                            </m:e>
                          </m:mr>
                          <m:mr>
                            <m:e>
                              <m:f>
                                <m:fPr>
                                  <m:ctrlPr>
                                    <a:rPr lang="fr-BE" sz="1400" b="0" i="1" smtClean="0">
                                      <a:solidFill>
                                        <a:schemeClr val="tx1">
                                          <a:alpha val="0"/>
                                        </a:schemeClr>
                                      </a:solidFill>
                                      <a:latin typeface="Cambria Math" panose="02040503050406030204" pitchFamily="18" charset="0"/>
                                      <a:ea typeface="Cambria Math" panose="02040503050406030204" pitchFamily="18" charset="0"/>
                                    </a:rPr>
                                  </m:ctrlPr>
                                </m:fPr>
                                <m:num>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i="1">
                                      <a:solidFill>
                                        <a:schemeClr val="tx1">
                                          <a:alpha val="0"/>
                                        </a:schemeClr>
                                      </a:solidFill>
                                      <a:latin typeface="Cambria Math" panose="02040503050406030204" pitchFamily="18" charset="0"/>
                                    </a:rPr>
                                    <m:t>−0.22</m:t>
                                  </m:r>
                                </m:num>
                                <m:den>
                                  <m:sSubSup>
                                    <m:sSubSupPr>
                                      <m:ctrlPr>
                                        <a:rPr lang="fr-BE" sz="1400" b="0" i="1" smtClean="0">
                                          <a:solidFill>
                                            <a:schemeClr val="tx1">
                                              <a:alpha val="0"/>
                                            </a:schemeClr>
                                          </a:solidFill>
                                          <a:latin typeface="Cambria Math" panose="02040503050406030204" pitchFamily="18" charset="0"/>
                                        </a:rPr>
                                      </m:ctrlPr>
                                    </m:sSubSup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up>
                                      <m:r>
                                        <a:rPr lang="fr-BE" sz="1400" b="0" i="1" smtClean="0">
                                          <a:solidFill>
                                            <a:schemeClr val="tx1">
                                              <a:alpha val="0"/>
                                            </a:schemeClr>
                                          </a:solidFill>
                                          <a:latin typeface="Cambria Math" panose="02040503050406030204" pitchFamily="18" charset="0"/>
                                        </a:rPr>
                                        <m:t>2</m:t>
                                      </m:r>
                                    </m:sup>
                                  </m:sSubSup>
                                </m:den>
                              </m:f>
                            </m:e>
                            <m:e>
                              <m:r>
                                <a:rPr lang="fr-BE" sz="1400" b="0" i="1" smtClean="0">
                                  <a:solidFill>
                                    <a:schemeClr val="tx1">
                                      <a:alpha val="0"/>
                                    </a:schemeClr>
                                  </a:solidFill>
                                  <a:latin typeface="Cambria Math" panose="02040503050406030204" pitchFamily="18" charset="0"/>
                                  <a:ea typeface="Cambria Math" panose="02040503050406030204" pitchFamily="18" charset="0"/>
                                </a:rPr>
                                <m:t>𝑖𝑓</m:t>
                              </m:r>
                              <m:r>
                                <a:rPr lang="fr-BE" sz="1400" b="0" i="1" smtClean="0">
                                  <a:solidFill>
                                    <a:schemeClr val="tx1">
                                      <a:alpha val="0"/>
                                    </a:schemeClr>
                                  </a:solidFill>
                                  <a:latin typeface="Cambria Math" panose="02040503050406030204" pitchFamily="18" charset="0"/>
                                  <a:ea typeface="Cambria Math" panose="02040503050406030204" pitchFamily="18" charset="0"/>
                                </a:rPr>
                                <m:t> </m:t>
                              </m:r>
                              <m:sSub>
                                <m:sSubPr>
                                  <m:ctrlPr>
                                    <a:rPr lang="fr-BE" sz="1400" i="1">
                                      <a:solidFill>
                                        <a:schemeClr val="tx1">
                                          <a:alpha val="0"/>
                                        </a:schemeClr>
                                      </a:solidFill>
                                      <a:latin typeface="Cambria Math" panose="02040503050406030204" pitchFamily="18" charset="0"/>
                                    </a:rPr>
                                  </m:ctrlPr>
                                </m:sSubPr>
                                <m:e>
                                  <m:acc>
                                    <m:accPr>
                                      <m:chr m:val="̅"/>
                                      <m:ctrlPr>
                                        <a:rPr lang="fr-BE" sz="1400" i="1">
                                          <a:solidFill>
                                            <a:schemeClr val="tx1">
                                              <a:alpha val="0"/>
                                            </a:schemeClr>
                                          </a:solidFill>
                                          <a:latin typeface="Cambria Math" panose="02040503050406030204" pitchFamily="18" charset="0"/>
                                        </a:rPr>
                                      </m:ctrlPr>
                                    </m:accPr>
                                    <m:e>
                                      <m:r>
                                        <a:rPr lang="fr-BE" sz="1400" i="1">
                                          <a:solidFill>
                                            <a:schemeClr val="tx1">
                                              <a:alpha val="0"/>
                                            </a:schemeClr>
                                          </a:solidFill>
                                          <a:latin typeface="Cambria Math" panose="02040503050406030204" pitchFamily="18" charset="0"/>
                                        </a:rPr>
                                        <m:t>𝜆</m:t>
                                      </m:r>
                                    </m:e>
                                  </m:acc>
                                </m:e>
                                <m:sub>
                                  <m:r>
                                    <a:rPr lang="fr-BE" sz="1400" i="1">
                                      <a:solidFill>
                                        <a:schemeClr val="tx1">
                                          <a:alpha val="0"/>
                                        </a:schemeClr>
                                      </a:solidFill>
                                      <a:latin typeface="Cambria Math" panose="02040503050406030204" pitchFamily="18" charset="0"/>
                                    </a:rPr>
                                    <m:t>𝑝</m:t>
                                  </m:r>
                                </m:sub>
                              </m:sSub>
                              <m:r>
                                <a:rPr lang="fr-BE" sz="1400" b="0" i="1" smtClean="0">
                                  <a:solidFill>
                                    <a:schemeClr val="tx1">
                                      <a:alpha val="0"/>
                                    </a:schemeClr>
                                  </a:solidFill>
                                  <a:latin typeface="Cambria Math" panose="02040503050406030204" pitchFamily="18" charset="0"/>
                                </a:rPr>
                                <m:t>&gt;0.67</m:t>
                              </m:r>
                            </m:e>
                          </m:mr>
                        </m:m>
                      </m:e>
                    </m:d>
                  </m:oMath>
                </a14:m>
                <a:endParaRPr lang="en-GB" sz="1400" dirty="0">
                  <a:solidFill>
                    <a:schemeClr val="tx1">
                      <a:alpha val="0"/>
                    </a:schemeClr>
                  </a:solidFill>
                </a:endParaRPr>
              </a:p>
            </p:txBody>
          </p:sp>
        </mc:Choice>
        <mc:Fallback xmlns="">
          <p:sp>
            <p:nvSpPr>
              <p:cNvPr id="15" name="ZoneTexte 14">
                <a:extLst>
                  <a:ext uri="{FF2B5EF4-FFF2-40B4-BE49-F238E27FC236}">
                    <a16:creationId xmlns:a16="http://schemas.microsoft.com/office/drawing/2014/main" id="{B09232B8-E33A-89D9-B419-541C537180A1}"/>
                  </a:ext>
                </a:extLst>
              </p:cNvPr>
              <p:cNvSpPr txBox="1">
                <a:spLocks noRot="1" noChangeAspect="1" noMove="1" noResize="1" noEditPoints="1" noAdjustHandles="1" noChangeArrowheads="1" noChangeShapeType="1" noTextEdit="1"/>
              </p:cNvSpPr>
              <p:nvPr/>
            </p:nvSpPr>
            <p:spPr>
              <a:xfrm>
                <a:off x="1289367" y="5964210"/>
                <a:ext cx="5655766" cy="89005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itre 5">
                <a:extLst>
                  <a:ext uri="{FF2B5EF4-FFF2-40B4-BE49-F238E27FC236}">
                    <a16:creationId xmlns:a16="http://schemas.microsoft.com/office/drawing/2014/main" id="{CBB401A2-B54C-63B3-C694-9DFDBA82DBC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9" name="Titre 5">
                <a:extLst>
                  <a:ext uri="{FF2B5EF4-FFF2-40B4-BE49-F238E27FC236}">
                    <a16:creationId xmlns:a16="http://schemas.microsoft.com/office/drawing/2014/main" id="{CBB401A2-B54C-63B3-C694-9DFDBA82DBC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7"/>
                <a:stretch>
                  <a:fillRect l="-2000" t="-21782" b="-34653"/>
                </a:stretch>
              </a:blipFill>
            </p:spPr>
            <p:txBody>
              <a:bodyPr/>
              <a:lstStyle/>
              <a:p>
                <a:r>
                  <a:rPr lang="en-GB">
                    <a:noFill/>
                  </a:rPr>
                  <a:t> </a:t>
                </a:r>
              </a:p>
            </p:txBody>
          </p:sp>
        </mc:Fallback>
      </mc:AlternateContent>
      <p:pic>
        <p:nvPicPr>
          <p:cNvPr id="20" name="Image 19">
            <a:extLst>
              <a:ext uri="{FF2B5EF4-FFF2-40B4-BE49-F238E27FC236}">
                <a16:creationId xmlns:a16="http://schemas.microsoft.com/office/drawing/2014/main" id="{73043F1B-F295-4207-B9F1-EFDD70349E95}"/>
              </a:ext>
            </a:extLst>
          </p:cNvPr>
          <p:cNvPicPr>
            <a:picLocks noChangeAspect="1"/>
          </p:cNvPicPr>
          <p:nvPr/>
        </p:nvPicPr>
        <p:blipFill>
          <a:blip r:embed="rId8"/>
          <a:stretch>
            <a:fillRect/>
          </a:stretch>
        </p:blipFill>
        <p:spPr>
          <a:xfrm>
            <a:off x="5086800" y="1036800"/>
            <a:ext cx="3743811" cy="2160000"/>
          </a:xfrm>
          <a:prstGeom prst="rect">
            <a:avLst/>
          </a:prstGeom>
        </p:spPr>
      </p:pic>
      <p:sp>
        <p:nvSpPr>
          <p:cNvPr id="21" name="Flèche droite 4">
            <a:extLst>
              <a:ext uri="{FF2B5EF4-FFF2-40B4-BE49-F238E27FC236}">
                <a16:creationId xmlns:a16="http://schemas.microsoft.com/office/drawing/2014/main" id="{1A506E4A-B0CD-42EF-6256-EE4997E2A6B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5" name="Connecteur : en angle 24">
            <a:extLst>
              <a:ext uri="{FF2B5EF4-FFF2-40B4-BE49-F238E27FC236}">
                <a16:creationId xmlns:a16="http://schemas.microsoft.com/office/drawing/2014/main" id="{4DB95234-AE2F-19FE-A09F-B87B02D5EE8A}"/>
              </a:ext>
            </a:extLst>
          </p:cNvPr>
          <p:cNvCxnSpPr>
            <a:cxnSpLocks/>
            <a:endCxn id="15" idx="1"/>
          </p:cNvCxnSpPr>
          <p:nvPr/>
        </p:nvCxnSpPr>
        <p:spPr>
          <a:xfrm>
            <a:off x="670650" y="5964210"/>
            <a:ext cx="618717" cy="445026"/>
          </a:xfrm>
          <a:prstGeom prst="bentConnector3">
            <a:avLst>
              <a:gd name="adj1" fmla="val -289"/>
            </a:avLst>
          </a:prstGeom>
          <a:ln w="19050">
            <a:solidFill>
              <a:schemeClr val="dk1">
                <a:shade val="95000"/>
                <a:satMod val="105000"/>
                <a:alpha val="0"/>
              </a:schemeClr>
            </a:solidFill>
            <a:tailEnd type="triangle"/>
          </a:ln>
        </p:spPr>
        <p:style>
          <a:lnRef idx="1">
            <a:schemeClr val="dk1"/>
          </a:lnRef>
          <a:fillRef idx="0">
            <a:schemeClr val="dk1"/>
          </a:fillRef>
          <a:effectRef idx="0">
            <a:schemeClr val="dk1"/>
          </a:effectRef>
          <a:fontRef idx="minor">
            <a:schemeClr val="tx1"/>
          </a:fontRef>
        </p:style>
      </p:cxnSp>
      <p:pic>
        <p:nvPicPr>
          <p:cNvPr id="45" name="Image 44">
            <a:extLst>
              <a:ext uri="{FF2B5EF4-FFF2-40B4-BE49-F238E27FC236}">
                <a16:creationId xmlns:a16="http://schemas.microsoft.com/office/drawing/2014/main" id="{DA665DB2-274E-3B19-1732-9DABD8FB048F}"/>
              </a:ext>
            </a:extLst>
          </p:cNvPr>
          <p:cNvPicPr>
            <a:picLocks noChangeAspect="1"/>
          </p:cNvPicPr>
          <p:nvPr/>
        </p:nvPicPr>
        <p:blipFill>
          <a:blip r:embed="rId9"/>
          <a:stretch>
            <a:fillRect/>
          </a:stretch>
        </p:blipFill>
        <p:spPr>
          <a:xfrm>
            <a:off x="579600" y="1015200"/>
            <a:ext cx="2858400" cy="3333198"/>
          </a:xfrm>
          <a:prstGeom prst="rect">
            <a:avLst/>
          </a:prstGeom>
        </p:spPr>
      </p:pic>
      <p:sp>
        <p:nvSpPr>
          <p:cNvPr id="2" name="ZoneTexte 1">
            <a:extLst>
              <a:ext uri="{FF2B5EF4-FFF2-40B4-BE49-F238E27FC236}">
                <a16:creationId xmlns:a16="http://schemas.microsoft.com/office/drawing/2014/main" id="{DAA9F869-F0A4-CE28-DE8F-B7CDA05A4686}"/>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8/20</a:t>
            </a:r>
          </a:p>
        </p:txBody>
      </p:sp>
      <p:sp>
        <p:nvSpPr>
          <p:cNvPr id="3" name="Accolade fermante 2">
            <a:extLst>
              <a:ext uri="{FF2B5EF4-FFF2-40B4-BE49-F238E27FC236}">
                <a16:creationId xmlns:a16="http://schemas.microsoft.com/office/drawing/2014/main" id="{AB455C79-1D5D-52C8-5CA0-73DAAC027C2F}"/>
              </a:ext>
            </a:extLst>
          </p:cNvPr>
          <p:cNvSpPr/>
          <p:nvPr/>
        </p:nvSpPr>
        <p:spPr>
          <a:xfrm rot="16200000">
            <a:off x="3877501" y="3139097"/>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 name="Accolade fermante 3">
            <a:extLst>
              <a:ext uri="{FF2B5EF4-FFF2-40B4-BE49-F238E27FC236}">
                <a16:creationId xmlns:a16="http://schemas.microsoft.com/office/drawing/2014/main" id="{5C289C6B-FA33-5426-B10B-DDE9A0978FD9}"/>
              </a:ext>
            </a:extLst>
          </p:cNvPr>
          <p:cNvSpPr/>
          <p:nvPr/>
        </p:nvSpPr>
        <p:spPr>
          <a:xfrm rot="16200000">
            <a:off x="6395050" y="2975896"/>
            <a:ext cx="156955" cy="2597744"/>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ZoneTexte 4">
            <a:extLst>
              <a:ext uri="{FF2B5EF4-FFF2-40B4-BE49-F238E27FC236}">
                <a16:creationId xmlns:a16="http://schemas.microsoft.com/office/drawing/2014/main" id="{35016A39-9DCA-3A22-2483-139F6A661771}"/>
              </a:ext>
            </a:extLst>
          </p:cNvPr>
          <p:cNvSpPr txBox="1"/>
          <p:nvPr/>
        </p:nvSpPr>
        <p:spPr>
          <a:xfrm>
            <a:off x="3447045" y="3914442"/>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sp>
        <p:nvSpPr>
          <p:cNvPr id="6" name="ZoneTexte 5">
            <a:extLst>
              <a:ext uri="{FF2B5EF4-FFF2-40B4-BE49-F238E27FC236}">
                <a16:creationId xmlns:a16="http://schemas.microsoft.com/office/drawing/2014/main" id="{E702F324-6A67-2FA7-134A-882AEA1D5B6C}"/>
              </a:ext>
            </a:extLst>
          </p:cNvPr>
          <p:cNvSpPr txBox="1"/>
          <p:nvPr/>
        </p:nvSpPr>
        <p:spPr>
          <a:xfrm>
            <a:off x="5895809" y="3914442"/>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spTree>
    <p:custDataLst>
      <p:tags r:id="rId1"/>
    </p:custDataLst>
    <p:extLst>
      <p:ext uri="{BB962C8B-B14F-4D97-AF65-F5344CB8AC3E}">
        <p14:creationId xmlns:p14="http://schemas.microsoft.com/office/powerpoint/2010/main" val="208932413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AB38F16-EFCC-E542-1A79-635D2DB751D5}"/>
              </a:ext>
            </a:extLst>
          </p:cNvPr>
          <p:cNvPicPr>
            <a:picLocks noChangeAspect="1"/>
          </p:cNvPicPr>
          <p:nvPr/>
        </p:nvPicPr>
        <p:blipFill>
          <a:blip r:embed="rId4"/>
          <a:stretch>
            <a:fillRect/>
          </a:stretch>
        </p:blipFill>
        <p:spPr>
          <a:xfrm>
            <a:off x="579600" y="1015200"/>
            <a:ext cx="2858400" cy="3333198"/>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42887" y="432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r>
                                    <a:rPr lang="fr-BE" i="1" smtClean="0">
                                      <a:solidFill>
                                        <a:srgbClr val="FF0000"/>
                                      </a:solidFill>
                                      <a:latin typeface="Cambria Math" panose="02040503050406030204" pitchFamily="18" charset="0"/>
                                      <a:cs typeface="Arial" pitchFamily="34" charset="0"/>
                                    </a:rPr>
                                    <m:t>𝜌</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42887" y="4320000"/>
                <a:ext cx="8658225" cy="83740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1DC8C7C-D9FB-148B-6853-7B967E3534CF}"/>
                  </a:ext>
                </a:extLst>
              </p:cNvPr>
              <p:cNvSpPr txBox="1"/>
              <p:nvPr/>
            </p:nvSpPr>
            <p:spPr>
              <a:xfrm>
                <a:off x="242886" y="5241309"/>
                <a:ext cx="8658225" cy="954107"/>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fr-BE" sz="1400" b="0" i="1" smtClean="0">
                        <a:latin typeface="Cambria Math" panose="02040503050406030204" pitchFamily="18" charset="0"/>
                        <a:cs typeface="Arial" pitchFamily="34" charset="0"/>
                      </a:rPr>
                      <m:t>𝜔</m:t>
                    </m:r>
                    <m:r>
                      <a:rPr lang="fr-BE" sz="1400" i="1">
                        <a:latin typeface="Cambria Math" panose="02040503050406030204" pitchFamily="18" charset="0"/>
                        <a:cs typeface="Arial" pitchFamily="34" charset="0"/>
                      </a:rPr>
                      <m:t>∙</m:t>
                    </m:r>
                    <m:sSub>
                      <m:sSubPr>
                        <m:ctrlPr>
                          <a:rPr lang="fr-BE" sz="1400" b="0" i="1" smtClean="0">
                            <a:latin typeface="Cambria Math" panose="02040503050406030204" pitchFamily="18" charset="0"/>
                            <a:cs typeface="Arial" pitchFamily="34" charset="0"/>
                          </a:rPr>
                        </m:ctrlPr>
                      </m:sSubPr>
                      <m:e>
                        <m:r>
                          <a:rPr lang="fr-BE" sz="1400" b="0" i="1" smtClean="0">
                            <a:latin typeface="Cambria Math" panose="02040503050406030204" pitchFamily="18" charset="0"/>
                            <a:cs typeface="Arial" pitchFamily="34" charset="0"/>
                          </a:rPr>
                          <m:t>𝑘</m:t>
                        </m:r>
                      </m:e>
                      <m:sub>
                        <m:r>
                          <a:rPr lang="fr-BE" sz="1400" b="0" i="1" smtClean="0">
                            <a:latin typeface="Cambria Math" panose="02040503050406030204" pitchFamily="18" charset="0"/>
                            <a:cs typeface="Arial" pitchFamily="34" charset="0"/>
                          </a:rPr>
                          <m:t>𝑤𝑐</m:t>
                        </m:r>
                      </m:sub>
                    </m:sSub>
                  </m:oMath>
                </a14:m>
                <a:r>
                  <a:rPr lang="en-GB" sz="1400" dirty="0">
                    <a:latin typeface="Arial" panose="020B0604020202020204" pitchFamily="34" charset="0"/>
                    <a:cs typeface="Arial" panose="020B0604020202020204" pitchFamily="34" charset="0"/>
                  </a:rPr>
                  <a:t>: stress interaction factors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BE" sz="1400" i="1" smtClean="0">
                        <a:solidFill>
                          <a:srgbClr val="FF0000"/>
                        </a:solidFill>
                        <a:latin typeface="Cambria Math" panose="02040503050406030204" pitchFamily="18" charset="0"/>
                        <a:cs typeface="Arial" pitchFamily="34" charset="0"/>
                      </a:rPr>
                      <m:t>𝜌</m:t>
                    </m:r>
                  </m:oMath>
                </a14:m>
                <a:r>
                  <a:rPr lang="en-GB" sz="1400" dirty="0">
                    <a:solidFill>
                      <a:srgbClr val="FF0000"/>
                    </a:solidFill>
                    <a:latin typeface="Arial" panose="020B0604020202020204" pitchFamily="34" charset="0"/>
                    <a:cs typeface="Arial" panose="020B0604020202020204" pitchFamily="34" charset="0"/>
                  </a:rPr>
                  <a:t>: reduction factor accounting for the risk of web buckling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mc:Choice>
        <mc:Fallback xmlns="">
          <p:sp>
            <p:nvSpPr>
              <p:cNvPr id="12" name="ZoneTexte 11">
                <a:extLst>
                  <a:ext uri="{FF2B5EF4-FFF2-40B4-BE49-F238E27FC236}">
                    <a16:creationId xmlns:a16="http://schemas.microsoft.com/office/drawing/2014/main" id="{C1DC8C7C-D9FB-148B-6853-7B967E3534CF}"/>
                  </a:ext>
                </a:extLst>
              </p:cNvPr>
              <p:cNvSpPr txBox="1">
                <a:spLocks noRot="1" noChangeAspect="1" noMove="1" noResize="1" noEditPoints="1" noAdjustHandles="1" noChangeArrowheads="1" noChangeShapeType="1" noTextEdit="1"/>
              </p:cNvSpPr>
              <p:nvPr/>
            </p:nvSpPr>
            <p:spPr>
              <a:xfrm>
                <a:off x="242886" y="5241309"/>
                <a:ext cx="8658225" cy="954107"/>
              </a:xfrm>
              <a:prstGeom prst="rect">
                <a:avLst/>
              </a:prstGeom>
              <a:blipFill>
                <a:blip r:embed="rId6"/>
                <a:stretch>
                  <a:fillRect l="-141" t="-12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09232B8-E33A-89D9-B419-541C537180A1}"/>
                  </a:ext>
                </a:extLst>
              </p:cNvPr>
              <p:cNvSpPr txBox="1"/>
              <p:nvPr/>
            </p:nvSpPr>
            <p:spPr>
              <a:xfrm>
                <a:off x="1289367" y="5964210"/>
                <a:ext cx="5655766" cy="890052"/>
              </a:xfrm>
              <a:prstGeom prst="rect">
                <a:avLst/>
              </a:prstGeom>
              <a:noFill/>
            </p:spPr>
            <p:txBody>
              <a:bodyPr wrap="square">
                <a:spAutoFit/>
              </a:bodyPr>
              <a:lstStyle/>
              <a:p>
                <a:r>
                  <a:rPr lang="en-GB" sz="1400" dirty="0">
                    <a:solidFill>
                      <a:srgbClr val="FF0000">
                        <a:alpha val="0"/>
                      </a:srgbClr>
                    </a:solidFill>
                  </a:rPr>
                  <a:t> </a:t>
                </a:r>
                <a14:m>
                  <m:oMath xmlns:m="http://schemas.openxmlformats.org/officeDocument/2006/math">
                    <m:sSub>
                      <m:sSubPr>
                        <m:ctrlPr>
                          <a:rPr lang="fr-BE" sz="1400" b="0" i="1" smtClean="0">
                            <a:solidFill>
                              <a:srgbClr val="FF0000">
                                <a:alpha val="0"/>
                              </a:srgbClr>
                            </a:solidFill>
                            <a:latin typeface="Cambria Math" panose="02040503050406030204" pitchFamily="18" charset="0"/>
                          </a:rPr>
                        </m:ctrlPr>
                      </m:sSubPr>
                      <m:e>
                        <m:acc>
                          <m:accPr>
                            <m:chr m:val="̅"/>
                            <m:ctrlPr>
                              <a:rPr lang="fr-BE" sz="1400" b="0" i="1" smtClean="0">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b="0" i="1" smtClean="0">
                            <a:solidFill>
                              <a:srgbClr val="FF0000">
                                <a:alpha val="0"/>
                              </a:srgbClr>
                            </a:solidFill>
                            <a:latin typeface="Cambria Math" panose="02040503050406030204" pitchFamily="18" charset="0"/>
                          </a:rPr>
                          <m:t>𝑝</m:t>
                        </m:r>
                      </m:sub>
                    </m:sSub>
                    <m:r>
                      <a:rPr lang="fr-BE" sz="1400" b="0" i="1" smtClean="0">
                        <a:solidFill>
                          <a:srgbClr val="FF0000">
                            <a:alpha val="0"/>
                          </a:srgbClr>
                        </a:solidFill>
                        <a:latin typeface="Cambria Math" panose="02040503050406030204" pitchFamily="18" charset="0"/>
                      </a:rPr>
                      <m:t>=0.932∙</m:t>
                    </m:r>
                    <m:rad>
                      <m:radPr>
                        <m:degHide m:val="on"/>
                        <m:ctrlPr>
                          <a:rPr lang="fr-BE" sz="1400" b="0" i="1" smtClean="0">
                            <a:solidFill>
                              <a:srgbClr val="FF0000">
                                <a:alpha val="0"/>
                              </a:srgbClr>
                            </a:solidFill>
                            <a:latin typeface="Cambria Math" panose="02040503050406030204" pitchFamily="18" charset="0"/>
                          </a:rPr>
                        </m:ctrlPr>
                      </m:radPr>
                      <m:deg/>
                      <m:e>
                        <m:f>
                          <m:fPr>
                            <m:ctrlPr>
                              <a:rPr lang="fr-BE" sz="1400" b="0" i="1" smtClean="0">
                                <a:solidFill>
                                  <a:srgbClr val="FF0000">
                                    <a:alpha val="0"/>
                                  </a:srgbClr>
                                </a:solidFill>
                                <a:latin typeface="Cambria Math" panose="02040503050406030204" pitchFamily="18" charset="0"/>
                              </a:rPr>
                            </m:ctrlPr>
                          </m:fPr>
                          <m:num>
                            <m:r>
                              <a:rPr lang="fr-BE" sz="1400" i="1">
                                <a:solidFill>
                                  <a:srgbClr val="FF0000">
                                    <a:alpha val="0"/>
                                  </a:srgbClr>
                                </a:solidFill>
                                <a:latin typeface="Cambria Math" panose="02040503050406030204" pitchFamily="18" charset="0"/>
                              </a:rPr>
                              <m:t>𝜔</m:t>
                            </m:r>
                            <m:r>
                              <a:rPr lang="fr-BE" sz="1400" i="1">
                                <a:solidFill>
                                  <a:srgbClr val="FF0000">
                                    <a:alpha val="0"/>
                                  </a:srgbClr>
                                </a:solidFill>
                                <a:latin typeface="Cambria Math" panose="02040503050406030204" pitchFamily="18" charset="0"/>
                              </a:rPr>
                              <m:t>∙</m:t>
                            </m:r>
                            <m:sSub>
                              <m:sSubPr>
                                <m:ctrlPr>
                                  <a:rPr lang="fr-BE" sz="1400" i="1">
                                    <a:solidFill>
                                      <a:srgbClr val="FF0000">
                                        <a:alpha val="0"/>
                                      </a:srgbClr>
                                    </a:solidFill>
                                    <a:latin typeface="Cambria Math" panose="02040503050406030204" pitchFamily="18" charset="0"/>
                                  </a:rPr>
                                </m:ctrlPr>
                              </m:sSubPr>
                              <m:e>
                                <m:r>
                                  <a:rPr lang="fr-BE" sz="1400" i="1">
                                    <a:solidFill>
                                      <a:srgbClr val="FF0000">
                                        <a:alpha val="0"/>
                                      </a:srgbClr>
                                    </a:solidFill>
                                    <a:latin typeface="Cambria Math" panose="02040503050406030204" pitchFamily="18" charset="0"/>
                                  </a:rPr>
                                  <m:t>𝑘</m:t>
                                </m:r>
                              </m:e>
                              <m:sub>
                                <m:r>
                                  <a:rPr lang="fr-BE" sz="1400" i="1">
                                    <a:solidFill>
                                      <a:srgbClr val="FF0000">
                                        <a:alpha val="0"/>
                                      </a:srgbClr>
                                    </a:solidFill>
                                    <a:latin typeface="Cambria Math" panose="02040503050406030204" pitchFamily="18" charset="0"/>
                                  </a:rPr>
                                  <m:t>𝑤𝑐</m:t>
                                </m:r>
                              </m:sub>
                            </m:sSub>
                            <m:r>
                              <a:rPr lang="fr-BE" sz="1400" i="1">
                                <a:solidFill>
                                  <a:srgbClr val="FF0000">
                                    <a:alpha val="0"/>
                                  </a:srgbClr>
                                </a:solidFill>
                                <a:latin typeface="Cambria Math" panose="02040503050406030204" pitchFamily="18" charset="0"/>
                              </a:rPr>
                              <m:t>∙</m:t>
                            </m:r>
                            <m:sSub>
                              <m:sSubPr>
                                <m:ctrlPr>
                                  <a:rPr lang="fr-BE" sz="1400" i="1">
                                    <a:solidFill>
                                      <a:srgbClr val="FF0000">
                                        <a:alpha val="0"/>
                                      </a:srgbClr>
                                    </a:solidFill>
                                    <a:latin typeface="Cambria Math" panose="02040503050406030204" pitchFamily="18" charset="0"/>
                                  </a:rPr>
                                </m:ctrlPr>
                              </m:sSubPr>
                              <m:e>
                                <m:r>
                                  <a:rPr lang="fr-BE" sz="1400" i="1">
                                    <a:solidFill>
                                      <a:srgbClr val="FF0000">
                                        <a:alpha val="0"/>
                                      </a:srgbClr>
                                    </a:solidFill>
                                    <a:latin typeface="Cambria Math" panose="02040503050406030204" pitchFamily="18" charset="0"/>
                                  </a:rPr>
                                  <m:t>𝑏</m:t>
                                </m:r>
                              </m:e>
                              <m:sub>
                                <m:r>
                                  <a:rPr lang="fr-BE" sz="1400" i="1">
                                    <a:solidFill>
                                      <a:srgbClr val="FF0000">
                                        <a:alpha val="0"/>
                                      </a:srgbClr>
                                    </a:solidFill>
                                    <a:latin typeface="Cambria Math" panose="02040503050406030204" pitchFamily="18" charset="0"/>
                                  </a:rPr>
                                  <m:t>𝑒𝑓𝑓</m:t>
                                </m:r>
                                <m:r>
                                  <a:rPr lang="fr-BE" sz="1400" i="1">
                                    <a:solidFill>
                                      <a:srgbClr val="FF0000">
                                        <a:alpha val="0"/>
                                      </a:srgbClr>
                                    </a:solidFill>
                                    <a:latin typeface="Cambria Math" panose="02040503050406030204" pitchFamily="18" charset="0"/>
                                  </a:rPr>
                                  <m:t>,</m:t>
                                </m:r>
                                <m:r>
                                  <a:rPr lang="fr-BE" sz="1400" i="1">
                                    <a:solidFill>
                                      <a:srgbClr val="FF0000">
                                        <a:alpha val="0"/>
                                      </a:srgbClr>
                                    </a:solidFill>
                                    <a:latin typeface="Cambria Math" panose="02040503050406030204" pitchFamily="18" charset="0"/>
                                  </a:rPr>
                                  <m:t>𝑐</m:t>
                                </m:r>
                                <m:r>
                                  <a:rPr lang="fr-BE" sz="1400" i="1">
                                    <a:solidFill>
                                      <a:srgbClr val="FF0000">
                                        <a:alpha val="0"/>
                                      </a:srgbClr>
                                    </a:solidFill>
                                    <a:latin typeface="Cambria Math" panose="02040503050406030204" pitchFamily="18" charset="0"/>
                                  </a:rPr>
                                  <m:t>,</m:t>
                                </m:r>
                                <m:r>
                                  <a:rPr lang="fr-BE" sz="1400" i="1">
                                    <a:solidFill>
                                      <a:srgbClr val="FF0000">
                                        <a:alpha val="0"/>
                                      </a:srgbClr>
                                    </a:solidFill>
                                    <a:latin typeface="Cambria Math" panose="02040503050406030204" pitchFamily="18" charset="0"/>
                                  </a:rPr>
                                  <m:t>𝑤𝑐</m:t>
                                </m:r>
                              </m:sub>
                            </m:sSub>
                            <m:r>
                              <a:rPr lang="fr-BE" sz="1400" i="1">
                                <a:solidFill>
                                  <a:srgbClr val="FF0000">
                                    <a:alpha val="0"/>
                                  </a:srgbClr>
                                </a:solidFill>
                                <a:latin typeface="Cambria Math" panose="02040503050406030204" pitchFamily="18" charset="0"/>
                              </a:rPr>
                              <m:t>∙</m:t>
                            </m:r>
                            <m:sSub>
                              <m:sSubPr>
                                <m:ctrlPr>
                                  <a:rPr lang="fr-BE" sz="1400" i="1">
                                    <a:solidFill>
                                      <a:srgbClr val="FF0000">
                                        <a:alpha val="0"/>
                                      </a:srgbClr>
                                    </a:solidFill>
                                    <a:latin typeface="Cambria Math" panose="02040503050406030204" pitchFamily="18" charset="0"/>
                                  </a:rPr>
                                </m:ctrlPr>
                              </m:sSubPr>
                              <m:e>
                                <m:r>
                                  <a:rPr lang="fr-BE" sz="1400" i="1">
                                    <a:solidFill>
                                      <a:srgbClr val="FF0000">
                                        <a:alpha val="0"/>
                                      </a:srgbClr>
                                    </a:solidFill>
                                    <a:latin typeface="Cambria Math" panose="02040503050406030204" pitchFamily="18" charset="0"/>
                                  </a:rPr>
                                  <m:t>𝑑</m:t>
                                </m:r>
                              </m:e>
                              <m:sub>
                                <m:r>
                                  <a:rPr lang="fr-BE" sz="1400" i="1">
                                    <a:solidFill>
                                      <a:srgbClr val="FF0000">
                                        <a:alpha val="0"/>
                                      </a:srgbClr>
                                    </a:solidFill>
                                    <a:latin typeface="Cambria Math" panose="02040503050406030204" pitchFamily="18" charset="0"/>
                                  </a:rPr>
                                  <m:t>𝑐</m:t>
                                </m:r>
                              </m:sub>
                            </m:sSub>
                            <m:r>
                              <a:rPr lang="fr-BE" sz="1400" i="1">
                                <a:solidFill>
                                  <a:srgbClr val="FF0000">
                                    <a:alpha val="0"/>
                                  </a:srgbClr>
                                </a:solidFill>
                                <a:latin typeface="Cambria Math" panose="02040503050406030204" pitchFamily="18" charset="0"/>
                              </a:rPr>
                              <m:t>∙</m:t>
                            </m:r>
                            <m:sSub>
                              <m:sSubPr>
                                <m:ctrlPr>
                                  <a:rPr lang="fr-BE" sz="1400" i="1">
                                    <a:solidFill>
                                      <a:srgbClr val="FF0000">
                                        <a:alpha val="0"/>
                                      </a:srgbClr>
                                    </a:solidFill>
                                    <a:latin typeface="Cambria Math" panose="02040503050406030204" pitchFamily="18" charset="0"/>
                                  </a:rPr>
                                </m:ctrlPr>
                              </m:sSubPr>
                              <m:e>
                                <m:r>
                                  <a:rPr lang="fr-BE" sz="1400" i="1">
                                    <a:solidFill>
                                      <a:srgbClr val="FF0000">
                                        <a:alpha val="0"/>
                                      </a:srgbClr>
                                    </a:solidFill>
                                    <a:latin typeface="Cambria Math" panose="02040503050406030204" pitchFamily="18" charset="0"/>
                                  </a:rPr>
                                  <m:t>𝑓</m:t>
                                </m:r>
                              </m:e>
                              <m:sub>
                                <m:r>
                                  <a:rPr lang="fr-BE" sz="1400" i="1">
                                    <a:solidFill>
                                      <a:srgbClr val="FF0000">
                                        <a:alpha val="0"/>
                                      </a:srgbClr>
                                    </a:solidFill>
                                    <a:latin typeface="Cambria Math" panose="02040503050406030204" pitchFamily="18" charset="0"/>
                                  </a:rPr>
                                  <m:t>𝑦</m:t>
                                </m:r>
                                <m:r>
                                  <a:rPr lang="fr-BE" sz="1400" i="1">
                                    <a:solidFill>
                                      <a:srgbClr val="FF0000">
                                        <a:alpha val="0"/>
                                      </a:srgbClr>
                                    </a:solidFill>
                                    <a:latin typeface="Cambria Math" panose="02040503050406030204" pitchFamily="18" charset="0"/>
                                  </a:rPr>
                                  <m:t>,</m:t>
                                </m:r>
                                <m:r>
                                  <a:rPr lang="fr-BE" sz="1400" i="1">
                                    <a:solidFill>
                                      <a:srgbClr val="FF0000">
                                        <a:alpha val="0"/>
                                      </a:srgbClr>
                                    </a:solidFill>
                                    <a:latin typeface="Cambria Math" panose="02040503050406030204" pitchFamily="18" charset="0"/>
                                  </a:rPr>
                                  <m:t>𝑤𝑐</m:t>
                                </m:r>
                              </m:sub>
                            </m:sSub>
                          </m:num>
                          <m:den>
                            <m:r>
                              <a:rPr lang="fr-BE" sz="1400" b="0" i="1" smtClean="0">
                                <a:solidFill>
                                  <a:srgbClr val="FF0000">
                                    <a:alpha val="0"/>
                                  </a:srgbClr>
                                </a:solidFill>
                                <a:latin typeface="Cambria Math" panose="02040503050406030204" pitchFamily="18" charset="0"/>
                              </a:rPr>
                              <m:t>𝐸</m:t>
                            </m:r>
                            <m:r>
                              <a:rPr lang="fr-BE" sz="1400" b="0" i="1" smtClean="0">
                                <a:solidFill>
                                  <a:srgbClr val="FF0000">
                                    <a:alpha val="0"/>
                                  </a:srgbClr>
                                </a:solidFill>
                                <a:latin typeface="Cambria Math" panose="02040503050406030204" pitchFamily="18" charset="0"/>
                              </a:rPr>
                              <m:t>∙</m:t>
                            </m:r>
                            <m:sSubSup>
                              <m:sSubSupPr>
                                <m:ctrlPr>
                                  <a:rPr lang="fr-BE" sz="1400" b="0" i="1" smtClean="0">
                                    <a:solidFill>
                                      <a:srgbClr val="FF0000">
                                        <a:alpha val="0"/>
                                      </a:srgbClr>
                                    </a:solidFill>
                                    <a:latin typeface="Cambria Math" panose="02040503050406030204" pitchFamily="18" charset="0"/>
                                  </a:rPr>
                                </m:ctrlPr>
                              </m:sSubSupPr>
                              <m:e>
                                <m:r>
                                  <a:rPr lang="fr-BE" sz="1400" b="0" i="1" smtClean="0">
                                    <a:solidFill>
                                      <a:srgbClr val="FF0000">
                                        <a:alpha val="0"/>
                                      </a:srgbClr>
                                    </a:solidFill>
                                    <a:latin typeface="Cambria Math" panose="02040503050406030204" pitchFamily="18" charset="0"/>
                                  </a:rPr>
                                  <m:t>𝑡</m:t>
                                </m:r>
                              </m:e>
                              <m:sub>
                                <m:r>
                                  <a:rPr lang="fr-BE" sz="1400" b="0" i="1" smtClean="0">
                                    <a:solidFill>
                                      <a:srgbClr val="FF0000">
                                        <a:alpha val="0"/>
                                      </a:srgbClr>
                                    </a:solidFill>
                                    <a:latin typeface="Cambria Math" panose="02040503050406030204" pitchFamily="18" charset="0"/>
                                  </a:rPr>
                                  <m:t>𝑤𝑐</m:t>
                                </m:r>
                              </m:sub>
                              <m:sup>
                                <m:r>
                                  <a:rPr lang="fr-BE" sz="1400" b="0" i="1" smtClean="0">
                                    <a:solidFill>
                                      <a:srgbClr val="FF0000">
                                        <a:alpha val="0"/>
                                      </a:srgbClr>
                                    </a:solidFill>
                                    <a:latin typeface="Cambria Math" panose="02040503050406030204" pitchFamily="18" charset="0"/>
                                  </a:rPr>
                                  <m:t>2</m:t>
                                </m:r>
                              </m:sup>
                            </m:sSubSup>
                          </m:den>
                        </m:f>
                      </m:e>
                    </m:rad>
                    <m:r>
                      <a:rPr lang="fr-BE" sz="1400" b="0" i="1" smtClean="0">
                        <a:solidFill>
                          <a:srgbClr val="FF0000">
                            <a:alpha val="0"/>
                          </a:srgbClr>
                        </a:solidFill>
                        <a:latin typeface="Cambria Math" panose="02040503050406030204" pitchFamily="18" charset="0"/>
                      </a:rPr>
                      <m:t>     </m:t>
                    </m:r>
                    <m:r>
                      <a:rPr lang="fr-BE" sz="1400" b="0" i="1" smtClean="0">
                        <a:solidFill>
                          <a:srgbClr val="FF0000">
                            <a:alpha val="0"/>
                          </a:srgbClr>
                        </a:solidFill>
                        <a:latin typeface="Cambria Math" panose="02040503050406030204" pitchFamily="18" charset="0"/>
                        <a:ea typeface="Cambria Math" panose="02040503050406030204" pitchFamily="18" charset="0"/>
                      </a:rPr>
                      <m:t>→     </m:t>
                    </m:r>
                    <m:r>
                      <a:rPr lang="fr-BE" sz="1400" b="0" i="1" smtClean="0">
                        <a:solidFill>
                          <a:srgbClr val="FF0000">
                            <a:alpha val="0"/>
                          </a:srgbClr>
                        </a:solidFill>
                        <a:latin typeface="Cambria Math" panose="02040503050406030204" pitchFamily="18" charset="0"/>
                        <a:ea typeface="Cambria Math" panose="02040503050406030204" pitchFamily="18" charset="0"/>
                      </a:rPr>
                      <m:t>𝜌</m:t>
                    </m:r>
                    <m:r>
                      <a:rPr lang="fr-BE" sz="1400" b="0" i="1" smtClean="0">
                        <a:solidFill>
                          <a:srgbClr val="FF0000">
                            <a:alpha val="0"/>
                          </a:srgbClr>
                        </a:solidFill>
                        <a:latin typeface="Cambria Math" panose="02040503050406030204" pitchFamily="18" charset="0"/>
                        <a:ea typeface="Cambria Math" panose="02040503050406030204" pitchFamily="18" charset="0"/>
                      </a:rPr>
                      <m:t>=</m:t>
                    </m:r>
                    <m:d>
                      <m:dPr>
                        <m:begChr m:val="{"/>
                        <m:endChr m:val=""/>
                        <m:ctrlPr>
                          <a:rPr lang="fr-BE" sz="1400" b="0" i="1" smtClean="0">
                            <a:solidFill>
                              <a:srgbClr val="FF0000">
                                <a:alpha val="0"/>
                              </a:srgbClr>
                            </a:solidFill>
                            <a:latin typeface="Cambria Math" panose="02040503050406030204" pitchFamily="18" charset="0"/>
                            <a:ea typeface="Cambria Math" panose="02040503050406030204" pitchFamily="18" charset="0"/>
                          </a:rPr>
                        </m:ctrlPr>
                      </m:dPr>
                      <m:e>
                        <m:m>
                          <m:mPr>
                            <m:mcs>
                              <m:mc>
                                <m:mcPr>
                                  <m:count m:val="2"/>
                                  <m:mcJc m:val="center"/>
                                </m:mcPr>
                              </m:mc>
                            </m:mcs>
                            <m:ctrlPr>
                              <a:rPr lang="fr-BE" sz="1400" b="0" i="1" smtClean="0">
                                <a:solidFill>
                                  <a:srgbClr val="FF0000">
                                    <a:alpha val="0"/>
                                  </a:srgbClr>
                                </a:solidFill>
                                <a:latin typeface="Cambria Math" panose="02040503050406030204" pitchFamily="18" charset="0"/>
                                <a:ea typeface="Cambria Math" panose="02040503050406030204" pitchFamily="18" charset="0"/>
                              </a:rPr>
                            </m:ctrlPr>
                          </m:mPr>
                          <m:mr>
                            <m:e>
                              <m:r>
                                <m:rPr>
                                  <m:brk m:alnAt="7"/>
                                </m:rPr>
                                <a:rPr lang="fr-BE" sz="1400" b="0" i="1" smtClean="0">
                                  <a:solidFill>
                                    <a:srgbClr val="FF0000">
                                      <a:alpha val="0"/>
                                    </a:srgbClr>
                                  </a:solidFill>
                                  <a:latin typeface="Cambria Math" panose="02040503050406030204" pitchFamily="18" charset="0"/>
                                  <a:ea typeface="Cambria Math" panose="02040503050406030204" pitchFamily="18" charset="0"/>
                                </a:rPr>
                                <m:t>1</m:t>
                              </m:r>
                              <m:r>
                                <a:rPr lang="fr-BE" sz="1400" b="0" i="1" smtClean="0">
                                  <a:solidFill>
                                    <a:srgbClr val="FF0000">
                                      <a:alpha val="0"/>
                                    </a:srgbClr>
                                  </a:solidFill>
                                  <a:latin typeface="Cambria Math" panose="02040503050406030204" pitchFamily="18" charset="0"/>
                                  <a:ea typeface="Cambria Math" panose="02040503050406030204" pitchFamily="18" charset="0"/>
                                </a:rPr>
                                <m:t>.0</m:t>
                              </m:r>
                            </m:e>
                            <m:e>
                              <m:r>
                                <a:rPr lang="fr-BE" sz="1400" b="0" i="1" smtClean="0">
                                  <a:solidFill>
                                    <a:srgbClr val="FF0000">
                                      <a:alpha val="0"/>
                                    </a:srgbClr>
                                  </a:solidFill>
                                  <a:latin typeface="Cambria Math" panose="02040503050406030204" pitchFamily="18" charset="0"/>
                                  <a:ea typeface="Cambria Math" panose="02040503050406030204" pitchFamily="18" charset="0"/>
                                </a:rPr>
                                <m:t>𝑖𝑓</m:t>
                              </m:r>
                              <m:r>
                                <a:rPr lang="fr-BE" sz="1400" b="0" i="1" smtClean="0">
                                  <a:solidFill>
                                    <a:srgbClr val="FF0000">
                                      <a:alpha val="0"/>
                                    </a:srgbClr>
                                  </a:solidFill>
                                  <a:latin typeface="Cambria Math" panose="02040503050406030204" pitchFamily="18" charset="0"/>
                                  <a:ea typeface="Cambria Math" panose="02040503050406030204" pitchFamily="18" charset="0"/>
                                </a:rPr>
                                <m:t> </m:t>
                              </m:r>
                              <m:sSub>
                                <m:sSubPr>
                                  <m:ctrlPr>
                                    <a:rPr lang="fr-BE" sz="1400" i="1">
                                      <a:solidFill>
                                        <a:srgbClr val="FF0000">
                                          <a:alpha val="0"/>
                                        </a:srgbClr>
                                      </a:solidFill>
                                      <a:latin typeface="Cambria Math" panose="02040503050406030204" pitchFamily="18" charset="0"/>
                                    </a:rPr>
                                  </m:ctrlPr>
                                </m:sSub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Sub>
                              <m:r>
                                <a:rPr lang="fr-BE" sz="1400" b="0" i="1" smtClean="0">
                                  <a:solidFill>
                                    <a:srgbClr val="FF0000">
                                      <a:alpha val="0"/>
                                    </a:srgbClr>
                                  </a:solidFill>
                                  <a:latin typeface="Cambria Math" panose="02040503050406030204" pitchFamily="18" charset="0"/>
                                </a:rPr>
                                <m:t>≤0.67</m:t>
                              </m:r>
                            </m:e>
                          </m:mr>
                          <m:mr>
                            <m:e>
                              <m:f>
                                <m:fPr>
                                  <m:ctrlPr>
                                    <a:rPr lang="fr-BE" sz="1400" b="0" i="1" smtClean="0">
                                      <a:solidFill>
                                        <a:srgbClr val="FF0000">
                                          <a:alpha val="0"/>
                                        </a:srgbClr>
                                      </a:solidFill>
                                      <a:latin typeface="Cambria Math" panose="02040503050406030204" pitchFamily="18" charset="0"/>
                                      <a:ea typeface="Cambria Math" panose="02040503050406030204" pitchFamily="18" charset="0"/>
                                    </a:rPr>
                                  </m:ctrlPr>
                                </m:fPr>
                                <m:num>
                                  <m:sSub>
                                    <m:sSubPr>
                                      <m:ctrlPr>
                                        <a:rPr lang="fr-BE" sz="1400" i="1">
                                          <a:solidFill>
                                            <a:srgbClr val="FF0000">
                                              <a:alpha val="0"/>
                                            </a:srgbClr>
                                          </a:solidFill>
                                          <a:latin typeface="Cambria Math" panose="02040503050406030204" pitchFamily="18" charset="0"/>
                                        </a:rPr>
                                      </m:ctrlPr>
                                    </m:sSub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Sub>
                                  <m:r>
                                    <a:rPr lang="fr-BE" sz="1400" i="1">
                                      <a:solidFill>
                                        <a:srgbClr val="FF0000">
                                          <a:alpha val="0"/>
                                        </a:srgbClr>
                                      </a:solidFill>
                                      <a:latin typeface="Cambria Math" panose="02040503050406030204" pitchFamily="18" charset="0"/>
                                    </a:rPr>
                                    <m:t>−0.22</m:t>
                                  </m:r>
                                </m:num>
                                <m:den>
                                  <m:sSubSup>
                                    <m:sSubSupPr>
                                      <m:ctrlPr>
                                        <a:rPr lang="fr-BE" sz="1400" b="0" i="1" smtClean="0">
                                          <a:solidFill>
                                            <a:srgbClr val="FF0000">
                                              <a:alpha val="0"/>
                                            </a:srgbClr>
                                          </a:solidFill>
                                          <a:latin typeface="Cambria Math" panose="02040503050406030204" pitchFamily="18" charset="0"/>
                                        </a:rPr>
                                      </m:ctrlPr>
                                    </m:sSubSup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up>
                                      <m:r>
                                        <a:rPr lang="fr-BE" sz="1400" b="0" i="1" smtClean="0">
                                          <a:solidFill>
                                            <a:srgbClr val="FF0000">
                                              <a:alpha val="0"/>
                                            </a:srgbClr>
                                          </a:solidFill>
                                          <a:latin typeface="Cambria Math" panose="02040503050406030204" pitchFamily="18" charset="0"/>
                                        </a:rPr>
                                        <m:t>2</m:t>
                                      </m:r>
                                    </m:sup>
                                  </m:sSubSup>
                                </m:den>
                              </m:f>
                            </m:e>
                            <m:e>
                              <m:r>
                                <a:rPr lang="fr-BE" sz="1400" b="0" i="1" smtClean="0">
                                  <a:solidFill>
                                    <a:srgbClr val="FF0000">
                                      <a:alpha val="0"/>
                                    </a:srgbClr>
                                  </a:solidFill>
                                  <a:latin typeface="Cambria Math" panose="02040503050406030204" pitchFamily="18" charset="0"/>
                                  <a:ea typeface="Cambria Math" panose="02040503050406030204" pitchFamily="18" charset="0"/>
                                </a:rPr>
                                <m:t>𝑖𝑓</m:t>
                              </m:r>
                              <m:r>
                                <a:rPr lang="fr-BE" sz="1400" b="0" i="1" smtClean="0">
                                  <a:solidFill>
                                    <a:srgbClr val="FF0000">
                                      <a:alpha val="0"/>
                                    </a:srgbClr>
                                  </a:solidFill>
                                  <a:latin typeface="Cambria Math" panose="02040503050406030204" pitchFamily="18" charset="0"/>
                                  <a:ea typeface="Cambria Math" panose="02040503050406030204" pitchFamily="18" charset="0"/>
                                </a:rPr>
                                <m:t> </m:t>
                              </m:r>
                              <m:sSub>
                                <m:sSubPr>
                                  <m:ctrlPr>
                                    <a:rPr lang="fr-BE" sz="1400" i="1">
                                      <a:solidFill>
                                        <a:srgbClr val="FF0000">
                                          <a:alpha val="0"/>
                                        </a:srgbClr>
                                      </a:solidFill>
                                      <a:latin typeface="Cambria Math" panose="02040503050406030204" pitchFamily="18" charset="0"/>
                                    </a:rPr>
                                  </m:ctrlPr>
                                </m:sSub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Sub>
                              <m:r>
                                <a:rPr lang="fr-BE" sz="1400" b="0" i="1" smtClean="0">
                                  <a:solidFill>
                                    <a:srgbClr val="FF0000">
                                      <a:alpha val="0"/>
                                    </a:srgbClr>
                                  </a:solidFill>
                                  <a:latin typeface="Cambria Math" panose="02040503050406030204" pitchFamily="18" charset="0"/>
                                </a:rPr>
                                <m:t>&gt;0.67</m:t>
                              </m:r>
                            </m:e>
                          </m:mr>
                        </m:m>
                      </m:e>
                    </m:d>
                  </m:oMath>
                </a14:m>
                <a:endParaRPr lang="en-GB" sz="1400" dirty="0">
                  <a:solidFill>
                    <a:srgbClr val="FF0000">
                      <a:alpha val="0"/>
                    </a:srgbClr>
                  </a:solidFill>
                </a:endParaRPr>
              </a:p>
            </p:txBody>
          </p:sp>
        </mc:Choice>
        <mc:Fallback xmlns="">
          <p:sp>
            <p:nvSpPr>
              <p:cNvPr id="15" name="ZoneTexte 14">
                <a:extLst>
                  <a:ext uri="{FF2B5EF4-FFF2-40B4-BE49-F238E27FC236}">
                    <a16:creationId xmlns:a16="http://schemas.microsoft.com/office/drawing/2014/main" id="{B09232B8-E33A-89D9-B419-541C537180A1}"/>
                  </a:ext>
                </a:extLst>
              </p:cNvPr>
              <p:cNvSpPr txBox="1">
                <a:spLocks noRot="1" noChangeAspect="1" noMove="1" noResize="1" noEditPoints="1" noAdjustHandles="1" noChangeArrowheads="1" noChangeShapeType="1" noTextEdit="1"/>
              </p:cNvSpPr>
              <p:nvPr/>
            </p:nvSpPr>
            <p:spPr>
              <a:xfrm>
                <a:off x="1289367" y="5964210"/>
                <a:ext cx="5655766" cy="8900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itre 5">
                <a:extLst>
                  <a:ext uri="{FF2B5EF4-FFF2-40B4-BE49-F238E27FC236}">
                    <a16:creationId xmlns:a16="http://schemas.microsoft.com/office/drawing/2014/main" id="{CBB401A2-B54C-63B3-C694-9DFDBA82DBC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9" name="Titre 5">
                <a:extLst>
                  <a:ext uri="{FF2B5EF4-FFF2-40B4-BE49-F238E27FC236}">
                    <a16:creationId xmlns:a16="http://schemas.microsoft.com/office/drawing/2014/main" id="{CBB401A2-B54C-63B3-C694-9DFDBA82DBC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8"/>
                <a:stretch>
                  <a:fillRect l="-2000" t="-21782" b="-34653"/>
                </a:stretch>
              </a:blipFill>
            </p:spPr>
            <p:txBody>
              <a:bodyPr/>
              <a:lstStyle/>
              <a:p>
                <a:r>
                  <a:rPr lang="en-GB">
                    <a:noFill/>
                  </a:rPr>
                  <a:t> </a:t>
                </a:r>
              </a:p>
            </p:txBody>
          </p:sp>
        </mc:Fallback>
      </mc:AlternateContent>
      <p:pic>
        <p:nvPicPr>
          <p:cNvPr id="20" name="Image 19">
            <a:extLst>
              <a:ext uri="{FF2B5EF4-FFF2-40B4-BE49-F238E27FC236}">
                <a16:creationId xmlns:a16="http://schemas.microsoft.com/office/drawing/2014/main" id="{73043F1B-F295-4207-B9F1-EFDD70349E95}"/>
              </a:ext>
            </a:extLst>
          </p:cNvPr>
          <p:cNvPicPr>
            <a:picLocks noChangeAspect="1"/>
          </p:cNvPicPr>
          <p:nvPr/>
        </p:nvPicPr>
        <p:blipFill>
          <a:blip r:embed="rId9"/>
          <a:stretch>
            <a:fillRect/>
          </a:stretch>
        </p:blipFill>
        <p:spPr>
          <a:xfrm>
            <a:off x="5086800" y="1036800"/>
            <a:ext cx="3743811" cy="2160000"/>
          </a:xfrm>
          <a:prstGeom prst="rect">
            <a:avLst/>
          </a:prstGeom>
        </p:spPr>
      </p:pic>
      <p:sp>
        <p:nvSpPr>
          <p:cNvPr id="21" name="Flèche droite 4">
            <a:extLst>
              <a:ext uri="{FF2B5EF4-FFF2-40B4-BE49-F238E27FC236}">
                <a16:creationId xmlns:a16="http://schemas.microsoft.com/office/drawing/2014/main" id="{1A506E4A-B0CD-42EF-6256-EE4997E2A6B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5" name="Connecteur : en angle 24">
            <a:extLst>
              <a:ext uri="{FF2B5EF4-FFF2-40B4-BE49-F238E27FC236}">
                <a16:creationId xmlns:a16="http://schemas.microsoft.com/office/drawing/2014/main" id="{4DB95234-AE2F-19FE-A09F-B87B02D5EE8A}"/>
              </a:ext>
            </a:extLst>
          </p:cNvPr>
          <p:cNvCxnSpPr>
            <a:cxnSpLocks/>
            <a:endCxn id="15" idx="1"/>
          </p:cNvCxnSpPr>
          <p:nvPr/>
        </p:nvCxnSpPr>
        <p:spPr>
          <a:xfrm>
            <a:off x="670650" y="5964210"/>
            <a:ext cx="618717" cy="445026"/>
          </a:xfrm>
          <a:prstGeom prst="bentConnector3">
            <a:avLst>
              <a:gd name="adj1" fmla="val -289"/>
            </a:avLst>
          </a:prstGeom>
          <a:ln w="19050">
            <a:solidFill>
              <a:srgbClr val="FF0000">
                <a:alpha val="0"/>
              </a:srgb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44FA7E7F-0957-614C-0428-3F5712152B88}"/>
                  </a:ext>
                </a:extLst>
              </p:cNvPr>
              <p:cNvSpPr txBox="1"/>
              <p:nvPr/>
            </p:nvSpPr>
            <p:spPr>
              <a:xfrm>
                <a:off x="1528740" y="3661154"/>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FF0000"/>
                              </a:solidFill>
                              <a:latin typeface="Cambria Math" panose="02040503050406030204" pitchFamily="18" charset="0"/>
                              <a:cs typeface="Arial" pitchFamily="34" charset="0"/>
                            </a:rPr>
                          </m:ctrlPr>
                        </m:sSubPr>
                        <m:e>
                          <m:r>
                            <a:rPr lang="fr-BE" sz="1200" b="0" i="1" smtClean="0">
                              <a:solidFill>
                                <a:srgbClr val="FF0000"/>
                              </a:solidFill>
                              <a:latin typeface="Cambria Math" panose="02040503050406030204" pitchFamily="18" charset="0"/>
                              <a:cs typeface="Arial" pitchFamily="34" charset="0"/>
                            </a:rPr>
                            <m:t>𝑘</m:t>
                          </m:r>
                        </m:e>
                        <m:sub>
                          <m:r>
                            <a:rPr lang="fr-BE" sz="1200" b="0" i="1" smtClean="0">
                              <a:solidFill>
                                <a:srgbClr val="FF0000"/>
                              </a:solidFill>
                              <a:latin typeface="Cambria Math" panose="02040503050406030204" pitchFamily="18" charset="0"/>
                              <a:cs typeface="Arial" pitchFamily="34" charset="0"/>
                            </a:rPr>
                            <m:t>𝑐𝑟</m:t>
                          </m:r>
                        </m:sub>
                      </m:sSub>
                      <m:r>
                        <a:rPr lang="fr-BE" sz="1200" b="0" i="1" smtClean="0">
                          <a:solidFill>
                            <a:srgbClr val="FF0000"/>
                          </a:solidFill>
                          <a:latin typeface="Cambria Math" panose="02040503050406030204" pitchFamily="18" charset="0"/>
                          <a:cs typeface="Arial" pitchFamily="34" charset="0"/>
                        </a:rPr>
                        <m:t>=</m:t>
                      </m:r>
                      <m:f>
                        <m:fPr>
                          <m:ctrlPr>
                            <a:rPr lang="fr-BE" sz="1200" b="0" i="1" smtClean="0">
                              <a:solidFill>
                                <a:srgbClr val="FF0000"/>
                              </a:solidFill>
                              <a:latin typeface="Cambria Math" panose="02040503050406030204" pitchFamily="18" charset="0"/>
                              <a:cs typeface="Arial" pitchFamily="34" charset="0"/>
                            </a:rPr>
                          </m:ctrlPr>
                        </m:fPr>
                        <m:num>
                          <m:r>
                            <a:rPr lang="fr-BE" sz="1200" b="0" i="1" smtClean="0">
                              <a:solidFill>
                                <a:srgbClr val="FF0000"/>
                              </a:solidFill>
                              <a:latin typeface="Cambria Math" panose="02040503050406030204" pitchFamily="18" charset="0"/>
                              <a:cs typeface="Arial" pitchFamily="34" charset="0"/>
                            </a:rPr>
                            <m:t>4</m:t>
                          </m:r>
                        </m:num>
                        <m:den>
                          <m:r>
                            <a:rPr lang="fr-BE" sz="1200" b="0" i="1" smtClean="0">
                              <a:solidFill>
                                <a:srgbClr val="FF0000"/>
                              </a:solidFill>
                              <a:latin typeface="Cambria Math" panose="02040503050406030204" pitchFamily="18" charset="0"/>
                              <a:cs typeface="Arial" pitchFamily="34" charset="0"/>
                            </a:rPr>
                            <m:t>𝜋</m:t>
                          </m:r>
                        </m:den>
                      </m:f>
                    </m:oMath>
                  </m:oMathPara>
                </a14:m>
                <a:endParaRPr lang="en-GB" sz="1600" dirty="0">
                  <a:solidFill>
                    <a:srgbClr val="FF0000"/>
                  </a:solidFill>
                </a:endParaRPr>
              </a:p>
            </p:txBody>
          </p:sp>
        </mc:Choice>
        <mc:Fallback xmlns="">
          <p:sp>
            <p:nvSpPr>
              <p:cNvPr id="33" name="ZoneTexte 32">
                <a:extLst>
                  <a:ext uri="{FF2B5EF4-FFF2-40B4-BE49-F238E27FC236}">
                    <a16:creationId xmlns:a16="http://schemas.microsoft.com/office/drawing/2014/main" id="{44FA7E7F-0957-614C-0428-3F5712152B88}"/>
                  </a:ext>
                </a:extLst>
              </p:cNvPr>
              <p:cNvSpPr txBox="1">
                <a:spLocks noRot="1" noChangeAspect="1" noMove="1" noResize="1" noEditPoints="1" noAdjustHandles="1" noChangeArrowheads="1" noChangeShapeType="1" noTextEdit="1"/>
              </p:cNvSpPr>
              <p:nvPr/>
            </p:nvSpPr>
            <p:spPr>
              <a:xfrm>
                <a:off x="1528740" y="3661154"/>
                <a:ext cx="960120" cy="438582"/>
              </a:xfrm>
              <a:prstGeom prst="rect">
                <a:avLst/>
              </a:prstGeom>
              <a:blipFill>
                <a:blip r:embed="rId10"/>
                <a:stretch>
                  <a:fillRect/>
                </a:stretch>
              </a:blipFill>
            </p:spPr>
            <p:txBody>
              <a:bodyPr/>
              <a:lstStyle/>
              <a:p>
                <a:r>
                  <a:rPr lang="en-GB">
                    <a:noFill/>
                  </a:rPr>
                  <a:t> </a:t>
                </a:r>
              </a:p>
            </p:txBody>
          </p:sp>
        </mc:Fallback>
      </mc:AlternateContent>
      <p:sp>
        <p:nvSpPr>
          <p:cNvPr id="14" name="ZoneTexte 13">
            <a:extLst>
              <a:ext uri="{FF2B5EF4-FFF2-40B4-BE49-F238E27FC236}">
                <a16:creationId xmlns:a16="http://schemas.microsoft.com/office/drawing/2014/main" id="{83C6A5CD-6CBF-701A-B902-80705ADF9B06}"/>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8/20</a:t>
            </a:r>
          </a:p>
        </p:txBody>
      </p:sp>
      <p:sp>
        <p:nvSpPr>
          <p:cNvPr id="3" name="Accolade fermante 2">
            <a:extLst>
              <a:ext uri="{FF2B5EF4-FFF2-40B4-BE49-F238E27FC236}">
                <a16:creationId xmlns:a16="http://schemas.microsoft.com/office/drawing/2014/main" id="{13E98915-501F-E76C-536A-D0E9F5E30BA6}"/>
              </a:ext>
            </a:extLst>
          </p:cNvPr>
          <p:cNvSpPr/>
          <p:nvPr/>
        </p:nvSpPr>
        <p:spPr>
          <a:xfrm rot="16200000">
            <a:off x="3877501" y="3139097"/>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 name="Accolade fermante 3">
            <a:extLst>
              <a:ext uri="{FF2B5EF4-FFF2-40B4-BE49-F238E27FC236}">
                <a16:creationId xmlns:a16="http://schemas.microsoft.com/office/drawing/2014/main" id="{FEDE4EBA-6E9A-7139-F98F-46369255C677}"/>
              </a:ext>
            </a:extLst>
          </p:cNvPr>
          <p:cNvSpPr/>
          <p:nvPr/>
        </p:nvSpPr>
        <p:spPr>
          <a:xfrm rot="16200000">
            <a:off x="6395050" y="2975896"/>
            <a:ext cx="156955" cy="2597744"/>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ZoneTexte 4">
            <a:extLst>
              <a:ext uri="{FF2B5EF4-FFF2-40B4-BE49-F238E27FC236}">
                <a16:creationId xmlns:a16="http://schemas.microsoft.com/office/drawing/2014/main" id="{7AD69B02-3F25-24D8-B69D-C25F6B06D521}"/>
              </a:ext>
            </a:extLst>
          </p:cNvPr>
          <p:cNvSpPr txBox="1"/>
          <p:nvPr/>
        </p:nvSpPr>
        <p:spPr>
          <a:xfrm>
            <a:off x="3447045" y="3914442"/>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sp>
        <p:nvSpPr>
          <p:cNvPr id="6" name="ZoneTexte 5">
            <a:extLst>
              <a:ext uri="{FF2B5EF4-FFF2-40B4-BE49-F238E27FC236}">
                <a16:creationId xmlns:a16="http://schemas.microsoft.com/office/drawing/2014/main" id="{32D061D5-287D-B38F-3406-B25D3F885788}"/>
              </a:ext>
            </a:extLst>
          </p:cNvPr>
          <p:cNvSpPr txBox="1"/>
          <p:nvPr/>
        </p:nvSpPr>
        <p:spPr>
          <a:xfrm>
            <a:off x="5895809" y="3914442"/>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spTree>
    <p:custDataLst>
      <p:tags r:id="rId1"/>
    </p:custDataLst>
    <p:extLst>
      <p:ext uri="{BB962C8B-B14F-4D97-AF65-F5344CB8AC3E}">
        <p14:creationId xmlns:p14="http://schemas.microsoft.com/office/powerpoint/2010/main" val="3346086147"/>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7BABAA-F069-D1A1-8494-55CE339EEEAA}"/>
              </a:ext>
            </a:extLst>
          </p:cNvPr>
          <p:cNvSpPr txBox="1"/>
          <p:nvPr/>
        </p:nvSpPr>
        <p:spPr>
          <a:xfrm>
            <a:off x="251520" y="1268760"/>
            <a:ext cx="8640960" cy="2677656"/>
          </a:xfrm>
          <a:prstGeom prst="rect">
            <a:avLst/>
          </a:prstGeom>
          <a:noFill/>
        </p:spPr>
        <p:txBody>
          <a:bodyPr wrap="square" rtlCol="0">
            <a:spAutoFit/>
          </a:bodyPr>
          <a:lstStyle/>
          <a:p>
            <a:pPr marL="342900" indent="-342900">
              <a:buFont typeface="+mj-lt"/>
              <a:buAutoNum type="arabicPeriod"/>
            </a:pPr>
            <a:r>
              <a:rPr lang="fr-FR" sz="2400" dirty="0">
                <a:latin typeface="+mj-lt"/>
                <a:cs typeface="Arial" panose="020B0604020202020204" pitchFamily="34" charset="0"/>
              </a:rPr>
              <a:t>Introduction</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err="1">
                <a:solidFill>
                  <a:schemeClr val="tx1">
                    <a:alpha val="20000"/>
                  </a:schemeClr>
                </a:solidFill>
                <a:latin typeface="+mj-lt"/>
                <a:cs typeface="Arial" panose="020B0604020202020204" pitchFamily="34" charset="0"/>
              </a:rPr>
              <a:t>Literature</a:t>
            </a:r>
            <a:r>
              <a:rPr lang="fr-FR" sz="2400" dirty="0">
                <a:solidFill>
                  <a:schemeClr val="tx1">
                    <a:alpha val="20000"/>
                  </a:schemeClr>
                </a:solidFill>
                <a:latin typeface="+mj-lt"/>
                <a:cs typeface="Arial" panose="020B0604020202020204" pitchFamily="34" charset="0"/>
              </a:rPr>
              <a:t> </a:t>
            </a:r>
            <a:r>
              <a:rPr lang="fr-FR" sz="2400" dirty="0" err="1">
                <a:solidFill>
                  <a:schemeClr val="tx1">
                    <a:alpha val="20000"/>
                  </a:schemeClr>
                </a:solidFill>
                <a:latin typeface="+mj-lt"/>
                <a:cs typeface="Arial" panose="020B0604020202020204" pitchFamily="34" charset="0"/>
              </a:rPr>
              <a:t>review</a:t>
            </a:r>
            <a:r>
              <a:rPr lang="fr-FR" sz="2400" dirty="0">
                <a:solidFill>
                  <a:schemeClr val="tx1">
                    <a:alpha val="20000"/>
                  </a:schemeClr>
                </a:solidFill>
                <a:latin typeface="+mj-lt"/>
                <a:cs typeface="Arial" panose="020B0604020202020204" pitchFamily="34" charset="0"/>
              </a:rPr>
              <a:t>: EN 1993-1-8 model</a:t>
            </a:r>
          </a:p>
          <a:p>
            <a:pPr marL="342900" indent="-342900">
              <a:buFont typeface="+mj-lt"/>
              <a:buAutoNum type="arabicPeriod"/>
            </a:pPr>
            <a:endParaRPr lang="fr-FR" sz="2400" dirty="0">
              <a:solidFill>
                <a:schemeClr val="tx1">
                  <a:alpha val="20000"/>
                </a:schemeClr>
              </a:solidFill>
              <a:latin typeface="+mj-lt"/>
              <a:cs typeface="Arial" panose="020B0604020202020204" pitchFamily="34" charset="0"/>
            </a:endParaRPr>
          </a:p>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New </a:t>
            </a:r>
            <a:r>
              <a:rPr lang="fr-FR" sz="2400" dirty="0" err="1">
                <a:solidFill>
                  <a:schemeClr val="tx1">
                    <a:alpha val="20000"/>
                  </a:schemeClr>
                </a:solidFill>
                <a:latin typeface="+mj-lt"/>
                <a:cs typeface="Arial" panose="020B0604020202020204" pitchFamily="34" charset="0"/>
              </a:rPr>
              <a:t>analytical</a:t>
            </a:r>
            <a:r>
              <a:rPr lang="fr-FR" sz="2400" dirty="0">
                <a:solidFill>
                  <a:schemeClr val="tx1">
                    <a:alpha val="20000"/>
                  </a:schemeClr>
                </a:solidFill>
                <a:latin typeface="+mj-lt"/>
                <a:cs typeface="Arial" panose="020B0604020202020204" pitchFamily="34" charset="0"/>
              </a:rPr>
              <a:t> model</a:t>
            </a:r>
          </a:p>
          <a:p>
            <a:pPr marL="342900" indent="-342900">
              <a:buFont typeface="+mj-lt"/>
              <a:buAutoNum type="arabicPeriod"/>
            </a:pPr>
            <a:endParaRPr lang="fr-FR" sz="2400" dirty="0">
              <a:solidFill>
                <a:schemeClr val="tx1">
                  <a:alpha val="20000"/>
                </a:schemeClr>
              </a:solidFill>
              <a:latin typeface="+mj-lt"/>
              <a:cs typeface="Arial" panose="020B0604020202020204" pitchFamily="34" charset="0"/>
            </a:endParaRPr>
          </a:p>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Conclusions &amp; perspectives</a:t>
            </a:r>
          </a:p>
        </p:txBody>
      </p:sp>
      <p:sp>
        <p:nvSpPr>
          <p:cNvPr id="6" name="Titre 5">
            <a:extLst>
              <a:ext uri="{FF2B5EF4-FFF2-40B4-BE49-F238E27FC236}">
                <a16:creationId xmlns:a16="http://schemas.microsoft.com/office/drawing/2014/main" id="{17A59B2A-084C-A99E-E97B-93A1B2C977F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Outline</a:t>
            </a:r>
          </a:p>
        </p:txBody>
      </p:sp>
      <p:sp>
        <p:nvSpPr>
          <p:cNvPr id="3" name="ZoneTexte 2">
            <a:extLst>
              <a:ext uri="{FF2B5EF4-FFF2-40B4-BE49-F238E27FC236}">
                <a16:creationId xmlns:a16="http://schemas.microsoft.com/office/drawing/2014/main" id="{A8EE9273-AB7A-BDF4-A070-AE5886FDF87D}"/>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1/20</a:t>
            </a:r>
          </a:p>
        </p:txBody>
      </p:sp>
    </p:spTree>
    <p:custDataLst>
      <p:tags r:id="rId1"/>
    </p:custDataLst>
    <p:extLst>
      <p:ext uri="{BB962C8B-B14F-4D97-AF65-F5344CB8AC3E}">
        <p14:creationId xmlns:p14="http://schemas.microsoft.com/office/powerpoint/2010/main" val="230515151"/>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AB38F16-EFCC-E542-1A79-635D2DB751D5}"/>
              </a:ext>
            </a:extLst>
          </p:cNvPr>
          <p:cNvPicPr>
            <a:picLocks noChangeAspect="1"/>
          </p:cNvPicPr>
          <p:nvPr/>
        </p:nvPicPr>
        <p:blipFill>
          <a:blip r:embed="rId4"/>
          <a:stretch>
            <a:fillRect/>
          </a:stretch>
        </p:blipFill>
        <p:spPr>
          <a:xfrm>
            <a:off x="579600" y="1015200"/>
            <a:ext cx="2858400" cy="3333198"/>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42887" y="432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r>
                                    <a:rPr lang="fr-BE" i="1" smtClean="0">
                                      <a:solidFill>
                                        <a:srgbClr val="FF0000"/>
                                      </a:solidFill>
                                      <a:latin typeface="Cambria Math" panose="02040503050406030204" pitchFamily="18" charset="0"/>
                                      <a:cs typeface="Arial" pitchFamily="34" charset="0"/>
                                    </a:rPr>
                                    <m:t>𝜌</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42887" y="4320000"/>
                <a:ext cx="8658225" cy="83740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1DC8C7C-D9FB-148B-6853-7B967E3534CF}"/>
                  </a:ext>
                </a:extLst>
              </p:cNvPr>
              <p:cNvSpPr txBox="1"/>
              <p:nvPr/>
            </p:nvSpPr>
            <p:spPr>
              <a:xfrm>
                <a:off x="242886" y="5241309"/>
                <a:ext cx="8658225" cy="954107"/>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fr-BE" sz="1400" b="0" i="1" smtClean="0">
                        <a:latin typeface="Cambria Math" panose="02040503050406030204" pitchFamily="18" charset="0"/>
                        <a:cs typeface="Arial" pitchFamily="34" charset="0"/>
                      </a:rPr>
                      <m:t>𝜔</m:t>
                    </m:r>
                    <m:r>
                      <a:rPr lang="fr-BE" sz="1400" i="1">
                        <a:latin typeface="Cambria Math" panose="02040503050406030204" pitchFamily="18" charset="0"/>
                        <a:cs typeface="Arial" pitchFamily="34" charset="0"/>
                      </a:rPr>
                      <m:t>∙</m:t>
                    </m:r>
                    <m:sSub>
                      <m:sSubPr>
                        <m:ctrlPr>
                          <a:rPr lang="fr-BE" sz="1400" b="0" i="1" smtClean="0">
                            <a:latin typeface="Cambria Math" panose="02040503050406030204" pitchFamily="18" charset="0"/>
                            <a:cs typeface="Arial" pitchFamily="34" charset="0"/>
                          </a:rPr>
                        </m:ctrlPr>
                      </m:sSubPr>
                      <m:e>
                        <m:r>
                          <a:rPr lang="fr-BE" sz="1400" b="0" i="1" smtClean="0">
                            <a:latin typeface="Cambria Math" panose="02040503050406030204" pitchFamily="18" charset="0"/>
                            <a:cs typeface="Arial" pitchFamily="34" charset="0"/>
                          </a:rPr>
                          <m:t>𝑘</m:t>
                        </m:r>
                      </m:e>
                      <m:sub>
                        <m:r>
                          <a:rPr lang="fr-BE" sz="1400" b="0" i="1" smtClean="0">
                            <a:latin typeface="Cambria Math" panose="02040503050406030204" pitchFamily="18" charset="0"/>
                            <a:cs typeface="Arial" pitchFamily="34" charset="0"/>
                          </a:rPr>
                          <m:t>𝑤𝑐</m:t>
                        </m:r>
                      </m:sub>
                    </m:sSub>
                  </m:oMath>
                </a14:m>
                <a:r>
                  <a:rPr lang="en-GB" sz="1400" dirty="0">
                    <a:latin typeface="Arial" panose="020B0604020202020204" pitchFamily="34" charset="0"/>
                    <a:cs typeface="Arial" panose="020B0604020202020204" pitchFamily="34" charset="0"/>
                  </a:rPr>
                  <a:t>: stress interaction factors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BE" sz="1400" i="1" smtClean="0">
                        <a:solidFill>
                          <a:srgbClr val="FF0000"/>
                        </a:solidFill>
                        <a:latin typeface="Cambria Math" panose="02040503050406030204" pitchFamily="18" charset="0"/>
                        <a:cs typeface="Arial" pitchFamily="34" charset="0"/>
                      </a:rPr>
                      <m:t>𝜌</m:t>
                    </m:r>
                  </m:oMath>
                </a14:m>
                <a:r>
                  <a:rPr lang="en-GB" sz="1400" dirty="0">
                    <a:solidFill>
                      <a:srgbClr val="FF0000"/>
                    </a:solidFill>
                    <a:latin typeface="Arial" panose="020B0604020202020204" pitchFamily="34" charset="0"/>
                    <a:cs typeface="Arial" panose="020B0604020202020204" pitchFamily="34" charset="0"/>
                  </a:rPr>
                  <a:t>: reduction factor accounting for the risk of web buckling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mc:Choice>
        <mc:Fallback xmlns="">
          <p:sp>
            <p:nvSpPr>
              <p:cNvPr id="12" name="ZoneTexte 11">
                <a:extLst>
                  <a:ext uri="{FF2B5EF4-FFF2-40B4-BE49-F238E27FC236}">
                    <a16:creationId xmlns:a16="http://schemas.microsoft.com/office/drawing/2014/main" id="{C1DC8C7C-D9FB-148B-6853-7B967E3534CF}"/>
                  </a:ext>
                </a:extLst>
              </p:cNvPr>
              <p:cNvSpPr txBox="1">
                <a:spLocks noRot="1" noChangeAspect="1" noMove="1" noResize="1" noEditPoints="1" noAdjustHandles="1" noChangeArrowheads="1" noChangeShapeType="1" noTextEdit="1"/>
              </p:cNvSpPr>
              <p:nvPr/>
            </p:nvSpPr>
            <p:spPr>
              <a:xfrm>
                <a:off x="242886" y="5241309"/>
                <a:ext cx="8658225" cy="954107"/>
              </a:xfrm>
              <a:prstGeom prst="rect">
                <a:avLst/>
              </a:prstGeom>
              <a:blipFill>
                <a:blip r:embed="rId6"/>
                <a:stretch>
                  <a:fillRect l="-141" t="-12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09232B8-E33A-89D9-B419-541C537180A1}"/>
                  </a:ext>
                </a:extLst>
              </p:cNvPr>
              <p:cNvSpPr txBox="1"/>
              <p:nvPr/>
            </p:nvSpPr>
            <p:spPr>
              <a:xfrm>
                <a:off x="1289367" y="5964210"/>
                <a:ext cx="5655766" cy="890052"/>
              </a:xfrm>
              <a:prstGeom prst="rect">
                <a:avLst/>
              </a:prstGeom>
              <a:noFill/>
            </p:spPr>
            <p:txBody>
              <a:bodyPr wrap="square">
                <a:spAutoFit/>
              </a:bodyPr>
              <a:lstStyle/>
              <a:p>
                <a:r>
                  <a:rPr lang="en-GB" sz="1400" dirty="0">
                    <a:solidFill>
                      <a:srgbClr val="FF0000"/>
                    </a:solidFill>
                  </a:rPr>
                  <a:t> </a:t>
                </a:r>
                <a14:m>
                  <m:oMath xmlns:m="http://schemas.openxmlformats.org/officeDocument/2006/math">
                    <m:sSub>
                      <m:sSubPr>
                        <m:ctrlPr>
                          <a:rPr lang="fr-BE" sz="1400" b="0" i="1" smtClean="0">
                            <a:solidFill>
                              <a:srgbClr val="FF0000"/>
                            </a:solidFill>
                            <a:latin typeface="Cambria Math" panose="02040503050406030204" pitchFamily="18" charset="0"/>
                          </a:rPr>
                        </m:ctrlPr>
                      </m:sSubPr>
                      <m:e>
                        <m:acc>
                          <m:accPr>
                            <m:chr m:val="̅"/>
                            <m:ctrlPr>
                              <a:rPr lang="fr-BE" sz="1400" b="0" i="1" smtClean="0">
                                <a:solidFill>
                                  <a:srgbClr val="FF0000"/>
                                </a:solidFill>
                                <a:latin typeface="Cambria Math" panose="02040503050406030204" pitchFamily="18" charset="0"/>
                              </a:rPr>
                            </m:ctrlPr>
                          </m:accPr>
                          <m:e>
                            <m:r>
                              <a:rPr lang="fr-BE" sz="1400" i="1">
                                <a:solidFill>
                                  <a:srgbClr val="FF0000"/>
                                </a:solidFill>
                                <a:latin typeface="Cambria Math" panose="02040503050406030204" pitchFamily="18" charset="0"/>
                              </a:rPr>
                              <m:t>𝜆</m:t>
                            </m:r>
                          </m:e>
                        </m:acc>
                      </m:e>
                      <m:sub>
                        <m:r>
                          <a:rPr lang="fr-BE" sz="1400" b="0" i="1" smtClean="0">
                            <a:solidFill>
                              <a:srgbClr val="FF0000"/>
                            </a:solidFill>
                            <a:latin typeface="Cambria Math" panose="02040503050406030204" pitchFamily="18" charset="0"/>
                          </a:rPr>
                          <m:t>𝑝</m:t>
                        </m:r>
                      </m:sub>
                    </m:sSub>
                    <m:r>
                      <a:rPr lang="fr-BE" sz="1400" b="0" i="1" smtClean="0">
                        <a:solidFill>
                          <a:srgbClr val="FF0000"/>
                        </a:solidFill>
                        <a:latin typeface="Cambria Math" panose="02040503050406030204" pitchFamily="18" charset="0"/>
                      </a:rPr>
                      <m:t>=0.932∙</m:t>
                    </m:r>
                    <m:rad>
                      <m:radPr>
                        <m:degHide m:val="on"/>
                        <m:ctrlPr>
                          <a:rPr lang="fr-BE" sz="1400" b="0" i="1" smtClean="0">
                            <a:solidFill>
                              <a:srgbClr val="FF0000"/>
                            </a:solidFill>
                            <a:latin typeface="Cambria Math" panose="02040503050406030204" pitchFamily="18" charset="0"/>
                          </a:rPr>
                        </m:ctrlPr>
                      </m:radPr>
                      <m:deg/>
                      <m:e>
                        <m:f>
                          <m:fPr>
                            <m:ctrlPr>
                              <a:rPr lang="fr-BE" sz="1400" b="0" i="1" smtClean="0">
                                <a:solidFill>
                                  <a:srgbClr val="FF0000"/>
                                </a:solidFill>
                                <a:latin typeface="Cambria Math" panose="02040503050406030204" pitchFamily="18" charset="0"/>
                              </a:rPr>
                            </m:ctrlPr>
                          </m:fPr>
                          <m:num>
                            <m:r>
                              <a:rPr lang="fr-BE" sz="1400" i="1">
                                <a:solidFill>
                                  <a:srgbClr val="FF0000"/>
                                </a:solidFill>
                                <a:latin typeface="Cambria Math" panose="02040503050406030204" pitchFamily="18" charset="0"/>
                              </a:rPr>
                              <m:t>𝜔</m:t>
                            </m:r>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𝑘</m:t>
                                </m:r>
                              </m:e>
                              <m:sub>
                                <m:r>
                                  <a:rPr lang="fr-BE" sz="1400" i="1">
                                    <a:solidFill>
                                      <a:srgbClr val="FF0000"/>
                                    </a:solidFill>
                                    <a:latin typeface="Cambria Math" panose="02040503050406030204" pitchFamily="18" charset="0"/>
                                  </a:rPr>
                                  <m:t>𝑤𝑐</m:t>
                                </m:r>
                              </m:sub>
                            </m:sSub>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𝑏</m:t>
                                </m:r>
                              </m:e>
                              <m:sub>
                                <m:r>
                                  <a:rPr lang="fr-BE" sz="1400" i="1">
                                    <a:solidFill>
                                      <a:srgbClr val="FF0000"/>
                                    </a:solidFill>
                                    <a:latin typeface="Cambria Math" panose="02040503050406030204" pitchFamily="18" charset="0"/>
                                  </a:rPr>
                                  <m:t>𝑒𝑓𝑓</m:t>
                                </m:r>
                                <m:r>
                                  <a:rPr lang="fr-BE" sz="1400" i="1">
                                    <a:solidFill>
                                      <a:srgbClr val="FF0000"/>
                                    </a:solidFill>
                                    <a:latin typeface="Cambria Math" panose="02040503050406030204" pitchFamily="18" charset="0"/>
                                  </a:rPr>
                                  <m:t>,</m:t>
                                </m:r>
                                <m:r>
                                  <a:rPr lang="fr-BE" sz="1400" i="1">
                                    <a:solidFill>
                                      <a:srgbClr val="FF0000"/>
                                    </a:solidFill>
                                    <a:latin typeface="Cambria Math" panose="02040503050406030204" pitchFamily="18" charset="0"/>
                                  </a:rPr>
                                  <m:t>𝑐</m:t>
                                </m:r>
                                <m:r>
                                  <a:rPr lang="fr-BE" sz="1400" i="1">
                                    <a:solidFill>
                                      <a:srgbClr val="FF0000"/>
                                    </a:solidFill>
                                    <a:latin typeface="Cambria Math" panose="02040503050406030204" pitchFamily="18" charset="0"/>
                                  </a:rPr>
                                  <m:t>,</m:t>
                                </m:r>
                                <m:r>
                                  <a:rPr lang="fr-BE" sz="1400" i="1">
                                    <a:solidFill>
                                      <a:srgbClr val="FF0000"/>
                                    </a:solidFill>
                                    <a:latin typeface="Cambria Math" panose="02040503050406030204" pitchFamily="18" charset="0"/>
                                  </a:rPr>
                                  <m:t>𝑤𝑐</m:t>
                                </m:r>
                              </m:sub>
                            </m:sSub>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𝑑</m:t>
                                </m:r>
                              </m:e>
                              <m:sub>
                                <m:r>
                                  <a:rPr lang="fr-BE" sz="1400" i="1">
                                    <a:solidFill>
                                      <a:srgbClr val="FF0000"/>
                                    </a:solidFill>
                                    <a:latin typeface="Cambria Math" panose="02040503050406030204" pitchFamily="18" charset="0"/>
                                  </a:rPr>
                                  <m:t>𝑐</m:t>
                                </m:r>
                              </m:sub>
                            </m:sSub>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𝑓</m:t>
                                </m:r>
                              </m:e>
                              <m:sub>
                                <m:r>
                                  <a:rPr lang="fr-BE" sz="1400" i="1">
                                    <a:solidFill>
                                      <a:srgbClr val="FF0000"/>
                                    </a:solidFill>
                                    <a:latin typeface="Cambria Math" panose="02040503050406030204" pitchFamily="18" charset="0"/>
                                  </a:rPr>
                                  <m:t>𝑦</m:t>
                                </m:r>
                                <m:r>
                                  <a:rPr lang="fr-BE" sz="1400" i="1">
                                    <a:solidFill>
                                      <a:srgbClr val="FF0000"/>
                                    </a:solidFill>
                                    <a:latin typeface="Cambria Math" panose="02040503050406030204" pitchFamily="18" charset="0"/>
                                  </a:rPr>
                                  <m:t>,</m:t>
                                </m:r>
                                <m:r>
                                  <a:rPr lang="fr-BE" sz="1400" i="1">
                                    <a:solidFill>
                                      <a:srgbClr val="FF0000"/>
                                    </a:solidFill>
                                    <a:latin typeface="Cambria Math" panose="02040503050406030204" pitchFamily="18" charset="0"/>
                                  </a:rPr>
                                  <m:t>𝑤𝑐</m:t>
                                </m:r>
                              </m:sub>
                            </m:sSub>
                          </m:num>
                          <m:den>
                            <m:r>
                              <a:rPr lang="fr-BE" sz="1400" b="0" i="1" smtClean="0">
                                <a:solidFill>
                                  <a:srgbClr val="FF0000"/>
                                </a:solidFill>
                                <a:latin typeface="Cambria Math" panose="02040503050406030204" pitchFamily="18" charset="0"/>
                              </a:rPr>
                              <m:t>𝐸</m:t>
                            </m:r>
                            <m:r>
                              <a:rPr lang="fr-BE" sz="1400" b="0" i="1" smtClean="0">
                                <a:solidFill>
                                  <a:srgbClr val="FF0000"/>
                                </a:solidFill>
                                <a:latin typeface="Cambria Math" panose="02040503050406030204" pitchFamily="18" charset="0"/>
                              </a:rPr>
                              <m:t>∙</m:t>
                            </m:r>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𝑡</m:t>
                                </m:r>
                              </m:e>
                              <m:sub>
                                <m:r>
                                  <a:rPr lang="fr-BE" sz="1400" b="0" i="1" smtClean="0">
                                    <a:solidFill>
                                      <a:srgbClr val="FF0000"/>
                                    </a:solidFill>
                                    <a:latin typeface="Cambria Math" panose="02040503050406030204" pitchFamily="18" charset="0"/>
                                  </a:rPr>
                                  <m:t>𝑤𝑐</m:t>
                                </m:r>
                              </m:sub>
                              <m:sup>
                                <m:r>
                                  <a:rPr lang="fr-BE" sz="1400" b="0" i="1" smtClean="0">
                                    <a:solidFill>
                                      <a:srgbClr val="FF0000"/>
                                    </a:solidFill>
                                    <a:latin typeface="Cambria Math" panose="02040503050406030204" pitchFamily="18" charset="0"/>
                                  </a:rPr>
                                  <m:t>2</m:t>
                                </m:r>
                              </m:sup>
                            </m:sSubSup>
                          </m:den>
                        </m:f>
                      </m:e>
                    </m:rad>
                    <m:r>
                      <a:rPr lang="fr-BE" sz="1400" b="0" i="1" smtClean="0">
                        <a:solidFill>
                          <a:srgbClr val="FF0000"/>
                        </a:solidFill>
                        <a:latin typeface="Cambria Math" panose="02040503050406030204" pitchFamily="18" charset="0"/>
                      </a:rPr>
                      <m:t>     </m:t>
                    </m:r>
                    <m:r>
                      <a:rPr lang="fr-BE" sz="1400" b="0" i="1" smtClean="0">
                        <a:solidFill>
                          <a:srgbClr val="FF0000">
                            <a:alpha val="0"/>
                          </a:srgbClr>
                        </a:solidFill>
                        <a:latin typeface="Cambria Math" panose="02040503050406030204" pitchFamily="18" charset="0"/>
                        <a:ea typeface="Cambria Math" panose="02040503050406030204" pitchFamily="18" charset="0"/>
                      </a:rPr>
                      <m:t>→     </m:t>
                    </m:r>
                    <m:r>
                      <a:rPr lang="fr-BE" sz="1400" b="0" i="1" smtClean="0">
                        <a:solidFill>
                          <a:srgbClr val="FF0000">
                            <a:alpha val="0"/>
                          </a:srgbClr>
                        </a:solidFill>
                        <a:latin typeface="Cambria Math" panose="02040503050406030204" pitchFamily="18" charset="0"/>
                        <a:ea typeface="Cambria Math" panose="02040503050406030204" pitchFamily="18" charset="0"/>
                      </a:rPr>
                      <m:t>𝜌</m:t>
                    </m:r>
                    <m:r>
                      <a:rPr lang="fr-BE" sz="1400" b="0" i="1" smtClean="0">
                        <a:solidFill>
                          <a:srgbClr val="FF0000">
                            <a:alpha val="0"/>
                          </a:srgbClr>
                        </a:solidFill>
                        <a:latin typeface="Cambria Math" panose="02040503050406030204" pitchFamily="18" charset="0"/>
                        <a:ea typeface="Cambria Math" panose="02040503050406030204" pitchFamily="18" charset="0"/>
                      </a:rPr>
                      <m:t>=</m:t>
                    </m:r>
                    <m:d>
                      <m:dPr>
                        <m:begChr m:val="{"/>
                        <m:endChr m:val=""/>
                        <m:ctrlPr>
                          <a:rPr lang="fr-BE" sz="1400" b="0" i="1" smtClean="0">
                            <a:solidFill>
                              <a:srgbClr val="FF0000">
                                <a:alpha val="0"/>
                              </a:srgbClr>
                            </a:solidFill>
                            <a:latin typeface="Cambria Math" panose="02040503050406030204" pitchFamily="18" charset="0"/>
                            <a:ea typeface="Cambria Math" panose="02040503050406030204" pitchFamily="18" charset="0"/>
                          </a:rPr>
                        </m:ctrlPr>
                      </m:dPr>
                      <m:e>
                        <m:m>
                          <m:mPr>
                            <m:mcs>
                              <m:mc>
                                <m:mcPr>
                                  <m:count m:val="2"/>
                                  <m:mcJc m:val="center"/>
                                </m:mcPr>
                              </m:mc>
                            </m:mcs>
                            <m:ctrlPr>
                              <a:rPr lang="fr-BE" sz="1400" b="0" i="1" smtClean="0">
                                <a:solidFill>
                                  <a:srgbClr val="FF0000">
                                    <a:alpha val="0"/>
                                  </a:srgbClr>
                                </a:solidFill>
                                <a:latin typeface="Cambria Math" panose="02040503050406030204" pitchFamily="18" charset="0"/>
                                <a:ea typeface="Cambria Math" panose="02040503050406030204" pitchFamily="18" charset="0"/>
                              </a:rPr>
                            </m:ctrlPr>
                          </m:mPr>
                          <m:mr>
                            <m:e>
                              <m:r>
                                <m:rPr>
                                  <m:brk m:alnAt="7"/>
                                </m:rPr>
                                <a:rPr lang="fr-BE" sz="1400" b="0" i="1" smtClean="0">
                                  <a:solidFill>
                                    <a:srgbClr val="FF0000">
                                      <a:alpha val="0"/>
                                    </a:srgbClr>
                                  </a:solidFill>
                                  <a:latin typeface="Cambria Math" panose="02040503050406030204" pitchFamily="18" charset="0"/>
                                  <a:ea typeface="Cambria Math" panose="02040503050406030204" pitchFamily="18" charset="0"/>
                                </a:rPr>
                                <m:t>1</m:t>
                              </m:r>
                              <m:r>
                                <a:rPr lang="fr-BE" sz="1400" b="0" i="1" smtClean="0">
                                  <a:solidFill>
                                    <a:srgbClr val="FF0000">
                                      <a:alpha val="0"/>
                                    </a:srgbClr>
                                  </a:solidFill>
                                  <a:latin typeface="Cambria Math" panose="02040503050406030204" pitchFamily="18" charset="0"/>
                                  <a:ea typeface="Cambria Math" panose="02040503050406030204" pitchFamily="18" charset="0"/>
                                </a:rPr>
                                <m:t>.0</m:t>
                              </m:r>
                            </m:e>
                            <m:e>
                              <m:r>
                                <a:rPr lang="fr-BE" sz="1400" b="0" i="1" smtClean="0">
                                  <a:solidFill>
                                    <a:srgbClr val="FF0000">
                                      <a:alpha val="0"/>
                                    </a:srgbClr>
                                  </a:solidFill>
                                  <a:latin typeface="Cambria Math" panose="02040503050406030204" pitchFamily="18" charset="0"/>
                                  <a:ea typeface="Cambria Math" panose="02040503050406030204" pitchFamily="18" charset="0"/>
                                </a:rPr>
                                <m:t>𝑖𝑓</m:t>
                              </m:r>
                              <m:r>
                                <a:rPr lang="fr-BE" sz="1400" b="0" i="1" smtClean="0">
                                  <a:solidFill>
                                    <a:srgbClr val="FF0000">
                                      <a:alpha val="0"/>
                                    </a:srgbClr>
                                  </a:solidFill>
                                  <a:latin typeface="Cambria Math" panose="02040503050406030204" pitchFamily="18" charset="0"/>
                                  <a:ea typeface="Cambria Math" panose="02040503050406030204" pitchFamily="18" charset="0"/>
                                </a:rPr>
                                <m:t> </m:t>
                              </m:r>
                              <m:sSub>
                                <m:sSubPr>
                                  <m:ctrlPr>
                                    <a:rPr lang="fr-BE" sz="1400" i="1">
                                      <a:solidFill>
                                        <a:srgbClr val="FF0000">
                                          <a:alpha val="0"/>
                                        </a:srgbClr>
                                      </a:solidFill>
                                      <a:latin typeface="Cambria Math" panose="02040503050406030204" pitchFamily="18" charset="0"/>
                                    </a:rPr>
                                  </m:ctrlPr>
                                </m:sSub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Sub>
                              <m:r>
                                <a:rPr lang="fr-BE" sz="1400" b="0" i="1" smtClean="0">
                                  <a:solidFill>
                                    <a:srgbClr val="FF0000">
                                      <a:alpha val="0"/>
                                    </a:srgbClr>
                                  </a:solidFill>
                                  <a:latin typeface="Cambria Math" panose="02040503050406030204" pitchFamily="18" charset="0"/>
                                </a:rPr>
                                <m:t>≤0.67</m:t>
                              </m:r>
                            </m:e>
                          </m:mr>
                          <m:mr>
                            <m:e>
                              <m:f>
                                <m:fPr>
                                  <m:ctrlPr>
                                    <a:rPr lang="fr-BE" sz="1400" b="0" i="1" smtClean="0">
                                      <a:solidFill>
                                        <a:srgbClr val="FF0000">
                                          <a:alpha val="0"/>
                                        </a:srgbClr>
                                      </a:solidFill>
                                      <a:latin typeface="Cambria Math" panose="02040503050406030204" pitchFamily="18" charset="0"/>
                                      <a:ea typeface="Cambria Math" panose="02040503050406030204" pitchFamily="18" charset="0"/>
                                    </a:rPr>
                                  </m:ctrlPr>
                                </m:fPr>
                                <m:num>
                                  <m:sSub>
                                    <m:sSubPr>
                                      <m:ctrlPr>
                                        <a:rPr lang="fr-BE" sz="1400" i="1">
                                          <a:solidFill>
                                            <a:srgbClr val="FF0000">
                                              <a:alpha val="0"/>
                                            </a:srgbClr>
                                          </a:solidFill>
                                          <a:latin typeface="Cambria Math" panose="02040503050406030204" pitchFamily="18" charset="0"/>
                                        </a:rPr>
                                      </m:ctrlPr>
                                    </m:sSub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Sub>
                                  <m:r>
                                    <a:rPr lang="fr-BE" sz="1400" i="1">
                                      <a:solidFill>
                                        <a:srgbClr val="FF0000">
                                          <a:alpha val="0"/>
                                        </a:srgbClr>
                                      </a:solidFill>
                                      <a:latin typeface="Cambria Math" panose="02040503050406030204" pitchFamily="18" charset="0"/>
                                    </a:rPr>
                                    <m:t>−0.22</m:t>
                                  </m:r>
                                </m:num>
                                <m:den>
                                  <m:sSubSup>
                                    <m:sSubSupPr>
                                      <m:ctrlPr>
                                        <a:rPr lang="fr-BE" sz="1400" b="0" i="1" smtClean="0">
                                          <a:solidFill>
                                            <a:srgbClr val="FF0000">
                                              <a:alpha val="0"/>
                                            </a:srgbClr>
                                          </a:solidFill>
                                          <a:latin typeface="Cambria Math" panose="02040503050406030204" pitchFamily="18" charset="0"/>
                                        </a:rPr>
                                      </m:ctrlPr>
                                    </m:sSubSup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up>
                                      <m:r>
                                        <a:rPr lang="fr-BE" sz="1400" b="0" i="1" smtClean="0">
                                          <a:solidFill>
                                            <a:srgbClr val="FF0000">
                                              <a:alpha val="0"/>
                                            </a:srgbClr>
                                          </a:solidFill>
                                          <a:latin typeface="Cambria Math" panose="02040503050406030204" pitchFamily="18" charset="0"/>
                                        </a:rPr>
                                        <m:t>2</m:t>
                                      </m:r>
                                    </m:sup>
                                  </m:sSubSup>
                                </m:den>
                              </m:f>
                            </m:e>
                            <m:e>
                              <m:r>
                                <a:rPr lang="fr-BE" sz="1400" b="0" i="1" smtClean="0">
                                  <a:solidFill>
                                    <a:srgbClr val="FF0000">
                                      <a:alpha val="0"/>
                                    </a:srgbClr>
                                  </a:solidFill>
                                  <a:latin typeface="Cambria Math" panose="02040503050406030204" pitchFamily="18" charset="0"/>
                                  <a:ea typeface="Cambria Math" panose="02040503050406030204" pitchFamily="18" charset="0"/>
                                </a:rPr>
                                <m:t>𝑖𝑓</m:t>
                              </m:r>
                              <m:r>
                                <a:rPr lang="fr-BE" sz="1400" b="0" i="1" smtClean="0">
                                  <a:solidFill>
                                    <a:srgbClr val="FF0000">
                                      <a:alpha val="0"/>
                                    </a:srgbClr>
                                  </a:solidFill>
                                  <a:latin typeface="Cambria Math" panose="02040503050406030204" pitchFamily="18" charset="0"/>
                                  <a:ea typeface="Cambria Math" panose="02040503050406030204" pitchFamily="18" charset="0"/>
                                </a:rPr>
                                <m:t> </m:t>
                              </m:r>
                              <m:sSub>
                                <m:sSubPr>
                                  <m:ctrlPr>
                                    <a:rPr lang="fr-BE" sz="1400" i="1">
                                      <a:solidFill>
                                        <a:srgbClr val="FF0000">
                                          <a:alpha val="0"/>
                                        </a:srgbClr>
                                      </a:solidFill>
                                      <a:latin typeface="Cambria Math" panose="02040503050406030204" pitchFamily="18" charset="0"/>
                                    </a:rPr>
                                  </m:ctrlPr>
                                </m:sSubPr>
                                <m:e>
                                  <m:acc>
                                    <m:accPr>
                                      <m:chr m:val="̅"/>
                                      <m:ctrlPr>
                                        <a:rPr lang="fr-BE" sz="1400" i="1">
                                          <a:solidFill>
                                            <a:srgbClr val="FF0000">
                                              <a:alpha val="0"/>
                                            </a:srgbClr>
                                          </a:solidFill>
                                          <a:latin typeface="Cambria Math" panose="02040503050406030204" pitchFamily="18" charset="0"/>
                                        </a:rPr>
                                      </m:ctrlPr>
                                    </m:accPr>
                                    <m:e>
                                      <m:r>
                                        <a:rPr lang="fr-BE" sz="1400" i="1">
                                          <a:solidFill>
                                            <a:srgbClr val="FF0000">
                                              <a:alpha val="0"/>
                                            </a:srgbClr>
                                          </a:solidFill>
                                          <a:latin typeface="Cambria Math" panose="02040503050406030204" pitchFamily="18" charset="0"/>
                                        </a:rPr>
                                        <m:t>𝜆</m:t>
                                      </m:r>
                                    </m:e>
                                  </m:acc>
                                </m:e>
                                <m:sub>
                                  <m:r>
                                    <a:rPr lang="fr-BE" sz="1400" i="1">
                                      <a:solidFill>
                                        <a:srgbClr val="FF0000">
                                          <a:alpha val="0"/>
                                        </a:srgbClr>
                                      </a:solidFill>
                                      <a:latin typeface="Cambria Math" panose="02040503050406030204" pitchFamily="18" charset="0"/>
                                    </a:rPr>
                                    <m:t>𝑝</m:t>
                                  </m:r>
                                </m:sub>
                              </m:sSub>
                              <m:r>
                                <a:rPr lang="fr-BE" sz="1400" b="0" i="1" smtClean="0">
                                  <a:solidFill>
                                    <a:srgbClr val="FF0000">
                                      <a:alpha val="0"/>
                                    </a:srgbClr>
                                  </a:solidFill>
                                  <a:latin typeface="Cambria Math" panose="02040503050406030204" pitchFamily="18" charset="0"/>
                                </a:rPr>
                                <m:t>&gt;0.67</m:t>
                              </m:r>
                            </m:e>
                          </m:mr>
                        </m:m>
                      </m:e>
                    </m:d>
                  </m:oMath>
                </a14:m>
                <a:endParaRPr lang="en-GB" sz="1400" dirty="0">
                  <a:solidFill>
                    <a:srgbClr val="FF0000"/>
                  </a:solidFill>
                </a:endParaRPr>
              </a:p>
            </p:txBody>
          </p:sp>
        </mc:Choice>
        <mc:Fallback xmlns="">
          <p:sp>
            <p:nvSpPr>
              <p:cNvPr id="15" name="ZoneTexte 14">
                <a:extLst>
                  <a:ext uri="{FF2B5EF4-FFF2-40B4-BE49-F238E27FC236}">
                    <a16:creationId xmlns:a16="http://schemas.microsoft.com/office/drawing/2014/main" id="{B09232B8-E33A-89D9-B419-541C537180A1}"/>
                  </a:ext>
                </a:extLst>
              </p:cNvPr>
              <p:cNvSpPr txBox="1">
                <a:spLocks noRot="1" noChangeAspect="1" noMove="1" noResize="1" noEditPoints="1" noAdjustHandles="1" noChangeArrowheads="1" noChangeShapeType="1" noTextEdit="1"/>
              </p:cNvSpPr>
              <p:nvPr/>
            </p:nvSpPr>
            <p:spPr>
              <a:xfrm>
                <a:off x="1289367" y="5964210"/>
                <a:ext cx="5655766" cy="8900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itre 5">
                <a:extLst>
                  <a:ext uri="{FF2B5EF4-FFF2-40B4-BE49-F238E27FC236}">
                    <a16:creationId xmlns:a16="http://schemas.microsoft.com/office/drawing/2014/main" id="{CBB401A2-B54C-63B3-C694-9DFDBA82DBC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9" name="Titre 5">
                <a:extLst>
                  <a:ext uri="{FF2B5EF4-FFF2-40B4-BE49-F238E27FC236}">
                    <a16:creationId xmlns:a16="http://schemas.microsoft.com/office/drawing/2014/main" id="{CBB401A2-B54C-63B3-C694-9DFDBA82DBC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8"/>
                <a:stretch>
                  <a:fillRect l="-2000" t="-21782" b="-34653"/>
                </a:stretch>
              </a:blipFill>
            </p:spPr>
            <p:txBody>
              <a:bodyPr/>
              <a:lstStyle/>
              <a:p>
                <a:r>
                  <a:rPr lang="en-GB">
                    <a:noFill/>
                  </a:rPr>
                  <a:t> </a:t>
                </a:r>
              </a:p>
            </p:txBody>
          </p:sp>
        </mc:Fallback>
      </mc:AlternateContent>
      <p:pic>
        <p:nvPicPr>
          <p:cNvPr id="20" name="Image 19">
            <a:extLst>
              <a:ext uri="{FF2B5EF4-FFF2-40B4-BE49-F238E27FC236}">
                <a16:creationId xmlns:a16="http://schemas.microsoft.com/office/drawing/2014/main" id="{73043F1B-F295-4207-B9F1-EFDD70349E95}"/>
              </a:ext>
            </a:extLst>
          </p:cNvPr>
          <p:cNvPicPr>
            <a:picLocks noChangeAspect="1"/>
          </p:cNvPicPr>
          <p:nvPr/>
        </p:nvPicPr>
        <p:blipFill>
          <a:blip r:embed="rId9"/>
          <a:stretch>
            <a:fillRect/>
          </a:stretch>
        </p:blipFill>
        <p:spPr>
          <a:xfrm>
            <a:off x="5086800" y="1036800"/>
            <a:ext cx="3743811" cy="2160000"/>
          </a:xfrm>
          <a:prstGeom prst="rect">
            <a:avLst/>
          </a:prstGeom>
        </p:spPr>
      </p:pic>
      <p:sp>
        <p:nvSpPr>
          <p:cNvPr id="21" name="Flèche droite 4">
            <a:extLst>
              <a:ext uri="{FF2B5EF4-FFF2-40B4-BE49-F238E27FC236}">
                <a16:creationId xmlns:a16="http://schemas.microsoft.com/office/drawing/2014/main" id="{1A506E4A-B0CD-42EF-6256-EE4997E2A6B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5" name="Connecteur : en angle 24">
            <a:extLst>
              <a:ext uri="{FF2B5EF4-FFF2-40B4-BE49-F238E27FC236}">
                <a16:creationId xmlns:a16="http://schemas.microsoft.com/office/drawing/2014/main" id="{4DB95234-AE2F-19FE-A09F-B87B02D5EE8A}"/>
              </a:ext>
            </a:extLst>
          </p:cNvPr>
          <p:cNvCxnSpPr>
            <a:cxnSpLocks/>
            <a:endCxn id="15" idx="1"/>
          </p:cNvCxnSpPr>
          <p:nvPr/>
        </p:nvCxnSpPr>
        <p:spPr>
          <a:xfrm>
            <a:off x="670650" y="5964210"/>
            <a:ext cx="618717" cy="445026"/>
          </a:xfrm>
          <a:prstGeom prst="bentConnector3">
            <a:avLst>
              <a:gd name="adj1" fmla="val -289"/>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44FA7E7F-0957-614C-0428-3F5712152B88}"/>
                  </a:ext>
                </a:extLst>
              </p:cNvPr>
              <p:cNvSpPr txBox="1"/>
              <p:nvPr/>
            </p:nvSpPr>
            <p:spPr>
              <a:xfrm>
                <a:off x="1528740" y="3661154"/>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FF0000"/>
                              </a:solidFill>
                              <a:latin typeface="Cambria Math" panose="02040503050406030204" pitchFamily="18" charset="0"/>
                              <a:cs typeface="Arial" pitchFamily="34" charset="0"/>
                            </a:rPr>
                          </m:ctrlPr>
                        </m:sSubPr>
                        <m:e>
                          <m:r>
                            <a:rPr lang="fr-BE" sz="1200" b="0" i="1" smtClean="0">
                              <a:solidFill>
                                <a:srgbClr val="FF0000"/>
                              </a:solidFill>
                              <a:latin typeface="Cambria Math" panose="02040503050406030204" pitchFamily="18" charset="0"/>
                              <a:cs typeface="Arial" pitchFamily="34" charset="0"/>
                            </a:rPr>
                            <m:t>𝑘</m:t>
                          </m:r>
                        </m:e>
                        <m:sub>
                          <m:r>
                            <a:rPr lang="fr-BE" sz="1200" b="0" i="1" smtClean="0">
                              <a:solidFill>
                                <a:srgbClr val="FF0000"/>
                              </a:solidFill>
                              <a:latin typeface="Cambria Math" panose="02040503050406030204" pitchFamily="18" charset="0"/>
                              <a:cs typeface="Arial" pitchFamily="34" charset="0"/>
                            </a:rPr>
                            <m:t>𝑐𝑟</m:t>
                          </m:r>
                        </m:sub>
                      </m:sSub>
                      <m:r>
                        <a:rPr lang="fr-BE" sz="1200" b="0" i="1" smtClean="0">
                          <a:solidFill>
                            <a:srgbClr val="FF0000"/>
                          </a:solidFill>
                          <a:latin typeface="Cambria Math" panose="02040503050406030204" pitchFamily="18" charset="0"/>
                          <a:cs typeface="Arial" pitchFamily="34" charset="0"/>
                        </a:rPr>
                        <m:t>=</m:t>
                      </m:r>
                      <m:f>
                        <m:fPr>
                          <m:ctrlPr>
                            <a:rPr lang="fr-BE" sz="1200" b="0" i="1" smtClean="0">
                              <a:solidFill>
                                <a:srgbClr val="FF0000"/>
                              </a:solidFill>
                              <a:latin typeface="Cambria Math" panose="02040503050406030204" pitchFamily="18" charset="0"/>
                              <a:cs typeface="Arial" pitchFamily="34" charset="0"/>
                            </a:rPr>
                          </m:ctrlPr>
                        </m:fPr>
                        <m:num>
                          <m:r>
                            <a:rPr lang="fr-BE" sz="1200" b="0" i="1" smtClean="0">
                              <a:solidFill>
                                <a:srgbClr val="FF0000"/>
                              </a:solidFill>
                              <a:latin typeface="Cambria Math" panose="02040503050406030204" pitchFamily="18" charset="0"/>
                              <a:cs typeface="Arial" pitchFamily="34" charset="0"/>
                            </a:rPr>
                            <m:t>4</m:t>
                          </m:r>
                        </m:num>
                        <m:den>
                          <m:r>
                            <a:rPr lang="fr-BE" sz="1200" b="0" i="1" smtClean="0">
                              <a:solidFill>
                                <a:srgbClr val="FF0000"/>
                              </a:solidFill>
                              <a:latin typeface="Cambria Math" panose="02040503050406030204" pitchFamily="18" charset="0"/>
                              <a:cs typeface="Arial" pitchFamily="34" charset="0"/>
                            </a:rPr>
                            <m:t>𝜋</m:t>
                          </m:r>
                        </m:den>
                      </m:f>
                    </m:oMath>
                  </m:oMathPara>
                </a14:m>
                <a:endParaRPr lang="en-GB" sz="1600" dirty="0">
                  <a:solidFill>
                    <a:srgbClr val="FF0000"/>
                  </a:solidFill>
                </a:endParaRPr>
              </a:p>
            </p:txBody>
          </p:sp>
        </mc:Choice>
        <mc:Fallback xmlns="">
          <p:sp>
            <p:nvSpPr>
              <p:cNvPr id="33" name="ZoneTexte 32">
                <a:extLst>
                  <a:ext uri="{FF2B5EF4-FFF2-40B4-BE49-F238E27FC236}">
                    <a16:creationId xmlns:a16="http://schemas.microsoft.com/office/drawing/2014/main" id="{44FA7E7F-0957-614C-0428-3F5712152B88}"/>
                  </a:ext>
                </a:extLst>
              </p:cNvPr>
              <p:cNvSpPr txBox="1">
                <a:spLocks noRot="1" noChangeAspect="1" noMove="1" noResize="1" noEditPoints="1" noAdjustHandles="1" noChangeArrowheads="1" noChangeShapeType="1" noTextEdit="1"/>
              </p:cNvSpPr>
              <p:nvPr/>
            </p:nvSpPr>
            <p:spPr>
              <a:xfrm>
                <a:off x="1528740" y="3661154"/>
                <a:ext cx="960120" cy="438582"/>
              </a:xfrm>
              <a:prstGeom prst="rect">
                <a:avLst/>
              </a:prstGeom>
              <a:blipFill>
                <a:blip r:embed="rId10"/>
                <a:stretch>
                  <a:fillRect/>
                </a:stretch>
              </a:blipFill>
            </p:spPr>
            <p:txBody>
              <a:bodyPr/>
              <a:lstStyle/>
              <a:p>
                <a:r>
                  <a:rPr lang="en-GB">
                    <a:noFill/>
                  </a:rPr>
                  <a:t> </a:t>
                </a:r>
              </a:p>
            </p:txBody>
          </p:sp>
        </mc:Fallback>
      </mc:AlternateContent>
      <p:sp>
        <p:nvSpPr>
          <p:cNvPr id="3" name="ZoneTexte 2">
            <a:extLst>
              <a:ext uri="{FF2B5EF4-FFF2-40B4-BE49-F238E27FC236}">
                <a16:creationId xmlns:a16="http://schemas.microsoft.com/office/drawing/2014/main" id="{14C6A158-6656-8368-0F74-1C86315ABF5D}"/>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8/20</a:t>
            </a:r>
          </a:p>
        </p:txBody>
      </p:sp>
      <p:sp>
        <p:nvSpPr>
          <p:cNvPr id="4" name="Accolade fermante 3">
            <a:extLst>
              <a:ext uri="{FF2B5EF4-FFF2-40B4-BE49-F238E27FC236}">
                <a16:creationId xmlns:a16="http://schemas.microsoft.com/office/drawing/2014/main" id="{FA6055A8-EB4B-F9DD-0628-9EA0427D5790}"/>
              </a:ext>
            </a:extLst>
          </p:cNvPr>
          <p:cNvSpPr/>
          <p:nvPr/>
        </p:nvSpPr>
        <p:spPr>
          <a:xfrm rot="16200000">
            <a:off x="3877501" y="3139097"/>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Accolade fermante 4">
            <a:extLst>
              <a:ext uri="{FF2B5EF4-FFF2-40B4-BE49-F238E27FC236}">
                <a16:creationId xmlns:a16="http://schemas.microsoft.com/office/drawing/2014/main" id="{5FB65C75-5F79-65F8-24DE-86742AB38187}"/>
              </a:ext>
            </a:extLst>
          </p:cNvPr>
          <p:cNvSpPr/>
          <p:nvPr/>
        </p:nvSpPr>
        <p:spPr>
          <a:xfrm rot="16200000">
            <a:off x="6395050" y="2975896"/>
            <a:ext cx="156955" cy="2597744"/>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ZoneTexte 5">
            <a:extLst>
              <a:ext uri="{FF2B5EF4-FFF2-40B4-BE49-F238E27FC236}">
                <a16:creationId xmlns:a16="http://schemas.microsoft.com/office/drawing/2014/main" id="{EEA32B6C-10A5-4367-D1F8-2420E1832AED}"/>
              </a:ext>
            </a:extLst>
          </p:cNvPr>
          <p:cNvSpPr txBox="1"/>
          <p:nvPr/>
        </p:nvSpPr>
        <p:spPr>
          <a:xfrm>
            <a:off x="3447045" y="3914442"/>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sp>
        <p:nvSpPr>
          <p:cNvPr id="7" name="ZoneTexte 6">
            <a:extLst>
              <a:ext uri="{FF2B5EF4-FFF2-40B4-BE49-F238E27FC236}">
                <a16:creationId xmlns:a16="http://schemas.microsoft.com/office/drawing/2014/main" id="{C0B298A2-08D5-2A14-0ED6-001763644F74}"/>
              </a:ext>
            </a:extLst>
          </p:cNvPr>
          <p:cNvSpPr txBox="1"/>
          <p:nvPr/>
        </p:nvSpPr>
        <p:spPr>
          <a:xfrm>
            <a:off x="5895809" y="3914442"/>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spTree>
    <p:custDataLst>
      <p:tags r:id="rId1"/>
    </p:custDataLst>
    <p:extLst>
      <p:ext uri="{BB962C8B-B14F-4D97-AF65-F5344CB8AC3E}">
        <p14:creationId xmlns:p14="http://schemas.microsoft.com/office/powerpoint/2010/main" val="404775621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AB38F16-EFCC-E542-1A79-635D2DB751D5}"/>
              </a:ext>
            </a:extLst>
          </p:cNvPr>
          <p:cNvPicPr>
            <a:picLocks noChangeAspect="1"/>
          </p:cNvPicPr>
          <p:nvPr/>
        </p:nvPicPr>
        <p:blipFill>
          <a:blip r:embed="rId4"/>
          <a:stretch>
            <a:fillRect/>
          </a:stretch>
        </p:blipFill>
        <p:spPr>
          <a:xfrm>
            <a:off x="579600" y="1015200"/>
            <a:ext cx="2858400" cy="3333198"/>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2225872-51AB-0475-2E3A-5147CAF527AD}"/>
                  </a:ext>
                </a:extLst>
              </p:cNvPr>
              <p:cNvSpPr txBox="1"/>
              <p:nvPr/>
            </p:nvSpPr>
            <p:spPr>
              <a:xfrm>
                <a:off x="242887" y="432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r>
                                    <a:rPr lang="fr-BE" i="1" smtClean="0">
                                      <a:solidFill>
                                        <a:srgbClr val="FF0000"/>
                                      </a:solidFill>
                                      <a:latin typeface="Cambria Math" panose="02040503050406030204" pitchFamily="18" charset="0"/>
                                      <a:cs typeface="Arial" pitchFamily="34" charset="0"/>
                                    </a:rPr>
                                    <m:t>𝜌</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9" name="ZoneTexte 8">
                <a:extLst>
                  <a:ext uri="{FF2B5EF4-FFF2-40B4-BE49-F238E27FC236}">
                    <a16:creationId xmlns:a16="http://schemas.microsoft.com/office/drawing/2014/main" id="{C2225872-51AB-0475-2E3A-5147CAF527AD}"/>
                  </a:ext>
                </a:extLst>
              </p:cNvPr>
              <p:cNvSpPr txBox="1">
                <a:spLocks noRot="1" noChangeAspect="1" noMove="1" noResize="1" noEditPoints="1" noAdjustHandles="1" noChangeArrowheads="1" noChangeShapeType="1" noTextEdit="1"/>
              </p:cNvSpPr>
              <p:nvPr/>
            </p:nvSpPr>
            <p:spPr>
              <a:xfrm>
                <a:off x="242887" y="4320000"/>
                <a:ext cx="8658225" cy="83740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1DC8C7C-D9FB-148B-6853-7B967E3534CF}"/>
                  </a:ext>
                </a:extLst>
              </p:cNvPr>
              <p:cNvSpPr txBox="1"/>
              <p:nvPr/>
            </p:nvSpPr>
            <p:spPr>
              <a:xfrm>
                <a:off x="242886" y="5241309"/>
                <a:ext cx="8658225" cy="954107"/>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fr-BE" sz="1400" b="0" i="1" smtClean="0">
                        <a:latin typeface="Cambria Math" panose="02040503050406030204" pitchFamily="18" charset="0"/>
                        <a:cs typeface="Arial" pitchFamily="34" charset="0"/>
                      </a:rPr>
                      <m:t>𝜔</m:t>
                    </m:r>
                    <m:r>
                      <a:rPr lang="fr-BE" sz="1400" i="1">
                        <a:latin typeface="Cambria Math" panose="02040503050406030204" pitchFamily="18" charset="0"/>
                        <a:cs typeface="Arial" pitchFamily="34" charset="0"/>
                      </a:rPr>
                      <m:t>∙</m:t>
                    </m:r>
                    <m:sSub>
                      <m:sSubPr>
                        <m:ctrlPr>
                          <a:rPr lang="fr-BE" sz="1400" b="0" i="1" smtClean="0">
                            <a:latin typeface="Cambria Math" panose="02040503050406030204" pitchFamily="18" charset="0"/>
                            <a:cs typeface="Arial" pitchFamily="34" charset="0"/>
                          </a:rPr>
                        </m:ctrlPr>
                      </m:sSubPr>
                      <m:e>
                        <m:r>
                          <a:rPr lang="fr-BE" sz="1400" b="0" i="1" smtClean="0">
                            <a:latin typeface="Cambria Math" panose="02040503050406030204" pitchFamily="18" charset="0"/>
                            <a:cs typeface="Arial" pitchFamily="34" charset="0"/>
                          </a:rPr>
                          <m:t>𝑘</m:t>
                        </m:r>
                      </m:e>
                      <m:sub>
                        <m:r>
                          <a:rPr lang="fr-BE" sz="1400" b="0" i="1" smtClean="0">
                            <a:latin typeface="Cambria Math" panose="02040503050406030204" pitchFamily="18" charset="0"/>
                            <a:cs typeface="Arial" pitchFamily="34" charset="0"/>
                          </a:rPr>
                          <m:t>𝑤𝑐</m:t>
                        </m:r>
                      </m:sub>
                    </m:sSub>
                  </m:oMath>
                </a14:m>
                <a:r>
                  <a:rPr lang="en-GB" sz="1400" dirty="0">
                    <a:latin typeface="Arial" panose="020B0604020202020204" pitchFamily="34" charset="0"/>
                    <a:cs typeface="Arial" panose="020B0604020202020204" pitchFamily="34" charset="0"/>
                  </a:rPr>
                  <a:t>: stress interaction factors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fr-BE" sz="1400" i="1" smtClean="0">
                        <a:solidFill>
                          <a:srgbClr val="FF0000"/>
                        </a:solidFill>
                        <a:latin typeface="Cambria Math" panose="02040503050406030204" pitchFamily="18" charset="0"/>
                        <a:cs typeface="Arial" pitchFamily="34" charset="0"/>
                      </a:rPr>
                      <m:t>𝜌</m:t>
                    </m:r>
                  </m:oMath>
                </a14:m>
                <a:r>
                  <a:rPr lang="en-GB" sz="1400" dirty="0">
                    <a:solidFill>
                      <a:srgbClr val="FF0000"/>
                    </a:solidFill>
                    <a:latin typeface="Arial" panose="020B0604020202020204" pitchFamily="34" charset="0"/>
                    <a:cs typeface="Arial" panose="020B0604020202020204" pitchFamily="34" charset="0"/>
                  </a:rPr>
                  <a:t>: reduction factor accounting for the risk of web buckling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mc:Choice>
        <mc:Fallback xmlns="">
          <p:sp>
            <p:nvSpPr>
              <p:cNvPr id="12" name="ZoneTexte 11">
                <a:extLst>
                  <a:ext uri="{FF2B5EF4-FFF2-40B4-BE49-F238E27FC236}">
                    <a16:creationId xmlns:a16="http://schemas.microsoft.com/office/drawing/2014/main" id="{C1DC8C7C-D9FB-148B-6853-7B967E3534CF}"/>
                  </a:ext>
                </a:extLst>
              </p:cNvPr>
              <p:cNvSpPr txBox="1">
                <a:spLocks noRot="1" noChangeAspect="1" noMove="1" noResize="1" noEditPoints="1" noAdjustHandles="1" noChangeArrowheads="1" noChangeShapeType="1" noTextEdit="1"/>
              </p:cNvSpPr>
              <p:nvPr/>
            </p:nvSpPr>
            <p:spPr>
              <a:xfrm>
                <a:off x="242886" y="5241309"/>
                <a:ext cx="8658225" cy="954107"/>
              </a:xfrm>
              <a:prstGeom prst="rect">
                <a:avLst/>
              </a:prstGeom>
              <a:blipFill>
                <a:blip r:embed="rId6"/>
                <a:stretch>
                  <a:fillRect l="-141" t="-12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09232B8-E33A-89D9-B419-541C537180A1}"/>
                  </a:ext>
                </a:extLst>
              </p:cNvPr>
              <p:cNvSpPr txBox="1"/>
              <p:nvPr/>
            </p:nvSpPr>
            <p:spPr>
              <a:xfrm>
                <a:off x="1289367" y="5964210"/>
                <a:ext cx="5655766" cy="890052"/>
              </a:xfrm>
              <a:prstGeom prst="rect">
                <a:avLst/>
              </a:prstGeom>
              <a:noFill/>
            </p:spPr>
            <p:txBody>
              <a:bodyPr wrap="square">
                <a:spAutoFit/>
              </a:bodyPr>
              <a:lstStyle/>
              <a:p>
                <a:r>
                  <a:rPr lang="en-GB" sz="1400" dirty="0">
                    <a:solidFill>
                      <a:srgbClr val="FF0000"/>
                    </a:solidFill>
                  </a:rPr>
                  <a:t> </a:t>
                </a:r>
                <a14:m>
                  <m:oMath xmlns:m="http://schemas.openxmlformats.org/officeDocument/2006/math">
                    <m:sSub>
                      <m:sSubPr>
                        <m:ctrlPr>
                          <a:rPr lang="fr-BE" sz="1400" b="0" i="1" smtClean="0">
                            <a:solidFill>
                              <a:srgbClr val="FF0000"/>
                            </a:solidFill>
                            <a:latin typeface="Cambria Math" panose="02040503050406030204" pitchFamily="18" charset="0"/>
                          </a:rPr>
                        </m:ctrlPr>
                      </m:sSubPr>
                      <m:e>
                        <m:acc>
                          <m:accPr>
                            <m:chr m:val="̅"/>
                            <m:ctrlPr>
                              <a:rPr lang="fr-BE" sz="1400" b="0" i="1" smtClean="0">
                                <a:solidFill>
                                  <a:srgbClr val="FF0000"/>
                                </a:solidFill>
                                <a:latin typeface="Cambria Math" panose="02040503050406030204" pitchFamily="18" charset="0"/>
                              </a:rPr>
                            </m:ctrlPr>
                          </m:accPr>
                          <m:e>
                            <m:r>
                              <a:rPr lang="fr-BE" sz="1400" i="1">
                                <a:solidFill>
                                  <a:srgbClr val="FF0000"/>
                                </a:solidFill>
                                <a:latin typeface="Cambria Math" panose="02040503050406030204" pitchFamily="18" charset="0"/>
                              </a:rPr>
                              <m:t>𝜆</m:t>
                            </m:r>
                          </m:e>
                        </m:acc>
                      </m:e>
                      <m:sub>
                        <m:r>
                          <a:rPr lang="fr-BE" sz="1400" b="0" i="1" smtClean="0">
                            <a:solidFill>
                              <a:srgbClr val="FF0000"/>
                            </a:solidFill>
                            <a:latin typeface="Cambria Math" panose="02040503050406030204" pitchFamily="18" charset="0"/>
                          </a:rPr>
                          <m:t>𝑝</m:t>
                        </m:r>
                      </m:sub>
                    </m:sSub>
                    <m:r>
                      <a:rPr lang="fr-BE" sz="1400" b="0" i="1" smtClean="0">
                        <a:solidFill>
                          <a:srgbClr val="FF0000"/>
                        </a:solidFill>
                        <a:latin typeface="Cambria Math" panose="02040503050406030204" pitchFamily="18" charset="0"/>
                      </a:rPr>
                      <m:t>=0.932∙</m:t>
                    </m:r>
                    <m:rad>
                      <m:radPr>
                        <m:degHide m:val="on"/>
                        <m:ctrlPr>
                          <a:rPr lang="fr-BE" sz="1400" b="0" i="1" smtClean="0">
                            <a:solidFill>
                              <a:srgbClr val="FF0000"/>
                            </a:solidFill>
                            <a:latin typeface="Cambria Math" panose="02040503050406030204" pitchFamily="18" charset="0"/>
                          </a:rPr>
                        </m:ctrlPr>
                      </m:radPr>
                      <m:deg/>
                      <m:e>
                        <m:f>
                          <m:fPr>
                            <m:ctrlPr>
                              <a:rPr lang="fr-BE" sz="1400" b="0" i="1" smtClean="0">
                                <a:solidFill>
                                  <a:srgbClr val="FF0000"/>
                                </a:solidFill>
                                <a:latin typeface="Cambria Math" panose="02040503050406030204" pitchFamily="18" charset="0"/>
                              </a:rPr>
                            </m:ctrlPr>
                          </m:fPr>
                          <m:num>
                            <m:r>
                              <a:rPr lang="fr-BE" sz="1400" i="1">
                                <a:solidFill>
                                  <a:srgbClr val="FF0000"/>
                                </a:solidFill>
                                <a:latin typeface="Cambria Math" panose="02040503050406030204" pitchFamily="18" charset="0"/>
                              </a:rPr>
                              <m:t>𝜔</m:t>
                            </m:r>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𝑘</m:t>
                                </m:r>
                              </m:e>
                              <m:sub>
                                <m:r>
                                  <a:rPr lang="fr-BE" sz="1400" i="1">
                                    <a:solidFill>
                                      <a:srgbClr val="FF0000"/>
                                    </a:solidFill>
                                    <a:latin typeface="Cambria Math" panose="02040503050406030204" pitchFamily="18" charset="0"/>
                                  </a:rPr>
                                  <m:t>𝑤𝑐</m:t>
                                </m:r>
                              </m:sub>
                            </m:sSub>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𝑏</m:t>
                                </m:r>
                              </m:e>
                              <m:sub>
                                <m:r>
                                  <a:rPr lang="fr-BE" sz="1400" i="1">
                                    <a:solidFill>
                                      <a:srgbClr val="FF0000"/>
                                    </a:solidFill>
                                    <a:latin typeface="Cambria Math" panose="02040503050406030204" pitchFamily="18" charset="0"/>
                                  </a:rPr>
                                  <m:t>𝑒𝑓𝑓</m:t>
                                </m:r>
                                <m:r>
                                  <a:rPr lang="fr-BE" sz="1400" i="1">
                                    <a:solidFill>
                                      <a:srgbClr val="FF0000"/>
                                    </a:solidFill>
                                    <a:latin typeface="Cambria Math" panose="02040503050406030204" pitchFamily="18" charset="0"/>
                                  </a:rPr>
                                  <m:t>,</m:t>
                                </m:r>
                                <m:r>
                                  <a:rPr lang="fr-BE" sz="1400" i="1">
                                    <a:solidFill>
                                      <a:srgbClr val="FF0000"/>
                                    </a:solidFill>
                                    <a:latin typeface="Cambria Math" panose="02040503050406030204" pitchFamily="18" charset="0"/>
                                  </a:rPr>
                                  <m:t>𝑐</m:t>
                                </m:r>
                                <m:r>
                                  <a:rPr lang="fr-BE" sz="1400" i="1">
                                    <a:solidFill>
                                      <a:srgbClr val="FF0000"/>
                                    </a:solidFill>
                                    <a:latin typeface="Cambria Math" panose="02040503050406030204" pitchFamily="18" charset="0"/>
                                  </a:rPr>
                                  <m:t>,</m:t>
                                </m:r>
                                <m:r>
                                  <a:rPr lang="fr-BE" sz="1400" i="1">
                                    <a:solidFill>
                                      <a:srgbClr val="FF0000"/>
                                    </a:solidFill>
                                    <a:latin typeface="Cambria Math" panose="02040503050406030204" pitchFamily="18" charset="0"/>
                                  </a:rPr>
                                  <m:t>𝑤𝑐</m:t>
                                </m:r>
                              </m:sub>
                            </m:sSub>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𝑑</m:t>
                                </m:r>
                              </m:e>
                              <m:sub>
                                <m:r>
                                  <a:rPr lang="fr-BE" sz="1400" i="1">
                                    <a:solidFill>
                                      <a:srgbClr val="FF0000"/>
                                    </a:solidFill>
                                    <a:latin typeface="Cambria Math" panose="02040503050406030204" pitchFamily="18" charset="0"/>
                                  </a:rPr>
                                  <m:t>𝑐</m:t>
                                </m:r>
                              </m:sub>
                            </m:sSub>
                            <m:r>
                              <a:rPr lang="fr-BE" sz="1400" i="1">
                                <a:solidFill>
                                  <a:srgbClr val="FF0000"/>
                                </a:solidFill>
                                <a:latin typeface="Cambria Math" panose="02040503050406030204" pitchFamily="18" charset="0"/>
                              </a:rPr>
                              <m:t>∙</m:t>
                            </m:r>
                            <m:sSub>
                              <m:sSubPr>
                                <m:ctrlPr>
                                  <a:rPr lang="fr-BE" sz="1400" i="1">
                                    <a:solidFill>
                                      <a:srgbClr val="FF0000"/>
                                    </a:solidFill>
                                    <a:latin typeface="Cambria Math" panose="02040503050406030204" pitchFamily="18" charset="0"/>
                                  </a:rPr>
                                </m:ctrlPr>
                              </m:sSubPr>
                              <m:e>
                                <m:r>
                                  <a:rPr lang="fr-BE" sz="1400" i="1">
                                    <a:solidFill>
                                      <a:srgbClr val="FF0000"/>
                                    </a:solidFill>
                                    <a:latin typeface="Cambria Math" panose="02040503050406030204" pitchFamily="18" charset="0"/>
                                  </a:rPr>
                                  <m:t>𝑓</m:t>
                                </m:r>
                              </m:e>
                              <m:sub>
                                <m:r>
                                  <a:rPr lang="fr-BE" sz="1400" i="1">
                                    <a:solidFill>
                                      <a:srgbClr val="FF0000"/>
                                    </a:solidFill>
                                    <a:latin typeface="Cambria Math" panose="02040503050406030204" pitchFamily="18" charset="0"/>
                                  </a:rPr>
                                  <m:t>𝑦</m:t>
                                </m:r>
                                <m:r>
                                  <a:rPr lang="fr-BE" sz="1400" i="1">
                                    <a:solidFill>
                                      <a:srgbClr val="FF0000"/>
                                    </a:solidFill>
                                    <a:latin typeface="Cambria Math" panose="02040503050406030204" pitchFamily="18" charset="0"/>
                                  </a:rPr>
                                  <m:t>,</m:t>
                                </m:r>
                                <m:r>
                                  <a:rPr lang="fr-BE" sz="1400" i="1">
                                    <a:solidFill>
                                      <a:srgbClr val="FF0000"/>
                                    </a:solidFill>
                                    <a:latin typeface="Cambria Math" panose="02040503050406030204" pitchFamily="18" charset="0"/>
                                  </a:rPr>
                                  <m:t>𝑤𝑐</m:t>
                                </m:r>
                              </m:sub>
                            </m:sSub>
                          </m:num>
                          <m:den>
                            <m:r>
                              <a:rPr lang="fr-BE" sz="1400" b="0" i="1" smtClean="0">
                                <a:solidFill>
                                  <a:srgbClr val="FF0000"/>
                                </a:solidFill>
                                <a:latin typeface="Cambria Math" panose="02040503050406030204" pitchFamily="18" charset="0"/>
                              </a:rPr>
                              <m:t>𝐸</m:t>
                            </m:r>
                            <m:r>
                              <a:rPr lang="fr-BE" sz="1400" b="0" i="1" smtClean="0">
                                <a:solidFill>
                                  <a:srgbClr val="FF0000"/>
                                </a:solidFill>
                                <a:latin typeface="Cambria Math" panose="02040503050406030204" pitchFamily="18" charset="0"/>
                              </a:rPr>
                              <m:t>∙</m:t>
                            </m:r>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𝑡</m:t>
                                </m:r>
                              </m:e>
                              <m:sub>
                                <m:r>
                                  <a:rPr lang="fr-BE" sz="1400" b="0" i="1" smtClean="0">
                                    <a:solidFill>
                                      <a:srgbClr val="FF0000"/>
                                    </a:solidFill>
                                    <a:latin typeface="Cambria Math" panose="02040503050406030204" pitchFamily="18" charset="0"/>
                                  </a:rPr>
                                  <m:t>𝑤𝑐</m:t>
                                </m:r>
                              </m:sub>
                              <m:sup>
                                <m:r>
                                  <a:rPr lang="fr-BE" sz="1400" b="0" i="1" smtClean="0">
                                    <a:solidFill>
                                      <a:srgbClr val="FF0000"/>
                                    </a:solidFill>
                                    <a:latin typeface="Cambria Math" panose="02040503050406030204" pitchFamily="18" charset="0"/>
                                  </a:rPr>
                                  <m:t>2</m:t>
                                </m:r>
                              </m:sup>
                            </m:sSubSup>
                          </m:den>
                        </m:f>
                      </m:e>
                    </m:rad>
                    <m:r>
                      <a:rPr lang="fr-BE" sz="1400" b="0" i="1" smtClean="0">
                        <a:solidFill>
                          <a:srgbClr val="FF0000"/>
                        </a:solidFill>
                        <a:latin typeface="Cambria Math" panose="02040503050406030204" pitchFamily="18" charset="0"/>
                      </a:rPr>
                      <m:t>     </m:t>
                    </m:r>
                    <m:r>
                      <a:rPr lang="fr-BE" sz="1400" b="0" i="1" smtClean="0">
                        <a:solidFill>
                          <a:srgbClr val="FF0000"/>
                        </a:solidFill>
                        <a:latin typeface="Cambria Math" panose="02040503050406030204" pitchFamily="18" charset="0"/>
                        <a:ea typeface="Cambria Math" panose="02040503050406030204" pitchFamily="18" charset="0"/>
                      </a:rPr>
                      <m:t>→     </m:t>
                    </m:r>
                    <m:r>
                      <a:rPr lang="fr-BE" sz="1400" b="0" i="1" smtClean="0">
                        <a:solidFill>
                          <a:srgbClr val="FF0000"/>
                        </a:solidFill>
                        <a:latin typeface="Cambria Math" panose="02040503050406030204" pitchFamily="18" charset="0"/>
                        <a:ea typeface="Cambria Math" panose="02040503050406030204" pitchFamily="18" charset="0"/>
                      </a:rPr>
                      <m:t>𝜌</m:t>
                    </m:r>
                    <m:r>
                      <a:rPr lang="fr-BE" sz="1400" b="0" i="1" smtClean="0">
                        <a:solidFill>
                          <a:srgbClr val="FF0000"/>
                        </a:solidFill>
                        <a:latin typeface="Cambria Math" panose="02040503050406030204" pitchFamily="18" charset="0"/>
                        <a:ea typeface="Cambria Math" panose="02040503050406030204" pitchFamily="18" charset="0"/>
                      </a:rPr>
                      <m:t>=</m:t>
                    </m:r>
                    <m:d>
                      <m:dPr>
                        <m:begChr m:val="{"/>
                        <m:endChr m:val=""/>
                        <m:ctrlPr>
                          <a:rPr lang="fr-BE" sz="1400" b="0" i="1" smtClean="0">
                            <a:solidFill>
                              <a:srgbClr val="FF0000"/>
                            </a:solidFill>
                            <a:latin typeface="Cambria Math" panose="02040503050406030204" pitchFamily="18" charset="0"/>
                            <a:ea typeface="Cambria Math" panose="02040503050406030204" pitchFamily="18" charset="0"/>
                          </a:rPr>
                        </m:ctrlPr>
                      </m:dPr>
                      <m:e>
                        <m:m>
                          <m:mPr>
                            <m:mcs>
                              <m:mc>
                                <m:mcPr>
                                  <m:count m:val="2"/>
                                  <m:mcJc m:val="center"/>
                                </m:mcPr>
                              </m:mc>
                            </m:mcs>
                            <m:ctrlPr>
                              <a:rPr lang="fr-BE" sz="1400" b="0" i="1" smtClean="0">
                                <a:solidFill>
                                  <a:srgbClr val="FF0000"/>
                                </a:solidFill>
                                <a:latin typeface="Cambria Math" panose="02040503050406030204" pitchFamily="18" charset="0"/>
                                <a:ea typeface="Cambria Math" panose="02040503050406030204" pitchFamily="18" charset="0"/>
                              </a:rPr>
                            </m:ctrlPr>
                          </m:mPr>
                          <m:mr>
                            <m:e>
                              <m:r>
                                <m:rPr>
                                  <m:brk m:alnAt="7"/>
                                </m:rPr>
                                <a:rPr lang="fr-BE" sz="1400" b="0" i="1" smtClean="0">
                                  <a:solidFill>
                                    <a:srgbClr val="FF0000"/>
                                  </a:solidFill>
                                  <a:latin typeface="Cambria Math" panose="02040503050406030204" pitchFamily="18" charset="0"/>
                                  <a:ea typeface="Cambria Math" panose="02040503050406030204" pitchFamily="18" charset="0"/>
                                </a:rPr>
                                <m:t>1</m:t>
                              </m:r>
                              <m:r>
                                <a:rPr lang="fr-BE" sz="1400" b="0" i="1" smtClean="0">
                                  <a:solidFill>
                                    <a:srgbClr val="FF0000"/>
                                  </a:solidFill>
                                  <a:latin typeface="Cambria Math" panose="02040503050406030204" pitchFamily="18" charset="0"/>
                                  <a:ea typeface="Cambria Math" panose="02040503050406030204" pitchFamily="18" charset="0"/>
                                </a:rPr>
                                <m:t>.0</m:t>
                              </m:r>
                            </m:e>
                            <m:e>
                              <m:r>
                                <a:rPr lang="fr-BE" sz="1400" b="0" i="1" smtClean="0">
                                  <a:solidFill>
                                    <a:srgbClr val="FF0000"/>
                                  </a:solidFill>
                                  <a:latin typeface="Cambria Math" panose="02040503050406030204" pitchFamily="18" charset="0"/>
                                  <a:ea typeface="Cambria Math" panose="02040503050406030204" pitchFamily="18" charset="0"/>
                                </a:rPr>
                                <m:t>𝑖𝑓</m:t>
                              </m:r>
                              <m:r>
                                <a:rPr lang="fr-BE" sz="1400" b="0" i="1" smtClean="0">
                                  <a:solidFill>
                                    <a:srgbClr val="FF0000"/>
                                  </a:solidFill>
                                  <a:latin typeface="Cambria Math" panose="02040503050406030204" pitchFamily="18" charset="0"/>
                                  <a:ea typeface="Cambria Math" panose="02040503050406030204" pitchFamily="18" charset="0"/>
                                </a:rPr>
                                <m:t> </m:t>
                              </m:r>
                              <m:sSub>
                                <m:sSubPr>
                                  <m:ctrlPr>
                                    <a:rPr lang="fr-BE" sz="1400" i="1">
                                      <a:solidFill>
                                        <a:srgbClr val="FF0000"/>
                                      </a:solidFill>
                                      <a:latin typeface="Cambria Math" panose="02040503050406030204" pitchFamily="18" charset="0"/>
                                    </a:rPr>
                                  </m:ctrlPr>
                                </m:sSubPr>
                                <m:e>
                                  <m:acc>
                                    <m:accPr>
                                      <m:chr m:val="̅"/>
                                      <m:ctrlPr>
                                        <a:rPr lang="fr-BE" sz="1400" i="1">
                                          <a:solidFill>
                                            <a:srgbClr val="FF0000"/>
                                          </a:solidFill>
                                          <a:latin typeface="Cambria Math" panose="02040503050406030204" pitchFamily="18" charset="0"/>
                                        </a:rPr>
                                      </m:ctrlPr>
                                    </m:accPr>
                                    <m:e>
                                      <m:r>
                                        <a:rPr lang="fr-BE" sz="1400" i="1">
                                          <a:solidFill>
                                            <a:srgbClr val="FF0000"/>
                                          </a:solidFill>
                                          <a:latin typeface="Cambria Math" panose="02040503050406030204" pitchFamily="18" charset="0"/>
                                        </a:rPr>
                                        <m:t>𝜆</m:t>
                                      </m:r>
                                    </m:e>
                                  </m:acc>
                                </m:e>
                                <m:sub>
                                  <m:r>
                                    <a:rPr lang="fr-BE" sz="1400" i="1">
                                      <a:solidFill>
                                        <a:srgbClr val="FF0000"/>
                                      </a:solidFill>
                                      <a:latin typeface="Cambria Math" panose="02040503050406030204" pitchFamily="18" charset="0"/>
                                    </a:rPr>
                                    <m:t>𝑝</m:t>
                                  </m:r>
                                </m:sub>
                              </m:sSub>
                              <m:r>
                                <a:rPr lang="fr-BE" sz="1400" b="0" i="1" smtClean="0">
                                  <a:solidFill>
                                    <a:srgbClr val="FF0000"/>
                                  </a:solidFill>
                                  <a:latin typeface="Cambria Math" panose="02040503050406030204" pitchFamily="18" charset="0"/>
                                </a:rPr>
                                <m:t>≤0.67</m:t>
                              </m:r>
                            </m:e>
                          </m:mr>
                          <m:mr>
                            <m:e>
                              <m:f>
                                <m:fPr>
                                  <m:ctrlPr>
                                    <a:rPr lang="fr-BE" sz="1400" b="0" i="1" smtClean="0">
                                      <a:solidFill>
                                        <a:srgbClr val="FF0000"/>
                                      </a:solidFill>
                                      <a:latin typeface="Cambria Math" panose="02040503050406030204" pitchFamily="18" charset="0"/>
                                      <a:ea typeface="Cambria Math" panose="02040503050406030204" pitchFamily="18" charset="0"/>
                                    </a:rPr>
                                  </m:ctrlPr>
                                </m:fPr>
                                <m:num>
                                  <m:sSub>
                                    <m:sSubPr>
                                      <m:ctrlPr>
                                        <a:rPr lang="fr-BE" sz="1400" i="1">
                                          <a:solidFill>
                                            <a:srgbClr val="FF0000"/>
                                          </a:solidFill>
                                          <a:latin typeface="Cambria Math" panose="02040503050406030204" pitchFamily="18" charset="0"/>
                                        </a:rPr>
                                      </m:ctrlPr>
                                    </m:sSubPr>
                                    <m:e>
                                      <m:acc>
                                        <m:accPr>
                                          <m:chr m:val="̅"/>
                                          <m:ctrlPr>
                                            <a:rPr lang="fr-BE" sz="1400" i="1">
                                              <a:solidFill>
                                                <a:srgbClr val="FF0000"/>
                                              </a:solidFill>
                                              <a:latin typeface="Cambria Math" panose="02040503050406030204" pitchFamily="18" charset="0"/>
                                            </a:rPr>
                                          </m:ctrlPr>
                                        </m:accPr>
                                        <m:e>
                                          <m:r>
                                            <a:rPr lang="fr-BE" sz="1400" i="1">
                                              <a:solidFill>
                                                <a:srgbClr val="FF0000"/>
                                              </a:solidFill>
                                              <a:latin typeface="Cambria Math" panose="02040503050406030204" pitchFamily="18" charset="0"/>
                                            </a:rPr>
                                            <m:t>𝜆</m:t>
                                          </m:r>
                                        </m:e>
                                      </m:acc>
                                    </m:e>
                                    <m:sub>
                                      <m:r>
                                        <a:rPr lang="fr-BE" sz="1400" i="1">
                                          <a:solidFill>
                                            <a:srgbClr val="FF0000"/>
                                          </a:solidFill>
                                          <a:latin typeface="Cambria Math" panose="02040503050406030204" pitchFamily="18" charset="0"/>
                                        </a:rPr>
                                        <m:t>𝑝</m:t>
                                      </m:r>
                                    </m:sub>
                                  </m:sSub>
                                  <m:r>
                                    <a:rPr lang="fr-BE" sz="1400" i="1">
                                      <a:solidFill>
                                        <a:srgbClr val="FF0000"/>
                                      </a:solidFill>
                                      <a:latin typeface="Cambria Math" panose="02040503050406030204" pitchFamily="18" charset="0"/>
                                    </a:rPr>
                                    <m:t>−0.22</m:t>
                                  </m:r>
                                </m:num>
                                <m:den>
                                  <m:sSubSup>
                                    <m:sSubSupPr>
                                      <m:ctrlPr>
                                        <a:rPr lang="fr-BE" sz="1400" b="0" i="1" smtClean="0">
                                          <a:solidFill>
                                            <a:srgbClr val="FF0000"/>
                                          </a:solidFill>
                                          <a:latin typeface="Cambria Math" panose="02040503050406030204" pitchFamily="18" charset="0"/>
                                        </a:rPr>
                                      </m:ctrlPr>
                                    </m:sSubSupPr>
                                    <m:e>
                                      <m:acc>
                                        <m:accPr>
                                          <m:chr m:val="̅"/>
                                          <m:ctrlPr>
                                            <a:rPr lang="fr-BE" sz="1400" i="1">
                                              <a:solidFill>
                                                <a:srgbClr val="FF0000"/>
                                              </a:solidFill>
                                              <a:latin typeface="Cambria Math" panose="02040503050406030204" pitchFamily="18" charset="0"/>
                                            </a:rPr>
                                          </m:ctrlPr>
                                        </m:accPr>
                                        <m:e>
                                          <m:r>
                                            <a:rPr lang="fr-BE" sz="1400" i="1">
                                              <a:solidFill>
                                                <a:srgbClr val="FF0000"/>
                                              </a:solidFill>
                                              <a:latin typeface="Cambria Math" panose="02040503050406030204" pitchFamily="18" charset="0"/>
                                            </a:rPr>
                                            <m:t>𝜆</m:t>
                                          </m:r>
                                        </m:e>
                                      </m:acc>
                                    </m:e>
                                    <m:sub>
                                      <m:r>
                                        <a:rPr lang="fr-BE" sz="1400" i="1">
                                          <a:solidFill>
                                            <a:srgbClr val="FF0000"/>
                                          </a:solidFill>
                                          <a:latin typeface="Cambria Math" panose="02040503050406030204" pitchFamily="18" charset="0"/>
                                        </a:rPr>
                                        <m:t>𝑝</m:t>
                                      </m:r>
                                    </m:sub>
                                    <m:sup>
                                      <m:r>
                                        <a:rPr lang="fr-BE" sz="1400" b="0" i="1" smtClean="0">
                                          <a:solidFill>
                                            <a:srgbClr val="FF0000"/>
                                          </a:solidFill>
                                          <a:latin typeface="Cambria Math" panose="02040503050406030204" pitchFamily="18" charset="0"/>
                                        </a:rPr>
                                        <m:t>2</m:t>
                                      </m:r>
                                    </m:sup>
                                  </m:sSubSup>
                                </m:den>
                              </m:f>
                            </m:e>
                            <m:e>
                              <m:r>
                                <a:rPr lang="fr-BE" sz="1400" b="0" i="1" smtClean="0">
                                  <a:solidFill>
                                    <a:srgbClr val="FF0000"/>
                                  </a:solidFill>
                                  <a:latin typeface="Cambria Math" panose="02040503050406030204" pitchFamily="18" charset="0"/>
                                  <a:ea typeface="Cambria Math" panose="02040503050406030204" pitchFamily="18" charset="0"/>
                                </a:rPr>
                                <m:t>𝑖𝑓</m:t>
                              </m:r>
                              <m:r>
                                <a:rPr lang="fr-BE" sz="1400" b="0" i="1" smtClean="0">
                                  <a:solidFill>
                                    <a:srgbClr val="FF0000"/>
                                  </a:solidFill>
                                  <a:latin typeface="Cambria Math" panose="02040503050406030204" pitchFamily="18" charset="0"/>
                                  <a:ea typeface="Cambria Math" panose="02040503050406030204" pitchFamily="18" charset="0"/>
                                </a:rPr>
                                <m:t> </m:t>
                              </m:r>
                              <m:sSub>
                                <m:sSubPr>
                                  <m:ctrlPr>
                                    <a:rPr lang="fr-BE" sz="1400" i="1">
                                      <a:solidFill>
                                        <a:srgbClr val="FF0000"/>
                                      </a:solidFill>
                                      <a:latin typeface="Cambria Math" panose="02040503050406030204" pitchFamily="18" charset="0"/>
                                    </a:rPr>
                                  </m:ctrlPr>
                                </m:sSubPr>
                                <m:e>
                                  <m:acc>
                                    <m:accPr>
                                      <m:chr m:val="̅"/>
                                      <m:ctrlPr>
                                        <a:rPr lang="fr-BE" sz="1400" i="1">
                                          <a:solidFill>
                                            <a:srgbClr val="FF0000"/>
                                          </a:solidFill>
                                          <a:latin typeface="Cambria Math" panose="02040503050406030204" pitchFamily="18" charset="0"/>
                                        </a:rPr>
                                      </m:ctrlPr>
                                    </m:accPr>
                                    <m:e>
                                      <m:r>
                                        <a:rPr lang="fr-BE" sz="1400" i="1">
                                          <a:solidFill>
                                            <a:srgbClr val="FF0000"/>
                                          </a:solidFill>
                                          <a:latin typeface="Cambria Math" panose="02040503050406030204" pitchFamily="18" charset="0"/>
                                        </a:rPr>
                                        <m:t>𝜆</m:t>
                                      </m:r>
                                    </m:e>
                                  </m:acc>
                                </m:e>
                                <m:sub>
                                  <m:r>
                                    <a:rPr lang="fr-BE" sz="1400" i="1">
                                      <a:solidFill>
                                        <a:srgbClr val="FF0000"/>
                                      </a:solidFill>
                                      <a:latin typeface="Cambria Math" panose="02040503050406030204" pitchFamily="18" charset="0"/>
                                    </a:rPr>
                                    <m:t>𝑝</m:t>
                                  </m:r>
                                </m:sub>
                              </m:sSub>
                              <m:r>
                                <a:rPr lang="fr-BE" sz="1400" b="0" i="1" smtClean="0">
                                  <a:solidFill>
                                    <a:srgbClr val="FF0000"/>
                                  </a:solidFill>
                                  <a:latin typeface="Cambria Math" panose="02040503050406030204" pitchFamily="18" charset="0"/>
                                </a:rPr>
                                <m:t>&gt;0.67</m:t>
                              </m:r>
                            </m:e>
                          </m:mr>
                        </m:m>
                      </m:e>
                    </m:d>
                  </m:oMath>
                </a14:m>
                <a:endParaRPr lang="en-GB" sz="1400" dirty="0">
                  <a:solidFill>
                    <a:srgbClr val="FF0000"/>
                  </a:solidFill>
                </a:endParaRPr>
              </a:p>
            </p:txBody>
          </p:sp>
        </mc:Choice>
        <mc:Fallback xmlns="">
          <p:sp>
            <p:nvSpPr>
              <p:cNvPr id="15" name="ZoneTexte 14">
                <a:extLst>
                  <a:ext uri="{FF2B5EF4-FFF2-40B4-BE49-F238E27FC236}">
                    <a16:creationId xmlns:a16="http://schemas.microsoft.com/office/drawing/2014/main" id="{B09232B8-E33A-89D9-B419-541C537180A1}"/>
                  </a:ext>
                </a:extLst>
              </p:cNvPr>
              <p:cNvSpPr txBox="1">
                <a:spLocks noRot="1" noChangeAspect="1" noMove="1" noResize="1" noEditPoints="1" noAdjustHandles="1" noChangeArrowheads="1" noChangeShapeType="1" noTextEdit="1"/>
              </p:cNvSpPr>
              <p:nvPr/>
            </p:nvSpPr>
            <p:spPr>
              <a:xfrm>
                <a:off x="1289367" y="5964210"/>
                <a:ext cx="5655766" cy="8900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itre 5">
                <a:extLst>
                  <a:ext uri="{FF2B5EF4-FFF2-40B4-BE49-F238E27FC236}">
                    <a16:creationId xmlns:a16="http://schemas.microsoft.com/office/drawing/2014/main" id="{CBB401A2-B54C-63B3-C694-9DFDBA82DBC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19" name="Titre 5">
                <a:extLst>
                  <a:ext uri="{FF2B5EF4-FFF2-40B4-BE49-F238E27FC236}">
                    <a16:creationId xmlns:a16="http://schemas.microsoft.com/office/drawing/2014/main" id="{CBB401A2-B54C-63B3-C694-9DFDBA82DBC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8"/>
                <a:stretch>
                  <a:fillRect l="-2000" t="-21782" b="-34653"/>
                </a:stretch>
              </a:blipFill>
            </p:spPr>
            <p:txBody>
              <a:bodyPr/>
              <a:lstStyle/>
              <a:p>
                <a:r>
                  <a:rPr lang="en-GB">
                    <a:noFill/>
                  </a:rPr>
                  <a:t> </a:t>
                </a:r>
              </a:p>
            </p:txBody>
          </p:sp>
        </mc:Fallback>
      </mc:AlternateContent>
      <p:pic>
        <p:nvPicPr>
          <p:cNvPr id="20" name="Image 19">
            <a:extLst>
              <a:ext uri="{FF2B5EF4-FFF2-40B4-BE49-F238E27FC236}">
                <a16:creationId xmlns:a16="http://schemas.microsoft.com/office/drawing/2014/main" id="{73043F1B-F295-4207-B9F1-EFDD70349E95}"/>
              </a:ext>
            </a:extLst>
          </p:cNvPr>
          <p:cNvPicPr>
            <a:picLocks noChangeAspect="1"/>
          </p:cNvPicPr>
          <p:nvPr/>
        </p:nvPicPr>
        <p:blipFill>
          <a:blip r:embed="rId9"/>
          <a:stretch>
            <a:fillRect/>
          </a:stretch>
        </p:blipFill>
        <p:spPr>
          <a:xfrm>
            <a:off x="5086800" y="1036800"/>
            <a:ext cx="3743811" cy="2160000"/>
          </a:xfrm>
          <a:prstGeom prst="rect">
            <a:avLst/>
          </a:prstGeom>
        </p:spPr>
      </p:pic>
      <p:sp>
        <p:nvSpPr>
          <p:cNvPr id="21" name="Flèche droite 4">
            <a:extLst>
              <a:ext uri="{FF2B5EF4-FFF2-40B4-BE49-F238E27FC236}">
                <a16:creationId xmlns:a16="http://schemas.microsoft.com/office/drawing/2014/main" id="{1A506E4A-B0CD-42EF-6256-EE4997E2A6BC}"/>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5" name="Connecteur : en angle 24">
            <a:extLst>
              <a:ext uri="{FF2B5EF4-FFF2-40B4-BE49-F238E27FC236}">
                <a16:creationId xmlns:a16="http://schemas.microsoft.com/office/drawing/2014/main" id="{4DB95234-AE2F-19FE-A09F-B87B02D5EE8A}"/>
              </a:ext>
            </a:extLst>
          </p:cNvPr>
          <p:cNvCxnSpPr>
            <a:cxnSpLocks/>
            <a:endCxn id="15" idx="1"/>
          </p:cNvCxnSpPr>
          <p:nvPr/>
        </p:nvCxnSpPr>
        <p:spPr>
          <a:xfrm>
            <a:off x="670650" y="5964210"/>
            <a:ext cx="618717" cy="445026"/>
          </a:xfrm>
          <a:prstGeom prst="bentConnector3">
            <a:avLst>
              <a:gd name="adj1" fmla="val -289"/>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44FA7E7F-0957-614C-0428-3F5712152B88}"/>
                  </a:ext>
                </a:extLst>
              </p:cNvPr>
              <p:cNvSpPr txBox="1"/>
              <p:nvPr/>
            </p:nvSpPr>
            <p:spPr>
              <a:xfrm>
                <a:off x="1528740" y="3661154"/>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FF0000"/>
                              </a:solidFill>
                              <a:latin typeface="Cambria Math" panose="02040503050406030204" pitchFamily="18" charset="0"/>
                              <a:cs typeface="Arial" pitchFamily="34" charset="0"/>
                            </a:rPr>
                          </m:ctrlPr>
                        </m:sSubPr>
                        <m:e>
                          <m:r>
                            <a:rPr lang="fr-BE" sz="1200" b="0" i="1" smtClean="0">
                              <a:solidFill>
                                <a:srgbClr val="FF0000"/>
                              </a:solidFill>
                              <a:latin typeface="Cambria Math" panose="02040503050406030204" pitchFamily="18" charset="0"/>
                              <a:cs typeface="Arial" pitchFamily="34" charset="0"/>
                            </a:rPr>
                            <m:t>𝑘</m:t>
                          </m:r>
                        </m:e>
                        <m:sub>
                          <m:r>
                            <a:rPr lang="fr-BE" sz="1200" b="0" i="1" smtClean="0">
                              <a:solidFill>
                                <a:srgbClr val="FF0000"/>
                              </a:solidFill>
                              <a:latin typeface="Cambria Math" panose="02040503050406030204" pitchFamily="18" charset="0"/>
                              <a:cs typeface="Arial" pitchFamily="34" charset="0"/>
                            </a:rPr>
                            <m:t>𝑐𝑟</m:t>
                          </m:r>
                        </m:sub>
                      </m:sSub>
                      <m:r>
                        <a:rPr lang="fr-BE" sz="1200" b="0" i="1" smtClean="0">
                          <a:solidFill>
                            <a:srgbClr val="FF0000"/>
                          </a:solidFill>
                          <a:latin typeface="Cambria Math" panose="02040503050406030204" pitchFamily="18" charset="0"/>
                          <a:cs typeface="Arial" pitchFamily="34" charset="0"/>
                        </a:rPr>
                        <m:t>=</m:t>
                      </m:r>
                      <m:f>
                        <m:fPr>
                          <m:ctrlPr>
                            <a:rPr lang="fr-BE" sz="1200" b="0" i="1" smtClean="0">
                              <a:solidFill>
                                <a:srgbClr val="FF0000"/>
                              </a:solidFill>
                              <a:latin typeface="Cambria Math" panose="02040503050406030204" pitchFamily="18" charset="0"/>
                              <a:cs typeface="Arial" pitchFamily="34" charset="0"/>
                            </a:rPr>
                          </m:ctrlPr>
                        </m:fPr>
                        <m:num>
                          <m:r>
                            <a:rPr lang="fr-BE" sz="1200" b="0" i="1" smtClean="0">
                              <a:solidFill>
                                <a:srgbClr val="FF0000"/>
                              </a:solidFill>
                              <a:latin typeface="Cambria Math" panose="02040503050406030204" pitchFamily="18" charset="0"/>
                              <a:cs typeface="Arial" pitchFamily="34" charset="0"/>
                            </a:rPr>
                            <m:t>4</m:t>
                          </m:r>
                        </m:num>
                        <m:den>
                          <m:r>
                            <a:rPr lang="fr-BE" sz="1200" b="0" i="1" smtClean="0">
                              <a:solidFill>
                                <a:srgbClr val="FF0000"/>
                              </a:solidFill>
                              <a:latin typeface="Cambria Math" panose="02040503050406030204" pitchFamily="18" charset="0"/>
                              <a:cs typeface="Arial" pitchFamily="34" charset="0"/>
                            </a:rPr>
                            <m:t>𝜋</m:t>
                          </m:r>
                        </m:den>
                      </m:f>
                    </m:oMath>
                  </m:oMathPara>
                </a14:m>
                <a:endParaRPr lang="en-GB" sz="1600" dirty="0">
                  <a:solidFill>
                    <a:srgbClr val="FF0000"/>
                  </a:solidFill>
                </a:endParaRPr>
              </a:p>
            </p:txBody>
          </p:sp>
        </mc:Choice>
        <mc:Fallback xmlns="">
          <p:sp>
            <p:nvSpPr>
              <p:cNvPr id="33" name="ZoneTexte 32">
                <a:extLst>
                  <a:ext uri="{FF2B5EF4-FFF2-40B4-BE49-F238E27FC236}">
                    <a16:creationId xmlns:a16="http://schemas.microsoft.com/office/drawing/2014/main" id="{44FA7E7F-0957-614C-0428-3F5712152B88}"/>
                  </a:ext>
                </a:extLst>
              </p:cNvPr>
              <p:cNvSpPr txBox="1">
                <a:spLocks noRot="1" noChangeAspect="1" noMove="1" noResize="1" noEditPoints="1" noAdjustHandles="1" noChangeArrowheads="1" noChangeShapeType="1" noTextEdit="1"/>
              </p:cNvSpPr>
              <p:nvPr/>
            </p:nvSpPr>
            <p:spPr>
              <a:xfrm>
                <a:off x="1528740" y="3661154"/>
                <a:ext cx="960120" cy="438582"/>
              </a:xfrm>
              <a:prstGeom prst="rect">
                <a:avLst/>
              </a:prstGeom>
              <a:blipFill>
                <a:blip r:embed="rId10"/>
                <a:stretch>
                  <a:fillRect/>
                </a:stretch>
              </a:blipFill>
            </p:spPr>
            <p:txBody>
              <a:bodyPr/>
              <a:lstStyle/>
              <a:p>
                <a:r>
                  <a:rPr lang="en-GB">
                    <a:noFill/>
                  </a:rPr>
                  <a:t> </a:t>
                </a:r>
              </a:p>
            </p:txBody>
          </p:sp>
        </mc:Fallback>
      </mc:AlternateContent>
      <p:sp>
        <p:nvSpPr>
          <p:cNvPr id="3" name="ZoneTexte 2">
            <a:extLst>
              <a:ext uri="{FF2B5EF4-FFF2-40B4-BE49-F238E27FC236}">
                <a16:creationId xmlns:a16="http://schemas.microsoft.com/office/drawing/2014/main" id="{3B742794-680A-326A-485A-692F1A893072}"/>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8/20</a:t>
            </a:r>
          </a:p>
        </p:txBody>
      </p:sp>
      <p:sp>
        <p:nvSpPr>
          <p:cNvPr id="4" name="Accolade fermante 3">
            <a:extLst>
              <a:ext uri="{FF2B5EF4-FFF2-40B4-BE49-F238E27FC236}">
                <a16:creationId xmlns:a16="http://schemas.microsoft.com/office/drawing/2014/main" id="{CA0955DD-8BEB-9BAC-28D8-861A60703D64}"/>
              </a:ext>
            </a:extLst>
          </p:cNvPr>
          <p:cNvSpPr/>
          <p:nvPr/>
        </p:nvSpPr>
        <p:spPr>
          <a:xfrm rot="16200000">
            <a:off x="3877501" y="3139097"/>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Accolade fermante 4">
            <a:extLst>
              <a:ext uri="{FF2B5EF4-FFF2-40B4-BE49-F238E27FC236}">
                <a16:creationId xmlns:a16="http://schemas.microsoft.com/office/drawing/2014/main" id="{717AC5A0-7B58-BA2E-D561-9523BD7C6224}"/>
              </a:ext>
            </a:extLst>
          </p:cNvPr>
          <p:cNvSpPr/>
          <p:nvPr/>
        </p:nvSpPr>
        <p:spPr>
          <a:xfrm rot="16200000">
            <a:off x="6395050" y="2975896"/>
            <a:ext cx="156955" cy="2597744"/>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ZoneTexte 5">
            <a:extLst>
              <a:ext uri="{FF2B5EF4-FFF2-40B4-BE49-F238E27FC236}">
                <a16:creationId xmlns:a16="http://schemas.microsoft.com/office/drawing/2014/main" id="{3549133D-01DE-3FEB-DA50-E6BB2403DA67}"/>
              </a:ext>
            </a:extLst>
          </p:cNvPr>
          <p:cNvSpPr txBox="1"/>
          <p:nvPr/>
        </p:nvSpPr>
        <p:spPr>
          <a:xfrm>
            <a:off x="3447045" y="3914442"/>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sp>
        <p:nvSpPr>
          <p:cNvPr id="7" name="ZoneTexte 6">
            <a:extLst>
              <a:ext uri="{FF2B5EF4-FFF2-40B4-BE49-F238E27FC236}">
                <a16:creationId xmlns:a16="http://schemas.microsoft.com/office/drawing/2014/main" id="{EE20D33B-DB61-8576-669E-6912D6FFFD1D}"/>
              </a:ext>
            </a:extLst>
          </p:cNvPr>
          <p:cNvSpPr txBox="1"/>
          <p:nvPr/>
        </p:nvSpPr>
        <p:spPr>
          <a:xfrm>
            <a:off x="5895809" y="3914442"/>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spTree>
    <p:custDataLst>
      <p:tags r:id="rId1"/>
    </p:custDataLst>
    <p:extLst>
      <p:ext uri="{BB962C8B-B14F-4D97-AF65-F5344CB8AC3E}">
        <p14:creationId xmlns:p14="http://schemas.microsoft.com/office/powerpoint/2010/main" val="1883660627"/>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5">
            <a:extLst>
              <a:ext uri="{FF2B5EF4-FFF2-40B4-BE49-F238E27FC236}">
                <a16:creationId xmlns:a16="http://schemas.microsoft.com/office/drawing/2014/main" id="{3248131F-A7B2-CE67-72F5-7A379086D228}"/>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Comparisons with experimental results</a:t>
            </a:r>
          </a:p>
        </p:txBody>
      </p:sp>
      <p:sp>
        <p:nvSpPr>
          <p:cNvPr id="13" name="Flèche droite 4">
            <a:extLst>
              <a:ext uri="{FF2B5EF4-FFF2-40B4-BE49-F238E27FC236}">
                <a16:creationId xmlns:a16="http://schemas.microsoft.com/office/drawing/2014/main" id="{6F12983F-6F66-3516-42DE-57EE0EC1592A}"/>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 name="Image 17">
            <a:extLst>
              <a:ext uri="{FF2B5EF4-FFF2-40B4-BE49-F238E27FC236}">
                <a16:creationId xmlns:a16="http://schemas.microsoft.com/office/drawing/2014/main" id="{EF64A6DD-8188-8956-712B-2B3C5A7048DB}"/>
              </a:ext>
            </a:extLst>
          </p:cNvPr>
          <p:cNvPicPr>
            <a:picLocks noChangeAspect="1"/>
          </p:cNvPicPr>
          <p:nvPr/>
        </p:nvPicPr>
        <p:blipFill>
          <a:blip r:embed="rId4"/>
          <a:stretch>
            <a:fillRect/>
          </a:stretch>
        </p:blipFill>
        <p:spPr>
          <a:xfrm>
            <a:off x="5086800" y="1036800"/>
            <a:ext cx="3743811" cy="2160000"/>
          </a:xfrm>
          <a:prstGeom prst="rect">
            <a:avLst/>
          </a:prstGeom>
        </p:spPr>
      </p:pic>
      <p:pic>
        <p:nvPicPr>
          <p:cNvPr id="19" name="Image 18">
            <a:extLst>
              <a:ext uri="{FF2B5EF4-FFF2-40B4-BE49-F238E27FC236}">
                <a16:creationId xmlns:a16="http://schemas.microsoft.com/office/drawing/2014/main" id="{8D2C29AC-BE95-5F37-36BA-568D361AB91B}"/>
              </a:ext>
            </a:extLst>
          </p:cNvPr>
          <p:cNvPicPr>
            <a:picLocks noChangeAspect="1"/>
          </p:cNvPicPr>
          <p:nvPr/>
        </p:nvPicPr>
        <p:blipFill>
          <a:blip r:embed="rId5"/>
          <a:stretch>
            <a:fillRect/>
          </a:stretch>
        </p:blipFill>
        <p:spPr>
          <a:xfrm>
            <a:off x="251460" y="3577550"/>
            <a:ext cx="4320540" cy="2881884"/>
          </a:xfrm>
          <a:prstGeom prst="rect">
            <a:avLst/>
          </a:prstGeom>
        </p:spPr>
      </p:pic>
      <p:pic>
        <p:nvPicPr>
          <p:cNvPr id="20" name="Image 19">
            <a:extLst>
              <a:ext uri="{FF2B5EF4-FFF2-40B4-BE49-F238E27FC236}">
                <a16:creationId xmlns:a16="http://schemas.microsoft.com/office/drawing/2014/main" id="{A3415B3A-FAAF-36F2-1931-F313C2FD587D}"/>
              </a:ext>
            </a:extLst>
          </p:cNvPr>
          <p:cNvPicPr>
            <a:picLocks noChangeAspect="1"/>
          </p:cNvPicPr>
          <p:nvPr/>
        </p:nvPicPr>
        <p:blipFill>
          <a:blip r:embed="rId6"/>
          <a:stretch>
            <a:fillRect/>
          </a:stretch>
        </p:blipFill>
        <p:spPr>
          <a:xfrm>
            <a:off x="4572000" y="3577550"/>
            <a:ext cx="4320540" cy="2881884"/>
          </a:xfrm>
          <a:prstGeom prst="rect">
            <a:avLst/>
          </a:prstGeom>
        </p:spPr>
      </p:pic>
      <p:pic>
        <p:nvPicPr>
          <p:cNvPr id="21" name="Image 20">
            <a:extLst>
              <a:ext uri="{FF2B5EF4-FFF2-40B4-BE49-F238E27FC236}">
                <a16:creationId xmlns:a16="http://schemas.microsoft.com/office/drawing/2014/main" id="{EBDFFA4D-65F7-B303-B0EE-49C42835EABA}"/>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23" name="ZoneTexte 22">
            <a:extLst>
              <a:ext uri="{FF2B5EF4-FFF2-40B4-BE49-F238E27FC236}">
                <a16:creationId xmlns:a16="http://schemas.microsoft.com/office/drawing/2014/main" id="{9C052C75-289C-DCB6-3EB9-1391F0361829}"/>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9/20</a:t>
            </a:r>
          </a:p>
        </p:txBody>
      </p:sp>
      <p:sp>
        <p:nvSpPr>
          <p:cNvPr id="3" name="ZoneTexte 2">
            <a:extLst>
              <a:ext uri="{FF2B5EF4-FFF2-40B4-BE49-F238E27FC236}">
                <a16:creationId xmlns:a16="http://schemas.microsoft.com/office/drawing/2014/main" id="{1D5C59D7-412B-E4D6-F648-889BA086404A}"/>
              </a:ext>
            </a:extLst>
          </p:cNvPr>
          <p:cNvSpPr txBox="1"/>
          <p:nvPr/>
        </p:nvSpPr>
        <p:spPr>
          <a:xfrm>
            <a:off x="579600" y="6453161"/>
            <a:ext cx="6978668" cy="400110"/>
          </a:xfrm>
          <a:prstGeom prst="rect">
            <a:avLst/>
          </a:prstGeom>
          <a:noFill/>
        </p:spPr>
        <p:txBody>
          <a:bodyPr wrap="square">
            <a:spAutoFit/>
          </a:bodyPr>
          <a:lstStyle/>
          <a:p>
            <a:pPr algn="l"/>
            <a:r>
              <a:rPr lang="en-US" sz="1000" b="0" i="1" u="none" strike="noStrike" baseline="0" dirty="0">
                <a:latin typeface="Arial" panose="020B0604020202020204" pitchFamily="34" charset="0"/>
                <a:cs typeface="Arial" panose="020B0604020202020204" pitchFamily="34" charset="0"/>
              </a:rPr>
              <a:t>Reference: F. </a:t>
            </a:r>
            <a:r>
              <a:rPr lang="en-US" sz="1000" b="0" i="1" u="none" strike="noStrike" baseline="0" dirty="0" err="1">
                <a:latin typeface="Arial" panose="020B0604020202020204" pitchFamily="34" charset="0"/>
                <a:cs typeface="Arial" panose="020B0604020202020204" pitchFamily="34" charset="0"/>
              </a:rPr>
              <a:t>Kühnemund</a:t>
            </a:r>
            <a:r>
              <a:rPr lang="en-US" sz="1000" b="0" i="1" u="none" strike="noStrike" baseline="0" dirty="0">
                <a:latin typeface="Arial" panose="020B0604020202020204" pitchFamily="34" charset="0"/>
                <a:cs typeface="Arial" panose="020B0604020202020204" pitchFamily="34" charset="0"/>
              </a:rPr>
              <a:t>, Verification of the Rotation Capacity of Joints in Steel Structures (in German) (Ph.D. thesis), University of Stuttgart, Stuttgart (Germany, 2003).</a:t>
            </a:r>
            <a:endParaRPr lang="en-GB" sz="2400"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73499306"/>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5">
            <a:extLst>
              <a:ext uri="{FF2B5EF4-FFF2-40B4-BE49-F238E27FC236}">
                <a16:creationId xmlns:a16="http://schemas.microsoft.com/office/drawing/2014/main" id="{3248131F-A7B2-CE67-72F5-7A379086D228}"/>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Comparisons with experimental results</a:t>
            </a:r>
          </a:p>
        </p:txBody>
      </p:sp>
      <p:sp>
        <p:nvSpPr>
          <p:cNvPr id="13" name="Flèche droite 4">
            <a:extLst>
              <a:ext uri="{FF2B5EF4-FFF2-40B4-BE49-F238E27FC236}">
                <a16:creationId xmlns:a16="http://schemas.microsoft.com/office/drawing/2014/main" id="{6F12983F-6F66-3516-42DE-57EE0EC1592A}"/>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 name="Image 17">
            <a:extLst>
              <a:ext uri="{FF2B5EF4-FFF2-40B4-BE49-F238E27FC236}">
                <a16:creationId xmlns:a16="http://schemas.microsoft.com/office/drawing/2014/main" id="{EF64A6DD-8188-8956-712B-2B3C5A7048DB}"/>
              </a:ext>
            </a:extLst>
          </p:cNvPr>
          <p:cNvPicPr>
            <a:picLocks noChangeAspect="1"/>
          </p:cNvPicPr>
          <p:nvPr/>
        </p:nvPicPr>
        <p:blipFill>
          <a:blip r:embed="rId4"/>
          <a:stretch>
            <a:fillRect/>
          </a:stretch>
        </p:blipFill>
        <p:spPr>
          <a:xfrm>
            <a:off x="5086800" y="1036800"/>
            <a:ext cx="3743811" cy="2160000"/>
          </a:xfrm>
          <a:prstGeom prst="rect">
            <a:avLst/>
          </a:prstGeom>
        </p:spPr>
      </p:pic>
      <p:pic>
        <p:nvPicPr>
          <p:cNvPr id="19" name="Image 18">
            <a:extLst>
              <a:ext uri="{FF2B5EF4-FFF2-40B4-BE49-F238E27FC236}">
                <a16:creationId xmlns:a16="http://schemas.microsoft.com/office/drawing/2014/main" id="{8D2C29AC-BE95-5F37-36BA-568D361AB91B}"/>
              </a:ext>
            </a:extLst>
          </p:cNvPr>
          <p:cNvPicPr>
            <a:picLocks noChangeAspect="1"/>
          </p:cNvPicPr>
          <p:nvPr/>
        </p:nvPicPr>
        <p:blipFill>
          <a:blip r:embed="rId5"/>
          <a:stretch>
            <a:fillRect/>
          </a:stretch>
        </p:blipFill>
        <p:spPr>
          <a:xfrm>
            <a:off x="251460" y="3577550"/>
            <a:ext cx="4320540" cy="2881884"/>
          </a:xfrm>
          <a:prstGeom prst="rect">
            <a:avLst/>
          </a:prstGeom>
        </p:spPr>
      </p:pic>
      <p:pic>
        <p:nvPicPr>
          <p:cNvPr id="20" name="Image 19">
            <a:extLst>
              <a:ext uri="{FF2B5EF4-FFF2-40B4-BE49-F238E27FC236}">
                <a16:creationId xmlns:a16="http://schemas.microsoft.com/office/drawing/2014/main" id="{A3415B3A-FAAF-36F2-1931-F313C2FD587D}"/>
              </a:ext>
            </a:extLst>
          </p:cNvPr>
          <p:cNvPicPr>
            <a:picLocks noChangeAspect="1"/>
          </p:cNvPicPr>
          <p:nvPr/>
        </p:nvPicPr>
        <p:blipFill>
          <a:blip r:embed="rId6"/>
          <a:stretch>
            <a:fillRect/>
          </a:stretch>
        </p:blipFill>
        <p:spPr>
          <a:xfrm>
            <a:off x="4572000" y="3577550"/>
            <a:ext cx="4320540" cy="2881884"/>
          </a:xfrm>
          <a:prstGeom prst="rect">
            <a:avLst/>
          </a:prstGeom>
        </p:spPr>
      </p:pic>
      <p:pic>
        <p:nvPicPr>
          <p:cNvPr id="21" name="Image 20">
            <a:extLst>
              <a:ext uri="{FF2B5EF4-FFF2-40B4-BE49-F238E27FC236}">
                <a16:creationId xmlns:a16="http://schemas.microsoft.com/office/drawing/2014/main" id="{EBDFFA4D-65F7-B303-B0EE-49C42835EABA}"/>
              </a:ext>
            </a:extLst>
          </p:cNvPr>
          <p:cNvPicPr>
            <a:picLocks noChangeAspect="1"/>
          </p:cNvPicPr>
          <p:nvPr/>
        </p:nvPicPr>
        <p:blipFill>
          <a:blip r:embed="rId7"/>
          <a:stretch>
            <a:fillRect/>
          </a:stretch>
        </p:blipFill>
        <p:spPr>
          <a:xfrm>
            <a:off x="579600" y="1015200"/>
            <a:ext cx="2858400" cy="2160620"/>
          </a:xfrm>
          <a:prstGeom prst="rect">
            <a:avLst/>
          </a:prstGeom>
        </p:spPr>
      </p:pic>
      <p:grpSp>
        <p:nvGrpSpPr>
          <p:cNvPr id="5" name="Groupe 4">
            <a:extLst>
              <a:ext uri="{FF2B5EF4-FFF2-40B4-BE49-F238E27FC236}">
                <a16:creationId xmlns:a16="http://schemas.microsoft.com/office/drawing/2014/main" id="{45555E3A-D2C5-FEE4-6277-AA765337D7B2}"/>
              </a:ext>
            </a:extLst>
          </p:cNvPr>
          <p:cNvGrpSpPr/>
          <p:nvPr/>
        </p:nvGrpSpPr>
        <p:grpSpPr>
          <a:xfrm>
            <a:off x="1148400" y="3743326"/>
            <a:ext cx="3191822" cy="2070100"/>
            <a:chOff x="1148400" y="3743326"/>
            <a:chExt cx="3191822" cy="2070100"/>
          </a:xfrm>
        </p:grpSpPr>
        <p:sp>
          <p:nvSpPr>
            <p:cNvPr id="22" name="Rectangle 21">
              <a:extLst>
                <a:ext uri="{FF2B5EF4-FFF2-40B4-BE49-F238E27FC236}">
                  <a16:creationId xmlns:a16="http://schemas.microsoft.com/office/drawing/2014/main" id="{E37832B8-4164-9C70-6709-18C231F199EC}"/>
                </a:ext>
              </a:extLst>
            </p:cNvPr>
            <p:cNvSpPr/>
            <p:nvPr/>
          </p:nvSpPr>
          <p:spPr>
            <a:xfrm>
              <a:off x="1149351" y="3743326"/>
              <a:ext cx="3190871" cy="2070100"/>
            </a:xfrm>
            <a:prstGeom prst="rect">
              <a:avLst/>
            </a:pr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droit 2">
              <a:extLst>
                <a:ext uri="{FF2B5EF4-FFF2-40B4-BE49-F238E27FC236}">
                  <a16:creationId xmlns:a16="http://schemas.microsoft.com/office/drawing/2014/main" id="{D91CCAC8-85E5-EF0B-326E-F2897DBDF180}"/>
                </a:ext>
              </a:extLst>
            </p:cNvPr>
            <p:cNvCxnSpPr>
              <a:cxnSpLocks/>
            </p:cNvCxnSpPr>
            <p:nvPr/>
          </p:nvCxnSpPr>
          <p:spPr>
            <a:xfrm>
              <a:off x="1148400" y="3743326"/>
              <a:ext cx="0" cy="2070100"/>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4" name="Ellipse 3">
            <a:extLst>
              <a:ext uri="{FF2B5EF4-FFF2-40B4-BE49-F238E27FC236}">
                <a16:creationId xmlns:a16="http://schemas.microsoft.com/office/drawing/2014/main" id="{1D20E355-5861-3904-8632-2D235321DC55}"/>
              </a:ext>
            </a:extLst>
          </p:cNvPr>
          <p:cNvSpPr/>
          <p:nvPr/>
        </p:nvSpPr>
        <p:spPr>
          <a:xfrm>
            <a:off x="4307933" y="4455405"/>
            <a:ext cx="64578" cy="45719"/>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6" name="Groupe 5">
            <a:extLst>
              <a:ext uri="{FF2B5EF4-FFF2-40B4-BE49-F238E27FC236}">
                <a16:creationId xmlns:a16="http://schemas.microsoft.com/office/drawing/2014/main" id="{DEDBB4A9-6BB4-F1A3-8F58-1B5F1259CC89}"/>
              </a:ext>
            </a:extLst>
          </p:cNvPr>
          <p:cNvGrpSpPr/>
          <p:nvPr/>
        </p:nvGrpSpPr>
        <p:grpSpPr>
          <a:xfrm>
            <a:off x="5553077" y="3744000"/>
            <a:ext cx="3107145" cy="2070100"/>
            <a:chOff x="1233077" y="3743326"/>
            <a:chExt cx="3107145" cy="2070100"/>
          </a:xfrm>
        </p:grpSpPr>
        <p:sp>
          <p:nvSpPr>
            <p:cNvPr id="7" name="Rectangle 6">
              <a:extLst>
                <a:ext uri="{FF2B5EF4-FFF2-40B4-BE49-F238E27FC236}">
                  <a16:creationId xmlns:a16="http://schemas.microsoft.com/office/drawing/2014/main" id="{EC5203BC-BC91-36A6-D320-0892B2167C49}"/>
                </a:ext>
              </a:extLst>
            </p:cNvPr>
            <p:cNvSpPr/>
            <p:nvPr/>
          </p:nvSpPr>
          <p:spPr>
            <a:xfrm>
              <a:off x="1233077" y="3743326"/>
              <a:ext cx="3107145" cy="2070100"/>
            </a:xfrm>
            <a:prstGeom prst="rect">
              <a:avLst/>
            </a:pr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Connecteur droit 8">
              <a:extLst>
                <a:ext uri="{FF2B5EF4-FFF2-40B4-BE49-F238E27FC236}">
                  <a16:creationId xmlns:a16="http://schemas.microsoft.com/office/drawing/2014/main" id="{BEABE588-ECF1-CF51-2133-5E4AEB483B26}"/>
                </a:ext>
              </a:extLst>
            </p:cNvPr>
            <p:cNvCxnSpPr>
              <a:cxnSpLocks/>
            </p:cNvCxnSpPr>
            <p:nvPr/>
          </p:nvCxnSpPr>
          <p:spPr>
            <a:xfrm>
              <a:off x="1234800" y="3743326"/>
              <a:ext cx="0" cy="2070100"/>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5" name="Groupe 24">
            <a:extLst>
              <a:ext uri="{FF2B5EF4-FFF2-40B4-BE49-F238E27FC236}">
                <a16:creationId xmlns:a16="http://schemas.microsoft.com/office/drawing/2014/main" id="{EB74DD7C-3814-B2C5-4D49-62ED51F21098}"/>
              </a:ext>
            </a:extLst>
          </p:cNvPr>
          <p:cNvGrpSpPr/>
          <p:nvPr/>
        </p:nvGrpSpPr>
        <p:grpSpPr>
          <a:xfrm>
            <a:off x="1148400" y="4122000"/>
            <a:ext cx="7511822" cy="369332"/>
            <a:chOff x="1148400" y="5533045"/>
            <a:chExt cx="7511822" cy="369332"/>
          </a:xfrm>
        </p:grpSpPr>
        <p:cxnSp>
          <p:nvCxnSpPr>
            <p:cNvPr id="12" name="Connecteur droit avec flèche 11">
              <a:extLst>
                <a:ext uri="{FF2B5EF4-FFF2-40B4-BE49-F238E27FC236}">
                  <a16:creationId xmlns:a16="http://schemas.microsoft.com/office/drawing/2014/main" id="{634969E0-012B-E541-1D72-69E49A5352CF}"/>
                </a:ext>
              </a:extLst>
            </p:cNvPr>
            <p:cNvCxnSpPr>
              <a:cxnSpLocks/>
            </p:cNvCxnSpPr>
            <p:nvPr/>
          </p:nvCxnSpPr>
          <p:spPr>
            <a:xfrm>
              <a:off x="1148400" y="5898727"/>
              <a:ext cx="3191822"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a:extLst>
                <a:ext uri="{FF2B5EF4-FFF2-40B4-BE49-F238E27FC236}">
                  <a16:creationId xmlns:a16="http://schemas.microsoft.com/office/drawing/2014/main" id="{78EAFCE3-8D8C-85EA-DFAD-AFA05AA8D4BC}"/>
                </a:ext>
              </a:extLst>
            </p:cNvPr>
            <p:cNvCxnSpPr>
              <a:cxnSpLocks/>
            </p:cNvCxnSpPr>
            <p:nvPr/>
          </p:nvCxnSpPr>
          <p:spPr>
            <a:xfrm>
              <a:off x="5553077" y="5898727"/>
              <a:ext cx="3107145"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AD1B4391-48BA-5FB7-822A-A183A24329D2}"/>
                </a:ext>
              </a:extLst>
            </p:cNvPr>
            <p:cNvSpPr txBox="1"/>
            <p:nvPr/>
          </p:nvSpPr>
          <p:spPr>
            <a:xfrm>
              <a:off x="2587858" y="5533045"/>
              <a:ext cx="312906" cy="369332"/>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a:t>
              </a:r>
            </a:p>
          </p:txBody>
        </p:sp>
        <p:sp>
          <p:nvSpPr>
            <p:cNvPr id="24" name="ZoneTexte 23">
              <a:extLst>
                <a:ext uri="{FF2B5EF4-FFF2-40B4-BE49-F238E27FC236}">
                  <a16:creationId xmlns:a16="http://schemas.microsoft.com/office/drawing/2014/main" id="{CEA24C55-713E-F392-B738-A53340765E72}"/>
                </a:ext>
              </a:extLst>
            </p:cNvPr>
            <p:cNvSpPr txBox="1"/>
            <p:nvPr/>
          </p:nvSpPr>
          <p:spPr>
            <a:xfrm>
              <a:off x="6947852" y="5533045"/>
              <a:ext cx="312906" cy="369332"/>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a:t>
              </a:r>
            </a:p>
          </p:txBody>
        </p:sp>
      </p:grpSp>
      <p:sp>
        <p:nvSpPr>
          <p:cNvPr id="26" name="ZoneTexte 25">
            <a:extLst>
              <a:ext uri="{FF2B5EF4-FFF2-40B4-BE49-F238E27FC236}">
                <a16:creationId xmlns:a16="http://schemas.microsoft.com/office/drawing/2014/main" id="{B7CAB9B4-1A53-976C-6390-31669414ED01}"/>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9/20</a:t>
            </a:r>
          </a:p>
        </p:txBody>
      </p:sp>
      <p:sp>
        <p:nvSpPr>
          <p:cNvPr id="2" name="ZoneTexte 1">
            <a:extLst>
              <a:ext uri="{FF2B5EF4-FFF2-40B4-BE49-F238E27FC236}">
                <a16:creationId xmlns:a16="http://schemas.microsoft.com/office/drawing/2014/main" id="{30539BCE-D574-527A-1DD0-E28FA57AC264}"/>
              </a:ext>
            </a:extLst>
          </p:cNvPr>
          <p:cNvSpPr txBox="1"/>
          <p:nvPr/>
        </p:nvSpPr>
        <p:spPr>
          <a:xfrm>
            <a:off x="579600" y="6453161"/>
            <a:ext cx="6978668" cy="400110"/>
          </a:xfrm>
          <a:prstGeom prst="rect">
            <a:avLst/>
          </a:prstGeom>
          <a:noFill/>
        </p:spPr>
        <p:txBody>
          <a:bodyPr wrap="square">
            <a:spAutoFit/>
          </a:bodyPr>
          <a:lstStyle/>
          <a:p>
            <a:pPr algn="l"/>
            <a:r>
              <a:rPr lang="en-US" sz="1000" b="0" i="1" u="none" strike="noStrike" baseline="0" dirty="0">
                <a:latin typeface="Arial" panose="020B0604020202020204" pitchFamily="34" charset="0"/>
                <a:cs typeface="Arial" panose="020B0604020202020204" pitchFamily="34" charset="0"/>
              </a:rPr>
              <a:t>Reference: F. </a:t>
            </a:r>
            <a:r>
              <a:rPr lang="en-US" sz="1000" b="0" i="1" u="none" strike="noStrike" baseline="0" dirty="0" err="1">
                <a:latin typeface="Arial" panose="020B0604020202020204" pitchFamily="34" charset="0"/>
                <a:cs typeface="Arial" panose="020B0604020202020204" pitchFamily="34" charset="0"/>
              </a:rPr>
              <a:t>Kühnemund</a:t>
            </a:r>
            <a:r>
              <a:rPr lang="en-US" sz="1000" b="0" i="1" u="none" strike="noStrike" baseline="0" dirty="0">
                <a:latin typeface="Arial" panose="020B0604020202020204" pitchFamily="34" charset="0"/>
                <a:cs typeface="Arial" panose="020B0604020202020204" pitchFamily="34" charset="0"/>
              </a:rPr>
              <a:t>, Verification of the Rotation Capacity of Joints in Steel Structures (in German) (Ph.D. thesis), University of Stuttgart, Stuttgart (Germany, 2003).</a:t>
            </a:r>
            <a:endParaRPr lang="en-GB" sz="2400"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4692218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7BABAA-F069-D1A1-8494-55CE339EEEAA}"/>
              </a:ext>
            </a:extLst>
          </p:cNvPr>
          <p:cNvSpPr txBox="1"/>
          <p:nvPr/>
        </p:nvSpPr>
        <p:spPr>
          <a:xfrm>
            <a:off x="251520" y="1268760"/>
            <a:ext cx="8640960" cy="2677656"/>
          </a:xfrm>
          <a:prstGeom prst="rect">
            <a:avLst/>
          </a:prstGeom>
          <a:noFill/>
        </p:spPr>
        <p:txBody>
          <a:bodyPr wrap="square" rtlCol="0">
            <a:spAutoFit/>
          </a:bodyPr>
          <a:lstStyle/>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Introduction</a:t>
            </a:r>
          </a:p>
          <a:p>
            <a:pPr marL="342900" indent="-342900">
              <a:buFont typeface="+mj-lt"/>
              <a:buAutoNum type="arabicPeriod"/>
            </a:pPr>
            <a:endParaRPr lang="fr-FR" sz="2400" dirty="0">
              <a:solidFill>
                <a:schemeClr val="tx1">
                  <a:alpha val="20000"/>
                </a:schemeClr>
              </a:solidFill>
              <a:latin typeface="+mj-lt"/>
              <a:cs typeface="Arial" panose="020B0604020202020204" pitchFamily="34" charset="0"/>
            </a:endParaRPr>
          </a:p>
          <a:p>
            <a:pPr marL="342900" indent="-342900">
              <a:buFont typeface="+mj-lt"/>
              <a:buAutoNum type="arabicPeriod"/>
            </a:pPr>
            <a:r>
              <a:rPr lang="fr-FR" sz="2400" dirty="0" err="1">
                <a:solidFill>
                  <a:schemeClr val="tx1">
                    <a:alpha val="20000"/>
                  </a:schemeClr>
                </a:solidFill>
                <a:latin typeface="+mj-lt"/>
                <a:cs typeface="Arial" panose="020B0604020202020204" pitchFamily="34" charset="0"/>
              </a:rPr>
              <a:t>Literature</a:t>
            </a:r>
            <a:r>
              <a:rPr lang="fr-FR" sz="2400" dirty="0">
                <a:solidFill>
                  <a:schemeClr val="tx1">
                    <a:alpha val="20000"/>
                  </a:schemeClr>
                </a:solidFill>
                <a:latin typeface="+mj-lt"/>
                <a:cs typeface="Arial" panose="020B0604020202020204" pitchFamily="34" charset="0"/>
              </a:rPr>
              <a:t> </a:t>
            </a:r>
            <a:r>
              <a:rPr lang="fr-FR" sz="2400" dirty="0" err="1">
                <a:solidFill>
                  <a:schemeClr val="tx1">
                    <a:alpha val="20000"/>
                  </a:schemeClr>
                </a:solidFill>
                <a:latin typeface="+mj-lt"/>
                <a:cs typeface="Arial" panose="020B0604020202020204" pitchFamily="34" charset="0"/>
              </a:rPr>
              <a:t>review</a:t>
            </a:r>
            <a:r>
              <a:rPr lang="fr-FR" sz="2400" dirty="0">
                <a:solidFill>
                  <a:schemeClr val="tx1">
                    <a:alpha val="20000"/>
                  </a:schemeClr>
                </a:solidFill>
                <a:latin typeface="+mj-lt"/>
                <a:cs typeface="Arial" panose="020B0604020202020204" pitchFamily="34" charset="0"/>
              </a:rPr>
              <a:t>: EN 1993-1-8 model</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a:latin typeface="+mj-lt"/>
                <a:cs typeface="Arial" panose="020B0604020202020204" pitchFamily="34" charset="0"/>
              </a:rPr>
              <a:t>New </a:t>
            </a:r>
            <a:r>
              <a:rPr lang="fr-FR" sz="2400" dirty="0" err="1">
                <a:latin typeface="+mj-lt"/>
                <a:cs typeface="Arial" panose="020B0604020202020204" pitchFamily="34" charset="0"/>
              </a:rPr>
              <a:t>analytical</a:t>
            </a:r>
            <a:r>
              <a:rPr lang="fr-FR" sz="2400" dirty="0">
                <a:latin typeface="+mj-lt"/>
                <a:cs typeface="Arial" panose="020B0604020202020204" pitchFamily="34" charset="0"/>
              </a:rPr>
              <a:t> model</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Conclusions &amp; perspectives</a:t>
            </a:r>
          </a:p>
        </p:txBody>
      </p:sp>
      <p:sp>
        <p:nvSpPr>
          <p:cNvPr id="6" name="Titre 5">
            <a:extLst>
              <a:ext uri="{FF2B5EF4-FFF2-40B4-BE49-F238E27FC236}">
                <a16:creationId xmlns:a16="http://schemas.microsoft.com/office/drawing/2014/main" id="{17A59B2A-084C-A99E-E97B-93A1B2C977F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Outline</a:t>
            </a:r>
          </a:p>
        </p:txBody>
      </p:sp>
      <p:sp>
        <p:nvSpPr>
          <p:cNvPr id="3" name="ZoneTexte 2">
            <a:extLst>
              <a:ext uri="{FF2B5EF4-FFF2-40B4-BE49-F238E27FC236}">
                <a16:creationId xmlns:a16="http://schemas.microsoft.com/office/drawing/2014/main" id="{0ACD87A6-F6B1-509F-044A-AC5DEB086A23}"/>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10/20</a:t>
            </a:r>
          </a:p>
        </p:txBody>
      </p:sp>
    </p:spTree>
    <p:custDataLst>
      <p:tags r:id="rId1"/>
    </p:custDataLst>
    <p:extLst>
      <p:ext uri="{BB962C8B-B14F-4D97-AF65-F5344CB8AC3E}">
        <p14:creationId xmlns:p14="http://schemas.microsoft.com/office/powerpoint/2010/main" val="3475751147"/>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5">
            <a:extLst>
              <a:ext uri="{FF2B5EF4-FFF2-40B4-BE49-F238E27FC236}">
                <a16:creationId xmlns:a16="http://schemas.microsoft.com/office/drawing/2014/main" id="{01180844-5836-ACE8-79A0-9A2BED2ABFAF}"/>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Philosophy</a:t>
            </a:r>
          </a:p>
        </p:txBody>
      </p:sp>
      <p:grpSp>
        <p:nvGrpSpPr>
          <p:cNvPr id="19" name="Groupe 18">
            <a:extLst>
              <a:ext uri="{FF2B5EF4-FFF2-40B4-BE49-F238E27FC236}">
                <a16:creationId xmlns:a16="http://schemas.microsoft.com/office/drawing/2014/main" id="{DD4CF829-0FEB-5B71-26B3-CD1724387ADC}"/>
              </a:ext>
            </a:extLst>
          </p:cNvPr>
          <p:cNvGrpSpPr/>
          <p:nvPr/>
        </p:nvGrpSpPr>
        <p:grpSpPr>
          <a:xfrm>
            <a:off x="841022" y="4298023"/>
            <a:ext cx="5307991" cy="1699953"/>
            <a:chOff x="-1832643" y="4298023"/>
            <a:chExt cx="5307991" cy="1699953"/>
          </a:xfrm>
        </p:grpSpPr>
        <p:sp>
          <p:nvSpPr>
            <p:cNvPr id="10" name="ZoneTexte 9">
              <a:extLst>
                <a:ext uri="{FF2B5EF4-FFF2-40B4-BE49-F238E27FC236}">
                  <a16:creationId xmlns:a16="http://schemas.microsoft.com/office/drawing/2014/main" id="{C4D93FDE-8E4F-2461-3551-56A4BB192B48}"/>
                </a:ext>
              </a:extLst>
            </p:cNvPr>
            <p:cNvSpPr txBox="1"/>
            <p:nvPr/>
          </p:nvSpPr>
          <p:spPr>
            <a:xfrm>
              <a:off x="-1832643" y="4963333"/>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12" name="Groupe 11">
              <a:extLst>
                <a:ext uri="{FF2B5EF4-FFF2-40B4-BE49-F238E27FC236}">
                  <a16:creationId xmlns:a16="http://schemas.microsoft.com/office/drawing/2014/main" id="{71046135-7D31-BE43-A1D7-4BA480E78D63}"/>
                </a:ext>
              </a:extLst>
            </p:cNvPr>
            <p:cNvGrpSpPr/>
            <p:nvPr/>
          </p:nvGrpSpPr>
          <p:grpSpPr>
            <a:xfrm>
              <a:off x="578153" y="4298023"/>
              <a:ext cx="2897195" cy="1699953"/>
              <a:chOff x="578153" y="4401907"/>
              <a:chExt cx="2897195" cy="1699953"/>
            </a:xfrm>
          </p:grpSpPr>
          <p:sp>
            <p:nvSpPr>
              <p:cNvPr id="13" name="Accolade ouvrante 12">
                <a:extLst>
                  <a:ext uri="{FF2B5EF4-FFF2-40B4-BE49-F238E27FC236}">
                    <a16:creationId xmlns:a16="http://schemas.microsoft.com/office/drawing/2014/main" id="{C85E0704-6851-F015-02AE-610BF729B27B}"/>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B26B0920-F373-E0BE-7887-01C092277C88}"/>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𝐾</m:t>
                            </m:r>
                          </m:e>
                          <m:sub>
                            <m:r>
                              <a:rPr lang="fr-BE" sz="1400" b="0" i="1" smtClean="0">
                                <a:latin typeface="Cambria Math" panose="02040503050406030204" pitchFamily="18" charset="0"/>
                              </a:rPr>
                              <m:t>𝑖𝑛𝑖</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𝐹</m:t>
                            </m:r>
                          </m:e>
                          <m:sub>
                            <m:r>
                              <a:rPr lang="fr-BE" sz="1400" b="0" i="1" smtClean="0">
                                <a:latin typeface="Cambria Math" panose="02040503050406030204" pitchFamily="18" charset="0"/>
                              </a:rPr>
                              <m:t>𝑦</m:t>
                            </m:r>
                            <m:r>
                              <a:rPr lang="fr-BE" sz="1400" b="0" i="1" smtClean="0">
                                <a:latin typeface="Cambria Math" panose="02040503050406030204" pitchFamily="18" charset="0"/>
                              </a:rPr>
                              <m:t>,</m:t>
                            </m:r>
                            <m:r>
                              <a:rPr lang="fr-BE" sz="1400" b="0" i="1" smtClean="0">
                                <a:latin typeface="Cambria Math" panose="02040503050406030204" pitchFamily="18" charset="0"/>
                              </a:rPr>
                              <m:t>𝑅𝑑</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𝐾</m:t>
                            </m:r>
                          </m:e>
                          <m:sub>
                            <m:r>
                              <a:rPr lang="fr-BE" sz="1400" b="0" i="1" smtClean="0">
                                <a:latin typeface="Cambria Math" panose="02040503050406030204" pitchFamily="18" charset="0"/>
                              </a:rPr>
                              <m:t>𝑝𝑝</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𝐹</m:t>
                            </m:r>
                          </m:e>
                          <m:sub>
                            <m:r>
                              <a:rPr lang="fr-BE" sz="1400" b="0" i="1" smtClean="0">
                                <a:latin typeface="Cambria Math" panose="02040503050406030204" pitchFamily="18" charset="0"/>
                              </a:rPr>
                              <m:t>𝑢</m:t>
                            </m:r>
                            <m:r>
                              <a:rPr lang="fr-BE" sz="1400" b="0" i="1" smtClean="0">
                                <a:latin typeface="Cambria Math" panose="02040503050406030204" pitchFamily="18" charset="0"/>
                              </a:rPr>
                              <m:t>,</m:t>
                            </m:r>
                            <m:r>
                              <a:rPr lang="fr-BE" sz="1400" b="0" i="1" smtClean="0">
                                <a:latin typeface="Cambria Math" panose="02040503050406030204" pitchFamily="18" charset="0"/>
                              </a:rPr>
                              <m:t>𝑅𝑑</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p:txBody>
              </p:sp>
            </mc:Choice>
            <mc:Fallback xmlns="">
              <p:sp>
                <p:nvSpPr>
                  <p:cNvPr id="14" name="ZoneTexte 13">
                    <a:extLst>
                      <a:ext uri="{FF2B5EF4-FFF2-40B4-BE49-F238E27FC236}">
                        <a16:creationId xmlns:a16="http://schemas.microsoft.com/office/drawing/2014/main" id="{B26B0920-F373-E0BE-7887-01C092277C88}"/>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4"/>
                    <a:stretch>
                      <a:fillRect l="-471" b="-1792"/>
                    </a:stretch>
                  </a:blipFill>
                </p:spPr>
                <p:txBody>
                  <a:bodyPr/>
                  <a:lstStyle/>
                  <a:p>
                    <a:r>
                      <a:rPr lang="en-GB">
                        <a:noFill/>
                      </a:rPr>
                      <a:t> </a:t>
                    </a:r>
                  </a:p>
                </p:txBody>
              </p:sp>
            </mc:Fallback>
          </mc:AlternateContent>
        </p:grpSp>
      </p:grpSp>
      <p:sp>
        <p:nvSpPr>
          <p:cNvPr id="15" name="Flèche droite 4">
            <a:extLst>
              <a:ext uri="{FF2B5EF4-FFF2-40B4-BE49-F238E27FC236}">
                <a16:creationId xmlns:a16="http://schemas.microsoft.com/office/drawing/2014/main" id="{67A32C7B-FE46-DD6D-194A-7D3D8A48A504}"/>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 name="Image 17">
            <a:extLst>
              <a:ext uri="{FF2B5EF4-FFF2-40B4-BE49-F238E27FC236}">
                <a16:creationId xmlns:a16="http://schemas.microsoft.com/office/drawing/2014/main" id="{19E2AFAB-7780-6E1A-E791-DE9CDCD695C2}"/>
              </a:ext>
            </a:extLst>
          </p:cNvPr>
          <p:cNvPicPr>
            <a:picLocks noChangeAspect="1"/>
          </p:cNvPicPr>
          <p:nvPr/>
        </p:nvPicPr>
        <p:blipFill>
          <a:blip r:embed="rId5"/>
          <a:stretch>
            <a:fillRect/>
          </a:stretch>
        </p:blipFill>
        <p:spPr>
          <a:xfrm>
            <a:off x="5086801" y="1036800"/>
            <a:ext cx="3743811" cy="2160000"/>
          </a:xfrm>
          <a:prstGeom prst="rect">
            <a:avLst/>
          </a:prstGeom>
        </p:spPr>
      </p:pic>
      <p:sp>
        <p:nvSpPr>
          <p:cNvPr id="20" name="Accolade fermante 19">
            <a:extLst>
              <a:ext uri="{FF2B5EF4-FFF2-40B4-BE49-F238E27FC236}">
                <a16:creationId xmlns:a16="http://schemas.microsoft.com/office/drawing/2014/main" id="{3B1C6392-B872-2532-EF94-580367FD5C7B}"/>
              </a:ext>
            </a:extLst>
          </p:cNvPr>
          <p:cNvSpPr/>
          <p:nvPr/>
        </p:nvSpPr>
        <p:spPr>
          <a:xfrm>
            <a:off x="6205812" y="5212080"/>
            <a:ext cx="251097" cy="785896"/>
          </a:xfrm>
          <a:prstGeom prst="rightBrace">
            <a:avLst>
              <a:gd name="adj1" fmla="val 35645"/>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3" name="Flèche droite 33">
            <a:extLst>
              <a:ext uri="{FF2B5EF4-FFF2-40B4-BE49-F238E27FC236}">
                <a16:creationId xmlns:a16="http://schemas.microsoft.com/office/drawing/2014/main" id="{37783A8F-3047-D446-E371-E4711235913F}"/>
              </a:ext>
            </a:extLst>
          </p:cNvPr>
          <p:cNvSpPr/>
          <p:nvPr/>
        </p:nvSpPr>
        <p:spPr>
          <a:xfrm>
            <a:off x="6535139" y="5566643"/>
            <a:ext cx="216024" cy="72008"/>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6768A8B3-BAE9-B602-9E77-C24BA4B05E4A}"/>
                  </a:ext>
                </a:extLst>
              </p:cNvPr>
              <p:cNvSpPr txBox="1"/>
              <p:nvPr/>
            </p:nvSpPr>
            <p:spPr>
              <a:xfrm>
                <a:off x="6751163" y="5446225"/>
                <a:ext cx="647357" cy="312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BE" sz="1400" b="0" i="1" smtClean="0">
                              <a:solidFill>
                                <a:srgbClr val="FF0000"/>
                              </a:solidFill>
                              <a:latin typeface="Cambria Math" panose="02040503050406030204" pitchFamily="18" charset="0"/>
                              <a:cs typeface="Arial" pitchFamily="34" charset="0"/>
                            </a:rPr>
                          </m:ctrlPr>
                        </m:sSubSupPr>
                        <m:e>
                          <m:r>
                            <a:rPr lang="fr-BE" sz="1400" b="0" i="1" smtClean="0">
                              <a:solidFill>
                                <a:srgbClr val="FF0000"/>
                              </a:solidFill>
                              <a:latin typeface="Cambria Math" panose="02040503050406030204" pitchFamily="18" charset="0"/>
                              <a:cs typeface="Arial" pitchFamily="34" charset="0"/>
                            </a:rPr>
                            <m:t>∆</m:t>
                          </m:r>
                        </m:e>
                        <m:sub>
                          <m:r>
                            <a:rPr lang="fr-BE" sz="1400" b="0" i="1" smtClean="0">
                              <a:solidFill>
                                <a:srgbClr val="FF0000"/>
                              </a:solidFill>
                              <a:latin typeface="Cambria Math" panose="02040503050406030204" pitchFamily="18" charset="0"/>
                              <a:cs typeface="Arial" pitchFamily="34" charset="0"/>
                            </a:rPr>
                            <m:t>𝑢</m:t>
                          </m:r>
                        </m:sub>
                        <m:sup>
                          <m:r>
                            <m:rPr>
                              <m:sty m:val="p"/>
                            </m:rPr>
                            <a:rPr lang="fr-BE" sz="1400" b="0" i="0" smtClean="0">
                              <a:solidFill>
                                <a:srgbClr val="FF0000"/>
                              </a:solidFill>
                              <a:latin typeface="Cambria Math" panose="02040503050406030204" pitchFamily="18" charset="0"/>
                              <a:cs typeface="Arial" pitchFamily="34" charset="0"/>
                            </a:rPr>
                            <m:t>CWC</m:t>
                          </m:r>
                        </m:sup>
                      </m:sSubSup>
                    </m:oMath>
                  </m:oMathPara>
                </a14:m>
                <a:endParaRPr lang="fr-FR" sz="1400" dirty="0">
                  <a:solidFill>
                    <a:srgbClr val="FF0000"/>
                  </a:solidFill>
                  <a:latin typeface="Arial" pitchFamily="34" charset="0"/>
                  <a:cs typeface="Arial" pitchFamily="34" charset="0"/>
                </a:endParaRPr>
              </a:p>
            </p:txBody>
          </p:sp>
        </mc:Choice>
        <mc:Fallback xmlns="">
          <p:sp>
            <p:nvSpPr>
              <p:cNvPr id="24" name="ZoneTexte 23">
                <a:extLst>
                  <a:ext uri="{FF2B5EF4-FFF2-40B4-BE49-F238E27FC236}">
                    <a16:creationId xmlns:a16="http://schemas.microsoft.com/office/drawing/2014/main" id="{6768A8B3-BAE9-B602-9E77-C24BA4B05E4A}"/>
                  </a:ext>
                </a:extLst>
              </p:cNvPr>
              <p:cNvSpPr txBox="1">
                <a:spLocks noRot="1" noChangeAspect="1" noMove="1" noResize="1" noEditPoints="1" noAdjustHandles="1" noChangeArrowheads="1" noChangeShapeType="1" noTextEdit="1"/>
              </p:cNvSpPr>
              <p:nvPr/>
            </p:nvSpPr>
            <p:spPr>
              <a:xfrm>
                <a:off x="6751163" y="5446225"/>
                <a:ext cx="647357" cy="312843"/>
              </a:xfrm>
              <a:prstGeom prst="rect">
                <a:avLst/>
              </a:prstGeom>
              <a:blipFill>
                <a:blip r:embed="rId6"/>
                <a:stretch>
                  <a:fillRect/>
                </a:stretch>
              </a:blipFill>
            </p:spPr>
            <p:txBody>
              <a:bodyPr/>
              <a:lstStyle/>
              <a:p>
                <a:r>
                  <a:rPr lang="en-GB">
                    <a:noFill/>
                  </a:rPr>
                  <a:t> </a:t>
                </a:r>
              </a:p>
            </p:txBody>
          </p:sp>
        </mc:Fallback>
      </mc:AlternateContent>
      <p:pic>
        <p:nvPicPr>
          <p:cNvPr id="25" name="Image 24">
            <a:extLst>
              <a:ext uri="{FF2B5EF4-FFF2-40B4-BE49-F238E27FC236}">
                <a16:creationId xmlns:a16="http://schemas.microsoft.com/office/drawing/2014/main" id="{A7F4AD78-EE3A-F1DD-870C-2885D8B6E91F}"/>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26" name="ZoneTexte 25">
            <a:extLst>
              <a:ext uri="{FF2B5EF4-FFF2-40B4-BE49-F238E27FC236}">
                <a16:creationId xmlns:a16="http://schemas.microsoft.com/office/drawing/2014/main" id="{2D822553-892A-193A-0456-81E0BF14B2FD}"/>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11/20</a:t>
            </a:r>
          </a:p>
        </p:txBody>
      </p:sp>
    </p:spTree>
    <p:custDataLst>
      <p:tags r:id="rId1"/>
    </p:custDataLst>
    <p:extLst>
      <p:ext uri="{BB962C8B-B14F-4D97-AF65-F5344CB8AC3E}">
        <p14:creationId xmlns:p14="http://schemas.microsoft.com/office/powerpoint/2010/main" val="43347700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5">
            <a:extLst>
              <a:ext uri="{FF2B5EF4-FFF2-40B4-BE49-F238E27FC236}">
                <a16:creationId xmlns:a16="http://schemas.microsoft.com/office/drawing/2014/main" id="{01180844-5836-ACE8-79A0-9A2BED2ABFAF}"/>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Philosophy</a:t>
            </a:r>
          </a:p>
        </p:txBody>
      </p:sp>
      <p:grpSp>
        <p:nvGrpSpPr>
          <p:cNvPr id="19" name="Groupe 18">
            <a:extLst>
              <a:ext uri="{FF2B5EF4-FFF2-40B4-BE49-F238E27FC236}">
                <a16:creationId xmlns:a16="http://schemas.microsoft.com/office/drawing/2014/main" id="{DD4CF829-0FEB-5B71-26B3-CD1724387ADC}"/>
              </a:ext>
            </a:extLst>
          </p:cNvPr>
          <p:cNvGrpSpPr/>
          <p:nvPr/>
        </p:nvGrpSpPr>
        <p:grpSpPr>
          <a:xfrm>
            <a:off x="841022" y="4298023"/>
            <a:ext cx="5307991" cy="1699953"/>
            <a:chOff x="-1832643" y="4298023"/>
            <a:chExt cx="5307991" cy="1699953"/>
          </a:xfrm>
        </p:grpSpPr>
        <p:sp>
          <p:nvSpPr>
            <p:cNvPr id="10" name="ZoneTexte 9">
              <a:extLst>
                <a:ext uri="{FF2B5EF4-FFF2-40B4-BE49-F238E27FC236}">
                  <a16:creationId xmlns:a16="http://schemas.microsoft.com/office/drawing/2014/main" id="{C4D93FDE-8E4F-2461-3551-56A4BB192B48}"/>
                </a:ext>
              </a:extLst>
            </p:cNvPr>
            <p:cNvSpPr txBox="1"/>
            <p:nvPr/>
          </p:nvSpPr>
          <p:spPr>
            <a:xfrm>
              <a:off x="-1832643" y="4963333"/>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12" name="Groupe 11">
              <a:extLst>
                <a:ext uri="{FF2B5EF4-FFF2-40B4-BE49-F238E27FC236}">
                  <a16:creationId xmlns:a16="http://schemas.microsoft.com/office/drawing/2014/main" id="{71046135-7D31-BE43-A1D7-4BA480E78D63}"/>
                </a:ext>
              </a:extLst>
            </p:cNvPr>
            <p:cNvGrpSpPr/>
            <p:nvPr/>
          </p:nvGrpSpPr>
          <p:grpSpPr>
            <a:xfrm>
              <a:off x="578153" y="4298023"/>
              <a:ext cx="2897195" cy="1699953"/>
              <a:chOff x="578153" y="4401907"/>
              <a:chExt cx="2897195" cy="1699953"/>
            </a:xfrm>
          </p:grpSpPr>
          <p:sp>
            <p:nvSpPr>
              <p:cNvPr id="13" name="Accolade ouvrante 12">
                <a:extLst>
                  <a:ext uri="{FF2B5EF4-FFF2-40B4-BE49-F238E27FC236}">
                    <a16:creationId xmlns:a16="http://schemas.microsoft.com/office/drawing/2014/main" id="{C85E0704-6851-F015-02AE-610BF729B27B}"/>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B26B0920-F373-E0BE-7887-01C092277C88}"/>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𝐾</m:t>
                            </m:r>
                          </m:e>
                          <m:sub>
                            <m:r>
                              <a:rPr lang="fr-BE" sz="1400" b="0" i="1" smtClean="0">
                                <a:latin typeface="Cambria Math" panose="02040503050406030204" pitchFamily="18" charset="0"/>
                              </a:rPr>
                              <m:t>𝑖𝑛𝑖</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𝐹</m:t>
                            </m:r>
                          </m:e>
                          <m:sub>
                            <m:r>
                              <a:rPr lang="fr-BE" sz="1400" b="0" i="1" smtClean="0">
                                <a:latin typeface="Cambria Math" panose="02040503050406030204" pitchFamily="18" charset="0"/>
                              </a:rPr>
                              <m:t>𝑦</m:t>
                            </m:r>
                            <m:r>
                              <a:rPr lang="fr-BE" sz="1400" b="0" i="1" smtClean="0">
                                <a:latin typeface="Cambria Math" panose="02040503050406030204" pitchFamily="18" charset="0"/>
                              </a:rPr>
                              <m:t>,</m:t>
                            </m:r>
                            <m:r>
                              <a:rPr lang="fr-BE" sz="1400" b="0" i="1" smtClean="0">
                                <a:latin typeface="Cambria Math" panose="02040503050406030204" pitchFamily="18" charset="0"/>
                              </a:rPr>
                              <m:t>𝑅𝑑</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𝐾</m:t>
                            </m:r>
                          </m:e>
                          <m:sub>
                            <m:r>
                              <a:rPr lang="fr-BE" sz="1400" b="0" i="1" smtClean="0">
                                <a:latin typeface="Cambria Math" panose="02040503050406030204" pitchFamily="18" charset="0"/>
                              </a:rPr>
                              <m:t>𝑝𝑝</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𝐹</m:t>
                            </m:r>
                          </m:e>
                          <m:sub>
                            <m:r>
                              <a:rPr lang="fr-BE" sz="1400" b="0" i="1" smtClean="0">
                                <a:latin typeface="Cambria Math" panose="02040503050406030204" pitchFamily="18" charset="0"/>
                              </a:rPr>
                              <m:t>𝑢</m:t>
                            </m:r>
                            <m:r>
                              <a:rPr lang="fr-BE" sz="1400" b="0" i="1" smtClean="0">
                                <a:latin typeface="Cambria Math" panose="02040503050406030204" pitchFamily="18" charset="0"/>
                              </a:rPr>
                              <m:t>,</m:t>
                            </m:r>
                            <m:r>
                              <a:rPr lang="fr-BE" sz="1400" b="0" i="1" smtClean="0">
                                <a:latin typeface="Cambria Math" panose="02040503050406030204" pitchFamily="18" charset="0"/>
                              </a:rPr>
                              <m:t>𝑅𝑑</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p:txBody>
              </p:sp>
            </mc:Choice>
            <mc:Fallback xmlns="">
              <p:sp>
                <p:nvSpPr>
                  <p:cNvPr id="14" name="ZoneTexte 13">
                    <a:extLst>
                      <a:ext uri="{FF2B5EF4-FFF2-40B4-BE49-F238E27FC236}">
                        <a16:creationId xmlns:a16="http://schemas.microsoft.com/office/drawing/2014/main" id="{B26B0920-F373-E0BE-7887-01C092277C88}"/>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4"/>
                    <a:stretch>
                      <a:fillRect l="-471" b="-1792"/>
                    </a:stretch>
                  </a:blipFill>
                </p:spPr>
                <p:txBody>
                  <a:bodyPr/>
                  <a:lstStyle/>
                  <a:p>
                    <a:r>
                      <a:rPr lang="en-GB">
                        <a:noFill/>
                      </a:rPr>
                      <a:t> </a:t>
                    </a:r>
                  </a:p>
                </p:txBody>
              </p:sp>
            </mc:Fallback>
          </mc:AlternateContent>
        </p:grpSp>
      </p:grpSp>
      <p:sp>
        <p:nvSpPr>
          <p:cNvPr id="15" name="Flèche droite 4">
            <a:extLst>
              <a:ext uri="{FF2B5EF4-FFF2-40B4-BE49-F238E27FC236}">
                <a16:creationId xmlns:a16="http://schemas.microsoft.com/office/drawing/2014/main" id="{67A32C7B-FE46-DD6D-194A-7D3D8A48A504}"/>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 name="Image 17">
            <a:extLst>
              <a:ext uri="{FF2B5EF4-FFF2-40B4-BE49-F238E27FC236}">
                <a16:creationId xmlns:a16="http://schemas.microsoft.com/office/drawing/2014/main" id="{19E2AFAB-7780-6E1A-E791-DE9CDCD695C2}"/>
              </a:ext>
            </a:extLst>
          </p:cNvPr>
          <p:cNvPicPr>
            <a:picLocks noChangeAspect="1"/>
          </p:cNvPicPr>
          <p:nvPr/>
        </p:nvPicPr>
        <p:blipFill>
          <a:blip r:embed="rId5"/>
          <a:stretch>
            <a:fillRect/>
          </a:stretch>
        </p:blipFill>
        <p:spPr>
          <a:xfrm>
            <a:off x="5086801" y="1036800"/>
            <a:ext cx="3743811" cy="2160000"/>
          </a:xfrm>
          <a:prstGeom prst="rect">
            <a:avLst/>
          </a:prstGeom>
        </p:spPr>
      </p:pic>
      <p:sp>
        <p:nvSpPr>
          <p:cNvPr id="20" name="Accolade fermante 19">
            <a:extLst>
              <a:ext uri="{FF2B5EF4-FFF2-40B4-BE49-F238E27FC236}">
                <a16:creationId xmlns:a16="http://schemas.microsoft.com/office/drawing/2014/main" id="{3B1C6392-B872-2532-EF94-580367FD5C7B}"/>
              </a:ext>
            </a:extLst>
          </p:cNvPr>
          <p:cNvSpPr/>
          <p:nvPr/>
        </p:nvSpPr>
        <p:spPr>
          <a:xfrm>
            <a:off x="6205812" y="5212080"/>
            <a:ext cx="251097" cy="785896"/>
          </a:xfrm>
          <a:prstGeom prst="rightBrace">
            <a:avLst>
              <a:gd name="adj1" fmla="val 35645"/>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3" name="Flèche droite 33">
            <a:extLst>
              <a:ext uri="{FF2B5EF4-FFF2-40B4-BE49-F238E27FC236}">
                <a16:creationId xmlns:a16="http://schemas.microsoft.com/office/drawing/2014/main" id="{37783A8F-3047-D446-E371-E4711235913F}"/>
              </a:ext>
            </a:extLst>
          </p:cNvPr>
          <p:cNvSpPr/>
          <p:nvPr/>
        </p:nvSpPr>
        <p:spPr>
          <a:xfrm>
            <a:off x="6535139" y="5566643"/>
            <a:ext cx="216024" cy="72008"/>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6768A8B3-BAE9-B602-9E77-C24BA4B05E4A}"/>
                  </a:ext>
                </a:extLst>
              </p:cNvPr>
              <p:cNvSpPr txBox="1"/>
              <p:nvPr/>
            </p:nvSpPr>
            <p:spPr>
              <a:xfrm>
                <a:off x="6751163" y="5446225"/>
                <a:ext cx="647357" cy="312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BE" sz="1400" b="0" i="1" smtClean="0">
                              <a:solidFill>
                                <a:schemeClr val="tx1"/>
                              </a:solidFill>
                              <a:latin typeface="Cambria Math" panose="02040503050406030204" pitchFamily="18" charset="0"/>
                              <a:cs typeface="Arial" pitchFamily="34" charset="0"/>
                            </a:rPr>
                          </m:ctrlPr>
                        </m:sSubSupPr>
                        <m:e>
                          <m:r>
                            <a:rPr lang="fr-BE" sz="1400" b="0" i="1" smtClean="0">
                              <a:solidFill>
                                <a:schemeClr val="tx1"/>
                              </a:solidFill>
                              <a:latin typeface="Cambria Math" panose="02040503050406030204" pitchFamily="18" charset="0"/>
                              <a:cs typeface="Arial" pitchFamily="34" charset="0"/>
                            </a:rPr>
                            <m:t>∆</m:t>
                          </m:r>
                        </m:e>
                        <m:sub>
                          <m:r>
                            <a:rPr lang="fr-BE" sz="1400" b="0" i="1" smtClean="0">
                              <a:solidFill>
                                <a:schemeClr val="tx1"/>
                              </a:solidFill>
                              <a:latin typeface="Cambria Math" panose="02040503050406030204" pitchFamily="18" charset="0"/>
                              <a:cs typeface="Arial" pitchFamily="34" charset="0"/>
                            </a:rPr>
                            <m:t>𝑢</m:t>
                          </m:r>
                        </m:sub>
                        <m:sup>
                          <m:r>
                            <m:rPr>
                              <m:sty m:val="p"/>
                            </m:rPr>
                            <a:rPr lang="fr-BE" sz="1400" b="0" i="0" smtClean="0">
                              <a:solidFill>
                                <a:schemeClr val="tx1"/>
                              </a:solidFill>
                              <a:latin typeface="Cambria Math" panose="02040503050406030204" pitchFamily="18" charset="0"/>
                              <a:cs typeface="Arial" pitchFamily="34" charset="0"/>
                            </a:rPr>
                            <m:t>CWC</m:t>
                          </m:r>
                        </m:sup>
                      </m:sSubSup>
                    </m:oMath>
                  </m:oMathPara>
                </a14:m>
                <a:endParaRPr lang="fr-FR" sz="1400" dirty="0">
                  <a:solidFill>
                    <a:schemeClr val="tx1"/>
                  </a:solidFill>
                  <a:latin typeface="Arial" pitchFamily="34" charset="0"/>
                  <a:cs typeface="Arial" pitchFamily="34" charset="0"/>
                </a:endParaRPr>
              </a:p>
            </p:txBody>
          </p:sp>
        </mc:Choice>
        <mc:Fallback xmlns="">
          <p:sp>
            <p:nvSpPr>
              <p:cNvPr id="24" name="ZoneTexte 23">
                <a:extLst>
                  <a:ext uri="{FF2B5EF4-FFF2-40B4-BE49-F238E27FC236}">
                    <a16:creationId xmlns:a16="http://schemas.microsoft.com/office/drawing/2014/main" id="{6768A8B3-BAE9-B602-9E77-C24BA4B05E4A}"/>
                  </a:ext>
                </a:extLst>
              </p:cNvPr>
              <p:cNvSpPr txBox="1">
                <a:spLocks noRot="1" noChangeAspect="1" noMove="1" noResize="1" noEditPoints="1" noAdjustHandles="1" noChangeArrowheads="1" noChangeShapeType="1" noTextEdit="1"/>
              </p:cNvSpPr>
              <p:nvPr/>
            </p:nvSpPr>
            <p:spPr>
              <a:xfrm>
                <a:off x="6751163" y="5446225"/>
                <a:ext cx="647357" cy="312843"/>
              </a:xfrm>
              <a:prstGeom prst="rect">
                <a:avLst/>
              </a:prstGeom>
              <a:blipFill>
                <a:blip r:embed="rId6"/>
                <a:stretch>
                  <a:fillRect/>
                </a:stretch>
              </a:blipFill>
            </p:spPr>
            <p:txBody>
              <a:bodyPr/>
              <a:lstStyle/>
              <a:p>
                <a:r>
                  <a:rPr lang="en-GB">
                    <a:noFill/>
                  </a:rPr>
                  <a:t> </a:t>
                </a:r>
              </a:p>
            </p:txBody>
          </p:sp>
        </mc:Fallback>
      </mc:AlternateContent>
      <p:pic>
        <p:nvPicPr>
          <p:cNvPr id="25" name="Image 24">
            <a:extLst>
              <a:ext uri="{FF2B5EF4-FFF2-40B4-BE49-F238E27FC236}">
                <a16:creationId xmlns:a16="http://schemas.microsoft.com/office/drawing/2014/main" id="{A7F4AD78-EE3A-F1DD-870C-2885D8B6E91F}"/>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26" name="ZoneTexte 25">
            <a:extLst>
              <a:ext uri="{FF2B5EF4-FFF2-40B4-BE49-F238E27FC236}">
                <a16:creationId xmlns:a16="http://schemas.microsoft.com/office/drawing/2014/main" id="{2D822553-892A-193A-0456-81E0BF14B2FD}"/>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11/20</a:t>
            </a:r>
          </a:p>
        </p:txBody>
      </p:sp>
      <p:sp>
        <p:nvSpPr>
          <p:cNvPr id="2" name="Flèche droite 33">
            <a:extLst>
              <a:ext uri="{FF2B5EF4-FFF2-40B4-BE49-F238E27FC236}">
                <a16:creationId xmlns:a16="http://schemas.microsoft.com/office/drawing/2014/main" id="{DE0E73A4-C086-5CDE-C336-8611A2D5B362}"/>
              </a:ext>
            </a:extLst>
          </p:cNvPr>
          <p:cNvSpPr/>
          <p:nvPr/>
        </p:nvSpPr>
        <p:spPr>
          <a:xfrm>
            <a:off x="6535139" y="4877881"/>
            <a:ext cx="216024" cy="72008"/>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5BB04301-EABD-1FE1-9C3F-1A0040AC319C}"/>
              </a:ext>
            </a:extLst>
          </p:cNvPr>
          <p:cNvSpPr txBox="1"/>
          <p:nvPr/>
        </p:nvSpPr>
        <p:spPr>
          <a:xfrm>
            <a:off x="6751163" y="4757463"/>
            <a:ext cx="1050288" cy="307777"/>
          </a:xfrm>
          <a:prstGeom prst="rect">
            <a:avLst/>
          </a:prstGeom>
          <a:noFill/>
        </p:spPr>
        <p:txBody>
          <a:bodyPr wrap="none" rtlCol="0">
            <a:spAutoFit/>
          </a:bodyPr>
          <a:lstStyle/>
          <a:p>
            <a:r>
              <a:rPr lang="fr-BE" sz="1400" b="0" i="0" dirty="0" err="1">
                <a:solidFill>
                  <a:srgbClr val="FF0000"/>
                </a:solidFill>
                <a:latin typeface="Arial" panose="020B0604020202020204" pitchFamily="34" charset="0"/>
                <a:cs typeface="Arial" panose="020B0604020202020204" pitchFamily="34" charset="0"/>
              </a:rPr>
              <a:t>adjustment</a:t>
            </a:r>
            <a:endParaRPr lang="fr-FR" sz="1400" dirty="0">
              <a:solidFill>
                <a:srgbClr val="FF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196251413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6F4136A6-C029-45EC-7C41-139B577F69F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6F4136A6-C029-45EC-7C41-139B577F69F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4"/>
                <a:stretch>
                  <a:fillRect l="-2000" t="-21782" b="-34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D02E8CF4-F56D-D583-F433-663971C471AA}"/>
                  </a:ext>
                </a:extLst>
              </p:cNvPr>
              <p:cNvSpPr txBox="1"/>
              <p:nvPr/>
            </p:nvSpPr>
            <p:spPr>
              <a:xfrm>
                <a:off x="242887" y="315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sSub>
                                    <m:sSubPr>
                                      <m:ctrlPr>
                                        <a:rPr lang="fr-BE" i="1" smtClean="0">
                                          <a:solidFill>
                                            <a:srgbClr val="FF0000"/>
                                          </a:solidFill>
                                          <a:latin typeface="Cambria Math" panose="02040503050406030204" pitchFamily="18" charset="0"/>
                                          <a:cs typeface="Arial" pitchFamily="34" charset="0"/>
                                        </a:rPr>
                                      </m:ctrlPr>
                                    </m:sSubPr>
                                    <m:e>
                                      <m:r>
                                        <a:rPr lang="fr-BE" i="1">
                                          <a:solidFill>
                                            <a:srgbClr val="FF0000"/>
                                          </a:solidFill>
                                          <a:latin typeface="Cambria Math" panose="02040503050406030204" pitchFamily="18" charset="0"/>
                                          <a:cs typeface="Arial" pitchFamily="34" charset="0"/>
                                        </a:rPr>
                                        <m:t>𝜌</m:t>
                                      </m:r>
                                    </m:e>
                                    <m:sub>
                                      <m:r>
                                        <a:rPr lang="fr-BE" i="1">
                                          <a:solidFill>
                                            <a:srgbClr val="FF0000"/>
                                          </a:solidFill>
                                          <a:latin typeface="Cambria Math" panose="02040503050406030204" pitchFamily="18" charset="0"/>
                                          <a:cs typeface="Arial" pitchFamily="34" charset="0"/>
                                        </a:rPr>
                                        <m:t>𝑟𝑒𝑠𝑡𝑟</m:t>
                                      </m:r>
                                    </m:sub>
                                  </m:sSub>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47" name="ZoneTexte 46">
                <a:extLst>
                  <a:ext uri="{FF2B5EF4-FFF2-40B4-BE49-F238E27FC236}">
                    <a16:creationId xmlns:a16="http://schemas.microsoft.com/office/drawing/2014/main" id="{D02E8CF4-F56D-D583-F433-663971C471AA}"/>
                  </a:ext>
                </a:extLst>
              </p:cNvPr>
              <p:cNvSpPr txBox="1">
                <a:spLocks noRot="1" noChangeAspect="1" noMove="1" noResize="1" noEditPoints="1" noAdjustHandles="1" noChangeArrowheads="1" noChangeShapeType="1" noTextEdit="1"/>
              </p:cNvSpPr>
              <p:nvPr/>
            </p:nvSpPr>
            <p:spPr>
              <a:xfrm>
                <a:off x="242887" y="3150000"/>
                <a:ext cx="8658225" cy="837409"/>
              </a:xfrm>
              <a:prstGeom prst="rect">
                <a:avLst/>
              </a:prstGeom>
              <a:blipFill>
                <a:blip r:embed="rId5"/>
                <a:stretch>
                  <a:fillRect/>
                </a:stretch>
              </a:blipFill>
            </p:spPr>
            <p:txBody>
              <a:bodyPr/>
              <a:lstStyle/>
              <a:p>
                <a:r>
                  <a:rPr lang="en-GB">
                    <a:noFill/>
                  </a:rPr>
                  <a:t> </a:t>
                </a:r>
              </a:p>
            </p:txBody>
          </p:sp>
        </mc:Fallback>
      </mc:AlternateContent>
      <p:sp>
        <p:nvSpPr>
          <p:cNvPr id="48" name="Flèche droite 4">
            <a:extLst>
              <a:ext uri="{FF2B5EF4-FFF2-40B4-BE49-F238E27FC236}">
                <a16:creationId xmlns:a16="http://schemas.microsoft.com/office/drawing/2014/main" id="{282AA5B2-25B5-8C25-3549-D271759BDB7B}"/>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0" name="Image 49">
            <a:extLst>
              <a:ext uri="{FF2B5EF4-FFF2-40B4-BE49-F238E27FC236}">
                <a16:creationId xmlns:a16="http://schemas.microsoft.com/office/drawing/2014/main" id="{C9E480AD-5B04-BCE1-8A5D-E1CCB6078CEB}"/>
              </a:ext>
            </a:extLst>
          </p:cNvPr>
          <p:cNvPicPr>
            <a:picLocks noChangeAspect="1"/>
          </p:cNvPicPr>
          <p:nvPr/>
        </p:nvPicPr>
        <p:blipFill>
          <a:blip r:embed="rId6"/>
          <a:stretch>
            <a:fillRect/>
          </a:stretch>
        </p:blipFill>
        <p:spPr>
          <a:xfrm>
            <a:off x="5086800" y="1036800"/>
            <a:ext cx="3743811" cy="2160000"/>
          </a:xfrm>
          <a:prstGeom prst="rect">
            <a:avLst/>
          </a:prstGeom>
        </p:spPr>
      </p:pic>
      <p:pic>
        <p:nvPicPr>
          <p:cNvPr id="66" name="Image 65">
            <a:extLst>
              <a:ext uri="{FF2B5EF4-FFF2-40B4-BE49-F238E27FC236}">
                <a16:creationId xmlns:a16="http://schemas.microsoft.com/office/drawing/2014/main" id="{4DF39664-D54E-36FB-04EF-74C489613510}"/>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2" name="ZoneTexte 1">
            <a:extLst>
              <a:ext uri="{FF2B5EF4-FFF2-40B4-BE49-F238E27FC236}">
                <a16:creationId xmlns:a16="http://schemas.microsoft.com/office/drawing/2014/main" id="{5004EB8C-B444-F73D-339D-FD2BF9E2F616}"/>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13/20</a:t>
            </a:r>
          </a:p>
        </p:txBody>
      </p:sp>
      <p:grpSp>
        <p:nvGrpSpPr>
          <p:cNvPr id="3" name="Groupe 2">
            <a:extLst>
              <a:ext uri="{FF2B5EF4-FFF2-40B4-BE49-F238E27FC236}">
                <a16:creationId xmlns:a16="http://schemas.microsoft.com/office/drawing/2014/main" id="{3B143095-AD49-9C5B-5233-3299D5DF326C}"/>
              </a:ext>
            </a:extLst>
          </p:cNvPr>
          <p:cNvGrpSpPr/>
          <p:nvPr/>
        </p:nvGrpSpPr>
        <p:grpSpPr>
          <a:xfrm flipV="1">
            <a:off x="2628000" y="3960000"/>
            <a:ext cx="2261645" cy="435300"/>
            <a:chOff x="2825156" y="2743200"/>
            <a:chExt cx="2261645" cy="435300"/>
          </a:xfrm>
        </p:grpSpPr>
        <p:sp>
          <p:nvSpPr>
            <p:cNvPr id="4" name="Accolade fermante 3">
              <a:extLst>
                <a:ext uri="{FF2B5EF4-FFF2-40B4-BE49-F238E27FC236}">
                  <a16:creationId xmlns:a16="http://schemas.microsoft.com/office/drawing/2014/main" id="{9764F3BC-DD41-8B6D-4534-EC272231C3DA}"/>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ZoneTexte 4">
              <a:extLst>
                <a:ext uri="{FF2B5EF4-FFF2-40B4-BE49-F238E27FC236}">
                  <a16:creationId xmlns:a16="http://schemas.microsoft.com/office/drawing/2014/main" id="{AB56AA60-AACD-9942-2924-B4C008D28A06}"/>
                </a:ext>
              </a:extLst>
            </p:cNvPr>
            <p:cNvSpPr txBox="1"/>
            <p:nvPr/>
          </p:nvSpPr>
          <p:spPr>
            <a:xfrm flipV="1">
              <a:off x="3447045" y="2743200"/>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grpSp>
      <p:grpSp>
        <p:nvGrpSpPr>
          <p:cNvPr id="6" name="Groupe 5">
            <a:extLst>
              <a:ext uri="{FF2B5EF4-FFF2-40B4-BE49-F238E27FC236}">
                <a16:creationId xmlns:a16="http://schemas.microsoft.com/office/drawing/2014/main" id="{BB70C10A-8256-34AE-F25B-D1695F2331A8}"/>
              </a:ext>
            </a:extLst>
          </p:cNvPr>
          <p:cNvGrpSpPr/>
          <p:nvPr/>
        </p:nvGrpSpPr>
        <p:grpSpPr>
          <a:xfrm flipV="1">
            <a:off x="4947288" y="3960002"/>
            <a:ext cx="3086100" cy="441347"/>
            <a:chOff x="4947288" y="2743200"/>
            <a:chExt cx="3086100" cy="441347"/>
          </a:xfrm>
        </p:grpSpPr>
        <p:sp>
          <p:nvSpPr>
            <p:cNvPr id="7" name="Accolade fermante 6">
              <a:extLst>
                <a:ext uri="{FF2B5EF4-FFF2-40B4-BE49-F238E27FC236}">
                  <a16:creationId xmlns:a16="http://schemas.microsoft.com/office/drawing/2014/main" id="{F4B1CD04-99F9-392D-BB1D-EA161105A604}"/>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8" name="ZoneTexte 7">
              <a:extLst>
                <a:ext uri="{FF2B5EF4-FFF2-40B4-BE49-F238E27FC236}">
                  <a16:creationId xmlns:a16="http://schemas.microsoft.com/office/drawing/2014/main" id="{E22F6961-B7E8-0650-690C-853E99D19DD5}"/>
                </a:ext>
              </a:extLst>
            </p:cNvPr>
            <p:cNvSpPr txBox="1"/>
            <p:nvPr/>
          </p:nvSpPr>
          <p:spPr>
            <a:xfrm flipV="1">
              <a:off x="5895809" y="2743200"/>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grpSp>
    </p:spTree>
    <p:custDataLst>
      <p:tags r:id="rId1"/>
    </p:custDataLst>
    <p:extLst>
      <p:ext uri="{BB962C8B-B14F-4D97-AF65-F5344CB8AC3E}">
        <p14:creationId xmlns:p14="http://schemas.microsoft.com/office/powerpoint/2010/main" val="288396445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6F4136A6-C029-45EC-7C41-139B577F69F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6F4136A6-C029-45EC-7C41-139B577F69F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4"/>
                <a:stretch>
                  <a:fillRect l="-2000" t="-21782" b="-34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D02E8CF4-F56D-D583-F433-663971C471AA}"/>
                  </a:ext>
                </a:extLst>
              </p:cNvPr>
              <p:cNvSpPr txBox="1"/>
              <p:nvPr/>
            </p:nvSpPr>
            <p:spPr>
              <a:xfrm>
                <a:off x="242887" y="315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sSub>
                                    <m:sSubPr>
                                      <m:ctrlPr>
                                        <a:rPr lang="fr-BE" i="1" smtClean="0">
                                          <a:solidFill>
                                            <a:srgbClr val="FF0000"/>
                                          </a:solidFill>
                                          <a:latin typeface="Cambria Math" panose="02040503050406030204" pitchFamily="18" charset="0"/>
                                          <a:cs typeface="Arial" pitchFamily="34" charset="0"/>
                                        </a:rPr>
                                      </m:ctrlPr>
                                    </m:sSubPr>
                                    <m:e>
                                      <m:r>
                                        <a:rPr lang="fr-BE" i="1">
                                          <a:solidFill>
                                            <a:srgbClr val="FF0000"/>
                                          </a:solidFill>
                                          <a:latin typeface="Cambria Math" panose="02040503050406030204" pitchFamily="18" charset="0"/>
                                          <a:cs typeface="Arial" pitchFamily="34" charset="0"/>
                                        </a:rPr>
                                        <m:t>𝜌</m:t>
                                      </m:r>
                                    </m:e>
                                    <m:sub>
                                      <m:r>
                                        <a:rPr lang="fr-BE" i="1">
                                          <a:solidFill>
                                            <a:srgbClr val="FF0000"/>
                                          </a:solidFill>
                                          <a:latin typeface="Cambria Math" panose="02040503050406030204" pitchFamily="18" charset="0"/>
                                          <a:cs typeface="Arial" pitchFamily="34" charset="0"/>
                                        </a:rPr>
                                        <m:t>𝑟𝑒𝑠𝑡𝑟</m:t>
                                      </m:r>
                                    </m:sub>
                                  </m:sSub>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47" name="ZoneTexte 46">
                <a:extLst>
                  <a:ext uri="{FF2B5EF4-FFF2-40B4-BE49-F238E27FC236}">
                    <a16:creationId xmlns:a16="http://schemas.microsoft.com/office/drawing/2014/main" id="{D02E8CF4-F56D-D583-F433-663971C471AA}"/>
                  </a:ext>
                </a:extLst>
              </p:cNvPr>
              <p:cNvSpPr txBox="1">
                <a:spLocks noRot="1" noChangeAspect="1" noMove="1" noResize="1" noEditPoints="1" noAdjustHandles="1" noChangeArrowheads="1" noChangeShapeType="1" noTextEdit="1"/>
              </p:cNvSpPr>
              <p:nvPr/>
            </p:nvSpPr>
            <p:spPr>
              <a:xfrm>
                <a:off x="242887" y="3150000"/>
                <a:ext cx="8658225" cy="837409"/>
              </a:xfrm>
              <a:prstGeom prst="rect">
                <a:avLst/>
              </a:prstGeom>
              <a:blipFill>
                <a:blip r:embed="rId5"/>
                <a:stretch>
                  <a:fillRect/>
                </a:stretch>
              </a:blipFill>
            </p:spPr>
            <p:txBody>
              <a:bodyPr/>
              <a:lstStyle/>
              <a:p>
                <a:r>
                  <a:rPr lang="en-GB">
                    <a:noFill/>
                  </a:rPr>
                  <a:t> </a:t>
                </a:r>
              </a:p>
            </p:txBody>
          </p:sp>
        </mc:Fallback>
      </mc:AlternateContent>
      <p:sp>
        <p:nvSpPr>
          <p:cNvPr id="48" name="Flèche droite 4">
            <a:extLst>
              <a:ext uri="{FF2B5EF4-FFF2-40B4-BE49-F238E27FC236}">
                <a16:creationId xmlns:a16="http://schemas.microsoft.com/office/drawing/2014/main" id="{282AA5B2-25B5-8C25-3549-D271759BDB7B}"/>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0" name="Image 49">
            <a:extLst>
              <a:ext uri="{FF2B5EF4-FFF2-40B4-BE49-F238E27FC236}">
                <a16:creationId xmlns:a16="http://schemas.microsoft.com/office/drawing/2014/main" id="{C9E480AD-5B04-BCE1-8A5D-E1CCB6078CEB}"/>
              </a:ext>
            </a:extLst>
          </p:cNvPr>
          <p:cNvPicPr>
            <a:picLocks noChangeAspect="1"/>
          </p:cNvPicPr>
          <p:nvPr/>
        </p:nvPicPr>
        <p:blipFill>
          <a:blip r:embed="rId6"/>
          <a:stretch>
            <a:fillRect/>
          </a:stretch>
        </p:blipFill>
        <p:spPr>
          <a:xfrm>
            <a:off x="5086800" y="1036800"/>
            <a:ext cx="3743811" cy="2160000"/>
          </a:xfrm>
          <a:prstGeom prst="rect">
            <a:avLst/>
          </a:prstGeom>
        </p:spPr>
      </p:pic>
      <p:grpSp>
        <p:nvGrpSpPr>
          <p:cNvPr id="4" name="Groupe 3">
            <a:extLst>
              <a:ext uri="{FF2B5EF4-FFF2-40B4-BE49-F238E27FC236}">
                <a16:creationId xmlns:a16="http://schemas.microsoft.com/office/drawing/2014/main" id="{E980E946-947F-BB49-26C6-37A170CF4AA2}"/>
              </a:ext>
            </a:extLst>
          </p:cNvPr>
          <p:cNvGrpSpPr/>
          <p:nvPr/>
        </p:nvGrpSpPr>
        <p:grpSpPr>
          <a:xfrm>
            <a:off x="119657" y="3996000"/>
            <a:ext cx="8781455" cy="1269796"/>
            <a:chOff x="119657" y="3996000"/>
            <a:chExt cx="8781455" cy="1269796"/>
          </a:xfrm>
        </p:grpSpPr>
        <p:pic>
          <p:nvPicPr>
            <p:cNvPr id="2" name="Image 1">
              <a:extLst>
                <a:ext uri="{FF2B5EF4-FFF2-40B4-BE49-F238E27FC236}">
                  <a16:creationId xmlns:a16="http://schemas.microsoft.com/office/drawing/2014/main" id="{19B283AE-5380-DB4E-296C-665B4B3E6352}"/>
                </a:ext>
              </a:extLst>
            </p:cNvPr>
            <p:cNvPicPr>
              <a:picLocks noChangeAspect="1"/>
            </p:cNvPicPr>
            <p:nvPr/>
          </p:nvPicPr>
          <p:blipFill>
            <a:blip r:embed="rId7"/>
            <a:stretch>
              <a:fillRect/>
            </a:stretch>
          </p:blipFill>
          <p:spPr>
            <a:xfrm>
              <a:off x="579600" y="4226400"/>
              <a:ext cx="2858400" cy="921723"/>
            </a:xfrm>
            <a:prstGeom prst="rect">
              <a:avLst/>
            </a:prstGeom>
          </p:spPr>
        </p:pic>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7357F80E-0296-F5F0-2842-66ABB62FD4A1}"/>
                    </a:ext>
                  </a:extLst>
                </p:cNvPr>
                <p:cNvSpPr txBox="1"/>
                <p:nvPr/>
              </p:nvSpPr>
              <p:spPr>
                <a:xfrm>
                  <a:off x="3895049" y="4284077"/>
                  <a:ext cx="5006063" cy="776175"/>
                </a:xfrm>
                <a:prstGeom prst="rect">
                  <a:avLst/>
                </a:prstGeom>
                <a:noFill/>
              </p:spPr>
              <p:txBody>
                <a:bodyPr wrap="square">
                  <a:spAutoFit/>
                </a:bodyPr>
                <a:lstStyle/>
                <a:p>
                  <a:r>
                    <a:rPr lang="en-GB" sz="1200" dirty="0"/>
                    <a:t> </a:t>
                  </a:r>
                  <a14:m>
                    <m:oMath xmlns:m="http://schemas.openxmlformats.org/officeDocument/2006/math">
                      <m:sSub>
                        <m:sSubPr>
                          <m:ctrlPr>
                            <a:rPr lang="fr-BE" sz="1200" b="0" i="1" smtClean="0">
                              <a:solidFill>
                                <a:srgbClr val="5B9BD5"/>
                              </a:solidFill>
                              <a:latin typeface="Cambria Math" panose="02040503050406030204" pitchFamily="18" charset="0"/>
                            </a:rPr>
                          </m:ctrlPr>
                        </m:sSubPr>
                        <m:e>
                          <m:acc>
                            <m:accPr>
                              <m:chr m:val="̅"/>
                              <m:ctrlPr>
                                <a:rPr lang="fr-BE" sz="1200" b="0" i="1" smtClean="0">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b="0" i="1" smtClean="0">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=0.932∙</m:t>
                      </m:r>
                      <m:rad>
                        <m:radPr>
                          <m:degHide m:val="on"/>
                          <m:ctrlPr>
                            <a:rPr lang="fr-BE" sz="1200" b="0" i="1" smtClean="0">
                              <a:solidFill>
                                <a:srgbClr val="5B9BD5"/>
                              </a:solidFill>
                              <a:latin typeface="Cambria Math" panose="02040503050406030204" pitchFamily="18" charset="0"/>
                            </a:rPr>
                          </m:ctrlPr>
                        </m:radPr>
                        <m:deg/>
                        <m:e>
                          <m:f>
                            <m:fPr>
                              <m:ctrlPr>
                                <a:rPr lang="fr-BE" sz="1200" b="0" i="1" smtClean="0">
                                  <a:solidFill>
                                    <a:srgbClr val="5B9BD5"/>
                                  </a:solidFill>
                                  <a:latin typeface="Cambria Math" panose="02040503050406030204" pitchFamily="18" charset="0"/>
                                </a:rPr>
                              </m:ctrlPr>
                            </m:fPr>
                            <m:num>
                              <m:r>
                                <a:rPr lang="fr-BE" sz="1200" i="1">
                                  <a:solidFill>
                                    <a:srgbClr val="5B9BD5"/>
                                  </a:solidFill>
                                  <a:latin typeface="Cambria Math" panose="02040503050406030204" pitchFamily="18" charset="0"/>
                                </a:rPr>
                                <m:t>𝜔</m:t>
                              </m:r>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𝑘</m:t>
                                  </m:r>
                                </m:e>
                                <m:sub>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𝑏</m:t>
                                  </m:r>
                                </m:e>
                                <m:sub>
                                  <m:r>
                                    <a:rPr lang="fr-BE" sz="1200" i="1">
                                      <a:solidFill>
                                        <a:srgbClr val="5B9BD5"/>
                                      </a:solidFill>
                                      <a:latin typeface="Cambria Math" panose="02040503050406030204" pitchFamily="18" charset="0"/>
                                    </a:rPr>
                                    <m:t>𝑒𝑓𝑓</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𝑐</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𝑑</m:t>
                                  </m:r>
                                </m:e>
                                <m:sub>
                                  <m:r>
                                    <a:rPr lang="fr-BE" sz="1200" i="1">
                                      <a:solidFill>
                                        <a:srgbClr val="5B9BD5"/>
                                      </a:solidFill>
                                      <a:latin typeface="Cambria Math" panose="02040503050406030204" pitchFamily="18" charset="0"/>
                                    </a:rPr>
                                    <m:t>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𝑓</m:t>
                                  </m:r>
                                </m:e>
                                <m:sub>
                                  <m:r>
                                    <a:rPr lang="fr-BE" sz="1200" i="1">
                                      <a:solidFill>
                                        <a:srgbClr val="5B9BD5"/>
                                      </a:solidFill>
                                      <a:latin typeface="Cambria Math" panose="02040503050406030204" pitchFamily="18" charset="0"/>
                                    </a:rPr>
                                    <m:t>𝑦</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num>
                            <m:den>
                              <m:r>
                                <a:rPr lang="fr-BE" sz="1200" b="0" i="1" smtClean="0">
                                  <a:solidFill>
                                    <a:srgbClr val="5B9BD5"/>
                                  </a:solidFill>
                                  <a:latin typeface="Cambria Math" panose="02040503050406030204" pitchFamily="18" charset="0"/>
                                </a:rPr>
                                <m:t>𝐸</m:t>
                              </m:r>
                              <m:r>
                                <a:rPr lang="fr-BE" sz="1200" b="0" i="1" smtClean="0">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b="0" i="1" smtClean="0">
                                      <a:solidFill>
                                        <a:srgbClr val="5B9BD5"/>
                                      </a:solidFill>
                                      <a:latin typeface="Cambria Math" panose="02040503050406030204" pitchFamily="18" charset="0"/>
                                    </a:rPr>
                                    <m:t>𝑡</m:t>
                                  </m:r>
                                </m:e>
                                <m:sub>
                                  <m:r>
                                    <a:rPr lang="fr-BE" sz="1200" b="0" i="1" smtClean="0">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2</m:t>
                                  </m:r>
                                </m:sup>
                              </m:sSubSup>
                            </m:den>
                          </m:f>
                        </m:e>
                      </m:rad>
                      <m:r>
                        <a:rPr lang="fr-BE" sz="1200" b="0" i="1" smtClean="0">
                          <a:solidFill>
                            <a:srgbClr val="5B9BD5"/>
                          </a:solidFill>
                          <a:latin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𝜌</m:t>
                      </m:r>
                      <m:r>
                        <a:rPr lang="fr-BE" sz="1200" b="0" i="1" smtClean="0">
                          <a:solidFill>
                            <a:srgbClr val="5B9BD5"/>
                          </a:solidFill>
                          <a:latin typeface="Cambria Math" panose="02040503050406030204" pitchFamily="18" charset="0"/>
                          <a:ea typeface="Cambria Math" panose="02040503050406030204" pitchFamily="18" charset="0"/>
                        </a:rPr>
                        <m:t>=</m:t>
                      </m:r>
                      <m:d>
                        <m:dPr>
                          <m:begChr m:val="{"/>
                          <m:endChr m:val=""/>
                          <m:ctrlPr>
                            <a:rPr lang="fr-BE" sz="1200" b="0" i="1" smtClean="0">
                              <a:solidFill>
                                <a:srgbClr val="5B9BD5"/>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b="0" i="1" smtClean="0">
                                  <a:solidFill>
                                    <a:srgbClr val="5B9BD5"/>
                                  </a:solidFill>
                                  <a:latin typeface="Cambria Math" panose="02040503050406030204" pitchFamily="18" charset="0"/>
                                  <a:ea typeface="Cambria Math" panose="02040503050406030204" pitchFamily="18" charset="0"/>
                                </a:rPr>
                              </m:ctrlPr>
                            </m:mPr>
                            <m:mr>
                              <m:e>
                                <m:r>
                                  <m:rPr>
                                    <m:brk m:alnAt="7"/>
                                  </m:rPr>
                                  <a:rPr lang="fr-BE" sz="1200" b="0" i="1" smtClean="0">
                                    <a:solidFill>
                                      <a:srgbClr val="5B9BD5"/>
                                    </a:solidFill>
                                    <a:latin typeface="Cambria Math" panose="02040503050406030204" pitchFamily="18" charset="0"/>
                                    <a:ea typeface="Cambria Math" panose="02040503050406030204" pitchFamily="18" charset="0"/>
                                  </a:rPr>
                                  <m:t>1</m:t>
                                </m:r>
                                <m:r>
                                  <a:rPr lang="fr-BE" sz="1200" b="0" i="1" smtClean="0">
                                    <a:solidFill>
                                      <a:srgbClr val="5B9BD5"/>
                                    </a:solidFill>
                                    <a:latin typeface="Cambria Math" panose="02040503050406030204" pitchFamily="18" charset="0"/>
                                    <a:ea typeface="Cambria Math" panose="02040503050406030204" pitchFamily="18" charset="0"/>
                                  </a:rPr>
                                  <m:t>.0</m:t>
                                </m:r>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≤0.67</m:t>
                                </m:r>
                              </m:e>
                            </m:mr>
                            <m:mr>
                              <m:e>
                                <m:f>
                                  <m:fPr>
                                    <m:ctrlPr>
                                      <a:rPr lang="fr-BE" sz="1200" b="0" i="1" smtClean="0">
                                        <a:solidFill>
                                          <a:srgbClr val="5B9BD5"/>
                                        </a:solidFill>
                                        <a:latin typeface="Cambria Math" panose="02040503050406030204" pitchFamily="18" charset="0"/>
                                        <a:ea typeface="Cambria Math" panose="02040503050406030204" pitchFamily="18" charset="0"/>
                                      </a:rPr>
                                    </m:ctrlPr>
                                  </m:fPr>
                                  <m:num>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i="1">
                                        <a:solidFill>
                                          <a:srgbClr val="5B9BD5"/>
                                        </a:solidFill>
                                        <a:latin typeface="Cambria Math" panose="02040503050406030204" pitchFamily="18" charset="0"/>
                                      </a:rPr>
                                      <m:t>−0.22</m:t>
                                    </m:r>
                                  </m:num>
                                  <m:den>
                                    <m:sSubSup>
                                      <m:sSubSupPr>
                                        <m:ctrlPr>
                                          <a:rPr lang="fr-BE" sz="1200" b="0" i="1" smtClean="0">
                                            <a:solidFill>
                                              <a:srgbClr val="5B9BD5"/>
                                            </a:solidFill>
                                            <a:latin typeface="Cambria Math" panose="02040503050406030204" pitchFamily="18" charset="0"/>
                                          </a:rPr>
                                        </m:ctrlPr>
                                      </m:sSubSup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up>
                                        <m:r>
                                          <a:rPr lang="fr-BE" sz="1200" b="0" i="1" smtClean="0">
                                            <a:solidFill>
                                              <a:srgbClr val="5B9BD5"/>
                                            </a:solidFill>
                                            <a:latin typeface="Cambria Math" panose="02040503050406030204" pitchFamily="18" charset="0"/>
                                          </a:rPr>
                                          <m:t>2</m:t>
                                        </m:r>
                                      </m:sup>
                                    </m:sSubSup>
                                  </m:den>
                                </m:f>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&gt;0.67</m:t>
                                </m:r>
                              </m:e>
                            </m:mr>
                          </m:m>
                        </m:e>
                      </m:d>
                    </m:oMath>
                  </a14:m>
                  <a:endParaRPr lang="en-GB" sz="1200" dirty="0"/>
                </a:p>
              </p:txBody>
            </p:sp>
          </mc:Choice>
          <mc:Fallback xmlns="">
            <p:sp>
              <p:nvSpPr>
                <p:cNvPr id="53" name="ZoneTexte 52">
                  <a:extLst>
                    <a:ext uri="{FF2B5EF4-FFF2-40B4-BE49-F238E27FC236}">
                      <a16:creationId xmlns:a16="http://schemas.microsoft.com/office/drawing/2014/main" id="{7357F80E-0296-F5F0-2842-66ABB62FD4A1}"/>
                    </a:ext>
                  </a:extLst>
                </p:cNvPr>
                <p:cNvSpPr txBox="1">
                  <a:spLocks noRot="1" noChangeAspect="1" noMove="1" noResize="1" noEditPoints="1" noAdjustHandles="1" noChangeArrowheads="1" noChangeShapeType="1" noTextEdit="1"/>
                </p:cNvSpPr>
                <p:nvPr/>
              </p:nvSpPr>
              <p:spPr>
                <a:xfrm>
                  <a:off x="3895049" y="4284077"/>
                  <a:ext cx="5006063" cy="7761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83B5C2B3-1469-B05F-C4D6-784E0A7B3634}"/>
                    </a:ext>
                  </a:extLst>
                </p:cNvPr>
                <p:cNvSpPr txBox="1"/>
                <p:nvPr/>
              </p:nvSpPr>
              <p:spPr>
                <a:xfrm>
                  <a:off x="1525436" y="4827214"/>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5B9BD5"/>
                                </a:solidFill>
                                <a:latin typeface="Cambria Math" panose="02040503050406030204" pitchFamily="18" charset="0"/>
                                <a:cs typeface="Arial" pitchFamily="34" charset="0"/>
                              </a:rPr>
                            </m:ctrlPr>
                          </m:sSubPr>
                          <m:e>
                            <m:r>
                              <a:rPr lang="fr-BE" sz="1200" b="0" i="1" smtClean="0">
                                <a:solidFill>
                                  <a:srgbClr val="5B9BD5"/>
                                </a:solidFill>
                                <a:latin typeface="Cambria Math" panose="02040503050406030204" pitchFamily="18" charset="0"/>
                                <a:cs typeface="Arial" pitchFamily="34" charset="0"/>
                              </a:rPr>
                              <m:t>𝑘</m:t>
                            </m:r>
                          </m:e>
                          <m:sub>
                            <m:r>
                              <a:rPr lang="fr-BE" sz="1200" b="0" i="1" smtClean="0">
                                <a:solidFill>
                                  <a:srgbClr val="5B9BD5"/>
                                </a:solidFill>
                                <a:latin typeface="Cambria Math" panose="02040503050406030204" pitchFamily="18" charset="0"/>
                                <a:cs typeface="Arial" pitchFamily="34" charset="0"/>
                              </a:rPr>
                              <m:t>𝑐𝑟</m:t>
                            </m:r>
                          </m:sub>
                        </m:sSub>
                        <m:r>
                          <a:rPr lang="fr-BE" sz="1200" b="0" i="1" smtClean="0">
                            <a:solidFill>
                              <a:srgbClr val="5B9BD5"/>
                            </a:solidFill>
                            <a:latin typeface="Cambria Math" panose="02040503050406030204" pitchFamily="18" charset="0"/>
                            <a:cs typeface="Arial" pitchFamily="34" charset="0"/>
                          </a:rPr>
                          <m:t>=</m:t>
                        </m:r>
                        <m:f>
                          <m:fPr>
                            <m:ctrlPr>
                              <a:rPr lang="fr-BE" sz="1200" b="0" i="1" smtClean="0">
                                <a:solidFill>
                                  <a:srgbClr val="5B9BD5"/>
                                </a:solidFill>
                                <a:latin typeface="Cambria Math" panose="02040503050406030204" pitchFamily="18" charset="0"/>
                                <a:cs typeface="Arial" pitchFamily="34" charset="0"/>
                              </a:rPr>
                            </m:ctrlPr>
                          </m:fPr>
                          <m:num>
                            <m:r>
                              <a:rPr lang="fr-BE" sz="1200" b="0" i="1" smtClean="0">
                                <a:solidFill>
                                  <a:srgbClr val="5B9BD5"/>
                                </a:solidFill>
                                <a:latin typeface="Cambria Math" panose="02040503050406030204" pitchFamily="18" charset="0"/>
                                <a:cs typeface="Arial" pitchFamily="34" charset="0"/>
                              </a:rPr>
                              <m:t>4</m:t>
                            </m:r>
                          </m:num>
                          <m:den>
                            <m:r>
                              <a:rPr lang="fr-BE" sz="1200" b="0" i="1" smtClean="0">
                                <a:solidFill>
                                  <a:srgbClr val="5B9BD5"/>
                                </a:solidFill>
                                <a:latin typeface="Cambria Math" panose="02040503050406030204" pitchFamily="18" charset="0"/>
                                <a:cs typeface="Arial" pitchFamily="34" charset="0"/>
                              </a:rPr>
                              <m:t>𝜋</m:t>
                            </m:r>
                          </m:den>
                        </m:f>
                      </m:oMath>
                    </m:oMathPara>
                  </a14:m>
                  <a:endParaRPr lang="en-GB" sz="1600" dirty="0">
                    <a:solidFill>
                      <a:srgbClr val="5B9BD5"/>
                    </a:solidFill>
                  </a:endParaRPr>
                </a:p>
              </p:txBody>
            </p:sp>
          </mc:Choice>
          <mc:Fallback xmlns="">
            <p:sp>
              <p:nvSpPr>
                <p:cNvPr id="54" name="ZoneTexte 53">
                  <a:extLst>
                    <a:ext uri="{FF2B5EF4-FFF2-40B4-BE49-F238E27FC236}">
                      <a16:creationId xmlns:a16="http://schemas.microsoft.com/office/drawing/2014/main" id="{83B5C2B3-1469-B05F-C4D6-784E0A7B3634}"/>
                    </a:ext>
                  </a:extLst>
                </p:cNvPr>
                <p:cNvSpPr txBox="1">
                  <a:spLocks noRot="1" noChangeAspect="1" noMove="1" noResize="1" noEditPoints="1" noAdjustHandles="1" noChangeArrowheads="1" noChangeShapeType="1" noTextEdit="1"/>
                </p:cNvSpPr>
                <p:nvPr/>
              </p:nvSpPr>
              <p:spPr>
                <a:xfrm>
                  <a:off x="1525436" y="4827214"/>
                  <a:ext cx="960120" cy="438582"/>
                </a:xfrm>
                <a:prstGeom prst="rect">
                  <a:avLst/>
                </a:prstGeom>
                <a:blipFill>
                  <a:blip r:embed="rId9"/>
                  <a:stretch>
                    <a:fillRect/>
                  </a:stretch>
                </a:blipFill>
              </p:spPr>
              <p:txBody>
                <a:bodyPr/>
                <a:lstStyle/>
                <a:p>
                  <a:r>
                    <a:rPr lang="en-GB">
                      <a:noFill/>
                    </a:rPr>
                    <a:t> </a:t>
                  </a:r>
                </a:p>
              </p:txBody>
            </p:sp>
          </mc:Fallback>
        </mc:AlternateContent>
        <p:sp>
          <p:nvSpPr>
            <p:cNvPr id="60" name="ZoneTexte 59">
              <a:extLst>
                <a:ext uri="{FF2B5EF4-FFF2-40B4-BE49-F238E27FC236}">
                  <a16:creationId xmlns:a16="http://schemas.microsoft.com/office/drawing/2014/main" id="{B07DEA1E-4D7F-44F3-3D52-809C9DA2E8E5}"/>
                </a:ext>
              </a:extLst>
            </p:cNvPr>
            <p:cNvSpPr txBox="1"/>
            <p:nvPr/>
          </p:nvSpPr>
          <p:spPr>
            <a:xfrm>
              <a:off x="119657" y="3996000"/>
              <a:ext cx="2258367" cy="276999"/>
            </a:xfrm>
            <a:prstGeom prst="rect">
              <a:avLst/>
            </a:prstGeom>
            <a:noFill/>
          </p:spPr>
          <p:txBody>
            <a:bodyPr wrap="square">
              <a:spAutoFit/>
            </a:bodyPr>
            <a:lstStyle/>
            <a:p>
              <a:r>
                <a:rPr lang="fr-BE" sz="1200" u="sng" dirty="0">
                  <a:solidFill>
                    <a:srgbClr val="5B9BD5"/>
                  </a:solidFill>
                  <a:latin typeface="Arial" panose="020B0604020202020204" pitchFamily="34" charset="0"/>
                  <a:cs typeface="Arial" pitchFamily="34" charset="0"/>
                </a:rPr>
                <a:t>EN 1993-1-8</a:t>
              </a:r>
              <a:endParaRPr lang="en-GB" sz="1200" u="sng" dirty="0">
                <a:solidFill>
                  <a:srgbClr val="5B9BD5"/>
                </a:solidFill>
              </a:endParaRPr>
            </a:p>
          </p:txBody>
        </p:sp>
      </p:grpSp>
      <p:pic>
        <p:nvPicPr>
          <p:cNvPr id="66" name="Image 65">
            <a:extLst>
              <a:ext uri="{FF2B5EF4-FFF2-40B4-BE49-F238E27FC236}">
                <a16:creationId xmlns:a16="http://schemas.microsoft.com/office/drawing/2014/main" id="{4DF39664-D54E-36FB-04EF-74C489613510}"/>
              </a:ext>
            </a:extLst>
          </p:cNvPr>
          <p:cNvPicPr>
            <a:picLocks noChangeAspect="1"/>
          </p:cNvPicPr>
          <p:nvPr/>
        </p:nvPicPr>
        <p:blipFill>
          <a:blip r:embed="rId10"/>
          <a:stretch>
            <a:fillRect/>
          </a:stretch>
        </p:blipFill>
        <p:spPr>
          <a:xfrm>
            <a:off x="579600" y="1015200"/>
            <a:ext cx="2858400" cy="2160620"/>
          </a:xfrm>
          <a:prstGeom prst="rect">
            <a:avLst/>
          </a:prstGeom>
        </p:spPr>
      </p:pic>
      <p:sp>
        <p:nvSpPr>
          <p:cNvPr id="5" name="ZoneTexte 4">
            <a:extLst>
              <a:ext uri="{FF2B5EF4-FFF2-40B4-BE49-F238E27FC236}">
                <a16:creationId xmlns:a16="http://schemas.microsoft.com/office/drawing/2014/main" id="{9F81EEEF-C3F7-8938-5C4D-D8D6860CC73D}"/>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13/20</a:t>
            </a:r>
          </a:p>
        </p:txBody>
      </p:sp>
      <p:grpSp>
        <p:nvGrpSpPr>
          <p:cNvPr id="3" name="Groupe 2">
            <a:extLst>
              <a:ext uri="{FF2B5EF4-FFF2-40B4-BE49-F238E27FC236}">
                <a16:creationId xmlns:a16="http://schemas.microsoft.com/office/drawing/2014/main" id="{BF0EBF17-7E90-C9E7-5A37-15B1E3AEED71}"/>
              </a:ext>
            </a:extLst>
          </p:cNvPr>
          <p:cNvGrpSpPr/>
          <p:nvPr/>
        </p:nvGrpSpPr>
        <p:grpSpPr>
          <a:xfrm flipV="1">
            <a:off x="2628000" y="3960000"/>
            <a:ext cx="2261645" cy="435300"/>
            <a:chOff x="2825156" y="2743200"/>
            <a:chExt cx="2261645" cy="435300"/>
          </a:xfrm>
        </p:grpSpPr>
        <p:sp>
          <p:nvSpPr>
            <p:cNvPr id="6" name="Accolade fermante 5">
              <a:extLst>
                <a:ext uri="{FF2B5EF4-FFF2-40B4-BE49-F238E27FC236}">
                  <a16:creationId xmlns:a16="http://schemas.microsoft.com/office/drawing/2014/main" id="{39687BAE-8B68-6431-54D3-F16A85EA3BD8}"/>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 name="ZoneTexte 6">
              <a:extLst>
                <a:ext uri="{FF2B5EF4-FFF2-40B4-BE49-F238E27FC236}">
                  <a16:creationId xmlns:a16="http://schemas.microsoft.com/office/drawing/2014/main" id="{50487D3B-6970-9572-FFF4-222392FE0980}"/>
                </a:ext>
              </a:extLst>
            </p:cNvPr>
            <p:cNvSpPr txBox="1"/>
            <p:nvPr/>
          </p:nvSpPr>
          <p:spPr>
            <a:xfrm flipV="1">
              <a:off x="3447045" y="2743200"/>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grpSp>
      <p:grpSp>
        <p:nvGrpSpPr>
          <p:cNvPr id="8" name="Groupe 7">
            <a:extLst>
              <a:ext uri="{FF2B5EF4-FFF2-40B4-BE49-F238E27FC236}">
                <a16:creationId xmlns:a16="http://schemas.microsoft.com/office/drawing/2014/main" id="{B66850CC-05B8-8C4E-F451-46D28314DF35}"/>
              </a:ext>
            </a:extLst>
          </p:cNvPr>
          <p:cNvGrpSpPr/>
          <p:nvPr/>
        </p:nvGrpSpPr>
        <p:grpSpPr>
          <a:xfrm flipV="1">
            <a:off x="4947288" y="3960002"/>
            <a:ext cx="3086100" cy="441347"/>
            <a:chOff x="4947288" y="2743200"/>
            <a:chExt cx="3086100" cy="441347"/>
          </a:xfrm>
        </p:grpSpPr>
        <p:sp>
          <p:nvSpPr>
            <p:cNvPr id="9" name="Accolade fermante 8">
              <a:extLst>
                <a:ext uri="{FF2B5EF4-FFF2-40B4-BE49-F238E27FC236}">
                  <a16:creationId xmlns:a16="http://schemas.microsoft.com/office/drawing/2014/main" id="{58A9DB03-2201-C68F-3A23-474E1A31A2AE}"/>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0" name="ZoneTexte 9">
              <a:extLst>
                <a:ext uri="{FF2B5EF4-FFF2-40B4-BE49-F238E27FC236}">
                  <a16:creationId xmlns:a16="http://schemas.microsoft.com/office/drawing/2014/main" id="{A0741259-5B53-2926-F2D1-78D7739D910F}"/>
                </a:ext>
              </a:extLst>
            </p:cNvPr>
            <p:cNvSpPr txBox="1"/>
            <p:nvPr/>
          </p:nvSpPr>
          <p:spPr>
            <a:xfrm flipV="1">
              <a:off x="5895809" y="2743200"/>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grpSp>
    </p:spTree>
    <p:custDataLst>
      <p:tags r:id="rId1"/>
    </p:custDataLst>
    <p:extLst>
      <p:ext uri="{BB962C8B-B14F-4D97-AF65-F5344CB8AC3E}">
        <p14:creationId xmlns:p14="http://schemas.microsoft.com/office/powerpoint/2010/main" val="1226338639"/>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6F4136A6-C029-45EC-7C41-139B577F69F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6F4136A6-C029-45EC-7C41-139B577F69F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4"/>
                <a:stretch>
                  <a:fillRect l="-2000" t="-21782" b="-34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D02E8CF4-F56D-D583-F433-663971C471AA}"/>
                  </a:ext>
                </a:extLst>
              </p:cNvPr>
              <p:cNvSpPr txBox="1"/>
              <p:nvPr/>
            </p:nvSpPr>
            <p:spPr>
              <a:xfrm>
                <a:off x="242887" y="315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b="0" i="1" smtClean="0">
                                              <a:latin typeface="Cambria Math" panose="02040503050406030204" pitchFamily="18" charset="0"/>
                                              <a:cs typeface="Arial" pitchFamily="34" charset="0"/>
                                            </a:rPr>
                                          </m:ctrlPr>
                                        </m:sSubPr>
                                        <m:e>
                                          <m:r>
                                            <a:rPr lang="fr-BE" b="0" i="1" smtClean="0">
                                              <a:latin typeface="Cambria Math" panose="02040503050406030204" pitchFamily="18" charset="0"/>
                                              <a:cs typeface="Arial" pitchFamily="34" charset="0"/>
                                            </a:rPr>
                                            <m:t>𝑘</m:t>
                                          </m:r>
                                        </m:e>
                                        <m:sub>
                                          <m:r>
                                            <a:rPr lang="fr-BE" b="0" i="1" smtClean="0">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sSub>
                                    <m:sSubPr>
                                      <m:ctrlPr>
                                        <a:rPr lang="fr-BE" i="1" smtClean="0">
                                          <a:solidFill>
                                            <a:srgbClr val="FF0000"/>
                                          </a:solidFill>
                                          <a:latin typeface="Cambria Math" panose="02040503050406030204" pitchFamily="18" charset="0"/>
                                          <a:cs typeface="Arial" pitchFamily="34" charset="0"/>
                                        </a:rPr>
                                      </m:ctrlPr>
                                    </m:sSubPr>
                                    <m:e>
                                      <m:r>
                                        <a:rPr lang="fr-BE" i="1">
                                          <a:solidFill>
                                            <a:srgbClr val="FF0000"/>
                                          </a:solidFill>
                                          <a:latin typeface="Cambria Math" panose="02040503050406030204" pitchFamily="18" charset="0"/>
                                          <a:cs typeface="Arial" pitchFamily="34" charset="0"/>
                                        </a:rPr>
                                        <m:t>𝜌</m:t>
                                      </m:r>
                                    </m:e>
                                    <m:sub>
                                      <m:r>
                                        <a:rPr lang="fr-BE" i="1">
                                          <a:solidFill>
                                            <a:srgbClr val="FF0000"/>
                                          </a:solidFill>
                                          <a:latin typeface="Cambria Math" panose="02040503050406030204" pitchFamily="18" charset="0"/>
                                          <a:cs typeface="Arial" pitchFamily="34" charset="0"/>
                                        </a:rPr>
                                        <m:t>𝑟𝑒𝑠𝑡𝑟</m:t>
                                      </m:r>
                                    </m:sub>
                                  </m:sSub>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47" name="ZoneTexte 46">
                <a:extLst>
                  <a:ext uri="{FF2B5EF4-FFF2-40B4-BE49-F238E27FC236}">
                    <a16:creationId xmlns:a16="http://schemas.microsoft.com/office/drawing/2014/main" id="{D02E8CF4-F56D-D583-F433-663971C471AA}"/>
                  </a:ext>
                </a:extLst>
              </p:cNvPr>
              <p:cNvSpPr txBox="1">
                <a:spLocks noRot="1" noChangeAspect="1" noMove="1" noResize="1" noEditPoints="1" noAdjustHandles="1" noChangeArrowheads="1" noChangeShapeType="1" noTextEdit="1"/>
              </p:cNvSpPr>
              <p:nvPr/>
            </p:nvSpPr>
            <p:spPr>
              <a:xfrm>
                <a:off x="242887" y="3150000"/>
                <a:ext cx="8658225" cy="837409"/>
              </a:xfrm>
              <a:prstGeom prst="rect">
                <a:avLst/>
              </a:prstGeom>
              <a:blipFill>
                <a:blip r:embed="rId5"/>
                <a:stretch>
                  <a:fillRect/>
                </a:stretch>
              </a:blipFill>
            </p:spPr>
            <p:txBody>
              <a:bodyPr/>
              <a:lstStyle/>
              <a:p>
                <a:r>
                  <a:rPr lang="en-GB">
                    <a:noFill/>
                  </a:rPr>
                  <a:t> </a:t>
                </a:r>
              </a:p>
            </p:txBody>
          </p:sp>
        </mc:Fallback>
      </mc:AlternateContent>
      <p:sp>
        <p:nvSpPr>
          <p:cNvPr id="48" name="Flèche droite 4">
            <a:extLst>
              <a:ext uri="{FF2B5EF4-FFF2-40B4-BE49-F238E27FC236}">
                <a16:creationId xmlns:a16="http://schemas.microsoft.com/office/drawing/2014/main" id="{282AA5B2-25B5-8C25-3549-D271759BDB7B}"/>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0" name="Image 49">
            <a:extLst>
              <a:ext uri="{FF2B5EF4-FFF2-40B4-BE49-F238E27FC236}">
                <a16:creationId xmlns:a16="http://schemas.microsoft.com/office/drawing/2014/main" id="{C9E480AD-5B04-BCE1-8A5D-E1CCB6078CEB}"/>
              </a:ext>
            </a:extLst>
          </p:cNvPr>
          <p:cNvPicPr>
            <a:picLocks noChangeAspect="1"/>
          </p:cNvPicPr>
          <p:nvPr/>
        </p:nvPicPr>
        <p:blipFill>
          <a:blip r:embed="rId6"/>
          <a:stretch>
            <a:fillRect/>
          </a:stretch>
        </p:blipFill>
        <p:spPr>
          <a:xfrm>
            <a:off x="5086800" y="1036800"/>
            <a:ext cx="3743811" cy="2160000"/>
          </a:xfrm>
          <a:prstGeom prst="rect">
            <a:avLst/>
          </a:prstGeom>
        </p:spPr>
      </p:pic>
      <p:grpSp>
        <p:nvGrpSpPr>
          <p:cNvPr id="4" name="Groupe 3">
            <a:extLst>
              <a:ext uri="{FF2B5EF4-FFF2-40B4-BE49-F238E27FC236}">
                <a16:creationId xmlns:a16="http://schemas.microsoft.com/office/drawing/2014/main" id="{E980E946-947F-BB49-26C6-37A170CF4AA2}"/>
              </a:ext>
            </a:extLst>
          </p:cNvPr>
          <p:cNvGrpSpPr/>
          <p:nvPr/>
        </p:nvGrpSpPr>
        <p:grpSpPr>
          <a:xfrm>
            <a:off x="119656" y="3996000"/>
            <a:ext cx="8781456" cy="2725476"/>
            <a:chOff x="119656" y="3996000"/>
            <a:chExt cx="8781456" cy="2725476"/>
          </a:xfrm>
        </p:grpSpPr>
        <p:pic>
          <p:nvPicPr>
            <p:cNvPr id="3" name="Image 2">
              <a:extLst>
                <a:ext uri="{FF2B5EF4-FFF2-40B4-BE49-F238E27FC236}">
                  <a16:creationId xmlns:a16="http://schemas.microsoft.com/office/drawing/2014/main" id="{B61FC575-4853-9741-D5E5-D0C872FA5D9A}"/>
                </a:ext>
              </a:extLst>
            </p:cNvPr>
            <p:cNvPicPr>
              <a:picLocks noChangeAspect="1"/>
            </p:cNvPicPr>
            <p:nvPr/>
          </p:nvPicPr>
          <p:blipFill>
            <a:blip r:embed="rId7"/>
            <a:stretch>
              <a:fillRect/>
            </a:stretch>
          </p:blipFill>
          <p:spPr>
            <a:xfrm>
              <a:off x="579600" y="5666400"/>
              <a:ext cx="2858400" cy="921723"/>
            </a:xfrm>
            <a:prstGeom prst="rect">
              <a:avLst/>
            </a:prstGeom>
          </p:spPr>
        </p:pic>
        <p:pic>
          <p:nvPicPr>
            <p:cNvPr id="2" name="Image 1">
              <a:extLst>
                <a:ext uri="{FF2B5EF4-FFF2-40B4-BE49-F238E27FC236}">
                  <a16:creationId xmlns:a16="http://schemas.microsoft.com/office/drawing/2014/main" id="{19B283AE-5380-DB4E-296C-665B4B3E6352}"/>
                </a:ext>
              </a:extLst>
            </p:cNvPr>
            <p:cNvPicPr>
              <a:picLocks noChangeAspect="1"/>
            </p:cNvPicPr>
            <p:nvPr/>
          </p:nvPicPr>
          <p:blipFill>
            <a:blip r:embed="rId8"/>
            <a:stretch>
              <a:fillRect/>
            </a:stretch>
          </p:blipFill>
          <p:spPr>
            <a:xfrm>
              <a:off x="579600" y="4226400"/>
              <a:ext cx="2858400" cy="921723"/>
            </a:xfrm>
            <a:prstGeom prst="rect">
              <a:avLst/>
            </a:prstGeom>
          </p:spPr>
        </p:pic>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7357F80E-0296-F5F0-2842-66ABB62FD4A1}"/>
                    </a:ext>
                  </a:extLst>
                </p:cNvPr>
                <p:cNvSpPr txBox="1"/>
                <p:nvPr/>
              </p:nvSpPr>
              <p:spPr>
                <a:xfrm>
                  <a:off x="3895049" y="4284077"/>
                  <a:ext cx="5006063" cy="776175"/>
                </a:xfrm>
                <a:prstGeom prst="rect">
                  <a:avLst/>
                </a:prstGeom>
                <a:noFill/>
              </p:spPr>
              <p:txBody>
                <a:bodyPr wrap="square">
                  <a:spAutoFit/>
                </a:bodyPr>
                <a:lstStyle/>
                <a:p>
                  <a:r>
                    <a:rPr lang="en-GB" sz="1200" dirty="0"/>
                    <a:t> </a:t>
                  </a:r>
                  <a14:m>
                    <m:oMath xmlns:m="http://schemas.openxmlformats.org/officeDocument/2006/math">
                      <m:sSub>
                        <m:sSubPr>
                          <m:ctrlPr>
                            <a:rPr lang="fr-BE" sz="1200" b="0" i="1" smtClean="0">
                              <a:solidFill>
                                <a:srgbClr val="5B9BD5"/>
                              </a:solidFill>
                              <a:latin typeface="Cambria Math" panose="02040503050406030204" pitchFamily="18" charset="0"/>
                            </a:rPr>
                          </m:ctrlPr>
                        </m:sSubPr>
                        <m:e>
                          <m:acc>
                            <m:accPr>
                              <m:chr m:val="̅"/>
                              <m:ctrlPr>
                                <a:rPr lang="fr-BE" sz="1200" b="0" i="1" smtClean="0">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b="0" i="1" smtClean="0">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=0.932∙</m:t>
                      </m:r>
                      <m:rad>
                        <m:radPr>
                          <m:degHide m:val="on"/>
                          <m:ctrlPr>
                            <a:rPr lang="fr-BE" sz="1200" b="0" i="1" smtClean="0">
                              <a:solidFill>
                                <a:srgbClr val="5B9BD5"/>
                              </a:solidFill>
                              <a:latin typeface="Cambria Math" panose="02040503050406030204" pitchFamily="18" charset="0"/>
                            </a:rPr>
                          </m:ctrlPr>
                        </m:radPr>
                        <m:deg/>
                        <m:e>
                          <m:f>
                            <m:fPr>
                              <m:ctrlPr>
                                <a:rPr lang="fr-BE" sz="1200" b="0" i="1" smtClean="0">
                                  <a:solidFill>
                                    <a:srgbClr val="5B9BD5"/>
                                  </a:solidFill>
                                  <a:latin typeface="Cambria Math" panose="02040503050406030204" pitchFamily="18" charset="0"/>
                                </a:rPr>
                              </m:ctrlPr>
                            </m:fPr>
                            <m:num>
                              <m:r>
                                <a:rPr lang="fr-BE" sz="1200" i="1">
                                  <a:solidFill>
                                    <a:srgbClr val="5B9BD5"/>
                                  </a:solidFill>
                                  <a:latin typeface="Cambria Math" panose="02040503050406030204" pitchFamily="18" charset="0"/>
                                </a:rPr>
                                <m:t>𝜔</m:t>
                              </m:r>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𝑘</m:t>
                                  </m:r>
                                </m:e>
                                <m:sub>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𝑏</m:t>
                                  </m:r>
                                </m:e>
                                <m:sub>
                                  <m:r>
                                    <a:rPr lang="fr-BE" sz="1200" i="1">
                                      <a:solidFill>
                                        <a:srgbClr val="5B9BD5"/>
                                      </a:solidFill>
                                      <a:latin typeface="Cambria Math" panose="02040503050406030204" pitchFamily="18" charset="0"/>
                                    </a:rPr>
                                    <m:t>𝑒𝑓𝑓</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𝑐</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𝑑</m:t>
                                  </m:r>
                                </m:e>
                                <m:sub>
                                  <m:r>
                                    <a:rPr lang="fr-BE" sz="1200" i="1">
                                      <a:solidFill>
                                        <a:srgbClr val="5B9BD5"/>
                                      </a:solidFill>
                                      <a:latin typeface="Cambria Math" panose="02040503050406030204" pitchFamily="18" charset="0"/>
                                    </a:rPr>
                                    <m:t>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𝑓</m:t>
                                  </m:r>
                                </m:e>
                                <m:sub>
                                  <m:r>
                                    <a:rPr lang="fr-BE" sz="1200" i="1">
                                      <a:solidFill>
                                        <a:srgbClr val="5B9BD5"/>
                                      </a:solidFill>
                                      <a:latin typeface="Cambria Math" panose="02040503050406030204" pitchFamily="18" charset="0"/>
                                    </a:rPr>
                                    <m:t>𝑦</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num>
                            <m:den>
                              <m:r>
                                <a:rPr lang="fr-BE" sz="1200" b="0" i="1" smtClean="0">
                                  <a:solidFill>
                                    <a:srgbClr val="5B9BD5"/>
                                  </a:solidFill>
                                  <a:latin typeface="Cambria Math" panose="02040503050406030204" pitchFamily="18" charset="0"/>
                                </a:rPr>
                                <m:t>𝐸</m:t>
                              </m:r>
                              <m:r>
                                <a:rPr lang="fr-BE" sz="1200" b="0" i="1" smtClean="0">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b="0" i="1" smtClean="0">
                                      <a:solidFill>
                                        <a:srgbClr val="5B9BD5"/>
                                      </a:solidFill>
                                      <a:latin typeface="Cambria Math" panose="02040503050406030204" pitchFamily="18" charset="0"/>
                                    </a:rPr>
                                    <m:t>𝑡</m:t>
                                  </m:r>
                                </m:e>
                                <m:sub>
                                  <m:r>
                                    <a:rPr lang="fr-BE" sz="1200" b="0" i="1" smtClean="0">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2</m:t>
                                  </m:r>
                                </m:sup>
                              </m:sSubSup>
                            </m:den>
                          </m:f>
                        </m:e>
                      </m:rad>
                      <m:r>
                        <a:rPr lang="fr-BE" sz="1200" b="0" i="1" smtClean="0">
                          <a:solidFill>
                            <a:srgbClr val="5B9BD5"/>
                          </a:solidFill>
                          <a:latin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𝜌</m:t>
                      </m:r>
                      <m:r>
                        <a:rPr lang="fr-BE" sz="1200" b="0" i="1" smtClean="0">
                          <a:solidFill>
                            <a:srgbClr val="5B9BD5"/>
                          </a:solidFill>
                          <a:latin typeface="Cambria Math" panose="02040503050406030204" pitchFamily="18" charset="0"/>
                          <a:ea typeface="Cambria Math" panose="02040503050406030204" pitchFamily="18" charset="0"/>
                        </a:rPr>
                        <m:t>=</m:t>
                      </m:r>
                      <m:d>
                        <m:dPr>
                          <m:begChr m:val="{"/>
                          <m:endChr m:val=""/>
                          <m:ctrlPr>
                            <a:rPr lang="fr-BE" sz="1200" b="0" i="1" smtClean="0">
                              <a:solidFill>
                                <a:srgbClr val="5B9BD5"/>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b="0" i="1" smtClean="0">
                                  <a:solidFill>
                                    <a:srgbClr val="5B9BD5"/>
                                  </a:solidFill>
                                  <a:latin typeface="Cambria Math" panose="02040503050406030204" pitchFamily="18" charset="0"/>
                                  <a:ea typeface="Cambria Math" panose="02040503050406030204" pitchFamily="18" charset="0"/>
                                </a:rPr>
                              </m:ctrlPr>
                            </m:mPr>
                            <m:mr>
                              <m:e>
                                <m:r>
                                  <m:rPr>
                                    <m:brk m:alnAt="7"/>
                                  </m:rPr>
                                  <a:rPr lang="fr-BE" sz="1200" b="0" i="1" smtClean="0">
                                    <a:solidFill>
                                      <a:srgbClr val="5B9BD5"/>
                                    </a:solidFill>
                                    <a:latin typeface="Cambria Math" panose="02040503050406030204" pitchFamily="18" charset="0"/>
                                    <a:ea typeface="Cambria Math" panose="02040503050406030204" pitchFamily="18" charset="0"/>
                                  </a:rPr>
                                  <m:t>1</m:t>
                                </m:r>
                                <m:r>
                                  <a:rPr lang="fr-BE" sz="1200" b="0" i="1" smtClean="0">
                                    <a:solidFill>
                                      <a:srgbClr val="5B9BD5"/>
                                    </a:solidFill>
                                    <a:latin typeface="Cambria Math" panose="02040503050406030204" pitchFamily="18" charset="0"/>
                                    <a:ea typeface="Cambria Math" panose="02040503050406030204" pitchFamily="18" charset="0"/>
                                  </a:rPr>
                                  <m:t>.0</m:t>
                                </m:r>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≤0.67</m:t>
                                </m:r>
                              </m:e>
                            </m:mr>
                            <m:mr>
                              <m:e>
                                <m:f>
                                  <m:fPr>
                                    <m:ctrlPr>
                                      <a:rPr lang="fr-BE" sz="1200" b="0" i="1" smtClean="0">
                                        <a:solidFill>
                                          <a:srgbClr val="5B9BD5"/>
                                        </a:solidFill>
                                        <a:latin typeface="Cambria Math" panose="02040503050406030204" pitchFamily="18" charset="0"/>
                                        <a:ea typeface="Cambria Math" panose="02040503050406030204" pitchFamily="18" charset="0"/>
                                      </a:rPr>
                                    </m:ctrlPr>
                                  </m:fPr>
                                  <m:num>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i="1">
                                        <a:solidFill>
                                          <a:srgbClr val="5B9BD5"/>
                                        </a:solidFill>
                                        <a:latin typeface="Cambria Math" panose="02040503050406030204" pitchFamily="18" charset="0"/>
                                      </a:rPr>
                                      <m:t>−0.22</m:t>
                                    </m:r>
                                  </m:num>
                                  <m:den>
                                    <m:sSubSup>
                                      <m:sSubSupPr>
                                        <m:ctrlPr>
                                          <a:rPr lang="fr-BE" sz="1200" b="0" i="1" smtClean="0">
                                            <a:solidFill>
                                              <a:srgbClr val="5B9BD5"/>
                                            </a:solidFill>
                                            <a:latin typeface="Cambria Math" panose="02040503050406030204" pitchFamily="18" charset="0"/>
                                          </a:rPr>
                                        </m:ctrlPr>
                                      </m:sSubSup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up>
                                        <m:r>
                                          <a:rPr lang="fr-BE" sz="1200" b="0" i="1" smtClean="0">
                                            <a:solidFill>
                                              <a:srgbClr val="5B9BD5"/>
                                            </a:solidFill>
                                            <a:latin typeface="Cambria Math" panose="02040503050406030204" pitchFamily="18" charset="0"/>
                                          </a:rPr>
                                          <m:t>2</m:t>
                                        </m:r>
                                      </m:sup>
                                    </m:sSubSup>
                                  </m:den>
                                </m:f>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&gt;0.67</m:t>
                                </m:r>
                              </m:e>
                            </m:mr>
                          </m:m>
                        </m:e>
                      </m:d>
                    </m:oMath>
                  </a14:m>
                  <a:endParaRPr lang="en-GB" sz="1200" dirty="0"/>
                </a:p>
              </p:txBody>
            </p:sp>
          </mc:Choice>
          <mc:Fallback xmlns="">
            <p:sp>
              <p:nvSpPr>
                <p:cNvPr id="53" name="ZoneTexte 52">
                  <a:extLst>
                    <a:ext uri="{FF2B5EF4-FFF2-40B4-BE49-F238E27FC236}">
                      <a16:creationId xmlns:a16="http://schemas.microsoft.com/office/drawing/2014/main" id="{7357F80E-0296-F5F0-2842-66ABB62FD4A1}"/>
                    </a:ext>
                  </a:extLst>
                </p:cNvPr>
                <p:cNvSpPr txBox="1">
                  <a:spLocks noRot="1" noChangeAspect="1" noMove="1" noResize="1" noEditPoints="1" noAdjustHandles="1" noChangeArrowheads="1" noChangeShapeType="1" noTextEdit="1"/>
                </p:cNvSpPr>
                <p:nvPr/>
              </p:nvSpPr>
              <p:spPr>
                <a:xfrm>
                  <a:off x="3895049" y="4284077"/>
                  <a:ext cx="5006063" cy="77617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83B5C2B3-1469-B05F-C4D6-784E0A7B3634}"/>
                    </a:ext>
                  </a:extLst>
                </p:cNvPr>
                <p:cNvSpPr txBox="1"/>
                <p:nvPr/>
              </p:nvSpPr>
              <p:spPr>
                <a:xfrm>
                  <a:off x="1525436" y="4827214"/>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5B9BD5"/>
                                </a:solidFill>
                                <a:latin typeface="Cambria Math" panose="02040503050406030204" pitchFamily="18" charset="0"/>
                                <a:cs typeface="Arial" pitchFamily="34" charset="0"/>
                              </a:rPr>
                            </m:ctrlPr>
                          </m:sSubPr>
                          <m:e>
                            <m:r>
                              <a:rPr lang="fr-BE" sz="1200" b="0" i="1" smtClean="0">
                                <a:solidFill>
                                  <a:srgbClr val="5B9BD5"/>
                                </a:solidFill>
                                <a:latin typeface="Cambria Math" panose="02040503050406030204" pitchFamily="18" charset="0"/>
                                <a:cs typeface="Arial" pitchFamily="34" charset="0"/>
                              </a:rPr>
                              <m:t>𝑘</m:t>
                            </m:r>
                          </m:e>
                          <m:sub>
                            <m:r>
                              <a:rPr lang="fr-BE" sz="1200" b="0" i="1" smtClean="0">
                                <a:solidFill>
                                  <a:srgbClr val="5B9BD5"/>
                                </a:solidFill>
                                <a:latin typeface="Cambria Math" panose="02040503050406030204" pitchFamily="18" charset="0"/>
                                <a:cs typeface="Arial" pitchFamily="34" charset="0"/>
                              </a:rPr>
                              <m:t>𝑐𝑟</m:t>
                            </m:r>
                          </m:sub>
                        </m:sSub>
                        <m:r>
                          <a:rPr lang="fr-BE" sz="1200" b="0" i="1" smtClean="0">
                            <a:solidFill>
                              <a:srgbClr val="5B9BD5"/>
                            </a:solidFill>
                            <a:latin typeface="Cambria Math" panose="02040503050406030204" pitchFamily="18" charset="0"/>
                            <a:cs typeface="Arial" pitchFamily="34" charset="0"/>
                          </a:rPr>
                          <m:t>=</m:t>
                        </m:r>
                        <m:f>
                          <m:fPr>
                            <m:ctrlPr>
                              <a:rPr lang="fr-BE" sz="1200" b="0" i="1" smtClean="0">
                                <a:solidFill>
                                  <a:srgbClr val="5B9BD5"/>
                                </a:solidFill>
                                <a:latin typeface="Cambria Math" panose="02040503050406030204" pitchFamily="18" charset="0"/>
                                <a:cs typeface="Arial" pitchFamily="34" charset="0"/>
                              </a:rPr>
                            </m:ctrlPr>
                          </m:fPr>
                          <m:num>
                            <m:r>
                              <a:rPr lang="fr-BE" sz="1200" b="0" i="1" smtClean="0">
                                <a:solidFill>
                                  <a:srgbClr val="5B9BD5"/>
                                </a:solidFill>
                                <a:latin typeface="Cambria Math" panose="02040503050406030204" pitchFamily="18" charset="0"/>
                                <a:cs typeface="Arial" pitchFamily="34" charset="0"/>
                              </a:rPr>
                              <m:t>4</m:t>
                            </m:r>
                          </m:num>
                          <m:den>
                            <m:r>
                              <a:rPr lang="fr-BE" sz="1200" b="0" i="1" smtClean="0">
                                <a:solidFill>
                                  <a:srgbClr val="5B9BD5"/>
                                </a:solidFill>
                                <a:latin typeface="Cambria Math" panose="02040503050406030204" pitchFamily="18" charset="0"/>
                                <a:cs typeface="Arial" pitchFamily="34" charset="0"/>
                              </a:rPr>
                              <m:t>𝜋</m:t>
                            </m:r>
                          </m:den>
                        </m:f>
                      </m:oMath>
                    </m:oMathPara>
                  </a14:m>
                  <a:endParaRPr lang="en-GB" sz="1600" dirty="0">
                    <a:solidFill>
                      <a:srgbClr val="5B9BD5"/>
                    </a:solidFill>
                  </a:endParaRPr>
                </a:p>
              </p:txBody>
            </p:sp>
          </mc:Choice>
          <mc:Fallback xmlns="">
            <p:sp>
              <p:nvSpPr>
                <p:cNvPr id="54" name="ZoneTexte 53">
                  <a:extLst>
                    <a:ext uri="{FF2B5EF4-FFF2-40B4-BE49-F238E27FC236}">
                      <a16:creationId xmlns:a16="http://schemas.microsoft.com/office/drawing/2014/main" id="{83B5C2B3-1469-B05F-C4D6-784E0A7B3634}"/>
                    </a:ext>
                  </a:extLst>
                </p:cNvPr>
                <p:cNvSpPr txBox="1">
                  <a:spLocks noRot="1" noChangeAspect="1" noMove="1" noResize="1" noEditPoints="1" noAdjustHandles="1" noChangeArrowheads="1" noChangeShapeType="1" noTextEdit="1"/>
                </p:cNvSpPr>
                <p:nvPr/>
              </p:nvSpPr>
              <p:spPr>
                <a:xfrm>
                  <a:off x="1525436" y="4827214"/>
                  <a:ext cx="960120" cy="43858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ZoneTexte 55">
                  <a:extLst>
                    <a:ext uri="{FF2B5EF4-FFF2-40B4-BE49-F238E27FC236}">
                      <a16:creationId xmlns:a16="http://schemas.microsoft.com/office/drawing/2014/main" id="{71AE7523-80A8-64A9-541E-577BE8E295F7}"/>
                    </a:ext>
                  </a:extLst>
                </p:cNvPr>
                <p:cNvSpPr txBox="1"/>
                <p:nvPr/>
              </p:nvSpPr>
              <p:spPr>
                <a:xfrm>
                  <a:off x="1525436" y="6282253"/>
                  <a:ext cx="960120" cy="439223"/>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ED7D31"/>
                                </a:solidFill>
                                <a:latin typeface="Cambria Math" panose="02040503050406030204" pitchFamily="18" charset="0"/>
                                <a:cs typeface="Arial" pitchFamily="34" charset="0"/>
                              </a:rPr>
                            </m:ctrlPr>
                          </m:sSubPr>
                          <m:e>
                            <m:r>
                              <a:rPr lang="fr-BE" sz="1200" b="0" i="1" smtClean="0">
                                <a:solidFill>
                                  <a:srgbClr val="ED7D31"/>
                                </a:solidFill>
                                <a:latin typeface="Cambria Math" panose="02040503050406030204" pitchFamily="18" charset="0"/>
                                <a:cs typeface="Arial" pitchFamily="34" charset="0"/>
                              </a:rPr>
                              <m:t>𝑘</m:t>
                            </m:r>
                          </m:e>
                          <m:sub>
                            <m:r>
                              <a:rPr lang="fr-BE" sz="1200" b="0" i="1" smtClean="0">
                                <a:solidFill>
                                  <a:srgbClr val="ED7D31"/>
                                </a:solidFill>
                                <a:latin typeface="Cambria Math" panose="02040503050406030204" pitchFamily="18" charset="0"/>
                                <a:cs typeface="Arial" pitchFamily="34" charset="0"/>
                              </a:rPr>
                              <m:t>𝑐𝑟</m:t>
                            </m:r>
                          </m:sub>
                        </m:sSub>
                        <m:r>
                          <a:rPr lang="fr-BE" sz="1200" b="0" i="1" smtClean="0">
                            <a:solidFill>
                              <a:srgbClr val="ED7D31"/>
                            </a:solidFill>
                            <a:latin typeface="Cambria Math" panose="02040503050406030204" pitchFamily="18" charset="0"/>
                            <a:cs typeface="Arial" pitchFamily="34" charset="0"/>
                          </a:rPr>
                          <m:t>=</m:t>
                        </m:r>
                        <m:f>
                          <m:fPr>
                            <m:ctrlPr>
                              <a:rPr lang="fr-BE" sz="1200" b="0" i="1" smtClean="0">
                                <a:solidFill>
                                  <a:srgbClr val="ED7D31"/>
                                </a:solidFill>
                                <a:latin typeface="Cambria Math" panose="02040503050406030204" pitchFamily="18" charset="0"/>
                                <a:cs typeface="Arial" pitchFamily="34" charset="0"/>
                              </a:rPr>
                            </m:ctrlPr>
                          </m:fPr>
                          <m:num>
                            <m:r>
                              <a:rPr lang="fr-BE" sz="1200" b="0" i="1" smtClean="0">
                                <a:solidFill>
                                  <a:srgbClr val="ED7D31"/>
                                </a:solidFill>
                                <a:latin typeface="Cambria Math" panose="02040503050406030204" pitchFamily="18" charset="0"/>
                                <a:cs typeface="Arial" pitchFamily="34" charset="0"/>
                              </a:rPr>
                              <m:t>14</m:t>
                            </m:r>
                          </m:num>
                          <m:den>
                            <m:r>
                              <a:rPr lang="fr-BE" sz="1200" b="0" i="1" smtClean="0">
                                <a:solidFill>
                                  <a:srgbClr val="ED7D31"/>
                                </a:solidFill>
                                <a:latin typeface="Cambria Math" panose="02040503050406030204" pitchFamily="18" charset="0"/>
                                <a:cs typeface="Arial" pitchFamily="34" charset="0"/>
                              </a:rPr>
                              <m:t>𝜋</m:t>
                            </m:r>
                          </m:den>
                        </m:f>
                      </m:oMath>
                    </m:oMathPara>
                  </a14:m>
                  <a:endParaRPr lang="en-GB" sz="1600" dirty="0">
                    <a:solidFill>
                      <a:srgbClr val="ED7D31"/>
                    </a:solidFill>
                  </a:endParaRPr>
                </a:p>
              </p:txBody>
            </p:sp>
          </mc:Choice>
          <mc:Fallback xmlns="">
            <p:sp>
              <p:nvSpPr>
                <p:cNvPr id="56" name="ZoneTexte 55">
                  <a:extLst>
                    <a:ext uri="{FF2B5EF4-FFF2-40B4-BE49-F238E27FC236}">
                      <a16:creationId xmlns:a16="http://schemas.microsoft.com/office/drawing/2014/main" id="{71AE7523-80A8-64A9-541E-577BE8E295F7}"/>
                    </a:ext>
                  </a:extLst>
                </p:cNvPr>
                <p:cNvSpPr txBox="1">
                  <a:spLocks noRot="1" noChangeAspect="1" noMove="1" noResize="1" noEditPoints="1" noAdjustHandles="1" noChangeArrowheads="1" noChangeShapeType="1" noTextEdit="1"/>
                </p:cNvSpPr>
                <p:nvPr/>
              </p:nvSpPr>
              <p:spPr>
                <a:xfrm>
                  <a:off x="1525436" y="6282253"/>
                  <a:ext cx="960120" cy="43922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F230BE9E-672E-35E3-ED02-3C75D27C8B7F}"/>
                    </a:ext>
                  </a:extLst>
                </p:cNvPr>
                <p:cNvSpPr txBox="1"/>
                <p:nvPr/>
              </p:nvSpPr>
              <p:spPr>
                <a:xfrm>
                  <a:off x="3893602" y="5787080"/>
                  <a:ext cx="5006063" cy="681918"/>
                </a:xfrm>
                <a:prstGeom prst="rect">
                  <a:avLst/>
                </a:prstGeom>
                <a:noFill/>
              </p:spPr>
              <p:txBody>
                <a:bodyPr wrap="square">
                  <a:spAutoFit/>
                </a:bodyPr>
                <a:lstStyle/>
                <a:p>
                  <a:r>
                    <a:rPr lang="en-GB" sz="1200" dirty="0"/>
                    <a:t> </a:t>
                  </a:r>
                  <a14:m>
                    <m:oMath xmlns:m="http://schemas.openxmlformats.org/officeDocument/2006/math">
                      <m:m>
                        <m:mPr>
                          <m:mcs>
                            <m:mc>
                              <m:mcPr>
                                <m:count m:val="3"/>
                                <m:mcJc m:val="center"/>
                              </m:mcPr>
                            </m:mc>
                          </m:mcs>
                          <m:ctrlPr>
                            <a:rPr lang="fr-BE" sz="1200" b="0" i="1" smtClean="0">
                              <a:solidFill>
                                <a:srgbClr val="ED7D31"/>
                              </a:solidFill>
                              <a:latin typeface="Cambria Math" panose="02040503050406030204" pitchFamily="18" charset="0"/>
                            </a:rPr>
                          </m:ctrlPr>
                        </m:mPr>
                        <m:mr>
                          <m:e>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i="1">
                                    <a:solidFill>
                                      <a:srgbClr val="ED7D31"/>
                                    </a:solidFill>
                                    <a:latin typeface="Cambria Math" panose="02040503050406030204" pitchFamily="18" charset="0"/>
                                  </a:rPr>
                                  <m:t>,</m:t>
                                </m:r>
                                <m:r>
                                  <a:rPr lang="fr-BE" sz="1200" i="1">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=0.534∙</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sub>
                            </m:sSub>
                          </m:e>
                          <m:e>
                            <m:r>
                              <a:rPr lang="fr-BE" sz="1200" i="1">
                                <a:solidFill>
                                  <a:srgbClr val="ED7D31"/>
                                </a:solidFill>
                                <a:latin typeface="Cambria Math" panose="02040503050406030204" pitchFamily="18" charset="0"/>
                                <a:ea typeface="Cambria Math" panose="02040503050406030204" pitchFamily="18" charset="0"/>
                              </a:rPr>
                              <m:t>→</m:t>
                            </m:r>
                          </m:e>
                          <m:e>
                            <m:sSub>
                              <m:sSubPr>
                                <m:ctrlPr>
                                  <a:rPr lang="fr-BE" sz="1200" b="0" i="1" smtClean="0">
                                    <a:solidFill>
                                      <a:srgbClr val="ED7D31"/>
                                    </a:solidFill>
                                    <a:latin typeface="Cambria Math" panose="02040503050406030204" pitchFamily="18" charset="0"/>
                                    <a:ea typeface="Cambria Math" panose="02040503050406030204" pitchFamily="18" charset="0"/>
                                  </a:rPr>
                                </m:ctrlPr>
                              </m:sSubPr>
                              <m:e>
                                <m:r>
                                  <a:rPr lang="fr-BE" sz="1200" i="1">
                                    <a:solidFill>
                                      <a:srgbClr val="ED7D31"/>
                                    </a:solidFill>
                                    <a:latin typeface="Cambria Math" panose="02040503050406030204" pitchFamily="18" charset="0"/>
                                    <a:ea typeface="Cambria Math" panose="02040503050406030204" pitchFamily="18" charset="0"/>
                                  </a:rPr>
                                  <m:t>𝜌</m:t>
                                </m:r>
                              </m:e>
                              <m:sub>
                                <m:r>
                                  <a:rPr lang="fr-BE" sz="1200" b="0" i="1" smtClean="0">
                                    <a:solidFill>
                                      <a:srgbClr val="ED7D31"/>
                                    </a:solidFill>
                                    <a:latin typeface="Cambria Math" panose="02040503050406030204" pitchFamily="18" charset="0"/>
                                    <a:ea typeface="Cambria Math" panose="02040503050406030204" pitchFamily="18" charset="0"/>
                                  </a:rPr>
                                  <m:t>𝑟𝑒𝑠𝑡𝑟</m:t>
                                </m:r>
                              </m:sub>
                            </m:sSub>
                            <m:r>
                              <a:rPr lang="fr-BE" sz="1200" i="1">
                                <a:solidFill>
                                  <a:srgbClr val="ED7D31"/>
                                </a:solidFill>
                                <a:latin typeface="Cambria Math" panose="02040503050406030204" pitchFamily="18" charset="0"/>
                                <a:ea typeface="Cambria Math" panose="02040503050406030204" pitchFamily="18" charset="0"/>
                              </a:rPr>
                              <m:t>=</m:t>
                            </m:r>
                            <m:d>
                              <m:dPr>
                                <m:begChr m:val="{"/>
                                <m:endChr m:val=""/>
                                <m:ctrlPr>
                                  <a:rPr lang="fr-BE" sz="1200" i="1">
                                    <a:solidFill>
                                      <a:srgbClr val="ED7D31"/>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i="1">
                                        <a:solidFill>
                                          <a:srgbClr val="ED7D31"/>
                                        </a:solidFill>
                                        <a:latin typeface="Cambria Math" panose="02040503050406030204" pitchFamily="18" charset="0"/>
                                        <a:ea typeface="Cambria Math" panose="02040503050406030204" pitchFamily="18" charset="0"/>
                                      </a:rPr>
                                    </m:ctrlPr>
                                  </m:mPr>
                                  <m:mr>
                                    <m:e>
                                      <m:r>
                                        <m:rPr>
                                          <m:brk m:alnAt="7"/>
                                        </m:rPr>
                                        <a:rPr lang="fr-BE" sz="1200" i="1">
                                          <a:solidFill>
                                            <a:srgbClr val="ED7D31"/>
                                          </a:solidFill>
                                          <a:latin typeface="Cambria Math" panose="02040503050406030204" pitchFamily="18" charset="0"/>
                                          <a:ea typeface="Cambria Math" panose="02040503050406030204" pitchFamily="18" charset="0"/>
                                        </a:rPr>
                                        <m:t>1</m:t>
                                      </m:r>
                                      <m:r>
                                        <a:rPr lang="fr-BE" sz="1200" i="1">
                                          <a:solidFill>
                                            <a:srgbClr val="ED7D31"/>
                                          </a:solidFill>
                                          <a:latin typeface="Cambria Math" panose="02040503050406030204" pitchFamily="18" charset="0"/>
                                          <a:ea typeface="Cambria Math" panose="02040503050406030204" pitchFamily="18" charset="0"/>
                                        </a:rPr>
                                        <m:t>.0</m:t>
                                      </m:r>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m:t>
                                      </m:r>
                                      <m:r>
                                        <a:rPr lang="fr-BE" sz="1200" b="0" i="1" smtClean="0">
                                          <a:solidFill>
                                            <a:srgbClr val="ED7D31"/>
                                          </a:solidFill>
                                          <a:latin typeface="Cambria Math" panose="02040503050406030204" pitchFamily="18" charset="0"/>
                                        </a:rPr>
                                        <m:t>50</m:t>
                                      </m:r>
                                    </m:e>
                                  </m:mr>
                                  <m:mr>
                                    <m:e>
                                      <m:f>
                                        <m:fPr>
                                          <m:ctrlPr>
                                            <a:rPr lang="fr-BE" sz="1200" i="1">
                                              <a:solidFill>
                                                <a:srgbClr val="ED7D31"/>
                                              </a:solidFill>
                                              <a:latin typeface="Cambria Math" panose="02040503050406030204" pitchFamily="18" charset="0"/>
                                              <a:ea typeface="Cambria Math" panose="02040503050406030204" pitchFamily="18" charset="0"/>
                                            </a:rPr>
                                          </m:ctrlPr>
                                        </m:fPr>
                                        <m:num>
                                          <m:r>
                                            <a:rPr lang="fr-BE" sz="1200" b="0" i="1" smtClean="0">
                                              <a:solidFill>
                                                <a:srgbClr val="ED7D31"/>
                                              </a:solidFill>
                                              <a:latin typeface="Cambria Math" panose="02040503050406030204" pitchFamily="18" charset="0"/>
                                            </a:rPr>
                                            <m:t>0.75</m:t>
                                          </m:r>
                                        </m:num>
                                        <m:den>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b="0" i="1" smtClean="0">
                                              <a:solidFill>
                                                <a:srgbClr val="ED7D31"/>
                                              </a:solidFill>
                                              <a:latin typeface="Cambria Math" panose="02040503050406030204" pitchFamily="18" charset="0"/>
                                            </a:rPr>
                                            <m:t>+0.25</m:t>
                                          </m:r>
                                        </m:den>
                                      </m:f>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&gt;0.</m:t>
                                      </m:r>
                                      <m:r>
                                        <a:rPr lang="fr-BE" sz="1200" b="0" i="1" smtClean="0">
                                          <a:solidFill>
                                            <a:srgbClr val="ED7D31"/>
                                          </a:solidFill>
                                          <a:latin typeface="Cambria Math" panose="02040503050406030204" pitchFamily="18" charset="0"/>
                                        </a:rPr>
                                        <m:t>50</m:t>
                                      </m:r>
                                    </m:e>
                                  </m:mr>
                                </m:m>
                              </m:e>
                            </m:d>
                          </m:e>
                        </m:mr>
                      </m:m>
                    </m:oMath>
                  </a14:m>
                  <a:endParaRPr lang="en-GB" sz="1200" dirty="0"/>
                </a:p>
              </p:txBody>
            </p:sp>
          </mc:Choice>
          <mc:Fallback xmlns="">
            <p:sp>
              <p:nvSpPr>
                <p:cNvPr id="57" name="ZoneTexte 56">
                  <a:extLst>
                    <a:ext uri="{FF2B5EF4-FFF2-40B4-BE49-F238E27FC236}">
                      <a16:creationId xmlns:a16="http://schemas.microsoft.com/office/drawing/2014/main" id="{F230BE9E-672E-35E3-ED02-3C75D27C8B7F}"/>
                    </a:ext>
                  </a:extLst>
                </p:cNvPr>
                <p:cNvSpPr txBox="1">
                  <a:spLocks noRot="1" noChangeAspect="1" noMove="1" noResize="1" noEditPoints="1" noAdjustHandles="1" noChangeArrowheads="1" noChangeShapeType="1" noTextEdit="1"/>
                </p:cNvSpPr>
                <p:nvPr/>
              </p:nvSpPr>
              <p:spPr>
                <a:xfrm>
                  <a:off x="3893602" y="5787080"/>
                  <a:ext cx="5006063" cy="681918"/>
                </a:xfrm>
                <a:prstGeom prst="rect">
                  <a:avLst/>
                </a:prstGeom>
                <a:blipFill>
                  <a:blip r:embed="rId12"/>
                  <a:stretch>
                    <a:fillRect/>
                  </a:stretch>
                </a:blipFill>
              </p:spPr>
              <p:txBody>
                <a:bodyPr/>
                <a:lstStyle/>
                <a:p>
                  <a:r>
                    <a:rPr lang="en-GB">
                      <a:noFill/>
                    </a:rPr>
                    <a:t> </a:t>
                  </a:r>
                </a:p>
              </p:txBody>
            </p:sp>
          </mc:Fallback>
        </mc:AlternateContent>
        <p:sp>
          <p:nvSpPr>
            <p:cNvPr id="60" name="ZoneTexte 59">
              <a:extLst>
                <a:ext uri="{FF2B5EF4-FFF2-40B4-BE49-F238E27FC236}">
                  <a16:creationId xmlns:a16="http://schemas.microsoft.com/office/drawing/2014/main" id="{B07DEA1E-4D7F-44F3-3D52-809C9DA2E8E5}"/>
                </a:ext>
              </a:extLst>
            </p:cNvPr>
            <p:cNvSpPr txBox="1"/>
            <p:nvPr/>
          </p:nvSpPr>
          <p:spPr>
            <a:xfrm>
              <a:off x="119657" y="3996000"/>
              <a:ext cx="2258367" cy="276999"/>
            </a:xfrm>
            <a:prstGeom prst="rect">
              <a:avLst/>
            </a:prstGeom>
            <a:noFill/>
          </p:spPr>
          <p:txBody>
            <a:bodyPr wrap="square">
              <a:spAutoFit/>
            </a:bodyPr>
            <a:lstStyle/>
            <a:p>
              <a:r>
                <a:rPr lang="fr-BE" sz="1200" u="sng" dirty="0">
                  <a:solidFill>
                    <a:srgbClr val="5B9BD5"/>
                  </a:solidFill>
                  <a:latin typeface="Arial" panose="020B0604020202020204" pitchFamily="34" charset="0"/>
                  <a:cs typeface="Arial" pitchFamily="34" charset="0"/>
                </a:rPr>
                <a:t>EN 1993-1-8</a:t>
              </a:r>
              <a:endParaRPr lang="en-GB" sz="1200" u="sng" dirty="0">
                <a:solidFill>
                  <a:srgbClr val="5B9BD5"/>
                </a:solidFill>
              </a:endParaRPr>
            </a:p>
          </p:txBody>
        </p:sp>
        <p:sp>
          <p:nvSpPr>
            <p:cNvPr id="61" name="ZoneTexte 60">
              <a:extLst>
                <a:ext uri="{FF2B5EF4-FFF2-40B4-BE49-F238E27FC236}">
                  <a16:creationId xmlns:a16="http://schemas.microsoft.com/office/drawing/2014/main" id="{09C1BC45-2BA0-E21B-81E9-F1A286C4FD1C}"/>
                </a:ext>
              </a:extLst>
            </p:cNvPr>
            <p:cNvSpPr txBox="1"/>
            <p:nvPr/>
          </p:nvSpPr>
          <p:spPr>
            <a:xfrm>
              <a:off x="119656" y="5416234"/>
              <a:ext cx="2258367" cy="276999"/>
            </a:xfrm>
            <a:prstGeom prst="rect">
              <a:avLst/>
            </a:prstGeom>
            <a:noFill/>
          </p:spPr>
          <p:txBody>
            <a:bodyPr wrap="square">
              <a:spAutoFit/>
            </a:bodyPr>
            <a:lstStyle/>
            <a:p>
              <a:r>
                <a:rPr lang="fr-BE" sz="1200" u="sng" dirty="0">
                  <a:solidFill>
                    <a:srgbClr val="ED7D31"/>
                  </a:solidFill>
                  <a:latin typeface="Arial" panose="020B0604020202020204" pitchFamily="34" charset="0"/>
                  <a:cs typeface="Arial" pitchFamily="34" charset="0"/>
                </a:rPr>
                <a:t>New </a:t>
              </a:r>
              <a:r>
                <a:rPr lang="fr-BE" sz="1200" u="sng" dirty="0" err="1">
                  <a:solidFill>
                    <a:srgbClr val="ED7D31"/>
                  </a:solidFill>
                  <a:latin typeface="Arial" panose="020B0604020202020204" pitchFamily="34" charset="0"/>
                  <a:cs typeface="Arial" pitchFamily="34" charset="0"/>
                </a:rPr>
                <a:t>proposal</a:t>
              </a:r>
              <a:endParaRPr lang="en-GB" sz="1200" u="sng" dirty="0">
                <a:solidFill>
                  <a:srgbClr val="ED7D31"/>
                </a:solidFill>
              </a:endParaRPr>
            </a:p>
          </p:txBody>
        </p:sp>
      </p:grpSp>
      <p:pic>
        <p:nvPicPr>
          <p:cNvPr id="66" name="Image 65">
            <a:extLst>
              <a:ext uri="{FF2B5EF4-FFF2-40B4-BE49-F238E27FC236}">
                <a16:creationId xmlns:a16="http://schemas.microsoft.com/office/drawing/2014/main" id="{4DF39664-D54E-36FB-04EF-74C489613510}"/>
              </a:ext>
            </a:extLst>
          </p:cNvPr>
          <p:cNvPicPr>
            <a:picLocks noChangeAspect="1"/>
          </p:cNvPicPr>
          <p:nvPr/>
        </p:nvPicPr>
        <p:blipFill>
          <a:blip r:embed="rId13"/>
          <a:stretch>
            <a:fillRect/>
          </a:stretch>
        </p:blipFill>
        <p:spPr>
          <a:xfrm>
            <a:off x="579600" y="1015200"/>
            <a:ext cx="2858400" cy="2160620"/>
          </a:xfrm>
          <a:prstGeom prst="rect">
            <a:avLst/>
          </a:prstGeom>
        </p:spPr>
      </p:pic>
      <p:sp>
        <p:nvSpPr>
          <p:cNvPr id="5" name="ZoneTexte 4">
            <a:extLst>
              <a:ext uri="{FF2B5EF4-FFF2-40B4-BE49-F238E27FC236}">
                <a16:creationId xmlns:a16="http://schemas.microsoft.com/office/drawing/2014/main" id="{9DC16AD0-1640-AE3C-A29D-44A216E6C97C}"/>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13/20</a:t>
            </a:r>
          </a:p>
        </p:txBody>
      </p:sp>
      <p:grpSp>
        <p:nvGrpSpPr>
          <p:cNvPr id="6" name="Groupe 5">
            <a:extLst>
              <a:ext uri="{FF2B5EF4-FFF2-40B4-BE49-F238E27FC236}">
                <a16:creationId xmlns:a16="http://schemas.microsoft.com/office/drawing/2014/main" id="{523EBEB6-7AB8-FE28-CED5-92F68FF9F203}"/>
              </a:ext>
            </a:extLst>
          </p:cNvPr>
          <p:cNvGrpSpPr/>
          <p:nvPr/>
        </p:nvGrpSpPr>
        <p:grpSpPr>
          <a:xfrm flipV="1">
            <a:off x="2628000" y="3960000"/>
            <a:ext cx="2261645" cy="435300"/>
            <a:chOff x="2825156" y="2743200"/>
            <a:chExt cx="2261645" cy="435300"/>
          </a:xfrm>
        </p:grpSpPr>
        <p:sp>
          <p:nvSpPr>
            <p:cNvPr id="7" name="Accolade fermante 6">
              <a:extLst>
                <a:ext uri="{FF2B5EF4-FFF2-40B4-BE49-F238E27FC236}">
                  <a16:creationId xmlns:a16="http://schemas.microsoft.com/office/drawing/2014/main" id="{B0F2FD45-52DA-ED90-702E-C7DE5CB1D147}"/>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ZoneTexte 7">
              <a:extLst>
                <a:ext uri="{FF2B5EF4-FFF2-40B4-BE49-F238E27FC236}">
                  <a16:creationId xmlns:a16="http://schemas.microsoft.com/office/drawing/2014/main" id="{9875FBF5-8D7C-F84D-93A8-73AF98216A7D}"/>
                </a:ext>
              </a:extLst>
            </p:cNvPr>
            <p:cNvSpPr txBox="1"/>
            <p:nvPr/>
          </p:nvSpPr>
          <p:spPr>
            <a:xfrm flipV="1">
              <a:off x="3447045" y="2743200"/>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grpSp>
      <p:grpSp>
        <p:nvGrpSpPr>
          <p:cNvPr id="9" name="Groupe 8">
            <a:extLst>
              <a:ext uri="{FF2B5EF4-FFF2-40B4-BE49-F238E27FC236}">
                <a16:creationId xmlns:a16="http://schemas.microsoft.com/office/drawing/2014/main" id="{D07ECFD6-1252-0E75-2F62-A566AF95C517}"/>
              </a:ext>
            </a:extLst>
          </p:cNvPr>
          <p:cNvGrpSpPr/>
          <p:nvPr/>
        </p:nvGrpSpPr>
        <p:grpSpPr>
          <a:xfrm flipV="1">
            <a:off x="4947288" y="3960002"/>
            <a:ext cx="3086100" cy="441347"/>
            <a:chOff x="4947288" y="2743200"/>
            <a:chExt cx="3086100" cy="441347"/>
          </a:xfrm>
        </p:grpSpPr>
        <p:sp>
          <p:nvSpPr>
            <p:cNvPr id="10" name="Accolade fermante 9">
              <a:extLst>
                <a:ext uri="{FF2B5EF4-FFF2-40B4-BE49-F238E27FC236}">
                  <a16:creationId xmlns:a16="http://schemas.microsoft.com/office/drawing/2014/main" id="{4E8AF18D-4C46-B7A2-E445-2DCB20FF1C1A}"/>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1" name="ZoneTexte 10">
              <a:extLst>
                <a:ext uri="{FF2B5EF4-FFF2-40B4-BE49-F238E27FC236}">
                  <a16:creationId xmlns:a16="http://schemas.microsoft.com/office/drawing/2014/main" id="{DB189ABD-1F00-0681-FBE1-912A6573B42F}"/>
                </a:ext>
              </a:extLst>
            </p:cNvPr>
            <p:cNvSpPr txBox="1"/>
            <p:nvPr/>
          </p:nvSpPr>
          <p:spPr>
            <a:xfrm flipV="1">
              <a:off x="5895809" y="2743200"/>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grpSp>
    </p:spTree>
    <p:custDataLst>
      <p:tags r:id="rId1"/>
    </p:custDataLst>
    <p:extLst>
      <p:ext uri="{BB962C8B-B14F-4D97-AF65-F5344CB8AC3E}">
        <p14:creationId xmlns:p14="http://schemas.microsoft.com/office/powerpoint/2010/main" val="2037655848"/>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0214C76-E7DB-B736-165B-C2989A1E389F}"/>
              </a:ext>
            </a:extLst>
          </p:cNvPr>
          <p:cNvGrpSpPr/>
          <p:nvPr/>
        </p:nvGrpSpPr>
        <p:grpSpPr>
          <a:xfrm>
            <a:off x="3407468" y="4571623"/>
            <a:ext cx="5307991" cy="1699953"/>
            <a:chOff x="-1832643" y="4298023"/>
            <a:chExt cx="5307991" cy="1699953"/>
          </a:xfrm>
        </p:grpSpPr>
        <p:sp>
          <p:nvSpPr>
            <p:cNvPr id="24" name="ZoneTexte 23">
              <a:extLst>
                <a:ext uri="{FF2B5EF4-FFF2-40B4-BE49-F238E27FC236}">
                  <a16:creationId xmlns:a16="http://schemas.microsoft.com/office/drawing/2014/main" id="{41449C51-BCA2-02F7-FA5E-94C3FE3BDDCC}"/>
                </a:ext>
              </a:extLst>
            </p:cNvPr>
            <p:cNvSpPr txBox="1"/>
            <p:nvPr/>
          </p:nvSpPr>
          <p:spPr>
            <a:xfrm>
              <a:off x="-1832643" y="4963333"/>
              <a:ext cx="2406428" cy="369332"/>
            </a:xfrm>
            <a:prstGeom prst="rect">
              <a:avLst/>
            </a:prstGeom>
            <a:noFill/>
          </p:spPr>
          <p:txBody>
            <a:bodyPr wrap="none" rtlCol="0">
              <a:spAutoFit/>
            </a:bodyPr>
            <a:lstStyle/>
            <a:p>
              <a:r>
                <a:rPr lang="fr-BE" dirty="0">
                  <a:solidFill>
                    <a:schemeClr val="tx1">
                      <a:alpha val="0"/>
                    </a:schemeClr>
                  </a:solidFill>
                  <a:latin typeface="Arial" pitchFamily="34" charset="0"/>
                  <a:cs typeface="Arial" pitchFamily="34" charset="0"/>
                  <a:sym typeface="Wingdings" panose="05000000000000000000" pitchFamily="2" charset="2"/>
                </a:rPr>
                <a:t></a:t>
              </a:r>
              <a:r>
                <a:rPr lang="fr-BE" dirty="0">
                  <a:solidFill>
                    <a:schemeClr val="tx1">
                      <a:alpha val="0"/>
                    </a:schemeClr>
                  </a:solidFill>
                  <a:latin typeface="Arial" pitchFamily="34" charset="0"/>
                  <a:cs typeface="Arial" pitchFamily="34" charset="0"/>
                </a:rPr>
                <a:t> 4 key </a:t>
              </a:r>
              <a:r>
                <a:rPr lang="fr-BE" dirty="0" err="1">
                  <a:solidFill>
                    <a:schemeClr val="tx1">
                      <a:alpha val="0"/>
                    </a:schemeClr>
                  </a:solidFill>
                  <a:latin typeface="Arial" pitchFamily="34" charset="0"/>
                  <a:cs typeface="Arial" pitchFamily="34" charset="0"/>
                </a:rPr>
                <a:t>parameters</a:t>
              </a:r>
              <a:r>
                <a:rPr lang="fr-BE" dirty="0">
                  <a:solidFill>
                    <a:schemeClr val="tx1">
                      <a:alpha val="0"/>
                    </a:schemeClr>
                  </a:solidFill>
                  <a:latin typeface="Arial" pitchFamily="34" charset="0"/>
                  <a:cs typeface="Arial" pitchFamily="34" charset="0"/>
                </a:rPr>
                <a:t>: </a:t>
              </a:r>
              <a:endParaRPr lang="fr-FR" dirty="0">
                <a:solidFill>
                  <a:schemeClr val="tx1">
                    <a:alpha val="0"/>
                  </a:schemeClr>
                </a:solidFill>
                <a:latin typeface="Arial" pitchFamily="34" charset="0"/>
                <a:cs typeface="Arial" pitchFamily="34" charset="0"/>
              </a:endParaRPr>
            </a:p>
          </p:txBody>
        </p:sp>
        <p:grpSp>
          <p:nvGrpSpPr>
            <p:cNvPr id="26" name="Groupe 25">
              <a:extLst>
                <a:ext uri="{FF2B5EF4-FFF2-40B4-BE49-F238E27FC236}">
                  <a16:creationId xmlns:a16="http://schemas.microsoft.com/office/drawing/2014/main" id="{E598F6B5-45C5-23DA-8228-8E5EDB1566E2}"/>
                </a:ext>
              </a:extLst>
            </p:cNvPr>
            <p:cNvGrpSpPr/>
            <p:nvPr/>
          </p:nvGrpSpPr>
          <p:grpSpPr>
            <a:xfrm>
              <a:off x="578153" y="4298023"/>
              <a:ext cx="2897195" cy="1699953"/>
              <a:chOff x="578153" y="4401907"/>
              <a:chExt cx="2897195" cy="1699953"/>
            </a:xfrm>
          </p:grpSpPr>
          <p:sp>
            <p:nvSpPr>
              <p:cNvPr id="27" name="Accolade ouvrante 26">
                <a:extLst>
                  <a:ext uri="{FF2B5EF4-FFF2-40B4-BE49-F238E27FC236}">
                    <a16:creationId xmlns:a16="http://schemas.microsoft.com/office/drawing/2014/main" id="{D5EA115C-DF31-1175-BB3E-06A61A969246}"/>
                  </a:ext>
                </a:extLst>
              </p:cNvPr>
              <p:cNvSpPr/>
              <p:nvPr/>
            </p:nvSpPr>
            <p:spPr>
              <a:xfrm>
                <a:off x="578153" y="4401907"/>
                <a:ext cx="307896" cy="1699953"/>
              </a:xfrm>
              <a:prstGeom prst="leftBrace">
                <a:avLst>
                  <a:gd name="adj1" fmla="val 30607"/>
                  <a:gd name="adj2" fmla="val 50000"/>
                </a:avLst>
              </a:prstGeom>
              <a:ln w="19050">
                <a:solidFill>
                  <a:schemeClr val="tx1">
                    <a:alpha val="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solidFill>
                    <a:schemeClr val="tx1">
                      <a:alpha val="0"/>
                    </a:schemeClr>
                  </a:solidFill>
                </a:endParaRPr>
              </a:p>
            </p:txBody>
          </p:sp>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DB96FAAF-79C0-AEC0-EBED-56107D233611}"/>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alpha val="0"/>
                          </a:schemeClr>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chemeClr val="tx1">
                                    <a:alpha val="0"/>
                                  </a:schemeClr>
                                </a:solidFill>
                                <a:latin typeface="Cambria Math" panose="02040503050406030204" pitchFamily="18" charset="0"/>
                              </a:rPr>
                            </m:ctrlPr>
                          </m:sSubSupPr>
                          <m:e>
                            <m:r>
                              <a:rPr lang="fr-BE" sz="1400" b="0" i="1" smtClean="0">
                                <a:solidFill>
                                  <a:schemeClr val="tx1">
                                    <a:alpha val="0"/>
                                  </a:schemeClr>
                                </a:solidFill>
                                <a:latin typeface="Cambria Math" panose="02040503050406030204" pitchFamily="18" charset="0"/>
                              </a:rPr>
                              <m:t>𝐾</m:t>
                            </m:r>
                          </m:e>
                          <m:sub>
                            <m:r>
                              <a:rPr lang="fr-BE" sz="1400" b="0" i="1" smtClean="0">
                                <a:solidFill>
                                  <a:schemeClr val="tx1">
                                    <a:alpha val="0"/>
                                  </a:schemeClr>
                                </a:solidFill>
                                <a:latin typeface="Cambria Math" panose="02040503050406030204" pitchFamily="18" charset="0"/>
                              </a:rPr>
                              <m:t>𝑖𝑛𝑖</m:t>
                            </m:r>
                          </m:sub>
                          <m:sup>
                            <m:r>
                              <a:rPr lang="fr-BE" sz="1400" b="0" i="1" smtClean="0">
                                <a:solidFill>
                                  <a:schemeClr val="tx1">
                                    <a:alpha val="0"/>
                                  </a:schemeClr>
                                </a:solidFill>
                                <a:latin typeface="Cambria Math" panose="02040503050406030204" pitchFamily="18" charset="0"/>
                              </a:rPr>
                              <m:t>𝐶𝑊𝐶</m:t>
                            </m:r>
                          </m:sup>
                        </m:sSubSup>
                      </m:oMath>
                    </a14:m>
                    <a:endParaRPr lang="en-GB" sz="1400" dirty="0">
                      <a:solidFill>
                        <a:schemeClr val="tx1">
                          <a:alpha val="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0"/>
                          </a:schemeClr>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chemeClr val="tx1">
                                    <a:alpha val="0"/>
                                  </a:schemeClr>
                                </a:solidFill>
                                <a:latin typeface="Cambria Math" panose="02040503050406030204" pitchFamily="18" charset="0"/>
                              </a:rPr>
                            </m:ctrlPr>
                          </m:sSubSupPr>
                          <m:e>
                            <m:r>
                              <a:rPr lang="fr-BE" sz="1400" b="0" i="1" smtClean="0">
                                <a:solidFill>
                                  <a:schemeClr val="tx1">
                                    <a:alpha val="0"/>
                                  </a:schemeClr>
                                </a:solidFill>
                                <a:latin typeface="Cambria Math" panose="02040503050406030204" pitchFamily="18" charset="0"/>
                              </a:rPr>
                              <m:t>𝐹</m:t>
                            </m:r>
                          </m:e>
                          <m:sub>
                            <m:r>
                              <a:rPr lang="fr-BE" sz="1400" b="0" i="1" smtClean="0">
                                <a:solidFill>
                                  <a:schemeClr val="tx1">
                                    <a:alpha val="0"/>
                                  </a:schemeClr>
                                </a:solidFill>
                                <a:latin typeface="Cambria Math" panose="02040503050406030204" pitchFamily="18" charset="0"/>
                              </a:rPr>
                              <m:t>𝑦</m:t>
                            </m:r>
                            <m:r>
                              <a:rPr lang="fr-BE" sz="1400" b="0" i="1" smtClean="0">
                                <a:solidFill>
                                  <a:schemeClr val="tx1">
                                    <a:alpha val="0"/>
                                  </a:schemeClr>
                                </a:solidFill>
                                <a:latin typeface="Cambria Math" panose="02040503050406030204" pitchFamily="18" charset="0"/>
                              </a:rPr>
                              <m:t>,</m:t>
                            </m:r>
                            <m:r>
                              <a:rPr lang="fr-BE" sz="1400" b="0" i="1" smtClean="0">
                                <a:solidFill>
                                  <a:schemeClr val="tx1">
                                    <a:alpha val="0"/>
                                  </a:schemeClr>
                                </a:solidFill>
                                <a:latin typeface="Cambria Math" panose="02040503050406030204" pitchFamily="18" charset="0"/>
                              </a:rPr>
                              <m:t>𝑅𝑑</m:t>
                            </m:r>
                          </m:sub>
                          <m:sup>
                            <m:r>
                              <a:rPr lang="fr-BE" sz="1400" b="0" i="1" smtClean="0">
                                <a:solidFill>
                                  <a:schemeClr val="tx1">
                                    <a:alpha val="0"/>
                                  </a:schemeClr>
                                </a:solidFill>
                                <a:latin typeface="Cambria Math" panose="02040503050406030204" pitchFamily="18" charset="0"/>
                              </a:rPr>
                              <m:t>𝐶𝑊𝐶</m:t>
                            </m:r>
                          </m:sup>
                        </m:sSubSup>
                      </m:oMath>
                    </a14:m>
                    <a:endParaRPr lang="en-GB" sz="1400" dirty="0">
                      <a:solidFill>
                        <a:schemeClr val="tx1">
                          <a:alpha val="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0"/>
                          </a:schemeClr>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chemeClr val="tx1">
                                    <a:alpha val="0"/>
                                  </a:schemeClr>
                                </a:solidFill>
                                <a:latin typeface="Cambria Math" panose="02040503050406030204" pitchFamily="18" charset="0"/>
                              </a:rPr>
                            </m:ctrlPr>
                          </m:sSubSupPr>
                          <m:e>
                            <m:r>
                              <a:rPr lang="fr-BE" sz="1400" b="0" i="1" smtClean="0">
                                <a:solidFill>
                                  <a:schemeClr val="tx1">
                                    <a:alpha val="0"/>
                                  </a:schemeClr>
                                </a:solidFill>
                                <a:latin typeface="Cambria Math" panose="02040503050406030204" pitchFamily="18" charset="0"/>
                              </a:rPr>
                              <m:t>𝐾</m:t>
                            </m:r>
                          </m:e>
                          <m:sub>
                            <m:r>
                              <a:rPr lang="fr-BE" sz="1400" b="0" i="1" smtClean="0">
                                <a:solidFill>
                                  <a:schemeClr val="tx1">
                                    <a:alpha val="0"/>
                                  </a:schemeClr>
                                </a:solidFill>
                                <a:latin typeface="Cambria Math" panose="02040503050406030204" pitchFamily="18" charset="0"/>
                              </a:rPr>
                              <m:t>𝑝𝑝</m:t>
                            </m:r>
                          </m:sub>
                          <m:sup>
                            <m:r>
                              <a:rPr lang="fr-BE" sz="1400" b="0" i="1" smtClean="0">
                                <a:solidFill>
                                  <a:schemeClr val="tx1">
                                    <a:alpha val="0"/>
                                  </a:schemeClr>
                                </a:solidFill>
                                <a:latin typeface="Cambria Math" panose="02040503050406030204" pitchFamily="18" charset="0"/>
                              </a:rPr>
                              <m:t>𝐶𝑊𝐶</m:t>
                            </m:r>
                          </m:sup>
                        </m:sSubSup>
                      </m:oMath>
                    </a14:m>
                    <a:endParaRPr lang="en-GB" sz="1400" dirty="0">
                      <a:solidFill>
                        <a:schemeClr val="tx1">
                          <a:alpha val="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0"/>
                          </a:schemeClr>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chemeClr val="tx1">
                                    <a:alpha val="0"/>
                                  </a:schemeClr>
                                </a:solidFill>
                                <a:latin typeface="Cambria Math" panose="02040503050406030204" pitchFamily="18" charset="0"/>
                              </a:rPr>
                            </m:ctrlPr>
                          </m:sSubSupPr>
                          <m:e>
                            <m:r>
                              <a:rPr lang="fr-BE" sz="1400" b="0" i="1" smtClean="0">
                                <a:solidFill>
                                  <a:schemeClr val="tx1">
                                    <a:alpha val="0"/>
                                  </a:schemeClr>
                                </a:solidFill>
                                <a:latin typeface="Cambria Math" panose="02040503050406030204" pitchFamily="18" charset="0"/>
                              </a:rPr>
                              <m:t>𝐹</m:t>
                            </m:r>
                          </m:e>
                          <m:sub>
                            <m:r>
                              <a:rPr lang="fr-BE" sz="1400" b="0" i="1" smtClean="0">
                                <a:solidFill>
                                  <a:schemeClr val="tx1">
                                    <a:alpha val="0"/>
                                  </a:schemeClr>
                                </a:solidFill>
                                <a:latin typeface="Cambria Math" panose="02040503050406030204" pitchFamily="18" charset="0"/>
                              </a:rPr>
                              <m:t>𝑢</m:t>
                            </m:r>
                            <m:r>
                              <a:rPr lang="fr-BE" sz="1400" b="0" i="1" smtClean="0">
                                <a:solidFill>
                                  <a:schemeClr val="tx1">
                                    <a:alpha val="0"/>
                                  </a:schemeClr>
                                </a:solidFill>
                                <a:latin typeface="Cambria Math" panose="02040503050406030204" pitchFamily="18" charset="0"/>
                              </a:rPr>
                              <m:t>,</m:t>
                            </m:r>
                            <m:r>
                              <a:rPr lang="fr-BE" sz="1400" b="0" i="1" smtClean="0">
                                <a:solidFill>
                                  <a:schemeClr val="tx1">
                                    <a:alpha val="0"/>
                                  </a:schemeClr>
                                </a:solidFill>
                                <a:latin typeface="Cambria Math" panose="02040503050406030204" pitchFamily="18" charset="0"/>
                              </a:rPr>
                              <m:t>𝑅𝑑</m:t>
                            </m:r>
                          </m:sub>
                          <m:sup>
                            <m:r>
                              <a:rPr lang="fr-BE" sz="1400" b="0" i="1" smtClean="0">
                                <a:solidFill>
                                  <a:schemeClr val="tx1">
                                    <a:alpha val="0"/>
                                  </a:schemeClr>
                                </a:solidFill>
                                <a:latin typeface="Cambria Math" panose="02040503050406030204" pitchFamily="18" charset="0"/>
                              </a:rPr>
                              <m:t>𝐶𝑊𝐶</m:t>
                            </m:r>
                          </m:sup>
                        </m:sSubSup>
                      </m:oMath>
                    </a14:m>
                    <a:endParaRPr lang="en-GB" sz="1400" dirty="0">
                      <a:solidFill>
                        <a:schemeClr val="tx1">
                          <a:alpha val="0"/>
                        </a:schemeClr>
                      </a:solidFill>
                      <a:latin typeface="Arial" panose="020B0604020202020204" pitchFamily="34" charset="0"/>
                      <a:cs typeface="Arial" panose="020B0604020202020204" pitchFamily="34" charset="0"/>
                    </a:endParaRPr>
                  </a:p>
                </p:txBody>
              </p:sp>
            </mc:Choice>
            <mc:Fallback xmlns="">
              <p:sp>
                <p:nvSpPr>
                  <p:cNvPr id="28" name="ZoneTexte 27">
                    <a:extLst>
                      <a:ext uri="{FF2B5EF4-FFF2-40B4-BE49-F238E27FC236}">
                        <a16:creationId xmlns:a16="http://schemas.microsoft.com/office/drawing/2014/main" id="{DB96FAAF-79C0-AEC0-EBED-56107D233611}"/>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4"/>
                    <a:stretch>
                      <a:fillRect l="-471" b="-1434"/>
                    </a:stretch>
                  </a:blipFill>
                </p:spPr>
                <p:txBody>
                  <a:bodyPr/>
                  <a:lstStyle/>
                  <a:p>
                    <a:r>
                      <a:rPr lang="en-GB">
                        <a:noFill/>
                      </a:rPr>
                      <a:t> </a:t>
                    </a:r>
                  </a:p>
                </p:txBody>
              </p:sp>
            </mc:Fallback>
          </mc:AlternateContent>
        </p:grpSp>
      </p:grpSp>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5"/>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6"/>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solidFill>
                  <a:schemeClr val="tx1">
                    <a:alpha val="0"/>
                  </a:schemeClr>
                </a:solidFill>
                <a:latin typeface="Arial" panose="020B0604020202020204" pitchFamily="34" charset="0"/>
                <a:cs typeface="Arial" panose="020B0604020202020204" pitchFamily="34" charset="0"/>
              </a:rPr>
              <a:t>1. Identification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behaviour of steel joints</a:t>
            </a:r>
          </a:p>
        </p:txBody>
      </p:sp>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7">
            <a:alphaModFix amt="0"/>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pic>
        <p:nvPicPr>
          <p:cNvPr id="30" name="Image 29">
            <a:extLst>
              <a:ext uri="{FF2B5EF4-FFF2-40B4-BE49-F238E27FC236}">
                <a16:creationId xmlns:a16="http://schemas.microsoft.com/office/drawing/2014/main" id="{C8086A0B-49B7-A091-C0C4-19E7EAB86890}"/>
              </a:ext>
            </a:extLst>
          </p:cNvPr>
          <p:cNvPicPr>
            <a:picLocks noChangeAspect="1"/>
          </p:cNvPicPr>
          <p:nvPr/>
        </p:nvPicPr>
        <p:blipFill>
          <a:blip r:embed="rId8"/>
          <a:stretch>
            <a:fillRect/>
          </a:stretch>
        </p:blipFill>
        <p:spPr>
          <a:xfrm>
            <a:off x="226800" y="4611600"/>
            <a:ext cx="2855737" cy="1620000"/>
          </a:xfrm>
          <a:prstGeom prst="rect">
            <a:avLst/>
          </a:prstGeom>
        </p:spPr>
      </p:pic>
      <p:sp>
        <p:nvSpPr>
          <p:cNvPr id="31" name="ZoneTexte 30">
            <a:extLst>
              <a:ext uri="{FF2B5EF4-FFF2-40B4-BE49-F238E27FC236}">
                <a16:creationId xmlns:a16="http://schemas.microsoft.com/office/drawing/2014/main" id="{E18AF475-45AB-9101-9046-34286DA0DF32}"/>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2/20</a:t>
            </a:r>
          </a:p>
        </p:txBody>
      </p:sp>
    </p:spTree>
    <p:custDataLst>
      <p:tags r:id="rId1"/>
    </p:custDataLst>
    <p:extLst>
      <p:ext uri="{BB962C8B-B14F-4D97-AF65-F5344CB8AC3E}">
        <p14:creationId xmlns:p14="http://schemas.microsoft.com/office/powerpoint/2010/main" val="89359413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6F4136A6-C029-45EC-7C41-139B577F69F1}"/>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𝐹</m:t>
                        </m:r>
                      </m:e>
                      <m:sub>
                        <m:r>
                          <a:rPr lang="fr-BE" b="0" i="1" smtClean="0">
                            <a:latin typeface="Cambria Math" panose="02040503050406030204" pitchFamily="18" charset="0"/>
                            <a:cs typeface="Arial" panose="020B0604020202020204" pitchFamily="34" charset="0"/>
                          </a:rPr>
                          <m:t>𝑦</m:t>
                        </m:r>
                        <m:r>
                          <a:rPr lang="fr-BE" b="0" i="1" smtClean="0">
                            <a:latin typeface="Cambria Math" panose="02040503050406030204" pitchFamily="18" charset="0"/>
                            <a:cs typeface="Arial" panose="020B0604020202020204" pitchFamily="34" charset="0"/>
                          </a:rPr>
                          <m:t>,</m:t>
                        </m:r>
                        <m:r>
                          <a:rPr lang="fr-BE" b="0" i="1" smtClean="0">
                            <a:latin typeface="Cambria Math" panose="02040503050406030204" pitchFamily="18" charset="0"/>
                            <a:cs typeface="Arial" panose="020B0604020202020204" pitchFamily="34" charset="0"/>
                          </a:rPr>
                          <m:t>𝑅𝑑</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6F4136A6-C029-45EC-7C41-139B577F69F1}"/>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4"/>
                <a:stretch>
                  <a:fillRect l="-2000" t="-21782" b="-34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D02E8CF4-F56D-D583-F433-663971C471AA}"/>
                  </a:ext>
                </a:extLst>
              </p:cNvPr>
              <p:cNvSpPr txBox="1"/>
              <p:nvPr/>
            </p:nvSpPr>
            <p:spPr>
              <a:xfrm>
                <a:off x="242887" y="3150000"/>
                <a:ext cx="8658225" cy="837409"/>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min</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0</m:t>
                                          </m:r>
                                        </m:sub>
                                      </m:sSub>
                                    </m:den>
                                  </m:f>
                                  <m:r>
                                    <a:rPr lang="fr-BE" i="1">
                                      <a:latin typeface="Cambria Math" panose="02040503050406030204" pitchFamily="18" charset="0"/>
                                      <a:cs typeface="Arial" pitchFamily="34" charset="0"/>
                                    </a:rPr>
                                    <m:t>;</m:t>
                                  </m:r>
                                  <m:sSub>
                                    <m:sSubPr>
                                      <m:ctrlPr>
                                        <a:rPr lang="fr-BE" i="1" smtClean="0">
                                          <a:solidFill>
                                            <a:srgbClr val="FF0000"/>
                                          </a:solidFill>
                                          <a:latin typeface="Cambria Math" panose="02040503050406030204" pitchFamily="18" charset="0"/>
                                          <a:cs typeface="Arial" pitchFamily="34" charset="0"/>
                                        </a:rPr>
                                      </m:ctrlPr>
                                    </m:sSubPr>
                                    <m:e>
                                      <m:r>
                                        <a:rPr lang="fr-BE" i="1">
                                          <a:solidFill>
                                            <a:srgbClr val="FF0000"/>
                                          </a:solidFill>
                                          <a:latin typeface="Cambria Math" panose="02040503050406030204" pitchFamily="18" charset="0"/>
                                          <a:cs typeface="Arial" pitchFamily="34" charset="0"/>
                                        </a:rPr>
                                        <m:t>𝜌</m:t>
                                      </m:r>
                                    </m:e>
                                    <m:sub>
                                      <m:r>
                                        <a:rPr lang="fr-BE" i="1">
                                          <a:solidFill>
                                            <a:srgbClr val="FF0000"/>
                                          </a:solidFill>
                                          <a:latin typeface="Cambria Math" panose="02040503050406030204" pitchFamily="18" charset="0"/>
                                          <a:cs typeface="Arial" pitchFamily="34" charset="0"/>
                                        </a:rPr>
                                        <m:t>𝑟𝑒𝑠𝑡𝑟</m:t>
                                      </m:r>
                                    </m:sub>
                                  </m:sSub>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𝜔</m:t>
                                      </m:r>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𝑘</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𝑓</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𝛾</m:t>
                                          </m:r>
                                        </m:e>
                                        <m:sub>
                                          <m:r>
                                            <a:rPr lang="fr-BE" i="1">
                                              <a:latin typeface="Cambria Math" panose="02040503050406030204" pitchFamily="18" charset="0"/>
                                              <a:cs typeface="Arial" pitchFamily="34" charset="0"/>
                                            </a:rPr>
                                            <m:t>𝑀</m:t>
                                          </m:r>
                                          <m:r>
                                            <a:rPr lang="fr-BE" i="1">
                                              <a:latin typeface="Cambria Math" panose="02040503050406030204" pitchFamily="18" charset="0"/>
                                              <a:cs typeface="Arial" pitchFamily="34" charset="0"/>
                                            </a:rPr>
                                            <m:t>1</m:t>
                                          </m:r>
                                        </m:sub>
                                      </m:sSub>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47" name="ZoneTexte 46">
                <a:extLst>
                  <a:ext uri="{FF2B5EF4-FFF2-40B4-BE49-F238E27FC236}">
                    <a16:creationId xmlns:a16="http://schemas.microsoft.com/office/drawing/2014/main" id="{D02E8CF4-F56D-D583-F433-663971C471AA}"/>
                  </a:ext>
                </a:extLst>
              </p:cNvPr>
              <p:cNvSpPr txBox="1">
                <a:spLocks noRot="1" noChangeAspect="1" noMove="1" noResize="1" noEditPoints="1" noAdjustHandles="1" noChangeArrowheads="1" noChangeShapeType="1" noTextEdit="1"/>
              </p:cNvSpPr>
              <p:nvPr/>
            </p:nvSpPr>
            <p:spPr>
              <a:xfrm>
                <a:off x="242887" y="3150000"/>
                <a:ext cx="8658225" cy="837409"/>
              </a:xfrm>
              <a:prstGeom prst="rect">
                <a:avLst/>
              </a:prstGeom>
              <a:blipFill>
                <a:blip r:embed="rId5"/>
                <a:stretch>
                  <a:fillRect/>
                </a:stretch>
              </a:blipFill>
            </p:spPr>
            <p:txBody>
              <a:bodyPr/>
              <a:lstStyle/>
              <a:p>
                <a:r>
                  <a:rPr lang="en-GB">
                    <a:noFill/>
                  </a:rPr>
                  <a:t> </a:t>
                </a:r>
              </a:p>
            </p:txBody>
          </p:sp>
        </mc:Fallback>
      </mc:AlternateContent>
      <p:sp>
        <p:nvSpPr>
          <p:cNvPr id="48" name="Flèche droite 4">
            <a:extLst>
              <a:ext uri="{FF2B5EF4-FFF2-40B4-BE49-F238E27FC236}">
                <a16:creationId xmlns:a16="http://schemas.microsoft.com/office/drawing/2014/main" id="{282AA5B2-25B5-8C25-3549-D271759BDB7B}"/>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0" name="Image 49">
            <a:extLst>
              <a:ext uri="{FF2B5EF4-FFF2-40B4-BE49-F238E27FC236}">
                <a16:creationId xmlns:a16="http://schemas.microsoft.com/office/drawing/2014/main" id="{C9E480AD-5B04-BCE1-8A5D-E1CCB6078CEB}"/>
              </a:ext>
            </a:extLst>
          </p:cNvPr>
          <p:cNvPicPr>
            <a:picLocks noChangeAspect="1"/>
          </p:cNvPicPr>
          <p:nvPr/>
        </p:nvPicPr>
        <p:blipFill>
          <a:blip r:embed="rId6"/>
          <a:stretch>
            <a:fillRect/>
          </a:stretch>
        </p:blipFill>
        <p:spPr>
          <a:xfrm>
            <a:off x="5086800" y="1036800"/>
            <a:ext cx="3743811" cy="2160000"/>
          </a:xfrm>
          <a:prstGeom prst="rect">
            <a:avLst/>
          </a:prstGeom>
        </p:spPr>
      </p:pic>
      <p:grpSp>
        <p:nvGrpSpPr>
          <p:cNvPr id="4" name="Groupe 3">
            <a:extLst>
              <a:ext uri="{FF2B5EF4-FFF2-40B4-BE49-F238E27FC236}">
                <a16:creationId xmlns:a16="http://schemas.microsoft.com/office/drawing/2014/main" id="{E980E946-947F-BB49-26C6-37A170CF4AA2}"/>
              </a:ext>
            </a:extLst>
          </p:cNvPr>
          <p:cNvGrpSpPr/>
          <p:nvPr/>
        </p:nvGrpSpPr>
        <p:grpSpPr>
          <a:xfrm>
            <a:off x="119656" y="3996000"/>
            <a:ext cx="8781456" cy="2725476"/>
            <a:chOff x="119656" y="3996000"/>
            <a:chExt cx="8781456" cy="2725476"/>
          </a:xfrm>
        </p:grpSpPr>
        <p:pic>
          <p:nvPicPr>
            <p:cNvPr id="3" name="Image 2">
              <a:extLst>
                <a:ext uri="{FF2B5EF4-FFF2-40B4-BE49-F238E27FC236}">
                  <a16:creationId xmlns:a16="http://schemas.microsoft.com/office/drawing/2014/main" id="{B61FC575-4853-9741-D5E5-D0C872FA5D9A}"/>
                </a:ext>
              </a:extLst>
            </p:cNvPr>
            <p:cNvPicPr>
              <a:picLocks noChangeAspect="1"/>
            </p:cNvPicPr>
            <p:nvPr/>
          </p:nvPicPr>
          <p:blipFill>
            <a:blip r:embed="rId7"/>
            <a:stretch>
              <a:fillRect/>
            </a:stretch>
          </p:blipFill>
          <p:spPr>
            <a:xfrm>
              <a:off x="579600" y="5666400"/>
              <a:ext cx="2858400" cy="921723"/>
            </a:xfrm>
            <a:prstGeom prst="rect">
              <a:avLst/>
            </a:prstGeom>
          </p:spPr>
        </p:pic>
        <p:pic>
          <p:nvPicPr>
            <p:cNvPr id="2" name="Image 1">
              <a:extLst>
                <a:ext uri="{FF2B5EF4-FFF2-40B4-BE49-F238E27FC236}">
                  <a16:creationId xmlns:a16="http://schemas.microsoft.com/office/drawing/2014/main" id="{19B283AE-5380-DB4E-296C-665B4B3E6352}"/>
                </a:ext>
              </a:extLst>
            </p:cNvPr>
            <p:cNvPicPr>
              <a:picLocks noChangeAspect="1"/>
            </p:cNvPicPr>
            <p:nvPr/>
          </p:nvPicPr>
          <p:blipFill>
            <a:blip r:embed="rId8"/>
            <a:stretch>
              <a:fillRect/>
            </a:stretch>
          </p:blipFill>
          <p:spPr>
            <a:xfrm>
              <a:off x="579600" y="4226400"/>
              <a:ext cx="2858400" cy="921723"/>
            </a:xfrm>
            <a:prstGeom prst="rect">
              <a:avLst/>
            </a:prstGeom>
          </p:spPr>
        </p:pic>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7357F80E-0296-F5F0-2842-66ABB62FD4A1}"/>
                    </a:ext>
                  </a:extLst>
                </p:cNvPr>
                <p:cNvSpPr txBox="1"/>
                <p:nvPr/>
              </p:nvSpPr>
              <p:spPr>
                <a:xfrm>
                  <a:off x="3895049" y="4284077"/>
                  <a:ext cx="5006063" cy="776175"/>
                </a:xfrm>
                <a:prstGeom prst="rect">
                  <a:avLst/>
                </a:prstGeom>
                <a:noFill/>
              </p:spPr>
              <p:txBody>
                <a:bodyPr wrap="square">
                  <a:spAutoFit/>
                </a:bodyPr>
                <a:lstStyle/>
                <a:p>
                  <a:r>
                    <a:rPr lang="en-GB" sz="1200" dirty="0"/>
                    <a:t> </a:t>
                  </a:r>
                  <a14:m>
                    <m:oMath xmlns:m="http://schemas.openxmlformats.org/officeDocument/2006/math">
                      <m:sSub>
                        <m:sSubPr>
                          <m:ctrlPr>
                            <a:rPr lang="fr-BE" sz="1200" b="0" i="1" smtClean="0">
                              <a:solidFill>
                                <a:srgbClr val="5B9BD5"/>
                              </a:solidFill>
                              <a:latin typeface="Cambria Math" panose="02040503050406030204" pitchFamily="18" charset="0"/>
                            </a:rPr>
                          </m:ctrlPr>
                        </m:sSubPr>
                        <m:e>
                          <m:acc>
                            <m:accPr>
                              <m:chr m:val="̅"/>
                              <m:ctrlPr>
                                <a:rPr lang="fr-BE" sz="1200" b="0" i="1" smtClean="0">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b="0" i="1" smtClean="0">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=0.932∙</m:t>
                      </m:r>
                      <m:rad>
                        <m:radPr>
                          <m:degHide m:val="on"/>
                          <m:ctrlPr>
                            <a:rPr lang="fr-BE" sz="1200" b="0" i="1" smtClean="0">
                              <a:solidFill>
                                <a:srgbClr val="5B9BD5"/>
                              </a:solidFill>
                              <a:latin typeface="Cambria Math" panose="02040503050406030204" pitchFamily="18" charset="0"/>
                            </a:rPr>
                          </m:ctrlPr>
                        </m:radPr>
                        <m:deg/>
                        <m:e>
                          <m:f>
                            <m:fPr>
                              <m:ctrlPr>
                                <a:rPr lang="fr-BE" sz="1200" b="0" i="1" smtClean="0">
                                  <a:solidFill>
                                    <a:srgbClr val="5B9BD5"/>
                                  </a:solidFill>
                                  <a:latin typeface="Cambria Math" panose="02040503050406030204" pitchFamily="18" charset="0"/>
                                </a:rPr>
                              </m:ctrlPr>
                            </m:fPr>
                            <m:num>
                              <m:r>
                                <a:rPr lang="fr-BE" sz="1200" i="1">
                                  <a:solidFill>
                                    <a:srgbClr val="5B9BD5"/>
                                  </a:solidFill>
                                  <a:latin typeface="Cambria Math" panose="02040503050406030204" pitchFamily="18" charset="0"/>
                                </a:rPr>
                                <m:t>𝜔</m:t>
                              </m:r>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𝑘</m:t>
                                  </m:r>
                                </m:e>
                                <m:sub>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𝑏</m:t>
                                  </m:r>
                                </m:e>
                                <m:sub>
                                  <m:r>
                                    <a:rPr lang="fr-BE" sz="1200" i="1">
                                      <a:solidFill>
                                        <a:srgbClr val="5B9BD5"/>
                                      </a:solidFill>
                                      <a:latin typeface="Cambria Math" panose="02040503050406030204" pitchFamily="18" charset="0"/>
                                    </a:rPr>
                                    <m:t>𝑒𝑓𝑓</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𝑐</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𝑑</m:t>
                                  </m:r>
                                </m:e>
                                <m:sub>
                                  <m:r>
                                    <a:rPr lang="fr-BE" sz="1200" i="1">
                                      <a:solidFill>
                                        <a:srgbClr val="5B9BD5"/>
                                      </a:solidFill>
                                      <a:latin typeface="Cambria Math" panose="02040503050406030204" pitchFamily="18" charset="0"/>
                                    </a:rPr>
                                    <m:t>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𝑓</m:t>
                                  </m:r>
                                </m:e>
                                <m:sub>
                                  <m:r>
                                    <a:rPr lang="fr-BE" sz="1200" i="1">
                                      <a:solidFill>
                                        <a:srgbClr val="5B9BD5"/>
                                      </a:solidFill>
                                      <a:latin typeface="Cambria Math" panose="02040503050406030204" pitchFamily="18" charset="0"/>
                                    </a:rPr>
                                    <m:t>𝑦</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num>
                            <m:den>
                              <m:r>
                                <a:rPr lang="fr-BE" sz="1200" b="0" i="1" smtClean="0">
                                  <a:solidFill>
                                    <a:srgbClr val="5B9BD5"/>
                                  </a:solidFill>
                                  <a:latin typeface="Cambria Math" panose="02040503050406030204" pitchFamily="18" charset="0"/>
                                </a:rPr>
                                <m:t>𝐸</m:t>
                              </m:r>
                              <m:r>
                                <a:rPr lang="fr-BE" sz="1200" b="0" i="1" smtClean="0">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b="0" i="1" smtClean="0">
                                      <a:solidFill>
                                        <a:srgbClr val="5B9BD5"/>
                                      </a:solidFill>
                                      <a:latin typeface="Cambria Math" panose="02040503050406030204" pitchFamily="18" charset="0"/>
                                    </a:rPr>
                                    <m:t>𝑡</m:t>
                                  </m:r>
                                </m:e>
                                <m:sub>
                                  <m:r>
                                    <a:rPr lang="fr-BE" sz="1200" b="0" i="1" smtClean="0">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2</m:t>
                                  </m:r>
                                </m:sup>
                              </m:sSubSup>
                            </m:den>
                          </m:f>
                        </m:e>
                      </m:rad>
                      <m:r>
                        <a:rPr lang="fr-BE" sz="1200" b="0" i="1" smtClean="0">
                          <a:solidFill>
                            <a:srgbClr val="5B9BD5"/>
                          </a:solidFill>
                          <a:latin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𝜌</m:t>
                      </m:r>
                      <m:r>
                        <a:rPr lang="fr-BE" sz="1200" b="0" i="1" smtClean="0">
                          <a:solidFill>
                            <a:srgbClr val="5B9BD5"/>
                          </a:solidFill>
                          <a:latin typeface="Cambria Math" panose="02040503050406030204" pitchFamily="18" charset="0"/>
                          <a:ea typeface="Cambria Math" panose="02040503050406030204" pitchFamily="18" charset="0"/>
                        </a:rPr>
                        <m:t>=</m:t>
                      </m:r>
                      <m:d>
                        <m:dPr>
                          <m:begChr m:val="{"/>
                          <m:endChr m:val=""/>
                          <m:ctrlPr>
                            <a:rPr lang="fr-BE" sz="1200" b="0" i="1" smtClean="0">
                              <a:solidFill>
                                <a:srgbClr val="5B9BD5"/>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b="0" i="1" smtClean="0">
                                  <a:solidFill>
                                    <a:srgbClr val="5B9BD5"/>
                                  </a:solidFill>
                                  <a:latin typeface="Cambria Math" panose="02040503050406030204" pitchFamily="18" charset="0"/>
                                  <a:ea typeface="Cambria Math" panose="02040503050406030204" pitchFamily="18" charset="0"/>
                                </a:rPr>
                              </m:ctrlPr>
                            </m:mPr>
                            <m:mr>
                              <m:e>
                                <m:r>
                                  <m:rPr>
                                    <m:brk m:alnAt="7"/>
                                  </m:rPr>
                                  <a:rPr lang="fr-BE" sz="1200" b="0" i="1" smtClean="0">
                                    <a:solidFill>
                                      <a:srgbClr val="5B9BD5"/>
                                    </a:solidFill>
                                    <a:latin typeface="Cambria Math" panose="02040503050406030204" pitchFamily="18" charset="0"/>
                                    <a:ea typeface="Cambria Math" panose="02040503050406030204" pitchFamily="18" charset="0"/>
                                  </a:rPr>
                                  <m:t>1</m:t>
                                </m:r>
                                <m:r>
                                  <a:rPr lang="fr-BE" sz="1200" b="0" i="1" smtClean="0">
                                    <a:solidFill>
                                      <a:srgbClr val="5B9BD5"/>
                                    </a:solidFill>
                                    <a:latin typeface="Cambria Math" panose="02040503050406030204" pitchFamily="18" charset="0"/>
                                    <a:ea typeface="Cambria Math" panose="02040503050406030204" pitchFamily="18" charset="0"/>
                                  </a:rPr>
                                  <m:t>.0</m:t>
                                </m:r>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≤0.67</m:t>
                                </m:r>
                              </m:e>
                            </m:mr>
                            <m:mr>
                              <m:e>
                                <m:f>
                                  <m:fPr>
                                    <m:ctrlPr>
                                      <a:rPr lang="fr-BE" sz="1200" b="0" i="1" smtClean="0">
                                        <a:solidFill>
                                          <a:srgbClr val="5B9BD5"/>
                                        </a:solidFill>
                                        <a:latin typeface="Cambria Math" panose="02040503050406030204" pitchFamily="18" charset="0"/>
                                        <a:ea typeface="Cambria Math" panose="02040503050406030204" pitchFamily="18" charset="0"/>
                                      </a:rPr>
                                    </m:ctrlPr>
                                  </m:fPr>
                                  <m:num>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i="1">
                                        <a:solidFill>
                                          <a:srgbClr val="5B9BD5"/>
                                        </a:solidFill>
                                        <a:latin typeface="Cambria Math" panose="02040503050406030204" pitchFamily="18" charset="0"/>
                                      </a:rPr>
                                      <m:t>−0.22</m:t>
                                    </m:r>
                                  </m:num>
                                  <m:den>
                                    <m:sSubSup>
                                      <m:sSubSupPr>
                                        <m:ctrlPr>
                                          <a:rPr lang="fr-BE" sz="1200" b="0" i="1" smtClean="0">
                                            <a:solidFill>
                                              <a:srgbClr val="5B9BD5"/>
                                            </a:solidFill>
                                            <a:latin typeface="Cambria Math" panose="02040503050406030204" pitchFamily="18" charset="0"/>
                                          </a:rPr>
                                        </m:ctrlPr>
                                      </m:sSubSup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up>
                                        <m:r>
                                          <a:rPr lang="fr-BE" sz="1200" b="0" i="1" smtClean="0">
                                            <a:solidFill>
                                              <a:srgbClr val="5B9BD5"/>
                                            </a:solidFill>
                                            <a:latin typeface="Cambria Math" panose="02040503050406030204" pitchFamily="18" charset="0"/>
                                          </a:rPr>
                                          <m:t>2</m:t>
                                        </m:r>
                                      </m:sup>
                                    </m:sSubSup>
                                  </m:den>
                                </m:f>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sub>
                                </m:sSub>
                                <m:r>
                                  <a:rPr lang="fr-BE" sz="1200" b="0" i="1" smtClean="0">
                                    <a:solidFill>
                                      <a:srgbClr val="5B9BD5"/>
                                    </a:solidFill>
                                    <a:latin typeface="Cambria Math" panose="02040503050406030204" pitchFamily="18" charset="0"/>
                                  </a:rPr>
                                  <m:t>&gt;0.67</m:t>
                                </m:r>
                              </m:e>
                            </m:mr>
                          </m:m>
                        </m:e>
                      </m:d>
                    </m:oMath>
                  </a14:m>
                  <a:endParaRPr lang="en-GB" sz="1200" dirty="0"/>
                </a:p>
              </p:txBody>
            </p:sp>
          </mc:Choice>
          <mc:Fallback xmlns="">
            <p:sp>
              <p:nvSpPr>
                <p:cNvPr id="53" name="ZoneTexte 52">
                  <a:extLst>
                    <a:ext uri="{FF2B5EF4-FFF2-40B4-BE49-F238E27FC236}">
                      <a16:creationId xmlns:a16="http://schemas.microsoft.com/office/drawing/2014/main" id="{7357F80E-0296-F5F0-2842-66ABB62FD4A1}"/>
                    </a:ext>
                  </a:extLst>
                </p:cNvPr>
                <p:cNvSpPr txBox="1">
                  <a:spLocks noRot="1" noChangeAspect="1" noMove="1" noResize="1" noEditPoints="1" noAdjustHandles="1" noChangeArrowheads="1" noChangeShapeType="1" noTextEdit="1"/>
                </p:cNvSpPr>
                <p:nvPr/>
              </p:nvSpPr>
              <p:spPr>
                <a:xfrm>
                  <a:off x="3895049" y="4284077"/>
                  <a:ext cx="5006063" cy="77617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83B5C2B3-1469-B05F-C4D6-784E0A7B3634}"/>
                    </a:ext>
                  </a:extLst>
                </p:cNvPr>
                <p:cNvSpPr txBox="1"/>
                <p:nvPr/>
              </p:nvSpPr>
              <p:spPr>
                <a:xfrm>
                  <a:off x="1525436" y="4827214"/>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5B9BD5"/>
                                </a:solidFill>
                                <a:latin typeface="Cambria Math" panose="02040503050406030204" pitchFamily="18" charset="0"/>
                                <a:cs typeface="Arial" pitchFamily="34" charset="0"/>
                              </a:rPr>
                            </m:ctrlPr>
                          </m:sSubPr>
                          <m:e>
                            <m:r>
                              <a:rPr lang="fr-BE" sz="1200" b="0" i="1" smtClean="0">
                                <a:solidFill>
                                  <a:srgbClr val="5B9BD5"/>
                                </a:solidFill>
                                <a:latin typeface="Cambria Math" panose="02040503050406030204" pitchFamily="18" charset="0"/>
                                <a:cs typeface="Arial" pitchFamily="34" charset="0"/>
                              </a:rPr>
                              <m:t>𝑘</m:t>
                            </m:r>
                          </m:e>
                          <m:sub>
                            <m:r>
                              <a:rPr lang="fr-BE" sz="1200" b="0" i="1" smtClean="0">
                                <a:solidFill>
                                  <a:srgbClr val="5B9BD5"/>
                                </a:solidFill>
                                <a:latin typeface="Cambria Math" panose="02040503050406030204" pitchFamily="18" charset="0"/>
                                <a:cs typeface="Arial" pitchFamily="34" charset="0"/>
                              </a:rPr>
                              <m:t>𝑐𝑟</m:t>
                            </m:r>
                          </m:sub>
                        </m:sSub>
                        <m:r>
                          <a:rPr lang="fr-BE" sz="1200" b="0" i="1" smtClean="0">
                            <a:solidFill>
                              <a:srgbClr val="5B9BD5"/>
                            </a:solidFill>
                            <a:latin typeface="Cambria Math" panose="02040503050406030204" pitchFamily="18" charset="0"/>
                            <a:cs typeface="Arial" pitchFamily="34" charset="0"/>
                          </a:rPr>
                          <m:t>=</m:t>
                        </m:r>
                        <m:f>
                          <m:fPr>
                            <m:ctrlPr>
                              <a:rPr lang="fr-BE" sz="1200" b="0" i="1" smtClean="0">
                                <a:solidFill>
                                  <a:srgbClr val="5B9BD5"/>
                                </a:solidFill>
                                <a:latin typeface="Cambria Math" panose="02040503050406030204" pitchFamily="18" charset="0"/>
                                <a:cs typeface="Arial" pitchFamily="34" charset="0"/>
                              </a:rPr>
                            </m:ctrlPr>
                          </m:fPr>
                          <m:num>
                            <m:r>
                              <a:rPr lang="fr-BE" sz="1200" b="0" i="1" smtClean="0">
                                <a:solidFill>
                                  <a:srgbClr val="5B9BD5"/>
                                </a:solidFill>
                                <a:latin typeface="Cambria Math" panose="02040503050406030204" pitchFamily="18" charset="0"/>
                                <a:cs typeface="Arial" pitchFamily="34" charset="0"/>
                              </a:rPr>
                              <m:t>4</m:t>
                            </m:r>
                          </m:num>
                          <m:den>
                            <m:r>
                              <a:rPr lang="fr-BE" sz="1200" b="0" i="1" smtClean="0">
                                <a:solidFill>
                                  <a:srgbClr val="5B9BD5"/>
                                </a:solidFill>
                                <a:latin typeface="Cambria Math" panose="02040503050406030204" pitchFamily="18" charset="0"/>
                                <a:cs typeface="Arial" pitchFamily="34" charset="0"/>
                              </a:rPr>
                              <m:t>𝜋</m:t>
                            </m:r>
                          </m:den>
                        </m:f>
                      </m:oMath>
                    </m:oMathPara>
                  </a14:m>
                  <a:endParaRPr lang="en-GB" sz="1600" dirty="0">
                    <a:solidFill>
                      <a:srgbClr val="5B9BD5"/>
                    </a:solidFill>
                  </a:endParaRPr>
                </a:p>
              </p:txBody>
            </p:sp>
          </mc:Choice>
          <mc:Fallback xmlns="">
            <p:sp>
              <p:nvSpPr>
                <p:cNvPr id="54" name="ZoneTexte 53">
                  <a:extLst>
                    <a:ext uri="{FF2B5EF4-FFF2-40B4-BE49-F238E27FC236}">
                      <a16:creationId xmlns:a16="http://schemas.microsoft.com/office/drawing/2014/main" id="{83B5C2B3-1469-B05F-C4D6-784E0A7B3634}"/>
                    </a:ext>
                  </a:extLst>
                </p:cNvPr>
                <p:cNvSpPr txBox="1">
                  <a:spLocks noRot="1" noChangeAspect="1" noMove="1" noResize="1" noEditPoints="1" noAdjustHandles="1" noChangeArrowheads="1" noChangeShapeType="1" noTextEdit="1"/>
                </p:cNvSpPr>
                <p:nvPr/>
              </p:nvSpPr>
              <p:spPr>
                <a:xfrm>
                  <a:off x="1525436" y="4827214"/>
                  <a:ext cx="960120" cy="43858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ZoneTexte 55">
                  <a:extLst>
                    <a:ext uri="{FF2B5EF4-FFF2-40B4-BE49-F238E27FC236}">
                      <a16:creationId xmlns:a16="http://schemas.microsoft.com/office/drawing/2014/main" id="{71AE7523-80A8-64A9-541E-577BE8E295F7}"/>
                    </a:ext>
                  </a:extLst>
                </p:cNvPr>
                <p:cNvSpPr txBox="1"/>
                <p:nvPr/>
              </p:nvSpPr>
              <p:spPr>
                <a:xfrm>
                  <a:off x="1525436" y="6282253"/>
                  <a:ext cx="960120" cy="439223"/>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ED7D31"/>
                                </a:solidFill>
                                <a:latin typeface="Cambria Math" panose="02040503050406030204" pitchFamily="18" charset="0"/>
                                <a:cs typeface="Arial" pitchFamily="34" charset="0"/>
                              </a:rPr>
                            </m:ctrlPr>
                          </m:sSubPr>
                          <m:e>
                            <m:r>
                              <a:rPr lang="fr-BE" sz="1200" b="0" i="1" smtClean="0">
                                <a:solidFill>
                                  <a:srgbClr val="ED7D31"/>
                                </a:solidFill>
                                <a:latin typeface="Cambria Math" panose="02040503050406030204" pitchFamily="18" charset="0"/>
                                <a:cs typeface="Arial" pitchFamily="34" charset="0"/>
                              </a:rPr>
                              <m:t>𝑘</m:t>
                            </m:r>
                          </m:e>
                          <m:sub>
                            <m:r>
                              <a:rPr lang="fr-BE" sz="1200" b="0" i="1" smtClean="0">
                                <a:solidFill>
                                  <a:srgbClr val="ED7D31"/>
                                </a:solidFill>
                                <a:latin typeface="Cambria Math" panose="02040503050406030204" pitchFamily="18" charset="0"/>
                                <a:cs typeface="Arial" pitchFamily="34" charset="0"/>
                              </a:rPr>
                              <m:t>𝑐𝑟</m:t>
                            </m:r>
                          </m:sub>
                        </m:sSub>
                        <m:r>
                          <a:rPr lang="fr-BE" sz="1200" b="0" i="1" smtClean="0">
                            <a:solidFill>
                              <a:srgbClr val="ED7D31"/>
                            </a:solidFill>
                            <a:latin typeface="Cambria Math" panose="02040503050406030204" pitchFamily="18" charset="0"/>
                            <a:cs typeface="Arial" pitchFamily="34" charset="0"/>
                          </a:rPr>
                          <m:t>=</m:t>
                        </m:r>
                        <m:f>
                          <m:fPr>
                            <m:ctrlPr>
                              <a:rPr lang="fr-BE" sz="1200" b="0" i="1" smtClean="0">
                                <a:solidFill>
                                  <a:srgbClr val="ED7D31"/>
                                </a:solidFill>
                                <a:latin typeface="Cambria Math" panose="02040503050406030204" pitchFamily="18" charset="0"/>
                                <a:cs typeface="Arial" pitchFamily="34" charset="0"/>
                              </a:rPr>
                            </m:ctrlPr>
                          </m:fPr>
                          <m:num>
                            <m:r>
                              <a:rPr lang="fr-BE" sz="1200" b="0" i="1" smtClean="0">
                                <a:solidFill>
                                  <a:srgbClr val="ED7D31"/>
                                </a:solidFill>
                                <a:latin typeface="Cambria Math" panose="02040503050406030204" pitchFamily="18" charset="0"/>
                                <a:cs typeface="Arial" pitchFamily="34" charset="0"/>
                              </a:rPr>
                              <m:t>14</m:t>
                            </m:r>
                          </m:num>
                          <m:den>
                            <m:r>
                              <a:rPr lang="fr-BE" sz="1200" b="0" i="1" smtClean="0">
                                <a:solidFill>
                                  <a:srgbClr val="ED7D31"/>
                                </a:solidFill>
                                <a:latin typeface="Cambria Math" panose="02040503050406030204" pitchFamily="18" charset="0"/>
                                <a:cs typeface="Arial" pitchFamily="34" charset="0"/>
                              </a:rPr>
                              <m:t>𝜋</m:t>
                            </m:r>
                          </m:den>
                        </m:f>
                      </m:oMath>
                    </m:oMathPara>
                  </a14:m>
                  <a:endParaRPr lang="en-GB" sz="1600" dirty="0">
                    <a:solidFill>
                      <a:srgbClr val="ED7D31"/>
                    </a:solidFill>
                  </a:endParaRPr>
                </a:p>
              </p:txBody>
            </p:sp>
          </mc:Choice>
          <mc:Fallback xmlns="">
            <p:sp>
              <p:nvSpPr>
                <p:cNvPr id="56" name="ZoneTexte 55">
                  <a:extLst>
                    <a:ext uri="{FF2B5EF4-FFF2-40B4-BE49-F238E27FC236}">
                      <a16:creationId xmlns:a16="http://schemas.microsoft.com/office/drawing/2014/main" id="{71AE7523-80A8-64A9-541E-577BE8E295F7}"/>
                    </a:ext>
                  </a:extLst>
                </p:cNvPr>
                <p:cNvSpPr txBox="1">
                  <a:spLocks noRot="1" noChangeAspect="1" noMove="1" noResize="1" noEditPoints="1" noAdjustHandles="1" noChangeArrowheads="1" noChangeShapeType="1" noTextEdit="1"/>
                </p:cNvSpPr>
                <p:nvPr/>
              </p:nvSpPr>
              <p:spPr>
                <a:xfrm>
                  <a:off x="1525436" y="6282253"/>
                  <a:ext cx="960120" cy="43922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F230BE9E-672E-35E3-ED02-3C75D27C8B7F}"/>
                    </a:ext>
                  </a:extLst>
                </p:cNvPr>
                <p:cNvSpPr txBox="1"/>
                <p:nvPr/>
              </p:nvSpPr>
              <p:spPr>
                <a:xfrm>
                  <a:off x="3893602" y="5787080"/>
                  <a:ext cx="5006063" cy="681918"/>
                </a:xfrm>
                <a:prstGeom prst="rect">
                  <a:avLst/>
                </a:prstGeom>
                <a:noFill/>
              </p:spPr>
              <p:txBody>
                <a:bodyPr wrap="square">
                  <a:spAutoFit/>
                </a:bodyPr>
                <a:lstStyle/>
                <a:p>
                  <a:r>
                    <a:rPr lang="en-GB" sz="1200" dirty="0"/>
                    <a:t> </a:t>
                  </a:r>
                  <a14:m>
                    <m:oMath xmlns:m="http://schemas.openxmlformats.org/officeDocument/2006/math">
                      <m:m>
                        <m:mPr>
                          <m:mcs>
                            <m:mc>
                              <m:mcPr>
                                <m:count m:val="3"/>
                                <m:mcJc m:val="center"/>
                              </m:mcPr>
                            </m:mc>
                          </m:mcs>
                          <m:ctrlPr>
                            <a:rPr lang="fr-BE" sz="1200" b="0" i="1" smtClean="0">
                              <a:solidFill>
                                <a:srgbClr val="ED7D31"/>
                              </a:solidFill>
                              <a:latin typeface="Cambria Math" panose="02040503050406030204" pitchFamily="18" charset="0"/>
                            </a:rPr>
                          </m:ctrlPr>
                        </m:mPr>
                        <m:mr>
                          <m:e>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i="1">
                                    <a:solidFill>
                                      <a:srgbClr val="ED7D31"/>
                                    </a:solidFill>
                                    <a:latin typeface="Cambria Math" panose="02040503050406030204" pitchFamily="18" charset="0"/>
                                  </a:rPr>
                                  <m:t>,</m:t>
                                </m:r>
                                <m:r>
                                  <a:rPr lang="fr-BE" sz="1200" i="1">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=0.534∙</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sub>
                            </m:sSub>
                          </m:e>
                          <m:e>
                            <m:r>
                              <a:rPr lang="fr-BE" sz="1200" i="1">
                                <a:solidFill>
                                  <a:srgbClr val="ED7D31"/>
                                </a:solidFill>
                                <a:latin typeface="Cambria Math" panose="02040503050406030204" pitchFamily="18" charset="0"/>
                                <a:ea typeface="Cambria Math" panose="02040503050406030204" pitchFamily="18" charset="0"/>
                              </a:rPr>
                              <m:t>→</m:t>
                            </m:r>
                          </m:e>
                          <m:e>
                            <m:sSub>
                              <m:sSubPr>
                                <m:ctrlPr>
                                  <a:rPr lang="fr-BE" sz="1200" b="0" i="1" smtClean="0">
                                    <a:solidFill>
                                      <a:srgbClr val="ED7D31"/>
                                    </a:solidFill>
                                    <a:latin typeface="Cambria Math" panose="02040503050406030204" pitchFamily="18" charset="0"/>
                                    <a:ea typeface="Cambria Math" panose="02040503050406030204" pitchFamily="18" charset="0"/>
                                  </a:rPr>
                                </m:ctrlPr>
                              </m:sSubPr>
                              <m:e>
                                <m:r>
                                  <a:rPr lang="fr-BE" sz="1200" i="1">
                                    <a:solidFill>
                                      <a:srgbClr val="ED7D31"/>
                                    </a:solidFill>
                                    <a:latin typeface="Cambria Math" panose="02040503050406030204" pitchFamily="18" charset="0"/>
                                    <a:ea typeface="Cambria Math" panose="02040503050406030204" pitchFamily="18" charset="0"/>
                                  </a:rPr>
                                  <m:t>𝜌</m:t>
                                </m:r>
                              </m:e>
                              <m:sub>
                                <m:r>
                                  <a:rPr lang="fr-BE" sz="1200" b="0" i="1" smtClean="0">
                                    <a:solidFill>
                                      <a:srgbClr val="ED7D31"/>
                                    </a:solidFill>
                                    <a:latin typeface="Cambria Math" panose="02040503050406030204" pitchFamily="18" charset="0"/>
                                    <a:ea typeface="Cambria Math" panose="02040503050406030204" pitchFamily="18" charset="0"/>
                                  </a:rPr>
                                  <m:t>𝑟𝑒𝑠𝑡𝑟</m:t>
                                </m:r>
                              </m:sub>
                            </m:sSub>
                            <m:r>
                              <a:rPr lang="fr-BE" sz="1200" i="1">
                                <a:solidFill>
                                  <a:srgbClr val="ED7D31"/>
                                </a:solidFill>
                                <a:latin typeface="Cambria Math" panose="02040503050406030204" pitchFamily="18" charset="0"/>
                                <a:ea typeface="Cambria Math" panose="02040503050406030204" pitchFamily="18" charset="0"/>
                              </a:rPr>
                              <m:t>=</m:t>
                            </m:r>
                            <m:d>
                              <m:dPr>
                                <m:begChr m:val="{"/>
                                <m:endChr m:val=""/>
                                <m:ctrlPr>
                                  <a:rPr lang="fr-BE" sz="1200" i="1">
                                    <a:solidFill>
                                      <a:srgbClr val="ED7D31"/>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i="1">
                                        <a:solidFill>
                                          <a:srgbClr val="ED7D31"/>
                                        </a:solidFill>
                                        <a:latin typeface="Cambria Math" panose="02040503050406030204" pitchFamily="18" charset="0"/>
                                        <a:ea typeface="Cambria Math" panose="02040503050406030204" pitchFamily="18" charset="0"/>
                                      </a:rPr>
                                    </m:ctrlPr>
                                  </m:mPr>
                                  <m:mr>
                                    <m:e>
                                      <m:r>
                                        <m:rPr>
                                          <m:brk m:alnAt="7"/>
                                        </m:rPr>
                                        <a:rPr lang="fr-BE" sz="1200" i="1">
                                          <a:solidFill>
                                            <a:srgbClr val="ED7D31"/>
                                          </a:solidFill>
                                          <a:latin typeface="Cambria Math" panose="02040503050406030204" pitchFamily="18" charset="0"/>
                                          <a:ea typeface="Cambria Math" panose="02040503050406030204" pitchFamily="18" charset="0"/>
                                        </a:rPr>
                                        <m:t>1</m:t>
                                      </m:r>
                                      <m:r>
                                        <a:rPr lang="fr-BE" sz="1200" i="1">
                                          <a:solidFill>
                                            <a:srgbClr val="ED7D31"/>
                                          </a:solidFill>
                                          <a:latin typeface="Cambria Math" panose="02040503050406030204" pitchFamily="18" charset="0"/>
                                          <a:ea typeface="Cambria Math" panose="02040503050406030204" pitchFamily="18" charset="0"/>
                                        </a:rPr>
                                        <m:t>.0</m:t>
                                      </m:r>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m:t>
                                      </m:r>
                                      <m:r>
                                        <a:rPr lang="fr-BE" sz="1200" b="0" i="1" smtClean="0">
                                          <a:solidFill>
                                            <a:srgbClr val="ED7D31"/>
                                          </a:solidFill>
                                          <a:latin typeface="Cambria Math" panose="02040503050406030204" pitchFamily="18" charset="0"/>
                                        </a:rPr>
                                        <m:t>50</m:t>
                                      </m:r>
                                    </m:e>
                                  </m:mr>
                                  <m:mr>
                                    <m:e>
                                      <m:f>
                                        <m:fPr>
                                          <m:ctrlPr>
                                            <a:rPr lang="fr-BE" sz="1200" i="1">
                                              <a:solidFill>
                                                <a:srgbClr val="ED7D31"/>
                                              </a:solidFill>
                                              <a:latin typeface="Cambria Math" panose="02040503050406030204" pitchFamily="18" charset="0"/>
                                              <a:ea typeface="Cambria Math" panose="02040503050406030204" pitchFamily="18" charset="0"/>
                                            </a:rPr>
                                          </m:ctrlPr>
                                        </m:fPr>
                                        <m:num>
                                          <m:r>
                                            <a:rPr lang="fr-BE" sz="1200" b="0" i="1" smtClean="0">
                                              <a:solidFill>
                                                <a:srgbClr val="ED7D31"/>
                                              </a:solidFill>
                                              <a:latin typeface="Cambria Math" panose="02040503050406030204" pitchFamily="18" charset="0"/>
                                            </a:rPr>
                                            <m:t>0.75</m:t>
                                          </m:r>
                                        </m:num>
                                        <m:den>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b="0" i="1" smtClean="0">
                                              <a:solidFill>
                                                <a:srgbClr val="ED7D31"/>
                                              </a:solidFill>
                                              <a:latin typeface="Cambria Math" panose="02040503050406030204" pitchFamily="18" charset="0"/>
                                            </a:rPr>
                                            <m:t>+0.25</m:t>
                                          </m:r>
                                        </m:den>
                                      </m:f>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&gt;0.</m:t>
                                      </m:r>
                                      <m:r>
                                        <a:rPr lang="fr-BE" sz="1200" b="0" i="1" smtClean="0">
                                          <a:solidFill>
                                            <a:srgbClr val="ED7D31"/>
                                          </a:solidFill>
                                          <a:latin typeface="Cambria Math" panose="02040503050406030204" pitchFamily="18" charset="0"/>
                                        </a:rPr>
                                        <m:t>50</m:t>
                                      </m:r>
                                    </m:e>
                                  </m:mr>
                                </m:m>
                              </m:e>
                            </m:d>
                          </m:e>
                        </m:mr>
                      </m:m>
                    </m:oMath>
                  </a14:m>
                  <a:endParaRPr lang="en-GB" sz="1200" dirty="0"/>
                </a:p>
              </p:txBody>
            </p:sp>
          </mc:Choice>
          <mc:Fallback xmlns="">
            <p:sp>
              <p:nvSpPr>
                <p:cNvPr id="57" name="ZoneTexte 56">
                  <a:extLst>
                    <a:ext uri="{FF2B5EF4-FFF2-40B4-BE49-F238E27FC236}">
                      <a16:creationId xmlns:a16="http://schemas.microsoft.com/office/drawing/2014/main" id="{F230BE9E-672E-35E3-ED02-3C75D27C8B7F}"/>
                    </a:ext>
                  </a:extLst>
                </p:cNvPr>
                <p:cNvSpPr txBox="1">
                  <a:spLocks noRot="1" noChangeAspect="1" noMove="1" noResize="1" noEditPoints="1" noAdjustHandles="1" noChangeArrowheads="1" noChangeShapeType="1" noTextEdit="1"/>
                </p:cNvSpPr>
                <p:nvPr/>
              </p:nvSpPr>
              <p:spPr>
                <a:xfrm>
                  <a:off x="3893602" y="5787080"/>
                  <a:ext cx="5006063" cy="681918"/>
                </a:xfrm>
                <a:prstGeom prst="rect">
                  <a:avLst/>
                </a:prstGeom>
                <a:blipFill>
                  <a:blip r:embed="rId12"/>
                  <a:stretch>
                    <a:fillRect/>
                  </a:stretch>
                </a:blipFill>
              </p:spPr>
              <p:txBody>
                <a:bodyPr/>
                <a:lstStyle/>
                <a:p>
                  <a:r>
                    <a:rPr lang="en-GB">
                      <a:noFill/>
                    </a:rPr>
                    <a:t> </a:t>
                  </a:r>
                </a:p>
              </p:txBody>
            </p:sp>
          </mc:Fallback>
        </mc:AlternateContent>
        <p:sp>
          <p:nvSpPr>
            <p:cNvPr id="60" name="ZoneTexte 59">
              <a:extLst>
                <a:ext uri="{FF2B5EF4-FFF2-40B4-BE49-F238E27FC236}">
                  <a16:creationId xmlns:a16="http://schemas.microsoft.com/office/drawing/2014/main" id="{B07DEA1E-4D7F-44F3-3D52-809C9DA2E8E5}"/>
                </a:ext>
              </a:extLst>
            </p:cNvPr>
            <p:cNvSpPr txBox="1"/>
            <p:nvPr/>
          </p:nvSpPr>
          <p:spPr>
            <a:xfrm>
              <a:off x="119657" y="3996000"/>
              <a:ext cx="2258367" cy="276999"/>
            </a:xfrm>
            <a:prstGeom prst="rect">
              <a:avLst/>
            </a:prstGeom>
            <a:noFill/>
          </p:spPr>
          <p:txBody>
            <a:bodyPr wrap="square">
              <a:spAutoFit/>
            </a:bodyPr>
            <a:lstStyle/>
            <a:p>
              <a:r>
                <a:rPr lang="fr-BE" sz="1200" u="sng" dirty="0">
                  <a:solidFill>
                    <a:srgbClr val="5B9BD5"/>
                  </a:solidFill>
                  <a:latin typeface="Arial" panose="020B0604020202020204" pitchFamily="34" charset="0"/>
                  <a:cs typeface="Arial" pitchFamily="34" charset="0"/>
                </a:rPr>
                <a:t>EN 1993-1-8</a:t>
              </a:r>
              <a:endParaRPr lang="en-GB" sz="1200" u="sng" dirty="0">
                <a:solidFill>
                  <a:srgbClr val="5B9BD5"/>
                </a:solidFill>
              </a:endParaRPr>
            </a:p>
          </p:txBody>
        </p:sp>
        <p:sp>
          <p:nvSpPr>
            <p:cNvPr id="61" name="ZoneTexte 60">
              <a:extLst>
                <a:ext uri="{FF2B5EF4-FFF2-40B4-BE49-F238E27FC236}">
                  <a16:creationId xmlns:a16="http://schemas.microsoft.com/office/drawing/2014/main" id="{09C1BC45-2BA0-E21B-81E9-F1A286C4FD1C}"/>
                </a:ext>
              </a:extLst>
            </p:cNvPr>
            <p:cNvSpPr txBox="1"/>
            <p:nvPr/>
          </p:nvSpPr>
          <p:spPr>
            <a:xfrm>
              <a:off x="119656" y="5416234"/>
              <a:ext cx="2258367" cy="276999"/>
            </a:xfrm>
            <a:prstGeom prst="rect">
              <a:avLst/>
            </a:prstGeom>
            <a:noFill/>
          </p:spPr>
          <p:txBody>
            <a:bodyPr wrap="square">
              <a:spAutoFit/>
            </a:bodyPr>
            <a:lstStyle/>
            <a:p>
              <a:r>
                <a:rPr lang="fr-BE" sz="1200" u="sng" dirty="0">
                  <a:solidFill>
                    <a:srgbClr val="ED7D31"/>
                  </a:solidFill>
                  <a:latin typeface="Arial" panose="020B0604020202020204" pitchFamily="34" charset="0"/>
                  <a:cs typeface="Arial" pitchFamily="34" charset="0"/>
                </a:rPr>
                <a:t>New </a:t>
              </a:r>
              <a:r>
                <a:rPr lang="fr-BE" sz="1200" u="sng" dirty="0" err="1">
                  <a:solidFill>
                    <a:srgbClr val="ED7D31"/>
                  </a:solidFill>
                  <a:latin typeface="Arial" panose="020B0604020202020204" pitchFamily="34" charset="0"/>
                  <a:cs typeface="Arial" pitchFamily="34" charset="0"/>
                </a:rPr>
                <a:t>proposal</a:t>
              </a:r>
              <a:endParaRPr lang="en-GB" sz="1200" u="sng" dirty="0">
                <a:solidFill>
                  <a:srgbClr val="ED7D31"/>
                </a:solidFill>
              </a:endParaRPr>
            </a:p>
          </p:txBody>
        </p:sp>
      </p:grpSp>
      <p:pic>
        <p:nvPicPr>
          <p:cNvPr id="66" name="Image 65">
            <a:extLst>
              <a:ext uri="{FF2B5EF4-FFF2-40B4-BE49-F238E27FC236}">
                <a16:creationId xmlns:a16="http://schemas.microsoft.com/office/drawing/2014/main" id="{4DF39664-D54E-36FB-04EF-74C489613510}"/>
              </a:ext>
            </a:extLst>
          </p:cNvPr>
          <p:cNvPicPr>
            <a:picLocks noChangeAspect="1"/>
          </p:cNvPicPr>
          <p:nvPr/>
        </p:nvPicPr>
        <p:blipFill>
          <a:blip r:embed="rId13"/>
          <a:stretch>
            <a:fillRect/>
          </a:stretch>
        </p:blipFill>
        <p:spPr>
          <a:xfrm>
            <a:off x="579600" y="1015200"/>
            <a:ext cx="2858400" cy="2160620"/>
          </a:xfrm>
          <a:prstGeom prst="rect">
            <a:avLst/>
          </a:prstGeom>
        </p:spPr>
      </p:pic>
      <p:sp>
        <p:nvSpPr>
          <p:cNvPr id="6" name="ZoneTexte 5">
            <a:extLst>
              <a:ext uri="{FF2B5EF4-FFF2-40B4-BE49-F238E27FC236}">
                <a16:creationId xmlns:a16="http://schemas.microsoft.com/office/drawing/2014/main" id="{294F2683-AB5D-7353-ED85-0BB479D1B368}"/>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13/20</a:t>
            </a:r>
          </a:p>
        </p:txBody>
      </p:sp>
      <p:grpSp>
        <p:nvGrpSpPr>
          <p:cNvPr id="7" name="Groupe 6">
            <a:extLst>
              <a:ext uri="{FF2B5EF4-FFF2-40B4-BE49-F238E27FC236}">
                <a16:creationId xmlns:a16="http://schemas.microsoft.com/office/drawing/2014/main" id="{E2537F2B-DE52-494F-C14E-4B04E351286B}"/>
              </a:ext>
            </a:extLst>
          </p:cNvPr>
          <p:cNvGrpSpPr/>
          <p:nvPr/>
        </p:nvGrpSpPr>
        <p:grpSpPr>
          <a:xfrm flipV="1">
            <a:off x="2628000" y="3960000"/>
            <a:ext cx="2261645" cy="435300"/>
            <a:chOff x="2825156" y="2743200"/>
            <a:chExt cx="2261645" cy="435300"/>
          </a:xfrm>
        </p:grpSpPr>
        <p:sp>
          <p:nvSpPr>
            <p:cNvPr id="8" name="Accolade fermante 7">
              <a:extLst>
                <a:ext uri="{FF2B5EF4-FFF2-40B4-BE49-F238E27FC236}">
                  <a16:creationId xmlns:a16="http://schemas.microsoft.com/office/drawing/2014/main" id="{B7F0616E-4038-B57E-B5FF-4242769950DD}"/>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ZoneTexte 8">
              <a:extLst>
                <a:ext uri="{FF2B5EF4-FFF2-40B4-BE49-F238E27FC236}">
                  <a16:creationId xmlns:a16="http://schemas.microsoft.com/office/drawing/2014/main" id="{A523ED85-32AE-9F72-9FE4-9E73CC0CD10A}"/>
                </a:ext>
              </a:extLst>
            </p:cNvPr>
            <p:cNvSpPr txBox="1"/>
            <p:nvPr/>
          </p:nvSpPr>
          <p:spPr>
            <a:xfrm flipV="1">
              <a:off x="3447045" y="2743200"/>
              <a:ext cx="1017866"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Thick CWC</a:t>
              </a:r>
              <a:endParaRPr lang="en-GB" sz="1200" dirty="0"/>
            </a:p>
          </p:txBody>
        </p:sp>
      </p:grpSp>
      <p:grpSp>
        <p:nvGrpSpPr>
          <p:cNvPr id="10" name="Groupe 9">
            <a:extLst>
              <a:ext uri="{FF2B5EF4-FFF2-40B4-BE49-F238E27FC236}">
                <a16:creationId xmlns:a16="http://schemas.microsoft.com/office/drawing/2014/main" id="{E84E09B6-5891-6E06-05F7-788444797582}"/>
              </a:ext>
            </a:extLst>
          </p:cNvPr>
          <p:cNvGrpSpPr/>
          <p:nvPr/>
        </p:nvGrpSpPr>
        <p:grpSpPr>
          <a:xfrm flipV="1">
            <a:off x="4947288" y="3960002"/>
            <a:ext cx="3086100" cy="441347"/>
            <a:chOff x="4947288" y="2743200"/>
            <a:chExt cx="3086100" cy="441347"/>
          </a:xfrm>
        </p:grpSpPr>
        <p:sp>
          <p:nvSpPr>
            <p:cNvPr id="11" name="Accolade fermante 10">
              <a:extLst>
                <a:ext uri="{FF2B5EF4-FFF2-40B4-BE49-F238E27FC236}">
                  <a16:creationId xmlns:a16="http://schemas.microsoft.com/office/drawing/2014/main" id="{50127D7D-ED5C-D95E-74E5-C6861F691835}"/>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2" name="ZoneTexte 11">
              <a:extLst>
                <a:ext uri="{FF2B5EF4-FFF2-40B4-BE49-F238E27FC236}">
                  <a16:creationId xmlns:a16="http://schemas.microsoft.com/office/drawing/2014/main" id="{432BEFB6-371B-9802-9954-A6BA6FB2EC73}"/>
                </a:ext>
              </a:extLst>
            </p:cNvPr>
            <p:cNvSpPr txBox="1"/>
            <p:nvPr/>
          </p:nvSpPr>
          <p:spPr>
            <a:xfrm flipV="1">
              <a:off x="5895809" y="2743200"/>
              <a:ext cx="1155435"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Slender CWC</a:t>
              </a:r>
              <a:endParaRPr lang="en-GB" sz="1200" dirty="0"/>
            </a:p>
          </p:txBody>
        </p:sp>
      </p:grpSp>
      <p:pic>
        <p:nvPicPr>
          <p:cNvPr id="5" name="Image 4">
            <a:extLst>
              <a:ext uri="{FF2B5EF4-FFF2-40B4-BE49-F238E27FC236}">
                <a16:creationId xmlns:a16="http://schemas.microsoft.com/office/drawing/2014/main" id="{3A2EF46A-891E-ADD4-A28B-19C4F8173F37}"/>
              </a:ext>
            </a:extLst>
          </p:cNvPr>
          <p:cNvPicPr>
            <a:picLocks noChangeAspect="1"/>
          </p:cNvPicPr>
          <p:nvPr/>
        </p:nvPicPr>
        <p:blipFill>
          <a:blip r:embed="rId14"/>
          <a:stretch>
            <a:fillRect/>
          </a:stretch>
        </p:blipFill>
        <p:spPr>
          <a:xfrm>
            <a:off x="4572000" y="3960000"/>
            <a:ext cx="4322064" cy="2883408"/>
          </a:xfrm>
          <a:prstGeom prst="rect">
            <a:avLst/>
          </a:prstGeom>
        </p:spPr>
      </p:pic>
    </p:spTree>
    <p:custDataLst>
      <p:tags r:id="rId1"/>
    </p:custDataLst>
    <p:extLst>
      <p:ext uri="{BB962C8B-B14F-4D97-AF65-F5344CB8AC3E}">
        <p14:creationId xmlns:p14="http://schemas.microsoft.com/office/powerpoint/2010/main" val="127008925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4"/>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5"/>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6"/>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92" name="ZoneTexte 91">
            <a:extLst>
              <a:ext uri="{FF2B5EF4-FFF2-40B4-BE49-F238E27FC236}">
                <a16:creationId xmlns:a16="http://schemas.microsoft.com/office/drawing/2014/main" id="{FCB70259-3F9D-FA23-34BB-A8DB78F9190A}"/>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2060538187"/>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 61">
            <a:extLst>
              <a:ext uri="{FF2B5EF4-FFF2-40B4-BE49-F238E27FC236}">
                <a16:creationId xmlns:a16="http://schemas.microsoft.com/office/drawing/2014/main" id="{7A119B0B-6955-984F-19CE-929CB4DFB62B}"/>
              </a:ext>
            </a:extLst>
          </p:cNvPr>
          <p:cNvPicPr>
            <a:picLocks noChangeAspect="1"/>
          </p:cNvPicPr>
          <p:nvPr/>
        </p:nvPicPr>
        <p:blipFill>
          <a:blip r:embed="rId4"/>
          <a:stretch>
            <a:fillRect/>
          </a:stretch>
        </p:blipFill>
        <p:spPr>
          <a:xfrm>
            <a:off x="288000" y="3970800"/>
            <a:ext cx="1825455" cy="2880000"/>
          </a:xfrm>
          <a:prstGeom prst="rect">
            <a:avLst/>
          </a:prstGeom>
          <a:ln w="19050">
            <a:solidFill>
              <a:srgbClr val="FF0000"/>
            </a:solidFill>
            <a:prstDash val="sysDot"/>
          </a:ln>
        </p:spPr>
      </p:pic>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5"/>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6"/>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7"/>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8"/>
          <a:stretch>
            <a:fillRect/>
          </a:stretch>
        </p:blipFill>
        <p:spPr>
          <a:xfrm>
            <a:off x="579600" y="1015200"/>
            <a:ext cx="2858400" cy="2160620"/>
          </a:xfrm>
          <a:prstGeom prst="rect">
            <a:avLst/>
          </a:prstGeom>
        </p:spPr>
      </p:pic>
      <p:sp>
        <p:nvSpPr>
          <p:cNvPr id="2" name="Rectangle 1">
            <a:extLst>
              <a:ext uri="{FF2B5EF4-FFF2-40B4-BE49-F238E27FC236}">
                <a16:creationId xmlns:a16="http://schemas.microsoft.com/office/drawing/2014/main" id="{61444F94-F182-0634-944F-146355864ADE}"/>
              </a:ext>
            </a:extLst>
          </p:cNvPr>
          <p:cNvSpPr/>
          <p:nvPr/>
        </p:nvSpPr>
        <p:spPr>
          <a:xfrm>
            <a:off x="1502568" y="1166858"/>
            <a:ext cx="506231" cy="1519191"/>
          </a:xfrm>
          <a:prstGeom prst="rect">
            <a:avLst/>
          </a:prstGeom>
          <a:noFill/>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 en arc 2">
            <a:extLst>
              <a:ext uri="{FF2B5EF4-FFF2-40B4-BE49-F238E27FC236}">
                <a16:creationId xmlns:a16="http://schemas.microsoft.com/office/drawing/2014/main" id="{6E3B3332-A144-63BF-D7F8-C777D9D6BAB1}"/>
              </a:ext>
            </a:extLst>
          </p:cNvPr>
          <p:cNvCxnSpPr>
            <a:cxnSpLocks/>
            <a:stCxn id="2" idx="1"/>
            <a:endCxn id="62" idx="1"/>
          </p:cNvCxnSpPr>
          <p:nvPr/>
        </p:nvCxnSpPr>
        <p:spPr>
          <a:xfrm rot="10800000" flipV="1">
            <a:off x="288000" y="1926454"/>
            <a:ext cx="1214568" cy="3484346"/>
          </a:xfrm>
          <a:prstGeom prst="curvedConnector3">
            <a:avLst>
              <a:gd name="adj1" fmla="val 118822"/>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4" name="ZoneTexte 63">
            <a:extLst>
              <a:ext uri="{FF2B5EF4-FFF2-40B4-BE49-F238E27FC236}">
                <a16:creationId xmlns:a16="http://schemas.microsoft.com/office/drawing/2014/main" id="{D21DC177-6A22-CF4C-F156-F34F1EA6A9E3}"/>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29140607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89A7F2-732C-B900-4C6F-B3B1861A4CCE}"/>
              </a:ext>
            </a:extLst>
          </p:cNvPr>
          <p:cNvPicPr>
            <a:picLocks noChangeAspect="1"/>
          </p:cNvPicPr>
          <p:nvPr/>
        </p:nvPicPr>
        <p:blipFill>
          <a:blip r:embed="rId4"/>
          <a:stretch>
            <a:fillRect/>
          </a:stretch>
        </p:blipFill>
        <p:spPr>
          <a:xfrm>
            <a:off x="288000" y="3970800"/>
            <a:ext cx="1825455" cy="2880000"/>
          </a:xfrm>
          <a:prstGeom prst="rect">
            <a:avLst/>
          </a:prstGeom>
          <a:ln w="19050">
            <a:solidFill>
              <a:srgbClr val="FF0000"/>
            </a:solidFill>
            <a:prstDash val="sysDot"/>
          </a:ln>
        </p:spPr>
      </p:pic>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5"/>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6"/>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7"/>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8"/>
          <a:stretch>
            <a:fillRect/>
          </a:stretch>
        </p:blipFill>
        <p:spPr>
          <a:xfrm>
            <a:off x="579600" y="1015200"/>
            <a:ext cx="2858400" cy="2160620"/>
          </a:xfrm>
          <a:prstGeom prst="rect">
            <a:avLst/>
          </a:prstGeom>
        </p:spPr>
      </p:pic>
      <p:sp>
        <p:nvSpPr>
          <p:cNvPr id="2" name="Rectangle 1">
            <a:extLst>
              <a:ext uri="{FF2B5EF4-FFF2-40B4-BE49-F238E27FC236}">
                <a16:creationId xmlns:a16="http://schemas.microsoft.com/office/drawing/2014/main" id="{61444F94-F182-0634-944F-146355864ADE}"/>
              </a:ext>
            </a:extLst>
          </p:cNvPr>
          <p:cNvSpPr/>
          <p:nvPr/>
        </p:nvSpPr>
        <p:spPr>
          <a:xfrm>
            <a:off x="1502568" y="1166858"/>
            <a:ext cx="506231" cy="1519191"/>
          </a:xfrm>
          <a:prstGeom prst="rect">
            <a:avLst/>
          </a:prstGeom>
          <a:noFill/>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 en arc 2">
            <a:extLst>
              <a:ext uri="{FF2B5EF4-FFF2-40B4-BE49-F238E27FC236}">
                <a16:creationId xmlns:a16="http://schemas.microsoft.com/office/drawing/2014/main" id="{6E3B3332-A144-63BF-D7F8-C777D9D6BAB1}"/>
              </a:ext>
            </a:extLst>
          </p:cNvPr>
          <p:cNvCxnSpPr>
            <a:cxnSpLocks/>
            <a:stCxn id="2" idx="1"/>
            <a:endCxn id="6" idx="1"/>
          </p:cNvCxnSpPr>
          <p:nvPr/>
        </p:nvCxnSpPr>
        <p:spPr>
          <a:xfrm rot="10800000" flipV="1">
            <a:off x="288000" y="1926454"/>
            <a:ext cx="1214568" cy="3484346"/>
          </a:xfrm>
          <a:prstGeom prst="curvedConnector3">
            <a:avLst>
              <a:gd name="adj1" fmla="val 118822"/>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82C23D2C-8971-3F43-D09B-4E56CECDA1C0}"/>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1029628835"/>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818455-A54B-9C88-612E-B337F5D30D5C}"/>
              </a:ext>
            </a:extLst>
          </p:cNvPr>
          <p:cNvPicPr>
            <a:picLocks noChangeAspect="1"/>
          </p:cNvPicPr>
          <p:nvPr/>
        </p:nvPicPr>
        <p:blipFill>
          <a:blip r:embed="rId4"/>
          <a:stretch>
            <a:fillRect/>
          </a:stretch>
        </p:blipFill>
        <p:spPr>
          <a:xfrm>
            <a:off x="288000" y="3970800"/>
            <a:ext cx="1825455" cy="2880000"/>
          </a:xfrm>
          <a:prstGeom prst="rect">
            <a:avLst/>
          </a:prstGeom>
          <a:noFill/>
          <a:ln w="19050">
            <a:solidFill>
              <a:srgbClr val="FF0000"/>
            </a:solidFill>
            <a:prstDash val="sysDot"/>
          </a:ln>
        </p:spPr>
      </p:pic>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5"/>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6"/>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7"/>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8"/>
          <a:stretch>
            <a:fillRect/>
          </a:stretch>
        </p:blipFill>
        <p:spPr>
          <a:xfrm>
            <a:off x="579600" y="1015200"/>
            <a:ext cx="2858400" cy="2160620"/>
          </a:xfrm>
          <a:prstGeom prst="rect">
            <a:avLst/>
          </a:prstGeom>
        </p:spPr>
      </p:pic>
      <p:sp>
        <p:nvSpPr>
          <p:cNvPr id="2" name="Rectangle 1">
            <a:extLst>
              <a:ext uri="{FF2B5EF4-FFF2-40B4-BE49-F238E27FC236}">
                <a16:creationId xmlns:a16="http://schemas.microsoft.com/office/drawing/2014/main" id="{61444F94-F182-0634-944F-146355864ADE}"/>
              </a:ext>
            </a:extLst>
          </p:cNvPr>
          <p:cNvSpPr/>
          <p:nvPr/>
        </p:nvSpPr>
        <p:spPr>
          <a:xfrm>
            <a:off x="1502568" y="1166858"/>
            <a:ext cx="506231" cy="1519191"/>
          </a:xfrm>
          <a:prstGeom prst="rect">
            <a:avLst/>
          </a:prstGeom>
          <a:noFill/>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 en arc 2">
            <a:extLst>
              <a:ext uri="{FF2B5EF4-FFF2-40B4-BE49-F238E27FC236}">
                <a16:creationId xmlns:a16="http://schemas.microsoft.com/office/drawing/2014/main" id="{6E3B3332-A144-63BF-D7F8-C777D9D6BAB1}"/>
              </a:ext>
            </a:extLst>
          </p:cNvPr>
          <p:cNvCxnSpPr>
            <a:cxnSpLocks/>
            <a:stCxn id="2" idx="1"/>
            <a:endCxn id="5" idx="1"/>
          </p:cNvCxnSpPr>
          <p:nvPr/>
        </p:nvCxnSpPr>
        <p:spPr>
          <a:xfrm rot="10800000" flipV="1">
            <a:off x="288000" y="1926454"/>
            <a:ext cx="1214568" cy="3484346"/>
          </a:xfrm>
          <a:prstGeom prst="curvedConnector3">
            <a:avLst>
              <a:gd name="adj1" fmla="val 118822"/>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B4BEC3E5-04D8-3F62-C949-E6A38156E39C}"/>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157080274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818455-A54B-9C88-612E-B337F5D30D5C}"/>
              </a:ext>
            </a:extLst>
          </p:cNvPr>
          <p:cNvPicPr>
            <a:picLocks noChangeAspect="1"/>
          </p:cNvPicPr>
          <p:nvPr/>
        </p:nvPicPr>
        <p:blipFill>
          <a:blip r:embed="rId4"/>
          <a:stretch>
            <a:fillRect/>
          </a:stretch>
        </p:blipFill>
        <p:spPr>
          <a:xfrm>
            <a:off x="288000" y="3970800"/>
            <a:ext cx="1825455" cy="2880000"/>
          </a:xfrm>
          <a:prstGeom prst="rect">
            <a:avLst/>
          </a:prstGeom>
          <a:noFill/>
          <a:ln w="19050">
            <a:solidFill>
              <a:srgbClr val="FF0000"/>
            </a:solidFill>
            <a:prstDash val="sysDot"/>
          </a:ln>
        </p:spPr>
      </p:pic>
      <p:pic>
        <p:nvPicPr>
          <p:cNvPr id="17" name="Image 16">
            <a:extLst>
              <a:ext uri="{FF2B5EF4-FFF2-40B4-BE49-F238E27FC236}">
                <a16:creationId xmlns:a16="http://schemas.microsoft.com/office/drawing/2014/main" id="{88DBBD18-2B94-7FA3-B552-13CAB9857AF9}"/>
              </a:ext>
            </a:extLst>
          </p:cNvPr>
          <p:cNvPicPr>
            <a:picLocks noChangeAspect="1"/>
          </p:cNvPicPr>
          <p:nvPr/>
        </p:nvPicPr>
        <p:blipFill>
          <a:blip r:embed="rId5"/>
          <a:stretch>
            <a:fillRect/>
          </a:stretch>
        </p:blipFill>
        <p:spPr>
          <a:xfrm>
            <a:off x="4572000" y="3960000"/>
            <a:ext cx="4322064" cy="2881884"/>
          </a:xfrm>
          <a:prstGeom prst="rect">
            <a:avLst/>
          </a:prstGeom>
          <a:solidFill>
            <a:schemeClr val="bg1"/>
          </a:solidFill>
        </p:spPr>
      </p:pic>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6"/>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7"/>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8"/>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9"/>
          <a:stretch>
            <a:fillRect/>
          </a:stretch>
        </p:blipFill>
        <p:spPr>
          <a:xfrm>
            <a:off x="579600" y="1015200"/>
            <a:ext cx="2858400" cy="2160620"/>
          </a:xfrm>
          <a:prstGeom prst="rect">
            <a:avLst/>
          </a:prstGeom>
        </p:spPr>
      </p:pic>
      <p:sp>
        <p:nvSpPr>
          <p:cNvPr id="2" name="Rectangle 1">
            <a:extLst>
              <a:ext uri="{FF2B5EF4-FFF2-40B4-BE49-F238E27FC236}">
                <a16:creationId xmlns:a16="http://schemas.microsoft.com/office/drawing/2014/main" id="{61444F94-F182-0634-944F-146355864ADE}"/>
              </a:ext>
            </a:extLst>
          </p:cNvPr>
          <p:cNvSpPr/>
          <p:nvPr/>
        </p:nvSpPr>
        <p:spPr>
          <a:xfrm>
            <a:off x="1502568" y="1166858"/>
            <a:ext cx="506231" cy="1519191"/>
          </a:xfrm>
          <a:prstGeom prst="rect">
            <a:avLst/>
          </a:prstGeom>
          <a:noFill/>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 en arc 2">
            <a:extLst>
              <a:ext uri="{FF2B5EF4-FFF2-40B4-BE49-F238E27FC236}">
                <a16:creationId xmlns:a16="http://schemas.microsoft.com/office/drawing/2014/main" id="{6E3B3332-A144-63BF-D7F8-C777D9D6BAB1}"/>
              </a:ext>
            </a:extLst>
          </p:cNvPr>
          <p:cNvCxnSpPr>
            <a:cxnSpLocks/>
            <a:stCxn id="2" idx="1"/>
            <a:endCxn id="5" idx="1"/>
          </p:cNvCxnSpPr>
          <p:nvPr/>
        </p:nvCxnSpPr>
        <p:spPr>
          <a:xfrm rot="10800000" flipV="1">
            <a:off x="288000" y="1926454"/>
            <a:ext cx="1214568" cy="3484346"/>
          </a:xfrm>
          <a:prstGeom prst="curvedConnector3">
            <a:avLst>
              <a:gd name="adj1" fmla="val 118822"/>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8" name="Groupe 7">
            <a:extLst>
              <a:ext uri="{FF2B5EF4-FFF2-40B4-BE49-F238E27FC236}">
                <a16:creationId xmlns:a16="http://schemas.microsoft.com/office/drawing/2014/main" id="{996477A8-EE8A-423D-0897-12D2B63A1FB7}"/>
              </a:ext>
            </a:extLst>
          </p:cNvPr>
          <p:cNvGrpSpPr/>
          <p:nvPr/>
        </p:nvGrpSpPr>
        <p:grpSpPr>
          <a:xfrm>
            <a:off x="2070000" y="3981600"/>
            <a:ext cx="2822124" cy="1000574"/>
            <a:chOff x="2070000" y="2968710"/>
            <a:chExt cx="2822124" cy="100057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FD38D51F-B28F-64E8-46B1-0340900F7F1B}"/>
                    </a:ext>
                  </a:extLst>
                </p:cNvPr>
                <p:cNvSpPr txBox="1"/>
                <p:nvPr/>
              </p:nvSpPr>
              <p:spPr>
                <a:xfrm>
                  <a:off x="2070000" y="3184710"/>
                  <a:ext cx="2822124" cy="7845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m:t>
                            </m:r>
                          </m:e>
                          <m:sub>
                            <m:r>
                              <a:rPr lang="fr-BE" sz="1000" b="0" i="1" smtClean="0">
                                <a:solidFill>
                                  <a:srgbClr val="5B9BD5"/>
                                </a:solidFill>
                                <a:latin typeface="Cambria Math" panose="02040503050406030204" pitchFamily="18" charset="0"/>
                              </a:rPr>
                              <m:t>𝑒𝑙</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𝑥</m:t>
                            </m:r>
                          </m:sub>
                          <m:sup>
                            <m:r>
                              <a:rPr lang="fr-BE" sz="1000" b="0" i="1" smtClean="0">
                                <a:solidFill>
                                  <a:srgbClr val="5B9BD5"/>
                                </a:solidFill>
                                <a:latin typeface="Cambria Math" panose="02040503050406030204" pitchFamily="18" charset="0"/>
                              </a:rPr>
                              <m:t>𝐶𝑊𝐶</m:t>
                            </m:r>
                          </m:sup>
                        </m:sSubSup>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𝐹</m:t>
                                </m:r>
                              </m:e>
                              <m:sub>
                                <m:r>
                                  <a:rPr lang="fr-BE" sz="1000" b="0" i="1" smtClean="0">
                                    <a:solidFill>
                                      <a:srgbClr val="5B9BD5"/>
                                    </a:solidFill>
                                    <a:latin typeface="Cambria Math" panose="02040503050406030204" pitchFamily="18" charset="0"/>
                                  </a:rPr>
                                  <m:t>𝑥</m:t>
                                </m:r>
                              </m:sub>
                            </m:sSub>
                          </m:num>
                          <m:den>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𝐾</m:t>
                                </m:r>
                              </m:e>
                              <m:sub>
                                <m:r>
                                  <a:rPr lang="fr-BE" sz="1000" b="0" i="1" smtClean="0">
                                    <a:solidFill>
                                      <a:srgbClr val="5B9BD5"/>
                                    </a:solidFill>
                                    <a:latin typeface="Cambria Math" panose="02040503050406030204" pitchFamily="18" charset="0"/>
                                  </a:rPr>
                                  <m:t>𝑖𝑛𝑖</m:t>
                                </m:r>
                              </m:sub>
                              <m:sup>
                                <m:r>
                                  <a:rPr lang="fr-BE" sz="1000" b="0" i="1" smtClean="0">
                                    <a:solidFill>
                                      <a:srgbClr val="5B9BD5"/>
                                    </a:solidFill>
                                    <a:latin typeface="Cambria Math" panose="02040503050406030204" pitchFamily="18" charset="0"/>
                                  </a:rPr>
                                  <m:t>𝐶𝑊𝐶</m:t>
                                </m:r>
                              </m:sup>
                            </m:sSubSup>
                          </m:den>
                        </m:f>
                      </m:oMath>
                    </m:oMathPara>
                  </a14:m>
                  <a:endParaRPr lang="en-GB" sz="1000" dirty="0"/>
                </a:p>
                <a:p>
                  <a:pPr lvl="1"/>
                  <a14:m>
                    <m:oMathPara xmlns:m="http://schemas.openxmlformats.org/officeDocument/2006/math">
                      <m:oMathParaPr>
                        <m:jc m:val="left"/>
                      </m:oMathParaPr>
                      <m:oMath xmlns:m="http://schemas.openxmlformats.org/officeDocument/2006/math">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d>
                              <m:dPr>
                                <m:ctrlPr>
                                  <a:rPr lang="fr-BE" sz="1000" i="1">
                                    <a:solidFill>
                                      <a:srgbClr val="5B9BD5"/>
                                    </a:solidFill>
                                    <a:latin typeface="Cambria Math" panose="02040503050406030204" pitchFamily="18" charset="0"/>
                                  </a:rPr>
                                </m:ctrlPr>
                              </m:dPr>
                              <m:e>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𝑏</m:t>
                                    </m:r>
                                  </m:e>
                                  <m:sub>
                                    <m:r>
                                      <a:rPr lang="fr-BE" sz="1000" i="1">
                                        <a:solidFill>
                                          <a:srgbClr val="5B9BD5"/>
                                        </a:solidFill>
                                        <a:latin typeface="Cambria Math" panose="02040503050406030204" pitchFamily="18" charset="0"/>
                                      </a:rPr>
                                      <m:t>𝑒𝑓𝑓</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𝑐</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r>
                                  <a:rPr lang="fr-BE" sz="1000" i="1">
                                    <a:solidFill>
                                      <a:srgbClr val="5B9BD5"/>
                                    </a:solidFill>
                                    <a:latin typeface="Cambria Math" panose="02040503050406030204" pitchFamily="18" charset="0"/>
                                  </a:rPr>
                                  <m:t>+2∙</m:t>
                                </m:r>
                                <m:r>
                                  <a:rPr lang="fr-BE" sz="1000" i="1">
                                    <a:solidFill>
                                      <a:srgbClr val="5B9BD5"/>
                                    </a:solidFill>
                                    <a:latin typeface="Cambria Math" panose="02040503050406030204" pitchFamily="18" charset="0"/>
                                  </a:rPr>
                                  <m:t>𝑥</m:t>
                                </m:r>
                                <m:r>
                                  <a:rPr lang="fr-BE" sz="1000" i="1">
                                    <a:solidFill>
                                      <a:srgbClr val="5B9BD5"/>
                                    </a:solidFill>
                                    <a:latin typeface="Cambria Math" panose="02040503050406030204" pitchFamily="18" charset="0"/>
                                  </a:rPr>
                                  <m:t>∙</m:t>
                                </m:r>
                                <m:func>
                                  <m:funcPr>
                                    <m:ctrlPr>
                                      <a:rPr lang="fr-BE" sz="1000" i="1">
                                        <a:solidFill>
                                          <a:srgbClr val="5B9BD5"/>
                                        </a:solidFill>
                                        <a:latin typeface="Cambria Math" panose="02040503050406030204" pitchFamily="18" charset="0"/>
                                      </a:rPr>
                                    </m:ctrlPr>
                                  </m:funcPr>
                                  <m:fName>
                                    <m:r>
                                      <m:rPr>
                                        <m:sty m:val="p"/>
                                      </m:rPr>
                                      <a:rPr lang="fr-BE" sz="1000">
                                        <a:solidFill>
                                          <a:srgbClr val="5B9BD5"/>
                                        </a:solidFill>
                                        <a:latin typeface="Cambria Math" panose="02040503050406030204" pitchFamily="18" charset="0"/>
                                      </a:rPr>
                                      <m:t>cot</m:t>
                                    </m:r>
                                  </m:fName>
                                  <m:e>
                                    <m:r>
                                      <a:rPr lang="fr-BE" sz="1000" i="1">
                                        <a:solidFill>
                                          <a:srgbClr val="5B9BD5"/>
                                        </a:solidFill>
                                        <a:latin typeface="Cambria Math" panose="02040503050406030204" pitchFamily="18" charset="0"/>
                                        <a:ea typeface="Cambria Math" panose="02040503050406030204" pitchFamily="18" charset="0"/>
                                      </a:rPr>
                                      <m:t>𝛼</m:t>
                                    </m:r>
                                  </m:e>
                                </m:func>
                              </m:e>
                            </m:d>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𝑑</m:t>
                                </m:r>
                              </m:e>
                              <m:sub>
                                <m:r>
                                  <a:rPr lang="fr-BE" sz="1000" i="1">
                                    <a:solidFill>
                                      <a:srgbClr val="5B9BD5"/>
                                    </a:solidFill>
                                    <a:latin typeface="Cambria Math" panose="02040503050406030204" pitchFamily="18" charset="0"/>
                                  </a:rPr>
                                  <m:t>𝑐</m:t>
                                </m:r>
                              </m:sub>
                            </m:sSub>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𝑓</m:t>
                                </m:r>
                              </m:e>
                              <m:sub>
                                <m:r>
                                  <a:rPr lang="fr-BE" sz="1000" i="1">
                                    <a:solidFill>
                                      <a:srgbClr val="5B9BD5"/>
                                    </a:solidFill>
                                    <a:latin typeface="Cambria Math" panose="02040503050406030204" pitchFamily="18" charset="0"/>
                                  </a:rPr>
                                  <m:t>𝑦</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num>
                          <m:den>
                            <m:r>
                              <a:rPr lang="fr-BE" sz="1000" b="0" i="1" smtClean="0">
                                <a:solidFill>
                                  <a:srgbClr val="5B9BD5"/>
                                </a:solidFill>
                                <a:latin typeface="Cambria Math" panose="02040503050406030204" pitchFamily="18" charset="0"/>
                              </a:rPr>
                              <m:t>0.7∙</m:t>
                            </m:r>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𝑏</m:t>
                                </m:r>
                              </m:e>
                              <m:sub>
                                <m:r>
                                  <a:rPr lang="fr-BE" sz="1000" b="0" i="1" smtClean="0">
                                    <a:solidFill>
                                      <a:srgbClr val="5B9BD5"/>
                                    </a:solidFill>
                                    <a:latin typeface="Cambria Math" panose="02040503050406030204" pitchFamily="18" charset="0"/>
                                  </a:rPr>
                                  <m:t>𝑒𝑓𝑓</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𝑐</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𝑤𝑐</m:t>
                                </m:r>
                              </m:sub>
                            </m:sSub>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𝐸</m:t>
                            </m:r>
                          </m:den>
                        </m:f>
                      </m:oMath>
                    </m:oMathPara>
                  </a14:m>
                  <a:endParaRPr lang="en-GB" sz="1000" dirty="0"/>
                </a:p>
              </p:txBody>
            </p:sp>
          </mc:Choice>
          <mc:Fallback xmlns="">
            <p:sp>
              <p:nvSpPr>
                <p:cNvPr id="13" name="ZoneTexte 12">
                  <a:extLst>
                    <a:ext uri="{FF2B5EF4-FFF2-40B4-BE49-F238E27FC236}">
                      <a16:creationId xmlns:a16="http://schemas.microsoft.com/office/drawing/2014/main" id="{FD38D51F-B28F-64E8-46B1-0340900F7F1B}"/>
                    </a:ext>
                  </a:extLst>
                </p:cNvPr>
                <p:cNvSpPr txBox="1">
                  <a:spLocks noRot="1" noChangeAspect="1" noMove="1" noResize="1" noEditPoints="1" noAdjustHandles="1" noChangeArrowheads="1" noChangeShapeType="1" noTextEdit="1"/>
                </p:cNvSpPr>
                <p:nvPr/>
              </p:nvSpPr>
              <p:spPr>
                <a:xfrm>
                  <a:off x="2070000" y="3184710"/>
                  <a:ext cx="2822124" cy="784574"/>
                </a:xfrm>
                <a:prstGeom prst="rect">
                  <a:avLst/>
                </a:prstGeom>
                <a:blipFill>
                  <a:blip r:embed="rId10"/>
                  <a:stretch>
                    <a:fillRect/>
                  </a:stretch>
                </a:blipFill>
              </p:spPr>
              <p:txBody>
                <a:bodyPr/>
                <a:lstStyle/>
                <a:p>
                  <a:r>
                    <a:rPr lang="en-GB">
                      <a:noFill/>
                    </a:rPr>
                    <a:t> </a:t>
                  </a:r>
                </a:p>
              </p:txBody>
            </p:sp>
          </mc:Fallback>
        </mc:AlternateContent>
        <p:sp>
          <p:nvSpPr>
            <p:cNvPr id="14" name="ZoneTexte 13">
              <a:extLst>
                <a:ext uri="{FF2B5EF4-FFF2-40B4-BE49-F238E27FC236}">
                  <a16:creationId xmlns:a16="http://schemas.microsoft.com/office/drawing/2014/main" id="{AA44FB33-112F-42ED-3564-D15CEC3D158B}"/>
                </a:ext>
              </a:extLst>
            </p:cNvPr>
            <p:cNvSpPr txBox="1"/>
            <p:nvPr/>
          </p:nvSpPr>
          <p:spPr>
            <a:xfrm>
              <a:off x="2070000" y="2968710"/>
              <a:ext cx="2258367" cy="276999"/>
            </a:xfrm>
            <a:prstGeom prst="rect">
              <a:avLst/>
            </a:prstGeom>
            <a:noFill/>
          </p:spPr>
          <p:txBody>
            <a:bodyPr wrap="square">
              <a:spAutoFit/>
            </a:bodyPr>
            <a:lstStyle/>
            <a:p>
              <a:r>
                <a:rPr lang="fr-BE" sz="1200" u="sng" dirty="0" err="1">
                  <a:solidFill>
                    <a:schemeClr val="tx1"/>
                  </a:solidFill>
                  <a:latin typeface="Arial" panose="020B0604020202020204" pitchFamily="34" charset="0"/>
                  <a:cs typeface="Arial" pitchFamily="34" charset="0"/>
                </a:rPr>
                <a:t>Elastic</a:t>
              </a:r>
              <a:r>
                <a:rPr lang="fr-BE" sz="1200" u="sng" dirty="0">
                  <a:solidFill>
                    <a:schemeClr val="tx1"/>
                  </a:solidFill>
                  <a:latin typeface="Arial" panose="020B0604020202020204" pitchFamily="34" charset="0"/>
                  <a:cs typeface="Arial" pitchFamily="34" charset="0"/>
                </a:rPr>
                <a:t> </a:t>
              </a:r>
              <a:r>
                <a:rPr lang="fr-BE" sz="1200" u="sng" dirty="0" err="1">
                  <a:solidFill>
                    <a:schemeClr val="tx1"/>
                  </a:solidFill>
                  <a:latin typeface="Arial" panose="020B0604020202020204" pitchFamily="34" charset="0"/>
                  <a:cs typeface="Arial" pitchFamily="34" charset="0"/>
                </a:rPr>
                <a:t>deformation</a:t>
              </a:r>
              <a:endParaRPr lang="en-GB" sz="1200" u="sng" dirty="0"/>
            </a:p>
          </p:txBody>
        </p:sp>
      </p:grpSp>
      <p:sp>
        <p:nvSpPr>
          <p:cNvPr id="18" name="ZoneTexte 17">
            <a:extLst>
              <a:ext uri="{FF2B5EF4-FFF2-40B4-BE49-F238E27FC236}">
                <a16:creationId xmlns:a16="http://schemas.microsoft.com/office/drawing/2014/main" id="{8A14AE37-CE6C-9772-E28D-FE0366F75B6B}"/>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93455406"/>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818455-A54B-9C88-612E-B337F5D30D5C}"/>
              </a:ext>
            </a:extLst>
          </p:cNvPr>
          <p:cNvPicPr>
            <a:picLocks noChangeAspect="1"/>
          </p:cNvPicPr>
          <p:nvPr/>
        </p:nvPicPr>
        <p:blipFill>
          <a:blip r:embed="rId4"/>
          <a:stretch>
            <a:fillRect/>
          </a:stretch>
        </p:blipFill>
        <p:spPr>
          <a:xfrm>
            <a:off x="288000" y="3970800"/>
            <a:ext cx="1825455" cy="2880000"/>
          </a:xfrm>
          <a:prstGeom prst="rect">
            <a:avLst/>
          </a:prstGeom>
          <a:noFill/>
          <a:ln w="19050">
            <a:solidFill>
              <a:srgbClr val="FF0000"/>
            </a:solidFill>
            <a:prstDash val="sysDot"/>
          </a:ln>
        </p:spPr>
      </p:pic>
      <p:pic>
        <p:nvPicPr>
          <p:cNvPr id="10" name="Image 9">
            <a:extLst>
              <a:ext uri="{FF2B5EF4-FFF2-40B4-BE49-F238E27FC236}">
                <a16:creationId xmlns:a16="http://schemas.microsoft.com/office/drawing/2014/main" id="{42FDC08F-EE58-0DB4-5ECB-564255E60D94}"/>
              </a:ext>
            </a:extLst>
          </p:cNvPr>
          <p:cNvPicPr>
            <a:picLocks noChangeAspect="1"/>
          </p:cNvPicPr>
          <p:nvPr/>
        </p:nvPicPr>
        <p:blipFill>
          <a:blip r:embed="rId5"/>
          <a:stretch>
            <a:fillRect/>
          </a:stretch>
        </p:blipFill>
        <p:spPr>
          <a:xfrm>
            <a:off x="4572000" y="3960000"/>
            <a:ext cx="4322064" cy="2881884"/>
          </a:xfrm>
          <a:prstGeom prst="rect">
            <a:avLst/>
          </a:prstGeom>
        </p:spPr>
      </p:pic>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6"/>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7"/>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8"/>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9"/>
          <a:stretch>
            <a:fillRect/>
          </a:stretch>
        </p:blipFill>
        <p:spPr>
          <a:xfrm>
            <a:off x="579600" y="1015200"/>
            <a:ext cx="2858400" cy="2160620"/>
          </a:xfrm>
          <a:prstGeom prst="rect">
            <a:avLst/>
          </a:prstGeom>
        </p:spPr>
      </p:pic>
      <p:sp>
        <p:nvSpPr>
          <p:cNvPr id="2" name="Rectangle 1">
            <a:extLst>
              <a:ext uri="{FF2B5EF4-FFF2-40B4-BE49-F238E27FC236}">
                <a16:creationId xmlns:a16="http://schemas.microsoft.com/office/drawing/2014/main" id="{61444F94-F182-0634-944F-146355864ADE}"/>
              </a:ext>
            </a:extLst>
          </p:cNvPr>
          <p:cNvSpPr/>
          <p:nvPr/>
        </p:nvSpPr>
        <p:spPr>
          <a:xfrm>
            <a:off x="1502568" y="1166858"/>
            <a:ext cx="506231" cy="1519191"/>
          </a:xfrm>
          <a:prstGeom prst="rect">
            <a:avLst/>
          </a:prstGeom>
          <a:noFill/>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 en arc 2">
            <a:extLst>
              <a:ext uri="{FF2B5EF4-FFF2-40B4-BE49-F238E27FC236}">
                <a16:creationId xmlns:a16="http://schemas.microsoft.com/office/drawing/2014/main" id="{6E3B3332-A144-63BF-D7F8-C777D9D6BAB1}"/>
              </a:ext>
            </a:extLst>
          </p:cNvPr>
          <p:cNvCxnSpPr>
            <a:cxnSpLocks/>
            <a:stCxn id="2" idx="1"/>
            <a:endCxn id="5" idx="1"/>
          </p:cNvCxnSpPr>
          <p:nvPr/>
        </p:nvCxnSpPr>
        <p:spPr>
          <a:xfrm rot="10800000" flipV="1">
            <a:off x="288000" y="1926454"/>
            <a:ext cx="1214568" cy="3484346"/>
          </a:xfrm>
          <a:prstGeom prst="curvedConnector3">
            <a:avLst>
              <a:gd name="adj1" fmla="val 118822"/>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8" name="Groupe 7">
            <a:extLst>
              <a:ext uri="{FF2B5EF4-FFF2-40B4-BE49-F238E27FC236}">
                <a16:creationId xmlns:a16="http://schemas.microsoft.com/office/drawing/2014/main" id="{996477A8-EE8A-423D-0897-12D2B63A1FB7}"/>
              </a:ext>
            </a:extLst>
          </p:cNvPr>
          <p:cNvGrpSpPr/>
          <p:nvPr/>
        </p:nvGrpSpPr>
        <p:grpSpPr>
          <a:xfrm>
            <a:off x="2070000" y="3981600"/>
            <a:ext cx="2822124" cy="1000574"/>
            <a:chOff x="2070000" y="2968710"/>
            <a:chExt cx="2822124" cy="100057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FD38D51F-B28F-64E8-46B1-0340900F7F1B}"/>
                    </a:ext>
                  </a:extLst>
                </p:cNvPr>
                <p:cNvSpPr txBox="1"/>
                <p:nvPr/>
              </p:nvSpPr>
              <p:spPr>
                <a:xfrm>
                  <a:off x="2070000" y="3184710"/>
                  <a:ext cx="2822124" cy="7845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m:t>
                            </m:r>
                          </m:e>
                          <m:sub>
                            <m:r>
                              <a:rPr lang="fr-BE" sz="1000" b="0" i="1" smtClean="0">
                                <a:solidFill>
                                  <a:srgbClr val="5B9BD5"/>
                                </a:solidFill>
                                <a:latin typeface="Cambria Math" panose="02040503050406030204" pitchFamily="18" charset="0"/>
                              </a:rPr>
                              <m:t>𝑒𝑙</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𝑥</m:t>
                            </m:r>
                          </m:sub>
                          <m:sup>
                            <m:r>
                              <a:rPr lang="fr-BE" sz="1000" b="0" i="1" smtClean="0">
                                <a:solidFill>
                                  <a:srgbClr val="5B9BD5"/>
                                </a:solidFill>
                                <a:latin typeface="Cambria Math" panose="02040503050406030204" pitchFamily="18" charset="0"/>
                              </a:rPr>
                              <m:t>𝐶𝑊𝐶</m:t>
                            </m:r>
                          </m:sup>
                        </m:sSubSup>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𝐹</m:t>
                                </m:r>
                              </m:e>
                              <m:sub>
                                <m:r>
                                  <a:rPr lang="fr-BE" sz="1000" b="0" i="1" smtClean="0">
                                    <a:solidFill>
                                      <a:srgbClr val="5B9BD5"/>
                                    </a:solidFill>
                                    <a:latin typeface="Cambria Math" panose="02040503050406030204" pitchFamily="18" charset="0"/>
                                  </a:rPr>
                                  <m:t>𝑥</m:t>
                                </m:r>
                              </m:sub>
                            </m:sSub>
                          </m:num>
                          <m:den>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𝐾</m:t>
                                </m:r>
                              </m:e>
                              <m:sub>
                                <m:r>
                                  <a:rPr lang="fr-BE" sz="1000" b="0" i="1" smtClean="0">
                                    <a:solidFill>
                                      <a:srgbClr val="5B9BD5"/>
                                    </a:solidFill>
                                    <a:latin typeface="Cambria Math" panose="02040503050406030204" pitchFamily="18" charset="0"/>
                                  </a:rPr>
                                  <m:t>𝑖𝑛𝑖</m:t>
                                </m:r>
                              </m:sub>
                              <m:sup>
                                <m:r>
                                  <a:rPr lang="fr-BE" sz="1000" b="0" i="1" smtClean="0">
                                    <a:solidFill>
                                      <a:srgbClr val="5B9BD5"/>
                                    </a:solidFill>
                                    <a:latin typeface="Cambria Math" panose="02040503050406030204" pitchFamily="18" charset="0"/>
                                  </a:rPr>
                                  <m:t>𝐶𝑊𝐶</m:t>
                                </m:r>
                              </m:sup>
                            </m:sSubSup>
                          </m:den>
                        </m:f>
                      </m:oMath>
                    </m:oMathPara>
                  </a14:m>
                  <a:endParaRPr lang="en-GB" sz="1000" dirty="0"/>
                </a:p>
                <a:p>
                  <a:pPr lvl="1"/>
                  <a14:m>
                    <m:oMathPara xmlns:m="http://schemas.openxmlformats.org/officeDocument/2006/math">
                      <m:oMathParaPr>
                        <m:jc m:val="left"/>
                      </m:oMathParaPr>
                      <m:oMath xmlns:m="http://schemas.openxmlformats.org/officeDocument/2006/math">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d>
                              <m:dPr>
                                <m:ctrlPr>
                                  <a:rPr lang="fr-BE" sz="1000" i="1">
                                    <a:solidFill>
                                      <a:srgbClr val="5B9BD5"/>
                                    </a:solidFill>
                                    <a:latin typeface="Cambria Math" panose="02040503050406030204" pitchFamily="18" charset="0"/>
                                  </a:rPr>
                                </m:ctrlPr>
                              </m:dPr>
                              <m:e>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𝑏</m:t>
                                    </m:r>
                                  </m:e>
                                  <m:sub>
                                    <m:r>
                                      <a:rPr lang="fr-BE" sz="1000" i="1">
                                        <a:solidFill>
                                          <a:srgbClr val="5B9BD5"/>
                                        </a:solidFill>
                                        <a:latin typeface="Cambria Math" panose="02040503050406030204" pitchFamily="18" charset="0"/>
                                      </a:rPr>
                                      <m:t>𝑒𝑓𝑓</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𝑐</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r>
                                  <a:rPr lang="fr-BE" sz="1000" i="1">
                                    <a:solidFill>
                                      <a:srgbClr val="5B9BD5"/>
                                    </a:solidFill>
                                    <a:latin typeface="Cambria Math" panose="02040503050406030204" pitchFamily="18" charset="0"/>
                                  </a:rPr>
                                  <m:t>+2∙</m:t>
                                </m:r>
                                <m:r>
                                  <a:rPr lang="fr-BE" sz="1000" i="1">
                                    <a:solidFill>
                                      <a:srgbClr val="5B9BD5"/>
                                    </a:solidFill>
                                    <a:latin typeface="Cambria Math" panose="02040503050406030204" pitchFamily="18" charset="0"/>
                                  </a:rPr>
                                  <m:t>𝑥</m:t>
                                </m:r>
                                <m:r>
                                  <a:rPr lang="fr-BE" sz="1000" i="1">
                                    <a:solidFill>
                                      <a:srgbClr val="5B9BD5"/>
                                    </a:solidFill>
                                    <a:latin typeface="Cambria Math" panose="02040503050406030204" pitchFamily="18" charset="0"/>
                                  </a:rPr>
                                  <m:t>∙</m:t>
                                </m:r>
                                <m:func>
                                  <m:funcPr>
                                    <m:ctrlPr>
                                      <a:rPr lang="fr-BE" sz="1000" i="1">
                                        <a:solidFill>
                                          <a:srgbClr val="5B9BD5"/>
                                        </a:solidFill>
                                        <a:latin typeface="Cambria Math" panose="02040503050406030204" pitchFamily="18" charset="0"/>
                                      </a:rPr>
                                    </m:ctrlPr>
                                  </m:funcPr>
                                  <m:fName>
                                    <m:r>
                                      <m:rPr>
                                        <m:sty m:val="p"/>
                                      </m:rPr>
                                      <a:rPr lang="fr-BE" sz="1000">
                                        <a:solidFill>
                                          <a:srgbClr val="5B9BD5"/>
                                        </a:solidFill>
                                        <a:latin typeface="Cambria Math" panose="02040503050406030204" pitchFamily="18" charset="0"/>
                                      </a:rPr>
                                      <m:t>cot</m:t>
                                    </m:r>
                                  </m:fName>
                                  <m:e>
                                    <m:r>
                                      <a:rPr lang="fr-BE" sz="1000" i="1">
                                        <a:solidFill>
                                          <a:srgbClr val="5B9BD5"/>
                                        </a:solidFill>
                                        <a:latin typeface="Cambria Math" panose="02040503050406030204" pitchFamily="18" charset="0"/>
                                        <a:ea typeface="Cambria Math" panose="02040503050406030204" pitchFamily="18" charset="0"/>
                                      </a:rPr>
                                      <m:t>𝛼</m:t>
                                    </m:r>
                                  </m:e>
                                </m:func>
                              </m:e>
                            </m:d>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𝑑</m:t>
                                </m:r>
                              </m:e>
                              <m:sub>
                                <m:r>
                                  <a:rPr lang="fr-BE" sz="1000" i="1">
                                    <a:solidFill>
                                      <a:srgbClr val="5B9BD5"/>
                                    </a:solidFill>
                                    <a:latin typeface="Cambria Math" panose="02040503050406030204" pitchFamily="18" charset="0"/>
                                  </a:rPr>
                                  <m:t>𝑐</m:t>
                                </m:r>
                              </m:sub>
                            </m:sSub>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𝑓</m:t>
                                </m:r>
                              </m:e>
                              <m:sub>
                                <m:r>
                                  <a:rPr lang="fr-BE" sz="1000" i="1">
                                    <a:solidFill>
                                      <a:srgbClr val="5B9BD5"/>
                                    </a:solidFill>
                                    <a:latin typeface="Cambria Math" panose="02040503050406030204" pitchFamily="18" charset="0"/>
                                  </a:rPr>
                                  <m:t>𝑦</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num>
                          <m:den>
                            <m:r>
                              <a:rPr lang="fr-BE" sz="1000" b="0" i="1" smtClean="0">
                                <a:solidFill>
                                  <a:srgbClr val="5B9BD5"/>
                                </a:solidFill>
                                <a:latin typeface="Cambria Math" panose="02040503050406030204" pitchFamily="18" charset="0"/>
                              </a:rPr>
                              <m:t>0.7∙</m:t>
                            </m:r>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𝑏</m:t>
                                </m:r>
                              </m:e>
                              <m:sub>
                                <m:r>
                                  <a:rPr lang="fr-BE" sz="1000" b="0" i="1" smtClean="0">
                                    <a:solidFill>
                                      <a:srgbClr val="5B9BD5"/>
                                    </a:solidFill>
                                    <a:latin typeface="Cambria Math" panose="02040503050406030204" pitchFamily="18" charset="0"/>
                                  </a:rPr>
                                  <m:t>𝑒𝑓𝑓</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𝑐</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𝑤𝑐</m:t>
                                </m:r>
                              </m:sub>
                            </m:sSub>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𝐸</m:t>
                            </m:r>
                          </m:den>
                        </m:f>
                      </m:oMath>
                    </m:oMathPara>
                  </a14:m>
                  <a:endParaRPr lang="en-GB" sz="1000" dirty="0"/>
                </a:p>
              </p:txBody>
            </p:sp>
          </mc:Choice>
          <mc:Fallback xmlns="">
            <p:sp>
              <p:nvSpPr>
                <p:cNvPr id="13" name="ZoneTexte 12">
                  <a:extLst>
                    <a:ext uri="{FF2B5EF4-FFF2-40B4-BE49-F238E27FC236}">
                      <a16:creationId xmlns:a16="http://schemas.microsoft.com/office/drawing/2014/main" id="{FD38D51F-B28F-64E8-46B1-0340900F7F1B}"/>
                    </a:ext>
                  </a:extLst>
                </p:cNvPr>
                <p:cNvSpPr txBox="1">
                  <a:spLocks noRot="1" noChangeAspect="1" noMove="1" noResize="1" noEditPoints="1" noAdjustHandles="1" noChangeArrowheads="1" noChangeShapeType="1" noTextEdit="1"/>
                </p:cNvSpPr>
                <p:nvPr/>
              </p:nvSpPr>
              <p:spPr>
                <a:xfrm>
                  <a:off x="2070000" y="3184710"/>
                  <a:ext cx="2822124" cy="784574"/>
                </a:xfrm>
                <a:prstGeom prst="rect">
                  <a:avLst/>
                </a:prstGeom>
                <a:blipFill>
                  <a:blip r:embed="rId10"/>
                  <a:stretch>
                    <a:fillRect/>
                  </a:stretch>
                </a:blipFill>
              </p:spPr>
              <p:txBody>
                <a:bodyPr/>
                <a:lstStyle/>
                <a:p>
                  <a:r>
                    <a:rPr lang="en-GB">
                      <a:noFill/>
                    </a:rPr>
                    <a:t> </a:t>
                  </a:r>
                </a:p>
              </p:txBody>
            </p:sp>
          </mc:Fallback>
        </mc:AlternateContent>
        <p:sp>
          <p:nvSpPr>
            <p:cNvPr id="14" name="ZoneTexte 13">
              <a:extLst>
                <a:ext uri="{FF2B5EF4-FFF2-40B4-BE49-F238E27FC236}">
                  <a16:creationId xmlns:a16="http://schemas.microsoft.com/office/drawing/2014/main" id="{AA44FB33-112F-42ED-3564-D15CEC3D158B}"/>
                </a:ext>
              </a:extLst>
            </p:cNvPr>
            <p:cNvSpPr txBox="1"/>
            <p:nvPr/>
          </p:nvSpPr>
          <p:spPr>
            <a:xfrm>
              <a:off x="2070000" y="2968710"/>
              <a:ext cx="2258367" cy="276999"/>
            </a:xfrm>
            <a:prstGeom prst="rect">
              <a:avLst/>
            </a:prstGeom>
            <a:noFill/>
          </p:spPr>
          <p:txBody>
            <a:bodyPr wrap="square">
              <a:spAutoFit/>
            </a:bodyPr>
            <a:lstStyle/>
            <a:p>
              <a:r>
                <a:rPr lang="fr-BE" sz="1200" u="sng" dirty="0" err="1">
                  <a:solidFill>
                    <a:schemeClr val="tx1"/>
                  </a:solidFill>
                  <a:latin typeface="Arial" panose="020B0604020202020204" pitchFamily="34" charset="0"/>
                  <a:cs typeface="Arial" pitchFamily="34" charset="0"/>
                </a:rPr>
                <a:t>Elastic</a:t>
              </a:r>
              <a:r>
                <a:rPr lang="fr-BE" sz="1200" u="sng" dirty="0">
                  <a:solidFill>
                    <a:schemeClr val="tx1"/>
                  </a:solidFill>
                  <a:latin typeface="Arial" panose="020B0604020202020204" pitchFamily="34" charset="0"/>
                  <a:cs typeface="Arial" pitchFamily="34" charset="0"/>
                </a:rPr>
                <a:t> </a:t>
              </a:r>
              <a:r>
                <a:rPr lang="fr-BE" sz="1200" u="sng" dirty="0" err="1">
                  <a:solidFill>
                    <a:schemeClr val="tx1"/>
                  </a:solidFill>
                  <a:latin typeface="Arial" panose="020B0604020202020204" pitchFamily="34" charset="0"/>
                  <a:cs typeface="Arial" pitchFamily="34" charset="0"/>
                </a:rPr>
                <a:t>deformation</a:t>
              </a:r>
              <a:endParaRPr lang="en-GB" sz="1200" u="sng" dirty="0"/>
            </a:p>
          </p:txBody>
        </p:sp>
      </p:gr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AADF3D4-E78C-3D5D-495C-AFBBFDDF6716}"/>
                  </a:ext>
                </a:extLst>
              </p:cNvPr>
              <p:cNvSpPr txBox="1"/>
              <p:nvPr/>
            </p:nvSpPr>
            <p:spPr>
              <a:xfrm>
                <a:off x="2069999" y="5436000"/>
                <a:ext cx="3016801" cy="633379"/>
              </a:xfrm>
              <a:prstGeom prst="rect">
                <a:avLst/>
              </a:prstGeom>
              <a:noFill/>
            </p:spPr>
            <p:txBody>
              <a:bodyPr wrap="square" rIns="0">
                <a:spAutoFit/>
              </a:bodyPr>
              <a:lstStyle/>
              <a:p>
                <a:pPr algn="just"/>
                <a14:m>
                  <m:oMathPara xmlns:m="http://schemas.openxmlformats.org/officeDocument/2006/math">
                    <m:oMathParaPr>
                      <m:jc m:val="left"/>
                    </m:oMathParaPr>
                    <m:oMath xmlns:m="http://schemas.openxmlformats.org/officeDocument/2006/math">
                      <m:sSubSup>
                        <m:sSubSupPr>
                          <m:ctrlPr>
                            <a:rPr lang="fr-BE" sz="1000" b="0" i="1" smtClean="0">
                              <a:solidFill>
                                <a:srgbClr val="ED7D31"/>
                              </a:solidFill>
                              <a:latin typeface="Cambria Math" panose="02040503050406030204" pitchFamily="18" charset="0"/>
                            </a:rPr>
                          </m:ctrlPr>
                        </m:sSubSupPr>
                        <m:e>
                          <m:r>
                            <a:rPr lang="fr-BE" sz="1000" b="0" i="1" smtClean="0">
                              <a:solidFill>
                                <a:srgbClr val="ED7D31"/>
                              </a:solidFill>
                              <a:latin typeface="Cambria Math" panose="02040503050406030204" pitchFamily="18" charset="0"/>
                            </a:rPr>
                            <m:t>∆</m:t>
                          </m:r>
                        </m:e>
                        <m:sub>
                          <m:r>
                            <a:rPr lang="fr-BE" sz="1000" b="0" i="1" smtClean="0">
                              <a:solidFill>
                                <a:srgbClr val="ED7D31"/>
                              </a:solidFill>
                              <a:latin typeface="Cambria Math" panose="02040503050406030204" pitchFamily="18" charset="0"/>
                            </a:rPr>
                            <m:t>𝑝𝑝</m:t>
                          </m:r>
                          <m:r>
                            <a:rPr lang="fr-BE" sz="1000" b="0" i="1" smtClean="0">
                              <a:solidFill>
                                <a:srgbClr val="ED7D31"/>
                              </a:solidFill>
                              <a:latin typeface="Cambria Math" panose="02040503050406030204" pitchFamily="18" charset="0"/>
                            </a:rPr>
                            <m:t>,</m:t>
                          </m:r>
                          <m:r>
                            <a:rPr lang="fr-BE" sz="1000" b="0" i="1" smtClean="0">
                              <a:solidFill>
                                <a:srgbClr val="ED7D31"/>
                              </a:solidFill>
                              <a:latin typeface="Cambria Math" panose="02040503050406030204" pitchFamily="18" charset="0"/>
                            </a:rPr>
                            <m:t>𝑥</m:t>
                          </m:r>
                        </m:sub>
                        <m:sup>
                          <m:r>
                            <a:rPr lang="fr-BE" sz="1000" b="0" i="1" smtClean="0">
                              <a:solidFill>
                                <a:srgbClr val="ED7D31"/>
                              </a:solidFill>
                              <a:latin typeface="Cambria Math" panose="02040503050406030204" pitchFamily="18" charset="0"/>
                            </a:rPr>
                            <m:t>𝐶𝑊𝐶</m:t>
                          </m:r>
                        </m:sup>
                      </m:sSubSup>
                      <m:r>
                        <a:rPr lang="fr-BE" sz="1000" b="0" i="1" smtClean="0">
                          <a:solidFill>
                            <a:srgbClr val="ED7D31"/>
                          </a:solidFill>
                          <a:latin typeface="Cambria Math" panose="02040503050406030204" pitchFamily="18" charset="0"/>
                        </a:rPr>
                        <m:t>=</m:t>
                      </m:r>
                      <m:f>
                        <m:fPr>
                          <m:ctrlPr>
                            <a:rPr lang="fr-BE" sz="1000" b="0" i="1" smtClean="0">
                              <a:solidFill>
                                <a:srgbClr val="ED7D31"/>
                              </a:solidFill>
                              <a:latin typeface="Cambria Math" panose="02040503050406030204" pitchFamily="18" charset="0"/>
                            </a:rPr>
                          </m:ctrlPr>
                        </m:fPr>
                        <m:num>
                          <m:d>
                            <m:dPr>
                              <m:ctrlPr>
                                <a:rPr lang="fr-BE" sz="1000" i="1">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r>
                                <a:rPr lang="fr-BE" sz="1000" i="1">
                                  <a:solidFill>
                                    <a:srgbClr val="ED7D31"/>
                                  </a:solidFill>
                                  <a:latin typeface="Cambria Math" panose="02040503050406030204" pitchFamily="18" charset="0"/>
                                </a:rPr>
                                <m:t>+2∙</m:t>
                              </m:r>
                              <m:r>
                                <a:rPr lang="fr-BE" sz="1000" i="1">
                                  <a:solidFill>
                                    <a:srgbClr val="ED7D31"/>
                                  </a:solidFill>
                                  <a:latin typeface="Cambria Math" panose="02040503050406030204" pitchFamily="18" charset="0"/>
                                </a:rPr>
                                <m:t>𝑥</m:t>
                              </m:r>
                              <m:r>
                                <a:rPr lang="fr-BE" sz="1000" i="1">
                                  <a:solidFill>
                                    <a:srgbClr val="ED7D31"/>
                                  </a:solidFill>
                                  <a:latin typeface="Cambria Math" panose="02040503050406030204" pitchFamily="18" charset="0"/>
                                </a:rPr>
                                <m:t>∙</m:t>
                              </m:r>
                              <m:func>
                                <m:funcPr>
                                  <m:ctrlPr>
                                    <a:rPr lang="fr-BE" sz="1000" i="1">
                                      <a:solidFill>
                                        <a:srgbClr val="ED7D31"/>
                                      </a:solidFill>
                                      <a:latin typeface="Cambria Math" panose="02040503050406030204" pitchFamily="18" charset="0"/>
                                    </a:rPr>
                                  </m:ctrlPr>
                                </m:funcPr>
                                <m:fName>
                                  <m:r>
                                    <m:rPr>
                                      <m:sty m:val="p"/>
                                    </m:rPr>
                                    <a:rPr lang="fr-BE" sz="1000">
                                      <a:solidFill>
                                        <a:srgbClr val="ED7D31"/>
                                      </a:solidFill>
                                      <a:latin typeface="Cambria Math" panose="02040503050406030204" pitchFamily="18" charset="0"/>
                                    </a:rPr>
                                    <m:t>cot</m:t>
                                  </m:r>
                                </m:fName>
                                <m:e>
                                  <m:r>
                                    <a:rPr lang="fr-BE" sz="1000" i="1">
                                      <a:solidFill>
                                        <a:srgbClr val="ED7D31"/>
                                      </a:solidFill>
                                      <a:latin typeface="Cambria Math" panose="02040503050406030204" pitchFamily="18" charset="0"/>
                                      <a:ea typeface="Cambria Math" panose="02040503050406030204" pitchFamily="18" charset="0"/>
                                    </a:rPr>
                                    <m:t>𝛼</m:t>
                                  </m:r>
                                </m:e>
                              </m:func>
                            </m:e>
                          </m:d>
                          <m:r>
                            <a:rPr lang="fr-BE" sz="1000" i="1">
                              <a:solidFill>
                                <a:srgbClr val="ED7D31"/>
                              </a:solidFill>
                              <a:latin typeface="Cambria Math" panose="02040503050406030204" pitchFamily="18" charset="0"/>
                            </a:rPr>
                            <m:t>∙</m:t>
                          </m:r>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𝑓</m:t>
                              </m:r>
                            </m:e>
                            <m:sub>
                              <m:r>
                                <a:rPr lang="fr-BE" sz="1000" i="1">
                                  <a:solidFill>
                                    <a:srgbClr val="ED7D31"/>
                                  </a:solidFill>
                                  <a:latin typeface="Cambria Math" panose="02040503050406030204" pitchFamily="18" charset="0"/>
                                </a:rPr>
                                <m:t>𝑦</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num>
                        <m:den>
                          <m:r>
                            <a:rPr lang="fr-BE" sz="1000" b="0" i="1" smtClean="0">
                              <a:solidFill>
                                <a:srgbClr val="ED7D31"/>
                              </a:solidFill>
                              <a:latin typeface="Cambria Math" panose="02040503050406030204" pitchFamily="18" charset="0"/>
                            </a:rPr>
                            <m:t>2∙</m:t>
                          </m:r>
                          <m:sSub>
                            <m:sSubPr>
                              <m:ctrlPr>
                                <a:rPr lang="fr-BE" sz="1000" b="0" i="1" smtClean="0">
                                  <a:solidFill>
                                    <a:srgbClr val="ED7D31"/>
                                  </a:solidFill>
                                  <a:latin typeface="Cambria Math" panose="02040503050406030204" pitchFamily="18" charset="0"/>
                                </a:rPr>
                              </m:ctrlPr>
                            </m:sSubPr>
                            <m:e>
                              <m:r>
                                <a:rPr lang="fr-BE" sz="1000" b="0" i="1" smtClean="0">
                                  <a:solidFill>
                                    <a:srgbClr val="ED7D31"/>
                                  </a:solidFill>
                                  <a:latin typeface="Cambria Math" panose="02040503050406030204" pitchFamily="18" charset="0"/>
                                </a:rPr>
                                <m:t>𝐸</m:t>
                              </m:r>
                            </m:e>
                            <m:sub>
                              <m:r>
                                <a:rPr lang="fr-BE" sz="1000" b="0" i="1" smtClean="0">
                                  <a:solidFill>
                                    <a:srgbClr val="ED7D31"/>
                                  </a:solidFill>
                                  <a:latin typeface="Cambria Math" panose="02040503050406030204" pitchFamily="18" charset="0"/>
                                </a:rPr>
                                <m:t>𝑝𝑝</m:t>
                              </m:r>
                            </m:sub>
                          </m:sSub>
                          <m:r>
                            <a:rPr lang="fr-BE" sz="1000" b="0" i="1" smtClean="0">
                              <a:solidFill>
                                <a:srgbClr val="ED7D31"/>
                              </a:solidFill>
                              <a:latin typeface="Cambria Math" panose="02040503050406030204" pitchFamily="18" charset="0"/>
                            </a:rPr>
                            <m:t>∙</m:t>
                          </m:r>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cot</m:t>
                              </m:r>
                            </m:fName>
                            <m:e>
                              <m:r>
                                <a:rPr lang="fr-BE" sz="1000" b="0" i="1" smtClean="0">
                                  <a:solidFill>
                                    <a:srgbClr val="ED7D31"/>
                                  </a:solidFill>
                                  <a:latin typeface="Cambria Math" panose="02040503050406030204" pitchFamily="18" charset="0"/>
                                </a:rPr>
                                <m:t>𝛼</m:t>
                              </m:r>
                            </m:e>
                          </m:func>
                        </m:den>
                      </m:f>
                    </m:oMath>
                  </m:oMathPara>
                </a14:m>
                <a:endParaRPr lang="en-GB" sz="1000" dirty="0">
                  <a:solidFill>
                    <a:srgbClr val="ED7D31"/>
                  </a:solidFill>
                </a:endParaRPr>
              </a:p>
              <a:p>
                <a:pPr lvl="1" algn="just"/>
                <a14:m>
                  <m:oMathPara xmlns:m="http://schemas.openxmlformats.org/officeDocument/2006/math">
                    <m:oMathParaPr>
                      <m:jc m:val="left"/>
                    </m:oMathParaPr>
                    <m:oMath xmlns:m="http://schemas.openxmlformats.org/officeDocument/2006/math">
                      <m:r>
                        <a:rPr lang="fr-BE" sz="1000" i="1" smtClean="0">
                          <a:solidFill>
                            <a:srgbClr val="ED7D31"/>
                          </a:solidFill>
                          <a:latin typeface="Cambria Math" panose="02040503050406030204" pitchFamily="18" charset="0"/>
                          <a:ea typeface="Cambria Math" panose="02040503050406030204" pitchFamily="18" charset="0"/>
                        </a:rPr>
                        <m:t>×</m:t>
                      </m:r>
                      <m:d>
                        <m:dPr>
                          <m:begChr m:val="["/>
                          <m:endChr m:val="]"/>
                          <m:ctrlPr>
                            <a:rPr lang="fr-BE" sz="1000" b="0" i="1" smtClean="0">
                              <a:solidFill>
                                <a:srgbClr val="ED7D31"/>
                              </a:solidFill>
                              <a:latin typeface="Cambria Math" panose="02040503050406030204" pitchFamily="18" charset="0"/>
                            </a:rPr>
                          </m:ctrlPr>
                        </m:dPr>
                        <m:e>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ln</m:t>
                              </m:r>
                            </m:fName>
                            <m:e>
                              <m:d>
                                <m:dPr>
                                  <m:begChr m:val="|"/>
                                  <m:endChr m:val="|"/>
                                  <m:ctrlPr>
                                    <a:rPr lang="fr-BE" sz="1000" b="0" i="1" smtClean="0">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r>
                                    <a:rPr lang="fr-BE" sz="1000" i="1">
                                      <a:solidFill>
                                        <a:srgbClr val="ED7D31"/>
                                      </a:solidFill>
                                      <a:latin typeface="Cambria Math" panose="02040503050406030204" pitchFamily="18" charset="0"/>
                                    </a:rPr>
                                    <m:t>+2∙</m:t>
                                  </m:r>
                                  <m:r>
                                    <a:rPr lang="fr-BE" sz="1000" i="1">
                                      <a:solidFill>
                                        <a:srgbClr val="ED7D31"/>
                                      </a:solidFill>
                                      <a:latin typeface="Cambria Math" panose="02040503050406030204" pitchFamily="18" charset="0"/>
                                    </a:rPr>
                                    <m:t>𝑥</m:t>
                                  </m:r>
                                  <m:r>
                                    <a:rPr lang="fr-BE" sz="1000" i="1">
                                      <a:solidFill>
                                        <a:srgbClr val="ED7D31"/>
                                      </a:solidFill>
                                      <a:latin typeface="Cambria Math" panose="02040503050406030204" pitchFamily="18" charset="0"/>
                                    </a:rPr>
                                    <m:t>∙</m:t>
                                  </m:r>
                                  <m:func>
                                    <m:funcPr>
                                      <m:ctrlPr>
                                        <a:rPr lang="fr-BE" sz="1000" i="1">
                                          <a:solidFill>
                                            <a:srgbClr val="ED7D31"/>
                                          </a:solidFill>
                                          <a:latin typeface="Cambria Math" panose="02040503050406030204" pitchFamily="18" charset="0"/>
                                        </a:rPr>
                                      </m:ctrlPr>
                                    </m:funcPr>
                                    <m:fName>
                                      <m:r>
                                        <m:rPr>
                                          <m:sty m:val="p"/>
                                        </m:rPr>
                                        <a:rPr lang="fr-BE" sz="1000">
                                          <a:solidFill>
                                            <a:srgbClr val="ED7D31"/>
                                          </a:solidFill>
                                          <a:latin typeface="Cambria Math" panose="02040503050406030204" pitchFamily="18" charset="0"/>
                                        </a:rPr>
                                        <m:t>cot</m:t>
                                      </m:r>
                                    </m:fName>
                                    <m:e>
                                      <m:r>
                                        <a:rPr lang="fr-BE" sz="1000" i="1">
                                          <a:solidFill>
                                            <a:srgbClr val="ED7D31"/>
                                          </a:solidFill>
                                          <a:latin typeface="Cambria Math" panose="02040503050406030204" pitchFamily="18" charset="0"/>
                                          <a:ea typeface="Cambria Math" panose="02040503050406030204" pitchFamily="18" charset="0"/>
                                        </a:rPr>
                                        <m:t>𝛼</m:t>
                                      </m:r>
                                    </m:e>
                                  </m:func>
                                </m:e>
                              </m:d>
                            </m:e>
                          </m:func>
                          <m:r>
                            <a:rPr lang="fr-BE" sz="1000" b="0" i="1" smtClean="0">
                              <a:solidFill>
                                <a:srgbClr val="ED7D31"/>
                              </a:solidFill>
                              <a:latin typeface="Cambria Math" panose="02040503050406030204" pitchFamily="18" charset="0"/>
                            </a:rPr>
                            <m:t>−</m:t>
                          </m:r>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ln</m:t>
                              </m:r>
                            </m:fName>
                            <m:e>
                              <m:d>
                                <m:dPr>
                                  <m:begChr m:val="|"/>
                                  <m:endChr m:val="|"/>
                                  <m:ctrlPr>
                                    <a:rPr lang="fr-BE" sz="1000" i="1">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e>
                              </m:d>
                            </m:e>
                          </m:func>
                        </m:e>
                      </m:d>
                    </m:oMath>
                  </m:oMathPara>
                </a14:m>
                <a:endParaRPr lang="en-GB" sz="900" dirty="0"/>
              </a:p>
            </p:txBody>
          </p:sp>
        </mc:Choice>
        <mc:Fallback xmlns="">
          <p:sp>
            <p:nvSpPr>
              <p:cNvPr id="4" name="ZoneTexte 3">
                <a:extLst>
                  <a:ext uri="{FF2B5EF4-FFF2-40B4-BE49-F238E27FC236}">
                    <a16:creationId xmlns:a16="http://schemas.microsoft.com/office/drawing/2014/main" id="{6AADF3D4-E78C-3D5D-495C-AFBBFDDF6716}"/>
                  </a:ext>
                </a:extLst>
              </p:cNvPr>
              <p:cNvSpPr txBox="1">
                <a:spLocks noRot="1" noChangeAspect="1" noMove="1" noResize="1" noEditPoints="1" noAdjustHandles="1" noChangeArrowheads="1" noChangeShapeType="1" noTextEdit="1"/>
              </p:cNvSpPr>
              <p:nvPr/>
            </p:nvSpPr>
            <p:spPr>
              <a:xfrm>
                <a:off x="2069999" y="5436000"/>
                <a:ext cx="3016801" cy="633379"/>
              </a:xfrm>
              <a:prstGeom prst="rect">
                <a:avLst/>
              </a:prstGeom>
              <a:blipFill>
                <a:blip r:embed="rId11"/>
                <a:stretch>
                  <a:fillRect/>
                </a:stretch>
              </a:blipFill>
            </p:spPr>
            <p:txBody>
              <a:bodyPr/>
              <a:lstStyle/>
              <a:p>
                <a:r>
                  <a:rPr lang="en-GB">
                    <a:noFill/>
                  </a:rPr>
                  <a:t> </a:t>
                </a:r>
              </a:p>
            </p:txBody>
          </p:sp>
        </mc:Fallback>
      </mc:AlternateContent>
      <p:sp>
        <p:nvSpPr>
          <p:cNvPr id="6" name="ZoneTexte 5">
            <a:extLst>
              <a:ext uri="{FF2B5EF4-FFF2-40B4-BE49-F238E27FC236}">
                <a16:creationId xmlns:a16="http://schemas.microsoft.com/office/drawing/2014/main" id="{0EEBF530-86D9-2B51-18D6-D29773D2A714}"/>
              </a:ext>
            </a:extLst>
          </p:cNvPr>
          <p:cNvSpPr txBox="1"/>
          <p:nvPr/>
        </p:nvSpPr>
        <p:spPr>
          <a:xfrm>
            <a:off x="2070000" y="5220000"/>
            <a:ext cx="2258367" cy="276999"/>
          </a:xfrm>
          <a:prstGeom prst="rect">
            <a:avLst/>
          </a:prstGeom>
          <a:noFill/>
        </p:spPr>
        <p:txBody>
          <a:bodyPr wrap="square">
            <a:spAutoFit/>
          </a:bodyPr>
          <a:lstStyle/>
          <a:p>
            <a:r>
              <a:rPr lang="fr-BE" sz="1200" u="sng" dirty="0">
                <a:solidFill>
                  <a:schemeClr val="tx1"/>
                </a:solidFill>
                <a:latin typeface="Arial" panose="020B0604020202020204" pitchFamily="34" charset="0"/>
                <a:cs typeface="Arial" pitchFamily="34" charset="0"/>
              </a:rPr>
              <a:t>Plastic </a:t>
            </a:r>
            <a:r>
              <a:rPr lang="fr-BE" sz="1200" u="sng" dirty="0" err="1">
                <a:solidFill>
                  <a:schemeClr val="tx1"/>
                </a:solidFill>
                <a:latin typeface="Arial" panose="020B0604020202020204" pitchFamily="34" charset="0"/>
                <a:cs typeface="Arial" pitchFamily="34" charset="0"/>
              </a:rPr>
              <a:t>deformation</a:t>
            </a:r>
            <a:endParaRPr lang="en-GB" sz="1200" u="sng" dirty="0"/>
          </a:p>
        </p:txBody>
      </p:sp>
      <p:sp>
        <p:nvSpPr>
          <p:cNvPr id="12" name="ZoneTexte 11">
            <a:extLst>
              <a:ext uri="{FF2B5EF4-FFF2-40B4-BE49-F238E27FC236}">
                <a16:creationId xmlns:a16="http://schemas.microsoft.com/office/drawing/2014/main" id="{B4B78ED3-BFF4-3873-5340-F0A302F3116E}"/>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636133797"/>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818455-A54B-9C88-612E-B337F5D30D5C}"/>
              </a:ext>
            </a:extLst>
          </p:cNvPr>
          <p:cNvPicPr>
            <a:picLocks noChangeAspect="1"/>
          </p:cNvPicPr>
          <p:nvPr/>
        </p:nvPicPr>
        <p:blipFill>
          <a:blip r:embed="rId4"/>
          <a:stretch>
            <a:fillRect/>
          </a:stretch>
        </p:blipFill>
        <p:spPr>
          <a:xfrm>
            <a:off x="288000" y="3970800"/>
            <a:ext cx="1825455" cy="2880000"/>
          </a:xfrm>
          <a:prstGeom prst="rect">
            <a:avLst/>
          </a:prstGeom>
          <a:noFill/>
          <a:ln w="19050">
            <a:solidFill>
              <a:srgbClr val="FF0000"/>
            </a:solidFill>
            <a:prstDash val="sysDot"/>
          </a:ln>
        </p:spPr>
      </p:pic>
      <p:pic>
        <p:nvPicPr>
          <p:cNvPr id="15" name="Image 14">
            <a:extLst>
              <a:ext uri="{FF2B5EF4-FFF2-40B4-BE49-F238E27FC236}">
                <a16:creationId xmlns:a16="http://schemas.microsoft.com/office/drawing/2014/main" id="{D82A905F-7F56-0318-7B46-F897F7555B40}"/>
              </a:ext>
            </a:extLst>
          </p:cNvPr>
          <p:cNvPicPr>
            <a:picLocks noChangeAspect="1"/>
          </p:cNvPicPr>
          <p:nvPr/>
        </p:nvPicPr>
        <p:blipFill>
          <a:blip r:embed="rId5"/>
          <a:stretch>
            <a:fillRect/>
          </a:stretch>
        </p:blipFill>
        <p:spPr>
          <a:xfrm>
            <a:off x="4572000" y="3960000"/>
            <a:ext cx="4322064" cy="2881884"/>
          </a:xfrm>
          <a:prstGeom prst="rect">
            <a:avLst/>
          </a:prstGeom>
          <a:solidFill>
            <a:schemeClr val="bg1"/>
          </a:solidFill>
        </p:spPr>
      </p:pic>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6"/>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7"/>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8"/>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9"/>
          <a:stretch>
            <a:fillRect/>
          </a:stretch>
        </p:blipFill>
        <p:spPr>
          <a:xfrm>
            <a:off x="579600" y="1015200"/>
            <a:ext cx="2858400" cy="2160620"/>
          </a:xfrm>
          <a:prstGeom prst="rect">
            <a:avLst/>
          </a:prstGeom>
        </p:spPr>
      </p:pic>
      <p:sp>
        <p:nvSpPr>
          <p:cNvPr id="2" name="Rectangle 1">
            <a:extLst>
              <a:ext uri="{FF2B5EF4-FFF2-40B4-BE49-F238E27FC236}">
                <a16:creationId xmlns:a16="http://schemas.microsoft.com/office/drawing/2014/main" id="{61444F94-F182-0634-944F-146355864ADE}"/>
              </a:ext>
            </a:extLst>
          </p:cNvPr>
          <p:cNvSpPr/>
          <p:nvPr/>
        </p:nvSpPr>
        <p:spPr>
          <a:xfrm>
            <a:off x="1502568" y="1166858"/>
            <a:ext cx="506231" cy="1519191"/>
          </a:xfrm>
          <a:prstGeom prst="rect">
            <a:avLst/>
          </a:prstGeom>
          <a:noFill/>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 en arc 2">
            <a:extLst>
              <a:ext uri="{FF2B5EF4-FFF2-40B4-BE49-F238E27FC236}">
                <a16:creationId xmlns:a16="http://schemas.microsoft.com/office/drawing/2014/main" id="{6E3B3332-A144-63BF-D7F8-C777D9D6BAB1}"/>
              </a:ext>
            </a:extLst>
          </p:cNvPr>
          <p:cNvCxnSpPr>
            <a:cxnSpLocks/>
            <a:stCxn id="2" idx="1"/>
            <a:endCxn id="5" idx="1"/>
          </p:cNvCxnSpPr>
          <p:nvPr/>
        </p:nvCxnSpPr>
        <p:spPr>
          <a:xfrm rot="10800000" flipV="1">
            <a:off x="288000" y="1926454"/>
            <a:ext cx="1214568" cy="3484346"/>
          </a:xfrm>
          <a:prstGeom prst="curvedConnector3">
            <a:avLst>
              <a:gd name="adj1" fmla="val 118822"/>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8" name="Groupe 7">
            <a:extLst>
              <a:ext uri="{FF2B5EF4-FFF2-40B4-BE49-F238E27FC236}">
                <a16:creationId xmlns:a16="http://schemas.microsoft.com/office/drawing/2014/main" id="{996477A8-EE8A-423D-0897-12D2B63A1FB7}"/>
              </a:ext>
            </a:extLst>
          </p:cNvPr>
          <p:cNvGrpSpPr/>
          <p:nvPr/>
        </p:nvGrpSpPr>
        <p:grpSpPr>
          <a:xfrm>
            <a:off x="2070000" y="3981600"/>
            <a:ext cx="2822124" cy="1000574"/>
            <a:chOff x="2070000" y="2968710"/>
            <a:chExt cx="2822124" cy="100057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FD38D51F-B28F-64E8-46B1-0340900F7F1B}"/>
                    </a:ext>
                  </a:extLst>
                </p:cNvPr>
                <p:cNvSpPr txBox="1"/>
                <p:nvPr/>
              </p:nvSpPr>
              <p:spPr>
                <a:xfrm>
                  <a:off x="2070000" y="3184710"/>
                  <a:ext cx="2822124" cy="7845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m:t>
                            </m:r>
                          </m:e>
                          <m:sub>
                            <m:r>
                              <a:rPr lang="fr-BE" sz="1000" b="0" i="1" smtClean="0">
                                <a:solidFill>
                                  <a:srgbClr val="5B9BD5"/>
                                </a:solidFill>
                                <a:latin typeface="Cambria Math" panose="02040503050406030204" pitchFamily="18" charset="0"/>
                              </a:rPr>
                              <m:t>𝑒𝑙</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𝑥</m:t>
                            </m:r>
                          </m:sub>
                          <m:sup>
                            <m:r>
                              <a:rPr lang="fr-BE" sz="1000" b="0" i="1" smtClean="0">
                                <a:solidFill>
                                  <a:srgbClr val="5B9BD5"/>
                                </a:solidFill>
                                <a:latin typeface="Cambria Math" panose="02040503050406030204" pitchFamily="18" charset="0"/>
                              </a:rPr>
                              <m:t>𝐶𝑊𝐶</m:t>
                            </m:r>
                          </m:sup>
                        </m:sSubSup>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𝐹</m:t>
                                </m:r>
                              </m:e>
                              <m:sub>
                                <m:r>
                                  <a:rPr lang="fr-BE" sz="1000" b="0" i="1" smtClean="0">
                                    <a:solidFill>
                                      <a:srgbClr val="5B9BD5"/>
                                    </a:solidFill>
                                    <a:latin typeface="Cambria Math" panose="02040503050406030204" pitchFamily="18" charset="0"/>
                                  </a:rPr>
                                  <m:t>𝑥</m:t>
                                </m:r>
                              </m:sub>
                            </m:sSub>
                          </m:num>
                          <m:den>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𝐾</m:t>
                                </m:r>
                              </m:e>
                              <m:sub>
                                <m:r>
                                  <a:rPr lang="fr-BE" sz="1000" b="0" i="1" smtClean="0">
                                    <a:solidFill>
                                      <a:srgbClr val="5B9BD5"/>
                                    </a:solidFill>
                                    <a:latin typeface="Cambria Math" panose="02040503050406030204" pitchFamily="18" charset="0"/>
                                  </a:rPr>
                                  <m:t>𝑖𝑛𝑖</m:t>
                                </m:r>
                              </m:sub>
                              <m:sup>
                                <m:r>
                                  <a:rPr lang="fr-BE" sz="1000" b="0" i="1" smtClean="0">
                                    <a:solidFill>
                                      <a:srgbClr val="5B9BD5"/>
                                    </a:solidFill>
                                    <a:latin typeface="Cambria Math" panose="02040503050406030204" pitchFamily="18" charset="0"/>
                                  </a:rPr>
                                  <m:t>𝐶𝑊𝐶</m:t>
                                </m:r>
                              </m:sup>
                            </m:sSubSup>
                          </m:den>
                        </m:f>
                      </m:oMath>
                    </m:oMathPara>
                  </a14:m>
                  <a:endParaRPr lang="en-GB" sz="1000" dirty="0"/>
                </a:p>
                <a:p>
                  <a:pPr lvl="1"/>
                  <a14:m>
                    <m:oMathPara xmlns:m="http://schemas.openxmlformats.org/officeDocument/2006/math">
                      <m:oMathParaPr>
                        <m:jc m:val="left"/>
                      </m:oMathParaPr>
                      <m:oMath xmlns:m="http://schemas.openxmlformats.org/officeDocument/2006/math">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d>
                              <m:dPr>
                                <m:ctrlPr>
                                  <a:rPr lang="fr-BE" sz="1000" i="1">
                                    <a:solidFill>
                                      <a:srgbClr val="5B9BD5"/>
                                    </a:solidFill>
                                    <a:latin typeface="Cambria Math" panose="02040503050406030204" pitchFamily="18" charset="0"/>
                                  </a:rPr>
                                </m:ctrlPr>
                              </m:dPr>
                              <m:e>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𝑏</m:t>
                                    </m:r>
                                  </m:e>
                                  <m:sub>
                                    <m:r>
                                      <a:rPr lang="fr-BE" sz="1000" i="1">
                                        <a:solidFill>
                                          <a:srgbClr val="5B9BD5"/>
                                        </a:solidFill>
                                        <a:latin typeface="Cambria Math" panose="02040503050406030204" pitchFamily="18" charset="0"/>
                                      </a:rPr>
                                      <m:t>𝑒𝑓𝑓</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𝑐</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r>
                                  <a:rPr lang="fr-BE" sz="1000" i="1">
                                    <a:solidFill>
                                      <a:srgbClr val="5B9BD5"/>
                                    </a:solidFill>
                                    <a:latin typeface="Cambria Math" panose="02040503050406030204" pitchFamily="18" charset="0"/>
                                  </a:rPr>
                                  <m:t>+2∙</m:t>
                                </m:r>
                                <m:r>
                                  <a:rPr lang="fr-BE" sz="1000" i="1">
                                    <a:solidFill>
                                      <a:srgbClr val="5B9BD5"/>
                                    </a:solidFill>
                                    <a:latin typeface="Cambria Math" panose="02040503050406030204" pitchFamily="18" charset="0"/>
                                  </a:rPr>
                                  <m:t>𝑥</m:t>
                                </m:r>
                                <m:r>
                                  <a:rPr lang="fr-BE" sz="1000" i="1">
                                    <a:solidFill>
                                      <a:srgbClr val="5B9BD5"/>
                                    </a:solidFill>
                                    <a:latin typeface="Cambria Math" panose="02040503050406030204" pitchFamily="18" charset="0"/>
                                  </a:rPr>
                                  <m:t>∙</m:t>
                                </m:r>
                                <m:func>
                                  <m:funcPr>
                                    <m:ctrlPr>
                                      <a:rPr lang="fr-BE" sz="1000" i="1">
                                        <a:solidFill>
                                          <a:srgbClr val="5B9BD5"/>
                                        </a:solidFill>
                                        <a:latin typeface="Cambria Math" panose="02040503050406030204" pitchFamily="18" charset="0"/>
                                      </a:rPr>
                                    </m:ctrlPr>
                                  </m:funcPr>
                                  <m:fName>
                                    <m:r>
                                      <m:rPr>
                                        <m:sty m:val="p"/>
                                      </m:rPr>
                                      <a:rPr lang="fr-BE" sz="1000">
                                        <a:solidFill>
                                          <a:srgbClr val="5B9BD5"/>
                                        </a:solidFill>
                                        <a:latin typeface="Cambria Math" panose="02040503050406030204" pitchFamily="18" charset="0"/>
                                      </a:rPr>
                                      <m:t>cot</m:t>
                                    </m:r>
                                  </m:fName>
                                  <m:e>
                                    <m:r>
                                      <a:rPr lang="fr-BE" sz="1000" i="1">
                                        <a:solidFill>
                                          <a:srgbClr val="5B9BD5"/>
                                        </a:solidFill>
                                        <a:latin typeface="Cambria Math" panose="02040503050406030204" pitchFamily="18" charset="0"/>
                                        <a:ea typeface="Cambria Math" panose="02040503050406030204" pitchFamily="18" charset="0"/>
                                      </a:rPr>
                                      <m:t>𝛼</m:t>
                                    </m:r>
                                  </m:e>
                                </m:func>
                              </m:e>
                            </m:d>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𝑑</m:t>
                                </m:r>
                              </m:e>
                              <m:sub>
                                <m:r>
                                  <a:rPr lang="fr-BE" sz="1000" i="1">
                                    <a:solidFill>
                                      <a:srgbClr val="5B9BD5"/>
                                    </a:solidFill>
                                    <a:latin typeface="Cambria Math" panose="02040503050406030204" pitchFamily="18" charset="0"/>
                                  </a:rPr>
                                  <m:t>𝑐</m:t>
                                </m:r>
                              </m:sub>
                            </m:sSub>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𝑓</m:t>
                                </m:r>
                              </m:e>
                              <m:sub>
                                <m:r>
                                  <a:rPr lang="fr-BE" sz="1000" i="1">
                                    <a:solidFill>
                                      <a:srgbClr val="5B9BD5"/>
                                    </a:solidFill>
                                    <a:latin typeface="Cambria Math" panose="02040503050406030204" pitchFamily="18" charset="0"/>
                                  </a:rPr>
                                  <m:t>𝑦</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num>
                          <m:den>
                            <m:r>
                              <a:rPr lang="fr-BE" sz="1000" b="0" i="1" smtClean="0">
                                <a:solidFill>
                                  <a:srgbClr val="5B9BD5"/>
                                </a:solidFill>
                                <a:latin typeface="Cambria Math" panose="02040503050406030204" pitchFamily="18" charset="0"/>
                              </a:rPr>
                              <m:t>0.7∙</m:t>
                            </m:r>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𝑏</m:t>
                                </m:r>
                              </m:e>
                              <m:sub>
                                <m:r>
                                  <a:rPr lang="fr-BE" sz="1000" b="0" i="1" smtClean="0">
                                    <a:solidFill>
                                      <a:srgbClr val="5B9BD5"/>
                                    </a:solidFill>
                                    <a:latin typeface="Cambria Math" panose="02040503050406030204" pitchFamily="18" charset="0"/>
                                  </a:rPr>
                                  <m:t>𝑒𝑓𝑓</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𝑐</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𝑤𝑐</m:t>
                                </m:r>
                              </m:sub>
                            </m:sSub>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𝐸</m:t>
                            </m:r>
                          </m:den>
                        </m:f>
                      </m:oMath>
                    </m:oMathPara>
                  </a14:m>
                  <a:endParaRPr lang="en-GB" sz="1000" dirty="0"/>
                </a:p>
              </p:txBody>
            </p:sp>
          </mc:Choice>
          <mc:Fallback xmlns="">
            <p:sp>
              <p:nvSpPr>
                <p:cNvPr id="13" name="ZoneTexte 12">
                  <a:extLst>
                    <a:ext uri="{FF2B5EF4-FFF2-40B4-BE49-F238E27FC236}">
                      <a16:creationId xmlns:a16="http://schemas.microsoft.com/office/drawing/2014/main" id="{FD38D51F-B28F-64E8-46B1-0340900F7F1B}"/>
                    </a:ext>
                  </a:extLst>
                </p:cNvPr>
                <p:cNvSpPr txBox="1">
                  <a:spLocks noRot="1" noChangeAspect="1" noMove="1" noResize="1" noEditPoints="1" noAdjustHandles="1" noChangeArrowheads="1" noChangeShapeType="1" noTextEdit="1"/>
                </p:cNvSpPr>
                <p:nvPr/>
              </p:nvSpPr>
              <p:spPr>
                <a:xfrm>
                  <a:off x="2070000" y="3184710"/>
                  <a:ext cx="2822124" cy="784574"/>
                </a:xfrm>
                <a:prstGeom prst="rect">
                  <a:avLst/>
                </a:prstGeom>
                <a:blipFill>
                  <a:blip r:embed="rId10"/>
                  <a:stretch>
                    <a:fillRect/>
                  </a:stretch>
                </a:blipFill>
              </p:spPr>
              <p:txBody>
                <a:bodyPr/>
                <a:lstStyle/>
                <a:p>
                  <a:r>
                    <a:rPr lang="en-GB">
                      <a:noFill/>
                    </a:rPr>
                    <a:t> </a:t>
                  </a:r>
                </a:p>
              </p:txBody>
            </p:sp>
          </mc:Fallback>
        </mc:AlternateContent>
        <p:sp>
          <p:nvSpPr>
            <p:cNvPr id="14" name="ZoneTexte 13">
              <a:extLst>
                <a:ext uri="{FF2B5EF4-FFF2-40B4-BE49-F238E27FC236}">
                  <a16:creationId xmlns:a16="http://schemas.microsoft.com/office/drawing/2014/main" id="{AA44FB33-112F-42ED-3564-D15CEC3D158B}"/>
                </a:ext>
              </a:extLst>
            </p:cNvPr>
            <p:cNvSpPr txBox="1"/>
            <p:nvPr/>
          </p:nvSpPr>
          <p:spPr>
            <a:xfrm>
              <a:off x="2070000" y="2968710"/>
              <a:ext cx="2258367" cy="276999"/>
            </a:xfrm>
            <a:prstGeom prst="rect">
              <a:avLst/>
            </a:prstGeom>
            <a:noFill/>
          </p:spPr>
          <p:txBody>
            <a:bodyPr wrap="square">
              <a:spAutoFit/>
            </a:bodyPr>
            <a:lstStyle/>
            <a:p>
              <a:r>
                <a:rPr lang="fr-BE" sz="1200" u="sng" dirty="0" err="1">
                  <a:solidFill>
                    <a:schemeClr val="tx1"/>
                  </a:solidFill>
                  <a:latin typeface="Arial" panose="020B0604020202020204" pitchFamily="34" charset="0"/>
                  <a:cs typeface="Arial" pitchFamily="34" charset="0"/>
                </a:rPr>
                <a:t>Elastic</a:t>
              </a:r>
              <a:r>
                <a:rPr lang="fr-BE" sz="1200" u="sng" dirty="0">
                  <a:solidFill>
                    <a:schemeClr val="tx1"/>
                  </a:solidFill>
                  <a:latin typeface="Arial" panose="020B0604020202020204" pitchFamily="34" charset="0"/>
                  <a:cs typeface="Arial" pitchFamily="34" charset="0"/>
                </a:rPr>
                <a:t> </a:t>
              </a:r>
              <a:r>
                <a:rPr lang="fr-BE" sz="1200" u="sng" dirty="0" err="1">
                  <a:solidFill>
                    <a:schemeClr val="tx1"/>
                  </a:solidFill>
                  <a:latin typeface="Arial" panose="020B0604020202020204" pitchFamily="34" charset="0"/>
                  <a:cs typeface="Arial" pitchFamily="34" charset="0"/>
                </a:rPr>
                <a:t>deformation</a:t>
              </a:r>
              <a:endParaRPr lang="en-GB" sz="1200" u="sng" dirty="0"/>
            </a:p>
          </p:txBody>
        </p:sp>
      </p:gr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AADF3D4-E78C-3D5D-495C-AFBBFDDF6716}"/>
                  </a:ext>
                </a:extLst>
              </p:cNvPr>
              <p:cNvSpPr txBox="1"/>
              <p:nvPr/>
            </p:nvSpPr>
            <p:spPr>
              <a:xfrm>
                <a:off x="2069999" y="5436000"/>
                <a:ext cx="3016801" cy="633379"/>
              </a:xfrm>
              <a:prstGeom prst="rect">
                <a:avLst/>
              </a:prstGeom>
              <a:noFill/>
            </p:spPr>
            <p:txBody>
              <a:bodyPr wrap="square" rIns="0">
                <a:spAutoFit/>
              </a:bodyPr>
              <a:lstStyle/>
              <a:p>
                <a:pPr algn="just"/>
                <a14:m>
                  <m:oMathPara xmlns:m="http://schemas.openxmlformats.org/officeDocument/2006/math">
                    <m:oMathParaPr>
                      <m:jc m:val="left"/>
                    </m:oMathParaPr>
                    <m:oMath xmlns:m="http://schemas.openxmlformats.org/officeDocument/2006/math">
                      <m:sSubSup>
                        <m:sSubSupPr>
                          <m:ctrlPr>
                            <a:rPr lang="fr-BE" sz="1000" b="0" i="1" smtClean="0">
                              <a:solidFill>
                                <a:srgbClr val="ED7D31"/>
                              </a:solidFill>
                              <a:latin typeface="Cambria Math" panose="02040503050406030204" pitchFamily="18" charset="0"/>
                            </a:rPr>
                          </m:ctrlPr>
                        </m:sSubSupPr>
                        <m:e>
                          <m:r>
                            <a:rPr lang="fr-BE" sz="1000" b="0" i="1" smtClean="0">
                              <a:solidFill>
                                <a:srgbClr val="ED7D31"/>
                              </a:solidFill>
                              <a:latin typeface="Cambria Math" panose="02040503050406030204" pitchFamily="18" charset="0"/>
                            </a:rPr>
                            <m:t>∆</m:t>
                          </m:r>
                        </m:e>
                        <m:sub>
                          <m:r>
                            <a:rPr lang="fr-BE" sz="1000" b="0" i="1" smtClean="0">
                              <a:solidFill>
                                <a:srgbClr val="ED7D31"/>
                              </a:solidFill>
                              <a:latin typeface="Cambria Math" panose="02040503050406030204" pitchFamily="18" charset="0"/>
                            </a:rPr>
                            <m:t>𝑝𝑝</m:t>
                          </m:r>
                          <m:r>
                            <a:rPr lang="fr-BE" sz="1000" b="0" i="1" smtClean="0">
                              <a:solidFill>
                                <a:srgbClr val="ED7D31"/>
                              </a:solidFill>
                              <a:latin typeface="Cambria Math" panose="02040503050406030204" pitchFamily="18" charset="0"/>
                            </a:rPr>
                            <m:t>,</m:t>
                          </m:r>
                          <m:r>
                            <a:rPr lang="fr-BE" sz="1000" b="0" i="1" smtClean="0">
                              <a:solidFill>
                                <a:srgbClr val="ED7D31"/>
                              </a:solidFill>
                              <a:latin typeface="Cambria Math" panose="02040503050406030204" pitchFamily="18" charset="0"/>
                            </a:rPr>
                            <m:t>𝑥</m:t>
                          </m:r>
                        </m:sub>
                        <m:sup>
                          <m:r>
                            <a:rPr lang="fr-BE" sz="1000" b="0" i="1" smtClean="0">
                              <a:solidFill>
                                <a:srgbClr val="ED7D31"/>
                              </a:solidFill>
                              <a:latin typeface="Cambria Math" panose="02040503050406030204" pitchFamily="18" charset="0"/>
                            </a:rPr>
                            <m:t>𝐶𝑊𝐶</m:t>
                          </m:r>
                        </m:sup>
                      </m:sSubSup>
                      <m:r>
                        <a:rPr lang="fr-BE" sz="1000" b="0" i="1" smtClean="0">
                          <a:solidFill>
                            <a:srgbClr val="ED7D31"/>
                          </a:solidFill>
                          <a:latin typeface="Cambria Math" panose="02040503050406030204" pitchFamily="18" charset="0"/>
                        </a:rPr>
                        <m:t>=</m:t>
                      </m:r>
                      <m:f>
                        <m:fPr>
                          <m:ctrlPr>
                            <a:rPr lang="fr-BE" sz="1000" b="0" i="1" smtClean="0">
                              <a:solidFill>
                                <a:srgbClr val="ED7D31"/>
                              </a:solidFill>
                              <a:latin typeface="Cambria Math" panose="02040503050406030204" pitchFamily="18" charset="0"/>
                            </a:rPr>
                          </m:ctrlPr>
                        </m:fPr>
                        <m:num>
                          <m:d>
                            <m:dPr>
                              <m:ctrlPr>
                                <a:rPr lang="fr-BE" sz="1000" i="1">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r>
                                <a:rPr lang="fr-BE" sz="1000" i="1">
                                  <a:solidFill>
                                    <a:srgbClr val="ED7D31"/>
                                  </a:solidFill>
                                  <a:latin typeface="Cambria Math" panose="02040503050406030204" pitchFamily="18" charset="0"/>
                                </a:rPr>
                                <m:t>+2∙</m:t>
                              </m:r>
                              <m:r>
                                <a:rPr lang="fr-BE" sz="1000" i="1">
                                  <a:solidFill>
                                    <a:srgbClr val="ED7D31"/>
                                  </a:solidFill>
                                  <a:latin typeface="Cambria Math" panose="02040503050406030204" pitchFamily="18" charset="0"/>
                                </a:rPr>
                                <m:t>𝑥</m:t>
                              </m:r>
                              <m:r>
                                <a:rPr lang="fr-BE" sz="1000" i="1">
                                  <a:solidFill>
                                    <a:srgbClr val="ED7D31"/>
                                  </a:solidFill>
                                  <a:latin typeface="Cambria Math" panose="02040503050406030204" pitchFamily="18" charset="0"/>
                                </a:rPr>
                                <m:t>∙</m:t>
                              </m:r>
                              <m:func>
                                <m:funcPr>
                                  <m:ctrlPr>
                                    <a:rPr lang="fr-BE" sz="1000" i="1">
                                      <a:solidFill>
                                        <a:srgbClr val="ED7D31"/>
                                      </a:solidFill>
                                      <a:latin typeface="Cambria Math" panose="02040503050406030204" pitchFamily="18" charset="0"/>
                                    </a:rPr>
                                  </m:ctrlPr>
                                </m:funcPr>
                                <m:fName>
                                  <m:r>
                                    <m:rPr>
                                      <m:sty m:val="p"/>
                                    </m:rPr>
                                    <a:rPr lang="fr-BE" sz="1000">
                                      <a:solidFill>
                                        <a:srgbClr val="ED7D31"/>
                                      </a:solidFill>
                                      <a:latin typeface="Cambria Math" panose="02040503050406030204" pitchFamily="18" charset="0"/>
                                    </a:rPr>
                                    <m:t>cot</m:t>
                                  </m:r>
                                </m:fName>
                                <m:e>
                                  <m:r>
                                    <a:rPr lang="fr-BE" sz="1000" i="1">
                                      <a:solidFill>
                                        <a:srgbClr val="ED7D31"/>
                                      </a:solidFill>
                                      <a:latin typeface="Cambria Math" panose="02040503050406030204" pitchFamily="18" charset="0"/>
                                      <a:ea typeface="Cambria Math" panose="02040503050406030204" pitchFamily="18" charset="0"/>
                                    </a:rPr>
                                    <m:t>𝛼</m:t>
                                  </m:r>
                                </m:e>
                              </m:func>
                            </m:e>
                          </m:d>
                          <m:r>
                            <a:rPr lang="fr-BE" sz="1000" i="1">
                              <a:solidFill>
                                <a:srgbClr val="ED7D31"/>
                              </a:solidFill>
                              <a:latin typeface="Cambria Math" panose="02040503050406030204" pitchFamily="18" charset="0"/>
                            </a:rPr>
                            <m:t>∙</m:t>
                          </m:r>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𝑓</m:t>
                              </m:r>
                            </m:e>
                            <m:sub>
                              <m:r>
                                <a:rPr lang="fr-BE" sz="1000" i="1">
                                  <a:solidFill>
                                    <a:srgbClr val="ED7D31"/>
                                  </a:solidFill>
                                  <a:latin typeface="Cambria Math" panose="02040503050406030204" pitchFamily="18" charset="0"/>
                                </a:rPr>
                                <m:t>𝑦</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num>
                        <m:den>
                          <m:r>
                            <a:rPr lang="fr-BE" sz="1000" b="0" i="1" smtClean="0">
                              <a:solidFill>
                                <a:srgbClr val="ED7D31"/>
                              </a:solidFill>
                              <a:latin typeface="Cambria Math" panose="02040503050406030204" pitchFamily="18" charset="0"/>
                            </a:rPr>
                            <m:t>2∙</m:t>
                          </m:r>
                          <m:sSub>
                            <m:sSubPr>
                              <m:ctrlPr>
                                <a:rPr lang="fr-BE" sz="1000" b="0" i="1" smtClean="0">
                                  <a:solidFill>
                                    <a:srgbClr val="ED7D31"/>
                                  </a:solidFill>
                                  <a:latin typeface="Cambria Math" panose="02040503050406030204" pitchFamily="18" charset="0"/>
                                </a:rPr>
                              </m:ctrlPr>
                            </m:sSubPr>
                            <m:e>
                              <m:r>
                                <a:rPr lang="fr-BE" sz="1000" b="0" i="1" smtClean="0">
                                  <a:solidFill>
                                    <a:srgbClr val="ED7D31"/>
                                  </a:solidFill>
                                  <a:latin typeface="Cambria Math" panose="02040503050406030204" pitchFamily="18" charset="0"/>
                                </a:rPr>
                                <m:t>𝐸</m:t>
                              </m:r>
                            </m:e>
                            <m:sub>
                              <m:r>
                                <a:rPr lang="fr-BE" sz="1000" b="0" i="1" smtClean="0">
                                  <a:solidFill>
                                    <a:srgbClr val="ED7D31"/>
                                  </a:solidFill>
                                  <a:latin typeface="Cambria Math" panose="02040503050406030204" pitchFamily="18" charset="0"/>
                                </a:rPr>
                                <m:t>𝑝𝑝</m:t>
                              </m:r>
                            </m:sub>
                          </m:sSub>
                          <m:r>
                            <a:rPr lang="fr-BE" sz="1000" b="0" i="1" smtClean="0">
                              <a:solidFill>
                                <a:srgbClr val="ED7D31"/>
                              </a:solidFill>
                              <a:latin typeface="Cambria Math" panose="02040503050406030204" pitchFamily="18" charset="0"/>
                            </a:rPr>
                            <m:t>∙</m:t>
                          </m:r>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cot</m:t>
                              </m:r>
                            </m:fName>
                            <m:e>
                              <m:r>
                                <a:rPr lang="fr-BE" sz="1000" b="0" i="1" smtClean="0">
                                  <a:solidFill>
                                    <a:srgbClr val="ED7D31"/>
                                  </a:solidFill>
                                  <a:latin typeface="Cambria Math" panose="02040503050406030204" pitchFamily="18" charset="0"/>
                                </a:rPr>
                                <m:t>𝛼</m:t>
                              </m:r>
                            </m:e>
                          </m:func>
                        </m:den>
                      </m:f>
                    </m:oMath>
                  </m:oMathPara>
                </a14:m>
                <a:endParaRPr lang="en-GB" sz="1000" dirty="0">
                  <a:solidFill>
                    <a:srgbClr val="ED7D31"/>
                  </a:solidFill>
                </a:endParaRPr>
              </a:p>
              <a:p>
                <a:pPr lvl="1" algn="just"/>
                <a14:m>
                  <m:oMathPara xmlns:m="http://schemas.openxmlformats.org/officeDocument/2006/math">
                    <m:oMathParaPr>
                      <m:jc m:val="left"/>
                    </m:oMathParaPr>
                    <m:oMath xmlns:m="http://schemas.openxmlformats.org/officeDocument/2006/math">
                      <m:r>
                        <a:rPr lang="fr-BE" sz="1000" i="1" smtClean="0">
                          <a:solidFill>
                            <a:srgbClr val="ED7D31"/>
                          </a:solidFill>
                          <a:latin typeface="Cambria Math" panose="02040503050406030204" pitchFamily="18" charset="0"/>
                          <a:ea typeface="Cambria Math" panose="02040503050406030204" pitchFamily="18" charset="0"/>
                        </a:rPr>
                        <m:t>×</m:t>
                      </m:r>
                      <m:d>
                        <m:dPr>
                          <m:begChr m:val="["/>
                          <m:endChr m:val="]"/>
                          <m:ctrlPr>
                            <a:rPr lang="fr-BE" sz="1000" b="0" i="1" smtClean="0">
                              <a:solidFill>
                                <a:srgbClr val="ED7D31"/>
                              </a:solidFill>
                              <a:latin typeface="Cambria Math" panose="02040503050406030204" pitchFamily="18" charset="0"/>
                            </a:rPr>
                          </m:ctrlPr>
                        </m:dPr>
                        <m:e>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ln</m:t>
                              </m:r>
                            </m:fName>
                            <m:e>
                              <m:d>
                                <m:dPr>
                                  <m:begChr m:val="|"/>
                                  <m:endChr m:val="|"/>
                                  <m:ctrlPr>
                                    <a:rPr lang="fr-BE" sz="1000" b="0" i="1" smtClean="0">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r>
                                    <a:rPr lang="fr-BE" sz="1000" i="1">
                                      <a:solidFill>
                                        <a:srgbClr val="ED7D31"/>
                                      </a:solidFill>
                                      <a:latin typeface="Cambria Math" panose="02040503050406030204" pitchFamily="18" charset="0"/>
                                    </a:rPr>
                                    <m:t>+2∙</m:t>
                                  </m:r>
                                  <m:r>
                                    <a:rPr lang="fr-BE" sz="1000" i="1">
                                      <a:solidFill>
                                        <a:srgbClr val="ED7D31"/>
                                      </a:solidFill>
                                      <a:latin typeface="Cambria Math" panose="02040503050406030204" pitchFamily="18" charset="0"/>
                                    </a:rPr>
                                    <m:t>𝑥</m:t>
                                  </m:r>
                                  <m:r>
                                    <a:rPr lang="fr-BE" sz="1000" i="1">
                                      <a:solidFill>
                                        <a:srgbClr val="ED7D31"/>
                                      </a:solidFill>
                                      <a:latin typeface="Cambria Math" panose="02040503050406030204" pitchFamily="18" charset="0"/>
                                    </a:rPr>
                                    <m:t>∙</m:t>
                                  </m:r>
                                  <m:func>
                                    <m:funcPr>
                                      <m:ctrlPr>
                                        <a:rPr lang="fr-BE" sz="1000" i="1">
                                          <a:solidFill>
                                            <a:srgbClr val="ED7D31"/>
                                          </a:solidFill>
                                          <a:latin typeface="Cambria Math" panose="02040503050406030204" pitchFamily="18" charset="0"/>
                                        </a:rPr>
                                      </m:ctrlPr>
                                    </m:funcPr>
                                    <m:fName>
                                      <m:r>
                                        <m:rPr>
                                          <m:sty m:val="p"/>
                                        </m:rPr>
                                        <a:rPr lang="fr-BE" sz="1000">
                                          <a:solidFill>
                                            <a:srgbClr val="ED7D31"/>
                                          </a:solidFill>
                                          <a:latin typeface="Cambria Math" panose="02040503050406030204" pitchFamily="18" charset="0"/>
                                        </a:rPr>
                                        <m:t>cot</m:t>
                                      </m:r>
                                    </m:fName>
                                    <m:e>
                                      <m:r>
                                        <a:rPr lang="fr-BE" sz="1000" i="1">
                                          <a:solidFill>
                                            <a:srgbClr val="ED7D31"/>
                                          </a:solidFill>
                                          <a:latin typeface="Cambria Math" panose="02040503050406030204" pitchFamily="18" charset="0"/>
                                          <a:ea typeface="Cambria Math" panose="02040503050406030204" pitchFamily="18" charset="0"/>
                                        </a:rPr>
                                        <m:t>𝛼</m:t>
                                      </m:r>
                                    </m:e>
                                  </m:func>
                                </m:e>
                              </m:d>
                            </m:e>
                          </m:func>
                          <m:r>
                            <a:rPr lang="fr-BE" sz="1000" b="0" i="1" smtClean="0">
                              <a:solidFill>
                                <a:srgbClr val="ED7D31"/>
                              </a:solidFill>
                              <a:latin typeface="Cambria Math" panose="02040503050406030204" pitchFamily="18" charset="0"/>
                            </a:rPr>
                            <m:t>−</m:t>
                          </m:r>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ln</m:t>
                              </m:r>
                            </m:fName>
                            <m:e>
                              <m:d>
                                <m:dPr>
                                  <m:begChr m:val="|"/>
                                  <m:endChr m:val="|"/>
                                  <m:ctrlPr>
                                    <a:rPr lang="fr-BE" sz="1000" i="1">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e>
                              </m:d>
                            </m:e>
                          </m:func>
                        </m:e>
                      </m:d>
                    </m:oMath>
                  </m:oMathPara>
                </a14:m>
                <a:endParaRPr lang="en-GB" sz="900" dirty="0"/>
              </a:p>
            </p:txBody>
          </p:sp>
        </mc:Choice>
        <mc:Fallback xmlns="">
          <p:sp>
            <p:nvSpPr>
              <p:cNvPr id="4" name="ZoneTexte 3">
                <a:extLst>
                  <a:ext uri="{FF2B5EF4-FFF2-40B4-BE49-F238E27FC236}">
                    <a16:creationId xmlns:a16="http://schemas.microsoft.com/office/drawing/2014/main" id="{6AADF3D4-E78C-3D5D-495C-AFBBFDDF6716}"/>
                  </a:ext>
                </a:extLst>
              </p:cNvPr>
              <p:cNvSpPr txBox="1">
                <a:spLocks noRot="1" noChangeAspect="1" noMove="1" noResize="1" noEditPoints="1" noAdjustHandles="1" noChangeArrowheads="1" noChangeShapeType="1" noTextEdit="1"/>
              </p:cNvSpPr>
              <p:nvPr/>
            </p:nvSpPr>
            <p:spPr>
              <a:xfrm>
                <a:off x="2069999" y="5436000"/>
                <a:ext cx="3016801" cy="633379"/>
              </a:xfrm>
              <a:prstGeom prst="rect">
                <a:avLst/>
              </a:prstGeom>
              <a:blipFill>
                <a:blip r:embed="rId11"/>
                <a:stretch>
                  <a:fillRect/>
                </a:stretch>
              </a:blipFill>
            </p:spPr>
            <p:txBody>
              <a:bodyPr/>
              <a:lstStyle/>
              <a:p>
                <a:r>
                  <a:rPr lang="en-GB">
                    <a:noFill/>
                  </a:rPr>
                  <a:t> </a:t>
                </a:r>
              </a:p>
            </p:txBody>
          </p:sp>
        </mc:Fallback>
      </mc:AlternateContent>
      <p:sp>
        <p:nvSpPr>
          <p:cNvPr id="6" name="ZoneTexte 5">
            <a:extLst>
              <a:ext uri="{FF2B5EF4-FFF2-40B4-BE49-F238E27FC236}">
                <a16:creationId xmlns:a16="http://schemas.microsoft.com/office/drawing/2014/main" id="{0EEBF530-86D9-2B51-18D6-D29773D2A714}"/>
              </a:ext>
            </a:extLst>
          </p:cNvPr>
          <p:cNvSpPr txBox="1"/>
          <p:nvPr/>
        </p:nvSpPr>
        <p:spPr>
          <a:xfrm>
            <a:off x="2070000" y="5220000"/>
            <a:ext cx="2258367" cy="276999"/>
          </a:xfrm>
          <a:prstGeom prst="rect">
            <a:avLst/>
          </a:prstGeom>
          <a:noFill/>
        </p:spPr>
        <p:txBody>
          <a:bodyPr wrap="square">
            <a:spAutoFit/>
          </a:bodyPr>
          <a:lstStyle/>
          <a:p>
            <a:r>
              <a:rPr lang="fr-BE" sz="1200" u="sng" dirty="0">
                <a:solidFill>
                  <a:schemeClr val="tx1"/>
                </a:solidFill>
                <a:latin typeface="Arial" panose="020B0604020202020204" pitchFamily="34" charset="0"/>
                <a:cs typeface="Arial" pitchFamily="34" charset="0"/>
              </a:rPr>
              <a:t>Plastic </a:t>
            </a:r>
            <a:r>
              <a:rPr lang="fr-BE" sz="1200" u="sng" dirty="0" err="1">
                <a:solidFill>
                  <a:schemeClr val="tx1"/>
                </a:solidFill>
                <a:latin typeface="Arial" panose="020B0604020202020204" pitchFamily="34" charset="0"/>
                <a:cs typeface="Arial" pitchFamily="34" charset="0"/>
              </a:rPr>
              <a:t>deformation</a:t>
            </a:r>
            <a:endParaRPr lang="en-GB" sz="1200" u="sng" dirty="0"/>
          </a:p>
        </p:txBody>
      </p:sp>
      <p:sp>
        <p:nvSpPr>
          <p:cNvPr id="7" name="ZoneTexte 6">
            <a:extLst>
              <a:ext uri="{FF2B5EF4-FFF2-40B4-BE49-F238E27FC236}">
                <a16:creationId xmlns:a16="http://schemas.microsoft.com/office/drawing/2014/main" id="{FEEEB031-2DDD-6143-F2F2-C4746181CF27}"/>
              </a:ext>
            </a:extLst>
          </p:cNvPr>
          <p:cNvSpPr txBox="1"/>
          <p:nvPr/>
        </p:nvSpPr>
        <p:spPr>
          <a:xfrm>
            <a:off x="2070000" y="6285379"/>
            <a:ext cx="2258367" cy="276999"/>
          </a:xfrm>
          <a:prstGeom prst="rect">
            <a:avLst/>
          </a:prstGeom>
          <a:noFill/>
        </p:spPr>
        <p:txBody>
          <a:bodyPr wrap="square">
            <a:spAutoFit/>
          </a:bodyPr>
          <a:lstStyle/>
          <a:p>
            <a:r>
              <a:rPr lang="fr-BE" sz="1200" u="sng" dirty="0">
                <a:solidFill>
                  <a:schemeClr val="tx1"/>
                </a:solidFill>
                <a:latin typeface="Arial" panose="020B0604020202020204" pitchFamily="34" charset="0"/>
                <a:cs typeface="Arial" pitchFamily="34" charset="0"/>
              </a:rPr>
              <a:t>Full </a:t>
            </a:r>
            <a:r>
              <a:rPr lang="fr-BE" sz="1200" u="sng" dirty="0" err="1">
                <a:solidFill>
                  <a:schemeClr val="tx1"/>
                </a:solidFill>
                <a:latin typeface="Arial" panose="020B0604020202020204" pitchFamily="34" charset="0"/>
                <a:cs typeface="Arial" pitchFamily="34" charset="0"/>
              </a:rPr>
              <a:t>deformation</a:t>
            </a:r>
            <a:endParaRPr lang="en-GB" sz="1200" u="sng" dirty="0"/>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2E751634-5D81-9D9F-A6A6-35AAA11EAC38}"/>
                  </a:ext>
                </a:extLst>
              </p:cNvPr>
              <p:cNvSpPr txBox="1"/>
              <p:nvPr/>
            </p:nvSpPr>
            <p:spPr>
              <a:xfrm>
                <a:off x="2070000" y="6500823"/>
                <a:ext cx="2621179" cy="264047"/>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sSubSup>
                        <m:sSubSupPr>
                          <m:ctrlPr>
                            <a:rPr lang="fr-BE" sz="1000" b="0" i="1" smtClean="0">
                              <a:solidFill>
                                <a:schemeClr val="tx1"/>
                              </a:solidFill>
                              <a:latin typeface="Cambria Math" panose="02040503050406030204" pitchFamily="18" charset="0"/>
                            </a:rPr>
                          </m:ctrlPr>
                        </m:sSubSupPr>
                        <m:e>
                          <m:r>
                            <a:rPr lang="fr-BE" sz="1000" b="0" i="1" smtClean="0">
                              <a:solidFill>
                                <a:schemeClr val="tx1"/>
                              </a:solidFill>
                              <a:latin typeface="Cambria Math" panose="02040503050406030204" pitchFamily="18" charset="0"/>
                            </a:rPr>
                            <m:t>∆</m:t>
                          </m:r>
                        </m:e>
                        <m:sub>
                          <m:r>
                            <a:rPr lang="fr-BE" sz="1000" b="0" i="1" smtClean="0">
                              <a:solidFill>
                                <a:schemeClr val="tx1"/>
                              </a:solidFill>
                              <a:latin typeface="Cambria Math" panose="02040503050406030204" pitchFamily="18" charset="0"/>
                            </a:rPr>
                            <m:t>𝑡𝑜𝑡</m:t>
                          </m:r>
                          <m:r>
                            <a:rPr lang="fr-BE" sz="1000" b="0" i="1" smtClean="0">
                              <a:solidFill>
                                <a:schemeClr val="tx1"/>
                              </a:solidFill>
                              <a:latin typeface="Cambria Math" panose="02040503050406030204" pitchFamily="18" charset="0"/>
                            </a:rPr>
                            <m:t>,</m:t>
                          </m:r>
                          <m:r>
                            <a:rPr lang="fr-BE" sz="1000" b="0" i="1" smtClean="0">
                              <a:solidFill>
                                <a:schemeClr val="tx1"/>
                              </a:solidFill>
                              <a:latin typeface="Cambria Math" panose="02040503050406030204" pitchFamily="18" charset="0"/>
                            </a:rPr>
                            <m:t>𝑥</m:t>
                          </m:r>
                        </m:sub>
                        <m:sup>
                          <m:r>
                            <a:rPr lang="fr-BE" sz="1000" b="0" i="1" smtClean="0">
                              <a:solidFill>
                                <a:schemeClr val="tx1"/>
                              </a:solidFill>
                              <a:latin typeface="Cambria Math" panose="02040503050406030204" pitchFamily="18" charset="0"/>
                            </a:rPr>
                            <m:t>𝐶𝑊𝐶</m:t>
                          </m:r>
                        </m:sup>
                      </m:sSubSup>
                      <m:r>
                        <a:rPr lang="fr-BE" sz="1000" b="0" i="1" smtClean="0">
                          <a:solidFill>
                            <a:schemeClr val="tx1"/>
                          </a:solidFill>
                          <a:latin typeface="Cambria Math" panose="02040503050406030204" pitchFamily="18" charset="0"/>
                        </a:rPr>
                        <m:t>=</m:t>
                      </m:r>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m:t>
                          </m:r>
                        </m:e>
                        <m:sub>
                          <m:r>
                            <a:rPr lang="fr-BE" sz="1000" b="0" i="1" smtClean="0">
                              <a:solidFill>
                                <a:srgbClr val="5B9BD5"/>
                              </a:solidFill>
                              <a:latin typeface="Cambria Math" panose="02040503050406030204" pitchFamily="18" charset="0"/>
                            </a:rPr>
                            <m:t>𝑒𝑙</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𝑥</m:t>
                          </m:r>
                        </m:sub>
                      </m:sSub>
                      <m:r>
                        <a:rPr lang="fr-BE" sz="1000" b="0" i="1" smtClean="0">
                          <a:solidFill>
                            <a:schemeClr val="tx1"/>
                          </a:solidFill>
                          <a:latin typeface="Cambria Math" panose="02040503050406030204" pitchFamily="18" charset="0"/>
                        </a:rPr>
                        <m:t>+</m:t>
                      </m:r>
                      <m:sSub>
                        <m:sSubPr>
                          <m:ctrlPr>
                            <a:rPr lang="fr-BE" sz="1000" b="0" i="1" smtClean="0">
                              <a:solidFill>
                                <a:srgbClr val="ED7D31"/>
                              </a:solidFill>
                              <a:latin typeface="Cambria Math" panose="02040503050406030204" pitchFamily="18" charset="0"/>
                            </a:rPr>
                          </m:ctrlPr>
                        </m:sSubPr>
                        <m:e>
                          <m:r>
                            <a:rPr lang="fr-BE" sz="1000" b="0" i="1" smtClean="0">
                              <a:solidFill>
                                <a:srgbClr val="ED7D31"/>
                              </a:solidFill>
                              <a:latin typeface="Cambria Math" panose="02040503050406030204" pitchFamily="18" charset="0"/>
                            </a:rPr>
                            <m:t>∆</m:t>
                          </m:r>
                        </m:e>
                        <m:sub>
                          <m:r>
                            <a:rPr lang="fr-BE" sz="1000" b="0" i="1" smtClean="0">
                              <a:solidFill>
                                <a:srgbClr val="ED7D31"/>
                              </a:solidFill>
                              <a:latin typeface="Cambria Math" panose="02040503050406030204" pitchFamily="18" charset="0"/>
                            </a:rPr>
                            <m:t>𝑝𝑝</m:t>
                          </m:r>
                          <m:r>
                            <a:rPr lang="fr-BE" sz="1000" b="0" i="1" smtClean="0">
                              <a:solidFill>
                                <a:srgbClr val="ED7D31"/>
                              </a:solidFill>
                              <a:latin typeface="Cambria Math" panose="02040503050406030204" pitchFamily="18" charset="0"/>
                            </a:rPr>
                            <m:t>,</m:t>
                          </m:r>
                          <m:r>
                            <a:rPr lang="fr-BE" sz="1000" b="0" i="1" smtClean="0">
                              <a:solidFill>
                                <a:srgbClr val="ED7D31"/>
                              </a:solidFill>
                              <a:latin typeface="Cambria Math" panose="02040503050406030204" pitchFamily="18" charset="0"/>
                            </a:rPr>
                            <m:t>𝑥</m:t>
                          </m:r>
                        </m:sub>
                      </m:sSub>
                    </m:oMath>
                  </m:oMathPara>
                </a14:m>
                <a:endParaRPr lang="en-GB" sz="1200" dirty="0"/>
              </a:p>
            </p:txBody>
          </p:sp>
        </mc:Choice>
        <mc:Fallback xmlns="">
          <p:sp>
            <p:nvSpPr>
              <p:cNvPr id="9" name="ZoneTexte 8">
                <a:extLst>
                  <a:ext uri="{FF2B5EF4-FFF2-40B4-BE49-F238E27FC236}">
                    <a16:creationId xmlns:a16="http://schemas.microsoft.com/office/drawing/2014/main" id="{2E751634-5D81-9D9F-A6A6-35AAA11EAC38}"/>
                  </a:ext>
                </a:extLst>
              </p:cNvPr>
              <p:cNvSpPr txBox="1">
                <a:spLocks noRot="1" noChangeAspect="1" noMove="1" noResize="1" noEditPoints="1" noAdjustHandles="1" noChangeArrowheads="1" noChangeShapeType="1" noTextEdit="1"/>
              </p:cNvSpPr>
              <p:nvPr/>
            </p:nvSpPr>
            <p:spPr>
              <a:xfrm>
                <a:off x="2070000" y="6500823"/>
                <a:ext cx="2621179" cy="264047"/>
              </a:xfrm>
              <a:prstGeom prst="rect">
                <a:avLst/>
              </a:prstGeom>
              <a:blipFill>
                <a:blip r:embed="rId12"/>
                <a:stretch>
                  <a:fillRect/>
                </a:stretch>
              </a:blipFill>
            </p:spPr>
            <p:txBody>
              <a:bodyPr/>
              <a:lstStyle/>
              <a:p>
                <a:r>
                  <a:rPr lang="en-GB">
                    <a:noFill/>
                  </a:rPr>
                  <a:t> </a:t>
                </a:r>
              </a:p>
            </p:txBody>
          </p:sp>
        </mc:Fallback>
      </mc:AlternateContent>
      <p:sp>
        <p:nvSpPr>
          <p:cNvPr id="41" name="ZoneTexte 40">
            <a:extLst>
              <a:ext uri="{FF2B5EF4-FFF2-40B4-BE49-F238E27FC236}">
                <a16:creationId xmlns:a16="http://schemas.microsoft.com/office/drawing/2014/main" id="{F45E8A9E-E5C5-E49F-BABB-8F0411422961}"/>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354495594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818455-A54B-9C88-612E-B337F5D30D5C}"/>
              </a:ext>
            </a:extLst>
          </p:cNvPr>
          <p:cNvPicPr>
            <a:picLocks noChangeAspect="1"/>
          </p:cNvPicPr>
          <p:nvPr/>
        </p:nvPicPr>
        <p:blipFill>
          <a:blip r:embed="rId4"/>
          <a:stretch>
            <a:fillRect/>
          </a:stretch>
        </p:blipFill>
        <p:spPr>
          <a:xfrm>
            <a:off x="288000" y="3970800"/>
            <a:ext cx="1825455" cy="2880000"/>
          </a:xfrm>
          <a:prstGeom prst="rect">
            <a:avLst/>
          </a:prstGeom>
          <a:noFill/>
          <a:ln w="19050">
            <a:solidFill>
              <a:srgbClr val="FF0000"/>
            </a:solidFill>
            <a:prstDash val="sysDot"/>
          </a:ln>
        </p:spPr>
      </p:pic>
      <mc:AlternateContent xmlns:mc="http://schemas.openxmlformats.org/markup-compatibility/2006" xmlns:a14="http://schemas.microsoft.com/office/drawing/2010/main">
        <mc:Choice Requires="a14">
          <p:sp>
            <p:nvSpPr>
              <p:cNvPr id="46" name="Titre 5">
                <a:extLst>
                  <a:ext uri="{FF2B5EF4-FFF2-40B4-BE49-F238E27FC236}">
                    <a16:creationId xmlns:a16="http://schemas.microsoft.com/office/drawing/2014/main" id="{ED9C251E-5176-B189-1B13-D85DB9EC34A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𝐾</m:t>
                        </m:r>
                      </m:e>
                      <m:sub>
                        <m:r>
                          <a:rPr lang="fr-BE" b="0" i="1" smtClean="0">
                            <a:latin typeface="Cambria Math" panose="02040503050406030204" pitchFamily="18" charset="0"/>
                            <a:cs typeface="Arial" panose="020B0604020202020204" pitchFamily="34" charset="0"/>
                          </a:rPr>
                          <m:t>𝑝𝑝</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46" name="Titre 5">
                <a:extLst>
                  <a:ext uri="{FF2B5EF4-FFF2-40B4-BE49-F238E27FC236}">
                    <a16:creationId xmlns:a16="http://schemas.microsoft.com/office/drawing/2014/main" id="{ED9C251E-5176-B189-1B13-D85DB9EC34A5}"/>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5"/>
                <a:stretch>
                  <a:fillRect l="-2000" t="-20792" b="-356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ZoneTexte 81">
                <a:extLst>
                  <a:ext uri="{FF2B5EF4-FFF2-40B4-BE49-F238E27FC236}">
                    <a16:creationId xmlns:a16="http://schemas.microsoft.com/office/drawing/2014/main" id="{A5D78847-C276-4331-3E3E-698EE00637CA}"/>
                  </a:ext>
                </a:extLst>
              </p:cNvPr>
              <p:cNvSpPr txBox="1"/>
              <p:nvPr/>
            </p:nvSpPr>
            <p:spPr>
              <a:xfrm>
                <a:off x="242887" y="3150000"/>
                <a:ext cx="8658225" cy="8377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m>
                            <m:mPr>
                              <m:mcs>
                                <m:mc>
                                  <m:mcPr>
                                    <m:count m:val="2"/>
                                    <m:mcJc m:val="center"/>
                                  </m:mcPr>
                                </m:mc>
                              </m:mcs>
                              <m:ctrlPr>
                                <a:rPr lang="fr-BE" i="1">
                                  <a:latin typeface="Cambria Math" panose="02040503050406030204" pitchFamily="18" charset="0"/>
                                  <a:cs typeface="Arial" pitchFamily="34" charset="0"/>
                                </a:rPr>
                              </m:ctrlPr>
                            </m:mPr>
                            <m:m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r>
                                      <a:rPr lang="fr-BE" i="1">
                                        <a:latin typeface="Cambria Math" panose="02040503050406030204" pitchFamily="18" charset="0"/>
                                        <a:cs typeface="Arial" pitchFamily="34" charset="0"/>
                                      </a:rPr>
                                      <m:t>2∙</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𝐸</m:t>
                                        </m:r>
                                      </m:e>
                                      <m:sub>
                                        <m:r>
                                          <a:rPr lang="fr-BE" i="1">
                                            <a:latin typeface="Cambria Math" panose="02040503050406030204" pitchFamily="18" charset="0"/>
                                            <a:cs typeface="Arial" pitchFamily="34" charset="0"/>
                                          </a:rPr>
                                          <m:t>𝑝𝑝</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𝑡</m:t>
                                        </m:r>
                                      </m:e>
                                      <m:sub>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d>
                                      <m:dPr>
                                        <m:ctrlPr>
                                          <a:rPr lang="fr-BE" i="1">
                                            <a:latin typeface="Cambria Math" panose="02040503050406030204" pitchFamily="18" charset="0"/>
                                            <a:cs typeface="Arial" pitchFamily="34" charset="0"/>
                                          </a:rPr>
                                        </m:ctrlPr>
                                      </m:dPr>
                                      <m:e>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−1</m:t>
                                        </m:r>
                                      </m:e>
                                    </m:d>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ln</m:t>
                                        </m:r>
                                      </m:fName>
                                      <m:e>
                                        <m:r>
                                          <a:rPr lang="fr-BE" i="1">
                                            <a:latin typeface="Cambria Math" panose="02040503050406030204" pitchFamily="18" charset="0"/>
                                            <a:cs typeface="Arial" pitchFamily="34" charset="0"/>
                                          </a:rPr>
                                          <m:t>𝜇</m:t>
                                        </m:r>
                                      </m:e>
                                    </m:func>
                                  </m:den>
                                </m:f>
                              </m:e>
                              <m:e>
                                <m:r>
                                  <a:rPr lang="fr-BE" i="1">
                                    <a:latin typeface="Cambria Math" panose="02040503050406030204" pitchFamily="18" charset="0"/>
                                    <a:cs typeface="Arial" pitchFamily="34" charset="0"/>
                                  </a:rPr>
                                  <m:t>𝑤𝑖𝑡h</m:t>
                                </m:r>
                                <m:r>
                                  <a:rPr lang="fr-BE" i="1">
                                    <a:latin typeface="Cambria Math" panose="02040503050406030204" pitchFamily="18" charset="0"/>
                                    <a:cs typeface="Arial" pitchFamily="34" charset="0"/>
                                  </a:rPr>
                                  <m:t> </m:t>
                                </m:r>
                                <m:r>
                                  <a:rPr lang="fr-BE" i="1">
                                    <a:latin typeface="Cambria Math" panose="02040503050406030204" pitchFamily="18" charset="0"/>
                                    <a:cs typeface="Arial" pitchFamily="34" charset="0"/>
                                  </a:rPr>
                                  <m:t>𝜇</m:t>
                                </m:r>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r>
                                      <a:rPr lang="fr-BE" i="1">
                                        <a:latin typeface="Cambria Math" panose="02040503050406030204" pitchFamily="18" charset="0"/>
                                        <a:cs typeface="Arial" pitchFamily="34" charset="0"/>
                                      </a:rPr>
                                      <m:t>+</m:t>
                                    </m:r>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𝑑</m:t>
                                        </m:r>
                                      </m:e>
                                      <m:sub>
                                        <m:r>
                                          <a:rPr lang="fr-BE" i="1">
                                            <a:latin typeface="Cambria Math" panose="02040503050406030204" pitchFamily="18" charset="0"/>
                                            <a:cs typeface="Arial" pitchFamily="34" charset="0"/>
                                          </a:rPr>
                                          <m:t>𝑐</m:t>
                                        </m:r>
                                      </m:sub>
                                    </m:sSub>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cot</m:t>
                                        </m:r>
                                      </m:fName>
                                      <m:e>
                                        <m:r>
                                          <a:rPr lang="fr-BE" i="1">
                                            <a:latin typeface="Cambria Math" panose="02040503050406030204" pitchFamily="18" charset="0"/>
                                            <a:cs typeface="Arial" pitchFamily="34" charset="0"/>
                                          </a:rPr>
                                          <m:t>𝛼</m:t>
                                        </m:r>
                                      </m:e>
                                    </m:func>
                                  </m:num>
                                  <m:den>
                                    <m:sSub>
                                      <m:sSubPr>
                                        <m:ctrlPr>
                                          <a:rPr lang="fr-BE" i="1">
                                            <a:latin typeface="Cambria Math" panose="02040503050406030204" pitchFamily="18" charset="0"/>
                                            <a:cs typeface="Arial" pitchFamily="34" charset="0"/>
                                          </a:rPr>
                                        </m:ctrlPr>
                                      </m:sSubPr>
                                      <m:e>
                                        <m:r>
                                          <a:rPr lang="fr-BE" i="1">
                                            <a:latin typeface="Cambria Math" panose="02040503050406030204" pitchFamily="18" charset="0"/>
                                            <a:cs typeface="Arial" pitchFamily="34" charset="0"/>
                                          </a:rPr>
                                          <m:t>𝑏</m:t>
                                        </m:r>
                                      </m:e>
                                      <m:sub>
                                        <m:r>
                                          <a:rPr lang="fr-BE" i="1">
                                            <a:latin typeface="Cambria Math" panose="02040503050406030204" pitchFamily="18" charset="0"/>
                                            <a:cs typeface="Arial" pitchFamily="34" charset="0"/>
                                          </a:rPr>
                                          <m:t>𝑒𝑓𝑓</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𝑐</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𝑤𝑐</m:t>
                                        </m:r>
                                      </m:sub>
                                    </m:sSub>
                                  </m:den>
                                </m:f>
                              </m:e>
                            </m:mr>
                          </m:m>
                        </m:e>
                      </m:borderBox>
                    </m:oMath>
                  </m:oMathPara>
                </a14:m>
                <a:endParaRPr lang="fr-BE" i="1" dirty="0">
                  <a:solidFill>
                    <a:schemeClr val="tx1"/>
                  </a:solidFill>
                  <a:latin typeface="Arial" pitchFamily="34" charset="0"/>
                  <a:cs typeface="Arial" pitchFamily="34" charset="0"/>
                </a:endParaRPr>
              </a:p>
            </p:txBody>
          </p:sp>
        </mc:Choice>
        <mc:Fallback xmlns="">
          <p:sp>
            <p:nvSpPr>
              <p:cNvPr id="82" name="ZoneTexte 81">
                <a:extLst>
                  <a:ext uri="{FF2B5EF4-FFF2-40B4-BE49-F238E27FC236}">
                    <a16:creationId xmlns:a16="http://schemas.microsoft.com/office/drawing/2014/main" id="{A5D78847-C276-4331-3E3E-698EE00637CA}"/>
                  </a:ext>
                </a:extLst>
              </p:cNvPr>
              <p:cNvSpPr txBox="1">
                <a:spLocks noRot="1" noChangeAspect="1" noMove="1" noResize="1" noEditPoints="1" noAdjustHandles="1" noChangeArrowheads="1" noChangeShapeType="1" noTextEdit="1"/>
              </p:cNvSpPr>
              <p:nvPr/>
            </p:nvSpPr>
            <p:spPr>
              <a:xfrm>
                <a:off x="242887" y="3150000"/>
                <a:ext cx="8658225" cy="837730"/>
              </a:xfrm>
              <a:prstGeom prst="rect">
                <a:avLst/>
              </a:prstGeom>
              <a:blipFill>
                <a:blip r:embed="rId6"/>
                <a:stretch>
                  <a:fillRect/>
                </a:stretch>
              </a:blipFill>
            </p:spPr>
            <p:txBody>
              <a:bodyPr/>
              <a:lstStyle/>
              <a:p>
                <a:r>
                  <a:rPr lang="en-GB">
                    <a:noFill/>
                  </a:rPr>
                  <a:t> </a:t>
                </a:r>
              </a:p>
            </p:txBody>
          </p:sp>
        </mc:Fallback>
      </mc:AlternateContent>
      <p:sp>
        <p:nvSpPr>
          <p:cNvPr id="83" name="Flèche droite 4">
            <a:extLst>
              <a:ext uri="{FF2B5EF4-FFF2-40B4-BE49-F238E27FC236}">
                <a16:creationId xmlns:a16="http://schemas.microsoft.com/office/drawing/2014/main" id="{7B89D27C-35C3-99DF-1EA7-0F4059A63463}"/>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8" name="Image 87">
            <a:extLst>
              <a:ext uri="{FF2B5EF4-FFF2-40B4-BE49-F238E27FC236}">
                <a16:creationId xmlns:a16="http://schemas.microsoft.com/office/drawing/2014/main" id="{F48A6BB3-2FE1-4DA5-4EA6-25BFEE01CB88}"/>
              </a:ext>
            </a:extLst>
          </p:cNvPr>
          <p:cNvPicPr>
            <a:picLocks noChangeAspect="1"/>
          </p:cNvPicPr>
          <p:nvPr/>
        </p:nvPicPr>
        <p:blipFill>
          <a:blip r:embed="rId7"/>
          <a:stretch>
            <a:fillRect/>
          </a:stretch>
        </p:blipFill>
        <p:spPr>
          <a:xfrm>
            <a:off x="5086800" y="1036800"/>
            <a:ext cx="3743811" cy="2160000"/>
          </a:xfrm>
          <a:prstGeom prst="rect">
            <a:avLst/>
          </a:prstGeom>
        </p:spPr>
      </p:pic>
      <p:pic>
        <p:nvPicPr>
          <p:cNvPr id="91" name="Image 90">
            <a:extLst>
              <a:ext uri="{FF2B5EF4-FFF2-40B4-BE49-F238E27FC236}">
                <a16:creationId xmlns:a16="http://schemas.microsoft.com/office/drawing/2014/main" id="{9E080640-3386-C4BF-CE7A-DAEE348FC951}"/>
              </a:ext>
            </a:extLst>
          </p:cNvPr>
          <p:cNvPicPr>
            <a:picLocks noChangeAspect="1"/>
          </p:cNvPicPr>
          <p:nvPr/>
        </p:nvPicPr>
        <p:blipFill>
          <a:blip r:embed="rId8"/>
          <a:stretch>
            <a:fillRect/>
          </a:stretch>
        </p:blipFill>
        <p:spPr>
          <a:xfrm>
            <a:off x="579600" y="1015200"/>
            <a:ext cx="2858400" cy="2160620"/>
          </a:xfrm>
          <a:prstGeom prst="rect">
            <a:avLst/>
          </a:prstGeom>
        </p:spPr>
      </p:pic>
      <p:sp>
        <p:nvSpPr>
          <p:cNvPr id="2" name="Rectangle 1">
            <a:extLst>
              <a:ext uri="{FF2B5EF4-FFF2-40B4-BE49-F238E27FC236}">
                <a16:creationId xmlns:a16="http://schemas.microsoft.com/office/drawing/2014/main" id="{61444F94-F182-0634-944F-146355864ADE}"/>
              </a:ext>
            </a:extLst>
          </p:cNvPr>
          <p:cNvSpPr/>
          <p:nvPr/>
        </p:nvSpPr>
        <p:spPr>
          <a:xfrm>
            <a:off x="1502568" y="1166858"/>
            <a:ext cx="506231" cy="1519191"/>
          </a:xfrm>
          <a:prstGeom prst="rect">
            <a:avLst/>
          </a:prstGeom>
          <a:noFill/>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 name="Connecteur : en arc 2">
            <a:extLst>
              <a:ext uri="{FF2B5EF4-FFF2-40B4-BE49-F238E27FC236}">
                <a16:creationId xmlns:a16="http://schemas.microsoft.com/office/drawing/2014/main" id="{6E3B3332-A144-63BF-D7F8-C777D9D6BAB1}"/>
              </a:ext>
            </a:extLst>
          </p:cNvPr>
          <p:cNvCxnSpPr>
            <a:cxnSpLocks/>
            <a:stCxn id="2" idx="1"/>
            <a:endCxn id="5" idx="1"/>
          </p:cNvCxnSpPr>
          <p:nvPr/>
        </p:nvCxnSpPr>
        <p:spPr>
          <a:xfrm rot="10800000" flipV="1">
            <a:off x="288000" y="1926454"/>
            <a:ext cx="1214568" cy="3484346"/>
          </a:xfrm>
          <a:prstGeom prst="curvedConnector3">
            <a:avLst>
              <a:gd name="adj1" fmla="val 118822"/>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8" name="Groupe 7">
            <a:extLst>
              <a:ext uri="{FF2B5EF4-FFF2-40B4-BE49-F238E27FC236}">
                <a16:creationId xmlns:a16="http://schemas.microsoft.com/office/drawing/2014/main" id="{996477A8-EE8A-423D-0897-12D2B63A1FB7}"/>
              </a:ext>
            </a:extLst>
          </p:cNvPr>
          <p:cNvGrpSpPr/>
          <p:nvPr/>
        </p:nvGrpSpPr>
        <p:grpSpPr>
          <a:xfrm>
            <a:off x="2070000" y="3981600"/>
            <a:ext cx="2822124" cy="1000574"/>
            <a:chOff x="2070000" y="2968710"/>
            <a:chExt cx="2822124" cy="100057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FD38D51F-B28F-64E8-46B1-0340900F7F1B}"/>
                    </a:ext>
                  </a:extLst>
                </p:cNvPr>
                <p:cNvSpPr txBox="1"/>
                <p:nvPr/>
              </p:nvSpPr>
              <p:spPr>
                <a:xfrm>
                  <a:off x="2070000" y="3184710"/>
                  <a:ext cx="2822124" cy="7845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m:t>
                            </m:r>
                          </m:e>
                          <m:sub>
                            <m:r>
                              <a:rPr lang="fr-BE" sz="1000" b="0" i="1" smtClean="0">
                                <a:solidFill>
                                  <a:srgbClr val="5B9BD5"/>
                                </a:solidFill>
                                <a:latin typeface="Cambria Math" panose="02040503050406030204" pitchFamily="18" charset="0"/>
                              </a:rPr>
                              <m:t>𝑒𝑙</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𝑥</m:t>
                            </m:r>
                          </m:sub>
                          <m:sup>
                            <m:r>
                              <a:rPr lang="fr-BE" sz="1000" b="0" i="1" smtClean="0">
                                <a:solidFill>
                                  <a:srgbClr val="5B9BD5"/>
                                </a:solidFill>
                                <a:latin typeface="Cambria Math" panose="02040503050406030204" pitchFamily="18" charset="0"/>
                              </a:rPr>
                              <m:t>𝐶𝑊𝐶</m:t>
                            </m:r>
                          </m:sup>
                        </m:sSubSup>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𝐹</m:t>
                                </m:r>
                              </m:e>
                              <m:sub>
                                <m:r>
                                  <a:rPr lang="fr-BE" sz="1000" b="0" i="1" smtClean="0">
                                    <a:solidFill>
                                      <a:srgbClr val="5B9BD5"/>
                                    </a:solidFill>
                                    <a:latin typeface="Cambria Math" panose="02040503050406030204" pitchFamily="18" charset="0"/>
                                  </a:rPr>
                                  <m:t>𝑥</m:t>
                                </m:r>
                              </m:sub>
                            </m:sSub>
                          </m:num>
                          <m:den>
                            <m:sSubSup>
                              <m:sSubSupPr>
                                <m:ctrlPr>
                                  <a:rPr lang="fr-BE" sz="1000" b="0" i="1" smtClean="0">
                                    <a:solidFill>
                                      <a:srgbClr val="5B9BD5"/>
                                    </a:solidFill>
                                    <a:latin typeface="Cambria Math" panose="02040503050406030204" pitchFamily="18" charset="0"/>
                                  </a:rPr>
                                </m:ctrlPr>
                              </m:sSubSupPr>
                              <m:e>
                                <m:r>
                                  <a:rPr lang="fr-BE" sz="1000" b="0" i="1" smtClean="0">
                                    <a:solidFill>
                                      <a:srgbClr val="5B9BD5"/>
                                    </a:solidFill>
                                    <a:latin typeface="Cambria Math" panose="02040503050406030204" pitchFamily="18" charset="0"/>
                                  </a:rPr>
                                  <m:t>𝐾</m:t>
                                </m:r>
                              </m:e>
                              <m:sub>
                                <m:r>
                                  <a:rPr lang="fr-BE" sz="1000" b="0" i="1" smtClean="0">
                                    <a:solidFill>
                                      <a:srgbClr val="5B9BD5"/>
                                    </a:solidFill>
                                    <a:latin typeface="Cambria Math" panose="02040503050406030204" pitchFamily="18" charset="0"/>
                                  </a:rPr>
                                  <m:t>𝑖𝑛𝑖</m:t>
                                </m:r>
                              </m:sub>
                              <m:sup>
                                <m:r>
                                  <a:rPr lang="fr-BE" sz="1000" b="0" i="1" smtClean="0">
                                    <a:solidFill>
                                      <a:srgbClr val="5B9BD5"/>
                                    </a:solidFill>
                                    <a:latin typeface="Cambria Math" panose="02040503050406030204" pitchFamily="18" charset="0"/>
                                  </a:rPr>
                                  <m:t>𝐶𝑊𝐶</m:t>
                                </m:r>
                              </m:sup>
                            </m:sSubSup>
                          </m:den>
                        </m:f>
                      </m:oMath>
                    </m:oMathPara>
                  </a14:m>
                  <a:endParaRPr lang="en-GB" sz="1000" dirty="0"/>
                </a:p>
                <a:p>
                  <a:pPr lvl="1"/>
                  <a14:m>
                    <m:oMathPara xmlns:m="http://schemas.openxmlformats.org/officeDocument/2006/math">
                      <m:oMathParaPr>
                        <m:jc m:val="left"/>
                      </m:oMathParaPr>
                      <m:oMath xmlns:m="http://schemas.openxmlformats.org/officeDocument/2006/math">
                        <m:r>
                          <a:rPr lang="fr-BE" sz="1000" b="0" i="1" smtClean="0">
                            <a:solidFill>
                              <a:srgbClr val="5B9BD5"/>
                            </a:solidFill>
                            <a:latin typeface="Cambria Math" panose="02040503050406030204" pitchFamily="18" charset="0"/>
                          </a:rPr>
                          <m:t>=</m:t>
                        </m:r>
                        <m:f>
                          <m:fPr>
                            <m:ctrlPr>
                              <a:rPr lang="fr-BE" sz="1000" b="0" i="1" smtClean="0">
                                <a:solidFill>
                                  <a:srgbClr val="5B9BD5"/>
                                </a:solidFill>
                                <a:latin typeface="Cambria Math" panose="02040503050406030204" pitchFamily="18" charset="0"/>
                              </a:rPr>
                            </m:ctrlPr>
                          </m:fPr>
                          <m:num>
                            <m:d>
                              <m:dPr>
                                <m:ctrlPr>
                                  <a:rPr lang="fr-BE" sz="1000" i="1">
                                    <a:solidFill>
                                      <a:srgbClr val="5B9BD5"/>
                                    </a:solidFill>
                                    <a:latin typeface="Cambria Math" panose="02040503050406030204" pitchFamily="18" charset="0"/>
                                  </a:rPr>
                                </m:ctrlPr>
                              </m:dPr>
                              <m:e>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𝑏</m:t>
                                    </m:r>
                                  </m:e>
                                  <m:sub>
                                    <m:r>
                                      <a:rPr lang="fr-BE" sz="1000" i="1">
                                        <a:solidFill>
                                          <a:srgbClr val="5B9BD5"/>
                                        </a:solidFill>
                                        <a:latin typeface="Cambria Math" panose="02040503050406030204" pitchFamily="18" charset="0"/>
                                      </a:rPr>
                                      <m:t>𝑒𝑓𝑓</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𝑐</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r>
                                  <a:rPr lang="fr-BE" sz="1000" i="1">
                                    <a:solidFill>
                                      <a:srgbClr val="5B9BD5"/>
                                    </a:solidFill>
                                    <a:latin typeface="Cambria Math" panose="02040503050406030204" pitchFamily="18" charset="0"/>
                                  </a:rPr>
                                  <m:t>+2∙</m:t>
                                </m:r>
                                <m:r>
                                  <a:rPr lang="fr-BE" sz="1000" i="1">
                                    <a:solidFill>
                                      <a:srgbClr val="5B9BD5"/>
                                    </a:solidFill>
                                    <a:latin typeface="Cambria Math" panose="02040503050406030204" pitchFamily="18" charset="0"/>
                                  </a:rPr>
                                  <m:t>𝑥</m:t>
                                </m:r>
                                <m:r>
                                  <a:rPr lang="fr-BE" sz="1000" i="1">
                                    <a:solidFill>
                                      <a:srgbClr val="5B9BD5"/>
                                    </a:solidFill>
                                    <a:latin typeface="Cambria Math" panose="02040503050406030204" pitchFamily="18" charset="0"/>
                                  </a:rPr>
                                  <m:t>∙</m:t>
                                </m:r>
                                <m:func>
                                  <m:funcPr>
                                    <m:ctrlPr>
                                      <a:rPr lang="fr-BE" sz="1000" i="1">
                                        <a:solidFill>
                                          <a:srgbClr val="5B9BD5"/>
                                        </a:solidFill>
                                        <a:latin typeface="Cambria Math" panose="02040503050406030204" pitchFamily="18" charset="0"/>
                                      </a:rPr>
                                    </m:ctrlPr>
                                  </m:funcPr>
                                  <m:fName>
                                    <m:r>
                                      <m:rPr>
                                        <m:sty m:val="p"/>
                                      </m:rPr>
                                      <a:rPr lang="fr-BE" sz="1000">
                                        <a:solidFill>
                                          <a:srgbClr val="5B9BD5"/>
                                        </a:solidFill>
                                        <a:latin typeface="Cambria Math" panose="02040503050406030204" pitchFamily="18" charset="0"/>
                                      </a:rPr>
                                      <m:t>cot</m:t>
                                    </m:r>
                                  </m:fName>
                                  <m:e>
                                    <m:r>
                                      <a:rPr lang="fr-BE" sz="1000" i="1">
                                        <a:solidFill>
                                          <a:srgbClr val="5B9BD5"/>
                                        </a:solidFill>
                                        <a:latin typeface="Cambria Math" panose="02040503050406030204" pitchFamily="18" charset="0"/>
                                        <a:ea typeface="Cambria Math" panose="02040503050406030204" pitchFamily="18" charset="0"/>
                                      </a:rPr>
                                      <m:t>𝛼</m:t>
                                    </m:r>
                                  </m:e>
                                </m:func>
                              </m:e>
                            </m:d>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𝑑</m:t>
                                </m:r>
                              </m:e>
                              <m:sub>
                                <m:r>
                                  <a:rPr lang="fr-BE" sz="1000" i="1">
                                    <a:solidFill>
                                      <a:srgbClr val="5B9BD5"/>
                                    </a:solidFill>
                                    <a:latin typeface="Cambria Math" panose="02040503050406030204" pitchFamily="18" charset="0"/>
                                  </a:rPr>
                                  <m:t>𝑐</m:t>
                                </m:r>
                              </m:sub>
                            </m:sSub>
                            <m:r>
                              <a:rPr lang="fr-BE" sz="1000" i="1">
                                <a:solidFill>
                                  <a:srgbClr val="5B9BD5"/>
                                </a:solidFill>
                                <a:latin typeface="Cambria Math" panose="02040503050406030204" pitchFamily="18" charset="0"/>
                              </a:rPr>
                              <m:t>∙</m:t>
                            </m:r>
                            <m:sSub>
                              <m:sSubPr>
                                <m:ctrlPr>
                                  <a:rPr lang="fr-BE" sz="1000" i="1">
                                    <a:solidFill>
                                      <a:srgbClr val="5B9BD5"/>
                                    </a:solidFill>
                                    <a:latin typeface="Cambria Math" panose="02040503050406030204" pitchFamily="18" charset="0"/>
                                  </a:rPr>
                                </m:ctrlPr>
                              </m:sSubPr>
                              <m:e>
                                <m:r>
                                  <a:rPr lang="fr-BE" sz="1000" i="1">
                                    <a:solidFill>
                                      <a:srgbClr val="5B9BD5"/>
                                    </a:solidFill>
                                    <a:latin typeface="Cambria Math" panose="02040503050406030204" pitchFamily="18" charset="0"/>
                                  </a:rPr>
                                  <m:t>𝑓</m:t>
                                </m:r>
                              </m:e>
                              <m:sub>
                                <m:r>
                                  <a:rPr lang="fr-BE" sz="1000" i="1">
                                    <a:solidFill>
                                      <a:srgbClr val="5B9BD5"/>
                                    </a:solidFill>
                                    <a:latin typeface="Cambria Math" panose="02040503050406030204" pitchFamily="18" charset="0"/>
                                  </a:rPr>
                                  <m:t>𝑦</m:t>
                                </m:r>
                                <m:r>
                                  <a:rPr lang="fr-BE" sz="1000" i="1">
                                    <a:solidFill>
                                      <a:srgbClr val="5B9BD5"/>
                                    </a:solidFill>
                                    <a:latin typeface="Cambria Math" panose="02040503050406030204" pitchFamily="18" charset="0"/>
                                  </a:rPr>
                                  <m:t>,</m:t>
                                </m:r>
                                <m:r>
                                  <a:rPr lang="fr-BE" sz="1000" i="1">
                                    <a:solidFill>
                                      <a:srgbClr val="5B9BD5"/>
                                    </a:solidFill>
                                    <a:latin typeface="Cambria Math" panose="02040503050406030204" pitchFamily="18" charset="0"/>
                                  </a:rPr>
                                  <m:t>𝑤𝑐</m:t>
                                </m:r>
                              </m:sub>
                            </m:sSub>
                          </m:num>
                          <m:den>
                            <m:r>
                              <a:rPr lang="fr-BE" sz="1000" b="0" i="1" smtClean="0">
                                <a:solidFill>
                                  <a:srgbClr val="5B9BD5"/>
                                </a:solidFill>
                                <a:latin typeface="Cambria Math" panose="02040503050406030204" pitchFamily="18" charset="0"/>
                              </a:rPr>
                              <m:t>0.7∙</m:t>
                            </m:r>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𝑏</m:t>
                                </m:r>
                              </m:e>
                              <m:sub>
                                <m:r>
                                  <a:rPr lang="fr-BE" sz="1000" b="0" i="1" smtClean="0">
                                    <a:solidFill>
                                      <a:srgbClr val="5B9BD5"/>
                                    </a:solidFill>
                                    <a:latin typeface="Cambria Math" panose="02040503050406030204" pitchFamily="18" charset="0"/>
                                  </a:rPr>
                                  <m:t>𝑒𝑓𝑓</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𝑐</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𝑤𝑐</m:t>
                                </m:r>
                              </m:sub>
                            </m:sSub>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𝐸</m:t>
                            </m:r>
                          </m:den>
                        </m:f>
                      </m:oMath>
                    </m:oMathPara>
                  </a14:m>
                  <a:endParaRPr lang="en-GB" sz="1000" dirty="0"/>
                </a:p>
              </p:txBody>
            </p:sp>
          </mc:Choice>
          <mc:Fallback xmlns="">
            <p:sp>
              <p:nvSpPr>
                <p:cNvPr id="13" name="ZoneTexte 12">
                  <a:extLst>
                    <a:ext uri="{FF2B5EF4-FFF2-40B4-BE49-F238E27FC236}">
                      <a16:creationId xmlns:a16="http://schemas.microsoft.com/office/drawing/2014/main" id="{FD38D51F-B28F-64E8-46B1-0340900F7F1B}"/>
                    </a:ext>
                  </a:extLst>
                </p:cNvPr>
                <p:cNvSpPr txBox="1">
                  <a:spLocks noRot="1" noChangeAspect="1" noMove="1" noResize="1" noEditPoints="1" noAdjustHandles="1" noChangeArrowheads="1" noChangeShapeType="1" noTextEdit="1"/>
                </p:cNvSpPr>
                <p:nvPr/>
              </p:nvSpPr>
              <p:spPr>
                <a:xfrm>
                  <a:off x="2070000" y="3184710"/>
                  <a:ext cx="2822124" cy="784574"/>
                </a:xfrm>
                <a:prstGeom prst="rect">
                  <a:avLst/>
                </a:prstGeom>
                <a:blipFill>
                  <a:blip r:embed="rId9"/>
                  <a:stretch>
                    <a:fillRect/>
                  </a:stretch>
                </a:blipFill>
              </p:spPr>
              <p:txBody>
                <a:bodyPr/>
                <a:lstStyle/>
                <a:p>
                  <a:r>
                    <a:rPr lang="en-GB">
                      <a:noFill/>
                    </a:rPr>
                    <a:t> </a:t>
                  </a:r>
                </a:p>
              </p:txBody>
            </p:sp>
          </mc:Fallback>
        </mc:AlternateContent>
        <p:sp>
          <p:nvSpPr>
            <p:cNvPr id="14" name="ZoneTexte 13">
              <a:extLst>
                <a:ext uri="{FF2B5EF4-FFF2-40B4-BE49-F238E27FC236}">
                  <a16:creationId xmlns:a16="http://schemas.microsoft.com/office/drawing/2014/main" id="{AA44FB33-112F-42ED-3564-D15CEC3D158B}"/>
                </a:ext>
              </a:extLst>
            </p:cNvPr>
            <p:cNvSpPr txBox="1"/>
            <p:nvPr/>
          </p:nvSpPr>
          <p:spPr>
            <a:xfrm>
              <a:off x="2070000" y="2968710"/>
              <a:ext cx="2258367" cy="276999"/>
            </a:xfrm>
            <a:prstGeom prst="rect">
              <a:avLst/>
            </a:prstGeom>
            <a:noFill/>
          </p:spPr>
          <p:txBody>
            <a:bodyPr wrap="square">
              <a:spAutoFit/>
            </a:bodyPr>
            <a:lstStyle/>
            <a:p>
              <a:r>
                <a:rPr lang="fr-BE" sz="1200" u="sng" dirty="0" err="1">
                  <a:solidFill>
                    <a:schemeClr val="tx1"/>
                  </a:solidFill>
                  <a:latin typeface="Arial" panose="020B0604020202020204" pitchFamily="34" charset="0"/>
                  <a:cs typeface="Arial" pitchFamily="34" charset="0"/>
                </a:rPr>
                <a:t>Elastic</a:t>
              </a:r>
              <a:r>
                <a:rPr lang="fr-BE" sz="1200" u="sng" dirty="0">
                  <a:solidFill>
                    <a:schemeClr val="tx1"/>
                  </a:solidFill>
                  <a:latin typeface="Arial" panose="020B0604020202020204" pitchFamily="34" charset="0"/>
                  <a:cs typeface="Arial" pitchFamily="34" charset="0"/>
                </a:rPr>
                <a:t> </a:t>
              </a:r>
              <a:r>
                <a:rPr lang="fr-BE" sz="1200" u="sng" dirty="0" err="1">
                  <a:solidFill>
                    <a:schemeClr val="tx1"/>
                  </a:solidFill>
                  <a:latin typeface="Arial" panose="020B0604020202020204" pitchFamily="34" charset="0"/>
                  <a:cs typeface="Arial" pitchFamily="34" charset="0"/>
                </a:rPr>
                <a:t>deformation</a:t>
              </a:r>
              <a:endParaRPr lang="en-GB" sz="1200" u="sng" dirty="0"/>
            </a:p>
          </p:txBody>
        </p:sp>
      </p:gr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AADF3D4-E78C-3D5D-495C-AFBBFDDF6716}"/>
                  </a:ext>
                </a:extLst>
              </p:cNvPr>
              <p:cNvSpPr txBox="1"/>
              <p:nvPr/>
            </p:nvSpPr>
            <p:spPr>
              <a:xfrm>
                <a:off x="2069999" y="5436000"/>
                <a:ext cx="3016801" cy="633379"/>
              </a:xfrm>
              <a:prstGeom prst="rect">
                <a:avLst/>
              </a:prstGeom>
              <a:noFill/>
            </p:spPr>
            <p:txBody>
              <a:bodyPr wrap="square" rIns="0">
                <a:spAutoFit/>
              </a:bodyPr>
              <a:lstStyle/>
              <a:p>
                <a:pPr algn="just"/>
                <a14:m>
                  <m:oMathPara xmlns:m="http://schemas.openxmlformats.org/officeDocument/2006/math">
                    <m:oMathParaPr>
                      <m:jc m:val="left"/>
                    </m:oMathParaPr>
                    <m:oMath xmlns:m="http://schemas.openxmlformats.org/officeDocument/2006/math">
                      <m:sSubSup>
                        <m:sSubSupPr>
                          <m:ctrlPr>
                            <a:rPr lang="fr-BE" sz="1000" b="0" i="1" smtClean="0">
                              <a:solidFill>
                                <a:srgbClr val="ED7D31"/>
                              </a:solidFill>
                              <a:latin typeface="Cambria Math" panose="02040503050406030204" pitchFamily="18" charset="0"/>
                            </a:rPr>
                          </m:ctrlPr>
                        </m:sSubSupPr>
                        <m:e>
                          <m:r>
                            <a:rPr lang="fr-BE" sz="1000" b="0" i="1" smtClean="0">
                              <a:solidFill>
                                <a:srgbClr val="ED7D31"/>
                              </a:solidFill>
                              <a:latin typeface="Cambria Math" panose="02040503050406030204" pitchFamily="18" charset="0"/>
                            </a:rPr>
                            <m:t>∆</m:t>
                          </m:r>
                        </m:e>
                        <m:sub>
                          <m:r>
                            <a:rPr lang="fr-BE" sz="1000" b="0" i="1" smtClean="0">
                              <a:solidFill>
                                <a:srgbClr val="ED7D31"/>
                              </a:solidFill>
                              <a:latin typeface="Cambria Math" panose="02040503050406030204" pitchFamily="18" charset="0"/>
                            </a:rPr>
                            <m:t>𝑝𝑝</m:t>
                          </m:r>
                          <m:r>
                            <a:rPr lang="fr-BE" sz="1000" b="0" i="1" smtClean="0">
                              <a:solidFill>
                                <a:srgbClr val="ED7D31"/>
                              </a:solidFill>
                              <a:latin typeface="Cambria Math" panose="02040503050406030204" pitchFamily="18" charset="0"/>
                            </a:rPr>
                            <m:t>,</m:t>
                          </m:r>
                          <m:r>
                            <a:rPr lang="fr-BE" sz="1000" b="0" i="1" smtClean="0">
                              <a:solidFill>
                                <a:srgbClr val="ED7D31"/>
                              </a:solidFill>
                              <a:latin typeface="Cambria Math" panose="02040503050406030204" pitchFamily="18" charset="0"/>
                            </a:rPr>
                            <m:t>𝑥</m:t>
                          </m:r>
                        </m:sub>
                        <m:sup>
                          <m:r>
                            <a:rPr lang="fr-BE" sz="1000" b="0" i="1" smtClean="0">
                              <a:solidFill>
                                <a:srgbClr val="ED7D31"/>
                              </a:solidFill>
                              <a:latin typeface="Cambria Math" panose="02040503050406030204" pitchFamily="18" charset="0"/>
                            </a:rPr>
                            <m:t>𝐶𝑊𝐶</m:t>
                          </m:r>
                        </m:sup>
                      </m:sSubSup>
                      <m:r>
                        <a:rPr lang="fr-BE" sz="1000" b="0" i="1" smtClean="0">
                          <a:solidFill>
                            <a:srgbClr val="ED7D31"/>
                          </a:solidFill>
                          <a:latin typeface="Cambria Math" panose="02040503050406030204" pitchFamily="18" charset="0"/>
                        </a:rPr>
                        <m:t>=</m:t>
                      </m:r>
                      <m:f>
                        <m:fPr>
                          <m:ctrlPr>
                            <a:rPr lang="fr-BE" sz="1000" b="0" i="1" smtClean="0">
                              <a:solidFill>
                                <a:srgbClr val="ED7D31"/>
                              </a:solidFill>
                              <a:latin typeface="Cambria Math" panose="02040503050406030204" pitchFamily="18" charset="0"/>
                            </a:rPr>
                          </m:ctrlPr>
                        </m:fPr>
                        <m:num>
                          <m:d>
                            <m:dPr>
                              <m:ctrlPr>
                                <a:rPr lang="fr-BE" sz="1000" i="1">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r>
                                <a:rPr lang="fr-BE" sz="1000" i="1">
                                  <a:solidFill>
                                    <a:srgbClr val="ED7D31"/>
                                  </a:solidFill>
                                  <a:latin typeface="Cambria Math" panose="02040503050406030204" pitchFamily="18" charset="0"/>
                                </a:rPr>
                                <m:t>+2∙</m:t>
                              </m:r>
                              <m:r>
                                <a:rPr lang="fr-BE" sz="1000" i="1">
                                  <a:solidFill>
                                    <a:srgbClr val="ED7D31"/>
                                  </a:solidFill>
                                  <a:latin typeface="Cambria Math" panose="02040503050406030204" pitchFamily="18" charset="0"/>
                                </a:rPr>
                                <m:t>𝑥</m:t>
                              </m:r>
                              <m:r>
                                <a:rPr lang="fr-BE" sz="1000" i="1">
                                  <a:solidFill>
                                    <a:srgbClr val="ED7D31"/>
                                  </a:solidFill>
                                  <a:latin typeface="Cambria Math" panose="02040503050406030204" pitchFamily="18" charset="0"/>
                                </a:rPr>
                                <m:t>∙</m:t>
                              </m:r>
                              <m:func>
                                <m:funcPr>
                                  <m:ctrlPr>
                                    <a:rPr lang="fr-BE" sz="1000" i="1">
                                      <a:solidFill>
                                        <a:srgbClr val="ED7D31"/>
                                      </a:solidFill>
                                      <a:latin typeface="Cambria Math" panose="02040503050406030204" pitchFamily="18" charset="0"/>
                                    </a:rPr>
                                  </m:ctrlPr>
                                </m:funcPr>
                                <m:fName>
                                  <m:r>
                                    <m:rPr>
                                      <m:sty m:val="p"/>
                                    </m:rPr>
                                    <a:rPr lang="fr-BE" sz="1000">
                                      <a:solidFill>
                                        <a:srgbClr val="ED7D31"/>
                                      </a:solidFill>
                                      <a:latin typeface="Cambria Math" panose="02040503050406030204" pitchFamily="18" charset="0"/>
                                    </a:rPr>
                                    <m:t>cot</m:t>
                                  </m:r>
                                </m:fName>
                                <m:e>
                                  <m:r>
                                    <a:rPr lang="fr-BE" sz="1000" i="1">
                                      <a:solidFill>
                                        <a:srgbClr val="ED7D31"/>
                                      </a:solidFill>
                                      <a:latin typeface="Cambria Math" panose="02040503050406030204" pitchFamily="18" charset="0"/>
                                      <a:ea typeface="Cambria Math" panose="02040503050406030204" pitchFamily="18" charset="0"/>
                                    </a:rPr>
                                    <m:t>𝛼</m:t>
                                  </m:r>
                                </m:e>
                              </m:func>
                            </m:e>
                          </m:d>
                          <m:r>
                            <a:rPr lang="fr-BE" sz="1000" i="1">
                              <a:solidFill>
                                <a:srgbClr val="ED7D31"/>
                              </a:solidFill>
                              <a:latin typeface="Cambria Math" panose="02040503050406030204" pitchFamily="18" charset="0"/>
                            </a:rPr>
                            <m:t>∙</m:t>
                          </m:r>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𝑓</m:t>
                              </m:r>
                            </m:e>
                            <m:sub>
                              <m:r>
                                <a:rPr lang="fr-BE" sz="1000" i="1">
                                  <a:solidFill>
                                    <a:srgbClr val="ED7D31"/>
                                  </a:solidFill>
                                  <a:latin typeface="Cambria Math" panose="02040503050406030204" pitchFamily="18" charset="0"/>
                                </a:rPr>
                                <m:t>𝑦</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num>
                        <m:den>
                          <m:r>
                            <a:rPr lang="fr-BE" sz="1000" b="0" i="1" smtClean="0">
                              <a:solidFill>
                                <a:srgbClr val="ED7D31"/>
                              </a:solidFill>
                              <a:latin typeface="Cambria Math" panose="02040503050406030204" pitchFamily="18" charset="0"/>
                            </a:rPr>
                            <m:t>2∙</m:t>
                          </m:r>
                          <m:sSub>
                            <m:sSubPr>
                              <m:ctrlPr>
                                <a:rPr lang="fr-BE" sz="1000" b="0" i="1" smtClean="0">
                                  <a:solidFill>
                                    <a:srgbClr val="ED7D31"/>
                                  </a:solidFill>
                                  <a:latin typeface="Cambria Math" panose="02040503050406030204" pitchFamily="18" charset="0"/>
                                </a:rPr>
                              </m:ctrlPr>
                            </m:sSubPr>
                            <m:e>
                              <m:r>
                                <a:rPr lang="fr-BE" sz="1000" b="0" i="1" smtClean="0">
                                  <a:solidFill>
                                    <a:srgbClr val="ED7D31"/>
                                  </a:solidFill>
                                  <a:latin typeface="Cambria Math" panose="02040503050406030204" pitchFamily="18" charset="0"/>
                                </a:rPr>
                                <m:t>𝐸</m:t>
                              </m:r>
                            </m:e>
                            <m:sub>
                              <m:r>
                                <a:rPr lang="fr-BE" sz="1000" b="0" i="1" smtClean="0">
                                  <a:solidFill>
                                    <a:srgbClr val="ED7D31"/>
                                  </a:solidFill>
                                  <a:latin typeface="Cambria Math" panose="02040503050406030204" pitchFamily="18" charset="0"/>
                                </a:rPr>
                                <m:t>𝑝𝑝</m:t>
                              </m:r>
                            </m:sub>
                          </m:sSub>
                          <m:r>
                            <a:rPr lang="fr-BE" sz="1000" b="0" i="1" smtClean="0">
                              <a:solidFill>
                                <a:srgbClr val="ED7D31"/>
                              </a:solidFill>
                              <a:latin typeface="Cambria Math" panose="02040503050406030204" pitchFamily="18" charset="0"/>
                            </a:rPr>
                            <m:t>∙</m:t>
                          </m:r>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cot</m:t>
                              </m:r>
                            </m:fName>
                            <m:e>
                              <m:r>
                                <a:rPr lang="fr-BE" sz="1000" b="0" i="1" smtClean="0">
                                  <a:solidFill>
                                    <a:srgbClr val="ED7D31"/>
                                  </a:solidFill>
                                  <a:latin typeface="Cambria Math" panose="02040503050406030204" pitchFamily="18" charset="0"/>
                                </a:rPr>
                                <m:t>𝛼</m:t>
                              </m:r>
                            </m:e>
                          </m:func>
                        </m:den>
                      </m:f>
                    </m:oMath>
                  </m:oMathPara>
                </a14:m>
                <a:endParaRPr lang="en-GB" sz="1000" dirty="0">
                  <a:solidFill>
                    <a:srgbClr val="ED7D31"/>
                  </a:solidFill>
                </a:endParaRPr>
              </a:p>
              <a:p>
                <a:pPr lvl="1" algn="just"/>
                <a14:m>
                  <m:oMathPara xmlns:m="http://schemas.openxmlformats.org/officeDocument/2006/math">
                    <m:oMathParaPr>
                      <m:jc m:val="left"/>
                    </m:oMathParaPr>
                    <m:oMath xmlns:m="http://schemas.openxmlformats.org/officeDocument/2006/math">
                      <m:r>
                        <a:rPr lang="fr-BE" sz="1000" i="1" smtClean="0">
                          <a:solidFill>
                            <a:srgbClr val="ED7D31"/>
                          </a:solidFill>
                          <a:latin typeface="Cambria Math" panose="02040503050406030204" pitchFamily="18" charset="0"/>
                          <a:ea typeface="Cambria Math" panose="02040503050406030204" pitchFamily="18" charset="0"/>
                        </a:rPr>
                        <m:t>×</m:t>
                      </m:r>
                      <m:d>
                        <m:dPr>
                          <m:begChr m:val="["/>
                          <m:endChr m:val="]"/>
                          <m:ctrlPr>
                            <a:rPr lang="fr-BE" sz="1000" b="0" i="1" smtClean="0">
                              <a:solidFill>
                                <a:srgbClr val="ED7D31"/>
                              </a:solidFill>
                              <a:latin typeface="Cambria Math" panose="02040503050406030204" pitchFamily="18" charset="0"/>
                            </a:rPr>
                          </m:ctrlPr>
                        </m:dPr>
                        <m:e>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ln</m:t>
                              </m:r>
                            </m:fName>
                            <m:e>
                              <m:d>
                                <m:dPr>
                                  <m:begChr m:val="|"/>
                                  <m:endChr m:val="|"/>
                                  <m:ctrlPr>
                                    <a:rPr lang="fr-BE" sz="1000" b="0" i="1" smtClean="0">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r>
                                    <a:rPr lang="fr-BE" sz="1000" i="1">
                                      <a:solidFill>
                                        <a:srgbClr val="ED7D31"/>
                                      </a:solidFill>
                                      <a:latin typeface="Cambria Math" panose="02040503050406030204" pitchFamily="18" charset="0"/>
                                    </a:rPr>
                                    <m:t>+2∙</m:t>
                                  </m:r>
                                  <m:r>
                                    <a:rPr lang="fr-BE" sz="1000" i="1">
                                      <a:solidFill>
                                        <a:srgbClr val="ED7D31"/>
                                      </a:solidFill>
                                      <a:latin typeface="Cambria Math" panose="02040503050406030204" pitchFamily="18" charset="0"/>
                                    </a:rPr>
                                    <m:t>𝑥</m:t>
                                  </m:r>
                                  <m:r>
                                    <a:rPr lang="fr-BE" sz="1000" i="1">
                                      <a:solidFill>
                                        <a:srgbClr val="ED7D31"/>
                                      </a:solidFill>
                                      <a:latin typeface="Cambria Math" panose="02040503050406030204" pitchFamily="18" charset="0"/>
                                    </a:rPr>
                                    <m:t>∙</m:t>
                                  </m:r>
                                  <m:func>
                                    <m:funcPr>
                                      <m:ctrlPr>
                                        <a:rPr lang="fr-BE" sz="1000" i="1">
                                          <a:solidFill>
                                            <a:srgbClr val="ED7D31"/>
                                          </a:solidFill>
                                          <a:latin typeface="Cambria Math" panose="02040503050406030204" pitchFamily="18" charset="0"/>
                                        </a:rPr>
                                      </m:ctrlPr>
                                    </m:funcPr>
                                    <m:fName>
                                      <m:r>
                                        <m:rPr>
                                          <m:sty m:val="p"/>
                                        </m:rPr>
                                        <a:rPr lang="fr-BE" sz="1000">
                                          <a:solidFill>
                                            <a:srgbClr val="ED7D31"/>
                                          </a:solidFill>
                                          <a:latin typeface="Cambria Math" panose="02040503050406030204" pitchFamily="18" charset="0"/>
                                        </a:rPr>
                                        <m:t>cot</m:t>
                                      </m:r>
                                    </m:fName>
                                    <m:e>
                                      <m:r>
                                        <a:rPr lang="fr-BE" sz="1000" i="1">
                                          <a:solidFill>
                                            <a:srgbClr val="ED7D31"/>
                                          </a:solidFill>
                                          <a:latin typeface="Cambria Math" panose="02040503050406030204" pitchFamily="18" charset="0"/>
                                          <a:ea typeface="Cambria Math" panose="02040503050406030204" pitchFamily="18" charset="0"/>
                                        </a:rPr>
                                        <m:t>𝛼</m:t>
                                      </m:r>
                                    </m:e>
                                  </m:func>
                                </m:e>
                              </m:d>
                            </m:e>
                          </m:func>
                          <m:r>
                            <a:rPr lang="fr-BE" sz="1000" b="0" i="1" smtClean="0">
                              <a:solidFill>
                                <a:srgbClr val="ED7D31"/>
                              </a:solidFill>
                              <a:latin typeface="Cambria Math" panose="02040503050406030204" pitchFamily="18" charset="0"/>
                            </a:rPr>
                            <m:t>−</m:t>
                          </m:r>
                          <m:func>
                            <m:funcPr>
                              <m:ctrlPr>
                                <a:rPr lang="fr-BE" sz="1000" b="0" i="1" smtClean="0">
                                  <a:solidFill>
                                    <a:srgbClr val="ED7D31"/>
                                  </a:solidFill>
                                  <a:latin typeface="Cambria Math" panose="02040503050406030204" pitchFamily="18" charset="0"/>
                                </a:rPr>
                              </m:ctrlPr>
                            </m:funcPr>
                            <m:fName>
                              <m:r>
                                <m:rPr>
                                  <m:sty m:val="p"/>
                                </m:rPr>
                                <a:rPr lang="fr-BE" sz="1000" b="0" i="0" smtClean="0">
                                  <a:solidFill>
                                    <a:srgbClr val="ED7D31"/>
                                  </a:solidFill>
                                  <a:latin typeface="Cambria Math" panose="02040503050406030204" pitchFamily="18" charset="0"/>
                                </a:rPr>
                                <m:t>ln</m:t>
                              </m:r>
                            </m:fName>
                            <m:e>
                              <m:d>
                                <m:dPr>
                                  <m:begChr m:val="|"/>
                                  <m:endChr m:val="|"/>
                                  <m:ctrlPr>
                                    <a:rPr lang="fr-BE" sz="1000" i="1">
                                      <a:solidFill>
                                        <a:srgbClr val="ED7D31"/>
                                      </a:solidFill>
                                      <a:latin typeface="Cambria Math" panose="02040503050406030204" pitchFamily="18" charset="0"/>
                                    </a:rPr>
                                  </m:ctrlPr>
                                </m:dPr>
                                <m:e>
                                  <m:sSub>
                                    <m:sSubPr>
                                      <m:ctrlPr>
                                        <a:rPr lang="fr-BE" sz="1000" i="1">
                                          <a:solidFill>
                                            <a:srgbClr val="ED7D31"/>
                                          </a:solidFill>
                                          <a:latin typeface="Cambria Math" panose="02040503050406030204" pitchFamily="18" charset="0"/>
                                        </a:rPr>
                                      </m:ctrlPr>
                                    </m:sSubPr>
                                    <m:e>
                                      <m:r>
                                        <a:rPr lang="fr-BE" sz="1000" i="1">
                                          <a:solidFill>
                                            <a:srgbClr val="ED7D31"/>
                                          </a:solidFill>
                                          <a:latin typeface="Cambria Math" panose="02040503050406030204" pitchFamily="18" charset="0"/>
                                        </a:rPr>
                                        <m:t>𝑏</m:t>
                                      </m:r>
                                    </m:e>
                                    <m:sub>
                                      <m:r>
                                        <a:rPr lang="fr-BE" sz="1000" i="1">
                                          <a:solidFill>
                                            <a:srgbClr val="ED7D31"/>
                                          </a:solidFill>
                                          <a:latin typeface="Cambria Math" panose="02040503050406030204" pitchFamily="18" charset="0"/>
                                        </a:rPr>
                                        <m:t>𝑒𝑓𝑓</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𝑐</m:t>
                                      </m:r>
                                      <m:r>
                                        <a:rPr lang="fr-BE" sz="1000" i="1">
                                          <a:solidFill>
                                            <a:srgbClr val="ED7D31"/>
                                          </a:solidFill>
                                          <a:latin typeface="Cambria Math" panose="02040503050406030204" pitchFamily="18" charset="0"/>
                                        </a:rPr>
                                        <m:t>,</m:t>
                                      </m:r>
                                      <m:r>
                                        <a:rPr lang="fr-BE" sz="1000" i="1">
                                          <a:solidFill>
                                            <a:srgbClr val="ED7D31"/>
                                          </a:solidFill>
                                          <a:latin typeface="Cambria Math" panose="02040503050406030204" pitchFamily="18" charset="0"/>
                                        </a:rPr>
                                        <m:t>𝑤𝑐</m:t>
                                      </m:r>
                                    </m:sub>
                                  </m:sSub>
                                </m:e>
                              </m:d>
                            </m:e>
                          </m:func>
                        </m:e>
                      </m:d>
                    </m:oMath>
                  </m:oMathPara>
                </a14:m>
                <a:endParaRPr lang="en-GB" sz="900" dirty="0"/>
              </a:p>
            </p:txBody>
          </p:sp>
        </mc:Choice>
        <mc:Fallback xmlns="">
          <p:sp>
            <p:nvSpPr>
              <p:cNvPr id="4" name="ZoneTexte 3">
                <a:extLst>
                  <a:ext uri="{FF2B5EF4-FFF2-40B4-BE49-F238E27FC236}">
                    <a16:creationId xmlns:a16="http://schemas.microsoft.com/office/drawing/2014/main" id="{6AADF3D4-E78C-3D5D-495C-AFBBFDDF6716}"/>
                  </a:ext>
                </a:extLst>
              </p:cNvPr>
              <p:cNvSpPr txBox="1">
                <a:spLocks noRot="1" noChangeAspect="1" noMove="1" noResize="1" noEditPoints="1" noAdjustHandles="1" noChangeArrowheads="1" noChangeShapeType="1" noTextEdit="1"/>
              </p:cNvSpPr>
              <p:nvPr/>
            </p:nvSpPr>
            <p:spPr>
              <a:xfrm>
                <a:off x="2069999" y="5436000"/>
                <a:ext cx="3016801" cy="633379"/>
              </a:xfrm>
              <a:prstGeom prst="rect">
                <a:avLst/>
              </a:prstGeom>
              <a:blipFill>
                <a:blip r:embed="rId10"/>
                <a:stretch>
                  <a:fillRect/>
                </a:stretch>
              </a:blipFill>
            </p:spPr>
            <p:txBody>
              <a:bodyPr/>
              <a:lstStyle/>
              <a:p>
                <a:r>
                  <a:rPr lang="en-GB">
                    <a:noFill/>
                  </a:rPr>
                  <a:t> </a:t>
                </a:r>
              </a:p>
            </p:txBody>
          </p:sp>
        </mc:Fallback>
      </mc:AlternateContent>
      <p:sp>
        <p:nvSpPr>
          <p:cNvPr id="6" name="ZoneTexte 5">
            <a:extLst>
              <a:ext uri="{FF2B5EF4-FFF2-40B4-BE49-F238E27FC236}">
                <a16:creationId xmlns:a16="http://schemas.microsoft.com/office/drawing/2014/main" id="{0EEBF530-86D9-2B51-18D6-D29773D2A714}"/>
              </a:ext>
            </a:extLst>
          </p:cNvPr>
          <p:cNvSpPr txBox="1"/>
          <p:nvPr/>
        </p:nvSpPr>
        <p:spPr>
          <a:xfrm>
            <a:off x="2070000" y="5220000"/>
            <a:ext cx="2258367" cy="276999"/>
          </a:xfrm>
          <a:prstGeom prst="rect">
            <a:avLst/>
          </a:prstGeom>
          <a:noFill/>
        </p:spPr>
        <p:txBody>
          <a:bodyPr wrap="square">
            <a:spAutoFit/>
          </a:bodyPr>
          <a:lstStyle/>
          <a:p>
            <a:r>
              <a:rPr lang="fr-BE" sz="1200" u="sng" dirty="0">
                <a:solidFill>
                  <a:schemeClr val="tx1"/>
                </a:solidFill>
                <a:latin typeface="Arial" panose="020B0604020202020204" pitchFamily="34" charset="0"/>
                <a:cs typeface="Arial" pitchFamily="34" charset="0"/>
              </a:rPr>
              <a:t>Plastic </a:t>
            </a:r>
            <a:r>
              <a:rPr lang="fr-BE" sz="1200" u="sng" dirty="0" err="1">
                <a:solidFill>
                  <a:schemeClr val="tx1"/>
                </a:solidFill>
                <a:latin typeface="Arial" panose="020B0604020202020204" pitchFamily="34" charset="0"/>
                <a:cs typeface="Arial" pitchFamily="34" charset="0"/>
              </a:rPr>
              <a:t>deformation</a:t>
            </a:r>
            <a:endParaRPr lang="en-GB" sz="1200" u="sng" dirty="0"/>
          </a:p>
        </p:txBody>
      </p:sp>
      <p:sp>
        <p:nvSpPr>
          <p:cNvPr id="7" name="ZoneTexte 6">
            <a:extLst>
              <a:ext uri="{FF2B5EF4-FFF2-40B4-BE49-F238E27FC236}">
                <a16:creationId xmlns:a16="http://schemas.microsoft.com/office/drawing/2014/main" id="{FEEEB031-2DDD-6143-F2F2-C4746181CF27}"/>
              </a:ext>
            </a:extLst>
          </p:cNvPr>
          <p:cNvSpPr txBox="1"/>
          <p:nvPr/>
        </p:nvSpPr>
        <p:spPr>
          <a:xfrm>
            <a:off x="2070000" y="6285379"/>
            <a:ext cx="2258367" cy="276999"/>
          </a:xfrm>
          <a:prstGeom prst="rect">
            <a:avLst/>
          </a:prstGeom>
          <a:noFill/>
        </p:spPr>
        <p:txBody>
          <a:bodyPr wrap="square">
            <a:spAutoFit/>
          </a:bodyPr>
          <a:lstStyle/>
          <a:p>
            <a:r>
              <a:rPr lang="fr-BE" sz="1200" u="sng" dirty="0">
                <a:solidFill>
                  <a:schemeClr val="tx1"/>
                </a:solidFill>
                <a:latin typeface="Arial" panose="020B0604020202020204" pitchFamily="34" charset="0"/>
                <a:cs typeface="Arial" pitchFamily="34" charset="0"/>
              </a:rPr>
              <a:t>Full </a:t>
            </a:r>
            <a:r>
              <a:rPr lang="fr-BE" sz="1200" u="sng" dirty="0" err="1">
                <a:solidFill>
                  <a:schemeClr val="tx1"/>
                </a:solidFill>
                <a:latin typeface="Arial" panose="020B0604020202020204" pitchFamily="34" charset="0"/>
                <a:cs typeface="Arial" pitchFamily="34" charset="0"/>
              </a:rPr>
              <a:t>deformation</a:t>
            </a:r>
            <a:endParaRPr lang="en-GB" sz="1200" u="sng" dirty="0"/>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2E751634-5D81-9D9F-A6A6-35AAA11EAC38}"/>
                  </a:ext>
                </a:extLst>
              </p:cNvPr>
              <p:cNvSpPr txBox="1"/>
              <p:nvPr/>
            </p:nvSpPr>
            <p:spPr>
              <a:xfrm>
                <a:off x="2070000" y="6500823"/>
                <a:ext cx="2621179" cy="264047"/>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sSubSup>
                        <m:sSubSupPr>
                          <m:ctrlPr>
                            <a:rPr lang="fr-BE" sz="1000" b="0" i="1" smtClean="0">
                              <a:solidFill>
                                <a:schemeClr val="tx1"/>
                              </a:solidFill>
                              <a:latin typeface="Cambria Math" panose="02040503050406030204" pitchFamily="18" charset="0"/>
                            </a:rPr>
                          </m:ctrlPr>
                        </m:sSubSupPr>
                        <m:e>
                          <m:r>
                            <a:rPr lang="fr-BE" sz="1000" b="0" i="1" smtClean="0">
                              <a:solidFill>
                                <a:schemeClr val="tx1"/>
                              </a:solidFill>
                              <a:latin typeface="Cambria Math" panose="02040503050406030204" pitchFamily="18" charset="0"/>
                            </a:rPr>
                            <m:t>∆</m:t>
                          </m:r>
                        </m:e>
                        <m:sub>
                          <m:r>
                            <a:rPr lang="fr-BE" sz="1000" b="0" i="1" smtClean="0">
                              <a:solidFill>
                                <a:schemeClr val="tx1"/>
                              </a:solidFill>
                              <a:latin typeface="Cambria Math" panose="02040503050406030204" pitchFamily="18" charset="0"/>
                            </a:rPr>
                            <m:t>𝑡𝑜𝑡</m:t>
                          </m:r>
                          <m:r>
                            <a:rPr lang="fr-BE" sz="1000" b="0" i="1" smtClean="0">
                              <a:solidFill>
                                <a:schemeClr val="tx1"/>
                              </a:solidFill>
                              <a:latin typeface="Cambria Math" panose="02040503050406030204" pitchFamily="18" charset="0"/>
                            </a:rPr>
                            <m:t>,</m:t>
                          </m:r>
                          <m:r>
                            <a:rPr lang="fr-BE" sz="1000" b="0" i="1" smtClean="0">
                              <a:solidFill>
                                <a:schemeClr val="tx1"/>
                              </a:solidFill>
                              <a:latin typeface="Cambria Math" panose="02040503050406030204" pitchFamily="18" charset="0"/>
                            </a:rPr>
                            <m:t>𝑥</m:t>
                          </m:r>
                        </m:sub>
                        <m:sup>
                          <m:r>
                            <a:rPr lang="fr-BE" sz="1000" b="0" i="1" smtClean="0">
                              <a:solidFill>
                                <a:schemeClr val="tx1"/>
                              </a:solidFill>
                              <a:latin typeface="Cambria Math" panose="02040503050406030204" pitchFamily="18" charset="0"/>
                            </a:rPr>
                            <m:t>𝐶𝑊𝐶</m:t>
                          </m:r>
                        </m:sup>
                      </m:sSubSup>
                      <m:r>
                        <a:rPr lang="fr-BE" sz="1000" b="0" i="1" smtClean="0">
                          <a:solidFill>
                            <a:schemeClr val="tx1"/>
                          </a:solidFill>
                          <a:latin typeface="Cambria Math" panose="02040503050406030204" pitchFamily="18" charset="0"/>
                        </a:rPr>
                        <m:t>=</m:t>
                      </m:r>
                      <m:sSub>
                        <m:sSubPr>
                          <m:ctrlPr>
                            <a:rPr lang="fr-BE" sz="1000" b="0" i="1" smtClean="0">
                              <a:solidFill>
                                <a:srgbClr val="5B9BD5"/>
                              </a:solidFill>
                              <a:latin typeface="Cambria Math" panose="02040503050406030204" pitchFamily="18" charset="0"/>
                            </a:rPr>
                          </m:ctrlPr>
                        </m:sSubPr>
                        <m:e>
                          <m:r>
                            <a:rPr lang="fr-BE" sz="1000" b="0" i="1" smtClean="0">
                              <a:solidFill>
                                <a:srgbClr val="5B9BD5"/>
                              </a:solidFill>
                              <a:latin typeface="Cambria Math" panose="02040503050406030204" pitchFamily="18" charset="0"/>
                            </a:rPr>
                            <m:t>∆</m:t>
                          </m:r>
                        </m:e>
                        <m:sub>
                          <m:r>
                            <a:rPr lang="fr-BE" sz="1000" b="0" i="1" smtClean="0">
                              <a:solidFill>
                                <a:srgbClr val="5B9BD5"/>
                              </a:solidFill>
                              <a:latin typeface="Cambria Math" panose="02040503050406030204" pitchFamily="18" charset="0"/>
                            </a:rPr>
                            <m:t>𝑒𝑙</m:t>
                          </m:r>
                          <m:r>
                            <a:rPr lang="fr-BE" sz="1000" b="0" i="1" smtClean="0">
                              <a:solidFill>
                                <a:srgbClr val="5B9BD5"/>
                              </a:solidFill>
                              <a:latin typeface="Cambria Math" panose="02040503050406030204" pitchFamily="18" charset="0"/>
                            </a:rPr>
                            <m:t>,</m:t>
                          </m:r>
                          <m:r>
                            <a:rPr lang="fr-BE" sz="1000" b="0" i="1" smtClean="0">
                              <a:solidFill>
                                <a:srgbClr val="5B9BD5"/>
                              </a:solidFill>
                              <a:latin typeface="Cambria Math" panose="02040503050406030204" pitchFamily="18" charset="0"/>
                            </a:rPr>
                            <m:t>𝑥</m:t>
                          </m:r>
                        </m:sub>
                      </m:sSub>
                      <m:r>
                        <a:rPr lang="fr-BE" sz="1000" b="0" i="1" smtClean="0">
                          <a:solidFill>
                            <a:schemeClr val="tx1"/>
                          </a:solidFill>
                          <a:latin typeface="Cambria Math" panose="02040503050406030204" pitchFamily="18" charset="0"/>
                        </a:rPr>
                        <m:t>+</m:t>
                      </m:r>
                      <m:sSub>
                        <m:sSubPr>
                          <m:ctrlPr>
                            <a:rPr lang="fr-BE" sz="1000" b="0" i="1" smtClean="0">
                              <a:solidFill>
                                <a:srgbClr val="ED7D31"/>
                              </a:solidFill>
                              <a:latin typeface="Cambria Math" panose="02040503050406030204" pitchFamily="18" charset="0"/>
                            </a:rPr>
                          </m:ctrlPr>
                        </m:sSubPr>
                        <m:e>
                          <m:r>
                            <a:rPr lang="fr-BE" sz="1000" b="0" i="1" smtClean="0">
                              <a:solidFill>
                                <a:srgbClr val="ED7D31"/>
                              </a:solidFill>
                              <a:latin typeface="Cambria Math" panose="02040503050406030204" pitchFamily="18" charset="0"/>
                            </a:rPr>
                            <m:t>∆</m:t>
                          </m:r>
                        </m:e>
                        <m:sub>
                          <m:r>
                            <a:rPr lang="fr-BE" sz="1000" b="0" i="1" smtClean="0">
                              <a:solidFill>
                                <a:srgbClr val="ED7D31"/>
                              </a:solidFill>
                              <a:latin typeface="Cambria Math" panose="02040503050406030204" pitchFamily="18" charset="0"/>
                            </a:rPr>
                            <m:t>𝑝𝑝</m:t>
                          </m:r>
                          <m:r>
                            <a:rPr lang="fr-BE" sz="1000" b="0" i="1" smtClean="0">
                              <a:solidFill>
                                <a:srgbClr val="ED7D31"/>
                              </a:solidFill>
                              <a:latin typeface="Cambria Math" panose="02040503050406030204" pitchFamily="18" charset="0"/>
                            </a:rPr>
                            <m:t>,</m:t>
                          </m:r>
                          <m:r>
                            <a:rPr lang="fr-BE" sz="1000" b="0" i="1" smtClean="0">
                              <a:solidFill>
                                <a:srgbClr val="ED7D31"/>
                              </a:solidFill>
                              <a:latin typeface="Cambria Math" panose="02040503050406030204" pitchFamily="18" charset="0"/>
                            </a:rPr>
                            <m:t>𝑥</m:t>
                          </m:r>
                        </m:sub>
                      </m:sSub>
                    </m:oMath>
                  </m:oMathPara>
                </a14:m>
                <a:endParaRPr lang="en-GB" sz="1200" dirty="0"/>
              </a:p>
            </p:txBody>
          </p:sp>
        </mc:Choice>
        <mc:Fallback xmlns="">
          <p:sp>
            <p:nvSpPr>
              <p:cNvPr id="9" name="ZoneTexte 8">
                <a:extLst>
                  <a:ext uri="{FF2B5EF4-FFF2-40B4-BE49-F238E27FC236}">
                    <a16:creationId xmlns:a16="http://schemas.microsoft.com/office/drawing/2014/main" id="{2E751634-5D81-9D9F-A6A6-35AAA11EAC38}"/>
                  </a:ext>
                </a:extLst>
              </p:cNvPr>
              <p:cNvSpPr txBox="1">
                <a:spLocks noRot="1" noChangeAspect="1" noMove="1" noResize="1" noEditPoints="1" noAdjustHandles="1" noChangeArrowheads="1" noChangeShapeType="1" noTextEdit="1"/>
              </p:cNvSpPr>
              <p:nvPr/>
            </p:nvSpPr>
            <p:spPr>
              <a:xfrm>
                <a:off x="2070000" y="6500823"/>
                <a:ext cx="2621179" cy="264047"/>
              </a:xfrm>
              <a:prstGeom prst="rect">
                <a:avLst/>
              </a:prstGeom>
              <a:blipFill>
                <a:blip r:embed="rId11"/>
                <a:stretch>
                  <a:fillRect/>
                </a:stretch>
              </a:blipFill>
            </p:spPr>
            <p:txBody>
              <a:bodyPr/>
              <a:lstStyle/>
              <a:p>
                <a:r>
                  <a:rPr lang="en-GB">
                    <a:noFill/>
                  </a:rPr>
                  <a:t> </a:t>
                </a:r>
              </a:p>
            </p:txBody>
          </p:sp>
        </mc:Fallback>
      </mc:AlternateContent>
      <p:pic>
        <p:nvPicPr>
          <p:cNvPr id="10" name="Image 9">
            <a:extLst>
              <a:ext uri="{FF2B5EF4-FFF2-40B4-BE49-F238E27FC236}">
                <a16:creationId xmlns:a16="http://schemas.microsoft.com/office/drawing/2014/main" id="{AEE9F249-69A6-E453-8314-2AC671B5FDB1}"/>
              </a:ext>
            </a:extLst>
          </p:cNvPr>
          <p:cNvPicPr>
            <a:picLocks noChangeAspect="1"/>
          </p:cNvPicPr>
          <p:nvPr/>
        </p:nvPicPr>
        <p:blipFill>
          <a:blip r:embed="rId12"/>
          <a:stretch>
            <a:fillRect/>
          </a:stretch>
        </p:blipFill>
        <p:spPr>
          <a:xfrm>
            <a:off x="4572000" y="3960000"/>
            <a:ext cx="4322064" cy="2881884"/>
          </a:xfrm>
          <a:prstGeom prst="rect">
            <a:avLst/>
          </a:prstGeom>
        </p:spPr>
      </p:pic>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A38C270F-94D6-40B9-14A4-AF92269FB0DE}"/>
                  </a:ext>
                </a:extLst>
              </p:cNvPr>
              <p:cNvSpPr txBox="1"/>
              <p:nvPr/>
            </p:nvSpPr>
            <p:spPr>
              <a:xfrm>
                <a:off x="6478645" y="5031761"/>
                <a:ext cx="960120" cy="276999"/>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fr-BE" sz="1200" b="0" i="1" smtClean="0">
                          <a:solidFill>
                            <a:srgbClr val="FF0000"/>
                          </a:solidFill>
                          <a:latin typeface="Cambria Math" panose="02040503050406030204" pitchFamily="18" charset="0"/>
                          <a:cs typeface="Arial" pitchFamily="34" charset="0"/>
                        </a:rPr>
                        <m:t>𝛼</m:t>
                      </m:r>
                      <m:r>
                        <a:rPr lang="fr-BE" sz="1200" b="0" i="1" smtClean="0">
                          <a:solidFill>
                            <a:srgbClr val="FF0000"/>
                          </a:solidFill>
                          <a:latin typeface="Cambria Math" panose="02040503050406030204" pitchFamily="18" charset="0"/>
                          <a:cs typeface="Arial" pitchFamily="34" charset="0"/>
                        </a:rPr>
                        <m:t>=40°</m:t>
                      </m:r>
                    </m:oMath>
                  </m:oMathPara>
                </a14:m>
                <a:endParaRPr lang="en-GB" sz="1600" dirty="0">
                  <a:solidFill>
                    <a:srgbClr val="FF0000"/>
                  </a:solidFill>
                </a:endParaRPr>
              </a:p>
            </p:txBody>
          </p:sp>
        </mc:Choice>
        <mc:Fallback xmlns="">
          <p:sp>
            <p:nvSpPr>
              <p:cNvPr id="12" name="ZoneTexte 11">
                <a:extLst>
                  <a:ext uri="{FF2B5EF4-FFF2-40B4-BE49-F238E27FC236}">
                    <a16:creationId xmlns:a16="http://schemas.microsoft.com/office/drawing/2014/main" id="{A38C270F-94D6-40B9-14A4-AF92269FB0DE}"/>
                  </a:ext>
                </a:extLst>
              </p:cNvPr>
              <p:cNvSpPr txBox="1">
                <a:spLocks noRot="1" noChangeAspect="1" noMove="1" noResize="1" noEditPoints="1" noAdjustHandles="1" noChangeArrowheads="1" noChangeShapeType="1" noTextEdit="1"/>
              </p:cNvSpPr>
              <p:nvPr/>
            </p:nvSpPr>
            <p:spPr>
              <a:xfrm>
                <a:off x="6478645" y="5031761"/>
                <a:ext cx="960120" cy="276999"/>
              </a:xfrm>
              <a:prstGeom prst="rect">
                <a:avLst/>
              </a:prstGeom>
              <a:blipFill>
                <a:blip r:embed="rId13"/>
                <a:stretch>
                  <a:fillRect/>
                </a:stretch>
              </a:blipFill>
            </p:spPr>
            <p:txBody>
              <a:bodyPr/>
              <a:lstStyle/>
              <a:p>
                <a:r>
                  <a:rPr lang="en-GB">
                    <a:noFill/>
                  </a:rPr>
                  <a:t> </a:t>
                </a:r>
              </a:p>
            </p:txBody>
          </p:sp>
        </mc:Fallback>
      </mc:AlternateContent>
      <p:sp>
        <p:nvSpPr>
          <p:cNvPr id="16" name="ZoneTexte 15">
            <a:extLst>
              <a:ext uri="{FF2B5EF4-FFF2-40B4-BE49-F238E27FC236}">
                <a16:creationId xmlns:a16="http://schemas.microsoft.com/office/drawing/2014/main" id="{2E9D9B03-3C0B-8D6C-EBD1-6272793698FF}"/>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14/20</a:t>
            </a:r>
          </a:p>
        </p:txBody>
      </p:sp>
    </p:spTree>
    <p:custDataLst>
      <p:tags r:id="rId1"/>
    </p:custDataLst>
    <p:extLst>
      <p:ext uri="{BB962C8B-B14F-4D97-AF65-F5344CB8AC3E}">
        <p14:creationId xmlns:p14="http://schemas.microsoft.com/office/powerpoint/2010/main" val="98365566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re 5">
                <a:extLst>
                  <a:ext uri="{FF2B5EF4-FFF2-40B4-BE49-F238E27FC236}">
                    <a16:creationId xmlns:a16="http://schemas.microsoft.com/office/drawing/2014/main" id="{D74E1477-F9E0-B82C-D031-512635B75D3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i="1">
                            <a:latin typeface="Cambria Math" panose="02040503050406030204" pitchFamily="18" charset="0"/>
                            <a:cs typeface="Arial" panose="020B0604020202020204" pitchFamily="34" charset="0"/>
                          </a:rPr>
                        </m:ctrlPr>
                      </m:sSubSupPr>
                      <m:e>
                        <m:r>
                          <a:rPr lang="fr-BE" i="1">
                            <a:latin typeface="Cambria Math" panose="02040503050406030204" pitchFamily="18" charset="0"/>
                            <a:cs typeface="Arial" panose="020B0604020202020204" pitchFamily="34" charset="0"/>
                          </a:rPr>
                          <m:t>𝐹</m:t>
                        </m:r>
                      </m:e>
                      <m:sub>
                        <m:r>
                          <a:rPr lang="fr-BE" i="1">
                            <a:latin typeface="Cambria Math" panose="02040503050406030204" pitchFamily="18" charset="0"/>
                            <a:cs typeface="Arial" panose="020B0604020202020204" pitchFamily="34" charset="0"/>
                          </a:rPr>
                          <m:t>𝑢</m:t>
                        </m:r>
                        <m:r>
                          <a:rPr lang="fr-BE" i="1">
                            <a:latin typeface="Cambria Math" panose="02040503050406030204" pitchFamily="18" charset="0"/>
                            <a:cs typeface="Arial" panose="020B0604020202020204" pitchFamily="34" charset="0"/>
                          </a:rPr>
                          <m:t>,</m:t>
                        </m:r>
                        <m:r>
                          <a:rPr lang="fr-BE" i="1">
                            <a:latin typeface="Cambria Math" panose="02040503050406030204" pitchFamily="18" charset="0"/>
                            <a:cs typeface="Arial" panose="020B0604020202020204" pitchFamily="34" charset="0"/>
                          </a:rPr>
                          <m:t>𝑅𝑑</m:t>
                        </m:r>
                      </m:sub>
                      <m:sup>
                        <m:r>
                          <a:rPr lang="fr-BE" i="1">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8" name="Titre 5">
                <a:extLst>
                  <a:ext uri="{FF2B5EF4-FFF2-40B4-BE49-F238E27FC236}">
                    <a16:creationId xmlns:a16="http://schemas.microsoft.com/office/drawing/2014/main" id="{D74E1477-F9E0-B82C-D031-512635B75D39}"/>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4"/>
                <a:stretch>
                  <a:fillRect l="-2000" t="-20792" b="-36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A447B3CD-3F12-CBD1-C3ED-1E4CF8F841A0}"/>
                  </a:ext>
                </a:extLst>
              </p:cNvPr>
              <p:cNvSpPr txBox="1"/>
              <p:nvPr/>
            </p:nvSpPr>
            <p:spPr>
              <a:xfrm>
                <a:off x="242887" y="3150000"/>
                <a:ext cx="8658225" cy="541367"/>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max</m:t>
                              </m:r>
                            </m:fName>
                            <m:e>
                              <m:d>
                                <m:dPr>
                                  <m:ctrlPr>
                                    <a:rPr lang="fr-BE" i="1">
                                      <a:latin typeface="Cambria Math" panose="02040503050406030204" pitchFamily="18" charset="0"/>
                                      <a:cs typeface="Arial" pitchFamily="34" charset="0"/>
                                    </a:rPr>
                                  </m:ctrlPr>
                                </m:dPr>
                                <m:e>
                                  <m:sSubSup>
                                    <m:sSubSupPr>
                                      <m:ctrlPr>
                                        <a:rPr lang="fr-BE" i="1" smtClean="0">
                                          <a:solidFill>
                                            <a:schemeClr val="tx1"/>
                                          </a:solidFill>
                                          <a:latin typeface="Cambria Math" panose="02040503050406030204" pitchFamily="18" charset="0"/>
                                          <a:cs typeface="Arial" pitchFamily="34" charset="0"/>
                                        </a:rPr>
                                      </m:ctrlPr>
                                    </m:sSubSupPr>
                                    <m:e>
                                      <m:r>
                                        <a:rPr lang="fr-BE" i="1">
                                          <a:solidFill>
                                            <a:schemeClr val="tx1"/>
                                          </a:solidFill>
                                          <a:latin typeface="Cambria Math" panose="02040503050406030204" pitchFamily="18" charset="0"/>
                                          <a:cs typeface="Arial" pitchFamily="34" charset="0"/>
                                        </a:rPr>
                                        <m:t>𝐹</m:t>
                                      </m:r>
                                    </m:e>
                                    <m:sub>
                                      <m:r>
                                        <a:rPr lang="fr-BE" i="1">
                                          <a:solidFill>
                                            <a:schemeClr val="tx1"/>
                                          </a:solidFill>
                                          <a:latin typeface="Cambria Math" panose="02040503050406030204" pitchFamily="18" charset="0"/>
                                          <a:cs typeface="Arial" pitchFamily="34" charset="0"/>
                                        </a:rPr>
                                        <m:t>𝑢</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𝑝𝑝</m:t>
                                      </m:r>
                                      <m:r>
                                        <a:rPr lang="fr-BE" i="1">
                                          <a:solidFill>
                                            <a:schemeClr val="tx1"/>
                                          </a:solidFill>
                                          <a:latin typeface="Cambria Math" panose="02040503050406030204" pitchFamily="18" charset="0"/>
                                          <a:cs typeface="Arial" pitchFamily="34" charset="0"/>
                                        </a:rPr>
                                        <m:t>,</m:t>
                                      </m:r>
                                      <m:r>
                                        <a:rPr lang="fr-BE" i="1">
                                          <a:solidFill>
                                            <a:schemeClr val="tx1"/>
                                          </a:solidFill>
                                          <a:latin typeface="Cambria Math" panose="02040503050406030204" pitchFamily="18" charset="0"/>
                                          <a:cs typeface="Arial" pitchFamily="34" charset="0"/>
                                        </a:rPr>
                                        <m:t>𝑅𝑑</m:t>
                                      </m:r>
                                    </m:sub>
                                    <m:sup>
                                      <m:r>
                                        <a:rPr lang="fr-BE" i="1">
                                          <a:solidFill>
                                            <a:schemeClr val="tx1"/>
                                          </a:solidFill>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𝑒𝑝</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12" name="ZoneTexte 11">
                <a:extLst>
                  <a:ext uri="{FF2B5EF4-FFF2-40B4-BE49-F238E27FC236}">
                    <a16:creationId xmlns:a16="http://schemas.microsoft.com/office/drawing/2014/main" id="{A447B3CD-3F12-CBD1-C3ED-1E4CF8F841A0}"/>
                  </a:ext>
                </a:extLst>
              </p:cNvPr>
              <p:cNvSpPr txBox="1">
                <a:spLocks noRot="1" noChangeAspect="1" noMove="1" noResize="1" noEditPoints="1" noAdjustHandles="1" noChangeArrowheads="1" noChangeShapeType="1" noTextEdit="1"/>
              </p:cNvSpPr>
              <p:nvPr/>
            </p:nvSpPr>
            <p:spPr>
              <a:xfrm>
                <a:off x="242887" y="3150000"/>
                <a:ext cx="8658225" cy="541367"/>
              </a:xfrm>
              <a:prstGeom prst="rect">
                <a:avLst/>
              </a:prstGeom>
              <a:blipFill>
                <a:blip r:embed="rId5"/>
                <a:stretch>
                  <a:fillRect/>
                </a:stretch>
              </a:blipFill>
            </p:spPr>
            <p:txBody>
              <a:bodyPr/>
              <a:lstStyle/>
              <a:p>
                <a:r>
                  <a:rPr lang="en-GB">
                    <a:noFill/>
                  </a:rPr>
                  <a:t> </a:t>
                </a:r>
              </a:p>
            </p:txBody>
          </p:sp>
        </mc:Fallback>
      </mc:AlternateContent>
      <p:sp>
        <p:nvSpPr>
          <p:cNvPr id="13" name="Flèche droite 4">
            <a:extLst>
              <a:ext uri="{FF2B5EF4-FFF2-40B4-BE49-F238E27FC236}">
                <a16:creationId xmlns:a16="http://schemas.microsoft.com/office/drawing/2014/main" id="{9D15D7D3-42A4-A730-74F3-B6B24C102F55}"/>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43" name="Image 42">
            <a:extLst>
              <a:ext uri="{FF2B5EF4-FFF2-40B4-BE49-F238E27FC236}">
                <a16:creationId xmlns:a16="http://schemas.microsoft.com/office/drawing/2014/main" id="{1B283219-85ED-5A00-F53C-26A95DB321FD}"/>
              </a:ext>
            </a:extLst>
          </p:cNvPr>
          <p:cNvPicPr>
            <a:picLocks noChangeAspect="1"/>
          </p:cNvPicPr>
          <p:nvPr/>
        </p:nvPicPr>
        <p:blipFill>
          <a:blip r:embed="rId6"/>
          <a:stretch>
            <a:fillRect/>
          </a:stretch>
        </p:blipFill>
        <p:spPr>
          <a:xfrm>
            <a:off x="5086800" y="1036800"/>
            <a:ext cx="3743811" cy="2160000"/>
          </a:xfrm>
          <a:prstGeom prst="rect">
            <a:avLst/>
          </a:prstGeom>
        </p:spPr>
      </p:pic>
      <p:pic>
        <p:nvPicPr>
          <p:cNvPr id="2" name="Image 1">
            <a:extLst>
              <a:ext uri="{FF2B5EF4-FFF2-40B4-BE49-F238E27FC236}">
                <a16:creationId xmlns:a16="http://schemas.microsoft.com/office/drawing/2014/main" id="{1701A304-169A-BC06-F0FD-5349274DC4A8}"/>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10" name="ZoneTexte 9">
            <a:extLst>
              <a:ext uri="{FF2B5EF4-FFF2-40B4-BE49-F238E27FC236}">
                <a16:creationId xmlns:a16="http://schemas.microsoft.com/office/drawing/2014/main" id="{3AA7C013-F3C7-2BEA-E4AA-63BD377C4E3B}"/>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15/20</a:t>
            </a:r>
          </a:p>
        </p:txBody>
      </p:sp>
      <p:grpSp>
        <p:nvGrpSpPr>
          <p:cNvPr id="3" name="Groupe 2">
            <a:extLst>
              <a:ext uri="{FF2B5EF4-FFF2-40B4-BE49-F238E27FC236}">
                <a16:creationId xmlns:a16="http://schemas.microsoft.com/office/drawing/2014/main" id="{1596FD58-AE69-3395-7AE9-96A74D1E5AEE}"/>
              </a:ext>
            </a:extLst>
          </p:cNvPr>
          <p:cNvGrpSpPr/>
          <p:nvPr/>
        </p:nvGrpSpPr>
        <p:grpSpPr>
          <a:xfrm flipV="1">
            <a:off x="4261266" y="3636000"/>
            <a:ext cx="1038442" cy="435300"/>
            <a:chOff x="2210196" y="2743200"/>
            <a:chExt cx="2963589" cy="435300"/>
          </a:xfrm>
        </p:grpSpPr>
        <p:sp>
          <p:nvSpPr>
            <p:cNvPr id="4" name="Accolade fermante 3">
              <a:extLst>
                <a:ext uri="{FF2B5EF4-FFF2-40B4-BE49-F238E27FC236}">
                  <a16:creationId xmlns:a16="http://schemas.microsoft.com/office/drawing/2014/main" id="{77B5EC50-82A8-CFFB-81E9-BF4A50CB9E8E}"/>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ZoneTexte 4">
              <a:extLst>
                <a:ext uri="{FF2B5EF4-FFF2-40B4-BE49-F238E27FC236}">
                  <a16:creationId xmlns:a16="http://schemas.microsoft.com/office/drawing/2014/main" id="{D82611FF-306E-966E-295E-D7DDB7C10E8B}"/>
                </a:ext>
              </a:extLst>
            </p:cNvPr>
            <p:cNvSpPr txBox="1"/>
            <p:nvPr/>
          </p:nvSpPr>
          <p:spPr>
            <a:xfrm flipV="1">
              <a:off x="2210196" y="2743200"/>
              <a:ext cx="2963589" cy="276999"/>
            </a:xfrm>
            <a:prstGeom prst="rect">
              <a:avLst/>
            </a:prstGeom>
            <a:noFill/>
          </p:spPr>
          <p:txBody>
            <a:bodyPr wrap="square">
              <a:spAutoFit/>
            </a:bodyPr>
            <a:lstStyle/>
            <a:p>
              <a:pPr algn="r"/>
              <a:r>
                <a:rPr lang="en-GB" sz="1200" dirty="0">
                  <a:latin typeface="Arial" panose="020B0604020202020204" pitchFamily="34" charset="0"/>
                  <a:cs typeface="Arial" panose="020B0604020202020204" pitchFamily="34" charset="0"/>
                </a:rPr>
                <a:t>Thick CWC</a:t>
              </a:r>
              <a:endParaRPr lang="en-GB" sz="1200" dirty="0"/>
            </a:p>
          </p:txBody>
        </p:sp>
      </p:grpSp>
      <p:grpSp>
        <p:nvGrpSpPr>
          <p:cNvPr id="6" name="Groupe 5">
            <a:extLst>
              <a:ext uri="{FF2B5EF4-FFF2-40B4-BE49-F238E27FC236}">
                <a16:creationId xmlns:a16="http://schemas.microsoft.com/office/drawing/2014/main" id="{D8B64B78-E756-522D-93B4-6BFACE76452E}"/>
              </a:ext>
            </a:extLst>
          </p:cNvPr>
          <p:cNvGrpSpPr/>
          <p:nvPr/>
        </p:nvGrpSpPr>
        <p:grpSpPr>
          <a:xfrm flipV="1">
            <a:off x="5299708" y="3635998"/>
            <a:ext cx="1125476" cy="441347"/>
            <a:chOff x="4947280" y="2743200"/>
            <a:chExt cx="4382864" cy="441347"/>
          </a:xfrm>
        </p:grpSpPr>
        <p:sp>
          <p:nvSpPr>
            <p:cNvPr id="7" name="Accolade fermante 6">
              <a:extLst>
                <a:ext uri="{FF2B5EF4-FFF2-40B4-BE49-F238E27FC236}">
                  <a16:creationId xmlns:a16="http://schemas.microsoft.com/office/drawing/2014/main" id="{946F2C45-6132-4F6E-DE76-E0E0E914C8F6}"/>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9" name="ZoneTexte 8">
              <a:extLst>
                <a:ext uri="{FF2B5EF4-FFF2-40B4-BE49-F238E27FC236}">
                  <a16:creationId xmlns:a16="http://schemas.microsoft.com/office/drawing/2014/main" id="{C666E9D2-BDB4-9663-C038-09B402995144}"/>
                </a:ext>
              </a:extLst>
            </p:cNvPr>
            <p:cNvSpPr txBox="1"/>
            <p:nvPr/>
          </p:nvSpPr>
          <p:spPr>
            <a:xfrm flipV="1">
              <a:off x="4947280" y="2743200"/>
              <a:ext cx="438286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Slender CWC</a:t>
              </a:r>
              <a:endParaRPr lang="en-GB" sz="1200" dirty="0"/>
            </a:p>
          </p:txBody>
        </p:sp>
      </p:grpSp>
    </p:spTree>
    <p:custDataLst>
      <p:tags r:id="rId1"/>
    </p:custDataLst>
    <p:extLst>
      <p:ext uri="{BB962C8B-B14F-4D97-AF65-F5344CB8AC3E}">
        <p14:creationId xmlns:p14="http://schemas.microsoft.com/office/powerpoint/2010/main" val="307484433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0214C76-E7DB-B736-165B-C2989A1E389F}"/>
              </a:ext>
            </a:extLst>
          </p:cNvPr>
          <p:cNvGrpSpPr/>
          <p:nvPr/>
        </p:nvGrpSpPr>
        <p:grpSpPr>
          <a:xfrm>
            <a:off x="3407468" y="4493812"/>
            <a:ext cx="5202192" cy="1855573"/>
            <a:chOff x="-1832643" y="4220212"/>
            <a:chExt cx="5202192" cy="1855573"/>
          </a:xfrm>
        </p:grpSpPr>
        <p:sp>
          <p:nvSpPr>
            <p:cNvPr id="24" name="ZoneTexte 23">
              <a:extLst>
                <a:ext uri="{FF2B5EF4-FFF2-40B4-BE49-F238E27FC236}">
                  <a16:creationId xmlns:a16="http://schemas.microsoft.com/office/drawing/2014/main" id="{41449C51-BCA2-02F7-FA5E-94C3FE3BDDCC}"/>
                </a:ext>
              </a:extLst>
            </p:cNvPr>
            <p:cNvSpPr txBox="1"/>
            <p:nvPr/>
          </p:nvSpPr>
          <p:spPr>
            <a:xfrm>
              <a:off x="-1832643" y="4963333"/>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26" name="Groupe 25">
              <a:extLst>
                <a:ext uri="{FF2B5EF4-FFF2-40B4-BE49-F238E27FC236}">
                  <a16:creationId xmlns:a16="http://schemas.microsoft.com/office/drawing/2014/main" id="{E598F6B5-45C5-23DA-8228-8E5EDB1566E2}"/>
                </a:ext>
              </a:extLst>
            </p:cNvPr>
            <p:cNvGrpSpPr/>
            <p:nvPr/>
          </p:nvGrpSpPr>
          <p:grpSpPr>
            <a:xfrm>
              <a:off x="578153" y="4220212"/>
              <a:ext cx="2791396" cy="1855573"/>
              <a:chOff x="578153" y="4324096"/>
              <a:chExt cx="2791396" cy="1855573"/>
            </a:xfrm>
          </p:grpSpPr>
          <p:sp>
            <p:nvSpPr>
              <p:cNvPr id="27" name="Accolade ouvrante 26">
                <a:extLst>
                  <a:ext uri="{FF2B5EF4-FFF2-40B4-BE49-F238E27FC236}">
                    <a16:creationId xmlns:a16="http://schemas.microsoft.com/office/drawing/2014/main" id="{D5EA115C-DF31-1175-BB3E-06A61A969246}"/>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DB96FAAF-79C0-AEC0-EBED-56107D233611}"/>
                      </a:ext>
                    </a:extLst>
                  </p:cNvPr>
                  <p:cNvSpPr txBox="1"/>
                  <p:nvPr/>
                </p:nvSpPr>
                <p:spPr>
                  <a:xfrm>
                    <a:off x="886049" y="4324096"/>
                    <a:ext cx="2483500" cy="185557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𝑆</m:t>
                            </m:r>
                          </m:e>
                          <m:sub>
                            <m:r>
                              <a:rPr lang="fr-BE" sz="1400" b="0" i="1" smtClean="0">
                                <a:solidFill>
                                  <a:srgbClr val="FF0000"/>
                                </a:solidFill>
                                <a:latin typeface="Cambria Math" panose="02040503050406030204" pitchFamily="18" charset="0"/>
                              </a:rPr>
                              <m:t>𝑖𝑛𝑖</m:t>
                            </m:r>
                          </m:sub>
                          <m:sup>
                            <m:r>
                              <a:rPr lang="fr-BE" sz="1400" b="0" i="1" smtClean="0">
                                <a:solidFill>
                                  <a:srgbClr val="FF0000"/>
                                </a:solidFill>
                                <a:latin typeface="Cambria Math" panose="02040503050406030204" pitchFamily="18" charset="0"/>
                              </a:rPr>
                              <m:t>𝑗</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𝑀</m:t>
                            </m:r>
                          </m:e>
                          <m:sub>
                            <m:r>
                              <a:rPr lang="fr-BE" sz="1400" b="0" i="1" smtClean="0">
                                <a:solidFill>
                                  <a:schemeClr val="tx1">
                                    <a:alpha val="20000"/>
                                  </a:schemeClr>
                                </a:solidFill>
                                <a:latin typeface="Cambria Math" panose="02040503050406030204" pitchFamily="18" charset="0"/>
                              </a:rPr>
                              <m:t>𝑦</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𝑆</m:t>
                            </m:r>
                          </m:e>
                          <m:sub>
                            <m:r>
                              <a:rPr lang="fr-BE" sz="1400" b="0" i="1" smtClean="0">
                                <a:solidFill>
                                  <a:schemeClr val="tx1">
                                    <a:alpha val="20000"/>
                                  </a:schemeClr>
                                </a:solidFill>
                                <a:latin typeface="Cambria Math" panose="02040503050406030204" pitchFamily="18" charset="0"/>
                              </a:rPr>
                              <m:t>𝑝𝑝</m:t>
                            </m:r>
                          </m:sub>
                          <m:sup>
                            <m:r>
                              <a:rPr lang="fr-BE" sz="1400" b="0" i="1" smtClean="0">
                                <a:solidFill>
                                  <a:schemeClr val="tx1">
                                    <a:alpha val="20000"/>
                                  </a:schemeClr>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𝑀</m:t>
                            </m:r>
                          </m:e>
                          <m:sub>
                            <m:r>
                              <a:rPr lang="fr-BE" sz="1400" b="0" i="1" smtClean="0">
                                <a:solidFill>
                                  <a:schemeClr val="tx1">
                                    <a:alpha val="20000"/>
                                  </a:schemeClr>
                                </a:solidFill>
                                <a:latin typeface="Cambria Math" panose="02040503050406030204" pitchFamily="18" charset="0"/>
                              </a:rPr>
                              <m:t>𝑢</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p:txBody>
              </p:sp>
            </mc:Choice>
            <mc:Fallback xmlns="">
              <p:sp>
                <p:nvSpPr>
                  <p:cNvPr id="28" name="ZoneTexte 27">
                    <a:extLst>
                      <a:ext uri="{FF2B5EF4-FFF2-40B4-BE49-F238E27FC236}">
                        <a16:creationId xmlns:a16="http://schemas.microsoft.com/office/drawing/2014/main" id="{DB96FAAF-79C0-AEC0-EBED-56107D233611}"/>
                      </a:ext>
                    </a:extLst>
                  </p:cNvPr>
                  <p:cNvSpPr txBox="1">
                    <a:spLocks noRot="1" noChangeAspect="1" noMove="1" noResize="1" noEditPoints="1" noAdjustHandles="1" noChangeArrowheads="1" noChangeShapeType="1" noTextEdit="1"/>
                  </p:cNvSpPr>
                  <p:nvPr/>
                </p:nvSpPr>
                <p:spPr>
                  <a:xfrm>
                    <a:off x="886049" y="4324096"/>
                    <a:ext cx="2483500" cy="1855573"/>
                  </a:xfrm>
                  <a:prstGeom prst="rect">
                    <a:avLst/>
                  </a:prstGeom>
                  <a:blipFill>
                    <a:blip r:embed="rId4"/>
                    <a:stretch>
                      <a:fillRect l="-491" b="-984"/>
                    </a:stretch>
                  </a:blipFill>
                </p:spPr>
                <p:txBody>
                  <a:bodyPr/>
                  <a:lstStyle/>
                  <a:p>
                    <a:r>
                      <a:rPr lang="en-GB">
                        <a:noFill/>
                      </a:rPr>
                      <a:t> </a:t>
                    </a:r>
                  </a:p>
                </p:txBody>
              </p:sp>
            </mc:Fallback>
          </mc:AlternateContent>
        </p:grpSp>
      </p:grpSp>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5"/>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6"/>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solidFill>
                  <a:schemeClr val="tx1">
                    <a:alpha val="0"/>
                  </a:schemeClr>
                </a:solidFill>
                <a:latin typeface="Arial" panose="020B0604020202020204" pitchFamily="34" charset="0"/>
                <a:cs typeface="Arial" panose="020B0604020202020204" pitchFamily="34" charset="0"/>
              </a:rPr>
              <a:t>1. Identification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behaviour of steel joints</a:t>
            </a:r>
          </a:p>
        </p:txBody>
      </p:sp>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7">
            <a:alphaModFix amt="0"/>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pic>
        <p:nvPicPr>
          <p:cNvPr id="6" name="Image 5">
            <a:extLst>
              <a:ext uri="{FF2B5EF4-FFF2-40B4-BE49-F238E27FC236}">
                <a16:creationId xmlns:a16="http://schemas.microsoft.com/office/drawing/2014/main" id="{9D70550D-5FC5-F973-9F6B-C42F59A2CAEC}"/>
              </a:ext>
            </a:extLst>
          </p:cNvPr>
          <p:cNvPicPr>
            <a:picLocks noChangeAspect="1"/>
          </p:cNvPicPr>
          <p:nvPr/>
        </p:nvPicPr>
        <p:blipFill>
          <a:blip r:embed="rId8"/>
          <a:stretch>
            <a:fillRect/>
          </a:stretch>
        </p:blipFill>
        <p:spPr>
          <a:xfrm>
            <a:off x="226800" y="4611600"/>
            <a:ext cx="2855737" cy="1620000"/>
          </a:xfrm>
          <a:prstGeom prst="rect">
            <a:avLst/>
          </a:prstGeom>
        </p:spPr>
      </p:pic>
      <p:sp>
        <p:nvSpPr>
          <p:cNvPr id="7" name="ZoneTexte 6">
            <a:extLst>
              <a:ext uri="{FF2B5EF4-FFF2-40B4-BE49-F238E27FC236}">
                <a16:creationId xmlns:a16="http://schemas.microsoft.com/office/drawing/2014/main" id="{D7593F6B-4058-7B8B-145C-4CF61DE712E5}"/>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2/20</a:t>
            </a:r>
          </a:p>
        </p:txBody>
      </p:sp>
    </p:spTree>
    <p:custDataLst>
      <p:tags r:id="rId1"/>
    </p:custDataLst>
    <p:extLst>
      <p:ext uri="{BB962C8B-B14F-4D97-AF65-F5344CB8AC3E}">
        <p14:creationId xmlns:p14="http://schemas.microsoft.com/office/powerpoint/2010/main" val="3291726438"/>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3E55C03-4852-84D9-2519-6F76712FAF75}"/>
              </a:ext>
            </a:extLst>
          </p:cNvPr>
          <p:cNvPicPr>
            <a:picLocks noChangeAspect="1"/>
          </p:cNvPicPr>
          <p:nvPr/>
        </p:nvPicPr>
        <p:blipFill>
          <a:blip r:embed="rId4"/>
          <a:stretch>
            <a:fillRect/>
          </a:stretch>
        </p:blipFill>
        <p:spPr>
          <a:xfrm>
            <a:off x="579600" y="4226400"/>
            <a:ext cx="2858400" cy="921723"/>
          </a:xfrm>
          <a:prstGeom prst="rect">
            <a:avLst/>
          </a:prstGeom>
        </p:spPr>
      </p:pic>
      <mc:AlternateContent xmlns:mc="http://schemas.openxmlformats.org/markup-compatibility/2006" xmlns:a14="http://schemas.microsoft.com/office/drawing/2010/main">
        <mc:Choice Requires="a14">
          <p:sp>
            <p:nvSpPr>
              <p:cNvPr id="8" name="Titre 5">
                <a:extLst>
                  <a:ext uri="{FF2B5EF4-FFF2-40B4-BE49-F238E27FC236}">
                    <a16:creationId xmlns:a16="http://schemas.microsoft.com/office/drawing/2014/main" id="{D74E1477-F9E0-B82C-D031-512635B75D3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i="1">
                            <a:latin typeface="Cambria Math" panose="02040503050406030204" pitchFamily="18" charset="0"/>
                            <a:cs typeface="Arial" panose="020B0604020202020204" pitchFamily="34" charset="0"/>
                          </a:rPr>
                        </m:ctrlPr>
                      </m:sSubSupPr>
                      <m:e>
                        <m:r>
                          <a:rPr lang="fr-BE" i="1">
                            <a:latin typeface="Cambria Math" panose="02040503050406030204" pitchFamily="18" charset="0"/>
                            <a:cs typeface="Arial" panose="020B0604020202020204" pitchFamily="34" charset="0"/>
                          </a:rPr>
                          <m:t>𝐹</m:t>
                        </m:r>
                      </m:e>
                      <m:sub>
                        <m:r>
                          <a:rPr lang="fr-BE" i="1">
                            <a:latin typeface="Cambria Math" panose="02040503050406030204" pitchFamily="18" charset="0"/>
                            <a:cs typeface="Arial" panose="020B0604020202020204" pitchFamily="34" charset="0"/>
                          </a:rPr>
                          <m:t>𝑢</m:t>
                        </m:r>
                        <m:r>
                          <a:rPr lang="fr-BE" i="1">
                            <a:latin typeface="Cambria Math" panose="02040503050406030204" pitchFamily="18" charset="0"/>
                            <a:cs typeface="Arial" panose="020B0604020202020204" pitchFamily="34" charset="0"/>
                          </a:rPr>
                          <m:t>,</m:t>
                        </m:r>
                        <m:r>
                          <a:rPr lang="fr-BE" i="1">
                            <a:latin typeface="Cambria Math" panose="02040503050406030204" pitchFamily="18" charset="0"/>
                            <a:cs typeface="Arial" panose="020B0604020202020204" pitchFamily="34" charset="0"/>
                          </a:rPr>
                          <m:t>𝑅𝑑</m:t>
                        </m:r>
                      </m:sub>
                      <m:sup>
                        <m:r>
                          <a:rPr lang="fr-BE" i="1">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8" name="Titre 5">
                <a:extLst>
                  <a:ext uri="{FF2B5EF4-FFF2-40B4-BE49-F238E27FC236}">
                    <a16:creationId xmlns:a16="http://schemas.microsoft.com/office/drawing/2014/main" id="{D74E1477-F9E0-B82C-D031-512635B75D39}"/>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5"/>
                <a:stretch>
                  <a:fillRect l="-2000" t="-20792" b="-36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A447B3CD-3F12-CBD1-C3ED-1E4CF8F841A0}"/>
                  </a:ext>
                </a:extLst>
              </p:cNvPr>
              <p:cNvSpPr txBox="1"/>
              <p:nvPr/>
            </p:nvSpPr>
            <p:spPr>
              <a:xfrm>
                <a:off x="242887" y="3150000"/>
                <a:ext cx="8658225" cy="541367"/>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max</m:t>
                              </m:r>
                            </m:fName>
                            <m:e>
                              <m:d>
                                <m:dPr>
                                  <m:ctrlPr>
                                    <a:rPr lang="fr-BE" i="1">
                                      <a:latin typeface="Cambria Math" panose="02040503050406030204" pitchFamily="18" charset="0"/>
                                      <a:cs typeface="Arial" pitchFamily="34" charset="0"/>
                                    </a:rPr>
                                  </m:ctrlPr>
                                </m:dPr>
                                <m:e>
                                  <m:sSubSup>
                                    <m:sSubSupPr>
                                      <m:ctrlPr>
                                        <a:rPr lang="fr-BE" i="1" smtClean="0">
                                          <a:solidFill>
                                            <a:srgbClr val="5B9BD5"/>
                                          </a:solidFill>
                                          <a:latin typeface="Cambria Math" panose="02040503050406030204" pitchFamily="18" charset="0"/>
                                          <a:cs typeface="Arial" pitchFamily="34" charset="0"/>
                                        </a:rPr>
                                      </m:ctrlPr>
                                    </m:sSubSupPr>
                                    <m:e>
                                      <m:r>
                                        <a:rPr lang="fr-BE" i="1">
                                          <a:solidFill>
                                            <a:srgbClr val="5B9BD5"/>
                                          </a:solidFill>
                                          <a:latin typeface="Cambria Math" panose="02040503050406030204" pitchFamily="18" charset="0"/>
                                          <a:cs typeface="Arial" pitchFamily="34" charset="0"/>
                                        </a:rPr>
                                        <m:t>𝐹</m:t>
                                      </m:r>
                                    </m:e>
                                    <m:sub>
                                      <m:r>
                                        <a:rPr lang="fr-BE" i="1">
                                          <a:solidFill>
                                            <a:srgbClr val="5B9BD5"/>
                                          </a:solidFill>
                                          <a:latin typeface="Cambria Math" panose="02040503050406030204" pitchFamily="18" charset="0"/>
                                          <a:cs typeface="Arial" pitchFamily="34" charset="0"/>
                                        </a:rPr>
                                        <m:t>𝑢</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𝑝𝑝</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𝑅𝑑</m:t>
                                      </m:r>
                                    </m:sub>
                                    <m:sup>
                                      <m:r>
                                        <a:rPr lang="fr-BE" i="1">
                                          <a:solidFill>
                                            <a:srgbClr val="5B9BD5"/>
                                          </a:solidFill>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𝑒𝑝</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12" name="ZoneTexte 11">
                <a:extLst>
                  <a:ext uri="{FF2B5EF4-FFF2-40B4-BE49-F238E27FC236}">
                    <a16:creationId xmlns:a16="http://schemas.microsoft.com/office/drawing/2014/main" id="{A447B3CD-3F12-CBD1-C3ED-1E4CF8F841A0}"/>
                  </a:ext>
                </a:extLst>
              </p:cNvPr>
              <p:cNvSpPr txBox="1">
                <a:spLocks noRot="1" noChangeAspect="1" noMove="1" noResize="1" noEditPoints="1" noAdjustHandles="1" noChangeArrowheads="1" noChangeShapeType="1" noTextEdit="1"/>
              </p:cNvSpPr>
              <p:nvPr/>
            </p:nvSpPr>
            <p:spPr>
              <a:xfrm>
                <a:off x="242887" y="3150000"/>
                <a:ext cx="8658225" cy="541367"/>
              </a:xfrm>
              <a:prstGeom prst="rect">
                <a:avLst/>
              </a:prstGeom>
              <a:blipFill>
                <a:blip r:embed="rId6"/>
                <a:stretch>
                  <a:fillRect/>
                </a:stretch>
              </a:blipFill>
            </p:spPr>
            <p:txBody>
              <a:bodyPr/>
              <a:lstStyle/>
              <a:p>
                <a:r>
                  <a:rPr lang="en-GB">
                    <a:noFill/>
                  </a:rPr>
                  <a:t> </a:t>
                </a:r>
              </a:p>
            </p:txBody>
          </p:sp>
        </mc:Fallback>
      </mc:AlternateContent>
      <p:sp>
        <p:nvSpPr>
          <p:cNvPr id="13" name="Flèche droite 4">
            <a:extLst>
              <a:ext uri="{FF2B5EF4-FFF2-40B4-BE49-F238E27FC236}">
                <a16:creationId xmlns:a16="http://schemas.microsoft.com/office/drawing/2014/main" id="{9D15D7D3-42A4-A730-74F3-B6B24C102F55}"/>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0864CC2F-B45C-1AF8-E70A-62ACFAB505E7}"/>
                  </a:ext>
                </a:extLst>
              </p:cNvPr>
              <p:cNvSpPr txBox="1"/>
              <p:nvPr/>
            </p:nvSpPr>
            <p:spPr>
              <a:xfrm>
                <a:off x="1525436" y="4749388"/>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5B9BD5"/>
                              </a:solidFill>
                              <a:latin typeface="Cambria Math" panose="02040503050406030204" pitchFamily="18" charset="0"/>
                              <a:cs typeface="Arial" pitchFamily="34" charset="0"/>
                            </a:rPr>
                          </m:ctrlPr>
                        </m:sSubPr>
                        <m:e>
                          <m:r>
                            <a:rPr lang="fr-BE" sz="1200" b="0" i="1" smtClean="0">
                              <a:solidFill>
                                <a:srgbClr val="5B9BD5"/>
                              </a:solidFill>
                              <a:latin typeface="Cambria Math" panose="02040503050406030204" pitchFamily="18" charset="0"/>
                              <a:cs typeface="Arial" pitchFamily="34" charset="0"/>
                            </a:rPr>
                            <m:t>𝑘</m:t>
                          </m:r>
                        </m:e>
                        <m:sub>
                          <m:r>
                            <a:rPr lang="fr-BE" sz="1200" b="0" i="1" smtClean="0">
                              <a:solidFill>
                                <a:srgbClr val="5B9BD5"/>
                              </a:solidFill>
                              <a:latin typeface="Cambria Math" panose="02040503050406030204" pitchFamily="18" charset="0"/>
                              <a:cs typeface="Arial" pitchFamily="34" charset="0"/>
                            </a:rPr>
                            <m:t>𝑐𝑟</m:t>
                          </m:r>
                        </m:sub>
                      </m:sSub>
                      <m:r>
                        <a:rPr lang="fr-BE" sz="1200" b="0" i="1" smtClean="0">
                          <a:solidFill>
                            <a:srgbClr val="5B9BD5"/>
                          </a:solidFill>
                          <a:latin typeface="Cambria Math" panose="02040503050406030204" pitchFamily="18" charset="0"/>
                          <a:cs typeface="Arial" pitchFamily="34" charset="0"/>
                        </a:rPr>
                        <m:t>=</m:t>
                      </m:r>
                      <m:f>
                        <m:fPr>
                          <m:ctrlPr>
                            <a:rPr lang="fr-BE" sz="1200" b="0" i="1" smtClean="0">
                              <a:solidFill>
                                <a:srgbClr val="5B9BD5"/>
                              </a:solidFill>
                              <a:latin typeface="Cambria Math" panose="02040503050406030204" pitchFamily="18" charset="0"/>
                              <a:cs typeface="Arial" pitchFamily="34" charset="0"/>
                            </a:rPr>
                          </m:ctrlPr>
                        </m:fPr>
                        <m:num>
                          <m:r>
                            <a:rPr lang="fr-BE" sz="1200" b="0" i="1" smtClean="0">
                              <a:solidFill>
                                <a:srgbClr val="5B9BD5"/>
                              </a:solidFill>
                              <a:latin typeface="Cambria Math" panose="02040503050406030204" pitchFamily="18" charset="0"/>
                              <a:cs typeface="Arial" pitchFamily="34" charset="0"/>
                            </a:rPr>
                            <m:t>4</m:t>
                          </m:r>
                        </m:num>
                        <m:den>
                          <m:r>
                            <a:rPr lang="fr-BE" sz="1200" b="0" i="1" smtClean="0">
                              <a:solidFill>
                                <a:srgbClr val="5B9BD5"/>
                              </a:solidFill>
                              <a:latin typeface="Cambria Math" panose="02040503050406030204" pitchFamily="18" charset="0"/>
                              <a:cs typeface="Arial" pitchFamily="34" charset="0"/>
                            </a:rPr>
                            <m:t>𝜋</m:t>
                          </m:r>
                        </m:den>
                      </m:f>
                    </m:oMath>
                  </m:oMathPara>
                </a14:m>
                <a:endParaRPr lang="en-GB" sz="1600" dirty="0">
                  <a:solidFill>
                    <a:srgbClr val="5B9BD5"/>
                  </a:solidFill>
                </a:endParaRPr>
              </a:p>
            </p:txBody>
          </p:sp>
        </mc:Choice>
        <mc:Fallback xmlns="">
          <p:sp>
            <p:nvSpPr>
              <p:cNvPr id="17" name="ZoneTexte 16">
                <a:extLst>
                  <a:ext uri="{FF2B5EF4-FFF2-40B4-BE49-F238E27FC236}">
                    <a16:creationId xmlns:a16="http://schemas.microsoft.com/office/drawing/2014/main" id="{0864CC2F-B45C-1AF8-E70A-62ACFAB505E7}"/>
                  </a:ext>
                </a:extLst>
              </p:cNvPr>
              <p:cNvSpPr txBox="1">
                <a:spLocks noRot="1" noChangeAspect="1" noMove="1" noResize="1" noEditPoints="1" noAdjustHandles="1" noChangeArrowheads="1" noChangeShapeType="1" noTextEdit="1"/>
              </p:cNvSpPr>
              <p:nvPr/>
            </p:nvSpPr>
            <p:spPr>
              <a:xfrm>
                <a:off x="1525436" y="4749388"/>
                <a:ext cx="960120" cy="438582"/>
              </a:xfrm>
              <a:prstGeom prst="rect">
                <a:avLst/>
              </a:prstGeom>
              <a:blipFill>
                <a:blip r:embed="rId7"/>
                <a:stretch>
                  <a:fillRect/>
                </a:stretch>
              </a:blipFill>
            </p:spPr>
            <p:txBody>
              <a:bodyPr/>
              <a:lstStyle/>
              <a:p>
                <a:r>
                  <a:rPr lang="en-GB">
                    <a:noFill/>
                  </a:rPr>
                  <a:t> </a:t>
                </a:r>
              </a:p>
            </p:txBody>
          </p:sp>
        </mc:Fallback>
      </mc:AlternateContent>
      <p:sp>
        <p:nvSpPr>
          <p:cNvPr id="19" name="ZoneTexte 18">
            <a:extLst>
              <a:ext uri="{FF2B5EF4-FFF2-40B4-BE49-F238E27FC236}">
                <a16:creationId xmlns:a16="http://schemas.microsoft.com/office/drawing/2014/main" id="{4A3CDA81-DAAE-7465-BEF8-96542032A28A}"/>
              </a:ext>
            </a:extLst>
          </p:cNvPr>
          <p:cNvSpPr txBox="1"/>
          <p:nvPr/>
        </p:nvSpPr>
        <p:spPr>
          <a:xfrm>
            <a:off x="119657" y="3797372"/>
            <a:ext cx="2258367" cy="276999"/>
          </a:xfrm>
          <a:prstGeom prst="rect">
            <a:avLst/>
          </a:prstGeom>
          <a:noFill/>
        </p:spPr>
        <p:txBody>
          <a:bodyPr wrap="square">
            <a:spAutoFit/>
          </a:bodyPr>
          <a:lstStyle/>
          <a:p>
            <a:r>
              <a:rPr lang="fr-BE" sz="1200" u="sng" dirty="0" err="1">
                <a:solidFill>
                  <a:srgbClr val="5B9BD5"/>
                </a:solidFill>
                <a:latin typeface="Arial" panose="020B0604020202020204" pitchFamily="34" charset="0"/>
                <a:cs typeface="Arial" pitchFamily="34" charset="0"/>
              </a:rPr>
              <a:t>Thick</a:t>
            </a:r>
            <a:r>
              <a:rPr lang="fr-BE" sz="1200" u="sng" dirty="0">
                <a:solidFill>
                  <a:srgbClr val="5B9BD5"/>
                </a:solidFill>
                <a:latin typeface="Arial" panose="020B0604020202020204" pitchFamily="34" charset="0"/>
                <a:cs typeface="Arial" pitchFamily="34" charset="0"/>
              </a:rPr>
              <a:t> CWC </a:t>
            </a:r>
            <a:endParaRPr lang="en-GB" sz="1200" u="sng" dirty="0">
              <a:solidFill>
                <a:srgbClr val="5B9BD5"/>
              </a:solidFill>
            </a:endParaRPr>
          </a:p>
        </p:txBody>
      </p:sp>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C2521CD7-9C1C-C0D2-318E-4B5791D57360}"/>
                  </a:ext>
                </a:extLst>
              </p:cNvPr>
              <p:cNvSpPr txBox="1"/>
              <p:nvPr/>
            </p:nvSpPr>
            <p:spPr>
              <a:xfrm>
                <a:off x="3895049" y="4085449"/>
                <a:ext cx="5248951" cy="681918"/>
              </a:xfrm>
              <a:prstGeom prst="rect">
                <a:avLst/>
              </a:prstGeom>
              <a:noFill/>
            </p:spPr>
            <p:txBody>
              <a:bodyPr wrap="square">
                <a:spAutoFit/>
              </a:bodyPr>
              <a:lstStyle/>
              <a:p>
                <a:r>
                  <a:rPr lang="en-GB" sz="1200" dirty="0"/>
                  <a:t> </a:t>
                </a:r>
                <a14:m>
                  <m:oMath xmlns:m="http://schemas.openxmlformats.org/officeDocument/2006/math">
                    <m:sSub>
                      <m:sSubPr>
                        <m:ctrlPr>
                          <a:rPr lang="fr-BE" sz="1200" b="0" i="1" smtClean="0">
                            <a:solidFill>
                              <a:srgbClr val="5B9BD5"/>
                            </a:solidFill>
                            <a:latin typeface="Cambria Math" panose="02040503050406030204" pitchFamily="18" charset="0"/>
                          </a:rPr>
                        </m:ctrlPr>
                      </m:sSubPr>
                      <m:e>
                        <m:acc>
                          <m:accPr>
                            <m:chr m:val="̅"/>
                            <m:ctrlPr>
                              <a:rPr lang="fr-BE" sz="1200" b="0" i="1" smtClean="0">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b="0" i="1" smtClean="0">
                            <a:solidFill>
                              <a:srgbClr val="5B9BD5"/>
                            </a:solidFill>
                            <a:latin typeface="Cambria Math" panose="02040503050406030204" pitchFamily="18" charset="0"/>
                          </a:rPr>
                          <m:t>𝑝𝑢</m:t>
                        </m:r>
                      </m:sub>
                    </m:sSub>
                    <m:r>
                      <a:rPr lang="fr-BE" sz="1200" b="0" i="1" smtClean="0">
                        <a:solidFill>
                          <a:srgbClr val="5B9BD5"/>
                        </a:solidFill>
                        <a:latin typeface="Cambria Math" panose="02040503050406030204" pitchFamily="18" charset="0"/>
                      </a:rPr>
                      <m:t>=0.932∙</m:t>
                    </m:r>
                    <m:rad>
                      <m:radPr>
                        <m:degHide m:val="on"/>
                        <m:ctrlPr>
                          <a:rPr lang="fr-BE" sz="1200" b="0" i="1" smtClean="0">
                            <a:solidFill>
                              <a:srgbClr val="5B9BD5"/>
                            </a:solidFill>
                            <a:latin typeface="Cambria Math" panose="02040503050406030204" pitchFamily="18" charset="0"/>
                          </a:rPr>
                        </m:ctrlPr>
                      </m:radPr>
                      <m:deg/>
                      <m:e>
                        <m:f>
                          <m:fPr>
                            <m:ctrlPr>
                              <a:rPr lang="fr-BE" sz="1200" b="0" i="1" smtClean="0">
                                <a:solidFill>
                                  <a:srgbClr val="5B9BD5"/>
                                </a:solidFill>
                                <a:latin typeface="Cambria Math" panose="02040503050406030204" pitchFamily="18" charset="0"/>
                              </a:rPr>
                            </m:ctrlPr>
                          </m:fPr>
                          <m:num>
                            <m:r>
                              <a:rPr lang="fr-BE" sz="1200" i="1">
                                <a:solidFill>
                                  <a:srgbClr val="5B9BD5"/>
                                </a:solidFill>
                                <a:latin typeface="Cambria Math" panose="02040503050406030204" pitchFamily="18" charset="0"/>
                              </a:rPr>
                              <m:t>𝜔</m:t>
                            </m:r>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𝑘</m:t>
                                </m:r>
                              </m:e>
                              <m:sub>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𝑏</m:t>
                                </m:r>
                              </m:e>
                              <m:sub>
                                <m:r>
                                  <a:rPr lang="fr-BE" sz="1200" i="1">
                                    <a:solidFill>
                                      <a:srgbClr val="5B9BD5"/>
                                    </a:solidFill>
                                    <a:latin typeface="Cambria Math" panose="02040503050406030204" pitchFamily="18" charset="0"/>
                                  </a:rPr>
                                  <m:t>𝑒𝑓𝑓</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𝑐</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𝑑</m:t>
                                </m:r>
                              </m:e>
                              <m:sub>
                                <m:r>
                                  <a:rPr lang="fr-BE" sz="1200" i="1">
                                    <a:solidFill>
                                      <a:srgbClr val="5B9BD5"/>
                                    </a:solidFill>
                                    <a:latin typeface="Cambria Math" panose="02040503050406030204" pitchFamily="18" charset="0"/>
                                  </a:rPr>
                                  <m:t>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𝑓</m:t>
                                </m:r>
                              </m:e>
                              <m:sub>
                                <m:r>
                                  <a:rPr lang="fr-BE" sz="1200" b="0" i="1" smtClean="0">
                                    <a:solidFill>
                                      <a:srgbClr val="5B9BD5"/>
                                    </a:solidFill>
                                    <a:latin typeface="Cambria Math" panose="02040503050406030204" pitchFamily="18" charset="0"/>
                                  </a:rPr>
                                  <m:t>𝑢</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num>
                          <m:den>
                            <m:r>
                              <a:rPr lang="fr-BE" sz="1200" b="0" i="1" smtClean="0">
                                <a:solidFill>
                                  <a:srgbClr val="5B9BD5"/>
                                </a:solidFill>
                                <a:latin typeface="Cambria Math" panose="02040503050406030204" pitchFamily="18" charset="0"/>
                              </a:rPr>
                              <m:t>𝐸</m:t>
                            </m:r>
                            <m:r>
                              <a:rPr lang="fr-BE" sz="1200" b="0" i="1" smtClean="0">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b="0" i="1" smtClean="0">
                                    <a:solidFill>
                                      <a:srgbClr val="5B9BD5"/>
                                    </a:solidFill>
                                    <a:latin typeface="Cambria Math" panose="02040503050406030204" pitchFamily="18" charset="0"/>
                                  </a:rPr>
                                  <m:t>𝑡</m:t>
                                </m:r>
                              </m:e>
                              <m:sub>
                                <m:r>
                                  <a:rPr lang="fr-BE" sz="1200" b="0" i="1" smtClean="0">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2</m:t>
                                </m:r>
                              </m:sup>
                            </m:sSubSup>
                          </m:den>
                        </m:f>
                      </m:e>
                    </m:rad>
                    <m:r>
                      <a:rPr lang="fr-BE" sz="1200" b="0" i="1" smtClean="0">
                        <a:solidFill>
                          <a:srgbClr val="5B9BD5"/>
                        </a:solidFill>
                        <a:latin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b="0" i="1" smtClean="0">
                            <a:solidFill>
                              <a:srgbClr val="5B9BD5"/>
                            </a:solidFill>
                            <a:latin typeface="Cambria Math" panose="02040503050406030204" pitchFamily="18" charset="0"/>
                            <a:ea typeface="Cambria Math" panose="02040503050406030204" pitchFamily="18" charset="0"/>
                          </a:rPr>
                        </m:ctrlPr>
                      </m:sSubPr>
                      <m:e>
                        <m:r>
                          <a:rPr lang="fr-BE" sz="1200" b="0" i="1" smtClean="0">
                            <a:solidFill>
                              <a:srgbClr val="5B9BD5"/>
                            </a:solidFill>
                            <a:latin typeface="Cambria Math" panose="02040503050406030204" pitchFamily="18" charset="0"/>
                            <a:ea typeface="Cambria Math" panose="02040503050406030204" pitchFamily="18" charset="0"/>
                          </a:rPr>
                          <m:t>𝜌</m:t>
                        </m:r>
                      </m:e>
                      <m:sub>
                        <m:r>
                          <a:rPr lang="fr-BE" sz="1200" b="0" i="1" smtClean="0">
                            <a:solidFill>
                              <a:srgbClr val="5B9BD5"/>
                            </a:solidFill>
                            <a:latin typeface="Cambria Math" panose="02040503050406030204" pitchFamily="18" charset="0"/>
                            <a:ea typeface="Cambria Math" panose="02040503050406030204" pitchFamily="18" charset="0"/>
                          </a:rPr>
                          <m:t>𝑢</m:t>
                        </m:r>
                      </m:sub>
                    </m:sSub>
                    <m:r>
                      <a:rPr lang="fr-BE" sz="1200" b="0" i="1" smtClean="0">
                        <a:solidFill>
                          <a:srgbClr val="5B9BD5"/>
                        </a:solidFill>
                        <a:latin typeface="Cambria Math" panose="02040503050406030204" pitchFamily="18" charset="0"/>
                        <a:ea typeface="Cambria Math" panose="02040503050406030204" pitchFamily="18" charset="0"/>
                      </a:rPr>
                      <m:t>=</m:t>
                    </m:r>
                    <m:d>
                      <m:dPr>
                        <m:begChr m:val="{"/>
                        <m:endChr m:val=""/>
                        <m:ctrlPr>
                          <a:rPr lang="fr-BE" sz="1200" b="0" i="1" smtClean="0">
                            <a:solidFill>
                              <a:srgbClr val="5B9BD5"/>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b="0" i="1" smtClean="0">
                                <a:solidFill>
                                  <a:srgbClr val="5B9BD5"/>
                                </a:solidFill>
                                <a:latin typeface="Cambria Math" panose="02040503050406030204" pitchFamily="18" charset="0"/>
                                <a:ea typeface="Cambria Math" panose="02040503050406030204" pitchFamily="18" charset="0"/>
                              </a:rPr>
                            </m:ctrlPr>
                          </m:mPr>
                          <m:mr>
                            <m:e>
                              <m:r>
                                <m:rPr>
                                  <m:brk m:alnAt="7"/>
                                </m:rPr>
                                <a:rPr lang="fr-BE" sz="1200" b="0" i="1" smtClean="0">
                                  <a:solidFill>
                                    <a:srgbClr val="5B9BD5"/>
                                  </a:solidFill>
                                  <a:latin typeface="Cambria Math" panose="02040503050406030204" pitchFamily="18" charset="0"/>
                                  <a:ea typeface="Cambria Math" panose="02040503050406030204" pitchFamily="18" charset="0"/>
                                </a:rPr>
                                <m:t>1</m:t>
                              </m:r>
                              <m:r>
                                <a:rPr lang="fr-BE" sz="1200" b="0" i="1" smtClean="0">
                                  <a:solidFill>
                                    <a:srgbClr val="5B9BD5"/>
                                  </a:solidFill>
                                  <a:latin typeface="Cambria Math" panose="02040503050406030204" pitchFamily="18" charset="0"/>
                                  <a:ea typeface="Cambria Math" panose="02040503050406030204" pitchFamily="18" charset="0"/>
                                </a:rPr>
                                <m:t>.0</m:t>
                              </m:r>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≤0.50</m:t>
                              </m:r>
                            </m:e>
                          </m:mr>
                          <m:mr>
                            <m:e>
                              <m:f>
                                <m:fPr>
                                  <m:ctrlPr>
                                    <a:rPr lang="fr-BE" sz="1200" i="1">
                                      <a:solidFill>
                                        <a:srgbClr val="5B9BD5"/>
                                      </a:solidFill>
                                      <a:latin typeface="Cambria Math" panose="02040503050406030204" pitchFamily="18" charset="0"/>
                                      <a:ea typeface="Cambria Math" panose="02040503050406030204" pitchFamily="18" charset="0"/>
                                    </a:rPr>
                                  </m:ctrlPr>
                                </m:fPr>
                                <m:num>
                                  <m:r>
                                    <a:rPr lang="fr-BE" sz="1200" i="1">
                                      <a:solidFill>
                                        <a:srgbClr val="5B9BD5"/>
                                      </a:solidFill>
                                      <a:latin typeface="Cambria Math" panose="02040503050406030204" pitchFamily="18" charset="0"/>
                                    </a:rPr>
                                    <m:t>0.75</m:t>
                                  </m:r>
                                </m:num>
                                <m:den>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i="1">
                                      <a:solidFill>
                                        <a:srgbClr val="5B9BD5"/>
                                      </a:solidFill>
                                      <a:latin typeface="Cambria Math" panose="02040503050406030204" pitchFamily="18" charset="0"/>
                                    </a:rPr>
                                    <m:t>+0.25</m:t>
                                  </m:r>
                                </m:den>
                              </m:f>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&gt;0.50</m:t>
                              </m:r>
                            </m:e>
                          </m:mr>
                        </m:m>
                      </m:e>
                    </m:d>
                  </m:oMath>
                </a14:m>
                <a:endParaRPr lang="en-GB" sz="1200" dirty="0"/>
              </a:p>
            </p:txBody>
          </p:sp>
        </mc:Choice>
        <mc:Fallback xmlns="">
          <p:sp>
            <p:nvSpPr>
              <p:cNvPr id="21" name="ZoneTexte 20">
                <a:extLst>
                  <a:ext uri="{FF2B5EF4-FFF2-40B4-BE49-F238E27FC236}">
                    <a16:creationId xmlns:a16="http://schemas.microsoft.com/office/drawing/2014/main" id="{C2521CD7-9C1C-C0D2-318E-4B5791D57360}"/>
                  </a:ext>
                </a:extLst>
              </p:cNvPr>
              <p:cNvSpPr txBox="1">
                <a:spLocks noRot="1" noChangeAspect="1" noMove="1" noResize="1" noEditPoints="1" noAdjustHandles="1" noChangeArrowheads="1" noChangeShapeType="1" noTextEdit="1"/>
              </p:cNvSpPr>
              <p:nvPr/>
            </p:nvSpPr>
            <p:spPr>
              <a:xfrm>
                <a:off x="3895049" y="4085449"/>
                <a:ext cx="5248951" cy="68191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4FFE7EEE-B0BF-A5DD-A179-D5044BE5580F}"/>
                  </a:ext>
                </a:extLst>
              </p:cNvPr>
              <p:cNvSpPr txBox="1"/>
              <p:nvPr/>
            </p:nvSpPr>
            <p:spPr>
              <a:xfrm>
                <a:off x="4571999" y="4780919"/>
                <a:ext cx="4572001" cy="454868"/>
              </a:xfrm>
              <a:prstGeom prst="rect">
                <a:avLst/>
              </a:prstGeom>
              <a:noFill/>
            </p:spPr>
            <p:txBody>
              <a:bodyPr wrap="square">
                <a:spAutoFit/>
              </a:bodyPr>
              <a:lstStyle/>
              <a:p>
                <a:r>
                  <a:rPr lang="en-GB" sz="1400" dirty="0"/>
                  <a:t> </a:t>
                </a:r>
                <a14:m>
                  <m:oMath xmlns:m="http://schemas.openxmlformats.org/officeDocument/2006/math">
                    <m:sSubSup>
                      <m:sSubSupPr>
                        <m:ctrlPr>
                          <a:rPr lang="fr-BE" sz="1400" b="0" i="1" smtClean="0">
                            <a:solidFill>
                              <a:srgbClr val="5B9BD5"/>
                            </a:solidFill>
                            <a:latin typeface="Cambria Math" panose="02040503050406030204" pitchFamily="18" charset="0"/>
                          </a:rPr>
                        </m:ctrlPr>
                      </m:sSubSupPr>
                      <m:e>
                        <m:r>
                          <a:rPr lang="fr-BE" sz="1400" b="0" i="1" smtClean="0">
                            <a:solidFill>
                              <a:srgbClr val="5B9BD5"/>
                            </a:solidFill>
                            <a:latin typeface="Cambria Math" panose="02040503050406030204" pitchFamily="18" charset="0"/>
                          </a:rPr>
                          <m:t>𝐹</m:t>
                        </m:r>
                      </m:e>
                      <m:sub>
                        <m:r>
                          <a:rPr lang="fr-BE" sz="1400" b="0" i="1" smtClean="0">
                            <a:solidFill>
                              <a:srgbClr val="5B9BD5"/>
                            </a:solidFill>
                            <a:latin typeface="Cambria Math" panose="02040503050406030204" pitchFamily="18" charset="0"/>
                          </a:rPr>
                          <m:t>𝑅𝑢</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𝑝𝑝</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𝑅𝑑</m:t>
                        </m:r>
                      </m:sub>
                      <m:sup>
                        <m:r>
                          <a:rPr lang="fr-BE" sz="1400" b="0" i="1" smtClean="0">
                            <a:solidFill>
                              <a:srgbClr val="5B9BD5"/>
                            </a:solidFill>
                            <a:latin typeface="Cambria Math" panose="02040503050406030204" pitchFamily="18" charset="0"/>
                          </a:rPr>
                          <m:t>𝐶𝑊𝐶</m:t>
                        </m:r>
                      </m:sup>
                    </m:sSubSup>
                  </m:oMath>
                </a14:m>
                <a:r>
                  <a:rPr lang="en-GB" sz="1400" dirty="0">
                    <a:solidFill>
                      <a:srgbClr val="5B9BD5"/>
                    </a:solidFill>
                  </a:rPr>
                  <a:t>=</a:t>
                </a:r>
                <a:r>
                  <a:rPr lang="fr-BE" sz="1400" dirty="0">
                    <a:solidFill>
                      <a:srgbClr val="5B9BD5"/>
                    </a:solidFill>
                    <a:cs typeface="Arial" pitchFamily="34" charset="0"/>
                  </a:rPr>
                  <a:t> </a:t>
                </a:r>
                <a14:m>
                  <m:oMath xmlns:m="http://schemas.openxmlformats.org/officeDocument/2006/math">
                    <m:func>
                      <m:funcPr>
                        <m:ctrlPr>
                          <a:rPr lang="fr-BE" sz="1400" i="1">
                            <a:solidFill>
                              <a:srgbClr val="5B9BD5"/>
                            </a:solidFill>
                            <a:latin typeface="Cambria Math" panose="02040503050406030204" pitchFamily="18" charset="0"/>
                            <a:cs typeface="Arial" pitchFamily="34" charset="0"/>
                          </a:rPr>
                        </m:ctrlPr>
                      </m:funcPr>
                      <m:fName>
                        <m:r>
                          <m:rPr>
                            <m:sty m:val="p"/>
                          </m:rPr>
                          <a:rPr lang="fr-BE" sz="1400">
                            <a:solidFill>
                              <a:srgbClr val="5B9BD5"/>
                            </a:solidFill>
                            <a:latin typeface="Cambria Math" panose="02040503050406030204" pitchFamily="18" charset="0"/>
                            <a:cs typeface="Arial" pitchFamily="34" charset="0"/>
                          </a:rPr>
                          <m:t>min</m:t>
                        </m:r>
                      </m:fName>
                      <m:e>
                        <m:d>
                          <m:dPr>
                            <m:ctrlPr>
                              <a:rPr lang="fr-BE" sz="1400" i="1">
                                <a:solidFill>
                                  <a:srgbClr val="5B9BD5"/>
                                </a:solidFill>
                                <a:latin typeface="Cambria Math" panose="02040503050406030204" pitchFamily="18" charset="0"/>
                                <a:cs typeface="Arial" pitchFamily="34" charset="0"/>
                              </a:rPr>
                            </m:ctrlPr>
                          </m:dPr>
                          <m:e>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rPr>
                                    </m:ctrlPr>
                                  </m:sSubPr>
                                  <m:e>
                                    <m:r>
                                      <a:rPr lang="fr-BE" sz="1400" i="1">
                                        <a:solidFill>
                                          <a:srgbClr val="5B9BD5"/>
                                        </a:solidFill>
                                        <a:latin typeface="Cambria Math" panose="02040503050406030204" pitchFamily="18" charset="0"/>
                                      </a:rPr>
                                      <m:t>𝑘</m:t>
                                    </m:r>
                                  </m:e>
                                  <m:sub>
                                    <m:r>
                                      <a:rPr lang="fr-BE" sz="1400" i="1">
                                        <a:solidFill>
                                          <a:srgbClr val="5B9BD5"/>
                                        </a:solidFill>
                                        <a:latin typeface="Cambria Math" panose="02040503050406030204" pitchFamily="18"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0</m:t>
                                    </m:r>
                                  </m:sub>
                                </m:sSub>
                              </m:den>
                            </m:f>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𝜌</m:t>
                                </m:r>
                              </m:e>
                              <m:sub>
                                <m:r>
                                  <a:rPr lang="fr-BE" sz="1400" b="0" i="1" smtClean="0">
                                    <a:solidFill>
                                      <a:srgbClr val="5B9BD5"/>
                                    </a:solidFill>
                                    <a:latin typeface="Cambria Math" panose="02040503050406030204" pitchFamily="18" charset="0"/>
                                    <a:cs typeface="Arial" pitchFamily="34" charset="0"/>
                                  </a:rPr>
                                  <m:t>𝑢</m:t>
                                </m:r>
                              </m:sub>
                            </m:sSub>
                            <m:r>
                              <a:rPr lang="fr-BE" sz="1400" i="1">
                                <a:solidFill>
                                  <a:srgbClr val="5B9BD5"/>
                                </a:solidFill>
                                <a:latin typeface="Cambria Math" panose="02040503050406030204" pitchFamily="18" charset="0"/>
                                <a:cs typeface="Arial" pitchFamily="34" charset="0"/>
                              </a:rPr>
                              <m:t>∙</m:t>
                            </m:r>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rPr>
                                    </m:ctrlPr>
                                  </m:sSubPr>
                                  <m:e>
                                    <m:r>
                                      <a:rPr lang="fr-BE" sz="1400" i="1">
                                        <a:solidFill>
                                          <a:srgbClr val="5B9BD5"/>
                                        </a:solidFill>
                                        <a:latin typeface="Cambria Math" panose="02040503050406030204" pitchFamily="18" charset="0"/>
                                      </a:rPr>
                                      <m:t>𝑘</m:t>
                                    </m:r>
                                  </m:e>
                                  <m:sub>
                                    <m:r>
                                      <a:rPr lang="fr-BE" sz="1400" i="1">
                                        <a:solidFill>
                                          <a:srgbClr val="5B9BD5"/>
                                        </a:solidFill>
                                        <a:latin typeface="Cambria Math" panose="02040503050406030204" pitchFamily="18"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1</m:t>
                                    </m:r>
                                  </m:sub>
                                </m:sSub>
                              </m:den>
                            </m:f>
                          </m:e>
                        </m:d>
                      </m:e>
                    </m:func>
                  </m:oMath>
                </a14:m>
                <a:endParaRPr lang="en-GB" sz="1400" dirty="0"/>
              </a:p>
            </p:txBody>
          </p:sp>
        </mc:Choice>
        <mc:Fallback xmlns="">
          <p:sp>
            <p:nvSpPr>
              <p:cNvPr id="23" name="ZoneTexte 22">
                <a:extLst>
                  <a:ext uri="{FF2B5EF4-FFF2-40B4-BE49-F238E27FC236}">
                    <a16:creationId xmlns:a16="http://schemas.microsoft.com/office/drawing/2014/main" id="{4FFE7EEE-B0BF-A5DD-A179-D5044BE5580F}"/>
                  </a:ext>
                </a:extLst>
              </p:cNvPr>
              <p:cNvSpPr txBox="1">
                <a:spLocks noRot="1" noChangeAspect="1" noMove="1" noResize="1" noEditPoints="1" noAdjustHandles="1" noChangeArrowheads="1" noChangeShapeType="1" noTextEdit="1"/>
              </p:cNvSpPr>
              <p:nvPr/>
            </p:nvSpPr>
            <p:spPr>
              <a:xfrm>
                <a:off x="4571999" y="4780919"/>
                <a:ext cx="4572001" cy="454868"/>
              </a:xfrm>
              <a:prstGeom prst="rect">
                <a:avLst/>
              </a:prstGeom>
              <a:blipFill>
                <a:blip r:embed="rId9"/>
                <a:stretch>
                  <a:fillRect/>
                </a:stretch>
              </a:blipFill>
            </p:spPr>
            <p:txBody>
              <a:bodyPr/>
              <a:lstStyle/>
              <a:p>
                <a:r>
                  <a:rPr lang="en-GB">
                    <a:noFill/>
                  </a:rPr>
                  <a:t> </a:t>
                </a:r>
              </a:p>
            </p:txBody>
          </p:sp>
        </mc:Fallback>
      </mc:AlternateContent>
      <p:cxnSp>
        <p:nvCxnSpPr>
          <p:cNvPr id="24" name="Connecteur : en angle 23">
            <a:extLst>
              <a:ext uri="{FF2B5EF4-FFF2-40B4-BE49-F238E27FC236}">
                <a16:creationId xmlns:a16="http://schemas.microsoft.com/office/drawing/2014/main" id="{722B688F-618C-CFB6-3707-2F3BD2CA627F}"/>
              </a:ext>
            </a:extLst>
          </p:cNvPr>
          <p:cNvCxnSpPr>
            <a:cxnSpLocks/>
            <a:endCxn id="23" idx="1"/>
          </p:cNvCxnSpPr>
          <p:nvPr/>
        </p:nvCxnSpPr>
        <p:spPr>
          <a:xfrm>
            <a:off x="4135278" y="4595962"/>
            <a:ext cx="436721" cy="412391"/>
          </a:xfrm>
          <a:prstGeom prst="bentConnector3">
            <a:avLst>
              <a:gd name="adj1" fmla="val 564"/>
            </a:avLst>
          </a:prstGeom>
          <a:ln w="19050">
            <a:solidFill>
              <a:srgbClr val="5B9BD5"/>
            </a:solidFill>
            <a:tailEnd type="triangle"/>
          </a:ln>
        </p:spPr>
        <p:style>
          <a:lnRef idx="1">
            <a:schemeClr val="dk1"/>
          </a:lnRef>
          <a:fillRef idx="0">
            <a:schemeClr val="dk1"/>
          </a:fillRef>
          <a:effectRef idx="0">
            <a:schemeClr val="dk1"/>
          </a:effectRef>
          <a:fontRef idx="minor">
            <a:schemeClr val="tx1"/>
          </a:fontRef>
        </p:style>
      </p:cxnSp>
      <p:pic>
        <p:nvPicPr>
          <p:cNvPr id="43" name="Image 42">
            <a:extLst>
              <a:ext uri="{FF2B5EF4-FFF2-40B4-BE49-F238E27FC236}">
                <a16:creationId xmlns:a16="http://schemas.microsoft.com/office/drawing/2014/main" id="{1B283219-85ED-5A00-F53C-26A95DB321FD}"/>
              </a:ext>
            </a:extLst>
          </p:cNvPr>
          <p:cNvPicPr>
            <a:picLocks noChangeAspect="1"/>
          </p:cNvPicPr>
          <p:nvPr/>
        </p:nvPicPr>
        <p:blipFill>
          <a:blip r:embed="rId10"/>
          <a:stretch>
            <a:fillRect/>
          </a:stretch>
        </p:blipFill>
        <p:spPr>
          <a:xfrm>
            <a:off x="5086800" y="1036800"/>
            <a:ext cx="3743811" cy="2160000"/>
          </a:xfrm>
          <a:prstGeom prst="rect">
            <a:avLst/>
          </a:prstGeom>
        </p:spPr>
      </p:pic>
      <p:pic>
        <p:nvPicPr>
          <p:cNvPr id="2" name="Image 1">
            <a:extLst>
              <a:ext uri="{FF2B5EF4-FFF2-40B4-BE49-F238E27FC236}">
                <a16:creationId xmlns:a16="http://schemas.microsoft.com/office/drawing/2014/main" id="{1701A304-169A-BC06-F0FD-5349274DC4A8}"/>
              </a:ext>
            </a:extLst>
          </p:cNvPr>
          <p:cNvPicPr>
            <a:picLocks noChangeAspect="1"/>
          </p:cNvPicPr>
          <p:nvPr/>
        </p:nvPicPr>
        <p:blipFill>
          <a:blip r:embed="rId11"/>
          <a:stretch>
            <a:fillRect/>
          </a:stretch>
        </p:blipFill>
        <p:spPr>
          <a:xfrm>
            <a:off x="579600" y="1015200"/>
            <a:ext cx="2858400" cy="2160620"/>
          </a:xfrm>
          <a:prstGeom prst="rect">
            <a:avLst/>
          </a:prstGeom>
        </p:spPr>
      </p:pic>
      <p:sp>
        <p:nvSpPr>
          <p:cNvPr id="5" name="ZoneTexte 4">
            <a:extLst>
              <a:ext uri="{FF2B5EF4-FFF2-40B4-BE49-F238E27FC236}">
                <a16:creationId xmlns:a16="http://schemas.microsoft.com/office/drawing/2014/main" id="{A539872A-DEFD-A75C-71C6-D50DF0E74A6C}"/>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15/20</a:t>
            </a:r>
          </a:p>
        </p:txBody>
      </p:sp>
      <p:grpSp>
        <p:nvGrpSpPr>
          <p:cNvPr id="3" name="Groupe 2">
            <a:extLst>
              <a:ext uri="{FF2B5EF4-FFF2-40B4-BE49-F238E27FC236}">
                <a16:creationId xmlns:a16="http://schemas.microsoft.com/office/drawing/2014/main" id="{3844A72A-7CCD-B153-8777-FD4DD705EB46}"/>
              </a:ext>
            </a:extLst>
          </p:cNvPr>
          <p:cNvGrpSpPr/>
          <p:nvPr/>
        </p:nvGrpSpPr>
        <p:grpSpPr>
          <a:xfrm flipV="1">
            <a:off x="4261266" y="3636000"/>
            <a:ext cx="1038442" cy="435300"/>
            <a:chOff x="2210196" y="2743200"/>
            <a:chExt cx="2963589" cy="435300"/>
          </a:xfrm>
        </p:grpSpPr>
        <p:sp>
          <p:nvSpPr>
            <p:cNvPr id="6" name="Accolade fermante 5">
              <a:extLst>
                <a:ext uri="{FF2B5EF4-FFF2-40B4-BE49-F238E27FC236}">
                  <a16:creationId xmlns:a16="http://schemas.microsoft.com/office/drawing/2014/main" id="{2E43A1BF-A7F5-96CD-BB00-E618F804F63A}"/>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 name="ZoneTexte 6">
              <a:extLst>
                <a:ext uri="{FF2B5EF4-FFF2-40B4-BE49-F238E27FC236}">
                  <a16:creationId xmlns:a16="http://schemas.microsoft.com/office/drawing/2014/main" id="{933DE41D-5BFE-72FD-D8A4-B3DA8E161774}"/>
                </a:ext>
              </a:extLst>
            </p:cNvPr>
            <p:cNvSpPr txBox="1"/>
            <p:nvPr/>
          </p:nvSpPr>
          <p:spPr>
            <a:xfrm flipV="1">
              <a:off x="2210196" y="2743200"/>
              <a:ext cx="2963589" cy="276999"/>
            </a:xfrm>
            <a:prstGeom prst="rect">
              <a:avLst/>
            </a:prstGeom>
            <a:noFill/>
          </p:spPr>
          <p:txBody>
            <a:bodyPr wrap="square">
              <a:spAutoFit/>
            </a:bodyPr>
            <a:lstStyle/>
            <a:p>
              <a:pPr algn="r"/>
              <a:r>
                <a:rPr lang="en-GB" sz="1200" dirty="0">
                  <a:latin typeface="Arial" panose="020B0604020202020204" pitchFamily="34" charset="0"/>
                  <a:cs typeface="Arial" panose="020B0604020202020204" pitchFamily="34" charset="0"/>
                </a:rPr>
                <a:t>Thick CWC</a:t>
              </a:r>
              <a:endParaRPr lang="en-GB" sz="1200" dirty="0"/>
            </a:p>
          </p:txBody>
        </p:sp>
      </p:grpSp>
      <p:grpSp>
        <p:nvGrpSpPr>
          <p:cNvPr id="9" name="Groupe 8">
            <a:extLst>
              <a:ext uri="{FF2B5EF4-FFF2-40B4-BE49-F238E27FC236}">
                <a16:creationId xmlns:a16="http://schemas.microsoft.com/office/drawing/2014/main" id="{4C88CFDA-3EB1-D9C7-7571-6B75CCBC51EE}"/>
              </a:ext>
            </a:extLst>
          </p:cNvPr>
          <p:cNvGrpSpPr/>
          <p:nvPr/>
        </p:nvGrpSpPr>
        <p:grpSpPr>
          <a:xfrm flipV="1">
            <a:off x="5299708" y="3635998"/>
            <a:ext cx="1125476" cy="441347"/>
            <a:chOff x="4947280" y="2743200"/>
            <a:chExt cx="4382864" cy="441347"/>
          </a:xfrm>
        </p:grpSpPr>
        <p:sp>
          <p:nvSpPr>
            <p:cNvPr id="10" name="Accolade fermante 9">
              <a:extLst>
                <a:ext uri="{FF2B5EF4-FFF2-40B4-BE49-F238E27FC236}">
                  <a16:creationId xmlns:a16="http://schemas.microsoft.com/office/drawing/2014/main" id="{6637A41F-41F3-8215-4F08-F0B173D7CF71}"/>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1" name="ZoneTexte 10">
              <a:extLst>
                <a:ext uri="{FF2B5EF4-FFF2-40B4-BE49-F238E27FC236}">
                  <a16:creationId xmlns:a16="http://schemas.microsoft.com/office/drawing/2014/main" id="{6AFCDD30-E8D8-F722-F385-C6AB6D897A8A}"/>
                </a:ext>
              </a:extLst>
            </p:cNvPr>
            <p:cNvSpPr txBox="1"/>
            <p:nvPr/>
          </p:nvSpPr>
          <p:spPr>
            <a:xfrm flipV="1">
              <a:off x="4947280" y="2743200"/>
              <a:ext cx="438286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Slender CWC</a:t>
              </a:r>
              <a:endParaRPr lang="en-GB" sz="1200" dirty="0"/>
            </a:p>
          </p:txBody>
        </p:sp>
      </p:grpSp>
    </p:spTree>
    <p:custDataLst>
      <p:tags r:id="rId1"/>
    </p:custDataLst>
    <p:extLst>
      <p:ext uri="{BB962C8B-B14F-4D97-AF65-F5344CB8AC3E}">
        <p14:creationId xmlns:p14="http://schemas.microsoft.com/office/powerpoint/2010/main" val="109081886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2D7DAA-9A94-E05F-AD6B-2B5359360597}"/>
              </a:ext>
            </a:extLst>
          </p:cNvPr>
          <p:cNvPicPr>
            <a:picLocks noChangeAspect="1"/>
          </p:cNvPicPr>
          <p:nvPr/>
        </p:nvPicPr>
        <p:blipFill>
          <a:blip r:embed="rId4"/>
          <a:stretch>
            <a:fillRect/>
          </a:stretch>
        </p:blipFill>
        <p:spPr>
          <a:xfrm>
            <a:off x="579600" y="5666400"/>
            <a:ext cx="2858400" cy="921723"/>
          </a:xfrm>
          <a:prstGeom prst="rect">
            <a:avLst/>
          </a:prstGeom>
        </p:spPr>
      </p:pic>
      <p:pic>
        <p:nvPicPr>
          <p:cNvPr id="4" name="Image 3">
            <a:extLst>
              <a:ext uri="{FF2B5EF4-FFF2-40B4-BE49-F238E27FC236}">
                <a16:creationId xmlns:a16="http://schemas.microsoft.com/office/drawing/2014/main" id="{23E55C03-4852-84D9-2519-6F76712FAF75}"/>
              </a:ext>
            </a:extLst>
          </p:cNvPr>
          <p:cNvPicPr>
            <a:picLocks noChangeAspect="1"/>
          </p:cNvPicPr>
          <p:nvPr/>
        </p:nvPicPr>
        <p:blipFill>
          <a:blip r:embed="rId5"/>
          <a:stretch>
            <a:fillRect/>
          </a:stretch>
        </p:blipFill>
        <p:spPr>
          <a:xfrm>
            <a:off x="579600" y="4226400"/>
            <a:ext cx="2858400" cy="921723"/>
          </a:xfrm>
          <a:prstGeom prst="rect">
            <a:avLst/>
          </a:prstGeom>
        </p:spPr>
      </p:pic>
      <mc:AlternateContent xmlns:mc="http://schemas.openxmlformats.org/markup-compatibility/2006" xmlns:a14="http://schemas.microsoft.com/office/drawing/2010/main">
        <mc:Choice Requires="a14">
          <p:sp>
            <p:nvSpPr>
              <p:cNvPr id="8" name="Titre 5">
                <a:extLst>
                  <a:ext uri="{FF2B5EF4-FFF2-40B4-BE49-F238E27FC236}">
                    <a16:creationId xmlns:a16="http://schemas.microsoft.com/office/drawing/2014/main" id="{D74E1477-F9E0-B82C-D031-512635B75D3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i="1">
                            <a:latin typeface="Cambria Math" panose="02040503050406030204" pitchFamily="18" charset="0"/>
                            <a:cs typeface="Arial" panose="020B0604020202020204" pitchFamily="34" charset="0"/>
                          </a:rPr>
                        </m:ctrlPr>
                      </m:sSubSupPr>
                      <m:e>
                        <m:r>
                          <a:rPr lang="fr-BE" i="1">
                            <a:latin typeface="Cambria Math" panose="02040503050406030204" pitchFamily="18" charset="0"/>
                            <a:cs typeface="Arial" panose="020B0604020202020204" pitchFamily="34" charset="0"/>
                          </a:rPr>
                          <m:t>𝐹</m:t>
                        </m:r>
                      </m:e>
                      <m:sub>
                        <m:r>
                          <a:rPr lang="fr-BE" i="1">
                            <a:latin typeface="Cambria Math" panose="02040503050406030204" pitchFamily="18" charset="0"/>
                            <a:cs typeface="Arial" panose="020B0604020202020204" pitchFamily="34" charset="0"/>
                          </a:rPr>
                          <m:t>𝑢</m:t>
                        </m:r>
                        <m:r>
                          <a:rPr lang="fr-BE" i="1">
                            <a:latin typeface="Cambria Math" panose="02040503050406030204" pitchFamily="18" charset="0"/>
                            <a:cs typeface="Arial" panose="020B0604020202020204" pitchFamily="34" charset="0"/>
                          </a:rPr>
                          <m:t>,</m:t>
                        </m:r>
                        <m:r>
                          <a:rPr lang="fr-BE" i="1">
                            <a:latin typeface="Cambria Math" panose="02040503050406030204" pitchFamily="18" charset="0"/>
                            <a:cs typeface="Arial" panose="020B0604020202020204" pitchFamily="34" charset="0"/>
                          </a:rPr>
                          <m:t>𝑅𝑑</m:t>
                        </m:r>
                      </m:sub>
                      <m:sup>
                        <m:r>
                          <a:rPr lang="fr-BE" i="1">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8" name="Titre 5">
                <a:extLst>
                  <a:ext uri="{FF2B5EF4-FFF2-40B4-BE49-F238E27FC236}">
                    <a16:creationId xmlns:a16="http://schemas.microsoft.com/office/drawing/2014/main" id="{D74E1477-F9E0-B82C-D031-512635B75D39}"/>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6"/>
                <a:stretch>
                  <a:fillRect l="-2000" t="-20792" b="-36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A447B3CD-3F12-CBD1-C3ED-1E4CF8F841A0}"/>
                  </a:ext>
                </a:extLst>
              </p:cNvPr>
              <p:cNvSpPr txBox="1"/>
              <p:nvPr/>
            </p:nvSpPr>
            <p:spPr>
              <a:xfrm>
                <a:off x="242887" y="3150000"/>
                <a:ext cx="8658225" cy="541367"/>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max</m:t>
                              </m:r>
                            </m:fName>
                            <m:e>
                              <m:d>
                                <m:dPr>
                                  <m:ctrlPr>
                                    <a:rPr lang="fr-BE" i="1">
                                      <a:latin typeface="Cambria Math" panose="02040503050406030204" pitchFamily="18" charset="0"/>
                                      <a:cs typeface="Arial" pitchFamily="34" charset="0"/>
                                    </a:rPr>
                                  </m:ctrlPr>
                                </m:dPr>
                                <m:e>
                                  <m:sSubSup>
                                    <m:sSubSupPr>
                                      <m:ctrlPr>
                                        <a:rPr lang="fr-BE" i="1" smtClean="0">
                                          <a:solidFill>
                                            <a:srgbClr val="5B9BD5"/>
                                          </a:solidFill>
                                          <a:latin typeface="Cambria Math" panose="02040503050406030204" pitchFamily="18" charset="0"/>
                                          <a:cs typeface="Arial" pitchFamily="34" charset="0"/>
                                        </a:rPr>
                                      </m:ctrlPr>
                                    </m:sSubSupPr>
                                    <m:e>
                                      <m:r>
                                        <a:rPr lang="fr-BE" i="1">
                                          <a:solidFill>
                                            <a:srgbClr val="5B9BD5"/>
                                          </a:solidFill>
                                          <a:latin typeface="Cambria Math" panose="02040503050406030204" pitchFamily="18" charset="0"/>
                                          <a:cs typeface="Arial" pitchFamily="34" charset="0"/>
                                        </a:rPr>
                                        <m:t>𝐹</m:t>
                                      </m:r>
                                    </m:e>
                                    <m:sub>
                                      <m:r>
                                        <a:rPr lang="fr-BE" i="1">
                                          <a:solidFill>
                                            <a:srgbClr val="5B9BD5"/>
                                          </a:solidFill>
                                          <a:latin typeface="Cambria Math" panose="02040503050406030204" pitchFamily="18" charset="0"/>
                                          <a:cs typeface="Arial" pitchFamily="34" charset="0"/>
                                        </a:rPr>
                                        <m:t>𝑢</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𝑝𝑝</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𝑅𝑑</m:t>
                                      </m:r>
                                    </m:sub>
                                    <m:sup>
                                      <m:r>
                                        <a:rPr lang="fr-BE" i="1">
                                          <a:solidFill>
                                            <a:srgbClr val="5B9BD5"/>
                                          </a:solidFill>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sSubSup>
                                    <m:sSubSupPr>
                                      <m:ctrlPr>
                                        <a:rPr lang="fr-BE" i="1" smtClean="0">
                                          <a:solidFill>
                                            <a:srgbClr val="ED7D31"/>
                                          </a:solidFill>
                                          <a:latin typeface="Cambria Math" panose="02040503050406030204" pitchFamily="18" charset="0"/>
                                          <a:cs typeface="Arial" pitchFamily="34" charset="0"/>
                                        </a:rPr>
                                      </m:ctrlPr>
                                    </m:sSubSupPr>
                                    <m:e>
                                      <m:r>
                                        <a:rPr lang="fr-BE" i="1">
                                          <a:solidFill>
                                            <a:srgbClr val="ED7D31"/>
                                          </a:solidFill>
                                          <a:latin typeface="Cambria Math" panose="02040503050406030204" pitchFamily="18" charset="0"/>
                                          <a:cs typeface="Arial" pitchFamily="34" charset="0"/>
                                        </a:rPr>
                                        <m:t>𝐹</m:t>
                                      </m:r>
                                    </m:e>
                                    <m:sub>
                                      <m:r>
                                        <a:rPr lang="fr-BE" i="1">
                                          <a:solidFill>
                                            <a:srgbClr val="ED7D31"/>
                                          </a:solidFill>
                                          <a:latin typeface="Cambria Math" panose="02040503050406030204" pitchFamily="18" charset="0"/>
                                          <a:cs typeface="Arial" pitchFamily="34" charset="0"/>
                                        </a:rPr>
                                        <m:t>𝑢</m:t>
                                      </m:r>
                                      <m:r>
                                        <a:rPr lang="fr-BE" i="1">
                                          <a:solidFill>
                                            <a:srgbClr val="ED7D31"/>
                                          </a:solidFill>
                                          <a:latin typeface="Cambria Math" panose="02040503050406030204" pitchFamily="18" charset="0"/>
                                          <a:cs typeface="Arial" pitchFamily="34" charset="0"/>
                                        </a:rPr>
                                        <m:t>,</m:t>
                                      </m:r>
                                      <m:r>
                                        <a:rPr lang="fr-BE" i="1">
                                          <a:solidFill>
                                            <a:srgbClr val="ED7D31"/>
                                          </a:solidFill>
                                          <a:latin typeface="Cambria Math" panose="02040503050406030204" pitchFamily="18" charset="0"/>
                                          <a:cs typeface="Arial" pitchFamily="34" charset="0"/>
                                        </a:rPr>
                                        <m:t>𝑒𝑝</m:t>
                                      </m:r>
                                      <m:r>
                                        <a:rPr lang="fr-BE" i="1">
                                          <a:solidFill>
                                            <a:srgbClr val="ED7D31"/>
                                          </a:solidFill>
                                          <a:latin typeface="Cambria Math" panose="02040503050406030204" pitchFamily="18" charset="0"/>
                                          <a:cs typeface="Arial" pitchFamily="34" charset="0"/>
                                        </a:rPr>
                                        <m:t>,</m:t>
                                      </m:r>
                                      <m:r>
                                        <a:rPr lang="fr-BE" i="1">
                                          <a:solidFill>
                                            <a:srgbClr val="ED7D31"/>
                                          </a:solidFill>
                                          <a:latin typeface="Cambria Math" panose="02040503050406030204" pitchFamily="18" charset="0"/>
                                          <a:cs typeface="Arial" pitchFamily="34" charset="0"/>
                                        </a:rPr>
                                        <m:t>𝑅𝑑</m:t>
                                      </m:r>
                                    </m:sub>
                                    <m:sup>
                                      <m:r>
                                        <a:rPr lang="fr-BE" i="1">
                                          <a:solidFill>
                                            <a:srgbClr val="ED7D31"/>
                                          </a:solidFill>
                                          <a:latin typeface="Cambria Math" panose="02040503050406030204" pitchFamily="18" charset="0"/>
                                          <a:cs typeface="Arial" pitchFamily="34" charset="0"/>
                                        </a:rPr>
                                        <m:t>𝐶𝑊𝐶</m:t>
                                      </m:r>
                                    </m:sup>
                                  </m:sSubSup>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12" name="ZoneTexte 11">
                <a:extLst>
                  <a:ext uri="{FF2B5EF4-FFF2-40B4-BE49-F238E27FC236}">
                    <a16:creationId xmlns:a16="http://schemas.microsoft.com/office/drawing/2014/main" id="{A447B3CD-3F12-CBD1-C3ED-1E4CF8F841A0}"/>
                  </a:ext>
                </a:extLst>
              </p:cNvPr>
              <p:cNvSpPr txBox="1">
                <a:spLocks noRot="1" noChangeAspect="1" noMove="1" noResize="1" noEditPoints="1" noAdjustHandles="1" noChangeArrowheads="1" noChangeShapeType="1" noTextEdit="1"/>
              </p:cNvSpPr>
              <p:nvPr/>
            </p:nvSpPr>
            <p:spPr>
              <a:xfrm>
                <a:off x="242887" y="3150000"/>
                <a:ext cx="8658225" cy="541367"/>
              </a:xfrm>
              <a:prstGeom prst="rect">
                <a:avLst/>
              </a:prstGeom>
              <a:blipFill>
                <a:blip r:embed="rId7"/>
                <a:stretch>
                  <a:fillRect/>
                </a:stretch>
              </a:blipFill>
            </p:spPr>
            <p:txBody>
              <a:bodyPr/>
              <a:lstStyle/>
              <a:p>
                <a:r>
                  <a:rPr lang="en-GB">
                    <a:noFill/>
                  </a:rPr>
                  <a:t> </a:t>
                </a:r>
              </a:p>
            </p:txBody>
          </p:sp>
        </mc:Fallback>
      </mc:AlternateContent>
      <p:sp>
        <p:nvSpPr>
          <p:cNvPr id="13" name="Flèche droite 4">
            <a:extLst>
              <a:ext uri="{FF2B5EF4-FFF2-40B4-BE49-F238E27FC236}">
                <a16:creationId xmlns:a16="http://schemas.microsoft.com/office/drawing/2014/main" id="{9D15D7D3-42A4-A730-74F3-B6B24C102F55}"/>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0864CC2F-B45C-1AF8-E70A-62ACFAB505E7}"/>
                  </a:ext>
                </a:extLst>
              </p:cNvPr>
              <p:cNvSpPr txBox="1"/>
              <p:nvPr/>
            </p:nvSpPr>
            <p:spPr>
              <a:xfrm>
                <a:off x="1525436" y="4749388"/>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5B9BD5"/>
                              </a:solidFill>
                              <a:latin typeface="Cambria Math" panose="02040503050406030204" pitchFamily="18" charset="0"/>
                              <a:cs typeface="Arial" pitchFamily="34" charset="0"/>
                            </a:rPr>
                          </m:ctrlPr>
                        </m:sSubPr>
                        <m:e>
                          <m:r>
                            <a:rPr lang="fr-BE" sz="1200" b="0" i="1" smtClean="0">
                              <a:solidFill>
                                <a:srgbClr val="5B9BD5"/>
                              </a:solidFill>
                              <a:latin typeface="Cambria Math" panose="02040503050406030204" pitchFamily="18" charset="0"/>
                              <a:cs typeface="Arial" pitchFamily="34" charset="0"/>
                            </a:rPr>
                            <m:t>𝑘</m:t>
                          </m:r>
                        </m:e>
                        <m:sub>
                          <m:r>
                            <a:rPr lang="fr-BE" sz="1200" b="0" i="1" smtClean="0">
                              <a:solidFill>
                                <a:srgbClr val="5B9BD5"/>
                              </a:solidFill>
                              <a:latin typeface="Cambria Math" panose="02040503050406030204" pitchFamily="18" charset="0"/>
                              <a:cs typeface="Arial" pitchFamily="34" charset="0"/>
                            </a:rPr>
                            <m:t>𝑐𝑟</m:t>
                          </m:r>
                        </m:sub>
                      </m:sSub>
                      <m:r>
                        <a:rPr lang="fr-BE" sz="1200" b="0" i="1" smtClean="0">
                          <a:solidFill>
                            <a:srgbClr val="5B9BD5"/>
                          </a:solidFill>
                          <a:latin typeface="Cambria Math" panose="02040503050406030204" pitchFamily="18" charset="0"/>
                          <a:cs typeface="Arial" pitchFamily="34" charset="0"/>
                        </a:rPr>
                        <m:t>=</m:t>
                      </m:r>
                      <m:f>
                        <m:fPr>
                          <m:ctrlPr>
                            <a:rPr lang="fr-BE" sz="1200" b="0" i="1" smtClean="0">
                              <a:solidFill>
                                <a:srgbClr val="5B9BD5"/>
                              </a:solidFill>
                              <a:latin typeface="Cambria Math" panose="02040503050406030204" pitchFamily="18" charset="0"/>
                              <a:cs typeface="Arial" pitchFamily="34" charset="0"/>
                            </a:rPr>
                          </m:ctrlPr>
                        </m:fPr>
                        <m:num>
                          <m:r>
                            <a:rPr lang="fr-BE" sz="1200" b="0" i="1" smtClean="0">
                              <a:solidFill>
                                <a:srgbClr val="5B9BD5"/>
                              </a:solidFill>
                              <a:latin typeface="Cambria Math" panose="02040503050406030204" pitchFamily="18" charset="0"/>
                              <a:cs typeface="Arial" pitchFamily="34" charset="0"/>
                            </a:rPr>
                            <m:t>4</m:t>
                          </m:r>
                        </m:num>
                        <m:den>
                          <m:r>
                            <a:rPr lang="fr-BE" sz="1200" b="0" i="1" smtClean="0">
                              <a:solidFill>
                                <a:srgbClr val="5B9BD5"/>
                              </a:solidFill>
                              <a:latin typeface="Cambria Math" panose="02040503050406030204" pitchFamily="18" charset="0"/>
                              <a:cs typeface="Arial" pitchFamily="34" charset="0"/>
                            </a:rPr>
                            <m:t>𝜋</m:t>
                          </m:r>
                        </m:den>
                      </m:f>
                    </m:oMath>
                  </m:oMathPara>
                </a14:m>
                <a:endParaRPr lang="en-GB" sz="1600" dirty="0">
                  <a:solidFill>
                    <a:srgbClr val="5B9BD5"/>
                  </a:solidFill>
                </a:endParaRPr>
              </a:p>
            </p:txBody>
          </p:sp>
        </mc:Choice>
        <mc:Fallback xmlns="">
          <p:sp>
            <p:nvSpPr>
              <p:cNvPr id="17" name="ZoneTexte 16">
                <a:extLst>
                  <a:ext uri="{FF2B5EF4-FFF2-40B4-BE49-F238E27FC236}">
                    <a16:creationId xmlns:a16="http://schemas.microsoft.com/office/drawing/2014/main" id="{0864CC2F-B45C-1AF8-E70A-62ACFAB505E7}"/>
                  </a:ext>
                </a:extLst>
              </p:cNvPr>
              <p:cNvSpPr txBox="1">
                <a:spLocks noRot="1" noChangeAspect="1" noMove="1" noResize="1" noEditPoints="1" noAdjustHandles="1" noChangeArrowheads="1" noChangeShapeType="1" noTextEdit="1"/>
              </p:cNvSpPr>
              <p:nvPr/>
            </p:nvSpPr>
            <p:spPr>
              <a:xfrm>
                <a:off x="1525436" y="4749388"/>
                <a:ext cx="960120" cy="43858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8765E989-4FA7-D7AF-64AB-32025B9BD249}"/>
                  </a:ext>
                </a:extLst>
              </p:cNvPr>
              <p:cNvSpPr txBox="1"/>
              <p:nvPr/>
            </p:nvSpPr>
            <p:spPr>
              <a:xfrm>
                <a:off x="1525436" y="6216964"/>
                <a:ext cx="960120" cy="439223"/>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ED7D31"/>
                              </a:solidFill>
                              <a:latin typeface="Cambria Math" panose="02040503050406030204" pitchFamily="18" charset="0"/>
                              <a:cs typeface="Arial" pitchFamily="34" charset="0"/>
                            </a:rPr>
                          </m:ctrlPr>
                        </m:sSubPr>
                        <m:e>
                          <m:r>
                            <a:rPr lang="fr-BE" sz="1200" b="0" i="1" smtClean="0">
                              <a:solidFill>
                                <a:srgbClr val="ED7D31"/>
                              </a:solidFill>
                              <a:latin typeface="Cambria Math" panose="02040503050406030204" pitchFamily="18" charset="0"/>
                              <a:cs typeface="Arial" pitchFamily="34" charset="0"/>
                            </a:rPr>
                            <m:t>𝑘</m:t>
                          </m:r>
                        </m:e>
                        <m:sub>
                          <m:r>
                            <a:rPr lang="fr-BE" sz="1200" b="0" i="1" smtClean="0">
                              <a:solidFill>
                                <a:srgbClr val="ED7D31"/>
                              </a:solidFill>
                              <a:latin typeface="Cambria Math" panose="02040503050406030204" pitchFamily="18" charset="0"/>
                              <a:cs typeface="Arial" pitchFamily="34" charset="0"/>
                            </a:rPr>
                            <m:t>𝑐𝑟</m:t>
                          </m:r>
                        </m:sub>
                      </m:sSub>
                      <m:r>
                        <a:rPr lang="fr-BE" sz="1200" b="0" i="1" smtClean="0">
                          <a:solidFill>
                            <a:srgbClr val="ED7D31"/>
                          </a:solidFill>
                          <a:latin typeface="Cambria Math" panose="02040503050406030204" pitchFamily="18" charset="0"/>
                          <a:cs typeface="Arial" pitchFamily="34" charset="0"/>
                        </a:rPr>
                        <m:t>=</m:t>
                      </m:r>
                      <m:f>
                        <m:fPr>
                          <m:ctrlPr>
                            <a:rPr lang="fr-BE" sz="1200" b="0" i="1" smtClean="0">
                              <a:solidFill>
                                <a:srgbClr val="ED7D31"/>
                              </a:solidFill>
                              <a:latin typeface="Cambria Math" panose="02040503050406030204" pitchFamily="18" charset="0"/>
                              <a:cs typeface="Arial" pitchFamily="34" charset="0"/>
                            </a:rPr>
                          </m:ctrlPr>
                        </m:fPr>
                        <m:num>
                          <m:r>
                            <a:rPr lang="fr-BE" sz="1200" b="0" i="1" smtClean="0">
                              <a:solidFill>
                                <a:srgbClr val="ED7D31"/>
                              </a:solidFill>
                              <a:latin typeface="Cambria Math" panose="02040503050406030204" pitchFamily="18" charset="0"/>
                              <a:cs typeface="Arial" pitchFamily="34" charset="0"/>
                            </a:rPr>
                            <m:t>14</m:t>
                          </m:r>
                        </m:num>
                        <m:den>
                          <m:r>
                            <a:rPr lang="fr-BE" sz="1200" b="0" i="1" smtClean="0">
                              <a:solidFill>
                                <a:srgbClr val="ED7D31"/>
                              </a:solidFill>
                              <a:latin typeface="Cambria Math" panose="02040503050406030204" pitchFamily="18" charset="0"/>
                              <a:cs typeface="Arial" pitchFamily="34" charset="0"/>
                            </a:rPr>
                            <m:t>𝜋</m:t>
                          </m:r>
                        </m:den>
                      </m:f>
                    </m:oMath>
                  </m:oMathPara>
                </a14:m>
                <a:endParaRPr lang="en-GB" sz="1600" dirty="0">
                  <a:solidFill>
                    <a:srgbClr val="ED7D31"/>
                  </a:solidFill>
                </a:endParaRPr>
              </a:p>
            </p:txBody>
          </p:sp>
        </mc:Choice>
        <mc:Fallback xmlns="">
          <p:sp>
            <p:nvSpPr>
              <p:cNvPr id="18" name="ZoneTexte 17">
                <a:extLst>
                  <a:ext uri="{FF2B5EF4-FFF2-40B4-BE49-F238E27FC236}">
                    <a16:creationId xmlns:a16="http://schemas.microsoft.com/office/drawing/2014/main" id="{8765E989-4FA7-D7AF-64AB-32025B9BD249}"/>
                  </a:ext>
                </a:extLst>
              </p:cNvPr>
              <p:cNvSpPr txBox="1">
                <a:spLocks noRot="1" noChangeAspect="1" noMove="1" noResize="1" noEditPoints="1" noAdjustHandles="1" noChangeArrowheads="1" noChangeShapeType="1" noTextEdit="1"/>
              </p:cNvSpPr>
              <p:nvPr/>
            </p:nvSpPr>
            <p:spPr>
              <a:xfrm>
                <a:off x="1525436" y="6216964"/>
                <a:ext cx="960120" cy="439223"/>
              </a:xfrm>
              <a:prstGeom prst="rect">
                <a:avLst/>
              </a:prstGeom>
              <a:blipFill>
                <a:blip r:embed="rId9"/>
                <a:stretch>
                  <a:fillRect/>
                </a:stretch>
              </a:blipFill>
            </p:spPr>
            <p:txBody>
              <a:bodyPr/>
              <a:lstStyle/>
              <a:p>
                <a:r>
                  <a:rPr lang="en-GB">
                    <a:noFill/>
                  </a:rPr>
                  <a:t> </a:t>
                </a:r>
              </a:p>
            </p:txBody>
          </p:sp>
        </mc:Fallback>
      </mc:AlternateContent>
      <p:sp>
        <p:nvSpPr>
          <p:cNvPr id="19" name="ZoneTexte 18">
            <a:extLst>
              <a:ext uri="{FF2B5EF4-FFF2-40B4-BE49-F238E27FC236}">
                <a16:creationId xmlns:a16="http://schemas.microsoft.com/office/drawing/2014/main" id="{4A3CDA81-DAAE-7465-BEF8-96542032A28A}"/>
              </a:ext>
            </a:extLst>
          </p:cNvPr>
          <p:cNvSpPr txBox="1"/>
          <p:nvPr/>
        </p:nvSpPr>
        <p:spPr>
          <a:xfrm>
            <a:off x="119657" y="3797372"/>
            <a:ext cx="2258367" cy="276999"/>
          </a:xfrm>
          <a:prstGeom prst="rect">
            <a:avLst/>
          </a:prstGeom>
          <a:noFill/>
        </p:spPr>
        <p:txBody>
          <a:bodyPr wrap="square">
            <a:spAutoFit/>
          </a:bodyPr>
          <a:lstStyle/>
          <a:p>
            <a:r>
              <a:rPr lang="fr-BE" sz="1200" u="sng" dirty="0" err="1">
                <a:solidFill>
                  <a:srgbClr val="5B9BD5"/>
                </a:solidFill>
                <a:latin typeface="Arial" panose="020B0604020202020204" pitchFamily="34" charset="0"/>
                <a:cs typeface="Arial" pitchFamily="34" charset="0"/>
              </a:rPr>
              <a:t>Thick</a:t>
            </a:r>
            <a:r>
              <a:rPr lang="fr-BE" sz="1200" u="sng" dirty="0">
                <a:solidFill>
                  <a:srgbClr val="5B9BD5"/>
                </a:solidFill>
                <a:latin typeface="Arial" panose="020B0604020202020204" pitchFamily="34" charset="0"/>
                <a:cs typeface="Arial" pitchFamily="34" charset="0"/>
              </a:rPr>
              <a:t> CWC </a:t>
            </a:r>
            <a:endParaRPr lang="en-GB" sz="1200" u="sng" dirty="0">
              <a:solidFill>
                <a:srgbClr val="5B9BD5"/>
              </a:solidFill>
            </a:endParaRPr>
          </a:p>
        </p:txBody>
      </p:sp>
      <p:sp>
        <p:nvSpPr>
          <p:cNvPr id="20" name="ZoneTexte 19">
            <a:extLst>
              <a:ext uri="{FF2B5EF4-FFF2-40B4-BE49-F238E27FC236}">
                <a16:creationId xmlns:a16="http://schemas.microsoft.com/office/drawing/2014/main" id="{3360ECF1-D89E-EB8E-2C99-D6911E6D23AD}"/>
              </a:ext>
            </a:extLst>
          </p:cNvPr>
          <p:cNvSpPr txBox="1"/>
          <p:nvPr/>
        </p:nvSpPr>
        <p:spPr>
          <a:xfrm>
            <a:off x="119656" y="5217606"/>
            <a:ext cx="2258367" cy="276999"/>
          </a:xfrm>
          <a:prstGeom prst="rect">
            <a:avLst/>
          </a:prstGeom>
          <a:noFill/>
        </p:spPr>
        <p:txBody>
          <a:bodyPr wrap="square">
            <a:spAutoFit/>
          </a:bodyPr>
          <a:lstStyle/>
          <a:p>
            <a:r>
              <a:rPr lang="fr-BE" sz="1200" u="sng" dirty="0" err="1">
                <a:solidFill>
                  <a:srgbClr val="ED7D31"/>
                </a:solidFill>
                <a:latin typeface="Arial" panose="020B0604020202020204" pitchFamily="34" charset="0"/>
                <a:cs typeface="Arial" pitchFamily="34" charset="0"/>
              </a:rPr>
              <a:t>Slender</a:t>
            </a:r>
            <a:r>
              <a:rPr lang="fr-BE" sz="1200" u="sng" dirty="0">
                <a:solidFill>
                  <a:srgbClr val="ED7D31"/>
                </a:solidFill>
                <a:latin typeface="Arial" panose="020B0604020202020204" pitchFamily="34" charset="0"/>
                <a:cs typeface="Arial" pitchFamily="34" charset="0"/>
              </a:rPr>
              <a:t> CWC</a:t>
            </a:r>
            <a:endParaRPr lang="en-GB" sz="1200" u="sng" dirty="0">
              <a:solidFill>
                <a:srgbClr val="ED7D31"/>
              </a:solidFill>
            </a:endParaRPr>
          </a:p>
        </p:txBody>
      </p:sp>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C2521CD7-9C1C-C0D2-318E-4B5791D57360}"/>
                  </a:ext>
                </a:extLst>
              </p:cNvPr>
              <p:cNvSpPr txBox="1"/>
              <p:nvPr/>
            </p:nvSpPr>
            <p:spPr>
              <a:xfrm>
                <a:off x="3895049" y="4085449"/>
                <a:ext cx="5248951" cy="681918"/>
              </a:xfrm>
              <a:prstGeom prst="rect">
                <a:avLst/>
              </a:prstGeom>
              <a:noFill/>
            </p:spPr>
            <p:txBody>
              <a:bodyPr wrap="square">
                <a:spAutoFit/>
              </a:bodyPr>
              <a:lstStyle/>
              <a:p>
                <a:r>
                  <a:rPr lang="en-GB" sz="1200" dirty="0"/>
                  <a:t> </a:t>
                </a:r>
                <a14:m>
                  <m:oMath xmlns:m="http://schemas.openxmlformats.org/officeDocument/2006/math">
                    <m:sSub>
                      <m:sSubPr>
                        <m:ctrlPr>
                          <a:rPr lang="fr-BE" sz="1200" b="0" i="1" smtClean="0">
                            <a:solidFill>
                              <a:srgbClr val="5B9BD5"/>
                            </a:solidFill>
                            <a:latin typeface="Cambria Math" panose="02040503050406030204" pitchFamily="18" charset="0"/>
                          </a:rPr>
                        </m:ctrlPr>
                      </m:sSubPr>
                      <m:e>
                        <m:acc>
                          <m:accPr>
                            <m:chr m:val="̅"/>
                            <m:ctrlPr>
                              <a:rPr lang="fr-BE" sz="1200" b="0" i="1" smtClean="0">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b="0" i="1" smtClean="0">
                            <a:solidFill>
                              <a:srgbClr val="5B9BD5"/>
                            </a:solidFill>
                            <a:latin typeface="Cambria Math" panose="02040503050406030204" pitchFamily="18" charset="0"/>
                          </a:rPr>
                          <m:t>𝑝𝑢</m:t>
                        </m:r>
                      </m:sub>
                    </m:sSub>
                    <m:r>
                      <a:rPr lang="fr-BE" sz="1200" b="0" i="1" smtClean="0">
                        <a:solidFill>
                          <a:srgbClr val="5B9BD5"/>
                        </a:solidFill>
                        <a:latin typeface="Cambria Math" panose="02040503050406030204" pitchFamily="18" charset="0"/>
                      </a:rPr>
                      <m:t>=0.932∙</m:t>
                    </m:r>
                    <m:rad>
                      <m:radPr>
                        <m:degHide m:val="on"/>
                        <m:ctrlPr>
                          <a:rPr lang="fr-BE" sz="1200" b="0" i="1" smtClean="0">
                            <a:solidFill>
                              <a:srgbClr val="5B9BD5"/>
                            </a:solidFill>
                            <a:latin typeface="Cambria Math" panose="02040503050406030204" pitchFamily="18" charset="0"/>
                          </a:rPr>
                        </m:ctrlPr>
                      </m:radPr>
                      <m:deg/>
                      <m:e>
                        <m:f>
                          <m:fPr>
                            <m:ctrlPr>
                              <a:rPr lang="fr-BE" sz="1200" b="0" i="1" smtClean="0">
                                <a:solidFill>
                                  <a:srgbClr val="5B9BD5"/>
                                </a:solidFill>
                                <a:latin typeface="Cambria Math" panose="02040503050406030204" pitchFamily="18" charset="0"/>
                              </a:rPr>
                            </m:ctrlPr>
                          </m:fPr>
                          <m:num>
                            <m:r>
                              <a:rPr lang="fr-BE" sz="1200" i="1">
                                <a:solidFill>
                                  <a:srgbClr val="5B9BD5"/>
                                </a:solidFill>
                                <a:latin typeface="Cambria Math" panose="02040503050406030204" pitchFamily="18" charset="0"/>
                              </a:rPr>
                              <m:t>𝜔</m:t>
                            </m:r>
                            <m:r>
                              <a:rPr lang="fr-BE" sz="1200" i="1">
                                <a:solidFill>
                                  <a:srgbClr val="5B9BD5"/>
                                </a:solidFill>
                                <a:latin typeface="Cambria Math" panose="02040503050406030204" pitchFamily="18" charset="0"/>
                              </a:rPr>
                              <m:t>∙</m:t>
                            </m:r>
                            <m:sSub>
                              <m:sSubPr>
                                <m:ctrlPr>
                                  <a:rPr lang="fr-BE" sz="1200" b="0" i="1" smtClean="0">
                                    <a:solidFill>
                                      <a:srgbClr val="5B9BD5"/>
                                    </a:solidFill>
                                    <a:latin typeface="Cambria Math" panose="02040503050406030204" pitchFamily="18" charset="0"/>
                                  </a:rPr>
                                </m:ctrlPr>
                              </m:sSubPr>
                              <m:e>
                                <m:r>
                                  <a:rPr lang="fr-BE" sz="1200" b="0" i="1" smtClean="0">
                                    <a:solidFill>
                                      <a:srgbClr val="5B9BD5"/>
                                    </a:solidFill>
                                    <a:latin typeface="Cambria Math" panose="02040503050406030204" pitchFamily="18" charset="0"/>
                                  </a:rPr>
                                  <m:t>𝑘</m:t>
                                </m:r>
                              </m:e>
                              <m:sub>
                                <m:r>
                                  <a:rPr lang="fr-BE" sz="1200" b="0" i="1" smtClean="0">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𝑏</m:t>
                                </m:r>
                              </m:e>
                              <m:sub>
                                <m:r>
                                  <a:rPr lang="fr-BE" sz="1200" i="1">
                                    <a:solidFill>
                                      <a:srgbClr val="5B9BD5"/>
                                    </a:solidFill>
                                    <a:latin typeface="Cambria Math" panose="02040503050406030204" pitchFamily="18" charset="0"/>
                                  </a:rPr>
                                  <m:t>𝑒𝑓𝑓</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𝑐</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𝑑</m:t>
                                </m:r>
                              </m:e>
                              <m:sub>
                                <m:r>
                                  <a:rPr lang="fr-BE" sz="1200" i="1">
                                    <a:solidFill>
                                      <a:srgbClr val="5B9BD5"/>
                                    </a:solidFill>
                                    <a:latin typeface="Cambria Math" panose="02040503050406030204" pitchFamily="18" charset="0"/>
                                  </a:rPr>
                                  <m:t>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𝑓</m:t>
                                </m:r>
                              </m:e>
                              <m:sub>
                                <m:r>
                                  <a:rPr lang="fr-BE" sz="1200" b="0" i="1" smtClean="0">
                                    <a:solidFill>
                                      <a:srgbClr val="5B9BD5"/>
                                    </a:solidFill>
                                    <a:latin typeface="Cambria Math" panose="02040503050406030204" pitchFamily="18" charset="0"/>
                                  </a:rPr>
                                  <m:t>𝑢</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num>
                          <m:den>
                            <m:r>
                              <a:rPr lang="fr-BE" sz="1200" b="0" i="1" smtClean="0">
                                <a:solidFill>
                                  <a:srgbClr val="5B9BD5"/>
                                </a:solidFill>
                                <a:latin typeface="Cambria Math" panose="02040503050406030204" pitchFamily="18" charset="0"/>
                              </a:rPr>
                              <m:t>𝐸</m:t>
                            </m:r>
                            <m:r>
                              <a:rPr lang="fr-BE" sz="1200" b="0" i="1" smtClean="0">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b="0" i="1" smtClean="0">
                                    <a:solidFill>
                                      <a:srgbClr val="5B9BD5"/>
                                    </a:solidFill>
                                    <a:latin typeface="Cambria Math" panose="02040503050406030204" pitchFamily="18" charset="0"/>
                                  </a:rPr>
                                  <m:t>𝑡</m:t>
                                </m:r>
                              </m:e>
                              <m:sub>
                                <m:r>
                                  <a:rPr lang="fr-BE" sz="1200" b="0" i="1" smtClean="0">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2</m:t>
                                </m:r>
                              </m:sup>
                            </m:sSubSup>
                          </m:den>
                        </m:f>
                      </m:e>
                    </m:rad>
                    <m:r>
                      <a:rPr lang="fr-BE" sz="1200" b="0" i="1" smtClean="0">
                        <a:solidFill>
                          <a:srgbClr val="5B9BD5"/>
                        </a:solidFill>
                        <a:latin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b="0" i="1" smtClean="0">
                            <a:solidFill>
                              <a:srgbClr val="5B9BD5"/>
                            </a:solidFill>
                            <a:latin typeface="Cambria Math" panose="02040503050406030204" pitchFamily="18" charset="0"/>
                            <a:ea typeface="Cambria Math" panose="02040503050406030204" pitchFamily="18" charset="0"/>
                          </a:rPr>
                        </m:ctrlPr>
                      </m:sSubPr>
                      <m:e>
                        <m:r>
                          <a:rPr lang="fr-BE" sz="1200" b="0" i="1" smtClean="0">
                            <a:solidFill>
                              <a:srgbClr val="5B9BD5"/>
                            </a:solidFill>
                            <a:latin typeface="Cambria Math" panose="02040503050406030204" pitchFamily="18" charset="0"/>
                            <a:ea typeface="Cambria Math" panose="02040503050406030204" pitchFamily="18" charset="0"/>
                          </a:rPr>
                          <m:t>𝜌</m:t>
                        </m:r>
                      </m:e>
                      <m:sub>
                        <m:r>
                          <a:rPr lang="fr-BE" sz="1200" b="0" i="1" smtClean="0">
                            <a:solidFill>
                              <a:srgbClr val="5B9BD5"/>
                            </a:solidFill>
                            <a:latin typeface="Cambria Math" panose="02040503050406030204" pitchFamily="18" charset="0"/>
                            <a:ea typeface="Cambria Math" panose="02040503050406030204" pitchFamily="18" charset="0"/>
                          </a:rPr>
                          <m:t>𝑢</m:t>
                        </m:r>
                      </m:sub>
                    </m:sSub>
                    <m:r>
                      <a:rPr lang="fr-BE" sz="1200" b="0" i="1" smtClean="0">
                        <a:solidFill>
                          <a:srgbClr val="5B9BD5"/>
                        </a:solidFill>
                        <a:latin typeface="Cambria Math" panose="02040503050406030204" pitchFamily="18" charset="0"/>
                        <a:ea typeface="Cambria Math" panose="02040503050406030204" pitchFamily="18" charset="0"/>
                      </a:rPr>
                      <m:t>=</m:t>
                    </m:r>
                    <m:d>
                      <m:dPr>
                        <m:begChr m:val="{"/>
                        <m:endChr m:val=""/>
                        <m:ctrlPr>
                          <a:rPr lang="fr-BE" sz="1200" b="0" i="1" smtClean="0">
                            <a:solidFill>
                              <a:srgbClr val="5B9BD5"/>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b="0" i="1" smtClean="0">
                                <a:solidFill>
                                  <a:srgbClr val="5B9BD5"/>
                                </a:solidFill>
                                <a:latin typeface="Cambria Math" panose="02040503050406030204" pitchFamily="18" charset="0"/>
                                <a:ea typeface="Cambria Math" panose="02040503050406030204" pitchFamily="18" charset="0"/>
                              </a:rPr>
                            </m:ctrlPr>
                          </m:mPr>
                          <m:mr>
                            <m:e>
                              <m:r>
                                <m:rPr>
                                  <m:brk m:alnAt="7"/>
                                </m:rPr>
                                <a:rPr lang="fr-BE" sz="1200" b="0" i="1" smtClean="0">
                                  <a:solidFill>
                                    <a:srgbClr val="5B9BD5"/>
                                  </a:solidFill>
                                  <a:latin typeface="Cambria Math" panose="02040503050406030204" pitchFamily="18" charset="0"/>
                                  <a:ea typeface="Cambria Math" panose="02040503050406030204" pitchFamily="18" charset="0"/>
                                </a:rPr>
                                <m:t>1</m:t>
                              </m:r>
                              <m:r>
                                <a:rPr lang="fr-BE" sz="1200" b="0" i="1" smtClean="0">
                                  <a:solidFill>
                                    <a:srgbClr val="5B9BD5"/>
                                  </a:solidFill>
                                  <a:latin typeface="Cambria Math" panose="02040503050406030204" pitchFamily="18" charset="0"/>
                                  <a:ea typeface="Cambria Math" panose="02040503050406030204" pitchFamily="18" charset="0"/>
                                </a:rPr>
                                <m:t>.0</m:t>
                              </m:r>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≤0.50</m:t>
                              </m:r>
                            </m:e>
                          </m:mr>
                          <m:mr>
                            <m:e>
                              <m:f>
                                <m:fPr>
                                  <m:ctrlPr>
                                    <a:rPr lang="fr-BE" sz="1200" i="1">
                                      <a:solidFill>
                                        <a:srgbClr val="5B9BD5"/>
                                      </a:solidFill>
                                      <a:latin typeface="Cambria Math" panose="02040503050406030204" pitchFamily="18" charset="0"/>
                                      <a:ea typeface="Cambria Math" panose="02040503050406030204" pitchFamily="18" charset="0"/>
                                    </a:rPr>
                                  </m:ctrlPr>
                                </m:fPr>
                                <m:num>
                                  <m:r>
                                    <a:rPr lang="fr-BE" sz="1200" i="1">
                                      <a:solidFill>
                                        <a:srgbClr val="5B9BD5"/>
                                      </a:solidFill>
                                      <a:latin typeface="Cambria Math" panose="02040503050406030204" pitchFamily="18" charset="0"/>
                                    </a:rPr>
                                    <m:t>0.75</m:t>
                                  </m:r>
                                </m:num>
                                <m:den>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i="1">
                                      <a:solidFill>
                                        <a:srgbClr val="5B9BD5"/>
                                      </a:solidFill>
                                      <a:latin typeface="Cambria Math" panose="02040503050406030204" pitchFamily="18" charset="0"/>
                                    </a:rPr>
                                    <m:t>+0.25</m:t>
                                  </m:r>
                                </m:den>
                              </m:f>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&gt;0.50</m:t>
                              </m:r>
                            </m:e>
                          </m:mr>
                        </m:m>
                      </m:e>
                    </m:d>
                  </m:oMath>
                </a14:m>
                <a:endParaRPr lang="en-GB" sz="1200" dirty="0"/>
              </a:p>
            </p:txBody>
          </p:sp>
        </mc:Choice>
        <mc:Fallback xmlns="">
          <p:sp>
            <p:nvSpPr>
              <p:cNvPr id="21" name="ZoneTexte 20">
                <a:extLst>
                  <a:ext uri="{FF2B5EF4-FFF2-40B4-BE49-F238E27FC236}">
                    <a16:creationId xmlns:a16="http://schemas.microsoft.com/office/drawing/2014/main" id="{C2521CD7-9C1C-C0D2-318E-4B5791D57360}"/>
                  </a:ext>
                </a:extLst>
              </p:cNvPr>
              <p:cNvSpPr txBox="1">
                <a:spLocks noRot="1" noChangeAspect="1" noMove="1" noResize="1" noEditPoints="1" noAdjustHandles="1" noChangeArrowheads="1" noChangeShapeType="1" noTextEdit="1"/>
              </p:cNvSpPr>
              <p:nvPr/>
            </p:nvSpPr>
            <p:spPr>
              <a:xfrm>
                <a:off x="3895049" y="4085449"/>
                <a:ext cx="5248951" cy="68191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F70AE8B1-BC7D-A511-499D-D9ECF6B7B4FD}"/>
                  </a:ext>
                </a:extLst>
              </p:cNvPr>
              <p:cNvSpPr txBox="1"/>
              <p:nvPr/>
            </p:nvSpPr>
            <p:spPr>
              <a:xfrm>
                <a:off x="3893602" y="5588452"/>
                <a:ext cx="5250398" cy="681918"/>
              </a:xfrm>
              <a:prstGeom prst="rect">
                <a:avLst/>
              </a:prstGeom>
              <a:noFill/>
            </p:spPr>
            <p:txBody>
              <a:bodyPr wrap="square">
                <a:spAutoFit/>
              </a:bodyPr>
              <a:lstStyle/>
              <a:p>
                <a:r>
                  <a:rPr lang="en-GB" sz="1200" dirty="0"/>
                  <a:t> </a:t>
                </a:r>
                <a14:m>
                  <m:oMath xmlns:m="http://schemas.openxmlformats.org/officeDocument/2006/math">
                    <m:m>
                      <m:mPr>
                        <m:mcs>
                          <m:mc>
                            <m:mcPr>
                              <m:count m:val="3"/>
                              <m:mcJc m:val="center"/>
                            </m:mcPr>
                          </m:mc>
                        </m:mcs>
                        <m:ctrlPr>
                          <a:rPr lang="fr-BE" sz="1200" b="0" i="1" smtClean="0">
                            <a:solidFill>
                              <a:srgbClr val="ED7D31"/>
                            </a:solidFill>
                            <a:latin typeface="Cambria Math" panose="02040503050406030204" pitchFamily="18" charset="0"/>
                          </a:rPr>
                        </m:ctrlPr>
                      </m:mPr>
                      <m:mr>
                        <m:e>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i="1">
                                  <a:solidFill>
                                    <a:srgbClr val="ED7D31"/>
                                  </a:solidFill>
                                  <a:latin typeface="Cambria Math" panose="02040503050406030204" pitchFamily="18" charset="0"/>
                                </a:rPr>
                                <m:t>,</m:t>
                              </m:r>
                              <m:r>
                                <a:rPr lang="fr-BE" sz="1200" i="1">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=0.534∙</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sub>
                          </m:sSub>
                        </m:e>
                        <m:e>
                          <m:r>
                            <a:rPr lang="fr-BE" sz="1200" i="1">
                              <a:solidFill>
                                <a:srgbClr val="ED7D31"/>
                              </a:solidFill>
                              <a:latin typeface="Cambria Math" panose="02040503050406030204" pitchFamily="18" charset="0"/>
                              <a:ea typeface="Cambria Math" panose="02040503050406030204" pitchFamily="18" charset="0"/>
                            </a:rPr>
                            <m:t>→</m:t>
                          </m:r>
                        </m:e>
                        <m:e>
                          <m:sSub>
                            <m:sSubPr>
                              <m:ctrlPr>
                                <a:rPr lang="fr-BE" sz="1200" b="0" i="1" smtClean="0">
                                  <a:solidFill>
                                    <a:srgbClr val="ED7D31"/>
                                  </a:solidFill>
                                  <a:latin typeface="Cambria Math" panose="02040503050406030204" pitchFamily="18" charset="0"/>
                                  <a:ea typeface="Cambria Math" panose="02040503050406030204" pitchFamily="18" charset="0"/>
                                </a:rPr>
                              </m:ctrlPr>
                            </m:sSubPr>
                            <m:e>
                              <m:r>
                                <a:rPr lang="fr-BE" sz="1200" i="1">
                                  <a:solidFill>
                                    <a:srgbClr val="ED7D31"/>
                                  </a:solidFill>
                                  <a:latin typeface="Cambria Math" panose="02040503050406030204" pitchFamily="18" charset="0"/>
                                  <a:ea typeface="Cambria Math" panose="02040503050406030204" pitchFamily="18" charset="0"/>
                                </a:rPr>
                                <m:t>𝜌</m:t>
                              </m:r>
                            </m:e>
                            <m:sub>
                              <m:r>
                                <a:rPr lang="fr-BE" sz="1200" b="0" i="1" smtClean="0">
                                  <a:solidFill>
                                    <a:srgbClr val="ED7D31"/>
                                  </a:solidFill>
                                  <a:latin typeface="Cambria Math" panose="02040503050406030204" pitchFamily="18" charset="0"/>
                                  <a:ea typeface="Cambria Math" panose="02040503050406030204" pitchFamily="18" charset="0"/>
                                </a:rPr>
                                <m:t>𝑟𝑒𝑠𝑡𝑟</m:t>
                              </m:r>
                            </m:sub>
                          </m:sSub>
                          <m:r>
                            <a:rPr lang="fr-BE" sz="1200" i="1">
                              <a:solidFill>
                                <a:srgbClr val="ED7D31"/>
                              </a:solidFill>
                              <a:latin typeface="Cambria Math" panose="02040503050406030204" pitchFamily="18" charset="0"/>
                              <a:ea typeface="Cambria Math" panose="02040503050406030204" pitchFamily="18" charset="0"/>
                            </a:rPr>
                            <m:t>=</m:t>
                          </m:r>
                          <m:d>
                            <m:dPr>
                              <m:begChr m:val="{"/>
                              <m:endChr m:val=""/>
                              <m:ctrlPr>
                                <a:rPr lang="fr-BE" sz="1200" i="1">
                                  <a:solidFill>
                                    <a:srgbClr val="ED7D31"/>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i="1">
                                      <a:solidFill>
                                        <a:srgbClr val="ED7D31"/>
                                      </a:solidFill>
                                      <a:latin typeface="Cambria Math" panose="02040503050406030204" pitchFamily="18" charset="0"/>
                                      <a:ea typeface="Cambria Math" panose="02040503050406030204" pitchFamily="18" charset="0"/>
                                    </a:rPr>
                                  </m:ctrlPr>
                                </m:mPr>
                                <m:mr>
                                  <m:e>
                                    <m:r>
                                      <m:rPr>
                                        <m:brk m:alnAt="7"/>
                                      </m:rPr>
                                      <a:rPr lang="fr-BE" sz="1200" i="1">
                                        <a:solidFill>
                                          <a:srgbClr val="ED7D31"/>
                                        </a:solidFill>
                                        <a:latin typeface="Cambria Math" panose="02040503050406030204" pitchFamily="18" charset="0"/>
                                        <a:ea typeface="Cambria Math" panose="02040503050406030204" pitchFamily="18" charset="0"/>
                                      </a:rPr>
                                      <m:t>1</m:t>
                                    </m:r>
                                    <m:r>
                                      <a:rPr lang="fr-BE" sz="1200" i="1">
                                        <a:solidFill>
                                          <a:srgbClr val="ED7D31"/>
                                        </a:solidFill>
                                        <a:latin typeface="Cambria Math" panose="02040503050406030204" pitchFamily="18" charset="0"/>
                                        <a:ea typeface="Cambria Math" panose="02040503050406030204" pitchFamily="18" charset="0"/>
                                      </a:rPr>
                                      <m:t>.0</m:t>
                                    </m:r>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m:t>
                                    </m:r>
                                    <m:r>
                                      <a:rPr lang="fr-BE" sz="1200" b="0" i="1" smtClean="0">
                                        <a:solidFill>
                                          <a:srgbClr val="ED7D31"/>
                                        </a:solidFill>
                                        <a:latin typeface="Cambria Math" panose="02040503050406030204" pitchFamily="18" charset="0"/>
                                      </a:rPr>
                                      <m:t>50</m:t>
                                    </m:r>
                                  </m:e>
                                </m:mr>
                                <m:mr>
                                  <m:e>
                                    <m:f>
                                      <m:fPr>
                                        <m:ctrlPr>
                                          <a:rPr lang="fr-BE" sz="1200" i="1">
                                            <a:solidFill>
                                              <a:srgbClr val="ED7D31"/>
                                            </a:solidFill>
                                            <a:latin typeface="Cambria Math" panose="02040503050406030204" pitchFamily="18" charset="0"/>
                                            <a:ea typeface="Cambria Math" panose="02040503050406030204" pitchFamily="18" charset="0"/>
                                          </a:rPr>
                                        </m:ctrlPr>
                                      </m:fPr>
                                      <m:num>
                                        <m:r>
                                          <a:rPr lang="fr-BE" sz="1200" b="0" i="1" smtClean="0">
                                            <a:solidFill>
                                              <a:srgbClr val="ED7D31"/>
                                            </a:solidFill>
                                            <a:latin typeface="Cambria Math" panose="02040503050406030204" pitchFamily="18" charset="0"/>
                                          </a:rPr>
                                          <m:t>0.75</m:t>
                                        </m:r>
                                      </m:num>
                                      <m:den>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b="0" i="1" smtClean="0">
                                            <a:solidFill>
                                              <a:srgbClr val="ED7D31"/>
                                            </a:solidFill>
                                            <a:latin typeface="Cambria Math" panose="02040503050406030204" pitchFamily="18" charset="0"/>
                                          </a:rPr>
                                          <m:t>+0.25</m:t>
                                        </m:r>
                                      </m:den>
                                    </m:f>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&gt;0.</m:t>
                                    </m:r>
                                    <m:r>
                                      <a:rPr lang="fr-BE" sz="1200" b="0" i="1" smtClean="0">
                                        <a:solidFill>
                                          <a:srgbClr val="ED7D31"/>
                                        </a:solidFill>
                                        <a:latin typeface="Cambria Math" panose="02040503050406030204" pitchFamily="18" charset="0"/>
                                      </a:rPr>
                                      <m:t>50</m:t>
                                    </m:r>
                                  </m:e>
                                </m:mr>
                              </m:m>
                            </m:e>
                          </m:d>
                        </m:e>
                      </m:mr>
                    </m:m>
                  </m:oMath>
                </a14:m>
                <a:endParaRPr lang="en-GB" sz="1200" dirty="0"/>
              </a:p>
            </p:txBody>
          </p:sp>
        </mc:Choice>
        <mc:Fallback xmlns="">
          <p:sp>
            <p:nvSpPr>
              <p:cNvPr id="22" name="ZoneTexte 21">
                <a:extLst>
                  <a:ext uri="{FF2B5EF4-FFF2-40B4-BE49-F238E27FC236}">
                    <a16:creationId xmlns:a16="http://schemas.microsoft.com/office/drawing/2014/main" id="{F70AE8B1-BC7D-A511-499D-D9ECF6B7B4FD}"/>
                  </a:ext>
                </a:extLst>
              </p:cNvPr>
              <p:cNvSpPr txBox="1">
                <a:spLocks noRot="1" noChangeAspect="1" noMove="1" noResize="1" noEditPoints="1" noAdjustHandles="1" noChangeArrowheads="1" noChangeShapeType="1" noTextEdit="1"/>
              </p:cNvSpPr>
              <p:nvPr/>
            </p:nvSpPr>
            <p:spPr>
              <a:xfrm>
                <a:off x="3893602" y="5588452"/>
                <a:ext cx="5250398" cy="68191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4FFE7EEE-B0BF-A5DD-A179-D5044BE5580F}"/>
                  </a:ext>
                </a:extLst>
              </p:cNvPr>
              <p:cNvSpPr txBox="1"/>
              <p:nvPr/>
            </p:nvSpPr>
            <p:spPr>
              <a:xfrm>
                <a:off x="4571999" y="4780919"/>
                <a:ext cx="4572001" cy="454868"/>
              </a:xfrm>
              <a:prstGeom prst="rect">
                <a:avLst/>
              </a:prstGeom>
              <a:noFill/>
            </p:spPr>
            <p:txBody>
              <a:bodyPr wrap="square">
                <a:spAutoFit/>
              </a:bodyPr>
              <a:lstStyle/>
              <a:p>
                <a:r>
                  <a:rPr lang="en-GB" sz="1400" dirty="0"/>
                  <a:t> </a:t>
                </a:r>
                <a14:m>
                  <m:oMath xmlns:m="http://schemas.openxmlformats.org/officeDocument/2006/math">
                    <m:sSubSup>
                      <m:sSubSupPr>
                        <m:ctrlPr>
                          <a:rPr lang="fr-BE" sz="1400" b="0" i="1" smtClean="0">
                            <a:solidFill>
                              <a:srgbClr val="5B9BD5"/>
                            </a:solidFill>
                            <a:latin typeface="Cambria Math" panose="02040503050406030204" pitchFamily="18" charset="0"/>
                          </a:rPr>
                        </m:ctrlPr>
                      </m:sSubSupPr>
                      <m:e>
                        <m:r>
                          <a:rPr lang="fr-BE" sz="1400" b="0" i="1" smtClean="0">
                            <a:solidFill>
                              <a:srgbClr val="5B9BD5"/>
                            </a:solidFill>
                            <a:latin typeface="Cambria Math" panose="02040503050406030204" pitchFamily="18" charset="0"/>
                          </a:rPr>
                          <m:t>𝐹</m:t>
                        </m:r>
                      </m:e>
                      <m:sub>
                        <m:r>
                          <a:rPr lang="fr-BE" sz="1400" b="0" i="1" smtClean="0">
                            <a:solidFill>
                              <a:srgbClr val="5B9BD5"/>
                            </a:solidFill>
                            <a:latin typeface="Cambria Math" panose="02040503050406030204" pitchFamily="18" charset="0"/>
                          </a:rPr>
                          <m:t>𝑅𝑢</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𝑝𝑝</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𝑅𝑑</m:t>
                        </m:r>
                      </m:sub>
                      <m:sup>
                        <m:r>
                          <a:rPr lang="fr-BE" sz="1400" b="0" i="1" smtClean="0">
                            <a:solidFill>
                              <a:srgbClr val="5B9BD5"/>
                            </a:solidFill>
                            <a:latin typeface="Cambria Math" panose="02040503050406030204" pitchFamily="18" charset="0"/>
                          </a:rPr>
                          <m:t>𝐶𝑊𝐶</m:t>
                        </m:r>
                      </m:sup>
                    </m:sSubSup>
                  </m:oMath>
                </a14:m>
                <a:r>
                  <a:rPr lang="en-GB" sz="1400" dirty="0">
                    <a:solidFill>
                      <a:srgbClr val="5B9BD5"/>
                    </a:solidFill>
                  </a:rPr>
                  <a:t>=</a:t>
                </a:r>
                <a:r>
                  <a:rPr lang="fr-BE" sz="1400" dirty="0">
                    <a:solidFill>
                      <a:srgbClr val="5B9BD5"/>
                    </a:solidFill>
                    <a:cs typeface="Arial" pitchFamily="34" charset="0"/>
                  </a:rPr>
                  <a:t> </a:t>
                </a:r>
                <a14:m>
                  <m:oMath xmlns:m="http://schemas.openxmlformats.org/officeDocument/2006/math">
                    <m:func>
                      <m:funcPr>
                        <m:ctrlPr>
                          <a:rPr lang="fr-BE" sz="1400" i="1">
                            <a:solidFill>
                              <a:srgbClr val="5B9BD5"/>
                            </a:solidFill>
                            <a:latin typeface="Cambria Math" panose="02040503050406030204" pitchFamily="18" charset="0"/>
                            <a:cs typeface="Arial" pitchFamily="34" charset="0"/>
                          </a:rPr>
                        </m:ctrlPr>
                      </m:funcPr>
                      <m:fName>
                        <m:r>
                          <m:rPr>
                            <m:sty m:val="p"/>
                          </m:rPr>
                          <a:rPr lang="fr-BE" sz="1400">
                            <a:solidFill>
                              <a:srgbClr val="5B9BD5"/>
                            </a:solidFill>
                            <a:latin typeface="Cambria Math" panose="02040503050406030204" pitchFamily="18" charset="0"/>
                            <a:cs typeface="Arial" pitchFamily="34" charset="0"/>
                          </a:rPr>
                          <m:t>min</m:t>
                        </m:r>
                      </m:fName>
                      <m:e>
                        <m:d>
                          <m:dPr>
                            <m:ctrlPr>
                              <a:rPr lang="fr-BE" sz="1400" i="1">
                                <a:solidFill>
                                  <a:srgbClr val="5B9BD5"/>
                                </a:solidFill>
                                <a:latin typeface="Cambria Math" panose="02040503050406030204" pitchFamily="18" charset="0"/>
                                <a:cs typeface="Arial" pitchFamily="34" charset="0"/>
                              </a:rPr>
                            </m:ctrlPr>
                          </m:dPr>
                          <m:e>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rPr>
                                    </m:ctrlPr>
                                  </m:sSubPr>
                                  <m:e>
                                    <m:r>
                                      <a:rPr lang="fr-BE" sz="1400" i="1">
                                        <a:solidFill>
                                          <a:srgbClr val="5B9BD5"/>
                                        </a:solidFill>
                                        <a:latin typeface="Cambria Math" panose="02040503050406030204" pitchFamily="18" charset="0"/>
                                      </a:rPr>
                                      <m:t>𝑘</m:t>
                                    </m:r>
                                  </m:e>
                                  <m:sub>
                                    <m:r>
                                      <a:rPr lang="fr-BE" sz="1400" i="1">
                                        <a:solidFill>
                                          <a:srgbClr val="5B9BD5"/>
                                        </a:solidFill>
                                        <a:latin typeface="Cambria Math" panose="02040503050406030204" pitchFamily="18"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0</m:t>
                                    </m:r>
                                  </m:sub>
                                </m:sSub>
                              </m:den>
                            </m:f>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𝜌</m:t>
                                </m:r>
                              </m:e>
                              <m:sub>
                                <m:r>
                                  <a:rPr lang="fr-BE" sz="1400" b="0" i="1" smtClean="0">
                                    <a:solidFill>
                                      <a:srgbClr val="5B9BD5"/>
                                    </a:solidFill>
                                    <a:latin typeface="Cambria Math" panose="02040503050406030204" pitchFamily="18" charset="0"/>
                                    <a:cs typeface="Arial" pitchFamily="34" charset="0"/>
                                  </a:rPr>
                                  <m:t>𝑢</m:t>
                                </m:r>
                              </m:sub>
                            </m:sSub>
                            <m:r>
                              <a:rPr lang="fr-BE" sz="1400" i="1">
                                <a:solidFill>
                                  <a:srgbClr val="5B9BD5"/>
                                </a:solidFill>
                                <a:latin typeface="Cambria Math" panose="02040503050406030204" pitchFamily="18" charset="0"/>
                                <a:cs typeface="Arial" pitchFamily="34" charset="0"/>
                              </a:rPr>
                              <m:t>∙</m:t>
                            </m:r>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rPr>
                                    </m:ctrlPr>
                                  </m:sSubPr>
                                  <m:e>
                                    <m:r>
                                      <a:rPr lang="fr-BE" sz="1400" i="1">
                                        <a:solidFill>
                                          <a:srgbClr val="5B9BD5"/>
                                        </a:solidFill>
                                        <a:latin typeface="Cambria Math" panose="02040503050406030204" pitchFamily="18" charset="0"/>
                                      </a:rPr>
                                      <m:t>𝑘</m:t>
                                    </m:r>
                                  </m:e>
                                  <m:sub>
                                    <m:r>
                                      <a:rPr lang="fr-BE" sz="1400" i="1">
                                        <a:solidFill>
                                          <a:srgbClr val="5B9BD5"/>
                                        </a:solidFill>
                                        <a:latin typeface="Cambria Math" panose="02040503050406030204" pitchFamily="18"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1</m:t>
                                    </m:r>
                                  </m:sub>
                                </m:sSub>
                              </m:den>
                            </m:f>
                          </m:e>
                        </m:d>
                      </m:e>
                    </m:func>
                  </m:oMath>
                </a14:m>
                <a:endParaRPr lang="en-GB" sz="1400" dirty="0"/>
              </a:p>
            </p:txBody>
          </p:sp>
        </mc:Choice>
        <mc:Fallback xmlns="">
          <p:sp>
            <p:nvSpPr>
              <p:cNvPr id="23" name="ZoneTexte 22">
                <a:extLst>
                  <a:ext uri="{FF2B5EF4-FFF2-40B4-BE49-F238E27FC236}">
                    <a16:creationId xmlns:a16="http://schemas.microsoft.com/office/drawing/2014/main" id="{4FFE7EEE-B0BF-A5DD-A179-D5044BE5580F}"/>
                  </a:ext>
                </a:extLst>
              </p:cNvPr>
              <p:cNvSpPr txBox="1">
                <a:spLocks noRot="1" noChangeAspect="1" noMove="1" noResize="1" noEditPoints="1" noAdjustHandles="1" noChangeArrowheads="1" noChangeShapeType="1" noTextEdit="1"/>
              </p:cNvSpPr>
              <p:nvPr/>
            </p:nvSpPr>
            <p:spPr>
              <a:xfrm>
                <a:off x="4571999" y="4780919"/>
                <a:ext cx="4572001" cy="454868"/>
              </a:xfrm>
              <a:prstGeom prst="rect">
                <a:avLst/>
              </a:prstGeom>
              <a:blipFill>
                <a:blip r:embed="rId12"/>
                <a:stretch>
                  <a:fillRect/>
                </a:stretch>
              </a:blipFill>
            </p:spPr>
            <p:txBody>
              <a:bodyPr/>
              <a:lstStyle/>
              <a:p>
                <a:r>
                  <a:rPr lang="en-GB">
                    <a:noFill/>
                  </a:rPr>
                  <a:t> </a:t>
                </a:r>
              </a:p>
            </p:txBody>
          </p:sp>
        </mc:Fallback>
      </mc:AlternateContent>
      <p:cxnSp>
        <p:nvCxnSpPr>
          <p:cNvPr id="24" name="Connecteur : en angle 23">
            <a:extLst>
              <a:ext uri="{FF2B5EF4-FFF2-40B4-BE49-F238E27FC236}">
                <a16:creationId xmlns:a16="http://schemas.microsoft.com/office/drawing/2014/main" id="{722B688F-618C-CFB6-3707-2F3BD2CA627F}"/>
              </a:ext>
            </a:extLst>
          </p:cNvPr>
          <p:cNvCxnSpPr>
            <a:cxnSpLocks/>
            <a:endCxn id="23" idx="1"/>
          </p:cNvCxnSpPr>
          <p:nvPr/>
        </p:nvCxnSpPr>
        <p:spPr>
          <a:xfrm>
            <a:off x="4135278" y="4595962"/>
            <a:ext cx="436721" cy="412391"/>
          </a:xfrm>
          <a:prstGeom prst="bentConnector3">
            <a:avLst>
              <a:gd name="adj1" fmla="val 564"/>
            </a:avLst>
          </a:prstGeom>
          <a:ln w="19050">
            <a:solidFill>
              <a:srgbClr val="5B9BD5"/>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BC0EC56D-8AD7-D431-B581-731143123EAE}"/>
                  </a:ext>
                </a:extLst>
              </p:cNvPr>
              <p:cNvSpPr txBox="1"/>
              <p:nvPr/>
            </p:nvSpPr>
            <p:spPr>
              <a:xfrm>
                <a:off x="4572000" y="6266608"/>
                <a:ext cx="4572000" cy="342658"/>
              </a:xfrm>
              <a:prstGeom prst="rect">
                <a:avLst/>
              </a:prstGeom>
              <a:noFill/>
            </p:spPr>
            <p:txBody>
              <a:bodyPr wrap="square">
                <a:spAutoFit/>
              </a:bodyPr>
              <a:lstStyle/>
              <a:p>
                <a:r>
                  <a:rPr lang="en-GB" sz="1400" dirty="0"/>
                  <a:t> </a:t>
                </a:r>
                <a14:m>
                  <m:oMath xmlns:m="http://schemas.openxmlformats.org/officeDocument/2006/math">
                    <m:sSubSup>
                      <m:sSubSupPr>
                        <m:ctrlPr>
                          <a:rPr lang="fr-BE" sz="1400" b="0" i="1" smtClean="0">
                            <a:solidFill>
                              <a:srgbClr val="ED7D31"/>
                            </a:solidFill>
                            <a:latin typeface="Cambria Math" panose="02040503050406030204" pitchFamily="18" charset="0"/>
                          </a:rPr>
                        </m:ctrlPr>
                      </m:sSubSupPr>
                      <m:e>
                        <m:r>
                          <a:rPr lang="fr-BE" sz="1400" b="0" i="1" smtClean="0">
                            <a:solidFill>
                              <a:srgbClr val="ED7D31"/>
                            </a:solidFill>
                            <a:latin typeface="Cambria Math" panose="02040503050406030204" pitchFamily="18" charset="0"/>
                          </a:rPr>
                          <m:t>𝐹</m:t>
                        </m:r>
                      </m:e>
                      <m:sub>
                        <m:r>
                          <a:rPr lang="fr-BE" sz="1400" b="0" i="1" smtClean="0">
                            <a:solidFill>
                              <a:srgbClr val="ED7D31"/>
                            </a:solidFill>
                            <a:latin typeface="Cambria Math" panose="02040503050406030204" pitchFamily="18" charset="0"/>
                          </a:rPr>
                          <m:t>𝑅𝑢</m:t>
                        </m:r>
                        <m:r>
                          <a:rPr lang="fr-BE" sz="1400" b="0" i="1" smtClean="0">
                            <a:solidFill>
                              <a:srgbClr val="ED7D31"/>
                            </a:solidFill>
                            <a:latin typeface="Cambria Math" panose="02040503050406030204" pitchFamily="18" charset="0"/>
                          </a:rPr>
                          <m:t>,</m:t>
                        </m:r>
                        <m:r>
                          <a:rPr lang="fr-BE" sz="1400" b="0" i="1" smtClean="0">
                            <a:solidFill>
                              <a:srgbClr val="ED7D31"/>
                            </a:solidFill>
                            <a:latin typeface="Cambria Math" panose="02040503050406030204" pitchFamily="18" charset="0"/>
                          </a:rPr>
                          <m:t>𝑒𝑝</m:t>
                        </m:r>
                        <m:r>
                          <a:rPr lang="fr-BE" sz="1400" b="0" i="1" smtClean="0">
                            <a:solidFill>
                              <a:srgbClr val="ED7D31"/>
                            </a:solidFill>
                            <a:latin typeface="Cambria Math" panose="02040503050406030204" pitchFamily="18" charset="0"/>
                          </a:rPr>
                          <m:t>,</m:t>
                        </m:r>
                        <m:r>
                          <a:rPr lang="fr-BE" sz="1400" b="0" i="1" smtClean="0">
                            <a:solidFill>
                              <a:srgbClr val="ED7D31"/>
                            </a:solidFill>
                            <a:latin typeface="Cambria Math" panose="02040503050406030204" pitchFamily="18" charset="0"/>
                          </a:rPr>
                          <m:t>𝑅𝑑</m:t>
                        </m:r>
                      </m:sub>
                      <m:sup>
                        <m:r>
                          <a:rPr lang="fr-BE" sz="1400" b="0" i="1" smtClean="0">
                            <a:solidFill>
                              <a:srgbClr val="ED7D31"/>
                            </a:solidFill>
                            <a:latin typeface="Cambria Math" panose="02040503050406030204" pitchFamily="18" charset="0"/>
                          </a:rPr>
                          <m:t>𝐶𝑊𝐶</m:t>
                        </m:r>
                      </m:sup>
                    </m:sSubSup>
                  </m:oMath>
                </a14:m>
                <a:r>
                  <a:rPr lang="en-GB" sz="1400" dirty="0">
                    <a:solidFill>
                      <a:srgbClr val="ED7D31"/>
                    </a:solidFill>
                  </a:rPr>
                  <a:t>=</a:t>
                </a:r>
                <a:r>
                  <a:rPr lang="fr-BE" sz="1400" dirty="0">
                    <a:solidFill>
                      <a:srgbClr val="ED7D31"/>
                    </a:solidFill>
                    <a:cs typeface="Arial" pitchFamily="34" charset="0"/>
                  </a:rPr>
                  <a:t> </a:t>
                </a:r>
                <a14:m>
                  <m:oMath xmlns:m="http://schemas.openxmlformats.org/officeDocument/2006/math">
                    <m:sSubSup>
                      <m:sSubSupPr>
                        <m:ctrlPr>
                          <a:rPr lang="fr-BE" sz="1400" b="0" i="1" smtClean="0">
                            <a:solidFill>
                              <a:srgbClr val="ED7D31"/>
                            </a:solidFill>
                            <a:latin typeface="Cambria Math" panose="02040503050406030204" pitchFamily="18" charset="0"/>
                            <a:cs typeface="Arial" pitchFamily="34" charset="0"/>
                          </a:rPr>
                        </m:ctrlPr>
                      </m:sSubSupPr>
                      <m:e>
                        <m:r>
                          <a:rPr lang="fr-BE" sz="1400" i="1" smtClean="0">
                            <a:solidFill>
                              <a:srgbClr val="ED7D31"/>
                            </a:solidFill>
                            <a:latin typeface="Cambria Math" panose="02040503050406030204" pitchFamily="18" charset="0"/>
                            <a:cs typeface="Arial" pitchFamily="34" charset="0"/>
                          </a:rPr>
                          <m:t>𝐹</m:t>
                        </m:r>
                      </m:e>
                      <m:sub>
                        <m:r>
                          <a:rPr lang="fr-BE" sz="1400" b="0" i="1" smtClean="0">
                            <a:solidFill>
                              <a:srgbClr val="ED7D31"/>
                            </a:solidFill>
                            <a:latin typeface="Cambria Math" panose="02040503050406030204" pitchFamily="18" charset="0"/>
                            <a:cs typeface="Arial" pitchFamily="34" charset="0"/>
                          </a:rPr>
                          <m:t>𝑦</m:t>
                        </m:r>
                        <m:r>
                          <a:rPr lang="fr-BE" sz="1400" b="0" i="1" smtClean="0">
                            <a:solidFill>
                              <a:srgbClr val="ED7D31"/>
                            </a:solidFill>
                            <a:latin typeface="Cambria Math" panose="02040503050406030204" pitchFamily="18" charset="0"/>
                            <a:cs typeface="Arial" pitchFamily="34" charset="0"/>
                          </a:rPr>
                          <m:t>,</m:t>
                        </m:r>
                        <m:r>
                          <a:rPr lang="fr-BE" sz="1400" b="0" i="1" smtClean="0">
                            <a:solidFill>
                              <a:srgbClr val="ED7D31"/>
                            </a:solidFill>
                            <a:latin typeface="Cambria Math" panose="02040503050406030204" pitchFamily="18" charset="0"/>
                            <a:cs typeface="Arial" pitchFamily="34" charset="0"/>
                          </a:rPr>
                          <m:t>𝑅𝑑</m:t>
                        </m:r>
                      </m:sub>
                      <m:sup>
                        <m:r>
                          <a:rPr lang="fr-BE" sz="1400" b="0" i="1" smtClean="0">
                            <a:solidFill>
                              <a:srgbClr val="ED7D31"/>
                            </a:solidFill>
                            <a:latin typeface="Cambria Math" panose="02040503050406030204" pitchFamily="18" charset="0"/>
                            <a:cs typeface="Arial" pitchFamily="34" charset="0"/>
                          </a:rPr>
                          <m:t>𝐶𝑊𝐶</m:t>
                        </m:r>
                      </m:sup>
                    </m:sSubSup>
                  </m:oMath>
                </a14:m>
                <a:endParaRPr lang="en-GB" sz="1400" dirty="0"/>
              </a:p>
            </p:txBody>
          </p:sp>
        </mc:Choice>
        <mc:Fallback xmlns="">
          <p:sp>
            <p:nvSpPr>
              <p:cNvPr id="33" name="ZoneTexte 32">
                <a:extLst>
                  <a:ext uri="{FF2B5EF4-FFF2-40B4-BE49-F238E27FC236}">
                    <a16:creationId xmlns:a16="http://schemas.microsoft.com/office/drawing/2014/main" id="{BC0EC56D-8AD7-D431-B581-731143123EAE}"/>
                  </a:ext>
                </a:extLst>
              </p:cNvPr>
              <p:cNvSpPr txBox="1">
                <a:spLocks noRot="1" noChangeAspect="1" noMove="1" noResize="1" noEditPoints="1" noAdjustHandles="1" noChangeArrowheads="1" noChangeShapeType="1" noTextEdit="1"/>
              </p:cNvSpPr>
              <p:nvPr/>
            </p:nvSpPr>
            <p:spPr>
              <a:xfrm>
                <a:off x="4572000" y="6266608"/>
                <a:ext cx="4572000" cy="342658"/>
              </a:xfrm>
              <a:prstGeom prst="rect">
                <a:avLst/>
              </a:prstGeom>
              <a:blipFill>
                <a:blip r:embed="rId13"/>
                <a:stretch>
                  <a:fillRect b="-12500"/>
                </a:stretch>
              </a:blipFill>
            </p:spPr>
            <p:txBody>
              <a:bodyPr/>
              <a:lstStyle/>
              <a:p>
                <a:r>
                  <a:rPr lang="en-GB">
                    <a:noFill/>
                  </a:rPr>
                  <a:t> </a:t>
                </a:r>
              </a:p>
            </p:txBody>
          </p:sp>
        </mc:Fallback>
      </mc:AlternateContent>
      <p:cxnSp>
        <p:nvCxnSpPr>
          <p:cNvPr id="34" name="Connecteur : en angle 33">
            <a:extLst>
              <a:ext uri="{FF2B5EF4-FFF2-40B4-BE49-F238E27FC236}">
                <a16:creationId xmlns:a16="http://schemas.microsoft.com/office/drawing/2014/main" id="{BD322E61-137D-5B21-FD57-58B864759A60}"/>
              </a:ext>
            </a:extLst>
          </p:cNvPr>
          <p:cNvCxnSpPr>
            <a:cxnSpLocks/>
            <a:endCxn id="33" idx="1"/>
          </p:cNvCxnSpPr>
          <p:nvPr/>
        </p:nvCxnSpPr>
        <p:spPr>
          <a:xfrm>
            <a:off x="4135279" y="6081651"/>
            <a:ext cx="436721" cy="356286"/>
          </a:xfrm>
          <a:prstGeom prst="bentConnector3">
            <a:avLst>
              <a:gd name="adj1" fmla="val 564"/>
            </a:avLst>
          </a:prstGeom>
          <a:ln w="19050">
            <a:solidFill>
              <a:srgbClr val="ED7D31"/>
            </a:solidFill>
            <a:tailEnd type="triangle"/>
          </a:ln>
        </p:spPr>
        <p:style>
          <a:lnRef idx="1">
            <a:schemeClr val="dk1"/>
          </a:lnRef>
          <a:fillRef idx="0">
            <a:schemeClr val="dk1"/>
          </a:fillRef>
          <a:effectRef idx="0">
            <a:schemeClr val="dk1"/>
          </a:effectRef>
          <a:fontRef idx="minor">
            <a:schemeClr val="tx1"/>
          </a:fontRef>
        </p:style>
      </p:cxnSp>
      <p:pic>
        <p:nvPicPr>
          <p:cNvPr id="43" name="Image 42">
            <a:extLst>
              <a:ext uri="{FF2B5EF4-FFF2-40B4-BE49-F238E27FC236}">
                <a16:creationId xmlns:a16="http://schemas.microsoft.com/office/drawing/2014/main" id="{1B283219-85ED-5A00-F53C-26A95DB321FD}"/>
              </a:ext>
            </a:extLst>
          </p:cNvPr>
          <p:cNvPicPr>
            <a:picLocks noChangeAspect="1"/>
          </p:cNvPicPr>
          <p:nvPr/>
        </p:nvPicPr>
        <p:blipFill>
          <a:blip r:embed="rId14"/>
          <a:stretch>
            <a:fillRect/>
          </a:stretch>
        </p:blipFill>
        <p:spPr>
          <a:xfrm>
            <a:off x="5086800" y="1036800"/>
            <a:ext cx="3743811" cy="2160000"/>
          </a:xfrm>
          <a:prstGeom prst="rect">
            <a:avLst/>
          </a:prstGeom>
        </p:spPr>
      </p:pic>
      <p:pic>
        <p:nvPicPr>
          <p:cNvPr id="2" name="Image 1">
            <a:extLst>
              <a:ext uri="{FF2B5EF4-FFF2-40B4-BE49-F238E27FC236}">
                <a16:creationId xmlns:a16="http://schemas.microsoft.com/office/drawing/2014/main" id="{1701A304-169A-BC06-F0FD-5349274DC4A8}"/>
              </a:ext>
            </a:extLst>
          </p:cNvPr>
          <p:cNvPicPr>
            <a:picLocks noChangeAspect="1"/>
          </p:cNvPicPr>
          <p:nvPr/>
        </p:nvPicPr>
        <p:blipFill>
          <a:blip r:embed="rId15"/>
          <a:stretch>
            <a:fillRect/>
          </a:stretch>
        </p:blipFill>
        <p:spPr>
          <a:xfrm>
            <a:off x="579600" y="1015200"/>
            <a:ext cx="2858400" cy="2160620"/>
          </a:xfrm>
          <a:prstGeom prst="rect">
            <a:avLst/>
          </a:prstGeom>
        </p:spPr>
      </p:pic>
      <p:sp>
        <p:nvSpPr>
          <p:cNvPr id="5" name="ZoneTexte 4">
            <a:extLst>
              <a:ext uri="{FF2B5EF4-FFF2-40B4-BE49-F238E27FC236}">
                <a16:creationId xmlns:a16="http://schemas.microsoft.com/office/drawing/2014/main" id="{EE41B7BA-D572-735B-C430-C6760823E8C8}"/>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15/20</a:t>
            </a:r>
          </a:p>
        </p:txBody>
      </p:sp>
      <p:grpSp>
        <p:nvGrpSpPr>
          <p:cNvPr id="6" name="Groupe 5">
            <a:extLst>
              <a:ext uri="{FF2B5EF4-FFF2-40B4-BE49-F238E27FC236}">
                <a16:creationId xmlns:a16="http://schemas.microsoft.com/office/drawing/2014/main" id="{41D1E7A4-39F1-8CA7-AFE5-3BB3BD26C967}"/>
              </a:ext>
            </a:extLst>
          </p:cNvPr>
          <p:cNvGrpSpPr/>
          <p:nvPr/>
        </p:nvGrpSpPr>
        <p:grpSpPr>
          <a:xfrm flipV="1">
            <a:off x="4261266" y="3636000"/>
            <a:ext cx="1038442" cy="435300"/>
            <a:chOff x="2210196" y="2743200"/>
            <a:chExt cx="2963589" cy="435300"/>
          </a:xfrm>
        </p:grpSpPr>
        <p:sp>
          <p:nvSpPr>
            <p:cNvPr id="7" name="Accolade fermante 6">
              <a:extLst>
                <a:ext uri="{FF2B5EF4-FFF2-40B4-BE49-F238E27FC236}">
                  <a16:creationId xmlns:a16="http://schemas.microsoft.com/office/drawing/2014/main" id="{9CAA5A30-7FAF-922D-EB26-441A7F595DE1}"/>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ZoneTexte 8">
              <a:extLst>
                <a:ext uri="{FF2B5EF4-FFF2-40B4-BE49-F238E27FC236}">
                  <a16:creationId xmlns:a16="http://schemas.microsoft.com/office/drawing/2014/main" id="{1512F459-2A2A-EBE1-852F-999C08D569DD}"/>
                </a:ext>
              </a:extLst>
            </p:cNvPr>
            <p:cNvSpPr txBox="1"/>
            <p:nvPr/>
          </p:nvSpPr>
          <p:spPr>
            <a:xfrm flipV="1">
              <a:off x="2210196" y="2743200"/>
              <a:ext cx="2963589" cy="276999"/>
            </a:xfrm>
            <a:prstGeom prst="rect">
              <a:avLst/>
            </a:prstGeom>
            <a:noFill/>
          </p:spPr>
          <p:txBody>
            <a:bodyPr wrap="square">
              <a:spAutoFit/>
            </a:bodyPr>
            <a:lstStyle/>
            <a:p>
              <a:pPr algn="r"/>
              <a:r>
                <a:rPr lang="en-GB" sz="1200" dirty="0">
                  <a:latin typeface="Arial" panose="020B0604020202020204" pitchFamily="34" charset="0"/>
                  <a:cs typeface="Arial" panose="020B0604020202020204" pitchFamily="34" charset="0"/>
                </a:rPr>
                <a:t>Thick CWC</a:t>
              </a:r>
              <a:endParaRPr lang="en-GB" sz="1200" dirty="0"/>
            </a:p>
          </p:txBody>
        </p:sp>
      </p:grpSp>
      <p:grpSp>
        <p:nvGrpSpPr>
          <p:cNvPr id="10" name="Groupe 9">
            <a:extLst>
              <a:ext uri="{FF2B5EF4-FFF2-40B4-BE49-F238E27FC236}">
                <a16:creationId xmlns:a16="http://schemas.microsoft.com/office/drawing/2014/main" id="{D7C9D50A-5018-0338-9159-C1CA6D4E1AC7}"/>
              </a:ext>
            </a:extLst>
          </p:cNvPr>
          <p:cNvGrpSpPr/>
          <p:nvPr/>
        </p:nvGrpSpPr>
        <p:grpSpPr>
          <a:xfrm flipV="1">
            <a:off x="5299708" y="3635998"/>
            <a:ext cx="1125476" cy="441347"/>
            <a:chOff x="4947280" y="2743200"/>
            <a:chExt cx="4382864" cy="441347"/>
          </a:xfrm>
        </p:grpSpPr>
        <p:sp>
          <p:nvSpPr>
            <p:cNvPr id="11" name="Accolade fermante 10">
              <a:extLst>
                <a:ext uri="{FF2B5EF4-FFF2-40B4-BE49-F238E27FC236}">
                  <a16:creationId xmlns:a16="http://schemas.microsoft.com/office/drawing/2014/main" id="{045DA890-2B69-85B9-BE6A-B476BE1275E4}"/>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4" name="ZoneTexte 13">
              <a:extLst>
                <a:ext uri="{FF2B5EF4-FFF2-40B4-BE49-F238E27FC236}">
                  <a16:creationId xmlns:a16="http://schemas.microsoft.com/office/drawing/2014/main" id="{2E6D5AE4-2D8C-6B19-82B0-741C7EEBEE0C}"/>
                </a:ext>
              </a:extLst>
            </p:cNvPr>
            <p:cNvSpPr txBox="1"/>
            <p:nvPr/>
          </p:nvSpPr>
          <p:spPr>
            <a:xfrm flipV="1">
              <a:off x="4947280" y="2743200"/>
              <a:ext cx="438286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Slender CWC</a:t>
              </a:r>
              <a:endParaRPr lang="en-GB" sz="1200" dirty="0"/>
            </a:p>
          </p:txBody>
        </p:sp>
      </p:grpSp>
    </p:spTree>
    <p:custDataLst>
      <p:tags r:id="rId1"/>
    </p:custDataLst>
    <p:extLst>
      <p:ext uri="{BB962C8B-B14F-4D97-AF65-F5344CB8AC3E}">
        <p14:creationId xmlns:p14="http://schemas.microsoft.com/office/powerpoint/2010/main" val="1850698213"/>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2D7DAA-9A94-E05F-AD6B-2B5359360597}"/>
              </a:ext>
            </a:extLst>
          </p:cNvPr>
          <p:cNvPicPr>
            <a:picLocks noChangeAspect="1"/>
          </p:cNvPicPr>
          <p:nvPr/>
        </p:nvPicPr>
        <p:blipFill>
          <a:blip r:embed="rId4"/>
          <a:stretch>
            <a:fillRect/>
          </a:stretch>
        </p:blipFill>
        <p:spPr>
          <a:xfrm>
            <a:off x="579600" y="5666400"/>
            <a:ext cx="2858400" cy="921723"/>
          </a:xfrm>
          <a:prstGeom prst="rect">
            <a:avLst/>
          </a:prstGeom>
        </p:spPr>
      </p:pic>
      <p:pic>
        <p:nvPicPr>
          <p:cNvPr id="4" name="Image 3">
            <a:extLst>
              <a:ext uri="{FF2B5EF4-FFF2-40B4-BE49-F238E27FC236}">
                <a16:creationId xmlns:a16="http://schemas.microsoft.com/office/drawing/2014/main" id="{23E55C03-4852-84D9-2519-6F76712FAF75}"/>
              </a:ext>
            </a:extLst>
          </p:cNvPr>
          <p:cNvPicPr>
            <a:picLocks noChangeAspect="1"/>
          </p:cNvPicPr>
          <p:nvPr/>
        </p:nvPicPr>
        <p:blipFill>
          <a:blip r:embed="rId5"/>
          <a:stretch>
            <a:fillRect/>
          </a:stretch>
        </p:blipFill>
        <p:spPr>
          <a:xfrm>
            <a:off x="579600" y="4226400"/>
            <a:ext cx="2858400" cy="921723"/>
          </a:xfrm>
          <a:prstGeom prst="rect">
            <a:avLst/>
          </a:prstGeom>
        </p:spPr>
      </p:pic>
      <mc:AlternateContent xmlns:mc="http://schemas.openxmlformats.org/markup-compatibility/2006" xmlns:a14="http://schemas.microsoft.com/office/drawing/2010/main">
        <mc:Choice Requires="a14">
          <p:sp>
            <p:nvSpPr>
              <p:cNvPr id="8" name="Titre 5">
                <a:extLst>
                  <a:ext uri="{FF2B5EF4-FFF2-40B4-BE49-F238E27FC236}">
                    <a16:creationId xmlns:a16="http://schemas.microsoft.com/office/drawing/2014/main" id="{D74E1477-F9E0-B82C-D031-512635B75D3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i="1">
                            <a:latin typeface="Cambria Math" panose="02040503050406030204" pitchFamily="18" charset="0"/>
                            <a:cs typeface="Arial" panose="020B0604020202020204" pitchFamily="34" charset="0"/>
                          </a:rPr>
                        </m:ctrlPr>
                      </m:sSubSupPr>
                      <m:e>
                        <m:r>
                          <a:rPr lang="fr-BE" i="1">
                            <a:latin typeface="Cambria Math" panose="02040503050406030204" pitchFamily="18" charset="0"/>
                            <a:cs typeface="Arial" panose="020B0604020202020204" pitchFamily="34" charset="0"/>
                          </a:rPr>
                          <m:t>𝐹</m:t>
                        </m:r>
                      </m:e>
                      <m:sub>
                        <m:r>
                          <a:rPr lang="fr-BE" i="1">
                            <a:latin typeface="Cambria Math" panose="02040503050406030204" pitchFamily="18" charset="0"/>
                            <a:cs typeface="Arial" panose="020B0604020202020204" pitchFamily="34" charset="0"/>
                          </a:rPr>
                          <m:t>𝑢</m:t>
                        </m:r>
                        <m:r>
                          <a:rPr lang="fr-BE" i="1">
                            <a:latin typeface="Cambria Math" panose="02040503050406030204" pitchFamily="18" charset="0"/>
                            <a:cs typeface="Arial" panose="020B0604020202020204" pitchFamily="34" charset="0"/>
                          </a:rPr>
                          <m:t>,</m:t>
                        </m:r>
                        <m:r>
                          <a:rPr lang="fr-BE" i="1">
                            <a:latin typeface="Cambria Math" panose="02040503050406030204" pitchFamily="18" charset="0"/>
                            <a:cs typeface="Arial" panose="020B0604020202020204" pitchFamily="34" charset="0"/>
                          </a:rPr>
                          <m:t>𝑅𝑑</m:t>
                        </m:r>
                      </m:sub>
                      <m:sup>
                        <m:r>
                          <a:rPr lang="fr-BE" i="1">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8" name="Titre 5">
                <a:extLst>
                  <a:ext uri="{FF2B5EF4-FFF2-40B4-BE49-F238E27FC236}">
                    <a16:creationId xmlns:a16="http://schemas.microsoft.com/office/drawing/2014/main" id="{D74E1477-F9E0-B82C-D031-512635B75D39}"/>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6"/>
                <a:stretch>
                  <a:fillRect l="-2000" t="-20792" b="-36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A447B3CD-3F12-CBD1-C3ED-1E4CF8F841A0}"/>
                  </a:ext>
                </a:extLst>
              </p:cNvPr>
              <p:cNvSpPr txBox="1"/>
              <p:nvPr/>
            </p:nvSpPr>
            <p:spPr>
              <a:xfrm>
                <a:off x="242887" y="3150000"/>
                <a:ext cx="8658225" cy="541367"/>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max</m:t>
                              </m:r>
                            </m:fName>
                            <m:e>
                              <m:d>
                                <m:dPr>
                                  <m:ctrlPr>
                                    <a:rPr lang="fr-BE" i="1">
                                      <a:latin typeface="Cambria Math" panose="02040503050406030204" pitchFamily="18" charset="0"/>
                                      <a:cs typeface="Arial" pitchFamily="34" charset="0"/>
                                    </a:rPr>
                                  </m:ctrlPr>
                                </m:dPr>
                                <m:e>
                                  <m:sSubSup>
                                    <m:sSubSupPr>
                                      <m:ctrlPr>
                                        <a:rPr lang="fr-BE" i="1" smtClean="0">
                                          <a:solidFill>
                                            <a:srgbClr val="5B9BD5"/>
                                          </a:solidFill>
                                          <a:latin typeface="Cambria Math" panose="02040503050406030204" pitchFamily="18" charset="0"/>
                                          <a:cs typeface="Arial" pitchFamily="34" charset="0"/>
                                        </a:rPr>
                                      </m:ctrlPr>
                                    </m:sSubSupPr>
                                    <m:e>
                                      <m:r>
                                        <a:rPr lang="fr-BE" i="1">
                                          <a:solidFill>
                                            <a:srgbClr val="5B9BD5"/>
                                          </a:solidFill>
                                          <a:latin typeface="Cambria Math" panose="02040503050406030204" pitchFamily="18" charset="0"/>
                                          <a:cs typeface="Arial" pitchFamily="34" charset="0"/>
                                        </a:rPr>
                                        <m:t>𝐹</m:t>
                                      </m:r>
                                    </m:e>
                                    <m:sub>
                                      <m:r>
                                        <a:rPr lang="fr-BE" i="1">
                                          <a:solidFill>
                                            <a:srgbClr val="5B9BD5"/>
                                          </a:solidFill>
                                          <a:latin typeface="Cambria Math" panose="02040503050406030204" pitchFamily="18" charset="0"/>
                                          <a:cs typeface="Arial" pitchFamily="34" charset="0"/>
                                        </a:rPr>
                                        <m:t>𝑢</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𝑝𝑝</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𝑅𝑑</m:t>
                                      </m:r>
                                    </m:sub>
                                    <m:sup>
                                      <m:r>
                                        <a:rPr lang="fr-BE" i="1">
                                          <a:solidFill>
                                            <a:srgbClr val="5B9BD5"/>
                                          </a:solidFill>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sSubSup>
                                    <m:sSubSupPr>
                                      <m:ctrlPr>
                                        <a:rPr lang="fr-BE" i="1" smtClean="0">
                                          <a:solidFill>
                                            <a:srgbClr val="ED7D31"/>
                                          </a:solidFill>
                                          <a:latin typeface="Cambria Math" panose="02040503050406030204" pitchFamily="18" charset="0"/>
                                          <a:cs typeface="Arial" pitchFamily="34" charset="0"/>
                                        </a:rPr>
                                      </m:ctrlPr>
                                    </m:sSubSupPr>
                                    <m:e>
                                      <m:r>
                                        <a:rPr lang="fr-BE" i="1">
                                          <a:solidFill>
                                            <a:srgbClr val="ED7D31"/>
                                          </a:solidFill>
                                          <a:latin typeface="Cambria Math" panose="02040503050406030204" pitchFamily="18" charset="0"/>
                                          <a:cs typeface="Arial" pitchFamily="34" charset="0"/>
                                        </a:rPr>
                                        <m:t>𝐹</m:t>
                                      </m:r>
                                    </m:e>
                                    <m:sub>
                                      <m:r>
                                        <a:rPr lang="fr-BE" i="1">
                                          <a:solidFill>
                                            <a:srgbClr val="ED7D31"/>
                                          </a:solidFill>
                                          <a:latin typeface="Cambria Math" panose="02040503050406030204" pitchFamily="18" charset="0"/>
                                          <a:cs typeface="Arial" pitchFamily="34" charset="0"/>
                                        </a:rPr>
                                        <m:t>𝑢</m:t>
                                      </m:r>
                                      <m:r>
                                        <a:rPr lang="fr-BE" i="1">
                                          <a:solidFill>
                                            <a:srgbClr val="ED7D31"/>
                                          </a:solidFill>
                                          <a:latin typeface="Cambria Math" panose="02040503050406030204" pitchFamily="18" charset="0"/>
                                          <a:cs typeface="Arial" pitchFamily="34" charset="0"/>
                                        </a:rPr>
                                        <m:t>,</m:t>
                                      </m:r>
                                      <m:r>
                                        <a:rPr lang="fr-BE" i="1">
                                          <a:solidFill>
                                            <a:srgbClr val="ED7D31"/>
                                          </a:solidFill>
                                          <a:latin typeface="Cambria Math" panose="02040503050406030204" pitchFamily="18" charset="0"/>
                                          <a:cs typeface="Arial" pitchFamily="34" charset="0"/>
                                        </a:rPr>
                                        <m:t>𝑒𝑝</m:t>
                                      </m:r>
                                      <m:r>
                                        <a:rPr lang="fr-BE" i="1">
                                          <a:solidFill>
                                            <a:srgbClr val="ED7D31"/>
                                          </a:solidFill>
                                          <a:latin typeface="Cambria Math" panose="02040503050406030204" pitchFamily="18" charset="0"/>
                                          <a:cs typeface="Arial" pitchFamily="34" charset="0"/>
                                        </a:rPr>
                                        <m:t>,</m:t>
                                      </m:r>
                                      <m:r>
                                        <a:rPr lang="fr-BE" i="1">
                                          <a:solidFill>
                                            <a:srgbClr val="ED7D31"/>
                                          </a:solidFill>
                                          <a:latin typeface="Cambria Math" panose="02040503050406030204" pitchFamily="18" charset="0"/>
                                          <a:cs typeface="Arial" pitchFamily="34" charset="0"/>
                                        </a:rPr>
                                        <m:t>𝑅𝑑</m:t>
                                      </m:r>
                                    </m:sub>
                                    <m:sup>
                                      <m:r>
                                        <a:rPr lang="fr-BE" i="1">
                                          <a:solidFill>
                                            <a:srgbClr val="ED7D31"/>
                                          </a:solidFill>
                                          <a:latin typeface="Cambria Math" panose="02040503050406030204" pitchFamily="18" charset="0"/>
                                          <a:cs typeface="Arial" pitchFamily="34" charset="0"/>
                                        </a:rPr>
                                        <m:t>𝐶𝑊𝐶</m:t>
                                      </m:r>
                                    </m:sup>
                                  </m:sSubSup>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12" name="ZoneTexte 11">
                <a:extLst>
                  <a:ext uri="{FF2B5EF4-FFF2-40B4-BE49-F238E27FC236}">
                    <a16:creationId xmlns:a16="http://schemas.microsoft.com/office/drawing/2014/main" id="{A447B3CD-3F12-CBD1-C3ED-1E4CF8F841A0}"/>
                  </a:ext>
                </a:extLst>
              </p:cNvPr>
              <p:cNvSpPr txBox="1">
                <a:spLocks noRot="1" noChangeAspect="1" noMove="1" noResize="1" noEditPoints="1" noAdjustHandles="1" noChangeArrowheads="1" noChangeShapeType="1" noTextEdit="1"/>
              </p:cNvSpPr>
              <p:nvPr/>
            </p:nvSpPr>
            <p:spPr>
              <a:xfrm>
                <a:off x="242887" y="3150000"/>
                <a:ext cx="8658225" cy="541367"/>
              </a:xfrm>
              <a:prstGeom prst="rect">
                <a:avLst/>
              </a:prstGeom>
              <a:blipFill>
                <a:blip r:embed="rId7"/>
                <a:stretch>
                  <a:fillRect/>
                </a:stretch>
              </a:blipFill>
            </p:spPr>
            <p:txBody>
              <a:bodyPr/>
              <a:lstStyle/>
              <a:p>
                <a:r>
                  <a:rPr lang="en-GB">
                    <a:noFill/>
                  </a:rPr>
                  <a:t> </a:t>
                </a:r>
              </a:p>
            </p:txBody>
          </p:sp>
        </mc:Fallback>
      </mc:AlternateContent>
      <p:sp>
        <p:nvSpPr>
          <p:cNvPr id="13" name="Flèche droite 4">
            <a:extLst>
              <a:ext uri="{FF2B5EF4-FFF2-40B4-BE49-F238E27FC236}">
                <a16:creationId xmlns:a16="http://schemas.microsoft.com/office/drawing/2014/main" id="{9D15D7D3-42A4-A730-74F3-B6B24C102F55}"/>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0864CC2F-B45C-1AF8-E70A-62ACFAB505E7}"/>
                  </a:ext>
                </a:extLst>
              </p:cNvPr>
              <p:cNvSpPr txBox="1"/>
              <p:nvPr/>
            </p:nvSpPr>
            <p:spPr>
              <a:xfrm>
                <a:off x="1525436" y="4749388"/>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5B9BD5"/>
                              </a:solidFill>
                              <a:latin typeface="Cambria Math" panose="02040503050406030204" pitchFamily="18" charset="0"/>
                              <a:cs typeface="Arial" pitchFamily="34" charset="0"/>
                            </a:rPr>
                          </m:ctrlPr>
                        </m:sSubPr>
                        <m:e>
                          <m:r>
                            <a:rPr lang="fr-BE" sz="1200" b="0" i="1" smtClean="0">
                              <a:solidFill>
                                <a:srgbClr val="5B9BD5"/>
                              </a:solidFill>
                              <a:latin typeface="Cambria Math" panose="02040503050406030204" pitchFamily="18" charset="0"/>
                              <a:cs typeface="Arial" pitchFamily="34" charset="0"/>
                            </a:rPr>
                            <m:t>𝑘</m:t>
                          </m:r>
                        </m:e>
                        <m:sub>
                          <m:r>
                            <a:rPr lang="fr-BE" sz="1200" b="0" i="1" smtClean="0">
                              <a:solidFill>
                                <a:srgbClr val="5B9BD5"/>
                              </a:solidFill>
                              <a:latin typeface="Cambria Math" panose="02040503050406030204" pitchFamily="18" charset="0"/>
                              <a:cs typeface="Arial" pitchFamily="34" charset="0"/>
                            </a:rPr>
                            <m:t>𝑐𝑟</m:t>
                          </m:r>
                        </m:sub>
                      </m:sSub>
                      <m:r>
                        <a:rPr lang="fr-BE" sz="1200" b="0" i="1" smtClean="0">
                          <a:solidFill>
                            <a:srgbClr val="5B9BD5"/>
                          </a:solidFill>
                          <a:latin typeface="Cambria Math" panose="02040503050406030204" pitchFamily="18" charset="0"/>
                          <a:cs typeface="Arial" pitchFamily="34" charset="0"/>
                        </a:rPr>
                        <m:t>=</m:t>
                      </m:r>
                      <m:f>
                        <m:fPr>
                          <m:ctrlPr>
                            <a:rPr lang="fr-BE" sz="1200" b="0" i="1" smtClean="0">
                              <a:solidFill>
                                <a:srgbClr val="5B9BD5"/>
                              </a:solidFill>
                              <a:latin typeface="Cambria Math" panose="02040503050406030204" pitchFamily="18" charset="0"/>
                              <a:cs typeface="Arial" pitchFamily="34" charset="0"/>
                            </a:rPr>
                          </m:ctrlPr>
                        </m:fPr>
                        <m:num>
                          <m:r>
                            <a:rPr lang="fr-BE" sz="1200" b="0" i="1" smtClean="0">
                              <a:solidFill>
                                <a:srgbClr val="5B9BD5"/>
                              </a:solidFill>
                              <a:latin typeface="Cambria Math" panose="02040503050406030204" pitchFamily="18" charset="0"/>
                              <a:cs typeface="Arial" pitchFamily="34" charset="0"/>
                            </a:rPr>
                            <m:t>4</m:t>
                          </m:r>
                        </m:num>
                        <m:den>
                          <m:r>
                            <a:rPr lang="fr-BE" sz="1200" b="0" i="1" smtClean="0">
                              <a:solidFill>
                                <a:srgbClr val="5B9BD5"/>
                              </a:solidFill>
                              <a:latin typeface="Cambria Math" panose="02040503050406030204" pitchFamily="18" charset="0"/>
                              <a:cs typeface="Arial" pitchFamily="34" charset="0"/>
                            </a:rPr>
                            <m:t>𝜋</m:t>
                          </m:r>
                        </m:den>
                      </m:f>
                    </m:oMath>
                  </m:oMathPara>
                </a14:m>
                <a:endParaRPr lang="en-GB" sz="1600" dirty="0">
                  <a:solidFill>
                    <a:srgbClr val="5B9BD5"/>
                  </a:solidFill>
                </a:endParaRPr>
              </a:p>
            </p:txBody>
          </p:sp>
        </mc:Choice>
        <mc:Fallback xmlns="">
          <p:sp>
            <p:nvSpPr>
              <p:cNvPr id="17" name="ZoneTexte 16">
                <a:extLst>
                  <a:ext uri="{FF2B5EF4-FFF2-40B4-BE49-F238E27FC236}">
                    <a16:creationId xmlns:a16="http://schemas.microsoft.com/office/drawing/2014/main" id="{0864CC2F-B45C-1AF8-E70A-62ACFAB505E7}"/>
                  </a:ext>
                </a:extLst>
              </p:cNvPr>
              <p:cNvSpPr txBox="1">
                <a:spLocks noRot="1" noChangeAspect="1" noMove="1" noResize="1" noEditPoints="1" noAdjustHandles="1" noChangeArrowheads="1" noChangeShapeType="1" noTextEdit="1"/>
              </p:cNvSpPr>
              <p:nvPr/>
            </p:nvSpPr>
            <p:spPr>
              <a:xfrm>
                <a:off x="1525436" y="4749388"/>
                <a:ext cx="960120" cy="43858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8765E989-4FA7-D7AF-64AB-32025B9BD249}"/>
                  </a:ext>
                </a:extLst>
              </p:cNvPr>
              <p:cNvSpPr txBox="1"/>
              <p:nvPr/>
            </p:nvSpPr>
            <p:spPr>
              <a:xfrm>
                <a:off x="1525436" y="6216964"/>
                <a:ext cx="960120" cy="439223"/>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ED7D31"/>
                              </a:solidFill>
                              <a:latin typeface="Cambria Math" panose="02040503050406030204" pitchFamily="18" charset="0"/>
                              <a:cs typeface="Arial" pitchFamily="34" charset="0"/>
                            </a:rPr>
                          </m:ctrlPr>
                        </m:sSubPr>
                        <m:e>
                          <m:r>
                            <a:rPr lang="fr-BE" sz="1200" b="0" i="1" smtClean="0">
                              <a:solidFill>
                                <a:srgbClr val="ED7D31"/>
                              </a:solidFill>
                              <a:latin typeface="Cambria Math" panose="02040503050406030204" pitchFamily="18" charset="0"/>
                              <a:cs typeface="Arial" pitchFamily="34" charset="0"/>
                            </a:rPr>
                            <m:t>𝑘</m:t>
                          </m:r>
                        </m:e>
                        <m:sub>
                          <m:r>
                            <a:rPr lang="fr-BE" sz="1200" b="0" i="1" smtClean="0">
                              <a:solidFill>
                                <a:srgbClr val="ED7D31"/>
                              </a:solidFill>
                              <a:latin typeface="Cambria Math" panose="02040503050406030204" pitchFamily="18" charset="0"/>
                              <a:cs typeface="Arial" pitchFamily="34" charset="0"/>
                            </a:rPr>
                            <m:t>𝑐𝑟</m:t>
                          </m:r>
                        </m:sub>
                      </m:sSub>
                      <m:r>
                        <a:rPr lang="fr-BE" sz="1200" b="0" i="1" smtClean="0">
                          <a:solidFill>
                            <a:srgbClr val="ED7D31"/>
                          </a:solidFill>
                          <a:latin typeface="Cambria Math" panose="02040503050406030204" pitchFamily="18" charset="0"/>
                          <a:cs typeface="Arial" pitchFamily="34" charset="0"/>
                        </a:rPr>
                        <m:t>=</m:t>
                      </m:r>
                      <m:f>
                        <m:fPr>
                          <m:ctrlPr>
                            <a:rPr lang="fr-BE" sz="1200" b="0" i="1" smtClean="0">
                              <a:solidFill>
                                <a:srgbClr val="ED7D31"/>
                              </a:solidFill>
                              <a:latin typeface="Cambria Math" panose="02040503050406030204" pitchFamily="18" charset="0"/>
                              <a:cs typeface="Arial" pitchFamily="34" charset="0"/>
                            </a:rPr>
                          </m:ctrlPr>
                        </m:fPr>
                        <m:num>
                          <m:r>
                            <a:rPr lang="fr-BE" sz="1200" b="0" i="1" smtClean="0">
                              <a:solidFill>
                                <a:srgbClr val="ED7D31"/>
                              </a:solidFill>
                              <a:latin typeface="Cambria Math" panose="02040503050406030204" pitchFamily="18" charset="0"/>
                              <a:cs typeface="Arial" pitchFamily="34" charset="0"/>
                            </a:rPr>
                            <m:t>14</m:t>
                          </m:r>
                        </m:num>
                        <m:den>
                          <m:r>
                            <a:rPr lang="fr-BE" sz="1200" b="0" i="1" smtClean="0">
                              <a:solidFill>
                                <a:srgbClr val="ED7D31"/>
                              </a:solidFill>
                              <a:latin typeface="Cambria Math" panose="02040503050406030204" pitchFamily="18" charset="0"/>
                              <a:cs typeface="Arial" pitchFamily="34" charset="0"/>
                            </a:rPr>
                            <m:t>𝜋</m:t>
                          </m:r>
                        </m:den>
                      </m:f>
                    </m:oMath>
                  </m:oMathPara>
                </a14:m>
                <a:endParaRPr lang="en-GB" sz="1600" dirty="0">
                  <a:solidFill>
                    <a:srgbClr val="ED7D31"/>
                  </a:solidFill>
                </a:endParaRPr>
              </a:p>
            </p:txBody>
          </p:sp>
        </mc:Choice>
        <mc:Fallback xmlns="">
          <p:sp>
            <p:nvSpPr>
              <p:cNvPr id="18" name="ZoneTexte 17">
                <a:extLst>
                  <a:ext uri="{FF2B5EF4-FFF2-40B4-BE49-F238E27FC236}">
                    <a16:creationId xmlns:a16="http://schemas.microsoft.com/office/drawing/2014/main" id="{8765E989-4FA7-D7AF-64AB-32025B9BD249}"/>
                  </a:ext>
                </a:extLst>
              </p:cNvPr>
              <p:cNvSpPr txBox="1">
                <a:spLocks noRot="1" noChangeAspect="1" noMove="1" noResize="1" noEditPoints="1" noAdjustHandles="1" noChangeArrowheads="1" noChangeShapeType="1" noTextEdit="1"/>
              </p:cNvSpPr>
              <p:nvPr/>
            </p:nvSpPr>
            <p:spPr>
              <a:xfrm>
                <a:off x="1525436" y="6216964"/>
                <a:ext cx="960120" cy="439223"/>
              </a:xfrm>
              <a:prstGeom prst="rect">
                <a:avLst/>
              </a:prstGeom>
              <a:blipFill>
                <a:blip r:embed="rId9"/>
                <a:stretch>
                  <a:fillRect/>
                </a:stretch>
              </a:blipFill>
            </p:spPr>
            <p:txBody>
              <a:bodyPr/>
              <a:lstStyle/>
              <a:p>
                <a:r>
                  <a:rPr lang="en-GB">
                    <a:noFill/>
                  </a:rPr>
                  <a:t> </a:t>
                </a:r>
              </a:p>
            </p:txBody>
          </p:sp>
        </mc:Fallback>
      </mc:AlternateContent>
      <p:sp>
        <p:nvSpPr>
          <p:cNvPr id="19" name="ZoneTexte 18">
            <a:extLst>
              <a:ext uri="{FF2B5EF4-FFF2-40B4-BE49-F238E27FC236}">
                <a16:creationId xmlns:a16="http://schemas.microsoft.com/office/drawing/2014/main" id="{4A3CDA81-DAAE-7465-BEF8-96542032A28A}"/>
              </a:ext>
            </a:extLst>
          </p:cNvPr>
          <p:cNvSpPr txBox="1"/>
          <p:nvPr/>
        </p:nvSpPr>
        <p:spPr>
          <a:xfrm>
            <a:off x="119657" y="3797372"/>
            <a:ext cx="2258367" cy="276999"/>
          </a:xfrm>
          <a:prstGeom prst="rect">
            <a:avLst/>
          </a:prstGeom>
          <a:noFill/>
        </p:spPr>
        <p:txBody>
          <a:bodyPr wrap="square">
            <a:spAutoFit/>
          </a:bodyPr>
          <a:lstStyle/>
          <a:p>
            <a:r>
              <a:rPr lang="fr-BE" sz="1200" u="sng" dirty="0" err="1">
                <a:solidFill>
                  <a:srgbClr val="5B9BD5"/>
                </a:solidFill>
                <a:latin typeface="Arial" panose="020B0604020202020204" pitchFamily="34" charset="0"/>
                <a:cs typeface="Arial" pitchFamily="34" charset="0"/>
              </a:rPr>
              <a:t>Thick</a:t>
            </a:r>
            <a:r>
              <a:rPr lang="fr-BE" sz="1200" u="sng" dirty="0">
                <a:solidFill>
                  <a:srgbClr val="5B9BD5"/>
                </a:solidFill>
                <a:latin typeface="Arial" panose="020B0604020202020204" pitchFamily="34" charset="0"/>
                <a:cs typeface="Arial" pitchFamily="34" charset="0"/>
              </a:rPr>
              <a:t> CWC </a:t>
            </a:r>
            <a:endParaRPr lang="en-GB" sz="1200" u="sng" dirty="0">
              <a:solidFill>
                <a:srgbClr val="5B9BD5"/>
              </a:solidFill>
            </a:endParaRPr>
          </a:p>
        </p:txBody>
      </p:sp>
      <p:sp>
        <p:nvSpPr>
          <p:cNvPr id="20" name="ZoneTexte 19">
            <a:extLst>
              <a:ext uri="{FF2B5EF4-FFF2-40B4-BE49-F238E27FC236}">
                <a16:creationId xmlns:a16="http://schemas.microsoft.com/office/drawing/2014/main" id="{3360ECF1-D89E-EB8E-2C99-D6911E6D23AD}"/>
              </a:ext>
            </a:extLst>
          </p:cNvPr>
          <p:cNvSpPr txBox="1"/>
          <p:nvPr/>
        </p:nvSpPr>
        <p:spPr>
          <a:xfrm>
            <a:off x="119656" y="5217606"/>
            <a:ext cx="2258367" cy="276999"/>
          </a:xfrm>
          <a:prstGeom prst="rect">
            <a:avLst/>
          </a:prstGeom>
          <a:noFill/>
        </p:spPr>
        <p:txBody>
          <a:bodyPr wrap="square">
            <a:spAutoFit/>
          </a:bodyPr>
          <a:lstStyle/>
          <a:p>
            <a:r>
              <a:rPr lang="fr-BE" sz="1200" u="sng" dirty="0" err="1">
                <a:solidFill>
                  <a:srgbClr val="ED7D31"/>
                </a:solidFill>
                <a:latin typeface="Arial" panose="020B0604020202020204" pitchFamily="34" charset="0"/>
                <a:cs typeface="Arial" pitchFamily="34" charset="0"/>
              </a:rPr>
              <a:t>Slender</a:t>
            </a:r>
            <a:r>
              <a:rPr lang="fr-BE" sz="1200" u="sng" dirty="0">
                <a:solidFill>
                  <a:srgbClr val="ED7D31"/>
                </a:solidFill>
                <a:latin typeface="Arial" panose="020B0604020202020204" pitchFamily="34" charset="0"/>
                <a:cs typeface="Arial" pitchFamily="34" charset="0"/>
              </a:rPr>
              <a:t> CWC</a:t>
            </a:r>
            <a:endParaRPr lang="en-GB" sz="1200" u="sng" dirty="0">
              <a:solidFill>
                <a:srgbClr val="ED7D31"/>
              </a:solidFill>
            </a:endParaRPr>
          </a:p>
        </p:txBody>
      </p:sp>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C2521CD7-9C1C-C0D2-318E-4B5791D57360}"/>
                  </a:ext>
                </a:extLst>
              </p:cNvPr>
              <p:cNvSpPr txBox="1"/>
              <p:nvPr/>
            </p:nvSpPr>
            <p:spPr>
              <a:xfrm>
                <a:off x="3895049" y="4085449"/>
                <a:ext cx="5248951" cy="681918"/>
              </a:xfrm>
              <a:prstGeom prst="rect">
                <a:avLst/>
              </a:prstGeom>
              <a:noFill/>
            </p:spPr>
            <p:txBody>
              <a:bodyPr wrap="square">
                <a:spAutoFit/>
              </a:bodyPr>
              <a:lstStyle/>
              <a:p>
                <a:r>
                  <a:rPr lang="en-GB" sz="1200" dirty="0"/>
                  <a:t> </a:t>
                </a:r>
                <a14:m>
                  <m:oMath xmlns:m="http://schemas.openxmlformats.org/officeDocument/2006/math">
                    <m:sSub>
                      <m:sSubPr>
                        <m:ctrlPr>
                          <a:rPr lang="fr-BE" sz="1200" b="0" i="1" smtClean="0">
                            <a:solidFill>
                              <a:srgbClr val="5B9BD5"/>
                            </a:solidFill>
                            <a:latin typeface="Cambria Math" panose="02040503050406030204" pitchFamily="18" charset="0"/>
                          </a:rPr>
                        </m:ctrlPr>
                      </m:sSubPr>
                      <m:e>
                        <m:acc>
                          <m:accPr>
                            <m:chr m:val="̅"/>
                            <m:ctrlPr>
                              <a:rPr lang="fr-BE" sz="1200" b="0" i="1" smtClean="0">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b="0" i="1" smtClean="0">
                            <a:solidFill>
                              <a:srgbClr val="5B9BD5"/>
                            </a:solidFill>
                            <a:latin typeface="Cambria Math" panose="02040503050406030204" pitchFamily="18" charset="0"/>
                          </a:rPr>
                          <m:t>𝑝𝑢</m:t>
                        </m:r>
                      </m:sub>
                    </m:sSub>
                    <m:r>
                      <a:rPr lang="fr-BE" sz="1200" b="0" i="1" smtClean="0">
                        <a:solidFill>
                          <a:srgbClr val="5B9BD5"/>
                        </a:solidFill>
                        <a:latin typeface="Cambria Math" panose="02040503050406030204" pitchFamily="18" charset="0"/>
                      </a:rPr>
                      <m:t>=0.932∙</m:t>
                    </m:r>
                    <m:rad>
                      <m:radPr>
                        <m:degHide m:val="on"/>
                        <m:ctrlPr>
                          <a:rPr lang="fr-BE" sz="1200" b="0" i="1" smtClean="0">
                            <a:solidFill>
                              <a:srgbClr val="5B9BD5"/>
                            </a:solidFill>
                            <a:latin typeface="Cambria Math" panose="02040503050406030204" pitchFamily="18" charset="0"/>
                          </a:rPr>
                        </m:ctrlPr>
                      </m:radPr>
                      <m:deg/>
                      <m:e>
                        <m:f>
                          <m:fPr>
                            <m:ctrlPr>
                              <a:rPr lang="fr-BE" sz="1200" b="0" i="1" smtClean="0">
                                <a:solidFill>
                                  <a:srgbClr val="5B9BD5"/>
                                </a:solidFill>
                                <a:latin typeface="Cambria Math" panose="02040503050406030204" pitchFamily="18" charset="0"/>
                              </a:rPr>
                            </m:ctrlPr>
                          </m:fPr>
                          <m:num>
                            <m:r>
                              <a:rPr lang="fr-BE" sz="1200" i="1">
                                <a:solidFill>
                                  <a:srgbClr val="5B9BD5"/>
                                </a:solidFill>
                                <a:latin typeface="Cambria Math" panose="02040503050406030204" pitchFamily="18" charset="0"/>
                              </a:rPr>
                              <m:t>𝜔</m:t>
                            </m:r>
                            <m:r>
                              <a:rPr lang="fr-BE" sz="1200" i="1">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i="1">
                                    <a:solidFill>
                                      <a:srgbClr val="5B9BD5"/>
                                    </a:solidFill>
                                    <a:latin typeface="Cambria Math" panose="02040503050406030204" pitchFamily="18" charset="0"/>
                                  </a:rPr>
                                  <m:t>𝑘</m:t>
                                </m:r>
                              </m:e>
                              <m:sub>
                                <m:r>
                                  <a:rPr lang="fr-BE" sz="1200" i="1">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m:t>
                                </m:r>
                              </m:sup>
                            </m:sSubSup>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𝑏</m:t>
                                </m:r>
                              </m:e>
                              <m:sub>
                                <m:r>
                                  <a:rPr lang="fr-BE" sz="1200" i="1">
                                    <a:solidFill>
                                      <a:srgbClr val="5B9BD5"/>
                                    </a:solidFill>
                                    <a:latin typeface="Cambria Math" panose="02040503050406030204" pitchFamily="18" charset="0"/>
                                  </a:rPr>
                                  <m:t>𝑒𝑓𝑓</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𝑐</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𝑑</m:t>
                                </m:r>
                              </m:e>
                              <m:sub>
                                <m:r>
                                  <a:rPr lang="fr-BE" sz="1200" i="1">
                                    <a:solidFill>
                                      <a:srgbClr val="5B9BD5"/>
                                    </a:solidFill>
                                    <a:latin typeface="Cambria Math" panose="02040503050406030204" pitchFamily="18" charset="0"/>
                                  </a:rPr>
                                  <m:t>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𝑓</m:t>
                                </m:r>
                              </m:e>
                              <m:sub>
                                <m:r>
                                  <a:rPr lang="fr-BE" sz="1200" b="0" i="1" smtClean="0">
                                    <a:solidFill>
                                      <a:srgbClr val="5B9BD5"/>
                                    </a:solidFill>
                                    <a:latin typeface="Cambria Math" panose="02040503050406030204" pitchFamily="18" charset="0"/>
                                  </a:rPr>
                                  <m:t>𝑢</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num>
                          <m:den>
                            <m:r>
                              <a:rPr lang="fr-BE" sz="1200" b="0" i="1" smtClean="0">
                                <a:solidFill>
                                  <a:srgbClr val="5B9BD5"/>
                                </a:solidFill>
                                <a:latin typeface="Cambria Math" panose="02040503050406030204" pitchFamily="18" charset="0"/>
                              </a:rPr>
                              <m:t>𝐸</m:t>
                            </m:r>
                            <m:r>
                              <a:rPr lang="fr-BE" sz="1200" b="0" i="1" smtClean="0">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b="0" i="1" smtClean="0">
                                    <a:solidFill>
                                      <a:srgbClr val="5B9BD5"/>
                                    </a:solidFill>
                                    <a:latin typeface="Cambria Math" panose="02040503050406030204" pitchFamily="18" charset="0"/>
                                  </a:rPr>
                                  <m:t>𝑡</m:t>
                                </m:r>
                              </m:e>
                              <m:sub>
                                <m:r>
                                  <a:rPr lang="fr-BE" sz="1200" b="0" i="1" smtClean="0">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2</m:t>
                                </m:r>
                              </m:sup>
                            </m:sSubSup>
                          </m:den>
                        </m:f>
                      </m:e>
                    </m:rad>
                    <m:r>
                      <a:rPr lang="fr-BE" sz="1200" b="0" i="1" smtClean="0">
                        <a:solidFill>
                          <a:srgbClr val="5B9BD5"/>
                        </a:solidFill>
                        <a:latin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b="0" i="1" smtClean="0">
                            <a:solidFill>
                              <a:srgbClr val="5B9BD5"/>
                            </a:solidFill>
                            <a:latin typeface="Cambria Math" panose="02040503050406030204" pitchFamily="18" charset="0"/>
                            <a:ea typeface="Cambria Math" panose="02040503050406030204" pitchFamily="18" charset="0"/>
                          </a:rPr>
                        </m:ctrlPr>
                      </m:sSubPr>
                      <m:e>
                        <m:r>
                          <a:rPr lang="fr-BE" sz="1200" b="0" i="1" smtClean="0">
                            <a:solidFill>
                              <a:srgbClr val="5B9BD5"/>
                            </a:solidFill>
                            <a:latin typeface="Cambria Math" panose="02040503050406030204" pitchFamily="18" charset="0"/>
                            <a:ea typeface="Cambria Math" panose="02040503050406030204" pitchFamily="18" charset="0"/>
                          </a:rPr>
                          <m:t>𝜌</m:t>
                        </m:r>
                      </m:e>
                      <m:sub>
                        <m:r>
                          <a:rPr lang="fr-BE" sz="1200" b="0" i="1" smtClean="0">
                            <a:solidFill>
                              <a:srgbClr val="5B9BD5"/>
                            </a:solidFill>
                            <a:latin typeface="Cambria Math" panose="02040503050406030204" pitchFamily="18" charset="0"/>
                            <a:ea typeface="Cambria Math" panose="02040503050406030204" pitchFamily="18" charset="0"/>
                          </a:rPr>
                          <m:t>𝑢</m:t>
                        </m:r>
                      </m:sub>
                    </m:sSub>
                    <m:r>
                      <a:rPr lang="fr-BE" sz="1200" b="0" i="1" smtClean="0">
                        <a:solidFill>
                          <a:srgbClr val="5B9BD5"/>
                        </a:solidFill>
                        <a:latin typeface="Cambria Math" panose="02040503050406030204" pitchFamily="18" charset="0"/>
                        <a:ea typeface="Cambria Math" panose="02040503050406030204" pitchFamily="18" charset="0"/>
                      </a:rPr>
                      <m:t>=</m:t>
                    </m:r>
                    <m:d>
                      <m:dPr>
                        <m:begChr m:val="{"/>
                        <m:endChr m:val=""/>
                        <m:ctrlPr>
                          <a:rPr lang="fr-BE" sz="1200" b="0" i="1" smtClean="0">
                            <a:solidFill>
                              <a:srgbClr val="5B9BD5"/>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b="0" i="1" smtClean="0">
                                <a:solidFill>
                                  <a:srgbClr val="5B9BD5"/>
                                </a:solidFill>
                                <a:latin typeface="Cambria Math" panose="02040503050406030204" pitchFamily="18" charset="0"/>
                                <a:ea typeface="Cambria Math" panose="02040503050406030204" pitchFamily="18" charset="0"/>
                              </a:rPr>
                            </m:ctrlPr>
                          </m:mPr>
                          <m:mr>
                            <m:e>
                              <m:r>
                                <m:rPr>
                                  <m:brk m:alnAt="7"/>
                                </m:rPr>
                                <a:rPr lang="fr-BE" sz="1200" b="0" i="1" smtClean="0">
                                  <a:solidFill>
                                    <a:srgbClr val="5B9BD5"/>
                                  </a:solidFill>
                                  <a:latin typeface="Cambria Math" panose="02040503050406030204" pitchFamily="18" charset="0"/>
                                  <a:ea typeface="Cambria Math" panose="02040503050406030204" pitchFamily="18" charset="0"/>
                                </a:rPr>
                                <m:t>1</m:t>
                              </m:r>
                              <m:r>
                                <a:rPr lang="fr-BE" sz="1200" b="0" i="1" smtClean="0">
                                  <a:solidFill>
                                    <a:srgbClr val="5B9BD5"/>
                                  </a:solidFill>
                                  <a:latin typeface="Cambria Math" panose="02040503050406030204" pitchFamily="18" charset="0"/>
                                  <a:ea typeface="Cambria Math" panose="02040503050406030204" pitchFamily="18" charset="0"/>
                                </a:rPr>
                                <m:t>.0</m:t>
                              </m:r>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≤0.50</m:t>
                              </m:r>
                            </m:e>
                          </m:mr>
                          <m:mr>
                            <m:e>
                              <m:f>
                                <m:fPr>
                                  <m:ctrlPr>
                                    <a:rPr lang="fr-BE" sz="1200" i="1">
                                      <a:solidFill>
                                        <a:srgbClr val="5B9BD5"/>
                                      </a:solidFill>
                                      <a:latin typeface="Cambria Math" panose="02040503050406030204" pitchFamily="18" charset="0"/>
                                      <a:ea typeface="Cambria Math" panose="02040503050406030204" pitchFamily="18" charset="0"/>
                                    </a:rPr>
                                  </m:ctrlPr>
                                </m:fPr>
                                <m:num>
                                  <m:r>
                                    <a:rPr lang="fr-BE" sz="1200" i="1">
                                      <a:solidFill>
                                        <a:srgbClr val="5B9BD5"/>
                                      </a:solidFill>
                                      <a:latin typeface="Cambria Math" panose="02040503050406030204" pitchFamily="18" charset="0"/>
                                    </a:rPr>
                                    <m:t>0.75</m:t>
                                  </m:r>
                                </m:num>
                                <m:den>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i="1">
                                      <a:solidFill>
                                        <a:srgbClr val="5B9BD5"/>
                                      </a:solidFill>
                                      <a:latin typeface="Cambria Math" panose="02040503050406030204" pitchFamily="18" charset="0"/>
                                    </a:rPr>
                                    <m:t>+0.25</m:t>
                                  </m:r>
                                </m:den>
                              </m:f>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&gt;0.50</m:t>
                              </m:r>
                            </m:e>
                          </m:mr>
                        </m:m>
                      </m:e>
                    </m:d>
                  </m:oMath>
                </a14:m>
                <a:endParaRPr lang="en-GB" sz="1200" dirty="0"/>
              </a:p>
            </p:txBody>
          </p:sp>
        </mc:Choice>
        <mc:Fallback xmlns="">
          <p:sp>
            <p:nvSpPr>
              <p:cNvPr id="21" name="ZoneTexte 20">
                <a:extLst>
                  <a:ext uri="{FF2B5EF4-FFF2-40B4-BE49-F238E27FC236}">
                    <a16:creationId xmlns:a16="http://schemas.microsoft.com/office/drawing/2014/main" id="{C2521CD7-9C1C-C0D2-318E-4B5791D57360}"/>
                  </a:ext>
                </a:extLst>
              </p:cNvPr>
              <p:cNvSpPr txBox="1">
                <a:spLocks noRot="1" noChangeAspect="1" noMove="1" noResize="1" noEditPoints="1" noAdjustHandles="1" noChangeArrowheads="1" noChangeShapeType="1" noTextEdit="1"/>
              </p:cNvSpPr>
              <p:nvPr/>
            </p:nvSpPr>
            <p:spPr>
              <a:xfrm>
                <a:off x="3895049" y="4085449"/>
                <a:ext cx="5248951" cy="68191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F70AE8B1-BC7D-A511-499D-D9ECF6B7B4FD}"/>
                  </a:ext>
                </a:extLst>
              </p:cNvPr>
              <p:cNvSpPr txBox="1"/>
              <p:nvPr/>
            </p:nvSpPr>
            <p:spPr>
              <a:xfrm>
                <a:off x="3893602" y="5588452"/>
                <a:ext cx="5250398" cy="681918"/>
              </a:xfrm>
              <a:prstGeom prst="rect">
                <a:avLst/>
              </a:prstGeom>
              <a:noFill/>
            </p:spPr>
            <p:txBody>
              <a:bodyPr wrap="square">
                <a:spAutoFit/>
              </a:bodyPr>
              <a:lstStyle/>
              <a:p>
                <a:r>
                  <a:rPr lang="en-GB" sz="1200" dirty="0"/>
                  <a:t> </a:t>
                </a:r>
                <a14:m>
                  <m:oMath xmlns:m="http://schemas.openxmlformats.org/officeDocument/2006/math">
                    <m:m>
                      <m:mPr>
                        <m:mcs>
                          <m:mc>
                            <m:mcPr>
                              <m:count m:val="3"/>
                              <m:mcJc m:val="center"/>
                            </m:mcPr>
                          </m:mc>
                        </m:mcs>
                        <m:ctrlPr>
                          <a:rPr lang="fr-BE" sz="1200" b="0" i="1" smtClean="0">
                            <a:solidFill>
                              <a:srgbClr val="ED7D31"/>
                            </a:solidFill>
                            <a:latin typeface="Cambria Math" panose="02040503050406030204" pitchFamily="18" charset="0"/>
                          </a:rPr>
                        </m:ctrlPr>
                      </m:mPr>
                      <m:mr>
                        <m:e>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i="1">
                                  <a:solidFill>
                                    <a:srgbClr val="ED7D31"/>
                                  </a:solidFill>
                                  <a:latin typeface="Cambria Math" panose="02040503050406030204" pitchFamily="18" charset="0"/>
                                </a:rPr>
                                <m:t>,</m:t>
                              </m:r>
                              <m:r>
                                <a:rPr lang="fr-BE" sz="1200" i="1">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=0.534∙</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sub>
                          </m:sSub>
                        </m:e>
                        <m:e>
                          <m:r>
                            <a:rPr lang="fr-BE" sz="1200" i="1">
                              <a:solidFill>
                                <a:srgbClr val="ED7D31"/>
                              </a:solidFill>
                              <a:latin typeface="Cambria Math" panose="02040503050406030204" pitchFamily="18" charset="0"/>
                              <a:ea typeface="Cambria Math" panose="02040503050406030204" pitchFamily="18" charset="0"/>
                            </a:rPr>
                            <m:t>→</m:t>
                          </m:r>
                        </m:e>
                        <m:e>
                          <m:sSub>
                            <m:sSubPr>
                              <m:ctrlPr>
                                <a:rPr lang="fr-BE" sz="1200" b="0" i="1" smtClean="0">
                                  <a:solidFill>
                                    <a:srgbClr val="ED7D31"/>
                                  </a:solidFill>
                                  <a:latin typeface="Cambria Math" panose="02040503050406030204" pitchFamily="18" charset="0"/>
                                  <a:ea typeface="Cambria Math" panose="02040503050406030204" pitchFamily="18" charset="0"/>
                                </a:rPr>
                              </m:ctrlPr>
                            </m:sSubPr>
                            <m:e>
                              <m:r>
                                <a:rPr lang="fr-BE" sz="1200" i="1">
                                  <a:solidFill>
                                    <a:srgbClr val="ED7D31"/>
                                  </a:solidFill>
                                  <a:latin typeface="Cambria Math" panose="02040503050406030204" pitchFamily="18" charset="0"/>
                                  <a:ea typeface="Cambria Math" panose="02040503050406030204" pitchFamily="18" charset="0"/>
                                </a:rPr>
                                <m:t>𝜌</m:t>
                              </m:r>
                            </m:e>
                            <m:sub>
                              <m:r>
                                <a:rPr lang="fr-BE" sz="1200" b="0" i="1" smtClean="0">
                                  <a:solidFill>
                                    <a:srgbClr val="ED7D31"/>
                                  </a:solidFill>
                                  <a:latin typeface="Cambria Math" panose="02040503050406030204" pitchFamily="18" charset="0"/>
                                  <a:ea typeface="Cambria Math" panose="02040503050406030204" pitchFamily="18" charset="0"/>
                                </a:rPr>
                                <m:t>𝑟𝑒𝑠𝑡𝑟</m:t>
                              </m:r>
                            </m:sub>
                          </m:sSub>
                          <m:r>
                            <a:rPr lang="fr-BE" sz="1200" i="1">
                              <a:solidFill>
                                <a:srgbClr val="ED7D31"/>
                              </a:solidFill>
                              <a:latin typeface="Cambria Math" panose="02040503050406030204" pitchFamily="18" charset="0"/>
                              <a:ea typeface="Cambria Math" panose="02040503050406030204" pitchFamily="18" charset="0"/>
                            </a:rPr>
                            <m:t>=</m:t>
                          </m:r>
                          <m:d>
                            <m:dPr>
                              <m:begChr m:val="{"/>
                              <m:endChr m:val=""/>
                              <m:ctrlPr>
                                <a:rPr lang="fr-BE" sz="1200" i="1">
                                  <a:solidFill>
                                    <a:srgbClr val="ED7D31"/>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i="1">
                                      <a:solidFill>
                                        <a:srgbClr val="ED7D31"/>
                                      </a:solidFill>
                                      <a:latin typeface="Cambria Math" panose="02040503050406030204" pitchFamily="18" charset="0"/>
                                      <a:ea typeface="Cambria Math" panose="02040503050406030204" pitchFamily="18" charset="0"/>
                                    </a:rPr>
                                  </m:ctrlPr>
                                </m:mPr>
                                <m:mr>
                                  <m:e>
                                    <m:r>
                                      <m:rPr>
                                        <m:brk m:alnAt="7"/>
                                      </m:rPr>
                                      <a:rPr lang="fr-BE" sz="1200" i="1">
                                        <a:solidFill>
                                          <a:srgbClr val="ED7D31"/>
                                        </a:solidFill>
                                        <a:latin typeface="Cambria Math" panose="02040503050406030204" pitchFamily="18" charset="0"/>
                                        <a:ea typeface="Cambria Math" panose="02040503050406030204" pitchFamily="18" charset="0"/>
                                      </a:rPr>
                                      <m:t>1</m:t>
                                    </m:r>
                                    <m:r>
                                      <a:rPr lang="fr-BE" sz="1200" i="1">
                                        <a:solidFill>
                                          <a:srgbClr val="ED7D31"/>
                                        </a:solidFill>
                                        <a:latin typeface="Cambria Math" panose="02040503050406030204" pitchFamily="18" charset="0"/>
                                        <a:ea typeface="Cambria Math" panose="02040503050406030204" pitchFamily="18" charset="0"/>
                                      </a:rPr>
                                      <m:t>.0</m:t>
                                    </m:r>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m:t>
                                    </m:r>
                                    <m:r>
                                      <a:rPr lang="fr-BE" sz="1200" b="0" i="1" smtClean="0">
                                        <a:solidFill>
                                          <a:srgbClr val="ED7D31"/>
                                        </a:solidFill>
                                        <a:latin typeface="Cambria Math" panose="02040503050406030204" pitchFamily="18" charset="0"/>
                                      </a:rPr>
                                      <m:t>50</m:t>
                                    </m:r>
                                  </m:e>
                                </m:mr>
                                <m:mr>
                                  <m:e>
                                    <m:f>
                                      <m:fPr>
                                        <m:ctrlPr>
                                          <a:rPr lang="fr-BE" sz="1200" i="1">
                                            <a:solidFill>
                                              <a:srgbClr val="ED7D31"/>
                                            </a:solidFill>
                                            <a:latin typeface="Cambria Math" panose="02040503050406030204" pitchFamily="18" charset="0"/>
                                            <a:ea typeface="Cambria Math" panose="02040503050406030204" pitchFamily="18" charset="0"/>
                                          </a:rPr>
                                        </m:ctrlPr>
                                      </m:fPr>
                                      <m:num>
                                        <m:r>
                                          <a:rPr lang="fr-BE" sz="1200" b="0" i="1" smtClean="0">
                                            <a:solidFill>
                                              <a:srgbClr val="ED7D31"/>
                                            </a:solidFill>
                                            <a:latin typeface="Cambria Math" panose="02040503050406030204" pitchFamily="18" charset="0"/>
                                          </a:rPr>
                                          <m:t>0.75</m:t>
                                        </m:r>
                                      </m:num>
                                      <m:den>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b="0" i="1" smtClean="0">
                                            <a:solidFill>
                                              <a:srgbClr val="ED7D31"/>
                                            </a:solidFill>
                                            <a:latin typeface="Cambria Math" panose="02040503050406030204" pitchFamily="18" charset="0"/>
                                          </a:rPr>
                                          <m:t>+0.25</m:t>
                                        </m:r>
                                      </m:den>
                                    </m:f>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&gt;0.</m:t>
                                    </m:r>
                                    <m:r>
                                      <a:rPr lang="fr-BE" sz="1200" b="0" i="1" smtClean="0">
                                        <a:solidFill>
                                          <a:srgbClr val="ED7D31"/>
                                        </a:solidFill>
                                        <a:latin typeface="Cambria Math" panose="02040503050406030204" pitchFamily="18" charset="0"/>
                                      </a:rPr>
                                      <m:t>50</m:t>
                                    </m:r>
                                  </m:e>
                                </m:mr>
                              </m:m>
                            </m:e>
                          </m:d>
                        </m:e>
                      </m:mr>
                    </m:m>
                  </m:oMath>
                </a14:m>
                <a:endParaRPr lang="en-GB" sz="1200" dirty="0"/>
              </a:p>
            </p:txBody>
          </p:sp>
        </mc:Choice>
        <mc:Fallback xmlns="">
          <p:sp>
            <p:nvSpPr>
              <p:cNvPr id="22" name="ZoneTexte 21">
                <a:extLst>
                  <a:ext uri="{FF2B5EF4-FFF2-40B4-BE49-F238E27FC236}">
                    <a16:creationId xmlns:a16="http://schemas.microsoft.com/office/drawing/2014/main" id="{F70AE8B1-BC7D-A511-499D-D9ECF6B7B4FD}"/>
                  </a:ext>
                </a:extLst>
              </p:cNvPr>
              <p:cNvSpPr txBox="1">
                <a:spLocks noRot="1" noChangeAspect="1" noMove="1" noResize="1" noEditPoints="1" noAdjustHandles="1" noChangeArrowheads="1" noChangeShapeType="1" noTextEdit="1"/>
              </p:cNvSpPr>
              <p:nvPr/>
            </p:nvSpPr>
            <p:spPr>
              <a:xfrm>
                <a:off x="3893602" y="5588452"/>
                <a:ext cx="5250398" cy="68191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4FFE7EEE-B0BF-A5DD-A179-D5044BE5580F}"/>
                  </a:ext>
                </a:extLst>
              </p:cNvPr>
              <p:cNvSpPr txBox="1"/>
              <p:nvPr/>
            </p:nvSpPr>
            <p:spPr>
              <a:xfrm>
                <a:off x="4571999" y="4780919"/>
                <a:ext cx="4572001" cy="454868"/>
              </a:xfrm>
              <a:prstGeom prst="rect">
                <a:avLst/>
              </a:prstGeom>
              <a:noFill/>
            </p:spPr>
            <p:txBody>
              <a:bodyPr wrap="square">
                <a:spAutoFit/>
              </a:bodyPr>
              <a:lstStyle/>
              <a:p>
                <a:r>
                  <a:rPr lang="en-GB" sz="1400" dirty="0"/>
                  <a:t> </a:t>
                </a:r>
                <a14:m>
                  <m:oMath xmlns:m="http://schemas.openxmlformats.org/officeDocument/2006/math">
                    <m:sSubSup>
                      <m:sSubSupPr>
                        <m:ctrlPr>
                          <a:rPr lang="fr-BE" sz="1400" b="0" i="1" smtClean="0">
                            <a:solidFill>
                              <a:srgbClr val="5B9BD5"/>
                            </a:solidFill>
                            <a:latin typeface="Cambria Math" panose="02040503050406030204" pitchFamily="18" charset="0"/>
                          </a:rPr>
                        </m:ctrlPr>
                      </m:sSubSupPr>
                      <m:e>
                        <m:r>
                          <a:rPr lang="fr-BE" sz="1400" b="0" i="1" smtClean="0">
                            <a:solidFill>
                              <a:srgbClr val="5B9BD5"/>
                            </a:solidFill>
                            <a:latin typeface="Cambria Math" panose="02040503050406030204" pitchFamily="18" charset="0"/>
                          </a:rPr>
                          <m:t>𝐹</m:t>
                        </m:r>
                      </m:e>
                      <m:sub>
                        <m:r>
                          <a:rPr lang="fr-BE" sz="1400" b="0" i="1" smtClean="0">
                            <a:solidFill>
                              <a:srgbClr val="5B9BD5"/>
                            </a:solidFill>
                            <a:latin typeface="Cambria Math" panose="02040503050406030204" pitchFamily="18" charset="0"/>
                          </a:rPr>
                          <m:t>𝑅𝑢</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𝑝𝑝</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𝑅𝑑</m:t>
                        </m:r>
                      </m:sub>
                      <m:sup>
                        <m:r>
                          <a:rPr lang="fr-BE" sz="1400" b="0" i="1" smtClean="0">
                            <a:solidFill>
                              <a:srgbClr val="5B9BD5"/>
                            </a:solidFill>
                            <a:latin typeface="Cambria Math" panose="02040503050406030204" pitchFamily="18" charset="0"/>
                          </a:rPr>
                          <m:t>𝐶𝑊𝐶</m:t>
                        </m:r>
                      </m:sup>
                    </m:sSubSup>
                  </m:oMath>
                </a14:m>
                <a:r>
                  <a:rPr lang="en-GB" sz="1400" dirty="0">
                    <a:solidFill>
                      <a:srgbClr val="5B9BD5"/>
                    </a:solidFill>
                  </a:rPr>
                  <a:t>=</a:t>
                </a:r>
                <a:r>
                  <a:rPr lang="fr-BE" sz="1400" dirty="0">
                    <a:solidFill>
                      <a:srgbClr val="5B9BD5"/>
                    </a:solidFill>
                    <a:cs typeface="Arial" pitchFamily="34" charset="0"/>
                  </a:rPr>
                  <a:t> </a:t>
                </a:r>
                <a14:m>
                  <m:oMath xmlns:m="http://schemas.openxmlformats.org/officeDocument/2006/math">
                    <m:func>
                      <m:funcPr>
                        <m:ctrlPr>
                          <a:rPr lang="fr-BE" sz="1400" i="1">
                            <a:solidFill>
                              <a:srgbClr val="5B9BD5"/>
                            </a:solidFill>
                            <a:latin typeface="Cambria Math" panose="02040503050406030204" pitchFamily="18" charset="0"/>
                            <a:cs typeface="Arial" pitchFamily="34" charset="0"/>
                          </a:rPr>
                        </m:ctrlPr>
                      </m:funcPr>
                      <m:fName>
                        <m:r>
                          <m:rPr>
                            <m:sty m:val="p"/>
                          </m:rPr>
                          <a:rPr lang="fr-BE" sz="1400">
                            <a:solidFill>
                              <a:srgbClr val="5B9BD5"/>
                            </a:solidFill>
                            <a:latin typeface="Cambria Math" panose="02040503050406030204" pitchFamily="18" charset="0"/>
                            <a:cs typeface="Arial" pitchFamily="34" charset="0"/>
                          </a:rPr>
                          <m:t>min</m:t>
                        </m:r>
                      </m:fName>
                      <m:e>
                        <m:d>
                          <m:dPr>
                            <m:ctrlPr>
                              <a:rPr lang="fr-BE" sz="1400" i="1">
                                <a:solidFill>
                                  <a:srgbClr val="5B9BD5"/>
                                </a:solidFill>
                                <a:latin typeface="Cambria Math" panose="02040503050406030204" pitchFamily="18" charset="0"/>
                                <a:cs typeface="Arial" pitchFamily="34" charset="0"/>
                              </a:rPr>
                            </m:ctrlPr>
                          </m:dPr>
                          <m:e>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Sup>
                                  <m:sSubSupPr>
                                    <m:ctrlPr>
                                      <a:rPr lang="fr-BE" sz="1400" i="1">
                                        <a:solidFill>
                                          <a:srgbClr val="5B9BD5"/>
                                        </a:solidFill>
                                        <a:latin typeface="Cambria Math" panose="02040503050406030204" pitchFamily="18" charset="0"/>
                                        <a:cs typeface="Arial" pitchFamily="34" charset="0"/>
                                      </a:rPr>
                                    </m:ctrlPr>
                                  </m:sSubSupPr>
                                  <m:e>
                                    <m:r>
                                      <a:rPr lang="fr-BE" sz="1400" i="1">
                                        <a:solidFill>
                                          <a:srgbClr val="5B9BD5"/>
                                        </a:solidFill>
                                        <a:latin typeface="Cambria Math" panose="02040503050406030204" pitchFamily="18" charset="0"/>
                                        <a:cs typeface="Arial" pitchFamily="34" charset="0"/>
                                      </a:rPr>
                                      <m:t>𝑘</m:t>
                                    </m:r>
                                  </m:e>
                                  <m:sub>
                                    <m:r>
                                      <a:rPr lang="fr-BE" sz="1400" i="1">
                                        <a:solidFill>
                                          <a:srgbClr val="5B9BD5"/>
                                        </a:solidFill>
                                        <a:latin typeface="Cambria Math" panose="02040503050406030204" pitchFamily="18" charset="0"/>
                                        <a:cs typeface="Arial" pitchFamily="34" charset="0"/>
                                      </a:rPr>
                                      <m:t>𝑤𝑐</m:t>
                                    </m:r>
                                  </m:sub>
                                  <m:sup>
                                    <m:r>
                                      <a:rPr lang="fr-BE" sz="1400" i="1">
                                        <a:solidFill>
                                          <a:srgbClr val="5B9BD5"/>
                                        </a:solidFill>
                                        <a:latin typeface="Cambria Math" panose="02040503050406030204" pitchFamily="18" charset="0"/>
                                        <a:cs typeface="Arial" pitchFamily="34" charset="0"/>
                                      </a:rPr>
                                      <m:t>∗</m:t>
                                    </m:r>
                                  </m:sup>
                                </m:sSubSup>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0</m:t>
                                    </m:r>
                                  </m:sub>
                                </m:sSub>
                              </m:den>
                            </m:f>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𝜌</m:t>
                                </m:r>
                              </m:e>
                              <m:sub>
                                <m:r>
                                  <a:rPr lang="fr-BE" sz="1400" b="0" i="1" smtClean="0">
                                    <a:solidFill>
                                      <a:srgbClr val="5B9BD5"/>
                                    </a:solidFill>
                                    <a:latin typeface="Cambria Math" panose="02040503050406030204" pitchFamily="18" charset="0"/>
                                    <a:cs typeface="Arial" pitchFamily="34" charset="0"/>
                                  </a:rPr>
                                  <m:t>𝑢</m:t>
                                </m:r>
                              </m:sub>
                            </m:sSub>
                            <m:r>
                              <a:rPr lang="fr-BE" sz="1400" i="1">
                                <a:solidFill>
                                  <a:srgbClr val="5B9BD5"/>
                                </a:solidFill>
                                <a:latin typeface="Cambria Math" panose="02040503050406030204" pitchFamily="18" charset="0"/>
                                <a:cs typeface="Arial" pitchFamily="34" charset="0"/>
                              </a:rPr>
                              <m:t>∙</m:t>
                            </m:r>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Sup>
                                  <m:sSubSupPr>
                                    <m:ctrlPr>
                                      <a:rPr lang="fr-BE" sz="1400" i="1">
                                        <a:solidFill>
                                          <a:srgbClr val="5B9BD5"/>
                                        </a:solidFill>
                                        <a:latin typeface="Cambria Math" panose="02040503050406030204" pitchFamily="18" charset="0"/>
                                        <a:cs typeface="Arial" pitchFamily="34" charset="0"/>
                                      </a:rPr>
                                    </m:ctrlPr>
                                  </m:sSubSupPr>
                                  <m:e>
                                    <m:r>
                                      <a:rPr lang="fr-BE" sz="1400" i="1">
                                        <a:solidFill>
                                          <a:srgbClr val="5B9BD5"/>
                                        </a:solidFill>
                                        <a:latin typeface="Cambria Math" panose="02040503050406030204" pitchFamily="18" charset="0"/>
                                        <a:cs typeface="Arial" pitchFamily="34" charset="0"/>
                                      </a:rPr>
                                      <m:t>𝑘</m:t>
                                    </m:r>
                                  </m:e>
                                  <m:sub>
                                    <m:r>
                                      <a:rPr lang="fr-BE" sz="1400" i="1">
                                        <a:solidFill>
                                          <a:srgbClr val="5B9BD5"/>
                                        </a:solidFill>
                                        <a:latin typeface="Cambria Math" panose="02040503050406030204" pitchFamily="18" charset="0"/>
                                        <a:cs typeface="Arial" pitchFamily="34" charset="0"/>
                                      </a:rPr>
                                      <m:t>𝑤𝑐</m:t>
                                    </m:r>
                                  </m:sub>
                                  <m:sup>
                                    <m:r>
                                      <a:rPr lang="fr-BE" sz="1400" i="1">
                                        <a:solidFill>
                                          <a:srgbClr val="5B9BD5"/>
                                        </a:solidFill>
                                        <a:latin typeface="Cambria Math" panose="02040503050406030204" pitchFamily="18" charset="0"/>
                                        <a:cs typeface="Arial" pitchFamily="34" charset="0"/>
                                      </a:rPr>
                                      <m:t>∗</m:t>
                                    </m:r>
                                  </m:sup>
                                </m:sSubSup>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1</m:t>
                                    </m:r>
                                  </m:sub>
                                </m:sSub>
                              </m:den>
                            </m:f>
                          </m:e>
                        </m:d>
                      </m:e>
                    </m:func>
                  </m:oMath>
                </a14:m>
                <a:endParaRPr lang="en-GB" sz="1400" dirty="0"/>
              </a:p>
            </p:txBody>
          </p:sp>
        </mc:Choice>
        <mc:Fallback xmlns="">
          <p:sp>
            <p:nvSpPr>
              <p:cNvPr id="23" name="ZoneTexte 22">
                <a:extLst>
                  <a:ext uri="{FF2B5EF4-FFF2-40B4-BE49-F238E27FC236}">
                    <a16:creationId xmlns:a16="http://schemas.microsoft.com/office/drawing/2014/main" id="{4FFE7EEE-B0BF-A5DD-A179-D5044BE5580F}"/>
                  </a:ext>
                </a:extLst>
              </p:cNvPr>
              <p:cNvSpPr txBox="1">
                <a:spLocks noRot="1" noChangeAspect="1" noMove="1" noResize="1" noEditPoints="1" noAdjustHandles="1" noChangeArrowheads="1" noChangeShapeType="1" noTextEdit="1"/>
              </p:cNvSpPr>
              <p:nvPr/>
            </p:nvSpPr>
            <p:spPr>
              <a:xfrm>
                <a:off x="4571999" y="4780919"/>
                <a:ext cx="4572001" cy="454868"/>
              </a:xfrm>
              <a:prstGeom prst="rect">
                <a:avLst/>
              </a:prstGeom>
              <a:blipFill>
                <a:blip r:embed="rId12"/>
                <a:stretch>
                  <a:fillRect/>
                </a:stretch>
              </a:blipFill>
            </p:spPr>
            <p:txBody>
              <a:bodyPr/>
              <a:lstStyle/>
              <a:p>
                <a:r>
                  <a:rPr lang="en-GB">
                    <a:noFill/>
                  </a:rPr>
                  <a:t> </a:t>
                </a:r>
              </a:p>
            </p:txBody>
          </p:sp>
        </mc:Fallback>
      </mc:AlternateContent>
      <p:cxnSp>
        <p:nvCxnSpPr>
          <p:cNvPr id="24" name="Connecteur : en angle 23">
            <a:extLst>
              <a:ext uri="{FF2B5EF4-FFF2-40B4-BE49-F238E27FC236}">
                <a16:creationId xmlns:a16="http://schemas.microsoft.com/office/drawing/2014/main" id="{722B688F-618C-CFB6-3707-2F3BD2CA627F}"/>
              </a:ext>
            </a:extLst>
          </p:cNvPr>
          <p:cNvCxnSpPr>
            <a:cxnSpLocks/>
            <a:endCxn id="23" idx="1"/>
          </p:cNvCxnSpPr>
          <p:nvPr/>
        </p:nvCxnSpPr>
        <p:spPr>
          <a:xfrm>
            <a:off x="4135278" y="4595962"/>
            <a:ext cx="436721" cy="412391"/>
          </a:xfrm>
          <a:prstGeom prst="bentConnector3">
            <a:avLst>
              <a:gd name="adj1" fmla="val 564"/>
            </a:avLst>
          </a:prstGeom>
          <a:ln w="19050">
            <a:solidFill>
              <a:srgbClr val="5B9BD5"/>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BC0EC56D-8AD7-D431-B581-731143123EAE}"/>
                  </a:ext>
                </a:extLst>
              </p:cNvPr>
              <p:cNvSpPr txBox="1"/>
              <p:nvPr/>
            </p:nvSpPr>
            <p:spPr>
              <a:xfrm>
                <a:off x="4572000" y="6266608"/>
                <a:ext cx="4572000" cy="342658"/>
              </a:xfrm>
              <a:prstGeom prst="rect">
                <a:avLst/>
              </a:prstGeom>
              <a:noFill/>
            </p:spPr>
            <p:txBody>
              <a:bodyPr wrap="square">
                <a:spAutoFit/>
              </a:bodyPr>
              <a:lstStyle/>
              <a:p>
                <a:r>
                  <a:rPr lang="en-GB" sz="1400" dirty="0"/>
                  <a:t> </a:t>
                </a:r>
                <a14:m>
                  <m:oMath xmlns:m="http://schemas.openxmlformats.org/officeDocument/2006/math">
                    <m:sSubSup>
                      <m:sSubSupPr>
                        <m:ctrlPr>
                          <a:rPr lang="fr-BE" sz="1400" b="0" i="1" smtClean="0">
                            <a:solidFill>
                              <a:srgbClr val="ED7D31"/>
                            </a:solidFill>
                            <a:latin typeface="Cambria Math" panose="02040503050406030204" pitchFamily="18" charset="0"/>
                          </a:rPr>
                        </m:ctrlPr>
                      </m:sSubSupPr>
                      <m:e>
                        <m:r>
                          <a:rPr lang="fr-BE" sz="1400" b="0" i="1" smtClean="0">
                            <a:solidFill>
                              <a:srgbClr val="ED7D31"/>
                            </a:solidFill>
                            <a:latin typeface="Cambria Math" panose="02040503050406030204" pitchFamily="18" charset="0"/>
                          </a:rPr>
                          <m:t>𝐹</m:t>
                        </m:r>
                      </m:e>
                      <m:sub>
                        <m:r>
                          <a:rPr lang="fr-BE" sz="1400" b="0" i="1" smtClean="0">
                            <a:solidFill>
                              <a:srgbClr val="ED7D31"/>
                            </a:solidFill>
                            <a:latin typeface="Cambria Math" panose="02040503050406030204" pitchFamily="18" charset="0"/>
                          </a:rPr>
                          <m:t>𝑅𝑢</m:t>
                        </m:r>
                        <m:r>
                          <a:rPr lang="fr-BE" sz="1400" b="0" i="1" smtClean="0">
                            <a:solidFill>
                              <a:srgbClr val="ED7D31"/>
                            </a:solidFill>
                            <a:latin typeface="Cambria Math" panose="02040503050406030204" pitchFamily="18" charset="0"/>
                          </a:rPr>
                          <m:t>,</m:t>
                        </m:r>
                        <m:r>
                          <a:rPr lang="fr-BE" sz="1400" b="0" i="1" smtClean="0">
                            <a:solidFill>
                              <a:srgbClr val="ED7D31"/>
                            </a:solidFill>
                            <a:latin typeface="Cambria Math" panose="02040503050406030204" pitchFamily="18" charset="0"/>
                          </a:rPr>
                          <m:t>𝑒𝑝</m:t>
                        </m:r>
                        <m:r>
                          <a:rPr lang="fr-BE" sz="1400" b="0" i="1" smtClean="0">
                            <a:solidFill>
                              <a:srgbClr val="ED7D31"/>
                            </a:solidFill>
                            <a:latin typeface="Cambria Math" panose="02040503050406030204" pitchFamily="18" charset="0"/>
                          </a:rPr>
                          <m:t>,</m:t>
                        </m:r>
                        <m:r>
                          <a:rPr lang="fr-BE" sz="1400" b="0" i="1" smtClean="0">
                            <a:solidFill>
                              <a:srgbClr val="ED7D31"/>
                            </a:solidFill>
                            <a:latin typeface="Cambria Math" panose="02040503050406030204" pitchFamily="18" charset="0"/>
                          </a:rPr>
                          <m:t>𝑅𝑑</m:t>
                        </m:r>
                      </m:sub>
                      <m:sup>
                        <m:r>
                          <a:rPr lang="fr-BE" sz="1400" b="0" i="1" smtClean="0">
                            <a:solidFill>
                              <a:srgbClr val="ED7D31"/>
                            </a:solidFill>
                            <a:latin typeface="Cambria Math" panose="02040503050406030204" pitchFamily="18" charset="0"/>
                          </a:rPr>
                          <m:t>𝐶𝑊𝐶</m:t>
                        </m:r>
                      </m:sup>
                    </m:sSubSup>
                  </m:oMath>
                </a14:m>
                <a:r>
                  <a:rPr lang="en-GB" sz="1400" dirty="0">
                    <a:solidFill>
                      <a:srgbClr val="ED7D31"/>
                    </a:solidFill>
                  </a:rPr>
                  <a:t>=</a:t>
                </a:r>
                <a:r>
                  <a:rPr lang="fr-BE" sz="1400" dirty="0">
                    <a:solidFill>
                      <a:srgbClr val="ED7D31"/>
                    </a:solidFill>
                    <a:cs typeface="Arial" pitchFamily="34" charset="0"/>
                  </a:rPr>
                  <a:t> </a:t>
                </a:r>
                <a14:m>
                  <m:oMath xmlns:m="http://schemas.openxmlformats.org/officeDocument/2006/math">
                    <m:sSubSup>
                      <m:sSubSupPr>
                        <m:ctrlPr>
                          <a:rPr lang="fr-BE" sz="1400" b="0" i="1" smtClean="0">
                            <a:solidFill>
                              <a:srgbClr val="ED7D31"/>
                            </a:solidFill>
                            <a:latin typeface="Cambria Math" panose="02040503050406030204" pitchFamily="18" charset="0"/>
                            <a:cs typeface="Arial" pitchFamily="34" charset="0"/>
                          </a:rPr>
                        </m:ctrlPr>
                      </m:sSubSupPr>
                      <m:e>
                        <m:r>
                          <a:rPr lang="fr-BE" sz="1400" i="1" smtClean="0">
                            <a:solidFill>
                              <a:srgbClr val="ED7D31"/>
                            </a:solidFill>
                            <a:latin typeface="Cambria Math" panose="02040503050406030204" pitchFamily="18" charset="0"/>
                            <a:cs typeface="Arial" pitchFamily="34" charset="0"/>
                          </a:rPr>
                          <m:t>𝐹</m:t>
                        </m:r>
                      </m:e>
                      <m:sub>
                        <m:r>
                          <a:rPr lang="fr-BE" sz="1400" b="0" i="1" smtClean="0">
                            <a:solidFill>
                              <a:srgbClr val="ED7D31"/>
                            </a:solidFill>
                            <a:latin typeface="Cambria Math" panose="02040503050406030204" pitchFamily="18" charset="0"/>
                            <a:cs typeface="Arial" pitchFamily="34" charset="0"/>
                          </a:rPr>
                          <m:t>𝑦</m:t>
                        </m:r>
                        <m:r>
                          <a:rPr lang="fr-BE" sz="1400" b="0" i="1" smtClean="0">
                            <a:solidFill>
                              <a:srgbClr val="ED7D31"/>
                            </a:solidFill>
                            <a:latin typeface="Cambria Math" panose="02040503050406030204" pitchFamily="18" charset="0"/>
                            <a:cs typeface="Arial" pitchFamily="34" charset="0"/>
                          </a:rPr>
                          <m:t>,</m:t>
                        </m:r>
                        <m:r>
                          <a:rPr lang="fr-BE" sz="1400" b="0" i="1" smtClean="0">
                            <a:solidFill>
                              <a:srgbClr val="ED7D31"/>
                            </a:solidFill>
                            <a:latin typeface="Cambria Math" panose="02040503050406030204" pitchFamily="18" charset="0"/>
                            <a:cs typeface="Arial" pitchFamily="34" charset="0"/>
                          </a:rPr>
                          <m:t>𝑅𝑑</m:t>
                        </m:r>
                      </m:sub>
                      <m:sup>
                        <m:r>
                          <a:rPr lang="fr-BE" sz="1400" b="0" i="1" smtClean="0">
                            <a:solidFill>
                              <a:srgbClr val="ED7D31"/>
                            </a:solidFill>
                            <a:latin typeface="Cambria Math" panose="02040503050406030204" pitchFamily="18" charset="0"/>
                            <a:cs typeface="Arial" pitchFamily="34" charset="0"/>
                          </a:rPr>
                          <m:t>𝐶𝑊𝐶</m:t>
                        </m:r>
                      </m:sup>
                    </m:sSubSup>
                  </m:oMath>
                </a14:m>
                <a:endParaRPr lang="en-GB" sz="1400" dirty="0"/>
              </a:p>
            </p:txBody>
          </p:sp>
        </mc:Choice>
        <mc:Fallback xmlns="">
          <p:sp>
            <p:nvSpPr>
              <p:cNvPr id="33" name="ZoneTexte 32">
                <a:extLst>
                  <a:ext uri="{FF2B5EF4-FFF2-40B4-BE49-F238E27FC236}">
                    <a16:creationId xmlns:a16="http://schemas.microsoft.com/office/drawing/2014/main" id="{BC0EC56D-8AD7-D431-B581-731143123EAE}"/>
                  </a:ext>
                </a:extLst>
              </p:cNvPr>
              <p:cNvSpPr txBox="1">
                <a:spLocks noRot="1" noChangeAspect="1" noMove="1" noResize="1" noEditPoints="1" noAdjustHandles="1" noChangeArrowheads="1" noChangeShapeType="1" noTextEdit="1"/>
              </p:cNvSpPr>
              <p:nvPr/>
            </p:nvSpPr>
            <p:spPr>
              <a:xfrm>
                <a:off x="4572000" y="6266608"/>
                <a:ext cx="4572000" cy="342658"/>
              </a:xfrm>
              <a:prstGeom prst="rect">
                <a:avLst/>
              </a:prstGeom>
              <a:blipFill>
                <a:blip r:embed="rId13"/>
                <a:stretch>
                  <a:fillRect b="-12500"/>
                </a:stretch>
              </a:blipFill>
            </p:spPr>
            <p:txBody>
              <a:bodyPr/>
              <a:lstStyle/>
              <a:p>
                <a:r>
                  <a:rPr lang="en-GB">
                    <a:noFill/>
                  </a:rPr>
                  <a:t> </a:t>
                </a:r>
              </a:p>
            </p:txBody>
          </p:sp>
        </mc:Fallback>
      </mc:AlternateContent>
      <p:cxnSp>
        <p:nvCxnSpPr>
          <p:cNvPr id="34" name="Connecteur : en angle 33">
            <a:extLst>
              <a:ext uri="{FF2B5EF4-FFF2-40B4-BE49-F238E27FC236}">
                <a16:creationId xmlns:a16="http://schemas.microsoft.com/office/drawing/2014/main" id="{BD322E61-137D-5B21-FD57-58B864759A60}"/>
              </a:ext>
            </a:extLst>
          </p:cNvPr>
          <p:cNvCxnSpPr>
            <a:cxnSpLocks/>
            <a:endCxn id="33" idx="1"/>
          </p:cNvCxnSpPr>
          <p:nvPr/>
        </p:nvCxnSpPr>
        <p:spPr>
          <a:xfrm>
            <a:off x="4135279" y="6081651"/>
            <a:ext cx="436721" cy="356286"/>
          </a:xfrm>
          <a:prstGeom prst="bentConnector3">
            <a:avLst>
              <a:gd name="adj1" fmla="val 564"/>
            </a:avLst>
          </a:prstGeom>
          <a:ln w="19050">
            <a:solidFill>
              <a:srgbClr val="ED7D31"/>
            </a:solidFill>
            <a:tailEnd type="triangle"/>
          </a:ln>
        </p:spPr>
        <p:style>
          <a:lnRef idx="1">
            <a:schemeClr val="dk1"/>
          </a:lnRef>
          <a:fillRef idx="0">
            <a:schemeClr val="dk1"/>
          </a:fillRef>
          <a:effectRef idx="0">
            <a:schemeClr val="dk1"/>
          </a:effectRef>
          <a:fontRef idx="minor">
            <a:schemeClr val="tx1"/>
          </a:fontRef>
        </p:style>
      </p:cxnSp>
      <p:pic>
        <p:nvPicPr>
          <p:cNvPr id="43" name="Image 42">
            <a:extLst>
              <a:ext uri="{FF2B5EF4-FFF2-40B4-BE49-F238E27FC236}">
                <a16:creationId xmlns:a16="http://schemas.microsoft.com/office/drawing/2014/main" id="{1B283219-85ED-5A00-F53C-26A95DB321FD}"/>
              </a:ext>
            </a:extLst>
          </p:cNvPr>
          <p:cNvPicPr>
            <a:picLocks noChangeAspect="1"/>
          </p:cNvPicPr>
          <p:nvPr/>
        </p:nvPicPr>
        <p:blipFill>
          <a:blip r:embed="rId14"/>
          <a:stretch>
            <a:fillRect/>
          </a:stretch>
        </p:blipFill>
        <p:spPr>
          <a:xfrm>
            <a:off x="5086800" y="1036800"/>
            <a:ext cx="3743811" cy="2160000"/>
          </a:xfrm>
          <a:prstGeom prst="rect">
            <a:avLst/>
          </a:prstGeom>
        </p:spPr>
      </p:pic>
      <p:pic>
        <p:nvPicPr>
          <p:cNvPr id="2" name="Image 1">
            <a:extLst>
              <a:ext uri="{FF2B5EF4-FFF2-40B4-BE49-F238E27FC236}">
                <a16:creationId xmlns:a16="http://schemas.microsoft.com/office/drawing/2014/main" id="{1701A304-169A-BC06-F0FD-5349274DC4A8}"/>
              </a:ext>
            </a:extLst>
          </p:cNvPr>
          <p:cNvPicPr>
            <a:picLocks noChangeAspect="1"/>
          </p:cNvPicPr>
          <p:nvPr/>
        </p:nvPicPr>
        <p:blipFill>
          <a:blip r:embed="rId15"/>
          <a:stretch>
            <a:fillRect/>
          </a:stretch>
        </p:blipFill>
        <p:spPr>
          <a:xfrm>
            <a:off x="579600" y="1015200"/>
            <a:ext cx="2858400" cy="2160620"/>
          </a:xfrm>
          <a:prstGeom prst="rect">
            <a:avLst/>
          </a:prstGeom>
        </p:spPr>
      </p:pic>
      <p:sp>
        <p:nvSpPr>
          <p:cNvPr id="7" name="ZoneTexte 6">
            <a:extLst>
              <a:ext uri="{FF2B5EF4-FFF2-40B4-BE49-F238E27FC236}">
                <a16:creationId xmlns:a16="http://schemas.microsoft.com/office/drawing/2014/main" id="{0FC039ED-230A-9ADF-B822-0C568E90E12B}"/>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15/20</a:t>
            </a:r>
          </a:p>
        </p:txBody>
      </p:sp>
      <p:grpSp>
        <p:nvGrpSpPr>
          <p:cNvPr id="5" name="Groupe 4">
            <a:extLst>
              <a:ext uri="{FF2B5EF4-FFF2-40B4-BE49-F238E27FC236}">
                <a16:creationId xmlns:a16="http://schemas.microsoft.com/office/drawing/2014/main" id="{F60F0107-B9C9-AD9F-4DBA-606E7ABDD64D}"/>
              </a:ext>
            </a:extLst>
          </p:cNvPr>
          <p:cNvGrpSpPr/>
          <p:nvPr/>
        </p:nvGrpSpPr>
        <p:grpSpPr>
          <a:xfrm flipV="1">
            <a:off x="4261266" y="3636000"/>
            <a:ext cx="1038442" cy="435300"/>
            <a:chOff x="2210196" y="2743200"/>
            <a:chExt cx="2963589" cy="435300"/>
          </a:xfrm>
        </p:grpSpPr>
        <p:sp>
          <p:nvSpPr>
            <p:cNvPr id="9" name="Accolade fermante 8">
              <a:extLst>
                <a:ext uri="{FF2B5EF4-FFF2-40B4-BE49-F238E27FC236}">
                  <a16:creationId xmlns:a16="http://schemas.microsoft.com/office/drawing/2014/main" id="{35B94F81-1DB3-D9BB-B555-61412B1AF0EE}"/>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ZoneTexte 9">
              <a:extLst>
                <a:ext uri="{FF2B5EF4-FFF2-40B4-BE49-F238E27FC236}">
                  <a16:creationId xmlns:a16="http://schemas.microsoft.com/office/drawing/2014/main" id="{F132A6B1-BF30-4B72-7314-E840B61788D5}"/>
                </a:ext>
              </a:extLst>
            </p:cNvPr>
            <p:cNvSpPr txBox="1"/>
            <p:nvPr/>
          </p:nvSpPr>
          <p:spPr>
            <a:xfrm flipV="1">
              <a:off x="2210196" y="2743200"/>
              <a:ext cx="2963589" cy="276999"/>
            </a:xfrm>
            <a:prstGeom prst="rect">
              <a:avLst/>
            </a:prstGeom>
            <a:noFill/>
          </p:spPr>
          <p:txBody>
            <a:bodyPr wrap="square">
              <a:spAutoFit/>
            </a:bodyPr>
            <a:lstStyle/>
            <a:p>
              <a:pPr algn="r"/>
              <a:r>
                <a:rPr lang="en-GB" sz="1200" dirty="0">
                  <a:latin typeface="Arial" panose="020B0604020202020204" pitchFamily="34" charset="0"/>
                  <a:cs typeface="Arial" panose="020B0604020202020204" pitchFamily="34" charset="0"/>
                </a:rPr>
                <a:t>Thick CWC</a:t>
              </a:r>
              <a:endParaRPr lang="en-GB" sz="1200" dirty="0"/>
            </a:p>
          </p:txBody>
        </p:sp>
      </p:grpSp>
      <p:grpSp>
        <p:nvGrpSpPr>
          <p:cNvPr id="11" name="Groupe 10">
            <a:extLst>
              <a:ext uri="{FF2B5EF4-FFF2-40B4-BE49-F238E27FC236}">
                <a16:creationId xmlns:a16="http://schemas.microsoft.com/office/drawing/2014/main" id="{000563E7-9C54-EDDB-56F3-7665BE3212FB}"/>
              </a:ext>
            </a:extLst>
          </p:cNvPr>
          <p:cNvGrpSpPr/>
          <p:nvPr/>
        </p:nvGrpSpPr>
        <p:grpSpPr>
          <a:xfrm flipV="1">
            <a:off x="5299708" y="3635998"/>
            <a:ext cx="1125476" cy="441347"/>
            <a:chOff x="4947280" y="2743200"/>
            <a:chExt cx="4382864" cy="441347"/>
          </a:xfrm>
        </p:grpSpPr>
        <p:sp>
          <p:nvSpPr>
            <p:cNvPr id="14" name="Accolade fermante 13">
              <a:extLst>
                <a:ext uri="{FF2B5EF4-FFF2-40B4-BE49-F238E27FC236}">
                  <a16:creationId xmlns:a16="http://schemas.microsoft.com/office/drawing/2014/main" id="{0DA613D7-956D-BF2D-6C4D-6C3B397AEC83}"/>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5" name="ZoneTexte 14">
              <a:extLst>
                <a:ext uri="{FF2B5EF4-FFF2-40B4-BE49-F238E27FC236}">
                  <a16:creationId xmlns:a16="http://schemas.microsoft.com/office/drawing/2014/main" id="{E5773BE3-0609-5E7D-F1B2-B671058CE29B}"/>
                </a:ext>
              </a:extLst>
            </p:cNvPr>
            <p:cNvSpPr txBox="1"/>
            <p:nvPr/>
          </p:nvSpPr>
          <p:spPr>
            <a:xfrm flipV="1">
              <a:off x="4947280" y="2743200"/>
              <a:ext cx="438286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Slender CWC</a:t>
              </a:r>
              <a:endParaRPr lang="en-GB" sz="1200" dirty="0"/>
            </a:p>
          </p:txBody>
        </p:sp>
      </p:grpSp>
      <p:pic>
        <p:nvPicPr>
          <p:cNvPr id="6" name="Image 5">
            <a:extLst>
              <a:ext uri="{FF2B5EF4-FFF2-40B4-BE49-F238E27FC236}">
                <a16:creationId xmlns:a16="http://schemas.microsoft.com/office/drawing/2014/main" id="{76BD6401-B713-F1C9-C950-41F90F2DABFF}"/>
              </a:ext>
            </a:extLst>
          </p:cNvPr>
          <p:cNvPicPr>
            <a:picLocks noChangeAspect="1"/>
          </p:cNvPicPr>
          <p:nvPr/>
        </p:nvPicPr>
        <p:blipFill>
          <a:blip r:embed="rId16"/>
          <a:stretch>
            <a:fillRect/>
          </a:stretch>
        </p:blipFill>
        <p:spPr>
          <a:xfrm>
            <a:off x="4572000" y="3960000"/>
            <a:ext cx="4250523" cy="2880000"/>
          </a:xfrm>
          <a:prstGeom prst="rect">
            <a:avLst/>
          </a:prstGeom>
          <a:solidFill>
            <a:schemeClr val="bg1"/>
          </a:solidFill>
        </p:spPr>
      </p:pic>
    </p:spTree>
    <p:custDataLst>
      <p:tags r:id="rId1"/>
    </p:custDataLst>
    <p:extLst>
      <p:ext uri="{BB962C8B-B14F-4D97-AF65-F5344CB8AC3E}">
        <p14:creationId xmlns:p14="http://schemas.microsoft.com/office/powerpoint/2010/main" val="790405012"/>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2D7DAA-9A94-E05F-AD6B-2B5359360597}"/>
              </a:ext>
            </a:extLst>
          </p:cNvPr>
          <p:cNvPicPr>
            <a:picLocks noChangeAspect="1"/>
          </p:cNvPicPr>
          <p:nvPr/>
        </p:nvPicPr>
        <p:blipFill>
          <a:blip r:embed="rId4"/>
          <a:stretch>
            <a:fillRect/>
          </a:stretch>
        </p:blipFill>
        <p:spPr>
          <a:xfrm>
            <a:off x="579600" y="5666400"/>
            <a:ext cx="2858400" cy="921723"/>
          </a:xfrm>
          <a:prstGeom prst="rect">
            <a:avLst/>
          </a:prstGeom>
        </p:spPr>
      </p:pic>
      <p:pic>
        <p:nvPicPr>
          <p:cNvPr id="4" name="Image 3">
            <a:extLst>
              <a:ext uri="{FF2B5EF4-FFF2-40B4-BE49-F238E27FC236}">
                <a16:creationId xmlns:a16="http://schemas.microsoft.com/office/drawing/2014/main" id="{23E55C03-4852-84D9-2519-6F76712FAF75}"/>
              </a:ext>
            </a:extLst>
          </p:cNvPr>
          <p:cNvPicPr>
            <a:picLocks noChangeAspect="1"/>
          </p:cNvPicPr>
          <p:nvPr/>
        </p:nvPicPr>
        <p:blipFill>
          <a:blip r:embed="rId5"/>
          <a:stretch>
            <a:fillRect/>
          </a:stretch>
        </p:blipFill>
        <p:spPr>
          <a:xfrm>
            <a:off x="579600" y="4226400"/>
            <a:ext cx="2858400" cy="921723"/>
          </a:xfrm>
          <a:prstGeom prst="rect">
            <a:avLst/>
          </a:prstGeom>
        </p:spPr>
      </p:pic>
      <mc:AlternateContent xmlns:mc="http://schemas.openxmlformats.org/markup-compatibility/2006" xmlns:a14="http://schemas.microsoft.com/office/drawing/2010/main">
        <mc:Choice Requires="a14">
          <p:sp>
            <p:nvSpPr>
              <p:cNvPr id="8" name="Titre 5">
                <a:extLst>
                  <a:ext uri="{FF2B5EF4-FFF2-40B4-BE49-F238E27FC236}">
                    <a16:creationId xmlns:a16="http://schemas.microsoft.com/office/drawing/2014/main" id="{D74E1477-F9E0-B82C-D031-512635B75D3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i="1">
                            <a:latin typeface="Cambria Math" panose="02040503050406030204" pitchFamily="18" charset="0"/>
                            <a:cs typeface="Arial" panose="020B0604020202020204" pitchFamily="34" charset="0"/>
                          </a:rPr>
                        </m:ctrlPr>
                      </m:sSubSupPr>
                      <m:e>
                        <m:r>
                          <a:rPr lang="fr-BE" i="1">
                            <a:latin typeface="Cambria Math" panose="02040503050406030204" pitchFamily="18" charset="0"/>
                            <a:cs typeface="Arial" panose="020B0604020202020204" pitchFamily="34" charset="0"/>
                          </a:rPr>
                          <m:t>𝐹</m:t>
                        </m:r>
                      </m:e>
                      <m:sub>
                        <m:r>
                          <a:rPr lang="fr-BE" i="1">
                            <a:latin typeface="Cambria Math" panose="02040503050406030204" pitchFamily="18" charset="0"/>
                            <a:cs typeface="Arial" panose="020B0604020202020204" pitchFamily="34" charset="0"/>
                          </a:rPr>
                          <m:t>𝑢</m:t>
                        </m:r>
                        <m:r>
                          <a:rPr lang="fr-BE" i="1">
                            <a:latin typeface="Cambria Math" panose="02040503050406030204" pitchFamily="18" charset="0"/>
                            <a:cs typeface="Arial" panose="020B0604020202020204" pitchFamily="34" charset="0"/>
                          </a:rPr>
                          <m:t>,</m:t>
                        </m:r>
                        <m:r>
                          <a:rPr lang="fr-BE" i="1">
                            <a:latin typeface="Cambria Math" panose="02040503050406030204" pitchFamily="18" charset="0"/>
                            <a:cs typeface="Arial" panose="020B0604020202020204" pitchFamily="34" charset="0"/>
                          </a:rPr>
                          <m:t>𝑅𝑑</m:t>
                        </m:r>
                      </m:sub>
                      <m:sup>
                        <m:r>
                          <a:rPr lang="fr-BE" i="1">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8" name="Titre 5">
                <a:extLst>
                  <a:ext uri="{FF2B5EF4-FFF2-40B4-BE49-F238E27FC236}">
                    <a16:creationId xmlns:a16="http://schemas.microsoft.com/office/drawing/2014/main" id="{D74E1477-F9E0-B82C-D031-512635B75D39}"/>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6"/>
                <a:stretch>
                  <a:fillRect l="-2000" t="-20792" b="-36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A447B3CD-3F12-CBD1-C3ED-1E4CF8F841A0}"/>
                  </a:ext>
                </a:extLst>
              </p:cNvPr>
              <p:cNvSpPr txBox="1"/>
              <p:nvPr/>
            </p:nvSpPr>
            <p:spPr>
              <a:xfrm>
                <a:off x="242887" y="3150000"/>
                <a:ext cx="8658225" cy="541367"/>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b="0"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b="0"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max</m:t>
                              </m:r>
                            </m:fName>
                            <m:e>
                              <m:d>
                                <m:dPr>
                                  <m:ctrlPr>
                                    <a:rPr lang="fr-BE" i="1">
                                      <a:latin typeface="Cambria Math" panose="02040503050406030204" pitchFamily="18" charset="0"/>
                                      <a:cs typeface="Arial" pitchFamily="34" charset="0"/>
                                    </a:rPr>
                                  </m:ctrlPr>
                                </m:dPr>
                                <m:e>
                                  <m:sSubSup>
                                    <m:sSubSupPr>
                                      <m:ctrlPr>
                                        <a:rPr lang="fr-BE" i="1" smtClean="0">
                                          <a:solidFill>
                                            <a:srgbClr val="5B9BD5"/>
                                          </a:solidFill>
                                          <a:latin typeface="Cambria Math" panose="02040503050406030204" pitchFamily="18" charset="0"/>
                                          <a:cs typeface="Arial" pitchFamily="34" charset="0"/>
                                        </a:rPr>
                                      </m:ctrlPr>
                                    </m:sSubSupPr>
                                    <m:e>
                                      <m:r>
                                        <a:rPr lang="fr-BE" i="1">
                                          <a:solidFill>
                                            <a:srgbClr val="5B9BD5"/>
                                          </a:solidFill>
                                          <a:latin typeface="Cambria Math" panose="02040503050406030204" pitchFamily="18" charset="0"/>
                                          <a:cs typeface="Arial" pitchFamily="34" charset="0"/>
                                        </a:rPr>
                                        <m:t>𝐹</m:t>
                                      </m:r>
                                    </m:e>
                                    <m:sub>
                                      <m:r>
                                        <a:rPr lang="fr-BE" i="1">
                                          <a:solidFill>
                                            <a:srgbClr val="5B9BD5"/>
                                          </a:solidFill>
                                          <a:latin typeface="Cambria Math" panose="02040503050406030204" pitchFamily="18" charset="0"/>
                                          <a:cs typeface="Arial" pitchFamily="34" charset="0"/>
                                        </a:rPr>
                                        <m:t>𝑢</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𝑝𝑝</m:t>
                                      </m:r>
                                      <m:r>
                                        <a:rPr lang="fr-BE" i="1">
                                          <a:solidFill>
                                            <a:srgbClr val="5B9BD5"/>
                                          </a:solidFill>
                                          <a:latin typeface="Cambria Math" panose="02040503050406030204" pitchFamily="18" charset="0"/>
                                          <a:cs typeface="Arial" pitchFamily="34" charset="0"/>
                                        </a:rPr>
                                        <m:t>,</m:t>
                                      </m:r>
                                      <m:r>
                                        <a:rPr lang="fr-BE" i="1">
                                          <a:solidFill>
                                            <a:srgbClr val="5B9BD5"/>
                                          </a:solidFill>
                                          <a:latin typeface="Cambria Math" panose="02040503050406030204" pitchFamily="18" charset="0"/>
                                          <a:cs typeface="Arial" pitchFamily="34" charset="0"/>
                                        </a:rPr>
                                        <m:t>𝑅𝑑</m:t>
                                      </m:r>
                                    </m:sub>
                                    <m:sup>
                                      <m:r>
                                        <a:rPr lang="fr-BE" i="1">
                                          <a:solidFill>
                                            <a:srgbClr val="5B9BD5"/>
                                          </a:solidFill>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sSubSup>
                                    <m:sSubSupPr>
                                      <m:ctrlPr>
                                        <a:rPr lang="fr-BE" i="1" smtClean="0">
                                          <a:solidFill>
                                            <a:srgbClr val="ED7D31"/>
                                          </a:solidFill>
                                          <a:latin typeface="Cambria Math" panose="02040503050406030204" pitchFamily="18" charset="0"/>
                                          <a:cs typeface="Arial" pitchFamily="34" charset="0"/>
                                        </a:rPr>
                                      </m:ctrlPr>
                                    </m:sSubSupPr>
                                    <m:e>
                                      <m:r>
                                        <a:rPr lang="fr-BE" i="1">
                                          <a:solidFill>
                                            <a:srgbClr val="ED7D31"/>
                                          </a:solidFill>
                                          <a:latin typeface="Cambria Math" panose="02040503050406030204" pitchFamily="18" charset="0"/>
                                          <a:cs typeface="Arial" pitchFamily="34" charset="0"/>
                                        </a:rPr>
                                        <m:t>𝐹</m:t>
                                      </m:r>
                                    </m:e>
                                    <m:sub>
                                      <m:r>
                                        <a:rPr lang="fr-BE" i="1">
                                          <a:solidFill>
                                            <a:srgbClr val="ED7D31"/>
                                          </a:solidFill>
                                          <a:latin typeface="Cambria Math" panose="02040503050406030204" pitchFamily="18" charset="0"/>
                                          <a:cs typeface="Arial" pitchFamily="34" charset="0"/>
                                        </a:rPr>
                                        <m:t>𝑢</m:t>
                                      </m:r>
                                      <m:r>
                                        <a:rPr lang="fr-BE" i="1">
                                          <a:solidFill>
                                            <a:srgbClr val="ED7D31"/>
                                          </a:solidFill>
                                          <a:latin typeface="Cambria Math" panose="02040503050406030204" pitchFamily="18" charset="0"/>
                                          <a:cs typeface="Arial" pitchFamily="34" charset="0"/>
                                        </a:rPr>
                                        <m:t>,</m:t>
                                      </m:r>
                                      <m:r>
                                        <a:rPr lang="fr-BE" i="1">
                                          <a:solidFill>
                                            <a:srgbClr val="ED7D31"/>
                                          </a:solidFill>
                                          <a:latin typeface="Cambria Math" panose="02040503050406030204" pitchFamily="18" charset="0"/>
                                          <a:cs typeface="Arial" pitchFamily="34" charset="0"/>
                                        </a:rPr>
                                        <m:t>𝑒𝑝</m:t>
                                      </m:r>
                                      <m:r>
                                        <a:rPr lang="fr-BE" i="1">
                                          <a:solidFill>
                                            <a:srgbClr val="ED7D31"/>
                                          </a:solidFill>
                                          <a:latin typeface="Cambria Math" panose="02040503050406030204" pitchFamily="18" charset="0"/>
                                          <a:cs typeface="Arial" pitchFamily="34" charset="0"/>
                                        </a:rPr>
                                        <m:t>,</m:t>
                                      </m:r>
                                      <m:r>
                                        <a:rPr lang="fr-BE" i="1">
                                          <a:solidFill>
                                            <a:srgbClr val="ED7D31"/>
                                          </a:solidFill>
                                          <a:latin typeface="Cambria Math" panose="02040503050406030204" pitchFamily="18" charset="0"/>
                                          <a:cs typeface="Arial" pitchFamily="34" charset="0"/>
                                        </a:rPr>
                                        <m:t>𝑅𝑑</m:t>
                                      </m:r>
                                    </m:sub>
                                    <m:sup>
                                      <m:r>
                                        <a:rPr lang="fr-BE" i="1">
                                          <a:solidFill>
                                            <a:srgbClr val="ED7D31"/>
                                          </a:solidFill>
                                          <a:latin typeface="Cambria Math" panose="02040503050406030204" pitchFamily="18" charset="0"/>
                                          <a:cs typeface="Arial" pitchFamily="34" charset="0"/>
                                        </a:rPr>
                                        <m:t>𝐶𝑊𝐶</m:t>
                                      </m:r>
                                    </m:sup>
                                  </m:sSubSup>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12" name="ZoneTexte 11">
                <a:extLst>
                  <a:ext uri="{FF2B5EF4-FFF2-40B4-BE49-F238E27FC236}">
                    <a16:creationId xmlns:a16="http://schemas.microsoft.com/office/drawing/2014/main" id="{A447B3CD-3F12-CBD1-C3ED-1E4CF8F841A0}"/>
                  </a:ext>
                </a:extLst>
              </p:cNvPr>
              <p:cNvSpPr txBox="1">
                <a:spLocks noRot="1" noChangeAspect="1" noMove="1" noResize="1" noEditPoints="1" noAdjustHandles="1" noChangeArrowheads="1" noChangeShapeType="1" noTextEdit="1"/>
              </p:cNvSpPr>
              <p:nvPr/>
            </p:nvSpPr>
            <p:spPr>
              <a:xfrm>
                <a:off x="242887" y="3150000"/>
                <a:ext cx="8658225" cy="541367"/>
              </a:xfrm>
              <a:prstGeom prst="rect">
                <a:avLst/>
              </a:prstGeom>
              <a:blipFill>
                <a:blip r:embed="rId7"/>
                <a:stretch>
                  <a:fillRect/>
                </a:stretch>
              </a:blipFill>
            </p:spPr>
            <p:txBody>
              <a:bodyPr/>
              <a:lstStyle/>
              <a:p>
                <a:r>
                  <a:rPr lang="en-GB">
                    <a:noFill/>
                  </a:rPr>
                  <a:t> </a:t>
                </a:r>
              </a:p>
            </p:txBody>
          </p:sp>
        </mc:Fallback>
      </mc:AlternateContent>
      <p:sp>
        <p:nvSpPr>
          <p:cNvPr id="13" name="Flèche droite 4">
            <a:extLst>
              <a:ext uri="{FF2B5EF4-FFF2-40B4-BE49-F238E27FC236}">
                <a16:creationId xmlns:a16="http://schemas.microsoft.com/office/drawing/2014/main" id="{9D15D7D3-42A4-A730-74F3-B6B24C102F55}"/>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0864CC2F-B45C-1AF8-E70A-62ACFAB505E7}"/>
                  </a:ext>
                </a:extLst>
              </p:cNvPr>
              <p:cNvSpPr txBox="1"/>
              <p:nvPr/>
            </p:nvSpPr>
            <p:spPr>
              <a:xfrm>
                <a:off x="1525436" y="4749388"/>
                <a:ext cx="960120" cy="438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5B9BD5"/>
                              </a:solidFill>
                              <a:latin typeface="Cambria Math" panose="02040503050406030204" pitchFamily="18" charset="0"/>
                              <a:cs typeface="Arial" pitchFamily="34" charset="0"/>
                            </a:rPr>
                          </m:ctrlPr>
                        </m:sSubPr>
                        <m:e>
                          <m:r>
                            <a:rPr lang="fr-BE" sz="1200" b="0" i="1" smtClean="0">
                              <a:solidFill>
                                <a:srgbClr val="5B9BD5"/>
                              </a:solidFill>
                              <a:latin typeface="Cambria Math" panose="02040503050406030204" pitchFamily="18" charset="0"/>
                              <a:cs typeface="Arial" pitchFamily="34" charset="0"/>
                            </a:rPr>
                            <m:t>𝑘</m:t>
                          </m:r>
                        </m:e>
                        <m:sub>
                          <m:r>
                            <a:rPr lang="fr-BE" sz="1200" b="0" i="1" smtClean="0">
                              <a:solidFill>
                                <a:srgbClr val="5B9BD5"/>
                              </a:solidFill>
                              <a:latin typeface="Cambria Math" panose="02040503050406030204" pitchFamily="18" charset="0"/>
                              <a:cs typeface="Arial" pitchFamily="34" charset="0"/>
                            </a:rPr>
                            <m:t>𝑐𝑟</m:t>
                          </m:r>
                        </m:sub>
                      </m:sSub>
                      <m:r>
                        <a:rPr lang="fr-BE" sz="1200" b="0" i="1" smtClean="0">
                          <a:solidFill>
                            <a:srgbClr val="5B9BD5"/>
                          </a:solidFill>
                          <a:latin typeface="Cambria Math" panose="02040503050406030204" pitchFamily="18" charset="0"/>
                          <a:cs typeface="Arial" pitchFamily="34" charset="0"/>
                        </a:rPr>
                        <m:t>=</m:t>
                      </m:r>
                      <m:f>
                        <m:fPr>
                          <m:ctrlPr>
                            <a:rPr lang="fr-BE" sz="1200" b="0" i="1" smtClean="0">
                              <a:solidFill>
                                <a:srgbClr val="5B9BD5"/>
                              </a:solidFill>
                              <a:latin typeface="Cambria Math" panose="02040503050406030204" pitchFamily="18" charset="0"/>
                              <a:cs typeface="Arial" pitchFamily="34" charset="0"/>
                            </a:rPr>
                          </m:ctrlPr>
                        </m:fPr>
                        <m:num>
                          <m:r>
                            <a:rPr lang="fr-BE" sz="1200" b="0" i="1" smtClean="0">
                              <a:solidFill>
                                <a:srgbClr val="5B9BD5"/>
                              </a:solidFill>
                              <a:latin typeface="Cambria Math" panose="02040503050406030204" pitchFamily="18" charset="0"/>
                              <a:cs typeface="Arial" pitchFamily="34" charset="0"/>
                            </a:rPr>
                            <m:t>4</m:t>
                          </m:r>
                        </m:num>
                        <m:den>
                          <m:r>
                            <a:rPr lang="fr-BE" sz="1200" b="0" i="1" smtClean="0">
                              <a:solidFill>
                                <a:srgbClr val="5B9BD5"/>
                              </a:solidFill>
                              <a:latin typeface="Cambria Math" panose="02040503050406030204" pitchFamily="18" charset="0"/>
                              <a:cs typeface="Arial" pitchFamily="34" charset="0"/>
                            </a:rPr>
                            <m:t>𝜋</m:t>
                          </m:r>
                        </m:den>
                      </m:f>
                    </m:oMath>
                  </m:oMathPara>
                </a14:m>
                <a:endParaRPr lang="en-GB" sz="1600" dirty="0">
                  <a:solidFill>
                    <a:srgbClr val="5B9BD5"/>
                  </a:solidFill>
                </a:endParaRPr>
              </a:p>
            </p:txBody>
          </p:sp>
        </mc:Choice>
        <mc:Fallback xmlns="">
          <p:sp>
            <p:nvSpPr>
              <p:cNvPr id="17" name="ZoneTexte 16">
                <a:extLst>
                  <a:ext uri="{FF2B5EF4-FFF2-40B4-BE49-F238E27FC236}">
                    <a16:creationId xmlns:a16="http://schemas.microsoft.com/office/drawing/2014/main" id="{0864CC2F-B45C-1AF8-E70A-62ACFAB505E7}"/>
                  </a:ext>
                </a:extLst>
              </p:cNvPr>
              <p:cNvSpPr txBox="1">
                <a:spLocks noRot="1" noChangeAspect="1" noMove="1" noResize="1" noEditPoints="1" noAdjustHandles="1" noChangeArrowheads="1" noChangeShapeType="1" noTextEdit="1"/>
              </p:cNvSpPr>
              <p:nvPr/>
            </p:nvSpPr>
            <p:spPr>
              <a:xfrm>
                <a:off x="1525436" y="4749388"/>
                <a:ext cx="960120" cy="43858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8765E989-4FA7-D7AF-64AB-32025B9BD249}"/>
                  </a:ext>
                </a:extLst>
              </p:cNvPr>
              <p:cNvSpPr txBox="1"/>
              <p:nvPr/>
            </p:nvSpPr>
            <p:spPr>
              <a:xfrm>
                <a:off x="1525436" y="6216964"/>
                <a:ext cx="960120" cy="439223"/>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BE" sz="1200" b="0" i="1" smtClean="0">
                              <a:solidFill>
                                <a:srgbClr val="ED7D31"/>
                              </a:solidFill>
                              <a:latin typeface="Cambria Math" panose="02040503050406030204" pitchFamily="18" charset="0"/>
                              <a:cs typeface="Arial" pitchFamily="34" charset="0"/>
                            </a:rPr>
                          </m:ctrlPr>
                        </m:sSubPr>
                        <m:e>
                          <m:r>
                            <a:rPr lang="fr-BE" sz="1200" b="0" i="1" smtClean="0">
                              <a:solidFill>
                                <a:srgbClr val="ED7D31"/>
                              </a:solidFill>
                              <a:latin typeface="Cambria Math" panose="02040503050406030204" pitchFamily="18" charset="0"/>
                              <a:cs typeface="Arial" pitchFamily="34" charset="0"/>
                            </a:rPr>
                            <m:t>𝑘</m:t>
                          </m:r>
                        </m:e>
                        <m:sub>
                          <m:r>
                            <a:rPr lang="fr-BE" sz="1200" b="0" i="1" smtClean="0">
                              <a:solidFill>
                                <a:srgbClr val="ED7D31"/>
                              </a:solidFill>
                              <a:latin typeface="Cambria Math" panose="02040503050406030204" pitchFamily="18" charset="0"/>
                              <a:cs typeface="Arial" pitchFamily="34" charset="0"/>
                            </a:rPr>
                            <m:t>𝑐𝑟</m:t>
                          </m:r>
                        </m:sub>
                      </m:sSub>
                      <m:r>
                        <a:rPr lang="fr-BE" sz="1200" b="0" i="1" smtClean="0">
                          <a:solidFill>
                            <a:srgbClr val="ED7D31"/>
                          </a:solidFill>
                          <a:latin typeface="Cambria Math" panose="02040503050406030204" pitchFamily="18" charset="0"/>
                          <a:cs typeface="Arial" pitchFamily="34" charset="0"/>
                        </a:rPr>
                        <m:t>=</m:t>
                      </m:r>
                      <m:f>
                        <m:fPr>
                          <m:ctrlPr>
                            <a:rPr lang="fr-BE" sz="1200" b="0" i="1" smtClean="0">
                              <a:solidFill>
                                <a:srgbClr val="ED7D31"/>
                              </a:solidFill>
                              <a:latin typeface="Cambria Math" panose="02040503050406030204" pitchFamily="18" charset="0"/>
                              <a:cs typeface="Arial" pitchFamily="34" charset="0"/>
                            </a:rPr>
                          </m:ctrlPr>
                        </m:fPr>
                        <m:num>
                          <m:r>
                            <a:rPr lang="fr-BE" sz="1200" b="0" i="1" smtClean="0">
                              <a:solidFill>
                                <a:srgbClr val="ED7D31"/>
                              </a:solidFill>
                              <a:latin typeface="Cambria Math" panose="02040503050406030204" pitchFamily="18" charset="0"/>
                              <a:cs typeface="Arial" pitchFamily="34" charset="0"/>
                            </a:rPr>
                            <m:t>14</m:t>
                          </m:r>
                        </m:num>
                        <m:den>
                          <m:r>
                            <a:rPr lang="fr-BE" sz="1200" b="0" i="1" smtClean="0">
                              <a:solidFill>
                                <a:srgbClr val="ED7D31"/>
                              </a:solidFill>
                              <a:latin typeface="Cambria Math" panose="02040503050406030204" pitchFamily="18" charset="0"/>
                              <a:cs typeface="Arial" pitchFamily="34" charset="0"/>
                            </a:rPr>
                            <m:t>𝜋</m:t>
                          </m:r>
                        </m:den>
                      </m:f>
                    </m:oMath>
                  </m:oMathPara>
                </a14:m>
                <a:endParaRPr lang="en-GB" sz="1600" dirty="0">
                  <a:solidFill>
                    <a:srgbClr val="ED7D31"/>
                  </a:solidFill>
                </a:endParaRPr>
              </a:p>
            </p:txBody>
          </p:sp>
        </mc:Choice>
        <mc:Fallback xmlns="">
          <p:sp>
            <p:nvSpPr>
              <p:cNvPr id="18" name="ZoneTexte 17">
                <a:extLst>
                  <a:ext uri="{FF2B5EF4-FFF2-40B4-BE49-F238E27FC236}">
                    <a16:creationId xmlns:a16="http://schemas.microsoft.com/office/drawing/2014/main" id="{8765E989-4FA7-D7AF-64AB-32025B9BD249}"/>
                  </a:ext>
                </a:extLst>
              </p:cNvPr>
              <p:cNvSpPr txBox="1">
                <a:spLocks noRot="1" noChangeAspect="1" noMove="1" noResize="1" noEditPoints="1" noAdjustHandles="1" noChangeArrowheads="1" noChangeShapeType="1" noTextEdit="1"/>
              </p:cNvSpPr>
              <p:nvPr/>
            </p:nvSpPr>
            <p:spPr>
              <a:xfrm>
                <a:off x="1525436" y="6216964"/>
                <a:ext cx="960120" cy="439223"/>
              </a:xfrm>
              <a:prstGeom prst="rect">
                <a:avLst/>
              </a:prstGeom>
              <a:blipFill>
                <a:blip r:embed="rId9"/>
                <a:stretch>
                  <a:fillRect/>
                </a:stretch>
              </a:blipFill>
            </p:spPr>
            <p:txBody>
              <a:bodyPr/>
              <a:lstStyle/>
              <a:p>
                <a:r>
                  <a:rPr lang="en-GB">
                    <a:noFill/>
                  </a:rPr>
                  <a:t> </a:t>
                </a:r>
              </a:p>
            </p:txBody>
          </p:sp>
        </mc:Fallback>
      </mc:AlternateContent>
      <p:sp>
        <p:nvSpPr>
          <p:cNvPr id="19" name="ZoneTexte 18">
            <a:extLst>
              <a:ext uri="{FF2B5EF4-FFF2-40B4-BE49-F238E27FC236}">
                <a16:creationId xmlns:a16="http://schemas.microsoft.com/office/drawing/2014/main" id="{4A3CDA81-DAAE-7465-BEF8-96542032A28A}"/>
              </a:ext>
            </a:extLst>
          </p:cNvPr>
          <p:cNvSpPr txBox="1"/>
          <p:nvPr/>
        </p:nvSpPr>
        <p:spPr>
          <a:xfrm>
            <a:off x="119657" y="3797372"/>
            <a:ext cx="2258367" cy="276999"/>
          </a:xfrm>
          <a:prstGeom prst="rect">
            <a:avLst/>
          </a:prstGeom>
          <a:noFill/>
        </p:spPr>
        <p:txBody>
          <a:bodyPr wrap="square">
            <a:spAutoFit/>
          </a:bodyPr>
          <a:lstStyle/>
          <a:p>
            <a:r>
              <a:rPr lang="fr-BE" sz="1200" u="sng" dirty="0" err="1">
                <a:solidFill>
                  <a:srgbClr val="5B9BD5"/>
                </a:solidFill>
                <a:latin typeface="Arial" panose="020B0604020202020204" pitchFamily="34" charset="0"/>
                <a:cs typeface="Arial" pitchFamily="34" charset="0"/>
              </a:rPr>
              <a:t>Thick</a:t>
            </a:r>
            <a:r>
              <a:rPr lang="fr-BE" sz="1200" u="sng" dirty="0">
                <a:solidFill>
                  <a:srgbClr val="5B9BD5"/>
                </a:solidFill>
                <a:latin typeface="Arial" panose="020B0604020202020204" pitchFamily="34" charset="0"/>
                <a:cs typeface="Arial" pitchFamily="34" charset="0"/>
              </a:rPr>
              <a:t> CWC </a:t>
            </a:r>
            <a:endParaRPr lang="en-GB" sz="1200" u="sng" dirty="0">
              <a:solidFill>
                <a:srgbClr val="5B9BD5"/>
              </a:solidFill>
            </a:endParaRPr>
          </a:p>
        </p:txBody>
      </p:sp>
      <p:sp>
        <p:nvSpPr>
          <p:cNvPr id="20" name="ZoneTexte 19">
            <a:extLst>
              <a:ext uri="{FF2B5EF4-FFF2-40B4-BE49-F238E27FC236}">
                <a16:creationId xmlns:a16="http://schemas.microsoft.com/office/drawing/2014/main" id="{3360ECF1-D89E-EB8E-2C99-D6911E6D23AD}"/>
              </a:ext>
            </a:extLst>
          </p:cNvPr>
          <p:cNvSpPr txBox="1"/>
          <p:nvPr/>
        </p:nvSpPr>
        <p:spPr>
          <a:xfrm>
            <a:off x="119656" y="5217606"/>
            <a:ext cx="2258367" cy="276999"/>
          </a:xfrm>
          <a:prstGeom prst="rect">
            <a:avLst/>
          </a:prstGeom>
          <a:noFill/>
        </p:spPr>
        <p:txBody>
          <a:bodyPr wrap="square">
            <a:spAutoFit/>
          </a:bodyPr>
          <a:lstStyle/>
          <a:p>
            <a:r>
              <a:rPr lang="fr-BE" sz="1200" u="sng" dirty="0" err="1">
                <a:solidFill>
                  <a:srgbClr val="ED7D31"/>
                </a:solidFill>
                <a:latin typeface="Arial" panose="020B0604020202020204" pitchFamily="34" charset="0"/>
                <a:cs typeface="Arial" pitchFamily="34" charset="0"/>
              </a:rPr>
              <a:t>Slender</a:t>
            </a:r>
            <a:r>
              <a:rPr lang="fr-BE" sz="1200" u="sng" dirty="0">
                <a:solidFill>
                  <a:srgbClr val="ED7D31"/>
                </a:solidFill>
                <a:latin typeface="Arial" panose="020B0604020202020204" pitchFamily="34" charset="0"/>
                <a:cs typeface="Arial" pitchFamily="34" charset="0"/>
              </a:rPr>
              <a:t> CWC</a:t>
            </a:r>
            <a:endParaRPr lang="en-GB" sz="1200" u="sng" dirty="0">
              <a:solidFill>
                <a:srgbClr val="ED7D31"/>
              </a:solidFill>
            </a:endParaRPr>
          </a:p>
        </p:txBody>
      </p:sp>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C2521CD7-9C1C-C0D2-318E-4B5791D57360}"/>
                  </a:ext>
                </a:extLst>
              </p:cNvPr>
              <p:cNvSpPr txBox="1"/>
              <p:nvPr/>
            </p:nvSpPr>
            <p:spPr>
              <a:xfrm>
                <a:off x="3895049" y="4085449"/>
                <a:ext cx="5248951" cy="681918"/>
              </a:xfrm>
              <a:prstGeom prst="rect">
                <a:avLst/>
              </a:prstGeom>
              <a:noFill/>
            </p:spPr>
            <p:txBody>
              <a:bodyPr wrap="square">
                <a:spAutoFit/>
              </a:bodyPr>
              <a:lstStyle/>
              <a:p>
                <a:r>
                  <a:rPr lang="en-GB" sz="1200" dirty="0"/>
                  <a:t> </a:t>
                </a:r>
                <a14:m>
                  <m:oMath xmlns:m="http://schemas.openxmlformats.org/officeDocument/2006/math">
                    <m:sSub>
                      <m:sSubPr>
                        <m:ctrlPr>
                          <a:rPr lang="fr-BE" sz="1200" b="0" i="1" smtClean="0">
                            <a:solidFill>
                              <a:srgbClr val="5B9BD5"/>
                            </a:solidFill>
                            <a:latin typeface="Cambria Math" panose="02040503050406030204" pitchFamily="18" charset="0"/>
                          </a:rPr>
                        </m:ctrlPr>
                      </m:sSubPr>
                      <m:e>
                        <m:acc>
                          <m:accPr>
                            <m:chr m:val="̅"/>
                            <m:ctrlPr>
                              <a:rPr lang="fr-BE" sz="1200" b="0" i="1" smtClean="0">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b="0" i="1" smtClean="0">
                            <a:solidFill>
                              <a:srgbClr val="5B9BD5"/>
                            </a:solidFill>
                            <a:latin typeface="Cambria Math" panose="02040503050406030204" pitchFamily="18" charset="0"/>
                          </a:rPr>
                          <m:t>𝑝𝑢</m:t>
                        </m:r>
                      </m:sub>
                    </m:sSub>
                    <m:r>
                      <a:rPr lang="fr-BE" sz="1200" b="0" i="1" smtClean="0">
                        <a:solidFill>
                          <a:srgbClr val="5B9BD5"/>
                        </a:solidFill>
                        <a:latin typeface="Cambria Math" panose="02040503050406030204" pitchFamily="18" charset="0"/>
                      </a:rPr>
                      <m:t>=0.932∙</m:t>
                    </m:r>
                    <m:rad>
                      <m:radPr>
                        <m:degHide m:val="on"/>
                        <m:ctrlPr>
                          <a:rPr lang="fr-BE" sz="1200" b="0" i="1" smtClean="0">
                            <a:solidFill>
                              <a:srgbClr val="5B9BD5"/>
                            </a:solidFill>
                            <a:latin typeface="Cambria Math" panose="02040503050406030204" pitchFamily="18" charset="0"/>
                          </a:rPr>
                        </m:ctrlPr>
                      </m:radPr>
                      <m:deg/>
                      <m:e>
                        <m:f>
                          <m:fPr>
                            <m:ctrlPr>
                              <a:rPr lang="fr-BE" sz="1200" b="0" i="1" smtClean="0">
                                <a:solidFill>
                                  <a:srgbClr val="5B9BD5"/>
                                </a:solidFill>
                                <a:latin typeface="Cambria Math" panose="02040503050406030204" pitchFamily="18" charset="0"/>
                              </a:rPr>
                            </m:ctrlPr>
                          </m:fPr>
                          <m:num>
                            <m:r>
                              <a:rPr lang="fr-BE" sz="1200" i="1">
                                <a:solidFill>
                                  <a:srgbClr val="5B9BD5"/>
                                </a:solidFill>
                                <a:latin typeface="Cambria Math" panose="02040503050406030204" pitchFamily="18" charset="0"/>
                              </a:rPr>
                              <m:t>𝜔</m:t>
                            </m:r>
                            <m:r>
                              <a:rPr lang="fr-BE" sz="1200" i="1">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i="1">
                                    <a:solidFill>
                                      <a:srgbClr val="5B9BD5"/>
                                    </a:solidFill>
                                    <a:latin typeface="Cambria Math" panose="02040503050406030204" pitchFamily="18" charset="0"/>
                                  </a:rPr>
                                  <m:t>𝑘</m:t>
                                </m:r>
                              </m:e>
                              <m:sub>
                                <m:r>
                                  <a:rPr lang="fr-BE" sz="1200" i="1">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m:t>
                                </m:r>
                              </m:sup>
                            </m:sSubSup>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𝑏</m:t>
                                </m:r>
                              </m:e>
                              <m:sub>
                                <m:r>
                                  <a:rPr lang="fr-BE" sz="1200" i="1">
                                    <a:solidFill>
                                      <a:srgbClr val="5B9BD5"/>
                                    </a:solidFill>
                                    <a:latin typeface="Cambria Math" panose="02040503050406030204" pitchFamily="18" charset="0"/>
                                  </a:rPr>
                                  <m:t>𝑒𝑓𝑓</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𝑐</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𝑑</m:t>
                                </m:r>
                              </m:e>
                              <m:sub>
                                <m:r>
                                  <a:rPr lang="fr-BE" sz="1200" i="1">
                                    <a:solidFill>
                                      <a:srgbClr val="5B9BD5"/>
                                    </a:solidFill>
                                    <a:latin typeface="Cambria Math" panose="02040503050406030204" pitchFamily="18" charset="0"/>
                                  </a:rPr>
                                  <m:t>𝑐</m:t>
                                </m:r>
                              </m:sub>
                            </m:sSub>
                            <m:r>
                              <a:rPr lang="fr-BE" sz="1200" i="1">
                                <a:solidFill>
                                  <a:srgbClr val="5B9BD5"/>
                                </a:solidFill>
                                <a:latin typeface="Cambria Math" panose="02040503050406030204" pitchFamily="18" charset="0"/>
                              </a:rPr>
                              <m:t>∙</m:t>
                            </m:r>
                            <m:sSub>
                              <m:sSubPr>
                                <m:ctrlPr>
                                  <a:rPr lang="fr-BE" sz="1200" i="1">
                                    <a:solidFill>
                                      <a:srgbClr val="5B9BD5"/>
                                    </a:solidFill>
                                    <a:latin typeface="Cambria Math" panose="02040503050406030204" pitchFamily="18" charset="0"/>
                                  </a:rPr>
                                </m:ctrlPr>
                              </m:sSubPr>
                              <m:e>
                                <m:r>
                                  <a:rPr lang="fr-BE" sz="1200" i="1">
                                    <a:solidFill>
                                      <a:srgbClr val="5B9BD5"/>
                                    </a:solidFill>
                                    <a:latin typeface="Cambria Math" panose="02040503050406030204" pitchFamily="18" charset="0"/>
                                  </a:rPr>
                                  <m:t>𝑓</m:t>
                                </m:r>
                              </m:e>
                              <m:sub>
                                <m:r>
                                  <a:rPr lang="fr-BE" sz="1200" b="0" i="1" smtClean="0">
                                    <a:solidFill>
                                      <a:srgbClr val="5B9BD5"/>
                                    </a:solidFill>
                                    <a:latin typeface="Cambria Math" panose="02040503050406030204" pitchFamily="18" charset="0"/>
                                  </a:rPr>
                                  <m:t>𝑢</m:t>
                                </m:r>
                                <m:r>
                                  <a:rPr lang="fr-BE" sz="1200" i="1">
                                    <a:solidFill>
                                      <a:srgbClr val="5B9BD5"/>
                                    </a:solidFill>
                                    <a:latin typeface="Cambria Math" panose="02040503050406030204" pitchFamily="18" charset="0"/>
                                  </a:rPr>
                                  <m:t>,</m:t>
                                </m:r>
                                <m:r>
                                  <a:rPr lang="fr-BE" sz="1200" i="1">
                                    <a:solidFill>
                                      <a:srgbClr val="5B9BD5"/>
                                    </a:solidFill>
                                    <a:latin typeface="Cambria Math" panose="02040503050406030204" pitchFamily="18" charset="0"/>
                                  </a:rPr>
                                  <m:t>𝑤𝑐</m:t>
                                </m:r>
                              </m:sub>
                            </m:sSub>
                          </m:num>
                          <m:den>
                            <m:r>
                              <a:rPr lang="fr-BE" sz="1200" b="0" i="1" smtClean="0">
                                <a:solidFill>
                                  <a:srgbClr val="5B9BD5"/>
                                </a:solidFill>
                                <a:latin typeface="Cambria Math" panose="02040503050406030204" pitchFamily="18" charset="0"/>
                              </a:rPr>
                              <m:t>𝐸</m:t>
                            </m:r>
                            <m:r>
                              <a:rPr lang="fr-BE" sz="1200" b="0" i="1" smtClean="0">
                                <a:solidFill>
                                  <a:srgbClr val="5B9BD5"/>
                                </a:solidFill>
                                <a:latin typeface="Cambria Math" panose="02040503050406030204" pitchFamily="18" charset="0"/>
                              </a:rPr>
                              <m:t>∙</m:t>
                            </m:r>
                            <m:sSubSup>
                              <m:sSubSupPr>
                                <m:ctrlPr>
                                  <a:rPr lang="fr-BE" sz="1200" b="0" i="1" smtClean="0">
                                    <a:solidFill>
                                      <a:srgbClr val="5B9BD5"/>
                                    </a:solidFill>
                                    <a:latin typeface="Cambria Math" panose="02040503050406030204" pitchFamily="18" charset="0"/>
                                  </a:rPr>
                                </m:ctrlPr>
                              </m:sSubSupPr>
                              <m:e>
                                <m:r>
                                  <a:rPr lang="fr-BE" sz="1200" b="0" i="1" smtClean="0">
                                    <a:solidFill>
                                      <a:srgbClr val="5B9BD5"/>
                                    </a:solidFill>
                                    <a:latin typeface="Cambria Math" panose="02040503050406030204" pitchFamily="18" charset="0"/>
                                  </a:rPr>
                                  <m:t>𝑡</m:t>
                                </m:r>
                              </m:e>
                              <m:sub>
                                <m:r>
                                  <a:rPr lang="fr-BE" sz="1200" b="0" i="1" smtClean="0">
                                    <a:solidFill>
                                      <a:srgbClr val="5B9BD5"/>
                                    </a:solidFill>
                                    <a:latin typeface="Cambria Math" panose="02040503050406030204" pitchFamily="18" charset="0"/>
                                  </a:rPr>
                                  <m:t>𝑤𝑐</m:t>
                                </m:r>
                              </m:sub>
                              <m:sup>
                                <m:r>
                                  <a:rPr lang="fr-BE" sz="1200" b="0" i="1" smtClean="0">
                                    <a:solidFill>
                                      <a:srgbClr val="5B9BD5"/>
                                    </a:solidFill>
                                    <a:latin typeface="Cambria Math" panose="02040503050406030204" pitchFamily="18" charset="0"/>
                                  </a:rPr>
                                  <m:t>2</m:t>
                                </m:r>
                              </m:sup>
                            </m:sSubSup>
                          </m:den>
                        </m:f>
                      </m:e>
                    </m:rad>
                    <m:r>
                      <a:rPr lang="fr-BE" sz="1200" b="0" i="1" smtClean="0">
                        <a:solidFill>
                          <a:srgbClr val="5B9BD5"/>
                        </a:solidFill>
                        <a:latin typeface="Cambria Math" panose="02040503050406030204" pitchFamily="18" charset="0"/>
                      </a:rPr>
                      <m:t>=     </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b="0" i="1" smtClean="0">
                            <a:solidFill>
                              <a:srgbClr val="5B9BD5"/>
                            </a:solidFill>
                            <a:latin typeface="Cambria Math" panose="02040503050406030204" pitchFamily="18" charset="0"/>
                            <a:ea typeface="Cambria Math" panose="02040503050406030204" pitchFamily="18" charset="0"/>
                          </a:rPr>
                        </m:ctrlPr>
                      </m:sSubPr>
                      <m:e>
                        <m:r>
                          <a:rPr lang="fr-BE" sz="1200" b="0" i="1" smtClean="0">
                            <a:solidFill>
                              <a:srgbClr val="5B9BD5"/>
                            </a:solidFill>
                            <a:latin typeface="Cambria Math" panose="02040503050406030204" pitchFamily="18" charset="0"/>
                            <a:ea typeface="Cambria Math" panose="02040503050406030204" pitchFamily="18" charset="0"/>
                          </a:rPr>
                          <m:t>𝜌</m:t>
                        </m:r>
                      </m:e>
                      <m:sub>
                        <m:r>
                          <a:rPr lang="fr-BE" sz="1200" b="0" i="1" smtClean="0">
                            <a:solidFill>
                              <a:srgbClr val="5B9BD5"/>
                            </a:solidFill>
                            <a:latin typeface="Cambria Math" panose="02040503050406030204" pitchFamily="18" charset="0"/>
                            <a:ea typeface="Cambria Math" panose="02040503050406030204" pitchFamily="18" charset="0"/>
                          </a:rPr>
                          <m:t>𝑢</m:t>
                        </m:r>
                      </m:sub>
                    </m:sSub>
                    <m:r>
                      <a:rPr lang="fr-BE" sz="1200" b="0" i="1" smtClean="0">
                        <a:solidFill>
                          <a:srgbClr val="5B9BD5"/>
                        </a:solidFill>
                        <a:latin typeface="Cambria Math" panose="02040503050406030204" pitchFamily="18" charset="0"/>
                        <a:ea typeface="Cambria Math" panose="02040503050406030204" pitchFamily="18" charset="0"/>
                      </a:rPr>
                      <m:t>=</m:t>
                    </m:r>
                    <m:d>
                      <m:dPr>
                        <m:begChr m:val="{"/>
                        <m:endChr m:val=""/>
                        <m:ctrlPr>
                          <a:rPr lang="fr-BE" sz="1200" b="0" i="1" smtClean="0">
                            <a:solidFill>
                              <a:srgbClr val="5B9BD5"/>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b="0" i="1" smtClean="0">
                                <a:solidFill>
                                  <a:srgbClr val="5B9BD5"/>
                                </a:solidFill>
                                <a:latin typeface="Cambria Math" panose="02040503050406030204" pitchFamily="18" charset="0"/>
                                <a:ea typeface="Cambria Math" panose="02040503050406030204" pitchFamily="18" charset="0"/>
                              </a:rPr>
                            </m:ctrlPr>
                          </m:mPr>
                          <m:mr>
                            <m:e>
                              <m:r>
                                <m:rPr>
                                  <m:brk m:alnAt="7"/>
                                </m:rPr>
                                <a:rPr lang="fr-BE" sz="1200" b="0" i="1" smtClean="0">
                                  <a:solidFill>
                                    <a:srgbClr val="5B9BD5"/>
                                  </a:solidFill>
                                  <a:latin typeface="Cambria Math" panose="02040503050406030204" pitchFamily="18" charset="0"/>
                                  <a:ea typeface="Cambria Math" panose="02040503050406030204" pitchFamily="18" charset="0"/>
                                </a:rPr>
                                <m:t>1</m:t>
                              </m:r>
                              <m:r>
                                <a:rPr lang="fr-BE" sz="1200" b="0" i="1" smtClean="0">
                                  <a:solidFill>
                                    <a:srgbClr val="5B9BD5"/>
                                  </a:solidFill>
                                  <a:latin typeface="Cambria Math" panose="02040503050406030204" pitchFamily="18" charset="0"/>
                                  <a:ea typeface="Cambria Math" panose="02040503050406030204" pitchFamily="18" charset="0"/>
                                </a:rPr>
                                <m:t>.0</m:t>
                              </m:r>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≤0.50</m:t>
                              </m:r>
                            </m:e>
                          </m:mr>
                          <m:mr>
                            <m:e>
                              <m:f>
                                <m:fPr>
                                  <m:ctrlPr>
                                    <a:rPr lang="fr-BE" sz="1200" i="1">
                                      <a:solidFill>
                                        <a:srgbClr val="5B9BD5"/>
                                      </a:solidFill>
                                      <a:latin typeface="Cambria Math" panose="02040503050406030204" pitchFamily="18" charset="0"/>
                                      <a:ea typeface="Cambria Math" panose="02040503050406030204" pitchFamily="18" charset="0"/>
                                    </a:rPr>
                                  </m:ctrlPr>
                                </m:fPr>
                                <m:num>
                                  <m:r>
                                    <a:rPr lang="fr-BE" sz="1200" i="1">
                                      <a:solidFill>
                                        <a:srgbClr val="5B9BD5"/>
                                      </a:solidFill>
                                      <a:latin typeface="Cambria Math" panose="02040503050406030204" pitchFamily="18" charset="0"/>
                                    </a:rPr>
                                    <m:t>0.75</m:t>
                                  </m:r>
                                </m:num>
                                <m:den>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i="1">
                                      <a:solidFill>
                                        <a:srgbClr val="5B9BD5"/>
                                      </a:solidFill>
                                      <a:latin typeface="Cambria Math" panose="02040503050406030204" pitchFamily="18" charset="0"/>
                                    </a:rPr>
                                    <m:t>+0.25</m:t>
                                  </m:r>
                                </m:den>
                              </m:f>
                            </m:e>
                            <m:e>
                              <m:r>
                                <a:rPr lang="fr-BE" sz="1200" b="0" i="1" smtClean="0">
                                  <a:solidFill>
                                    <a:srgbClr val="5B9BD5"/>
                                  </a:solidFill>
                                  <a:latin typeface="Cambria Math" panose="02040503050406030204" pitchFamily="18" charset="0"/>
                                  <a:ea typeface="Cambria Math" panose="02040503050406030204" pitchFamily="18" charset="0"/>
                                </a:rPr>
                                <m:t>𝑖𝑓</m:t>
                              </m:r>
                              <m:r>
                                <a:rPr lang="fr-BE" sz="1200" b="0" i="1" smtClean="0">
                                  <a:solidFill>
                                    <a:srgbClr val="5B9BD5"/>
                                  </a:solidFill>
                                  <a:latin typeface="Cambria Math" panose="02040503050406030204" pitchFamily="18" charset="0"/>
                                  <a:ea typeface="Cambria Math" panose="02040503050406030204" pitchFamily="18" charset="0"/>
                                </a:rPr>
                                <m:t> </m:t>
                              </m:r>
                              <m:sSub>
                                <m:sSubPr>
                                  <m:ctrlPr>
                                    <a:rPr lang="fr-BE" sz="1200" i="1">
                                      <a:solidFill>
                                        <a:srgbClr val="5B9BD5"/>
                                      </a:solidFill>
                                      <a:latin typeface="Cambria Math" panose="02040503050406030204" pitchFamily="18" charset="0"/>
                                    </a:rPr>
                                  </m:ctrlPr>
                                </m:sSubPr>
                                <m:e>
                                  <m:acc>
                                    <m:accPr>
                                      <m:chr m:val="̅"/>
                                      <m:ctrlPr>
                                        <a:rPr lang="fr-BE" sz="1200" i="1">
                                          <a:solidFill>
                                            <a:srgbClr val="5B9BD5"/>
                                          </a:solidFill>
                                          <a:latin typeface="Cambria Math" panose="02040503050406030204" pitchFamily="18" charset="0"/>
                                        </a:rPr>
                                      </m:ctrlPr>
                                    </m:accPr>
                                    <m:e>
                                      <m:r>
                                        <a:rPr lang="fr-BE" sz="1200" i="1">
                                          <a:solidFill>
                                            <a:srgbClr val="5B9BD5"/>
                                          </a:solidFill>
                                          <a:latin typeface="Cambria Math" panose="02040503050406030204" pitchFamily="18" charset="0"/>
                                        </a:rPr>
                                        <m:t>𝜆</m:t>
                                      </m:r>
                                    </m:e>
                                  </m:acc>
                                </m:e>
                                <m:sub>
                                  <m:r>
                                    <a:rPr lang="fr-BE" sz="1200" i="1">
                                      <a:solidFill>
                                        <a:srgbClr val="5B9BD5"/>
                                      </a:solidFill>
                                      <a:latin typeface="Cambria Math" panose="02040503050406030204" pitchFamily="18" charset="0"/>
                                    </a:rPr>
                                    <m:t>𝑝</m:t>
                                  </m:r>
                                  <m:r>
                                    <a:rPr lang="fr-BE" sz="1200" b="0" i="1" smtClean="0">
                                      <a:solidFill>
                                        <a:srgbClr val="5B9BD5"/>
                                      </a:solidFill>
                                      <a:latin typeface="Cambria Math" panose="02040503050406030204" pitchFamily="18" charset="0"/>
                                    </a:rPr>
                                    <m:t>𝑢</m:t>
                                  </m:r>
                                </m:sub>
                              </m:sSub>
                              <m:r>
                                <a:rPr lang="fr-BE" sz="1200" b="0" i="1" smtClean="0">
                                  <a:solidFill>
                                    <a:srgbClr val="5B9BD5"/>
                                  </a:solidFill>
                                  <a:latin typeface="Cambria Math" panose="02040503050406030204" pitchFamily="18" charset="0"/>
                                </a:rPr>
                                <m:t>&gt;0.50</m:t>
                              </m:r>
                            </m:e>
                          </m:mr>
                        </m:m>
                      </m:e>
                    </m:d>
                  </m:oMath>
                </a14:m>
                <a:endParaRPr lang="en-GB" sz="1200" dirty="0"/>
              </a:p>
            </p:txBody>
          </p:sp>
        </mc:Choice>
        <mc:Fallback xmlns="">
          <p:sp>
            <p:nvSpPr>
              <p:cNvPr id="21" name="ZoneTexte 20">
                <a:extLst>
                  <a:ext uri="{FF2B5EF4-FFF2-40B4-BE49-F238E27FC236}">
                    <a16:creationId xmlns:a16="http://schemas.microsoft.com/office/drawing/2014/main" id="{C2521CD7-9C1C-C0D2-318E-4B5791D57360}"/>
                  </a:ext>
                </a:extLst>
              </p:cNvPr>
              <p:cNvSpPr txBox="1">
                <a:spLocks noRot="1" noChangeAspect="1" noMove="1" noResize="1" noEditPoints="1" noAdjustHandles="1" noChangeArrowheads="1" noChangeShapeType="1" noTextEdit="1"/>
              </p:cNvSpPr>
              <p:nvPr/>
            </p:nvSpPr>
            <p:spPr>
              <a:xfrm>
                <a:off x="3895049" y="4085449"/>
                <a:ext cx="5248951" cy="68191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F70AE8B1-BC7D-A511-499D-D9ECF6B7B4FD}"/>
                  </a:ext>
                </a:extLst>
              </p:cNvPr>
              <p:cNvSpPr txBox="1"/>
              <p:nvPr/>
            </p:nvSpPr>
            <p:spPr>
              <a:xfrm>
                <a:off x="3893602" y="5588452"/>
                <a:ext cx="5250398" cy="681918"/>
              </a:xfrm>
              <a:prstGeom prst="rect">
                <a:avLst/>
              </a:prstGeom>
              <a:noFill/>
            </p:spPr>
            <p:txBody>
              <a:bodyPr wrap="square">
                <a:spAutoFit/>
              </a:bodyPr>
              <a:lstStyle/>
              <a:p>
                <a:r>
                  <a:rPr lang="en-GB" sz="1200" dirty="0"/>
                  <a:t> </a:t>
                </a:r>
                <a14:m>
                  <m:oMath xmlns:m="http://schemas.openxmlformats.org/officeDocument/2006/math">
                    <m:m>
                      <m:mPr>
                        <m:mcs>
                          <m:mc>
                            <m:mcPr>
                              <m:count m:val="3"/>
                              <m:mcJc m:val="center"/>
                            </m:mcPr>
                          </m:mc>
                        </m:mcs>
                        <m:ctrlPr>
                          <a:rPr lang="fr-BE" sz="1200" b="0" i="1" smtClean="0">
                            <a:solidFill>
                              <a:srgbClr val="ED7D31"/>
                            </a:solidFill>
                            <a:latin typeface="Cambria Math" panose="02040503050406030204" pitchFamily="18" charset="0"/>
                          </a:rPr>
                        </m:ctrlPr>
                      </m:mPr>
                      <m:mr>
                        <m:e>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i="1">
                                  <a:solidFill>
                                    <a:srgbClr val="ED7D31"/>
                                  </a:solidFill>
                                  <a:latin typeface="Cambria Math" panose="02040503050406030204" pitchFamily="18" charset="0"/>
                                </a:rPr>
                                <m:t>,</m:t>
                              </m:r>
                              <m:r>
                                <a:rPr lang="fr-BE" sz="1200" i="1">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=0.534∙</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sub>
                          </m:sSub>
                        </m:e>
                        <m:e>
                          <m:r>
                            <a:rPr lang="fr-BE" sz="1200" i="1">
                              <a:solidFill>
                                <a:srgbClr val="ED7D31"/>
                              </a:solidFill>
                              <a:latin typeface="Cambria Math" panose="02040503050406030204" pitchFamily="18" charset="0"/>
                              <a:ea typeface="Cambria Math" panose="02040503050406030204" pitchFamily="18" charset="0"/>
                            </a:rPr>
                            <m:t>→</m:t>
                          </m:r>
                        </m:e>
                        <m:e>
                          <m:sSub>
                            <m:sSubPr>
                              <m:ctrlPr>
                                <a:rPr lang="fr-BE" sz="1200" b="0" i="1" smtClean="0">
                                  <a:solidFill>
                                    <a:srgbClr val="ED7D31"/>
                                  </a:solidFill>
                                  <a:latin typeface="Cambria Math" panose="02040503050406030204" pitchFamily="18" charset="0"/>
                                  <a:ea typeface="Cambria Math" panose="02040503050406030204" pitchFamily="18" charset="0"/>
                                </a:rPr>
                              </m:ctrlPr>
                            </m:sSubPr>
                            <m:e>
                              <m:r>
                                <a:rPr lang="fr-BE" sz="1200" i="1">
                                  <a:solidFill>
                                    <a:srgbClr val="ED7D31"/>
                                  </a:solidFill>
                                  <a:latin typeface="Cambria Math" panose="02040503050406030204" pitchFamily="18" charset="0"/>
                                  <a:ea typeface="Cambria Math" panose="02040503050406030204" pitchFamily="18" charset="0"/>
                                </a:rPr>
                                <m:t>𝜌</m:t>
                              </m:r>
                            </m:e>
                            <m:sub>
                              <m:r>
                                <a:rPr lang="fr-BE" sz="1200" b="0" i="1" smtClean="0">
                                  <a:solidFill>
                                    <a:srgbClr val="ED7D31"/>
                                  </a:solidFill>
                                  <a:latin typeface="Cambria Math" panose="02040503050406030204" pitchFamily="18" charset="0"/>
                                  <a:ea typeface="Cambria Math" panose="02040503050406030204" pitchFamily="18" charset="0"/>
                                </a:rPr>
                                <m:t>𝑟𝑒𝑠𝑡𝑟</m:t>
                              </m:r>
                            </m:sub>
                          </m:sSub>
                          <m:r>
                            <a:rPr lang="fr-BE" sz="1200" i="1">
                              <a:solidFill>
                                <a:srgbClr val="ED7D31"/>
                              </a:solidFill>
                              <a:latin typeface="Cambria Math" panose="02040503050406030204" pitchFamily="18" charset="0"/>
                              <a:ea typeface="Cambria Math" panose="02040503050406030204" pitchFamily="18" charset="0"/>
                            </a:rPr>
                            <m:t>=</m:t>
                          </m:r>
                          <m:d>
                            <m:dPr>
                              <m:begChr m:val="{"/>
                              <m:endChr m:val=""/>
                              <m:ctrlPr>
                                <a:rPr lang="fr-BE" sz="1200" i="1">
                                  <a:solidFill>
                                    <a:srgbClr val="ED7D31"/>
                                  </a:solidFill>
                                  <a:latin typeface="Cambria Math" panose="02040503050406030204" pitchFamily="18" charset="0"/>
                                  <a:ea typeface="Cambria Math" panose="02040503050406030204" pitchFamily="18" charset="0"/>
                                </a:rPr>
                              </m:ctrlPr>
                            </m:dPr>
                            <m:e>
                              <m:m>
                                <m:mPr>
                                  <m:mcs>
                                    <m:mc>
                                      <m:mcPr>
                                        <m:count m:val="2"/>
                                        <m:mcJc m:val="center"/>
                                      </m:mcPr>
                                    </m:mc>
                                  </m:mcs>
                                  <m:ctrlPr>
                                    <a:rPr lang="fr-BE" sz="1200" i="1">
                                      <a:solidFill>
                                        <a:srgbClr val="ED7D31"/>
                                      </a:solidFill>
                                      <a:latin typeface="Cambria Math" panose="02040503050406030204" pitchFamily="18" charset="0"/>
                                      <a:ea typeface="Cambria Math" panose="02040503050406030204" pitchFamily="18" charset="0"/>
                                    </a:rPr>
                                  </m:ctrlPr>
                                </m:mPr>
                                <m:mr>
                                  <m:e>
                                    <m:r>
                                      <m:rPr>
                                        <m:brk m:alnAt="7"/>
                                      </m:rPr>
                                      <a:rPr lang="fr-BE" sz="1200" i="1">
                                        <a:solidFill>
                                          <a:srgbClr val="ED7D31"/>
                                        </a:solidFill>
                                        <a:latin typeface="Cambria Math" panose="02040503050406030204" pitchFamily="18" charset="0"/>
                                        <a:ea typeface="Cambria Math" panose="02040503050406030204" pitchFamily="18" charset="0"/>
                                      </a:rPr>
                                      <m:t>1</m:t>
                                    </m:r>
                                    <m:r>
                                      <a:rPr lang="fr-BE" sz="1200" i="1">
                                        <a:solidFill>
                                          <a:srgbClr val="ED7D31"/>
                                        </a:solidFill>
                                        <a:latin typeface="Cambria Math" panose="02040503050406030204" pitchFamily="18" charset="0"/>
                                        <a:ea typeface="Cambria Math" panose="02040503050406030204" pitchFamily="18" charset="0"/>
                                      </a:rPr>
                                      <m:t>.0</m:t>
                                    </m:r>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≤0.</m:t>
                                    </m:r>
                                    <m:r>
                                      <a:rPr lang="fr-BE" sz="1200" b="0" i="1" smtClean="0">
                                        <a:solidFill>
                                          <a:srgbClr val="ED7D31"/>
                                        </a:solidFill>
                                        <a:latin typeface="Cambria Math" panose="02040503050406030204" pitchFamily="18" charset="0"/>
                                      </a:rPr>
                                      <m:t>50</m:t>
                                    </m:r>
                                  </m:e>
                                </m:mr>
                                <m:mr>
                                  <m:e>
                                    <m:f>
                                      <m:fPr>
                                        <m:ctrlPr>
                                          <a:rPr lang="fr-BE" sz="1200" i="1">
                                            <a:solidFill>
                                              <a:srgbClr val="ED7D31"/>
                                            </a:solidFill>
                                            <a:latin typeface="Cambria Math" panose="02040503050406030204" pitchFamily="18" charset="0"/>
                                            <a:ea typeface="Cambria Math" panose="02040503050406030204" pitchFamily="18" charset="0"/>
                                          </a:rPr>
                                        </m:ctrlPr>
                                      </m:fPr>
                                      <m:num>
                                        <m:r>
                                          <a:rPr lang="fr-BE" sz="1200" b="0" i="1" smtClean="0">
                                            <a:solidFill>
                                              <a:srgbClr val="ED7D31"/>
                                            </a:solidFill>
                                            <a:latin typeface="Cambria Math" panose="02040503050406030204" pitchFamily="18" charset="0"/>
                                          </a:rPr>
                                          <m:t>0.75</m:t>
                                        </m:r>
                                      </m:num>
                                      <m:den>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b="0" i="1" smtClean="0">
                                            <a:solidFill>
                                              <a:srgbClr val="ED7D31"/>
                                            </a:solidFill>
                                            <a:latin typeface="Cambria Math" panose="02040503050406030204" pitchFamily="18" charset="0"/>
                                          </a:rPr>
                                          <m:t>+0.25</m:t>
                                        </m:r>
                                      </m:den>
                                    </m:f>
                                  </m:e>
                                  <m:e>
                                    <m:r>
                                      <a:rPr lang="fr-BE" sz="1200" i="1">
                                        <a:solidFill>
                                          <a:srgbClr val="ED7D31"/>
                                        </a:solidFill>
                                        <a:latin typeface="Cambria Math" panose="02040503050406030204" pitchFamily="18" charset="0"/>
                                        <a:ea typeface="Cambria Math" panose="02040503050406030204" pitchFamily="18" charset="0"/>
                                      </a:rPr>
                                      <m:t>𝑖𝑓</m:t>
                                    </m:r>
                                    <m:r>
                                      <a:rPr lang="fr-BE" sz="1200" i="1">
                                        <a:solidFill>
                                          <a:srgbClr val="ED7D31"/>
                                        </a:solidFill>
                                        <a:latin typeface="Cambria Math" panose="02040503050406030204" pitchFamily="18" charset="0"/>
                                        <a:ea typeface="Cambria Math" panose="02040503050406030204" pitchFamily="18" charset="0"/>
                                      </a:rPr>
                                      <m:t> </m:t>
                                    </m:r>
                                    <m:sSub>
                                      <m:sSubPr>
                                        <m:ctrlPr>
                                          <a:rPr lang="fr-BE" sz="1200" i="1">
                                            <a:solidFill>
                                              <a:srgbClr val="ED7D31"/>
                                            </a:solidFill>
                                            <a:latin typeface="Cambria Math" panose="02040503050406030204" pitchFamily="18" charset="0"/>
                                          </a:rPr>
                                        </m:ctrlPr>
                                      </m:sSubPr>
                                      <m:e>
                                        <m:acc>
                                          <m:accPr>
                                            <m:chr m:val="̅"/>
                                            <m:ctrlPr>
                                              <a:rPr lang="fr-BE" sz="1200" i="1">
                                                <a:solidFill>
                                                  <a:srgbClr val="ED7D31"/>
                                                </a:solidFill>
                                                <a:latin typeface="Cambria Math" panose="02040503050406030204" pitchFamily="18" charset="0"/>
                                              </a:rPr>
                                            </m:ctrlPr>
                                          </m:accPr>
                                          <m:e>
                                            <m:r>
                                              <a:rPr lang="fr-BE" sz="1200" i="1">
                                                <a:solidFill>
                                                  <a:srgbClr val="ED7D31"/>
                                                </a:solidFill>
                                                <a:latin typeface="Cambria Math" panose="02040503050406030204" pitchFamily="18" charset="0"/>
                                              </a:rPr>
                                              <m:t>𝜆</m:t>
                                            </m:r>
                                          </m:e>
                                        </m:acc>
                                      </m:e>
                                      <m:sub>
                                        <m:r>
                                          <a:rPr lang="fr-BE" sz="1200" i="1">
                                            <a:solidFill>
                                              <a:srgbClr val="ED7D31"/>
                                            </a:solidFill>
                                            <a:latin typeface="Cambria Math" panose="02040503050406030204" pitchFamily="18" charset="0"/>
                                          </a:rPr>
                                          <m:t>𝑝</m:t>
                                        </m:r>
                                        <m:r>
                                          <a:rPr lang="fr-BE" sz="1200" b="0" i="1" smtClean="0">
                                            <a:solidFill>
                                              <a:srgbClr val="ED7D31"/>
                                            </a:solidFill>
                                            <a:latin typeface="Cambria Math" panose="02040503050406030204" pitchFamily="18" charset="0"/>
                                          </a:rPr>
                                          <m:t>,</m:t>
                                        </m:r>
                                        <m:r>
                                          <a:rPr lang="fr-BE" sz="1200" b="0" i="1" smtClean="0">
                                            <a:solidFill>
                                              <a:srgbClr val="ED7D31"/>
                                            </a:solidFill>
                                            <a:latin typeface="Cambria Math" panose="02040503050406030204" pitchFamily="18" charset="0"/>
                                          </a:rPr>
                                          <m:t>𝑟𝑒𝑠𝑡𝑟</m:t>
                                        </m:r>
                                      </m:sub>
                                    </m:sSub>
                                    <m:r>
                                      <a:rPr lang="fr-BE" sz="1200" i="1">
                                        <a:solidFill>
                                          <a:srgbClr val="ED7D31"/>
                                        </a:solidFill>
                                        <a:latin typeface="Cambria Math" panose="02040503050406030204" pitchFamily="18" charset="0"/>
                                      </a:rPr>
                                      <m:t>&gt;0.</m:t>
                                    </m:r>
                                    <m:r>
                                      <a:rPr lang="fr-BE" sz="1200" b="0" i="1" smtClean="0">
                                        <a:solidFill>
                                          <a:srgbClr val="ED7D31"/>
                                        </a:solidFill>
                                        <a:latin typeface="Cambria Math" panose="02040503050406030204" pitchFamily="18" charset="0"/>
                                      </a:rPr>
                                      <m:t>50</m:t>
                                    </m:r>
                                  </m:e>
                                </m:mr>
                              </m:m>
                            </m:e>
                          </m:d>
                        </m:e>
                      </m:mr>
                    </m:m>
                  </m:oMath>
                </a14:m>
                <a:endParaRPr lang="en-GB" sz="1200" dirty="0"/>
              </a:p>
            </p:txBody>
          </p:sp>
        </mc:Choice>
        <mc:Fallback xmlns="">
          <p:sp>
            <p:nvSpPr>
              <p:cNvPr id="22" name="ZoneTexte 21">
                <a:extLst>
                  <a:ext uri="{FF2B5EF4-FFF2-40B4-BE49-F238E27FC236}">
                    <a16:creationId xmlns:a16="http://schemas.microsoft.com/office/drawing/2014/main" id="{F70AE8B1-BC7D-A511-499D-D9ECF6B7B4FD}"/>
                  </a:ext>
                </a:extLst>
              </p:cNvPr>
              <p:cNvSpPr txBox="1">
                <a:spLocks noRot="1" noChangeAspect="1" noMove="1" noResize="1" noEditPoints="1" noAdjustHandles="1" noChangeArrowheads="1" noChangeShapeType="1" noTextEdit="1"/>
              </p:cNvSpPr>
              <p:nvPr/>
            </p:nvSpPr>
            <p:spPr>
              <a:xfrm>
                <a:off x="3893602" y="5588452"/>
                <a:ext cx="5250398" cy="68191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4FFE7EEE-B0BF-A5DD-A179-D5044BE5580F}"/>
                  </a:ext>
                </a:extLst>
              </p:cNvPr>
              <p:cNvSpPr txBox="1"/>
              <p:nvPr/>
            </p:nvSpPr>
            <p:spPr>
              <a:xfrm>
                <a:off x="4571999" y="4780919"/>
                <a:ext cx="4572001" cy="454868"/>
              </a:xfrm>
              <a:prstGeom prst="rect">
                <a:avLst/>
              </a:prstGeom>
              <a:noFill/>
            </p:spPr>
            <p:txBody>
              <a:bodyPr wrap="square">
                <a:spAutoFit/>
              </a:bodyPr>
              <a:lstStyle/>
              <a:p>
                <a:r>
                  <a:rPr lang="en-GB" sz="1400" dirty="0"/>
                  <a:t> </a:t>
                </a:r>
                <a14:m>
                  <m:oMath xmlns:m="http://schemas.openxmlformats.org/officeDocument/2006/math">
                    <m:sSubSup>
                      <m:sSubSupPr>
                        <m:ctrlPr>
                          <a:rPr lang="fr-BE" sz="1400" b="0" i="1" smtClean="0">
                            <a:solidFill>
                              <a:srgbClr val="5B9BD5"/>
                            </a:solidFill>
                            <a:latin typeface="Cambria Math" panose="02040503050406030204" pitchFamily="18" charset="0"/>
                          </a:rPr>
                        </m:ctrlPr>
                      </m:sSubSupPr>
                      <m:e>
                        <m:r>
                          <a:rPr lang="fr-BE" sz="1400" b="0" i="1" smtClean="0">
                            <a:solidFill>
                              <a:srgbClr val="5B9BD5"/>
                            </a:solidFill>
                            <a:latin typeface="Cambria Math" panose="02040503050406030204" pitchFamily="18" charset="0"/>
                          </a:rPr>
                          <m:t>𝐹</m:t>
                        </m:r>
                      </m:e>
                      <m:sub>
                        <m:r>
                          <a:rPr lang="fr-BE" sz="1400" b="0" i="1" smtClean="0">
                            <a:solidFill>
                              <a:srgbClr val="5B9BD5"/>
                            </a:solidFill>
                            <a:latin typeface="Cambria Math" panose="02040503050406030204" pitchFamily="18" charset="0"/>
                          </a:rPr>
                          <m:t>𝑅𝑢</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𝑝𝑝</m:t>
                        </m:r>
                        <m:r>
                          <a:rPr lang="fr-BE" sz="1400" b="0" i="1" smtClean="0">
                            <a:solidFill>
                              <a:srgbClr val="5B9BD5"/>
                            </a:solidFill>
                            <a:latin typeface="Cambria Math" panose="02040503050406030204" pitchFamily="18" charset="0"/>
                          </a:rPr>
                          <m:t>,</m:t>
                        </m:r>
                        <m:r>
                          <a:rPr lang="fr-BE" sz="1400" b="0" i="1" smtClean="0">
                            <a:solidFill>
                              <a:srgbClr val="5B9BD5"/>
                            </a:solidFill>
                            <a:latin typeface="Cambria Math" panose="02040503050406030204" pitchFamily="18" charset="0"/>
                          </a:rPr>
                          <m:t>𝑅𝑑</m:t>
                        </m:r>
                      </m:sub>
                      <m:sup>
                        <m:r>
                          <a:rPr lang="fr-BE" sz="1400" b="0" i="1" smtClean="0">
                            <a:solidFill>
                              <a:srgbClr val="5B9BD5"/>
                            </a:solidFill>
                            <a:latin typeface="Cambria Math" panose="02040503050406030204" pitchFamily="18" charset="0"/>
                          </a:rPr>
                          <m:t>𝐶𝑊𝐶</m:t>
                        </m:r>
                      </m:sup>
                    </m:sSubSup>
                  </m:oMath>
                </a14:m>
                <a:r>
                  <a:rPr lang="en-GB" sz="1400" dirty="0">
                    <a:solidFill>
                      <a:srgbClr val="5B9BD5"/>
                    </a:solidFill>
                  </a:rPr>
                  <a:t>=</a:t>
                </a:r>
                <a:r>
                  <a:rPr lang="fr-BE" sz="1400" dirty="0">
                    <a:solidFill>
                      <a:srgbClr val="5B9BD5"/>
                    </a:solidFill>
                    <a:cs typeface="Arial" pitchFamily="34" charset="0"/>
                  </a:rPr>
                  <a:t> </a:t>
                </a:r>
                <a14:m>
                  <m:oMath xmlns:m="http://schemas.openxmlformats.org/officeDocument/2006/math">
                    <m:func>
                      <m:funcPr>
                        <m:ctrlPr>
                          <a:rPr lang="fr-BE" sz="1400" i="1">
                            <a:solidFill>
                              <a:srgbClr val="5B9BD5"/>
                            </a:solidFill>
                            <a:latin typeface="Cambria Math" panose="02040503050406030204" pitchFamily="18" charset="0"/>
                            <a:cs typeface="Arial" pitchFamily="34" charset="0"/>
                          </a:rPr>
                        </m:ctrlPr>
                      </m:funcPr>
                      <m:fName>
                        <m:r>
                          <m:rPr>
                            <m:sty m:val="p"/>
                          </m:rPr>
                          <a:rPr lang="fr-BE" sz="1400">
                            <a:solidFill>
                              <a:srgbClr val="5B9BD5"/>
                            </a:solidFill>
                            <a:latin typeface="Cambria Math" panose="02040503050406030204" pitchFamily="18" charset="0"/>
                            <a:cs typeface="Arial" pitchFamily="34" charset="0"/>
                          </a:rPr>
                          <m:t>min</m:t>
                        </m:r>
                      </m:fName>
                      <m:e>
                        <m:d>
                          <m:dPr>
                            <m:ctrlPr>
                              <a:rPr lang="fr-BE" sz="1400" i="1">
                                <a:solidFill>
                                  <a:srgbClr val="5B9BD5"/>
                                </a:solidFill>
                                <a:latin typeface="Cambria Math" panose="02040503050406030204" pitchFamily="18" charset="0"/>
                                <a:cs typeface="Arial" pitchFamily="34" charset="0"/>
                              </a:rPr>
                            </m:ctrlPr>
                          </m:dPr>
                          <m:e>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Sup>
                                  <m:sSubSupPr>
                                    <m:ctrlPr>
                                      <a:rPr lang="fr-BE" sz="1400" i="1">
                                        <a:solidFill>
                                          <a:srgbClr val="5B9BD5"/>
                                        </a:solidFill>
                                        <a:latin typeface="Cambria Math" panose="02040503050406030204" pitchFamily="18" charset="0"/>
                                        <a:cs typeface="Arial" pitchFamily="34" charset="0"/>
                                      </a:rPr>
                                    </m:ctrlPr>
                                  </m:sSubSupPr>
                                  <m:e>
                                    <m:r>
                                      <a:rPr lang="fr-BE" sz="1400" i="1">
                                        <a:solidFill>
                                          <a:srgbClr val="5B9BD5"/>
                                        </a:solidFill>
                                        <a:latin typeface="Cambria Math" panose="02040503050406030204" pitchFamily="18" charset="0"/>
                                        <a:cs typeface="Arial" pitchFamily="34" charset="0"/>
                                      </a:rPr>
                                      <m:t>𝑘</m:t>
                                    </m:r>
                                  </m:e>
                                  <m:sub>
                                    <m:r>
                                      <a:rPr lang="fr-BE" sz="1400" i="1">
                                        <a:solidFill>
                                          <a:srgbClr val="5B9BD5"/>
                                        </a:solidFill>
                                        <a:latin typeface="Cambria Math" panose="02040503050406030204" pitchFamily="18" charset="0"/>
                                        <a:cs typeface="Arial" pitchFamily="34" charset="0"/>
                                      </a:rPr>
                                      <m:t>𝑤𝑐</m:t>
                                    </m:r>
                                  </m:sub>
                                  <m:sup>
                                    <m:r>
                                      <a:rPr lang="fr-BE" sz="1400" i="1">
                                        <a:solidFill>
                                          <a:srgbClr val="5B9BD5"/>
                                        </a:solidFill>
                                        <a:latin typeface="Cambria Math" panose="02040503050406030204" pitchFamily="18" charset="0"/>
                                        <a:cs typeface="Arial" pitchFamily="34" charset="0"/>
                                      </a:rPr>
                                      <m:t>∗</m:t>
                                    </m:r>
                                  </m:sup>
                                </m:sSubSup>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0</m:t>
                                    </m:r>
                                  </m:sub>
                                </m:sSub>
                              </m:den>
                            </m:f>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𝜌</m:t>
                                </m:r>
                              </m:e>
                              <m:sub>
                                <m:r>
                                  <a:rPr lang="fr-BE" sz="1400" b="0" i="1" smtClean="0">
                                    <a:solidFill>
                                      <a:srgbClr val="5B9BD5"/>
                                    </a:solidFill>
                                    <a:latin typeface="Cambria Math" panose="02040503050406030204" pitchFamily="18" charset="0"/>
                                    <a:cs typeface="Arial" pitchFamily="34" charset="0"/>
                                  </a:rPr>
                                  <m:t>𝑢</m:t>
                                </m:r>
                              </m:sub>
                            </m:sSub>
                            <m:r>
                              <a:rPr lang="fr-BE" sz="1400" i="1">
                                <a:solidFill>
                                  <a:srgbClr val="5B9BD5"/>
                                </a:solidFill>
                                <a:latin typeface="Cambria Math" panose="02040503050406030204" pitchFamily="18" charset="0"/>
                                <a:cs typeface="Arial" pitchFamily="34" charset="0"/>
                              </a:rPr>
                              <m:t>∙</m:t>
                            </m:r>
                            <m:f>
                              <m:fPr>
                                <m:ctrlPr>
                                  <a:rPr lang="fr-BE" sz="1400" i="1">
                                    <a:solidFill>
                                      <a:srgbClr val="5B9BD5"/>
                                    </a:solidFill>
                                    <a:latin typeface="Cambria Math" panose="02040503050406030204" pitchFamily="18" charset="0"/>
                                    <a:cs typeface="Arial" pitchFamily="34" charset="0"/>
                                  </a:rPr>
                                </m:ctrlPr>
                              </m:fPr>
                              <m:num>
                                <m:r>
                                  <a:rPr lang="fr-BE" sz="1400" i="1">
                                    <a:solidFill>
                                      <a:srgbClr val="5B9BD5"/>
                                    </a:solidFill>
                                    <a:latin typeface="Cambria Math" panose="02040503050406030204" pitchFamily="18" charset="0"/>
                                    <a:cs typeface="Arial" pitchFamily="34" charset="0"/>
                                  </a:rPr>
                                  <m:t>𝜔</m:t>
                                </m:r>
                                <m:r>
                                  <a:rPr lang="fr-BE" sz="1400" i="1">
                                    <a:solidFill>
                                      <a:srgbClr val="5B9BD5"/>
                                    </a:solidFill>
                                    <a:latin typeface="Cambria Math" panose="02040503050406030204" pitchFamily="18" charset="0"/>
                                    <a:cs typeface="Arial" pitchFamily="34" charset="0"/>
                                  </a:rPr>
                                  <m:t>∙</m:t>
                                </m:r>
                                <m:sSubSup>
                                  <m:sSubSupPr>
                                    <m:ctrlPr>
                                      <a:rPr lang="fr-BE" sz="1400" i="1">
                                        <a:solidFill>
                                          <a:srgbClr val="5B9BD5"/>
                                        </a:solidFill>
                                        <a:latin typeface="Cambria Math" panose="02040503050406030204" pitchFamily="18" charset="0"/>
                                        <a:cs typeface="Arial" pitchFamily="34" charset="0"/>
                                      </a:rPr>
                                    </m:ctrlPr>
                                  </m:sSubSupPr>
                                  <m:e>
                                    <m:r>
                                      <a:rPr lang="fr-BE" sz="1400" i="1">
                                        <a:solidFill>
                                          <a:srgbClr val="5B9BD5"/>
                                        </a:solidFill>
                                        <a:latin typeface="Cambria Math" panose="02040503050406030204" pitchFamily="18" charset="0"/>
                                        <a:cs typeface="Arial" pitchFamily="34" charset="0"/>
                                      </a:rPr>
                                      <m:t>𝑘</m:t>
                                    </m:r>
                                  </m:e>
                                  <m:sub>
                                    <m:r>
                                      <a:rPr lang="fr-BE" sz="1400" i="1">
                                        <a:solidFill>
                                          <a:srgbClr val="5B9BD5"/>
                                        </a:solidFill>
                                        <a:latin typeface="Cambria Math" panose="02040503050406030204" pitchFamily="18" charset="0"/>
                                        <a:cs typeface="Arial" pitchFamily="34" charset="0"/>
                                      </a:rPr>
                                      <m:t>𝑤𝑐</m:t>
                                    </m:r>
                                  </m:sub>
                                  <m:sup>
                                    <m:r>
                                      <a:rPr lang="fr-BE" sz="1400" i="1">
                                        <a:solidFill>
                                          <a:srgbClr val="5B9BD5"/>
                                        </a:solidFill>
                                        <a:latin typeface="Cambria Math" panose="02040503050406030204" pitchFamily="18" charset="0"/>
                                        <a:cs typeface="Arial" pitchFamily="34" charset="0"/>
                                      </a:rPr>
                                      <m:t>∗</m:t>
                                    </m:r>
                                  </m:sup>
                                </m:sSubSup>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𝑏</m:t>
                                    </m:r>
                                  </m:e>
                                  <m:sub>
                                    <m:r>
                                      <a:rPr lang="fr-BE" sz="1400" i="1">
                                        <a:solidFill>
                                          <a:srgbClr val="5B9BD5"/>
                                        </a:solidFill>
                                        <a:latin typeface="Cambria Math" panose="02040503050406030204" pitchFamily="18" charset="0"/>
                                        <a:cs typeface="Arial" pitchFamily="34" charset="0"/>
                                      </a:rPr>
                                      <m:t>𝑒𝑓𝑓</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𝑐</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r>
                                  <a:rPr lang="fr-BE" sz="1400" i="1">
                                    <a:solidFill>
                                      <a:srgbClr val="5B9BD5"/>
                                    </a:solidFill>
                                    <a:latin typeface="Cambria Math" panose="02040503050406030204" pitchFamily="18" charset="0"/>
                                    <a:cs typeface="Arial" pitchFamily="34" charset="0"/>
                                  </a:rPr>
                                  <m:t>∙</m:t>
                                </m:r>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𝑓</m:t>
                                    </m:r>
                                  </m:e>
                                  <m:sub>
                                    <m:r>
                                      <a:rPr lang="fr-BE" sz="1400" b="0" i="1" smtClean="0">
                                        <a:solidFill>
                                          <a:srgbClr val="5B9BD5"/>
                                        </a:solidFill>
                                        <a:latin typeface="Cambria Math" panose="02040503050406030204" pitchFamily="18" charset="0"/>
                                        <a:cs typeface="Arial" pitchFamily="34" charset="0"/>
                                      </a:rPr>
                                      <m:t>𝑢</m:t>
                                    </m:r>
                                    <m:r>
                                      <a:rPr lang="fr-BE" sz="1400" i="1">
                                        <a:solidFill>
                                          <a:srgbClr val="5B9BD5"/>
                                        </a:solidFill>
                                        <a:latin typeface="Cambria Math" panose="02040503050406030204" pitchFamily="18" charset="0"/>
                                        <a:cs typeface="Arial" pitchFamily="34" charset="0"/>
                                      </a:rPr>
                                      <m:t>,</m:t>
                                    </m:r>
                                    <m:r>
                                      <a:rPr lang="fr-BE" sz="1400" i="1">
                                        <a:solidFill>
                                          <a:srgbClr val="5B9BD5"/>
                                        </a:solidFill>
                                        <a:latin typeface="Cambria Math" panose="02040503050406030204" pitchFamily="18" charset="0"/>
                                        <a:cs typeface="Arial" pitchFamily="34" charset="0"/>
                                      </a:rPr>
                                      <m:t>𝑤𝑐</m:t>
                                    </m:r>
                                  </m:sub>
                                </m:sSub>
                              </m:num>
                              <m:den>
                                <m:sSub>
                                  <m:sSubPr>
                                    <m:ctrlPr>
                                      <a:rPr lang="fr-BE" sz="1400" i="1">
                                        <a:solidFill>
                                          <a:srgbClr val="5B9BD5"/>
                                        </a:solidFill>
                                        <a:latin typeface="Cambria Math" panose="02040503050406030204" pitchFamily="18" charset="0"/>
                                        <a:cs typeface="Arial" pitchFamily="34" charset="0"/>
                                      </a:rPr>
                                    </m:ctrlPr>
                                  </m:sSubPr>
                                  <m:e>
                                    <m:r>
                                      <a:rPr lang="fr-BE" sz="1400" i="1">
                                        <a:solidFill>
                                          <a:srgbClr val="5B9BD5"/>
                                        </a:solidFill>
                                        <a:latin typeface="Cambria Math" panose="02040503050406030204" pitchFamily="18" charset="0"/>
                                        <a:cs typeface="Arial" pitchFamily="34" charset="0"/>
                                      </a:rPr>
                                      <m:t>𝛾</m:t>
                                    </m:r>
                                  </m:e>
                                  <m:sub>
                                    <m:r>
                                      <a:rPr lang="fr-BE" sz="1400" i="1">
                                        <a:solidFill>
                                          <a:srgbClr val="5B9BD5"/>
                                        </a:solidFill>
                                        <a:latin typeface="Cambria Math" panose="02040503050406030204" pitchFamily="18" charset="0"/>
                                        <a:cs typeface="Arial" pitchFamily="34" charset="0"/>
                                      </a:rPr>
                                      <m:t>𝑀</m:t>
                                    </m:r>
                                    <m:r>
                                      <a:rPr lang="fr-BE" sz="1400" i="1">
                                        <a:solidFill>
                                          <a:srgbClr val="5B9BD5"/>
                                        </a:solidFill>
                                        <a:latin typeface="Cambria Math" panose="02040503050406030204" pitchFamily="18" charset="0"/>
                                        <a:cs typeface="Arial" pitchFamily="34" charset="0"/>
                                      </a:rPr>
                                      <m:t>1</m:t>
                                    </m:r>
                                  </m:sub>
                                </m:sSub>
                              </m:den>
                            </m:f>
                          </m:e>
                        </m:d>
                      </m:e>
                    </m:func>
                  </m:oMath>
                </a14:m>
                <a:endParaRPr lang="en-GB" sz="1400" dirty="0"/>
              </a:p>
            </p:txBody>
          </p:sp>
        </mc:Choice>
        <mc:Fallback xmlns="">
          <p:sp>
            <p:nvSpPr>
              <p:cNvPr id="23" name="ZoneTexte 22">
                <a:extLst>
                  <a:ext uri="{FF2B5EF4-FFF2-40B4-BE49-F238E27FC236}">
                    <a16:creationId xmlns:a16="http://schemas.microsoft.com/office/drawing/2014/main" id="{4FFE7EEE-B0BF-A5DD-A179-D5044BE5580F}"/>
                  </a:ext>
                </a:extLst>
              </p:cNvPr>
              <p:cNvSpPr txBox="1">
                <a:spLocks noRot="1" noChangeAspect="1" noMove="1" noResize="1" noEditPoints="1" noAdjustHandles="1" noChangeArrowheads="1" noChangeShapeType="1" noTextEdit="1"/>
              </p:cNvSpPr>
              <p:nvPr/>
            </p:nvSpPr>
            <p:spPr>
              <a:xfrm>
                <a:off x="4571999" y="4780919"/>
                <a:ext cx="4572001" cy="454868"/>
              </a:xfrm>
              <a:prstGeom prst="rect">
                <a:avLst/>
              </a:prstGeom>
              <a:blipFill>
                <a:blip r:embed="rId12"/>
                <a:stretch>
                  <a:fillRect/>
                </a:stretch>
              </a:blipFill>
            </p:spPr>
            <p:txBody>
              <a:bodyPr/>
              <a:lstStyle/>
              <a:p>
                <a:r>
                  <a:rPr lang="en-GB">
                    <a:noFill/>
                  </a:rPr>
                  <a:t> </a:t>
                </a:r>
              </a:p>
            </p:txBody>
          </p:sp>
        </mc:Fallback>
      </mc:AlternateContent>
      <p:cxnSp>
        <p:nvCxnSpPr>
          <p:cNvPr id="24" name="Connecteur : en angle 23">
            <a:extLst>
              <a:ext uri="{FF2B5EF4-FFF2-40B4-BE49-F238E27FC236}">
                <a16:creationId xmlns:a16="http://schemas.microsoft.com/office/drawing/2014/main" id="{722B688F-618C-CFB6-3707-2F3BD2CA627F}"/>
              </a:ext>
            </a:extLst>
          </p:cNvPr>
          <p:cNvCxnSpPr>
            <a:cxnSpLocks/>
            <a:endCxn id="23" idx="1"/>
          </p:cNvCxnSpPr>
          <p:nvPr/>
        </p:nvCxnSpPr>
        <p:spPr>
          <a:xfrm>
            <a:off x="4135278" y="4595962"/>
            <a:ext cx="436721" cy="412391"/>
          </a:xfrm>
          <a:prstGeom prst="bentConnector3">
            <a:avLst>
              <a:gd name="adj1" fmla="val 564"/>
            </a:avLst>
          </a:prstGeom>
          <a:ln w="19050">
            <a:solidFill>
              <a:srgbClr val="5B9BD5"/>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BC0EC56D-8AD7-D431-B581-731143123EAE}"/>
                  </a:ext>
                </a:extLst>
              </p:cNvPr>
              <p:cNvSpPr txBox="1"/>
              <p:nvPr/>
            </p:nvSpPr>
            <p:spPr>
              <a:xfrm>
                <a:off x="4572000" y="6266608"/>
                <a:ext cx="4572000" cy="342658"/>
              </a:xfrm>
              <a:prstGeom prst="rect">
                <a:avLst/>
              </a:prstGeom>
              <a:noFill/>
            </p:spPr>
            <p:txBody>
              <a:bodyPr wrap="square">
                <a:spAutoFit/>
              </a:bodyPr>
              <a:lstStyle/>
              <a:p>
                <a:r>
                  <a:rPr lang="en-GB" sz="1400" dirty="0"/>
                  <a:t> </a:t>
                </a:r>
                <a14:m>
                  <m:oMath xmlns:m="http://schemas.openxmlformats.org/officeDocument/2006/math">
                    <m:sSubSup>
                      <m:sSubSupPr>
                        <m:ctrlPr>
                          <a:rPr lang="fr-BE" sz="1400" b="0" i="1" smtClean="0">
                            <a:solidFill>
                              <a:srgbClr val="ED7D31"/>
                            </a:solidFill>
                            <a:latin typeface="Cambria Math" panose="02040503050406030204" pitchFamily="18" charset="0"/>
                          </a:rPr>
                        </m:ctrlPr>
                      </m:sSubSupPr>
                      <m:e>
                        <m:r>
                          <a:rPr lang="fr-BE" sz="1400" b="0" i="1" smtClean="0">
                            <a:solidFill>
                              <a:srgbClr val="ED7D31"/>
                            </a:solidFill>
                            <a:latin typeface="Cambria Math" panose="02040503050406030204" pitchFamily="18" charset="0"/>
                          </a:rPr>
                          <m:t>𝐹</m:t>
                        </m:r>
                      </m:e>
                      <m:sub>
                        <m:r>
                          <a:rPr lang="fr-BE" sz="1400" b="0" i="1" smtClean="0">
                            <a:solidFill>
                              <a:srgbClr val="ED7D31"/>
                            </a:solidFill>
                            <a:latin typeface="Cambria Math" panose="02040503050406030204" pitchFamily="18" charset="0"/>
                          </a:rPr>
                          <m:t>𝑅𝑢</m:t>
                        </m:r>
                        <m:r>
                          <a:rPr lang="fr-BE" sz="1400" b="0" i="1" smtClean="0">
                            <a:solidFill>
                              <a:srgbClr val="ED7D31"/>
                            </a:solidFill>
                            <a:latin typeface="Cambria Math" panose="02040503050406030204" pitchFamily="18" charset="0"/>
                          </a:rPr>
                          <m:t>,</m:t>
                        </m:r>
                        <m:r>
                          <a:rPr lang="fr-BE" sz="1400" b="0" i="1" smtClean="0">
                            <a:solidFill>
                              <a:srgbClr val="ED7D31"/>
                            </a:solidFill>
                            <a:latin typeface="Cambria Math" panose="02040503050406030204" pitchFamily="18" charset="0"/>
                          </a:rPr>
                          <m:t>𝑒𝑝</m:t>
                        </m:r>
                        <m:r>
                          <a:rPr lang="fr-BE" sz="1400" b="0" i="1" smtClean="0">
                            <a:solidFill>
                              <a:srgbClr val="ED7D31"/>
                            </a:solidFill>
                            <a:latin typeface="Cambria Math" panose="02040503050406030204" pitchFamily="18" charset="0"/>
                          </a:rPr>
                          <m:t>,</m:t>
                        </m:r>
                        <m:r>
                          <a:rPr lang="fr-BE" sz="1400" b="0" i="1" smtClean="0">
                            <a:solidFill>
                              <a:srgbClr val="ED7D31"/>
                            </a:solidFill>
                            <a:latin typeface="Cambria Math" panose="02040503050406030204" pitchFamily="18" charset="0"/>
                          </a:rPr>
                          <m:t>𝑅𝑑</m:t>
                        </m:r>
                      </m:sub>
                      <m:sup>
                        <m:r>
                          <a:rPr lang="fr-BE" sz="1400" b="0" i="1" smtClean="0">
                            <a:solidFill>
                              <a:srgbClr val="ED7D31"/>
                            </a:solidFill>
                            <a:latin typeface="Cambria Math" panose="02040503050406030204" pitchFamily="18" charset="0"/>
                          </a:rPr>
                          <m:t>𝐶𝑊𝐶</m:t>
                        </m:r>
                      </m:sup>
                    </m:sSubSup>
                  </m:oMath>
                </a14:m>
                <a:r>
                  <a:rPr lang="en-GB" sz="1400" dirty="0">
                    <a:solidFill>
                      <a:srgbClr val="ED7D31"/>
                    </a:solidFill>
                  </a:rPr>
                  <a:t>=</a:t>
                </a:r>
                <a:r>
                  <a:rPr lang="fr-BE" sz="1400" dirty="0">
                    <a:solidFill>
                      <a:srgbClr val="ED7D31"/>
                    </a:solidFill>
                    <a:cs typeface="Arial" pitchFamily="34" charset="0"/>
                  </a:rPr>
                  <a:t> </a:t>
                </a:r>
                <a14:m>
                  <m:oMath xmlns:m="http://schemas.openxmlformats.org/officeDocument/2006/math">
                    <m:sSubSup>
                      <m:sSubSupPr>
                        <m:ctrlPr>
                          <a:rPr lang="fr-BE" sz="1400" b="0" i="1" smtClean="0">
                            <a:solidFill>
                              <a:srgbClr val="ED7D31"/>
                            </a:solidFill>
                            <a:latin typeface="Cambria Math" panose="02040503050406030204" pitchFamily="18" charset="0"/>
                            <a:cs typeface="Arial" pitchFamily="34" charset="0"/>
                          </a:rPr>
                        </m:ctrlPr>
                      </m:sSubSupPr>
                      <m:e>
                        <m:r>
                          <a:rPr lang="fr-BE" sz="1400" i="1" smtClean="0">
                            <a:solidFill>
                              <a:srgbClr val="ED7D31"/>
                            </a:solidFill>
                            <a:latin typeface="Cambria Math" panose="02040503050406030204" pitchFamily="18" charset="0"/>
                            <a:cs typeface="Arial" pitchFamily="34" charset="0"/>
                          </a:rPr>
                          <m:t>𝐹</m:t>
                        </m:r>
                      </m:e>
                      <m:sub>
                        <m:r>
                          <a:rPr lang="fr-BE" sz="1400" b="0" i="1" smtClean="0">
                            <a:solidFill>
                              <a:srgbClr val="ED7D31"/>
                            </a:solidFill>
                            <a:latin typeface="Cambria Math" panose="02040503050406030204" pitchFamily="18" charset="0"/>
                            <a:cs typeface="Arial" pitchFamily="34" charset="0"/>
                          </a:rPr>
                          <m:t>𝑦</m:t>
                        </m:r>
                        <m:r>
                          <a:rPr lang="fr-BE" sz="1400" b="0" i="1" smtClean="0">
                            <a:solidFill>
                              <a:srgbClr val="ED7D31"/>
                            </a:solidFill>
                            <a:latin typeface="Cambria Math" panose="02040503050406030204" pitchFamily="18" charset="0"/>
                            <a:cs typeface="Arial" pitchFamily="34" charset="0"/>
                          </a:rPr>
                          <m:t>,</m:t>
                        </m:r>
                        <m:r>
                          <a:rPr lang="fr-BE" sz="1400" b="0" i="1" smtClean="0">
                            <a:solidFill>
                              <a:srgbClr val="ED7D31"/>
                            </a:solidFill>
                            <a:latin typeface="Cambria Math" panose="02040503050406030204" pitchFamily="18" charset="0"/>
                            <a:cs typeface="Arial" pitchFamily="34" charset="0"/>
                          </a:rPr>
                          <m:t>𝑅𝑑</m:t>
                        </m:r>
                      </m:sub>
                      <m:sup>
                        <m:r>
                          <a:rPr lang="fr-BE" sz="1400" b="0" i="1" smtClean="0">
                            <a:solidFill>
                              <a:srgbClr val="ED7D31"/>
                            </a:solidFill>
                            <a:latin typeface="Cambria Math" panose="02040503050406030204" pitchFamily="18" charset="0"/>
                            <a:cs typeface="Arial" pitchFamily="34" charset="0"/>
                          </a:rPr>
                          <m:t>𝐶𝑊𝐶</m:t>
                        </m:r>
                      </m:sup>
                    </m:sSubSup>
                  </m:oMath>
                </a14:m>
                <a:endParaRPr lang="en-GB" sz="1400" dirty="0"/>
              </a:p>
            </p:txBody>
          </p:sp>
        </mc:Choice>
        <mc:Fallback xmlns="">
          <p:sp>
            <p:nvSpPr>
              <p:cNvPr id="33" name="ZoneTexte 32">
                <a:extLst>
                  <a:ext uri="{FF2B5EF4-FFF2-40B4-BE49-F238E27FC236}">
                    <a16:creationId xmlns:a16="http://schemas.microsoft.com/office/drawing/2014/main" id="{BC0EC56D-8AD7-D431-B581-731143123EAE}"/>
                  </a:ext>
                </a:extLst>
              </p:cNvPr>
              <p:cNvSpPr txBox="1">
                <a:spLocks noRot="1" noChangeAspect="1" noMove="1" noResize="1" noEditPoints="1" noAdjustHandles="1" noChangeArrowheads="1" noChangeShapeType="1" noTextEdit="1"/>
              </p:cNvSpPr>
              <p:nvPr/>
            </p:nvSpPr>
            <p:spPr>
              <a:xfrm>
                <a:off x="4572000" y="6266608"/>
                <a:ext cx="4572000" cy="342658"/>
              </a:xfrm>
              <a:prstGeom prst="rect">
                <a:avLst/>
              </a:prstGeom>
              <a:blipFill>
                <a:blip r:embed="rId13"/>
                <a:stretch>
                  <a:fillRect b="-12500"/>
                </a:stretch>
              </a:blipFill>
            </p:spPr>
            <p:txBody>
              <a:bodyPr/>
              <a:lstStyle/>
              <a:p>
                <a:r>
                  <a:rPr lang="en-GB">
                    <a:noFill/>
                  </a:rPr>
                  <a:t> </a:t>
                </a:r>
              </a:p>
            </p:txBody>
          </p:sp>
        </mc:Fallback>
      </mc:AlternateContent>
      <p:cxnSp>
        <p:nvCxnSpPr>
          <p:cNvPr id="34" name="Connecteur : en angle 33">
            <a:extLst>
              <a:ext uri="{FF2B5EF4-FFF2-40B4-BE49-F238E27FC236}">
                <a16:creationId xmlns:a16="http://schemas.microsoft.com/office/drawing/2014/main" id="{BD322E61-137D-5B21-FD57-58B864759A60}"/>
              </a:ext>
            </a:extLst>
          </p:cNvPr>
          <p:cNvCxnSpPr>
            <a:cxnSpLocks/>
            <a:endCxn id="33" idx="1"/>
          </p:cNvCxnSpPr>
          <p:nvPr/>
        </p:nvCxnSpPr>
        <p:spPr>
          <a:xfrm>
            <a:off x="4135279" y="6081651"/>
            <a:ext cx="436721" cy="356286"/>
          </a:xfrm>
          <a:prstGeom prst="bentConnector3">
            <a:avLst>
              <a:gd name="adj1" fmla="val 564"/>
            </a:avLst>
          </a:prstGeom>
          <a:ln w="19050">
            <a:solidFill>
              <a:srgbClr val="ED7D31"/>
            </a:solidFill>
            <a:tailEnd type="triangle"/>
          </a:ln>
        </p:spPr>
        <p:style>
          <a:lnRef idx="1">
            <a:schemeClr val="dk1"/>
          </a:lnRef>
          <a:fillRef idx="0">
            <a:schemeClr val="dk1"/>
          </a:fillRef>
          <a:effectRef idx="0">
            <a:schemeClr val="dk1"/>
          </a:effectRef>
          <a:fontRef idx="minor">
            <a:schemeClr val="tx1"/>
          </a:fontRef>
        </p:style>
      </p:cxnSp>
      <p:pic>
        <p:nvPicPr>
          <p:cNvPr id="43" name="Image 42">
            <a:extLst>
              <a:ext uri="{FF2B5EF4-FFF2-40B4-BE49-F238E27FC236}">
                <a16:creationId xmlns:a16="http://schemas.microsoft.com/office/drawing/2014/main" id="{1B283219-85ED-5A00-F53C-26A95DB321FD}"/>
              </a:ext>
            </a:extLst>
          </p:cNvPr>
          <p:cNvPicPr>
            <a:picLocks noChangeAspect="1"/>
          </p:cNvPicPr>
          <p:nvPr/>
        </p:nvPicPr>
        <p:blipFill>
          <a:blip r:embed="rId14"/>
          <a:stretch>
            <a:fillRect/>
          </a:stretch>
        </p:blipFill>
        <p:spPr>
          <a:xfrm>
            <a:off x="5086800" y="1036800"/>
            <a:ext cx="3743811" cy="2160000"/>
          </a:xfrm>
          <a:prstGeom prst="rect">
            <a:avLst/>
          </a:prstGeom>
        </p:spPr>
      </p:pic>
      <p:pic>
        <p:nvPicPr>
          <p:cNvPr id="2" name="Image 1">
            <a:extLst>
              <a:ext uri="{FF2B5EF4-FFF2-40B4-BE49-F238E27FC236}">
                <a16:creationId xmlns:a16="http://schemas.microsoft.com/office/drawing/2014/main" id="{1701A304-169A-BC06-F0FD-5349274DC4A8}"/>
              </a:ext>
            </a:extLst>
          </p:cNvPr>
          <p:cNvPicPr>
            <a:picLocks noChangeAspect="1"/>
          </p:cNvPicPr>
          <p:nvPr/>
        </p:nvPicPr>
        <p:blipFill>
          <a:blip r:embed="rId15"/>
          <a:stretch>
            <a:fillRect/>
          </a:stretch>
        </p:blipFill>
        <p:spPr>
          <a:xfrm>
            <a:off x="579600" y="1015200"/>
            <a:ext cx="2858400" cy="2160620"/>
          </a:xfrm>
          <a:prstGeom prst="rect">
            <a:avLst/>
          </a:prstGeom>
        </p:spPr>
      </p:pic>
      <p:sp>
        <p:nvSpPr>
          <p:cNvPr id="7" name="ZoneTexte 6">
            <a:extLst>
              <a:ext uri="{FF2B5EF4-FFF2-40B4-BE49-F238E27FC236}">
                <a16:creationId xmlns:a16="http://schemas.microsoft.com/office/drawing/2014/main" id="{6F214453-4F84-ED4E-337E-2248E8BFA8FB}"/>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15/20</a:t>
            </a:r>
          </a:p>
        </p:txBody>
      </p:sp>
      <p:grpSp>
        <p:nvGrpSpPr>
          <p:cNvPr id="5" name="Groupe 4">
            <a:extLst>
              <a:ext uri="{FF2B5EF4-FFF2-40B4-BE49-F238E27FC236}">
                <a16:creationId xmlns:a16="http://schemas.microsoft.com/office/drawing/2014/main" id="{A2BF4305-EE4B-A1A7-9950-1F0E7F45ED27}"/>
              </a:ext>
            </a:extLst>
          </p:cNvPr>
          <p:cNvGrpSpPr/>
          <p:nvPr/>
        </p:nvGrpSpPr>
        <p:grpSpPr>
          <a:xfrm flipV="1">
            <a:off x="4261266" y="3636000"/>
            <a:ext cx="1038442" cy="435300"/>
            <a:chOff x="2210196" y="2743200"/>
            <a:chExt cx="2963589" cy="435300"/>
          </a:xfrm>
        </p:grpSpPr>
        <p:sp>
          <p:nvSpPr>
            <p:cNvPr id="9" name="Accolade fermante 8">
              <a:extLst>
                <a:ext uri="{FF2B5EF4-FFF2-40B4-BE49-F238E27FC236}">
                  <a16:creationId xmlns:a16="http://schemas.microsoft.com/office/drawing/2014/main" id="{005AA055-B7D9-A488-BB12-BA2CE529799F}"/>
                </a:ext>
              </a:extLst>
            </p:cNvPr>
            <p:cNvSpPr/>
            <p:nvPr/>
          </p:nvSpPr>
          <p:spPr>
            <a:xfrm rot="16200000">
              <a:off x="3877501" y="1969200"/>
              <a:ext cx="156955" cy="2261645"/>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ZoneTexte 9">
              <a:extLst>
                <a:ext uri="{FF2B5EF4-FFF2-40B4-BE49-F238E27FC236}">
                  <a16:creationId xmlns:a16="http://schemas.microsoft.com/office/drawing/2014/main" id="{FBEB2128-AB7D-1102-2328-E3BF2AD7E9E7}"/>
                </a:ext>
              </a:extLst>
            </p:cNvPr>
            <p:cNvSpPr txBox="1"/>
            <p:nvPr/>
          </p:nvSpPr>
          <p:spPr>
            <a:xfrm flipV="1">
              <a:off x="2210196" y="2743200"/>
              <a:ext cx="2963589" cy="276999"/>
            </a:xfrm>
            <a:prstGeom prst="rect">
              <a:avLst/>
            </a:prstGeom>
            <a:noFill/>
          </p:spPr>
          <p:txBody>
            <a:bodyPr wrap="square">
              <a:spAutoFit/>
            </a:bodyPr>
            <a:lstStyle/>
            <a:p>
              <a:pPr algn="r"/>
              <a:r>
                <a:rPr lang="en-GB" sz="1200" dirty="0">
                  <a:latin typeface="Arial" panose="020B0604020202020204" pitchFamily="34" charset="0"/>
                  <a:cs typeface="Arial" panose="020B0604020202020204" pitchFamily="34" charset="0"/>
                </a:rPr>
                <a:t>Thick CWC</a:t>
              </a:r>
              <a:endParaRPr lang="en-GB" sz="1200" dirty="0"/>
            </a:p>
          </p:txBody>
        </p:sp>
      </p:grpSp>
      <p:grpSp>
        <p:nvGrpSpPr>
          <p:cNvPr id="11" name="Groupe 10">
            <a:extLst>
              <a:ext uri="{FF2B5EF4-FFF2-40B4-BE49-F238E27FC236}">
                <a16:creationId xmlns:a16="http://schemas.microsoft.com/office/drawing/2014/main" id="{3E681DAA-9E04-1B5F-6D38-A6716F601A13}"/>
              </a:ext>
            </a:extLst>
          </p:cNvPr>
          <p:cNvGrpSpPr/>
          <p:nvPr/>
        </p:nvGrpSpPr>
        <p:grpSpPr>
          <a:xfrm flipV="1">
            <a:off x="5299708" y="3635998"/>
            <a:ext cx="1125476" cy="441347"/>
            <a:chOff x="4947280" y="2743200"/>
            <a:chExt cx="4382864" cy="441347"/>
          </a:xfrm>
        </p:grpSpPr>
        <p:sp>
          <p:nvSpPr>
            <p:cNvPr id="14" name="Accolade fermante 13">
              <a:extLst>
                <a:ext uri="{FF2B5EF4-FFF2-40B4-BE49-F238E27FC236}">
                  <a16:creationId xmlns:a16="http://schemas.microsoft.com/office/drawing/2014/main" id="{5084CAC3-72FE-2200-BD2B-CF9791312DEC}"/>
                </a:ext>
              </a:extLst>
            </p:cNvPr>
            <p:cNvSpPr/>
            <p:nvPr/>
          </p:nvSpPr>
          <p:spPr>
            <a:xfrm rot="16200000">
              <a:off x="6411860" y="1563020"/>
              <a:ext cx="156955" cy="308610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5" name="ZoneTexte 14">
              <a:extLst>
                <a:ext uri="{FF2B5EF4-FFF2-40B4-BE49-F238E27FC236}">
                  <a16:creationId xmlns:a16="http://schemas.microsoft.com/office/drawing/2014/main" id="{518B4C73-CD23-1503-C37E-08B8F6D41894}"/>
                </a:ext>
              </a:extLst>
            </p:cNvPr>
            <p:cNvSpPr txBox="1"/>
            <p:nvPr/>
          </p:nvSpPr>
          <p:spPr>
            <a:xfrm flipV="1">
              <a:off x="4947280" y="2743200"/>
              <a:ext cx="438286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Slender CWC</a:t>
              </a:r>
              <a:endParaRPr lang="en-GB" sz="1200" dirty="0"/>
            </a:p>
          </p:txBody>
        </p:sp>
      </p:grpSp>
      <p:pic>
        <p:nvPicPr>
          <p:cNvPr id="6" name="Image 5">
            <a:extLst>
              <a:ext uri="{FF2B5EF4-FFF2-40B4-BE49-F238E27FC236}">
                <a16:creationId xmlns:a16="http://schemas.microsoft.com/office/drawing/2014/main" id="{80FB3B33-1805-0667-62E4-25586FC510DD}"/>
              </a:ext>
            </a:extLst>
          </p:cNvPr>
          <p:cNvPicPr>
            <a:picLocks noChangeAspect="1"/>
          </p:cNvPicPr>
          <p:nvPr/>
        </p:nvPicPr>
        <p:blipFill>
          <a:blip r:embed="rId16"/>
          <a:stretch>
            <a:fillRect/>
          </a:stretch>
        </p:blipFill>
        <p:spPr>
          <a:xfrm>
            <a:off x="4572000" y="3960000"/>
            <a:ext cx="4250523" cy="2880000"/>
          </a:xfrm>
          <a:prstGeom prst="rect">
            <a:avLst/>
          </a:prstGeom>
          <a:solidFill>
            <a:schemeClr val="bg1"/>
          </a:solidFill>
        </p:spPr>
      </p:pic>
    </p:spTree>
    <p:custDataLst>
      <p:tags r:id="rId1"/>
    </p:custDataLst>
    <p:extLst>
      <p:ext uri="{BB962C8B-B14F-4D97-AF65-F5344CB8AC3E}">
        <p14:creationId xmlns:p14="http://schemas.microsoft.com/office/powerpoint/2010/main" val="4035878356"/>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re 5">
                <a:extLst>
                  <a:ext uri="{FF2B5EF4-FFF2-40B4-BE49-F238E27FC236}">
                    <a16:creationId xmlns:a16="http://schemas.microsoft.com/office/drawing/2014/main" id="{D74E1477-F9E0-B82C-D031-512635B75D3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Ultimate deformation capacity </a:t>
                </a:r>
                <a14:m>
                  <m:oMath xmlns:m="http://schemas.openxmlformats.org/officeDocument/2006/math">
                    <m:sSubSup>
                      <m:sSubSupPr>
                        <m:ctrlPr>
                          <a:rPr lang="fr-BE" b="0" i="1" smtClean="0">
                            <a:latin typeface="Cambria Math" panose="02040503050406030204" pitchFamily="18" charset="0"/>
                            <a:cs typeface="Arial" panose="020B0604020202020204" pitchFamily="34" charset="0"/>
                          </a:rPr>
                        </m:ctrlPr>
                      </m:sSubSupPr>
                      <m:e>
                        <m:r>
                          <a:rPr lang="fr-BE" b="0" i="1" smtClean="0">
                            <a:latin typeface="Cambria Math" panose="02040503050406030204" pitchFamily="18" charset="0"/>
                            <a:cs typeface="Arial" panose="020B0604020202020204" pitchFamily="34" charset="0"/>
                          </a:rPr>
                          <m:t>∆</m:t>
                        </m:r>
                      </m:e>
                      <m:sub>
                        <m:r>
                          <a:rPr lang="fr-BE" b="0" i="1" smtClean="0">
                            <a:latin typeface="Cambria Math" panose="02040503050406030204" pitchFamily="18" charset="0"/>
                            <a:cs typeface="Arial" panose="020B0604020202020204" pitchFamily="34" charset="0"/>
                          </a:rPr>
                          <m:t>𝑢</m:t>
                        </m:r>
                      </m:sub>
                      <m:sup>
                        <m:r>
                          <a:rPr lang="fr-BE" b="0" i="1" smtClean="0">
                            <a:latin typeface="Cambria Math" panose="02040503050406030204" pitchFamily="18" charset="0"/>
                            <a:cs typeface="Arial" panose="020B0604020202020204" pitchFamily="34" charset="0"/>
                          </a:rPr>
                          <m:t>𝐶𝑊𝐶</m:t>
                        </m:r>
                      </m:sup>
                    </m:sSubSup>
                  </m:oMath>
                </a14:m>
                <a:endParaRPr lang="en-GB" dirty="0">
                  <a:latin typeface="Arial" panose="020B0604020202020204" pitchFamily="34" charset="0"/>
                  <a:cs typeface="Arial" panose="020B0604020202020204" pitchFamily="34" charset="0"/>
                </a:endParaRPr>
              </a:p>
            </p:txBody>
          </p:sp>
        </mc:Choice>
        <mc:Fallback xmlns="">
          <p:sp>
            <p:nvSpPr>
              <p:cNvPr id="8" name="Titre 5">
                <a:extLst>
                  <a:ext uri="{FF2B5EF4-FFF2-40B4-BE49-F238E27FC236}">
                    <a16:creationId xmlns:a16="http://schemas.microsoft.com/office/drawing/2014/main" id="{D74E1477-F9E0-B82C-D031-512635B75D39}"/>
                  </a:ext>
                </a:extLst>
              </p:cNvPr>
              <p:cNvSpPr txBox="1">
                <a:spLocks noRot="1" noChangeAspect="1" noMove="1" noResize="1" noEditPoints="1" noAdjustHandles="1" noChangeArrowheads="1" noChangeShapeType="1" noTextEdit="1"/>
              </p:cNvSpPr>
              <p:nvPr/>
            </p:nvSpPr>
            <p:spPr>
              <a:xfrm>
                <a:off x="0" y="0"/>
                <a:ext cx="9144000" cy="612844"/>
              </a:xfrm>
              <a:prstGeom prst="rect">
                <a:avLst/>
              </a:prstGeom>
              <a:blipFill>
                <a:blip r:embed="rId4"/>
                <a:stretch>
                  <a:fillRect l="-2000" t="-17822" b="-39604"/>
                </a:stretch>
              </a:blipFill>
            </p:spPr>
            <p:txBody>
              <a:bodyPr/>
              <a:lstStyle/>
              <a:p>
                <a:r>
                  <a:rPr lang="en-GB">
                    <a:noFill/>
                  </a:rPr>
                  <a:t> </a:t>
                </a:r>
              </a:p>
            </p:txBody>
          </p:sp>
        </mc:Fallback>
      </mc:AlternateContent>
      <p:sp>
        <p:nvSpPr>
          <p:cNvPr id="13" name="Flèche droite 4">
            <a:extLst>
              <a:ext uri="{FF2B5EF4-FFF2-40B4-BE49-F238E27FC236}">
                <a16:creationId xmlns:a16="http://schemas.microsoft.com/office/drawing/2014/main" id="{9D15D7D3-42A4-A730-74F3-B6B24C102F55}"/>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44" name="Groupe 43">
            <a:extLst>
              <a:ext uri="{FF2B5EF4-FFF2-40B4-BE49-F238E27FC236}">
                <a16:creationId xmlns:a16="http://schemas.microsoft.com/office/drawing/2014/main" id="{E24C726D-DF72-CB73-1B7E-D1CA2BEC3FDD}"/>
              </a:ext>
            </a:extLst>
          </p:cNvPr>
          <p:cNvGrpSpPr/>
          <p:nvPr/>
        </p:nvGrpSpPr>
        <p:grpSpPr>
          <a:xfrm>
            <a:off x="841022" y="4298023"/>
            <a:ext cx="5307991" cy="1699953"/>
            <a:chOff x="-1832643" y="4298023"/>
            <a:chExt cx="5307991" cy="1699953"/>
          </a:xfrm>
        </p:grpSpPr>
        <p:sp>
          <p:nvSpPr>
            <p:cNvPr id="45" name="ZoneTexte 44">
              <a:extLst>
                <a:ext uri="{FF2B5EF4-FFF2-40B4-BE49-F238E27FC236}">
                  <a16:creationId xmlns:a16="http://schemas.microsoft.com/office/drawing/2014/main" id="{98F50C63-FAE8-16A1-9554-359DF79405A6}"/>
                </a:ext>
              </a:extLst>
            </p:cNvPr>
            <p:cNvSpPr txBox="1"/>
            <p:nvPr/>
          </p:nvSpPr>
          <p:spPr>
            <a:xfrm>
              <a:off x="-1832643" y="4963333"/>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grpSp>
          <p:nvGrpSpPr>
            <p:cNvPr id="46" name="Groupe 45">
              <a:extLst>
                <a:ext uri="{FF2B5EF4-FFF2-40B4-BE49-F238E27FC236}">
                  <a16:creationId xmlns:a16="http://schemas.microsoft.com/office/drawing/2014/main" id="{16E17E7D-EC22-3068-502D-305F78FC8C44}"/>
                </a:ext>
              </a:extLst>
            </p:cNvPr>
            <p:cNvGrpSpPr/>
            <p:nvPr/>
          </p:nvGrpSpPr>
          <p:grpSpPr>
            <a:xfrm>
              <a:off x="578153" y="4298023"/>
              <a:ext cx="2897195" cy="1699953"/>
              <a:chOff x="578153" y="4401907"/>
              <a:chExt cx="2897195" cy="1699953"/>
            </a:xfrm>
          </p:grpSpPr>
          <p:sp>
            <p:nvSpPr>
              <p:cNvPr id="47" name="Accolade ouvrante 46">
                <a:extLst>
                  <a:ext uri="{FF2B5EF4-FFF2-40B4-BE49-F238E27FC236}">
                    <a16:creationId xmlns:a16="http://schemas.microsoft.com/office/drawing/2014/main" id="{DF30B009-F8F2-DF90-596A-F0C2EDC02C7E}"/>
                  </a:ext>
                </a:extLst>
              </p:cNvPr>
              <p:cNvSpPr/>
              <p:nvPr/>
            </p:nvSpPr>
            <p:spPr>
              <a:xfrm>
                <a:off x="578153" y="4401907"/>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8" name="ZoneTexte 47">
                    <a:extLst>
                      <a:ext uri="{FF2B5EF4-FFF2-40B4-BE49-F238E27FC236}">
                        <a16:creationId xmlns:a16="http://schemas.microsoft.com/office/drawing/2014/main" id="{897D2AA9-5F32-6A5D-F12A-EA28C24F315B}"/>
                      </a:ext>
                    </a:extLst>
                  </p:cNvPr>
                  <p:cNvSpPr txBox="1"/>
                  <p:nvPr/>
                </p:nvSpPr>
                <p:spPr>
                  <a:xfrm>
                    <a:off x="886049" y="4401907"/>
                    <a:ext cx="2589299" cy="1699953"/>
                  </a:xfrm>
                  <a:prstGeom prst="rect">
                    <a:avLst/>
                  </a:prstGeom>
                  <a:noFill/>
                </p:spPr>
                <p:txBody>
                  <a:bodyPr wrap="non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𝐾</m:t>
                            </m:r>
                          </m:e>
                          <m:sub>
                            <m:r>
                              <a:rPr lang="fr-BE" sz="1400" b="0" i="1" smtClean="0">
                                <a:latin typeface="Cambria Math" panose="02040503050406030204" pitchFamily="18" charset="0"/>
                              </a:rPr>
                              <m:t>𝑖𝑛𝑖</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𝐹</m:t>
                            </m:r>
                          </m:e>
                          <m:sub>
                            <m:r>
                              <a:rPr lang="fr-BE" sz="1400" b="0" i="1" smtClean="0">
                                <a:latin typeface="Cambria Math" panose="02040503050406030204" pitchFamily="18" charset="0"/>
                              </a:rPr>
                              <m:t>𝑦</m:t>
                            </m:r>
                            <m:r>
                              <a:rPr lang="fr-BE" sz="1400" b="0" i="1" smtClean="0">
                                <a:latin typeface="Cambria Math" panose="02040503050406030204" pitchFamily="18" charset="0"/>
                              </a:rPr>
                              <m:t>,</m:t>
                            </m:r>
                            <m:r>
                              <a:rPr lang="fr-BE" sz="1400" b="0" i="1" smtClean="0">
                                <a:latin typeface="Cambria Math" panose="02040503050406030204" pitchFamily="18" charset="0"/>
                              </a:rPr>
                              <m:t>𝑅𝑑</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𝐾</m:t>
                            </m:r>
                          </m:e>
                          <m:sub>
                            <m:r>
                              <a:rPr lang="fr-BE" sz="1400" b="0" i="1" smtClean="0">
                                <a:latin typeface="Cambria Math" panose="02040503050406030204" pitchFamily="18" charset="0"/>
                              </a:rPr>
                              <m:t>𝑝𝑝</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latin typeface="Cambria Math" panose="02040503050406030204" pitchFamily="18" charset="0"/>
                              </a:rPr>
                            </m:ctrlPr>
                          </m:sSubSupPr>
                          <m:e>
                            <m:r>
                              <a:rPr lang="fr-BE" sz="1400" b="0" i="1" smtClean="0">
                                <a:latin typeface="Cambria Math" panose="02040503050406030204" pitchFamily="18" charset="0"/>
                              </a:rPr>
                              <m:t>𝐹</m:t>
                            </m:r>
                          </m:e>
                          <m:sub>
                            <m:r>
                              <a:rPr lang="fr-BE" sz="1400" b="0" i="1" smtClean="0">
                                <a:latin typeface="Cambria Math" panose="02040503050406030204" pitchFamily="18" charset="0"/>
                              </a:rPr>
                              <m:t>𝑢</m:t>
                            </m:r>
                            <m:r>
                              <a:rPr lang="fr-BE" sz="1400" b="0" i="1" smtClean="0">
                                <a:latin typeface="Cambria Math" panose="02040503050406030204" pitchFamily="18" charset="0"/>
                              </a:rPr>
                              <m:t>,</m:t>
                            </m:r>
                            <m:r>
                              <a:rPr lang="fr-BE" sz="1400" b="0" i="1" smtClean="0">
                                <a:latin typeface="Cambria Math" panose="02040503050406030204" pitchFamily="18" charset="0"/>
                              </a:rPr>
                              <m:t>𝑅𝑑</m:t>
                            </m:r>
                          </m:sub>
                          <m:sup>
                            <m:r>
                              <a:rPr lang="fr-BE" sz="1400" b="0" i="1" smtClean="0">
                                <a:latin typeface="Cambria Math" panose="02040503050406030204" pitchFamily="18" charset="0"/>
                              </a:rPr>
                              <m:t>𝐶𝑊𝐶</m:t>
                            </m:r>
                          </m:sup>
                        </m:sSubSup>
                      </m:oMath>
                    </a14:m>
                    <a:endParaRPr lang="en-GB" sz="1400" dirty="0">
                      <a:latin typeface="Arial" panose="020B0604020202020204" pitchFamily="34" charset="0"/>
                      <a:cs typeface="Arial" panose="020B0604020202020204" pitchFamily="34" charset="0"/>
                    </a:endParaRPr>
                  </a:p>
                </p:txBody>
              </p:sp>
            </mc:Choice>
            <mc:Fallback xmlns="">
              <p:sp>
                <p:nvSpPr>
                  <p:cNvPr id="48" name="ZoneTexte 47">
                    <a:extLst>
                      <a:ext uri="{FF2B5EF4-FFF2-40B4-BE49-F238E27FC236}">
                        <a16:creationId xmlns:a16="http://schemas.microsoft.com/office/drawing/2014/main" id="{897D2AA9-5F32-6A5D-F12A-EA28C24F315B}"/>
                      </a:ext>
                    </a:extLst>
                  </p:cNvPr>
                  <p:cNvSpPr txBox="1">
                    <a:spLocks noRot="1" noChangeAspect="1" noMove="1" noResize="1" noEditPoints="1" noAdjustHandles="1" noChangeArrowheads="1" noChangeShapeType="1" noTextEdit="1"/>
                  </p:cNvSpPr>
                  <p:nvPr/>
                </p:nvSpPr>
                <p:spPr>
                  <a:xfrm>
                    <a:off x="886049" y="4401907"/>
                    <a:ext cx="2589299" cy="1699953"/>
                  </a:xfrm>
                  <a:prstGeom prst="rect">
                    <a:avLst/>
                  </a:prstGeom>
                  <a:blipFill>
                    <a:blip r:embed="rId5"/>
                    <a:stretch>
                      <a:fillRect l="-471" b="-1792"/>
                    </a:stretch>
                  </a:blipFill>
                </p:spPr>
                <p:txBody>
                  <a:bodyPr/>
                  <a:lstStyle/>
                  <a:p>
                    <a:r>
                      <a:rPr lang="en-GB">
                        <a:noFill/>
                      </a:rPr>
                      <a:t> </a:t>
                    </a:r>
                  </a:p>
                </p:txBody>
              </p:sp>
            </mc:Fallback>
          </mc:AlternateContent>
        </p:grpSp>
      </p:grpSp>
      <p:sp>
        <p:nvSpPr>
          <p:cNvPr id="50" name="Accolade fermante 49">
            <a:extLst>
              <a:ext uri="{FF2B5EF4-FFF2-40B4-BE49-F238E27FC236}">
                <a16:creationId xmlns:a16="http://schemas.microsoft.com/office/drawing/2014/main" id="{8C37AFFE-8D9D-BEFA-1FFC-F86A05F63B3D}"/>
              </a:ext>
            </a:extLst>
          </p:cNvPr>
          <p:cNvSpPr/>
          <p:nvPr/>
        </p:nvSpPr>
        <p:spPr>
          <a:xfrm>
            <a:off x="6205812" y="5212080"/>
            <a:ext cx="251097" cy="785896"/>
          </a:xfrm>
          <a:prstGeom prst="rightBrace">
            <a:avLst>
              <a:gd name="adj1" fmla="val 35645"/>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1" name="Flèche droite 33">
            <a:extLst>
              <a:ext uri="{FF2B5EF4-FFF2-40B4-BE49-F238E27FC236}">
                <a16:creationId xmlns:a16="http://schemas.microsoft.com/office/drawing/2014/main" id="{720E5429-A78C-4162-8E65-35D6B11002B3}"/>
              </a:ext>
            </a:extLst>
          </p:cNvPr>
          <p:cNvSpPr/>
          <p:nvPr/>
        </p:nvSpPr>
        <p:spPr>
          <a:xfrm>
            <a:off x="6535139" y="5566643"/>
            <a:ext cx="216024" cy="72008"/>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2" name="ZoneTexte 51">
                <a:extLst>
                  <a:ext uri="{FF2B5EF4-FFF2-40B4-BE49-F238E27FC236}">
                    <a16:creationId xmlns:a16="http://schemas.microsoft.com/office/drawing/2014/main" id="{011EBA55-6129-FBE2-6838-733DC5B2FAD4}"/>
                  </a:ext>
                </a:extLst>
              </p:cNvPr>
              <p:cNvSpPr txBox="1"/>
              <p:nvPr/>
            </p:nvSpPr>
            <p:spPr>
              <a:xfrm>
                <a:off x="6751163" y="5446225"/>
                <a:ext cx="647357" cy="312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BE" sz="1400" b="0" i="1" smtClean="0">
                              <a:solidFill>
                                <a:srgbClr val="FF0000"/>
                              </a:solidFill>
                              <a:latin typeface="Cambria Math" panose="02040503050406030204" pitchFamily="18" charset="0"/>
                              <a:cs typeface="Arial" pitchFamily="34" charset="0"/>
                            </a:rPr>
                          </m:ctrlPr>
                        </m:sSubSupPr>
                        <m:e>
                          <m:r>
                            <a:rPr lang="fr-BE" sz="1400" b="0" i="1" smtClean="0">
                              <a:solidFill>
                                <a:srgbClr val="FF0000"/>
                              </a:solidFill>
                              <a:latin typeface="Cambria Math" panose="02040503050406030204" pitchFamily="18" charset="0"/>
                              <a:cs typeface="Arial" pitchFamily="34" charset="0"/>
                            </a:rPr>
                            <m:t>∆</m:t>
                          </m:r>
                        </m:e>
                        <m:sub>
                          <m:r>
                            <a:rPr lang="fr-BE" sz="1400" b="0" i="1" smtClean="0">
                              <a:solidFill>
                                <a:srgbClr val="FF0000"/>
                              </a:solidFill>
                              <a:latin typeface="Cambria Math" panose="02040503050406030204" pitchFamily="18" charset="0"/>
                              <a:cs typeface="Arial" pitchFamily="34" charset="0"/>
                            </a:rPr>
                            <m:t>𝑢</m:t>
                          </m:r>
                        </m:sub>
                        <m:sup>
                          <m:r>
                            <m:rPr>
                              <m:sty m:val="p"/>
                            </m:rPr>
                            <a:rPr lang="fr-BE" sz="1400" b="0" i="0" smtClean="0">
                              <a:solidFill>
                                <a:srgbClr val="FF0000"/>
                              </a:solidFill>
                              <a:latin typeface="Cambria Math" panose="02040503050406030204" pitchFamily="18" charset="0"/>
                              <a:cs typeface="Arial" pitchFamily="34" charset="0"/>
                            </a:rPr>
                            <m:t>CWC</m:t>
                          </m:r>
                        </m:sup>
                      </m:sSubSup>
                    </m:oMath>
                  </m:oMathPara>
                </a14:m>
                <a:endParaRPr lang="fr-FR" sz="1400" dirty="0">
                  <a:solidFill>
                    <a:srgbClr val="FF0000"/>
                  </a:solidFill>
                  <a:latin typeface="Arial" pitchFamily="34" charset="0"/>
                  <a:cs typeface="Arial" pitchFamily="34" charset="0"/>
                </a:endParaRPr>
              </a:p>
            </p:txBody>
          </p:sp>
        </mc:Choice>
        <mc:Fallback xmlns="">
          <p:sp>
            <p:nvSpPr>
              <p:cNvPr id="52" name="ZoneTexte 51">
                <a:extLst>
                  <a:ext uri="{FF2B5EF4-FFF2-40B4-BE49-F238E27FC236}">
                    <a16:creationId xmlns:a16="http://schemas.microsoft.com/office/drawing/2014/main" id="{011EBA55-6129-FBE2-6838-733DC5B2FAD4}"/>
                  </a:ext>
                </a:extLst>
              </p:cNvPr>
              <p:cNvSpPr txBox="1">
                <a:spLocks noRot="1" noChangeAspect="1" noMove="1" noResize="1" noEditPoints="1" noAdjustHandles="1" noChangeArrowheads="1" noChangeShapeType="1" noTextEdit="1"/>
              </p:cNvSpPr>
              <p:nvPr/>
            </p:nvSpPr>
            <p:spPr>
              <a:xfrm>
                <a:off x="6751163" y="5446225"/>
                <a:ext cx="647357" cy="31284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BC7A914D-B62E-3E4A-1395-05E2B7849781}"/>
                  </a:ext>
                </a:extLst>
              </p:cNvPr>
              <p:cNvSpPr txBox="1"/>
              <p:nvPr/>
            </p:nvSpPr>
            <p:spPr>
              <a:xfrm>
                <a:off x="242887" y="3150000"/>
                <a:ext cx="8658225" cy="93096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fr-BE" i="1" smtClean="0">
                          <a:solidFill>
                            <a:schemeClr val="tx1"/>
                          </a:solidFill>
                          <a:latin typeface="Cambria Math" panose="02040503050406030204" pitchFamily="18" charset="0"/>
                          <a:ea typeface="Cambria Math" panose="02040503050406030204" pitchFamily="18" charset="0"/>
                          <a:cs typeface="Arial" pitchFamily="34" charset="0"/>
                        </a:rPr>
                        <m:t>→</m:t>
                      </m:r>
                      <m:borderBox>
                        <m:borderBoxPr>
                          <m:ctrlPr>
                            <a:rPr lang="fr-BE" i="1" smtClean="0">
                              <a:solidFill>
                                <a:schemeClr val="tx1"/>
                              </a:solidFill>
                              <a:latin typeface="Cambria Math" panose="02040503050406030204" pitchFamily="18" charset="0"/>
                              <a:cs typeface="Arial" pitchFamily="34" charset="0"/>
                            </a:rPr>
                          </m:ctrlPr>
                        </m:borderBoxPr>
                        <m:e>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m:t>
                              </m:r>
                            </m:e>
                            <m:sub>
                              <m:r>
                                <a:rPr lang="fr-BE" i="1">
                                  <a:latin typeface="Cambria Math" panose="02040503050406030204" pitchFamily="18" charset="0"/>
                                  <a:cs typeface="Arial" pitchFamily="34" charset="0"/>
                                </a:rPr>
                                <m:t>𝑢</m:t>
                              </m:r>
                            </m:sub>
                            <m:sup>
                              <m:r>
                                <m:rPr>
                                  <m:sty m:val="p"/>
                                </m:rPr>
                                <a:rPr lang="fr-BE">
                                  <a:latin typeface="Cambria Math" panose="02040503050406030204" pitchFamily="18" charset="0"/>
                                  <a:cs typeface="Arial" pitchFamily="34" charset="0"/>
                                </a:rPr>
                                <m:t>CWC</m:t>
                              </m:r>
                            </m:sup>
                          </m:sSubSup>
                          <m:r>
                            <a:rPr lang="fr-BE">
                              <a:latin typeface="Cambria Math" panose="02040503050406030204" pitchFamily="18" charset="0"/>
                              <a:cs typeface="Arial" pitchFamily="34" charset="0"/>
                            </a:rPr>
                            <m:t>=</m:t>
                          </m:r>
                          <m:func>
                            <m:funcPr>
                              <m:ctrlPr>
                                <a:rPr lang="fr-BE" i="1">
                                  <a:latin typeface="Cambria Math" panose="02040503050406030204" pitchFamily="18" charset="0"/>
                                  <a:cs typeface="Arial" pitchFamily="34" charset="0"/>
                                </a:rPr>
                              </m:ctrlPr>
                            </m:funcPr>
                            <m:fName>
                              <m:r>
                                <m:rPr>
                                  <m:sty m:val="p"/>
                                </m:rPr>
                                <a:rPr lang="fr-BE">
                                  <a:latin typeface="Cambria Math" panose="02040503050406030204" pitchFamily="18" charset="0"/>
                                  <a:cs typeface="Arial" pitchFamily="34" charset="0"/>
                                </a:rPr>
                                <m:t>max</m:t>
                              </m:r>
                            </m:fName>
                            <m:e>
                              <m:d>
                                <m:dPr>
                                  <m:ctrlPr>
                                    <a:rPr lang="fr-BE" i="1">
                                      <a:latin typeface="Cambria Math" panose="02040503050406030204" pitchFamily="18" charset="0"/>
                                      <a:cs typeface="Arial" pitchFamily="34" charset="0"/>
                                    </a:rPr>
                                  </m:ctrlPr>
                                </m:dPr>
                                <m:e>
                                  <m:f>
                                    <m:fPr>
                                      <m:ctrlPr>
                                        <a:rPr lang="fr-BE" i="1">
                                          <a:latin typeface="Cambria Math" panose="02040503050406030204" pitchFamily="18" charset="0"/>
                                          <a:cs typeface="Arial" pitchFamily="34" charset="0"/>
                                        </a:rPr>
                                      </m:ctrlPr>
                                    </m:fPr>
                                    <m:num>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r>
                                        <a:rPr lang="fr-BE" i="1">
                                          <a:latin typeface="Cambria Math" panose="02040503050406030204" pitchFamily="18" charset="0"/>
                                          <a:cs typeface="Arial" pitchFamily="34" charset="0"/>
                                        </a:rPr>
                                        <m:t>−</m:t>
                                      </m:r>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𝑦</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num>
                                    <m:den>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𝑝𝑝</m:t>
                                          </m:r>
                                        </m:sub>
                                        <m:sup>
                                          <m:r>
                                            <a:rPr lang="fr-BE" i="1">
                                              <a:latin typeface="Cambria Math" panose="02040503050406030204" pitchFamily="18" charset="0"/>
                                              <a:cs typeface="Arial" pitchFamily="34" charset="0"/>
                                            </a:rPr>
                                            <m:t>𝐶𝑊𝐶</m:t>
                                          </m:r>
                                        </m:sup>
                                      </m:sSubSup>
                                    </m:den>
                                  </m:f>
                                  <m:r>
                                    <a:rPr lang="fr-BE" i="1">
                                      <a:latin typeface="Cambria Math" panose="02040503050406030204" pitchFamily="18" charset="0"/>
                                      <a:cs typeface="Arial" pitchFamily="34" charset="0"/>
                                    </a:rPr>
                                    <m:t>;</m:t>
                                  </m:r>
                                  <m:f>
                                    <m:fPr>
                                      <m:ctrlPr>
                                        <a:rPr lang="fr-BE" i="1">
                                          <a:latin typeface="Cambria Math" panose="02040503050406030204" pitchFamily="18" charset="0"/>
                                          <a:cs typeface="Arial" pitchFamily="34" charset="0"/>
                                        </a:rPr>
                                      </m:ctrlPr>
                                    </m:fPr>
                                    <m:num>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𝐹</m:t>
                                          </m:r>
                                        </m:e>
                                        <m:sub>
                                          <m:r>
                                            <a:rPr lang="fr-BE" i="1">
                                              <a:latin typeface="Cambria Math" panose="02040503050406030204" pitchFamily="18" charset="0"/>
                                              <a:cs typeface="Arial" pitchFamily="34" charset="0"/>
                                            </a:rPr>
                                            <m:t>𝑢</m:t>
                                          </m:r>
                                          <m:r>
                                            <a:rPr lang="fr-BE" i="1">
                                              <a:latin typeface="Cambria Math" panose="02040503050406030204" pitchFamily="18" charset="0"/>
                                              <a:cs typeface="Arial" pitchFamily="34" charset="0"/>
                                            </a:rPr>
                                            <m:t>,</m:t>
                                          </m:r>
                                          <m:r>
                                            <a:rPr lang="fr-BE" i="1">
                                              <a:latin typeface="Cambria Math" panose="02040503050406030204" pitchFamily="18" charset="0"/>
                                              <a:cs typeface="Arial" pitchFamily="34" charset="0"/>
                                            </a:rPr>
                                            <m:t>𝑅𝑑</m:t>
                                          </m:r>
                                        </m:sub>
                                        <m:sup>
                                          <m:r>
                                            <a:rPr lang="fr-BE" i="1">
                                              <a:latin typeface="Cambria Math" panose="02040503050406030204" pitchFamily="18" charset="0"/>
                                              <a:cs typeface="Arial" pitchFamily="34" charset="0"/>
                                            </a:rPr>
                                            <m:t>𝐶𝑊𝐶</m:t>
                                          </m:r>
                                        </m:sup>
                                      </m:sSubSup>
                                    </m:num>
                                    <m:den>
                                      <m:sSubSup>
                                        <m:sSubSupPr>
                                          <m:ctrlPr>
                                            <a:rPr lang="fr-BE" i="1">
                                              <a:latin typeface="Cambria Math" panose="02040503050406030204" pitchFamily="18" charset="0"/>
                                              <a:cs typeface="Arial" pitchFamily="34" charset="0"/>
                                            </a:rPr>
                                          </m:ctrlPr>
                                        </m:sSubSupPr>
                                        <m:e>
                                          <m:r>
                                            <a:rPr lang="fr-BE" i="1">
                                              <a:latin typeface="Cambria Math" panose="02040503050406030204" pitchFamily="18" charset="0"/>
                                              <a:cs typeface="Arial" pitchFamily="34" charset="0"/>
                                            </a:rPr>
                                            <m:t>𝐾</m:t>
                                          </m:r>
                                        </m:e>
                                        <m:sub>
                                          <m:r>
                                            <a:rPr lang="fr-BE" i="1">
                                              <a:latin typeface="Cambria Math" panose="02040503050406030204" pitchFamily="18" charset="0"/>
                                              <a:cs typeface="Arial" pitchFamily="34" charset="0"/>
                                            </a:rPr>
                                            <m:t>𝑖𝑛𝑖</m:t>
                                          </m:r>
                                        </m:sub>
                                        <m:sup>
                                          <m:r>
                                            <a:rPr lang="fr-BE" i="1">
                                              <a:latin typeface="Cambria Math" panose="02040503050406030204" pitchFamily="18" charset="0"/>
                                              <a:cs typeface="Arial" pitchFamily="34" charset="0"/>
                                            </a:rPr>
                                            <m:t>𝐶𝑊𝐶</m:t>
                                          </m:r>
                                        </m:sup>
                                      </m:sSubSup>
                                    </m:den>
                                  </m:f>
                                </m:e>
                              </m:d>
                            </m:e>
                          </m:func>
                        </m:e>
                      </m:borderBox>
                    </m:oMath>
                  </m:oMathPara>
                </a14:m>
                <a:endParaRPr lang="fr-BE" i="1" dirty="0">
                  <a:solidFill>
                    <a:schemeClr val="tx1"/>
                  </a:solidFill>
                  <a:latin typeface="Arial" pitchFamily="34" charset="0"/>
                  <a:cs typeface="Arial" pitchFamily="34" charset="0"/>
                </a:endParaRPr>
              </a:p>
            </p:txBody>
          </p:sp>
        </mc:Choice>
        <mc:Fallback xmlns="">
          <p:sp>
            <p:nvSpPr>
              <p:cNvPr id="53" name="ZoneTexte 52">
                <a:extLst>
                  <a:ext uri="{FF2B5EF4-FFF2-40B4-BE49-F238E27FC236}">
                    <a16:creationId xmlns:a16="http://schemas.microsoft.com/office/drawing/2014/main" id="{BC7A914D-B62E-3E4A-1395-05E2B7849781}"/>
                  </a:ext>
                </a:extLst>
              </p:cNvPr>
              <p:cNvSpPr txBox="1">
                <a:spLocks noRot="1" noChangeAspect="1" noMove="1" noResize="1" noEditPoints="1" noAdjustHandles="1" noChangeArrowheads="1" noChangeShapeType="1" noTextEdit="1"/>
              </p:cNvSpPr>
              <p:nvPr/>
            </p:nvSpPr>
            <p:spPr>
              <a:xfrm>
                <a:off x="242887" y="3150000"/>
                <a:ext cx="8658225" cy="930960"/>
              </a:xfrm>
              <a:prstGeom prst="rect">
                <a:avLst/>
              </a:prstGeom>
              <a:blipFill>
                <a:blip r:embed="rId7"/>
                <a:stretch>
                  <a:fillRect/>
                </a:stretch>
              </a:blipFill>
            </p:spPr>
            <p:txBody>
              <a:bodyPr/>
              <a:lstStyle/>
              <a:p>
                <a:r>
                  <a:rPr lang="en-GB">
                    <a:noFill/>
                  </a:rPr>
                  <a:t> </a:t>
                </a:r>
              </a:p>
            </p:txBody>
          </p:sp>
        </mc:Fallback>
      </mc:AlternateContent>
      <p:pic>
        <p:nvPicPr>
          <p:cNvPr id="54" name="Image 53">
            <a:extLst>
              <a:ext uri="{FF2B5EF4-FFF2-40B4-BE49-F238E27FC236}">
                <a16:creationId xmlns:a16="http://schemas.microsoft.com/office/drawing/2014/main" id="{7D56D6B3-89B0-C16A-0D56-F7BD2999CB21}"/>
              </a:ext>
            </a:extLst>
          </p:cNvPr>
          <p:cNvPicPr>
            <a:picLocks noChangeAspect="1"/>
          </p:cNvPicPr>
          <p:nvPr/>
        </p:nvPicPr>
        <p:blipFill>
          <a:blip r:embed="rId8"/>
          <a:stretch>
            <a:fillRect/>
          </a:stretch>
        </p:blipFill>
        <p:spPr>
          <a:xfrm>
            <a:off x="5086800" y="1036800"/>
            <a:ext cx="3743811" cy="2160000"/>
          </a:xfrm>
          <a:prstGeom prst="rect">
            <a:avLst/>
          </a:prstGeom>
        </p:spPr>
      </p:pic>
      <p:pic>
        <p:nvPicPr>
          <p:cNvPr id="55" name="Image 54">
            <a:extLst>
              <a:ext uri="{FF2B5EF4-FFF2-40B4-BE49-F238E27FC236}">
                <a16:creationId xmlns:a16="http://schemas.microsoft.com/office/drawing/2014/main" id="{78E47F1A-EBCE-4CA7-19A7-6D609873228F}"/>
              </a:ext>
            </a:extLst>
          </p:cNvPr>
          <p:cNvPicPr>
            <a:picLocks noChangeAspect="1"/>
          </p:cNvPicPr>
          <p:nvPr/>
        </p:nvPicPr>
        <p:blipFill>
          <a:blip r:embed="rId9"/>
          <a:stretch>
            <a:fillRect/>
          </a:stretch>
        </p:blipFill>
        <p:spPr>
          <a:xfrm>
            <a:off x="579600" y="1015200"/>
            <a:ext cx="2858400" cy="2160620"/>
          </a:xfrm>
          <a:prstGeom prst="rect">
            <a:avLst/>
          </a:prstGeom>
        </p:spPr>
      </p:pic>
      <p:sp>
        <p:nvSpPr>
          <p:cNvPr id="56" name="ZoneTexte 55">
            <a:extLst>
              <a:ext uri="{FF2B5EF4-FFF2-40B4-BE49-F238E27FC236}">
                <a16:creationId xmlns:a16="http://schemas.microsoft.com/office/drawing/2014/main" id="{F8872CE3-DCE4-26D5-DA1C-AC44C9AF2C5A}"/>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16/20</a:t>
            </a:r>
          </a:p>
        </p:txBody>
      </p:sp>
    </p:spTree>
    <p:custDataLst>
      <p:tags r:id="rId1"/>
    </p:custDataLst>
    <p:extLst>
      <p:ext uri="{BB962C8B-B14F-4D97-AF65-F5344CB8AC3E}">
        <p14:creationId xmlns:p14="http://schemas.microsoft.com/office/powerpoint/2010/main" val="1475962728"/>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5">
            <a:extLst>
              <a:ext uri="{FF2B5EF4-FFF2-40B4-BE49-F238E27FC236}">
                <a16:creationId xmlns:a16="http://schemas.microsoft.com/office/drawing/2014/main" id="{660C6FF2-CB18-3E1B-9F16-F88873591E95}"/>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Validation against experimental results</a:t>
            </a:r>
          </a:p>
        </p:txBody>
      </p:sp>
      <p:sp>
        <p:nvSpPr>
          <p:cNvPr id="44" name="Flèche droite 4">
            <a:extLst>
              <a:ext uri="{FF2B5EF4-FFF2-40B4-BE49-F238E27FC236}">
                <a16:creationId xmlns:a16="http://schemas.microsoft.com/office/drawing/2014/main" id="{38EB2F38-CB73-0AA4-8918-CA555B8D7BA1}"/>
              </a:ext>
            </a:extLst>
          </p:cNvPr>
          <p:cNvSpPr/>
          <p:nvPr/>
        </p:nvSpPr>
        <p:spPr>
          <a:xfrm>
            <a:off x="3973234" y="1871217"/>
            <a:ext cx="288032" cy="144016"/>
          </a:xfrm>
          <a:prstGeom prst="right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45" name="Image 44">
            <a:extLst>
              <a:ext uri="{FF2B5EF4-FFF2-40B4-BE49-F238E27FC236}">
                <a16:creationId xmlns:a16="http://schemas.microsoft.com/office/drawing/2014/main" id="{560815BE-280B-D936-7ADC-61795203C61B}"/>
              </a:ext>
            </a:extLst>
          </p:cNvPr>
          <p:cNvPicPr>
            <a:picLocks noChangeAspect="1"/>
          </p:cNvPicPr>
          <p:nvPr/>
        </p:nvPicPr>
        <p:blipFill>
          <a:blip r:embed="rId4"/>
          <a:stretch>
            <a:fillRect/>
          </a:stretch>
        </p:blipFill>
        <p:spPr>
          <a:xfrm>
            <a:off x="5086800" y="1036800"/>
            <a:ext cx="3743811" cy="2160000"/>
          </a:xfrm>
          <a:prstGeom prst="rect">
            <a:avLst/>
          </a:prstGeom>
        </p:spPr>
      </p:pic>
      <p:pic>
        <p:nvPicPr>
          <p:cNvPr id="46" name="Image 45">
            <a:extLst>
              <a:ext uri="{FF2B5EF4-FFF2-40B4-BE49-F238E27FC236}">
                <a16:creationId xmlns:a16="http://schemas.microsoft.com/office/drawing/2014/main" id="{8B795086-5610-5201-D5B9-73F4F2F5CF8D}"/>
              </a:ext>
            </a:extLst>
          </p:cNvPr>
          <p:cNvPicPr>
            <a:picLocks noChangeAspect="1"/>
          </p:cNvPicPr>
          <p:nvPr/>
        </p:nvPicPr>
        <p:blipFill>
          <a:blip r:embed="rId5"/>
          <a:stretch>
            <a:fillRect/>
          </a:stretch>
        </p:blipFill>
        <p:spPr>
          <a:xfrm>
            <a:off x="252000" y="3578400"/>
            <a:ext cx="4320540" cy="2881884"/>
          </a:xfrm>
          <a:prstGeom prst="rect">
            <a:avLst/>
          </a:prstGeom>
          <a:solidFill>
            <a:schemeClr val="bg1"/>
          </a:solidFill>
        </p:spPr>
      </p:pic>
      <p:pic>
        <p:nvPicPr>
          <p:cNvPr id="47" name="Image 46">
            <a:extLst>
              <a:ext uri="{FF2B5EF4-FFF2-40B4-BE49-F238E27FC236}">
                <a16:creationId xmlns:a16="http://schemas.microsoft.com/office/drawing/2014/main" id="{2120A32E-3208-C580-EFD8-C21B5F0E7CDC}"/>
              </a:ext>
            </a:extLst>
          </p:cNvPr>
          <p:cNvPicPr>
            <a:picLocks noChangeAspect="1"/>
          </p:cNvPicPr>
          <p:nvPr/>
        </p:nvPicPr>
        <p:blipFill>
          <a:blip r:embed="rId6"/>
          <a:stretch>
            <a:fillRect/>
          </a:stretch>
        </p:blipFill>
        <p:spPr>
          <a:xfrm>
            <a:off x="4572000" y="3578400"/>
            <a:ext cx="4320540" cy="2881884"/>
          </a:xfrm>
          <a:prstGeom prst="rect">
            <a:avLst/>
          </a:prstGeom>
          <a:solidFill>
            <a:schemeClr val="bg1"/>
          </a:solidFill>
        </p:spPr>
      </p:pic>
      <p:pic>
        <p:nvPicPr>
          <p:cNvPr id="48" name="Image 47">
            <a:extLst>
              <a:ext uri="{FF2B5EF4-FFF2-40B4-BE49-F238E27FC236}">
                <a16:creationId xmlns:a16="http://schemas.microsoft.com/office/drawing/2014/main" id="{3B08C495-4019-CB8A-98BD-EA86843E7DCB}"/>
              </a:ext>
            </a:extLst>
          </p:cNvPr>
          <p:cNvPicPr>
            <a:picLocks noChangeAspect="1"/>
          </p:cNvPicPr>
          <p:nvPr/>
        </p:nvPicPr>
        <p:blipFill>
          <a:blip r:embed="rId7"/>
          <a:stretch>
            <a:fillRect/>
          </a:stretch>
        </p:blipFill>
        <p:spPr>
          <a:xfrm>
            <a:off x="579600" y="1015200"/>
            <a:ext cx="2858400" cy="2160620"/>
          </a:xfrm>
          <a:prstGeom prst="rect">
            <a:avLst/>
          </a:prstGeom>
        </p:spPr>
      </p:pic>
      <p:sp>
        <p:nvSpPr>
          <p:cNvPr id="49" name="ZoneTexte 48">
            <a:extLst>
              <a:ext uri="{FF2B5EF4-FFF2-40B4-BE49-F238E27FC236}">
                <a16:creationId xmlns:a16="http://schemas.microsoft.com/office/drawing/2014/main" id="{7C6DC156-E27E-6A50-1820-53DBB380930A}"/>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17/20</a:t>
            </a:r>
          </a:p>
        </p:txBody>
      </p:sp>
      <p:sp>
        <p:nvSpPr>
          <p:cNvPr id="2" name="ZoneTexte 1">
            <a:extLst>
              <a:ext uri="{FF2B5EF4-FFF2-40B4-BE49-F238E27FC236}">
                <a16:creationId xmlns:a16="http://schemas.microsoft.com/office/drawing/2014/main" id="{99FCD901-6E81-39AA-CF47-9B8E113E9FC8}"/>
              </a:ext>
            </a:extLst>
          </p:cNvPr>
          <p:cNvSpPr txBox="1"/>
          <p:nvPr/>
        </p:nvSpPr>
        <p:spPr>
          <a:xfrm>
            <a:off x="671332" y="6453161"/>
            <a:ext cx="6886936" cy="400110"/>
          </a:xfrm>
          <a:prstGeom prst="rect">
            <a:avLst/>
          </a:prstGeom>
          <a:noFill/>
        </p:spPr>
        <p:txBody>
          <a:bodyPr wrap="square">
            <a:spAutoFit/>
          </a:bodyPr>
          <a:lstStyle/>
          <a:p>
            <a:pPr algn="l"/>
            <a:r>
              <a:rPr lang="en-US" sz="1000" b="0" i="1" u="none" strike="noStrike" baseline="0" dirty="0">
                <a:latin typeface="Arial" panose="020B0604020202020204" pitchFamily="34" charset="0"/>
                <a:cs typeface="Arial" panose="020B0604020202020204" pitchFamily="34" charset="0"/>
              </a:rPr>
              <a:t>Reference: F. </a:t>
            </a:r>
            <a:r>
              <a:rPr lang="en-US" sz="1000" b="0" i="1" u="none" strike="noStrike" baseline="0" dirty="0" err="1">
                <a:latin typeface="Arial" panose="020B0604020202020204" pitchFamily="34" charset="0"/>
                <a:cs typeface="Arial" panose="020B0604020202020204" pitchFamily="34" charset="0"/>
              </a:rPr>
              <a:t>Kühnemund</a:t>
            </a:r>
            <a:r>
              <a:rPr lang="en-US" sz="1000" b="0" i="1" u="none" strike="noStrike" baseline="0" dirty="0">
                <a:latin typeface="Arial" panose="020B0604020202020204" pitchFamily="34" charset="0"/>
                <a:cs typeface="Arial" panose="020B0604020202020204" pitchFamily="34" charset="0"/>
              </a:rPr>
              <a:t>, Verification of the Rotation Capacity of Joints in Steel Structures (in German) (Ph.D. thesis), University of Stuttgart, Stuttgart (Germany, 2003).</a:t>
            </a:r>
            <a:endParaRPr lang="en-GB" sz="2400"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40892584"/>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7BABAA-F069-D1A1-8494-55CE339EEEAA}"/>
              </a:ext>
            </a:extLst>
          </p:cNvPr>
          <p:cNvSpPr txBox="1"/>
          <p:nvPr/>
        </p:nvSpPr>
        <p:spPr>
          <a:xfrm>
            <a:off x="251520" y="1268760"/>
            <a:ext cx="8640960" cy="2677656"/>
          </a:xfrm>
          <a:prstGeom prst="rect">
            <a:avLst/>
          </a:prstGeom>
          <a:noFill/>
        </p:spPr>
        <p:txBody>
          <a:bodyPr wrap="square" rtlCol="0">
            <a:spAutoFit/>
          </a:bodyPr>
          <a:lstStyle/>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Introduction</a:t>
            </a:r>
          </a:p>
          <a:p>
            <a:pPr marL="342900" indent="-342900">
              <a:buFont typeface="+mj-lt"/>
              <a:buAutoNum type="arabicPeriod"/>
            </a:pPr>
            <a:endParaRPr lang="fr-FR" sz="2400" dirty="0">
              <a:solidFill>
                <a:schemeClr val="tx1">
                  <a:alpha val="20000"/>
                </a:schemeClr>
              </a:solidFill>
              <a:latin typeface="+mj-lt"/>
              <a:cs typeface="Arial" panose="020B0604020202020204" pitchFamily="34" charset="0"/>
            </a:endParaRPr>
          </a:p>
          <a:p>
            <a:pPr marL="342900" indent="-342900">
              <a:buFont typeface="+mj-lt"/>
              <a:buAutoNum type="arabicPeriod"/>
            </a:pPr>
            <a:r>
              <a:rPr lang="fr-FR" sz="2400" dirty="0" err="1">
                <a:solidFill>
                  <a:schemeClr val="tx1">
                    <a:alpha val="20000"/>
                  </a:schemeClr>
                </a:solidFill>
                <a:latin typeface="+mj-lt"/>
                <a:cs typeface="Arial" panose="020B0604020202020204" pitchFamily="34" charset="0"/>
              </a:rPr>
              <a:t>Literature</a:t>
            </a:r>
            <a:r>
              <a:rPr lang="fr-FR" sz="2400" dirty="0">
                <a:solidFill>
                  <a:schemeClr val="tx1">
                    <a:alpha val="20000"/>
                  </a:schemeClr>
                </a:solidFill>
                <a:latin typeface="+mj-lt"/>
                <a:cs typeface="Arial" panose="020B0604020202020204" pitchFamily="34" charset="0"/>
              </a:rPr>
              <a:t> </a:t>
            </a:r>
            <a:r>
              <a:rPr lang="fr-FR" sz="2400" dirty="0" err="1">
                <a:solidFill>
                  <a:schemeClr val="tx1">
                    <a:alpha val="20000"/>
                  </a:schemeClr>
                </a:solidFill>
                <a:latin typeface="+mj-lt"/>
                <a:cs typeface="Arial" panose="020B0604020202020204" pitchFamily="34" charset="0"/>
              </a:rPr>
              <a:t>review</a:t>
            </a:r>
            <a:r>
              <a:rPr lang="fr-FR" sz="2400" dirty="0">
                <a:solidFill>
                  <a:schemeClr val="tx1">
                    <a:alpha val="20000"/>
                  </a:schemeClr>
                </a:solidFill>
                <a:latin typeface="+mj-lt"/>
                <a:cs typeface="Arial" panose="020B0604020202020204" pitchFamily="34" charset="0"/>
              </a:rPr>
              <a:t>: EN 1993-1-8 model</a:t>
            </a:r>
          </a:p>
          <a:p>
            <a:pPr marL="342900" indent="-342900">
              <a:buFont typeface="+mj-lt"/>
              <a:buAutoNum type="arabicPeriod"/>
            </a:pPr>
            <a:endParaRPr lang="fr-FR" sz="2400" dirty="0">
              <a:solidFill>
                <a:schemeClr val="tx1">
                  <a:alpha val="20000"/>
                </a:schemeClr>
              </a:solidFill>
              <a:latin typeface="+mj-lt"/>
              <a:cs typeface="Arial" panose="020B0604020202020204" pitchFamily="34" charset="0"/>
            </a:endParaRPr>
          </a:p>
          <a:p>
            <a:pPr marL="342900" indent="-342900">
              <a:buFont typeface="+mj-lt"/>
              <a:buAutoNum type="arabicPeriod"/>
            </a:pPr>
            <a:r>
              <a:rPr lang="fr-FR" sz="2400" dirty="0">
                <a:solidFill>
                  <a:schemeClr val="tx1">
                    <a:alpha val="20000"/>
                  </a:schemeClr>
                </a:solidFill>
                <a:latin typeface="+mj-lt"/>
                <a:cs typeface="Arial" panose="020B0604020202020204" pitchFamily="34" charset="0"/>
              </a:rPr>
              <a:t>New </a:t>
            </a:r>
            <a:r>
              <a:rPr lang="fr-FR" sz="2400" dirty="0" err="1">
                <a:solidFill>
                  <a:schemeClr val="tx1">
                    <a:alpha val="20000"/>
                  </a:schemeClr>
                </a:solidFill>
                <a:latin typeface="+mj-lt"/>
                <a:cs typeface="Arial" panose="020B0604020202020204" pitchFamily="34" charset="0"/>
              </a:rPr>
              <a:t>analytical</a:t>
            </a:r>
            <a:r>
              <a:rPr lang="fr-FR" sz="2400" dirty="0">
                <a:solidFill>
                  <a:schemeClr val="tx1">
                    <a:alpha val="20000"/>
                  </a:schemeClr>
                </a:solidFill>
                <a:latin typeface="+mj-lt"/>
                <a:cs typeface="Arial" panose="020B0604020202020204" pitchFamily="34" charset="0"/>
              </a:rPr>
              <a:t> model</a:t>
            </a:r>
          </a:p>
          <a:p>
            <a:pPr marL="342900" indent="-342900">
              <a:buFont typeface="+mj-lt"/>
              <a:buAutoNum type="arabicPeriod"/>
            </a:pPr>
            <a:endParaRPr lang="fr-FR" sz="2400" dirty="0">
              <a:latin typeface="+mj-lt"/>
              <a:cs typeface="Arial" panose="020B0604020202020204" pitchFamily="34" charset="0"/>
            </a:endParaRPr>
          </a:p>
          <a:p>
            <a:pPr marL="342900" indent="-342900">
              <a:buFont typeface="+mj-lt"/>
              <a:buAutoNum type="arabicPeriod"/>
            </a:pPr>
            <a:r>
              <a:rPr lang="fr-FR" sz="2400" dirty="0">
                <a:latin typeface="+mj-lt"/>
                <a:cs typeface="Arial" panose="020B0604020202020204" pitchFamily="34" charset="0"/>
              </a:rPr>
              <a:t>Conclusions &amp; perspectives</a:t>
            </a:r>
          </a:p>
        </p:txBody>
      </p:sp>
      <p:sp>
        <p:nvSpPr>
          <p:cNvPr id="6" name="Titre 5">
            <a:extLst>
              <a:ext uri="{FF2B5EF4-FFF2-40B4-BE49-F238E27FC236}">
                <a16:creationId xmlns:a16="http://schemas.microsoft.com/office/drawing/2014/main" id="{17A59B2A-084C-A99E-E97B-93A1B2C977F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Outline</a:t>
            </a:r>
          </a:p>
        </p:txBody>
      </p:sp>
      <p:sp>
        <p:nvSpPr>
          <p:cNvPr id="3" name="ZoneTexte 2">
            <a:extLst>
              <a:ext uri="{FF2B5EF4-FFF2-40B4-BE49-F238E27FC236}">
                <a16:creationId xmlns:a16="http://schemas.microsoft.com/office/drawing/2014/main" id="{3085307B-2BAF-90B2-E352-070487527CB9}"/>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18/20</a:t>
            </a:r>
          </a:p>
        </p:txBody>
      </p:sp>
    </p:spTree>
    <p:custDataLst>
      <p:tags r:id="rId1"/>
    </p:custDataLst>
    <p:extLst>
      <p:ext uri="{BB962C8B-B14F-4D97-AF65-F5344CB8AC3E}">
        <p14:creationId xmlns:p14="http://schemas.microsoft.com/office/powerpoint/2010/main" val="1869070122"/>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 73">
            <a:extLst>
              <a:ext uri="{FF2B5EF4-FFF2-40B4-BE49-F238E27FC236}">
                <a16:creationId xmlns:a16="http://schemas.microsoft.com/office/drawing/2014/main" id="{C5B2FF65-69B2-68B8-604E-0157F0DFF802}"/>
              </a:ext>
            </a:extLst>
          </p:cNvPr>
          <p:cNvPicPr>
            <a:picLocks noChangeAspect="1"/>
          </p:cNvPicPr>
          <p:nvPr/>
        </p:nvPicPr>
        <p:blipFill>
          <a:blip r:embed="rId4"/>
          <a:stretch>
            <a:fillRect/>
          </a:stretch>
        </p:blipFill>
        <p:spPr>
          <a:xfrm>
            <a:off x="7596000" y="5443200"/>
            <a:ext cx="1182194" cy="900000"/>
          </a:xfrm>
          <a:prstGeom prst="rect">
            <a:avLst/>
          </a:prstGeom>
        </p:spPr>
      </p:pic>
      <p:pic>
        <p:nvPicPr>
          <p:cNvPr id="43" name="Image 42">
            <a:extLst>
              <a:ext uri="{FF2B5EF4-FFF2-40B4-BE49-F238E27FC236}">
                <a16:creationId xmlns:a16="http://schemas.microsoft.com/office/drawing/2014/main" id="{A16EEB32-AA30-D1B9-B12C-83F013B5A00D}"/>
              </a:ext>
            </a:extLst>
          </p:cNvPr>
          <p:cNvPicPr>
            <a:picLocks noChangeAspect="1"/>
          </p:cNvPicPr>
          <p:nvPr/>
        </p:nvPicPr>
        <p:blipFill>
          <a:blip r:embed="rId5"/>
          <a:stretch>
            <a:fillRect/>
          </a:stretch>
        </p:blipFill>
        <p:spPr>
          <a:xfrm>
            <a:off x="226800" y="4611600"/>
            <a:ext cx="2855738" cy="1620000"/>
          </a:xfrm>
          <a:prstGeom prst="rect">
            <a:avLst/>
          </a:prstGeom>
        </p:spPr>
      </p:pic>
      <p:pic>
        <p:nvPicPr>
          <p:cNvPr id="45" name="Image 44">
            <a:extLst>
              <a:ext uri="{FF2B5EF4-FFF2-40B4-BE49-F238E27FC236}">
                <a16:creationId xmlns:a16="http://schemas.microsoft.com/office/drawing/2014/main" id="{7363E9BF-E8EB-27F8-EC54-854E25F8306D}"/>
              </a:ext>
            </a:extLst>
          </p:cNvPr>
          <p:cNvPicPr>
            <a:picLocks noChangeAspect="1"/>
          </p:cNvPicPr>
          <p:nvPr/>
        </p:nvPicPr>
        <p:blipFill>
          <a:blip r:embed="rId6"/>
          <a:stretch>
            <a:fillRect/>
          </a:stretch>
        </p:blipFill>
        <p:spPr>
          <a:xfrm>
            <a:off x="7596000" y="4093200"/>
            <a:ext cx="1183249" cy="900000"/>
          </a:xfrm>
          <a:prstGeom prst="rect">
            <a:avLst/>
          </a:prstGeom>
        </p:spPr>
      </p:pic>
      <p:pic>
        <p:nvPicPr>
          <p:cNvPr id="46" name="Image 45">
            <a:extLst>
              <a:ext uri="{FF2B5EF4-FFF2-40B4-BE49-F238E27FC236}">
                <a16:creationId xmlns:a16="http://schemas.microsoft.com/office/drawing/2014/main" id="{EB41E709-E8C9-910F-EC4A-8D161FF9699A}"/>
              </a:ext>
            </a:extLst>
          </p:cNvPr>
          <p:cNvPicPr>
            <a:picLocks noChangeAspect="1"/>
          </p:cNvPicPr>
          <p:nvPr/>
        </p:nvPicPr>
        <p:blipFill>
          <a:blip r:embed="rId7"/>
          <a:stretch>
            <a:fillRect/>
          </a:stretch>
        </p:blipFill>
        <p:spPr>
          <a:xfrm>
            <a:off x="7596000" y="2721600"/>
            <a:ext cx="1150948" cy="900000"/>
          </a:xfrm>
          <a:prstGeom prst="rect">
            <a:avLst/>
          </a:prstGeom>
        </p:spPr>
      </p:pic>
      <p:pic>
        <p:nvPicPr>
          <p:cNvPr id="42" name="Image 41">
            <a:extLst>
              <a:ext uri="{FF2B5EF4-FFF2-40B4-BE49-F238E27FC236}">
                <a16:creationId xmlns:a16="http://schemas.microsoft.com/office/drawing/2014/main" id="{3AF4D6BE-9FA7-1BD7-E14E-54E3B0B9A49F}"/>
              </a:ext>
            </a:extLst>
          </p:cNvPr>
          <p:cNvPicPr>
            <a:picLocks noChangeAspect="1"/>
          </p:cNvPicPr>
          <p:nvPr/>
        </p:nvPicPr>
        <p:blipFill>
          <a:blip r:embed="rId8"/>
          <a:stretch>
            <a:fillRect/>
          </a:stretch>
        </p:blipFill>
        <p:spPr>
          <a:xfrm>
            <a:off x="507600" y="1090800"/>
            <a:ext cx="2158201" cy="162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9"/>
          <a:stretch>
            <a:fillRect/>
          </a:stretch>
        </p:blipFill>
        <p:spPr>
          <a:xfrm>
            <a:off x="3618000" y="838800"/>
            <a:ext cx="2033246" cy="1440000"/>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of the research</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10" name="ZoneTexte 9">
            <a:extLst>
              <a:ext uri="{FF2B5EF4-FFF2-40B4-BE49-F238E27FC236}">
                <a16:creationId xmlns:a16="http://schemas.microsoft.com/office/drawing/2014/main" id="{F289EE02-D663-9296-1504-3C8BB448013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11" name="ZoneTexte 10">
            <a:extLst>
              <a:ext uri="{FF2B5EF4-FFF2-40B4-BE49-F238E27FC236}">
                <a16:creationId xmlns:a16="http://schemas.microsoft.com/office/drawing/2014/main" id="{489A3219-15C4-E707-F0A8-D5F636A0AB91}"/>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14" name="ZoneTexte 13">
            <a:extLst>
              <a:ext uri="{FF2B5EF4-FFF2-40B4-BE49-F238E27FC236}">
                <a16:creationId xmlns:a16="http://schemas.microsoft.com/office/drawing/2014/main" id="{3E368A9C-14CF-E9DD-51D7-C0E836822EB6}"/>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20" name="ZoneTexte 19">
            <a:extLst>
              <a:ext uri="{FF2B5EF4-FFF2-40B4-BE49-F238E27FC236}">
                <a16:creationId xmlns:a16="http://schemas.microsoft.com/office/drawing/2014/main" id="{A150212E-BA3E-8EAE-FDC1-21786F46C91A}"/>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 name="ZoneTexte 2">
            <a:extLst>
              <a:ext uri="{FF2B5EF4-FFF2-40B4-BE49-F238E27FC236}">
                <a16:creationId xmlns:a16="http://schemas.microsoft.com/office/drawing/2014/main" id="{9849BC34-7EDA-856B-0E0B-5994349C5FA2}"/>
              </a:ext>
            </a:extLst>
          </p:cNvPr>
          <p:cNvSpPr txBox="1"/>
          <p:nvPr/>
        </p:nvSpPr>
        <p:spPr>
          <a:xfrm>
            <a:off x="7677712" y="6312910"/>
            <a:ext cx="704039"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Def. capacity</a:t>
            </a:r>
          </a:p>
        </p:txBody>
      </p:sp>
      <p:cxnSp>
        <p:nvCxnSpPr>
          <p:cNvPr id="30" name="Connecteur droit avec flèche 29">
            <a:extLst>
              <a:ext uri="{FF2B5EF4-FFF2-40B4-BE49-F238E27FC236}">
                <a16:creationId xmlns:a16="http://schemas.microsoft.com/office/drawing/2014/main" id="{1D1CC81A-4E06-813E-8960-AAAD67E3DEFF}"/>
              </a:ext>
            </a:extLst>
          </p:cNvPr>
          <p:cNvCxnSpPr>
            <a:cxnSpLocks/>
          </p:cNvCxnSpPr>
          <p:nvPr/>
        </p:nvCxnSpPr>
        <p:spPr>
          <a:xfrm>
            <a:off x="7839075" y="6323415"/>
            <a:ext cx="431006" cy="0"/>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114EF4B-C028-C5E7-4953-766B76ABAA5C}"/>
              </a:ext>
            </a:extLst>
          </p:cNvPr>
          <p:cNvSpPr txBox="1"/>
          <p:nvPr/>
        </p:nvSpPr>
        <p:spPr>
          <a:xfrm>
            <a:off x="7794608" y="4954229"/>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sp>
        <p:nvSpPr>
          <p:cNvPr id="32" name="ZoneTexte 31">
            <a:extLst>
              <a:ext uri="{FF2B5EF4-FFF2-40B4-BE49-F238E27FC236}">
                <a16:creationId xmlns:a16="http://schemas.microsoft.com/office/drawing/2014/main" id="{318A2286-FFD8-616D-855A-D465B5706B3C}"/>
              </a:ext>
            </a:extLst>
          </p:cNvPr>
          <p:cNvSpPr txBox="1"/>
          <p:nvPr/>
        </p:nvSpPr>
        <p:spPr>
          <a:xfrm>
            <a:off x="7806779" y="3590530"/>
            <a:ext cx="753732" cy="200055"/>
          </a:xfrm>
          <a:prstGeom prst="rect">
            <a:avLst/>
          </a:prstGeom>
          <a:noFill/>
        </p:spPr>
        <p:txBody>
          <a:bodyPr wrap="none" rtlCol="0">
            <a:spAutoFit/>
          </a:bodyPr>
          <a:lstStyle/>
          <a:p>
            <a:pPr algn="ctr"/>
            <a:r>
              <a:rPr lang="en-GB" sz="700" dirty="0">
                <a:solidFill>
                  <a:srgbClr val="FF0000"/>
                </a:solidFill>
                <a:latin typeface="Arial" panose="020B0604020202020204" pitchFamily="34" charset="0"/>
                <a:cs typeface="Arial" panose="020B0604020202020204" pitchFamily="34" charset="0"/>
              </a:rPr>
              <a:t>Def. capacity?</a:t>
            </a:r>
          </a:p>
        </p:txBody>
      </p:sp>
      <p:cxnSp>
        <p:nvCxnSpPr>
          <p:cNvPr id="33" name="Connecteur droit avec flèche 32">
            <a:extLst>
              <a:ext uri="{FF2B5EF4-FFF2-40B4-BE49-F238E27FC236}">
                <a16:creationId xmlns:a16="http://schemas.microsoft.com/office/drawing/2014/main" id="{D8B10430-CA98-5A0E-E612-CAF69E87347F}"/>
              </a:ext>
            </a:extLst>
          </p:cNvPr>
          <p:cNvCxnSpPr>
            <a:cxnSpLocks/>
          </p:cNvCxnSpPr>
          <p:nvPr/>
        </p:nvCxnSpPr>
        <p:spPr>
          <a:xfrm>
            <a:off x="581025" y="6231600"/>
            <a:ext cx="2162175" cy="720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C82CEF76-B689-5030-1039-2CA7B1E14A18}"/>
              </a:ext>
            </a:extLst>
          </p:cNvPr>
          <p:cNvSpPr txBox="1"/>
          <p:nvPr/>
        </p:nvSpPr>
        <p:spPr>
          <a:xfrm>
            <a:off x="1275397" y="6238800"/>
            <a:ext cx="758541" cy="261610"/>
          </a:xfrm>
          <a:prstGeom prst="rect">
            <a:avLst/>
          </a:prstGeom>
          <a:noFill/>
        </p:spPr>
        <p:txBody>
          <a:bodyPr wrap="none" rtlCol="0">
            <a:spAutoFit/>
          </a:bodyPr>
          <a:lstStyle/>
          <a:p>
            <a:r>
              <a:rPr lang="en-GB" sz="1100" dirty="0">
                <a:solidFill>
                  <a:srgbClr val="FF0000"/>
                </a:solidFill>
                <a:latin typeface="Arial" panose="020B0604020202020204" pitchFamily="34" charset="0"/>
                <a:cs typeface="Arial" panose="020B0604020202020204" pitchFamily="34" charset="0"/>
              </a:rPr>
              <a:t>Ductility?</a:t>
            </a:r>
          </a:p>
        </p:txBody>
      </p:sp>
      <p:cxnSp>
        <p:nvCxnSpPr>
          <p:cNvPr id="35" name="Connecteur droit avec flèche 34">
            <a:extLst>
              <a:ext uri="{FF2B5EF4-FFF2-40B4-BE49-F238E27FC236}">
                <a16:creationId xmlns:a16="http://schemas.microsoft.com/office/drawing/2014/main" id="{BC3ADCF0-E9CF-E26E-22F9-0E6E650B8A74}"/>
              </a:ext>
            </a:extLst>
          </p:cNvPr>
          <p:cNvCxnSpPr>
            <a:cxnSpLocks/>
          </p:cNvCxnSpPr>
          <p:nvPr/>
        </p:nvCxnSpPr>
        <p:spPr>
          <a:xfrm>
            <a:off x="7839075" y="3606478"/>
            <a:ext cx="691500" cy="806"/>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B9B1EC7B-48FC-126B-E73E-E738FC4A364D}"/>
              </a:ext>
            </a:extLst>
          </p:cNvPr>
          <p:cNvCxnSpPr>
            <a:cxnSpLocks/>
          </p:cNvCxnSpPr>
          <p:nvPr/>
        </p:nvCxnSpPr>
        <p:spPr>
          <a:xfrm>
            <a:off x="7839075" y="4971605"/>
            <a:ext cx="638175"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7" name="Ellipse 36">
            <a:extLst>
              <a:ext uri="{FF2B5EF4-FFF2-40B4-BE49-F238E27FC236}">
                <a16:creationId xmlns:a16="http://schemas.microsoft.com/office/drawing/2014/main" id="{FABE13A0-ABE5-58F6-596C-039F8BB3705A}"/>
              </a:ext>
            </a:extLst>
          </p:cNvPr>
          <p:cNvSpPr/>
          <p:nvPr/>
        </p:nvSpPr>
        <p:spPr>
          <a:xfrm rot="21180105">
            <a:off x="7950994" y="2869089"/>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Ellipse 37">
            <a:extLst>
              <a:ext uri="{FF2B5EF4-FFF2-40B4-BE49-F238E27FC236}">
                <a16:creationId xmlns:a16="http://schemas.microsoft.com/office/drawing/2014/main" id="{2CDBB408-5E07-4015-0A52-03B8037968D4}"/>
              </a:ext>
            </a:extLst>
          </p:cNvPr>
          <p:cNvSpPr/>
          <p:nvPr/>
        </p:nvSpPr>
        <p:spPr>
          <a:xfrm rot="21180105">
            <a:off x="7950995" y="4271003"/>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Ellipse 39">
            <a:extLst>
              <a:ext uri="{FF2B5EF4-FFF2-40B4-BE49-F238E27FC236}">
                <a16:creationId xmlns:a16="http://schemas.microsoft.com/office/drawing/2014/main" id="{A6392AD8-1E7B-43C1-443E-08458D184C65}"/>
              </a:ext>
            </a:extLst>
          </p:cNvPr>
          <p:cNvSpPr/>
          <p:nvPr/>
        </p:nvSpPr>
        <p:spPr>
          <a:xfrm rot="21180105">
            <a:off x="874486" y="4930259"/>
            <a:ext cx="2099353" cy="255009"/>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ZoneTexte 74">
            <a:extLst>
              <a:ext uri="{FF2B5EF4-FFF2-40B4-BE49-F238E27FC236}">
                <a16:creationId xmlns:a16="http://schemas.microsoft.com/office/drawing/2014/main" id="{41321EFF-5428-223A-B225-A709603B3269}"/>
              </a:ext>
            </a:extLst>
          </p:cNvPr>
          <p:cNvSpPr txBox="1"/>
          <p:nvPr/>
        </p:nvSpPr>
        <p:spPr>
          <a:xfrm>
            <a:off x="7890047" y="5448866"/>
            <a:ext cx="731290"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New proposal</a:t>
            </a:r>
          </a:p>
        </p:txBody>
      </p:sp>
      <p:sp>
        <p:nvSpPr>
          <p:cNvPr id="76" name="Rectangle 75">
            <a:extLst>
              <a:ext uri="{FF2B5EF4-FFF2-40B4-BE49-F238E27FC236}">
                <a16:creationId xmlns:a16="http://schemas.microsoft.com/office/drawing/2014/main" id="{421F7F17-A075-A6A4-A6B4-30AD22350A22}"/>
              </a:ext>
            </a:extLst>
          </p:cNvPr>
          <p:cNvSpPr/>
          <p:nvPr/>
        </p:nvSpPr>
        <p:spPr>
          <a:xfrm>
            <a:off x="6000064" y="5114450"/>
            <a:ext cx="2975871" cy="1368225"/>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7" name="ZoneTexte 76">
            <a:extLst>
              <a:ext uri="{FF2B5EF4-FFF2-40B4-BE49-F238E27FC236}">
                <a16:creationId xmlns:a16="http://schemas.microsoft.com/office/drawing/2014/main" id="{A13A20E2-7620-F174-9C2E-88BC052517DC}"/>
              </a:ext>
            </a:extLst>
          </p:cNvPr>
          <p:cNvSpPr txBox="1"/>
          <p:nvPr/>
        </p:nvSpPr>
        <p:spPr>
          <a:xfrm>
            <a:off x="5886300" y="4800340"/>
            <a:ext cx="1088760"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This </a:t>
            </a:r>
            <a:r>
              <a:rPr lang="fr-FR" sz="1400" b="1" dirty="0" err="1">
                <a:latin typeface="Arial" panose="020B0604020202020204" pitchFamily="34" charset="0"/>
                <a:cs typeface="Arial" panose="020B0604020202020204" pitchFamily="34" charset="0"/>
              </a:rPr>
              <a:t>paper</a:t>
            </a:r>
            <a:endParaRPr lang="fr-FR" sz="1400" b="1" dirty="0">
              <a:latin typeface="Arial" panose="020B0604020202020204" pitchFamily="34" charset="0"/>
              <a:cs typeface="Arial" panose="020B0604020202020204" pitchFamily="34" charset="0"/>
            </a:endParaRPr>
          </a:p>
        </p:txBody>
      </p:sp>
      <p:sp>
        <p:nvSpPr>
          <p:cNvPr id="78" name="ZoneTexte 77">
            <a:extLst>
              <a:ext uri="{FF2B5EF4-FFF2-40B4-BE49-F238E27FC236}">
                <a16:creationId xmlns:a16="http://schemas.microsoft.com/office/drawing/2014/main" id="{57FCA6CF-F835-7662-8112-7A6F77DCB367}"/>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19/20</a:t>
            </a:r>
          </a:p>
        </p:txBody>
      </p:sp>
      <p:pic>
        <p:nvPicPr>
          <p:cNvPr id="24" name="Image 23">
            <a:extLst>
              <a:ext uri="{FF2B5EF4-FFF2-40B4-BE49-F238E27FC236}">
                <a16:creationId xmlns:a16="http://schemas.microsoft.com/office/drawing/2014/main" id="{98231382-10EF-7D6F-261F-22A6E8C3778E}"/>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4136977299"/>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6164DD83-AF0D-BA51-2BC5-D45C8C339539}"/>
              </a:ext>
            </a:extLst>
          </p:cNvPr>
          <p:cNvPicPr>
            <a:picLocks noChangeAspect="1"/>
          </p:cNvPicPr>
          <p:nvPr/>
        </p:nvPicPr>
        <p:blipFill>
          <a:blip r:embed="rId4"/>
          <a:stretch>
            <a:fillRect/>
          </a:stretch>
        </p:blipFill>
        <p:spPr>
          <a:xfrm>
            <a:off x="7596000" y="2721600"/>
            <a:ext cx="1150948" cy="900000"/>
          </a:xfrm>
          <a:prstGeom prst="rect">
            <a:avLst/>
          </a:prstGeom>
        </p:spPr>
      </p:pic>
      <p:pic>
        <p:nvPicPr>
          <p:cNvPr id="74" name="Image 73">
            <a:extLst>
              <a:ext uri="{FF2B5EF4-FFF2-40B4-BE49-F238E27FC236}">
                <a16:creationId xmlns:a16="http://schemas.microsoft.com/office/drawing/2014/main" id="{C5B2FF65-69B2-68B8-604E-0157F0DFF802}"/>
              </a:ext>
            </a:extLst>
          </p:cNvPr>
          <p:cNvPicPr>
            <a:picLocks noChangeAspect="1"/>
          </p:cNvPicPr>
          <p:nvPr/>
        </p:nvPicPr>
        <p:blipFill>
          <a:blip r:embed="rId5"/>
          <a:stretch>
            <a:fillRect/>
          </a:stretch>
        </p:blipFill>
        <p:spPr>
          <a:xfrm>
            <a:off x="7596000" y="5443200"/>
            <a:ext cx="1182194" cy="900000"/>
          </a:xfrm>
          <a:prstGeom prst="rect">
            <a:avLst/>
          </a:prstGeom>
        </p:spPr>
      </p:pic>
      <p:pic>
        <p:nvPicPr>
          <p:cNvPr id="43" name="Image 42">
            <a:extLst>
              <a:ext uri="{FF2B5EF4-FFF2-40B4-BE49-F238E27FC236}">
                <a16:creationId xmlns:a16="http://schemas.microsoft.com/office/drawing/2014/main" id="{A16EEB32-AA30-D1B9-B12C-83F013B5A00D}"/>
              </a:ext>
            </a:extLst>
          </p:cNvPr>
          <p:cNvPicPr>
            <a:picLocks noChangeAspect="1"/>
          </p:cNvPicPr>
          <p:nvPr/>
        </p:nvPicPr>
        <p:blipFill>
          <a:blip r:embed="rId6"/>
          <a:stretch>
            <a:fillRect/>
          </a:stretch>
        </p:blipFill>
        <p:spPr>
          <a:xfrm>
            <a:off x="226800" y="4611600"/>
            <a:ext cx="2855738" cy="1620000"/>
          </a:xfrm>
          <a:prstGeom prst="rect">
            <a:avLst/>
          </a:prstGeom>
        </p:spPr>
      </p:pic>
      <p:pic>
        <p:nvPicPr>
          <p:cNvPr id="45" name="Image 44">
            <a:extLst>
              <a:ext uri="{FF2B5EF4-FFF2-40B4-BE49-F238E27FC236}">
                <a16:creationId xmlns:a16="http://schemas.microsoft.com/office/drawing/2014/main" id="{7363E9BF-E8EB-27F8-EC54-854E25F8306D}"/>
              </a:ext>
            </a:extLst>
          </p:cNvPr>
          <p:cNvPicPr>
            <a:picLocks noChangeAspect="1"/>
          </p:cNvPicPr>
          <p:nvPr/>
        </p:nvPicPr>
        <p:blipFill>
          <a:blip r:embed="rId7"/>
          <a:stretch>
            <a:fillRect/>
          </a:stretch>
        </p:blipFill>
        <p:spPr>
          <a:xfrm>
            <a:off x="7596000" y="4093200"/>
            <a:ext cx="1183249" cy="900000"/>
          </a:xfrm>
          <a:prstGeom prst="rect">
            <a:avLst/>
          </a:prstGeom>
        </p:spPr>
      </p:pic>
      <p:pic>
        <p:nvPicPr>
          <p:cNvPr id="42" name="Image 41">
            <a:extLst>
              <a:ext uri="{FF2B5EF4-FFF2-40B4-BE49-F238E27FC236}">
                <a16:creationId xmlns:a16="http://schemas.microsoft.com/office/drawing/2014/main" id="{3AF4D6BE-9FA7-1BD7-E14E-54E3B0B9A49F}"/>
              </a:ext>
            </a:extLst>
          </p:cNvPr>
          <p:cNvPicPr>
            <a:picLocks noChangeAspect="1"/>
          </p:cNvPicPr>
          <p:nvPr/>
        </p:nvPicPr>
        <p:blipFill>
          <a:blip r:embed="rId8"/>
          <a:stretch>
            <a:fillRect/>
          </a:stretch>
        </p:blipFill>
        <p:spPr>
          <a:xfrm>
            <a:off x="507600" y="1090800"/>
            <a:ext cx="2158201" cy="162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9"/>
          <a:stretch>
            <a:fillRect/>
          </a:stretch>
        </p:blipFill>
        <p:spPr>
          <a:xfrm>
            <a:off x="3618000" y="838800"/>
            <a:ext cx="2033246" cy="1440000"/>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of the research</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10" name="ZoneTexte 9">
            <a:extLst>
              <a:ext uri="{FF2B5EF4-FFF2-40B4-BE49-F238E27FC236}">
                <a16:creationId xmlns:a16="http://schemas.microsoft.com/office/drawing/2014/main" id="{F289EE02-D663-9296-1504-3C8BB448013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11" name="ZoneTexte 10">
            <a:extLst>
              <a:ext uri="{FF2B5EF4-FFF2-40B4-BE49-F238E27FC236}">
                <a16:creationId xmlns:a16="http://schemas.microsoft.com/office/drawing/2014/main" id="{489A3219-15C4-E707-F0A8-D5F636A0AB91}"/>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14" name="ZoneTexte 13">
            <a:extLst>
              <a:ext uri="{FF2B5EF4-FFF2-40B4-BE49-F238E27FC236}">
                <a16:creationId xmlns:a16="http://schemas.microsoft.com/office/drawing/2014/main" id="{3E368A9C-14CF-E9DD-51D7-C0E836822EB6}"/>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20" name="ZoneTexte 19">
            <a:extLst>
              <a:ext uri="{FF2B5EF4-FFF2-40B4-BE49-F238E27FC236}">
                <a16:creationId xmlns:a16="http://schemas.microsoft.com/office/drawing/2014/main" id="{A150212E-BA3E-8EAE-FDC1-21786F46C91A}"/>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 name="ZoneTexte 2">
            <a:extLst>
              <a:ext uri="{FF2B5EF4-FFF2-40B4-BE49-F238E27FC236}">
                <a16:creationId xmlns:a16="http://schemas.microsoft.com/office/drawing/2014/main" id="{9849BC34-7EDA-856B-0E0B-5994349C5FA2}"/>
              </a:ext>
            </a:extLst>
          </p:cNvPr>
          <p:cNvSpPr txBox="1"/>
          <p:nvPr/>
        </p:nvSpPr>
        <p:spPr>
          <a:xfrm>
            <a:off x="7677712" y="6312910"/>
            <a:ext cx="704039"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Def. capacity</a:t>
            </a:r>
          </a:p>
        </p:txBody>
      </p:sp>
      <p:cxnSp>
        <p:nvCxnSpPr>
          <p:cNvPr id="30" name="Connecteur droit avec flèche 29">
            <a:extLst>
              <a:ext uri="{FF2B5EF4-FFF2-40B4-BE49-F238E27FC236}">
                <a16:creationId xmlns:a16="http://schemas.microsoft.com/office/drawing/2014/main" id="{1D1CC81A-4E06-813E-8960-AAAD67E3DEFF}"/>
              </a:ext>
            </a:extLst>
          </p:cNvPr>
          <p:cNvCxnSpPr>
            <a:cxnSpLocks/>
          </p:cNvCxnSpPr>
          <p:nvPr/>
        </p:nvCxnSpPr>
        <p:spPr>
          <a:xfrm>
            <a:off x="7839075" y="6323415"/>
            <a:ext cx="431006" cy="0"/>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114EF4B-C028-C5E7-4953-766B76ABAA5C}"/>
              </a:ext>
            </a:extLst>
          </p:cNvPr>
          <p:cNvSpPr txBox="1"/>
          <p:nvPr/>
        </p:nvSpPr>
        <p:spPr>
          <a:xfrm>
            <a:off x="7794608" y="4954229"/>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sp>
        <p:nvSpPr>
          <p:cNvPr id="32" name="ZoneTexte 31">
            <a:extLst>
              <a:ext uri="{FF2B5EF4-FFF2-40B4-BE49-F238E27FC236}">
                <a16:creationId xmlns:a16="http://schemas.microsoft.com/office/drawing/2014/main" id="{318A2286-FFD8-616D-855A-D465B5706B3C}"/>
              </a:ext>
            </a:extLst>
          </p:cNvPr>
          <p:cNvSpPr txBox="1"/>
          <p:nvPr/>
        </p:nvSpPr>
        <p:spPr>
          <a:xfrm>
            <a:off x="7831625" y="3590530"/>
            <a:ext cx="704039"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Def. capacity</a:t>
            </a:r>
          </a:p>
        </p:txBody>
      </p:sp>
      <p:cxnSp>
        <p:nvCxnSpPr>
          <p:cNvPr id="33" name="Connecteur droit avec flèche 32">
            <a:extLst>
              <a:ext uri="{FF2B5EF4-FFF2-40B4-BE49-F238E27FC236}">
                <a16:creationId xmlns:a16="http://schemas.microsoft.com/office/drawing/2014/main" id="{D8B10430-CA98-5A0E-E612-CAF69E87347F}"/>
              </a:ext>
            </a:extLst>
          </p:cNvPr>
          <p:cNvCxnSpPr>
            <a:cxnSpLocks/>
          </p:cNvCxnSpPr>
          <p:nvPr/>
        </p:nvCxnSpPr>
        <p:spPr>
          <a:xfrm>
            <a:off x="581025" y="6231600"/>
            <a:ext cx="2162175" cy="720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C82CEF76-B689-5030-1039-2CA7B1E14A18}"/>
              </a:ext>
            </a:extLst>
          </p:cNvPr>
          <p:cNvSpPr txBox="1"/>
          <p:nvPr/>
        </p:nvSpPr>
        <p:spPr>
          <a:xfrm>
            <a:off x="1275397" y="6238800"/>
            <a:ext cx="758541" cy="261610"/>
          </a:xfrm>
          <a:prstGeom prst="rect">
            <a:avLst/>
          </a:prstGeom>
          <a:noFill/>
        </p:spPr>
        <p:txBody>
          <a:bodyPr wrap="none" rtlCol="0">
            <a:spAutoFit/>
          </a:bodyPr>
          <a:lstStyle/>
          <a:p>
            <a:r>
              <a:rPr lang="en-GB" sz="1100" dirty="0">
                <a:solidFill>
                  <a:srgbClr val="FF0000"/>
                </a:solidFill>
                <a:latin typeface="Arial" panose="020B0604020202020204" pitchFamily="34" charset="0"/>
                <a:cs typeface="Arial" panose="020B0604020202020204" pitchFamily="34" charset="0"/>
              </a:rPr>
              <a:t>Ductility?</a:t>
            </a:r>
          </a:p>
        </p:txBody>
      </p:sp>
      <p:cxnSp>
        <p:nvCxnSpPr>
          <p:cNvPr id="35" name="Connecteur droit avec flèche 34">
            <a:extLst>
              <a:ext uri="{FF2B5EF4-FFF2-40B4-BE49-F238E27FC236}">
                <a16:creationId xmlns:a16="http://schemas.microsoft.com/office/drawing/2014/main" id="{BC3ADCF0-E9CF-E26E-22F9-0E6E650B8A74}"/>
              </a:ext>
            </a:extLst>
          </p:cNvPr>
          <p:cNvCxnSpPr>
            <a:cxnSpLocks/>
          </p:cNvCxnSpPr>
          <p:nvPr/>
        </p:nvCxnSpPr>
        <p:spPr>
          <a:xfrm>
            <a:off x="7839075" y="3606478"/>
            <a:ext cx="691500" cy="806"/>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B9B1EC7B-48FC-126B-E73E-E738FC4A364D}"/>
              </a:ext>
            </a:extLst>
          </p:cNvPr>
          <p:cNvCxnSpPr>
            <a:cxnSpLocks/>
          </p:cNvCxnSpPr>
          <p:nvPr/>
        </p:nvCxnSpPr>
        <p:spPr>
          <a:xfrm>
            <a:off x="7839075" y="4971605"/>
            <a:ext cx="638175"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8" name="Ellipse 37">
            <a:extLst>
              <a:ext uri="{FF2B5EF4-FFF2-40B4-BE49-F238E27FC236}">
                <a16:creationId xmlns:a16="http://schemas.microsoft.com/office/drawing/2014/main" id="{2CDBB408-5E07-4015-0A52-03B8037968D4}"/>
              </a:ext>
            </a:extLst>
          </p:cNvPr>
          <p:cNvSpPr/>
          <p:nvPr/>
        </p:nvSpPr>
        <p:spPr>
          <a:xfrm rot="21180105">
            <a:off x="7950995" y="4271003"/>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Ellipse 39">
            <a:extLst>
              <a:ext uri="{FF2B5EF4-FFF2-40B4-BE49-F238E27FC236}">
                <a16:creationId xmlns:a16="http://schemas.microsoft.com/office/drawing/2014/main" id="{A6392AD8-1E7B-43C1-443E-08458D184C65}"/>
              </a:ext>
            </a:extLst>
          </p:cNvPr>
          <p:cNvSpPr/>
          <p:nvPr/>
        </p:nvSpPr>
        <p:spPr>
          <a:xfrm rot="21180105">
            <a:off x="874486" y="4930259"/>
            <a:ext cx="2099353" cy="255009"/>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ZoneTexte 74">
            <a:extLst>
              <a:ext uri="{FF2B5EF4-FFF2-40B4-BE49-F238E27FC236}">
                <a16:creationId xmlns:a16="http://schemas.microsoft.com/office/drawing/2014/main" id="{41321EFF-5428-223A-B225-A709603B3269}"/>
              </a:ext>
            </a:extLst>
          </p:cNvPr>
          <p:cNvSpPr txBox="1"/>
          <p:nvPr/>
        </p:nvSpPr>
        <p:spPr>
          <a:xfrm>
            <a:off x="7890047" y="5448866"/>
            <a:ext cx="731290"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New proposal</a:t>
            </a:r>
          </a:p>
        </p:txBody>
      </p:sp>
      <p:grpSp>
        <p:nvGrpSpPr>
          <p:cNvPr id="24" name="Groupe 23">
            <a:extLst>
              <a:ext uri="{FF2B5EF4-FFF2-40B4-BE49-F238E27FC236}">
                <a16:creationId xmlns:a16="http://schemas.microsoft.com/office/drawing/2014/main" id="{300EE79C-CDF8-E3D8-DF66-F4D7DFCD97A4}"/>
              </a:ext>
            </a:extLst>
          </p:cNvPr>
          <p:cNvGrpSpPr/>
          <p:nvPr/>
        </p:nvGrpSpPr>
        <p:grpSpPr>
          <a:xfrm>
            <a:off x="5886300" y="2070000"/>
            <a:ext cx="3089635" cy="1682335"/>
            <a:chOff x="5886300" y="4800340"/>
            <a:chExt cx="3089635" cy="1682335"/>
          </a:xfrm>
        </p:grpSpPr>
        <p:sp>
          <p:nvSpPr>
            <p:cNvPr id="76" name="Rectangle 75">
              <a:extLst>
                <a:ext uri="{FF2B5EF4-FFF2-40B4-BE49-F238E27FC236}">
                  <a16:creationId xmlns:a16="http://schemas.microsoft.com/office/drawing/2014/main" id="{421F7F17-A075-A6A4-A6B4-30AD22350A22}"/>
                </a:ext>
              </a:extLst>
            </p:cNvPr>
            <p:cNvSpPr/>
            <p:nvPr/>
          </p:nvSpPr>
          <p:spPr>
            <a:xfrm>
              <a:off x="6000064" y="5114450"/>
              <a:ext cx="2975871" cy="1368225"/>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7" name="ZoneTexte 76">
              <a:extLst>
                <a:ext uri="{FF2B5EF4-FFF2-40B4-BE49-F238E27FC236}">
                  <a16:creationId xmlns:a16="http://schemas.microsoft.com/office/drawing/2014/main" id="{A13A20E2-7620-F174-9C2E-88BC052517DC}"/>
                </a:ext>
              </a:extLst>
            </p:cNvPr>
            <p:cNvSpPr txBox="1"/>
            <p:nvPr/>
          </p:nvSpPr>
          <p:spPr>
            <a:xfrm>
              <a:off x="5886300" y="4800340"/>
              <a:ext cx="2103461" cy="307777"/>
            </a:xfrm>
            <a:prstGeom prst="rect">
              <a:avLst/>
            </a:prstGeom>
            <a:noFill/>
          </p:spPr>
          <p:txBody>
            <a:bodyPr wrap="none" rtlCol="0">
              <a:spAutoFit/>
            </a:bodyPr>
            <a:lstStyle/>
            <a:p>
              <a:r>
                <a:rPr lang="fr-FR" sz="1400" b="1" dirty="0" err="1">
                  <a:latin typeface="Arial" panose="020B0604020202020204" pitchFamily="34" charset="0"/>
                  <a:cs typeface="Arial" panose="020B0604020202020204" pitchFamily="34" charset="0"/>
                </a:rPr>
                <a:t>Other</a:t>
              </a:r>
              <a:r>
                <a:rPr lang="fr-FR" sz="1400" b="1" dirty="0">
                  <a:latin typeface="Arial" panose="020B0604020202020204" pitchFamily="34" charset="0"/>
                  <a:cs typeface="Arial" panose="020B0604020202020204" pitchFamily="34" charset="0"/>
                </a:rPr>
                <a:t> </a:t>
              </a:r>
              <a:r>
                <a:rPr lang="fr-FR" sz="1400" b="1" dirty="0" err="1">
                  <a:latin typeface="Arial" panose="020B0604020202020204" pitchFamily="34" charset="0"/>
                  <a:cs typeface="Arial" panose="020B0604020202020204" pitchFamily="34" charset="0"/>
                </a:rPr>
                <a:t>available</a:t>
              </a:r>
              <a:r>
                <a:rPr lang="fr-FR" sz="1400" b="1" dirty="0">
                  <a:latin typeface="Arial" panose="020B0604020202020204" pitchFamily="34" charset="0"/>
                  <a:cs typeface="Arial" panose="020B0604020202020204" pitchFamily="34" charset="0"/>
                </a:rPr>
                <a:t> </a:t>
              </a:r>
              <a:r>
                <a:rPr lang="fr-FR" sz="1400" b="1" dirty="0" err="1">
                  <a:latin typeface="Arial" panose="020B0604020202020204" pitchFamily="34" charset="0"/>
                  <a:cs typeface="Arial" panose="020B0604020202020204" pitchFamily="34" charset="0"/>
                </a:rPr>
                <a:t>results</a:t>
              </a:r>
              <a:endParaRPr lang="fr-FR" sz="1400" b="1" dirty="0">
                <a:latin typeface="Arial" panose="020B0604020202020204" pitchFamily="34" charset="0"/>
                <a:cs typeface="Arial" panose="020B0604020202020204" pitchFamily="34" charset="0"/>
              </a:endParaRPr>
            </a:p>
          </p:txBody>
        </p:sp>
      </p:grpSp>
      <p:sp>
        <p:nvSpPr>
          <p:cNvPr id="27" name="ZoneTexte 26">
            <a:extLst>
              <a:ext uri="{FF2B5EF4-FFF2-40B4-BE49-F238E27FC236}">
                <a16:creationId xmlns:a16="http://schemas.microsoft.com/office/drawing/2014/main" id="{0E3BE4E5-5709-3111-4A77-864CBA724408}"/>
              </a:ext>
            </a:extLst>
          </p:cNvPr>
          <p:cNvSpPr txBox="1"/>
          <p:nvPr/>
        </p:nvSpPr>
        <p:spPr>
          <a:xfrm>
            <a:off x="7891200" y="2720340"/>
            <a:ext cx="731290"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New proposal</a:t>
            </a:r>
          </a:p>
        </p:txBody>
      </p:sp>
      <p:sp>
        <p:nvSpPr>
          <p:cNvPr id="28" name="ZoneTexte 27">
            <a:extLst>
              <a:ext uri="{FF2B5EF4-FFF2-40B4-BE49-F238E27FC236}">
                <a16:creationId xmlns:a16="http://schemas.microsoft.com/office/drawing/2014/main" id="{D2445400-E353-3DF5-4AC2-BC9A8E36147C}"/>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19/20</a:t>
            </a:r>
          </a:p>
        </p:txBody>
      </p:sp>
      <p:pic>
        <p:nvPicPr>
          <p:cNvPr id="29" name="Image 28">
            <a:extLst>
              <a:ext uri="{FF2B5EF4-FFF2-40B4-BE49-F238E27FC236}">
                <a16:creationId xmlns:a16="http://schemas.microsoft.com/office/drawing/2014/main" id="{7F270149-B6DF-1FAF-A670-73B0B5C49ADE}"/>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184452322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6164DD83-AF0D-BA51-2BC5-D45C8C339539}"/>
              </a:ext>
            </a:extLst>
          </p:cNvPr>
          <p:cNvPicPr>
            <a:picLocks noChangeAspect="1"/>
          </p:cNvPicPr>
          <p:nvPr/>
        </p:nvPicPr>
        <p:blipFill>
          <a:blip r:embed="rId4"/>
          <a:stretch>
            <a:fillRect/>
          </a:stretch>
        </p:blipFill>
        <p:spPr>
          <a:xfrm>
            <a:off x="7596000" y="2721600"/>
            <a:ext cx="1150948" cy="900000"/>
          </a:xfrm>
          <a:prstGeom prst="rect">
            <a:avLst/>
          </a:prstGeom>
        </p:spPr>
      </p:pic>
      <p:pic>
        <p:nvPicPr>
          <p:cNvPr id="74" name="Image 73">
            <a:extLst>
              <a:ext uri="{FF2B5EF4-FFF2-40B4-BE49-F238E27FC236}">
                <a16:creationId xmlns:a16="http://schemas.microsoft.com/office/drawing/2014/main" id="{C5B2FF65-69B2-68B8-604E-0157F0DFF802}"/>
              </a:ext>
            </a:extLst>
          </p:cNvPr>
          <p:cNvPicPr>
            <a:picLocks noChangeAspect="1"/>
          </p:cNvPicPr>
          <p:nvPr/>
        </p:nvPicPr>
        <p:blipFill>
          <a:blip r:embed="rId5"/>
          <a:stretch>
            <a:fillRect/>
          </a:stretch>
        </p:blipFill>
        <p:spPr>
          <a:xfrm>
            <a:off x="7596000" y="5443200"/>
            <a:ext cx="1182194" cy="900000"/>
          </a:xfrm>
          <a:prstGeom prst="rect">
            <a:avLst/>
          </a:prstGeom>
        </p:spPr>
      </p:pic>
      <p:pic>
        <p:nvPicPr>
          <p:cNvPr id="43" name="Image 42">
            <a:extLst>
              <a:ext uri="{FF2B5EF4-FFF2-40B4-BE49-F238E27FC236}">
                <a16:creationId xmlns:a16="http://schemas.microsoft.com/office/drawing/2014/main" id="{A16EEB32-AA30-D1B9-B12C-83F013B5A00D}"/>
              </a:ext>
            </a:extLst>
          </p:cNvPr>
          <p:cNvPicPr>
            <a:picLocks noChangeAspect="1"/>
          </p:cNvPicPr>
          <p:nvPr/>
        </p:nvPicPr>
        <p:blipFill>
          <a:blip r:embed="rId6"/>
          <a:stretch>
            <a:fillRect/>
          </a:stretch>
        </p:blipFill>
        <p:spPr>
          <a:xfrm>
            <a:off x="226800" y="4611600"/>
            <a:ext cx="2855738" cy="1620000"/>
          </a:xfrm>
          <a:prstGeom prst="rect">
            <a:avLst/>
          </a:prstGeom>
        </p:spPr>
      </p:pic>
      <p:pic>
        <p:nvPicPr>
          <p:cNvPr id="45" name="Image 44">
            <a:extLst>
              <a:ext uri="{FF2B5EF4-FFF2-40B4-BE49-F238E27FC236}">
                <a16:creationId xmlns:a16="http://schemas.microsoft.com/office/drawing/2014/main" id="{7363E9BF-E8EB-27F8-EC54-854E25F8306D}"/>
              </a:ext>
            </a:extLst>
          </p:cNvPr>
          <p:cNvPicPr>
            <a:picLocks noChangeAspect="1"/>
          </p:cNvPicPr>
          <p:nvPr/>
        </p:nvPicPr>
        <p:blipFill>
          <a:blip r:embed="rId7"/>
          <a:stretch>
            <a:fillRect/>
          </a:stretch>
        </p:blipFill>
        <p:spPr>
          <a:xfrm>
            <a:off x="7596000" y="4093200"/>
            <a:ext cx="1183249" cy="900000"/>
          </a:xfrm>
          <a:prstGeom prst="rect">
            <a:avLst/>
          </a:prstGeom>
        </p:spPr>
      </p:pic>
      <p:pic>
        <p:nvPicPr>
          <p:cNvPr id="42" name="Image 41">
            <a:extLst>
              <a:ext uri="{FF2B5EF4-FFF2-40B4-BE49-F238E27FC236}">
                <a16:creationId xmlns:a16="http://schemas.microsoft.com/office/drawing/2014/main" id="{3AF4D6BE-9FA7-1BD7-E14E-54E3B0B9A49F}"/>
              </a:ext>
            </a:extLst>
          </p:cNvPr>
          <p:cNvPicPr>
            <a:picLocks noChangeAspect="1"/>
          </p:cNvPicPr>
          <p:nvPr/>
        </p:nvPicPr>
        <p:blipFill>
          <a:blip r:embed="rId8"/>
          <a:stretch>
            <a:fillRect/>
          </a:stretch>
        </p:blipFill>
        <p:spPr>
          <a:xfrm>
            <a:off x="507600" y="1090800"/>
            <a:ext cx="2158201" cy="162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9"/>
          <a:stretch>
            <a:fillRect/>
          </a:stretch>
        </p:blipFill>
        <p:spPr>
          <a:xfrm>
            <a:off x="3618000" y="838800"/>
            <a:ext cx="2033246" cy="1440000"/>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of the research</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10" name="ZoneTexte 9">
            <a:extLst>
              <a:ext uri="{FF2B5EF4-FFF2-40B4-BE49-F238E27FC236}">
                <a16:creationId xmlns:a16="http://schemas.microsoft.com/office/drawing/2014/main" id="{F289EE02-D663-9296-1504-3C8BB448013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11" name="ZoneTexte 10">
            <a:extLst>
              <a:ext uri="{FF2B5EF4-FFF2-40B4-BE49-F238E27FC236}">
                <a16:creationId xmlns:a16="http://schemas.microsoft.com/office/drawing/2014/main" id="{489A3219-15C4-E707-F0A8-D5F636A0AB91}"/>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14" name="ZoneTexte 13">
            <a:extLst>
              <a:ext uri="{FF2B5EF4-FFF2-40B4-BE49-F238E27FC236}">
                <a16:creationId xmlns:a16="http://schemas.microsoft.com/office/drawing/2014/main" id="{3E368A9C-14CF-E9DD-51D7-C0E836822EB6}"/>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20" name="ZoneTexte 19">
            <a:extLst>
              <a:ext uri="{FF2B5EF4-FFF2-40B4-BE49-F238E27FC236}">
                <a16:creationId xmlns:a16="http://schemas.microsoft.com/office/drawing/2014/main" id="{A150212E-BA3E-8EAE-FDC1-21786F46C91A}"/>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 name="ZoneTexte 2">
            <a:extLst>
              <a:ext uri="{FF2B5EF4-FFF2-40B4-BE49-F238E27FC236}">
                <a16:creationId xmlns:a16="http://schemas.microsoft.com/office/drawing/2014/main" id="{9849BC34-7EDA-856B-0E0B-5994349C5FA2}"/>
              </a:ext>
            </a:extLst>
          </p:cNvPr>
          <p:cNvSpPr txBox="1"/>
          <p:nvPr/>
        </p:nvSpPr>
        <p:spPr>
          <a:xfrm>
            <a:off x="7677712" y="6312910"/>
            <a:ext cx="704039"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Def. capacity</a:t>
            </a:r>
          </a:p>
        </p:txBody>
      </p:sp>
      <p:cxnSp>
        <p:nvCxnSpPr>
          <p:cNvPr id="30" name="Connecteur droit avec flèche 29">
            <a:extLst>
              <a:ext uri="{FF2B5EF4-FFF2-40B4-BE49-F238E27FC236}">
                <a16:creationId xmlns:a16="http://schemas.microsoft.com/office/drawing/2014/main" id="{1D1CC81A-4E06-813E-8960-AAAD67E3DEFF}"/>
              </a:ext>
            </a:extLst>
          </p:cNvPr>
          <p:cNvCxnSpPr>
            <a:cxnSpLocks/>
          </p:cNvCxnSpPr>
          <p:nvPr/>
        </p:nvCxnSpPr>
        <p:spPr>
          <a:xfrm>
            <a:off x="7839075" y="6323415"/>
            <a:ext cx="431006" cy="0"/>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114EF4B-C028-C5E7-4953-766B76ABAA5C}"/>
              </a:ext>
            </a:extLst>
          </p:cNvPr>
          <p:cNvSpPr txBox="1"/>
          <p:nvPr/>
        </p:nvSpPr>
        <p:spPr>
          <a:xfrm>
            <a:off x="7794608" y="4954229"/>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sp>
        <p:nvSpPr>
          <p:cNvPr id="32" name="ZoneTexte 31">
            <a:extLst>
              <a:ext uri="{FF2B5EF4-FFF2-40B4-BE49-F238E27FC236}">
                <a16:creationId xmlns:a16="http://schemas.microsoft.com/office/drawing/2014/main" id="{318A2286-FFD8-616D-855A-D465B5706B3C}"/>
              </a:ext>
            </a:extLst>
          </p:cNvPr>
          <p:cNvSpPr txBox="1"/>
          <p:nvPr/>
        </p:nvSpPr>
        <p:spPr>
          <a:xfrm>
            <a:off x="7831625" y="3590530"/>
            <a:ext cx="704039"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Def. capacity</a:t>
            </a:r>
          </a:p>
        </p:txBody>
      </p:sp>
      <p:cxnSp>
        <p:nvCxnSpPr>
          <p:cNvPr id="33" name="Connecteur droit avec flèche 32">
            <a:extLst>
              <a:ext uri="{FF2B5EF4-FFF2-40B4-BE49-F238E27FC236}">
                <a16:creationId xmlns:a16="http://schemas.microsoft.com/office/drawing/2014/main" id="{D8B10430-CA98-5A0E-E612-CAF69E87347F}"/>
              </a:ext>
            </a:extLst>
          </p:cNvPr>
          <p:cNvCxnSpPr>
            <a:cxnSpLocks/>
          </p:cNvCxnSpPr>
          <p:nvPr/>
        </p:nvCxnSpPr>
        <p:spPr>
          <a:xfrm>
            <a:off x="581025" y="6231600"/>
            <a:ext cx="2162175" cy="720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C82CEF76-B689-5030-1039-2CA7B1E14A18}"/>
              </a:ext>
            </a:extLst>
          </p:cNvPr>
          <p:cNvSpPr txBox="1"/>
          <p:nvPr/>
        </p:nvSpPr>
        <p:spPr>
          <a:xfrm>
            <a:off x="1275397" y="6238800"/>
            <a:ext cx="758541" cy="261610"/>
          </a:xfrm>
          <a:prstGeom prst="rect">
            <a:avLst/>
          </a:prstGeom>
          <a:noFill/>
        </p:spPr>
        <p:txBody>
          <a:bodyPr wrap="none" rtlCol="0">
            <a:spAutoFit/>
          </a:bodyPr>
          <a:lstStyle/>
          <a:p>
            <a:r>
              <a:rPr lang="en-GB" sz="1100" dirty="0">
                <a:solidFill>
                  <a:srgbClr val="FF0000"/>
                </a:solidFill>
                <a:latin typeface="Arial" panose="020B0604020202020204" pitchFamily="34" charset="0"/>
                <a:cs typeface="Arial" panose="020B0604020202020204" pitchFamily="34" charset="0"/>
              </a:rPr>
              <a:t>Ductility?</a:t>
            </a:r>
          </a:p>
        </p:txBody>
      </p:sp>
      <p:cxnSp>
        <p:nvCxnSpPr>
          <p:cNvPr id="35" name="Connecteur droit avec flèche 34">
            <a:extLst>
              <a:ext uri="{FF2B5EF4-FFF2-40B4-BE49-F238E27FC236}">
                <a16:creationId xmlns:a16="http://schemas.microsoft.com/office/drawing/2014/main" id="{BC3ADCF0-E9CF-E26E-22F9-0E6E650B8A74}"/>
              </a:ext>
            </a:extLst>
          </p:cNvPr>
          <p:cNvCxnSpPr>
            <a:cxnSpLocks/>
          </p:cNvCxnSpPr>
          <p:nvPr/>
        </p:nvCxnSpPr>
        <p:spPr>
          <a:xfrm>
            <a:off x="7839075" y="3606478"/>
            <a:ext cx="691500" cy="806"/>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B9B1EC7B-48FC-126B-E73E-E738FC4A364D}"/>
              </a:ext>
            </a:extLst>
          </p:cNvPr>
          <p:cNvCxnSpPr>
            <a:cxnSpLocks/>
          </p:cNvCxnSpPr>
          <p:nvPr/>
        </p:nvCxnSpPr>
        <p:spPr>
          <a:xfrm>
            <a:off x="7839075" y="4971605"/>
            <a:ext cx="638175"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8" name="Ellipse 37">
            <a:extLst>
              <a:ext uri="{FF2B5EF4-FFF2-40B4-BE49-F238E27FC236}">
                <a16:creationId xmlns:a16="http://schemas.microsoft.com/office/drawing/2014/main" id="{2CDBB408-5E07-4015-0A52-03B8037968D4}"/>
              </a:ext>
            </a:extLst>
          </p:cNvPr>
          <p:cNvSpPr/>
          <p:nvPr/>
        </p:nvSpPr>
        <p:spPr>
          <a:xfrm rot="21180105">
            <a:off x="7950995" y="4271003"/>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Ellipse 39">
            <a:extLst>
              <a:ext uri="{FF2B5EF4-FFF2-40B4-BE49-F238E27FC236}">
                <a16:creationId xmlns:a16="http://schemas.microsoft.com/office/drawing/2014/main" id="{A6392AD8-1E7B-43C1-443E-08458D184C65}"/>
              </a:ext>
            </a:extLst>
          </p:cNvPr>
          <p:cNvSpPr/>
          <p:nvPr/>
        </p:nvSpPr>
        <p:spPr>
          <a:xfrm rot="21180105">
            <a:off x="874486" y="4930259"/>
            <a:ext cx="2099353" cy="255009"/>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ZoneTexte 74">
            <a:extLst>
              <a:ext uri="{FF2B5EF4-FFF2-40B4-BE49-F238E27FC236}">
                <a16:creationId xmlns:a16="http://schemas.microsoft.com/office/drawing/2014/main" id="{41321EFF-5428-223A-B225-A709603B3269}"/>
              </a:ext>
            </a:extLst>
          </p:cNvPr>
          <p:cNvSpPr txBox="1"/>
          <p:nvPr/>
        </p:nvSpPr>
        <p:spPr>
          <a:xfrm>
            <a:off x="7890047" y="5448866"/>
            <a:ext cx="731290"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New proposal</a:t>
            </a:r>
          </a:p>
        </p:txBody>
      </p:sp>
      <p:grpSp>
        <p:nvGrpSpPr>
          <p:cNvPr id="24" name="Groupe 23">
            <a:extLst>
              <a:ext uri="{FF2B5EF4-FFF2-40B4-BE49-F238E27FC236}">
                <a16:creationId xmlns:a16="http://schemas.microsoft.com/office/drawing/2014/main" id="{300EE79C-CDF8-E3D8-DF66-F4D7DFCD97A4}"/>
              </a:ext>
            </a:extLst>
          </p:cNvPr>
          <p:cNvGrpSpPr/>
          <p:nvPr/>
        </p:nvGrpSpPr>
        <p:grpSpPr>
          <a:xfrm>
            <a:off x="5886300" y="3438000"/>
            <a:ext cx="3089635" cy="1682335"/>
            <a:chOff x="5886300" y="4800340"/>
            <a:chExt cx="3089635" cy="1682335"/>
          </a:xfrm>
        </p:grpSpPr>
        <p:sp>
          <p:nvSpPr>
            <p:cNvPr id="76" name="Rectangle 75">
              <a:extLst>
                <a:ext uri="{FF2B5EF4-FFF2-40B4-BE49-F238E27FC236}">
                  <a16:creationId xmlns:a16="http://schemas.microsoft.com/office/drawing/2014/main" id="{421F7F17-A075-A6A4-A6B4-30AD22350A22}"/>
                </a:ext>
              </a:extLst>
            </p:cNvPr>
            <p:cNvSpPr/>
            <p:nvPr/>
          </p:nvSpPr>
          <p:spPr>
            <a:xfrm>
              <a:off x="6000064" y="5114450"/>
              <a:ext cx="2975871" cy="1368225"/>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7" name="ZoneTexte 76">
              <a:extLst>
                <a:ext uri="{FF2B5EF4-FFF2-40B4-BE49-F238E27FC236}">
                  <a16:creationId xmlns:a16="http://schemas.microsoft.com/office/drawing/2014/main" id="{A13A20E2-7620-F174-9C2E-88BC052517DC}"/>
                </a:ext>
              </a:extLst>
            </p:cNvPr>
            <p:cNvSpPr txBox="1"/>
            <p:nvPr/>
          </p:nvSpPr>
          <p:spPr>
            <a:xfrm>
              <a:off x="5886300" y="4800340"/>
              <a:ext cx="1853392"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Under investigation</a:t>
              </a:r>
            </a:p>
          </p:txBody>
        </p:sp>
      </p:grpSp>
      <p:sp>
        <p:nvSpPr>
          <p:cNvPr id="27" name="ZoneTexte 26">
            <a:extLst>
              <a:ext uri="{FF2B5EF4-FFF2-40B4-BE49-F238E27FC236}">
                <a16:creationId xmlns:a16="http://schemas.microsoft.com/office/drawing/2014/main" id="{0E3BE4E5-5709-3111-4A77-864CBA724408}"/>
              </a:ext>
            </a:extLst>
          </p:cNvPr>
          <p:cNvSpPr txBox="1"/>
          <p:nvPr/>
        </p:nvSpPr>
        <p:spPr>
          <a:xfrm>
            <a:off x="7891200" y="2720340"/>
            <a:ext cx="731290"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New proposal</a:t>
            </a:r>
          </a:p>
        </p:txBody>
      </p:sp>
      <p:sp>
        <p:nvSpPr>
          <p:cNvPr id="28" name="ZoneTexte 27">
            <a:extLst>
              <a:ext uri="{FF2B5EF4-FFF2-40B4-BE49-F238E27FC236}">
                <a16:creationId xmlns:a16="http://schemas.microsoft.com/office/drawing/2014/main" id="{8742B39B-330A-CAA7-EF4F-5410389061AD}"/>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19/20</a:t>
            </a:r>
          </a:p>
        </p:txBody>
      </p:sp>
      <p:pic>
        <p:nvPicPr>
          <p:cNvPr id="29" name="Image 28">
            <a:extLst>
              <a:ext uri="{FF2B5EF4-FFF2-40B4-BE49-F238E27FC236}">
                <a16:creationId xmlns:a16="http://schemas.microsoft.com/office/drawing/2014/main" id="{710044C3-557F-5F34-3D6C-9B037F09BEFE}"/>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3887079450"/>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0214C76-E7DB-B736-165B-C2989A1E389F}"/>
              </a:ext>
            </a:extLst>
          </p:cNvPr>
          <p:cNvGrpSpPr/>
          <p:nvPr/>
        </p:nvGrpSpPr>
        <p:grpSpPr>
          <a:xfrm>
            <a:off x="3407468" y="4571623"/>
            <a:ext cx="2718692" cy="1699953"/>
            <a:chOff x="-1832643" y="4298023"/>
            <a:chExt cx="2718692" cy="1699953"/>
          </a:xfrm>
        </p:grpSpPr>
        <p:sp>
          <p:nvSpPr>
            <p:cNvPr id="24" name="ZoneTexte 23">
              <a:extLst>
                <a:ext uri="{FF2B5EF4-FFF2-40B4-BE49-F238E27FC236}">
                  <a16:creationId xmlns:a16="http://schemas.microsoft.com/office/drawing/2014/main" id="{41449C51-BCA2-02F7-FA5E-94C3FE3BDDCC}"/>
                </a:ext>
              </a:extLst>
            </p:cNvPr>
            <p:cNvSpPr txBox="1"/>
            <p:nvPr/>
          </p:nvSpPr>
          <p:spPr>
            <a:xfrm>
              <a:off x="-1832643" y="4963333"/>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sp>
          <p:nvSpPr>
            <p:cNvPr id="27" name="Accolade ouvrante 26">
              <a:extLst>
                <a:ext uri="{FF2B5EF4-FFF2-40B4-BE49-F238E27FC236}">
                  <a16:creationId xmlns:a16="http://schemas.microsoft.com/office/drawing/2014/main" id="{D5EA115C-DF31-1175-BB3E-06A61A969246}"/>
                </a:ext>
              </a:extLst>
            </p:cNvPr>
            <p:cNvSpPr/>
            <p:nvPr/>
          </p:nvSpPr>
          <p:spPr>
            <a:xfrm>
              <a:off x="578153" y="4298023"/>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solidFill>
                  <a:schemeClr val="tx1">
                    <a:alpha val="0"/>
                  </a:schemeClr>
                </a:solidFill>
                <a:latin typeface="Arial" panose="020B0604020202020204" pitchFamily="34" charset="0"/>
                <a:cs typeface="Arial" panose="020B0604020202020204" pitchFamily="34" charset="0"/>
              </a:rPr>
              <a:t>1. Identification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behaviour of steel joints</a:t>
            </a:r>
          </a:p>
        </p:txBody>
      </p:sp>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6">
            <a:alphaModFix amt="0"/>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pic>
        <p:nvPicPr>
          <p:cNvPr id="6" name="Image 5">
            <a:extLst>
              <a:ext uri="{FF2B5EF4-FFF2-40B4-BE49-F238E27FC236}">
                <a16:creationId xmlns:a16="http://schemas.microsoft.com/office/drawing/2014/main" id="{ADE0BB48-0E06-E052-B541-3C5898BF58CF}"/>
              </a:ext>
            </a:extLst>
          </p:cNvPr>
          <p:cNvPicPr>
            <a:picLocks noChangeAspect="1"/>
          </p:cNvPicPr>
          <p:nvPr/>
        </p:nvPicPr>
        <p:blipFill>
          <a:blip r:embed="rId7"/>
          <a:stretch>
            <a:fillRect/>
          </a:stretch>
        </p:blipFill>
        <p:spPr>
          <a:xfrm>
            <a:off x="226800" y="4611600"/>
            <a:ext cx="2855737" cy="1620000"/>
          </a:xfrm>
          <a:prstGeom prst="rect">
            <a:avLst/>
          </a:prstGeo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A826A87-34A1-4D36-422A-B206350CCC05}"/>
                  </a:ext>
                </a:extLst>
              </p:cNvPr>
              <p:cNvSpPr txBox="1"/>
              <p:nvPr/>
            </p:nvSpPr>
            <p:spPr>
              <a:xfrm>
                <a:off x="6126160" y="4493812"/>
                <a:ext cx="2483500" cy="185557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𝑆</m:t>
                        </m:r>
                      </m:e>
                      <m:sub>
                        <m:r>
                          <a:rPr lang="fr-BE" sz="1400" b="0" i="1" smtClean="0">
                            <a:solidFill>
                              <a:schemeClr val="tx1"/>
                            </a:solidFill>
                            <a:latin typeface="Cambria Math" panose="02040503050406030204" pitchFamily="18" charset="0"/>
                          </a:rPr>
                          <m:t>𝑖𝑛𝑖</m:t>
                        </m:r>
                      </m:sub>
                      <m:sup>
                        <m:r>
                          <a:rPr lang="fr-BE" sz="1400" b="0" i="1" smtClean="0">
                            <a:solidFill>
                              <a:schemeClr val="tx1"/>
                            </a:solidFill>
                            <a:latin typeface="Cambria Math" panose="02040503050406030204" pitchFamily="18" charset="0"/>
                          </a:rPr>
                          <m:t>𝑗</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𝑀</m:t>
                        </m:r>
                      </m:e>
                      <m:sub>
                        <m:r>
                          <a:rPr lang="fr-BE" sz="1400" b="0" i="1" smtClean="0">
                            <a:solidFill>
                              <a:srgbClr val="FF0000"/>
                            </a:solidFill>
                            <a:latin typeface="Cambria Math" panose="02040503050406030204" pitchFamily="18" charset="0"/>
                          </a:rPr>
                          <m:t>𝑦</m:t>
                        </m:r>
                        <m:r>
                          <a:rPr lang="fr-BE" sz="1400" b="0" i="1" smtClean="0">
                            <a:solidFill>
                              <a:srgbClr val="FF0000"/>
                            </a:solidFill>
                            <a:latin typeface="Cambria Math" panose="02040503050406030204" pitchFamily="18" charset="0"/>
                          </a:rPr>
                          <m:t>,</m:t>
                        </m:r>
                        <m:r>
                          <a:rPr lang="fr-BE" sz="1400" b="0" i="1" smtClean="0">
                            <a:solidFill>
                              <a:srgbClr val="FF0000"/>
                            </a:solidFill>
                            <a:latin typeface="Cambria Math" panose="02040503050406030204" pitchFamily="18" charset="0"/>
                          </a:rPr>
                          <m:t>𝑅𝑑</m:t>
                        </m:r>
                      </m:sub>
                      <m:sup>
                        <m:r>
                          <a:rPr lang="fr-BE" sz="1400" b="0" i="1" smtClean="0">
                            <a:solidFill>
                              <a:srgbClr val="FF0000"/>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𝑆</m:t>
                        </m:r>
                      </m:e>
                      <m:sub>
                        <m:r>
                          <a:rPr lang="fr-BE" sz="1400" b="0" i="1" smtClean="0">
                            <a:solidFill>
                              <a:schemeClr val="tx1">
                                <a:alpha val="20000"/>
                              </a:schemeClr>
                            </a:solidFill>
                            <a:latin typeface="Cambria Math" panose="02040503050406030204" pitchFamily="18" charset="0"/>
                          </a:rPr>
                          <m:t>𝑝𝑝</m:t>
                        </m:r>
                      </m:sub>
                      <m:sup>
                        <m:r>
                          <a:rPr lang="fr-BE" sz="1400" b="0" i="1" smtClean="0">
                            <a:solidFill>
                              <a:schemeClr val="tx1">
                                <a:alpha val="20000"/>
                              </a:schemeClr>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𝑀</m:t>
                        </m:r>
                      </m:e>
                      <m:sub>
                        <m:r>
                          <a:rPr lang="fr-BE" sz="1400" b="0" i="1" smtClean="0">
                            <a:solidFill>
                              <a:schemeClr val="tx1">
                                <a:alpha val="20000"/>
                              </a:schemeClr>
                            </a:solidFill>
                            <a:latin typeface="Cambria Math" panose="02040503050406030204" pitchFamily="18" charset="0"/>
                          </a:rPr>
                          <m:t>𝑢</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p:txBody>
          </p:sp>
        </mc:Choice>
        <mc:Fallback xmlns="">
          <p:sp>
            <p:nvSpPr>
              <p:cNvPr id="7" name="ZoneTexte 6">
                <a:extLst>
                  <a:ext uri="{FF2B5EF4-FFF2-40B4-BE49-F238E27FC236}">
                    <a16:creationId xmlns:a16="http://schemas.microsoft.com/office/drawing/2014/main" id="{AA826A87-34A1-4D36-422A-B206350CCC05}"/>
                  </a:ext>
                </a:extLst>
              </p:cNvPr>
              <p:cNvSpPr txBox="1">
                <a:spLocks noRot="1" noChangeAspect="1" noMove="1" noResize="1" noEditPoints="1" noAdjustHandles="1" noChangeArrowheads="1" noChangeShapeType="1" noTextEdit="1"/>
              </p:cNvSpPr>
              <p:nvPr/>
            </p:nvSpPr>
            <p:spPr>
              <a:xfrm>
                <a:off x="6126160" y="4493812"/>
                <a:ext cx="2483500" cy="1855573"/>
              </a:xfrm>
              <a:prstGeom prst="rect">
                <a:avLst/>
              </a:prstGeom>
              <a:blipFill>
                <a:blip r:embed="rId8"/>
                <a:stretch>
                  <a:fillRect l="-491" b="-984"/>
                </a:stretch>
              </a:blipFill>
            </p:spPr>
            <p:txBody>
              <a:bodyPr/>
              <a:lstStyle/>
              <a:p>
                <a:r>
                  <a:rPr lang="en-GB">
                    <a:noFill/>
                  </a:rPr>
                  <a:t> </a:t>
                </a:r>
              </a:p>
            </p:txBody>
          </p:sp>
        </mc:Fallback>
      </mc:AlternateContent>
      <p:sp>
        <p:nvSpPr>
          <p:cNvPr id="8" name="ZoneTexte 7">
            <a:extLst>
              <a:ext uri="{FF2B5EF4-FFF2-40B4-BE49-F238E27FC236}">
                <a16:creationId xmlns:a16="http://schemas.microsoft.com/office/drawing/2014/main" id="{3F99D888-1E8D-C3A7-669D-7F585CE16CD1}"/>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2/20</a:t>
            </a:r>
          </a:p>
        </p:txBody>
      </p:sp>
    </p:spTree>
    <p:custDataLst>
      <p:tags r:id="rId1"/>
    </p:custDataLst>
    <p:extLst>
      <p:ext uri="{BB962C8B-B14F-4D97-AF65-F5344CB8AC3E}">
        <p14:creationId xmlns:p14="http://schemas.microsoft.com/office/powerpoint/2010/main" val="360383601"/>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11B08DA2-4EEC-F935-CC05-8B8D35570FED}"/>
              </a:ext>
            </a:extLst>
          </p:cNvPr>
          <p:cNvPicPr>
            <a:picLocks noChangeAspect="1"/>
          </p:cNvPicPr>
          <p:nvPr/>
        </p:nvPicPr>
        <p:blipFill>
          <a:blip r:embed="rId4"/>
          <a:stretch>
            <a:fillRect/>
          </a:stretch>
        </p:blipFill>
        <p:spPr>
          <a:xfrm>
            <a:off x="226800" y="4611600"/>
            <a:ext cx="2855737" cy="1620000"/>
          </a:xfrm>
          <a:prstGeom prst="rect">
            <a:avLst/>
          </a:prstGeom>
        </p:spPr>
      </p:pic>
      <p:pic>
        <p:nvPicPr>
          <p:cNvPr id="26" name="Image 25">
            <a:extLst>
              <a:ext uri="{FF2B5EF4-FFF2-40B4-BE49-F238E27FC236}">
                <a16:creationId xmlns:a16="http://schemas.microsoft.com/office/drawing/2014/main" id="{6164DD83-AF0D-BA51-2BC5-D45C8C339539}"/>
              </a:ext>
            </a:extLst>
          </p:cNvPr>
          <p:cNvPicPr>
            <a:picLocks noChangeAspect="1"/>
          </p:cNvPicPr>
          <p:nvPr/>
        </p:nvPicPr>
        <p:blipFill>
          <a:blip r:embed="rId5"/>
          <a:stretch>
            <a:fillRect/>
          </a:stretch>
        </p:blipFill>
        <p:spPr>
          <a:xfrm>
            <a:off x="7596000" y="2721600"/>
            <a:ext cx="1150948" cy="900000"/>
          </a:xfrm>
          <a:prstGeom prst="rect">
            <a:avLst/>
          </a:prstGeom>
        </p:spPr>
      </p:pic>
      <p:pic>
        <p:nvPicPr>
          <p:cNvPr id="74" name="Image 73">
            <a:extLst>
              <a:ext uri="{FF2B5EF4-FFF2-40B4-BE49-F238E27FC236}">
                <a16:creationId xmlns:a16="http://schemas.microsoft.com/office/drawing/2014/main" id="{C5B2FF65-69B2-68B8-604E-0157F0DFF802}"/>
              </a:ext>
            </a:extLst>
          </p:cNvPr>
          <p:cNvPicPr>
            <a:picLocks noChangeAspect="1"/>
          </p:cNvPicPr>
          <p:nvPr/>
        </p:nvPicPr>
        <p:blipFill>
          <a:blip r:embed="rId6"/>
          <a:stretch>
            <a:fillRect/>
          </a:stretch>
        </p:blipFill>
        <p:spPr>
          <a:xfrm>
            <a:off x="7596000" y="5443200"/>
            <a:ext cx="1182194" cy="900000"/>
          </a:xfrm>
          <a:prstGeom prst="rect">
            <a:avLst/>
          </a:prstGeom>
        </p:spPr>
      </p:pic>
      <p:pic>
        <p:nvPicPr>
          <p:cNvPr id="45" name="Image 44">
            <a:extLst>
              <a:ext uri="{FF2B5EF4-FFF2-40B4-BE49-F238E27FC236}">
                <a16:creationId xmlns:a16="http://schemas.microsoft.com/office/drawing/2014/main" id="{7363E9BF-E8EB-27F8-EC54-854E25F8306D}"/>
              </a:ext>
            </a:extLst>
          </p:cNvPr>
          <p:cNvPicPr>
            <a:picLocks noChangeAspect="1"/>
          </p:cNvPicPr>
          <p:nvPr/>
        </p:nvPicPr>
        <p:blipFill>
          <a:blip r:embed="rId7"/>
          <a:stretch>
            <a:fillRect/>
          </a:stretch>
        </p:blipFill>
        <p:spPr>
          <a:xfrm>
            <a:off x="7596000" y="4093200"/>
            <a:ext cx="1183249" cy="900000"/>
          </a:xfrm>
          <a:prstGeom prst="rect">
            <a:avLst/>
          </a:prstGeom>
        </p:spPr>
      </p:pic>
      <p:pic>
        <p:nvPicPr>
          <p:cNvPr id="42" name="Image 41">
            <a:extLst>
              <a:ext uri="{FF2B5EF4-FFF2-40B4-BE49-F238E27FC236}">
                <a16:creationId xmlns:a16="http://schemas.microsoft.com/office/drawing/2014/main" id="{3AF4D6BE-9FA7-1BD7-E14E-54E3B0B9A49F}"/>
              </a:ext>
            </a:extLst>
          </p:cNvPr>
          <p:cNvPicPr>
            <a:picLocks noChangeAspect="1"/>
          </p:cNvPicPr>
          <p:nvPr/>
        </p:nvPicPr>
        <p:blipFill>
          <a:blip r:embed="rId8"/>
          <a:stretch>
            <a:fillRect/>
          </a:stretch>
        </p:blipFill>
        <p:spPr>
          <a:xfrm>
            <a:off x="507600" y="1090800"/>
            <a:ext cx="2158201" cy="1620000"/>
          </a:xfrm>
          <a:prstGeom prst="rect">
            <a:avLst/>
          </a:prstGeom>
        </p:spPr>
      </p:pic>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9"/>
          <a:stretch>
            <a:fillRect/>
          </a:stretch>
        </p:blipFill>
        <p:spPr>
          <a:xfrm>
            <a:off x="3618000" y="838800"/>
            <a:ext cx="2033246" cy="1440000"/>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2. </a:t>
            </a:r>
            <a:r>
              <a:rPr lang="fr-FR" sz="1400" dirty="0" err="1">
                <a:latin typeface="Arial" panose="020B0604020202020204" pitchFamily="34" charset="0"/>
                <a:cs typeface="Arial" panose="020B0604020202020204" pitchFamily="34" charset="0"/>
              </a:rPr>
              <a:t>Characterization</a:t>
            </a:r>
            <a:endParaRPr lang="fr-FR" sz="1400" dirty="0">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0"/>
            </a:schemeClr>
          </a:solidFill>
          <a:ln w="3175">
            <a:solidFill>
              <a:schemeClr val="dk1">
                <a:shade val="95000"/>
                <a:satMod val="105000"/>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11" cstate="print">
            <a:alphaModFix/>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12">
            <a:alphaModFix/>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A. Component in </a:t>
            </a:r>
            <a:r>
              <a:rPr lang="fr-BE" sz="1100" dirty="0" err="1">
                <a:latin typeface="Arial" panose="020B0604020202020204" pitchFamily="34" charset="0"/>
                <a:cs typeface="Arial" panose="020B0604020202020204" pitchFamily="34" charset="0"/>
              </a:rPr>
              <a:t>shear</a:t>
            </a:r>
            <a:endParaRPr lang="fr-BE" sz="1100" dirty="0">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of the research</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13">
            <a:alphaModFix/>
          </a:blip>
          <a:stretch>
            <a:fillRect/>
          </a:stretch>
        </p:blipFill>
        <p:spPr>
          <a:xfrm>
            <a:off x="6368400" y="835200"/>
            <a:ext cx="2201636" cy="144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4">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D1898337-B92E-0B79-400F-6152A06CAC85}"/>
              </a:ext>
            </a:extLst>
          </p:cNvPr>
          <p:cNvSpPr txBox="1"/>
          <p:nvPr/>
        </p:nvSpPr>
        <p:spPr>
          <a:xfrm>
            <a:off x="3531600" y="4489200"/>
            <a:ext cx="1151021"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Assembly</a:t>
            </a:r>
            <a:endParaRPr lang="fr-FR" sz="1400" dirty="0">
              <a:latin typeface="Arial" panose="020B0604020202020204" pitchFamily="34" charset="0"/>
              <a:cs typeface="Arial" panose="020B0604020202020204" pitchFamily="34" charset="0"/>
            </a:endParaRPr>
          </a:p>
        </p:txBody>
      </p:sp>
      <p:sp>
        <p:nvSpPr>
          <p:cNvPr id="7" name="Flèche en arc 154">
            <a:extLst>
              <a:ext uri="{FF2B5EF4-FFF2-40B4-BE49-F238E27FC236}">
                <a16:creationId xmlns:a16="http://schemas.microsoft.com/office/drawing/2014/main" id="{8EC35EAB-E1E9-D1ED-8073-B42FF38DED48}"/>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8" name="Flèche gauche 155">
            <a:extLst>
              <a:ext uri="{FF2B5EF4-FFF2-40B4-BE49-F238E27FC236}">
                <a16:creationId xmlns:a16="http://schemas.microsoft.com/office/drawing/2014/main" id="{37883B49-086D-757E-2EB4-A5EED828D94A}"/>
              </a:ext>
            </a:extLst>
          </p:cNvPr>
          <p:cNvSpPr/>
          <p:nvPr/>
        </p:nvSpPr>
        <p:spPr>
          <a:xfrm>
            <a:off x="3070934" y="5504598"/>
            <a:ext cx="360000" cy="194004"/>
          </a:xfrm>
          <a:prstGeom prst="leftArrow">
            <a:avLst/>
          </a:prstGeom>
          <a:solidFill>
            <a:schemeClr val="tx1"/>
          </a:solidFill>
          <a:ln w="3175">
            <a:solidFill>
              <a:schemeClr val="dk1">
                <a:shade val="95000"/>
                <a:satMod val="10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D1278692-9B69-9E15-7CF7-51D6E9510DAF}"/>
              </a:ext>
            </a:extLst>
          </p:cNvPr>
          <p:cNvPicPr>
            <a:picLocks noChangeAspect="1"/>
          </p:cNvPicPr>
          <p:nvPr/>
        </p:nvPicPr>
        <p:blipFill>
          <a:blip r:embed="rId15"/>
          <a:stretch>
            <a:fillRect/>
          </a:stretch>
        </p:blipFill>
        <p:spPr>
          <a:xfrm>
            <a:off x="3621600" y="4798800"/>
            <a:ext cx="2030504" cy="1440000"/>
          </a:xfrm>
          <a:prstGeom prst="rect">
            <a:avLst/>
          </a:prstGeom>
        </p:spPr>
      </p:pic>
      <p:sp>
        <p:nvSpPr>
          <p:cNvPr id="10" name="ZoneTexte 9">
            <a:extLst>
              <a:ext uri="{FF2B5EF4-FFF2-40B4-BE49-F238E27FC236}">
                <a16:creationId xmlns:a16="http://schemas.microsoft.com/office/drawing/2014/main" id="{F289EE02-D663-9296-1504-3C8BB4480132}"/>
              </a:ext>
            </a:extLst>
          </p:cNvPr>
          <p:cNvSpPr txBox="1"/>
          <p:nvPr/>
        </p:nvSpPr>
        <p:spPr>
          <a:xfrm>
            <a:off x="958379" y="5159990"/>
            <a:ext cx="984565" cy="261610"/>
          </a:xfrm>
          <a:prstGeom prst="rect">
            <a:avLst/>
          </a:prstGeom>
          <a:noFill/>
        </p:spPr>
        <p:txBody>
          <a:bodyPr wrap="none" rtlCol="0">
            <a:spAutoFit/>
          </a:bodyPr>
          <a:lstStyle/>
          <a:p>
            <a:r>
              <a:rPr lang="en-GB" sz="1100" dirty="0">
                <a:solidFill>
                  <a:srgbClr val="5B9BD5"/>
                </a:solidFill>
                <a:latin typeface="Arial" panose="020B0604020202020204" pitchFamily="34" charset="0"/>
                <a:cs typeface="Arial" panose="020B0604020202020204" pitchFamily="34" charset="0"/>
              </a:rPr>
              <a:t>EN 1993-1-8</a:t>
            </a:r>
          </a:p>
        </p:txBody>
      </p:sp>
      <p:sp>
        <p:nvSpPr>
          <p:cNvPr id="11" name="ZoneTexte 10">
            <a:extLst>
              <a:ext uri="{FF2B5EF4-FFF2-40B4-BE49-F238E27FC236}">
                <a16:creationId xmlns:a16="http://schemas.microsoft.com/office/drawing/2014/main" id="{489A3219-15C4-E707-F0A8-D5F636A0AB91}"/>
              </a:ext>
            </a:extLst>
          </p:cNvPr>
          <p:cNvSpPr txBox="1"/>
          <p:nvPr/>
        </p:nvSpPr>
        <p:spPr>
          <a:xfrm>
            <a:off x="7912026" y="3025656"/>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14" name="ZoneTexte 13">
            <a:extLst>
              <a:ext uri="{FF2B5EF4-FFF2-40B4-BE49-F238E27FC236}">
                <a16:creationId xmlns:a16="http://schemas.microsoft.com/office/drawing/2014/main" id="{3E368A9C-14CF-E9DD-51D7-C0E836822EB6}"/>
              </a:ext>
            </a:extLst>
          </p:cNvPr>
          <p:cNvSpPr txBox="1"/>
          <p:nvPr/>
        </p:nvSpPr>
        <p:spPr>
          <a:xfrm>
            <a:off x="7912026" y="4464675"/>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20" name="ZoneTexte 19">
            <a:extLst>
              <a:ext uri="{FF2B5EF4-FFF2-40B4-BE49-F238E27FC236}">
                <a16:creationId xmlns:a16="http://schemas.microsoft.com/office/drawing/2014/main" id="{A150212E-BA3E-8EAE-FDC1-21786F46C91A}"/>
              </a:ext>
            </a:extLst>
          </p:cNvPr>
          <p:cNvSpPr txBox="1"/>
          <p:nvPr/>
        </p:nvSpPr>
        <p:spPr>
          <a:xfrm>
            <a:off x="7912026" y="5754201"/>
            <a:ext cx="692818" cy="200055"/>
          </a:xfrm>
          <a:prstGeom prst="rect">
            <a:avLst/>
          </a:prstGeom>
          <a:noFill/>
        </p:spPr>
        <p:txBody>
          <a:bodyPr wrap="none" rtlCol="0">
            <a:spAutoFit/>
          </a:bodyPr>
          <a:lstStyle/>
          <a:p>
            <a:pPr algn="ctr"/>
            <a:r>
              <a:rPr lang="en-GB" sz="700" dirty="0">
                <a:solidFill>
                  <a:srgbClr val="5B9BD5"/>
                </a:solidFill>
                <a:latin typeface="Arial" panose="020B0604020202020204" pitchFamily="34" charset="0"/>
                <a:cs typeface="Arial" panose="020B0604020202020204" pitchFamily="34" charset="0"/>
              </a:rPr>
              <a:t>EN 1993-1-8</a:t>
            </a:r>
          </a:p>
        </p:txBody>
      </p:sp>
      <p:sp>
        <p:nvSpPr>
          <p:cNvPr id="3" name="ZoneTexte 2">
            <a:extLst>
              <a:ext uri="{FF2B5EF4-FFF2-40B4-BE49-F238E27FC236}">
                <a16:creationId xmlns:a16="http://schemas.microsoft.com/office/drawing/2014/main" id="{9849BC34-7EDA-856B-0E0B-5994349C5FA2}"/>
              </a:ext>
            </a:extLst>
          </p:cNvPr>
          <p:cNvSpPr txBox="1"/>
          <p:nvPr/>
        </p:nvSpPr>
        <p:spPr>
          <a:xfrm>
            <a:off x="7677712" y="6312910"/>
            <a:ext cx="704039"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Def. capacity</a:t>
            </a:r>
          </a:p>
        </p:txBody>
      </p:sp>
      <p:cxnSp>
        <p:nvCxnSpPr>
          <p:cNvPr id="30" name="Connecteur droit avec flèche 29">
            <a:extLst>
              <a:ext uri="{FF2B5EF4-FFF2-40B4-BE49-F238E27FC236}">
                <a16:creationId xmlns:a16="http://schemas.microsoft.com/office/drawing/2014/main" id="{1D1CC81A-4E06-813E-8960-AAAD67E3DEFF}"/>
              </a:ext>
            </a:extLst>
          </p:cNvPr>
          <p:cNvCxnSpPr>
            <a:cxnSpLocks/>
          </p:cNvCxnSpPr>
          <p:nvPr/>
        </p:nvCxnSpPr>
        <p:spPr>
          <a:xfrm>
            <a:off x="7839075" y="6323415"/>
            <a:ext cx="431006" cy="0"/>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114EF4B-C028-C5E7-4953-766B76ABAA5C}"/>
              </a:ext>
            </a:extLst>
          </p:cNvPr>
          <p:cNvSpPr txBox="1"/>
          <p:nvPr/>
        </p:nvSpPr>
        <p:spPr>
          <a:xfrm>
            <a:off x="7794608" y="4954229"/>
            <a:ext cx="753732" cy="200055"/>
          </a:xfrm>
          <a:prstGeom prst="rect">
            <a:avLst/>
          </a:prstGeom>
          <a:noFill/>
        </p:spPr>
        <p:txBody>
          <a:bodyPr wrap="none" rtlCol="0">
            <a:spAutoFit/>
          </a:bodyPr>
          <a:lstStyle/>
          <a:p>
            <a:r>
              <a:rPr lang="en-GB" sz="700" dirty="0">
                <a:solidFill>
                  <a:srgbClr val="FF0000"/>
                </a:solidFill>
                <a:latin typeface="Arial" panose="020B0604020202020204" pitchFamily="34" charset="0"/>
                <a:cs typeface="Arial" panose="020B0604020202020204" pitchFamily="34" charset="0"/>
              </a:rPr>
              <a:t>Def. capacity?</a:t>
            </a:r>
          </a:p>
        </p:txBody>
      </p:sp>
      <p:sp>
        <p:nvSpPr>
          <p:cNvPr id="32" name="ZoneTexte 31">
            <a:extLst>
              <a:ext uri="{FF2B5EF4-FFF2-40B4-BE49-F238E27FC236}">
                <a16:creationId xmlns:a16="http://schemas.microsoft.com/office/drawing/2014/main" id="{318A2286-FFD8-616D-855A-D465B5706B3C}"/>
              </a:ext>
            </a:extLst>
          </p:cNvPr>
          <p:cNvSpPr txBox="1"/>
          <p:nvPr/>
        </p:nvSpPr>
        <p:spPr>
          <a:xfrm>
            <a:off x="7831625" y="3590530"/>
            <a:ext cx="704039"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Def. capacity</a:t>
            </a:r>
          </a:p>
        </p:txBody>
      </p:sp>
      <p:cxnSp>
        <p:nvCxnSpPr>
          <p:cNvPr id="33" name="Connecteur droit avec flèche 32">
            <a:extLst>
              <a:ext uri="{FF2B5EF4-FFF2-40B4-BE49-F238E27FC236}">
                <a16:creationId xmlns:a16="http://schemas.microsoft.com/office/drawing/2014/main" id="{D8B10430-CA98-5A0E-E612-CAF69E87347F}"/>
              </a:ext>
            </a:extLst>
          </p:cNvPr>
          <p:cNvCxnSpPr>
            <a:cxnSpLocks/>
          </p:cNvCxnSpPr>
          <p:nvPr/>
        </p:nvCxnSpPr>
        <p:spPr>
          <a:xfrm>
            <a:off x="581025" y="6231600"/>
            <a:ext cx="2162175" cy="7200"/>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C82CEF76-B689-5030-1039-2CA7B1E14A18}"/>
              </a:ext>
            </a:extLst>
          </p:cNvPr>
          <p:cNvSpPr txBox="1"/>
          <p:nvPr/>
        </p:nvSpPr>
        <p:spPr>
          <a:xfrm>
            <a:off x="1314670" y="6238800"/>
            <a:ext cx="679994" cy="261610"/>
          </a:xfrm>
          <a:prstGeom prst="rect">
            <a:avLst/>
          </a:prstGeom>
          <a:noFill/>
        </p:spPr>
        <p:txBody>
          <a:bodyPr wrap="none" rtlCol="0">
            <a:spAutoFit/>
          </a:bodyPr>
          <a:lstStyle/>
          <a:p>
            <a:pPr algn="ctr"/>
            <a:r>
              <a:rPr lang="en-GB" sz="1100" dirty="0">
                <a:solidFill>
                  <a:srgbClr val="00B050"/>
                </a:solidFill>
                <a:latin typeface="Arial" panose="020B0604020202020204" pitchFamily="34" charset="0"/>
                <a:cs typeface="Arial" panose="020B0604020202020204" pitchFamily="34" charset="0"/>
              </a:rPr>
              <a:t>Ductility</a:t>
            </a:r>
          </a:p>
        </p:txBody>
      </p:sp>
      <p:cxnSp>
        <p:nvCxnSpPr>
          <p:cNvPr id="35" name="Connecteur droit avec flèche 34">
            <a:extLst>
              <a:ext uri="{FF2B5EF4-FFF2-40B4-BE49-F238E27FC236}">
                <a16:creationId xmlns:a16="http://schemas.microsoft.com/office/drawing/2014/main" id="{BC3ADCF0-E9CF-E26E-22F9-0E6E650B8A74}"/>
              </a:ext>
            </a:extLst>
          </p:cNvPr>
          <p:cNvCxnSpPr>
            <a:cxnSpLocks/>
          </p:cNvCxnSpPr>
          <p:nvPr/>
        </p:nvCxnSpPr>
        <p:spPr>
          <a:xfrm>
            <a:off x="7839075" y="3606478"/>
            <a:ext cx="691500" cy="806"/>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B9B1EC7B-48FC-126B-E73E-E738FC4A364D}"/>
              </a:ext>
            </a:extLst>
          </p:cNvPr>
          <p:cNvCxnSpPr>
            <a:cxnSpLocks/>
          </p:cNvCxnSpPr>
          <p:nvPr/>
        </p:nvCxnSpPr>
        <p:spPr>
          <a:xfrm>
            <a:off x="7839075" y="4971605"/>
            <a:ext cx="638175" cy="0"/>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8" name="Ellipse 37">
            <a:extLst>
              <a:ext uri="{FF2B5EF4-FFF2-40B4-BE49-F238E27FC236}">
                <a16:creationId xmlns:a16="http://schemas.microsoft.com/office/drawing/2014/main" id="{2CDBB408-5E07-4015-0A52-03B8037968D4}"/>
              </a:ext>
            </a:extLst>
          </p:cNvPr>
          <p:cNvSpPr/>
          <p:nvPr/>
        </p:nvSpPr>
        <p:spPr>
          <a:xfrm rot="21180105">
            <a:off x="7950995" y="4271003"/>
            <a:ext cx="767669" cy="207757"/>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ZoneTexte 74">
            <a:extLst>
              <a:ext uri="{FF2B5EF4-FFF2-40B4-BE49-F238E27FC236}">
                <a16:creationId xmlns:a16="http://schemas.microsoft.com/office/drawing/2014/main" id="{41321EFF-5428-223A-B225-A709603B3269}"/>
              </a:ext>
            </a:extLst>
          </p:cNvPr>
          <p:cNvSpPr txBox="1"/>
          <p:nvPr/>
        </p:nvSpPr>
        <p:spPr>
          <a:xfrm>
            <a:off x="7890047" y="5448866"/>
            <a:ext cx="731290"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New proposal</a:t>
            </a:r>
          </a:p>
        </p:txBody>
      </p:sp>
      <p:grpSp>
        <p:nvGrpSpPr>
          <p:cNvPr id="24" name="Groupe 23">
            <a:extLst>
              <a:ext uri="{FF2B5EF4-FFF2-40B4-BE49-F238E27FC236}">
                <a16:creationId xmlns:a16="http://schemas.microsoft.com/office/drawing/2014/main" id="{300EE79C-CDF8-E3D8-DF66-F4D7DFCD97A4}"/>
              </a:ext>
            </a:extLst>
          </p:cNvPr>
          <p:cNvGrpSpPr/>
          <p:nvPr/>
        </p:nvGrpSpPr>
        <p:grpSpPr>
          <a:xfrm>
            <a:off x="108000" y="4284000"/>
            <a:ext cx="2969503" cy="2216410"/>
            <a:chOff x="5886300" y="4800340"/>
            <a:chExt cx="2969503" cy="2216410"/>
          </a:xfrm>
        </p:grpSpPr>
        <p:sp>
          <p:nvSpPr>
            <p:cNvPr id="76" name="Rectangle 75">
              <a:extLst>
                <a:ext uri="{FF2B5EF4-FFF2-40B4-BE49-F238E27FC236}">
                  <a16:creationId xmlns:a16="http://schemas.microsoft.com/office/drawing/2014/main" id="{421F7F17-A075-A6A4-A6B4-30AD22350A22}"/>
                </a:ext>
              </a:extLst>
            </p:cNvPr>
            <p:cNvSpPr/>
            <p:nvPr/>
          </p:nvSpPr>
          <p:spPr>
            <a:xfrm>
              <a:off x="6000064" y="5114450"/>
              <a:ext cx="2855739" cy="1902300"/>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7" name="ZoneTexte 76">
              <a:extLst>
                <a:ext uri="{FF2B5EF4-FFF2-40B4-BE49-F238E27FC236}">
                  <a16:creationId xmlns:a16="http://schemas.microsoft.com/office/drawing/2014/main" id="{A13A20E2-7620-F174-9C2E-88BC052517DC}"/>
                </a:ext>
              </a:extLst>
            </p:cNvPr>
            <p:cNvSpPr txBox="1"/>
            <p:nvPr/>
          </p:nvSpPr>
          <p:spPr>
            <a:xfrm>
              <a:off x="5886300" y="4800340"/>
              <a:ext cx="1996059"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New </a:t>
              </a:r>
              <a:r>
                <a:rPr lang="fr-FR" sz="1400" b="1" dirty="0" err="1">
                  <a:latin typeface="Arial" panose="020B0604020202020204" pitchFamily="34" charset="0"/>
                  <a:cs typeface="Arial" panose="020B0604020202020204" pitchFamily="34" charset="0"/>
                </a:rPr>
                <a:t>assembly</a:t>
              </a:r>
              <a:r>
                <a:rPr lang="fr-FR" sz="1400" b="1" dirty="0">
                  <a:latin typeface="Arial" panose="020B0604020202020204" pitchFamily="34" charset="0"/>
                  <a:cs typeface="Arial" panose="020B0604020202020204" pitchFamily="34" charset="0"/>
                </a:rPr>
                <a:t> model</a:t>
              </a:r>
            </a:p>
          </p:txBody>
        </p:sp>
      </p:grpSp>
      <p:sp>
        <p:nvSpPr>
          <p:cNvPr id="27" name="ZoneTexte 26">
            <a:extLst>
              <a:ext uri="{FF2B5EF4-FFF2-40B4-BE49-F238E27FC236}">
                <a16:creationId xmlns:a16="http://schemas.microsoft.com/office/drawing/2014/main" id="{0E3BE4E5-5709-3111-4A77-864CBA724408}"/>
              </a:ext>
            </a:extLst>
          </p:cNvPr>
          <p:cNvSpPr txBox="1"/>
          <p:nvPr/>
        </p:nvSpPr>
        <p:spPr>
          <a:xfrm>
            <a:off x="7891200" y="2720340"/>
            <a:ext cx="731290" cy="200055"/>
          </a:xfrm>
          <a:prstGeom prst="rect">
            <a:avLst/>
          </a:prstGeom>
          <a:noFill/>
        </p:spPr>
        <p:txBody>
          <a:bodyPr wrap="none" rtlCol="0">
            <a:spAutoFit/>
          </a:bodyPr>
          <a:lstStyle/>
          <a:p>
            <a:pPr algn="ctr"/>
            <a:r>
              <a:rPr lang="en-GB" sz="700" dirty="0">
                <a:solidFill>
                  <a:srgbClr val="00B050"/>
                </a:solidFill>
                <a:latin typeface="Arial" panose="020B0604020202020204" pitchFamily="34" charset="0"/>
                <a:cs typeface="Arial" panose="020B0604020202020204" pitchFamily="34" charset="0"/>
              </a:rPr>
              <a:t>New proposal</a:t>
            </a:r>
          </a:p>
        </p:txBody>
      </p:sp>
      <p:sp>
        <p:nvSpPr>
          <p:cNvPr id="29" name="ZoneTexte 28">
            <a:extLst>
              <a:ext uri="{FF2B5EF4-FFF2-40B4-BE49-F238E27FC236}">
                <a16:creationId xmlns:a16="http://schemas.microsoft.com/office/drawing/2014/main" id="{BAF314C2-71F1-8E88-DF98-692733D479FC}"/>
              </a:ext>
            </a:extLst>
          </p:cNvPr>
          <p:cNvSpPr txBox="1"/>
          <p:nvPr/>
        </p:nvSpPr>
        <p:spPr>
          <a:xfrm>
            <a:off x="1992202" y="4686171"/>
            <a:ext cx="1048685" cy="261610"/>
          </a:xfrm>
          <a:prstGeom prst="rect">
            <a:avLst/>
          </a:prstGeom>
          <a:noFill/>
        </p:spPr>
        <p:txBody>
          <a:bodyPr wrap="none" rtlCol="0">
            <a:spAutoFit/>
          </a:bodyPr>
          <a:lstStyle/>
          <a:p>
            <a:r>
              <a:rPr lang="en-GB" sz="1100" dirty="0">
                <a:solidFill>
                  <a:srgbClr val="00B050"/>
                </a:solidFill>
                <a:latin typeface="Arial" panose="020B0604020202020204" pitchFamily="34" charset="0"/>
                <a:cs typeface="Arial" panose="020B0604020202020204" pitchFamily="34" charset="0"/>
              </a:rPr>
              <a:t>New proposal</a:t>
            </a:r>
          </a:p>
        </p:txBody>
      </p:sp>
      <p:sp>
        <p:nvSpPr>
          <p:cNvPr id="37" name="ZoneTexte 36">
            <a:extLst>
              <a:ext uri="{FF2B5EF4-FFF2-40B4-BE49-F238E27FC236}">
                <a16:creationId xmlns:a16="http://schemas.microsoft.com/office/drawing/2014/main" id="{340CB458-F2FF-641F-5C51-139D8665D77A}"/>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19/20</a:t>
            </a:r>
          </a:p>
        </p:txBody>
      </p:sp>
      <p:pic>
        <p:nvPicPr>
          <p:cNvPr id="39" name="Image 38">
            <a:extLst>
              <a:ext uri="{FF2B5EF4-FFF2-40B4-BE49-F238E27FC236}">
                <a16:creationId xmlns:a16="http://schemas.microsoft.com/office/drawing/2014/main" id="{A7EAB4A2-228C-8E41-C3BD-3927FB5EC0F4}"/>
              </a:ext>
            </a:extLst>
          </p:cNvPr>
          <p:cNvPicPr>
            <a:picLocks noChangeAspect="1"/>
          </p:cNvPicPr>
          <p:nvPr/>
        </p:nvPicPr>
        <p:blipFill>
          <a:blip r:embed="rId16"/>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797838652"/>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0DF2EDC-E3A5-E356-48BA-8189A21AC435}"/>
              </a:ext>
            </a:extLst>
          </p:cNvPr>
          <p:cNvSpPr txBox="1"/>
          <p:nvPr/>
        </p:nvSpPr>
        <p:spPr>
          <a:xfrm>
            <a:off x="245806" y="622107"/>
            <a:ext cx="8642555" cy="6617196"/>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latin typeface="Arial" panose="020B0604020202020204" pitchFamily="34" charset="0"/>
                <a:cs typeface="Arial" panose="020B0604020202020204" pitchFamily="34" charset="0"/>
              </a:rPr>
              <a:t>Column</a:t>
            </a:r>
            <a:r>
              <a:rPr lang="fr-FR" sz="2000" dirty="0">
                <a:latin typeface="Arial" panose="020B0604020202020204" pitchFamily="34" charset="0"/>
                <a:cs typeface="Arial" panose="020B0604020202020204" pitchFamily="34" charset="0"/>
              </a:rPr>
              <a:t> web in compression</a:t>
            </a:r>
            <a:endParaRPr lang="fr-FR" sz="2000" dirty="0">
              <a:solidFill>
                <a:srgbClr val="00B050"/>
              </a:solidFill>
              <a:latin typeface="Arial" panose="020B0604020202020204" pitchFamily="34" charset="0"/>
              <a:cs typeface="Arial" panose="020B0604020202020204" pitchFamily="34" charset="0"/>
            </a:endParaRPr>
          </a:p>
          <a:p>
            <a:pPr lvl="1"/>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Jaspart, J.-P., Corman, A., Demonceau, J.-F. (2022) </a:t>
            </a:r>
            <a:r>
              <a:rPr lang="fr-FR" sz="1400" i="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 Characterization of column webs in transverse compression in steel beam-to-column joints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Thin-Walled Structures, Vol. 180, no. 109848. </a:t>
            </a:r>
            <a:r>
              <a:rPr lang="fr-BE" sz="1400" dirty="0">
                <a:latin typeface="Arial" panose="020B0604020202020204" pitchFamily="34" charset="0"/>
                <a:cs typeface="Arial" panose="020B0604020202020204" pitchFamily="34" charset="0"/>
                <a:hlinkClick r:id="rId4" tooltip="Persistent link using digital object identifier"/>
              </a:rPr>
              <a:t>https://doi.org/10.1016/j.tws.2022.109848</a:t>
            </a:r>
            <a:r>
              <a:rPr lang="en-US" sz="1400" dirty="0">
                <a:latin typeface="Arial" panose="020B0604020202020204" pitchFamily="34" charset="0"/>
                <a:cs typeface="Arial" panose="020B0604020202020204" pitchFamily="34" charset="0"/>
              </a:rPr>
              <a:t>  </a:t>
            </a:r>
          </a:p>
          <a:p>
            <a:pPr lvl="1"/>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000" dirty="0" err="1">
                <a:latin typeface="Arial" panose="020B0604020202020204" pitchFamily="34" charset="0"/>
                <a:cs typeface="Arial" panose="020B0604020202020204" pitchFamily="34" charset="0"/>
              </a:rPr>
              <a:t>Column</a:t>
            </a:r>
            <a:r>
              <a:rPr lang="fr-FR" sz="2000" dirty="0">
                <a:latin typeface="Arial" panose="020B0604020202020204" pitchFamily="34" charset="0"/>
                <a:cs typeface="Arial" panose="020B0604020202020204" pitchFamily="34" charset="0"/>
              </a:rPr>
              <a:t> web panel in </a:t>
            </a:r>
            <a:r>
              <a:rPr lang="fr-FR" sz="2000" dirty="0" err="1">
                <a:latin typeface="Arial" panose="020B0604020202020204" pitchFamily="34" charset="0"/>
                <a:cs typeface="Arial" panose="020B0604020202020204" pitchFamily="34" charset="0"/>
              </a:rPr>
              <a:t>shear</a:t>
            </a:r>
            <a:endParaRPr lang="fr-FR" sz="2000" dirty="0">
              <a:latin typeface="Arial" panose="020B0604020202020204" pitchFamily="34" charset="0"/>
              <a:cs typeface="Arial" panose="020B0604020202020204" pitchFamily="34" charset="0"/>
            </a:endParaRPr>
          </a:p>
          <a:p>
            <a:pPr lvl="1"/>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Corman, A., Demonceau, J.-F., Jaspart, J.-P. (2022) </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Analytical</a:t>
            </a:r>
            <a:r>
              <a:rPr lang="fr-FR" sz="1400" i="1" dirty="0">
                <a:latin typeface="Arial" panose="020B0604020202020204" pitchFamily="34" charset="0"/>
                <a:cs typeface="Arial" panose="020B0604020202020204" pitchFamily="34" charset="0"/>
              </a:rPr>
              <a:t> model for the panel zone </a:t>
            </a:r>
            <a:r>
              <a:rPr lang="fr-FR" sz="1400" i="1" dirty="0" err="1">
                <a:latin typeface="Arial" panose="020B0604020202020204" pitchFamily="34" charset="0"/>
                <a:cs typeface="Arial" panose="020B0604020202020204" pitchFamily="34" charset="0"/>
              </a:rPr>
              <a:t>resistance</a:t>
            </a:r>
            <a:r>
              <a:rPr lang="fr-FR" sz="1400" i="1" dirty="0">
                <a:latin typeface="Arial" panose="020B0604020202020204" pitchFamily="34" charset="0"/>
                <a:cs typeface="Arial" panose="020B0604020202020204" pitchFamily="34" charset="0"/>
              </a:rPr>
              <a:t> in </a:t>
            </a:r>
            <a:r>
              <a:rPr lang="fr-FR" sz="1400" i="1" dirty="0" err="1">
                <a:latin typeface="Arial" panose="020B0604020202020204" pitchFamily="34" charset="0"/>
                <a:cs typeface="Arial" panose="020B0604020202020204" pitchFamily="34" charset="0"/>
              </a:rPr>
              <a:t>welded</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steel</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beam</a:t>
            </a:r>
            <a:r>
              <a:rPr lang="fr-FR" sz="1400" i="1" dirty="0">
                <a:latin typeface="Arial" panose="020B0604020202020204" pitchFamily="34" charset="0"/>
                <a:cs typeface="Arial" panose="020B0604020202020204" pitchFamily="34" charset="0"/>
              </a:rPr>
              <a:t>-to-</a:t>
            </a:r>
            <a:r>
              <a:rPr lang="fr-FR" sz="1400" i="1" dirty="0" err="1">
                <a:latin typeface="Arial" panose="020B0604020202020204" pitchFamily="34" charset="0"/>
                <a:cs typeface="Arial" panose="020B0604020202020204" pitchFamily="34" charset="0"/>
              </a:rPr>
              <a:t>column</a:t>
            </a:r>
            <a:r>
              <a:rPr lang="fr-FR" sz="1400" i="1" dirty="0">
                <a:latin typeface="Arial" panose="020B0604020202020204" pitchFamily="34" charset="0"/>
                <a:cs typeface="Arial" panose="020B0604020202020204" pitchFamily="34" charset="0"/>
              </a:rPr>
              <a:t> joints »</a:t>
            </a:r>
            <a:r>
              <a:rPr lang="fr-F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Journal of Constructional Steel Research, Vol. 189, no. 107099. </a:t>
            </a:r>
            <a:r>
              <a:rPr lang="fr-BE" sz="1400" dirty="0">
                <a:latin typeface="Arial" panose="020B0604020202020204" pitchFamily="34" charset="0"/>
                <a:cs typeface="Arial" panose="020B0604020202020204" pitchFamily="34" charset="0"/>
                <a:hlinkClick r:id="rId5"/>
              </a:rPr>
              <a:t>https://doi.org/10.1016/j.jcsr.2021.107099</a:t>
            </a:r>
            <a:r>
              <a:rPr lang="fr-BE" sz="1400" dirty="0">
                <a:latin typeface="Arial" panose="020B0604020202020204" pitchFamily="34" charset="0"/>
                <a:cs typeface="Arial" panose="020B0604020202020204" pitchFamily="34" charset="0"/>
              </a:rPr>
              <a:t> </a:t>
            </a:r>
          </a:p>
          <a:p>
            <a:pPr marL="914400" lvl="1" indent="-457200">
              <a:buFont typeface="Wingdings" panose="05000000000000000000" pitchFamily="2" charset="2"/>
              <a:buChar char="Ø"/>
            </a:pPr>
            <a:endParaRPr lang="fr-BE" sz="1400" dirty="0">
              <a:latin typeface="Arial" panose="020B0604020202020204" pitchFamily="34" charset="0"/>
              <a:cs typeface="Arial" panose="020B0604020202020204" pitchFamily="34" charset="0"/>
            </a:endParaRPr>
          </a:p>
          <a:p>
            <a:pPr lvl="1"/>
            <a:r>
              <a:rPr lang="en-GB" sz="1400" dirty="0">
                <a:latin typeface="Arial" panose="020B0604020202020204" pitchFamily="34" charset="0"/>
                <a:cs typeface="Arial" panose="020B0604020202020204" pitchFamily="34" charset="0"/>
              </a:rPr>
              <a:t>Corman, A., Demonceau, J.-F., Jaspart, J.-P. (2021) </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Analytical</a:t>
            </a:r>
            <a:r>
              <a:rPr lang="en-GB"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model for the prediction of the plastic shear resistance of the panel zone in welded joints</a:t>
            </a:r>
            <a:r>
              <a:rPr lang="en-US"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CE/papers, Vol. 4, no. 2–4, </a:t>
            </a:r>
            <a:r>
              <a:rPr lang="en-GB" sz="1400" dirty="0">
                <a:latin typeface="Arial" panose="020B0604020202020204" pitchFamily="34" charset="0"/>
                <a:cs typeface="Arial" panose="020B0604020202020204" pitchFamily="34" charset="0"/>
              </a:rPr>
              <a:t>pp. 995-1005. </a:t>
            </a:r>
            <a:r>
              <a:rPr lang="en-GB" sz="1400" dirty="0">
                <a:latin typeface="Arial" panose="020B0604020202020204" pitchFamily="34" charset="0"/>
                <a:cs typeface="Arial" panose="020B0604020202020204" pitchFamily="34" charset="0"/>
                <a:hlinkClick r:id="rId6"/>
              </a:rPr>
              <a:t>https://doi.org/10.1002/cepa.1389</a:t>
            </a:r>
            <a:r>
              <a:rPr lang="en-GB" sz="1400" dirty="0">
                <a:latin typeface="Arial" panose="020B0604020202020204" pitchFamily="34" charset="0"/>
                <a:cs typeface="Arial" panose="020B0604020202020204" pitchFamily="34" charset="0"/>
              </a:rPr>
              <a:t> </a:t>
            </a:r>
          </a:p>
          <a:p>
            <a:pPr marL="914400" lvl="1" indent="-457200">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Corman, A., Jaspart, J.-P., Demonceau, J.-F. (2019) « </a:t>
            </a:r>
            <a:r>
              <a:rPr lang="fr-FR" sz="1400" i="1" dirty="0">
                <a:latin typeface="Arial" panose="020B0604020202020204" pitchFamily="34" charset="0"/>
                <a:cs typeface="Arial" panose="020B0604020202020204" pitchFamily="34" charset="0"/>
              </a:rPr>
              <a:t>Resistance </a:t>
            </a:r>
            <a:r>
              <a:rPr lang="en-US" sz="1400" i="1" dirty="0">
                <a:latin typeface="Arial" panose="020B0604020202020204" pitchFamily="34" charset="0"/>
                <a:cs typeface="Arial" panose="020B0604020202020204" pitchFamily="34" charset="0"/>
              </a:rPr>
              <a:t>of the beam-to-column component “column web panel in shear”</a:t>
            </a:r>
            <a:r>
              <a:rPr lang="en-US"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Steel Construction, Vol. 12, no. 3, pp. 322–230. </a:t>
            </a:r>
            <a:r>
              <a:rPr lang="en-GB" sz="1400" dirty="0">
                <a:latin typeface="Arial" panose="020B0604020202020204" pitchFamily="34" charset="0"/>
                <a:cs typeface="Arial" panose="020B0604020202020204" pitchFamily="34" charset="0"/>
                <a:hlinkClick r:id="rId7"/>
              </a:rPr>
              <a:t>https://doi.org/10.1002/stco.201900020</a:t>
            </a:r>
            <a:r>
              <a:rPr lang="en-GB" sz="1400" dirty="0">
                <a:latin typeface="Arial" panose="020B0604020202020204" pitchFamily="34" charset="0"/>
                <a:cs typeface="Arial" panose="020B0604020202020204" pitchFamily="34" charset="0"/>
              </a:rPr>
              <a:t> </a:t>
            </a:r>
            <a:endParaRPr lang="fr-BE" sz="14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ü"/>
            </a:pPr>
            <a:endParaRPr lang="fr-FR"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000" dirty="0" err="1">
                <a:latin typeface="Arial" panose="020B0604020202020204" pitchFamily="34" charset="0"/>
                <a:cs typeface="Arial" panose="020B0604020202020204" pitchFamily="34" charset="0"/>
              </a:rPr>
              <a:t>Assembly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procedure</a:t>
            </a:r>
            <a:endParaRPr lang="fr-FR" sz="2000" dirty="0">
              <a:latin typeface="Arial" panose="020B0604020202020204" pitchFamily="34" charset="0"/>
              <a:cs typeface="Arial" panose="020B0604020202020204" pitchFamily="34" charset="0"/>
            </a:endParaRPr>
          </a:p>
          <a:p>
            <a:pPr lvl="1"/>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Golea, T., Corman, A., Mathieu, J., Jaspart, J.-P., Demonceau, J.-F. (2022) </a:t>
            </a:r>
            <a:r>
              <a:rPr lang="fr-FR" sz="1400" i="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 A generalised innovative mechanical model for structural joints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 Engineering structures </a:t>
            </a:r>
            <a:r>
              <a:rPr lang="en-US" sz="1400" dirty="0">
                <a:latin typeface="Arial" panose="020B0604020202020204" pitchFamily="34" charset="0"/>
                <a:cs typeface="Arial" panose="020B0604020202020204" pitchFamily="34" charset="0"/>
              </a:rPr>
              <a:t>(under submission). </a:t>
            </a:r>
          </a:p>
          <a:p>
            <a:pPr lvl="1"/>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fr-F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sz="2800" dirty="0">
              <a:latin typeface="Arial" panose="020B0604020202020204" pitchFamily="34" charset="0"/>
              <a:cs typeface="Arial" panose="020B0604020202020204" pitchFamily="34" charset="0"/>
            </a:endParaRPr>
          </a:p>
        </p:txBody>
      </p:sp>
      <p:sp>
        <p:nvSpPr>
          <p:cNvPr id="6" name="Titre 5">
            <a:extLst>
              <a:ext uri="{FF2B5EF4-FFF2-40B4-BE49-F238E27FC236}">
                <a16:creationId xmlns:a16="http://schemas.microsoft.com/office/drawing/2014/main" id="{17A59B2A-084C-A99E-E97B-93A1B2C977F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List of publications</a:t>
            </a:r>
          </a:p>
        </p:txBody>
      </p:sp>
      <p:sp>
        <p:nvSpPr>
          <p:cNvPr id="4" name="ZoneTexte 3">
            <a:extLst>
              <a:ext uri="{FF2B5EF4-FFF2-40B4-BE49-F238E27FC236}">
                <a16:creationId xmlns:a16="http://schemas.microsoft.com/office/drawing/2014/main" id="{F09E318D-4B48-50B2-C873-0A8BBA36D3A0}"/>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20/20</a:t>
            </a:r>
          </a:p>
        </p:txBody>
      </p:sp>
    </p:spTree>
    <p:custDataLst>
      <p:tags r:id="rId1"/>
    </p:custDataLst>
    <p:extLst>
      <p:ext uri="{BB962C8B-B14F-4D97-AF65-F5344CB8AC3E}">
        <p14:creationId xmlns:p14="http://schemas.microsoft.com/office/powerpoint/2010/main" val="3841700177"/>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1775569-AD20-41C5-BD9E-282AC9B3DD32}"/>
              </a:ext>
            </a:extLst>
          </p:cNvPr>
          <p:cNvSpPr txBox="1"/>
          <p:nvPr/>
        </p:nvSpPr>
        <p:spPr>
          <a:xfrm>
            <a:off x="6697296" y="4536578"/>
            <a:ext cx="2446704" cy="338554"/>
          </a:xfrm>
          <a:prstGeom prst="rect">
            <a:avLst/>
          </a:prstGeom>
          <a:noFill/>
        </p:spPr>
        <p:txBody>
          <a:bodyPr wrap="square" rtlCol="0">
            <a:spAutoFit/>
          </a:bodyPr>
          <a:lstStyle/>
          <a:p>
            <a:pPr algn="r"/>
            <a:r>
              <a:rPr lang="fr-BE" sz="1600" i="1" dirty="0"/>
              <a:t>Adrien.Corman@uliege.be</a:t>
            </a:r>
          </a:p>
        </p:txBody>
      </p:sp>
      <p:sp>
        <p:nvSpPr>
          <p:cNvPr id="2" name="Titre 1">
            <a:extLst>
              <a:ext uri="{FF2B5EF4-FFF2-40B4-BE49-F238E27FC236}">
                <a16:creationId xmlns:a16="http://schemas.microsoft.com/office/drawing/2014/main" id="{008A9AD1-6359-4400-BC29-485ED1B6A32D}"/>
              </a:ext>
            </a:extLst>
          </p:cNvPr>
          <p:cNvSpPr>
            <a:spLocks noGrp="1"/>
          </p:cNvSpPr>
          <p:nvPr>
            <p:ph type="title"/>
          </p:nvPr>
        </p:nvSpPr>
        <p:spPr>
          <a:xfrm>
            <a:off x="1768982" y="2532128"/>
            <a:ext cx="7569825" cy="1793743"/>
          </a:xfrm>
        </p:spPr>
        <p:txBody>
          <a:bodyPr>
            <a:normAutofit/>
          </a:bodyPr>
          <a:lstStyle/>
          <a:p>
            <a:pPr algn="ctr"/>
            <a:r>
              <a:rPr lang="en-GB" i="1" dirty="0"/>
              <a:t>Thank you for listening !</a:t>
            </a:r>
            <a:endParaRPr lang="en-GB" dirty="0"/>
          </a:p>
        </p:txBody>
      </p:sp>
      <p:pic>
        <p:nvPicPr>
          <p:cNvPr id="6" name="Image 5">
            <a:extLst>
              <a:ext uri="{FF2B5EF4-FFF2-40B4-BE49-F238E27FC236}">
                <a16:creationId xmlns:a16="http://schemas.microsoft.com/office/drawing/2014/main" id="{4B5C547D-3391-4D74-BCC7-FDAE6D2BDB85}"/>
              </a:ext>
            </a:extLst>
          </p:cNvPr>
          <p:cNvPicPr>
            <a:picLocks noChangeAspect="1"/>
          </p:cNvPicPr>
          <p:nvPr/>
        </p:nvPicPr>
        <p:blipFill>
          <a:blip r:embed="rId3"/>
          <a:stretch>
            <a:fillRect/>
          </a:stretch>
        </p:blipFill>
        <p:spPr>
          <a:xfrm>
            <a:off x="6539705" y="4604537"/>
            <a:ext cx="273874" cy="202635"/>
          </a:xfrm>
          <a:prstGeom prst="rect">
            <a:avLst/>
          </a:prstGeom>
        </p:spPr>
      </p:pic>
      <p:sp>
        <p:nvSpPr>
          <p:cNvPr id="10" name="ZoneTexte 9">
            <a:extLst>
              <a:ext uri="{FF2B5EF4-FFF2-40B4-BE49-F238E27FC236}">
                <a16:creationId xmlns:a16="http://schemas.microsoft.com/office/drawing/2014/main" id="{D2255179-ABE0-4698-837F-6F1E73B1CAC4}"/>
              </a:ext>
            </a:extLst>
          </p:cNvPr>
          <p:cNvSpPr txBox="1"/>
          <p:nvPr/>
        </p:nvSpPr>
        <p:spPr>
          <a:xfrm>
            <a:off x="5499247" y="3527316"/>
            <a:ext cx="3644753" cy="1077218"/>
          </a:xfrm>
          <a:prstGeom prst="rect">
            <a:avLst/>
          </a:prstGeom>
          <a:noFill/>
        </p:spPr>
        <p:txBody>
          <a:bodyPr wrap="square" rtlCol="0">
            <a:spAutoFit/>
          </a:bodyPr>
          <a:lstStyle/>
          <a:p>
            <a:pPr algn="r"/>
            <a:r>
              <a:rPr lang="en-GB" sz="1600" dirty="0"/>
              <a:t>Adrien Corman</a:t>
            </a:r>
          </a:p>
          <a:p>
            <a:pPr algn="r"/>
            <a:endParaRPr lang="en-GB" sz="1600" dirty="0"/>
          </a:p>
          <a:p>
            <a:pPr algn="r"/>
            <a:r>
              <a:rPr lang="en-GB" sz="1600" i="1" dirty="0"/>
              <a:t>PhD candidate</a:t>
            </a:r>
          </a:p>
          <a:p>
            <a:pPr algn="r"/>
            <a:r>
              <a:rPr lang="en-GB" sz="1600" i="1" dirty="0"/>
              <a:t> University of Liège (ULiège)</a:t>
            </a:r>
          </a:p>
        </p:txBody>
      </p:sp>
      <p:pic>
        <p:nvPicPr>
          <p:cNvPr id="4" name="Picture 4">
            <a:extLst>
              <a:ext uri="{FF2B5EF4-FFF2-40B4-BE49-F238E27FC236}">
                <a16:creationId xmlns:a16="http://schemas.microsoft.com/office/drawing/2014/main" id="{F909CB4C-EED4-A42E-99DD-1CF8595FD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94" y="6040520"/>
            <a:ext cx="4308536" cy="805288"/>
          </a:xfrm>
          <a:prstGeom prst="rect">
            <a:avLst/>
          </a:prstGeom>
        </p:spPr>
      </p:pic>
    </p:spTree>
    <p:extLst>
      <p:ext uri="{BB962C8B-B14F-4D97-AF65-F5344CB8AC3E}">
        <p14:creationId xmlns:p14="http://schemas.microsoft.com/office/powerpoint/2010/main" val="1449725626"/>
      </p:ext>
    </p:extLst>
  </p:cSld>
  <p:clrMapOvr>
    <a:masterClrMapping/>
  </p:clrMapOvr>
  <mc:AlternateContent xmlns:mc="http://schemas.openxmlformats.org/markup-compatibility/2006" xmlns:p14="http://schemas.microsoft.com/office/powerpoint/2010/main">
    <mc:Choice Requires="p14">
      <p:transition spd="slow" p14:dur="2000" advTm="4039"/>
    </mc:Choice>
    <mc:Fallback xmlns="">
      <p:transition spd="slow" advTm="4039"/>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58CAE0-433F-709C-AD12-E3CB84BE7D9A}"/>
              </a:ext>
            </a:extLst>
          </p:cNvPr>
          <p:cNvSpPr/>
          <p:nvPr/>
        </p:nvSpPr>
        <p:spPr>
          <a:xfrm>
            <a:off x="0" y="0"/>
            <a:ext cx="9144000" cy="6858000"/>
          </a:xfrm>
          <a:prstGeom prst="rect">
            <a:avLst/>
          </a:prstGeom>
          <a:solidFill>
            <a:schemeClr val="tx1"/>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96089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0DF2EDC-E3A5-E356-48BA-8189A21AC435}"/>
              </a:ext>
            </a:extLst>
          </p:cNvPr>
          <p:cNvSpPr txBox="1"/>
          <p:nvPr/>
        </p:nvSpPr>
        <p:spPr>
          <a:xfrm>
            <a:off x="245806" y="622107"/>
            <a:ext cx="8642555" cy="6617196"/>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latin typeface="Arial" panose="020B0604020202020204" pitchFamily="34" charset="0"/>
                <a:cs typeface="Arial" panose="020B0604020202020204" pitchFamily="34" charset="0"/>
              </a:rPr>
              <a:t>Column</a:t>
            </a:r>
            <a:r>
              <a:rPr lang="fr-FR" sz="2000" dirty="0">
                <a:latin typeface="Arial" panose="020B0604020202020204" pitchFamily="34" charset="0"/>
                <a:cs typeface="Arial" panose="020B0604020202020204" pitchFamily="34" charset="0"/>
              </a:rPr>
              <a:t> web in compression</a:t>
            </a:r>
            <a:endParaRPr lang="fr-FR" sz="2000" dirty="0">
              <a:solidFill>
                <a:srgbClr val="00B050"/>
              </a:solidFill>
              <a:latin typeface="Arial" panose="020B0604020202020204" pitchFamily="34" charset="0"/>
              <a:cs typeface="Arial" panose="020B0604020202020204" pitchFamily="34" charset="0"/>
            </a:endParaRPr>
          </a:p>
          <a:p>
            <a:pPr lvl="1"/>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Jaspart, J.-P., Corman, A., Demonceau, J.-F. (2022) </a:t>
            </a:r>
            <a:r>
              <a:rPr lang="fr-FR" sz="1400" i="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 Characterization of column webs in transverse compression in steel beam-to-column joints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Thin-Walled Structures, Vol. 180, no. 109848. </a:t>
            </a:r>
            <a:r>
              <a:rPr lang="fr-BE" sz="1400" dirty="0">
                <a:latin typeface="Arial" panose="020B0604020202020204" pitchFamily="34" charset="0"/>
                <a:cs typeface="Arial" panose="020B0604020202020204" pitchFamily="34" charset="0"/>
                <a:hlinkClick r:id="rId4" tooltip="Persistent link using digital object identifier"/>
              </a:rPr>
              <a:t>https://doi.org/10.1016/j.tws.2022.109848</a:t>
            </a:r>
            <a:r>
              <a:rPr lang="en-US" sz="1400" dirty="0">
                <a:latin typeface="Arial" panose="020B0604020202020204" pitchFamily="34" charset="0"/>
                <a:cs typeface="Arial" panose="020B0604020202020204" pitchFamily="34" charset="0"/>
              </a:rPr>
              <a:t>  </a:t>
            </a:r>
          </a:p>
          <a:p>
            <a:pPr lvl="1"/>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000" dirty="0" err="1">
                <a:latin typeface="Arial" panose="020B0604020202020204" pitchFamily="34" charset="0"/>
                <a:cs typeface="Arial" panose="020B0604020202020204" pitchFamily="34" charset="0"/>
              </a:rPr>
              <a:t>Column</a:t>
            </a:r>
            <a:r>
              <a:rPr lang="fr-FR" sz="2000" dirty="0">
                <a:latin typeface="Arial" panose="020B0604020202020204" pitchFamily="34" charset="0"/>
                <a:cs typeface="Arial" panose="020B0604020202020204" pitchFamily="34" charset="0"/>
              </a:rPr>
              <a:t> web panel in </a:t>
            </a:r>
            <a:r>
              <a:rPr lang="fr-FR" sz="2000" dirty="0" err="1">
                <a:latin typeface="Arial" panose="020B0604020202020204" pitchFamily="34" charset="0"/>
                <a:cs typeface="Arial" panose="020B0604020202020204" pitchFamily="34" charset="0"/>
              </a:rPr>
              <a:t>shear</a:t>
            </a:r>
            <a:endParaRPr lang="fr-FR" sz="2000" dirty="0">
              <a:latin typeface="Arial" panose="020B0604020202020204" pitchFamily="34" charset="0"/>
              <a:cs typeface="Arial" panose="020B0604020202020204" pitchFamily="34" charset="0"/>
            </a:endParaRPr>
          </a:p>
          <a:p>
            <a:pPr lvl="1"/>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Corman, A., Demonceau, J.-F., Jaspart, J.-P. (2022) </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Analytical</a:t>
            </a:r>
            <a:r>
              <a:rPr lang="fr-FR" sz="1400" i="1" dirty="0">
                <a:latin typeface="Arial" panose="020B0604020202020204" pitchFamily="34" charset="0"/>
                <a:cs typeface="Arial" panose="020B0604020202020204" pitchFamily="34" charset="0"/>
              </a:rPr>
              <a:t> model for the panel zone </a:t>
            </a:r>
            <a:r>
              <a:rPr lang="fr-FR" sz="1400" i="1" dirty="0" err="1">
                <a:latin typeface="Arial" panose="020B0604020202020204" pitchFamily="34" charset="0"/>
                <a:cs typeface="Arial" panose="020B0604020202020204" pitchFamily="34" charset="0"/>
              </a:rPr>
              <a:t>resistance</a:t>
            </a:r>
            <a:r>
              <a:rPr lang="fr-FR" sz="1400" i="1" dirty="0">
                <a:latin typeface="Arial" panose="020B0604020202020204" pitchFamily="34" charset="0"/>
                <a:cs typeface="Arial" panose="020B0604020202020204" pitchFamily="34" charset="0"/>
              </a:rPr>
              <a:t> in </a:t>
            </a:r>
            <a:r>
              <a:rPr lang="fr-FR" sz="1400" i="1" dirty="0" err="1">
                <a:latin typeface="Arial" panose="020B0604020202020204" pitchFamily="34" charset="0"/>
                <a:cs typeface="Arial" panose="020B0604020202020204" pitchFamily="34" charset="0"/>
              </a:rPr>
              <a:t>welded</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steel</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beam</a:t>
            </a:r>
            <a:r>
              <a:rPr lang="fr-FR" sz="1400" i="1" dirty="0">
                <a:latin typeface="Arial" panose="020B0604020202020204" pitchFamily="34" charset="0"/>
                <a:cs typeface="Arial" panose="020B0604020202020204" pitchFamily="34" charset="0"/>
              </a:rPr>
              <a:t>-to-</a:t>
            </a:r>
            <a:r>
              <a:rPr lang="fr-FR" sz="1400" i="1" dirty="0" err="1">
                <a:latin typeface="Arial" panose="020B0604020202020204" pitchFamily="34" charset="0"/>
                <a:cs typeface="Arial" panose="020B0604020202020204" pitchFamily="34" charset="0"/>
              </a:rPr>
              <a:t>column</a:t>
            </a:r>
            <a:r>
              <a:rPr lang="fr-FR" sz="1400" i="1" dirty="0">
                <a:latin typeface="Arial" panose="020B0604020202020204" pitchFamily="34" charset="0"/>
                <a:cs typeface="Arial" panose="020B0604020202020204" pitchFamily="34" charset="0"/>
              </a:rPr>
              <a:t> joints »</a:t>
            </a:r>
            <a:r>
              <a:rPr lang="fr-F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Journal of Constructional Steel Research, Vol. 189, no. 107099. </a:t>
            </a:r>
            <a:r>
              <a:rPr lang="fr-BE" sz="1400" dirty="0">
                <a:latin typeface="Arial" panose="020B0604020202020204" pitchFamily="34" charset="0"/>
                <a:cs typeface="Arial" panose="020B0604020202020204" pitchFamily="34" charset="0"/>
                <a:hlinkClick r:id="rId5"/>
              </a:rPr>
              <a:t>https://doi.org/10.1016/j.jcsr.2021.107099</a:t>
            </a:r>
            <a:r>
              <a:rPr lang="fr-BE" sz="1400" dirty="0">
                <a:latin typeface="Arial" panose="020B0604020202020204" pitchFamily="34" charset="0"/>
                <a:cs typeface="Arial" panose="020B0604020202020204" pitchFamily="34" charset="0"/>
              </a:rPr>
              <a:t> </a:t>
            </a:r>
          </a:p>
          <a:p>
            <a:pPr marL="914400" lvl="1" indent="-457200">
              <a:buFont typeface="Wingdings" panose="05000000000000000000" pitchFamily="2" charset="2"/>
              <a:buChar char="Ø"/>
            </a:pPr>
            <a:endParaRPr lang="fr-BE" sz="1400" dirty="0">
              <a:latin typeface="Arial" panose="020B0604020202020204" pitchFamily="34" charset="0"/>
              <a:cs typeface="Arial" panose="020B0604020202020204" pitchFamily="34" charset="0"/>
            </a:endParaRPr>
          </a:p>
          <a:p>
            <a:pPr lvl="1"/>
            <a:r>
              <a:rPr lang="en-GB" sz="1400" dirty="0">
                <a:latin typeface="Arial" panose="020B0604020202020204" pitchFamily="34" charset="0"/>
                <a:cs typeface="Arial" panose="020B0604020202020204" pitchFamily="34" charset="0"/>
              </a:rPr>
              <a:t>Corman, A., Demonceau, J.-F., Jaspart, J.-P. (2021) </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Analytical</a:t>
            </a:r>
            <a:r>
              <a:rPr lang="en-GB"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model for the prediction of the plastic shear resistance of the panel zone in welded joints</a:t>
            </a:r>
            <a:r>
              <a:rPr lang="en-US"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CE/papers, Vol. 4, no. 2–4, </a:t>
            </a:r>
            <a:r>
              <a:rPr lang="en-GB" sz="1400" dirty="0">
                <a:latin typeface="Arial" panose="020B0604020202020204" pitchFamily="34" charset="0"/>
                <a:cs typeface="Arial" panose="020B0604020202020204" pitchFamily="34" charset="0"/>
              </a:rPr>
              <a:t>pp. 995-1005. </a:t>
            </a:r>
            <a:r>
              <a:rPr lang="en-GB" sz="1400" dirty="0">
                <a:latin typeface="Arial" panose="020B0604020202020204" pitchFamily="34" charset="0"/>
                <a:cs typeface="Arial" panose="020B0604020202020204" pitchFamily="34" charset="0"/>
                <a:hlinkClick r:id="rId6"/>
              </a:rPr>
              <a:t>https://doi.org/10.1002/cepa.1389</a:t>
            </a:r>
            <a:r>
              <a:rPr lang="en-GB" sz="1400" dirty="0">
                <a:latin typeface="Arial" panose="020B0604020202020204" pitchFamily="34" charset="0"/>
                <a:cs typeface="Arial" panose="020B0604020202020204" pitchFamily="34" charset="0"/>
              </a:rPr>
              <a:t> </a:t>
            </a:r>
          </a:p>
          <a:p>
            <a:pPr marL="914400" lvl="1" indent="-457200">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Corman, A., Jaspart, J.-P., Demonceau, J.-F. (2019) « </a:t>
            </a:r>
            <a:r>
              <a:rPr lang="fr-FR" sz="1400" i="1" dirty="0">
                <a:latin typeface="Arial" panose="020B0604020202020204" pitchFamily="34" charset="0"/>
                <a:cs typeface="Arial" panose="020B0604020202020204" pitchFamily="34" charset="0"/>
              </a:rPr>
              <a:t>Resistance </a:t>
            </a:r>
            <a:r>
              <a:rPr lang="en-US" sz="1400" i="1" dirty="0">
                <a:latin typeface="Arial" panose="020B0604020202020204" pitchFamily="34" charset="0"/>
                <a:cs typeface="Arial" panose="020B0604020202020204" pitchFamily="34" charset="0"/>
              </a:rPr>
              <a:t>of the beam-to-column component “column web panel in shear”</a:t>
            </a:r>
            <a:r>
              <a:rPr lang="en-US"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Steel Construction, Vol. 12, no. 3, pp. 322–230. </a:t>
            </a:r>
            <a:r>
              <a:rPr lang="en-GB" sz="1400" dirty="0">
                <a:latin typeface="Arial" panose="020B0604020202020204" pitchFamily="34" charset="0"/>
                <a:cs typeface="Arial" panose="020B0604020202020204" pitchFamily="34" charset="0"/>
                <a:hlinkClick r:id="rId7"/>
              </a:rPr>
              <a:t>https://doi.org/10.1002/stco.201900020</a:t>
            </a:r>
            <a:r>
              <a:rPr lang="en-GB" sz="1400" dirty="0">
                <a:latin typeface="Arial" panose="020B0604020202020204" pitchFamily="34" charset="0"/>
                <a:cs typeface="Arial" panose="020B0604020202020204" pitchFamily="34" charset="0"/>
              </a:rPr>
              <a:t> </a:t>
            </a:r>
            <a:endParaRPr lang="fr-BE" sz="14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ü"/>
            </a:pPr>
            <a:endParaRPr lang="fr-FR"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000" dirty="0" err="1">
                <a:latin typeface="Arial" panose="020B0604020202020204" pitchFamily="34" charset="0"/>
                <a:cs typeface="Arial" panose="020B0604020202020204" pitchFamily="34" charset="0"/>
              </a:rPr>
              <a:t>Assembly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procedure</a:t>
            </a:r>
            <a:endParaRPr lang="fr-FR" sz="2000" dirty="0">
              <a:latin typeface="Arial" panose="020B0604020202020204" pitchFamily="34" charset="0"/>
              <a:cs typeface="Arial" panose="020B0604020202020204" pitchFamily="34" charset="0"/>
            </a:endParaRPr>
          </a:p>
          <a:p>
            <a:pPr lvl="1"/>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Golea, T., Corman, A., Mathieu, J., Jaspart, J.-P., Demonceau, J.-F. (2022) </a:t>
            </a:r>
            <a:r>
              <a:rPr lang="fr-FR" sz="1400" i="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 A generalised innovative mechanical model for structural joints </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 Engineering structures </a:t>
            </a:r>
            <a:r>
              <a:rPr lang="en-US" sz="1400" dirty="0">
                <a:latin typeface="Arial" panose="020B0604020202020204" pitchFamily="34" charset="0"/>
                <a:cs typeface="Arial" panose="020B0604020202020204" pitchFamily="34" charset="0"/>
              </a:rPr>
              <a:t>(under submission). </a:t>
            </a:r>
          </a:p>
          <a:p>
            <a:pPr lvl="1"/>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fr-F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sz="2800" dirty="0">
              <a:latin typeface="Arial" panose="020B0604020202020204" pitchFamily="34" charset="0"/>
              <a:cs typeface="Arial" panose="020B0604020202020204" pitchFamily="34" charset="0"/>
            </a:endParaRPr>
          </a:p>
        </p:txBody>
      </p:sp>
      <p:sp>
        <p:nvSpPr>
          <p:cNvPr id="6" name="Titre 5">
            <a:extLst>
              <a:ext uri="{FF2B5EF4-FFF2-40B4-BE49-F238E27FC236}">
                <a16:creationId xmlns:a16="http://schemas.microsoft.com/office/drawing/2014/main" id="{17A59B2A-084C-A99E-E97B-93A1B2C977F9}"/>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List of publications</a:t>
            </a:r>
          </a:p>
        </p:txBody>
      </p:sp>
      <p:sp>
        <p:nvSpPr>
          <p:cNvPr id="2" name="ZoneTexte 1">
            <a:extLst>
              <a:ext uri="{FF2B5EF4-FFF2-40B4-BE49-F238E27FC236}">
                <a16:creationId xmlns:a16="http://schemas.microsoft.com/office/drawing/2014/main" id="{CFE4E619-D328-FBA5-E762-36E5691C3FC6}"/>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20/20</a:t>
            </a:r>
          </a:p>
        </p:txBody>
      </p:sp>
    </p:spTree>
    <p:custDataLst>
      <p:tags r:id="rId1"/>
    </p:custDataLst>
    <p:extLst>
      <p:ext uri="{BB962C8B-B14F-4D97-AF65-F5344CB8AC3E}">
        <p14:creationId xmlns:p14="http://schemas.microsoft.com/office/powerpoint/2010/main" val="987333112"/>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0214C76-E7DB-B736-165B-C2989A1E389F}"/>
              </a:ext>
            </a:extLst>
          </p:cNvPr>
          <p:cNvGrpSpPr/>
          <p:nvPr/>
        </p:nvGrpSpPr>
        <p:grpSpPr>
          <a:xfrm>
            <a:off x="3407468" y="4571623"/>
            <a:ext cx="2718692" cy="1699953"/>
            <a:chOff x="-1832643" y="4298023"/>
            <a:chExt cx="2718692" cy="1699953"/>
          </a:xfrm>
        </p:grpSpPr>
        <p:sp>
          <p:nvSpPr>
            <p:cNvPr id="24" name="ZoneTexte 23">
              <a:extLst>
                <a:ext uri="{FF2B5EF4-FFF2-40B4-BE49-F238E27FC236}">
                  <a16:creationId xmlns:a16="http://schemas.microsoft.com/office/drawing/2014/main" id="{41449C51-BCA2-02F7-FA5E-94C3FE3BDDCC}"/>
                </a:ext>
              </a:extLst>
            </p:cNvPr>
            <p:cNvSpPr txBox="1"/>
            <p:nvPr/>
          </p:nvSpPr>
          <p:spPr>
            <a:xfrm>
              <a:off x="-1832643" y="4963333"/>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sp>
          <p:nvSpPr>
            <p:cNvPr id="27" name="Accolade ouvrante 26">
              <a:extLst>
                <a:ext uri="{FF2B5EF4-FFF2-40B4-BE49-F238E27FC236}">
                  <a16:creationId xmlns:a16="http://schemas.microsoft.com/office/drawing/2014/main" id="{D5EA115C-DF31-1175-BB3E-06A61A969246}"/>
                </a:ext>
              </a:extLst>
            </p:cNvPr>
            <p:cNvSpPr/>
            <p:nvPr/>
          </p:nvSpPr>
          <p:spPr>
            <a:xfrm>
              <a:off x="578153" y="4298023"/>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solidFill>
                  <a:schemeClr val="tx1">
                    <a:alpha val="0"/>
                  </a:schemeClr>
                </a:solidFill>
                <a:latin typeface="Arial" panose="020B0604020202020204" pitchFamily="34" charset="0"/>
                <a:cs typeface="Arial" panose="020B0604020202020204" pitchFamily="34" charset="0"/>
              </a:rPr>
              <a:t>1. Identification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behaviour of steel joints</a:t>
            </a:r>
          </a:p>
        </p:txBody>
      </p:sp>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6">
            <a:alphaModFix amt="0"/>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001F0C09-93C1-1396-1BEC-C923941BB16A}"/>
                  </a:ext>
                </a:extLst>
              </p:cNvPr>
              <p:cNvSpPr txBox="1"/>
              <p:nvPr/>
            </p:nvSpPr>
            <p:spPr>
              <a:xfrm>
                <a:off x="6126160" y="4493812"/>
                <a:ext cx="2483500" cy="185557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𝑆</m:t>
                        </m:r>
                      </m:e>
                      <m:sub>
                        <m:r>
                          <a:rPr lang="fr-BE" sz="1400" b="0" i="1" smtClean="0">
                            <a:solidFill>
                              <a:schemeClr val="tx1"/>
                            </a:solidFill>
                            <a:latin typeface="Cambria Math" panose="02040503050406030204" pitchFamily="18" charset="0"/>
                          </a:rPr>
                          <m:t>𝑖𝑛𝑖</m:t>
                        </m:r>
                      </m:sub>
                      <m:sup>
                        <m:r>
                          <a:rPr lang="fr-BE" sz="1400" b="0" i="1" smtClean="0">
                            <a:solidFill>
                              <a:schemeClr val="tx1"/>
                            </a:solidFill>
                            <a:latin typeface="Cambria Math" panose="02040503050406030204" pitchFamily="18" charset="0"/>
                          </a:rPr>
                          <m:t>𝑗</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𝑀</m:t>
                        </m:r>
                      </m:e>
                      <m:sub>
                        <m:r>
                          <a:rPr lang="fr-BE" sz="1400" b="0" i="1" smtClean="0">
                            <a:solidFill>
                              <a:schemeClr val="tx1"/>
                            </a:solidFill>
                            <a:latin typeface="Cambria Math" panose="02040503050406030204" pitchFamily="18" charset="0"/>
                          </a:rPr>
                          <m:t>𝑦</m:t>
                        </m:r>
                        <m:r>
                          <a:rPr lang="fr-BE" sz="1400" b="0" i="1" smtClean="0">
                            <a:solidFill>
                              <a:schemeClr val="tx1"/>
                            </a:solidFill>
                            <a:latin typeface="Cambria Math" panose="02040503050406030204" pitchFamily="18" charset="0"/>
                          </a:rPr>
                          <m:t>,</m:t>
                        </m:r>
                        <m:r>
                          <a:rPr lang="fr-BE" sz="1400" b="0" i="1" smtClean="0">
                            <a:solidFill>
                              <a:schemeClr val="tx1"/>
                            </a:solidFill>
                            <a:latin typeface="Cambria Math" panose="02040503050406030204" pitchFamily="18" charset="0"/>
                          </a:rPr>
                          <m:t>𝑅𝑑</m:t>
                        </m:r>
                      </m:sub>
                      <m:sup>
                        <m:r>
                          <a:rPr lang="fr-BE" sz="1400" b="0" i="1" smtClean="0">
                            <a:solidFill>
                              <a:schemeClr val="tx1"/>
                            </a:solidFill>
                            <a:latin typeface="Cambria Math" panose="02040503050406030204" pitchFamily="18" charset="0"/>
                          </a:rPr>
                          <m:t>𝑗</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𝑆</m:t>
                        </m:r>
                      </m:e>
                      <m:sub>
                        <m:r>
                          <a:rPr lang="fr-BE" sz="1400" b="0" i="1" smtClean="0">
                            <a:solidFill>
                              <a:srgbClr val="FF0000"/>
                            </a:solidFill>
                            <a:latin typeface="Cambria Math" panose="02040503050406030204" pitchFamily="18" charset="0"/>
                          </a:rPr>
                          <m:t>𝑝𝑝</m:t>
                        </m:r>
                      </m:sub>
                      <m:sup>
                        <m:r>
                          <a:rPr lang="fr-BE" sz="1400" b="0" i="1" smtClean="0">
                            <a:solidFill>
                              <a:srgbClr val="FF0000"/>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alpha val="2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alpha val="20000"/>
                      </a:schemeClr>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chemeClr val="tx1">
                                <a:alpha val="20000"/>
                              </a:schemeClr>
                            </a:solidFill>
                            <a:latin typeface="Cambria Math" panose="02040503050406030204" pitchFamily="18" charset="0"/>
                          </a:rPr>
                        </m:ctrlPr>
                      </m:sSubSupPr>
                      <m:e>
                        <m:r>
                          <a:rPr lang="fr-BE" sz="1400" b="0" i="1" smtClean="0">
                            <a:solidFill>
                              <a:schemeClr val="tx1">
                                <a:alpha val="20000"/>
                              </a:schemeClr>
                            </a:solidFill>
                            <a:latin typeface="Cambria Math" panose="02040503050406030204" pitchFamily="18" charset="0"/>
                          </a:rPr>
                          <m:t>𝑀</m:t>
                        </m:r>
                      </m:e>
                      <m:sub>
                        <m:r>
                          <a:rPr lang="fr-BE" sz="1400" b="0" i="1" smtClean="0">
                            <a:solidFill>
                              <a:schemeClr val="tx1">
                                <a:alpha val="20000"/>
                              </a:schemeClr>
                            </a:solidFill>
                            <a:latin typeface="Cambria Math" panose="02040503050406030204" pitchFamily="18" charset="0"/>
                          </a:rPr>
                          <m:t>𝑢</m:t>
                        </m:r>
                        <m:r>
                          <a:rPr lang="fr-BE" sz="1400" b="0" i="1" smtClean="0">
                            <a:solidFill>
                              <a:schemeClr val="tx1">
                                <a:alpha val="20000"/>
                              </a:schemeClr>
                            </a:solidFill>
                            <a:latin typeface="Cambria Math" panose="02040503050406030204" pitchFamily="18" charset="0"/>
                          </a:rPr>
                          <m:t>,</m:t>
                        </m:r>
                        <m:r>
                          <a:rPr lang="fr-BE" sz="1400" b="0" i="1" smtClean="0">
                            <a:solidFill>
                              <a:schemeClr val="tx1">
                                <a:alpha val="20000"/>
                              </a:schemeClr>
                            </a:solidFill>
                            <a:latin typeface="Cambria Math" panose="02040503050406030204" pitchFamily="18" charset="0"/>
                          </a:rPr>
                          <m:t>𝑅𝑑</m:t>
                        </m:r>
                      </m:sub>
                      <m:sup>
                        <m:r>
                          <a:rPr lang="fr-BE" sz="1400" b="0" i="1" smtClean="0">
                            <a:solidFill>
                              <a:schemeClr val="tx1">
                                <a:alpha val="20000"/>
                              </a:schemeClr>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p:txBody>
          </p:sp>
        </mc:Choice>
        <mc:Fallback xmlns="">
          <p:sp>
            <p:nvSpPr>
              <p:cNvPr id="6" name="ZoneTexte 5">
                <a:extLst>
                  <a:ext uri="{FF2B5EF4-FFF2-40B4-BE49-F238E27FC236}">
                    <a16:creationId xmlns:a16="http://schemas.microsoft.com/office/drawing/2014/main" id="{001F0C09-93C1-1396-1BEC-C923941BB16A}"/>
                  </a:ext>
                </a:extLst>
              </p:cNvPr>
              <p:cNvSpPr txBox="1">
                <a:spLocks noRot="1" noChangeAspect="1" noMove="1" noResize="1" noEditPoints="1" noAdjustHandles="1" noChangeArrowheads="1" noChangeShapeType="1" noTextEdit="1"/>
              </p:cNvSpPr>
              <p:nvPr/>
            </p:nvSpPr>
            <p:spPr>
              <a:xfrm>
                <a:off x="6126160" y="4493812"/>
                <a:ext cx="2483500" cy="1855573"/>
              </a:xfrm>
              <a:prstGeom prst="rect">
                <a:avLst/>
              </a:prstGeom>
              <a:blipFill>
                <a:blip r:embed="rId7"/>
                <a:stretch>
                  <a:fillRect l="-491" b="-984"/>
                </a:stretch>
              </a:blipFill>
            </p:spPr>
            <p:txBody>
              <a:bodyPr/>
              <a:lstStyle/>
              <a:p>
                <a:r>
                  <a:rPr lang="en-GB">
                    <a:noFill/>
                  </a:rPr>
                  <a:t> </a:t>
                </a:r>
              </a:p>
            </p:txBody>
          </p:sp>
        </mc:Fallback>
      </mc:AlternateContent>
      <p:sp>
        <p:nvSpPr>
          <p:cNvPr id="8" name="ZoneTexte 7">
            <a:extLst>
              <a:ext uri="{FF2B5EF4-FFF2-40B4-BE49-F238E27FC236}">
                <a16:creationId xmlns:a16="http://schemas.microsoft.com/office/drawing/2014/main" id="{8DDCEC03-F532-BFC2-52BA-4663A1DFFB9F}"/>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2/20</a:t>
            </a:r>
          </a:p>
        </p:txBody>
      </p:sp>
      <p:pic>
        <p:nvPicPr>
          <p:cNvPr id="9" name="Image 8">
            <a:extLst>
              <a:ext uri="{FF2B5EF4-FFF2-40B4-BE49-F238E27FC236}">
                <a16:creationId xmlns:a16="http://schemas.microsoft.com/office/drawing/2014/main" id="{EDEE4A9A-3591-C573-3C5D-A4253C95EDEA}"/>
              </a:ext>
            </a:extLst>
          </p:cNvPr>
          <p:cNvPicPr>
            <a:picLocks noChangeAspect="1"/>
          </p:cNvPicPr>
          <p:nvPr/>
        </p:nvPicPr>
        <p:blipFill>
          <a:blip r:embed="rId8"/>
          <a:stretch>
            <a:fillRect/>
          </a:stretch>
        </p:blipFill>
        <p:spPr>
          <a:xfrm>
            <a:off x="226800" y="4611600"/>
            <a:ext cx="2855737" cy="1620000"/>
          </a:xfrm>
          <a:prstGeom prst="rect">
            <a:avLst/>
          </a:prstGeom>
        </p:spPr>
      </p:pic>
    </p:spTree>
    <p:custDataLst>
      <p:tags r:id="rId1"/>
    </p:custDataLst>
    <p:extLst>
      <p:ext uri="{BB962C8B-B14F-4D97-AF65-F5344CB8AC3E}">
        <p14:creationId xmlns:p14="http://schemas.microsoft.com/office/powerpoint/2010/main" val="3672576667"/>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0214C76-E7DB-B736-165B-C2989A1E389F}"/>
              </a:ext>
            </a:extLst>
          </p:cNvPr>
          <p:cNvGrpSpPr/>
          <p:nvPr/>
        </p:nvGrpSpPr>
        <p:grpSpPr>
          <a:xfrm>
            <a:off x="3407468" y="4571623"/>
            <a:ext cx="2718692" cy="1699953"/>
            <a:chOff x="-1832643" y="4298023"/>
            <a:chExt cx="2718692" cy="1699953"/>
          </a:xfrm>
        </p:grpSpPr>
        <p:sp>
          <p:nvSpPr>
            <p:cNvPr id="24" name="ZoneTexte 23">
              <a:extLst>
                <a:ext uri="{FF2B5EF4-FFF2-40B4-BE49-F238E27FC236}">
                  <a16:creationId xmlns:a16="http://schemas.microsoft.com/office/drawing/2014/main" id="{41449C51-BCA2-02F7-FA5E-94C3FE3BDDCC}"/>
                </a:ext>
              </a:extLst>
            </p:cNvPr>
            <p:cNvSpPr txBox="1"/>
            <p:nvPr/>
          </p:nvSpPr>
          <p:spPr>
            <a:xfrm>
              <a:off x="-1832643" y="4963333"/>
              <a:ext cx="2406428" cy="369332"/>
            </a:xfrm>
            <a:prstGeom prst="rect">
              <a:avLst/>
            </a:prstGeom>
            <a:noFill/>
          </p:spPr>
          <p:txBody>
            <a:bodyPr wrap="none" rtlCol="0">
              <a:spAutoFit/>
            </a:bodyPr>
            <a:lstStyle/>
            <a:p>
              <a:r>
                <a:rPr lang="fr-BE" dirty="0">
                  <a:latin typeface="Arial" pitchFamily="34" charset="0"/>
                  <a:cs typeface="Arial" pitchFamily="34" charset="0"/>
                  <a:sym typeface="Wingdings" panose="05000000000000000000" pitchFamily="2" charset="2"/>
                </a:rPr>
                <a:t></a:t>
              </a:r>
              <a:r>
                <a:rPr lang="fr-BE" dirty="0">
                  <a:latin typeface="Arial" pitchFamily="34" charset="0"/>
                  <a:cs typeface="Arial" pitchFamily="34" charset="0"/>
                </a:rPr>
                <a:t> 4 key </a:t>
              </a:r>
              <a:r>
                <a:rPr lang="fr-BE" dirty="0" err="1">
                  <a:latin typeface="Arial" pitchFamily="34" charset="0"/>
                  <a:cs typeface="Arial" pitchFamily="34" charset="0"/>
                </a:rPr>
                <a:t>parameters</a:t>
              </a:r>
              <a:r>
                <a:rPr lang="fr-BE" dirty="0">
                  <a:latin typeface="Arial" pitchFamily="34" charset="0"/>
                  <a:cs typeface="Arial" pitchFamily="34" charset="0"/>
                </a:rPr>
                <a:t>: </a:t>
              </a:r>
              <a:endParaRPr lang="fr-FR" dirty="0">
                <a:latin typeface="Arial" pitchFamily="34" charset="0"/>
                <a:cs typeface="Arial" pitchFamily="34" charset="0"/>
              </a:endParaRPr>
            </a:p>
          </p:txBody>
        </p:sp>
        <p:sp>
          <p:nvSpPr>
            <p:cNvPr id="27" name="Accolade ouvrante 26">
              <a:extLst>
                <a:ext uri="{FF2B5EF4-FFF2-40B4-BE49-F238E27FC236}">
                  <a16:creationId xmlns:a16="http://schemas.microsoft.com/office/drawing/2014/main" id="{D5EA115C-DF31-1175-BB3E-06A61A969246}"/>
                </a:ext>
              </a:extLst>
            </p:cNvPr>
            <p:cNvSpPr/>
            <p:nvPr/>
          </p:nvSpPr>
          <p:spPr>
            <a:xfrm>
              <a:off x="578153" y="4298023"/>
              <a:ext cx="307896" cy="1699953"/>
            </a:xfrm>
            <a:prstGeom prst="leftBrace">
              <a:avLst>
                <a:gd name="adj1" fmla="val 30607"/>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solidFill>
                  <a:schemeClr val="tx1">
                    <a:alpha val="0"/>
                  </a:schemeClr>
                </a:solidFill>
                <a:latin typeface="Arial" panose="020B0604020202020204" pitchFamily="34" charset="0"/>
                <a:cs typeface="Arial" panose="020B0604020202020204" pitchFamily="34" charset="0"/>
              </a:rPr>
              <a:t>1. Identification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behaviour of steel joints</a:t>
            </a:r>
          </a:p>
        </p:txBody>
      </p:sp>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6">
            <a:alphaModFix amt="0"/>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5F69C78-D60A-4E49-958C-22AD3C765040}"/>
                  </a:ext>
                </a:extLst>
              </p:cNvPr>
              <p:cNvSpPr txBox="1"/>
              <p:nvPr/>
            </p:nvSpPr>
            <p:spPr>
              <a:xfrm>
                <a:off x="6126160" y="4493812"/>
                <a:ext cx="2483500" cy="1855573"/>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Initial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𝑆</m:t>
                        </m:r>
                      </m:e>
                      <m:sub>
                        <m:r>
                          <a:rPr lang="fr-BE" sz="1400" b="0" i="1" smtClean="0">
                            <a:solidFill>
                              <a:schemeClr val="tx1"/>
                            </a:solidFill>
                            <a:latin typeface="Cambria Math" panose="02040503050406030204" pitchFamily="18" charset="0"/>
                          </a:rPr>
                          <m:t>𝑖𝑛𝑖</m:t>
                        </m:r>
                      </m:sub>
                      <m:sup>
                        <m:r>
                          <a:rPr lang="fr-BE" sz="1400" b="0" i="1" smtClean="0">
                            <a:solidFill>
                              <a:schemeClr val="tx1"/>
                            </a:solidFill>
                            <a:latin typeface="Cambria Math" panose="02040503050406030204" pitchFamily="18" charset="0"/>
                          </a:rPr>
                          <m:t>𝑗</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Plastic resistance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𝑀</m:t>
                        </m:r>
                      </m:e>
                      <m:sub>
                        <m:r>
                          <a:rPr lang="fr-BE" sz="1400" b="0" i="1" smtClean="0">
                            <a:solidFill>
                              <a:schemeClr val="tx1"/>
                            </a:solidFill>
                            <a:latin typeface="Cambria Math" panose="02040503050406030204" pitchFamily="18" charset="0"/>
                          </a:rPr>
                          <m:t>𝑦</m:t>
                        </m:r>
                        <m:r>
                          <a:rPr lang="fr-BE" sz="1400" b="0" i="1" smtClean="0">
                            <a:solidFill>
                              <a:schemeClr val="tx1"/>
                            </a:solidFill>
                            <a:latin typeface="Cambria Math" panose="02040503050406030204" pitchFamily="18" charset="0"/>
                          </a:rPr>
                          <m:t>,</m:t>
                        </m:r>
                        <m:r>
                          <a:rPr lang="fr-BE" sz="1400" b="0" i="1" smtClean="0">
                            <a:solidFill>
                              <a:schemeClr val="tx1"/>
                            </a:solidFill>
                            <a:latin typeface="Cambria Math" panose="02040503050406030204" pitchFamily="18" charset="0"/>
                          </a:rPr>
                          <m:t>𝑅𝑑</m:t>
                        </m:r>
                      </m:sub>
                      <m:sup>
                        <m:r>
                          <a:rPr lang="fr-BE" sz="1400" b="0" i="1" smtClean="0">
                            <a:solidFill>
                              <a:schemeClr val="tx1"/>
                            </a:solidFill>
                            <a:latin typeface="Cambria Math" panose="02040503050406030204" pitchFamily="18" charset="0"/>
                          </a:rPr>
                          <m:t>𝑗</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Post-plastic stiffness </a:t>
                </a:r>
                <a14:m>
                  <m:oMath xmlns:m="http://schemas.openxmlformats.org/officeDocument/2006/math">
                    <m:sSubSup>
                      <m:sSubSupPr>
                        <m:ctrlPr>
                          <a:rPr lang="fr-BE" sz="1400" b="0" i="1" smtClean="0">
                            <a:solidFill>
                              <a:schemeClr val="tx1"/>
                            </a:solidFill>
                            <a:latin typeface="Cambria Math" panose="02040503050406030204" pitchFamily="18" charset="0"/>
                          </a:rPr>
                        </m:ctrlPr>
                      </m:sSubSupPr>
                      <m:e>
                        <m:r>
                          <a:rPr lang="fr-BE" sz="1400" b="0" i="1" smtClean="0">
                            <a:solidFill>
                              <a:schemeClr val="tx1"/>
                            </a:solidFill>
                            <a:latin typeface="Cambria Math" panose="02040503050406030204" pitchFamily="18" charset="0"/>
                          </a:rPr>
                          <m:t>𝑆</m:t>
                        </m:r>
                      </m:e>
                      <m:sub>
                        <m:r>
                          <a:rPr lang="fr-BE" sz="1400" b="0" i="1" smtClean="0">
                            <a:solidFill>
                              <a:schemeClr val="tx1"/>
                            </a:solidFill>
                            <a:latin typeface="Cambria Math" panose="02040503050406030204" pitchFamily="18" charset="0"/>
                          </a:rPr>
                          <m:t>𝑝𝑝</m:t>
                        </m:r>
                      </m:sub>
                      <m:sup>
                        <m:r>
                          <a:rPr lang="fr-BE" sz="1400" b="0" i="1" smtClean="0">
                            <a:solidFill>
                              <a:schemeClr val="tx1"/>
                            </a:solidFill>
                            <a:latin typeface="Cambria Math" panose="02040503050406030204" pitchFamily="18" charset="0"/>
                          </a:rPr>
                          <m:t>𝑗</m:t>
                        </m:r>
                      </m:sup>
                    </m:sSubSup>
                  </m:oMath>
                </a14:m>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Ultimate resistance </a:t>
                </a:r>
                <a14:m>
                  <m:oMath xmlns:m="http://schemas.openxmlformats.org/officeDocument/2006/math">
                    <m:sSubSup>
                      <m:sSubSupPr>
                        <m:ctrlPr>
                          <a:rPr lang="fr-BE" sz="1400" b="0" i="1" smtClean="0">
                            <a:solidFill>
                              <a:srgbClr val="FF0000"/>
                            </a:solidFill>
                            <a:latin typeface="Cambria Math" panose="02040503050406030204" pitchFamily="18" charset="0"/>
                          </a:rPr>
                        </m:ctrlPr>
                      </m:sSubSupPr>
                      <m:e>
                        <m:r>
                          <a:rPr lang="fr-BE" sz="1400" b="0" i="1" smtClean="0">
                            <a:solidFill>
                              <a:srgbClr val="FF0000"/>
                            </a:solidFill>
                            <a:latin typeface="Cambria Math" panose="02040503050406030204" pitchFamily="18" charset="0"/>
                          </a:rPr>
                          <m:t>𝑀</m:t>
                        </m:r>
                      </m:e>
                      <m:sub>
                        <m:r>
                          <a:rPr lang="fr-BE" sz="1400" b="0" i="1" smtClean="0">
                            <a:solidFill>
                              <a:srgbClr val="FF0000"/>
                            </a:solidFill>
                            <a:latin typeface="Cambria Math" panose="02040503050406030204" pitchFamily="18" charset="0"/>
                          </a:rPr>
                          <m:t>𝑢</m:t>
                        </m:r>
                        <m:r>
                          <a:rPr lang="fr-BE" sz="1400" b="0" i="1" smtClean="0">
                            <a:solidFill>
                              <a:srgbClr val="FF0000"/>
                            </a:solidFill>
                            <a:latin typeface="Cambria Math" panose="02040503050406030204" pitchFamily="18" charset="0"/>
                          </a:rPr>
                          <m:t>,</m:t>
                        </m:r>
                        <m:r>
                          <a:rPr lang="fr-BE" sz="1400" b="0" i="1" smtClean="0">
                            <a:solidFill>
                              <a:srgbClr val="FF0000"/>
                            </a:solidFill>
                            <a:latin typeface="Cambria Math" panose="02040503050406030204" pitchFamily="18" charset="0"/>
                          </a:rPr>
                          <m:t>𝑅𝑑</m:t>
                        </m:r>
                      </m:sub>
                      <m:sup>
                        <m:r>
                          <a:rPr lang="fr-BE" sz="1400" b="0" i="1" smtClean="0">
                            <a:solidFill>
                              <a:srgbClr val="FF0000"/>
                            </a:solidFill>
                            <a:latin typeface="Cambria Math" panose="02040503050406030204" pitchFamily="18" charset="0"/>
                          </a:rPr>
                          <m:t>𝑗</m:t>
                        </m:r>
                      </m:sup>
                    </m:sSubSup>
                  </m:oMath>
                </a14:m>
                <a:endParaRPr lang="en-GB" sz="1400" dirty="0">
                  <a:solidFill>
                    <a:schemeClr val="tx1">
                      <a:alpha val="20000"/>
                    </a:schemeClr>
                  </a:solidFill>
                  <a:latin typeface="Arial" panose="020B0604020202020204" pitchFamily="34" charset="0"/>
                  <a:cs typeface="Arial" panose="020B0604020202020204" pitchFamily="34" charset="0"/>
                </a:endParaRPr>
              </a:p>
            </p:txBody>
          </p:sp>
        </mc:Choice>
        <mc:Fallback xmlns="">
          <p:sp>
            <p:nvSpPr>
              <p:cNvPr id="6" name="ZoneTexte 5">
                <a:extLst>
                  <a:ext uri="{FF2B5EF4-FFF2-40B4-BE49-F238E27FC236}">
                    <a16:creationId xmlns:a16="http://schemas.microsoft.com/office/drawing/2014/main" id="{A5F69C78-D60A-4E49-958C-22AD3C765040}"/>
                  </a:ext>
                </a:extLst>
              </p:cNvPr>
              <p:cNvSpPr txBox="1">
                <a:spLocks noRot="1" noChangeAspect="1" noMove="1" noResize="1" noEditPoints="1" noAdjustHandles="1" noChangeArrowheads="1" noChangeShapeType="1" noTextEdit="1"/>
              </p:cNvSpPr>
              <p:nvPr/>
            </p:nvSpPr>
            <p:spPr>
              <a:xfrm>
                <a:off x="6126160" y="4493812"/>
                <a:ext cx="2483500" cy="1855573"/>
              </a:xfrm>
              <a:prstGeom prst="rect">
                <a:avLst/>
              </a:prstGeom>
              <a:blipFill>
                <a:blip r:embed="rId7"/>
                <a:stretch>
                  <a:fillRect l="-491" b="-984"/>
                </a:stretch>
              </a:blipFill>
            </p:spPr>
            <p:txBody>
              <a:bodyPr/>
              <a:lstStyle/>
              <a:p>
                <a:r>
                  <a:rPr lang="en-GB">
                    <a:noFill/>
                  </a:rPr>
                  <a:t> </a:t>
                </a:r>
              </a:p>
            </p:txBody>
          </p:sp>
        </mc:Fallback>
      </mc:AlternateContent>
      <p:sp>
        <p:nvSpPr>
          <p:cNvPr id="8" name="ZoneTexte 7">
            <a:extLst>
              <a:ext uri="{FF2B5EF4-FFF2-40B4-BE49-F238E27FC236}">
                <a16:creationId xmlns:a16="http://schemas.microsoft.com/office/drawing/2014/main" id="{97C605C3-6606-840C-0E2F-0F5A2705AF91}"/>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2/20</a:t>
            </a:r>
          </a:p>
        </p:txBody>
      </p:sp>
      <p:pic>
        <p:nvPicPr>
          <p:cNvPr id="9" name="Image 8">
            <a:extLst>
              <a:ext uri="{FF2B5EF4-FFF2-40B4-BE49-F238E27FC236}">
                <a16:creationId xmlns:a16="http://schemas.microsoft.com/office/drawing/2014/main" id="{86E5BD0C-2F18-18E0-60C4-04F4117488B6}"/>
              </a:ext>
            </a:extLst>
          </p:cNvPr>
          <p:cNvPicPr>
            <a:picLocks noChangeAspect="1"/>
          </p:cNvPicPr>
          <p:nvPr/>
        </p:nvPicPr>
        <p:blipFill>
          <a:blip r:embed="rId8"/>
          <a:stretch>
            <a:fillRect/>
          </a:stretch>
        </p:blipFill>
        <p:spPr>
          <a:xfrm>
            <a:off x="226800" y="4611600"/>
            <a:ext cx="2855737" cy="1620000"/>
          </a:xfrm>
          <a:prstGeom prst="rect">
            <a:avLst/>
          </a:prstGeom>
        </p:spPr>
      </p:pic>
    </p:spTree>
    <p:custDataLst>
      <p:tags r:id="rId1"/>
    </p:custDataLst>
    <p:extLst>
      <p:ext uri="{BB962C8B-B14F-4D97-AF65-F5344CB8AC3E}">
        <p14:creationId xmlns:p14="http://schemas.microsoft.com/office/powerpoint/2010/main" val="327177955"/>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0BBC305-2AF9-76E8-FBD4-4F2C20117D6D}"/>
              </a:ext>
            </a:extLst>
          </p:cNvPr>
          <p:cNvPicPr>
            <a:picLocks noChangeAspect="1"/>
          </p:cNvPicPr>
          <p:nvPr/>
        </p:nvPicPr>
        <p:blipFill>
          <a:blip r:embed="rId4"/>
          <a:stretch>
            <a:fillRect/>
          </a:stretch>
        </p:blipFill>
        <p:spPr>
          <a:xfrm>
            <a:off x="3618000" y="838800"/>
            <a:ext cx="2033246" cy="1440000"/>
          </a:xfrm>
          <a:prstGeom prst="rect">
            <a:avLst/>
          </a:prstGeom>
        </p:spPr>
      </p:pic>
      <p:pic>
        <p:nvPicPr>
          <p:cNvPr id="3" name="Image 2">
            <a:extLst>
              <a:ext uri="{FF2B5EF4-FFF2-40B4-BE49-F238E27FC236}">
                <a16:creationId xmlns:a16="http://schemas.microsoft.com/office/drawing/2014/main" id="{25096558-60FB-6FE0-4176-204D0BBD6B32}"/>
              </a:ext>
            </a:extLst>
          </p:cNvPr>
          <p:cNvPicPr>
            <a:picLocks noChangeAspect="1"/>
          </p:cNvPicPr>
          <p:nvPr/>
        </p:nvPicPr>
        <p:blipFill>
          <a:blip r:embed="rId5"/>
          <a:stretch>
            <a:fillRect/>
          </a:stretch>
        </p:blipFill>
        <p:spPr>
          <a:xfrm>
            <a:off x="507270" y="1090275"/>
            <a:ext cx="2160000" cy="1621076"/>
          </a:xfrm>
          <a:prstGeom prst="rect">
            <a:avLst/>
          </a:prstGeom>
        </p:spPr>
      </p:pic>
      <p:sp>
        <p:nvSpPr>
          <p:cNvPr id="5" name="Ellipse 4">
            <a:extLst>
              <a:ext uri="{FF2B5EF4-FFF2-40B4-BE49-F238E27FC236}">
                <a16:creationId xmlns:a16="http://schemas.microsoft.com/office/drawing/2014/main" id="{33E66004-C57A-8258-8592-8C7B07A4B67B}"/>
              </a:ext>
            </a:extLst>
          </p:cNvPr>
          <p:cNvSpPr>
            <a:spLocks noChangeAspect="1"/>
          </p:cNvSpPr>
          <p:nvPr/>
        </p:nvSpPr>
        <p:spPr>
          <a:xfrm>
            <a:off x="530688" y="1567067"/>
            <a:ext cx="288000" cy="288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2" name="ZoneTexte 11">
            <a:extLst>
              <a:ext uri="{FF2B5EF4-FFF2-40B4-BE49-F238E27FC236}">
                <a16:creationId xmlns:a16="http://schemas.microsoft.com/office/drawing/2014/main" id="{2FE3A7A4-5549-EB51-C186-C8C7B33378D0}"/>
              </a:ext>
            </a:extLst>
          </p:cNvPr>
          <p:cNvSpPr txBox="1"/>
          <p:nvPr/>
        </p:nvSpPr>
        <p:spPr>
          <a:xfrm>
            <a:off x="3531600" y="530462"/>
            <a:ext cx="1388522" cy="307777"/>
          </a:xfrm>
          <a:prstGeom prst="rect">
            <a:avLst/>
          </a:prstGeom>
          <a:noFill/>
        </p:spPr>
        <p:txBody>
          <a:bodyPr wrap="none" rtlCol="0">
            <a:spAutoFit/>
          </a:bodyPr>
          <a:lstStyle/>
          <a:p>
            <a:r>
              <a:rPr lang="fr-FR" sz="1400" dirty="0">
                <a:solidFill>
                  <a:srgbClr val="FF0000"/>
                </a:solidFill>
                <a:latin typeface="Arial" panose="020B0604020202020204" pitchFamily="34" charset="0"/>
                <a:cs typeface="Arial" panose="020B0604020202020204" pitchFamily="34" charset="0"/>
              </a:rPr>
              <a:t>1. Identification</a:t>
            </a:r>
          </a:p>
        </p:txBody>
      </p:sp>
      <p:sp>
        <p:nvSpPr>
          <p:cNvPr id="13" name="ZoneTexte 12">
            <a:extLst>
              <a:ext uri="{FF2B5EF4-FFF2-40B4-BE49-F238E27FC236}">
                <a16:creationId xmlns:a16="http://schemas.microsoft.com/office/drawing/2014/main" id="{C5D442D5-19BA-F6D9-FC8B-9CEAE734D41A}"/>
              </a:ext>
            </a:extLst>
          </p:cNvPr>
          <p:cNvSpPr txBox="1"/>
          <p:nvPr/>
        </p:nvSpPr>
        <p:spPr>
          <a:xfrm>
            <a:off x="3531600" y="2509200"/>
            <a:ext cx="1686680" cy="307777"/>
          </a:xfrm>
          <a:prstGeom prst="rect">
            <a:avLst/>
          </a:prstGeom>
          <a:noFill/>
        </p:spPr>
        <p:txBody>
          <a:bodyPr wrap="none" rtlCol="0">
            <a:spAutoFit/>
          </a:bodyPr>
          <a:lstStyle/>
          <a:p>
            <a:r>
              <a:rPr lang="fr-FR" sz="1400" dirty="0">
                <a:solidFill>
                  <a:schemeClr val="tx1">
                    <a:alpha val="20000"/>
                  </a:schemeClr>
                </a:solidFill>
                <a:latin typeface="Arial" panose="020B0604020202020204" pitchFamily="34" charset="0"/>
                <a:cs typeface="Arial" panose="020B0604020202020204" pitchFamily="34" charset="0"/>
              </a:rPr>
              <a:t>2. </a:t>
            </a:r>
            <a:r>
              <a:rPr lang="fr-FR" sz="1400" dirty="0" err="1">
                <a:solidFill>
                  <a:schemeClr val="tx1">
                    <a:alpha val="20000"/>
                  </a:schemeClr>
                </a:solidFill>
                <a:latin typeface="Arial" panose="020B0604020202020204" pitchFamily="34" charset="0"/>
                <a:cs typeface="Arial" panose="020B0604020202020204" pitchFamily="34" charset="0"/>
              </a:rPr>
              <a:t>Characterization</a:t>
            </a:r>
            <a:endParaRPr lang="fr-FR" sz="1400" dirty="0">
              <a:solidFill>
                <a:schemeClr val="tx1">
                  <a:alpha val="20000"/>
                </a:schemeClr>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13C66C2E-47BE-F086-5038-8C37A2AE33A3}"/>
              </a:ext>
            </a:extLst>
          </p:cNvPr>
          <p:cNvSpPr txBox="1"/>
          <p:nvPr/>
        </p:nvSpPr>
        <p:spPr>
          <a:xfrm>
            <a:off x="3531600" y="4489200"/>
            <a:ext cx="1151021" cy="307777"/>
          </a:xfrm>
          <a:prstGeom prst="rect">
            <a:avLst/>
          </a:prstGeom>
          <a:noFill/>
        </p:spPr>
        <p:txBody>
          <a:bodyPr wrap="none" rtlCol="0">
            <a:spAutoFit/>
          </a:bodyPr>
          <a:lstStyle/>
          <a:p>
            <a:r>
              <a:rPr lang="fr-FR" sz="1400" dirty="0">
                <a:solidFill>
                  <a:schemeClr val="tx1">
                    <a:alpha val="20000"/>
                  </a:schemeClr>
                </a:solidFill>
                <a:latin typeface="Arial" panose="020B0604020202020204" pitchFamily="34" charset="0"/>
                <a:cs typeface="Arial" panose="020B0604020202020204" pitchFamily="34" charset="0"/>
              </a:rPr>
              <a:t>3. </a:t>
            </a:r>
            <a:r>
              <a:rPr lang="fr-FR" sz="1400" dirty="0" err="1">
                <a:solidFill>
                  <a:schemeClr val="tx1">
                    <a:alpha val="20000"/>
                  </a:schemeClr>
                </a:solidFill>
                <a:latin typeface="Arial" panose="020B0604020202020204" pitchFamily="34" charset="0"/>
                <a:cs typeface="Arial" panose="020B0604020202020204" pitchFamily="34" charset="0"/>
              </a:rPr>
              <a:t>Assembly</a:t>
            </a:r>
            <a:endParaRPr lang="fr-FR" sz="1400" dirty="0">
              <a:solidFill>
                <a:schemeClr val="tx1">
                  <a:alpha val="20000"/>
                </a:schemeClr>
              </a:solidFill>
              <a:latin typeface="Arial" panose="020B0604020202020204" pitchFamily="34" charset="0"/>
              <a:cs typeface="Arial" panose="020B0604020202020204" pitchFamily="34" charset="0"/>
            </a:endParaRPr>
          </a:p>
        </p:txBody>
      </p:sp>
      <p:sp>
        <p:nvSpPr>
          <p:cNvPr id="18" name="Flèche en arc 153">
            <a:extLst>
              <a:ext uri="{FF2B5EF4-FFF2-40B4-BE49-F238E27FC236}">
                <a16:creationId xmlns:a16="http://schemas.microsoft.com/office/drawing/2014/main" id="{D6ED8F12-FB49-80D7-A9F4-4CDFA2171D10}"/>
              </a:ext>
            </a:extLst>
          </p:cNvPr>
          <p:cNvSpPr/>
          <p:nvPr/>
        </p:nvSpPr>
        <p:spPr>
          <a:xfrm rot="16200000" flipH="1">
            <a:off x="2981112" y="2034000"/>
            <a:ext cx="720884" cy="720000"/>
          </a:xfrm>
          <a:prstGeom prst="circularArrow">
            <a:avLst>
              <a:gd name="adj1" fmla="val 7770"/>
              <a:gd name="adj2" fmla="val 1142319"/>
              <a:gd name="adj3" fmla="val 20457676"/>
              <a:gd name="adj4" fmla="val 10800000"/>
              <a:gd name="adj5" fmla="val 12500"/>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9" name="Flèche en arc 154">
            <a:extLst>
              <a:ext uri="{FF2B5EF4-FFF2-40B4-BE49-F238E27FC236}">
                <a16:creationId xmlns:a16="http://schemas.microsoft.com/office/drawing/2014/main" id="{B605CEB8-31B8-DB4A-F594-EF1E5A6B048E}"/>
              </a:ext>
            </a:extLst>
          </p:cNvPr>
          <p:cNvSpPr/>
          <p:nvPr/>
        </p:nvSpPr>
        <p:spPr>
          <a:xfrm rot="16200000" flipH="1">
            <a:off x="2981112" y="4014518"/>
            <a:ext cx="720884" cy="720000"/>
          </a:xfrm>
          <a:prstGeom prst="circularArrow">
            <a:avLst>
              <a:gd name="adj1" fmla="val 7770"/>
              <a:gd name="adj2" fmla="val 1142319"/>
              <a:gd name="adj3" fmla="val 20457676"/>
              <a:gd name="adj4" fmla="val 10800000"/>
              <a:gd name="adj5" fmla="val 12500"/>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20" name="Flèche gauche 155">
            <a:extLst>
              <a:ext uri="{FF2B5EF4-FFF2-40B4-BE49-F238E27FC236}">
                <a16:creationId xmlns:a16="http://schemas.microsoft.com/office/drawing/2014/main" id="{E7D7A4A7-F087-9585-9057-DCDC8C3D1057}"/>
              </a:ext>
            </a:extLst>
          </p:cNvPr>
          <p:cNvSpPr/>
          <p:nvPr/>
        </p:nvSpPr>
        <p:spPr>
          <a:xfrm>
            <a:off x="3070934" y="5504598"/>
            <a:ext cx="360000" cy="194004"/>
          </a:xfrm>
          <a:prstGeom prst="leftArrow">
            <a:avLst/>
          </a:prstGeom>
          <a:solidFill>
            <a:schemeClr val="tx1">
              <a:alpha val="20000"/>
            </a:schemeClr>
          </a:solidFill>
          <a:ln w="3175">
            <a:solidFill>
              <a:schemeClr val="dk1">
                <a:shade val="95000"/>
                <a:satMod val="105000"/>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21" name="Image 20">
            <a:extLst>
              <a:ext uri="{FF2B5EF4-FFF2-40B4-BE49-F238E27FC236}">
                <a16:creationId xmlns:a16="http://schemas.microsoft.com/office/drawing/2014/main" id="{45D81FB6-E9EE-5A0D-6E92-A3B877578B0B}"/>
              </a:ext>
            </a:extLst>
          </p:cNvPr>
          <p:cNvPicPr>
            <a:picLocks noChangeAspect="1"/>
          </p:cNvPicPr>
          <p:nvPr/>
        </p:nvPicPr>
        <p:blipFill rotWithShape="1">
          <a:blip r:embed="rId6">
            <a:alphaModFix amt="0"/>
            <a:extLst>
              <a:ext uri="{28A0092B-C50C-407E-A947-70E740481C1C}">
                <a14:useLocalDpi xmlns:a14="http://schemas.microsoft.com/office/drawing/2010/main" val="0"/>
              </a:ext>
            </a:extLst>
          </a:blip>
          <a:srcRect l="41277" t="27789" r="40110" b="27908"/>
          <a:stretch/>
        </p:blipFill>
        <p:spPr>
          <a:xfrm>
            <a:off x="6192000" y="2547684"/>
            <a:ext cx="1080000" cy="1121539"/>
          </a:xfrm>
          <a:prstGeom prst="rect">
            <a:avLst/>
          </a:prstGeom>
        </p:spPr>
      </p:pic>
      <p:pic>
        <p:nvPicPr>
          <p:cNvPr id="22" name="Image 21">
            <a:extLst>
              <a:ext uri="{FF2B5EF4-FFF2-40B4-BE49-F238E27FC236}">
                <a16:creationId xmlns:a16="http://schemas.microsoft.com/office/drawing/2014/main" id="{A90454E8-D60F-55F6-2738-37FE6C8DF1A6}"/>
              </a:ext>
            </a:extLst>
          </p:cNvPr>
          <p:cNvPicPr>
            <a:picLocks noChangeAspect="1"/>
          </p:cNvPicPr>
          <p:nvPr/>
        </p:nvPicPr>
        <p:blipFill>
          <a:blip r:embed="rId7" cstate="print">
            <a:alphaModFix amt="0"/>
            <a:extLst>
              <a:ext uri="{28A0092B-C50C-407E-A947-70E740481C1C}">
                <a14:useLocalDpi xmlns:a14="http://schemas.microsoft.com/office/drawing/2010/main" val="0"/>
              </a:ext>
            </a:extLst>
          </a:blip>
          <a:stretch>
            <a:fillRect/>
          </a:stretch>
        </p:blipFill>
        <p:spPr>
          <a:xfrm>
            <a:off x="6192000" y="4048903"/>
            <a:ext cx="1260000" cy="880593"/>
          </a:xfrm>
          <a:prstGeom prst="rect">
            <a:avLst/>
          </a:prstGeom>
        </p:spPr>
      </p:pic>
      <p:pic>
        <p:nvPicPr>
          <p:cNvPr id="23" name="Image 22">
            <a:extLst>
              <a:ext uri="{FF2B5EF4-FFF2-40B4-BE49-F238E27FC236}">
                <a16:creationId xmlns:a16="http://schemas.microsoft.com/office/drawing/2014/main" id="{B5C5D244-1F46-38D3-AB83-E81DA11D0401}"/>
              </a:ext>
            </a:extLst>
          </p:cNvPr>
          <p:cNvPicPr>
            <a:picLocks noChangeAspect="1"/>
          </p:cNvPicPr>
          <p:nvPr/>
        </p:nvPicPr>
        <p:blipFill rotWithShape="1">
          <a:blip r:embed="rId8">
            <a:alphaModFix amt="0"/>
          </a:blip>
          <a:srcRect l="5215" t="4116" r="3600" b="7899"/>
          <a:stretch/>
        </p:blipFill>
        <p:spPr>
          <a:xfrm>
            <a:off x="6228000" y="5444630"/>
            <a:ext cx="1260000" cy="878785"/>
          </a:xfrm>
          <a:prstGeom prst="rect">
            <a:avLst/>
          </a:prstGeom>
        </p:spPr>
      </p:pic>
      <p:sp>
        <p:nvSpPr>
          <p:cNvPr id="25" name="ZoneTexte 24">
            <a:extLst>
              <a:ext uri="{FF2B5EF4-FFF2-40B4-BE49-F238E27FC236}">
                <a16:creationId xmlns:a16="http://schemas.microsoft.com/office/drawing/2014/main" id="{E1935A43-4C8F-132F-1441-97DA52AD346D}"/>
              </a:ext>
            </a:extLst>
          </p:cNvPr>
          <p:cNvSpPr txBox="1"/>
          <p:nvPr/>
        </p:nvSpPr>
        <p:spPr>
          <a:xfrm>
            <a:off x="5940000" y="2340000"/>
            <a:ext cx="2880000" cy="261610"/>
          </a:xfrm>
          <a:prstGeom prst="rect">
            <a:avLst/>
          </a:prstGeom>
          <a:noFill/>
        </p:spPr>
        <p:txBody>
          <a:bodyPr wrap="square" rtlCol="0">
            <a:spAutoFit/>
          </a:bodyPr>
          <a:lstStyle/>
          <a:p>
            <a:r>
              <a:rPr lang="fr-BE" sz="1100" dirty="0">
                <a:solidFill>
                  <a:schemeClr val="tx1">
                    <a:alpha val="0"/>
                  </a:schemeClr>
                </a:solidFill>
                <a:latin typeface="Arial" panose="020B0604020202020204" pitchFamily="34" charset="0"/>
                <a:cs typeface="Arial" panose="020B0604020202020204" pitchFamily="34" charset="0"/>
              </a:rPr>
              <a:t>A. Component in </a:t>
            </a:r>
            <a:r>
              <a:rPr lang="fr-BE" sz="1100" dirty="0" err="1">
                <a:solidFill>
                  <a:schemeClr val="tx1">
                    <a:alpha val="0"/>
                  </a:schemeClr>
                </a:solidFill>
                <a:latin typeface="Arial" panose="020B0604020202020204" pitchFamily="34" charset="0"/>
                <a:cs typeface="Arial" panose="020B0604020202020204" pitchFamily="34" charset="0"/>
              </a:rPr>
              <a:t>shear</a:t>
            </a:r>
            <a:endParaRPr lang="fr-BE" sz="1100" dirty="0">
              <a:solidFill>
                <a:schemeClr val="tx1">
                  <a:alpha val="0"/>
                </a:schemeClr>
              </a:solidFill>
              <a:latin typeface="Arial" panose="020B0604020202020204" pitchFamily="34" charset="0"/>
              <a:cs typeface="Arial" panose="020B0604020202020204" pitchFamily="34" charset="0"/>
            </a:endParaRPr>
          </a:p>
        </p:txBody>
      </p:sp>
      <p:cxnSp>
        <p:nvCxnSpPr>
          <p:cNvPr id="57" name="Connecteur : en angle 56">
            <a:extLst>
              <a:ext uri="{FF2B5EF4-FFF2-40B4-BE49-F238E27FC236}">
                <a16:creationId xmlns:a16="http://schemas.microsoft.com/office/drawing/2014/main" id="{62B6FBC6-55E1-1866-F380-EECEECB5B8FB}"/>
              </a:ext>
            </a:extLst>
          </p:cNvPr>
          <p:cNvCxnSpPr>
            <a:cxnSpLocks/>
            <a:endCxn id="5" idx="2"/>
          </p:cNvCxnSpPr>
          <p:nvPr/>
        </p:nvCxnSpPr>
        <p:spPr>
          <a:xfrm rot="10800000" flipH="1">
            <a:off x="228130" y="1711068"/>
            <a:ext cx="302557" cy="3711941"/>
          </a:xfrm>
          <a:prstGeom prst="bentConnector3">
            <a:avLst>
              <a:gd name="adj1" fmla="val -57926"/>
            </a:avLst>
          </a:prstGeom>
          <a:ln w="28575">
            <a:solidFill>
              <a:schemeClr val="dk1">
                <a:shade val="95000"/>
                <a:satMod val="105000"/>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63" name="ZoneTexte 62">
            <a:extLst>
              <a:ext uri="{FF2B5EF4-FFF2-40B4-BE49-F238E27FC236}">
                <a16:creationId xmlns:a16="http://schemas.microsoft.com/office/drawing/2014/main" id="{9B342721-00F0-5C12-F04F-3BC6729EC953}"/>
              </a:ext>
            </a:extLst>
          </p:cNvPr>
          <p:cNvSpPr txBox="1"/>
          <p:nvPr/>
        </p:nvSpPr>
        <p:spPr>
          <a:xfrm>
            <a:off x="5940000" y="3715596"/>
            <a:ext cx="2880000" cy="261610"/>
          </a:xfrm>
          <a:prstGeom prst="rect">
            <a:avLst/>
          </a:prstGeom>
          <a:noFill/>
        </p:spPr>
        <p:txBody>
          <a:bodyPr wrap="square" rtlCol="0">
            <a:spAutoFit/>
          </a:bodyPr>
          <a:lstStyle/>
          <a:p>
            <a:r>
              <a:rPr lang="fr-BE" sz="1100" dirty="0">
                <a:solidFill>
                  <a:schemeClr val="tx1">
                    <a:alpha val="0"/>
                  </a:schemeClr>
                </a:solidFill>
                <a:latin typeface="Arial" panose="020B0604020202020204" pitchFamily="34" charset="0"/>
                <a:cs typeface="Arial" panose="020B0604020202020204" pitchFamily="34" charset="0"/>
              </a:rPr>
              <a:t>B. Components in tension</a:t>
            </a:r>
          </a:p>
        </p:txBody>
      </p:sp>
      <p:sp>
        <p:nvSpPr>
          <p:cNvPr id="64" name="ZoneTexte 63">
            <a:extLst>
              <a:ext uri="{FF2B5EF4-FFF2-40B4-BE49-F238E27FC236}">
                <a16:creationId xmlns:a16="http://schemas.microsoft.com/office/drawing/2014/main" id="{7A6809F0-6F45-FED4-2297-B66E667D3F68}"/>
              </a:ext>
            </a:extLst>
          </p:cNvPr>
          <p:cNvSpPr txBox="1"/>
          <p:nvPr/>
        </p:nvSpPr>
        <p:spPr>
          <a:xfrm>
            <a:off x="5940000" y="5068971"/>
            <a:ext cx="2880000" cy="261610"/>
          </a:xfrm>
          <a:prstGeom prst="rect">
            <a:avLst/>
          </a:prstGeom>
          <a:noFill/>
        </p:spPr>
        <p:txBody>
          <a:bodyPr wrap="square" rtlCol="0">
            <a:spAutoFit/>
          </a:bodyPr>
          <a:lstStyle/>
          <a:p>
            <a:r>
              <a:rPr lang="fr-BE" sz="1100" dirty="0">
                <a:solidFill>
                  <a:schemeClr val="tx1">
                    <a:alpha val="0"/>
                  </a:schemeClr>
                </a:solidFill>
                <a:latin typeface="Arial" panose="020B0604020202020204" pitchFamily="34" charset="0"/>
                <a:cs typeface="Arial" panose="020B0604020202020204" pitchFamily="34" charset="0"/>
              </a:rPr>
              <a:t>C. Component in compression</a:t>
            </a:r>
          </a:p>
        </p:txBody>
      </p:sp>
      <p:sp>
        <p:nvSpPr>
          <p:cNvPr id="67" name="Titre 5">
            <a:extLst>
              <a:ext uri="{FF2B5EF4-FFF2-40B4-BE49-F238E27FC236}">
                <a16:creationId xmlns:a16="http://schemas.microsoft.com/office/drawing/2014/main" id="{B17C7CB2-3866-B988-CB5C-2775522B08D7}"/>
              </a:ext>
            </a:extLst>
          </p:cNvPr>
          <p:cNvSpPr txBox="1">
            <a:spLocks/>
          </p:cNvSpPr>
          <p:nvPr/>
        </p:nvSpPr>
        <p:spPr>
          <a:xfrm>
            <a:off x="0" y="0"/>
            <a:ext cx="9144000" cy="6128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GB" dirty="0">
                <a:latin typeface="Arial" panose="020B0604020202020204" pitchFamily="34" charset="0"/>
                <a:cs typeface="Arial" panose="020B0604020202020204" pitchFamily="34" charset="0"/>
              </a:rPr>
              <a:t>Context: component method</a:t>
            </a:r>
          </a:p>
        </p:txBody>
      </p:sp>
      <p:sp>
        <p:nvSpPr>
          <p:cNvPr id="88" name="Accolade ouvrante 87">
            <a:extLst>
              <a:ext uri="{FF2B5EF4-FFF2-40B4-BE49-F238E27FC236}">
                <a16:creationId xmlns:a16="http://schemas.microsoft.com/office/drawing/2014/main" id="{C6AFA665-82BC-BDAB-2046-681473C13BC4}"/>
              </a:ext>
            </a:extLst>
          </p:cNvPr>
          <p:cNvSpPr/>
          <p:nvPr/>
        </p:nvSpPr>
        <p:spPr>
          <a:xfrm>
            <a:off x="5686126" y="835201"/>
            <a:ext cx="400349" cy="5507999"/>
          </a:xfrm>
          <a:prstGeom prst="leftBrace">
            <a:avLst>
              <a:gd name="adj1" fmla="val 67276"/>
              <a:gd name="adj2" fmla="val 32958"/>
            </a:avLst>
          </a:prstGeom>
          <a:ln w="28575">
            <a:solidFill>
              <a:schemeClr val="dk1">
                <a:shade val="95000"/>
                <a:satMod val="105000"/>
                <a:alpha val="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alpha val="0"/>
                </a:schemeClr>
              </a:solidFill>
            </a:endParaRPr>
          </a:p>
        </p:txBody>
      </p:sp>
      <p:pic>
        <p:nvPicPr>
          <p:cNvPr id="50" name="Image 49">
            <a:extLst>
              <a:ext uri="{FF2B5EF4-FFF2-40B4-BE49-F238E27FC236}">
                <a16:creationId xmlns:a16="http://schemas.microsoft.com/office/drawing/2014/main" id="{D8BA5A46-9DCA-E896-83AC-E68E2565FC8F}"/>
              </a:ext>
            </a:extLst>
          </p:cNvPr>
          <p:cNvPicPr>
            <a:picLocks noChangeAspect="1"/>
          </p:cNvPicPr>
          <p:nvPr/>
        </p:nvPicPr>
        <p:blipFill>
          <a:blip r:embed="rId9">
            <a:alphaModFix amt="0"/>
          </a:blip>
          <a:stretch>
            <a:fillRect/>
          </a:stretch>
        </p:blipFill>
        <p:spPr>
          <a:xfrm>
            <a:off x="6368400" y="835200"/>
            <a:ext cx="2201636" cy="1440000"/>
          </a:xfrm>
          <a:prstGeom prst="rect">
            <a:avLst/>
          </a:prstGeom>
        </p:spPr>
      </p:pic>
      <p:pic>
        <p:nvPicPr>
          <p:cNvPr id="62" name="Image 61">
            <a:extLst>
              <a:ext uri="{FF2B5EF4-FFF2-40B4-BE49-F238E27FC236}">
                <a16:creationId xmlns:a16="http://schemas.microsoft.com/office/drawing/2014/main" id="{2E8D1F7C-EDE8-235F-786B-22CA7E84DAC9}"/>
              </a:ext>
            </a:extLst>
          </p:cNvPr>
          <p:cNvPicPr>
            <a:picLocks noChangeAspect="1"/>
          </p:cNvPicPr>
          <p:nvPr/>
        </p:nvPicPr>
        <p:blipFill>
          <a:blip r:embed="rId10">
            <a:alphaModFix amt="0"/>
          </a:blip>
          <a:stretch>
            <a:fillRect/>
          </a:stretch>
        </p:blipFill>
        <p:spPr>
          <a:xfrm>
            <a:off x="7596000" y="2721600"/>
            <a:ext cx="1150948" cy="900000"/>
          </a:xfrm>
          <a:prstGeom prst="rect">
            <a:avLst/>
          </a:prstGeom>
        </p:spPr>
      </p:pic>
      <p:pic>
        <p:nvPicPr>
          <p:cNvPr id="65" name="Image 64">
            <a:extLst>
              <a:ext uri="{FF2B5EF4-FFF2-40B4-BE49-F238E27FC236}">
                <a16:creationId xmlns:a16="http://schemas.microsoft.com/office/drawing/2014/main" id="{851A98F2-8878-7E71-A9B2-2EA25D318C43}"/>
              </a:ext>
            </a:extLst>
          </p:cNvPr>
          <p:cNvPicPr>
            <a:picLocks noChangeAspect="1"/>
          </p:cNvPicPr>
          <p:nvPr/>
        </p:nvPicPr>
        <p:blipFill>
          <a:blip r:embed="rId11">
            <a:alphaModFix amt="0"/>
          </a:blip>
          <a:stretch>
            <a:fillRect/>
          </a:stretch>
        </p:blipFill>
        <p:spPr>
          <a:xfrm>
            <a:off x="7596000" y="4093200"/>
            <a:ext cx="1183249" cy="900000"/>
          </a:xfrm>
          <a:prstGeom prst="rect">
            <a:avLst/>
          </a:prstGeom>
        </p:spPr>
      </p:pic>
      <p:pic>
        <p:nvPicPr>
          <p:cNvPr id="69" name="Image 68">
            <a:extLst>
              <a:ext uri="{FF2B5EF4-FFF2-40B4-BE49-F238E27FC236}">
                <a16:creationId xmlns:a16="http://schemas.microsoft.com/office/drawing/2014/main" id="{9206979D-878E-D109-3F92-53960F2340C8}"/>
              </a:ext>
            </a:extLst>
          </p:cNvPr>
          <p:cNvPicPr>
            <a:picLocks noChangeAspect="1"/>
          </p:cNvPicPr>
          <p:nvPr/>
        </p:nvPicPr>
        <p:blipFill>
          <a:blip r:embed="rId12">
            <a:alphaModFix amt="0"/>
          </a:blip>
          <a:stretch>
            <a:fillRect/>
          </a:stretch>
        </p:blipFill>
        <p:spPr>
          <a:xfrm>
            <a:off x="7596000" y="5443200"/>
            <a:ext cx="1182194" cy="900000"/>
          </a:xfrm>
          <a:prstGeom prst="rect">
            <a:avLst/>
          </a:prstGeom>
        </p:spPr>
      </p:pic>
      <p:pic>
        <p:nvPicPr>
          <p:cNvPr id="4" name="Image 3">
            <a:extLst>
              <a:ext uri="{FF2B5EF4-FFF2-40B4-BE49-F238E27FC236}">
                <a16:creationId xmlns:a16="http://schemas.microsoft.com/office/drawing/2014/main" id="{40D6F073-6C91-B804-C94C-9987E51FD38C}"/>
              </a:ext>
            </a:extLst>
          </p:cNvPr>
          <p:cNvPicPr>
            <a:picLocks noChangeAspect="1"/>
          </p:cNvPicPr>
          <p:nvPr/>
        </p:nvPicPr>
        <p:blipFill>
          <a:blip r:embed="rId13">
            <a:alphaModFix/>
          </a:blip>
          <a:stretch>
            <a:fillRect/>
          </a:stretch>
        </p:blipFill>
        <p:spPr>
          <a:xfrm>
            <a:off x="3618000" y="838800"/>
            <a:ext cx="2033246" cy="1440000"/>
          </a:xfrm>
          <a:prstGeom prst="rect">
            <a:avLst/>
          </a:prstGeom>
        </p:spPr>
      </p:pic>
      <p:grpSp>
        <p:nvGrpSpPr>
          <p:cNvPr id="15" name="Groupe 14">
            <a:extLst>
              <a:ext uri="{FF2B5EF4-FFF2-40B4-BE49-F238E27FC236}">
                <a16:creationId xmlns:a16="http://schemas.microsoft.com/office/drawing/2014/main" id="{C148CED2-9768-A8F3-AAE3-A7D3C10D4A3A}"/>
              </a:ext>
            </a:extLst>
          </p:cNvPr>
          <p:cNvGrpSpPr/>
          <p:nvPr/>
        </p:nvGrpSpPr>
        <p:grpSpPr>
          <a:xfrm>
            <a:off x="674688" y="979199"/>
            <a:ext cx="3059931" cy="1189363"/>
            <a:chOff x="644500" y="945650"/>
            <a:chExt cx="3307476" cy="1189363"/>
          </a:xfrm>
        </p:grpSpPr>
        <p:cxnSp>
          <p:nvCxnSpPr>
            <p:cNvPr id="16" name="Connecteur droit 15">
              <a:extLst>
                <a:ext uri="{FF2B5EF4-FFF2-40B4-BE49-F238E27FC236}">
                  <a16:creationId xmlns:a16="http://schemas.microsoft.com/office/drawing/2014/main" id="{49ABE371-D4E4-70FA-E154-7EA4D39FAEA3}"/>
                </a:ext>
              </a:extLst>
            </p:cNvPr>
            <p:cNvCxnSpPr>
              <a:cxnSpLocks/>
              <a:stCxn id="5" idx="0"/>
            </p:cNvCxnSpPr>
            <p:nvPr/>
          </p:nvCxnSpPr>
          <p:spPr>
            <a:xfrm flipV="1">
              <a:off x="644500" y="945650"/>
              <a:ext cx="3307476" cy="58786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5A275A45-34BB-96F9-3ACC-2077B1694128}"/>
                </a:ext>
              </a:extLst>
            </p:cNvPr>
            <p:cNvCxnSpPr>
              <a:cxnSpLocks/>
              <a:stCxn id="5" idx="4"/>
            </p:cNvCxnSpPr>
            <p:nvPr/>
          </p:nvCxnSpPr>
          <p:spPr>
            <a:xfrm>
              <a:off x="644500" y="1821518"/>
              <a:ext cx="3307476" cy="3134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pic>
        <p:nvPicPr>
          <p:cNvPr id="6" name="Image 5">
            <a:extLst>
              <a:ext uri="{FF2B5EF4-FFF2-40B4-BE49-F238E27FC236}">
                <a16:creationId xmlns:a16="http://schemas.microsoft.com/office/drawing/2014/main" id="{F96240B1-A02E-BE68-9D05-B90A704C08D9}"/>
              </a:ext>
            </a:extLst>
          </p:cNvPr>
          <p:cNvPicPr>
            <a:picLocks noChangeAspect="1"/>
          </p:cNvPicPr>
          <p:nvPr/>
        </p:nvPicPr>
        <p:blipFill>
          <a:blip r:embed="rId14"/>
          <a:stretch>
            <a:fillRect/>
          </a:stretch>
        </p:blipFill>
        <p:spPr>
          <a:xfrm>
            <a:off x="226800" y="4611600"/>
            <a:ext cx="2855737" cy="1620000"/>
          </a:xfrm>
          <a:prstGeom prst="rect">
            <a:avLst/>
          </a:prstGeom>
        </p:spPr>
      </p:pic>
      <p:pic>
        <p:nvPicPr>
          <p:cNvPr id="8" name="Image 7">
            <a:extLst>
              <a:ext uri="{FF2B5EF4-FFF2-40B4-BE49-F238E27FC236}">
                <a16:creationId xmlns:a16="http://schemas.microsoft.com/office/drawing/2014/main" id="{27D7A229-BA62-A0E1-F81F-BCC4F5982897}"/>
              </a:ext>
            </a:extLst>
          </p:cNvPr>
          <p:cNvPicPr>
            <a:picLocks noChangeAspect="1"/>
          </p:cNvPicPr>
          <p:nvPr/>
        </p:nvPicPr>
        <p:blipFill>
          <a:blip r:embed="rId15">
            <a:alphaModFix amt="20000"/>
          </a:blip>
          <a:stretch>
            <a:fillRect/>
          </a:stretch>
        </p:blipFill>
        <p:spPr>
          <a:xfrm>
            <a:off x="3621600" y="4798800"/>
            <a:ext cx="2284317" cy="1620000"/>
          </a:xfrm>
          <a:prstGeom prst="rect">
            <a:avLst/>
          </a:prstGeom>
        </p:spPr>
      </p:pic>
      <p:sp>
        <p:nvSpPr>
          <p:cNvPr id="9" name="ZoneTexte 8">
            <a:extLst>
              <a:ext uri="{FF2B5EF4-FFF2-40B4-BE49-F238E27FC236}">
                <a16:creationId xmlns:a16="http://schemas.microsoft.com/office/drawing/2014/main" id="{28B8BEEE-762C-95AE-ED92-E457D4438283}"/>
              </a:ext>
            </a:extLst>
          </p:cNvPr>
          <p:cNvSpPr txBox="1"/>
          <p:nvPr/>
        </p:nvSpPr>
        <p:spPr>
          <a:xfrm>
            <a:off x="0" y="6488668"/>
            <a:ext cx="828000" cy="369332"/>
          </a:xfrm>
          <a:prstGeom prst="rect">
            <a:avLst/>
          </a:prstGeom>
          <a:noFill/>
        </p:spPr>
        <p:txBody>
          <a:bodyPr wrap="square" rtlCol="0">
            <a:spAutoFit/>
          </a:bodyPr>
          <a:lstStyle/>
          <a:p>
            <a:r>
              <a:rPr lang="fr-BE" dirty="0">
                <a:latin typeface="Arial" panose="020B0604020202020204" pitchFamily="34" charset="0"/>
                <a:ea typeface="Cambria" panose="02040503050406030204" pitchFamily="18" charset="0"/>
                <a:cs typeface="Arial" panose="020B0604020202020204" pitchFamily="34" charset="0"/>
              </a:rPr>
              <a:t>3/20</a:t>
            </a:r>
          </a:p>
        </p:txBody>
      </p:sp>
      <p:pic>
        <p:nvPicPr>
          <p:cNvPr id="10" name="Image 9">
            <a:extLst>
              <a:ext uri="{FF2B5EF4-FFF2-40B4-BE49-F238E27FC236}">
                <a16:creationId xmlns:a16="http://schemas.microsoft.com/office/drawing/2014/main" id="{5BCF78DB-D45A-7CAB-5620-84CB6761611B}"/>
              </a:ext>
            </a:extLst>
          </p:cNvPr>
          <p:cNvPicPr>
            <a:picLocks noChangeAspect="1"/>
          </p:cNvPicPr>
          <p:nvPr/>
        </p:nvPicPr>
        <p:blipFill>
          <a:blip r:embed="rId16">
            <a:alphaModFix amt="20000"/>
          </a:blip>
          <a:stretch>
            <a:fillRect/>
          </a:stretch>
        </p:blipFill>
        <p:spPr>
          <a:xfrm>
            <a:off x="3621600" y="2818800"/>
            <a:ext cx="2033246" cy="1440000"/>
          </a:xfrm>
          <a:prstGeom prst="rect">
            <a:avLst/>
          </a:prstGeom>
        </p:spPr>
      </p:pic>
    </p:spTree>
    <p:custDataLst>
      <p:tags r:id="rId1"/>
    </p:custDataLst>
    <p:extLst>
      <p:ext uri="{BB962C8B-B14F-4D97-AF65-F5344CB8AC3E}">
        <p14:creationId xmlns:p14="http://schemas.microsoft.com/office/powerpoint/2010/main" val="3705809826"/>
      </p:ext>
    </p:extLst>
  </p:cSld>
  <p:clrMapOvr>
    <a:masterClrMapping/>
  </p:clrMapOvr>
  <mc:AlternateContent xmlns:mc="http://schemas.openxmlformats.org/markup-compatibility/2006" xmlns:p14="http://schemas.microsoft.com/office/powerpoint/2010/main">
    <mc:Choice Requires="p14">
      <p:transition spd="slow" p14:dur="2000" advTm="46970"/>
    </mc:Choice>
    <mc:Fallback xmlns="">
      <p:transition spd="slow" advTm="4697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6.1|3.8|3.8|6.2|16.8"/>
</p:tagLst>
</file>

<file path=ppt/tags/tag10.xml><?xml version="1.0" encoding="utf-8"?>
<p:tagLst xmlns:a="http://schemas.openxmlformats.org/drawingml/2006/main" xmlns:r="http://schemas.openxmlformats.org/officeDocument/2006/relationships" xmlns:p="http://schemas.openxmlformats.org/presentationml/2006/main">
  <p:tag name="TIMING" val="|4.1|6.1|3.8|3.8|6.2|16.8"/>
</p:tagLst>
</file>

<file path=ppt/tags/tag11.xml><?xml version="1.0" encoding="utf-8"?>
<p:tagLst xmlns:a="http://schemas.openxmlformats.org/drawingml/2006/main" xmlns:r="http://schemas.openxmlformats.org/officeDocument/2006/relationships" xmlns:p="http://schemas.openxmlformats.org/presentationml/2006/main">
  <p:tag name="TIMING" val="|4.1|6.1|3.8|3.8|6.2|16.8"/>
</p:tagLst>
</file>

<file path=ppt/tags/tag12.xml><?xml version="1.0" encoding="utf-8"?>
<p:tagLst xmlns:a="http://schemas.openxmlformats.org/drawingml/2006/main" xmlns:r="http://schemas.openxmlformats.org/officeDocument/2006/relationships" xmlns:p="http://schemas.openxmlformats.org/presentationml/2006/main">
  <p:tag name="TIMING" val="|4.1|6.1|3.8|3.8|6.2|16.8"/>
</p:tagLst>
</file>

<file path=ppt/tags/tag13.xml><?xml version="1.0" encoding="utf-8"?>
<p:tagLst xmlns:a="http://schemas.openxmlformats.org/drawingml/2006/main" xmlns:r="http://schemas.openxmlformats.org/officeDocument/2006/relationships" xmlns:p="http://schemas.openxmlformats.org/presentationml/2006/main">
  <p:tag name="TIMING" val="|4.1|6.1|3.8|3.8|6.2|16.8"/>
</p:tagLst>
</file>

<file path=ppt/tags/tag14.xml><?xml version="1.0" encoding="utf-8"?>
<p:tagLst xmlns:a="http://schemas.openxmlformats.org/drawingml/2006/main" xmlns:r="http://schemas.openxmlformats.org/officeDocument/2006/relationships" xmlns:p="http://schemas.openxmlformats.org/presentationml/2006/main">
  <p:tag name="TIMING" val="|4.1|6.1|3.8|3.8|6.2|16.8"/>
</p:tagLst>
</file>

<file path=ppt/tags/tag15.xml><?xml version="1.0" encoding="utf-8"?>
<p:tagLst xmlns:a="http://schemas.openxmlformats.org/drawingml/2006/main" xmlns:r="http://schemas.openxmlformats.org/officeDocument/2006/relationships" xmlns:p="http://schemas.openxmlformats.org/presentationml/2006/main">
  <p:tag name="TIMING" val="|4.1|6.1|3.8|3.8|6.2|16.8"/>
</p:tagLst>
</file>

<file path=ppt/tags/tag16.xml><?xml version="1.0" encoding="utf-8"?>
<p:tagLst xmlns:a="http://schemas.openxmlformats.org/drawingml/2006/main" xmlns:r="http://schemas.openxmlformats.org/officeDocument/2006/relationships" xmlns:p="http://schemas.openxmlformats.org/presentationml/2006/main">
  <p:tag name="TIMING" val="|4.1|6.1|3.8|3.8|6.2|16.8"/>
</p:tagLst>
</file>

<file path=ppt/tags/tag17.xml><?xml version="1.0" encoding="utf-8"?>
<p:tagLst xmlns:a="http://schemas.openxmlformats.org/drawingml/2006/main" xmlns:r="http://schemas.openxmlformats.org/officeDocument/2006/relationships" xmlns:p="http://schemas.openxmlformats.org/presentationml/2006/main">
  <p:tag name="TIMING" val="|4.1|6.1|3.8|3.8|6.2|16.8"/>
</p:tagLst>
</file>

<file path=ppt/tags/tag18.xml><?xml version="1.0" encoding="utf-8"?>
<p:tagLst xmlns:a="http://schemas.openxmlformats.org/drawingml/2006/main" xmlns:r="http://schemas.openxmlformats.org/officeDocument/2006/relationships" xmlns:p="http://schemas.openxmlformats.org/presentationml/2006/main">
  <p:tag name="TIMING" val="|4.1|6.1|3.8|3.8|6.2|16.8"/>
</p:tagLst>
</file>

<file path=ppt/tags/tag19.xml><?xml version="1.0" encoding="utf-8"?>
<p:tagLst xmlns:a="http://schemas.openxmlformats.org/drawingml/2006/main" xmlns:r="http://schemas.openxmlformats.org/officeDocument/2006/relationships" xmlns:p="http://schemas.openxmlformats.org/presentationml/2006/main">
  <p:tag name="TIMING" val="|4.1|6.1|3.8|3.8|6.2|16.8"/>
</p:tagLst>
</file>

<file path=ppt/tags/tag2.xml><?xml version="1.0" encoding="utf-8"?>
<p:tagLst xmlns:a="http://schemas.openxmlformats.org/drawingml/2006/main" xmlns:r="http://schemas.openxmlformats.org/officeDocument/2006/relationships" xmlns:p="http://schemas.openxmlformats.org/presentationml/2006/main">
  <p:tag name="TIMING" val="|4.1|6.1|3.8|3.8|6.2|16.8"/>
</p:tagLst>
</file>

<file path=ppt/tags/tag20.xml><?xml version="1.0" encoding="utf-8"?>
<p:tagLst xmlns:a="http://schemas.openxmlformats.org/drawingml/2006/main" xmlns:r="http://schemas.openxmlformats.org/officeDocument/2006/relationships" xmlns:p="http://schemas.openxmlformats.org/presentationml/2006/main">
  <p:tag name="TIMING" val="|4.1|6.1|3.8|3.8|6.2|16.8"/>
</p:tagLst>
</file>

<file path=ppt/tags/tag21.xml><?xml version="1.0" encoding="utf-8"?>
<p:tagLst xmlns:a="http://schemas.openxmlformats.org/drawingml/2006/main" xmlns:r="http://schemas.openxmlformats.org/officeDocument/2006/relationships" xmlns:p="http://schemas.openxmlformats.org/presentationml/2006/main">
  <p:tag name="TIMING" val="|4.1|6.1|3.8|3.8|6.2|16.8"/>
</p:tagLst>
</file>

<file path=ppt/tags/tag22.xml><?xml version="1.0" encoding="utf-8"?>
<p:tagLst xmlns:a="http://schemas.openxmlformats.org/drawingml/2006/main" xmlns:r="http://schemas.openxmlformats.org/officeDocument/2006/relationships" xmlns:p="http://schemas.openxmlformats.org/presentationml/2006/main">
  <p:tag name="TIMING" val="|4.1|6.1|3.8|3.8|6.2|16.8"/>
</p:tagLst>
</file>

<file path=ppt/tags/tag23.xml><?xml version="1.0" encoding="utf-8"?>
<p:tagLst xmlns:a="http://schemas.openxmlformats.org/drawingml/2006/main" xmlns:r="http://schemas.openxmlformats.org/officeDocument/2006/relationships" xmlns:p="http://schemas.openxmlformats.org/presentationml/2006/main">
  <p:tag name="TIMING" val="|4.1|6.1|3.8|3.8|6.2|16.8"/>
</p:tagLst>
</file>

<file path=ppt/tags/tag24.xml><?xml version="1.0" encoding="utf-8"?>
<p:tagLst xmlns:a="http://schemas.openxmlformats.org/drawingml/2006/main" xmlns:r="http://schemas.openxmlformats.org/officeDocument/2006/relationships" xmlns:p="http://schemas.openxmlformats.org/presentationml/2006/main">
  <p:tag name="TIMING" val="|4.1|6.1|3.8|3.8|6.2|16.8"/>
</p:tagLst>
</file>

<file path=ppt/tags/tag25.xml><?xml version="1.0" encoding="utf-8"?>
<p:tagLst xmlns:a="http://schemas.openxmlformats.org/drawingml/2006/main" xmlns:r="http://schemas.openxmlformats.org/officeDocument/2006/relationships" xmlns:p="http://schemas.openxmlformats.org/presentationml/2006/main">
  <p:tag name="TIMING" val="|4.1|6.1|3.8|3.8|6.2|16.8"/>
</p:tagLst>
</file>

<file path=ppt/tags/tag26.xml><?xml version="1.0" encoding="utf-8"?>
<p:tagLst xmlns:a="http://schemas.openxmlformats.org/drawingml/2006/main" xmlns:r="http://schemas.openxmlformats.org/officeDocument/2006/relationships" xmlns:p="http://schemas.openxmlformats.org/presentationml/2006/main">
  <p:tag name="TIMING" val="|4.1|6.1|3.8|3.8|6.2|16.8"/>
</p:tagLst>
</file>

<file path=ppt/tags/tag27.xml><?xml version="1.0" encoding="utf-8"?>
<p:tagLst xmlns:a="http://schemas.openxmlformats.org/drawingml/2006/main" xmlns:r="http://schemas.openxmlformats.org/officeDocument/2006/relationships" xmlns:p="http://schemas.openxmlformats.org/presentationml/2006/main">
  <p:tag name="TIMING" val="|4.1|6.1|3.8|3.8|6.2|16.8"/>
</p:tagLst>
</file>

<file path=ppt/tags/tag28.xml><?xml version="1.0" encoding="utf-8"?>
<p:tagLst xmlns:a="http://schemas.openxmlformats.org/drawingml/2006/main" xmlns:r="http://schemas.openxmlformats.org/officeDocument/2006/relationships" xmlns:p="http://schemas.openxmlformats.org/presentationml/2006/main">
  <p:tag name="TIMING" val="|4.1|6.1|3.8|3.8|6.2|16.8"/>
</p:tagLst>
</file>

<file path=ppt/tags/tag29.xml><?xml version="1.0" encoding="utf-8"?>
<p:tagLst xmlns:a="http://schemas.openxmlformats.org/drawingml/2006/main" xmlns:r="http://schemas.openxmlformats.org/officeDocument/2006/relationships" xmlns:p="http://schemas.openxmlformats.org/presentationml/2006/main">
  <p:tag name="TIMING" val="|4.1|6.1|3.8|3.8|6.2|16.8"/>
</p:tagLst>
</file>

<file path=ppt/tags/tag3.xml><?xml version="1.0" encoding="utf-8"?>
<p:tagLst xmlns:a="http://schemas.openxmlformats.org/drawingml/2006/main" xmlns:r="http://schemas.openxmlformats.org/officeDocument/2006/relationships" xmlns:p="http://schemas.openxmlformats.org/presentationml/2006/main">
  <p:tag name="TIMING" val="|4.1|6.1|3.8|3.8|6.2|16.8"/>
</p:tagLst>
</file>

<file path=ppt/tags/tag30.xml><?xml version="1.0" encoding="utf-8"?>
<p:tagLst xmlns:a="http://schemas.openxmlformats.org/drawingml/2006/main" xmlns:r="http://schemas.openxmlformats.org/officeDocument/2006/relationships" xmlns:p="http://schemas.openxmlformats.org/presentationml/2006/main">
  <p:tag name="TIMING" val="|4.1|6.1|3.8|3.8|6.2|16.8"/>
</p:tagLst>
</file>

<file path=ppt/tags/tag31.xml><?xml version="1.0" encoding="utf-8"?>
<p:tagLst xmlns:a="http://schemas.openxmlformats.org/drawingml/2006/main" xmlns:r="http://schemas.openxmlformats.org/officeDocument/2006/relationships" xmlns:p="http://schemas.openxmlformats.org/presentationml/2006/main">
  <p:tag name="TIMING" val="|4.1|6.1|3.8|3.8|6.2|16.8"/>
</p:tagLst>
</file>

<file path=ppt/tags/tag32.xml><?xml version="1.0" encoding="utf-8"?>
<p:tagLst xmlns:a="http://schemas.openxmlformats.org/drawingml/2006/main" xmlns:r="http://schemas.openxmlformats.org/officeDocument/2006/relationships" xmlns:p="http://schemas.openxmlformats.org/presentationml/2006/main">
  <p:tag name="TIMING" val="|4.1|6.1|3.8|3.8|6.2|16.8"/>
</p:tagLst>
</file>

<file path=ppt/tags/tag33.xml><?xml version="1.0" encoding="utf-8"?>
<p:tagLst xmlns:a="http://schemas.openxmlformats.org/drawingml/2006/main" xmlns:r="http://schemas.openxmlformats.org/officeDocument/2006/relationships" xmlns:p="http://schemas.openxmlformats.org/presentationml/2006/main">
  <p:tag name="TIMING" val="|4.1|6.1|3.8|3.8|6.2|16.8"/>
</p:tagLst>
</file>

<file path=ppt/tags/tag34.xml><?xml version="1.0" encoding="utf-8"?>
<p:tagLst xmlns:a="http://schemas.openxmlformats.org/drawingml/2006/main" xmlns:r="http://schemas.openxmlformats.org/officeDocument/2006/relationships" xmlns:p="http://schemas.openxmlformats.org/presentationml/2006/main">
  <p:tag name="TIMING" val="|4.1|6.1|3.8|3.8|6.2|16.8"/>
</p:tagLst>
</file>

<file path=ppt/tags/tag35.xml><?xml version="1.0" encoding="utf-8"?>
<p:tagLst xmlns:a="http://schemas.openxmlformats.org/drawingml/2006/main" xmlns:r="http://schemas.openxmlformats.org/officeDocument/2006/relationships" xmlns:p="http://schemas.openxmlformats.org/presentationml/2006/main">
  <p:tag name="TIMING" val="|4.1|6.1|3.8|3.8|6.2|16.8"/>
</p:tagLst>
</file>

<file path=ppt/tags/tag36.xml><?xml version="1.0" encoding="utf-8"?>
<p:tagLst xmlns:a="http://schemas.openxmlformats.org/drawingml/2006/main" xmlns:r="http://schemas.openxmlformats.org/officeDocument/2006/relationships" xmlns:p="http://schemas.openxmlformats.org/presentationml/2006/main">
  <p:tag name="TIMING" val="|4.1|6.1|3.8|3.8|6.2|16.8"/>
</p:tagLst>
</file>

<file path=ppt/tags/tag37.xml><?xml version="1.0" encoding="utf-8"?>
<p:tagLst xmlns:a="http://schemas.openxmlformats.org/drawingml/2006/main" xmlns:r="http://schemas.openxmlformats.org/officeDocument/2006/relationships" xmlns:p="http://schemas.openxmlformats.org/presentationml/2006/main">
  <p:tag name="TIMING" val="|4.1|6.1|3.8|3.8|6.2|16.8"/>
</p:tagLst>
</file>

<file path=ppt/tags/tag38.xml><?xml version="1.0" encoding="utf-8"?>
<p:tagLst xmlns:a="http://schemas.openxmlformats.org/drawingml/2006/main" xmlns:r="http://schemas.openxmlformats.org/officeDocument/2006/relationships" xmlns:p="http://schemas.openxmlformats.org/presentationml/2006/main">
  <p:tag name="TIMING" val="|4.1|6.1|3.8|3.8|6.2|16.8"/>
</p:tagLst>
</file>

<file path=ppt/tags/tag39.xml><?xml version="1.0" encoding="utf-8"?>
<p:tagLst xmlns:a="http://schemas.openxmlformats.org/drawingml/2006/main" xmlns:r="http://schemas.openxmlformats.org/officeDocument/2006/relationships" xmlns:p="http://schemas.openxmlformats.org/presentationml/2006/main">
  <p:tag name="TIMING" val="|4.1|6.1|3.8|3.8|6.2|16.8"/>
</p:tagLst>
</file>

<file path=ppt/tags/tag4.xml><?xml version="1.0" encoding="utf-8"?>
<p:tagLst xmlns:a="http://schemas.openxmlformats.org/drawingml/2006/main" xmlns:r="http://schemas.openxmlformats.org/officeDocument/2006/relationships" xmlns:p="http://schemas.openxmlformats.org/presentationml/2006/main">
  <p:tag name="TIMING" val="|4.1|6.1|3.8|3.8|6.2|16.8"/>
</p:tagLst>
</file>

<file path=ppt/tags/tag40.xml><?xml version="1.0" encoding="utf-8"?>
<p:tagLst xmlns:a="http://schemas.openxmlformats.org/drawingml/2006/main" xmlns:r="http://schemas.openxmlformats.org/officeDocument/2006/relationships" xmlns:p="http://schemas.openxmlformats.org/presentationml/2006/main">
  <p:tag name="TIMING" val="|4.1|6.1|3.8|3.8|6.2|16.8"/>
</p:tagLst>
</file>

<file path=ppt/tags/tag41.xml><?xml version="1.0" encoding="utf-8"?>
<p:tagLst xmlns:a="http://schemas.openxmlformats.org/drawingml/2006/main" xmlns:r="http://schemas.openxmlformats.org/officeDocument/2006/relationships" xmlns:p="http://schemas.openxmlformats.org/presentationml/2006/main">
  <p:tag name="TIMING" val="|4.1|6.1|3.8|3.8|6.2|16.8"/>
</p:tagLst>
</file>

<file path=ppt/tags/tag42.xml><?xml version="1.0" encoding="utf-8"?>
<p:tagLst xmlns:a="http://schemas.openxmlformats.org/drawingml/2006/main" xmlns:r="http://schemas.openxmlformats.org/officeDocument/2006/relationships" xmlns:p="http://schemas.openxmlformats.org/presentationml/2006/main">
  <p:tag name="TIMING" val="|4.1|6.1|3.8|3.8|6.2|16.8"/>
</p:tagLst>
</file>

<file path=ppt/tags/tag43.xml><?xml version="1.0" encoding="utf-8"?>
<p:tagLst xmlns:a="http://schemas.openxmlformats.org/drawingml/2006/main" xmlns:r="http://schemas.openxmlformats.org/officeDocument/2006/relationships" xmlns:p="http://schemas.openxmlformats.org/presentationml/2006/main">
  <p:tag name="TIMING" val="|4.1|6.1|3.8|3.8|6.2|16.8"/>
</p:tagLst>
</file>

<file path=ppt/tags/tag44.xml><?xml version="1.0" encoding="utf-8"?>
<p:tagLst xmlns:a="http://schemas.openxmlformats.org/drawingml/2006/main" xmlns:r="http://schemas.openxmlformats.org/officeDocument/2006/relationships" xmlns:p="http://schemas.openxmlformats.org/presentationml/2006/main">
  <p:tag name="TIMING" val="|4.1|6.1|3.8|3.8|6.2|16.8"/>
</p:tagLst>
</file>

<file path=ppt/tags/tag45.xml><?xml version="1.0" encoding="utf-8"?>
<p:tagLst xmlns:a="http://schemas.openxmlformats.org/drawingml/2006/main" xmlns:r="http://schemas.openxmlformats.org/officeDocument/2006/relationships" xmlns:p="http://schemas.openxmlformats.org/presentationml/2006/main">
  <p:tag name="TIMING" val="|4.1|6.1|3.8|3.8|6.2|16.8"/>
</p:tagLst>
</file>

<file path=ppt/tags/tag46.xml><?xml version="1.0" encoding="utf-8"?>
<p:tagLst xmlns:a="http://schemas.openxmlformats.org/drawingml/2006/main" xmlns:r="http://schemas.openxmlformats.org/officeDocument/2006/relationships" xmlns:p="http://schemas.openxmlformats.org/presentationml/2006/main">
  <p:tag name="TIMING" val="|4.1|6.1|3.8|3.8|6.2|16.8"/>
</p:tagLst>
</file>

<file path=ppt/tags/tag47.xml><?xml version="1.0" encoding="utf-8"?>
<p:tagLst xmlns:a="http://schemas.openxmlformats.org/drawingml/2006/main" xmlns:r="http://schemas.openxmlformats.org/officeDocument/2006/relationships" xmlns:p="http://schemas.openxmlformats.org/presentationml/2006/main">
  <p:tag name="TIMING" val="|4.1|6.1|3.8|3.8|6.2|16.8"/>
</p:tagLst>
</file>

<file path=ppt/tags/tag48.xml><?xml version="1.0" encoding="utf-8"?>
<p:tagLst xmlns:a="http://schemas.openxmlformats.org/drawingml/2006/main" xmlns:r="http://schemas.openxmlformats.org/officeDocument/2006/relationships" xmlns:p="http://schemas.openxmlformats.org/presentationml/2006/main">
  <p:tag name="TIMING" val="|4.1|6.1|3.8|3.8|6.2|16.8"/>
</p:tagLst>
</file>

<file path=ppt/tags/tag49.xml><?xml version="1.0" encoding="utf-8"?>
<p:tagLst xmlns:a="http://schemas.openxmlformats.org/drawingml/2006/main" xmlns:r="http://schemas.openxmlformats.org/officeDocument/2006/relationships" xmlns:p="http://schemas.openxmlformats.org/presentationml/2006/main">
  <p:tag name="TIMING" val="|4.1|6.1|3.8|3.8|6.2|16.8"/>
</p:tagLst>
</file>

<file path=ppt/tags/tag5.xml><?xml version="1.0" encoding="utf-8"?>
<p:tagLst xmlns:a="http://schemas.openxmlformats.org/drawingml/2006/main" xmlns:r="http://schemas.openxmlformats.org/officeDocument/2006/relationships" xmlns:p="http://schemas.openxmlformats.org/presentationml/2006/main">
  <p:tag name="TIMING" val="|4.1|6.1|3.8|3.8|6.2|16.8"/>
</p:tagLst>
</file>

<file path=ppt/tags/tag50.xml><?xml version="1.0" encoding="utf-8"?>
<p:tagLst xmlns:a="http://schemas.openxmlformats.org/drawingml/2006/main" xmlns:r="http://schemas.openxmlformats.org/officeDocument/2006/relationships" xmlns:p="http://schemas.openxmlformats.org/presentationml/2006/main">
  <p:tag name="TIMING" val="|4.1|6.1|3.8|3.8|6.2|16.8"/>
</p:tagLst>
</file>

<file path=ppt/tags/tag51.xml><?xml version="1.0" encoding="utf-8"?>
<p:tagLst xmlns:a="http://schemas.openxmlformats.org/drawingml/2006/main" xmlns:r="http://schemas.openxmlformats.org/officeDocument/2006/relationships" xmlns:p="http://schemas.openxmlformats.org/presentationml/2006/main">
  <p:tag name="TIMING" val="|4.1|6.1|3.8|3.8|6.2|16.8"/>
</p:tagLst>
</file>

<file path=ppt/tags/tag52.xml><?xml version="1.0" encoding="utf-8"?>
<p:tagLst xmlns:a="http://schemas.openxmlformats.org/drawingml/2006/main" xmlns:r="http://schemas.openxmlformats.org/officeDocument/2006/relationships" xmlns:p="http://schemas.openxmlformats.org/presentationml/2006/main">
  <p:tag name="TIMING" val="|4.1|6.1|3.8|3.8|6.2|16.8"/>
</p:tagLst>
</file>

<file path=ppt/tags/tag53.xml><?xml version="1.0" encoding="utf-8"?>
<p:tagLst xmlns:a="http://schemas.openxmlformats.org/drawingml/2006/main" xmlns:r="http://schemas.openxmlformats.org/officeDocument/2006/relationships" xmlns:p="http://schemas.openxmlformats.org/presentationml/2006/main">
  <p:tag name="TIMING" val="|4.1|6.1|3.8|3.8|6.2|16.8"/>
</p:tagLst>
</file>

<file path=ppt/tags/tag54.xml><?xml version="1.0" encoding="utf-8"?>
<p:tagLst xmlns:a="http://schemas.openxmlformats.org/drawingml/2006/main" xmlns:r="http://schemas.openxmlformats.org/officeDocument/2006/relationships" xmlns:p="http://schemas.openxmlformats.org/presentationml/2006/main">
  <p:tag name="TIMING" val="|4.1|6.1|3.8|3.8|6.2|16.8"/>
</p:tagLst>
</file>

<file path=ppt/tags/tag55.xml><?xml version="1.0" encoding="utf-8"?>
<p:tagLst xmlns:a="http://schemas.openxmlformats.org/drawingml/2006/main" xmlns:r="http://schemas.openxmlformats.org/officeDocument/2006/relationships" xmlns:p="http://schemas.openxmlformats.org/presentationml/2006/main">
  <p:tag name="TIMING" val="|4.1|6.1|3.8|3.8|6.2|16.8"/>
</p:tagLst>
</file>

<file path=ppt/tags/tag56.xml><?xml version="1.0" encoding="utf-8"?>
<p:tagLst xmlns:a="http://schemas.openxmlformats.org/drawingml/2006/main" xmlns:r="http://schemas.openxmlformats.org/officeDocument/2006/relationships" xmlns:p="http://schemas.openxmlformats.org/presentationml/2006/main">
  <p:tag name="TIMING" val="|4.1|6.1|3.8|3.8|6.2|16.8"/>
</p:tagLst>
</file>

<file path=ppt/tags/tag57.xml><?xml version="1.0" encoding="utf-8"?>
<p:tagLst xmlns:a="http://schemas.openxmlformats.org/drawingml/2006/main" xmlns:r="http://schemas.openxmlformats.org/officeDocument/2006/relationships" xmlns:p="http://schemas.openxmlformats.org/presentationml/2006/main">
  <p:tag name="TIMING" val="|4.1|6.1|3.8|3.8|6.2|16.8"/>
</p:tagLst>
</file>

<file path=ppt/tags/tag58.xml><?xml version="1.0" encoding="utf-8"?>
<p:tagLst xmlns:a="http://schemas.openxmlformats.org/drawingml/2006/main" xmlns:r="http://schemas.openxmlformats.org/officeDocument/2006/relationships" xmlns:p="http://schemas.openxmlformats.org/presentationml/2006/main">
  <p:tag name="TIMING" val="|4.1|6.1|3.8|3.8|6.2|16.8"/>
</p:tagLst>
</file>

<file path=ppt/tags/tag59.xml><?xml version="1.0" encoding="utf-8"?>
<p:tagLst xmlns:a="http://schemas.openxmlformats.org/drawingml/2006/main" xmlns:r="http://schemas.openxmlformats.org/officeDocument/2006/relationships" xmlns:p="http://schemas.openxmlformats.org/presentationml/2006/main">
  <p:tag name="TIMING" val="|4.1|6.1|3.8|3.8|6.2|16.8"/>
</p:tagLst>
</file>

<file path=ppt/tags/tag6.xml><?xml version="1.0" encoding="utf-8"?>
<p:tagLst xmlns:a="http://schemas.openxmlformats.org/drawingml/2006/main" xmlns:r="http://schemas.openxmlformats.org/officeDocument/2006/relationships" xmlns:p="http://schemas.openxmlformats.org/presentationml/2006/main">
  <p:tag name="TIMING" val="|4.1|6.1|3.8|3.8|6.2|16.8"/>
</p:tagLst>
</file>

<file path=ppt/tags/tag60.xml><?xml version="1.0" encoding="utf-8"?>
<p:tagLst xmlns:a="http://schemas.openxmlformats.org/drawingml/2006/main" xmlns:r="http://schemas.openxmlformats.org/officeDocument/2006/relationships" xmlns:p="http://schemas.openxmlformats.org/presentationml/2006/main">
  <p:tag name="TIMING" val="|4.1|6.1|3.8|3.8|6.2|16.8"/>
</p:tagLst>
</file>

<file path=ppt/tags/tag61.xml><?xml version="1.0" encoding="utf-8"?>
<p:tagLst xmlns:a="http://schemas.openxmlformats.org/drawingml/2006/main" xmlns:r="http://schemas.openxmlformats.org/officeDocument/2006/relationships" xmlns:p="http://schemas.openxmlformats.org/presentationml/2006/main">
  <p:tag name="TIMING" val="|4.1|6.1|3.8|3.8|6.2|16.8"/>
</p:tagLst>
</file>

<file path=ppt/tags/tag7.xml><?xml version="1.0" encoding="utf-8"?>
<p:tagLst xmlns:a="http://schemas.openxmlformats.org/drawingml/2006/main" xmlns:r="http://schemas.openxmlformats.org/officeDocument/2006/relationships" xmlns:p="http://schemas.openxmlformats.org/presentationml/2006/main">
  <p:tag name="TIMING" val="|4.1|6.1|3.8|3.8|6.2|16.8"/>
</p:tagLst>
</file>

<file path=ppt/tags/tag8.xml><?xml version="1.0" encoding="utf-8"?>
<p:tagLst xmlns:a="http://schemas.openxmlformats.org/drawingml/2006/main" xmlns:r="http://schemas.openxmlformats.org/officeDocument/2006/relationships" xmlns:p="http://schemas.openxmlformats.org/presentationml/2006/main">
  <p:tag name="TIMING" val="|4.1|6.1|3.8|3.8|6.2|16.8"/>
</p:tagLst>
</file>

<file path=ppt/tags/tag9.xml><?xml version="1.0" encoding="utf-8"?>
<p:tagLst xmlns:a="http://schemas.openxmlformats.org/drawingml/2006/main" xmlns:r="http://schemas.openxmlformats.org/officeDocument/2006/relationships" xmlns:p="http://schemas.openxmlformats.org/presentationml/2006/main">
  <p:tag name="TIMING" val="|4.1|6.1|3.8|3.8|6.2|16.8"/>
</p:tagLst>
</file>

<file path=ppt/theme/theme1.xml><?xml version="1.0" encoding="utf-8"?>
<a:theme xmlns:a="http://schemas.openxmlformats.org/drawingml/2006/main" name="ULiège_Droit CG">
  <a:themeElements>
    <a:clrScheme name="ULiège_Droit">
      <a:dk1>
        <a:sysClr val="windowText" lastClr="000000"/>
      </a:dk1>
      <a:lt1>
        <a:sysClr val="window" lastClr="FFFFFF"/>
      </a:lt1>
      <a:dk2>
        <a:srgbClr val="8C8B82"/>
      </a:dk2>
      <a:lt2>
        <a:srgbClr val="E8E2DE"/>
      </a:lt2>
      <a:accent1>
        <a:srgbClr val="00707F"/>
      </a:accent1>
      <a:accent2>
        <a:srgbClr val="5FA4B0"/>
      </a:accent2>
      <a:accent3>
        <a:srgbClr val="5B257D"/>
      </a:accent3>
      <a:accent4>
        <a:srgbClr val="A8589E"/>
      </a:accent4>
      <a:accent5>
        <a:srgbClr val="E62D31"/>
      </a:accent5>
      <a:accent6>
        <a:srgbClr val="FFD000"/>
      </a:accent6>
      <a:hlink>
        <a:srgbClr val="005CA9"/>
      </a:hlink>
      <a:folHlink>
        <a:srgbClr val="7DB928"/>
      </a:folHlink>
    </a:clrScheme>
    <a:fontScheme name="Droit_ULiège">
      <a:majorFont>
        <a:latin typeface="Source Sans Pro"/>
        <a:ea typeface=""/>
        <a:cs typeface=""/>
      </a:majorFont>
      <a:minorFont>
        <a:latin typeface="Source Sans Pro"/>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iège_Droit CG" id="{BEB2A208-D4BE-4D13-AE83-21D98275568F}" vid="{5261F897-011A-4FA9-ACD4-11F2CEFF49A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ULiège_Droit CG</Template>
  <TotalTime>31858</TotalTime>
  <Words>3982</Words>
  <Application>Microsoft Office PowerPoint</Application>
  <PresentationFormat>Affichage à l'écran (4:3)</PresentationFormat>
  <Paragraphs>734</Paragraphs>
  <Slides>64</Slides>
  <Notes>64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64</vt:i4>
      </vt:variant>
    </vt:vector>
  </HeadingPairs>
  <TitlesOfParts>
    <vt:vector size="72" baseType="lpstr">
      <vt:lpstr>Arial</vt:lpstr>
      <vt:lpstr>Calibri</vt:lpstr>
      <vt:lpstr>Cambria Math</vt:lpstr>
      <vt:lpstr>Franklin Gothic Book</vt:lpstr>
      <vt:lpstr>Lato Heavy</vt:lpstr>
      <vt:lpstr>Source Sans Pro</vt:lpstr>
      <vt:lpstr>Wingdings</vt:lpstr>
      <vt:lpstr>ULiège_Droit CG</vt:lpstr>
      <vt:lpstr>Mechanical properties of the component “column web in compression” in steel beam-to-column joints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for listening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Cordier</dc:creator>
  <cp:lastModifiedBy>adrien corman</cp:lastModifiedBy>
  <cp:revision>328</cp:revision>
  <cp:lastPrinted>2017-12-06T19:44:52Z</cp:lastPrinted>
  <dcterms:created xsi:type="dcterms:W3CDTF">2017-12-06T19:38:45Z</dcterms:created>
  <dcterms:modified xsi:type="dcterms:W3CDTF">2022-09-13T12:06:36Z</dcterms:modified>
</cp:coreProperties>
</file>