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4" r:id="rId3"/>
    <p:sldId id="261" r:id="rId4"/>
    <p:sldId id="257" r:id="rId5"/>
    <p:sldId id="273" r:id="rId6"/>
    <p:sldId id="258" r:id="rId7"/>
    <p:sldId id="259" r:id="rId8"/>
    <p:sldId id="276" r:id="rId9"/>
    <p:sldId id="260" r:id="rId10"/>
    <p:sldId id="263" r:id="rId11"/>
    <p:sldId id="269" r:id="rId12"/>
    <p:sldId id="272" r:id="rId13"/>
    <p:sldId id="262" r:id="rId14"/>
    <p:sldId id="264" r:id="rId15"/>
    <p:sldId id="271" r:id="rId16"/>
    <p:sldId id="268" r:id="rId17"/>
    <p:sldId id="266" r:id="rId18"/>
    <p:sldId id="265" r:id="rId19"/>
    <p:sldId id="267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789" autoAdjust="0"/>
  </p:normalViewPr>
  <p:slideViewPr>
    <p:cSldViewPr>
      <p:cViewPr varScale="1">
        <p:scale>
          <a:sx n="60" d="100"/>
          <a:sy n="60" d="100"/>
        </p:scale>
        <p:origin x="-1456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21C0A-E7F2-412D-9BA9-DC84BE271B96}" type="datetimeFigureOut">
              <a:rPr lang="fr-BE" smtClean="0"/>
              <a:t>19-09-22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19274-BAB0-4B60-A92B-3495B4DA4A7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95497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Dans les cercles : évènements</a:t>
            </a:r>
            <a:r>
              <a:rPr lang="fr-BE" baseline="0" dirty="0" smtClean="0"/>
              <a:t> de vie</a:t>
            </a:r>
          </a:p>
          <a:p>
            <a:r>
              <a:rPr lang="fr-BE" baseline="0" dirty="0" smtClean="0"/>
              <a:t>Rectangles : processus psychologiques et troubles psychologiques</a:t>
            </a:r>
          </a:p>
          <a:p>
            <a:r>
              <a:rPr lang="fr-BE" baseline="0" dirty="0" smtClean="0"/>
              <a:t>Triangle : ressources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19274-BAB0-4B60-A92B-3495B4DA4A7A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2238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19274-BAB0-4B60-A92B-3495B4DA4A7A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06789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BDE6-CDD9-4A96-8BF4-AE1437595BB6}" type="datetimeFigureOut">
              <a:rPr lang="fr-BE" smtClean="0"/>
              <a:t>19-09-22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0153-675E-4E23-BBF1-A817061B802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7460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BDE6-CDD9-4A96-8BF4-AE1437595BB6}" type="datetimeFigureOut">
              <a:rPr lang="fr-BE" smtClean="0"/>
              <a:t>19-09-22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0153-675E-4E23-BBF1-A817061B802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67301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BDE6-CDD9-4A96-8BF4-AE1437595BB6}" type="datetimeFigureOut">
              <a:rPr lang="fr-BE" smtClean="0"/>
              <a:t>19-09-22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0153-675E-4E23-BBF1-A817061B802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6486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BDE6-CDD9-4A96-8BF4-AE1437595BB6}" type="datetimeFigureOut">
              <a:rPr lang="fr-BE" smtClean="0"/>
              <a:t>19-09-22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0153-675E-4E23-BBF1-A817061B802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96603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BDE6-CDD9-4A96-8BF4-AE1437595BB6}" type="datetimeFigureOut">
              <a:rPr lang="fr-BE" smtClean="0"/>
              <a:t>19-09-22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0153-675E-4E23-BBF1-A817061B802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89982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BDE6-CDD9-4A96-8BF4-AE1437595BB6}" type="datetimeFigureOut">
              <a:rPr lang="fr-BE" smtClean="0"/>
              <a:t>19-09-22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0153-675E-4E23-BBF1-A817061B802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20402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BDE6-CDD9-4A96-8BF4-AE1437595BB6}" type="datetimeFigureOut">
              <a:rPr lang="fr-BE" smtClean="0"/>
              <a:t>19-09-22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0153-675E-4E23-BBF1-A817061B802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3538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BDE6-CDD9-4A96-8BF4-AE1437595BB6}" type="datetimeFigureOut">
              <a:rPr lang="fr-BE" smtClean="0"/>
              <a:t>19-09-22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0153-675E-4E23-BBF1-A817061B802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30474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BDE6-CDD9-4A96-8BF4-AE1437595BB6}" type="datetimeFigureOut">
              <a:rPr lang="fr-BE" smtClean="0"/>
              <a:t>19-09-22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0153-675E-4E23-BBF1-A817061B802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7585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BDE6-CDD9-4A96-8BF4-AE1437595BB6}" type="datetimeFigureOut">
              <a:rPr lang="fr-BE" smtClean="0"/>
              <a:t>19-09-22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0153-675E-4E23-BBF1-A817061B802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66117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BDE6-CDD9-4A96-8BF4-AE1437595BB6}" type="datetimeFigureOut">
              <a:rPr lang="fr-BE" smtClean="0"/>
              <a:t>19-09-22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40153-675E-4E23-BBF1-A817061B802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24401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DE6-CDD9-4A96-8BF4-AE1437595BB6}" type="datetimeFigureOut">
              <a:rPr lang="fr-BE" smtClean="0"/>
              <a:t>19-09-22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40153-675E-4E23-BBF1-A817061B802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357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0" lang="fr-BE" sz="4000" b="1" i="0" u="none" strike="noStrike" kern="0" cap="all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Prise en charge psychologique de l’obésité</a:t>
            </a:r>
            <a:r>
              <a:rPr kumimoji="0" lang="fr-BE" sz="4000" b="1" i="0" u="none" strike="noStrike" kern="0" cap="all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: cas clinique</a:t>
            </a:r>
            <a:br>
              <a:rPr kumimoji="0" lang="fr-BE" sz="4000" b="1" i="0" u="none" strike="noStrike" kern="0" cap="all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lang="fr-BE" sz="2200" b="1" kern="0" cap="all" dirty="0" smtClean="0">
                <a:solidFill>
                  <a:srgbClr val="000000"/>
                </a:solidFill>
                <a:latin typeface="Arial"/>
                <a:cs typeface="Arial"/>
              </a:rPr>
              <a:t>De la prise en charge traditionnelle à la chirurgie </a:t>
            </a:r>
            <a:r>
              <a:rPr lang="fr-BE" sz="2200" b="1" kern="0" cap="all" dirty="0" err="1" smtClean="0">
                <a:solidFill>
                  <a:srgbClr val="000000"/>
                </a:solidFill>
                <a:latin typeface="Arial"/>
                <a:cs typeface="Arial"/>
              </a:rPr>
              <a:t>bariatrique</a:t>
            </a:r>
            <a:endParaRPr lang="fr-BE" sz="2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smtClean="0"/>
              <a:t>Er </a:t>
            </a:r>
            <a:r>
              <a:rPr lang="fr-BE" dirty="0" err="1" smtClean="0"/>
              <a:t>Esin</a:t>
            </a:r>
            <a:endParaRPr lang="fr-BE" dirty="0" smtClean="0"/>
          </a:p>
          <a:p>
            <a:r>
              <a:rPr lang="fr-BE" sz="2400" dirty="0" smtClean="0"/>
              <a:t>20 mai 2022</a:t>
            </a:r>
            <a:endParaRPr lang="fr-BE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4664"/>
            <a:ext cx="169545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238125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7851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Objectifs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eaLnBrk="0" fontAlgn="base" hangingPunct="0">
              <a:spcAft>
                <a:spcPct val="0"/>
              </a:spcAft>
              <a:buFontTx/>
              <a:buChar char="•"/>
            </a:pP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Identifier la présence de </a:t>
            </a:r>
            <a:r>
              <a:rPr lang="fr-BE" sz="24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contre-indications</a:t>
            </a: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et mettre en évidence les </a:t>
            </a:r>
            <a:r>
              <a:rPr lang="fr-BE" sz="24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ressources</a:t>
            </a: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 patient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fr-BE" sz="2400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eaLnBrk="0" fontAlgn="base" hangingPunct="0">
              <a:spcAft>
                <a:spcPct val="0"/>
              </a:spcAft>
              <a:buFontTx/>
              <a:buChar char="•"/>
            </a:pPr>
            <a:r>
              <a:rPr lang="fr-BE" sz="24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Contre-indications psychologiques </a:t>
            </a: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générales :</a:t>
            </a:r>
          </a:p>
          <a:p>
            <a:pPr lvl="1" eaLnBrk="0" fontAlgn="base" hangingPunct="0">
              <a:spcAft>
                <a:spcPct val="0"/>
              </a:spcAft>
              <a:buFontTx/>
              <a:buChar char="–"/>
            </a:pPr>
            <a:r>
              <a:rPr lang="fr-FR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Troubles cognitifs ou mentaux sévères </a:t>
            </a:r>
          </a:p>
          <a:p>
            <a:pPr lvl="1" eaLnBrk="0" fontAlgn="base" hangingPunct="0">
              <a:spcAft>
                <a:spcPct val="0"/>
              </a:spcAft>
              <a:buFontTx/>
              <a:buChar char="–"/>
            </a:pPr>
            <a:r>
              <a:rPr lang="fr-FR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Troubles sévères et non stabilisés du comportement   alimentaire </a:t>
            </a:r>
          </a:p>
          <a:p>
            <a:pPr lvl="1" eaLnBrk="0" fontAlgn="base" hangingPunct="0">
              <a:spcAft>
                <a:spcPct val="0"/>
              </a:spcAft>
              <a:buFontTx/>
              <a:buChar char="–"/>
            </a:pPr>
            <a:r>
              <a:rPr lang="fr-FR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Dépendance à l’alcool et aux substances psychoactives licites et illicites </a:t>
            </a:r>
          </a:p>
          <a:p>
            <a:pPr lvl="1" eaLnBrk="0" fontAlgn="base" hangingPunct="0">
              <a:spcAft>
                <a:spcPct val="0"/>
              </a:spcAft>
              <a:buFontTx/>
              <a:buChar char="–"/>
            </a:pPr>
            <a:r>
              <a:rPr lang="fr-FR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Absence de prise en charge médicale préalable identifiée et incapacité prévisible du patient à participer à un suivi médical la vie </a:t>
            </a:r>
            <a:r>
              <a:rPr lang="fr-FR" sz="2400" kern="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durant</a:t>
            </a:r>
            <a:endParaRPr lang="fr-BE" sz="2400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028384" y="6237312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smtClean="0"/>
              <a:t>HAS, 2009 </a:t>
            </a:r>
            <a:endParaRPr lang="fr-BE" sz="1200" dirty="0"/>
          </a:p>
        </p:txBody>
      </p:sp>
    </p:spTree>
    <p:extLst>
      <p:ext uri="{BB962C8B-B14F-4D97-AF65-F5344CB8AC3E}">
        <p14:creationId xmlns:p14="http://schemas.microsoft.com/office/powerpoint/2010/main" val="587788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Une population vulnérable…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fr-BE" sz="2400" kern="0" dirty="0">
                <a:solidFill>
                  <a:srgbClr val="000000"/>
                </a:solidFill>
                <a:latin typeface="Arial"/>
                <a:cs typeface="Arial"/>
              </a:rPr>
              <a:t>Prévalence élevée des </a:t>
            </a:r>
            <a:r>
              <a:rPr lang="fr-BE" sz="24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troubles psychologiques 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fr-BE" sz="2400" kern="0" dirty="0">
                <a:solidFill>
                  <a:srgbClr val="000000"/>
                </a:solidFill>
                <a:latin typeface="Arial"/>
                <a:cs typeface="Arial"/>
              </a:rPr>
              <a:t>parmi les candidats à la chirurgie </a:t>
            </a:r>
            <a:r>
              <a:rPr lang="fr-BE" sz="2400" kern="0" dirty="0" err="1" smtClean="0">
                <a:solidFill>
                  <a:srgbClr val="000000"/>
                </a:solidFill>
                <a:latin typeface="Arial"/>
                <a:cs typeface="Arial"/>
              </a:rPr>
              <a:t>bariatrique</a:t>
            </a:r>
            <a:r>
              <a:rPr lang="fr-BE" sz="2400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fr-BE" sz="1100" kern="0" dirty="0" smtClean="0">
                <a:solidFill>
                  <a:srgbClr val="000000"/>
                </a:solidFill>
                <a:latin typeface="Arial"/>
                <a:cs typeface="Arial"/>
              </a:rPr>
              <a:t>(% variables selon les études, mais globalement élevés)</a:t>
            </a:r>
            <a:r>
              <a:rPr lang="fr-BE" sz="2400" kern="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endParaRPr lang="fr-BE" sz="24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 eaLnBrk="0" fontAlgn="base" hangingPunct="0">
              <a:spcAft>
                <a:spcPct val="0"/>
              </a:spcAft>
              <a:buFontTx/>
              <a:buChar char="–"/>
            </a:pPr>
            <a:r>
              <a:rPr lang="fr-BE" sz="2400" kern="0" dirty="0">
                <a:solidFill>
                  <a:srgbClr val="000000"/>
                </a:solidFill>
                <a:latin typeface="Arial"/>
                <a:cs typeface="Arial"/>
              </a:rPr>
              <a:t>Troubles du comportement alimentaire, en particulier le BED (</a:t>
            </a:r>
            <a:r>
              <a:rPr lang="fr-BE" sz="2400" kern="0" dirty="0" smtClean="0">
                <a:solidFill>
                  <a:srgbClr val="000000"/>
                </a:solidFill>
                <a:latin typeface="Arial"/>
                <a:cs typeface="Arial"/>
              </a:rPr>
              <a:t>17% </a:t>
            </a:r>
            <a:r>
              <a:rPr lang="fr-BE" sz="2400" kern="0" dirty="0">
                <a:solidFill>
                  <a:srgbClr val="000000"/>
                </a:solidFill>
                <a:latin typeface="Arial"/>
                <a:cs typeface="Arial"/>
              </a:rPr>
              <a:t>des candidats à la </a:t>
            </a:r>
            <a:r>
              <a:rPr lang="fr-BE" sz="2400" kern="0" dirty="0" err="1">
                <a:solidFill>
                  <a:srgbClr val="000000"/>
                </a:solidFill>
                <a:latin typeface="Arial"/>
                <a:cs typeface="Arial"/>
              </a:rPr>
              <a:t>bariatrique</a:t>
            </a:r>
            <a:r>
              <a:rPr lang="fr-BE" sz="2400" kern="0" dirty="0">
                <a:solidFill>
                  <a:srgbClr val="000000"/>
                </a:solidFill>
                <a:latin typeface="Arial"/>
                <a:cs typeface="Arial"/>
              </a:rPr>
              <a:t> vs </a:t>
            </a:r>
            <a:r>
              <a:rPr lang="fr-BE" sz="2400" kern="0" dirty="0" smtClean="0">
                <a:solidFill>
                  <a:srgbClr val="000000"/>
                </a:solidFill>
                <a:latin typeface="Arial"/>
                <a:cs typeface="Arial"/>
              </a:rPr>
              <a:t>1-5% </a:t>
            </a:r>
            <a:r>
              <a:rPr lang="fr-BE" sz="2400" kern="0" dirty="0">
                <a:solidFill>
                  <a:srgbClr val="000000"/>
                </a:solidFill>
                <a:latin typeface="Arial"/>
                <a:cs typeface="Arial"/>
              </a:rPr>
              <a:t>de la population générale), syndrome d’alimentation nocturne (17%) et comportements alimentaires problématiques (</a:t>
            </a:r>
            <a:r>
              <a:rPr lang="fr-BE" sz="2400" kern="0" dirty="0" err="1">
                <a:solidFill>
                  <a:srgbClr val="000000"/>
                </a:solidFill>
                <a:latin typeface="Arial"/>
                <a:cs typeface="Arial"/>
              </a:rPr>
              <a:t>e.g</a:t>
            </a:r>
            <a:r>
              <a:rPr lang="fr-BE" sz="2400" kern="0" dirty="0">
                <a:solidFill>
                  <a:srgbClr val="000000"/>
                </a:solidFill>
                <a:latin typeface="Arial"/>
                <a:cs typeface="Arial"/>
              </a:rPr>
              <a:t>. grignotages chez 30% des candidats)</a:t>
            </a:r>
          </a:p>
          <a:p>
            <a:pPr lvl="1" eaLnBrk="0" fontAlgn="base" hangingPunct="0">
              <a:spcAft>
                <a:spcPct val="0"/>
              </a:spcAft>
              <a:buFontTx/>
              <a:buChar char="–"/>
            </a:pPr>
            <a:r>
              <a:rPr lang="fr-BE" sz="2400" kern="0" dirty="0">
                <a:solidFill>
                  <a:srgbClr val="000000"/>
                </a:solidFill>
                <a:latin typeface="Arial"/>
                <a:cs typeface="Arial"/>
              </a:rPr>
              <a:t>Abus fréquents dans </a:t>
            </a:r>
            <a:r>
              <a:rPr lang="fr-BE" sz="2400" kern="0" dirty="0" smtClean="0">
                <a:solidFill>
                  <a:srgbClr val="000000"/>
                </a:solidFill>
                <a:latin typeface="Arial"/>
                <a:cs typeface="Arial"/>
              </a:rPr>
              <a:t>l’enfance</a:t>
            </a:r>
            <a:endParaRPr lang="fr-BE" sz="24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 eaLnBrk="0" fontAlgn="base" hangingPunct="0">
              <a:spcAft>
                <a:spcPct val="0"/>
              </a:spcAft>
              <a:buFontTx/>
              <a:buChar char="–"/>
            </a:pPr>
            <a:r>
              <a:rPr lang="fr-BE" sz="2400" kern="0" dirty="0">
                <a:solidFill>
                  <a:srgbClr val="000000"/>
                </a:solidFill>
                <a:latin typeface="Arial"/>
                <a:cs typeface="Arial"/>
              </a:rPr>
              <a:t>Troubles de personnalité (surtout personnalité </a:t>
            </a:r>
            <a:r>
              <a:rPr lang="fr-BE" sz="2400" kern="0" dirty="0" err="1">
                <a:solidFill>
                  <a:srgbClr val="000000"/>
                </a:solidFill>
                <a:latin typeface="Arial"/>
                <a:cs typeface="Arial"/>
              </a:rPr>
              <a:t>évitante</a:t>
            </a:r>
            <a:r>
              <a:rPr lang="fr-BE" sz="2400" kern="0" dirty="0">
                <a:solidFill>
                  <a:srgbClr val="000000"/>
                </a:solidFill>
                <a:latin typeface="Arial"/>
                <a:cs typeface="Arial"/>
              </a:rPr>
              <a:t>, dépendante </a:t>
            </a:r>
            <a:r>
              <a:rPr lang="fr-BE" sz="2400" kern="0" dirty="0" smtClean="0">
                <a:solidFill>
                  <a:srgbClr val="000000"/>
                </a:solidFill>
                <a:latin typeface="Arial"/>
                <a:cs typeface="Arial"/>
              </a:rPr>
              <a:t>et </a:t>
            </a:r>
            <a:r>
              <a:rPr lang="fr-BE" sz="2400" kern="0" dirty="0">
                <a:solidFill>
                  <a:srgbClr val="000000"/>
                </a:solidFill>
                <a:latin typeface="Arial"/>
                <a:cs typeface="Arial"/>
              </a:rPr>
              <a:t>obsessionnelle-compulsive) (19%)</a:t>
            </a:r>
          </a:p>
          <a:p>
            <a:pPr lvl="1" eaLnBrk="0" fontAlgn="base" hangingPunct="0">
              <a:spcAft>
                <a:spcPct val="0"/>
              </a:spcAft>
              <a:buFontTx/>
              <a:buChar char="–"/>
            </a:pPr>
            <a:r>
              <a:rPr lang="fr-BE" sz="2400" kern="0" dirty="0">
                <a:solidFill>
                  <a:srgbClr val="000000"/>
                </a:solidFill>
                <a:latin typeface="Arial"/>
                <a:cs typeface="Arial"/>
              </a:rPr>
              <a:t>Troubles de l’humeur (22%)</a:t>
            </a:r>
          </a:p>
          <a:p>
            <a:pPr lvl="1" eaLnBrk="0" fontAlgn="base" hangingPunct="0">
              <a:spcAft>
                <a:spcPct val="0"/>
              </a:spcAft>
              <a:buFontTx/>
              <a:buChar char="–"/>
            </a:pPr>
            <a:r>
              <a:rPr lang="fr-BE" sz="2400" kern="0" dirty="0">
                <a:solidFill>
                  <a:srgbClr val="000000"/>
                </a:solidFill>
                <a:latin typeface="Arial"/>
                <a:cs typeface="Arial"/>
              </a:rPr>
              <a:t>Troubles anxieux (18</a:t>
            </a:r>
            <a:r>
              <a:rPr lang="fr-BE" sz="2400" kern="0" dirty="0" smtClean="0">
                <a:solidFill>
                  <a:srgbClr val="000000"/>
                </a:solidFill>
                <a:latin typeface="Arial"/>
                <a:cs typeface="Arial"/>
              </a:rPr>
              <a:t>%)</a:t>
            </a:r>
            <a:endParaRPr lang="fr-BE" sz="24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411760" y="6375811"/>
            <a:ext cx="6517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err="1" smtClean="0"/>
              <a:t>Capoccia</a:t>
            </a:r>
            <a:r>
              <a:rPr lang="fr-BE" sz="1200" dirty="0" smtClean="0"/>
              <a:t> et al., 2015; Dawes et al., 2016; </a:t>
            </a:r>
            <a:r>
              <a:rPr lang="fr-BE" sz="1200" dirty="0" err="1" smtClean="0"/>
              <a:t>Mauri</a:t>
            </a:r>
            <a:r>
              <a:rPr lang="fr-BE" sz="1200" dirty="0" smtClean="0"/>
              <a:t> et al., 2008; Mitchell et al., 2012; Mitchell et al., 2014 </a:t>
            </a:r>
            <a:endParaRPr lang="fr-BE" sz="1200" dirty="0"/>
          </a:p>
        </p:txBody>
      </p:sp>
    </p:spTree>
    <p:extLst>
      <p:ext uri="{BB962C8B-B14F-4D97-AF65-F5344CB8AC3E}">
        <p14:creationId xmlns:p14="http://schemas.microsoft.com/office/powerpoint/2010/main" val="4257128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Prise en charge préopératoire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fr-BE" kern="0" dirty="0">
                <a:solidFill>
                  <a:srgbClr val="000000"/>
                </a:solidFill>
                <a:latin typeface="Arial"/>
                <a:cs typeface="Arial"/>
              </a:rPr>
              <a:t>Importance de mettre en place un traitement adapté si présence de troubles psychologiques</a:t>
            </a:r>
          </a:p>
          <a:p>
            <a:pPr lvl="1" eaLnBrk="0" fontAlgn="base" hangingPunct="0">
              <a:spcAft>
                <a:spcPct val="0"/>
              </a:spcAft>
              <a:buFontTx/>
              <a:buChar char="–"/>
            </a:pPr>
            <a:r>
              <a:rPr lang="fr-BE" kern="0" dirty="0">
                <a:solidFill>
                  <a:srgbClr val="000000"/>
                </a:solidFill>
                <a:latin typeface="Arial"/>
                <a:cs typeface="Arial"/>
              </a:rPr>
              <a:t>Prise en charge psychothérapeutique</a:t>
            </a:r>
          </a:p>
          <a:p>
            <a:pPr lvl="1" eaLnBrk="0" fontAlgn="base" hangingPunct="0">
              <a:spcAft>
                <a:spcPct val="0"/>
              </a:spcAft>
              <a:buFontTx/>
              <a:buChar char="–"/>
            </a:pPr>
            <a:r>
              <a:rPr lang="fr-BE" kern="0" dirty="0">
                <a:solidFill>
                  <a:srgbClr val="000000"/>
                </a:solidFill>
                <a:latin typeface="Arial"/>
                <a:cs typeface="Arial"/>
              </a:rPr>
              <a:t>Prise en charge médicamenteuse 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94018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Dans le cas de Caroline…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eaLnBrk="0" fontAlgn="base" hangingPunct="0">
              <a:spcAft>
                <a:spcPct val="0"/>
              </a:spcAft>
              <a:buFontTx/>
              <a:buChar char="•"/>
            </a:pP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Absence de </a:t>
            </a:r>
            <a:r>
              <a:rPr lang="fr-BE" sz="24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contre-indication psychologique </a:t>
            </a: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stricte à l’opération </a:t>
            </a:r>
            <a:r>
              <a:rPr lang="fr-BE" sz="2400" u="sng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MAIS</a:t>
            </a:r>
          </a:p>
          <a:p>
            <a:pPr lvl="1" eaLnBrk="0" fontAlgn="base" hangingPunct="0">
              <a:spcAft>
                <a:spcPct val="0"/>
              </a:spcAft>
              <a:buFontTx/>
              <a:buChar char="–"/>
            </a:pP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Investiguer causes de la perte de vue lors du premier </a:t>
            </a:r>
            <a:r>
              <a:rPr lang="fr-BE" sz="2400" kern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</a:t>
            </a: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-up</a:t>
            </a:r>
          </a:p>
          <a:p>
            <a:pPr lvl="1" eaLnBrk="0" fontAlgn="base" hangingPunct="0">
              <a:spcAft>
                <a:spcPct val="0"/>
              </a:spcAft>
              <a:buFontTx/>
              <a:buChar char="–"/>
            </a:pP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Impulsivité préopératoire pouvant être associée à des moins bons résultats postopératoires</a:t>
            </a:r>
          </a:p>
          <a:p>
            <a:pPr lvl="1" eaLnBrk="0" fontAlgn="base" hangingPunct="0">
              <a:spcAft>
                <a:spcPct val="0"/>
              </a:spcAft>
              <a:buFontTx/>
              <a:buChar char="–"/>
            </a:pP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Alimentation émotionnelle préopératoire associée à une reprise de poids postopératoire</a:t>
            </a:r>
          </a:p>
          <a:p>
            <a:pPr lvl="1" eaLnBrk="0" fontAlgn="base" hangingPunct="0">
              <a:spcAft>
                <a:spcPct val="0"/>
              </a:spcAft>
              <a:buFontTx/>
              <a:buChar char="–"/>
            </a:pP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Attentes très élevées de l’opération</a:t>
            </a:r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fr-BE" sz="2400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eaLnBrk="0" fontAlgn="base" hangingPunct="0">
              <a:spcAft>
                <a:spcPct val="0"/>
              </a:spcAft>
              <a:buFontTx/>
              <a:buChar char="•"/>
            </a:pPr>
            <a:r>
              <a:rPr lang="fr-BE" sz="24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Ressources</a:t>
            </a: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bonnes capacités d’introspection, motivation, soutien de ses parents</a:t>
            </a:r>
          </a:p>
          <a:p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914677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La chirurgie </a:t>
            </a:r>
            <a:r>
              <a:rPr lang="fr-BE" dirty="0" err="1" smtClean="0"/>
              <a:t>bariatrique</a:t>
            </a:r>
            <a:r>
              <a:rPr lang="fr-BE" dirty="0" smtClean="0"/>
              <a:t> : Suivi psychologique postopératoire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723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Quels résultats ?</a:t>
            </a:r>
            <a:endParaRPr lang="fr-B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129" y="2348880"/>
            <a:ext cx="1938432" cy="161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3419872" y="2852936"/>
            <a:ext cx="46085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/>
              <a:t>Evaluation de la réussite ou de l’échec de la chirurgie </a:t>
            </a:r>
            <a:r>
              <a:rPr lang="fr-BE" dirty="0" err="1" smtClean="0"/>
              <a:t>bariatrique</a:t>
            </a:r>
            <a:r>
              <a:rPr lang="fr-BE" dirty="0" smtClean="0"/>
              <a:t> en </a:t>
            </a:r>
            <a:r>
              <a:rPr lang="fr-BE" dirty="0" smtClean="0"/>
              <a:t>termes </a:t>
            </a:r>
            <a:r>
              <a:rPr lang="fr-BE" dirty="0" smtClean="0"/>
              <a:t>de perte de poids et d’amélioration de la santé physique durant de longues années</a:t>
            </a:r>
          </a:p>
          <a:p>
            <a:pPr algn="ctr"/>
            <a:endParaRPr lang="fr-BE" dirty="0" smtClean="0"/>
          </a:p>
          <a:p>
            <a:pPr algn="ctr"/>
            <a:r>
              <a:rPr lang="fr-BE" dirty="0" smtClean="0"/>
              <a:t>Importance d’adopter une vision plus globale de l’évolution du patient : évaluation des effets sur les différents domaines de la vie du patient (psychologique, physique, social, professionnel, etc.)</a:t>
            </a:r>
            <a:endParaRPr lang="fr-BE" dirty="0"/>
          </a:p>
        </p:txBody>
      </p:sp>
      <p:sp>
        <p:nvSpPr>
          <p:cNvPr id="5" name="Flèche droite 4"/>
          <p:cNvSpPr/>
          <p:nvPr/>
        </p:nvSpPr>
        <p:spPr>
          <a:xfrm>
            <a:off x="2771800" y="4337477"/>
            <a:ext cx="648072" cy="219507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4408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Evolution de Caroline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eaLnBrk="0" fontAlgn="base" hangingPunct="0">
              <a:spcAft>
                <a:spcPct val="0"/>
              </a:spcAft>
              <a:buFontTx/>
              <a:buChar char="•"/>
            </a:pP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Evolution favorable</a:t>
            </a:r>
          </a:p>
          <a:p>
            <a:pPr lvl="0" eaLnBrk="0" fontAlgn="base" hangingPunct="0">
              <a:spcAft>
                <a:spcPct val="0"/>
              </a:spcAft>
              <a:buFontTx/>
              <a:buChar char="•"/>
            </a:pPr>
            <a:endParaRPr lang="fr-BE" sz="2400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eaLnBrk="0" fontAlgn="base" hangingPunct="0">
              <a:spcAft>
                <a:spcPct val="0"/>
              </a:spcAft>
              <a:buFontTx/>
              <a:buChar char="•"/>
            </a:pP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Absence de regret par rapport à l’opération</a:t>
            </a:r>
          </a:p>
          <a:p>
            <a:pPr lvl="0" eaLnBrk="0" fontAlgn="base" hangingPunct="0">
              <a:spcAft>
                <a:spcPct val="0"/>
              </a:spcAft>
              <a:buFontTx/>
              <a:buChar char="•"/>
            </a:pPr>
            <a:endParaRPr lang="fr-BE" sz="2400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eaLnBrk="0" fontAlgn="base" hangingPunct="0">
              <a:spcAft>
                <a:spcPct val="0"/>
              </a:spcAft>
              <a:buFontTx/>
              <a:buChar char="•"/>
            </a:pP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Mise en place et maintien des changements du comportement alimentaire</a:t>
            </a:r>
          </a:p>
          <a:p>
            <a:pPr lvl="0" eaLnBrk="0" fontAlgn="base" hangingPunct="0">
              <a:spcAft>
                <a:spcPct val="0"/>
              </a:spcAft>
              <a:buFontTx/>
              <a:buChar char="•"/>
            </a:pPr>
            <a:endParaRPr lang="fr-BE" sz="2400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eaLnBrk="0" fontAlgn="base" hangingPunct="0">
              <a:spcAft>
                <a:spcPct val="0"/>
              </a:spcAft>
              <a:buFontTx/>
              <a:buChar char="•"/>
            </a:pP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Absence de plaintes sur le plan psychologique</a:t>
            </a:r>
          </a:p>
          <a:p>
            <a:pPr lvl="1" eaLnBrk="0" fontAlgn="base" hangingPunct="0">
              <a:spcAft>
                <a:spcPct val="0"/>
              </a:spcAft>
              <a:buFontTx/>
              <a:buChar char="–"/>
            </a:pP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Humeur positive, voir euphorique (</a:t>
            </a:r>
            <a:r>
              <a:rPr lang="fr-BE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 Lune de miel »)</a:t>
            </a:r>
          </a:p>
          <a:p>
            <a:pPr lvl="1" eaLnBrk="0" fontAlgn="base" hangingPunct="0">
              <a:spcAft>
                <a:spcPct val="0"/>
              </a:spcAft>
              <a:buFontTx/>
              <a:buChar char="–"/>
            </a:pP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Augmentation de l’estime de soi</a:t>
            </a:r>
          </a:p>
          <a:p>
            <a:pPr lvl="1" eaLnBrk="0" fontAlgn="base" hangingPunct="0">
              <a:spcAft>
                <a:spcPct val="0"/>
              </a:spcAft>
              <a:buFontTx/>
              <a:buChar char="–"/>
            </a:pP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Plus d’aisance à s’affirmer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7192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Effets favorables de l’opération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spcAft>
                <a:spcPct val="0"/>
              </a:spcAft>
              <a:buFontTx/>
              <a:buChar char="•"/>
            </a:pP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Amélioration de l’état psychologique des patients en lien direct avec la perte de poids</a:t>
            </a:r>
          </a:p>
          <a:p>
            <a:pPr lvl="0" eaLnBrk="0" fontAlgn="base" hangingPunct="0">
              <a:spcAft>
                <a:spcPct val="0"/>
              </a:spcAft>
              <a:buFontTx/>
              <a:buChar char="•"/>
            </a:pP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Amélioration de la qualité de vie</a:t>
            </a:r>
          </a:p>
          <a:p>
            <a:pPr lvl="0" eaLnBrk="0" fontAlgn="base" hangingPunct="0">
              <a:spcAft>
                <a:spcPct val="0"/>
              </a:spcAft>
              <a:buFontTx/>
              <a:buChar char="•"/>
            </a:pP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Diminution des symptômes dépressifs et anxieux dans certains cas</a:t>
            </a:r>
          </a:p>
          <a:p>
            <a:pPr lvl="0" eaLnBrk="0" fontAlgn="base" hangingPunct="0">
              <a:spcAft>
                <a:spcPct val="0"/>
              </a:spcAft>
              <a:buFontTx/>
              <a:buChar char="•"/>
            </a:pP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Amélioration de l’estime de soi</a:t>
            </a:r>
          </a:p>
          <a:p>
            <a:pPr lvl="0" eaLnBrk="0" fontAlgn="base" hangingPunct="0">
              <a:spcAft>
                <a:spcPct val="0"/>
              </a:spcAft>
              <a:buFontTx/>
              <a:buChar char="•"/>
            </a:pP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Amélioration de l’image corporelle</a:t>
            </a:r>
          </a:p>
          <a:p>
            <a:pPr lvl="0" eaLnBrk="0" fontAlgn="base" hangingPunct="0">
              <a:spcAft>
                <a:spcPct val="0"/>
              </a:spcAft>
              <a:buFontTx/>
              <a:buChar char="•"/>
            </a:pP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Augmentation du taux de mariage et d’engagement dans une nouvelle relation parmi ceux qui n’étaient pas mariés ou qui étaient célibataires avant l’opération</a:t>
            </a:r>
          </a:p>
          <a:p>
            <a:endParaRPr lang="fr-BE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4860032" y="6237312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err="1" smtClean="0"/>
              <a:t>Bruze</a:t>
            </a:r>
            <a:r>
              <a:rPr lang="fr-BE" sz="1200" dirty="0" smtClean="0"/>
              <a:t> et al., 2018; </a:t>
            </a:r>
            <a:r>
              <a:rPr lang="fr-BE" sz="1200" dirty="0" err="1" smtClean="0"/>
              <a:t>Driscoll</a:t>
            </a:r>
            <a:r>
              <a:rPr lang="fr-BE" sz="1200" dirty="0" smtClean="0"/>
              <a:t> et al., 2016; Van den Eynde, 2021 </a:t>
            </a:r>
            <a:endParaRPr lang="fr-BE" sz="1200" dirty="0"/>
          </a:p>
        </p:txBody>
      </p:sp>
    </p:spTree>
    <p:extLst>
      <p:ext uri="{BB962C8B-B14F-4D97-AF65-F5344CB8AC3E}">
        <p14:creationId xmlns:p14="http://schemas.microsoft.com/office/powerpoint/2010/main" val="105278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Difficultés psychologiques possibles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Survenue de </a:t>
            </a:r>
            <a:r>
              <a:rPr lang="fr-BE" sz="24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conséquences psychosociales </a:t>
            </a: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négatives après l’opération</a:t>
            </a:r>
          </a:p>
          <a:p>
            <a:pPr lvl="1" eaLnBrk="0" fontAlgn="base" hangingPunct="0">
              <a:spcAft>
                <a:spcPct val="0"/>
              </a:spcAft>
              <a:buFontTx/>
              <a:buChar char="–"/>
            </a:pP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Reprise de poids postopératoire</a:t>
            </a:r>
          </a:p>
          <a:p>
            <a:pPr lvl="1" eaLnBrk="0" fontAlgn="base" hangingPunct="0">
              <a:spcAft>
                <a:spcPct val="0"/>
              </a:spcAft>
              <a:buFontTx/>
              <a:buChar char="–"/>
            </a:pP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Addiction à l’alcool</a:t>
            </a:r>
          </a:p>
          <a:p>
            <a:pPr lvl="1" eaLnBrk="0" fontAlgn="base" hangingPunct="0">
              <a:spcAft>
                <a:spcPct val="0"/>
              </a:spcAft>
              <a:buFontTx/>
              <a:buChar char="–"/>
            </a:pPr>
            <a:r>
              <a:rPr lang="fr-BE" sz="2400" kern="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Suicide</a:t>
            </a:r>
            <a:endParaRPr lang="fr-BE" sz="2400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eaLnBrk="0" fontAlgn="base" hangingPunct="0">
              <a:spcAft>
                <a:spcPct val="0"/>
              </a:spcAft>
              <a:buFontTx/>
              <a:buChar char="–"/>
            </a:pP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Troubles du comportement alimentaire (y compris </a:t>
            </a:r>
            <a:r>
              <a:rPr lang="fr-BE" sz="2400" kern="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anorexie</a:t>
            </a: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épisodes de </a:t>
            </a:r>
            <a:r>
              <a:rPr lang="fr-BE" sz="2400" kern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binge</a:t>
            </a: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BE" sz="2400" kern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eating</a:t>
            </a: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subjectifs, etc.) et comportements alimentaires problématiques (</a:t>
            </a:r>
            <a:r>
              <a:rPr lang="fr-BE" sz="2400" kern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</a:t>
            </a: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grignotages)</a:t>
            </a:r>
          </a:p>
          <a:p>
            <a:pPr lvl="1" eaLnBrk="0" fontAlgn="base" hangingPunct="0">
              <a:spcAft>
                <a:spcPct val="0"/>
              </a:spcAft>
              <a:buFontTx/>
              <a:buChar char="–"/>
            </a:pP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Augmentation du taux de divorce et de séparation</a:t>
            </a:r>
          </a:p>
          <a:p>
            <a:pPr lvl="1" eaLnBrk="0" fontAlgn="base" hangingPunct="0">
              <a:spcAft>
                <a:spcPct val="0"/>
              </a:spcAft>
              <a:buFontTx/>
              <a:buChar char="–"/>
            </a:pP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Maintien et aggravation dans certains cas de la </a:t>
            </a:r>
            <a:r>
              <a:rPr lang="fr-BE" sz="2400" kern="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dépression et de l’anxiété</a:t>
            </a:r>
            <a:endParaRPr lang="fr-BE" sz="2400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eaLnBrk="0" fontAlgn="base" hangingPunct="0">
              <a:spcAft>
                <a:spcPct val="0"/>
              </a:spcAft>
              <a:buFontTx/>
              <a:buChar char="–"/>
            </a:pP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Problèmes d’image corporelle (excès de peau)</a:t>
            </a:r>
          </a:p>
          <a:p>
            <a:endParaRPr lang="fr-BE" dirty="0"/>
          </a:p>
        </p:txBody>
      </p:sp>
      <p:sp>
        <p:nvSpPr>
          <p:cNvPr id="4" name="ZoneTexte 3"/>
          <p:cNvSpPr txBox="1"/>
          <p:nvPr/>
        </p:nvSpPr>
        <p:spPr>
          <a:xfrm>
            <a:off x="3563888" y="6237312"/>
            <a:ext cx="5328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smtClean="0"/>
              <a:t>Baillot et al., 2017; </a:t>
            </a:r>
            <a:r>
              <a:rPr lang="fr-BE" sz="1200" dirty="0" err="1" smtClean="0"/>
              <a:t>Bruze</a:t>
            </a:r>
            <a:r>
              <a:rPr lang="fr-BE" sz="1200" dirty="0" smtClean="0"/>
              <a:t> et al., 2018; </a:t>
            </a:r>
            <a:r>
              <a:rPr lang="fr-BE" sz="1200" dirty="0" err="1" smtClean="0"/>
              <a:t>Kalarchian</a:t>
            </a:r>
            <a:r>
              <a:rPr lang="fr-BE" sz="1200" dirty="0" smtClean="0"/>
              <a:t> &amp; Marcus, 2019; King et al., 2012</a:t>
            </a:r>
            <a:endParaRPr lang="fr-BE" sz="1200" dirty="0"/>
          </a:p>
        </p:txBody>
      </p:sp>
    </p:spTree>
    <p:extLst>
      <p:ext uri="{BB962C8B-B14F-4D97-AF65-F5344CB8AC3E}">
        <p14:creationId xmlns:p14="http://schemas.microsoft.com/office/powerpoint/2010/main" val="30899147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S</a:t>
            </a:r>
            <a:r>
              <a:rPr lang="fr-BE" dirty="0" smtClean="0"/>
              <a:t>uivi à long-terme par le médecin traitant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fontScale="92500" lnSpcReduction="20000"/>
          </a:bodyPr>
          <a:lstStyle/>
          <a:p>
            <a:pPr lvl="0" eaLnBrk="0" fontAlgn="base" hangingPunct="0">
              <a:spcAft>
                <a:spcPct val="0"/>
              </a:spcAft>
              <a:buFontTx/>
              <a:buChar char="•"/>
            </a:pPr>
            <a:r>
              <a:rPr lang="fr-FR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Moindre reprise de poids parmi les patients régulièrement suivis 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fr-FR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(faible participation au suivi postopératoire)</a:t>
            </a:r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fr-BE" sz="2400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eaLnBrk="0" fontAlgn="base" hangingPunct="0">
              <a:spcAft>
                <a:spcPct val="0"/>
              </a:spcAft>
              <a:buFontTx/>
              <a:buChar char="•"/>
            </a:pP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Complications 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dont certaines apparaissent à plus ou moins long-terme 	(</a:t>
            </a:r>
            <a:r>
              <a:rPr lang="fr-BE" sz="2400" kern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</a:t>
            </a: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2 ans) après l’opération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fr-BE" sz="2400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eaLnBrk="0" fontAlgn="base" hangingPunct="0">
              <a:spcAft>
                <a:spcPct val="0"/>
              </a:spcAft>
              <a:buFontTx/>
              <a:buChar char="•"/>
            </a:pP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Rôle important des médecins traitant</a:t>
            </a:r>
          </a:p>
          <a:p>
            <a:pPr lvl="1" eaLnBrk="0" fontAlgn="base" hangingPunct="0">
              <a:spcAft>
                <a:spcPct val="0"/>
              </a:spcAft>
              <a:buFontTx/>
              <a:buChar char="–"/>
            </a:pP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Nécessité d’une sensibilisation à ces problèmes</a:t>
            </a:r>
          </a:p>
          <a:p>
            <a:pPr lvl="1" eaLnBrk="0" fontAlgn="base" hangingPunct="0">
              <a:spcAft>
                <a:spcPct val="0"/>
              </a:spcAft>
              <a:buFontTx/>
              <a:buChar char="–"/>
            </a:pPr>
            <a:r>
              <a:rPr lang="fr-BE" sz="24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Prise en charge et redirection vers l’équipe </a:t>
            </a:r>
            <a:r>
              <a:rPr lang="fr-BE" sz="2400" kern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bariatrique</a:t>
            </a:r>
            <a:endParaRPr lang="fr-BE" sz="2400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B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100" y="1628800"/>
            <a:ext cx="17002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9092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Informations générales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dirty="0" smtClean="0"/>
              <a:t>Cas de Caroline, 23 ans, étudiante en </a:t>
            </a:r>
            <a:r>
              <a:rPr lang="fr-BE" dirty="0" smtClean="0"/>
              <a:t>droit</a:t>
            </a:r>
            <a:endParaRPr lang="fr-BE" dirty="0" smtClean="0"/>
          </a:p>
          <a:p>
            <a:r>
              <a:rPr lang="fr-BE" dirty="0" smtClean="0"/>
              <a:t>Prise de poids récente</a:t>
            </a:r>
          </a:p>
          <a:p>
            <a:r>
              <a:rPr lang="fr-BE" dirty="0" smtClean="0"/>
              <a:t>Excès </a:t>
            </a:r>
            <a:r>
              <a:rPr lang="fr-BE" dirty="0" smtClean="0"/>
              <a:t>de poids dès l’enfance, aggravation depuis la vie en kot</a:t>
            </a:r>
          </a:p>
          <a:p>
            <a:r>
              <a:rPr lang="fr-BE" dirty="0" smtClean="0"/>
              <a:t>Nombreux régimes restrictifs</a:t>
            </a:r>
          </a:p>
          <a:p>
            <a:r>
              <a:rPr lang="fr-BE" dirty="0" smtClean="0"/>
              <a:t>Mode de vie sédentaire</a:t>
            </a:r>
          </a:p>
          <a:p>
            <a:r>
              <a:rPr lang="fr-BE" dirty="0" smtClean="0"/>
              <a:t>Coucher tardif</a:t>
            </a:r>
          </a:p>
          <a:p>
            <a:r>
              <a:rPr lang="fr-BE" dirty="0" smtClean="0"/>
              <a:t>Histoire familiale d’obésité</a:t>
            </a:r>
          </a:p>
          <a:p>
            <a:r>
              <a:rPr lang="fr-BE" dirty="0" smtClean="0"/>
              <a:t>98 kilos pour 170 cm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97192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3573016"/>
            <a:ext cx="7772400" cy="1691903"/>
          </a:xfrm>
        </p:spPr>
        <p:txBody>
          <a:bodyPr>
            <a:normAutofit/>
          </a:bodyPr>
          <a:lstStyle/>
          <a:p>
            <a:r>
              <a:rPr lang="fr-BE" sz="3400" dirty="0" smtClean="0"/>
              <a:t>Prise en charge psychologique du patient souffrant d’obésité au sein d’une équipe pluridisciplinaire</a:t>
            </a:r>
            <a:endParaRPr lang="fr-BE" sz="3400" dirty="0"/>
          </a:p>
        </p:txBody>
      </p:sp>
    </p:spTree>
    <p:extLst>
      <p:ext uri="{BB962C8B-B14F-4D97-AF65-F5344CB8AC3E}">
        <p14:creationId xmlns:p14="http://schemas.microsoft.com/office/powerpoint/2010/main" val="37695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Entretien préalable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eaLnBrk="0" fontAlgn="base" hangingPunct="0">
              <a:spcAft>
                <a:spcPct val="0"/>
              </a:spcAft>
              <a:buFontTx/>
              <a:buChar char="•"/>
            </a:pPr>
            <a:r>
              <a:rPr lang="fr-BE" sz="18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Bilan psychologique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fr-BE" sz="18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Anamnèse, antécédents saillants, état psychologique actuel, évolution du 	poids, précédentes tentatives de </a:t>
            </a:r>
            <a:r>
              <a:rPr lang="fr-BE" sz="1800" kern="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régime, </a:t>
            </a:r>
            <a:r>
              <a:rPr lang="fr-BE" sz="18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attribution de la prise de </a:t>
            </a:r>
            <a:r>
              <a:rPr lang="fr-BE" sz="1800" kern="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poids</a:t>
            </a:r>
            <a:endParaRPr lang="fr-BE" sz="1800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 eaLnBrk="0" fontAlgn="base" hangingPunct="0">
              <a:spcAft>
                <a:spcPct val="0"/>
              </a:spcAft>
              <a:buFontTx/>
              <a:buChar char="•"/>
            </a:pPr>
            <a:r>
              <a:rPr lang="fr-BE" sz="18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Caroline: alimentation émotionnelle, faible estime de </a:t>
            </a:r>
            <a:r>
              <a:rPr lang="fr-BE" sz="1800" kern="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soi, urgence </a:t>
            </a:r>
            <a:r>
              <a:rPr lang="fr-BE" sz="18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négative, restriction cognitive entraînant l’alternance de périodes de privation alimentaire excessive et de périodes de perte de contrôle</a:t>
            </a:r>
          </a:p>
          <a:p>
            <a:pPr lvl="2" eaLnBrk="0" fontAlgn="base" hangingPunct="0">
              <a:spcAft>
                <a:spcPct val="0"/>
              </a:spcAft>
              <a:buFontTx/>
              <a:buChar char="•"/>
            </a:pPr>
            <a:r>
              <a:rPr lang="fr-BE" sz="18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Aggravation de la prise de poids à l’entrée à l’université: </a:t>
            </a:r>
            <a:r>
              <a:rPr lang="fr-BE" sz="1800" kern="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peur </a:t>
            </a:r>
            <a:r>
              <a:rPr lang="fr-BE" sz="1800" kern="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fr-BE" sz="18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l’échec, rythme de vie problématique (coucher tardif, études et ruminations)</a:t>
            </a:r>
          </a:p>
          <a:p>
            <a:pPr lvl="2" eaLnBrk="0" fontAlgn="base" hangingPunct="0">
              <a:spcAft>
                <a:spcPct val="0"/>
              </a:spcAft>
              <a:buFontTx/>
              <a:buChar char="•"/>
            </a:pPr>
            <a:endParaRPr lang="fr-BE" sz="1800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eaLnBrk="0" fontAlgn="base" hangingPunct="0">
              <a:spcAft>
                <a:spcPct val="0"/>
              </a:spcAft>
              <a:buFontTx/>
              <a:buChar char="•"/>
            </a:pPr>
            <a:r>
              <a:rPr lang="fr-BE" sz="18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Evaluation de la motivation</a:t>
            </a:r>
          </a:p>
          <a:p>
            <a:pPr lvl="1" eaLnBrk="0" fontAlgn="base" hangingPunct="0">
              <a:spcAft>
                <a:spcPct val="0"/>
              </a:spcAft>
              <a:buFontTx/>
              <a:buChar char="–"/>
            </a:pPr>
            <a:r>
              <a:rPr lang="fr-BE" sz="18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Importance du </a:t>
            </a:r>
            <a:r>
              <a:rPr lang="fr-BE" sz="1800" kern="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changement (prêt?): </a:t>
            </a:r>
            <a:r>
              <a:rPr lang="fr-BE" sz="18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8/10</a:t>
            </a:r>
          </a:p>
          <a:p>
            <a:pPr lvl="1" eaLnBrk="0" fontAlgn="base" hangingPunct="0">
              <a:spcAft>
                <a:spcPct val="0"/>
              </a:spcAft>
              <a:buFontTx/>
              <a:buChar char="–"/>
            </a:pPr>
            <a:r>
              <a:rPr lang="fr-BE" sz="18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Sentiment d’être capable de changer: 7/10</a:t>
            </a:r>
          </a:p>
          <a:p>
            <a:pPr lvl="1" eaLnBrk="0" fontAlgn="base" hangingPunct="0">
              <a:spcAft>
                <a:spcPct val="0"/>
              </a:spcAft>
              <a:buFontTx/>
              <a:buChar char="–"/>
            </a:pPr>
            <a:r>
              <a:rPr lang="fr-BE" sz="18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Envie de changement: 9/10</a:t>
            </a:r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fr-BE" sz="1800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eaLnBrk="0" fontAlgn="base" hangingPunct="0">
              <a:spcAft>
                <a:spcPct val="0"/>
              </a:spcAft>
              <a:buFontTx/>
              <a:buChar char="•"/>
            </a:pPr>
            <a:r>
              <a:rPr lang="fr-BE" sz="18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Passation de plusieurs questionnaires 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fr-BE" sz="18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axés sur la dépression, l’estime de soi, le comportement alimentaire, les 	compétences d’affirmations de soi, les accès hyperphagiques, etc.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4240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llipse 4"/>
          <p:cNvSpPr/>
          <p:nvPr/>
        </p:nvSpPr>
        <p:spPr>
          <a:xfrm>
            <a:off x="107504" y="955778"/>
            <a:ext cx="1512168" cy="103306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 smtClean="0">
                <a:solidFill>
                  <a:schemeClr val="tx1"/>
                </a:solidFill>
              </a:rPr>
              <a:t>Problèmes de poids importants dans la famille</a:t>
            </a:r>
            <a:endParaRPr lang="fr-BE" sz="1000" dirty="0">
              <a:solidFill>
                <a:schemeClr val="tx1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07504" y="2264329"/>
            <a:ext cx="1512168" cy="102065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BE" sz="1000" dirty="0" smtClean="0">
                <a:solidFill>
                  <a:schemeClr val="tx1"/>
                </a:solidFill>
              </a:rPr>
              <a:t>Remarques négatives de l’entourage sur son surpoids dès l’enfance</a:t>
            </a:r>
            <a:endParaRPr lang="fr-BE" sz="1000" dirty="0">
              <a:solidFill>
                <a:schemeClr val="tx1"/>
              </a:solidFill>
            </a:endParaRPr>
          </a:p>
        </p:txBody>
      </p:sp>
      <p:sp>
        <p:nvSpPr>
          <p:cNvPr id="7" name="Espace réservé du contenu 5"/>
          <p:cNvSpPr txBox="1">
            <a:spLocks/>
          </p:cNvSpPr>
          <p:nvPr/>
        </p:nvSpPr>
        <p:spPr>
          <a:xfrm>
            <a:off x="107504" y="3813145"/>
            <a:ext cx="1512168" cy="93120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BE" sz="1000" dirty="0" smtClean="0">
                <a:solidFill>
                  <a:schemeClr val="tx1"/>
                </a:solidFill>
              </a:rPr>
              <a:t>Exigences élevées de ses parents</a:t>
            </a:r>
            <a:endParaRPr lang="fr-BE" sz="1000" dirty="0">
              <a:solidFill>
                <a:schemeClr val="tx1"/>
              </a:solidFill>
            </a:endParaRPr>
          </a:p>
        </p:txBody>
      </p:sp>
      <p:sp>
        <p:nvSpPr>
          <p:cNvPr id="8" name="Espace réservé du contenu 5"/>
          <p:cNvSpPr txBox="1">
            <a:spLocks/>
          </p:cNvSpPr>
          <p:nvPr/>
        </p:nvSpPr>
        <p:spPr>
          <a:xfrm>
            <a:off x="107504" y="5301208"/>
            <a:ext cx="1584176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BE" sz="1000" dirty="0">
                <a:solidFill>
                  <a:schemeClr val="tx1"/>
                </a:solidFill>
              </a:rPr>
              <a:t>Comparaison </a:t>
            </a:r>
            <a:r>
              <a:rPr lang="fr-BE" sz="1000" dirty="0" smtClean="0">
                <a:solidFill>
                  <a:schemeClr val="tx1"/>
                </a:solidFill>
              </a:rPr>
              <a:t>depuis  </a:t>
            </a:r>
            <a:r>
              <a:rPr lang="fr-BE" sz="1000" dirty="0">
                <a:solidFill>
                  <a:schemeClr val="tx1"/>
                </a:solidFill>
              </a:rPr>
              <a:t>toujours à sa sœur « parfaite »</a:t>
            </a:r>
          </a:p>
        </p:txBody>
      </p:sp>
      <p:sp>
        <p:nvSpPr>
          <p:cNvPr id="9" name="Ellipse 8"/>
          <p:cNvSpPr/>
          <p:nvPr/>
        </p:nvSpPr>
        <p:spPr>
          <a:xfrm>
            <a:off x="2267744" y="722377"/>
            <a:ext cx="1368152" cy="9267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 smtClean="0">
                <a:solidFill>
                  <a:schemeClr val="tx1"/>
                </a:solidFill>
              </a:rPr>
              <a:t>Entrée à l’université</a:t>
            </a:r>
            <a:endParaRPr lang="fr-BE" sz="1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46817" y="3393131"/>
            <a:ext cx="133214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 smtClean="0">
                <a:solidFill>
                  <a:schemeClr val="tx1"/>
                </a:solidFill>
              </a:rPr>
              <a:t>Anxiété, peur +++ de l’échec</a:t>
            </a:r>
            <a:endParaRPr lang="fr-BE" sz="1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32957" y="4329100"/>
            <a:ext cx="143424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 smtClean="0">
                <a:solidFill>
                  <a:schemeClr val="tx1"/>
                </a:solidFill>
              </a:rPr>
              <a:t>Faible estime de soi</a:t>
            </a:r>
            <a:endParaRPr lang="fr-BE" sz="1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99049" y="2492896"/>
            <a:ext cx="136815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 smtClean="0">
                <a:solidFill>
                  <a:schemeClr val="tx1"/>
                </a:solidFill>
              </a:rPr>
              <a:t>Régimes répétés</a:t>
            </a:r>
            <a:endParaRPr lang="fr-BE" sz="1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06489" y="2518115"/>
            <a:ext cx="123474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 smtClean="0">
                <a:solidFill>
                  <a:schemeClr val="tx1"/>
                </a:solidFill>
              </a:rPr>
              <a:t>Alimentation émotionnelle</a:t>
            </a:r>
            <a:endParaRPr lang="fr-BE" sz="1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11045" y="4329759"/>
            <a:ext cx="106372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 err="1" smtClean="0">
                <a:solidFill>
                  <a:schemeClr val="tx1"/>
                </a:solidFill>
              </a:rPr>
              <a:t>Impulsivité</a:t>
            </a:r>
            <a:r>
              <a:rPr lang="fr-BE" sz="1000" dirty="0" err="1" smtClean="0"/>
              <a:t>é</a:t>
            </a:r>
            <a:endParaRPr lang="fr-BE" sz="1000" dirty="0"/>
          </a:p>
        </p:txBody>
      </p:sp>
      <p:sp>
        <p:nvSpPr>
          <p:cNvPr id="15" name="Rectangle 14"/>
          <p:cNvSpPr/>
          <p:nvPr/>
        </p:nvSpPr>
        <p:spPr>
          <a:xfrm>
            <a:off x="7784437" y="2879871"/>
            <a:ext cx="1084800" cy="15305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u="sng" dirty="0" smtClean="0">
                <a:solidFill>
                  <a:schemeClr val="tx1"/>
                </a:solidFill>
              </a:rPr>
              <a:t>Conséquences</a:t>
            </a:r>
          </a:p>
          <a:p>
            <a:pPr algn="ctr"/>
            <a:endParaRPr lang="fr-BE" sz="1000" dirty="0" smtClean="0">
              <a:solidFill>
                <a:schemeClr val="tx1"/>
              </a:solidFill>
            </a:endParaRPr>
          </a:p>
          <a:p>
            <a:r>
              <a:rPr lang="fr-BE" sz="1000" dirty="0" smtClean="0">
                <a:solidFill>
                  <a:schemeClr val="tx1"/>
                </a:solidFill>
              </a:rPr>
              <a:t>Honte, insatisfaction corporelle, diminution de sa qualité de vie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642908" y="3389919"/>
            <a:ext cx="123474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 smtClean="0">
                <a:solidFill>
                  <a:schemeClr val="tx1"/>
                </a:solidFill>
              </a:rPr>
              <a:t>Grignotages  répétés</a:t>
            </a:r>
            <a:endParaRPr lang="fr-BE" sz="1000" dirty="0">
              <a:solidFill>
                <a:schemeClr val="tx1"/>
              </a:solidFill>
            </a:endParaRPr>
          </a:p>
        </p:txBody>
      </p:sp>
      <p:sp>
        <p:nvSpPr>
          <p:cNvPr id="17" name="Triangle isocèle 16"/>
          <p:cNvSpPr/>
          <p:nvPr/>
        </p:nvSpPr>
        <p:spPr>
          <a:xfrm>
            <a:off x="6940051" y="260647"/>
            <a:ext cx="2024438" cy="1880597"/>
          </a:xfrm>
          <a:prstGeom prst="triangle">
            <a:avLst>
              <a:gd name="adj" fmla="val 48986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 smtClean="0">
                <a:solidFill>
                  <a:schemeClr val="tx1"/>
                </a:solidFill>
              </a:rPr>
              <a:t>Ressources : Motivation, capacités d’introspection, petit-ami, soutien de l’entourage </a:t>
            </a:r>
          </a:p>
          <a:p>
            <a:pPr algn="ctr"/>
            <a:endParaRPr lang="fr-BE" sz="1000" dirty="0"/>
          </a:p>
        </p:txBody>
      </p:sp>
      <p:sp>
        <p:nvSpPr>
          <p:cNvPr id="20" name="Rectangle 19"/>
          <p:cNvSpPr/>
          <p:nvPr/>
        </p:nvSpPr>
        <p:spPr>
          <a:xfrm>
            <a:off x="6084168" y="3393131"/>
            <a:ext cx="1234746" cy="50405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 smtClean="0">
                <a:solidFill>
                  <a:schemeClr val="tx1"/>
                </a:solidFill>
              </a:rPr>
              <a:t>Obésité</a:t>
            </a:r>
            <a:endParaRPr lang="fr-BE" sz="1000" dirty="0">
              <a:solidFill>
                <a:schemeClr val="tx1"/>
              </a:solidFill>
            </a:endParaRPr>
          </a:p>
        </p:txBody>
      </p:sp>
      <p:cxnSp>
        <p:nvCxnSpPr>
          <p:cNvPr id="23" name="Connecteur droit avec flèche 22"/>
          <p:cNvCxnSpPr>
            <a:stCxn id="6" idx="6"/>
            <a:endCxn id="12" idx="1"/>
          </p:cNvCxnSpPr>
          <p:nvPr/>
        </p:nvCxnSpPr>
        <p:spPr>
          <a:xfrm flipV="1">
            <a:off x="1619672" y="2744924"/>
            <a:ext cx="379377" cy="297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7" idx="6"/>
          </p:cNvCxnSpPr>
          <p:nvPr/>
        </p:nvCxnSpPr>
        <p:spPr>
          <a:xfrm>
            <a:off x="1619672" y="4278746"/>
            <a:ext cx="313285" cy="510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7" idx="6"/>
            <a:endCxn id="10" idx="1"/>
          </p:cNvCxnSpPr>
          <p:nvPr/>
        </p:nvCxnSpPr>
        <p:spPr>
          <a:xfrm flipV="1">
            <a:off x="1619672" y="3645159"/>
            <a:ext cx="1327145" cy="633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stCxn id="8" idx="6"/>
          </p:cNvCxnSpPr>
          <p:nvPr/>
        </p:nvCxnSpPr>
        <p:spPr>
          <a:xfrm flipV="1">
            <a:off x="1691680" y="4833815"/>
            <a:ext cx="648072" cy="8634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stCxn id="12" idx="3"/>
            <a:endCxn id="13" idx="1"/>
          </p:cNvCxnSpPr>
          <p:nvPr/>
        </p:nvCxnSpPr>
        <p:spPr>
          <a:xfrm>
            <a:off x="3367201" y="2744924"/>
            <a:ext cx="539288" cy="252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13" idx="2"/>
            <a:endCxn id="16" idx="0"/>
          </p:cNvCxnSpPr>
          <p:nvPr/>
        </p:nvCxnSpPr>
        <p:spPr>
          <a:xfrm>
            <a:off x="4523862" y="3022171"/>
            <a:ext cx="736419" cy="3677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16" idx="3"/>
            <a:endCxn id="20" idx="1"/>
          </p:cNvCxnSpPr>
          <p:nvPr/>
        </p:nvCxnSpPr>
        <p:spPr>
          <a:xfrm>
            <a:off x="5877654" y="3641947"/>
            <a:ext cx="206514" cy="32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>
            <a:off x="5141235" y="3022171"/>
            <a:ext cx="942933" cy="37096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>
            <a:stCxn id="9" idx="4"/>
            <a:endCxn id="10" idx="0"/>
          </p:cNvCxnSpPr>
          <p:nvPr/>
        </p:nvCxnSpPr>
        <p:spPr>
          <a:xfrm>
            <a:off x="2951820" y="1649083"/>
            <a:ext cx="661071" cy="1744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stCxn id="14" idx="0"/>
            <a:endCxn id="16" idx="2"/>
          </p:cNvCxnSpPr>
          <p:nvPr/>
        </p:nvCxnSpPr>
        <p:spPr>
          <a:xfrm flipV="1">
            <a:off x="4642908" y="3893975"/>
            <a:ext cx="617373" cy="4357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>
            <a:endCxn id="13" idx="2"/>
          </p:cNvCxnSpPr>
          <p:nvPr/>
        </p:nvCxnSpPr>
        <p:spPr>
          <a:xfrm flipV="1">
            <a:off x="4523862" y="3022171"/>
            <a:ext cx="0" cy="1307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>
            <a:endCxn id="13" idx="2"/>
          </p:cNvCxnSpPr>
          <p:nvPr/>
        </p:nvCxnSpPr>
        <p:spPr>
          <a:xfrm flipV="1">
            <a:off x="4130746" y="3022171"/>
            <a:ext cx="393116" cy="3677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>
            <a:stCxn id="11" idx="0"/>
            <a:endCxn id="10" idx="2"/>
          </p:cNvCxnSpPr>
          <p:nvPr/>
        </p:nvCxnSpPr>
        <p:spPr>
          <a:xfrm flipV="1">
            <a:off x="2650079" y="3897187"/>
            <a:ext cx="962812" cy="4319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>
            <a:stCxn id="20" idx="3"/>
            <a:endCxn id="15" idx="1"/>
          </p:cNvCxnSpPr>
          <p:nvPr/>
        </p:nvCxnSpPr>
        <p:spPr>
          <a:xfrm>
            <a:off x="7318914" y="3645159"/>
            <a:ext cx="46552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>
            <a:stCxn id="17" idx="3"/>
          </p:cNvCxnSpPr>
          <p:nvPr/>
        </p:nvCxnSpPr>
        <p:spPr>
          <a:xfrm flipH="1">
            <a:off x="7092280" y="2141244"/>
            <a:ext cx="839462" cy="12486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ZoneTexte 57"/>
          <p:cNvSpPr txBox="1"/>
          <p:nvPr/>
        </p:nvSpPr>
        <p:spPr>
          <a:xfrm>
            <a:off x="6940050" y="2774724"/>
            <a:ext cx="303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-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3302907" y="3042637"/>
            <a:ext cx="272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+</a:t>
            </a:r>
            <a:endParaRPr lang="fr-BE" dirty="0"/>
          </a:p>
        </p:txBody>
      </p:sp>
      <p:cxnSp>
        <p:nvCxnSpPr>
          <p:cNvPr id="64" name="Connecteur droit 63"/>
          <p:cNvCxnSpPr>
            <a:stCxn id="5" idx="5"/>
          </p:cNvCxnSpPr>
          <p:nvPr/>
        </p:nvCxnSpPr>
        <p:spPr>
          <a:xfrm>
            <a:off x="1398220" y="1837552"/>
            <a:ext cx="4582691" cy="72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>
            <a:endCxn id="20" idx="0"/>
          </p:cNvCxnSpPr>
          <p:nvPr/>
        </p:nvCxnSpPr>
        <p:spPr>
          <a:xfrm>
            <a:off x="5980911" y="1844824"/>
            <a:ext cx="720630" cy="154830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avec flèche 3"/>
          <p:cNvCxnSpPr>
            <a:stCxn id="6" idx="5"/>
          </p:cNvCxnSpPr>
          <p:nvPr/>
        </p:nvCxnSpPr>
        <p:spPr>
          <a:xfrm>
            <a:off x="1398220" y="3135513"/>
            <a:ext cx="1085548" cy="11687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742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Prise en charge adaptée au cas individuel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fr-BE" dirty="0" smtClean="0"/>
              <a:t>Auto-observations</a:t>
            </a:r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654988"/>
              </p:ext>
            </p:extLst>
          </p:nvPr>
        </p:nvGraphicFramePr>
        <p:xfrm>
          <a:off x="179513" y="2204864"/>
          <a:ext cx="8784976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3"/>
                <a:gridCol w="2808312"/>
                <a:gridCol w="1368152"/>
                <a:gridCol w="1440160"/>
                <a:gridCol w="1872209"/>
              </a:tblGrid>
              <a:tr h="1368152">
                <a:tc>
                  <a:txBody>
                    <a:bodyPr/>
                    <a:lstStyle/>
                    <a:p>
                      <a:r>
                        <a:rPr lang="fr-BE" dirty="0" smtClean="0"/>
                        <a:t>Situation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Pensées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Emotions</a:t>
                      </a:r>
                    </a:p>
                    <a:p>
                      <a:r>
                        <a:rPr lang="fr-BE" dirty="0" smtClean="0"/>
                        <a:t>Sensations physique</a:t>
                      </a:r>
                    </a:p>
                    <a:p>
                      <a:r>
                        <a:rPr lang="fr-BE" dirty="0" smtClean="0"/>
                        <a:t>(et intensité)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 smtClean="0"/>
                        <a:t>Comporte-ment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Conséquences</a:t>
                      </a:r>
                    </a:p>
                    <a:p>
                      <a:r>
                        <a:rPr lang="fr-BE" dirty="0" smtClean="0"/>
                        <a:t>(à court </a:t>
                      </a:r>
                      <a:r>
                        <a:rPr lang="fr-BE" dirty="0" smtClean="0"/>
                        <a:t>, moyen et long </a:t>
                      </a:r>
                      <a:r>
                        <a:rPr lang="fr-BE" dirty="0" smtClean="0"/>
                        <a:t>terme)</a:t>
                      </a:r>
                      <a:endParaRPr lang="fr-BE" dirty="0"/>
                    </a:p>
                  </a:txBody>
                  <a:tcPr/>
                </a:tc>
              </a:tr>
              <a:tr h="1096912">
                <a:tc>
                  <a:txBody>
                    <a:bodyPr/>
                    <a:lstStyle/>
                    <a:p>
                      <a:r>
                        <a:rPr lang="fr-BE" sz="1600" i="1" dirty="0" smtClean="0"/>
                        <a:t>Lundi</a:t>
                      </a:r>
                      <a:r>
                        <a:rPr lang="fr-BE" sz="1600" i="1" baseline="0" dirty="0" smtClean="0"/>
                        <a:t> 20/05, fin du cours de droit romain, le professeur annonce les modalités de l’examens</a:t>
                      </a:r>
                      <a:endParaRPr lang="fr-BE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i="1" dirty="0" smtClean="0"/>
                        <a:t>« Je vais le rater, je ne suis pas prête. En plus, les </a:t>
                      </a:r>
                      <a:r>
                        <a:rPr lang="fr-BE" sz="1600" i="1" dirty="0" err="1" smtClean="0"/>
                        <a:t>bisseurs</a:t>
                      </a:r>
                      <a:r>
                        <a:rPr lang="fr-BE" sz="1600" i="1" baseline="0" dirty="0" smtClean="0"/>
                        <a:t> m’ont dit plusieurs fois qu’il accordait difficilement des points. C’est sûr que je vais </a:t>
                      </a:r>
                      <a:r>
                        <a:rPr lang="fr-BE" sz="1600" i="1" baseline="0" dirty="0" smtClean="0"/>
                        <a:t>foirer !</a:t>
                      </a:r>
                      <a:r>
                        <a:rPr lang="fr-BE" sz="1600" i="1" baseline="0" dirty="0" smtClean="0"/>
                        <a:t> »</a:t>
                      </a:r>
                    </a:p>
                    <a:p>
                      <a:endParaRPr lang="fr-BE" sz="1600" i="1" baseline="0" dirty="0" smtClean="0"/>
                    </a:p>
                    <a:p>
                      <a:r>
                        <a:rPr lang="fr-BE" sz="1600" i="1" baseline="0" dirty="0" smtClean="0"/>
                        <a:t>« Je suis vraiment une grosse goulafe, je ne devrais pas manger ces crasses</a:t>
                      </a:r>
                      <a:r>
                        <a:rPr lang="fr-BE" sz="1600" i="1" baseline="0" dirty="0" smtClean="0"/>
                        <a:t>. »</a:t>
                      </a:r>
                    </a:p>
                    <a:p>
                      <a:endParaRPr lang="fr-BE" sz="1600" i="1" baseline="0" dirty="0" smtClean="0"/>
                    </a:p>
                    <a:p>
                      <a:r>
                        <a:rPr lang="fr-BE" sz="1600" i="1" baseline="0" dirty="0" smtClean="0"/>
                        <a:t> </a:t>
                      </a:r>
                      <a:r>
                        <a:rPr lang="fr-BE" sz="1600" i="1" baseline="0" dirty="0" smtClean="0"/>
                        <a:t>Je me rattraperai </a:t>
                      </a:r>
                      <a:r>
                        <a:rPr lang="fr-BE" sz="1600" i="1" baseline="0" dirty="0" smtClean="0"/>
                        <a:t>demain.</a:t>
                      </a:r>
                      <a:r>
                        <a:rPr lang="fr-BE" sz="1600" i="1" baseline="0" dirty="0" smtClean="0"/>
                        <a:t> »</a:t>
                      </a:r>
                      <a:endParaRPr lang="fr-BE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i="1" dirty="0" smtClean="0"/>
                        <a:t>Peur (8/10)</a:t>
                      </a:r>
                    </a:p>
                    <a:p>
                      <a:r>
                        <a:rPr lang="fr-BE" sz="1600" i="1" dirty="0" smtClean="0"/>
                        <a:t>Sensation d’un poids sur</a:t>
                      </a:r>
                      <a:r>
                        <a:rPr lang="fr-BE" sz="1600" i="1" baseline="0" dirty="0" smtClean="0"/>
                        <a:t> la poitrine</a:t>
                      </a:r>
                    </a:p>
                    <a:p>
                      <a:endParaRPr lang="fr-BE" sz="1600" i="1" baseline="0" dirty="0" smtClean="0"/>
                    </a:p>
                    <a:p>
                      <a:endParaRPr lang="fr-BE" sz="1600" i="1" baseline="0" dirty="0" smtClean="0"/>
                    </a:p>
                    <a:p>
                      <a:r>
                        <a:rPr lang="fr-BE" sz="1600" i="1" baseline="0" dirty="0" smtClean="0"/>
                        <a:t>Culpabilité, sentiment d’échec, honte</a:t>
                      </a:r>
                      <a:endParaRPr lang="fr-BE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i="1" dirty="0" smtClean="0"/>
                        <a:t>Dès</a:t>
                      </a:r>
                      <a:r>
                        <a:rPr lang="fr-BE" sz="1600" i="1" baseline="0" dirty="0" smtClean="0"/>
                        <a:t> que je sors du cours, juste avant d’aller à la bibliothèque, je prends un </a:t>
                      </a:r>
                      <a:r>
                        <a:rPr lang="fr-BE" sz="1600" i="1" baseline="0" dirty="0" err="1" smtClean="0"/>
                        <a:t>snickers</a:t>
                      </a:r>
                      <a:r>
                        <a:rPr lang="fr-BE" sz="1600" i="1" baseline="0" dirty="0" smtClean="0"/>
                        <a:t> dans le distributeur et le mange très vite.</a:t>
                      </a:r>
                      <a:endParaRPr lang="fr-BE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i="1" dirty="0" smtClean="0"/>
                        <a:t>CT:</a:t>
                      </a:r>
                      <a:r>
                        <a:rPr lang="fr-BE" sz="1600" i="1" baseline="0" dirty="0" smtClean="0"/>
                        <a:t> je me sens mieux, je sens se dissiper ce poids sur ma poitrine</a:t>
                      </a:r>
                    </a:p>
                    <a:p>
                      <a:r>
                        <a:rPr lang="fr-BE" sz="1600" i="1" baseline="0" dirty="0" smtClean="0"/>
                        <a:t>MT: je me sens coupable très vite, à peine j’ai fini de manger le chocolat</a:t>
                      </a:r>
                    </a:p>
                    <a:p>
                      <a:r>
                        <a:rPr lang="fr-BE" sz="1600" i="1" baseline="0" dirty="0" smtClean="0">
                          <a:solidFill>
                            <a:schemeClr val="tx1"/>
                          </a:solidFill>
                        </a:rPr>
                        <a:t>LT: le lendemain, </a:t>
                      </a:r>
                      <a:r>
                        <a:rPr lang="fr-BE" sz="1600" i="1" baseline="0" dirty="0" smtClean="0">
                          <a:solidFill>
                            <a:schemeClr val="tx1"/>
                          </a:solidFill>
                        </a:rPr>
                        <a:t>je limite </a:t>
                      </a:r>
                      <a:r>
                        <a:rPr lang="fr-BE" sz="1600" i="1" baseline="0" dirty="0" smtClean="0">
                          <a:solidFill>
                            <a:schemeClr val="tx1"/>
                          </a:solidFill>
                        </a:rPr>
                        <a:t>très fort </a:t>
                      </a:r>
                      <a:r>
                        <a:rPr lang="fr-BE" sz="1600" i="1" baseline="0" dirty="0" smtClean="0">
                          <a:solidFill>
                            <a:schemeClr val="tx1"/>
                          </a:solidFill>
                        </a:rPr>
                        <a:t>mes </a:t>
                      </a:r>
                      <a:r>
                        <a:rPr lang="fr-BE" sz="1600" i="1" baseline="0" dirty="0" smtClean="0">
                          <a:solidFill>
                            <a:schemeClr val="tx1"/>
                          </a:solidFill>
                        </a:rPr>
                        <a:t>repas</a:t>
                      </a:r>
                      <a:endParaRPr lang="fr-BE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Connecteur droit avec flèche 7"/>
          <p:cNvCxnSpPr/>
          <p:nvPr/>
        </p:nvCxnSpPr>
        <p:spPr>
          <a:xfrm flipH="1">
            <a:off x="4067944" y="5013176"/>
            <a:ext cx="1584176" cy="50405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flipV="1">
            <a:off x="3995936" y="6237312"/>
            <a:ext cx="3096344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3635896" y="580526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9036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Prise en charge adaptée au cas individuel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fr-BE" dirty="0" smtClean="0"/>
              <a:t>Travail sur la restriction cognitive </a:t>
            </a:r>
          </a:p>
          <a:p>
            <a:pPr marL="800100" lvl="2" indent="0">
              <a:buNone/>
            </a:pPr>
            <a:r>
              <a:rPr lang="fr-BE" dirty="0" smtClean="0"/>
              <a:t>cercle vicieux des régimes, fausses croyances par rapport à la nourriture, déculpabiliser la prise d’aliments plaisir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fr-BE" dirty="0" smtClean="0"/>
              <a:t>Instauration d’un rythme de sommeil régulier </a:t>
            </a:r>
          </a:p>
          <a:p>
            <a:pPr marL="800100" lvl="2" indent="0">
              <a:buNone/>
            </a:pPr>
            <a:r>
              <a:rPr lang="fr-BE" dirty="0" smtClean="0"/>
              <a:t>relaxation, routine du sommeil, revoir les horaires d’étude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fr-BE" dirty="0" smtClean="0"/>
              <a:t>Identification des situations à risques </a:t>
            </a:r>
            <a:endParaRPr lang="fr-BE" dirty="0"/>
          </a:p>
          <a:p>
            <a:pPr marL="800100" lvl="2" indent="0">
              <a:buNone/>
            </a:pPr>
            <a:r>
              <a:rPr lang="fr-BE" dirty="0" smtClean="0"/>
              <a:t>déclencheurs des comportements alimentaires problématiques (situations, émotions et pensées) -&gt; importance des auto-observations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fr-BE" dirty="0" smtClean="0"/>
              <a:t>Etablissement de stratégies de régulation émotionnelles plus adaptées</a:t>
            </a:r>
          </a:p>
          <a:p>
            <a:pPr marL="800100" lvl="2" indent="0">
              <a:buNone/>
            </a:pPr>
            <a:r>
              <a:rPr lang="fr-BE" dirty="0" smtClean="0"/>
              <a:t>stratégies de distraction, d’auto-soulagement, etc.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fr-BE" dirty="0" smtClean="0"/>
              <a:t>Stratégies de résolution des problèmes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ZoneTexte 3"/>
          <p:cNvSpPr txBox="1"/>
          <p:nvPr/>
        </p:nvSpPr>
        <p:spPr>
          <a:xfrm>
            <a:off x="5652120" y="6237312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smtClean="0"/>
              <a:t>BASO</a:t>
            </a:r>
            <a:r>
              <a:rPr lang="fr-BE" sz="1200" dirty="0" smtClean="0"/>
              <a:t>, </a:t>
            </a:r>
            <a:r>
              <a:rPr lang="fr-BE" sz="1200" dirty="0" smtClean="0"/>
              <a:t>2020; </a:t>
            </a:r>
            <a:r>
              <a:rPr lang="fr-BE" sz="1200" dirty="0" err="1" smtClean="0"/>
              <a:t>Carraz</a:t>
            </a:r>
            <a:r>
              <a:rPr lang="fr-BE" sz="1200" dirty="0" smtClean="0"/>
              <a:t>, 2017; </a:t>
            </a:r>
            <a:r>
              <a:rPr lang="fr-BE" sz="1200" dirty="0" err="1" smtClean="0"/>
              <a:t>Volery</a:t>
            </a:r>
            <a:r>
              <a:rPr lang="fr-BE" sz="1200" dirty="0" smtClean="0"/>
              <a:t> et al., 2015 </a:t>
            </a:r>
            <a:endParaRPr lang="fr-BE" sz="1200" dirty="0"/>
          </a:p>
        </p:txBody>
      </p:sp>
    </p:spTree>
    <p:extLst>
      <p:ext uri="{BB962C8B-B14F-4D97-AF65-F5344CB8AC3E}">
        <p14:creationId xmlns:p14="http://schemas.microsoft.com/office/powerpoint/2010/main" val="1576002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Et ensuite…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Atteinte du poids de 90 kilos après prise en charge pluridisciplinaire</a:t>
            </a:r>
          </a:p>
          <a:p>
            <a:r>
              <a:rPr lang="fr-BE" dirty="0" smtClean="0"/>
              <a:t>Patiente perdue de vue</a:t>
            </a:r>
          </a:p>
          <a:p>
            <a:r>
              <a:rPr lang="fr-BE" dirty="0" smtClean="0"/>
              <a:t>Retour un an plus tard avec demande de chirurgie </a:t>
            </a:r>
            <a:r>
              <a:rPr lang="fr-BE" dirty="0" err="1" smtClean="0"/>
              <a:t>bariatrique</a:t>
            </a:r>
            <a:endParaRPr lang="fr-BE" dirty="0" smtClean="0"/>
          </a:p>
          <a:p>
            <a:pPr lvl="1"/>
            <a:r>
              <a:rPr lang="fr-BE" dirty="0" smtClean="0"/>
              <a:t>Poids à 110 kg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43291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La chirurgie </a:t>
            </a:r>
            <a:r>
              <a:rPr lang="fr-BE" dirty="0" err="1" smtClean="0"/>
              <a:t>bariatrique</a:t>
            </a:r>
            <a:r>
              <a:rPr lang="fr-BE" dirty="0" smtClean="0"/>
              <a:t> : évaluation psychologique préopératoire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319448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1026</Words>
  <Application>Microsoft Office PowerPoint</Application>
  <PresentationFormat>Affichage à l'écran (4:3)</PresentationFormat>
  <Paragraphs>165</Paragraphs>
  <Slides>19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Prise en charge psychologique de l’obésité : cas clinique De la prise en charge traditionnelle à la chirurgie bariatrique</vt:lpstr>
      <vt:lpstr>Informations générales</vt:lpstr>
      <vt:lpstr>Prise en charge psychologique du patient souffrant d’obésité au sein d’une équipe pluridisciplinaire</vt:lpstr>
      <vt:lpstr>Entretien préalable</vt:lpstr>
      <vt:lpstr>Présentation PowerPoint</vt:lpstr>
      <vt:lpstr>Prise en charge adaptée au cas individuel</vt:lpstr>
      <vt:lpstr>Prise en charge adaptée au cas individuel</vt:lpstr>
      <vt:lpstr>Et ensuite…</vt:lpstr>
      <vt:lpstr>La chirurgie bariatrique : évaluation psychologique préopératoire</vt:lpstr>
      <vt:lpstr>Objectifs</vt:lpstr>
      <vt:lpstr>Une population vulnérable…</vt:lpstr>
      <vt:lpstr>Prise en charge préopératoire</vt:lpstr>
      <vt:lpstr>Dans le cas de Caroline…</vt:lpstr>
      <vt:lpstr>La chirurgie bariatrique : Suivi psychologique postopératoire</vt:lpstr>
      <vt:lpstr>Quels résultats ?</vt:lpstr>
      <vt:lpstr>Evolution de Caroline</vt:lpstr>
      <vt:lpstr>Effets favorables de l’opération</vt:lpstr>
      <vt:lpstr>Difficultés psychologiques possibles</vt:lpstr>
      <vt:lpstr>Suivi à long-terme par le médecin traitant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Prise en charge psychologique</dc:title>
  <dc:creator>Esincim</dc:creator>
  <cp:lastModifiedBy>Esincim</cp:lastModifiedBy>
  <cp:revision>50</cp:revision>
  <dcterms:created xsi:type="dcterms:W3CDTF">2022-05-03T16:09:15Z</dcterms:created>
  <dcterms:modified xsi:type="dcterms:W3CDTF">2022-09-19T12:35:15Z</dcterms:modified>
</cp:coreProperties>
</file>