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73" r:id="rId3"/>
    <p:sldId id="297" r:id="rId4"/>
    <p:sldId id="339" r:id="rId5"/>
    <p:sldId id="349" r:id="rId6"/>
    <p:sldId id="357" r:id="rId7"/>
    <p:sldId id="348" r:id="rId8"/>
    <p:sldId id="350" r:id="rId9"/>
    <p:sldId id="367" r:id="rId10"/>
    <p:sldId id="351" r:id="rId11"/>
    <p:sldId id="325" r:id="rId12"/>
    <p:sldId id="346" r:id="rId13"/>
    <p:sldId id="347" r:id="rId14"/>
    <p:sldId id="360" r:id="rId15"/>
    <p:sldId id="361" r:id="rId16"/>
    <p:sldId id="364" r:id="rId17"/>
    <p:sldId id="363" r:id="rId18"/>
    <p:sldId id="353" r:id="rId19"/>
    <p:sldId id="305" r:id="rId20"/>
    <p:sldId id="314" r:id="rId21"/>
    <p:sldId id="359" r:id="rId22"/>
    <p:sldId id="356" r:id="rId23"/>
    <p:sldId id="352" r:id="rId24"/>
    <p:sldId id="362" r:id="rId25"/>
    <p:sldId id="365" r:id="rId26"/>
    <p:sldId id="341" r:id="rId27"/>
    <p:sldId id="366" r:id="rId28"/>
    <p:sldId id="358" r:id="rId29"/>
  </p:sldIdLst>
  <p:sldSz cx="9144000" cy="6858000" type="screen4x3"/>
  <p:notesSz cx="6858000" cy="99456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initials="c" lastIdx="4" clrIdx="0">
    <p:extLst>
      <p:ext uri="{19B8F6BF-5375-455C-9EA6-DF929625EA0E}">
        <p15:presenceInfo xmlns:p15="http://schemas.microsoft.com/office/powerpoint/2012/main" userId="christ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ABAB"/>
    <a:srgbClr val="000000"/>
    <a:srgbClr val="66FF33"/>
    <a:srgbClr val="BCAECE"/>
    <a:srgbClr val="FF9933"/>
    <a:srgbClr val="777777"/>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81" autoAdjust="0"/>
  </p:normalViewPr>
  <p:slideViewPr>
    <p:cSldViewPr>
      <p:cViewPr varScale="1">
        <p:scale>
          <a:sx n="91" d="100"/>
          <a:sy n="91" d="100"/>
        </p:scale>
        <p:origin x="21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de-DE"/>
          </a:p>
        </p:txBody>
      </p:sp>
      <p:sp>
        <p:nvSpPr>
          <p:cNvPr id="3" name="Espace réservé de la date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5DCAA141-3FEE-4EEA-9D29-549E84E35B30}" type="datetimeFigureOut">
              <a:rPr lang="de-DE" smtClean="0"/>
              <a:t>18.09.2022</a:t>
            </a:fld>
            <a:endParaRPr lang="de-DE"/>
          </a:p>
        </p:txBody>
      </p:sp>
      <p:sp>
        <p:nvSpPr>
          <p:cNvPr id="4" name="Espace réservé de l'image des diapositives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de-DE"/>
          </a:p>
        </p:txBody>
      </p:sp>
      <p:sp>
        <p:nvSpPr>
          <p:cNvPr id="5" name="Espace réservé des commentaires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Espace réservé du pied de page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de-DE"/>
          </a:p>
        </p:txBody>
      </p:sp>
      <p:sp>
        <p:nvSpPr>
          <p:cNvPr id="7" name="Espace réservé du numéro de diapositive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D9709ED6-6ABD-4E15-90DD-E0D1E5886B8B}" type="slidenum">
              <a:rPr lang="de-DE" smtClean="0"/>
              <a:t>‹#›</a:t>
            </a:fld>
            <a:endParaRPr lang="de-DE"/>
          </a:p>
        </p:txBody>
      </p:sp>
    </p:spTree>
    <p:extLst>
      <p:ext uri="{BB962C8B-B14F-4D97-AF65-F5344CB8AC3E}">
        <p14:creationId xmlns:p14="http://schemas.microsoft.com/office/powerpoint/2010/main" val="155311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cbi.nlm.nih.gov/pmc/articles/PMC3050484/#R13"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ncbi.nlm.nih.gov/pmc/articles/PMC3050484/#R45" TargetMode="External"/><Relationship Id="rId4" Type="http://schemas.openxmlformats.org/officeDocument/2006/relationships/hyperlink" Target="https://www.ncbi.nlm.nih.gov/pmc/articles/PMC3050484/#R2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First,</a:t>
            </a:r>
            <a:r>
              <a:rPr lang="fr-BE" baseline="0" dirty="0" smtClean="0"/>
              <a:t> I  </a:t>
            </a:r>
            <a:r>
              <a:rPr lang="fr-BE" baseline="0" dirty="0" err="1" smtClean="0"/>
              <a:t>would</a:t>
            </a:r>
            <a:r>
              <a:rPr lang="fr-BE" baseline="0" dirty="0" smtClean="0"/>
              <a:t> </a:t>
            </a:r>
            <a:r>
              <a:rPr lang="fr-BE" baseline="0" dirty="0" err="1" smtClean="0"/>
              <a:t>like</a:t>
            </a:r>
            <a:r>
              <a:rPr lang="fr-BE" baseline="0" dirty="0" smtClean="0"/>
              <a:t> to </a:t>
            </a:r>
            <a:r>
              <a:rPr lang="fr-BE" baseline="0" dirty="0" err="1" smtClean="0"/>
              <a:t>thank</a:t>
            </a:r>
            <a:r>
              <a:rPr lang="fr-BE" baseline="0" dirty="0" smtClean="0"/>
              <a:t> the </a:t>
            </a:r>
            <a:r>
              <a:rPr lang="fr-BE" baseline="0" dirty="0" err="1" smtClean="0"/>
              <a:t>conference</a:t>
            </a:r>
            <a:r>
              <a:rPr lang="fr-BE" baseline="0" dirty="0" smtClean="0"/>
              <a:t> </a:t>
            </a:r>
            <a:r>
              <a:rPr lang="fr-BE" baseline="0" dirty="0" err="1" smtClean="0"/>
              <a:t>organizers</a:t>
            </a:r>
            <a:r>
              <a:rPr lang="fr-BE" baseline="0" dirty="0" smtClean="0"/>
              <a:t> for the </a:t>
            </a:r>
            <a:r>
              <a:rPr lang="fr-BE" baseline="0" dirty="0" err="1" smtClean="0"/>
              <a:t>opportunity</a:t>
            </a:r>
            <a:r>
              <a:rPr lang="fr-BE" baseline="0" dirty="0" smtClean="0"/>
              <a:t> to </a:t>
            </a:r>
            <a:r>
              <a:rPr lang="fr-BE" baseline="0" dirty="0" err="1" smtClean="0"/>
              <a:t>give</a:t>
            </a:r>
            <a:r>
              <a:rPr lang="fr-BE" baseline="0" dirty="0" smtClean="0"/>
              <a:t> a talk in the </a:t>
            </a:r>
            <a:r>
              <a:rPr lang="fr-BE" baseline="0" dirty="0" err="1" smtClean="0"/>
              <a:t>context</a:t>
            </a:r>
            <a:r>
              <a:rPr lang="fr-BE" baseline="0" dirty="0" smtClean="0"/>
              <a:t> of </a:t>
            </a:r>
            <a:r>
              <a:rPr lang="fr-BE" baseline="0" dirty="0" err="1" smtClean="0"/>
              <a:t>this</a:t>
            </a:r>
            <a:r>
              <a:rPr lang="fr-BE" baseline="0" dirty="0" smtClean="0"/>
              <a:t> session. In the </a:t>
            </a:r>
            <a:r>
              <a:rPr lang="fr-BE" baseline="0" dirty="0" err="1" smtClean="0"/>
              <a:t>upcoming</a:t>
            </a:r>
            <a:r>
              <a:rPr lang="fr-BE" baseline="0" dirty="0" smtClean="0"/>
              <a:t> I </a:t>
            </a:r>
            <a:r>
              <a:rPr lang="fr-BE" baseline="0" dirty="0" err="1" smtClean="0"/>
              <a:t>would</a:t>
            </a:r>
            <a:r>
              <a:rPr lang="fr-BE" baseline="0" dirty="0" smtClean="0"/>
              <a:t> </a:t>
            </a:r>
            <a:r>
              <a:rPr lang="fr-BE" baseline="0" dirty="0" err="1" smtClean="0"/>
              <a:t>like</a:t>
            </a:r>
            <a:r>
              <a:rPr lang="fr-BE" baseline="0" dirty="0" smtClean="0"/>
              <a:t> to </a:t>
            </a:r>
            <a:r>
              <a:rPr lang="fr-BE" baseline="0" dirty="0" err="1" smtClean="0"/>
              <a:t>discuss</a:t>
            </a:r>
            <a:r>
              <a:rPr lang="fr-BE" baseline="0" dirty="0" smtClean="0"/>
              <a:t> </a:t>
            </a:r>
            <a:r>
              <a:rPr lang="fr-BE" baseline="0" dirty="0" err="1" smtClean="0"/>
              <a:t>some</a:t>
            </a:r>
            <a:r>
              <a:rPr lang="fr-BE" baseline="0" dirty="0" smtClean="0"/>
              <a:t> </a:t>
            </a:r>
            <a:r>
              <a:rPr lang="fr-BE" baseline="0" dirty="0" err="1" smtClean="0"/>
              <a:t>findings</a:t>
            </a:r>
            <a:r>
              <a:rPr lang="fr-BE" baseline="0" dirty="0" smtClean="0"/>
              <a:t> </a:t>
            </a:r>
            <a:r>
              <a:rPr lang="fr-BE" baseline="0" dirty="0" err="1" smtClean="0"/>
              <a:t>from</a:t>
            </a:r>
            <a:r>
              <a:rPr lang="fr-BE" baseline="0" dirty="0" smtClean="0"/>
              <a:t> </a:t>
            </a:r>
            <a:r>
              <a:rPr lang="fr-BE" baseline="0" dirty="0" err="1" smtClean="0"/>
              <a:t>my</a:t>
            </a:r>
            <a:r>
              <a:rPr lang="fr-BE" baseline="0" dirty="0" smtClean="0"/>
              <a:t> group about </a:t>
            </a:r>
            <a:r>
              <a:rPr lang="fr-BE" baseline="0" dirty="0" err="1" smtClean="0"/>
              <a:t>sleep</a:t>
            </a:r>
            <a:r>
              <a:rPr lang="fr-BE" baseline="0" dirty="0" smtClean="0"/>
              <a:t> and </a:t>
            </a:r>
            <a:r>
              <a:rPr lang="fr-BE" baseline="0" dirty="0" err="1" smtClean="0"/>
              <a:t>circadian</a:t>
            </a:r>
            <a:r>
              <a:rPr lang="fr-BE" baseline="0" dirty="0" smtClean="0"/>
              <a:t> </a:t>
            </a:r>
            <a:r>
              <a:rPr lang="fr-BE" baseline="0" dirty="0" err="1" smtClean="0"/>
              <a:t>rhythms</a:t>
            </a:r>
            <a:r>
              <a:rPr lang="fr-BE" baseline="0" dirty="0" smtClean="0"/>
              <a:t>, cognition and </a:t>
            </a:r>
            <a:r>
              <a:rPr lang="fr-BE" baseline="0" dirty="0" err="1" smtClean="0"/>
              <a:t>brain</a:t>
            </a:r>
            <a:r>
              <a:rPr lang="fr-BE" baseline="0" dirty="0" smtClean="0"/>
              <a:t> </a:t>
            </a:r>
            <a:r>
              <a:rPr lang="fr-BE" baseline="0" dirty="0" err="1" smtClean="0"/>
              <a:t>ageing</a:t>
            </a:r>
            <a:r>
              <a:rPr lang="fr-BE" baseline="0" dirty="0" smtClean="0"/>
              <a:t>. </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1</a:t>
            </a:fld>
            <a:endParaRPr lang="de-DE"/>
          </a:p>
        </p:txBody>
      </p:sp>
    </p:spTree>
    <p:extLst>
      <p:ext uri="{BB962C8B-B14F-4D97-AF65-F5344CB8AC3E}">
        <p14:creationId xmlns:p14="http://schemas.microsoft.com/office/powerpoint/2010/main" val="51206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smtClean="0"/>
              <a:t>In a </a:t>
            </a:r>
            <a:r>
              <a:rPr lang="fr-BE" dirty="0" err="1" smtClean="0"/>
              <a:t>next</a:t>
            </a:r>
            <a:r>
              <a:rPr lang="fr-BE" dirty="0" smtClean="0"/>
              <a:t> </a:t>
            </a:r>
            <a:r>
              <a:rPr lang="fr-BE" dirty="0" err="1" smtClean="0"/>
              <a:t>step</a:t>
            </a:r>
            <a:r>
              <a:rPr lang="fr-BE" dirty="0" smtClean="0"/>
              <a:t>, </a:t>
            </a:r>
            <a:r>
              <a:rPr lang="fr-BE" dirty="0" err="1" smtClean="0"/>
              <a:t>we</a:t>
            </a:r>
            <a:r>
              <a:rPr lang="fr-BE" dirty="0" smtClean="0"/>
              <a:t> </a:t>
            </a:r>
            <a:r>
              <a:rPr lang="fr-BE" dirty="0" err="1" smtClean="0"/>
              <a:t>thus</a:t>
            </a:r>
            <a:r>
              <a:rPr lang="fr-BE" baseline="0" dirty="0" smtClean="0"/>
              <a:t> </a:t>
            </a:r>
            <a:r>
              <a:rPr lang="fr-BE" dirty="0" err="1" smtClean="0"/>
              <a:t>aimed</a:t>
            </a:r>
            <a:r>
              <a:rPr lang="fr-BE" dirty="0" smtClean="0"/>
              <a:t> at </a:t>
            </a:r>
            <a:r>
              <a:rPr lang="fr-BE" dirty="0" err="1" smtClean="0"/>
              <a:t>investigating</a:t>
            </a:r>
            <a:r>
              <a:rPr lang="fr-BE" dirty="0" smtClean="0"/>
              <a:t> the impact of </a:t>
            </a:r>
            <a:r>
              <a:rPr lang="fr-BE" dirty="0" err="1" smtClean="0"/>
              <a:t>napping</a:t>
            </a:r>
            <a:r>
              <a:rPr lang="fr-BE" dirty="0" smtClean="0"/>
              <a:t> on </a:t>
            </a:r>
            <a:r>
              <a:rPr lang="fr-BE" dirty="0" err="1" smtClean="0"/>
              <a:t>circadian</a:t>
            </a:r>
            <a:r>
              <a:rPr lang="fr-BE" dirty="0" smtClean="0"/>
              <a:t> </a:t>
            </a:r>
            <a:r>
              <a:rPr lang="fr-BE" dirty="0" err="1" smtClean="0"/>
              <a:t>sleep</a:t>
            </a:r>
            <a:r>
              <a:rPr lang="fr-BE" dirty="0" smtClean="0"/>
              <a:t> </a:t>
            </a:r>
            <a:r>
              <a:rPr lang="fr-BE" dirty="0" err="1" smtClean="0"/>
              <a:t>regulation</a:t>
            </a:r>
            <a:r>
              <a:rPr lang="fr-BE" dirty="0" smtClean="0"/>
              <a:t>.</a:t>
            </a:r>
            <a:r>
              <a:rPr lang="fr-BE" baseline="0" dirty="0" smtClean="0"/>
              <a:t>. </a:t>
            </a:r>
            <a:r>
              <a:rPr lang="fr-BE" dirty="0" err="1" smtClean="0"/>
              <a:t>Again</a:t>
            </a:r>
            <a:r>
              <a:rPr lang="fr-BE" dirty="0" smtClean="0"/>
              <a:t>,</a:t>
            </a:r>
            <a:r>
              <a:rPr lang="fr-BE" baseline="0" dirty="0" smtClean="0"/>
              <a:t> </a:t>
            </a:r>
            <a:r>
              <a:rPr lang="fr-BE" baseline="0" dirty="0" err="1" smtClean="0"/>
              <a:t>invited</a:t>
            </a:r>
            <a:r>
              <a:rPr lang="fr-BE" baseline="0" dirty="0" smtClean="0"/>
              <a:t> </a:t>
            </a:r>
            <a:r>
              <a:rPr lang="fr-BE" baseline="0" dirty="0" err="1" smtClean="0"/>
              <a:t>them</a:t>
            </a:r>
            <a:r>
              <a:rPr lang="fr-BE" baseline="0" dirty="0" smtClean="0"/>
              <a:t> to </a:t>
            </a:r>
            <a:r>
              <a:rPr lang="fr-BE" baseline="0" dirty="0" err="1" smtClean="0"/>
              <a:t>undergo</a:t>
            </a:r>
            <a:r>
              <a:rPr lang="fr-BE" baseline="0" dirty="0" smtClean="0"/>
              <a:t> the </a:t>
            </a:r>
            <a:r>
              <a:rPr lang="fr-BE" baseline="0" dirty="0" err="1" smtClean="0"/>
              <a:t>aforementionned</a:t>
            </a:r>
            <a:r>
              <a:rPr lang="fr-BE" baseline="0" dirty="0" smtClean="0"/>
              <a:t> multiple nap </a:t>
            </a:r>
            <a:r>
              <a:rPr lang="fr-BE" baseline="0" dirty="0" err="1" smtClean="0"/>
              <a:t>porotocol</a:t>
            </a:r>
            <a:r>
              <a:rPr lang="fr-BE" baseline="0" dirty="0" smtClean="0"/>
              <a:t>.  In </a:t>
            </a:r>
            <a:r>
              <a:rPr lang="fr-BE" baseline="0" dirty="0" err="1" smtClean="0"/>
              <a:t>this</a:t>
            </a:r>
            <a:r>
              <a:rPr lang="fr-BE" baseline="0" dirty="0" smtClean="0"/>
              <a:t> graph, </a:t>
            </a:r>
            <a:r>
              <a:rPr lang="fr-BE" baseline="0" dirty="0" err="1" smtClean="0"/>
              <a:t>nappers</a:t>
            </a:r>
            <a:r>
              <a:rPr lang="fr-BE" baseline="0" dirty="0" smtClean="0"/>
              <a:t> are </a:t>
            </a:r>
            <a:r>
              <a:rPr lang="fr-BE" baseline="0" dirty="0" err="1" smtClean="0"/>
              <a:t>depicted</a:t>
            </a:r>
            <a:r>
              <a:rPr lang="fr-BE" baseline="0" dirty="0" smtClean="0"/>
              <a:t> in </a:t>
            </a:r>
            <a:r>
              <a:rPr lang="fr-BE" baseline="0" dirty="0" err="1" smtClean="0"/>
              <a:t>red</a:t>
            </a:r>
            <a:r>
              <a:rPr lang="fr-BE" baseline="0" dirty="0" smtClean="0"/>
              <a:t> and no-</a:t>
            </a:r>
            <a:r>
              <a:rPr lang="fr-BE" baseline="0" dirty="0" err="1" smtClean="0"/>
              <a:t>nappers</a:t>
            </a:r>
            <a:r>
              <a:rPr lang="fr-BE" baseline="0" dirty="0" smtClean="0"/>
              <a:t> in </a:t>
            </a:r>
            <a:r>
              <a:rPr lang="fr-BE" baseline="0" dirty="0" err="1" smtClean="0"/>
              <a:t>blue</a:t>
            </a:r>
            <a:r>
              <a:rPr lang="fr-BE" baseline="0" dirty="0" smtClean="0"/>
              <a:t>  The plot shows the time course of </a:t>
            </a:r>
            <a:r>
              <a:rPr lang="fr-BE" baseline="0" dirty="0" err="1" smtClean="0"/>
              <a:t>sleep</a:t>
            </a:r>
            <a:r>
              <a:rPr lang="fr-BE" baseline="0" dirty="0" smtClean="0"/>
              <a:t> </a:t>
            </a:r>
            <a:r>
              <a:rPr lang="fr-BE" baseline="0" dirty="0" err="1" smtClean="0"/>
              <a:t>efficiency</a:t>
            </a:r>
            <a:r>
              <a:rPr lang="fr-BE" baseline="0" dirty="0" smtClean="0"/>
              <a:t> over the 40-hours </a:t>
            </a:r>
            <a:r>
              <a:rPr lang="fr-BE" baseline="0" dirty="0" err="1" smtClean="0"/>
              <a:t>protocol</a:t>
            </a:r>
            <a:r>
              <a:rPr lang="fr-BE" baseline="0" dirty="0" smtClean="0"/>
              <a:t>. The </a:t>
            </a:r>
            <a:r>
              <a:rPr lang="fr-BE" baseline="0" dirty="0" err="1" smtClean="0"/>
              <a:t>results</a:t>
            </a:r>
            <a:r>
              <a:rPr lang="fr-BE" baseline="0" dirty="0" smtClean="0"/>
              <a:t> </a:t>
            </a:r>
            <a:r>
              <a:rPr lang="fr-BE" baseline="0" dirty="0" err="1" smtClean="0"/>
              <a:t>i</a:t>
            </a:r>
            <a:r>
              <a:rPr lang="fr-BE" dirty="0" err="1" smtClean="0"/>
              <a:t>ndeed</a:t>
            </a:r>
            <a:r>
              <a:rPr lang="fr-BE" dirty="0" smtClean="0"/>
              <a:t> </a:t>
            </a:r>
            <a:r>
              <a:rPr lang="fr-BE" dirty="0" err="1" smtClean="0"/>
              <a:t>suggest</a:t>
            </a:r>
            <a:r>
              <a:rPr lang="fr-BE" dirty="0" smtClean="0"/>
              <a:t> an</a:t>
            </a:r>
            <a:r>
              <a:rPr lang="fr-BE" baseline="0" dirty="0" smtClean="0"/>
              <a:t> </a:t>
            </a:r>
            <a:r>
              <a:rPr lang="fr-BE" baseline="0" dirty="0" err="1" smtClean="0"/>
              <a:t>altered</a:t>
            </a:r>
            <a:r>
              <a:rPr lang="fr-BE" baseline="0" dirty="0" smtClean="0"/>
              <a:t> </a:t>
            </a:r>
            <a:r>
              <a:rPr lang="fr-BE" baseline="0" dirty="0" err="1" smtClean="0"/>
              <a:t>circadian</a:t>
            </a:r>
            <a:r>
              <a:rPr lang="fr-BE" baseline="0" dirty="0" smtClean="0"/>
              <a:t> </a:t>
            </a:r>
            <a:r>
              <a:rPr lang="fr-BE" baseline="0" dirty="0" err="1" smtClean="0"/>
              <a:t>sleep</a:t>
            </a:r>
            <a:r>
              <a:rPr lang="fr-BE" baseline="0" dirty="0" smtClean="0"/>
              <a:t> modulation in </a:t>
            </a:r>
            <a:r>
              <a:rPr lang="fr-BE" baseline="0" dirty="0" err="1" smtClean="0"/>
              <a:t>nappers</a:t>
            </a:r>
            <a:r>
              <a:rPr lang="fr-BE" baseline="0" dirty="0" smtClean="0"/>
              <a:t>, </a:t>
            </a:r>
            <a:r>
              <a:rPr lang="fr-BE" baseline="0" dirty="0" err="1" smtClean="0"/>
              <a:t>who</a:t>
            </a:r>
            <a:r>
              <a:rPr lang="fr-BE" baseline="0" dirty="0" smtClean="0"/>
              <a:t> </a:t>
            </a:r>
            <a:r>
              <a:rPr lang="fr-BE" baseline="0" dirty="0" err="1" smtClean="0"/>
              <a:t>seem</a:t>
            </a:r>
            <a:r>
              <a:rPr lang="fr-BE" baseline="0" dirty="0" smtClean="0"/>
              <a:t> to show a </a:t>
            </a:r>
            <a:r>
              <a:rPr lang="fr-BE" baseline="0" dirty="0" err="1" smtClean="0"/>
              <a:t>reduced</a:t>
            </a:r>
            <a:r>
              <a:rPr lang="fr-BE" baseline="0" dirty="0" smtClean="0"/>
              <a:t> </a:t>
            </a:r>
            <a:r>
              <a:rPr lang="fr-BE" baseline="0" dirty="0" err="1" smtClean="0"/>
              <a:t>circadian</a:t>
            </a:r>
            <a:r>
              <a:rPr lang="fr-BE" baseline="0" dirty="0" smtClean="0"/>
              <a:t> amplitude, </a:t>
            </a:r>
            <a:r>
              <a:rPr lang="fr-BE" baseline="0" dirty="0" err="1" smtClean="0"/>
              <a:t>reflected</a:t>
            </a:r>
            <a:r>
              <a:rPr lang="fr-BE" baseline="0" dirty="0" smtClean="0"/>
              <a:t> by a </a:t>
            </a:r>
            <a:r>
              <a:rPr lang="fr-BE" baseline="0" dirty="0" err="1" smtClean="0"/>
              <a:t>higher</a:t>
            </a:r>
            <a:r>
              <a:rPr lang="fr-BE" baseline="0" dirty="0" smtClean="0"/>
              <a:t> </a:t>
            </a:r>
            <a:r>
              <a:rPr lang="fr-BE" baseline="0" dirty="0" err="1" smtClean="0"/>
              <a:t>ability</a:t>
            </a:r>
            <a:r>
              <a:rPr lang="fr-BE" baseline="0" dirty="0" smtClean="0"/>
              <a:t> to </a:t>
            </a:r>
            <a:r>
              <a:rPr lang="fr-BE" baseline="0" dirty="0" err="1" smtClean="0"/>
              <a:t>initate</a:t>
            </a:r>
            <a:r>
              <a:rPr lang="fr-BE" baseline="0" dirty="0" smtClean="0"/>
              <a:t> or </a:t>
            </a:r>
            <a:r>
              <a:rPr lang="fr-BE" baseline="0" dirty="0" err="1" smtClean="0"/>
              <a:t>maintain</a:t>
            </a:r>
            <a:r>
              <a:rPr lang="fr-BE" baseline="0" dirty="0" smtClean="0"/>
              <a:t> </a:t>
            </a:r>
            <a:r>
              <a:rPr lang="fr-BE" baseline="0" dirty="0" err="1" smtClean="0"/>
              <a:t>sleep</a:t>
            </a:r>
            <a:r>
              <a:rPr lang="fr-BE" baseline="0" dirty="0" smtClean="0"/>
              <a:t> over </a:t>
            </a:r>
            <a:r>
              <a:rPr lang="fr-BE" baseline="0" dirty="0" err="1" smtClean="0"/>
              <a:t>daytime</a:t>
            </a:r>
            <a:r>
              <a:rPr lang="fr-BE" baseline="0" dirty="0" smtClean="0"/>
              <a:t>, </a:t>
            </a:r>
            <a:r>
              <a:rPr lang="fr-BE" baseline="0" dirty="0" err="1" smtClean="0"/>
              <a:t>which</a:t>
            </a:r>
            <a:r>
              <a:rPr lang="fr-BE" baseline="0" dirty="0" smtClean="0"/>
              <a:t> </a:t>
            </a:r>
            <a:r>
              <a:rPr lang="fr-BE" baseline="0" dirty="0" err="1" smtClean="0"/>
              <a:t>seems</a:t>
            </a:r>
            <a:r>
              <a:rPr lang="fr-BE" baseline="0" dirty="0" smtClean="0"/>
              <a:t> to </a:t>
            </a:r>
            <a:r>
              <a:rPr lang="fr-BE" baseline="0" dirty="0" err="1" smtClean="0"/>
              <a:t>be</a:t>
            </a:r>
            <a:r>
              <a:rPr lang="fr-BE" baseline="0" dirty="0" smtClean="0"/>
              <a:t> </a:t>
            </a:r>
            <a:r>
              <a:rPr lang="fr-BE" baseline="0" dirty="0" err="1" smtClean="0"/>
              <a:t>counter-regulated</a:t>
            </a:r>
            <a:r>
              <a:rPr lang="fr-BE" baseline="0" dirty="0" smtClean="0"/>
              <a:t> in the </a:t>
            </a:r>
            <a:r>
              <a:rPr lang="fr-BE" baseline="0" dirty="0" err="1" smtClean="0"/>
              <a:t>temperature</a:t>
            </a:r>
            <a:r>
              <a:rPr lang="fr-BE" baseline="0" dirty="0" smtClean="0"/>
              <a:t> profile </a:t>
            </a:r>
            <a:r>
              <a:rPr lang="fr-BE" baseline="0" dirty="0" err="1" smtClean="0"/>
              <a:t>which</a:t>
            </a:r>
            <a:r>
              <a:rPr lang="fr-BE" baseline="0" dirty="0" smtClean="0"/>
              <a:t> </a:t>
            </a:r>
            <a:r>
              <a:rPr lang="fr-BE" baseline="0" dirty="0" err="1" smtClean="0"/>
              <a:t>appears</a:t>
            </a:r>
            <a:r>
              <a:rPr lang="fr-BE" baseline="0" dirty="0" smtClean="0"/>
              <a:t> to show a </a:t>
            </a:r>
            <a:r>
              <a:rPr lang="fr-BE" baseline="0" dirty="0" err="1" smtClean="0"/>
              <a:t>slightly</a:t>
            </a:r>
            <a:r>
              <a:rPr lang="fr-BE" baseline="0" dirty="0" smtClean="0"/>
              <a:t> </a:t>
            </a:r>
            <a:r>
              <a:rPr lang="fr-BE" baseline="0" dirty="0" err="1" smtClean="0"/>
              <a:t>increased</a:t>
            </a:r>
            <a:r>
              <a:rPr lang="fr-BE" baseline="0" dirty="0" smtClean="0"/>
              <a:t> amplitude in </a:t>
            </a:r>
            <a:r>
              <a:rPr lang="fr-BE" baseline="0" dirty="0" err="1" smtClean="0"/>
              <a:t>nappers</a:t>
            </a:r>
            <a:r>
              <a:rPr lang="fr-BE" baseline="0" dirty="0" smtClean="0"/>
              <a:t> </a:t>
            </a:r>
            <a:r>
              <a:rPr lang="fr-BE" baseline="0" dirty="0" err="1" smtClean="0"/>
              <a:t>compared</a:t>
            </a:r>
            <a:r>
              <a:rPr lang="fr-BE" baseline="0" dirty="0" smtClean="0"/>
              <a:t> to no </a:t>
            </a:r>
            <a:r>
              <a:rPr lang="fr-BE" baseline="0" dirty="0" err="1" smtClean="0"/>
              <a:t>nappers</a:t>
            </a:r>
            <a:r>
              <a:rPr lang="fr-B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err="1" smtClean="0"/>
              <a:t>Overall</a:t>
            </a:r>
            <a:r>
              <a:rPr lang="fr-BE" baseline="0" dirty="0" smtClean="0"/>
              <a:t>, </a:t>
            </a:r>
            <a:r>
              <a:rPr lang="fr-BE" baseline="0" dirty="0" err="1" smtClean="0"/>
              <a:t>these</a:t>
            </a:r>
            <a:r>
              <a:rPr lang="fr-BE" baseline="0" dirty="0" smtClean="0"/>
              <a:t> data </a:t>
            </a:r>
            <a:r>
              <a:rPr lang="fr-BE" baseline="0" dirty="0" err="1" smtClean="0"/>
              <a:t>indicate</a:t>
            </a:r>
            <a:r>
              <a:rPr lang="fr-BE" baseline="0" dirty="0" smtClean="0"/>
              <a:t> </a:t>
            </a:r>
            <a:r>
              <a:rPr lang="fr-BE" baseline="0" dirty="0" err="1" smtClean="0"/>
              <a:t>altered</a:t>
            </a:r>
            <a:r>
              <a:rPr lang="fr-BE" baseline="0" dirty="0" smtClean="0"/>
              <a:t> </a:t>
            </a:r>
            <a:r>
              <a:rPr lang="fr-BE" baseline="0" dirty="0" err="1" smtClean="0"/>
              <a:t>circadian</a:t>
            </a:r>
            <a:r>
              <a:rPr lang="fr-BE" baseline="0" dirty="0" smtClean="0"/>
              <a:t> </a:t>
            </a:r>
            <a:r>
              <a:rPr lang="fr-BE" baseline="0" dirty="0" err="1" smtClean="0"/>
              <a:t>regulation</a:t>
            </a:r>
            <a:r>
              <a:rPr lang="fr-BE" baseline="0" dirty="0" smtClean="0"/>
              <a:t> in </a:t>
            </a:r>
            <a:r>
              <a:rPr lang="fr-BE" baseline="0" dirty="0" err="1" smtClean="0"/>
              <a:t>nappers</a:t>
            </a:r>
            <a:r>
              <a:rPr lang="fr-BE" baseline="0" dirty="0" smtClean="0"/>
              <a:t>, </a:t>
            </a:r>
            <a:r>
              <a:rPr lang="fr-BE" baseline="0" dirty="0" err="1" smtClean="0"/>
              <a:t>putatively</a:t>
            </a:r>
            <a:r>
              <a:rPr lang="fr-BE" baseline="0" dirty="0" smtClean="0"/>
              <a:t> </a:t>
            </a:r>
            <a:r>
              <a:rPr lang="fr-BE" baseline="0" dirty="0" err="1" smtClean="0"/>
              <a:t>leading</a:t>
            </a:r>
            <a:r>
              <a:rPr lang="fr-BE" baseline="0" dirty="0" smtClean="0"/>
              <a:t> to an </a:t>
            </a:r>
            <a:r>
              <a:rPr lang="fr-BE" baseline="0" dirty="0" err="1" smtClean="0"/>
              <a:t>increased</a:t>
            </a:r>
            <a:r>
              <a:rPr lang="fr-BE" baseline="0" dirty="0" smtClean="0"/>
              <a:t> </a:t>
            </a:r>
            <a:r>
              <a:rPr lang="en-US" sz="1200" b="0" baseline="0" dirty="0" smtClean="0">
                <a:solidFill>
                  <a:schemeClr val="bg1"/>
                </a:solidFill>
                <a:latin typeface="Arial" panose="020B0604020202020204" pitchFamily="34" charset="0"/>
                <a:cs typeface="Arial" panose="020B0604020202020204" pitchFamily="34" charset="0"/>
              </a:rPr>
              <a:t>wake-state instability. </a:t>
            </a: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10</a:t>
            </a:fld>
            <a:endParaRPr lang="de-DE"/>
          </a:p>
        </p:txBody>
      </p:sp>
    </p:spTree>
    <p:extLst>
      <p:ext uri="{BB962C8B-B14F-4D97-AF65-F5344CB8AC3E}">
        <p14:creationId xmlns:p14="http://schemas.microsoft.com/office/powerpoint/2010/main" val="274603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0" u="none" baseline="0" dirty="0" smtClean="0"/>
              <a:t>To </a:t>
            </a:r>
            <a:r>
              <a:rPr lang="fr-BE" b="0" u="none" baseline="0" dirty="0" err="1" smtClean="0"/>
              <a:t>further</a:t>
            </a:r>
            <a:r>
              <a:rPr lang="fr-BE" b="0" u="none" baseline="0" dirty="0" smtClean="0"/>
              <a:t> </a:t>
            </a:r>
            <a:r>
              <a:rPr lang="fr-BE" b="0" u="none" baseline="0" dirty="0" err="1" smtClean="0"/>
              <a:t>assess</a:t>
            </a:r>
            <a:r>
              <a:rPr lang="fr-BE" b="0" u="none" baseline="0" dirty="0" smtClean="0"/>
              <a:t> </a:t>
            </a:r>
            <a:r>
              <a:rPr lang="fr-BE" b="0" u="none" baseline="0" dirty="0" err="1" smtClean="0"/>
              <a:t>this</a:t>
            </a:r>
            <a:r>
              <a:rPr lang="fr-BE" b="0" u="none" baseline="0" dirty="0" smtClean="0"/>
              <a:t> concept, </a:t>
            </a:r>
            <a:r>
              <a:rPr lang="fr-BE" b="0" u="none" baseline="0" dirty="0" err="1" smtClean="0"/>
              <a:t>wake</a:t>
            </a:r>
            <a:r>
              <a:rPr lang="fr-BE" b="0" u="none" baseline="0" dirty="0" smtClean="0"/>
              <a:t> </a:t>
            </a:r>
            <a:r>
              <a:rPr lang="fr-BE" b="0" u="none" baseline="0" dirty="0" err="1" smtClean="0"/>
              <a:t>fragmentatio</a:t>
            </a:r>
            <a:r>
              <a:rPr lang="fr-BE" b="0" u="none" baseline="0" dirty="0" smtClean="0"/>
              <a:t> in </a:t>
            </a:r>
            <a:r>
              <a:rPr lang="fr-BE" b="0" u="none" baseline="0" dirty="0" err="1" smtClean="0"/>
              <a:t>our</a:t>
            </a:r>
            <a:r>
              <a:rPr lang="fr-BE" b="0" u="none" baseline="0" dirty="0" smtClean="0"/>
              <a:t> participants </a:t>
            </a:r>
            <a:r>
              <a:rPr lang="fr-BE" b="0" u="none" baseline="0" dirty="0" err="1" smtClean="0"/>
              <a:t>was</a:t>
            </a:r>
            <a:r>
              <a:rPr lang="fr-BE" b="0" u="none" baseline="0" dirty="0" smtClean="0"/>
              <a:t> </a:t>
            </a:r>
            <a:r>
              <a:rPr lang="fr-BE" b="0" u="none" baseline="0" dirty="0" err="1" smtClean="0"/>
              <a:t>estimated</a:t>
            </a:r>
            <a:r>
              <a:rPr lang="fr-BE" b="0" u="none" baseline="0" dirty="0" smtClean="0"/>
              <a:t> as the fraction of </a:t>
            </a:r>
            <a:r>
              <a:rPr lang="fr-BE" b="0" u="none" baseline="0" dirty="0" err="1" smtClean="0"/>
              <a:t>rest</a:t>
            </a:r>
            <a:r>
              <a:rPr lang="fr-BE" b="0" u="none" baseline="0" dirty="0" smtClean="0"/>
              <a:t> over </a:t>
            </a:r>
            <a:r>
              <a:rPr lang="fr-BE" b="0" u="none" baseline="0" dirty="0" err="1" smtClean="0"/>
              <a:t>daytime</a:t>
            </a:r>
            <a:r>
              <a:rPr lang="fr-BE" b="0" u="none" baseline="0" dirty="0" smtClean="0"/>
              <a:t> </a:t>
            </a:r>
            <a:r>
              <a:rPr lang="fr-BE" b="0" u="none" baseline="0" dirty="0" err="1" smtClean="0"/>
              <a:t>that</a:t>
            </a:r>
            <a:r>
              <a:rPr lang="fr-BE" b="0" u="none" baseline="0" dirty="0" smtClean="0"/>
              <a:t> </a:t>
            </a:r>
            <a:r>
              <a:rPr lang="fr-BE" b="0" u="none" baseline="0" dirty="0" err="1" smtClean="0"/>
              <a:t>we</a:t>
            </a:r>
            <a:r>
              <a:rPr lang="fr-BE" b="0" u="none" baseline="0" dirty="0" smtClean="0"/>
              <a:t> </a:t>
            </a:r>
            <a:r>
              <a:rPr lang="fr-BE" b="0" u="none" baseline="0" dirty="0" err="1" smtClean="0"/>
              <a:t>extracted</a:t>
            </a:r>
            <a:r>
              <a:rPr lang="fr-BE" b="0" u="none" baseline="0" dirty="0" smtClean="0"/>
              <a:t> </a:t>
            </a:r>
            <a:r>
              <a:rPr lang="fr-BE" b="0" u="none" baseline="0" dirty="0" err="1" smtClean="0"/>
              <a:t>from</a:t>
            </a:r>
            <a:r>
              <a:rPr lang="fr-BE" b="0" u="none" baseline="0" dirty="0" smtClean="0"/>
              <a:t> </a:t>
            </a:r>
            <a:r>
              <a:rPr lang="fr-BE" b="0" u="none" baseline="0" dirty="0" err="1" smtClean="0"/>
              <a:t>actigraphy</a:t>
            </a:r>
            <a:r>
              <a:rPr lang="fr-BE" b="0" u="none" baseline="0" dirty="0" smtClean="0"/>
              <a:t>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0"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0" u="none" baseline="0" dirty="0" err="1" smtClean="0"/>
              <a:t>We</a:t>
            </a:r>
            <a:r>
              <a:rPr lang="fr-BE" b="0" u="none" baseline="0" dirty="0" smtClean="0"/>
              <a:t> </a:t>
            </a:r>
            <a:r>
              <a:rPr lang="fr-BE" b="0" u="none" baseline="0" dirty="0" err="1" smtClean="0"/>
              <a:t>than</a:t>
            </a:r>
            <a:r>
              <a:rPr lang="fr-BE" b="0" u="none" baseline="0" dirty="0" smtClean="0"/>
              <a:t> </a:t>
            </a:r>
            <a:r>
              <a:rPr lang="fr-BE" b="0" u="none" baseline="0" dirty="0" err="1" smtClean="0"/>
              <a:t>assessed</a:t>
            </a:r>
            <a:r>
              <a:rPr lang="fr-BE" b="0" u="none" baseline="0" dirty="0" smtClean="0"/>
              <a:t> </a:t>
            </a:r>
            <a:r>
              <a:rPr lang="fr-BE" b="0" u="none" baseline="0" dirty="0" err="1" smtClean="0"/>
              <a:t>whether</a:t>
            </a:r>
            <a:r>
              <a:rPr lang="fr-BE" b="0" u="none" baseline="0" dirty="0" smtClean="0"/>
              <a:t> </a:t>
            </a:r>
            <a:r>
              <a:rPr lang="fr-BE" sz="1200" b="0" u="none" kern="1200" dirty="0" err="1" smtClean="0">
                <a:solidFill>
                  <a:schemeClr val="tx1"/>
                </a:solidFill>
                <a:effectLst/>
                <a:latin typeface="+mn-lt"/>
                <a:ea typeface="+mn-ea"/>
                <a:cs typeface="+mn-cs"/>
              </a:rPr>
              <a:t>whether</a:t>
            </a:r>
            <a:r>
              <a:rPr lang="fr-BE" sz="1200" b="0" u="none" kern="1200" dirty="0" smtClean="0">
                <a:solidFill>
                  <a:schemeClr val="tx1"/>
                </a:solidFill>
                <a:effectLst/>
                <a:latin typeface="+mn-lt"/>
                <a:ea typeface="+mn-ea"/>
                <a:cs typeface="+mn-cs"/>
              </a:rPr>
              <a:t> the fraction of </a:t>
            </a:r>
            <a:r>
              <a:rPr lang="fr-BE" sz="1200" b="0" u="none" kern="1200" dirty="0" err="1" smtClean="0">
                <a:solidFill>
                  <a:schemeClr val="tx1"/>
                </a:solidFill>
                <a:effectLst/>
                <a:latin typeface="+mn-lt"/>
                <a:ea typeface="+mn-ea"/>
                <a:cs typeface="+mn-cs"/>
              </a:rPr>
              <a:t>rest</a:t>
            </a:r>
            <a:r>
              <a:rPr lang="fr-BE" sz="1200" b="0" u="none" kern="1200" dirty="0" smtClean="0">
                <a:solidFill>
                  <a:schemeClr val="tx1"/>
                </a:solidFill>
                <a:effectLst/>
                <a:latin typeface="+mn-lt"/>
                <a:ea typeface="+mn-ea"/>
                <a:cs typeface="+mn-cs"/>
              </a:rPr>
              <a:t> </a:t>
            </a:r>
            <a:r>
              <a:rPr lang="fr-BE" sz="1200" b="0" u="none" kern="1200" dirty="0" err="1" smtClean="0">
                <a:solidFill>
                  <a:schemeClr val="tx1"/>
                </a:solidFill>
                <a:effectLst/>
                <a:latin typeface="+mn-lt"/>
                <a:ea typeface="+mn-ea"/>
                <a:cs typeface="+mn-cs"/>
              </a:rPr>
              <a:t>during</a:t>
            </a:r>
            <a:r>
              <a:rPr lang="fr-BE" sz="1200" b="0" u="none" kern="1200" dirty="0" smtClean="0">
                <a:solidFill>
                  <a:schemeClr val="tx1"/>
                </a:solidFill>
                <a:effectLst/>
                <a:latin typeface="+mn-lt"/>
                <a:ea typeface="+mn-ea"/>
                <a:cs typeface="+mn-cs"/>
              </a:rPr>
              <a:t> </a:t>
            </a:r>
            <a:r>
              <a:rPr lang="fr-BE" sz="1200" b="0" u="none" kern="1200" dirty="0" err="1" smtClean="0">
                <a:solidFill>
                  <a:schemeClr val="tx1"/>
                </a:solidFill>
                <a:effectLst/>
                <a:latin typeface="+mn-lt"/>
                <a:ea typeface="+mn-ea"/>
                <a:cs typeface="+mn-cs"/>
              </a:rPr>
              <a:t>daytime</a:t>
            </a:r>
            <a:r>
              <a:rPr lang="fr-BE" sz="1200" b="0" u="none" kern="1200" dirty="0" smtClean="0">
                <a:solidFill>
                  <a:schemeClr val="tx1"/>
                </a:solidFill>
                <a:effectLst/>
                <a:latin typeface="+mn-lt"/>
                <a:ea typeface="+mn-ea"/>
                <a:cs typeface="+mn-cs"/>
              </a:rPr>
              <a:t> as </a:t>
            </a:r>
            <a:r>
              <a:rPr lang="fr-BE" sz="1200" b="0" u="none" kern="1200" dirty="0" err="1" smtClean="0">
                <a:solidFill>
                  <a:schemeClr val="tx1"/>
                </a:solidFill>
                <a:effectLst/>
                <a:latin typeface="+mn-lt"/>
                <a:ea typeface="+mn-ea"/>
                <a:cs typeface="+mn-cs"/>
              </a:rPr>
              <a:t>indicator</a:t>
            </a:r>
            <a:r>
              <a:rPr lang="fr-BE" sz="1200" b="0" u="none" kern="1200" dirty="0" smtClean="0">
                <a:solidFill>
                  <a:schemeClr val="tx1"/>
                </a:solidFill>
                <a:effectLst/>
                <a:latin typeface="+mn-lt"/>
                <a:ea typeface="+mn-ea"/>
                <a:cs typeface="+mn-cs"/>
              </a:rPr>
              <a:t> of </a:t>
            </a:r>
            <a:r>
              <a:rPr lang="fr-BE" sz="1200" b="0" u="none" kern="1200" dirty="0" err="1" smtClean="0">
                <a:solidFill>
                  <a:schemeClr val="tx1"/>
                </a:solidFill>
                <a:effectLst/>
                <a:latin typeface="+mn-lt"/>
                <a:ea typeface="+mn-ea"/>
                <a:cs typeface="+mn-cs"/>
              </a:rPr>
              <a:t>wake</a:t>
            </a:r>
            <a:r>
              <a:rPr lang="fr-BE" sz="1200" b="0" u="none" kern="1200" dirty="0" smtClean="0">
                <a:solidFill>
                  <a:schemeClr val="tx1"/>
                </a:solidFill>
                <a:effectLst/>
                <a:latin typeface="+mn-lt"/>
                <a:ea typeface="+mn-ea"/>
                <a:cs typeface="+mn-cs"/>
              </a:rPr>
              <a:t> </a:t>
            </a:r>
            <a:r>
              <a:rPr lang="fr-BE" sz="1200" b="0" u="none" kern="1200" dirty="0" err="1" smtClean="0">
                <a:solidFill>
                  <a:schemeClr val="tx1"/>
                </a:solidFill>
                <a:effectLst/>
                <a:latin typeface="+mn-lt"/>
                <a:ea typeface="+mn-ea"/>
                <a:cs typeface="+mn-cs"/>
              </a:rPr>
              <a:t>instability</a:t>
            </a:r>
            <a:r>
              <a:rPr lang="fr-BE" sz="1200" b="0" u="none" kern="1200" dirty="0" smtClean="0">
                <a:solidFill>
                  <a:schemeClr val="tx1"/>
                </a:solidFill>
                <a:effectLst/>
                <a:latin typeface="+mn-lt"/>
                <a:ea typeface="+mn-ea"/>
                <a:cs typeface="+mn-cs"/>
              </a:rPr>
              <a:t> </a:t>
            </a:r>
            <a:r>
              <a:rPr lang="fr-BE" sz="1200" b="0" u="none" kern="1200" dirty="0" err="1" smtClean="0">
                <a:solidFill>
                  <a:schemeClr val="tx1"/>
                </a:solidFill>
                <a:effectLst/>
                <a:latin typeface="+mn-lt"/>
                <a:ea typeface="+mn-ea"/>
                <a:cs typeface="+mn-cs"/>
              </a:rPr>
              <a:t>is</a:t>
            </a:r>
            <a:r>
              <a:rPr lang="fr-BE" sz="1200" b="0" u="none" kern="1200" baseline="0" dirty="0" smtClean="0">
                <a:solidFill>
                  <a:schemeClr val="tx1"/>
                </a:solidFill>
                <a:effectLst/>
                <a:latin typeface="+mn-lt"/>
                <a:ea typeface="+mn-ea"/>
                <a:cs typeface="+mn-cs"/>
              </a:rPr>
              <a:t> </a:t>
            </a:r>
            <a:r>
              <a:rPr lang="en-GB" sz="1200" b="0" u="none" kern="1200" dirty="0" smtClean="0">
                <a:solidFill>
                  <a:schemeClr val="tx1"/>
                </a:solidFill>
                <a:effectLst/>
                <a:latin typeface="+mn-lt"/>
                <a:ea typeface="+mn-ea"/>
                <a:cs typeface="+mn-cs"/>
              </a:rPr>
              <a:t>related to in vivo microstructural integrity of the hypothalamus.</a:t>
            </a:r>
            <a:r>
              <a:rPr lang="fr-BE" b="0" u="non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0" u="non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kern="1200" dirty="0" smtClean="0">
                <a:solidFill>
                  <a:schemeClr val="tx1"/>
                </a:solidFill>
                <a:effectLst/>
                <a:latin typeface="+mn-lt"/>
                <a:ea typeface="+mn-ea"/>
                <a:cs typeface="+mn-cs"/>
              </a:rPr>
              <a:t>To do so, we </a:t>
            </a:r>
            <a:r>
              <a:rPr lang="en-GB" sz="1200" b="0" u="none" kern="1200" dirty="0" err="1" smtClean="0">
                <a:solidFill>
                  <a:schemeClr val="tx1"/>
                </a:solidFill>
                <a:effectLst/>
                <a:latin typeface="+mn-lt"/>
                <a:ea typeface="+mn-ea"/>
                <a:cs typeface="+mn-cs"/>
              </a:rPr>
              <a:t>parcellated</a:t>
            </a:r>
            <a:r>
              <a:rPr lang="en-GB" sz="1200" b="0" u="none" kern="1200" baseline="0" dirty="0" smtClean="0">
                <a:solidFill>
                  <a:schemeClr val="tx1"/>
                </a:solidFill>
                <a:effectLst/>
                <a:latin typeface="+mn-lt"/>
                <a:ea typeface="+mn-ea"/>
                <a:cs typeface="+mn-cs"/>
              </a:rPr>
              <a:t> the hypothalamus and extracted</a:t>
            </a:r>
            <a:r>
              <a:rPr lang="en-GB" sz="1200" b="0" u="none" kern="1200" dirty="0" smtClean="0">
                <a:solidFill>
                  <a:schemeClr val="tx1"/>
                </a:solidFill>
                <a:effectLst/>
                <a:latin typeface="+mn-lt"/>
                <a:ea typeface="+mn-ea"/>
                <a:cs typeface="+mn-cs"/>
              </a:rPr>
              <a:t> the macromolecular content in the hypothalamic grey matter subfields.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kern="1200" baseline="0" dirty="0" smtClean="0">
                <a:solidFill>
                  <a:schemeClr val="tx1"/>
                </a:solidFill>
                <a:effectLst/>
                <a:latin typeface="+mn-lt"/>
                <a:ea typeface="+mn-ea"/>
                <a:cs typeface="+mn-cs"/>
              </a:rPr>
              <a:t>And observed that </a:t>
            </a:r>
            <a:r>
              <a:rPr lang="en-GB" sz="1200" b="0" u="none" kern="1200" dirty="0" smtClean="0">
                <a:solidFill>
                  <a:schemeClr val="tx1"/>
                </a:solidFill>
                <a:effectLst/>
                <a:latin typeface="+mn-lt"/>
                <a:ea typeface="+mn-ea"/>
                <a:cs typeface="+mn-cs"/>
              </a:rPr>
              <a:t>higher daytime rest is related to reduced </a:t>
            </a:r>
            <a:r>
              <a:rPr lang="en-GB" sz="1200" b="0" i="1" u="none" kern="1200" dirty="0" smtClean="0">
                <a:solidFill>
                  <a:schemeClr val="tx1"/>
                </a:solidFill>
                <a:effectLst/>
                <a:latin typeface="+mn-lt"/>
                <a:ea typeface="+mn-ea"/>
                <a:cs typeface="+mn-cs"/>
              </a:rPr>
              <a:t>in vivo </a:t>
            </a:r>
            <a:r>
              <a:rPr lang="en-GB" sz="1200" b="0" u="none" kern="1200" dirty="0" smtClean="0">
                <a:solidFill>
                  <a:schemeClr val="tx1"/>
                </a:solidFill>
                <a:effectLst/>
                <a:latin typeface="+mn-lt"/>
                <a:ea typeface="+mn-ea"/>
                <a:cs typeface="+mn-cs"/>
              </a:rPr>
              <a:t>microstructural integrity within the </a:t>
            </a:r>
            <a:r>
              <a:rPr lang="en-GB" sz="1200" b="0" u="none" kern="1200" dirty="0" err="1" smtClean="0">
                <a:solidFill>
                  <a:schemeClr val="tx1"/>
                </a:solidFill>
                <a:effectLst/>
                <a:latin typeface="+mn-lt"/>
                <a:ea typeface="+mn-ea"/>
                <a:cs typeface="+mn-cs"/>
              </a:rPr>
              <a:t>postero</a:t>
            </a:r>
            <a:r>
              <a:rPr lang="en-GB" sz="1200" b="0" u="none" kern="1200" dirty="0" smtClean="0">
                <a:solidFill>
                  <a:schemeClr val="tx1"/>
                </a:solidFill>
                <a:effectLst/>
                <a:latin typeface="+mn-lt"/>
                <a:ea typeface="+mn-ea"/>
                <a:cs typeface="+mn-cs"/>
              </a:rPr>
              <a:t>-lateral hypothalamus.</a:t>
            </a:r>
            <a:r>
              <a:rPr lang="en-GB" sz="1200" b="0" u="none"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b="0" u="none" baseline="0" dirty="0" smtClean="0"/>
              <a:t>The latter </a:t>
            </a:r>
            <a:r>
              <a:rPr lang="fr-BE" b="0" u="none" baseline="0" dirty="0" err="1" smtClean="0"/>
              <a:t>contains</a:t>
            </a:r>
            <a:r>
              <a:rPr lang="fr-BE" b="0" u="none" baseline="0" dirty="0" smtClean="0"/>
              <a:t> </a:t>
            </a:r>
            <a:r>
              <a:rPr lang="fr-BE" b="0" u="none" baseline="0" dirty="0" err="1" smtClean="0"/>
              <a:t>orexinergic</a:t>
            </a:r>
            <a:r>
              <a:rPr lang="fr-BE" b="0" u="none" baseline="0" dirty="0" smtClean="0"/>
              <a:t> </a:t>
            </a:r>
            <a:r>
              <a:rPr lang="fr-BE" b="0" u="none" baseline="0" dirty="0" err="1" smtClean="0"/>
              <a:t>neurons</a:t>
            </a:r>
            <a:r>
              <a:rPr lang="fr-BE" b="0" u="none" baseline="0" dirty="0" smtClean="0"/>
              <a:t>, </a:t>
            </a:r>
            <a:r>
              <a:rPr lang="fr-BE" b="0" u="none" baseline="0" dirty="0" err="1" smtClean="0"/>
              <a:t>responsible</a:t>
            </a:r>
            <a:r>
              <a:rPr lang="fr-BE" b="0" u="none" baseline="0" dirty="0" smtClean="0"/>
              <a:t> for the </a:t>
            </a:r>
            <a:r>
              <a:rPr lang="fr-BE" b="0" u="none" baseline="0" dirty="0" err="1" smtClean="0"/>
              <a:t>stabilization</a:t>
            </a:r>
            <a:r>
              <a:rPr lang="fr-BE" b="0" u="none" baseline="0" dirty="0" smtClean="0"/>
              <a:t> of the switch </a:t>
            </a:r>
            <a:r>
              <a:rPr lang="fr-BE" b="0" u="none" baseline="0" dirty="0" err="1" smtClean="0"/>
              <a:t>between</a:t>
            </a:r>
            <a:r>
              <a:rPr lang="fr-BE" b="0" u="none" baseline="0" dirty="0" smtClean="0"/>
              <a:t> </a:t>
            </a:r>
            <a:r>
              <a:rPr lang="fr-BE" b="0" u="none" baseline="0" dirty="0" err="1" smtClean="0"/>
              <a:t>sleep</a:t>
            </a:r>
            <a:r>
              <a:rPr lang="fr-BE" b="0" u="none" baseline="0" dirty="0" smtClean="0"/>
              <a:t> and </a:t>
            </a:r>
            <a:r>
              <a:rPr lang="fr-BE" b="0" u="none" baseline="0" dirty="0" err="1" smtClean="0"/>
              <a:t>wake</a:t>
            </a:r>
            <a:r>
              <a:rPr lang="fr-BE" b="0" u="none" baseline="0" dirty="0" smtClean="0"/>
              <a:t> active neuronal populations.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kern="1200" dirty="0" smtClean="0">
                <a:solidFill>
                  <a:schemeClr val="tx1"/>
                </a:solidFill>
                <a:effectLst/>
                <a:latin typeface="+mn-lt"/>
                <a:ea typeface="+mn-ea"/>
                <a:cs typeface="+mn-cs"/>
              </a:rPr>
              <a:t> How and whether this can also be simulated</a:t>
            </a:r>
            <a:r>
              <a:rPr lang="en-GB" sz="1200" b="0" u="none" kern="1200" baseline="0" dirty="0" smtClean="0">
                <a:solidFill>
                  <a:schemeClr val="tx1"/>
                </a:solidFill>
                <a:effectLst/>
                <a:latin typeface="+mn-lt"/>
                <a:ea typeface="+mn-ea"/>
                <a:cs typeface="+mn-cs"/>
              </a:rPr>
              <a:t> by an altered input of </a:t>
            </a:r>
            <a:r>
              <a:rPr lang="en-GB" sz="1200" b="0" u="none" kern="1200" baseline="0" dirty="0" err="1" smtClean="0">
                <a:solidFill>
                  <a:schemeClr val="tx1"/>
                </a:solidFill>
                <a:effectLst/>
                <a:latin typeface="+mn-lt"/>
                <a:ea typeface="+mn-ea"/>
                <a:cs typeface="+mn-cs"/>
              </a:rPr>
              <a:t>orexinergic</a:t>
            </a:r>
            <a:r>
              <a:rPr lang="en-GB" sz="1200" b="0" u="none" kern="1200" baseline="0" dirty="0" smtClean="0">
                <a:solidFill>
                  <a:schemeClr val="tx1"/>
                </a:solidFill>
                <a:effectLst/>
                <a:latin typeface="+mn-lt"/>
                <a:ea typeface="+mn-ea"/>
                <a:cs typeface="+mn-cs"/>
              </a:rPr>
              <a:t> tone to physiology-based models of (circadian) sleep regulation remains to be established, but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u="non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u="none" kern="1200" dirty="0" err="1" smtClean="0">
                <a:solidFill>
                  <a:schemeClr val="tx1"/>
                </a:solidFill>
                <a:effectLst/>
                <a:latin typeface="+mn-lt"/>
                <a:ea typeface="+mn-ea"/>
                <a:cs typeface="+mn-cs"/>
              </a:rPr>
              <a:t>These</a:t>
            </a:r>
            <a:r>
              <a:rPr lang="fr-BE" sz="1200" b="0" u="none" kern="1200" baseline="0" dirty="0" smtClean="0">
                <a:solidFill>
                  <a:schemeClr val="tx1"/>
                </a:solidFill>
                <a:effectLst/>
                <a:latin typeface="+mn-lt"/>
                <a:ea typeface="+mn-ea"/>
                <a:cs typeface="+mn-cs"/>
              </a:rPr>
              <a:t> data </a:t>
            </a:r>
            <a:r>
              <a:rPr lang="fr-BE" sz="1200" b="0" u="none" kern="1200" baseline="0" dirty="0" err="1" smtClean="0">
                <a:solidFill>
                  <a:schemeClr val="tx1"/>
                </a:solidFill>
                <a:effectLst/>
                <a:latin typeface="+mn-lt"/>
                <a:ea typeface="+mn-ea"/>
                <a:cs typeface="+mn-cs"/>
              </a:rPr>
              <a:t>provide</a:t>
            </a:r>
            <a:r>
              <a:rPr lang="fr-BE" sz="1200" b="0" u="none" kern="1200" baseline="0" dirty="0" smtClean="0">
                <a:solidFill>
                  <a:schemeClr val="tx1"/>
                </a:solidFill>
                <a:effectLst/>
                <a:latin typeface="+mn-lt"/>
                <a:ea typeface="+mn-ea"/>
                <a:cs typeface="+mn-cs"/>
              </a:rPr>
              <a:t> </a:t>
            </a:r>
            <a:r>
              <a:rPr lang="fr-BE" sz="1200" b="0" u="none" kern="1200" baseline="0" dirty="0" err="1" smtClean="0">
                <a:solidFill>
                  <a:schemeClr val="tx1"/>
                </a:solidFill>
                <a:effectLst/>
                <a:latin typeface="+mn-lt"/>
                <a:ea typeface="+mn-ea"/>
                <a:cs typeface="+mn-cs"/>
              </a:rPr>
              <a:t>exciting</a:t>
            </a:r>
            <a:r>
              <a:rPr lang="fr-BE" sz="1200" b="0" u="none" kern="1200" baseline="0" dirty="0" smtClean="0">
                <a:solidFill>
                  <a:schemeClr val="tx1"/>
                </a:solidFill>
                <a:effectLst/>
                <a:latin typeface="+mn-lt"/>
                <a:ea typeface="+mn-ea"/>
                <a:cs typeface="+mn-cs"/>
              </a:rPr>
              <a:t> </a:t>
            </a:r>
            <a:r>
              <a:rPr lang="fr-BE" sz="1200" b="0" u="none" kern="1200" baseline="0" dirty="0" err="1" smtClean="0">
                <a:solidFill>
                  <a:schemeClr val="tx1"/>
                </a:solidFill>
                <a:effectLst/>
                <a:latin typeface="+mn-lt"/>
                <a:ea typeface="+mn-ea"/>
                <a:cs typeface="+mn-cs"/>
              </a:rPr>
              <a:t>evidence</a:t>
            </a:r>
            <a:r>
              <a:rPr lang="fr-BE" sz="1200" b="0" u="none" kern="1200" baseline="0" dirty="0" smtClean="0">
                <a:solidFill>
                  <a:schemeClr val="tx1"/>
                </a:solidFill>
                <a:effectLst/>
                <a:latin typeface="+mn-lt"/>
                <a:ea typeface="+mn-ea"/>
                <a:cs typeface="+mn-cs"/>
              </a:rPr>
              <a:t> for an association </a:t>
            </a:r>
            <a:r>
              <a:rPr lang="fr-BE" sz="1200" b="0" u="none" kern="1200" baseline="0" dirty="0" err="1" smtClean="0">
                <a:solidFill>
                  <a:schemeClr val="tx1"/>
                </a:solidFill>
                <a:effectLst/>
                <a:latin typeface="+mn-lt"/>
                <a:ea typeface="+mn-ea"/>
                <a:cs typeface="+mn-cs"/>
              </a:rPr>
              <a:t>between</a:t>
            </a:r>
            <a:r>
              <a:rPr lang="fr-BE" sz="1200" b="0" u="none" kern="1200" baseline="0" dirty="0" smtClean="0">
                <a:solidFill>
                  <a:schemeClr val="tx1"/>
                </a:solidFill>
                <a:effectLst/>
                <a:latin typeface="+mn-lt"/>
                <a:ea typeface="+mn-ea"/>
                <a:cs typeface="+mn-cs"/>
              </a:rPr>
              <a:t> w</a:t>
            </a:r>
            <a:r>
              <a:rPr lang="en-GB" sz="1200" b="0" u="none" dirty="0" err="1" smtClean="0">
                <a:solidFill>
                  <a:schemeClr val="bg1"/>
                </a:solidFill>
                <a:latin typeface="Arial" panose="020B0604020202020204" pitchFamily="34" charset="0"/>
                <a:cs typeface="Arial" panose="020B0604020202020204" pitchFamily="34" charset="0"/>
              </a:rPr>
              <a:t>ake</a:t>
            </a:r>
            <a:r>
              <a:rPr lang="en-GB" sz="1200" b="0" u="none" dirty="0" smtClean="0">
                <a:solidFill>
                  <a:schemeClr val="bg1"/>
                </a:solidFill>
                <a:latin typeface="Arial" panose="020B0604020202020204" pitchFamily="34" charset="0"/>
                <a:cs typeface="Arial" panose="020B0604020202020204" pitchFamily="34" charset="0"/>
              </a:rPr>
              <a:t>-state instability and reduced vivo microstructural integrity within the </a:t>
            </a:r>
            <a:r>
              <a:rPr lang="en-GB" sz="1200" b="0" u="none" dirty="0" err="1" smtClean="0">
                <a:solidFill>
                  <a:schemeClr val="bg1"/>
                </a:solidFill>
                <a:latin typeface="Arial" panose="020B0604020202020204" pitchFamily="34" charset="0"/>
                <a:cs typeface="Arial" panose="020B0604020202020204" pitchFamily="34" charset="0"/>
              </a:rPr>
              <a:t>postero</a:t>
            </a:r>
            <a:r>
              <a:rPr lang="en-GB" sz="1200" b="0" u="none" dirty="0" smtClean="0">
                <a:solidFill>
                  <a:schemeClr val="bg1"/>
                </a:solidFill>
                <a:latin typeface="Arial" panose="020B0604020202020204" pitchFamily="34" charset="0"/>
                <a:cs typeface="Arial" panose="020B0604020202020204" pitchFamily="34" charset="0"/>
              </a:rPr>
              <a:t>-lateral hypothalamus in healthy older individuals. </a:t>
            </a:r>
            <a:endParaRPr lang="en-US" sz="1200" b="0" u="none" dirty="0" smtClean="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9709ED6-6ABD-4E15-90DD-E0D1E5886B8B}" type="slidenum">
              <a:rPr lang="de-DE" smtClean="0"/>
              <a:t>11</a:t>
            </a:fld>
            <a:endParaRPr lang="de-DE"/>
          </a:p>
        </p:txBody>
      </p:sp>
    </p:spTree>
    <p:extLst>
      <p:ext uri="{BB962C8B-B14F-4D97-AF65-F5344CB8AC3E}">
        <p14:creationId xmlns:p14="http://schemas.microsoft.com/office/powerpoint/2010/main" val="542793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latin typeface="Agency FB" panose="020B0503020202020204" pitchFamily="34" charset="0"/>
              </a:rPr>
              <a:t>To </a:t>
            </a:r>
            <a:r>
              <a:rPr lang="fr-BE" sz="1200" baseline="0" dirty="0" err="1" smtClean="0">
                <a:latin typeface="Agency FB" panose="020B0503020202020204" pitchFamily="34" charset="0"/>
              </a:rPr>
              <a:t>conclude</a:t>
            </a:r>
            <a:r>
              <a:rPr lang="fr-BE" sz="1200" baseline="0" dirty="0" smtClean="0">
                <a:latin typeface="Agency FB" panose="020B0503020202020204" pitchFamily="34" charset="0"/>
              </a:rPr>
              <a:t> and </a:t>
            </a:r>
            <a:r>
              <a:rPr lang="fr-BE" sz="1200" baseline="0" dirty="0" err="1" smtClean="0">
                <a:latin typeface="Agency FB" panose="020B0503020202020204" pitchFamily="34" charset="0"/>
              </a:rPr>
              <a:t>before</a:t>
            </a:r>
            <a:r>
              <a:rPr lang="fr-BE" sz="1200" baseline="0" dirty="0" smtClean="0">
                <a:latin typeface="Agency FB" panose="020B0503020202020204" pitchFamily="34" charset="0"/>
              </a:rPr>
              <a:t> to come up </a:t>
            </a:r>
            <a:r>
              <a:rPr lang="fr-BE" sz="1200" baseline="0" dirty="0" err="1" smtClean="0">
                <a:latin typeface="Agency FB" panose="020B0503020202020204" pitchFamily="34" charset="0"/>
              </a:rPr>
              <a:t>with</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some</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research</a:t>
            </a:r>
            <a:r>
              <a:rPr lang="fr-BE" sz="1200" baseline="0" dirty="0" smtClean="0">
                <a:latin typeface="Agency FB" panose="020B0503020202020204" pitchFamily="34" charset="0"/>
              </a:rPr>
              <a:t> perspectives,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aseline="0" dirty="0" smtClean="0">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latin typeface="Agency FB" panose="020B0503020202020204" pitchFamily="34" charset="0"/>
              </a:rPr>
              <a:t>I </a:t>
            </a:r>
            <a:r>
              <a:rPr lang="fr-BE" sz="1200" baseline="0" dirty="0" err="1" smtClean="0">
                <a:latin typeface="Agency FB" panose="020B0503020202020204" pitchFamily="34" charset="0"/>
              </a:rPr>
              <a:t>would</a:t>
            </a:r>
            <a:r>
              <a:rPr lang="fr-BE" sz="1200" baseline="0" dirty="0" smtClean="0">
                <a:latin typeface="Agency FB" panose="020B0503020202020204" pitchFamily="34" charset="0"/>
              </a:rPr>
              <a:t> have </a:t>
            </a:r>
            <a:r>
              <a:rPr lang="fr-BE" sz="1200" baseline="0" dirty="0" err="1" smtClean="0">
                <a:latin typeface="Agency FB" panose="020B0503020202020204" pitchFamily="34" charset="0"/>
              </a:rPr>
              <a:t>retrospectively</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opted</a:t>
            </a:r>
            <a:r>
              <a:rPr lang="fr-BE" sz="1200" baseline="0" dirty="0" smtClean="0">
                <a:latin typeface="Agency FB" panose="020B0503020202020204" pitchFamily="34" charset="0"/>
              </a:rPr>
              <a:t> for the </a:t>
            </a:r>
            <a:r>
              <a:rPr lang="fr-BE" sz="1200" baseline="0" dirty="0" err="1" smtClean="0">
                <a:latin typeface="Agency FB" panose="020B0503020202020204" pitchFamily="34" charset="0"/>
              </a:rPr>
              <a:t>title</a:t>
            </a:r>
            <a:r>
              <a:rPr lang="fr-BE" sz="1200" baseline="0" dirty="0" smtClean="0">
                <a:latin typeface="Agency FB" panose="020B0503020202020204" pitchFamily="34" charset="0"/>
              </a:rPr>
              <a:t> « </a:t>
            </a:r>
            <a:r>
              <a:rPr lang="fr-BE" sz="1200" baseline="0" dirty="0" err="1" smtClean="0">
                <a:latin typeface="Agency FB" panose="020B0503020202020204" pitchFamily="34" charset="0"/>
              </a:rPr>
              <a:t>circadian</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sleep</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regulation</a:t>
            </a:r>
            <a:r>
              <a:rPr lang="fr-BE" sz="1200" baseline="0" dirty="0" smtClean="0">
                <a:latin typeface="Agency FB" panose="020B0503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aseline="0" dirty="0" smtClean="0">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err="1" smtClean="0">
                <a:latin typeface="Agency FB" panose="020B0503020202020204" pitchFamily="34" charset="0"/>
              </a:rPr>
              <a:t>Besides</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that</a:t>
            </a:r>
            <a:r>
              <a:rPr lang="fr-BE" sz="1200" baseline="0" dirty="0" smtClean="0">
                <a:latin typeface="Agency FB" panose="020B0503020202020204" pitchFamily="34" charset="0"/>
              </a:rPr>
              <a:t>, I </a:t>
            </a:r>
            <a:r>
              <a:rPr lang="fr-BE" sz="1200" baseline="0" dirty="0" err="1" smtClean="0">
                <a:latin typeface="Agency FB" panose="020B0503020202020204" pitchFamily="34" charset="0"/>
              </a:rPr>
              <a:t>think</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that</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our</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current</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findings</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can</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be</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summarized</a:t>
            </a:r>
            <a:r>
              <a:rPr lang="fr-BE" sz="1200" baseline="0" dirty="0" smtClean="0">
                <a:latin typeface="Agency FB" panose="020B0503020202020204" pitchFamily="34" charset="0"/>
              </a:rPr>
              <a:t> in </a:t>
            </a:r>
            <a:r>
              <a:rPr lang="fr-BE" sz="1200" baseline="0" dirty="0" err="1" smtClean="0">
                <a:latin typeface="Agency FB" panose="020B0503020202020204" pitchFamily="34" charset="0"/>
              </a:rPr>
              <a:t>three</a:t>
            </a:r>
            <a:r>
              <a:rPr lang="fr-BE" sz="1200" baseline="0" dirty="0" smtClean="0">
                <a:latin typeface="Agency FB" panose="020B0503020202020204" pitchFamily="34" charset="0"/>
              </a:rPr>
              <a:t> principal </a:t>
            </a:r>
            <a:r>
              <a:rPr lang="fr-BE" sz="1200" baseline="0" dirty="0" err="1" smtClean="0">
                <a:latin typeface="Agency FB" panose="020B0503020202020204" pitchFamily="34" charset="0"/>
              </a:rPr>
              <a:t>take</a:t>
            </a:r>
            <a:r>
              <a:rPr lang="fr-BE" sz="1200" baseline="0" dirty="0" smtClean="0">
                <a:latin typeface="Agency FB" panose="020B0503020202020204" pitchFamily="34" charset="0"/>
              </a:rPr>
              <a:t> home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aseline="0" dirty="0" smtClean="0">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smtClean="0">
                <a:latin typeface="Agency FB" panose="020B0503020202020204" pitchFamily="34" charset="0"/>
              </a:rPr>
              <a:t>First, </a:t>
            </a:r>
            <a:r>
              <a:rPr lang="fr-BE" sz="1200" baseline="0" dirty="0" err="1" smtClean="0">
                <a:latin typeface="Agency FB" panose="020B0503020202020204" pitchFamily="34" charset="0"/>
              </a:rPr>
              <a:t>our</a:t>
            </a:r>
            <a:r>
              <a:rPr lang="fr-BE" sz="1200" baseline="0" dirty="0" smtClean="0">
                <a:latin typeface="Agency FB" panose="020B0503020202020204" pitchFamily="34" charset="0"/>
              </a:rPr>
              <a:t> data </a:t>
            </a:r>
            <a:r>
              <a:rPr lang="fr-BE" sz="1200" baseline="0" dirty="0" err="1" smtClean="0">
                <a:latin typeface="Agency FB" panose="020B0503020202020204" pitchFamily="34" charset="0"/>
              </a:rPr>
              <a:t>emphazise</a:t>
            </a:r>
            <a:r>
              <a:rPr lang="fr-BE" sz="1200" baseline="0" dirty="0" smtClean="0">
                <a:latin typeface="Agency FB" panose="020B0503020202020204" pitchFamily="34" charset="0"/>
              </a:rPr>
              <a:t> on the importance of </a:t>
            </a:r>
            <a:r>
              <a:rPr lang="fr-BE" sz="1200" baseline="0" dirty="0" err="1" smtClean="0">
                <a:latin typeface="Agency FB" panose="020B0503020202020204" pitchFamily="34" charset="0"/>
              </a:rPr>
              <a:t>circadian</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regulation</a:t>
            </a:r>
            <a:r>
              <a:rPr lang="fr-BE" sz="1200" baseline="0" dirty="0" smtClean="0">
                <a:latin typeface="Agency FB" panose="020B0503020202020204" pitchFamily="34" charset="0"/>
              </a:rPr>
              <a:t> in </a:t>
            </a:r>
            <a:r>
              <a:rPr lang="fr-BE" sz="1200" baseline="0" dirty="0" err="1" smtClean="0">
                <a:latin typeface="Agency FB" panose="020B0503020202020204" pitchFamily="34" charset="0"/>
              </a:rPr>
              <a:t>age-related</a:t>
            </a:r>
            <a:r>
              <a:rPr lang="fr-BE" sz="1200" baseline="0" dirty="0" smtClean="0">
                <a:latin typeface="Agency FB" panose="020B0503020202020204" pitchFamily="34" charset="0"/>
              </a:rPr>
              <a:t> changes in </a:t>
            </a:r>
            <a:r>
              <a:rPr lang="fr-BE" sz="1200" baseline="0" dirty="0" err="1" smtClean="0">
                <a:latin typeface="Agency FB" panose="020B0503020202020204" pitchFamily="34" charset="0"/>
              </a:rPr>
              <a:t>sleep</a:t>
            </a:r>
            <a:r>
              <a:rPr lang="fr-BE" sz="1200" baseline="0" dirty="0" smtClean="0">
                <a:latin typeface="Agency FB" panose="020B0503020202020204" pitchFamily="34" charset="0"/>
              </a:rPr>
              <a:t> and </a:t>
            </a:r>
            <a:r>
              <a:rPr lang="fr-BE" sz="1200" baseline="0" dirty="0" err="1" smtClean="0">
                <a:latin typeface="Agency FB" panose="020B0503020202020204" pitchFamily="34" charset="0"/>
              </a:rPr>
              <a:t>suggest</a:t>
            </a:r>
            <a:r>
              <a:rPr lang="fr-BE" sz="1200" baseline="0" dirty="0" smtClean="0">
                <a:latin typeface="Agency FB" panose="020B0503020202020204" pitchFamily="34" charset="0"/>
              </a:rPr>
              <a:t> a protective </a:t>
            </a:r>
            <a:r>
              <a:rPr lang="fr-BE" sz="1200" baseline="0" dirty="0" err="1" smtClean="0">
                <a:latin typeface="Agency FB" panose="020B0503020202020204" pitchFamily="34" charset="0"/>
              </a:rPr>
              <a:t>role</a:t>
            </a:r>
            <a:r>
              <a:rPr lang="fr-BE" sz="1200" baseline="0" dirty="0" smtClean="0">
                <a:latin typeface="Agency FB" panose="020B0503020202020204" pitchFamily="34" charset="0"/>
              </a:rPr>
              <a:t> for </a:t>
            </a:r>
            <a:r>
              <a:rPr lang="fr-BE" sz="1200" baseline="0" dirty="0" err="1" smtClean="0">
                <a:latin typeface="Agency FB" panose="020B0503020202020204" pitchFamily="34" charset="0"/>
              </a:rPr>
              <a:t>both</a:t>
            </a:r>
            <a:r>
              <a:rPr lang="fr-BE" sz="1200" baseline="0" dirty="0" smtClean="0">
                <a:latin typeface="Agency FB" panose="020B0503020202020204" pitchFamily="34" charset="0"/>
              </a:rPr>
              <a:t> cognitive and </a:t>
            </a:r>
            <a:r>
              <a:rPr lang="fr-BE" sz="1200" baseline="0" dirty="0" err="1" smtClean="0">
                <a:latin typeface="Agency FB" panose="020B0503020202020204" pitchFamily="34" charset="0"/>
              </a:rPr>
              <a:t>brain</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ageing</a:t>
            </a:r>
            <a:r>
              <a:rPr lang="fr-BE" sz="1200" baseline="0" dirty="0" smtClean="0">
                <a:latin typeface="Agency FB" panose="020B0503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aseline="0" dirty="0" smtClean="0">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err="1" smtClean="0">
                <a:latin typeface="Agency FB" panose="020B0503020202020204" pitchFamily="34" charset="0"/>
              </a:rPr>
              <a:t>They</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thereby</a:t>
            </a:r>
            <a:r>
              <a:rPr lang="fr-BE" sz="1200" baseline="0" dirty="0" smtClean="0">
                <a:latin typeface="Agency FB" panose="020B0503020202020204" pitchFamily="34" charset="0"/>
              </a:rPr>
              <a:t> put a focus on </a:t>
            </a:r>
            <a:r>
              <a:rPr lang="fr-BE" sz="1200" baseline="0" dirty="0" err="1" smtClean="0">
                <a:latin typeface="Agency FB" panose="020B0503020202020204" pitchFamily="34" charset="0"/>
              </a:rPr>
              <a:t>sleep</a:t>
            </a:r>
            <a:r>
              <a:rPr lang="fr-BE" sz="1200" baseline="0" dirty="0" smtClean="0">
                <a:latin typeface="Agency FB" panose="020B0503020202020204" pitchFamily="34" charset="0"/>
              </a:rPr>
              <a:t> timing, </a:t>
            </a:r>
            <a:r>
              <a:rPr lang="fr-BE" sz="1200" baseline="0" dirty="0" err="1" smtClean="0">
                <a:latin typeface="Agency FB" panose="020B0503020202020204" pitchFamily="34" charset="0"/>
              </a:rPr>
              <a:t>besides</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sleep</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quantity</a:t>
            </a:r>
            <a:r>
              <a:rPr lang="fr-BE" sz="1200" baseline="0" dirty="0" smtClean="0">
                <a:latin typeface="Agency FB" panose="020B0503020202020204" pitchFamily="34" charset="0"/>
              </a:rPr>
              <a:t> and </a:t>
            </a:r>
            <a:r>
              <a:rPr lang="fr-BE" sz="1200" baseline="0" dirty="0" err="1" smtClean="0">
                <a:latin typeface="Agency FB" panose="020B0503020202020204" pitchFamily="34" charset="0"/>
              </a:rPr>
              <a:t>and</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quality</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which</a:t>
            </a:r>
            <a:r>
              <a:rPr lang="fr-BE" sz="1200" baseline="0" dirty="0" smtClean="0">
                <a:latin typeface="Agency FB" panose="020B0503020202020204" pitchFamily="34" charset="0"/>
              </a:rPr>
              <a:t> are </a:t>
            </a:r>
            <a:r>
              <a:rPr lang="fr-BE" sz="1200" baseline="0" dirty="0" err="1" smtClean="0">
                <a:latin typeface="Agency FB" panose="020B0503020202020204" pitchFamily="34" charset="0"/>
              </a:rPr>
              <a:t>increasingly</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advertised</a:t>
            </a:r>
            <a:r>
              <a:rPr lang="fr-BE" sz="1200" baseline="0" dirty="0" smtClean="0">
                <a:latin typeface="Agency FB" panose="020B0503020202020204" pitchFamily="34" charset="0"/>
              </a:rPr>
              <a:t> as </a:t>
            </a:r>
            <a:r>
              <a:rPr lang="fr-BE" sz="1200" baseline="0" dirty="0" err="1" smtClean="0">
                <a:latin typeface="Agency FB" panose="020B0503020202020204" pitchFamily="34" charset="0"/>
              </a:rPr>
              <a:t>correlates</a:t>
            </a:r>
            <a:r>
              <a:rPr lang="fr-BE" sz="1200" baseline="0" dirty="0" smtClean="0">
                <a:latin typeface="Agency FB" panose="020B0503020202020204" pitchFamily="34" charset="0"/>
              </a:rPr>
              <a:t> of </a:t>
            </a:r>
            <a:r>
              <a:rPr lang="fr-BE" sz="1200" baseline="0" dirty="0" err="1" smtClean="0">
                <a:latin typeface="Agency FB" panose="020B0503020202020204" pitchFamily="34" charset="0"/>
              </a:rPr>
              <a:t>age-related</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brain</a:t>
            </a:r>
            <a:r>
              <a:rPr lang="fr-BE" sz="1200" baseline="0" dirty="0" smtClean="0">
                <a:latin typeface="Agency FB" panose="020B0503020202020204" pitchFamily="34" charset="0"/>
              </a:rPr>
              <a:t> in the </a:t>
            </a:r>
            <a:r>
              <a:rPr lang="fr-BE" sz="1200" baseline="0" dirty="0" err="1" smtClean="0">
                <a:latin typeface="Agency FB" panose="020B0503020202020204" pitchFamily="34" charset="0"/>
              </a:rPr>
              <a:t>context</a:t>
            </a:r>
            <a:r>
              <a:rPr lang="fr-BE" sz="1200" baseline="0" dirty="0" smtClean="0">
                <a:latin typeface="Agency FB" panose="020B0503020202020204" pitchFamily="34" charset="0"/>
              </a:rPr>
              <a:t> of </a:t>
            </a:r>
            <a:r>
              <a:rPr lang="fr-BE" sz="1200" baseline="0" dirty="0" err="1" smtClean="0">
                <a:latin typeface="Agency FB" panose="020B0503020202020204" pitchFamily="34" charset="0"/>
              </a:rPr>
              <a:t>both</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healthy</a:t>
            </a:r>
            <a:r>
              <a:rPr lang="fr-BE" sz="1200" baseline="0" dirty="0" smtClean="0">
                <a:latin typeface="Agency FB" panose="020B0503020202020204" pitchFamily="34" charset="0"/>
              </a:rPr>
              <a:t> and </a:t>
            </a:r>
            <a:r>
              <a:rPr lang="fr-BE" sz="1200" baseline="0" dirty="0" err="1" smtClean="0">
                <a:latin typeface="Agency FB" panose="020B0503020202020204" pitchFamily="34" charset="0"/>
              </a:rPr>
              <a:t>pathological</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ageing</a:t>
            </a:r>
            <a:r>
              <a:rPr lang="fr-BE" sz="1200" baseline="0" dirty="0" smtClean="0">
                <a:latin typeface="Agency FB" panose="020B0503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aseline="0" dirty="0" smtClean="0">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aseline="0" dirty="0" err="1" smtClean="0">
                <a:latin typeface="Agency FB" panose="020B0503020202020204" pitchFamily="34" charset="0"/>
              </a:rPr>
              <a:t>Within</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this</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context</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chronic</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daytime</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napping</a:t>
            </a:r>
            <a:r>
              <a:rPr lang="fr-BE" sz="1200" baseline="0" dirty="0" smtClean="0">
                <a:latin typeface="Agency FB" panose="020B0503020202020204" pitchFamily="34" charset="0"/>
              </a:rPr>
              <a:t> as </a:t>
            </a:r>
            <a:r>
              <a:rPr lang="fr-BE" sz="1200" baseline="0" dirty="0" err="1" smtClean="0">
                <a:latin typeface="Agency FB" panose="020B0503020202020204" pitchFamily="34" charset="0"/>
              </a:rPr>
              <a:t>assessed</a:t>
            </a:r>
            <a:r>
              <a:rPr lang="fr-BE" sz="1200" baseline="0" dirty="0" smtClean="0">
                <a:latin typeface="Agency FB" panose="020B0503020202020204" pitchFamily="34" charset="0"/>
              </a:rPr>
              <a:t> in </a:t>
            </a:r>
            <a:r>
              <a:rPr lang="fr-BE" sz="1200" baseline="0" dirty="0" err="1" smtClean="0">
                <a:latin typeface="Agency FB" panose="020B0503020202020204" pitchFamily="34" charset="0"/>
              </a:rPr>
              <a:t>our</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studies</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indicated</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altered</a:t>
            </a:r>
            <a:r>
              <a:rPr lang="fr-BE" sz="1200" baseline="0" dirty="0" smtClean="0">
                <a:latin typeface="Agency FB" panose="020B0503020202020204" pitchFamily="34" charset="0"/>
              </a:rPr>
              <a:t> cognition, </a:t>
            </a:r>
            <a:r>
              <a:rPr lang="fr-BE" sz="1200" baseline="0" dirty="0" err="1" smtClean="0">
                <a:latin typeface="Agency FB" panose="020B0503020202020204" pitchFamily="34" charset="0"/>
              </a:rPr>
              <a:t>circadian</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misalignment</a:t>
            </a:r>
            <a:r>
              <a:rPr lang="fr-BE" sz="1200" baseline="0" dirty="0" smtClean="0">
                <a:latin typeface="Agency FB" panose="020B0503020202020204" pitchFamily="34" charset="0"/>
              </a:rPr>
              <a:t> and </a:t>
            </a:r>
            <a:r>
              <a:rPr lang="fr-BE" sz="1200" baseline="0" dirty="0" err="1" smtClean="0">
                <a:latin typeface="Agency FB" panose="020B0503020202020204" pitchFamily="34" charset="0"/>
              </a:rPr>
              <a:t>putatively</a:t>
            </a:r>
            <a:r>
              <a:rPr lang="fr-BE" sz="1200" baseline="0" dirty="0" smtClean="0">
                <a:latin typeface="Agency FB" panose="020B0503020202020204" pitchFamily="34" charset="0"/>
              </a:rPr>
              <a:t> </a:t>
            </a:r>
            <a:r>
              <a:rPr lang="fr-BE" sz="1200" baseline="0" dirty="0" err="1" smtClean="0">
                <a:latin typeface="Agency FB" panose="020B0503020202020204" pitchFamily="34" charset="0"/>
              </a:rPr>
              <a:t>also</a:t>
            </a:r>
            <a:r>
              <a:rPr lang="fr-BE" sz="1200" baseline="0" dirty="0" smtClean="0">
                <a:latin typeface="Agency FB" panose="020B0503020202020204" pitchFamily="34" charset="0"/>
              </a:rPr>
              <a:t> </a:t>
            </a:r>
            <a:r>
              <a:rPr lang="en-GB" sz="1200" kern="1200" dirty="0" smtClean="0">
                <a:solidFill>
                  <a:schemeClr val="tx1"/>
                </a:solidFill>
                <a:effectLst/>
                <a:latin typeface="+mn-lt"/>
                <a:ea typeface="+mn-ea"/>
                <a:cs typeface="+mn-cs"/>
              </a:rPr>
              <a:t>an altered neuronal functioning in the wake-stabilizing </a:t>
            </a:r>
            <a:r>
              <a:rPr lang="en-GB" sz="1200" kern="1200" dirty="0" err="1" smtClean="0">
                <a:solidFill>
                  <a:schemeClr val="tx1"/>
                </a:solidFill>
                <a:effectLst/>
                <a:latin typeface="+mn-lt"/>
                <a:ea typeface="+mn-ea"/>
                <a:cs typeface="+mn-cs"/>
              </a:rPr>
              <a:t>postero</a:t>
            </a:r>
            <a:r>
              <a:rPr lang="en-GB" sz="1200" kern="1200" dirty="0" smtClean="0">
                <a:solidFill>
                  <a:schemeClr val="tx1"/>
                </a:solidFill>
                <a:effectLst/>
                <a:latin typeface="+mn-lt"/>
                <a:ea typeface="+mn-ea"/>
                <a:cs typeface="+mn-cs"/>
              </a:rPr>
              <a:t>-lateral</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hypothalamus.</a:t>
            </a:r>
            <a:r>
              <a:rPr lang="en-US" dirty="0" smtClean="0">
                <a:effectLst/>
              </a:rPr>
              <a:t> </a:t>
            </a:r>
            <a:r>
              <a:rPr lang="en-GB" sz="1200" kern="1200" dirty="0" smtClean="0">
                <a:solidFill>
                  <a:schemeClr val="tx1"/>
                </a:solidFill>
                <a:effectLst/>
                <a:latin typeface="+mn-lt"/>
                <a:ea typeface="+mn-ea"/>
                <a:cs typeface="+mn-cs"/>
              </a:rPr>
              <a:t> </a:t>
            </a:r>
            <a:endParaRPr lang="fr-BE" sz="1200" dirty="0" smtClean="0">
              <a:latin typeface="Agency FB"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smtClean="0">
              <a:latin typeface="Agency FB" panose="020B05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12</a:t>
            </a:fld>
            <a:endParaRPr lang="de-DE"/>
          </a:p>
        </p:txBody>
      </p:sp>
    </p:spTree>
    <p:extLst>
      <p:ext uri="{BB962C8B-B14F-4D97-AF65-F5344CB8AC3E}">
        <p14:creationId xmlns:p14="http://schemas.microsoft.com/office/powerpoint/2010/main" val="24376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I</a:t>
            </a:r>
            <a:r>
              <a:rPr lang="fr-BE" baseline="0" dirty="0" smtClean="0"/>
              <a:t> </a:t>
            </a:r>
            <a:r>
              <a:rPr lang="fr-BE" baseline="0" dirty="0" err="1" smtClean="0"/>
              <a:t>would</a:t>
            </a:r>
            <a:r>
              <a:rPr lang="fr-BE" baseline="0" dirty="0" smtClean="0"/>
              <a:t> </a:t>
            </a:r>
            <a:r>
              <a:rPr lang="fr-BE" baseline="0" dirty="0" err="1" smtClean="0"/>
              <a:t>conclude</a:t>
            </a:r>
            <a:r>
              <a:rPr lang="fr-BE" baseline="0" dirty="0" smtClean="0"/>
              <a:t> </a:t>
            </a:r>
            <a:r>
              <a:rPr lang="fr-BE" baseline="0" dirty="0" err="1" smtClean="0"/>
              <a:t>with</a:t>
            </a:r>
            <a:r>
              <a:rPr lang="fr-BE" baseline="0" dirty="0" smtClean="0"/>
              <a:t> </a:t>
            </a:r>
            <a:r>
              <a:rPr lang="fr-BE" baseline="0" dirty="0" err="1" smtClean="0"/>
              <a:t>thanking</a:t>
            </a:r>
            <a:r>
              <a:rPr lang="fr-BE" baseline="0" dirty="0" smtClean="0"/>
              <a:t> a </a:t>
            </a:r>
            <a:r>
              <a:rPr lang="fr-BE" baseline="0" dirty="0" err="1" smtClean="0"/>
              <a:t>number</a:t>
            </a:r>
            <a:r>
              <a:rPr lang="fr-BE" baseline="0" dirty="0" smtClean="0"/>
              <a:t> of </a:t>
            </a:r>
            <a:r>
              <a:rPr lang="fr-BE" baseline="0" dirty="0" err="1" smtClean="0"/>
              <a:t>researches</a:t>
            </a:r>
            <a:r>
              <a:rPr lang="fr-BE" baseline="0" dirty="0" smtClean="0"/>
              <a:t> </a:t>
            </a:r>
            <a:r>
              <a:rPr lang="fr-BE" baseline="0" dirty="0" err="1" smtClean="0"/>
              <a:t>who</a:t>
            </a:r>
            <a:r>
              <a:rPr lang="fr-BE" baseline="0" dirty="0" smtClean="0"/>
              <a:t> </a:t>
            </a:r>
            <a:r>
              <a:rPr lang="fr-BE" baseline="0" dirty="0" err="1" smtClean="0"/>
              <a:t>significantly</a:t>
            </a:r>
            <a:r>
              <a:rPr lang="fr-BE" baseline="0" dirty="0" smtClean="0"/>
              <a:t> </a:t>
            </a:r>
            <a:r>
              <a:rPr lang="fr-BE" baseline="0" dirty="0" err="1" smtClean="0"/>
              <a:t>contributed</a:t>
            </a:r>
            <a:r>
              <a:rPr lang="fr-BE" baseline="0" dirty="0" smtClean="0"/>
              <a:t> to the </a:t>
            </a:r>
            <a:r>
              <a:rPr lang="fr-BE" baseline="0" dirty="0" err="1" smtClean="0"/>
              <a:t>presented</a:t>
            </a:r>
            <a:r>
              <a:rPr lang="fr-BE" baseline="0" dirty="0" smtClean="0"/>
              <a:t> </a:t>
            </a:r>
            <a:r>
              <a:rPr lang="fr-BE" baseline="0" dirty="0" err="1" smtClean="0"/>
              <a:t>work</a:t>
            </a:r>
            <a:r>
              <a:rPr lang="fr-BE" baseline="0" dirty="0" smtClean="0"/>
              <a:t>. </a:t>
            </a:r>
          </a:p>
          <a:p>
            <a:endParaRPr lang="fr-BE" baseline="0" dirty="0" smtClean="0"/>
          </a:p>
          <a:p>
            <a:r>
              <a:rPr lang="fr-BE" baseline="0" dirty="0" smtClean="0"/>
              <a:t>Pierre Maquet and Gilles </a:t>
            </a:r>
            <a:r>
              <a:rPr lang="fr-BE" baseline="0" dirty="0" err="1" smtClean="0"/>
              <a:t>Vandewalle</a:t>
            </a:r>
            <a:r>
              <a:rPr lang="fr-BE" baseline="0" dirty="0" smtClean="0"/>
              <a:t> </a:t>
            </a:r>
            <a:r>
              <a:rPr lang="fr-BE" baseline="0" dirty="0" err="1" smtClean="0"/>
              <a:t>who</a:t>
            </a:r>
            <a:r>
              <a:rPr lang="fr-BE" baseline="0" dirty="0" smtClean="0"/>
              <a:t> </a:t>
            </a:r>
            <a:r>
              <a:rPr lang="fr-BE" baseline="0" dirty="0" err="1" smtClean="0"/>
              <a:t>currently</a:t>
            </a:r>
            <a:r>
              <a:rPr lang="fr-BE" baseline="0" dirty="0" smtClean="0"/>
              <a:t> </a:t>
            </a:r>
            <a:r>
              <a:rPr lang="fr-BE" baseline="0" dirty="0" err="1" smtClean="0"/>
              <a:t>initiated</a:t>
            </a:r>
            <a:r>
              <a:rPr lang="fr-BE" baseline="0" dirty="0" smtClean="0"/>
              <a:t> the </a:t>
            </a:r>
            <a:r>
              <a:rPr lang="fr-BE" baseline="0" dirty="0" err="1" smtClean="0"/>
              <a:t>sleep</a:t>
            </a:r>
            <a:r>
              <a:rPr lang="fr-BE" baseline="0" dirty="0" smtClean="0"/>
              <a:t> </a:t>
            </a:r>
            <a:r>
              <a:rPr lang="fr-BE" baseline="0" dirty="0" err="1" smtClean="0"/>
              <a:t>lab</a:t>
            </a:r>
            <a:r>
              <a:rPr lang="fr-BE" baseline="0" dirty="0" smtClean="0"/>
              <a:t> in Liège. </a:t>
            </a:r>
          </a:p>
          <a:p>
            <a:endParaRPr lang="fr-BE" baseline="0" dirty="0" smtClean="0"/>
          </a:p>
          <a:p>
            <a:r>
              <a:rPr lang="fr-BE" baseline="0" dirty="0" err="1" smtClean="0"/>
              <a:t>My</a:t>
            </a:r>
            <a:r>
              <a:rPr lang="fr-BE" baseline="0" dirty="0" smtClean="0"/>
              <a:t> team (Vincenzo, Gregory, Marion, </a:t>
            </a:r>
            <a:r>
              <a:rPr lang="fr-BE" baseline="0" dirty="0" err="1" smtClean="0"/>
              <a:t>Michele</a:t>
            </a:r>
            <a:r>
              <a:rPr lang="fr-BE" baseline="0" dirty="0" smtClean="0"/>
              <a:t>, Mathilde, Stella and Marine) , </a:t>
            </a:r>
            <a:r>
              <a:rPr lang="fr-BE" baseline="0" dirty="0" err="1" smtClean="0"/>
              <a:t>performed</a:t>
            </a:r>
            <a:r>
              <a:rPr lang="fr-BE" baseline="0" dirty="0" smtClean="0"/>
              <a:t> all the acquisitions </a:t>
            </a:r>
            <a:r>
              <a:rPr lang="fr-BE" baseline="0" dirty="0" err="1" smtClean="0"/>
              <a:t>which</a:t>
            </a:r>
            <a:r>
              <a:rPr lang="fr-BE" baseline="0" dirty="0" smtClean="0"/>
              <a:t> </a:t>
            </a:r>
            <a:r>
              <a:rPr lang="fr-BE" baseline="0" dirty="0" err="1" smtClean="0"/>
              <a:t>we</a:t>
            </a:r>
            <a:r>
              <a:rPr lang="fr-BE" baseline="0" dirty="0" smtClean="0"/>
              <a:t> </a:t>
            </a:r>
            <a:r>
              <a:rPr lang="fr-BE" baseline="0" dirty="0" err="1" smtClean="0"/>
              <a:t>could</a:t>
            </a:r>
            <a:r>
              <a:rPr lang="fr-BE" baseline="0" dirty="0" smtClean="0"/>
              <a:t> </a:t>
            </a:r>
            <a:r>
              <a:rPr lang="fr-BE" baseline="0" dirty="0" err="1" smtClean="0"/>
              <a:t>finalize</a:t>
            </a:r>
            <a:r>
              <a:rPr lang="fr-BE" baseline="0" dirty="0" smtClean="0"/>
              <a:t> in </a:t>
            </a:r>
            <a:r>
              <a:rPr lang="fr-BE" baseline="0" dirty="0" err="1" smtClean="0"/>
              <a:t>autumn</a:t>
            </a:r>
            <a:r>
              <a:rPr lang="fr-BE" baseline="0" dirty="0" smtClean="0"/>
              <a:t> of </a:t>
            </a:r>
            <a:r>
              <a:rPr lang="fr-BE" baseline="0" dirty="0" err="1" smtClean="0"/>
              <a:t>this</a:t>
            </a:r>
            <a:r>
              <a:rPr lang="fr-BE" baseline="0" dirty="0" smtClean="0"/>
              <a:t> </a:t>
            </a:r>
            <a:r>
              <a:rPr lang="fr-BE" baseline="0" dirty="0" err="1" smtClean="0"/>
              <a:t>year</a:t>
            </a:r>
            <a:r>
              <a:rPr lang="fr-BE" baseline="0" dirty="0" smtClean="0"/>
              <a:t>; </a:t>
            </a:r>
            <a:r>
              <a:rPr lang="fr-BE" baseline="0" dirty="0" err="1" smtClean="0"/>
              <a:t>despite</a:t>
            </a:r>
            <a:r>
              <a:rPr lang="fr-BE" baseline="0" dirty="0" smtClean="0"/>
              <a:t> the COVID </a:t>
            </a:r>
            <a:r>
              <a:rPr lang="fr-BE" baseline="0" dirty="0" err="1" smtClean="0"/>
              <a:t>pandemics</a:t>
            </a:r>
            <a:r>
              <a:rPr lang="fr-BE" baseline="0" dirty="0" smtClean="0"/>
              <a:t>. </a:t>
            </a:r>
            <a:r>
              <a:rPr lang="fr-BE" baseline="0" dirty="0" err="1" smtClean="0"/>
              <a:t>They</a:t>
            </a:r>
            <a:r>
              <a:rPr lang="fr-BE" baseline="0" dirty="0" smtClean="0"/>
              <a:t> </a:t>
            </a:r>
            <a:r>
              <a:rPr lang="fr-BE" baseline="0" dirty="0" err="1" smtClean="0"/>
              <a:t>also</a:t>
            </a:r>
            <a:r>
              <a:rPr lang="fr-BE" baseline="0" dirty="0" smtClean="0"/>
              <a:t> </a:t>
            </a:r>
            <a:r>
              <a:rPr lang="fr-BE" baseline="0" dirty="0" err="1" smtClean="0"/>
              <a:t>performed</a:t>
            </a:r>
            <a:r>
              <a:rPr lang="fr-BE" baseline="0" dirty="0" smtClean="0"/>
              <a:t> the analyses </a:t>
            </a:r>
            <a:r>
              <a:rPr lang="fr-BE" baseline="0" dirty="0" err="1" smtClean="0"/>
              <a:t>that</a:t>
            </a:r>
            <a:r>
              <a:rPr lang="fr-BE" baseline="0" dirty="0" smtClean="0"/>
              <a:t> I </a:t>
            </a:r>
            <a:r>
              <a:rPr lang="fr-BE" baseline="0" dirty="0" err="1" smtClean="0"/>
              <a:t>presented</a:t>
            </a:r>
            <a:r>
              <a:rPr lang="fr-BE" baseline="0" dirty="0" smtClean="0"/>
              <a:t> </a:t>
            </a:r>
            <a:r>
              <a:rPr lang="fr-BE" baseline="0" dirty="0" err="1" smtClean="0"/>
              <a:t>today</a:t>
            </a:r>
            <a:r>
              <a:rPr lang="fr-BE" baseline="0" dirty="0" smtClean="0"/>
              <a:t>. </a:t>
            </a:r>
          </a:p>
          <a:p>
            <a:endParaRPr lang="fr-BE" baseline="0" dirty="0" smtClean="0"/>
          </a:p>
          <a:p>
            <a:r>
              <a:rPr lang="fr-BE" baseline="0" dirty="0" smtClean="0"/>
              <a:t>Last but not least, Prof. </a:t>
            </a:r>
            <a:r>
              <a:rPr lang="fr-BE" baseline="0" dirty="0" err="1" smtClean="0"/>
              <a:t>Dijk</a:t>
            </a:r>
            <a:r>
              <a:rPr lang="fr-BE" baseline="0" dirty="0" smtClean="0"/>
              <a:t> </a:t>
            </a:r>
            <a:r>
              <a:rPr lang="fr-BE" baseline="0" dirty="0" err="1" smtClean="0"/>
              <a:t>from</a:t>
            </a:r>
            <a:r>
              <a:rPr lang="fr-BE" baseline="0" dirty="0" smtClean="0"/>
              <a:t> the Surrey </a:t>
            </a:r>
            <a:r>
              <a:rPr lang="fr-BE" baseline="0" dirty="0" err="1" smtClean="0"/>
              <a:t>University</a:t>
            </a:r>
            <a:r>
              <a:rPr lang="fr-BE" baseline="0" dirty="0" smtClean="0"/>
              <a:t> and </a:t>
            </a:r>
            <a:r>
              <a:rPr lang="fr-BE" baseline="0" dirty="0" err="1" smtClean="0"/>
              <a:t>Cajochen</a:t>
            </a:r>
            <a:r>
              <a:rPr lang="fr-BE" baseline="0" dirty="0" smtClean="0"/>
              <a:t> </a:t>
            </a:r>
            <a:r>
              <a:rPr lang="fr-BE" baseline="0" dirty="0" err="1" smtClean="0"/>
              <a:t>from</a:t>
            </a:r>
            <a:r>
              <a:rPr lang="fr-BE" baseline="0" dirty="0" smtClean="0"/>
              <a:t> Basel </a:t>
            </a:r>
            <a:r>
              <a:rPr lang="fr-BE" baseline="0" dirty="0" err="1" smtClean="0"/>
              <a:t>contributed</a:t>
            </a:r>
            <a:r>
              <a:rPr lang="fr-BE" baseline="0" dirty="0" smtClean="0"/>
              <a:t> to the </a:t>
            </a:r>
            <a:r>
              <a:rPr lang="fr-BE" baseline="0" dirty="0" err="1" smtClean="0"/>
              <a:t>work</a:t>
            </a:r>
            <a:r>
              <a:rPr lang="fr-BE" baseline="0" dirty="0" smtClean="0"/>
              <a:t>, </a:t>
            </a:r>
            <a:r>
              <a:rPr lang="fr-BE" baseline="0" dirty="0" err="1" smtClean="0"/>
              <a:t>mainly</a:t>
            </a:r>
            <a:r>
              <a:rPr lang="fr-BE" baseline="0" dirty="0" smtClean="0"/>
              <a:t> by </a:t>
            </a:r>
            <a:r>
              <a:rPr lang="fr-BE" baseline="0" dirty="0" err="1" smtClean="0"/>
              <a:t>providing</a:t>
            </a:r>
            <a:r>
              <a:rPr lang="fr-BE" baseline="0" dirty="0" smtClean="0"/>
              <a:t> </a:t>
            </a:r>
            <a:r>
              <a:rPr lang="fr-BE" baseline="0" dirty="0" err="1" smtClean="0"/>
              <a:t>precious</a:t>
            </a:r>
            <a:r>
              <a:rPr lang="fr-BE" baseline="0" dirty="0" smtClean="0"/>
              <a:t> </a:t>
            </a:r>
            <a:r>
              <a:rPr lang="fr-BE" baseline="0" dirty="0" err="1" smtClean="0"/>
              <a:t>conceptual</a:t>
            </a:r>
            <a:r>
              <a:rPr lang="fr-BE" baseline="0" dirty="0" smtClean="0"/>
              <a:t> support and </a:t>
            </a:r>
            <a:r>
              <a:rPr lang="fr-BE" baseline="0" dirty="0" err="1" smtClean="0"/>
              <a:t>I’m</a:t>
            </a:r>
            <a:r>
              <a:rPr lang="fr-BE" baseline="0" dirty="0" smtClean="0"/>
              <a:t> </a:t>
            </a:r>
            <a:r>
              <a:rPr lang="fr-BE" baseline="0" dirty="0" err="1" smtClean="0"/>
              <a:t>very</a:t>
            </a:r>
            <a:r>
              <a:rPr lang="fr-BE" baseline="0" dirty="0" smtClean="0"/>
              <a:t> </a:t>
            </a:r>
            <a:r>
              <a:rPr lang="fr-BE" baseline="0" dirty="0" err="1" smtClean="0"/>
              <a:t>delighted</a:t>
            </a:r>
            <a:r>
              <a:rPr lang="fr-BE" baseline="0" dirty="0" smtClean="0"/>
              <a:t> to </a:t>
            </a:r>
            <a:r>
              <a:rPr lang="fr-BE" baseline="0" dirty="0" err="1" smtClean="0"/>
              <a:t>work</a:t>
            </a:r>
            <a:r>
              <a:rPr lang="fr-BE" baseline="0" dirty="0" smtClean="0"/>
              <a:t> </a:t>
            </a:r>
            <a:r>
              <a:rPr lang="fr-BE" baseline="0" dirty="0" err="1" smtClean="0"/>
              <a:t>together</a:t>
            </a:r>
            <a:r>
              <a:rPr lang="fr-BE" baseline="0" dirty="0" smtClean="0"/>
              <a:t> </a:t>
            </a:r>
            <a:r>
              <a:rPr lang="fr-BE" baseline="0" dirty="0" err="1" smtClean="0"/>
              <a:t>with</a:t>
            </a:r>
            <a:r>
              <a:rPr lang="fr-BE" baseline="0" dirty="0" smtClean="0"/>
              <a:t> Prof. </a:t>
            </a:r>
            <a:r>
              <a:rPr lang="fr-BE" baseline="0" dirty="0" err="1" smtClean="0"/>
              <a:t>Postnova</a:t>
            </a:r>
            <a:r>
              <a:rPr lang="fr-BE" baseline="0" dirty="0" smtClean="0"/>
              <a:t> for the </a:t>
            </a:r>
            <a:r>
              <a:rPr lang="fr-BE" baseline="0" dirty="0" err="1" smtClean="0"/>
              <a:t>biomathematical</a:t>
            </a:r>
            <a:r>
              <a:rPr lang="fr-BE" baseline="0" dirty="0" smtClean="0"/>
              <a:t> </a:t>
            </a:r>
            <a:r>
              <a:rPr lang="fr-BE" baseline="0" dirty="0" err="1" smtClean="0"/>
              <a:t>modelling</a:t>
            </a:r>
            <a:r>
              <a:rPr lang="fr-BE" baseline="0" dirty="0" smtClean="0"/>
              <a:t> of </a:t>
            </a:r>
            <a:r>
              <a:rPr lang="fr-BE" baseline="0" dirty="0" err="1" smtClean="0"/>
              <a:t>sleep</a:t>
            </a:r>
            <a:r>
              <a:rPr lang="fr-BE" baseline="0" dirty="0" smtClean="0"/>
              <a:t> </a:t>
            </a:r>
            <a:r>
              <a:rPr lang="fr-BE" baseline="0" dirty="0" err="1" smtClean="0"/>
              <a:t>regulating</a:t>
            </a:r>
            <a:r>
              <a:rPr lang="fr-BE" baseline="0" dirty="0" smtClean="0"/>
              <a:t> </a:t>
            </a:r>
            <a:r>
              <a:rPr lang="fr-BE" baseline="0" dirty="0" err="1" smtClean="0"/>
              <a:t>processes</a:t>
            </a:r>
            <a:r>
              <a:rPr lang="fr-BE" baseline="0" dirty="0" smtClean="0"/>
              <a:t>. </a:t>
            </a:r>
          </a:p>
          <a:p>
            <a:r>
              <a:rPr lang="fr-BE" baseline="0" dirty="0" err="1" smtClean="0"/>
              <a:t>Thank</a:t>
            </a:r>
            <a:r>
              <a:rPr lang="fr-BE" baseline="0" dirty="0" smtClean="0"/>
              <a:t> </a:t>
            </a:r>
            <a:r>
              <a:rPr lang="fr-BE" baseline="0" dirty="0" err="1" smtClean="0"/>
              <a:t>you</a:t>
            </a:r>
            <a:r>
              <a:rPr lang="fr-BE" baseline="0" dirty="0" smtClean="0"/>
              <a:t> for </a:t>
            </a:r>
            <a:r>
              <a:rPr lang="fr-BE" baseline="0" dirty="0" err="1" smtClean="0"/>
              <a:t>your</a:t>
            </a:r>
            <a:r>
              <a:rPr lang="fr-BE" baseline="0" dirty="0" smtClean="0"/>
              <a:t> attention!</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13</a:t>
            </a:fld>
            <a:endParaRPr lang="de-DE"/>
          </a:p>
        </p:txBody>
      </p:sp>
    </p:spTree>
    <p:extLst>
      <p:ext uri="{BB962C8B-B14F-4D97-AF65-F5344CB8AC3E}">
        <p14:creationId xmlns:p14="http://schemas.microsoft.com/office/powerpoint/2010/main" val="145597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000" dirty="0" smtClean="0"/>
              <a:t>In the </a:t>
            </a:r>
            <a:r>
              <a:rPr lang="fr-BE" sz="1000" dirty="0" err="1" smtClean="0"/>
              <a:t>upcoming</a:t>
            </a:r>
            <a:r>
              <a:rPr lang="fr-BE" sz="1000" dirty="0" smtClean="0"/>
              <a:t>, </a:t>
            </a:r>
            <a:r>
              <a:rPr lang="fr-BE" sz="1000" dirty="0" err="1" smtClean="0"/>
              <a:t>we</a:t>
            </a:r>
            <a:r>
              <a:rPr lang="fr-BE" sz="1000" dirty="0" smtClean="0"/>
              <a:t> </a:t>
            </a:r>
            <a:r>
              <a:rPr lang="fr-BE" sz="1000" dirty="0" err="1" smtClean="0"/>
              <a:t>aim</a:t>
            </a:r>
            <a:r>
              <a:rPr lang="fr-BE" sz="1000" dirty="0" smtClean="0"/>
              <a:t> at</a:t>
            </a:r>
            <a:r>
              <a:rPr lang="fr-BE" sz="1000" baseline="0" dirty="0" smtClean="0"/>
              <a:t> </a:t>
            </a:r>
            <a:r>
              <a:rPr lang="fr-BE" sz="1000" baseline="0" dirty="0" err="1" smtClean="0"/>
              <a:t>further</a:t>
            </a:r>
            <a:r>
              <a:rPr lang="fr-BE" sz="1000" baseline="0" dirty="0" smtClean="0"/>
              <a:t> probe </a:t>
            </a:r>
            <a:r>
              <a:rPr lang="fr-BE" sz="1000" baseline="0" dirty="0" err="1" smtClean="0"/>
              <a:t>regional</a:t>
            </a:r>
            <a:r>
              <a:rPr lang="fr-BE" sz="1000" baseline="0" dirty="0" smtClean="0"/>
              <a:t> </a:t>
            </a:r>
            <a:r>
              <a:rPr lang="fr-BE" sz="1000" baseline="0" dirty="0" err="1" smtClean="0"/>
              <a:t>micro-structural</a:t>
            </a:r>
            <a:r>
              <a:rPr lang="fr-BE" sz="1000" baseline="0" dirty="0" smtClean="0"/>
              <a:t> </a:t>
            </a:r>
            <a:r>
              <a:rPr lang="fr-BE" sz="1000" baseline="0" dirty="0" err="1" smtClean="0"/>
              <a:t>integrity</a:t>
            </a:r>
            <a:r>
              <a:rPr lang="fr-BE" sz="1000" baseline="0" dirty="0" smtClean="0"/>
              <a:t> in association </a:t>
            </a:r>
            <a:r>
              <a:rPr lang="fr-BE" sz="1000" baseline="0" dirty="0" err="1" smtClean="0"/>
              <a:t>with</a:t>
            </a:r>
            <a:r>
              <a:rPr lang="fr-BE" sz="1000" baseline="0" dirty="0" smtClean="0"/>
              <a:t> </a:t>
            </a:r>
            <a:r>
              <a:rPr lang="fr-BE" sz="1000" baseline="0" dirty="0" err="1" smtClean="0"/>
              <a:t>sleep</a:t>
            </a:r>
            <a:r>
              <a:rPr lang="fr-BE" sz="1000" baseline="0" dirty="0" smtClean="0"/>
              <a:t> </a:t>
            </a:r>
            <a:r>
              <a:rPr lang="fr-BE" sz="1000" baseline="0" dirty="0" err="1" smtClean="0"/>
              <a:t>regulation</a:t>
            </a:r>
            <a:r>
              <a:rPr lang="fr-BE" sz="1000" baseline="0" dirty="0" smtClean="0"/>
              <a:t>. </a:t>
            </a:r>
          </a:p>
          <a:p>
            <a:endParaRPr lang="fr-BE" sz="1000" baseline="0" dirty="0" smtClean="0"/>
          </a:p>
          <a:p>
            <a:r>
              <a:rPr lang="fr-BE" sz="1000" baseline="0" dirty="0" smtClean="0"/>
              <a:t>More </a:t>
            </a:r>
            <a:r>
              <a:rPr lang="fr-BE" sz="1000" baseline="0" dirty="0" err="1" smtClean="0"/>
              <a:t>recent</a:t>
            </a:r>
            <a:r>
              <a:rPr lang="fr-BE" sz="1000" baseline="0" dirty="0" smtClean="0"/>
              <a:t> </a:t>
            </a:r>
            <a:r>
              <a:rPr lang="fr-BE" sz="1000" baseline="0" dirty="0" err="1" smtClean="0"/>
              <a:t>developments</a:t>
            </a:r>
            <a:r>
              <a:rPr lang="fr-BE" sz="1000" baseline="0" dirty="0" smtClean="0"/>
              <a:t> of quantitative MRI </a:t>
            </a:r>
            <a:r>
              <a:rPr lang="fr-BE" sz="1000" baseline="0" dirty="0" err="1" smtClean="0"/>
              <a:t>protocols</a:t>
            </a:r>
            <a:r>
              <a:rPr lang="fr-BE" sz="1000" baseline="0" dirty="0" smtClean="0"/>
              <a:t> </a:t>
            </a:r>
            <a:r>
              <a:rPr lang="fr-BE" sz="1000" baseline="0" dirty="0" err="1" smtClean="0"/>
              <a:t>will</a:t>
            </a:r>
            <a:r>
              <a:rPr lang="fr-BE" sz="1000" baseline="0" dirty="0" smtClean="0"/>
              <a:t> </a:t>
            </a:r>
            <a:r>
              <a:rPr lang="fr-BE" sz="1000" baseline="0" dirty="0" err="1" smtClean="0"/>
              <a:t>allow</a:t>
            </a:r>
            <a:r>
              <a:rPr lang="fr-BE" sz="1000" baseline="0" dirty="0" smtClean="0"/>
              <a:t> us to </a:t>
            </a:r>
            <a:r>
              <a:rPr lang="fr-BE" sz="1000" baseline="0" dirty="0" err="1" smtClean="0"/>
              <a:t>extract</a:t>
            </a:r>
            <a:r>
              <a:rPr lang="fr-BE" sz="1000" baseline="0" dirty="0" smtClean="0"/>
              <a:t> good </a:t>
            </a:r>
            <a:r>
              <a:rPr lang="fr-BE" sz="1000" baseline="0" dirty="0" err="1" smtClean="0"/>
              <a:t>estimates</a:t>
            </a:r>
            <a:r>
              <a:rPr lang="fr-BE" sz="1000" baseline="0" dirty="0" smtClean="0"/>
              <a:t> of </a:t>
            </a:r>
            <a:r>
              <a:rPr lang="fr-BE" sz="1000" baseline="0" dirty="0" err="1" smtClean="0"/>
              <a:t>myelin</a:t>
            </a:r>
            <a:r>
              <a:rPr lang="fr-BE" sz="1000" baseline="0" dirty="0" smtClean="0"/>
              <a:t> content.</a:t>
            </a:r>
          </a:p>
          <a:p>
            <a:endParaRPr lang="fr-BE" sz="1000" baseline="0" dirty="0" smtClean="0"/>
          </a:p>
          <a:p>
            <a:r>
              <a:rPr lang="fr-BE" sz="1000" baseline="0" dirty="0" err="1" smtClean="0"/>
              <a:t>Also</a:t>
            </a:r>
            <a:r>
              <a:rPr lang="fr-BE" sz="1000" baseline="0" dirty="0" smtClean="0"/>
              <a:t>, </a:t>
            </a:r>
            <a:r>
              <a:rPr lang="fr-BE" sz="1000" baseline="0" dirty="0" err="1" smtClean="0"/>
              <a:t>we</a:t>
            </a:r>
            <a:r>
              <a:rPr lang="fr-BE" sz="1000" baseline="0" dirty="0" smtClean="0"/>
              <a:t> </a:t>
            </a:r>
            <a:r>
              <a:rPr lang="fr-BE" sz="1000" baseline="0" dirty="0" err="1" smtClean="0"/>
              <a:t>want</a:t>
            </a:r>
            <a:r>
              <a:rPr lang="fr-BE" sz="1000" baseline="0" dirty="0" smtClean="0"/>
              <a:t> to </a:t>
            </a:r>
            <a:r>
              <a:rPr lang="fr-BE" sz="1000" baseline="0" dirty="0" err="1" smtClean="0"/>
              <a:t>assess</a:t>
            </a:r>
            <a:r>
              <a:rPr lang="fr-BE" sz="1000" baseline="0" dirty="0" smtClean="0"/>
              <a:t> the </a:t>
            </a:r>
            <a:r>
              <a:rPr lang="fr-BE" sz="1000" baseline="0" dirty="0" err="1" smtClean="0"/>
              <a:t>modulatory</a:t>
            </a:r>
            <a:r>
              <a:rPr lang="fr-BE" sz="1000" baseline="0" dirty="0" smtClean="0"/>
              <a:t> </a:t>
            </a:r>
            <a:r>
              <a:rPr lang="fr-BE" sz="1000" baseline="0" dirty="0" err="1" smtClean="0"/>
              <a:t>potential</a:t>
            </a:r>
            <a:r>
              <a:rPr lang="fr-BE" sz="1000" baseline="0" dirty="0" smtClean="0"/>
              <a:t> of  </a:t>
            </a:r>
            <a:r>
              <a:rPr lang="fr-BE" sz="1000" baseline="0" dirty="0" err="1" smtClean="0"/>
              <a:t>homeostatic</a:t>
            </a:r>
            <a:r>
              <a:rPr lang="fr-BE" sz="1000" baseline="0" dirty="0" smtClean="0"/>
              <a:t> </a:t>
            </a:r>
            <a:r>
              <a:rPr lang="fr-BE" sz="1000" baseline="0" dirty="0" err="1" smtClean="0"/>
              <a:t>sleep</a:t>
            </a:r>
            <a:r>
              <a:rPr lang="fr-BE" sz="1000" baseline="0" dirty="0" smtClean="0"/>
              <a:t> </a:t>
            </a:r>
            <a:r>
              <a:rPr lang="fr-BE" sz="1000" baseline="0" dirty="0" err="1" smtClean="0"/>
              <a:t>regulation</a:t>
            </a:r>
            <a:r>
              <a:rPr lang="fr-BE" sz="1000" baseline="0" dirty="0" smtClean="0"/>
              <a:t> </a:t>
            </a:r>
            <a:r>
              <a:rPr lang="fr-BE" sz="1000" baseline="0" dirty="0" err="1" smtClean="0"/>
              <a:t>which</a:t>
            </a:r>
            <a:r>
              <a:rPr lang="fr-BE" sz="1000" baseline="0" dirty="0" smtClean="0"/>
              <a:t> has </a:t>
            </a:r>
            <a:r>
              <a:rPr lang="fr-BE" sz="1000" baseline="0" dirty="0" err="1" smtClean="0"/>
              <a:t>also</a:t>
            </a:r>
            <a:r>
              <a:rPr lang="fr-BE" sz="1000" baseline="0" dirty="0" smtClean="0"/>
              <a:t> </a:t>
            </a:r>
            <a:r>
              <a:rPr lang="fr-BE" sz="1000" baseline="0" dirty="0" err="1" smtClean="0"/>
              <a:t>affected</a:t>
            </a:r>
            <a:r>
              <a:rPr lang="fr-BE" sz="1000" baseline="0" dirty="0" smtClean="0"/>
              <a:t> by the </a:t>
            </a:r>
            <a:r>
              <a:rPr lang="fr-BE" sz="1000" baseline="0" dirty="0" err="1" smtClean="0"/>
              <a:t>ageing</a:t>
            </a:r>
            <a:r>
              <a:rPr lang="fr-BE" sz="1000" baseline="0" dirty="0" smtClean="0"/>
              <a:t> </a:t>
            </a:r>
            <a:r>
              <a:rPr lang="fr-BE" sz="1000" baseline="0" dirty="0" err="1" smtClean="0"/>
              <a:t>process</a:t>
            </a:r>
            <a:r>
              <a:rPr lang="fr-BE" sz="1000" baseline="0" dirty="0" smtClean="0"/>
              <a:t> and </a:t>
            </a:r>
            <a:r>
              <a:rPr lang="fr-BE" sz="1000" baseline="0" dirty="0" err="1" smtClean="0"/>
              <a:t>which</a:t>
            </a:r>
            <a:r>
              <a:rPr lang="fr-BE" sz="1000" baseline="0" dirty="0" smtClean="0"/>
              <a:t> </a:t>
            </a:r>
            <a:r>
              <a:rPr lang="fr-BE" sz="1000" baseline="0" dirty="0" err="1" smtClean="0"/>
              <a:t>may</a:t>
            </a:r>
            <a:r>
              <a:rPr lang="fr-BE" sz="1000" baseline="0" dirty="0" smtClean="0"/>
              <a:t> </a:t>
            </a:r>
            <a:r>
              <a:rPr lang="fr-BE" sz="1000" baseline="0" dirty="0" err="1" smtClean="0"/>
              <a:t>be</a:t>
            </a:r>
            <a:r>
              <a:rPr lang="fr-BE" sz="1000" baseline="0" dirty="0" smtClean="0"/>
              <a:t> </a:t>
            </a:r>
            <a:r>
              <a:rPr lang="fr-BE" sz="1000" baseline="0" dirty="0" err="1" smtClean="0"/>
              <a:t>quantified</a:t>
            </a:r>
            <a:r>
              <a:rPr lang="fr-BE" sz="1000" baseline="0" dirty="0" smtClean="0"/>
              <a:t> by slow </a:t>
            </a:r>
            <a:r>
              <a:rPr lang="fr-BE" sz="1000" baseline="0" dirty="0" err="1" smtClean="0"/>
              <a:t>wave</a:t>
            </a:r>
            <a:r>
              <a:rPr lang="fr-BE" sz="1000" baseline="0" dirty="0" smtClean="0"/>
              <a:t> </a:t>
            </a:r>
            <a:r>
              <a:rPr lang="fr-BE" sz="1000" baseline="0" dirty="0" err="1" smtClean="0"/>
              <a:t>activity</a:t>
            </a:r>
            <a:r>
              <a:rPr lang="fr-BE" sz="1000" baseline="0" dirty="0" smtClean="0"/>
              <a:t> </a:t>
            </a:r>
            <a:r>
              <a:rPr lang="fr-BE" sz="1000" baseline="0" dirty="0" err="1" smtClean="0"/>
              <a:t>dynamics</a:t>
            </a:r>
            <a:endParaRPr lang="fr-BE" sz="1000" baseline="0" dirty="0" smtClean="0"/>
          </a:p>
          <a:p>
            <a:endParaRPr lang="fr-BE" sz="1000" baseline="0" dirty="0" smtClean="0"/>
          </a:p>
          <a:p>
            <a:r>
              <a:rPr lang="fr-BE" sz="1000" baseline="0" dirty="0" err="1" smtClean="0"/>
              <a:t>Within</a:t>
            </a:r>
            <a:r>
              <a:rPr lang="fr-BE" sz="1000" baseline="0" dirty="0" smtClean="0"/>
              <a:t> </a:t>
            </a:r>
            <a:r>
              <a:rPr lang="fr-BE" sz="1000" baseline="0" dirty="0" err="1" smtClean="0"/>
              <a:t>this</a:t>
            </a:r>
            <a:r>
              <a:rPr lang="fr-BE" sz="1000" baseline="0" dirty="0" smtClean="0"/>
              <a:t> </a:t>
            </a:r>
            <a:r>
              <a:rPr lang="fr-BE" sz="1000" baseline="0" dirty="0" err="1" smtClean="0"/>
              <a:t>context</a:t>
            </a:r>
            <a:r>
              <a:rPr lang="fr-BE" sz="1000" baseline="0" dirty="0" smtClean="0"/>
              <a:t>, </a:t>
            </a:r>
            <a:r>
              <a:rPr lang="fr-BE" sz="1000" baseline="0" dirty="0" err="1" smtClean="0"/>
              <a:t>we</a:t>
            </a:r>
            <a:r>
              <a:rPr lang="fr-BE" sz="1000" baseline="0" dirty="0" smtClean="0"/>
              <a:t> </a:t>
            </a:r>
            <a:r>
              <a:rPr lang="fr-BE" sz="1000" baseline="0" dirty="0" err="1" smtClean="0"/>
              <a:t>recently</a:t>
            </a:r>
            <a:r>
              <a:rPr lang="fr-BE" sz="1000" baseline="0" dirty="0" smtClean="0"/>
              <a:t> </a:t>
            </a:r>
            <a:r>
              <a:rPr lang="fr-BE" sz="1000" baseline="0" dirty="0" err="1" smtClean="0"/>
              <a:t>observed</a:t>
            </a:r>
            <a:r>
              <a:rPr lang="fr-BE" sz="1000" baseline="0" dirty="0" smtClean="0"/>
              <a:t> </a:t>
            </a:r>
            <a:r>
              <a:rPr lang="fr-BE" sz="1000" baseline="0" dirty="0" err="1" smtClean="0"/>
              <a:t>that</a:t>
            </a:r>
            <a:r>
              <a:rPr lang="fr-BE" sz="1000" baseline="0" dirty="0" smtClean="0"/>
              <a:t> </a:t>
            </a:r>
            <a:r>
              <a:rPr lang="fr-BE" sz="1000" baseline="0" dirty="0" err="1" smtClean="0"/>
              <a:t>during</a:t>
            </a:r>
            <a:r>
              <a:rPr lang="fr-BE" sz="1000" baseline="0" dirty="0" smtClean="0"/>
              <a:t> </a:t>
            </a:r>
            <a:r>
              <a:rPr lang="fr-BE" sz="1000" baseline="0" dirty="0" err="1" smtClean="0"/>
              <a:t>early</a:t>
            </a:r>
            <a:r>
              <a:rPr lang="fr-BE" sz="1000" baseline="0" dirty="0" smtClean="0"/>
              <a:t> </a:t>
            </a:r>
            <a:r>
              <a:rPr lang="fr-BE" sz="1000" baseline="0" dirty="0" err="1" smtClean="0"/>
              <a:t>adulthood</a:t>
            </a:r>
            <a:r>
              <a:rPr lang="fr-BE" sz="1000" baseline="0" dirty="0" smtClean="0"/>
              <a:t>, SWA </a:t>
            </a:r>
            <a:r>
              <a:rPr lang="fr-BE" sz="1000" baseline="0" dirty="0" err="1" smtClean="0"/>
              <a:t>predominance</a:t>
            </a:r>
            <a:r>
              <a:rPr lang="fr-BE" sz="1000" baseline="0" dirty="0" smtClean="0"/>
              <a:t>, but not </a:t>
            </a:r>
            <a:r>
              <a:rPr lang="fr-BE" sz="1000" baseline="0" dirty="0" err="1" smtClean="0"/>
              <a:t>it’s</a:t>
            </a:r>
            <a:r>
              <a:rPr lang="fr-BE" sz="1000" baseline="0" dirty="0" smtClean="0"/>
              <a:t> modulation </a:t>
            </a:r>
            <a:r>
              <a:rPr lang="fr-BE" sz="1000" baseline="0" dirty="0" err="1" smtClean="0"/>
              <a:t>through</a:t>
            </a:r>
            <a:r>
              <a:rPr lang="fr-BE" sz="1000" baseline="0" dirty="0" smtClean="0"/>
              <a:t> </a:t>
            </a:r>
            <a:r>
              <a:rPr lang="fr-BE" sz="1000" baseline="0" dirty="0" err="1" smtClean="0"/>
              <a:t>sleep</a:t>
            </a:r>
            <a:r>
              <a:rPr lang="fr-BE" sz="1000" baseline="0" dirty="0" smtClean="0"/>
              <a:t> </a:t>
            </a:r>
            <a:r>
              <a:rPr lang="fr-BE" sz="1000" baseline="0" dirty="0" err="1" smtClean="0"/>
              <a:t>deprivation</a:t>
            </a:r>
            <a:r>
              <a:rPr lang="fr-BE" sz="1000" baseline="0" dirty="0" smtClean="0"/>
              <a:t> for </a:t>
            </a:r>
            <a:r>
              <a:rPr lang="fr-BE" sz="1000" baseline="0" dirty="0" err="1" smtClean="0"/>
              <a:t>example</a:t>
            </a:r>
            <a:r>
              <a:rPr lang="fr-BE" sz="1000" baseline="0" dirty="0" smtClean="0"/>
              <a:t>, </a:t>
            </a:r>
            <a:r>
              <a:rPr lang="fr-BE" sz="1000" baseline="0" dirty="0" err="1" smtClean="0"/>
              <a:t>was</a:t>
            </a:r>
            <a:r>
              <a:rPr lang="fr-BE" sz="1000" baseline="0" dirty="0" smtClean="0"/>
              <a:t> </a:t>
            </a:r>
            <a:r>
              <a:rPr lang="fr-BE" sz="1000" baseline="0" dirty="0" err="1" smtClean="0"/>
              <a:t>associated</a:t>
            </a:r>
            <a:r>
              <a:rPr lang="fr-BE" sz="1000" baseline="0" dirty="0" smtClean="0"/>
              <a:t> </a:t>
            </a:r>
            <a:r>
              <a:rPr lang="fr-BE" sz="1000" baseline="0" dirty="0" err="1" smtClean="0"/>
              <a:t>with</a:t>
            </a:r>
            <a:r>
              <a:rPr lang="fr-BE" sz="1000" baseline="0" dirty="0" smtClean="0"/>
              <a:t> </a:t>
            </a:r>
            <a:r>
              <a:rPr lang="fr-BE" sz="1000" baseline="0" dirty="0" err="1" smtClean="0"/>
              <a:t>regional</a:t>
            </a:r>
            <a:r>
              <a:rPr lang="fr-BE" sz="1000" baseline="0" dirty="0" smtClean="0"/>
              <a:t> </a:t>
            </a:r>
            <a:r>
              <a:rPr lang="fr-BE" sz="1000" baseline="0" dirty="0" err="1" smtClean="0"/>
              <a:t>myelin</a:t>
            </a:r>
            <a:r>
              <a:rPr lang="fr-BE" sz="1000" baseline="0" dirty="0" smtClean="0"/>
              <a:t> content in the temporal portion of the </a:t>
            </a:r>
            <a:r>
              <a:rPr lang="fr-BE" sz="1000" baseline="0" dirty="0" err="1" smtClean="0"/>
              <a:t>inferior</a:t>
            </a:r>
            <a:r>
              <a:rPr lang="fr-BE" sz="1000" baseline="0" dirty="0" smtClean="0"/>
              <a:t> longitudinal </a:t>
            </a:r>
            <a:r>
              <a:rPr lang="fr-BE" sz="1000" baseline="0" dirty="0" err="1" smtClean="0"/>
              <a:t>fascilus</a:t>
            </a:r>
            <a:r>
              <a:rPr lang="fr-BE" sz="1000" baseline="0" dirty="0" smtClean="0"/>
              <a:t>. </a:t>
            </a:r>
            <a:r>
              <a:rPr lang="fr-BE" sz="1000" baseline="0" dirty="0" err="1" smtClean="0"/>
              <a:t>Wehter</a:t>
            </a:r>
            <a:r>
              <a:rPr lang="fr-BE" sz="1000" baseline="0" dirty="0" smtClean="0"/>
              <a:t> </a:t>
            </a:r>
            <a:r>
              <a:rPr lang="fr-BE" sz="1000" baseline="0" dirty="0" err="1" smtClean="0"/>
              <a:t>thus</a:t>
            </a:r>
            <a:r>
              <a:rPr lang="fr-BE" sz="1000" baseline="0" dirty="0" smtClean="0"/>
              <a:t> </a:t>
            </a:r>
            <a:r>
              <a:rPr lang="fr-BE" sz="1000" baseline="0" dirty="0" err="1" smtClean="0"/>
              <a:t>region-specific</a:t>
            </a:r>
            <a:r>
              <a:rPr lang="fr-BE" sz="1000" baseline="0" dirty="0" smtClean="0"/>
              <a:t> association are </a:t>
            </a:r>
            <a:r>
              <a:rPr lang="fr-BE" sz="1000" baseline="0" dirty="0" err="1" smtClean="0"/>
              <a:t>also</a:t>
            </a:r>
            <a:r>
              <a:rPr lang="fr-BE" sz="1000" baseline="0" dirty="0" smtClean="0"/>
              <a:t> </a:t>
            </a:r>
            <a:r>
              <a:rPr lang="fr-BE" sz="1000" baseline="0" dirty="0" err="1" smtClean="0"/>
              <a:t>observed</a:t>
            </a:r>
            <a:r>
              <a:rPr lang="fr-BE" sz="1000" baseline="0" dirty="0" smtClean="0"/>
              <a:t> at </a:t>
            </a:r>
            <a:r>
              <a:rPr lang="fr-BE" sz="1000" baseline="0" dirty="0" err="1" smtClean="0"/>
              <a:t>older</a:t>
            </a:r>
            <a:r>
              <a:rPr lang="fr-BE" sz="1000" baseline="0" dirty="0" smtClean="0"/>
              <a:t> </a:t>
            </a:r>
            <a:r>
              <a:rPr lang="fr-BE" sz="1000" baseline="0" dirty="0" err="1" smtClean="0"/>
              <a:t>age</a:t>
            </a:r>
            <a:r>
              <a:rPr lang="fr-BE" sz="1000" baseline="0" dirty="0" smtClean="0"/>
              <a:t>, </a:t>
            </a:r>
            <a:r>
              <a:rPr lang="fr-BE" sz="1000" baseline="0" dirty="0" err="1" smtClean="0"/>
              <a:t>remains</a:t>
            </a:r>
            <a:r>
              <a:rPr lang="fr-BE" sz="1000" baseline="0" dirty="0" smtClean="0"/>
              <a:t> to </a:t>
            </a:r>
            <a:r>
              <a:rPr lang="fr-BE" sz="1000" baseline="0" dirty="0" err="1" smtClean="0"/>
              <a:t>be</a:t>
            </a:r>
            <a:r>
              <a:rPr lang="fr-BE" sz="1000" baseline="0" dirty="0" smtClean="0"/>
              <a:t> </a:t>
            </a:r>
            <a:r>
              <a:rPr lang="fr-BE" sz="1000" baseline="0" dirty="0" err="1" smtClean="0"/>
              <a:t>assessed</a:t>
            </a:r>
            <a:r>
              <a:rPr lang="fr-BE" sz="1000" baseline="0" dirty="0" smtClean="0"/>
              <a:t>. </a:t>
            </a:r>
          </a:p>
          <a:p>
            <a:endParaRPr lang="fr-BE" sz="1000" baseline="0" dirty="0" smtClean="0"/>
          </a:p>
          <a:p>
            <a:r>
              <a:rPr lang="fr-BE" sz="1000" baseline="0" dirty="0" smtClean="0"/>
              <a:t>Last, but not least, </a:t>
            </a:r>
            <a:r>
              <a:rPr lang="fr-BE" sz="1000" baseline="0" dirty="0" err="1" smtClean="0"/>
              <a:t>we</a:t>
            </a:r>
            <a:r>
              <a:rPr lang="fr-BE" sz="1000" baseline="0" dirty="0" smtClean="0"/>
              <a:t> </a:t>
            </a:r>
            <a:r>
              <a:rPr lang="fr-BE" sz="1000" baseline="0" dirty="0" err="1" smtClean="0"/>
              <a:t>aim</a:t>
            </a:r>
            <a:r>
              <a:rPr lang="fr-BE" sz="1000" baseline="0" dirty="0" smtClean="0"/>
              <a:t> at </a:t>
            </a:r>
            <a:r>
              <a:rPr lang="fr-BE" sz="1000" baseline="0" dirty="0" err="1" smtClean="0"/>
              <a:t>prompting</a:t>
            </a:r>
            <a:r>
              <a:rPr lang="fr-BE" sz="1000" baseline="0" dirty="0" smtClean="0"/>
              <a:t> </a:t>
            </a:r>
            <a:r>
              <a:rPr lang="fr-BE" sz="1000" baseline="0" dirty="0" err="1" smtClean="0"/>
              <a:t>causality</a:t>
            </a:r>
            <a:r>
              <a:rPr lang="fr-BE" sz="1000" baseline="0" dirty="0" smtClean="0"/>
              <a:t> </a:t>
            </a:r>
            <a:r>
              <a:rPr lang="fr-BE" sz="1000" baseline="0" dirty="0" err="1" smtClean="0"/>
              <a:t>through</a:t>
            </a:r>
            <a:r>
              <a:rPr lang="fr-BE" sz="1000" baseline="0" dirty="0" smtClean="0"/>
              <a:t> an </a:t>
            </a:r>
            <a:r>
              <a:rPr lang="fr-BE" sz="1000" baseline="0" dirty="0" err="1" smtClean="0"/>
              <a:t>ongoing</a:t>
            </a:r>
            <a:r>
              <a:rPr lang="fr-BE" sz="1000" baseline="0" dirty="0" smtClean="0"/>
              <a:t> </a:t>
            </a:r>
            <a:r>
              <a:rPr lang="fr-BE" sz="1000" baseline="0" dirty="0" err="1" smtClean="0"/>
              <a:t>interventional</a:t>
            </a:r>
            <a:r>
              <a:rPr lang="fr-BE" sz="1000" baseline="0" dirty="0" smtClean="0"/>
              <a:t> </a:t>
            </a:r>
            <a:r>
              <a:rPr lang="fr-BE" sz="1000" baseline="0" dirty="0" err="1" smtClean="0"/>
              <a:t>approach</a:t>
            </a:r>
            <a:r>
              <a:rPr lang="fr-BE" sz="1000" baseline="0" dirty="0" smtClean="0"/>
              <a:t> to </a:t>
            </a:r>
            <a:r>
              <a:rPr lang="fr-BE" sz="1000" baseline="0" dirty="0" err="1" smtClean="0"/>
              <a:t>assess</a:t>
            </a:r>
            <a:r>
              <a:rPr lang="fr-BE" sz="1000" baseline="0" dirty="0" smtClean="0"/>
              <a:t> </a:t>
            </a:r>
            <a:r>
              <a:rPr lang="fr-BE" sz="1000" baseline="0" dirty="0" err="1" smtClean="0"/>
              <a:t>whether</a:t>
            </a:r>
            <a:r>
              <a:rPr lang="fr-BE" sz="1000" baseline="0" dirty="0" smtClean="0"/>
              <a:t> an </a:t>
            </a:r>
            <a:r>
              <a:rPr lang="fr-BE" sz="1000" baseline="0" dirty="0" err="1" smtClean="0"/>
              <a:t>intervnetion</a:t>
            </a:r>
            <a:r>
              <a:rPr lang="fr-BE" sz="1000" baseline="0" dirty="0" smtClean="0"/>
              <a:t> on </a:t>
            </a:r>
            <a:r>
              <a:rPr lang="fr-BE" sz="1000" baseline="0" dirty="0" err="1" smtClean="0"/>
              <a:t>napping</a:t>
            </a:r>
            <a:r>
              <a:rPr lang="fr-BE" sz="1000" baseline="0" dirty="0" smtClean="0"/>
              <a:t> </a:t>
            </a:r>
            <a:r>
              <a:rPr lang="fr-BE" sz="1000" baseline="0" dirty="0" err="1" smtClean="0"/>
              <a:t>can</a:t>
            </a:r>
            <a:r>
              <a:rPr lang="fr-BE" sz="1000" baseline="0" dirty="0" smtClean="0"/>
              <a:t> </a:t>
            </a:r>
            <a:r>
              <a:rPr lang="fr-BE" sz="1000" baseline="0" dirty="0" err="1" smtClean="0"/>
              <a:t>stabilize</a:t>
            </a:r>
            <a:r>
              <a:rPr lang="fr-BE" sz="1000" baseline="0" dirty="0" smtClean="0"/>
              <a:t> </a:t>
            </a:r>
            <a:r>
              <a:rPr lang="fr-BE" sz="1000" baseline="0" dirty="0" err="1" smtClean="0"/>
              <a:t>circadian</a:t>
            </a:r>
            <a:r>
              <a:rPr lang="fr-BE" sz="1000" baseline="0" dirty="0" smtClean="0"/>
              <a:t> amplitude and </a:t>
            </a:r>
            <a:r>
              <a:rPr lang="fr-BE" sz="1000" baseline="0" dirty="0" err="1" smtClean="0"/>
              <a:t>thereby</a:t>
            </a:r>
            <a:r>
              <a:rPr lang="fr-BE" sz="1000" baseline="0" dirty="0" smtClean="0"/>
              <a:t> </a:t>
            </a:r>
            <a:r>
              <a:rPr lang="fr-BE" sz="1000" baseline="0" dirty="0" err="1" smtClean="0"/>
              <a:t>act</a:t>
            </a:r>
            <a:r>
              <a:rPr lang="fr-BE" sz="1000" baseline="0" dirty="0" smtClean="0"/>
              <a:t> on cognition and </a:t>
            </a:r>
            <a:r>
              <a:rPr lang="fr-BE" sz="1000" baseline="0" dirty="0" err="1" smtClean="0"/>
              <a:t>brain</a:t>
            </a:r>
            <a:r>
              <a:rPr lang="fr-BE" sz="1000" baseline="0" dirty="0" smtClean="0"/>
              <a:t> </a:t>
            </a:r>
            <a:r>
              <a:rPr lang="fr-BE" sz="1000" baseline="0" dirty="0" err="1" smtClean="0"/>
              <a:t>integrity</a:t>
            </a:r>
            <a:r>
              <a:rPr lang="fr-BE" sz="1000" baseline="0" dirty="0" smtClean="0"/>
              <a:t>. In the </a:t>
            </a:r>
            <a:r>
              <a:rPr lang="fr-BE" sz="1000" baseline="0" dirty="0" err="1" smtClean="0"/>
              <a:t>same</a:t>
            </a:r>
            <a:r>
              <a:rPr lang="fr-BE" sz="1000" baseline="0" dirty="0" smtClean="0"/>
              <a:t> vain, </a:t>
            </a:r>
            <a:r>
              <a:rPr lang="fr-BE" sz="1000" baseline="0" dirty="0" err="1" smtClean="0"/>
              <a:t>we</a:t>
            </a:r>
            <a:r>
              <a:rPr lang="fr-BE" sz="1000" baseline="0" dirty="0" smtClean="0"/>
              <a:t> </a:t>
            </a:r>
            <a:r>
              <a:rPr lang="fr-BE" sz="1000" baseline="0" dirty="0" err="1" smtClean="0"/>
              <a:t>aim</a:t>
            </a:r>
            <a:r>
              <a:rPr lang="fr-BE" sz="1000" baseline="0" dirty="0" smtClean="0"/>
              <a:t> at </a:t>
            </a:r>
            <a:r>
              <a:rPr lang="fr-BE" sz="1000" baseline="0" dirty="0" err="1" smtClean="0"/>
              <a:t>combining</a:t>
            </a:r>
            <a:r>
              <a:rPr lang="fr-BE" sz="1000" baseline="0" dirty="0" smtClean="0"/>
              <a:t> the </a:t>
            </a:r>
            <a:r>
              <a:rPr lang="fr-BE" sz="1000" baseline="0" dirty="0" err="1" smtClean="0"/>
              <a:t>role</a:t>
            </a:r>
            <a:r>
              <a:rPr lang="fr-BE" sz="1000" baseline="0" dirty="0" smtClean="0"/>
              <a:t> of </a:t>
            </a:r>
            <a:r>
              <a:rPr lang="fr-BE" sz="1000" baseline="0" dirty="0" err="1" smtClean="0"/>
              <a:t>sleep</a:t>
            </a:r>
            <a:r>
              <a:rPr lang="fr-BE" sz="1000" baseline="0" dirty="0" smtClean="0"/>
              <a:t> </a:t>
            </a:r>
            <a:r>
              <a:rPr lang="fr-BE" sz="1000" baseline="0" dirty="0" err="1" smtClean="0"/>
              <a:t>regulation</a:t>
            </a:r>
            <a:r>
              <a:rPr lang="fr-BE" sz="1000" baseline="0" dirty="0" smtClean="0"/>
              <a:t> </a:t>
            </a:r>
            <a:r>
              <a:rPr lang="fr-BE" sz="1000" baseline="0" dirty="0" err="1" smtClean="0"/>
              <a:t>with</a:t>
            </a:r>
            <a:r>
              <a:rPr lang="fr-BE" sz="1000" baseline="0" dirty="0" smtClean="0"/>
              <a:t> </a:t>
            </a:r>
            <a:r>
              <a:rPr lang="fr-BE" sz="1000" baseline="0" dirty="0" err="1" smtClean="0"/>
              <a:t>other</a:t>
            </a:r>
            <a:r>
              <a:rPr lang="fr-BE" sz="1000" baseline="0" dirty="0" smtClean="0"/>
              <a:t> protective or </a:t>
            </a:r>
            <a:r>
              <a:rPr lang="fr-BE" sz="1000" baseline="0" dirty="0" err="1" smtClean="0"/>
              <a:t>reserve</a:t>
            </a:r>
            <a:r>
              <a:rPr lang="fr-BE" sz="1000" baseline="0" dirty="0" smtClean="0"/>
              <a:t> </a:t>
            </a:r>
            <a:r>
              <a:rPr lang="fr-BE" sz="1000" baseline="0" dirty="0" err="1" smtClean="0"/>
              <a:t>factors</a:t>
            </a:r>
            <a:r>
              <a:rPr lang="fr-BE" sz="1000" baseline="0" dirty="0" smtClean="0"/>
              <a:t> </a:t>
            </a:r>
            <a:r>
              <a:rPr lang="fr-BE" sz="1000" baseline="0" dirty="0" err="1" smtClean="0"/>
              <a:t>favouring</a:t>
            </a:r>
            <a:r>
              <a:rPr lang="fr-BE" sz="1000" baseline="0" dirty="0" smtClean="0"/>
              <a:t> </a:t>
            </a:r>
            <a:r>
              <a:rPr lang="fr-BE" sz="1000" baseline="0" dirty="0" err="1" smtClean="0"/>
              <a:t>functional</a:t>
            </a:r>
            <a:r>
              <a:rPr lang="fr-BE" sz="1000" baseline="0" dirty="0" smtClean="0"/>
              <a:t> </a:t>
            </a:r>
            <a:r>
              <a:rPr lang="fr-BE" sz="1000" baseline="0" dirty="0" err="1" smtClean="0"/>
              <a:t>brain</a:t>
            </a:r>
            <a:r>
              <a:rPr lang="fr-BE" sz="1000" baseline="0" dirty="0" smtClean="0"/>
              <a:t> compensation in </a:t>
            </a:r>
            <a:r>
              <a:rPr lang="fr-BE" sz="1000" baseline="0" dirty="0" err="1" smtClean="0"/>
              <a:t>order</a:t>
            </a:r>
            <a:r>
              <a:rPr lang="fr-BE" sz="1000" baseline="0" dirty="0" smtClean="0"/>
              <a:t> to </a:t>
            </a:r>
            <a:r>
              <a:rPr lang="fr-BE" sz="1000" baseline="0" dirty="0" err="1" smtClean="0"/>
              <a:t>keep</a:t>
            </a:r>
            <a:r>
              <a:rPr lang="fr-BE" sz="1000" baseline="0" dirty="0" smtClean="0"/>
              <a:t> stable cognitive performance </a:t>
            </a:r>
            <a:r>
              <a:rPr lang="fr-BE" sz="1000" baseline="0" dirty="0" err="1" smtClean="0"/>
              <a:t>despite</a:t>
            </a:r>
            <a:r>
              <a:rPr lang="fr-BE" sz="1000" baseline="0" dirty="0" smtClean="0"/>
              <a:t> </a:t>
            </a:r>
            <a:r>
              <a:rPr lang="fr-BE" sz="1000" baseline="0" dirty="0" err="1" smtClean="0"/>
              <a:t>age-related</a:t>
            </a:r>
            <a:r>
              <a:rPr lang="fr-BE" sz="1000" baseline="0" dirty="0" smtClean="0"/>
              <a:t> </a:t>
            </a:r>
            <a:r>
              <a:rPr lang="fr-BE" sz="1000" baseline="0" dirty="0" err="1" smtClean="0"/>
              <a:t>brain</a:t>
            </a:r>
            <a:r>
              <a:rPr lang="fr-BE" sz="1000" baseline="0" dirty="0" smtClean="0"/>
              <a:t> </a:t>
            </a:r>
            <a:r>
              <a:rPr lang="fr-BE" sz="1000" baseline="0" dirty="0" err="1" smtClean="0"/>
              <a:t>atrophy</a:t>
            </a:r>
            <a:r>
              <a:rPr lang="fr-BE" sz="1000" baseline="0" dirty="0" smtClean="0"/>
              <a:t> or </a:t>
            </a:r>
            <a:r>
              <a:rPr lang="fr-BE" sz="1000" baseline="0" dirty="0" err="1" smtClean="0"/>
              <a:t>altered</a:t>
            </a:r>
            <a:r>
              <a:rPr lang="fr-BE" sz="1000" baseline="0" dirty="0" smtClean="0"/>
              <a:t> structural </a:t>
            </a:r>
            <a:r>
              <a:rPr lang="fr-BE" sz="1000" baseline="0" dirty="0" err="1" smtClean="0"/>
              <a:t>brain</a:t>
            </a:r>
            <a:r>
              <a:rPr lang="fr-BE" sz="1000" baseline="0" dirty="0" smtClean="0"/>
              <a:t> </a:t>
            </a:r>
            <a:r>
              <a:rPr lang="fr-BE" sz="1000" baseline="0" dirty="0" err="1" smtClean="0"/>
              <a:t>integrity</a:t>
            </a:r>
            <a:r>
              <a:rPr lang="fr-BE" sz="1000" baseline="0" dirty="0" smtClean="0"/>
              <a:t> for </a:t>
            </a:r>
            <a:r>
              <a:rPr lang="fr-BE" sz="1000" baseline="0" dirty="0" err="1" smtClean="0"/>
              <a:t>example</a:t>
            </a:r>
            <a:r>
              <a:rPr lang="fr-BE" sz="1000" baseline="0" dirty="0" smtClean="0"/>
              <a:t>. </a:t>
            </a:r>
            <a:endParaRPr lang="en-US" sz="1000" dirty="0"/>
          </a:p>
        </p:txBody>
      </p:sp>
      <p:sp>
        <p:nvSpPr>
          <p:cNvPr id="4" name="Slide Number Placeholder 3"/>
          <p:cNvSpPr>
            <a:spLocks noGrp="1"/>
          </p:cNvSpPr>
          <p:nvPr>
            <p:ph type="sldNum" sz="quarter" idx="10"/>
          </p:nvPr>
        </p:nvSpPr>
        <p:spPr/>
        <p:txBody>
          <a:bodyPr/>
          <a:lstStyle/>
          <a:p>
            <a:fld id="{D9709ED6-6ABD-4E15-90DD-E0D1E5886B8B}" type="slidenum">
              <a:rPr lang="de-DE" smtClean="0"/>
              <a:t>14</a:t>
            </a:fld>
            <a:endParaRPr lang="de-DE"/>
          </a:p>
        </p:txBody>
      </p:sp>
    </p:spTree>
    <p:extLst>
      <p:ext uri="{BB962C8B-B14F-4D97-AF65-F5344CB8AC3E}">
        <p14:creationId xmlns:p14="http://schemas.microsoft.com/office/powerpoint/2010/main" val="1475219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09ED6-6ABD-4E15-90DD-E0D1E5886B8B}" type="slidenum">
              <a:rPr lang="de-DE" smtClean="0"/>
              <a:t>15</a:t>
            </a:fld>
            <a:endParaRPr lang="de-DE"/>
          </a:p>
        </p:txBody>
      </p:sp>
    </p:spTree>
    <p:extLst>
      <p:ext uri="{BB962C8B-B14F-4D97-AF65-F5344CB8AC3E}">
        <p14:creationId xmlns:p14="http://schemas.microsoft.com/office/powerpoint/2010/main" val="1453439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09ED6-6ABD-4E15-90DD-E0D1E5886B8B}" type="slidenum">
              <a:rPr lang="de-DE" smtClean="0"/>
              <a:t>16</a:t>
            </a:fld>
            <a:endParaRPr lang="de-DE"/>
          </a:p>
        </p:txBody>
      </p:sp>
    </p:spTree>
    <p:extLst>
      <p:ext uri="{BB962C8B-B14F-4D97-AF65-F5344CB8AC3E}">
        <p14:creationId xmlns:p14="http://schemas.microsoft.com/office/powerpoint/2010/main" val="45692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09ED6-6ABD-4E15-90DD-E0D1E5886B8B}" type="slidenum">
              <a:rPr lang="de-DE" smtClean="0"/>
              <a:t>17</a:t>
            </a:fld>
            <a:endParaRPr lang="de-DE"/>
          </a:p>
        </p:txBody>
      </p:sp>
    </p:spTree>
    <p:extLst>
      <p:ext uri="{BB962C8B-B14F-4D97-AF65-F5344CB8AC3E}">
        <p14:creationId xmlns:p14="http://schemas.microsoft.com/office/powerpoint/2010/main" val="4263332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Took</a:t>
            </a:r>
            <a:r>
              <a:rPr lang="fr-BE" baseline="0" dirty="0" smtClean="0"/>
              <a:t> </a:t>
            </a:r>
            <a:r>
              <a:rPr lang="fr-BE" baseline="0" dirty="0" err="1" smtClean="0"/>
              <a:t>advantage</a:t>
            </a:r>
            <a:r>
              <a:rPr lang="fr-BE" baseline="0" dirty="0" smtClean="0"/>
              <a:t> of </a:t>
            </a:r>
            <a:r>
              <a:rPr lang="fr-BE" baseline="0" dirty="0" err="1" smtClean="0"/>
              <a:t>available</a:t>
            </a:r>
            <a:r>
              <a:rPr lang="fr-BE" baseline="0" dirty="0" smtClean="0"/>
              <a:t> </a:t>
            </a:r>
            <a:r>
              <a:rPr lang="fr-BE" baseline="0" dirty="0" err="1" smtClean="0"/>
              <a:t>quite</a:t>
            </a:r>
            <a:r>
              <a:rPr lang="fr-BE" baseline="0" dirty="0" smtClean="0"/>
              <a:t> large data set in the </a:t>
            </a:r>
            <a:r>
              <a:rPr lang="fr-BE" baseline="0" dirty="0" err="1" smtClean="0"/>
              <a:t>lab</a:t>
            </a:r>
            <a:r>
              <a:rPr lang="fr-BE" baseline="0" dirty="0" smtClean="0"/>
              <a:t> </a:t>
            </a:r>
            <a:r>
              <a:rPr lang="fr-BE" baseline="0" dirty="0" err="1" smtClean="0"/>
              <a:t>were</a:t>
            </a:r>
            <a:r>
              <a:rPr lang="fr-BE" baseline="0" dirty="0" smtClean="0"/>
              <a:t> participants </a:t>
            </a:r>
            <a:r>
              <a:rPr lang="fr-BE" baseline="0" dirty="0" err="1" smtClean="0"/>
              <a:t>stayed</a:t>
            </a:r>
            <a:r>
              <a:rPr lang="fr-BE" baseline="0" dirty="0" smtClean="0"/>
              <a:t> in the </a:t>
            </a:r>
            <a:r>
              <a:rPr lang="fr-BE" baseline="0" dirty="0" err="1" smtClean="0"/>
              <a:t>lab</a:t>
            </a:r>
            <a:r>
              <a:rPr lang="fr-BE" baseline="0" dirty="0" smtClean="0"/>
              <a:t> for about 1 </a:t>
            </a:r>
            <a:r>
              <a:rPr lang="fr-BE" baseline="0" dirty="0" err="1" smtClean="0"/>
              <a:t>week</a:t>
            </a:r>
            <a:r>
              <a:rPr lang="fr-BE" baseline="0" dirty="0" smtClean="0"/>
              <a:t> in </a:t>
            </a:r>
            <a:r>
              <a:rPr lang="fr-BE" baseline="0" dirty="0" err="1" smtClean="0"/>
              <a:t>order</a:t>
            </a:r>
            <a:r>
              <a:rPr lang="fr-BE" baseline="0" dirty="0" smtClean="0"/>
              <a:t> to </a:t>
            </a:r>
            <a:r>
              <a:rPr lang="fr-BE" baseline="0" dirty="0" err="1" smtClean="0"/>
              <a:t>assess</a:t>
            </a:r>
            <a:r>
              <a:rPr lang="fr-BE" baseline="0" dirty="0" smtClean="0"/>
              <a:t> </a:t>
            </a:r>
            <a:r>
              <a:rPr lang="fr-BE" baseline="0" dirty="0" err="1" smtClean="0"/>
              <a:t>sleep</a:t>
            </a:r>
            <a:r>
              <a:rPr lang="fr-BE" baseline="0" dirty="0" smtClean="0"/>
              <a:t> </a:t>
            </a:r>
            <a:r>
              <a:rPr lang="fr-BE" baseline="0" dirty="0" err="1" smtClean="0"/>
              <a:t>dynamics</a:t>
            </a:r>
            <a:r>
              <a:rPr lang="fr-BE" baseline="0" dirty="0" smtClean="0"/>
              <a:t> </a:t>
            </a:r>
            <a:r>
              <a:rPr lang="fr-BE" baseline="0" dirty="0" err="1" smtClean="0"/>
              <a:t>across</a:t>
            </a:r>
            <a:r>
              <a:rPr lang="fr-BE" baseline="0" dirty="0" smtClean="0"/>
              <a:t> </a:t>
            </a:r>
            <a:r>
              <a:rPr lang="fr-BE" baseline="0" dirty="0" err="1" smtClean="0"/>
              <a:t>different</a:t>
            </a:r>
            <a:r>
              <a:rPr lang="fr-BE" baseline="0" dirty="0" smtClean="0"/>
              <a:t> </a:t>
            </a:r>
            <a:r>
              <a:rPr lang="fr-BE" baseline="0" dirty="0" err="1" smtClean="0"/>
              <a:t>contexts</a:t>
            </a:r>
            <a:r>
              <a:rPr lang="fr-BE" baseline="0" dirty="0" smtClean="0"/>
              <a:t>. More </a:t>
            </a:r>
            <a:r>
              <a:rPr lang="fr-BE" baseline="0" dirty="0" err="1" smtClean="0"/>
              <a:t>specifically</a:t>
            </a:r>
            <a:r>
              <a:rPr lang="fr-BE" baseline="0" dirty="0" smtClean="0"/>
              <a:t>, </a:t>
            </a:r>
          </a:p>
          <a:p>
            <a:r>
              <a:rPr lang="fr-BE" baseline="0" dirty="0" smtClean="0"/>
              <a:t>360 participants </a:t>
            </a:r>
            <a:endParaRPr lang="fr-BE" dirty="0" smtClean="0"/>
          </a:p>
        </p:txBody>
      </p:sp>
      <p:sp>
        <p:nvSpPr>
          <p:cNvPr id="4" name="Espace réservé du numéro de diapositive 3"/>
          <p:cNvSpPr>
            <a:spLocks noGrp="1"/>
          </p:cNvSpPr>
          <p:nvPr>
            <p:ph type="sldNum" sz="quarter" idx="10"/>
          </p:nvPr>
        </p:nvSpPr>
        <p:spPr/>
        <p:txBody>
          <a:bodyPr/>
          <a:lstStyle/>
          <a:p>
            <a:fld id="{40BE3711-348A-4447-B622-9B7EB8FE402B}" type="slidenum">
              <a:rPr lang="en-US" smtClean="0"/>
              <a:pPr/>
              <a:t>18</a:t>
            </a:fld>
            <a:endParaRPr lang="en-US"/>
          </a:p>
        </p:txBody>
      </p:sp>
    </p:spTree>
    <p:extLst>
      <p:ext uri="{BB962C8B-B14F-4D97-AF65-F5344CB8AC3E}">
        <p14:creationId xmlns:p14="http://schemas.microsoft.com/office/powerpoint/2010/main" val="3416559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Slow</a:t>
            </a:r>
            <a:r>
              <a:rPr lang="fr-BE" baseline="0" dirty="0" smtClean="0"/>
              <a:t> </a:t>
            </a:r>
            <a:r>
              <a:rPr lang="fr-BE" baseline="0" dirty="0" err="1" smtClean="0"/>
              <a:t>waves</a:t>
            </a:r>
            <a:r>
              <a:rPr lang="fr-BE" baseline="0" dirty="0" smtClean="0"/>
              <a:t>, high-amplitude, </a:t>
            </a:r>
            <a:r>
              <a:rPr lang="fr-BE" baseline="0" dirty="0" err="1" smtClean="0"/>
              <a:t>low</a:t>
            </a:r>
            <a:r>
              <a:rPr lang="fr-BE" baseline="0" dirty="0" smtClean="0"/>
              <a:t> </a:t>
            </a:r>
            <a:r>
              <a:rPr lang="fr-BE" baseline="0" dirty="0" err="1" smtClean="0"/>
              <a:t>frequency</a:t>
            </a:r>
            <a:r>
              <a:rPr lang="fr-BE" baseline="0" dirty="0" smtClean="0"/>
              <a:t> oscillation </a:t>
            </a:r>
            <a:r>
              <a:rPr lang="fr-BE" baseline="0" dirty="0" err="1" smtClean="0"/>
              <a:t>occuring</a:t>
            </a:r>
            <a:r>
              <a:rPr lang="fr-BE" baseline="0" dirty="0" smtClean="0"/>
              <a:t> </a:t>
            </a:r>
            <a:r>
              <a:rPr lang="fr-BE" baseline="0" dirty="0" err="1" smtClean="0"/>
              <a:t>during</a:t>
            </a:r>
            <a:r>
              <a:rPr lang="fr-BE" baseline="0" dirty="0" smtClean="0"/>
              <a:t> NREM </a:t>
            </a:r>
            <a:r>
              <a:rPr lang="fr-BE" baseline="0" dirty="0" err="1" smtClean="0"/>
              <a:t>sleep</a:t>
            </a:r>
            <a:r>
              <a:rPr lang="fr-BE" baseline="0" dirty="0" smtClean="0"/>
              <a:t> and </a:t>
            </a:r>
            <a:r>
              <a:rPr lang="fr-BE" baseline="0" dirty="0" err="1" smtClean="0"/>
              <a:t>thus</a:t>
            </a:r>
            <a:r>
              <a:rPr lang="fr-BE" baseline="0" dirty="0" smtClean="0"/>
              <a:t> </a:t>
            </a:r>
            <a:r>
              <a:rPr lang="fr-BE" baseline="0" dirty="0" err="1" smtClean="0"/>
              <a:t>highly</a:t>
            </a:r>
            <a:r>
              <a:rPr lang="fr-BE" baseline="0" dirty="0" smtClean="0"/>
              <a:t> </a:t>
            </a:r>
            <a:r>
              <a:rPr lang="fr-BE" baseline="0" dirty="0" err="1" smtClean="0"/>
              <a:t>prevalent</a:t>
            </a:r>
            <a:r>
              <a:rPr lang="fr-BE" baseline="0" dirty="0" smtClean="0"/>
              <a:t> first part, dissipative </a:t>
            </a:r>
            <a:r>
              <a:rPr lang="fr-BE" baseline="0" dirty="0" err="1" smtClean="0"/>
              <a:t>process</a:t>
            </a:r>
            <a:r>
              <a:rPr lang="fr-BE" baseline="0" dirty="0" smtClean="0"/>
              <a:t>, </a:t>
            </a:r>
            <a:r>
              <a:rPr lang="fr-BE" baseline="0" dirty="0" err="1" smtClean="0"/>
              <a:t>exponential</a:t>
            </a:r>
            <a:r>
              <a:rPr lang="fr-BE" baseline="0" dirty="0" smtClean="0"/>
              <a:t> deca </a:t>
            </a:r>
            <a:r>
              <a:rPr lang="fr-BE" baseline="0" dirty="0" err="1" smtClean="0"/>
              <a:t>Reactive</a:t>
            </a:r>
            <a:r>
              <a:rPr lang="fr-BE" baseline="0" dirty="0" smtClean="0"/>
              <a:t> to </a:t>
            </a:r>
            <a:r>
              <a:rPr lang="fr-BE" baseline="0" dirty="0" err="1" smtClean="0"/>
              <a:t>sleep</a:t>
            </a:r>
            <a:r>
              <a:rPr lang="fr-BE" baseline="0" dirty="0" smtClean="0"/>
              <a:t> </a:t>
            </a:r>
            <a:r>
              <a:rPr lang="fr-BE" baseline="0" dirty="0" err="1" smtClean="0"/>
              <a:t>homeostatic</a:t>
            </a:r>
            <a:r>
              <a:rPr lang="fr-BE" baseline="0" dirty="0" smtClean="0"/>
              <a:t> condition (SD vs NAP)</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19</a:t>
            </a:fld>
            <a:endParaRPr lang="de-DE"/>
          </a:p>
        </p:txBody>
      </p:sp>
    </p:spTree>
    <p:extLst>
      <p:ext uri="{BB962C8B-B14F-4D97-AF65-F5344CB8AC3E}">
        <p14:creationId xmlns:p14="http://schemas.microsoft.com/office/powerpoint/2010/main" val="111679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The two-process model of SW regulation posits that </a:t>
            </a:r>
            <a:r>
              <a:rPr lang="en-US" sz="1000" baseline="0" dirty="0" smtClean="0"/>
              <a:t>t</a:t>
            </a:r>
            <a:r>
              <a:rPr lang="en-US" sz="1000" dirty="0" smtClean="0"/>
              <a:t>he circadian timing system</a:t>
            </a:r>
            <a:r>
              <a:rPr lang="en-US" sz="1000" baseline="0" dirty="0" smtClean="0"/>
              <a:t> </a:t>
            </a:r>
            <a:r>
              <a:rPr lang="en-US" sz="1000" dirty="0" smtClean="0"/>
              <a:t>modulates the sleep-wake cycle by</a:t>
            </a:r>
            <a:r>
              <a:rPr lang="en-US" sz="1000" baseline="0" dirty="0" smtClean="0"/>
              <a:t> </a:t>
            </a:r>
            <a:r>
              <a:rPr lang="en-US" sz="1000" dirty="0" smtClean="0"/>
              <a:t>generating an oscillatory signal that acts in opposition to wake-dependent homeostatic sleep propensity; promoting wake during the biological</a:t>
            </a:r>
            <a:r>
              <a:rPr lang="en-US" sz="1000" baseline="0" dirty="0" smtClean="0"/>
              <a:t> </a:t>
            </a:r>
            <a:r>
              <a:rPr lang="en-US" sz="1000" dirty="0" smtClean="0"/>
              <a:t>day and promoting</a:t>
            </a:r>
            <a:r>
              <a:rPr lang="en-US" sz="1000" baseline="0" dirty="0" smtClean="0"/>
              <a:t> </a:t>
            </a:r>
            <a:r>
              <a:rPr lang="en-US" sz="1000" dirty="0" smtClean="0"/>
              <a:t>sleep during the night.</a:t>
            </a:r>
            <a:r>
              <a:rPr lang="en-US" sz="1000" baseline="0" dirty="0" smtClean="0"/>
              <a:t> </a:t>
            </a:r>
            <a:endParaRPr lang="en-US"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Importantly, this</a:t>
            </a:r>
            <a:r>
              <a:rPr lang="en-US" sz="1000" baseline="0" dirty="0" smtClean="0"/>
              <a:t> </a:t>
            </a:r>
            <a:r>
              <a:rPr lang="en-US" sz="1000" dirty="0" smtClean="0"/>
              <a:t>model not</a:t>
            </a:r>
            <a:r>
              <a:rPr lang="en-US" sz="1000" baseline="0" dirty="0" smtClean="0"/>
              <a:t> only </a:t>
            </a:r>
            <a:r>
              <a:rPr lang="en-US" sz="1000" dirty="0" smtClean="0"/>
              <a:t>simulates successfully the timing and intensity of sleep </a:t>
            </a:r>
            <a:r>
              <a:rPr lang="en-US" sz="1000" baseline="0" dirty="0" smtClean="0"/>
              <a:t>but has also been shown to explain temporal modulations in alertness, vigilance or neurobehavioral performance. The </a:t>
            </a:r>
            <a:r>
              <a:rPr lang="en-US" sz="1000" kern="1200" dirty="0" smtClean="0">
                <a:solidFill>
                  <a:schemeClr val="tx1"/>
                </a:solidFill>
                <a:effectLst/>
                <a:latin typeface="+mn-lt"/>
                <a:ea typeface="+mn-ea"/>
                <a:cs typeface="+mn-cs"/>
              </a:rPr>
              <a:t>phase relation between the circadian pacemaker and</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the sleep-wake cycle is uniquely timed to maintain stable alertness and performance levels throughout a typical</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waking day. Obviously, extending wakefulness into the biological night is associated with steep decreases</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in</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alertness.</a:t>
            </a:r>
            <a:r>
              <a:rPr lang="en-US" sz="1000" kern="1200" baseline="0" dirty="0" smtClean="0">
                <a:solidFill>
                  <a:schemeClr val="tx1"/>
                </a:solidFill>
                <a:effectLst/>
                <a:latin typeface="+mn-lt"/>
                <a:ea typeface="+mn-ea"/>
                <a:cs typeface="+mn-cs"/>
              </a:rPr>
              <a:t> However w</a:t>
            </a:r>
            <a:r>
              <a:rPr lang="en-US" sz="1000" kern="1200" dirty="0" smtClean="0">
                <a:solidFill>
                  <a:schemeClr val="tx1"/>
                </a:solidFill>
                <a:effectLst/>
                <a:latin typeface="+mn-lt"/>
                <a:ea typeface="+mn-ea"/>
                <a:cs typeface="+mn-cs"/>
              </a:rPr>
              <a:t>hen wakefulness is further extended into daytime, alertness and performance partially recovers, most likely due to the reactivation of a circadian alerting</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signal.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effectLst/>
                <a:latin typeface="+mn-lt"/>
                <a:ea typeface="+mn-ea"/>
                <a:cs typeface="+mn-cs"/>
              </a:rPr>
              <a:t>Interestingly, we observed that BOLD activation underlying vigilance performance underwent a very similar pattern. This is highlighted here by the conjunction of two independent studies (depicted in dark and light blue) and both assessing BOLD activation underlying vigilance performance over a 40 hours sleep deprivation protocol. You can see that  a remarkably similar profile to the one observed for alertness or vigilance was observed.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effectLst/>
                <a:latin typeface="+mn-lt"/>
                <a:ea typeface="+mn-ea"/>
                <a:cs typeface="+mn-cs"/>
              </a:rPr>
              <a:t>Furthermore, one of these studies revealed that cerebral responses over nearly the entire cortical mantle </a:t>
            </a:r>
            <a:r>
              <a:rPr lang="en-US" sz="1000" kern="1200" dirty="0" smtClean="0">
                <a:solidFill>
                  <a:schemeClr val="tx1"/>
                </a:solidFill>
                <a:effectLst/>
                <a:latin typeface="+mn-lt"/>
                <a:ea typeface="+mn-ea"/>
                <a:cs typeface="+mn-cs"/>
              </a:rPr>
              <a:t>showed significant circadian rhythmicity, the phase of which varied across brain</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regions,</a:t>
            </a:r>
            <a:r>
              <a:rPr lang="en-US" sz="1000" kern="1200" baseline="0" dirty="0" smtClean="0">
                <a:solidFill>
                  <a:schemeClr val="tx1"/>
                </a:solidFill>
                <a:effectLst/>
                <a:latin typeface="+mn-lt"/>
                <a:ea typeface="+mn-ea"/>
                <a:cs typeface="+mn-cs"/>
              </a:rPr>
              <a:t> thereby underlining a regional modulation of the cerebral correlates underlying vigilance by sleep </a:t>
            </a:r>
            <a:r>
              <a:rPr lang="en-US" sz="1000" kern="1200" baseline="0" dirty="0" err="1" smtClean="0">
                <a:solidFill>
                  <a:schemeClr val="tx1"/>
                </a:solidFill>
                <a:effectLst/>
                <a:latin typeface="+mn-lt"/>
                <a:ea typeface="+mn-ea"/>
                <a:cs typeface="+mn-cs"/>
              </a:rPr>
              <a:t>dept</a:t>
            </a:r>
            <a:r>
              <a:rPr lang="en-US" sz="1000" kern="1200" baseline="0" dirty="0" smtClean="0">
                <a:solidFill>
                  <a:schemeClr val="tx1"/>
                </a:solidFill>
                <a:effectLst/>
                <a:latin typeface="+mn-lt"/>
                <a:ea typeface="+mn-ea"/>
                <a:cs typeface="+mn-cs"/>
              </a:rPr>
              <a:t> and circadian phase.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smtClean="0">
                <a:solidFill>
                  <a:schemeClr val="tx1"/>
                </a:solidFill>
                <a:effectLst/>
                <a:latin typeface="+mn-lt"/>
                <a:ea typeface="+mn-ea"/>
                <a:cs typeface="+mn-cs"/>
              </a:rPr>
              <a:t>Together, t</a:t>
            </a:r>
            <a:r>
              <a:rPr lang="en-US" sz="1000" kern="1200" dirty="0" smtClean="0">
                <a:solidFill>
                  <a:schemeClr val="tx1"/>
                </a:solidFill>
                <a:effectLst/>
                <a:latin typeface="+mn-lt"/>
                <a:ea typeface="+mn-ea"/>
                <a:cs typeface="+mn-cs"/>
              </a:rPr>
              <a:t>hese findings </a:t>
            </a:r>
            <a:r>
              <a:rPr lang="en-US" sz="1000" kern="1200" baseline="0" dirty="0" smtClean="0">
                <a:solidFill>
                  <a:schemeClr val="tx1"/>
                </a:solidFill>
                <a:effectLst/>
                <a:latin typeface="+mn-lt"/>
                <a:ea typeface="+mn-ea"/>
                <a:cs typeface="+mn-cs"/>
              </a:rPr>
              <a:t>posit …</a:t>
            </a:r>
            <a:endParaRPr lang="en-US" sz="10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smtClean="0">
              <a:solidFill>
                <a:schemeClr val="tx1"/>
              </a:solidFill>
              <a:effectLst/>
              <a:latin typeface="+mn-lt"/>
              <a:ea typeface="+mn-ea"/>
              <a:cs typeface="+mn-cs"/>
            </a:endParaRPr>
          </a:p>
          <a:p>
            <a:endParaRPr lang="en-US" sz="1000" baseline="0" dirty="0" smtClean="0"/>
          </a:p>
        </p:txBody>
      </p:sp>
      <p:sp>
        <p:nvSpPr>
          <p:cNvPr id="4" name="Espace réservé du numéro de diapositive 3"/>
          <p:cNvSpPr>
            <a:spLocks noGrp="1"/>
          </p:cNvSpPr>
          <p:nvPr>
            <p:ph type="sldNum" sz="quarter" idx="10"/>
          </p:nvPr>
        </p:nvSpPr>
        <p:spPr/>
        <p:txBody>
          <a:bodyPr/>
          <a:lstStyle/>
          <a:p>
            <a:fld id="{0B493611-B49F-4986-89C6-0A97670F1DF2}" type="slidenum">
              <a:rPr lang="de-DE" smtClean="0"/>
              <a:t>2</a:t>
            </a:fld>
            <a:endParaRPr lang="de-DE"/>
          </a:p>
        </p:txBody>
      </p:sp>
    </p:spTree>
    <p:extLst>
      <p:ext uri="{BB962C8B-B14F-4D97-AF65-F5344CB8AC3E}">
        <p14:creationId xmlns:p14="http://schemas.microsoft.com/office/powerpoint/2010/main" val="320709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time window of development explored in the present study, progressive changes such as increases in myelination and white matter occur (</a:t>
            </a:r>
            <a:r>
              <a:rPr lang="en-US" dirty="0" smtClean="0">
                <a:hlinkClick r:id="rId3"/>
              </a:rPr>
              <a:t>De Bellis et al., 2001</a:t>
            </a:r>
            <a:r>
              <a:rPr lang="en-US" dirty="0" smtClean="0"/>
              <a:t>; </a:t>
            </a:r>
            <a:r>
              <a:rPr lang="en-US" dirty="0" err="1" smtClean="0">
                <a:hlinkClick r:id="rId4"/>
              </a:rPr>
              <a:t>Giedd</a:t>
            </a:r>
            <a:r>
              <a:rPr lang="en-US" dirty="0" smtClean="0">
                <a:hlinkClick r:id="rId4"/>
              </a:rPr>
              <a:t>, 2004</a:t>
            </a:r>
            <a:r>
              <a:rPr lang="en-US" dirty="0" smtClean="0"/>
              <a:t>; cf. </a:t>
            </a:r>
            <a:r>
              <a:rPr lang="en-US" dirty="0" smtClean="0">
                <a:hlinkClick r:id="rId5"/>
              </a:rPr>
              <a:t>Nagel et al., 2006</a:t>
            </a:r>
            <a:r>
              <a:rPr lang="en-US" dirty="0" smtClean="0"/>
              <a:t>) and regressive changes, such as decreases in gray matter volume or synaptic density, have also been reported in certain brain regions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Post-hoc analyses revealed that higher SWA0 under well rested conditions was associated with lower myelin content in the temporal portion of the inferior longitudinal fasciculus. Notably, the homeostatic response of SWA to sleep deprivation and sleep satiation, were not predictive for local myelin content across individuals, neither was its intra-night exponential dynamics . SWA at sleep onset has been shown under genetic control and to reflect the wake-dependent build-up of sleep need. Beyond, this marker undergoes developmental concomitant to ongoing </a:t>
            </a:r>
            <a:r>
              <a:rPr lang="en-US" sz="1200" kern="1200" dirty="0" err="1" smtClean="0">
                <a:solidFill>
                  <a:schemeClr val="tx1"/>
                </a:solidFill>
                <a:effectLst/>
                <a:latin typeface="+mn-lt"/>
                <a:ea typeface="+mn-ea"/>
                <a:cs typeface="+mn-cs"/>
              </a:rPr>
              <a:t>myelinogenesis</a:t>
            </a:r>
            <a:r>
              <a:rPr lang="en-US" sz="1200" kern="1200" dirty="0" smtClean="0">
                <a:solidFill>
                  <a:schemeClr val="tx1"/>
                </a:solidFill>
                <a:effectLst/>
                <a:latin typeface="+mn-lt"/>
                <a:ea typeface="+mn-ea"/>
                <a:cs typeface="+mn-cs"/>
              </a:rPr>
              <a:t> in the temporal lobe. Our findings point </a:t>
            </a:r>
            <a:r>
              <a:rPr lang="en-US" sz="1200" kern="1200" dirty="0" err="1" smtClean="0">
                <a:solidFill>
                  <a:schemeClr val="tx1"/>
                </a:solidFill>
                <a:effectLst/>
                <a:latin typeface="+mn-lt"/>
                <a:ea typeface="+mn-ea"/>
                <a:cs typeface="+mn-cs"/>
              </a:rPr>
              <a:t>towardsa</a:t>
            </a:r>
            <a:r>
              <a:rPr lang="en-US" sz="1200" kern="1200" dirty="0" smtClean="0">
                <a:solidFill>
                  <a:schemeClr val="tx1"/>
                </a:solidFill>
                <a:effectLst/>
                <a:latin typeface="+mn-lt"/>
                <a:ea typeface="+mn-ea"/>
                <a:cs typeface="+mn-cs"/>
              </a:rPr>
              <a:t> region-specific association between myelin integrity and sleep slow wave generation in the human brain.  </a:t>
            </a:r>
          </a:p>
          <a:p>
            <a:r>
              <a:rPr lang="fr-BE"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Rem sleep however (not declining in this age range): check for association MT_WM and REM duration (%) during BASN. </a:t>
            </a:r>
          </a:p>
          <a:p>
            <a:r>
              <a:rPr lang="en-US" sz="1200" kern="1200" dirty="0" smtClean="0">
                <a:solidFill>
                  <a:schemeClr val="tx1"/>
                </a:solidFill>
                <a:effectLst/>
                <a:latin typeface="+mn-lt"/>
                <a:ea typeface="+mn-ea"/>
                <a:cs typeface="+mn-cs"/>
              </a:rPr>
              <a:t>Post-hoc analyses revealed that higher SWA0 under well rested conditions was associated with lower myelin content in the temporal portion of the inferior longitudinal fasciculus. Notably, the homeostatic response of SWA to sleep deprivation and sleep satiation, were not predictive for local myelin content across individuals, neither was its intra-night exponential dynamics . SWA at sleep onset has been shown under genetic control and to reflect the wake-dependent build-up of sleep need. Beyond, this marker undergoes developmental concomitant to ongoing </a:t>
            </a:r>
            <a:r>
              <a:rPr lang="en-US" sz="1200" kern="1200" dirty="0" err="1" smtClean="0">
                <a:solidFill>
                  <a:schemeClr val="tx1"/>
                </a:solidFill>
                <a:effectLst/>
                <a:latin typeface="+mn-lt"/>
                <a:ea typeface="+mn-ea"/>
                <a:cs typeface="+mn-cs"/>
              </a:rPr>
              <a:t>myelinogenesis</a:t>
            </a:r>
            <a:r>
              <a:rPr lang="en-US" sz="1200" kern="1200" dirty="0" smtClean="0">
                <a:solidFill>
                  <a:schemeClr val="tx1"/>
                </a:solidFill>
                <a:effectLst/>
                <a:latin typeface="+mn-lt"/>
                <a:ea typeface="+mn-ea"/>
                <a:cs typeface="+mn-cs"/>
              </a:rPr>
              <a:t> in the temporal lobe. Our findings point </a:t>
            </a:r>
            <a:r>
              <a:rPr lang="en-US" sz="1200" kern="1200" dirty="0" err="1" smtClean="0">
                <a:solidFill>
                  <a:schemeClr val="tx1"/>
                </a:solidFill>
                <a:effectLst/>
                <a:latin typeface="+mn-lt"/>
                <a:ea typeface="+mn-ea"/>
                <a:cs typeface="+mn-cs"/>
              </a:rPr>
              <a:t>towardsa</a:t>
            </a:r>
            <a:r>
              <a:rPr lang="en-US" sz="1200" kern="1200" dirty="0" smtClean="0">
                <a:solidFill>
                  <a:schemeClr val="tx1"/>
                </a:solidFill>
                <a:effectLst/>
                <a:latin typeface="+mn-lt"/>
                <a:ea typeface="+mn-ea"/>
                <a:cs typeface="+mn-cs"/>
              </a:rPr>
              <a:t> region-specific association between myelin integrity and sleep slow wave generation in the human brain.  </a:t>
            </a:r>
          </a:p>
          <a:p>
            <a:r>
              <a:rPr lang="fr-BE"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Rem sleep however (not declining in this age range): check for association MT_WM and REM duration (%) during BASN. </a:t>
            </a:r>
          </a:p>
          <a:p>
            <a:endParaRPr lang="fr-BE" dirty="0" smtClean="0"/>
          </a:p>
          <a:p>
            <a:endParaRPr lang="fr-BE" dirty="0" smtClean="0"/>
          </a:p>
          <a:p>
            <a:r>
              <a:rPr lang="en-US" sz="1200" kern="1200" dirty="0" smtClean="0">
                <a:solidFill>
                  <a:schemeClr val="tx1"/>
                </a:solidFill>
                <a:effectLst/>
                <a:latin typeface="+mn-lt"/>
                <a:ea typeface="+mn-ea"/>
                <a:cs typeface="+mn-cs"/>
              </a:rPr>
              <a:t>The brain undergoes profound changes across lifespan that includes both progressive and regressive </a:t>
            </a:r>
            <a:r>
              <a:rPr lang="en-US" sz="1200" kern="1200" dirty="0" err="1" smtClean="0">
                <a:solidFill>
                  <a:schemeClr val="tx1"/>
                </a:solidFill>
                <a:effectLst/>
                <a:latin typeface="+mn-lt"/>
                <a:ea typeface="+mn-ea"/>
                <a:cs typeface="+mn-cs"/>
              </a:rPr>
              <a:t>cytoarchitectural</a:t>
            </a:r>
            <a:r>
              <a:rPr lang="en-US" sz="1200" kern="1200" dirty="0" smtClean="0">
                <a:solidFill>
                  <a:schemeClr val="tx1"/>
                </a:solidFill>
                <a:effectLst/>
                <a:latin typeface="+mn-lt"/>
                <a:ea typeface="+mn-ea"/>
                <a:cs typeface="+mn-cs"/>
              </a:rPr>
              <a:t> events</a:t>
            </a:r>
            <a:r>
              <a:rPr lang="fr-BE"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Brain maturation undergoes  region-specific trajectories, such that. Cortical grey matter volume for example peaks in sensory-motor cortices first, before reaching plateau levels in the frontal and temporal lobes during adolescence </a:t>
            </a:r>
            <a:r>
              <a:rPr lang="en-US" sz="1200" kern="1200" dirty="0" err="1" smtClean="0">
                <a:solidFill>
                  <a:schemeClr val="tx1"/>
                </a:solidFill>
                <a:effectLst/>
                <a:latin typeface="+mn-lt"/>
                <a:ea typeface="+mn-ea"/>
                <a:cs typeface="+mn-cs"/>
              </a:rPr>
              <a:t>onlya</a:t>
            </a:r>
            <a:r>
              <a:rPr lang="en-US" sz="1200" kern="1200" dirty="0" smtClean="0">
                <a:solidFill>
                  <a:schemeClr val="tx1"/>
                </a:solidFill>
                <a:effectLst/>
                <a:latin typeface="+mn-lt"/>
                <a:ea typeface="+mn-ea"/>
                <a:cs typeface="+mn-cs"/>
              </a:rPr>
              <a:t> [1]. Thereafter, </a:t>
            </a:r>
            <a:r>
              <a:rPr lang="en-US" sz="1200" kern="1200" dirty="0" err="1" smtClean="0">
                <a:solidFill>
                  <a:schemeClr val="tx1"/>
                </a:solidFill>
                <a:effectLst/>
                <a:latin typeface="+mn-lt"/>
                <a:ea typeface="+mn-ea"/>
                <a:cs typeface="+mn-cs"/>
              </a:rPr>
              <a:t>lineardecreases</a:t>
            </a:r>
            <a:r>
              <a:rPr lang="en-US" sz="1200" kern="1200" dirty="0" smtClean="0">
                <a:solidFill>
                  <a:schemeClr val="tx1"/>
                </a:solidFill>
                <a:effectLst/>
                <a:latin typeface="+mn-lt"/>
                <a:ea typeface="+mn-ea"/>
                <a:cs typeface="+mn-cs"/>
              </a:rPr>
              <a:t> in grey matter volume are observed that start in early adulthood majorly due to the elimination of cortical synapses [2]. Concomitantly to grey matter decreases, </a:t>
            </a:r>
          </a:p>
          <a:p>
            <a:r>
              <a:rPr lang="en-US" sz="1200" kern="1200" dirty="0" smtClean="0">
                <a:solidFill>
                  <a:schemeClr val="tx1"/>
                </a:solidFill>
                <a:effectLst/>
                <a:latin typeface="+mn-lt"/>
                <a:ea typeface="+mn-ea"/>
                <a:cs typeface="+mn-cs"/>
              </a:rPr>
              <a:t> white matter volume starts to increase during young adulthood, with peak levels only occurring later in life (e.g. around the age of 40 in the frontal lobe and even later in the  </a:t>
            </a:r>
            <a:r>
              <a:rPr lang="en-US" sz="1200" kern="1200" dirty="0" err="1" smtClean="0">
                <a:solidFill>
                  <a:schemeClr val="tx1"/>
                </a:solidFill>
                <a:effectLst/>
                <a:latin typeface="+mn-lt"/>
                <a:ea typeface="+mn-ea"/>
                <a:cs typeface="+mn-cs"/>
              </a:rPr>
              <a:t>the</a:t>
            </a:r>
            <a:r>
              <a:rPr lang="en-US" sz="1200" kern="1200" dirty="0" smtClean="0">
                <a:solidFill>
                  <a:schemeClr val="tx1"/>
                </a:solidFill>
                <a:effectLst/>
                <a:latin typeface="+mn-lt"/>
                <a:ea typeface="+mn-ea"/>
                <a:cs typeface="+mn-cs"/>
              </a:rPr>
              <a:t> temporal lobe [1]). </a:t>
            </a:r>
            <a:r>
              <a:rPr lang="fr-BE"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Add ref ? </a:t>
            </a:r>
          </a:p>
          <a:p>
            <a:endParaRPr lang="fr-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pc="-1" dirty="0" smtClean="0">
                <a:solidFill>
                  <a:srgbClr val="FF0000"/>
                </a:solidFill>
                <a:latin typeface="Calisto MT"/>
              </a:rPr>
              <a:t>Myelination temporally matches with increase in EEG coherence and overall connectivity (REF??)</a:t>
            </a:r>
          </a:p>
          <a:p>
            <a:r>
              <a:rPr lang="fr-BE" b="1" dirty="0" smtClean="0">
                <a:latin typeface="Arial" panose="020B0604020202020204" pitchFamily="34" charset="0"/>
                <a:cs typeface="Arial" panose="020B0604020202020204" pitchFamily="34" charset="0"/>
              </a:rPr>
              <a:t>Brain </a:t>
            </a:r>
            <a:r>
              <a:rPr lang="fr-BE" b="1" dirty="0" err="1" smtClean="0">
                <a:latin typeface="Arial" panose="020B0604020202020204" pitchFamily="34" charset="0"/>
                <a:cs typeface="Arial" panose="020B0604020202020204" pitchFamily="34" charset="0"/>
              </a:rPr>
              <a:t>development</a:t>
            </a:r>
            <a:endParaRPr lang="fr-BE" b="1" dirty="0" smtClean="0">
              <a:latin typeface="Arial" panose="020B0604020202020204" pitchFamily="34" charset="0"/>
              <a:cs typeface="Arial" panose="020B0604020202020204" pitchFamily="34" charset="0"/>
            </a:endParaRPr>
          </a:p>
          <a:p>
            <a:r>
              <a:rPr lang="fr-BE" dirty="0" smtClean="0">
                <a:latin typeface="Arial" panose="020B0604020202020204" pitchFamily="34" charset="0"/>
                <a:cs typeface="Arial" panose="020B0604020202020204" pitchFamily="34" charset="0"/>
              </a:rPr>
              <a:t>Progressive &amp; </a:t>
            </a:r>
            <a:r>
              <a:rPr lang="fr-BE" dirty="0" err="1" smtClean="0">
                <a:latin typeface="Arial" panose="020B0604020202020204" pitchFamily="34" charset="0"/>
                <a:cs typeface="Arial" panose="020B0604020202020204" pitchFamily="34" charset="0"/>
              </a:rPr>
              <a:t>regressive</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cytoarchitectural</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events</a:t>
            </a:r>
            <a:r>
              <a:rPr lang="fr-BE" dirty="0" smtClean="0">
                <a:latin typeface="Arial" panose="020B0604020202020204" pitchFamily="34" charset="0"/>
                <a:cs typeface="Arial" panose="020B0604020202020204" pitchFamily="34" charset="0"/>
              </a:rPr>
              <a:t> </a:t>
            </a:r>
          </a:p>
          <a:p>
            <a:endParaRPr lang="fr-BE" dirty="0" smtClean="0">
              <a:latin typeface="Arial" panose="020B0604020202020204" pitchFamily="34" charset="0"/>
              <a:cs typeface="Arial" panose="020B0604020202020204" pitchFamily="34" charset="0"/>
            </a:endParaRPr>
          </a:p>
          <a:p>
            <a:r>
              <a:rPr lang="fr-BE" dirty="0" smtClean="0">
                <a:latin typeface="Arial" panose="020B0604020202020204" pitchFamily="34" charset="0"/>
                <a:cs typeface="Arial" panose="020B0604020202020204" pitchFamily="34" charset="0"/>
                <a:sym typeface="Wingdings" panose="05000000000000000000" pitchFamily="2" charset="2"/>
              </a:rPr>
              <a:t> </a:t>
            </a:r>
            <a:r>
              <a:rPr lang="fr-BE" dirty="0" err="1" smtClean="0">
                <a:latin typeface="Arial" panose="020B0604020202020204" pitchFamily="34" charset="0"/>
                <a:cs typeface="Arial" panose="020B0604020202020204" pitchFamily="34" charset="0"/>
              </a:rPr>
              <a:t>grey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matter</a:t>
            </a:r>
            <a:r>
              <a:rPr lang="fr-BE" dirty="0" smtClean="0">
                <a:latin typeface="Arial" panose="020B0604020202020204" pitchFamily="34" charset="0"/>
                <a:cs typeface="Arial" panose="020B0604020202020204" pitchFamily="34" charset="0"/>
              </a:rPr>
              <a:t> - white </a:t>
            </a:r>
            <a:r>
              <a:rPr lang="fr-BE" dirty="0" err="1" smtClean="0">
                <a:latin typeface="Arial" panose="020B0604020202020204" pitchFamily="34" charset="0"/>
                <a:cs typeface="Arial" panose="020B0604020202020204" pitchFamily="34" charset="0"/>
              </a:rPr>
              <a:t>matter</a:t>
            </a:r>
            <a:r>
              <a:rPr lang="fr-BE" dirty="0" smtClean="0">
                <a:latin typeface="Arial" panose="020B0604020202020204" pitchFamily="34" charset="0"/>
                <a:cs typeface="Arial" panose="020B0604020202020204" pitchFamily="34" charset="0"/>
              </a:rPr>
              <a:t> changes</a:t>
            </a:r>
          </a:p>
          <a:p>
            <a:r>
              <a:rPr lang="fr-BE" dirty="0" smtClean="0">
                <a:latin typeface="Arial" panose="020B0604020202020204" pitchFamily="34" charset="0"/>
                <a:cs typeface="Arial" panose="020B0604020202020204" pitchFamily="34" charset="0"/>
                <a:sym typeface="Wingdings" panose="05000000000000000000" pitchFamily="2" charset="2"/>
              </a:rPr>
              <a:t> </a:t>
            </a:r>
            <a:r>
              <a:rPr lang="fr-BE" dirty="0" err="1" smtClean="0">
                <a:latin typeface="Arial" panose="020B0604020202020204" pitchFamily="34" charset="0"/>
                <a:cs typeface="Arial" panose="020B0604020202020204" pitchFamily="34" charset="0"/>
              </a:rPr>
              <a:t>region-specific</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trajectories</a:t>
            </a:r>
            <a:endParaRPr lang="en-US"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pc="-1" dirty="0" smtClean="0">
              <a:solidFill>
                <a:srgbClr val="FF0000"/>
              </a:solidFill>
              <a:latin typeface="Calisto MT"/>
            </a:endParaRPr>
          </a:p>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20</a:t>
            </a:fld>
            <a:endParaRPr lang="de-DE"/>
          </a:p>
        </p:txBody>
      </p:sp>
    </p:spTree>
    <p:extLst>
      <p:ext uri="{BB962C8B-B14F-4D97-AF65-F5344CB8AC3E}">
        <p14:creationId xmlns:p14="http://schemas.microsoft.com/office/powerpoint/2010/main" val="3512048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09ED6-6ABD-4E15-90DD-E0D1E5886B8B}" type="slidenum">
              <a:rPr lang="de-DE" smtClean="0"/>
              <a:t>21</a:t>
            </a:fld>
            <a:endParaRPr lang="de-DE"/>
          </a:p>
        </p:txBody>
      </p:sp>
    </p:spTree>
    <p:extLst>
      <p:ext uri="{BB962C8B-B14F-4D97-AF65-F5344CB8AC3E}">
        <p14:creationId xmlns:p14="http://schemas.microsoft.com/office/powerpoint/2010/main" val="16257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What</a:t>
            </a:r>
            <a:r>
              <a:rPr lang="fr-BE" dirty="0" smtClean="0"/>
              <a:t> about the </a:t>
            </a:r>
            <a:r>
              <a:rPr lang="fr-BE" dirty="0" err="1" smtClean="0"/>
              <a:t>cerebral</a:t>
            </a:r>
            <a:r>
              <a:rPr lang="fr-BE" dirty="0" smtClean="0"/>
              <a:t> </a:t>
            </a:r>
            <a:r>
              <a:rPr lang="fr-BE" dirty="0" err="1" smtClean="0"/>
              <a:t>correlates</a:t>
            </a:r>
            <a:endParaRPr lang="fr-BE" dirty="0" smtClean="0"/>
          </a:p>
          <a:p>
            <a:r>
              <a:rPr lang="fr-BE" dirty="0" err="1" smtClean="0"/>
              <a:t>Linear</a:t>
            </a:r>
            <a:endParaRPr lang="fr-BE" dirty="0" smtClean="0"/>
          </a:p>
          <a:p>
            <a:r>
              <a:rPr lang="fr-BE" dirty="0" smtClean="0"/>
              <a:t>Access</a:t>
            </a:r>
            <a:r>
              <a:rPr lang="fr-BE" baseline="0" dirty="0" smtClean="0"/>
              <a:t> to </a:t>
            </a:r>
            <a:r>
              <a:rPr lang="fr-BE" baseline="0" dirty="0" err="1" smtClean="0"/>
              <a:t>two</a:t>
            </a:r>
            <a:r>
              <a:rPr lang="fr-BE" baseline="0" dirty="0" smtClean="0"/>
              <a:t> data sets, </a:t>
            </a:r>
            <a:r>
              <a:rPr lang="fr-BE" baseline="0" dirty="0" err="1" smtClean="0"/>
              <a:t>recalculated</a:t>
            </a:r>
            <a:r>
              <a:rPr lang="fr-BE" baseline="0" dirty="0" smtClean="0"/>
              <a:t> </a:t>
            </a:r>
            <a:r>
              <a:rPr lang="fr-BE" baseline="0" dirty="0" err="1" smtClean="0"/>
              <a:t>same</a:t>
            </a:r>
            <a:r>
              <a:rPr lang="fr-BE" baseline="0" dirty="0" smtClean="0"/>
              <a:t> </a:t>
            </a:r>
            <a:r>
              <a:rPr lang="fr-BE" baseline="0" dirty="0" err="1" smtClean="0"/>
              <a:t>contrasts</a:t>
            </a:r>
            <a:r>
              <a:rPr lang="fr-BE" baseline="0" dirty="0" smtClean="0"/>
              <a:t>, </a:t>
            </a:r>
            <a:r>
              <a:rPr lang="fr-BE" baseline="0" dirty="0" err="1" smtClean="0"/>
              <a:t>difference</a:t>
            </a:r>
            <a:r>
              <a:rPr lang="fr-BE" baseline="0" dirty="0" smtClean="0"/>
              <a:t> </a:t>
            </a:r>
            <a:r>
              <a:rPr lang="fr-BE" baseline="0" dirty="0" err="1" smtClean="0"/>
              <a:t>between</a:t>
            </a:r>
            <a:r>
              <a:rPr lang="fr-BE" baseline="0" dirty="0" smtClean="0"/>
              <a:t> </a:t>
            </a:r>
            <a:r>
              <a:rPr lang="fr-BE" baseline="0" dirty="0" err="1" smtClean="0"/>
              <a:t>studies</a:t>
            </a:r>
            <a:r>
              <a:rPr lang="fr-BE" baseline="0" dirty="0" smtClean="0"/>
              <a:t> </a:t>
            </a:r>
          </a:p>
          <a:p>
            <a:r>
              <a:rPr lang="fr-BE" baseline="0" dirty="0" smtClean="0"/>
              <a:t>Glass </a:t>
            </a:r>
            <a:r>
              <a:rPr lang="fr-BE" baseline="0" dirty="0" err="1" smtClean="0"/>
              <a:t>brain</a:t>
            </a:r>
            <a:r>
              <a:rPr lang="fr-BE" baseline="0" dirty="0" smtClean="0"/>
              <a:t>, </a:t>
            </a:r>
            <a:r>
              <a:rPr lang="fr-BE" baseline="0" dirty="0" err="1" smtClean="0"/>
              <a:t>statistical</a:t>
            </a:r>
            <a:r>
              <a:rPr lang="fr-BE" baseline="0" dirty="0" smtClean="0"/>
              <a:t> </a:t>
            </a:r>
            <a:r>
              <a:rPr lang="fr-BE" baseline="0" dirty="0" err="1" smtClean="0"/>
              <a:t>map</a:t>
            </a:r>
            <a:r>
              <a:rPr lang="fr-BE" baseline="0" dirty="0" smtClean="0"/>
              <a:t>, </a:t>
            </a:r>
            <a:r>
              <a:rPr lang="fr-BE" baseline="0" dirty="0" err="1" smtClean="0"/>
              <a:t>darkest</a:t>
            </a:r>
            <a:r>
              <a:rPr lang="fr-BE" baseline="0" dirty="0" smtClean="0"/>
              <a:t> = </a:t>
            </a:r>
            <a:r>
              <a:rPr lang="fr-BE" baseline="0" dirty="0" err="1" smtClean="0"/>
              <a:t>higest</a:t>
            </a:r>
            <a:r>
              <a:rPr lang="fr-BE" baseline="0" dirty="0" smtClean="0"/>
              <a:t> t-values, </a:t>
            </a:r>
            <a:r>
              <a:rPr lang="fr-BE" baseline="0" dirty="0" err="1" smtClean="0"/>
              <a:t>strongest</a:t>
            </a:r>
            <a:r>
              <a:rPr lang="fr-BE" baseline="0" dirty="0" smtClean="0"/>
              <a:t> </a:t>
            </a:r>
            <a:r>
              <a:rPr lang="fr-BE" baseline="0" dirty="0" err="1" smtClean="0"/>
              <a:t>effects</a:t>
            </a:r>
            <a:r>
              <a:rPr lang="fr-BE" baseline="0" dirty="0" smtClean="0"/>
              <a:t>. </a:t>
            </a:r>
          </a:p>
          <a:p>
            <a:pPr marL="228600" indent="-228600">
              <a:buAutoNum type="arabicPeriod"/>
            </a:pPr>
            <a:r>
              <a:rPr lang="fr-BE" baseline="0" dirty="0" err="1" smtClean="0"/>
              <a:t>Linear</a:t>
            </a:r>
            <a:r>
              <a:rPr lang="fr-BE" baseline="0" dirty="0" smtClean="0"/>
              <a:t> </a:t>
            </a:r>
            <a:r>
              <a:rPr lang="fr-BE" baseline="0" dirty="0" err="1" smtClean="0"/>
              <a:t>slope</a:t>
            </a:r>
            <a:r>
              <a:rPr lang="fr-BE" baseline="0" dirty="0" smtClean="0"/>
              <a:t> (as a </a:t>
            </a:r>
            <a:r>
              <a:rPr lang="fr-BE" baseline="0" dirty="0" err="1" smtClean="0"/>
              <a:t>reflection</a:t>
            </a:r>
            <a:r>
              <a:rPr lang="fr-BE" baseline="0" dirty="0" smtClean="0"/>
              <a:t> of </a:t>
            </a:r>
            <a:r>
              <a:rPr lang="fr-BE" baseline="0" dirty="0" err="1" smtClean="0"/>
              <a:t>linear</a:t>
            </a:r>
            <a:r>
              <a:rPr lang="fr-BE" baseline="0" dirty="0" smtClean="0"/>
              <a:t> </a:t>
            </a:r>
            <a:r>
              <a:rPr lang="fr-BE" baseline="0" dirty="0" err="1" smtClean="0"/>
              <a:t>increase</a:t>
            </a:r>
            <a:r>
              <a:rPr lang="fr-BE" baseline="0" dirty="0" smtClean="0"/>
              <a:t> of </a:t>
            </a:r>
            <a:r>
              <a:rPr lang="fr-BE" baseline="0" dirty="0" err="1" smtClean="0"/>
              <a:t>homeostatic</a:t>
            </a:r>
            <a:r>
              <a:rPr lang="fr-BE" baseline="0" dirty="0" smtClean="0"/>
              <a:t> </a:t>
            </a:r>
            <a:r>
              <a:rPr lang="fr-BE" baseline="0" dirty="0" err="1" smtClean="0"/>
              <a:t>sleep</a:t>
            </a:r>
            <a:r>
              <a:rPr lang="fr-BE" baseline="0" dirty="0" smtClean="0"/>
              <a:t> pressure): large set of cortical, </a:t>
            </a:r>
            <a:r>
              <a:rPr lang="fr-BE" baseline="0" dirty="0" err="1" smtClean="0"/>
              <a:t>particulalr</a:t>
            </a:r>
            <a:r>
              <a:rPr lang="fr-BE" baseline="0" dirty="0" smtClean="0"/>
              <a:t> occipital-</a:t>
            </a:r>
            <a:r>
              <a:rPr lang="fr-BE" baseline="0" dirty="0" err="1" smtClean="0"/>
              <a:t>motor</a:t>
            </a:r>
            <a:r>
              <a:rPr lang="fr-BE" baseline="0" dirty="0" smtClean="0"/>
              <a:t> </a:t>
            </a:r>
            <a:r>
              <a:rPr lang="fr-BE" baseline="0" dirty="0" err="1" smtClean="0"/>
              <a:t>regions</a:t>
            </a:r>
            <a:r>
              <a:rPr lang="fr-BE" baseline="0" dirty="0" smtClean="0"/>
              <a:t> (local use, </a:t>
            </a:r>
            <a:r>
              <a:rPr lang="fr-BE" baseline="0" dirty="0" err="1" smtClean="0"/>
              <a:t>visual</a:t>
            </a:r>
            <a:r>
              <a:rPr lang="fr-BE" baseline="0" dirty="0" smtClean="0"/>
              <a:t> </a:t>
            </a:r>
            <a:r>
              <a:rPr lang="fr-BE" baseline="0" dirty="0" err="1" smtClean="0"/>
              <a:t>task</a:t>
            </a:r>
            <a:r>
              <a:rPr lang="fr-BE" baseline="0" dirty="0" smtClean="0"/>
              <a:t>)</a:t>
            </a:r>
          </a:p>
          <a:p>
            <a:pPr marL="228600" indent="-228600">
              <a:buAutoNum type="arabicPeriod"/>
            </a:pPr>
            <a:r>
              <a:rPr lang="fr-BE" baseline="0" dirty="0" err="1" smtClean="0"/>
              <a:t>Melatonin</a:t>
            </a:r>
            <a:r>
              <a:rPr lang="fr-BE" baseline="0" dirty="0" smtClean="0"/>
              <a:t> (as a </a:t>
            </a:r>
            <a:r>
              <a:rPr lang="fr-BE" baseline="0" dirty="0" err="1" smtClean="0"/>
              <a:t>reflection</a:t>
            </a:r>
            <a:r>
              <a:rPr lang="fr-BE" baseline="0" dirty="0" smtClean="0"/>
              <a:t> of </a:t>
            </a:r>
            <a:r>
              <a:rPr lang="fr-BE" baseline="0" dirty="0" err="1" smtClean="0"/>
              <a:t>circadian</a:t>
            </a:r>
            <a:r>
              <a:rPr lang="fr-BE" baseline="0" dirty="0" smtClean="0"/>
              <a:t> </a:t>
            </a:r>
            <a:r>
              <a:rPr lang="fr-BE" baseline="0" dirty="0" err="1" smtClean="0"/>
              <a:t>process</a:t>
            </a:r>
            <a:r>
              <a:rPr lang="fr-BE" baseline="0" dirty="0" smtClean="0"/>
              <a:t>: thalamus-</a:t>
            </a:r>
            <a:r>
              <a:rPr lang="fr-BE" baseline="0" dirty="0" err="1" smtClean="0"/>
              <a:t>putamen</a:t>
            </a:r>
            <a:r>
              <a:rPr lang="fr-BE" baseline="0" dirty="0" smtClean="0"/>
              <a:t>: </a:t>
            </a:r>
            <a:r>
              <a:rPr lang="fr-BE" baseline="0" dirty="0" err="1" smtClean="0"/>
              <a:t>increased</a:t>
            </a:r>
            <a:r>
              <a:rPr lang="fr-BE" baseline="0" dirty="0" smtClean="0"/>
              <a:t> activation </a:t>
            </a:r>
            <a:r>
              <a:rPr lang="fr-BE" baseline="0" dirty="0" err="1" smtClean="0"/>
              <a:t>during</a:t>
            </a:r>
            <a:r>
              <a:rPr lang="fr-BE" baseline="0" dirty="0" smtClean="0"/>
              <a:t> night time</a:t>
            </a:r>
          </a:p>
          <a:p>
            <a:pPr marL="0" indent="0">
              <a:buNone/>
            </a:pP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22</a:t>
            </a:fld>
            <a:endParaRPr lang="de-DE"/>
          </a:p>
        </p:txBody>
      </p:sp>
    </p:spTree>
    <p:extLst>
      <p:ext uri="{BB962C8B-B14F-4D97-AF65-F5344CB8AC3E}">
        <p14:creationId xmlns:p14="http://schemas.microsoft.com/office/powerpoint/2010/main" val="1249128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09ED6-6ABD-4E15-90DD-E0D1E5886B8B}" type="slidenum">
              <a:rPr lang="de-DE" smtClean="0"/>
              <a:t>23</a:t>
            </a:fld>
            <a:endParaRPr lang="de-DE"/>
          </a:p>
        </p:txBody>
      </p:sp>
    </p:spTree>
    <p:extLst>
      <p:ext uri="{BB962C8B-B14F-4D97-AF65-F5344CB8AC3E}">
        <p14:creationId xmlns:p14="http://schemas.microsoft.com/office/powerpoint/2010/main" val="97886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709ED6-6ABD-4E15-90DD-E0D1E5886B8B}" type="slidenum">
              <a:rPr lang="de-DE" smtClean="0"/>
              <a:t>24</a:t>
            </a:fld>
            <a:endParaRPr lang="de-DE"/>
          </a:p>
        </p:txBody>
      </p:sp>
    </p:spTree>
    <p:extLst>
      <p:ext uri="{BB962C8B-B14F-4D97-AF65-F5344CB8AC3E}">
        <p14:creationId xmlns:p14="http://schemas.microsoft.com/office/powerpoint/2010/main" val="444186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Now</a:t>
            </a:r>
            <a:r>
              <a:rPr lang="fr-BE" dirty="0" smtClean="0"/>
              <a:t>, </a:t>
            </a:r>
            <a:r>
              <a:rPr lang="fr-BE" dirty="0" err="1" smtClean="0"/>
              <a:t>assessing</a:t>
            </a:r>
            <a:r>
              <a:rPr lang="fr-BE" dirty="0" smtClean="0"/>
              <a:t> </a:t>
            </a:r>
            <a:r>
              <a:rPr lang="fr-BE" dirty="0" err="1" smtClean="0"/>
              <a:t>circadian</a:t>
            </a:r>
            <a:r>
              <a:rPr lang="fr-BE" baseline="0" dirty="0" smtClean="0"/>
              <a:t> amplitude in </a:t>
            </a:r>
            <a:r>
              <a:rPr lang="fr-BE" dirty="0" err="1" smtClean="0"/>
              <a:t>humans</a:t>
            </a:r>
            <a:r>
              <a:rPr lang="fr-BE" dirty="0" smtClean="0"/>
              <a:t> in not a </a:t>
            </a:r>
            <a:r>
              <a:rPr lang="fr-BE" dirty="0" err="1" smtClean="0"/>
              <a:t>so</a:t>
            </a:r>
            <a:r>
              <a:rPr lang="fr-BE" dirty="0" smtClean="0"/>
              <a:t> </a:t>
            </a:r>
            <a:r>
              <a:rPr lang="fr-BE" dirty="0" err="1" smtClean="0"/>
              <a:t>easy</a:t>
            </a:r>
            <a:r>
              <a:rPr lang="fr-BE" dirty="0" smtClean="0"/>
              <a:t> </a:t>
            </a:r>
            <a:r>
              <a:rPr lang="fr-BE" dirty="0" err="1" smtClean="0"/>
              <a:t>task</a:t>
            </a:r>
            <a:r>
              <a:rPr lang="fr-BE" dirty="0" smtClean="0"/>
              <a:t>. </a:t>
            </a:r>
          </a:p>
          <a:p>
            <a:endParaRPr lang="fr-BE" baseline="0" dirty="0" smtClean="0"/>
          </a:p>
          <a:p>
            <a:r>
              <a:rPr lang="fr-BE" baseline="0" dirty="0" smtClean="0"/>
              <a:t>One option </a:t>
            </a:r>
            <a:r>
              <a:rPr lang="fr-BE" baseline="0" dirty="0" err="1" smtClean="0"/>
              <a:t>is</a:t>
            </a:r>
            <a:r>
              <a:rPr lang="fr-BE" baseline="0" dirty="0" smtClean="0"/>
              <a:t> to </a:t>
            </a:r>
            <a:r>
              <a:rPr lang="fr-BE" baseline="0" dirty="0" err="1" smtClean="0"/>
              <a:t>apply</a:t>
            </a:r>
            <a:r>
              <a:rPr lang="fr-BE" baseline="0" dirty="0" smtClean="0"/>
              <a:t> </a:t>
            </a:r>
            <a:r>
              <a:rPr lang="fr-BE" baseline="0" dirty="0" err="1" smtClean="0"/>
              <a:t>mutliple</a:t>
            </a:r>
            <a:r>
              <a:rPr lang="fr-BE" baseline="0" dirty="0" smtClean="0"/>
              <a:t> nap </a:t>
            </a:r>
            <a:r>
              <a:rPr lang="fr-BE" baseline="0" dirty="0" err="1" smtClean="0"/>
              <a:t>protocol</a:t>
            </a:r>
            <a:r>
              <a:rPr lang="fr-BE" baseline="0" dirty="0" smtClean="0"/>
              <a:t> </a:t>
            </a:r>
            <a:r>
              <a:rPr lang="fr-BE" baseline="0" dirty="0" err="1" smtClean="0"/>
              <a:t>allowing</a:t>
            </a:r>
            <a:r>
              <a:rPr lang="fr-BE" baseline="0" dirty="0" smtClean="0"/>
              <a:t> to </a:t>
            </a:r>
            <a:r>
              <a:rPr lang="fr-BE" baseline="0" dirty="0" err="1" smtClean="0"/>
              <a:t>assess</a:t>
            </a:r>
            <a:r>
              <a:rPr lang="fr-BE" baseline="0" dirty="0" smtClean="0"/>
              <a:t> </a:t>
            </a:r>
            <a:r>
              <a:rPr lang="fr-BE" baseline="0" dirty="0" err="1" smtClean="0"/>
              <a:t>sleep</a:t>
            </a:r>
            <a:r>
              <a:rPr lang="fr-BE" baseline="0" dirty="0" smtClean="0"/>
              <a:t> </a:t>
            </a:r>
            <a:r>
              <a:rPr lang="fr-BE" baseline="0" dirty="0" err="1" smtClean="0"/>
              <a:t>ability</a:t>
            </a:r>
            <a:r>
              <a:rPr lang="fr-BE" baseline="0" dirty="0" smtClean="0"/>
              <a:t> over the </a:t>
            </a:r>
            <a:r>
              <a:rPr lang="fr-BE" baseline="0" dirty="0" err="1" smtClean="0"/>
              <a:t>circadian</a:t>
            </a:r>
            <a:r>
              <a:rPr lang="fr-BE" baseline="0" dirty="0" smtClean="0"/>
              <a:t> cycle. Participants enter in the </a:t>
            </a:r>
            <a:r>
              <a:rPr lang="fr-BE" baseline="0" dirty="0" err="1" smtClean="0"/>
              <a:t>laboratory</a:t>
            </a:r>
            <a:r>
              <a:rPr lang="fr-BE" baseline="0" dirty="0" smtClean="0"/>
              <a:t> for a </a:t>
            </a:r>
            <a:r>
              <a:rPr lang="fr-BE" baseline="0" dirty="0" err="1" smtClean="0"/>
              <a:t>baseline</a:t>
            </a:r>
            <a:r>
              <a:rPr lang="fr-BE" baseline="0" dirty="0" smtClean="0"/>
              <a:t> </a:t>
            </a:r>
            <a:r>
              <a:rPr lang="fr-BE" baseline="0" dirty="0" err="1" smtClean="0"/>
              <a:t>sleep</a:t>
            </a:r>
            <a:r>
              <a:rPr lang="fr-BE" baseline="0" dirty="0" smtClean="0"/>
              <a:t> and </a:t>
            </a:r>
            <a:r>
              <a:rPr lang="fr-BE" baseline="0" dirty="0" err="1" smtClean="0"/>
              <a:t>than</a:t>
            </a:r>
            <a:r>
              <a:rPr lang="fr-BE" baseline="0" dirty="0" smtClean="0"/>
              <a:t> </a:t>
            </a:r>
            <a:r>
              <a:rPr lang="fr-BE" baseline="0" dirty="0" err="1" smtClean="0"/>
              <a:t>undergo</a:t>
            </a:r>
            <a:r>
              <a:rPr lang="fr-BE" baseline="0" dirty="0" smtClean="0"/>
              <a:t> a multiple nap </a:t>
            </a:r>
            <a:r>
              <a:rPr lang="fr-BE" baseline="0" dirty="0" err="1" smtClean="0"/>
              <a:t>protocol</a:t>
            </a:r>
            <a:r>
              <a:rPr lang="fr-BE" baseline="0" dirty="0" smtClean="0"/>
              <a:t> </a:t>
            </a:r>
            <a:r>
              <a:rPr lang="fr-BE" baseline="0" dirty="0" err="1" smtClean="0"/>
              <a:t>with</a:t>
            </a:r>
            <a:r>
              <a:rPr lang="fr-BE" baseline="0" dirty="0" smtClean="0"/>
              <a:t> </a:t>
            </a:r>
            <a:r>
              <a:rPr lang="fr-BE" baseline="0" dirty="0" err="1" smtClean="0"/>
              <a:t>encompassing</a:t>
            </a:r>
            <a:r>
              <a:rPr lang="fr-BE" baseline="0" dirty="0" smtClean="0"/>
              <a:t> for </a:t>
            </a:r>
            <a:r>
              <a:rPr lang="fr-BE" baseline="0" dirty="0" err="1" smtClean="0"/>
              <a:t>example</a:t>
            </a:r>
            <a:r>
              <a:rPr lang="fr-BE" baseline="0" dirty="0" smtClean="0"/>
              <a:t> 10 80-minutes nap </a:t>
            </a:r>
            <a:r>
              <a:rPr lang="fr-BE" baseline="0" dirty="0" err="1" smtClean="0"/>
              <a:t>opportunities</a:t>
            </a:r>
            <a:r>
              <a:rPr lang="fr-BE" baseline="0" dirty="0" smtClean="0"/>
              <a:t> over a 40-hours </a:t>
            </a:r>
            <a:r>
              <a:rPr lang="fr-BE" baseline="0" dirty="0" err="1" smtClean="0"/>
              <a:t>protocol</a:t>
            </a:r>
            <a:r>
              <a:rPr lang="fr-BE" baseline="0" dirty="0" smtClean="0"/>
              <a:t>. </a:t>
            </a:r>
          </a:p>
          <a:p>
            <a:endParaRPr lang="fr-BE" dirty="0" smtClean="0"/>
          </a:p>
          <a:p>
            <a:r>
              <a:rPr lang="fr-BE" dirty="0" smtClean="0"/>
              <a:t>By </a:t>
            </a:r>
            <a:r>
              <a:rPr lang="fr-BE" dirty="0" err="1" smtClean="0"/>
              <a:t>using</a:t>
            </a:r>
            <a:r>
              <a:rPr lang="fr-BE" baseline="0" dirty="0" smtClean="0"/>
              <a:t> </a:t>
            </a:r>
            <a:r>
              <a:rPr lang="fr-BE" baseline="0" dirty="0" err="1" smtClean="0"/>
              <a:t>such</a:t>
            </a:r>
            <a:r>
              <a:rPr lang="fr-BE" baseline="0" dirty="0" smtClean="0"/>
              <a:t> a </a:t>
            </a:r>
            <a:r>
              <a:rPr lang="fr-BE" baseline="0" dirty="0" err="1" smtClean="0"/>
              <a:t>protocol</a:t>
            </a:r>
            <a:r>
              <a:rPr lang="fr-BE" baseline="0" dirty="0" smtClean="0"/>
              <a:t>, </a:t>
            </a:r>
            <a:r>
              <a:rPr lang="fr-BE" baseline="0" dirty="0" err="1" smtClean="0"/>
              <a:t>age-related</a:t>
            </a:r>
            <a:r>
              <a:rPr lang="fr-BE" baseline="0" dirty="0" smtClean="0"/>
              <a:t> changes </a:t>
            </a:r>
            <a:r>
              <a:rPr lang="fr-BE" baseline="0" dirty="0" err="1" smtClean="0"/>
              <a:t>can</a:t>
            </a:r>
            <a:r>
              <a:rPr lang="fr-BE" baseline="0" dirty="0" smtClean="0"/>
              <a:t> </a:t>
            </a:r>
            <a:r>
              <a:rPr lang="fr-BE" baseline="0" dirty="0" err="1" smtClean="0"/>
              <a:t>indeed</a:t>
            </a:r>
            <a:r>
              <a:rPr lang="fr-BE" baseline="0" dirty="0" smtClean="0"/>
              <a:t> </a:t>
            </a:r>
            <a:r>
              <a:rPr lang="fr-BE" baseline="0" dirty="0" err="1" smtClean="0"/>
              <a:t>be</a:t>
            </a:r>
            <a:r>
              <a:rPr lang="fr-BE" baseline="0" dirty="0" smtClean="0"/>
              <a:t> </a:t>
            </a:r>
            <a:r>
              <a:rPr lang="fr-BE" baseline="0" dirty="0" err="1" smtClean="0"/>
              <a:t>detected</a:t>
            </a:r>
            <a:r>
              <a:rPr lang="fr-BE" baseline="0" dirty="0" smtClean="0"/>
              <a:t>. </a:t>
            </a:r>
            <a:r>
              <a:rPr lang="fr-BE" baseline="0" dirty="0" err="1" smtClean="0"/>
              <a:t>Plotted</a:t>
            </a:r>
            <a:r>
              <a:rPr lang="fr-BE" baseline="0" dirty="0" smtClean="0"/>
              <a:t> </a:t>
            </a:r>
            <a:r>
              <a:rPr lang="fr-BE" baseline="0" dirty="0" err="1" smtClean="0"/>
              <a:t>here</a:t>
            </a:r>
            <a:r>
              <a:rPr lang="fr-BE" baseline="0" dirty="0" smtClean="0"/>
              <a:t> </a:t>
            </a:r>
            <a:r>
              <a:rPr lang="fr-BE" baseline="0" dirty="0" err="1" smtClean="0"/>
              <a:t>is</a:t>
            </a:r>
            <a:r>
              <a:rPr lang="fr-BE" baseline="0" dirty="0" smtClean="0"/>
              <a:t> the </a:t>
            </a:r>
            <a:r>
              <a:rPr lang="fr-BE" baseline="0" dirty="0" err="1" smtClean="0"/>
              <a:t>sleep</a:t>
            </a:r>
            <a:r>
              <a:rPr lang="fr-BE" baseline="0" dirty="0" smtClean="0"/>
              <a:t> </a:t>
            </a:r>
            <a:r>
              <a:rPr lang="fr-BE" baseline="0" dirty="0" err="1" smtClean="0"/>
              <a:t>efficiency</a:t>
            </a:r>
            <a:r>
              <a:rPr lang="fr-BE" baseline="0" dirty="0" smtClean="0"/>
              <a:t> </a:t>
            </a:r>
            <a:r>
              <a:rPr lang="fr-BE" baseline="0" dirty="0" err="1" smtClean="0"/>
              <a:t>during</a:t>
            </a:r>
            <a:r>
              <a:rPr lang="fr-BE" baseline="0" dirty="0" smtClean="0"/>
              <a:t> the nap </a:t>
            </a:r>
            <a:r>
              <a:rPr lang="fr-BE" baseline="0" dirty="0" err="1" smtClean="0"/>
              <a:t>opportunities</a:t>
            </a:r>
            <a:r>
              <a:rPr lang="fr-BE" baseline="0" dirty="0" smtClean="0"/>
              <a:t> over the </a:t>
            </a:r>
            <a:r>
              <a:rPr lang="fr-BE" baseline="0" dirty="0" err="1" smtClean="0"/>
              <a:t>protocol</a:t>
            </a:r>
            <a:r>
              <a:rPr lang="fr-BE" baseline="0" dirty="0" smtClean="0"/>
              <a:t> in </a:t>
            </a:r>
            <a:r>
              <a:rPr lang="fr-BE" baseline="0" dirty="0" err="1" smtClean="0"/>
              <a:t>young</a:t>
            </a:r>
            <a:r>
              <a:rPr lang="fr-BE" baseline="0" dirty="0" smtClean="0"/>
              <a:t> </a:t>
            </a:r>
            <a:r>
              <a:rPr lang="fr-BE" baseline="0" dirty="0" err="1" smtClean="0"/>
              <a:t>adults</a:t>
            </a:r>
            <a:r>
              <a:rPr lang="fr-BE" baseline="0" dirty="0" smtClean="0"/>
              <a:t> in </a:t>
            </a:r>
            <a:r>
              <a:rPr lang="fr-BE" baseline="0" dirty="0" err="1" smtClean="0"/>
              <a:t>blue</a:t>
            </a:r>
            <a:r>
              <a:rPr lang="fr-BE" baseline="0" dirty="0" smtClean="0"/>
              <a:t> and in </a:t>
            </a:r>
            <a:r>
              <a:rPr lang="fr-BE" baseline="0" dirty="0" err="1" smtClean="0"/>
              <a:t>older</a:t>
            </a:r>
            <a:r>
              <a:rPr lang="fr-BE" baseline="0" dirty="0" smtClean="0"/>
              <a:t> </a:t>
            </a:r>
            <a:r>
              <a:rPr lang="fr-BE" baseline="0" dirty="0" err="1" smtClean="0"/>
              <a:t>adults</a:t>
            </a:r>
            <a:r>
              <a:rPr lang="fr-BE" baseline="0" dirty="0" smtClean="0"/>
              <a:t> in orange. On t A </a:t>
            </a:r>
            <a:r>
              <a:rPr lang="fr-BE" baseline="0" dirty="0" err="1" smtClean="0"/>
              <a:t>clear</a:t>
            </a:r>
            <a:r>
              <a:rPr lang="fr-BE" baseline="0" dirty="0" smtClean="0"/>
              <a:t> </a:t>
            </a:r>
            <a:r>
              <a:rPr lang="fr-BE" baseline="0" dirty="0" err="1" smtClean="0"/>
              <a:t>circadian</a:t>
            </a:r>
            <a:r>
              <a:rPr lang="fr-BE" baseline="0" dirty="0" smtClean="0"/>
              <a:t> modulation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detected</a:t>
            </a:r>
            <a:r>
              <a:rPr lang="fr-BE" baseline="0" dirty="0" smtClean="0"/>
              <a:t> in </a:t>
            </a:r>
            <a:r>
              <a:rPr lang="fr-BE" baseline="0" dirty="0" err="1" smtClean="0"/>
              <a:t>both</a:t>
            </a:r>
            <a:r>
              <a:rPr lang="fr-BE" baseline="0" dirty="0" smtClean="0"/>
              <a:t> groups, </a:t>
            </a:r>
            <a:r>
              <a:rPr lang="fr-BE" baseline="0" dirty="0" err="1" smtClean="0"/>
              <a:t>with</a:t>
            </a:r>
            <a:r>
              <a:rPr lang="fr-BE" baseline="0" dirty="0" smtClean="0"/>
              <a:t> </a:t>
            </a:r>
            <a:r>
              <a:rPr lang="fr-BE" baseline="0" dirty="0" err="1" smtClean="0"/>
              <a:t>reduced</a:t>
            </a:r>
            <a:r>
              <a:rPr lang="fr-BE" baseline="0" dirty="0" smtClean="0"/>
              <a:t> </a:t>
            </a:r>
            <a:r>
              <a:rPr lang="fr-BE" baseline="0" dirty="0" err="1" smtClean="0"/>
              <a:t>sleep</a:t>
            </a:r>
            <a:r>
              <a:rPr lang="fr-BE" baseline="0" dirty="0" smtClean="0"/>
              <a:t> </a:t>
            </a:r>
            <a:r>
              <a:rPr lang="fr-BE" baseline="0" dirty="0" err="1" smtClean="0"/>
              <a:t>efficienies</a:t>
            </a:r>
            <a:r>
              <a:rPr lang="fr-BE" baseline="0" dirty="0" smtClean="0"/>
              <a:t> over </a:t>
            </a:r>
            <a:r>
              <a:rPr lang="fr-BE" baseline="0" dirty="0" err="1" smtClean="0"/>
              <a:t>daytime</a:t>
            </a:r>
            <a:r>
              <a:rPr lang="fr-BE" baseline="0" dirty="0" smtClean="0"/>
              <a:t> </a:t>
            </a:r>
            <a:r>
              <a:rPr lang="fr-BE" baseline="0" dirty="0" err="1" smtClean="0"/>
              <a:t>compared</a:t>
            </a:r>
            <a:r>
              <a:rPr lang="fr-BE" baseline="0" dirty="0" smtClean="0"/>
              <a:t> to night-time, but an </a:t>
            </a:r>
            <a:r>
              <a:rPr lang="fr-BE" baseline="0" dirty="0" err="1" smtClean="0"/>
              <a:t>overall</a:t>
            </a:r>
            <a:r>
              <a:rPr lang="fr-BE" baseline="0" dirty="0" smtClean="0"/>
              <a:t> </a:t>
            </a:r>
            <a:r>
              <a:rPr lang="fr-BE" baseline="0" dirty="0" err="1" smtClean="0"/>
              <a:t>reduced</a:t>
            </a:r>
            <a:r>
              <a:rPr lang="fr-BE" baseline="0" dirty="0" smtClean="0"/>
              <a:t> </a:t>
            </a:r>
            <a:r>
              <a:rPr lang="fr-BE" baseline="0" dirty="0" err="1" smtClean="0"/>
              <a:t>sleep</a:t>
            </a:r>
            <a:r>
              <a:rPr lang="fr-BE" baseline="0" dirty="0" smtClean="0"/>
              <a:t> </a:t>
            </a:r>
            <a:r>
              <a:rPr lang="fr-BE" baseline="0" dirty="0" err="1" smtClean="0"/>
              <a:t>propensity</a:t>
            </a:r>
            <a:r>
              <a:rPr lang="fr-BE" baseline="0" dirty="0" smtClean="0"/>
              <a:t> </a:t>
            </a:r>
            <a:r>
              <a:rPr lang="fr-BE" baseline="0" dirty="0" err="1" smtClean="0"/>
              <a:t>can</a:t>
            </a:r>
            <a:r>
              <a:rPr lang="fr-BE" baseline="0" dirty="0" smtClean="0"/>
              <a:t> </a:t>
            </a:r>
            <a:r>
              <a:rPr lang="fr-BE" baseline="0" dirty="0" err="1" smtClean="0"/>
              <a:t>also</a:t>
            </a:r>
            <a:r>
              <a:rPr lang="fr-BE" baseline="0" dirty="0" smtClean="0"/>
              <a:t> </a:t>
            </a:r>
            <a:r>
              <a:rPr lang="fr-BE" baseline="0" dirty="0" err="1" smtClean="0"/>
              <a:t>be</a:t>
            </a:r>
            <a:r>
              <a:rPr lang="fr-BE" baseline="0" dirty="0" smtClean="0"/>
              <a:t> </a:t>
            </a:r>
            <a:r>
              <a:rPr lang="fr-BE" baseline="0" dirty="0" err="1" smtClean="0"/>
              <a:t>observed</a:t>
            </a:r>
            <a:r>
              <a:rPr lang="fr-BE" baseline="0" dirty="0" smtClean="0"/>
              <a:t> in the </a:t>
            </a:r>
            <a:r>
              <a:rPr lang="fr-BE" baseline="0" dirty="0" err="1" smtClean="0"/>
              <a:t>aged</a:t>
            </a:r>
            <a:r>
              <a:rPr lang="fr-BE" baseline="0" dirty="0" smtClean="0"/>
              <a:t> </a:t>
            </a:r>
            <a:r>
              <a:rPr lang="fr-BE" baseline="0" dirty="0" err="1" smtClean="0"/>
              <a:t>compared</a:t>
            </a:r>
            <a:r>
              <a:rPr lang="fr-BE" baseline="0" dirty="0" smtClean="0"/>
              <a:t> to </a:t>
            </a:r>
            <a:r>
              <a:rPr lang="fr-BE" baseline="0" dirty="0" err="1" smtClean="0"/>
              <a:t>younger</a:t>
            </a:r>
            <a:r>
              <a:rPr lang="fr-BE" baseline="0" dirty="0" smtClean="0"/>
              <a:t> </a:t>
            </a:r>
            <a:r>
              <a:rPr lang="fr-BE" baseline="0" dirty="0" err="1" smtClean="0"/>
              <a:t>individuals</a:t>
            </a:r>
            <a:r>
              <a:rPr lang="fr-BE" baseline="0" dirty="0" smtClean="0"/>
              <a:t>. </a:t>
            </a:r>
          </a:p>
          <a:p>
            <a:endParaRPr lang="fr-BE" baseline="0" dirty="0" smtClean="0"/>
          </a:p>
          <a:p>
            <a:r>
              <a:rPr lang="fr-BE" baseline="0" dirty="0" err="1" smtClean="0"/>
              <a:t>Furthermore</a:t>
            </a:r>
            <a:r>
              <a:rPr lang="fr-BE" baseline="0" dirty="0" smtClean="0"/>
              <a:t>, </a:t>
            </a:r>
            <a:r>
              <a:rPr lang="fr-BE" baseline="0" dirty="0" err="1" smtClean="0"/>
              <a:t>when</a:t>
            </a:r>
            <a:r>
              <a:rPr lang="fr-BE" baseline="0" dirty="0" smtClean="0"/>
              <a:t> </a:t>
            </a:r>
            <a:r>
              <a:rPr lang="fr-BE" baseline="0" dirty="0" err="1" smtClean="0"/>
              <a:t>normalizing</a:t>
            </a:r>
            <a:r>
              <a:rPr lang="fr-BE" baseline="0" dirty="0" smtClean="0"/>
              <a:t> the values by </a:t>
            </a:r>
            <a:r>
              <a:rPr lang="fr-BE" baseline="0" dirty="0" err="1" smtClean="0"/>
              <a:t>dividing</a:t>
            </a:r>
            <a:r>
              <a:rPr lang="fr-BE" baseline="0" dirty="0" smtClean="0"/>
              <a:t> by the </a:t>
            </a:r>
            <a:r>
              <a:rPr lang="fr-BE" baseline="0" dirty="0" err="1" smtClean="0"/>
              <a:t>overal</a:t>
            </a:r>
            <a:r>
              <a:rPr lang="fr-BE" baseline="0" dirty="0" smtClean="0"/>
              <a:t> </a:t>
            </a:r>
            <a:r>
              <a:rPr lang="fr-BE" baseline="0" dirty="0" err="1" smtClean="0"/>
              <a:t>sleep</a:t>
            </a:r>
            <a:r>
              <a:rPr lang="fr-BE" baseline="0" dirty="0" smtClean="0"/>
              <a:t> </a:t>
            </a:r>
            <a:r>
              <a:rPr lang="fr-BE" baseline="0" dirty="0" err="1" smtClean="0"/>
              <a:t>efficiency</a:t>
            </a:r>
            <a:r>
              <a:rPr lang="fr-BE" baseline="0" dirty="0" smtClean="0"/>
              <a:t>, </a:t>
            </a:r>
            <a:r>
              <a:rPr lang="fr-BE" baseline="0" dirty="0" err="1" smtClean="0"/>
              <a:t>our</a:t>
            </a:r>
            <a:r>
              <a:rPr lang="fr-BE" baseline="0" dirty="0" smtClean="0"/>
              <a:t> data at least </a:t>
            </a:r>
            <a:r>
              <a:rPr lang="fr-BE" baseline="0" dirty="0" err="1" smtClean="0"/>
              <a:t>partially</a:t>
            </a:r>
            <a:r>
              <a:rPr lang="fr-BE" baseline="0" dirty="0" smtClean="0"/>
              <a:t> </a:t>
            </a:r>
            <a:r>
              <a:rPr lang="fr-BE" baseline="0" dirty="0" err="1" smtClean="0"/>
              <a:t>corroborate</a:t>
            </a:r>
            <a:r>
              <a:rPr lang="fr-BE" baseline="0" dirty="0" smtClean="0"/>
              <a:t> </a:t>
            </a:r>
            <a:r>
              <a:rPr lang="fr-BE" baseline="0" dirty="0" err="1" smtClean="0"/>
              <a:t>previous</a:t>
            </a:r>
            <a:r>
              <a:rPr lang="fr-BE" baseline="0" dirty="0" smtClean="0"/>
              <a:t> observations of an </a:t>
            </a:r>
            <a:r>
              <a:rPr lang="fr-BE" baseline="0" dirty="0" err="1" smtClean="0"/>
              <a:t>increased</a:t>
            </a:r>
            <a:r>
              <a:rPr lang="fr-BE" baseline="0" dirty="0" smtClean="0"/>
              <a:t> </a:t>
            </a:r>
            <a:r>
              <a:rPr lang="fr-BE" baseline="0" dirty="0" err="1" smtClean="0"/>
              <a:t>ability</a:t>
            </a:r>
            <a:r>
              <a:rPr lang="fr-BE" baseline="0" dirty="0" smtClean="0"/>
              <a:t> to </a:t>
            </a:r>
            <a:r>
              <a:rPr lang="fr-BE" baseline="0" dirty="0" err="1" smtClean="0"/>
              <a:t>sleep</a:t>
            </a:r>
            <a:r>
              <a:rPr lang="fr-BE" baseline="0" dirty="0" smtClean="0"/>
              <a:t> in the </a:t>
            </a:r>
            <a:r>
              <a:rPr lang="fr-BE" baseline="0" dirty="0" err="1" smtClean="0"/>
              <a:t>late</a:t>
            </a:r>
            <a:r>
              <a:rPr lang="fr-BE" baseline="0" dirty="0" smtClean="0"/>
              <a:t> </a:t>
            </a:r>
            <a:r>
              <a:rPr lang="fr-BE" baseline="0" dirty="0" err="1" smtClean="0"/>
              <a:t>evening</a:t>
            </a:r>
            <a:r>
              <a:rPr lang="fr-BE" baseline="0" dirty="0" smtClean="0"/>
              <a:t> </a:t>
            </a:r>
            <a:r>
              <a:rPr lang="fr-BE" baseline="0" dirty="0" err="1" smtClean="0"/>
              <a:t>hours</a:t>
            </a:r>
            <a:r>
              <a:rPr lang="fr-BE" baseline="0" dirty="0" smtClean="0"/>
              <a:t>, </a:t>
            </a:r>
            <a:r>
              <a:rPr lang="fr-BE" baseline="0" dirty="0" err="1" smtClean="0"/>
              <a:t>when</a:t>
            </a:r>
            <a:r>
              <a:rPr lang="fr-BE" baseline="0" dirty="0" smtClean="0"/>
              <a:t> </a:t>
            </a:r>
            <a:r>
              <a:rPr lang="fr-BE" baseline="0" dirty="0" err="1" smtClean="0"/>
              <a:t>circadian</a:t>
            </a:r>
            <a:r>
              <a:rPr lang="fr-BE" baseline="0" dirty="0" smtClean="0"/>
              <a:t> </a:t>
            </a:r>
            <a:r>
              <a:rPr lang="fr-BE" baseline="0" dirty="0" err="1" smtClean="0"/>
              <a:t>wake</a:t>
            </a:r>
            <a:r>
              <a:rPr lang="fr-BE" baseline="0" dirty="0" smtClean="0"/>
              <a:t> </a:t>
            </a:r>
            <a:r>
              <a:rPr lang="fr-BE" baseline="0" dirty="0" err="1" smtClean="0"/>
              <a:t>propensity</a:t>
            </a:r>
            <a:r>
              <a:rPr lang="fr-BE" baseline="0" dirty="0" smtClean="0"/>
              <a:t> </a:t>
            </a:r>
            <a:r>
              <a:rPr lang="fr-BE" baseline="0" dirty="0" err="1" smtClean="0"/>
              <a:t>is</a:t>
            </a:r>
            <a:r>
              <a:rPr lang="fr-BE" baseline="0" dirty="0" smtClean="0"/>
              <a:t> high, </a:t>
            </a:r>
            <a:r>
              <a:rPr lang="fr-BE" baseline="0" dirty="0" err="1" smtClean="0"/>
              <a:t>thereby</a:t>
            </a:r>
            <a:r>
              <a:rPr lang="fr-BE" baseline="0" dirty="0" smtClean="0"/>
              <a:t> </a:t>
            </a:r>
            <a:r>
              <a:rPr lang="fr-BE" baseline="0" dirty="0" err="1" smtClean="0"/>
              <a:t>indicating</a:t>
            </a:r>
            <a:r>
              <a:rPr lang="fr-BE" baseline="0" dirty="0" smtClean="0"/>
              <a:t> </a:t>
            </a:r>
            <a:r>
              <a:rPr lang="fr-BE" baseline="0" dirty="0" err="1" smtClean="0"/>
              <a:t>reduced</a:t>
            </a:r>
            <a:r>
              <a:rPr lang="fr-BE" baseline="0" dirty="0" smtClean="0"/>
              <a:t> </a:t>
            </a:r>
            <a:r>
              <a:rPr lang="fr-BE" baseline="0" dirty="0" err="1" smtClean="0"/>
              <a:t>circadian</a:t>
            </a:r>
            <a:r>
              <a:rPr lang="fr-BE" baseline="0" dirty="0" smtClean="0"/>
              <a:t> </a:t>
            </a:r>
            <a:r>
              <a:rPr lang="fr-BE" baseline="0" dirty="0" err="1" smtClean="0"/>
              <a:t>wake</a:t>
            </a:r>
            <a:r>
              <a:rPr lang="fr-BE" baseline="0" dirty="0" smtClean="0"/>
              <a:t> </a:t>
            </a:r>
            <a:r>
              <a:rPr lang="fr-BE" baseline="0" dirty="0" err="1" smtClean="0"/>
              <a:t>propensity</a:t>
            </a:r>
            <a:r>
              <a:rPr lang="fr-BE" baseline="0" dirty="0" smtClean="0"/>
              <a:t>. </a:t>
            </a:r>
            <a:r>
              <a:rPr lang="fr-BE" baseline="0" dirty="0" err="1" smtClean="0"/>
              <a:t>Likewise</a:t>
            </a:r>
            <a:r>
              <a:rPr lang="fr-BE" baseline="0" dirty="0" smtClean="0"/>
              <a:t>, the </a:t>
            </a:r>
            <a:r>
              <a:rPr lang="fr-BE" baseline="0" dirty="0" err="1" smtClean="0"/>
              <a:t>normalized</a:t>
            </a:r>
            <a:r>
              <a:rPr lang="fr-BE" baseline="0" dirty="0" smtClean="0"/>
              <a:t> values </a:t>
            </a:r>
            <a:r>
              <a:rPr lang="fr-BE" baseline="0" dirty="0" err="1" smtClean="0"/>
              <a:t>also</a:t>
            </a:r>
            <a:r>
              <a:rPr lang="fr-BE" baseline="0" dirty="0" smtClean="0"/>
              <a:t> point to </a:t>
            </a:r>
            <a:r>
              <a:rPr lang="fr-BE" baseline="0" dirty="0" err="1" smtClean="0"/>
              <a:t>reduced</a:t>
            </a:r>
            <a:r>
              <a:rPr lang="fr-BE" baseline="0" dirty="0" smtClean="0"/>
              <a:t> </a:t>
            </a:r>
            <a:r>
              <a:rPr lang="fr-BE" baseline="0" dirty="0" err="1" smtClean="0"/>
              <a:t>circadian</a:t>
            </a:r>
            <a:r>
              <a:rPr lang="fr-BE" baseline="0" dirty="0" smtClean="0"/>
              <a:t> </a:t>
            </a:r>
            <a:r>
              <a:rPr lang="fr-BE" baseline="0" dirty="0" err="1" smtClean="0"/>
              <a:t>sleep</a:t>
            </a:r>
            <a:r>
              <a:rPr lang="fr-BE" baseline="0" dirty="0" smtClean="0"/>
              <a:t> </a:t>
            </a:r>
            <a:r>
              <a:rPr lang="fr-BE" baseline="0" dirty="0" err="1" smtClean="0"/>
              <a:t>propensity</a:t>
            </a:r>
            <a:r>
              <a:rPr lang="fr-BE" baseline="0" dirty="0" smtClean="0"/>
              <a:t>, </a:t>
            </a:r>
            <a:r>
              <a:rPr lang="fr-BE" baseline="0" dirty="0" err="1" smtClean="0"/>
              <a:t>expressed</a:t>
            </a:r>
            <a:r>
              <a:rPr lang="fr-BE" baseline="0" dirty="0" smtClean="0"/>
              <a:t> by </a:t>
            </a:r>
            <a:r>
              <a:rPr lang="fr-BE" baseline="0" dirty="0" err="1" smtClean="0"/>
              <a:t>lower</a:t>
            </a:r>
            <a:r>
              <a:rPr lang="fr-BE" baseline="0" dirty="0" smtClean="0"/>
              <a:t> </a:t>
            </a:r>
            <a:r>
              <a:rPr lang="fr-BE" baseline="0" dirty="0" err="1" smtClean="0"/>
              <a:t>abilities</a:t>
            </a:r>
            <a:r>
              <a:rPr lang="fr-BE" baseline="0" dirty="0" smtClean="0"/>
              <a:t> to </a:t>
            </a:r>
            <a:r>
              <a:rPr lang="fr-BE" baseline="0" dirty="0" err="1" smtClean="0"/>
              <a:t>sleep</a:t>
            </a:r>
            <a:r>
              <a:rPr lang="fr-BE" baseline="0" dirty="0" smtClean="0"/>
              <a:t> in the </a:t>
            </a:r>
            <a:r>
              <a:rPr lang="fr-BE" baseline="0" dirty="0" err="1" smtClean="0"/>
              <a:t>early</a:t>
            </a:r>
            <a:r>
              <a:rPr lang="fr-BE" baseline="0" dirty="0" smtClean="0"/>
              <a:t> </a:t>
            </a:r>
            <a:r>
              <a:rPr lang="fr-BE" baseline="0" dirty="0" err="1" smtClean="0"/>
              <a:t>morning</a:t>
            </a:r>
            <a:r>
              <a:rPr lang="fr-BE" baseline="0" dirty="0" smtClean="0"/>
              <a:t> </a:t>
            </a:r>
            <a:r>
              <a:rPr lang="fr-BE" baseline="0" dirty="0" err="1" smtClean="0"/>
              <a:t>hours</a:t>
            </a:r>
            <a:r>
              <a:rPr lang="fr-BE" baseline="0" dirty="0" smtClean="0"/>
              <a:t> </a:t>
            </a:r>
            <a:r>
              <a:rPr lang="fr-BE" baseline="0" dirty="0" err="1" smtClean="0"/>
              <a:t>during</a:t>
            </a:r>
            <a:r>
              <a:rPr lang="fr-BE" baseline="0" dirty="0" smtClean="0"/>
              <a:t> high </a:t>
            </a:r>
            <a:r>
              <a:rPr lang="fr-BE" baseline="0" dirty="0" err="1" smtClean="0"/>
              <a:t>circadian</a:t>
            </a:r>
            <a:r>
              <a:rPr lang="fr-BE" baseline="0" dirty="0" smtClean="0"/>
              <a:t>  as </a:t>
            </a:r>
            <a:r>
              <a:rPr lang="fr-BE" baseline="0" dirty="0" err="1" smtClean="0"/>
              <a:t>well</a:t>
            </a:r>
            <a:r>
              <a:rPr lang="fr-BE" baseline="0" dirty="0" smtClean="0"/>
              <a:t> as a trend for a </a:t>
            </a:r>
            <a:r>
              <a:rPr lang="fr-BE" baseline="0" dirty="0" err="1" smtClean="0"/>
              <a:t>reduce</a:t>
            </a:r>
            <a:r>
              <a:rPr lang="fr-BE" baseline="0" dirty="0" smtClean="0"/>
              <a:t> </a:t>
            </a:r>
            <a:r>
              <a:rPr lang="fr-BE" baseline="0" dirty="0" err="1" smtClean="0"/>
              <a:t>circadian</a:t>
            </a:r>
            <a:r>
              <a:rPr lang="fr-BE" baseline="0" dirty="0" smtClean="0"/>
              <a:t> </a:t>
            </a:r>
            <a:r>
              <a:rPr lang="fr-BE" baseline="0" dirty="0" err="1" smtClean="0"/>
              <a:t>sleep</a:t>
            </a:r>
            <a:r>
              <a:rPr lang="fr-BE" baseline="0" dirty="0" smtClean="0"/>
              <a:t> drive at </a:t>
            </a:r>
            <a:r>
              <a:rPr lang="fr-BE" baseline="0" dirty="0" err="1" smtClean="0"/>
              <a:t>circadian</a:t>
            </a:r>
            <a:r>
              <a:rPr lang="fr-BE" baseline="0" dirty="0" smtClean="0"/>
              <a:t> </a:t>
            </a:r>
            <a:r>
              <a:rPr lang="fr-BE" baseline="0" dirty="0" err="1" smtClean="0"/>
              <a:t>strategic</a:t>
            </a:r>
            <a:r>
              <a:rPr lang="fr-BE" baseline="0" dirty="0" smtClean="0"/>
              <a:t> time </a:t>
            </a:r>
            <a:r>
              <a:rPr lang="fr-BE" baseline="0" dirty="0" err="1" smtClean="0"/>
              <a:t>windows</a:t>
            </a:r>
            <a:r>
              <a:rPr lang="fr-BE" baseline="0" dirty="0" smtClean="0"/>
              <a:t>, </a:t>
            </a:r>
            <a:r>
              <a:rPr lang="fr-BE" baseline="0" dirty="0" err="1" smtClean="0"/>
              <a:t>here</a:t>
            </a:r>
            <a:r>
              <a:rPr lang="fr-BE" baseline="0" dirty="0" smtClean="0"/>
              <a:t> and </a:t>
            </a:r>
            <a:r>
              <a:rPr lang="fr-BE" baseline="0" dirty="0" err="1" smtClean="0"/>
              <a:t>here</a:t>
            </a:r>
            <a:r>
              <a:rPr lang="fr-BE" baseline="0" dirty="0" smtClean="0"/>
              <a:t>. </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25</a:t>
            </a:fld>
            <a:endParaRPr lang="de-DE"/>
          </a:p>
        </p:txBody>
      </p:sp>
    </p:spTree>
    <p:extLst>
      <p:ext uri="{BB962C8B-B14F-4D97-AF65-F5344CB8AC3E}">
        <p14:creationId xmlns:p14="http://schemas.microsoft.com/office/powerpoint/2010/main" val="1653339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baseline="0" dirty="0" smtClean="0"/>
          </a:p>
          <a:p>
            <a:r>
              <a:rPr lang="fr-BE" baseline="0" dirty="0" smtClean="0"/>
              <a:t>Note </a:t>
            </a:r>
            <a:r>
              <a:rPr lang="fr-BE" baseline="0" dirty="0" err="1" smtClean="0"/>
              <a:t>that</a:t>
            </a:r>
            <a:r>
              <a:rPr lang="fr-BE" baseline="0" dirty="0" smtClean="0"/>
              <a:t> the latter </a:t>
            </a:r>
            <a:r>
              <a:rPr lang="fr-BE" baseline="0" dirty="0" err="1" smtClean="0"/>
              <a:t>significantly</a:t>
            </a:r>
            <a:r>
              <a:rPr lang="fr-BE" baseline="0" dirty="0" smtClean="0"/>
              <a:t> </a:t>
            </a:r>
            <a:r>
              <a:rPr lang="fr-BE" baseline="0" dirty="0" err="1" smtClean="0"/>
              <a:t>correlated</a:t>
            </a:r>
            <a:r>
              <a:rPr lang="fr-BE" baseline="0" dirty="0" smtClean="0"/>
              <a:t> </a:t>
            </a:r>
            <a:r>
              <a:rPr lang="fr-BE" baseline="0" dirty="0" err="1" smtClean="0"/>
              <a:t>with</a:t>
            </a:r>
            <a:r>
              <a:rPr lang="fr-BE" baseline="0" dirty="0" smtClean="0"/>
              <a:t> </a:t>
            </a:r>
            <a:r>
              <a:rPr lang="fr-BE" baseline="0" dirty="0" err="1" smtClean="0"/>
              <a:t>subjectively</a:t>
            </a:r>
            <a:r>
              <a:rPr lang="fr-BE" baseline="0" dirty="0" smtClean="0"/>
              <a:t> </a:t>
            </a:r>
            <a:r>
              <a:rPr lang="fr-BE" baseline="0" dirty="0" err="1" smtClean="0"/>
              <a:t>reported</a:t>
            </a:r>
            <a:r>
              <a:rPr lang="fr-BE" baseline="0" dirty="0" smtClean="0"/>
              <a:t> nap </a:t>
            </a:r>
            <a:r>
              <a:rPr lang="fr-BE" baseline="0" dirty="0" err="1" smtClean="0"/>
              <a:t>characteristics</a:t>
            </a:r>
            <a:r>
              <a:rPr lang="fr-BE" baseline="0" dirty="0" smtClean="0"/>
              <a:t>, </a:t>
            </a:r>
            <a:r>
              <a:rPr lang="fr-BE" baseline="0" dirty="0" err="1" smtClean="0"/>
              <a:t>thereby</a:t>
            </a:r>
            <a:r>
              <a:rPr lang="fr-BE" baseline="0" dirty="0" smtClean="0"/>
              <a:t> </a:t>
            </a:r>
            <a:r>
              <a:rPr lang="fr-BE" baseline="0" dirty="0" err="1" smtClean="0"/>
              <a:t>allowing</a:t>
            </a:r>
            <a:r>
              <a:rPr lang="fr-BE" baseline="0" dirty="0" smtClean="0"/>
              <a:t> to </a:t>
            </a:r>
            <a:r>
              <a:rPr lang="fr-BE" baseline="0" dirty="0" err="1" smtClean="0"/>
              <a:t>extrapolate</a:t>
            </a:r>
            <a:r>
              <a:rPr lang="fr-BE" baseline="0" dirty="0" smtClean="0"/>
              <a:t> </a:t>
            </a:r>
            <a:r>
              <a:rPr lang="fr-BE" baseline="0" dirty="0" err="1" smtClean="0"/>
              <a:t>our</a:t>
            </a:r>
            <a:r>
              <a:rPr lang="fr-BE" baseline="0" dirty="0" smtClean="0"/>
              <a:t> </a:t>
            </a:r>
            <a:r>
              <a:rPr lang="fr-BE" baseline="0" dirty="0" err="1" smtClean="0"/>
              <a:t>reasoning</a:t>
            </a:r>
            <a:r>
              <a:rPr lang="fr-BE" baseline="0" dirty="0" smtClean="0"/>
              <a:t> to a certain </a:t>
            </a:r>
            <a:r>
              <a:rPr lang="fr-BE" baseline="0" dirty="0" err="1" smtClean="0"/>
              <a:t>degree</a:t>
            </a:r>
            <a:r>
              <a:rPr lang="fr-BE" baseline="0" dirty="0" smtClean="0"/>
              <a:t> </a:t>
            </a:r>
            <a:r>
              <a:rPr lang="fr-BE" baseline="0" dirty="0" err="1" smtClean="0"/>
              <a:t>from</a:t>
            </a:r>
            <a:r>
              <a:rPr lang="fr-BE" baseline="0" dirty="0" smtClean="0"/>
              <a:t> ‘</a:t>
            </a:r>
            <a:r>
              <a:rPr lang="fr-BE" baseline="0" dirty="0" err="1" smtClean="0"/>
              <a:t>daytime</a:t>
            </a:r>
            <a:r>
              <a:rPr lang="fr-BE" baseline="0" dirty="0" smtClean="0"/>
              <a:t> </a:t>
            </a:r>
            <a:r>
              <a:rPr lang="fr-BE" baseline="0" dirty="0" err="1" smtClean="0"/>
              <a:t>rest</a:t>
            </a:r>
            <a:r>
              <a:rPr lang="fr-BE" baseline="0" dirty="0" smtClean="0"/>
              <a:t>’ to ‘</a:t>
            </a:r>
            <a:r>
              <a:rPr lang="fr-BE" baseline="0" dirty="0" err="1" smtClean="0"/>
              <a:t>daytime</a:t>
            </a:r>
            <a:r>
              <a:rPr lang="fr-BE" baseline="0" dirty="0" smtClean="0"/>
              <a:t> </a:t>
            </a:r>
            <a:r>
              <a:rPr lang="fr-BE" baseline="0" dirty="0" err="1" smtClean="0"/>
              <a:t>napping</a:t>
            </a:r>
            <a:r>
              <a:rPr lang="fr-BE" baseline="0" dirty="0" smtClean="0"/>
              <a:t>’. </a:t>
            </a:r>
          </a:p>
          <a:p>
            <a:endParaRPr lang="fr-BE" baseline="0" dirty="0" smtClean="0"/>
          </a:p>
          <a:p>
            <a:r>
              <a:rPr lang="fr-BE" baseline="0" dirty="0" err="1" smtClean="0"/>
              <a:t>We</a:t>
            </a:r>
            <a:r>
              <a:rPr lang="fr-BE" baseline="0" dirty="0" smtClean="0"/>
              <a:t> </a:t>
            </a:r>
            <a:r>
              <a:rPr lang="fr-BE" baseline="0" dirty="0" err="1" smtClean="0"/>
              <a:t>tested</a:t>
            </a:r>
            <a:r>
              <a:rPr lang="fr-BE" baseline="0" dirty="0" smtClean="0"/>
              <a:t> </a:t>
            </a:r>
            <a:r>
              <a:rPr lang="fr-BE" baseline="0" dirty="0" err="1" smtClean="0"/>
              <a:t>then</a:t>
            </a:r>
            <a:r>
              <a:rPr lang="fr-BE" baseline="0" dirty="0" smtClean="0"/>
              <a:t>  </a:t>
            </a:r>
            <a:r>
              <a:rPr lang="fr-BE" baseline="0" dirty="0" err="1" smtClean="0"/>
              <a:t>tested</a:t>
            </a:r>
            <a:r>
              <a:rPr lang="fr-BE" baseline="0" dirty="0" smtClean="0"/>
              <a:t> first </a:t>
            </a:r>
            <a:r>
              <a:rPr lang="en-US" sz="1200" kern="1200" dirty="0" smtClean="0">
                <a:solidFill>
                  <a:schemeClr val="tx1"/>
                </a:solidFill>
                <a:effectLst/>
                <a:latin typeface="+mn-lt"/>
                <a:ea typeface="+mn-ea"/>
                <a:cs typeface="+mn-cs"/>
              </a:rPr>
              <a:t>whether nap characteristics are associated with overall changes in 24-h rest profiles</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circadian timing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a:t>
            </a:r>
            <a:r>
              <a:rPr lang="en-US" sz="1200" kern="1200" baseline="0" dirty="0" smtClean="0">
                <a:solidFill>
                  <a:schemeClr val="tx1"/>
                </a:solidFill>
                <a:effectLst/>
                <a:latin typeface="+mn-lt"/>
                <a:ea typeface="+mn-ea"/>
                <a:cs typeface="+mn-cs"/>
              </a:rPr>
              <a:t> is plotted </a:t>
            </a:r>
            <a:r>
              <a:rPr lang="en-US" sz="1200" kern="1200" baseline="0" dirty="0" err="1"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average 24-h rest profile over the entire sample of healthy young nappers. </a:t>
            </a:r>
            <a:r>
              <a:rPr lang="en-US" sz="1200" kern="1200" dirty="0" smtClean="0">
                <a:solidFill>
                  <a:schemeClr val="tx1"/>
                </a:solidFill>
                <a:effectLst/>
                <a:latin typeface="+mn-lt"/>
                <a:ea typeface="+mn-ea"/>
                <a:cs typeface="+mn-cs"/>
              </a:rPr>
              <a:t>By applying statistical parametric mapping</a:t>
            </a:r>
            <a:r>
              <a:rPr lang="en-US" sz="1200" kern="1200" baseline="0" dirty="0" smtClean="0">
                <a:solidFill>
                  <a:schemeClr val="tx1"/>
                </a:solidFill>
                <a:effectLst/>
                <a:latin typeface="+mn-lt"/>
                <a:ea typeface="+mn-ea"/>
                <a:cs typeface="+mn-cs"/>
              </a:rPr>
              <a:t> to this time series, we observed that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nap frequency was not only positively associated with rest probabilities during the day (obviously, depicted by green bars here),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also with lower rest probabilities during the night (depicted by red bar)</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suggesting more fragmented night-time sleep with increasing nap frequency.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Moreover, late nap timing was associated with an advanced circadian phase as well as with an altered phase angle of entrainment between the rest-activity cycle and circadian phase. </a:t>
            </a:r>
          </a:p>
          <a:p>
            <a:endParaRPr lang="en-US" sz="1200" kern="1200" dirty="0" smtClean="0">
              <a:solidFill>
                <a:schemeClr val="tx1"/>
              </a:solidFill>
              <a:effectLst/>
              <a:latin typeface="+mn-lt"/>
              <a:ea typeface="+mn-ea"/>
              <a:cs typeface="+mn-cs"/>
            </a:endParaRPr>
          </a:p>
          <a:p>
            <a:endParaRPr lang="fr-BE" baseline="0" dirty="0" smtClean="0"/>
          </a:p>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26</a:t>
            </a:fld>
            <a:endParaRPr lang="de-DE"/>
          </a:p>
        </p:txBody>
      </p:sp>
    </p:spTree>
    <p:extLst>
      <p:ext uri="{BB962C8B-B14F-4D97-AF65-F5344CB8AC3E}">
        <p14:creationId xmlns:p14="http://schemas.microsoft.com/office/powerpoint/2010/main" val="2799409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higher nap frequency was also associated with lower episodic memory performance. </a:t>
            </a:r>
          </a:p>
          <a:p>
            <a:endParaRPr lang="en-US" sz="1200" kern="1200" dirty="0" smtClean="0">
              <a:solidFill>
                <a:schemeClr val="tx1"/>
              </a:solidFill>
              <a:effectLst/>
              <a:latin typeface="+mn-lt"/>
              <a:ea typeface="+mn-ea"/>
              <a:cs typeface="+mn-cs"/>
            </a:endParaRPr>
          </a:p>
          <a:p>
            <a:r>
              <a:rPr lang="fr-BE" sz="1200" kern="1200" dirty="0" smtClean="0">
                <a:solidFill>
                  <a:schemeClr val="tx1"/>
                </a:solidFill>
                <a:effectLst/>
                <a:latin typeface="+mn-lt"/>
                <a:ea typeface="+mn-ea"/>
                <a:cs typeface="+mn-cs"/>
              </a:rPr>
              <a:t>XXXX</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same vain, subjectively reported frequent</a:t>
            </a:r>
            <a:r>
              <a:rPr lang="en-US" sz="1200" kern="1200" baseline="0" dirty="0" smtClean="0">
                <a:solidFill>
                  <a:schemeClr val="tx1"/>
                </a:solidFill>
                <a:effectLst/>
                <a:latin typeface="+mn-lt"/>
                <a:ea typeface="+mn-ea"/>
                <a:cs typeface="+mn-cs"/>
              </a:rPr>
              <a:t> nappers performed worse on episodic memory tasks, compared to subjectively reported no-nappers. </a:t>
            </a:r>
          </a:p>
          <a:p>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bg1"/>
                </a:solidFill>
                <a:effectLst/>
                <a:latin typeface="Arial" panose="020B0604020202020204" pitchFamily="34" charset="0"/>
                <a:ea typeface="+mn-ea"/>
                <a:cs typeface="Arial" panose="020B0604020202020204" pitchFamily="34" charset="0"/>
              </a:rPr>
              <a:t>Our data thus point towards a c</a:t>
            </a:r>
            <a:r>
              <a:rPr lang="en-US" sz="1200" b="0" dirty="0" smtClean="0">
                <a:solidFill>
                  <a:schemeClr val="bg1"/>
                </a:solidFill>
                <a:latin typeface="Arial" panose="020B0604020202020204" pitchFamily="34" charset="0"/>
                <a:cs typeface="Arial" panose="020B0604020202020204" pitchFamily="34" charset="0"/>
              </a:rPr>
              <a:t>ross-talk between the circadian timing system, nap characteristics and associated cognitive fitness in older adults,</a:t>
            </a:r>
            <a:r>
              <a:rPr lang="en-US" sz="1200" b="0" baseline="0" dirty="0" smtClean="0">
                <a:solidFill>
                  <a:schemeClr val="bg1"/>
                </a:solidFill>
                <a:latin typeface="Arial" panose="020B0604020202020204" pitchFamily="34" charset="0"/>
                <a:cs typeface="Arial" panose="020B0604020202020204" pitchFamily="34" charset="0"/>
              </a:rPr>
              <a:t> thereby highlighting a potential functional relevance of napping at older age. Indeed, a frequent intrusion of longer rest bouts during the day may be a correlate of wake state instability. </a:t>
            </a:r>
            <a:endParaRPr lang="en-US" b="0" dirty="0"/>
          </a:p>
        </p:txBody>
      </p:sp>
      <p:sp>
        <p:nvSpPr>
          <p:cNvPr id="4" name="Slide Number Placeholder 3"/>
          <p:cNvSpPr>
            <a:spLocks noGrp="1"/>
          </p:cNvSpPr>
          <p:nvPr>
            <p:ph type="sldNum" sz="quarter" idx="10"/>
          </p:nvPr>
        </p:nvSpPr>
        <p:spPr/>
        <p:txBody>
          <a:bodyPr/>
          <a:lstStyle/>
          <a:p>
            <a:fld id="{D9709ED6-6ABD-4E15-90DD-E0D1E5886B8B}" type="slidenum">
              <a:rPr lang="de-DE" smtClean="0"/>
              <a:t>27</a:t>
            </a:fld>
            <a:endParaRPr lang="de-DE"/>
          </a:p>
        </p:txBody>
      </p:sp>
    </p:spTree>
    <p:extLst>
      <p:ext uri="{BB962C8B-B14F-4D97-AF65-F5344CB8AC3E}">
        <p14:creationId xmlns:p14="http://schemas.microsoft.com/office/powerpoint/2010/main" val="4206745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I have no </a:t>
            </a:r>
            <a:r>
              <a:rPr lang="fr-BE" dirty="0" err="1" smtClean="0"/>
              <a:t>conflict</a:t>
            </a:r>
            <a:r>
              <a:rPr lang="fr-BE" dirty="0" smtClean="0"/>
              <a:t> of </a:t>
            </a:r>
            <a:r>
              <a:rPr lang="fr-BE" dirty="0" err="1" smtClean="0"/>
              <a:t>interest</a:t>
            </a:r>
            <a:r>
              <a:rPr lang="fr-BE" dirty="0" smtClean="0"/>
              <a:t> to </a:t>
            </a:r>
            <a:r>
              <a:rPr lang="fr-BE" dirty="0" err="1" smtClean="0"/>
              <a:t>disclose</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28</a:t>
            </a:fld>
            <a:endParaRPr lang="de-DE"/>
          </a:p>
        </p:txBody>
      </p:sp>
    </p:spTree>
    <p:extLst>
      <p:ext uri="{BB962C8B-B14F-4D97-AF65-F5344CB8AC3E}">
        <p14:creationId xmlns:p14="http://schemas.microsoft.com/office/powerpoint/2010/main" val="3788499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Having</a:t>
            </a:r>
            <a:r>
              <a:rPr lang="fr-BE" baseline="0" dirty="0" smtClean="0"/>
              <a:t> </a:t>
            </a:r>
            <a:r>
              <a:rPr lang="fr-BE" baseline="0" dirty="0" err="1" smtClean="0"/>
              <a:t>said</a:t>
            </a:r>
            <a:r>
              <a:rPr lang="fr-BE" baseline="0" dirty="0" smtClean="0"/>
              <a:t> </a:t>
            </a:r>
            <a:r>
              <a:rPr lang="fr-BE" baseline="0" dirty="0" err="1" smtClean="0"/>
              <a:t>that</a:t>
            </a:r>
            <a:r>
              <a:rPr lang="fr-BE" baseline="0" dirty="0" smtClean="0"/>
              <a:t>, a </a:t>
            </a:r>
            <a:r>
              <a:rPr lang="fr-BE" baseline="0" dirty="0" err="1" smtClean="0"/>
              <a:t>next</a:t>
            </a:r>
            <a:r>
              <a:rPr lang="fr-BE" baseline="0" dirty="0" smtClean="0"/>
              <a:t> question </a:t>
            </a:r>
            <a:r>
              <a:rPr lang="fr-BE" baseline="0" dirty="0" err="1" smtClean="0"/>
              <a:t>that</a:t>
            </a:r>
            <a:r>
              <a:rPr lang="fr-BE" baseline="0" dirty="0" smtClean="0"/>
              <a:t> arises </a:t>
            </a:r>
            <a:r>
              <a:rPr lang="fr-BE" baseline="0" dirty="0" err="1" smtClean="0"/>
              <a:t>is</a:t>
            </a:r>
            <a:r>
              <a:rPr lang="fr-BE" baseline="0" dirty="0" smtClean="0"/>
              <a:t> the </a:t>
            </a:r>
            <a:r>
              <a:rPr lang="fr-BE" baseline="0" dirty="0" err="1" smtClean="0"/>
              <a:t>role</a:t>
            </a:r>
            <a:r>
              <a:rPr lang="fr-BE" baseline="0" dirty="0" smtClean="0"/>
              <a:t> and the importance of </a:t>
            </a:r>
            <a:r>
              <a:rPr lang="fr-BE" baseline="0" dirty="0" err="1" smtClean="0"/>
              <a:t>these</a:t>
            </a:r>
            <a:r>
              <a:rPr lang="fr-BE" baseline="0" dirty="0" smtClean="0"/>
              <a:t> </a:t>
            </a:r>
            <a:r>
              <a:rPr lang="fr-BE" baseline="0" dirty="0" err="1" smtClean="0"/>
              <a:t>regulating</a:t>
            </a:r>
            <a:r>
              <a:rPr lang="fr-BE" baseline="0" dirty="0" smtClean="0"/>
              <a:t> </a:t>
            </a:r>
            <a:r>
              <a:rPr lang="fr-BE" baseline="0" dirty="0" err="1" smtClean="0"/>
              <a:t>systems</a:t>
            </a:r>
            <a:r>
              <a:rPr lang="fr-BE" baseline="0" dirty="0" smtClean="0"/>
              <a:t> on the </a:t>
            </a:r>
            <a:r>
              <a:rPr lang="fr-BE" baseline="0" dirty="0" err="1" smtClean="0"/>
              <a:t>individual’s</a:t>
            </a:r>
            <a:r>
              <a:rPr lang="fr-BE" baseline="0" dirty="0" smtClean="0"/>
              <a:t> cognitive and </a:t>
            </a:r>
            <a:r>
              <a:rPr lang="fr-BE" baseline="0" dirty="0" err="1" smtClean="0"/>
              <a:t>brain</a:t>
            </a:r>
            <a:r>
              <a:rPr lang="fr-BE" baseline="0" dirty="0" smtClean="0"/>
              <a:t> </a:t>
            </a:r>
            <a:r>
              <a:rPr lang="fr-BE" baseline="0" dirty="0" err="1" smtClean="0"/>
              <a:t>aging</a:t>
            </a:r>
            <a:r>
              <a:rPr lang="fr-BE" baseline="0" dirty="0" smtClean="0"/>
              <a:t> </a:t>
            </a:r>
            <a:r>
              <a:rPr lang="fr-BE" baseline="0" dirty="0" err="1" smtClean="0"/>
              <a:t>trajectory</a:t>
            </a:r>
            <a:r>
              <a:rPr lang="fr-BE" baseline="0" dirty="0" smtClean="0"/>
              <a:t>.</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3</a:t>
            </a:fld>
            <a:endParaRPr lang="de-DE"/>
          </a:p>
        </p:txBody>
      </p:sp>
    </p:spTree>
    <p:extLst>
      <p:ext uri="{BB962C8B-B14F-4D97-AF65-F5344CB8AC3E}">
        <p14:creationId xmlns:p14="http://schemas.microsoft.com/office/powerpoint/2010/main" val="2860123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Classically,</a:t>
            </a:r>
            <a:r>
              <a:rPr lang="en-US" baseline="0" dirty="0" smtClean="0">
                <a:sym typeface="Wingdings" panose="05000000000000000000" pitchFamily="2" charset="2"/>
              </a:rPr>
              <a:t> healthy older </a:t>
            </a:r>
            <a:r>
              <a:rPr lang="en-US" dirty="0" smtClean="0">
                <a:sym typeface="Wingdings" panose="05000000000000000000" pitchFamily="2" charset="2"/>
              </a:rPr>
              <a:t>people sleep go to bed and wake up earlier, sleep less and show reduced SWS/SWA and increased</a:t>
            </a:r>
            <a:r>
              <a:rPr lang="en-US" baseline="0" dirty="0" smtClean="0">
                <a:sym typeface="Wingdings" panose="05000000000000000000" pitchFamily="2" charset="2"/>
              </a:rPr>
              <a:t> sleep fragmentation</a:t>
            </a:r>
            <a:r>
              <a:rPr lang="en-US" dirty="0" smtClean="0">
                <a:sym typeface="Wingdings" panose="05000000000000000000" pitchFamily="2" charset="2"/>
              </a:rPr>
              <a:t>. Interestingly, during </a:t>
            </a:r>
            <a:r>
              <a:rPr lang="en-US" baseline="0" dirty="0" smtClean="0">
                <a:sym typeface="Wingdings" panose="05000000000000000000" pitchFamily="2" charset="2"/>
              </a:rPr>
              <a:t>healthy aging, these changes appear not to be </a:t>
            </a:r>
            <a:r>
              <a:rPr lang="en-US" baseline="0" dirty="0" err="1" smtClean="0">
                <a:sym typeface="Wingdings" panose="05000000000000000000" pitchFamily="2" charset="2"/>
              </a:rPr>
              <a:t>necessarly</a:t>
            </a:r>
            <a:r>
              <a:rPr lang="en-US" baseline="0" dirty="0" smtClean="0">
                <a:sym typeface="Wingdings" panose="05000000000000000000" pitchFamily="2" charset="2"/>
              </a:rPr>
              <a:t> associated with increased daytime sleepiness, but rather decreased levels of daytime sleepiness </a:t>
            </a:r>
            <a:r>
              <a:rPr lang="en-US" dirty="0" smtClean="0">
                <a:sym typeface="Wingdings" panose="05000000000000000000" pitchFamily="2" charset="2"/>
              </a:rPr>
              <a:t>have been reported.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ym typeface="Wingdings" panose="05000000000000000000" pitchFamily="2" charset="2"/>
            </a:endParaRPr>
          </a:p>
          <a:p>
            <a:r>
              <a:rPr lang="en-US" sz="1200" b="0" i="0" u="none" strike="noStrike" kern="1200" baseline="0" dirty="0" smtClean="0">
                <a:solidFill>
                  <a:schemeClr val="tx1"/>
                </a:solidFill>
                <a:latin typeface="+mn-lt"/>
                <a:ea typeface="+mn-ea"/>
                <a:cs typeface="+mn-cs"/>
              </a:rPr>
              <a:t>Reported </a:t>
            </a:r>
            <a:r>
              <a:rPr lang="en-US" i="0" baseline="0" dirty="0" smtClean="0"/>
              <a:t>age-related changes in sleep may be best </a:t>
            </a:r>
            <a:r>
              <a:rPr lang="en-US" baseline="0" dirty="0" smtClean="0">
                <a:sym typeface="Wingdings" panose="05000000000000000000" pitchFamily="2" charset="2"/>
              </a:rPr>
              <a:t>explained by an overall age-related reduction in sleep need and a concomitant  amplitude reduction of circadian wake propensity rhythm.</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9709ED6-6ABD-4E15-90DD-E0D1E5886B8B}" type="slidenum">
              <a:rPr lang="de-DE" smtClean="0"/>
              <a:t>4</a:t>
            </a:fld>
            <a:endParaRPr lang="de-DE"/>
          </a:p>
        </p:txBody>
      </p:sp>
    </p:spTree>
    <p:extLst>
      <p:ext uri="{BB962C8B-B14F-4D97-AF65-F5344CB8AC3E}">
        <p14:creationId xmlns:p14="http://schemas.microsoft.com/office/powerpoint/2010/main" val="3225857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dirty="0" smtClean="0"/>
              <a:t>One option to </a:t>
            </a:r>
            <a:r>
              <a:rPr lang="fr-BE" baseline="0" dirty="0" err="1" smtClean="0"/>
              <a:t>assess</a:t>
            </a:r>
            <a:r>
              <a:rPr lang="fr-BE" baseline="0" dirty="0" smtClean="0"/>
              <a:t> </a:t>
            </a:r>
            <a:r>
              <a:rPr lang="fr-BE" baseline="0" dirty="0" err="1" smtClean="0"/>
              <a:t>circadian</a:t>
            </a:r>
            <a:r>
              <a:rPr lang="fr-BE" baseline="0" dirty="0" smtClean="0"/>
              <a:t> amplitude in </a:t>
            </a:r>
            <a:r>
              <a:rPr lang="fr-BE" baseline="0" dirty="0" err="1" smtClean="0"/>
              <a:t>sleep-wake</a:t>
            </a:r>
            <a:r>
              <a:rPr lang="fr-BE" baseline="0" dirty="0" smtClean="0"/>
              <a:t> </a:t>
            </a:r>
            <a:r>
              <a:rPr lang="fr-BE" baseline="0" dirty="0" err="1" smtClean="0"/>
              <a:t>propensity</a:t>
            </a:r>
            <a:r>
              <a:rPr lang="fr-BE" baseline="0" dirty="0" smtClean="0"/>
              <a:t> drives </a:t>
            </a:r>
            <a:r>
              <a:rPr lang="fr-BE" baseline="0" dirty="0" err="1" smtClean="0"/>
              <a:t>is</a:t>
            </a:r>
            <a:r>
              <a:rPr lang="fr-BE" baseline="0" dirty="0" smtClean="0"/>
              <a:t> to </a:t>
            </a:r>
            <a:r>
              <a:rPr lang="fr-BE" baseline="0" dirty="0" err="1" smtClean="0"/>
              <a:t>apply</a:t>
            </a:r>
            <a:r>
              <a:rPr lang="fr-BE" baseline="0" dirty="0" smtClean="0"/>
              <a:t> </a:t>
            </a:r>
            <a:r>
              <a:rPr lang="fr-BE" baseline="0" dirty="0" err="1" smtClean="0"/>
              <a:t>mutliple</a:t>
            </a:r>
            <a:r>
              <a:rPr lang="fr-BE" baseline="0" dirty="0" smtClean="0"/>
              <a:t> nap </a:t>
            </a:r>
            <a:r>
              <a:rPr lang="fr-BE" baseline="0" dirty="0" err="1" smtClean="0"/>
              <a:t>protocol</a:t>
            </a:r>
            <a:r>
              <a:rPr lang="fr-BE" baseline="0" dirty="0" smtClean="0"/>
              <a:t> </a:t>
            </a:r>
            <a:r>
              <a:rPr lang="fr-BE" baseline="0" dirty="0" err="1" smtClean="0"/>
              <a:t>allowing</a:t>
            </a:r>
            <a:r>
              <a:rPr lang="fr-BE" baseline="0" dirty="0" smtClean="0"/>
              <a:t> to </a:t>
            </a:r>
            <a:r>
              <a:rPr lang="fr-BE" baseline="0" dirty="0" err="1" smtClean="0"/>
              <a:t>assess</a:t>
            </a:r>
            <a:r>
              <a:rPr lang="fr-BE" baseline="0" dirty="0" smtClean="0"/>
              <a:t> </a:t>
            </a:r>
            <a:r>
              <a:rPr lang="fr-BE" baseline="0" dirty="0" err="1" smtClean="0"/>
              <a:t>sleep</a:t>
            </a:r>
            <a:r>
              <a:rPr lang="fr-BE" baseline="0" dirty="0" smtClean="0"/>
              <a:t> </a:t>
            </a:r>
            <a:r>
              <a:rPr lang="fr-BE" baseline="0" dirty="0" err="1" smtClean="0"/>
              <a:t>ability</a:t>
            </a:r>
            <a:r>
              <a:rPr lang="fr-BE" baseline="0" dirty="0" smtClean="0"/>
              <a:t> over the </a:t>
            </a:r>
            <a:r>
              <a:rPr lang="fr-BE" baseline="0" dirty="0" err="1" smtClean="0"/>
              <a:t>circadian</a:t>
            </a:r>
            <a:r>
              <a:rPr lang="fr-BE" baseline="0" dirty="0" smtClean="0"/>
              <a:t> cycle. Participants enter in the </a:t>
            </a:r>
            <a:r>
              <a:rPr lang="fr-BE" baseline="0" dirty="0" err="1" smtClean="0"/>
              <a:t>laboratory</a:t>
            </a:r>
            <a:r>
              <a:rPr lang="fr-BE" baseline="0" dirty="0" smtClean="0"/>
              <a:t> for a </a:t>
            </a:r>
            <a:r>
              <a:rPr lang="fr-BE" baseline="0" dirty="0" err="1" smtClean="0"/>
              <a:t>baseline</a:t>
            </a:r>
            <a:r>
              <a:rPr lang="fr-BE" baseline="0" dirty="0" smtClean="0"/>
              <a:t> </a:t>
            </a:r>
            <a:r>
              <a:rPr lang="fr-BE" baseline="0" dirty="0" err="1" smtClean="0"/>
              <a:t>sleep</a:t>
            </a:r>
            <a:r>
              <a:rPr lang="fr-BE" baseline="0" dirty="0" smtClean="0"/>
              <a:t> and </a:t>
            </a:r>
            <a:r>
              <a:rPr lang="fr-BE" baseline="0" dirty="0" err="1" smtClean="0"/>
              <a:t>than</a:t>
            </a:r>
            <a:r>
              <a:rPr lang="fr-BE" baseline="0" dirty="0" smtClean="0"/>
              <a:t> </a:t>
            </a:r>
            <a:r>
              <a:rPr lang="fr-BE" baseline="0" dirty="0" err="1" smtClean="0"/>
              <a:t>undergo</a:t>
            </a:r>
            <a:r>
              <a:rPr lang="fr-BE" baseline="0" dirty="0" smtClean="0"/>
              <a:t> a multiple nap </a:t>
            </a:r>
            <a:r>
              <a:rPr lang="fr-BE" baseline="0" dirty="0" err="1" smtClean="0"/>
              <a:t>protocol</a:t>
            </a:r>
            <a:r>
              <a:rPr lang="fr-BE" baseline="0" dirty="0" smtClean="0"/>
              <a:t> </a:t>
            </a:r>
            <a:r>
              <a:rPr lang="fr-BE" baseline="0" dirty="0" err="1" smtClean="0"/>
              <a:t>encompassing</a:t>
            </a:r>
            <a:r>
              <a:rPr lang="fr-BE" baseline="0" dirty="0" smtClean="0"/>
              <a:t> for </a:t>
            </a:r>
            <a:r>
              <a:rPr lang="fr-BE" baseline="0" dirty="0" err="1" smtClean="0"/>
              <a:t>example</a:t>
            </a:r>
            <a:r>
              <a:rPr lang="fr-BE" baseline="0" dirty="0" smtClean="0"/>
              <a:t> 10 80-minutes nap </a:t>
            </a:r>
            <a:r>
              <a:rPr lang="fr-BE" baseline="0" dirty="0" err="1" smtClean="0"/>
              <a:t>opportunities</a:t>
            </a:r>
            <a:r>
              <a:rPr lang="fr-BE" baseline="0" dirty="0" smtClean="0"/>
              <a:t> over a 40-hours </a:t>
            </a:r>
            <a:r>
              <a:rPr lang="fr-BE" baseline="0" dirty="0" err="1" smtClean="0"/>
              <a:t>protocol</a:t>
            </a:r>
            <a:r>
              <a:rPr lang="fr-BE" baseline="0" dirty="0" smtClean="0"/>
              <a:t>. </a:t>
            </a:r>
          </a:p>
          <a:p>
            <a:endParaRPr lang="fr-BE" dirty="0" smtClean="0"/>
          </a:p>
          <a:p>
            <a:r>
              <a:rPr lang="fr-BE" dirty="0" smtClean="0"/>
              <a:t>By </a:t>
            </a:r>
            <a:r>
              <a:rPr lang="fr-BE" dirty="0" err="1" smtClean="0"/>
              <a:t>using</a:t>
            </a:r>
            <a:r>
              <a:rPr lang="fr-BE" baseline="0" dirty="0" smtClean="0"/>
              <a:t> </a:t>
            </a:r>
            <a:r>
              <a:rPr lang="fr-BE" baseline="0" dirty="0" err="1" smtClean="0"/>
              <a:t>such</a:t>
            </a:r>
            <a:r>
              <a:rPr lang="fr-BE" baseline="0" dirty="0" smtClean="0"/>
              <a:t> a </a:t>
            </a:r>
            <a:r>
              <a:rPr lang="fr-BE" baseline="0" dirty="0" err="1" smtClean="0"/>
              <a:t>protocol</a:t>
            </a:r>
            <a:r>
              <a:rPr lang="fr-BE" baseline="0" dirty="0" smtClean="0"/>
              <a:t>, </a:t>
            </a:r>
            <a:r>
              <a:rPr lang="fr-BE" baseline="0" dirty="0" err="1" smtClean="0"/>
              <a:t>age-related</a:t>
            </a:r>
            <a:r>
              <a:rPr lang="fr-BE" baseline="0" dirty="0" smtClean="0"/>
              <a:t> changes </a:t>
            </a:r>
            <a:r>
              <a:rPr lang="fr-BE" baseline="0" dirty="0" err="1" smtClean="0"/>
              <a:t>can</a:t>
            </a:r>
            <a:r>
              <a:rPr lang="fr-BE" baseline="0" dirty="0" smtClean="0"/>
              <a:t> </a:t>
            </a:r>
            <a:r>
              <a:rPr lang="fr-BE" baseline="0" dirty="0" err="1" smtClean="0"/>
              <a:t>indeed</a:t>
            </a:r>
            <a:r>
              <a:rPr lang="fr-BE" baseline="0" dirty="0" smtClean="0"/>
              <a:t> </a:t>
            </a:r>
            <a:r>
              <a:rPr lang="fr-BE" baseline="0" dirty="0" err="1" smtClean="0"/>
              <a:t>be</a:t>
            </a:r>
            <a:r>
              <a:rPr lang="fr-BE" baseline="0" dirty="0" smtClean="0"/>
              <a:t> </a:t>
            </a:r>
            <a:r>
              <a:rPr lang="fr-BE" baseline="0" dirty="0" err="1" smtClean="0"/>
              <a:t>detected</a:t>
            </a:r>
            <a:r>
              <a:rPr lang="fr-BE" baseline="0" dirty="0" smtClean="0"/>
              <a:t>. </a:t>
            </a:r>
            <a:r>
              <a:rPr lang="fr-BE" baseline="0" dirty="0" err="1" smtClean="0"/>
              <a:t>Plotted</a:t>
            </a:r>
            <a:r>
              <a:rPr lang="fr-BE" baseline="0" dirty="0" smtClean="0"/>
              <a:t> </a:t>
            </a:r>
            <a:r>
              <a:rPr lang="fr-BE" baseline="0" dirty="0" err="1" smtClean="0"/>
              <a:t>here</a:t>
            </a:r>
            <a:r>
              <a:rPr lang="fr-BE" baseline="0" dirty="0" smtClean="0"/>
              <a:t> </a:t>
            </a:r>
            <a:r>
              <a:rPr lang="fr-BE" baseline="0" dirty="0" err="1" smtClean="0"/>
              <a:t>is</a:t>
            </a:r>
            <a:r>
              <a:rPr lang="fr-BE" baseline="0" dirty="0" smtClean="0"/>
              <a:t> the </a:t>
            </a:r>
            <a:r>
              <a:rPr lang="fr-BE" baseline="0" dirty="0" err="1" smtClean="0"/>
              <a:t>sleep</a:t>
            </a:r>
            <a:r>
              <a:rPr lang="fr-BE" baseline="0" dirty="0" smtClean="0"/>
              <a:t> </a:t>
            </a:r>
            <a:r>
              <a:rPr lang="fr-BE" baseline="0" dirty="0" err="1" smtClean="0"/>
              <a:t>efficiency</a:t>
            </a:r>
            <a:r>
              <a:rPr lang="fr-BE" baseline="0" dirty="0" smtClean="0"/>
              <a:t> </a:t>
            </a:r>
            <a:r>
              <a:rPr lang="fr-BE" baseline="0" dirty="0" err="1" smtClean="0"/>
              <a:t>during</a:t>
            </a:r>
            <a:r>
              <a:rPr lang="fr-BE" baseline="0" dirty="0" smtClean="0"/>
              <a:t> the nap </a:t>
            </a:r>
            <a:r>
              <a:rPr lang="fr-BE" baseline="0" dirty="0" err="1" smtClean="0"/>
              <a:t>opportunities</a:t>
            </a:r>
            <a:r>
              <a:rPr lang="fr-BE" baseline="0" dirty="0" smtClean="0"/>
              <a:t> over the </a:t>
            </a:r>
            <a:r>
              <a:rPr lang="fr-BE" baseline="0" dirty="0" err="1" smtClean="0"/>
              <a:t>protocol</a:t>
            </a:r>
            <a:r>
              <a:rPr lang="fr-BE" baseline="0" dirty="0" smtClean="0"/>
              <a:t> in </a:t>
            </a:r>
            <a:r>
              <a:rPr lang="fr-BE" baseline="0" dirty="0" err="1" smtClean="0"/>
              <a:t>young</a:t>
            </a:r>
            <a:r>
              <a:rPr lang="fr-BE" baseline="0" dirty="0" smtClean="0"/>
              <a:t> </a:t>
            </a:r>
            <a:r>
              <a:rPr lang="fr-BE" baseline="0" dirty="0" err="1" smtClean="0"/>
              <a:t>adults</a:t>
            </a:r>
            <a:r>
              <a:rPr lang="fr-BE" baseline="0" dirty="0" smtClean="0"/>
              <a:t> in </a:t>
            </a:r>
            <a:r>
              <a:rPr lang="fr-BE" baseline="0" dirty="0" err="1" smtClean="0"/>
              <a:t>blue</a:t>
            </a:r>
            <a:r>
              <a:rPr lang="fr-BE" baseline="0" dirty="0" smtClean="0"/>
              <a:t> and in </a:t>
            </a:r>
            <a:r>
              <a:rPr lang="fr-BE" baseline="0" dirty="0" err="1" smtClean="0"/>
              <a:t>older</a:t>
            </a:r>
            <a:r>
              <a:rPr lang="fr-BE" baseline="0" dirty="0" smtClean="0"/>
              <a:t> </a:t>
            </a:r>
            <a:r>
              <a:rPr lang="fr-BE" baseline="0" dirty="0" err="1" smtClean="0"/>
              <a:t>adults</a:t>
            </a:r>
            <a:r>
              <a:rPr lang="fr-BE" baseline="0" dirty="0" smtClean="0"/>
              <a:t> in orange.  A </a:t>
            </a:r>
            <a:r>
              <a:rPr lang="fr-BE" baseline="0" dirty="0" err="1" smtClean="0"/>
              <a:t>clear</a:t>
            </a:r>
            <a:r>
              <a:rPr lang="fr-BE" baseline="0" dirty="0" smtClean="0"/>
              <a:t> </a:t>
            </a:r>
            <a:r>
              <a:rPr lang="fr-BE" baseline="0" dirty="0" err="1" smtClean="0"/>
              <a:t>circadian</a:t>
            </a:r>
            <a:r>
              <a:rPr lang="fr-BE" baseline="0" dirty="0" smtClean="0"/>
              <a:t> modulation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detected</a:t>
            </a:r>
            <a:r>
              <a:rPr lang="fr-BE" baseline="0" dirty="0" smtClean="0"/>
              <a:t> in </a:t>
            </a:r>
            <a:r>
              <a:rPr lang="fr-BE" baseline="0" dirty="0" err="1" smtClean="0"/>
              <a:t>both</a:t>
            </a:r>
            <a:r>
              <a:rPr lang="fr-BE" baseline="0" dirty="0" smtClean="0"/>
              <a:t> groups, </a:t>
            </a:r>
            <a:r>
              <a:rPr lang="fr-BE" baseline="0" dirty="0" err="1" smtClean="0"/>
              <a:t>with</a:t>
            </a:r>
            <a:r>
              <a:rPr lang="fr-BE" baseline="0" dirty="0" smtClean="0"/>
              <a:t> </a:t>
            </a:r>
            <a:r>
              <a:rPr lang="fr-BE" baseline="0" dirty="0" err="1" smtClean="0"/>
              <a:t>reduced</a:t>
            </a:r>
            <a:r>
              <a:rPr lang="fr-BE" baseline="0" dirty="0" smtClean="0"/>
              <a:t> </a:t>
            </a:r>
            <a:r>
              <a:rPr lang="fr-BE" baseline="0" dirty="0" err="1" smtClean="0"/>
              <a:t>sleep</a:t>
            </a:r>
            <a:r>
              <a:rPr lang="fr-BE" baseline="0" dirty="0" smtClean="0"/>
              <a:t> </a:t>
            </a:r>
            <a:r>
              <a:rPr lang="fr-BE" baseline="0" dirty="0" err="1" smtClean="0"/>
              <a:t>efficienies</a:t>
            </a:r>
            <a:r>
              <a:rPr lang="fr-BE" baseline="0" dirty="0" smtClean="0"/>
              <a:t> over </a:t>
            </a:r>
            <a:r>
              <a:rPr lang="fr-BE" baseline="0" dirty="0" err="1" smtClean="0"/>
              <a:t>daytime</a:t>
            </a:r>
            <a:r>
              <a:rPr lang="fr-BE" baseline="0" dirty="0" smtClean="0"/>
              <a:t> </a:t>
            </a:r>
            <a:r>
              <a:rPr lang="fr-BE" baseline="0" dirty="0" err="1" smtClean="0"/>
              <a:t>compared</a:t>
            </a:r>
            <a:r>
              <a:rPr lang="fr-BE" baseline="0" dirty="0" smtClean="0"/>
              <a:t> to night-time, but an </a:t>
            </a:r>
            <a:r>
              <a:rPr lang="fr-BE" baseline="0" dirty="0" err="1" smtClean="0"/>
              <a:t>overall</a:t>
            </a:r>
            <a:r>
              <a:rPr lang="fr-BE" baseline="0" dirty="0" smtClean="0"/>
              <a:t> </a:t>
            </a:r>
            <a:r>
              <a:rPr lang="fr-BE" baseline="0" dirty="0" err="1" smtClean="0"/>
              <a:t>reduced</a:t>
            </a:r>
            <a:r>
              <a:rPr lang="fr-BE" baseline="0" dirty="0" smtClean="0"/>
              <a:t> </a:t>
            </a:r>
            <a:r>
              <a:rPr lang="fr-BE" baseline="0" dirty="0" err="1" smtClean="0"/>
              <a:t>sleep</a:t>
            </a:r>
            <a:r>
              <a:rPr lang="fr-BE" baseline="0" dirty="0" smtClean="0"/>
              <a:t> </a:t>
            </a:r>
            <a:r>
              <a:rPr lang="fr-BE" baseline="0" dirty="0" err="1" smtClean="0"/>
              <a:t>propensity</a:t>
            </a:r>
            <a:r>
              <a:rPr lang="fr-BE" baseline="0" dirty="0" smtClean="0"/>
              <a:t> in the </a:t>
            </a:r>
            <a:r>
              <a:rPr lang="fr-BE" baseline="0" dirty="0" err="1" smtClean="0"/>
              <a:t>aged</a:t>
            </a:r>
            <a:endParaRPr lang="fr-BE" baseline="0" dirty="0" smtClean="0"/>
          </a:p>
          <a:p>
            <a:endParaRPr lang="fr-BE" baseline="0" dirty="0" smtClean="0"/>
          </a:p>
          <a:p>
            <a:r>
              <a:rPr lang="fr-BE" baseline="0" dirty="0" smtClean="0"/>
              <a:t>as </a:t>
            </a:r>
            <a:r>
              <a:rPr lang="fr-BE" baseline="0" dirty="0" err="1" smtClean="0"/>
              <a:t>well</a:t>
            </a:r>
            <a:r>
              <a:rPr lang="fr-BE" baseline="0" dirty="0" smtClean="0"/>
              <a:t> as a </a:t>
            </a:r>
            <a:r>
              <a:rPr lang="fr-BE" baseline="0" dirty="0" err="1" smtClean="0"/>
              <a:t>reduced</a:t>
            </a:r>
            <a:r>
              <a:rPr lang="fr-BE" baseline="0" dirty="0" smtClean="0"/>
              <a:t> </a:t>
            </a:r>
            <a:r>
              <a:rPr lang="fr-BE" baseline="0" dirty="0" err="1" smtClean="0"/>
              <a:t>circadian</a:t>
            </a:r>
            <a:r>
              <a:rPr lang="fr-BE" baseline="0" dirty="0" smtClean="0"/>
              <a:t> amplitude </a:t>
            </a:r>
            <a:r>
              <a:rPr lang="fr-BE" baseline="0" dirty="0" err="1" smtClean="0"/>
              <a:t>compared</a:t>
            </a:r>
            <a:r>
              <a:rPr lang="fr-BE" baseline="0" dirty="0" smtClean="0"/>
              <a:t> to </a:t>
            </a:r>
            <a:r>
              <a:rPr lang="fr-BE" baseline="0" dirty="0" err="1" smtClean="0"/>
              <a:t>younger</a:t>
            </a:r>
            <a:r>
              <a:rPr lang="fr-BE" baseline="0" dirty="0" smtClean="0"/>
              <a:t> </a:t>
            </a:r>
            <a:r>
              <a:rPr lang="fr-BE" baseline="0" dirty="0" err="1" smtClean="0"/>
              <a:t>individuals</a:t>
            </a:r>
            <a:r>
              <a:rPr lang="fr-BE" baseline="0" dirty="0" smtClean="0"/>
              <a:t> (if </a:t>
            </a:r>
            <a:r>
              <a:rPr lang="fr-BE" baseline="0" dirty="0" err="1" smtClean="0"/>
              <a:t>we</a:t>
            </a:r>
            <a:r>
              <a:rPr lang="fr-BE" baseline="0" dirty="0" smtClean="0"/>
              <a:t> </a:t>
            </a:r>
            <a:r>
              <a:rPr lang="fr-BE" baseline="0" dirty="0" err="1" smtClean="0"/>
              <a:t>compute</a:t>
            </a:r>
            <a:r>
              <a:rPr lang="fr-BE" baseline="0" dirty="0" smtClean="0"/>
              <a:t> the </a:t>
            </a:r>
            <a:r>
              <a:rPr lang="fr-BE" baseline="0" dirty="0" err="1" smtClean="0"/>
              <a:t>differences</a:t>
            </a:r>
            <a:r>
              <a:rPr lang="fr-BE" baseline="0" dirty="0" smtClean="0"/>
              <a:t> in </a:t>
            </a:r>
            <a:r>
              <a:rPr lang="fr-BE" baseline="0" dirty="0" err="1" smtClean="0"/>
              <a:t>sleep</a:t>
            </a:r>
            <a:r>
              <a:rPr lang="fr-BE" baseline="0" dirty="0" smtClean="0"/>
              <a:t> </a:t>
            </a:r>
            <a:r>
              <a:rPr lang="fr-BE" baseline="0" dirty="0" err="1" smtClean="0"/>
              <a:t>efficiency</a:t>
            </a:r>
            <a:r>
              <a:rPr lang="fr-BE" baseline="0" dirty="0" smtClean="0"/>
              <a:t> </a:t>
            </a:r>
            <a:r>
              <a:rPr lang="fr-BE" baseline="0" dirty="0" err="1" smtClean="0"/>
              <a:t>between</a:t>
            </a:r>
            <a:r>
              <a:rPr lang="fr-BE" baseline="0" dirty="0" smtClean="0"/>
              <a:t> </a:t>
            </a:r>
            <a:r>
              <a:rPr lang="fr-BE" baseline="0" dirty="0" err="1" smtClean="0"/>
              <a:t>daytime</a:t>
            </a:r>
            <a:r>
              <a:rPr lang="fr-BE" baseline="0" dirty="0" smtClean="0"/>
              <a:t> and night-time </a:t>
            </a:r>
            <a:r>
              <a:rPr lang="fr-BE" baseline="0" dirty="0" err="1" smtClean="0"/>
              <a:t>sleep</a:t>
            </a:r>
            <a:r>
              <a:rPr lang="fr-BE" baseline="0" dirty="0" smtClean="0"/>
              <a:t> </a:t>
            </a:r>
            <a:r>
              <a:rPr lang="fr-BE" baseline="0" dirty="0" err="1" smtClean="0"/>
              <a:t>opportunities</a:t>
            </a:r>
            <a:r>
              <a:rPr lang="fr-BE" baseline="0" dirty="0" smtClean="0"/>
              <a:t>). </a:t>
            </a:r>
          </a:p>
          <a:p>
            <a:endParaRPr lang="fr-BE" baseline="0" dirty="0" smtClean="0"/>
          </a:p>
          <a:p>
            <a:r>
              <a:rPr lang="fr-BE" baseline="0" dirty="0" smtClean="0"/>
              <a:t>. </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5</a:t>
            </a:fld>
            <a:endParaRPr lang="de-DE"/>
          </a:p>
        </p:txBody>
      </p:sp>
    </p:spTree>
    <p:extLst>
      <p:ext uri="{BB962C8B-B14F-4D97-AF65-F5344CB8AC3E}">
        <p14:creationId xmlns:p14="http://schemas.microsoft.com/office/powerpoint/2010/main" val="89911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dirty="0" smtClean="0"/>
              <a:t>In collaboration </a:t>
            </a:r>
            <a:r>
              <a:rPr lang="fr-BE" baseline="0" dirty="0" err="1" smtClean="0"/>
              <a:t>with</a:t>
            </a:r>
            <a:r>
              <a:rPr lang="fr-BE" baseline="0" dirty="0" smtClean="0"/>
              <a:t> </a:t>
            </a:r>
            <a:r>
              <a:rPr lang="fr-BE" baseline="0" dirty="0" err="1" smtClean="0"/>
              <a:t>S.Postnova</a:t>
            </a:r>
            <a:r>
              <a:rPr lang="fr-BE" baseline="0" dirty="0" smtClean="0"/>
              <a:t> </a:t>
            </a:r>
            <a:r>
              <a:rPr lang="fr-BE" baseline="0" dirty="0" err="1" smtClean="0"/>
              <a:t>from</a:t>
            </a:r>
            <a:r>
              <a:rPr lang="fr-BE" baseline="0" dirty="0" smtClean="0"/>
              <a:t> the </a:t>
            </a:r>
            <a:r>
              <a:rPr lang="fr-BE" baseline="0" dirty="0" err="1" smtClean="0"/>
              <a:t>University</a:t>
            </a:r>
            <a:r>
              <a:rPr lang="fr-BE" baseline="0" dirty="0" smtClean="0"/>
              <a:t> of Sydney, </a:t>
            </a:r>
            <a:r>
              <a:rPr lang="fr-BE" baseline="0" dirty="0" err="1" smtClean="0"/>
              <a:t>we</a:t>
            </a:r>
            <a:r>
              <a:rPr lang="fr-BE" baseline="0" dirty="0" smtClean="0"/>
              <a:t> </a:t>
            </a:r>
            <a:r>
              <a:rPr lang="fr-BE" baseline="0" dirty="0" err="1" smtClean="0"/>
              <a:t>than</a:t>
            </a:r>
            <a:r>
              <a:rPr lang="fr-BE" baseline="0" dirty="0" smtClean="0"/>
              <a:t> </a:t>
            </a:r>
            <a:r>
              <a:rPr lang="fr-BE" baseline="0" dirty="0" err="1" smtClean="0"/>
              <a:t>applied</a:t>
            </a:r>
            <a:r>
              <a:rPr lang="fr-BE" baseline="0" dirty="0" smtClean="0"/>
              <a:t> a </a:t>
            </a:r>
            <a:r>
              <a:rPr lang="fr-BE" baseline="0" dirty="0" err="1" smtClean="0"/>
              <a:t>physiological</a:t>
            </a:r>
            <a:r>
              <a:rPr lang="fr-BE" baseline="0" dirty="0" smtClean="0"/>
              <a:t> </a:t>
            </a:r>
            <a:r>
              <a:rPr lang="fr-BE" baseline="0" dirty="0" err="1" smtClean="0"/>
              <a:t>mathematical</a:t>
            </a:r>
            <a:r>
              <a:rPr lang="fr-BE" baseline="0" dirty="0" smtClean="0"/>
              <a:t> model of </a:t>
            </a:r>
            <a:r>
              <a:rPr lang="fr-BE" baseline="0" dirty="0" err="1" smtClean="0"/>
              <a:t>of</a:t>
            </a:r>
            <a:r>
              <a:rPr lang="fr-BE" baseline="0" dirty="0" smtClean="0"/>
              <a:t> arousal state </a:t>
            </a:r>
            <a:r>
              <a:rPr lang="fr-BE" baseline="0" dirty="0" err="1" smtClean="0"/>
              <a:t>dynamics</a:t>
            </a:r>
            <a:r>
              <a:rPr lang="fr-BE" baseline="0" dirty="0" smtClean="0"/>
              <a:t> to </a:t>
            </a:r>
            <a:r>
              <a:rPr lang="fr-BE" baseline="0" dirty="0" err="1" smtClean="0"/>
              <a:t>our</a:t>
            </a:r>
            <a:r>
              <a:rPr lang="fr-BE" baseline="0" dirty="0" smtClean="0"/>
              <a:t> data </a:t>
            </a:r>
            <a:r>
              <a:rPr lang="fr-BE" baseline="0" dirty="0" err="1" smtClean="0"/>
              <a:t>data</a:t>
            </a:r>
            <a:r>
              <a:rPr lang="fr-BE" baseline="0" dirty="0" smtClean="0"/>
              <a:t>. On </a:t>
            </a:r>
            <a:r>
              <a:rPr lang="fr-BE" baseline="0" dirty="0" err="1" smtClean="0"/>
              <a:t>this</a:t>
            </a:r>
            <a:r>
              <a:rPr lang="fr-BE" baseline="0" dirty="0" smtClean="0"/>
              <a:t> graph, black dots </a:t>
            </a:r>
            <a:r>
              <a:rPr lang="fr-BE" baseline="0" dirty="0" err="1" smtClean="0"/>
              <a:t>highlight</a:t>
            </a:r>
            <a:r>
              <a:rPr lang="fr-BE" baseline="0" dirty="0" smtClean="0"/>
              <a:t> the SE over the multiple nap </a:t>
            </a:r>
            <a:r>
              <a:rPr lang="fr-BE" baseline="0" dirty="0" err="1" smtClean="0"/>
              <a:t>protocol</a:t>
            </a:r>
            <a:r>
              <a:rPr lang="fr-BE" baseline="0" dirty="0" smtClean="0"/>
              <a:t> </a:t>
            </a:r>
            <a:r>
              <a:rPr lang="fr-BE" baseline="0" dirty="0" err="1" smtClean="0"/>
              <a:t>while</a:t>
            </a:r>
            <a:r>
              <a:rPr lang="fr-BE" baseline="0" dirty="0" smtClean="0"/>
              <a:t> the </a:t>
            </a:r>
            <a:r>
              <a:rPr lang="fr-BE" baseline="0" dirty="0" err="1" smtClean="0"/>
              <a:t>blue</a:t>
            </a:r>
            <a:r>
              <a:rPr lang="fr-BE" baseline="0" dirty="0" smtClean="0"/>
              <a:t> line </a:t>
            </a:r>
            <a:r>
              <a:rPr lang="fr-BE" baseline="0" dirty="0" err="1" smtClean="0"/>
              <a:t>reflects</a:t>
            </a:r>
            <a:r>
              <a:rPr lang="fr-BE" baseline="0" dirty="0" smtClean="0"/>
              <a:t> the model simulation </a:t>
            </a:r>
            <a:r>
              <a:rPr lang="fr-BE" baseline="0" dirty="0" err="1" smtClean="0"/>
              <a:t>with</a:t>
            </a:r>
            <a:r>
              <a:rPr lang="fr-BE" baseline="0" dirty="0" smtClean="0"/>
              <a:t> the default values for a population </a:t>
            </a:r>
            <a:r>
              <a:rPr lang="fr-BE" baseline="0" dirty="0" err="1" smtClean="0"/>
              <a:t>tuned</a:t>
            </a:r>
            <a:r>
              <a:rPr lang="fr-BE" baseline="0" dirty="0" smtClean="0"/>
              <a:t> to </a:t>
            </a:r>
            <a:r>
              <a:rPr lang="fr-BE" baseline="0" dirty="0" err="1" smtClean="0"/>
              <a:t>healthy</a:t>
            </a:r>
            <a:r>
              <a:rPr lang="fr-BE" baseline="0" dirty="0" smtClean="0"/>
              <a:t> </a:t>
            </a:r>
            <a:r>
              <a:rPr lang="fr-BE" baseline="0" dirty="0" err="1" smtClean="0"/>
              <a:t>young</a:t>
            </a:r>
            <a:r>
              <a:rPr lang="fr-BE" baseline="0" dirty="0" smtClean="0"/>
              <a:t> </a:t>
            </a:r>
            <a:r>
              <a:rPr lang="fr-BE" baseline="0" dirty="0" err="1" smtClean="0"/>
              <a:t>individuals</a:t>
            </a:r>
            <a:r>
              <a:rPr lang="fr-BE" baseline="0" dirty="0" smtClean="0"/>
              <a:t>.  </a:t>
            </a:r>
          </a:p>
          <a:p>
            <a:endParaRPr lang="fr-BE" baseline="0" dirty="0" smtClean="0"/>
          </a:p>
          <a:p>
            <a:r>
              <a:rPr lang="fr-BE" baseline="0" dirty="0" smtClean="0"/>
              <a:t>Scanning of the model </a:t>
            </a:r>
            <a:r>
              <a:rPr lang="fr-BE" baseline="0" dirty="0" err="1" smtClean="0"/>
              <a:t>parameters</a:t>
            </a:r>
            <a:r>
              <a:rPr lang="fr-BE" baseline="0" dirty="0" smtClean="0"/>
              <a:t> </a:t>
            </a:r>
            <a:r>
              <a:rPr lang="fr-BE" baseline="0" dirty="0" err="1" smtClean="0"/>
              <a:t>revealed</a:t>
            </a:r>
            <a:r>
              <a:rPr lang="fr-BE" baseline="0" dirty="0" smtClean="0"/>
              <a:t> </a:t>
            </a:r>
            <a:r>
              <a:rPr lang="fr-BE" baseline="0" dirty="0" err="1" smtClean="0"/>
              <a:t>that</a:t>
            </a:r>
            <a:r>
              <a:rPr lang="fr-BE" baseline="0" dirty="0" smtClean="0"/>
              <a:t> for the best </a:t>
            </a:r>
            <a:r>
              <a:rPr lang="fr-BE" baseline="0" dirty="0" err="1" smtClean="0"/>
              <a:t>prediction</a:t>
            </a:r>
            <a:r>
              <a:rPr lang="fr-BE" baseline="0" dirty="0" smtClean="0"/>
              <a:t> (</a:t>
            </a:r>
            <a:r>
              <a:rPr lang="fr-BE" baseline="0" dirty="0" err="1" smtClean="0"/>
              <a:t>oragne</a:t>
            </a:r>
            <a:r>
              <a:rPr lang="fr-BE" baseline="0" dirty="0" smtClean="0"/>
              <a:t> line) </a:t>
            </a:r>
            <a:r>
              <a:rPr lang="fr-BE" baseline="0" dirty="0" err="1" smtClean="0"/>
              <a:t>could</a:t>
            </a:r>
            <a:r>
              <a:rPr lang="fr-BE" baseline="0" dirty="0" smtClean="0"/>
              <a:t> </a:t>
            </a:r>
            <a:r>
              <a:rPr lang="fr-BE" baseline="0" dirty="0" err="1" smtClean="0"/>
              <a:t>only</a:t>
            </a:r>
            <a:r>
              <a:rPr lang="fr-BE" baseline="0" dirty="0" smtClean="0"/>
              <a:t> </a:t>
            </a:r>
            <a:r>
              <a:rPr lang="fr-BE" baseline="0" dirty="0" err="1" smtClean="0"/>
              <a:t>be</a:t>
            </a:r>
            <a:r>
              <a:rPr lang="fr-BE" baseline="0" dirty="0" smtClean="0"/>
              <a:t> </a:t>
            </a:r>
            <a:r>
              <a:rPr lang="fr-BE" baseline="0" dirty="0" err="1" smtClean="0"/>
              <a:t>achieved</a:t>
            </a:r>
            <a:r>
              <a:rPr lang="fr-BE" baseline="0" dirty="0" smtClean="0"/>
              <a:t> by </a:t>
            </a:r>
            <a:r>
              <a:rPr lang="fr-BE" baseline="0" dirty="0" err="1" smtClean="0"/>
              <a:t>drasticly</a:t>
            </a:r>
            <a:r>
              <a:rPr lang="fr-BE" baseline="0" dirty="0" smtClean="0"/>
              <a:t> </a:t>
            </a:r>
            <a:r>
              <a:rPr lang="fr-BE" baseline="0" dirty="0" err="1" smtClean="0"/>
              <a:t>reducing</a:t>
            </a:r>
            <a:r>
              <a:rPr lang="fr-BE" baseline="0" dirty="0" smtClean="0"/>
              <a:t> the </a:t>
            </a:r>
            <a:r>
              <a:rPr lang="fr-BE" baseline="0" dirty="0" err="1" smtClean="0"/>
              <a:t>parameter</a:t>
            </a:r>
            <a:r>
              <a:rPr lang="fr-BE" baseline="0" dirty="0" smtClean="0"/>
              <a:t> for </a:t>
            </a:r>
            <a:r>
              <a:rPr lang="fr-BE" baseline="0" dirty="0" err="1" smtClean="0"/>
              <a:t>circadian</a:t>
            </a:r>
            <a:r>
              <a:rPr lang="fr-BE" baseline="0" dirty="0" smtClean="0"/>
              <a:t> amplitude (</a:t>
            </a:r>
            <a:r>
              <a:rPr lang="fr-BE" baseline="0" dirty="0" err="1" smtClean="0"/>
              <a:t>nuVC</a:t>
            </a:r>
            <a:r>
              <a:rPr lang="fr-BE" baseline="0" dirty="0" smtClean="0"/>
              <a:t>), but </a:t>
            </a:r>
            <a:r>
              <a:rPr lang="fr-BE" baseline="0" dirty="0" err="1" smtClean="0"/>
              <a:t>also</a:t>
            </a:r>
            <a:r>
              <a:rPr lang="fr-BE" baseline="0" dirty="0" smtClean="0"/>
              <a:t> the input of the </a:t>
            </a:r>
            <a:r>
              <a:rPr lang="fr-BE" baseline="0" dirty="0" err="1" smtClean="0"/>
              <a:t>monoaminergic</a:t>
            </a:r>
            <a:r>
              <a:rPr lang="fr-BE" baseline="0" dirty="0" smtClean="0"/>
              <a:t> drive and </a:t>
            </a:r>
            <a:r>
              <a:rPr lang="fr-BE" baseline="0" dirty="0" err="1" smtClean="0"/>
              <a:t>this</a:t>
            </a:r>
            <a:r>
              <a:rPr lang="fr-BE" baseline="0" dirty="0" smtClean="0"/>
              <a:t>, </a:t>
            </a:r>
            <a:r>
              <a:rPr lang="fr-BE" baseline="0" dirty="0" err="1" smtClean="0"/>
              <a:t>whatever</a:t>
            </a:r>
            <a:r>
              <a:rPr lang="fr-BE" baseline="0" dirty="0" smtClean="0"/>
              <a:t> the changes </a:t>
            </a:r>
            <a:r>
              <a:rPr lang="fr-BE" baseline="0" dirty="0" err="1" smtClean="0"/>
              <a:t>performed</a:t>
            </a:r>
            <a:r>
              <a:rPr lang="fr-BE" baseline="0" dirty="0" smtClean="0"/>
              <a:t> in the </a:t>
            </a:r>
            <a:r>
              <a:rPr lang="fr-BE" baseline="0" dirty="0" err="1" smtClean="0"/>
              <a:t>other</a:t>
            </a:r>
            <a:r>
              <a:rPr lang="fr-BE" baseline="0" dirty="0" smtClean="0"/>
              <a:t> </a:t>
            </a:r>
            <a:r>
              <a:rPr lang="fr-BE" baseline="0" dirty="0" err="1" smtClean="0"/>
              <a:t>parameters</a:t>
            </a:r>
            <a:r>
              <a:rPr lang="fr-BE" baseline="0" dirty="0" smtClean="0"/>
              <a:t>. </a:t>
            </a:r>
          </a:p>
          <a:p>
            <a:endParaRPr lang="fr-BE" baseline="0" dirty="0" smtClean="0"/>
          </a:p>
          <a:p>
            <a:r>
              <a:rPr lang="fr-BE" baseline="0" dirty="0" err="1" smtClean="0"/>
              <a:t>These</a:t>
            </a:r>
            <a:r>
              <a:rPr lang="fr-BE" baseline="0" dirty="0" smtClean="0"/>
              <a:t> </a:t>
            </a:r>
            <a:r>
              <a:rPr lang="fr-BE" baseline="0" dirty="0" err="1" smtClean="0"/>
              <a:t>results</a:t>
            </a:r>
            <a:r>
              <a:rPr lang="fr-BE" baseline="0" dirty="0" smtClean="0"/>
              <a:t> </a:t>
            </a:r>
            <a:r>
              <a:rPr lang="fr-BE" baseline="0" dirty="0" err="1" smtClean="0"/>
              <a:t>thereby</a:t>
            </a:r>
            <a:r>
              <a:rPr lang="fr-BE" baseline="0" dirty="0" smtClean="0"/>
              <a:t> </a:t>
            </a:r>
            <a:r>
              <a:rPr lang="fr-BE" baseline="0" dirty="0" err="1" smtClean="0"/>
              <a:t>confirm</a:t>
            </a:r>
            <a:r>
              <a:rPr lang="fr-BE" baseline="0" dirty="0" smtClean="0"/>
              <a:t> the important </a:t>
            </a:r>
            <a:r>
              <a:rPr lang="fr-BE" baseline="0" dirty="0" err="1" smtClean="0"/>
              <a:t>role</a:t>
            </a:r>
            <a:r>
              <a:rPr lang="fr-BE" baseline="0" dirty="0" smtClean="0"/>
              <a:t> of </a:t>
            </a:r>
            <a:r>
              <a:rPr lang="fr-BE" baseline="0" dirty="0" err="1" smtClean="0"/>
              <a:t>circadian</a:t>
            </a:r>
            <a:r>
              <a:rPr lang="fr-BE" baseline="0" dirty="0" smtClean="0"/>
              <a:t> amplitude of the </a:t>
            </a:r>
            <a:r>
              <a:rPr lang="fr-BE" baseline="0" dirty="0" err="1" smtClean="0"/>
              <a:t>sleep-wake</a:t>
            </a:r>
            <a:r>
              <a:rPr lang="fr-BE" baseline="0" dirty="0" smtClean="0"/>
              <a:t> </a:t>
            </a:r>
            <a:r>
              <a:rPr lang="fr-BE" baseline="0" dirty="0" err="1" smtClean="0"/>
              <a:t>propensity</a:t>
            </a:r>
            <a:r>
              <a:rPr lang="fr-BE" baseline="0" dirty="0" smtClean="0"/>
              <a:t> drive to </a:t>
            </a:r>
            <a:r>
              <a:rPr lang="fr-BE" baseline="0" dirty="0" err="1" smtClean="0"/>
              <a:t>understand</a:t>
            </a:r>
            <a:r>
              <a:rPr lang="fr-BE" baseline="0" dirty="0" smtClean="0"/>
              <a:t> </a:t>
            </a:r>
            <a:r>
              <a:rPr lang="fr-BE" baseline="0" dirty="0" err="1" smtClean="0"/>
              <a:t>age-related</a:t>
            </a:r>
            <a:r>
              <a:rPr lang="fr-BE" baseline="0" dirty="0" smtClean="0"/>
              <a:t> changes in </a:t>
            </a:r>
            <a:r>
              <a:rPr lang="fr-BE" baseline="0" dirty="0" err="1" smtClean="0"/>
              <a:t>sleep</a:t>
            </a:r>
            <a:r>
              <a:rPr lang="fr-BE" baseline="0" dirty="0" smtClean="0"/>
              <a:t>. </a:t>
            </a:r>
          </a:p>
          <a:p>
            <a:endParaRPr lang="fr-BE" baseline="0" dirty="0" smtClean="0"/>
          </a:p>
          <a:p>
            <a:r>
              <a:rPr lang="fr-BE" baseline="0" dirty="0" err="1" smtClean="0"/>
              <a:t>Now</a:t>
            </a:r>
            <a:r>
              <a:rPr lang="fr-BE" baseline="0" dirty="0" smtClean="0"/>
              <a:t>, </a:t>
            </a:r>
            <a:r>
              <a:rPr lang="fr-BE" baseline="0" dirty="0" err="1" smtClean="0"/>
              <a:t>I’m</a:t>
            </a:r>
            <a:r>
              <a:rPr lang="fr-BE" baseline="0" dirty="0" smtClean="0"/>
              <a:t> </a:t>
            </a:r>
            <a:r>
              <a:rPr lang="fr-BE" baseline="0" dirty="0" err="1" smtClean="0"/>
              <a:t>already</a:t>
            </a:r>
            <a:r>
              <a:rPr lang="fr-BE" baseline="0" dirty="0" smtClean="0"/>
              <a:t> at the </a:t>
            </a:r>
            <a:r>
              <a:rPr lang="fr-BE" baseline="0" dirty="0" err="1" smtClean="0"/>
              <a:t>half</a:t>
            </a:r>
            <a:r>
              <a:rPr lang="fr-BE" baseline="0" dirty="0" smtClean="0"/>
              <a:t> of </a:t>
            </a:r>
            <a:r>
              <a:rPr lang="fr-BE" baseline="0" dirty="0" err="1" smtClean="0"/>
              <a:t>my</a:t>
            </a:r>
            <a:r>
              <a:rPr lang="fr-BE" baseline="0" dirty="0" smtClean="0"/>
              <a:t> talk and not </a:t>
            </a:r>
            <a:r>
              <a:rPr lang="fr-BE" baseline="0" dirty="0" err="1" smtClean="0"/>
              <a:t>yet</a:t>
            </a:r>
            <a:r>
              <a:rPr lang="fr-BE" baseline="0" dirty="0" smtClean="0"/>
              <a:t> </a:t>
            </a:r>
            <a:r>
              <a:rPr lang="fr-BE" baseline="0" dirty="0" err="1" smtClean="0"/>
              <a:t>spoke</a:t>
            </a:r>
            <a:r>
              <a:rPr lang="fr-BE" baseline="0" dirty="0" smtClean="0"/>
              <a:t> a lot about the </a:t>
            </a:r>
            <a:r>
              <a:rPr lang="fr-BE" baseline="0" dirty="0" err="1" smtClean="0"/>
              <a:t>functional</a:t>
            </a:r>
            <a:r>
              <a:rPr lang="fr-BE" baseline="0" dirty="0" smtClean="0"/>
              <a:t> relevance of </a:t>
            </a:r>
            <a:r>
              <a:rPr lang="fr-BE" baseline="0" dirty="0" err="1" smtClean="0"/>
              <a:t>circadian</a:t>
            </a:r>
            <a:r>
              <a:rPr lang="fr-BE" baseline="0" dirty="0" smtClean="0"/>
              <a:t> </a:t>
            </a:r>
            <a:r>
              <a:rPr lang="fr-BE" baseline="0" dirty="0" err="1" smtClean="0"/>
              <a:t>sleep</a:t>
            </a:r>
            <a:r>
              <a:rPr lang="fr-BE" baseline="0" dirty="0" smtClean="0"/>
              <a:t> </a:t>
            </a:r>
            <a:r>
              <a:rPr lang="fr-BE" baseline="0" dirty="0" err="1" smtClean="0"/>
              <a:t>regulation</a:t>
            </a:r>
            <a:r>
              <a:rPr lang="fr-BE" baseline="0" dirty="0" smtClean="0"/>
              <a:t> in the </a:t>
            </a:r>
            <a:r>
              <a:rPr lang="fr-BE" baseline="0" dirty="0" err="1" smtClean="0"/>
              <a:t>aged</a:t>
            </a:r>
            <a:r>
              <a:rPr lang="fr-BE"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6</a:t>
            </a:fld>
            <a:endParaRPr lang="de-DE"/>
          </a:p>
        </p:txBody>
      </p:sp>
    </p:spTree>
    <p:extLst>
      <p:ext uri="{BB962C8B-B14F-4D97-AF65-F5344CB8AC3E}">
        <p14:creationId xmlns:p14="http://schemas.microsoft.com/office/powerpoint/2010/main" val="2395714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smtClean="0"/>
              <a:t>In </a:t>
            </a:r>
            <a:r>
              <a:rPr lang="fr-BE" dirty="0" err="1" smtClean="0"/>
              <a:t>everyday</a:t>
            </a:r>
            <a:r>
              <a:rPr lang="fr-BE" dirty="0" smtClean="0"/>
              <a:t> life, a</a:t>
            </a:r>
            <a:r>
              <a:rPr lang="fr-BE" baseline="0" dirty="0" smtClean="0"/>
              <a:t> </a:t>
            </a:r>
            <a:r>
              <a:rPr lang="fr-BE" dirty="0" smtClean="0"/>
              <a:t>visible manifestation of </a:t>
            </a:r>
            <a:r>
              <a:rPr lang="fr-BE" dirty="0" err="1" smtClean="0"/>
              <a:t>altered</a:t>
            </a:r>
            <a:r>
              <a:rPr lang="fr-BE" dirty="0" smtClean="0"/>
              <a:t> </a:t>
            </a:r>
            <a:r>
              <a:rPr lang="fr-BE" dirty="0" err="1" smtClean="0"/>
              <a:t>circadian</a:t>
            </a:r>
            <a:r>
              <a:rPr lang="fr-BE" dirty="0" smtClean="0"/>
              <a:t> </a:t>
            </a:r>
            <a:r>
              <a:rPr lang="fr-BE" dirty="0" err="1" smtClean="0"/>
              <a:t>sleep-wake</a:t>
            </a:r>
            <a:r>
              <a:rPr lang="fr-BE" baseline="0" dirty="0" smtClean="0"/>
              <a:t> </a:t>
            </a:r>
            <a:r>
              <a:rPr lang="fr-BE" baseline="0" dirty="0" err="1" smtClean="0"/>
              <a:t>propensity</a:t>
            </a:r>
            <a:r>
              <a:rPr lang="fr-BE" baseline="0" dirty="0" smtClean="0"/>
              <a:t> </a:t>
            </a:r>
            <a:r>
              <a:rPr lang="fr-BE" dirty="0" err="1" smtClean="0"/>
              <a:t>is</a:t>
            </a:r>
            <a:r>
              <a:rPr lang="fr-BE" dirty="0" smtClean="0"/>
              <a:t> </a:t>
            </a:r>
            <a:r>
              <a:rPr lang="fr-BE" baseline="0" dirty="0" err="1" smtClean="0"/>
              <a:t>putatively</a:t>
            </a:r>
            <a:r>
              <a:rPr lang="fr-BE" baseline="0" dirty="0" smtClean="0"/>
              <a:t> </a:t>
            </a:r>
            <a:r>
              <a:rPr lang="fr-BE" baseline="0" dirty="0" err="1" smtClean="0"/>
              <a:t>altered</a:t>
            </a:r>
            <a:r>
              <a:rPr lang="fr-BE" baseline="0" dirty="0" smtClean="0"/>
              <a:t> temporal organisation of 24-h </a:t>
            </a:r>
            <a:r>
              <a:rPr lang="fr-BE" baseline="0" dirty="0" err="1" smtClean="0"/>
              <a:t>rest-activity</a:t>
            </a:r>
            <a:r>
              <a:rPr lang="fr-BE" baseline="0" dirty="0" smtClean="0"/>
              <a:t> profiles. More </a:t>
            </a:r>
            <a:r>
              <a:rPr lang="fr-BE" baseline="0" dirty="0" err="1" smtClean="0"/>
              <a:t>precisely</a:t>
            </a:r>
            <a:r>
              <a:rPr lang="fr-BE" baseline="0" dirty="0" smtClean="0"/>
              <a:t>, the </a:t>
            </a:r>
            <a:r>
              <a:rPr lang="fr-BE" baseline="0" dirty="0" err="1" smtClean="0"/>
              <a:t>circadian</a:t>
            </a:r>
            <a:r>
              <a:rPr lang="fr-BE" baseline="0" dirty="0" smtClean="0"/>
              <a:t> </a:t>
            </a:r>
            <a:r>
              <a:rPr lang="fr-BE" baseline="0" dirty="0" err="1" smtClean="0"/>
              <a:t>clock</a:t>
            </a:r>
            <a:r>
              <a:rPr lang="fr-BE" baseline="0" dirty="0" smtClean="0"/>
              <a:t> </a:t>
            </a:r>
            <a:r>
              <a:rPr lang="fr-BE" baseline="0" dirty="0" err="1" smtClean="0"/>
              <a:t>is</a:t>
            </a:r>
            <a:r>
              <a:rPr lang="fr-BE" baseline="0" dirty="0" smtClean="0"/>
              <a:t> </a:t>
            </a:r>
            <a:r>
              <a:rPr lang="fr-BE" baseline="0" dirty="0" err="1" smtClean="0"/>
              <a:t>timed</a:t>
            </a:r>
            <a:r>
              <a:rPr lang="fr-BE" baseline="0" dirty="0" smtClean="0"/>
              <a:t> to </a:t>
            </a:r>
            <a:r>
              <a:rPr lang="fr-BE" baseline="0" dirty="0" err="1" smtClean="0"/>
              <a:t>promote</a:t>
            </a:r>
            <a:r>
              <a:rPr lang="fr-BE" baseline="0" dirty="0" smtClean="0"/>
              <a:t> </a:t>
            </a:r>
            <a:r>
              <a:rPr lang="fr-BE" baseline="0" dirty="0" err="1" smtClean="0"/>
              <a:t>wakefulness</a:t>
            </a:r>
            <a:r>
              <a:rPr lang="fr-BE" baseline="0" dirty="0" smtClean="0"/>
              <a:t> </a:t>
            </a:r>
            <a:r>
              <a:rPr lang="fr-BE" baseline="0" dirty="0" err="1" smtClean="0"/>
              <a:t>during</a:t>
            </a:r>
            <a:r>
              <a:rPr lang="fr-BE" baseline="0" dirty="0" smtClean="0"/>
              <a:t> the </a:t>
            </a:r>
            <a:r>
              <a:rPr lang="fr-BE" baseline="0" dirty="0" err="1" smtClean="0"/>
              <a:t>day</a:t>
            </a:r>
            <a:r>
              <a:rPr lang="fr-BE" baseline="0" dirty="0" smtClean="0"/>
              <a:t> and </a:t>
            </a:r>
            <a:r>
              <a:rPr lang="fr-BE" baseline="0" dirty="0" err="1" smtClean="0"/>
              <a:t>sleep</a:t>
            </a:r>
            <a:r>
              <a:rPr lang="fr-BE" baseline="0" dirty="0" smtClean="0"/>
              <a:t> </a:t>
            </a:r>
            <a:r>
              <a:rPr lang="fr-BE" baseline="0" dirty="0" err="1" smtClean="0"/>
              <a:t>during</a:t>
            </a:r>
            <a:r>
              <a:rPr lang="fr-BE" baseline="0" dirty="0" smtClean="0"/>
              <a:t> the night. </a:t>
            </a:r>
            <a:r>
              <a:rPr lang="fr-BE" baseline="0" dirty="0" err="1" smtClean="0"/>
              <a:t>Circadian</a:t>
            </a:r>
            <a:r>
              <a:rPr lang="fr-BE" baseline="0" dirty="0" smtClean="0"/>
              <a:t> </a:t>
            </a:r>
            <a:r>
              <a:rPr lang="fr-BE" baseline="0" dirty="0" err="1" smtClean="0"/>
              <a:t>clock</a:t>
            </a:r>
            <a:r>
              <a:rPr lang="fr-BE" baseline="0" dirty="0" smtClean="0"/>
              <a:t> </a:t>
            </a:r>
            <a:r>
              <a:rPr lang="fr-BE" baseline="0" dirty="0" err="1" smtClean="0"/>
              <a:t>alteration</a:t>
            </a:r>
            <a:r>
              <a:rPr lang="fr-BE" baseline="0" dirty="0" smtClean="0"/>
              <a:t> </a:t>
            </a:r>
            <a:r>
              <a:rPr lang="fr-BE" baseline="0" dirty="0" err="1" smtClean="0"/>
              <a:t>would</a:t>
            </a:r>
            <a:r>
              <a:rPr lang="fr-BE" baseline="0" dirty="0" smtClean="0"/>
              <a:t> </a:t>
            </a:r>
            <a:r>
              <a:rPr lang="fr-BE" baseline="0" dirty="0" err="1" smtClean="0"/>
              <a:t>thereby</a:t>
            </a:r>
            <a:r>
              <a:rPr lang="fr-BE" baseline="0" dirty="0" smtClean="0"/>
              <a:t> lead to a </a:t>
            </a:r>
            <a:r>
              <a:rPr lang="fr-BE" baseline="0" dirty="0" err="1" smtClean="0"/>
              <a:t>less</a:t>
            </a:r>
            <a:r>
              <a:rPr lang="fr-BE" baseline="0" dirty="0" smtClean="0"/>
              <a:t> distinct allocation of </a:t>
            </a:r>
            <a:r>
              <a:rPr lang="fr-BE" baseline="0" dirty="0" err="1" smtClean="0"/>
              <a:t>rest</a:t>
            </a:r>
            <a:r>
              <a:rPr lang="fr-BE" baseline="0" dirty="0" smtClean="0"/>
              <a:t> or </a:t>
            </a:r>
            <a:r>
              <a:rPr lang="fr-BE" baseline="0" dirty="0" err="1" smtClean="0"/>
              <a:t>sleep</a:t>
            </a:r>
            <a:r>
              <a:rPr lang="fr-BE" baseline="0" dirty="0" smtClean="0"/>
              <a:t> to night-time and of </a:t>
            </a:r>
            <a:r>
              <a:rPr lang="fr-BE" baseline="0" dirty="0" err="1" smtClean="0"/>
              <a:t>activity</a:t>
            </a:r>
            <a:r>
              <a:rPr lang="fr-BE" baseline="0" dirty="0" smtClean="0"/>
              <a:t> or </a:t>
            </a:r>
            <a:r>
              <a:rPr lang="fr-BE" baseline="0" dirty="0" err="1" smtClean="0"/>
              <a:t>wakefulness</a:t>
            </a:r>
            <a:r>
              <a:rPr lang="fr-BE" baseline="0" dirty="0" smtClean="0"/>
              <a:t> to </a:t>
            </a:r>
            <a:r>
              <a:rPr lang="fr-BE" baseline="0" dirty="0" err="1" smtClean="0"/>
              <a:t>daytime</a:t>
            </a:r>
            <a:r>
              <a:rPr lang="fr-B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The </a:t>
            </a:r>
            <a:r>
              <a:rPr lang="fr-BE" baseline="0" dirty="0" err="1" smtClean="0"/>
              <a:t>consequences</a:t>
            </a:r>
            <a:r>
              <a:rPr lang="fr-BE" baseline="0" dirty="0" smtClean="0"/>
              <a:t> are </a:t>
            </a:r>
            <a:r>
              <a:rPr lang="fr-BE" baseline="0" dirty="0" err="1" smtClean="0"/>
              <a:t>fragmented</a:t>
            </a:r>
            <a:r>
              <a:rPr lang="fr-BE" baseline="0" dirty="0" smtClean="0"/>
              <a:t> 24-h </a:t>
            </a:r>
            <a:r>
              <a:rPr lang="fr-BE" baseline="0" dirty="0" err="1" smtClean="0"/>
              <a:t>rest-activity</a:t>
            </a:r>
            <a:r>
              <a:rPr lang="fr-BE" baseline="0" dirty="0" smtClean="0"/>
              <a:t> profiles as </a:t>
            </a:r>
            <a:r>
              <a:rPr lang="fr-BE" baseline="0" dirty="0" err="1" smtClean="0"/>
              <a:t>depicted</a:t>
            </a:r>
            <a:r>
              <a:rPr lang="fr-BE" baseline="0" dirty="0" smtClean="0"/>
              <a:t> by </a:t>
            </a:r>
            <a:r>
              <a:rPr lang="fr-BE" baseline="0" dirty="0" err="1" smtClean="0"/>
              <a:t>actimetry</a:t>
            </a:r>
            <a:r>
              <a:rPr lang="fr-BE" baseline="0" dirty="0" smtClean="0"/>
              <a:t> </a:t>
            </a:r>
            <a:r>
              <a:rPr lang="fr-BE" baseline="0" dirty="0" err="1" smtClean="0"/>
              <a:t>recordings</a:t>
            </a:r>
            <a:r>
              <a:rPr lang="fr-BE" baseline="0" dirty="0" smtClean="0"/>
              <a:t> </a:t>
            </a:r>
            <a:r>
              <a:rPr lang="fr-BE" baseline="0" dirty="0" err="1" smtClean="0"/>
              <a:t>here</a:t>
            </a:r>
            <a:r>
              <a:rPr lang="fr-B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BE" baseline="0" dirty="0" smtClean="0"/>
              <a:t> </a:t>
            </a:r>
            <a:r>
              <a:rPr lang="fr-BE" baseline="0" dirty="0" err="1" smtClean="0"/>
              <a:t>Within</a:t>
            </a:r>
            <a:r>
              <a:rPr lang="fr-BE" baseline="0" dirty="0" smtClean="0"/>
              <a:t> </a:t>
            </a:r>
            <a:r>
              <a:rPr lang="fr-BE" baseline="0" dirty="0" err="1" smtClean="0"/>
              <a:t>this</a:t>
            </a:r>
            <a:r>
              <a:rPr lang="fr-BE" baseline="0" dirty="0" smtClean="0"/>
              <a:t> </a:t>
            </a:r>
            <a:r>
              <a:rPr lang="fr-BE" baseline="0" dirty="0" err="1" smtClean="0"/>
              <a:t>context</a:t>
            </a:r>
            <a:r>
              <a:rPr lang="fr-BE" baseline="0" dirty="0" smtClean="0"/>
              <a:t>, </a:t>
            </a:r>
            <a:r>
              <a:rPr lang="fr-BE" baseline="0" dirty="0" err="1" smtClean="0"/>
              <a:t>it</a:t>
            </a:r>
            <a:r>
              <a:rPr lang="fr-BE" baseline="0" dirty="0" smtClean="0"/>
              <a:t> </a:t>
            </a:r>
            <a:r>
              <a:rPr lang="fr-BE" baseline="0" dirty="0" err="1" smtClean="0"/>
              <a:t>might</a:t>
            </a:r>
            <a:r>
              <a:rPr lang="fr-BE" baseline="0" dirty="0" smtClean="0"/>
              <a:t> </a:t>
            </a:r>
            <a:r>
              <a:rPr lang="fr-BE" baseline="0" dirty="0" err="1" smtClean="0"/>
              <a:t>be</a:t>
            </a:r>
            <a:r>
              <a:rPr lang="fr-BE" baseline="0" dirty="0" smtClean="0"/>
              <a:t> </a:t>
            </a:r>
            <a:r>
              <a:rPr lang="fr-BE" baseline="0" dirty="0" err="1" smtClean="0"/>
              <a:t>assumed</a:t>
            </a:r>
            <a:r>
              <a:rPr lang="fr-BE" baseline="0" dirty="0" smtClean="0"/>
              <a:t> </a:t>
            </a:r>
            <a:r>
              <a:rPr lang="fr-BE" baseline="0" dirty="0" err="1" smtClean="0"/>
              <a:t>that</a:t>
            </a:r>
            <a:r>
              <a:rPr lang="fr-BE" baseline="0" dirty="0" smtClean="0"/>
              <a:t> </a:t>
            </a:r>
            <a:r>
              <a:rPr lang="fr-BE" baseline="0" dirty="0" err="1" smtClean="0"/>
              <a:t>chronic</a:t>
            </a:r>
            <a:r>
              <a:rPr lang="fr-BE" baseline="0" dirty="0" smtClean="0"/>
              <a:t> </a:t>
            </a:r>
            <a:r>
              <a:rPr lang="fr-BE" baseline="0" dirty="0" err="1" smtClean="0"/>
              <a:t>napping</a:t>
            </a:r>
            <a:r>
              <a:rPr lang="fr-BE" baseline="0" dirty="0" smtClean="0"/>
              <a:t> in the </a:t>
            </a:r>
            <a:r>
              <a:rPr lang="fr-BE" baseline="0" dirty="0" err="1" smtClean="0"/>
              <a:t>aged</a:t>
            </a:r>
            <a:r>
              <a:rPr lang="fr-BE" baseline="0" dirty="0" smtClean="0"/>
              <a:t>  </a:t>
            </a:r>
            <a:r>
              <a:rPr lang="fr-BE" baseline="0" dirty="0" err="1" smtClean="0"/>
              <a:t>reflects</a:t>
            </a:r>
            <a:r>
              <a:rPr lang="fr-BE" baseline="0" dirty="0" smtClean="0"/>
              <a:t> </a:t>
            </a:r>
            <a:r>
              <a:rPr lang="fr-BE" baseline="0" dirty="0" err="1" smtClean="0"/>
              <a:t>altered</a:t>
            </a:r>
            <a:r>
              <a:rPr lang="fr-BE" baseline="0" dirty="0" smtClean="0"/>
              <a:t> </a:t>
            </a:r>
            <a:r>
              <a:rPr lang="fr-BE" baseline="0" dirty="0" err="1" smtClean="0"/>
              <a:t>circadian</a:t>
            </a:r>
            <a:r>
              <a:rPr lang="fr-BE" baseline="0" dirty="0" smtClean="0"/>
              <a:t> </a:t>
            </a:r>
            <a:r>
              <a:rPr lang="fr-BE" baseline="0" dirty="0" err="1" smtClean="0"/>
              <a:t>sleep</a:t>
            </a:r>
            <a:r>
              <a:rPr lang="fr-BE" baseline="0" dirty="0" smtClean="0"/>
              <a:t> </a:t>
            </a:r>
            <a:r>
              <a:rPr lang="fr-BE" baseline="0" dirty="0" err="1" smtClean="0"/>
              <a:t>regulation</a:t>
            </a:r>
            <a:r>
              <a:rPr lang="fr-B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Chronic napping habits increase with advancing age such that more than half of adults aged 70 and above nap at least twice a week.</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Important here is that a series of epidemiological studies link chronic napping habits to cognitive decline and also increased beta amyloid burden,  especially if naps are frequent, long (&gt;1h) and unplanned.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 very recent study for example show quite strong support for a bi-directional link between </a:t>
            </a:r>
            <a:r>
              <a:rPr lang="en-US" baseline="0" dirty="0" err="1" smtClean="0"/>
              <a:t>chronici</a:t>
            </a:r>
            <a:r>
              <a:rPr lang="en-US" baseline="0" dirty="0" smtClean="0"/>
              <a:t> </a:t>
            </a:r>
            <a:r>
              <a:rPr lang="en-US" baseline="0" dirty="0" err="1" smtClean="0"/>
              <a:t>nappin</a:t>
            </a:r>
            <a:r>
              <a:rPr lang="en-US" baseline="0" dirty="0" smtClean="0"/>
              <a:t> and the development and progression of AD.. The upper plot here shows cumulative hazard functions for nap duration (C) or nap frequency (D) for two representative individuals. Individuals who napped ≥1hour/day(</a:t>
            </a:r>
            <a:r>
              <a:rPr lang="en-US" baseline="0" dirty="0" err="1" smtClean="0"/>
              <a:t>longnappers</a:t>
            </a:r>
            <a:r>
              <a:rPr lang="en-US" baseline="0" dirty="0" smtClean="0"/>
              <a:t>) had1.4-fold increased risk compared to those who napped &lt;1hour/day (short nappers). Participants who napped once or more than once a day (frequent nappers) had 40% increased risk of developing Alzheimer’s dementia compared to those who napped less than once a day (infrequent nappers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Chronic napping in the aged indeed starts to be used as a health risk factor during aging.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BE" baseline="0" dirty="0" smtClean="0"/>
          </a:p>
        </p:txBody>
      </p:sp>
      <p:sp>
        <p:nvSpPr>
          <p:cNvPr id="4" name="Slide Number Placeholder 3"/>
          <p:cNvSpPr>
            <a:spLocks noGrp="1"/>
          </p:cNvSpPr>
          <p:nvPr>
            <p:ph type="sldNum" sz="quarter" idx="10"/>
          </p:nvPr>
        </p:nvSpPr>
        <p:spPr/>
        <p:txBody>
          <a:bodyPr/>
          <a:lstStyle/>
          <a:p>
            <a:fld id="{D9709ED6-6ABD-4E15-90DD-E0D1E5886B8B}" type="slidenum">
              <a:rPr lang="de-DE" smtClean="0"/>
              <a:t>7</a:t>
            </a:fld>
            <a:endParaRPr lang="de-DE"/>
          </a:p>
        </p:txBody>
      </p:sp>
    </p:spTree>
    <p:extLst>
      <p:ext uri="{BB962C8B-B14F-4D97-AF65-F5344CB8AC3E}">
        <p14:creationId xmlns:p14="http://schemas.microsoft.com/office/powerpoint/2010/main" val="358035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Considering</a:t>
            </a:r>
            <a:r>
              <a:rPr lang="fr-BE" dirty="0" smtClean="0"/>
              <a:t> </a:t>
            </a:r>
            <a:r>
              <a:rPr lang="fr-BE" dirty="0" err="1" smtClean="0"/>
              <a:t>that</a:t>
            </a:r>
            <a:r>
              <a:rPr lang="fr-BE" dirty="0" smtClean="0"/>
              <a:t>,</a:t>
            </a:r>
            <a:r>
              <a:rPr lang="fr-BE" baseline="0" dirty="0" smtClean="0"/>
              <a:t> </a:t>
            </a:r>
            <a:r>
              <a:rPr lang="fr-BE" baseline="0" dirty="0" err="1" smtClean="0"/>
              <a:t>we</a:t>
            </a:r>
            <a:r>
              <a:rPr lang="fr-BE" baseline="0" dirty="0" smtClean="0"/>
              <a:t> </a:t>
            </a:r>
            <a:r>
              <a:rPr lang="fr-BE" baseline="0" dirty="0" err="1" smtClean="0"/>
              <a:t>prospectively</a:t>
            </a:r>
            <a:r>
              <a:rPr lang="fr-BE" baseline="0" dirty="0" smtClean="0"/>
              <a:t> </a:t>
            </a:r>
            <a:r>
              <a:rPr lang="fr-BE" baseline="0" dirty="0" err="1" smtClean="0"/>
              <a:t>recruited</a:t>
            </a:r>
            <a:r>
              <a:rPr lang="fr-BE" baseline="0" dirty="0" smtClean="0"/>
              <a:t> </a:t>
            </a:r>
            <a:r>
              <a:rPr lang="fr-BE" baseline="0" dirty="0" err="1" smtClean="0"/>
              <a:t>healthy</a:t>
            </a:r>
            <a:r>
              <a:rPr lang="fr-BE" baseline="0" dirty="0" smtClean="0"/>
              <a:t> </a:t>
            </a:r>
            <a:r>
              <a:rPr lang="fr-BE" baseline="0" dirty="0" err="1" smtClean="0"/>
              <a:t>older</a:t>
            </a:r>
            <a:r>
              <a:rPr lang="fr-BE" baseline="0" dirty="0" smtClean="0"/>
              <a:t> </a:t>
            </a:r>
            <a:r>
              <a:rPr lang="fr-BE" baseline="0" dirty="0" err="1" smtClean="0"/>
              <a:t>individuals</a:t>
            </a:r>
            <a:r>
              <a:rPr lang="fr-BE" baseline="0" dirty="0" smtClean="0"/>
              <a:t> </a:t>
            </a:r>
            <a:r>
              <a:rPr lang="fr-BE" baseline="0" dirty="0" err="1" smtClean="0"/>
              <a:t>with</a:t>
            </a:r>
            <a:r>
              <a:rPr lang="fr-BE" baseline="0" dirty="0" smtClean="0"/>
              <a:t> respect to </a:t>
            </a:r>
            <a:r>
              <a:rPr lang="fr-BE" baseline="0" dirty="0" err="1" smtClean="0"/>
              <a:t>their</a:t>
            </a:r>
            <a:r>
              <a:rPr lang="fr-BE" baseline="0" dirty="0" smtClean="0"/>
              <a:t> </a:t>
            </a:r>
            <a:r>
              <a:rPr lang="fr-BE" baseline="0" dirty="0" err="1" smtClean="0"/>
              <a:t>napping</a:t>
            </a:r>
            <a:r>
              <a:rPr lang="fr-BE" baseline="0" dirty="0" smtClean="0"/>
              <a:t> habits and </a:t>
            </a:r>
            <a:r>
              <a:rPr lang="fr-BE" baseline="0" dirty="0" err="1" smtClean="0"/>
              <a:t>tested</a:t>
            </a:r>
            <a:r>
              <a:rPr lang="fr-BE" baseline="0" dirty="0" smtClean="0"/>
              <a:t> first </a:t>
            </a:r>
            <a:r>
              <a:rPr lang="fr-BE" baseline="0" dirty="0" err="1" smtClean="0"/>
              <a:t>whether</a:t>
            </a:r>
            <a:r>
              <a:rPr lang="fr-BE" baseline="0" dirty="0" smtClean="0"/>
              <a:t> </a:t>
            </a:r>
            <a:r>
              <a:rPr lang="fr-BE" baseline="0" dirty="0" err="1" smtClean="0"/>
              <a:t>we</a:t>
            </a:r>
            <a:r>
              <a:rPr lang="fr-BE" baseline="0" dirty="0" smtClean="0"/>
              <a:t> </a:t>
            </a:r>
            <a:r>
              <a:rPr lang="fr-BE" baseline="0" dirty="0" err="1" smtClean="0"/>
              <a:t>can</a:t>
            </a:r>
            <a:r>
              <a:rPr lang="fr-BE" baseline="0" dirty="0" smtClean="0"/>
              <a:t> </a:t>
            </a:r>
            <a:r>
              <a:rPr lang="fr-BE" baseline="0" dirty="0" err="1" smtClean="0"/>
              <a:t>confirm</a:t>
            </a:r>
            <a:r>
              <a:rPr lang="fr-BE" baseline="0" dirty="0" smtClean="0"/>
              <a:t> </a:t>
            </a:r>
            <a:r>
              <a:rPr lang="fr-BE" baseline="0" dirty="0" err="1" smtClean="0"/>
              <a:t>previous</a:t>
            </a:r>
            <a:r>
              <a:rPr lang="fr-BE" baseline="0" dirty="0" smtClean="0"/>
              <a:t> observations of an </a:t>
            </a:r>
            <a:r>
              <a:rPr lang="fr-BE" baseline="0" dirty="0" err="1" smtClean="0"/>
              <a:t>assocation</a:t>
            </a:r>
            <a:r>
              <a:rPr lang="fr-BE" baseline="0" dirty="0" smtClean="0"/>
              <a:t> </a:t>
            </a:r>
            <a:r>
              <a:rPr lang="fr-BE" baseline="0" dirty="0" err="1" smtClean="0"/>
              <a:t>between</a:t>
            </a:r>
            <a:r>
              <a:rPr lang="fr-BE" baseline="0" dirty="0" smtClean="0"/>
              <a:t> </a:t>
            </a:r>
            <a:r>
              <a:rPr lang="fr-BE" baseline="0" dirty="0" err="1" smtClean="0"/>
              <a:t>daytime</a:t>
            </a:r>
            <a:r>
              <a:rPr lang="fr-BE" baseline="0" dirty="0" smtClean="0"/>
              <a:t> </a:t>
            </a:r>
            <a:r>
              <a:rPr lang="fr-BE" baseline="0" dirty="0" err="1" smtClean="0"/>
              <a:t>napping</a:t>
            </a:r>
            <a:r>
              <a:rPr lang="fr-BE" baseline="0" dirty="0" smtClean="0"/>
              <a:t> and cognition in the </a:t>
            </a:r>
            <a:r>
              <a:rPr lang="fr-BE" baseline="0" dirty="0" err="1" smtClean="0"/>
              <a:t>aged</a:t>
            </a:r>
            <a:r>
              <a:rPr lang="fr-BE" baseline="0" dirty="0" smtClean="0"/>
              <a:t>.  </a:t>
            </a:r>
          </a:p>
          <a:p>
            <a:endParaRPr lang="fr-BE" baseline="0" dirty="0" smtClean="0"/>
          </a:p>
          <a:p>
            <a:r>
              <a:rPr lang="fr-BE" baseline="0" dirty="0" smtClean="0"/>
              <a:t>To do </a:t>
            </a:r>
            <a:r>
              <a:rPr lang="fr-BE" baseline="0" dirty="0" err="1" smtClean="0"/>
              <a:t>so</a:t>
            </a:r>
            <a:r>
              <a:rPr lang="fr-BE" baseline="0" dirty="0" smtClean="0"/>
              <a:t>, </a:t>
            </a:r>
            <a:r>
              <a:rPr lang="fr-BE" baseline="0" dirty="0" err="1" smtClean="0"/>
              <a:t>different</a:t>
            </a:r>
            <a:r>
              <a:rPr lang="fr-BE" baseline="0" dirty="0" smtClean="0"/>
              <a:t> cognitive </a:t>
            </a:r>
            <a:r>
              <a:rPr lang="fr-BE" baseline="0" dirty="0" err="1" smtClean="0"/>
              <a:t>domains</a:t>
            </a:r>
            <a:r>
              <a:rPr lang="fr-BE" baseline="0" dirty="0" smtClean="0"/>
              <a:t>, </a:t>
            </a:r>
            <a:r>
              <a:rPr lang="fr-BE" baseline="0" dirty="0" err="1" smtClean="0"/>
              <a:t>including</a:t>
            </a:r>
            <a:r>
              <a:rPr lang="fr-BE" baseline="0" dirty="0" smtClean="0"/>
              <a:t> attention performance, </a:t>
            </a:r>
            <a:r>
              <a:rPr lang="fr-BE" baseline="0" dirty="0" err="1" smtClean="0"/>
              <a:t>episodic</a:t>
            </a:r>
            <a:r>
              <a:rPr lang="fr-BE" baseline="0" dirty="0" smtClean="0"/>
              <a:t> memory and </a:t>
            </a:r>
            <a:r>
              <a:rPr lang="fr-BE" baseline="0" dirty="0" err="1" smtClean="0"/>
              <a:t>executive</a:t>
            </a:r>
            <a:r>
              <a:rPr lang="fr-BE" baseline="0" dirty="0" smtClean="0"/>
              <a:t> </a:t>
            </a:r>
            <a:r>
              <a:rPr lang="fr-BE" baseline="0" dirty="0" err="1" smtClean="0"/>
              <a:t>functions</a:t>
            </a:r>
            <a:r>
              <a:rPr lang="fr-BE" baseline="0" dirty="0" smtClean="0"/>
              <a:t> </a:t>
            </a:r>
            <a:r>
              <a:rPr lang="fr-BE" baseline="0" dirty="0" err="1" smtClean="0"/>
              <a:t>were</a:t>
            </a:r>
            <a:r>
              <a:rPr lang="fr-BE" baseline="0" dirty="0" smtClean="0"/>
              <a:t> </a:t>
            </a:r>
            <a:r>
              <a:rPr lang="fr-BE" baseline="0" dirty="0" err="1" smtClean="0"/>
              <a:t>probed</a:t>
            </a:r>
            <a:r>
              <a:rPr lang="fr-BE" baseline="0" dirty="0" smtClean="0"/>
              <a:t>. </a:t>
            </a:r>
          </a:p>
          <a:p>
            <a:endParaRPr lang="fr-BE" baseline="0" dirty="0" smtClean="0"/>
          </a:p>
          <a:p>
            <a:r>
              <a:rPr lang="fr-BE" baseline="0" dirty="0" err="1" smtClean="0"/>
              <a:t>We</a:t>
            </a:r>
            <a:r>
              <a:rPr lang="fr-BE" baseline="0" dirty="0" smtClean="0"/>
              <a:t> </a:t>
            </a:r>
            <a:r>
              <a:rPr lang="fr-BE" baseline="0" dirty="0" err="1" smtClean="0"/>
              <a:t>observed</a:t>
            </a:r>
            <a:r>
              <a:rPr lang="fr-BE" baseline="0" dirty="0" smtClean="0"/>
              <a:t> </a:t>
            </a:r>
            <a:r>
              <a:rPr lang="fr-BE" baseline="0" dirty="0" err="1" smtClean="0"/>
              <a:t>that</a:t>
            </a:r>
            <a:r>
              <a:rPr lang="fr-BE" baseline="0" dirty="0" smtClean="0"/>
              <a:t>  for </a:t>
            </a:r>
            <a:r>
              <a:rPr lang="fr-BE" baseline="0" dirty="0" err="1" smtClean="0"/>
              <a:t>episodic</a:t>
            </a:r>
            <a:r>
              <a:rPr lang="fr-BE" baseline="0" dirty="0" smtClean="0"/>
              <a:t> memory, </a:t>
            </a:r>
            <a:r>
              <a:rPr lang="fr-BE" baseline="0" dirty="0" err="1" smtClean="0"/>
              <a:t>nappers</a:t>
            </a:r>
            <a:r>
              <a:rPr lang="fr-BE" baseline="0" dirty="0" smtClean="0"/>
              <a:t> (</a:t>
            </a:r>
            <a:r>
              <a:rPr lang="fr-BE" baseline="0" dirty="0" err="1" smtClean="0"/>
              <a:t>depicted</a:t>
            </a:r>
            <a:r>
              <a:rPr lang="fr-BE" baseline="0" dirty="0" smtClean="0"/>
              <a:t> </a:t>
            </a:r>
            <a:r>
              <a:rPr lang="fr-BE" baseline="0" dirty="0" err="1" smtClean="0"/>
              <a:t>here</a:t>
            </a:r>
            <a:r>
              <a:rPr lang="fr-BE" baseline="0" dirty="0" smtClean="0"/>
              <a:t> in </a:t>
            </a:r>
            <a:r>
              <a:rPr lang="fr-BE" baseline="0" dirty="0" err="1" smtClean="0"/>
              <a:t>red</a:t>
            </a:r>
            <a:r>
              <a:rPr lang="fr-BE" baseline="0" dirty="0" smtClean="0"/>
              <a:t>) </a:t>
            </a:r>
            <a:r>
              <a:rPr lang="fr-BE" baseline="0" dirty="0" err="1" smtClean="0"/>
              <a:t>performed</a:t>
            </a:r>
            <a:r>
              <a:rPr lang="fr-BE" baseline="0" dirty="0" smtClean="0"/>
              <a:t> </a:t>
            </a:r>
            <a:r>
              <a:rPr lang="fr-BE" baseline="0" dirty="0" err="1" smtClean="0"/>
              <a:t>significantly</a:t>
            </a:r>
            <a:r>
              <a:rPr lang="fr-BE" baseline="0" dirty="0" smtClean="0"/>
              <a:t> </a:t>
            </a:r>
            <a:r>
              <a:rPr lang="fr-BE" baseline="0" dirty="0" err="1" smtClean="0"/>
              <a:t>worse</a:t>
            </a:r>
            <a:r>
              <a:rPr lang="fr-BE" baseline="0" dirty="0" smtClean="0"/>
              <a:t> </a:t>
            </a:r>
            <a:r>
              <a:rPr lang="fr-BE" baseline="0" dirty="0" err="1" smtClean="0"/>
              <a:t>than</a:t>
            </a:r>
            <a:r>
              <a:rPr lang="fr-BE" baseline="0" dirty="0" smtClean="0"/>
              <a:t> no-</a:t>
            </a:r>
            <a:r>
              <a:rPr lang="fr-BE" baseline="0" dirty="0" err="1" smtClean="0"/>
              <a:t>nappers</a:t>
            </a:r>
            <a:r>
              <a:rPr lang="fr-BE" baseline="0" dirty="0" smtClean="0"/>
              <a:t>. </a:t>
            </a:r>
          </a:p>
          <a:p>
            <a:endParaRPr lang="fr-BE" baseline="0" dirty="0" smtClean="0">
              <a:sym typeface="Wingdings" panose="05000000000000000000" pitchFamily="2" charset="2"/>
            </a:endParaRPr>
          </a:p>
          <a:p>
            <a:pPr marL="0" indent="0">
              <a:buFont typeface="Wingdings" panose="05000000000000000000" pitchFamily="2" charset="2"/>
              <a:buNone/>
            </a:pPr>
            <a:r>
              <a:rPr lang="fr-BE" baseline="0" dirty="0" err="1" smtClean="0">
                <a:sym typeface="Wingdings" panose="05000000000000000000" pitchFamily="2" charset="2"/>
              </a:rPr>
              <a:t>Similarly</a:t>
            </a:r>
            <a:r>
              <a:rPr lang="fr-BE" baseline="0" dirty="0" smtClean="0">
                <a:sym typeface="Wingdings" panose="05000000000000000000" pitchFamily="2" charset="2"/>
              </a:rPr>
              <a:t>, </a:t>
            </a:r>
            <a:r>
              <a:rPr lang="fr-BE" baseline="0" dirty="0" err="1" smtClean="0">
                <a:sym typeface="Wingdings" panose="05000000000000000000" pitchFamily="2" charset="2"/>
              </a:rPr>
              <a:t>when</a:t>
            </a:r>
            <a:r>
              <a:rPr lang="fr-BE" baseline="0" dirty="0" smtClean="0">
                <a:sym typeface="Wingdings" panose="05000000000000000000" pitchFamily="2" charset="2"/>
              </a:rPr>
              <a:t> </a:t>
            </a:r>
            <a:r>
              <a:rPr lang="fr-BE" baseline="0" dirty="0" err="1" smtClean="0">
                <a:sym typeface="Wingdings" panose="05000000000000000000" pitchFamily="2" charset="2"/>
              </a:rPr>
              <a:t>extracting</a:t>
            </a:r>
            <a:r>
              <a:rPr lang="fr-BE" baseline="0" dirty="0" smtClean="0">
                <a:sym typeface="Wingdings" panose="05000000000000000000" pitchFamily="2" charset="2"/>
              </a:rPr>
              <a:t> nap </a:t>
            </a:r>
            <a:r>
              <a:rPr lang="fr-BE" baseline="0" dirty="0" err="1" smtClean="0">
                <a:sym typeface="Wingdings" panose="05000000000000000000" pitchFamily="2" charset="2"/>
              </a:rPr>
              <a:t>frequency</a:t>
            </a:r>
            <a:r>
              <a:rPr lang="fr-BE" baseline="0" dirty="0" smtClean="0">
                <a:sym typeface="Wingdings" panose="05000000000000000000" pitchFamily="2" charset="2"/>
              </a:rPr>
              <a:t> as a </a:t>
            </a:r>
            <a:r>
              <a:rPr lang="fr-BE" baseline="0" dirty="0" err="1" smtClean="0">
                <a:sym typeface="Wingdings" panose="05000000000000000000" pitchFamily="2" charset="2"/>
              </a:rPr>
              <a:t>continuous</a:t>
            </a:r>
            <a:r>
              <a:rPr lang="fr-BE" baseline="0" dirty="0" smtClean="0">
                <a:sym typeface="Wingdings" panose="05000000000000000000" pitchFamily="2" charset="2"/>
              </a:rPr>
              <a:t> variable </a:t>
            </a:r>
            <a:r>
              <a:rPr lang="fr-BE" baseline="0" dirty="0" err="1" smtClean="0">
                <a:sym typeface="Wingdings" panose="05000000000000000000" pitchFamily="2" charset="2"/>
              </a:rPr>
              <a:t>derived</a:t>
            </a:r>
            <a:r>
              <a:rPr lang="fr-BE" baseline="0" dirty="0" smtClean="0">
                <a:sym typeface="Wingdings" panose="05000000000000000000" pitchFamily="2" charset="2"/>
              </a:rPr>
              <a:t> </a:t>
            </a:r>
            <a:r>
              <a:rPr lang="fr-BE" baseline="0" dirty="0" err="1" smtClean="0">
                <a:sym typeface="Wingdings" panose="05000000000000000000" pitchFamily="2" charset="2"/>
              </a:rPr>
              <a:t>from</a:t>
            </a:r>
            <a:r>
              <a:rPr lang="fr-BE" baseline="0" dirty="0" smtClean="0">
                <a:sym typeface="Wingdings" panose="05000000000000000000" pitchFamily="2" charset="2"/>
              </a:rPr>
              <a:t> </a:t>
            </a:r>
            <a:r>
              <a:rPr lang="fr-BE" baseline="0" dirty="0" err="1" smtClean="0">
                <a:sym typeface="Wingdings" panose="05000000000000000000" pitchFamily="2" charset="2"/>
              </a:rPr>
              <a:t>actimetry</a:t>
            </a:r>
            <a:r>
              <a:rPr lang="fr-BE" baseline="0" dirty="0" smtClean="0">
                <a:sym typeface="Wingdings" panose="05000000000000000000" pitchFamily="2" charset="2"/>
              </a:rPr>
              <a:t>, </a:t>
            </a:r>
            <a:r>
              <a:rPr lang="fr-BE" baseline="0" dirty="0" err="1" smtClean="0">
                <a:sym typeface="Wingdings" panose="05000000000000000000" pitchFamily="2" charset="2"/>
              </a:rPr>
              <a:t>we</a:t>
            </a:r>
            <a:r>
              <a:rPr lang="fr-BE" baseline="0" dirty="0" smtClean="0">
                <a:sym typeface="Wingdings" panose="05000000000000000000" pitchFamily="2" charset="2"/>
              </a:rPr>
              <a:t> </a:t>
            </a:r>
            <a:r>
              <a:rPr lang="fr-BE" baseline="0" dirty="0" err="1" smtClean="0">
                <a:sym typeface="Wingdings" panose="05000000000000000000" pitchFamily="2" charset="2"/>
              </a:rPr>
              <a:t>observed</a:t>
            </a:r>
            <a:r>
              <a:rPr lang="fr-BE" baseline="0" dirty="0" smtClean="0">
                <a:sym typeface="Wingdings" panose="05000000000000000000" pitchFamily="2" charset="2"/>
              </a:rPr>
              <a:t> </a:t>
            </a:r>
            <a:r>
              <a:rPr lang="fr-BE" baseline="0" dirty="0" err="1" smtClean="0">
                <a:sym typeface="Wingdings" panose="05000000000000000000" pitchFamily="2" charset="2"/>
              </a:rPr>
              <a:t>that</a:t>
            </a:r>
            <a:r>
              <a:rPr lang="fr-BE" baseline="0" dirty="0" smtClean="0">
                <a:sym typeface="Wingdings" panose="05000000000000000000" pitchFamily="2" charset="2"/>
              </a:rPr>
              <a:t>, </a:t>
            </a:r>
            <a:r>
              <a:rPr lang="fr-BE" baseline="0" dirty="0" err="1" smtClean="0">
                <a:sym typeface="Wingdings" panose="05000000000000000000" pitchFamily="2" charset="2"/>
              </a:rPr>
              <a:t>daytime</a:t>
            </a:r>
            <a:r>
              <a:rPr lang="fr-BE" baseline="0" dirty="0" smtClean="0">
                <a:sym typeface="Wingdings" panose="05000000000000000000" pitchFamily="2" charset="2"/>
              </a:rPr>
              <a:t> </a:t>
            </a:r>
            <a:r>
              <a:rPr lang="fr-BE" baseline="0" dirty="0" err="1" smtClean="0">
                <a:sym typeface="Wingdings" panose="05000000000000000000" pitchFamily="2" charset="2"/>
              </a:rPr>
              <a:t>rest</a:t>
            </a:r>
            <a:r>
              <a:rPr lang="fr-BE" baseline="0" dirty="0" smtClean="0">
                <a:sym typeface="Wingdings" panose="05000000000000000000" pitchFamily="2" charset="2"/>
              </a:rPr>
              <a:t> nap </a:t>
            </a:r>
            <a:r>
              <a:rPr lang="fr-BE" baseline="0" dirty="0" err="1" smtClean="0">
                <a:sym typeface="Wingdings" panose="05000000000000000000" pitchFamily="2" charset="2"/>
              </a:rPr>
              <a:t>frequency</a:t>
            </a:r>
            <a:r>
              <a:rPr lang="fr-BE" baseline="0" dirty="0" smtClean="0">
                <a:sym typeface="Wingdings" panose="05000000000000000000" pitchFamily="2" charset="2"/>
              </a:rPr>
              <a:t> </a:t>
            </a:r>
            <a:r>
              <a:rPr lang="fr-BE" baseline="0" dirty="0" err="1" smtClean="0">
                <a:sym typeface="Wingdings" panose="05000000000000000000" pitchFamily="2" charset="2"/>
              </a:rPr>
              <a:t>was</a:t>
            </a:r>
            <a:r>
              <a:rPr lang="fr-BE" baseline="0" dirty="0" smtClean="0">
                <a:sym typeface="Wingdings" panose="05000000000000000000" pitchFamily="2" charset="2"/>
              </a:rPr>
              <a:t> </a:t>
            </a:r>
            <a:r>
              <a:rPr lang="fr-BE" baseline="0" dirty="0" err="1" smtClean="0">
                <a:sym typeface="Wingdings" panose="05000000000000000000" pitchFamily="2" charset="2"/>
              </a:rPr>
              <a:t>significantly</a:t>
            </a:r>
            <a:r>
              <a:rPr lang="fr-BE" baseline="0" dirty="0" smtClean="0">
                <a:sym typeface="Wingdings" panose="05000000000000000000" pitchFamily="2" charset="2"/>
              </a:rPr>
              <a:t> </a:t>
            </a:r>
            <a:r>
              <a:rPr lang="fr-BE" baseline="0" dirty="0" err="1" smtClean="0">
                <a:sym typeface="Wingdings" panose="05000000000000000000" pitchFamily="2" charset="2"/>
              </a:rPr>
              <a:t>negatively</a:t>
            </a:r>
            <a:r>
              <a:rPr lang="fr-BE" baseline="0" dirty="0" smtClean="0">
                <a:sym typeface="Wingdings" panose="05000000000000000000" pitchFamily="2" charset="2"/>
              </a:rPr>
              <a:t> </a:t>
            </a:r>
            <a:r>
              <a:rPr lang="fr-BE" baseline="0" dirty="0" err="1" smtClean="0">
                <a:sym typeface="Wingdings" panose="05000000000000000000" pitchFamily="2" charset="2"/>
              </a:rPr>
              <a:t>associated</a:t>
            </a:r>
            <a:r>
              <a:rPr lang="fr-BE" baseline="0" dirty="0" smtClean="0">
                <a:sym typeface="Wingdings" panose="05000000000000000000" pitchFamily="2" charset="2"/>
              </a:rPr>
              <a:t> </a:t>
            </a:r>
            <a:r>
              <a:rPr lang="fr-BE" baseline="0" dirty="0" err="1" smtClean="0">
                <a:sym typeface="Wingdings" panose="05000000000000000000" pitchFamily="2" charset="2"/>
              </a:rPr>
              <a:t>with</a:t>
            </a:r>
            <a:r>
              <a:rPr lang="fr-BE" baseline="0" dirty="0" smtClean="0">
                <a:sym typeface="Wingdings" panose="05000000000000000000" pitchFamily="2" charset="2"/>
              </a:rPr>
              <a:t> </a:t>
            </a:r>
            <a:r>
              <a:rPr lang="fr-BE" baseline="0" dirty="0" err="1" smtClean="0">
                <a:sym typeface="Wingdings" panose="05000000000000000000" pitchFamily="2" charset="2"/>
              </a:rPr>
              <a:t>episodic</a:t>
            </a:r>
            <a:r>
              <a:rPr lang="fr-BE" baseline="0" dirty="0" smtClean="0">
                <a:sym typeface="Wingdings" panose="05000000000000000000" pitchFamily="2" charset="2"/>
              </a:rPr>
              <a:t> memory performance </a:t>
            </a:r>
            <a:r>
              <a:rPr lang="fr-BE" baseline="0" dirty="0" err="1" smtClean="0">
                <a:sym typeface="Wingdings" panose="05000000000000000000" pitchFamily="2" charset="2"/>
              </a:rPr>
              <a:t>which</a:t>
            </a:r>
            <a:r>
              <a:rPr lang="fr-BE" baseline="0" dirty="0" smtClean="0">
                <a:sym typeface="Wingdings" panose="05000000000000000000" pitchFamily="2" charset="2"/>
              </a:rPr>
              <a:t> </a:t>
            </a:r>
            <a:r>
              <a:rPr lang="fr-BE" baseline="0" dirty="0" err="1" smtClean="0">
                <a:sym typeface="Wingdings" panose="05000000000000000000" pitchFamily="2" charset="2"/>
              </a:rPr>
              <a:t>is</a:t>
            </a:r>
            <a:r>
              <a:rPr lang="fr-BE" baseline="0" dirty="0" smtClean="0">
                <a:sym typeface="Wingdings" panose="05000000000000000000" pitchFamily="2" charset="2"/>
              </a:rPr>
              <a:t> </a:t>
            </a:r>
            <a:r>
              <a:rPr lang="fr-BE" baseline="0" dirty="0" err="1" smtClean="0">
                <a:sym typeface="Wingdings" panose="05000000000000000000" pitchFamily="2" charset="2"/>
              </a:rPr>
              <a:t>also</a:t>
            </a:r>
            <a:r>
              <a:rPr lang="fr-BE" baseline="0" dirty="0" smtClean="0">
                <a:sym typeface="Wingdings" panose="05000000000000000000" pitchFamily="2" charset="2"/>
              </a:rPr>
              <a:t> congruent </a:t>
            </a:r>
            <a:r>
              <a:rPr lang="fr-BE" baseline="0" dirty="0" err="1" smtClean="0">
                <a:sym typeface="Wingdings" panose="05000000000000000000" pitchFamily="2" charset="2"/>
              </a:rPr>
              <a:t>with</a:t>
            </a:r>
            <a:r>
              <a:rPr lang="fr-BE" baseline="0" dirty="0" smtClean="0">
                <a:sym typeface="Wingdings" panose="05000000000000000000" pitchFamily="2" charset="2"/>
              </a:rPr>
              <a:t> </a:t>
            </a:r>
            <a:r>
              <a:rPr lang="fr-BE" baseline="0" dirty="0" err="1" smtClean="0">
                <a:sym typeface="Wingdings" panose="05000000000000000000" pitchFamily="2" charset="2"/>
              </a:rPr>
              <a:t>previous</a:t>
            </a:r>
            <a:r>
              <a:rPr lang="fr-BE" baseline="0" dirty="0" smtClean="0">
                <a:sym typeface="Wingdings" panose="05000000000000000000" pitchFamily="2" charset="2"/>
              </a:rPr>
              <a:t> littérature reports.  </a:t>
            </a:r>
            <a:endParaRPr lang="fr-BE" baseline="0" dirty="0" smtClean="0"/>
          </a:p>
          <a:p>
            <a:endParaRPr lang="fr-BE" sz="1200" kern="1200" baseline="0" dirty="0" smtClean="0">
              <a:solidFill>
                <a:schemeClr val="tx1"/>
              </a:solidFill>
              <a:effectLst/>
              <a:latin typeface="+mn-lt"/>
              <a:ea typeface="+mn-ea"/>
              <a:cs typeface="+mn-cs"/>
            </a:endParaRPr>
          </a:p>
          <a:p>
            <a:r>
              <a:rPr lang="fr-BE" sz="1200" kern="1200" baseline="0" dirty="0" err="1" smtClean="0">
                <a:solidFill>
                  <a:schemeClr val="tx1"/>
                </a:solidFill>
                <a:effectLst/>
                <a:latin typeface="+mn-lt"/>
                <a:ea typeface="+mn-ea"/>
                <a:cs typeface="+mn-cs"/>
              </a:rPr>
              <a:t>Overall</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these</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results</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confirm</a:t>
            </a:r>
            <a:r>
              <a:rPr lang="fr-BE" sz="1200" kern="1200" baseline="0" dirty="0" smtClean="0">
                <a:solidFill>
                  <a:schemeClr val="tx1"/>
                </a:solidFill>
                <a:effectLst/>
                <a:latin typeface="+mn-lt"/>
                <a:ea typeface="+mn-ea"/>
                <a:cs typeface="+mn-cs"/>
              </a:rPr>
              <a:t> an impact of </a:t>
            </a:r>
            <a:r>
              <a:rPr lang="fr-BE" sz="1200" kern="1200" baseline="0" dirty="0" err="1" smtClean="0">
                <a:solidFill>
                  <a:schemeClr val="tx1"/>
                </a:solidFill>
                <a:effectLst/>
                <a:latin typeface="+mn-lt"/>
                <a:ea typeface="+mn-ea"/>
                <a:cs typeface="+mn-cs"/>
              </a:rPr>
              <a:t>napping</a:t>
            </a:r>
            <a:r>
              <a:rPr lang="fr-BE" sz="1200" kern="1200" baseline="0" dirty="0" smtClean="0">
                <a:solidFill>
                  <a:schemeClr val="tx1"/>
                </a:solidFill>
                <a:effectLst/>
                <a:latin typeface="+mn-lt"/>
                <a:ea typeface="+mn-ea"/>
                <a:cs typeface="+mn-cs"/>
              </a:rPr>
              <a:t> on cognition. </a:t>
            </a:r>
            <a:r>
              <a:rPr lang="fr-BE" sz="1200" kern="1200" baseline="0" dirty="0" err="1" smtClean="0">
                <a:solidFill>
                  <a:schemeClr val="tx1"/>
                </a:solidFill>
                <a:effectLst/>
                <a:latin typeface="+mn-lt"/>
                <a:ea typeface="+mn-ea"/>
                <a:cs typeface="+mn-cs"/>
              </a:rPr>
              <a:t>However</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thereby</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promoting</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napping</a:t>
            </a:r>
            <a:r>
              <a:rPr lang="fr-BE" sz="1200" kern="1200" baseline="0" dirty="0" smtClean="0">
                <a:solidFill>
                  <a:schemeClr val="tx1"/>
                </a:solidFill>
                <a:effectLst/>
                <a:latin typeface="+mn-lt"/>
                <a:ea typeface="+mn-ea"/>
                <a:cs typeface="+mn-cs"/>
              </a:rPr>
              <a:t> as al </a:t>
            </a:r>
            <a:r>
              <a:rPr lang="fr-BE" sz="1200" kern="1200" baseline="0" dirty="0" err="1" smtClean="0">
                <a:solidFill>
                  <a:schemeClr val="tx1"/>
                </a:solidFill>
                <a:effectLst/>
                <a:latin typeface="+mn-lt"/>
                <a:ea typeface="+mn-ea"/>
                <a:cs typeface="+mn-cs"/>
              </a:rPr>
              <a:t>health</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risk</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might</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be</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too</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premature</a:t>
            </a:r>
            <a:r>
              <a:rPr lang="fr-BE" sz="1200" kern="1200" baseline="0" dirty="0" smtClean="0">
                <a:solidFill>
                  <a:schemeClr val="tx1"/>
                </a:solidFill>
                <a:effectLst/>
                <a:latin typeface="+mn-lt"/>
                <a:ea typeface="+mn-ea"/>
                <a:cs typeface="+mn-cs"/>
              </a:rPr>
              <a:t> at the </a:t>
            </a:r>
            <a:r>
              <a:rPr lang="fr-BE" sz="1200" kern="1200" baseline="0" dirty="0" err="1" smtClean="0">
                <a:solidFill>
                  <a:schemeClr val="tx1"/>
                </a:solidFill>
                <a:effectLst/>
                <a:latin typeface="+mn-lt"/>
                <a:ea typeface="+mn-ea"/>
                <a:cs typeface="+mn-cs"/>
              </a:rPr>
              <a:t>current</a:t>
            </a:r>
            <a:r>
              <a:rPr lang="fr-BE" sz="1200" kern="1200" baseline="0" dirty="0" smtClean="0">
                <a:solidFill>
                  <a:schemeClr val="tx1"/>
                </a:solidFill>
                <a:effectLst/>
                <a:latin typeface="+mn-lt"/>
                <a:ea typeface="+mn-ea"/>
                <a:cs typeface="+mn-cs"/>
              </a:rPr>
              <a:t> stage, not </a:t>
            </a:r>
            <a:r>
              <a:rPr lang="fr-BE" sz="1200" kern="1200" baseline="0" dirty="0" err="1" smtClean="0">
                <a:solidFill>
                  <a:schemeClr val="tx1"/>
                </a:solidFill>
                <a:effectLst/>
                <a:latin typeface="+mn-lt"/>
                <a:ea typeface="+mn-ea"/>
                <a:cs typeface="+mn-cs"/>
              </a:rPr>
              <a:t>only</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since</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it</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highly</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depends</a:t>
            </a:r>
            <a:r>
              <a:rPr lang="fr-BE" sz="1200" kern="1200" baseline="0" dirty="0" smtClean="0">
                <a:solidFill>
                  <a:schemeClr val="tx1"/>
                </a:solidFill>
                <a:effectLst/>
                <a:latin typeface="+mn-lt"/>
                <a:ea typeface="+mn-ea"/>
                <a:cs typeface="+mn-cs"/>
              </a:rPr>
              <a:t> on the </a:t>
            </a:r>
            <a:r>
              <a:rPr lang="fr-BE" sz="1200" kern="1200" baseline="0" dirty="0" err="1" smtClean="0">
                <a:solidFill>
                  <a:schemeClr val="tx1"/>
                </a:solidFill>
                <a:effectLst/>
                <a:latin typeface="+mn-lt"/>
                <a:ea typeface="+mn-ea"/>
                <a:cs typeface="+mn-cs"/>
              </a:rPr>
              <a:t>combination</a:t>
            </a:r>
            <a:r>
              <a:rPr lang="fr-BE" sz="1200" kern="1200" baseline="0" dirty="0" smtClean="0">
                <a:solidFill>
                  <a:schemeClr val="tx1"/>
                </a:solidFill>
                <a:effectLst/>
                <a:latin typeface="+mn-lt"/>
                <a:ea typeface="+mn-ea"/>
                <a:cs typeface="+mn-cs"/>
              </a:rPr>
              <a:t> of </a:t>
            </a:r>
            <a:r>
              <a:rPr lang="fr-BE" sz="1200" kern="1200" baseline="0" dirty="0" err="1" smtClean="0">
                <a:solidFill>
                  <a:schemeClr val="tx1"/>
                </a:solidFill>
                <a:effectLst/>
                <a:latin typeface="+mn-lt"/>
                <a:ea typeface="+mn-ea"/>
                <a:cs typeface="+mn-cs"/>
              </a:rPr>
              <a:t>different</a:t>
            </a:r>
            <a:r>
              <a:rPr lang="fr-BE" sz="1200" kern="1200" baseline="0" dirty="0" smtClean="0">
                <a:solidFill>
                  <a:schemeClr val="tx1"/>
                </a:solidFill>
                <a:effectLst/>
                <a:latin typeface="+mn-lt"/>
                <a:ea typeface="+mn-ea"/>
                <a:cs typeface="+mn-cs"/>
              </a:rPr>
              <a:t> nap </a:t>
            </a:r>
            <a:r>
              <a:rPr lang="fr-BE" sz="1200" kern="1200" baseline="0" dirty="0" err="1" smtClean="0">
                <a:solidFill>
                  <a:schemeClr val="tx1"/>
                </a:solidFill>
                <a:effectLst/>
                <a:latin typeface="+mn-lt"/>
                <a:ea typeface="+mn-ea"/>
                <a:cs typeface="+mn-cs"/>
              </a:rPr>
              <a:t>characteristics</a:t>
            </a:r>
            <a:r>
              <a:rPr lang="fr-BE" sz="1200" kern="1200" baseline="0" dirty="0" smtClean="0">
                <a:solidFill>
                  <a:schemeClr val="tx1"/>
                </a:solidFill>
                <a:effectLst/>
                <a:latin typeface="+mn-lt"/>
                <a:ea typeface="+mn-ea"/>
                <a:cs typeface="+mn-cs"/>
              </a:rPr>
              <a:t>, but </a:t>
            </a:r>
            <a:r>
              <a:rPr lang="fr-BE" sz="1200" kern="1200" baseline="0" dirty="0" err="1" smtClean="0">
                <a:solidFill>
                  <a:schemeClr val="tx1"/>
                </a:solidFill>
                <a:effectLst/>
                <a:latin typeface="+mn-lt"/>
                <a:ea typeface="+mn-ea"/>
                <a:cs typeface="+mn-cs"/>
              </a:rPr>
              <a:t>also</a:t>
            </a:r>
            <a:r>
              <a:rPr lang="fr-BE" sz="1200" kern="1200" baseline="0" dirty="0" smtClean="0">
                <a:solidFill>
                  <a:schemeClr val="tx1"/>
                </a:solidFill>
                <a:effectLst/>
                <a:latin typeface="+mn-lt"/>
                <a:ea typeface="+mn-ea"/>
                <a:cs typeface="+mn-cs"/>
              </a:rPr>
              <a:t> not </a:t>
            </a:r>
            <a:r>
              <a:rPr lang="fr-BE" sz="1200" kern="1200" baseline="0" dirty="0" err="1" smtClean="0">
                <a:solidFill>
                  <a:schemeClr val="tx1"/>
                </a:solidFill>
                <a:effectLst/>
                <a:latin typeface="+mn-lt"/>
                <a:ea typeface="+mn-ea"/>
                <a:cs typeface="+mn-cs"/>
              </a:rPr>
              <a:t>yet</a:t>
            </a:r>
            <a:r>
              <a:rPr lang="fr-BE" sz="1200" kern="1200" baseline="0" dirty="0" smtClean="0">
                <a:solidFill>
                  <a:schemeClr val="tx1"/>
                </a:solidFill>
                <a:effectLst/>
                <a:latin typeface="+mn-lt"/>
                <a:ea typeface="+mn-ea"/>
                <a:cs typeface="+mn-cs"/>
              </a:rPr>
              <a:t> know a lot about the </a:t>
            </a:r>
            <a:r>
              <a:rPr lang="fr-BE" sz="1200" kern="1200" baseline="0" dirty="0" err="1" smtClean="0">
                <a:solidFill>
                  <a:schemeClr val="tx1"/>
                </a:solidFill>
                <a:effectLst/>
                <a:latin typeface="+mn-lt"/>
                <a:ea typeface="+mn-ea"/>
                <a:cs typeface="+mn-cs"/>
              </a:rPr>
              <a:t>regulation</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processes</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underlying</a:t>
            </a:r>
            <a:r>
              <a:rPr lang="fr-BE" sz="1200" kern="1200" baseline="0" dirty="0" smtClean="0">
                <a:solidFill>
                  <a:schemeClr val="tx1"/>
                </a:solidFill>
                <a:effectLst/>
                <a:latin typeface="+mn-lt"/>
                <a:ea typeface="+mn-ea"/>
                <a:cs typeface="+mn-cs"/>
              </a:rPr>
              <a:t> </a:t>
            </a:r>
            <a:r>
              <a:rPr lang="fr-BE" sz="1200" kern="1200" baseline="0" dirty="0" err="1" smtClean="0">
                <a:solidFill>
                  <a:schemeClr val="tx1"/>
                </a:solidFill>
                <a:effectLst/>
                <a:latin typeface="+mn-lt"/>
                <a:ea typeface="+mn-ea"/>
                <a:cs typeface="+mn-cs"/>
              </a:rPr>
              <a:t>napping</a:t>
            </a:r>
            <a:r>
              <a:rPr lang="fr-BE" sz="1200" kern="1200" baseline="0" dirty="0" smtClean="0">
                <a:solidFill>
                  <a:schemeClr val="tx1"/>
                </a:solidFill>
                <a:effectLst/>
                <a:latin typeface="+mn-lt"/>
                <a:ea typeface="+mn-ea"/>
                <a:cs typeface="+mn-cs"/>
              </a:rPr>
              <a:t> in the </a:t>
            </a:r>
            <a:r>
              <a:rPr lang="fr-BE" sz="1200" kern="1200" baseline="0" dirty="0" err="1" smtClean="0">
                <a:solidFill>
                  <a:schemeClr val="tx1"/>
                </a:solidFill>
                <a:effectLst/>
                <a:latin typeface="+mn-lt"/>
                <a:ea typeface="+mn-ea"/>
                <a:cs typeface="+mn-cs"/>
              </a:rPr>
              <a:t>aged</a:t>
            </a:r>
            <a:r>
              <a:rPr lang="fr-BE" sz="1200" kern="1200" baseline="0" dirty="0" smtClean="0">
                <a:solidFill>
                  <a:schemeClr val="tx1"/>
                </a:solidFill>
                <a:effectLst/>
                <a:latin typeface="+mn-lt"/>
                <a:ea typeface="+mn-ea"/>
                <a:cs typeface="+mn-cs"/>
              </a:rPr>
              <a:t>. </a:t>
            </a:r>
            <a:endParaRPr lang="en-US" b="0" dirty="0"/>
          </a:p>
        </p:txBody>
      </p:sp>
      <p:sp>
        <p:nvSpPr>
          <p:cNvPr id="4" name="Slide Number Placeholder 3"/>
          <p:cNvSpPr>
            <a:spLocks noGrp="1"/>
          </p:cNvSpPr>
          <p:nvPr>
            <p:ph type="sldNum" sz="quarter" idx="10"/>
          </p:nvPr>
        </p:nvSpPr>
        <p:spPr/>
        <p:txBody>
          <a:bodyPr/>
          <a:lstStyle/>
          <a:p>
            <a:fld id="{D9709ED6-6ABD-4E15-90DD-E0D1E5886B8B}" type="slidenum">
              <a:rPr lang="de-DE" smtClean="0"/>
              <a:t>8</a:t>
            </a:fld>
            <a:endParaRPr lang="de-DE"/>
          </a:p>
        </p:txBody>
      </p:sp>
    </p:spTree>
    <p:extLst>
      <p:ext uri="{BB962C8B-B14F-4D97-AF65-F5344CB8AC3E}">
        <p14:creationId xmlns:p14="http://schemas.microsoft.com/office/powerpoint/2010/main" val="612492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Nap </a:t>
            </a:r>
            <a:r>
              <a:rPr lang="fr-BE" dirty="0" err="1" smtClean="0"/>
              <a:t>frequency</a:t>
            </a:r>
            <a:r>
              <a:rPr lang="fr-BE" baseline="0" dirty="0" smtClean="0"/>
              <a:t> </a:t>
            </a:r>
            <a:r>
              <a:rPr lang="fr-BE" baseline="0" dirty="0" err="1" smtClean="0"/>
              <a:t>appears</a:t>
            </a:r>
            <a:r>
              <a:rPr lang="fr-BE" baseline="0" dirty="0" smtClean="0"/>
              <a:t> </a:t>
            </a:r>
            <a:r>
              <a:rPr lang="fr-BE" baseline="0" dirty="0" err="1" smtClean="0"/>
              <a:t>thus</a:t>
            </a:r>
            <a:r>
              <a:rPr lang="fr-BE" baseline="0" dirty="0" smtClean="0"/>
              <a:t> to have a </a:t>
            </a:r>
            <a:r>
              <a:rPr lang="fr-BE" baseline="0" dirty="0" err="1" smtClean="0"/>
              <a:t>functional</a:t>
            </a:r>
            <a:r>
              <a:rPr lang="fr-BE" baseline="0" dirty="0" smtClean="0"/>
              <a:t> </a:t>
            </a:r>
            <a:r>
              <a:rPr lang="fr-BE" baseline="0" dirty="0" err="1" smtClean="0"/>
              <a:t>significance</a:t>
            </a:r>
            <a:r>
              <a:rPr lang="fr-BE" baseline="0" dirty="0" smtClean="0"/>
              <a:t> in the </a:t>
            </a:r>
            <a:r>
              <a:rPr lang="fr-BE" baseline="0" dirty="0" err="1" smtClean="0"/>
              <a:t>context</a:t>
            </a:r>
            <a:r>
              <a:rPr lang="fr-BE" baseline="0" dirty="0" smtClean="0"/>
              <a:t> of cognitive </a:t>
            </a:r>
            <a:r>
              <a:rPr lang="fr-BE" baseline="0" dirty="0" err="1" smtClean="0"/>
              <a:t>ageing</a:t>
            </a:r>
            <a:r>
              <a:rPr lang="fr-BE" baseline="0" dirty="0" smtClean="0"/>
              <a:t>. </a:t>
            </a:r>
            <a:r>
              <a:rPr lang="fr-BE" baseline="0" dirty="0" err="1" smtClean="0"/>
              <a:t>We</a:t>
            </a:r>
            <a:r>
              <a:rPr lang="fr-BE" baseline="0" dirty="0" smtClean="0"/>
              <a:t> </a:t>
            </a:r>
            <a:r>
              <a:rPr lang="fr-BE" baseline="0" dirty="0" err="1" smtClean="0"/>
              <a:t>further</a:t>
            </a:r>
            <a:r>
              <a:rPr lang="fr-BE" baseline="0" dirty="0" smtClean="0"/>
              <a:t> </a:t>
            </a:r>
            <a:r>
              <a:rPr lang="fr-BE" baseline="0" dirty="0" err="1" smtClean="0"/>
              <a:t>explored</a:t>
            </a:r>
            <a:r>
              <a:rPr lang="fr-BE" baseline="0" dirty="0" smtClean="0"/>
              <a:t> the impact of </a:t>
            </a:r>
            <a:r>
              <a:rPr lang="fr-BE" baseline="0" dirty="0" err="1" smtClean="0"/>
              <a:t>daytime</a:t>
            </a:r>
            <a:r>
              <a:rPr lang="fr-BE" baseline="0" dirty="0" smtClean="0"/>
              <a:t> </a:t>
            </a:r>
            <a:r>
              <a:rPr lang="fr-BE" baseline="0" dirty="0" err="1" smtClean="0"/>
              <a:t>rest</a:t>
            </a:r>
            <a:r>
              <a:rPr lang="fr-BE" baseline="0" dirty="0" smtClean="0"/>
              <a:t> bout </a:t>
            </a:r>
            <a:r>
              <a:rPr lang="fr-BE" baseline="0" dirty="0" err="1" smtClean="0"/>
              <a:t>frequency</a:t>
            </a:r>
            <a:r>
              <a:rPr lang="fr-BE" baseline="0" dirty="0" smtClean="0"/>
              <a:t> and the concomitant 24-h </a:t>
            </a:r>
            <a:r>
              <a:rPr lang="fr-BE" baseline="0" dirty="0" err="1" smtClean="0"/>
              <a:t>organization</a:t>
            </a:r>
            <a:r>
              <a:rPr lang="fr-BE" baseline="0" dirty="0" smtClean="0"/>
              <a:t> of the </a:t>
            </a:r>
            <a:r>
              <a:rPr lang="fr-BE" baseline="0" dirty="0" err="1" smtClean="0"/>
              <a:t>rest-activity</a:t>
            </a:r>
            <a:r>
              <a:rPr lang="fr-BE" baseline="0" dirty="0" smtClean="0"/>
              <a:t> cycle . </a:t>
            </a:r>
            <a:r>
              <a:rPr lang="fr-BE" baseline="0" dirty="0" err="1" smtClean="0"/>
              <a:t>Plotted</a:t>
            </a:r>
            <a:r>
              <a:rPr lang="fr-BE" baseline="0" dirty="0" smtClean="0"/>
              <a:t> </a:t>
            </a:r>
            <a:r>
              <a:rPr lang="fr-BE" baseline="0" dirty="0" err="1" smtClean="0"/>
              <a:t>here</a:t>
            </a:r>
            <a:r>
              <a:rPr lang="fr-BE" baseline="0" dirty="0" smtClean="0"/>
              <a:t> </a:t>
            </a:r>
            <a:r>
              <a:rPr lang="fr-BE" baseline="0" dirty="0" err="1" smtClean="0"/>
              <a:t>is</a:t>
            </a:r>
            <a:r>
              <a:rPr lang="fr-BE" baseline="0" dirty="0" smtClean="0"/>
              <a:t> the </a:t>
            </a:r>
            <a:r>
              <a:rPr lang="fr-BE" baseline="0" dirty="0" err="1" smtClean="0"/>
              <a:t>normalised</a:t>
            </a:r>
            <a:r>
              <a:rPr lang="fr-BE" baseline="0" dirty="0" smtClean="0"/>
              <a:t> 24-h </a:t>
            </a:r>
            <a:r>
              <a:rPr lang="fr-BE" baseline="0" dirty="0" err="1" smtClean="0"/>
              <a:t>rest</a:t>
            </a:r>
            <a:r>
              <a:rPr lang="fr-BE" baseline="0" dirty="0" smtClean="0"/>
              <a:t> </a:t>
            </a:r>
            <a:r>
              <a:rPr lang="fr-BE" baseline="0" dirty="0" err="1" smtClean="0"/>
              <a:t>probability</a:t>
            </a:r>
            <a:r>
              <a:rPr lang="fr-BE" baseline="0" dirty="0" smtClean="0"/>
              <a:t> profile of a group of </a:t>
            </a:r>
            <a:r>
              <a:rPr lang="fr-BE" baseline="0" dirty="0" err="1" smtClean="0"/>
              <a:t>healther</a:t>
            </a:r>
            <a:r>
              <a:rPr lang="fr-BE" baseline="0" dirty="0" smtClean="0"/>
              <a:t> </a:t>
            </a:r>
            <a:r>
              <a:rPr lang="fr-BE" baseline="0" dirty="0" err="1" smtClean="0"/>
              <a:t>older</a:t>
            </a:r>
            <a:r>
              <a:rPr lang="fr-BE" baseline="0" dirty="0" smtClean="0"/>
              <a:t> </a:t>
            </a:r>
            <a:r>
              <a:rPr lang="fr-BE" baseline="0" dirty="0" err="1" smtClean="0"/>
              <a:t>nappers</a:t>
            </a:r>
            <a:r>
              <a:rPr lang="fr-BE" baseline="0" dirty="0" smtClean="0"/>
              <a:t> and no-</a:t>
            </a:r>
            <a:r>
              <a:rPr lang="fr-BE" baseline="0" dirty="0" err="1" smtClean="0"/>
              <a:t>nappers</a:t>
            </a:r>
            <a:r>
              <a:rPr lang="fr-BE" baseline="0" dirty="0" smtClean="0"/>
              <a:t>. The </a:t>
            </a:r>
            <a:r>
              <a:rPr lang="fr-BE" baseline="0" dirty="0" err="1" smtClean="0"/>
              <a:t>dotted</a:t>
            </a:r>
            <a:r>
              <a:rPr lang="fr-BE" baseline="0" dirty="0" smtClean="0"/>
              <a:t> line </a:t>
            </a:r>
            <a:r>
              <a:rPr lang="fr-BE" baseline="0" dirty="0" err="1" smtClean="0"/>
              <a:t>represents</a:t>
            </a:r>
            <a:r>
              <a:rPr lang="fr-BE" baseline="0" dirty="0" smtClean="0"/>
              <a:t> the group </a:t>
            </a:r>
            <a:r>
              <a:rPr lang="fr-BE" baseline="0" dirty="0" err="1" smtClean="0"/>
              <a:t>averaged</a:t>
            </a:r>
            <a:r>
              <a:rPr lang="fr-BE" baseline="0" dirty="0" smtClean="0"/>
              <a:t> </a:t>
            </a:r>
            <a:r>
              <a:rPr lang="fr-BE" baseline="0" dirty="0" err="1" smtClean="0"/>
              <a:t>dim</a:t>
            </a:r>
            <a:r>
              <a:rPr lang="fr-BE" baseline="0" dirty="0" smtClean="0"/>
              <a:t> light </a:t>
            </a:r>
            <a:r>
              <a:rPr lang="fr-BE" baseline="0" dirty="0" err="1" smtClean="0"/>
              <a:t>melatonin</a:t>
            </a:r>
            <a:r>
              <a:rPr lang="fr-BE" baseline="0" dirty="0" smtClean="0"/>
              <a:t> </a:t>
            </a:r>
            <a:r>
              <a:rPr lang="fr-BE" baseline="0" dirty="0" err="1" smtClean="0"/>
              <a:t>onset</a:t>
            </a:r>
            <a:r>
              <a:rPr lang="fr-BE" baseline="0" dirty="0" smtClean="0"/>
              <a:t> and offset times and the straight line </a:t>
            </a:r>
            <a:r>
              <a:rPr lang="fr-BE" baseline="0" dirty="0" err="1" smtClean="0"/>
              <a:t>here</a:t>
            </a:r>
            <a:r>
              <a:rPr lang="fr-BE" baseline="0" dirty="0" smtClean="0"/>
              <a:t> the </a:t>
            </a:r>
            <a:r>
              <a:rPr lang="fr-BE" baseline="0" dirty="0" err="1" smtClean="0"/>
              <a:t>average</a:t>
            </a:r>
            <a:r>
              <a:rPr lang="fr-BE" baseline="0" dirty="0" smtClean="0"/>
              <a:t> </a:t>
            </a:r>
            <a:r>
              <a:rPr lang="fr-BE" baseline="0" dirty="0" err="1" smtClean="0"/>
              <a:t>actitivy</a:t>
            </a:r>
            <a:r>
              <a:rPr lang="fr-BE" baseline="0" dirty="0" smtClean="0"/>
              <a:t> </a:t>
            </a:r>
            <a:r>
              <a:rPr lang="fr-BE" baseline="0" dirty="0" err="1" smtClean="0"/>
              <a:t>onset</a:t>
            </a:r>
            <a:r>
              <a:rPr lang="fr-BE" baseline="0" dirty="0" smtClean="0"/>
              <a:t> and offset times. </a:t>
            </a:r>
            <a:r>
              <a:rPr lang="fr-BE" baseline="0" dirty="0" err="1" smtClean="0"/>
              <a:t>We</a:t>
            </a:r>
            <a:r>
              <a:rPr lang="fr-BE" baseline="0" dirty="0" smtClean="0"/>
              <a:t> </a:t>
            </a:r>
            <a:r>
              <a:rPr lang="fr-BE" baseline="0" dirty="0" err="1" smtClean="0"/>
              <a:t>tested</a:t>
            </a:r>
            <a:r>
              <a:rPr lang="fr-BE" baseline="0" dirty="0" smtClean="0"/>
              <a:t> </a:t>
            </a:r>
            <a:r>
              <a:rPr lang="fr-BE" baseline="0" dirty="0" err="1" smtClean="0"/>
              <a:t>whether</a:t>
            </a:r>
            <a:r>
              <a:rPr lang="fr-BE" baseline="0" dirty="0" smtClean="0"/>
              <a:t> the </a:t>
            </a:r>
            <a:r>
              <a:rPr lang="fr-BE" baseline="0" dirty="0" err="1" smtClean="0"/>
              <a:t>number</a:t>
            </a:r>
            <a:r>
              <a:rPr lang="fr-BE" baseline="0" dirty="0" smtClean="0"/>
              <a:t> of </a:t>
            </a:r>
            <a:r>
              <a:rPr lang="fr-BE" baseline="0" dirty="0" err="1" smtClean="0"/>
              <a:t>detected</a:t>
            </a:r>
            <a:r>
              <a:rPr lang="fr-BE" baseline="0" dirty="0" smtClean="0"/>
              <a:t> </a:t>
            </a:r>
            <a:r>
              <a:rPr lang="fr-BE" baseline="0" dirty="0" err="1" smtClean="0"/>
              <a:t>daytime</a:t>
            </a:r>
            <a:r>
              <a:rPr lang="fr-BE" baseline="0" dirty="0" smtClean="0"/>
              <a:t> </a:t>
            </a:r>
            <a:r>
              <a:rPr lang="fr-BE" baseline="0" dirty="0" err="1" smtClean="0"/>
              <a:t>rest</a:t>
            </a:r>
            <a:r>
              <a:rPr lang="fr-BE" baseline="0" dirty="0" smtClean="0"/>
              <a:t> bouts affects </a:t>
            </a:r>
            <a:r>
              <a:rPr lang="fr-BE" baseline="0" dirty="0" err="1" smtClean="0"/>
              <a:t>rest</a:t>
            </a:r>
            <a:r>
              <a:rPr lang="fr-BE" baseline="0" dirty="0" smtClean="0"/>
              <a:t> </a:t>
            </a:r>
            <a:r>
              <a:rPr lang="fr-BE" baseline="0" dirty="0" err="1" smtClean="0"/>
              <a:t>probabilities</a:t>
            </a:r>
            <a:r>
              <a:rPr lang="fr-BE" baseline="0" dirty="0" smtClean="0"/>
              <a:t> over the 24-h cycle. The </a:t>
            </a:r>
            <a:r>
              <a:rPr lang="fr-BE" baseline="0" dirty="0" err="1" smtClean="0"/>
              <a:t>statistical</a:t>
            </a:r>
            <a:r>
              <a:rPr lang="fr-BE" baseline="0" dirty="0" smtClean="0"/>
              <a:t> </a:t>
            </a:r>
            <a:r>
              <a:rPr lang="fr-BE" baseline="0" dirty="0" err="1" smtClean="0"/>
              <a:t>map</a:t>
            </a:r>
            <a:r>
              <a:rPr lang="fr-BE" baseline="0" dirty="0" smtClean="0"/>
              <a:t> </a:t>
            </a:r>
            <a:r>
              <a:rPr lang="fr-BE" baseline="0" dirty="0" err="1" smtClean="0"/>
              <a:t>is</a:t>
            </a:r>
            <a:r>
              <a:rPr lang="fr-BE" baseline="0" dirty="0" smtClean="0"/>
              <a:t> </a:t>
            </a:r>
            <a:r>
              <a:rPr lang="fr-BE" baseline="0" dirty="0" err="1" smtClean="0"/>
              <a:t>depicted</a:t>
            </a:r>
            <a:r>
              <a:rPr lang="fr-BE" baseline="0" dirty="0" smtClean="0"/>
              <a:t> </a:t>
            </a:r>
            <a:r>
              <a:rPr lang="fr-BE" baseline="0" dirty="0" err="1" smtClean="0"/>
              <a:t>here</a:t>
            </a:r>
            <a:r>
              <a:rPr lang="fr-BE" baseline="0" dirty="0" smtClean="0"/>
              <a:t> by </a:t>
            </a:r>
            <a:r>
              <a:rPr lang="fr-BE" baseline="0" dirty="0" err="1" smtClean="0"/>
              <a:t>this</a:t>
            </a:r>
            <a:r>
              <a:rPr lang="fr-BE" baseline="0" dirty="0" smtClean="0"/>
              <a:t> line, </a:t>
            </a:r>
            <a:r>
              <a:rPr lang="fr-BE" baseline="0" dirty="0" err="1" smtClean="0"/>
              <a:t>where</a:t>
            </a:r>
            <a:r>
              <a:rPr lang="fr-BE" baseline="0" dirty="0" smtClean="0"/>
              <a:t> </a:t>
            </a:r>
            <a:r>
              <a:rPr lang="fr-BE" baseline="0" dirty="0" err="1" smtClean="0"/>
              <a:t>it</a:t>
            </a:r>
            <a:r>
              <a:rPr lang="fr-BE" baseline="0" dirty="0" smtClean="0"/>
              <a:t>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observed</a:t>
            </a:r>
            <a:r>
              <a:rPr lang="fr-BE" baseline="0" dirty="0" smtClean="0"/>
              <a:t> </a:t>
            </a:r>
            <a:r>
              <a:rPr lang="fr-BE" baseline="0" dirty="0" err="1" smtClean="0"/>
              <a:t>that</a:t>
            </a:r>
            <a:r>
              <a:rPr lang="fr-BE" baseline="0" dirty="0" smtClean="0"/>
              <a:t> </a:t>
            </a:r>
            <a:r>
              <a:rPr lang="fr-BE" baseline="0" dirty="0" err="1" smtClean="0"/>
              <a:t>higher</a:t>
            </a:r>
            <a:r>
              <a:rPr lang="fr-BE" baseline="0" dirty="0" smtClean="0"/>
              <a:t> DTR </a:t>
            </a:r>
            <a:r>
              <a:rPr lang="fr-BE" baseline="0" dirty="0" err="1" smtClean="0"/>
              <a:t>frequency</a:t>
            </a:r>
            <a:r>
              <a:rPr lang="fr-BE" baseline="0" dirty="0" smtClean="0"/>
              <a:t> </a:t>
            </a:r>
            <a:r>
              <a:rPr lang="fr-BE" baseline="0" dirty="0" err="1" smtClean="0"/>
              <a:t>is</a:t>
            </a:r>
            <a:r>
              <a:rPr lang="fr-BE" baseline="0" dirty="0" smtClean="0"/>
              <a:t> </a:t>
            </a:r>
            <a:r>
              <a:rPr lang="fr-BE" baseline="0" dirty="0" err="1" smtClean="0"/>
              <a:t>obvioulsy</a:t>
            </a:r>
            <a:r>
              <a:rPr lang="fr-BE" baseline="0" dirty="0" smtClean="0"/>
              <a:t> </a:t>
            </a:r>
            <a:r>
              <a:rPr lang="fr-BE" baseline="0" dirty="0" err="1" smtClean="0"/>
              <a:t>associated</a:t>
            </a:r>
            <a:r>
              <a:rPr lang="fr-BE" baseline="0" dirty="0" smtClean="0"/>
              <a:t> </a:t>
            </a:r>
            <a:r>
              <a:rPr lang="fr-BE" baseline="0" dirty="0" err="1" smtClean="0"/>
              <a:t>with</a:t>
            </a:r>
            <a:r>
              <a:rPr lang="fr-BE" baseline="0" dirty="0" smtClean="0"/>
              <a:t> </a:t>
            </a:r>
            <a:r>
              <a:rPr lang="fr-BE" baseline="0" dirty="0" err="1" smtClean="0"/>
              <a:t>increased</a:t>
            </a:r>
            <a:r>
              <a:rPr lang="fr-BE" baseline="0" dirty="0" smtClean="0"/>
              <a:t> </a:t>
            </a:r>
            <a:r>
              <a:rPr lang="fr-BE" baseline="0" dirty="0" err="1" smtClean="0"/>
              <a:t>rest</a:t>
            </a:r>
            <a:r>
              <a:rPr lang="fr-BE" baseline="0" dirty="0" smtClean="0"/>
              <a:t> </a:t>
            </a:r>
            <a:r>
              <a:rPr lang="fr-BE" baseline="0" dirty="0" err="1" smtClean="0"/>
              <a:t>probabilities</a:t>
            </a:r>
            <a:r>
              <a:rPr lang="fr-BE" baseline="0" dirty="0" smtClean="0"/>
              <a:t> </a:t>
            </a:r>
            <a:r>
              <a:rPr lang="fr-BE" baseline="0" dirty="0" err="1" smtClean="0"/>
              <a:t>during</a:t>
            </a:r>
            <a:r>
              <a:rPr lang="fr-BE" baseline="0" dirty="0" smtClean="0"/>
              <a:t> the </a:t>
            </a:r>
            <a:r>
              <a:rPr lang="fr-BE" baseline="0" dirty="0" err="1" smtClean="0"/>
              <a:t>classical</a:t>
            </a:r>
            <a:r>
              <a:rPr lang="fr-BE" baseline="0" dirty="0" smtClean="0"/>
              <a:t> </a:t>
            </a:r>
            <a:r>
              <a:rPr lang="fr-BE" baseline="0" dirty="0" err="1" smtClean="0"/>
              <a:t>napping</a:t>
            </a:r>
            <a:r>
              <a:rPr lang="fr-BE" baseline="0" dirty="0" smtClean="0"/>
              <a:t> </a:t>
            </a:r>
            <a:r>
              <a:rPr lang="fr-BE" baseline="0" dirty="0" err="1" smtClean="0"/>
              <a:t>window</a:t>
            </a:r>
            <a:r>
              <a:rPr lang="fr-BE" baseline="0" dirty="0" smtClean="0"/>
              <a:t> in the </a:t>
            </a:r>
            <a:r>
              <a:rPr lang="fr-BE" baseline="0" dirty="0" err="1" smtClean="0"/>
              <a:t>afternoon</a:t>
            </a:r>
            <a:r>
              <a:rPr lang="fr-BE" baseline="0" dirty="0" smtClean="0"/>
              <a:t>: </a:t>
            </a:r>
            <a:r>
              <a:rPr lang="fr-BE" baseline="0" dirty="0" err="1" smtClean="0"/>
              <a:t>here</a:t>
            </a:r>
            <a:r>
              <a:rPr lang="fr-BE" baseline="0" dirty="0" smtClean="0"/>
              <a:t> </a:t>
            </a:r>
            <a:r>
              <a:rPr lang="fr-BE" baseline="0" dirty="0" err="1" smtClean="0"/>
              <a:t>between</a:t>
            </a:r>
            <a:r>
              <a:rPr lang="fr-BE" baseline="0" dirty="0" smtClean="0"/>
              <a:t> 12-16, but </a:t>
            </a:r>
            <a:r>
              <a:rPr lang="fr-BE" baseline="0" dirty="0" err="1" smtClean="0"/>
              <a:t>increased</a:t>
            </a:r>
            <a:r>
              <a:rPr lang="fr-BE" baseline="0" dirty="0" smtClean="0"/>
              <a:t> DTR </a:t>
            </a:r>
            <a:r>
              <a:rPr lang="fr-BE" baseline="0" dirty="0" err="1" smtClean="0"/>
              <a:t>rest</a:t>
            </a:r>
            <a:r>
              <a:rPr lang="fr-BE" baseline="0" dirty="0" smtClean="0"/>
              <a:t> </a:t>
            </a:r>
            <a:r>
              <a:rPr lang="fr-BE" baseline="0" dirty="0" err="1" smtClean="0"/>
              <a:t>is</a:t>
            </a:r>
            <a:r>
              <a:rPr lang="fr-BE" baseline="0" dirty="0" smtClean="0"/>
              <a:t> </a:t>
            </a:r>
            <a:r>
              <a:rPr lang="fr-BE" baseline="0" dirty="0" err="1" smtClean="0"/>
              <a:t>also</a:t>
            </a:r>
            <a:r>
              <a:rPr lang="fr-BE" baseline="0" dirty="0" smtClean="0"/>
              <a:t> </a:t>
            </a:r>
            <a:r>
              <a:rPr lang="fr-BE" baseline="0" dirty="0" err="1" smtClean="0"/>
              <a:t>negatively</a:t>
            </a:r>
            <a:r>
              <a:rPr lang="fr-BE" baseline="0" dirty="0" smtClean="0"/>
              <a:t> </a:t>
            </a:r>
            <a:r>
              <a:rPr lang="fr-BE" baseline="0" dirty="0" err="1" smtClean="0"/>
              <a:t>associated</a:t>
            </a:r>
            <a:r>
              <a:rPr lang="fr-BE" baseline="0" dirty="0" smtClean="0"/>
              <a:t> </a:t>
            </a:r>
            <a:r>
              <a:rPr lang="fr-BE" baseline="0" dirty="0" err="1" smtClean="0"/>
              <a:t>with</a:t>
            </a:r>
            <a:r>
              <a:rPr lang="fr-BE" baseline="0" dirty="0" smtClean="0"/>
              <a:t> </a:t>
            </a:r>
            <a:r>
              <a:rPr lang="fr-BE" baseline="0" dirty="0" err="1" smtClean="0"/>
              <a:t>rest</a:t>
            </a:r>
            <a:r>
              <a:rPr lang="fr-BE" baseline="0" dirty="0" smtClean="0"/>
              <a:t> </a:t>
            </a:r>
            <a:r>
              <a:rPr lang="fr-BE" baseline="0" dirty="0" err="1" smtClean="0"/>
              <a:t>probabilities</a:t>
            </a:r>
            <a:r>
              <a:rPr lang="fr-BE" baseline="0" dirty="0" smtClean="0"/>
              <a:t> in the second </a:t>
            </a:r>
            <a:r>
              <a:rPr lang="fr-BE" baseline="0" dirty="0" err="1" smtClean="0"/>
              <a:t>half</a:t>
            </a:r>
            <a:r>
              <a:rPr lang="fr-BE" baseline="0" dirty="0" smtClean="0"/>
              <a:t> of the night, </a:t>
            </a:r>
            <a:r>
              <a:rPr lang="fr-BE" baseline="0" dirty="0" err="1" smtClean="0"/>
              <a:t>such</a:t>
            </a:r>
            <a:r>
              <a:rPr lang="fr-BE" baseline="0" dirty="0" smtClean="0"/>
              <a:t> </a:t>
            </a:r>
            <a:r>
              <a:rPr lang="fr-BE" baseline="0" dirty="0" err="1" smtClean="0"/>
              <a:t>that</a:t>
            </a:r>
            <a:r>
              <a:rPr lang="fr-BE" baseline="0" dirty="0" smtClean="0"/>
              <a:t> </a:t>
            </a:r>
            <a:r>
              <a:rPr lang="fr-BE" baseline="0" dirty="0" err="1" smtClean="0"/>
              <a:t>higher</a:t>
            </a:r>
            <a:r>
              <a:rPr lang="fr-BE" baseline="0" dirty="0" smtClean="0"/>
              <a:t> </a:t>
            </a:r>
            <a:r>
              <a:rPr lang="fr-BE" baseline="0" dirty="0" err="1" smtClean="0"/>
              <a:t>frequency</a:t>
            </a:r>
            <a:r>
              <a:rPr lang="fr-BE" baseline="0" dirty="0" smtClean="0"/>
              <a:t> </a:t>
            </a:r>
            <a:r>
              <a:rPr lang="fr-BE" baseline="0" dirty="0" err="1" smtClean="0"/>
              <a:t>goes</a:t>
            </a:r>
            <a:r>
              <a:rPr lang="fr-BE" baseline="0" dirty="0" smtClean="0"/>
              <a:t> </a:t>
            </a:r>
            <a:r>
              <a:rPr lang="fr-BE" baseline="0" dirty="0" err="1" smtClean="0"/>
              <a:t>along</a:t>
            </a:r>
            <a:r>
              <a:rPr lang="fr-BE" baseline="0" dirty="0" smtClean="0"/>
              <a:t> </a:t>
            </a:r>
            <a:r>
              <a:rPr lang="fr-BE" baseline="0" dirty="0" err="1" smtClean="0"/>
              <a:t>with</a:t>
            </a:r>
            <a:r>
              <a:rPr lang="fr-BE" baseline="0" dirty="0" smtClean="0"/>
              <a:t> </a:t>
            </a:r>
            <a:r>
              <a:rPr lang="fr-BE" baseline="0" dirty="0" err="1" smtClean="0"/>
              <a:t>reduced</a:t>
            </a:r>
            <a:r>
              <a:rPr lang="fr-BE" baseline="0" dirty="0" smtClean="0"/>
              <a:t> </a:t>
            </a:r>
            <a:r>
              <a:rPr lang="fr-BE" baseline="0" dirty="0" err="1" smtClean="0"/>
              <a:t>rest</a:t>
            </a:r>
            <a:r>
              <a:rPr lang="fr-BE" baseline="0" dirty="0" smtClean="0"/>
              <a:t> </a:t>
            </a:r>
            <a:r>
              <a:rPr lang="fr-BE" baseline="0" dirty="0" err="1" smtClean="0"/>
              <a:t>during</a:t>
            </a:r>
            <a:r>
              <a:rPr lang="fr-BE" baseline="0" dirty="0" smtClean="0"/>
              <a:t> </a:t>
            </a:r>
            <a:r>
              <a:rPr lang="fr-BE" baseline="0" dirty="0" err="1" smtClean="0"/>
              <a:t>that</a:t>
            </a:r>
            <a:r>
              <a:rPr lang="fr-BE" baseline="0" dirty="0" smtClean="0"/>
              <a:t> part of the 24-h cycles. This </a:t>
            </a:r>
            <a:r>
              <a:rPr lang="fr-BE" baseline="0" dirty="0" err="1" smtClean="0"/>
              <a:t>finding</a:t>
            </a:r>
            <a:r>
              <a:rPr lang="fr-BE" baseline="0" dirty="0" smtClean="0"/>
              <a:t> </a:t>
            </a:r>
            <a:r>
              <a:rPr lang="fr-BE" baseline="0" dirty="0" err="1" smtClean="0"/>
              <a:t>is</a:t>
            </a:r>
            <a:r>
              <a:rPr lang="fr-BE" baseline="0" dirty="0" smtClean="0"/>
              <a:t> a </a:t>
            </a:r>
            <a:r>
              <a:rPr lang="fr-BE" baseline="0" dirty="0" err="1" smtClean="0"/>
              <a:t>hint</a:t>
            </a:r>
            <a:r>
              <a:rPr lang="fr-BE" baseline="0" dirty="0" smtClean="0"/>
              <a:t> </a:t>
            </a:r>
            <a:r>
              <a:rPr lang="fr-BE" baseline="0" dirty="0" err="1" smtClean="0"/>
              <a:t>towards</a:t>
            </a:r>
            <a:r>
              <a:rPr lang="fr-BE" baseline="0" dirty="0" smtClean="0"/>
              <a:t> </a:t>
            </a:r>
            <a:r>
              <a:rPr lang="fr-BE" baseline="0" dirty="0" err="1" smtClean="0"/>
              <a:t>fragemented</a:t>
            </a:r>
            <a:r>
              <a:rPr lang="fr-BE" baseline="0" dirty="0" smtClean="0"/>
              <a:t> night-time </a:t>
            </a:r>
            <a:r>
              <a:rPr lang="fr-BE" baseline="0" dirty="0" err="1" smtClean="0"/>
              <a:t>rest</a:t>
            </a:r>
            <a:r>
              <a:rPr lang="fr-BE" baseline="0" dirty="0" smtClean="0"/>
              <a:t>. </a:t>
            </a:r>
          </a:p>
          <a:p>
            <a:endParaRPr lang="fr-BE" baseline="0" dirty="0" smtClean="0"/>
          </a:p>
          <a:p>
            <a:r>
              <a:rPr lang="fr-BE" baseline="0" dirty="0" smtClean="0"/>
              <a:t>In a </a:t>
            </a:r>
            <a:r>
              <a:rPr lang="fr-BE" baseline="0" dirty="0" err="1" smtClean="0"/>
              <a:t>next</a:t>
            </a:r>
            <a:r>
              <a:rPr lang="fr-BE" baseline="0" dirty="0" smtClean="0"/>
              <a:t> </a:t>
            </a:r>
            <a:r>
              <a:rPr lang="fr-BE" baseline="0" dirty="0" err="1" smtClean="0"/>
              <a:t>step</a:t>
            </a:r>
            <a:r>
              <a:rPr lang="fr-BE" baseline="0" dirty="0" smtClean="0"/>
              <a:t>, </a:t>
            </a:r>
            <a:r>
              <a:rPr lang="fr-BE" baseline="0" dirty="0" err="1" smtClean="0"/>
              <a:t>we</a:t>
            </a:r>
            <a:r>
              <a:rPr lang="fr-BE" baseline="0" dirty="0" smtClean="0"/>
              <a:t> </a:t>
            </a:r>
            <a:r>
              <a:rPr lang="fr-BE" baseline="0" dirty="0" err="1" smtClean="0"/>
              <a:t>similaraly</a:t>
            </a:r>
            <a:r>
              <a:rPr lang="fr-BE" baseline="0" dirty="0" smtClean="0"/>
              <a:t> </a:t>
            </a:r>
            <a:r>
              <a:rPr lang="fr-BE" baseline="0" dirty="0" err="1" smtClean="0"/>
              <a:t>assessed</a:t>
            </a:r>
            <a:r>
              <a:rPr lang="fr-BE" baseline="0" dirty="0" smtClean="0"/>
              <a:t> </a:t>
            </a:r>
            <a:r>
              <a:rPr lang="fr-BE" baseline="0" dirty="0" err="1" smtClean="0"/>
              <a:t>whether</a:t>
            </a:r>
            <a:r>
              <a:rPr lang="fr-BE" baseline="0" dirty="0" smtClean="0"/>
              <a:t> the  24-h organisation of RA </a:t>
            </a:r>
            <a:r>
              <a:rPr lang="fr-BE" baseline="0" dirty="0" err="1" smtClean="0"/>
              <a:t>can</a:t>
            </a:r>
            <a:r>
              <a:rPr lang="fr-BE" baseline="0" dirty="0" smtClean="0"/>
              <a:t> </a:t>
            </a:r>
            <a:r>
              <a:rPr lang="fr-BE" baseline="0" dirty="0" err="1" smtClean="0"/>
              <a:t>be</a:t>
            </a:r>
            <a:r>
              <a:rPr lang="fr-BE" baseline="0" dirty="0" smtClean="0"/>
              <a:t> </a:t>
            </a:r>
            <a:r>
              <a:rPr lang="fr-BE" baseline="0" dirty="0" err="1" smtClean="0"/>
              <a:t>predicted</a:t>
            </a:r>
            <a:r>
              <a:rPr lang="fr-BE" baseline="0" dirty="0" smtClean="0"/>
              <a:t> by the cognitive </a:t>
            </a:r>
            <a:r>
              <a:rPr lang="fr-BE" baseline="0" dirty="0" err="1" smtClean="0"/>
              <a:t>status</a:t>
            </a:r>
            <a:r>
              <a:rPr lang="fr-BE" baseline="0" dirty="0" smtClean="0"/>
              <a:t> of the </a:t>
            </a:r>
            <a:r>
              <a:rPr lang="fr-BE" baseline="0" dirty="0" err="1" smtClean="0"/>
              <a:t>individual</a:t>
            </a:r>
            <a:r>
              <a:rPr lang="fr-BE" baseline="0" dirty="0" smtClean="0"/>
              <a:t> and </a:t>
            </a:r>
            <a:r>
              <a:rPr lang="fr-BE" baseline="0" dirty="0" err="1" smtClean="0"/>
              <a:t>observed</a:t>
            </a:r>
            <a:r>
              <a:rPr lang="fr-BE" baseline="0" dirty="0" smtClean="0"/>
              <a:t> </a:t>
            </a:r>
            <a:r>
              <a:rPr lang="fr-BE" baseline="0" dirty="0" err="1" smtClean="0"/>
              <a:t>that</a:t>
            </a:r>
            <a:r>
              <a:rPr lang="fr-BE" baseline="0" dirty="0" smtClean="0"/>
              <a:t> </a:t>
            </a:r>
            <a:r>
              <a:rPr lang="fr-BE" baseline="0" dirty="0" err="1" smtClean="0"/>
              <a:t>increased</a:t>
            </a:r>
            <a:r>
              <a:rPr lang="fr-BE" baseline="0" dirty="0" smtClean="0"/>
              <a:t> </a:t>
            </a:r>
            <a:r>
              <a:rPr lang="fr-BE" baseline="0" dirty="0" err="1" smtClean="0"/>
              <a:t>rest</a:t>
            </a:r>
            <a:r>
              <a:rPr lang="fr-BE" baseline="0" dirty="0" smtClean="0"/>
              <a:t> </a:t>
            </a:r>
            <a:r>
              <a:rPr lang="fr-BE" baseline="0" dirty="0" err="1" smtClean="0"/>
              <a:t>probabilites</a:t>
            </a:r>
            <a:r>
              <a:rPr lang="fr-BE" baseline="0" dirty="0" smtClean="0"/>
              <a:t> in the </a:t>
            </a:r>
            <a:r>
              <a:rPr lang="fr-BE" baseline="0" dirty="0" err="1" smtClean="0"/>
              <a:t>early</a:t>
            </a:r>
            <a:r>
              <a:rPr lang="fr-BE" baseline="0" dirty="0" smtClean="0"/>
              <a:t> </a:t>
            </a:r>
            <a:r>
              <a:rPr lang="fr-BE" baseline="0" dirty="0" err="1" smtClean="0"/>
              <a:t>evening</a:t>
            </a:r>
            <a:r>
              <a:rPr lang="fr-BE" baseline="0" dirty="0" smtClean="0"/>
              <a:t> </a:t>
            </a:r>
            <a:r>
              <a:rPr lang="fr-BE" baseline="0" dirty="0" err="1" smtClean="0"/>
              <a:t>hours</a:t>
            </a:r>
            <a:r>
              <a:rPr lang="fr-BE" baseline="0" dirty="0" smtClean="0"/>
              <a:t>, close to the WMZ </a:t>
            </a:r>
            <a:r>
              <a:rPr lang="fr-BE" baseline="0" dirty="0" err="1" smtClean="0"/>
              <a:t>is</a:t>
            </a:r>
            <a:r>
              <a:rPr lang="fr-BE" baseline="0" dirty="0" smtClean="0"/>
              <a:t> </a:t>
            </a:r>
            <a:r>
              <a:rPr lang="fr-BE" baseline="0" dirty="0" err="1" smtClean="0"/>
              <a:t>associated</a:t>
            </a:r>
            <a:r>
              <a:rPr lang="fr-BE" baseline="0" dirty="0" smtClean="0"/>
              <a:t> </a:t>
            </a:r>
            <a:r>
              <a:rPr lang="fr-BE" baseline="0" dirty="0" err="1" smtClean="0"/>
              <a:t>with</a:t>
            </a:r>
            <a:r>
              <a:rPr lang="fr-BE" baseline="0" dirty="0" smtClean="0"/>
              <a:t> </a:t>
            </a:r>
            <a:r>
              <a:rPr lang="fr-BE" baseline="0" dirty="0" err="1" smtClean="0"/>
              <a:t>reduced</a:t>
            </a:r>
            <a:r>
              <a:rPr lang="fr-BE" baseline="0" dirty="0" smtClean="0"/>
              <a:t> </a:t>
            </a:r>
            <a:r>
              <a:rPr lang="fr-BE" baseline="0" dirty="0" err="1" smtClean="0"/>
              <a:t>episodic</a:t>
            </a:r>
            <a:r>
              <a:rPr lang="fr-BE" baseline="0" dirty="0" smtClean="0"/>
              <a:t> memory performance in </a:t>
            </a:r>
            <a:r>
              <a:rPr lang="fr-BE" baseline="0" dirty="0" err="1" smtClean="0"/>
              <a:t>healthy</a:t>
            </a:r>
            <a:r>
              <a:rPr lang="fr-BE" baseline="0" dirty="0" smtClean="0"/>
              <a:t> </a:t>
            </a:r>
            <a:r>
              <a:rPr lang="fr-BE" baseline="0" dirty="0" err="1" smtClean="0"/>
              <a:t>older</a:t>
            </a:r>
            <a:r>
              <a:rPr lang="fr-BE" baseline="0" dirty="0" smtClean="0"/>
              <a:t> </a:t>
            </a:r>
            <a:r>
              <a:rPr lang="fr-BE" baseline="0" dirty="0" err="1" smtClean="0"/>
              <a:t>individuals</a:t>
            </a:r>
            <a:r>
              <a:rPr lang="fr-BE" baseline="0" dirty="0" smtClean="0"/>
              <a:t>. This </a:t>
            </a:r>
            <a:r>
              <a:rPr lang="fr-BE" baseline="0" dirty="0" err="1" smtClean="0"/>
              <a:t>finding</a:t>
            </a:r>
            <a:r>
              <a:rPr lang="fr-BE" baseline="0" dirty="0" smtClean="0"/>
              <a:t> </a:t>
            </a:r>
            <a:r>
              <a:rPr lang="fr-BE" baseline="0" dirty="0" err="1" smtClean="0"/>
              <a:t>is</a:t>
            </a:r>
            <a:r>
              <a:rPr lang="fr-BE" baseline="0" dirty="0" smtClean="0"/>
              <a:t> </a:t>
            </a:r>
            <a:r>
              <a:rPr lang="fr-BE" baseline="0" dirty="0" err="1" smtClean="0"/>
              <a:t>interesting</a:t>
            </a:r>
            <a:r>
              <a:rPr lang="fr-BE" baseline="0" dirty="0" smtClean="0"/>
              <a:t> in the </a:t>
            </a:r>
            <a:r>
              <a:rPr lang="fr-BE" baseline="0" dirty="0" err="1" smtClean="0"/>
              <a:t>sense</a:t>
            </a:r>
            <a:r>
              <a:rPr lang="fr-BE" baseline="0" dirty="0" smtClean="0"/>
              <a:t> </a:t>
            </a:r>
            <a:r>
              <a:rPr lang="fr-BE" baseline="0" dirty="0" err="1" smtClean="0"/>
              <a:t>that</a:t>
            </a:r>
            <a:r>
              <a:rPr lang="fr-BE" baseline="0" dirty="0" smtClean="0"/>
              <a:t> </a:t>
            </a:r>
            <a:r>
              <a:rPr lang="fr-BE" baseline="0" dirty="0" err="1" smtClean="0"/>
              <a:t>it</a:t>
            </a:r>
            <a:r>
              <a:rPr lang="fr-BE" baseline="0" dirty="0" smtClean="0"/>
              <a:t> </a:t>
            </a:r>
            <a:r>
              <a:rPr lang="fr-BE" baseline="0" dirty="0" err="1" smtClean="0"/>
              <a:t>suggests</a:t>
            </a:r>
            <a:r>
              <a:rPr lang="fr-BE" baseline="0" dirty="0" smtClean="0"/>
              <a:t> </a:t>
            </a:r>
            <a:r>
              <a:rPr lang="fr-BE" baseline="0" dirty="0" err="1" smtClean="0"/>
              <a:t>that</a:t>
            </a:r>
            <a:r>
              <a:rPr lang="fr-BE" baseline="0" dirty="0" smtClean="0"/>
              <a:t> </a:t>
            </a:r>
            <a:r>
              <a:rPr lang="fr-BE" baseline="0" dirty="0" err="1" smtClean="0"/>
              <a:t>resting</a:t>
            </a:r>
            <a:r>
              <a:rPr lang="fr-BE" baseline="0" dirty="0" smtClean="0"/>
              <a:t> at </a:t>
            </a:r>
            <a:r>
              <a:rPr lang="fr-BE" baseline="0" dirty="0" err="1" smtClean="0"/>
              <a:t>speficic</a:t>
            </a:r>
            <a:r>
              <a:rPr lang="fr-BE" baseline="0" dirty="0" smtClean="0"/>
              <a:t> times of the </a:t>
            </a:r>
            <a:r>
              <a:rPr lang="fr-BE" baseline="0" dirty="0" err="1" smtClean="0"/>
              <a:t>day</a:t>
            </a:r>
            <a:r>
              <a:rPr lang="fr-BE" baseline="0" dirty="0" smtClean="0"/>
              <a:t> </a:t>
            </a:r>
            <a:r>
              <a:rPr lang="fr-BE" baseline="0" dirty="0" err="1" smtClean="0"/>
              <a:t>might</a:t>
            </a:r>
            <a:r>
              <a:rPr lang="fr-BE" baseline="0" dirty="0" smtClean="0"/>
              <a:t> </a:t>
            </a:r>
            <a:r>
              <a:rPr lang="fr-BE" baseline="0" dirty="0" err="1" smtClean="0"/>
              <a:t>be</a:t>
            </a:r>
            <a:r>
              <a:rPr lang="fr-BE" baseline="0" dirty="0" smtClean="0"/>
              <a:t> more or </a:t>
            </a:r>
            <a:r>
              <a:rPr lang="fr-BE" baseline="0" dirty="0" err="1" smtClean="0"/>
              <a:t>less</a:t>
            </a:r>
            <a:r>
              <a:rPr lang="fr-BE" baseline="0" dirty="0" smtClean="0"/>
              <a:t> indicative of cognitive </a:t>
            </a:r>
            <a:r>
              <a:rPr lang="fr-BE" baseline="0" dirty="0" err="1" smtClean="0"/>
              <a:t>health</a:t>
            </a:r>
            <a:r>
              <a:rPr lang="fr-BE" baseline="0" dirty="0" smtClean="0"/>
              <a:t> </a:t>
            </a:r>
            <a:r>
              <a:rPr lang="fr-BE" baseline="0" dirty="0" err="1" smtClean="0"/>
              <a:t>during</a:t>
            </a:r>
            <a:r>
              <a:rPr lang="fr-BE" baseline="0" dirty="0" smtClean="0"/>
              <a:t> </a:t>
            </a:r>
            <a:r>
              <a:rPr lang="fr-BE" baseline="0" dirty="0" err="1" smtClean="0"/>
              <a:t>ageing</a:t>
            </a:r>
            <a:r>
              <a:rPr lang="fr-BE" baseline="0" dirty="0" smtClean="0"/>
              <a:t>. A trend for a positive </a:t>
            </a:r>
            <a:r>
              <a:rPr lang="fr-BE" baseline="0" dirty="0" err="1" smtClean="0"/>
              <a:t>effect</a:t>
            </a:r>
            <a:r>
              <a:rPr lang="fr-BE" baseline="0" dirty="0" smtClean="0"/>
              <a:t> for high </a:t>
            </a:r>
            <a:r>
              <a:rPr lang="fr-BE" baseline="0" dirty="0" err="1" smtClean="0"/>
              <a:t>rest</a:t>
            </a:r>
            <a:r>
              <a:rPr lang="fr-BE" baseline="0" dirty="0" smtClean="0"/>
              <a:t> </a:t>
            </a:r>
            <a:r>
              <a:rPr lang="fr-BE" baseline="0" dirty="0" err="1" smtClean="0"/>
              <a:t>prob</a:t>
            </a:r>
            <a:r>
              <a:rPr lang="fr-BE" baseline="0" dirty="0" smtClean="0"/>
              <a:t> at the end of the night </a:t>
            </a:r>
            <a:r>
              <a:rPr lang="fr-BE" baseline="0" dirty="0" err="1" smtClean="0"/>
              <a:t>wa</a:t>
            </a:r>
            <a:r>
              <a:rPr lang="fr-BE" baseline="0" dirty="0" smtClean="0"/>
              <a:t> </a:t>
            </a:r>
            <a:r>
              <a:rPr lang="fr-BE" baseline="0" dirty="0" err="1" smtClean="0"/>
              <a:t>similarly</a:t>
            </a:r>
            <a:r>
              <a:rPr lang="fr-BE" baseline="0" dirty="0" smtClean="0"/>
              <a:t> </a:t>
            </a:r>
            <a:r>
              <a:rPr lang="fr-BE" baseline="0" dirty="0" err="1" smtClean="0"/>
              <a:t>observed</a:t>
            </a:r>
            <a:endParaRPr lang="en-US" dirty="0"/>
          </a:p>
        </p:txBody>
      </p:sp>
      <p:sp>
        <p:nvSpPr>
          <p:cNvPr id="4" name="Slide Number Placeholder 3"/>
          <p:cNvSpPr>
            <a:spLocks noGrp="1"/>
          </p:cNvSpPr>
          <p:nvPr>
            <p:ph type="sldNum" sz="quarter" idx="10"/>
          </p:nvPr>
        </p:nvSpPr>
        <p:spPr/>
        <p:txBody>
          <a:bodyPr/>
          <a:lstStyle/>
          <a:p>
            <a:fld id="{D9709ED6-6ABD-4E15-90DD-E0D1E5886B8B}" type="slidenum">
              <a:rPr lang="de-DE" smtClean="0"/>
              <a:t>9</a:t>
            </a:fld>
            <a:endParaRPr lang="de-DE"/>
          </a:p>
        </p:txBody>
      </p:sp>
    </p:spTree>
    <p:extLst>
      <p:ext uri="{BB962C8B-B14F-4D97-AF65-F5344CB8AC3E}">
        <p14:creationId xmlns:p14="http://schemas.microsoft.com/office/powerpoint/2010/main" val="175761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de-DE"/>
          </a:p>
        </p:txBody>
      </p:sp>
      <p:sp>
        <p:nvSpPr>
          <p:cNvPr id="4" name="Espace réservé de la date 3"/>
          <p:cNvSpPr>
            <a:spLocks noGrp="1"/>
          </p:cNvSpPr>
          <p:nvPr>
            <p:ph type="dt" sz="half" idx="10"/>
          </p:nvPr>
        </p:nvSpPr>
        <p:spPr/>
        <p:txBody>
          <a:bodyPr/>
          <a:lstStyle/>
          <a:p>
            <a:fld id="{06642EB3-5CD0-4677-AA56-88D2167E1662}" type="datetime1">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409364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p>
            <a:fld id="{D21C5C00-907A-4987-B763-53E5F12F4A44}" type="datetime1">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103988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de-D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p>
            <a:fld id="{7FA66BD1-88F2-4923-82B8-CF17DE9BBE6D}" type="datetime1">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3102919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a:xfrm>
            <a:off x="250824" y="1773238"/>
            <a:ext cx="8662989" cy="4679949"/>
          </a:xfrm>
        </p:spPr>
        <p:txBody>
          <a:bodyPr/>
          <a:lstStyle>
            <a:lvl1pPr>
              <a:spcBef>
                <a:spcPts val="500"/>
              </a:spcBef>
              <a:spcAft>
                <a:spcPts val="500"/>
              </a:spcAft>
              <a:defRPr/>
            </a:lvl1pPr>
            <a:lvl2pPr>
              <a:spcBef>
                <a:spcPts val="500"/>
              </a:spcBef>
              <a:spcAft>
                <a:spcPts val="500"/>
              </a:spcAft>
              <a:defRPr/>
            </a:lvl2pPr>
            <a:lvl3pPr>
              <a:spcBef>
                <a:spcPts val="500"/>
              </a:spcBef>
              <a:spcAft>
                <a:spcPts val="500"/>
              </a:spcAft>
              <a:defRPr/>
            </a:lvl3pPr>
            <a:lvl4pPr>
              <a:spcBef>
                <a:spcPts val="500"/>
              </a:spcBef>
              <a:spcAft>
                <a:spcPts val="500"/>
              </a:spcAft>
              <a:defRPr/>
            </a:lvl4pPr>
            <a:lvl5pPr>
              <a:spcBef>
                <a:spcPts val="500"/>
              </a:spcBef>
              <a:spcAft>
                <a:spcPts val="5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Text Placeholder 8"/>
          <p:cNvSpPr>
            <a:spLocks noGrp="1"/>
          </p:cNvSpPr>
          <p:nvPr>
            <p:ph type="body" sz="quarter" idx="13"/>
          </p:nvPr>
        </p:nvSpPr>
        <p:spPr>
          <a:xfrm>
            <a:off x="250825" y="1268413"/>
            <a:ext cx="8662988" cy="485791"/>
          </a:xfrm>
        </p:spPr>
        <p:txBody>
          <a:bodyPr tIns="0" rIns="0" bIns="0" anchor="ctr">
            <a:normAutofit/>
          </a:bodyPr>
          <a:lstStyle>
            <a:lvl1pPr marL="0" indent="0">
              <a:lnSpc>
                <a:spcPts val="1800"/>
              </a:lnSpc>
              <a:spcBef>
                <a:spcPts val="0"/>
              </a:spcBef>
              <a:spcAft>
                <a:spcPts val="0"/>
              </a:spcAft>
              <a:buNone/>
              <a:defRPr sz="2000">
                <a:solidFill>
                  <a:schemeClr val="tx1"/>
                </a:solidFill>
              </a:defRPr>
            </a:lvl1pPr>
          </a:lstStyle>
          <a:p>
            <a:pPr lvl="0"/>
            <a:r>
              <a:rPr lang="en-US"/>
              <a:t>Click to edit Master text styles</a:t>
            </a:r>
          </a:p>
        </p:txBody>
      </p:sp>
      <p:sp>
        <p:nvSpPr>
          <p:cNvPr id="5" name="Slide Number Placeholder 5"/>
          <p:cNvSpPr>
            <a:spLocks noGrp="1"/>
          </p:cNvSpPr>
          <p:nvPr userDrawn="1">
            <p:ph type="sldNum" sz="quarter" idx="14"/>
          </p:nvPr>
        </p:nvSpPr>
        <p:spPr>
          <a:xfrm>
            <a:off x="8664575" y="6586538"/>
            <a:ext cx="249238" cy="214312"/>
          </a:xfrm>
          <a:prstGeom prst="rect">
            <a:avLst/>
          </a:prstGeom>
        </p:spPr>
        <p:txBody>
          <a:bodyPr/>
          <a:lstStyle>
            <a:lvl1pPr>
              <a:defRPr>
                <a:latin typeface="Tw Cen MT"/>
              </a:defRPr>
            </a:lvl1pPr>
          </a:lstStyle>
          <a:p>
            <a:pPr>
              <a:defRPr/>
            </a:pPr>
            <a:fld id="{82DE76D6-9D2D-1B42-8DC0-C49F9B330DC3}" type="slidenum">
              <a:rPr lang="en-AU" smtClean="0"/>
              <a:pPr>
                <a:defRPr/>
              </a:pPr>
              <a:t>‹#›</a:t>
            </a:fld>
            <a:endParaRPr lang="en-AU" dirty="0"/>
          </a:p>
        </p:txBody>
      </p:sp>
    </p:spTree>
    <p:extLst>
      <p:ext uri="{BB962C8B-B14F-4D97-AF65-F5344CB8AC3E}">
        <p14:creationId xmlns:p14="http://schemas.microsoft.com/office/powerpoint/2010/main" val="375379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p>
            <a:fld id="{A80AE661-7639-415A-BDA0-C3159FA70C3D}" type="datetime1">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4229448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9C8D50E-EE40-4C58-9B64-A79FBCEF1149}" type="datetime1">
              <a:rPr lang="de-DE" smtClean="0"/>
              <a:t>18.09.2022</a:t>
            </a:fld>
            <a:endParaRPr lang="de-DE"/>
          </a:p>
        </p:txBody>
      </p:sp>
      <p:sp>
        <p:nvSpPr>
          <p:cNvPr id="5" name="Espace réservé du pied de page 4"/>
          <p:cNvSpPr>
            <a:spLocks noGrp="1"/>
          </p:cNvSpPr>
          <p:nvPr>
            <p:ph type="ftr" sz="quarter" idx="11"/>
          </p:nvPr>
        </p:nvSpPr>
        <p:spPr/>
        <p:txBody>
          <a:bodyPr/>
          <a:lstStyle/>
          <a:p>
            <a:endParaRPr lang="de-DE"/>
          </a:p>
        </p:txBody>
      </p:sp>
      <p:sp>
        <p:nvSpPr>
          <p:cNvPr id="6" name="Espace réservé du numéro de diapositive 5"/>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276722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p>
            <a:fld id="{786150E6-6140-4136-874C-9DD316DB3C0E}" type="datetime1">
              <a:rPr lang="de-DE" smtClean="0"/>
              <a:t>18.09.2022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139116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p>
            <a:fld id="{41269FEF-0F1F-46F4-899A-789AC9B82D5B}" type="datetime1">
              <a:rPr lang="de-DE" smtClean="0"/>
              <a:t>18.09.2022</a:t>
            </a:fld>
            <a:endParaRPr lang="de-DE"/>
          </a:p>
        </p:txBody>
      </p:sp>
      <p:sp>
        <p:nvSpPr>
          <p:cNvPr id="8" name="Espace réservé du pied de page 7"/>
          <p:cNvSpPr>
            <a:spLocks noGrp="1"/>
          </p:cNvSpPr>
          <p:nvPr>
            <p:ph type="ftr" sz="quarter" idx="11"/>
          </p:nvPr>
        </p:nvSpPr>
        <p:spPr/>
        <p:txBody>
          <a:bodyPr/>
          <a:lstStyle/>
          <a:p>
            <a:endParaRPr lang="de-DE"/>
          </a:p>
        </p:txBody>
      </p:sp>
      <p:sp>
        <p:nvSpPr>
          <p:cNvPr id="9" name="Espace réservé du numéro de diapositive 8"/>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1336099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de-DE"/>
          </a:p>
        </p:txBody>
      </p:sp>
      <p:sp>
        <p:nvSpPr>
          <p:cNvPr id="3" name="Espace réservé de la date 2"/>
          <p:cNvSpPr>
            <a:spLocks noGrp="1"/>
          </p:cNvSpPr>
          <p:nvPr>
            <p:ph type="dt" sz="half" idx="10"/>
          </p:nvPr>
        </p:nvSpPr>
        <p:spPr/>
        <p:txBody>
          <a:bodyPr/>
          <a:lstStyle/>
          <a:p>
            <a:fld id="{99B3AA38-FDCB-4CA1-9525-94426F920631}" type="datetime1">
              <a:rPr lang="de-DE" smtClean="0"/>
              <a:t>18.09.2022</a:t>
            </a:fld>
            <a:endParaRPr lang="de-DE"/>
          </a:p>
        </p:txBody>
      </p:sp>
      <p:sp>
        <p:nvSpPr>
          <p:cNvPr id="4" name="Espace réservé du pied de page 3"/>
          <p:cNvSpPr>
            <a:spLocks noGrp="1"/>
          </p:cNvSpPr>
          <p:nvPr>
            <p:ph type="ftr" sz="quarter" idx="11"/>
          </p:nvPr>
        </p:nvSpPr>
        <p:spPr/>
        <p:txBody>
          <a:bodyPr/>
          <a:lstStyle/>
          <a:p>
            <a:endParaRPr lang="de-DE"/>
          </a:p>
        </p:txBody>
      </p:sp>
      <p:sp>
        <p:nvSpPr>
          <p:cNvPr id="5" name="Espace réservé du numéro de diapositive 4"/>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95848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A597AB6-741F-4AE6-BB64-9993A88FCCBA}" type="datetime1">
              <a:rPr lang="de-DE" smtClean="0"/>
              <a:t>18.09.2022</a:t>
            </a:fld>
            <a:endParaRPr lang="de-DE"/>
          </a:p>
        </p:txBody>
      </p:sp>
      <p:sp>
        <p:nvSpPr>
          <p:cNvPr id="3" name="Espace réservé du pied de page 2"/>
          <p:cNvSpPr>
            <a:spLocks noGrp="1"/>
          </p:cNvSpPr>
          <p:nvPr>
            <p:ph type="ftr" sz="quarter" idx="11"/>
          </p:nvPr>
        </p:nvSpPr>
        <p:spPr/>
        <p:txBody>
          <a:bodyPr/>
          <a:lstStyle/>
          <a:p>
            <a:endParaRPr lang="de-DE"/>
          </a:p>
        </p:txBody>
      </p:sp>
      <p:sp>
        <p:nvSpPr>
          <p:cNvPr id="4" name="Espace réservé du numéro de diapositive 3"/>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853415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59D63CD-314F-468D-ADFE-486245787D5D}" type="datetime1">
              <a:rPr lang="de-DE" smtClean="0"/>
              <a:t>18.09.2022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908277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1E82C07-FE8B-4277-8989-D7DECC816C92}" type="datetime1">
              <a:rPr lang="de-DE" smtClean="0"/>
              <a:t>18.09.2022</a:t>
            </a:fld>
            <a:endParaRPr lang="de-DE"/>
          </a:p>
        </p:txBody>
      </p:sp>
      <p:sp>
        <p:nvSpPr>
          <p:cNvPr id="6" name="Espace réservé du pied de page 5"/>
          <p:cNvSpPr>
            <a:spLocks noGrp="1"/>
          </p:cNvSpPr>
          <p:nvPr>
            <p:ph type="ftr" sz="quarter" idx="11"/>
          </p:nvPr>
        </p:nvSpPr>
        <p:spPr/>
        <p:txBody>
          <a:bodyPr/>
          <a:lstStyle/>
          <a:p>
            <a:endParaRPr lang="de-DE"/>
          </a:p>
        </p:txBody>
      </p:sp>
      <p:sp>
        <p:nvSpPr>
          <p:cNvPr id="7" name="Espace réservé du numéro de diapositive 6"/>
          <p:cNvSpPr>
            <a:spLocks noGrp="1"/>
          </p:cNvSpPr>
          <p:nvPr>
            <p:ph type="sldNum" sz="quarter" idx="12"/>
          </p:nvPr>
        </p:nvSpPr>
        <p:spPr/>
        <p:txBody>
          <a:bodyPr/>
          <a:lstStyle/>
          <a:p>
            <a:fld id="{6716709B-B1F2-408C-BF87-974FC8F26E08}" type="slidenum">
              <a:rPr lang="de-DE" smtClean="0"/>
              <a:t>‹#›</a:t>
            </a:fld>
            <a:endParaRPr lang="de-DE"/>
          </a:p>
        </p:txBody>
      </p:sp>
    </p:spTree>
    <p:extLst>
      <p:ext uri="{BB962C8B-B14F-4D97-AF65-F5344CB8AC3E}">
        <p14:creationId xmlns:p14="http://schemas.microsoft.com/office/powerpoint/2010/main" val="2986679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de-D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D59B2-3325-49F3-B1AE-978B06934048}" type="datetime1">
              <a:rPr lang="de-DE" smtClean="0"/>
              <a:t>18.09.2022</a:t>
            </a:fld>
            <a:endParaRPr lang="de-D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6709B-B1F2-408C-BF87-974FC8F26E08}" type="slidenum">
              <a:rPr lang="de-DE" smtClean="0"/>
              <a:t>‹#›</a:t>
            </a:fld>
            <a:endParaRPr lang="de-DE"/>
          </a:p>
        </p:txBody>
      </p:sp>
    </p:spTree>
    <p:extLst>
      <p:ext uri="{BB962C8B-B14F-4D97-AF65-F5344CB8AC3E}">
        <p14:creationId xmlns:p14="http://schemas.microsoft.com/office/powerpoint/2010/main" val="1706056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jpeg"/><Relationship Id="rId3" Type="http://schemas.openxmlformats.org/officeDocument/2006/relationships/image" Target="../media/image27.png"/><Relationship Id="rId7" Type="http://schemas.microsoft.com/office/2007/relationships/hdphoto" Target="../media/hdphoto1.wdp"/><Relationship Id="rId12"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jpg"/><Relationship Id="rId10"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2.jpe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5.png"/><Relationship Id="rId4" Type="http://schemas.openxmlformats.org/officeDocument/2006/relationships/image" Target="../media/image54.jf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8.pn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1556792"/>
            <a:ext cx="8856984" cy="1938992"/>
          </a:xfrm>
          <a:prstGeom prst="rect">
            <a:avLst/>
          </a:prstGeom>
          <a:solidFill>
            <a:schemeClr val="tx2">
              <a:lumMod val="75000"/>
            </a:schemeClr>
          </a:solidFill>
        </p:spPr>
        <p:txBody>
          <a:bodyPr wrap="square" rtlCol="0">
            <a:spAutoFit/>
          </a:bodyPr>
          <a:lstStyle/>
          <a:p>
            <a:r>
              <a:rPr lang="en-US" sz="4000" dirty="0" smtClean="0">
                <a:solidFill>
                  <a:schemeClr val="bg1"/>
                </a:solidFill>
                <a:latin typeface="Arial" panose="020B0604020202020204" pitchFamily="34" charset="0"/>
                <a:cs typeface="Arial" panose="020B0604020202020204" pitchFamily="34" charset="0"/>
              </a:rPr>
              <a:t>Contribution from sleep &amp; circadian research to the understanding of cognition and brain ageing</a:t>
            </a:r>
            <a:endParaRPr lang="de-DE" sz="4000" dirty="0">
              <a:solidFill>
                <a:schemeClr val="bg1"/>
              </a:solidFill>
              <a:latin typeface="Arial" panose="020B0604020202020204" pitchFamily="34" charset="0"/>
              <a:cs typeface="Arial" panose="020B0604020202020204" pitchFamily="34" charset="0"/>
            </a:endParaRPr>
          </a:p>
        </p:txBody>
      </p:sp>
      <p:sp>
        <p:nvSpPr>
          <p:cNvPr id="5" name="ZoneTexte 4"/>
          <p:cNvSpPr txBox="1"/>
          <p:nvPr/>
        </p:nvSpPr>
        <p:spPr>
          <a:xfrm>
            <a:off x="4327521" y="3501008"/>
            <a:ext cx="4608512" cy="584775"/>
          </a:xfrm>
          <a:prstGeom prst="rect">
            <a:avLst/>
          </a:prstGeom>
          <a:noFill/>
        </p:spPr>
        <p:txBody>
          <a:bodyPr wrap="square" rtlCol="0">
            <a:spAutoFit/>
          </a:bodyPr>
          <a:lstStyle/>
          <a:p>
            <a:pPr algn="r"/>
            <a:r>
              <a:rPr lang="fr-BE" sz="3200" dirty="0" smtClean="0">
                <a:latin typeface="Arial" panose="020B0604020202020204" pitchFamily="34" charset="0"/>
                <a:cs typeface="Arial" panose="020B0604020202020204" pitchFamily="34" charset="0"/>
              </a:rPr>
              <a:t>Christina Schmidt</a:t>
            </a:r>
            <a:endParaRPr lang="fr-BE" sz="3200" dirty="0">
              <a:latin typeface="Arial" panose="020B0604020202020204" pitchFamily="34" charset="0"/>
              <a:cs typeface="Arial" panose="020B0604020202020204" pitchFamily="34" charset="0"/>
            </a:endParaRPr>
          </a:p>
        </p:txBody>
      </p:sp>
      <p:sp>
        <p:nvSpPr>
          <p:cNvPr id="6" name="Rectangle 5"/>
          <p:cNvSpPr/>
          <p:nvPr/>
        </p:nvSpPr>
        <p:spPr>
          <a:xfrm>
            <a:off x="5580112" y="4017258"/>
            <a:ext cx="3672408" cy="707886"/>
          </a:xfrm>
          <a:prstGeom prst="rect">
            <a:avLst/>
          </a:prstGeom>
        </p:spPr>
        <p:txBody>
          <a:bodyPr wrap="square">
            <a:spAutoFit/>
          </a:bodyPr>
          <a:lstStyle/>
          <a:p>
            <a:r>
              <a:rPr lang="en-US" sz="2000" b="1" dirty="0" smtClean="0">
                <a:latin typeface="Arial" panose="020B0604020202020204" pitchFamily="34" charset="0"/>
                <a:cs typeface="Arial" panose="020B0604020202020204" pitchFamily="34" charset="0"/>
              </a:rPr>
              <a:t>GIGA-CRC in Vivo Imaging</a:t>
            </a:r>
          </a:p>
          <a:p>
            <a:r>
              <a:rPr lang="en-US" sz="2000" b="1" dirty="0" smtClean="0">
                <a:latin typeface="Arial" panose="020B0604020202020204" pitchFamily="34" charset="0"/>
                <a:cs typeface="Arial" panose="020B0604020202020204" pitchFamily="34" charset="0"/>
              </a:rPr>
              <a:t>University of Liège, Belgium</a:t>
            </a:r>
          </a:p>
        </p:txBody>
      </p:sp>
      <p:sp>
        <p:nvSpPr>
          <p:cNvPr id="11" name="Rectangle 10"/>
          <p:cNvSpPr/>
          <p:nvPr/>
        </p:nvSpPr>
        <p:spPr>
          <a:xfrm>
            <a:off x="71736" y="5076473"/>
            <a:ext cx="8892752" cy="584775"/>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Session:  Diverse Approaches to Understanding Clocks and Sleep in Disease</a:t>
            </a:r>
          </a:p>
          <a:p>
            <a:r>
              <a:rPr lang="fr-BE" sz="1200" dirty="0" err="1" smtClean="0">
                <a:latin typeface="Arial" panose="020B0604020202020204" pitchFamily="34" charset="0"/>
                <a:cs typeface="Arial" panose="020B0604020202020204" pitchFamily="34" charset="0"/>
              </a:rPr>
              <a:t>Monday</a:t>
            </a:r>
            <a:r>
              <a:rPr lang="fr-BE" sz="1200" dirty="0" smtClean="0">
                <a:latin typeface="Arial" panose="020B0604020202020204" pitchFamily="34" charset="0"/>
                <a:cs typeface="Arial" panose="020B0604020202020204" pitchFamily="34" charset="0"/>
              </a:rPr>
              <a:t> July 26</a:t>
            </a:r>
            <a:r>
              <a:rPr lang="fr-BE" sz="1200" baseline="30000" dirty="0" smtClean="0">
                <a:latin typeface="Arial" panose="020B0604020202020204" pitchFamily="34" charset="0"/>
                <a:cs typeface="Arial" panose="020B0604020202020204" pitchFamily="34" charset="0"/>
              </a:rPr>
              <a:t>th</a:t>
            </a:r>
            <a:r>
              <a:rPr lang="fr-BE" sz="1200" dirty="0" smtClean="0">
                <a:latin typeface="Arial" panose="020B0604020202020204" pitchFamily="34" charset="0"/>
                <a:cs typeface="Arial" panose="020B0604020202020204" pitchFamily="34" charset="0"/>
              </a:rPr>
              <a:t> 2022, Zürich, </a:t>
            </a:r>
            <a:r>
              <a:rPr lang="fr-BE" sz="1200" dirty="0" err="1" smtClean="0">
                <a:latin typeface="Arial" panose="020B0604020202020204" pitchFamily="34" charset="0"/>
                <a:cs typeface="Arial" panose="020B0604020202020204" pitchFamily="34" charset="0"/>
              </a:rPr>
              <a:t>Switzerland</a:t>
            </a:r>
            <a:endParaRPr lang="de-DE" sz="1200" dirty="0">
              <a:latin typeface="Arial" panose="020B0604020202020204" pitchFamily="34" charset="0"/>
              <a:cs typeface="Arial" panose="020B0604020202020204" pitchFamily="34" charset="0"/>
            </a:endParaRPr>
          </a:p>
        </p:txBody>
      </p:sp>
      <p:pic>
        <p:nvPicPr>
          <p:cNvPr id="12" name="Imag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432836"/>
            <a:ext cx="2490470" cy="767715"/>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727" y="5777257"/>
            <a:ext cx="939277" cy="908141"/>
          </a:xfrm>
          <a:prstGeom prst="rect">
            <a:avLst/>
          </a:prstGeom>
        </p:spPr>
      </p:pic>
    </p:spTree>
    <p:extLst>
      <p:ext uri="{BB962C8B-B14F-4D97-AF65-F5344CB8AC3E}">
        <p14:creationId xmlns:p14="http://schemas.microsoft.com/office/powerpoint/2010/main" val="26496050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srcRect l="65680" t="30400" r="18515" b="33116"/>
          <a:stretch/>
        </p:blipFill>
        <p:spPr>
          <a:xfrm>
            <a:off x="539552" y="3933056"/>
            <a:ext cx="3490640" cy="2266238"/>
          </a:xfrm>
          <a:prstGeom prst="rect">
            <a:avLst/>
          </a:prstGeom>
        </p:spPr>
      </p:pic>
      <p:sp>
        <p:nvSpPr>
          <p:cNvPr id="5" name="TextBox 4"/>
          <p:cNvSpPr txBox="1"/>
          <p:nvPr/>
        </p:nvSpPr>
        <p:spPr>
          <a:xfrm>
            <a:off x="35495" y="98049"/>
            <a:ext cx="9108505" cy="954107"/>
          </a:xfrm>
          <a:prstGeom prst="rect">
            <a:avLst/>
          </a:prstGeom>
          <a:noFill/>
        </p:spPr>
        <p:txBody>
          <a:bodyPr vert="horz" wrap="square" lIns="91440" tIns="45720" rIns="91440" bIns="45720" rtlCol="0" anchor="ctr">
            <a:spAutoFit/>
          </a:bodyPr>
          <a:lstStyle>
            <a:lvl1pPr>
              <a:spcBef>
                <a:spcPct val="0"/>
              </a:spcBef>
              <a:buNone/>
              <a:defRPr sz="2800" b="1">
                <a:latin typeface="Arial" panose="020B0604020202020204" pitchFamily="34" charset="0"/>
                <a:cs typeface="Arial" panose="020B0604020202020204" pitchFamily="34" charset="0"/>
              </a:defRPr>
            </a:lvl1pPr>
          </a:lstStyle>
          <a:p>
            <a:pPr lvl="0">
              <a:defRPr/>
            </a:pPr>
            <a:r>
              <a:rPr lang="en-US" dirty="0"/>
              <a:t>Chronic napping: a reflection of altered circadian sleep regulation?</a:t>
            </a:r>
          </a:p>
        </p:txBody>
      </p:sp>
      <p:sp>
        <p:nvSpPr>
          <p:cNvPr id="2" name="Slide Number Placeholder 1"/>
          <p:cNvSpPr>
            <a:spLocks noGrp="1"/>
          </p:cNvSpPr>
          <p:nvPr>
            <p:ph type="sldNum" sz="quarter" idx="12"/>
          </p:nvPr>
        </p:nvSpPr>
        <p:spPr/>
        <p:txBody>
          <a:bodyPr/>
          <a:lstStyle/>
          <a:p>
            <a:fld id="{6716709B-B1F2-408C-BF87-974FC8F26E08}" type="slidenum">
              <a:rPr lang="de-DE" smtClean="0"/>
              <a:t>10</a:t>
            </a:fld>
            <a:endParaRPr lang="de-DE" dirty="0"/>
          </a:p>
        </p:txBody>
      </p:sp>
      <p:sp>
        <p:nvSpPr>
          <p:cNvPr id="59" name="Rectangle 58"/>
          <p:cNvSpPr/>
          <p:nvPr/>
        </p:nvSpPr>
        <p:spPr>
          <a:xfrm>
            <a:off x="4499992" y="3456002"/>
            <a:ext cx="4381796" cy="954107"/>
          </a:xfrm>
          <a:prstGeom prst="rect">
            <a:avLst/>
          </a:prstGeom>
          <a:solidFill>
            <a:schemeClr val="accent1">
              <a:lumMod val="75000"/>
            </a:schemeClr>
          </a:solidFill>
        </p:spPr>
        <p:txBody>
          <a:bodyPr wrap="square">
            <a:spAutoFit/>
          </a:bodyPr>
          <a:lstStyle/>
          <a:p>
            <a:r>
              <a:rPr lang="en-US" sz="2000" dirty="0" smtClean="0">
                <a:solidFill>
                  <a:schemeClr val="bg1"/>
                </a:solidFill>
                <a:latin typeface="Arial" panose="020B0604020202020204" pitchFamily="34" charset="0"/>
                <a:cs typeface="Arial" panose="020B0604020202020204" pitchFamily="34" charset="0"/>
              </a:rPr>
              <a:t>Impact on </a:t>
            </a:r>
            <a:r>
              <a:rPr lang="en-US" sz="2000" b="1" dirty="0" smtClean="0">
                <a:solidFill>
                  <a:schemeClr val="bg1"/>
                </a:solidFill>
                <a:latin typeface="Arial" panose="020B0604020202020204" pitchFamily="34" charset="0"/>
                <a:cs typeface="Arial" panose="020B0604020202020204" pitchFamily="34" charset="0"/>
              </a:rPr>
              <a:t>circadian regulation </a:t>
            </a:r>
            <a:r>
              <a:rPr lang="en-US" sz="1600" dirty="0" smtClean="0">
                <a:solidFill>
                  <a:schemeClr val="bg1"/>
                </a:solidFill>
                <a:latin typeface="Arial" panose="020B0604020202020204" pitchFamily="34" charset="0"/>
                <a:cs typeface="Arial" panose="020B0604020202020204" pitchFamily="34" charset="0"/>
              </a:rPr>
              <a:t>(</a:t>
            </a:r>
            <a:r>
              <a:rPr lang="en-US" sz="1600" dirty="0" err="1" smtClean="0">
                <a:solidFill>
                  <a:schemeClr val="bg1"/>
                </a:solidFill>
                <a:latin typeface="Arial" panose="020B0604020202020204" pitchFamily="34" charset="0"/>
                <a:cs typeface="Arial" panose="020B0604020202020204" pitchFamily="34" charset="0"/>
              </a:rPr>
              <a:t>amplitude,misalignment</a:t>
            </a:r>
            <a:r>
              <a:rPr lang="en-US" sz="1600" dirty="0" smtClean="0">
                <a:solidFill>
                  <a:schemeClr val="bg1"/>
                </a:solidFill>
                <a:latin typeface="Arial" panose="020B0604020202020204" pitchFamily="34" charset="0"/>
                <a:cs typeface="Arial" panose="020B0604020202020204" pitchFamily="34" charset="0"/>
              </a:rPr>
              <a:t>): </a:t>
            </a:r>
          </a:p>
          <a:p>
            <a:r>
              <a:rPr lang="fr-BE" sz="20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Wake fragmentation?</a:t>
            </a:r>
            <a:endParaRPr lang="en-US" sz="2000" b="1" dirty="0">
              <a:solidFill>
                <a:schemeClr val="bg1"/>
              </a:solidFill>
              <a:latin typeface="Arial" panose="020B0604020202020204" pitchFamily="34" charset="0"/>
              <a:cs typeface="Arial" panose="020B0604020202020204" pitchFamily="34" charset="0"/>
            </a:endParaRPr>
          </a:p>
        </p:txBody>
      </p:sp>
      <p:sp>
        <p:nvSpPr>
          <p:cNvPr id="60" name="Slide Number Placeholder 5"/>
          <p:cNvSpPr txBox="1">
            <a:spLocks/>
          </p:cNvSpPr>
          <p:nvPr/>
        </p:nvSpPr>
        <p:spPr>
          <a:xfrm>
            <a:off x="6984415" y="6586187"/>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t>11</a:t>
            </a:r>
            <a:endParaRPr lang="de-DE" dirty="0"/>
          </a:p>
        </p:txBody>
      </p:sp>
      <p:grpSp>
        <p:nvGrpSpPr>
          <p:cNvPr id="20" name="Group 19"/>
          <p:cNvGrpSpPr/>
          <p:nvPr/>
        </p:nvGrpSpPr>
        <p:grpSpPr>
          <a:xfrm>
            <a:off x="35495" y="980728"/>
            <a:ext cx="6403588" cy="5924401"/>
            <a:chOff x="35495" y="980728"/>
            <a:chExt cx="6403588" cy="5924401"/>
          </a:xfrm>
        </p:grpSpPr>
        <p:grpSp>
          <p:nvGrpSpPr>
            <p:cNvPr id="14" name="Group 13"/>
            <p:cNvGrpSpPr/>
            <p:nvPr/>
          </p:nvGrpSpPr>
          <p:grpSpPr>
            <a:xfrm>
              <a:off x="35495" y="980728"/>
              <a:ext cx="6403588" cy="5924401"/>
              <a:chOff x="35495" y="1340768"/>
              <a:chExt cx="6403588" cy="5924401"/>
            </a:xfrm>
          </p:grpSpPr>
          <p:sp>
            <p:nvSpPr>
              <p:cNvPr id="4" name="TextBox 3"/>
              <p:cNvSpPr txBox="1"/>
              <p:nvPr/>
            </p:nvSpPr>
            <p:spPr>
              <a:xfrm>
                <a:off x="35495" y="1340768"/>
                <a:ext cx="5976664" cy="369332"/>
              </a:xfrm>
              <a:prstGeom prst="rect">
                <a:avLst/>
              </a:prstGeom>
              <a:noFill/>
            </p:spPr>
            <p:txBody>
              <a:bodyPr wrap="square" rtlCol="0">
                <a:spAutoFit/>
              </a:bodyPr>
              <a:lstStyle/>
              <a:p>
                <a:r>
                  <a:rPr lang="fr-BE" b="1" dirty="0" smtClean="0"/>
                  <a:t>40-hours multiple nap </a:t>
                </a:r>
                <a:r>
                  <a:rPr lang="fr-BE" b="1" dirty="0" err="1" smtClean="0"/>
                  <a:t>protocol</a:t>
                </a:r>
                <a:endParaRPr lang="en-US" b="1" dirty="0"/>
              </a:p>
            </p:txBody>
          </p:sp>
          <p:grpSp>
            <p:nvGrpSpPr>
              <p:cNvPr id="10" name="Group 9"/>
              <p:cNvGrpSpPr/>
              <p:nvPr/>
            </p:nvGrpSpPr>
            <p:grpSpPr>
              <a:xfrm>
                <a:off x="167017" y="1641740"/>
                <a:ext cx="6272066" cy="5623429"/>
                <a:chOff x="167017" y="1641740"/>
                <a:chExt cx="6272066" cy="5623429"/>
              </a:xfrm>
            </p:grpSpPr>
            <p:grpSp>
              <p:nvGrpSpPr>
                <p:cNvPr id="3" name="Group 2"/>
                <p:cNvGrpSpPr/>
                <p:nvPr/>
              </p:nvGrpSpPr>
              <p:grpSpPr>
                <a:xfrm>
                  <a:off x="167017" y="1641740"/>
                  <a:ext cx="6272066" cy="5623429"/>
                  <a:chOff x="-145903" y="949667"/>
                  <a:chExt cx="8938996" cy="7903314"/>
                </a:xfrm>
              </p:grpSpPr>
              <p:sp>
                <p:nvSpPr>
                  <p:cNvPr id="44" name="TextBox 43"/>
                  <p:cNvSpPr txBox="1"/>
                  <p:nvPr/>
                </p:nvSpPr>
                <p:spPr>
                  <a:xfrm>
                    <a:off x="1177486" y="7914414"/>
                    <a:ext cx="593211" cy="432558"/>
                  </a:xfrm>
                  <a:prstGeom prst="rect">
                    <a:avLst/>
                  </a:prstGeom>
                  <a:solidFill>
                    <a:schemeClr val="bg1"/>
                  </a:solidFill>
                </p:spPr>
                <p:txBody>
                  <a:bodyPr wrap="square" rtlCol="0">
                    <a:spAutoFit/>
                  </a:bodyPr>
                  <a:lstStyle/>
                  <a:p>
                    <a:r>
                      <a:rPr lang="fr-BE" sz="1400" dirty="0" smtClean="0"/>
                      <a:t>6</a:t>
                    </a:r>
                    <a:endParaRPr lang="en-US" sz="1400" dirty="0"/>
                  </a:p>
                </p:txBody>
              </p:sp>
              <p:sp>
                <p:nvSpPr>
                  <p:cNvPr id="45" name="TextBox 44"/>
                  <p:cNvSpPr txBox="1"/>
                  <p:nvPr/>
                </p:nvSpPr>
                <p:spPr>
                  <a:xfrm>
                    <a:off x="1969575" y="7914414"/>
                    <a:ext cx="593211" cy="432558"/>
                  </a:xfrm>
                  <a:prstGeom prst="rect">
                    <a:avLst/>
                  </a:prstGeom>
                  <a:solidFill>
                    <a:schemeClr val="bg1"/>
                  </a:solidFill>
                </p:spPr>
                <p:txBody>
                  <a:bodyPr wrap="square" rtlCol="0">
                    <a:spAutoFit/>
                  </a:bodyPr>
                  <a:lstStyle/>
                  <a:p>
                    <a:r>
                      <a:rPr lang="fr-BE" sz="1400" dirty="0" smtClean="0"/>
                      <a:t>14</a:t>
                    </a:r>
                    <a:endParaRPr lang="en-US" sz="1400" dirty="0"/>
                  </a:p>
                </p:txBody>
              </p:sp>
              <p:sp>
                <p:nvSpPr>
                  <p:cNvPr id="46" name="TextBox 45"/>
                  <p:cNvSpPr txBox="1"/>
                  <p:nvPr/>
                </p:nvSpPr>
                <p:spPr>
                  <a:xfrm>
                    <a:off x="2888489" y="7914414"/>
                    <a:ext cx="695561" cy="432558"/>
                  </a:xfrm>
                  <a:prstGeom prst="rect">
                    <a:avLst/>
                  </a:prstGeom>
                  <a:solidFill>
                    <a:schemeClr val="bg1"/>
                  </a:solidFill>
                </p:spPr>
                <p:txBody>
                  <a:bodyPr wrap="square" rtlCol="0">
                    <a:spAutoFit/>
                  </a:bodyPr>
                  <a:lstStyle/>
                  <a:p>
                    <a:r>
                      <a:rPr lang="fr-BE" sz="1400" dirty="0"/>
                      <a:t>2</a:t>
                    </a:r>
                    <a:r>
                      <a:rPr lang="fr-BE" sz="1400" dirty="0" smtClean="0"/>
                      <a:t>2</a:t>
                    </a:r>
                    <a:endParaRPr lang="en-US" sz="1400" dirty="0"/>
                  </a:p>
                </p:txBody>
              </p:sp>
              <p:sp>
                <p:nvSpPr>
                  <p:cNvPr id="47" name="TextBox 46"/>
                  <p:cNvSpPr txBox="1"/>
                  <p:nvPr/>
                </p:nvSpPr>
                <p:spPr>
                  <a:xfrm>
                    <a:off x="3769774" y="7914414"/>
                    <a:ext cx="593211" cy="432558"/>
                  </a:xfrm>
                  <a:prstGeom prst="rect">
                    <a:avLst/>
                  </a:prstGeom>
                  <a:solidFill>
                    <a:schemeClr val="bg1"/>
                  </a:solidFill>
                </p:spPr>
                <p:txBody>
                  <a:bodyPr wrap="square" rtlCol="0">
                    <a:spAutoFit/>
                  </a:bodyPr>
                  <a:lstStyle/>
                  <a:p>
                    <a:r>
                      <a:rPr lang="fr-BE" sz="1400" dirty="0" smtClean="0"/>
                      <a:t>30</a:t>
                    </a:r>
                    <a:endParaRPr lang="en-US" sz="1400" dirty="0"/>
                  </a:p>
                </p:txBody>
              </p:sp>
              <p:sp>
                <p:nvSpPr>
                  <p:cNvPr id="49" name="TextBox 48"/>
                  <p:cNvSpPr txBox="1"/>
                  <p:nvPr/>
                </p:nvSpPr>
                <p:spPr>
                  <a:xfrm>
                    <a:off x="4777887" y="7914414"/>
                    <a:ext cx="593211" cy="432558"/>
                  </a:xfrm>
                  <a:prstGeom prst="rect">
                    <a:avLst/>
                  </a:prstGeom>
                  <a:solidFill>
                    <a:schemeClr val="bg1"/>
                  </a:solidFill>
                </p:spPr>
                <p:txBody>
                  <a:bodyPr wrap="square" rtlCol="0">
                    <a:spAutoFit/>
                  </a:bodyPr>
                  <a:lstStyle/>
                  <a:p>
                    <a:r>
                      <a:rPr lang="fr-BE" sz="1400" dirty="0" smtClean="0"/>
                      <a:t>38</a:t>
                    </a:r>
                    <a:endParaRPr lang="en-US" sz="1400" dirty="0"/>
                  </a:p>
                </p:txBody>
              </p:sp>
              <p:sp>
                <p:nvSpPr>
                  <p:cNvPr id="35" name="TextBox 34"/>
                  <p:cNvSpPr txBox="1"/>
                  <p:nvPr/>
                </p:nvSpPr>
                <p:spPr>
                  <a:xfrm>
                    <a:off x="2299495" y="3728645"/>
                    <a:ext cx="475098" cy="307777"/>
                  </a:xfrm>
                  <a:prstGeom prst="rect">
                    <a:avLst/>
                  </a:prstGeom>
                  <a:solidFill>
                    <a:schemeClr val="bg1"/>
                  </a:solidFill>
                </p:spPr>
                <p:txBody>
                  <a:bodyPr wrap="square" rtlCol="0">
                    <a:spAutoFit/>
                  </a:bodyPr>
                  <a:lstStyle>
                    <a:defPPr>
                      <a:defRPr lang="de-DE"/>
                    </a:defPPr>
                    <a:lvl1pPr>
                      <a:defRPr sz="1400"/>
                    </a:lvl1pPr>
                  </a:lstStyle>
                  <a:p>
                    <a:r>
                      <a:rPr lang="fr-BE" dirty="0"/>
                      <a:t>5</a:t>
                    </a:r>
                    <a:r>
                      <a:rPr lang="fr-BE" dirty="0" smtClean="0"/>
                      <a:t>0</a:t>
                    </a:r>
                    <a:endParaRPr lang="en-US" dirty="0"/>
                  </a:p>
                </p:txBody>
              </p:sp>
              <p:sp>
                <p:nvSpPr>
                  <p:cNvPr id="36" name="TextBox 35"/>
                  <p:cNvSpPr txBox="1"/>
                  <p:nvPr/>
                </p:nvSpPr>
                <p:spPr>
                  <a:xfrm>
                    <a:off x="2299495" y="3080573"/>
                    <a:ext cx="475098" cy="307777"/>
                  </a:xfrm>
                  <a:prstGeom prst="rect">
                    <a:avLst/>
                  </a:prstGeom>
                  <a:solidFill>
                    <a:schemeClr val="bg1"/>
                  </a:solidFill>
                </p:spPr>
                <p:txBody>
                  <a:bodyPr wrap="square" rtlCol="0">
                    <a:spAutoFit/>
                  </a:bodyPr>
                  <a:lstStyle>
                    <a:defPPr>
                      <a:defRPr lang="de-DE"/>
                    </a:defPPr>
                    <a:lvl1pPr>
                      <a:defRPr sz="1400"/>
                    </a:lvl1pPr>
                  </a:lstStyle>
                  <a:p>
                    <a:r>
                      <a:rPr lang="fr-BE" dirty="0" smtClean="0"/>
                      <a:t>60</a:t>
                    </a:r>
                    <a:endParaRPr lang="en-US" dirty="0"/>
                  </a:p>
                </p:txBody>
              </p:sp>
              <p:sp>
                <p:nvSpPr>
                  <p:cNvPr id="37" name="TextBox 36"/>
                  <p:cNvSpPr txBox="1"/>
                  <p:nvPr/>
                </p:nvSpPr>
                <p:spPr>
                  <a:xfrm>
                    <a:off x="2299495" y="2360493"/>
                    <a:ext cx="475098" cy="307777"/>
                  </a:xfrm>
                  <a:prstGeom prst="rect">
                    <a:avLst/>
                  </a:prstGeom>
                  <a:solidFill>
                    <a:schemeClr val="bg1"/>
                  </a:solidFill>
                </p:spPr>
                <p:txBody>
                  <a:bodyPr wrap="square" rtlCol="0">
                    <a:spAutoFit/>
                  </a:bodyPr>
                  <a:lstStyle>
                    <a:defPPr>
                      <a:defRPr lang="de-DE"/>
                    </a:defPPr>
                    <a:lvl1pPr>
                      <a:defRPr sz="1400"/>
                    </a:lvl1pPr>
                  </a:lstStyle>
                  <a:p>
                    <a:r>
                      <a:rPr lang="fr-BE" dirty="0" smtClean="0"/>
                      <a:t>70</a:t>
                    </a:r>
                    <a:endParaRPr lang="en-US" dirty="0"/>
                  </a:p>
                </p:txBody>
              </p:sp>
              <p:sp>
                <p:nvSpPr>
                  <p:cNvPr id="38" name="TextBox 37"/>
                  <p:cNvSpPr txBox="1"/>
                  <p:nvPr/>
                </p:nvSpPr>
                <p:spPr>
                  <a:xfrm>
                    <a:off x="2299495" y="1712421"/>
                    <a:ext cx="475098" cy="307777"/>
                  </a:xfrm>
                  <a:prstGeom prst="rect">
                    <a:avLst/>
                  </a:prstGeom>
                  <a:solidFill>
                    <a:schemeClr val="bg1"/>
                  </a:solidFill>
                </p:spPr>
                <p:txBody>
                  <a:bodyPr wrap="square" rtlCol="0">
                    <a:spAutoFit/>
                  </a:bodyPr>
                  <a:lstStyle>
                    <a:defPPr>
                      <a:defRPr lang="de-DE"/>
                    </a:defPPr>
                    <a:lvl1pPr>
                      <a:defRPr sz="1400"/>
                    </a:lvl1pPr>
                  </a:lstStyle>
                  <a:p>
                    <a:r>
                      <a:rPr lang="fr-BE" dirty="0"/>
                      <a:t>8</a:t>
                    </a:r>
                    <a:r>
                      <a:rPr lang="fr-BE" dirty="0" smtClean="0"/>
                      <a:t>0</a:t>
                    </a:r>
                    <a:endParaRPr lang="en-US" dirty="0"/>
                  </a:p>
                </p:txBody>
              </p:sp>
              <p:sp>
                <p:nvSpPr>
                  <p:cNvPr id="41" name="TextBox 40"/>
                  <p:cNvSpPr txBox="1"/>
                  <p:nvPr/>
                </p:nvSpPr>
                <p:spPr>
                  <a:xfrm rot="16200000">
                    <a:off x="-1095615" y="3399128"/>
                    <a:ext cx="2448273" cy="307776"/>
                  </a:xfrm>
                  <a:prstGeom prst="rect">
                    <a:avLst/>
                  </a:prstGeom>
                  <a:solidFill>
                    <a:schemeClr val="bg1"/>
                  </a:solidFill>
                  <a:ln>
                    <a:solidFill>
                      <a:schemeClr val="bg1"/>
                    </a:solidFill>
                  </a:ln>
                </p:spPr>
                <p:txBody>
                  <a:bodyPr wrap="square" rtlCol="0">
                    <a:spAutoFit/>
                  </a:bodyPr>
                  <a:lstStyle/>
                  <a:p>
                    <a:r>
                      <a:rPr lang="fr-BE" sz="1400" b="1" dirty="0" err="1" smtClean="0"/>
                      <a:t>Sleep</a:t>
                    </a:r>
                    <a:r>
                      <a:rPr lang="fr-BE" sz="1400" b="1" dirty="0" smtClean="0"/>
                      <a:t> </a:t>
                    </a:r>
                    <a:r>
                      <a:rPr lang="fr-BE" sz="1400" b="1" dirty="0" err="1" smtClean="0"/>
                      <a:t>efficiency</a:t>
                    </a:r>
                    <a:r>
                      <a:rPr lang="fr-BE" sz="1400" b="1" dirty="0" smtClean="0"/>
                      <a:t> (%)</a:t>
                    </a:r>
                    <a:endParaRPr lang="en-US" sz="1400" b="1" dirty="0"/>
                  </a:p>
                </p:txBody>
              </p:sp>
              <p:pic>
                <p:nvPicPr>
                  <p:cNvPr id="40" name="Picture 39"/>
                  <p:cNvPicPr>
                    <a:picLocks noChangeAspect="1"/>
                  </p:cNvPicPr>
                  <p:nvPr/>
                </p:nvPicPr>
                <p:blipFill rotWithShape="1">
                  <a:blip r:embed="rId5"/>
                  <a:srcRect l="3623" t="25531" r="54250" b="20195"/>
                  <a:stretch/>
                </p:blipFill>
                <p:spPr>
                  <a:xfrm>
                    <a:off x="398330" y="1336288"/>
                    <a:ext cx="4972770" cy="3603669"/>
                  </a:xfrm>
                  <a:prstGeom prst="rect">
                    <a:avLst/>
                  </a:prstGeom>
                </p:spPr>
              </p:pic>
              <p:sp>
                <p:nvSpPr>
                  <p:cNvPr id="50" name="TextBox 49"/>
                  <p:cNvSpPr txBox="1"/>
                  <p:nvPr/>
                </p:nvSpPr>
                <p:spPr>
                  <a:xfrm>
                    <a:off x="1141166" y="8160889"/>
                    <a:ext cx="3487095" cy="692092"/>
                  </a:xfrm>
                  <a:prstGeom prst="rect">
                    <a:avLst/>
                  </a:prstGeom>
                  <a:noFill/>
                </p:spPr>
                <p:txBody>
                  <a:bodyPr wrap="square" rtlCol="0">
                    <a:spAutoFit/>
                  </a:bodyPr>
                  <a:lstStyle/>
                  <a:p>
                    <a:pPr algn="ctr"/>
                    <a:r>
                      <a:rPr lang="fr-BE" sz="1400" b="1" dirty="0" smtClean="0"/>
                      <a:t>Time </a:t>
                    </a:r>
                    <a:r>
                      <a:rPr lang="fr-BE" sz="1400" b="1" dirty="0" err="1" smtClean="0"/>
                      <a:t>into</a:t>
                    </a:r>
                    <a:r>
                      <a:rPr lang="fr-BE" sz="1400" b="1" dirty="0" smtClean="0"/>
                      <a:t> </a:t>
                    </a:r>
                    <a:r>
                      <a:rPr lang="fr-BE" sz="1400" b="1" dirty="0" err="1" smtClean="0"/>
                      <a:t>protocol</a:t>
                    </a:r>
                    <a:r>
                      <a:rPr lang="fr-BE" sz="1400" b="1" dirty="0" smtClean="0"/>
                      <a:t> (</a:t>
                    </a:r>
                    <a:r>
                      <a:rPr lang="fr-BE" sz="1400" b="1" dirty="0" err="1" smtClean="0"/>
                      <a:t>hrs</a:t>
                    </a:r>
                    <a:r>
                      <a:rPr lang="fr-BE" sz="1400" b="1" dirty="0" smtClean="0"/>
                      <a:t>)</a:t>
                    </a:r>
                  </a:p>
                  <a:p>
                    <a:pPr algn="ctr"/>
                    <a:r>
                      <a:rPr lang="fr-BE" sz="1200" dirty="0" smtClean="0"/>
                      <a:t>(0=</a:t>
                    </a:r>
                    <a:r>
                      <a:rPr lang="fr-BE" sz="1200" dirty="0" err="1" smtClean="0"/>
                      <a:t>wake-up</a:t>
                    </a:r>
                    <a:r>
                      <a:rPr lang="fr-BE" sz="1200" dirty="0" smtClean="0"/>
                      <a:t> </a:t>
                    </a:r>
                    <a:r>
                      <a:rPr lang="fr-BE" sz="1200" dirty="0" err="1" smtClean="0"/>
                      <a:t>from</a:t>
                    </a:r>
                    <a:r>
                      <a:rPr lang="fr-BE" sz="1200" dirty="0" smtClean="0"/>
                      <a:t> </a:t>
                    </a:r>
                    <a:r>
                      <a:rPr lang="fr-BE" sz="1200" dirty="0" err="1" smtClean="0"/>
                      <a:t>baseline</a:t>
                    </a:r>
                    <a:r>
                      <a:rPr lang="fr-BE" sz="1200" dirty="0" smtClean="0"/>
                      <a:t> night)</a:t>
                    </a:r>
                    <a:endParaRPr lang="en-US" sz="1200" dirty="0"/>
                  </a:p>
                </p:txBody>
              </p:sp>
              <p:sp>
                <p:nvSpPr>
                  <p:cNvPr id="42" name="TextBox 41"/>
                  <p:cNvSpPr txBox="1"/>
                  <p:nvPr/>
                </p:nvSpPr>
                <p:spPr>
                  <a:xfrm>
                    <a:off x="5287015" y="1549722"/>
                    <a:ext cx="3506078" cy="475813"/>
                  </a:xfrm>
                  <a:prstGeom prst="rect">
                    <a:avLst/>
                  </a:prstGeom>
                  <a:noFill/>
                </p:spPr>
                <p:txBody>
                  <a:bodyPr wrap="square" rtlCol="0">
                    <a:spAutoFit/>
                  </a:bodyPr>
                  <a:lstStyle/>
                  <a:p>
                    <a:r>
                      <a:rPr lang="fr-BE" sz="1600" b="1" dirty="0" smtClean="0">
                        <a:solidFill>
                          <a:srgbClr val="0000FF"/>
                        </a:solidFill>
                      </a:rPr>
                      <a:t>Non-</a:t>
                    </a:r>
                    <a:r>
                      <a:rPr lang="fr-BE" sz="1600" b="1" dirty="0" err="1" smtClean="0">
                        <a:solidFill>
                          <a:srgbClr val="0000FF"/>
                        </a:solidFill>
                      </a:rPr>
                      <a:t>nappers</a:t>
                    </a:r>
                    <a:endParaRPr lang="en-US" sz="1600" b="1" dirty="0">
                      <a:solidFill>
                        <a:srgbClr val="0000FF"/>
                      </a:solidFill>
                    </a:endParaRPr>
                  </a:p>
                </p:txBody>
              </p:sp>
              <p:sp>
                <p:nvSpPr>
                  <p:cNvPr id="43" name="TextBox 42"/>
                  <p:cNvSpPr txBox="1"/>
                  <p:nvPr/>
                </p:nvSpPr>
                <p:spPr>
                  <a:xfrm>
                    <a:off x="5287015" y="1782754"/>
                    <a:ext cx="2779342" cy="475813"/>
                  </a:xfrm>
                  <a:prstGeom prst="rect">
                    <a:avLst/>
                  </a:prstGeom>
                  <a:noFill/>
                  <a:ln>
                    <a:noFill/>
                  </a:ln>
                </p:spPr>
                <p:txBody>
                  <a:bodyPr wrap="square" rtlCol="0">
                    <a:spAutoFit/>
                  </a:bodyPr>
                  <a:lstStyle/>
                  <a:p>
                    <a:r>
                      <a:rPr lang="fr-BE" sz="1600" b="1" dirty="0" err="1" smtClean="0">
                        <a:solidFill>
                          <a:srgbClr val="FF0000"/>
                        </a:solidFill>
                      </a:rPr>
                      <a:t>Nappers</a:t>
                    </a:r>
                    <a:endParaRPr lang="en-US" sz="1600" b="1" dirty="0">
                      <a:solidFill>
                        <a:srgbClr val="FF0000"/>
                      </a:solidFill>
                    </a:endParaRPr>
                  </a:p>
                </p:txBody>
              </p:sp>
              <p:sp>
                <p:nvSpPr>
                  <p:cNvPr id="54" name="Rectangle 53"/>
                  <p:cNvSpPr/>
                  <p:nvPr/>
                </p:nvSpPr>
                <p:spPr>
                  <a:xfrm>
                    <a:off x="-145903" y="1129233"/>
                    <a:ext cx="241070" cy="165288"/>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70120" y="949667"/>
                    <a:ext cx="1366986" cy="475813"/>
                  </a:xfrm>
                  <a:prstGeom prst="rect">
                    <a:avLst/>
                  </a:prstGeom>
                  <a:noFill/>
                </p:spPr>
                <p:txBody>
                  <a:bodyPr wrap="square" rtlCol="0">
                    <a:spAutoFit/>
                  </a:bodyPr>
                  <a:lstStyle/>
                  <a:p>
                    <a:r>
                      <a:rPr lang="fr-BE" sz="1600" b="1" dirty="0" smtClean="0">
                        <a:solidFill>
                          <a:schemeClr val="bg1">
                            <a:lumMod val="50000"/>
                          </a:schemeClr>
                        </a:solidFill>
                        <a:latin typeface="Arial" panose="020B0604020202020204" pitchFamily="34" charset="0"/>
                        <a:cs typeface="Arial" panose="020B0604020202020204" pitchFamily="34" charset="0"/>
                      </a:rPr>
                      <a:t>Night</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52" name="Rectangle 51"/>
                  <p:cNvSpPr/>
                  <p:nvPr/>
                </p:nvSpPr>
                <p:spPr>
                  <a:xfrm>
                    <a:off x="2508626" y="1568405"/>
                    <a:ext cx="928443" cy="6316560"/>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grpSp>
            <p:sp>
              <p:nvSpPr>
                <p:cNvPr id="6" name="TextBox 5"/>
                <p:cNvSpPr txBox="1"/>
                <p:nvPr/>
              </p:nvSpPr>
              <p:spPr>
                <a:xfrm>
                  <a:off x="2771800" y="1935176"/>
                  <a:ext cx="1374571" cy="338554"/>
                </a:xfrm>
                <a:prstGeom prst="rect">
                  <a:avLst/>
                </a:prstGeom>
                <a:noFill/>
              </p:spPr>
              <p:txBody>
                <a:bodyPr wrap="square" rtlCol="0">
                  <a:spAutoFit/>
                </a:bodyPr>
                <a:lstStyle/>
                <a:p>
                  <a:r>
                    <a:rPr lang="fr-BE" sz="800" dirty="0" smtClean="0"/>
                    <a:t>Interaction session*group</a:t>
                  </a:r>
                </a:p>
                <a:p>
                  <a:r>
                    <a:rPr lang="fr-BE" sz="800" dirty="0" smtClean="0"/>
                    <a:t>p &lt; 0.05</a:t>
                  </a:r>
                  <a:endParaRPr lang="en-US" sz="800" dirty="0"/>
                </a:p>
              </p:txBody>
            </p:sp>
          </p:grpSp>
        </p:grpSp>
        <p:sp>
          <p:nvSpPr>
            <p:cNvPr id="62" name="TextBox 61"/>
            <p:cNvSpPr txBox="1"/>
            <p:nvPr/>
          </p:nvSpPr>
          <p:spPr>
            <a:xfrm rot="16200000">
              <a:off x="-468515" y="4995913"/>
              <a:ext cx="1742015" cy="307777"/>
            </a:xfrm>
            <a:prstGeom prst="rect">
              <a:avLst/>
            </a:prstGeom>
            <a:solidFill>
              <a:schemeClr val="bg1"/>
            </a:solidFill>
            <a:ln>
              <a:solidFill>
                <a:schemeClr val="bg1"/>
              </a:solidFill>
            </a:ln>
          </p:spPr>
          <p:txBody>
            <a:bodyPr wrap="square" rtlCol="0">
              <a:spAutoFit/>
            </a:bodyPr>
            <a:lstStyle/>
            <a:p>
              <a:r>
                <a:rPr lang="fr-BE" sz="1400" b="1" dirty="0" err="1" smtClean="0"/>
                <a:t>Temperature</a:t>
              </a:r>
              <a:r>
                <a:rPr lang="fr-BE" sz="1400" b="1" dirty="0" smtClean="0"/>
                <a:t>  (DPG)</a:t>
              </a:r>
              <a:endParaRPr lang="en-US" sz="1400" b="1" dirty="0"/>
            </a:p>
          </p:txBody>
        </p:sp>
      </p:grpSp>
      <p:graphicFrame>
        <p:nvGraphicFramePr>
          <p:cNvPr id="9" name="Object 8"/>
          <p:cNvGraphicFramePr>
            <a:graphicFrameLocks noChangeAspect="1"/>
          </p:cNvGraphicFramePr>
          <p:nvPr>
            <p:extLst>
              <p:ext uri="{D42A27DB-BD31-4B8C-83A1-F6EECF244321}">
                <p14:modId xmlns:p14="http://schemas.microsoft.com/office/powerpoint/2010/main" val="2744499031"/>
              </p:ext>
            </p:extLst>
          </p:nvPr>
        </p:nvGraphicFramePr>
        <p:xfrm>
          <a:off x="92075" y="92075"/>
          <a:ext cx="1135063" cy="312738"/>
        </p:xfrm>
        <a:graphic>
          <a:graphicData uri="http://schemas.openxmlformats.org/presentationml/2006/ole">
            <mc:AlternateContent xmlns:mc="http://schemas.openxmlformats.org/markup-compatibility/2006">
              <mc:Choice xmlns:v="urn:schemas-microsoft-com:vml" Requires="v">
                <p:oleObj spid="_x0000_s1030" name="Packager Shell Object" showAsIcon="1" r:id="rId6" imgW="1135440" imgH="313200" progId="Package">
                  <p:embed/>
                </p:oleObj>
              </mc:Choice>
              <mc:Fallback>
                <p:oleObj name="Packager Shell Object" showAsIcon="1" r:id="rId6" imgW="1135440" imgH="313200" progId="Package">
                  <p:embed/>
                  <p:pic>
                    <p:nvPicPr>
                      <p:cNvPr id="0" name=""/>
                      <p:cNvPicPr/>
                      <p:nvPr/>
                    </p:nvPicPr>
                    <p:blipFill>
                      <a:blip r:embed="rId7"/>
                      <a:stretch>
                        <a:fillRect/>
                      </a:stretch>
                    </p:blipFill>
                    <p:spPr>
                      <a:xfrm>
                        <a:off x="92075" y="92075"/>
                        <a:ext cx="1135063" cy="312738"/>
                      </a:xfrm>
                      <a:prstGeom prst="rect">
                        <a:avLst/>
                      </a:prstGeom>
                    </p:spPr>
                  </p:pic>
                </p:oleObj>
              </mc:Fallback>
            </mc:AlternateContent>
          </a:graphicData>
        </a:graphic>
      </p:graphicFrame>
    </p:spTree>
    <p:extLst>
      <p:ext uri="{BB962C8B-B14F-4D97-AF65-F5344CB8AC3E}">
        <p14:creationId xmlns:p14="http://schemas.microsoft.com/office/powerpoint/2010/main" val="32651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35494" y="-6192"/>
            <a:ext cx="9108505" cy="954107"/>
          </a:xfrm>
          <a:prstGeom prst="rect">
            <a:avLst/>
          </a:prstGeom>
          <a:noFill/>
        </p:spPr>
        <p:txBody>
          <a:bodyPr vert="horz" wrap="square" lIns="91440" tIns="45720" rIns="91440" bIns="45720" rtlCol="0" anchor="ctr">
            <a:spAutoFit/>
          </a:bodyPr>
          <a:lstStyle>
            <a:lvl1pPr>
              <a:spcBef>
                <a:spcPct val="0"/>
              </a:spcBef>
              <a:buNone/>
              <a:defRPr sz="2800" b="1">
                <a:latin typeface="Arial" panose="020B0604020202020204" pitchFamily="34" charset="0"/>
                <a:cs typeface="Arial" panose="020B0604020202020204" pitchFamily="34" charset="0"/>
              </a:defRPr>
            </a:lvl1pPr>
          </a:lstStyle>
          <a:p>
            <a:r>
              <a:rPr lang="fr-BE" dirty="0"/>
              <a:t>Association </a:t>
            </a:r>
            <a:r>
              <a:rPr lang="fr-BE" dirty="0" err="1"/>
              <a:t>between</a:t>
            </a:r>
            <a:r>
              <a:rPr lang="fr-BE" dirty="0"/>
              <a:t> </a:t>
            </a:r>
            <a:r>
              <a:rPr lang="fr-BE" dirty="0" err="1" smtClean="0"/>
              <a:t>daytime</a:t>
            </a:r>
            <a:r>
              <a:rPr lang="fr-BE" dirty="0" smtClean="0"/>
              <a:t> </a:t>
            </a:r>
            <a:r>
              <a:rPr lang="fr-BE" dirty="0" err="1" smtClean="0"/>
              <a:t>rest</a:t>
            </a:r>
            <a:r>
              <a:rPr lang="fr-BE" dirty="0" smtClean="0"/>
              <a:t> &amp; </a:t>
            </a:r>
            <a:r>
              <a:rPr lang="fr-BE" dirty="0" err="1"/>
              <a:t>hypothalamic</a:t>
            </a:r>
            <a:r>
              <a:rPr lang="fr-BE" dirty="0"/>
              <a:t> </a:t>
            </a:r>
            <a:r>
              <a:rPr lang="fr-BE" dirty="0" err="1" smtClean="0"/>
              <a:t>integrity</a:t>
            </a:r>
            <a:endParaRPr lang="en-US" dirty="0"/>
          </a:p>
        </p:txBody>
      </p:sp>
      <p:sp>
        <p:nvSpPr>
          <p:cNvPr id="20" name="Rectangle 19"/>
          <p:cNvSpPr/>
          <p:nvPr/>
        </p:nvSpPr>
        <p:spPr>
          <a:xfrm>
            <a:off x="-36512" y="5877272"/>
            <a:ext cx="9180512" cy="1015663"/>
          </a:xfrm>
          <a:prstGeom prst="rect">
            <a:avLst/>
          </a:prstGeom>
          <a:solidFill>
            <a:schemeClr val="accent1">
              <a:lumMod val="75000"/>
            </a:schemeClr>
          </a:solidFill>
        </p:spPr>
        <p:txBody>
          <a:bodyPr wrap="square">
            <a:spAutoFit/>
          </a:bodyPr>
          <a:lstStyle/>
          <a:p>
            <a:pPr algn="ctr"/>
            <a:r>
              <a:rPr lang="en-GB" sz="2000" b="1" dirty="0" smtClean="0">
                <a:solidFill>
                  <a:schemeClr val="bg1"/>
                </a:solidFill>
                <a:latin typeface="Arial" panose="020B0604020202020204" pitchFamily="34" charset="0"/>
                <a:cs typeface="Arial" panose="020B0604020202020204" pitchFamily="34" charset="0"/>
              </a:rPr>
              <a:t>Wake fragmentation </a:t>
            </a:r>
            <a:r>
              <a:rPr lang="en-GB" sz="1100" b="1" dirty="0" smtClean="0">
                <a:solidFill>
                  <a:schemeClr val="bg1"/>
                </a:solidFill>
                <a:latin typeface="Arial" panose="020B0604020202020204" pitchFamily="34" charset="0"/>
                <a:cs typeface="Arial" panose="020B0604020202020204" pitchFamily="34" charset="0"/>
              </a:rPr>
              <a:t>(intrusion of rest during daytime)</a:t>
            </a:r>
            <a:r>
              <a:rPr lang="en-GB" sz="2000" b="1" dirty="0" smtClean="0">
                <a:solidFill>
                  <a:schemeClr val="bg1"/>
                </a:solidFill>
                <a:latin typeface="Arial" panose="020B0604020202020204" pitchFamily="34" charset="0"/>
                <a:cs typeface="Arial" panose="020B0604020202020204" pitchFamily="34" charset="0"/>
              </a:rPr>
              <a:t> is </a:t>
            </a:r>
            <a:r>
              <a:rPr lang="en-GB" sz="2000" b="1" dirty="0">
                <a:solidFill>
                  <a:schemeClr val="bg1"/>
                </a:solidFill>
                <a:latin typeface="Arial" panose="020B0604020202020204" pitchFamily="34" charset="0"/>
                <a:cs typeface="Arial" panose="020B0604020202020204" pitchFamily="34" charset="0"/>
              </a:rPr>
              <a:t>related to reduced in vivo microstructural integrity within the </a:t>
            </a:r>
            <a:r>
              <a:rPr lang="en-GB" sz="2000" b="1" dirty="0" smtClean="0">
                <a:solidFill>
                  <a:schemeClr val="bg1"/>
                </a:solidFill>
                <a:latin typeface="Arial" panose="020B0604020202020204" pitchFamily="34" charset="0"/>
                <a:cs typeface="Arial" panose="020B0604020202020204" pitchFamily="34" charset="0"/>
              </a:rPr>
              <a:t>lateral part of the posterior </a:t>
            </a:r>
            <a:r>
              <a:rPr lang="en-GB" sz="2000" b="1" dirty="0">
                <a:solidFill>
                  <a:schemeClr val="bg1"/>
                </a:solidFill>
                <a:latin typeface="Arial" panose="020B0604020202020204" pitchFamily="34" charset="0"/>
                <a:cs typeface="Arial" panose="020B0604020202020204" pitchFamily="34" charset="0"/>
              </a:rPr>
              <a:t>hypothalamus in healthy older individuals. </a:t>
            </a:r>
            <a:endParaRPr lang="en-US" sz="2000" b="1" dirty="0">
              <a:solidFill>
                <a:schemeClr val="bg1"/>
              </a:solidFill>
              <a:latin typeface="Arial" panose="020B0604020202020204" pitchFamily="34" charset="0"/>
              <a:cs typeface="Arial" panose="020B0604020202020204" pitchFamily="34" charset="0"/>
            </a:endParaRPr>
          </a:p>
        </p:txBody>
      </p:sp>
      <p:grpSp>
        <p:nvGrpSpPr>
          <p:cNvPr id="14" name="Group 13"/>
          <p:cNvGrpSpPr/>
          <p:nvPr/>
        </p:nvGrpSpPr>
        <p:grpSpPr>
          <a:xfrm>
            <a:off x="5436096" y="692696"/>
            <a:ext cx="3888432" cy="1872207"/>
            <a:chOff x="4860032" y="1632344"/>
            <a:chExt cx="3888432" cy="1872207"/>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043" r="616" b="60406"/>
            <a:stretch/>
          </p:blipFill>
          <p:spPr>
            <a:xfrm>
              <a:off x="4860032" y="1632344"/>
              <a:ext cx="3133276" cy="1600254"/>
            </a:xfrm>
            <a:prstGeom prst="rect">
              <a:avLst/>
            </a:prstGeom>
          </p:spPr>
        </p:pic>
        <p:sp>
          <p:nvSpPr>
            <p:cNvPr id="12" name="TextBox 11"/>
            <p:cNvSpPr txBox="1"/>
            <p:nvPr/>
          </p:nvSpPr>
          <p:spPr>
            <a:xfrm>
              <a:off x="6732240" y="3227552"/>
              <a:ext cx="2016224" cy="276999"/>
            </a:xfrm>
            <a:prstGeom prst="rect">
              <a:avLst/>
            </a:prstGeom>
            <a:noFill/>
          </p:spPr>
          <p:txBody>
            <a:bodyPr wrap="square" rtlCol="0">
              <a:spAutoFit/>
            </a:bodyPr>
            <a:lstStyle/>
            <a:p>
              <a:r>
                <a:rPr lang="fr-BE" sz="1200" dirty="0" smtClean="0"/>
                <a:t>Saper et al., 2005</a:t>
              </a:r>
              <a:endParaRPr lang="en-US" sz="1200" dirty="0"/>
            </a:p>
          </p:txBody>
        </p:sp>
      </p:grpSp>
      <p:grpSp>
        <p:nvGrpSpPr>
          <p:cNvPr id="5" name="Group 4"/>
          <p:cNvGrpSpPr/>
          <p:nvPr/>
        </p:nvGrpSpPr>
        <p:grpSpPr>
          <a:xfrm>
            <a:off x="275037" y="1043162"/>
            <a:ext cx="4795753" cy="1269161"/>
            <a:chOff x="275037" y="1043162"/>
            <a:chExt cx="4795753" cy="1269161"/>
          </a:xfrm>
        </p:grpSpPr>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91" t="-5636" r="-91" b="70470"/>
            <a:stretch/>
          </p:blipFill>
          <p:spPr>
            <a:xfrm>
              <a:off x="275037" y="1043162"/>
              <a:ext cx="4770204" cy="1269161"/>
            </a:xfrm>
            <a:prstGeom prst="rect">
              <a:avLst/>
            </a:prstGeom>
          </p:spPr>
        </p:pic>
        <p:sp>
          <p:nvSpPr>
            <p:cNvPr id="18" name="TextBox 17"/>
            <p:cNvSpPr txBox="1"/>
            <p:nvPr/>
          </p:nvSpPr>
          <p:spPr>
            <a:xfrm>
              <a:off x="421085" y="1211415"/>
              <a:ext cx="4649705" cy="369332"/>
            </a:xfrm>
            <a:prstGeom prst="rect">
              <a:avLst/>
            </a:prstGeom>
            <a:noFill/>
          </p:spPr>
          <p:txBody>
            <a:bodyPr wrap="square" rtlCol="0">
              <a:spAutoFit/>
            </a:bodyPr>
            <a:lstStyle/>
            <a:p>
              <a:r>
                <a:rPr lang="fr-BE" sz="1600" b="1" dirty="0" err="1" smtClean="0">
                  <a:latin typeface="Arial" panose="020B0604020202020204" pitchFamily="34" charset="0"/>
                  <a:cs typeface="Arial" panose="020B0604020202020204" pitchFamily="34" charset="0"/>
                </a:rPr>
                <a:t>PyActigraphy</a:t>
              </a:r>
              <a:r>
                <a:rPr lang="fr-BE" dirty="0" smtClean="0">
                  <a:latin typeface="Arial" panose="020B0604020202020204" pitchFamily="34" charset="0"/>
                  <a:cs typeface="Arial" panose="020B0604020202020204" pitchFamily="34" charset="0"/>
                </a:rPr>
                <a:t> </a:t>
              </a:r>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Hammad</a:t>
              </a:r>
              <a:r>
                <a:rPr lang="fr-BE" sz="1200" dirty="0" smtClean="0">
                  <a:latin typeface="Arial" panose="020B0604020202020204" pitchFamily="34" charset="0"/>
                  <a:cs typeface="Arial" panose="020B0604020202020204" pitchFamily="34" charset="0"/>
                </a:rPr>
                <a:t> et al., 2021)</a:t>
              </a:r>
              <a:endParaRPr lang="en-US" sz="1200" dirty="0">
                <a:latin typeface="Arial" panose="020B0604020202020204" pitchFamily="34" charset="0"/>
                <a:cs typeface="Arial" panose="020B0604020202020204" pitchFamily="34" charset="0"/>
              </a:endParaRPr>
            </a:p>
          </p:txBody>
        </p:sp>
      </p:grpSp>
      <p:sp>
        <p:nvSpPr>
          <p:cNvPr id="21" name="Slide Number Placeholder 5"/>
          <p:cNvSpPr>
            <a:spLocks noGrp="1"/>
          </p:cNvSpPr>
          <p:nvPr>
            <p:ph type="sldNum" sz="quarter" idx="12"/>
          </p:nvPr>
        </p:nvSpPr>
        <p:spPr>
          <a:xfrm>
            <a:off x="6984415" y="6586187"/>
            <a:ext cx="2133600" cy="365125"/>
          </a:xfrm>
        </p:spPr>
        <p:txBody>
          <a:bodyPr/>
          <a:lstStyle/>
          <a:p>
            <a:r>
              <a:rPr lang="de-DE" dirty="0" smtClean="0"/>
              <a:t>12</a:t>
            </a:r>
            <a:endParaRPr lang="de-DE" dirty="0"/>
          </a:p>
        </p:txBody>
      </p:sp>
      <p:grpSp>
        <p:nvGrpSpPr>
          <p:cNvPr id="15" name="Group 14"/>
          <p:cNvGrpSpPr/>
          <p:nvPr/>
        </p:nvGrpSpPr>
        <p:grpSpPr>
          <a:xfrm>
            <a:off x="2267744" y="2642014"/>
            <a:ext cx="3497746" cy="3015045"/>
            <a:chOff x="2771800" y="2723467"/>
            <a:chExt cx="2378210" cy="2865773"/>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61941" t="31349" b="8035"/>
            <a:stretch/>
          </p:blipFill>
          <p:spPr>
            <a:xfrm>
              <a:off x="2771800" y="2723467"/>
              <a:ext cx="2378210" cy="2865773"/>
            </a:xfrm>
            <a:prstGeom prst="rect">
              <a:avLst/>
            </a:prstGeom>
          </p:spPr>
        </p:pic>
        <p:sp>
          <p:nvSpPr>
            <p:cNvPr id="3" name="TextBox 2"/>
            <p:cNvSpPr txBox="1"/>
            <p:nvPr/>
          </p:nvSpPr>
          <p:spPr>
            <a:xfrm>
              <a:off x="4297167" y="3260766"/>
              <a:ext cx="513153" cy="215444"/>
            </a:xfrm>
            <a:prstGeom prst="rect">
              <a:avLst/>
            </a:prstGeom>
            <a:noFill/>
          </p:spPr>
          <p:txBody>
            <a:bodyPr wrap="square" rtlCol="0">
              <a:spAutoFit/>
            </a:bodyPr>
            <a:lstStyle/>
            <a:p>
              <a:r>
                <a:rPr lang="fr-BE" sz="800" dirty="0" smtClean="0">
                  <a:latin typeface="Arial" panose="020B0604020202020204" pitchFamily="34" charset="0"/>
                  <a:cs typeface="Arial" panose="020B0604020202020204" pitchFamily="34" charset="0"/>
                </a:rPr>
                <a:t>p&lt;0.05</a:t>
              </a:r>
              <a:endParaRPr lang="en-US" sz="800" dirty="0">
                <a:latin typeface="Arial" panose="020B0604020202020204" pitchFamily="34" charset="0"/>
                <a:cs typeface="Arial" panose="020B0604020202020204" pitchFamily="34" charset="0"/>
              </a:endParaRPr>
            </a:p>
          </p:txBody>
        </p:sp>
      </p:grpSp>
      <p:grpSp>
        <p:nvGrpSpPr>
          <p:cNvPr id="13" name="Group 12"/>
          <p:cNvGrpSpPr/>
          <p:nvPr/>
        </p:nvGrpSpPr>
        <p:grpSpPr>
          <a:xfrm>
            <a:off x="179512" y="2348880"/>
            <a:ext cx="6146949" cy="3528392"/>
            <a:chOff x="683568" y="2411596"/>
            <a:chExt cx="6146949" cy="3528392"/>
          </a:xfrm>
        </p:grpSpPr>
        <p:sp>
          <p:nvSpPr>
            <p:cNvPr id="4" name="TextBox 3"/>
            <p:cNvSpPr txBox="1"/>
            <p:nvPr/>
          </p:nvSpPr>
          <p:spPr>
            <a:xfrm>
              <a:off x="774124" y="5662989"/>
              <a:ext cx="1997676" cy="276999"/>
            </a:xfrm>
            <a:prstGeom prst="rect">
              <a:avLst/>
            </a:prstGeom>
            <a:noFill/>
          </p:spPr>
          <p:txBody>
            <a:bodyPr wrap="square" rtlCol="0">
              <a:spAutoFit/>
            </a:bodyPr>
            <a:lstStyle/>
            <a:p>
              <a:r>
                <a:rPr lang="fr-BE" sz="1200" dirty="0" smtClean="0"/>
                <a:t>Baillet et al., </a:t>
              </a:r>
              <a:r>
                <a:rPr lang="fr-BE" sz="1200" dirty="0" err="1" smtClean="0"/>
                <a:t>submitted</a:t>
              </a:r>
              <a:endParaRPr lang="en-US" sz="1200" dirty="0"/>
            </a:p>
          </p:txBody>
        </p:sp>
        <p:sp>
          <p:nvSpPr>
            <p:cNvPr id="6" name="TextBox 5"/>
            <p:cNvSpPr txBox="1"/>
            <p:nvPr/>
          </p:nvSpPr>
          <p:spPr>
            <a:xfrm>
              <a:off x="683568" y="2411596"/>
              <a:ext cx="6146949" cy="369332"/>
            </a:xfrm>
            <a:prstGeom prst="rect">
              <a:avLst/>
            </a:prstGeom>
            <a:solidFill>
              <a:schemeClr val="bg1"/>
            </a:solidFill>
          </p:spPr>
          <p:txBody>
            <a:bodyPr wrap="square" rtlCol="0">
              <a:spAutoFit/>
            </a:bodyPr>
            <a:lstStyle/>
            <a:p>
              <a:r>
                <a:rPr lang="fr-BE" dirty="0" err="1" smtClean="0"/>
                <a:t>Magnetization</a:t>
              </a:r>
              <a:r>
                <a:rPr lang="fr-BE" dirty="0" smtClean="0"/>
                <a:t> </a:t>
              </a:r>
              <a:r>
                <a:rPr lang="fr-BE" dirty="0" err="1" smtClean="0"/>
                <a:t>transfer</a:t>
              </a:r>
              <a:r>
                <a:rPr lang="fr-BE" dirty="0" smtClean="0"/>
                <a:t> </a:t>
              </a:r>
              <a:r>
                <a:rPr lang="fr-BE" dirty="0" err="1" smtClean="0"/>
                <a:t>imaging</a:t>
              </a:r>
              <a:endParaRPr lang="en-US" dirty="0"/>
            </a:p>
          </p:txBody>
        </p:sp>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21822" t="36521" r="59858" b="26867"/>
            <a:stretch/>
          </p:blipFill>
          <p:spPr>
            <a:xfrm>
              <a:off x="968282" y="2734773"/>
              <a:ext cx="1791463" cy="2268155"/>
            </a:xfrm>
            <a:prstGeom prst="rect">
              <a:avLst/>
            </a:prstGeom>
          </p:spPr>
        </p:pic>
        <p:pic>
          <p:nvPicPr>
            <p:cNvPr id="65" name="Picture 64"/>
            <p:cNvPicPr>
              <a:picLocks noChangeAspect="1"/>
            </p:cNvPicPr>
            <p:nvPr/>
          </p:nvPicPr>
          <p:blipFill rotWithShape="1">
            <a:blip r:embed="rId6" cstate="print">
              <a:extLst>
                <a:ext uri="{28A0092B-C50C-407E-A947-70E740481C1C}">
                  <a14:useLocalDpi xmlns:a14="http://schemas.microsoft.com/office/drawing/2010/main" val="0"/>
                </a:ext>
              </a:extLst>
            </a:blip>
            <a:srcRect l="12626" t="74505" r="54471" b="7343"/>
            <a:stretch/>
          </p:blipFill>
          <p:spPr>
            <a:xfrm>
              <a:off x="968282" y="4975271"/>
              <a:ext cx="1793660" cy="748693"/>
            </a:xfrm>
            <a:prstGeom prst="rect">
              <a:avLst/>
            </a:prstGeom>
          </p:spPr>
        </p:pic>
      </p:grpSp>
    </p:spTree>
    <p:extLst>
      <p:ext uri="{BB962C8B-B14F-4D97-AF65-F5344CB8AC3E}">
        <p14:creationId xmlns:p14="http://schemas.microsoft.com/office/powerpoint/2010/main" val="1127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11" y="519644"/>
            <a:ext cx="8229600" cy="830997"/>
          </a:xfrm>
          <a:noFill/>
        </p:spPr>
        <p:txBody>
          <a:bodyPr vert="horz" wrap="square" lIns="91440" tIns="45720" rIns="91440" bIns="45720" rtlCol="0" anchor="ctr">
            <a:spAutoFit/>
          </a:bodyPr>
          <a:lstStyle/>
          <a:p>
            <a:pPr algn="l"/>
            <a:r>
              <a:rPr lang="fr-BE" sz="4800" b="1" dirty="0">
                <a:latin typeface="Arial" panose="020B0604020202020204" pitchFamily="34" charset="0"/>
                <a:ea typeface="+mn-ea"/>
                <a:cs typeface="Arial" panose="020B0604020202020204" pitchFamily="34" charset="0"/>
              </a:rPr>
              <a:t>Conclusion</a:t>
            </a:r>
            <a:endParaRPr lang="en-US" sz="4800" b="1" dirty="0">
              <a:latin typeface="Arial" panose="020B0604020202020204" pitchFamily="34" charset="0"/>
              <a:ea typeface="+mn-ea"/>
              <a:cs typeface="Arial" panose="020B0604020202020204" pitchFamily="34" charset="0"/>
            </a:endParaRPr>
          </a:p>
        </p:txBody>
      </p:sp>
      <p:sp>
        <p:nvSpPr>
          <p:cNvPr id="3" name="Content Placeholder 2"/>
          <p:cNvSpPr>
            <a:spLocks noGrp="1"/>
          </p:cNvSpPr>
          <p:nvPr>
            <p:ph idx="1"/>
          </p:nvPr>
        </p:nvSpPr>
        <p:spPr>
          <a:xfrm>
            <a:off x="179512" y="3861048"/>
            <a:ext cx="8892480" cy="1872207"/>
          </a:xfrm>
        </p:spPr>
        <p:txBody>
          <a:bodyPr>
            <a:noAutofit/>
          </a:bodyPr>
          <a:lstStyle/>
          <a:p>
            <a:pPr>
              <a:buFontTx/>
              <a:buChar char="-"/>
            </a:pPr>
            <a:r>
              <a:rPr lang="fr-BE" sz="2000" b="1" dirty="0" err="1" smtClean="0">
                <a:latin typeface="Arial" panose="020B0604020202020204" pitchFamily="34" charset="0"/>
                <a:cs typeface="Arial" panose="020B0604020202020204" pitchFamily="34" charset="0"/>
              </a:rPr>
              <a:t>Circadian</a:t>
            </a:r>
            <a:r>
              <a:rPr lang="fr-BE" sz="2000" b="1" dirty="0" smtClean="0">
                <a:latin typeface="Arial" panose="020B0604020202020204" pitchFamily="34" charset="0"/>
                <a:cs typeface="Arial" panose="020B0604020202020204" pitchFamily="34" charset="0"/>
              </a:rPr>
              <a:t> </a:t>
            </a:r>
            <a:r>
              <a:rPr lang="fr-BE" sz="2000" b="1" dirty="0" err="1" smtClean="0">
                <a:latin typeface="Arial" panose="020B0604020202020204" pitchFamily="34" charset="0"/>
                <a:cs typeface="Arial" panose="020B0604020202020204" pitchFamily="34" charset="0"/>
              </a:rPr>
              <a:t>sleep</a:t>
            </a:r>
            <a:r>
              <a:rPr lang="fr-BE" sz="2000" b="1" dirty="0" smtClean="0">
                <a:latin typeface="Arial" panose="020B0604020202020204" pitchFamily="34" charset="0"/>
                <a:cs typeface="Arial" panose="020B0604020202020204" pitchFamily="34" charset="0"/>
              </a:rPr>
              <a:t> </a:t>
            </a:r>
            <a:r>
              <a:rPr lang="fr-BE" sz="2000" b="1" dirty="0" err="1" smtClean="0">
                <a:latin typeface="Arial" panose="020B0604020202020204" pitchFamily="34" charset="0"/>
                <a:cs typeface="Arial" panose="020B0604020202020204" pitchFamily="34" charset="0"/>
              </a:rPr>
              <a:t>regulation</a:t>
            </a:r>
            <a:r>
              <a:rPr lang="fr-BE" sz="2000" dirty="0" smtClean="0">
                <a:latin typeface="Arial" panose="020B0604020202020204" pitchFamily="34" charset="0"/>
                <a:cs typeface="Arial" panose="020B0604020202020204" pitchFamily="34" charset="0"/>
              </a:rPr>
              <a:t>: protective </a:t>
            </a:r>
            <a:r>
              <a:rPr lang="fr-BE" sz="2000" dirty="0" err="1" smtClean="0">
                <a:latin typeface="Arial" panose="020B0604020202020204" pitchFamily="34" charset="0"/>
                <a:cs typeface="Arial" panose="020B0604020202020204" pitchFamily="34" charset="0"/>
              </a:rPr>
              <a:t>role</a:t>
            </a:r>
            <a:r>
              <a:rPr lang="fr-BE" sz="2000" dirty="0" smtClean="0">
                <a:latin typeface="Arial" panose="020B0604020202020204" pitchFamily="34" charset="0"/>
                <a:cs typeface="Arial" panose="020B0604020202020204" pitchFamily="34" charset="0"/>
              </a:rPr>
              <a:t> in the </a:t>
            </a:r>
            <a:r>
              <a:rPr lang="fr-BE" sz="2000" dirty="0" err="1" smtClean="0">
                <a:latin typeface="Arial" panose="020B0604020202020204" pitchFamily="34" charset="0"/>
                <a:cs typeface="Arial" panose="020B0604020202020204" pitchFamily="34" charset="0"/>
              </a:rPr>
              <a:t>context</a:t>
            </a:r>
            <a:r>
              <a:rPr lang="fr-BE" sz="2000" dirty="0" smtClean="0">
                <a:latin typeface="Arial" panose="020B0604020202020204" pitchFamily="34" charset="0"/>
                <a:cs typeface="Arial" panose="020B0604020202020204" pitchFamily="34" charset="0"/>
              </a:rPr>
              <a:t> of cognitive and </a:t>
            </a:r>
            <a:r>
              <a:rPr lang="fr-BE" sz="2000" dirty="0" err="1" smtClean="0">
                <a:latin typeface="Arial" panose="020B0604020202020204" pitchFamily="34" charset="0"/>
                <a:cs typeface="Arial" panose="020B0604020202020204" pitchFamily="34" charset="0"/>
              </a:rPr>
              <a:t>brain</a:t>
            </a:r>
            <a:r>
              <a:rPr lang="fr-BE" sz="2000" dirty="0" smtClean="0">
                <a:latin typeface="Arial" panose="020B0604020202020204" pitchFamily="34" charset="0"/>
                <a:cs typeface="Arial" panose="020B0604020202020204" pitchFamily="34" charset="0"/>
              </a:rPr>
              <a:t> </a:t>
            </a:r>
            <a:r>
              <a:rPr lang="fr-BE" sz="2000" dirty="0" err="1" smtClean="0">
                <a:latin typeface="Arial" panose="020B0604020202020204" pitchFamily="34" charset="0"/>
                <a:cs typeface="Arial" panose="020B0604020202020204" pitchFamily="34" charset="0"/>
              </a:rPr>
              <a:t>ageing</a:t>
            </a:r>
            <a:r>
              <a:rPr lang="fr-BE" sz="2000" dirty="0" smtClean="0">
                <a:latin typeface="Arial" panose="020B0604020202020204" pitchFamily="34" charset="0"/>
                <a:cs typeface="Arial" panose="020B0604020202020204" pitchFamily="34" charset="0"/>
              </a:rPr>
              <a:t> </a:t>
            </a:r>
            <a:endParaRPr lang="fr-BE" sz="2000" dirty="0">
              <a:latin typeface="Arial" panose="020B0604020202020204" pitchFamily="34" charset="0"/>
              <a:cs typeface="Arial" panose="020B0604020202020204" pitchFamily="34" charset="0"/>
            </a:endParaRPr>
          </a:p>
          <a:p>
            <a:pPr>
              <a:buFontTx/>
              <a:buChar char="-"/>
            </a:pPr>
            <a:r>
              <a:rPr lang="fr-BE" sz="2000" dirty="0" smtClean="0">
                <a:latin typeface="Arial" panose="020B0604020202020204" pitchFamily="34" charset="0"/>
                <a:cs typeface="Arial" panose="020B0604020202020204" pitchFamily="34" charset="0"/>
              </a:rPr>
              <a:t>Importance of </a:t>
            </a:r>
            <a:r>
              <a:rPr lang="fr-BE" sz="2000" b="1" dirty="0" err="1" smtClean="0">
                <a:latin typeface="Arial" panose="020B0604020202020204" pitchFamily="34" charset="0"/>
                <a:cs typeface="Arial" panose="020B0604020202020204" pitchFamily="34" charset="0"/>
              </a:rPr>
              <a:t>sleep</a:t>
            </a:r>
            <a:r>
              <a:rPr lang="fr-BE" sz="2000" b="1" dirty="0" smtClean="0">
                <a:latin typeface="Arial" panose="020B0604020202020204" pitchFamily="34" charset="0"/>
                <a:cs typeface="Arial" panose="020B0604020202020204" pitchFamily="34" charset="0"/>
              </a:rPr>
              <a:t> timing </a:t>
            </a:r>
            <a:r>
              <a:rPr lang="fr-BE" sz="2000" dirty="0" smtClean="0">
                <a:latin typeface="Arial" panose="020B0604020202020204" pitchFamily="34" charset="0"/>
                <a:cs typeface="Arial" panose="020B0604020202020204" pitchFamily="34" charset="0"/>
              </a:rPr>
              <a:t>(vs. dose)</a:t>
            </a:r>
            <a:endParaRPr lang="en-US" sz="2000" dirty="0">
              <a:latin typeface="Arial" panose="020B0604020202020204" pitchFamily="34" charset="0"/>
              <a:cs typeface="Arial" panose="020B0604020202020204" pitchFamily="34" charset="0"/>
            </a:endParaRPr>
          </a:p>
          <a:p>
            <a:pPr>
              <a:buFontTx/>
              <a:buChar char="-"/>
            </a:pPr>
            <a:r>
              <a:rPr lang="en-US" sz="2000" b="1" dirty="0" smtClean="0">
                <a:latin typeface="Arial" panose="020B0604020202020204" pitchFamily="34" charset="0"/>
                <a:cs typeface="Arial" panose="020B0604020202020204" pitchFamily="34" charset="0"/>
              </a:rPr>
              <a:t>Daytime rest/napping</a:t>
            </a:r>
            <a:r>
              <a:rPr lang="en-US" sz="2000" dirty="0" smtClean="0">
                <a:latin typeface="Arial" panose="020B0604020202020204" pitchFamily="34" charset="0"/>
                <a:cs typeface="Arial" panose="020B0604020202020204" pitchFamily="34" charset="0"/>
              </a:rPr>
              <a:t>: a health indicator in the context of aging? Cognition – circadian misalignment - Hypothalamic integrity (mono-</a:t>
            </a:r>
            <a:r>
              <a:rPr lang="en-US" sz="2000" dirty="0" err="1" smtClean="0">
                <a:latin typeface="Arial" panose="020B0604020202020204" pitchFamily="34" charset="0"/>
                <a:cs typeface="Arial" panose="020B0604020202020204" pitchFamily="34" charset="0"/>
              </a:rPr>
              <a:t>aminergic</a:t>
            </a:r>
            <a:r>
              <a:rPr lang="en-US" sz="2000" dirty="0" smtClean="0">
                <a:latin typeface="Arial" panose="020B0604020202020204" pitchFamily="34" charset="0"/>
                <a:cs typeface="Arial" panose="020B0604020202020204" pitchFamily="34" charset="0"/>
              </a:rPr>
              <a:t> input?)</a:t>
            </a:r>
          </a:p>
        </p:txBody>
      </p:sp>
      <p:sp>
        <p:nvSpPr>
          <p:cNvPr id="4" name="ZoneTexte 3"/>
          <p:cNvSpPr txBox="1"/>
          <p:nvPr/>
        </p:nvSpPr>
        <p:spPr>
          <a:xfrm>
            <a:off x="113155" y="1457489"/>
            <a:ext cx="8856984" cy="1323439"/>
          </a:xfrm>
          <a:prstGeom prst="rect">
            <a:avLst/>
          </a:prstGeom>
          <a:solidFill>
            <a:schemeClr val="tx2">
              <a:lumMod val="75000"/>
            </a:schemeClr>
          </a:solidFill>
        </p:spPr>
        <p:txBody>
          <a:bodyPr wrap="square" rtlCol="0">
            <a:spAutoFit/>
          </a:bodyPr>
          <a:lstStyle/>
          <a:p>
            <a:r>
              <a:rPr lang="en-US" sz="4000" dirty="0" smtClean="0">
                <a:solidFill>
                  <a:schemeClr val="bg1"/>
                </a:solidFill>
                <a:latin typeface="Arial" panose="020B0604020202020204" pitchFamily="34" charset="0"/>
                <a:cs typeface="Arial" panose="020B0604020202020204" pitchFamily="34" charset="0"/>
              </a:rPr>
              <a:t>Sleep, cognitive performance and their underlying neural correlates</a:t>
            </a:r>
            <a:endParaRPr lang="de-DE" sz="4000" dirty="0">
              <a:solidFill>
                <a:schemeClr val="bg1"/>
              </a:solidFill>
              <a:latin typeface="Arial" panose="020B0604020202020204" pitchFamily="34" charset="0"/>
              <a:cs typeface="Arial" panose="020B0604020202020204" pitchFamily="34" charset="0"/>
            </a:endParaRPr>
          </a:p>
        </p:txBody>
      </p:sp>
      <p:sp>
        <p:nvSpPr>
          <p:cNvPr id="5" name="ZoneTexte 3"/>
          <p:cNvSpPr txBox="1"/>
          <p:nvPr/>
        </p:nvSpPr>
        <p:spPr>
          <a:xfrm>
            <a:off x="113155" y="1412776"/>
            <a:ext cx="8856984" cy="1938992"/>
          </a:xfrm>
          <a:prstGeom prst="rect">
            <a:avLst/>
          </a:prstGeom>
          <a:solidFill>
            <a:schemeClr val="tx2">
              <a:lumMod val="75000"/>
            </a:schemeClr>
          </a:solidFill>
        </p:spPr>
        <p:txBody>
          <a:bodyPr wrap="square" rtlCol="0">
            <a:spAutoFit/>
          </a:bodyPr>
          <a:lstStyle/>
          <a:p>
            <a:r>
              <a:rPr lang="en-US" sz="4000" dirty="0" smtClean="0">
                <a:solidFill>
                  <a:srgbClr val="FFFF00"/>
                </a:solidFill>
                <a:latin typeface="Arial" panose="020B0604020202020204" pitchFamily="34" charset="0"/>
                <a:cs typeface="Arial" panose="020B0604020202020204" pitchFamily="34" charset="0"/>
              </a:rPr>
              <a:t>Circadian sleep regulation</a:t>
            </a:r>
            <a:r>
              <a:rPr lang="en-US" sz="4000" dirty="0" smtClean="0">
                <a:solidFill>
                  <a:schemeClr val="bg1"/>
                </a:solidFill>
                <a:latin typeface="Arial" panose="020B0604020202020204" pitchFamily="34" charset="0"/>
                <a:cs typeface="Arial" panose="020B0604020202020204" pitchFamily="34" charset="0"/>
              </a:rPr>
              <a:t>, cognitive performance and their underlying neural correlates</a:t>
            </a:r>
            <a:endParaRPr lang="de-DE" sz="4000" dirty="0">
              <a:solidFill>
                <a:schemeClr val="bg1"/>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6984415" y="6586187"/>
            <a:ext cx="2133600" cy="365125"/>
          </a:xfrm>
        </p:spPr>
        <p:txBody>
          <a:bodyPr/>
          <a:lstStyle/>
          <a:p>
            <a:r>
              <a:rPr lang="de-DE" dirty="0" smtClean="0"/>
              <a:t>13</a:t>
            </a:r>
            <a:endParaRPr lang="de-DE" dirty="0"/>
          </a:p>
        </p:txBody>
      </p:sp>
    </p:spTree>
    <p:extLst>
      <p:ext uri="{BB962C8B-B14F-4D97-AF65-F5344CB8AC3E}">
        <p14:creationId xmlns:p14="http://schemas.microsoft.com/office/powerpoint/2010/main" val="31571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37381" y="3696066"/>
            <a:ext cx="1168494" cy="1237477"/>
          </a:xfrm>
          <a:prstGeom prst="rect">
            <a:avLst/>
          </a:prstGeom>
        </p:spPr>
      </p:pic>
      <p:sp>
        <p:nvSpPr>
          <p:cNvPr id="6" name="Textfeld 18"/>
          <p:cNvSpPr txBox="1"/>
          <p:nvPr/>
        </p:nvSpPr>
        <p:spPr bwMode="auto">
          <a:xfrm>
            <a:off x="4520627" y="4479729"/>
            <a:ext cx="184731" cy="276999"/>
          </a:xfrm>
          <a:prstGeom prst="rect">
            <a:avLst/>
          </a:prstGeom>
          <a:noFill/>
        </p:spPr>
        <p:txBody>
          <a:bodyPr wrap="none"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CH" sz="1200" dirty="0">
              <a:ln w="6350">
                <a:noFill/>
              </a:ln>
              <a:latin typeface="+mj-lt"/>
            </a:endParaRPr>
          </a:p>
        </p:txBody>
      </p:sp>
      <p:sp>
        <p:nvSpPr>
          <p:cNvPr id="7" name="Textfeld 22"/>
          <p:cNvSpPr txBox="1"/>
          <p:nvPr/>
        </p:nvSpPr>
        <p:spPr bwMode="auto">
          <a:xfrm>
            <a:off x="4851804" y="1292675"/>
            <a:ext cx="184731" cy="276999"/>
          </a:xfrm>
          <a:prstGeom prst="rect">
            <a:avLst/>
          </a:prstGeom>
          <a:noFill/>
        </p:spPr>
        <p:txBody>
          <a:bodyPr wrap="none" anchor="ctr">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de-CH" sz="1200" dirty="0">
              <a:latin typeface="+mj-lt"/>
            </a:endParaRPr>
          </a:p>
        </p:txBody>
      </p:sp>
      <p:pic>
        <p:nvPicPr>
          <p:cNvPr id="8" name="Picture 7" descr="Fonds de la Recherche Scientifique - FN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39" y="1425021"/>
            <a:ext cx="1353494" cy="8518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27984" y="908720"/>
            <a:ext cx="4716016" cy="5755422"/>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CH" sz="1600" b="1" u="sng" dirty="0">
                <a:latin typeface="Arial" panose="020B0604020202020204" pitchFamily="34" charset="0"/>
                <a:cs typeface="Arial" panose="020B0604020202020204" pitchFamily="34" charset="0"/>
              </a:rPr>
              <a:t>Sleep &amp; </a:t>
            </a:r>
            <a:r>
              <a:rPr lang="de-CH" sz="1600" b="1" u="sng" dirty="0" smtClean="0">
                <a:latin typeface="Arial" panose="020B0604020202020204" pitchFamily="34" charset="0"/>
                <a:cs typeface="Arial" panose="020B0604020202020204" pitchFamily="34" charset="0"/>
              </a:rPr>
              <a:t>Chronobiology Research Unit</a:t>
            </a:r>
            <a:endParaRPr lang="de-CH" sz="1600" b="1" u="sng" dirty="0">
              <a:latin typeface="Arial" panose="020B0604020202020204" pitchFamily="34" charset="0"/>
              <a:cs typeface="Arial" panose="020B0604020202020204" pitchFamily="34" charset="0"/>
            </a:endParaRPr>
          </a:p>
          <a:p>
            <a:pPr>
              <a:defRPr/>
            </a:pPr>
            <a:endParaRPr lang="de-CH" sz="1600" dirty="0">
              <a:latin typeface="Arial" panose="020B0604020202020204" pitchFamily="34" charset="0"/>
              <a:cs typeface="Arial" panose="020B0604020202020204" pitchFamily="34" charset="0"/>
            </a:endParaRPr>
          </a:p>
          <a:p>
            <a:pPr>
              <a:defRPr/>
            </a:pPr>
            <a:r>
              <a:rPr lang="de-CH" sz="1600" dirty="0">
                <a:latin typeface="Arial" panose="020B0604020202020204" pitchFamily="34" charset="0"/>
                <a:cs typeface="Arial" panose="020B0604020202020204" pitchFamily="34" charset="0"/>
              </a:rPr>
              <a:t>Gilles Vandewalle &amp; his </a:t>
            </a:r>
            <a:r>
              <a:rPr lang="de-CH" sz="1600" dirty="0" smtClean="0">
                <a:latin typeface="Arial" panose="020B0604020202020204" pitchFamily="34" charset="0"/>
                <a:cs typeface="Arial" panose="020B0604020202020204" pitchFamily="34" charset="0"/>
              </a:rPr>
              <a:t>team</a:t>
            </a:r>
          </a:p>
          <a:p>
            <a:pPr>
              <a:defRPr/>
            </a:pPr>
            <a:endParaRPr lang="de-CH" sz="1600" dirty="0">
              <a:latin typeface="Arial" panose="020B0604020202020204" pitchFamily="34" charset="0"/>
              <a:cs typeface="Arial" panose="020B0604020202020204" pitchFamily="34" charset="0"/>
            </a:endParaRPr>
          </a:p>
          <a:p>
            <a:pPr>
              <a:defRPr/>
            </a:pPr>
            <a:r>
              <a:rPr lang="de-CH" sz="1600" dirty="0" smtClean="0">
                <a:latin typeface="Arial" panose="020B0604020202020204" pitchFamily="34" charset="0"/>
                <a:cs typeface="Arial" panose="020B0604020202020204" pitchFamily="34" charset="0"/>
              </a:rPr>
              <a:t>Pierre Maquet &amp; his team (Neurology Department)</a:t>
            </a:r>
            <a:endParaRPr lang="de-CH" sz="1600" dirty="0">
              <a:latin typeface="Arial" panose="020B0604020202020204" pitchFamily="34" charset="0"/>
              <a:cs typeface="Arial" panose="020B0604020202020204" pitchFamily="34" charset="0"/>
            </a:endParaRPr>
          </a:p>
          <a:p>
            <a:pPr fontAlgn="auto">
              <a:spcBef>
                <a:spcPts val="0"/>
              </a:spcBef>
              <a:spcAft>
                <a:spcPts val="0"/>
              </a:spcAft>
              <a:defRPr/>
            </a:pPr>
            <a:endParaRPr lang="de-CH" sz="1600" u="sng" dirty="0" smtClean="0">
              <a:latin typeface="Arial" panose="020B0604020202020204" pitchFamily="34" charset="0"/>
              <a:cs typeface="Arial" panose="020B0604020202020204" pitchFamily="34" charset="0"/>
            </a:endParaRPr>
          </a:p>
          <a:p>
            <a:pPr>
              <a:defRPr/>
            </a:pPr>
            <a:r>
              <a:rPr lang="de-CH" sz="1600" dirty="0" smtClean="0">
                <a:latin typeface="Arial" panose="020B0604020202020204" pitchFamily="34" charset="0"/>
                <a:cs typeface="Arial" panose="020B0604020202020204" pitchFamily="34" charset="0"/>
              </a:rPr>
              <a:t>Marion Baillet – post-doc</a:t>
            </a:r>
          </a:p>
          <a:p>
            <a:pPr>
              <a:defRPr/>
            </a:pPr>
            <a:r>
              <a:rPr lang="de-CH" sz="1600" dirty="0" smtClean="0">
                <a:latin typeface="Arial" panose="020B0604020202020204" pitchFamily="34" charset="0"/>
                <a:cs typeface="Arial" panose="020B0604020202020204" pitchFamily="34" charset="0"/>
              </a:rPr>
              <a:t>Michele Deantoni – PhD student</a:t>
            </a:r>
          </a:p>
          <a:p>
            <a:pPr>
              <a:defRPr/>
            </a:pPr>
            <a:r>
              <a:rPr lang="de-CH" sz="1600" dirty="0" smtClean="0">
                <a:latin typeface="Arial" panose="020B0604020202020204" pitchFamily="34" charset="0"/>
                <a:cs typeface="Arial" panose="020B0604020202020204" pitchFamily="34" charset="0"/>
              </a:rPr>
              <a:t>Stella De Haan – PhD student</a:t>
            </a:r>
          </a:p>
          <a:p>
            <a:pPr>
              <a:defRPr/>
            </a:pPr>
            <a:r>
              <a:rPr lang="de-CH" sz="1600" dirty="0" smtClean="0">
                <a:latin typeface="Arial" panose="020B0604020202020204" pitchFamily="34" charset="0"/>
                <a:cs typeface="Arial" panose="020B0604020202020204" pitchFamily="34" charset="0"/>
              </a:rPr>
              <a:t>Marine Dourte – PhD student</a:t>
            </a:r>
          </a:p>
          <a:p>
            <a:pPr>
              <a:defRPr/>
            </a:pPr>
            <a:r>
              <a:rPr lang="de-CH" sz="1600" dirty="0" smtClean="0">
                <a:latin typeface="Arial" panose="020B0604020202020204" pitchFamily="34" charset="0"/>
                <a:cs typeface="Arial" panose="020B0604020202020204" pitchFamily="34" charset="0"/>
              </a:rPr>
              <a:t>Gregory Hammad – senior post-doc</a:t>
            </a:r>
          </a:p>
          <a:p>
            <a:pPr>
              <a:defRPr/>
            </a:pPr>
            <a:r>
              <a:rPr lang="de-CH" sz="1600" dirty="0">
                <a:latin typeface="Arial" panose="020B0604020202020204" pitchFamily="34" charset="0"/>
                <a:cs typeface="Arial" panose="020B0604020202020204" pitchFamily="34" charset="0"/>
              </a:rPr>
              <a:t>Vincenzo </a:t>
            </a:r>
            <a:r>
              <a:rPr lang="de-CH" sz="1600" dirty="0" smtClean="0">
                <a:latin typeface="Arial" panose="020B0604020202020204" pitchFamily="34" charset="0"/>
                <a:cs typeface="Arial" panose="020B0604020202020204" pitchFamily="34" charset="0"/>
              </a:rPr>
              <a:t>Muto – alumni</a:t>
            </a:r>
            <a:endParaRPr lang="de-CH" sz="1600" dirty="0">
              <a:latin typeface="Arial" panose="020B0604020202020204" pitchFamily="34" charset="0"/>
              <a:cs typeface="Arial" panose="020B0604020202020204" pitchFamily="34" charset="0"/>
            </a:endParaRPr>
          </a:p>
          <a:p>
            <a:pPr>
              <a:defRPr/>
            </a:pPr>
            <a:r>
              <a:rPr lang="de-CH" sz="1600" dirty="0">
                <a:latin typeface="Arial" panose="020B0604020202020204" pitchFamily="34" charset="0"/>
                <a:cs typeface="Arial" panose="020B0604020202020204" pitchFamily="34" charset="0"/>
              </a:rPr>
              <a:t>Alexia </a:t>
            </a:r>
            <a:r>
              <a:rPr lang="de-CH" sz="1600" dirty="0" smtClean="0">
                <a:latin typeface="Arial" panose="020B0604020202020204" pitchFamily="34" charset="0"/>
                <a:cs typeface="Arial" panose="020B0604020202020204" pitchFamily="34" charset="0"/>
              </a:rPr>
              <a:t>Lesoinne – study coordinator</a:t>
            </a:r>
          </a:p>
          <a:p>
            <a:pPr>
              <a:defRPr/>
            </a:pPr>
            <a:r>
              <a:rPr lang="de-CH" sz="1600" dirty="0" smtClean="0">
                <a:latin typeface="Arial" panose="020B0604020202020204" pitchFamily="34" charset="0"/>
                <a:cs typeface="Arial" panose="020B0604020202020204" pitchFamily="34" charset="0"/>
              </a:rPr>
              <a:t>Mathilde Reyt – PhD student</a:t>
            </a:r>
          </a:p>
          <a:p>
            <a:pPr>
              <a:defRPr/>
            </a:pPr>
            <a:endParaRPr lang="de-CH" sz="1600" dirty="0" smtClean="0">
              <a:latin typeface="Arial" panose="020B0604020202020204" pitchFamily="34" charset="0"/>
              <a:cs typeface="Arial" panose="020B0604020202020204" pitchFamily="34" charset="0"/>
            </a:endParaRPr>
          </a:p>
          <a:p>
            <a:pPr>
              <a:defRPr/>
            </a:pPr>
            <a:r>
              <a:rPr lang="de-CH" sz="1600" b="1" u="sng" dirty="0" smtClean="0">
                <a:latin typeface="Arial" panose="020B0604020202020204" pitchFamily="34" charset="0"/>
                <a:cs typeface="Arial" panose="020B0604020202020204" pitchFamily="34" charset="0"/>
              </a:rPr>
              <a:t>At the GIGA-CRC</a:t>
            </a:r>
          </a:p>
          <a:p>
            <a:pPr>
              <a:defRPr/>
            </a:pPr>
            <a:endParaRPr lang="de-CH" sz="1600" dirty="0" smtClean="0">
              <a:latin typeface="Arial" panose="020B0604020202020204" pitchFamily="34" charset="0"/>
              <a:cs typeface="Arial" panose="020B0604020202020204" pitchFamily="34" charset="0"/>
            </a:endParaRPr>
          </a:p>
          <a:p>
            <a:pPr>
              <a:defRPr/>
            </a:pPr>
            <a:r>
              <a:rPr lang="de-CH" sz="1600" dirty="0" smtClean="0">
                <a:latin typeface="Arial" panose="020B0604020202020204" pitchFamily="34" charset="0"/>
                <a:cs typeface="Arial" panose="020B0604020202020204" pitchFamily="34" charset="0"/>
              </a:rPr>
              <a:t>Fabienne Collette, Christine Bastin: Aging &amp; Memory </a:t>
            </a:r>
            <a:endParaRPr lang="de-CH" sz="1600" dirty="0">
              <a:latin typeface="Arial" panose="020B0604020202020204" pitchFamily="34" charset="0"/>
              <a:cs typeface="Arial" panose="020B0604020202020204" pitchFamily="34" charset="0"/>
            </a:endParaRPr>
          </a:p>
          <a:p>
            <a:pPr>
              <a:defRPr/>
            </a:pPr>
            <a:r>
              <a:rPr lang="de-CH" sz="1600" dirty="0" smtClean="0">
                <a:latin typeface="Arial" panose="020B0604020202020204" pitchFamily="34" charset="0"/>
                <a:cs typeface="Arial" panose="020B0604020202020204" pitchFamily="34" charset="0"/>
              </a:rPr>
              <a:t>Christophe Philipps &amp; Nikita Beliy: Methodological developments</a:t>
            </a:r>
          </a:p>
          <a:p>
            <a:pPr>
              <a:defRPr/>
            </a:pPr>
            <a:r>
              <a:rPr lang="de-CH" sz="1600" dirty="0" smtClean="0">
                <a:latin typeface="Arial" panose="020B0604020202020204" pitchFamily="34" charset="0"/>
                <a:cs typeface="Arial" panose="020B0604020202020204" pitchFamily="34" charset="0"/>
              </a:rPr>
              <a:t>Eric Salmon: Medical Director – Alzheimer’s Disease – PET imaging</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944" y="62072"/>
            <a:ext cx="1911373" cy="1350704"/>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358224" y="3777004"/>
            <a:ext cx="887911" cy="1164164"/>
          </a:xfrm>
          <a:prstGeom prst="rect">
            <a:avLst/>
          </a:prstGeom>
        </p:spPr>
      </p:pic>
      <p:sp>
        <p:nvSpPr>
          <p:cNvPr id="14" name="AutoShape 2" descr="Stella de Haan - PhD Student - Université de Liège | LinkedIn"/>
          <p:cNvSpPr>
            <a:spLocks noChangeAspect="1" noChangeArrowheads="1"/>
          </p:cNvSpPr>
          <p:nvPr/>
        </p:nvSpPr>
        <p:spPr bwMode="auto">
          <a:xfrm>
            <a:off x="155575" y="-838200"/>
            <a:ext cx="175260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 descr="Marine Dourte - PHD - F.R.S. - FNRS | LinkedIn"/>
          <p:cNvSpPr>
            <a:spLocks noChangeAspect="1" noChangeArrowheads="1"/>
          </p:cNvSpPr>
          <p:nvPr/>
        </p:nvSpPr>
        <p:spPr bwMode="auto">
          <a:xfrm>
            <a:off x="155575" y="-876300"/>
            <a:ext cx="1828800" cy="1828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descr="Bildergebnis für mathilde rey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417" t="14384" r="22501" b="27837"/>
          <a:stretch/>
        </p:blipFill>
        <p:spPr bwMode="auto">
          <a:xfrm>
            <a:off x="2055441" y="3745686"/>
            <a:ext cx="852878" cy="11839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Administrateur\dox\Cognap\Photos\All\IMG_4792.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38418" t="28981" r="46549" b="42039"/>
          <a:stretch/>
        </p:blipFill>
        <p:spPr bwMode="auto">
          <a:xfrm>
            <a:off x="2058318" y="2561514"/>
            <a:ext cx="857498" cy="11965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1">
            <a:grayscl/>
          </a:blip>
          <a:srcRect r="18915"/>
          <a:stretch/>
        </p:blipFill>
        <p:spPr>
          <a:xfrm>
            <a:off x="2863012" y="3732537"/>
            <a:ext cx="889102" cy="1193322"/>
          </a:xfrm>
          <a:prstGeom prst="rect">
            <a:avLst/>
          </a:prstGeom>
        </p:spPr>
      </p:pic>
      <p:sp>
        <p:nvSpPr>
          <p:cNvPr id="3" name="TextBox 2"/>
          <p:cNvSpPr txBox="1"/>
          <p:nvPr/>
        </p:nvSpPr>
        <p:spPr>
          <a:xfrm>
            <a:off x="123890" y="5311477"/>
            <a:ext cx="4304094" cy="1077218"/>
          </a:xfrm>
          <a:prstGeom prst="rect">
            <a:avLst/>
          </a:prstGeom>
          <a:noFill/>
        </p:spPr>
        <p:txBody>
          <a:bodyPr wrap="square" rtlCol="0">
            <a:spAutoFit/>
          </a:bodyPr>
          <a:lstStyle/>
          <a:p>
            <a:r>
              <a:rPr lang="fr-BE" sz="1600" dirty="0" smtClean="0">
                <a:latin typeface="Arial" panose="020B0604020202020204" pitchFamily="34" charset="0"/>
                <a:cs typeface="Arial" panose="020B0604020202020204" pitchFamily="34" charset="0"/>
              </a:rPr>
              <a:t>Christian </a:t>
            </a:r>
            <a:r>
              <a:rPr lang="fr-BE" sz="1600" dirty="0" err="1">
                <a:latin typeface="Arial" panose="020B0604020202020204" pitchFamily="34" charset="0"/>
                <a:cs typeface="Arial" panose="020B0604020202020204" pitchFamily="34" charset="0"/>
              </a:rPr>
              <a:t>Cajochen</a:t>
            </a:r>
            <a:r>
              <a:rPr lang="fr-BE" sz="1600" dirty="0">
                <a:latin typeface="Arial" panose="020B0604020202020204" pitchFamily="34" charset="0"/>
                <a:cs typeface="Arial" panose="020B0604020202020204" pitchFamily="34" charset="0"/>
              </a:rPr>
              <a:t> </a:t>
            </a:r>
            <a:r>
              <a:rPr lang="fr-BE" sz="1600" dirty="0" smtClean="0">
                <a:latin typeface="Arial" panose="020B0604020202020204" pitchFamily="34" charset="0"/>
                <a:cs typeface="Arial" panose="020B0604020202020204" pitchFamily="34" charset="0"/>
              </a:rPr>
              <a:t>&amp; Carolin </a:t>
            </a:r>
            <a:r>
              <a:rPr lang="fr-BE" sz="1600" dirty="0" err="1" smtClean="0">
                <a:latin typeface="Arial" panose="020B0604020202020204" pitchFamily="34" charset="0"/>
                <a:cs typeface="Arial" panose="020B0604020202020204" pitchFamily="34" charset="0"/>
              </a:rPr>
              <a:t>Reichert</a:t>
            </a:r>
            <a:r>
              <a:rPr lang="fr-BE" sz="1600" dirty="0" smtClean="0">
                <a:latin typeface="Arial" panose="020B0604020202020204" pitchFamily="34" charset="0"/>
                <a:cs typeface="Arial" panose="020B0604020202020204" pitchFamily="34" charset="0"/>
              </a:rPr>
              <a:t> (Basel)</a:t>
            </a:r>
          </a:p>
          <a:p>
            <a:r>
              <a:rPr lang="fr-BE" sz="1600" dirty="0" err="1" smtClean="0">
                <a:latin typeface="Arial" panose="020B0604020202020204" pitchFamily="34" charset="0"/>
                <a:cs typeface="Arial" panose="020B0604020202020204" pitchFamily="34" charset="0"/>
              </a:rPr>
              <a:t>Derk</a:t>
            </a:r>
            <a:r>
              <a:rPr lang="fr-BE" sz="1600" dirty="0" smtClean="0">
                <a:latin typeface="Arial" panose="020B0604020202020204" pitchFamily="34" charset="0"/>
                <a:cs typeface="Arial" panose="020B0604020202020204" pitchFamily="34" charset="0"/>
              </a:rPr>
              <a:t> Jan </a:t>
            </a:r>
            <a:r>
              <a:rPr lang="fr-BE" sz="1600" dirty="0" err="1" smtClean="0">
                <a:latin typeface="Arial" panose="020B0604020202020204" pitchFamily="34" charset="0"/>
                <a:cs typeface="Arial" panose="020B0604020202020204" pitchFamily="34" charset="0"/>
              </a:rPr>
              <a:t>Dijk</a:t>
            </a:r>
            <a:r>
              <a:rPr lang="fr-BE" sz="1600" dirty="0" smtClean="0">
                <a:latin typeface="Arial" panose="020B0604020202020204" pitchFamily="34" charset="0"/>
                <a:cs typeface="Arial" panose="020B0604020202020204" pitchFamily="34" charset="0"/>
              </a:rPr>
              <a:t> (Surrey) </a:t>
            </a:r>
          </a:p>
          <a:p>
            <a:r>
              <a:rPr lang="fr-BE" sz="1600" dirty="0" smtClean="0">
                <a:latin typeface="Arial" panose="020B0604020202020204" pitchFamily="34" charset="0"/>
                <a:cs typeface="Arial" panose="020B0604020202020204" pitchFamily="34" charset="0"/>
              </a:rPr>
              <a:t>Svetlana </a:t>
            </a:r>
            <a:r>
              <a:rPr lang="fr-BE" sz="1600" dirty="0" err="1" smtClean="0">
                <a:latin typeface="Arial" panose="020B0604020202020204" pitchFamily="34" charset="0"/>
                <a:cs typeface="Arial" panose="020B0604020202020204" pitchFamily="34" charset="0"/>
              </a:rPr>
              <a:t>Postnova</a:t>
            </a:r>
            <a:r>
              <a:rPr lang="fr-BE" sz="1600" dirty="0" smtClean="0">
                <a:latin typeface="Arial" panose="020B0604020202020204" pitchFamily="34" charset="0"/>
                <a:cs typeface="Arial" panose="020B0604020202020204" pitchFamily="34" charset="0"/>
              </a:rPr>
              <a:t> (Sydney)</a:t>
            </a:r>
          </a:p>
          <a:p>
            <a:r>
              <a:rPr lang="fr-BE" sz="1600" dirty="0" smtClean="0">
                <a:latin typeface="Arial" panose="020B0604020202020204" pitchFamily="34" charset="0"/>
                <a:cs typeface="Arial" panose="020B0604020202020204" pitchFamily="34" charset="0"/>
              </a:rPr>
              <a:t>Manuel </a:t>
            </a:r>
            <a:r>
              <a:rPr lang="fr-BE" sz="1600" dirty="0" err="1" smtClean="0">
                <a:latin typeface="Arial" panose="020B0604020202020204" pitchFamily="34" charset="0"/>
                <a:cs typeface="Arial" panose="020B0604020202020204" pitchFamily="34" charset="0"/>
              </a:rPr>
              <a:t>Spitschan</a:t>
            </a:r>
            <a:r>
              <a:rPr lang="fr-BE" sz="1600" dirty="0" smtClean="0">
                <a:latin typeface="Arial" panose="020B0604020202020204" pitchFamily="34" charset="0"/>
                <a:cs typeface="Arial" panose="020B0604020202020204" pitchFamily="34" charset="0"/>
              </a:rPr>
              <a:t> (</a:t>
            </a:r>
            <a:r>
              <a:rPr lang="fr-BE" sz="1600" dirty="0" err="1" smtClean="0">
                <a:latin typeface="Arial" panose="020B0604020202020204" pitchFamily="34" charset="0"/>
                <a:cs typeface="Arial" panose="020B0604020202020204" pitchFamily="34" charset="0"/>
              </a:rPr>
              <a:t>Münich</a:t>
            </a:r>
            <a:r>
              <a:rPr lang="fr-BE" sz="1600" dirty="0" smtClean="0">
                <a:latin typeface="Arial" panose="020B0604020202020204" pitchFamily="34" charset="0"/>
                <a:cs typeface="Arial" panose="020B0604020202020204" pitchFamily="34" charset="0"/>
              </a:rPr>
              <a:t>)</a:t>
            </a:r>
          </a:p>
        </p:txBody>
      </p:sp>
      <p:pic>
        <p:nvPicPr>
          <p:cNvPr id="23" name="Image 1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7457" y="88796"/>
            <a:ext cx="2490470" cy="767715"/>
          </a:xfrm>
          <a:prstGeom prst="rect">
            <a:avLst/>
          </a:prstGeom>
          <a:noFill/>
          <a:ln>
            <a:noFill/>
          </a:ln>
        </p:spPr>
      </p:pic>
      <p:pic>
        <p:nvPicPr>
          <p:cNvPr id="20"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6604" y="2553453"/>
            <a:ext cx="1099228" cy="12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Users\Administrateur\dox\Cognap\Photos\All\IMG_4792.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5895" t="25299" r="75986" b="38428"/>
          <a:stretch/>
        </p:blipFill>
        <p:spPr bwMode="auto">
          <a:xfrm>
            <a:off x="1193045" y="2561513"/>
            <a:ext cx="858675" cy="11965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14">
            <a:grayscl/>
          </a:blip>
          <a:stretch>
            <a:fillRect/>
          </a:stretch>
        </p:blipFill>
        <p:spPr>
          <a:xfrm>
            <a:off x="2800182" y="2561068"/>
            <a:ext cx="961914" cy="1238345"/>
          </a:xfrm>
          <a:prstGeom prst="rect">
            <a:avLst/>
          </a:prstGeom>
        </p:spPr>
      </p:pic>
      <p:sp>
        <p:nvSpPr>
          <p:cNvPr id="2" name="Slide Number Placeholder 1"/>
          <p:cNvSpPr>
            <a:spLocks noGrp="1"/>
          </p:cNvSpPr>
          <p:nvPr>
            <p:ph type="sldNum" sz="quarter" idx="12"/>
          </p:nvPr>
        </p:nvSpPr>
        <p:spPr/>
        <p:txBody>
          <a:bodyPr/>
          <a:lstStyle/>
          <a:p>
            <a:fld id="{6716709B-B1F2-408C-BF87-974FC8F26E08}" type="slidenum">
              <a:rPr lang="de-DE" smtClean="0"/>
              <a:t>13</a:t>
            </a:fld>
            <a:endParaRPr lang="de-DE" dirty="0"/>
          </a:p>
        </p:txBody>
      </p:sp>
    </p:spTree>
    <p:extLst>
      <p:ext uri="{BB962C8B-B14F-4D97-AF65-F5344CB8AC3E}">
        <p14:creationId xmlns:p14="http://schemas.microsoft.com/office/powerpoint/2010/main" val="1931440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6162" y="5877272"/>
            <a:ext cx="6101785" cy="369332"/>
          </a:xfrm>
          <a:prstGeom prst="rect">
            <a:avLst/>
          </a:prstGeom>
        </p:spPr>
        <p:txBody>
          <a:bodyPr wrap="square">
            <a:spAutoFit/>
          </a:bodyPr>
          <a:lstStyle/>
          <a:p>
            <a:pPr>
              <a:buFontTx/>
              <a:buChar char="-"/>
            </a:pPr>
            <a:r>
              <a:rPr lang="fr-BE" dirty="0" smtClean="0">
                <a:latin typeface="Arial" panose="020B0604020202020204" pitchFamily="34" charset="0"/>
                <a:cs typeface="Arial" panose="020B0604020202020204" pitchFamily="34" charset="0"/>
              </a:rPr>
              <a:t>  </a:t>
            </a:r>
            <a:r>
              <a:rPr lang="fr-BE" b="1" dirty="0" err="1" smtClean="0">
                <a:latin typeface="Arial" panose="020B0604020202020204" pitchFamily="34" charset="0"/>
                <a:cs typeface="Arial" panose="020B0604020202020204" pitchFamily="34" charset="0"/>
              </a:rPr>
              <a:t>Causality</a:t>
            </a:r>
            <a:r>
              <a:rPr lang="fr-BE" b="1" dirty="0">
                <a:latin typeface="Arial" panose="020B0604020202020204" pitchFamily="34" charset="0"/>
                <a:cs typeface="Arial" panose="020B0604020202020204" pitchFamily="34" charset="0"/>
              </a:rPr>
              <a:t>? </a:t>
            </a:r>
            <a:r>
              <a:rPr lang="fr-BE" dirty="0" smtClean="0">
                <a:latin typeface="Arial" panose="020B0604020202020204" pitchFamily="34" charset="0"/>
                <a:cs typeface="Arial" panose="020B0604020202020204" pitchFamily="34" charset="0"/>
              </a:rPr>
              <a:t>Intervention, longitudinal designs</a:t>
            </a:r>
            <a:endParaRPr lang="fr-BE" dirty="0">
              <a:latin typeface="Arial" panose="020B0604020202020204" pitchFamily="34" charset="0"/>
              <a:cs typeface="Arial" panose="020B0604020202020204" pitchFamily="34" charset="0"/>
            </a:endParaRPr>
          </a:p>
        </p:txBody>
      </p:sp>
      <p:sp>
        <p:nvSpPr>
          <p:cNvPr id="11" name="Rectangle 10"/>
          <p:cNvSpPr/>
          <p:nvPr/>
        </p:nvSpPr>
        <p:spPr>
          <a:xfrm>
            <a:off x="107504" y="332656"/>
            <a:ext cx="2404826" cy="523220"/>
          </a:xfrm>
          <a:prstGeom prst="rect">
            <a:avLst/>
          </a:prstGeom>
          <a:noFill/>
        </p:spPr>
        <p:txBody>
          <a:bodyPr vert="horz" wrap="square" lIns="91440" tIns="45720" rIns="91440" bIns="45720" rtlCol="0" anchor="ctr">
            <a:spAutoFit/>
          </a:bodyPr>
          <a:lstStyle/>
          <a:p>
            <a:pPr>
              <a:spcBef>
                <a:spcPct val="0"/>
              </a:spcBef>
            </a:pPr>
            <a:r>
              <a:rPr lang="fr-BE" sz="2800" b="1" dirty="0">
                <a:latin typeface="Arial" panose="020B0604020202020204" pitchFamily="34" charset="0"/>
                <a:cs typeface="Arial" panose="020B0604020202020204" pitchFamily="34" charset="0"/>
              </a:rPr>
              <a:t>Perspectives</a:t>
            </a:r>
          </a:p>
        </p:txBody>
      </p:sp>
      <p:sp>
        <p:nvSpPr>
          <p:cNvPr id="12" name="Rectangle 11"/>
          <p:cNvSpPr/>
          <p:nvPr/>
        </p:nvSpPr>
        <p:spPr>
          <a:xfrm>
            <a:off x="178381" y="1304838"/>
            <a:ext cx="7251996" cy="369332"/>
          </a:xfrm>
          <a:prstGeom prst="rect">
            <a:avLst/>
          </a:prstGeom>
        </p:spPr>
        <p:txBody>
          <a:bodyPr wrap="square">
            <a:spAutoFit/>
          </a:bodyPr>
          <a:lstStyle/>
          <a:p>
            <a:pPr marL="285750" indent="-285750">
              <a:buFontTx/>
              <a:buChar char="-"/>
            </a:pPr>
            <a:r>
              <a:rPr lang="fr-BE" dirty="0" smtClean="0">
                <a:latin typeface="Arial" panose="020B0604020202020204" pitchFamily="34" charset="0"/>
                <a:cs typeface="Arial" panose="020B0604020202020204" pitchFamily="34" charset="0"/>
              </a:rPr>
              <a:t>Probe </a:t>
            </a:r>
            <a:r>
              <a:rPr lang="fr-BE" dirty="0" err="1">
                <a:latin typeface="Arial" panose="020B0604020202020204" pitchFamily="34" charset="0"/>
                <a:cs typeface="Arial" panose="020B0604020202020204" pitchFamily="34" charset="0"/>
              </a:rPr>
              <a:t>regional</a:t>
            </a:r>
            <a:r>
              <a:rPr lang="fr-BE" dirty="0">
                <a:latin typeface="Arial" panose="020B0604020202020204" pitchFamily="34" charset="0"/>
                <a:cs typeface="Arial" panose="020B0604020202020204" pitchFamily="34" charset="0"/>
              </a:rPr>
              <a:t> </a:t>
            </a:r>
            <a:r>
              <a:rPr lang="fr-BE" b="1" dirty="0">
                <a:latin typeface="Arial" panose="020B0604020202020204" pitchFamily="34" charset="0"/>
                <a:cs typeface="Arial" panose="020B0604020202020204" pitchFamily="34" charset="0"/>
              </a:rPr>
              <a:t>microstructural </a:t>
            </a:r>
            <a:r>
              <a:rPr lang="fr-BE" b="1" dirty="0" err="1">
                <a:latin typeface="Arial" panose="020B0604020202020204" pitchFamily="34" charset="0"/>
                <a:cs typeface="Arial" panose="020B0604020202020204" pitchFamily="34" charset="0"/>
              </a:rPr>
              <a:t>integrity</a:t>
            </a:r>
            <a:r>
              <a:rPr lang="fr-BE" b="1" dirty="0">
                <a:latin typeface="Arial" panose="020B0604020202020204" pitchFamily="34" charset="0"/>
                <a:cs typeface="Arial" panose="020B0604020202020204" pitchFamily="34" charset="0"/>
              </a:rPr>
              <a:t> </a:t>
            </a:r>
            <a:r>
              <a:rPr lang="fr-BE" dirty="0">
                <a:latin typeface="Arial" panose="020B0604020202020204" pitchFamily="34" charset="0"/>
                <a:cs typeface="Arial" panose="020B0604020202020204" pitchFamily="34" charset="0"/>
              </a:rPr>
              <a:t>(</a:t>
            </a:r>
            <a:r>
              <a:rPr lang="fr-BE" dirty="0" err="1">
                <a:latin typeface="Arial" panose="020B0604020202020204" pitchFamily="34" charset="0"/>
                <a:cs typeface="Arial" panose="020B0604020202020204" pitchFamily="34" charset="0"/>
              </a:rPr>
              <a:t>e.g</a:t>
            </a:r>
            <a:r>
              <a:rPr lang="fr-BE" dirty="0">
                <a:latin typeface="Arial" panose="020B0604020202020204" pitchFamily="34" charset="0"/>
                <a:cs typeface="Arial" panose="020B0604020202020204" pitchFamily="34" charset="0"/>
              </a:rPr>
              <a:t>. </a:t>
            </a:r>
            <a:r>
              <a:rPr lang="fr-BE" dirty="0" err="1">
                <a:latin typeface="Arial" panose="020B0604020202020204" pitchFamily="34" charset="0"/>
                <a:cs typeface="Arial" panose="020B0604020202020204" pitchFamily="34" charset="0"/>
              </a:rPr>
              <a:t>myelin</a:t>
            </a:r>
            <a:r>
              <a:rPr lang="fr-BE" dirty="0">
                <a:latin typeface="Arial" panose="020B0604020202020204" pitchFamily="34" charset="0"/>
                <a:cs typeface="Arial" panose="020B0604020202020204" pitchFamily="34" charset="0"/>
              </a:rPr>
              <a:t> content</a:t>
            </a:r>
            <a:r>
              <a:rPr lang="fr-BE" dirty="0" smtClean="0">
                <a:latin typeface="Arial" panose="020B0604020202020204" pitchFamily="34" charset="0"/>
                <a:cs typeface="Arial" panose="020B0604020202020204" pitchFamily="34" charset="0"/>
              </a:rPr>
              <a:t>)</a:t>
            </a:r>
          </a:p>
        </p:txBody>
      </p:sp>
      <p:sp>
        <p:nvSpPr>
          <p:cNvPr id="13" name="Rectangle 12"/>
          <p:cNvSpPr/>
          <p:nvPr/>
        </p:nvSpPr>
        <p:spPr>
          <a:xfrm>
            <a:off x="178381" y="932143"/>
            <a:ext cx="3833101" cy="369332"/>
          </a:xfrm>
          <a:prstGeom prst="rect">
            <a:avLst/>
          </a:prstGeom>
        </p:spPr>
        <p:txBody>
          <a:bodyPr wrap="none">
            <a:spAutoFit/>
          </a:bodyPr>
          <a:lstStyle/>
          <a:p>
            <a:pPr marL="285750" indent="-285750">
              <a:buFontTx/>
              <a:buChar char="-"/>
            </a:pPr>
            <a:r>
              <a:rPr lang="fr-BE" b="1" dirty="0" err="1">
                <a:latin typeface="Arial" panose="020B0604020202020204" pitchFamily="34" charset="0"/>
                <a:cs typeface="Arial" panose="020B0604020202020204" pitchFamily="34" charset="0"/>
              </a:rPr>
              <a:t>Homeostatic</a:t>
            </a:r>
            <a:r>
              <a:rPr lang="fr-BE" b="1" dirty="0">
                <a:latin typeface="Arial" panose="020B0604020202020204" pitchFamily="34" charset="0"/>
                <a:cs typeface="Arial" panose="020B0604020202020204" pitchFamily="34" charset="0"/>
              </a:rPr>
              <a:t> </a:t>
            </a:r>
            <a:r>
              <a:rPr lang="fr-BE" b="1" dirty="0" err="1">
                <a:latin typeface="Arial" panose="020B0604020202020204" pitchFamily="34" charset="0"/>
                <a:cs typeface="Arial" panose="020B0604020202020204" pitchFamily="34" charset="0"/>
              </a:rPr>
              <a:t>sleep</a:t>
            </a:r>
            <a:r>
              <a:rPr lang="fr-BE" b="1" dirty="0">
                <a:latin typeface="Arial" panose="020B0604020202020204" pitchFamily="34" charset="0"/>
                <a:cs typeface="Arial" panose="020B0604020202020204" pitchFamily="34" charset="0"/>
              </a:rPr>
              <a:t> </a:t>
            </a:r>
            <a:r>
              <a:rPr lang="fr-BE" b="1" dirty="0" err="1" smtClean="0">
                <a:latin typeface="Arial" panose="020B0604020202020204" pitchFamily="34" charset="0"/>
                <a:cs typeface="Arial" panose="020B0604020202020204" pitchFamily="34" charset="0"/>
              </a:rPr>
              <a:t>regulation</a:t>
            </a:r>
            <a:endParaRPr lang="fr-BE" dirty="0">
              <a:latin typeface="Arial" panose="020B0604020202020204" pitchFamily="34" charset="0"/>
              <a:cs typeface="Arial" panose="020B0604020202020204" pitchFamily="34" charset="0"/>
            </a:endParaRPr>
          </a:p>
        </p:txBody>
      </p:sp>
      <p:sp>
        <p:nvSpPr>
          <p:cNvPr id="14" name="Slide Number Placeholder 3"/>
          <p:cNvSpPr>
            <a:spLocks noGrp="1"/>
          </p:cNvSpPr>
          <p:nvPr>
            <p:ph type="sldNum" sz="quarter" idx="12"/>
          </p:nvPr>
        </p:nvSpPr>
        <p:spPr>
          <a:xfrm>
            <a:off x="6875182" y="6492875"/>
            <a:ext cx="2133600" cy="365125"/>
          </a:xfrm>
        </p:spPr>
        <p:txBody>
          <a:bodyPr/>
          <a:lstStyle/>
          <a:p>
            <a:fld id="{6716709B-B1F2-408C-BF87-974FC8F26E08}" type="slidenum">
              <a:rPr lang="de-DE" smtClean="0"/>
              <a:t>14</a:t>
            </a:fld>
            <a:endParaRPr lang="de-DE"/>
          </a:p>
        </p:txBody>
      </p:sp>
      <p:grpSp>
        <p:nvGrpSpPr>
          <p:cNvPr id="2" name="Group 1"/>
          <p:cNvGrpSpPr/>
          <p:nvPr/>
        </p:nvGrpSpPr>
        <p:grpSpPr>
          <a:xfrm>
            <a:off x="54391" y="1916539"/>
            <a:ext cx="10422265" cy="3716740"/>
            <a:chOff x="54391" y="1916539"/>
            <a:chExt cx="10422265" cy="3716740"/>
          </a:xfrm>
        </p:grpSpPr>
        <p:grpSp>
          <p:nvGrpSpPr>
            <p:cNvPr id="16" name="Group 15"/>
            <p:cNvGrpSpPr/>
            <p:nvPr/>
          </p:nvGrpSpPr>
          <p:grpSpPr>
            <a:xfrm>
              <a:off x="54391" y="1916539"/>
              <a:ext cx="10422265" cy="3716740"/>
              <a:chOff x="211246" y="3068667"/>
              <a:chExt cx="10422265" cy="3716740"/>
            </a:xfrm>
          </p:grpSpPr>
          <p:grpSp>
            <p:nvGrpSpPr>
              <p:cNvPr id="7" name="Group 6"/>
              <p:cNvGrpSpPr/>
              <p:nvPr/>
            </p:nvGrpSpPr>
            <p:grpSpPr>
              <a:xfrm>
                <a:off x="3359966" y="3789040"/>
                <a:ext cx="7273545" cy="2996367"/>
                <a:chOff x="5965632" y="4819209"/>
                <a:chExt cx="4741269" cy="2002184"/>
              </a:xfrm>
            </p:grpSpPr>
            <p:pic>
              <p:nvPicPr>
                <p:cNvPr id="8"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632" y="4819209"/>
                  <a:ext cx="3070864" cy="1728192"/>
                </a:xfrm>
                <a:prstGeom prst="rect">
                  <a:avLst/>
                </a:prstGeom>
                <a:solidFill>
                  <a:schemeClr val="tx1"/>
                </a:solidFill>
                <a:ln>
                  <a:solidFill>
                    <a:schemeClr val="bg1"/>
                  </a:solidFill>
                </a:ln>
                <a:extLst/>
              </p:spPr>
            </p:pic>
            <p:sp>
              <p:nvSpPr>
                <p:cNvPr id="9" name="TextBox 8"/>
                <p:cNvSpPr txBox="1"/>
                <p:nvPr/>
              </p:nvSpPr>
              <p:spPr>
                <a:xfrm>
                  <a:off x="7894539" y="6544394"/>
                  <a:ext cx="2812362" cy="276999"/>
                </a:xfrm>
                <a:prstGeom prst="rect">
                  <a:avLst/>
                </a:prstGeom>
                <a:noFill/>
              </p:spPr>
              <p:txBody>
                <a:bodyPr wrap="square" rtlCol="0">
                  <a:spAutoFit/>
                </a:bodyPr>
                <a:lstStyle/>
                <a:p>
                  <a:r>
                    <a:rPr lang="fr-BE" sz="1200" dirty="0" err="1" smtClean="0"/>
                    <a:t>Deantoni</a:t>
                  </a:r>
                  <a:r>
                    <a:rPr lang="fr-BE" sz="1200" dirty="0" smtClean="0"/>
                    <a:t> et al., in </a:t>
                  </a:r>
                  <a:r>
                    <a:rPr lang="fr-BE" sz="1200" dirty="0" err="1" smtClean="0"/>
                    <a:t>prep</a:t>
                  </a:r>
                  <a:r>
                    <a:rPr lang="fr-BE" sz="1200" dirty="0" smtClean="0"/>
                    <a:t>.</a:t>
                  </a:r>
                  <a:endParaRPr lang="en-US" sz="1200" dirty="0"/>
                </a:p>
              </p:txBody>
            </p:sp>
          </p:grpSp>
          <p:sp>
            <p:nvSpPr>
              <p:cNvPr id="15" name="TextBox 14"/>
              <p:cNvSpPr txBox="1"/>
              <p:nvPr/>
            </p:nvSpPr>
            <p:spPr>
              <a:xfrm>
                <a:off x="211246" y="3068667"/>
                <a:ext cx="8910097" cy="584775"/>
              </a:xfrm>
              <a:prstGeom prst="rect">
                <a:avLst/>
              </a:prstGeom>
              <a:noFill/>
              <a:ln w="28575">
                <a:solidFill>
                  <a:schemeClr val="tx2"/>
                </a:solidFill>
              </a:ln>
            </p:spPr>
            <p:txBody>
              <a:bodyPr wrap="square" rtlCol="0">
                <a:spAutoFit/>
              </a:bodyPr>
              <a:lstStyle/>
              <a:p>
                <a:pPr algn="ctr"/>
                <a:r>
                  <a:rPr lang="fr-BE" sz="1600" b="1" dirty="0" smtClean="0">
                    <a:latin typeface="Arial" panose="020B0604020202020204" pitchFamily="34" charset="0"/>
                    <a:cs typeface="Arial" panose="020B0604020202020204" pitchFamily="34" charset="0"/>
                  </a:rPr>
                  <a:t>Association </a:t>
                </a:r>
                <a:r>
                  <a:rPr lang="fr-BE" sz="1600" b="1" dirty="0" err="1" smtClean="0">
                    <a:latin typeface="Arial" panose="020B0604020202020204" pitchFamily="34" charset="0"/>
                    <a:cs typeface="Arial" panose="020B0604020202020204" pitchFamily="34" charset="0"/>
                  </a:rPr>
                  <a:t>between</a:t>
                </a:r>
                <a:r>
                  <a:rPr lang="fr-BE" sz="1600" b="1" dirty="0" smtClean="0">
                    <a:latin typeface="Arial" panose="020B0604020202020204" pitchFamily="34" charset="0"/>
                    <a:cs typeface="Arial" panose="020B0604020202020204" pitchFamily="34" charset="0"/>
                  </a:rPr>
                  <a:t> SWA </a:t>
                </a:r>
                <a:r>
                  <a:rPr lang="fr-BE" sz="1600" b="1" dirty="0" err="1" smtClean="0">
                    <a:latin typeface="Arial" panose="020B0604020202020204" pitchFamily="34" charset="0"/>
                    <a:cs typeface="Arial" panose="020B0604020202020204" pitchFamily="34" charset="0"/>
                  </a:rPr>
                  <a:t>predominance</a:t>
                </a:r>
                <a:r>
                  <a:rPr lang="fr-BE" sz="1600" b="1" dirty="0" smtClean="0">
                    <a:latin typeface="Arial" panose="020B0604020202020204" pitchFamily="34" charset="0"/>
                    <a:cs typeface="Arial" panose="020B0604020202020204" pitchFamily="34" charset="0"/>
                  </a:rPr>
                  <a:t> and </a:t>
                </a:r>
                <a:r>
                  <a:rPr lang="fr-BE" sz="1600" b="1" dirty="0" err="1" smtClean="0">
                    <a:latin typeface="Arial" panose="020B0604020202020204" pitchFamily="34" charset="0"/>
                    <a:cs typeface="Arial" panose="020B0604020202020204" pitchFamily="34" charset="0"/>
                  </a:rPr>
                  <a:t>regional</a:t>
                </a:r>
                <a:r>
                  <a:rPr lang="fr-BE" sz="1600" b="1" dirty="0" smtClean="0">
                    <a:latin typeface="Arial" panose="020B0604020202020204" pitchFamily="34" charset="0"/>
                    <a:cs typeface="Arial" panose="020B0604020202020204" pitchFamily="34" charset="0"/>
                  </a:rPr>
                  <a:t> </a:t>
                </a:r>
                <a:r>
                  <a:rPr lang="fr-BE" sz="1600" b="1" dirty="0" err="1" smtClean="0">
                    <a:latin typeface="Arial" panose="020B0604020202020204" pitchFamily="34" charset="0"/>
                    <a:cs typeface="Arial" panose="020B0604020202020204" pitchFamily="34" charset="0"/>
                  </a:rPr>
                  <a:t>myelin</a:t>
                </a:r>
                <a:r>
                  <a:rPr lang="fr-BE" sz="1600" b="1" dirty="0" smtClean="0">
                    <a:latin typeface="Arial" panose="020B0604020202020204" pitchFamily="34" charset="0"/>
                    <a:cs typeface="Arial" panose="020B0604020202020204" pitchFamily="34" charset="0"/>
                  </a:rPr>
                  <a:t> content </a:t>
                </a:r>
                <a:r>
                  <a:rPr lang="fr-BE" sz="1600" b="1" dirty="0" err="1" smtClean="0">
                    <a:latin typeface="Arial" panose="020B0604020202020204" pitchFamily="34" charset="0"/>
                    <a:cs typeface="Arial" panose="020B0604020202020204" pitchFamily="34" charset="0"/>
                  </a:rPr>
                  <a:t>during</a:t>
                </a:r>
                <a:r>
                  <a:rPr lang="fr-BE" sz="1600" b="1" dirty="0" smtClean="0">
                    <a:latin typeface="Arial" panose="020B0604020202020204" pitchFamily="34" charset="0"/>
                    <a:cs typeface="Arial" panose="020B0604020202020204" pitchFamily="34" charset="0"/>
                  </a:rPr>
                  <a:t> </a:t>
                </a:r>
                <a:r>
                  <a:rPr lang="fr-BE" sz="1600" b="1" dirty="0" err="1" smtClean="0">
                    <a:latin typeface="Arial" panose="020B0604020202020204" pitchFamily="34" charset="0"/>
                    <a:cs typeface="Arial" panose="020B0604020202020204" pitchFamily="34" charset="0"/>
                  </a:rPr>
                  <a:t>early</a:t>
                </a:r>
                <a:r>
                  <a:rPr lang="fr-BE" sz="1600" b="1" dirty="0" smtClean="0">
                    <a:latin typeface="Arial" panose="020B0604020202020204" pitchFamily="34" charset="0"/>
                    <a:cs typeface="Arial" panose="020B0604020202020204" pitchFamily="34" charset="0"/>
                  </a:rPr>
                  <a:t> </a:t>
                </a:r>
                <a:r>
                  <a:rPr lang="fr-BE" sz="1600" b="1" dirty="0" err="1" smtClean="0">
                    <a:latin typeface="Arial" panose="020B0604020202020204" pitchFamily="34" charset="0"/>
                    <a:cs typeface="Arial" panose="020B0604020202020204" pitchFamily="34" charset="0"/>
                  </a:rPr>
                  <a:t>adulthood</a:t>
                </a:r>
                <a:r>
                  <a:rPr lang="fr-BE" sz="1600" b="1" dirty="0" smtClean="0">
                    <a:latin typeface="Arial" panose="020B0604020202020204" pitchFamily="34" charset="0"/>
                    <a:cs typeface="Arial" panose="020B0604020202020204" pitchFamily="34" charset="0"/>
                  </a:rPr>
                  <a:t> (N=236)</a:t>
                </a:r>
                <a:endParaRPr lang="en-US" sz="1600" b="1" dirty="0">
                  <a:latin typeface="Arial" panose="020B0604020202020204" pitchFamily="34" charset="0"/>
                  <a:cs typeface="Arial" panose="020B0604020202020204" pitchFamily="34" charset="0"/>
                </a:endParaRPr>
              </a:p>
            </p:txBody>
          </p:sp>
        </p:gr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5371"/>
            <a:stretch/>
          </p:blipFill>
          <p:spPr bwMode="auto">
            <a:xfrm>
              <a:off x="1691680" y="3246705"/>
              <a:ext cx="1202018" cy="136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5371"/>
          <a:stretch/>
        </p:blipFill>
        <p:spPr bwMode="auto">
          <a:xfrm>
            <a:off x="1713798" y="3212976"/>
            <a:ext cx="1202018" cy="1366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48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781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8695" y="1142362"/>
            <a:ext cx="8591572" cy="4319359"/>
            <a:chOff x="268695" y="1142362"/>
            <a:chExt cx="8591572" cy="4319359"/>
          </a:xfrm>
        </p:grpSpPr>
        <p:grpSp>
          <p:nvGrpSpPr>
            <p:cNvPr id="42" name="Groupe 41">
              <a:extLst>
                <a:ext uri="{FF2B5EF4-FFF2-40B4-BE49-F238E27FC236}">
                  <a16:creationId xmlns:a16="http://schemas.microsoft.com/office/drawing/2014/main" xmlns="" id="{7994AAB0-1B3A-4612-B22B-A9121467622D}"/>
                </a:ext>
              </a:extLst>
            </p:cNvPr>
            <p:cNvGrpSpPr/>
            <p:nvPr/>
          </p:nvGrpSpPr>
          <p:grpSpPr>
            <a:xfrm>
              <a:off x="2852307" y="1627110"/>
              <a:ext cx="2877265" cy="3603781"/>
              <a:chOff x="4448074" y="1511746"/>
              <a:chExt cx="3836353" cy="4805041"/>
            </a:xfrm>
          </p:grpSpPr>
          <p:pic>
            <p:nvPicPr>
              <p:cNvPr id="33" name="Image 32">
                <a:extLst>
                  <a:ext uri="{FF2B5EF4-FFF2-40B4-BE49-F238E27FC236}">
                    <a16:creationId xmlns:a16="http://schemas.microsoft.com/office/drawing/2014/main" xmlns="" id="{2F5ACD76-20DA-481C-B777-E8535652CE3C}"/>
                  </a:ext>
                </a:extLst>
              </p:cNvPr>
              <p:cNvPicPr>
                <a:picLocks noChangeAspect="1"/>
              </p:cNvPicPr>
              <p:nvPr/>
            </p:nvPicPr>
            <p:blipFill rotWithShape="1">
              <a:blip r:embed="rId3">
                <a:extLst>
                  <a:ext uri="{28A0092B-C50C-407E-A947-70E740481C1C}">
                    <a14:useLocalDpi xmlns:a14="http://schemas.microsoft.com/office/drawing/2010/main" val="0"/>
                  </a:ext>
                </a:extLst>
              </a:blip>
              <a:srcRect l="76163" t="19644" b="54694"/>
              <a:stretch/>
            </p:blipFill>
            <p:spPr>
              <a:xfrm>
                <a:off x="5378265" y="5123888"/>
                <a:ext cx="2906162" cy="1192899"/>
              </a:xfrm>
              <a:prstGeom prst="rect">
                <a:avLst/>
              </a:prstGeom>
            </p:spPr>
          </p:pic>
          <p:pic>
            <p:nvPicPr>
              <p:cNvPr id="31" name="Image 30">
                <a:extLst>
                  <a:ext uri="{FF2B5EF4-FFF2-40B4-BE49-F238E27FC236}">
                    <a16:creationId xmlns:a16="http://schemas.microsoft.com/office/drawing/2014/main" xmlns="" id="{4BCBEC34-A04E-4D4B-B7B3-8FA483BB15B9}"/>
                  </a:ext>
                </a:extLst>
              </p:cNvPr>
              <p:cNvPicPr>
                <a:picLocks noChangeAspect="1"/>
              </p:cNvPicPr>
              <p:nvPr/>
            </p:nvPicPr>
            <p:blipFill rotWithShape="1">
              <a:blip r:embed="rId4">
                <a:extLst>
                  <a:ext uri="{28A0092B-C50C-407E-A947-70E740481C1C}">
                    <a14:useLocalDpi xmlns:a14="http://schemas.microsoft.com/office/drawing/2010/main" val="0"/>
                  </a:ext>
                </a:extLst>
              </a:blip>
              <a:srcRect l="75842" t="16670" b="57669"/>
              <a:stretch/>
            </p:blipFill>
            <p:spPr>
              <a:xfrm>
                <a:off x="5161960" y="4088504"/>
                <a:ext cx="2945332" cy="1192898"/>
              </a:xfrm>
              <a:prstGeom prst="rect">
                <a:avLst/>
              </a:prstGeom>
            </p:spPr>
          </p:pic>
          <p:pic>
            <p:nvPicPr>
              <p:cNvPr id="29" name="Image 28">
                <a:extLst>
                  <a:ext uri="{FF2B5EF4-FFF2-40B4-BE49-F238E27FC236}">
                    <a16:creationId xmlns:a16="http://schemas.microsoft.com/office/drawing/2014/main" xmlns="" id="{C171744D-D39F-4E3F-B12E-1F640F58AA8E}"/>
                  </a:ext>
                </a:extLst>
              </p:cNvPr>
              <p:cNvPicPr>
                <a:picLocks noChangeAspect="1"/>
              </p:cNvPicPr>
              <p:nvPr/>
            </p:nvPicPr>
            <p:blipFill rotWithShape="1">
              <a:blip r:embed="rId5">
                <a:extLst>
                  <a:ext uri="{28A0092B-C50C-407E-A947-70E740481C1C}">
                    <a14:useLocalDpi xmlns:a14="http://schemas.microsoft.com/office/drawing/2010/main" val="0"/>
                  </a:ext>
                </a:extLst>
              </a:blip>
              <a:srcRect l="75840" t="15903" r="2" b="58436"/>
              <a:stretch/>
            </p:blipFill>
            <p:spPr>
              <a:xfrm>
                <a:off x="4918784" y="3190279"/>
                <a:ext cx="2945332" cy="1192898"/>
              </a:xfrm>
              <a:prstGeom prst="rect">
                <a:avLst/>
              </a:prstGeom>
            </p:spPr>
          </p:pic>
          <p:pic>
            <p:nvPicPr>
              <p:cNvPr id="27" name="Image 26">
                <a:extLst>
                  <a:ext uri="{FF2B5EF4-FFF2-40B4-BE49-F238E27FC236}">
                    <a16:creationId xmlns:a16="http://schemas.microsoft.com/office/drawing/2014/main" xmlns="" id="{6AF62D42-0629-44FD-9B8A-67E133C16616}"/>
                  </a:ext>
                </a:extLst>
              </p:cNvPr>
              <p:cNvPicPr>
                <a:picLocks noChangeAspect="1"/>
              </p:cNvPicPr>
              <p:nvPr/>
            </p:nvPicPr>
            <p:blipFill rotWithShape="1">
              <a:blip r:embed="rId6">
                <a:extLst>
                  <a:ext uri="{28A0092B-C50C-407E-A947-70E740481C1C}">
                    <a14:useLocalDpi xmlns:a14="http://schemas.microsoft.com/office/drawing/2010/main" val="0"/>
                  </a:ext>
                </a:extLst>
              </a:blip>
              <a:srcRect l="75842" t="15801" b="58538"/>
              <a:stretch/>
            </p:blipFill>
            <p:spPr>
              <a:xfrm>
                <a:off x="4675608" y="2343931"/>
                <a:ext cx="2945331" cy="1192898"/>
              </a:xfrm>
              <a:prstGeom prst="rect">
                <a:avLst/>
              </a:prstGeom>
            </p:spPr>
          </p:pic>
          <p:pic>
            <p:nvPicPr>
              <p:cNvPr id="25" name="Image 24">
                <a:extLst>
                  <a:ext uri="{FF2B5EF4-FFF2-40B4-BE49-F238E27FC236}">
                    <a16:creationId xmlns:a16="http://schemas.microsoft.com/office/drawing/2014/main" xmlns="" id="{B356E013-09E4-4603-BBC7-139FA86DCD23}"/>
                  </a:ext>
                </a:extLst>
              </p:cNvPr>
              <p:cNvPicPr>
                <a:picLocks noChangeAspect="1"/>
              </p:cNvPicPr>
              <p:nvPr/>
            </p:nvPicPr>
            <p:blipFill rotWithShape="1">
              <a:blip r:embed="rId7">
                <a:extLst>
                  <a:ext uri="{28A0092B-C50C-407E-A947-70E740481C1C}">
                    <a14:useLocalDpi xmlns:a14="http://schemas.microsoft.com/office/drawing/2010/main" val="0"/>
                  </a:ext>
                </a:extLst>
              </a:blip>
              <a:srcRect l="75564" t="20847" r="279" b="53491"/>
              <a:stretch/>
            </p:blipFill>
            <p:spPr>
              <a:xfrm>
                <a:off x="4448074" y="1511746"/>
                <a:ext cx="2945331" cy="1192898"/>
              </a:xfrm>
              <a:prstGeom prst="rect">
                <a:avLst/>
              </a:prstGeom>
            </p:spPr>
          </p:pic>
        </p:grpSp>
        <p:sp>
          <p:nvSpPr>
            <p:cNvPr id="73" name="Rectangle 72">
              <a:extLst>
                <a:ext uri="{FF2B5EF4-FFF2-40B4-BE49-F238E27FC236}">
                  <a16:creationId xmlns:a16="http://schemas.microsoft.com/office/drawing/2014/main" xmlns="" id="{69F0C4BB-9400-4ED3-89ED-E4BDFE293FAB}"/>
                </a:ext>
              </a:extLst>
            </p:cNvPr>
            <p:cNvSpPr/>
            <p:nvPr/>
          </p:nvSpPr>
          <p:spPr>
            <a:xfrm>
              <a:off x="268695" y="2426070"/>
              <a:ext cx="2292215" cy="20641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grpSp>
          <p:nvGrpSpPr>
            <p:cNvPr id="41" name="Groupe 40">
              <a:extLst>
                <a:ext uri="{FF2B5EF4-FFF2-40B4-BE49-F238E27FC236}">
                  <a16:creationId xmlns:a16="http://schemas.microsoft.com/office/drawing/2014/main" xmlns="" id="{ED55E522-B466-4E27-A575-46169B8DA257}"/>
                </a:ext>
              </a:extLst>
            </p:cNvPr>
            <p:cNvGrpSpPr/>
            <p:nvPr/>
          </p:nvGrpSpPr>
          <p:grpSpPr>
            <a:xfrm>
              <a:off x="352275" y="2426070"/>
              <a:ext cx="2086276" cy="1739766"/>
              <a:chOff x="841207" y="1690689"/>
              <a:chExt cx="2781701" cy="2319688"/>
            </a:xfrm>
          </p:grpSpPr>
          <p:pic>
            <p:nvPicPr>
              <p:cNvPr id="24" name="Image 23">
                <a:extLst>
                  <a:ext uri="{FF2B5EF4-FFF2-40B4-BE49-F238E27FC236}">
                    <a16:creationId xmlns:a16="http://schemas.microsoft.com/office/drawing/2014/main" xmlns="" id="{A8F28145-29E6-475F-8254-14EBD9F36D33}"/>
                  </a:ext>
                </a:extLst>
              </p:cNvPr>
              <p:cNvPicPr>
                <a:picLocks noChangeAspect="1"/>
              </p:cNvPicPr>
              <p:nvPr/>
            </p:nvPicPr>
            <p:blipFill rotWithShape="1">
              <a:blip r:embed="rId7">
                <a:extLst>
                  <a:ext uri="{28A0092B-C50C-407E-A947-70E740481C1C}">
                    <a14:useLocalDpi xmlns:a14="http://schemas.microsoft.com/office/drawing/2010/main" val="0"/>
                  </a:ext>
                </a:extLst>
              </a:blip>
              <a:srcRect l="15158" t="21032" r="65816" b="19128"/>
              <a:stretch/>
            </p:blipFill>
            <p:spPr>
              <a:xfrm rot="16200000">
                <a:off x="1072214" y="1459682"/>
                <a:ext cx="2319688" cy="2781701"/>
              </a:xfrm>
              <a:prstGeom prst="rect">
                <a:avLst/>
              </a:prstGeom>
            </p:spPr>
          </p:pic>
          <p:grpSp>
            <p:nvGrpSpPr>
              <p:cNvPr id="40" name="Groupe 39">
                <a:extLst>
                  <a:ext uri="{FF2B5EF4-FFF2-40B4-BE49-F238E27FC236}">
                    <a16:creationId xmlns:a16="http://schemas.microsoft.com/office/drawing/2014/main" xmlns="" id="{E63796A3-FD13-4AD3-8F1D-11A1D23E653C}"/>
                  </a:ext>
                </a:extLst>
              </p:cNvPr>
              <p:cNvGrpSpPr/>
              <p:nvPr/>
            </p:nvGrpSpPr>
            <p:grpSpPr>
              <a:xfrm>
                <a:off x="2105557" y="2757068"/>
                <a:ext cx="85725" cy="671932"/>
                <a:chOff x="2011363" y="2983105"/>
                <a:chExt cx="85725" cy="671932"/>
              </a:xfrm>
            </p:grpSpPr>
            <p:cxnSp>
              <p:nvCxnSpPr>
                <p:cNvPr id="35" name="Connecteur droit 34">
                  <a:extLst>
                    <a:ext uri="{FF2B5EF4-FFF2-40B4-BE49-F238E27FC236}">
                      <a16:creationId xmlns:a16="http://schemas.microsoft.com/office/drawing/2014/main" xmlns="" id="{B8609B2A-5DE9-4E46-8E27-364D431C18EB}"/>
                    </a:ext>
                  </a:extLst>
                </p:cNvPr>
                <p:cNvCxnSpPr>
                  <a:cxnSpLocks/>
                </p:cNvCxnSpPr>
                <p:nvPr/>
              </p:nvCxnSpPr>
              <p:spPr>
                <a:xfrm flipV="1">
                  <a:off x="2076450" y="2983105"/>
                  <a:ext cx="0" cy="671932"/>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xmlns="" id="{FE1CC887-01E6-4CB1-AE0B-508B2D52E278}"/>
                    </a:ext>
                  </a:extLst>
                </p:cNvPr>
                <p:cNvCxnSpPr>
                  <a:cxnSpLocks/>
                </p:cNvCxnSpPr>
                <p:nvPr/>
              </p:nvCxnSpPr>
              <p:spPr>
                <a:xfrm flipV="1">
                  <a:off x="2032000" y="2983105"/>
                  <a:ext cx="0" cy="671932"/>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xmlns="" id="{4B41EF3F-D730-4F14-B6EE-D6A85A1509BD}"/>
                    </a:ext>
                  </a:extLst>
                </p:cNvPr>
                <p:cNvCxnSpPr>
                  <a:cxnSpLocks/>
                </p:cNvCxnSpPr>
                <p:nvPr/>
              </p:nvCxnSpPr>
              <p:spPr>
                <a:xfrm flipV="1">
                  <a:off x="2055813" y="2983105"/>
                  <a:ext cx="0" cy="671932"/>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xmlns="" id="{DCC498AB-7BDA-4CA1-A478-A73091CF2FC2}"/>
                    </a:ext>
                  </a:extLst>
                </p:cNvPr>
                <p:cNvCxnSpPr>
                  <a:cxnSpLocks/>
                </p:cNvCxnSpPr>
                <p:nvPr/>
              </p:nvCxnSpPr>
              <p:spPr>
                <a:xfrm flipV="1">
                  <a:off x="2011363" y="2983105"/>
                  <a:ext cx="0" cy="671932"/>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xmlns="" id="{04D3921D-3B31-49F7-988F-B12A64C93A02}"/>
                    </a:ext>
                  </a:extLst>
                </p:cNvPr>
                <p:cNvCxnSpPr>
                  <a:cxnSpLocks/>
                </p:cNvCxnSpPr>
                <p:nvPr/>
              </p:nvCxnSpPr>
              <p:spPr>
                <a:xfrm flipV="1">
                  <a:off x="2097088" y="2983105"/>
                  <a:ext cx="0" cy="671932"/>
                </a:xfrm>
                <a:prstGeom prst="line">
                  <a:avLst/>
                </a:prstGeom>
                <a:ln w="6350">
                  <a:solidFill>
                    <a:srgbClr val="C00000"/>
                  </a:solidFill>
                </a:ln>
              </p:spPr>
              <p:style>
                <a:lnRef idx="1">
                  <a:schemeClr val="accent1"/>
                </a:lnRef>
                <a:fillRef idx="0">
                  <a:schemeClr val="accent1"/>
                </a:fillRef>
                <a:effectRef idx="0">
                  <a:schemeClr val="accent1"/>
                </a:effectRef>
                <a:fontRef idx="minor">
                  <a:schemeClr val="tx1"/>
                </a:fontRef>
              </p:style>
            </p:cxnSp>
          </p:grpSp>
        </p:grpSp>
        <p:grpSp>
          <p:nvGrpSpPr>
            <p:cNvPr id="66" name="Groupe 65">
              <a:extLst>
                <a:ext uri="{FF2B5EF4-FFF2-40B4-BE49-F238E27FC236}">
                  <a16:creationId xmlns:a16="http://schemas.microsoft.com/office/drawing/2014/main" xmlns="" id="{E863146B-744F-4C7C-837B-5AE8DC299927}"/>
                </a:ext>
              </a:extLst>
            </p:cNvPr>
            <p:cNvGrpSpPr/>
            <p:nvPr/>
          </p:nvGrpSpPr>
          <p:grpSpPr>
            <a:xfrm>
              <a:off x="6002849" y="1627109"/>
              <a:ext cx="2857418" cy="3603780"/>
              <a:chOff x="8112119" y="1456881"/>
              <a:chExt cx="3809891" cy="4805040"/>
            </a:xfrm>
          </p:grpSpPr>
          <p:grpSp>
            <p:nvGrpSpPr>
              <p:cNvPr id="65" name="Groupe 64">
                <a:extLst>
                  <a:ext uri="{FF2B5EF4-FFF2-40B4-BE49-F238E27FC236}">
                    <a16:creationId xmlns:a16="http://schemas.microsoft.com/office/drawing/2014/main" xmlns="" id="{96EE3EF6-C5A2-4650-B449-50027D6D44EE}"/>
                  </a:ext>
                </a:extLst>
              </p:cNvPr>
              <p:cNvGrpSpPr/>
              <p:nvPr/>
            </p:nvGrpSpPr>
            <p:grpSpPr>
              <a:xfrm>
                <a:off x="8344009" y="2289067"/>
                <a:ext cx="3578001" cy="3972854"/>
                <a:chOff x="8344009" y="2289067"/>
                <a:chExt cx="3578001" cy="3972854"/>
              </a:xfrm>
            </p:grpSpPr>
            <p:pic>
              <p:nvPicPr>
                <p:cNvPr id="64" name="Image 63">
                  <a:extLst>
                    <a:ext uri="{FF2B5EF4-FFF2-40B4-BE49-F238E27FC236}">
                      <a16:creationId xmlns:a16="http://schemas.microsoft.com/office/drawing/2014/main" xmlns="" id="{2BE369F9-F30D-4F18-892D-DF79B433D810}"/>
                    </a:ext>
                  </a:extLst>
                </p:cNvPr>
                <p:cNvPicPr>
                  <a:picLocks noChangeAspect="1"/>
                </p:cNvPicPr>
                <p:nvPr/>
              </p:nvPicPr>
              <p:blipFill rotWithShape="1">
                <a:blip r:embed="rId8">
                  <a:extLst>
                    <a:ext uri="{28A0092B-C50C-407E-A947-70E740481C1C}">
                      <a14:useLocalDpi xmlns:a14="http://schemas.microsoft.com/office/drawing/2010/main" val="0"/>
                    </a:ext>
                  </a:extLst>
                </a:blip>
                <a:srcRect l="76435" t="19012" b="55327"/>
                <a:stretch/>
              </p:blipFill>
              <p:spPr>
                <a:xfrm>
                  <a:off x="9048908" y="5069024"/>
                  <a:ext cx="2873102" cy="1192897"/>
                </a:xfrm>
                <a:prstGeom prst="rect">
                  <a:avLst/>
                </a:prstGeom>
              </p:spPr>
            </p:pic>
            <p:pic>
              <p:nvPicPr>
                <p:cNvPr id="62" name="Image 61">
                  <a:extLst>
                    <a:ext uri="{FF2B5EF4-FFF2-40B4-BE49-F238E27FC236}">
                      <a16:creationId xmlns:a16="http://schemas.microsoft.com/office/drawing/2014/main" xmlns="" id="{86244DCC-AA40-4E2B-B3E1-8443AE06D32D}"/>
                    </a:ext>
                  </a:extLst>
                </p:cNvPr>
                <p:cNvPicPr>
                  <a:picLocks noChangeAspect="1"/>
                </p:cNvPicPr>
                <p:nvPr/>
              </p:nvPicPr>
              <p:blipFill rotWithShape="1">
                <a:blip r:embed="rId9">
                  <a:extLst>
                    <a:ext uri="{28A0092B-C50C-407E-A947-70E740481C1C}">
                      <a14:useLocalDpi xmlns:a14="http://schemas.microsoft.com/office/drawing/2010/main" val="0"/>
                    </a:ext>
                  </a:extLst>
                </a:blip>
                <a:srcRect l="76096" t="17143" b="57195"/>
                <a:stretch/>
              </p:blipFill>
              <p:spPr>
                <a:xfrm>
                  <a:off x="8834496" y="4050574"/>
                  <a:ext cx="2914377" cy="1192898"/>
                </a:xfrm>
                <a:prstGeom prst="rect">
                  <a:avLst/>
                </a:prstGeom>
              </p:spPr>
            </p:pic>
            <p:pic>
              <p:nvPicPr>
                <p:cNvPr id="58" name="Image 57">
                  <a:extLst>
                    <a:ext uri="{FF2B5EF4-FFF2-40B4-BE49-F238E27FC236}">
                      <a16:creationId xmlns:a16="http://schemas.microsoft.com/office/drawing/2014/main" xmlns="" id="{AF4FAC53-7E55-440D-9406-85D7037FA640}"/>
                    </a:ext>
                  </a:extLst>
                </p:cNvPr>
                <p:cNvPicPr>
                  <a:picLocks noChangeAspect="1"/>
                </p:cNvPicPr>
                <p:nvPr/>
              </p:nvPicPr>
              <p:blipFill rotWithShape="1">
                <a:blip r:embed="rId10">
                  <a:extLst>
                    <a:ext uri="{28A0092B-C50C-407E-A947-70E740481C1C}">
                      <a14:useLocalDpi xmlns:a14="http://schemas.microsoft.com/office/drawing/2010/main" val="0"/>
                    </a:ext>
                  </a:extLst>
                </a:blip>
                <a:srcRect l="75044" t="15549" b="58789"/>
                <a:stretch/>
              </p:blipFill>
              <p:spPr>
                <a:xfrm>
                  <a:off x="8505851" y="3135415"/>
                  <a:ext cx="3042680" cy="1192898"/>
                </a:xfrm>
                <a:prstGeom prst="rect">
                  <a:avLst/>
                </a:prstGeom>
              </p:spPr>
            </p:pic>
            <p:pic>
              <p:nvPicPr>
                <p:cNvPr id="56" name="Image 55">
                  <a:extLst>
                    <a:ext uri="{FF2B5EF4-FFF2-40B4-BE49-F238E27FC236}">
                      <a16:creationId xmlns:a16="http://schemas.microsoft.com/office/drawing/2014/main" xmlns="" id="{D41956C7-E6C9-4C15-9A11-FBE5A4FCB8A2}"/>
                    </a:ext>
                  </a:extLst>
                </p:cNvPr>
                <p:cNvPicPr>
                  <a:picLocks noChangeAspect="1"/>
                </p:cNvPicPr>
                <p:nvPr/>
              </p:nvPicPr>
              <p:blipFill rotWithShape="1">
                <a:blip r:embed="rId11">
                  <a:extLst>
                    <a:ext uri="{28A0092B-C50C-407E-A947-70E740481C1C}">
                      <a14:useLocalDpi xmlns:a14="http://schemas.microsoft.com/office/drawing/2010/main" val="0"/>
                    </a:ext>
                  </a:extLst>
                </a:blip>
                <a:srcRect l="76163" t="15526" b="58814"/>
                <a:stretch/>
              </p:blipFill>
              <p:spPr>
                <a:xfrm>
                  <a:off x="8344009" y="2289067"/>
                  <a:ext cx="2906162" cy="1192898"/>
                </a:xfrm>
                <a:prstGeom prst="rect">
                  <a:avLst/>
                </a:prstGeom>
              </p:spPr>
            </p:pic>
          </p:grpSp>
          <p:pic>
            <p:nvPicPr>
              <p:cNvPr id="54" name="Image 53">
                <a:extLst>
                  <a:ext uri="{FF2B5EF4-FFF2-40B4-BE49-F238E27FC236}">
                    <a16:creationId xmlns:a16="http://schemas.microsoft.com/office/drawing/2014/main" xmlns="" id="{582F42CE-5AB6-4F57-B2ED-32C9024D63F5}"/>
                  </a:ext>
                </a:extLst>
              </p:cNvPr>
              <p:cNvPicPr>
                <a:picLocks noChangeAspect="1"/>
              </p:cNvPicPr>
              <p:nvPr/>
            </p:nvPicPr>
            <p:blipFill rotWithShape="1">
              <a:blip r:embed="rId12">
                <a:extLst>
                  <a:ext uri="{28A0092B-C50C-407E-A947-70E740481C1C}">
                    <a14:useLocalDpi xmlns:a14="http://schemas.microsoft.com/office/drawing/2010/main" val="0"/>
                  </a:ext>
                </a:extLst>
              </a:blip>
              <a:srcRect l="76163" t="21037" b="53302"/>
              <a:stretch/>
            </p:blipFill>
            <p:spPr>
              <a:xfrm>
                <a:off x="8112119" y="1456881"/>
                <a:ext cx="2906162" cy="1192899"/>
              </a:xfrm>
              <a:prstGeom prst="rect">
                <a:avLst/>
              </a:prstGeom>
            </p:spPr>
          </p:pic>
        </p:grpSp>
        <p:sp>
          <p:nvSpPr>
            <p:cNvPr id="70" name="ZoneTexte 69">
              <a:extLst>
                <a:ext uri="{FF2B5EF4-FFF2-40B4-BE49-F238E27FC236}">
                  <a16:creationId xmlns:a16="http://schemas.microsoft.com/office/drawing/2014/main" xmlns="" id="{09612875-AB77-43AE-AB8E-AD117F97D861}"/>
                </a:ext>
              </a:extLst>
            </p:cNvPr>
            <p:cNvSpPr txBox="1"/>
            <p:nvPr/>
          </p:nvSpPr>
          <p:spPr>
            <a:xfrm>
              <a:off x="268695" y="3119755"/>
              <a:ext cx="242374" cy="219291"/>
            </a:xfrm>
            <a:prstGeom prst="rect">
              <a:avLst/>
            </a:prstGeom>
            <a:noFill/>
          </p:spPr>
          <p:txBody>
            <a:bodyPr wrap="none" rtlCol="0">
              <a:spAutoFit/>
            </a:bodyPr>
            <a:lstStyle/>
            <a:p>
              <a:r>
                <a:rPr lang="fr-FR" sz="825" dirty="0">
                  <a:solidFill>
                    <a:schemeClr val="bg1"/>
                  </a:solidFill>
                </a:rPr>
                <a:t>R</a:t>
              </a:r>
            </a:p>
          </p:txBody>
        </p:sp>
        <p:sp>
          <p:nvSpPr>
            <p:cNvPr id="71" name="ZoneTexte 70">
              <a:extLst>
                <a:ext uri="{FF2B5EF4-FFF2-40B4-BE49-F238E27FC236}">
                  <a16:creationId xmlns:a16="http://schemas.microsoft.com/office/drawing/2014/main" xmlns="" id="{FACFB0DA-93B6-4E7B-8347-C8434965CBB3}"/>
                </a:ext>
              </a:extLst>
            </p:cNvPr>
            <p:cNvSpPr txBox="1"/>
            <p:nvPr/>
          </p:nvSpPr>
          <p:spPr>
            <a:xfrm>
              <a:off x="2377926" y="3119755"/>
              <a:ext cx="229550" cy="219291"/>
            </a:xfrm>
            <a:prstGeom prst="rect">
              <a:avLst/>
            </a:prstGeom>
            <a:noFill/>
          </p:spPr>
          <p:txBody>
            <a:bodyPr wrap="none" rtlCol="0">
              <a:spAutoFit/>
            </a:bodyPr>
            <a:lstStyle/>
            <a:p>
              <a:r>
                <a:rPr lang="fr-FR" sz="825" dirty="0">
                  <a:solidFill>
                    <a:schemeClr val="bg1"/>
                  </a:solidFill>
                </a:rPr>
                <a:t>L</a:t>
              </a:r>
            </a:p>
          </p:txBody>
        </p:sp>
        <p:sp>
          <p:nvSpPr>
            <p:cNvPr id="72" name="ZoneTexte 71">
              <a:extLst>
                <a:ext uri="{FF2B5EF4-FFF2-40B4-BE49-F238E27FC236}">
                  <a16:creationId xmlns:a16="http://schemas.microsoft.com/office/drawing/2014/main" xmlns="" id="{3F98415D-60B1-44CD-B840-CAB490AEF8EF}"/>
                </a:ext>
              </a:extLst>
            </p:cNvPr>
            <p:cNvSpPr txBox="1"/>
            <p:nvPr/>
          </p:nvSpPr>
          <p:spPr>
            <a:xfrm>
              <a:off x="995590" y="4143937"/>
              <a:ext cx="837089" cy="369332"/>
            </a:xfrm>
            <a:prstGeom prst="rect">
              <a:avLst/>
            </a:prstGeom>
            <a:noFill/>
          </p:spPr>
          <p:txBody>
            <a:bodyPr wrap="none" rtlCol="0">
              <a:spAutoFit/>
            </a:bodyPr>
            <a:lstStyle/>
            <a:p>
              <a:pPr algn="ctr"/>
              <a:r>
                <a:rPr lang="fr-FR" sz="900" dirty="0" err="1">
                  <a:solidFill>
                    <a:schemeClr val="bg1"/>
                  </a:solidFill>
                </a:rPr>
                <a:t>MTsat</a:t>
              </a:r>
              <a:r>
                <a:rPr lang="fr-FR" sz="900" dirty="0">
                  <a:solidFill>
                    <a:schemeClr val="bg1"/>
                  </a:solidFill>
                </a:rPr>
                <a:t> </a:t>
              </a:r>
              <a:r>
                <a:rPr lang="fr-FR" sz="900" dirty="0" err="1">
                  <a:solidFill>
                    <a:schemeClr val="bg1"/>
                  </a:solidFill>
                </a:rPr>
                <a:t>map</a:t>
              </a:r>
              <a:endParaRPr lang="fr-FR" sz="900" dirty="0">
                <a:solidFill>
                  <a:schemeClr val="bg1"/>
                </a:solidFill>
              </a:endParaRPr>
            </a:p>
            <a:p>
              <a:pPr algn="ctr"/>
              <a:r>
                <a:rPr lang="fr-FR" sz="900" dirty="0">
                  <a:solidFill>
                    <a:schemeClr val="bg1"/>
                  </a:solidFill>
                </a:rPr>
                <a:t>Coronal plane</a:t>
              </a:r>
            </a:p>
          </p:txBody>
        </p:sp>
        <p:sp>
          <p:nvSpPr>
            <p:cNvPr id="74" name="ZoneTexte 73">
              <a:extLst>
                <a:ext uri="{FF2B5EF4-FFF2-40B4-BE49-F238E27FC236}">
                  <a16:creationId xmlns:a16="http://schemas.microsoft.com/office/drawing/2014/main" xmlns="" id="{B39BC949-3825-486E-A82F-BCF8B33C29D9}"/>
                </a:ext>
              </a:extLst>
            </p:cNvPr>
            <p:cNvSpPr txBox="1"/>
            <p:nvPr/>
          </p:nvSpPr>
          <p:spPr>
            <a:xfrm>
              <a:off x="3223681" y="1350647"/>
              <a:ext cx="1825808" cy="300082"/>
            </a:xfrm>
            <a:prstGeom prst="rect">
              <a:avLst/>
            </a:prstGeom>
            <a:noFill/>
          </p:spPr>
          <p:txBody>
            <a:bodyPr wrap="square" rtlCol="0">
              <a:spAutoFit/>
            </a:bodyPr>
            <a:lstStyle/>
            <a:p>
              <a:r>
                <a:rPr lang="fr-FR" sz="1350" dirty="0" err="1"/>
                <a:t>Posterior</a:t>
              </a:r>
              <a:r>
                <a:rPr lang="fr-FR" sz="1350" dirty="0"/>
                <a:t> </a:t>
              </a:r>
              <a:r>
                <a:rPr lang="fr-FR" sz="1350" dirty="0" err="1"/>
                <a:t>masks</a:t>
              </a:r>
              <a:endParaRPr lang="fr-FR" sz="1350" u="sng" dirty="0"/>
            </a:p>
          </p:txBody>
        </p:sp>
        <p:sp>
          <p:nvSpPr>
            <p:cNvPr id="75" name="ZoneTexte 74">
              <a:extLst>
                <a:ext uri="{FF2B5EF4-FFF2-40B4-BE49-F238E27FC236}">
                  <a16:creationId xmlns:a16="http://schemas.microsoft.com/office/drawing/2014/main" xmlns="" id="{1B30B43A-E7EF-4457-9D3F-975807608226}"/>
                </a:ext>
              </a:extLst>
            </p:cNvPr>
            <p:cNvSpPr txBox="1"/>
            <p:nvPr/>
          </p:nvSpPr>
          <p:spPr>
            <a:xfrm>
              <a:off x="5686993" y="1142362"/>
              <a:ext cx="2878890" cy="507831"/>
            </a:xfrm>
            <a:prstGeom prst="rect">
              <a:avLst/>
            </a:prstGeom>
            <a:noFill/>
          </p:spPr>
          <p:txBody>
            <a:bodyPr wrap="square" rtlCol="0">
              <a:spAutoFit/>
            </a:bodyPr>
            <a:lstStyle/>
            <a:p>
              <a:pPr algn="ctr"/>
              <a:r>
                <a:rPr lang="fr-FR" sz="1350" dirty="0" err="1"/>
                <a:t>Posterior</a:t>
              </a:r>
              <a:r>
                <a:rPr lang="fr-FR" sz="1350" dirty="0"/>
                <a:t> </a:t>
              </a:r>
              <a:r>
                <a:rPr lang="fr-FR" sz="1350" dirty="0" err="1"/>
                <a:t>mask</a:t>
              </a:r>
              <a:r>
                <a:rPr lang="fr-FR" sz="1350" dirty="0"/>
                <a:t> </a:t>
              </a:r>
              <a:r>
                <a:rPr lang="fr-FR" sz="1350" dirty="0" err="1"/>
                <a:t>with</a:t>
              </a:r>
              <a:r>
                <a:rPr lang="fr-FR" sz="1350" dirty="0"/>
                <a:t> </a:t>
              </a:r>
              <a:r>
                <a:rPr lang="fr-FR" sz="1350" dirty="0" err="1"/>
                <a:t>manual</a:t>
              </a:r>
              <a:r>
                <a:rPr lang="fr-FR" sz="1350" dirty="0"/>
                <a:t> </a:t>
              </a:r>
              <a:r>
                <a:rPr lang="fr-FR" sz="1350" dirty="0" err="1"/>
                <a:t>removing</a:t>
              </a:r>
              <a:r>
                <a:rPr lang="fr-FR" sz="1350" dirty="0"/>
                <a:t> of </a:t>
              </a:r>
              <a:r>
                <a:rPr lang="fr-FR" sz="1350" dirty="0" err="1"/>
                <a:t>most</a:t>
              </a:r>
              <a:r>
                <a:rPr lang="fr-FR" sz="1350" dirty="0"/>
                <a:t> </a:t>
              </a:r>
              <a:r>
                <a:rPr lang="fr-FR" sz="1350" dirty="0" err="1"/>
                <a:t>mammillary</a:t>
              </a:r>
              <a:r>
                <a:rPr lang="fr-FR" sz="1350" dirty="0"/>
                <a:t> bodies voxels</a:t>
              </a:r>
              <a:endParaRPr lang="fr-FR" sz="1350" u="sng" dirty="0"/>
            </a:p>
          </p:txBody>
        </p:sp>
        <p:sp>
          <p:nvSpPr>
            <p:cNvPr id="78" name="ZoneTexte 77">
              <a:extLst>
                <a:ext uri="{FF2B5EF4-FFF2-40B4-BE49-F238E27FC236}">
                  <a16:creationId xmlns:a16="http://schemas.microsoft.com/office/drawing/2014/main" xmlns="" id="{52056022-A709-4A28-80BF-954F736CB9D7}"/>
                </a:ext>
              </a:extLst>
            </p:cNvPr>
            <p:cNvSpPr txBox="1"/>
            <p:nvPr/>
          </p:nvSpPr>
          <p:spPr>
            <a:xfrm>
              <a:off x="4230034" y="5230889"/>
              <a:ext cx="819455" cy="230832"/>
            </a:xfrm>
            <a:prstGeom prst="rect">
              <a:avLst/>
            </a:prstGeom>
            <a:noFill/>
          </p:spPr>
          <p:txBody>
            <a:bodyPr wrap="none" rtlCol="0">
              <a:spAutoFit/>
            </a:bodyPr>
            <a:lstStyle/>
            <a:p>
              <a:pPr algn="ctr"/>
              <a:r>
                <a:rPr lang="fr-FR" sz="900" dirty="0"/>
                <a:t>Sagittal plane</a:t>
              </a:r>
            </a:p>
          </p:txBody>
        </p:sp>
        <p:sp>
          <p:nvSpPr>
            <p:cNvPr id="79" name="ZoneTexte 78">
              <a:extLst>
                <a:ext uri="{FF2B5EF4-FFF2-40B4-BE49-F238E27FC236}">
                  <a16:creationId xmlns:a16="http://schemas.microsoft.com/office/drawing/2014/main" xmlns="" id="{DA7CCF5D-175C-454C-A3DE-68AD925188A8}"/>
                </a:ext>
              </a:extLst>
            </p:cNvPr>
            <p:cNvSpPr txBox="1"/>
            <p:nvPr/>
          </p:nvSpPr>
          <p:spPr>
            <a:xfrm>
              <a:off x="7446067" y="5230889"/>
              <a:ext cx="819455" cy="230832"/>
            </a:xfrm>
            <a:prstGeom prst="rect">
              <a:avLst/>
            </a:prstGeom>
            <a:noFill/>
          </p:spPr>
          <p:txBody>
            <a:bodyPr wrap="none" rtlCol="0">
              <a:spAutoFit/>
            </a:bodyPr>
            <a:lstStyle/>
            <a:p>
              <a:pPr algn="ctr"/>
              <a:r>
                <a:rPr lang="fr-FR" sz="900" dirty="0"/>
                <a:t>Sagittal plane</a:t>
              </a:r>
            </a:p>
          </p:txBody>
        </p:sp>
      </p:grpSp>
    </p:spTree>
    <p:extLst>
      <p:ext uri="{BB962C8B-B14F-4D97-AF65-F5344CB8AC3E}">
        <p14:creationId xmlns:p14="http://schemas.microsoft.com/office/powerpoint/2010/main" val="97230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e 55">
            <a:extLst>
              <a:ext uri="{FF2B5EF4-FFF2-40B4-BE49-F238E27FC236}">
                <a16:creationId xmlns:a16="http://schemas.microsoft.com/office/drawing/2014/main" xmlns="" id="{9F488289-59DD-4E80-A860-006D412D29E2}"/>
              </a:ext>
            </a:extLst>
          </p:cNvPr>
          <p:cNvGrpSpPr/>
          <p:nvPr/>
        </p:nvGrpSpPr>
        <p:grpSpPr>
          <a:xfrm>
            <a:off x="342058" y="2204562"/>
            <a:ext cx="4057185" cy="2936245"/>
            <a:chOff x="879411" y="1617120"/>
            <a:chExt cx="5409579" cy="3914994"/>
          </a:xfrm>
        </p:grpSpPr>
        <p:sp>
          <p:nvSpPr>
            <p:cNvPr id="15" name="Rectangle 14">
              <a:extLst>
                <a:ext uri="{FF2B5EF4-FFF2-40B4-BE49-F238E27FC236}">
                  <a16:creationId xmlns:a16="http://schemas.microsoft.com/office/drawing/2014/main" xmlns="" id="{4709275A-42FB-4258-A4B8-E48259DD3027}"/>
                </a:ext>
              </a:extLst>
            </p:cNvPr>
            <p:cNvSpPr/>
            <p:nvPr/>
          </p:nvSpPr>
          <p:spPr>
            <a:xfrm>
              <a:off x="879411" y="1617120"/>
              <a:ext cx="5347490" cy="38793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dirty="0"/>
            </a:p>
          </p:txBody>
        </p:sp>
        <p:grpSp>
          <p:nvGrpSpPr>
            <p:cNvPr id="50" name="Groupe 49">
              <a:extLst>
                <a:ext uri="{FF2B5EF4-FFF2-40B4-BE49-F238E27FC236}">
                  <a16:creationId xmlns:a16="http://schemas.microsoft.com/office/drawing/2014/main" xmlns="" id="{E5000837-AEC1-40A3-A27B-D059762A1DE7}"/>
                </a:ext>
              </a:extLst>
            </p:cNvPr>
            <p:cNvGrpSpPr/>
            <p:nvPr/>
          </p:nvGrpSpPr>
          <p:grpSpPr>
            <a:xfrm>
              <a:off x="1097108" y="2085664"/>
              <a:ext cx="3118374" cy="2973028"/>
              <a:chOff x="387739" y="2853071"/>
              <a:chExt cx="3118374" cy="2973028"/>
            </a:xfrm>
          </p:grpSpPr>
          <p:pic>
            <p:nvPicPr>
              <p:cNvPr id="12" name="Image 11">
                <a:extLst>
                  <a:ext uri="{FF2B5EF4-FFF2-40B4-BE49-F238E27FC236}">
                    <a16:creationId xmlns:a16="http://schemas.microsoft.com/office/drawing/2014/main" xmlns="" id="{962259B4-D47F-4644-BCB2-4B23245A2FDE}"/>
                  </a:ext>
                </a:extLst>
              </p:cNvPr>
              <p:cNvPicPr>
                <a:picLocks noChangeAspect="1"/>
              </p:cNvPicPr>
              <p:nvPr/>
            </p:nvPicPr>
            <p:blipFill rotWithShape="1">
              <a:blip r:embed="rId3">
                <a:extLst>
                  <a:ext uri="{28A0092B-C50C-407E-A947-70E740481C1C}">
                    <a14:useLocalDpi xmlns:a14="http://schemas.microsoft.com/office/drawing/2010/main" val="0"/>
                  </a:ext>
                </a:extLst>
              </a:blip>
              <a:srcRect l="13614" t="20922" r="65842" b="18998"/>
              <a:stretch/>
            </p:blipFill>
            <p:spPr>
              <a:xfrm rot="16200000">
                <a:off x="662662" y="2708954"/>
                <a:ext cx="2504661" cy="2792896"/>
              </a:xfrm>
              <a:prstGeom prst="rect">
                <a:avLst/>
              </a:prstGeom>
            </p:spPr>
          </p:pic>
          <p:sp>
            <p:nvSpPr>
              <p:cNvPr id="16" name="ZoneTexte 15">
                <a:extLst>
                  <a:ext uri="{FF2B5EF4-FFF2-40B4-BE49-F238E27FC236}">
                    <a16:creationId xmlns:a16="http://schemas.microsoft.com/office/drawing/2014/main" xmlns="" id="{B741E4DC-6463-44D8-934F-9278C9959754}"/>
                  </a:ext>
                </a:extLst>
              </p:cNvPr>
              <p:cNvSpPr txBox="1"/>
              <p:nvPr/>
            </p:nvSpPr>
            <p:spPr>
              <a:xfrm>
                <a:off x="387739" y="3968079"/>
                <a:ext cx="323165" cy="292388"/>
              </a:xfrm>
              <a:prstGeom prst="rect">
                <a:avLst/>
              </a:prstGeom>
              <a:noFill/>
            </p:spPr>
            <p:txBody>
              <a:bodyPr wrap="none" rtlCol="0">
                <a:spAutoFit/>
              </a:bodyPr>
              <a:lstStyle/>
              <a:p>
                <a:r>
                  <a:rPr lang="fr-FR" sz="825" dirty="0">
                    <a:solidFill>
                      <a:schemeClr val="bg1"/>
                    </a:solidFill>
                  </a:rPr>
                  <a:t>R</a:t>
                </a:r>
              </a:p>
            </p:txBody>
          </p:sp>
          <p:sp>
            <p:nvSpPr>
              <p:cNvPr id="17" name="ZoneTexte 16">
                <a:extLst>
                  <a:ext uri="{FF2B5EF4-FFF2-40B4-BE49-F238E27FC236}">
                    <a16:creationId xmlns:a16="http://schemas.microsoft.com/office/drawing/2014/main" xmlns="" id="{58E78578-BED7-4034-8BDD-2EDB31EC563F}"/>
                  </a:ext>
                </a:extLst>
              </p:cNvPr>
              <p:cNvSpPr txBox="1"/>
              <p:nvPr/>
            </p:nvSpPr>
            <p:spPr>
              <a:xfrm>
                <a:off x="3200046" y="3968079"/>
                <a:ext cx="306067" cy="292388"/>
              </a:xfrm>
              <a:prstGeom prst="rect">
                <a:avLst/>
              </a:prstGeom>
              <a:noFill/>
            </p:spPr>
            <p:txBody>
              <a:bodyPr wrap="none" rtlCol="0">
                <a:spAutoFit/>
              </a:bodyPr>
              <a:lstStyle/>
              <a:p>
                <a:r>
                  <a:rPr lang="fr-FR" sz="825" dirty="0">
                    <a:solidFill>
                      <a:schemeClr val="bg1"/>
                    </a:solidFill>
                  </a:rPr>
                  <a:t>L</a:t>
                </a:r>
              </a:p>
            </p:txBody>
          </p:sp>
          <p:sp>
            <p:nvSpPr>
              <p:cNvPr id="18" name="Rectangle 17">
                <a:extLst>
                  <a:ext uri="{FF2B5EF4-FFF2-40B4-BE49-F238E27FC236}">
                    <a16:creationId xmlns:a16="http://schemas.microsoft.com/office/drawing/2014/main" xmlns="" id="{E1360036-C9B8-46A1-83CC-C289FD94F51E}"/>
                  </a:ext>
                </a:extLst>
              </p:cNvPr>
              <p:cNvSpPr/>
              <p:nvPr/>
            </p:nvSpPr>
            <p:spPr>
              <a:xfrm>
                <a:off x="1672206" y="4006011"/>
                <a:ext cx="496168" cy="3693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ZoneTexte 32">
                <a:extLst>
                  <a:ext uri="{FF2B5EF4-FFF2-40B4-BE49-F238E27FC236}">
                    <a16:creationId xmlns:a16="http://schemas.microsoft.com/office/drawing/2014/main" xmlns="" id="{4A0A8A13-5692-4871-8D4C-832D2B787E24}"/>
                  </a:ext>
                </a:extLst>
              </p:cNvPr>
              <p:cNvSpPr txBox="1"/>
              <p:nvPr/>
            </p:nvSpPr>
            <p:spPr>
              <a:xfrm>
                <a:off x="1356932" y="5333656"/>
                <a:ext cx="1116118" cy="492443"/>
              </a:xfrm>
              <a:prstGeom prst="rect">
                <a:avLst/>
              </a:prstGeom>
              <a:noFill/>
            </p:spPr>
            <p:txBody>
              <a:bodyPr wrap="none" rtlCol="0">
                <a:spAutoFit/>
              </a:bodyPr>
              <a:lstStyle/>
              <a:p>
                <a:pPr algn="ctr"/>
                <a:r>
                  <a:rPr lang="fr-FR" sz="900" dirty="0" err="1">
                    <a:solidFill>
                      <a:schemeClr val="bg1"/>
                    </a:solidFill>
                  </a:rPr>
                  <a:t>MTsat</a:t>
                </a:r>
                <a:r>
                  <a:rPr lang="fr-FR" sz="900" dirty="0">
                    <a:solidFill>
                      <a:schemeClr val="bg1"/>
                    </a:solidFill>
                  </a:rPr>
                  <a:t> </a:t>
                </a:r>
                <a:r>
                  <a:rPr lang="fr-FR" sz="900" dirty="0" err="1">
                    <a:solidFill>
                      <a:schemeClr val="bg1"/>
                    </a:solidFill>
                  </a:rPr>
                  <a:t>map</a:t>
                </a:r>
                <a:endParaRPr lang="fr-FR" sz="900" dirty="0">
                  <a:solidFill>
                    <a:schemeClr val="bg1"/>
                  </a:solidFill>
                </a:endParaRPr>
              </a:p>
              <a:p>
                <a:pPr algn="ctr"/>
                <a:r>
                  <a:rPr lang="fr-FR" sz="900" dirty="0">
                    <a:solidFill>
                      <a:schemeClr val="bg1"/>
                    </a:solidFill>
                  </a:rPr>
                  <a:t>Coronal plane</a:t>
                </a:r>
              </a:p>
            </p:txBody>
          </p:sp>
        </p:grpSp>
        <p:grpSp>
          <p:nvGrpSpPr>
            <p:cNvPr id="38" name="Groupe 37">
              <a:extLst>
                <a:ext uri="{FF2B5EF4-FFF2-40B4-BE49-F238E27FC236}">
                  <a16:creationId xmlns:a16="http://schemas.microsoft.com/office/drawing/2014/main" xmlns="" id="{E361D716-1694-4795-A4C5-67019CF07C45}"/>
                </a:ext>
              </a:extLst>
            </p:cNvPr>
            <p:cNvGrpSpPr/>
            <p:nvPr/>
          </p:nvGrpSpPr>
          <p:grpSpPr>
            <a:xfrm>
              <a:off x="4968397" y="3493374"/>
              <a:ext cx="722447" cy="307776"/>
              <a:chOff x="6664262" y="2189833"/>
              <a:chExt cx="722447" cy="307776"/>
            </a:xfrm>
          </p:grpSpPr>
          <p:sp>
            <p:nvSpPr>
              <p:cNvPr id="36" name="Rectangle 35">
                <a:extLst>
                  <a:ext uri="{FF2B5EF4-FFF2-40B4-BE49-F238E27FC236}">
                    <a16:creationId xmlns:a16="http://schemas.microsoft.com/office/drawing/2014/main" xmlns="" id="{A6854AA2-50A8-40D7-8CF2-D32FDE913693}"/>
                  </a:ext>
                </a:extLst>
              </p:cNvPr>
              <p:cNvSpPr/>
              <p:nvPr/>
            </p:nvSpPr>
            <p:spPr>
              <a:xfrm>
                <a:off x="6664262" y="2277533"/>
                <a:ext cx="141942" cy="101600"/>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7" name="ZoneTexte 36">
                <a:extLst>
                  <a:ext uri="{FF2B5EF4-FFF2-40B4-BE49-F238E27FC236}">
                    <a16:creationId xmlns:a16="http://schemas.microsoft.com/office/drawing/2014/main" xmlns="" id="{A370BA7F-E144-4AAE-8A6A-84B4CD894763}"/>
                  </a:ext>
                </a:extLst>
              </p:cNvPr>
              <p:cNvSpPr txBox="1"/>
              <p:nvPr/>
            </p:nvSpPr>
            <p:spPr>
              <a:xfrm>
                <a:off x="6751493" y="2189833"/>
                <a:ext cx="635216" cy="307776"/>
              </a:xfrm>
              <a:prstGeom prst="rect">
                <a:avLst/>
              </a:prstGeom>
              <a:noFill/>
            </p:spPr>
            <p:txBody>
              <a:bodyPr wrap="none" rtlCol="0">
                <a:spAutoFit/>
              </a:bodyPr>
              <a:lstStyle/>
              <a:p>
                <a:pPr algn="ctr"/>
                <a:r>
                  <a:rPr lang="fr-FR" sz="900" dirty="0">
                    <a:solidFill>
                      <a:schemeClr val="bg1"/>
                    </a:solidFill>
                  </a:rPr>
                  <a:t>Fornix</a:t>
                </a:r>
              </a:p>
            </p:txBody>
          </p:sp>
        </p:grpSp>
        <p:grpSp>
          <p:nvGrpSpPr>
            <p:cNvPr id="52" name="Groupe 51">
              <a:extLst>
                <a:ext uri="{FF2B5EF4-FFF2-40B4-BE49-F238E27FC236}">
                  <a16:creationId xmlns:a16="http://schemas.microsoft.com/office/drawing/2014/main" xmlns="" id="{9F97287E-6414-4439-8F9B-0D1694C43B07}"/>
                </a:ext>
              </a:extLst>
            </p:cNvPr>
            <p:cNvGrpSpPr/>
            <p:nvPr/>
          </p:nvGrpSpPr>
          <p:grpSpPr>
            <a:xfrm>
              <a:off x="4396041" y="3884547"/>
              <a:ext cx="1892949" cy="1647567"/>
              <a:chOff x="3899289" y="4168588"/>
              <a:chExt cx="1892949" cy="1677095"/>
            </a:xfrm>
          </p:grpSpPr>
          <p:pic>
            <p:nvPicPr>
              <p:cNvPr id="32" name="Image 31">
                <a:extLst>
                  <a:ext uri="{FF2B5EF4-FFF2-40B4-BE49-F238E27FC236}">
                    <a16:creationId xmlns:a16="http://schemas.microsoft.com/office/drawing/2014/main" xmlns="" id="{C751436C-95B7-48FF-8DEC-D85DE2777FB9}"/>
                  </a:ext>
                </a:extLst>
              </p:cNvPr>
              <p:cNvPicPr>
                <a:picLocks noChangeAspect="1"/>
              </p:cNvPicPr>
              <p:nvPr/>
            </p:nvPicPr>
            <p:blipFill rotWithShape="1">
              <a:blip r:embed="rId4">
                <a:extLst>
                  <a:ext uri="{28A0092B-C50C-407E-A947-70E740481C1C}">
                    <a14:useLocalDpi xmlns:a14="http://schemas.microsoft.com/office/drawing/2010/main" val="0"/>
                  </a:ext>
                </a:extLst>
              </a:blip>
              <a:srcRect l="83152" t="29286" r="9417" b="50204"/>
              <a:stretch/>
            </p:blipFill>
            <p:spPr>
              <a:xfrm>
                <a:off x="4161125" y="4168588"/>
                <a:ext cx="1326377" cy="1350149"/>
              </a:xfrm>
              <a:prstGeom prst="rect">
                <a:avLst/>
              </a:prstGeom>
            </p:spPr>
          </p:pic>
          <p:sp>
            <p:nvSpPr>
              <p:cNvPr id="35" name="ZoneTexte 34">
                <a:extLst>
                  <a:ext uri="{FF2B5EF4-FFF2-40B4-BE49-F238E27FC236}">
                    <a16:creationId xmlns:a16="http://schemas.microsoft.com/office/drawing/2014/main" xmlns="" id="{541BF872-BFC5-47EB-B026-7BBAC3D68FB6}"/>
                  </a:ext>
                </a:extLst>
              </p:cNvPr>
              <p:cNvSpPr txBox="1"/>
              <p:nvPr/>
            </p:nvSpPr>
            <p:spPr>
              <a:xfrm>
                <a:off x="4323730" y="5532391"/>
                <a:ext cx="1092606" cy="313292"/>
              </a:xfrm>
              <a:prstGeom prst="rect">
                <a:avLst/>
              </a:prstGeom>
              <a:noFill/>
            </p:spPr>
            <p:txBody>
              <a:bodyPr wrap="none" rtlCol="0">
                <a:spAutoFit/>
              </a:bodyPr>
              <a:lstStyle/>
              <a:p>
                <a:pPr algn="ctr"/>
                <a:r>
                  <a:rPr lang="fr-FR" sz="900" dirty="0">
                    <a:solidFill>
                      <a:schemeClr val="bg1"/>
                    </a:solidFill>
                  </a:rPr>
                  <a:t>Sagittal plane</a:t>
                </a:r>
              </a:p>
            </p:txBody>
          </p:sp>
          <p:sp>
            <p:nvSpPr>
              <p:cNvPr id="40" name="ZoneTexte 39">
                <a:extLst>
                  <a:ext uri="{FF2B5EF4-FFF2-40B4-BE49-F238E27FC236}">
                    <a16:creationId xmlns:a16="http://schemas.microsoft.com/office/drawing/2014/main" xmlns="" id="{CDABFF20-974D-4F36-80F1-84FA59F27439}"/>
                  </a:ext>
                </a:extLst>
              </p:cNvPr>
              <p:cNvSpPr txBox="1"/>
              <p:nvPr/>
            </p:nvSpPr>
            <p:spPr>
              <a:xfrm>
                <a:off x="3899289" y="4695184"/>
                <a:ext cx="327440" cy="297628"/>
              </a:xfrm>
              <a:prstGeom prst="rect">
                <a:avLst/>
              </a:prstGeom>
              <a:noFill/>
            </p:spPr>
            <p:txBody>
              <a:bodyPr wrap="none" rtlCol="0">
                <a:spAutoFit/>
              </a:bodyPr>
              <a:lstStyle/>
              <a:p>
                <a:r>
                  <a:rPr lang="fr-FR" sz="825" dirty="0">
                    <a:solidFill>
                      <a:schemeClr val="bg1"/>
                    </a:solidFill>
                  </a:rPr>
                  <a:t>A</a:t>
                </a:r>
              </a:p>
            </p:txBody>
          </p:sp>
          <p:sp>
            <p:nvSpPr>
              <p:cNvPr id="41" name="ZoneTexte 40">
                <a:extLst>
                  <a:ext uri="{FF2B5EF4-FFF2-40B4-BE49-F238E27FC236}">
                    <a16:creationId xmlns:a16="http://schemas.microsoft.com/office/drawing/2014/main" xmlns="" id="{F8F84754-C563-41A9-8714-8A6AE13F30A6}"/>
                  </a:ext>
                </a:extLst>
              </p:cNvPr>
              <p:cNvSpPr txBox="1"/>
              <p:nvPr/>
            </p:nvSpPr>
            <p:spPr>
              <a:xfrm>
                <a:off x="5473347" y="4695184"/>
                <a:ext cx="318891" cy="297628"/>
              </a:xfrm>
              <a:prstGeom prst="rect">
                <a:avLst/>
              </a:prstGeom>
              <a:noFill/>
            </p:spPr>
            <p:txBody>
              <a:bodyPr wrap="none" rtlCol="0">
                <a:spAutoFit/>
              </a:bodyPr>
              <a:lstStyle/>
              <a:p>
                <a:r>
                  <a:rPr lang="fr-FR" sz="825" dirty="0">
                    <a:solidFill>
                      <a:schemeClr val="bg1"/>
                    </a:solidFill>
                  </a:rPr>
                  <a:t>P</a:t>
                </a:r>
              </a:p>
            </p:txBody>
          </p:sp>
        </p:grpSp>
        <p:grpSp>
          <p:nvGrpSpPr>
            <p:cNvPr id="51" name="Groupe 50">
              <a:extLst>
                <a:ext uri="{FF2B5EF4-FFF2-40B4-BE49-F238E27FC236}">
                  <a16:creationId xmlns:a16="http://schemas.microsoft.com/office/drawing/2014/main" xmlns="" id="{071090D4-4998-4C28-A063-0DFB35B3651D}"/>
                </a:ext>
              </a:extLst>
            </p:cNvPr>
            <p:cNvGrpSpPr/>
            <p:nvPr/>
          </p:nvGrpSpPr>
          <p:grpSpPr>
            <a:xfrm>
              <a:off x="4396041" y="1657916"/>
              <a:ext cx="1880126" cy="1599162"/>
              <a:chOff x="3899289" y="2123583"/>
              <a:chExt cx="1880126" cy="1599162"/>
            </a:xfrm>
          </p:grpSpPr>
          <p:pic>
            <p:nvPicPr>
              <p:cNvPr id="19" name="Image 18">
                <a:extLst>
                  <a:ext uri="{FF2B5EF4-FFF2-40B4-BE49-F238E27FC236}">
                    <a16:creationId xmlns:a16="http://schemas.microsoft.com/office/drawing/2014/main" xmlns="" id="{33D782EE-812E-4D79-9751-EECF9C8C9F9B}"/>
                  </a:ext>
                </a:extLst>
              </p:cNvPr>
              <p:cNvPicPr>
                <a:picLocks noChangeAspect="1"/>
              </p:cNvPicPr>
              <p:nvPr/>
            </p:nvPicPr>
            <p:blipFill rotWithShape="1">
              <a:blip r:embed="rId4">
                <a:extLst>
                  <a:ext uri="{28A0092B-C50C-407E-A947-70E740481C1C}">
                    <a14:useLocalDpi xmlns:a14="http://schemas.microsoft.com/office/drawing/2010/main" val="0"/>
                  </a:ext>
                </a:extLst>
              </a:blip>
              <a:srcRect l="20631" t="40822" r="71938" b="38668"/>
              <a:stretch/>
            </p:blipFill>
            <p:spPr>
              <a:xfrm rot="16200000">
                <a:off x="4152929" y="2361606"/>
                <a:ext cx="1326377" cy="1395902"/>
              </a:xfrm>
              <a:prstGeom prst="rect">
                <a:avLst/>
              </a:prstGeom>
            </p:spPr>
          </p:pic>
          <p:sp>
            <p:nvSpPr>
              <p:cNvPr id="34" name="ZoneTexte 33">
                <a:extLst>
                  <a:ext uri="{FF2B5EF4-FFF2-40B4-BE49-F238E27FC236}">
                    <a16:creationId xmlns:a16="http://schemas.microsoft.com/office/drawing/2014/main" xmlns="" id="{9F205F9C-D95C-4C29-92FE-2F7B26B632BF}"/>
                  </a:ext>
                </a:extLst>
              </p:cNvPr>
              <p:cNvSpPr txBox="1"/>
              <p:nvPr/>
            </p:nvSpPr>
            <p:spPr>
              <a:xfrm>
                <a:off x="4258058" y="2123583"/>
                <a:ext cx="1116119" cy="307776"/>
              </a:xfrm>
              <a:prstGeom prst="rect">
                <a:avLst/>
              </a:prstGeom>
              <a:noFill/>
            </p:spPr>
            <p:txBody>
              <a:bodyPr wrap="none" rtlCol="0">
                <a:spAutoFit/>
              </a:bodyPr>
              <a:lstStyle/>
              <a:p>
                <a:pPr algn="ctr"/>
                <a:r>
                  <a:rPr lang="fr-FR" sz="900" dirty="0">
                    <a:solidFill>
                      <a:schemeClr val="bg1"/>
                    </a:solidFill>
                  </a:rPr>
                  <a:t>Coronal plane</a:t>
                </a:r>
              </a:p>
            </p:txBody>
          </p:sp>
          <p:sp>
            <p:nvSpPr>
              <p:cNvPr id="42" name="ZoneTexte 41">
                <a:extLst>
                  <a:ext uri="{FF2B5EF4-FFF2-40B4-BE49-F238E27FC236}">
                    <a16:creationId xmlns:a16="http://schemas.microsoft.com/office/drawing/2014/main" xmlns="" id="{2DCF4078-C0C3-4149-9DAF-8CE3F9F08EB2}"/>
                  </a:ext>
                </a:extLst>
              </p:cNvPr>
              <p:cNvSpPr txBox="1"/>
              <p:nvPr/>
            </p:nvSpPr>
            <p:spPr>
              <a:xfrm>
                <a:off x="3899289" y="2879085"/>
                <a:ext cx="323165" cy="292388"/>
              </a:xfrm>
              <a:prstGeom prst="rect">
                <a:avLst/>
              </a:prstGeom>
              <a:noFill/>
            </p:spPr>
            <p:txBody>
              <a:bodyPr wrap="none" rtlCol="0">
                <a:spAutoFit/>
              </a:bodyPr>
              <a:lstStyle/>
              <a:p>
                <a:r>
                  <a:rPr lang="fr-FR" sz="825" dirty="0">
                    <a:solidFill>
                      <a:schemeClr val="bg1"/>
                    </a:solidFill>
                  </a:rPr>
                  <a:t>R</a:t>
                </a:r>
              </a:p>
            </p:txBody>
          </p:sp>
          <p:sp>
            <p:nvSpPr>
              <p:cNvPr id="43" name="ZoneTexte 42">
                <a:extLst>
                  <a:ext uri="{FF2B5EF4-FFF2-40B4-BE49-F238E27FC236}">
                    <a16:creationId xmlns:a16="http://schemas.microsoft.com/office/drawing/2014/main" xmlns="" id="{EB59D10D-8275-417F-80C9-C704328FFBBB}"/>
                  </a:ext>
                </a:extLst>
              </p:cNvPr>
              <p:cNvSpPr txBox="1"/>
              <p:nvPr/>
            </p:nvSpPr>
            <p:spPr>
              <a:xfrm>
                <a:off x="5473348" y="2879085"/>
                <a:ext cx="306067" cy="292388"/>
              </a:xfrm>
              <a:prstGeom prst="rect">
                <a:avLst/>
              </a:prstGeom>
              <a:noFill/>
            </p:spPr>
            <p:txBody>
              <a:bodyPr wrap="none" rtlCol="0">
                <a:spAutoFit/>
              </a:bodyPr>
              <a:lstStyle/>
              <a:p>
                <a:r>
                  <a:rPr lang="fr-FR" sz="825" dirty="0">
                    <a:solidFill>
                      <a:schemeClr val="bg1"/>
                    </a:solidFill>
                  </a:rPr>
                  <a:t>L</a:t>
                </a:r>
              </a:p>
            </p:txBody>
          </p:sp>
        </p:grpSp>
      </p:grpSp>
      <p:sp>
        <p:nvSpPr>
          <p:cNvPr id="57" name="ZoneTexte 56">
            <a:extLst>
              <a:ext uri="{FF2B5EF4-FFF2-40B4-BE49-F238E27FC236}">
                <a16:creationId xmlns:a16="http://schemas.microsoft.com/office/drawing/2014/main" xmlns="" id="{60232997-A731-4C42-9D28-BB814F87DA97}"/>
              </a:ext>
            </a:extLst>
          </p:cNvPr>
          <p:cNvSpPr txBox="1"/>
          <p:nvPr/>
        </p:nvSpPr>
        <p:spPr>
          <a:xfrm>
            <a:off x="609608" y="1930768"/>
            <a:ext cx="3495893" cy="300082"/>
          </a:xfrm>
          <a:prstGeom prst="rect">
            <a:avLst/>
          </a:prstGeom>
          <a:noFill/>
        </p:spPr>
        <p:txBody>
          <a:bodyPr wrap="none" rtlCol="0">
            <a:spAutoFit/>
          </a:bodyPr>
          <a:lstStyle/>
          <a:p>
            <a:r>
              <a:rPr lang="fr-FR" sz="1350" dirty="0"/>
              <a:t>The fornix </a:t>
            </a:r>
            <a:r>
              <a:rPr lang="fr-FR" sz="1350" dirty="0" err="1"/>
              <a:t>is</a:t>
            </a:r>
            <a:r>
              <a:rPr lang="fr-FR" sz="1350" dirty="0"/>
              <a:t> </a:t>
            </a:r>
            <a:r>
              <a:rPr lang="fr-FR" sz="1350" dirty="0" err="1"/>
              <a:t>located</a:t>
            </a:r>
            <a:r>
              <a:rPr lang="fr-FR" sz="1350" dirty="0"/>
              <a:t> close to the hypothalamus</a:t>
            </a:r>
          </a:p>
        </p:txBody>
      </p:sp>
      <p:sp>
        <p:nvSpPr>
          <p:cNvPr id="58" name="ZoneTexte 57">
            <a:extLst>
              <a:ext uri="{FF2B5EF4-FFF2-40B4-BE49-F238E27FC236}">
                <a16:creationId xmlns:a16="http://schemas.microsoft.com/office/drawing/2014/main" xmlns="" id="{63BB528C-82EB-47A7-899C-7AAB7DF5CD64}"/>
              </a:ext>
            </a:extLst>
          </p:cNvPr>
          <p:cNvSpPr txBox="1"/>
          <p:nvPr/>
        </p:nvSpPr>
        <p:spPr>
          <a:xfrm>
            <a:off x="4975865" y="1428195"/>
            <a:ext cx="3928337" cy="923330"/>
          </a:xfrm>
          <a:prstGeom prst="rect">
            <a:avLst/>
          </a:prstGeom>
          <a:noFill/>
        </p:spPr>
        <p:txBody>
          <a:bodyPr wrap="square" rtlCol="0">
            <a:spAutoFit/>
          </a:bodyPr>
          <a:lstStyle/>
          <a:p>
            <a:r>
              <a:rPr lang="fr-FR" sz="1350" dirty="0"/>
              <a:t>To </a:t>
            </a:r>
            <a:r>
              <a:rPr lang="fr-FR" sz="1350" dirty="0" err="1"/>
              <a:t>limit</a:t>
            </a:r>
            <a:r>
              <a:rPr lang="fr-FR" sz="1350" dirty="0"/>
              <a:t> the influence of the fornix, </a:t>
            </a:r>
            <a:r>
              <a:rPr lang="fr-FR" sz="1350" dirty="0" err="1"/>
              <a:t>MTsat</a:t>
            </a:r>
            <a:r>
              <a:rPr lang="fr-FR" sz="1350" dirty="0"/>
              <a:t> values </a:t>
            </a:r>
            <a:r>
              <a:rPr lang="fr-FR" sz="1350" dirty="0" err="1"/>
              <a:t>were</a:t>
            </a:r>
            <a:r>
              <a:rPr lang="fr-FR" sz="1350" dirty="0"/>
              <a:t> </a:t>
            </a:r>
            <a:r>
              <a:rPr lang="fr-FR" sz="1350" dirty="0" err="1"/>
              <a:t>extracted</a:t>
            </a:r>
            <a:r>
              <a:rPr lang="fr-FR" sz="1350" dirty="0"/>
              <a:t> </a:t>
            </a:r>
            <a:r>
              <a:rPr lang="fr-FR" sz="1350" u="sng" dirty="0" err="1"/>
              <a:t>within</a:t>
            </a:r>
            <a:r>
              <a:rPr lang="fr-FR" sz="1350" u="sng" dirty="0"/>
              <a:t> a </a:t>
            </a:r>
            <a:r>
              <a:rPr lang="fr-FR" sz="1350" u="sng" dirty="0" err="1"/>
              <a:t>grey</a:t>
            </a:r>
            <a:r>
              <a:rPr lang="fr-FR" sz="1350" u="sng" dirty="0"/>
              <a:t> </a:t>
            </a:r>
            <a:r>
              <a:rPr lang="fr-FR" sz="1350" u="sng" dirty="0" err="1"/>
              <a:t>matter</a:t>
            </a:r>
            <a:r>
              <a:rPr lang="fr-FR" sz="1350" u="sng" dirty="0"/>
              <a:t> </a:t>
            </a:r>
            <a:r>
              <a:rPr lang="fr-FR" sz="1350" u="sng" dirty="0" err="1"/>
              <a:t>map</a:t>
            </a:r>
            <a:r>
              <a:rPr lang="fr-FR" sz="1350" u="sng" dirty="0"/>
              <a:t> </a:t>
            </a:r>
            <a:r>
              <a:rPr lang="fr-FR" sz="1350" u="sng" dirty="0" err="1"/>
              <a:t>thresholded</a:t>
            </a:r>
            <a:r>
              <a:rPr lang="fr-FR" sz="1350" u="sng" dirty="0"/>
              <a:t> at 0.2 </a:t>
            </a:r>
            <a:r>
              <a:rPr lang="fr-FR" sz="1350" dirty="0"/>
              <a:t>and for </a:t>
            </a:r>
            <a:r>
              <a:rPr lang="fr-FR" sz="1350" dirty="0" err="1"/>
              <a:t>which</a:t>
            </a:r>
            <a:r>
              <a:rPr lang="fr-FR" sz="1350" dirty="0"/>
              <a:t> </a:t>
            </a:r>
            <a:r>
              <a:rPr lang="fr-FR" sz="1350" u="sng" dirty="0"/>
              <a:t>the </a:t>
            </a:r>
            <a:r>
              <a:rPr lang="fr-FR" sz="1350" u="sng" dirty="0" err="1"/>
              <a:t>intensity</a:t>
            </a:r>
            <a:r>
              <a:rPr lang="fr-FR" sz="1350" u="sng" dirty="0"/>
              <a:t> </a:t>
            </a:r>
            <a:r>
              <a:rPr lang="fr-FR" sz="1350" u="sng" dirty="0" err="1"/>
              <a:t>is</a:t>
            </a:r>
            <a:r>
              <a:rPr lang="fr-FR" sz="1350" u="sng" dirty="0"/>
              <a:t> </a:t>
            </a:r>
            <a:r>
              <a:rPr lang="fr-FR" sz="1350" u="sng" dirty="0" err="1"/>
              <a:t>greater</a:t>
            </a:r>
            <a:r>
              <a:rPr lang="fr-FR" sz="1350" u="sng" dirty="0"/>
              <a:t> </a:t>
            </a:r>
            <a:r>
              <a:rPr lang="fr-FR" sz="1350" u="sng" dirty="0" err="1"/>
              <a:t>than</a:t>
            </a:r>
            <a:r>
              <a:rPr lang="fr-FR" sz="1350" u="sng" dirty="0"/>
              <a:t> the one of the white </a:t>
            </a:r>
            <a:r>
              <a:rPr lang="fr-FR" sz="1350" u="sng" dirty="0" err="1"/>
              <a:t>matter</a:t>
            </a:r>
            <a:endParaRPr lang="fr-FR" sz="1350" u="sng" dirty="0"/>
          </a:p>
        </p:txBody>
      </p:sp>
      <p:grpSp>
        <p:nvGrpSpPr>
          <p:cNvPr id="74" name="Groupe 73">
            <a:extLst>
              <a:ext uri="{FF2B5EF4-FFF2-40B4-BE49-F238E27FC236}">
                <a16:creationId xmlns:a16="http://schemas.microsoft.com/office/drawing/2014/main" xmlns="" id="{A5D12907-6704-4CE5-99D3-F9B9269377C8}"/>
              </a:ext>
            </a:extLst>
          </p:cNvPr>
          <p:cNvGrpSpPr/>
          <p:nvPr/>
        </p:nvGrpSpPr>
        <p:grpSpPr>
          <a:xfrm>
            <a:off x="5320430" y="2470659"/>
            <a:ext cx="3302516" cy="2641303"/>
            <a:chOff x="7169545" y="2773185"/>
            <a:chExt cx="4403354" cy="3521737"/>
          </a:xfrm>
        </p:grpSpPr>
        <p:grpSp>
          <p:nvGrpSpPr>
            <p:cNvPr id="72" name="Groupe 71">
              <a:extLst>
                <a:ext uri="{FF2B5EF4-FFF2-40B4-BE49-F238E27FC236}">
                  <a16:creationId xmlns:a16="http://schemas.microsoft.com/office/drawing/2014/main" xmlns="" id="{16D45763-55DF-4209-8378-9187741225FE}"/>
                </a:ext>
              </a:extLst>
            </p:cNvPr>
            <p:cNvGrpSpPr/>
            <p:nvPr/>
          </p:nvGrpSpPr>
          <p:grpSpPr>
            <a:xfrm>
              <a:off x="7169545" y="2773185"/>
              <a:ext cx="4403354" cy="3521737"/>
              <a:chOff x="6628109" y="2723517"/>
              <a:chExt cx="4403354" cy="3521737"/>
            </a:xfrm>
          </p:grpSpPr>
          <p:sp>
            <p:nvSpPr>
              <p:cNvPr id="63" name="Rectangle 62">
                <a:extLst>
                  <a:ext uri="{FF2B5EF4-FFF2-40B4-BE49-F238E27FC236}">
                    <a16:creationId xmlns:a16="http://schemas.microsoft.com/office/drawing/2014/main" xmlns="" id="{17184802-E745-4FBE-B663-3D0CE00925C2}"/>
                  </a:ext>
                </a:extLst>
              </p:cNvPr>
              <p:cNvSpPr/>
              <p:nvPr/>
            </p:nvSpPr>
            <p:spPr>
              <a:xfrm>
                <a:off x="6628109" y="2723517"/>
                <a:ext cx="4392817" cy="35217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sz="1350"/>
              </a:p>
            </p:txBody>
          </p:sp>
          <p:grpSp>
            <p:nvGrpSpPr>
              <p:cNvPr id="70" name="Groupe 69">
                <a:extLst>
                  <a:ext uri="{FF2B5EF4-FFF2-40B4-BE49-F238E27FC236}">
                    <a16:creationId xmlns:a16="http://schemas.microsoft.com/office/drawing/2014/main" xmlns="" id="{DCBFA765-69A0-468B-AC01-94CA42189D86}"/>
                  </a:ext>
                </a:extLst>
              </p:cNvPr>
              <p:cNvGrpSpPr/>
              <p:nvPr/>
            </p:nvGrpSpPr>
            <p:grpSpPr>
              <a:xfrm>
                <a:off x="8963248" y="2906297"/>
                <a:ext cx="2068215" cy="2941020"/>
                <a:chOff x="7963246" y="693790"/>
                <a:chExt cx="2068215" cy="2941020"/>
              </a:xfrm>
            </p:grpSpPr>
            <p:pic>
              <p:nvPicPr>
                <p:cNvPr id="62" name="Image 61">
                  <a:extLst>
                    <a:ext uri="{FF2B5EF4-FFF2-40B4-BE49-F238E27FC236}">
                      <a16:creationId xmlns:a16="http://schemas.microsoft.com/office/drawing/2014/main" xmlns="" id="{5138FCEC-28FA-414B-9112-074DADD6B9F7}"/>
                    </a:ext>
                  </a:extLst>
                </p:cNvPr>
                <p:cNvPicPr>
                  <a:picLocks noChangeAspect="1"/>
                </p:cNvPicPr>
                <p:nvPr/>
              </p:nvPicPr>
              <p:blipFill rotWithShape="1">
                <a:blip r:embed="rId5">
                  <a:extLst>
                    <a:ext uri="{28A0092B-C50C-407E-A947-70E740481C1C}">
                      <a14:useLocalDpi xmlns:a14="http://schemas.microsoft.com/office/drawing/2010/main" val="0"/>
                    </a:ext>
                  </a:extLst>
                </a:blip>
                <a:srcRect l="83029" t="29594" r="10034" b="52212"/>
                <a:stretch/>
              </p:blipFill>
              <p:spPr>
                <a:xfrm>
                  <a:off x="8264325" y="693790"/>
                  <a:ext cx="1498374" cy="1498373"/>
                </a:xfrm>
                <a:prstGeom prst="rect">
                  <a:avLst/>
                </a:prstGeom>
              </p:spPr>
            </p:pic>
            <p:pic>
              <p:nvPicPr>
                <p:cNvPr id="65" name="Image 64">
                  <a:extLst>
                    <a:ext uri="{FF2B5EF4-FFF2-40B4-BE49-F238E27FC236}">
                      <a16:creationId xmlns:a16="http://schemas.microsoft.com/office/drawing/2014/main" xmlns="" id="{5FAE1CA7-A460-49B0-8B36-B04B10FCC17E}"/>
                    </a:ext>
                  </a:extLst>
                </p:cNvPr>
                <p:cNvPicPr>
                  <a:picLocks noChangeAspect="1"/>
                </p:cNvPicPr>
                <p:nvPr/>
              </p:nvPicPr>
              <p:blipFill rotWithShape="1">
                <a:blip r:embed="rId6">
                  <a:extLst>
                    <a:ext uri="{28A0092B-C50C-407E-A947-70E740481C1C}">
                      <a14:useLocalDpi xmlns:a14="http://schemas.microsoft.com/office/drawing/2010/main" val="0"/>
                    </a:ext>
                  </a:extLst>
                </a:blip>
                <a:srcRect l="82853" t="29085" r="10181" b="52646"/>
                <a:stretch/>
              </p:blipFill>
              <p:spPr>
                <a:xfrm>
                  <a:off x="8225649" y="2117244"/>
                  <a:ext cx="1517564" cy="1517566"/>
                </a:xfrm>
                <a:prstGeom prst="rect">
                  <a:avLst/>
                </a:prstGeom>
              </p:spPr>
            </p:pic>
            <p:sp>
              <p:nvSpPr>
                <p:cNvPr id="68" name="ZoneTexte 67">
                  <a:extLst>
                    <a:ext uri="{FF2B5EF4-FFF2-40B4-BE49-F238E27FC236}">
                      <a16:creationId xmlns:a16="http://schemas.microsoft.com/office/drawing/2014/main" xmlns="" id="{55B752D3-7444-4868-B951-D468F5F20D3C}"/>
                    </a:ext>
                  </a:extLst>
                </p:cNvPr>
                <p:cNvSpPr txBox="1"/>
                <p:nvPr/>
              </p:nvSpPr>
              <p:spPr>
                <a:xfrm>
                  <a:off x="7963246" y="1296997"/>
                  <a:ext cx="327440" cy="292388"/>
                </a:xfrm>
                <a:prstGeom prst="rect">
                  <a:avLst/>
                </a:prstGeom>
                <a:noFill/>
              </p:spPr>
              <p:txBody>
                <a:bodyPr wrap="none" rtlCol="0">
                  <a:spAutoFit/>
                </a:bodyPr>
                <a:lstStyle/>
                <a:p>
                  <a:r>
                    <a:rPr lang="fr-FR" sz="825" dirty="0">
                      <a:solidFill>
                        <a:schemeClr val="bg1"/>
                      </a:solidFill>
                    </a:rPr>
                    <a:t>A</a:t>
                  </a:r>
                </a:p>
              </p:txBody>
            </p:sp>
            <p:sp>
              <p:nvSpPr>
                <p:cNvPr id="69" name="ZoneTexte 68">
                  <a:extLst>
                    <a:ext uri="{FF2B5EF4-FFF2-40B4-BE49-F238E27FC236}">
                      <a16:creationId xmlns:a16="http://schemas.microsoft.com/office/drawing/2014/main" xmlns="" id="{B99613F6-3AFE-403C-9219-18E49B35EBDC}"/>
                    </a:ext>
                  </a:extLst>
                </p:cNvPr>
                <p:cNvSpPr txBox="1"/>
                <p:nvPr/>
              </p:nvSpPr>
              <p:spPr>
                <a:xfrm>
                  <a:off x="9712570" y="1296997"/>
                  <a:ext cx="318891" cy="292388"/>
                </a:xfrm>
                <a:prstGeom prst="rect">
                  <a:avLst/>
                </a:prstGeom>
                <a:noFill/>
              </p:spPr>
              <p:txBody>
                <a:bodyPr wrap="none" rtlCol="0">
                  <a:spAutoFit/>
                </a:bodyPr>
                <a:lstStyle/>
                <a:p>
                  <a:r>
                    <a:rPr lang="fr-FR" sz="825" dirty="0">
                      <a:solidFill>
                        <a:schemeClr val="bg1"/>
                      </a:solidFill>
                    </a:rPr>
                    <a:t>P</a:t>
                  </a:r>
                </a:p>
              </p:txBody>
            </p:sp>
          </p:grpSp>
          <p:grpSp>
            <p:nvGrpSpPr>
              <p:cNvPr id="71" name="Groupe 70">
                <a:extLst>
                  <a:ext uri="{FF2B5EF4-FFF2-40B4-BE49-F238E27FC236}">
                    <a16:creationId xmlns:a16="http://schemas.microsoft.com/office/drawing/2014/main" xmlns="" id="{1BA38850-A030-44AC-AF20-6CC6578631A1}"/>
                  </a:ext>
                </a:extLst>
              </p:cNvPr>
              <p:cNvGrpSpPr/>
              <p:nvPr/>
            </p:nvGrpSpPr>
            <p:grpSpPr>
              <a:xfrm>
                <a:off x="6644703" y="2897731"/>
                <a:ext cx="2101637" cy="2864039"/>
                <a:chOff x="6695129" y="2942162"/>
                <a:chExt cx="2101637" cy="2864039"/>
              </a:xfrm>
            </p:grpSpPr>
            <p:pic>
              <p:nvPicPr>
                <p:cNvPr id="60" name="Image 59">
                  <a:extLst>
                    <a:ext uri="{FF2B5EF4-FFF2-40B4-BE49-F238E27FC236}">
                      <a16:creationId xmlns:a16="http://schemas.microsoft.com/office/drawing/2014/main" xmlns="" id="{943C5A3F-C72C-49E9-90D9-60B44CB57050}"/>
                    </a:ext>
                  </a:extLst>
                </p:cNvPr>
                <p:cNvPicPr>
                  <a:picLocks noChangeAspect="1"/>
                </p:cNvPicPr>
                <p:nvPr/>
              </p:nvPicPr>
              <p:blipFill rotWithShape="1">
                <a:blip r:embed="rId5">
                  <a:extLst>
                    <a:ext uri="{28A0092B-C50C-407E-A947-70E740481C1C}">
                      <a14:useLocalDpi xmlns:a14="http://schemas.microsoft.com/office/drawing/2010/main" val="0"/>
                    </a:ext>
                  </a:extLst>
                </a:blip>
                <a:srcRect l="21535" t="41471" r="72410" b="40335"/>
                <a:stretch/>
              </p:blipFill>
              <p:spPr>
                <a:xfrm rot="16200000">
                  <a:off x="7070754" y="2846927"/>
                  <a:ext cx="1307904" cy="1498373"/>
                </a:xfrm>
                <a:prstGeom prst="rect">
                  <a:avLst/>
                </a:prstGeom>
              </p:spPr>
            </p:pic>
            <p:pic>
              <p:nvPicPr>
                <p:cNvPr id="64" name="Image 63">
                  <a:extLst>
                    <a:ext uri="{FF2B5EF4-FFF2-40B4-BE49-F238E27FC236}">
                      <a16:creationId xmlns:a16="http://schemas.microsoft.com/office/drawing/2014/main" xmlns="" id="{D5CE58F3-6EF0-4BD0-87CA-4F6C83F8DF0F}"/>
                    </a:ext>
                  </a:extLst>
                </p:cNvPr>
                <p:cNvPicPr>
                  <a:picLocks noChangeAspect="1"/>
                </p:cNvPicPr>
                <p:nvPr/>
              </p:nvPicPr>
              <p:blipFill rotWithShape="1">
                <a:blip r:embed="rId6">
                  <a:extLst>
                    <a:ext uri="{28A0092B-C50C-407E-A947-70E740481C1C}">
                      <a14:useLocalDpi xmlns:a14="http://schemas.microsoft.com/office/drawing/2010/main" val="0"/>
                    </a:ext>
                  </a:extLst>
                </a:blip>
                <a:srcRect l="21353" t="41557" r="72373" b="40174"/>
                <a:stretch/>
              </p:blipFill>
              <p:spPr>
                <a:xfrm rot="16200000">
                  <a:off x="7049899" y="4382208"/>
                  <a:ext cx="1349611" cy="1498376"/>
                </a:xfrm>
                <a:prstGeom prst="rect">
                  <a:avLst/>
                </a:prstGeom>
              </p:spPr>
            </p:pic>
            <p:sp>
              <p:nvSpPr>
                <p:cNvPr id="66" name="ZoneTexte 65">
                  <a:extLst>
                    <a:ext uri="{FF2B5EF4-FFF2-40B4-BE49-F238E27FC236}">
                      <a16:creationId xmlns:a16="http://schemas.microsoft.com/office/drawing/2014/main" xmlns="" id="{56F75955-99B2-4840-BE87-0880B7E09D10}"/>
                    </a:ext>
                  </a:extLst>
                </p:cNvPr>
                <p:cNvSpPr txBox="1"/>
                <p:nvPr/>
              </p:nvSpPr>
              <p:spPr>
                <a:xfrm>
                  <a:off x="6695129" y="3541863"/>
                  <a:ext cx="323165" cy="292388"/>
                </a:xfrm>
                <a:prstGeom prst="rect">
                  <a:avLst/>
                </a:prstGeom>
                <a:noFill/>
              </p:spPr>
              <p:txBody>
                <a:bodyPr wrap="none" rtlCol="0">
                  <a:spAutoFit/>
                </a:bodyPr>
                <a:lstStyle/>
                <a:p>
                  <a:r>
                    <a:rPr lang="fr-FR" sz="825" dirty="0">
                      <a:solidFill>
                        <a:schemeClr val="bg1"/>
                      </a:solidFill>
                    </a:rPr>
                    <a:t>R</a:t>
                  </a:r>
                </a:p>
              </p:txBody>
            </p:sp>
            <p:sp>
              <p:nvSpPr>
                <p:cNvPr id="67" name="ZoneTexte 66">
                  <a:extLst>
                    <a:ext uri="{FF2B5EF4-FFF2-40B4-BE49-F238E27FC236}">
                      <a16:creationId xmlns:a16="http://schemas.microsoft.com/office/drawing/2014/main" xmlns="" id="{38CFE214-F559-4537-933C-113570EF1729}"/>
                    </a:ext>
                  </a:extLst>
                </p:cNvPr>
                <p:cNvSpPr txBox="1"/>
                <p:nvPr/>
              </p:nvSpPr>
              <p:spPr>
                <a:xfrm>
                  <a:off x="8490699" y="3525621"/>
                  <a:ext cx="306067" cy="292388"/>
                </a:xfrm>
                <a:prstGeom prst="rect">
                  <a:avLst/>
                </a:prstGeom>
                <a:noFill/>
              </p:spPr>
              <p:txBody>
                <a:bodyPr wrap="none" rtlCol="0">
                  <a:spAutoFit/>
                </a:bodyPr>
                <a:lstStyle/>
                <a:p>
                  <a:r>
                    <a:rPr lang="fr-FR" sz="825" dirty="0">
                      <a:solidFill>
                        <a:schemeClr val="bg1"/>
                      </a:solidFill>
                    </a:rPr>
                    <a:t>L</a:t>
                  </a:r>
                </a:p>
              </p:txBody>
            </p:sp>
          </p:grpSp>
        </p:grpSp>
        <p:sp>
          <p:nvSpPr>
            <p:cNvPr id="73" name="ZoneTexte 72">
              <a:extLst>
                <a:ext uri="{FF2B5EF4-FFF2-40B4-BE49-F238E27FC236}">
                  <a16:creationId xmlns:a16="http://schemas.microsoft.com/office/drawing/2014/main" xmlns="" id="{3FAAF21D-7D95-4B1D-928A-793E91EF50F5}"/>
                </a:ext>
              </a:extLst>
            </p:cNvPr>
            <p:cNvSpPr txBox="1"/>
            <p:nvPr/>
          </p:nvSpPr>
          <p:spPr>
            <a:xfrm>
              <a:off x="7599272" y="5901566"/>
              <a:ext cx="3533446" cy="307776"/>
            </a:xfrm>
            <a:prstGeom prst="rect">
              <a:avLst/>
            </a:prstGeom>
            <a:noFill/>
          </p:spPr>
          <p:txBody>
            <a:bodyPr wrap="none" rtlCol="0">
              <a:spAutoFit/>
            </a:bodyPr>
            <a:lstStyle/>
            <a:p>
              <a:pPr algn="ctr"/>
              <a:r>
                <a:rPr lang="fr-FR" sz="900" dirty="0">
                  <a:solidFill>
                    <a:schemeClr val="bg1"/>
                  </a:solidFill>
                </a:rPr>
                <a:t>Grey </a:t>
              </a:r>
              <a:r>
                <a:rPr lang="fr-FR" sz="900" dirty="0" err="1">
                  <a:solidFill>
                    <a:schemeClr val="bg1"/>
                  </a:solidFill>
                </a:rPr>
                <a:t>matter</a:t>
              </a:r>
              <a:r>
                <a:rPr lang="fr-FR" sz="900" dirty="0">
                  <a:solidFill>
                    <a:schemeClr val="bg1"/>
                  </a:solidFill>
                </a:rPr>
                <a:t> </a:t>
              </a:r>
              <a:r>
                <a:rPr lang="fr-FR" sz="900" dirty="0" err="1">
                  <a:solidFill>
                    <a:schemeClr val="bg1"/>
                  </a:solidFill>
                </a:rPr>
                <a:t>thresholded</a:t>
              </a:r>
              <a:r>
                <a:rPr lang="fr-FR" sz="900" dirty="0">
                  <a:solidFill>
                    <a:schemeClr val="bg1"/>
                  </a:solidFill>
                </a:rPr>
                <a:t> </a:t>
              </a:r>
              <a:r>
                <a:rPr lang="fr-FR" sz="900" dirty="0" err="1">
                  <a:solidFill>
                    <a:schemeClr val="bg1"/>
                  </a:solidFill>
                </a:rPr>
                <a:t>map</a:t>
              </a:r>
              <a:r>
                <a:rPr lang="fr-FR" sz="900" dirty="0">
                  <a:solidFill>
                    <a:schemeClr val="bg1"/>
                  </a:solidFill>
                </a:rPr>
                <a:t> (</a:t>
              </a:r>
              <a:r>
                <a:rPr lang="fr-FR" sz="900" dirty="0" err="1">
                  <a:solidFill>
                    <a:schemeClr val="bg1"/>
                  </a:solidFill>
                </a:rPr>
                <a:t>MTsat</a:t>
              </a:r>
              <a:r>
                <a:rPr lang="fr-FR" sz="900" dirty="0">
                  <a:solidFill>
                    <a:schemeClr val="bg1"/>
                  </a:solidFill>
                </a:rPr>
                <a:t> segmentation)</a:t>
              </a:r>
            </a:p>
          </p:txBody>
        </p:sp>
      </p:grpSp>
      <p:sp>
        <p:nvSpPr>
          <p:cNvPr id="78" name="Rectangle 77">
            <a:extLst>
              <a:ext uri="{FF2B5EF4-FFF2-40B4-BE49-F238E27FC236}">
                <a16:creationId xmlns:a16="http://schemas.microsoft.com/office/drawing/2014/main" xmlns="" id="{AFF82E73-F874-45EF-847A-FC072F58D987}"/>
              </a:ext>
            </a:extLst>
          </p:cNvPr>
          <p:cNvSpPr/>
          <p:nvPr/>
        </p:nvSpPr>
        <p:spPr>
          <a:xfrm>
            <a:off x="7535775" y="2750874"/>
            <a:ext cx="372126" cy="4317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9" name="Rectangle 78">
            <a:extLst>
              <a:ext uri="{FF2B5EF4-FFF2-40B4-BE49-F238E27FC236}">
                <a16:creationId xmlns:a16="http://schemas.microsoft.com/office/drawing/2014/main" xmlns="" id="{FEFD954E-1231-4FD2-B4E2-FC608E005F78}"/>
              </a:ext>
            </a:extLst>
          </p:cNvPr>
          <p:cNvSpPr/>
          <p:nvPr/>
        </p:nvSpPr>
        <p:spPr>
          <a:xfrm>
            <a:off x="7535775" y="3840724"/>
            <a:ext cx="372126" cy="4317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0" name="Rectangle 79">
            <a:extLst>
              <a:ext uri="{FF2B5EF4-FFF2-40B4-BE49-F238E27FC236}">
                <a16:creationId xmlns:a16="http://schemas.microsoft.com/office/drawing/2014/main" xmlns="" id="{01184290-3A1B-49C0-8C89-A5A5A2523E41}"/>
              </a:ext>
            </a:extLst>
          </p:cNvPr>
          <p:cNvSpPr/>
          <p:nvPr/>
        </p:nvSpPr>
        <p:spPr>
          <a:xfrm>
            <a:off x="5827132" y="4236077"/>
            <a:ext cx="541918" cy="4317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1" name="Rectangle 80">
            <a:extLst>
              <a:ext uri="{FF2B5EF4-FFF2-40B4-BE49-F238E27FC236}">
                <a16:creationId xmlns:a16="http://schemas.microsoft.com/office/drawing/2014/main" xmlns="" id="{EFD6DADD-9D2D-4157-8CAE-2E2DAAC71E7D}"/>
              </a:ext>
            </a:extLst>
          </p:cNvPr>
          <p:cNvSpPr/>
          <p:nvPr/>
        </p:nvSpPr>
        <p:spPr>
          <a:xfrm>
            <a:off x="5865503" y="3087736"/>
            <a:ext cx="541918" cy="4317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716050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88923" y="2737167"/>
            <a:ext cx="2789227" cy="267471"/>
          </a:xfrm>
          <a:prstGeom prst="rect">
            <a:avLst/>
          </a:prstGeom>
          <a:solidFill>
            <a:schemeClr val="bg1"/>
          </a:solidFill>
          <a:ln w="19050" cap="rnd" cmpd="sng" algn="ctr">
            <a:solidFill>
              <a:schemeClr val="bg1"/>
            </a:solidFill>
            <a:prstDash val="sys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6" name="Rectangle 5"/>
          <p:cNvSpPr/>
          <p:nvPr/>
        </p:nvSpPr>
        <p:spPr bwMode="auto">
          <a:xfrm>
            <a:off x="5318549" y="1952307"/>
            <a:ext cx="152191" cy="440373"/>
          </a:xfrm>
          <a:prstGeom prst="rect">
            <a:avLst/>
          </a:prstGeom>
          <a:solidFill>
            <a:schemeClr val="bg1"/>
          </a:solidFill>
          <a:ln w="19050" cap="rnd" cmpd="sng" algn="ctr">
            <a:solidFill>
              <a:schemeClr val="bg1"/>
            </a:solidFill>
            <a:prstDash val="sysDot"/>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1"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2" name="Rectangle 11"/>
          <p:cNvSpPr>
            <a:spLocks noChangeArrowheads="1"/>
          </p:cNvSpPr>
          <p:nvPr/>
        </p:nvSpPr>
        <p:spPr bwMode="auto">
          <a:xfrm>
            <a:off x="347630" y="1657047"/>
            <a:ext cx="576000"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spcBef>
                <a:spcPct val="0"/>
              </a:spcBef>
              <a:buFontTx/>
              <a:buNone/>
            </a:pPr>
            <a:r>
              <a:rPr lang="it-IT" altLang="fr-FR" sz="1400" b="1" dirty="0" smtClean="0">
                <a:solidFill>
                  <a:schemeClr val="accent2"/>
                </a:solidFill>
                <a:latin typeface="Arial" panose="020B0604020202020204" pitchFamily="34" charset="0"/>
                <a:cs typeface="Arial" panose="020B0604020202020204" pitchFamily="34" charset="0"/>
              </a:rPr>
              <a:t>HAB</a:t>
            </a:r>
            <a:endParaRPr lang="it-IT" altLang="fr-FR" sz="1400" dirty="0">
              <a:solidFill>
                <a:schemeClr val="accent2"/>
              </a:solidFill>
              <a:latin typeface="Arial" panose="020B0604020202020204" pitchFamily="34" charset="0"/>
              <a:cs typeface="Arial" panose="020B0604020202020204" pitchFamily="34" charset="0"/>
            </a:endParaRPr>
          </a:p>
        </p:txBody>
      </p:sp>
      <p:sp>
        <p:nvSpPr>
          <p:cNvPr id="13" name="Rectangle 12"/>
          <p:cNvSpPr>
            <a:spLocks noChangeArrowheads="1"/>
          </p:cNvSpPr>
          <p:nvPr/>
        </p:nvSpPr>
        <p:spPr bwMode="auto">
          <a:xfrm>
            <a:off x="1727205" y="1657047"/>
            <a:ext cx="564577"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spcBef>
                <a:spcPct val="0"/>
              </a:spcBef>
              <a:buFontTx/>
              <a:buNone/>
            </a:pPr>
            <a:r>
              <a:rPr lang="it-IT" altLang="fr-FR" sz="1400" b="1" dirty="0" smtClean="0">
                <a:solidFill>
                  <a:schemeClr val="accent2"/>
                </a:solidFill>
                <a:latin typeface="Arial" panose="020B0604020202020204" pitchFamily="34" charset="0"/>
                <a:cs typeface="Arial" panose="020B0604020202020204" pitchFamily="34" charset="0"/>
              </a:rPr>
              <a:t>BAS</a:t>
            </a:r>
            <a:endParaRPr lang="it-IT" altLang="fr-FR" sz="1400" dirty="0">
              <a:solidFill>
                <a:schemeClr val="accent2"/>
              </a:solidFill>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7798596" y="2048192"/>
            <a:ext cx="685800" cy="700261"/>
          </a:xfrm>
          <a:prstGeom prst="rect">
            <a:avLst/>
          </a:prstGeom>
          <a:solidFill>
            <a:schemeClr val="bg1"/>
          </a:solidFill>
          <a:ln w="222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15" name="Rectangle 14"/>
          <p:cNvSpPr>
            <a:spLocks noChangeArrowheads="1"/>
          </p:cNvSpPr>
          <p:nvPr/>
        </p:nvSpPr>
        <p:spPr bwMode="auto">
          <a:xfrm>
            <a:off x="6828286" y="1657047"/>
            <a:ext cx="1249760"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spcBef>
                <a:spcPct val="0"/>
              </a:spcBef>
              <a:buFontTx/>
              <a:buNone/>
            </a:pPr>
            <a:r>
              <a:rPr lang="fr-BE" altLang="fr-FR" sz="1400" b="1" dirty="0" smtClean="0">
                <a:solidFill>
                  <a:schemeClr val="accent2"/>
                </a:solidFill>
                <a:latin typeface="Arial" panose="020B0604020202020204" pitchFamily="34" charset="0"/>
                <a:cs typeface="Arial" panose="020B0604020202020204" pitchFamily="34" charset="0"/>
              </a:rPr>
              <a:t>REC</a:t>
            </a:r>
            <a:r>
              <a:rPr lang="fr-BE" altLang="fr-FR" sz="1050" b="1" dirty="0" smtClean="0">
                <a:solidFill>
                  <a:schemeClr val="accent2"/>
                </a:solidFill>
                <a:latin typeface="Arial" panose="020B0604020202020204" pitchFamily="34" charset="0"/>
                <a:cs typeface="Arial" panose="020B0604020202020204" pitchFamily="34" charset="0"/>
              </a:rPr>
              <a:t> (12h)</a:t>
            </a:r>
            <a:endParaRPr lang="it-IT" altLang="fr-FR" sz="1200" dirty="0">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5055396" y="2056303"/>
            <a:ext cx="2057400" cy="685800"/>
          </a:xfrm>
          <a:prstGeom prst="rect">
            <a:avLst/>
          </a:prstGeom>
          <a:solidFill>
            <a:schemeClr val="accent1"/>
          </a:solidFill>
          <a:ln w="22225">
            <a:solidFill>
              <a:srgbClr val="FF0000"/>
            </a:solidFill>
            <a:prstDash val="sysDot"/>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17" name="Rectangle 16"/>
          <p:cNvSpPr>
            <a:spLocks noChangeArrowheads="1"/>
          </p:cNvSpPr>
          <p:nvPr/>
        </p:nvSpPr>
        <p:spPr bwMode="auto">
          <a:xfrm>
            <a:off x="5066508" y="2048192"/>
            <a:ext cx="2046288" cy="700261"/>
          </a:xfrm>
          <a:prstGeom prst="rect">
            <a:avLst/>
          </a:prstGeom>
          <a:solidFill>
            <a:schemeClr val="bg1"/>
          </a:solidFill>
          <a:ln w="22225">
            <a:solidFill>
              <a:srgbClr val="FF0000"/>
            </a:solidFill>
            <a:prstDash val="sysDot"/>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18" name="Rectangle 17"/>
          <p:cNvSpPr>
            <a:spLocks noChangeArrowheads="1"/>
          </p:cNvSpPr>
          <p:nvPr/>
        </p:nvSpPr>
        <p:spPr bwMode="auto">
          <a:xfrm>
            <a:off x="7098046" y="2048192"/>
            <a:ext cx="922348" cy="700261"/>
          </a:xfrm>
          <a:prstGeom prst="rect">
            <a:avLst/>
          </a:prstGeom>
          <a:solidFill>
            <a:srgbClr val="008000"/>
          </a:solidFill>
          <a:ln w="22225">
            <a:solidFill>
              <a:srgbClr val="008000"/>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22" name="AutoShape 43"/>
          <p:cNvSpPr>
            <a:spLocks noChangeArrowheads="1"/>
          </p:cNvSpPr>
          <p:nvPr/>
        </p:nvSpPr>
        <p:spPr bwMode="auto">
          <a:xfrm>
            <a:off x="7516456" y="2284903"/>
            <a:ext cx="152400" cy="228600"/>
          </a:xfrm>
          <a:prstGeom prst="moon">
            <a:avLst>
              <a:gd name="adj" fmla="val 41667"/>
            </a:avLst>
          </a:prstGeom>
          <a:solidFill>
            <a:srgbClr val="FFFF00"/>
          </a:solidFill>
          <a:ln w="95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25" name="Rectangle 24"/>
          <p:cNvSpPr>
            <a:spLocks noChangeArrowheads="1"/>
          </p:cNvSpPr>
          <p:nvPr/>
        </p:nvSpPr>
        <p:spPr bwMode="auto">
          <a:xfrm>
            <a:off x="2326484" y="2048192"/>
            <a:ext cx="685800" cy="700261"/>
          </a:xfrm>
          <a:prstGeom prst="rect">
            <a:avLst/>
          </a:prstGeom>
          <a:solidFill>
            <a:schemeClr val="bg1"/>
          </a:solidFill>
          <a:ln w="222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200" b="1" dirty="0">
              <a:solidFill>
                <a:srgbClr val="FF0000"/>
              </a:solidFill>
              <a:latin typeface="Arial" panose="020B0604020202020204" pitchFamily="34" charset="0"/>
              <a:cs typeface="Arial" panose="020B0604020202020204" pitchFamily="34" charset="0"/>
            </a:endParaRPr>
          </a:p>
        </p:txBody>
      </p:sp>
      <p:sp>
        <p:nvSpPr>
          <p:cNvPr id="26" name="Rectangle 25"/>
          <p:cNvSpPr>
            <a:spLocks noChangeArrowheads="1"/>
          </p:cNvSpPr>
          <p:nvPr/>
        </p:nvSpPr>
        <p:spPr bwMode="auto">
          <a:xfrm>
            <a:off x="3011692" y="2048192"/>
            <a:ext cx="827119" cy="700261"/>
          </a:xfrm>
          <a:prstGeom prst="rect">
            <a:avLst/>
          </a:prstGeom>
          <a:solidFill>
            <a:schemeClr val="tx1"/>
          </a:solidFill>
          <a:ln w="222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28" name="AutoShape 21"/>
          <p:cNvSpPr>
            <a:spLocks noChangeArrowheads="1"/>
          </p:cNvSpPr>
          <p:nvPr/>
        </p:nvSpPr>
        <p:spPr bwMode="auto">
          <a:xfrm>
            <a:off x="3339992" y="2280141"/>
            <a:ext cx="152400" cy="228600"/>
          </a:xfrm>
          <a:prstGeom prst="moon">
            <a:avLst>
              <a:gd name="adj" fmla="val 41667"/>
            </a:avLst>
          </a:prstGeom>
          <a:solidFill>
            <a:srgbClr val="FFFF00"/>
          </a:solidFill>
          <a:ln w="95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29" name="Rectangle 28"/>
          <p:cNvSpPr>
            <a:spLocks noChangeArrowheads="1"/>
          </p:cNvSpPr>
          <p:nvPr/>
        </p:nvSpPr>
        <p:spPr bwMode="auto">
          <a:xfrm>
            <a:off x="2910757" y="1657047"/>
            <a:ext cx="893193"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spcBef>
                <a:spcPct val="0"/>
              </a:spcBef>
              <a:buFontTx/>
              <a:buNone/>
            </a:pPr>
            <a:r>
              <a:rPr lang="it-IT" altLang="fr-FR" sz="1400" b="1" dirty="0" smtClean="0">
                <a:solidFill>
                  <a:schemeClr val="accent2"/>
                </a:solidFill>
                <a:latin typeface="Arial" panose="020B0604020202020204" pitchFamily="34" charset="0"/>
                <a:cs typeface="Arial" panose="020B0604020202020204" pitchFamily="34" charset="0"/>
              </a:rPr>
              <a:t>EXT</a:t>
            </a:r>
            <a:r>
              <a:rPr lang="it-IT" altLang="fr-FR" sz="1050" b="1" dirty="0" smtClean="0">
                <a:solidFill>
                  <a:schemeClr val="accent2"/>
                </a:solidFill>
                <a:latin typeface="Arial" panose="020B0604020202020204" pitchFamily="34" charset="0"/>
                <a:cs typeface="Arial" panose="020B0604020202020204" pitchFamily="34" charset="0"/>
              </a:rPr>
              <a:t> (12h)</a:t>
            </a:r>
            <a:endParaRPr lang="it-IT" altLang="fr-FR" sz="1400" dirty="0">
              <a:solidFill>
                <a:schemeClr val="accent2"/>
              </a:solidFill>
              <a:latin typeface="Arial" panose="020B0604020202020204" pitchFamily="34" charset="0"/>
              <a:cs typeface="Arial" panose="020B0604020202020204" pitchFamily="34" charset="0"/>
            </a:endParaRPr>
          </a:p>
        </p:txBody>
      </p:sp>
      <p:sp>
        <p:nvSpPr>
          <p:cNvPr id="30" name="Rectangle 29"/>
          <p:cNvSpPr>
            <a:spLocks noChangeArrowheads="1"/>
          </p:cNvSpPr>
          <p:nvPr/>
        </p:nvSpPr>
        <p:spPr bwMode="auto">
          <a:xfrm>
            <a:off x="3852432" y="2048192"/>
            <a:ext cx="527255" cy="700261"/>
          </a:xfrm>
          <a:prstGeom prst="rect">
            <a:avLst/>
          </a:prstGeom>
          <a:solidFill>
            <a:schemeClr val="bg1"/>
          </a:solidFill>
          <a:ln w="222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spcBef>
                <a:spcPct val="0"/>
              </a:spcBef>
              <a:buFontTx/>
              <a:buNone/>
            </a:pPr>
            <a:endParaRPr lang="it-IT" altLang="fr-FR" sz="1100" b="1">
              <a:latin typeface="Arial" panose="020B0604020202020204" pitchFamily="34" charset="0"/>
              <a:cs typeface="Arial" panose="020B0604020202020204" pitchFamily="34" charset="0"/>
            </a:endParaRPr>
          </a:p>
        </p:txBody>
      </p:sp>
      <p:sp>
        <p:nvSpPr>
          <p:cNvPr id="31" name="Rectangle 30"/>
          <p:cNvSpPr>
            <a:spLocks noChangeArrowheads="1"/>
          </p:cNvSpPr>
          <p:nvPr/>
        </p:nvSpPr>
        <p:spPr bwMode="auto">
          <a:xfrm>
            <a:off x="4380709" y="2048192"/>
            <a:ext cx="685800" cy="700261"/>
          </a:xfrm>
          <a:prstGeom prst="rect">
            <a:avLst/>
          </a:prstGeom>
          <a:solidFill>
            <a:schemeClr val="accent6">
              <a:lumMod val="75000"/>
            </a:schemeClr>
          </a:solidFill>
          <a:ln w="22225">
            <a:solidFill>
              <a:schemeClr val="accent6">
                <a:lumMod val="75000"/>
              </a:schemeClr>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32" name="AutoShape 21"/>
          <p:cNvSpPr>
            <a:spLocks noChangeArrowheads="1"/>
          </p:cNvSpPr>
          <p:nvPr/>
        </p:nvSpPr>
        <p:spPr bwMode="auto">
          <a:xfrm>
            <a:off x="4647409" y="2280141"/>
            <a:ext cx="152400" cy="228600"/>
          </a:xfrm>
          <a:prstGeom prst="moon">
            <a:avLst>
              <a:gd name="adj" fmla="val 41667"/>
            </a:avLst>
          </a:prstGeom>
          <a:solidFill>
            <a:srgbClr val="FFFF00"/>
          </a:solidFill>
          <a:ln w="95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33" name="Rectangle 32"/>
          <p:cNvSpPr>
            <a:spLocks noChangeArrowheads="1"/>
          </p:cNvSpPr>
          <p:nvPr/>
        </p:nvSpPr>
        <p:spPr bwMode="auto">
          <a:xfrm>
            <a:off x="4308006" y="1657047"/>
            <a:ext cx="827470"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spcBef>
                <a:spcPct val="0"/>
              </a:spcBef>
              <a:buFontTx/>
              <a:buNone/>
            </a:pPr>
            <a:r>
              <a:rPr lang="it-IT" altLang="fr-FR" sz="1400" b="1" dirty="0" smtClean="0">
                <a:solidFill>
                  <a:schemeClr val="accent2"/>
                </a:solidFill>
                <a:latin typeface="Arial" panose="020B0604020202020204" pitchFamily="34" charset="0"/>
                <a:cs typeface="Arial" panose="020B0604020202020204" pitchFamily="34" charset="0"/>
              </a:rPr>
              <a:t>BEF</a:t>
            </a:r>
            <a:r>
              <a:rPr lang="it-IT" altLang="fr-FR" sz="1050" b="1" dirty="0" smtClean="0">
                <a:solidFill>
                  <a:schemeClr val="accent2"/>
                </a:solidFill>
                <a:latin typeface="Arial" panose="020B0604020202020204" pitchFamily="34" charset="0"/>
                <a:cs typeface="Arial" panose="020B0604020202020204" pitchFamily="34" charset="0"/>
              </a:rPr>
              <a:t> (8h)</a:t>
            </a:r>
            <a:endParaRPr lang="it-IT" altLang="fr-FR" sz="1400" b="1" dirty="0">
              <a:solidFill>
                <a:schemeClr val="accent2"/>
              </a:solidFill>
              <a:latin typeface="Arial" panose="020B0604020202020204" pitchFamily="34" charset="0"/>
              <a:cs typeface="Arial" panose="020B0604020202020204" pitchFamily="34" charset="0"/>
            </a:endParaRPr>
          </a:p>
        </p:txBody>
      </p:sp>
      <p:sp>
        <p:nvSpPr>
          <p:cNvPr id="34" name="Rectangle 33"/>
          <p:cNvSpPr>
            <a:spLocks noChangeArrowheads="1"/>
          </p:cNvSpPr>
          <p:nvPr/>
        </p:nvSpPr>
        <p:spPr bwMode="auto">
          <a:xfrm>
            <a:off x="5148576" y="1657047"/>
            <a:ext cx="1895734" cy="4154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lgn="ctr">
              <a:spcBef>
                <a:spcPct val="0"/>
              </a:spcBef>
              <a:buFontTx/>
              <a:buNone/>
            </a:pPr>
            <a:r>
              <a:rPr lang="en-GB" altLang="fr-FR" sz="1050" b="1" dirty="0">
                <a:latin typeface="Arial" panose="020B0604020202020204" pitchFamily="34" charset="0"/>
                <a:cs typeface="Arial" panose="020B0604020202020204" pitchFamily="34" charset="0"/>
              </a:rPr>
              <a:t>constant </a:t>
            </a:r>
            <a:r>
              <a:rPr lang="it-IT" altLang="fr-FR" sz="1050" b="1" dirty="0">
                <a:latin typeface="Arial" panose="020B0604020202020204" pitchFamily="34" charset="0"/>
                <a:cs typeface="Arial" panose="020B0604020202020204" pitchFamily="34" charset="0"/>
              </a:rPr>
              <a:t>routine (CR) </a:t>
            </a:r>
          </a:p>
          <a:p>
            <a:pPr algn="ctr">
              <a:spcBef>
                <a:spcPct val="0"/>
              </a:spcBef>
              <a:buFontTx/>
              <a:buNone/>
            </a:pPr>
            <a:r>
              <a:rPr lang="it-IT" altLang="fr-FR" sz="1050" b="1" dirty="0">
                <a:latin typeface="Arial" panose="020B0604020202020204" pitchFamily="34" charset="0"/>
                <a:cs typeface="Arial" panose="020B0604020202020204" pitchFamily="34" charset="0"/>
              </a:rPr>
              <a:t>(40 hr of sleep depriv.)</a:t>
            </a:r>
          </a:p>
        </p:txBody>
      </p:sp>
      <p:sp>
        <p:nvSpPr>
          <p:cNvPr id="36" name="Rectangle 35"/>
          <p:cNvSpPr>
            <a:spLocks noChangeArrowheads="1"/>
          </p:cNvSpPr>
          <p:nvPr/>
        </p:nvSpPr>
        <p:spPr bwMode="auto">
          <a:xfrm>
            <a:off x="967584" y="2049953"/>
            <a:ext cx="685800" cy="698500"/>
          </a:xfrm>
          <a:prstGeom prst="rect">
            <a:avLst/>
          </a:prstGeom>
          <a:solidFill>
            <a:schemeClr val="bg1"/>
          </a:solidFill>
          <a:ln w="222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200" b="1">
              <a:solidFill>
                <a:srgbClr val="FF0000"/>
              </a:solidFill>
              <a:latin typeface="Arial" panose="020B0604020202020204" pitchFamily="34" charset="0"/>
              <a:cs typeface="Arial" panose="020B0604020202020204" pitchFamily="34" charset="0"/>
            </a:endParaRPr>
          </a:p>
        </p:txBody>
      </p:sp>
      <p:sp>
        <p:nvSpPr>
          <p:cNvPr id="37" name="Rectangle 36"/>
          <p:cNvSpPr>
            <a:spLocks noChangeArrowheads="1"/>
          </p:cNvSpPr>
          <p:nvPr/>
        </p:nvSpPr>
        <p:spPr bwMode="auto">
          <a:xfrm>
            <a:off x="1643859" y="2049953"/>
            <a:ext cx="685800" cy="698500"/>
          </a:xfrm>
          <a:prstGeom prst="rect">
            <a:avLst/>
          </a:prstGeom>
          <a:solidFill>
            <a:schemeClr val="accent1">
              <a:lumMod val="75000"/>
            </a:schemeClr>
          </a:solidFill>
          <a:ln w="22225">
            <a:solidFill>
              <a:schemeClr val="accent1">
                <a:lumMod val="75000"/>
              </a:schemeClr>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38" name="AutoShape 21"/>
          <p:cNvSpPr>
            <a:spLocks noChangeArrowheads="1"/>
          </p:cNvSpPr>
          <p:nvPr/>
        </p:nvSpPr>
        <p:spPr bwMode="auto">
          <a:xfrm>
            <a:off x="1910559" y="2281728"/>
            <a:ext cx="152400" cy="228600"/>
          </a:xfrm>
          <a:prstGeom prst="moon">
            <a:avLst>
              <a:gd name="adj" fmla="val 41667"/>
            </a:avLst>
          </a:prstGeom>
          <a:solidFill>
            <a:srgbClr val="FFFF00"/>
          </a:solidFill>
          <a:ln w="95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cxnSp>
        <p:nvCxnSpPr>
          <p:cNvPr id="39" name="Connecteur droit 38"/>
          <p:cNvCxnSpPr>
            <a:cxnSpLocks noChangeShapeType="1"/>
          </p:cNvCxnSpPr>
          <p:nvPr/>
        </p:nvCxnSpPr>
        <p:spPr bwMode="auto">
          <a:xfrm flipV="1">
            <a:off x="3996448" y="2060803"/>
            <a:ext cx="0" cy="676800"/>
          </a:xfrm>
          <a:prstGeom prst="line">
            <a:avLst/>
          </a:prstGeom>
          <a:noFill/>
          <a:ln w="111125"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0" name="ZoneTexte 27"/>
          <p:cNvSpPr txBox="1">
            <a:spLocks noChangeArrowheads="1"/>
          </p:cNvSpPr>
          <p:nvPr/>
        </p:nvSpPr>
        <p:spPr bwMode="auto">
          <a:xfrm>
            <a:off x="3698084" y="3097207"/>
            <a:ext cx="66236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r>
              <a:rPr lang="fr-BE" altLang="en-US" sz="1600" dirty="0" smtClean="0">
                <a:latin typeface="Arial" panose="020B0604020202020204" pitchFamily="34" charset="0"/>
                <a:cs typeface="Arial" panose="020B0604020202020204" pitchFamily="34" charset="0"/>
              </a:rPr>
              <a:t> NAP</a:t>
            </a:r>
          </a:p>
        </p:txBody>
      </p:sp>
      <p:sp>
        <p:nvSpPr>
          <p:cNvPr id="41" name="Rectangle 40"/>
          <p:cNvSpPr>
            <a:spLocks noChangeArrowheads="1"/>
          </p:cNvSpPr>
          <p:nvPr/>
        </p:nvSpPr>
        <p:spPr bwMode="auto">
          <a:xfrm>
            <a:off x="281784" y="2049953"/>
            <a:ext cx="685800" cy="696913"/>
          </a:xfrm>
          <a:prstGeom prst="rect">
            <a:avLst/>
          </a:prstGeom>
          <a:solidFill>
            <a:schemeClr val="tx1"/>
          </a:solidFill>
          <a:ln w="222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sp>
        <p:nvSpPr>
          <p:cNvPr id="42" name="AutoShape 21"/>
          <p:cNvSpPr>
            <a:spLocks noChangeArrowheads="1"/>
          </p:cNvSpPr>
          <p:nvPr/>
        </p:nvSpPr>
        <p:spPr bwMode="auto">
          <a:xfrm>
            <a:off x="548484" y="2281728"/>
            <a:ext cx="152400" cy="228600"/>
          </a:xfrm>
          <a:prstGeom prst="moon">
            <a:avLst>
              <a:gd name="adj" fmla="val 41667"/>
            </a:avLst>
          </a:prstGeom>
          <a:solidFill>
            <a:srgbClr val="FFFF00"/>
          </a:solidFill>
          <a:ln w="9525">
            <a:solidFill>
              <a:schemeClr val="tx1"/>
            </a:solidFill>
            <a:miter lim="800000"/>
            <a:headEnd/>
            <a:tailEnd/>
          </a:ln>
        </p:spPr>
        <p:txBody>
          <a:bodyPr wrap="none" anchor="ctr"/>
          <a:ls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28" charset="-128"/>
                <a:cs typeface="+mn-cs"/>
              </a:defRPr>
            </a:lvl5pPr>
            <a:lvl6pPr marL="2286000" algn="l" defTabSz="914400" rtl="0" eaLnBrk="1" latinLnBrk="0" hangingPunct="1">
              <a:defRPr sz="2400" kern="1200">
                <a:solidFill>
                  <a:schemeClr val="tx1"/>
                </a:solidFill>
                <a:latin typeface="Arial" charset="0"/>
                <a:ea typeface="ＭＳ Ｐゴシック" pitchFamily="28" charset="-128"/>
                <a:cs typeface="+mn-cs"/>
              </a:defRPr>
            </a:lvl6pPr>
            <a:lvl7pPr marL="2743200" algn="l" defTabSz="914400" rtl="0" eaLnBrk="1" latinLnBrk="0" hangingPunct="1">
              <a:defRPr sz="2400" kern="1200">
                <a:solidFill>
                  <a:schemeClr val="tx1"/>
                </a:solidFill>
                <a:latin typeface="Arial" charset="0"/>
                <a:ea typeface="ＭＳ Ｐゴシック" pitchFamily="28" charset="-128"/>
                <a:cs typeface="+mn-cs"/>
              </a:defRPr>
            </a:lvl7pPr>
            <a:lvl8pPr marL="3200400" algn="l" defTabSz="914400" rtl="0" eaLnBrk="1" latinLnBrk="0" hangingPunct="1">
              <a:defRPr sz="2400" kern="1200">
                <a:solidFill>
                  <a:schemeClr val="tx1"/>
                </a:solidFill>
                <a:latin typeface="Arial" charset="0"/>
                <a:ea typeface="ＭＳ Ｐゴシック" pitchFamily="28" charset="-128"/>
                <a:cs typeface="+mn-cs"/>
              </a:defRPr>
            </a:lvl8pPr>
            <a:lvl9pPr marL="3657600" algn="l" defTabSz="914400" rtl="0" eaLnBrk="1" latinLnBrk="0" hangingPunct="1">
              <a:defRPr sz="2400" kern="1200">
                <a:solidFill>
                  <a:schemeClr val="tx1"/>
                </a:solidFill>
                <a:latin typeface="Arial" charset="0"/>
                <a:ea typeface="ＭＳ Ｐゴシック" pitchFamily="28" charset="-128"/>
                <a:cs typeface="+mn-cs"/>
              </a:defRPr>
            </a:lvl9pPr>
          </a:lstStyle>
          <a:p>
            <a:pPr>
              <a:spcBef>
                <a:spcPct val="0"/>
              </a:spcBef>
              <a:buFontTx/>
              <a:buNone/>
            </a:pPr>
            <a:endParaRPr lang="fr-BE" altLang="fr-FR" sz="1600">
              <a:latin typeface="Arial" panose="020B0604020202020204" pitchFamily="34" charset="0"/>
              <a:cs typeface="Arial" panose="020B0604020202020204" pitchFamily="34" charset="0"/>
            </a:endParaRPr>
          </a:p>
        </p:txBody>
      </p:sp>
      <p:cxnSp>
        <p:nvCxnSpPr>
          <p:cNvPr id="48" name="Connecteur droit 47"/>
          <p:cNvCxnSpPr/>
          <p:nvPr/>
        </p:nvCxnSpPr>
        <p:spPr bwMode="auto">
          <a:xfrm>
            <a:off x="2466425" y="2059478"/>
            <a:ext cx="0" cy="688975"/>
          </a:xfrm>
          <a:prstGeom prst="line">
            <a:avLst/>
          </a:prstGeom>
          <a:solidFill>
            <a:schemeClr val="accent1"/>
          </a:solidFill>
          <a:ln w="25400"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 name="Connecteur droit 48"/>
          <p:cNvCxnSpPr/>
          <p:nvPr/>
        </p:nvCxnSpPr>
        <p:spPr bwMode="auto">
          <a:xfrm>
            <a:off x="2574437" y="2059478"/>
            <a:ext cx="0" cy="688975"/>
          </a:xfrm>
          <a:prstGeom prst="line">
            <a:avLst/>
          </a:prstGeom>
          <a:solidFill>
            <a:schemeClr val="accent1"/>
          </a:solidFill>
          <a:ln w="25400"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 name="Connecteur droit 49"/>
          <p:cNvCxnSpPr/>
          <p:nvPr/>
        </p:nvCxnSpPr>
        <p:spPr bwMode="auto">
          <a:xfrm>
            <a:off x="2682449" y="2059478"/>
            <a:ext cx="0" cy="688975"/>
          </a:xfrm>
          <a:prstGeom prst="line">
            <a:avLst/>
          </a:prstGeom>
          <a:solidFill>
            <a:schemeClr val="accent1"/>
          </a:solidFill>
          <a:ln w="25400"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 name="Connecteur droit 50"/>
          <p:cNvCxnSpPr/>
          <p:nvPr/>
        </p:nvCxnSpPr>
        <p:spPr bwMode="auto">
          <a:xfrm>
            <a:off x="2790461" y="2059478"/>
            <a:ext cx="0" cy="688975"/>
          </a:xfrm>
          <a:prstGeom prst="line">
            <a:avLst/>
          </a:prstGeom>
          <a:solidFill>
            <a:schemeClr val="accent1"/>
          </a:solidFill>
          <a:ln w="25400"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 name="Connecteur droit 51"/>
          <p:cNvCxnSpPr/>
          <p:nvPr/>
        </p:nvCxnSpPr>
        <p:spPr bwMode="auto">
          <a:xfrm>
            <a:off x="2898473" y="2059478"/>
            <a:ext cx="0" cy="688975"/>
          </a:xfrm>
          <a:prstGeom prst="line">
            <a:avLst/>
          </a:prstGeom>
          <a:solidFill>
            <a:schemeClr val="accent1"/>
          </a:solidFill>
          <a:ln w="25400"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 name="Connecteur droit avec flèche 52"/>
          <p:cNvCxnSpPr/>
          <p:nvPr/>
        </p:nvCxnSpPr>
        <p:spPr bwMode="auto">
          <a:xfrm flipV="1">
            <a:off x="3996448" y="2792278"/>
            <a:ext cx="0" cy="232921"/>
          </a:xfrm>
          <a:prstGeom prst="straightConnector1">
            <a:avLst/>
          </a:prstGeom>
          <a:solidFill>
            <a:schemeClr val="accent1"/>
          </a:solidFill>
          <a:ln w="9525" cap="flat" cmpd="sng" algn="ctr">
            <a:solidFill>
              <a:schemeClr val="tx1"/>
            </a:solidFill>
            <a:prstDash val="solid"/>
            <a:round/>
            <a:headEnd type="none" w="med" len="med"/>
            <a:tailEnd type="stealth"/>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 name="Connecteur droit 53"/>
          <p:cNvCxnSpPr/>
          <p:nvPr/>
        </p:nvCxnSpPr>
        <p:spPr bwMode="auto">
          <a:xfrm>
            <a:off x="519898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5" name="Connecteur droit 54"/>
          <p:cNvCxnSpPr/>
          <p:nvPr/>
        </p:nvCxnSpPr>
        <p:spPr bwMode="auto">
          <a:xfrm>
            <a:off x="528957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6" name="Connecteur droit 55"/>
          <p:cNvCxnSpPr/>
          <p:nvPr/>
        </p:nvCxnSpPr>
        <p:spPr bwMode="auto">
          <a:xfrm>
            <a:off x="538015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7" name="Connecteur droit 56"/>
          <p:cNvCxnSpPr/>
          <p:nvPr/>
        </p:nvCxnSpPr>
        <p:spPr bwMode="auto">
          <a:xfrm>
            <a:off x="547074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8" name="Connecteur droit 57"/>
          <p:cNvCxnSpPr/>
          <p:nvPr/>
        </p:nvCxnSpPr>
        <p:spPr bwMode="auto">
          <a:xfrm>
            <a:off x="565191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9" name="Connecteur droit 58"/>
          <p:cNvCxnSpPr/>
          <p:nvPr/>
        </p:nvCxnSpPr>
        <p:spPr bwMode="auto">
          <a:xfrm>
            <a:off x="556132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0" name="Connecteur droit 59"/>
          <p:cNvCxnSpPr/>
          <p:nvPr/>
        </p:nvCxnSpPr>
        <p:spPr bwMode="auto">
          <a:xfrm>
            <a:off x="574249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1" name="Connecteur droit 60"/>
          <p:cNvCxnSpPr/>
          <p:nvPr/>
        </p:nvCxnSpPr>
        <p:spPr bwMode="auto">
          <a:xfrm>
            <a:off x="583308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2" name="Connecteur droit 61"/>
          <p:cNvCxnSpPr/>
          <p:nvPr/>
        </p:nvCxnSpPr>
        <p:spPr bwMode="auto">
          <a:xfrm>
            <a:off x="592366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3" name="Connecteur droit 62"/>
          <p:cNvCxnSpPr/>
          <p:nvPr/>
        </p:nvCxnSpPr>
        <p:spPr bwMode="auto">
          <a:xfrm>
            <a:off x="601425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4" name="Connecteur droit 63"/>
          <p:cNvCxnSpPr/>
          <p:nvPr/>
        </p:nvCxnSpPr>
        <p:spPr bwMode="auto">
          <a:xfrm>
            <a:off x="610483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5" name="Connecteur droit 64"/>
          <p:cNvCxnSpPr/>
          <p:nvPr/>
        </p:nvCxnSpPr>
        <p:spPr bwMode="auto">
          <a:xfrm>
            <a:off x="628600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6" name="Connecteur droit 65"/>
          <p:cNvCxnSpPr/>
          <p:nvPr/>
        </p:nvCxnSpPr>
        <p:spPr bwMode="auto">
          <a:xfrm>
            <a:off x="619542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7" name="Connecteur droit 66"/>
          <p:cNvCxnSpPr/>
          <p:nvPr/>
        </p:nvCxnSpPr>
        <p:spPr bwMode="auto">
          <a:xfrm>
            <a:off x="637659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Connecteur droit 67"/>
          <p:cNvCxnSpPr/>
          <p:nvPr/>
        </p:nvCxnSpPr>
        <p:spPr bwMode="auto">
          <a:xfrm>
            <a:off x="646717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 name="Connecteur droit 68"/>
          <p:cNvCxnSpPr/>
          <p:nvPr/>
        </p:nvCxnSpPr>
        <p:spPr bwMode="auto">
          <a:xfrm>
            <a:off x="655776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0" name="Connecteur droit 69"/>
          <p:cNvCxnSpPr/>
          <p:nvPr/>
        </p:nvCxnSpPr>
        <p:spPr bwMode="auto">
          <a:xfrm>
            <a:off x="664834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1" name="Connecteur droit 70"/>
          <p:cNvCxnSpPr/>
          <p:nvPr/>
        </p:nvCxnSpPr>
        <p:spPr bwMode="auto">
          <a:xfrm>
            <a:off x="673893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2" name="Connecteur droit 71"/>
          <p:cNvCxnSpPr/>
          <p:nvPr/>
        </p:nvCxnSpPr>
        <p:spPr bwMode="auto">
          <a:xfrm>
            <a:off x="6920100"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3" name="Connecteur droit 72"/>
          <p:cNvCxnSpPr/>
          <p:nvPr/>
        </p:nvCxnSpPr>
        <p:spPr bwMode="auto">
          <a:xfrm>
            <a:off x="6829515"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4" name="Connecteur droit 73"/>
          <p:cNvCxnSpPr/>
          <p:nvPr/>
        </p:nvCxnSpPr>
        <p:spPr bwMode="auto">
          <a:xfrm>
            <a:off x="7010678" y="2048192"/>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5" name="Connecteur droit 74"/>
          <p:cNvCxnSpPr/>
          <p:nvPr/>
        </p:nvCxnSpPr>
        <p:spPr bwMode="auto">
          <a:xfrm>
            <a:off x="8100904" y="2059478"/>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6" name="Connecteur droit 75"/>
          <p:cNvCxnSpPr/>
          <p:nvPr/>
        </p:nvCxnSpPr>
        <p:spPr bwMode="auto">
          <a:xfrm>
            <a:off x="2435798" y="2059478"/>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7" name="Connecteur droit 76"/>
          <p:cNvCxnSpPr/>
          <p:nvPr/>
        </p:nvCxnSpPr>
        <p:spPr bwMode="auto">
          <a:xfrm>
            <a:off x="2547716" y="2059478"/>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8" name="Connecteur droit 77"/>
          <p:cNvCxnSpPr/>
          <p:nvPr/>
        </p:nvCxnSpPr>
        <p:spPr bwMode="auto">
          <a:xfrm>
            <a:off x="2654873" y="2059478"/>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9" name="Connecteur droit 78"/>
          <p:cNvCxnSpPr/>
          <p:nvPr/>
        </p:nvCxnSpPr>
        <p:spPr bwMode="auto">
          <a:xfrm>
            <a:off x="2759648" y="2059478"/>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0" name="Connecteur droit 79"/>
          <p:cNvCxnSpPr/>
          <p:nvPr/>
        </p:nvCxnSpPr>
        <p:spPr bwMode="auto">
          <a:xfrm>
            <a:off x="2869185" y="2059478"/>
            <a:ext cx="0" cy="688975"/>
          </a:xfrm>
          <a:prstGeom prst="line">
            <a:avLst/>
          </a:prstGeom>
          <a:solidFill>
            <a:schemeClr val="accent1"/>
          </a:solidFill>
          <a:ln w="1270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2" name="ZoneTexte 3"/>
          <p:cNvSpPr txBox="1"/>
          <p:nvPr/>
        </p:nvSpPr>
        <p:spPr>
          <a:xfrm>
            <a:off x="207099" y="1115452"/>
            <a:ext cx="7893805" cy="369332"/>
          </a:xfrm>
          <a:prstGeom prst="rect">
            <a:avLst/>
          </a:prstGeom>
          <a:solidFill>
            <a:schemeClr val="bg1"/>
          </a:solidFill>
        </p:spPr>
        <p:txBody>
          <a:bodyPr wrap="square" rtlCol="0">
            <a:spAutoFit/>
          </a:bodyPr>
          <a:lstStyle/>
          <a:p>
            <a:r>
              <a:rPr lang="fr-BE" dirty="0" smtClean="0">
                <a:latin typeface="Arial" panose="020B0604020202020204" pitchFamily="34" charset="0"/>
                <a:cs typeface="Arial" panose="020B0604020202020204" pitchFamily="34" charset="0"/>
              </a:rPr>
              <a:t>363 </a:t>
            </a:r>
            <a:r>
              <a:rPr lang="fr-BE" dirty="0" err="1" smtClean="0">
                <a:latin typeface="Arial" panose="020B0604020202020204" pitchFamily="34" charset="0"/>
                <a:cs typeface="Arial" panose="020B0604020202020204" pitchFamily="34" charset="0"/>
              </a:rPr>
              <a:t>healthy</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young</a:t>
            </a:r>
            <a:r>
              <a:rPr lang="fr-BE" dirty="0" smtClean="0">
                <a:latin typeface="Arial" panose="020B0604020202020204" pitchFamily="34" charset="0"/>
                <a:cs typeface="Arial" panose="020B0604020202020204" pitchFamily="34" charset="0"/>
              </a:rPr>
              <a:t> participants (</a:t>
            </a:r>
            <a:r>
              <a:rPr lang="fr-BE" dirty="0" err="1" smtClean="0">
                <a:latin typeface="Arial" panose="020B0604020202020204" pitchFamily="34" charset="0"/>
                <a:cs typeface="Arial" panose="020B0604020202020204" pitchFamily="34" charset="0"/>
              </a:rPr>
              <a:t>University</a:t>
            </a:r>
            <a:r>
              <a:rPr lang="fr-BE" dirty="0" smtClean="0">
                <a:latin typeface="Arial" panose="020B0604020202020204" pitchFamily="34" charset="0"/>
                <a:cs typeface="Arial" panose="020B0604020202020204" pitchFamily="34" charset="0"/>
              </a:rPr>
              <a:t> of Liège – </a:t>
            </a:r>
            <a:r>
              <a:rPr lang="fr-BE" dirty="0" err="1" smtClean="0">
                <a:latin typeface="Arial" panose="020B0604020202020204" pitchFamily="34" charset="0"/>
                <a:cs typeface="Arial" panose="020B0604020202020204" pitchFamily="34" charset="0"/>
              </a:rPr>
              <a:t>University</a:t>
            </a:r>
            <a:r>
              <a:rPr lang="fr-BE" dirty="0" smtClean="0">
                <a:latin typeface="Arial" panose="020B0604020202020204" pitchFamily="34" charset="0"/>
                <a:cs typeface="Arial" panose="020B0604020202020204" pitchFamily="34" charset="0"/>
              </a:rPr>
              <a:t> of Surrey)</a:t>
            </a:r>
          </a:p>
        </p:txBody>
      </p:sp>
      <p:pic>
        <p:nvPicPr>
          <p:cNvPr id="8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5371"/>
          <a:stretch/>
        </p:blipFill>
        <p:spPr bwMode="auto">
          <a:xfrm>
            <a:off x="6159875" y="3676403"/>
            <a:ext cx="2632243" cy="2992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 name="Image 2"/>
          <p:cNvPicPr/>
          <p:nvPr/>
        </p:nvPicPr>
        <p:blipFill rotWithShape="1">
          <a:blip r:embed="rId4">
            <a:extLst>
              <a:ext uri="{28A0092B-C50C-407E-A947-70E740481C1C}">
                <a14:useLocalDpi xmlns:a14="http://schemas.microsoft.com/office/drawing/2010/main" val="0"/>
              </a:ext>
            </a:extLst>
          </a:blip>
          <a:srcRect t="23512" r="49698" b="17765"/>
          <a:stretch/>
        </p:blipFill>
        <p:spPr bwMode="auto">
          <a:xfrm>
            <a:off x="232490" y="3705589"/>
            <a:ext cx="4555534" cy="2891763"/>
          </a:xfrm>
          <a:prstGeom prst="rect">
            <a:avLst/>
          </a:prstGeom>
          <a:solidFill>
            <a:schemeClr val="bg1"/>
          </a:solidFill>
          <a:ln>
            <a:noFill/>
          </a:ln>
          <a:extLst>
            <a:ext uri="{53640926-AAD7-44d8-BBD7-CCE9431645EC}">
              <a14:shadowObscured xmlns:a14="http://schemas.microsoft.com/office/drawing/2010/main" xmlns=""/>
            </a:ext>
          </a:extLst>
        </p:spPr>
      </p:pic>
      <p:sp>
        <p:nvSpPr>
          <p:cNvPr id="4" name="Right Arrow 3"/>
          <p:cNvSpPr/>
          <p:nvPr/>
        </p:nvSpPr>
        <p:spPr>
          <a:xfrm>
            <a:off x="5004468" y="4941168"/>
            <a:ext cx="791668" cy="360040"/>
          </a:xfrm>
          <a:prstGeom prst="rightArrow">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p:nvSpPr>
        <p:spPr>
          <a:xfrm>
            <a:off x="6071463" y="3273896"/>
            <a:ext cx="2272546" cy="369332"/>
          </a:xfrm>
          <a:prstGeom prst="rect">
            <a:avLst/>
          </a:prstGeom>
        </p:spPr>
        <p:txBody>
          <a:bodyPr wrap="none">
            <a:spAutoFit/>
          </a:bodyPr>
          <a:lstStyle/>
          <a:p>
            <a:pPr algn="ctr">
              <a:lnSpc>
                <a:spcPct val="100000"/>
              </a:lnSpc>
            </a:pPr>
            <a:r>
              <a:rPr lang="en-US" b="1" u="sng" spc="-1" dirty="0" smtClean="0">
                <a:latin typeface="Arial" panose="020B0604020202020204" pitchFamily="34" charset="0"/>
                <a:cs typeface="Arial" panose="020B0604020202020204" pitchFamily="34" charset="0"/>
              </a:rPr>
              <a:t>Quantitative </a:t>
            </a:r>
            <a:r>
              <a:rPr lang="en-US" b="1" u="sng" spc="-1" dirty="0" err="1" smtClean="0">
                <a:latin typeface="Arial" panose="020B0604020202020204" pitchFamily="34" charset="0"/>
                <a:cs typeface="Arial" panose="020B0604020202020204" pitchFamily="34" charset="0"/>
              </a:rPr>
              <a:t>sMRI</a:t>
            </a:r>
            <a:r>
              <a:rPr lang="en-US" b="1" u="sng" spc="-1" dirty="0" smtClean="0">
                <a:latin typeface="Arial" panose="020B0604020202020204" pitchFamily="34" charset="0"/>
                <a:cs typeface="Arial" panose="020B0604020202020204" pitchFamily="34" charset="0"/>
              </a:rPr>
              <a:t>: </a:t>
            </a:r>
            <a:endParaRPr lang="en-US" b="1" u="sng" spc="-1" dirty="0">
              <a:latin typeface="Arial" panose="020B0604020202020204" pitchFamily="34" charset="0"/>
              <a:cs typeface="Arial" panose="020B0604020202020204" pitchFamily="34" charset="0"/>
            </a:endParaRPr>
          </a:p>
        </p:txBody>
      </p:sp>
      <p:sp>
        <p:nvSpPr>
          <p:cNvPr id="7" name="Rectangle 6"/>
          <p:cNvSpPr/>
          <p:nvPr/>
        </p:nvSpPr>
        <p:spPr>
          <a:xfrm>
            <a:off x="107504" y="116632"/>
            <a:ext cx="8813612"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Homeostatic regulation of slow wave </a:t>
            </a:r>
            <a:r>
              <a:rPr lang="en-GB" sz="2800" b="1" dirty="0" smtClean="0">
                <a:latin typeface="Arial" panose="020B0604020202020204" pitchFamily="34" charset="0"/>
                <a:cs typeface="Arial" panose="020B0604020202020204" pitchFamily="34" charset="0"/>
              </a:rPr>
              <a:t>activity (SWA) </a:t>
            </a:r>
            <a:r>
              <a:rPr lang="en-GB" sz="2800" b="1" dirty="0">
                <a:latin typeface="Arial" panose="020B0604020202020204" pitchFamily="34" charset="0"/>
                <a:cs typeface="Arial" panose="020B0604020202020204" pitchFamily="34" charset="0"/>
              </a:rPr>
              <a:t>and brain </a:t>
            </a:r>
            <a:r>
              <a:rPr lang="en-GB" sz="2800" b="1" dirty="0" smtClean="0">
                <a:latin typeface="Arial" panose="020B0604020202020204" pitchFamily="34" charset="0"/>
                <a:cs typeface="Arial" panose="020B0604020202020204" pitchFamily="34" charset="0"/>
              </a:rPr>
              <a:t>microstructural integrity </a:t>
            </a:r>
            <a:endParaRPr lang="en-GB" sz="28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6716709B-B1F2-408C-BF87-974FC8F26E08}" type="slidenum">
              <a:rPr lang="de-DE" smtClean="0"/>
              <a:t>18</a:t>
            </a:fld>
            <a:endParaRPr lang="de-DE"/>
          </a:p>
        </p:txBody>
      </p:sp>
    </p:spTree>
    <p:extLst>
      <p:ext uri="{BB962C8B-B14F-4D97-AF65-F5344CB8AC3E}">
        <p14:creationId xmlns:p14="http://schemas.microsoft.com/office/powerpoint/2010/main" val="647142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48880"/>
            <a:ext cx="4395374" cy="360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2"/>
          <p:cNvSpPr>
            <a:spLocks noGrp="1"/>
          </p:cNvSpPr>
          <p:nvPr/>
        </p:nvSpPr>
        <p:spPr bwMode="auto">
          <a:xfrm>
            <a:off x="35496" y="188640"/>
            <a:ext cx="7842250" cy="523220"/>
          </a:xfrm>
          <a:prstGeom prst="rect">
            <a:avLst/>
          </a:prstGeom>
          <a:noFill/>
          <a:extLst/>
        </p:spPr>
        <p:txBody>
          <a:bodyPr wrap="square" rtlCol="0">
            <a:spAutoFit/>
          </a:bodyPr>
          <a:lstStyle/>
          <a:p>
            <a:r>
              <a:rPr lang="en-GB" sz="2800" b="1" dirty="0" smtClean="0">
                <a:latin typeface="Arial" panose="020B0604020202020204" pitchFamily="34" charset="0"/>
                <a:cs typeface="Arial" panose="020B0604020202020204" pitchFamily="34" charset="0"/>
              </a:rPr>
              <a:t>Homeostatic sleep regulation</a:t>
            </a:r>
          </a:p>
        </p:txBody>
      </p:sp>
      <p:sp>
        <p:nvSpPr>
          <p:cNvPr id="112" name="TextBox 111"/>
          <p:cNvSpPr txBox="1"/>
          <p:nvPr/>
        </p:nvSpPr>
        <p:spPr>
          <a:xfrm>
            <a:off x="2412222" y="5851977"/>
            <a:ext cx="2147109" cy="369332"/>
          </a:xfrm>
          <a:prstGeom prst="rect">
            <a:avLst/>
          </a:prstGeom>
          <a:noFill/>
        </p:spPr>
        <p:txBody>
          <a:bodyPr wrap="square" rtlCol="0">
            <a:spAutoFit/>
          </a:bodyPr>
          <a:lstStyle/>
          <a:p>
            <a:r>
              <a:rPr lang="fr-BE" dirty="0" err="1" smtClean="0"/>
              <a:t>Lazar</a:t>
            </a:r>
            <a:r>
              <a:rPr lang="fr-BE" dirty="0" smtClean="0"/>
              <a:t> et al., 2015</a:t>
            </a:r>
            <a:endParaRPr lang="en-US" dirty="0"/>
          </a:p>
        </p:txBody>
      </p:sp>
      <p:pic>
        <p:nvPicPr>
          <p:cNvPr id="113" name="Picture 1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5014" y="1124744"/>
            <a:ext cx="3599584" cy="5017206"/>
          </a:xfrm>
          <a:prstGeom prst="rect">
            <a:avLst/>
          </a:prstGeom>
        </p:spPr>
      </p:pic>
      <p:pic>
        <p:nvPicPr>
          <p:cNvPr id="114" name="Picture 113"/>
          <p:cNvPicPr preferRelativeResize="0">
            <a:picLocks noChangeArrowheads="1"/>
          </p:cNvPicPr>
          <p:nvPr/>
        </p:nvPicPr>
        <p:blipFill>
          <a:blip r:embed="rId5">
            <a:extLst>
              <a:ext uri="{BEBA8EAE-BF5A-486C-A8C5-ECC9F3942E4B}">
                <a14:imgProps xmlns:a14="http://schemas.microsoft.com/office/drawing/2010/main">
                  <a14:imgLayer r:embed="rId6">
                    <a14:imgEffect>
                      <a14:brightnessContrast bright="-32000" contrast="86000"/>
                    </a14:imgEffect>
                  </a14:imgLayer>
                </a14:imgProps>
              </a:ext>
              <a:ext uri="{28A0092B-C50C-407E-A947-70E740481C1C}">
                <a14:useLocalDpi xmlns:a14="http://schemas.microsoft.com/office/drawing/2010/main" val="0"/>
              </a:ext>
            </a:extLst>
          </a:blip>
          <a:srcRect l="5537" t="20032" r="9229" b="64575"/>
          <a:stretch>
            <a:fillRect/>
          </a:stretch>
        </p:blipFill>
        <p:spPr bwMode="auto">
          <a:xfrm>
            <a:off x="496350" y="1030031"/>
            <a:ext cx="2867788" cy="95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11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6730" t="65536"/>
          <a:stretch/>
        </p:blipFill>
        <p:spPr bwMode="auto">
          <a:xfrm>
            <a:off x="3485777" y="1030031"/>
            <a:ext cx="1387598" cy="109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716709B-B1F2-408C-BF87-974FC8F26E08}" type="slidenum">
              <a:rPr lang="de-DE" smtClean="0"/>
              <a:t>19</a:t>
            </a:fld>
            <a:endParaRPr lang="de-DE"/>
          </a:p>
        </p:txBody>
      </p:sp>
    </p:spTree>
    <p:extLst>
      <p:ext uri="{BB962C8B-B14F-4D97-AF65-F5344CB8AC3E}">
        <p14:creationId xmlns:p14="http://schemas.microsoft.com/office/powerpoint/2010/main" val="382058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36512" y="116632"/>
            <a:ext cx="9156996" cy="523220"/>
          </a:xfrm>
          <a:prstGeom prst="rect">
            <a:avLst/>
          </a:prstGeom>
          <a:noFill/>
        </p:spPr>
        <p:txBody>
          <a:bodyPr wrap="square" rtlCol="0">
            <a:spAutoFit/>
          </a:bodyPr>
          <a:lstStyle/>
          <a:p>
            <a:pPr algn="ctr"/>
            <a:r>
              <a:rPr lang="fr-BE" sz="2800" b="1" dirty="0" err="1" smtClean="0">
                <a:latin typeface="Arial" panose="020B0604020202020204" pitchFamily="34" charset="0"/>
                <a:cs typeface="Arial" panose="020B0604020202020204" pitchFamily="34" charset="0"/>
              </a:rPr>
              <a:t>Sleep</a:t>
            </a:r>
            <a:r>
              <a:rPr lang="fr-BE" sz="2800" b="1" dirty="0" smtClean="0">
                <a:latin typeface="Arial" panose="020B0604020202020204" pitchFamily="34" charset="0"/>
                <a:cs typeface="Arial" panose="020B0604020202020204" pitchFamily="34" charset="0"/>
              </a:rPr>
              <a:t>-Wake </a:t>
            </a:r>
            <a:r>
              <a:rPr lang="fr-BE" sz="2800" b="1" dirty="0" err="1">
                <a:latin typeface="Arial" panose="020B0604020202020204" pitchFamily="34" charset="0"/>
                <a:cs typeface="Arial" panose="020B0604020202020204" pitchFamily="34" charset="0"/>
              </a:rPr>
              <a:t>R</a:t>
            </a:r>
            <a:r>
              <a:rPr lang="fr-BE" sz="2800" b="1" dirty="0" err="1" smtClean="0">
                <a:latin typeface="Arial" panose="020B0604020202020204" pitchFamily="34" charset="0"/>
                <a:cs typeface="Arial" panose="020B0604020202020204" pitchFamily="34" charset="0"/>
              </a:rPr>
              <a:t>egulation</a:t>
            </a:r>
            <a:r>
              <a:rPr lang="fr-BE" sz="2800" b="1" dirty="0" smtClean="0">
                <a:latin typeface="Arial" panose="020B0604020202020204" pitchFamily="34" charset="0"/>
                <a:cs typeface="Arial" panose="020B0604020202020204" pitchFamily="34" charset="0"/>
              </a:rPr>
              <a:t> </a:t>
            </a:r>
            <a:r>
              <a:rPr lang="fr-BE" sz="2800" b="1" dirty="0">
                <a:latin typeface="Arial" panose="020B0604020202020204" pitchFamily="34" charset="0"/>
                <a:cs typeface="Arial" panose="020B0604020202020204" pitchFamily="34" charset="0"/>
              </a:rPr>
              <a:t>&amp;</a:t>
            </a:r>
            <a:r>
              <a:rPr lang="fr-BE" sz="2800" b="1" dirty="0" smtClean="0">
                <a:latin typeface="Arial" panose="020B0604020202020204" pitchFamily="34" charset="0"/>
                <a:cs typeface="Arial" panose="020B0604020202020204" pitchFamily="34" charset="0"/>
              </a:rPr>
              <a:t> </a:t>
            </a:r>
            <a:r>
              <a:rPr lang="en-GB" sz="2800" b="1" dirty="0" smtClean="0">
                <a:latin typeface="Arial" panose="020B0604020202020204" pitchFamily="34" charset="0"/>
                <a:cs typeface="Arial" panose="020B0604020202020204" pitchFamily="34" charset="0"/>
              </a:rPr>
              <a:t>Neurobehavioral Function</a:t>
            </a:r>
            <a:endParaRPr lang="en-GB" sz="2800" b="1" dirty="0">
              <a:latin typeface="Arial" panose="020B0604020202020204" pitchFamily="34" charset="0"/>
              <a:cs typeface="Arial" panose="020B0604020202020204" pitchFamily="34" charset="0"/>
            </a:endParaRPr>
          </a:p>
        </p:txBody>
      </p:sp>
      <p:sp>
        <p:nvSpPr>
          <p:cNvPr id="269" name="Rectangle 461"/>
          <p:cNvSpPr>
            <a:spLocks noChangeArrowheads="1"/>
          </p:cNvSpPr>
          <p:nvPr/>
        </p:nvSpPr>
        <p:spPr bwMode="auto">
          <a:xfrm>
            <a:off x="2676147" y="7744286"/>
            <a:ext cx="7411945" cy="2468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defRPr/>
            </a:pPr>
            <a:r>
              <a:rPr lang="en-US" sz="1000" dirty="0" smtClean="0">
                <a:latin typeface="Arial" panose="020B0604020202020204" pitchFamily="34" charset="0"/>
                <a:cs typeface="Arial" panose="020B0604020202020204" pitchFamily="34" charset="0"/>
              </a:rPr>
              <a:t>e.g. </a:t>
            </a:r>
            <a:r>
              <a:rPr lang="en-US" sz="1000" dirty="0" err="1" smtClean="0">
                <a:latin typeface="Arial" panose="020B0604020202020204" pitchFamily="34" charset="0"/>
                <a:cs typeface="Arial" panose="020B0604020202020204" pitchFamily="34" charset="0"/>
              </a:rPr>
              <a:t>Dijk</a:t>
            </a:r>
            <a:r>
              <a:rPr lang="en-US" sz="1000" dirty="0" smtClean="0">
                <a:latin typeface="Arial" panose="020B0604020202020204" pitchFamily="34" charset="0"/>
                <a:cs typeface="Arial" panose="020B0604020202020204" pitchFamily="34" charset="0"/>
              </a:rPr>
              <a:t> et al. 1992, </a:t>
            </a:r>
            <a:r>
              <a:rPr lang="en-US" sz="1000" dirty="0" err="1" smtClean="0">
                <a:latin typeface="Arial" panose="020B0604020202020204" pitchFamily="34" charset="0"/>
                <a:cs typeface="Arial" panose="020B0604020202020204" pitchFamily="34" charset="0"/>
              </a:rPr>
              <a:t>Cajochen</a:t>
            </a:r>
            <a:r>
              <a:rPr lang="en-US" sz="1000" dirty="0" smtClean="0">
                <a:latin typeface="Arial" panose="020B0604020202020204" pitchFamily="34" charset="0"/>
                <a:cs typeface="Arial" panose="020B0604020202020204" pitchFamily="34" charset="0"/>
              </a:rPr>
              <a:t> et al., 1999, Reichert et al., 2014,  </a:t>
            </a:r>
            <a:r>
              <a:rPr lang="en-US" sz="1000" dirty="0" err="1" smtClean="0">
                <a:latin typeface="Arial" panose="020B0604020202020204" pitchFamily="34" charset="0"/>
                <a:cs typeface="Arial" panose="020B0604020202020204" pitchFamily="34" charset="0"/>
              </a:rPr>
              <a:t>Maire</a:t>
            </a:r>
            <a:r>
              <a:rPr lang="en-US" sz="1000" dirty="0" smtClean="0">
                <a:latin typeface="Arial" panose="020B0604020202020204" pitchFamily="34" charset="0"/>
                <a:cs typeface="Arial" panose="020B0604020202020204" pitchFamily="34" charset="0"/>
              </a:rPr>
              <a:t> et al., 2014, Muto et al., 2016</a:t>
            </a:r>
            <a:endParaRPr lang="en-US" sz="1000" dirty="0">
              <a:latin typeface="Arial" panose="020B0604020202020204" pitchFamily="34" charset="0"/>
              <a:cs typeface="Arial" panose="020B0604020202020204" pitchFamily="34" charset="0"/>
            </a:endParaRPr>
          </a:p>
        </p:txBody>
      </p:sp>
      <p:grpSp>
        <p:nvGrpSpPr>
          <p:cNvPr id="4" name="Group 3"/>
          <p:cNvGrpSpPr/>
          <p:nvPr/>
        </p:nvGrpSpPr>
        <p:grpSpPr>
          <a:xfrm>
            <a:off x="0" y="1196752"/>
            <a:ext cx="4176464" cy="2062989"/>
            <a:chOff x="0" y="1196752"/>
            <a:chExt cx="4176464" cy="2062989"/>
          </a:xfrm>
        </p:grpSpPr>
        <p:sp>
          <p:nvSpPr>
            <p:cNvPr id="51" name="ZoneTexte 56"/>
            <p:cNvSpPr txBox="1"/>
            <p:nvPr/>
          </p:nvSpPr>
          <p:spPr>
            <a:xfrm>
              <a:off x="1051738" y="3013520"/>
              <a:ext cx="3024336"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BE" sz="1000" dirty="0" err="1" smtClean="0">
                  <a:latin typeface="Arial" panose="020B0604020202020204" pitchFamily="34" charset="0"/>
                  <a:cs typeface="Arial" panose="020B0604020202020204" pitchFamily="34" charset="0"/>
                </a:rPr>
                <a:t>Borbély</a:t>
              </a:r>
              <a:r>
                <a:rPr lang="fr-BE" sz="1000" dirty="0" smtClean="0">
                  <a:latin typeface="Arial" panose="020B0604020202020204" pitchFamily="34" charset="0"/>
                  <a:cs typeface="Arial" panose="020B0604020202020204" pitchFamily="34" charset="0"/>
                </a:rPr>
                <a:t>, 1982, </a:t>
              </a:r>
              <a:r>
                <a:rPr lang="fr-BE" sz="1000" dirty="0" err="1" smtClean="0">
                  <a:latin typeface="Arial" panose="020B0604020202020204" pitchFamily="34" charset="0"/>
                  <a:cs typeface="Arial" panose="020B0604020202020204" pitchFamily="34" charset="0"/>
                </a:rPr>
                <a:t>Daan</a:t>
              </a:r>
              <a:r>
                <a:rPr lang="fr-BE" sz="1000" dirty="0" smtClean="0">
                  <a:latin typeface="Arial" panose="020B0604020202020204" pitchFamily="34" charset="0"/>
                  <a:cs typeface="Arial" panose="020B0604020202020204" pitchFamily="34" charset="0"/>
                </a:rPr>
                <a:t> &amp; </a:t>
              </a:r>
              <a:r>
                <a:rPr lang="fr-BE" sz="1000" dirty="0" err="1" smtClean="0">
                  <a:latin typeface="Arial" panose="020B0604020202020204" pitchFamily="34" charset="0"/>
                  <a:cs typeface="Arial" panose="020B0604020202020204" pitchFamily="34" charset="0"/>
                </a:rPr>
                <a:t>Borbély</a:t>
              </a:r>
              <a:r>
                <a:rPr lang="fr-BE" sz="1000" dirty="0" smtClean="0">
                  <a:latin typeface="Arial" panose="020B0604020202020204" pitchFamily="34" charset="0"/>
                  <a:cs typeface="Arial" panose="020B0604020202020204" pitchFamily="34" charset="0"/>
                </a:rPr>
                <a:t> 1984</a:t>
              </a:r>
              <a:endParaRPr lang="fr-BE" sz="1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27163" t="43000" r="50000" b="38800"/>
            <a:stretch/>
          </p:blipFill>
          <p:spPr>
            <a:xfrm>
              <a:off x="0" y="1196752"/>
              <a:ext cx="4176464" cy="1872208"/>
            </a:xfrm>
            <a:prstGeom prst="rect">
              <a:avLst/>
            </a:prstGeom>
          </p:spPr>
        </p:pic>
      </p:grpSp>
      <p:grpSp>
        <p:nvGrpSpPr>
          <p:cNvPr id="13" name="Group 12"/>
          <p:cNvGrpSpPr/>
          <p:nvPr/>
        </p:nvGrpSpPr>
        <p:grpSpPr>
          <a:xfrm>
            <a:off x="5898196" y="4960909"/>
            <a:ext cx="3375136" cy="1830549"/>
            <a:chOff x="5898196" y="4797000"/>
            <a:chExt cx="3375136" cy="1830549"/>
          </a:xfrm>
        </p:grpSpPr>
        <p:pic>
          <p:nvPicPr>
            <p:cNvPr id="349" name="Immagine 2" descr="Muto2 (1).tiff"/>
            <p:cNvPicPr>
              <a:picLocks noChangeAspect="1"/>
            </p:cNvPicPr>
            <p:nvPr/>
          </p:nvPicPr>
          <p:blipFill rotWithShape="1">
            <a:blip r:embed="rId4" cstate="print">
              <a:extLst>
                <a:ext uri="{28A0092B-C50C-407E-A947-70E740481C1C}">
                  <a14:useLocalDpi xmlns:a14="http://schemas.microsoft.com/office/drawing/2010/main" val="0"/>
                </a:ext>
              </a:extLst>
            </a:blip>
            <a:srcRect l="34218" t="11736" r="50032" b="14872"/>
            <a:stretch/>
          </p:blipFill>
          <p:spPr>
            <a:xfrm>
              <a:off x="5898196" y="4797000"/>
              <a:ext cx="1440160" cy="1800200"/>
            </a:xfrm>
            <a:prstGeom prst="rect">
              <a:avLst/>
            </a:prstGeom>
          </p:spPr>
        </p:pic>
        <p:sp>
          <p:nvSpPr>
            <p:cNvPr id="351" name="Rectangle 350"/>
            <p:cNvSpPr/>
            <p:nvPr/>
          </p:nvSpPr>
          <p:spPr>
            <a:xfrm>
              <a:off x="7833923" y="6381328"/>
              <a:ext cx="1439409" cy="246221"/>
            </a:xfrm>
            <a:prstGeom prst="rect">
              <a:avLst/>
            </a:prstGeom>
            <a:noFill/>
          </p:spPr>
          <p:txBody>
            <a:bodyPr wrap="square" rtlCol="0">
              <a:spAutoFit/>
            </a:bodyPr>
            <a:lstStyle/>
            <a:p>
              <a:r>
                <a:rPr lang="fr-BE" sz="1000" dirty="0" err="1">
                  <a:latin typeface="Arial" panose="020B0604020202020204" pitchFamily="34" charset="0"/>
                  <a:cs typeface="Arial" panose="020B0604020202020204" pitchFamily="34" charset="0"/>
                </a:rPr>
                <a:t>Muto</a:t>
              </a:r>
              <a:r>
                <a:rPr lang="fr-BE" sz="1000" dirty="0">
                  <a:latin typeface="Arial" panose="020B0604020202020204" pitchFamily="34" charset="0"/>
                  <a:cs typeface="Arial" panose="020B0604020202020204" pitchFamily="34" charset="0"/>
                </a:rPr>
                <a:t> et al., 2016 </a:t>
              </a:r>
            </a:p>
          </p:txBody>
        </p:sp>
        <p:pic>
          <p:nvPicPr>
            <p:cNvPr id="353" name="Immagine 2" descr="Muto2 (1).tiff"/>
            <p:cNvPicPr>
              <a:picLocks noChangeAspect="1"/>
            </p:cNvPicPr>
            <p:nvPr/>
          </p:nvPicPr>
          <p:blipFill rotWithShape="1">
            <a:blip r:embed="rId5" cstate="print">
              <a:extLst>
                <a:ext uri="{28A0092B-C50C-407E-A947-70E740481C1C}">
                  <a14:useLocalDpi xmlns:a14="http://schemas.microsoft.com/office/drawing/2010/main" val="0"/>
                </a:ext>
              </a:extLst>
            </a:blip>
            <a:srcRect l="73179" t="-336" r="834" b="3458"/>
            <a:stretch/>
          </p:blipFill>
          <p:spPr>
            <a:xfrm>
              <a:off x="7434004" y="4869160"/>
              <a:ext cx="1455987" cy="1455988"/>
            </a:xfrm>
            <a:prstGeom prst="rect">
              <a:avLst/>
            </a:prstGeom>
          </p:spPr>
        </p:pic>
      </p:grpSp>
      <p:grpSp>
        <p:nvGrpSpPr>
          <p:cNvPr id="15" name="Group 14"/>
          <p:cNvGrpSpPr/>
          <p:nvPr/>
        </p:nvGrpSpPr>
        <p:grpSpPr>
          <a:xfrm>
            <a:off x="251520" y="3567057"/>
            <a:ext cx="4600578" cy="2848448"/>
            <a:chOff x="-468560" y="3569413"/>
            <a:chExt cx="4600578" cy="2848448"/>
          </a:xfrm>
        </p:grpSpPr>
        <p:grpSp>
          <p:nvGrpSpPr>
            <p:cNvPr id="9" name="Group 8"/>
            <p:cNvGrpSpPr/>
            <p:nvPr/>
          </p:nvGrpSpPr>
          <p:grpSpPr>
            <a:xfrm>
              <a:off x="-468560" y="3569413"/>
              <a:ext cx="4600578" cy="2848448"/>
              <a:chOff x="-517258" y="3569413"/>
              <a:chExt cx="5582934" cy="2848448"/>
            </a:xfrm>
          </p:grpSpPr>
          <p:cxnSp>
            <p:nvCxnSpPr>
              <p:cNvPr id="458" name="Straight Connector 457"/>
              <p:cNvCxnSpPr/>
              <p:nvPr/>
            </p:nvCxnSpPr>
            <p:spPr>
              <a:xfrm>
                <a:off x="4699230" y="4778930"/>
                <a:ext cx="0" cy="30625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517258" y="3569413"/>
                <a:ext cx="5582934" cy="2848448"/>
                <a:chOff x="-517258" y="3569413"/>
                <a:chExt cx="5582934" cy="2848448"/>
              </a:xfrm>
            </p:grpSpPr>
            <p:sp>
              <p:nvSpPr>
                <p:cNvPr id="413" name="Rectangle 412"/>
                <p:cNvSpPr/>
                <p:nvPr/>
              </p:nvSpPr>
              <p:spPr>
                <a:xfrm>
                  <a:off x="574117" y="3569413"/>
                  <a:ext cx="761385" cy="1076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extBox 413"/>
                <p:cNvSpPr txBox="1"/>
                <p:nvPr/>
              </p:nvSpPr>
              <p:spPr>
                <a:xfrm>
                  <a:off x="-431650" y="5578673"/>
                  <a:ext cx="2063624" cy="400110"/>
                </a:xfrm>
                <a:prstGeom prst="rect">
                  <a:avLst/>
                </a:prstGeom>
                <a:noFill/>
              </p:spPr>
              <p:txBody>
                <a:bodyPr wrap="square" rtlCol="0">
                  <a:spAutoFit/>
                </a:bodyPr>
                <a:lstStyle/>
                <a:p>
                  <a:r>
                    <a:rPr lang="fr-BE" sz="1000" dirty="0" err="1" smtClean="0">
                      <a:latin typeface="Arial" panose="020B0604020202020204" pitchFamily="34" charset="0"/>
                      <a:cs typeface="Arial" panose="020B0604020202020204" pitchFamily="34" charset="0"/>
                    </a:rPr>
                    <a:t>Muto</a:t>
                  </a:r>
                  <a:r>
                    <a:rPr lang="fr-BE" sz="1000" dirty="0" smtClean="0">
                      <a:latin typeface="Arial" panose="020B0604020202020204" pitchFamily="34" charset="0"/>
                      <a:cs typeface="Arial" panose="020B0604020202020204" pitchFamily="34" charset="0"/>
                    </a:rPr>
                    <a:t> et al., 2016 </a:t>
                  </a:r>
                </a:p>
                <a:p>
                  <a:r>
                    <a:rPr lang="fr-BE" sz="1000" dirty="0" smtClean="0">
                      <a:latin typeface="Arial" panose="020B0604020202020204" pitchFamily="34" charset="0"/>
                      <a:cs typeface="Arial" panose="020B0604020202020204" pitchFamily="34" charset="0"/>
                    </a:rPr>
                    <a:t>Maire et al., 2018 </a:t>
                  </a:r>
                  <a:endParaRPr lang="en-US" sz="1000" dirty="0">
                    <a:latin typeface="Arial" panose="020B0604020202020204" pitchFamily="34" charset="0"/>
                    <a:cs typeface="Arial" panose="020B0604020202020204" pitchFamily="34" charset="0"/>
                  </a:endParaRPr>
                </a:p>
              </p:txBody>
            </p:sp>
            <p:pic>
              <p:nvPicPr>
                <p:cNvPr id="416" name="Picture 415"/>
                <p:cNvPicPr>
                  <a:picLocks noChangeAspect="1"/>
                </p:cNvPicPr>
                <p:nvPr/>
              </p:nvPicPr>
              <p:blipFill rotWithShape="1">
                <a:blip r:embed="rId6"/>
                <a:srcRect l="41261" t="57898" r="46070" b="24585"/>
                <a:stretch/>
              </p:blipFill>
              <p:spPr>
                <a:xfrm>
                  <a:off x="-517258" y="4295452"/>
                  <a:ext cx="1742704" cy="1253384"/>
                </a:xfrm>
                <a:prstGeom prst="rect">
                  <a:avLst/>
                </a:prstGeom>
              </p:spPr>
            </p:pic>
            <p:grpSp>
              <p:nvGrpSpPr>
                <p:cNvPr id="417" name="Group 416"/>
                <p:cNvGrpSpPr/>
                <p:nvPr/>
              </p:nvGrpSpPr>
              <p:grpSpPr>
                <a:xfrm>
                  <a:off x="1814407" y="4134020"/>
                  <a:ext cx="3155940" cy="1814878"/>
                  <a:chOff x="3432284" y="3846370"/>
                  <a:chExt cx="3155940" cy="1814878"/>
                </a:xfrm>
              </p:grpSpPr>
              <p:cxnSp>
                <p:nvCxnSpPr>
                  <p:cNvPr id="418" name="Straight Connector 417"/>
                  <p:cNvCxnSpPr/>
                  <p:nvPr/>
                </p:nvCxnSpPr>
                <p:spPr>
                  <a:xfrm>
                    <a:off x="3878686" y="3846370"/>
                    <a:ext cx="0" cy="18148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3788296" y="5590957"/>
                    <a:ext cx="2799928" cy="6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0" name="TextBox 419"/>
                  <p:cNvSpPr txBox="1"/>
                  <p:nvPr/>
                </p:nvSpPr>
                <p:spPr>
                  <a:xfrm>
                    <a:off x="3458251" y="5274948"/>
                    <a:ext cx="348172" cy="246221"/>
                  </a:xfrm>
                  <a:prstGeom prst="rect">
                    <a:avLst/>
                  </a:prstGeom>
                  <a:noFill/>
                </p:spPr>
                <p:txBody>
                  <a:bodyPr wrap="none" rtlCol="0">
                    <a:spAutoFit/>
                  </a:bodyPr>
                  <a:lstStyle/>
                  <a:p>
                    <a:r>
                      <a:rPr lang="fr-BE" sz="1000" b="1" dirty="0"/>
                      <a:t>0</a:t>
                    </a:r>
                    <a:r>
                      <a:rPr lang="fr-BE" sz="1000" b="1" dirty="0" smtClean="0"/>
                      <a:t>.0</a:t>
                    </a:r>
                    <a:endParaRPr lang="en-US" sz="1000" b="1" dirty="0"/>
                  </a:p>
                </p:txBody>
              </p:sp>
              <p:cxnSp>
                <p:nvCxnSpPr>
                  <p:cNvPr id="421" name="Straight Connector 420"/>
                  <p:cNvCxnSpPr/>
                  <p:nvPr/>
                </p:nvCxnSpPr>
                <p:spPr>
                  <a:xfrm>
                    <a:off x="3779912" y="5406291"/>
                    <a:ext cx="873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2" name="TextBox 421"/>
                  <p:cNvSpPr txBox="1"/>
                  <p:nvPr/>
                </p:nvSpPr>
                <p:spPr>
                  <a:xfrm>
                    <a:off x="3432284" y="3963449"/>
                    <a:ext cx="348172" cy="246221"/>
                  </a:xfrm>
                  <a:prstGeom prst="rect">
                    <a:avLst/>
                  </a:prstGeom>
                  <a:noFill/>
                </p:spPr>
                <p:txBody>
                  <a:bodyPr wrap="none" rtlCol="0">
                    <a:spAutoFit/>
                  </a:bodyPr>
                  <a:lstStyle/>
                  <a:p>
                    <a:r>
                      <a:rPr lang="fr-BE" sz="1000" b="1" dirty="0" smtClean="0"/>
                      <a:t>5.0</a:t>
                    </a:r>
                    <a:endParaRPr lang="en-US" sz="1000" b="1" dirty="0"/>
                  </a:p>
                </p:txBody>
              </p:sp>
              <p:sp>
                <p:nvSpPr>
                  <p:cNvPr id="423" name="TextBox 422"/>
                  <p:cNvSpPr txBox="1"/>
                  <p:nvPr/>
                </p:nvSpPr>
                <p:spPr>
                  <a:xfrm>
                    <a:off x="3449832" y="4607493"/>
                    <a:ext cx="489301" cy="246221"/>
                  </a:xfrm>
                  <a:prstGeom prst="rect">
                    <a:avLst/>
                  </a:prstGeom>
                  <a:noFill/>
                </p:spPr>
                <p:txBody>
                  <a:bodyPr wrap="square" rtlCol="0">
                    <a:spAutoFit/>
                  </a:bodyPr>
                  <a:lstStyle/>
                  <a:p>
                    <a:r>
                      <a:rPr lang="fr-BE" sz="1000" b="1" dirty="0" smtClean="0"/>
                      <a:t>2.5</a:t>
                    </a:r>
                    <a:endParaRPr lang="en-US" sz="1000" b="1" dirty="0"/>
                  </a:p>
                </p:txBody>
              </p:sp>
              <p:cxnSp>
                <p:nvCxnSpPr>
                  <p:cNvPr id="424" name="Straight Connector 423"/>
                  <p:cNvCxnSpPr>
                    <a:stCxn id="423" idx="3"/>
                    <a:endCxn id="423" idx="3"/>
                  </p:cNvCxnSpPr>
                  <p:nvPr/>
                </p:nvCxnSpPr>
                <p:spPr>
                  <a:xfrm>
                    <a:off x="3939133" y="4730604"/>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5" name="Oval 424"/>
                  <p:cNvSpPr/>
                  <p:nvPr/>
                </p:nvSpPr>
                <p:spPr>
                  <a:xfrm>
                    <a:off x="3992007" y="427442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p:cNvSpPr/>
                  <p:nvPr/>
                </p:nvSpPr>
                <p:spPr>
                  <a:xfrm>
                    <a:off x="4434099" y="4155868"/>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p:cNvSpPr/>
                  <p:nvPr/>
                </p:nvSpPr>
                <p:spPr>
                  <a:xfrm>
                    <a:off x="5346803" y="4753809"/>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p:cNvSpPr/>
                  <p:nvPr/>
                </p:nvSpPr>
                <p:spPr>
                  <a:xfrm>
                    <a:off x="6173101" y="4808222"/>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9" name="Straight Connector 428"/>
                  <p:cNvCxnSpPr/>
                  <p:nvPr/>
                </p:nvCxnSpPr>
                <p:spPr>
                  <a:xfrm>
                    <a:off x="4078411" y="4185536"/>
                    <a:ext cx="0" cy="303162"/>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4520503" y="4037246"/>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5413913" y="4607493"/>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a:off x="6259505" y="4673148"/>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33" name="Oval 432"/>
                  <p:cNvSpPr/>
                  <p:nvPr/>
                </p:nvSpPr>
                <p:spPr>
                  <a:xfrm>
                    <a:off x="4669461" y="4273837"/>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4" name="Straight Connector 433"/>
                  <p:cNvCxnSpPr/>
                  <p:nvPr/>
                </p:nvCxnSpPr>
                <p:spPr>
                  <a:xfrm>
                    <a:off x="4755864" y="4155215"/>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35" name="Oval 434"/>
                  <p:cNvSpPr/>
                  <p:nvPr/>
                </p:nvSpPr>
                <p:spPr>
                  <a:xfrm>
                    <a:off x="5087328" y="4384008"/>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6" name="Straight Connector 435"/>
                  <p:cNvCxnSpPr/>
                  <p:nvPr/>
                </p:nvCxnSpPr>
                <p:spPr>
                  <a:xfrm>
                    <a:off x="5173732" y="4265386"/>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37" name="Oval 436"/>
                  <p:cNvSpPr/>
                  <p:nvPr/>
                </p:nvSpPr>
                <p:spPr>
                  <a:xfrm>
                    <a:off x="5535210" y="4852409"/>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8" name="Straight Connector 437"/>
                  <p:cNvCxnSpPr/>
                  <p:nvPr/>
                </p:nvCxnSpPr>
                <p:spPr>
                  <a:xfrm>
                    <a:off x="5602320" y="4706093"/>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39" name="Oval 438"/>
                  <p:cNvSpPr/>
                  <p:nvPr/>
                </p:nvSpPr>
                <p:spPr>
                  <a:xfrm>
                    <a:off x="5769599" y="514261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0" name="Straight Connector 439"/>
                  <p:cNvCxnSpPr/>
                  <p:nvPr/>
                </p:nvCxnSpPr>
                <p:spPr>
                  <a:xfrm>
                    <a:off x="5836709" y="4996295"/>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41" name="Oval 440"/>
                  <p:cNvSpPr/>
                  <p:nvPr/>
                </p:nvSpPr>
                <p:spPr>
                  <a:xfrm>
                    <a:off x="4856896" y="4438646"/>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2" name="Straight Connector 441"/>
                  <p:cNvCxnSpPr/>
                  <p:nvPr/>
                </p:nvCxnSpPr>
                <p:spPr>
                  <a:xfrm>
                    <a:off x="4924006" y="4285170"/>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43" name="Oval 442"/>
                  <p:cNvSpPr/>
                  <p:nvPr/>
                </p:nvSpPr>
                <p:spPr>
                  <a:xfrm>
                    <a:off x="4222701" y="426859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4" name="Straight Connector 443"/>
                  <p:cNvCxnSpPr/>
                  <p:nvPr/>
                </p:nvCxnSpPr>
                <p:spPr>
                  <a:xfrm>
                    <a:off x="4289811" y="4122274"/>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45" name="Oval 444"/>
                  <p:cNvSpPr/>
                  <p:nvPr/>
                </p:nvSpPr>
                <p:spPr>
                  <a:xfrm>
                    <a:off x="5281455" y="4285170"/>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6" name="Straight Connector 445"/>
                  <p:cNvCxnSpPr/>
                  <p:nvPr/>
                </p:nvCxnSpPr>
                <p:spPr>
                  <a:xfrm>
                    <a:off x="5367859" y="4166547"/>
                    <a:ext cx="0" cy="297103"/>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47" name="Oval 446"/>
                  <p:cNvSpPr/>
                  <p:nvPr/>
                </p:nvSpPr>
                <p:spPr>
                  <a:xfrm>
                    <a:off x="5965765" y="4946979"/>
                    <a:ext cx="172809" cy="103837"/>
                  </a:xfrm>
                  <a:prstGeom prst="ellipse">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8" name="Straight Connector 447"/>
                  <p:cNvCxnSpPr/>
                  <p:nvPr/>
                </p:nvCxnSpPr>
                <p:spPr>
                  <a:xfrm>
                    <a:off x="6052169" y="4811906"/>
                    <a:ext cx="0" cy="368776"/>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449" name="Freeform 448"/>
                  <p:cNvSpPr/>
                  <p:nvPr/>
                </p:nvSpPr>
                <p:spPr>
                  <a:xfrm>
                    <a:off x="4063752" y="4173285"/>
                    <a:ext cx="2214880" cy="1026160"/>
                  </a:xfrm>
                  <a:custGeom>
                    <a:avLst/>
                    <a:gdLst>
                      <a:gd name="connsiteX0" fmla="*/ 0 w 2214880"/>
                      <a:gd name="connsiteY0" fmla="*/ 142240 h 1026160"/>
                      <a:gd name="connsiteX1" fmla="*/ 269240 w 2214880"/>
                      <a:gd name="connsiteY1" fmla="*/ 142240 h 1026160"/>
                      <a:gd name="connsiteX2" fmla="*/ 452120 w 2214880"/>
                      <a:gd name="connsiteY2" fmla="*/ 0 h 1026160"/>
                      <a:gd name="connsiteX3" fmla="*/ 665480 w 2214880"/>
                      <a:gd name="connsiteY3" fmla="*/ 172720 h 1026160"/>
                      <a:gd name="connsiteX4" fmla="*/ 863600 w 2214880"/>
                      <a:gd name="connsiteY4" fmla="*/ 325120 h 1026160"/>
                      <a:gd name="connsiteX5" fmla="*/ 939800 w 2214880"/>
                      <a:gd name="connsiteY5" fmla="*/ 304800 h 1026160"/>
                      <a:gd name="connsiteX6" fmla="*/ 960120 w 2214880"/>
                      <a:gd name="connsiteY6" fmla="*/ 299720 h 1026160"/>
                      <a:gd name="connsiteX7" fmla="*/ 990600 w 2214880"/>
                      <a:gd name="connsiteY7" fmla="*/ 294640 h 1026160"/>
                      <a:gd name="connsiteX8" fmla="*/ 1016000 w 2214880"/>
                      <a:gd name="connsiteY8" fmla="*/ 284480 h 1026160"/>
                      <a:gd name="connsiteX9" fmla="*/ 1076960 w 2214880"/>
                      <a:gd name="connsiteY9" fmla="*/ 274320 h 1026160"/>
                      <a:gd name="connsiteX10" fmla="*/ 1092200 w 2214880"/>
                      <a:gd name="connsiteY10" fmla="*/ 264160 h 1026160"/>
                      <a:gd name="connsiteX11" fmla="*/ 1107440 w 2214880"/>
                      <a:gd name="connsiteY11" fmla="*/ 259080 h 1026160"/>
                      <a:gd name="connsiteX12" fmla="*/ 1117600 w 2214880"/>
                      <a:gd name="connsiteY12" fmla="*/ 248920 h 1026160"/>
                      <a:gd name="connsiteX13" fmla="*/ 1117600 w 2214880"/>
                      <a:gd name="connsiteY13" fmla="*/ 248920 h 1026160"/>
                      <a:gd name="connsiteX14" fmla="*/ 1325880 w 2214880"/>
                      <a:gd name="connsiteY14" fmla="*/ 152400 h 1026160"/>
                      <a:gd name="connsiteX15" fmla="*/ 1381760 w 2214880"/>
                      <a:gd name="connsiteY15" fmla="*/ 640080 h 1026160"/>
                      <a:gd name="connsiteX16" fmla="*/ 1569720 w 2214880"/>
                      <a:gd name="connsiteY16" fmla="*/ 751840 h 1026160"/>
                      <a:gd name="connsiteX17" fmla="*/ 1778000 w 2214880"/>
                      <a:gd name="connsiteY17" fmla="*/ 1026160 h 1026160"/>
                      <a:gd name="connsiteX18" fmla="*/ 1965960 w 2214880"/>
                      <a:gd name="connsiteY18" fmla="*/ 812800 h 1026160"/>
                      <a:gd name="connsiteX19" fmla="*/ 2214880 w 2214880"/>
                      <a:gd name="connsiteY19" fmla="*/ 701040 h 10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4880" h="1026160">
                        <a:moveTo>
                          <a:pt x="0" y="142240"/>
                        </a:moveTo>
                        <a:lnTo>
                          <a:pt x="269240" y="142240"/>
                        </a:lnTo>
                        <a:lnTo>
                          <a:pt x="452120" y="0"/>
                        </a:lnTo>
                        <a:lnTo>
                          <a:pt x="665480" y="172720"/>
                        </a:lnTo>
                        <a:lnTo>
                          <a:pt x="863600" y="325120"/>
                        </a:lnTo>
                        <a:lnTo>
                          <a:pt x="939800" y="304800"/>
                        </a:lnTo>
                        <a:cubicBezTo>
                          <a:pt x="946552" y="303023"/>
                          <a:pt x="953233" y="300868"/>
                          <a:pt x="960120" y="299720"/>
                        </a:cubicBezTo>
                        <a:lnTo>
                          <a:pt x="990600" y="294640"/>
                        </a:lnTo>
                        <a:cubicBezTo>
                          <a:pt x="999067" y="291253"/>
                          <a:pt x="1007349" y="287364"/>
                          <a:pt x="1016000" y="284480"/>
                        </a:cubicBezTo>
                        <a:cubicBezTo>
                          <a:pt x="1036139" y="277767"/>
                          <a:pt x="1055645" y="276984"/>
                          <a:pt x="1076960" y="274320"/>
                        </a:cubicBezTo>
                        <a:cubicBezTo>
                          <a:pt x="1082040" y="270933"/>
                          <a:pt x="1086739" y="266890"/>
                          <a:pt x="1092200" y="264160"/>
                        </a:cubicBezTo>
                        <a:cubicBezTo>
                          <a:pt x="1096989" y="261765"/>
                          <a:pt x="1102848" y="261835"/>
                          <a:pt x="1107440" y="259080"/>
                        </a:cubicBezTo>
                        <a:cubicBezTo>
                          <a:pt x="1111547" y="256616"/>
                          <a:pt x="1114213" y="252307"/>
                          <a:pt x="1117600" y="248920"/>
                        </a:cubicBezTo>
                        <a:lnTo>
                          <a:pt x="1117600" y="248920"/>
                        </a:lnTo>
                        <a:lnTo>
                          <a:pt x="1325880" y="152400"/>
                        </a:lnTo>
                        <a:lnTo>
                          <a:pt x="1381760" y="640080"/>
                        </a:lnTo>
                        <a:lnTo>
                          <a:pt x="1569720" y="751840"/>
                        </a:lnTo>
                        <a:lnTo>
                          <a:pt x="1778000" y="1026160"/>
                        </a:lnTo>
                        <a:lnTo>
                          <a:pt x="1965960" y="812800"/>
                        </a:lnTo>
                        <a:lnTo>
                          <a:pt x="2214880" y="701040"/>
                        </a:lnTo>
                      </a:path>
                    </a:pathLst>
                  </a:cu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0" name="Straight Connector 449"/>
                  <p:cNvCxnSpPr/>
                  <p:nvPr/>
                </p:nvCxnSpPr>
                <p:spPr>
                  <a:xfrm>
                    <a:off x="3779912" y="4725526"/>
                    <a:ext cx="873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a:off x="3779912" y="4078789"/>
                    <a:ext cx="873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2" name="Oval 451"/>
                <p:cNvSpPr/>
                <p:nvPr/>
              </p:nvSpPr>
              <p:spPr>
                <a:xfrm>
                  <a:off x="2620372" y="4670705"/>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p:cNvSpPr/>
                <p:nvPr/>
              </p:nvSpPr>
              <p:spPr>
                <a:xfrm>
                  <a:off x="3628484" y="4742713"/>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p:cNvSpPr/>
                <p:nvPr/>
              </p:nvSpPr>
              <p:spPr>
                <a:xfrm>
                  <a:off x="4132540" y="5318777"/>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p:cNvSpPr/>
                <p:nvPr/>
              </p:nvSpPr>
              <p:spPr>
                <a:xfrm>
                  <a:off x="4636596" y="4868778"/>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6" name="Straight Connector 455"/>
                <p:cNvCxnSpPr/>
                <p:nvPr/>
              </p:nvCxnSpPr>
              <p:spPr>
                <a:xfrm>
                  <a:off x="3674203" y="4565075"/>
                  <a:ext cx="0" cy="44771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a:off x="4186630" y="5154789"/>
                  <a:ext cx="0" cy="44771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459" name="Group 458"/>
                <p:cNvGrpSpPr/>
                <p:nvPr/>
              </p:nvGrpSpPr>
              <p:grpSpPr>
                <a:xfrm>
                  <a:off x="2666091" y="4486020"/>
                  <a:ext cx="2014809" cy="892629"/>
                  <a:chOff x="4015877" y="1894114"/>
                  <a:chExt cx="2014809" cy="892629"/>
                </a:xfrm>
              </p:grpSpPr>
              <p:grpSp>
                <p:nvGrpSpPr>
                  <p:cNvPr id="460" name="Group 459"/>
                  <p:cNvGrpSpPr/>
                  <p:nvPr/>
                </p:nvGrpSpPr>
                <p:grpSpPr>
                  <a:xfrm>
                    <a:off x="4015877" y="1894114"/>
                    <a:ext cx="2014809" cy="892629"/>
                    <a:chOff x="4015877" y="1894114"/>
                    <a:chExt cx="2014809" cy="892629"/>
                  </a:xfrm>
                </p:grpSpPr>
                <p:sp>
                  <p:nvSpPr>
                    <p:cNvPr id="463" name="Freeform 462"/>
                    <p:cNvSpPr/>
                    <p:nvPr/>
                  </p:nvSpPr>
                  <p:spPr>
                    <a:xfrm>
                      <a:off x="4049486" y="1894114"/>
                      <a:ext cx="1981200" cy="892629"/>
                    </a:xfrm>
                    <a:custGeom>
                      <a:avLst/>
                      <a:gdLst>
                        <a:gd name="connsiteX0" fmla="*/ 0 w 1981200"/>
                        <a:gd name="connsiteY0" fmla="*/ 250372 h 892629"/>
                        <a:gd name="connsiteX1" fmla="*/ 457200 w 1981200"/>
                        <a:gd name="connsiteY1" fmla="*/ 0 h 892629"/>
                        <a:gd name="connsiteX2" fmla="*/ 968828 w 1981200"/>
                        <a:gd name="connsiteY2" fmla="*/ 315686 h 892629"/>
                        <a:gd name="connsiteX3" fmla="*/ 1458685 w 1981200"/>
                        <a:gd name="connsiteY3" fmla="*/ 892629 h 892629"/>
                        <a:gd name="connsiteX4" fmla="*/ 1981200 w 1981200"/>
                        <a:gd name="connsiteY4" fmla="*/ 446315 h 89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892629">
                          <a:moveTo>
                            <a:pt x="0" y="250372"/>
                          </a:moveTo>
                          <a:lnTo>
                            <a:pt x="457200" y="0"/>
                          </a:lnTo>
                          <a:lnTo>
                            <a:pt x="968828" y="315686"/>
                          </a:lnTo>
                          <a:lnTo>
                            <a:pt x="1458685" y="892629"/>
                          </a:lnTo>
                          <a:lnTo>
                            <a:pt x="1981200" y="446315"/>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4" name="Straight Connector 463"/>
                    <p:cNvCxnSpPr/>
                    <p:nvPr/>
                  </p:nvCxnSpPr>
                  <p:spPr>
                    <a:xfrm>
                      <a:off x="4015877" y="1957801"/>
                      <a:ext cx="0" cy="368059"/>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61" name="Oval 460"/>
                  <p:cNvSpPr/>
                  <p:nvPr/>
                </p:nvSpPr>
                <p:spPr>
                  <a:xfrm>
                    <a:off x="4457053" y="1898319"/>
                    <a:ext cx="117727" cy="12606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2" name="Straight Connector 461"/>
                  <p:cNvCxnSpPr>
                    <a:stCxn id="461" idx="4"/>
                  </p:cNvCxnSpPr>
                  <p:nvPr/>
                </p:nvCxnSpPr>
                <p:spPr>
                  <a:xfrm flipH="1">
                    <a:off x="4515602" y="2024384"/>
                    <a:ext cx="315" cy="1041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471" name="Straight Connector 470"/>
                <p:cNvCxnSpPr/>
                <p:nvPr/>
              </p:nvCxnSpPr>
              <p:spPr>
                <a:xfrm>
                  <a:off x="2479291" y="5890645"/>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2941012" y="5889676"/>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3458561" y="5893748"/>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a:off x="3926913" y="5893748"/>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395017" y="5877272"/>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3165439" y="4393424"/>
                  <a:ext cx="314" cy="10411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4863895" y="5873669"/>
                  <a:ext cx="0" cy="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9" name="Rectangle 449"/>
                <p:cNvSpPr>
                  <a:spLocks noChangeArrowheads="1"/>
                </p:cNvSpPr>
                <p:nvPr/>
              </p:nvSpPr>
              <p:spPr bwMode="auto">
                <a:xfrm>
                  <a:off x="4680301" y="5913272"/>
                  <a:ext cx="385375"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000000"/>
                      </a:solidFill>
                    </a:rPr>
                    <a:t>24</a:t>
                  </a:r>
                </a:p>
              </p:txBody>
            </p:sp>
            <p:sp>
              <p:nvSpPr>
                <p:cNvPr id="480" name="Rectangle 450"/>
                <p:cNvSpPr>
                  <a:spLocks noChangeArrowheads="1"/>
                </p:cNvSpPr>
                <p:nvPr/>
              </p:nvSpPr>
              <p:spPr bwMode="auto">
                <a:xfrm>
                  <a:off x="4216401" y="5917313"/>
                  <a:ext cx="38537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000000"/>
                      </a:solidFill>
                    </a:rPr>
                    <a:t>16</a:t>
                  </a:r>
                </a:p>
              </p:txBody>
            </p:sp>
            <p:sp>
              <p:nvSpPr>
                <p:cNvPr id="481" name="Rectangle 451"/>
                <p:cNvSpPr>
                  <a:spLocks noChangeArrowheads="1"/>
                </p:cNvSpPr>
                <p:nvPr/>
              </p:nvSpPr>
              <p:spPr bwMode="auto">
                <a:xfrm>
                  <a:off x="3764548" y="5918078"/>
                  <a:ext cx="30562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000000"/>
                      </a:solidFill>
                    </a:rPr>
                    <a:t>8</a:t>
                  </a:r>
                </a:p>
              </p:txBody>
            </p:sp>
            <p:sp>
              <p:nvSpPr>
                <p:cNvPr id="482" name="Rectangle 452"/>
                <p:cNvSpPr>
                  <a:spLocks noChangeArrowheads="1"/>
                </p:cNvSpPr>
                <p:nvPr/>
              </p:nvSpPr>
              <p:spPr bwMode="auto">
                <a:xfrm>
                  <a:off x="3291788" y="5920712"/>
                  <a:ext cx="38537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000000"/>
                      </a:solidFill>
                    </a:rPr>
                    <a:t>24</a:t>
                  </a:r>
                </a:p>
              </p:txBody>
            </p:sp>
            <p:sp>
              <p:nvSpPr>
                <p:cNvPr id="483" name="Rectangle 453"/>
                <p:cNvSpPr>
                  <a:spLocks noChangeArrowheads="1"/>
                </p:cNvSpPr>
                <p:nvPr/>
              </p:nvSpPr>
              <p:spPr bwMode="auto">
                <a:xfrm>
                  <a:off x="2757241" y="5918078"/>
                  <a:ext cx="38537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000000"/>
                      </a:solidFill>
                    </a:rPr>
                    <a:t>16</a:t>
                  </a:r>
                </a:p>
              </p:txBody>
            </p:sp>
            <p:sp>
              <p:nvSpPr>
                <p:cNvPr id="484" name="Rectangle 454"/>
                <p:cNvSpPr>
                  <a:spLocks noChangeArrowheads="1"/>
                </p:cNvSpPr>
                <p:nvPr/>
              </p:nvSpPr>
              <p:spPr bwMode="auto">
                <a:xfrm>
                  <a:off x="2339752" y="5918078"/>
                  <a:ext cx="30562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a:solidFill>
                        <a:srgbClr val="000000"/>
                      </a:solidFill>
                    </a:rPr>
                    <a:t>8</a:t>
                  </a:r>
                </a:p>
              </p:txBody>
            </p:sp>
            <p:sp>
              <p:nvSpPr>
                <p:cNvPr id="502" name="Rectangle 4"/>
                <p:cNvSpPr>
                  <a:spLocks noChangeArrowheads="1"/>
                </p:cNvSpPr>
                <p:nvPr/>
              </p:nvSpPr>
              <p:spPr bwMode="auto">
                <a:xfrm>
                  <a:off x="3028029" y="6170913"/>
                  <a:ext cx="1268538"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dirty="0" smtClean="0">
                      <a:solidFill>
                        <a:srgbClr val="000000"/>
                      </a:solidFill>
                      <a:latin typeface="Arial" panose="020B0604020202020204" pitchFamily="34" charset="0"/>
                      <a:cs typeface="Arial" panose="020B0604020202020204" pitchFamily="34" charset="0"/>
                    </a:rPr>
                    <a:t>Time of day </a:t>
                  </a:r>
                  <a:r>
                    <a:rPr lang="en-US" sz="1000" dirty="0">
                      <a:solidFill>
                        <a:srgbClr val="000000"/>
                      </a:solidFill>
                      <a:latin typeface="Arial" panose="020B0604020202020204" pitchFamily="34" charset="0"/>
                      <a:cs typeface="Arial" panose="020B0604020202020204" pitchFamily="34" charset="0"/>
                    </a:rPr>
                    <a:t>(h)</a:t>
                  </a:r>
                </a:p>
              </p:txBody>
            </p:sp>
          </p:grpSp>
        </p:grpSp>
        <p:sp>
          <p:nvSpPr>
            <p:cNvPr id="14" name="TextBox 13"/>
            <p:cNvSpPr txBox="1"/>
            <p:nvPr/>
          </p:nvSpPr>
          <p:spPr>
            <a:xfrm rot="16200000">
              <a:off x="596619" y="4707022"/>
              <a:ext cx="1708547" cy="246221"/>
            </a:xfrm>
            <a:prstGeom prst="rect">
              <a:avLst/>
            </a:prstGeom>
            <a:noFill/>
          </p:spPr>
          <p:txBody>
            <a:bodyPr wrap="square" rtlCol="0">
              <a:spAutoFit/>
            </a:bodyPr>
            <a:lstStyle/>
            <a:p>
              <a:r>
                <a:rPr lang="fr-BE" sz="1000" dirty="0" smtClean="0">
                  <a:latin typeface="Arial" panose="020B0604020202020204" pitchFamily="34" charset="0"/>
                  <a:cs typeface="Arial" panose="020B0604020202020204" pitchFamily="34" charset="0"/>
                </a:rPr>
                <a:t>BOLD signal (</a:t>
              </a:r>
              <a:r>
                <a:rPr lang="fr-BE" sz="1000" dirty="0" err="1" smtClean="0">
                  <a:latin typeface="Arial" panose="020B0604020202020204" pitchFamily="34" charset="0"/>
                  <a:cs typeface="Arial" panose="020B0604020202020204" pitchFamily="34" charset="0"/>
                </a:rPr>
                <a:t>a.u</a:t>
              </a:r>
              <a:r>
                <a:rPr lang="fr-BE" sz="1000" dirty="0" smtClean="0">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grpSp>
      <p:sp>
        <p:nvSpPr>
          <p:cNvPr id="5" name="Slide Number Placeholder 4"/>
          <p:cNvSpPr>
            <a:spLocks noGrp="1"/>
          </p:cNvSpPr>
          <p:nvPr>
            <p:ph type="sldNum" sz="quarter" idx="12"/>
          </p:nvPr>
        </p:nvSpPr>
        <p:spPr>
          <a:xfrm>
            <a:off x="7042417" y="6567282"/>
            <a:ext cx="2133600" cy="365125"/>
          </a:xfrm>
        </p:spPr>
        <p:txBody>
          <a:bodyPr/>
          <a:lstStyle/>
          <a:p>
            <a:fld id="{6716709B-B1F2-408C-BF87-974FC8F26E08}" type="slidenum">
              <a:rPr lang="de-DE" smtClean="0"/>
              <a:t>2</a:t>
            </a:fld>
            <a:endParaRPr lang="de-DE" dirty="0"/>
          </a:p>
        </p:txBody>
      </p:sp>
      <p:grpSp>
        <p:nvGrpSpPr>
          <p:cNvPr id="8" name="Group 7"/>
          <p:cNvGrpSpPr/>
          <p:nvPr/>
        </p:nvGrpSpPr>
        <p:grpSpPr>
          <a:xfrm>
            <a:off x="5545465" y="548680"/>
            <a:ext cx="3810416" cy="4134653"/>
            <a:chOff x="5545465" y="548680"/>
            <a:chExt cx="3810416" cy="4134653"/>
          </a:xfrm>
        </p:grpSpPr>
        <p:sp>
          <p:nvSpPr>
            <p:cNvPr id="11" name="Rectangle 3"/>
            <p:cNvSpPr>
              <a:spLocks noChangeArrowheads="1"/>
            </p:cNvSpPr>
            <p:nvPr/>
          </p:nvSpPr>
          <p:spPr bwMode="auto">
            <a:xfrm rot="16200000">
              <a:off x="4981966" y="3194617"/>
              <a:ext cx="137394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err="1" smtClean="0">
                  <a:solidFill>
                    <a:srgbClr val="000000"/>
                  </a:solidFill>
                  <a:latin typeface="Arial" panose="020B0604020202020204" pitchFamily="34" charset="0"/>
                  <a:cs typeface="Arial" panose="020B0604020202020204" pitchFamily="34" charset="0"/>
                </a:rPr>
                <a:t>Sustained</a:t>
              </a:r>
              <a:r>
                <a:rPr lang="fr-BE" sz="1000" b="1" dirty="0" smtClean="0">
                  <a:solidFill>
                    <a:srgbClr val="000000"/>
                  </a:solidFill>
                  <a:latin typeface="Arial" panose="020B0604020202020204" pitchFamily="34" charset="0"/>
                  <a:cs typeface="Arial" panose="020B0604020202020204" pitchFamily="34" charset="0"/>
                </a:rPr>
                <a:t> attention</a:t>
              </a:r>
              <a:endParaRPr lang="en-US" sz="1000" b="1" dirty="0">
                <a:solidFill>
                  <a:srgbClr val="000000"/>
                </a:solidFill>
                <a:latin typeface="Arial" panose="020B0604020202020204" pitchFamily="34" charset="0"/>
                <a:cs typeface="Arial" panose="020B0604020202020204" pitchFamily="34" charset="0"/>
              </a:endParaRPr>
            </a:p>
          </p:txBody>
        </p:sp>
        <p:sp>
          <p:nvSpPr>
            <p:cNvPr id="19" name="Line 13"/>
            <p:cNvSpPr>
              <a:spLocks noChangeShapeType="1"/>
            </p:cNvSpPr>
            <p:nvPr/>
          </p:nvSpPr>
          <p:spPr bwMode="auto">
            <a:xfrm flipV="1">
              <a:off x="6153311" y="620688"/>
              <a:ext cx="1387" cy="151200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 name="Rectangle 15"/>
            <p:cNvSpPr>
              <a:spLocks noChangeArrowheads="1"/>
            </p:cNvSpPr>
            <p:nvPr/>
          </p:nvSpPr>
          <p:spPr bwMode="auto">
            <a:xfrm rot="16200000">
              <a:off x="4777299" y="1388142"/>
              <a:ext cx="179072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dirty="0">
                  <a:solidFill>
                    <a:srgbClr val="000000"/>
                  </a:solidFill>
                  <a:latin typeface="Arial" panose="020B0604020202020204" pitchFamily="34" charset="0"/>
                  <a:cs typeface="Arial" panose="020B0604020202020204" pitchFamily="34" charset="0"/>
                </a:rPr>
                <a:t>Subjective Alertness (mm)</a:t>
              </a:r>
            </a:p>
          </p:txBody>
        </p:sp>
        <p:sp>
          <p:nvSpPr>
            <p:cNvPr id="23" name="Line 17"/>
            <p:cNvSpPr>
              <a:spLocks noChangeShapeType="1"/>
            </p:cNvSpPr>
            <p:nvPr/>
          </p:nvSpPr>
          <p:spPr bwMode="auto">
            <a:xfrm>
              <a:off x="6122887" y="2087882"/>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4" name="Line 18"/>
            <p:cNvSpPr>
              <a:spLocks noChangeShapeType="1"/>
            </p:cNvSpPr>
            <p:nvPr/>
          </p:nvSpPr>
          <p:spPr bwMode="auto">
            <a:xfrm>
              <a:off x="6122887" y="1738744"/>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5" name="Line 19"/>
            <p:cNvSpPr>
              <a:spLocks noChangeShapeType="1"/>
            </p:cNvSpPr>
            <p:nvPr/>
          </p:nvSpPr>
          <p:spPr bwMode="auto">
            <a:xfrm>
              <a:off x="6122887" y="1389606"/>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6" name="Line 20"/>
            <p:cNvSpPr>
              <a:spLocks noChangeShapeType="1"/>
            </p:cNvSpPr>
            <p:nvPr/>
          </p:nvSpPr>
          <p:spPr bwMode="auto">
            <a:xfrm>
              <a:off x="6122887" y="1040468"/>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8" name="Rectangle 22"/>
            <p:cNvSpPr>
              <a:spLocks noChangeArrowheads="1"/>
            </p:cNvSpPr>
            <p:nvPr/>
          </p:nvSpPr>
          <p:spPr bwMode="auto">
            <a:xfrm>
              <a:off x="5766588" y="1994028"/>
              <a:ext cx="321792" cy="192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dirty="0">
                  <a:solidFill>
                    <a:srgbClr val="000000"/>
                  </a:solidFill>
                </a:rPr>
                <a:t>-60</a:t>
              </a:r>
            </a:p>
          </p:txBody>
        </p:sp>
        <p:sp>
          <p:nvSpPr>
            <p:cNvPr id="29" name="Rectangle 23"/>
            <p:cNvSpPr>
              <a:spLocks noChangeArrowheads="1"/>
            </p:cNvSpPr>
            <p:nvPr/>
          </p:nvSpPr>
          <p:spPr bwMode="auto">
            <a:xfrm>
              <a:off x="5766588" y="1643638"/>
              <a:ext cx="321792" cy="192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dirty="0">
                  <a:solidFill>
                    <a:srgbClr val="000000"/>
                  </a:solidFill>
                </a:rPr>
                <a:t>-40</a:t>
              </a:r>
            </a:p>
          </p:txBody>
        </p:sp>
        <p:sp>
          <p:nvSpPr>
            <p:cNvPr id="30" name="Rectangle 24"/>
            <p:cNvSpPr>
              <a:spLocks noChangeArrowheads="1"/>
            </p:cNvSpPr>
            <p:nvPr/>
          </p:nvSpPr>
          <p:spPr bwMode="auto">
            <a:xfrm>
              <a:off x="5766588" y="1294501"/>
              <a:ext cx="321792" cy="192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a:solidFill>
                    <a:srgbClr val="000000"/>
                  </a:solidFill>
                </a:rPr>
                <a:t>-20</a:t>
              </a:r>
            </a:p>
          </p:txBody>
        </p:sp>
        <p:sp>
          <p:nvSpPr>
            <p:cNvPr id="31" name="Rectangle 25"/>
            <p:cNvSpPr>
              <a:spLocks noChangeArrowheads="1"/>
            </p:cNvSpPr>
            <p:nvPr/>
          </p:nvSpPr>
          <p:spPr bwMode="auto">
            <a:xfrm>
              <a:off x="5867841" y="945363"/>
              <a:ext cx="223313" cy="192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a:solidFill>
                    <a:srgbClr val="000000"/>
                  </a:solidFill>
                </a:rPr>
                <a:t>0</a:t>
              </a:r>
            </a:p>
          </p:txBody>
        </p:sp>
        <p:sp>
          <p:nvSpPr>
            <p:cNvPr id="32" name="Rectangle 26"/>
            <p:cNvSpPr>
              <a:spLocks noChangeArrowheads="1"/>
            </p:cNvSpPr>
            <p:nvPr/>
          </p:nvSpPr>
          <p:spPr bwMode="auto">
            <a:xfrm>
              <a:off x="5804038" y="548680"/>
              <a:ext cx="284342" cy="192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000" b="1" dirty="0">
                  <a:solidFill>
                    <a:srgbClr val="000000"/>
                  </a:solidFill>
                </a:rPr>
                <a:t>20</a:t>
              </a:r>
            </a:p>
          </p:txBody>
        </p:sp>
        <p:sp>
          <p:nvSpPr>
            <p:cNvPr id="33" name="Freeform 27"/>
            <p:cNvSpPr>
              <a:spLocks noChangeArrowheads="1"/>
            </p:cNvSpPr>
            <p:nvPr/>
          </p:nvSpPr>
          <p:spPr bwMode="auto">
            <a:xfrm>
              <a:off x="6281399" y="990413"/>
              <a:ext cx="2179033" cy="849694"/>
            </a:xfrm>
            <a:custGeom>
              <a:avLst/>
              <a:gdLst>
                <a:gd name="T0" fmla="*/ 0 w 1852"/>
                <a:gd name="T1" fmla="*/ 313 h 679"/>
                <a:gd name="T2" fmla="*/ 17 w 1852"/>
                <a:gd name="T3" fmla="*/ 18 h 679"/>
                <a:gd name="T4" fmla="*/ 36 w 1852"/>
                <a:gd name="T5" fmla="*/ 0 h 679"/>
                <a:gd name="T6" fmla="*/ 53 w 1852"/>
                <a:gd name="T7" fmla="*/ 50 h 679"/>
                <a:gd name="T8" fmla="*/ 70 w 1852"/>
                <a:gd name="T9" fmla="*/ 35 h 679"/>
                <a:gd name="T10" fmla="*/ 88 w 1852"/>
                <a:gd name="T11" fmla="*/ 13 h 679"/>
                <a:gd name="T12" fmla="*/ 106 w 1852"/>
                <a:gd name="T13" fmla="*/ 41 h 679"/>
                <a:gd name="T14" fmla="*/ 123 w 1852"/>
                <a:gd name="T15" fmla="*/ 36 h 679"/>
                <a:gd name="T16" fmla="*/ 141 w 1852"/>
                <a:gd name="T17" fmla="*/ 92 h 679"/>
                <a:gd name="T18" fmla="*/ 159 w 1852"/>
                <a:gd name="T19" fmla="*/ 81 h 679"/>
                <a:gd name="T20" fmla="*/ 176 w 1852"/>
                <a:gd name="T21" fmla="*/ 61 h 679"/>
                <a:gd name="T22" fmla="*/ 194 w 1852"/>
                <a:gd name="T23" fmla="*/ 81 h 679"/>
                <a:gd name="T24" fmla="*/ 212 w 1852"/>
                <a:gd name="T25" fmla="*/ 29 h 679"/>
                <a:gd name="T26" fmla="*/ 230 w 1852"/>
                <a:gd name="T27" fmla="*/ 24 h 679"/>
                <a:gd name="T28" fmla="*/ 248 w 1852"/>
                <a:gd name="T29" fmla="*/ 86 h 679"/>
                <a:gd name="T30" fmla="*/ 265 w 1852"/>
                <a:gd name="T31" fmla="*/ 69 h 679"/>
                <a:gd name="T32" fmla="*/ 282 w 1852"/>
                <a:gd name="T33" fmla="*/ 99 h 679"/>
                <a:gd name="T34" fmla="*/ 300 w 1852"/>
                <a:gd name="T35" fmla="*/ 232 h 679"/>
                <a:gd name="T36" fmla="*/ 318 w 1852"/>
                <a:gd name="T37" fmla="*/ 334 h 679"/>
                <a:gd name="T38" fmla="*/ 336 w 1852"/>
                <a:gd name="T39" fmla="*/ 358 h 679"/>
                <a:gd name="T40" fmla="*/ 354 w 1852"/>
                <a:gd name="T41" fmla="*/ 404 h 679"/>
                <a:gd name="T42" fmla="*/ 372 w 1852"/>
                <a:gd name="T43" fmla="*/ 512 h 679"/>
                <a:gd name="T44" fmla="*/ 389 w 1852"/>
                <a:gd name="T45" fmla="*/ 492 h 679"/>
                <a:gd name="T46" fmla="*/ 406 w 1852"/>
                <a:gd name="T47" fmla="*/ 527 h 679"/>
                <a:gd name="T48" fmla="*/ 424 w 1852"/>
                <a:gd name="T49" fmla="*/ 648 h 679"/>
                <a:gd name="T50" fmla="*/ 442 w 1852"/>
                <a:gd name="T51" fmla="*/ 678 h 679"/>
                <a:gd name="T52" fmla="*/ 459 w 1852"/>
                <a:gd name="T53" fmla="*/ 525 h 679"/>
                <a:gd name="T54" fmla="*/ 477 w 1852"/>
                <a:gd name="T55" fmla="*/ 423 h 679"/>
                <a:gd name="T56" fmla="*/ 495 w 1852"/>
                <a:gd name="T57" fmla="*/ 469 h 679"/>
                <a:gd name="T58" fmla="*/ 513 w 1852"/>
                <a:gd name="T59" fmla="*/ 410 h 679"/>
                <a:gd name="T60" fmla="*/ 530 w 1852"/>
                <a:gd name="T61" fmla="*/ 388 h 679"/>
                <a:gd name="T62" fmla="*/ 548 w 1852"/>
                <a:gd name="T63" fmla="*/ 426 h 679"/>
                <a:gd name="T64" fmla="*/ 566 w 1852"/>
                <a:gd name="T65" fmla="*/ 443 h 679"/>
                <a:gd name="T66" fmla="*/ 584 w 1852"/>
                <a:gd name="T67" fmla="*/ 470 h 679"/>
                <a:gd name="T68" fmla="*/ 601 w 1852"/>
                <a:gd name="T69" fmla="*/ 348 h 679"/>
                <a:gd name="T70" fmla="*/ 618 w 1852"/>
                <a:gd name="T71" fmla="*/ 397 h 679"/>
                <a:gd name="T72" fmla="*/ 637 w 1852"/>
                <a:gd name="T73" fmla="*/ 415 h 679"/>
                <a:gd name="T74" fmla="*/ 654 w 1852"/>
                <a:gd name="T75" fmla="*/ 341 h 679"/>
                <a:gd name="T76" fmla="*/ 671 w 1852"/>
                <a:gd name="T77" fmla="*/ 349 h 679"/>
                <a:gd name="T78" fmla="*/ 690 w 1852"/>
                <a:gd name="T79" fmla="*/ 443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2" h="679">
                  <a:moveTo>
                    <a:pt x="0" y="313"/>
                  </a:moveTo>
                  <a:lnTo>
                    <a:pt x="46" y="18"/>
                  </a:lnTo>
                  <a:lnTo>
                    <a:pt x="94" y="0"/>
                  </a:lnTo>
                  <a:lnTo>
                    <a:pt x="142" y="50"/>
                  </a:lnTo>
                  <a:lnTo>
                    <a:pt x="189" y="35"/>
                  </a:lnTo>
                  <a:lnTo>
                    <a:pt x="237" y="13"/>
                  </a:lnTo>
                  <a:lnTo>
                    <a:pt x="284" y="41"/>
                  </a:lnTo>
                  <a:lnTo>
                    <a:pt x="331" y="36"/>
                  </a:lnTo>
                  <a:lnTo>
                    <a:pt x="379" y="92"/>
                  </a:lnTo>
                  <a:lnTo>
                    <a:pt x="427" y="81"/>
                  </a:lnTo>
                  <a:lnTo>
                    <a:pt x="474" y="61"/>
                  </a:lnTo>
                  <a:lnTo>
                    <a:pt x="521" y="81"/>
                  </a:lnTo>
                  <a:lnTo>
                    <a:pt x="569" y="29"/>
                  </a:lnTo>
                  <a:lnTo>
                    <a:pt x="616" y="24"/>
                  </a:lnTo>
                  <a:lnTo>
                    <a:pt x="664" y="86"/>
                  </a:lnTo>
                  <a:lnTo>
                    <a:pt x="711" y="69"/>
                  </a:lnTo>
                  <a:lnTo>
                    <a:pt x="758" y="99"/>
                  </a:lnTo>
                  <a:lnTo>
                    <a:pt x="806" y="232"/>
                  </a:lnTo>
                  <a:lnTo>
                    <a:pt x="854" y="334"/>
                  </a:lnTo>
                  <a:lnTo>
                    <a:pt x="902" y="358"/>
                  </a:lnTo>
                  <a:lnTo>
                    <a:pt x="948" y="404"/>
                  </a:lnTo>
                  <a:lnTo>
                    <a:pt x="996" y="512"/>
                  </a:lnTo>
                  <a:lnTo>
                    <a:pt x="1044" y="492"/>
                  </a:lnTo>
                  <a:lnTo>
                    <a:pt x="1091" y="527"/>
                  </a:lnTo>
                  <a:lnTo>
                    <a:pt x="1139" y="648"/>
                  </a:lnTo>
                  <a:lnTo>
                    <a:pt x="1186" y="678"/>
                  </a:lnTo>
                  <a:lnTo>
                    <a:pt x="1233" y="525"/>
                  </a:lnTo>
                  <a:lnTo>
                    <a:pt x="1281" y="423"/>
                  </a:lnTo>
                  <a:lnTo>
                    <a:pt x="1329" y="469"/>
                  </a:lnTo>
                  <a:lnTo>
                    <a:pt x="1376" y="410"/>
                  </a:lnTo>
                  <a:lnTo>
                    <a:pt x="1423" y="388"/>
                  </a:lnTo>
                  <a:lnTo>
                    <a:pt x="1471" y="426"/>
                  </a:lnTo>
                  <a:lnTo>
                    <a:pt x="1518" y="443"/>
                  </a:lnTo>
                  <a:lnTo>
                    <a:pt x="1566" y="470"/>
                  </a:lnTo>
                  <a:lnTo>
                    <a:pt x="1613" y="348"/>
                  </a:lnTo>
                  <a:lnTo>
                    <a:pt x="1660" y="397"/>
                  </a:lnTo>
                  <a:lnTo>
                    <a:pt x="1708" y="415"/>
                  </a:lnTo>
                  <a:lnTo>
                    <a:pt x="1756" y="341"/>
                  </a:lnTo>
                  <a:lnTo>
                    <a:pt x="1803" y="349"/>
                  </a:lnTo>
                  <a:lnTo>
                    <a:pt x="1851" y="443"/>
                  </a:lnTo>
                </a:path>
              </a:pathLst>
            </a:custGeom>
            <a:noFill/>
            <a:ln w="2844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34" name="Line 28"/>
            <p:cNvSpPr>
              <a:spLocks noChangeShapeType="1"/>
            </p:cNvSpPr>
            <p:nvPr/>
          </p:nvSpPr>
          <p:spPr bwMode="auto">
            <a:xfrm flipV="1">
              <a:off x="6277407" y="1289495"/>
              <a:ext cx="1387" cy="9260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5" name="Line 29"/>
            <p:cNvSpPr>
              <a:spLocks noChangeShapeType="1"/>
            </p:cNvSpPr>
            <p:nvPr/>
          </p:nvSpPr>
          <p:spPr bwMode="auto">
            <a:xfrm>
              <a:off x="6267697" y="1290746"/>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6" name="Line 30"/>
            <p:cNvSpPr>
              <a:spLocks noChangeShapeType="1"/>
            </p:cNvSpPr>
            <p:nvPr/>
          </p:nvSpPr>
          <p:spPr bwMode="auto">
            <a:xfrm>
              <a:off x="6277407" y="1383349"/>
              <a:ext cx="1387" cy="913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7" name="Line 31"/>
            <p:cNvSpPr>
              <a:spLocks noChangeShapeType="1"/>
            </p:cNvSpPr>
            <p:nvPr/>
          </p:nvSpPr>
          <p:spPr bwMode="auto">
            <a:xfrm>
              <a:off x="6267697" y="1474701"/>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8" name="Oval 32"/>
            <p:cNvSpPr>
              <a:spLocks noChangeArrowheads="1"/>
            </p:cNvSpPr>
            <p:nvPr/>
          </p:nvSpPr>
          <p:spPr bwMode="auto">
            <a:xfrm>
              <a:off x="6267697" y="1373338"/>
              <a:ext cx="11096"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39" name="Line 33"/>
            <p:cNvSpPr>
              <a:spLocks noChangeShapeType="1"/>
            </p:cNvSpPr>
            <p:nvPr/>
          </p:nvSpPr>
          <p:spPr bwMode="auto">
            <a:xfrm flipV="1">
              <a:off x="6332888" y="956625"/>
              <a:ext cx="1387" cy="588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41" name="Line 35"/>
            <p:cNvSpPr>
              <a:spLocks noChangeShapeType="1"/>
            </p:cNvSpPr>
            <p:nvPr/>
          </p:nvSpPr>
          <p:spPr bwMode="auto">
            <a:xfrm>
              <a:off x="6332888" y="1015441"/>
              <a:ext cx="1387" cy="5506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42" name="Line 36"/>
            <p:cNvSpPr>
              <a:spLocks noChangeShapeType="1"/>
            </p:cNvSpPr>
            <p:nvPr/>
          </p:nvSpPr>
          <p:spPr bwMode="auto">
            <a:xfrm>
              <a:off x="6323179" y="1070502"/>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43" name="Oval 37"/>
            <p:cNvSpPr>
              <a:spLocks noChangeArrowheads="1"/>
            </p:cNvSpPr>
            <p:nvPr/>
          </p:nvSpPr>
          <p:spPr bwMode="auto">
            <a:xfrm>
              <a:off x="6324566" y="1004178"/>
              <a:ext cx="9709" cy="12514"/>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46" name="Line 40"/>
            <p:cNvSpPr>
              <a:spLocks noChangeShapeType="1"/>
            </p:cNvSpPr>
            <p:nvPr/>
          </p:nvSpPr>
          <p:spPr bwMode="auto">
            <a:xfrm>
              <a:off x="6388370" y="991664"/>
              <a:ext cx="1387" cy="43799"/>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47" name="Line 41"/>
            <p:cNvSpPr>
              <a:spLocks noChangeShapeType="1"/>
            </p:cNvSpPr>
            <p:nvPr/>
          </p:nvSpPr>
          <p:spPr bwMode="auto">
            <a:xfrm>
              <a:off x="6380047" y="1035463"/>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49" name="Line 43"/>
            <p:cNvSpPr>
              <a:spLocks noChangeShapeType="1"/>
            </p:cNvSpPr>
            <p:nvPr/>
          </p:nvSpPr>
          <p:spPr bwMode="auto">
            <a:xfrm flipV="1">
              <a:off x="6443851" y="1000424"/>
              <a:ext cx="1387" cy="5381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53" name="Line 45"/>
            <p:cNvSpPr>
              <a:spLocks noChangeShapeType="1"/>
            </p:cNvSpPr>
            <p:nvPr/>
          </p:nvSpPr>
          <p:spPr bwMode="auto">
            <a:xfrm>
              <a:off x="6443851" y="1054234"/>
              <a:ext cx="1387" cy="51307"/>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54" name="Line 46"/>
            <p:cNvSpPr>
              <a:spLocks noChangeShapeType="1"/>
            </p:cNvSpPr>
            <p:nvPr/>
          </p:nvSpPr>
          <p:spPr bwMode="auto">
            <a:xfrm>
              <a:off x="6434142" y="1105541"/>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55" name="Oval 47"/>
            <p:cNvSpPr>
              <a:spLocks noChangeArrowheads="1"/>
            </p:cNvSpPr>
            <p:nvPr/>
          </p:nvSpPr>
          <p:spPr bwMode="auto">
            <a:xfrm>
              <a:off x="6435529" y="1042971"/>
              <a:ext cx="12483"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56" name="Line 48"/>
            <p:cNvSpPr>
              <a:spLocks noChangeShapeType="1"/>
            </p:cNvSpPr>
            <p:nvPr/>
          </p:nvSpPr>
          <p:spPr bwMode="auto">
            <a:xfrm flipV="1">
              <a:off x="6499332" y="984156"/>
              <a:ext cx="1387" cy="5005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58" name="Line 50"/>
            <p:cNvSpPr>
              <a:spLocks noChangeShapeType="1"/>
            </p:cNvSpPr>
            <p:nvPr/>
          </p:nvSpPr>
          <p:spPr bwMode="auto">
            <a:xfrm>
              <a:off x="6499332" y="1035463"/>
              <a:ext cx="1387" cy="4630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59" name="Line 51"/>
            <p:cNvSpPr>
              <a:spLocks noChangeShapeType="1"/>
            </p:cNvSpPr>
            <p:nvPr/>
          </p:nvSpPr>
          <p:spPr bwMode="auto">
            <a:xfrm>
              <a:off x="6489623" y="1081764"/>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60" name="Oval 52"/>
            <p:cNvSpPr>
              <a:spLocks noChangeArrowheads="1"/>
            </p:cNvSpPr>
            <p:nvPr/>
          </p:nvSpPr>
          <p:spPr bwMode="auto">
            <a:xfrm>
              <a:off x="6491010" y="1024200"/>
              <a:ext cx="11096"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63" name="Line 55"/>
            <p:cNvSpPr>
              <a:spLocks noChangeShapeType="1"/>
            </p:cNvSpPr>
            <p:nvPr/>
          </p:nvSpPr>
          <p:spPr bwMode="auto">
            <a:xfrm>
              <a:off x="6556201" y="1007932"/>
              <a:ext cx="1387" cy="35039"/>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64" name="Line 56"/>
            <p:cNvSpPr>
              <a:spLocks noChangeShapeType="1"/>
            </p:cNvSpPr>
            <p:nvPr/>
          </p:nvSpPr>
          <p:spPr bwMode="auto">
            <a:xfrm>
              <a:off x="6546492" y="1042971"/>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66" name="Line 58"/>
            <p:cNvSpPr>
              <a:spLocks noChangeShapeType="1"/>
            </p:cNvSpPr>
            <p:nvPr/>
          </p:nvSpPr>
          <p:spPr bwMode="auto">
            <a:xfrm flipV="1">
              <a:off x="6613069" y="991664"/>
              <a:ext cx="1387" cy="51307"/>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68" name="Line 60"/>
            <p:cNvSpPr>
              <a:spLocks noChangeShapeType="1"/>
            </p:cNvSpPr>
            <p:nvPr/>
          </p:nvSpPr>
          <p:spPr bwMode="auto">
            <a:xfrm>
              <a:off x="6613069" y="1042971"/>
              <a:ext cx="1387" cy="4755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69" name="Line 61"/>
            <p:cNvSpPr>
              <a:spLocks noChangeShapeType="1"/>
            </p:cNvSpPr>
            <p:nvPr/>
          </p:nvSpPr>
          <p:spPr bwMode="auto">
            <a:xfrm>
              <a:off x="6603360" y="1090524"/>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0" name="Oval 62"/>
            <p:cNvSpPr>
              <a:spLocks noChangeArrowheads="1"/>
            </p:cNvSpPr>
            <p:nvPr/>
          </p:nvSpPr>
          <p:spPr bwMode="auto">
            <a:xfrm>
              <a:off x="6603360" y="1031709"/>
              <a:ext cx="11096"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71" name="Line 63"/>
            <p:cNvSpPr>
              <a:spLocks noChangeShapeType="1"/>
            </p:cNvSpPr>
            <p:nvPr/>
          </p:nvSpPr>
          <p:spPr bwMode="auto">
            <a:xfrm flipV="1">
              <a:off x="6667164" y="977899"/>
              <a:ext cx="1387" cy="588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3" name="Line 65"/>
            <p:cNvSpPr>
              <a:spLocks noChangeShapeType="1"/>
            </p:cNvSpPr>
            <p:nvPr/>
          </p:nvSpPr>
          <p:spPr bwMode="auto">
            <a:xfrm>
              <a:off x="6667164" y="1036714"/>
              <a:ext cx="1387" cy="5506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4" name="Line 66"/>
            <p:cNvSpPr>
              <a:spLocks noChangeShapeType="1"/>
            </p:cNvSpPr>
            <p:nvPr/>
          </p:nvSpPr>
          <p:spPr bwMode="auto">
            <a:xfrm>
              <a:off x="6658841" y="1091775"/>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5" name="Oval 67"/>
            <p:cNvSpPr>
              <a:spLocks noChangeArrowheads="1"/>
            </p:cNvSpPr>
            <p:nvPr/>
          </p:nvSpPr>
          <p:spPr bwMode="auto">
            <a:xfrm>
              <a:off x="6658841" y="1025452"/>
              <a:ext cx="11096"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76" name="Line 68"/>
            <p:cNvSpPr>
              <a:spLocks noChangeShapeType="1"/>
            </p:cNvSpPr>
            <p:nvPr/>
          </p:nvSpPr>
          <p:spPr bwMode="auto">
            <a:xfrm flipV="1">
              <a:off x="6722645" y="1057988"/>
              <a:ext cx="1387" cy="4880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7" name="Line 69"/>
            <p:cNvSpPr>
              <a:spLocks noChangeShapeType="1"/>
            </p:cNvSpPr>
            <p:nvPr/>
          </p:nvSpPr>
          <p:spPr bwMode="auto">
            <a:xfrm>
              <a:off x="6712936" y="1057988"/>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8" name="Line 70"/>
            <p:cNvSpPr>
              <a:spLocks noChangeShapeType="1"/>
            </p:cNvSpPr>
            <p:nvPr/>
          </p:nvSpPr>
          <p:spPr bwMode="auto">
            <a:xfrm>
              <a:off x="6722645" y="1106792"/>
              <a:ext cx="1387" cy="4755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9" name="Line 71"/>
            <p:cNvSpPr>
              <a:spLocks noChangeShapeType="1"/>
            </p:cNvSpPr>
            <p:nvPr/>
          </p:nvSpPr>
          <p:spPr bwMode="auto">
            <a:xfrm>
              <a:off x="6712936" y="1154345"/>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0" name="Oval 72"/>
            <p:cNvSpPr>
              <a:spLocks noChangeArrowheads="1"/>
            </p:cNvSpPr>
            <p:nvPr/>
          </p:nvSpPr>
          <p:spPr bwMode="auto">
            <a:xfrm>
              <a:off x="6714323" y="1096781"/>
              <a:ext cx="12483" cy="12514"/>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81" name="Line 73"/>
            <p:cNvSpPr>
              <a:spLocks noChangeShapeType="1"/>
            </p:cNvSpPr>
            <p:nvPr/>
          </p:nvSpPr>
          <p:spPr bwMode="auto">
            <a:xfrm flipV="1">
              <a:off x="6779514" y="1032960"/>
              <a:ext cx="1387" cy="6131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2" name="Line 74"/>
            <p:cNvSpPr>
              <a:spLocks noChangeShapeType="1"/>
            </p:cNvSpPr>
            <p:nvPr/>
          </p:nvSpPr>
          <p:spPr bwMode="auto">
            <a:xfrm>
              <a:off x="6769804" y="1032960"/>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3" name="Line 75"/>
            <p:cNvSpPr>
              <a:spLocks noChangeShapeType="1"/>
            </p:cNvSpPr>
            <p:nvPr/>
          </p:nvSpPr>
          <p:spPr bwMode="auto">
            <a:xfrm>
              <a:off x="6779514" y="1094278"/>
              <a:ext cx="1387" cy="588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4" name="Line 76"/>
            <p:cNvSpPr>
              <a:spLocks noChangeShapeType="1"/>
            </p:cNvSpPr>
            <p:nvPr/>
          </p:nvSpPr>
          <p:spPr bwMode="auto">
            <a:xfrm>
              <a:off x="6769804" y="1153093"/>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5" name="Oval 77"/>
            <p:cNvSpPr>
              <a:spLocks noChangeArrowheads="1"/>
            </p:cNvSpPr>
            <p:nvPr/>
          </p:nvSpPr>
          <p:spPr bwMode="auto">
            <a:xfrm>
              <a:off x="6769804" y="1083016"/>
              <a:ext cx="12483" cy="12514"/>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86" name="Line 78"/>
            <p:cNvSpPr>
              <a:spLocks noChangeShapeType="1"/>
            </p:cNvSpPr>
            <p:nvPr/>
          </p:nvSpPr>
          <p:spPr bwMode="auto">
            <a:xfrm flipV="1">
              <a:off x="6834995" y="1019195"/>
              <a:ext cx="1387" cy="4880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7" name="Line 79"/>
            <p:cNvSpPr>
              <a:spLocks noChangeShapeType="1"/>
            </p:cNvSpPr>
            <p:nvPr/>
          </p:nvSpPr>
          <p:spPr bwMode="auto">
            <a:xfrm>
              <a:off x="6825286" y="1019195"/>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8" name="Line 80"/>
            <p:cNvSpPr>
              <a:spLocks noChangeShapeType="1"/>
            </p:cNvSpPr>
            <p:nvPr/>
          </p:nvSpPr>
          <p:spPr bwMode="auto">
            <a:xfrm>
              <a:off x="6834995" y="1100535"/>
              <a:ext cx="1387" cy="4630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9" name="Line 81"/>
            <p:cNvSpPr>
              <a:spLocks noChangeShapeType="1"/>
            </p:cNvSpPr>
            <p:nvPr/>
          </p:nvSpPr>
          <p:spPr bwMode="auto">
            <a:xfrm>
              <a:off x="6825286" y="1114300"/>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0" name="Oval 82"/>
            <p:cNvSpPr>
              <a:spLocks noChangeArrowheads="1"/>
            </p:cNvSpPr>
            <p:nvPr/>
          </p:nvSpPr>
          <p:spPr bwMode="auto">
            <a:xfrm>
              <a:off x="6826673" y="1056736"/>
              <a:ext cx="11096"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91" name="Line 83"/>
            <p:cNvSpPr>
              <a:spLocks noChangeShapeType="1"/>
            </p:cNvSpPr>
            <p:nvPr/>
          </p:nvSpPr>
          <p:spPr bwMode="auto">
            <a:xfrm flipV="1">
              <a:off x="6891863" y="1039217"/>
              <a:ext cx="1387" cy="5255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2" name="Line 84"/>
            <p:cNvSpPr>
              <a:spLocks noChangeShapeType="1"/>
            </p:cNvSpPr>
            <p:nvPr/>
          </p:nvSpPr>
          <p:spPr bwMode="auto">
            <a:xfrm>
              <a:off x="6882154" y="1040468"/>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3" name="Line 85"/>
            <p:cNvSpPr>
              <a:spLocks noChangeShapeType="1"/>
            </p:cNvSpPr>
            <p:nvPr/>
          </p:nvSpPr>
          <p:spPr bwMode="auto">
            <a:xfrm>
              <a:off x="6891863" y="1093027"/>
              <a:ext cx="1387" cy="4880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4" name="Line 86"/>
            <p:cNvSpPr>
              <a:spLocks noChangeShapeType="1"/>
            </p:cNvSpPr>
            <p:nvPr/>
          </p:nvSpPr>
          <p:spPr bwMode="auto">
            <a:xfrm>
              <a:off x="6882154" y="1141831"/>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5" name="Oval 87"/>
            <p:cNvSpPr>
              <a:spLocks noChangeArrowheads="1"/>
            </p:cNvSpPr>
            <p:nvPr/>
          </p:nvSpPr>
          <p:spPr bwMode="auto">
            <a:xfrm>
              <a:off x="6883541" y="1081764"/>
              <a:ext cx="9709"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96" name="Line 88"/>
            <p:cNvSpPr>
              <a:spLocks noChangeShapeType="1"/>
            </p:cNvSpPr>
            <p:nvPr/>
          </p:nvSpPr>
          <p:spPr bwMode="auto">
            <a:xfrm flipV="1">
              <a:off x="6945958" y="969139"/>
              <a:ext cx="1387" cy="5756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8" name="Line 90"/>
            <p:cNvSpPr>
              <a:spLocks noChangeShapeType="1"/>
            </p:cNvSpPr>
            <p:nvPr/>
          </p:nvSpPr>
          <p:spPr bwMode="auto">
            <a:xfrm>
              <a:off x="6945958" y="1027954"/>
              <a:ext cx="1387" cy="5506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9" name="Line 91"/>
            <p:cNvSpPr>
              <a:spLocks noChangeShapeType="1"/>
            </p:cNvSpPr>
            <p:nvPr/>
          </p:nvSpPr>
          <p:spPr bwMode="auto">
            <a:xfrm>
              <a:off x="6937636" y="1083016"/>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0" name="Oval 92"/>
            <p:cNvSpPr>
              <a:spLocks noChangeArrowheads="1"/>
            </p:cNvSpPr>
            <p:nvPr/>
          </p:nvSpPr>
          <p:spPr bwMode="auto">
            <a:xfrm>
              <a:off x="6937636" y="1017943"/>
              <a:ext cx="12483" cy="12514"/>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01" name="Line 93"/>
            <p:cNvSpPr>
              <a:spLocks noChangeShapeType="1"/>
            </p:cNvSpPr>
            <p:nvPr/>
          </p:nvSpPr>
          <p:spPr bwMode="auto">
            <a:xfrm flipV="1">
              <a:off x="7001439" y="955374"/>
              <a:ext cx="1387" cy="6632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3" name="Line 95"/>
            <p:cNvSpPr>
              <a:spLocks noChangeShapeType="1"/>
            </p:cNvSpPr>
            <p:nvPr/>
          </p:nvSpPr>
          <p:spPr bwMode="auto">
            <a:xfrm>
              <a:off x="7001439" y="1021698"/>
              <a:ext cx="1387" cy="6382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4" name="Line 96"/>
            <p:cNvSpPr>
              <a:spLocks noChangeShapeType="1"/>
            </p:cNvSpPr>
            <p:nvPr/>
          </p:nvSpPr>
          <p:spPr bwMode="auto">
            <a:xfrm>
              <a:off x="6993117" y="1085518"/>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5" name="Oval 97"/>
            <p:cNvSpPr>
              <a:spLocks noChangeArrowheads="1"/>
            </p:cNvSpPr>
            <p:nvPr/>
          </p:nvSpPr>
          <p:spPr bwMode="auto">
            <a:xfrm>
              <a:off x="6993117" y="1010435"/>
              <a:ext cx="12483"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06" name="Line 98"/>
            <p:cNvSpPr>
              <a:spLocks noChangeShapeType="1"/>
            </p:cNvSpPr>
            <p:nvPr/>
          </p:nvSpPr>
          <p:spPr bwMode="auto">
            <a:xfrm flipV="1">
              <a:off x="7058308" y="1035463"/>
              <a:ext cx="1387" cy="6257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7" name="Line 99"/>
            <p:cNvSpPr>
              <a:spLocks noChangeShapeType="1"/>
            </p:cNvSpPr>
            <p:nvPr/>
          </p:nvSpPr>
          <p:spPr bwMode="auto">
            <a:xfrm>
              <a:off x="7048598" y="1036714"/>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8" name="Line 100"/>
            <p:cNvSpPr>
              <a:spLocks noChangeShapeType="1"/>
            </p:cNvSpPr>
            <p:nvPr/>
          </p:nvSpPr>
          <p:spPr bwMode="auto">
            <a:xfrm>
              <a:off x="7058308" y="1099284"/>
              <a:ext cx="1387" cy="6131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9" name="Line 101"/>
            <p:cNvSpPr>
              <a:spLocks noChangeShapeType="1"/>
            </p:cNvSpPr>
            <p:nvPr/>
          </p:nvSpPr>
          <p:spPr bwMode="auto">
            <a:xfrm>
              <a:off x="7048598" y="1160602"/>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0" name="Oval 102"/>
            <p:cNvSpPr>
              <a:spLocks noChangeArrowheads="1"/>
            </p:cNvSpPr>
            <p:nvPr/>
          </p:nvSpPr>
          <p:spPr bwMode="auto">
            <a:xfrm>
              <a:off x="7049986" y="1088021"/>
              <a:ext cx="11096" cy="12514"/>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11" name="Line 103"/>
            <p:cNvSpPr>
              <a:spLocks noChangeShapeType="1"/>
            </p:cNvSpPr>
            <p:nvPr/>
          </p:nvSpPr>
          <p:spPr bwMode="auto">
            <a:xfrm flipV="1">
              <a:off x="7115176" y="1026703"/>
              <a:ext cx="1387" cy="5005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2" name="Line 104"/>
            <p:cNvSpPr>
              <a:spLocks noChangeShapeType="1"/>
            </p:cNvSpPr>
            <p:nvPr/>
          </p:nvSpPr>
          <p:spPr bwMode="auto">
            <a:xfrm>
              <a:off x="7105467" y="1027954"/>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3" name="Line 105"/>
            <p:cNvSpPr>
              <a:spLocks noChangeShapeType="1"/>
            </p:cNvSpPr>
            <p:nvPr/>
          </p:nvSpPr>
          <p:spPr bwMode="auto">
            <a:xfrm>
              <a:off x="7115176" y="1078010"/>
              <a:ext cx="1387" cy="4755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4" name="Line 106"/>
            <p:cNvSpPr>
              <a:spLocks noChangeShapeType="1"/>
            </p:cNvSpPr>
            <p:nvPr/>
          </p:nvSpPr>
          <p:spPr bwMode="auto">
            <a:xfrm>
              <a:off x="7105467" y="1125563"/>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5" name="Oval 107"/>
            <p:cNvSpPr>
              <a:spLocks noChangeArrowheads="1"/>
            </p:cNvSpPr>
            <p:nvPr/>
          </p:nvSpPr>
          <p:spPr bwMode="auto">
            <a:xfrm>
              <a:off x="7105467" y="1066748"/>
              <a:ext cx="11096" cy="11263"/>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16" name="Line 108"/>
            <p:cNvSpPr>
              <a:spLocks noChangeShapeType="1"/>
            </p:cNvSpPr>
            <p:nvPr/>
          </p:nvSpPr>
          <p:spPr bwMode="auto">
            <a:xfrm flipV="1">
              <a:off x="7170658" y="1062993"/>
              <a:ext cx="1387" cy="5381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7" name="Line 109"/>
            <p:cNvSpPr>
              <a:spLocks noChangeShapeType="1"/>
            </p:cNvSpPr>
            <p:nvPr/>
          </p:nvSpPr>
          <p:spPr bwMode="auto">
            <a:xfrm>
              <a:off x="7162335" y="1062993"/>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8" name="Line 110"/>
            <p:cNvSpPr>
              <a:spLocks noChangeShapeType="1"/>
            </p:cNvSpPr>
            <p:nvPr/>
          </p:nvSpPr>
          <p:spPr bwMode="auto">
            <a:xfrm>
              <a:off x="7170658" y="1116803"/>
              <a:ext cx="1387" cy="5005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9" name="Line 111"/>
            <p:cNvSpPr>
              <a:spLocks noChangeShapeType="1"/>
            </p:cNvSpPr>
            <p:nvPr/>
          </p:nvSpPr>
          <p:spPr bwMode="auto">
            <a:xfrm>
              <a:off x="7162335" y="1166859"/>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0" name="Oval 112"/>
            <p:cNvSpPr>
              <a:spLocks noChangeArrowheads="1"/>
            </p:cNvSpPr>
            <p:nvPr/>
          </p:nvSpPr>
          <p:spPr bwMode="auto">
            <a:xfrm>
              <a:off x="7162335" y="1105541"/>
              <a:ext cx="9709" cy="12514"/>
            </a:xfrm>
            <a:prstGeom prst="ellipse">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21" name="Line 113"/>
            <p:cNvSpPr>
              <a:spLocks noChangeShapeType="1"/>
            </p:cNvSpPr>
            <p:nvPr/>
          </p:nvSpPr>
          <p:spPr bwMode="auto">
            <a:xfrm flipV="1">
              <a:off x="7224752" y="1225674"/>
              <a:ext cx="1387" cy="5506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2" name="Line 114"/>
            <p:cNvSpPr>
              <a:spLocks noChangeShapeType="1"/>
            </p:cNvSpPr>
            <p:nvPr/>
          </p:nvSpPr>
          <p:spPr bwMode="auto">
            <a:xfrm>
              <a:off x="7216430" y="1226926"/>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3" name="Line 115"/>
            <p:cNvSpPr>
              <a:spLocks noChangeShapeType="1"/>
            </p:cNvSpPr>
            <p:nvPr/>
          </p:nvSpPr>
          <p:spPr bwMode="auto">
            <a:xfrm>
              <a:off x="7224752" y="1281987"/>
              <a:ext cx="1387" cy="5255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4" name="Line 116"/>
            <p:cNvSpPr>
              <a:spLocks noChangeShapeType="1"/>
            </p:cNvSpPr>
            <p:nvPr/>
          </p:nvSpPr>
          <p:spPr bwMode="auto">
            <a:xfrm>
              <a:off x="7216430" y="1334545"/>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5" name="Oval 117"/>
            <p:cNvSpPr>
              <a:spLocks noChangeArrowheads="1"/>
            </p:cNvSpPr>
            <p:nvPr/>
          </p:nvSpPr>
          <p:spPr bwMode="auto">
            <a:xfrm>
              <a:off x="7217817" y="1270724"/>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26" name="Line 118"/>
            <p:cNvSpPr>
              <a:spLocks noChangeShapeType="1"/>
            </p:cNvSpPr>
            <p:nvPr/>
          </p:nvSpPr>
          <p:spPr bwMode="auto">
            <a:xfrm flipV="1">
              <a:off x="7281620" y="1342053"/>
              <a:ext cx="1387" cy="6757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7" name="Line 119"/>
            <p:cNvSpPr>
              <a:spLocks noChangeShapeType="1"/>
            </p:cNvSpPr>
            <p:nvPr/>
          </p:nvSpPr>
          <p:spPr bwMode="auto">
            <a:xfrm>
              <a:off x="7271911" y="1343305"/>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8" name="Line 120"/>
            <p:cNvSpPr>
              <a:spLocks noChangeShapeType="1"/>
            </p:cNvSpPr>
            <p:nvPr/>
          </p:nvSpPr>
          <p:spPr bwMode="auto">
            <a:xfrm>
              <a:off x="7281620" y="1410880"/>
              <a:ext cx="1387" cy="65072"/>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9" name="Line 121"/>
            <p:cNvSpPr>
              <a:spLocks noChangeShapeType="1"/>
            </p:cNvSpPr>
            <p:nvPr/>
          </p:nvSpPr>
          <p:spPr bwMode="auto">
            <a:xfrm>
              <a:off x="7271911" y="1475952"/>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0" name="Oval 122"/>
            <p:cNvSpPr>
              <a:spLocks noChangeArrowheads="1"/>
            </p:cNvSpPr>
            <p:nvPr/>
          </p:nvSpPr>
          <p:spPr bwMode="auto">
            <a:xfrm>
              <a:off x="7271911" y="1399617"/>
              <a:ext cx="12483"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31" name="Line 123"/>
            <p:cNvSpPr>
              <a:spLocks noChangeShapeType="1"/>
            </p:cNvSpPr>
            <p:nvPr/>
          </p:nvSpPr>
          <p:spPr bwMode="auto">
            <a:xfrm flipV="1">
              <a:off x="7338489" y="1350813"/>
              <a:ext cx="1387" cy="87597"/>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2" name="Line 124"/>
            <p:cNvSpPr>
              <a:spLocks noChangeShapeType="1"/>
            </p:cNvSpPr>
            <p:nvPr/>
          </p:nvSpPr>
          <p:spPr bwMode="auto">
            <a:xfrm>
              <a:off x="7328780" y="1352065"/>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3" name="Line 125"/>
            <p:cNvSpPr>
              <a:spLocks noChangeShapeType="1"/>
            </p:cNvSpPr>
            <p:nvPr/>
          </p:nvSpPr>
          <p:spPr bwMode="auto">
            <a:xfrm>
              <a:off x="7338489" y="1439662"/>
              <a:ext cx="1387" cy="8509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4" name="Line 126"/>
            <p:cNvSpPr>
              <a:spLocks noChangeShapeType="1"/>
            </p:cNvSpPr>
            <p:nvPr/>
          </p:nvSpPr>
          <p:spPr bwMode="auto">
            <a:xfrm>
              <a:off x="7328780" y="1524756"/>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5" name="Oval 127"/>
            <p:cNvSpPr>
              <a:spLocks noChangeArrowheads="1"/>
            </p:cNvSpPr>
            <p:nvPr/>
          </p:nvSpPr>
          <p:spPr bwMode="auto">
            <a:xfrm>
              <a:off x="7328780" y="1429651"/>
              <a:ext cx="11096"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36" name="Line 128"/>
            <p:cNvSpPr>
              <a:spLocks noChangeShapeType="1"/>
            </p:cNvSpPr>
            <p:nvPr/>
          </p:nvSpPr>
          <p:spPr bwMode="auto">
            <a:xfrm flipV="1">
              <a:off x="7393970" y="1413383"/>
              <a:ext cx="1387" cy="8384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7" name="Line 129"/>
            <p:cNvSpPr>
              <a:spLocks noChangeShapeType="1"/>
            </p:cNvSpPr>
            <p:nvPr/>
          </p:nvSpPr>
          <p:spPr bwMode="auto">
            <a:xfrm>
              <a:off x="7384261" y="1413383"/>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8" name="Line 130"/>
            <p:cNvSpPr>
              <a:spLocks noChangeShapeType="1"/>
            </p:cNvSpPr>
            <p:nvPr/>
          </p:nvSpPr>
          <p:spPr bwMode="auto">
            <a:xfrm>
              <a:off x="7393970" y="1497226"/>
              <a:ext cx="1387" cy="8134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9" name="Line 131"/>
            <p:cNvSpPr>
              <a:spLocks noChangeShapeType="1"/>
            </p:cNvSpPr>
            <p:nvPr/>
          </p:nvSpPr>
          <p:spPr bwMode="auto">
            <a:xfrm>
              <a:off x="7384261" y="1578566"/>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0" name="Oval 132"/>
            <p:cNvSpPr>
              <a:spLocks noChangeArrowheads="1"/>
            </p:cNvSpPr>
            <p:nvPr/>
          </p:nvSpPr>
          <p:spPr bwMode="auto">
            <a:xfrm>
              <a:off x="7385648" y="1487215"/>
              <a:ext cx="9709"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41" name="Line 133"/>
            <p:cNvSpPr>
              <a:spLocks noChangeShapeType="1"/>
            </p:cNvSpPr>
            <p:nvPr/>
          </p:nvSpPr>
          <p:spPr bwMode="auto">
            <a:xfrm flipV="1">
              <a:off x="7450839" y="1553538"/>
              <a:ext cx="1387" cy="7883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2" name="Line 134"/>
            <p:cNvSpPr>
              <a:spLocks noChangeShapeType="1"/>
            </p:cNvSpPr>
            <p:nvPr/>
          </p:nvSpPr>
          <p:spPr bwMode="auto">
            <a:xfrm>
              <a:off x="7441130" y="1553538"/>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3" name="Line 135"/>
            <p:cNvSpPr>
              <a:spLocks noChangeShapeType="1"/>
            </p:cNvSpPr>
            <p:nvPr/>
          </p:nvSpPr>
          <p:spPr bwMode="auto">
            <a:xfrm>
              <a:off x="7450839" y="1632376"/>
              <a:ext cx="1387" cy="7758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4" name="Line 136"/>
            <p:cNvSpPr>
              <a:spLocks noChangeShapeType="1"/>
            </p:cNvSpPr>
            <p:nvPr/>
          </p:nvSpPr>
          <p:spPr bwMode="auto">
            <a:xfrm>
              <a:off x="7441130" y="1709962"/>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5" name="Oval 137"/>
            <p:cNvSpPr>
              <a:spLocks noChangeArrowheads="1"/>
            </p:cNvSpPr>
            <p:nvPr/>
          </p:nvSpPr>
          <p:spPr bwMode="auto">
            <a:xfrm>
              <a:off x="7441130" y="1622365"/>
              <a:ext cx="11096"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46" name="Line 138"/>
            <p:cNvSpPr>
              <a:spLocks noChangeShapeType="1"/>
            </p:cNvSpPr>
            <p:nvPr/>
          </p:nvSpPr>
          <p:spPr bwMode="auto">
            <a:xfrm flipV="1">
              <a:off x="7504933" y="1509740"/>
              <a:ext cx="1387" cy="9760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7" name="Line 139"/>
            <p:cNvSpPr>
              <a:spLocks noChangeShapeType="1"/>
            </p:cNvSpPr>
            <p:nvPr/>
          </p:nvSpPr>
          <p:spPr bwMode="auto">
            <a:xfrm>
              <a:off x="7496611" y="1510991"/>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8" name="Line 140"/>
            <p:cNvSpPr>
              <a:spLocks noChangeShapeType="1"/>
            </p:cNvSpPr>
            <p:nvPr/>
          </p:nvSpPr>
          <p:spPr bwMode="auto">
            <a:xfrm>
              <a:off x="7504933" y="1608600"/>
              <a:ext cx="1387" cy="9260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49" name="Line 141"/>
            <p:cNvSpPr>
              <a:spLocks noChangeShapeType="1"/>
            </p:cNvSpPr>
            <p:nvPr/>
          </p:nvSpPr>
          <p:spPr bwMode="auto">
            <a:xfrm>
              <a:off x="7496611" y="1701202"/>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0" name="Oval 142"/>
            <p:cNvSpPr>
              <a:spLocks noChangeArrowheads="1"/>
            </p:cNvSpPr>
            <p:nvPr/>
          </p:nvSpPr>
          <p:spPr bwMode="auto">
            <a:xfrm>
              <a:off x="7496611" y="1597337"/>
              <a:ext cx="11096"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51" name="Line 143"/>
            <p:cNvSpPr>
              <a:spLocks noChangeShapeType="1"/>
            </p:cNvSpPr>
            <p:nvPr/>
          </p:nvSpPr>
          <p:spPr bwMode="auto">
            <a:xfrm flipV="1">
              <a:off x="7560415" y="1551036"/>
              <a:ext cx="1387" cy="10136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2" name="Line 144"/>
            <p:cNvSpPr>
              <a:spLocks noChangeShapeType="1"/>
            </p:cNvSpPr>
            <p:nvPr/>
          </p:nvSpPr>
          <p:spPr bwMode="auto">
            <a:xfrm>
              <a:off x="7550705" y="1551036"/>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3" name="Line 145"/>
            <p:cNvSpPr>
              <a:spLocks noChangeShapeType="1"/>
            </p:cNvSpPr>
            <p:nvPr/>
          </p:nvSpPr>
          <p:spPr bwMode="auto">
            <a:xfrm>
              <a:off x="7560415" y="1652398"/>
              <a:ext cx="1387" cy="10011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4" name="Line 146"/>
            <p:cNvSpPr>
              <a:spLocks noChangeShapeType="1"/>
            </p:cNvSpPr>
            <p:nvPr/>
          </p:nvSpPr>
          <p:spPr bwMode="auto">
            <a:xfrm>
              <a:off x="7550705" y="1752509"/>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5" name="Oval 147"/>
            <p:cNvSpPr>
              <a:spLocks noChangeArrowheads="1"/>
            </p:cNvSpPr>
            <p:nvPr/>
          </p:nvSpPr>
          <p:spPr bwMode="auto">
            <a:xfrm>
              <a:off x="7552092" y="1641136"/>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56" name="Line 148"/>
            <p:cNvSpPr>
              <a:spLocks noChangeShapeType="1"/>
            </p:cNvSpPr>
            <p:nvPr/>
          </p:nvSpPr>
          <p:spPr bwMode="auto">
            <a:xfrm flipV="1">
              <a:off x="7617283" y="1719973"/>
              <a:ext cx="1387" cy="8384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7" name="Line 149"/>
            <p:cNvSpPr>
              <a:spLocks noChangeShapeType="1"/>
            </p:cNvSpPr>
            <p:nvPr/>
          </p:nvSpPr>
          <p:spPr bwMode="auto">
            <a:xfrm>
              <a:off x="7607574" y="1719973"/>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8" name="Line 150"/>
            <p:cNvSpPr>
              <a:spLocks noChangeShapeType="1"/>
            </p:cNvSpPr>
            <p:nvPr/>
          </p:nvSpPr>
          <p:spPr bwMode="auto">
            <a:xfrm>
              <a:off x="7617283" y="1803816"/>
              <a:ext cx="1387" cy="7883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59" name="Line 151"/>
            <p:cNvSpPr>
              <a:spLocks noChangeShapeType="1"/>
            </p:cNvSpPr>
            <p:nvPr/>
          </p:nvSpPr>
          <p:spPr bwMode="auto">
            <a:xfrm>
              <a:off x="7607574" y="1882654"/>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0" name="Oval 152"/>
            <p:cNvSpPr>
              <a:spLocks noChangeArrowheads="1"/>
            </p:cNvSpPr>
            <p:nvPr/>
          </p:nvSpPr>
          <p:spPr bwMode="auto">
            <a:xfrm>
              <a:off x="7607574" y="1792554"/>
              <a:ext cx="12483"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61" name="Line 153"/>
            <p:cNvSpPr>
              <a:spLocks noChangeShapeType="1"/>
            </p:cNvSpPr>
            <p:nvPr/>
          </p:nvSpPr>
          <p:spPr bwMode="auto">
            <a:xfrm flipV="1">
              <a:off x="7674152" y="1778789"/>
              <a:ext cx="1387" cy="60067"/>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2" name="Line 154"/>
            <p:cNvSpPr>
              <a:spLocks noChangeShapeType="1"/>
            </p:cNvSpPr>
            <p:nvPr/>
          </p:nvSpPr>
          <p:spPr bwMode="auto">
            <a:xfrm>
              <a:off x="7664442" y="1780040"/>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3" name="Line 155"/>
            <p:cNvSpPr>
              <a:spLocks noChangeShapeType="1"/>
            </p:cNvSpPr>
            <p:nvPr/>
          </p:nvSpPr>
          <p:spPr bwMode="auto">
            <a:xfrm>
              <a:off x="7674152" y="1840107"/>
              <a:ext cx="1387" cy="5881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4" name="Line 156"/>
            <p:cNvSpPr>
              <a:spLocks noChangeShapeType="1"/>
            </p:cNvSpPr>
            <p:nvPr/>
          </p:nvSpPr>
          <p:spPr bwMode="auto">
            <a:xfrm>
              <a:off x="7664442" y="1898922"/>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5" name="Oval 157"/>
            <p:cNvSpPr>
              <a:spLocks noChangeArrowheads="1"/>
            </p:cNvSpPr>
            <p:nvPr/>
          </p:nvSpPr>
          <p:spPr bwMode="auto">
            <a:xfrm>
              <a:off x="7664442" y="1830096"/>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66" name="Line 158"/>
            <p:cNvSpPr>
              <a:spLocks noChangeShapeType="1"/>
            </p:cNvSpPr>
            <p:nvPr/>
          </p:nvSpPr>
          <p:spPr bwMode="auto">
            <a:xfrm flipV="1">
              <a:off x="7728246" y="1578566"/>
              <a:ext cx="1387" cy="7007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7" name="Line 159"/>
            <p:cNvSpPr>
              <a:spLocks noChangeShapeType="1"/>
            </p:cNvSpPr>
            <p:nvPr/>
          </p:nvSpPr>
          <p:spPr bwMode="auto">
            <a:xfrm>
              <a:off x="7718537" y="1579818"/>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8" name="Line 160"/>
            <p:cNvSpPr>
              <a:spLocks noChangeShapeType="1"/>
            </p:cNvSpPr>
            <p:nvPr/>
          </p:nvSpPr>
          <p:spPr bwMode="auto">
            <a:xfrm>
              <a:off x="7728246" y="1649895"/>
              <a:ext cx="1387" cy="6757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69" name="Line 161"/>
            <p:cNvSpPr>
              <a:spLocks noChangeShapeType="1"/>
            </p:cNvSpPr>
            <p:nvPr/>
          </p:nvSpPr>
          <p:spPr bwMode="auto">
            <a:xfrm>
              <a:off x="7718537" y="1717470"/>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0" name="Oval 162"/>
            <p:cNvSpPr>
              <a:spLocks noChangeArrowheads="1"/>
            </p:cNvSpPr>
            <p:nvPr/>
          </p:nvSpPr>
          <p:spPr bwMode="auto">
            <a:xfrm>
              <a:off x="7721311" y="1638633"/>
              <a:ext cx="9709"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71" name="Line 163"/>
            <p:cNvSpPr>
              <a:spLocks noChangeShapeType="1"/>
            </p:cNvSpPr>
            <p:nvPr/>
          </p:nvSpPr>
          <p:spPr bwMode="auto">
            <a:xfrm flipV="1">
              <a:off x="7783727" y="1439662"/>
              <a:ext cx="1387" cy="80089"/>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2" name="Line 164"/>
            <p:cNvSpPr>
              <a:spLocks noChangeShapeType="1"/>
            </p:cNvSpPr>
            <p:nvPr/>
          </p:nvSpPr>
          <p:spPr bwMode="auto">
            <a:xfrm>
              <a:off x="7775405" y="1440913"/>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3" name="Line 165"/>
            <p:cNvSpPr>
              <a:spLocks noChangeShapeType="1"/>
            </p:cNvSpPr>
            <p:nvPr/>
          </p:nvSpPr>
          <p:spPr bwMode="auto">
            <a:xfrm>
              <a:off x="7783727" y="1521002"/>
              <a:ext cx="1387" cy="7633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4" name="Line 166"/>
            <p:cNvSpPr>
              <a:spLocks noChangeShapeType="1"/>
            </p:cNvSpPr>
            <p:nvPr/>
          </p:nvSpPr>
          <p:spPr bwMode="auto">
            <a:xfrm>
              <a:off x="7775405" y="1597337"/>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5" name="Oval 167"/>
            <p:cNvSpPr>
              <a:spLocks noChangeArrowheads="1"/>
            </p:cNvSpPr>
            <p:nvPr/>
          </p:nvSpPr>
          <p:spPr bwMode="auto">
            <a:xfrm>
              <a:off x="7775405" y="1509740"/>
              <a:ext cx="12483"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76" name="Line 168"/>
            <p:cNvSpPr>
              <a:spLocks noChangeShapeType="1"/>
            </p:cNvSpPr>
            <p:nvPr/>
          </p:nvSpPr>
          <p:spPr bwMode="auto">
            <a:xfrm flipV="1">
              <a:off x="7840596" y="1489717"/>
              <a:ext cx="1387" cy="88849"/>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7" name="Line 169"/>
            <p:cNvSpPr>
              <a:spLocks noChangeShapeType="1"/>
            </p:cNvSpPr>
            <p:nvPr/>
          </p:nvSpPr>
          <p:spPr bwMode="auto">
            <a:xfrm>
              <a:off x="7830887" y="1489717"/>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8" name="Line 170"/>
            <p:cNvSpPr>
              <a:spLocks noChangeShapeType="1"/>
            </p:cNvSpPr>
            <p:nvPr/>
          </p:nvSpPr>
          <p:spPr bwMode="auto">
            <a:xfrm>
              <a:off x="7840596" y="1578566"/>
              <a:ext cx="1387" cy="8634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79" name="Line 171"/>
            <p:cNvSpPr>
              <a:spLocks noChangeShapeType="1"/>
            </p:cNvSpPr>
            <p:nvPr/>
          </p:nvSpPr>
          <p:spPr bwMode="auto">
            <a:xfrm>
              <a:off x="7830887" y="1664912"/>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0" name="Oval 172"/>
            <p:cNvSpPr>
              <a:spLocks noChangeArrowheads="1"/>
            </p:cNvSpPr>
            <p:nvPr/>
          </p:nvSpPr>
          <p:spPr bwMode="auto">
            <a:xfrm>
              <a:off x="7830887" y="1567304"/>
              <a:ext cx="12483"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81" name="Line 173"/>
            <p:cNvSpPr>
              <a:spLocks noChangeShapeType="1"/>
            </p:cNvSpPr>
            <p:nvPr/>
          </p:nvSpPr>
          <p:spPr bwMode="auto">
            <a:xfrm flipV="1">
              <a:off x="7896077" y="1417137"/>
              <a:ext cx="1387" cy="87597"/>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2" name="Line 174"/>
            <p:cNvSpPr>
              <a:spLocks noChangeShapeType="1"/>
            </p:cNvSpPr>
            <p:nvPr/>
          </p:nvSpPr>
          <p:spPr bwMode="auto">
            <a:xfrm>
              <a:off x="7886368" y="1418388"/>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3" name="Line 175"/>
            <p:cNvSpPr>
              <a:spLocks noChangeShapeType="1"/>
            </p:cNvSpPr>
            <p:nvPr/>
          </p:nvSpPr>
          <p:spPr bwMode="auto">
            <a:xfrm>
              <a:off x="7896077" y="1505986"/>
              <a:ext cx="1387" cy="8509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4" name="Line 176"/>
            <p:cNvSpPr>
              <a:spLocks noChangeShapeType="1"/>
            </p:cNvSpPr>
            <p:nvPr/>
          </p:nvSpPr>
          <p:spPr bwMode="auto">
            <a:xfrm>
              <a:off x="7886368" y="1591080"/>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5" name="Oval 177"/>
            <p:cNvSpPr>
              <a:spLocks noChangeArrowheads="1"/>
            </p:cNvSpPr>
            <p:nvPr/>
          </p:nvSpPr>
          <p:spPr bwMode="auto">
            <a:xfrm>
              <a:off x="7887755" y="1494723"/>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86" name="Line 178"/>
            <p:cNvSpPr>
              <a:spLocks noChangeShapeType="1"/>
            </p:cNvSpPr>
            <p:nvPr/>
          </p:nvSpPr>
          <p:spPr bwMode="auto">
            <a:xfrm flipV="1">
              <a:off x="7952946" y="1379595"/>
              <a:ext cx="1387" cy="9886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7" name="Line 179"/>
            <p:cNvSpPr>
              <a:spLocks noChangeShapeType="1"/>
            </p:cNvSpPr>
            <p:nvPr/>
          </p:nvSpPr>
          <p:spPr bwMode="auto">
            <a:xfrm>
              <a:off x="7943236" y="1379595"/>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8" name="Line 180"/>
            <p:cNvSpPr>
              <a:spLocks noChangeShapeType="1"/>
            </p:cNvSpPr>
            <p:nvPr/>
          </p:nvSpPr>
          <p:spPr bwMode="auto">
            <a:xfrm>
              <a:off x="7952946" y="1478455"/>
              <a:ext cx="1387" cy="96357"/>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89" name="Line 181"/>
            <p:cNvSpPr>
              <a:spLocks noChangeShapeType="1"/>
            </p:cNvSpPr>
            <p:nvPr/>
          </p:nvSpPr>
          <p:spPr bwMode="auto">
            <a:xfrm>
              <a:off x="7943236" y="1574812"/>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0" name="Oval 182"/>
            <p:cNvSpPr>
              <a:spLocks noChangeArrowheads="1"/>
            </p:cNvSpPr>
            <p:nvPr/>
          </p:nvSpPr>
          <p:spPr bwMode="auto">
            <a:xfrm>
              <a:off x="7944623" y="1468444"/>
              <a:ext cx="9709"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91" name="Line 183"/>
            <p:cNvSpPr>
              <a:spLocks noChangeShapeType="1"/>
            </p:cNvSpPr>
            <p:nvPr/>
          </p:nvSpPr>
          <p:spPr bwMode="auto">
            <a:xfrm flipV="1">
              <a:off x="8008427" y="1424645"/>
              <a:ext cx="1387" cy="10136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2" name="Line 184"/>
            <p:cNvSpPr>
              <a:spLocks noChangeShapeType="1"/>
            </p:cNvSpPr>
            <p:nvPr/>
          </p:nvSpPr>
          <p:spPr bwMode="auto">
            <a:xfrm>
              <a:off x="7998718" y="1424645"/>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3" name="Line 185"/>
            <p:cNvSpPr>
              <a:spLocks noChangeShapeType="1"/>
            </p:cNvSpPr>
            <p:nvPr/>
          </p:nvSpPr>
          <p:spPr bwMode="auto">
            <a:xfrm>
              <a:off x="8008427" y="1526008"/>
              <a:ext cx="1387" cy="9760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4" name="Line 186"/>
            <p:cNvSpPr>
              <a:spLocks noChangeShapeType="1"/>
            </p:cNvSpPr>
            <p:nvPr/>
          </p:nvSpPr>
          <p:spPr bwMode="auto">
            <a:xfrm>
              <a:off x="7998718" y="1623616"/>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5" name="Oval 187"/>
            <p:cNvSpPr>
              <a:spLocks noChangeArrowheads="1"/>
            </p:cNvSpPr>
            <p:nvPr/>
          </p:nvSpPr>
          <p:spPr bwMode="auto">
            <a:xfrm>
              <a:off x="8000105" y="1514745"/>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196" name="Line 188"/>
            <p:cNvSpPr>
              <a:spLocks noChangeShapeType="1"/>
            </p:cNvSpPr>
            <p:nvPr/>
          </p:nvSpPr>
          <p:spPr bwMode="auto">
            <a:xfrm flipV="1">
              <a:off x="8062521" y="1448422"/>
              <a:ext cx="1387" cy="9760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7" name="Line 189"/>
            <p:cNvSpPr>
              <a:spLocks noChangeShapeType="1"/>
            </p:cNvSpPr>
            <p:nvPr/>
          </p:nvSpPr>
          <p:spPr bwMode="auto">
            <a:xfrm>
              <a:off x="8054199" y="1449673"/>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8" name="Line 190"/>
            <p:cNvSpPr>
              <a:spLocks noChangeShapeType="1"/>
            </p:cNvSpPr>
            <p:nvPr/>
          </p:nvSpPr>
          <p:spPr bwMode="auto">
            <a:xfrm>
              <a:off x="8062521" y="1547281"/>
              <a:ext cx="1387" cy="9385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99" name="Line 191"/>
            <p:cNvSpPr>
              <a:spLocks noChangeShapeType="1"/>
            </p:cNvSpPr>
            <p:nvPr/>
          </p:nvSpPr>
          <p:spPr bwMode="auto">
            <a:xfrm>
              <a:off x="8054199" y="1641136"/>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0" name="Oval 192"/>
            <p:cNvSpPr>
              <a:spLocks noChangeArrowheads="1"/>
            </p:cNvSpPr>
            <p:nvPr/>
          </p:nvSpPr>
          <p:spPr bwMode="auto">
            <a:xfrm>
              <a:off x="8055586" y="1536019"/>
              <a:ext cx="11096"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01" name="Line 193"/>
            <p:cNvSpPr>
              <a:spLocks noChangeShapeType="1"/>
            </p:cNvSpPr>
            <p:nvPr/>
          </p:nvSpPr>
          <p:spPr bwMode="auto">
            <a:xfrm flipV="1">
              <a:off x="8119390" y="1482209"/>
              <a:ext cx="1387" cy="9886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2" name="Line 194"/>
            <p:cNvSpPr>
              <a:spLocks noChangeShapeType="1"/>
            </p:cNvSpPr>
            <p:nvPr/>
          </p:nvSpPr>
          <p:spPr bwMode="auto">
            <a:xfrm>
              <a:off x="8109681" y="1482209"/>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3" name="Line 195"/>
            <p:cNvSpPr>
              <a:spLocks noChangeShapeType="1"/>
            </p:cNvSpPr>
            <p:nvPr/>
          </p:nvSpPr>
          <p:spPr bwMode="auto">
            <a:xfrm>
              <a:off x="8119390" y="1581069"/>
              <a:ext cx="1387" cy="9760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4" name="Line 196"/>
            <p:cNvSpPr>
              <a:spLocks noChangeShapeType="1"/>
            </p:cNvSpPr>
            <p:nvPr/>
          </p:nvSpPr>
          <p:spPr bwMode="auto">
            <a:xfrm>
              <a:off x="8109681" y="1678677"/>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5" name="Oval 197"/>
            <p:cNvSpPr>
              <a:spLocks noChangeArrowheads="1"/>
            </p:cNvSpPr>
            <p:nvPr/>
          </p:nvSpPr>
          <p:spPr bwMode="auto">
            <a:xfrm>
              <a:off x="8111068" y="1569806"/>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06" name="Line 198"/>
            <p:cNvSpPr>
              <a:spLocks noChangeShapeType="1"/>
            </p:cNvSpPr>
            <p:nvPr/>
          </p:nvSpPr>
          <p:spPr bwMode="auto">
            <a:xfrm flipV="1">
              <a:off x="8176258" y="1340802"/>
              <a:ext cx="1387" cy="8634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7" name="Line 199"/>
            <p:cNvSpPr>
              <a:spLocks noChangeShapeType="1"/>
            </p:cNvSpPr>
            <p:nvPr/>
          </p:nvSpPr>
          <p:spPr bwMode="auto">
            <a:xfrm>
              <a:off x="8166549" y="1340802"/>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8" name="Line 200"/>
            <p:cNvSpPr>
              <a:spLocks noChangeShapeType="1"/>
            </p:cNvSpPr>
            <p:nvPr/>
          </p:nvSpPr>
          <p:spPr bwMode="auto">
            <a:xfrm>
              <a:off x="8176258" y="1427148"/>
              <a:ext cx="1387" cy="8384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9" name="Line 201"/>
            <p:cNvSpPr>
              <a:spLocks noChangeShapeType="1"/>
            </p:cNvSpPr>
            <p:nvPr/>
          </p:nvSpPr>
          <p:spPr bwMode="auto">
            <a:xfrm>
              <a:off x="8166549" y="1510991"/>
              <a:ext cx="20806"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0" name="Oval 202"/>
            <p:cNvSpPr>
              <a:spLocks noChangeArrowheads="1"/>
            </p:cNvSpPr>
            <p:nvPr/>
          </p:nvSpPr>
          <p:spPr bwMode="auto">
            <a:xfrm>
              <a:off x="8166549" y="1417137"/>
              <a:ext cx="12483"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11" name="Line 203"/>
            <p:cNvSpPr>
              <a:spLocks noChangeShapeType="1"/>
            </p:cNvSpPr>
            <p:nvPr/>
          </p:nvSpPr>
          <p:spPr bwMode="auto">
            <a:xfrm flipV="1">
              <a:off x="8231740" y="1403372"/>
              <a:ext cx="1387" cy="8634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2" name="Line 204"/>
            <p:cNvSpPr>
              <a:spLocks noChangeShapeType="1"/>
            </p:cNvSpPr>
            <p:nvPr/>
          </p:nvSpPr>
          <p:spPr bwMode="auto">
            <a:xfrm>
              <a:off x="8222031" y="1403372"/>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3" name="Line 205"/>
            <p:cNvSpPr>
              <a:spLocks noChangeShapeType="1"/>
            </p:cNvSpPr>
            <p:nvPr/>
          </p:nvSpPr>
          <p:spPr bwMode="auto">
            <a:xfrm>
              <a:off x="8231740" y="1489717"/>
              <a:ext cx="1387" cy="83843"/>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4" name="Line 206"/>
            <p:cNvSpPr>
              <a:spLocks noChangeShapeType="1"/>
            </p:cNvSpPr>
            <p:nvPr/>
          </p:nvSpPr>
          <p:spPr bwMode="auto">
            <a:xfrm>
              <a:off x="8222031" y="1573561"/>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5" name="Oval 207"/>
            <p:cNvSpPr>
              <a:spLocks noChangeArrowheads="1"/>
            </p:cNvSpPr>
            <p:nvPr/>
          </p:nvSpPr>
          <p:spPr bwMode="auto">
            <a:xfrm>
              <a:off x="8223418" y="1478455"/>
              <a:ext cx="9709"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16" name="Line 208"/>
            <p:cNvSpPr>
              <a:spLocks noChangeShapeType="1"/>
            </p:cNvSpPr>
            <p:nvPr/>
          </p:nvSpPr>
          <p:spPr bwMode="auto">
            <a:xfrm flipV="1">
              <a:off x="8287221" y="1424645"/>
              <a:ext cx="1387" cy="86346"/>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7" name="Line 209"/>
            <p:cNvSpPr>
              <a:spLocks noChangeShapeType="1"/>
            </p:cNvSpPr>
            <p:nvPr/>
          </p:nvSpPr>
          <p:spPr bwMode="auto">
            <a:xfrm>
              <a:off x="8277512" y="1424645"/>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8" name="Line 210"/>
            <p:cNvSpPr>
              <a:spLocks noChangeShapeType="1"/>
            </p:cNvSpPr>
            <p:nvPr/>
          </p:nvSpPr>
          <p:spPr bwMode="auto">
            <a:xfrm>
              <a:off x="8287221" y="1510991"/>
              <a:ext cx="1387" cy="8509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19" name="Line 211"/>
            <p:cNvSpPr>
              <a:spLocks noChangeShapeType="1"/>
            </p:cNvSpPr>
            <p:nvPr/>
          </p:nvSpPr>
          <p:spPr bwMode="auto">
            <a:xfrm>
              <a:off x="8277512" y="1596086"/>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0" name="Oval 212"/>
            <p:cNvSpPr>
              <a:spLocks noChangeArrowheads="1"/>
            </p:cNvSpPr>
            <p:nvPr/>
          </p:nvSpPr>
          <p:spPr bwMode="auto">
            <a:xfrm>
              <a:off x="8280286" y="1499729"/>
              <a:ext cx="9709"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21" name="Line 213"/>
            <p:cNvSpPr>
              <a:spLocks noChangeShapeType="1"/>
            </p:cNvSpPr>
            <p:nvPr/>
          </p:nvSpPr>
          <p:spPr bwMode="auto">
            <a:xfrm flipV="1">
              <a:off x="8342703" y="1302009"/>
              <a:ext cx="1387" cy="116379"/>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2" name="Line 214"/>
            <p:cNvSpPr>
              <a:spLocks noChangeShapeType="1"/>
            </p:cNvSpPr>
            <p:nvPr/>
          </p:nvSpPr>
          <p:spPr bwMode="auto">
            <a:xfrm>
              <a:off x="8334380" y="1302009"/>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3" name="Line 215"/>
            <p:cNvSpPr>
              <a:spLocks noChangeShapeType="1"/>
            </p:cNvSpPr>
            <p:nvPr/>
          </p:nvSpPr>
          <p:spPr bwMode="auto">
            <a:xfrm>
              <a:off x="8342703" y="1418388"/>
              <a:ext cx="1387" cy="11262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4" name="Line 216"/>
            <p:cNvSpPr>
              <a:spLocks noChangeShapeType="1"/>
            </p:cNvSpPr>
            <p:nvPr/>
          </p:nvSpPr>
          <p:spPr bwMode="auto">
            <a:xfrm>
              <a:off x="8334380" y="1531013"/>
              <a:ext cx="19418"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5" name="Oval 217"/>
            <p:cNvSpPr>
              <a:spLocks noChangeArrowheads="1"/>
            </p:cNvSpPr>
            <p:nvPr/>
          </p:nvSpPr>
          <p:spPr bwMode="auto">
            <a:xfrm>
              <a:off x="8334380" y="1407126"/>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26" name="Line 218"/>
            <p:cNvSpPr>
              <a:spLocks noChangeShapeType="1"/>
            </p:cNvSpPr>
            <p:nvPr/>
          </p:nvSpPr>
          <p:spPr bwMode="auto">
            <a:xfrm flipV="1">
              <a:off x="8398184" y="1319528"/>
              <a:ext cx="1387" cy="10762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7" name="Line 219"/>
            <p:cNvSpPr>
              <a:spLocks noChangeShapeType="1"/>
            </p:cNvSpPr>
            <p:nvPr/>
          </p:nvSpPr>
          <p:spPr bwMode="auto">
            <a:xfrm>
              <a:off x="8388475" y="1320780"/>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8" name="Line 220"/>
            <p:cNvSpPr>
              <a:spLocks noChangeShapeType="1"/>
            </p:cNvSpPr>
            <p:nvPr/>
          </p:nvSpPr>
          <p:spPr bwMode="auto">
            <a:xfrm>
              <a:off x="8398184" y="1428399"/>
              <a:ext cx="1387" cy="10636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29" name="Line 221"/>
            <p:cNvSpPr>
              <a:spLocks noChangeShapeType="1"/>
            </p:cNvSpPr>
            <p:nvPr/>
          </p:nvSpPr>
          <p:spPr bwMode="auto">
            <a:xfrm>
              <a:off x="8388475" y="1534768"/>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30" name="Oval 222"/>
            <p:cNvSpPr>
              <a:spLocks noChangeArrowheads="1"/>
            </p:cNvSpPr>
            <p:nvPr/>
          </p:nvSpPr>
          <p:spPr bwMode="auto">
            <a:xfrm>
              <a:off x="8389862" y="1418388"/>
              <a:ext cx="11096" cy="12514"/>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31" name="Line 223"/>
            <p:cNvSpPr>
              <a:spLocks noChangeShapeType="1"/>
            </p:cNvSpPr>
            <p:nvPr/>
          </p:nvSpPr>
          <p:spPr bwMode="auto">
            <a:xfrm flipV="1">
              <a:off x="8455053" y="1338299"/>
              <a:ext cx="1387" cy="208982"/>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32" name="Line 225"/>
            <p:cNvSpPr>
              <a:spLocks noChangeShapeType="1"/>
            </p:cNvSpPr>
            <p:nvPr/>
          </p:nvSpPr>
          <p:spPr bwMode="auto">
            <a:xfrm>
              <a:off x="8455053" y="1547281"/>
              <a:ext cx="1387" cy="20773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33" name="Oval 227"/>
            <p:cNvSpPr>
              <a:spLocks noChangeArrowheads="1"/>
            </p:cNvSpPr>
            <p:nvPr/>
          </p:nvSpPr>
          <p:spPr bwMode="auto">
            <a:xfrm>
              <a:off x="8446730" y="1536019"/>
              <a:ext cx="11096" cy="11263"/>
            </a:xfrm>
            <a:prstGeom prst="ellipse">
              <a:avLst/>
            </a:prstGeom>
            <a:solidFill>
              <a:srgbClr val="000000"/>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sp>
          <p:nvSpPr>
            <p:cNvPr id="250" name="Rectangle 449"/>
            <p:cNvSpPr>
              <a:spLocks noChangeArrowheads="1"/>
            </p:cNvSpPr>
            <p:nvPr/>
          </p:nvSpPr>
          <p:spPr bwMode="auto">
            <a:xfrm>
              <a:off x="8416960" y="3987747"/>
              <a:ext cx="355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a:solidFill>
                    <a:srgbClr val="000000"/>
                  </a:solidFill>
                </a:rPr>
                <a:t>24</a:t>
              </a:r>
            </a:p>
          </p:txBody>
        </p:sp>
        <p:sp>
          <p:nvSpPr>
            <p:cNvPr id="251" name="Rectangle 450"/>
            <p:cNvSpPr>
              <a:spLocks noChangeArrowheads="1"/>
            </p:cNvSpPr>
            <p:nvPr/>
          </p:nvSpPr>
          <p:spPr bwMode="auto">
            <a:xfrm>
              <a:off x="8019221" y="3991698"/>
              <a:ext cx="355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a:solidFill>
                    <a:srgbClr val="000000"/>
                  </a:solidFill>
                </a:rPr>
                <a:t>16</a:t>
              </a:r>
            </a:p>
          </p:txBody>
        </p:sp>
        <p:sp>
          <p:nvSpPr>
            <p:cNvPr id="252" name="Rectangle 451"/>
            <p:cNvSpPr>
              <a:spLocks noChangeArrowheads="1"/>
            </p:cNvSpPr>
            <p:nvPr/>
          </p:nvSpPr>
          <p:spPr bwMode="auto">
            <a:xfrm>
              <a:off x="7587173" y="3991698"/>
              <a:ext cx="2698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a:solidFill>
                    <a:srgbClr val="000000"/>
                  </a:solidFill>
                </a:rPr>
                <a:t>8</a:t>
              </a:r>
            </a:p>
          </p:txBody>
        </p:sp>
        <p:sp>
          <p:nvSpPr>
            <p:cNvPr id="253" name="Rectangle 452"/>
            <p:cNvSpPr>
              <a:spLocks noChangeArrowheads="1"/>
            </p:cNvSpPr>
            <p:nvPr/>
          </p:nvSpPr>
          <p:spPr bwMode="auto">
            <a:xfrm>
              <a:off x="7124438" y="3994332"/>
              <a:ext cx="355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a:solidFill>
                    <a:srgbClr val="000000"/>
                  </a:solidFill>
                </a:rPr>
                <a:t>24</a:t>
              </a:r>
            </a:p>
          </p:txBody>
        </p:sp>
        <p:sp>
          <p:nvSpPr>
            <p:cNvPr id="254" name="Rectangle 453"/>
            <p:cNvSpPr>
              <a:spLocks noChangeArrowheads="1"/>
            </p:cNvSpPr>
            <p:nvPr/>
          </p:nvSpPr>
          <p:spPr bwMode="auto">
            <a:xfrm>
              <a:off x="6651069" y="3991698"/>
              <a:ext cx="3556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a:solidFill>
                    <a:srgbClr val="000000"/>
                  </a:solidFill>
                </a:rPr>
                <a:t>16</a:t>
              </a:r>
            </a:p>
          </p:txBody>
        </p:sp>
        <p:sp>
          <p:nvSpPr>
            <p:cNvPr id="255" name="Rectangle 454"/>
            <p:cNvSpPr>
              <a:spLocks noChangeArrowheads="1"/>
            </p:cNvSpPr>
            <p:nvPr/>
          </p:nvSpPr>
          <p:spPr bwMode="auto">
            <a:xfrm>
              <a:off x="6265702" y="3991698"/>
              <a:ext cx="26987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a:solidFill>
                    <a:srgbClr val="000000"/>
                  </a:solidFill>
                </a:rPr>
                <a:t>8</a:t>
              </a:r>
            </a:p>
          </p:txBody>
        </p:sp>
        <p:sp>
          <p:nvSpPr>
            <p:cNvPr id="256" name="Rectangle 4"/>
            <p:cNvSpPr>
              <a:spLocks noChangeArrowheads="1"/>
            </p:cNvSpPr>
            <p:nvPr/>
          </p:nvSpPr>
          <p:spPr bwMode="auto">
            <a:xfrm>
              <a:off x="6926455" y="4200616"/>
              <a:ext cx="1301746" cy="308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dirty="0" smtClean="0">
                  <a:solidFill>
                    <a:srgbClr val="000000"/>
                  </a:solidFill>
                </a:rPr>
                <a:t>Time of day </a:t>
              </a:r>
              <a:r>
                <a:rPr lang="en-US" sz="1400" b="1" dirty="0">
                  <a:solidFill>
                    <a:srgbClr val="000000"/>
                  </a:solidFill>
                </a:rPr>
                <a:t>(h)</a:t>
              </a:r>
            </a:p>
          </p:txBody>
        </p:sp>
        <p:sp>
          <p:nvSpPr>
            <p:cNvPr id="257" name="Line 242"/>
            <p:cNvSpPr>
              <a:spLocks noChangeShapeType="1"/>
            </p:cNvSpPr>
            <p:nvPr/>
          </p:nvSpPr>
          <p:spPr bwMode="auto">
            <a:xfrm flipH="1" flipV="1">
              <a:off x="6155988" y="2531495"/>
              <a:ext cx="11407" cy="150990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58" name="Rectangle 246"/>
            <p:cNvSpPr>
              <a:spLocks noChangeArrowheads="1"/>
            </p:cNvSpPr>
            <p:nvPr/>
          </p:nvSpPr>
          <p:spPr bwMode="auto">
            <a:xfrm>
              <a:off x="5795783" y="3868044"/>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1.6</a:t>
              </a:r>
              <a:endParaRPr lang="en-US" sz="1000" b="1" dirty="0">
                <a:solidFill>
                  <a:srgbClr val="000000"/>
                </a:solidFill>
              </a:endParaRPr>
            </a:p>
          </p:txBody>
        </p:sp>
        <p:sp>
          <p:nvSpPr>
            <p:cNvPr id="259" name="Rectangle 247"/>
            <p:cNvSpPr>
              <a:spLocks noChangeArrowheads="1"/>
            </p:cNvSpPr>
            <p:nvPr/>
          </p:nvSpPr>
          <p:spPr bwMode="auto">
            <a:xfrm>
              <a:off x="5795620" y="3669794"/>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1.8</a:t>
              </a:r>
              <a:endParaRPr lang="en-US" sz="1000" b="1" dirty="0">
                <a:solidFill>
                  <a:srgbClr val="000000"/>
                </a:solidFill>
              </a:endParaRPr>
            </a:p>
          </p:txBody>
        </p:sp>
        <p:sp>
          <p:nvSpPr>
            <p:cNvPr id="260" name="Rectangle 248"/>
            <p:cNvSpPr>
              <a:spLocks noChangeArrowheads="1"/>
            </p:cNvSpPr>
            <p:nvPr/>
          </p:nvSpPr>
          <p:spPr bwMode="auto">
            <a:xfrm>
              <a:off x="5795783" y="2704251"/>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2.8</a:t>
              </a:r>
              <a:endParaRPr lang="en-US" sz="1000" b="1" dirty="0">
                <a:solidFill>
                  <a:srgbClr val="000000"/>
                </a:solidFill>
              </a:endParaRPr>
            </a:p>
          </p:txBody>
        </p:sp>
        <p:sp>
          <p:nvSpPr>
            <p:cNvPr id="261" name="Rectangle 246"/>
            <p:cNvSpPr>
              <a:spLocks noChangeArrowheads="1"/>
            </p:cNvSpPr>
            <p:nvPr/>
          </p:nvSpPr>
          <p:spPr bwMode="auto">
            <a:xfrm>
              <a:off x="5795783" y="3508004"/>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2.0</a:t>
              </a:r>
              <a:endParaRPr lang="en-US" sz="1000" b="1" dirty="0">
                <a:solidFill>
                  <a:srgbClr val="000000"/>
                </a:solidFill>
              </a:endParaRPr>
            </a:p>
          </p:txBody>
        </p:sp>
        <p:sp>
          <p:nvSpPr>
            <p:cNvPr id="262" name="Rectangle 247"/>
            <p:cNvSpPr>
              <a:spLocks noChangeArrowheads="1"/>
            </p:cNvSpPr>
            <p:nvPr/>
          </p:nvSpPr>
          <p:spPr bwMode="auto">
            <a:xfrm>
              <a:off x="5795620" y="3309754"/>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2.2</a:t>
              </a:r>
              <a:endParaRPr lang="en-US" sz="1000" b="1" dirty="0">
                <a:solidFill>
                  <a:srgbClr val="000000"/>
                </a:solidFill>
              </a:endParaRPr>
            </a:p>
          </p:txBody>
        </p:sp>
        <p:sp>
          <p:nvSpPr>
            <p:cNvPr id="263" name="Rectangle 247"/>
            <p:cNvSpPr>
              <a:spLocks noChangeArrowheads="1"/>
            </p:cNvSpPr>
            <p:nvPr/>
          </p:nvSpPr>
          <p:spPr bwMode="auto">
            <a:xfrm>
              <a:off x="5786973" y="3093730"/>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2.4</a:t>
              </a:r>
              <a:endParaRPr lang="en-US" sz="1000" b="1" dirty="0">
                <a:solidFill>
                  <a:srgbClr val="000000"/>
                </a:solidFill>
              </a:endParaRPr>
            </a:p>
          </p:txBody>
        </p:sp>
        <p:sp>
          <p:nvSpPr>
            <p:cNvPr id="264" name="Rectangle 247"/>
            <p:cNvSpPr>
              <a:spLocks noChangeArrowheads="1"/>
            </p:cNvSpPr>
            <p:nvPr/>
          </p:nvSpPr>
          <p:spPr bwMode="auto">
            <a:xfrm>
              <a:off x="5773112" y="2885429"/>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2.6</a:t>
              </a:r>
              <a:endParaRPr lang="en-US" sz="1000" b="1" dirty="0">
                <a:solidFill>
                  <a:srgbClr val="000000"/>
                </a:solidFill>
              </a:endParaRPr>
            </a:p>
          </p:txBody>
        </p:sp>
        <p:sp>
          <p:nvSpPr>
            <p:cNvPr id="265" name="Rectangle 248"/>
            <p:cNvSpPr>
              <a:spLocks noChangeArrowheads="1"/>
            </p:cNvSpPr>
            <p:nvPr/>
          </p:nvSpPr>
          <p:spPr bwMode="auto">
            <a:xfrm>
              <a:off x="5786973" y="2517666"/>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3.0</a:t>
              </a:r>
              <a:endParaRPr lang="en-US" sz="1000" b="1" dirty="0">
                <a:solidFill>
                  <a:srgbClr val="000000"/>
                </a:solidFill>
              </a:endParaRPr>
            </a:p>
          </p:txBody>
        </p:sp>
        <p:sp>
          <p:nvSpPr>
            <p:cNvPr id="266" name="Line 244"/>
            <p:cNvSpPr>
              <a:spLocks noChangeShapeType="1"/>
            </p:cNvSpPr>
            <p:nvPr/>
          </p:nvSpPr>
          <p:spPr bwMode="auto">
            <a:xfrm>
              <a:off x="6117749" y="4010232"/>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67" name="Line 244"/>
            <p:cNvSpPr>
              <a:spLocks noChangeShapeType="1"/>
            </p:cNvSpPr>
            <p:nvPr/>
          </p:nvSpPr>
          <p:spPr bwMode="auto">
            <a:xfrm>
              <a:off x="6122973" y="3810489"/>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68" name="Line 244"/>
            <p:cNvSpPr>
              <a:spLocks noChangeShapeType="1"/>
            </p:cNvSpPr>
            <p:nvPr/>
          </p:nvSpPr>
          <p:spPr bwMode="auto">
            <a:xfrm>
              <a:off x="6117749" y="3623253"/>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70" name="Line 244"/>
            <p:cNvSpPr>
              <a:spLocks noChangeShapeType="1"/>
            </p:cNvSpPr>
            <p:nvPr/>
          </p:nvSpPr>
          <p:spPr bwMode="auto">
            <a:xfrm>
              <a:off x="6125801" y="3427196"/>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71" name="Line 244"/>
            <p:cNvSpPr>
              <a:spLocks noChangeShapeType="1"/>
            </p:cNvSpPr>
            <p:nvPr/>
          </p:nvSpPr>
          <p:spPr bwMode="auto">
            <a:xfrm>
              <a:off x="6122448" y="3231139"/>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72" name="Line 244"/>
            <p:cNvSpPr>
              <a:spLocks noChangeShapeType="1"/>
            </p:cNvSpPr>
            <p:nvPr/>
          </p:nvSpPr>
          <p:spPr bwMode="auto">
            <a:xfrm>
              <a:off x="6116747" y="3041485"/>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73" name="Line 244"/>
            <p:cNvSpPr>
              <a:spLocks noChangeShapeType="1"/>
            </p:cNvSpPr>
            <p:nvPr/>
          </p:nvSpPr>
          <p:spPr bwMode="auto">
            <a:xfrm>
              <a:off x="6114068" y="2839826"/>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74" name="Line 244"/>
            <p:cNvSpPr>
              <a:spLocks noChangeShapeType="1"/>
            </p:cNvSpPr>
            <p:nvPr/>
          </p:nvSpPr>
          <p:spPr bwMode="auto">
            <a:xfrm>
              <a:off x="6121558" y="2642919"/>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75" name="Oval 358"/>
            <p:cNvSpPr>
              <a:spLocks noChangeArrowheads="1"/>
            </p:cNvSpPr>
            <p:nvPr/>
          </p:nvSpPr>
          <p:spPr bwMode="auto">
            <a:xfrm>
              <a:off x="6393249" y="2764614"/>
              <a:ext cx="11096" cy="11263"/>
            </a:xfrm>
            <a:prstGeom prst="ellipse">
              <a:avLst/>
            </a:prstGeom>
            <a:solidFill>
              <a:srgbClr val="000000"/>
            </a:solidFill>
            <a:ln w="12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CH"/>
            </a:p>
          </p:txBody>
        </p:sp>
        <p:cxnSp>
          <p:nvCxnSpPr>
            <p:cNvPr id="276" name="Straight Connector 275"/>
            <p:cNvCxnSpPr/>
            <p:nvPr/>
          </p:nvCxnSpPr>
          <p:spPr>
            <a:xfrm>
              <a:off x="8443257" y="3375236"/>
              <a:ext cx="0" cy="132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8336758" y="3340678"/>
              <a:ext cx="0" cy="132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8265457" y="3412686"/>
              <a:ext cx="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8121441" y="3545439"/>
              <a:ext cx="0" cy="132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8004711" y="3564408"/>
              <a:ext cx="0" cy="132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H="1">
              <a:off x="7882153" y="3545439"/>
              <a:ext cx="2432" cy="128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7766461" y="3620284"/>
              <a:ext cx="1395" cy="134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7655292" y="3744012"/>
              <a:ext cx="1974" cy="107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7545903" y="3668809"/>
              <a:ext cx="8249" cy="179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7434142" y="3522638"/>
              <a:ext cx="106" cy="106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7317550" y="3196662"/>
              <a:ext cx="106"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7211766" y="2943253"/>
              <a:ext cx="106"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7079436" y="2700262"/>
              <a:ext cx="1937" cy="11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6969313" y="2647311"/>
              <a:ext cx="1937" cy="11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6851243" y="2671646"/>
              <a:ext cx="1937" cy="11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6741309" y="2733184"/>
              <a:ext cx="1937" cy="1173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6640359" y="2692605"/>
              <a:ext cx="1937"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H="1">
              <a:off x="6514377" y="2703456"/>
              <a:ext cx="405" cy="143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H="1">
              <a:off x="6398960" y="2728204"/>
              <a:ext cx="2339" cy="97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a:off x="6318902" y="2836622"/>
              <a:ext cx="2339" cy="97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6" name="Line 6"/>
            <p:cNvSpPr>
              <a:spLocks noChangeShapeType="1"/>
            </p:cNvSpPr>
            <p:nvPr/>
          </p:nvSpPr>
          <p:spPr bwMode="auto">
            <a:xfrm flipV="1">
              <a:off x="6160275" y="3989415"/>
              <a:ext cx="2876221" cy="26685"/>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97" name="Line 11"/>
            <p:cNvSpPr>
              <a:spLocks noChangeShapeType="1"/>
            </p:cNvSpPr>
            <p:nvPr/>
          </p:nvSpPr>
          <p:spPr bwMode="auto">
            <a:xfrm>
              <a:off x="8571498" y="4000048"/>
              <a:ext cx="406" cy="3210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98" name="Line 11"/>
            <p:cNvSpPr>
              <a:spLocks noChangeShapeType="1"/>
            </p:cNvSpPr>
            <p:nvPr/>
          </p:nvSpPr>
          <p:spPr bwMode="auto">
            <a:xfrm>
              <a:off x="8151908" y="3999736"/>
              <a:ext cx="1387" cy="3629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99" name="Line 11"/>
            <p:cNvSpPr>
              <a:spLocks noChangeShapeType="1"/>
            </p:cNvSpPr>
            <p:nvPr/>
          </p:nvSpPr>
          <p:spPr bwMode="auto">
            <a:xfrm>
              <a:off x="7739005" y="4007142"/>
              <a:ext cx="406" cy="3210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00" name="Line 11"/>
            <p:cNvSpPr>
              <a:spLocks noChangeShapeType="1"/>
            </p:cNvSpPr>
            <p:nvPr/>
          </p:nvSpPr>
          <p:spPr bwMode="auto">
            <a:xfrm>
              <a:off x="7319415" y="4006830"/>
              <a:ext cx="1387" cy="3629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01" name="Line 11"/>
            <p:cNvSpPr>
              <a:spLocks noChangeShapeType="1"/>
            </p:cNvSpPr>
            <p:nvPr/>
          </p:nvSpPr>
          <p:spPr bwMode="auto">
            <a:xfrm>
              <a:off x="6839365" y="4010733"/>
              <a:ext cx="406" cy="32104"/>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02" name="Line 11"/>
            <p:cNvSpPr>
              <a:spLocks noChangeShapeType="1"/>
            </p:cNvSpPr>
            <p:nvPr/>
          </p:nvSpPr>
          <p:spPr bwMode="auto">
            <a:xfrm>
              <a:off x="6419775" y="4010421"/>
              <a:ext cx="1387" cy="36290"/>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23" name="Oval 322"/>
            <p:cNvSpPr/>
            <p:nvPr/>
          </p:nvSpPr>
          <p:spPr>
            <a:xfrm>
              <a:off x="6300192" y="2869517"/>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4" name="Oval 323"/>
            <p:cNvSpPr/>
            <p:nvPr/>
          </p:nvSpPr>
          <p:spPr>
            <a:xfrm>
              <a:off x="6375536" y="2758054"/>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5" name="Oval 324"/>
            <p:cNvSpPr/>
            <p:nvPr/>
          </p:nvSpPr>
          <p:spPr>
            <a:xfrm>
              <a:off x="6494421" y="2745514"/>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6" name="Oval 325"/>
            <p:cNvSpPr/>
            <p:nvPr/>
          </p:nvSpPr>
          <p:spPr>
            <a:xfrm>
              <a:off x="6621851" y="274841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7" name="Oval 326"/>
            <p:cNvSpPr/>
            <p:nvPr/>
          </p:nvSpPr>
          <p:spPr>
            <a:xfrm>
              <a:off x="6719939" y="2768704"/>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8" name="Oval 327"/>
            <p:cNvSpPr/>
            <p:nvPr/>
          </p:nvSpPr>
          <p:spPr>
            <a:xfrm>
              <a:off x="6834757" y="270746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9" name="Oval 328"/>
            <p:cNvSpPr/>
            <p:nvPr/>
          </p:nvSpPr>
          <p:spPr>
            <a:xfrm>
              <a:off x="6947984" y="2684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0" name="Oval 329"/>
            <p:cNvSpPr/>
            <p:nvPr/>
          </p:nvSpPr>
          <p:spPr>
            <a:xfrm>
              <a:off x="7056577" y="273369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1" name="Oval 330"/>
            <p:cNvSpPr/>
            <p:nvPr/>
          </p:nvSpPr>
          <p:spPr>
            <a:xfrm>
              <a:off x="7188906" y="300429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2" name="Oval 331"/>
            <p:cNvSpPr/>
            <p:nvPr/>
          </p:nvSpPr>
          <p:spPr>
            <a:xfrm>
              <a:off x="7299670" y="324422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3" name="Oval 332"/>
            <p:cNvSpPr/>
            <p:nvPr/>
          </p:nvSpPr>
          <p:spPr>
            <a:xfrm>
              <a:off x="7417826" y="355735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4" name="Oval 333"/>
            <p:cNvSpPr/>
            <p:nvPr/>
          </p:nvSpPr>
          <p:spPr>
            <a:xfrm>
              <a:off x="7526259" y="3727339"/>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5" name="Oval 334"/>
            <p:cNvSpPr/>
            <p:nvPr/>
          </p:nvSpPr>
          <p:spPr>
            <a:xfrm>
              <a:off x="7638411" y="377152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6" name="Oval 335"/>
            <p:cNvSpPr/>
            <p:nvPr/>
          </p:nvSpPr>
          <p:spPr>
            <a:xfrm>
              <a:off x="7748106" y="366321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7" name="Oval 336"/>
            <p:cNvSpPr/>
            <p:nvPr/>
          </p:nvSpPr>
          <p:spPr>
            <a:xfrm>
              <a:off x="7859294" y="358527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8" name="Oval 337"/>
            <p:cNvSpPr/>
            <p:nvPr/>
          </p:nvSpPr>
          <p:spPr>
            <a:xfrm>
              <a:off x="7981852" y="3607933"/>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9" name="Oval 338"/>
            <p:cNvSpPr/>
            <p:nvPr/>
          </p:nvSpPr>
          <p:spPr>
            <a:xfrm>
              <a:off x="8101978" y="3592133"/>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0" name="Oval 339"/>
            <p:cNvSpPr/>
            <p:nvPr/>
          </p:nvSpPr>
          <p:spPr>
            <a:xfrm>
              <a:off x="8248860" y="349782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1" name="Oval 340"/>
            <p:cNvSpPr/>
            <p:nvPr/>
          </p:nvSpPr>
          <p:spPr>
            <a:xfrm>
              <a:off x="8313265" y="3383436"/>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2" name="Oval 341"/>
            <p:cNvSpPr/>
            <p:nvPr/>
          </p:nvSpPr>
          <p:spPr>
            <a:xfrm>
              <a:off x="8422654" y="341876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4" name="Freeform 343"/>
            <p:cNvSpPr/>
            <p:nvPr/>
          </p:nvSpPr>
          <p:spPr>
            <a:xfrm>
              <a:off x="6316911" y="2720370"/>
              <a:ext cx="2143521" cy="1092200"/>
            </a:xfrm>
            <a:custGeom>
              <a:avLst/>
              <a:gdLst>
                <a:gd name="connsiteX0" fmla="*/ 0 w 2143521"/>
                <a:gd name="connsiteY0" fmla="*/ 177800 h 1092200"/>
                <a:gd name="connsiteX1" fmla="*/ 82550 w 2143521"/>
                <a:gd name="connsiteY1" fmla="*/ 57150 h 1092200"/>
                <a:gd name="connsiteX2" fmla="*/ 215900 w 2143521"/>
                <a:gd name="connsiteY2" fmla="*/ 50800 h 1092200"/>
                <a:gd name="connsiteX3" fmla="*/ 323850 w 2143521"/>
                <a:gd name="connsiteY3" fmla="*/ 50800 h 1092200"/>
                <a:gd name="connsiteX4" fmla="*/ 323850 w 2143521"/>
                <a:gd name="connsiteY4" fmla="*/ 50800 h 1092200"/>
                <a:gd name="connsiteX5" fmla="*/ 444500 w 2143521"/>
                <a:gd name="connsiteY5" fmla="*/ 50800 h 1092200"/>
                <a:gd name="connsiteX6" fmla="*/ 444500 w 2143521"/>
                <a:gd name="connsiteY6" fmla="*/ 50800 h 1092200"/>
                <a:gd name="connsiteX7" fmla="*/ 501650 w 2143521"/>
                <a:gd name="connsiteY7" fmla="*/ 38100 h 1092200"/>
                <a:gd name="connsiteX8" fmla="*/ 546100 w 2143521"/>
                <a:gd name="connsiteY8" fmla="*/ 12700 h 1092200"/>
                <a:gd name="connsiteX9" fmla="*/ 546100 w 2143521"/>
                <a:gd name="connsiteY9" fmla="*/ 12700 h 1092200"/>
                <a:gd name="connsiteX10" fmla="*/ 660400 w 2143521"/>
                <a:gd name="connsiteY10" fmla="*/ 0 h 1092200"/>
                <a:gd name="connsiteX11" fmla="*/ 711200 w 2143521"/>
                <a:gd name="connsiteY11" fmla="*/ 19050 h 1092200"/>
                <a:gd name="connsiteX12" fmla="*/ 730250 w 2143521"/>
                <a:gd name="connsiteY12" fmla="*/ 25400 h 1092200"/>
                <a:gd name="connsiteX13" fmla="*/ 774700 w 2143521"/>
                <a:gd name="connsiteY13" fmla="*/ 25400 h 1092200"/>
                <a:gd name="connsiteX14" fmla="*/ 774700 w 2143521"/>
                <a:gd name="connsiteY14" fmla="*/ 25400 h 1092200"/>
                <a:gd name="connsiteX15" fmla="*/ 908050 w 2143521"/>
                <a:gd name="connsiteY15" fmla="*/ 323850 h 1092200"/>
                <a:gd name="connsiteX16" fmla="*/ 920750 w 2143521"/>
                <a:gd name="connsiteY16" fmla="*/ 387350 h 1092200"/>
                <a:gd name="connsiteX17" fmla="*/ 933450 w 2143521"/>
                <a:gd name="connsiteY17" fmla="*/ 412750 h 1092200"/>
                <a:gd name="connsiteX18" fmla="*/ 946150 w 2143521"/>
                <a:gd name="connsiteY18" fmla="*/ 444500 h 1092200"/>
                <a:gd name="connsiteX19" fmla="*/ 958850 w 2143521"/>
                <a:gd name="connsiteY19" fmla="*/ 463550 h 1092200"/>
                <a:gd name="connsiteX20" fmla="*/ 971550 w 2143521"/>
                <a:gd name="connsiteY20" fmla="*/ 488950 h 1092200"/>
                <a:gd name="connsiteX21" fmla="*/ 996950 w 2143521"/>
                <a:gd name="connsiteY21" fmla="*/ 527050 h 1092200"/>
                <a:gd name="connsiteX22" fmla="*/ 1009650 w 2143521"/>
                <a:gd name="connsiteY22" fmla="*/ 546100 h 1092200"/>
                <a:gd name="connsiteX23" fmla="*/ 1009650 w 2143521"/>
                <a:gd name="connsiteY23" fmla="*/ 546100 h 1092200"/>
                <a:gd name="connsiteX24" fmla="*/ 1136650 w 2143521"/>
                <a:gd name="connsiteY24" fmla="*/ 869950 h 1092200"/>
                <a:gd name="connsiteX25" fmla="*/ 1238250 w 2143521"/>
                <a:gd name="connsiteY25" fmla="*/ 1041400 h 1092200"/>
                <a:gd name="connsiteX26" fmla="*/ 1308100 w 2143521"/>
                <a:gd name="connsiteY26" fmla="*/ 1079500 h 1092200"/>
                <a:gd name="connsiteX27" fmla="*/ 1346200 w 2143521"/>
                <a:gd name="connsiteY27" fmla="*/ 1092200 h 1092200"/>
                <a:gd name="connsiteX28" fmla="*/ 1346200 w 2143521"/>
                <a:gd name="connsiteY28" fmla="*/ 1092200 h 1092200"/>
                <a:gd name="connsiteX29" fmla="*/ 1397000 w 2143521"/>
                <a:gd name="connsiteY29" fmla="*/ 1028700 h 1092200"/>
                <a:gd name="connsiteX30" fmla="*/ 1422400 w 2143521"/>
                <a:gd name="connsiteY30" fmla="*/ 990600 h 1092200"/>
                <a:gd name="connsiteX31" fmla="*/ 1435100 w 2143521"/>
                <a:gd name="connsiteY31" fmla="*/ 971550 h 1092200"/>
                <a:gd name="connsiteX32" fmla="*/ 1466850 w 2143521"/>
                <a:gd name="connsiteY32" fmla="*/ 965200 h 1092200"/>
                <a:gd name="connsiteX33" fmla="*/ 1466850 w 2143521"/>
                <a:gd name="connsiteY33" fmla="*/ 965200 h 1092200"/>
                <a:gd name="connsiteX34" fmla="*/ 1517650 w 2143521"/>
                <a:gd name="connsiteY34" fmla="*/ 939800 h 1092200"/>
                <a:gd name="connsiteX35" fmla="*/ 1536700 w 2143521"/>
                <a:gd name="connsiteY35" fmla="*/ 927100 h 1092200"/>
                <a:gd name="connsiteX36" fmla="*/ 1543050 w 2143521"/>
                <a:gd name="connsiteY36" fmla="*/ 908050 h 1092200"/>
                <a:gd name="connsiteX37" fmla="*/ 1562100 w 2143521"/>
                <a:gd name="connsiteY37" fmla="*/ 895350 h 1092200"/>
                <a:gd name="connsiteX38" fmla="*/ 1568450 w 2143521"/>
                <a:gd name="connsiteY38" fmla="*/ 889000 h 1092200"/>
                <a:gd name="connsiteX39" fmla="*/ 1568450 w 2143521"/>
                <a:gd name="connsiteY39" fmla="*/ 889000 h 1092200"/>
                <a:gd name="connsiteX40" fmla="*/ 1695450 w 2143521"/>
                <a:gd name="connsiteY40" fmla="*/ 908050 h 1092200"/>
                <a:gd name="connsiteX41" fmla="*/ 1816100 w 2143521"/>
                <a:gd name="connsiteY41" fmla="*/ 908050 h 1092200"/>
                <a:gd name="connsiteX42" fmla="*/ 1816100 w 2143521"/>
                <a:gd name="connsiteY42" fmla="*/ 908050 h 1092200"/>
                <a:gd name="connsiteX43" fmla="*/ 1962150 w 2143521"/>
                <a:gd name="connsiteY43" fmla="*/ 806450 h 1092200"/>
                <a:gd name="connsiteX44" fmla="*/ 2019300 w 2143521"/>
                <a:gd name="connsiteY44" fmla="*/ 679450 h 1092200"/>
                <a:gd name="connsiteX45" fmla="*/ 2076450 w 2143521"/>
                <a:gd name="connsiteY45" fmla="*/ 685800 h 1092200"/>
                <a:gd name="connsiteX46" fmla="*/ 2095500 w 2143521"/>
                <a:gd name="connsiteY46" fmla="*/ 692150 h 1092200"/>
                <a:gd name="connsiteX47" fmla="*/ 2139950 w 2143521"/>
                <a:gd name="connsiteY47" fmla="*/ 698500 h 1092200"/>
                <a:gd name="connsiteX48" fmla="*/ 2139950 w 2143521"/>
                <a:gd name="connsiteY48" fmla="*/ 730250 h 1092200"/>
                <a:gd name="connsiteX49" fmla="*/ 2139950 w 2143521"/>
                <a:gd name="connsiteY49" fmla="*/ 730250 h 109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43521" h="1092200">
                  <a:moveTo>
                    <a:pt x="0" y="177800"/>
                  </a:moveTo>
                  <a:lnTo>
                    <a:pt x="82550" y="57150"/>
                  </a:lnTo>
                  <a:lnTo>
                    <a:pt x="215900" y="50800"/>
                  </a:lnTo>
                  <a:lnTo>
                    <a:pt x="323850" y="50800"/>
                  </a:lnTo>
                  <a:lnTo>
                    <a:pt x="323850" y="50800"/>
                  </a:lnTo>
                  <a:lnTo>
                    <a:pt x="444500" y="50800"/>
                  </a:lnTo>
                  <a:lnTo>
                    <a:pt x="444500" y="50800"/>
                  </a:lnTo>
                  <a:cubicBezTo>
                    <a:pt x="463550" y="46567"/>
                    <a:pt x="483531" y="45348"/>
                    <a:pt x="501650" y="38100"/>
                  </a:cubicBezTo>
                  <a:cubicBezTo>
                    <a:pt x="568085" y="11526"/>
                    <a:pt x="520801" y="12700"/>
                    <a:pt x="546100" y="12700"/>
                  </a:cubicBezTo>
                  <a:lnTo>
                    <a:pt x="546100" y="12700"/>
                  </a:lnTo>
                  <a:lnTo>
                    <a:pt x="660400" y="0"/>
                  </a:lnTo>
                  <a:lnTo>
                    <a:pt x="711200" y="19050"/>
                  </a:lnTo>
                  <a:cubicBezTo>
                    <a:pt x="717490" y="21337"/>
                    <a:pt x="723590" y="24734"/>
                    <a:pt x="730250" y="25400"/>
                  </a:cubicBezTo>
                  <a:cubicBezTo>
                    <a:pt x="744993" y="26874"/>
                    <a:pt x="759883" y="25400"/>
                    <a:pt x="774700" y="25400"/>
                  </a:cubicBezTo>
                  <a:lnTo>
                    <a:pt x="774700" y="25400"/>
                  </a:lnTo>
                  <a:lnTo>
                    <a:pt x="908050" y="323850"/>
                  </a:lnTo>
                  <a:cubicBezTo>
                    <a:pt x="912283" y="345017"/>
                    <a:pt x="914820" y="366595"/>
                    <a:pt x="920750" y="387350"/>
                  </a:cubicBezTo>
                  <a:cubicBezTo>
                    <a:pt x="923351" y="396452"/>
                    <a:pt x="929605" y="404100"/>
                    <a:pt x="933450" y="412750"/>
                  </a:cubicBezTo>
                  <a:cubicBezTo>
                    <a:pt x="938079" y="423166"/>
                    <a:pt x="941052" y="434305"/>
                    <a:pt x="946150" y="444500"/>
                  </a:cubicBezTo>
                  <a:cubicBezTo>
                    <a:pt x="949563" y="451326"/>
                    <a:pt x="955064" y="456924"/>
                    <a:pt x="958850" y="463550"/>
                  </a:cubicBezTo>
                  <a:cubicBezTo>
                    <a:pt x="963546" y="471769"/>
                    <a:pt x="966680" y="480833"/>
                    <a:pt x="971550" y="488950"/>
                  </a:cubicBezTo>
                  <a:cubicBezTo>
                    <a:pt x="979403" y="502038"/>
                    <a:pt x="988483" y="514350"/>
                    <a:pt x="996950" y="527050"/>
                  </a:cubicBezTo>
                  <a:lnTo>
                    <a:pt x="1009650" y="546100"/>
                  </a:lnTo>
                  <a:lnTo>
                    <a:pt x="1009650" y="546100"/>
                  </a:lnTo>
                  <a:lnTo>
                    <a:pt x="1136650" y="869950"/>
                  </a:lnTo>
                  <a:lnTo>
                    <a:pt x="1238250" y="1041400"/>
                  </a:lnTo>
                  <a:cubicBezTo>
                    <a:pt x="1300645" y="1085968"/>
                    <a:pt x="1259838" y="1065021"/>
                    <a:pt x="1308100" y="1079500"/>
                  </a:cubicBezTo>
                  <a:cubicBezTo>
                    <a:pt x="1320922" y="1083347"/>
                    <a:pt x="1346200" y="1092200"/>
                    <a:pt x="1346200" y="1092200"/>
                  </a:cubicBezTo>
                  <a:lnTo>
                    <a:pt x="1346200" y="1092200"/>
                  </a:lnTo>
                  <a:cubicBezTo>
                    <a:pt x="1346300" y="1092084"/>
                    <a:pt x="1390279" y="1044383"/>
                    <a:pt x="1397000" y="1028700"/>
                  </a:cubicBezTo>
                  <a:cubicBezTo>
                    <a:pt x="1413402" y="990429"/>
                    <a:pt x="1388917" y="1012922"/>
                    <a:pt x="1422400" y="990600"/>
                  </a:cubicBezTo>
                  <a:cubicBezTo>
                    <a:pt x="1426633" y="984250"/>
                    <a:pt x="1429141" y="976318"/>
                    <a:pt x="1435100" y="971550"/>
                  </a:cubicBezTo>
                  <a:cubicBezTo>
                    <a:pt x="1444711" y="963861"/>
                    <a:pt x="1455966" y="965200"/>
                    <a:pt x="1466850" y="965200"/>
                  </a:cubicBezTo>
                  <a:lnTo>
                    <a:pt x="1466850" y="965200"/>
                  </a:lnTo>
                  <a:cubicBezTo>
                    <a:pt x="1483783" y="956733"/>
                    <a:pt x="1501030" y="948866"/>
                    <a:pt x="1517650" y="939800"/>
                  </a:cubicBezTo>
                  <a:cubicBezTo>
                    <a:pt x="1524350" y="936146"/>
                    <a:pt x="1531932" y="933059"/>
                    <a:pt x="1536700" y="927100"/>
                  </a:cubicBezTo>
                  <a:cubicBezTo>
                    <a:pt x="1540881" y="921873"/>
                    <a:pt x="1538869" y="913277"/>
                    <a:pt x="1543050" y="908050"/>
                  </a:cubicBezTo>
                  <a:cubicBezTo>
                    <a:pt x="1547818" y="902091"/>
                    <a:pt x="1555995" y="899929"/>
                    <a:pt x="1562100" y="895350"/>
                  </a:cubicBezTo>
                  <a:cubicBezTo>
                    <a:pt x="1564495" y="893554"/>
                    <a:pt x="1566333" y="891117"/>
                    <a:pt x="1568450" y="889000"/>
                  </a:cubicBezTo>
                  <a:lnTo>
                    <a:pt x="1568450" y="889000"/>
                  </a:lnTo>
                  <a:lnTo>
                    <a:pt x="1695450" y="908050"/>
                  </a:lnTo>
                  <a:lnTo>
                    <a:pt x="1816100" y="908050"/>
                  </a:lnTo>
                  <a:lnTo>
                    <a:pt x="1816100" y="908050"/>
                  </a:lnTo>
                  <a:lnTo>
                    <a:pt x="1962150" y="806450"/>
                  </a:lnTo>
                  <a:lnTo>
                    <a:pt x="2019300" y="679450"/>
                  </a:lnTo>
                  <a:cubicBezTo>
                    <a:pt x="2038350" y="681567"/>
                    <a:pt x="2057544" y="682649"/>
                    <a:pt x="2076450" y="685800"/>
                  </a:cubicBezTo>
                  <a:cubicBezTo>
                    <a:pt x="2083052" y="686900"/>
                    <a:pt x="2088936" y="690837"/>
                    <a:pt x="2095500" y="692150"/>
                  </a:cubicBezTo>
                  <a:cubicBezTo>
                    <a:pt x="2110176" y="695085"/>
                    <a:pt x="2128586" y="688760"/>
                    <a:pt x="2139950" y="698500"/>
                  </a:cubicBezTo>
                  <a:cubicBezTo>
                    <a:pt x="2147985" y="705388"/>
                    <a:pt x="2139950" y="719667"/>
                    <a:pt x="2139950" y="730250"/>
                  </a:cubicBezTo>
                  <a:lnTo>
                    <a:pt x="2139950" y="7302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231768" y="4437112"/>
              <a:ext cx="3124113" cy="246221"/>
            </a:xfrm>
            <a:prstGeom prst="rect">
              <a:avLst/>
            </a:prstGeom>
            <a:noFill/>
          </p:spPr>
          <p:txBody>
            <a:bodyPr wrap="square" rtlCol="0">
              <a:spAutoFit/>
            </a:bodyPr>
            <a:lstStyle/>
            <a:p>
              <a:r>
                <a:rPr lang="fr-BE" sz="1000" dirty="0" err="1" smtClean="0">
                  <a:latin typeface="Arial" panose="020B0604020202020204" pitchFamily="34" charset="0"/>
                  <a:cs typeface="Arial" panose="020B0604020202020204" pitchFamily="34" charset="0"/>
                </a:rPr>
                <a:t>Modified</a:t>
              </a:r>
              <a:r>
                <a:rPr lang="fr-BE" sz="1000" dirty="0" smtClean="0">
                  <a:latin typeface="Arial" panose="020B0604020202020204" pitchFamily="34" charset="0"/>
                  <a:cs typeface="Arial" panose="020B0604020202020204" pitchFamily="34" charset="0"/>
                </a:rPr>
                <a:t> </a:t>
              </a:r>
              <a:r>
                <a:rPr lang="fr-BE" sz="1000" dirty="0" err="1" smtClean="0">
                  <a:latin typeface="Arial" panose="020B0604020202020204" pitchFamily="34" charset="0"/>
                  <a:cs typeface="Arial" panose="020B0604020202020204" pitchFamily="34" charset="0"/>
                </a:rPr>
                <a:t>from</a:t>
              </a:r>
              <a:r>
                <a:rPr lang="fr-BE" sz="1000" dirty="0" smtClean="0">
                  <a:latin typeface="Arial" panose="020B0604020202020204" pitchFamily="34" charset="0"/>
                  <a:cs typeface="Arial" panose="020B0604020202020204" pitchFamily="34" charset="0"/>
                </a:rPr>
                <a:t> </a:t>
              </a:r>
              <a:r>
                <a:rPr lang="fr-BE" sz="1000" dirty="0" err="1" smtClean="0">
                  <a:latin typeface="Arial" panose="020B0604020202020204" pitchFamily="34" charset="0"/>
                  <a:cs typeface="Arial" panose="020B0604020202020204" pitchFamily="34" charset="0"/>
                </a:rPr>
                <a:t>Dijk</a:t>
              </a:r>
              <a:r>
                <a:rPr lang="fr-BE" sz="1000" dirty="0" smtClean="0">
                  <a:latin typeface="Arial" panose="020B0604020202020204" pitchFamily="34" charset="0"/>
                  <a:cs typeface="Arial" panose="020B0604020202020204" pitchFamily="34" charset="0"/>
                </a:rPr>
                <a:t> et al., 1992; </a:t>
              </a:r>
              <a:r>
                <a:rPr lang="fr-BE" sz="1000" dirty="0" err="1" smtClean="0">
                  <a:latin typeface="Arial" panose="020B0604020202020204" pitchFamily="34" charset="0"/>
                  <a:cs typeface="Arial" panose="020B0604020202020204" pitchFamily="34" charset="0"/>
                </a:rPr>
                <a:t>Muto</a:t>
              </a:r>
              <a:r>
                <a:rPr lang="fr-BE" sz="1000" dirty="0" smtClean="0">
                  <a:latin typeface="Arial" panose="020B0604020202020204" pitchFamily="34" charset="0"/>
                  <a:cs typeface="Arial" panose="020B0604020202020204" pitchFamily="34" charset="0"/>
                </a:rPr>
                <a:t> et al., 2016</a:t>
              </a:r>
              <a:endParaRPr lang="en-US" sz="1000" dirty="0">
                <a:latin typeface="Arial" panose="020B0604020202020204" pitchFamily="34" charset="0"/>
                <a:cs typeface="Arial" panose="020B0604020202020204" pitchFamily="34" charset="0"/>
              </a:endParaRPr>
            </a:p>
          </p:txBody>
        </p:sp>
        <p:sp>
          <p:nvSpPr>
            <p:cNvPr id="16" name="Rectangle 15"/>
            <p:cNvSpPr/>
            <p:nvPr/>
          </p:nvSpPr>
          <p:spPr>
            <a:xfrm>
              <a:off x="7164288" y="691330"/>
              <a:ext cx="475305" cy="3303002"/>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Line 20"/>
            <p:cNvSpPr>
              <a:spLocks noChangeShapeType="1"/>
            </p:cNvSpPr>
            <p:nvPr/>
          </p:nvSpPr>
          <p:spPr bwMode="auto">
            <a:xfrm>
              <a:off x="6115901" y="692696"/>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61" name="Line 219"/>
            <p:cNvSpPr>
              <a:spLocks noChangeShapeType="1"/>
            </p:cNvSpPr>
            <p:nvPr/>
          </p:nvSpPr>
          <p:spPr bwMode="auto">
            <a:xfrm>
              <a:off x="8453665" y="1337510"/>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362" name="Line 219"/>
            <p:cNvSpPr>
              <a:spLocks noChangeShapeType="1"/>
            </p:cNvSpPr>
            <p:nvPr/>
          </p:nvSpPr>
          <p:spPr bwMode="auto">
            <a:xfrm>
              <a:off x="8445749" y="1751883"/>
              <a:ext cx="22193"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grpSp>
    </p:spTree>
    <p:extLst>
      <p:ext uri="{BB962C8B-B14F-4D97-AF65-F5344CB8AC3E}">
        <p14:creationId xmlns:p14="http://schemas.microsoft.com/office/powerpoint/2010/main" val="4877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88640"/>
            <a:ext cx="8784976" cy="954107"/>
          </a:xfrm>
          <a:prstGeom prst="rect">
            <a:avLst/>
          </a:prstGeom>
          <a:noFill/>
        </p:spPr>
        <p:txBody>
          <a:bodyPr wrap="square" rtlCol="0">
            <a:spAutoFit/>
          </a:bodyPr>
          <a:lstStyle>
            <a:defPPr>
              <a:defRPr lang="de-DE"/>
            </a:defPPr>
            <a:lvl1pPr>
              <a:defRPr sz="2800" b="1">
                <a:latin typeface="Arial" panose="020B0604020202020204" pitchFamily="34" charset="0"/>
                <a:cs typeface="Arial" panose="020B0604020202020204" pitchFamily="34" charset="0"/>
              </a:defRPr>
            </a:lvl1pPr>
          </a:lstStyle>
          <a:p>
            <a:r>
              <a:rPr lang="fr-BE" dirty="0"/>
              <a:t>Association </a:t>
            </a:r>
            <a:r>
              <a:rPr lang="fr-BE" dirty="0" err="1" smtClean="0"/>
              <a:t>between</a:t>
            </a:r>
            <a:r>
              <a:rPr lang="fr-BE" dirty="0" smtClean="0"/>
              <a:t> </a:t>
            </a:r>
            <a:r>
              <a:rPr lang="en-US" dirty="0" smtClean="0"/>
              <a:t>SWA </a:t>
            </a:r>
            <a:r>
              <a:rPr lang="en-US" dirty="0"/>
              <a:t>and local myelin content in the human brain </a:t>
            </a:r>
          </a:p>
        </p:txBody>
      </p:sp>
      <p:sp>
        <p:nvSpPr>
          <p:cNvPr id="4" name="TextBox 3"/>
          <p:cNvSpPr txBox="1"/>
          <p:nvPr/>
        </p:nvSpPr>
        <p:spPr>
          <a:xfrm>
            <a:off x="6948264" y="6601691"/>
            <a:ext cx="3960440" cy="276999"/>
          </a:xfrm>
          <a:prstGeom prst="rect">
            <a:avLst/>
          </a:prstGeom>
          <a:noFill/>
        </p:spPr>
        <p:txBody>
          <a:bodyPr wrap="square" rtlCol="0">
            <a:spAutoFit/>
          </a:bodyPr>
          <a:lstStyle/>
          <a:p>
            <a:r>
              <a:rPr lang="fr-BE" sz="1200" dirty="0" err="1" smtClean="0">
                <a:latin typeface="Arial" panose="020B0604020202020204" pitchFamily="34" charset="0"/>
                <a:cs typeface="Arial" panose="020B0604020202020204" pitchFamily="34" charset="0"/>
              </a:rPr>
              <a:t>Deantoni</a:t>
            </a:r>
            <a:r>
              <a:rPr lang="fr-BE" sz="1200" dirty="0" smtClean="0">
                <a:latin typeface="Arial" panose="020B0604020202020204" pitchFamily="34" charset="0"/>
                <a:cs typeface="Arial" panose="020B0604020202020204" pitchFamily="34" charset="0"/>
              </a:rPr>
              <a:t> et al., in </a:t>
            </a:r>
            <a:r>
              <a:rPr lang="fr-BE" sz="1200" dirty="0" err="1" smtClean="0">
                <a:latin typeface="Arial" panose="020B0604020202020204" pitchFamily="34" charset="0"/>
                <a:cs typeface="Arial" panose="020B0604020202020204" pitchFamily="34" charset="0"/>
              </a:rPr>
              <a:t>preparation</a:t>
            </a:r>
            <a:endParaRPr lang="en-US" sz="1200" dirty="0">
              <a:latin typeface="Arial" panose="020B0604020202020204" pitchFamily="34" charset="0"/>
              <a:cs typeface="Arial" panose="020B0604020202020204" pitchFamily="34" charset="0"/>
            </a:endParaRPr>
          </a:p>
        </p:txBody>
      </p:sp>
      <p:sp>
        <p:nvSpPr>
          <p:cNvPr id="12" name="Rectangle 11"/>
          <p:cNvSpPr/>
          <p:nvPr/>
        </p:nvSpPr>
        <p:spPr>
          <a:xfrm>
            <a:off x="2286000" y="3105835"/>
            <a:ext cx="4572000" cy="646331"/>
          </a:xfrm>
          <a:prstGeom prst="rect">
            <a:avLst/>
          </a:prstGeom>
        </p:spPr>
        <p:txBody>
          <a:bodyPr>
            <a:spAutoFit/>
          </a:bodyPr>
          <a:lstStyle/>
          <a:p>
            <a:pPr marL="343080" indent="-305640">
              <a:lnSpc>
                <a:spcPct val="100000"/>
              </a:lnSpc>
              <a:spcBef>
                <a:spcPts val="400"/>
              </a:spcBef>
              <a:spcAft>
                <a:spcPts val="601"/>
              </a:spcAft>
              <a:buClr>
                <a:srgbClr val="DADADA"/>
              </a:buClr>
              <a:buSzPct val="70000"/>
              <a:buFont typeface="Wingdings 2" charset="2"/>
              <a:buChar char=""/>
            </a:pPr>
            <a:r>
              <a:rPr lang="en-US" spc="-1" dirty="0">
                <a:solidFill>
                  <a:srgbClr val="E3E3E3"/>
                </a:solidFill>
                <a:latin typeface="Calisto MT"/>
              </a:rPr>
              <a:t>Frontal lobe myelination as last step of brain development (= brain maturation).</a:t>
            </a:r>
          </a:p>
        </p:txBody>
      </p:sp>
      <p:pic>
        <p:nvPicPr>
          <p:cNvPr id="15" name="Imag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46" y="1412776"/>
            <a:ext cx="8773931" cy="4937710"/>
          </a:xfrm>
          <a:prstGeom prst="rect">
            <a:avLst/>
          </a:prstGeom>
          <a:solidFill>
            <a:schemeClr val="tx1"/>
          </a:solidFill>
          <a:ln>
            <a:solidFill>
              <a:schemeClr val="bg1"/>
            </a:solidFill>
          </a:ln>
          <a:extLst/>
        </p:spPr>
      </p:pic>
      <p:sp>
        <p:nvSpPr>
          <p:cNvPr id="17" name="Rectangle 16"/>
          <p:cNvSpPr/>
          <p:nvPr/>
        </p:nvSpPr>
        <p:spPr>
          <a:xfrm>
            <a:off x="376565" y="1484784"/>
            <a:ext cx="451019" cy="4554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20072" y="1412776"/>
            <a:ext cx="216024" cy="527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6716709B-B1F2-408C-BF87-974FC8F26E08}" type="slidenum">
              <a:rPr lang="de-DE" smtClean="0"/>
              <a:t>20</a:t>
            </a:fld>
            <a:endParaRPr lang="de-DE"/>
          </a:p>
        </p:txBody>
      </p:sp>
    </p:spTree>
    <p:extLst>
      <p:ext uri="{BB962C8B-B14F-4D97-AF65-F5344CB8AC3E}">
        <p14:creationId xmlns:p14="http://schemas.microsoft.com/office/powerpoint/2010/main" val="3327576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3F8447-07A1-485D-A912-73EC4C47D002}"/>
              </a:ext>
            </a:extLst>
          </p:cNvPr>
          <p:cNvSpPr>
            <a:spLocks noGrp="1"/>
          </p:cNvSpPr>
          <p:nvPr>
            <p:ph type="title"/>
          </p:nvPr>
        </p:nvSpPr>
        <p:spPr/>
        <p:txBody>
          <a:bodyPr/>
          <a:lstStyle/>
          <a:p>
            <a:r>
              <a:rPr lang="en-AU" dirty="0"/>
              <a:t>Model of Arousal Dynamics</a:t>
            </a:r>
          </a:p>
        </p:txBody>
      </p:sp>
      <p:pic>
        <p:nvPicPr>
          <p:cNvPr id="5" name="Picture 4">
            <a:extLst>
              <a:ext uri="{FF2B5EF4-FFF2-40B4-BE49-F238E27FC236}">
                <a16:creationId xmlns:a16="http://schemas.microsoft.com/office/drawing/2014/main" xmlns="" id="{937BB622-4509-4A9C-8DBC-B357332F1CBB}"/>
              </a:ext>
            </a:extLst>
          </p:cNvPr>
          <p:cNvPicPr>
            <a:picLocks noChangeAspect="1"/>
          </p:cNvPicPr>
          <p:nvPr/>
        </p:nvPicPr>
        <p:blipFill>
          <a:blip r:embed="rId3"/>
          <a:stretch>
            <a:fillRect/>
          </a:stretch>
        </p:blipFill>
        <p:spPr>
          <a:xfrm>
            <a:off x="164034" y="1072010"/>
            <a:ext cx="4613322" cy="5126684"/>
          </a:xfrm>
          <a:prstGeom prst="rect">
            <a:avLst/>
          </a:prstGeom>
        </p:spPr>
      </p:pic>
      <p:pic>
        <p:nvPicPr>
          <p:cNvPr id="7" name="Picture 6">
            <a:extLst>
              <a:ext uri="{FF2B5EF4-FFF2-40B4-BE49-F238E27FC236}">
                <a16:creationId xmlns:a16="http://schemas.microsoft.com/office/drawing/2014/main" xmlns="" id="{55EDCE94-3632-4FF9-800B-B272C168B93A}"/>
              </a:ext>
            </a:extLst>
          </p:cNvPr>
          <p:cNvPicPr>
            <a:picLocks noChangeAspect="1"/>
          </p:cNvPicPr>
          <p:nvPr/>
        </p:nvPicPr>
        <p:blipFill>
          <a:blip r:embed="rId4"/>
          <a:stretch>
            <a:fillRect/>
          </a:stretch>
        </p:blipFill>
        <p:spPr>
          <a:xfrm>
            <a:off x="5060913" y="1818330"/>
            <a:ext cx="3770461" cy="3268046"/>
          </a:xfrm>
          <a:prstGeom prst="rect">
            <a:avLst/>
          </a:prstGeom>
        </p:spPr>
      </p:pic>
      <p:sp>
        <p:nvSpPr>
          <p:cNvPr id="8" name="TextBox 7">
            <a:extLst>
              <a:ext uri="{FF2B5EF4-FFF2-40B4-BE49-F238E27FC236}">
                <a16:creationId xmlns:a16="http://schemas.microsoft.com/office/drawing/2014/main" xmlns="" id="{7A3104A3-5315-43DA-928A-329EEA5D489F}"/>
              </a:ext>
            </a:extLst>
          </p:cNvPr>
          <p:cNvSpPr txBox="1"/>
          <p:nvPr/>
        </p:nvSpPr>
        <p:spPr>
          <a:xfrm>
            <a:off x="6041398" y="1610311"/>
            <a:ext cx="1608133" cy="369332"/>
          </a:xfrm>
          <a:prstGeom prst="rect">
            <a:avLst/>
          </a:prstGeom>
          <a:noFill/>
        </p:spPr>
        <p:txBody>
          <a:bodyPr wrap="none" rtlCol="0">
            <a:spAutoFit/>
          </a:bodyPr>
          <a:lstStyle/>
          <a:p>
            <a:r>
              <a:rPr lang="en-AU" i="1" dirty="0"/>
              <a:t>key equations</a:t>
            </a:r>
          </a:p>
        </p:txBody>
      </p:sp>
      <p:sp>
        <p:nvSpPr>
          <p:cNvPr id="9" name="Rectangle 8">
            <a:extLst>
              <a:ext uri="{FF2B5EF4-FFF2-40B4-BE49-F238E27FC236}">
                <a16:creationId xmlns:a16="http://schemas.microsoft.com/office/drawing/2014/main" xmlns="" id="{CBD76929-7AEE-4047-BC08-968BCC829C2B}"/>
              </a:ext>
            </a:extLst>
          </p:cNvPr>
          <p:cNvSpPr/>
          <p:nvPr/>
        </p:nvSpPr>
        <p:spPr>
          <a:xfrm>
            <a:off x="6582284" y="1979643"/>
            <a:ext cx="1765979" cy="295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xmlns="" id="{364BDFEF-3130-4FD1-9EB6-9AF2790E3185}"/>
              </a:ext>
            </a:extLst>
          </p:cNvPr>
          <p:cNvSpPr/>
          <p:nvPr/>
        </p:nvSpPr>
        <p:spPr>
          <a:xfrm>
            <a:off x="6582284" y="3339465"/>
            <a:ext cx="1765979" cy="295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1934" t="4898" r="121341" b="19187"/>
          <a:stretch/>
        </p:blipFill>
        <p:spPr>
          <a:xfrm>
            <a:off x="323528" y="2348880"/>
            <a:ext cx="4104456" cy="2232248"/>
          </a:xfrm>
          <a:prstGeom prst="rect">
            <a:avLst/>
          </a:prstGeom>
        </p:spPr>
      </p:pic>
    </p:spTree>
    <p:extLst>
      <p:ext uri="{BB962C8B-B14F-4D97-AF65-F5344CB8AC3E}">
        <p14:creationId xmlns:p14="http://schemas.microsoft.com/office/powerpoint/2010/main" val="3664499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21552" t="42694" r="64265" b="45473"/>
          <a:stretch/>
        </p:blipFill>
        <p:spPr>
          <a:xfrm>
            <a:off x="432" y="3956621"/>
            <a:ext cx="2483336" cy="1165510"/>
          </a:xfrm>
          <a:prstGeom prst="rect">
            <a:avLst/>
          </a:prstGeom>
        </p:spPr>
      </p:pic>
      <p:pic>
        <p:nvPicPr>
          <p:cNvPr id="6" name="Picture 5" descr="https://science.sciencemag.org/content/sci/353/6300/687/F3.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t="2829" r="74845" b="82078"/>
          <a:stretch/>
        </p:blipFill>
        <p:spPr bwMode="auto">
          <a:xfrm>
            <a:off x="-6728" y="692696"/>
            <a:ext cx="2202464"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l="47537" t="77515" r="39405" b="5184"/>
          <a:stretch/>
        </p:blipFill>
        <p:spPr bwMode="auto">
          <a:xfrm rot="16200000">
            <a:off x="4764510" y="2055650"/>
            <a:ext cx="1900919" cy="145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03648" y="306896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79912" y="3113097"/>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619672" y="764704"/>
            <a:ext cx="3115457" cy="2959120"/>
            <a:chOff x="1619672" y="764704"/>
            <a:chExt cx="3115457" cy="2959120"/>
          </a:xfrm>
        </p:grpSpPr>
        <p:pic>
          <p:nvPicPr>
            <p:cNvPr id="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7541" t="10997" r="63126" b="59976"/>
            <a:stretch/>
          </p:blipFill>
          <p:spPr bwMode="auto">
            <a:xfrm>
              <a:off x="2339752" y="1700808"/>
              <a:ext cx="2395377" cy="202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1619672" y="764704"/>
              <a:ext cx="576064" cy="80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7092280" y="2123785"/>
            <a:ext cx="2013987" cy="430887"/>
          </a:xfrm>
          <a:prstGeom prst="rect">
            <a:avLst/>
          </a:prstGeom>
          <a:noFill/>
        </p:spPr>
        <p:txBody>
          <a:bodyPr wrap="square" rtlCol="0">
            <a:spAutoFit/>
          </a:bodyPr>
          <a:lstStyle/>
          <a:p>
            <a:pPr algn="r"/>
            <a:r>
              <a:rPr lang="fr-BE" sz="1100" dirty="0" err="1" smtClean="0"/>
              <a:t>Modified</a:t>
            </a:r>
            <a:r>
              <a:rPr lang="fr-BE" sz="1100" dirty="0" smtClean="0"/>
              <a:t> </a:t>
            </a:r>
            <a:r>
              <a:rPr lang="fr-BE" sz="1100" dirty="0" err="1" smtClean="0"/>
              <a:t>from</a:t>
            </a:r>
            <a:r>
              <a:rPr lang="fr-BE" sz="1100" dirty="0" smtClean="0"/>
              <a:t> </a:t>
            </a:r>
            <a:r>
              <a:rPr lang="fr-BE" sz="1100" dirty="0" err="1" smtClean="0"/>
              <a:t>Muto</a:t>
            </a:r>
            <a:r>
              <a:rPr lang="fr-BE" sz="1100" dirty="0" smtClean="0"/>
              <a:t> et al., 2016, Maire et al., 2018 </a:t>
            </a:r>
            <a:endParaRPr lang="en-US" sz="1100" dirty="0"/>
          </a:p>
        </p:txBody>
      </p:sp>
      <p:sp>
        <p:nvSpPr>
          <p:cNvPr id="25" name="Rectangle 24"/>
          <p:cNvSpPr/>
          <p:nvPr/>
        </p:nvSpPr>
        <p:spPr>
          <a:xfrm>
            <a:off x="1403648" y="605132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31640" y="6000818"/>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12292" y="5972525"/>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79512" y="3999633"/>
            <a:ext cx="6264698" cy="2808226"/>
            <a:chOff x="179512" y="3999633"/>
            <a:chExt cx="6264698" cy="2808226"/>
          </a:xfrm>
        </p:grpSpPr>
        <p:pic>
          <p:nvPicPr>
            <p:cNvPr id="9" name="Picture 8"/>
            <p:cNvPicPr>
              <a:picLocks noChangeAspect="1"/>
            </p:cNvPicPr>
            <p:nvPr/>
          </p:nvPicPr>
          <p:blipFill rotWithShape="1">
            <a:blip r:embed="rId7"/>
            <a:srcRect l="34250" t="12743" r="43700" b="57858"/>
            <a:stretch/>
          </p:blipFill>
          <p:spPr>
            <a:xfrm>
              <a:off x="179512" y="5196764"/>
              <a:ext cx="2016224" cy="1512169"/>
            </a:xfrm>
            <a:prstGeom prst="rect">
              <a:avLst/>
            </a:prstGeom>
          </p:spPr>
        </p:pic>
        <p:grpSp>
          <p:nvGrpSpPr>
            <p:cNvPr id="17" name="Group 16"/>
            <p:cNvGrpSpPr/>
            <p:nvPr/>
          </p:nvGrpSpPr>
          <p:grpSpPr>
            <a:xfrm>
              <a:off x="1793829" y="3999633"/>
              <a:ext cx="2706163" cy="2808226"/>
              <a:chOff x="1802200" y="4070441"/>
              <a:chExt cx="2588902" cy="2647660"/>
            </a:xfrm>
          </p:grpSpPr>
          <p:sp>
            <p:nvSpPr>
              <p:cNvPr id="21" name="Rectangle 20"/>
              <p:cNvSpPr/>
              <p:nvPr/>
            </p:nvSpPr>
            <p:spPr>
              <a:xfrm>
                <a:off x="1802200" y="4070441"/>
                <a:ext cx="681568" cy="9007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8"/>
              <a:srcRect l="34250" t="13601" r="43700" b="57000"/>
              <a:stretch/>
            </p:blipFill>
            <p:spPr>
              <a:xfrm>
                <a:off x="2339752" y="5179588"/>
                <a:ext cx="2051350" cy="1538513"/>
              </a:xfrm>
              <a:prstGeom prst="rect">
                <a:avLst/>
              </a:prstGeom>
            </p:spPr>
          </p:pic>
        </p:grpSp>
        <p:pic>
          <p:nvPicPr>
            <p:cNvPr id="11" name="Picture 10"/>
            <p:cNvPicPr>
              <a:picLocks noChangeAspect="1"/>
            </p:cNvPicPr>
            <p:nvPr/>
          </p:nvPicPr>
          <p:blipFill rotWithShape="1">
            <a:blip r:embed="rId9"/>
            <a:srcRect l="54808" t="57528" r="34250" b="23885"/>
            <a:stretch/>
          </p:blipFill>
          <p:spPr>
            <a:xfrm>
              <a:off x="4946128" y="5109574"/>
              <a:ext cx="1498082" cy="1487778"/>
            </a:xfrm>
            <a:prstGeom prst="rect">
              <a:avLst/>
            </a:prstGeom>
          </p:spPr>
        </p:pic>
      </p:grpSp>
      <p:sp>
        <p:nvSpPr>
          <p:cNvPr id="31" name="Rectangle 30"/>
          <p:cNvSpPr/>
          <p:nvPr/>
        </p:nvSpPr>
        <p:spPr>
          <a:xfrm>
            <a:off x="3767416" y="306896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181512" y="1748387"/>
            <a:ext cx="8999000" cy="5125964"/>
            <a:chOff x="181512" y="1748387"/>
            <a:chExt cx="8999000" cy="5125964"/>
          </a:xfrm>
        </p:grpSpPr>
        <p:pic>
          <p:nvPicPr>
            <p:cNvPr id="4"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42181" t="11345" r="40259" b="58484"/>
            <a:stretch/>
          </p:blipFill>
          <p:spPr bwMode="auto">
            <a:xfrm>
              <a:off x="181512" y="1748387"/>
              <a:ext cx="2158240" cy="20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139952" y="6597352"/>
              <a:ext cx="5040560" cy="276999"/>
            </a:xfrm>
            <a:prstGeom prst="rect">
              <a:avLst/>
            </a:prstGeom>
            <a:noFill/>
          </p:spPr>
          <p:txBody>
            <a:bodyPr wrap="square" rtlCol="0">
              <a:spAutoFit/>
            </a:bodyPr>
            <a:lstStyle/>
            <a:p>
              <a:pPr algn="r"/>
              <a:r>
                <a:rPr lang="fr-BE" sz="1200" dirty="0" smtClean="0"/>
                <a:t>P&lt;0.05 (FWE-</a:t>
              </a:r>
              <a:r>
                <a:rPr lang="fr-BE" sz="1200" dirty="0" err="1" smtClean="0"/>
                <a:t>corrected</a:t>
              </a:r>
              <a:r>
                <a:rPr lang="fr-BE" sz="1200" dirty="0" smtClean="0"/>
                <a:t> over </a:t>
              </a:r>
              <a:r>
                <a:rPr lang="fr-BE" sz="1200" dirty="0" err="1" smtClean="0"/>
                <a:t>entire</a:t>
              </a:r>
              <a:r>
                <a:rPr lang="fr-BE" sz="1200" dirty="0" smtClean="0"/>
                <a:t> </a:t>
              </a:r>
              <a:r>
                <a:rPr lang="fr-BE" sz="1200" dirty="0" err="1" smtClean="0"/>
                <a:t>brain</a:t>
              </a:r>
              <a:r>
                <a:rPr lang="fr-BE" sz="1200" dirty="0" smtClean="0"/>
                <a:t> volume)</a:t>
              </a:r>
              <a:endParaRPr lang="en-US" sz="1200" dirty="0"/>
            </a:p>
          </p:txBody>
        </p:sp>
      </p:grpSp>
      <p:sp>
        <p:nvSpPr>
          <p:cNvPr id="26" name="Rectangle 25"/>
          <p:cNvSpPr/>
          <p:nvPr/>
        </p:nvSpPr>
        <p:spPr>
          <a:xfrm>
            <a:off x="1362360" y="2978530"/>
            <a:ext cx="72008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691680" y="3992485"/>
            <a:ext cx="712439" cy="111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hteck 1"/>
          <p:cNvSpPr/>
          <p:nvPr/>
        </p:nvSpPr>
        <p:spPr>
          <a:xfrm>
            <a:off x="395536" y="106261"/>
            <a:ext cx="8348662" cy="707886"/>
          </a:xfrm>
          <a:prstGeom prst="rect">
            <a:avLst/>
          </a:prstGeom>
        </p:spPr>
        <p:txBody>
          <a:bodyPr>
            <a:spAutoFit/>
          </a:bodyPr>
          <a:lstStyle/>
          <a:p>
            <a:pPr algn="ctr">
              <a:defRPr/>
            </a:pPr>
            <a:r>
              <a:rPr lang="en-US" sz="2000" dirty="0" smtClean="0">
                <a:solidFill>
                  <a:schemeClr val="accent4">
                    <a:lumMod val="10000"/>
                  </a:schemeClr>
                </a:solidFill>
                <a:latin typeface="Arial" panose="020B0604020202020204" pitchFamily="34" charset="0"/>
                <a:cs typeface="Arial" panose="020B0604020202020204" pitchFamily="34" charset="0"/>
              </a:rPr>
              <a:t>Circadian </a:t>
            </a:r>
            <a:r>
              <a:rPr lang="en-US" sz="2000" dirty="0">
                <a:solidFill>
                  <a:schemeClr val="accent4">
                    <a:lumMod val="10000"/>
                  </a:schemeClr>
                </a:solidFill>
                <a:latin typeface="Arial" panose="020B0604020202020204" pitchFamily="34" charset="0"/>
                <a:cs typeface="Arial" panose="020B0604020202020204" pitchFamily="34" charset="0"/>
              </a:rPr>
              <a:t>and Sleep-Wake dependent Modulation </a:t>
            </a:r>
            <a:r>
              <a:rPr lang="en-US" sz="2000" dirty="0" smtClean="0">
                <a:solidFill>
                  <a:schemeClr val="accent4">
                    <a:lumMod val="10000"/>
                  </a:schemeClr>
                </a:solidFill>
                <a:latin typeface="Arial" panose="020B0604020202020204" pitchFamily="34" charset="0"/>
                <a:cs typeface="Arial" panose="020B0604020202020204" pitchFamily="34" charset="0"/>
              </a:rPr>
              <a:t>in task-related BOLD responses (vigilance)</a:t>
            </a:r>
            <a:endParaRPr lang="en-US" sz="2000" dirty="0">
              <a:solidFill>
                <a:schemeClr val="accent4">
                  <a:lumMod val="10000"/>
                </a:schemeClr>
              </a:solidFill>
              <a:latin typeface="Arial" panose="020B0604020202020204" pitchFamily="34" charset="0"/>
              <a:cs typeface="Arial" panose="020B0604020202020204" pitchFamily="34" charset="0"/>
            </a:endParaRPr>
          </a:p>
        </p:txBody>
      </p:sp>
      <p:sp>
        <p:nvSpPr>
          <p:cNvPr id="7" name="Rectangle 6"/>
          <p:cNvSpPr/>
          <p:nvPr/>
        </p:nvSpPr>
        <p:spPr>
          <a:xfrm>
            <a:off x="1621679" y="658695"/>
            <a:ext cx="1224136" cy="1061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6716709B-B1F2-408C-BF87-974FC8F26E08}" type="slidenum">
              <a:rPr lang="de-DE" smtClean="0"/>
              <a:t>22</a:t>
            </a:fld>
            <a:endParaRPr lang="de-DE"/>
          </a:p>
        </p:txBody>
      </p:sp>
    </p:spTree>
    <p:extLst>
      <p:ext uri="{BB962C8B-B14F-4D97-AF65-F5344CB8AC3E}">
        <p14:creationId xmlns:p14="http://schemas.microsoft.com/office/powerpoint/2010/main" val="140203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1"/>
          <p:cNvSpPr/>
          <p:nvPr/>
        </p:nvSpPr>
        <p:spPr>
          <a:xfrm>
            <a:off x="58738" y="119301"/>
            <a:ext cx="8348662"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Local modulation of human brain responses by circadian rhythmicity and sleep debt</a:t>
            </a:r>
          </a:p>
        </p:txBody>
      </p:sp>
      <p:sp>
        <p:nvSpPr>
          <p:cNvPr id="6" name="Rectangle 5"/>
          <p:cNvSpPr/>
          <p:nvPr/>
        </p:nvSpPr>
        <p:spPr>
          <a:xfrm>
            <a:off x="7402590" y="6488668"/>
            <a:ext cx="1849930" cy="369332"/>
          </a:xfrm>
          <a:prstGeom prst="rect">
            <a:avLst/>
          </a:prstGeom>
        </p:spPr>
        <p:txBody>
          <a:bodyPr wrap="none">
            <a:spAutoFit/>
          </a:bodyPr>
          <a:lstStyle/>
          <a:p>
            <a:r>
              <a:rPr lang="fr-BE" dirty="0" err="1"/>
              <a:t>Muto</a:t>
            </a:r>
            <a:r>
              <a:rPr lang="fr-BE" dirty="0"/>
              <a:t> et al</a:t>
            </a:r>
            <a:r>
              <a:rPr lang="fr-BE" dirty="0" smtClean="0"/>
              <a:t>., 2016 </a:t>
            </a:r>
            <a:endParaRPr lang="fr-BE" dirty="0"/>
          </a:p>
        </p:txBody>
      </p:sp>
      <p:pic>
        <p:nvPicPr>
          <p:cNvPr id="3" name="Immagine 2" descr="Muto2 (1).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844823"/>
            <a:ext cx="9144000" cy="2452857"/>
          </a:xfrm>
          <a:prstGeom prst="rect">
            <a:avLst/>
          </a:prstGeom>
        </p:spPr>
      </p:pic>
      <p:sp>
        <p:nvSpPr>
          <p:cNvPr id="2" name="Slide Number Placeholder 1"/>
          <p:cNvSpPr>
            <a:spLocks noGrp="1"/>
          </p:cNvSpPr>
          <p:nvPr>
            <p:ph type="sldNum" sz="quarter" idx="12"/>
          </p:nvPr>
        </p:nvSpPr>
        <p:spPr/>
        <p:txBody>
          <a:bodyPr/>
          <a:lstStyle/>
          <a:p>
            <a:fld id="{6716709B-B1F2-408C-BF87-974FC8F26E08}" type="slidenum">
              <a:rPr lang="de-DE" smtClean="0"/>
              <a:t>23</a:t>
            </a:fld>
            <a:endParaRPr lang="de-DE" dirty="0"/>
          </a:p>
        </p:txBody>
      </p:sp>
    </p:spTree>
    <p:extLst>
      <p:ext uri="{BB962C8B-B14F-4D97-AF65-F5344CB8AC3E}">
        <p14:creationId xmlns:p14="http://schemas.microsoft.com/office/powerpoint/2010/main" val="89501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16709B-B1F2-408C-BF87-974FC8F26E08}" type="slidenum">
              <a:rPr lang="de-DE" smtClean="0"/>
              <a:t>24</a:t>
            </a:fld>
            <a:endParaRPr lang="de-DE"/>
          </a:p>
        </p:txBody>
      </p:sp>
      <p:pic>
        <p:nvPicPr>
          <p:cNvPr id="5" name="Picture 4"/>
          <p:cNvPicPr>
            <a:picLocks noChangeAspect="1"/>
          </p:cNvPicPr>
          <p:nvPr/>
        </p:nvPicPr>
        <p:blipFill rotWithShape="1">
          <a:blip r:embed="rId3"/>
          <a:srcRect r="-152"/>
          <a:stretch/>
        </p:blipFill>
        <p:spPr>
          <a:xfrm>
            <a:off x="827584" y="622787"/>
            <a:ext cx="7416824" cy="6098688"/>
          </a:xfrm>
          <a:prstGeom prst="rect">
            <a:avLst/>
          </a:prstGeom>
        </p:spPr>
      </p:pic>
    </p:spTree>
    <p:extLst>
      <p:ext uri="{BB962C8B-B14F-4D97-AF65-F5344CB8AC3E}">
        <p14:creationId xmlns:p14="http://schemas.microsoft.com/office/powerpoint/2010/main" val="30744434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a:xfrm>
            <a:off x="107504" y="177174"/>
            <a:ext cx="9036496" cy="954107"/>
          </a:xfrm>
          <a:noFill/>
        </p:spPr>
        <p:txBody>
          <a:bodyPr wrap="square" rtlCol="0">
            <a:spAutoFit/>
          </a:bodyPr>
          <a:lstStyle/>
          <a:p>
            <a:r>
              <a:rPr lang="fr-BE" sz="2800" b="1" dirty="0">
                <a:latin typeface="Arial" panose="020B0604020202020204" pitchFamily="34" charset="0"/>
                <a:ea typeface="+mn-ea"/>
                <a:cs typeface="Arial" panose="020B0604020202020204" pitchFamily="34" charset="0"/>
              </a:rPr>
              <a:t>Age-</a:t>
            </a:r>
            <a:r>
              <a:rPr lang="fr-BE" sz="2800" b="1" dirty="0" err="1">
                <a:latin typeface="Arial" panose="020B0604020202020204" pitchFamily="34" charset="0"/>
                <a:ea typeface="+mn-ea"/>
                <a:cs typeface="Arial" panose="020B0604020202020204" pitchFamily="34" charset="0"/>
              </a:rPr>
              <a:t>related</a:t>
            </a:r>
            <a:r>
              <a:rPr lang="fr-BE" sz="2800" b="1" dirty="0">
                <a:latin typeface="Arial" panose="020B0604020202020204" pitchFamily="34" charset="0"/>
                <a:ea typeface="+mn-ea"/>
                <a:cs typeface="Arial" panose="020B0604020202020204" pitchFamily="34" charset="0"/>
              </a:rPr>
              <a:t> changes in </a:t>
            </a:r>
            <a:r>
              <a:rPr lang="fr-BE" sz="2800" b="1" dirty="0" err="1">
                <a:latin typeface="Arial" panose="020B0604020202020204" pitchFamily="34" charset="0"/>
                <a:ea typeface="+mn-ea"/>
                <a:cs typeface="Arial" panose="020B0604020202020204" pitchFamily="34" charset="0"/>
              </a:rPr>
              <a:t>sleep-wake</a:t>
            </a:r>
            <a:r>
              <a:rPr lang="fr-BE" sz="2800" b="1" dirty="0">
                <a:latin typeface="Arial" panose="020B0604020202020204" pitchFamily="34" charset="0"/>
                <a:ea typeface="+mn-ea"/>
                <a:cs typeface="Arial" panose="020B0604020202020204" pitchFamily="34" charset="0"/>
              </a:rPr>
              <a:t> </a:t>
            </a:r>
            <a:r>
              <a:rPr lang="fr-BE" sz="2800" b="1" dirty="0" err="1" smtClean="0">
                <a:latin typeface="Arial" panose="020B0604020202020204" pitchFamily="34" charset="0"/>
                <a:ea typeface="+mn-ea"/>
                <a:cs typeface="Arial" panose="020B0604020202020204" pitchFamily="34" charset="0"/>
              </a:rPr>
              <a:t>regulation</a:t>
            </a:r>
            <a:r>
              <a:rPr lang="fr-BE" sz="2800" b="1" dirty="0" smtClean="0">
                <a:latin typeface="Arial" panose="020B0604020202020204" pitchFamily="34" charset="0"/>
                <a:ea typeface="+mn-ea"/>
                <a:cs typeface="Arial" panose="020B0604020202020204" pitchFamily="34" charset="0"/>
              </a:rPr>
              <a:t>: </a:t>
            </a:r>
            <a:r>
              <a:rPr lang="fr-BE" sz="2800" b="1" u="sng" dirty="0" err="1" smtClean="0">
                <a:latin typeface="Arial" panose="020B0604020202020204" pitchFamily="34" charset="0"/>
                <a:ea typeface="+mn-ea"/>
                <a:cs typeface="Arial" panose="020B0604020202020204" pitchFamily="34" charset="0"/>
              </a:rPr>
              <a:t>Circadian</a:t>
            </a:r>
            <a:r>
              <a:rPr lang="fr-BE" sz="2800" b="1" u="sng" dirty="0" smtClean="0">
                <a:latin typeface="Arial" panose="020B0604020202020204" pitchFamily="34" charset="0"/>
                <a:ea typeface="+mn-ea"/>
                <a:cs typeface="Arial" panose="020B0604020202020204" pitchFamily="34" charset="0"/>
              </a:rPr>
              <a:t> amplitude</a:t>
            </a:r>
            <a:endParaRPr lang="en-US" sz="2000" b="1" u="sng" dirty="0">
              <a:latin typeface="Arial" panose="020B0604020202020204" pitchFamily="34" charset="0"/>
              <a:ea typeface="+mn-ea"/>
              <a:cs typeface="Arial" panose="020B0604020202020204" pitchFamily="34" charset="0"/>
            </a:endParaRPr>
          </a:p>
        </p:txBody>
      </p:sp>
      <p:grpSp>
        <p:nvGrpSpPr>
          <p:cNvPr id="27" name="Group 26"/>
          <p:cNvGrpSpPr/>
          <p:nvPr/>
        </p:nvGrpSpPr>
        <p:grpSpPr>
          <a:xfrm>
            <a:off x="1529482" y="1196752"/>
            <a:ext cx="7371089" cy="2359274"/>
            <a:chOff x="1529482" y="1196752"/>
            <a:chExt cx="7371089" cy="2359274"/>
          </a:xfrm>
        </p:grpSpPr>
        <p:pic>
          <p:nvPicPr>
            <p:cNvPr id="7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993" r="54333" b="-1711"/>
            <a:stretch/>
          </p:blipFill>
          <p:spPr bwMode="auto">
            <a:xfrm>
              <a:off x="6532691" y="2147564"/>
              <a:ext cx="236788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821" b="20975"/>
            <a:stretch/>
          </p:blipFill>
          <p:spPr bwMode="auto">
            <a:xfrm>
              <a:off x="1691680" y="1196752"/>
              <a:ext cx="518512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29" b="92494"/>
            <a:stretch/>
          </p:blipFill>
          <p:spPr bwMode="auto">
            <a:xfrm>
              <a:off x="1529482" y="2996952"/>
              <a:ext cx="5776083" cy="55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6" name="Rectangle 55"/>
          <p:cNvSpPr/>
          <p:nvPr/>
        </p:nvSpPr>
        <p:spPr>
          <a:xfrm>
            <a:off x="1475656" y="2179996"/>
            <a:ext cx="376513" cy="518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7058126" y="6556761"/>
            <a:ext cx="2133600" cy="365125"/>
          </a:xfrm>
        </p:spPr>
        <p:txBody>
          <a:bodyPr/>
          <a:lstStyle/>
          <a:p>
            <a:fld id="{6716709B-B1F2-408C-BF87-974FC8F26E08}" type="slidenum">
              <a:rPr lang="de-DE" smtClean="0"/>
              <a:t>25</a:t>
            </a:fld>
            <a:endParaRPr lang="de-DE" dirty="0"/>
          </a:p>
        </p:txBody>
      </p:sp>
      <p:sp>
        <p:nvSpPr>
          <p:cNvPr id="103" name="Rectangle 102"/>
          <p:cNvSpPr/>
          <p:nvPr/>
        </p:nvSpPr>
        <p:spPr>
          <a:xfrm>
            <a:off x="5947010" y="5891069"/>
            <a:ext cx="26339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4627350" y="3687317"/>
            <a:ext cx="3344694" cy="2977316"/>
            <a:chOff x="4627350" y="3687317"/>
            <a:chExt cx="3344694" cy="2977316"/>
          </a:xfrm>
        </p:grpSpPr>
        <p:sp>
          <p:nvSpPr>
            <p:cNvPr id="116" name="TextBox 115"/>
            <p:cNvSpPr txBox="1"/>
            <p:nvPr/>
          </p:nvSpPr>
          <p:spPr>
            <a:xfrm rot="16200000">
              <a:off x="3613722" y="4700945"/>
              <a:ext cx="2304256" cy="276999"/>
            </a:xfrm>
            <a:prstGeom prst="rect">
              <a:avLst/>
            </a:prstGeom>
            <a:noFill/>
          </p:spPr>
          <p:txBody>
            <a:bodyPr wrap="square" rtlCol="0">
              <a:spAutoFit/>
            </a:bodyPr>
            <a:lstStyle/>
            <a:p>
              <a:r>
                <a:rPr lang="fr-BE" sz="1200" b="1" dirty="0" err="1" smtClean="0"/>
                <a:t>Normalized</a:t>
              </a:r>
              <a:r>
                <a:rPr lang="fr-BE" sz="1200" b="1" dirty="0" smtClean="0"/>
                <a:t> </a:t>
              </a:r>
              <a:r>
                <a:rPr lang="fr-BE" sz="1200" b="1" dirty="0" err="1" smtClean="0"/>
                <a:t>sleep</a:t>
              </a:r>
              <a:r>
                <a:rPr lang="fr-BE" sz="1200" b="1" dirty="0" smtClean="0"/>
                <a:t> </a:t>
              </a:r>
              <a:r>
                <a:rPr lang="fr-BE" sz="1200" b="1" dirty="0" err="1" smtClean="0"/>
                <a:t>efficiency</a:t>
              </a:r>
              <a:r>
                <a:rPr lang="fr-BE" sz="1200" b="1" dirty="0" smtClean="0"/>
                <a:t> </a:t>
              </a:r>
              <a:endParaRPr lang="en-US" sz="1200" b="1" dirty="0"/>
            </a:p>
          </p:txBody>
        </p:sp>
        <p:grpSp>
          <p:nvGrpSpPr>
            <p:cNvPr id="40" name="Group 39"/>
            <p:cNvGrpSpPr/>
            <p:nvPr/>
          </p:nvGrpSpPr>
          <p:grpSpPr>
            <a:xfrm>
              <a:off x="4975818" y="4076903"/>
              <a:ext cx="2996226" cy="2587730"/>
              <a:chOff x="4975818" y="4076903"/>
              <a:chExt cx="2996226" cy="2587730"/>
            </a:xfrm>
          </p:grpSpPr>
          <p:pic>
            <p:nvPicPr>
              <p:cNvPr id="32" name="Picture 31"/>
              <p:cNvPicPr>
                <a:picLocks noChangeAspect="1"/>
              </p:cNvPicPr>
              <p:nvPr/>
            </p:nvPicPr>
            <p:blipFill rotWithShape="1">
              <a:blip r:embed="rId5"/>
              <a:srcRect l="5477" t="2651" r="2912" b="5968"/>
              <a:stretch/>
            </p:blipFill>
            <p:spPr>
              <a:xfrm>
                <a:off x="5373749" y="4143082"/>
                <a:ext cx="2531312" cy="1661175"/>
              </a:xfrm>
              <a:prstGeom prst="rect">
                <a:avLst/>
              </a:prstGeom>
            </p:spPr>
          </p:pic>
          <p:sp>
            <p:nvSpPr>
              <p:cNvPr id="21" name="TextBox 20"/>
              <p:cNvSpPr txBox="1"/>
              <p:nvPr/>
            </p:nvSpPr>
            <p:spPr>
              <a:xfrm>
                <a:off x="5366826" y="6202968"/>
                <a:ext cx="2605218" cy="461665"/>
              </a:xfrm>
              <a:prstGeom prst="rect">
                <a:avLst/>
              </a:prstGeom>
              <a:noFill/>
            </p:spPr>
            <p:txBody>
              <a:bodyPr wrap="square" rtlCol="0">
                <a:spAutoFit/>
              </a:bodyPr>
              <a:lstStyle/>
              <a:p>
                <a:pPr algn="ctr"/>
                <a:r>
                  <a:rPr lang="fr-BE" sz="1200" b="1" dirty="0" smtClean="0"/>
                  <a:t>Time </a:t>
                </a:r>
                <a:r>
                  <a:rPr lang="fr-BE" sz="1200" b="1" dirty="0" err="1" smtClean="0"/>
                  <a:t>into</a:t>
                </a:r>
                <a:r>
                  <a:rPr lang="fr-BE" sz="1200" b="1" dirty="0" smtClean="0"/>
                  <a:t> </a:t>
                </a:r>
                <a:r>
                  <a:rPr lang="fr-BE" sz="1200" b="1" dirty="0" err="1" smtClean="0"/>
                  <a:t>protocol</a:t>
                </a:r>
                <a:r>
                  <a:rPr lang="fr-BE" sz="1200" b="1" dirty="0" smtClean="0"/>
                  <a:t> (</a:t>
                </a:r>
                <a:r>
                  <a:rPr lang="fr-BE" sz="1200" b="1" dirty="0" err="1" smtClean="0"/>
                  <a:t>hrs</a:t>
                </a:r>
                <a:r>
                  <a:rPr lang="fr-BE" sz="1200" b="1" dirty="0" smtClean="0"/>
                  <a:t>)</a:t>
                </a:r>
              </a:p>
              <a:p>
                <a:pPr algn="ctr"/>
                <a:r>
                  <a:rPr lang="fr-BE" sz="1200" b="1" dirty="0" smtClean="0"/>
                  <a:t>(0=</a:t>
                </a:r>
                <a:r>
                  <a:rPr lang="fr-BE" sz="1200" b="1" dirty="0" err="1" smtClean="0"/>
                  <a:t>wake-up</a:t>
                </a:r>
                <a:r>
                  <a:rPr lang="fr-BE" sz="1200" b="1" dirty="0" smtClean="0"/>
                  <a:t> </a:t>
                </a:r>
                <a:r>
                  <a:rPr lang="fr-BE" sz="1200" b="1" dirty="0" err="1" smtClean="0"/>
                  <a:t>from</a:t>
                </a:r>
                <a:r>
                  <a:rPr lang="fr-BE" sz="1200" b="1" dirty="0" smtClean="0"/>
                  <a:t> </a:t>
                </a:r>
                <a:r>
                  <a:rPr lang="fr-BE" sz="1200" b="1" dirty="0" err="1" smtClean="0"/>
                  <a:t>baseline</a:t>
                </a:r>
                <a:r>
                  <a:rPr lang="fr-BE" sz="1200" b="1" dirty="0" smtClean="0"/>
                  <a:t> night)</a:t>
                </a:r>
                <a:endParaRPr lang="en-US" sz="1200" b="1" dirty="0"/>
              </a:p>
            </p:txBody>
          </p:sp>
          <p:sp>
            <p:nvSpPr>
              <p:cNvPr id="70" name="Rectangle 69"/>
              <p:cNvSpPr/>
              <p:nvPr/>
            </p:nvSpPr>
            <p:spPr>
              <a:xfrm flipH="1" flipV="1">
                <a:off x="5301711" y="4076903"/>
                <a:ext cx="45719" cy="1834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203414" y="5891069"/>
                <a:ext cx="26339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Line 242"/>
              <p:cNvSpPr>
                <a:spLocks noChangeShapeType="1"/>
              </p:cNvSpPr>
              <p:nvPr/>
            </p:nvSpPr>
            <p:spPr bwMode="auto">
              <a:xfrm flipH="1" flipV="1">
                <a:off x="5335614" y="4269572"/>
                <a:ext cx="11816" cy="166562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8" name="Rectangle 246"/>
              <p:cNvSpPr>
                <a:spLocks noChangeArrowheads="1"/>
              </p:cNvSpPr>
              <p:nvPr/>
            </p:nvSpPr>
            <p:spPr bwMode="auto">
              <a:xfrm>
                <a:off x="4975818" y="5761848"/>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0.4</a:t>
                </a:r>
                <a:endParaRPr lang="en-US" sz="1000" b="1" dirty="0">
                  <a:solidFill>
                    <a:srgbClr val="000000"/>
                  </a:solidFill>
                </a:endParaRPr>
              </a:p>
            </p:txBody>
          </p:sp>
          <p:sp>
            <p:nvSpPr>
              <p:cNvPr id="104" name="Rectangle 246"/>
              <p:cNvSpPr>
                <a:spLocks noChangeArrowheads="1"/>
              </p:cNvSpPr>
              <p:nvPr/>
            </p:nvSpPr>
            <p:spPr bwMode="auto">
              <a:xfrm>
                <a:off x="4975818" y="5504740"/>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0.6</a:t>
                </a:r>
                <a:endParaRPr lang="en-US" sz="1000" b="1" dirty="0">
                  <a:solidFill>
                    <a:srgbClr val="000000"/>
                  </a:solidFill>
                </a:endParaRPr>
              </a:p>
            </p:txBody>
          </p:sp>
          <p:sp>
            <p:nvSpPr>
              <p:cNvPr id="105" name="Line 244"/>
              <p:cNvSpPr>
                <a:spLocks noChangeShapeType="1"/>
              </p:cNvSpPr>
              <p:nvPr/>
            </p:nvSpPr>
            <p:spPr bwMode="auto">
              <a:xfrm>
                <a:off x="5302569" y="5606421"/>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6" name="Rectangle 246"/>
              <p:cNvSpPr>
                <a:spLocks noChangeArrowheads="1"/>
              </p:cNvSpPr>
              <p:nvPr/>
            </p:nvSpPr>
            <p:spPr bwMode="auto">
              <a:xfrm>
                <a:off x="4975818" y="5288716"/>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0.8</a:t>
                </a:r>
                <a:endParaRPr lang="en-US" sz="1000" b="1" dirty="0">
                  <a:solidFill>
                    <a:srgbClr val="000000"/>
                  </a:solidFill>
                </a:endParaRPr>
              </a:p>
            </p:txBody>
          </p:sp>
          <p:sp>
            <p:nvSpPr>
              <p:cNvPr id="107" name="Line 244"/>
              <p:cNvSpPr>
                <a:spLocks noChangeShapeType="1"/>
              </p:cNvSpPr>
              <p:nvPr/>
            </p:nvSpPr>
            <p:spPr bwMode="auto">
              <a:xfrm>
                <a:off x="5302569" y="5390397"/>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08" name="Rectangle 246"/>
              <p:cNvSpPr>
                <a:spLocks noChangeArrowheads="1"/>
              </p:cNvSpPr>
              <p:nvPr/>
            </p:nvSpPr>
            <p:spPr bwMode="auto">
              <a:xfrm>
                <a:off x="4975818" y="5072692"/>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1.0</a:t>
                </a:r>
                <a:endParaRPr lang="en-US" sz="1000" b="1" dirty="0">
                  <a:solidFill>
                    <a:srgbClr val="000000"/>
                  </a:solidFill>
                </a:endParaRPr>
              </a:p>
            </p:txBody>
          </p:sp>
          <p:sp>
            <p:nvSpPr>
              <p:cNvPr id="109" name="Line 244"/>
              <p:cNvSpPr>
                <a:spLocks noChangeShapeType="1"/>
              </p:cNvSpPr>
              <p:nvPr/>
            </p:nvSpPr>
            <p:spPr bwMode="auto">
              <a:xfrm>
                <a:off x="5302569" y="5174373"/>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0" name="Rectangle 246"/>
              <p:cNvSpPr>
                <a:spLocks noChangeArrowheads="1"/>
              </p:cNvSpPr>
              <p:nvPr/>
            </p:nvSpPr>
            <p:spPr bwMode="auto">
              <a:xfrm>
                <a:off x="4975818" y="4856668"/>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1.2</a:t>
                </a:r>
                <a:endParaRPr lang="en-US" sz="1000" b="1" dirty="0">
                  <a:solidFill>
                    <a:srgbClr val="000000"/>
                  </a:solidFill>
                </a:endParaRPr>
              </a:p>
            </p:txBody>
          </p:sp>
          <p:sp>
            <p:nvSpPr>
              <p:cNvPr id="111" name="Line 244"/>
              <p:cNvSpPr>
                <a:spLocks noChangeShapeType="1"/>
              </p:cNvSpPr>
              <p:nvPr/>
            </p:nvSpPr>
            <p:spPr bwMode="auto">
              <a:xfrm>
                <a:off x="5302569" y="4928676"/>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2" name="Rectangle 246"/>
              <p:cNvSpPr>
                <a:spLocks noChangeArrowheads="1"/>
              </p:cNvSpPr>
              <p:nvPr/>
            </p:nvSpPr>
            <p:spPr bwMode="auto">
              <a:xfrm>
                <a:off x="4975818" y="4640644"/>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1.4</a:t>
                </a:r>
                <a:endParaRPr lang="en-US" sz="1000" b="1" dirty="0">
                  <a:solidFill>
                    <a:srgbClr val="000000"/>
                  </a:solidFill>
                </a:endParaRPr>
              </a:p>
            </p:txBody>
          </p:sp>
          <p:sp>
            <p:nvSpPr>
              <p:cNvPr id="113" name="Line 244"/>
              <p:cNvSpPr>
                <a:spLocks noChangeShapeType="1"/>
              </p:cNvSpPr>
              <p:nvPr/>
            </p:nvSpPr>
            <p:spPr bwMode="auto">
              <a:xfrm>
                <a:off x="5302569" y="4742325"/>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4" name="Rectangle 246"/>
              <p:cNvSpPr>
                <a:spLocks noChangeArrowheads="1"/>
              </p:cNvSpPr>
              <p:nvPr/>
            </p:nvSpPr>
            <p:spPr bwMode="auto">
              <a:xfrm>
                <a:off x="4975818" y="4424620"/>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1.6</a:t>
                </a:r>
                <a:endParaRPr lang="en-US" sz="1000" b="1" dirty="0">
                  <a:solidFill>
                    <a:srgbClr val="000000"/>
                  </a:solidFill>
                </a:endParaRPr>
              </a:p>
            </p:txBody>
          </p:sp>
          <p:sp>
            <p:nvSpPr>
              <p:cNvPr id="115" name="Line 244"/>
              <p:cNvSpPr>
                <a:spLocks noChangeShapeType="1"/>
              </p:cNvSpPr>
              <p:nvPr/>
            </p:nvSpPr>
            <p:spPr bwMode="auto">
              <a:xfrm>
                <a:off x="5302569" y="4526301"/>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17" name="Rectangle 246"/>
              <p:cNvSpPr>
                <a:spLocks noChangeArrowheads="1"/>
              </p:cNvSpPr>
              <p:nvPr/>
            </p:nvSpPr>
            <p:spPr bwMode="auto">
              <a:xfrm>
                <a:off x="4975818" y="4208596"/>
                <a:ext cx="351230"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1.8</a:t>
                </a:r>
                <a:endParaRPr lang="en-US" sz="1000" b="1" dirty="0">
                  <a:solidFill>
                    <a:srgbClr val="000000"/>
                  </a:solidFill>
                </a:endParaRPr>
              </a:p>
            </p:txBody>
          </p:sp>
          <p:sp>
            <p:nvSpPr>
              <p:cNvPr id="118" name="Line 244"/>
              <p:cNvSpPr>
                <a:spLocks noChangeShapeType="1"/>
              </p:cNvSpPr>
              <p:nvPr/>
            </p:nvSpPr>
            <p:spPr bwMode="auto">
              <a:xfrm>
                <a:off x="5302569" y="4310277"/>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27" name="TextBox 126"/>
              <p:cNvSpPr txBox="1"/>
              <p:nvPr/>
            </p:nvSpPr>
            <p:spPr>
              <a:xfrm>
                <a:off x="5325365" y="5948199"/>
                <a:ext cx="516986" cy="276999"/>
              </a:xfrm>
              <a:prstGeom prst="rect">
                <a:avLst/>
              </a:prstGeom>
              <a:solidFill>
                <a:schemeClr val="bg1"/>
              </a:solidFill>
              <a:ln>
                <a:solidFill>
                  <a:schemeClr val="bg1"/>
                </a:solidFill>
              </a:ln>
            </p:spPr>
            <p:txBody>
              <a:bodyPr wrap="square" rtlCol="0">
                <a:spAutoFit/>
              </a:bodyPr>
              <a:lstStyle/>
              <a:p>
                <a:r>
                  <a:rPr lang="fr-BE" sz="1200" b="1" dirty="0" smtClean="0"/>
                  <a:t>2</a:t>
                </a:r>
                <a:endParaRPr lang="en-US" sz="1200" b="1" dirty="0"/>
              </a:p>
            </p:txBody>
          </p:sp>
          <p:sp>
            <p:nvSpPr>
              <p:cNvPr id="128" name="TextBox 127"/>
              <p:cNvSpPr txBox="1"/>
              <p:nvPr/>
            </p:nvSpPr>
            <p:spPr>
              <a:xfrm>
                <a:off x="5816491" y="5948199"/>
                <a:ext cx="516986" cy="276999"/>
              </a:xfrm>
              <a:prstGeom prst="rect">
                <a:avLst/>
              </a:prstGeom>
              <a:solidFill>
                <a:schemeClr val="bg1"/>
              </a:solidFill>
              <a:ln>
                <a:solidFill>
                  <a:schemeClr val="bg1"/>
                </a:solidFill>
              </a:ln>
            </p:spPr>
            <p:txBody>
              <a:bodyPr wrap="square" rtlCol="0">
                <a:spAutoFit/>
              </a:bodyPr>
              <a:lstStyle/>
              <a:p>
                <a:r>
                  <a:rPr lang="fr-BE" sz="1200" b="1" dirty="0" smtClean="0"/>
                  <a:t>10</a:t>
                </a:r>
                <a:endParaRPr lang="en-US" sz="1200" b="1" dirty="0"/>
              </a:p>
            </p:txBody>
          </p:sp>
          <p:sp>
            <p:nvSpPr>
              <p:cNvPr id="129" name="TextBox 128"/>
              <p:cNvSpPr txBox="1"/>
              <p:nvPr/>
            </p:nvSpPr>
            <p:spPr>
              <a:xfrm>
                <a:off x="6320547" y="5948199"/>
                <a:ext cx="516986" cy="276999"/>
              </a:xfrm>
              <a:prstGeom prst="rect">
                <a:avLst/>
              </a:prstGeom>
              <a:solidFill>
                <a:schemeClr val="bg1"/>
              </a:solidFill>
              <a:ln>
                <a:solidFill>
                  <a:schemeClr val="bg1"/>
                </a:solidFill>
              </a:ln>
            </p:spPr>
            <p:txBody>
              <a:bodyPr wrap="square" rtlCol="0">
                <a:spAutoFit/>
              </a:bodyPr>
              <a:lstStyle/>
              <a:p>
                <a:r>
                  <a:rPr lang="fr-BE" sz="1200" b="1" dirty="0" smtClean="0"/>
                  <a:t>18</a:t>
                </a:r>
                <a:endParaRPr lang="en-US" sz="1200" b="1" dirty="0"/>
              </a:p>
            </p:txBody>
          </p:sp>
          <p:sp>
            <p:nvSpPr>
              <p:cNvPr id="130" name="TextBox 129"/>
              <p:cNvSpPr txBox="1"/>
              <p:nvPr/>
            </p:nvSpPr>
            <p:spPr>
              <a:xfrm>
                <a:off x="6859598" y="5948199"/>
                <a:ext cx="516986" cy="276999"/>
              </a:xfrm>
              <a:prstGeom prst="rect">
                <a:avLst/>
              </a:prstGeom>
              <a:solidFill>
                <a:schemeClr val="bg1"/>
              </a:solidFill>
              <a:ln>
                <a:solidFill>
                  <a:schemeClr val="bg1"/>
                </a:solidFill>
              </a:ln>
            </p:spPr>
            <p:txBody>
              <a:bodyPr wrap="square" rtlCol="0">
                <a:spAutoFit/>
              </a:bodyPr>
              <a:lstStyle/>
              <a:p>
                <a:r>
                  <a:rPr lang="fr-BE" sz="1200" b="1" dirty="0" smtClean="0"/>
                  <a:t>26</a:t>
                </a:r>
                <a:endParaRPr lang="en-US" sz="1200" b="1" dirty="0"/>
              </a:p>
            </p:txBody>
          </p:sp>
          <p:sp>
            <p:nvSpPr>
              <p:cNvPr id="131" name="TextBox 130"/>
              <p:cNvSpPr txBox="1"/>
              <p:nvPr/>
            </p:nvSpPr>
            <p:spPr>
              <a:xfrm>
                <a:off x="7435662" y="5948199"/>
                <a:ext cx="516986" cy="276999"/>
              </a:xfrm>
              <a:prstGeom prst="rect">
                <a:avLst/>
              </a:prstGeom>
              <a:solidFill>
                <a:schemeClr val="bg1"/>
              </a:solidFill>
              <a:ln>
                <a:solidFill>
                  <a:schemeClr val="bg1"/>
                </a:solidFill>
              </a:ln>
            </p:spPr>
            <p:txBody>
              <a:bodyPr wrap="square" rtlCol="0">
                <a:spAutoFit/>
              </a:bodyPr>
              <a:lstStyle/>
              <a:p>
                <a:r>
                  <a:rPr lang="fr-BE" sz="1200" b="1" dirty="0" smtClean="0"/>
                  <a:t>34</a:t>
                </a:r>
                <a:endParaRPr lang="en-US" sz="1200" b="1" dirty="0"/>
              </a:p>
            </p:txBody>
          </p:sp>
          <p:pic>
            <p:nvPicPr>
              <p:cNvPr id="132" name="Picture 131">
                <a:extLst>
                  <a:ext uri="{FF2B5EF4-FFF2-40B4-BE49-F238E27FC236}">
                    <a16:creationId xmlns:a16="http://schemas.microsoft.com/office/drawing/2014/main" xmlns="" id="{DA99F8CB-E9FF-9849-AACD-1045C8A3FD46}"/>
                  </a:ext>
                </a:extLst>
              </p:cNvPr>
              <p:cNvPicPr>
                <a:picLocks noChangeAspect="1"/>
              </p:cNvPicPr>
              <p:nvPr/>
            </p:nvPicPr>
            <p:blipFill rotWithShape="1">
              <a:blip r:embed="rId6">
                <a:lum/>
                <a:alphaModFix/>
              </a:blip>
              <a:srcRect l="7994" t="87486" r="2910" b="5301"/>
              <a:stretch/>
            </p:blipFill>
            <p:spPr>
              <a:xfrm>
                <a:off x="5336398" y="5866031"/>
                <a:ext cx="2553370" cy="138020"/>
              </a:xfrm>
              <a:prstGeom prst="rect">
                <a:avLst/>
              </a:prstGeom>
              <a:noFill/>
              <a:ln>
                <a:noFill/>
              </a:ln>
            </p:spPr>
          </p:pic>
          <p:sp>
            <p:nvSpPr>
              <p:cNvPr id="133" name="Rectangle 132"/>
              <p:cNvSpPr/>
              <p:nvPr/>
            </p:nvSpPr>
            <p:spPr>
              <a:xfrm>
                <a:off x="5275422" y="5964328"/>
                <a:ext cx="26339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Line 244"/>
              <p:cNvSpPr>
                <a:spLocks noChangeShapeType="1"/>
              </p:cNvSpPr>
              <p:nvPr/>
            </p:nvSpPr>
            <p:spPr bwMode="auto">
              <a:xfrm>
                <a:off x="5314141" y="5864780"/>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135" name="Rectangle 134"/>
              <p:cNvSpPr/>
              <p:nvPr/>
            </p:nvSpPr>
            <p:spPr>
              <a:xfrm>
                <a:off x="6355542" y="4136588"/>
                <a:ext cx="541069" cy="1706436"/>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grpSp>
      </p:grpSp>
      <p:grpSp>
        <p:nvGrpSpPr>
          <p:cNvPr id="39" name="Group 38"/>
          <p:cNvGrpSpPr/>
          <p:nvPr/>
        </p:nvGrpSpPr>
        <p:grpSpPr>
          <a:xfrm>
            <a:off x="1027465" y="3706448"/>
            <a:ext cx="8729111" cy="3215528"/>
            <a:chOff x="1027465" y="3658823"/>
            <a:chExt cx="8729111" cy="3215528"/>
          </a:xfrm>
        </p:grpSpPr>
        <p:sp>
          <p:nvSpPr>
            <p:cNvPr id="73" name="TextBox 72"/>
            <p:cNvSpPr txBox="1"/>
            <p:nvPr/>
          </p:nvSpPr>
          <p:spPr>
            <a:xfrm>
              <a:off x="7467988" y="6597352"/>
              <a:ext cx="2288588" cy="276999"/>
            </a:xfrm>
            <a:prstGeom prst="rect">
              <a:avLst/>
            </a:prstGeom>
            <a:noFill/>
          </p:spPr>
          <p:txBody>
            <a:bodyPr wrap="square" rtlCol="0">
              <a:spAutoFit/>
            </a:bodyPr>
            <a:lstStyle/>
            <a:p>
              <a:r>
                <a:rPr lang="fr-BE" sz="1200" dirty="0" err="1" smtClean="0"/>
                <a:t>Deantoni</a:t>
              </a:r>
              <a:r>
                <a:rPr lang="fr-BE" sz="1200" dirty="0" smtClean="0"/>
                <a:t> et al., in </a:t>
              </a:r>
              <a:r>
                <a:rPr lang="fr-BE" sz="1200" dirty="0" err="1" smtClean="0"/>
                <a:t>prep</a:t>
              </a:r>
              <a:endParaRPr lang="en-US" sz="1200" dirty="0"/>
            </a:p>
          </p:txBody>
        </p:sp>
        <p:grpSp>
          <p:nvGrpSpPr>
            <p:cNvPr id="38" name="Group 37"/>
            <p:cNvGrpSpPr/>
            <p:nvPr/>
          </p:nvGrpSpPr>
          <p:grpSpPr>
            <a:xfrm>
              <a:off x="1027465" y="3658823"/>
              <a:ext cx="7693824" cy="2998045"/>
              <a:chOff x="1027465" y="3658823"/>
              <a:chExt cx="7693824" cy="2998045"/>
            </a:xfrm>
          </p:grpSpPr>
          <p:pic>
            <p:nvPicPr>
              <p:cNvPr id="4" name="Picture 3"/>
              <p:cNvPicPr>
                <a:picLocks noChangeAspect="1"/>
              </p:cNvPicPr>
              <p:nvPr/>
            </p:nvPicPr>
            <p:blipFill rotWithShape="1">
              <a:blip r:embed="rId7"/>
              <a:srcRect l="30056" t="26915" r="27951" b="25209"/>
              <a:stretch/>
            </p:blipFill>
            <p:spPr>
              <a:xfrm>
                <a:off x="1736513" y="4280604"/>
                <a:ext cx="2530800" cy="1622954"/>
              </a:xfrm>
              <a:prstGeom prst="rect">
                <a:avLst/>
              </a:prstGeom>
            </p:spPr>
          </p:pic>
          <p:sp>
            <p:nvSpPr>
              <p:cNvPr id="6" name="TextBox 5"/>
              <p:cNvSpPr txBox="1"/>
              <p:nvPr/>
            </p:nvSpPr>
            <p:spPr>
              <a:xfrm>
                <a:off x="1484848" y="6195203"/>
                <a:ext cx="2627929" cy="461665"/>
              </a:xfrm>
              <a:prstGeom prst="rect">
                <a:avLst/>
              </a:prstGeom>
              <a:noFill/>
            </p:spPr>
            <p:txBody>
              <a:bodyPr wrap="square" rtlCol="0">
                <a:spAutoFit/>
              </a:bodyPr>
              <a:lstStyle/>
              <a:p>
                <a:pPr algn="ctr"/>
                <a:r>
                  <a:rPr lang="fr-BE" sz="1200" b="1" dirty="0" smtClean="0"/>
                  <a:t>Time </a:t>
                </a:r>
                <a:r>
                  <a:rPr lang="fr-BE" sz="1200" b="1" dirty="0" err="1" smtClean="0"/>
                  <a:t>into</a:t>
                </a:r>
                <a:r>
                  <a:rPr lang="fr-BE" sz="1200" b="1" dirty="0" smtClean="0"/>
                  <a:t> </a:t>
                </a:r>
                <a:r>
                  <a:rPr lang="fr-BE" sz="1200" b="1" dirty="0" err="1" smtClean="0"/>
                  <a:t>protocol</a:t>
                </a:r>
                <a:r>
                  <a:rPr lang="fr-BE" sz="1200" b="1" dirty="0" smtClean="0"/>
                  <a:t> (</a:t>
                </a:r>
                <a:r>
                  <a:rPr lang="fr-BE" sz="1200" b="1" dirty="0" err="1" smtClean="0"/>
                  <a:t>hrs</a:t>
                </a:r>
                <a:r>
                  <a:rPr lang="fr-BE" sz="1200" b="1" dirty="0" smtClean="0"/>
                  <a:t>)</a:t>
                </a:r>
              </a:p>
              <a:p>
                <a:pPr algn="ctr"/>
                <a:r>
                  <a:rPr lang="fr-BE" sz="1200" b="1" dirty="0" smtClean="0"/>
                  <a:t>(0=</a:t>
                </a:r>
                <a:r>
                  <a:rPr lang="fr-BE" sz="1200" b="1" dirty="0" err="1" smtClean="0"/>
                  <a:t>wake-up</a:t>
                </a:r>
                <a:r>
                  <a:rPr lang="fr-BE" sz="1200" b="1" dirty="0" smtClean="0"/>
                  <a:t> </a:t>
                </a:r>
                <a:r>
                  <a:rPr lang="fr-BE" sz="1200" b="1" dirty="0" err="1" smtClean="0"/>
                  <a:t>from</a:t>
                </a:r>
                <a:r>
                  <a:rPr lang="fr-BE" sz="1200" b="1" dirty="0" smtClean="0"/>
                  <a:t> </a:t>
                </a:r>
                <a:r>
                  <a:rPr lang="fr-BE" sz="1200" b="1" dirty="0" err="1" smtClean="0"/>
                  <a:t>baseline</a:t>
                </a:r>
                <a:r>
                  <a:rPr lang="fr-BE" sz="1200" b="1" dirty="0" smtClean="0"/>
                  <a:t> night)</a:t>
                </a:r>
                <a:endParaRPr lang="en-US" sz="1200" b="1" dirty="0"/>
              </a:p>
            </p:txBody>
          </p:sp>
          <p:sp>
            <p:nvSpPr>
              <p:cNvPr id="7" name="TextBox 6"/>
              <p:cNvSpPr txBox="1"/>
              <p:nvPr/>
            </p:nvSpPr>
            <p:spPr>
              <a:xfrm>
                <a:off x="1642440"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2</a:t>
                </a:r>
                <a:endParaRPr lang="en-US" sz="1200" b="1" dirty="0"/>
              </a:p>
            </p:txBody>
          </p:sp>
          <p:sp>
            <p:nvSpPr>
              <p:cNvPr id="8" name="TextBox 7"/>
              <p:cNvSpPr txBox="1"/>
              <p:nvPr/>
            </p:nvSpPr>
            <p:spPr>
              <a:xfrm>
                <a:off x="2133566"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10</a:t>
                </a:r>
                <a:endParaRPr lang="en-US" sz="1200" b="1" dirty="0"/>
              </a:p>
            </p:txBody>
          </p:sp>
          <p:sp>
            <p:nvSpPr>
              <p:cNvPr id="9" name="TextBox 8"/>
              <p:cNvSpPr txBox="1"/>
              <p:nvPr/>
            </p:nvSpPr>
            <p:spPr>
              <a:xfrm>
                <a:off x="2637622"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18</a:t>
                </a:r>
                <a:endParaRPr lang="en-US" sz="1200" b="1" dirty="0"/>
              </a:p>
            </p:txBody>
          </p:sp>
          <p:sp>
            <p:nvSpPr>
              <p:cNvPr id="10" name="TextBox 9"/>
              <p:cNvSpPr txBox="1"/>
              <p:nvPr/>
            </p:nvSpPr>
            <p:spPr>
              <a:xfrm>
                <a:off x="3176673"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26</a:t>
                </a:r>
                <a:endParaRPr lang="en-US" sz="1200" b="1" dirty="0"/>
              </a:p>
            </p:txBody>
          </p:sp>
          <p:sp>
            <p:nvSpPr>
              <p:cNvPr id="11" name="TextBox 10"/>
              <p:cNvSpPr txBox="1"/>
              <p:nvPr/>
            </p:nvSpPr>
            <p:spPr>
              <a:xfrm>
                <a:off x="3752737"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34</a:t>
                </a:r>
                <a:endParaRPr lang="en-US" sz="1200" b="1" dirty="0"/>
              </a:p>
            </p:txBody>
          </p:sp>
          <p:sp>
            <p:nvSpPr>
              <p:cNvPr id="2" name="TextBox 1"/>
              <p:cNvSpPr txBox="1"/>
              <p:nvPr/>
            </p:nvSpPr>
            <p:spPr>
              <a:xfrm>
                <a:off x="7486459" y="3952136"/>
                <a:ext cx="1234830" cy="461665"/>
              </a:xfrm>
              <a:prstGeom prst="rect">
                <a:avLst/>
              </a:prstGeom>
              <a:solidFill>
                <a:schemeClr val="bg1"/>
              </a:solidFill>
            </p:spPr>
            <p:txBody>
              <a:bodyPr wrap="square" rtlCol="0">
                <a:spAutoFit/>
              </a:bodyPr>
              <a:lstStyle/>
              <a:p>
                <a:r>
                  <a:rPr lang="fr-BE" sz="1200" b="1" dirty="0" err="1" smtClean="0">
                    <a:solidFill>
                      <a:srgbClr val="FF9933"/>
                    </a:solidFill>
                    <a:latin typeface="Arial" panose="020B0604020202020204" pitchFamily="34" charset="0"/>
                    <a:cs typeface="Arial" panose="020B0604020202020204" pitchFamily="34" charset="0"/>
                  </a:rPr>
                  <a:t>Older</a:t>
                </a:r>
                <a:r>
                  <a:rPr lang="fr-BE" sz="1200" b="1" dirty="0" smtClean="0">
                    <a:solidFill>
                      <a:srgbClr val="FF9933"/>
                    </a:solidFill>
                    <a:latin typeface="Arial" panose="020B0604020202020204" pitchFamily="34" charset="0"/>
                    <a:cs typeface="Arial" panose="020B0604020202020204" pitchFamily="34" charset="0"/>
                  </a:rPr>
                  <a:t> (n=30)</a:t>
                </a:r>
              </a:p>
              <a:p>
                <a:r>
                  <a:rPr lang="fr-BE" sz="1200" b="1" dirty="0" smtClean="0">
                    <a:solidFill>
                      <a:schemeClr val="accent1"/>
                    </a:solidFill>
                    <a:latin typeface="Arial" panose="020B0604020202020204" pitchFamily="34" charset="0"/>
                    <a:cs typeface="Arial" panose="020B0604020202020204" pitchFamily="34" charset="0"/>
                  </a:rPr>
                  <a:t>Young (n=30)</a:t>
                </a:r>
                <a:endParaRPr lang="en-US" sz="1200" b="1" dirty="0">
                  <a:solidFill>
                    <a:schemeClr val="accent1"/>
                  </a:solidFill>
                  <a:latin typeface="Arial" panose="020B0604020202020204" pitchFamily="34" charset="0"/>
                  <a:cs typeface="Arial" panose="020B0604020202020204" pitchFamily="34" charset="0"/>
                </a:endParaRPr>
              </a:p>
            </p:txBody>
          </p:sp>
          <p:sp>
            <p:nvSpPr>
              <p:cNvPr id="58" name="TextBox 57"/>
              <p:cNvSpPr txBox="1"/>
              <p:nvPr/>
            </p:nvSpPr>
            <p:spPr>
              <a:xfrm rot="16200000">
                <a:off x="13837" y="4672451"/>
                <a:ext cx="2304256" cy="276999"/>
              </a:xfrm>
              <a:prstGeom prst="rect">
                <a:avLst/>
              </a:prstGeom>
              <a:noFill/>
            </p:spPr>
            <p:txBody>
              <a:bodyPr wrap="square" rtlCol="0">
                <a:spAutoFit/>
              </a:bodyPr>
              <a:lstStyle/>
              <a:p>
                <a:r>
                  <a:rPr lang="fr-BE" sz="1200" b="1" dirty="0" err="1" smtClean="0"/>
                  <a:t>Sleep</a:t>
                </a:r>
                <a:r>
                  <a:rPr lang="fr-BE" sz="1200" b="1" dirty="0" smtClean="0"/>
                  <a:t> </a:t>
                </a:r>
                <a:r>
                  <a:rPr lang="fr-BE" sz="1200" b="1" dirty="0" err="1" smtClean="0"/>
                  <a:t>efficiency</a:t>
                </a:r>
                <a:r>
                  <a:rPr lang="fr-BE" sz="1200" b="1" dirty="0" smtClean="0"/>
                  <a:t> (%) </a:t>
                </a:r>
                <a:endParaRPr lang="en-US" sz="1200" b="1" dirty="0"/>
              </a:p>
            </p:txBody>
          </p:sp>
          <p:sp>
            <p:nvSpPr>
              <p:cNvPr id="61" name="Rectangle 60"/>
              <p:cNvSpPr/>
              <p:nvPr/>
            </p:nvSpPr>
            <p:spPr>
              <a:xfrm>
                <a:off x="2734787" y="4143082"/>
                <a:ext cx="541069" cy="1706436"/>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pic>
            <p:nvPicPr>
              <p:cNvPr id="46" name="Picture 45">
                <a:extLst>
                  <a:ext uri="{FF2B5EF4-FFF2-40B4-BE49-F238E27FC236}">
                    <a16:creationId xmlns:a16="http://schemas.microsoft.com/office/drawing/2014/main" xmlns="" id="{DA99F8CB-E9FF-9849-AACD-1045C8A3FD46}"/>
                  </a:ext>
                </a:extLst>
              </p:cNvPr>
              <p:cNvPicPr>
                <a:picLocks noChangeAspect="1"/>
              </p:cNvPicPr>
              <p:nvPr/>
            </p:nvPicPr>
            <p:blipFill rotWithShape="1">
              <a:blip r:embed="rId6">
                <a:lum/>
                <a:alphaModFix/>
              </a:blip>
              <a:srcRect l="7994" t="87486" r="2910" b="5301"/>
              <a:stretch/>
            </p:blipFill>
            <p:spPr>
              <a:xfrm>
                <a:off x="1653473" y="5864780"/>
                <a:ext cx="2553370" cy="138020"/>
              </a:xfrm>
              <a:prstGeom prst="rect">
                <a:avLst/>
              </a:prstGeom>
              <a:noFill/>
              <a:ln>
                <a:noFill/>
              </a:ln>
            </p:spPr>
          </p:pic>
          <p:sp>
            <p:nvSpPr>
              <p:cNvPr id="49" name="Rectangle 48"/>
              <p:cNvSpPr/>
              <p:nvPr/>
            </p:nvSpPr>
            <p:spPr>
              <a:xfrm>
                <a:off x="1592497" y="5963077"/>
                <a:ext cx="26339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ine 242"/>
              <p:cNvSpPr>
                <a:spLocks noChangeShapeType="1"/>
              </p:cNvSpPr>
              <p:nvPr/>
            </p:nvSpPr>
            <p:spPr bwMode="auto">
              <a:xfrm flipH="1" flipV="1">
                <a:off x="1664261" y="4269572"/>
                <a:ext cx="11816" cy="166562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8" name="Rectangle 246"/>
              <p:cNvSpPr>
                <a:spLocks noChangeArrowheads="1"/>
              </p:cNvSpPr>
              <p:nvPr/>
            </p:nvSpPr>
            <p:spPr bwMode="auto">
              <a:xfrm>
                <a:off x="1304465" y="5761848"/>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20</a:t>
                </a:r>
                <a:endParaRPr lang="en-US" sz="1000" b="1" dirty="0">
                  <a:solidFill>
                    <a:srgbClr val="000000"/>
                  </a:solidFill>
                </a:endParaRPr>
              </a:p>
            </p:txBody>
          </p:sp>
          <p:sp>
            <p:nvSpPr>
              <p:cNvPr id="80" name="Line 244"/>
              <p:cNvSpPr>
                <a:spLocks noChangeShapeType="1"/>
              </p:cNvSpPr>
              <p:nvPr/>
            </p:nvSpPr>
            <p:spPr bwMode="auto">
              <a:xfrm>
                <a:off x="1631216" y="5863529"/>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1" name="Rectangle 246"/>
              <p:cNvSpPr>
                <a:spLocks noChangeArrowheads="1"/>
              </p:cNvSpPr>
              <p:nvPr/>
            </p:nvSpPr>
            <p:spPr bwMode="auto">
              <a:xfrm>
                <a:off x="1304465" y="5504740"/>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30</a:t>
                </a:r>
                <a:endParaRPr lang="en-US" sz="1000" b="1" dirty="0">
                  <a:solidFill>
                    <a:srgbClr val="000000"/>
                  </a:solidFill>
                </a:endParaRPr>
              </a:p>
            </p:txBody>
          </p:sp>
          <p:sp>
            <p:nvSpPr>
              <p:cNvPr id="82" name="Line 244"/>
              <p:cNvSpPr>
                <a:spLocks noChangeShapeType="1"/>
              </p:cNvSpPr>
              <p:nvPr/>
            </p:nvSpPr>
            <p:spPr bwMode="auto">
              <a:xfrm>
                <a:off x="1631216" y="5606421"/>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3" name="Rectangle 246"/>
              <p:cNvSpPr>
                <a:spLocks noChangeArrowheads="1"/>
              </p:cNvSpPr>
              <p:nvPr/>
            </p:nvSpPr>
            <p:spPr bwMode="auto">
              <a:xfrm>
                <a:off x="1304465" y="5288716"/>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40</a:t>
                </a:r>
                <a:endParaRPr lang="en-US" sz="1000" b="1" dirty="0">
                  <a:solidFill>
                    <a:srgbClr val="000000"/>
                  </a:solidFill>
                </a:endParaRPr>
              </a:p>
            </p:txBody>
          </p:sp>
          <p:sp>
            <p:nvSpPr>
              <p:cNvPr id="84" name="Line 244"/>
              <p:cNvSpPr>
                <a:spLocks noChangeShapeType="1"/>
              </p:cNvSpPr>
              <p:nvPr/>
            </p:nvSpPr>
            <p:spPr bwMode="auto">
              <a:xfrm>
                <a:off x="1631216" y="5390397"/>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5" name="Rectangle 246"/>
              <p:cNvSpPr>
                <a:spLocks noChangeArrowheads="1"/>
              </p:cNvSpPr>
              <p:nvPr/>
            </p:nvSpPr>
            <p:spPr bwMode="auto">
              <a:xfrm>
                <a:off x="1304465" y="5072692"/>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50</a:t>
                </a:r>
                <a:endParaRPr lang="en-US" sz="1000" b="1" dirty="0">
                  <a:solidFill>
                    <a:srgbClr val="000000"/>
                  </a:solidFill>
                </a:endParaRPr>
              </a:p>
            </p:txBody>
          </p:sp>
          <p:sp>
            <p:nvSpPr>
              <p:cNvPr id="86" name="Line 244"/>
              <p:cNvSpPr>
                <a:spLocks noChangeShapeType="1"/>
              </p:cNvSpPr>
              <p:nvPr/>
            </p:nvSpPr>
            <p:spPr bwMode="auto">
              <a:xfrm>
                <a:off x="1631216" y="5174373"/>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7" name="Rectangle 246"/>
              <p:cNvSpPr>
                <a:spLocks noChangeArrowheads="1"/>
              </p:cNvSpPr>
              <p:nvPr/>
            </p:nvSpPr>
            <p:spPr bwMode="auto">
              <a:xfrm>
                <a:off x="1304465" y="4856668"/>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60</a:t>
                </a:r>
                <a:endParaRPr lang="en-US" sz="1000" b="1" dirty="0">
                  <a:solidFill>
                    <a:srgbClr val="000000"/>
                  </a:solidFill>
                </a:endParaRPr>
              </a:p>
            </p:txBody>
          </p:sp>
          <p:sp>
            <p:nvSpPr>
              <p:cNvPr id="88" name="Line 244"/>
              <p:cNvSpPr>
                <a:spLocks noChangeShapeType="1"/>
              </p:cNvSpPr>
              <p:nvPr/>
            </p:nvSpPr>
            <p:spPr bwMode="auto">
              <a:xfrm>
                <a:off x="1631216" y="4928676"/>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9" name="Rectangle 246"/>
              <p:cNvSpPr>
                <a:spLocks noChangeArrowheads="1"/>
              </p:cNvSpPr>
              <p:nvPr/>
            </p:nvSpPr>
            <p:spPr bwMode="auto">
              <a:xfrm>
                <a:off x="1304465" y="4640644"/>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70</a:t>
                </a:r>
                <a:endParaRPr lang="en-US" sz="1000" b="1" dirty="0">
                  <a:solidFill>
                    <a:srgbClr val="000000"/>
                  </a:solidFill>
                </a:endParaRPr>
              </a:p>
            </p:txBody>
          </p:sp>
          <p:sp>
            <p:nvSpPr>
              <p:cNvPr id="90" name="Line 244"/>
              <p:cNvSpPr>
                <a:spLocks noChangeShapeType="1"/>
              </p:cNvSpPr>
              <p:nvPr/>
            </p:nvSpPr>
            <p:spPr bwMode="auto">
              <a:xfrm>
                <a:off x="1631216" y="4742325"/>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1" name="Rectangle 246"/>
              <p:cNvSpPr>
                <a:spLocks noChangeArrowheads="1"/>
              </p:cNvSpPr>
              <p:nvPr/>
            </p:nvSpPr>
            <p:spPr bwMode="auto">
              <a:xfrm>
                <a:off x="1304465" y="4424620"/>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80</a:t>
                </a:r>
                <a:endParaRPr lang="en-US" sz="1000" b="1" dirty="0">
                  <a:solidFill>
                    <a:srgbClr val="000000"/>
                  </a:solidFill>
                </a:endParaRPr>
              </a:p>
            </p:txBody>
          </p:sp>
          <p:sp>
            <p:nvSpPr>
              <p:cNvPr id="92" name="Line 244"/>
              <p:cNvSpPr>
                <a:spLocks noChangeShapeType="1"/>
              </p:cNvSpPr>
              <p:nvPr/>
            </p:nvSpPr>
            <p:spPr bwMode="auto">
              <a:xfrm>
                <a:off x="1631216" y="4526301"/>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3" name="Rectangle 246"/>
              <p:cNvSpPr>
                <a:spLocks noChangeArrowheads="1"/>
              </p:cNvSpPr>
              <p:nvPr/>
            </p:nvSpPr>
            <p:spPr bwMode="auto">
              <a:xfrm>
                <a:off x="1304465" y="4208596"/>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90</a:t>
                </a:r>
                <a:endParaRPr lang="en-US" sz="1000" b="1" dirty="0">
                  <a:solidFill>
                    <a:srgbClr val="000000"/>
                  </a:solidFill>
                </a:endParaRPr>
              </a:p>
            </p:txBody>
          </p:sp>
          <p:sp>
            <p:nvSpPr>
              <p:cNvPr id="94" name="Line 244"/>
              <p:cNvSpPr>
                <a:spLocks noChangeShapeType="1"/>
              </p:cNvSpPr>
              <p:nvPr/>
            </p:nvSpPr>
            <p:spPr bwMode="auto">
              <a:xfrm>
                <a:off x="1631216" y="4310277"/>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 name="Rectangle 19"/>
              <p:cNvSpPr/>
              <p:nvPr/>
            </p:nvSpPr>
            <p:spPr>
              <a:xfrm>
                <a:off x="7585819" y="4403348"/>
                <a:ext cx="241069" cy="165288"/>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801843" y="4335388"/>
                <a:ext cx="779158" cy="276999"/>
              </a:xfrm>
              <a:prstGeom prst="rect">
                <a:avLst/>
              </a:prstGeom>
              <a:noFill/>
            </p:spPr>
            <p:txBody>
              <a:bodyPr wrap="square" rtlCol="0">
                <a:spAutoFit/>
              </a:bodyPr>
              <a:lstStyle/>
              <a:p>
                <a:r>
                  <a:rPr lang="fr-BE" sz="1200" b="1" dirty="0" smtClean="0">
                    <a:solidFill>
                      <a:schemeClr val="bg1">
                        <a:lumMod val="50000"/>
                      </a:schemeClr>
                    </a:solidFill>
                    <a:latin typeface="Arial" panose="020B0604020202020204" pitchFamily="34" charset="0"/>
                    <a:cs typeface="Arial" panose="020B0604020202020204" pitchFamily="34" charset="0"/>
                  </a:rPr>
                  <a:t>Night</a:t>
                </a:r>
                <a:endParaRPr lang="en-US" sz="1200" b="1" dirty="0">
                  <a:solidFill>
                    <a:schemeClr val="bg1">
                      <a:lumMod val="50000"/>
                    </a:schemeClr>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8633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94" y="86141"/>
            <a:ext cx="9108505" cy="769441"/>
          </a:xfrm>
          <a:prstGeom prst="rect">
            <a:avLst/>
          </a:prstGeom>
          <a:noFill/>
        </p:spPr>
        <p:txBody>
          <a:bodyPr vert="horz" wrap="square" lIns="91440" tIns="45720" rIns="91440" bIns="45720" rtlCol="0" anchor="ctr">
            <a:spAutoFit/>
          </a:bodyPr>
          <a:lstStyle>
            <a:lvl1pPr>
              <a:spcBef>
                <a:spcPct val="0"/>
              </a:spcBef>
              <a:buNone/>
              <a:defRPr sz="2800" b="1">
                <a:latin typeface="Arial" panose="020B0604020202020204" pitchFamily="34" charset="0"/>
                <a:cs typeface="Arial" panose="020B0604020202020204" pitchFamily="34" charset="0"/>
              </a:defRPr>
            </a:lvl1pPr>
          </a:lstStyle>
          <a:p>
            <a:r>
              <a:rPr lang="fr-BE" dirty="0" err="1" smtClean="0"/>
              <a:t>Circadian</a:t>
            </a:r>
            <a:r>
              <a:rPr lang="fr-BE" dirty="0" smtClean="0"/>
              <a:t> </a:t>
            </a:r>
            <a:r>
              <a:rPr lang="fr-BE" dirty="0" err="1" smtClean="0"/>
              <a:t>correlates</a:t>
            </a:r>
            <a:r>
              <a:rPr lang="fr-BE" dirty="0" smtClean="0"/>
              <a:t> of </a:t>
            </a:r>
            <a:r>
              <a:rPr lang="fr-BE" dirty="0" err="1"/>
              <a:t>d</a:t>
            </a:r>
            <a:r>
              <a:rPr lang="fr-BE" dirty="0" err="1" smtClean="0"/>
              <a:t>aytime</a:t>
            </a:r>
            <a:r>
              <a:rPr lang="fr-BE" dirty="0" smtClean="0"/>
              <a:t> </a:t>
            </a:r>
            <a:r>
              <a:rPr lang="fr-BE" dirty="0" err="1" smtClean="0"/>
              <a:t>rest</a:t>
            </a:r>
            <a:r>
              <a:rPr lang="fr-BE" dirty="0" smtClean="0"/>
              <a:t> in the </a:t>
            </a:r>
            <a:r>
              <a:rPr lang="fr-BE" dirty="0" err="1" smtClean="0"/>
              <a:t>aged</a:t>
            </a:r>
            <a:endParaRPr lang="fr-BE" dirty="0" smtClean="0"/>
          </a:p>
          <a:p>
            <a:endParaRPr lang="en-US" sz="1600" b="0" dirty="0"/>
          </a:p>
        </p:txBody>
      </p:sp>
      <p:grpSp>
        <p:nvGrpSpPr>
          <p:cNvPr id="16" name="Group 15"/>
          <p:cNvGrpSpPr/>
          <p:nvPr/>
        </p:nvGrpSpPr>
        <p:grpSpPr>
          <a:xfrm>
            <a:off x="33940" y="989116"/>
            <a:ext cx="8714524" cy="1658829"/>
            <a:chOff x="33940" y="917108"/>
            <a:chExt cx="8714524" cy="1658829"/>
          </a:xfrm>
        </p:grpSpPr>
        <p:sp>
          <p:nvSpPr>
            <p:cNvPr id="7" name="TextBox 6"/>
            <p:cNvSpPr txBox="1"/>
            <p:nvPr/>
          </p:nvSpPr>
          <p:spPr>
            <a:xfrm>
              <a:off x="33940" y="1375608"/>
              <a:ext cx="5786161" cy="1200329"/>
            </a:xfrm>
            <a:prstGeom prst="rect">
              <a:avLst/>
            </a:prstGeom>
            <a:noFill/>
          </p:spPr>
          <p:txBody>
            <a:bodyPr wrap="square" rtlCol="0">
              <a:spAutoFit/>
            </a:bodyPr>
            <a:lstStyle/>
            <a:p>
              <a:pPr marL="285750" indent="-285750">
                <a:buFontTx/>
                <a:buChar char="-"/>
              </a:pPr>
              <a:r>
                <a:rPr lang="fr-BE" dirty="0" smtClean="0">
                  <a:latin typeface="Arial" panose="020B0604020202020204" pitchFamily="34" charset="0"/>
                  <a:cs typeface="Arial" panose="020B0604020202020204" pitchFamily="34" charset="0"/>
                </a:rPr>
                <a:t>Duration </a:t>
              </a:r>
            </a:p>
            <a:p>
              <a:pPr marL="285750" indent="-285750">
                <a:buFontTx/>
                <a:buChar char="-"/>
              </a:pPr>
              <a:r>
                <a:rPr lang="fr-BE" dirty="0" err="1" smtClean="0">
                  <a:latin typeface="Arial" panose="020B0604020202020204" pitchFamily="34" charset="0"/>
                  <a:cs typeface="Arial" panose="020B0604020202020204" pitchFamily="34" charset="0"/>
                </a:rPr>
                <a:t>Frequency</a:t>
              </a:r>
              <a:endParaRPr lang="fr-BE" dirty="0" smtClean="0">
                <a:latin typeface="Arial" panose="020B0604020202020204" pitchFamily="34" charset="0"/>
                <a:cs typeface="Arial" panose="020B0604020202020204" pitchFamily="34" charset="0"/>
              </a:endParaRPr>
            </a:p>
            <a:p>
              <a:pPr marL="285750" indent="-285750">
                <a:buFontTx/>
                <a:buChar char="-"/>
              </a:pPr>
              <a:r>
                <a:rPr lang="fr-BE" dirty="0" smtClean="0">
                  <a:latin typeface="Arial" panose="020B0604020202020204" pitchFamily="34" charset="0"/>
                  <a:cs typeface="Arial" panose="020B0604020202020204" pitchFamily="34" charset="0"/>
                </a:rPr>
                <a:t>Timing</a:t>
              </a:r>
            </a:p>
            <a:p>
              <a:pPr marL="285750" indent="-285750">
                <a:buFontTx/>
                <a:buChar char="-"/>
              </a:pPr>
              <a:endParaRPr lang="fr-BE" dirty="0">
                <a:latin typeface="Arial" panose="020B0604020202020204" pitchFamily="34" charset="0"/>
                <a:cs typeface="Arial" panose="020B0604020202020204" pitchFamily="34" charset="0"/>
              </a:endParaRPr>
            </a:p>
          </p:txBody>
        </p:sp>
        <p:sp>
          <p:nvSpPr>
            <p:cNvPr id="8" name="TextBox 7"/>
            <p:cNvSpPr txBox="1"/>
            <p:nvPr/>
          </p:nvSpPr>
          <p:spPr>
            <a:xfrm>
              <a:off x="153990" y="917108"/>
              <a:ext cx="8594474" cy="369332"/>
            </a:xfrm>
            <a:prstGeom prst="rect">
              <a:avLst/>
            </a:prstGeom>
            <a:noFill/>
          </p:spPr>
          <p:txBody>
            <a:bodyPr wrap="square" rtlCol="0">
              <a:spAutoFit/>
            </a:bodyPr>
            <a:lstStyle/>
            <a:p>
              <a:r>
                <a:rPr lang="fr-BE" b="1" dirty="0" err="1" smtClean="0">
                  <a:latin typeface="Arial" panose="020B0604020202020204" pitchFamily="34" charset="0"/>
                  <a:cs typeface="Arial" panose="020B0604020202020204" pitchFamily="34" charset="0"/>
                </a:rPr>
                <a:t>PyActigraphy</a:t>
              </a:r>
              <a:r>
                <a:rPr lang="fr-BE" dirty="0" smtClean="0">
                  <a:latin typeface="Arial" panose="020B0604020202020204" pitchFamily="34" charset="0"/>
                  <a:cs typeface="Arial" panose="020B0604020202020204" pitchFamily="34" charset="0"/>
                </a:rPr>
                <a:t> </a:t>
              </a:r>
              <a:r>
                <a:rPr lang="fr-BE" sz="1200" dirty="0" smtClean="0">
                  <a:latin typeface="Arial" panose="020B0604020202020204" pitchFamily="34" charset="0"/>
                  <a:cs typeface="Arial" panose="020B0604020202020204" pitchFamily="34" charset="0"/>
                </a:rPr>
                <a:t>(</a:t>
              </a:r>
              <a:r>
                <a:rPr lang="fr-BE" sz="1200" dirty="0" err="1" smtClean="0">
                  <a:latin typeface="Arial" panose="020B0604020202020204" pitchFamily="34" charset="0"/>
                  <a:cs typeface="Arial" panose="020B0604020202020204" pitchFamily="34" charset="0"/>
                </a:rPr>
                <a:t>Hammad</a:t>
              </a:r>
              <a:r>
                <a:rPr lang="fr-BE" sz="1200" dirty="0" smtClean="0">
                  <a:latin typeface="Arial" panose="020B0604020202020204" pitchFamily="34" charset="0"/>
                  <a:cs typeface="Arial" panose="020B0604020202020204" pitchFamily="34" charset="0"/>
                </a:rPr>
                <a:t> et al., 2021)</a:t>
              </a:r>
              <a:endParaRPr lang="en-US" sz="1200" dirty="0">
                <a:latin typeface="Arial" panose="020B0604020202020204" pitchFamily="34" charset="0"/>
                <a:cs typeface="Arial" panose="020B0604020202020204" pitchFamily="34" charset="0"/>
              </a:endParaRPr>
            </a:p>
          </p:txBody>
        </p:sp>
      </p:grpSp>
      <p:grpSp>
        <p:nvGrpSpPr>
          <p:cNvPr id="3" name="Group 2"/>
          <p:cNvGrpSpPr/>
          <p:nvPr/>
        </p:nvGrpSpPr>
        <p:grpSpPr>
          <a:xfrm>
            <a:off x="2123728" y="1377845"/>
            <a:ext cx="6624736" cy="1619107"/>
            <a:chOff x="2123728" y="1305837"/>
            <a:chExt cx="6624736" cy="1619107"/>
          </a:xfrm>
        </p:grpSpPr>
        <p:pic>
          <p:nvPicPr>
            <p:cNvPr id="15" name="Picture 14"/>
            <p:cNvPicPr>
              <a:picLocks noChangeAspect="1"/>
            </p:cNvPicPr>
            <p:nvPr/>
          </p:nvPicPr>
          <p:blipFill rotWithShape="1">
            <a:blip r:embed="rId3"/>
            <a:srcRect l="77490" t="58117" r="1" b="13961"/>
            <a:stretch/>
          </p:blipFill>
          <p:spPr>
            <a:xfrm>
              <a:off x="6434469" y="1305837"/>
              <a:ext cx="2313995" cy="1619107"/>
            </a:xfrm>
            <a:prstGeom prst="rect">
              <a:avLst/>
            </a:prstGeom>
          </p:spPr>
        </p:pic>
        <p:pic>
          <p:nvPicPr>
            <p:cNvPr id="14" name="Picture 13"/>
            <p:cNvPicPr>
              <a:picLocks noChangeAspect="1"/>
            </p:cNvPicPr>
            <p:nvPr/>
          </p:nvPicPr>
          <p:blipFill rotWithShape="1">
            <a:blip r:embed="rId3"/>
            <a:srcRect l="53671" t="46684" r="22876" b="28186"/>
            <a:stretch/>
          </p:blipFill>
          <p:spPr>
            <a:xfrm>
              <a:off x="4313294" y="1362449"/>
              <a:ext cx="2346938" cy="1418480"/>
            </a:xfrm>
            <a:prstGeom prst="rect">
              <a:avLst/>
            </a:prstGeom>
          </p:spPr>
        </p:pic>
        <p:pic>
          <p:nvPicPr>
            <p:cNvPr id="2" name="Picture 1"/>
            <p:cNvPicPr>
              <a:picLocks noChangeAspect="1"/>
            </p:cNvPicPr>
            <p:nvPr/>
          </p:nvPicPr>
          <p:blipFill rotWithShape="1">
            <a:blip r:embed="rId3"/>
            <a:srcRect l="54336" t="72769" r="22918" b="1143"/>
            <a:stretch/>
          </p:blipFill>
          <p:spPr>
            <a:xfrm>
              <a:off x="2123728" y="1334664"/>
              <a:ext cx="2235641" cy="1446264"/>
            </a:xfrm>
            <a:prstGeom prst="rect">
              <a:avLst/>
            </a:prstGeom>
          </p:spPr>
        </p:pic>
      </p:grpSp>
      <p:grpSp>
        <p:nvGrpSpPr>
          <p:cNvPr id="20" name="Group 19"/>
          <p:cNvGrpSpPr/>
          <p:nvPr/>
        </p:nvGrpSpPr>
        <p:grpSpPr>
          <a:xfrm>
            <a:off x="517856" y="3017541"/>
            <a:ext cx="3707903" cy="3672408"/>
            <a:chOff x="5436095" y="2924944"/>
            <a:chExt cx="3707903" cy="3672408"/>
          </a:xfrm>
        </p:grpSpPr>
        <p:pic>
          <p:nvPicPr>
            <p:cNvPr id="13" name="officeArt object" descr="Image 8"/>
            <p:cNvPicPr/>
            <p:nvPr/>
          </p:nvPicPr>
          <p:blipFill>
            <a:blip r:embed="rId4">
              <a:extLst/>
            </a:blip>
            <a:stretch>
              <a:fillRect/>
            </a:stretch>
          </p:blipFill>
          <p:spPr>
            <a:xfrm>
              <a:off x="5980794" y="3623266"/>
              <a:ext cx="2083084" cy="2974086"/>
            </a:xfrm>
            <a:prstGeom prst="rect">
              <a:avLst/>
            </a:prstGeom>
            <a:ln w="12700" cap="flat">
              <a:noFill/>
              <a:miter lim="400000"/>
            </a:ln>
            <a:effectLst/>
          </p:spPr>
        </p:pic>
        <p:sp>
          <p:nvSpPr>
            <p:cNvPr id="19" name="TextBox 18"/>
            <p:cNvSpPr txBox="1"/>
            <p:nvPr/>
          </p:nvSpPr>
          <p:spPr>
            <a:xfrm>
              <a:off x="5436095" y="2924944"/>
              <a:ext cx="3707903" cy="584775"/>
            </a:xfrm>
            <a:prstGeom prst="rect">
              <a:avLst/>
            </a:prstGeom>
            <a:noFill/>
          </p:spPr>
          <p:txBody>
            <a:bodyPr wrap="square" rtlCol="0">
              <a:spAutoFit/>
            </a:bodyPr>
            <a:lstStyle/>
            <a:p>
              <a:r>
                <a:rPr lang="fr-BE" sz="1600" b="1" dirty="0" smtClean="0">
                  <a:latin typeface="Arial" panose="020B0604020202020204" pitchFamily="34" charset="0"/>
                  <a:cs typeface="Arial" panose="020B0604020202020204" pitchFamily="34" charset="0"/>
                </a:rPr>
                <a:t>Nap timing</a:t>
              </a:r>
            </a:p>
            <a:p>
              <a:r>
                <a:rPr lang="fr-BE" sz="1600" b="1" dirty="0" smtClean="0">
                  <a:latin typeface="Arial" panose="020B0604020202020204" pitchFamily="34" charset="0"/>
                  <a:cs typeface="Arial" panose="020B0604020202020204" pitchFamily="34" charset="0"/>
                </a:rPr>
                <a:t>Association </a:t>
              </a:r>
              <a:r>
                <a:rPr lang="fr-BE" sz="1600" b="1" dirty="0" err="1" smtClean="0">
                  <a:latin typeface="Arial" panose="020B0604020202020204" pitchFamily="34" charset="0"/>
                  <a:cs typeface="Arial" panose="020B0604020202020204" pitchFamily="34" charset="0"/>
                </a:rPr>
                <a:t>with</a:t>
              </a:r>
              <a:r>
                <a:rPr lang="fr-BE" sz="1600" b="1" dirty="0">
                  <a:latin typeface="Arial" panose="020B0604020202020204" pitchFamily="34" charset="0"/>
                  <a:cs typeface="Arial" panose="020B0604020202020204" pitchFamily="34" charset="0"/>
                </a:rPr>
                <a:t> </a:t>
              </a:r>
              <a:r>
                <a:rPr lang="fr-BE" sz="1600" b="1" dirty="0" err="1" smtClean="0">
                  <a:latin typeface="Arial" panose="020B0604020202020204" pitchFamily="34" charset="0"/>
                  <a:cs typeface="Arial" panose="020B0604020202020204" pitchFamily="34" charset="0"/>
                </a:rPr>
                <a:t>circadian</a:t>
              </a:r>
              <a:r>
                <a:rPr lang="fr-BE" sz="1600" b="1" dirty="0" smtClean="0">
                  <a:latin typeface="Arial" panose="020B0604020202020204" pitchFamily="34" charset="0"/>
                  <a:cs typeface="Arial" panose="020B0604020202020204" pitchFamily="34" charset="0"/>
                </a:rPr>
                <a:t> phase</a:t>
              </a:r>
              <a:endParaRPr lang="en-US" sz="1600" b="1" dirty="0">
                <a:latin typeface="Arial" panose="020B0604020202020204" pitchFamily="34" charset="0"/>
                <a:cs typeface="Arial" panose="020B0604020202020204" pitchFamily="34" charset="0"/>
              </a:endParaRPr>
            </a:p>
          </p:txBody>
        </p:sp>
      </p:grpSp>
      <p:grpSp>
        <p:nvGrpSpPr>
          <p:cNvPr id="29" name="Group 28"/>
          <p:cNvGrpSpPr/>
          <p:nvPr/>
        </p:nvGrpSpPr>
        <p:grpSpPr>
          <a:xfrm>
            <a:off x="3587129" y="3132257"/>
            <a:ext cx="5593383" cy="3681119"/>
            <a:chOff x="-180528" y="2628201"/>
            <a:chExt cx="5593383" cy="3681119"/>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b="53272"/>
            <a:stretch/>
          </p:blipFill>
          <p:spPr>
            <a:xfrm>
              <a:off x="35497" y="3356992"/>
              <a:ext cx="5256584" cy="1847396"/>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t="61950" b="23350"/>
            <a:stretch/>
          </p:blipFill>
          <p:spPr>
            <a:xfrm>
              <a:off x="19814" y="5254172"/>
              <a:ext cx="5256584" cy="581160"/>
            </a:xfrm>
            <a:prstGeom prst="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l="-4110" t="92762" r="-1370" b="-3691"/>
            <a:stretch/>
          </p:blipFill>
          <p:spPr>
            <a:xfrm>
              <a:off x="-180528" y="5877272"/>
              <a:ext cx="5544616" cy="432048"/>
            </a:xfrm>
            <a:prstGeom prst="rect">
              <a:avLst/>
            </a:prstGeom>
          </p:spPr>
        </p:pic>
        <p:sp>
          <p:nvSpPr>
            <p:cNvPr id="28" name="TextBox 27"/>
            <p:cNvSpPr txBox="1"/>
            <p:nvPr/>
          </p:nvSpPr>
          <p:spPr>
            <a:xfrm>
              <a:off x="309104" y="2628201"/>
              <a:ext cx="5103751" cy="584775"/>
            </a:xfrm>
            <a:prstGeom prst="rect">
              <a:avLst/>
            </a:prstGeom>
            <a:noFill/>
          </p:spPr>
          <p:txBody>
            <a:bodyPr wrap="square" rtlCol="0">
              <a:spAutoFit/>
            </a:bodyPr>
            <a:lstStyle/>
            <a:p>
              <a:r>
                <a:rPr lang="fr-BE" sz="1600" b="1" dirty="0" smtClean="0">
                  <a:latin typeface="Arial" panose="020B0604020202020204" pitchFamily="34" charset="0"/>
                  <a:cs typeface="Arial" panose="020B0604020202020204" pitchFamily="34" charset="0"/>
                </a:rPr>
                <a:t>Nap </a:t>
              </a:r>
              <a:r>
                <a:rPr lang="fr-BE" sz="1600" b="1" dirty="0" err="1" smtClean="0">
                  <a:latin typeface="Arial" panose="020B0604020202020204" pitchFamily="34" charset="0"/>
                  <a:cs typeface="Arial" panose="020B0604020202020204" pitchFamily="34" charset="0"/>
                </a:rPr>
                <a:t>frequency</a:t>
              </a:r>
              <a:endParaRPr lang="fr-BE" sz="1600" b="1" dirty="0" smtClean="0">
                <a:latin typeface="Arial" panose="020B0604020202020204" pitchFamily="34" charset="0"/>
                <a:cs typeface="Arial" panose="020B0604020202020204" pitchFamily="34" charset="0"/>
              </a:endParaRPr>
            </a:p>
            <a:p>
              <a:r>
                <a:rPr lang="fr-BE" sz="1600" b="1" dirty="0" smtClean="0">
                  <a:latin typeface="Arial" panose="020B0604020202020204" pitchFamily="34" charset="0"/>
                  <a:cs typeface="Arial" panose="020B0604020202020204" pitchFamily="34" charset="0"/>
                </a:rPr>
                <a:t>Association </a:t>
              </a:r>
              <a:r>
                <a:rPr lang="fr-BE" sz="1600" b="1" dirty="0" err="1" smtClean="0">
                  <a:latin typeface="Arial" panose="020B0604020202020204" pitchFamily="34" charset="0"/>
                  <a:cs typeface="Arial" panose="020B0604020202020204" pitchFamily="34" charset="0"/>
                </a:rPr>
                <a:t>with</a:t>
              </a:r>
              <a:r>
                <a:rPr lang="fr-BE" sz="1600" b="1" dirty="0" smtClean="0">
                  <a:latin typeface="Arial" panose="020B0604020202020204" pitchFamily="34" charset="0"/>
                  <a:cs typeface="Arial" panose="020B0604020202020204" pitchFamily="34" charset="0"/>
                </a:rPr>
                <a:t> 24-rest/</a:t>
              </a:r>
              <a:r>
                <a:rPr lang="fr-BE" sz="1600" b="1" dirty="0" err="1" smtClean="0">
                  <a:latin typeface="Arial" panose="020B0604020202020204" pitchFamily="34" charset="0"/>
                  <a:cs typeface="Arial" panose="020B0604020202020204" pitchFamily="34" charset="0"/>
                </a:rPr>
                <a:t>activity</a:t>
              </a:r>
              <a:r>
                <a:rPr lang="fr-BE" sz="1600" b="1" dirty="0" smtClean="0">
                  <a:latin typeface="Arial" panose="020B0604020202020204" pitchFamily="34" charset="0"/>
                  <a:cs typeface="Arial" panose="020B0604020202020204" pitchFamily="34" charset="0"/>
                </a:rPr>
                <a:t> organisation</a:t>
              </a:r>
              <a:endParaRPr lang="en-US" sz="1600" b="1" dirty="0">
                <a:latin typeface="Arial" panose="020B0604020202020204" pitchFamily="34" charset="0"/>
                <a:cs typeface="Arial" panose="020B0604020202020204" pitchFamily="34" charset="0"/>
              </a:endParaRPr>
            </a:p>
          </p:txBody>
        </p:sp>
      </p:grpSp>
      <p:grpSp>
        <p:nvGrpSpPr>
          <p:cNvPr id="34" name="Group 33"/>
          <p:cNvGrpSpPr/>
          <p:nvPr/>
        </p:nvGrpSpPr>
        <p:grpSpPr>
          <a:xfrm>
            <a:off x="4754939" y="3999808"/>
            <a:ext cx="864096" cy="2309512"/>
            <a:chOff x="1043608" y="3525820"/>
            <a:chExt cx="864096" cy="2309512"/>
          </a:xfrm>
        </p:grpSpPr>
        <p:sp>
          <p:nvSpPr>
            <p:cNvPr id="31" name="Rectangle 30"/>
            <p:cNvSpPr/>
            <p:nvPr/>
          </p:nvSpPr>
          <p:spPr>
            <a:xfrm>
              <a:off x="1043608" y="3525820"/>
              <a:ext cx="288032" cy="230951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619672" y="3525820"/>
              <a:ext cx="288032" cy="230951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7491243" y="3999808"/>
            <a:ext cx="432048" cy="2309512"/>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716709B-B1F2-408C-BF87-974FC8F26E08}" type="slidenum">
              <a:rPr lang="de-DE" smtClean="0"/>
              <a:t>26</a:t>
            </a:fld>
            <a:endParaRPr lang="de-DE"/>
          </a:p>
        </p:txBody>
      </p:sp>
      <p:sp>
        <p:nvSpPr>
          <p:cNvPr id="6" name="TextBox 5"/>
          <p:cNvSpPr txBox="1"/>
          <p:nvPr/>
        </p:nvSpPr>
        <p:spPr>
          <a:xfrm>
            <a:off x="20323" y="6495276"/>
            <a:ext cx="2627783" cy="276999"/>
          </a:xfrm>
          <a:prstGeom prst="rect">
            <a:avLst/>
          </a:prstGeom>
          <a:noFill/>
        </p:spPr>
        <p:txBody>
          <a:bodyPr wrap="square" rtlCol="0">
            <a:spAutoFit/>
          </a:bodyPr>
          <a:lstStyle/>
          <a:p>
            <a:r>
              <a:rPr lang="fr-BE" sz="1200" dirty="0" err="1" smtClean="0"/>
              <a:t>Reyt</a:t>
            </a:r>
            <a:r>
              <a:rPr lang="fr-BE" sz="1200" dirty="0" smtClean="0"/>
              <a:t> et al., </a:t>
            </a:r>
            <a:r>
              <a:rPr lang="fr-BE" sz="1200" dirty="0" err="1" smtClean="0"/>
              <a:t>under</a:t>
            </a:r>
            <a:r>
              <a:rPr lang="fr-BE" sz="1200" dirty="0" smtClean="0"/>
              <a:t> </a:t>
            </a:r>
            <a:r>
              <a:rPr lang="fr-BE" sz="1200" dirty="0" err="1" smtClean="0"/>
              <a:t>review</a:t>
            </a:r>
            <a:endParaRPr lang="en-US" sz="1200" dirty="0"/>
          </a:p>
        </p:txBody>
      </p:sp>
    </p:spTree>
    <p:extLst>
      <p:ext uri="{BB962C8B-B14F-4D97-AF65-F5344CB8AC3E}">
        <p14:creationId xmlns:p14="http://schemas.microsoft.com/office/powerpoint/2010/main" val="37333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descr="Image 1"/>
          <p:cNvPicPr/>
          <p:nvPr/>
        </p:nvPicPr>
        <p:blipFill rotWithShape="1">
          <a:blip r:embed="rId3">
            <a:extLst/>
          </a:blip>
          <a:srcRect t="4255" r="2817"/>
          <a:stretch/>
        </p:blipFill>
        <p:spPr>
          <a:xfrm>
            <a:off x="2967896" y="953729"/>
            <a:ext cx="3384376" cy="2149496"/>
          </a:xfrm>
          <a:prstGeom prst="rect">
            <a:avLst/>
          </a:prstGeom>
          <a:ln w="12700" cap="flat">
            <a:noFill/>
            <a:miter lim="400000"/>
          </a:ln>
          <a:effectLst/>
        </p:spPr>
      </p:pic>
      <p:sp>
        <p:nvSpPr>
          <p:cNvPr id="3" name="TextBox 2"/>
          <p:cNvSpPr txBox="1"/>
          <p:nvPr/>
        </p:nvSpPr>
        <p:spPr>
          <a:xfrm>
            <a:off x="35495" y="260648"/>
            <a:ext cx="9108505" cy="523220"/>
          </a:xfrm>
          <a:prstGeom prst="rect">
            <a:avLst/>
          </a:prstGeom>
          <a:noFill/>
        </p:spPr>
        <p:txBody>
          <a:bodyPr vert="horz" wrap="square" lIns="91440" tIns="45720" rIns="91440" bIns="45720" rtlCol="0" anchor="ctr">
            <a:spAutoFit/>
          </a:bodyPr>
          <a:lstStyle>
            <a:lvl1pPr>
              <a:spcBef>
                <a:spcPct val="0"/>
              </a:spcBef>
              <a:buNone/>
              <a:defRPr sz="2800" b="1">
                <a:latin typeface="Arial" panose="020B0604020202020204" pitchFamily="34" charset="0"/>
                <a:cs typeface="Arial" panose="020B0604020202020204" pitchFamily="34" charset="0"/>
              </a:defRPr>
            </a:lvl1pPr>
          </a:lstStyle>
          <a:p>
            <a:r>
              <a:rPr lang="fr-BE" dirty="0" err="1" smtClean="0"/>
              <a:t>Daytime</a:t>
            </a:r>
            <a:r>
              <a:rPr lang="fr-BE" dirty="0" smtClean="0"/>
              <a:t> </a:t>
            </a:r>
            <a:r>
              <a:rPr lang="fr-BE" dirty="0" err="1" smtClean="0"/>
              <a:t>napping</a:t>
            </a:r>
            <a:r>
              <a:rPr lang="fr-BE" dirty="0" smtClean="0"/>
              <a:t> &amp; cognition in </a:t>
            </a:r>
            <a:r>
              <a:rPr lang="fr-BE" dirty="0" err="1" smtClean="0"/>
              <a:t>aging</a:t>
            </a:r>
            <a:endParaRPr lang="en-US" dirty="0"/>
          </a:p>
        </p:txBody>
      </p:sp>
      <p:sp>
        <p:nvSpPr>
          <p:cNvPr id="24" name="Rectangle 23"/>
          <p:cNvSpPr/>
          <p:nvPr/>
        </p:nvSpPr>
        <p:spPr>
          <a:xfrm>
            <a:off x="-32618" y="5589240"/>
            <a:ext cx="9176618" cy="1015663"/>
          </a:xfrm>
          <a:prstGeom prst="rect">
            <a:avLst/>
          </a:prstGeom>
          <a:solidFill>
            <a:schemeClr val="accent1">
              <a:lumMod val="75000"/>
            </a:schemeClr>
          </a:solidFill>
        </p:spPr>
        <p:txBody>
          <a:bodyPr wrap="square">
            <a:spAutoFit/>
          </a:bodyPr>
          <a:lstStyle/>
          <a:p>
            <a:pPr algn="ctr"/>
            <a:r>
              <a:rPr lang="en-US" sz="2000" b="1" dirty="0" smtClean="0">
                <a:solidFill>
                  <a:schemeClr val="bg1"/>
                </a:solidFill>
                <a:latin typeface="Arial" panose="020B0604020202020204" pitchFamily="34" charset="0"/>
                <a:cs typeface="Arial" panose="020B0604020202020204" pitchFamily="34" charset="0"/>
              </a:rPr>
              <a:t>Cross-talk </a:t>
            </a:r>
            <a:r>
              <a:rPr lang="en-US" sz="2000" b="1" dirty="0">
                <a:solidFill>
                  <a:schemeClr val="bg1"/>
                </a:solidFill>
                <a:latin typeface="Arial" panose="020B0604020202020204" pitchFamily="34" charset="0"/>
                <a:cs typeface="Arial" panose="020B0604020202020204" pitchFamily="34" charset="0"/>
              </a:rPr>
              <a:t>between the circadian timing system, nap characteristics and associated cognitive fitness in older adults. </a:t>
            </a:r>
            <a:endParaRPr lang="en-US" sz="2000" b="1" dirty="0" smtClean="0">
              <a:solidFill>
                <a:schemeClr val="bg1"/>
              </a:solidFill>
              <a:latin typeface="Arial" panose="020B0604020202020204" pitchFamily="34" charset="0"/>
              <a:cs typeface="Arial" panose="020B0604020202020204" pitchFamily="34" charset="0"/>
            </a:endParaRPr>
          </a:p>
          <a:p>
            <a:pPr algn="ctr"/>
            <a:r>
              <a:rPr lang="fr-BE" sz="20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Wake-state </a:t>
            </a:r>
            <a:r>
              <a:rPr lang="fr-BE" sz="20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instability</a:t>
            </a:r>
            <a:r>
              <a:rPr lang="fr-BE" sz="20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US" sz="2000" b="1" dirty="0">
              <a:solidFill>
                <a:schemeClr val="bg1"/>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6716709B-B1F2-408C-BF87-974FC8F26E08}" type="slidenum">
              <a:rPr lang="de-DE" smtClean="0"/>
              <a:t>27</a:t>
            </a:fld>
            <a:endParaRPr lang="de-DE" dirty="0"/>
          </a:p>
        </p:txBody>
      </p:sp>
      <p:grpSp>
        <p:nvGrpSpPr>
          <p:cNvPr id="17" name="Group 16"/>
          <p:cNvGrpSpPr/>
          <p:nvPr/>
        </p:nvGrpSpPr>
        <p:grpSpPr>
          <a:xfrm>
            <a:off x="241311" y="3140968"/>
            <a:ext cx="5453170" cy="2135558"/>
            <a:chOff x="200540" y="3140968"/>
            <a:chExt cx="5453170" cy="2135558"/>
          </a:xfrm>
        </p:grpSpPr>
        <p:sp>
          <p:nvSpPr>
            <p:cNvPr id="4" name="TextBox 3"/>
            <p:cNvSpPr txBox="1"/>
            <p:nvPr/>
          </p:nvSpPr>
          <p:spPr>
            <a:xfrm>
              <a:off x="200540" y="3140968"/>
              <a:ext cx="3298340" cy="615553"/>
            </a:xfrm>
            <a:prstGeom prst="rect">
              <a:avLst/>
            </a:prstGeom>
            <a:noFill/>
          </p:spPr>
          <p:txBody>
            <a:bodyPr wrap="square" rtlCol="0">
              <a:spAutoFit/>
            </a:bodyPr>
            <a:lstStyle/>
            <a:p>
              <a:r>
                <a:rPr lang="fr-BE" b="1" dirty="0" err="1" smtClean="0"/>
                <a:t>Subjectively</a:t>
              </a:r>
              <a:r>
                <a:rPr lang="fr-BE" b="1" dirty="0" smtClean="0"/>
                <a:t> </a:t>
              </a:r>
              <a:r>
                <a:rPr lang="fr-BE" b="1" dirty="0" err="1" smtClean="0"/>
                <a:t>reported</a:t>
              </a:r>
              <a:r>
                <a:rPr lang="fr-BE" b="1" dirty="0" smtClean="0"/>
                <a:t> </a:t>
              </a:r>
              <a:r>
                <a:rPr lang="fr-BE" b="1" dirty="0" err="1" smtClean="0"/>
                <a:t>nappers</a:t>
              </a:r>
              <a:endParaRPr lang="fr-BE" b="1" dirty="0" smtClean="0"/>
            </a:p>
            <a:p>
              <a:r>
                <a:rPr lang="fr-BE" sz="1600" dirty="0" err="1" smtClean="0"/>
                <a:t>Episodic</a:t>
              </a:r>
              <a:r>
                <a:rPr lang="fr-BE" sz="1600" dirty="0" smtClean="0"/>
                <a:t> Memory (z-score)</a:t>
              </a:r>
              <a:endParaRPr lang="en-US" sz="1600" dirty="0"/>
            </a:p>
          </p:txBody>
        </p:sp>
        <p:sp>
          <p:nvSpPr>
            <p:cNvPr id="5" name="TextBox 4"/>
            <p:cNvSpPr txBox="1"/>
            <p:nvPr/>
          </p:nvSpPr>
          <p:spPr>
            <a:xfrm>
              <a:off x="2845398" y="3936412"/>
              <a:ext cx="1584176" cy="369332"/>
            </a:xfrm>
            <a:prstGeom prst="rect">
              <a:avLst/>
            </a:prstGeom>
            <a:noFill/>
          </p:spPr>
          <p:txBody>
            <a:bodyPr wrap="square" rtlCol="0">
              <a:spAutoFit/>
            </a:bodyPr>
            <a:lstStyle/>
            <a:p>
              <a:r>
                <a:rPr lang="fr-BE" dirty="0" smtClean="0">
                  <a:solidFill>
                    <a:srgbClr val="0000FF"/>
                  </a:solidFill>
                </a:rPr>
                <a:t>No-</a:t>
              </a:r>
              <a:r>
                <a:rPr lang="fr-BE" dirty="0" err="1" smtClean="0">
                  <a:solidFill>
                    <a:srgbClr val="0000FF"/>
                  </a:solidFill>
                </a:rPr>
                <a:t>nappers</a:t>
              </a:r>
              <a:endParaRPr lang="en-US" dirty="0">
                <a:solidFill>
                  <a:srgbClr val="0000FF"/>
                </a:solidFill>
              </a:endParaRPr>
            </a:p>
          </p:txBody>
        </p:sp>
        <p:sp>
          <p:nvSpPr>
            <p:cNvPr id="12" name="TextBox 11"/>
            <p:cNvSpPr txBox="1"/>
            <p:nvPr/>
          </p:nvSpPr>
          <p:spPr>
            <a:xfrm>
              <a:off x="2845398" y="4224444"/>
              <a:ext cx="2808312" cy="369332"/>
            </a:xfrm>
            <a:prstGeom prst="rect">
              <a:avLst/>
            </a:prstGeom>
            <a:noFill/>
          </p:spPr>
          <p:txBody>
            <a:bodyPr wrap="square" rtlCol="0">
              <a:spAutoFit/>
            </a:bodyPr>
            <a:lstStyle/>
            <a:p>
              <a:r>
                <a:rPr lang="fr-BE" dirty="0" smtClean="0">
                  <a:solidFill>
                    <a:srgbClr val="FF0000"/>
                  </a:solidFill>
                </a:rPr>
                <a:t>Long &amp; </a:t>
              </a:r>
              <a:r>
                <a:rPr lang="fr-BE" dirty="0" err="1" smtClean="0">
                  <a:solidFill>
                    <a:srgbClr val="FF0000"/>
                  </a:solidFill>
                </a:rPr>
                <a:t>frequent</a:t>
              </a:r>
              <a:r>
                <a:rPr lang="fr-BE" dirty="0" smtClean="0">
                  <a:solidFill>
                    <a:srgbClr val="FF0000"/>
                  </a:solidFill>
                </a:rPr>
                <a:t> </a:t>
              </a:r>
              <a:r>
                <a:rPr lang="fr-BE" dirty="0" err="1">
                  <a:solidFill>
                    <a:srgbClr val="FF0000"/>
                  </a:solidFill>
                </a:rPr>
                <a:t>n</a:t>
              </a:r>
              <a:r>
                <a:rPr lang="fr-BE" dirty="0" err="1" smtClean="0">
                  <a:solidFill>
                    <a:srgbClr val="FF0000"/>
                  </a:solidFill>
                </a:rPr>
                <a:t>appers</a:t>
              </a:r>
              <a:endParaRPr lang="en-US" dirty="0">
                <a:solidFill>
                  <a:srgbClr val="FF0000"/>
                </a:solidFill>
              </a:endParaRPr>
            </a:p>
          </p:txBody>
        </p:sp>
        <p:grpSp>
          <p:nvGrpSpPr>
            <p:cNvPr id="9" name="Group 8"/>
            <p:cNvGrpSpPr/>
            <p:nvPr/>
          </p:nvGrpSpPr>
          <p:grpSpPr>
            <a:xfrm>
              <a:off x="386856" y="3936411"/>
              <a:ext cx="1905294" cy="1340115"/>
              <a:chOff x="107504" y="3692351"/>
              <a:chExt cx="2167240" cy="1584176"/>
            </a:xfrm>
          </p:grpSpPr>
          <p:pic>
            <p:nvPicPr>
              <p:cNvPr id="10" name="Picture 9"/>
              <p:cNvPicPr>
                <a:picLocks noChangeAspect="1"/>
              </p:cNvPicPr>
              <p:nvPr/>
            </p:nvPicPr>
            <p:blipFill rotWithShape="1">
              <a:blip r:embed="rId4"/>
              <a:srcRect l="36039" t="29864" r="33067" b="25342"/>
              <a:stretch/>
            </p:blipFill>
            <p:spPr>
              <a:xfrm>
                <a:off x="654564" y="3764359"/>
                <a:ext cx="1620180" cy="1368152"/>
              </a:xfrm>
              <a:prstGeom prst="rect">
                <a:avLst/>
              </a:prstGeom>
            </p:spPr>
          </p:pic>
          <p:cxnSp>
            <p:nvCxnSpPr>
              <p:cNvPr id="13" name="Straight Connector 12"/>
              <p:cNvCxnSpPr/>
              <p:nvPr/>
            </p:nvCxnSpPr>
            <p:spPr>
              <a:xfrm>
                <a:off x="546552" y="3692351"/>
                <a:ext cx="0" cy="1584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7504" y="4869160"/>
                <a:ext cx="493507" cy="246221"/>
              </a:xfrm>
              <a:prstGeom prst="rect">
                <a:avLst/>
              </a:prstGeom>
              <a:noFill/>
            </p:spPr>
            <p:txBody>
              <a:bodyPr wrap="square" rtlCol="0">
                <a:spAutoFit/>
              </a:bodyPr>
              <a:lstStyle/>
              <a:p>
                <a:r>
                  <a:rPr lang="fr-BE" sz="1000" dirty="0" smtClean="0">
                    <a:latin typeface="Arial" panose="020B0604020202020204" pitchFamily="34" charset="0"/>
                    <a:cs typeface="Arial" panose="020B0604020202020204" pitchFamily="34" charset="0"/>
                  </a:rPr>
                  <a:t>-1.5</a:t>
                </a:r>
                <a:endParaRPr lang="en-US" sz="1000" dirty="0">
                  <a:latin typeface="Arial" panose="020B0604020202020204" pitchFamily="34" charset="0"/>
                  <a:cs typeface="Arial" panose="020B0604020202020204" pitchFamily="34" charset="0"/>
                </a:endParaRPr>
              </a:p>
            </p:txBody>
          </p:sp>
          <p:sp>
            <p:nvSpPr>
              <p:cNvPr id="19" name="TextBox 18"/>
              <p:cNvSpPr txBox="1"/>
              <p:nvPr/>
            </p:nvSpPr>
            <p:spPr>
              <a:xfrm>
                <a:off x="118053" y="4664169"/>
                <a:ext cx="709531" cy="246221"/>
              </a:xfrm>
              <a:prstGeom prst="rect">
                <a:avLst/>
              </a:prstGeom>
              <a:noFill/>
            </p:spPr>
            <p:txBody>
              <a:bodyPr wrap="square" rtlCol="0">
                <a:spAutoFit/>
              </a:bodyPr>
              <a:lstStyle/>
              <a:p>
                <a:r>
                  <a:rPr lang="fr-BE" sz="1000" dirty="0" smtClean="0">
                    <a:latin typeface="Arial" panose="020B0604020202020204" pitchFamily="34" charset="0"/>
                    <a:cs typeface="Arial" panose="020B0604020202020204" pitchFamily="34" charset="0"/>
                  </a:rPr>
                  <a:t>-1.0</a:t>
                </a:r>
                <a:endParaRPr lang="en-US" sz="1000" dirty="0">
                  <a:latin typeface="Arial" panose="020B0604020202020204" pitchFamily="34" charset="0"/>
                  <a:cs typeface="Arial" panose="020B0604020202020204" pitchFamily="34" charset="0"/>
                </a:endParaRPr>
              </a:p>
            </p:txBody>
          </p:sp>
          <p:sp>
            <p:nvSpPr>
              <p:cNvPr id="20" name="TextBox 19"/>
              <p:cNvSpPr txBox="1"/>
              <p:nvPr/>
            </p:nvSpPr>
            <p:spPr>
              <a:xfrm>
                <a:off x="118052" y="4436692"/>
                <a:ext cx="493507" cy="246221"/>
              </a:xfrm>
              <a:prstGeom prst="rect">
                <a:avLst/>
              </a:prstGeom>
              <a:noFill/>
            </p:spPr>
            <p:txBody>
              <a:bodyPr wrap="square" rtlCol="0">
                <a:spAutoFit/>
              </a:bodyPr>
              <a:lstStyle/>
              <a:p>
                <a:r>
                  <a:rPr lang="fr-BE" sz="1000" dirty="0" smtClean="0">
                    <a:latin typeface="Arial" panose="020B0604020202020204" pitchFamily="34" charset="0"/>
                    <a:cs typeface="Arial" panose="020B0604020202020204" pitchFamily="34" charset="0"/>
                  </a:rPr>
                  <a:t>-0.5</a:t>
                </a:r>
                <a:endParaRPr lang="en-US" sz="1000" dirty="0">
                  <a:latin typeface="Arial" panose="020B0604020202020204" pitchFamily="34" charset="0"/>
                  <a:cs typeface="Arial" panose="020B0604020202020204" pitchFamily="34" charset="0"/>
                </a:endParaRPr>
              </a:p>
            </p:txBody>
          </p:sp>
          <p:sp>
            <p:nvSpPr>
              <p:cNvPr id="21" name="TextBox 20"/>
              <p:cNvSpPr txBox="1"/>
              <p:nvPr/>
            </p:nvSpPr>
            <p:spPr>
              <a:xfrm>
                <a:off x="147404" y="3815893"/>
                <a:ext cx="493507" cy="246221"/>
              </a:xfrm>
              <a:prstGeom prst="rect">
                <a:avLst/>
              </a:prstGeom>
              <a:noFill/>
            </p:spPr>
            <p:txBody>
              <a:bodyPr wrap="square" rtlCol="0">
                <a:spAutoFit/>
              </a:bodyPr>
              <a:lstStyle/>
              <a:p>
                <a:r>
                  <a:rPr lang="fr-BE" sz="1000" dirty="0" smtClean="0">
                    <a:latin typeface="Arial" panose="020B0604020202020204" pitchFamily="34" charset="0"/>
                    <a:cs typeface="Arial" panose="020B0604020202020204" pitchFamily="34" charset="0"/>
                  </a:rPr>
                  <a:t>1.0</a:t>
                </a:r>
                <a:endParaRPr lang="en-US" sz="1000" dirty="0">
                  <a:latin typeface="Arial" panose="020B0604020202020204" pitchFamily="34" charset="0"/>
                  <a:cs typeface="Arial" panose="020B0604020202020204" pitchFamily="34" charset="0"/>
                </a:endParaRPr>
              </a:p>
            </p:txBody>
          </p:sp>
          <p:cxnSp>
            <p:nvCxnSpPr>
              <p:cNvPr id="23" name="Straight Connector 22"/>
              <p:cNvCxnSpPr/>
              <p:nvPr/>
            </p:nvCxnSpPr>
            <p:spPr>
              <a:xfrm>
                <a:off x="546552" y="5199002"/>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4544" y="3933056"/>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4544" y="4581128"/>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4552" y="4802669"/>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4544" y="5013176"/>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7504" y="4221088"/>
                <a:ext cx="493507" cy="246221"/>
              </a:xfrm>
              <a:prstGeom prst="rect">
                <a:avLst/>
              </a:prstGeom>
              <a:noFill/>
            </p:spPr>
            <p:txBody>
              <a:bodyPr wrap="square" rtlCol="0">
                <a:spAutoFit/>
              </a:bodyPr>
              <a:lstStyle/>
              <a:p>
                <a:r>
                  <a:rPr lang="fr-BE" sz="1000" dirty="0">
                    <a:latin typeface="Arial" panose="020B0604020202020204" pitchFamily="34" charset="0"/>
                    <a:cs typeface="Arial" panose="020B0604020202020204" pitchFamily="34" charset="0"/>
                  </a:rPr>
                  <a:t> </a:t>
                </a:r>
                <a:r>
                  <a:rPr lang="fr-BE" sz="1000" dirty="0" smtClean="0">
                    <a:latin typeface="Arial" panose="020B0604020202020204" pitchFamily="34" charset="0"/>
                    <a:cs typeface="Arial" panose="020B0604020202020204" pitchFamily="34" charset="0"/>
                  </a:rPr>
                  <a:t>0.0</a:t>
                </a:r>
                <a:endParaRPr lang="en-US" sz="1000" dirty="0">
                  <a:latin typeface="Arial" panose="020B0604020202020204" pitchFamily="34" charset="0"/>
                  <a:cs typeface="Arial" panose="020B0604020202020204" pitchFamily="34" charset="0"/>
                </a:endParaRPr>
              </a:p>
            </p:txBody>
          </p:sp>
          <p:cxnSp>
            <p:nvCxnSpPr>
              <p:cNvPr id="45" name="Straight Connector 44"/>
              <p:cNvCxnSpPr/>
              <p:nvPr/>
            </p:nvCxnSpPr>
            <p:spPr>
              <a:xfrm>
                <a:off x="467544" y="4365104"/>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7504" y="4016097"/>
                <a:ext cx="493507" cy="246221"/>
              </a:xfrm>
              <a:prstGeom prst="rect">
                <a:avLst/>
              </a:prstGeom>
              <a:noFill/>
            </p:spPr>
            <p:txBody>
              <a:bodyPr wrap="square" rtlCol="0">
                <a:spAutoFit/>
              </a:bodyPr>
              <a:lstStyle/>
              <a:p>
                <a:r>
                  <a:rPr lang="fr-BE" sz="1000" dirty="0">
                    <a:latin typeface="Arial" panose="020B0604020202020204" pitchFamily="34" charset="0"/>
                    <a:cs typeface="Arial" panose="020B0604020202020204" pitchFamily="34" charset="0"/>
                  </a:rPr>
                  <a:t> </a:t>
                </a:r>
                <a:r>
                  <a:rPr lang="fr-BE" sz="1000" dirty="0" smtClean="0">
                    <a:latin typeface="Arial" panose="020B0604020202020204" pitchFamily="34" charset="0"/>
                    <a:cs typeface="Arial" panose="020B0604020202020204" pitchFamily="34" charset="0"/>
                  </a:rPr>
                  <a:t>0.5</a:t>
                </a:r>
                <a:endParaRPr lang="en-US" sz="1000" dirty="0">
                  <a:latin typeface="Arial" panose="020B0604020202020204" pitchFamily="34" charset="0"/>
                  <a:cs typeface="Arial" panose="020B0604020202020204" pitchFamily="34" charset="0"/>
                </a:endParaRPr>
              </a:p>
            </p:txBody>
          </p:sp>
          <p:cxnSp>
            <p:nvCxnSpPr>
              <p:cNvPr id="47" name="Straight Connector 46"/>
              <p:cNvCxnSpPr/>
              <p:nvPr/>
            </p:nvCxnSpPr>
            <p:spPr>
              <a:xfrm>
                <a:off x="474544" y="4149080"/>
                <a:ext cx="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Group 21"/>
          <p:cNvGrpSpPr/>
          <p:nvPr/>
        </p:nvGrpSpPr>
        <p:grpSpPr>
          <a:xfrm>
            <a:off x="2886169" y="3450486"/>
            <a:ext cx="6483898" cy="1775359"/>
            <a:chOff x="2845398" y="3450486"/>
            <a:chExt cx="6483898" cy="1775359"/>
          </a:xfrm>
        </p:grpSpPr>
        <p:sp>
          <p:nvSpPr>
            <p:cNvPr id="25" name="TextBox 24"/>
            <p:cNvSpPr txBox="1"/>
            <p:nvPr/>
          </p:nvSpPr>
          <p:spPr>
            <a:xfrm>
              <a:off x="2845398" y="4575192"/>
              <a:ext cx="2808312" cy="369332"/>
            </a:xfrm>
            <a:prstGeom prst="rect">
              <a:avLst/>
            </a:prstGeom>
            <a:noFill/>
          </p:spPr>
          <p:txBody>
            <a:bodyPr wrap="square" rtlCol="0">
              <a:spAutoFit/>
            </a:bodyPr>
            <a:lstStyle/>
            <a:p>
              <a:r>
                <a:rPr lang="fr-BE" dirty="0" smtClean="0">
                  <a:solidFill>
                    <a:srgbClr val="66FF33"/>
                  </a:solidFill>
                </a:rPr>
                <a:t>Short &amp; </a:t>
              </a:r>
              <a:r>
                <a:rPr lang="fr-BE" dirty="0" err="1" smtClean="0">
                  <a:solidFill>
                    <a:srgbClr val="66FF33"/>
                  </a:solidFill>
                </a:rPr>
                <a:t>frequent</a:t>
              </a:r>
              <a:r>
                <a:rPr lang="fr-BE" dirty="0" smtClean="0">
                  <a:solidFill>
                    <a:srgbClr val="66FF33"/>
                  </a:solidFill>
                </a:rPr>
                <a:t> </a:t>
              </a:r>
              <a:r>
                <a:rPr lang="fr-BE" dirty="0" err="1">
                  <a:solidFill>
                    <a:srgbClr val="66FF33"/>
                  </a:solidFill>
                </a:rPr>
                <a:t>n</a:t>
              </a:r>
              <a:r>
                <a:rPr lang="fr-BE" dirty="0" err="1" smtClean="0">
                  <a:solidFill>
                    <a:srgbClr val="66FF33"/>
                  </a:solidFill>
                </a:rPr>
                <a:t>appers</a:t>
              </a:r>
              <a:endParaRPr lang="en-US" dirty="0">
                <a:solidFill>
                  <a:srgbClr val="66FF33"/>
                </a:solidFill>
              </a:endParaRPr>
            </a:p>
          </p:txBody>
        </p:sp>
        <p:grpSp>
          <p:nvGrpSpPr>
            <p:cNvPr id="11" name="Group 10"/>
            <p:cNvGrpSpPr/>
            <p:nvPr/>
          </p:nvGrpSpPr>
          <p:grpSpPr>
            <a:xfrm>
              <a:off x="5868144" y="3861048"/>
              <a:ext cx="527432" cy="1364797"/>
              <a:chOff x="5508104" y="3656057"/>
              <a:chExt cx="537650" cy="1645151"/>
            </a:xfrm>
          </p:grpSpPr>
          <p:cxnSp>
            <p:nvCxnSpPr>
              <p:cNvPr id="26" name="Straight Connector 25"/>
              <p:cNvCxnSpPr/>
              <p:nvPr/>
            </p:nvCxnSpPr>
            <p:spPr>
              <a:xfrm>
                <a:off x="5868144" y="3656057"/>
                <a:ext cx="0" cy="1584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22131" y="5024209"/>
                <a:ext cx="493507" cy="276999"/>
              </a:xfrm>
              <a:prstGeom prst="rect">
                <a:avLst/>
              </a:prstGeom>
              <a:noFill/>
            </p:spPr>
            <p:txBody>
              <a:bodyPr wrap="square" rtlCol="0">
                <a:spAutoFit/>
              </a:bodyPr>
              <a:lstStyle/>
              <a:p>
                <a:r>
                  <a:rPr lang="fr-BE" sz="1200" dirty="0" smtClean="0"/>
                  <a:t>-1</a:t>
                </a:r>
                <a:endParaRPr lang="en-US" sz="1200" dirty="0"/>
              </a:p>
            </p:txBody>
          </p:sp>
          <p:sp>
            <p:nvSpPr>
              <p:cNvPr id="29" name="TextBox 28"/>
              <p:cNvSpPr txBox="1"/>
              <p:nvPr/>
            </p:nvSpPr>
            <p:spPr>
              <a:xfrm>
                <a:off x="5508104" y="4592161"/>
                <a:ext cx="493507" cy="276999"/>
              </a:xfrm>
              <a:prstGeom prst="rect">
                <a:avLst/>
              </a:prstGeom>
              <a:noFill/>
            </p:spPr>
            <p:txBody>
              <a:bodyPr wrap="square" rtlCol="0">
                <a:spAutoFit/>
              </a:bodyPr>
              <a:lstStyle/>
              <a:p>
                <a:r>
                  <a:rPr lang="fr-BE" sz="1200" dirty="0" smtClean="0"/>
                  <a:t>-0</a:t>
                </a:r>
                <a:endParaRPr lang="en-US" sz="1200" dirty="0"/>
              </a:p>
            </p:txBody>
          </p:sp>
          <p:sp>
            <p:nvSpPr>
              <p:cNvPr id="30" name="TextBox 29"/>
              <p:cNvSpPr txBox="1"/>
              <p:nvPr/>
            </p:nvSpPr>
            <p:spPr>
              <a:xfrm>
                <a:off x="5552247" y="4196118"/>
                <a:ext cx="493507" cy="276999"/>
              </a:xfrm>
              <a:prstGeom prst="rect">
                <a:avLst/>
              </a:prstGeom>
              <a:noFill/>
            </p:spPr>
            <p:txBody>
              <a:bodyPr wrap="square" rtlCol="0">
                <a:spAutoFit/>
              </a:bodyPr>
              <a:lstStyle/>
              <a:p>
                <a:r>
                  <a:rPr lang="fr-BE" sz="1200" dirty="0"/>
                  <a:t>1</a:t>
                </a:r>
                <a:endParaRPr lang="en-US" sz="1200" dirty="0"/>
              </a:p>
            </p:txBody>
          </p:sp>
          <p:sp>
            <p:nvSpPr>
              <p:cNvPr id="31" name="TextBox 30"/>
              <p:cNvSpPr txBox="1"/>
              <p:nvPr/>
            </p:nvSpPr>
            <p:spPr>
              <a:xfrm>
                <a:off x="5551263" y="3735910"/>
                <a:ext cx="493507" cy="276999"/>
              </a:xfrm>
              <a:prstGeom prst="rect">
                <a:avLst/>
              </a:prstGeom>
              <a:noFill/>
            </p:spPr>
            <p:txBody>
              <a:bodyPr wrap="square" rtlCol="0">
                <a:spAutoFit/>
              </a:bodyPr>
              <a:lstStyle/>
              <a:p>
                <a:r>
                  <a:rPr lang="fr-BE" sz="1200" dirty="0"/>
                  <a:t>2</a:t>
                </a:r>
                <a:endParaRPr lang="en-US" sz="1200" dirty="0"/>
              </a:p>
            </p:txBody>
          </p:sp>
          <p:cxnSp>
            <p:nvCxnSpPr>
              <p:cNvPr id="32" name="Straight Connector 31"/>
              <p:cNvCxnSpPr/>
              <p:nvPr/>
            </p:nvCxnSpPr>
            <p:spPr>
              <a:xfrm>
                <a:off x="5868144" y="516270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96136" y="3872081"/>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796136" y="4304129"/>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796144" y="4736177"/>
                <a:ext cx="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796136" y="5168225"/>
                <a:ext cx="7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940152" y="3450486"/>
              <a:ext cx="3389144" cy="338554"/>
            </a:xfrm>
            <a:prstGeom prst="rect">
              <a:avLst/>
            </a:prstGeom>
            <a:noFill/>
          </p:spPr>
          <p:txBody>
            <a:bodyPr wrap="square" rtlCol="0">
              <a:spAutoFit/>
            </a:bodyPr>
            <a:lstStyle/>
            <a:p>
              <a:r>
                <a:rPr lang="fr-BE" sz="1600" dirty="0" err="1" smtClean="0"/>
                <a:t>Executive</a:t>
              </a:r>
              <a:r>
                <a:rPr lang="fr-BE" sz="1600" dirty="0" smtClean="0"/>
                <a:t> </a:t>
              </a:r>
              <a:r>
                <a:rPr lang="fr-BE" sz="1600" dirty="0" err="1" smtClean="0"/>
                <a:t>functions</a:t>
              </a:r>
              <a:r>
                <a:rPr lang="fr-BE" sz="1600" dirty="0"/>
                <a:t> </a:t>
              </a:r>
              <a:r>
                <a:rPr lang="fr-BE" sz="1600" dirty="0" smtClean="0"/>
                <a:t>(z-score)</a:t>
              </a:r>
              <a:endParaRPr lang="en-US" sz="1600" dirty="0"/>
            </a:p>
          </p:txBody>
        </p:sp>
        <p:pic>
          <p:nvPicPr>
            <p:cNvPr id="15" name="Picture 14"/>
            <p:cNvPicPr>
              <a:picLocks noChangeAspect="1"/>
            </p:cNvPicPr>
            <p:nvPr/>
          </p:nvPicPr>
          <p:blipFill rotWithShape="1">
            <a:blip r:embed="rId5"/>
            <a:srcRect l="30263" t="15000" r="26375" b="24801"/>
            <a:stretch/>
          </p:blipFill>
          <p:spPr>
            <a:xfrm>
              <a:off x="6372200" y="3961922"/>
              <a:ext cx="1503320" cy="1173962"/>
            </a:xfrm>
            <a:prstGeom prst="rect">
              <a:avLst/>
            </a:prstGeom>
          </p:spPr>
        </p:pic>
      </p:grpSp>
      <p:sp>
        <p:nvSpPr>
          <p:cNvPr id="16" name="TextBox 15"/>
          <p:cNvSpPr txBox="1"/>
          <p:nvPr/>
        </p:nvSpPr>
        <p:spPr>
          <a:xfrm>
            <a:off x="4061776" y="2918559"/>
            <a:ext cx="2304256" cy="338554"/>
          </a:xfrm>
          <a:prstGeom prst="rect">
            <a:avLst/>
          </a:prstGeom>
          <a:solidFill>
            <a:schemeClr val="bg1"/>
          </a:solidFill>
        </p:spPr>
        <p:txBody>
          <a:bodyPr wrap="square" rtlCol="0">
            <a:spAutoFit/>
          </a:bodyPr>
          <a:lstStyle/>
          <a:p>
            <a:r>
              <a:rPr lang="fr-BE" sz="1600" dirty="0" smtClean="0"/>
              <a:t>Daily </a:t>
            </a:r>
            <a:r>
              <a:rPr lang="fr-BE" sz="1600" dirty="0" err="1" smtClean="0"/>
              <a:t>rest</a:t>
            </a:r>
            <a:r>
              <a:rPr lang="fr-BE" sz="1600" dirty="0" smtClean="0"/>
              <a:t> </a:t>
            </a:r>
            <a:r>
              <a:rPr lang="fr-BE" sz="1600" dirty="0" err="1" smtClean="0"/>
              <a:t>frequency</a:t>
            </a:r>
            <a:endParaRPr lang="en-US" sz="1600" dirty="0"/>
          </a:p>
        </p:txBody>
      </p:sp>
    </p:spTree>
    <p:extLst>
      <p:ext uri="{BB962C8B-B14F-4D97-AF65-F5344CB8AC3E}">
        <p14:creationId xmlns:p14="http://schemas.microsoft.com/office/powerpoint/2010/main" val="171168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700808"/>
            <a:ext cx="7560840" cy="3293209"/>
          </a:xfrm>
          <a:prstGeom prst="rect">
            <a:avLst/>
          </a:prstGeom>
        </p:spPr>
        <p:txBody>
          <a:bodyPr wrap="square">
            <a:spAutoFit/>
          </a:bodyPr>
          <a:lstStyle/>
          <a:p>
            <a:pPr algn="ctr"/>
            <a:r>
              <a:rPr lang="fr-BE" sz="2600" dirty="0">
                <a:latin typeface="Arial" panose="020B0604020202020204" pitchFamily="34" charset="0"/>
                <a:cs typeface="Arial" panose="020B0604020202020204" pitchFamily="34" charset="0"/>
              </a:rPr>
              <a:t>No COI to </a:t>
            </a:r>
            <a:r>
              <a:rPr lang="fr-BE" sz="2600" dirty="0" err="1" smtClean="0">
                <a:latin typeface="Arial" panose="020B0604020202020204" pitchFamily="34" charset="0"/>
                <a:cs typeface="Arial" panose="020B0604020202020204" pitchFamily="34" charset="0"/>
              </a:rPr>
              <a:t>disclose</a:t>
            </a:r>
            <a:r>
              <a:rPr lang="fr-BE" sz="2600" dirty="0" smtClean="0">
                <a:latin typeface="Arial" panose="020B0604020202020204" pitchFamily="34" charset="0"/>
                <a:cs typeface="Arial" panose="020B0604020202020204" pitchFamily="34" charset="0"/>
              </a:rPr>
              <a:t>.</a:t>
            </a:r>
          </a:p>
          <a:p>
            <a:pPr algn="ctr"/>
            <a:endParaRPr lang="fr-BE" sz="2600" dirty="0">
              <a:latin typeface="Arial" panose="020B0604020202020204" pitchFamily="34" charset="0"/>
              <a:cs typeface="Arial" panose="020B0604020202020204" pitchFamily="34" charset="0"/>
            </a:endParaRPr>
          </a:p>
          <a:p>
            <a:pPr algn="ctr"/>
            <a:r>
              <a:rPr lang="fr-BE" sz="2600" dirty="0" err="1" smtClean="0">
                <a:latin typeface="Arial" panose="020B0604020202020204" pitchFamily="34" charset="0"/>
                <a:cs typeface="Arial" panose="020B0604020202020204" pitchFamily="34" charset="0"/>
              </a:rPr>
              <a:t>Employed</a:t>
            </a:r>
            <a:r>
              <a:rPr lang="fr-BE" sz="2600" dirty="0" smtClean="0">
                <a:latin typeface="Arial" panose="020B0604020202020204" pitchFamily="34" charset="0"/>
                <a:cs typeface="Arial" panose="020B0604020202020204" pitchFamily="34" charset="0"/>
              </a:rPr>
              <a:t> </a:t>
            </a:r>
            <a:r>
              <a:rPr lang="fr-BE" sz="2600" dirty="0">
                <a:latin typeface="Arial" panose="020B0604020202020204" pitchFamily="34" charset="0"/>
                <a:cs typeface="Arial" panose="020B0604020202020204" pitchFamily="34" charset="0"/>
              </a:rPr>
              <a:t>at </a:t>
            </a:r>
            <a:r>
              <a:rPr lang="fr-BE" sz="2600" dirty="0" err="1">
                <a:latin typeface="Arial" panose="020B0604020202020204" pitchFamily="34" charset="0"/>
                <a:cs typeface="Arial" panose="020B0604020202020204" pitchFamily="34" charset="0"/>
              </a:rPr>
              <a:t>University</a:t>
            </a:r>
            <a:r>
              <a:rPr lang="fr-BE" sz="2600" dirty="0">
                <a:latin typeface="Arial" panose="020B0604020202020204" pitchFamily="34" charset="0"/>
                <a:cs typeface="Arial" panose="020B0604020202020204" pitchFamily="34" charset="0"/>
              </a:rPr>
              <a:t> of Liège by the National Funds of </a:t>
            </a:r>
            <a:r>
              <a:rPr lang="fr-BE" sz="2600" dirty="0" err="1">
                <a:latin typeface="Arial" panose="020B0604020202020204" pitchFamily="34" charset="0"/>
                <a:cs typeface="Arial" panose="020B0604020202020204" pitchFamily="34" charset="0"/>
              </a:rPr>
              <a:t>Research</a:t>
            </a:r>
            <a:r>
              <a:rPr lang="fr-BE" sz="2600" dirty="0">
                <a:latin typeface="Arial" panose="020B0604020202020204" pitchFamily="34" charset="0"/>
                <a:cs typeface="Arial" panose="020B0604020202020204" pitchFamily="34" charset="0"/>
              </a:rPr>
              <a:t> </a:t>
            </a:r>
            <a:endParaRPr lang="fr-BE" sz="2600" dirty="0" smtClean="0">
              <a:latin typeface="Arial" panose="020B0604020202020204" pitchFamily="34" charset="0"/>
              <a:cs typeface="Arial" panose="020B0604020202020204" pitchFamily="34" charset="0"/>
            </a:endParaRPr>
          </a:p>
          <a:p>
            <a:pPr algn="ctr"/>
            <a:r>
              <a:rPr lang="fr-BE" sz="2600" dirty="0" smtClean="0">
                <a:latin typeface="Arial" panose="020B0604020202020204" pitchFamily="34" charset="0"/>
                <a:cs typeface="Arial" panose="020B0604020202020204" pitchFamily="34" charset="0"/>
              </a:rPr>
              <a:t>(</a:t>
            </a:r>
            <a:r>
              <a:rPr lang="fr-BE" sz="2600" dirty="0">
                <a:latin typeface="Arial" panose="020B0604020202020204" pitchFamily="34" charset="0"/>
                <a:cs typeface="Arial" panose="020B0604020202020204" pitchFamily="34" charset="0"/>
              </a:rPr>
              <a:t>FNRS-</a:t>
            </a:r>
            <a:r>
              <a:rPr lang="fr-BE" sz="2600" dirty="0" err="1">
                <a:latin typeface="Arial" panose="020B0604020202020204" pitchFamily="34" charset="0"/>
                <a:cs typeface="Arial" panose="020B0604020202020204" pitchFamily="34" charset="0"/>
              </a:rPr>
              <a:t>Belgium</a:t>
            </a:r>
            <a:r>
              <a:rPr lang="fr-BE" sz="2600" dirty="0" smtClean="0">
                <a:latin typeface="Arial" panose="020B0604020202020204" pitchFamily="34" charset="0"/>
                <a:cs typeface="Arial" panose="020B0604020202020204" pitchFamily="34" charset="0"/>
              </a:rPr>
              <a:t>).</a:t>
            </a:r>
          </a:p>
          <a:p>
            <a:pPr algn="ctr"/>
            <a:endParaRPr lang="fr-BE" sz="2600" dirty="0">
              <a:latin typeface="Arial" panose="020B0604020202020204" pitchFamily="34" charset="0"/>
              <a:cs typeface="Arial" panose="020B0604020202020204" pitchFamily="34" charset="0"/>
            </a:endParaRPr>
          </a:p>
          <a:p>
            <a:pPr algn="ctr"/>
            <a:r>
              <a:rPr lang="fr-BE" sz="2600" dirty="0" smtClean="0">
                <a:latin typeface="Arial" panose="020B0604020202020204" pitchFamily="34" charset="0"/>
                <a:cs typeface="Arial" panose="020B0604020202020204" pitchFamily="34" charset="0"/>
              </a:rPr>
              <a:t>The </a:t>
            </a:r>
            <a:r>
              <a:rPr lang="fr-BE" sz="2600" dirty="0">
                <a:latin typeface="Arial" panose="020B0604020202020204" pitchFamily="34" charset="0"/>
                <a:cs typeface="Arial" panose="020B0604020202020204" pitchFamily="34" charset="0"/>
              </a:rPr>
              <a:t>FNRS and </a:t>
            </a:r>
            <a:r>
              <a:rPr lang="fr-BE" sz="2600" dirty="0" err="1">
                <a:latin typeface="Arial" panose="020B0604020202020204" pitchFamily="34" charset="0"/>
                <a:cs typeface="Arial" panose="020B0604020202020204" pitchFamily="34" charset="0"/>
              </a:rPr>
              <a:t>European</a:t>
            </a:r>
            <a:r>
              <a:rPr lang="fr-BE" sz="2600" dirty="0">
                <a:latin typeface="Arial" panose="020B0604020202020204" pitchFamily="34" charset="0"/>
                <a:cs typeface="Arial" panose="020B0604020202020204" pitchFamily="34" charset="0"/>
              </a:rPr>
              <a:t> </a:t>
            </a:r>
            <a:r>
              <a:rPr lang="fr-BE" sz="2600" dirty="0" err="1">
                <a:latin typeface="Arial" panose="020B0604020202020204" pitchFamily="34" charset="0"/>
                <a:cs typeface="Arial" panose="020B0604020202020204" pitchFamily="34" charset="0"/>
              </a:rPr>
              <a:t>Research</a:t>
            </a:r>
            <a:r>
              <a:rPr lang="fr-BE" sz="2600" dirty="0">
                <a:latin typeface="Arial" panose="020B0604020202020204" pitchFamily="34" charset="0"/>
                <a:cs typeface="Arial" panose="020B0604020202020204" pitchFamily="34" charset="0"/>
              </a:rPr>
              <a:t> Council </a:t>
            </a:r>
            <a:r>
              <a:rPr lang="fr-BE" sz="2600" dirty="0" err="1">
                <a:latin typeface="Arial" panose="020B0604020202020204" pitchFamily="34" charset="0"/>
                <a:cs typeface="Arial" panose="020B0604020202020204" pitchFamily="34" charset="0"/>
              </a:rPr>
              <a:t>funded</a:t>
            </a:r>
            <a:r>
              <a:rPr lang="fr-BE" sz="2600" dirty="0">
                <a:latin typeface="Arial" panose="020B0604020202020204" pitchFamily="34" charset="0"/>
                <a:cs typeface="Arial" panose="020B0604020202020204" pitchFamily="34" charset="0"/>
              </a:rPr>
              <a:t> the </a:t>
            </a:r>
            <a:r>
              <a:rPr lang="fr-BE" sz="2600" dirty="0" err="1">
                <a:latin typeface="Arial" panose="020B0604020202020204" pitchFamily="34" charset="0"/>
                <a:cs typeface="Arial" panose="020B0604020202020204" pitchFamily="34" charset="0"/>
              </a:rPr>
              <a:t>research</a:t>
            </a:r>
            <a:r>
              <a:rPr lang="fr-BE" sz="2600" dirty="0">
                <a:latin typeface="Arial" panose="020B0604020202020204" pitchFamily="34" charset="0"/>
                <a:cs typeface="Arial" panose="020B0604020202020204" pitchFamily="34" charset="0"/>
              </a:rPr>
              <a:t> and the </a:t>
            </a:r>
            <a:r>
              <a:rPr lang="fr-BE" sz="2600" dirty="0" err="1">
                <a:latin typeface="Arial" panose="020B0604020202020204" pitchFamily="34" charset="0"/>
                <a:cs typeface="Arial" panose="020B0604020202020204" pitchFamily="34" charset="0"/>
              </a:rPr>
              <a:t>travel</a:t>
            </a:r>
            <a:r>
              <a:rPr lang="fr-BE" sz="2600" dirty="0">
                <a:latin typeface="Arial" panose="020B0604020202020204" pitchFamily="34" charset="0"/>
                <a:cs typeface="Arial" panose="020B0604020202020204" pitchFamily="34" charset="0"/>
              </a:rPr>
              <a:t> </a:t>
            </a:r>
            <a:r>
              <a:rPr lang="fr-BE" sz="2600" dirty="0" err="1" smtClean="0">
                <a:latin typeface="Arial" panose="020B0604020202020204" pitchFamily="34" charset="0"/>
                <a:cs typeface="Arial" panose="020B0604020202020204" pitchFamily="34" charset="0"/>
              </a:rPr>
              <a:t>here</a:t>
            </a:r>
            <a:r>
              <a:rPr lang="fr-BE" sz="2600" dirty="0" smtClean="0">
                <a:latin typeface="Arial" panose="020B0604020202020204" pitchFamily="34" charset="0"/>
                <a:cs typeface="Arial" panose="020B0604020202020204" pitchFamily="34" charset="0"/>
              </a:rPr>
              <a:t>.</a:t>
            </a:r>
            <a:endParaRPr lang="fr-BE" sz="26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046912" y="6525344"/>
            <a:ext cx="2133600" cy="365125"/>
          </a:xfrm>
        </p:spPr>
        <p:txBody>
          <a:bodyPr/>
          <a:lstStyle/>
          <a:p>
            <a:fld id="{6716709B-B1F2-408C-BF87-974FC8F26E08}" type="slidenum">
              <a:rPr lang="de-DE" smtClean="0"/>
              <a:t>28</a:t>
            </a:fld>
            <a:endParaRPr lang="de-DE" dirty="0"/>
          </a:p>
        </p:txBody>
      </p:sp>
    </p:spTree>
    <p:extLst>
      <p:ext uri="{BB962C8B-B14F-4D97-AF65-F5344CB8AC3E}">
        <p14:creationId xmlns:p14="http://schemas.microsoft.com/office/powerpoint/2010/main" val="1813546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08" y="1268760"/>
            <a:ext cx="9036496" cy="3170099"/>
          </a:xfrm>
          <a:prstGeom prst="rect">
            <a:avLst/>
          </a:prstGeom>
        </p:spPr>
        <p:txBody>
          <a:bodyPr wrap="square">
            <a:spAutoFit/>
          </a:bodyPr>
          <a:lstStyle/>
          <a:p>
            <a:pPr algn="ctr"/>
            <a:r>
              <a:rPr lang="en-GB" sz="4000" dirty="0">
                <a:latin typeface="Arial" panose="020B0604020202020204" pitchFamily="34" charset="0"/>
                <a:cs typeface="Arial" panose="020B0604020202020204" pitchFamily="34" charset="0"/>
              </a:rPr>
              <a:t>Sleep homeostasis and circadian </a:t>
            </a:r>
            <a:r>
              <a:rPr lang="en-GB" sz="4000" dirty="0" smtClean="0">
                <a:latin typeface="Arial" panose="020B0604020202020204" pitchFamily="34" charset="0"/>
                <a:cs typeface="Arial" panose="020B0604020202020204" pitchFamily="34" charset="0"/>
              </a:rPr>
              <a:t>rhythmicity</a:t>
            </a:r>
          </a:p>
          <a:p>
            <a:pPr algn="ctr"/>
            <a:r>
              <a:rPr lang="en-GB" sz="4000" dirty="0" smtClean="0">
                <a:latin typeface="Arial" panose="020B0604020202020204" pitchFamily="34" charset="0"/>
                <a:cs typeface="Arial" panose="020B0604020202020204" pitchFamily="34" charset="0"/>
              </a:rPr>
              <a:t>=</a:t>
            </a:r>
          </a:p>
          <a:p>
            <a:pPr algn="ctr"/>
            <a:r>
              <a:rPr lang="en-GB" sz="4000" dirty="0" smtClean="0">
                <a:latin typeface="Arial" panose="020B0604020202020204" pitchFamily="34" charset="0"/>
                <a:cs typeface="Arial" panose="020B0604020202020204" pitchFamily="34" charset="0"/>
              </a:rPr>
              <a:t>Powerful modulators </a:t>
            </a:r>
            <a:r>
              <a:rPr lang="en-GB" sz="4000" dirty="0">
                <a:latin typeface="Arial" panose="020B0604020202020204" pitchFamily="34" charset="0"/>
                <a:cs typeface="Arial" panose="020B0604020202020204" pitchFamily="34" charset="0"/>
              </a:rPr>
              <a:t>of human brain </a:t>
            </a:r>
            <a:r>
              <a:rPr lang="en-GB" sz="4000" dirty="0" smtClean="0">
                <a:latin typeface="Arial" panose="020B0604020202020204" pitchFamily="34" charset="0"/>
                <a:cs typeface="Arial" panose="020B0604020202020204" pitchFamily="34" charset="0"/>
              </a:rPr>
              <a:t>function</a:t>
            </a:r>
          </a:p>
        </p:txBody>
      </p:sp>
      <p:sp>
        <p:nvSpPr>
          <p:cNvPr id="4" name="TextBox 3"/>
          <p:cNvSpPr txBox="1"/>
          <p:nvPr/>
        </p:nvSpPr>
        <p:spPr>
          <a:xfrm>
            <a:off x="1187624" y="5086931"/>
            <a:ext cx="6552728" cy="707886"/>
          </a:xfrm>
          <a:prstGeom prst="rect">
            <a:avLst/>
          </a:prstGeom>
          <a:solidFill>
            <a:schemeClr val="accent1">
              <a:lumMod val="75000"/>
            </a:schemeClr>
          </a:solidFill>
          <a:ln>
            <a:solidFill>
              <a:schemeClr val="accent1">
                <a:lumMod val="75000"/>
              </a:schemeClr>
            </a:solidFill>
          </a:ln>
        </p:spPr>
        <p:txBody>
          <a:bodyPr wrap="square" rtlCol="0">
            <a:spAutoFit/>
          </a:bodyPr>
          <a:lstStyle/>
          <a:p>
            <a:pPr algn="ctr"/>
            <a:r>
              <a:rPr lang="fr-BE" sz="40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Cognitive &amp; </a:t>
            </a:r>
            <a:r>
              <a:rPr lang="fr-BE" sz="4000" b="1" dirty="0">
                <a:solidFill>
                  <a:schemeClr val="bg1"/>
                </a:solidFill>
                <a:latin typeface="Arial" panose="020B0604020202020204" pitchFamily="34" charset="0"/>
                <a:cs typeface="Arial" panose="020B0604020202020204" pitchFamily="34" charset="0"/>
                <a:sym typeface="Wingdings" panose="05000000000000000000" pitchFamily="2" charset="2"/>
              </a:rPr>
              <a:t>B</a:t>
            </a:r>
            <a:r>
              <a:rPr lang="fr-BE" sz="40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rain </a:t>
            </a:r>
            <a:r>
              <a:rPr lang="fr-BE" sz="4000" b="1" dirty="0" err="1">
                <a:solidFill>
                  <a:schemeClr val="bg1"/>
                </a:solidFill>
                <a:latin typeface="Arial" panose="020B0604020202020204" pitchFamily="34" charset="0"/>
                <a:cs typeface="Arial" panose="020B0604020202020204" pitchFamily="34" charset="0"/>
                <a:sym typeface="Wingdings" panose="05000000000000000000" pitchFamily="2" charset="2"/>
              </a:rPr>
              <a:t>A</a:t>
            </a:r>
            <a:r>
              <a:rPr lang="fr-BE" sz="40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ging</a:t>
            </a:r>
            <a:r>
              <a:rPr lang="fr-BE" sz="40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endParaRPr lang="en-US" sz="40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010400" y="6508572"/>
            <a:ext cx="2133600" cy="365125"/>
          </a:xfrm>
        </p:spPr>
        <p:txBody>
          <a:bodyPr/>
          <a:lstStyle/>
          <a:p>
            <a:fld id="{6716709B-B1F2-408C-BF87-974FC8F26E08}" type="slidenum">
              <a:rPr lang="de-DE" smtClean="0"/>
              <a:t>3</a:t>
            </a:fld>
            <a:endParaRPr lang="de-DE" dirty="0"/>
          </a:p>
        </p:txBody>
      </p:sp>
    </p:spTree>
    <p:extLst>
      <p:ext uri="{BB962C8B-B14F-4D97-AF65-F5344CB8AC3E}">
        <p14:creationId xmlns:p14="http://schemas.microsoft.com/office/powerpoint/2010/main" val="149339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700808"/>
            <a:ext cx="8229600" cy="1200329"/>
          </a:xfrm>
          <a:prstGeom prst="rect">
            <a:avLst/>
          </a:prstGeom>
          <a:noFill/>
        </p:spPr>
        <p:txBody>
          <a:bodyPr wrap="square" rtlCol="0">
            <a:spAutoFit/>
          </a:bodyPr>
          <a:lstStyle/>
          <a:p>
            <a:pPr marL="285750" indent="-285750">
              <a:buFontTx/>
              <a:buChar char="-"/>
            </a:pPr>
            <a:r>
              <a:rPr lang="fr-BE" dirty="0" err="1">
                <a:latin typeface="Arial" panose="020B0604020202020204" pitchFamily="34" charset="0"/>
                <a:cs typeface="Arial" panose="020B0604020202020204" pitchFamily="34" charset="0"/>
              </a:rPr>
              <a:t>Earlier</a:t>
            </a:r>
            <a:r>
              <a:rPr lang="fr-BE" dirty="0">
                <a:latin typeface="Arial" panose="020B0604020202020204" pitchFamily="34" charset="0"/>
                <a:cs typeface="Arial" panose="020B0604020202020204" pitchFamily="34" charset="0"/>
              </a:rPr>
              <a:t> </a:t>
            </a:r>
            <a:r>
              <a:rPr lang="fr-BE" dirty="0" err="1">
                <a:latin typeface="Arial" panose="020B0604020202020204" pitchFamily="34" charset="0"/>
                <a:cs typeface="Arial" panose="020B0604020202020204" pitchFamily="34" charset="0"/>
              </a:rPr>
              <a:t>bed</a:t>
            </a:r>
            <a:r>
              <a:rPr lang="fr-BE" dirty="0">
                <a:latin typeface="Arial" panose="020B0604020202020204" pitchFamily="34" charset="0"/>
                <a:cs typeface="Arial" panose="020B0604020202020204" pitchFamily="34" charset="0"/>
              </a:rPr>
              <a:t> </a:t>
            </a:r>
            <a:r>
              <a:rPr lang="fr-BE" dirty="0" smtClean="0">
                <a:latin typeface="Arial" panose="020B0604020202020204" pitchFamily="34" charset="0"/>
                <a:cs typeface="Arial" panose="020B0604020202020204" pitchFamily="34" charset="0"/>
              </a:rPr>
              <a:t>&amp; </a:t>
            </a:r>
            <a:r>
              <a:rPr lang="fr-BE" dirty="0" err="1" smtClean="0">
                <a:latin typeface="Arial" panose="020B0604020202020204" pitchFamily="34" charset="0"/>
                <a:cs typeface="Arial" panose="020B0604020202020204" pitchFamily="34" charset="0"/>
              </a:rPr>
              <a:t>wake-up</a:t>
            </a:r>
            <a:r>
              <a:rPr lang="fr-BE" dirty="0" smtClean="0">
                <a:latin typeface="Arial" panose="020B0604020202020204" pitchFamily="34" charset="0"/>
                <a:cs typeface="Arial" panose="020B0604020202020204" pitchFamily="34" charset="0"/>
              </a:rPr>
              <a:t> times</a:t>
            </a:r>
          </a:p>
          <a:p>
            <a:pPr marL="285750" indent="-285750">
              <a:buFontTx/>
              <a:buChar char="-"/>
            </a:pPr>
            <a:r>
              <a:rPr lang="fr-BE" dirty="0" err="1" smtClean="0">
                <a:latin typeface="Arial" panose="020B0604020202020204" pitchFamily="34" charset="0"/>
                <a:cs typeface="Arial" panose="020B0604020202020204" pitchFamily="34" charset="0"/>
              </a:rPr>
              <a:t>Reduced</a:t>
            </a:r>
            <a:r>
              <a:rPr lang="fr-BE" dirty="0" smtClean="0">
                <a:latin typeface="Arial" panose="020B0604020202020204" pitchFamily="34" charset="0"/>
                <a:cs typeface="Arial" panose="020B0604020202020204" pitchFamily="34" charset="0"/>
              </a:rPr>
              <a:t> night-time </a:t>
            </a:r>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 duration</a:t>
            </a:r>
          </a:p>
          <a:p>
            <a:pPr marL="285750" indent="-285750">
              <a:buFontTx/>
              <a:buChar char="-"/>
            </a:pPr>
            <a:r>
              <a:rPr lang="fr-BE" dirty="0" err="1" smtClean="0">
                <a:latin typeface="Arial" panose="020B0604020202020204" pitchFamily="34" charset="0"/>
                <a:cs typeface="Arial" panose="020B0604020202020204" pitchFamily="34" charset="0"/>
              </a:rPr>
              <a:t>Reduced</a:t>
            </a:r>
            <a:r>
              <a:rPr lang="fr-BE" dirty="0" smtClean="0">
                <a:latin typeface="Arial" panose="020B0604020202020204" pitchFamily="34" charset="0"/>
                <a:cs typeface="Arial" panose="020B0604020202020204" pitchFamily="34" charset="0"/>
              </a:rPr>
              <a:t> slow </a:t>
            </a:r>
            <a:r>
              <a:rPr lang="fr-BE" dirty="0" err="1" smtClean="0">
                <a:latin typeface="Arial" panose="020B0604020202020204" pitchFamily="34" charset="0"/>
                <a:cs typeface="Arial" panose="020B0604020202020204" pitchFamily="34" charset="0"/>
              </a:rPr>
              <a:t>wave</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/slow </a:t>
            </a:r>
            <a:r>
              <a:rPr lang="fr-BE" dirty="0" err="1" smtClean="0">
                <a:latin typeface="Arial" panose="020B0604020202020204" pitchFamily="34" charset="0"/>
                <a:cs typeface="Arial" panose="020B0604020202020204" pitchFamily="34" charset="0"/>
              </a:rPr>
              <a:t>wave</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activity</a:t>
            </a:r>
            <a:r>
              <a:rPr lang="fr-BE" dirty="0" smtClean="0">
                <a:latin typeface="Arial" panose="020B0604020202020204" pitchFamily="34" charset="0"/>
                <a:cs typeface="Arial" panose="020B0604020202020204" pitchFamily="34" charset="0"/>
              </a:rPr>
              <a:t>/</a:t>
            </a:r>
            <a:r>
              <a:rPr lang="fr-BE" dirty="0" err="1" smtClean="0">
                <a:latin typeface="Arial" panose="020B0604020202020204" pitchFamily="34" charset="0"/>
                <a:cs typeface="Arial" panose="020B0604020202020204" pitchFamily="34" charset="0"/>
              </a:rPr>
              <a:t>increased</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 fragmentation</a:t>
            </a:r>
          </a:p>
          <a:p>
            <a:pPr marL="285750" indent="-285750">
              <a:buFontTx/>
              <a:buChar char="-"/>
            </a:pPr>
            <a:r>
              <a:rPr lang="fr-BE" dirty="0" err="1" smtClean="0">
                <a:latin typeface="Arial" panose="020B0604020202020204" pitchFamily="34" charset="0"/>
                <a:cs typeface="Arial" panose="020B0604020202020204" pitchFamily="34" charset="0"/>
              </a:rPr>
              <a:t>Decreased</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daytime</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sleepiness</a:t>
            </a:r>
            <a:r>
              <a:rPr lang="fr-BE" dirty="0" smtClean="0">
                <a:latin typeface="Arial" panose="020B0604020202020204" pitchFamily="34" charset="0"/>
                <a:cs typeface="Arial" panose="020B0604020202020204" pitchFamily="34" charset="0"/>
              </a:rPr>
              <a:t>/</a:t>
            </a:r>
            <a:r>
              <a:rPr lang="fr-BE" dirty="0" err="1" smtClean="0">
                <a:latin typeface="Arial" panose="020B0604020202020204" pitchFamily="34" charset="0"/>
                <a:cs typeface="Arial" panose="020B0604020202020204" pitchFamily="34" charset="0"/>
              </a:rPr>
              <a:t>sleep</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propensity</a:t>
            </a:r>
            <a:endParaRPr lang="en-US" dirty="0">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446856" y="97468"/>
            <a:ext cx="8229600" cy="523220"/>
          </a:xfrm>
          <a:noFill/>
        </p:spPr>
        <p:txBody>
          <a:bodyPr wrap="square" rtlCol="0">
            <a:spAutoFit/>
          </a:bodyPr>
          <a:lstStyle/>
          <a:p>
            <a:pPr algn="l"/>
            <a:r>
              <a:rPr lang="fr-BE" sz="2800" b="1" dirty="0" smtClean="0">
                <a:latin typeface="Arial" panose="020B0604020202020204" pitchFamily="34" charset="0"/>
                <a:ea typeface="+mn-ea"/>
                <a:cs typeface="Arial" panose="020B0604020202020204" pitchFamily="34" charset="0"/>
              </a:rPr>
              <a:t>Age-</a:t>
            </a:r>
            <a:r>
              <a:rPr lang="fr-BE" sz="2800" b="1" dirty="0" err="1" smtClean="0">
                <a:latin typeface="Arial" panose="020B0604020202020204" pitchFamily="34" charset="0"/>
                <a:ea typeface="+mn-ea"/>
                <a:cs typeface="Arial" panose="020B0604020202020204" pitchFamily="34" charset="0"/>
              </a:rPr>
              <a:t>related</a:t>
            </a:r>
            <a:r>
              <a:rPr lang="fr-BE" sz="2800" b="1" dirty="0" smtClean="0">
                <a:latin typeface="Arial" panose="020B0604020202020204" pitchFamily="34" charset="0"/>
                <a:ea typeface="+mn-ea"/>
                <a:cs typeface="Arial" panose="020B0604020202020204" pitchFamily="34" charset="0"/>
              </a:rPr>
              <a:t> changes in </a:t>
            </a:r>
            <a:r>
              <a:rPr lang="fr-BE" sz="2800" b="1" dirty="0" err="1" smtClean="0">
                <a:latin typeface="Arial" panose="020B0604020202020204" pitchFamily="34" charset="0"/>
                <a:ea typeface="+mn-ea"/>
                <a:cs typeface="Arial" panose="020B0604020202020204" pitchFamily="34" charset="0"/>
              </a:rPr>
              <a:t>sleep-wake</a:t>
            </a:r>
            <a:r>
              <a:rPr lang="fr-BE" sz="2800" b="1" dirty="0" smtClean="0">
                <a:latin typeface="Arial" panose="020B0604020202020204" pitchFamily="34" charset="0"/>
                <a:ea typeface="+mn-ea"/>
                <a:cs typeface="Arial" panose="020B0604020202020204" pitchFamily="34" charset="0"/>
              </a:rPr>
              <a:t> </a:t>
            </a:r>
            <a:r>
              <a:rPr lang="fr-BE" sz="2800" b="1" dirty="0" err="1" smtClean="0">
                <a:latin typeface="Arial" panose="020B0604020202020204" pitchFamily="34" charset="0"/>
                <a:ea typeface="+mn-ea"/>
                <a:cs typeface="Arial" panose="020B0604020202020204" pitchFamily="34" charset="0"/>
              </a:rPr>
              <a:t>regulation</a:t>
            </a:r>
            <a:endParaRPr lang="en-US" sz="2800" b="1" dirty="0">
              <a:latin typeface="Arial" panose="020B0604020202020204" pitchFamily="34" charset="0"/>
              <a:ea typeface="+mn-ea"/>
              <a:cs typeface="Arial" panose="020B0604020202020204" pitchFamily="34" charset="0"/>
            </a:endParaRPr>
          </a:p>
        </p:txBody>
      </p:sp>
      <p:sp>
        <p:nvSpPr>
          <p:cNvPr id="14" name="Rectangle 13"/>
          <p:cNvSpPr/>
          <p:nvPr/>
        </p:nvSpPr>
        <p:spPr>
          <a:xfrm>
            <a:off x="1029099" y="5729609"/>
            <a:ext cx="2117140" cy="357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6856" y="4455932"/>
            <a:ext cx="8229600" cy="1631216"/>
          </a:xfrm>
          <a:prstGeom prst="rect">
            <a:avLst/>
          </a:prstGeom>
          <a:solidFill>
            <a:schemeClr val="accent1"/>
          </a:solidFill>
          <a:ln>
            <a:noFill/>
          </a:ln>
        </p:spPr>
        <p:txBody>
          <a:bodyPr wrap="square">
            <a:spAutoFit/>
          </a:bodyPr>
          <a:lstStyle/>
          <a:p>
            <a:pPr algn="ctr"/>
            <a:r>
              <a:rPr lang="fr-BE" sz="20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Altered</a:t>
            </a:r>
            <a:r>
              <a:rPr lang="fr-BE" sz="20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BE" sz="20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activity-dependent</a:t>
            </a:r>
            <a:r>
              <a:rPr lang="fr-BE" sz="20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BE" sz="2000" b="1" u="sng"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built</a:t>
            </a:r>
            <a:r>
              <a:rPr lang="fr-BE" sz="2000" b="1" u="sng" dirty="0" smtClean="0">
                <a:solidFill>
                  <a:schemeClr val="bg1"/>
                </a:solidFill>
                <a:latin typeface="Arial" panose="020B0604020202020204" pitchFamily="34" charset="0"/>
                <a:cs typeface="Arial" panose="020B0604020202020204" pitchFamily="34" charset="0"/>
                <a:sym typeface="Wingdings" panose="05000000000000000000" pitchFamily="2" charset="2"/>
              </a:rPr>
              <a:t>-up of </a:t>
            </a:r>
            <a:r>
              <a:rPr lang="fr-BE" sz="2000" b="1" u="sng"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homeostatic</a:t>
            </a:r>
            <a:r>
              <a:rPr lang="fr-BE" sz="2000" b="1" u="sng"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BE" sz="2000" b="1" u="sng"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sleep</a:t>
            </a:r>
            <a:r>
              <a:rPr lang="fr-BE" sz="2000" b="1" u="sng" dirty="0" smtClean="0">
                <a:solidFill>
                  <a:schemeClr val="bg1"/>
                </a:solidFill>
                <a:latin typeface="Arial" panose="020B0604020202020204" pitchFamily="34" charset="0"/>
                <a:cs typeface="Arial" panose="020B0604020202020204" pitchFamily="34" charset="0"/>
                <a:sym typeface="Wingdings" panose="05000000000000000000" pitchFamily="2" charset="2"/>
              </a:rPr>
              <a:t> pressure </a:t>
            </a:r>
            <a:r>
              <a:rPr lang="fr-BE" sz="20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during</a:t>
            </a:r>
            <a:r>
              <a:rPr lang="fr-BE" sz="20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BE" sz="2000"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wake</a:t>
            </a:r>
            <a:r>
              <a:rPr lang="fr-BE" sz="12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p>
          <a:p>
            <a:pPr algn="ctr"/>
            <a:endParaRPr lang="fr-BE" sz="2000" dirty="0" smtClean="0">
              <a:solidFill>
                <a:schemeClr val="bg1"/>
              </a:solidFill>
              <a:latin typeface="Arial" panose="020B0604020202020204" pitchFamily="34" charset="0"/>
              <a:cs typeface="Arial" panose="020B0604020202020204" pitchFamily="34" charset="0"/>
            </a:endParaRPr>
          </a:p>
          <a:p>
            <a:pPr algn="ctr"/>
            <a:r>
              <a:rPr lang="fr-BE" sz="2000" dirty="0">
                <a:solidFill>
                  <a:schemeClr val="bg1"/>
                </a:solidFill>
                <a:latin typeface="Arial" panose="020B0604020202020204" pitchFamily="34" charset="0"/>
                <a:cs typeface="Arial" panose="020B0604020202020204" pitchFamily="34" charset="0"/>
              </a:rPr>
              <a:t>C</a:t>
            </a:r>
            <a:r>
              <a:rPr lang="fr-BE" sz="2000" dirty="0" smtClean="0">
                <a:solidFill>
                  <a:schemeClr val="bg1"/>
                </a:solidFill>
                <a:latin typeface="Arial" panose="020B0604020202020204" pitchFamily="34" charset="0"/>
                <a:cs typeface="Arial" panose="020B0604020202020204" pitchFamily="34" charset="0"/>
              </a:rPr>
              <a:t>oncomitant </a:t>
            </a:r>
            <a:r>
              <a:rPr lang="fr-BE" sz="2000" dirty="0" err="1" smtClean="0">
                <a:solidFill>
                  <a:schemeClr val="bg1"/>
                </a:solidFill>
                <a:latin typeface="Arial" panose="020B0604020202020204" pitchFamily="34" charset="0"/>
                <a:cs typeface="Arial" panose="020B0604020202020204" pitchFamily="34" charset="0"/>
              </a:rPr>
              <a:t>reduction</a:t>
            </a:r>
            <a:r>
              <a:rPr lang="fr-BE" sz="2000" dirty="0" smtClean="0">
                <a:solidFill>
                  <a:schemeClr val="bg1"/>
                </a:solidFill>
                <a:latin typeface="Arial" panose="020B0604020202020204" pitchFamily="34" charset="0"/>
                <a:cs typeface="Arial" panose="020B0604020202020204" pitchFamily="34" charset="0"/>
              </a:rPr>
              <a:t> of </a:t>
            </a:r>
            <a:r>
              <a:rPr lang="fr-BE" sz="2000" b="1" u="sng" dirty="0" err="1" smtClean="0">
                <a:solidFill>
                  <a:schemeClr val="bg1"/>
                </a:solidFill>
                <a:latin typeface="Arial" panose="020B0604020202020204" pitchFamily="34" charset="0"/>
                <a:cs typeface="Arial" panose="020B0604020202020204" pitchFamily="34" charset="0"/>
              </a:rPr>
              <a:t>circadian</a:t>
            </a:r>
            <a:r>
              <a:rPr lang="fr-BE" sz="2000" b="1" u="sng" dirty="0" smtClean="0">
                <a:solidFill>
                  <a:schemeClr val="bg1"/>
                </a:solidFill>
                <a:latin typeface="Arial" panose="020B0604020202020204" pitchFamily="34" charset="0"/>
                <a:cs typeface="Arial" panose="020B0604020202020204" pitchFamily="34" charset="0"/>
              </a:rPr>
              <a:t> </a:t>
            </a:r>
            <a:r>
              <a:rPr lang="fr-BE" sz="2000" b="1" u="sng" dirty="0" err="1" smtClean="0">
                <a:solidFill>
                  <a:schemeClr val="bg1"/>
                </a:solidFill>
                <a:latin typeface="Arial" panose="020B0604020202020204" pitchFamily="34" charset="0"/>
                <a:cs typeface="Arial" panose="020B0604020202020204" pitchFamily="34" charset="0"/>
              </a:rPr>
              <a:t>wake</a:t>
            </a:r>
            <a:r>
              <a:rPr lang="fr-BE" sz="2000" b="1" u="sng" dirty="0" smtClean="0">
                <a:solidFill>
                  <a:schemeClr val="bg1"/>
                </a:solidFill>
                <a:latin typeface="Arial" panose="020B0604020202020204" pitchFamily="34" charset="0"/>
                <a:cs typeface="Arial" panose="020B0604020202020204" pitchFamily="34" charset="0"/>
              </a:rPr>
              <a:t> </a:t>
            </a:r>
            <a:r>
              <a:rPr lang="fr-BE" sz="2000" b="1" u="sng" dirty="0" err="1" smtClean="0">
                <a:solidFill>
                  <a:schemeClr val="bg1"/>
                </a:solidFill>
                <a:latin typeface="Arial" panose="020B0604020202020204" pitchFamily="34" charset="0"/>
                <a:cs typeface="Arial" panose="020B0604020202020204" pitchFamily="34" charset="0"/>
              </a:rPr>
              <a:t>propensity</a:t>
            </a:r>
            <a:r>
              <a:rPr lang="fr-BE" sz="2000" b="1" u="sng" dirty="0" smtClean="0">
                <a:solidFill>
                  <a:schemeClr val="bg1"/>
                </a:solidFill>
                <a:latin typeface="Arial" panose="020B0604020202020204" pitchFamily="34" charset="0"/>
                <a:cs typeface="Arial" panose="020B0604020202020204" pitchFamily="34" charset="0"/>
              </a:rPr>
              <a:t> </a:t>
            </a:r>
            <a:r>
              <a:rPr lang="fr-BE" sz="2000" b="1" u="sng" dirty="0" err="1" smtClean="0">
                <a:solidFill>
                  <a:schemeClr val="bg1"/>
                </a:solidFill>
                <a:latin typeface="Arial" panose="020B0604020202020204" pitchFamily="34" charset="0"/>
                <a:cs typeface="Arial" panose="020B0604020202020204" pitchFamily="34" charset="0"/>
              </a:rPr>
              <a:t>rhythm</a:t>
            </a:r>
            <a:r>
              <a:rPr lang="fr-BE" sz="2000" b="1" u="sng" dirty="0" smtClean="0">
                <a:solidFill>
                  <a:schemeClr val="bg1"/>
                </a:solidFill>
                <a:latin typeface="Arial" panose="020B0604020202020204" pitchFamily="34" charset="0"/>
                <a:cs typeface="Arial" panose="020B0604020202020204" pitchFamily="34" charset="0"/>
              </a:rPr>
              <a:t> amplitude</a:t>
            </a:r>
            <a:endParaRPr lang="fr-BE" sz="2000" dirty="0" smtClean="0">
              <a:solidFill>
                <a:schemeClr val="bg1"/>
              </a:solidFill>
              <a:latin typeface="Arial" panose="020B0604020202020204" pitchFamily="34" charset="0"/>
              <a:cs typeface="Arial" panose="020B0604020202020204" pitchFamily="34" charset="0"/>
            </a:endParaRPr>
          </a:p>
        </p:txBody>
      </p:sp>
      <p:sp>
        <p:nvSpPr>
          <p:cNvPr id="17" name="Slide Number Placeholder 5"/>
          <p:cNvSpPr txBox="1">
            <a:spLocks/>
          </p:cNvSpPr>
          <p:nvPr/>
        </p:nvSpPr>
        <p:spPr>
          <a:xfrm>
            <a:off x="6984415" y="6586187"/>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smtClean="0"/>
              <a:t>5</a:t>
            </a:r>
            <a:endParaRPr lang="de-DE" dirty="0"/>
          </a:p>
        </p:txBody>
      </p:sp>
    </p:spTree>
    <p:extLst>
      <p:ext uri="{BB962C8B-B14F-4D97-AF65-F5344CB8AC3E}">
        <p14:creationId xmlns:p14="http://schemas.microsoft.com/office/powerpoint/2010/main" val="171497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1"/>
          <p:cNvSpPr>
            <a:spLocks noGrp="1"/>
          </p:cNvSpPr>
          <p:nvPr>
            <p:ph type="title"/>
          </p:nvPr>
        </p:nvSpPr>
        <p:spPr>
          <a:xfrm>
            <a:off x="107504" y="177174"/>
            <a:ext cx="9036496" cy="954107"/>
          </a:xfrm>
          <a:noFill/>
        </p:spPr>
        <p:txBody>
          <a:bodyPr wrap="square" rtlCol="0">
            <a:spAutoFit/>
          </a:bodyPr>
          <a:lstStyle/>
          <a:p>
            <a:r>
              <a:rPr lang="fr-BE" sz="2800" b="1" dirty="0">
                <a:latin typeface="Arial" panose="020B0604020202020204" pitchFamily="34" charset="0"/>
                <a:ea typeface="+mn-ea"/>
                <a:cs typeface="Arial" panose="020B0604020202020204" pitchFamily="34" charset="0"/>
              </a:rPr>
              <a:t>Age-</a:t>
            </a:r>
            <a:r>
              <a:rPr lang="fr-BE" sz="2800" b="1" dirty="0" err="1">
                <a:latin typeface="Arial" panose="020B0604020202020204" pitchFamily="34" charset="0"/>
                <a:ea typeface="+mn-ea"/>
                <a:cs typeface="Arial" panose="020B0604020202020204" pitchFamily="34" charset="0"/>
              </a:rPr>
              <a:t>related</a:t>
            </a:r>
            <a:r>
              <a:rPr lang="fr-BE" sz="2800" b="1" dirty="0">
                <a:latin typeface="Arial" panose="020B0604020202020204" pitchFamily="34" charset="0"/>
                <a:ea typeface="+mn-ea"/>
                <a:cs typeface="Arial" panose="020B0604020202020204" pitchFamily="34" charset="0"/>
              </a:rPr>
              <a:t> changes in </a:t>
            </a:r>
            <a:r>
              <a:rPr lang="fr-BE" sz="2800" b="1" dirty="0" err="1">
                <a:latin typeface="Arial" panose="020B0604020202020204" pitchFamily="34" charset="0"/>
                <a:ea typeface="+mn-ea"/>
                <a:cs typeface="Arial" panose="020B0604020202020204" pitchFamily="34" charset="0"/>
              </a:rPr>
              <a:t>sleep-wake</a:t>
            </a:r>
            <a:r>
              <a:rPr lang="fr-BE" sz="2800" b="1" dirty="0">
                <a:latin typeface="Arial" panose="020B0604020202020204" pitchFamily="34" charset="0"/>
                <a:ea typeface="+mn-ea"/>
                <a:cs typeface="Arial" panose="020B0604020202020204" pitchFamily="34" charset="0"/>
              </a:rPr>
              <a:t> </a:t>
            </a:r>
            <a:r>
              <a:rPr lang="fr-BE" sz="2800" b="1" dirty="0" err="1" smtClean="0">
                <a:latin typeface="Arial" panose="020B0604020202020204" pitchFamily="34" charset="0"/>
                <a:ea typeface="+mn-ea"/>
                <a:cs typeface="Arial" panose="020B0604020202020204" pitchFamily="34" charset="0"/>
              </a:rPr>
              <a:t>regulation</a:t>
            </a:r>
            <a:r>
              <a:rPr lang="fr-BE" sz="2800" b="1" dirty="0" smtClean="0">
                <a:latin typeface="Arial" panose="020B0604020202020204" pitchFamily="34" charset="0"/>
                <a:ea typeface="+mn-ea"/>
                <a:cs typeface="Arial" panose="020B0604020202020204" pitchFamily="34" charset="0"/>
              </a:rPr>
              <a:t>: </a:t>
            </a:r>
            <a:r>
              <a:rPr lang="fr-BE" sz="2800" b="1" u="sng" dirty="0" err="1" smtClean="0">
                <a:latin typeface="Arial" panose="020B0604020202020204" pitchFamily="34" charset="0"/>
                <a:ea typeface="+mn-ea"/>
                <a:cs typeface="Arial" panose="020B0604020202020204" pitchFamily="34" charset="0"/>
              </a:rPr>
              <a:t>Circadian</a:t>
            </a:r>
            <a:r>
              <a:rPr lang="fr-BE" sz="2800" b="1" u="sng" dirty="0" smtClean="0">
                <a:latin typeface="Arial" panose="020B0604020202020204" pitchFamily="34" charset="0"/>
                <a:ea typeface="+mn-ea"/>
                <a:cs typeface="Arial" panose="020B0604020202020204" pitchFamily="34" charset="0"/>
              </a:rPr>
              <a:t> amplitude</a:t>
            </a:r>
            <a:endParaRPr lang="en-US" sz="2000" b="1" u="sng" dirty="0">
              <a:latin typeface="Arial" panose="020B0604020202020204" pitchFamily="34" charset="0"/>
              <a:ea typeface="+mn-ea"/>
              <a:cs typeface="Arial" panose="020B0604020202020204" pitchFamily="34" charset="0"/>
            </a:endParaRPr>
          </a:p>
        </p:txBody>
      </p:sp>
      <p:grpSp>
        <p:nvGrpSpPr>
          <p:cNvPr id="27" name="Group 26"/>
          <p:cNvGrpSpPr/>
          <p:nvPr/>
        </p:nvGrpSpPr>
        <p:grpSpPr>
          <a:xfrm>
            <a:off x="1529482" y="1196752"/>
            <a:ext cx="7371089" cy="2359274"/>
            <a:chOff x="1529482" y="1196752"/>
            <a:chExt cx="7371089" cy="2359274"/>
          </a:xfrm>
        </p:grpSpPr>
        <p:pic>
          <p:nvPicPr>
            <p:cNvPr id="7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993" r="54333" b="-1711"/>
            <a:stretch/>
          </p:blipFill>
          <p:spPr bwMode="auto">
            <a:xfrm>
              <a:off x="6532691" y="2147564"/>
              <a:ext cx="236788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821" b="20975"/>
            <a:stretch/>
          </p:blipFill>
          <p:spPr bwMode="auto">
            <a:xfrm>
              <a:off x="1691680" y="1196752"/>
              <a:ext cx="5185124"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29" b="92494"/>
            <a:stretch/>
          </p:blipFill>
          <p:spPr bwMode="auto">
            <a:xfrm>
              <a:off x="1529482" y="2996952"/>
              <a:ext cx="5776083" cy="559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6" name="Rectangle 55"/>
          <p:cNvSpPr/>
          <p:nvPr/>
        </p:nvSpPr>
        <p:spPr>
          <a:xfrm>
            <a:off x="1475656" y="2179996"/>
            <a:ext cx="376513" cy="518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7058126" y="6556761"/>
            <a:ext cx="2133600" cy="365125"/>
          </a:xfrm>
        </p:spPr>
        <p:txBody>
          <a:bodyPr/>
          <a:lstStyle/>
          <a:p>
            <a:fld id="{6716709B-B1F2-408C-BF87-974FC8F26E08}" type="slidenum">
              <a:rPr lang="de-DE" smtClean="0"/>
              <a:t>5</a:t>
            </a:fld>
            <a:endParaRPr lang="de-DE" dirty="0"/>
          </a:p>
        </p:txBody>
      </p:sp>
      <p:grpSp>
        <p:nvGrpSpPr>
          <p:cNvPr id="14" name="Group 13"/>
          <p:cNvGrpSpPr/>
          <p:nvPr/>
        </p:nvGrpSpPr>
        <p:grpSpPr>
          <a:xfrm>
            <a:off x="83319" y="3275489"/>
            <a:ext cx="9024735" cy="3556843"/>
            <a:chOff x="83319" y="3244203"/>
            <a:chExt cx="9024735" cy="3556843"/>
          </a:xfrm>
        </p:grpSpPr>
        <p:grpSp>
          <p:nvGrpSpPr>
            <p:cNvPr id="39" name="Group 38"/>
            <p:cNvGrpSpPr/>
            <p:nvPr/>
          </p:nvGrpSpPr>
          <p:grpSpPr>
            <a:xfrm>
              <a:off x="83319" y="3244203"/>
              <a:ext cx="9024735" cy="3556843"/>
              <a:chOff x="882048" y="3245291"/>
              <a:chExt cx="9024735" cy="3556843"/>
            </a:xfrm>
          </p:grpSpPr>
          <p:sp>
            <p:nvSpPr>
              <p:cNvPr id="73" name="TextBox 72"/>
              <p:cNvSpPr txBox="1"/>
              <p:nvPr/>
            </p:nvSpPr>
            <p:spPr>
              <a:xfrm>
                <a:off x="882048" y="6525135"/>
                <a:ext cx="2288588" cy="276999"/>
              </a:xfrm>
              <a:prstGeom prst="rect">
                <a:avLst/>
              </a:prstGeom>
              <a:noFill/>
            </p:spPr>
            <p:txBody>
              <a:bodyPr wrap="square" rtlCol="0">
                <a:spAutoFit/>
              </a:bodyPr>
              <a:lstStyle/>
              <a:p>
                <a:r>
                  <a:rPr lang="fr-BE" sz="1200" dirty="0" err="1" smtClean="0"/>
                  <a:t>Deantoni</a:t>
                </a:r>
                <a:r>
                  <a:rPr lang="fr-BE" sz="1200" dirty="0" smtClean="0"/>
                  <a:t> et al., in </a:t>
                </a:r>
                <a:r>
                  <a:rPr lang="fr-BE" sz="1200" dirty="0" err="1" smtClean="0"/>
                  <a:t>prep</a:t>
                </a:r>
                <a:endParaRPr lang="en-US" sz="1200" dirty="0"/>
              </a:p>
            </p:txBody>
          </p:sp>
          <p:grpSp>
            <p:nvGrpSpPr>
              <p:cNvPr id="38" name="Group 37"/>
              <p:cNvGrpSpPr/>
              <p:nvPr/>
            </p:nvGrpSpPr>
            <p:grpSpPr>
              <a:xfrm>
                <a:off x="1042855" y="3245291"/>
                <a:ext cx="8863928" cy="3345876"/>
                <a:chOff x="1042855" y="3245291"/>
                <a:chExt cx="8863928" cy="3345876"/>
              </a:xfrm>
            </p:grpSpPr>
            <p:pic>
              <p:nvPicPr>
                <p:cNvPr id="4" name="Picture 3"/>
                <p:cNvPicPr>
                  <a:picLocks noChangeAspect="1"/>
                </p:cNvPicPr>
                <p:nvPr/>
              </p:nvPicPr>
              <p:blipFill rotWithShape="1">
                <a:blip r:embed="rId5"/>
                <a:srcRect l="30056" t="26915" r="27951" b="25209"/>
                <a:stretch/>
              </p:blipFill>
              <p:spPr>
                <a:xfrm>
                  <a:off x="1736513" y="4280604"/>
                  <a:ext cx="2530800" cy="1622954"/>
                </a:xfrm>
                <a:prstGeom prst="rect">
                  <a:avLst/>
                </a:prstGeom>
              </p:spPr>
            </p:pic>
            <p:sp>
              <p:nvSpPr>
                <p:cNvPr id="6" name="TextBox 5"/>
                <p:cNvSpPr txBox="1"/>
                <p:nvPr/>
              </p:nvSpPr>
              <p:spPr>
                <a:xfrm>
                  <a:off x="1483508" y="6191057"/>
                  <a:ext cx="2627929" cy="400110"/>
                </a:xfrm>
                <a:prstGeom prst="rect">
                  <a:avLst/>
                </a:prstGeom>
                <a:noFill/>
              </p:spPr>
              <p:txBody>
                <a:bodyPr wrap="square" rtlCol="0">
                  <a:spAutoFit/>
                </a:bodyPr>
                <a:lstStyle/>
                <a:p>
                  <a:pPr algn="ctr"/>
                  <a:r>
                    <a:rPr lang="fr-BE" sz="1000" b="1" dirty="0" smtClean="0">
                      <a:latin typeface="Arial" panose="020B0604020202020204" pitchFamily="34" charset="0"/>
                      <a:cs typeface="Arial" panose="020B0604020202020204" pitchFamily="34" charset="0"/>
                    </a:rPr>
                    <a:t>Time </a:t>
                  </a:r>
                  <a:r>
                    <a:rPr lang="fr-BE" sz="1000" b="1" dirty="0" err="1" smtClean="0">
                      <a:latin typeface="Arial" panose="020B0604020202020204" pitchFamily="34" charset="0"/>
                      <a:cs typeface="Arial" panose="020B0604020202020204" pitchFamily="34" charset="0"/>
                    </a:rPr>
                    <a:t>into</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protocol</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hrs</a:t>
                  </a:r>
                  <a:r>
                    <a:rPr lang="fr-BE" sz="1000" b="1" dirty="0" smtClean="0">
                      <a:latin typeface="Arial" panose="020B0604020202020204" pitchFamily="34" charset="0"/>
                      <a:cs typeface="Arial" panose="020B0604020202020204" pitchFamily="34" charset="0"/>
                    </a:rPr>
                    <a:t>)</a:t>
                  </a:r>
                </a:p>
                <a:p>
                  <a:pPr algn="ctr"/>
                  <a:r>
                    <a:rPr lang="fr-BE" sz="1000" b="1" dirty="0" smtClean="0">
                      <a:latin typeface="Arial" panose="020B0604020202020204" pitchFamily="34" charset="0"/>
                      <a:cs typeface="Arial" panose="020B0604020202020204" pitchFamily="34" charset="0"/>
                    </a:rPr>
                    <a:t>(0=</a:t>
                  </a:r>
                  <a:r>
                    <a:rPr lang="fr-BE" sz="1000" b="1" dirty="0" err="1" smtClean="0">
                      <a:latin typeface="Arial" panose="020B0604020202020204" pitchFamily="34" charset="0"/>
                      <a:cs typeface="Arial" panose="020B0604020202020204" pitchFamily="34" charset="0"/>
                    </a:rPr>
                    <a:t>wake-up</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from</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baseline</a:t>
                  </a:r>
                  <a:r>
                    <a:rPr lang="fr-BE" sz="1000" b="1" dirty="0" smtClean="0">
                      <a:latin typeface="Arial" panose="020B0604020202020204" pitchFamily="34" charset="0"/>
                      <a:cs typeface="Arial" panose="020B0604020202020204" pitchFamily="34" charset="0"/>
                    </a:rPr>
                    <a:t> night)</a:t>
                  </a:r>
                  <a:endParaRPr lang="en-US" sz="1000" b="1" dirty="0">
                    <a:latin typeface="Arial" panose="020B0604020202020204" pitchFamily="34" charset="0"/>
                    <a:cs typeface="Arial" panose="020B0604020202020204" pitchFamily="34" charset="0"/>
                  </a:endParaRPr>
                </a:p>
              </p:txBody>
            </p:sp>
            <p:sp>
              <p:nvSpPr>
                <p:cNvPr id="7" name="TextBox 6"/>
                <p:cNvSpPr txBox="1"/>
                <p:nvPr/>
              </p:nvSpPr>
              <p:spPr>
                <a:xfrm>
                  <a:off x="1642440"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2</a:t>
                  </a:r>
                  <a:endParaRPr lang="en-US" sz="1200" b="1" dirty="0"/>
                </a:p>
              </p:txBody>
            </p:sp>
            <p:sp>
              <p:nvSpPr>
                <p:cNvPr id="8" name="TextBox 7"/>
                <p:cNvSpPr txBox="1"/>
                <p:nvPr/>
              </p:nvSpPr>
              <p:spPr>
                <a:xfrm>
                  <a:off x="2133566"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10</a:t>
                  </a:r>
                  <a:endParaRPr lang="en-US" sz="1200" b="1" dirty="0"/>
                </a:p>
              </p:txBody>
            </p:sp>
            <p:sp>
              <p:nvSpPr>
                <p:cNvPr id="9" name="TextBox 8"/>
                <p:cNvSpPr txBox="1"/>
                <p:nvPr/>
              </p:nvSpPr>
              <p:spPr>
                <a:xfrm>
                  <a:off x="2637622"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18</a:t>
                  </a:r>
                  <a:endParaRPr lang="en-US" sz="1200" b="1" dirty="0"/>
                </a:p>
              </p:txBody>
            </p:sp>
            <p:sp>
              <p:nvSpPr>
                <p:cNvPr id="10" name="TextBox 9"/>
                <p:cNvSpPr txBox="1"/>
                <p:nvPr/>
              </p:nvSpPr>
              <p:spPr>
                <a:xfrm>
                  <a:off x="3176673"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26</a:t>
                  </a:r>
                  <a:endParaRPr lang="en-US" sz="1200" b="1" dirty="0"/>
                </a:p>
              </p:txBody>
            </p:sp>
            <p:sp>
              <p:nvSpPr>
                <p:cNvPr id="11" name="TextBox 10"/>
                <p:cNvSpPr txBox="1"/>
                <p:nvPr/>
              </p:nvSpPr>
              <p:spPr>
                <a:xfrm>
                  <a:off x="3752737" y="5946948"/>
                  <a:ext cx="516986" cy="276999"/>
                </a:xfrm>
                <a:prstGeom prst="rect">
                  <a:avLst/>
                </a:prstGeom>
                <a:solidFill>
                  <a:schemeClr val="bg1"/>
                </a:solidFill>
                <a:ln>
                  <a:solidFill>
                    <a:schemeClr val="bg1"/>
                  </a:solidFill>
                </a:ln>
              </p:spPr>
              <p:txBody>
                <a:bodyPr wrap="square" rtlCol="0">
                  <a:spAutoFit/>
                </a:bodyPr>
                <a:lstStyle/>
                <a:p>
                  <a:r>
                    <a:rPr lang="fr-BE" sz="1200" b="1" dirty="0" smtClean="0"/>
                    <a:t>34</a:t>
                  </a:r>
                  <a:endParaRPr lang="en-US" sz="1200" b="1" dirty="0"/>
                </a:p>
              </p:txBody>
            </p:sp>
            <p:sp>
              <p:nvSpPr>
                <p:cNvPr id="2" name="TextBox 1"/>
                <p:cNvSpPr txBox="1"/>
                <p:nvPr/>
              </p:nvSpPr>
              <p:spPr>
                <a:xfrm>
                  <a:off x="8671953" y="3245291"/>
                  <a:ext cx="1234830" cy="461665"/>
                </a:xfrm>
                <a:prstGeom prst="rect">
                  <a:avLst/>
                </a:prstGeom>
                <a:solidFill>
                  <a:schemeClr val="bg1"/>
                </a:solidFill>
              </p:spPr>
              <p:txBody>
                <a:bodyPr wrap="square" rtlCol="0">
                  <a:spAutoFit/>
                </a:bodyPr>
                <a:lstStyle/>
                <a:p>
                  <a:r>
                    <a:rPr lang="fr-BE" sz="1200" b="1" dirty="0" err="1" smtClean="0">
                      <a:solidFill>
                        <a:srgbClr val="FF9933"/>
                      </a:solidFill>
                      <a:latin typeface="Arial" panose="020B0604020202020204" pitchFamily="34" charset="0"/>
                      <a:cs typeface="Arial" panose="020B0604020202020204" pitchFamily="34" charset="0"/>
                    </a:rPr>
                    <a:t>Older</a:t>
                  </a:r>
                  <a:r>
                    <a:rPr lang="fr-BE" sz="1200" b="1" dirty="0" smtClean="0">
                      <a:solidFill>
                        <a:srgbClr val="FF9933"/>
                      </a:solidFill>
                      <a:latin typeface="Arial" panose="020B0604020202020204" pitchFamily="34" charset="0"/>
                      <a:cs typeface="Arial" panose="020B0604020202020204" pitchFamily="34" charset="0"/>
                    </a:rPr>
                    <a:t> (n=30)</a:t>
                  </a:r>
                </a:p>
                <a:p>
                  <a:r>
                    <a:rPr lang="fr-BE" sz="1200" b="1" dirty="0" smtClean="0">
                      <a:solidFill>
                        <a:schemeClr val="accent1"/>
                      </a:solidFill>
                      <a:latin typeface="Arial" panose="020B0604020202020204" pitchFamily="34" charset="0"/>
                      <a:cs typeface="Arial" panose="020B0604020202020204" pitchFamily="34" charset="0"/>
                    </a:rPr>
                    <a:t>Young (n=30)</a:t>
                  </a:r>
                  <a:endParaRPr lang="en-US" sz="1200" b="1" dirty="0">
                    <a:solidFill>
                      <a:schemeClr val="accent1"/>
                    </a:solidFill>
                    <a:latin typeface="Arial" panose="020B0604020202020204" pitchFamily="34" charset="0"/>
                    <a:cs typeface="Arial" panose="020B0604020202020204" pitchFamily="34" charset="0"/>
                  </a:endParaRPr>
                </a:p>
              </p:txBody>
            </p:sp>
            <p:sp>
              <p:nvSpPr>
                <p:cNvPr id="58" name="TextBox 57"/>
                <p:cNvSpPr txBox="1"/>
                <p:nvPr/>
              </p:nvSpPr>
              <p:spPr>
                <a:xfrm rot="16200000">
                  <a:off x="13838" y="4687840"/>
                  <a:ext cx="2304256" cy="246221"/>
                </a:xfrm>
                <a:prstGeom prst="rect">
                  <a:avLst/>
                </a:prstGeom>
                <a:noFill/>
              </p:spPr>
              <p:txBody>
                <a:bodyPr wrap="square" rtlCol="0">
                  <a:spAutoFit/>
                </a:bodyPr>
                <a:lstStyle/>
                <a:p>
                  <a:r>
                    <a:rPr lang="fr-BE" sz="1000" b="1" dirty="0" err="1" smtClean="0">
                      <a:latin typeface="Arial" panose="020B0604020202020204" pitchFamily="34" charset="0"/>
                      <a:cs typeface="Arial" panose="020B0604020202020204" pitchFamily="34" charset="0"/>
                    </a:rPr>
                    <a:t>Sleep</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efficiency</a:t>
                  </a:r>
                  <a:r>
                    <a:rPr lang="fr-BE" sz="1000" b="1" dirty="0" smtClean="0">
                      <a:latin typeface="Arial" panose="020B0604020202020204" pitchFamily="34" charset="0"/>
                      <a:cs typeface="Arial" panose="020B0604020202020204" pitchFamily="34" charset="0"/>
                    </a:rPr>
                    <a:t> (%) </a:t>
                  </a:r>
                  <a:endParaRPr lang="en-US" sz="1000" b="1" dirty="0">
                    <a:latin typeface="Arial" panose="020B0604020202020204" pitchFamily="34" charset="0"/>
                    <a:cs typeface="Arial" panose="020B0604020202020204" pitchFamily="34" charset="0"/>
                  </a:endParaRPr>
                </a:p>
              </p:txBody>
            </p:sp>
            <p:sp>
              <p:nvSpPr>
                <p:cNvPr id="61" name="Rectangle 60"/>
                <p:cNvSpPr/>
                <p:nvPr/>
              </p:nvSpPr>
              <p:spPr>
                <a:xfrm>
                  <a:off x="2734787" y="4143082"/>
                  <a:ext cx="541069" cy="1706436"/>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pic>
              <p:nvPicPr>
                <p:cNvPr id="46" name="Picture 45">
                  <a:extLst>
                    <a:ext uri="{FF2B5EF4-FFF2-40B4-BE49-F238E27FC236}">
                      <a16:creationId xmlns:a16="http://schemas.microsoft.com/office/drawing/2014/main" xmlns="" id="{DA99F8CB-E9FF-9849-AACD-1045C8A3FD46}"/>
                    </a:ext>
                  </a:extLst>
                </p:cNvPr>
                <p:cNvPicPr>
                  <a:picLocks noChangeAspect="1"/>
                </p:cNvPicPr>
                <p:nvPr/>
              </p:nvPicPr>
              <p:blipFill rotWithShape="1">
                <a:blip r:embed="rId6">
                  <a:lum/>
                  <a:alphaModFix/>
                </a:blip>
                <a:srcRect l="7994" t="87486" r="2910" b="5301"/>
                <a:stretch/>
              </p:blipFill>
              <p:spPr>
                <a:xfrm>
                  <a:off x="1653473" y="5864780"/>
                  <a:ext cx="2553370" cy="138020"/>
                </a:xfrm>
                <a:prstGeom prst="rect">
                  <a:avLst/>
                </a:prstGeom>
                <a:noFill/>
                <a:ln>
                  <a:noFill/>
                </a:ln>
              </p:spPr>
            </p:pic>
            <p:sp>
              <p:nvSpPr>
                <p:cNvPr id="49" name="Rectangle 48"/>
                <p:cNvSpPr/>
                <p:nvPr/>
              </p:nvSpPr>
              <p:spPr>
                <a:xfrm>
                  <a:off x="1592497" y="5963077"/>
                  <a:ext cx="26339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ine 242"/>
                <p:cNvSpPr>
                  <a:spLocks noChangeShapeType="1"/>
                </p:cNvSpPr>
                <p:nvPr/>
              </p:nvSpPr>
              <p:spPr bwMode="auto">
                <a:xfrm flipH="1" flipV="1">
                  <a:off x="1664261" y="4269572"/>
                  <a:ext cx="11816" cy="1665628"/>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78" name="Rectangle 246"/>
                <p:cNvSpPr>
                  <a:spLocks noChangeArrowheads="1"/>
                </p:cNvSpPr>
                <p:nvPr/>
              </p:nvSpPr>
              <p:spPr bwMode="auto">
                <a:xfrm>
                  <a:off x="1304465" y="5761848"/>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20</a:t>
                  </a:r>
                  <a:endParaRPr lang="en-US" sz="1000" b="1" dirty="0">
                    <a:solidFill>
                      <a:srgbClr val="000000"/>
                    </a:solidFill>
                  </a:endParaRPr>
                </a:p>
              </p:txBody>
            </p:sp>
            <p:sp>
              <p:nvSpPr>
                <p:cNvPr id="80" name="Line 244"/>
                <p:cNvSpPr>
                  <a:spLocks noChangeShapeType="1"/>
                </p:cNvSpPr>
                <p:nvPr/>
              </p:nvSpPr>
              <p:spPr bwMode="auto">
                <a:xfrm>
                  <a:off x="1631216" y="5863529"/>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1" name="Rectangle 246"/>
                <p:cNvSpPr>
                  <a:spLocks noChangeArrowheads="1"/>
                </p:cNvSpPr>
                <p:nvPr/>
              </p:nvSpPr>
              <p:spPr bwMode="auto">
                <a:xfrm>
                  <a:off x="1304465" y="5504740"/>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30</a:t>
                  </a:r>
                  <a:endParaRPr lang="en-US" sz="1000" b="1" dirty="0">
                    <a:solidFill>
                      <a:srgbClr val="000000"/>
                    </a:solidFill>
                  </a:endParaRPr>
                </a:p>
              </p:txBody>
            </p:sp>
            <p:sp>
              <p:nvSpPr>
                <p:cNvPr id="82" name="Line 244"/>
                <p:cNvSpPr>
                  <a:spLocks noChangeShapeType="1"/>
                </p:cNvSpPr>
                <p:nvPr/>
              </p:nvSpPr>
              <p:spPr bwMode="auto">
                <a:xfrm>
                  <a:off x="1631216" y="5606421"/>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3" name="Rectangle 246"/>
                <p:cNvSpPr>
                  <a:spLocks noChangeArrowheads="1"/>
                </p:cNvSpPr>
                <p:nvPr/>
              </p:nvSpPr>
              <p:spPr bwMode="auto">
                <a:xfrm>
                  <a:off x="1304465" y="5288716"/>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40</a:t>
                  </a:r>
                  <a:endParaRPr lang="en-US" sz="1000" b="1" dirty="0">
                    <a:solidFill>
                      <a:srgbClr val="000000"/>
                    </a:solidFill>
                  </a:endParaRPr>
                </a:p>
              </p:txBody>
            </p:sp>
            <p:sp>
              <p:nvSpPr>
                <p:cNvPr id="84" name="Line 244"/>
                <p:cNvSpPr>
                  <a:spLocks noChangeShapeType="1"/>
                </p:cNvSpPr>
                <p:nvPr/>
              </p:nvSpPr>
              <p:spPr bwMode="auto">
                <a:xfrm>
                  <a:off x="1631216" y="5390397"/>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5" name="Rectangle 246"/>
                <p:cNvSpPr>
                  <a:spLocks noChangeArrowheads="1"/>
                </p:cNvSpPr>
                <p:nvPr/>
              </p:nvSpPr>
              <p:spPr bwMode="auto">
                <a:xfrm>
                  <a:off x="1304465" y="5072692"/>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50</a:t>
                  </a:r>
                  <a:endParaRPr lang="en-US" sz="1000" b="1" dirty="0">
                    <a:solidFill>
                      <a:srgbClr val="000000"/>
                    </a:solidFill>
                  </a:endParaRPr>
                </a:p>
              </p:txBody>
            </p:sp>
            <p:sp>
              <p:nvSpPr>
                <p:cNvPr id="86" name="Line 244"/>
                <p:cNvSpPr>
                  <a:spLocks noChangeShapeType="1"/>
                </p:cNvSpPr>
                <p:nvPr/>
              </p:nvSpPr>
              <p:spPr bwMode="auto">
                <a:xfrm>
                  <a:off x="1631216" y="5174373"/>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7" name="Rectangle 246"/>
                <p:cNvSpPr>
                  <a:spLocks noChangeArrowheads="1"/>
                </p:cNvSpPr>
                <p:nvPr/>
              </p:nvSpPr>
              <p:spPr bwMode="auto">
                <a:xfrm>
                  <a:off x="1304465" y="4856668"/>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60</a:t>
                  </a:r>
                  <a:endParaRPr lang="en-US" sz="1000" b="1" dirty="0">
                    <a:solidFill>
                      <a:srgbClr val="000000"/>
                    </a:solidFill>
                  </a:endParaRPr>
                </a:p>
              </p:txBody>
            </p:sp>
            <p:sp>
              <p:nvSpPr>
                <p:cNvPr id="88" name="Line 244"/>
                <p:cNvSpPr>
                  <a:spLocks noChangeShapeType="1"/>
                </p:cNvSpPr>
                <p:nvPr/>
              </p:nvSpPr>
              <p:spPr bwMode="auto">
                <a:xfrm>
                  <a:off x="1631216" y="4928676"/>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89" name="Rectangle 246"/>
                <p:cNvSpPr>
                  <a:spLocks noChangeArrowheads="1"/>
                </p:cNvSpPr>
                <p:nvPr/>
              </p:nvSpPr>
              <p:spPr bwMode="auto">
                <a:xfrm>
                  <a:off x="1304465" y="4640644"/>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70</a:t>
                  </a:r>
                  <a:endParaRPr lang="en-US" sz="1000" b="1" dirty="0">
                    <a:solidFill>
                      <a:srgbClr val="000000"/>
                    </a:solidFill>
                  </a:endParaRPr>
                </a:p>
              </p:txBody>
            </p:sp>
            <p:sp>
              <p:nvSpPr>
                <p:cNvPr id="90" name="Line 244"/>
                <p:cNvSpPr>
                  <a:spLocks noChangeShapeType="1"/>
                </p:cNvSpPr>
                <p:nvPr/>
              </p:nvSpPr>
              <p:spPr bwMode="auto">
                <a:xfrm>
                  <a:off x="1631216" y="4742325"/>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1" name="Rectangle 246"/>
                <p:cNvSpPr>
                  <a:spLocks noChangeArrowheads="1"/>
                </p:cNvSpPr>
                <p:nvPr/>
              </p:nvSpPr>
              <p:spPr bwMode="auto">
                <a:xfrm>
                  <a:off x="1304465" y="4424620"/>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80</a:t>
                  </a:r>
                  <a:endParaRPr lang="en-US" sz="1000" b="1" dirty="0">
                    <a:solidFill>
                      <a:srgbClr val="000000"/>
                    </a:solidFill>
                  </a:endParaRPr>
                </a:p>
              </p:txBody>
            </p:sp>
            <p:sp>
              <p:nvSpPr>
                <p:cNvPr id="92" name="Line 244"/>
                <p:cNvSpPr>
                  <a:spLocks noChangeShapeType="1"/>
                </p:cNvSpPr>
                <p:nvPr/>
              </p:nvSpPr>
              <p:spPr bwMode="auto">
                <a:xfrm>
                  <a:off x="1631216" y="4526301"/>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93" name="Rectangle 246"/>
                <p:cNvSpPr>
                  <a:spLocks noChangeArrowheads="1"/>
                </p:cNvSpPr>
                <p:nvPr/>
              </p:nvSpPr>
              <p:spPr bwMode="auto">
                <a:xfrm>
                  <a:off x="1304465" y="4208596"/>
                  <a:ext cx="317566" cy="24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160" tIns="46080" rIns="92160" bIns="4608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BE" sz="1000" b="1" dirty="0" smtClean="0">
                      <a:solidFill>
                        <a:srgbClr val="000000"/>
                      </a:solidFill>
                    </a:rPr>
                    <a:t>90</a:t>
                  </a:r>
                  <a:endParaRPr lang="en-US" sz="1000" b="1" dirty="0">
                    <a:solidFill>
                      <a:srgbClr val="000000"/>
                    </a:solidFill>
                  </a:endParaRPr>
                </a:p>
              </p:txBody>
            </p:sp>
            <p:sp>
              <p:nvSpPr>
                <p:cNvPr id="94" name="Line 244"/>
                <p:cNvSpPr>
                  <a:spLocks noChangeShapeType="1"/>
                </p:cNvSpPr>
                <p:nvPr/>
              </p:nvSpPr>
              <p:spPr bwMode="auto">
                <a:xfrm>
                  <a:off x="1631216" y="4310277"/>
                  <a:ext cx="33289" cy="1251"/>
                </a:xfrm>
                <a:prstGeom prst="line">
                  <a:avLst/>
                </a:prstGeom>
                <a:noFill/>
                <a:ln w="1260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CH"/>
                </a:p>
              </p:txBody>
            </p:sp>
            <p:sp>
              <p:nvSpPr>
                <p:cNvPr id="20" name="Rectangle 19"/>
                <p:cNvSpPr/>
                <p:nvPr/>
              </p:nvSpPr>
              <p:spPr>
                <a:xfrm>
                  <a:off x="8831357" y="3772112"/>
                  <a:ext cx="241069" cy="165288"/>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47381" y="3704152"/>
                  <a:ext cx="779158" cy="276999"/>
                </a:xfrm>
                <a:prstGeom prst="rect">
                  <a:avLst/>
                </a:prstGeom>
                <a:noFill/>
              </p:spPr>
              <p:txBody>
                <a:bodyPr wrap="square" rtlCol="0">
                  <a:spAutoFit/>
                </a:bodyPr>
                <a:lstStyle/>
                <a:p>
                  <a:r>
                    <a:rPr lang="fr-BE" sz="1200" b="1" dirty="0" smtClean="0">
                      <a:solidFill>
                        <a:schemeClr val="bg1">
                          <a:lumMod val="50000"/>
                        </a:schemeClr>
                      </a:solidFill>
                      <a:latin typeface="Arial" panose="020B0604020202020204" pitchFamily="34" charset="0"/>
                      <a:cs typeface="Arial" panose="020B0604020202020204" pitchFamily="34" charset="0"/>
                    </a:rPr>
                    <a:t>Night</a:t>
                  </a:r>
                  <a:endParaRPr lang="en-US" sz="1200" b="1" dirty="0">
                    <a:solidFill>
                      <a:schemeClr val="bg1">
                        <a:lumMod val="50000"/>
                      </a:schemeClr>
                    </a:solidFill>
                    <a:latin typeface="Arial" panose="020B0604020202020204" pitchFamily="34" charset="0"/>
                    <a:cs typeface="Arial" panose="020B0604020202020204" pitchFamily="34" charset="0"/>
                  </a:endParaRPr>
                </a:p>
              </p:txBody>
            </p:sp>
          </p:grpSp>
        </p:grpSp>
        <p:sp>
          <p:nvSpPr>
            <p:cNvPr id="13" name="TextBox 12"/>
            <p:cNvSpPr txBox="1"/>
            <p:nvPr/>
          </p:nvSpPr>
          <p:spPr>
            <a:xfrm>
              <a:off x="827584" y="3829762"/>
              <a:ext cx="2628206" cy="338554"/>
            </a:xfrm>
            <a:prstGeom prst="rect">
              <a:avLst/>
            </a:prstGeom>
            <a:noFill/>
          </p:spPr>
          <p:txBody>
            <a:bodyPr wrap="square" rtlCol="0">
              <a:spAutoFit/>
            </a:bodyPr>
            <a:lstStyle/>
            <a:p>
              <a:r>
                <a:rPr lang="fr-BE" sz="800" dirty="0" smtClean="0"/>
                <a:t>Age: F(1,53)=6.1, p&lt;0.05</a:t>
              </a:r>
            </a:p>
            <a:p>
              <a:r>
                <a:rPr lang="fr-BE" sz="800" dirty="0" smtClean="0"/>
                <a:t>Age*Session: F(9,477) = 1.8, p = 0.059</a:t>
              </a:r>
              <a:endParaRPr lang="en-US" sz="800" dirty="0"/>
            </a:p>
          </p:txBody>
        </p:sp>
      </p:grpSp>
      <p:grpSp>
        <p:nvGrpSpPr>
          <p:cNvPr id="15" name="Group 14"/>
          <p:cNvGrpSpPr/>
          <p:nvPr/>
        </p:nvGrpSpPr>
        <p:grpSpPr>
          <a:xfrm>
            <a:off x="3533690" y="3748319"/>
            <a:ext cx="3161107" cy="2934917"/>
            <a:chOff x="3533690" y="3717033"/>
            <a:chExt cx="3161107" cy="2934917"/>
          </a:xfrm>
        </p:grpSpPr>
        <p:grpSp>
          <p:nvGrpSpPr>
            <p:cNvPr id="12" name="Group 11"/>
            <p:cNvGrpSpPr/>
            <p:nvPr/>
          </p:nvGrpSpPr>
          <p:grpSpPr>
            <a:xfrm>
              <a:off x="3533690" y="3717033"/>
              <a:ext cx="3145209" cy="2934917"/>
              <a:chOff x="3533690" y="3717033"/>
              <a:chExt cx="3145209" cy="2934917"/>
            </a:xfrm>
          </p:grpSpPr>
          <p:pic>
            <p:nvPicPr>
              <p:cNvPr id="53" name="Picture 52">
                <a:extLst>
                  <a:ext uri="{FF2B5EF4-FFF2-40B4-BE49-F238E27FC236}">
                    <a16:creationId xmlns="" xmlns:a16="http://schemas.microsoft.com/office/drawing/2014/main" id="{703A7857-F807-0242-A661-4D7BF416ABAD}"/>
                  </a:ext>
                </a:extLst>
              </p:cNvPr>
              <p:cNvPicPr>
                <a:picLocks noChangeAspect="1"/>
              </p:cNvPicPr>
              <p:nvPr/>
            </p:nvPicPr>
            <p:blipFill rotWithShape="1">
              <a:blip r:embed="rId7">
                <a:lum/>
                <a:alphaModFix/>
              </a:blip>
              <a:srcRect t="7763" r="3107" b="8895"/>
              <a:stretch/>
            </p:blipFill>
            <p:spPr>
              <a:xfrm>
                <a:off x="3779912" y="4293096"/>
                <a:ext cx="2880320" cy="1645132"/>
              </a:xfrm>
              <a:prstGeom prst="rect">
                <a:avLst/>
              </a:prstGeom>
              <a:solidFill>
                <a:schemeClr val="bg1"/>
              </a:solidFill>
              <a:ln>
                <a:noFill/>
              </a:ln>
            </p:spPr>
          </p:pic>
          <p:sp>
            <p:nvSpPr>
              <p:cNvPr id="54" name="Rectangle 53"/>
              <p:cNvSpPr/>
              <p:nvPr/>
            </p:nvSpPr>
            <p:spPr>
              <a:xfrm>
                <a:off x="5111051" y="4242844"/>
                <a:ext cx="541069" cy="1706436"/>
              </a:xfrm>
              <a:prstGeom prst="rect">
                <a:avLst/>
              </a:prstGeom>
              <a:solidFill>
                <a:srgbClr val="7777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55" name="TextBox 54"/>
              <p:cNvSpPr txBox="1"/>
              <p:nvPr/>
            </p:nvSpPr>
            <p:spPr>
              <a:xfrm rot="16200000">
                <a:off x="2504673" y="4746050"/>
                <a:ext cx="2304256" cy="246221"/>
              </a:xfrm>
              <a:prstGeom prst="rect">
                <a:avLst/>
              </a:prstGeom>
              <a:noFill/>
            </p:spPr>
            <p:txBody>
              <a:bodyPr wrap="square" rtlCol="0">
                <a:spAutoFit/>
              </a:bodyPr>
              <a:lstStyle/>
              <a:p>
                <a:r>
                  <a:rPr lang="fr-BE" sz="1000" b="1" dirty="0" smtClean="0">
                    <a:latin typeface="Arial" panose="020B0604020202020204" pitchFamily="34" charset="0"/>
                    <a:cs typeface="Arial" panose="020B0604020202020204" pitchFamily="34" charset="0"/>
                  </a:rPr>
                  <a:t>REM </a:t>
                </a:r>
                <a:r>
                  <a:rPr lang="fr-BE" sz="1000" b="1" dirty="0" err="1" smtClean="0">
                    <a:latin typeface="Arial" panose="020B0604020202020204" pitchFamily="34" charset="0"/>
                    <a:cs typeface="Arial" panose="020B0604020202020204" pitchFamily="34" charset="0"/>
                  </a:rPr>
                  <a:t>sleep</a:t>
                </a:r>
                <a:r>
                  <a:rPr lang="fr-BE" sz="1000" b="1" dirty="0" smtClean="0">
                    <a:latin typeface="Arial" panose="020B0604020202020204" pitchFamily="34" charset="0"/>
                    <a:cs typeface="Arial" panose="020B0604020202020204" pitchFamily="34" charset="0"/>
                  </a:rPr>
                  <a:t> </a:t>
                </a:r>
                <a:r>
                  <a:rPr lang="fr-BE" sz="1000" dirty="0" smtClean="0">
                    <a:latin typeface="Arial" panose="020B0604020202020204" pitchFamily="34" charset="0"/>
                    <a:cs typeface="Arial" panose="020B0604020202020204" pitchFamily="34" charset="0"/>
                  </a:rPr>
                  <a:t>(proportion TST)</a:t>
                </a:r>
                <a:r>
                  <a:rPr lang="fr-BE" sz="1000" b="1" dirty="0" smtClean="0">
                    <a:latin typeface="Arial" panose="020B0604020202020204" pitchFamily="34" charset="0"/>
                    <a:cs typeface="Arial" panose="020B0604020202020204" pitchFamily="34" charset="0"/>
                  </a:rPr>
                  <a:t> </a:t>
                </a:r>
                <a:endParaRPr lang="en-US" sz="1000" b="1" dirty="0">
                  <a:latin typeface="Arial" panose="020B0604020202020204" pitchFamily="34" charset="0"/>
                  <a:cs typeface="Arial" panose="020B0604020202020204" pitchFamily="34" charset="0"/>
                </a:endParaRPr>
              </a:p>
            </p:txBody>
          </p:sp>
          <p:sp>
            <p:nvSpPr>
              <p:cNvPr id="57" name="TextBox 56"/>
              <p:cNvSpPr txBox="1"/>
              <p:nvPr/>
            </p:nvSpPr>
            <p:spPr>
              <a:xfrm>
                <a:off x="3851920" y="6251840"/>
                <a:ext cx="2627929" cy="400110"/>
              </a:xfrm>
              <a:prstGeom prst="rect">
                <a:avLst/>
              </a:prstGeom>
              <a:noFill/>
            </p:spPr>
            <p:txBody>
              <a:bodyPr wrap="square" rtlCol="0">
                <a:spAutoFit/>
              </a:bodyPr>
              <a:lstStyle/>
              <a:p>
                <a:pPr algn="ctr"/>
                <a:r>
                  <a:rPr lang="fr-BE" sz="1000" b="1" dirty="0" smtClean="0">
                    <a:latin typeface="Arial" panose="020B0604020202020204" pitchFamily="34" charset="0"/>
                    <a:cs typeface="Arial" panose="020B0604020202020204" pitchFamily="34" charset="0"/>
                  </a:rPr>
                  <a:t>Time </a:t>
                </a:r>
                <a:r>
                  <a:rPr lang="fr-BE" sz="1000" b="1" dirty="0" err="1" smtClean="0">
                    <a:latin typeface="Arial" panose="020B0604020202020204" pitchFamily="34" charset="0"/>
                    <a:cs typeface="Arial" panose="020B0604020202020204" pitchFamily="34" charset="0"/>
                  </a:rPr>
                  <a:t>into</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protocol</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hrs</a:t>
                </a:r>
                <a:r>
                  <a:rPr lang="fr-BE" sz="1000" b="1" dirty="0" smtClean="0">
                    <a:latin typeface="Arial" panose="020B0604020202020204" pitchFamily="34" charset="0"/>
                    <a:cs typeface="Arial" panose="020B0604020202020204" pitchFamily="34" charset="0"/>
                  </a:rPr>
                  <a:t>)</a:t>
                </a:r>
              </a:p>
              <a:p>
                <a:pPr algn="ctr"/>
                <a:r>
                  <a:rPr lang="fr-BE" sz="1000" b="1" dirty="0" smtClean="0">
                    <a:latin typeface="Arial" panose="020B0604020202020204" pitchFamily="34" charset="0"/>
                    <a:cs typeface="Arial" panose="020B0604020202020204" pitchFamily="34" charset="0"/>
                  </a:rPr>
                  <a:t>(0=</a:t>
                </a:r>
                <a:r>
                  <a:rPr lang="fr-BE" sz="1000" b="1" dirty="0" err="1" smtClean="0">
                    <a:latin typeface="Arial" panose="020B0604020202020204" pitchFamily="34" charset="0"/>
                    <a:cs typeface="Arial" panose="020B0604020202020204" pitchFamily="34" charset="0"/>
                  </a:rPr>
                  <a:t>wake-up</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from</a:t>
                </a:r>
                <a:r>
                  <a:rPr lang="fr-BE" sz="1000" b="1" dirty="0" smtClean="0">
                    <a:latin typeface="Arial" panose="020B0604020202020204" pitchFamily="34" charset="0"/>
                    <a:cs typeface="Arial" panose="020B0604020202020204" pitchFamily="34" charset="0"/>
                  </a:rPr>
                  <a:t> </a:t>
                </a:r>
                <a:r>
                  <a:rPr lang="fr-BE" sz="1000" b="1" dirty="0" err="1" smtClean="0">
                    <a:latin typeface="Arial" panose="020B0604020202020204" pitchFamily="34" charset="0"/>
                    <a:cs typeface="Arial" panose="020B0604020202020204" pitchFamily="34" charset="0"/>
                  </a:rPr>
                  <a:t>baseline</a:t>
                </a:r>
                <a:r>
                  <a:rPr lang="fr-BE" sz="1000" b="1" dirty="0" smtClean="0">
                    <a:latin typeface="Arial" panose="020B0604020202020204" pitchFamily="34" charset="0"/>
                    <a:cs typeface="Arial" panose="020B0604020202020204" pitchFamily="34" charset="0"/>
                  </a:rPr>
                  <a:t> night)</a:t>
                </a:r>
                <a:endParaRPr lang="en-US" sz="1000" b="1" dirty="0">
                  <a:latin typeface="Arial" panose="020B0604020202020204" pitchFamily="34" charset="0"/>
                  <a:cs typeface="Arial" panose="020B0604020202020204" pitchFamily="34" charset="0"/>
                </a:endParaRPr>
              </a:p>
            </p:txBody>
          </p:sp>
          <p:sp>
            <p:nvSpPr>
              <p:cNvPr id="59" name="TextBox 58"/>
              <p:cNvSpPr txBox="1"/>
              <p:nvPr/>
            </p:nvSpPr>
            <p:spPr>
              <a:xfrm>
                <a:off x="4051616" y="6021288"/>
                <a:ext cx="516986" cy="276999"/>
              </a:xfrm>
              <a:prstGeom prst="rect">
                <a:avLst/>
              </a:prstGeom>
              <a:solidFill>
                <a:schemeClr val="bg1"/>
              </a:solidFill>
              <a:ln>
                <a:solidFill>
                  <a:schemeClr val="bg1"/>
                </a:solidFill>
              </a:ln>
            </p:spPr>
            <p:txBody>
              <a:bodyPr wrap="square" rtlCol="0">
                <a:spAutoFit/>
              </a:bodyPr>
              <a:lstStyle/>
              <a:p>
                <a:r>
                  <a:rPr lang="fr-BE" sz="1200" b="1" dirty="0" smtClean="0"/>
                  <a:t>2</a:t>
                </a:r>
                <a:endParaRPr lang="en-US" sz="1200" b="1" dirty="0"/>
              </a:p>
            </p:txBody>
          </p:sp>
          <p:sp>
            <p:nvSpPr>
              <p:cNvPr id="60" name="TextBox 59"/>
              <p:cNvSpPr txBox="1"/>
              <p:nvPr/>
            </p:nvSpPr>
            <p:spPr>
              <a:xfrm>
                <a:off x="4542742" y="6021288"/>
                <a:ext cx="516986" cy="276999"/>
              </a:xfrm>
              <a:prstGeom prst="rect">
                <a:avLst/>
              </a:prstGeom>
              <a:solidFill>
                <a:schemeClr val="bg1"/>
              </a:solidFill>
              <a:ln>
                <a:solidFill>
                  <a:schemeClr val="bg1"/>
                </a:solidFill>
              </a:ln>
            </p:spPr>
            <p:txBody>
              <a:bodyPr wrap="square" rtlCol="0">
                <a:spAutoFit/>
              </a:bodyPr>
              <a:lstStyle/>
              <a:p>
                <a:r>
                  <a:rPr lang="fr-BE" sz="1200" b="1" dirty="0" smtClean="0"/>
                  <a:t>10</a:t>
                </a:r>
                <a:endParaRPr lang="en-US" sz="1200" b="1" dirty="0"/>
              </a:p>
            </p:txBody>
          </p:sp>
          <p:sp>
            <p:nvSpPr>
              <p:cNvPr id="62" name="TextBox 61"/>
              <p:cNvSpPr txBox="1"/>
              <p:nvPr/>
            </p:nvSpPr>
            <p:spPr>
              <a:xfrm>
                <a:off x="5046798" y="6021288"/>
                <a:ext cx="516986" cy="276999"/>
              </a:xfrm>
              <a:prstGeom prst="rect">
                <a:avLst/>
              </a:prstGeom>
              <a:solidFill>
                <a:schemeClr val="bg1"/>
              </a:solidFill>
              <a:ln>
                <a:solidFill>
                  <a:schemeClr val="bg1"/>
                </a:solidFill>
              </a:ln>
            </p:spPr>
            <p:txBody>
              <a:bodyPr wrap="square" rtlCol="0">
                <a:spAutoFit/>
              </a:bodyPr>
              <a:lstStyle/>
              <a:p>
                <a:r>
                  <a:rPr lang="fr-BE" sz="1200" b="1" dirty="0" smtClean="0"/>
                  <a:t>18</a:t>
                </a:r>
                <a:endParaRPr lang="en-US" sz="1200" b="1" dirty="0"/>
              </a:p>
            </p:txBody>
          </p:sp>
          <p:sp>
            <p:nvSpPr>
              <p:cNvPr id="63" name="TextBox 62"/>
              <p:cNvSpPr txBox="1"/>
              <p:nvPr/>
            </p:nvSpPr>
            <p:spPr>
              <a:xfrm>
                <a:off x="5585849" y="6021288"/>
                <a:ext cx="516986" cy="276999"/>
              </a:xfrm>
              <a:prstGeom prst="rect">
                <a:avLst/>
              </a:prstGeom>
              <a:solidFill>
                <a:schemeClr val="bg1"/>
              </a:solidFill>
              <a:ln>
                <a:solidFill>
                  <a:schemeClr val="bg1"/>
                </a:solidFill>
              </a:ln>
            </p:spPr>
            <p:txBody>
              <a:bodyPr wrap="square" rtlCol="0">
                <a:spAutoFit/>
              </a:bodyPr>
              <a:lstStyle/>
              <a:p>
                <a:r>
                  <a:rPr lang="fr-BE" sz="1200" b="1" dirty="0" smtClean="0"/>
                  <a:t>26</a:t>
                </a:r>
                <a:endParaRPr lang="en-US" sz="1200" b="1" dirty="0"/>
              </a:p>
            </p:txBody>
          </p:sp>
          <p:sp>
            <p:nvSpPr>
              <p:cNvPr id="66" name="TextBox 65"/>
              <p:cNvSpPr txBox="1"/>
              <p:nvPr/>
            </p:nvSpPr>
            <p:spPr>
              <a:xfrm>
                <a:off x="6161913" y="6021288"/>
                <a:ext cx="516986" cy="276999"/>
              </a:xfrm>
              <a:prstGeom prst="rect">
                <a:avLst/>
              </a:prstGeom>
              <a:solidFill>
                <a:schemeClr val="bg1"/>
              </a:solidFill>
              <a:ln>
                <a:solidFill>
                  <a:schemeClr val="bg1"/>
                </a:solidFill>
              </a:ln>
            </p:spPr>
            <p:txBody>
              <a:bodyPr wrap="square" rtlCol="0">
                <a:spAutoFit/>
              </a:bodyPr>
              <a:lstStyle/>
              <a:p>
                <a:r>
                  <a:rPr lang="fr-BE" sz="1200" b="1" dirty="0" smtClean="0"/>
                  <a:t>34</a:t>
                </a:r>
                <a:endParaRPr lang="en-US" sz="1200" b="1" dirty="0"/>
              </a:p>
            </p:txBody>
          </p:sp>
          <p:pic>
            <p:nvPicPr>
              <p:cNvPr id="67" name="Picture 66">
                <a:extLst>
                  <a:ext uri="{FF2B5EF4-FFF2-40B4-BE49-F238E27FC236}">
                    <a16:creationId xmlns:a16="http://schemas.microsoft.com/office/drawing/2014/main" xmlns="" id="{DA99F8CB-E9FF-9849-AACD-1045C8A3FD46}"/>
                  </a:ext>
                </a:extLst>
              </p:cNvPr>
              <p:cNvPicPr>
                <a:picLocks noChangeAspect="1"/>
              </p:cNvPicPr>
              <p:nvPr/>
            </p:nvPicPr>
            <p:blipFill rotWithShape="1">
              <a:blip r:embed="rId6">
                <a:lum/>
                <a:alphaModFix/>
              </a:blip>
              <a:srcRect l="7994" t="87486" r="2910" b="5301"/>
              <a:stretch/>
            </p:blipFill>
            <p:spPr>
              <a:xfrm>
                <a:off x="4062649" y="5907451"/>
                <a:ext cx="2553370" cy="138020"/>
              </a:xfrm>
              <a:prstGeom prst="rect">
                <a:avLst/>
              </a:prstGeom>
              <a:noFill/>
              <a:ln>
                <a:noFill/>
              </a:ln>
            </p:spPr>
          </p:pic>
          <p:sp>
            <p:nvSpPr>
              <p:cNvPr id="68" name="Rectangle 67"/>
              <p:cNvSpPr/>
              <p:nvPr/>
            </p:nvSpPr>
            <p:spPr>
              <a:xfrm>
                <a:off x="4026241" y="6021288"/>
                <a:ext cx="263399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p:cNvSpPr txBox="1"/>
            <p:nvPr/>
          </p:nvSpPr>
          <p:spPr>
            <a:xfrm>
              <a:off x="4066591" y="3829762"/>
              <a:ext cx="2628206" cy="338554"/>
            </a:xfrm>
            <a:prstGeom prst="rect">
              <a:avLst/>
            </a:prstGeom>
            <a:noFill/>
          </p:spPr>
          <p:txBody>
            <a:bodyPr wrap="square" rtlCol="0">
              <a:spAutoFit/>
            </a:bodyPr>
            <a:lstStyle/>
            <a:p>
              <a:r>
                <a:rPr lang="fr-BE" sz="800" dirty="0"/>
                <a:t>Age: F(1,53</a:t>
              </a:r>
              <a:r>
                <a:rPr lang="fr-BE" sz="800" dirty="0" smtClean="0"/>
                <a:t>)=29.6, </a:t>
              </a:r>
              <a:r>
                <a:rPr lang="fr-BE" sz="800" dirty="0"/>
                <a:t>p&lt;0.05</a:t>
              </a:r>
            </a:p>
            <a:p>
              <a:r>
                <a:rPr lang="fr-BE" sz="800" dirty="0"/>
                <a:t>Age*Session: F(9,477) = </a:t>
              </a:r>
              <a:r>
                <a:rPr lang="fr-BE" sz="800" dirty="0" smtClean="0"/>
                <a:t>3.27, </a:t>
              </a:r>
              <a:r>
                <a:rPr lang="fr-BE" sz="800" dirty="0"/>
                <a:t>p </a:t>
              </a:r>
              <a:r>
                <a:rPr lang="fr-BE" sz="800" dirty="0" smtClean="0"/>
                <a:t>&lt; 0.05</a:t>
              </a:r>
              <a:endParaRPr lang="en-US" sz="800" dirty="0"/>
            </a:p>
          </p:txBody>
        </p:sp>
      </p:grpSp>
      <p:grpSp>
        <p:nvGrpSpPr>
          <p:cNvPr id="16" name="Group 15"/>
          <p:cNvGrpSpPr/>
          <p:nvPr/>
        </p:nvGrpSpPr>
        <p:grpSpPr>
          <a:xfrm>
            <a:off x="6882907" y="4204720"/>
            <a:ext cx="2153589" cy="2104600"/>
            <a:chOff x="6882907" y="4204720"/>
            <a:chExt cx="2153589" cy="2104600"/>
          </a:xfrm>
        </p:grpSpPr>
        <p:grpSp>
          <p:nvGrpSpPr>
            <p:cNvPr id="50" name="Group 49"/>
            <p:cNvGrpSpPr/>
            <p:nvPr/>
          </p:nvGrpSpPr>
          <p:grpSpPr>
            <a:xfrm>
              <a:off x="6882907" y="4204720"/>
              <a:ext cx="2153589" cy="2104600"/>
              <a:chOff x="4685984" y="4136194"/>
              <a:chExt cx="2153589" cy="2104600"/>
            </a:xfrm>
          </p:grpSpPr>
          <p:grpSp>
            <p:nvGrpSpPr>
              <p:cNvPr id="47" name="Group 46"/>
              <p:cNvGrpSpPr/>
              <p:nvPr/>
            </p:nvGrpSpPr>
            <p:grpSpPr>
              <a:xfrm>
                <a:off x="4685984" y="4136194"/>
                <a:ext cx="2153589" cy="2007024"/>
                <a:chOff x="4685984" y="4136194"/>
                <a:chExt cx="2153589" cy="2007024"/>
              </a:xfrm>
            </p:grpSpPr>
            <p:pic>
              <p:nvPicPr>
                <p:cNvPr id="136" name="Picture 135">
                  <a:extLst>
                    <a:ext uri="{FF2B5EF4-FFF2-40B4-BE49-F238E27FC236}">
                      <a16:creationId xmlns="" xmlns:a16="http://schemas.microsoft.com/office/drawing/2014/main" xmlns:lc="http://schemas.openxmlformats.org/drawingml/2006/lockedCanvas" id="{A59A5B23-B26C-374C-956A-205CF3227B81}"/>
                    </a:ext>
                  </a:extLst>
                </p:cNvPr>
                <p:cNvPicPr>
                  <a:picLocks noChangeAspect="1"/>
                </p:cNvPicPr>
                <p:nvPr/>
              </p:nvPicPr>
              <p:blipFill>
                <a:blip r:embed="rId8">
                  <a:lum/>
                  <a:alphaModFix/>
                </a:blip>
                <a:srcRect/>
                <a:stretch>
                  <a:fillRect/>
                </a:stretch>
              </p:blipFill>
              <p:spPr>
                <a:xfrm>
                  <a:off x="4832549" y="4136194"/>
                  <a:ext cx="2007024" cy="2007024"/>
                </a:xfrm>
                <a:prstGeom prst="rect">
                  <a:avLst/>
                </a:prstGeom>
                <a:noFill/>
                <a:ln>
                  <a:noFill/>
                </a:ln>
              </p:spPr>
            </p:pic>
            <p:sp>
              <p:nvSpPr>
                <p:cNvPr id="42" name="Rectangle 41"/>
                <p:cNvSpPr/>
                <p:nvPr/>
              </p:nvSpPr>
              <p:spPr>
                <a:xfrm>
                  <a:off x="5072819" y="5027767"/>
                  <a:ext cx="795325" cy="923416"/>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5940152" y="4688269"/>
                  <a:ext cx="795600" cy="126101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16200000">
                  <a:off x="3860411" y="4961767"/>
                  <a:ext cx="1897367" cy="246221"/>
                </a:xfrm>
                <a:prstGeom prst="rect">
                  <a:avLst/>
                </a:prstGeom>
                <a:solidFill>
                  <a:schemeClr val="bg1"/>
                </a:solidFill>
              </p:spPr>
              <p:txBody>
                <a:bodyPr wrap="square" rtlCol="0">
                  <a:spAutoFit/>
                </a:bodyPr>
                <a:lstStyle/>
                <a:p>
                  <a:r>
                    <a:rPr lang="fr-BE" sz="1000" b="1" dirty="0" err="1" smtClean="0">
                      <a:latin typeface="Arial" panose="020B0604020202020204" pitchFamily="34" charset="0"/>
                      <a:cs typeface="Arial" panose="020B0604020202020204" pitchFamily="34" charset="0"/>
                    </a:rPr>
                    <a:t>Circadian</a:t>
                  </a:r>
                  <a:r>
                    <a:rPr lang="fr-BE" sz="1000" b="1" dirty="0" smtClean="0">
                      <a:latin typeface="Arial" panose="020B0604020202020204" pitchFamily="34" charset="0"/>
                      <a:cs typeface="Arial" panose="020B0604020202020204" pitchFamily="34" charset="0"/>
                    </a:rPr>
                    <a:t> amplitude</a:t>
                  </a:r>
                </a:p>
              </p:txBody>
            </p:sp>
          </p:grpSp>
          <p:sp>
            <p:nvSpPr>
              <p:cNvPr id="48" name="TextBox 47"/>
              <p:cNvSpPr txBox="1"/>
              <p:nvPr/>
            </p:nvSpPr>
            <p:spPr>
              <a:xfrm>
                <a:off x="5292080" y="5994573"/>
                <a:ext cx="1224136" cy="246221"/>
              </a:xfrm>
              <a:prstGeom prst="rect">
                <a:avLst/>
              </a:prstGeom>
              <a:solidFill>
                <a:schemeClr val="bg1"/>
              </a:solidFill>
            </p:spPr>
            <p:txBody>
              <a:bodyPr wrap="square" rtlCol="0">
                <a:spAutoFit/>
              </a:bodyPr>
              <a:lstStyle/>
              <a:p>
                <a:pPr algn="ctr"/>
                <a:r>
                  <a:rPr lang="fr-BE" sz="1000" dirty="0" smtClean="0">
                    <a:latin typeface="Arial" panose="020B0604020202020204" pitchFamily="34" charset="0"/>
                    <a:cs typeface="Arial" panose="020B0604020202020204" pitchFamily="34" charset="0"/>
                  </a:rPr>
                  <a:t>Age group</a:t>
                </a:r>
                <a:endParaRPr lang="en-US" sz="1000" dirty="0">
                  <a:latin typeface="Arial" panose="020B0604020202020204" pitchFamily="34" charset="0"/>
                  <a:cs typeface="Arial" panose="020B0604020202020204" pitchFamily="34" charset="0"/>
                </a:endParaRPr>
              </a:p>
            </p:txBody>
          </p:sp>
        </p:grpSp>
        <p:sp>
          <p:nvSpPr>
            <p:cNvPr id="70" name="TextBox 69"/>
            <p:cNvSpPr txBox="1"/>
            <p:nvPr/>
          </p:nvSpPr>
          <p:spPr>
            <a:xfrm>
              <a:off x="7238343" y="4219720"/>
              <a:ext cx="1725455" cy="215444"/>
            </a:xfrm>
            <a:prstGeom prst="rect">
              <a:avLst/>
            </a:prstGeom>
            <a:noFill/>
          </p:spPr>
          <p:txBody>
            <a:bodyPr wrap="square" rtlCol="0">
              <a:spAutoFit/>
            </a:bodyPr>
            <a:lstStyle/>
            <a:p>
              <a:r>
                <a:rPr lang="fr-BE" sz="800" dirty="0" smtClean="0"/>
                <a:t>Age:  p&lt;0.05</a:t>
              </a:r>
              <a:endParaRPr lang="en-US" sz="800" dirty="0"/>
            </a:p>
          </p:txBody>
        </p:sp>
      </p:grpSp>
      <p:sp>
        <p:nvSpPr>
          <p:cNvPr id="103" name="Rectangle 102"/>
          <p:cNvSpPr/>
          <p:nvPr/>
        </p:nvSpPr>
        <p:spPr>
          <a:xfrm flipV="1">
            <a:off x="5947010" y="5931427"/>
            <a:ext cx="82668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59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107504" y="404083"/>
            <a:ext cx="9036496" cy="523220"/>
          </a:xfrm>
          <a:noFill/>
        </p:spPr>
        <p:txBody>
          <a:bodyPr wrap="square" rtlCol="0">
            <a:spAutoFit/>
          </a:bodyPr>
          <a:lstStyle/>
          <a:p>
            <a:r>
              <a:rPr lang="fr-BE" sz="2800" b="1" dirty="0">
                <a:latin typeface="Arial" panose="020B0604020202020204" pitchFamily="34" charset="0"/>
                <a:ea typeface="+mn-ea"/>
                <a:cs typeface="Arial" panose="020B0604020202020204" pitchFamily="34" charset="0"/>
              </a:rPr>
              <a:t>Age-</a:t>
            </a:r>
            <a:r>
              <a:rPr lang="fr-BE" sz="2800" b="1" dirty="0" err="1">
                <a:latin typeface="Arial" panose="020B0604020202020204" pitchFamily="34" charset="0"/>
                <a:ea typeface="+mn-ea"/>
                <a:cs typeface="Arial" panose="020B0604020202020204" pitchFamily="34" charset="0"/>
              </a:rPr>
              <a:t>related</a:t>
            </a:r>
            <a:r>
              <a:rPr lang="fr-BE" sz="2800" b="1" dirty="0">
                <a:latin typeface="Arial" panose="020B0604020202020204" pitchFamily="34" charset="0"/>
                <a:ea typeface="+mn-ea"/>
                <a:cs typeface="Arial" panose="020B0604020202020204" pitchFamily="34" charset="0"/>
              </a:rPr>
              <a:t> changes in </a:t>
            </a:r>
            <a:r>
              <a:rPr lang="fr-BE" sz="2800" b="1" dirty="0" err="1">
                <a:latin typeface="Arial" panose="020B0604020202020204" pitchFamily="34" charset="0"/>
                <a:ea typeface="+mn-ea"/>
                <a:cs typeface="Arial" panose="020B0604020202020204" pitchFamily="34" charset="0"/>
              </a:rPr>
              <a:t>sleep-wake</a:t>
            </a:r>
            <a:r>
              <a:rPr lang="fr-BE" sz="2800" b="1" dirty="0">
                <a:latin typeface="Arial" panose="020B0604020202020204" pitchFamily="34" charset="0"/>
                <a:ea typeface="+mn-ea"/>
                <a:cs typeface="Arial" panose="020B0604020202020204" pitchFamily="34" charset="0"/>
              </a:rPr>
              <a:t> </a:t>
            </a:r>
            <a:r>
              <a:rPr lang="fr-BE" sz="2800" b="1" dirty="0" err="1" smtClean="0">
                <a:latin typeface="Arial" panose="020B0604020202020204" pitchFamily="34" charset="0"/>
                <a:ea typeface="+mn-ea"/>
                <a:cs typeface="Arial" panose="020B0604020202020204" pitchFamily="34" charset="0"/>
              </a:rPr>
              <a:t>regulation</a:t>
            </a:r>
            <a:endParaRPr lang="en-US" sz="2000" b="1" u="sng" dirty="0">
              <a:latin typeface="Arial" panose="020B0604020202020204" pitchFamily="34" charset="0"/>
              <a:ea typeface="+mn-ea"/>
              <a:cs typeface="Arial" panose="020B0604020202020204" pitchFamily="34" charset="0"/>
            </a:endParaRPr>
          </a:p>
        </p:txBody>
      </p:sp>
      <p:sp>
        <p:nvSpPr>
          <p:cNvPr id="32" name="Rectangle 31"/>
          <p:cNvSpPr/>
          <p:nvPr/>
        </p:nvSpPr>
        <p:spPr>
          <a:xfrm>
            <a:off x="6928299" y="2077209"/>
            <a:ext cx="1047380" cy="246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TextBox 32"/>
          <p:cNvSpPr txBox="1"/>
          <p:nvPr/>
        </p:nvSpPr>
        <p:spPr>
          <a:xfrm>
            <a:off x="1831512" y="1052736"/>
            <a:ext cx="5810403" cy="830997"/>
          </a:xfrm>
          <a:prstGeom prst="rect">
            <a:avLst/>
          </a:prstGeom>
          <a:solidFill>
            <a:schemeClr val="bg1"/>
          </a:solidFill>
          <a:ln>
            <a:solidFill>
              <a:schemeClr val="bg1"/>
            </a:solidFill>
          </a:ln>
        </p:spPr>
        <p:txBody>
          <a:bodyPr vert="horz" wrap="square" lIns="91440" tIns="45720" rIns="91440" bIns="45720" rtlCol="0" anchor="ctr">
            <a:spAutoFit/>
          </a:bodyPr>
          <a:lstStyle>
            <a:defPPr>
              <a:defRPr lang="de-DE"/>
            </a:defPPr>
            <a:lvl1pPr algn="ctr">
              <a:spcBef>
                <a:spcPct val="0"/>
              </a:spcBef>
              <a:buNone/>
              <a:defRPr sz="2800" b="1">
                <a:latin typeface="Arial" panose="020B0604020202020204" pitchFamily="34" charset="0"/>
                <a:cs typeface="Arial" panose="020B0604020202020204" pitchFamily="34" charset="0"/>
              </a:defRPr>
            </a:lvl1pPr>
          </a:lstStyle>
          <a:p>
            <a:r>
              <a:rPr lang="fr-BE" dirty="0"/>
              <a:t>Model of arousal state </a:t>
            </a:r>
            <a:r>
              <a:rPr lang="fr-BE" dirty="0" err="1"/>
              <a:t>dynamics</a:t>
            </a:r>
            <a:r>
              <a:rPr lang="fr-BE" dirty="0"/>
              <a:t> </a:t>
            </a:r>
            <a:r>
              <a:rPr lang="fr-BE" sz="2000" b="0" dirty="0"/>
              <a:t>(</a:t>
            </a:r>
            <a:r>
              <a:rPr lang="fr-BE" sz="2000" b="0" dirty="0" err="1" smtClean="0"/>
              <a:t>S.Postnova</a:t>
            </a:r>
            <a:r>
              <a:rPr lang="fr-BE" sz="2000" b="0" dirty="0" smtClean="0"/>
              <a:t>, </a:t>
            </a:r>
            <a:r>
              <a:rPr lang="fr-BE" sz="2000" b="0" dirty="0" err="1" smtClean="0"/>
              <a:t>USydney</a:t>
            </a:r>
            <a:r>
              <a:rPr lang="fr-BE" sz="2000" b="0" dirty="0" smtClean="0"/>
              <a:t>)</a:t>
            </a:r>
            <a:endParaRPr lang="en-US" sz="2000" b="0" dirty="0"/>
          </a:p>
        </p:txBody>
      </p:sp>
      <p:sp>
        <p:nvSpPr>
          <p:cNvPr id="39" name="Rectangle 38"/>
          <p:cNvSpPr/>
          <p:nvPr/>
        </p:nvSpPr>
        <p:spPr>
          <a:xfrm>
            <a:off x="0" y="6021288"/>
            <a:ext cx="9177735" cy="707886"/>
          </a:xfrm>
          <a:prstGeom prst="rect">
            <a:avLst/>
          </a:prstGeom>
          <a:solidFill>
            <a:schemeClr val="accent1">
              <a:lumMod val="75000"/>
            </a:schemeClr>
          </a:solidFill>
        </p:spPr>
        <p:txBody>
          <a:bodyPr wrap="square">
            <a:spAutoFit/>
          </a:bodyPr>
          <a:lstStyle/>
          <a:p>
            <a:pPr algn="ctr"/>
            <a:r>
              <a:rPr lang="fr-BE" sz="2000" b="1" dirty="0" smtClean="0">
                <a:solidFill>
                  <a:schemeClr val="bg1"/>
                </a:solidFill>
                <a:latin typeface="Arial" panose="020B0604020202020204" pitchFamily="34" charset="0"/>
                <a:cs typeface="Arial" panose="020B0604020202020204" pitchFamily="34" charset="0"/>
              </a:rPr>
              <a:t>Confirmation of </a:t>
            </a:r>
            <a:r>
              <a:rPr lang="fr-BE" sz="2000" b="1" dirty="0" err="1" smtClean="0">
                <a:solidFill>
                  <a:schemeClr val="bg1"/>
                </a:solidFill>
                <a:latin typeface="Arial" panose="020B0604020202020204" pitchFamily="34" charset="0"/>
                <a:cs typeface="Arial" panose="020B0604020202020204" pitchFamily="34" charset="0"/>
              </a:rPr>
              <a:t>role</a:t>
            </a:r>
            <a:r>
              <a:rPr lang="fr-BE" sz="2000" b="1" dirty="0" smtClean="0">
                <a:solidFill>
                  <a:schemeClr val="bg1"/>
                </a:solidFill>
                <a:latin typeface="Arial" panose="020B0604020202020204" pitchFamily="34" charset="0"/>
                <a:cs typeface="Arial" panose="020B0604020202020204" pitchFamily="34" charset="0"/>
              </a:rPr>
              <a:t> of </a:t>
            </a:r>
            <a:r>
              <a:rPr lang="fr-BE" sz="2000" b="1" dirty="0" err="1">
                <a:solidFill>
                  <a:schemeClr val="bg1"/>
                </a:solidFill>
                <a:latin typeface="Arial" panose="020B0604020202020204" pitchFamily="34" charset="0"/>
                <a:cs typeface="Arial" panose="020B0604020202020204" pitchFamily="34" charset="0"/>
              </a:rPr>
              <a:t>circadian</a:t>
            </a:r>
            <a:r>
              <a:rPr lang="fr-BE" sz="2000" b="1" dirty="0">
                <a:solidFill>
                  <a:schemeClr val="bg1"/>
                </a:solidFill>
                <a:latin typeface="Arial" panose="020B0604020202020204" pitchFamily="34" charset="0"/>
                <a:cs typeface="Arial" panose="020B0604020202020204" pitchFamily="34" charset="0"/>
              </a:rPr>
              <a:t> </a:t>
            </a:r>
            <a:r>
              <a:rPr lang="fr-BE" sz="2000" b="1" dirty="0" err="1" smtClean="0">
                <a:solidFill>
                  <a:schemeClr val="bg1"/>
                </a:solidFill>
                <a:latin typeface="Arial" panose="020B0604020202020204" pitchFamily="34" charset="0"/>
                <a:cs typeface="Arial" panose="020B0604020202020204" pitchFamily="34" charset="0"/>
              </a:rPr>
              <a:t>wake</a:t>
            </a:r>
            <a:r>
              <a:rPr lang="fr-BE" sz="2000" b="1" dirty="0" smtClean="0">
                <a:solidFill>
                  <a:schemeClr val="bg1"/>
                </a:solidFill>
                <a:latin typeface="Arial" panose="020B0604020202020204" pitchFamily="34" charset="0"/>
                <a:cs typeface="Arial" panose="020B0604020202020204" pitchFamily="34" charset="0"/>
              </a:rPr>
              <a:t> </a:t>
            </a:r>
            <a:r>
              <a:rPr lang="fr-BE" sz="2000" b="1" dirty="0" err="1" smtClean="0">
                <a:solidFill>
                  <a:schemeClr val="bg1"/>
                </a:solidFill>
                <a:latin typeface="Arial" panose="020B0604020202020204" pitchFamily="34" charset="0"/>
                <a:cs typeface="Arial" panose="020B0604020202020204" pitchFamily="34" charset="0"/>
              </a:rPr>
              <a:t>promoting</a:t>
            </a:r>
            <a:r>
              <a:rPr lang="fr-BE" sz="2000" b="1" dirty="0" smtClean="0">
                <a:solidFill>
                  <a:schemeClr val="bg1"/>
                </a:solidFill>
                <a:latin typeface="Arial" panose="020B0604020202020204" pitchFamily="34" charset="0"/>
                <a:cs typeface="Arial" panose="020B0604020202020204" pitchFamily="34" charset="0"/>
              </a:rPr>
              <a:t> drive for </a:t>
            </a:r>
            <a:r>
              <a:rPr lang="fr-BE" sz="2000" b="1" dirty="0" err="1" smtClean="0">
                <a:solidFill>
                  <a:schemeClr val="bg1"/>
                </a:solidFill>
                <a:latin typeface="Arial" panose="020B0604020202020204" pitchFamily="34" charset="0"/>
                <a:cs typeface="Arial" panose="020B0604020202020204" pitchFamily="34" charset="0"/>
              </a:rPr>
              <a:t>reported</a:t>
            </a:r>
            <a:r>
              <a:rPr lang="fr-BE" sz="2000" b="1" dirty="0" smtClean="0">
                <a:solidFill>
                  <a:schemeClr val="bg1"/>
                </a:solidFill>
                <a:latin typeface="Arial" panose="020B0604020202020204" pitchFamily="34" charset="0"/>
                <a:cs typeface="Arial" panose="020B0604020202020204" pitchFamily="34" charset="0"/>
              </a:rPr>
              <a:t> </a:t>
            </a:r>
            <a:r>
              <a:rPr lang="fr-BE" sz="2000" b="1" dirty="0" err="1">
                <a:solidFill>
                  <a:schemeClr val="bg1"/>
                </a:solidFill>
                <a:latin typeface="Arial" panose="020B0604020202020204" pitchFamily="34" charset="0"/>
                <a:cs typeface="Arial" panose="020B0604020202020204" pitchFamily="34" charset="0"/>
              </a:rPr>
              <a:t>age-related</a:t>
            </a:r>
            <a:r>
              <a:rPr lang="fr-BE" sz="2000" b="1" dirty="0">
                <a:solidFill>
                  <a:schemeClr val="bg1"/>
                </a:solidFill>
                <a:latin typeface="Arial" panose="020B0604020202020204" pitchFamily="34" charset="0"/>
                <a:cs typeface="Arial" panose="020B0604020202020204" pitchFamily="34" charset="0"/>
              </a:rPr>
              <a:t> changes in </a:t>
            </a:r>
            <a:r>
              <a:rPr lang="fr-BE" sz="2000" b="1" dirty="0" err="1">
                <a:solidFill>
                  <a:schemeClr val="bg1"/>
                </a:solidFill>
                <a:latin typeface="Arial" panose="020B0604020202020204" pitchFamily="34" charset="0"/>
                <a:cs typeface="Arial" panose="020B0604020202020204" pitchFamily="34" charset="0"/>
              </a:rPr>
              <a:t>sleep</a:t>
            </a:r>
            <a:r>
              <a:rPr lang="fr-BE" sz="2000" b="1" dirty="0">
                <a:solidFill>
                  <a:schemeClr val="bg1"/>
                </a:solidFill>
                <a:latin typeface="Arial" panose="020B0604020202020204" pitchFamily="34" charset="0"/>
                <a:cs typeface="Arial" panose="020B0604020202020204" pitchFamily="34" charset="0"/>
              </a:rPr>
              <a:t> </a:t>
            </a:r>
          </a:p>
        </p:txBody>
      </p:sp>
      <p:sp>
        <p:nvSpPr>
          <p:cNvPr id="2" name="Slide Number Placeholder 1"/>
          <p:cNvSpPr>
            <a:spLocks noGrp="1"/>
          </p:cNvSpPr>
          <p:nvPr>
            <p:ph type="sldNum" sz="quarter" idx="12"/>
          </p:nvPr>
        </p:nvSpPr>
        <p:spPr>
          <a:xfrm>
            <a:off x="7076459" y="6583739"/>
            <a:ext cx="2133600" cy="365125"/>
          </a:xfrm>
        </p:spPr>
        <p:txBody>
          <a:bodyPr/>
          <a:lstStyle/>
          <a:p>
            <a:fld id="{6716709B-B1F2-408C-BF87-974FC8F26E08}" type="slidenum">
              <a:rPr lang="de-DE" smtClean="0"/>
              <a:t>6</a:t>
            </a:fld>
            <a:endParaRPr lang="de-DE" dirty="0"/>
          </a:p>
        </p:txBody>
      </p:sp>
      <p:grpSp>
        <p:nvGrpSpPr>
          <p:cNvPr id="60" name="Group 59"/>
          <p:cNvGrpSpPr/>
          <p:nvPr/>
        </p:nvGrpSpPr>
        <p:grpSpPr>
          <a:xfrm>
            <a:off x="4111082" y="2367110"/>
            <a:ext cx="4746107" cy="2449564"/>
            <a:chOff x="4074365" y="2347588"/>
            <a:chExt cx="4746107" cy="2449564"/>
          </a:xfrm>
        </p:grpSpPr>
        <p:sp>
          <p:nvSpPr>
            <p:cNvPr id="5" name="Rectangle 4"/>
            <p:cNvSpPr/>
            <p:nvPr/>
          </p:nvSpPr>
          <p:spPr>
            <a:xfrm>
              <a:off x="4074365" y="2994337"/>
              <a:ext cx="1865787" cy="430887"/>
            </a:xfrm>
            <a:prstGeom prst="rect">
              <a:avLst/>
            </a:prstGeom>
          </p:spPr>
          <p:txBody>
            <a:bodyPr wrap="square">
              <a:spAutoFit/>
            </a:bodyPr>
            <a:lstStyle/>
            <a:p>
              <a:r>
                <a:rPr lang="fr-BE" sz="1100" b="1" dirty="0" smtClean="0">
                  <a:solidFill>
                    <a:srgbClr val="0070C0"/>
                  </a:solidFill>
                  <a:latin typeface="Arial" panose="020B0604020202020204" pitchFamily="34" charset="0"/>
                  <a:cs typeface="Arial" panose="020B0604020202020204" pitchFamily="34" charset="0"/>
                </a:rPr>
                <a:t>Model simulation </a:t>
              </a:r>
              <a:r>
                <a:rPr lang="fr-BE" sz="1100" b="1" dirty="0" err="1" smtClean="0">
                  <a:solidFill>
                    <a:srgbClr val="0070C0"/>
                  </a:solidFill>
                  <a:latin typeface="Arial" panose="020B0604020202020204" pitchFamily="34" charset="0"/>
                  <a:cs typeface="Arial" panose="020B0604020202020204" pitchFamily="34" charset="0"/>
                </a:rPr>
                <a:t>with</a:t>
              </a:r>
              <a:r>
                <a:rPr lang="fr-BE" sz="1100" b="1" dirty="0" smtClean="0">
                  <a:solidFill>
                    <a:srgbClr val="0070C0"/>
                  </a:solidFill>
                  <a:latin typeface="Arial" panose="020B0604020202020204" pitchFamily="34" charset="0"/>
                  <a:cs typeface="Arial" panose="020B0604020202020204" pitchFamily="34" charset="0"/>
                </a:rPr>
                <a:t> default values (</a:t>
              </a:r>
              <a:r>
                <a:rPr lang="fr-BE" sz="1100" b="1" dirty="0" err="1" smtClean="0">
                  <a:solidFill>
                    <a:srgbClr val="0070C0"/>
                  </a:solidFill>
                  <a:latin typeface="Arial" panose="020B0604020202020204" pitchFamily="34" charset="0"/>
                  <a:cs typeface="Arial" panose="020B0604020202020204" pitchFamily="34" charset="0"/>
                </a:rPr>
                <a:t>young</a:t>
              </a:r>
              <a:r>
                <a:rPr lang="fr-BE" sz="1100" b="1" dirty="0" smtClean="0">
                  <a:solidFill>
                    <a:srgbClr val="0070C0"/>
                  </a:solidFill>
                  <a:latin typeface="Arial" panose="020B0604020202020204" pitchFamily="34" charset="0"/>
                  <a:cs typeface="Arial" panose="020B0604020202020204" pitchFamily="34" charset="0"/>
                </a:rPr>
                <a:t>)</a:t>
              </a:r>
            </a:p>
          </p:txBody>
        </p:sp>
        <p:sp>
          <p:nvSpPr>
            <p:cNvPr id="6" name="Plus 5"/>
            <p:cNvSpPr/>
            <p:nvPr/>
          </p:nvSpPr>
          <p:spPr>
            <a:xfrm>
              <a:off x="6876895" y="3505099"/>
              <a:ext cx="59300" cy="91753"/>
            </a:xfrm>
            <a:prstGeom prst="mathPlus">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Plus 6"/>
            <p:cNvSpPr/>
            <p:nvPr/>
          </p:nvSpPr>
          <p:spPr>
            <a:xfrm>
              <a:off x="7129273" y="2857027"/>
              <a:ext cx="59300" cy="91753"/>
            </a:xfrm>
            <a:prstGeom prst="mathPlus">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Plus 7"/>
            <p:cNvSpPr/>
            <p:nvPr/>
          </p:nvSpPr>
          <p:spPr>
            <a:xfrm>
              <a:off x="7406075" y="2713011"/>
              <a:ext cx="59300" cy="91753"/>
            </a:xfrm>
            <a:prstGeom prst="mathPlus">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Plus 8"/>
            <p:cNvSpPr/>
            <p:nvPr/>
          </p:nvSpPr>
          <p:spPr>
            <a:xfrm>
              <a:off x="7615221" y="3073051"/>
              <a:ext cx="59300" cy="91753"/>
            </a:xfrm>
            <a:prstGeom prst="mathPlus">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Plus 9"/>
            <p:cNvSpPr/>
            <p:nvPr/>
          </p:nvSpPr>
          <p:spPr>
            <a:xfrm>
              <a:off x="7738891" y="3479705"/>
              <a:ext cx="59300" cy="91753"/>
            </a:xfrm>
            <a:prstGeom prst="mathPlus">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1" name="Plus 10"/>
            <p:cNvSpPr/>
            <p:nvPr/>
          </p:nvSpPr>
          <p:spPr>
            <a:xfrm>
              <a:off x="8033511" y="3649115"/>
              <a:ext cx="59300" cy="91753"/>
            </a:xfrm>
            <a:prstGeom prst="mathPlus">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Plus 11"/>
            <p:cNvSpPr/>
            <p:nvPr/>
          </p:nvSpPr>
          <p:spPr>
            <a:xfrm>
              <a:off x="8312372" y="3501008"/>
              <a:ext cx="59300" cy="91753"/>
            </a:xfrm>
            <a:prstGeom prst="mathPlus">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Freeform 13"/>
            <p:cNvSpPr/>
            <p:nvPr/>
          </p:nvSpPr>
          <p:spPr>
            <a:xfrm>
              <a:off x="6876256" y="2347588"/>
              <a:ext cx="1434059" cy="1830098"/>
            </a:xfrm>
            <a:custGeom>
              <a:avLst/>
              <a:gdLst>
                <a:gd name="connsiteX0" fmla="*/ 0 w 1573619"/>
                <a:gd name="connsiteY0" fmla="*/ 1329070 h 1850065"/>
                <a:gd name="connsiteX1" fmla="*/ 478466 w 1573619"/>
                <a:gd name="connsiteY1" fmla="*/ 127591 h 1850065"/>
                <a:gd name="connsiteX2" fmla="*/ 669852 w 1573619"/>
                <a:gd name="connsiteY2" fmla="*/ 0 h 1850065"/>
                <a:gd name="connsiteX3" fmla="*/ 925033 w 1573619"/>
                <a:gd name="connsiteY3" fmla="*/ 127591 h 1850065"/>
                <a:gd name="connsiteX4" fmla="*/ 1137684 w 1573619"/>
                <a:gd name="connsiteY4" fmla="*/ 818707 h 1850065"/>
                <a:gd name="connsiteX5" fmla="*/ 1339703 w 1573619"/>
                <a:gd name="connsiteY5" fmla="*/ 1850065 h 1850065"/>
                <a:gd name="connsiteX6" fmla="*/ 1573619 w 1573619"/>
                <a:gd name="connsiteY6" fmla="*/ 680484 h 185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3619" h="1850065">
                  <a:moveTo>
                    <a:pt x="0" y="1329070"/>
                  </a:moveTo>
                  <a:lnTo>
                    <a:pt x="478466" y="127591"/>
                  </a:lnTo>
                  <a:lnTo>
                    <a:pt x="669852" y="0"/>
                  </a:lnTo>
                  <a:lnTo>
                    <a:pt x="925033" y="127591"/>
                  </a:lnTo>
                  <a:lnTo>
                    <a:pt x="1137684" y="818707"/>
                  </a:lnTo>
                  <a:lnTo>
                    <a:pt x="1339703" y="1850065"/>
                  </a:lnTo>
                  <a:lnTo>
                    <a:pt x="1573619" y="680484"/>
                  </a:lnTo>
                </a:path>
              </a:pathLst>
            </a:cu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p:cNvSpPr txBox="1"/>
            <p:nvPr/>
          </p:nvSpPr>
          <p:spPr>
            <a:xfrm>
              <a:off x="6482190" y="4314770"/>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6900480" y="4314770"/>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10</a:t>
              </a:r>
              <a:endParaRPr lang="en-US" sz="1400" dirty="0">
                <a:latin typeface="Arial" panose="020B0604020202020204" pitchFamily="34" charset="0"/>
                <a:cs typeface="Arial" panose="020B0604020202020204" pitchFamily="34" charset="0"/>
              </a:endParaRPr>
            </a:p>
          </p:txBody>
        </p:sp>
        <p:sp>
          <p:nvSpPr>
            <p:cNvPr id="18" name="TextBox 17"/>
            <p:cNvSpPr txBox="1"/>
            <p:nvPr/>
          </p:nvSpPr>
          <p:spPr>
            <a:xfrm>
              <a:off x="7388487" y="4314770"/>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18</a:t>
              </a:r>
              <a:endParaRPr lang="en-US" sz="1400" dirty="0">
                <a:latin typeface="Arial" panose="020B0604020202020204" pitchFamily="34" charset="0"/>
                <a:cs typeface="Arial" panose="020B0604020202020204" pitchFamily="34" charset="0"/>
              </a:endParaRPr>
            </a:p>
          </p:txBody>
        </p:sp>
        <p:sp>
          <p:nvSpPr>
            <p:cNvPr id="19" name="TextBox 18"/>
            <p:cNvSpPr txBox="1"/>
            <p:nvPr/>
          </p:nvSpPr>
          <p:spPr>
            <a:xfrm>
              <a:off x="7876491" y="4314770"/>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26</a:t>
              </a:r>
              <a:endParaRPr lang="en-US" sz="1400" dirty="0">
                <a:latin typeface="Arial" panose="020B0604020202020204" pitchFamily="34" charset="0"/>
                <a:cs typeface="Arial" panose="020B0604020202020204" pitchFamily="34" charset="0"/>
              </a:endParaRPr>
            </a:p>
          </p:txBody>
        </p:sp>
        <p:sp>
          <p:nvSpPr>
            <p:cNvPr id="21" name="TextBox 20"/>
            <p:cNvSpPr txBox="1"/>
            <p:nvPr/>
          </p:nvSpPr>
          <p:spPr>
            <a:xfrm>
              <a:off x="8010577" y="4320924"/>
              <a:ext cx="500524" cy="307777"/>
            </a:xfrm>
            <a:prstGeom prst="rect">
              <a:avLst/>
            </a:prstGeom>
            <a:solidFill>
              <a:schemeClr val="bg1"/>
            </a:solidFill>
          </p:spPr>
          <p:txBody>
            <a:bodyPr wrap="square" rtlCol="0">
              <a:spAutoFit/>
            </a:bodyPr>
            <a:lstStyle/>
            <a:p>
              <a:endParaRPr lang="en-US" sz="1400" dirty="0">
                <a:latin typeface="Arial" panose="020B0604020202020204" pitchFamily="34" charset="0"/>
                <a:cs typeface="Arial" panose="020B0604020202020204" pitchFamily="34" charset="0"/>
              </a:endParaRPr>
            </a:p>
          </p:txBody>
        </p:sp>
        <p:sp>
          <p:nvSpPr>
            <p:cNvPr id="22" name="TextBox 21"/>
            <p:cNvSpPr txBox="1"/>
            <p:nvPr/>
          </p:nvSpPr>
          <p:spPr>
            <a:xfrm>
              <a:off x="6534042" y="4306435"/>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10</a:t>
              </a:r>
              <a:endParaRPr lang="en-US" sz="1400" dirty="0">
                <a:latin typeface="Arial" panose="020B0604020202020204" pitchFamily="34" charset="0"/>
                <a:cs typeface="Arial" panose="020B0604020202020204" pitchFamily="34" charset="0"/>
              </a:endParaRPr>
            </a:p>
          </p:txBody>
        </p:sp>
        <p:sp>
          <p:nvSpPr>
            <p:cNvPr id="23" name="TextBox 22"/>
            <p:cNvSpPr txBox="1"/>
            <p:nvPr/>
          </p:nvSpPr>
          <p:spPr>
            <a:xfrm>
              <a:off x="7034566" y="4306435"/>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18</a:t>
              </a:r>
              <a:endParaRPr lang="en-US" sz="1400" dirty="0">
                <a:latin typeface="Arial" panose="020B0604020202020204" pitchFamily="34" charset="0"/>
                <a:cs typeface="Arial" panose="020B0604020202020204" pitchFamily="34" charset="0"/>
              </a:endParaRPr>
            </a:p>
          </p:txBody>
        </p:sp>
        <p:sp>
          <p:nvSpPr>
            <p:cNvPr id="24" name="TextBox 23"/>
            <p:cNvSpPr txBox="1"/>
            <p:nvPr/>
          </p:nvSpPr>
          <p:spPr>
            <a:xfrm>
              <a:off x="7522573" y="4306435"/>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26</a:t>
              </a:r>
              <a:endParaRPr lang="en-US" sz="1400" dirty="0">
                <a:latin typeface="Arial" panose="020B0604020202020204" pitchFamily="34" charset="0"/>
                <a:cs typeface="Arial" panose="020B0604020202020204" pitchFamily="34" charset="0"/>
              </a:endParaRPr>
            </a:p>
          </p:txBody>
        </p:sp>
        <p:sp>
          <p:nvSpPr>
            <p:cNvPr id="25" name="TextBox 24"/>
            <p:cNvSpPr txBox="1"/>
            <p:nvPr/>
          </p:nvSpPr>
          <p:spPr>
            <a:xfrm>
              <a:off x="7940862" y="4306435"/>
              <a:ext cx="500524" cy="307777"/>
            </a:xfrm>
            <a:prstGeom prst="rect">
              <a:avLst/>
            </a:prstGeom>
            <a:solidFill>
              <a:schemeClr val="bg1"/>
            </a:solidFill>
          </p:spPr>
          <p:txBody>
            <a:bodyPr wrap="square" rtlCol="0">
              <a:spAutoFit/>
            </a:bodyPr>
            <a:lstStyle/>
            <a:p>
              <a:r>
                <a:rPr lang="fr-BE" sz="1400" dirty="0" smtClean="0">
                  <a:latin typeface="Arial" panose="020B0604020202020204" pitchFamily="34" charset="0"/>
                  <a:cs typeface="Arial" panose="020B0604020202020204" pitchFamily="34" charset="0"/>
                </a:rPr>
                <a:t>34</a:t>
              </a:r>
              <a:endParaRPr lang="en-US" sz="1400" dirty="0">
                <a:latin typeface="Arial" panose="020B0604020202020204" pitchFamily="34" charset="0"/>
                <a:cs typeface="Arial" panose="020B0604020202020204" pitchFamily="34" charset="0"/>
              </a:endParaRPr>
            </a:p>
          </p:txBody>
        </p:sp>
        <p:cxnSp>
          <p:nvCxnSpPr>
            <p:cNvPr id="27" name="Straight Connector 26"/>
            <p:cNvCxnSpPr/>
            <p:nvPr/>
          </p:nvCxnSpPr>
          <p:spPr>
            <a:xfrm>
              <a:off x="6659055" y="4277300"/>
              <a:ext cx="21299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768224" y="4273871"/>
              <a:ext cx="0" cy="3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185526" y="4270435"/>
              <a:ext cx="0" cy="3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43248" y="4270435"/>
              <a:ext cx="0" cy="3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091822" y="4270435"/>
              <a:ext cx="0" cy="3600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298211" y="4520153"/>
              <a:ext cx="2522261" cy="276999"/>
            </a:xfrm>
            <a:prstGeom prst="rect">
              <a:avLst/>
            </a:prstGeom>
            <a:noFill/>
          </p:spPr>
          <p:txBody>
            <a:bodyPr wrap="square" rtlCol="0">
              <a:spAutoFit/>
            </a:bodyPr>
            <a:lstStyle/>
            <a:p>
              <a:pPr algn="ctr"/>
              <a:r>
                <a:rPr lang="fr-BE" sz="1200" dirty="0" smtClean="0">
                  <a:latin typeface="Arial" panose="020B0604020202020204" pitchFamily="34" charset="0"/>
                  <a:cs typeface="Arial" panose="020B0604020202020204" pitchFamily="34" charset="0"/>
                </a:rPr>
                <a:t>Time </a:t>
              </a:r>
              <a:r>
                <a:rPr lang="fr-BE" sz="1200" dirty="0" err="1" smtClean="0">
                  <a:latin typeface="Arial" panose="020B0604020202020204" pitchFamily="34" charset="0"/>
                  <a:cs typeface="Arial" panose="020B0604020202020204" pitchFamily="34" charset="0"/>
                </a:rPr>
                <a:t>into</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protocol</a:t>
              </a:r>
              <a:r>
                <a:rPr lang="fr-BE" sz="1200" dirty="0" smtClean="0">
                  <a:latin typeface="Arial" panose="020B0604020202020204" pitchFamily="34" charset="0"/>
                  <a:cs typeface="Arial" panose="020B0604020202020204" pitchFamily="34" charset="0"/>
                </a:rPr>
                <a:t> (</a:t>
              </a:r>
              <a:r>
                <a:rPr lang="fr-BE" sz="1200" dirty="0" err="1" smtClean="0">
                  <a:latin typeface="Arial" panose="020B0604020202020204" pitchFamily="34" charset="0"/>
                  <a:cs typeface="Arial" panose="020B0604020202020204" pitchFamily="34" charset="0"/>
                </a:rPr>
                <a:t>hrs</a:t>
              </a:r>
              <a:r>
                <a:rPr lang="fr-BE" sz="1200" dirty="0" smtClean="0">
                  <a:latin typeface="Arial" panose="020B0604020202020204" pitchFamily="34" charset="0"/>
                  <a:cs typeface="Arial" panose="020B0604020202020204" pitchFamily="34" charset="0"/>
                </a:rPr>
                <a:t>)</a:t>
              </a:r>
            </a:p>
          </p:txBody>
        </p:sp>
        <p:sp>
          <p:nvSpPr>
            <p:cNvPr id="47" name="TextBox 46"/>
            <p:cNvSpPr txBox="1"/>
            <p:nvPr/>
          </p:nvSpPr>
          <p:spPr>
            <a:xfrm>
              <a:off x="6256981" y="3994219"/>
              <a:ext cx="380124" cy="276999"/>
            </a:xfrm>
            <a:prstGeom prst="rect">
              <a:avLst/>
            </a:prstGeom>
            <a:solidFill>
              <a:schemeClr val="bg1"/>
            </a:solidFill>
          </p:spPr>
          <p:txBody>
            <a:bodyPr wrap="square" rtlCol="0">
              <a:spAutoFit/>
            </a:bodyPr>
            <a:lstStyle/>
            <a:p>
              <a:r>
                <a:rPr lang="fr-BE" sz="1200" b="1" dirty="0" smtClean="0"/>
                <a:t>20</a:t>
              </a:r>
              <a:endParaRPr lang="en-US" sz="1200" b="1" dirty="0"/>
            </a:p>
          </p:txBody>
        </p:sp>
        <p:sp>
          <p:nvSpPr>
            <p:cNvPr id="48" name="TextBox 47"/>
            <p:cNvSpPr txBox="1"/>
            <p:nvPr/>
          </p:nvSpPr>
          <p:spPr>
            <a:xfrm>
              <a:off x="6256981" y="3778195"/>
              <a:ext cx="380124" cy="276999"/>
            </a:xfrm>
            <a:prstGeom prst="rect">
              <a:avLst/>
            </a:prstGeom>
            <a:solidFill>
              <a:schemeClr val="bg1"/>
            </a:solidFill>
          </p:spPr>
          <p:txBody>
            <a:bodyPr wrap="square" rtlCol="0">
              <a:spAutoFit/>
            </a:bodyPr>
            <a:lstStyle/>
            <a:p>
              <a:r>
                <a:rPr lang="fr-BE" sz="1200" b="1" dirty="0" smtClean="0"/>
                <a:t>30</a:t>
              </a:r>
              <a:endParaRPr lang="en-US" sz="1200" b="1" dirty="0"/>
            </a:p>
          </p:txBody>
        </p:sp>
        <p:sp>
          <p:nvSpPr>
            <p:cNvPr id="49" name="TextBox 48"/>
            <p:cNvSpPr txBox="1"/>
            <p:nvPr/>
          </p:nvSpPr>
          <p:spPr>
            <a:xfrm>
              <a:off x="6256981" y="3562171"/>
              <a:ext cx="380124" cy="276999"/>
            </a:xfrm>
            <a:prstGeom prst="rect">
              <a:avLst/>
            </a:prstGeom>
            <a:solidFill>
              <a:schemeClr val="bg1"/>
            </a:solidFill>
          </p:spPr>
          <p:txBody>
            <a:bodyPr wrap="square" rtlCol="0">
              <a:spAutoFit/>
            </a:bodyPr>
            <a:lstStyle/>
            <a:p>
              <a:r>
                <a:rPr lang="fr-BE" sz="1200" b="1" dirty="0" smtClean="0"/>
                <a:t>40</a:t>
              </a:r>
              <a:endParaRPr lang="en-US" sz="1200" b="1" dirty="0"/>
            </a:p>
          </p:txBody>
        </p:sp>
        <p:sp>
          <p:nvSpPr>
            <p:cNvPr id="50" name="TextBox 49"/>
            <p:cNvSpPr txBox="1"/>
            <p:nvPr/>
          </p:nvSpPr>
          <p:spPr>
            <a:xfrm>
              <a:off x="6256981" y="3360678"/>
              <a:ext cx="380124" cy="276999"/>
            </a:xfrm>
            <a:prstGeom prst="rect">
              <a:avLst/>
            </a:prstGeom>
            <a:solidFill>
              <a:schemeClr val="bg1"/>
            </a:solidFill>
          </p:spPr>
          <p:txBody>
            <a:bodyPr wrap="square" rtlCol="0">
              <a:spAutoFit/>
            </a:bodyPr>
            <a:lstStyle/>
            <a:p>
              <a:r>
                <a:rPr lang="fr-BE" sz="1200" b="1" dirty="0" smtClean="0"/>
                <a:t>50</a:t>
              </a:r>
              <a:endParaRPr lang="en-US" sz="1200" b="1" dirty="0"/>
            </a:p>
          </p:txBody>
        </p:sp>
        <p:sp>
          <p:nvSpPr>
            <p:cNvPr id="51" name="TextBox 50"/>
            <p:cNvSpPr txBox="1"/>
            <p:nvPr/>
          </p:nvSpPr>
          <p:spPr>
            <a:xfrm>
              <a:off x="6256981" y="3144654"/>
              <a:ext cx="380124" cy="276999"/>
            </a:xfrm>
            <a:prstGeom prst="rect">
              <a:avLst/>
            </a:prstGeom>
            <a:solidFill>
              <a:schemeClr val="bg1"/>
            </a:solidFill>
          </p:spPr>
          <p:txBody>
            <a:bodyPr wrap="square" rtlCol="0">
              <a:spAutoFit/>
            </a:bodyPr>
            <a:lstStyle/>
            <a:p>
              <a:r>
                <a:rPr lang="fr-BE" sz="1200" b="1" dirty="0" smtClean="0"/>
                <a:t>60</a:t>
              </a:r>
              <a:endParaRPr lang="en-US" sz="1200" b="1" dirty="0"/>
            </a:p>
          </p:txBody>
        </p:sp>
        <p:sp>
          <p:nvSpPr>
            <p:cNvPr id="52" name="TextBox 51"/>
            <p:cNvSpPr txBox="1"/>
            <p:nvPr/>
          </p:nvSpPr>
          <p:spPr>
            <a:xfrm>
              <a:off x="6256981" y="2928630"/>
              <a:ext cx="380124" cy="276999"/>
            </a:xfrm>
            <a:prstGeom prst="rect">
              <a:avLst/>
            </a:prstGeom>
            <a:solidFill>
              <a:schemeClr val="bg1"/>
            </a:solidFill>
          </p:spPr>
          <p:txBody>
            <a:bodyPr wrap="square" rtlCol="0">
              <a:spAutoFit/>
            </a:bodyPr>
            <a:lstStyle/>
            <a:p>
              <a:r>
                <a:rPr lang="fr-BE" sz="1200" b="1" dirty="0" smtClean="0"/>
                <a:t>70</a:t>
              </a:r>
              <a:endParaRPr lang="en-US" sz="1200" b="1" dirty="0"/>
            </a:p>
          </p:txBody>
        </p:sp>
        <p:sp>
          <p:nvSpPr>
            <p:cNvPr id="53" name="TextBox 52"/>
            <p:cNvSpPr txBox="1"/>
            <p:nvPr/>
          </p:nvSpPr>
          <p:spPr>
            <a:xfrm>
              <a:off x="6256981" y="2712606"/>
              <a:ext cx="380124" cy="276999"/>
            </a:xfrm>
            <a:prstGeom prst="rect">
              <a:avLst/>
            </a:prstGeom>
            <a:solidFill>
              <a:schemeClr val="bg1"/>
            </a:solidFill>
          </p:spPr>
          <p:txBody>
            <a:bodyPr wrap="square" rtlCol="0">
              <a:spAutoFit/>
            </a:bodyPr>
            <a:lstStyle/>
            <a:p>
              <a:r>
                <a:rPr lang="fr-BE" sz="1200" b="1" dirty="0"/>
                <a:t>8</a:t>
              </a:r>
              <a:r>
                <a:rPr lang="fr-BE" sz="1200" b="1" dirty="0" smtClean="0"/>
                <a:t>0</a:t>
              </a:r>
              <a:endParaRPr lang="en-US" sz="1200" b="1" dirty="0"/>
            </a:p>
          </p:txBody>
        </p:sp>
        <p:sp>
          <p:nvSpPr>
            <p:cNvPr id="54" name="TextBox 53"/>
            <p:cNvSpPr txBox="1"/>
            <p:nvPr/>
          </p:nvSpPr>
          <p:spPr>
            <a:xfrm>
              <a:off x="6256981" y="2496582"/>
              <a:ext cx="380124" cy="276999"/>
            </a:xfrm>
            <a:prstGeom prst="rect">
              <a:avLst/>
            </a:prstGeom>
            <a:solidFill>
              <a:schemeClr val="bg1"/>
            </a:solidFill>
          </p:spPr>
          <p:txBody>
            <a:bodyPr wrap="square" rtlCol="0">
              <a:spAutoFit/>
            </a:bodyPr>
            <a:lstStyle/>
            <a:p>
              <a:r>
                <a:rPr lang="fr-BE" sz="1200" b="1" dirty="0" smtClean="0"/>
                <a:t>90</a:t>
              </a:r>
              <a:endParaRPr lang="en-US" sz="1200" b="1" dirty="0"/>
            </a:p>
          </p:txBody>
        </p:sp>
        <p:sp>
          <p:nvSpPr>
            <p:cNvPr id="55" name="TextBox 54"/>
            <p:cNvSpPr txBox="1"/>
            <p:nvPr/>
          </p:nvSpPr>
          <p:spPr>
            <a:xfrm rot="16200000">
              <a:off x="5523584" y="3294246"/>
              <a:ext cx="1255059" cy="276093"/>
            </a:xfrm>
            <a:prstGeom prst="rect">
              <a:avLst/>
            </a:prstGeom>
            <a:noFill/>
          </p:spPr>
          <p:txBody>
            <a:bodyPr wrap="square" rtlCol="0">
              <a:spAutoFit/>
            </a:bodyPr>
            <a:lstStyle/>
            <a:p>
              <a:r>
                <a:rPr lang="fr-BE" sz="1200" b="1" dirty="0" err="1" smtClean="0"/>
                <a:t>Sleep</a:t>
              </a:r>
              <a:r>
                <a:rPr lang="fr-BE" sz="1200" b="1" dirty="0" smtClean="0"/>
                <a:t> </a:t>
              </a:r>
              <a:r>
                <a:rPr lang="fr-BE" sz="1200" b="1" dirty="0" err="1" smtClean="0"/>
                <a:t>efficiency</a:t>
              </a:r>
              <a:r>
                <a:rPr lang="fr-BE" sz="1200" b="1" dirty="0" smtClean="0"/>
                <a:t> </a:t>
              </a:r>
              <a:endParaRPr lang="en-US" sz="1200" b="1" dirty="0"/>
            </a:p>
          </p:txBody>
        </p:sp>
        <p:cxnSp>
          <p:nvCxnSpPr>
            <p:cNvPr id="56" name="Straight Connector 55"/>
            <p:cNvCxnSpPr/>
            <p:nvPr/>
          </p:nvCxnSpPr>
          <p:spPr>
            <a:xfrm>
              <a:off x="6660232" y="2471222"/>
              <a:ext cx="0" cy="18218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141239" y="2647192"/>
            <a:ext cx="9462962" cy="3230080"/>
            <a:chOff x="141239" y="2712606"/>
            <a:chExt cx="9462962" cy="3230080"/>
          </a:xfrm>
        </p:grpSpPr>
        <p:sp>
          <p:nvSpPr>
            <p:cNvPr id="35" name="TextBox 34"/>
            <p:cNvSpPr txBox="1"/>
            <p:nvPr/>
          </p:nvSpPr>
          <p:spPr>
            <a:xfrm>
              <a:off x="7388487" y="5665687"/>
              <a:ext cx="2215714" cy="276999"/>
            </a:xfrm>
            <a:prstGeom prst="rect">
              <a:avLst/>
            </a:prstGeom>
            <a:noFill/>
          </p:spPr>
          <p:txBody>
            <a:bodyPr wrap="square" rtlCol="0">
              <a:spAutoFit/>
            </a:bodyPr>
            <a:lstStyle/>
            <a:p>
              <a:r>
                <a:rPr lang="fr-BE" sz="1200" dirty="0" err="1" smtClean="0">
                  <a:latin typeface="Arial" panose="020B0604020202020204" pitchFamily="34" charset="0"/>
                  <a:cs typeface="Arial" panose="020B0604020202020204" pitchFamily="34" charset="0"/>
                </a:rPr>
                <a:t>DeHaan</a:t>
              </a:r>
              <a:r>
                <a:rPr lang="fr-BE" sz="1200" dirty="0" smtClean="0">
                  <a:latin typeface="Arial" panose="020B0604020202020204" pitchFamily="34" charset="0"/>
                  <a:cs typeface="Arial" panose="020B0604020202020204" pitchFamily="34" charset="0"/>
                </a:rPr>
                <a:t> et al., in </a:t>
              </a:r>
              <a:r>
                <a:rPr lang="fr-BE" sz="1200" dirty="0" err="1" smtClean="0">
                  <a:latin typeface="Arial" panose="020B0604020202020204" pitchFamily="34" charset="0"/>
                  <a:cs typeface="Arial" panose="020B0604020202020204" pitchFamily="34" charset="0"/>
                </a:rPr>
                <a:t>prep</a:t>
              </a:r>
              <a:endParaRPr lang="en-US" sz="1200" dirty="0">
                <a:latin typeface="Arial" panose="020B0604020202020204" pitchFamily="34" charset="0"/>
                <a:cs typeface="Arial" panose="020B0604020202020204" pitchFamily="34" charset="0"/>
              </a:endParaRPr>
            </a:p>
          </p:txBody>
        </p:sp>
        <p:grpSp>
          <p:nvGrpSpPr>
            <p:cNvPr id="61" name="Group 60"/>
            <p:cNvGrpSpPr/>
            <p:nvPr/>
          </p:nvGrpSpPr>
          <p:grpSpPr>
            <a:xfrm>
              <a:off x="141239" y="2712606"/>
              <a:ext cx="9036496" cy="3121650"/>
              <a:chOff x="141239" y="2709934"/>
              <a:chExt cx="9036496" cy="3121650"/>
            </a:xfrm>
          </p:grpSpPr>
          <p:sp>
            <p:nvSpPr>
              <p:cNvPr id="38" name="Rectangle 37"/>
              <p:cNvSpPr/>
              <p:nvPr/>
            </p:nvSpPr>
            <p:spPr>
              <a:xfrm>
                <a:off x="141239" y="4908254"/>
                <a:ext cx="9036496" cy="923330"/>
              </a:xfrm>
              <a:prstGeom prst="rect">
                <a:avLst/>
              </a:prstGeom>
            </p:spPr>
            <p:txBody>
              <a:bodyPr wrap="square">
                <a:spAutoFit/>
              </a:bodyPr>
              <a:lstStyle/>
              <a:p>
                <a:r>
                  <a:rPr lang="fr-BE" dirty="0" smtClean="0">
                    <a:latin typeface="Arial" panose="020B0604020202020204" pitchFamily="34" charset="0"/>
                    <a:cs typeface="Arial" panose="020B0604020202020204" pitchFamily="34" charset="0"/>
                  </a:rPr>
                  <a:t>Agreement </a:t>
                </a:r>
                <a:r>
                  <a:rPr lang="fr-BE" dirty="0" err="1" smtClean="0">
                    <a:latin typeface="Arial" panose="020B0604020202020204" pitchFamily="34" charset="0"/>
                    <a:cs typeface="Arial" panose="020B0604020202020204" pitchFamily="34" charset="0"/>
                  </a:rPr>
                  <a:t>between</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prediction</a:t>
                </a:r>
                <a:r>
                  <a:rPr lang="fr-BE" dirty="0" smtClean="0">
                    <a:latin typeface="Arial" panose="020B0604020202020204" pitchFamily="34" charset="0"/>
                    <a:cs typeface="Arial" panose="020B0604020202020204" pitchFamily="34" charset="0"/>
                  </a:rPr>
                  <a:t> and data* </a:t>
                </a:r>
                <a:r>
                  <a:rPr lang="fr-BE" dirty="0" err="1" smtClean="0">
                    <a:latin typeface="Arial" panose="020B0604020202020204" pitchFamily="34" charset="0"/>
                    <a:cs typeface="Arial" panose="020B0604020202020204" pitchFamily="34" charset="0"/>
                  </a:rPr>
                  <a:t>is</a:t>
                </a:r>
                <a:r>
                  <a:rPr lang="fr-BE" dirty="0" smtClean="0">
                    <a:latin typeface="Arial" panose="020B0604020202020204" pitchFamily="34" charset="0"/>
                    <a:cs typeface="Arial" panose="020B0604020202020204" pitchFamily="34" charset="0"/>
                  </a:rPr>
                  <a:t> </a:t>
                </a:r>
                <a:r>
                  <a:rPr lang="fr-BE" dirty="0" err="1" smtClean="0">
                    <a:latin typeface="Arial" panose="020B0604020202020204" pitchFamily="34" charset="0"/>
                    <a:cs typeface="Arial" panose="020B0604020202020204" pitchFamily="34" charset="0"/>
                  </a:rPr>
                  <a:t>increased</a:t>
                </a:r>
                <a:r>
                  <a:rPr lang="fr-BE" dirty="0" smtClean="0">
                    <a:latin typeface="Arial" panose="020B0604020202020204" pitchFamily="34" charset="0"/>
                    <a:cs typeface="Arial" panose="020B0604020202020204" pitchFamily="34" charset="0"/>
                  </a:rPr>
                  <a:t> by </a:t>
                </a:r>
                <a:r>
                  <a:rPr lang="fr-BE" dirty="0" err="1" smtClean="0">
                    <a:latin typeface="Arial" panose="020B0604020202020204" pitchFamily="34" charset="0"/>
                    <a:cs typeface="Arial" panose="020B0604020202020204" pitchFamily="34" charset="0"/>
                  </a:rPr>
                  <a:t>reducing</a:t>
                </a:r>
                <a:r>
                  <a:rPr lang="fr-BE" dirty="0" smtClean="0">
                    <a:latin typeface="Arial" panose="020B0604020202020204" pitchFamily="34" charset="0"/>
                    <a:cs typeface="Arial" panose="020B0604020202020204" pitchFamily="34" charset="0"/>
                  </a:rPr>
                  <a:t> the </a:t>
                </a:r>
                <a:r>
                  <a:rPr lang="fr-BE" dirty="0" err="1" smtClean="0">
                    <a:latin typeface="Arial" panose="020B0604020202020204" pitchFamily="34" charset="0"/>
                    <a:cs typeface="Arial" panose="020B0604020202020204" pitchFamily="34" charset="0"/>
                  </a:rPr>
                  <a:t>parameter</a:t>
                </a:r>
                <a:r>
                  <a:rPr lang="fr-BE" dirty="0" smtClean="0">
                    <a:latin typeface="Arial" panose="020B0604020202020204" pitchFamily="34" charset="0"/>
                    <a:cs typeface="Arial" panose="020B0604020202020204" pitchFamily="34" charset="0"/>
                  </a:rPr>
                  <a:t> for </a:t>
                </a:r>
                <a:r>
                  <a:rPr lang="fr-BE" b="1" u="sng" dirty="0" err="1" smtClean="0">
                    <a:latin typeface="Arial" panose="020B0604020202020204" pitchFamily="34" charset="0"/>
                    <a:cs typeface="Arial" panose="020B0604020202020204" pitchFamily="34" charset="0"/>
                  </a:rPr>
                  <a:t>circadian</a:t>
                </a:r>
                <a:r>
                  <a:rPr lang="fr-BE" b="1" u="sng" dirty="0" smtClean="0">
                    <a:latin typeface="Arial" panose="020B0604020202020204" pitchFamily="34" charset="0"/>
                    <a:cs typeface="Arial" panose="020B0604020202020204" pitchFamily="34" charset="0"/>
                  </a:rPr>
                  <a:t> amplitude &amp; </a:t>
                </a:r>
                <a:r>
                  <a:rPr lang="fr-BE" b="1" u="sng" dirty="0" smtClean="0">
                    <a:solidFill>
                      <a:srgbClr val="FFABAB"/>
                    </a:solidFill>
                    <a:latin typeface="Arial" panose="020B0604020202020204" pitchFamily="34" charset="0"/>
                    <a:cs typeface="Arial" panose="020B0604020202020204" pitchFamily="34" charset="0"/>
                  </a:rPr>
                  <a:t>input to the </a:t>
                </a:r>
                <a:r>
                  <a:rPr lang="fr-BE" b="1" u="sng" dirty="0" err="1" smtClean="0">
                    <a:solidFill>
                      <a:srgbClr val="FFABAB"/>
                    </a:solidFill>
                    <a:latin typeface="Arial" panose="020B0604020202020204" pitchFamily="34" charset="0"/>
                    <a:cs typeface="Arial" panose="020B0604020202020204" pitchFamily="34" charset="0"/>
                  </a:rPr>
                  <a:t>monoaminergic</a:t>
                </a:r>
                <a:r>
                  <a:rPr lang="fr-BE" b="1" u="sng" dirty="0" smtClean="0">
                    <a:solidFill>
                      <a:srgbClr val="FFABAB"/>
                    </a:solidFill>
                    <a:latin typeface="Arial" panose="020B0604020202020204" pitchFamily="34" charset="0"/>
                    <a:cs typeface="Arial" panose="020B0604020202020204" pitchFamily="34" charset="0"/>
                  </a:rPr>
                  <a:t> drive </a:t>
                </a:r>
                <a:r>
                  <a:rPr lang="fr-BE" dirty="0" err="1" smtClean="0">
                    <a:latin typeface="Arial" panose="020B0604020202020204" pitchFamily="34" charset="0"/>
                    <a:cs typeface="Arial" panose="020B0604020202020204" pitchFamily="34" charset="0"/>
                  </a:rPr>
                  <a:t>below</a:t>
                </a:r>
                <a:r>
                  <a:rPr lang="fr-BE" dirty="0" smtClean="0">
                    <a:latin typeface="Arial" panose="020B0604020202020204" pitchFamily="34" charset="0"/>
                    <a:cs typeface="Arial" panose="020B0604020202020204" pitchFamily="34" charset="0"/>
                  </a:rPr>
                  <a:t> the defaults of the </a:t>
                </a:r>
                <a:r>
                  <a:rPr lang="fr-BE" dirty="0" err="1" smtClean="0">
                    <a:latin typeface="Arial" panose="020B0604020202020204" pitchFamily="34" charset="0"/>
                    <a:cs typeface="Arial" panose="020B0604020202020204" pitchFamily="34" charset="0"/>
                  </a:rPr>
                  <a:t>young</a:t>
                </a:r>
                <a:r>
                  <a:rPr lang="fr-BE" dirty="0" smtClean="0">
                    <a:latin typeface="Arial" panose="020B0604020202020204" pitchFamily="34" charset="0"/>
                    <a:cs typeface="Arial" panose="020B0604020202020204" pitchFamily="34" charset="0"/>
                  </a:rPr>
                  <a:t> population</a:t>
                </a:r>
              </a:p>
            </p:txBody>
          </p:sp>
          <p:grpSp>
            <p:nvGrpSpPr>
              <p:cNvPr id="59" name="Group 58"/>
              <p:cNvGrpSpPr/>
              <p:nvPr/>
            </p:nvGrpSpPr>
            <p:grpSpPr>
              <a:xfrm>
                <a:off x="4111082" y="2709934"/>
                <a:ext cx="4262647" cy="1221961"/>
                <a:chOff x="4111082" y="2709934"/>
                <a:chExt cx="4262647" cy="1221961"/>
              </a:xfrm>
            </p:grpSpPr>
            <p:sp>
              <p:nvSpPr>
                <p:cNvPr id="15" name="Freeform 14"/>
                <p:cNvSpPr/>
                <p:nvPr/>
              </p:nvSpPr>
              <p:spPr>
                <a:xfrm>
                  <a:off x="6833589" y="2709934"/>
                  <a:ext cx="1540140" cy="1180214"/>
                </a:xfrm>
                <a:custGeom>
                  <a:avLst/>
                  <a:gdLst>
                    <a:gd name="connsiteX0" fmla="*/ 0 w 1477926"/>
                    <a:gd name="connsiteY0" fmla="*/ 1180214 h 1180214"/>
                    <a:gd name="connsiteX1" fmla="*/ 318977 w 1477926"/>
                    <a:gd name="connsiteY1" fmla="*/ 265814 h 1180214"/>
                    <a:gd name="connsiteX2" fmla="*/ 563526 w 1477926"/>
                    <a:gd name="connsiteY2" fmla="*/ 0 h 1180214"/>
                    <a:gd name="connsiteX3" fmla="*/ 776177 w 1477926"/>
                    <a:gd name="connsiteY3" fmla="*/ 116958 h 1180214"/>
                    <a:gd name="connsiteX4" fmla="*/ 861238 w 1477926"/>
                    <a:gd name="connsiteY4" fmla="*/ 489097 h 1180214"/>
                    <a:gd name="connsiteX5" fmla="*/ 978196 w 1477926"/>
                    <a:gd name="connsiteY5" fmla="*/ 946297 h 1180214"/>
                    <a:gd name="connsiteX6" fmla="*/ 1222745 w 1477926"/>
                    <a:gd name="connsiteY6" fmla="*/ 1158949 h 1180214"/>
                    <a:gd name="connsiteX7" fmla="*/ 1477926 w 1477926"/>
                    <a:gd name="connsiteY7" fmla="*/ 765544 h 1180214"/>
                    <a:gd name="connsiteX8" fmla="*/ 1477926 w 1477926"/>
                    <a:gd name="connsiteY8" fmla="*/ 765544 h 11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7926" h="1180214">
                      <a:moveTo>
                        <a:pt x="0" y="1180214"/>
                      </a:moveTo>
                      <a:lnTo>
                        <a:pt x="318977" y="265814"/>
                      </a:lnTo>
                      <a:lnTo>
                        <a:pt x="563526" y="0"/>
                      </a:lnTo>
                      <a:lnTo>
                        <a:pt x="776177" y="116958"/>
                      </a:lnTo>
                      <a:lnTo>
                        <a:pt x="861238" y="489097"/>
                      </a:lnTo>
                      <a:lnTo>
                        <a:pt x="978196" y="946297"/>
                      </a:lnTo>
                      <a:lnTo>
                        <a:pt x="1222745" y="1158949"/>
                      </a:lnTo>
                      <a:lnTo>
                        <a:pt x="1477926" y="765544"/>
                      </a:lnTo>
                      <a:lnTo>
                        <a:pt x="1477926" y="765544"/>
                      </a:lnTo>
                    </a:path>
                  </a:pathLst>
                </a:custGeom>
                <a:no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8" name="Rectangle 57"/>
                <p:cNvSpPr/>
                <p:nvPr/>
              </p:nvSpPr>
              <p:spPr>
                <a:xfrm>
                  <a:off x="4111082" y="3501008"/>
                  <a:ext cx="1757062" cy="430887"/>
                </a:xfrm>
                <a:prstGeom prst="rect">
                  <a:avLst/>
                </a:prstGeom>
              </p:spPr>
              <p:txBody>
                <a:bodyPr wrap="square">
                  <a:spAutoFit/>
                </a:bodyPr>
                <a:lstStyle/>
                <a:p>
                  <a:r>
                    <a:rPr lang="en-US" sz="1100" b="1" dirty="0" smtClean="0">
                      <a:solidFill>
                        <a:srgbClr val="FF9933"/>
                      </a:solidFill>
                      <a:latin typeface="Arial" panose="020B0604020202020204" pitchFamily="34" charset="0"/>
                      <a:cs typeface="Arial" panose="020B0604020202020204" pitchFamily="34" charset="0"/>
                    </a:rPr>
                    <a:t>Model  tuned to </a:t>
                  </a:r>
                  <a:r>
                    <a:rPr lang="en-US" sz="1100" b="1" dirty="0">
                      <a:solidFill>
                        <a:srgbClr val="FF9933"/>
                      </a:solidFill>
                      <a:latin typeface="Arial" panose="020B0604020202020204" pitchFamily="34" charset="0"/>
                      <a:cs typeface="Arial" panose="020B0604020202020204" pitchFamily="34" charset="0"/>
                    </a:rPr>
                    <a:t>the </a:t>
                  </a:r>
                  <a:r>
                    <a:rPr lang="en-US" sz="1100" b="1" dirty="0" smtClean="0">
                      <a:solidFill>
                        <a:srgbClr val="FF9933"/>
                      </a:solidFill>
                      <a:latin typeface="Arial" panose="020B0604020202020204" pitchFamily="34" charset="0"/>
                      <a:cs typeface="Arial" panose="020B0604020202020204" pitchFamily="34" charset="0"/>
                    </a:rPr>
                    <a:t>aged</a:t>
                  </a:r>
                  <a:endParaRPr lang="en-US" sz="1100" b="1" dirty="0">
                    <a:solidFill>
                      <a:srgbClr val="FF9933"/>
                    </a:solidFill>
                    <a:latin typeface="Arial" panose="020B0604020202020204" pitchFamily="34" charset="0"/>
                    <a:cs typeface="Arial" panose="020B0604020202020204" pitchFamily="34" charset="0"/>
                  </a:endParaRPr>
                </a:p>
              </p:txBody>
            </p:sp>
          </p:grpSp>
        </p:grpSp>
      </p:grpSp>
      <p:pic>
        <p:nvPicPr>
          <p:cNvPr id="57" name="Picture 56">
            <a:extLst>
              <a:ext uri="{FF2B5EF4-FFF2-40B4-BE49-F238E27FC236}">
                <a16:creationId xmlns:a16="http://schemas.microsoft.com/office/drawing/2014/main" xmlns="" id="{937BB622-4509-4A9C-8DBC-B357332F1CBB}"/>
              </a:ext>
            </a:extLst>
          </p:cNvPr>
          <p:cNvPicPr>
            <a:picLocks noChangeAspect="1"/>
          </p:cNvPicPr>
          <p:nvPr/>
        </p:nvPicPr>
        <p:blipFill rotWithShape="1">
          <a:blip r:embed="rId3"/>
          <a:srcRect l="6041" t="6351" r="307" b="23421"/>
          <a:stretch/>
        </p:blipFill>
        <p:spPr>
          <a:xfrm>
            <a:off x="495347" y="2283150"/>
            <a:ext cx="2918585" cy="2432154"/>
          </a:xfrm>
          <a:prstGeom prst="rect">
            <a:avLst/>
          </a:prstGeom>
        </p:spPr>
      </p:pic>
    </p:spTree>
    <p:extLst>
      <p:ext uri="{BB962C8B-B14F-4D97-AF65-F5344CB8AC3E}">
        <p14:creationId xmlns:p14="http://schemas.microsoft.com/office/powerpoint/2010/main" val="394110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5205"/>
            <a:ext cx="8579296" cy="954107"/>
          </a:xfrm>
          <a:noFill/>
        </p:spPr>
        <p:txBody>
          <a:bodyPr vert="horz" wrap="square" lIns="91440" tIns="45720" rIns="91440" bIns="45720" rtlCol="0" anchor="ctr">
            <a:spAutoFit/>
          </a:bodyPr>
          <a:lstStyle/>
          <a:p>
            <a:pPr algn="l"/>
            <a:r>
              <a:rPr lang="fr-BE" sz="2800" b="1" dirty="0" err="1" smtClean="0">
                <a:latin typeface="Arial" panose="020B0604020202020204" pitchFamily="34" charset="0"/>
                <a:ea typeface="+mn-ea"/>
                <a:cs typeface="Arial" panose="020B0604020202020204" pitchFamily="34" charset="0"/>
              </a:rPr>
              <a:t>Circadian</a:t>
            </a:r>
            <a:r>
              <a:rPr lang="fr-BE" sz="2800" b="1" dirty="0" smtClean="0">
                <a:latin typeface="Arial" panose="020B0604020202020204" pitchFamily="34" charset="0"/>
                <a:ea typeface="+mn-ea"/>
                <a:cs typeface="Arial" panose="020B0604020202020204" pitchFamily="34" charset="0"/>
              </a:rPr>
              <a:t> amplitude - Temporal organisation of 24-h </a:t>
            </a:r>
            <a:r>
              <a:rPr lang="fr-BE" sz="2800" b="1" dirty="0" err="1" smtClean="0">
                <a:latin typeface="Arial" panose="020B0604020202020204" pitchFamily="34" charset="0"/>
                <a:ea typeface="+mn-ea"/>
                <a:cs typeface="Arial" panose="020B0604020202020204" pitchFamily="34" charset="0"/>
              </a:rPr>
              <a:t>rest-activity</a:t>
            </a:r>
            <a:r>
              <a:rPr lang="fr-BE" sz="2800" b="1" dirty="0" smtClean="0">
                <a:latin typeface="Arial" panose="020B0604020202020204" pitchFamily="34" charset="0"/>
                <a:ea typeface="+mn-ea"/>
                <a:cs typeface="Arial" panose="020B0604020202020204" pitchFamily="34" charset="0"/>
              </a:rPr>
              <a:t> </a:t>
            </a:r>
            <a:endParaRPr lang="en-US" sz="2800" b="1" dirty="0">
              <a:latin typeface="Arial" panose="020B0604020202020204" pitchFamily="34" charset="0"/>
              <a:ea typeface="+mn-ea"/>
              <a:cs typeface="Arial" panose="020B0604020202020204" pitchFamily="34" charset="0"/>
            </a:endParaRPr>
          </a:p>
        </p:txBody>
      </p:sp>
      <p:grpSp>
        <p:nvGrpSpPr>
          <p:cNvPr id="14" name="Group 13"/>
          <p:cNvGrpSpPr/>
          <p:nvPr/>
        </p:nvGrpSpPr>
        <p:grpSpPr>
          <a:xfrm>
            <a:off x="4690466" y="3861048"/>
            <a:ext cx="4262812" cy="2729812"/>
            <a:chOff x="4690466" y="3861048"/>
            <a:chExt cx="4262812" cy="2729812"/>
          </a:xfrm>
        </p:grpSpPr>
        <p:sp>
          <p:nvSpPr>
            <p:cNvPr id="42" name="ZoneTexte 34"/>
            <p:cNvSpPr txBox="1"/>
            <p:nvPr/>
          </p:nvSpPr>
          <p:spPr>
            <a:xfrm>
              <a:off x="5148064" y="5229200"/>
              <a:ext cx="466064" cy="276999"/>
            </a:xfrm>
            <a:prstGeom prst="rect">
              <a:avLst/>
            </a:prstGeom>
            <a:noFill/>
          </p:spPr>
          <p:txBody>
            <a:bodyPr wrap="square" rtlCol="0">
              <a:spAutoFit/>
            </a:bodyPr>
            <a:lstStyle/>
            <a:p>
              <a:r>
                <a:rPr lang="fr-BE" sz="1200" dirty="0" smtClean="0">
                  <a:latin typeface="+mj-lt"/>
                </a:rPr>
                <a:t>12.6</a:t>
              </a:r>
              <a:endParaRPr lang="fr-BE" sz="1200" dirty="0">
                <a:latin typeface="+mj-lt"/>
              </a:endParaRPr>
            </a:p>
          </p:txBody>
        </p:sp>
        <p:sp>
          <p:nvSpPr>
            <p:cNvPr id="43" name="ZoneTexte 34"/>
            <p:cNvSpPr txBox="1"/>
            <p:nvPr/>
          </p:nvSpPr>
          <p:spPr>
            <a:xfrm>
              <a:off x="5474088" y="5229200"/>
              <a:ext cx="466064" cy="276999"/>
            </a:xfrm>
            <a:prstGeom prst="rect">
              <a:avLst/>
            </a:prstGeom>
            <a:noFill/>
          </p:spPr>
          <p:txBody>
            <a:bodyPr wrap="square" rtlCol="0">
              <a:spAutoFit/>
            </a:bodyPr>
            <a:lstStyle/>
            <a:p>
              <a:r>
                <a:rPr lang="fr-BE" sz="1200" dirty="0" smtClean="0">
                  <a:latin typeface="+mj-lt"/>
                </a:rPr>
                <a:t>13.9</a:t>
              </a:r>
              <a:endParaRPr lang="fr-BE" sz="1200" dirty="0">
                <a:latin typeface="+mj-lt"/>
              </a:endParaRPr>
            </a:p>
          </p:txBody>
        </p:sp>
        <p:sp>
          <p:nvSpPr>
            <p:cNvPr id="44" name="ZoneTexte 34"/>
            <p:cNvSpPr txBox="1"/>
            <p:nvPr/>
          </p:nvSpPr>
          <p:spPr>
            <a:xfrm>
              <a:off x="5798782" y="5018749"/>
              <a:ext cx="466064" cy="276999"/>
            </a:xfrm>
            <a:prstGeom prst="rect">
              <a:avLst/>
            </a:prstGeom>
            <a:noFill/>
          </p:spPr>
          <p:txBody>
            <a:bodyPr wrap="square" rtlCol="0">
              <a:spAutoFit/>
            </a:bodyPr>
            <a:lstStyle/>
            <a:p>
              <a:r>
                <a:rPr lang="fr-BE" sz="1200" dirty="0" smtClean="0">
                  <a:latin typeface="+mj-lt"/>
                </a:rPr>
                <a:t>23.5</a:t>
              </a:r>
              <a:endParaRPr lang="fr-BE" sz="1200" dirty="0">
                <a:latin typeface="+mj-lt"/>
              </a:endParaRPr>
            </a:p>
          </p:txBody>
        </p:sp>
        <p:sp>
          <p:nvSpPr>
            <p:cNvPr id="45" name="ZoneTexte 34"/>
            <p:cNvSpPr txBox="1"/>
            <p:nvPr/>
          </p:nvSpPr>
          <p:spPr>
            <a:xfrm>
              <a:off x="6194168" y="5085184"/>
              <a:ext cx="466064" cy="276999"/>
            </a:xfrm>
            <a:prstGeom prst="rect">
              <a:avLst/>
            </a:prstGeom>
            <a:noFill/>
          </p:spPr>
          <p:txBody>
            <a:bodyPr wrap="square" rtlCol="0">
              <a:spAutoFit/>
            </a:bodyPr>
            <a:lstStyle/>
            <a:p>
              <a:r>
                <a:rPr lang="fr-BE" sz="1200" dirty="0" smtClean="0">
                  <a:latin typeface="+mj-lt"/>
                </a:rPr>
                <a:t>19.8</a:t>
              </a:r>
              <a:endParaRPr lang="fr-BE" sz="1200" dirty="0">
                <a:latin typeface="+mj-lt"/>
              </a:endParaRPr>
            </a:p>
          </p:txBody>
        </p:sp>
        <p:sp>
          <p:nvSpPr>
            <p:cNvPr id="46" name="ZoneTexte 34"/>
            <p:cNvSpPr txBox="1"/>
            <p:nvPr/>
          </p:nvSpPr>
          <p:spPr>
            <a:xfrm>
              <a:off x="6517319" y="4728196"/>
              <a:ext cx="466064" cy="276999"/>
            </a:xfrm>
            <a:prstGeom prst="rect">
              <a:avLst/>
            </a:prstGeom>
            <a:noFill/>
          </p:spPr>
          <p:txBody>
            <a:bodyPr wrap="square" rtlCol="0">
              <a:spAutoFit/>
            </a:bodyPr>
            <a:lstStyle/>
            <a:p>
              <a:r>
                <a:rPr lang="fr-BE" sz="1200" dirty="0" smtClean="0">
                  <a:latin typeface="+mj-lt"/>
                </a:rPr>
                <a:t>38.3</a:t>
              </a:r>
              <a:endParaRPr lang="fr-BE" sz="1200" dirty="0">
                <a:latin typeface="+mj-lt"/>
              </a:endParaRPr>
            </a:p>
          </p:txBody>
        </p:sp>
        <p:sp>
          <p:nvSpPr>
            <p:cNvPr id="47" name="ZoneTexte 34"/>
            <p:cNvSpPr txBox="1"/>
            <p:nvPr/>
          </p:nvSpPr>
          <p:spPr>
            <a:xfrm>
              <a:off x="6914248" y="4437112"/>
              <a:ext cx="466064" cy="276999"/>
            </a:xfrm>
            <a:prstGeom prst="rect">
              <a:avLst/>
            </a:prstGeom>
            <a:noFill/>
          </p:spPr>
          <p:txBody>
            <a:bodyPr wrap="square" rtlCol="0">
              <a:spAutoFit/>
            </a:bodyPr>
            <a:lstStyle/>
            <a:p>
              <a:r>
                <a:rPr lang="fr-BE" sz="1200" dirty="0" smtClean="0">
                  <a:latin typeface="+mj-lt"/>
                </a:rPr>
                <a:t>52.0</a:t>
              </a:r>
              <a:endParaRPr lang="fr-BE" sz="1200" dirty="0">
                <a:latin typeface="+mj-lt"/>
              </a:endParaRPr>
            </a:p>
          </p:txBody>
        </p:sp>
        <p:sp>
          <p:nvSpPr>
            <p:cNvPr id="48" name="ZoneTexte 34"/>
            <p:cNvSpPr txBox="1"/>
            <p:nvPr/>
          </p:nvSpPr>
          <p:spPr>
            <a:xfrm>
              <a:off x="7301757" y="4126895"/>
              <a:ext cx="466064" cy="276999"/>
            </a:xfrm>
            <a:prstGeom prst="rect">
              <a:avLst/>
            </a:prstGeom>
            <a:noFill/>
          </p:spPr>
          <p:txBody>
            <a:bodyPr wrap="square" rtlCol="0">
              <a:spAutoFit/>
            </a:bodyPr>
            <a:lstStyle/>
            <a:p>
              <a:r>
                <a:rPr lang="fr-BE" sz="1200" dirty="0" smtClean="0">
                  <a:latin typeface="+mj-lt"/>
                </a:rPr>
                <a:t>66.7</a:t>
              </a:r>
              <a:endParaRPr lang="fr-BE" sz="1200" dirty="0">
                <a:latin typeface="+mj-lt"/>
              </a:endParaRPr>
            </a:p>
          </p:txBody>
        </p:sp>
        <p:grpSp>
          <p:nvGrpSpPr>
            <p:cNvPr id="13" name="Group 12"/>
            <p:cNvGrpSpPr/>
            <p:nvPr/>
          </p:nvGrpSpPr>
          <p:grpSpPr>
            <a:xfrm>
              <a:off x="4690466" y="3861048"/>
              <a:ext cx="4262812" cy="2729812"/>
              <a:chOff x="4690466" y="3861048"/>
              <a:chExt cx="4262812" cy="2729812"/>
            </a:xfrm>
          </p:grpSpPr>
          <p:grpSp>
            <p:nvGrpSpPr>
              <p:cNvPr id="18" name="Groupe 41"/>
              <p:cNvGrpSpPr/>
              <p:nvPr/>
            </p:nvGrpSpPr>
            <p:grpSpPr>
              <a:xfrm>
                <a:off x="4690466" y="4093953"/>
                <a:ext cx="4262812" cy="2496907"/>
                <a:chOff x="3790710" y="2026134"/>
                <a:chExt cx="7077630" cy="5289395"/>
              </a:xfrm>
            </p:grpSpPr>
            <p:sp>
              <p:nvSpPr>
                <p:cNvPr id="19" name="ZoneTexte 4"/>
                <p:cNvSpPr txBox="1"/>
                <p:nvPr/>
              </p:nvSpPr>
              <p:spPr>
                <a:xfrm>
                  <a:off x="6560485" y="6728740"/>
                  <a:ext cx="4307855" cy="586789"/>
                </a:xfrm>
                <a:prstGeom prst="rect">
                  <a:avLst/>
                </a:prstGeom>
                <a:noFill/>
              </p:spPr>
              <p:txBody>
                <a:bodyPr wrap="square" rtlCol="0">
                  <a:spAutoFit/>
                </a:bodyPr>
                <a:lstStyle/>
                <a:p>
                  <a:r>
                    <a:rPr lang="fr-BE" sz="1200" dirty="0" err="1" smtClean="0">
                      <a:latin typeface="+mj-lt"/>
                    </a:rPr>
                    <a:t>Wirz</a:t>
                  </a:r>
                  <a:r>
                    <a:rPr lang="fr-BE" sz="1200" dirty="0" smtClean="0">
                      <a:latin typeface="+mj-lt"/>
                    </a:rPr>
                    <a:t>-Justice, Cannes, 1991</a:t>
                  </a:r>
                  <a:endParaRPr lang="fr-BE" sz="1200" dirty="0">
                    <a:latin typeface="+mj-lt"/>
                  </a:endParaRPr>
                </a:p>
              </p:txBody>
            </p:sp>
            <p:grpSp>
              <p:nvGrpSpPr>
                <p:cNvPr id="20" name="Groupe 10"/>
                <p:cNvGrpSpPr/>
                <p:nvPr/>
              </p:nvGrpSpPr>
              <p:grpSpPr>
                <a:xfrm>
                  <a:off x="3790710" y="2026134"/>
                  <a:ext cx="5371139" cy="4227208"/>
                  <a:chOff x="3633050" y="2026134"/>
                  <a:chExt cx="5371139" cy="4227208"/>
                </a:xfrm>
              </p:grpSpPr>
              <p:sp>
                <p:nvSpPr>
                  <p:cNvPr id="21" name="Rectangle 20"/>
                  <p:cNvSpPr/>
                  <p:nvPr/>
                </p:nvSpPr>
                <p:spPr>
                  <a:xfrm>
                    <a:off x="4568839" y="4997030"/>
                    <a:ext cx="360040" cy="526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latin typeface="+mj-lt"/>
                    </a:endParaRPr>
                  </a:p>
                </p:txBody>
              </p:sp>
              <p:sp>
                <p:nvSpPr>
                  <p:cNvPr id="22" name="Rectangle 21"/>
                  <p:cNvSpPr/>
                  <p:nvPr/>
                </p:nvSpPr>
                <p:spPr>
                  <a:xfrm>
                    <a:off x="5141489" y="4904945"/>
                    <a:ext cx="360040" cy="6141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latin typeface="+mj-lt"/>
                    </a:endParaRPr>
                  </a:p>
                </p:txBody>
              </p:sp>
              <p:sp>
                <p:nvSpPr>
                  <p:cNvPr id="23" name="Rectangle 22"/>
                  <p:cNvSpPr/>
                  <p:nvPr/>
                </p:nvSpPr>
                <p:spPr>
                  <a:xfrm>
                    <a:off x="5648959" y="4510136"/>
                    <a:ext cx="360040" cy="10089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latin typeface="+mj-lt"/>
                    </a:endParaRPr>
                  </a:p>
                </p:txBody>
              </p:sp>
              <p:sp>
                <p:nvSpPr>
                  <p:cNvPr id="24" name="Rectangle 23"/>
                  <p:cNvSpPr/>
                  <p:nvPr/>
                </p:nvSpPr>
                <p:spPr>
                  <a:xfrm>
                    <a:off x="6297031" y="4637480"/>
                    <a:ext cx="360040" cy="877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latin typeface="+mj-lt"/>
                    </a:endParaRPr>
                  </a:p>
                </p:txBody>
              </p:sp>
              <p:sp>
                <p:nvSpPr>
                  <p:cNvPr id="25" name="Rectangle 24"/>
                  <p:cNvSpPr/>
                  <p:nvPr/>
                </p:nvSpPr>
                <p:spPr>
                  <a:xfrm>
                    <a:off x="6873095" y="3847859"/>
                    <a:ext cx="360040" cy="16669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latin typeface="+mj-lt"/>
                    </a:endParaRPr>
                  </a:p>
                </p:txBody>
              </p:sp>
              <p:sp>
                <p:nvSpPr>
                  <p:cNvPr id="26" name="Rectangle 25"/>
                  <p:cNvSpPr/>
                  <p:nvPr/>
                </p:nvSpPr>
                <p:spPr>
                  <a:xfrm>
                    <a:off x="7521167" y="3233710"/>
                    <a:ext cx="360040" cy="22811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latin typeface="+mj-lt"/>
                    </a:endParaRPr>
                  </a:p>
                </p:txBody>
              </p:sp>
              <p:sp>
                <p:nvSpPr>
                  <p:cNvPr id="27" name="Rectangle 26"/>
                  <p:cNvSpPr/>
                  <p:nvPr/>
                </p:nvSpPr>
                <p:spPr>
                  <a:xfrm>
                    <a:off x="8157104" y="2575693"/>
                    <a:ext cx="360040" cy="29391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200">
                      <a:latin typeface="+mj-lt"/>
                    </a:endParaRPr>
                  </a:p>
                </p:txBody>
              </p:sp>
              <p:cxnSp>
                <p:nvCxnSpPr>
                  <p:cNvPr id="28" name="Connecteur droit avec flèche 31"/>
                  <p:cNvCxnSpPr/>
                  <p:nvPr/>
                </p:nvCxnSpPr>
                <p:spPr>
                  <a:xfrm flipH="1" flipV="1">
                    <a:off x="4269382" y="2275424"/>
                    <a:ext cx="19472" cy="3226086"/>
                  </a:xfrm>
                  <a:prstGeom prst="straightConnector1">
                    <a:avLst/>
                  </a:prstGeom>
                  <a:ln w="571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32"/>
                  <p:cNvCxnSpPr/>
                  <p:nvPr/>
                </p:nvCxnSpPr>
                <p:spPr>
                  <a:xfrm>
                    <a:off x="4269382" y="5501510"/>
                    <a:ext cx="4716963" cy="17585"/>
                  </a:xfrm>
                  <a:prstGeom prst="straightConnector1">
                    <a:avLst/>
                  </a:prstGeom>
                  <a:ln w="571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ZoneTexte 33"/>
                  <p:cNvSpPr txBox="1"/>
                  <p:nvPr/>
                </p:nvSpPr>
                <p:spPr>
                  <a:xfrm rot="16200000">
                    <a:off x="2397902" y="3303703"/>
                    <a:ext cx="3015046" cy="459907"/>
                  </a:xfrm>
                  <a:prstGeom prst="rect">
                    <a:avLst/>
                  </a:prstGeom>
                  <a:noFill/>
                </p:spPr>
                <p:txBody>
                  <a:bodyPr wrap="square" rtlCol="0">
                    <a:spAutoFit/>
                  </a:bodyPr>
                  <a:lstStyle/>
                  <a:p>
                    <a:r>
                      <a:rPr lang="fr-BE" sz="1200" dirty="0" smtClean="0">
                        <a:latin typeface="+mj-lt"/>
                      </a:rPr>
                      <a:t>% </a:t>
                    </a:r>
                    <a:r>
                      <a:rPr lang="fr-BE" sz="1200" dirty="0" err="1" smtClean="0">
                        <a:latin typeface="+mj-lt"/>
                      </a:rPr>
                      <a:t>Nappers</a:t>
                    </a:r>
                    <a:endParaRPr lang="fr-BE" sz="1200" dirty="0">
                      <a:latin typeface="+mj-lt"/>
                    </a:endParaRPr>
                  </a:p>
                </p:txBody>
              </p:sp>
              <p:sp>
                <p:nvSpPr>
                  <p:cNvPr id="31" name="ZoneTexte 34"/>
                  <p:cNvSpPr txBox="1"/>
                  <p:nvPr/>
                </p:nvSpPr>
                <p:spPr>
                  <a:xfrm rot="19053403">
                    <a:off x="3633050" y="5604773"/>
                    <a:ext cx="1705233" cy="586789"/>
                  </a:xfrm>
                  <a:prstGeom prst="rect">
                    <a:avLst/>
                  </a:prstGeom>
                  <a:noFill/>
                  <a:ln>
                    <a:noFill/>
                  </a:ln>
                </p:spPr>
                <p:txBody>
                  <a:bodyPr wrap="square" rtlCol="0">
                    <a:spAutoFit/>
                  </a:bodyPr>
                  <a:lstStyle/>
                  <a:p>
                    <a:r>
                      <a:rPr lang="fr-BE" sz="1200" dirty="0" smtClean="0">
                        <a:latin typeface="+mj-lt"/>
                      </a:rPr>
                      <a:t>20-30 y.</a:t>
                    </a:r>
                    <a:endParaRPr lang="fr-BE" sz="1200" dirty="0">
                      <a:latin typeface="+mj-lt"/>
                    </a:endParaRPr>
                  </a:p>
                </p:txBody>
              </p:sp>
              <p:sp>
                <p:nvSpPr>
                  <p:cNvPr id="32" name="ZoneTexte 35"/>
                  <p:cNvSpPr txBox="1"/>
                  <p:nvPr/>
                </p:nvSpPr>
                <p:spPr>
                  <a:xfrm rot="19053403">
                    <a:off x="4205590" y="5645962"/>
                    <a:ext cx="1705233" cy="586789"/>
                  </a:xfrm>
                  <a:prstGeom prst="rect">
                    <a:avLst/>
                  </a:prstGeom>
                  <a:noFill/>
                </p:spPr>
                <p:txBody>
                  <a:bodyPr wrap="square" rtlCol="0">
                    <a:spAutoFit/>
                  </a:bodyPr>
                  <a:lstStyle/>
                  <a:p>
                    <a:r>
                      <a:rPr lang="fr-BE" sz="1200" dirty="0" smtClean="0">
                        <a:latin typeface="+mj-lt"/>
                      </a:rPr>
                      <a:t>31-40 y.</a:t>
                    </a:r>
                    <a:endParaRPr lang="fr-BE" sz="1200" dirty="0">
                      <a:latin typeface="+mj-lt"/>
                    </a:endParaRPr>
                  </a:p>
                </p:txBody>
              </p:sp>
              <p:sp>
                <p:nvSpPr>
                  <p:cNvPr id="33" name="ZoneTexte 36"/>
                  <p:cNvSpPr txBox="1"/>
                  <p:nvPr/>
                </p:nvSpPr>
                <p:spPr>
                  <a:xfrm rot="19053403">
                    <a:off x="4806962" y="5613011"/>
                    <a:ext cx="1705233" cy="586789"/>
                  </a:xfrm>
                  <a:prstGeom prst="rect">
                    <a:avLst/>
                  </a:prstGeom>
                  <a:noFill/>
                </p:spPr>
                <p:txBody>
                  <a:bodyPr wrap="square" rtlCol="0">
                    <a:spAutoFit/>
                  </a:bodyPr>
                  <a:lstStyle/>
                  <a:p>
                    <a:r>
                      <a:rPr lang="fr-BE" sz="1200" dirty="0" smtClean="0">
                        <a:latin typeface="+mj-lt"/>
                      </a:rPr>
                      <a:t>41-50 y.</a:t>
                    </a:r>
                    <a:endParaRPr lang="fr-BE" sz="1200" dirty="0">
                      <a:latin typeface="+mj-lt"/>
                    </a:endParaRPr>
                  </a:p>
                </p:txBody>
              </p:sp>
              <p:sp>
                <p:nvSpPr>
                  <p:cNvPr id="34" name="ZoneTexte 37"/>
                  <p:cNvSpPr txBox="1"/>
                  <p:nvPr/>
                </p:nvSpPr>
                <p:spPr>
                  <a:xfrm rot="19053403">
                    <a:off x="5379502" y="5666553"/>
                    <a:ext cx="1705233" cy="586789"/>
                  </a:xfrm>
                  <a:prstGeom prst="rect">
                    <a:avLst/>
                  </a:prstGeom>
                  <a:noFill/>
                </p:spPr>
                <p:txBody>
                  <a:bodyPr wrap="square" rtlCol="0">
                    <a:spAutoFit/>
                  </a:bodyPr>
                  <a:lstStyle/>
                  <a:p>
                    <a:r>
                      <a:rPr lang="fr-BE" sz="1200" dirty="0" smtClean="0">
                        <a:latin typeface="+mj-lt"/>
                      </a:rPr>
                      <a:t>51-60 y.</a:t>
                    </a:r>
                    <a:endParaRPr lang="fr-BE" sz="1200" dirty="0">
                      <a:latin typeface="+mj-lt"/>
                    </a:endParaRPr>
                  </a:p>
                </p:txBody>
              </p:sp>
              <p:sp>
                <p:nvSpPr>
                  <p:cNvPr id="35" name="ZoneTexte 38"/>
                  <p:cNvSpPr txBox="1"/>
                  <p:nvPr/>
                </p:nvSpPr>
                <p:spPr>
                  <a:xfrm rot="19053403">
                    <a:off x="6125043" y="5613009"/>
                    <a:ext cx="1705233" cy="586789"/>
                  </a:xfrm>
                  <a:prstGeom prst="rect">
                    <a:avLst/>
                  </a:prstGeom>
                  <a:noFill/>
                </p:spPr>
                <p:txBody>
                  <a:bodyPr wrap="square" rtlCol="0">
                    <a:spAutoFit/>
                  </a:bodyPr>
                  <a:lstStyle/>
                  <a:p>
                    <a:r>
                      <a:rPr lang="fr-BE" sz="1200" dirty="0" smtClean="0">
                        <a:latin typeface="+mj-lt"/>
                      </a:rPr>
                      <a:t>61-70 y.</a:t>
                    </a:r>
                    <a:endParaRPr lang="fr-BE" sz="1200" dirty="0">
                      <a:latin typeface="+mj-lt"/>
                    </a:endParaRPr>
                  </a:p>
                </p:txBody>
              </p:sp>
              <p:sp>
                <p:nvSpPr>
                  <p:cNvPr id="36" name="ZoneTexte 39"/>
                  <p:cNvSpPr txBox="1"/>
                  <p:nvPr/>
                </p:nvSpPr>
                <p:spPr>
                  <a:xfrm rot="19053403">
                    <a:off x="6697581" y="5658317"/>
                    <a:ext cx="1705233" cy="586789"/>
                  </a:xfrm>
                  <a:prstGeom prst="rect">
                    <a:avLst/>
                  </a:prstGeom>
                  <a:noFill/>
                </p:spPr>
                <p:txBody>
                  <a:bodyPr wrap="square" rtlCol="0">
                    <a:spAutoFit/>
                  </a:bodyPr>
                  <a:lstStyle/>
                  <a:p>
                    <a:r>
                      <a:rPr lang="fr-BE" sz="1200" dirty="0" smtClean="0">
                        <a:latin typeface="+mj-lt"/>
                      </a:rPr>
                      <a:t>71-80 y.</a:t>
                    </a:r>
                    <a:endParaRPr lang="fr-BE" sz="1200" dirty="0">
                      <a:latin typeface="+mj-lt"/>
                    </a:endParaRPr>
                  </a:p>
                </p:txBody>
              </p:sp>
              <p:sp>
                <p:nvSpPr>
                  <p:cNvPr id="37" name="ZoneTexte 40"/>
                  <p:cNvSpPr txBox="1"/>
                  <p:nvPr/>
                </p:nvSpPr>
                <p:spPr>
                  <a:xfrm rot="19053403">
                    <a:off x="7298956" y="5625363"/>
                    <a:ext cx="1705233" cy="586789"/>
                  </a:xfrm>
                  <a:prstGeom prst="rect">
                    <a:avLst/>
                  </a:prstGeom>
                  <a:noFill/>
                </p:spPr>
                <p:txBody>
                  <a:bodyPr wrap="square" rtlCol="0">
                    <a:spAutoFit/>
                  </a:bodyPr>
                  <a:lstStyle/>
                  <a:p>
                    <a:r>
                      <a:rPr lang="fr-BE" sz="1200" dirty="0" smtClean="0">
                        <a:latin typeface="+mj-lt"/>
                      </a:rPr>
                      <a:t>81-90 y.</a:t>
                    </a:r>
                    <a:endParaRPr lang="fr-BE" sz="1200" dirty="0">
                      <a:latin typeface="+mj-lt"/>
                    </a:endParaRPr>
                  </a:p>
                </p:txBody>
              </p:sp>
            </p:grpSp>
          </p:grpSp>
          <p:sp>
            <p:nvSpPr>
              <p:cNvPr id="3" name="TextBox 2"/>
              <p:cNvSpPr txBox="1"/>
              <p:nvPr/>
            </p:nvSpPr>
            <p:spPr>
              <a:xfrm>
                <a:off x="4716016" y="3861048"/>
                <a:ext cx="2306587" cy="369332"/>
              </a:xfrm>
              <a:prstGeom prst="rect">
                <a:avLst/>
              </a:prstGeom>
              <a:noFill/>
            </p:spPr>
            <p:txBody>
              <a:bodyPr wrap="square" rtlCol="0">
                <a:spAutoFit/>
              </a:bodyPr>
              <a:lstStyle/>
              <a:p>
                <a:r>
                  <a:rPr lang="fr-BE" dirty="0" err="1" smtClean="0"/>
                  <a:t>Daytime</a:t>
                </a:r>
                <a:r>
                  <a:rPr lang="fr-BE" dirty="0" smtClean="0"/>
                  <a:t> </a:t>
                </a:r>
                <a:r>
                  <a:rPr lang="fr-BE" dirty="0" err="1" smtClean="0"/>
                  <a:t>napping</a:t>
                </a:r>
                <a:endParaRPr lang="en-US" dirty="0"/>
              </a:p>
            </p:txBody>
          </p:sp>
        </p:grpSp>
      </p:grpSp>
      <p:sp>
        <p:nvSpPr>
          <p:cNvPr id="9" name="Rectangle 8"/>
          <p:cNvSpPr/>
          <p:nvPr/>
        </p:nvSpPr>
        <p:spPr>
          <a:xfrm>
            <a:off x="4630257" y="1196752"/>
            <a:ext cx="44346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67167" y="4717593"/>
            <a:ext cx="3918007" cy="1015663"/>
          </a:xfrm>
          <a:prstGeom prst="rect">
            <a:avLst/>
          </a:prstGeom>
          <a:solidFill>
            <a:schemeClr val="accent1">
              <a:lumMod val="75000"/>
            </a:schemeClr>
          </a:solidFill>
        </p:spPr>
        <p:txBody>
          <a:bodyPr wrap="square">
            <a:spAutoFit/>
          </a:bodyPr>
          <a:lstStyle/>
          <a:p>
            <a:pPr lvl="0" algn="ctr">
              <a:defRPr/>
            </a:pPr>
            <a:r>
              <a:rPr lang="en-US" sz="2000" b="1" dirty="0" smtClean="0">
                <a:solidFill>
                  <a:schemeClr val="bg1"/>
                </a:solidFill>
                <a:latin typeface="Arial" panose="020B0604020202020204" pitchFamily="34" charset="0"/>
                <a:cs typeface="Arial" panose="020B0604020202020204" pitchFamily="34" charset="0"/>
              </a:rPr>
              <a:t>Chronic napping as a reflection of altered circadian sleep regulation?</a:t>
            </a:r>
            <a:endParaRPr lang="en-US" sz="2000" b="1" dirty="0">
              <a:solidFill>
                <a:schemeClr val="bg1"/>
              </a:solidFill>
              <a:latin typeface="Arial" panose="020B0604020202020204" pitchFamily="34" charset="0"/>
              <a:cs typeface="Arial" panose="020B0604020202020204" pitchFamily="34" charset="0"/>
            </a:endParaRPr>
          </a:p>
        </p:txBody>
      </p:sp>
      <p:sp>
        <p:nvSpPr>
          <p:cNvPr id="10" name="Slide Number Placeholder 9"/>
          <p:cNvSpPr>
            <a:spLocks noGrp="1"/>
          </p:cNvSpPr>
          <p:nvPr>
            <p:ph type="sldNum" sz="quarter" idx="12"/>
          </p:nvPr>
        </p:nvSpPr>
        <p:spPr>
          <a:xfrm>
            <a:off x="7022603" y="6549789"/>
            <a:ext cx="2133600" cy="365125"/>
          </a:xfrm>
        </p:spPr>
        <p:txBody>
          <a:bodyPr/>
          <a:lstStyle/>
          <a:p>
            <a:fld id="{6716709B-B1F2-408C-BF87-974FC8F26E08}" type="slidenum">
              <a:rPr lang="de-DE" smtClean="0"/>
              <a:t>7</a:t>
            </a:fld>
            <a:endParaRPr lang="de-DE" dirty="0"/>
          </a:p>
        </p:txBody>
      </p:sp>
      <p:sp>
        <p:nvSpPr>
          <p:cNvPr id="63" name="Rectangle 62"/>
          <p:cNvSpPr/>
          <p:nvPr/>
        </p:nvSpPr>
        <p:spPr>
          <a:xfrm>
            <a:off x="251520" y="5817458"/>
            <a:ext cx="3918007" cy="707886"/>
          </a:xfrm>
          <a:prstGeom prst="rect">
            <a:avLst/>
          </a:prstGeom>
          <a:solidFill>
            <a:schemeClr val="accent1">
              <a:lumMod val="75000"/>
            </a:schemeClr>
          </a:solidFill>
        </p:spPr>
        <p:txBody>
          <a:bodyPr wrap="square">
            <a:spAutoFit/>
          </a:bodyPr>
          <a:lstStyle/>
          <a:p>
            <a:pPr lvl="0" algn="ctr">
              <a:defRPr/>
            </a:pPr>
            <a:r>
              <a:rPr lang="en-US" sz="2000" b="1" dirty="0" smtClean="0">
                <a:solidFill>
                  <a:srgbClr val="FFFF00"/>
                </a:solidFill>
                <a:latin typeface="Arial" panose="020B0604020202020204" pitchFamily="34" charset="0"/>
                <a:cs typeface="Arial" panose="020B0604020202020204" pitchFamily="34" charset="0"/>
              </a:rPr>
              <a:t>Chronic napping: a “health indicator” of the aging brain? </a:t>
            </a:r>
            <a:endParaRPr lang="en-US" sz="2000" b="1" dirty="0">
              <a:solidFill>
                <a:srgbClr val="FFFF00"/>
              </a:solidFill>
              <a:latin typeface="Arial" panose="020B0604020202020204" pitchFamily="34" charset="0"/>
              <a:cs typeface="Arial" panose="020B0604020202020204" pitchFamily="34" charset="0"/>
            </a:endParaRPr>
          </a:p>
        </p:txBody>
      </p:sp>
      <p:grpSp>
        <p:nvGrpSpPr>
          <p:cNvPr id="16" name="Group 15"/>
          <p:cNvGrpSpPr/>
          <p:nvPr/>
        </p:nvGrpSpPr>
        <p:grpSpPr>
          <a:xfrm>
            <a:off x="4752385" y="930282"/>
            <a:ext cx="3649864" cy="2713195"/>
            <a:chOff x="5676414" y="719307"/>
            <a:chExt cx="3649864" cy="2713195"/>
          </a:xfrm>
        </p:grpSpPr>
        <p:pic>
          <p:nvPicPr>
            <p:cNvPr id="12" name="Picture 11"/>
            <p:cNvPicPr>
              <a:picLocks noChangeAspect="1"/>
            </p:cNvPicPr>
            <p:nvPr/>
          </p:nvPicPr>
          <p:blipFill rotWithShape="1">
            <a:blip r:embed="rId3"/>
            <a:srcRect l="64592" t="13601" r="13358" b="22000"/>
            <a:stretch/>
          </p:blipFill>
          <p:spPr>
            <a:xfrm>
              <a:off x="5676414" y="719307"/>
              <a:ext cx="2928034" cy="2405172"/>
            </a:xfrm>
            <a:prstGeom prst="rect">
              <a:avLst/>
            </a:prstGeom>
          </p:spPr>
        </p:pic>
        <p:sp>
          <p:nvSpPr>
            <p:cNvPr id="15" name="TextBox 14"/>
            <p:cNvSpPr txBox="1"/>
            <p:nvPr/>
          </p:nvSpPr>
          <p:spPr>
            <a:xfrm>
              <a:off x="7534789" y="3155503"/>
              <a:ext cx="1791489" cy="276999"/>
            </a:xfrm>
            <a:prstGeom prst="rect">
              <a:avLst/>
            </a:prstGeom>
            <a:noFill/>
          </p:spPr>
          <p:txBody>
            <a:bodyPr wrap="square" rtlCol="0">
              <a:spAutoFit/>
            </a:bodyPr>
            <a:lstStyle/>
            <a:p>
              <a:r>
                <a:rPr lang="fr-BE" sz="1200" dirty="0" smtClean="0"/>
                <a:t>Li et al., 2022</a:t>
              </a:r>
              <a:endParaRPr lang="en-US" sz="1200" dirty="0"/>
            </a:p>
          </p:txBody>
        </p:sp>
      </p:grpSp>
      <p:sp>
        <p:nvSpPr>
          <p:cNvPr id="6" name="ZoneTexte 20"/>
          <p:cNvSpPr txBox="1"/>
          <p:nvPr/>
        </p:nvSpPr>
        <p:spPr>
          <a:xfrm>
            <a:off x="227612" y="3436676"/>
            <a:ext cx="3312368" cy="646331"/>
          </a:xfrm>
          <a:prstGeom prst="rect">
            <a:avLst/>
          </a:prstGeom>
          <a:noFill/>
        </p:spPr>
        <p:txBody>
          <a:bodyPr wrap="square" rtlCol="0">
            <a:spAutoFit/>
          </a:bodyPr>
          <a:lstStyle/>
          <a:p>
            <a:r>
              <a:rPr lang="fr-BE" b="1" dirty="0" smtClean="0">
                <a:latin typeface="Century Gothic" panose="020B0502020202020204" pitchFamily="34" charset="0"/>
              </a:rPr>
              <a:t>Day = </a:t>
            </a:r>
            <a:r>
              <a:rPr lang="fr-BE" b="1" dirty="0" err="1" smtClean="0">
                <a:latin typeface="Century Gothic" panose="020B0502020202020204" pitchFamily="34" charset="0"/>
              </a:rPr>
              <a:t>activity</a:t>
            </a:r>
            <a:r>
              <a:rPr lang="fr-BE" b="1" dirty="0" smtClean="0">
                <a:latin typeface="Century Gothic" panose="020B0502020202020204" pitchFamily="34" charset="0"/>
              </a:rPr>
              <a:t>/</a:t>
            </a:r>
            <a:r>
              <a:rPr lang="fr-BE" b="1" dirty="0" err="1" smtClean="0">
                <a:latin typeface="Century Gothic" panose="020B0502020202020204" pitchFamily="34" charset="0"/>
              </a:rPr>
              <a:t>wake</a:t>
            </a:r>
            <a:endParaRPr lang="fr-BE" b="1" dirty="0" smtClean="0">
              <a:latin typeface="Century Gothic" panose="020B0502020202020204" pitchFamily="34" charset="0"/>
            </a:endParaRPr>
          </a:p>
          <a:p>
            <a:r>
              <a:rPr lang="fr-BE" b="1" dirty="0" smtClean="0">
                <a:latin typeface="Century Gothic" panose="020B0502020202020204" pitchFamily="34" charset="0"/>
              </a:rPr>
              <a:t>Night = </a:t>
            </a:r>
            <a:r>
              <a:rPr lang="fr-BE" b="1" dirty="0" err="1" smtClean="0">
                <a:latin typeface="Century Gothic" panose="020B0502020202020204" pitchFamily="34" charset="0"/>
              </a:rPr>
              <a:t>rest</a:t>
            </a:r>
            <a:r>
              <a:rPr lang="fr-BE" b="1" dirty="0" smtClean="0">
                <a:latin typeface="Century Gothic" panose="020B0502020202020204" pitchFamily="34" charset="0"/>
              </a:rPr>
              <a:t>/</a:t>
            </a:r>
            <a:r>
              <a:rPr lang="fr-BE" b="1" dirty="0" err="1" smtClean="0">
                <a:latin typeface="Century Gothic" panose="020B0502020202020204" pitchFamily="34" charset="0"/>
              </a:rPr>
              <a:t>sleep</a:t>
            </a:r>
            <a:endParaRPr lang="de-DE" b="1" dirty="0">
              <a:latin typeface="Century Gothic" panose="020B0502020202020204" pitchFamily="34" charset="0"/>
            </a:endParaRPr>
          </a:p>
        </p:txBody>
      </p:sp>
      <p:pic>
        <p:nvPicPr>
          <p:cNvPr id="38" name="Picture 37"/>
          <p:cNvPicPr>
            <a:picLocks noChangeAspect="1"/>
          </p:cNvPicPr>
          <p:nvPr/>
        </p:nvPicPr>
        <p:blipFill rotWithShape="1">
          <a:blip r:embed="rId4"/>
          <a:srcRect l="64962" t="35999" r="15351" b="24801"/>
          <a:stretch/>
        </p:blipFill>
        <p:spPr>
          <a:xfrm>
            <a:off x="212453" y="1402323"/>
            <a:ext cx="3284056" cy="1839073"/>
          </a:xfrm>
          <a:prstGeom prst="rect">
            <a:avLst/>
          </a:prstGeom>
        </p:spPr>
      </p:pic>
      <p:sp>
        <p:nvSpPr>
          <p:cNvPr id="39" name="TextBox 38"/>
          <p:cNvSpPr txBox="1"/>
          <p:nvPr/>
        </p:nvSpPr>
        <p:spPr>
          <a:xfrm>
            <a:off x="1619672" y="3138309"/>
            <a:ext cx="2062608" cy="276999"/>
          </a:xfrm>
          <a:prstGeom prst="rect">
            <a:avLst/>
          </a:prstGeom>
          <a:noFill/>
        </p:spPr>
        <p:txBody>
          <a:bodyPr wrap="square" rtlCol="0">
            <a:spAutoFit/>
          </a:bodyPr>
          <a:lstStyle/>
          <a:p>
            <a:r>
              <a:rPr lang="fr-BE" sz="1200" dirty="0" err="1" smtClean="0"/>
              <a:t>From</a:t>
            </a:r>
            <a:r>
              <a:rPr lang="fr-BE" sz="1200" dirty="0" smtClean="0"/>
              <a:t> </a:t>
            </a:r>
            <a:r>
              <a:rPr lang="fr-BE" sz="1200" dirty="0" err="1" smtClean="0"/>
              <a:t>Oosterman</a:t>
            </a:r>
            <a:r>
              <a:rPr lang="fr-BE" sz="1200" dirty="0" smtClean="0"/>
              <a:t> et al., 2009</a:t>
            </a:r>
            <a:endParaRPr lang="en-US" sz="1200" dirty="0"/>
          </a:p>
        </p:txBody>
      </p:sp>
    </p:spTree>
    <p:extLst>
      <p:ext uri="{BB962C8B-B14F-4D97-AF65-F5344CB8AC3E}">
        <p14:creationId xmlns:p14="http://schemas.microsoft.com/office/powerpoint/2010/main" val="18203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5" y="174923"/>
            <a:ext cx="9108505" cy="523220"/>
          </a:xfrm>
          <a:prstGeom prst="rect">
            <a:avLst/>
          </a:prstGeom>
          <a:noFill/>
        </p:spPr>
        <p:txBody>
          <a:bodyPr vert="horz" wrap="square" lIns="91440" tIns="45720" rIns="91440" bIns="45720" rtlCol="0" anchor="ctr">
            <a:spAutoFit/>
          </a:bodyPr>
          <a:lstStyle>
            <a:lvl1pPr>
              <a:spcBef>
                <a:spcPct val="0"/>
              </a:spcBef>
              <a:buNone/>
              <a:defRPr sz="2800" b="1">
                <a:latin typeface="Arial" panose="020B0604020202020204" pitchFamily="34" charset="0"/>
                <a:cs typeface="Arial" panose="020B0604020202020204" pitchFamily="34" charset="0"/>
              </a:defRPr>
            </a:lvl1pPr>
          </a:lstStyle>
          <a:p>
            <a:r>
              <a:rPr lang="fr-BE" dirty="0" err="1" smtClean="0"/>
              <a:t>Daytime</a:t>
            </a:r>
            <a:r>
              <a:rPr lang="fr-BE" dirty="0" smtClean="0"/>
              <a:t> </a:t>
            </a:r>
            <a:r>
              <a:rPr lang="fr-BE" dirty="0" err="1" smtClean="0"/>
              <a:t>napping</a:t>
            </a:r>
            <a:r>
              <a:rPr lang="fr-BE" dirty="0" smtClean="0"/>
              <a:t> &amp; cognition in </a:t>
            </a:r>
            <a:r>
              <a:rPr lang="fr-BE" dirty="0" err="1" smtClean="0"/>
              <a:t>aging</a:t>
            </a:r>
            <a:endParaRPr lang="fr-BE" dirty="0" smtClean="0"/>
          </a:p>
        </p:txBody>
      </p:sp>
      <p:sp>
        <p:nvSpPr>
          <p:cNvPr id="24" name="Rectangle 23"/>
          <p:cNvSpPr/>
          <p:nvPr/>
        </p:nvSpPr>
        <p:spPr>
          <a:xfrm>
            <a:off x="26255" y="5733256"/>
            <a:ext cx="9117745" cy="707886"/>
          </a:xfrm>
          <a:prstGeom prst="rect">
            <a:avLst/>
          </a:prstGeom>
          <a:solidFill>
            <a:schemeClr val="accent1">
              <a:lumMod val="75000"/>
            </a:schemeClr>
          </a:solid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N</a:t>
            </a:r>
            <a:r>
              <a:rPr lang="en-US" sz="2000" dirty="0" smtClean="0">
                <a:solidFill>
                  <a:schemeClr val="bg1"/>
                </a:solidFill>
                <a:latin typeface="Arial" panose="020B0604020202020204" pitchFamily="34" charset="0"/>
                <a:cs typeface="Arial" panose="020B0604020202020204" pitchFamily="34" charset="0"/>
              </a:rPr>
              <a:t>apping</a:t>
            </a:r>
            <a:r>
              <a:rPr lang="en-US" sz="2000" dirty="0">
                <a:solidFill>
                  <a:schemeClr val="bg1"/>
                </a:solidFill>
                <a:latin typeface="Arial" panose="020B0604020202020204" pitchFamily="34" charset="0"/>
                <a:cs typeface="Arial" panose="020B0604020202020204" pitchFamily="34" charset="0"/>
              </a:rPr>
              <a:t>: </a:t>
            </a:r>
            <a:r>
              <a:rPr lang="en-US" sz="2000" dirty="0" smtClean="0">
                <a:solidFill>
                  <a:schemeClr val="bg1"/>
                </a:solidFill>
                <a:latin typeface="Arial" panose="020B0604020202020204" pitchFamily="34" charset="0"/>
                <a:cs typeface="Arial" panose="020B0604020202020204" pitchFamily="34" charset="0"/>
              </a:rPr>
              <a:t>Impact on </a:t>
            </a:r>
            <a:r>
              <a:rPr lang="en-US" sz="2000" b="1" dirty="0" smtClean="0">
                <a:solidFill>
                  <a:schemeClr val="bg1"/>
                </a:solidFill>
                <a:latin typeface="Arial" panose="020B0604020202020204" pitchFamily="34" charset="0"/>
                <a:cs typeface="Arial" panose="020B0604020202020204" pitchFamily="34" charset="0"/>
              </a:rPr>
              <a:t>cognition </a:t>
            </a:r>
          </a:p>
          <a:p>
            <a:r>
              <a:rPr lang="en-US" sz="2000" b="1" dirty="0">
                <a:solidFill>
                  <a:schemeClr val="bg1"/>
                </a:solidFill>
                <a:latin typeface="Arial" panose="020B0604020202020204" pitchFamily="34" charset="0"/>
                <a:cs typeface="Arial" panose="020B0604020202020204" pitchFamily="34" charset="0"/>
              </a:rPr>
              <a:t>Health indicator </a:t>
            </a:r>
            <a:r>
              <a:rPr lang="en-US" sz="2000" dirty="0">
                <a:solidFill>
                  <a:schemeClr val="bg1"/>
                </a:solidFill>
                <a:latin typeface="Arial" panose="020B0604020202020204" pitchFamily="34" charset="0"/>
                <a:cs typeface="Arial" panose="020B0604020202020204" pitchFamily="34" charset="0"/>
              </a:rPr>
              <a:t>in the context of </a:t>
            </a:r>
            <a:r>
              <a:rPr lang="en-US" sz="2000" dirty="0" smtClean="0">
                <a:solidFill>
                  <a:schemeClr val="bg1"/>
                </a:solidFill>
                <a:latin typeface="Arial" panose="020B0604020202020204" pitchFamily="34" charset="0"/>
                <a:cs typeface="Arial" panose="020B0604020202020204" pitchFamily="34" charset="0"/>
              </a:rPr>
              <a:t>age-related cognitive decline?</a:t>
            </a:r>
            <a:endParaRPr lang="en-US" sz="2000" dirty="0">
              <a:solidFill>
                <a:schemeClr val="bg1"/>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a:xfrm>
            <a:off x="6984415" y="6586187"/>
            <a:ext cx="2133600" cy="365125"/>
          </a:xfrm>
        </p:spPr>
        <p:txBody>
          <a:bodyPr/>
          <a:lstStyle/>
          <a:p>
            <a:fld id="{6716709B-B1F2-408C-BF87-974FC8F26E08}" type="slidenum">
              <a:rPr lang="de-DE" smtClean="0"/>
              <a:t>8</a:t>
            </a:fld>
            <a:endParaRPr lang="de-DE" dirty="0"/>
          </a:p>
        </p:txBody>
      </p:sp>
      <p:sp>
        <p:nvSpPr>
          <p:cNvPr id="51" name="TextBox 50"/>
          <p:cNvSpPr txBox="1"/>
          <p:nvPr/>
        </p:nvSpPr>
        <p:spPr>
          <a:xfrm>
            <a:off x="35495" y="765794"/>
            <a:ext cx="7199660" cy="553998"/>
          </a:xfrm>
          <a:prstGeom prst="rect">
            <a:avLst/>
          </a:prstGeom>
          <a:noFill/>
        </p:spPr>
        <p:txBody>
          <a:bodyPr wrap="square" rtlCol="0">
            <a:spAutoFit/>
          </a:bodyPr>
          <a:lstStyle/>
          <a:p>
            <a:r>
              <a:rPr lang="fr-BE" b="1" dirty="0" err="1" smtClean="0"/>
              <a:t>Episodic</a:t>
            </a:r>
            <a:r>
              <a:rPr lang="fr-BE" b="1" dirty="0" smtClean="0"/>
              <a:t> memory</a:t>
            </a:r>
            <a:endParaRPr lang="fr-BE" b="1" dirty="0"/>
          </a:p>
          <a:p>
            <a:r>
              <a:rPr lang="fr-BE" sz="1200" dirty="0" smtClean="0"/>
              <a:t>(30 </a:t>
            </a:r>
            <a:r>
              <a:rPr lang="fr-BE" sz="1200" dirty="0" err="1" smtClean="0"/>
              <a:t>nappers</a:t>
            </a:r>
            <a:r>
              <a:rPr lang="fr-BE" sz="1200" dirty="0" smtClean="0"/>
              <a:t>, 30 no-</a:t>
            </a:r>
            <a:r>
              <a:rPr lang="fr-BE" sz="1200" dirty="0" err="1" smtClean="0"/>
              <a:t>nappers</a:t>
            </a:r>
            <a:r>
              <a:rPr lang="fr-BE" sz="1200" dirty="0" smtClean="0"/>
              <a:t>, </a:t>
            </a:r>
            <a:r>
              <a:rPr lang="fr-BE" sz="1200" dirty="0" err="1" smtClean="0"/>
              <a:t>matched</a:t>
            </a:r>
            <a:r>
              <a:rPr lang="fr-BE" sz="1200" dirty="0" smtClean="0"/>
              <a:t> for </a:t>
            </a:r>
            <a:r>
              <a:rPr lang="fr-BE" sz="1200" dirty="0" err="1" smtClean="0"/>
              <a:t>age</a:t>
            </a:r>
            <a:r>
              <a:rPr lang="fr-BE" sz="1200" dirty="0" smtClean="0"/>
              <a:t>, sexe and </a:t>
            </a:r>
            <a:r>
              <a:rPr lang="fr-BE" sz="1200" dirty="0" err="1" smtClean="0"/>
              <a:t>educational</a:t>
            </a:r>
            <a:r>
              <a:rPr lang="fr-BE" sz="1200" dirty="0" smtClean="0"/>
              <a:t> </a:t>
            </a:r>
            <a:r>
              <a:rPr lang="fr-BE" sz="1200" dirty="0" err="1" smtClean="0"/>
              <a:t>level</a:t>
            </a:r>
            <a:r>
              <a:rPr lang="fr-BE" sz="1200" dirty="0" smtClean="0"/>
              <a:t>, </a:t>
            </a:r>
            <a:r>
              <a:rPr lang="fr-BE" sz="1200" dirty="0" err="1" smtClean="0"/>
              <a:t>season</a:t>
            </a:r>
            <a:r>
              <a:rPr lang="fr-BE" sz="1200" dirty="0" smtClean="0"/>
              <a:t> of </a:t>
            </a:r>
            <a:r>
              <a:rPr lang="fr-BE" sz="1200" dirty="0" err="1" smtClean="0"/>
              <a:t>assessment</a:t>
            </a:r>
            <a:r>
              <a:rPr lang="fr-BE" sz="1200" dirty="0" smtClean="0"/>
              <a:t>)</a:t>
            </a:r>
            <a:endParaRPr lang="en-US" sz="1200" dirty="0"/>
          </a:p>
        </p:txBody>
      </p:sp>
      <p:grpSp>
        <p:nvGrpSpPr>
          <p:cNvPr id="16" name="Group 15"/>
          <p:cNvGrpSpPr/>
          <p:nvPr/>
        </p:nvGrpSpPr>
        <p:grpSpPr>
          <a:xfrm>
            <a:off x="431032" y="1988840"/>
            <a:ext cx="3276872" cy="3096344"/>
            <a:chOff x="431032" y="1988840"/>
            <a:chExt cx="3276872" cy="3096344"/>
          </a:xfrm>
        </p:grpSpPr>
        <p:pic>
          <p:nvPicPr>
            <p:cNvPr id="8" name="Picture 7"/>
            <p:cNvPicPr>
              <a:picLocks noChangeAspect="1"/>
            </p:cNvPicPr>
            <p:nvPr/>
          </p:nvPicPr>
          <p:blipFill rotWithShape="1">
            <a:blip r:embed="rId3"/>
            <a:srcRect l="27162" t="16491" r="26376" b="8001"/>
            <a:stretch/>
          </p:blipFill>
          <p:spPr>
            <a:xfrm>
              <a:off x="431032" y="2097973"/>
              <a:ext cx="3267707" cy="2987211"/>
            </a:xfrm>
            <a:prstGeom prst="rect">
              <a:avLst/>
            </a:prstGeom>
          </p:spPr>
        </p:pic>
        <p:sp>
          <p:nvSpPr>
            <p:cNvPr id="10" name="Rectangle 9"/>
            <p:cNvSpPr/>
            <p:nvPr/>
          </p:nvSpPr>
          <p:spPr>
            <a:xfrm>
              <a:off x="2639987" y="1988840"/>
              <a:ext cx="1067917" cy="3052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1125" y="4251165"/>
              <a:ext cx="1805569" cy="646331"/>
            </a:xfrm>
            <a:prstGeom prst="rect">
              <a:avLst/>
            </a:prstGeom>
            <a:solidFill>
              <a:schemeClr val="bg1"/>
            </a:solidFill>
          </p:spPr>
          <p:txBody>
            <a:bodyPr wrap="square" rtlCol="0">
              <a:spAutoFit/>
            </a:bodyPr>
            <a:lstStyle/>
            <a:p>
              <a:r>
                <a:rPr lang="fr-BE" dirty="0" smtClean="0">
                  <a:solidFill>
                    <a:srgbClr val="0000FF"/>
                  </a:solidFill>
                </a:rPr>
                <a:t>Non-</a:t>
              </a:r>
              <a:r>
                <a:rPr lang="fr-BE" dirty="0" err="1" smtClean="0">
                  <a:solidFill>
                    <a:srgbClr val="0000FF"/>
                  </a:solidFill>
                </a:rPr>
                <a:t>nappers</a:t>
              </a:r>
              <a:endParaRPr lang="fr-BE" dirty="0" smtClean="0">
                <a:solidFill>
                  <a:srgbClr val="0000FF"/>
                </a:solidFill>
              </a:endParaRPr>
            </a:p>
            <a:p>
              <a:r>
                <a:rPr lang="fr-BE" dirty="0" err="1" smtClean="0">
                  <a:solidFill>
                    <a:srgbClr val="FF0000"/>
                  </a:solidFill>
                </a:rPr>
                <a:t>Nappers</a:t>
              </a:r>
              <a:endParaRPr lang="en-US" dirty="0">
                <a:solidFill>
                  <a:srgbClr val="FF0000"/>
                </a:solidFill>
              </a:endParaRPr>
            </a:p>
          </p:txBody>
        </p:sp>
      </p:grpSp>
      <p:sp>
        <p:nvSpPr>
          <p:cNvPr id="12" name="Rectangle 11"/>
          <p:cNvSpPr/>
          <p:nvPr/>
        </p:nvSpPr>
        <p:spPr>
          <a:xfrm>
            <a:off x="251520" y="5013176"/>
            <a:ext cx="2627784" cy="187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366824" y="2181581"/>
            <a:ext cx="5878306" cy="3333097"/>
            <a:chOff x="5202917" y="3501008"/>
            <a:chExt cx="4434496" cy="2354808"/>
          </a:xfrm>
        </p:grpSpPr>
        <p:grpSp>
          <p:nvGrpSpPr>
            <p:cNvPr id="22" name="Group 21"/>
            <p:cNvGrpSpPr/>
            <p:nvPr/>
          </p:nvGrpSpPr>
          <p:grpSpPr>
            <a:xfrm>
              <a:off x="5202917" y="3501008"/>
              <a:ext cx="3466931" cy="2188019"/>
              <a:chOff x="5209524" y="3617245"/>
              <a:chExt cx="3466931" cy="2188019"/>
            </a:xfrm>
          </p:grpSpPr>
          <p:pic>
            <p:nvPicPr>
              <p:cNvPr id="70" name="officeArt object" descr="Image 1"/>
              <p:cNvPicPr/>
              <p:nvPr/>
            </p:nvPicPr>
            <p:blipFill rotWithShape="1">
              <a:blip r:embed="rId4">
                <a:extLst/>
              </a:blip>
              <a:srcRect t="4255" r="2817"/>
              <a:stretch/>
            </p:blipFill>
            <p:spPr>
              <a:xfrm>
                <a:off x="5209524" y="3617245"/>
                <a:ext cx="3466931" cy="2188019"/>
              </a:xfrm>
              <a:prstGeom prst="rect">
                <a:avLst/>
              </a:prstGeom>
              <a:ln w="12700" cap="flat">
                <a:noFill/>
                <a:miter lim="400000"/>
              </a:ln>
              <a:effectLst/>
            </p:spPr>
          </p:pic>
          <p:sp>
            <p:nvSpPr>
              <p:cNvPr id="21" name="Rectangle 20"/>
              <p:cNvSpPr/>
              <p:nvPr/>
            </p:nvSpPr>
            <p:spPr>
              <a:xfrm>
                <a:off x="7518548" y="3667702"/>
                <a:ext cx="1029449" cy="215444"/>
              </a:xfrm>
              <a:prstGeom prst="rect">
                <a:avLst/>
              </a:prstGeom>
            </p:spPr>
            <p:txBody>
              <a:bodyPr wrap="none">
                <a:spAutoFit/>
              </a:bodyPr>
              <a:lstStyle/>
              <a:p>
                <a:r>
                  <a:rPr lang="fr-FR" sz="800" dirty="0">
                    <a:solidFill>
                      <a:srgbClr val="00000A"/>
                    </a:solidFill>
                    <a:latin typeface="Arial" panose="020B0604020202020204" pitchFamily="34" charset="0"/>
                    <a:ea typeface="Calibri" panose="020F0502020204030204" pitchFamily="34" charset="0"/>
                    <a:cs typeface="Arial" panose="020B0604020202020204" pitchFamily="34" charset="0"/>
                  </a:rPr>
                  <a:t>t = -2.26, p &lt; 0.05,</a:t>
                </a:r>
                <a:endParaRPr lang="en-US" sz="800" dirty="0">
                  <a:latin typeface="Arial" panose="020B0604020202020204" pitchFamily="34" charset="0"/>
                  <a:cs typeface="Arial" panose="020B0604020202020204" pitchFamily="34" charset="0"/>
                </a:endParaRPr>
              </a:p>
            </p:txBody>
          </p:sp>
        </p:grpSp>
        <p:sp>
          <p:nvSpPr>
            <p:cNvPr id="50" name="TextBox 49"/>
            <p:cNvSpPr txBox="1"/>
            <p:nvPr/>
          </p:nvSpPr>
          <p:spPr>
            <a:xfrm>
              <a:off x="7836072" y="5640372"/>
              <a:ext cx="1801341" cy="215444"/>
            </a:xfrm>
            <a:prstGeom prst="rect">
              <a:avLst/>
            </a:prstGeom>
            <a:noFill/>
          </p:spPr>
          <p:txBody>
            <a:bodyPr wrap="square" rtlCol="0">
              <a:spAutoFit/>
            </a:bodyPr>
            <a:lstStyle/>
            <a:p>
              <a:r>
                <a:rPr lang="fr-BE" sz="800" dirty="0" err="1" smtClean="0">
                  <a:latin typeface="Arial" panose="020B0604020202020204" pitchFamily="34" charset="0"/>
                  <a:cs typeface="Arial" panose="020B0604020202020204" pitchFamily="34" charset="0"/>
                </a:rPr>
                <a:t>Reyt</a:t>
              </a:r>
              <a:r>
                <a:rPr lang="fr-BE" sz="800" dirty="0" smtClean="0">
                  <a:latin typeface="Arial" panose="020B0604020202020204" pitchFamily="34" charset="0"/>
                  <a:cs typeface="Arial" panose="020B0604020202020204" pitchFamily="34" charset="0"/>
                </a:rPr>
                <a:t> et al., </a:t>
              </a:r>
              <a:r>
                <a:rPr lang="fr-BE" sz="800" dirty="0" err="1" smtClean="0">
                  <a:latin typeface="Arial" panose="020B0604020202020204" pitchFamily="34" charset="0"/>
                  <a:cs typeface="Arial" panose="020B0604020202020204" pitchFamily="34" charset="0"/>
                </a:rPr>
                <a:t>under</a:t>
              </a:r>
              <a:r>
                <a:rPr lang="fr-BE" sz="800" dirty="0" smtClean="0">
                  <a:latin typeface="Arial" panose="020B0604020202020204" pitchFamily="34" charset="0"/>
                  <a:cs typeface="Arial" panose="020B0604020202020204" pitchFamily="34" charset="0"/>
                </a:rPr>
                <a:t> </a:t>
              </a:r>
              <a:r>
                <a:rPr lang="fr-BE" sz="800" dirty="0" err="1" smtClean="0">
                  <a:latin typeface="Arial" panose="020B0604020202020204" pitchFamily="34" charset="0"/>
                  <a:cs typeface="Arial" panose="020B0604020202020204" pitchFamily="34" charset="0"/>
                </a:rPr>
                <a:t>review</a:t>
              </a:r>
              <a:endParaRPr lang="en-US"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25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97216" y="6356350"/>
            <a:ext cx="2133600" cy="365125"/>
          </a:xfrm>
        </p:spPr>
        <p:txBody>
          <a:bodyPr/>
          <a:lstStyle/>
          <a:p>
            <a:fld id="{6716709B-B1F2-408C-BF87-974FC8F26E08}" type="slidenum">
              <a:rPr lang="de-DE" smtClean="0"/>
              <a:t>9</a:t>
            </a:fld>
            <a:endParaRPr lang="de-DE"/>
          </a:p>
        </p:txBody>
      </p:sp>
      <p:grpSp>
        <p:nvGrpSpPr>
          <p:cNvPr id="4" name="Group 3"/>
          <p:cNvGrpSpPr/>
          <p:nvPr/>
        </p:nvGrpSpPr>
        <p:grpSpPr>
          <a:xfrm>
            <a:off x="35496" y="3256850"/>
            <a:ext cx="7199109" cy="1550403"/>
            <a:chOff x="35496" y="3256850"/>
            <a:chExt cx="7199109" cy="1550403"/>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61950" b="23350"/>
            <a:stretch/>
          </p:blipFill>
          <p:spPr>
            <a:xfrm>
              <a:off x="295618" y="3256850"/>
              <a:ext cx="6845494" cy="805612"/>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110" t="92762" r="-1370" b="-3691"/>
            <a:stretch/>
          </p:blipFill>
          <p:spPr>
            <a:xfrm>
              <a:off x="35496" y="4208342"/>
              <a:ext cx="7199109" cy="598911"/>
            </a:xfrm>
            <a:prstGeom prst="rect">
              <a:avLst/>
            </a:prstGeom>
          </p:spPr>
        </p:pic>
      </p:grpSp>
      <p:grpSp>
        <p:nvGrpSpPr>
          <p:cNvPr id="3" name="Group 2"/>
          <p:cNvGrpSpPr/>
          <p:nvPr/>
        </p:nvGrpSpPr>
        <p:grpSpPr>
          <a:xfrm>
            <a:off x="315982" y="82119"/>
            <a:ext cx="10003957" cy="3112455"/>
            <a:chOff x="315982" y="82119"/>
            <a:chExt cx="10003957" cy="3112455"/>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53272"/>
            <a:stretch/>
          </p:blipFill>
          <p:spPr>
            <a:xfrm>
              <a:off x="315982" y="633690"/>
              <a:ext cx="6825129" cy="2560884"/>
            </a:xfrm>
            <a:prstGeom prst="rect">
              <a:avLst/>
            </a:prstGeom>
          </p:spPr>
        </p:pic>
        <p:sp>
          <p:nvSpPr>
            <p:cNvPr id="13" name="TextBox 12"/>
            <p:cNvSpPr txBox="1"/>
            <p:nvPr/>
          </p:nvSpPr>
          <p:spPr>
            <a:xfrm>
              <a:off x="315982" y="82119"/>
              <a:ext cx="10003957" cy="469308"/>
            </a:xfrm>
            <a:prstGeom prst="rect">
              <a:avLst/>
            </a:prstGeom>
            <a:noFill/>
          </p:spPr>
          <p:txBody>
            <a:bodyPr wrap="square" rtlCol="0">
              <a:spAutoFit/>
            </a:bodyPr>
            <a:lstStyle/>
            <a:p>
              <a:r>
                <a:rPr lang="fr-BE" sz="1600" b="1" dirty="0" smtClean="0">
                  <a:latin typeface="Arial" panose="020B0604020202020204" pitchFamily="34" charset="0"/>
                  <a:cs typeface="Arial" panose="020B0604020202020204" pitchFamily="34" charset="0"/>
                </a:rPr>
                <a:t>Nap </a:t>
              </a:r>
              <a:r>
                <a:rPr lang="fr-BE" sz="1600" b="1" dirty="0" err="1" smtClean="0">
                  <a:latin typeface="Arial" panose="020B0604020202020204" pitchFamily="34" charset="0"/>
                  <a:cs typeface="Arial" panose="020B0604020202020204" pitchFamily="34" charset="0"/>
                </a:rPr>
                <a:t>frequency</a:t>
              </a:r>
              <a:r>
                <a:rPr lang="fr-BE" sz="1600" b="1" dirty="0" smtClean="0">
                  <a:latin typeface="Arial" panose="020B0604020202020204" pitchFamily="34" charset="0"/>
                  <a:cs typeface="Arial" panose="020B0604020202020204" pitchFamily="34" charset="0"/>
                </a:rPr>
                <a:t>: Association </a:t>
              </a:r>
              <a:r>
                <a:rPr lang="fr-BE" sz="1600" b="1" dirty="0" err="1" smtClean="0">
                  <a:latin typeface="Arial" panose="020B0604020202020204" pitchFamily="34" charset="0"/>
                  <a:cs typeface="Arial" panose="020B0604020202020204" pitchFamily="34" charset="0"/>
                </a:rPr>
                <a:t>with</a:t>
              </a:r>
              <a:r>
                <a:rPr lang="fr-BE" sz="1600" b="1" dirty="0" smtClean="0">
                  <a:latin typeface="Arial" panose="020B0604020202020204" pitchFamily="34" charset="0"/>
                  <a:cs typeface="Arial" panose="020B0604020202020204" pitchFamily="34" charset="0"/>
                </a:rPr>
                <a:t> 24-rest/</a:t>
              </a:r>
              <a:r>
                <a:rPr lang="fr-BE" sz="1600" b="1" dirty="0" err="1" smtClean="0">
                  <a:latin typeface="Arial" panose="020B0604020202020204" pitchFamily="34" charset="0"/>
                  <a:cs typeface="Arial" panose="020B0604020202020204" pitchFamily="34" charset="0"/>
                </a:rPr>
                <a:t>activity</a:t>
              </a:r>
              <a:r>
                <a:rPr lang="fr-BE" sz="1600" b="1" dirty="0" smtClean="0">
                  <a:latin typeface="Arial" panose="020B0604020202020204" pitchFamily="34" charset="0"/>
                  <a:cs typeface="Arial" panose="020B0604020202020204" pitchFamily="34" charset="0"/>
                </a:rPr>
                <a:t> organisation</a:t>
              </a:r>
              <a:endParaRPr lang="en-US" sz="1600" b="1" dirty="0">
                <a:latin typeface="Arial" panose="020B0604020202020204" pitchFamily="34" charset="0"/>
                <a:cs typeface="Arial" panose="020B0604020202020204" pitchFamily="34" charset="0"/>
              </a:endParaRPr>
            </a:p>
          </p:txBody>
        </p:sp>
      </p:grpSp>
      <p:grpSp>
        <p:nvGrpSpPr>
          <p:cNvPr id="6" name="Group 5"/>
          <p:cNvGrpSpPr/>
          <p:nvPr/>
        </p:nvGrpSpPr>
        <p:grpSpPr>
          <a:xfrm>
            <a:off x="35496" y="4598877"/>
            <a:ext cx="7462017" cy="1877305"/>
            <a:chOff x="35496" y="4598877"/>
            <a:chExt cx="7462017" cy="1877305"/>
          </a:xfrm>
        </p:grpSpPr>
        <p:grpSp>
          <p:nvGrpSpPr>
            <p:cNvPr id="5" name="Group 4"/>
            <p:cNvGrpSpPr/>
            <p:nvPr/>
          </p:nvGrpSpPr>
          <p:grpSpPr>
            <a:xfrm>
              <a:off x="35496" y="4598877"/>
              <a:ext cx="7462017" cy="1877305"/>
              <a:chOff x="35496" y="4598877"/>
              <a:chExt cx="7462017" cy="1877305"/>
            </a:xfrm>
          </p:grpSpPr>
          <p:pic>
            <p:nvPicPr>
              <p:cNvPr id="19" name="Picture 18"/>
              <p:cNvPicPr>
                <a:picLocks noChangeAspect="1"/>
              </p:cNvPicPr>
              <p:nvPr/>
            </p:nvPicPr>
            <p:blipFill rotWithShape="1">
              <a:blip r:embed="rId4"/>
              <a:srcRect l="21878" t="31421" r="30873" b="32339"/>
              <a:stretch/>
            </p:blipFill>
            <p:spPr>
              <a:xfrm>
                <a:off x="395536" y="4908854"/>
                <a:ext cx="6984776" cy="1112434"/>
              </a:xfrm>
              <a:prstGeom prst="rect">
                <a:avLst/>
              </a:prstGeom>
            </p:spPr>
          </p:pic>
          <p:sp>
            <p:nvSpPr>
              <p:cNvPr id="20" name="TextBox 19"/>
              <p:cNvSpPr txBox="1"/>
              <p:nvPr/>
            </p:nvSpPr>
            <p:spPr>
              <a:xfrm>
                <a:off x="425047" y="4598877"/>
                <a:ext cx="7072466" cy="338554"/>
              </a:xfrm>
              <a:prstGeom prst="rect">
                <a:avLst/>
              </a:prstGeom>
              <a:noFill/>
            </p:spPr>
            <p:txBody>
              <a:bodyPr wrap="square" rtlCol="0">
                <a:spAutoFit/>
              </a:bodyPr>
              <a:lstStyle/>
              <a:p>
                <a:r>
                  <a:rPr lang="fr-BE" sz="1600" b="1" dirty="0" err="1" smtClean="0">
                    <a:latin typeface="Arial" panose="020B0604020202020204" pitchFamily="34" charset="0"/>
                    <a:cs typeface="Arial" panose="020B0604020202020204" pitchFamily="34" charset="0"/>
                  </a:rPr>
                  <a:t>Episodic</a:t>
                </a:r>
                <a:r>
                  <a:rPr lang="fr-BE" sz="1600" b="1" dirty="0" smtClean="0">
                    <a:latin typeface="Arial" panose="020B0604020202020204" pitchFamily="34" charset="0"/>
                    <a:cs typeface="Arial" panose="020B0604020202020204" pitchFamily="34" charset="0"/>
                  </a:rPr>
                  <a:t> memory: Association </a:t>
                </a:r>
                <a:r>
                  <a:rPr lang="fr-BE" sz="1600" b="1" dirty="0" err="1" smtClean="0">
                    <a:latin typeface="Arial" panose="020B0604020202020204" pitchFamily="34" charset="0"/>
                    <a:cs typeface="Arial" panose="020B0604020202020204" pitchFamily="34" charset="0"/>
                  </a:rPr>
                  <a:t>with</a:t>
                </a:r>
                <a:r>
                  <a:rPr lang="fr-BE" sz="1600" b="1" dirty="0" smtClean="0">
                    <a:latin typeface="Arial" panose="020B0604020202020204" pitchFamily="34" charset="0"/>
                    <a:cs typeface="Arial" panose="020B0604020202020204" pitchFamily="34" charset="0"/>
                  </a:rPr>
                  <a:t> 24-rest/</a:t>
                </a:r>
                <a:r>
                  <a:rPr lang="fr-BE" sz="1600" b="1" dirty="0" err="1" smtClean="0">
                    <a:latin typeface="Arial" panose="020B0604020202020204" pitchFamily="34" charset="0"/>
                    <a:cs typeface="Arial" panose="020B0604020202020204" pitchFamily="34" charset="0"/>
                  </a:rPr>
                  <a:t>activity</a:t>
                </a:r>
                <a:r>
                  <a:rPr lang="fr-BE" sz="1600" b="1" dirty="0" smtClean="0">
                    <a:latin typeface="Arial" panose="020B0604020202020204" pitchFamily="34" charset="0"/>
                    <a:cs typeface="Arial" panose="020B0604020202020204" pitchFamily="34" charset="0"/>
                  </a:rPr>
                  <a:t> organisation</a:t>
                </a:r>
                <a:endParaRPr lang="en-US" sz="1600" b="1"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110" t="92762" r="-1370" b="-3691"/>
              <a:stretch/>
            </p:blipFill>
            <p:spPr>
              <a:xfrm>
                <a:off x="35496" y="5877272"/>
                <a:ext cx="7199109" cy="598910"/>
              </a:xfrm>
              <a:prstGeom prst="rect">
                <a:avLst/>
              </a:prstGeom>
            </p:spPr>
          </p:pic>
        </p:gr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61950" r="95792" b="24546"/>
            <a:stretch/>
          </p:blipFill>
          <p:spPr>
            <a:xfrm>
              <a:off x="315982" y="4964972"/>
              <a:ext cx="354084" cy="912300"/>
            </a:xfrm>
            <a:prstGeom prst="rect">
              <a:avLst/>
            </a:prstGeom>
          </p:spPr>
        </p:pic>
      </p:grpSp>
    </p:spTree>
    <p:extLst>
      <p:ext uri="{BB962C8B-B14F-4D97-AF65-F5344CB8AC3E}">
        <p14:creationId xmlns:p14="http://schemas.microsoft.com/office/powerpoint/2010/main" val="10269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13014</TotalTime>
  <Words>4378</Words>
  <Application>Microsoft Office PowerPoint</Application>
  <PresentationFormat>On-screen Show (4:3)</PresentationFormat>
  <Paragraphs>545</Paragraphs>
  <Slides>28</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MS PGothic</vt:lpstr>
      <vt:lpstr>Agency FB</vt:lpstr>
      <vt:lpstr>Arial</vt:lpstr>
      <vt:lpstr>Calibri</vt:lpstr>
      <vt:lpstr>Calisto MT</vt:lpstr>
      <vt:lpstr>Century Gothic</vt:lpstr>
      <vt:lpstr>Tw Cen MT</vt:lpstr>
      <vt:lpstr>Wingdings</vt:lpstr>
      <vt:lpstr>Wingdings 2</vt:lpstr>
      <vt:lpstr>Thème Office</vt:lpstr>
      <vt:lpstr>Packager Shell Object</vt:lpstr>
      <vt:lpstr>PowerPoint Presentation</vt:lpstr>
      <vt:lpstr>PowerPoint Presentation</vt:lpstr>
      <vt:lpstr>PowerPoint Presentation</vt:lpstr>
      <vt:lpstr>Age-related changes in sleep-wake regulation</vt:lpstr>
      <vt:lpstr>Age-related changes in sleep-wake regulation: Circadian amplitude</vt:lpstr>
      <vt:lpstr>Age-related changes in sleep-wake regulation</vt:lpstr>
      <vt:lpstr>Circadian amplitude - Temporal organisation of 24-h rest-activity </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of Arousal Dynamics</vt:lpstr>
      <vt:lpstr>PowerPoint Presentation</vt:lpstr>
      <vt:lpstr>PowerPoint Presentation</vt:lpstr>
      <vt:lpstr>PowerPoint Presentation</vt:lpstr>
      <vt:lpstr>Age-related changes in sleep-wake regulation: Circadian amplitude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ULG</dc:creator>
  <cp:lastModifiedBy>Microsoft account</cp:lastModifiedBy>
  <cp:revision>460</cp:revision>
  <cp:lastPrinted>2022-07-22T06:39:43Z</cp:lastPrinted>
  <dcterms:created xsi:type="dcterms:W3CDTF">2020-01-13T14:57:30Z</dcterms:created>
  <dcterms:modified xsi:type="dcterms:W3CDTF">2022-09-18T15:52:51Z</dcterms:modified>
</cp:coreProperties>
</file>