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hG7nBnXPmsRMQ04sPs5l9ik60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5F2598-D2A7-42B5-AD91-13520EB0A086}">
  <a:tblStyle styleId="{885F2598-D2A7-42B5-AD91-13520EB0A086}"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7E6"/>
          </a:solidFill>
        </a:fill>
      </a:tcStyle>
    </a:wholeTbl>
    <a:band1H>
      <a:tcTxStyle/>
      <a:tcStyle>
        <a:tcBdr/>
        <a:fill>
          <a:solidFill>
            <a:srgbClr val="E3CACA"/>
          </a:solidFill>
        </a:fill>
      </a:tcStyle>
    </a:band1H>
    <a:band2H>
      <a:tcTxStyle/>
      <a:tcStyle>
        <a:tcBdr/>
      </a:tcStyle>
    </a:band2H>
    <a:band1V>
      <a:tcTxStyle/>
      <a:tcStyle>
        <a:tcBdr/>
        <a:fill>
          <a:solidFill>
            <a:srgbClr val="E3CA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635"/>
  </p:normalViewPr>
  <p:slideViewPr>
    <p:cSldViewPr snapToGrid="0">
      <p:cViewPr varScale="1">
        <p:scale>
          <a:sx n="105" d="100"/>
          <a:sy n="105"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
        <p:cNvGrpSpPr/>
        <p:nvPr/>
      </p:nvGrpSpPr>
      <p:grpSpPr>
        <a:xfrm>
          <a:off x="0" y="0"/>
          <a:ext cx="0" cy="0"/>
          <a:chOff x="0" y="0"/>
          <a:chExt cx="0" cy="0"/>
        </a:xfrm>
      </p:grpSpPr>
      <p:sp>
        <p:nvSpPr>
          <p:cNvPr id="18" name="Google Shape;18;p17"/>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77" name="Google Shape;77;p26"/>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2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2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28"/>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2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
        <p:nvSpPr>
          <p:cNvPr id="94" name="Google Shape;94;p28"/>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2200" b="0" i="0" u="none" strike="noStrike" cap="none">
                <a:solidFill>
                  <a:srgbClr val="86D1D8"/>
                </a:solidFill>
                <a:latin typeface="Arial"/>
                <a:ea typeface="Arial"/>
                <a:cs typeface="Arial"/>
                <a:sym typeface="Arial"/>
              </a:rPr>
              <a:t>“</a:t>
            </a:r>
            <a:endParaRPr/>
          </a:p>
        </p:txBody>
      </p:sp>
      <p:sp>
        <p:nvSpPr>
          <p:cNvPr id="95" name="Google Shape;95;p28"/>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2200" b="0" i="0" u="none" strike="noStrike" cap="non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96"/>
        <p:cNvGrpSpPr/>
        <p:nvPr/>
      </p:nvGrpSpPr>
      <p:grpSpPr>
        <a:xfrm>
          <a:off x="0" y="0"/>
          <a:ext cx="0" cy="0"/>
          <a:chOff x="0" y="0"/>
          <a:chExt cx="0" cy="0"/>
        </a:xfrm>
      </p:grpSpPr>
      <p:sp>
        <p:nvSpPr>
          <p:cNvPr id="97" name="Google Shape;97;p29"/>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2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102"/>
        <p:cNvGrpSpPr/>
        <p:nvPr/>
      </p:nvGrpSpPr>
      <p:grpSpPr>
        <a:xfrm>
          <a:off x="0" y="0"/>
          <a:ext cx="0" cy="0"/>
          <a:chOff x="0" y="0"/>
          <a:chExt cx="0" cy="0"/>
        </a:xfrm>
      </p:grpSpPr>
      <p:sp>
        <p:nvSpPr>
          <p:cNvPr id="103" name="Google Shape;103;p3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0"/>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30"/>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30"/>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30"/>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30"/>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30"/>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30"/>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Google Shape;111;p30"/>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Google Shape;112;p3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onnes d’image">
  <p:cSld name="3 colonnes d’image">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31"/>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9" name="Google Shape;119;p31"/>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31"/>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31"/>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2" name="Google Shape;122;p31"/>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31"/>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31"/>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5" name="Google Shape;125;p31"/>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31"/>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31"/>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3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2"/>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3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37"/>
        <p:cNvGrpSpPr/>
        <p:nvPr/>
      </p:nvGrpSpPr>
      <p:grpSpPr>
        <a:xfrm>
          <a:off x="0" y="0"/>
          <a:ext cx="0" cy="0"/>
          <a:chOff x="0" y="0"/>
          <a:chExt cx="0" cy="0"/>
        </a:xfrm>
      </p:grpSpPr>
      <p:sp>
        <p:nvSpPr>
          <p:cNvPr id="138" name="Google Shape;138;p33"/>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3"/>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9"/>
        <p:cNvGrpSpPr/>
        <p:nvPr/>
      </p:nvGrpSpPr>
      <p:grpSpPr>
        <a:xfrm>
          <a:off x="0" y="0"/>
          <a:ext cx="0" cy="0"/>
          <a:chOff x="0" y="0"/>
          <a:chExt cx="0" cy="0"/>
        </a:xfrm>
      </p:grpSpPr>
      <p:sp>
        <p:nvSpPr>
          <p:cNvPr id="30" name="Google Shape;30;p1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 name="Google Shape;36;p2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2" name="Google Shape;42;p21"/>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3" name="Google Shape;43;p2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9" name="Google Shape;49;p22"/>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0" name="Google Shape;50;p22"/>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1" name="Google Shape;51;p22"/>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2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24"/>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2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0" name="Google Shape;70;p25"/>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2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6"/>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16"/>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16"/>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6"/>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Google Shape;10;p16"/>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Google Shape;11;p1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6"/>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dl.handle.net/2268/29468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vlassis@uliege.b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1154955" y="1447801"/>
            <a:ext cx="8825658" cy="278731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4400"/>
              <a:buFont typeface="Century Gothic"/>
              <a:buNone/>
            </a:pPr>
            <a:r>
              <a:rPr lang="fr-FR" sz="4400"/>
              <a:t>Travail dirigé en Science politique – Séminaire de soutien </a:t>
            </a:r>
            <a:endParaRPr/>
          </a:p>
        </p:txBody>
      </p:sp>
      <p:sp>
        <p:nvSpPr>
          <p:cNvPr id="148" name="Google Shape;148;p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80000"/>
              <a:buNone/>
            </a:pPr>
            <a:r>
              <a:rPr lang="fr-FR" dirty="0"/>
              <a:t>PR. ANTONIOS VLASSIS</a:t>
            </a:r>
            <a:endParaRPr dirty="0"/>
          </a:p>
          <a:p>
            <a:pPr marL="0" lvl="0" indent="0" algn="l" rtl="0">
              <a:spcBef>
                <a:spcPts val="1000"/>
              </a:spcBef>
              <a:spcAft>
                <a:spcPts val="0"/>
              </a:spcAft>
              <a:buSzPct val="80000"/>
              <a:buNone/>
            </a:pPr>
            <a:r>
              <a:rPr lang="fr-FR" dirty="0"/>
              <a:t>2024-2025</a:t>
            </a:r>
            <a:endParaRPr dirty="0"/>
          </a:p>
          <a:p>
            <a:pPr marL="0" lvl="0" indent="0" algn="l" rtl="0">
              <a:spcBef>
                <a:spcPts val="1000"/>
              </a:spcBef>
              <a:spcAft>
                <a:spcPts val="0"/>
              </a:spcAft>
              <a:buSzPct val="80000"/>
              <a:buNone/>
            </a:pPr>
            <a:r>
              <a:rPr lang="fr-FR" dirty="0"/>
              <a:t>SÉANCE DU 25/9/2024</a:t>
            </a:r>
            <a:endParaRPr dirty="0"/>
          </a:p>
        </p:txBody>
      </p:sp>
      <p:pic>
        <p:nvPicPr>
          <p:cNvPr id="149" name="Google Shape;149;p1"/>
          <p:cNvPicPr preferRelativeResize="0"/>
          <p:nvPr/>
        </p:nvPicPr>
        <p:blipFill rotWithShape="1">
          <a:blip r:embed="rId3">
            <a:alphaModFix/>
          </a:blip>
          <a:srcRect/>
          <a:stretch/>
        </p:blipFill>
        <p:spPr>
          <a:xfrm>
            <a:off x="660400" y="383116"/>
            <a:ext cx="7009722" cy="16319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1034716" y="260350"/>
            <a:ext cx="9187197"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b="1"/>
              <a:t>Les dates importantes</a:t>
            </a:r>
            <a:endParaRPr b="1"/>
          </a:p>
        </p:txBody>
      </p:sp>
      <p:sp>
        <p:nvSpPr>
          <p:cNvPr id="203" name="Google Shape;203;p10"/>
          <p:cNvSpPr txBox="1">
            <a:spLocks noGrp="1"/>
          </p:cNvSpPr>
          <p:nvPr>
            <p:ph type="body" idx="1"/>
          </p:nvPr>
        </p:nvSpPr>
        <p:spPr>
          <a:xfrm>
            <a:off x="950496" y="1341438"/>
            <a:ext cx="10279882" cy="55165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Font typeface="Times New Roman"/>
              <a:buNone/>
            </a:pPr>
            <a:r>
              <a:rPr lang="fr-FR" b="1" u="sng" dirty="0">
                <a:latin typeface="Times New Roman"/>
                <a:ea typeface="Times New Roman"/>
                <a:cs typeface="Times New Roman"/>
                <a:sym typeface="Times New Roman"/>
              </a:rPr>
              <a:t>Date de remise des travaux</a:t>
            </a:r>
            <a:r>
              <a:rPr lang="fr-FR" u="sng" dirty="0">
                <a:latin typeface="Times New Roman"/>
                <a:ea typeface="Times New Roman"/>
                <a:cs typeface="Times New Roman"/>
                <a:sym typeface="Times New Roman"/>
              </a:rPr>
              <a:t> : </a:t>
            </a:r>
            <a:endParaRPr dirty="0"/>
          </a:p>
          <a:p>
            <a:pPr marL="342900" lvl="0" indent="-342900" algn="l" rtl="0">
              <a:spcBef>
                <a:spcPts val="1000"/>
              </a:spcBef>
              <a:spcAft>
                <a:spcPts val="0"/>
              </a:spcAft>
              <a:buSzPts val="1600"/>
              <a:buNone/>
            </a:pPr>
            <a:r>
              <a:rPr lang="fr-FR" dirty="0"/>
              <a:t>	</a:t>
            </a:r>
            <a:r>
              <a:rPr lang="fr-FR" b="1" i="1" dirty="0"/>
              <a:t> 07</a:t>
            </a:r>
            <a:r>
              <a:rPr lang="fr-FR" b="1" dirty="0"/>
              <a:t> mai 2025 (avant 15h) </a:t>
            </a:r>
            <a:endParaRPr dirty="0"/>
          </a:p>
          <a:p>
            <a:pPr marL="342900" lvl="0" indent="-342900" algn="l" rtl="0">
              <a:spcBef>
                <a:spcPts val="1000"/>
              </a:spcBef>
              <a:spcAft>
                <a:spcPts val="0"/>
              </a:spcAft>
              <a:buSzPts val="1600"/>
              <a:buNone/>
            </a:pPr>
            <a:r>
              <a:rPr lang="fr-FR" b="1" dirty="0"/>
              <a:t>		- V. Bigarré : papier (1 exemplaire)  - sans couverture plastifiée </a:t>
            </a:r>
            <a:br>
              <a:rPr lang="fr-FR" b="1" dirty="0"/>
            </a:br>
            <a:r>
              <a:rPr lang="fr-FR" b="1" dirty="0"/>
              <a:t>	+ exemplaire électronique </a:t>
            </a:r>
            <a:endParaRPr dirty="0"/>
          </a:p>
          <a:p>
            <a:pPr marL="342900" lvl="0" indent="-342900" algn="l" rtl="0">
              <a:spcBef>
                <a:spcPts val="1000"/>
              </a:spcBef>
              <a:spcAft>
                <a:spcPts val="0"/>
              </a:spcAft>
              <a:buSzPts val="1600"/>
              <a:buFont typeface="Century Gothic"/>
              <a:buNone/>
            </a:pPr>
            <a:endParaRPr b="1" dirty="0"/>
          </a:p>
          <a:p>
            <a:pPr marL="342900" lvl="0" indent="-342900" algn="l" rtl="0">
              <a:spcBef>
                <a:spcPts val="1000"/>
              </a:spcBef>
              <a:spcAft>
                <a:spcPts val="0"/>
              </a:spcAft>
              <a:buSzPts val="1600"/>
              <a:buFont typeface="Century Gothic"/>
              <a:buNone/>
            </a:pPr>
            <a:r>
              <a:rPr lang="fr-FR" b="1" u="sng" dirty="0"/>
              <a:t>Format des travaux :</a:t>
            </a:r>
            <a:endParaRPr dirty="0"/>
          </a:p>
          <a:p>
            <a:pPr marL="342900" lvl="0" indent="-342900" algn="l" rtl="0">
              <a:spcBef>
                <a:spcPts val="1000"/>
              </a:spcBef>
              <a:spcAft>
                <a:spcPts val="0"/>
              </a:spcAft>
              <a:buSzPts val="1600"/>
              <a:buFont typeface="Century Gothic"/>
              <a:buNone/>
            </a:pPr>
            <a:r>
              <a:rPr lang="fr-FR" sz="2000" dirty="0"/>
              <a:t>25 pages (hors page de garde et bibliographie)</a:t>
            </a:r>
            <a:endParaRPr dirty="0"/>
          </a:p>
          <a:p>
            <a:pPr marL="342900" lvl="0" indent="-342900" algn="l" rtl="0">
              <a:spcBef>
                <a:spcPts val="1000"/>
              </a:spcBef>
              <a:spcAft>
                <a:spcPts val="0"/>
              </a:spcAft>
              <a:buSzPts val="1600"/>
              <a:buFont typeface="Century Gothic"/>
              <a:buNone/>
            </a:pPr>
            <a:r>
              <a:rPr lang="fr-FR" sz="2000" dirty="0"/>
              <a:t>Le format du texte : Times New Roman 12; 1.5 interligne; justifié; </a:t>
            </a:r>
            <a:r>
              <a:rPr lang="fr-FR" sz="2000" u="sng" dirty="0"/>
              <a:t> </a:t>
            </a:r>
            <a:endParaRPr dirty="0"/>
          </a:p>
          <a:p>
            <a:pPr marL="342900" lvl="0" indent="-342900" algn="l" rtl="0">
              <a:spcBef>
                <a:spcPts val="1000"/>
              </a:spcBef>
              <a:spcAft>
                <a:spcPts val="0"/>
              </a:spcAft>
              <a:buSzPts val="1600"/>
              <a:buFont typeface="Century Gothic"/>
              <a:buNone/>
            </a:pPr>
            <a:endParaRPr sz="2000" b="1" dirty="0">
              <a:solidFill>
                <a:srgbClr val="CC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440603" y="869952"/>
            <a:ext cx="10892415" cy="9468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600"/>
              <a:buFont typeface="Century Gothic"/>
              <a:buNone/>
            </a:pPr>
            <a:r>
              <a:rPr lang="fr-FR" sz="3600" b="1"/>
              <a:t>Le séminaire est l’occasion de poser des questions ou de discuter de problèmes communs… </a:t>
            </a:r>
            <a:br>
              <a:rPr lang="fr-FR" sz="3600" b="1"/>
            </a:br>
            <a:r>
              <a:rPr lang="fr-FR" sz="3600" b="1"/>
              <a:t>Ce n’est pas pendant le séminaire que vous travaillez sur votre TDSP …</a:t>
            </a:r>
            <a:endParaRPr sz="3600" b="1"/>
          </a:p>
        </p:txBody>
      </p:sp>
      <p:sp>
        <p:nvSpPr>
          <p:cNvPr id="209" name="Google Shape;209;p11"/>
          <p:cNvSpPr txBox="1">
            <a:spLocks noGrp="1"/>
          </p:cNvSpPr>
          <p:nvPr>
            <p:ph type="body" idx="1"/>
          </p:nvPr>
        </p:nvSpPr>
        <p:spPr>
          <a:xfrm>
            <a:off x="440603" y="4451683"/>
            <a:ext cx="9455551" cy="433209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Font typeface="Century Gothic"/>
              <a:buNone/>
            </a:pPr>
            <a:endParaRPr b="1" u="sng">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4" name="Google Shape;214;p12"/>
          <p:cNvGraphicFramePr/>
          <p:nvPr>
            <p:extLst>
              <p:ext uri="{D42A27DB-BD31-4B8C-83A1-F6EECF244321}">
                <p14:modId xmlns:p14="http://schemas.microsoft.com/office/powerpoint/2010/main" val="4033279585"/>
              </p:ext>
            </p:extLst>
          </p:nvPr>
        </p:nvGraphicFramePr>
        <p:xfrm>
          <a:off x="0" y="1"/>
          <a:ext cx="12350496" cy="6848136"/>
        </p:xfrm>
        <a:graphic>
          <a:graphicData uri="http://schemas.openxmlformats.org/drawingml/2006/table">
            <a:tbl>
              <a:tblPr firstRow="1" firstCol="1" bandRow="1">
                <a:noFill/>
                <a:tableStyleId>{885F2598-D2A7-42B5-AD91-13520EB0A086}</a:tableStyleId>
              </a:tblPr>
              <a:tblGrid>
                <a:gridCol w="1829268">
                  <a:extLst>
                    <a:ext uri="{9D8B030D-6E8A-4147-A177-3AD203B41FA5}">
                      <a16:colId xmlns:a16="http://schemas.microsoft.com/office/drawing/2014/main" val="20000"/>
                    </a:ext>
                  </a:extLst>
                </a:gridCol>
                <a:gridCol w="10521228">
                  <a:extLst>
                    <a:ext uri="{9D8B030D-6E8A-4147-A177-3AD203B41FA5}">
                      <a16:colId xmlns:a16="http://schemas.microsoft.com/office/drawing/2014/main" val="20001"/>
                    </a:ext>
                  </a:extLst>
                </a:gridCol>
              </a:tblGrid>
              <a:tr h="385417">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1</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25 septembre 2024</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introductive</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0"/>
                  </a:ext>
                </a:extLst>
              </a:tr>
              <a:tr h="770835">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2</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09 octobre 2024</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Échanges de vue par sous-groupes sur le choix du sujet</a:t>
                      </a:r>
                      <a:endParaRPr dirty="0"/>
                    </a:p>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i="1" u="none" strike="noStrike" cap="none" dirty="0">
                          <a:latin typeface="Times New Roman"/>
                          <a:ea typeface="Times New Roman"/>
                          <a:cs typeface="Times New Roman"/>
                          <a:sym typeface="Times New Roman"/>
                        </a:rPr>
                        <a:t>**remplir le doodle</a:t>
                      </a:r>
                      <a:endParaRP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1"/>
                  </a:ext>
                </a:extLst>
              </a:tr>
              <a:tr h="578126">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3 </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16 octobre 2024</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Échanges de vue par sous-groupes sur le choix du sujet</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dirty="0"/>
                    </a:p>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2"/>
                  </a:ext>
                </a:extLst>
              </a:tr>
              <a:tr h="578126">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4 </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13 novembre 2024</a:t>
                      </a:r>
                      <a:r>
                        <a:rPr lang="fr-FR" sz="1200"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fr-FR" sz="1200" b="1" dirty="0">
                          <a:latin typeface="Times New Roman"/>
                          <a:ea typeface="Times New Roman"/>
                          <a:cs typeface="Times New Roman"/>
                          <a:sym typeface="Times New Roman"/>
                        </a:rPr>
                        <a:t>Réaliser des références bibliographiques</a:t>
                      </a:r>
                    </a:p>
                    <a:p>
                      <a:pPr marL="0" marR="0" lvl="0" indent="0" algn="l" rtl="0">
                        <a:spcBef>
                          <a:spcPts val="0"/>
                        </a:spcBef>
                        <a:spcAft>
                          <a:spcPts val="0"/>
                        </a:spcAft>
                        <a:buNone/>
                      </a:pPr>
                      <a:r>
                        <a:rPr lang="fr-FR" sz="1200" b="1" dirty="0">
                          <a:latin typeface="Times New Roman"/>
                          <a:ea typeface="Times New Roman"/>
                          <a:cs typeface="Times New Roman"/>
                          <a:sym typeface="Times New Roman"/>
                        </a:rPr>
                        <a:t>Échanges de vue sur le choix du sujet  </a:t>
                      </a:r>
                      <a:endParaRPr lang="fr-F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3"/>
                  </a:ext>
                </a:extLst>
              </a:tr>
              <a:tr h="578126">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5 </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20 novembre 2024</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fr-FR" sz="1200" b="1" dirty="0">
                          <a:latin typeface="Times New Roman"/>
                          <a:ea typeface="Times New Roman"/>
                          <a:cs typeface="Times New Roman"/>
                          <a:sym typeface="Times New Roman"/>
                        </a:rPr>
                        <a:t>Lire et comparer les textes</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fr-FR" sz="1200" b="1" dirty="0">
                          <a:latin typeface="Times New Roman"/>
                          <a:cs typeface="Times New Roman"/>
                          <a:sym typeface="Times New Roman"/>
                        </a:rPr>
                        <a:t>La revue de littérature</a:t>
                      </a:r>
                      <a:endParaRPr lang="fr-FR" sz="1200" dirty="0"/>
                    </a:p>
                    <a:p>
                      <a:pPr marL="0" lvl="0" indent="0" algn="l" rtl="0">
                        <a:spcBef>
                          <a:spcPts val="0"/>
                        </a:spcBef>
                        <a:spcAft>
                          <a:spcPts val="0"/>
                        </a:spcAft>
                        <a:buClr>
                          <a:schemeClr val="dk1"/>
                        </a:buClr>
                        <a:buFont typeface="Arial"/>
                        <a:buNone/>
                      </a:pPr>
                      <a:endParaRPr lang="fr-FR" sz="1200" b="1"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sz="1200" b="1" u="none" strike="noStrike" cap="none" dirty="0">
                        <a:solidFill>
                          <a:srgbClr val="000000"/>
                        </a:solidFill>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4"/>
                  </a:ext>
                </a:extLst>
              </a:tr>
              <a:tr h="864505">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6 </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04 décembre 2024</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de recherche bibliographique, </a:t>
                      </a: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par chercheur de </a:t>
                      </a:r>
                      <a:r>
                        <a:rPr lang="fr-FR" sz="1200" b="1" u="none" strike="noStrike" cap="none">
                          <a:latin typeface="Times New Roman"/>
                          <a:ea typeface="Times New Roman"/>
                          <a:cs typeface="Times New Roman"/>
                          <a:sym typeface="Times New Roman"/>
                        </a:rPr>
                        <a:t>la Bibliothèque </a:t>
                      </a:r>
                      <a:r>
                        <a:rPr lang="fr-FR" sz="1200" b="1" u="none" strike="noStrike" cap="none" dirty="0">
                          <a:latin typeface="Times New Roman"/>
                          <a:ea typeface="Times New Roman"/>
                          <a:cs typeface="Times New Roman"/>
                          <a:sym typeface="Times New Roman"/>
                        </a:rPr>
                        <a:t>de </a:t>
                      </a:r>
                      <a:r>
                        <a:rPr lang="fr-FR" sz="1200" b="1" u="none" strike="noStrike" cap="none" dirty="0" err="1">
                          <a:latin typeface="Times New Roman"/>
                          <a:ea typeface="Times New Roman"/>
                          <a:cs typeface="Times New Roman"/>
                          <a:sym typeface="Times New Roman"/>
                        </a:rPr>
                        <a:t>Graulich</a:t>
                      </a:r>
                      <a:endParaRPr lang="fr-FR" sz="1200"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5"/>
                  </a:ext>
                </a:extLst>
              </a:tr>
              <a:tr h="578126">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7-8 </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05 et 12 février 2025</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1" u="none" strike="noStrike" cap="none" dirty="0">
                          <a:latin typeface="Times New Roman"/>
                          <a:ea typeface="Times New Roman"/>
                          <a:cs typeface="Times New Roman"/>
                          <a:sym typeface="Times New Roman"/>
                        </a:rPr>
                        <a:t>Commentaires sur votre draft</a:t>
                      </a:r>
                    </a:p>
                    <a:p>
                      <a:pPr marL="0" marR="0" lvl="0" indent="0" algn="l" rtl="0">
                        <a:spcBef>
                          <a:spcPts val="0"/>
                        </a:spcBef>
                        <a:spcAft>
                          <a:spcPts val="0"/>
                        </a:spcAft>
                        <a:buNone/>
                      </a:pPr>
                      <a:endParaRPr sz="1200" b="1"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6"/>
                  </a:ext>
                </a:extLst>
              </a:tr>
              <a:tr h="859127">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9-10</a:t>
                      </a:r>
                      <a:endParaRP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05 et 12 mars 2025</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1" u="none" strike="noStrike" cap="none" dirty="0">
                          <a:latin typeface="Times New Roman"/>
                          <a:ea typeface="Times New Roman"/>
                          <a:cs typeface="Times New Roman"/>
                          <a:sym typeface="Times New Roman"/>
                        </a:rPr>
                        <a:t>Discussions autour des TDSP des années précédentes</a:t>
                      </a:r>
                    </a:p>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7"/>
                  </a:ext>
                </a:extLst>
              </a:tr>
              <a:tr h="448265">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10-11</a:t>
                      </a:r>
                      <a:endParaRP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09 et 16 avril 2025</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1" u="none" strike="noStrike" cap="none" dirty="0">
                          <a:latin typeface="Times New Roman"/>
                          <a:ea typeface="Times New Roman"/>
                          <a:cs typeface="Times New Roman"/>
                          <a:sym typeface="Times New Roman"/>
                        </a:rPr>
                        <a:t>Discussions autour de votre TDM et votre bibliographie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BE" sz="1200" b="1" u="none" strike="noStrike" cap="none" dirty="0">
                          <a:latin typeface="Times New Roman"/>
                          <a:ea typeface="Times New Roman"/>
                          <a:cs typeface="Times New Roman"/>
                          <a:sym typeface="Times New Roman"/>
                        </a:rPr>
                        <a:t>Feedback sur votre TDSP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8"/>
                  </a:ext>
                </a:extLst>
              </a:tr>
              <a:tr h="385417">
                <a:tc>
                  <a:txBody>
                    <a:bodyPr/>
                    <a:lstStyle/>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lnSpc>
                          <a:spcPct val="100000"/>
                        </a:lnSpc>
                        <a:spcBef>
                          <a:spcPts val="0"/>
                        </a:spcBef>
                        <a:spcAft>
                          <a:spcPts val="0"/>
                        </a:spcAft>
                        <a:buClr>
                          <a:schemeClr val="lt1"/>
                        </a:buClr>
                        <a:buSzPts val="1200"/>
                        <a:buFont typeface="Times New Roman"/>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12"/>
                  </a:ext>
                </a:extLst>
              </a:tr>
              <a:tr h="385417">
                <a:tc>
                  <a:txBody>
                    <a:bodyPr/>
                    <a:lstStyle/>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lnSpc>
                          <a:spcPct val="100000"/>
                        </a:lnSpc>
                        <a:spcBef>
                          <a:spcPts val="0"/>
                        </a:spcBef>
                        <a:spcAft>
                          <a:spcPts val="0"/>
                        </a:spcAft>
                        <a:buClr>
                          <a:schemeClr val="lt1"/>
                        </a:buClr>
                        <a:buSzPts val="1200"/>
                        <a:buFont typeface="Times New Roman"/>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6758396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CC66-FDDC-F237-707C-66EB2BAD85FC}"/>
              </a:ext>
            </a:extLst>
          </p:cNvPr>
          <p:cNvSpPr>
            <a:spLocks noGrp="1"/>
          </p:cNvSpPr>
          <p:nvPr>
            <p:ph type="title"/>
          </p:nvPr>
        </p:nvSpPr>
        <p:spPr/>
        <p:txBody>
          <a:bodyPr/>
          <a:lstStyle/>
          <a:p>
            <a:r>
              <a:rPr lang="en-BE" dirty="0"/>
              <a:t>Lectures</a:t>
            </a:r>
          </a:p>
        </p:txBody>
      </p:sp>
      <p:sp>
        <p:nvSpPr>
          <p:cNvPr id="3" name="Text Placeholder 2">
            <a:extLst>
              <a:ext uri="{FF2B5EF4-FFF2-40B4-BE49-F238E27FC236}">
                <a16:creationId xmlns:a16="http://schemas.microsoft.com/office/drawing/2014/main" id="{0B0465A2-7078-EEBE-06C9-65CAFB1AB4E5}"/>
              </a:ext>
            </a:extLst>
          </p:cNvPr>
          <p:cNvSpPr>
            <a:spLocks noGrp="1"/>
          </p:cNvSpPr>
          <p:nvPr>
            <p:ph type="body" idx="1"/>
          </p:nvPr>
        </p:nvSpPr>
        <p:spPr/>
        <p:txBody>
          <a:bodyPr/>
          <a:lstStyle/>
          <a:p>
            <a:pPr marL="137160" indent="0">
              <a:buNone/>
            </a:pPr>
            <a:r>
              <a:rPr lang="fr-FR" b="1" dirty="0">
                <a:latin typeface="Times New Roman" panose="02020603050405020304" pitchFamily="18" charset="0"/>
                <a:cs typeface="Times New Roman" panose="02020603050405020304" pitchFamily="18" charset="0"/>
              </a:rPr>
              <a:t>Lecture obligatoire </a:t>
            </a:r>
            <a:endParaRPr lang="fr-FR" dirty="0">
              <a:latin typeface="Times New Roman" panose="02020603050405020304" pitchFamily="18" charset="0"/>
              <a:cs typeface="Times New Roman" panose="02020603050405020304" pitchFamily="18" charset="0"/>
            </a:endParaRPr>
          </a:p>
          <a:p>
            <a:pPr marL="137160" indent="0">
              <a:buNone/>
            </a:pPr>
            <a:endParaRPr lang="fr-FR" dirty="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Geoffrey Grandjean et </a:t>
            </a:r>
            <a:r>
              <a:rPr lang="fr-FR" b="1" dirty="0" err="1">
                <a:latin typeface="Times New Roman" panose="02020603050405020304" pitchFamily="18" charset="0"/>
                <a:cs typeface="Times New Roman" panose="02020603050405020304" pitchFamily="18" charset="0"/>
              </a:rPr>
              <a:t>Antonios</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Vlassis</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dir</a:t>
            </a:r>
            <a:r>
              <a:rPr lang="fr-FR" b="1" dirty="0">
                <a:latin typeface="Times New Roman" panose="02020603050405020304" pitchFamily="18" charset="0"/>
                <a:cs typeface="Times New Roman" panose="02020603050405020304" pitchFamily="18" charset="0"/>
              </a:rPr>
              <a:t>.), </a:t>
            </a:r>
            <a:r>
              <a:rPr lang="fr-FR" b="1" i="1" dirty="0">
                <a:latin typeface="Times New Roman" panose="02020603050405020304" pitchFamily="18" charset="0"/>
                <a:cs typeface="Times New Roman" panose="02020603050405020304" pitchFamily="18" charset="0"/>
              </a:rPr>
              <a:t>Réaliser un travail scientifique : instruments et processus en sciences politiques et sociales, </a:t>
            </a:r>
            <a:r>
              <a:rPr lang="fr-FR" b="1" dirty="0">
                <a:latin typeface="Times New Roman" panose="02020603050405020304" pitchFamily="18" charset="0"/>
                <a:cs typeface="Times New Roman" panose="02020603050405020304" pitchFamily="18" charset="0"/>
              </a:rPr>
              <a:t>Presses Universitaires de Liège, 2023. </a:t>
            </a:r>
          </a:p>
          <a:p>
            <a:endParaRPr lang="en-BE" dirty="0"/>
          </a:p>
        </p:txBody>
      </p:sp>
    </p:spTree>
    <p:extLst>
      <p:ext uri="{BB962C8B-B14F-4D97-AF65-F5344CB8AC3E}">
        <p14:creationId xmlns:p14="http://schemas.microsoft.com/office/powerpoint/2010/main" val="239200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Exemples</a:t>
            </a:r>
            <a:endParaRPr/>
          </a:p>
        </p:txBody>
      </p:sp>
      <p:sp>
        <p:nvSpPr>
          <p:cNvPr id="220" name="Google Shape;220;p13"/>
          <p:cNvSpPr txBox="1">
            <a:spLocks noGrp="1"/>
          </p:cNvSpPr>
          <p:nvPr>
            <p:ph type="body" idx="1"/>
          </p:nvPr>
        </p:nvSpPr>
        <p:spPr>
          <a:xfrm>
            <a:off x="348343" y="1129553"/>
            <a:ext cx="11350598" cy="572844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fr-FR" b="1"/>
              <a:t>Le pouvoir des régions au sein du processus législatif européen</a:t>
            </a: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r>
              <a:rPr lang="fr-FR"/>
              <a:t>C’est à l’article 4 du traité sur l’Union européenne qu’apparaît aujourd’hui la notion d’autonomie régionale. Bien qu’introduite en 2007 par le traité de Lisbonne, la reconnaissance du fait régional est le fruit d’un processus de prise en considération débuté dès les premiers textes fondateurs des Communautés européennes. Au fil de la construction européenne, les institutions (plus que les Etats membres) n’ont eu de cesse d’apporter une légitimité démocratique à l’Europe. De cette manière, les entités locales et régionales sont vites apparues comme « un cadre potentiel de mobilisation de la société civile ».2 C’est donc dans le but de rapprocher les citoyens de l’Union que les autorités régionales ont vu les portes des institutions bruxelloises s’ouvrir peu à peu. Cependant comment ont été distribuées les clés d’accès à ces institutions ? Une fois rentrées, que peuvent-elles y faire ? Ces interrogations amènent à se poser la question suivante : Comment les régions influencent-elles les décisions prises au sein du processus législatif de l’Union européenne ? </a:t>
            </a:r>
            <a:endParaRPr/>
          </a:p>
          <a:p>
            <a:pPr marL="0" lvl="0" indent="0" algn="l" rtl="0">
              <a:spcBef>
                <a:spcPts val="1000"/>
              </a:spcBef>
              <a:spcAft>
                <a:spcPts val="0"/>
              </a:spcAft>
              <a:buSzPts val="1600"/>
              <a:buNone/>
            </a:pPr>
            <a:r>
              <a:rPr lang="fr-FR"/>
              <a:t>Cette question sera traitée en deux parties. Dans un premier temps il s’agira …. </a:t>
            </a: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646111" y="452718"/>
            <a:ext cx="9404723" cy="11634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Exemples</a:t>
            </a:r>
            <a:endParaRPr/>
          </a:p>
        </p:txBody>
      </p:sp>
      <p:sp>
        <p:nvSpPr>
          <p:cNvPr id="226" name="Google Shape;226;p14"/>
          <p:cNvSpPr txBox="1">
            <a:spLocks noGrp="1"/>
          </p:cNvSpPr>
          <p:nvPr>
            <p:ph type="body" idx="1"/>
          </p:nvPr>
        </p:nvSpPr>
        <p:spPr>
          <a:xfrm>
            <a:off x="404037" y="1616149"/>
            <a:ext cx="10951535" cy="4933507"/>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80000"/>
              <a:buNone/>
            </a:pPr>
            <a:br>
              <a:rPr lang="fr-FR"/>
            </a:br>
            <a:r>
              <a:rPr lang="fr-FR" b="1"/>
              <a:t>Quel a été l’impact de la crise Schengen de 2015 sur le processus d’intégration européenne et sur la gestion du système Schengen ? </a:t>
            </a:r>
            <a:endParaRPr/>
          </a:p>
          <a:p>
            <a:pPr marL="342900" lvl="0" indent="-271780" algn="l" rtl="0">
              <a:spcBef>
                <a:spcPts val="1000"/>
              </a:spcBef>
              <a:spcAft>
                <a:spcPts val="0"/>
              </a:spcAft>
              <a:buSzPct val="80000"/>
              <a:buNone/>
            </a:pPr>
            <a:endParaRPr/>
          </a:p>
          <a:p>
            <a:pPr marL="0" lvl="0" indent="0" algn="l" rtl="0">
              <a:spcBef>
                <a:spcPts val="1000"/>
              </a:spcBef>
              <a:spcAft>
                <a:spcPts val="0"/>
              </a:spcAft>
              <a:buSzPct val="80000"/>
              <a:buNone/>
            </a:pPr>
            <a:r>
              <a:rPr lang="fr-FR"/>
              <a:t>Depuis la fin de la seconde guerre mondiale, l’Europe n’a pas cessé de vouloir rapprocher les peuples européens. En 1995, les citoyens des premiers Etats signataires de l’accord Schengen découvrent la liberté de voyager sans entraves. Forte de son économie, l’Europe est aujourd’hui un acteur important sur la scène internationale. Néanmoins, les faiblesses de son système politique sont lourdement critiquées. Son incapacité à parler d’une voix et à s’unir lors de crises comme celle des réfugiés en 2015 est révélatrice de carences endogènes. Jean Monnet, père fondateur de l’Union européenne, affirmait dans ses mémoires avoir « toujours cru que l’Europe se construirait à travers les crises, et qu’elle serait la somme de leurs solutions ». Quelle place, la réflexion de Jean Monnet qui consacre la crise comme un phénomène moteur faisant partie intégrante du processus d’intégration européenne et donc d’inspiration néofonctionnaliste, a-t-elle dans la compréhension de la crise des réfugiés ? Que nous disent les autres théories de la crise Schengen ? Quels effets la crise des réfugiés de 2015 a-t-elle eu sur la gestion du régime Schengen et quels changements a-t-elle induits ? </a:t>
            </a:r>
            <a:endParaRPr/>
          </a:p>
          <a:p>
            <a:pPr marL="0" lvl="0" indent="0" algn="l" rtl="0">
              <a:spcBef>
                <a:spcPts val="1000"/>
              </a:spcBef>
              <a:spcAft>
                <a:spcPts val="0"/>
              </a:spcAft>
              <a:buSzPct val="80000"/>
              <a:buNone/>
            </a:pPr>
            <a:r>
              <a:rPr lang="fr-FR"/>
              <a:t>A travers ce travail, je tenterai de répondre à la question suivante « quel a été l’impact de la crise Schengen sur le processus d’intégration européenne et sur la gestion du système Schengen ? ». Divisé en sept parties, ce travail retrace l’évolution de l’espace Schengen et les conditions qui ont permis sa création, ce point est important pour comprendre sa difficile communautarisation. Ensuite, j’étudierai la crise des réfugiés de 2015 sous trois aspects : la sécurisation de l’espace Schengen, la répartition asymétrique de la crise et enfin, je tenterai de comprendre la crise à travers les trois principales théories de l’intégration. Finalement, j’analyserai les effets que ce choc exogène a produit sur la gouvernance du système Schengen. </a:t>
            </a:r>
            <a:endParaRPr/>
          </a:p>
          <a:p>
            <a:pPr marL="342900" lvl="0" indent="-271780" algn="l" rtl="0">
              <a:spcBef>
                <a:spcPts val="1000"/>
              </a:spcBef>
              <a:spcAft>
                <a:spcPts val="0"/>
              </a:spcAft>
              <a:buSzPct val="8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Exemples</a:t>
            </a:r>
            <a:endParaRPr/>
          </a:p>
        </p:txBody>
      </p:sp>
      <p:sp>
        <p:nvSpPr>
          <p:cNvPr id="232" name="Google Shape;232;p15"/>
          <p:cNvSpPr txBox="1">
            <a:spLocks noGrp="1"/>
          </p:cNvSpPr>
          <p:nvPr>
            <p:ph type="body" idx="1"/>
          </p:nvPr>
        </p:nvSpPr>
        <p:spPr>
          <a:xfrm>
            <a:off x="283029" y="1411358"/>
            <a:ext cx="10820400" cy="4837042"/>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SzPct val="80000"/>
              <a:buChar char="►"/>
            </a:pPr>
            <a:r>
              <a:rPr lang="fr-FR" b="1"/>
              <a:t>La Communauté germanophone de Belgique: Les facteurs de la mise en place d’une protection des minorités dans l’État fédéral belge</a:t>
            </a:r>
            <a:endParaRPr/>
          </a:p>
          <a:p>
            <a:pPr marL="342900" lvl="0" indent="-264160" algn="l" rtl="0">
              <a:spcBef>
                <a:spcPts val="1000"/>
              </a:spcBef>
              <a:spcAft>
                <a:spcPts val="0"/>
              </a:spcAft>
              <a:buSzPct val="80000"/>
              <a:buNone/>
            </a:pPr>
            <a:endParaRPr b="1"/>
          </a:p>
          <a:p>
            <a:pPr marL="0" lvl="0" indent="0" algn="l" rtl="0">
              <a:spcBef>
                <a:spcPts val="1000"/>
              </a:spcBef>
              <a:spcAft>
                <a:spcPts val="0"/>
              </a:spcAft>
              <a:buSzPct val="80000"/>
              <a:buNone/>
            </a:pPr>
            <a:r>
              <a:rPr lang="fr-FR"/>
              <a:t>L’État fédéral belge se compose de trois communautés, de trois régions et de quatre régions linguistiques (tel qu’énoncé par les articles 1-4 de la Constitution belge). La Communauté germanophone représente moins d’un pour cent de la population belge (Statbel, 2021). Pourtant, selon Bouhon (2016), du point de vue institutionnel, la Communauté est aussi importante que les deux autres communautés. Elle est souvent décrite comme la « bestgeschützte Minderheit Europas1 ». Pourquoi peut-on ou pas qualifier la communauté d’une telle manière ? Et finalement, quels sont les facteurs qui ont influencé le processus de protection de la Communauté germanophone en tant que minorité linguistique dans l’État fédéral belge ?</a:t>
            </a:r>
            <a:endParaRPr/>
          </a:p>
          <a:p>
            <a:pPr marL="0" lvl="0" indent="0" algn="l" rtl="0">
              <a:spcBef>
                <a:spcPts val="1000"/>
              </a:spcBef>
              <a:spcAft>
                <a:spcPts val="0"/>
              </a:spcAft>
              <a:buSzPct val="80000"/>
              <a:buNone/>
            </a:pPr>
            <a:r>
              <a:rPr lang="fr-FR"/>
              <a:t>Afin de répondre à cette question, le travail se divise en plusieurs parties. Dans la première partie, il s’agit de définir ce que c’est une minorité nationale d’un point de vue juridique l’optique de protection par le droit étant centrale. Il convient de souligner que la question des autres minorités, telle que la minorité immigrée, n’est pas abordée dans ce travail. En effet, il s’agit d’analyser le cas d’Ostbelgien. Ensuite, les facteurs historiques du point de vue de la Communauté germanophone avec les éléments-clés sont analysés et mis en lien avec l’enjeu des partis politiques. En même temps, la dynamique du processus du fédéralisme belge avec ses propres enjeux constitue un point de passage inévitable afin de comprendre l’enjeu des revendications autonomistes. De plus, l’identité, qui est une notion assez controversée, est abordée afin de comprendre la dynamique à l’intérieur de la population ainsi que les partis politiques germanophones. Finalement, le regard sur la littérature scientifique permet de dresser un état de l’art sur le status quo de la protection de la Communauté.</a:t>
            </a:r>
            <a:endParaRPr/>
          </a:p>
          <a:p>
            <a:pPr marL="342900" lvl="0" indent="-264160" algn="l" rtl="0">
              <a:spcBef>
                <a:spcPts val="1000"/>
              </a:spcBef>
              <a:spcAft>
                <a:spcPts val="0"/>
              </a:spcAft>
              <a:buSzPct val="80000"/>
              <a:buNone/>
            </a:pPr>
            <a:endParaRPr b="1"/>
          </a:p>
          <a:p>
            <a:pPr marL="342900" lvl="0" indent="-264160" algn="l" rtl="0">
              <a:spcBef>
                <a:spcPts val="1000"/>
              </a:spcBef>
              <a:spcAft>
                <a:spcPts val="0"/>
              </a:spcAft>
              <a:buSzPct val="8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75504" y="476250"/>
            <a:ext cx="9446409" cy="74295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2"/>
              </a:buClr>
              <a:buSzPct val="100000"/>
              <a:buFont typeface="Century Gothic"/>
              <a:buNone/>
            </a:pPr>
            <a:r>
              <a:rPr lang="fr-FR" sz="4000" b="1"/>
              <a:t>Travail personnel de fin de bac</a:t>
            </a:r>
            <a:br>
              <a:rPr lang="fr-FR" sz="4000" b="1"/>
            </a:br>
            <a:br>
              <a:rPr lang="fr-FR" sz="4000"/>
            </a:br>
            <a:endParaRPr sz="4000"/>
          </a:p>
        </p:txBody>
      </p:sp>
      <p:sp>
        <p:nvSpPr>
          <p:cNvPr id="155" name="Google Shape;155;p2"/>
          <p:cNvSpPr txBox="1">
            <a:spLocks noGrp="1"/>
          </p:cNvSpPr>
          <p:nvPr>
            <p:ph type="body" idx="1"/>
          </p:nvPr>
        </p:nvSpPr>
        <p:spPr>
          <a:xfrm>
            <a:off x="644769" y="1557338"/>
            <a:ext cx="9263159" cy="4426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Font typeface="Noto Sans Symbols"/>
              <a:buChar char="❑"/>
            </a:pPr>
            <a:r>
              <a:rPr lang="fr-FR"/>
              <a:t>Réaliser un document de </a:t>
            </a:r>
            <a:r>
              <a:rPr lang="fr-FR" b="1"/>
              <a:t>synthèse</a:t>
            </a:r>
            <a:r>
              <a:rPr lang="fr-FR"/>
              <a:t> et une revue de littérature scientifique sur un </a:t>
            </a:r>
            <a:r>
              <a:rPr lang="fr-FR" b="1"/>
              <a:t>sujet approuvé </a:t>
            </a:r>
            <a:r>
              <a:rPr lang="fr-FR"/>
              <a:t>par le titulaire et un deuxième lecteur qui est le promoteur du TDSP et qui est choisi pour son expertise du champ thématique considéré. 	</a:t>
            </a:r>
            <a:endParaRPr/>
          </a:p>
          <a:p>
            <a:pPr marL="342900" lvl="0" indent="-342900" algn="l" rtl="0">
              <a:spcBef>
                <a:spcPts val="1000"/>
              </a:spcBef>
              <a:spcAft>
                <a:spcPts val="0"/>
              </a:spcAft>
              <a:buSzPts val="1600"/>
              <a:buFont typeface="Noto Sans Symbols"/>
              <a:buChar char="❑"/>
            </a:pPr>
            <a:r>
              <a:rPr lang="fr-FR"/>
              <a:t>Etude basée sur une recherche </a:t>
            </a:r>
            <a:r>
              <a:rPr lang="fr-FR" b="1"/>
              <a:t>bibliographique</a:t>
            </a:r>
            <a:endParaRPr/>
          </a:p>
          <a:p>
            <a:pPr marL="342900" lvl="0" indent="-342900" algn="l" rtl="0">
              <a:spcBef>
                <a:spcPts val="1000"/>
              </a:spcBef>
              <a:spcAft>
                <a:spcPts val="0"/>
              </a:spcAft>
              <a:buSzPts val="1600"/>
              <a:buFont typeface="Noto Sans Symbols"/>
              <a:buChar char="❑"/>
            </a:pPr>
            <a:r>
              <a:rPr lang="fr-FR"/>
              <a:t>Le TDSP cherche à répondre à une </a:t>
            </a:r>
            <a:r>
              <a:rPr lang="fr-FR" b="1"/>
              <a:t>question</a:t>
            </a:r>
            <a:r>
              <a:rPr lang="fr-FR"/>
              <a:t> précise sur une thématique et un objet choisi.</a:t>
            </a:r>
            <a:endParaRPr/>
          </a:p>
          <a:p>
            <a:pPr marL="342900" lvl="0" indent="-342900" algn="l" rtl="0">
              <a:spcBef>
                <a:spcPts val="1000"/>
              </a:spcBef>
              <a:spcAft>
                <a:spcPts val="0"/>
              </a:spcAft>
              <a:buSzPts val="1600"/>
              <a:buFont typeface="Noto Sans Symbols"/>
              <a:buChar char="❑"/>
            </a:pPr>
            <a:r>
              <a:rPr lang="fr-FR"/>
              <a:t>Cette question est définie par l’étudiant et le </a:t>
            </a:r>
            <a:r>
              <a:rPr lang="fr-FR" b="1"/>
              <a:t>promoteur</a:t>
            </a:r>
            <a:r>
              <a:rPr lang="fr-FR"/>
              <a:t> du travail (un académique du Département ; un académique qui donne un cours dans le programme de Science politique ; ou un de leurs assistants)</a:t>
            </a:r>
            <a:endParaRPr/>
          </a:p>
          <a:p>
            <a:pPr marL="342900" lvl="0" indent="-241300" algn="l" rtl="0">
              <a:spcBef>
                <a:spcPts val="1000"/>
              </a:spcBef>
              <a:spcAft>
                <a:spcPts val="0"/>
              </a:spcAft>
              <a:buSzPts val="1600"/>
              <a:buFont typeface="Noto Sans Symbols"/>
              <a:buNone/>
            </a:pPr>
            <a:endParaRPr/>
          </a:p>
          <a:p>
            <a:pPr marL="342900" lvl="0" indent="-342900" algn="l" rtl="0">
              <a:spcBef>
                <a:spcPts val="1000"/>
              </a:spcBef>
              <a:spcAft>
                <a:spcPts val="0"/>
              </a:spcAft>
              <a:buSzPts val="1600"/>
              <a:buFont typeface="Noto Sans Symbols"/>
              <a:buChar char="❑"/>
            </a:pPr>
            <a:r>
              <a:rPr lang="fr-FR" b="1"/>
              <a:t>Qu’est-ce qu’un TDSP ? </a:t>
            </a:r>
            <a:r>
              <a:rPr lang="fr-FR"/>
              <a:t>(objectifs)</a:t>
            </a:r>
            <a:endParaRPr/>
          </a:p>
          <a:p>
            <a:pPr marL="342900" lvl="0" indent="-342900" algn="l" rtl="0">
              <a:spcBef>
                <a:spcPts val="1000"/>
              </a:spcBef>
              <a:spcAft>
                <a:spcPts val="0"/>
              </a:spcAft>
              <a:buSzPts val="1600"/>
              <a:buFont typeface="Century Gothic"/>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0" end="0"/>
                                            </p:txEl>
                                          </p:spTgt>
                                        </p:tgtEl>
                                        <p:attrNameLst>
                                          <p:attrName>style.visibility</p:attrName>
                                        </p:attrNameLst>
                                      </p:cBhvr>
                                      <p:to>
                                        <p:strVal val="visible"/>
                                      </p:to>
                                    </p:set>
                                    <p:animEffect transition="in" filter="fade">
                                      <p:cBhvr>
                                        <p:cTn id="12" dur="500"/>
                                        <p:tgtEl>
                                          <p:spTgt spid="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1" end="1"/>
                                            </p:txEl>
                                          </p:spTgt>
                                        </p:tgtEl>
                                        <p:attrNameLst>
                                          <p:attrName>style.visibility</p:attrName>
                                        </p:attrNameLst>
                                      </p:cBhvr>
                                      <p:to>
                                        <p:strVal val="visible"/>
                                      </p:to>
                                    </p:set>
                                    <p:animEffect transition="in" filter="fade">
                                      <p:cBhvr>
                                        <p:cTn id="17" dur="500"/>
                                        <p:tgtEl>
                                          <p:spTgt spid="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2" end="2"/>
                                            </p:txEl>
                                          </p:spTgt>
                                        </p:tgtEl>
                                        <p:attrNameLst>
                                          <p:attrName>style.visibility</p:attrName>
                                        </p:attrNameLst>
                                      </p:cBhvr>
                                      <p:to>
                                        <p:strVal val="visible"/>
                                      </p:to>
                                    </p:set>
                                    <p:animEffect transition="in" filter="fade">
                                      <p:cBhvr>
                                        <p:cTn id="22" dur="500"/>
                                        <p:tgtEl>
                                          <p:spTgt spid="1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3" end="3"/>
                                            </p:txEl>
                                          </p:spTgt>
                                        </p:tgtEl>
                                        <p:attrNameLst>
                                          <p:attrName>style.visibility</p:attrName>
                                        </p:attrNameLst>
                                      </p:cBhvr>
                                      <p:to>
                                        <p:strVal val="visible"/>
                                      </p:to>
                                    </p:set>
                                    <p:animEffect transition="in" filter="fade">
                                      <p:cBhvr>
                                        <p:cTn id="27" dur="500"/>
                                        <p:tgtEl>
                                          <p:spTgt spid="1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5">
                                            <p:txEl>
                                              <p:pRg st="4" end="4"/>
                                            </p:txEl>
                                          </p:spTgt>
                                        </p:tgtEl>
                                        <p:attrNameLst>
                                          <p:attrName>style.visibility</p:attrName>
                                        </p:attrNameLst>
                                      </p:cBhvr>
                                      <p:to>
                                        <p:strVal val="visible"/>
                                      </p:to>
                                    </p:set>
                                    <p:animEffect transition="in" filter="fade">
                                      <p:cBhvr>
                                        <p:cTn id="32" dur="500"/>
                                        <p:tgtEl>
                                          <p:spTgt spid="15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5">
                                            <p:txEl>
                                              <p:pRg st="5" end="5"/>
                                            </p:txEl>
                                          </p:spTgt>
                                        </p:tgtEl>
                                        <p:attrNameLst>
                                          <p:attrName>style.visibility</p:attrName>
                                        </p:attrNameLst>
                                      </p:cBhvr>
                                      <p:to>
                                        <p:strVal val="visible"/>
                                      </p:to>
                                    </p:set>
                                    <p:animEffect transition="in" filter="fade">
                                      <p:cBhvr>
                                        <p:cTn id="37" dur="500"/>
                                        <p:tgtEl>
                                          <p:spTgt spid="15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5">
                                            <p:txEl>
                                              <p:pRg st="6" end="6"/>
                                            </p:txEl>
                                          </p:spTgt>
                                        </p:tgtEl>
                                        <p:attrNameLst>
                                          <p:attrName>style.visibility</p:attrName>
                                        </p:attrNameLst>
                                      </p:cBhvr>
                                      <p:to>
                                        <p:strVal val="visible"/>
                                      </p:to>
                                    </p:set>
                                    <p:animEffect transition="in" filter="fade">
                                      <p:cBhvr>
                                        <p:cTn id="42" dur="500"/>
                                        <p:tgtEl>
                                          <p:spTgt spid="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
          <p:cNvSpPr txBox="1">
            <a:spLocks noGrp="1"/>
          </p:cNvSpPr>
          <p:nvPr>
            <p:ph type="title"/>
          </p:nvPr>
        </p:nvSpPr>
        <p:spPr>
          <a:xfrm>
            <a:off x="726831" y="260350"/>
            <a:ext cx="9495082"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2"/>
              </a:buClr>
              <a:buSzPct val="100000"/>
              <a:buFont typeface="Century Gothic"/>
              <a:buNone/>
            </a:pPr>
            <a:r>
              <a:rPr lang="fr-FR" sz="4000" b="1"/>
              <a:t>Des objectifs en termes de compétences </a:t>
            </a:r>
            <a:r>
              <a:rPr lang="fr-FR" sz="4000"/>
              <a:t>  </a:t>
            </a:r>
            <a:endParaRPr/>
          </a:p>
        </p:txBody>
      </p:sp>
      <p:sp>
        <p:nvSpPr>
          <p:cNvPr id="161" name="Google Shape;161;p3"/>
          <p:cNvSpPr txBox="1">
            <a:spLocks noGrp="1"/>
          </p:cNvSpPr>
          <p:nvPr>
            <p:ph type="body" idx="1"/>
          </p:nvPr>
        </p:nvSpPr>
        <p:spPr>
          <a:xfrm>
            <a:off x="996462" y="2332038"/>
            <a:ext cx="8853391" cy="2732331"/>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600"/>
              <a:buChar char="►"/>
            </a:pPr>
            <a:r>
              <a:rPr lang="fr-FR" b="1"/>
              <a:t>Démarche scientifique</a:t>
            </a:r>
            <a:endParaRPr/>
          </a:p>
          <a:p>
            <a:pPr marL="742950" lvl="1" indent="-285750" algn="l" rtl="0">
              <a:lnSpc>
                <a:spcPct val="80000"/>
              </a:lnSpc>
              <a:spcBef>
                <a:spcPts val="1000"/>
              </a:spcBef>
              <a:spcAft>
                <a:spcPts val="0"/>
              </a:spcAft>
              <a:buSzPts val="1440"/>
              <a:buChar char="►"/>
            </a:pPr>
            <a:r>
              <a:rPr lang="fr-FR"/>
              <a:t>Compétence en recherche bibliographique </a:t>
            </a:r>
            <a:endParaRPr/>
          </a:p>
          <a:p>
            <a:pPr marL="742950" lvl="1" indent="-285750" algn="l" rtl="0">
              <a:lnSpc>
                <a:spcPct val="80000"/>
              </a:lnSpc>
              <a:spcBef>
                <a:spcPts val="1000"/>
              </a:spcBef>
              <a:spcAft>
                <a:spcPts val="0"/>
              </a:spcAft>
              <a:buSzPts val="1440"/>
              <a:buChar char="►"/>
            </a:pPr>
            <a:r>
              <a:rPr lang="fr-FR"/>
              <a:t>Lecture critique de sources scientifiques </a:t>
            </a:r>
            <a:endParaRPr/>
          </a:p>
          <a:p>
            <a:pPr marL="742950" lvl="1" indent="-285750" algn="l" rtl="0">
              <a:lnSpc>
                <a:spcPct val="80000"/>
              </a:lnSpc>
              <a:spcBef>
                <a:spcPts val="1000"/>
              </a:spcBef>
              <a:spcAft>
                <a:spcPts val="0"/>
              </a:spcAft>
              <a:buSzPts val="1440"/>
              <a:buChar char="►"/>
            </a:pPr>
            <a:r>
              <a:rPr lang="fr-FR"/>
              <a:t>Compétence en rédaction scientifique</a:t>
            </a:r>
            <a:endParaRPr/>
          </a:p>
          <a:p>
            <a:pPr marL="742950" lvl="1" indent="-285750" algn="l" rtl="0">
              <a:lnSpc>
                <a:spcPct val="80000"/>
              </a:lnSpc>
              <a:spcBef>
                <a:spcPts val="1000"/>
              </a:spcBef>
              <a:spcAft>
                <a:spcPts val="0"/>
              </a:spcAft>
              <a:buSzPts val="1440"/>
              <a:buChar char="►"/>
            </a:pPr>
            <a:r>
              <a:rPr lang="fr-FR"/>
              <a:t>Construction théorique : Mobilisation de modèles théoriques de la discipline considérée et des concepts adéquats  </a:t>
            </a:r>
            <a:endParaRPr/>
          </a:p>
          <a:p>
            <a:pPr marL="457200" lvl="1" indent="0" algn="l" rtl="0">
              <a:lnSpc>
                <a:spcPct val="80000"/>
              </a:lnSpc>
              <a:spcBef>
                <a:spcPts val="1000"/>
              </a:spcBef>
              <a:spcAft>
                <a:spcPts val="0"/>
              </a:spcAft>
              <a:buSzPts val="1440"/>
              <a:buNone/>
            </a:pPr>
            <a:r>
              <a:rPr lang="fr-FR" i="1"/>
              <a:t>*   Pas de démarche empirique 🡸🡺 mémoire !</a:t>
            </a:r>
            <a:r>
              <a:rPr lang="fr-F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a:spLocks noGrp="1"/>
          </p:cNvSpPr>
          <p:nvPr>
            <p:ph type="title"/>
          </p:nvPr>
        </p:nvSpPr>
        <p:spPr>
          <a:xfrm>
            <a:off x="616688" y="260350"/>
            <a:ext cx="9605225"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2"/>
              </a:buClr>
              <a:buSzPct val="100000"/>
              <a:buFont typeface="Century Gothic"/>
              <a:buNone/>
            </a:pPr>
            <a:r>
              <a:rPr lang="fr-FR" sz="4000" b="1"/>
              <a:t>Des objectifs en termes de compétences </a:t>
            </a:r>
            <a:r>
              <a:rPr lang="fr-FR" sz="4000"/>
              <a:t> </a:t>
            </a:r>
            <a:endParaRPr/>
          </a:p>
        </p:txBody>
      </p:sp>
      <p:sp>
        <p:nvSpPr>
          <p:cNvPr id="167" name="Google Shape;167;p4"/>
          <p:cNvSpPr txBox="1">
            <a:spLocks noGrp="1"/>
          </p:cNvSpPr>
          <p:nvPr>
            <p:ph type="body" idx="1"/>
          </p:nvPr>
        </p:nvSpPr>
        <p:spPr>
          <a:xfrm>
            <a:off x="616688" y="2132856"/>
            <a:ext cx="10228790" cy="45259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600"/>
              <a:buChar char="►"/>
            </a:pPr>
            <a:r>
              <a:rPr lang="fr-FR" b="1"/>
              <a:t>Recherche bibliographique sur base de sources scientifiques (livres et articles) </a:t>
            </a:r>
            <a:endParaRPr/>
          </a:p>
          <a:p>
            <a:pPr marL="0" lvl="0" indent="0" algn="l" rtl="0">
              <a:lnSpc>
                <a:spcPct val="80000"/>
              </a:lnSpc>
              <a:spcBef>
                <a:spcPts val="1000"/>
              </a:spcBef>
              <a:spcAft>
                <a:spcPts val="0"/>
              </a:spcAft>
              <a:buSzPts val="1600"/>
              <a:buNone/>
            </a:pPr>
            <a:r>
              <a:rPr lang="fr-FR" b="1"/>
              <a:t>	+  Lecture </a:t>
            </a:r>
            <a:r>
              <a:rPr lang="fr-FR" b="1" u="sng"/>
              <a:t>critique</a:t>
            </a:r>
            <a:r>
              <a:rPr lang="fr-FR" b="1"/>
              <a:t> de sources  </a:t>
            </a:r>
            <a:r>
              <a:rPr lang="fr-FR"/>
              <a:t>(scientifiques, 	juridiques, archivistiques, journalistiques)</a:t>
            </a:r>
            <a:endParaRPr/>
          </a:p>
          <a:p>
            <a:pPr marL="0" lvl="0" indent="0" algn="l" rtl="0">
              <a:lnSpc>
                <a:spcPct val="80000"/>
              </a:lnSpc>
              <a:spcBef>
                <a:spcPts val="1000"/>
              </a:spcBef>
              <a:spcAft>
                <a:spcPts val="0"/>
              </a:spcAft>
              <a:buSzPts val="1600"/>
              <a:buNone/>
            </a:pPr>
            <a:r>
              <a:rPr lang="fr-FR" b="1"/>
              <a:t>	+  Rédaction scientifique</a:t>
            </a:r>
            <a:r>
              <a:rPr lang="fr-FR"/>
              <a:t> </a:t>
            </a:r>
            <a:br>
              <a:rPr lang="fr-FR"/>
            </a:br>
            <a:endParaRPr/>
          </a:p>
          <a:p>
            <a:pPr marL="342900" lvl="0" indent="-342900" algn="l" rtl="0">
              <a:lnSpc>
                <a:spcPct val="80000"/>
              </a:lnSpc>
              <a:spcBef>
                <a:spcPts val="1000"/>
              </a:spcBef>
              <a:spcAft>
                <a:spcPts val="0"/>
              </a:spcAft>
              <a:buSzPts val="1760"/>
              <a:buFont typeface="Century Gothic"/>
              <a:buNone/>
            </a:pPr>
            <a:r>
              <a:rPr lang="fr-FR" sz="2200" i="1"/>
              <a:t>dans la continuité de vos années Bac 1-2-3 ! </a:t>
            </a:r>
            <a:endParaRPr/>
          </a:p>
          <a:p>
            <a:pPr marL="742950" lvl="1" indent="-285750" algn="l" rtl="0">
              <a:lnSpc>
                <a:spcPct val="80000"/>
              </a:lnSpc>
              <a:spcBef>
                <a:spcPts val="1000"/>
              </a:spcBef>
              <a:spcAft>
                <a:spcPts val="0"/>
              </a:spcAft>
              <a:buSzPts val="1600"/>
              <a:buNone/>
            </a:pPr>
            <a:r>
              <a:rPr lang="fr-FR" sz="2000" i="1"/>
              <a:t>	ex: Initiation à la méthodologie des sciences sociales </a:t>
            </a:r>
            <a:endParaRPr/>
          </a:p>
          <a:p>
            <a:pPr marL="742950" lvl="1" indent="-285750" algn="l" rtl="0">
              <a:lnSpc>
                <a:spcPct val="80000"/>
              </a:lnSpc>
              <a:spcBef>
                <a:spcPts val="1000"/>
              </a:spcBef>
              <a:spcAft>
                <a:spcPts val="0"/>
              </a:spcAft>
              <a:buSzPts val="1600"/>
              <a:buNone/>
            </a:pPr>
            <a:r>
              <a:rPr lang="fr-FR" sz="2000" i="1"/>
              <a:t>	ex: Méthodologie en science politique</a:t>
            </a:r>
            <a:endParaRPr/>
          </a:p>
          <a:p>
            <a:pPr marL="742950" lvl="1" indent="-285750" algn="l" rtl="0">
              <a:lnSpc>
                <a:spcPct val="80000"/>
              </a:lnSpc>
              <a:spcBef>
                <a:spcPts val="1000"/>
              </a:spcBef>
              <a:spcAft>
                <a:spcPts val="0"/>
              </a:spcAft>
              <a:buSzPts val="1600"/>
              <a:buNone/>
            </a:pPr>
            <a:r>
              <a:rPr lang="fr-FR" sz="2000" i="1"/>
              <a:t>	ex: Méthodologie et analyse des politiques publiques (pratique)</a:t>
            </a:r>
            <a:endParaRPr/>
          </a:p>
          <a:p>
            <a:pPr marL="742950" lvl="1" indent="-285750" algn="l" rtl="0">
              <a:lnSpc>
                <a:spcPct val="80000"/>
              </a:lnSpc>
              <a:spcBef>
                <a:spcPts val="1000"/>
              </a:spcBef>
              <a:spcAft>
                <a:spcPts val="0"/>
              </a:spcAft>
              <a:buSzPts val="1600"/>
              <a:buNone/>
            </a:pPr>
            <a:r>
              <a:rPr lang="fr-FR" sz="2000" i="1"/>
              <a:t>	ex: Méthodologie de l’enquête</a:t>
            </a:r>
            <a:endParaRPr/>
          </a:p>
          <a:p>
            <a:pPr marL="342900" lvl="0" indent="-342900" algn="l" rtl="0">
              <a:lnSpc>
                <a:spcPct val="80000"/>
              </a:lnSpc>
              <a:spcBef>
                <a:spcPts val="1000"/>
              </a:spcBef>
              <a:spcAft>
                <a:spcPts val="0"/>
              </a:spcAft>
              <a:buSzPts val="1760"/>
              <a:buFont typeface="Century Gothic"/>
              <a:buNone/>
            </a:pPr>
            <a:r>
              <a:rPr lang="fr-FR" sz="2200" b="1"/>
              <a:t>+ vos professeurs et vos cours de bac : une source d’inspiration</a:t>
            </a:r>
            <a:endParaRPr/>
          </a:p>
          <a:p>
            <a:pPr marL="342900" lvl="0" indent="-342900" algn="l" rtl="0">
              <a:lnSpc>
                <a:spcPct val="80000"/>
              </a:lnSpc>
              <a:spcBef>
                <a:spcPts val="1000"/>
              </a:spcBef>
              <a:spcAft>
                <a:spcPts val="0"/>
              </a:spcAft>
              <a:buSzPts val="1760"/>
              <a:buFont typeface="Century Gothic"/>
              <a:buNone/>
            </a:pPr>
            <a:endParaRPr sz="22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Engagements pédagogiques </a:t>
            </a:r>
            <a:endParaRPr/>
          </a:p>
        </p:txBody>
      </p:sp>
      <p:sp>
        <p:nvSpPr>
          <p:cNvPr id="173" name="Google Shape;173;p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600"/>
              <a:buChar char="►"/>
            </a:pPr>
            <a:r>
              <a:rPr lang="fr-FR"/>
              <a:t>Choix du promoteur – choix du sujet : laissé au libre choix de l’étudiant, mais …</a:t>
            </a:r>
            <a:endParaRPr/>
          </a:p>
          <a:p>
            <a:pPr marL="342900" lvl="0" indent="-342900" algn="l" rtl="0">
              <a:lnSpc>
                <a:spcPct val="80000"/>
              </a:lnSpc>
              <a:spcBef>
                <a:spcPts val="1000"/>
              </a:spcBef>
              <a:spcAft>
                <a:spcPts val="0"/>
              </a:spcAft>
              <a:buSzPts val="1600"/>
              <a:buChar char="►"/>
            </a:pPr>
            <a:r>
              <a:rPr lang="fr-FR"/>
              <a:t>Le </a:t>
            </a:r>
            <a:r>
              <a:rPr lang="fr-FR" i="1"/>
              <a:t>Travail dirigé</a:t>
            </a:r>
            <a:r>
              <a:rPr lang="fr-FR"/>
              <a:t> est un travail personnel de l'étudiant </a:t>
            </a:r>
            <a:r>
              <a:rPr lang="fr-FR" b="1"/>
              <a:t>mais il ne doit pas être mené en solitaire.</a:t>
            </a:r>
            <a:r>
              <a:rPr lang="fr-FR"/>
              <a:t> Un contact régulier avec le titulaire (Vlassis) et avec le promoteur (X) est nécessaire, de même qu'avec les autres étudiants. </a:t>
            </a:r>
            <a:br>
              <a:rPr lang="fr-FR"/>
            </a:br>
            <a:endParaRPr/>
          </a:p>
          <a:p>
            <a:pPr marL="342900" lvl="0" indent="-342900" algn="l" rtl="0">
              <a:lnSpc>
                <a:spcPct val="80000"/>
              </a:lnSpc>
              <a:spcBef>
                <a:spcPts val="1000"/>
              </a:spcBef>
              <a:spcAft>
                <a:spcPts val="0"/>
              </a:spcAft>
              <a:buSzPts val="1600"/>
              <a:buChar char="►"/>
            </a:pPr>
            <a:r>
              <a:rPr lang="fr-FR"/>
              <a:t>Plusieurs rencontres auront lieu avec le titulaire et tous les étudiants pour les aider dans leur recherche et pour apprécier l'état d'avancement de leur travail (suivi de la démarche)</a:t>
            </a:r>
            <a:r>
              <a:rPr lang="fr-FR" sz="2400"/>
              <a:t> </a:t>
            </a:r>
            <a:endParaRPr/>
          </a:p>
          <a:p>
            <a:pPr marL="342900" lvl="0" indent="-220980" algn="l" rtl="0">
              <a:lnSpc>
                <a:spcPct val="80000"/>
              </a:lnSpc>
              <a:spcBef>
                <a:spcPts val="1000"/>
              </a:spcBef>
              <a:spcAft>
                <a:spcPts val="0"/>
              </a:spcAft>
              <a:buSzPts val="1920"/>
              <a:buNone/>
            </a:pPr>
            <a:endParaRPr sz="2400"/>
          </a:p>
          <a:p>
            <a:pPr marL="342900" lvl="0" indent="-342900" algn="l" rtl="0">
              <a:lnSpc>
                <a:spcPct val="80000"/>
              </a:lnSpc>
              <a:spcBef>
                <a:spcPts val="1000"/>
              </a:spcBef>
              <a:spcAft>
                <a:spcPts val="0"/>
              </a:spcAft>
              <a:buSzPts val="1600"/>
              <a:buChar char="►"/>
            </a:pPr>
            <a:r>
              <a:rPr lang="fr-FR"/>
              <a:t>Les supports utilisés pour les séances plénières sont transmises aux étudiants via le lien ORBI suivant </a:t>
            </a:r>
            <a:r>
              <a:rPr lang="fr-FR" sz="1600"/>
              <a:t>: </a:t>
            </a:r>
            <a:r>
              <a:rPr lang="fr-FR" sz="1600" u="sng">
                <a:solidFill>
                  <a:schemeClr val="hlink"/>
                </a:solidFill>
                <a:hlinkClick r:id="rId3"/>
              </a:rPr>
              <a:t>https://hdl.handle.net/2268/294684</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title"/>
          </p:nvPr>
        </p:nvSpPr>
        <p:spPr>
          <a:xfrm>
            <a:off x="744279" y="0"/>
            <a:ext cx="9477634" cy="908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Un cheminement</a:t>
            </a:r>
            <a:endParaRPr/>
          </a:p>
        </p:txBody>
      </p:sp>
      <p:sp>
        <p:nvSpPr>
          <p:cNvPr id="179" name="Google Shape;179;p6"/>
          <p:cNvSpPr txBox="1">
            <a:spLocks noGrp="1"/>
          </p:cNvSpPr>
          <p:nvPr>
            <p:ph type="body" idx="1"/>
          </p:nvPr>
        </p:nvSpPr>
        <p:spPr>
          <a:xfrm>
            <a:off x="744279" y="1180618"/>
            <a:ext cx="10441172" cy="541156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80000"/>
              </a:lnSpc>
              <a:spcBef>
                <a:spcPts val="0"/>
              </a:spcBef>
              <a:spcAft>
                <a:spcPts val="0"/>
              </a:spcAft>
              <a:buSzPct val="79999"/>
              <a:buFont typeface="Century Gothic"/>
              <a:buNone/>
            </a:pPr>
            <a:endParaRPr sz="1800" dirty="0"/>
          </a:p>
          <a:p>
            <a:pPr marL="342900" lvl="0" indent="-342900" algn="l" rtl="0">
              <a:spcBef>
                <a:spcPts val="1000"/>
              </a:spcBef>
              <a:spcAft>
                <a:spcPts val="0"/>
              </a:spcAft>
              <a:buSzPct val="80000"/>
              <a:buChar char="►"/>
            </a:pPr>
            <a:r>
              <a:rPr lang="fr-FR" dirty="0"/>
              <a:t>Le choix du sujet doit être déterminé</a:t>
            </a:r>
            <a:r>
              <a:rPr lang="fr-FR" b="1" dirty="0">
                <a:solidFill>
                  <a:schemeClr val="dk1"/>
                </a:solidFill>
              </a:rPr>
              <a:t> </a:t>
            </a:r>
            <a:r>
              <a:rPr lang="fr-FR" b="1" i="1" dirty="0"/>
              <a:t>à la fin d’octobre</a:t>
            </a:r>
            <a:r>
              <a:rPr lang="fr-FR" i="1" dirty="0"/>
              <a:t>,</a:t>
            </a:r>
            <a:r>
              <a:rPr lang="fr-FR" dirty="0"/>
              <a:t> ainsi que le choix du promoteur. L'étudiant choisit son promoteur parmi les responsables académiques qui interviennent dans le programme de Science politique (ou leurs assistants). Il dépose </a:t>
            </a:r>
            <a:r>
              <a:rPr lang="fr-FR" b="1" dirty="0"/>
              <a:t>son formulaire dûment signé au Secrétariat de Sciences politiques avant la date limite, à savoir </a:t>
            </a:r>
            <a:r>
              <a:rPr lang="fr-FR" b="1" u="sng" dirty="0"/>
              <a:t>le 19 novembre 2024 avant 15h</a:t>
            </a:r>
            <a:endParaRPr dirty="0"/>
          </a:p>
          <a:p>
            <a:pPr marL="342900" lvl="0" indent="-342900" algn="l" rtl="0">
              <a:spcBef>
                <a:spcPts val="1000"/>
              </a:spcBef>
              <a:spcAft>
                <a:spcPts val="0"/>
              </a:spcAft>
              <a:buSzPct val="80000"/>
              <a:buChar char="►"/>
            </a:pPr>
            <a:r>
              <a:rPr lang="fr-FR" dirty="0"/>
              <a:t>Si le choix du thème n'est pas déterminé pour cette date</a:t>
            </a:r>
            <a:r>
              <a:rPr lang="fr-FR" b="1" dirty="0"/>
              <a:t> et</a:t>
            </a:r>
            <a:r>
              <a:rPr lang="fr-FR" dirty="0"/>
              <a:t> que l'étudiant n'a pas pris contact avec l'enseignant pour expliquer ce retard et résoudre les éventuels problèmes, le travail sera pénalisé de 1 point.</a:t>
            </a:r>
            <a:endParaRPr dirty="0"/>
          </a:p>
          <a:p>
            <a:pPr marL="342900" lvl="0" indent="-342900" algn="l" rtl="0">
              <a:spcBef>
                <a:spcPts val="1000"/>
              </a:spcBef>
              <a:spcAft>
                <a:spcPts val="0"/>
              </a:spcAft>
              <a:buSzPct val="80000"/>
              <a:buChar char="►"/>
            </a:pPr>
            <a:r>
              <a:rPr lang="fr-FR" b="1" u="sng" dirty="0"/>
              <a:t>07 janvier 2025 avant 15h </a:t>
            </a:r>
            <a:r>
              <a:rPr lang="fr-FR" dirty="0"/>
              <a:t>: La question de la recherche est finalisée et formalisée par l'étudiant, avec l'accord du promoteur. Elle est transmise par mail au titulaire du cours, avec une liste de 12 références et une rédaction de 500 mots présentant la problématique (en format Word).</a:t>
            </a:r>
            <a:endParaRPr dirty="0"/>
          </a:p>
          <a:p>
            <a:pPr marL="342900" lvl="0" indent="-342900" algn="l" rtl="0">
              <a:spcBef>
                <a:spcPts val="1000"/>
              </a:spcBef>
              <a:spcAft>
                <a:spcPts val="0"/>
              </a:spcAft>
              <a:buSzPct val="80000"/>
              <a:buChar char="►"/>
            </a:pPr>
            <a:r>
              <a:rPr lang="fr-FR" dirty="0"/>
              <a:t>L'étudiant doit remettre, pour le </a:t>
            </a:r>
            <a:r>
              <a:rPr lang="fr-FR" b="1" u="sng" dirty="0"/>
              <a:t>07/5/2025 (avant 15h</a:t>
            </a:r>
            <a:r>
              <a:rPr lang="fr-FR" u="sng" dirty="0"/>
              <a:t>) un</a:t>
            </a:r>
            <a:r>
              <a:rPr lang="fr-FR" dirty="0"/>
              <a:t> exemplaire papier de son travail au Secrétariat du Département de Science politique , et envoyer un exemplaire électronique à Virginie </a:t>
            </a:r>
            <a:r>
              <a:rPr lang="fr-FR" dirty="0" err="1"/>
              <a:t>Bigaré</a:t>
            </a:r>
            <a:r>
              <a:rPr lang="fr-FR" dirty="0"/>
              <a:t>, cc:  </a:t>
            </a:r>
            <a:r>
              <a:rPr lang="fr-FR" u="sng" dirty="0">
                <a:solidFill>
                  <a:schemeClr val="hlink"/>
                </a:solidFill>
                <a:hlinkClick r:id="rId3"/>
              </a:rPr>
              <a:t>avlassis@uliege.be</a:t>
            </a:r>
            <a:r>
              <a:rPr lang="fr-FR" dirty="0"/>
              <a:t> + adresse courriel de promoteur/</a:t>
            </a:r>
            <a:r>
              <a:rPr lang="fr-FR" dirty="0" err="1"/>
              <a:t>trice</a:t>
            </a:r>
            <a:endParaRPr dirty="0"/>
          </a:p>
          <a:p>
            <a:pPr marL="342900" lvl="0" indent="-342900" algn="l" rtl="0">
              <a:spcBef>
                <a:spcPts val="1000"/>
              </a:spcBef>
              <a:spcAft>
                <a:spcPts val="0"/>
              </a:spcAft>
              <a:buSzPct val="80000"/>
              <a:buChar char="►"/>
            </a:pPr>
            <a:r>
              <a:rPr lang="fr-FR" dirty="0"/>
              <a:t>En cas de non respect du délai de dépôt du travail, l'étudiant est considéré comme ajourné.</a:t>
            </a:r>
            <a:endParaRPr dirty="0"/>
          </a:p>
          <a:p>
            <a:pPr marL="342900" lvl="0" indent="-342900" algn="l" rtl="0">
              <a:spcBef>
                <a:spcPts val="1000"/>
              </a:spcBef>
              <a:spcAft>
                <a:spcPts val="0"/>
              </a:spcAft>
              <a:buSzPct val="80000"/>
              <a:buChar char="►"/>
            </a:pPr>
            <a:r>
              <a:rPr lang="fr-FR" dirty="0"/>
              <a:t>Pour la seconde session, le travail doit être remis sous les mêmes formes </a:t>
            </a:r>
            <a:r>
              <a:rPr lang="fr-FR" b="1" dirty="0"/>
              <a:t>pour le 19/8/2025 (avant 15h). </a:t>
            </a:r>
            <a:r>
              <a:rPr lang="fr-FR" dirty="0"/>
              <a:t>En cas de non respect du délai de dépôt du travail, l'étudiant est considéré comme ajourné.</a:t>
            </a:r>
            <a:endParaRPr dirty="0"/>
          </a:p>
          <a:p>
            <a:pPr marL="342900" lvl="0" indent="-264160" algn="l" rtl="0">
              <a:spcBef>
                <a:spcPts val="1000"/>
              </a:spcBef>
              <a:spcAft>
                <a:spcPts val="0"/>
              </a:spcAft>
              <a:buSzPct val="80000"/>
              <a:buNone/>
            </a:pPr>
            <a:endParaRPr dirty="0"/>
          </a:p>
          <a:p>
            <a:pPr marL="342900" lvl="0" indent="-342900" algn="l" rtl="0">
              <a:lnSpc>
                <a:spcPct val="80000"/>
              </a:lnSpc>
              <a:spcBef>
                <a:spcPts val="1000"/>
              </a:spcBef>
              <a:spcAft>
                <a:spcPts val="0"/>
              </a:spcAft>
              <a:buSzPct val="80000"/>
              <a:buChar char="►"/>
            </a:pPr>
            <a:r>
              <a:rPr lang="fr-FR" sz="2000" dirty="0"/>
              <a:t>Et cela commence aujourd’hui : remplir le doodle !!</a:t>
            </a:r>
          </a:p>
          <a:p>
            <a:pPr marL="342900" lvl="0" indent="-342900" algn="l" rtl="0">
              <a:lnSpc>
                <a:spcPct val="80000"/>
              </a:lnSpc>
              <a:spcBef>
                <a:spcPts val="1000"/>
              </a:spcBef>
              <a:spcAft>
                <a:spcPts val="0"/>
              </a:spcAft>
              <a:buSzPct val="80000"/>
              <a:buChar char="►"/>
            </a:pPr>
            <a:r>
              <a:rPr lang="fr-FR" dirty="0"/>
              <a:t>Objet des sous-groupes : discussion autour du sujet et du promoteur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Evaluation </a:t>
            </a:r>
            <a:endParaRPr/>
          </a:p>
        </p:txBody>
      </p:sp>
      <p:sp>
        <p:nvSpPr>
          <p:cNvPr id="185" name="Google Shape;185;p7"/>
          <p:cNvSpPr txBox="1">
            <a:spLocks noGrp="1"/>
          </p:cNvSpPr>
          <p:nvPr>
            <p:ph type="body" idx="1"/>
          </p:nvPr>
        </p:nvSpPr>
        <p:spPr>
          <a:xfrm>
            <a:off x="926432" y="1600201"/>
            <a:ext cx="9284368" cy="492442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SzPts val="1920"/>
              <a:buFont typeface="Century Gothic"/>
              <a:buNone/>
            </a:pPr>
            <a:endParaRPr sz="2400"/>
          </a:p>
          <a:p>
            <a:pPr marL="342900" lvl="0" indent="-342900" algn="l" rtl="0">
              <a:lnSpc>
                <a:spcPct val="80000"/>
              </a:lnSpc>
              <a:spcBef>
                <a:spcPts val="1000"/>
              </a:spcBef>
              <a:spcAft>
                <a:spcPts val="0"/>
              </a:spcAft>
              <a:buSzPts val="1920"/>
              <a:buFont typeface="Century Gothic"/>
              <a:buNone/>
            </a:pPr>
            <a:r>
              <a:rPr lang="fr-FR" sz="2400" b="1"/>
              <a:t>2 évaluateurs : titulaire + promoteur </a:t>
            </a:r>
            <a:endParaRPr/>
          </a:p>
          <a:p>
            <a:pPr marL="342900" lvl="0" indent="-342900" algn="l" rtl="0">
              <a:lnSpc>
                <a:spcPct val="80000"/>
              </a:lnSpc>
              <a:spcBef>
                <a:spcPts val="1000"/>
              </a:spcBef>
              <a:spcAft>
                <a:spcPts val="0"/>
              </a:spcAft>
              <a:buSzPts val="1600"/>
              <a:buFont typeface="Century Gothic"/>
              <a:buNone/>
            </a:pPr>
            <a:endParaRPr sz="2000"/>
          </a:p>
          <a:p>
            <a:pPr marL="342900" lvl="0" indent="-342900" algn="l" rtl="0">
              <a:lnSpc>
                <a:spcPct val="80000"/>
              </a:lnSpc>
              <a:spcBef>
                <a:spcPts val="1000"/>
              </a:spcBef>
              <a:spcAft>
                <a:spcPts val="0"/>
              </a:spcAft>
              <a:buSzPts val="1600"/>
              <a:buFont typeface="Century Gothic"/>
              <a:buNone/>
            </a:pPr>
            <a:r>
              <a:rPr lang="fr-FR" sz="2000"/>
              <a:t>L'évaluation du travail est basée sur : </a:t>
            </a:r>
            <a:endParaRPr/>
          </a:p>
          <a:p>
            <a:pPr marL="342900" lvl="0" indent="-342900" algn="l" rtl="0">
              <a:lnSpc>
                <a:spcPct val="80000"/>
              </a:lnSpc>
              <a:spcBef>
                <a:spcPts val="1000"/>
              </a:spcBef>
              <a:spcAft>
                <a:spcPts val="0"/>
              </a:spcAft>
              <a:buSzPts val="1600"/>
              <a:buChar char="►"/>
            </a:pPr>
            <a:r>
              <a:rPr lang="fr-FR" sz="2000"/>
              <a:t>Le respect des </a:t>
            </a:r>
            <a:r>
              <a:rPr lang="fr-FR" sz="2000" b="1"/>
              <a:t>consignes,</a:t>
            </a:r>
            <a:endParaRPr/>
          </a:p>
          <a:p>
            <a:pPr marL="342900" lvl="0" indent="-342900" algn="l" rtl="0">
              <a:lnSpc>
                <a:spcPct val="80000"/>
              </a:lnSpc>
              <a:spcBef>
                <a:spcPts val="1000"/>
              </a:spcBef>
              <a:spcAft>
                <a:spcPts val="0"/>
              </a:spcAft>
              <a:buSzPts val="1600"/>
              <a:buChar char="►"/>
            </a:pPr>
            <a:r>
              <a:rPr lang="fr-FR" sz="2000"/>
              <a:t>la qualité de la forme </a:t>
            </a:r>
            <a:r>
              <a:rPr lang="fr-FR" sz="2000" b="1"/>
              <a:t>rédactionnelle, </a:t>
            </a:r>
            <a:endParaRPr/>
          </a:p>
          <a:p>
            <a:pPr marL="342900" lvl="0" indent="-342900" algn="l" rtl="0">
              <a:lnSpc>
                <a:spcPct val="80000"/>
              </a:lnSpc>
              <a:spcBef>
                <a:spcPts val="1000"/>
              </a:spcBef>
              <a:spcAft>
                <a:spcPts val="0"/>
              </a:spcAft>
              <a:buSzPts val="1600"/>
              <a:buChar char="►"/>
            </a:pPr>
            <a:r>
              <a:rPr lang="fr-FR" sz="2000"/>
              <a:t>la qualité de la </a:t>
            </a:r>
            <a:r>
              <a:rPr lang="fr-FR" sz="2000" b="1"/>
              <a:t>bibliographie</a:t>
            </a:r>
            <a:r>
              <a:rPr lang="fr-FR" sz="2000"/>
              <a:t> mobilisée, </a:t>
            </a:r>
            <a:endParaRPr/>
          </a:p>
          <a:p>
            <a:pPr marL="342900" lvl="0" indent="-342900" algn="l" rtl="0">
              <a:lnSpc>
                <a:spcPct val="80000"/>
              </a:lnSpc>
              <a:spcBef>
                <a:spcPts val="1000"/>
              </a:spcBef>
              <a:spcAft>
                <a:spcPts val="0"/>
              </a:spcAft>
              <a:buSzPts val="1600"/>
              <a:buChar char="►"/>
            </a:pPr>
            <a:r>
              <a:rPr lang="fr-FR" sz="2000"/>
              <a:t>la qualité de la mobilisation des</a:t>
            </a:r>
            <a:r>
              <a:rPr lang="fr-FR" sz="2000" b="1"/>
              <a:t> arguments</a:t>
            </a:r>
            <a:r>
              <a:rPr lang="fr-FR" sz="2000"/>
              <a:t>, </a:t>
            </a:r>
            <a:endParaRPr/>
          </a:p>
          <a:p>
            <a:pPr marL="342900" lvl="0" indent="-342900" algn="l" rtl="0">
              <a:lnSpc>
                <a:spcPct val="80000"/>
              </a:lnSpc>
              <a:spcBef>
                <a:spcPts val="1000"/>
              </a:spcBef>
              <a:spcAft>
                <a:spcPts val="0"/>
              </a:spcAft>
              <a:buSzPts val="1600"/>
              <a:buChar char="►"/>
            </a:pPr>
            <a:r>
              <a:rPr lang="fr-FR" sz="2000"/>
              <a:t>la qualité de la </a:t>
            </a:r>
            <a:r>
              <a:rPr lang="fr-FR" sz="2000" b="1"/>
              <a:t>structure</a:t>
            </a:r>
            <a:r>
              <a:rPr lang="fr-FR" sz="2000"/>
              <a:t> du plan du travail, </a:t>
            </a:r>
            <a:endParaRPr/>
          </a:p>
          <a:p>
            <a:pPr marL="342900" lvl="0" indent="-342900" algn="l" rtl="0">
              <a:lnSpc>
                <a:spcPct val="80000"/>
              </a:lnSpc>
              <a:spcBef>
                <a:spcPts val="1000"/>
              </a:spcBef>
              <a:spcAft>
                <a:spcPts val="0"/>
              </a:spcAft>
              <a:buSzPts val="1600"/>
              <a:buChar char="►"/>
            </a:pPr>
            <a:r>
              <a:rPr lang="fr-FR" sz="2000"/>
              <a:t>l'adéquation de l'introduction et de la conclusion.</a:t>
            </a:r>
            <a:endParaRPr/>
          </a:p>
          <a:p>
            <a:pPr marL="342900" lvl="0" indent="-342900" algn="l" rtl="0">
              <a:lnSpc>
                <a:spcPct val="80000"/>
              </a:lnSpc>
              <a:spcBef>
                <a:spcPts val="1000"/>
              </a:spcBef>
              <a:spcAft>
                <a:spcPts val="0"/>
              </a:spcAft>
              <a:buSzPts val="1600"/>
              <a:buFont typeface="Century Gothic"/>
              <a:buNone/>
            </a:pPr>
            <a:r>
              <a:rPr lang="fr-FR" sz="2000"/>
              <a:t> </a:t>
            </a:r>
            <a:endParaRPr/>
          </a:p>
          <a:p>
            <a:pPr marL="342900" lvl="0" indent="-342900" algn="l" rtl="0">
              <a:lnSpc>
                <a:spcPct val="80000"/>
              </a:lnSpc>
              <a:spcBef>
                <a:spcPts val="1000"/>
              </a:spcBef>
              <a:spcAft>
                <a:spcPts val="0"/>
              </a:spcAft>
              <a:buSzPts val="1600"/>
              <a:buFont typeface="Century Gothic"/>
              <a:buNone/>
            </a:pPr>
            <a:r>
              <a:rPr lang="fr-FR" sz="2000" i="1"/>
              <a:t>En première session,</a:t>
            </a:r>
            <a:r>
              <a:rPr lang="fr-FR" sz="2000"/>
              <a:t> un entretien d'évaluation est organisé entre le titulaire, le lecteur et l'étudiant afin de lui communiquer son résultat et de commenter les éventuelles faiblesses du travail.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782053" y="84220"/>
            <a:ext cx="9439860" cy="8873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b="1"/>
              <a:t>TDSP – critères d’évaluation</a:t>
            </a:r>
            <a:endParaRPr b="1">
              <a:latin typeface="Times New Roman"/>
              <a:ea typeface="Times New Roman"/>
              <a:cs typeface="Times New Roman"/>
              <a:sym typeface="Times New Roman"/>
            </a:endParaRPr>
          </a:p>
        </p:txBody>
      </p:sp>
      <p:sp>
        <p:nvSpPr>
          <p:cNvPr id="191" name="Google Shape;191;p8"/>
          <p:cNvSpPr txBox="1">
            <a:spLocks noGrp="1"/>
          </p:cNvSpPr>
          <p:nvPr>
            <p:ph type="body" idx="1"/>
          </p:nvPr>
        </p:nvSpPr>
        <p:spPr>
          <a:xfrm>
            <a:off x="782054" y="1371600"/>
            <a:ext cx="9631948" cy="5317958"/>
          </a:xfrm>
          <a:prstGeom prst="rect">
            <a:avLst/>
          </a:prstGeom>
          <a:noFill/>
          <a:ln>
            <a:noFill/>
          </a:ln>
        </p:spPr>
        <p:txBody>
          <a:bodyPr spcFirstLastPara="1" wrap="square" lIns="91425" tIns="45700" rIns="91425" bIns="45700" anchor="t" anchorCtr="0">
            <a:normAutofit fontScale="62500" lnSpcReduction="20000"/>
          </a:bodyPr>
          <a:lstStyle/>
          <a:p>
            <a:pPr marL="609600" lvl="0" indent="-609600" algn="l" rtl="0">
              <a:spcBef>
                <a:spcPts val="0"/>
              </a:spcBef>
              <a:spcAft>
                <a:spcPts val="0"/>
              </a:spcAft>
              <a:buSzPct val="80000"/>
              <a:buFont typeface="Century Gothic"/>
              <a:buAutoNum type="arabicPeriod"/>
            </a:pPr>
            <a:r>
              <a:rPr lang="fr-FR" sz="2000" b="1" u="sng"/>
              <a:t>Format  </a:t>
            </a:r>
            <a:endParaRPr/>
          </a:p>
          <a:p>
            <a:pPr marL="457200" lvl="1" indent="0" algn="l" rtl="0">
              <a:spcBef>
                <a:spcPts val="1000"/>
              </a:spcBef>
              <a:spcAft>
                <a:spcPts val="0"/>
              </a:spcAft>
              <a:buSzPct val="79999"/>
              <a:buNone/>
            </a:pPr>
            <a:r>
              <a:rPr lang="fr-FR" sz="1800" b="1"/>
              <a:t>Nombre de pages : 25 pages + biblio/garde/Table des matières : </a:t>
            </a:r>
            <a:endParaRPr/>
          </a:p>
          <a:p>
            <a:pPr marL="914400" lvl="2" indent="0" algn="l" rtl="0">
              <a:spcBef>
                <a:spcPts val="1000"/>
              </a:spcBef>
              <a:spcAft>
                <a:spcPts val="0"/>
              </a:spcAft>
              <a:buSzPct val="80000"/>
              <a:buNone/>
            </a:pPr>
            <a:r>
              <a:rPr lang="fr-FR" sz="1600" b="1"/>
              <a:t>+/- 2-3 pages : -1 point ; +/- 4 pages et plus : - 2 points</a:t>
            </a:r>
            <a:endParaRPr/>
          </a:p>
          <a:p>
            <a:pPr marL="914400" lvl="2" indent="0" algn="l" rtl="0">
              <a:spcBef>
                <a:spcPts val="1000"/>
              </a:spcBef>
              <a:spcAft>
                <a:spcPts val="0"/>
              </a:spcAft>
              <a:buSzPct val="80000"/>
              <a:buNone/>
            </a:pPr>
            <a:r>
              <a:rPr lang="fr-FR" sz="1600" b="1"/>
              <a:t>Avec une feuille de style : Times New Roman 12 (1,5 interligne)</a:t>
            </a:r>
            <a:endParaRPr/>
          </a:p>
          <a:p>
            <a:pPr marL="914400" lvl="2" indent="0" algn="l" rtl="0">
              <a:spcBef>
                <a:spcPts val="1000"/>
              </a:spcBef>
              <a:spcAft>
                <a:spcPts val="0"/>
              </a:spcAft>
              <a:buSzPct val="80000"/>
              <a:buNone/>
            </a:pPr>
            <a:r>
              <a:rPr lang="fr-FR" sz="1600" b="1"/>
              <a:t>Env. 11000 mots entre Introduction et conclusion </a:t>
            </a:r>
            <a:endParaRPr/>
          </a:p>
          <a:p>
            <a:pPr marL="609600" lvl="0" indent="-609600" algn="l" rtl="0">
              <a:spcBef>
                <a:spcPts val="1000"/>
              </a:spcBef>
              <a:spcAft>
                <a:spcPts val="0"/>
              </a:spcAft>
              <a:buSzPct val="80000"/>
              <a:buFont typeface="Century Gothic"/>
              <a:buAutoNum type="arabicPeriod"/>
            </a:pPr>
            <a:r>
              <a:rPr lang="fr-FR" sz="2000" b="1" u="sng"/>
              <a:t>Bibliographie </a:t>
            </a:r>
            <a:endParaRPr/>
          </a:p>
          <a:p>
            <a:pPr marL="457200" lvl="1" indent="0" algn="l" rtl="0">
              <a:spcBef>
                <a:spcPts val="1000"/>
              </a:spcBef>
              <a:spcAft>
                <a:spcPts val="0"/>
              </a:spcAft>
              <a:buSzPct val="79999"/>
              <a:buNone/>
            </a:pPr>
            <a:r>
              <a:rPr lang="fr-FR" sz="1800" b="1"/>
              <a:t>Mise en forme </a:t>
            </a:r>
            <a:endParaRPr/>
          </a:p>
          <a:p>
            <a:pPr marL="457200" lvl="1" indent="0" algn="l" rtl="0">
              <a:spcBef>
                <a:spcPts val="1000"/>
              </a:spcBef>
              <a:spcAft>
                <a:spcPts val="0"/>
              </a:spcAft>
              <a:buSzPct val="79999"/>
              <a:buNone/>
            </a:pPr>
            <a:r>
              <a:rPr lang="fr-FR" sz="1800" b="1"/>
              <a:t>Renvoi dans le texte </a:t>
            </a:r>
            <a:endParaRPr/>
          </a:p>
          <a:p>
            <a:pPr marL="609600" lvl="0" indent="-609600" algn="l" rtl="0">
              <a:spcBef>
                <a:spcPts val="1000"/>
              </a:spcBef>
              <a:spcAft>
                <a:spcPts val="0"/>
              </a:spcAft>
              <a:buSzPct val="80000"/>
              <a:buFont typeface="Century Gothic"/>
              <a:buAutoNum type="arabicPeriod"/>
            </a:pPr>
            <a:r>
              <a:rPr lang="fr-FR" sz="2000" b="1" u="sng"/>
              <a:t>Plan et qualité de la structure</a:t>
            </a:r>
            <a:endParaRPr/>
          </a:p>
          <a:p>
            <a:pPr marL="457200" lvl="1" indent="0" algn="l" rtl="0">
              <a:spcBef>
                <a:spcPts val="1000"/>
              </a:spcBef>
              <a:spcAft>
                <a:spcPts val="0"/>
              </a:spcAft>
              <a:buSzPct val="79999"/>
              <a:buNone/>
            </a:pPr>
            <a:r>
              <a:rPr lang="fr-FR" b="1"/>
              <a:t>Organisation logique du travail</a:t>
            </a:r>
            <a:endParaRPr sz="1800" b="1"/>
          </a:p>
          <a:p>
            <a:pPr marL="457200" lvl="1" indent="0" algn="l" rtl="0">
              <a:spcBef>
                <a:spcPts val="1000"/>
              </a:spcBef>
              <a:spcAft>
                <a:spcPts val="0"/>
              </a:spcAft>
              <a:buSzPct val="79999"/>
              <a:buNone/>
            </a:pPr>
            <a:r>
              <a:rPr lang="fr-FR" sz="1800" b="1"/>
              <a:t>Concepts (clairs – définis)</a:t>
            </a:r>
            <a:endParaRPr/>
          </a:p>
          <a:p>
            <a:pPr marL="457200" lvl="1" indent="0" algn="l" rtl="0">
              <a:spcBef>
                <a:spcPts val="1000"/>
              </a:spcBef>
              <a:spcAft>
                <a:spcPts val="0"/>
              </a:spcAft>
              <a:buSzPct val="79999"/>
              <a:buNone/>
            </a:pPr>
            <a:r>
              <a:rPr lang="fr-FR" sz="1800" b="1"/>
              <a:t>Mobilisation des arguments </a:t>
            </a:r>
            <a:endParaRPr/>
          </a:p>
          <a:p>
            <a:pPr marL="457200" lvl="1" indent="0" algn="l" rtl="0">
              <a:spcBef>
                <a:spcPts val="1000"/>
              </a:spcBef>
              <a:spcAft>
                <a:spcPts val="0"/>
              </a:spcAft>
              <a:buSzPct val="79999"/>
              <a:buNone/>
            </a:pPr>
            <a:r>
              <a:rPr lang="fr-FR" sz="1800" b="1"/>
              <a:t>Introduction : y a-t-il une question ? </a:t>
            </a:r>
            <a:endParaRPr/>
          </a:p>
          <a:p>
            <a:pPr marL="457200" lvl="1" indent="0" algn="l" rtl="0">
              <a:spcBef>
                <a:spcPts val="1000"/>
              </a:spcBef>
              <a:spcAft>
                <a:spcPts val="0"/>
              </a:spcAft>
              <a:buSzPct val="79999"/>
              <a:buNone/>
            </a:pPr>
            <a:r>
              <a:rPr lang="fr-FR" sz="1800" b="1"/>
              <a:t>Conclusion : répond-elle à la question ? </a:t>
            </a:r>
            <a:endParaRPr/>
          </a:p>
          <a:p>
            <a:pPr marL="609600" lvl="0" indent="-609600" algn="l" rtl="0">
              <a:spcBef>
                <a:spcPts val="1000"/>
              </a:spcBef>
              <a:spcAft>
                <a:spcPts val="0"/>
              </a:spcAft>
              <a:buSzPct val="80000"/>
              <a:buFont typeface="Century Gothic"/>
              <a:buAutoNum type="arabicPeriod"/>
            </a:pPr>
            <a:r>
              <a:rPr lang="fr-FR" sz="2000" b="1" u="sng"/>
              <a:t>Style d’écriture :</a:t>
            </a:r>
            <a:r>
              <a:rPr lang="fr-FR" sz="1800" b="1" u="sng"/>
              <a:t> les problèmes sont ils accidentels/répétitifs? </a:t>
            </a:r>
            <a:endParaRPr/>
          </a:p>
          <a:p>
            <a:pPr marL="457200" lvl="1" indent="0" algn="l" rtl="0">
              <a:spcBef>
                <a:spcPts val="1000"/>
              </a:spcBef>
              <a:spcAft>
                <a:spcPts val="0"/>
              </a:spcAft>
              <a:buSzPct val="79999"/>
              <a:buNone/>
            </a:pPr>
            <a:r>
              <a:rPr lang="fr-FR" sz="1800" b="1"/>
              <a:t>Orthographie</a:t>
            </a:r>
            <a:endParaRPr/>
          </a:p>
          <a:p>
            <a:pPr marL="457200" lvl="1" indent="0" algn="l" rtl="0">
              <a:spcBef>
                <a:spcPts val="1000"/>
              </a:spcBef>
              <a:spcAft>
                <a:spcPts val="0"/>
              </a:spcAft>
              <a:buSzPct val="79999"/>
              <a:buNone/>
            </a:pPr>
            <a:r>
              <a:rPr lang="fr-FR" sz="1800" b="1"/>
              <a:t>Citations trop longues </a:t>
            </a:r>
            <a:endParaRPr/>
          </a:p>
          <a:p>
            <a:pPr marL="457200" lvl="1" indent="0" algn="l" rtl="0">
              <a:spcBef>
                <a:spcPts val="1000"/>
              </a:spcBef>
              <a:spcAft>
                <a:spcPts val="0"/>
              </a:spcAft>
              <a:buSzPct val="79999"/>
              <a:buNone/>
            </a:pPr>
            <a:r>
              <a:rPr lang="fr-FR" sz="1800" b="1"/>
              <a:t>Style de rédaction</a:t>
            </a:r>
            <a:endParaRPr/>
          </a:p>
          <a:p>
            <a:pPr marL="457200" lvl="1" indent="0" algn="l" rtl="0">
              <a:spcBef>
                <a:spcPts val="1000"/>
              </a:spcBef>
              <a:spcAft>
                <a:spcPts val="0"/>
              </a:spcAft>
              <a:buSzPct val="79999"/>
              <a:buNone/>
            </a:pPr>
            <a:r>
              <a:rPr lang="fr-FR" b="1"/>
              <a:t>Lignes de transition</a:t>
            </a:r>
            <a:endParaRPr/>
          </a:p>
          <a:p>
            <a:pPr marL="457200" lvl="1" indent="0" algn="l" rtl="0">
              <a:spcBef>
                <a:spcPts val="1000"/>
              </a:spcBef>
              <a:spcAft>
                <a:spcPts val="0"/>
              </a:spcAft>
              <a:buSzPct val="79999"/>
              <a:buNone/>
            </a:pPr>
            <a:r>
              <a:rPr lang="fr-FR" b="1"/>
              <a:t>Transparence de l’argumentation </a:t>
            </a:r>
            <a:endParaRPr/>
          </a:p>
          <a:p>
            <a:pPr marL="457200" lvl="1" indent="0" algn="l" rtl="0">
              <a:spcBef>
                <a:spcPts val="1000"/>
              </a:spcBef>
              <a:spcAft>
                <a:spcPts val="0"/>
              </a:spcAft>
              <a:buSzPct val="79999"/>
              <a:buNone/>
            </a:pPr>
            <a:endParaRPr sz="1800" b="1"/>
          </a:p>
          <a:p>
            <a:pPr marL="609600" lvl="0" indent="-609600" algn="l" rtl="0">
              <a:spcBef>
                <a:spcPts val="1000"/>
              </a:spcBef>
              <a:spcAft>
                <a:spcPts val="0"/>
              </a:spcAft>
              <a:buSzPct val="80000"/>
              <a:buNone/>
            </a:pPr>
            <a:endParaRPr sz="2000" b="1">
              <a:solidFill>
                <a:srgbClr val="CC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890337" y="260350"/>
            <a:ext cx="9331576"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b="1"/>
              <a:t>Les dates importantes</a:t>
            </a:r>
            <a:endParaRPr b="1">
              <a:latin typeface="Times New Roman"/>
              <a:ea typeface="Times New Roman"/>
              <a:cs typeface="Times New Roman"/>
              <a:sym typeface="Times New Roman"/>
            </a:endParaRPr>
          </a:p>
        </p:txBody>
      </p:sp>
      <p:sp>
        <p:nvSpPr>
          <p:cNvPr id="197" name="Google Shape;197;p9"/>
          <p:cNvSpPr txBox="1">
            <a:spLocks noGrp="1"/>
          </p:cNvSpPr>
          <p:nvPr>
            <p:ph type="body" idx="1"/>
          </p:nvPr>
        </p:nvSpPr>
        <p:spPr>
          <a:xfrm>
            <a:off x="1774826" y="1341438"/>
            <a:ext cx="8613775" cy="55165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Font typeface="Century Gothic"/>
              <a:buNone/>
            </a:pPr>
            <a:r>
              <a:rPr lang="fr-FR" b="1" u="sng" dirty="0"/>
              <a:t>Date de remise des formulaires</a:t>
            </a:r>
            <a:r>
              <a:rPr lang="fr-FR" u="sng" dirty="0"/>
              <a:t> : </a:t>
            </a:r>
            <a:endParaRPr dirty="0"/>
          </a:p>
          <a:p>
            <a:pPr marL="342900" lvl="0" indent="-342900" algn="l" rtl="0">
              <a:spcBef>
                <a:spcPts val="1000"/>
              </a:spcBef>
              <a:spcAft>
                <a:spcPts val="0"/>
              </a:spcAft>
              <a:buSzPts val="1600"/>
              <a:buNone/>
            </a:pPr>
            <a:r>
              <a:rPr lang="fr-FR" dirty="0"/>
              <a:t>	 </a:t>
            </a:r>
            <a:r>
              <a:rPr lang="fr-FR" b="1" dirty="0"/>
              <a:t>19 novembre 2024 avant 15h </a:t>
            </a:r>
            <a:endParaRPr b="1" dirty="0"/>
          </a:p>
          <a:p>
            <a:pPr marL="342900" lvl="0" indent="-342900" algn="l" rtl="0">
              <a:spcBef>
                <a:spcPts val="1000"/>
              </a:spcBef>
              <a:spcAft>
                <a:spcPts val="0"/>
              </a:spcAft>
              <a:buSzPts val="1600"/>
              <a:buFont typeface="Century Gothic"/>
              <a:buNone/>
            </a:pPr>
            <a:r>
              <a:rPr lang="fr-FR" b="1" dirty="0"/>
              <a:t>		- V. Bigarré : formulaire papier (+ mail)</a:t>
            </a:r>
            <a:endParaRPr sz="2000" u="sng" dirty="0"/>
          </a:p>
          <a:p>
            <a:pPr marL="342900" lvl="0" indent="-342900" algn="l" rtl="0">
              <a:spcBef>
                <a:spcPts val="1000"/>
              </a:spcBef>
              <a:spcAft>
                <a:spcPts val="0"/>
              </a:spcAft>
              <a:buSzPts val="1600"/>
              <a:buNone/>
            </a:pPr>
            <a:r>
              <a:rPr lang="fr-FR" b="1" u="sng" dirty="0"/>
              <a:t>Date d’envoi du résumé (</a:t>
            </a:r>
            <a:r>
              <a:rPr lang="fr-FR" u="sng" dirty="0"/>
              <a:t>500 mots)</a:t>
            </a:r>
            <a:r>
              <a:rPr lang="fr-FR" b="1" u="sng" dirty="0"/>
              <a:t> + question + 12 références: </a:t>
            </a:r>
            <a:endParaRPr dirty="0"/>
          </a:p>
          <a:p>
            <a:pPr marL="342900" lvl="0" indent="-342900" algn="l" rtl="0">
              <a:spcBef>
                <a:spcPts val="1000"/>
              </a:spcBef>
              <a:spcAft>
                <a:spcPts val="0"/>
              </a:spcAft>
              <a:buSzPts val="1600"/>
              <a:buNone/>
            </a:pPr>
            <a:r>
              <a:rPr lang="fr-FR" dirty="0"/>
              <a:t>	</a:t>
            </a:r>
            <a:r>
              <a:rPr lang="fr-FR" b="1" i="1" dirty="0"/>
              <a:t> 07</a:t>
            </a:r>
            <a:r>
              <a:rPr lang="fr-FR" b="1" dirty="0"/>
              <a:t> janvier 2025 avant 15h</a:t>
            </a:r>
            <a:endParaRPr b="1" dirty="0"/>
          </a:p>
          <a:p>
            <a:pPr marL="342900" lvl="0" indent="-342900" algn="l" rtl="0">
              <a:spcBef>
                <a:spcPts val="1000"/>
              </a:spcBef>
              <a:spcAft>
                <a:spcPts val="0"/>
              </a:spcAft>
              <a:buSzPts val="1600"/>
              <a:buFont typeface="Century Gothic"/>
              <a:buNone/>
            </a:pPr>
            <a:r>
              <a:rPr lang="fr-FR" b="1" dirty="0"/>
              <a:t>		- A. </a:t>
            </a:r>
            <a:r>
              <a:rPr lang="fr-FR" b="1" dirty="0" err="1"/>
              <a:t>Vlassis</a:t>
            </a:r>
            <a:r>
              <a:rPr lang="fr-FR" b="1" dirty="0"/>
              <a:t> : Mail</a:t>
            </a:r>
            <a:endParaRPr dirty="0"/>
          </a:p>
          <a:p>
            <a:pPr marL="342900" lvl="0" indent="-342900" algn="l" rtl="0">
              <a:spcBef>
                <a:spcPts val="1000"/>
              </a:spcBef>
              <a:spcAft>
                <a:spcPts val="0"/>
              </a:spcAft>
              <a:buSzPts val="1600"/>
              <a:buFont typeface="Century Gothic"/>
              <a:buNone/>
            </a:pPr>
            <a:endParaRPr b="1" u="sng"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4645</TotalTime>
  <Words>2105</Words>
  <Application>Microsoft Macintosh PowerPoint</Application>
  <PresentationFormat>Widescreen</PresentationFormat>
  <Paragraphs>154</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Century Gothic</vt:lpstr>
      <vt:lpstr>Noto Sans Symbols</vt:lpstr>
      <vt:lpstr>Ion</vt:lpstr>
      <vt:lpstr>Travail dirigé en Science politique – Séminaire de soutien </vt:lpstr>
      <vt:lpstr>Travail personnel de fin de bac  </vt:lpstr>
      <vt:lpstr>Des objectifs en termes de compétences   </vt:lpstr>
      <vt:lpstr>Des objectifs en termes de compétences  </vt:lpstr>
      <vt:lpstr>Engagements pédagogiques </vt:lpstr>
      <vt:lpstr>Un cheminement</vt:lpstr>
      <vt:lpstr>Evaluation </vt:lpstr>
      <vt:lpstr>TDSP – critères d’évaluation</vt:lpstr>
      <vt:lpstr>Les dates importantes</vt:lpstr>
      <vt:lpstr>Les dates importantes</vt:lpstr>
      <vt:lpstr>Le séminaire est l’occasion de poser des questions ou de discuter de problèmes communs…  Ce n’est pas pendant le séminaire que vous travaillez sur votre TDSP …</vt:lpstr>
      <vt:lpstr>PowerPoint Presentation</vt:lpstr>
      <vt:lpstr>Lectures</vt:lpstr>
      <vt:lpstr>Exemples</vt:lpstr>
      <vt:lpstr>Exemples</vt:lpstr>
      <vt:lpstr>Exemples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 dirigé en Science politique – Séminaire de soutien </dc:title>
  <dc:creator>Fallon Catherine</dc:creator>
  <cp:lastModifiedBy>Vlassis Antonios</cp:lastModifiedBy>
  <cp:revision>10</cp:revision>
  <dcterms:created xsi:type="dcterms:W3CDTF">2018-09-19T19:38:41Z</dcterms:created>
  <dcterms:modified xsi:type="dcterms:W3CDTF">2024-09-24T10:15:30Z</dcterms:modified>
</cp:coreProperties>
</file>