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18" r:id="rId2"/>
  </p:sldMasterIdLst>
  <p:notesMasterIdLst>
    <p:notesMasterId r:id="rId4"/>
  </p:notesMasterIdLst>
  <p:sldIdLst>
    <p:sldId id="256" r:id="rId3"/>
  </p:sldIdLst>
  <p:sldSz cx="30243463" cy="42845038"/>
  <p:notesSz cx="6797675" cy="9926638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95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ldine Piel" initials="G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2D3"/>
    <a:srgbClr val="F1B9BA"/>
    <a:srgbClr val="E89092"/>
    <a:srgbClr val="DB5457"/>
    <a:srgbClr val="FF6767"/>
    <a:srgbClr val="FFFFFF"/>
    <a:srgbClr val="FE5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9" autoAdjust="0"/>
    <p:restoredTop sz="95371" autoAdjust="0"/>
  </p:normalViewPr>
  <p:slideViewPr>
    <p:cSldViewPr>
      <p:cViewPr>
        <p:scale>
          <a:sx n="40" d="100"/>
          <a:sy n="40" d="100"/>
        </p:scale>
        <p:origin x="-1326" y="2838"/>
      </p:cViewPr>
      <p:guideLst>
        <p:guide orient="horz" pos="13495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C6BA6-EBED-41C5-8D5F-77C6466BB97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4538"/>
            <a:ext cx="2625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5A17-239D-44D6-B8BD-EEAF943FB01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28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5A17-239D-44D6-B8BD-EEAF943FB01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09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0433" y="7011911"/>
            <a:ext cx="22682597" cy="14916421"/>
          </a:xfrm>
          <a:prstGeom prst="rect">
            <a:avLst/>
          </a:prstGeom>
        </p:spPr>
        <p:txBody>
          <a:bodyPr anchor="b"/>
          <a:lstStyle>
            <a:lvl1pPr algn="ctr">
              <a:defRPr sz="14884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0433" y="22503566"/>
            <a:ext cx="22682597" cy="103442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953"/>
            </a:lvl1pPr>
            <a:lvl2pPr marL="1134130" indent="0" algn="ctr">
              <a:buNone/>
              <a:defRPr sz="4961"/>
            </a:lvl2pPr>
            <a:lvl3pPr marL="2268261" indent="0" algn="ctr">
              <a:buNone/>
              <a:defRPr sz="4465"/>
            </a:lvl3pPr>
            <a:lvl4pPr marL="3402391" indent="0" algn="ctr">
              <a:buNone/>
              <a:defRPr sz="3969"/>
            </a:lvl4pPr>
            <a:lvl5pPr marL="4536521" indent="0" algn="ctr">
              <a:buNone/>
              <a:defRPr sz="3969"/>
            </a:lvl5pPr>
            <a:lvl6pPr marL="5670652" indent="0" algn="ctr">
              <a:buNone/>
              <a:defRPr sz="3969"/>
            </a:lvl6pPr>
            <a:lvl7pPr marL="6804782" indent="0" algn="ctr">
              <a:buNone/>
              <a:defRPr sz="3969"/>
            </a:lvl7pPr>
            <a:lvl8pPr marL="7938912" indent="0" algn="ctr">
              <a:buNone/>
              <a:defRPr sz="3969"/>
            </a:lvl8pPr>
            <a:lvl9pPr marL="9073043" indent="0" algn="ctr">
              <a:buNone/>
              <a:defRPr sz="3969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79238" y="39711006"/>
            <a:ext cx="6804779" cy="2281102"/>
          </a:xfrm>
          <a:prstGeom prst="rect">
            <a:avLst/>
          </a:prstGeom>
        </p:spPr>
        <p:txBody>
          <a:bodyPr/>
          <a:lstStyle/>
          <a:p>
            <a:fld id="{A1461278-D9B7-4B37-9F61-17666A6923DF}" type="datetimeFigureOut">
              <a:rPr lang="fr-BE" smtClean="0"/>
              <a:t>15/04/2021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018147" y="39711006"/>
            <a:ext cx="10207169" cy="2281102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359446" y="39711006"/>
            <a:ext cx="6804779" cy="2281102"/>
          </a:xfrm>
          <a:prstGeom prst="rect">
            <a:avLst/>
          </a:prstGeom>
        </p:spPr>
        <p:txBody>
          <a:bodyPr/>
          <a:lstStyle/>
          <a:p>
            <a:fld id="{2090CA9C-DF8C-48F9-A048-FF44F9C8EC2D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Cadre 6"/>
          <p:cNvSpPr/>
          <p:nvPr userDrawn="1"/>
        </p:nvSpPr>
        <p:spPr>
          <a:xfrm>
            <a:off x="0" y="0"/>
            <a:ext cx="30243463" cy="42845038"/>
          </a:xfrm>
          <a:prstGeom prst="frame">
            <a:avLst>
              <a:gd name="adj1" fmla="val 238"/>
            </a:avLst>
          </a:prstGeom>
          <a:solidFill>
            <a:srgbClr val="DB5457"/>
          </a:solidFill>
          <a:ln>
            <a:solidFill>
              <a:srgbClr val="DB5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800" y="2855913"/>
            <a:ext cx="9755188" cy="9998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857163" y="6169025"/>
            <a:ext cx="15311437" cy="30448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2800" y="12853988"/>
            <a:ext cx="9755188" cy="23812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9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80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643975" y="2281238"/>
            <a:ext cx="6519863" cy="36309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79625" y="2281238"/>
            <a:ext cx="19411950" cy="36309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462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838" y="7011988"/>
            <a:ext cx="22683787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838" y="22502813"/>
            <a:ext cx="22683787" cy="10345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0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183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750" y="10682288"/>
            <a:ext cx="26084213" cy="17821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750" y="28671838"/>
            <a:ext cx="26084213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081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79625" y="11406188"/>
            <a:ext cx="12965113" cy="27184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97138" y="11406188"/>
            <a:ext cx="12966700" cy="27184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35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800" y="2281238"/>
            <a:ext cx="26085800" cy="82819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2800" y="10502900"/>
            <a:ext cx="12795250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82800" y="15649575"/>
            <a:ext cx="12795250" cy="23020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11438" y="10502900"/>
            <a:ext cx="12857162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11438" y="15649575"/>
            <a:ext cx="12857162" cy="23020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2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253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82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2800" y="2855913"/>
            <a:ext cx="9755188" cy="9998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7163" y="6169025"/>
            <a:ext cx="15311437" cy="30448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2800" y="12853988"/>
            <a:ext cx="9755188" cy="23812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187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tiff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55" y="991232"/>
            <a:ext cx="2952328" cy="2952328"/>
          </a:xfrm>
          <a:prstGeom prst="rect">
            <a:avLst/>
          </a:prstGeom>
        </p:spPr>
      </p:pic>
      <p:pic>
        <p:nvPicPr>
          <p:cNvPr id="8" name="Image 7" descr="uLIEGE_Medecine_Center-Interdisciplinary-Research-Medicines_Logo_CMJN_pos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99" y="540199"/>
            <a:ext cx="13177464" cy="34125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250523" y="41133699"/>
            <a:ext cx="6206063" cy="64807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3000" b="0" i="0" cap="all" baseline="0" dirty="0">
                <a:solidFill>
                  <a:srgbClr val="FF5B6F"/>
                </a:solidFill>
                <a:latin typeface="+mn-lt"/>
                <a:ea typeface="Futura Condensed Medium" charset="0"/>
                <a:cs typeface="Futura Condensed Medium" charset="0"/>
              </a:rPr>
              <a:t>Center for interdisciplinary research on medicines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4542" y="40492831"/>
            <a:ext cx="1671199" cy="1447663"/>
          </a:xfrm>
          <a:prstGeom prst="rect">
            <a:avLst/>
          </a:prstGeom>
        </p:spPr>
      </p:pic>
      <p:pic>
        <p:nvPicPr>
          <p:cNvPr id="12" name="Picture 2" descr="Résultat de recherche d'images pour &quot;fonds léon frédéricq logo&quot;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444" y="40847415"/>
            <a:ext cx="1574448" cy="12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27" y="40972939"/>
            <a:ext cx="1527517" cy="969594"/>
          </a:xfrm>
          <a:prstGeom prst="rect">
            <a:avLst/>
          </a:prstGeom>
        </p:spPr>
      </p:pic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744006" y="4644656"/>
            <a:ext cx="26084213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BE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idx="1"/>
          </p:nvPr>
        </p:nvSpPr>
        <p:spPr>
          <a:xfrm>
            <a:off x="1721409" y="8249672"/>
            <a:ext cx="26084213" cy="114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Auteurs et affiliations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83" y="40891314"/>
            <a:ext cx="13346604" cy="11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2268261" rtl="0" eaLnBrk="1" latinLnBrk="0" hangingPunct="1">
        <a:lnSpc>
          <a:spcPct val="90000"/>
        </a:lnSpc>
        <a:spcBef>
          <a:spcPct val="0"/>
        </a:spcBef>
        <a:buNone/>
        <a:defRPr sz="10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065" indent="-567065" algn="l" defTabSz="2268261" rtl="0" eaLnBrk="1" latinLnBrk="0" hangingPunct="1">
        <a:lnSpc>
          <a:spcPct val="90000"/>
        </a:lnSpc>
        <a:spcBef>
          <a:spcPts val="2481"/>
        </a:spcBef>
        <a:buFont typeface="Arial" panose="020B0604020202020204" pitchFamily="34" charset="0"/>
        <a:buChar char="•"/>
        <a:defRPr sz="6946" kern="1200">
          <a:solidFill>
            <a:schemeClr val="tx1"/>
          </a:solidFill>
          <a:latin typeface="+mn-lt"/>
          <a:ea typeface="+mn-ea"/>
          <a:cs typeface="+mn-cs"/>
        </a:defRPr>
      </a:lvl1pPr>
      <a:lvl2pPr marL="1701195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283532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945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358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771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184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597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40108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4130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826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239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652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7065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478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891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3043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79625" y="2281238"/>
            <a:ext cx="26084213" cy="8281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79625" y="11406188"/>
            <a:ext cx="26084213" cy="2718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79625" y="39711313"/>
            <a:ext cx="6804025" cy="2281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F36F-FFF0-4711-B27F-C2AED4E000C1}" type="datetimeFigureOut">
              <a:rPr lang="fr-BE" smtClean="0"/>
              <a:t>15/04/2021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18713" y="39711313"/>
            <a:ext cx="10206037" cy="2281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359813" y="39711313"/>
            <a:ext cx="6804025" cy="2281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0FD1-A900-4A44-9CAB-F229E4B40D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2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7.png"/><Relationship Id="rId21" Type="http://schemas.openxmlformats.org/officeDocument/2006/relationships/hyperlink" Target="http://www.cirm.uliege.be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23" Type="http://schemas.openxmlformats.org/officeDocument/2006/relationships/hyperlink" Target="mailto:npenoy@uliege.be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2.emf"/><Relationship Id="rId4" Type="http://schemas.openxmlformats.org/officeDocument/2006/relationships/hyperlink" Target="mailto:npenoy@uliege.Be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emf"/><Relationship Id="rId22" Type="http://schemas.openxmlformats.org/officeDocument/2006/relationships/hyperlink" Target="http://www.ltpb.ulg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6114" y="8074606"/>
            <a:ext cx="18434049" cy="5155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fr-BE" sz="4000" b="1" dirty="0"/>
              <a:t>INTRODUCTION</a:t>
            </a:r>
            <a:endParaRPr lang="fr-BE" sz="6000" b="1" dirty="0"/>
          </a:p>
          <a:p>
            <a:endParaRPr lang="fr-BE" sz="100" dirty="0"/>
          </a:p>
          <a:p>
            <a:pPr algn="just"/>
            <a:r>
              <a:rPr lang="en-US" sz="3200" dirty="0"/>
              <a:t>Liposomes </a:t>
            </a:r>
            <a:r>
              <a:rPr lang="en-US" sz="3200" dirty="0" smtClean="0"/>
              <a:t>are interesting tool for </a:t>
            </a:r>
            <a:r>
              <a:rPr lang="en-US" sz="3200" dirty="0"/>
              <a:t>drug </a:t>
            </a:r>
            <a:r>
              <a:rPr lang="en-US" sz="3200" dirty="0" smtClean="0"/>
              <a:t>delivery and are widely used in new </a:t>
            </a:r>
            <a:r>
              <a:rPr lang="en-US" sz="3200" dirty="0"/>
              <a:t>pharmaceutical formulations with an increasing of the liposomal drug preparations used in clinical </a:t>
            </a:r>
            <a:r>
              <a:rPr lang="en-US" sz="3200" dirty="0" smtClean="0"/>
              <a:t>trials.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[1</a:t>
            </a:r>
            <a:r>
              <a:rPr lang="en-US" sz="3200" baseline="30000" dirty="0" smtClean="0"/>
              <a:t>]</a:t>
            </a:r>
            <a:r>
              <a:rPr lang="en-US" sz="3200" dirty="0" smtClean="0"/>
              <a:t> However</a:t>
            </a:r>
            <a:r>
              <a:rPr lang="en-US" sz="3200" dirty="0"/>
              <a:t>, the usual methods of production often involve the use of organic </a:t>
            </a:r>
            <a:r>
              <a:rPr lang="en-US" sz="3200" dirty="0" smtClean="0"/>
              <a:t>solvents and are </a:t>
            </a:r>
            <a:r>
              <a:rPr lang="en-US" sz="3200" dirty="0"/>
              <a:t>generally difficult to transfer to the industrial </a:t>
            </a:r>
            <a:r>
              <a:rPr lang="en-US" sz="3200" dirty="0" smtClean="0"/>
              <a:t>scale under </a:t>
            </a:r>
            <a:r>
              <a:rPr lang="en-US" sz="3200" dirty="0"/>
              <a:t>GMP conditions</a:t>
            </a:r>
            <a:r>
              <a:rPr lang="en-US" sz="3200" dirty="0" smtClean="0"/>
              <a:t>.</a:t>
            </a:r>
            <a:r>
              <a:rPr lang="en-US" sz="3200" baseline="30000" dirty="0" smtClean="0"/>
              <a:t>[2] </a:t>
            </a:r>
            <a:r>
              <a:rPr lang="en-US" sz="3200" dirty="0" smtClean="0"/>
              <a:t>Supercritical </a:t>
            </a:r>
            <a:r>
              <a:rPr lang="en-US" sz="3200" dirty="0"/>
              <a:t>fluid-based liposome preparation processes are more advantageous </a:t>
            </a:r>
            <a:r>
              <a:rPr lang="en-US" sz="3200" dirty="0" smtClean="0"/>
              <a:t>because </a:t>
            </a:r>
            <a:r>
              <a:rPr lang="en-US" sz="3200" dirty="0"/>
              <a:t>they can allow one-step liposome preparation with a significant decrease or complete suppression of the use of organic solvent and a better control of the physicochemical properties</a:t>
            </a:r>
            <a:r>
              <a:rPr lang="en-US" sz="3200" dirty="0" smtClean="0"/>
              <a:t>.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[3] </a:t>
            </a:r>
            <a:endParaRPr lang="fr-BE" sz="3200" dirty="0"/>
          </a:p>
          <a:p>
            <a:pPr algn="just"/>
            <a:r>
              <a:rPr lang="en-US" sz="3200" b="1" dirty="0" smtClean="0"/>
              <a:t>The </a:t>
            </a:r>
            <a:r>
              <a:rPr lang="en-US" sz="3200" b="1" dirty="0"/>
              <a:t>aim of this study is </a:t>
            </a:r>
            <a:r>
              <a:rPr lang="en-US" sz="3200" b="1" dirty="0" smtClean="0"/>
              <a:t>to find optimal </a:t>
            </a:r>
            <a:r>
              <a:rPr lang="en-US" sz="3200" b="1" dirty="0"/>
              <a:t>conditions of </a:t>
            </a:r>
            <a:r>
              <a:rPr lang="en-US" sz="3200" b="1" dirty="0" smtClean="0"/>
              <a:t>production by a quality by design strategy (</a:t>
            </a:r>
            <a:r>
              <a:rPr lang="en-US" sz="3200" b="1" dirty="0" err="1" smtClean="0"/>
              <a:t>QbD</a:t>
            </a:r>
            <a:r>
              <a:rPr lang="en-US" sz="3200" b="1" dirty="0" smtClean="0"/>
              <a:t>), </a:t>
            </a:r>
            <a:r>
              <a:rPr lang="en-US" sz="3200" b="1" dirty="0"/>
              <a:t>allowing the </a:t>
            </a:r>
            <a:r>
              <a:rPr lang="en-US" sz="3200" b="1" dirty="0" smtClean="0"/>
              <a:t>production of different formulations of </a:t>
            </a:r>
            <a:r>
              <a:rPr lang="en-US" sz="3200" b="1" dirty="0"/>
              <a:t>liposomes </a:t>
            </a:r>
            <a:r>
              <a:rPr lang="en-US" sz="3200" b="1" dirty="0" smtClean="0"/>
              <a:t>with a </a:t>
            </a:r>
            <a:r>
              <a:rPr lang="en-US" sz="3200" b="1" dirty="0"/>
              <a:t>size around 200 nm </a:t>
            </a:r>
            <a:r>
              <a:rPr lang="en-US" sz="3200" b="1" dirty="0" smtClean="0"/>
              <a:t>and </a:t>
            </a:r>
            <a:r>
              <a:rPr lang="en-US" sz="3200" b="1" dirty="0"/>
              <a:t>a low </a:t>
            </a:r>
            <a:r>
              <a:rPr lang="en-US" sz="3200" b="1" dirty="0" smtClean="0"/>
              <a:t>dispersity.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9154179" y="8051521"/>
            <a:ext cx="109108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fr-BE" sz="4000" b="1" dirty="0"/>
              <a:t>OBJECTIVES</a:t>
            </a:r>
          </a:p>
          <a:p>
            <a:endParaRPr lang="fr-BE" sz="3200" b="1" dirty="0">
              <a:solidFill>
                <a:srgbClr val="DB5457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53568" y="13297809"/>
            <a:ext cx="1850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 startAt="3"/>
            </a:pPr>
            <a:r>
              <a:rPr lang="fr-BE" sz="4000" b="1" dirty="0"/>
              <a:t>MATERIALS AND METHODS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1" y="828231"/>
            <a:ext cx="5550744" cy="283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e 39"/>
          <p:cNvGrpSpPr/>
          <p:nvPr/>
        </p:nvGrpSpPr>
        <p:grpSpPr>
          <a:xfrm>
            <a:off x="609985" y="14077703"/>
            <a:ext cx="18112146" cy="8186858"/>
            <a:chOff x="718977" y="17882652"/>
            <a:chExt cx="17737337" cy="4493087"/>
          </a:xfrm>
          <a:solidFill>
            <a:schemeClr val="bg1">
              <a:lumMod val="95000"/>
            </a:schemeClr>
          </a:solidFill>
        </p:grpSpPr>
        <p:sp>
          <p:nvSpPr>
            <p:cNvPr id="28" name="ZoneTexte 27"/>
            <p:cNvSpPr txBox="1"/>
            <p:nvPr/>
          </p:nvSpPr>
          <p:spPr>
            <a:xfrm>
              <a:off x="718977" y="17882652"/>
              <a:ext cx="9604280" cy="44930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BE" sz="3200" b="1" dirty="0"/>
                <a:t>3.1 </a:t>
              </a:r>
              <a:r>
                <a:rPr lang="fr-BE" sz="3200" b="1" dirty="0" smtClean="0"/>
                <a:t>Liposomes formulations</a:t>
              </a:r>
            </a:p>
            <a:p>
              <a:pPr algn="just"/>
              <a:endParaRPr lang="fr-BE" sz="100" b="1" dirty="0" smtClean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fr-BE" sz="3200" dirty="0" err="1" smtClean="0"/>
                <a:t>Soybean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phosphatidylcholine</a:t>
              </a:r>
              <a:r>
                <a:rPr lang="fr-BE" sz="3200" dirty="0"/>
                <a:t> </a:t>
              </a:r>
              <a:r>
                <a:rPr lang="fr-BE" sz="3200" dirty="0" smtClean="0"/>
                <a:t>(SPC), </a:t>
              </a:r>
              <a:r>
                <a:rPr lang="fr-BE" sz="3200" dirty="0" err="1" smtClean="0"/>
                <a:t>cholesterol</a:t>
              </a:r>
              <a:r>
                <a:rPr lang="fr-BE" sz="3200" dirty="0" smtClean="0"/>
                <a:t> (CHOL) : 70/30 % (m/m) </a:t>
              </a:r>
              <a:r>
                <a:rPr lang="fr-BE" sz="3200" dirty="0" err="1" smtClean="0"/>
                <a:t>used</a:t>
              </a:r>
              <a:r>
                <a:rPr lang="fr-BE" sz="3200" dirty="0" smtClean="0"/>
                <a:t> for the </a:t>
              </a:r>
              <a:r>
                <a:rPr lang="fr-BE" sz="3200" dirty="0" err="1" smtClean="0"/>
                <a:t>QbD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strategy</a:t>
              </a:r>
              <a:endParaRPr lang="fr-BE" sz="3200" dirty="0" smtClean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fr-BE" sz="3200" dirty="0" smtClean="0"/>
                <a:t>SPC, CHOL, DSPE PEG 2000 : 65/30/5 % (m/m)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fr-BE" sz="3200" dirty="0" smtClean="0"/>
                <a:t>Egg PC (EPC), DC-CHOL, CHOL, DSPE PEG 2000 : 50,05/29,4/0,6/19,95 % (m/m)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fr-BE" sz="3200" dirty="0" smtClean="0"/>
                <a:t>DOPE, </a:t>
              </a:r>
              <a:r>
                <a:rPr lang="fr-BE" sz="3200" dirty="0" err="1" smtClean="0"/>
                <a:t>cholesterol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hemisuccinate</a:t>
              </a:r>
              <a:r>
                <a:rPr lang="fr-BE" sz="3200" dirty="0" smtClean="0"/>
                <a:t> (CHEMS), CHOL, DSPE PEG 750 : 43/21/30/6 % (m/m)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fr-BE" sz="3200" dirty="0" smtClean="0"/>
                <a:t>DOTAP, CHOL, DOPE : 44,45/33,33/22,22 % (m/m)</a:t>
              </a:r>
            </a:p>
            <a:p>
              <a:pPr algn="just"/>
              <a:endParaRPr lang="fr-BE" sz="1100" dirty="0" smtClean="0"/>
            </a:p>
            <a:p>
              <a:pPr algn="just"/>
              <a:endParaRPr lang="fr-BE" sz="1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just"/>
              <a:r>
                <a:rPr lang="fr-BE" sz="3200" b="1" dirty="0" smtClean="0"/>
                <a:t>3.2 </a:t>
              </a:r>
              <a:r>
                <a:rPr lang="fr-BE" sz="3200" b="1" dirty="0" err="1" smtClean="0"/>
                <a:t>Quality</a:t>
              </a:r>
              <a:r>
                <a:rPr lang="fr-BE" sz="3200" b="1" dirty="0" smtClean="0"/>
                <a:t> by design </a:t>
              </a:r>
              <a:r>
                <a:rPr lang="fr-BE" sz="3200" b="1" dirty="0" err="1" smtClean="0"/>
                <a:t>strategy</a:t>
              </a:r>
              <a:r>
                <a:rPr lang="fr-BE" sz="3200" b="1" dirty="0" smtClean="0"/>
                <a:t> </a:t>
              </a:r>
              <a:r>
                <a:rPr lang="fr-BE" sz="3200" dirty="0"/>
                <a:t>:</a:t>
              </a:r>
              <a:r>
                <a:rPr lang="fr-BE" sz="3200" dirty="0" smtClean="0"/>
                <a:t> </a:t>
              </a:r>
            </a:p>
            <a:p>
              <a:pPr algn="just"/>
              <a:endParaRPr lang="fr-BE" sz="100" dirty="0"/>
            </a:p>
            <a:p>
              <a:pPr algn="just"/>
              <a:r>
                <a:rPr lang="en-US" sz="3200" dirty="0" smtClean="0"/>
                <a:t>The </a:t>
              </a:r>
              <a:r>
                <a:rPr lang="en-US" sz="3200" dirty="0"/>
                <a:t>parameters influencing the characteristics of the liposomes are the lipids concentration, the dispersion volume, the temperature and the pressure. This strategy highlighted two production zones where </a:t>
              </a:r>
              <a:r>
                <a:rPr lang="en-US" sz="3200" dirty="0" smtClean="0"/>
                <a:t>the</a:t>
              </a:r>
            </a:p>
            <a:p>
              <a:pPr algn="just"/>
              <a:r>
                <a:rPr lang="en-US" sz="3200" dirty="0"/>
                <a:t>liposomes produced have acceptable physicochemical </a:t>
              </a:r>
              <a:r>
                <a:rPr lang="en-US" sz="3200" dirty="0" smtClean="0"/>
                <a:t>characteristics</a:t>
              </a:r>
              <a:r>
                <a:rPr lang="en-US" sz="3200" dirty="0"/>
                <a:t> </a:t>
              </a:r>
              <a:r>
                <a:rPr lang="en-US" sz="3200" dirty="0" smtClean="0"/>
                <a:t>(blue areas on the design space (Figure 1)).</a:t>
              </a:r>
              <a:endParaRPr lang="fr-BE" sz="3200" b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393776" y="17882652"/>
              <a:ext cx="8062538" cy="3352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BE" sz="3200" b="1" dirty="0" smtClean="0"/>
                <a:t>3.3 </a:t>
              </a:r>
              <a:r>
                <a:rPr lang="fr-BE" sz="3200" b="1" dirty="0" err="1"/>
                <a:t>Supercritical</a:t>
              </a:r>
              <a:r>
                <a:rPr lang="fr-BE" sz="3200" b="1" dirty="0"/>
                <a:t> </a:t>
              </a:r>
              <a:r>
                <a:rPr lang="fr-BE" sz="3200" b="1" dirty="0" err="1" smtClean="0"/>
                <a:t>process</a:t>
              </a:r>
              <a:endParaRPr lang="fr-BE" sz="3200" b="1" dirty="0" smtClean="0"/>
            </a:p>
            <a:p>
              <a:endParaRPr lang="fr-BE" sz="700" b="1" dirty="0"/>
            </a:p>
            <a:p>
              <a:pPr marL="742950" indent="-742950" algn="just">
                <a:buFont typeface="+mj-lt"/>
                <a:buAutoNum type="alphaUcPeriod"/>
              </a:pPr>
              <a:r>
                <a:rPr lang="fr-BE" sz="3200" dirty="0"/>
                <a:t>CO</a:t>
              </a:r>
              <a:r>
                <a:rPr lang="fr-BE" sz="3200" baseline="-25000" dirty="0"/>
                <a:t>2</a:t>
              </a:r>
              <a:r>
                <a:rPr lang="fr-BE" sz="3200" dirty="0"/>
                <a:t>  </a:t>
              </a:r>
              <a:r>
                <a:rPr lang="fr-BE" sz="3200" dirty="0" err="1"/>
                <a:t>was</a:t>
              </a:r>
              <a:r>
                <a:rPr lang="fr-BE" sz="3200" dirty="0"/>
                <a:t> </a:t>
              </a:r>
              <a:r>
                <a:rPr lang="fr-BE" sz="3200" dirty="0" err="1"/>
                <a:t>chosen</a:t>
              </a:r>
              <a:r>
                <a:rPr lang="fr-BE" sz="3200" dirty="0"/>
                <a:t> as a </a:t>
              </a:r>
              <a:r>
                <a:rPr lang="fr-BE" sz="3200" dirty="0" err="1"/>
                <a:t>supercritical</a:t>
              </a:r>
              <a:r>
                <a:rPr lang="fr-BE" sz="3200" dirty="0"/>
                <a:t> </a:t>
              </a:r>
              <a:r>
                <a:rPr lang="fr-BE" sz="3200" dirty="0" err="1"/>
                <a:t>fluid</a:t>
              </a:r>
              <a:endParaRPr lang="fr-BE" sz="3200" dirty="0"/>
            </a:p>
            <a:p>
              <a:pPr marL="742950" indent="-742950" algn="just">
                <a:buFont typeface="+mj-lt"/>
                <a:buAutoNum type="alphaUcPeriod"/>
              </a:pPr>
              <a:r>
                <a:rPr lang="fr-BE" sz="3200" dirty="0" smtClean="0"/>
                <a:t>A </a:t>
              </a:r>
              <a:r>
                <a:rPr lang="fr-BE" sz="3200" dirty="0" err="1" smtClean="0"/>
                <a:t>phospholipid</a:t>
              </a:r>
              <a:r>
                <a:rPr lang="fr-BE" sz="3200" dirty="0" smtClean="0"/>
                <a:t> dispersion in </a:t>
              </a:r>
              <a:r>
                <a:rPr lang="fr-BE" sz="3200" dirty="0" err="1" smtClean="0"/>
                <a:t>aqueous</a:t>
              </a:r>
              <a:r>
                <a:rPr lang="fr-BE" sz="3200" dirty="0" smtClean="0"/>
                <a:t> buffer (HEPES 10 </a:t>
              </a:r>
              <a:r>
                <a:rPr lang="fr-BE" sz="3200" dirty="0" err="1" smtClean="0"/>
                <a:t>mM</a:t>
              </a:r>
              <a:r>
                <a:rPr lang="fr-BE" sz="3200" dirty="0" smtClean="0"/>
                <a:t> pH 7,4) </a:t>
              </a:r>
              <a:r>
                <a:rPr lang="fr-BE" sz="3200" dirty="0" err="1" smtClean="0"/>
                <a:t>was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prepared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before</a:t>
              </a:r>
              <a:r>
                <a:rPr lang="fr-BE" sz="3200" dirty="0" smtClean="0"/>
                <a:t> the </a:t>
              </a:r>
              <a:r>
                <a:rPr lang="fr-BE" sz="3200" dirty="0" err="1" smtClean="0"/>
                <a:t>process</a:t>
              </a:r>
              <a:r>
                <a:rPr lang="fr-BE" sz="3200" dirty="0" smtClean="0"/>
                <a:t> at 65°C and 1200 </a:t>
              </a:r>
              <a:r>
                <a:rPr lang="fr-BE" sz="3200" dirty="0" err="1" smtClean="0"/>
                <a:t>rpm</a:t>
              </a:r>
              <a:endParaRPr lang="fr-BE" sz="3200" dirty="0" smtClean="0"/>
            </a:p>
            <a:p>
              <a:pPr marL="742950" indent="-742950" algn="just">
                <a:buFont typeface="+mj-lt"/>
                <a:buAutoNum type="alphaUcPeriod"/>
              </a:pPr>
              <a:r>
                <a:rPr lang="fr-BE" sz="3200" dirty="0"/>
                <a:t>Condition 1 </a:t>
              </a:r>
              <a:r>
                <a:rPr lang="fr-BE" sz="3200" dirty="0" smtClean="0"/>
                <a:t>and 2 of production (Figure 1)</a:t>
              </a:r>
            </a:p>
            <a:p>
              <a:pPr marL="742950" indent="-742950" algn="just">
                <a:buFont typeface="+mj-lt"/>
                <a:buAutoNum type="alphaUcPeriod"/>
              </a:pPr>
              <a:r>
                <a:rPr lang="fr-BE" sz="3200" dirty="0" smtClean="0"/>
                <a:t>Non </a:t>
              </a:r>
              <a:r>
                <a:rPr lang="fr-BE" sz="3200" dirty="0" err="1" smtClean="0"/>
                <a:t>influential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fixed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parameters</a:t>
              </a:r>
              <a:r>
                <a:rPr lang="fr-BE" sz="3200" dirty="0" smtClean="0"/>
                <a:t> : agitation rate of 500 </a:t>
              </a:r>
              <a:r>
                <a:rPr lang="fr-BE" sz="3200" dirty="0" err="1" smtClean="0"/>
                <a:t>rpm</a:t>
              </a:r>
              <a:r>
                <a:rPr lang="fr-BE" sz="3200" dirty="0" smtClean="0"/>
                <a:t>, </a:t>
              </a:r>
              <a:r>
                <a:rPr lang="fr-BE" sz="3200" dirty="0" err="1" smtClean="0"/>
                <a:t>reaction</a:t>
              </a:r>
              <a:r>
                <a:rPr lang="fr-BE" sz="3200" dirty="0" smtClean="0"/>
                <a:t> time of 30 min</a:t>
              </a:r>
            </a:p>
            <a:p>
              <a:pPr marL="742950" indent="-742950" algn="just">
                <a:buFont typeface="+mj-lt"/>
                <a:buAutoNum type="alphaUcPeriod"/>
              </a:pPr>
              <a:r>
                <a:rPr lang="fr-BE" sz="3200" dirty="0" err="1" smtClean="0"/>
                <a:t>Samples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were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then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proceed</a:t>
              </a:r>
              <a:r>
                <a:rPr lang="fr-BE" sz="3200" dirty="0" smtClean="0"/>
                <a:t> </a:t>
              </a:r>
              <a:r>
                <a:rPr lang="fr-BE" sz="3200" dirty="0" err="1" smtClean="0"/>
                <a:t>regarding</a:t>
              </a:r>
              <a:r>
                <a:rPr lang="fr-BE" sz="3200" dirty="0" smtClean="0"/>
                <a:t> the condition (n=3</a:t>
              </a:r>
              <a:r>
                <a:rPr lang="fr-BE" sz="3200" dirty="0" smtClean="0"/>
                <a:t>)</a:t>
              </a:r>
            </a:p>
            <a:p>
              <a:pPr marL="742950" indent="-742950" algn="just">
                <a:buFont typeface="+mj-lt"/>
                <a:buAutoNum type="alphaUcPeriod"/>
              </a:pPr>
              <a:endParaRPr lang="fr-BE" sz="3200" dirty="0" smtClean="0"/>
            </a:p>
            <a:p>
              <a:pPr marL="742950" indent="-742950" algn="just">
                <a:buFont typeface="+mj-lt"/>
                <a:buAutoNum type="alphaUcPeriod"/>
              </a:pPr>
              <a:endParaRPr lang="fr-BE" sz="3200" dirty="0" smtClean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576115" y="22226801"/>
            <a:ext cx="18146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 startAt="4"/>
            </a:pPr>
            <a:r>
              <a:rPr lang="fr-BE" sz="4000" b="1" dirty="0"/>
              <a:t>RESULTS AND </a:t>
            </a:r>
            <a:r>
              <a:rPr lang="fr-BE" sz="4000" b="1" dirty="0" smtClean="0"/>
              <a:t>DISCUSSION</a:t>
            </a:r>
            <a:endParaRPr lang="fr-BE" sz="4000" b="1" dirty="0"/>
          </a:p>
          <a:p>
            <a:r>
              <a:rPr lang="en-US" sz="3200" dirty="0" smtClean="0"/>
              <a:t>(A) </a:t>
            </a:r>
            <a:r>
              <a:rPr lang="en-US" sz="3200" dirty="0"/>
              <a:t>Size (nm) expressed in Z-average size and principal peak of the </a:t>
            </a:r>
            <a:r>
              <a:rPr lang="en-US" sz="3200" dirty="0" err="1"/>
              <a:t>diffractogram</a:t>
            </a:r>
            <a:r>
              <a:rPr lang="en-US" sz="3200" b="1" dirty="0"/>
              <a:t> </a:t>
            </a:r>
            <a:r>
              <a:rPr lang="en-US" sz="3200" dirty="0" smtClean="0"/>
              <a:t>of liposomes produced under condition 1 and 2, (B) </a:t>
            </a:r>
            <a:r>
              <a:rPr lang="en-US" sz="3200" dirty="0" err="1" smtClean="0"/>
              <a:t>PdI</a:t>
            </a:r>
            <a:r>
              <a:rPr lang="en-US" sz="3200" dirty="0" smtClean="0"/>
              <a:t> of liposomes produced under condition 1 and 2.</a:t>
            </a:r>
            <a:endParaRPr lang="fr-BE" sz="3200" b="1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24656023" y="36588906"/>
            <a:ext cx="5480244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7.  ACKNOWLEDMENTS</a:t>
            </a:r>
            <a:endParaRPr lang="en-US" sz="1400" dirty="0" smtClean="0"/>
          </a:p>
          <a:p>
            <a:r>
              <a:rPr lang="en-US" sz="2400" dirty="0" smtClean="0"/>
              <a:t>Authors thank the European Regional Development</a:t>
            </a:r>
          </a:p>
          <a:p>
            <a:r>
              <a:rPr lang="en-US" sz="2400" dirty="0" smtClean="0"/>
              <a:t>Fund (FEDER) for the financial </a:t>
            </a:r>
            <a:r>
              <a:rPr lang="en-US" sz="2400" dirty="0" smtClean="0"/>
              <a:t>support</a:t>
            </a:r>
            <a:endParaRPr lang="en-US" sz="3200" b="1" dirty="0" smtClean="0">
              <a:hlinkClick r:id="rId4"/>
            </a:endParaRPr>
          </a:p>
          <a:p>
            <a:pPr algn="ctr"/>
            <a:endParaRPr lang="en-US" sz="3200" b="1" dirty="0" smtClean="0">
              <a:hlinkClick r:id="rId4"/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 smtClean="0"/>
          </a:p>
          <a:p>
            <a:endParaRPr lang="en-US" sz="700" dirty="0" smtClean="0"/>
          </a:p>
        </p:txBody>
      </p:sp>
      <p:sp>
        <p:nvSpPr>
          <p:cNvPr id="44" name="ZoneTexte 43"/>
          <p:cNvSpPr txBox="1"/>
          <p:nvPr/>
        </p:nvSpPr>
        <p:spPr>
          <a:xfrm>
            <a:off x="10277509" y="14234004"/>
            <a:ext cx="195141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63" name="ZoneTexte 62"/>
          <p:cNvSpPr txBox="1"/>
          <p:nvPr/>
        </p:nvSpPr>
        <p:spPr>
          <a:xfrm>
            <a:off x="536523" y="36686611"/>
            <a:ext cx="14587509" cy="4647426"/>
          </a:xfrm>
          <a:prstGeom prst="rect">
            <a:avLst/>
          </a:prstGeom>
          <a:solidFill>
            <a:srgbClr val="F1B9BA"/>
          </a:solidFill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 startAt="5"/>
            </a:pPr>
            <a:r>
              <a:rPr lang="fr-BE" sz="4000" b="1" dirty="0" smtClean="0"/>
              <a:t>CONCLUSION AND PERSPECTIVES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 err="1" smtClean="0"/>
              <a:t>QbD</a:t>
            </a:r>
            <a:r>
              <a:rPr lang="en-US" sz="3200" dirty="0" smtClean="0"/>
              <a:t> approach allowed </a:t>
            </a:r>
            <a:r>
              <a:rPr lang="en-US" sz="3200" dirty="0"/>
              <a:t>to determine two operative conditions for the production of liposomes by the PGSS </a:t>
            </a:r>
            <a:r>
              <a:rPr lang="en-US" sz="3200" dirty="0" smtClean="0"/>
              <a:t>process</a:t>
            </a:r>
            <a:r>
              <a:rPr lang="en-US" sz="3200" dirty="0"/>
              <a:t>. A </a:t>
            </a:r>
            <a:r>
              <a:rPr lang="en-US" sz="3200" dirty="0" smtClean="0"/>
              <a:t>condition involving </a:t>
            </a:r>
            <a:r>
              <a:rPr lang="en-US" sz="3200" dirty="0"/>
              <a:t>a low lipid </a:t>
            </a:r>
            <a:r>
              <a:rPr lang="en-US" sz="3200" dirty="0" smtClean="0"/>
              <a:t>concentration (COND2) which </a:t>
            </a:r>
            <a:r>
              <a:rPr lang="en-US" sz="3200" dirty="0"/>
              <a:t>allows to produce liposomes of various compositions with physicochemical characteristics compatible with most of drug </a:t>
            </a:r>
            <a:r>
              <a:rPr lang="en-US" sz="3200" dirty="0" smtClean="0"/>
              <a:t>administrations. An interesting </a:t>
            </a:r>
            <a:r>
              <a:rPr lang="en-US" sz="3200" dirty="0"/>
              <a:t>condition from the industrial point of view </a:t>
            </a:r>
            <a:r>
              <a:rPr lang="en-US" sz="3200" dirty="0" smtClean="0"/>
              <a:t>(COND1) allows </a:t>
            </a:r>
            <a:r>
              <a:rPr lang="en-US" sz="3200" dirty="0"/>
              <a:t>to produce liposomes of simple composition with satisfactory physicochemical </a:t>
            </a:r>
            <a:r>
              <a:rPr lang="en-US" sz="3200" dirty="0" smtClean="0"/>
              <a:t>characteristics and without any homogenization step. For </a:t>
            </a:r>
            <a:r>
              <a:rPr lang="en-US" sz="3200" dirty="0"/>
              <a:t>applications which require a lower dispersity, </a:t>
            </a:r>
            <a:r>
              <a:rPr lang="en-US" sz="3200" dirty="0" smtClean="0"/>
              <a:t>an optimization </a:t>
            </a:r>
            <a:r>
              <a:rPr lang="en-US" sz="3200" dirty="0"/>
              <a:t>of the production parameters remains possible.</a:t>
            </a:r>
            <a:endParaRPr lang="fr-BE" sz="32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5193739" y="36616207"/>
            <a:ext cx="9469919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6. REFERENCES</a:t>
            </a:r>
            <a:endParaRPr lang="fr-BE" sz="4000" b="1" dirty="0" smtClean="0"/>
          </a:p>
          <a:p>
            <a:r>
              <a:rPr lang="en-US" sz="2400" dirty="0" smtClean="0"/>
              <a:t>[</a:t>
            </a:r>
            <a:r>
              <a:rPr lang="en-US" sz="2400" dirty="0"/>
              <a:t>1] A. Wagner et al., </a:t>
            </a:r>
            <a:r>
              <a:rPr lang="en-US" sz="2400" dirty="0" smtClean="0"/>
              <a:t>GMP </a:t>
            </a:r>
            <a:r>
              <a:rPr lang="en-US" sz="2400" dirty="0"/>
              <a:t>Production of Liposomes — A </a:t>
            </a:r>
            <a:r>
              <a:rPr lang="en-US" sz="2400" dirty="0" smtClean="0"/>
              <a:t>New</a:t>
            </a:r>
            <a:r>
              <a:rPr lang="en-US" sz="2400" dirty="0"/>
              <a:t> </a:t>
            </a:r>
            <a:r>
              <a:rPr lang="en-US" sz="2400" dirty="0" smtClean="0"/>
              <a:t>Industrial Approach, Journal of Liposome Research, 2006</a:t>
            </a:r>
            <a:endParaRPr lang="fr-BE" sz="2400" b="1" dirty="0"/>
          </a:p>
          <a:p>
            <a:r>
              <a:rPr lang="en-US" sz="2400" dirty="0" smtClean="0"/>
              <a:t>[2] C. </a:t>
            </a:r>
            <a:r>
              <a:rPr lang="en-US" sz="2400" dirty="0" err="1" smtClean="0"/>
              <a:t>Tikshdeep</a:t>
            </a:r>
            <a:r>
              <a:rPr lang="en-US" sz="2400" dirty="0" smtClean="0"/>
              <a:t> </a:t>
            </a:r>
            <a:r>
              <a:rPr lang="en-US" sz="2400" dirty="0"/>
              <a:t>et al., Liposome Drug </a:t>
            </a:r>
            <a:r>
              <a:rPr lang="en-US" sz="2400" dirty="0" smtClean="0"/>
              <a:t>Delivery: A review, </a:t>
            </a:r>
            <a:r>
              <a:rPr lang="en-US" sz="2400" dirty="0"/>
              <a:t>International Journal of Pharmaceutical and Chemical Sciences, 2012</a:t>
            </a:r>
            <a:endParaRPr lang="fr-BE" sz="2400" dirty="0"/>
          </a:p>
          <a:p>
            <a:r>
              <a:rPr lang="en-US" sz="2400" dirty="0" smtClean="0"/>
              <a:t>[3] </a:t>
            </a:r>
            <a:r>
              <a:rPr lang="en-US" sz="2400" dirty="0" err="1" smtClean="0"/>
              <a:t>Bigazzi</a:t>
            </a:r>
            <a:r>
              <a:rPr lang="en-US" sz="2400" dirty="0" smtClean="0"/>
              <a:t> </a:t>
            </a:r>
            <a:r>
              <a:rPr lang="en-US" sz="2400" dirty="0" smtClean="0"/>
              <a:t>W. et al., </a:t>
            </a:r>
            <a:r>
              <a:rPr lang="en-US" sz="2400" dirty="0"/>
              <a:t>Supercritical fluid methods: An alternative to conventional methods to prepare liposomes, Chemical Engineering </a:t>
            </a:r>
            <a:r>
              <a:rPr lang="en-US" sz="2400" dirty="0" smtClean="0"/>
              <a:t>Journal,  </a:t>
            </a:r>
            <a:r>
              <a:rPr lang="en-US" sz="2400" dirty="0" smtClean="0"/>
              <a:t>2020</a:t>
            </a:r>
          </a:p>
          <a:p>
            <a:r>
              <a:rPr lang="en-US" sz="2400" b="1" i="1" dirty="0" err="1" smtClean="0"/>
              <a:t>Penoy</a:t>
            </a:r>
            <a:r>
              <a:rPr lang="en-US" sz="2400" b="1" i="1" dirty="0" smtClean="0"/>
              <a:t> et al., </a:t>
            </a:r>
            <a:r>
              <a:rPr lang="en-US" sz="2400" b="1" i="1" dirty="0"/>
              <a:t>A supercritical fluid technology for liposome production and comparison with the film hydration </a:t>
            </a:r>
            <a:r>
              <a:rPr lang="en-US" sz="2400" b="1" i="1" dirty="0" smtClean="0"/>
              <a:t>method, International Journal of Pharmaceutics, 2021</a:t>
            </a:r>
          </a:p>
          <a:p>
            <a:endParaRPr lang="en-US" sz="2400" dirty="0" smtClean="0"/>
          </a:p>
          <a:p>
            <a:endParaRPr lang="en-US" sz="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40" y="8571563"/>
            <a:ext cx="1219192" cy="1219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51587" y="41296727"/>
            <a:ext cx="2912900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685" y="38790570"/>
            <a:ext cx="3790670" cy="3514269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851588" y="3972770"/>
            <a:ext cx="28527727" cy="5319724"/>
            <a:chOff x="720131" y="3972770"/>
            <a:chExt cx="28527727" cy="5319724"/>
          </a:xfrm>
        </p:grpSpPr>
        <p:grpSp>
          <p:nvGrpSpPr>
            <p:cNvPr id="42" name="Groupe 41"/>
            <p:cNvGrpSpPr/>
            <p:nvPr/>
          </p:nvGrpSpPr>
          <p:grpSpPr>
            <a:xfrm>
              <a:off x="2448323" y="4039675"/>
              <a:ext cx="26138904" cy="5252819"/>
              <a:chOff x="2664347" y="4039675"/>
              <a:chExt cx="26138904" cy="5252819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2664347" y="4039675"/>
                <a:ext cx="2613890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BE" dirty="0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3252970" y="6645616"/>
                <a:ext cx="2397866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 err="1"/>
                  <a:t>Penoy</a:t>
                </a:r>
                <a:r>
                  <a:rPr lang="en-US" sz="4400" u="sng" dirty="0"/>
                  <a:t> N</a:t>
                </a:r>
                <a:r>
                  <a:rPr lang="en-US" sz="4400" u="sng" dirty="0" smtClean="0"/>
                  <a:t>.</a:t>
                </a:r>
                <a:r>
                  <a:rPr lang="en-US" sz="4400" dirty="0" smtClean="0"/>
                  <a:t>, Koch N., Grignard B., </a:t>
                </a:r>
                <a:r>
                  <a:rPr lang="en-US" sz="4400" dirty="0" err="1" smtClean="0"/>
                  <a:t>Evrard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B., </a:t>
                </a:r>
                <a:r>
                  <a:rPr lang="en-US" sz="4400" dirty="0" err="1"/>
                  <a:t>Piel</a:t>
                </a:r>
                <a:r>
                  <a:rPr lang="en-US" sz="4400" dirty="0"/>
                  <a:t> G.</a:t>
                </a:r>
                <a:endParaRPr lang="fr-BE" sz="4400" dirty="0"/>
              </a:p>
              <a:p>
                <a:pPr algn="ctr"/>
                <a:r>
                  <a:rPr lang="en-US" sz="4000" dirty="0"/>
                  <a:t>Laboratory of Pharmaceutical Technology and </a:t>
                </a:r>
                <a:r>
                  <a:rPr lang="en-US" sz="4000" dirty="0" err="1"/>
                  <a:t>Biopharmacy</a:t>
                </a:r>
                <a:r>
                  <a:rPr lang="en-US" sz="4000" dirty="0"/>
                  <a:t>, CIRM, University of Liège, 4000 Liège (Belgium)</a:t>
                </a:r>
                <a:endParaRPr lang="fr-BE" sz="4000" dirty="0"/>
              </a:p>
              <a:p>
                <a:pPr algn="ctr"/>
                <a:endParaRPr lang="fr-BE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20131" y="3972770"/>
              <a:ext cx="28527727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dirty="0" smtClean="0"/>
                <a:t>The </a:t>
              </a:r>
              <a:r>
                <a:rPr lang="fr-BE" dirty="0" err="1" smtClean="0"/>
                <a:t>quality</a:t>
              </a:r>
              <a:r>
                <a:rPr lang="fr-BE" dirty="0" smtClean="0"/>
                <a:t> by design </a:t>
              </a:r>
              <a:r>
                <a:rPr lang="fr-BE" dirty="0" err="1" smtClean="0"/>
                <a:t>strategy</a:t>
              </a:r>
              <a:r>
                <a:rPr lang="fr-BE" dirty="0" smtClean="0"/>
                <a:t> to </a:t>
              </a:r>
              <a:r>
                <a:rPr lang="fr-BE" dirty="0" err="1" smtClean="0"/>
                <a:t>prepare</a:t>
              </a:r>
              <a:r>
                <a:rPr lang="fr-BE" dirty="0" smtClean="0"/>
                <a:t> </a:t>
              </a:r>
              <a:r>
                <a:rPr lang="fr-BE" dirty="0" err="1" smtClean="0"/>
                <a:t>different</a:t>
              </a:r>
              <a:r>
                <a:rPr lang="fr-BE" dirty="0" smtClean="0"/>
                <a:t> liposomes formulations by a new </a:t>
              </a:r>
              <a:r>
                <a:rPr lang="fr-BE" dirty="0" err="1" smtClean="0"/>
                <a:t>supercritical</a:t>
              </a:r>
              <a:r>
                <a:rPr lang="fr-BE" dirty="0" smtClean="0"/>
                <a:t> </a:t>
              </a:r>
              <a:r>
                <a:rPr lang="fr-BE" dirty="0" err="1" smtClean="0"/>
                <a:t>fluid</a:t>
              </a:r>
              <a:r>
                <a:rPr lang="fr-BE" dirty="0" smtClean="0"/>
                <a:t> </a:t>
              </a:r>
              <a:r>
                <a:rPr lang="fr-BE" dirty="0" err="1" smtClean="0"/>
                <a:t>method</a:t>
              </a:r>
              <a:endParaRPr lang="fr-BE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6066947" y="11413407"/>
            <a:ext cx="4069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dirty="0" smtClean="0">
                <a:latin typeface="Arial"/>
                <a:cs typeface="Arial"/>
              </a:rPr>
              <a:t>± </a:t>
            </a:r>
            <a:r>
              <a:rPr lang="fr-BE" sz="2800" dirty="0" smtClean="0"/>
              <a:t>200 nm</a:t>
            </a:r>
          </a:p>
          <a:p>
            <a:pPr algn="ctr"/>
            <a:r>
              <a:rPr lang="fr-BE" sz="2800" dirty="0" err="1" smtClean="0"/>
              <a:t>Low</a:t>
            </a:r>
            <a:r>
              <a:rPr lang="fr-BE" sz="2800" dirty="0" smtClean="0"/>
              <a:t> </a:t>
            </a:r>
            <a:r>
              <a:rPr lang="fr-BE" sz="2800" dirty="0" err="1" smtClean="0"/>
              <a:t>dispersity</a:t>
            </a:r>
            <a:endParaRPr lang="fr-BE" sz="2800" dirty="0" smtClean="0"/>
          </a:p>
          <a:p>
            <a:pPr algn="ctr"/>
            <a:r>
              <a:rPr lang="fr-BE" sz="2800" dirty="0" err="1" smtClean="0"/>
              <a:t>Different</a:t>
            </a:r>
            <a:r>
              <a:rPr lang="fr-BE" sz="2800" dirty="0" smtClean="0"/>
              <a:t> </a:t>
            </a:r>
            <a:r>
              <a:rPr lang="fr-BE" sz="2800" dirty="0" err="1" smtClean="0"/>
              <a:t>lipid</a:t>
            </a:r>
            <a:r>
              <a:rPr lang="fr-BE" sz="2800" dirty="0" smtClean="0"/>
              <a:t> composition</a:t>
            </a:r>
            <a:endParaRPr lang="fr-BE" sz="2800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6498995" y="10486101"/>
            <a:ext cx="5249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116" y="12853567"/>
            <a:ext cx="11284279" cy="10908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21818475" y="13580186"/>
            <a:ext cx="6264696" cy="713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BE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Size and </a:t>
            </a:r>
            <a:r>
              <a:rPr kumimoji="0" lang="fr-BE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PdI</a:t>
            </a:r>
            <a:r>
              <a:rPr kumimoji="0" lang="fr-BE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minimum </a:t>
            </a:r>
            <a:r>
              <a:rPr kumimoji="0" lang="fr-BE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probability</a:t>
            </a:r>
            <a:r>
              <a:rPr kumimoji="0" lang="fr-BE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0.56</a:t>
            </a:r>
            <a:endParaRPr kumimoji="0" lang="fr-FR" altLang="fr-FR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18284603" y="23686705"/>
            <a:ext cx="11814792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</a:t>
            </a:r>
            <a:r>
              <a:rPr kumimoji="0" lang="fr-BE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Design </a:t>
            </a:r>
            <a:r>
              <a:rPr kumimoji="0" lang="fr-BE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space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the </a:t>
            </a:r>
            <a:r>
              <a:rPr kumimoji="0" lang="fr-BE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analysis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the influence of the </a:t>
            </a:r>
            <a:r>
              <a:rPr kumimoji="0" lang="fr-BE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different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BE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parameters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 the </a:t>
            </a:r>
            <a:r>
              <a:rPr kumimoji="0" lang="fr-BE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experimental</a:t>
            </a:r>
            <a:r>
              <a:rPr kumimoji="0" lang="fr-B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design.</a:t>
            </a:r>
            <a:endParaRPr kumimoji="0" lang="fr-FR" altLang="fr-FR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3402651" y="14581759"/>
            <a:ext cx="4935977" cy="2487226"/>
            <a:chOff x="24803378" y="17475715"/>
            <a:chExt cx="4935977" cy="2487226"/>
          </a:xfrm>
        </p:grpSpPr>
        <p:sp>
          <p:nvSpPr>
            <p:cNvPr id="14" name="Rectangle 13"/>
            <p:cNvSpPr/>
            <p:nvPr/>
          </p:nvSpPr>
          <p:spPr>
            <a:xfrm>
              <a:off x="25759516" y="17475715"/>
              <a:ext cx="3960440" cy="1159229"/>
            </a:xfrm>
            <a:prstGeom prst="rect">
              <a:avLst/>
            </a:prstGeom>
            <a:solidFill>
              <a:srgbClr val="F1B9BA"/>
            </a:solidFill>
            <a:ln>
              <a:solidFill>
                <a:srgbClr val="F6D2D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2800" dirty="0" smtClean="0">
                  <a:solidFill>
                    <a:schemeClr val="tx1"/>
                  </a:solidFill>
                </a:rPr>
                <a:t>Condition 1 : </a:t>
              </a:r>
            </a:p>
            <a:p>
              <a:pPr algn="ctr"/>
              <a:r>
                <a:rPr lang="fr-BE" sz="2400" dirty="0" smtClean="0">
                  <a:solidFill>
                    <a:schemeClr val="tx1"/>
                  </a:solidFill>
                </a:rPr>
                <a:t>45 </a:t>
              </a:r>
              <a:r>
                <a:rPr lang="fr-BE" sz="2400" dirty="0" err="1" smtClean="0">
                  <a:solidFill>
                    <a:schemeClr val="tx1"/>
                  </a:solidFill>
                </a:rPr>
                <a:t>mM</a:t>
              </a:r>
              <a:r>
                <a:rPr lang="fr-BE" sz="2400" dirty="0" smtClean="0">
                  <a:solidFill>
                    <a:schemeClr val="tx1"/>
                  </a:solidFill>
                </a:rPr>
                <a:t>, 14 </a:t>
              </a:r>
              <a:r>
                <a:rPr lang="fr-BE" sz="2400" dirty="0" err="1" smtClean="0">
                  <a:solidFill>
                    <a:schemeClr val="tx1"/>
                  </a:solidFill>
                </a:rPr>
                <a:t>mL</a:t>
              </a:r>
              <a:r>
                <a:rPr lang="fr-BE" sz="2400" dirty="0" smtClean="0">
                  <a:solidFill>
                    <a:schemeClr val="tx1"/>
                  </a:solidFill>
                </a:rPr>
                <a:t>, 80°C, 240 bars </a:t>
              </a:r>
              <a:endParaRPr lang="fr-BE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795520" y="18830231"/>
              <a:ext cx="3943835" cy="1132710"/>
            </a:xfrm>
            <a:prstGeom prst="rect">
              <a:avLst/>
            </a:prstGeom>
            <a:solidFill>
              <a:srgbClr val="F1B9BA"/>
            </a:solidFill>
            <a:ln>
              <a:solidFill>
                <a:srgbClr val="F6D2D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sz="2800" dirty="0" smtClean="0">
                  <a:solidFill>
                    <a:schemeClr val="tx1"/>
                  </a:solidFill>
                </a:rPr>
                <a:t>Condition </a:t>
              </a:r>
              <a:r>
                <a:rPr lang="fr-BE" sz="2800" dirty="0" smtClean="0">
                  <a:solidFill>
                    <a:schemeClr val="tx1"/>
                  </a:solidFill>
                </a:rPr>
                <a:t>2 </a:t>
              </a:r>
              <a:r>
                <a:rPr lang="fr-BE" sz="2800" dirty="0" smtClean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fr-BE" sz="2400" dirty="0" smtClean="0">
                  <a:solidFill>
                    <a:schemeClr val="tx1"/>
                  </a:solidFill>
                </a:rPr>
                <a:t>5 </a:t>
              </a:r>
              <a:r>
                <a:rPr lang="fr-BE" sz="2400" dirty="0" err="1" smtClean="0">
                  <a:solidFill>
                    <a:schemeClr val="tx1"/>
                  </a:solidFill>
                </a:rPr>
                <a:t>mM</a:t>
              </a:r>
              <a:r>
                <a:rPr lang="fr-BE" sz="2400" dirty="0" smtClean="0">
                  <a:solidFill>
                    <a:schemeClr val="tx1"/>
                  </a:solidFill>
                </a:rPr>
                <a:t>, </a:t>
              </a:r>
              <a:r>
                <a:rPr lang="fr-BE" sz="2400" dirty="0" smtClean="0">
                  <a:solidFill>
                    <a:schemeClr val="tx1"/>
                  </a:solidFill>
                </a:rPr>
                <a:t>10 </a:t>
              </a:r>
              <a:r>
                <a:rPr lang="fr-BE" sz="2400" dirty="0" err="1" smtClean="0">
                  <a:solidFill>
                    <a:schemeClr val="tx1"/>
                  </a:solidFill>
                </a:rPr>
                <a:t>mL</a:t>
              </a:r>
              <a:r>
                <a:rPr lang="fr-BE" sz="2400" dirty="0" smtClean="0">
                  <a:solidFill>
                    <a:schemeClr val="tx1"/>
                  </a:solidFill>
                </a:rPr>
                <a:t>, 80°C, </a:t>
              </a:r>
              <a:r>
                <a:rPr lang="fr-BE" sz="2400" dirty="0" smtClean="0">
                  <a:solidFill>
                    <a:schemeClr val="tx1"/>
                  </a:solidFill>
                </a:rPr>
                <a:t>156</a:t>
              </a:r>
              <a:r>
                <a:rPr lang="fr-BE" sz="2400" dirty="0" smtClean="0">
                  <a:solidFill>
                    <a:schemeClr val="tx1"/>
                  </a:solidFill>
                </a:rPr>
                <a:t> </a:t>
              </a:r>
              <a:r>
                <a:rPr lang="fr-BE" sz="2400" dirty="0" smtClean="0">
                  <a:solidFill>
                    <a:schemeClr val="tx1"/>
                  </a:solidFill>
                </a:rPr>
                <a:t>bars </a:t>
              </a:r>
              <a:endParaRPr lang="fr-BE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>
            <a:xfrm>
              <a:off x="24803378" y="17800603"/>
              <a:ext cx="762307" cy="509452"/>
            </a:xfrm>
            <a:prstGeom prst="rightArrow">
              <a:avLst/>
            </a:prstGeom>
            <a:solidFill>
              <a:srgbClr val="F1B9BA"/>
            </a:solidFill>
            <a:ln>
              <a:solidFill>
                <a:srgbClr val="F6D2D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1" name="Flèche droite 40"/>
            <p:cNvSpPr/>
            <p:nvPr/>
          </p:nvSpPr>
          <p:spPr>
            <a:xfrm>
              <a:off x="24857442" y="18993351"/>
              <a:ext cx="762307" cy="509452"/>
            </a:xfrm>
            <a:prstGeom prst="rightArrow">
              <a:avLst/>
            </a:prstGeom>
            <a:solidFill>
              <a:srgbClr val="F1B9BA"/>
            </a:solidFill>
            <a:ln>
              <a:solidFill>
                <a:srgbClr val="F6D2D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016" y="9046986"/>
            <a:ext cx="4413172" cy="330252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0370276" y="12277503"/>
            <a:ext cx="2672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/>
              <a:t>Supercritical</a:t>
            </a:r>
            <a:r>
              <a:rPr lang="fr-BE" sz="2800" b="1" dirty="0" smtClean="0"/>
              <a:t> CO</a:t>
            </a:r>
            <a:r>
              <a:rPr lang="fr-BE" sz="2800" b="1" baseline="-25000" dirty="0" smtClean="0"/>
              <a:t>2</a:t>
            </a:r>
            <a:endParaRPr lang="fr-BE" sz="2800" b="1" baseline="-250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23834699" y="9289114"/>
            <a:ext cx="3036610" cy="2484333"/>
            <a:chOff x="23429265" y="12853567"/>
            <a:chExt cx="2821137" cy="1911336"/>
          </a:xfrm>
        </p:grpSpPr>
        <p:sp>
          <p:nvSpPr>
            <p:cNvPr id="18" name="ZoneTexte 17"/>
            <p:cNvSpPr txBox="1"/>
            <p:nvPr/>
          </p:nvSpPr>
          <p:spPr>
            <a:xfrm>
              <a:off x="23565749" y="12853567"/>
              <a:ext cx="2684653" cy="1728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One-step</a:t>
              </a:r>
            </a:p>
            <a:p>
              <a:r>
                <a:rPr lang="fr-BE" sz="2800" dirty="0" smtClean="0"/>
                <a:t>No </a:t>
              </a:r>
              <a:r>
                <a:rPr lang="fr-BE" sz="2800" dirty="0" err="1" smtClean="0"/>
                <a:t>organic</a:t>
              </a:r>
              <a:r>
                <a:rPr lang="fr-BE" sz="2800" dirty="0" smtClean="0"/>
                <a:t> </a:t>
              </a:r>
              <a:r>
                <a:rPr lang="fr-BE" sz="2800" dirty="0" err="1" smtClean="0"/>
                <a:t>solvent</a:t>
              </a:r>
              <a:endParaRPr lang="fr-BE" sz="2800" dirty="0" smtClean="0"/>
            </a:p>
            <a:p>
              <a:r>
                <a:rPr lang="fr-BE" sz="2800" dirty="0" smtClean="0"/>
                <a:t>Green </a:t>
              </a:r>
              <a:r>
                <a:rPr lang="fr-BE" sz="2800" dirty="0" err="1" smtClean="0"/>
                <a:t>method</a:t>
              </a:r>
              <a:endParaRPr lang="fr-BE" sz="2800" dirty="0" smtClean="0"/>
            </a:p>
            <a:p>
              <a:r>
                <a:rPr lang="fr-BE" sz="2800" dirty="0" err="1" smtClean="0"/>
                <a:t>Industrial</a:t>
              </a:r>
              <a:r>
                <a:rPr lang="fr-BE" sz="2800" dirty="0" smtClean="0"/>
                <a:t> </a:t>
              </a:r>
              <a:r>
                <a:rPr lang="fr-BE" sz="2800" dirty="0" err="1" smtClean="0"/>
                <a:t>scale</a:t>
              </a:r>
              <a:endParaRPr lang="fr-BE" sz="2800" dirty="0" smtClean="0"/>
            </a:p>
            <a:p>
              <a:r>
                <a:rPr lang="fr-BE" sz="2800" dirty="0" smtClean="0"/>
                <a:t>GMP conditions</a:t>
              </a:r>
              <a:endParaRPr lang="fr-BE" sz="2800" dirty="0"/>
            </a:p>
          </p:txBody>
        </p:sp>
        <p:sp>
          <p:nvSpPr>
            <p:cNvPr id="31" name="Accolade ouvrante 30"/>
            <p:cNvSpPr/>
            <p:nvPr/>
          </p:nvSpPr>
          <p:spPr>
            <a:xfrm>
              <a:off x="23429265" y="12906684"/>
              <a:ext cx="162592" cy="185821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76" name="ZoneTexte 75"/>
          <p:cNvSpPr txBox="1"/>
          <p:nvPr/>
        </p:nvSpPr>
        <p:spPr>
          <a:xfrm>
            <a:off x="10489222" y="20054367"/>
            <a:ext cx="8232909" cy="2200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3.4 </a:t>
            </a:r>
            <a:r>
              <a:rPr lang="fr-BE" sz="3200" b="1" dirty="0"/>
              <a:t>Physico-</a:t>
            </a:r>
            <a:r>
              <a:rPr lang="fr-BE" sz="3200" b="1" dirty="0" err="1"/>
              <a:t>chemical</a:t>
            </a:r>
            <a:r>
              <a:rPr lang="fr-BE" sz="3200" b="1" dirty="0"/>
              <a:t> </a:t>
            </a:r>
            <a:r>
              <a:rPr lang="fr-BE" sz="3200" b="1" dirty="0" err="1" smtClean="0"/>
              <a:t>properties</a:t>
            </a:r>
            <a:endParaRPr lang="fr-BE" sz="3200" b="1" dirty="0" smtClean="0"/>
          </a:p>
          <a:p>
            <a:endParaRPr lang="fr-BE" sz="900" b="1" dirty="0"/>
          </a:p>
          <a:p>
            <a:pPr marL="742950" indent="-742950" algn="just">
              <a:buFont typeface="+mj-lt"/>
              <a:buAutoNum type="alphaUcPeriod"/>
            </a:pPr>
            <a:r>
              <a:rPr lang="fr-BE" sz="3200" dirty="0" smtClean="0"/>
              <a:t>Size </a:t>
            </a:r>
            <a:r>
              <a:rPr lang="fr-BE" sz="3200" dirty="0" err="1" smtClean="0"/>
              <a:t>was</a:t>
            </a:r>
            <a:r>
              <a:rPr lang="fr-BE" sz="3200" dirty="0" smtClean="0"/>
              <a:t> </a:t>
            </a:r>
            <a:r>
              <a:rPr lang="fr-BE" sz="3200" dirty="0" err="1"/>
              <a:t>characterized</a:t>
            </a:r>
            <a:r>
              <a:rPr lang="fr-BE" sz="3200" dirty="0"/>
              <a:t> </a:t>
            </a:r>
            <a:r>
              <a:rPr lang="fr-BE" sz="3200" dirty="0" err="1"/>
              <a:t>before</a:t>
            </a:r>
            <a:r>
              <a:rPr lang="fr-BE" sz="3200" dirty="0"/>
              <a:t> and </a:t>
            </a:r>
            <a:r>
              <a:rPr lang="fr-BE" sz="3200" dirty="0" err="1"/>
              <a:t>after</a:t>
            </a:r>
            <a:r>
              <a:rPr lang="fr-BE" sz="3200" dirty="0"/>
              <a:t> </a:t>
            </a:r>
            <a:r>
              <a:rPr lang="fr-BE" sz="3200" dirty="0" err="1"/>
              <a:t>supercritical</a:t>
            </a:r>
            <a:r>
              <a:rPr lang="fr-BE" sz="3200" dirty="0"/>
              <a:t> </a:t>
            </a:r>
            <a:r>
              <a:rPr lang="fr-BE" sz="3200" dirty="0" err="1"/>
              <a:t>process</a:t>
            </a:r>
            <a:r>
              <a:rPr lang="fr-BE" sz="3200" dirty="0"/>
              <a:t> </a:t>
            </a:r>
            <a:r>
              <a:rPr lang="fr-BE" sz="3200" dirty="0" err="1"/>
              <a:t>using</a:t>
            </a:r>
            <a:r>
              <a:rPr lang="fr-BE" sz="3200" dirty="0"/>
              <a:t> </a:t>
            </a:r>
            <a:r>
              <a:rPr lang="fr-BE" sz="3200" dirty="0" err="1"/>
              <a:t>Dynamic</a:t>
            </a:r>
            <a:r>
              <a:rPr lang="fr-BE" sz="3200" dirty="0"/>
              <a:t> Light </a:t>
            </a:r>
            <a:r>
              <a:rPr lang="fr-BE" sz="3200" dirty="0" err="1"/>
              <a:t>Scattering</a:t>
            </a:r>
            <a:r>
              <a:rPr lang="fr-BE" sz="3200" dirty="0"/>
              <a:t> (DLS) (</a:t>
            </a:r>
            <a:r>
              <a:rPr lang="fr-BE" sz="3200" dirty="0" smtClean="0"/>
              <a:t>n=3</a:t>
            </a:r>
            <a:endParaRPr lang="fr-BE" sz="3200" dirty="0" smtClean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601" y="7995556"/>
            <a:ext cx="1195532" cy="11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43" y="9914399"/>
            <a:ext cx="1154676" cy="114340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765" y="9181159"/>
            <a:ext cx="1086418" cy="107581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379" y="10381766"/>
            <a:ext cx="1101615" cy="1092464"/>
          </a:xfrm>
          <a:prstGeom prst="rect">
            <a:avLst/>
          </a:prstGeom>
        </p:spPr>
      </p:pic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" y="25024935"/>
            <a:ext cx="7936293" cy="69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656235" y="24161725"/>
            <a:ext cx="621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u="sng" dirty="0" smtClean="0"/>
              <a:t>SPC/CHOL/DSPE PEG 2000 </a:t>
            </a:r>
          </a:p>
          <a:p>
            <a:pPr algn="ctr"/>
            <a:r>
              <a:rPr lang="fr-BE" sz="3200" b="1" dirty="0" smtClean="0"/>
              <a:t>(65/30/5% m/m)</a:t>
            </a:r>
            <a:endParaRPr lang="fr-BE" sz="3200" b="1" dirty="0"/>
          </a:p>
        </p:txBody>
      </p:sp>
      <p:pic>
        <p:nvPicPr>
          <p:cNvPr id="1221" name="Picture 19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9" y="31503639"/>
            <a:ext cx="703091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" name="Picture 19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7" y="25695342"/>
            <a:ext cx="7560840" cy="62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" name="Picture 19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85" y="31503639"/>
            <a:ext cx="7128919" cy="540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8857035" y="24161725"/>
            <a:ext cx="708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u="sng" dirty="0" smtClean="0"/>
              <a:t>EPC/DC-CHOL/CHOL/DSPE PEG 2000 </a:t>
            </a:r>
          </a:p>
          <a:p>
            <a:pPr algn="ctr"/>
            <a:r>
              <a:rPr lang="fr-BE" sz="3200" b="1" dirty="0" smtClean="0"/>
              <a:t>(50,05/29,4/0,6/19,95 % m/m)</a:t>
            </a:r>
            <a:endParaRPr lang="fr-BE" sz="3200" b="1" dirty="0"/>
          </a:p>
        </p:txBody>
      </p:sp>
      <p:pic>
        <p:nvPicPr>
          <p:cNvPr id="1224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715" y="25695342"/>
            <a:ext cx="7719236" cy="62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" name="Picture 2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787" y="31431631"/>
            <a:ext cx="7131955" cy="535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16345867" y="24196278"/>
            <a:ext cx="708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u="sng" dirty="0" smtClean="0"/>
              <a:t>DOTAP/CHOL/DOPE</a:t>
            </a:r>
          </a:p>
          <a:p>
            <a:pPr algn="ctr"/>
            <a:r>
              <a:rPr lang="fr-BE" sz="3200" b="1" dirty="0" smtClean="0"/>
              <a:t>(44,45/33,33/22,22 % m/m)</a:t>
            </a:r>
            <a:endParaRPr lang="fr-BE" sz="3200" b="1" dirty="0"/>
          </a:p>
        </p:txBody>
      </p:sp>
      <p:pic>
        <p:nvPicPr>
          <p:cNvPr id="1226" name="Picture 20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515" y="25062920"/>
            <a:ext cx="7848924" cy="69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" name="Picture 20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587" y="31287616"/>
            <a:ext cx="715400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23377716" y="24158823"/>
            <a:ext cx="708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u="sng" dirty="0" smtClean="0"/>
              <a:t>DOPE/CHEMS/CHOL/DSPE PEG 750</a:t>
            </a:r>
          </a:p>
          <a:p>
            <a:pPr algn="ctr"/>
            <a:r>
              <a:rPr lang="fr-BE" sz="3200" b="1" dirty="0" smtClean="0"/>
              <a:t>(43/21/30/6 % m/m)</a:t>
            </a:r>
            <a:endParaRPr lang="fr-BE" sz="32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39750" y="25272042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dirty="0" smtClean="0"/>
              <a:t>(A)</a:t>
            </a:r>
            <a:endParaRPr lang="fr-BE" sz="5400" dirty="0"/>
          </a:p>
        </p:txBody>
      </p:sp>
      <p:sp>
        <p:nvSpPr>
          <p:cNvPr id="81" name="ZoneTexte 80"/>
          <p:cNvSpPr txBox="1"/>
          <p:nvPr/>
        </p:nvSpPr>
        <p:spPr>
          <a:xfrm>
            <a:off x="216075" y="31680754"/>
            <a:ext cx="891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dirty="0" smtClean="0"/>
              <a:t>(B)</a:t>
            </a:r>
            <a:endParaRPr lang="fr-BE" sz="5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4030934" y="41728775"/>
            <a:ext cx="2491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hlinkClick r:id="rId21"/>
              </a:rPr>
              <a:t>www.cirm.uliege.be</a:t>
            </a:r>
            <a:r>
              <a:rPr lang="fr-BE" sz="4000" b="1" dirty="0" smtClean="0"/>
              <a:t>                                       </a:t>
            </a:r>
            <a:r>
              <a:rPr lang="fr-BE" sz="4000" b="1" dirty="0" smtClean="0">
                <a:hlinkClick r:id="rId22"/>
              </a:rPr>
              <a:t>www.ltpb.ulg.be</a:t>
            </a:r>
            <a:r>
              <a:rPr lang="fr-BE" sz="4000" b="1" dirty="0" smtClean="0"/>
              <a:t>                                          </a:t>
            </a:r>
            <a:r>
              <a:rPr lang="fr-BE" sz="4000" b="1" dirty="0" smtClean="0">
                <a:hlinkClick r:id="rId23"/>
              </a:rPr>
              <a:t>npenoy@uliege.be</a:t>
            </a:r>
            <a:r>
              <a:rPr lang="fr-BE" sz="4000" b="1" dirty="0" smtClean="0"/>
              <a:t> </a:t>
            </a:r>
            <a:endParaRPr lang="fr-BE" sz="4000" b="1" dirty="0"/>
          </a:p>
        </p:txBody>
      </p:sp>
    </p:spTree>
    <p:extLst>
      <p:ext uri="{BB962C8B-B14F-4D97-AF65-F5344CB8AC3E}">
        <p14:creationId xmlns:p14="http://schemas.microsoft.com/office/powerpoint/2010/main" val="772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795</Words>
  <Application>Microsoft Office PowerPoint</Application>
  <PresentationFormat>Personnalisé</PresentationFormat>
  <Paragraphs>99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Allison Ledoux</dc:creator>
  <cp:lastModifiedBy>PRIMINFO</cp:lastModifiedBy>
  <cp:revision>105</cp:revision>
  <cp:lastPrinted>2020-03-05T16:03:36Z</cp:lastPrinted>
  <dcterms:created xsi:type="dcterms:W3CDTF">2015-07-06T09:53:34Z</dcterms:created>
  <dcterms:modified xsi:type="dcterms:W3CDTF">2021-04-15T15:25:21Z</dcterms:modified>
</cp:coreProperties>
</file>