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Lst>
  <p:sldSz cx="7099300" cy="99441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78"/>
  </p:normalViewPr>
  <p:slideViewPr>
    <p:cSldViewPr snapToGrid="0" snapToObjects="1">
      <p:cViewPr varScale="1">
        <p:scale>
          <a:sx n="75" d="100"/>
          <a:sy n="75" d="100"/>
        </p:scale>
        <p:origin x="29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égis Radermecker" userId="a40fa14f9c51b94d" providerId="LiveId" clId="{6AC54B51-4588-274E-A2D7-89B03DE70C3D}"/>
    <pc:docChg chg="custSel modSld">
      <pc:chgData name="Régis Radermecker" userId="a40fa14f9c51b94d" providerId="LiveId" clId="{6AC54B51-4588-274E-A2D7-89B03DE70C3D}" dt="2022-02-28T09:54:29.546" v="78" actId="20577"/>
      <pc:docMkLst>
        <pc:docMk/>
      </pc:docMkLst>
      <pc:sldChg chg="modSp mod">
        <pc:chgData name="Régis Radermecker" userId="a40fa14f9c51b94d" providerId="LiveId" clId="{6AC54B51-4588-274E-A2D7-89B03DE70C3D}" dt="2022-02-28T09:54:29.546" v="78" actId="20577"/>
        <pc:sldMkLst>
          <pc:docMk/>
          <pc:sldMk cId="1349753608" sldId="256"/>
        </pc:sldMkLst>
        <pc:spChg chg="mod">
          <ac:chgData name="Régis Radermecker" userId="a40fa14f9c51b94d" providerId="LiveId" clId="{6AC54B51-4588-274E-A2D7-89B03DE70C3D}" dt="2022-02-28T09:54:29.546" v="78" actId="20577"/>
          <ac:spMkLst>
            <pc:docMk/>
            <pc:sldMk cId="1349753608" sldId="256"/>
            <ac:spMk id="15" creationId="{5483F68E-DA63-5147-A70D-C933190A91AD}"/>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32448" y="1627426"/>
            <a:ext cx="6034405" cy="3462020"/>
          </a:xfrm>
        </p:spPr>
        <p:txBody>
          <a:bodyPr anchor="b"/>
          <a:lstStyle>
            <a:lvl1pPr algn="ctr">
              <a:defRPr sz="4658"/>
            </a:lvl1pPr>
          </a:lstStyle>
          <a:p>
            <a:r>
              <a:rPr lang="fr-FR"/>
              <a:t>Modifiez le style du titre</a:t>
            </a:r>
            <a:endParaRPr lang="en-US" dirty="0"/>
          </a:p>
        </p:txBody>
      </p:sp>
      <p:sp>
        <p:nvSpPr>
          <p:cNvPr id="3" name="Subtitle 2"/>
          <p:cNvSpPr>
            <a:spLocks noGrp="1"/>
          </p:cNvSpPr>
          <p:nvPr>
            <p:ph type="subTitle" idx="1"/>
          </p:nvPr>
        </p:nvSpPr>
        <p:spPr>
          <a:xfrm>
            <a:off x="887413" y="5222955"/>
            <a:ext cx="5324475" cy="2400855"/>
          </a:xfrm>
        </p:spPr>
        <p:txBody>
          <a:bodyPr/>
          <a:lstStyle>
            <a:lvl1pPr marL="0" indent="0" algn="ctr">
              <a:buNone/>
              <a:defRPr sz="1863"/>
            </a:lvl1pPr>
            <a:lvl2pPr marL="354970" indent="0" algn="ctr">
              <a:buNone/>
              <a:defRPr sz="1553"/>
            </a:lvl2pPr>
            <a:lvl3pPr marL="709940" indent="0" algn="ctr">
              <a:buNone/>
              <a:defRPr sz="1398"/>
            </a:lvl3pPr>
            <a:lvl4pPr marL="1064910" indent="0" algn="ctr">
              <a:buNone/>
              <a:defRPr sz="1242"/>
            </a:lvl4pPr>
            <a:lvl5pPr marL="1419880" indent="0" algn="ctr">
              <a:buNone/>
              <a:defRPr sz="1242"/>
            </a:lvl5pPr>
            <a:lvl6pPr marL="1774850" indent="0" algn="ctr">
              <a:buNone/>
              <a:defRPr sz="1242"/>
            </a:lvl6pPr>
            <a:lvl7pPr marL="2129820" indent="0" algn="ctr">
              <a:buNone/>
              <a:defRPr sz="1242"/>
            </a:lvl7pPr>
            <a:lvl8pPr marL="2484791" indent="0" algn="ctr">
              <a:buNone/>
              <a:defRPr sz="1242"/>
            </a:lvl8pPr>
            <a:lvl9pPr marL="2839761" indent="0" algn="ctr">
              <a:buNone/>
              <a:defRPr sz="1242"/>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C5D9BA-C6D6-AD4C-B6CC-DA89126F9CD0}"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3511784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C5D9BA-C6D6-AD4C-B6CC-DA89126F9CD0}"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87300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80437" y="529431"/>
            <a:ext cx="1530787" cy="842716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88077" y="529431"/>
            <a:ext cx="4503618" cy="842716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C5D9BA-C6D6-AD4C-B6CC-DA89126F9CD0}"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365882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C5D9BA-C6D6-AD4C-B6CC-DA89126F9CD0}"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138811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84380" y="2479122"/>
            <a:ext cx="6123146" cy="4136469"/>
          </a:xfrm>
        </p:spPr>
        <p:txBody>
          <a:bodyPr anchor="b"/>
          <a:lstStyle>
            <a:lvl1pPr>
              <a:defRPr sz="4658"/>
            </a:lvl1pPr>
          </a:lstStyle>
          <a:p>
            <a:r>
              <a:rPr lang="fr-FR"/>
              <a:t>Modifiez le style du titre</a:t>
            </a:r>
            <a:endParaRPr lang="en-US" dirty="0"/>
          </a:p>
        </p:txBody>
      </p:sp>
      <p:sp>
        <p:nvSpPr>
          <p:cNvPr id="3" name="Text Placeholder 2"/>
          <p:cNvSpPr>
            <a:spLocks noGrp="1"/>
          </p:cNvSpPr>
          <p:nvPr>
            <p:ph type="body" idx="1"/>
          </p:nvPr>
        </p:nvSpPr>
        <p:spPr>
          <a:xfrm>
            <a:off x="484380" y="6654724"/>
            <a:ext cx="6123146" cy="2175271"/>
          </a:xfrm>
        </p:spPr>
        <p:txBody>
          <a:bodyPr/>
          <a:lstStyle>
            <a:lvl1pPr marL="0" indent="0">
              <a:buNone/>
              <a:defRPr sz="1863">
                <a:solidFill>
                  <a:schemeClr val="tx1"/>
                </a:solidFill>
              </a:defRPr>
            </a:lvl1pPr>
            <a:lvl2pPr marL="354970" indent="0">
              <a:buNone/>
              <a:defRPr sz="1553">
                <a:solidFill>
                  <a:schemeClr val="tx1">
                    <a:tint val="75000"/>
                  </a:schemeClr>
                </a:solidFill>
              </a:defRPr>
            </a:lvl2pPr>
            <a:lvl3pPr marL="709940" indent="0">
              <a:buNone/>
              <a:defRPr sz="1398">
                <a:solidFill>
                  <a:schemeClr val="tx1">
                    <a:tint val="75000"/>
                  </a:schemeClr>
                </a:solidFill>
              </a:defRPr>
            </a:lvl3pPr>
            <a:lvl4pPr marL="1064910" indent="0">
              <a:buNone/>
              <a:defRPr sz="1242">
                <a:solidFill>
                  <a:schemeClr val="tx1">
                    <a:tint val="75000"/>
                  </a:schemeClr>
                </a:solidFill>
              </a:defRPr>
            </a:lvl4pPr>
            <a:lvl5pPr marL="1419880" indent="0">
              <a:buNone/>
              <a:defRPr sz="1242">
                <a:solidFill>
                  <a:schemeClr val="tx1">
                    <a:tint val="75000"/>
                  </a:schemeClr>
                </a:solidFill>
              </a:defRPr>
            </a:lvl5pPr>
            <a:lvl6pPr marL="1774850" indent="0">
              <a:buNone/>
              <a:defRPr sz="1242">
                <a:solidFill>
                  <a:schemeClr val="tx1">
                    <a:tint val="75000"/>
                  </a:schemeClr>
                </a:solidFill>
              </a:defRPr>
            </a:lvl6pPr>
            <a:lvl7pPr marL="2129820" indent="0">
              <a:buNone/>
              <a:defRPr sz="1242">
                <a:solidFill>
                  <a:schemeClr val="tx1">
                    <a:tint val="75000"/>
                  </a:schemeClr>
                </a:solidFill>
              </a:defRPr>
            </a:lvl7pPr>
            <a:lvl8pPr marL="2484791" indent="0">
              <a:buNone/>
              <a:defRPr sz="1242">
                <a:solidFill>
                  <a:schemeClr val="tx1">
                    <a:tint val="75000"/>
                  </a:schemeClr>
                </a:solidFill>
              </a:defRPr>
            </a:lvl8pPr>
            <a:lvl9pPr marL="2839761" indent="0">
              <a:buNone/>
              <a:defRPr sz="1242">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36C5D9BA-C6D6-AD4C-B6CC-DA89126F9CD0}" type="datetimeFigureOut">
              <a:rPr lang="fr-FR" smtClean="0"/>
              <a:t>28/02/2022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31180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88077" y="2647156"/>
            <a:ext cx="3017203" cy="63094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594020" y="2647156"/>
            <a:ext cx="3017203" cy="630944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C5D9BA-C6D6-AD4C-B6CC-DA89126F9CD0}" type="datetimeFigureOut">
              <a:rPr lang="fr-FR" smtClean="0"/>
              <a:t>28/02/2022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283995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89002" y="529434"/>
            <a:ext cx="6123146" cy="1922066"/>
          </a:xfrm>
        </p:spPr>
        <p:txBody>
          <a:bodyPr/>
          <a:lstStyle/>
          <a:p>
            <a:r>
              <a:rPr lang="fr-FR"/>
              <a:t>Modifiez le style du titre</a:t>
            </a:r>
            <a:endParaRPr lang="en-US" dirty="0"/>
          </a:p>
        </p:txBody>
      </p:sp>
      <p:sp>
        <p:nvSpPr>
          <p:cNvPr id="3" name="Text Placeholder 2"/>
          <p:cNvSpPr>
            <a:spLocks noGrp="1"/>
          </p:cNvSpPr>
          <p:nvPr>
            <p:ph type="body" idx="1"/>
          </p:nvPr>
        </p:nvSpPr>
        <p:spPr>
          <a:xfrm>
            <a:off x="489002" y="2437687"/>
            <a:ext cx="3003336" cy="1194672"/>
          </a:xfrm>
        </p:spPr>
        <p:txBody>
          <a:bodyPr anchor="b"/>
          <a:lstStyle>
            <a:lvl1pPr marL="0" indent="0">
              <a:buNone/>
              <a:defRPr sz="1863" b="1"/>
            </a:lvl1pPr>
            <a:lvl2pPr marL="354970" indent="0">
              <a:buNone/>
              <a:defRPr sz="1553" b="1"/>
            </a:lvl2pPr>
            <a:lvl3pPr marL="709940" indent="0">
              <a:buNone/>
              <a:defRPr sz="1398" b="1"/>
            </a:lvl3pPr>
            <a:lvl4pPr marL="1064910" indent="0">
              <a:buNone/>
              <a:defRPr sz="1242" b="1"/>
            </a:lvl4pPr>
            <a:lvl5pPr marL="1419880" indent="0">
              <a:buNone/>
              <a:defRPr sz="1242" b="1"/>
            </a:lvl5pPr>
            <a:lvl6pPr marL="1774850" indent="0">
              <a:buNone/>
              <a:defRPr sz="1242" b="1"/>
            </a:lvl6pPr>
            <a:lvl7pPr marL="2129820" indent="0">
              <a:buNone/>
              <a:defRPr sz="1242" b="1"/>
            </a:lvl7pPr>
            <a:lvl8pPr marL="2484791" indent="0">
              <a:buNone/>
              <a:defRPr sz="1242" b="1"/>
            </a:lvl8pPr>
            <a:lvl9pPr marL="2839761" indent="0">
              <a:buNone/>
              <a:defRPr sz="1242" b="1"/>
            </a:lvl9pPr>
          </a:lstStyle>
          <a:p>
            <a:pPr lvl="0"/>
            <a:r>
              <a:rPr lang="fr-FR"/>
              <a:t>Cliquez pour modifier les styles du texte du masque</a:t>
            </a:r>
          </a:p>
        </p:txBody>
      </p:sp>
      <p:sp>
        <p:nvSpPr>
          <p:cNvPr id="4" name="Content Placeholder 3"/>
          <p:cNvSpPr>
            <a:spLocks noGrp="1"/>
          </p:cNvSpPr>
          <p:nvPr>
            <p:ph sz="half" idx="2"/>
          </p:nvPr>
        </p:nvSpPr>
        <p:spPr>
          <a:xfrm>
            <a:off x="489002" y="3632359"/>
            <a:ext cx="3003336" cy="53426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594021" y="2437687"/>
            <a:ext cx="3018127" cy="1194672"/>
          </a:xfrm>
        </p:spPr>
        <p:txBody>
          <a:bodyPr anchor="b"/>
          <a:lstStyle>
            <a:lvl1pPr marL="0" indent="0">
              <a:buNone/>
              <a:defRPr sz="1863" b="1"/>
            </a:lvl1pPr>
            <a:lvl2pPr marL="354970" indent="0">
              <a:buNone/>
              <a:defRPr sz="1553" b="1"/>
            </a:lvl2pPr>
            <a:lvl3pPr marL="709940" indent="0">
              <a:buNone/>
              <a:defRPr sz="1398" b="1"/>
            </a:lvl3pPr>
            <a:lvl4pPr marL="1064910" indent="0">
              <a:buNone/>
              <a:defRPr sz="1242" b="1"/>
            </a:lvl4pPr>
            <a:lvl5pPr marL="1419880" indent="0">
              <a:buNone/>
              <a:defRPr sz="1242" b="1"/>
            </a:lvl5pPr>
            <a:lvl6pPr marL="1774850" indent="0">
              <a:buNone/>
              <a:defRPr sz="1242" b="1"/>
            </a:lvl6pPr>
            <a:lvl7pPr marL="2129820" indent="0">
              <a:buNone/>
              <a:defRPr sz="1242" b="1"/>
            </a:lvl7pPr>
            <a:lvl8pPr marL="2484791" indent="0">
              <a:buNone/>
              <a:defRPr sz="1242" b="1"/>
            </a:lvl8pPr>
            <a:lvl9pPr marL="2839761" indent="0">
              <a:buNone/>
              <a:defRPr sz="1242" b="1"/>
            </a:lvl9pPr>
          </a:lstStyle>
          <a:p>
            <a:pPr lvl="0"/>
            <a:r>
              <a:rPr lang="fr-FR"/>
              <a:t>Cliquez pour modifier les styles du texte du masque</a:t>
            </a:r>
          </a:p>
        </p:txBody>
      </p:sp>
      <p:sp>
        <p:nvSpPr>
          <p:cNvPr id="6" name="Content Placeholder 5"/>
          <p:cNvSpPr>
            <a:spLocks noGrp="1"/>
          </p:cNvSpPr>
          <p:nvPr>
            <p:ph sz="quarter" idx="4"/>
          </p:nvPr>
        </p:nvSpPr>
        <p:spPr>
          <a:xfrm>
            <a:off x="3594021" y="3632359"/>
            <a:ext cx="3018127" cy="534265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C5D9BA-C6D6-AD4C-B6CC-DA89126F9CD0}" type="datetimeFigureOut">
              <a:rPr lang="fr-FR" smtClean="0"/>
              <a:t>28/02/2022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105178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6C5D9BA-C6D6-AD4C-B6CC-DA89126F9CD0}" type="datetimeFigureOut">
              <a:rPr lang="fr-FR" smtClean="0"/>
              <a:t>28/02/2022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264737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C5D9BA-C6D6-AD4C-B6CC-DA89126F9CD0}" type="datetimeFigureOut">
              <a:rPr lang="fr-FR" smtClean="0"/>
              <a:t>28/02/2022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3335067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89002" y="662940"/>
            <a:ext cx="2289709" cy="2320290"/>
          </a:xfrm>
        </p:spPr>
        <p:txBody>
          <a:bodyPr anchor="b"/>
          <a:lstStyle>
            <a:lvl1pPr>
              <a:defRPr sz="2484"/>
            </a:lvl1pPr>
          </a:lstStyle>
          <a:p>
            <a:r>
              <a:rPr lang="fr-FR"/>
              <a:t>Modifiez le style du titre</a:t>
            </a:r>
            <a:endParaRPr lang="en-US" dirty="0"/>
          </a:p>
        </p:txBody>
      </p:sp>
      <p:sp>
        <p:nvSpPr>
          <p:cNvPr id="3" name="Content Placeholder 2"/>
          <p:cNvSpPr>
            <a:spLocks noGrp="1"/>
          </p:cNvSpPr>
          <p:nvPr>
            <p:ph idx="1"/>
          </p:nvPr>
        </p:nvSpPr>
        <p:spPr>
          <a:xfrm>
            <a:off x="3018127" y="1431769"/>
            <a:ext cx="3594021" cy="7066756"/>
          </a:xfrm>
        </p:spPr>
        <p:txBody>
          <a:bodyPr/>
          <a:lstStyle>
            <a:lvl1pPr>
              <a:defRPr sz="2484"/>
            </a:lvl1pPr>
            <a:lvl2pPr>
              <a:defRPr sz="2174"/>
            </a:lvl2pPr>
            <a:lvl3pPr>
              <a:defRPr sz="1863"/>
            </a:lvl3pPr>
            <a:lvl4pPr>
              <a:defRPr sz="1553"/>
            </a:lvl4pPr>
            <a:lvl5pPr>
              <a:defRPr sz="1553"/>
            </a:lvl5pPr>
            <a:lvl6pPr>
              <a:defRPr sz="1553"/>
            </a:lvl6pPr>
            <a:lvl7pPr>
              <a:defRPr sz="1553"/>
            </a:lvl7pPr>
            <a:lvl8pPr>
              <a:defRPr sz="1553"/>
            </a:lvl8pPr>
            <a:lvl9pPr>
              <a:defRPr sz="15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89002" y="2983230"/>
            <a:ext cx="2289709" cy="5526803"/>
          </a:xfrm>
        </p:spPr>
        <p:txBody>
          <a:bodyPr/>
          <a:lstStyle>
            <a:lvl1pPr marL="0" indent="0">
              <a:buNone/>
              <a:defRPr sz="1242"/>
            </a:lvl1pPr>
            <a:lvl2pPr marL="354970" indent="0">
              <a:buNone/>
              <a:defRPr sz="1087"/>
            </a:lvl2pPr>
            <a:lvl3pPr marL="709940" indent="0">
              <a:buNone/>
              <a:defRPr sz="932"/>
            </a:lvl3pPr>
            <a:lvl4pPr marL="1064910" indent="0">
              <a:buNone/>
              <a:defRPr sz="776"/>
            </a:lvl4pPr>
            <a:lvl5pPr marL="1419880" indent="0">
              <a:buNone/>
              <a:defRPr sz="776"/>
            </a:lvl5pPr>
            <a:lvl6pPr marL="1774850" indent="0">
              <a:buNone/>
              <a:defRPr sz="776"/>
            </a:lvl6pPr>
            <a:lvl7pPr marL="2129820" indent="0">
              <a:buNone/>
              <a:defRPr sz="776"/>
            </a:lvl7pPr>
            <a:lvl8pPr marL="2484791" indent="0">
              <a:buNone/>
              <a:defRPr sz="776"/>
            </a:lvl8pPr>
            <a:lvl9pPr marL="2839761" indent="0">
              <a:buNone/>
              <a:defRPr sz="776"/>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C5D9BA-C6D6-AD4C-B6CC-DA89126F9CD0}" type="datetimeFigureOut">
              <a:rPr lang="fr-FR" smtClean="0"/>
              <a:t>28/02/2022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2395000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89002" y="662940"/>
            <a:ext cx="2289709" cy="2320290"/>
          </a:xfrm>
        </p:spPr>
        <p:txBody>
          <a:bodyPr anchor="b"/>
          <a:lstStyle>
            <a:lvl1pPr>
              <a:defRPr sz="2484"/>
            </a:lvl1pPr>
          </a:lstStyle>
          <a:p>
            <a:r>
              <a:rPr lang="fr-FR"/>
              <a:t>Modifiez le style du titre</a:t>
            </a:r>
            <a:endParaRPr lang="en-US" dirty="0"/>
          </a:p>
        </p:txBody>
      </p:sp>
      <p:sp>
        <p:nvSpPr>
          <p:cNvPr id="3" name="Picture Placeholder 2"/>
          <p:cNvSpPr>
            <a:spLocks noGrp="1" noChangeAspect="1"/>
          </p:cNvSpPr>
          <p:nvPr>
            <p:ph type="pic" idx="1"/>
          </p:nvPr>
        </p:nvSpPr>
        <p:spPr>
          <a:xfrm>
            <a:off x="3018127" y="1431769"/>
            <a:ext cx="3594021" cy="7066756"/>
          </a:xfrm>
        </p:spPr>
        <p:txBody>
          <a:bodyPr anchor="t"/>
          <a:lstStyle>
            <a:lvl1pPr marL="0" indent="0">
              <a:buNone/>
              <a:defRPr sz="2484"/>
            </a:lvl1pPr>
            <a:lvl2pPr marL="354970" indent="0">
              <a:buNone/>
              <a:defRPr sz="2174"/>
            </a:lvl2pPr>
            <a:lvl3pPr marL="709940" indent="0">
              <a:buNone/>
              <a:defRPr sz="1863"/>
            </a:lvl3pPr>
            <a:lvl4pPr marL="1064910" indent="0">
              <a:buNone/>
              <a:defRPr sz="1553"/>
            </a:lvl4pPr>
            <a:lvl5pPr marL="1419880" indent="0">
              <a:buNone/>
              <a:defRPr sz="1553"/>
            </a:lvl5pPr>
            <a:lvl6pPr marL="1774850" indent="0">
              <a:buNone/>
              <a:defRPr sz="1553"/>
            </a:lvl6pPr>
            <a:lvl7pPr marL="2129820" indent="0">
              <a:buNone/>
              <a:defRPr sz="1553"/>
            </a:lvl7pPr>
            <a:lvl8pPr marL="2484791" indent="0">
              <a:buNone/>
              <a:defRPr sz="1553"/>
            </a:lvl8pPr>
            <a:lvl9pPr marL="2839761" indent="0">
              <a:buNone/>
              <a:defRPr sz="1553"/>
            </a:lvl9pPr>
          </a:lstStyle>
          <a:p>
            <a:r>
              <a:rPr lang="fr-FR"/>
              <a:t>Cliquez sur l'icône pour ajouter une image</a:t>
            </a:r>
            <a:endParaRPr lang="en-US" dirty="0"/>
          </a:p>
        </p:txBody>
      </p:sp>
      <p:sp>
        <p:nvSpPr>
          <p:cNvPr id="4" name="Text Placeholder 3"/>
          <p:cNvSpPr>
            <a:spLocks noGrp="1"/>
          </p:cNvSpPr>
          <p:nvPr>
            <p:ph type="body" sz="half" idx="2"/>
          </p:nvPr>
        </p:nvSpPr>
        <p:spPr>
          <a:xfrm>
            <a:off x="489002" y="2983230"/>
            <a:ext cx="2289709" cy="5526803"/>
          </a:xfrm>
        </p:spPr>
        <p:txBody>
          <a:bodyPr/>
          <a:lstStyle>
            <a:lvl1pPr marL="0" indent="0">
              <a:buNone/>
              <a:defRPr sz="1242"/>
            </a:lvl1pPr>
            <a:lvl2pPr marL="354970" indent="0">
              <a:buNone/>
              <a:defRPr sz="1087"/>
            </a:lvl2pPr>
            <a:lvl3pPr marL="709940" indent="0">
              <a:buNone/>
              <a:defRPr sz="932"/>
            </a:lvl3pPr>
            <a:lvl4pPr marL="1064910" indent="0">
              <a:buNone/>
              <a:defRPr sz="776"/>
            </a:lvl4pPr>
            <a:lvl5pPr marL="1419880" indent="0">
              <a:buNone/>
              <a:defRPr sz="776"/>
            </a:lvl5pPr>
            <a:lvl6pPr marL="1774850" indent="0">
              <a:buNone/>
              <a:defRPr sz="776"/>
            </a:lvl6pPr>
            <a:lvl7pPr marL="2129820" indent="0">
              <a:buNone/>
              <a:defRPr sz="776"/>
            </a:lvl7pPr>
            <a:lvl8pPr marL="2484791" indent="0">
              <a:buNone/>
              <a:defRPr sz="776"/>
            </a:lvl8pPr>
            <a:lvl9pPr marL="2839761" indent="0">
              <a:buNone/>
              <a:defRPr sz="776"/>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36C5D9BA-C6D6-AD4C-B6CC-DA89126F9CD0}" type="datetimeFigureOut">
              <a:rPr lang="fr-FR" smtClean="0"/>
              <a:t>28/02/2022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AFA254-D34B-F84B-A2ED-DEAAC7FA34A8}" type="slidenum">
              <a:rPr lang="fr-FR" smtClean="0"/>
              <a:t>‹N°›</a:t>
            </a:fld>
            <a:endParaRPr lang="fr-FR"/>
          </a:p>
        </p:txBody>
      </p:sp>
    </p:spTree>
    <p:extLst>
      <p:ext uri="{BB962C8B-B14F-4D97-AF65-F5344CB8AC3E}">
        <p14:creationId xmlns:p14="http://schemas.microsoft.com/office/powerpoint/2010/main" val="356879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8077" y="529434"/>
            <a:ext cx="6123146" cy="192206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88077" y="2647156"/>
            <a:ext cx="6123146" cy="630944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88077" y="9216710"/>
            <a:ext cx="1597343" cy="529431"/>
          </a:xfrm>
          <a:prstGeom prst="rect">
            <a:avLst/>
          </a:prstGeom>
        </p:spPr>
        <p:txBody>
          <a:bodyPr vert="horz" lIns="91440" tIns="45720" rIns="91440" bIns="45720" rtlCol="0" anchor="ctr"/>
          <a:lstStyle>
            <a:lvl1pPr algn="l">
              <a:defRPr sz="932">
                <a:solidFill>
                  <a:schemeClr val="tx1">
                    <a:tint val="75000"/>
                  </a:schemeClr>
                </a:solidFill>
              </a:defRPr>
            </a:lvl1pPr>
          </a:lstStyle>
          <a:p>
            <a:fld id="{36C5D9BA-C6D6-AD4C-B6CC-DA89126F9CD0}" type="datetimeFigureOut">
              <a:rPr lang="fr-FR" smtClean="0"/>
              <a:t>28/02/2022</a:t>
            </a:fld>
            <a:endParaRPr lang="fr-FR"/>
          </a:p>
        </p:txBody>
      </p:sp>
      <p:sp>
        <p:nvSpPr>
          <p:cNvPr id="5" name="Footer Placeholder 4"/>
          <p:cNvSpPr>
            <a:spLocks noGrp="1"/>
          </p:cNvSpPr>
          <p:nvPr>
            <p:ph type="ftr" sz="quarter" idx="3"/>
          </p:nvPr>
        </p:nvSpPr>
        <p:spPr>
          <a:xfrm>
            <a:off x="2351643" y="9216710"/>
            <a:ext cx="2396014" cy="529431"/>
          </a:xfrm>
          <a:prstGeom prst="rect">
            <a:avLst/>
          </a:prstGeom>
        </p:spPr>
        <p:txBody>
          <a:bodyPr vert="horz" lIns="91440" tIns="45720" rIns="91440" bIns="45720" rtlCol="0" anchor="ctr"/>
          <a:lstStyle>
            <a:lvl1pPr algn="ctr">
              <a:defRPr sz="93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013880" y="9216710"/>
            <a:ext cx="1597343" cy="529431"/>
          </a:xfrm>
          <a:prstGeom prst="rect">
            <a:avLst/>
          </a:prstGeom>
        </p:spPr>
        <p:txBody>
          <a:bodyPr vert="horz" lIns="91440" tIns="45720" rIns="91440" bIns="45720" rtlCol="0" anchor="ctr"/>
          <a:lstStyle>
            <a:lvl1pPr algn="r">
              <a:defRPr sz="932">
                <a:solidFill>
                  <a:schemeClr val="tx1">
                    <a:tint val="75000"/>
                  </a:schemeClr>
                </a:solidFill>
              </a:defRPr>
            </a:lvl1pPr>
          </a:lstStyle>
          <a:p>
            <a:fld id="{C4AFA254-D34B-F84B-A2ED-DEAAC7FA34A8}" type="slidenum">
              <a:rPr lang="fr-FR" smtClean="0"/>
              <a:t>‹N°›</a:t>
            </a:fld>
            <a:endParaRPr lang="fr-FR"/>
          </a:p>
        </p:txBody>
      </p:sp>
    </p:spTree>
    <p:extLst>
      <p:ext uri="{BB962C8B-B14F-4D97-AF65-F5344CB8AC3E}">
        <p14:creationId xmlns:p14="http://schemas.microsoft.com/office/powerpoint/2010/main" val="8430395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709940" rtl="0" eaLnBrk="1" latinLnBrk="0" hangingPunct="1">
        <a:lnSpc>
          <a:spcPct val="90000"/>
        </a:lnSpc>
        <a:spcBef>
          <a:spcPct val="0"/>
        </a:spcBef>
        <a:buNone/>
        <a:defRPr sz="3416" kern="1200">
          <a:solidFill>
            <a:schemeClr val="tx1"/>
          </a:solidFill>
          <a:latin typeface="+mj-lt"/>
          <a:ea typeface="+mj-ea"/>
          <a:cs typeface="+mj-cs"/>
        </a:defRPr>
      </a:lvl1pPr>
    </p:titleStyle>
    <p:bodyStyle>
      <a:lvl1pPr marL="177485" indent="-177485" algn="l" defTabSz="709940" rtl="0" eaLnBrk="1" latinLnBrk="0" hangingPunct="1">
        <a:lnSpc>
          <a:spcPct val="90000"/>
        </a:lnSpc>
        <a:spcBef>
          <a:spcPts val="776"/>
        </a:spcBef>
        <a:buFont typeface="Arial" panose="020B0604020202020204" pitchFamily="34" charset="0"/>
        <a:buChar char="•"/>
        <a:defRPr sz="2174" kern="1200">
          <a:solidFill>
            <a:schemeClr val="tx1"/>
          </a:solidFill>
          <a:latin typeface="+mn-lt"/>
          <a:ea typeface="+mn-ea"/>
          <a:cs typeface="+mn-cs"/>
        </a:defRPr>
      </a:lvl1pPr>
      <a:lvl2pPr marL="532455" indent="-177485" algn="l" defTabSz="709940" rtl="0" eaLnBrk="1" latinLnBrk="0" hangingPunct="1">
        <a:lnSpc>
          <a:spcPct val="90000"/>
        </a:lnSpc>
        <a:spcBef>
          <a:spcPts val="388"/>
        </a:spcBef>
        <a:buFont typeface="Arial" panose="020B0604020202020204" pitchFamily="34" charset="0"/>
        <a:buChar char="•"/>
        <a:defRPr sz="1863" kern="1200">
          <a:solidFill>
            <a:schemeClr val="tx1"/>
          </a:solidFill>
          <a:latin typeface="+mn-lt"/>
          <a:ea typeface="+mn-ea"/>
          <a:cs typeface="+mn-cs"/>
        </a:defRPr>
      </a:lvl2pPr>
      <a:lvl3pPr marL="887425" indent="-177485" algn="l" defTabSz="709940" rtl="0" eaLnBrk="1" latinLnBrk="0" hangingPunct="1">
        <a:lnSpc>
          <a:spcPct val="90000"/>
        </a:lnSpc>
        <a:spcBef>
          <a:spcPts val="388"/>
        </a:spcBef>
        <a:buFont typeface="Arial" panose="020B0604020202020204" pitchFamily="34" charset="0"/>
        <a:buChar char="•"/>
        <a:defRPr sz="1553" kern="1200">
          <a:solidFill>
            <a:schemeClr val="tx1"/>
          </a:solidFill>
          <a:latin typeface="+mn-lt"/>
          <a:ea typeface="+mn-ea"/>
          <a:cs typeface="+mn-cs"/>
        </a:defRPr>
      </a:lvl3pPr>
      <a:lvl4pPr marL="1242395" indent="-177485" algn="l" defTabSz="709940"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4pPr>
      <a:lvl5pPr marL="1597365" indent="-177485" algn="l" defTabSz="709940"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5pPr>
      <a:lvl6pPr marL="1952335" indent="-177485" algn="l" defTabSz="709940"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6pPr>
      <a:lvl7pPr marL="2307306" indent="-177485" algn="l" defTabSz="709940"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7pPr>
      <a:lvl8pPr marL="2662276" indent="-177485" algn="l" defTabSz="709940"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8pPr>
      <a:lvl9pPr marL="3017246" indent="-177485" algn="l" defTabSz="709940" rtl="0" eaLnBrk="1" latinLnBrk="0" hangingPunct="1">
        <a:lnSpc>
          <a:spcPct val="90000"/>
        </a:lnSpc>
        <a:spcBef>
          <a:spcPts val="388"/>
        </a:spcBef>
        <a:buFont typeface="Arial" panose="020B0604020202020204" pitchFamily="34" charset="0"/>
        <a:buChar char="•"/>
        <a:defRPr sz="1398" kern="1200">
          <a:solidFill>
            <a:schemeClr val="tx1"/>
          </a:solidFill>
          <a:latin typeface="+mn-lt"/>
          <a:ea typeface="+mn-ea"/>
          <a:cs typeface="+mn-cs"/>
        </a:defRPr>
      </a:lvl9pPr>
    </p:bodyStyle>
    <p:otherStyle>
      <a:defPPr>
        <a:defRPr lang="en-US"/>
      </a:defPPr>
      <a:lvl1pPr marL="0" algn="l" defTabSz="709940" rtl="0" eaLnBrk="1" latinLnBrk="0" hangingPunct="1">
        <a:defRPr sz="1398" kern="1200">
          <a:solidFill>
            <a:schemeClr val="tx1"/>
          </a:solidFill>
          <a:latin typeface="+mn-lt"/>
          <a:ea typeface="+mn-ea"/>
          <a:cs typeface="+mn-cs"/>
        </a:defRPr>
      </a:lvl1pPr>
      <a:lvl2pPr marL="354970" algn="l" defTabSz="709940" rtl="0" eaLnBrk="1" latinLnBrk="0" hangingPunct="1">
        <a:defRPr sz="1398" kern="1200">
          <a:solidFill>
            <a:schemeClr val="tx1"/>
          </a:solidFill>
          <a:latin typeface="+mn-lt"/>
          <a:ea typeface="+mn-ea"/>
          <a:cs typeface="+mn-cs"/>
        </a:defRPr>
      </a:lvl2pPr>
      <a:lvl3pPr marL="709940" algn="l" defTabSz="709940" rtl="0" eaLnBrk="1" latinLnBrk="0" hangingPunct="1">
        <a:defRPr sz="1398" kern="1200">
          <a:solidFill>
            <a:schemeClr val="tx1"/>
          </a:solidFill>
          <a:latin typeface="+mn-lt"/>
          <a:ea typeface="+mn-ea"/>
          <a:cs typeface="+mn-cs"/>
        </a:defRPr>
      </a:lvl3pPr>
      <a:lvl4pPr marL="1064910" algn="l" defTabSz="709940" rtl="0" eaLnBrk="1" latinLnBrk="0" hangingPunct="1">
        <a:defRPr sz="1398" kern="1200">
          <a:solidFill>
            <a:schemeClr val="tx1"/>
          </a:solidFill>
          <a:latin typeface="+mn-lt"/>
          <a:ea typeface="+mn-ea"/>
          <a:cs typeface="+mn-cs"/>
        </a:defRPr>
      </a:lvl4pPr>
      <a:lvl5pPr marL="1419880" algn="l" defTabSz="709940" rtl="0" eaLnBrk="1" latinLnBrk="0" hangingPunct="1">
        <a:defRPr sz="1398" kern="1200">
          <a:solidFill>
            <a:schemeClr val="tx1"/>
          </a:solidFill>
          <a:latin typeface="+mn-lt"/>
          <a:ea typeface="+mn-ea"/>
          <a:cs typeface="+mn-cs"/>
        </a:defRPr>
      </a:lvl5pPr>
      <a:lvl6pPr marL="1774850" algn="l" defTabSz="709940" rtl="0" eaLnBrk="1" latinLnBrk="0" hangingPunct="1">
        <a:defRPr sz="1398" kern="1200">
          <a:solidFill>
            <a:schemeClr val="tx1"/>
          </a:solidFill>
          <a:latin typeface="+mn-lt"/>
          <a:ea typeface="+mn-ea"/>
          <a:cs typeface="+mn-cs"/>
        </a:defRPr>
      </a:lvl6pPr>
      <a:lvl7pPr marL="2129820" algn="l" defTabSz="709940" rtl="0" eaLnBrk="1" latinLnBrk="0" hangingPunct="1">
        <a:defRPr sz="1398" kern="1200">
          <a:solidFill>
            <a:schemeClr val="tx1"/>
          </a:solidFill>
          <a:latin typeface="+mn-lt"/>
          <a:ea typeface="+mn-ea"/>
          <a:cs typeface="+mn-cs"/>
        </a:defRPr>
      </a:lvl7pPr>
      <a:lvl8pPr marL="2484791" algn="l" defTabSz="709940" rtl="0" eaLnBrk="1" latinLnBrk="0" hangingPunct="1">
        <a:defRPr sz="1398" kern="1200">
          <a:solidFill>
            <a:schemeClr val="tx1"/>
          </a:solidFill>
          <a:latin typeface="+mn-lt"/>
          <a:ea typeface="+mn-ea"/>
          <a:cs typeface="+mn-cs"/>
        </a:defRPr>
      </a:lvl8pPr>
      <a:lvl9pPr marL="2839761" algn="l" defTabSz="709940" rtl="0" eaLnBrk="1" latinLnBrk="0" hangingPunct="1">
        <a:defRPr sz="1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9F2223-7A27-6D4B-8335-09A68237D5BF}"/>
              </a:ext>
            </a:extLst>
          </p:cNvPr>
          <p:cNvSpPr>
            <a:spLocks noGrp="1"/>
          </p:cNvSpPr>
          <p:nvPr>
            <p:ph type="ctrTitle"/>
          </p:nvPr>
        </p:nvSpPr>
        <p:spPr>
          <a:xfrm>
            <a:off x="532447" y="1842979"/>
            <a:ext cx="6034405" cy="689974"/>
          </a:xfrm>
        </p:spPr>
        <p:txBody>
          <a:bodyPr>
            <a:noAutofit/>
          </a:bodyPr>
          <a:lstStyle/>
          <a:p>
            <a:r>
              <a:rPr lang="fr-BE" sz="1400" b="1" dirty="0"/>
              <a:t>Dyslipidémie et risque cardiovasculaire chez le diabétique de type 1: une analyse transversale descriptive</a:t>
            </a:r>
            <a:br>
              <a:rPr lang="fr-BE" sz="1400" b="1" dirty="0"/>
            </a:br>
            <a:r>
              <a:rPr lang="fr-BE" sz="1200" dirty="0"/>
              <a:t>A. Dondonne</a:t>
            </a:r>
            <a:r>
              <a:rPr lang="fr-BE" sz="1200" baseline="30000" dirty="0"/>
              <a:t>1</a:t>
            </a:r>
            <a:r>
              <a:rPr lang="fr-BE" sz="1200" dirty="0"/>
              <a:t>, N. Paquot</a:t>
            </a:r>
            <a:r>
              <a:rPr lang="fr-BE" sz="1200" baseline="30000" dirty="0"/>
              <a:t>2</a:t>
            </a:r>
            <a:r>
              <a:rPr lang="fr-BE" sz="1200" dirty="0"/>
              <a:t>, K. Fombellida</a:t>
            </a:r>
            <a:r>
              <a:rPr lang="fr-BE" sz="1200" baseline="30000" dirty="0"/>
              <a:t>3</a:t>
            </a:r>
            <a:r>
              <a:rPr lang="fr-BE" sz="1200" dirty="0"/>
              <a:t>, R.P. </a:t>
            </a:r>
            <a:r>
              <a:rPr lang="fr-BE" sz="1200" dirty="0" err="1"/>
              <a:t>Radermecker</a:t>
            </a:r>
            <a:r>
              <a:rPr lang="fr-BE" sz="1200" dirty="0"/>
              <a:t> </a:t>
            </a:r>
            <a:r>
              <a:rPr lang="fr-BE" sz="1200" baseline="30000" dirty="0"/>
              <a:t>4</a:t>
            </a:r>
            <a:br>
              <a:rPr lang="fr-BE" sz="1400" dirty="0"/>
            </a:br>
            <a:r>
              <a:rPr lang="fr-BE" sz="1400" dirty="0"/>
              <a:t> </a:t>
            </a:r>
            <a:br>
              <a:rPr lang="fr-BE" sz="1400" dirty="0"/>
            </a:br>
            <a:r>
              <a:rPr lang="fr-BE" sz="1000" dirty="0"/>
              <a:t>1. Etudiant en Médecine, Liège Université, Belgique    </a:t>
            </a:r>
            <a:br>
              <a:rPr lang="fr-BE" sz="1000" dirty="0"/>
            </a:br>
            <a:r>
              <a:rPr lang="fr-BE" sz="1000" dirty="0"/>
              <a:t>2. Professeur, Chef de Service, Diabétologie, Nutrition et Maladies métaboliques, CHU Liège, Belgique   </a:t>
            </a:r>
            <a:br>
              <a:rPr lang="fr-BE" sz="1000" dirty="0"/>
            </a:br>
            <a:r>
              <a:rPr lang="fr-BE" sz="1000" dirty="0"/>
              <a:t>3. Data manager, CHU Liège, Belgique   </a:t>
            </a:r>
            <a:br>
              <a:rPr lang="fr-BE" sz="1000" dirty="0"/>
            </a:br>
            <a:r>
              <a:rPr lang="fr-BE" sz="1000" dirty="0"/>
              <a:t>4. Pharmacologie clinique, Liège Université,  Diabétologie, Nutrition et Maladies métaboliques, CHU Liège, Belgique </a:t>
            </a:r>
            <a:br>
              <a:rPr lang="fr-BE" sz="1400" dirty="0"/>
            </a:br>
            <a:br>
              <a:rPr lang="fr-BE" sz="1400" dirty="0"/>
            </a:br>
            <a:endParaRPr lang="fr-FR" sz="1400" dirty="0"/>
          </a:p>
        </p:txBody>
      </p:sp>
      <p:sp>
        <p:nvSpPr>
          <p:cNvPr id="3" name="Sous-titre 2">
            <a:extLst>
              <a:ext uri="{FF2B5EF4-FFF2-40B4-BE49-F238E27FC236}">
                <a16:creationId xmlns:a16="http://schemas.microsoft.com/office/drawing/2014/main" id="{E0A0CB44-8720-4B47-9938-31F482C11168}"/>
              </a:ext>
            </a:extLst>
          </p:cNvPr>
          <p:cNvSpPr>
            <a:spLocks noGrp="1"/>
          </p:cNvSpPr>
          <p:nvPr>
            <p:ph type="subTitle" idx="1"/>
          </p:nvPr>
        </p:nvSpPr>
        <p:spPr>
          <a:xfrm>
            <a:off x="251932" y="3743840"/>
            <a:ext cx="3579630" cy="2171407"/>
          </a:xfrm>
          <a:ln w="41275">
            <a:solidFill>
              <a:schemeClr val="accent1"/>
            </a:solidFill>
          </a:ln>
        </p:spPr>
        <p:txBody>
          <a:bodyPr>
            <a:noAutofit/>
          </a:bodyPr>
          <a:lstStyle/>
          <a:p>
            <a:r>
              <a:rPr lang="fr-BE" sz="1200" b="1" dirty="0"/>
              <a:t>Matériel et méthode</a:t>
            </a:r>
          </a:p>
          <a:p>
            <a:r>
              <a:rPr lang="fr-BE" sz="1000" dirty="0"/>
              <a:t>Il s’agit une analyse transversale descriptive portant sur la stratification du risque cardio vasculaire chez les patients diabétiques de type 1(DT1) diagnostiqué depuis au moins 20 ans. </a:t>
            </a:r>
          </a:p>
          <a:p>
            <a:r>
              <a:rPr lang="fr-BE" sz="1000" dirty="0"/>
              <a:t>Nous nous sommes basés sur les dernières recommandations de la Société européenne de cardiologie (ESC) et d’</a:t>
            </a:r>
            <a:r>
              <a:rPr lang="fr-BE" sz="1000" dirty="0" err="1"/>
              <a:t>athérothrombose</a:t>
            </a:r>
            <a:r>
              <a:rPr lang="fr-BE" sz="1000" dirty="0"/>
              <a:t> (EAS) pour la prise en charge des dyslipidémies. </a:t>
            </a:r>
          </a:p>
          <a:p>
            <a:r>
              <a:rPr lang="fr-FR" sz="1000" dirty="0">
                <a:ea typeface="Calibri" panose="020F0502020204030204" pitchFamily="34" charset="0"/>
                <a:cs typeface="Times New Roman" panose="02020603050405020304" pitchFamily="18" charset="0"/>
              </a:rPr>
              <a:t>Nous avons recueilli les informations d’un nombre total de 571 patients DT1 suivis dans notre centre hospitalier (âge moyen 55 ± 6 ans, indice de masse corporelle moyen de 26,3 ± 4,8 kg/m</a:t>
            </a:r>
            <a:r>
              <a:rPr lang="fr-FR" sz="1000" baseline="30000" dirty="0">
                <a:ea typeface="Calibri" panose="020F0502020204030204" pitchFamily="34" charset="0"/>
                <a:cs typeface="Times New Roman" panose="02020603050405020304" pitchFamily="18" charset="0"/>
              </a:rPr>
              <a:t>2</a:t>
            </a:r>
            <a:r>
              <a:rPr lang="fr-FR" sz="1000" dirty="0">
                <a:ea typeface="Calibri" panose="020F0502020204030204" pitchFamily="34" charset="0"/>
                <a:cs typeface="Times New Roman" panose="02020603050405020304" pitchFamily="18" charset="0"/>
              </a:rPr>
              <a:t>) d’une durée de diabète d’au moins 20 ans</a:t>
            </a:r>
            <a:endParaRPr lang="fr-BE" sz="1000" dirty="0"/>
          </a:p>
          <a:p>
            <a:endParaRPr lang="fr-FR" sz="1000" dirty="0"/>
          </a:p>
        </p:txBody>
      </p:sp>
      <p:pic>
        <p:nvPicPr>
          <p:cNvPr id="4" name="Picture 8" descr="N-logoCHU8">
            <a:extLst>
              <a:ext uri="{FF2B5EF4-FFF2-40B4-BE49-F238E27FC236}">
                <a16:creationId xmlns:a16="http://schemas.microsoft.com/office/drawing/2014/main" id="{52976424-C302-2A4B-97E0-5C15DC4B013F}"/>
              </a:ext>
            </a:extLst>
          </p:cNvPr>
          <p:cNvPicPr>
            <a:picLocks noChangeAspect="1" noChangeArrowheads="1"/>
          </p:cNvPicPr>
          <p:nvPr/>
        </p:nvPicPr>
        <p:blipFill>
          <a:blip r:embed="rId2"/>
          <a:srcRect/>
          <a:stretch>
            <a:fillRect/>
          </a:stretch>
        </p:blipFill>
        <p:spPr bwMode="auto">
          <a:xfrm>
            <a:off x="0" y="10922"/>
            <a:ext cx="822258" cy="396299"/>
          </a:xfrm>
          <a:prstGeom prst="rect">
            <a:avLst/>
          </a:prstGeom>
          <a:noFill/>
          <a:ln w="9525">
            <a:noFill/>
            <a:miter lim="800000"/>
            <a:headEnd/>
            <a:tailEnd/>
          </a:ln>
        </p:spPr>
      </p:pic>
      <p:pic>
        <p:nvPicPr>
          <p:cNvPr id="5" name="Image 4">
            <a:extLst>
              <a:ext uri="{FF2B5EF4-FFF2-40B4-BE49-F238E27FC236}">
                <a16:creationId xmlns:a16="http://schemas.microsoft.com/office/drawing/2014/main" id="{F668DFC5-8111-384A-AE3A-0B354A6805A6}"/>
              </a:ext>
            </a:extLst>
          </p:cNvPr>
          <p:cNvPicPr>
            <a:picLocks noChangeAspect="1"/>
          </p:cNvPicPr>
          <p:nvPr/>
        </p:nvPicPr>
        <p:blipFill>
          <a:blip r:embed="rId3"/>
          <a:stretch>
            <a:fillRect/>
          </a:stretch>
        </p:blipFill>
        <p:spPr>
          <a:xfrm>
            <a:off x="5996763" y="10922"/>
            <a:ext cx="1102537" cy="467832"/>
          </a:xfrm>
          <a:prstGeom prst="rect">
            <a:avLst/>
          </a:prstGeom>
        </p:spPr>
      </p:pic>
      <p:sp>
        <p:nvSpPr>
          <p:cNvPr id="6" name="Sous-titre 2">
            <a:extLst>
              <a:ext uri="{FF2B5EF4-FFF2-40B4-BE49-F238E27FC236}">
                <a16:creationId xmlns:a16="http://schemas.microsoft.com/office/drawing/2014/main" id="{0DAEFAF7-8C76-1345-AFF1-C1889BDF3D70}"/>
              </a:ext>
            </a:extLst>
          </p:cNvPr>
          <p:cNvSpPr txBox="1">
            <a:spLocks/>
          </p:cNvSpPr>
          <p:nvPr/>
        </p:nvSpPr>
        <p:spPr>
          <a:xfrm>
            <a:off x="3803206" y="1996573"/>
            <a:ext cx="2884964" cy="2400855"/>
          </a:xfrm>
          <a:prstGeom prst="rect">
            <a:avLst/>
          </a:prstGeom>
        </p:spPr>
        <p:txBody>
          <a:bodyPr vert="horz" lIns="91440" tIns="45720" rIns="91440" bIns="45720" rtlCol="0">
            <a:normAutofit/>
          </a:bodyPr>
          <a:lstStyle>
            <a:lvl1pPr marL="0" indent="0" algn="ctr" defTabSz="709940" rtl="0" eaLnBrk="1" latinLnBrk="0" hangingPunct="1">
              <a:lnSpc>
                <a:spcPct val="90000"/>
              </a:lnSpc>
              <a:spcBef>
                <a:spcPts val="776"/>
              </a:spcBef>
              <a:buFont typeface="Arial" panose="020B0604020202020204" pitchFamily="34" charset="0"/>
              <a:buNone/>
              <a:defRPr sz="1863" kern="1200">
                <a:solidFill>
                  <a:schemeClr val="tx1"/>
                </a:solidFill>
                <a:latin typeface="+mn-lt"/>
                <a:ea typeface="+mn-ea"/>
                <a:cs typeface="+mn-cs"/>
              </a:defRPr>
            </a:lvl1pPr>
            <a:lvl2pPr marL="354970" indent="0" algn="ctr" defTabSz="709940" rtl="0" eaLnBrk="1" latinLnBrk="0" hangingPunct="1">
              <a:lnSpc>
                <a:spcPct val="90000"/>
              </a:lnSpc>
              <a:spcBef>
                <a:spcPts val="388"/>
              </a:spcBef>
              <a:buFont typeface="Arial" panose="020B0604020202020204" pitchFamily="34" charset="0"/>
              <a:buNone/>
              <a:defRPr sz="1553" kern="1200">
                <a:solidFill>
                  <a:schemeClr val="tx1"/>
                </a:solidFill>
                <a:latin typeface="+mn-lt"/>
                <a:ea typeface="+mn-ea"/>
                <a:cs typeface="+mn-cs"/>
              </a:defRPr>
            </a:lvl2pPr>
            <a:lvl3pPr marL="709940" indent="0" algn="ctr" defTabSz="709940" rtl="0" eaLnBrk="1" latinLnBrk="0" hangingPunct="1">
              <a:lnSpc>
                <a:spcPct val="90000"/>
              </a:lnSpc>
              <a:spcBef>
                <a:spcPts val="388"/>
              </a:spcBef>
              <a:buFont typeface="Arial" panose="020B0604020202020204" pitchFamily="34" charset="0"/>
              <a:buNone/>
              <a:defRPr sz="1398" kern="1200">
                <a:solidFill>
                  <a:schemeClr val="tx1"/>
                </a:solidFill>
                <a:latin typeface="+mn-lt"/>
                <a:ea typeface="+mn-ea"/>
                <a:cs typeface="+mn-cs"/>
              </a:defRPr>
            </a:lvl3pPr>
            <a:lvl4pPr marL="1064910" indent="0" algn="ctr" defTabSz="709940" rtl="0" eaLnBrk="1" latinLnBrk="0" hangingPunct="1">
              <a:lnSpc>
                <a:spcPct val="90000"/>
              </a:lnSpc>
              <a:spcBef>
                <a:spcPts val="388"/>
              </a:spcBef>
              <a:buFont typeface="Arial" panose="020B0604020202020204" pitchFamily="34" charset="0"/>
              <a:buNone/>
              <a:defRPr sz="1242" kern="1200">
                <a:solidFill>
                  <a:schemeClr val="tx1"/>
                </a:solidFill>
                <a:latin typeface="+mn-lt"/>
                <a:ea typeface="+mn-ea"/>
                <a:cs typeface="+mn-cs"/>
              </a:defRPr>
            </a:lvl4pPr>
            <a:lvl5pPr marL="1419880" indent="0" algn="ctr" defTabSz="709940" rtl="0" eaLnBrk="1" latinLnBrk="0" hangingPunct="1">
              <a:lnSpc>
                <a:spcPct val="90000"/>
              </a:lnSpc>
              <a:spcBef>
                <a:spcPts val="388"/>
              </a:spcBef>
              <a:buFont typeface="Arial" panose="020B0604020202020204" pitchFamily="34" charset="0"/>
              <a:buNone/>
              <a:defRPr sz="1242" kern="1200">
                <a:solidFill>
                  <a:schemeClr val="tx1"/>
                </a:solidFill>
                <a:latin typeface="+mn-lt"/>
                <a:ea typeface="+mn-ea"/>
                <a:cs typeface="+mn-cs"/>
              </a:defRPr>
            </a:lvl5pPr>
            <a:lvl6pPr marL="1774850" indent="0" algn="ctr" defTabSz="709940" rtl="0" eaLnBrk="1" latinLnBrk="0" hangingPunct="1">
              <a:lnSpc>
                <a:spcPct val="90000"/>
              </a:lnSpc>
              <a:spcBef>
                <a:spcPts val="388"/>
              </a:spcBef>
              <a:buFont typeface="Arial" panose="020B0604020202020204" pitchFamily="34" charset="0"/>
              <a:buNone/>
              <a:defRPr sz="1242" kern="1200">
                <a:solidFill>
                  <a:schemeClr val="tx1"/>
                </a:solidFill>
                <a:latin typeface="+mn-lt"/>
                <a:ea typeface="+mn-ea"/>
                <a:cs typeface="+mn-cs"/>
              </a:defRPr>
            </a:lvl6pPr>
            <a:lvl7pPr marL="2129820" indent="0" algn="ctr" defTabSz="709940" rtl="0" eaLnBrk="1" latinLnBrk="0" hangingPunct="1">
              <a:lnSpc>
                <a:spcPct val="90000"/>
              </a:lnSpc>
              <a:spcBef>
                <a:spcPts val="388"/>
              </a:spcBef>
              <a:buFont typeface="Arial" panose="020B0604020202020204" pitchFamily="34" charset="0"/>
              <a:buNone/>
              <a:defRPr sz="1242" kern="1200">
                <a:solidFill>
                  <a:schemeClr val="tx1"/>
                </a:solidFill>
                <a:latin typeface="+mn-lt"/>
                <a:ea typeface="+mn-ea"/>
                <a:cs typeface="+mn-cs"/>
              </a:defRPr>
            </a:lvl7pPr>
            <a:lvl8pPr marL="2484791" indent="0" algn="ctr" defTabSz="709940" rtl="0" eaLnBrk="1" latinLnBrk="0" hangingPunct="1">
              <a:lnSpc>
                <a:spcPct val="90000"/>
              </a:lnSpc>
              <a:spcBef>
                <a:spcPts val="388"/>
              </a:spcBef>
              <a:buFont typeface="Arial" panose="020B0604020202020204" pitchFamily="34" charset="0"/>
              <a:buNone/>
              <a:defRPr sz="1242" kern="1200">
                <a:solidFill>
                  <a:schemeClr val="tx1"/>
                </a:solidFill>
                <a:latin typeface="+mn-lt"/>
                <a:ea typeface="+mn-ea"/>
                <a:cs typeface="+mn-cs"/>
              </a:defRPr>
            </a:lvl8pPr>
            <a:lvl9pPr marL="2839761" indent="0" algn="ctr" defTabSz="709940" rtl="0" eaLnBrk="1" latinLnBrk="0" hangingPunct="1">
              <a:lnSpc>
                <a:spcPct val="90000"/>
              </a:lnSpc>
              <a:spcBef>
                <a:spcPts val="388"/>
              </a:spcBef>
              <a:buFont typeface="Arial" panose="020B0604020202020204" pitchFamily="34" charset="0"/>
              <a:buNone/>
              <a:defRPr sz="1242" kern="1200">
                <a:solidFill>
                  <a:schemeClr val="tx1"/>
                </a:solidFill>
                <a:latin typeface="+mn-lt"/>
                <a:ea typeface="+mn-ea"/>
                <a:cs typeface="+mn-cs"/>
              </a:defRPr>
            </a:lvl9pPr>
          </a:lstStyle>
          <a:p>
            <a:endParaRPr lang="fr-FR" sz="1400" dirty="0"/>
          </a:p>
        </p:txBody>
      </p:sp>
      <p:sp>
        <p:nvSpPr>
          <p:cNvPr id="11" name="ZoneTexte 10">
            <a:extLst>
              <a:ext uri="{FF2B5EF4-FFF2-40B4-BE49-F238E27FC236}">
                <a16:creationId xmlns:a16="http://schemas.microsoft.com/office/drawing/2014/main" id="{B55E7493-FAAF-6042-97D3-470D5581798D}"/>
              </a:ext>
            </a:extLst>
          </p:cNvPr>
          <p:cNvSpPr txBox="1"/>
          <p:nvPr/>
        </p:nvSpPr>
        <p:spPr>
          <a:xfrm>
            <a:off x="280288" y="2169067"/>
            <a:ext cx="3551274" cy="1354217"/>
          </a:xfrm>
          <a:prstGeom prst="rect">
            <a:avLst/>
          </a:prstGeom>
          <a:noFill/>
          <a:ln w="41275">
            <a:solidFill>
              <a:schemeClr val="accent1"/>
            </a:solidFill>
          </a:ln>
        </p:spPr>
        <p:txBody>
          <a:bodyPr wrap="square">
            <a:spAutoFit/>
          </a:bodyPr>
          <a:lstStyle/>
          <a:p>
            <a:r>
              <a:rPr lang="fr-BE" sz="1200" b="1" dirty="0">
                <a:effectLst/>
                <a:ea typeface="Times New Roman" panose="02020603050405020304" pitchFamily="18" charset="0"/>
              </a:rPr>
              <a:t>Introduction</a:t>
            </a:r>
          </a:p>
          <a:p>
            <a:r>
              <a:rPr lang="fr-BE" sz="1000" dirty="0">
                <a:effectLst/>
                <a:ea typeface="Times New Roman" panose="02020603050405020304" pitchFamily="18" charset="0"/>
              </a:rPr>
              <a:t>Les personnes diabétiques sont considérées comme ayant un risque cardiovasculaire accru. Les personnes diabétiques de type 1 (DT1) ont un profil de risque cardiovasculaire souvent différent de celui des diabétiques de type 2. Nous avons évalué si une population de DT1considérée comme à très haut risque cardiovasculaire atteignait les objectifs recommandés par la société européenne de cardiologie</a:t>
            </a:r>
            <a:r>
              <a:rPr lang="fr-BE" sz="1000" dirty="0">
                <a:effectLst/>
              </a:rPr>
              <a:t> </a:t>
            </a:r>
            <a:endParaRPr lang="fr-FR" sz="1000" dirty="0"/>
          </a:p>
        </p:txBody>
      </p:sp>
      <p:sp>
        <p:nvSpPr>
          <p:cNvPr id="13" name="ZoneTexte 12">
            <a:extLst>
              <a:ext uri="{FF2B5EF4-FFF2-40B4-BE49-F238E27FC236}">
                <a16:creationId xmlns:a16="http://schemas.microsoft.com/office/drawing/2014/main" id="{2D764A5A-9003-FA43-951B-0081B55176F6}"/>
              </a:ext>
            </a:extLst>
          </p:cNvPr>
          <p:cNvSpPr txBox="1"/>
          <p:nvPr/>
        </p:nvSpPr>
        <p:spPr>
          <a:xfrm>
            <a:off x="4024862" y="2169067"/>
            <a:ext cx="2959688" cy="4172424"/>
          </a:xfrm>
          <a:prstGeom prst="rect">
            <a:avLst/>
          </a:prstGeom>
          <a:noFill/>
          <a:ln w="41275">
            <a:solidFill>
              <a:schemeClr val="accent1"/>
            </a:solidFill>
          </a:ln>
        </p:spPr>
        <p:txBody>
          <a:bodyPr wrap="square">
            <a:spAutoFit/>
          </a:bodyPr>
          <a:lstStyle/>
          <a:p>
            <a:pPr>
              <a:lnSpc>
                <a:spcPct val="107000"/>
              </a:lnSpc>
              <a:spcAft>
                <a:spcPts val="800"/>
              </a:spcAft>
            </a:pPr>
            <a:r>
              <a:rPr lang="fr-FR" sz="1200" b="1" dirty="0">
                <a:effectLst/>
                <a:latin typeface="Calibri" panose="020F0502020204030204" pitchFamily="34" charset="0"/>
                <a:ea typeface="Calibri" panose="020F0502020204030204" pitchFamily="34" charset="0"/>
                <a:cs typeface="Times New Roman" panose="02020603050405020304" pitchFamily="18" charset="0"/>
              </a:rPr>
              <a:t>Résultats </a:t>
            </a: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r>
              <a:rPr lang="fr-FR" sz="1200" dirty="0">
                <a:latin typeface="Calibri" panose="020F0502020204030204" pitchFamily="34" charset="0"/>
                <a:ea typeface="Calibri" panose="020F0502020204030204" pitchFamily="34" charset="0"/>
                <a:cs typeface="Times New Roman" panose="02020603050405020304" pitchFamily="18" charset="0"/>
              </a:rPr>
              <a:t>Figure</a:t>
            </a:r>
            <a:r>
              <a:rPr lang="fr-FR" sz="1200" dirty="0">
                <a:effectLst/>
                <a:latin typeface="Calibri" panose="020F0502020204030204" pitchFamily="34" charset="0"/>
                <a:ea typeface="Calibri" panose="020F0502020204030204" pitchFamily="34" charset="0"/>
                <a:cs typeface="Times New Roman" panose="02020603050405020304" pitchFamily="18" charset="0"/>
              </a:rPr>
              <a:t> 1)</a:t>
            </a:r>
          </a:p>
          <a:p>
            <a:pPr>
              <a:lnSpc>
                <a:spcPct val="107000"/>
              </a:lnSpc>
              <a:spcAft>
                <a:spcPts val="800"/>
              </a:spcAft>
            </a:pPr>
            <a:r>
              <a:rPr lang="fr-FR" sz="1000" dirty="0">
                <a:effectLst/>
                <a:latin typeface="Calibri" panose="020F0502020204030204" pitchFamily="34" charset="0"/>
                <a:ea typeface="Calibri" panose="020F0502020204030204" pitchFamily="34" charset="0"/>
                <a:cs typeface="Times New Roman" panose="02020603050405020304" pitchFamily="18" charset="0"/>
              </a:rPr>
              <a:t>Parmi ces 571 patients, 47,3 % (n = 270) étaient traités par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hypolipidémiants</a:t>
            </a:r>
            <a:r>
              <a:rPr lang="fr-FR" sz="1000" dirty="0">
                <a:effectLst/>
                <a:latin typeface="Calibri" panose="020F0502020204030204" pitchFamily="34" charset="0"/>
                <a:ea typeface="Calibri" panose="020F0502020204030204" pitchFamily="34" charset="0"/>
                <a:cs typeface="Times New Roman" panose="02020603050405020304" pitchFamily="18" charset="0"/>
              </a:rPr>
              <a:t>. 96 % des patients avec traitement </a:t>
            </a:r>
            <a:r>
              <a:rPr lang="fr-FR" sz="1000" dirty="0" err="1">
                <a:effectLst/>
                <a:latin typeface="Calibri" panose="020F0502020204030204" pitchFamily="34" charset="0"/>
                <a:ea typeface="Calibri" panose="020F0502020204030204" pitchFamily="34" charset="0"/>
                <a:cs typeface="Times New Roman" panose="02020603050405020304" pitchFamily="18" charset="0"/>
              </a:rPr>
              <a:t>hypolipidémiant</a:t>
            </a:r>
            <a:r>
              <a:rPr lang="fr-FR" sz="1000" dirty="0">
                <a:effectLst/>
                <a:latin typeface="Calibri" panose="020F0502020204030204" pitchFamily="34" charset="0"/>
                <a:ea typeface="Calibri" panose="020F0502020204030204" pitchFamily="34" charset="0"/>
                <a:cs typeface="Times New Roman" panose="02020603050405020304" pitchFamily="18" charset="0"/>
              </a:rPr>
              <a:t> (THL) prenaient une statine (n = 259), ce qui correspond à 45 % de la population observée. Parmi les patients traités par statine dont les valeurs de LDL-C étaient connues (n=116), à peine 11% atteignaient la cible de LDL-C recommandée par l’ESC/EAS. Si le THL ne contenait pas de statines, la cible de LDL-C n’était jamais atteinte. </a:t>
            </a:r>
            <a:r>
              <a:rPr lang="fr-BE" sz="1000" dirty="0">
                <a:effectLst/>
                <a:latin typeface="Calibri" panose="020F0502020204030204" pitchFamily="34" charset="0"/>
                <a:ea typeface="Calibri" panose="020F0502020204030204" pitchFamily="34" charset="0"/>
                <a:cs typeface="Times New Roman" panose="02020603050405020304" pitchFamily="18" charset="0"/>
              </a:rPr>
              <a:t>Les différences dans la stratification du risque CV entre l’ESC/EAS et les recommandations d’autres sociétés savantes sont surtout marquées pour les sujets DT1 de longue durée sans autre facteurs de risque cardiovasculaires (FRCV). On remarque dès lors qu’en appliquant ces autres recommandations à notre cohorte, beaucoup plus de sujets atteignent les objectifs. Par exemple, si nous appliquons les recommandations de </a:t>
            </a:r>
            <a:r>
              <a:rPr lang="fr-FR" sz="1000" dirty="0">
                <a:effectLst/>
                <a:latin typeface="Calibri" panose="020F0502020204030204" pitchFamily="34" charset="0"/>
                <a:ea typeface="Calibri" panose="020F0502020204030204" pitchFamily="34" charset="0"/>
                <a:cs typeface="Calibri" panose="020F0502020204030204" pitchFamily="34" charset="0"/>
              </a:rPr>
              <a:t>l’American Association of </a:t>
            </a:r>
            <a:r>
              <a:rPr lang="fr-FR" sz="1000" dirty="0" err="1">
                <a:effectLst/>
                <a:latin typeface="Calibri" panose="020F0502020204030204" pitchFamily="34" charset="0"/>
                <a:ea typeface="Calibri" panose="020F0502020204030204" pitchFamily="34" charset="0"/>
                <a:cs typeface="Calibri" panose="020F0502020204030204" pitchFamily="34" charset="0"/>
              </a:rPr>
              <a:t>Clinical</a:t>
            </a:r>
            <a:r>
              <a:rPr lang="fr-FR" sz="1000" dirty="0">
                <a:effectLst/>
                <a:latin typeface="Calibri" panose="020F0502020204030204" pitchFamily="34" charset="0"/>
                <a:ea typeface="Calibri" panose="020F0502020204030204" pitchFamily="34" charset="0"/>
                <a:cs typeface="Calibri" panose="020F0502020204030204" pitchFamily="34" charset="0"/>
              </a:rPr>
              <a:t> </a:t>
            </a:r>
            <a:r>
              <a:rPr lang="fr-FR" sz="1000" dirty="0" err="1">
                <a:effectLst/>
                <a:latin typeface="Calibri" panose="020F0502020204030204" pitchFamily="34" charset="0"/>
                <a:ea typeface="Calibri" panose="020F0502020204030204" pitchFamily="34" charset="0"/>
                <a:cs typeface="Calibri" panose="020F0502020204030204" pitchFamily="34" charset="0"/>
              </a:rPr>
              <a:t>Endocrinologists</a:t>
            </a:r>
            <a:r>
              <a:rPr lang="fr-FR" sz="1000" dirty="0">
                <a:effectLst/>
                <a:latin typeface="Calibri" panose="020F0502020204030204" pitchFamily="34" charset="0"/>
                <a:ea typeface="Calibri" panose="020F0502020204030204" pitchFamily="34" charset="0"/>
                <a:cs typeface="Calibri" panose="020F0502020204030204" pitchFamily="34" charset="0"/>
              </a:rPr>
              <a:t> and American </a:t>
            </a:r>
            <a:r>
              <a:rPr lang="fr-FR" sz="1000" dirty="0" err="1">
                <a:effectLst/>
                <a:latin typeface="Calibri" panose="020F0502020204030204" pitchFamily="34" charset="0"/>
                <a:ea typeface="Calibri" panose="020F0502020204030204" pitchFamily="34" charset="0"/>
                <a:cs typeface="Calibri" panose="020F0502020204030204" pitchFamily="34" charset="0"/>
              </a:rPr>
              <a:t>College</a:t>
            </a:r>
            <a:r>
              <a:rPr lang="fr-FR" sz="1000" dirty="0">
                <a:effectLst/>
                <a:latin typeface="Calibri" panose="020F0502020204030204" pitchFamily="34" charset="0"/>
                <a:ea typeface="Calibri" panose="020F0502020204030204" pitchFamily="34" charset="0"/>
                <a:cs typeface="Calibri" panose="020F0502020204030204" pitchFamily="34" charset="0"/>
              </a:rPr>
              <a:t> of </a:t>
            </a:r>
            <a:r>
              <a:rPr lang="fr-FR" sz="1000" dirty="0" err="1">
                <a:effectLst/>
                <a:latin typeface="Calibri" panose="020F0502020204030204" pitchFamily="34" charset="0"/>
                <a:ea typeface="Calibri" panose="020F0502020204030204" pitchFamily="34" charset="0"/>
                <a:cs typeface="Calibri" panose="020F0502020204030204" pitchFamily="34" charset="0"/>
              </a:rPr>
              <a:t>Endocrinology</a:t>
            </a:r>
            <a:r>
              <a:rPr lang="fr-FR" sz="1000" dirty="0">
                <a:effectLst/>
                <a:latin typeface="Calibri" panose="020F0502020204030204" pitchFamily="34" charset="0"/>
                <a:ea typeface="Calibri" panose="020F0502020204030204" pitchFamily="34" charset="0"/>
                <a:cs typeface="Calibri" panose="020F0502020204030204" pitchFamily="34" charset="0"/>
              </a:rPr>
              <a:t> qui visent un LDL-C &lt;100 mg/dl (DT1 &lt; 15 ans de durée), 67 % des patients de notre cohorte et traités par statine atteignent l’objectif.</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ZoneTexte 14">
            <a:extLst>
              <a:ext uri="{FF2B5EF4-FFF2-40B4-BE49-F238E27FC236}">
                <a16:creationId xmlns:a16="http://schemas.microsoft.com/office/drawing/2014/main" id="{5483F68E-DA63-5147-A70D-C933190A91AD}"/>
              </a:ext>
            </a:extLst>
          </p:cNvPr>
          <p:cNvSpPr txBox="1"/>
          <p:nvPr/>
        </p:nvSpPr>
        <p:spPr>
          <a:xfrm>
            <a:off x="251932" y="8932370"/>
            <a:ext cx="6769393" cy="714555"/>
          </a:xfrm>
          <a:prstGeom prst="rect">
            <a:avLst/>
          </a:prstGeom>
          <a:noFill/>
          <a:ln w="41275">
            <a:solidFill>
              <a:schemeClr val="accent1"/>
            </a:solidFill>
          </a:ln>
        </p:spPr>
        <p:txBody>
          <a:bodyPr wrap="square">
            <a:spAutoFit/>
          </a:bodyPr>
          <a:lstStyle/>
          <a:p>
            <a:pPr>
              <a:lnSpc>
                <a:spcPct val="107000"/>
              </a:lnSpc>
              <a:spcAft>
                <a:spcPts val="800"/>
              </a:spcAft>
            </a:pPr>
            <a:r>
              <a:rPr lang="fr-BE" sz="1200" b="1" dirty="0">
                <a:effectLst/>
                <a:latin typeface="Calibri" panose="020F0502020204030204" pitchFamily="34" charset="0"/>
                <a:ea typeface="Calibri" panose="020F0502020204030204" pitchFamily="34" charset="0"/>
                <a:cs typeface="Times New Roman" panose="02020603050405020304" pitchFamily="18" charset="0"/>
              </a:rPr>
              <a:t>Conclusion</a:t>
            </a:r>
          </a:p>
          <a:p>
            <a:pPr>
              <a:lnSpc>
                <a:spcPct val="107000"/>
              </a:lnSpc>
              <a:spcAft>
                <a:spcPts val="800"/>
              </a:spcAft>
            </a:pPr>
            <a:r>
              <a:rPr lang="fr-BE" sz="1000" dirty="0">
                <a:effectLst/>
                <a:latin typeface="Calibri" panose="020F0502020204030204" pitchFamily="34" charset="0"/>
                <a:ea typeface="Calibri" panose="020F0502020204030204" pitchFamily="34" charset="0"/>
                <a:cs typeface="Times New Roman" panose="02020603050405020304" pitchFamily="18" charset="0"/>
              </a:rPr>
              <a:t>Notre étude soulève la question d’une surestimation du RCV chez les DT1 de longue durée sans autre FRCV. La nécessité de </a:t>
            </a:r>
            <a:r>
              <a:rPr lang="fr-BE" sz="1000" dirty="0">
                <a:latin typeface="Calibri" panose="020F0502020204030204" pitchFamily="34" charset="0"/>
                <a:ea typeface="Calibri" panose="020F0502020204030204" pitchFamily="34" charset="0"/>
                <a:cs typeface="Times New Roman" panose="02020603050405020304" pitchFamily="18" charset="0"/>
              </a:rPr>
              <a:t>d’introduire ou non </a:t>
            </a:r>
            <a:r>
              <a:rPr lang="fr-BE" sz="1000" dirty="0">
                <a:effectLst/>
                <a:latin typeface="Calibri" panose="020F0502020204030204" pitchFamily="34" charset="0"/>
                <a:ea typeface="Calibri" panose="020F0502020204030204" pitchFamily="34" charset="0"/>
                <a:cs typeface="Times New Roman" panose="02020603050405020304" pitchFamily="18" charset="0"/>
              </a:rPr>
              <a:t> un traitement par statines à haute intensité chez ces patients reste un </a:t>
            </a:r>
            <a:r>
              <a:rPr lang="fr-BE" sz="1000">
                <a:effectLst/>
                <a:latin typeface="Calibri" panose="020F0502020204030204" pitchFamily="34" charset="0"/>
                <a:ea typeface="Calibri" panose="020F0502020204030204" pitchFamily="34" charset="0"/>
                <a:cs typeface="Times New Roman" panose="02020603050405020304" pitchFamily="18" charset="0"/>
              </a:rPr>
              <a:t>sujet d’actualité.</a:t>
            </a:r>
            <a:endParaRPr lang="fr-BE"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Image 17">
            <a:extLst>
              <a:ext uri="{FF2B5EF4-FFF2-40B4-BE49-F238E27FC236}">
                <a16:creationId xmlns:a16="http://schemas.microsoft.com/office/drawing/2014/main" id="{E8B0BFEB-3840-6842-BBFA-A0ADA8E9A5AE}"/>
              </a:ext>
            </a:extLst>
          </p:cNvPr>
          <p:cNvPicPr>
            <a:picLocks noChangeAspect="1"/>
          </p:cNvPicPr>
          <p:nvPr/>
        </p:nvPicPr>
        <p:blipFill>
          <a:blip r:embed="rId4"/>
          <a:stretch>
            <a:fillRect/>
          </a:stretch>
        </p:blipFill>
        <p:spPr>
          <a:xfrm>
            <a:off x="313234" y="6150333"/>
            <a:ext cx="2761205" cy="2312252"/>
          </a:xfrm>
          <a:prstGeom prst="rect">
            <a:avLst/>
          </a:prstGeom>
        </p:spPr>
      </p:pic>
      <p:pic>
        <p:nvPicPr>
          <p:cNvPr id="20" name="Image 19" descr="Une image contenant texte&#10;&#10;Description générée automatiquement">
            <a:extLst>
              <a:ext uri="{FF2B5EF4-FFF2-40B4-BE49-F238E27FC236}">
                <a16:creationId xmlns:a16="http://schemas.microsoft.com/office/drawing/2014/main" id="{86642F46-2980-EC46-B6A6-E1031408993E}"/>
              </a:ext>
            </a:extLst>
          </p:cNvPr>
          <p:cNvPicPr>
            <a:picLocks noChangeAspect="1"/>
          </p:cNvPicPr>
          <p:nvPr/>
        </p:nvPicPr>
        <p:blipFill>
          <a:blip r:embed="rId5"/>
          <a:stretch>
            <a:fillRect/>
          </a:stretch>
        </p:blipFill>
        <p:spPr>
          <a:xfrm>
            <a:off x="3597636" y="6423280"/>
            <a:ext cx="3465697" cy="2171407"/>
          </a:xfrm>
          <a:prstGeom prst="rect">
            <a:avLst/>
          </a:prstGeom>
        </p:spPr>
      </p:pic>
      <p:sp>
        <p:nvSpPr>
          <p:cNvPr id="21" name="ZoneTexte 20">
            <a:extLst>
              <a:ext uri="{FF2B5EF4-FFF2-40B4-BE49-F238E27FC236}">
                <a16:creationId xmlns:a16="http://schemas.microsoft.com/office/drawing/2014/main" id="{FA76879D-0E7E-9444-9D2A-152DCC85ACDE}"/>
              </a:ext>
            </a:extLst>
          </p:cNvPr>
          <p:cNvSpPr txBox="1"/>
          <p:nvPr/>
        </p:nvSpPr>
        <p:spPr>
          <a:xfrm>
            <a:off x="3873050" y="8563267"/>
            <a:ext cx="3111500" cy="461665"/>
          </a:xfrm>
          <a:prstGeom prst="rect">
            <a:avLst/>
          </a:prstGeom>
          <a:noFill/>
        </p:spPr>
        <p:txBody>
          <a:bodyPr wrap="square" rtlCol="0">
            <a:spAutoFit/>
          </a:bodyPr>
          <a:lstStyle/>
          <a:p>
            <a:r>
              <a:rPr lang="fr-FR" sz="1200" dirty="0"/>
              <a:t>D’après </a:t>
            </a:r>
            <a:r>
              <a:rPr lang="fr-FR" sz="1200" dirty="0" err="1"/>
              <a:t>Dondonne</a:t>
            </a:r>
            <a:r>
              <a:rPr lang="fr-FR" sz="1200" dirty="0"/>
              <a:t> et al. </a:t>
            </a:r>
            <a:r>
              <a:rPr lang="fr-BE" sz="1200" i="1" dirty="0" err="1"/>
              <a:t>Rev</a:t>
            </a:r>
            <a:r>
              <a:rPr lang="fr-BE" sz="1200" i="1" dirty="0"/>
              <a:t> Med Suisse 2021 </a:t>
            </a:r>
            <a:endParaRPr lang="fr-BE" sz="1200" dirty="0"/>
          </a:p>
          <a:p>
            <a:endParaRPr lang="fr-FR" sz="1200" dirty="0"/>
          </a:p>
        </p:txBody>
      </p:sp>
      <p:sp>
        <p:nvSpPr>
          <p:cNvPr id="23" name="ZoneTexte 22">
            <a:extLst>
              <a:ext uri="{FF2B5EF4-FFF2-40B4-BE49-F238E27FC236}">
                <a16:creationId xmlns:a16="http://schemas.microsoft.com/office/drawing/2014/main" id="{F2FAA71A-23B8-FE41-A8E9-E0432E80496D}"/>
              </a:ext>
            </a:extLst>
          </p:cNvPr>
          <p:cNvSpPr txBox="1"/>
          <p:nvPr/>
        </p:nvSpPr>
        <p:spPr>
          <a:xfrm>
            <a:off x="35967" y="8475139"/>
            <a:ext cx="3672723" cy="400110"/>
          </a:xfrm>
          <a:prstGeom prst="rect">
            <a:avLst/>
          </a:prstGeom>
          <a:noFill/>
        </p:spPr>
        <p:txBody>
          <a:bodyPr wrap="square">
            <a:spAutoFit/>
          </a:bodyPr>
          <a:lstStyle/>
          <a:p>
            <a:r>
              <a:rPr lang="fr-BE" sz="1000" b="1" dirty="0">
                <a:effectLst/>
              </a:rPr>
              <a:t>Fig. 1: </a:t>
            </a:r>
            <a:r>
              <a:rPr lang="fr-BE" sz="1000" dirty="0">
                <a:effectLst/>
              </a:rPr>
              <a:t>Patients diabétiques de type 1 suivis au centre hospitalier</a:t>
            </a:r>
          </a:p>
          <a:p>
            <a:r>
              <a:rPr lang="fr-BE" sz="1000" dirty="0">
                <a:effectLst/>
              </a:rPr>
              <a:t>universitaire de Liège ayant au moins 20 ans de durée de diabète</a:t>
            </a:r>
          </a:p>
        </p:txBody>
      </p:sp>
      <p:pic>
        <p:nvPicPr>
          <p:cNvPr id="25" name="Image 24">
            <a:extLst>
              <a:ext uri="{FF2B5EF4-FFF2-40B4-BE49-F238E27FC236}">
                <a16:creationId xmlns:a16="http://schemas.microsoft.com/office/drawing/2014/main" id="{26260483-CDFB-9646-AB04-264FCE4FDC21}"/>
              </a:ext>
            </a:extLst>
          </p:cNvPr>
          <p:cNvPicPr>
            <a:picLocks noChangeAspect="1"/>
          </p:cNvPicPr>
          <p:nvPr/>
        </p:nvPicPr>
        <p:blipFill>
          <a:blip r:embed="rId6"/>
          <a:stretch>
            <a:fillRect/>
          </a:stretch>
        </p:blipFill>
        <p:spPr>
          <a:xfrm>
            <a:off x="2785730" y="-11807"/>
            <a:ext cx="1626782" cy="643899"/>
          </a:xfrm>
          <a:prstGeom prst="rect">
            <a:avLst/>
          </a:prstGeom>
        </p:spPr>
      </p:pic>
      <p:sp>
        <p:nvSpPr>
          <p:cNvPr id="27" name="ZoneTexte 26">
            <a:extLst>
              <a:ext uri="{FF2B5EF4-FFF2-40B4-BE49-F238E27FC236}">
                <a16:creationId xmlns:a16="http://schemas.microsoft.com/office/drawing/2014/main" id="{07E7ACFF-2E8E-A44C-A10F-87C92FDBD6CB}"/>
              </a:ext>
            </a:extLst>
          </p:cNvPr>
          <p:cNvSpPr txBox="1"/>
          <p:nvPr/>
        </p:nvSpPr>
        <p:spPr>
          <a:xfrm>
            <a:off x="35967" y="9719893"/>
            <a:ext cx="6984550" cy="215444"/>
          </a:xfrm>
          <a:prstGeom prst="rect">
            <a:avLst/>
          </a:prstGeom>
          <a:noFill/>
        </p:spPr>
        <p:txBody>
          <a:bodyPr wrap="square">
            <a:spAutoFit/>
          </a:bodyPr>
          <a:lstStyle/>
          <a:p>
            <a:r>
              <a:rPr lang="fr-BE" sz="800" b="0" i="0" u="none" strike="noStrike" dirty="0">
                <a:effectLst/>
                <a:latin typeface="BlinkMacSystemFont"/>
              </a:rPr>
              <a:t>Réf.: </a:t>
            </a:r>
            <a:r>
              <a:rPr lang="fr-BE" sz="800" b="0" i="0" u="none" strike="noStrike" dirty="0" err="1">
                <a:effectLst/>
                <a:latin typeface="BlinkMacSystemFont"/>
              </a:rPr>
              <a:t>Dondonne</a:t>
            </a:r>
            <a:r>
              <a:rPr lang="fr-BE" sz="800" b="0" i="0" u="none" strike="noStrike" dirty="0">
                <a:effectLst/>
                <a:latin typeface="BlinkMacSystemFont"/>
              </a:rPr>
              <a:t> A. et al. </a:t>
            </a:r>
            <a:r>
              <a:rPr lang="fr-BE" sz="800" dirty="0"/>
              <a:t>Risque cardiovasculaire et diabète de type 1 État de la question et expérience au CHU de Liège . </a:t>
            </a:r>
            <a:r>
              <a:rPr lang="fr-BE" sz="800" b="0" i="1" u="none" strike="noStrike" dirty="0" err="1">
                <a:effectLst/>
                <a:latin typeface="BlinkMacSystemFont"/>
              </a:rPr>
              <a:t>Rev</a:t>
            </a:r>
            <a:r>
              <a:rPr lang="fr-BE" sz="800" b="0" i="1" u="none" strike="noStrike" dirty="0">
                <a:effectLst/>
                <a:latin typeface="BlinkMacSystemFont"/>
              </a:rPr>
              <a:t> Med Suisse</a:t>
            </a:r>
            <a:r>
              <a:rPr lang="fr-BE" sz="800" dirty="0">
                <a:latin typeface="BlinkMacSystemFont"/>
              </a:rPr>
              <a:t>,</a:t>
            </a:r>
            <a:r>
              <a:rPr lang="fr-BE" sz="800" b="1" dirty="0">
                <a:latin typeface="BlinkMacSystemFont"/>
              </a:rPr>
              <a:t> </a:t>
            </a:r>
            <a:r>
              <a:rPr lang="fr-BE" sz="800" b="1" i="0" u="none" strike="noStrike" dirty="0">
                <a:effectLst/>
                <a:latin typeface="BlinkMacSystemFont"/>
              </a:rPr>
              <a:t>2021 </a:t>
            </a:r>
            <a:r>
              <a:rPr lang="fr-BE" sz="800" dirty="0">
                <a:latin typeface="BlinkMacSystemFont"/>
              </a:rPr>
              <a:t>, </a:t>
            </a:r>
            <a:r>
              <a:rPr lang="fr-BE" sz="800" b="0" i="0" u="none" strike="noStrike" dirty="0">
                <a:effectLst/>
                <a:latin typeface="BlinkMacSystemFont"/>
              </a:rPr>
              <a:t>25: 1392-1396</a:t>
            </a:r>
            <a:r>
              <a:rPr lang="fr-BE" sz="800" b="0" i="0" u="none" strike="noStrike" dirty="0">
                <a:solidFill>
                  <a:srgbClr val="4D8055"/>
                </a:solidFill>
                <a:effectLst/>
                <a:latin typeface="BlinkMacSystemFont"/>
              </a:rPr>
              <a:t>.</a:t>
            </a:r>
            <a:endParaRPr lang="fr-FR" sz="800" dirty="0"/>
          </a:p>
        </p:txBody>
      </p:sp>
    </p:spTree>
    <p:extLst>
      <p:ext uri="{BB962C8B-B14F-4D97-AF65-F5344CB8AC3E}">
        <p14:creationId xmlns:p14="http://schemas.microsoft.com/office/powerpoint/2010/main" val="134975360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TotalTime>
  <Words>591</Words>
  <Application>Microsoft Macintosh PowerPoint</Application>
  <PresentationFormat>Personnalisé</PresentationFormat>
  <Paragraphs>15</Paragraphs>
  <Slides>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vt:i4>
      </vt:variant>
    </vt:vector>
  </HeadingPairs>
  <TitlesOfParts>
    <vt:vector size="6" baseType="lpstr">
      <vt:lpstr>Arial</vt:lpstr>
      <vt:lpstr>BlinkMacSystemFont</vt:lpstr>
      <vt:lpstr>Calibri</vt:lpstr>
      <vt:lpstr>Calibri Light</vt:lpstr>
      <vt:lpstr>Thème Office</vt:lpstr>
      <vt:lpstr>Dyslipidémie et risque cardiovasculaire chez le diabétique de type 1: une analyse transversale descriptive A. Dondonne1, N. Paquot2, K. Fombellida3, R.P. Radermecker 4   1. Etudiant en Médecine, Liège Université, Belgique     2. Professeur, Chef de Service, Diabétologie, Nutrition et Maladies métaboliques, CHU Liège, Belgique    3. Data manager, CHU Liège, Belgique    4. Pharmacologie clinique, Liège Université,  Diabétologie, Nutrition et Maladies métaboliques, CHU Liège, Belgique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Dyslipidémie et risque cardiovasculaire chez le diabétique de type 1: une analyse transversale descriptive A. Dondonne1, N. Paquot2, K. Fombellida3, R.P. Radermecker 4   1. Etudiant en Médecine, Liège Université, Belgique     2. Professeur, Chef de Service, Diabétologie, Nutrition et Maladies métaboliques, CHU Liège, Belgique    3. Data manager, CHU Liège, Belgique    4. Pharmacologie clinique, Liège Université,  Diabétologie, Nutrition et Maladies métaboliques, CHU Liège, Belgique   </dc:title>
  <dc:creator>Régis Radermecker</dc:creator>
  <cp:lastModifiedBy>Régis Radermecker</cp:lastModifiedBy>
  <cp:revision>1</cp:revision>
  <dcterms:created xsi:type="dcterms:W3CDTF">2022-01-17T12:37:22Z</dcterms:created>
  <dcterms:modified xsi:type="dcterms:W3CDTF">2022-02-28T09:54:38Z</dcterms:modified>
</cp:coreProperties>
</file>