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A72"/>
    <a:srgbClr val="8DC040"/>
    <a:srgbClr val="595959"/>
    <a:srgbClr val="383579"/>
    <a:srgbClr val="CD0066"/>
    <a:srgbClr val="DC5B26"/>
    <a:srgbClr val="0098C6"/>
    <a:srgbClr val="A9885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0"/>
  </p:normalViewPr>
  <p:slideViewPr>
    <p:cSldViewPr snapToObjects="1">
      <p:cViewPr>
        <p:scale>
          <a:sx n="80" d="100"/>
          <a:sy n="80" d="100"/>
        </p:scale>
        <p:origin x="-970" y="-13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DAF0286C-CD6F-4594-8DBF-EC2205990D15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BE" altLang="fr-FR" noProof="0"/>
              <a:t>Cliquez pour modifier les styles du texte du masque</a:t>
            </a:r>
          </a:p>
          <a:p>
            <a:pPr lvl="1"/>
            <a:r>
              <a:rPr lang="nl-BE" altLang="fr-FR" noProof="0"/>
              <a:t>Deuxième niveau</a:t>
            </a:r>
          </a:p>
          <a:p>
            <a:pPr lvl="2"/>
            <a:r>
              <a:rPr lang="nl-BE" altLang="fr-FR" noProof="0"/>
              <a:t>Troisième niveau</a:t>
            </a:r>
          </a:p>
          <a:p>
            <a:pPr lvl="3"/>
            <a:r>
              <a:rPr lang="nl-BE" altLang="fr-FR" noProof="0"/>
              <a:t>Quatrième niveau</a:t>
            </a:r>
          </a:p>
          <a:p>
            <a:pPr lvl="4"/>
            <a:r>
              <a:rPr lang="nl-BE" altLang="fr-FR" noProof="0"/>
              <a:t>Cinquième niveau</a:t>
            </a:r>
            <a:endParaRPr lang="fr-FR" alt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6C4D375-F4E7-42B9-BF64-8E0868C08CCC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43C8214-9A32-483C-BF30-A9C93F6B9195}" type="slidenum">
              <a:rPr lang="fr-FR" altLang="fr-FR"/>
              <a:pPr/>
              <a:t>1</a:t>
            </a:fld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nl-BE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DC990-3C0D-4A58-ABCA-0CB9E534FF78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B10D5-FEDE-4785-A74C-8E758C616331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2058B-5026-4023-A897-EC429A20CAC0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4637E-B854-4F62-8314-80DDB5B7EE06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01AFB-1F0A-448C-89D0-11202E5BF39E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3A5A2-1D3F-40D5-83E4-F2E383B903A2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25CFE-2D26-4555-9D74-57F06468EDC2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D314A-0200-46FC-867C-9DC05052D6B1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8860C-041A-4606-8CC4-AE0F10108FD1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F859E-D2D4-4837-AB5A-83BF45CF8F22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D8593-8554-4F27-9425-5444949A2DAD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3A15C-1603-42E2-BE14-5D861060AD9B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1D158-EAE1-40C0-960E-C83ED4D2C77B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8E87D-CD58-4848-B690-11C804DF5B9C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B816-68C4-40E6-B80E-8838FA4DE07D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2B9A6-5ECB-4948-BA2D-05A3AD2BF3E9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B7598-2496-4E82-A3C3-E62A00E3A770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161F3-5CF3-4215-9822-8EA1BE138612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CAF3-F4F0-45F5-921B-52F92F01DEDD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DBFAE-F21E-41AB-945B-26F8240BEE4A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CF4D7-AAB6-4418-877E-56B0E02080C9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81E82-0936-400A-8F6D-F0D9A91AE522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527050"/>
            <a:ext cx="59150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BE"/>
              <a:t>Cliquez et modifiez le titre</a:t>
            </a:r>
            <a:endParaRPr lang="fr-FR"/>
          </a:p>
        </p:txBody>
      </p:sp>
      <p:sp>
        <p:nvSpPr>
          <p:cNvPr id="1027" name="Espace réservé du text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1488" y="2636838"/>
            <a:ext cx="5915025" cy="628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675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B5323370-8E1A-41A7-98A7-23A1A29242A0}" type="datetime1">
              <a:rPr lang="fr-FR" altLang="fr-FR"/>
              <a:pPr>
                <a:defRPr/>
              </a:pPr>
              <a:t>22/09/2022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675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6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2F04D63-27C3-49E4-86B5-CB0BF4F52192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-7938" y="3207571"/>
            <a:ext cx="6857999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6" algn="just"/>
            <a:endParaRPr lang="en-US" sz="800" dirty="0"/>
          </a:p>
          <a:p>
            <a:pPr algn="just"/>
            <a:endParaRPr lang="en-US" altLang="zh-CN" sz="800" dirty="0"/>
          </a:p>
          <a:p>
            <a:pPr algn="just"/>
            <a:endParaRPr lang="en-US" altLang="zh-CN" sz="800" dirty="0"/>
          </a:p>
          <a:p>
            <a:pPr algn="just"/>
            <a:endParaRPr lang="en-US" altLang="zh-CN" sz="800" dirty="0"/>
          </a:p>
          <a:p>
            <a:pPr algn="just"/>
            <a:endParaRPr lang="en-US" altLang="zh-CN" sz="800" dirty="0"/>
          </a:p>
          <a:p>
            <a:pPr algn="just"/>
            <a:endParaRPr lang="en-US" altLang="zh-CN" sz="800" dirty="0"/>
          </a:p>
          <a:p>
            <a:pPr algn="just"/>
            <a:endParaRPr lang="en-US" altLang="zh-CN" sz="800" dirty="0"/>
          </a:p>
          <a:p>
            <a:pPr algn="just"/>
            <a:endParaRPr lang="en-US" altLang="zh-CN" sz="800" dirty="0"/>
          </a:p>
          <a:p>
            <a:pPr algn="just"/>
            <a:endParaRPr lang="en-US" altLang="zh-CN" sz="800" dirty="0"/>
          </a:p>
          <a:p>
            <a:pPr algn="just"/>
            <a:endParaRPr lang="en-US" altLang="zh-CN" sz="800" dirty="0"/>
          </a:p>
          <a:p>
            <a:pPr algn="just"/>
            <a:endParaRPr lang="en-US" altLang="zh-CN" sz="800" dirty="0"/>
          </a:p>
        </p:txBody>
      </p:sp>
      <p:sp>
        <p:nvSpPr>
          <p:cNvPr id="2050" name="ZoneTexte 25"/>
          <p:cNvSpPr txBox="1">
            <a:spLocks noChangeArrowheads="1"/>
          </p:cNvSpPr>
          <p:nvPr/>
        </p:nvSpPr>
        <p:spPr bwMode="auto">
          <a:xfrm>
            <a:off x="-4191000" y="1905000"/>
            <a:ext cx="381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fr-FR" altLang="fr-FR">
              <a:latin typeface="Calibri" pitchFamily="34" charset="0"/>
            </a:endParaRPr>
          </a:p>
        </p:txBody>
      </p:sp>
      <p:sp>
        <p:nvSpPr>
          <p:cNvPr id="8" name="Triangle 7"/>
          <p:cNvSpPr/>
          <p:nvPr/>
        </p:nvSpPr>
        <p:spPr>
          <a:xfrm rot="5400000">
            <a:off x="-150813" y="142875"/>
            <a:ext cx="1293813" cy="1008063"/>
          </a:xfrm>
          <a:prstGeom prst="triangle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53" name="ZoneTexte 8"/>
          <p:cNvSpPr txBox="1">
            <a:spLocks noChangeArrowheads="1"/>
          </p:cNvSpPr>
          <p:nvPr/>
        </p:nvSpPr>
        <p:spPr bwMode="auto">
          <a:xfrm>
            <a:off x="928687" y="344488"/>
            <a:ext cx="518477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1000" b="1" dirty="0"/>
              <a:t>ULTRA HIGH-FIELD MRI INDICATIONS THAT EXPOSURE TO BLUE ENRICHED LIGHT INCREASES ATTENTION BRAIN RESPONSES DURING AN ODDBALL TASK</a:t>
            </a:r>
            <a:r>
              <a:rPr lang="fr-FR" altLang="fr-FR" sz="1000" b="1" dirty="0">
                <a:cs typeface="Arial" pitchFamily="34" charset="0"/>
              </a:rPr>
              <a:t> </a:t>
            </a:r>
            <a:r>
              <a:rPr lang="fr-FR" altLang="fr-FR" dirty="0">
                <a:latin typeface="Telugu Sangam MN"/>
                <a:ea typeface="Telugu Sangam MN"/>
                <a:cs typeface="Telugu Sangam MN"/>
              </a:rPr>
              <a:t/>
            </a:r>
            <a:br>
              <a:rPr lang="fr-FR" altLang="fr-FR" dirty="0">
                <a:latin typeface="Telugu Sangam MN"/>
                <a:ea typeface="Telugu Sangam MN"/>
                <a:cs typeface="Telugu Sangam MN"/>
              </a:rPr>
            </a:br>
            <a:endParaRPr lang="fr-FR" altLang="fr-FR" dirty="0">
              <a:latin typeface="Telugu Sangam MN"/>
              <a:ea typeface="Telugu Sangam MN"/>
              <a:cs typeface="Telugu Sangam MN"/>
            </a:endParaRPr>
          </a:p>
        </p:txBody>
      </p:sp>
      <p:sp>
        <p:nvSpPr>
          <p:cNvPr id="38" name="Triangle 37"/>
          <p:cNvSpPr/>
          <p:nvPr/>
        </p:nvSpPr>
        <p:spPr>
          <a:xfrm rot="16200000">
            <a:off x="6015037" y="1019175"/>
            <a:ext cx="941388" cy="744538"/>
          </a:xfrm>
          <a:prstGeom prst="triangle">
            <a:avLst>
              <a:gd name="adj" fmla="val 51598"/>
            </a:avLst>
          </a:prstGeom>
          <a:solidFill>
            <a:srgbClr val="006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55" name="ZoneTexte 10"/>
          <p:cNvSpPr txBox="1">
            <a:spLocks noChangeArrowheads="1"/>
          </p:cNvSpPr>
          <p:nvPr/>
        </p:nvSpPr>
        <p:spPr bwMode="auto">
          <a:xfrm>
            <a:off x="460375" y="902459"/>
            <a:ext cx="5498753" cy="121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800" b="1" dirty="0"/>
              <a:t>Jose </a:t>
            </a:r>
            <a:r>
              <a:rPr lang="en-US" sz="800" b="1" dirty="0" err="1"/>
              <a:t>Fermin</a:t>
            </a:r>
            <a:r>
              <a:rPr lang="en-US" sz="800" b="1" dirty="0"/>
              <a:t> </a:t>
            </a:r>
            <a:r>
              <a:rPr lang="en-US" sz="800" b="1" dirty="0" err="1"/>
              <a:t>Balda</a:t>
            </a:r>
            <a:r>
              <a:rPr lang="en-US" sz="800" b="1" dirty="0"/>
              <a:t> Aizpurua</a:t>
            </a:r>
            <a:r>
              <a:rPr lang="en-US" sz="800" b="1" baseline="30000" dirty="0"/>
              <a:t>1</a:t>
            </a:r>
            <a:r>
              <a:rPr lang="en-US" sz="800" b="1" dirty="0"/>
              <a:t>, </a:t>
            </a:r>
            <a:r>
              <a:rPr lang="en-US" sz="800" b="1" dirty="0" err="1"/>
              <a:t>Ilenia</a:t>
            </a:r>
            <a:r>
              <a:rPr lang="en-US" sz="800" b="1" dirty="0"/>
              <a:t> Paparella</a:t>
            </a:r>
            <a:r>
              <a:rPr lang="en-US" sz="800" b="1" baseline="30000" dirty="0"/>
              <a:t>1</a:t>
            </a:r>
            <a:r>
              <a:rPr lang="en-US" sz="800" b="1" dirty="0"/>
              <a:t>, Islay Campbell</a:t>
            </a:r>
            <a:r>
              <a:rPr lang="en-US" sz="800" b="1" baseline="30000" dirty="0"/>
              <a:t>1</a:t>
            </a:r>
            <a:r>
              <a:rPr lang="en-US" sz="800" b="1" dirty="0"/>
              <a:t>, </a:t>
            </a:r>
            <a:r>
              <a:rPr lang="en-US" sz="800" b="1" dirty="0" err="1"/>
              <a:t>Roya</a:t>
            </a:r>
            <a:r>
              <a:rPr lang="en-US" sz="800" b="1" dirty="0"/>
              <a:t> Sharifpour</a:t>
            </a:r>
            <a:r>
              <a:rPr lang="en-US" sz="800" b="1" baseline="30000" dirty="0"/>
              <a:t>1</a:t>
            </a:r>
            <a:r>
              <a:rPr lang="en-US" sz="800" b="1" dirty="0"/>
              <a:t>, Alexander Berger</a:t>
            </a:r>
            <a:r>
              <a:rPr lang="en-US" sz="800" b="1" baseline="30000" dirty="0"/>
              <a:t>1,3,4</a:t>
            </a:r>
            <a:r>
              <a:rPr lang="en-US" sz="800" b="1" dirty="0"/>
              <a:t>, Ekaterina Koshmanova</a:t>
            </a:r>
            <a:r>
              <a:rPr lang="en-US" sz="800" b="1" baseline="30000" dirty="0"/>
              <a:t>1</a:t>
            </a:r>
            <a:r>
              <a:rPr lang="en-US" sz="800" b="1" dirty="0"/>
              <a:t>, Elise Beckers</a:t>
            </a:r>
            <a:r>
              <a:rPr lang="en-US" sz="800" b="1" baseline="30000" dirty="0"/>
              <a:t>1,2</a:t>
            </a:r>
            <a:r>
              <a:rPr lang="en-US" sz="800" b="1" dirty="0"/>
              <a:t>, </a:t>
            </a:r>
            <a:r>
              <a:rPr lang="en-US" sz="800" b="1" dirty="0" err="1"/>
              <a:t>Nasrin</a:t>
            </a:r>
            <a:r>
              <a:rPr lang="en-US" sz="800" b="1" dirty="0"/>
              <a:t> Mortazavi</a:t>
            </a:r>
            <a:r>
              <a:rPr lang="en-US" sz="800" b="1" baseline="30000" dirty="0"/>
              <a:t>1</a:t>
            </a:r>
            <a:r>
              <a:rPr lang="en-US" sz="800" b="1" dirty="0"/>
              <a:t>, Laurent Lamalle</a:t>
            </a:r>
            <a:r>
              <a:rPr lang="en-US" sz="800" b="1" baseline="30000" dirty="0"/>
              <a:t>1</a:t>
            </a:r>
            <a:r>
              <a:rPr lang="en-US" sz="800" b="1" dirty="0"/>
              <a:t>, Christophe Phillips</a:t>
            </a:r>
            <a:r>
              <a:rPr lang="en-US" sz="800" b="1" baseline="30000" dirty="0"/>
              <a:t>1</a:t>
            </a:r>
            <a:r>
              <a:rPr lang="en-US" sz="800" b="1" dirty="0"/>
              <a:t>, Pierre Maquet</a:t>
            </a:r>
            <a:r>
              <a:rPr lang="en-US" sz="800" b="1" baseline="30000" dirty="0"/>
              <a:t>1</a:t>
            </a:r>
            <a:r>
              <a:rPr lang="en-US" sz="800" b="1" dirty="0"/>
              <a:t>, </a:t>
            </a:r>
            <a:r>
              <a:rPr lang="en-US" sz="800" b="1" dirty="0" err="1"/>
              <a:t>Siya</a:t>
            </a:r>
            <a:r>
              <a:rPr lang="en-US" sz="800" b="1" dirty="0"/>
              <a:t> Sherif</a:t>
            </a:r>
            <a:r>
              <a:rPr lang="en-US" sz="800" b="1" baseline="30000" dirty="0"/>
              <a:t>1</a:t>
            </a:r>
            <a:r>
              <a:rPr lang="en-US" sz="800" b="1" dirty="0"/>
              <a:t>, Gilles Vandewalle</a:t>
            </a:r>
            <a:r>
              <a:rPr lang="en-US" sz="800" b="1" baseline="30000" dirty="0"/>
              <a:t>1</a:t>
            </a:r>
            <a:r>
              <a:rPr lang="en-US" sz="800" b="1" dirty="0"/>
              <a:t>.</a:t>
            </a:r>
            <a:endParaRPr lang="es-ES" sz="800" b="1" dirty="0"/>
          </a:p>
          <a:p>
            <a:pPr algn="just"/>
            <a:r>
              <a:rPr lang="en-US" sz="700" i="1" baseline="30000" dirty="0"/>
              <a:t>1</a:t>
            </a:r>
            <a:r>
              <a:rPr lang="en-US" sz="700" i="1" dirty="0"/>
              <a:t>Cyclotron Research Centre, University of </a:t>
            </a:r>
            <a:r>
              <a:rPr lang="en-US" sz="700" i="1" dirty="0" err="1"/>
              <a:t>Liège</a:t>
            </a:r>
            <a:r>
              <a:rPr lang="en-US" sz="700" i="1" dirty="0"/>
              <a:t>, 8 </a:t>
            </a:r>
            <a:r>
              <a:rPr lang="en-US" sz="700" i="1" dirty="0" err="1"/>
              <a:t>Allée</a:t>
            </a:r>
            <a:r>
              <a:rPr lang="en-US" sz="700" i="1" dirty="0"/>
              <a:t> du 6 </a:t>
            </a:r>
            <a:r>
              <a:rPr lang="en-US" sz="700" i="1" dirty="0" err="1"/>
              <a:t>Août</a:t>
            </a:r>
            <a:r>
              <a:rPr lang="en-US" sz="700" i="1" dirty="0"/>
              <a:t>, </a:t>
            </a:r>
            <a:r>
              <a:rPr lang="en-US" sz="700" i="1" dirty="0" err="1"/>
              <a:t>Bâtiment</a:t>
            </a:r>
            <a:r>
              <a:rPr lang="en-US" sz="700" i="1" dirty="0"/>
              <a:t> B30, B-4000 </a:t>
            </a:r>
            <a:r>
              <a:rPr lang="en-US" sz="700" i="1" dirty="0" err="1"/>
              <a:t>Liège</a:t>
            </a:r>
            <a:r>
              <a:rPr lang="en-US" sz="700" i="1" dirty="0"/>
              <a:t>, Belgium.</a:t>
            </a:r>
            <a:endParaRPr lang="es-ES" sz="700" i="1" dirty="0"/>
          </a:p>
          <a:p>
            <a:pPr algn="just"/>
            <a:r>
              <a:rPr lang="en-US" sz="700" i="1" baseline="30000" dirty="0"/>
              <a:t>2</a:t>
            </a:r>
            <a:r>
              <a:rPr lang="en-US" sz="700" i="1" dirty="0"/>
              <a:t>Alzheimer Centre Limburg, School for Mental Health and Neuroscience, Faculty of Health, Medicine </a:t>
            </a:r>
          </a:p>
          <a:p>
            <a:pPr algn="just"/>
            <a:r>
              <a:rPr lang="en-US" sz="700" i="1" dirty="0"/>
              <a:t>and Life Sciences, Maastricht University, Maastricht, The Netherlands.</a:t>
            </a:r>
            <a:endParaRPr lang="es-ES" sz="700" i="1" dirty="0"/>
          </a:p>
          <a:p>
            <a:pPr algn="just"/>
            <a:r>
              <a:rPr lang="fr-BE" sz="700" i="1" baseline="30000" dirty="0"/>
              <a:t>3</a:t>
            </a:r>
            <a:r>
              <a:rPr lang="fr-BE" sz="700" i="1" dirty="0"/>
              <a:t>Institute of Neuroscience (</a:t>
            </a:r>
            <a:r>
              <a:rPr lang="fr-BE" sz="700" i="1" dirty="0" err="1"/>
              <a:t>IoNS</a:t>
            </a:r>
            <a:r>
              <a:rPr lang="fr-BE" sz="700" i="1" dirty="0"/>
              <a:t>), Université Catholique de Louvain (</a:t>
            </a:r>
            <a:r>
              <a:rPr lang="fr-BE" sz="700" i="1" dirty="0" err="1"/>
              <a:t>UCLouvain</a:t>
            </a:r>
            <a:r>
              <a:rPr lang="fr-BE" sz="700" i="1" dirty="0"/>
              <a:t>), Brussels, </a:t>
            </a:r>
            <a:r>
              <a:rPr lang="fr-BE" sz="700" i="1" dirty="0" err="1"/>
              <a:t>Belgium</a:t>
            </a:r>
            <a:r>
              <a:rPr lang="fr-BE" sz="700" i="1" dirty="0"/>
              <a:t>.</a:t>
            </a:r>
            <a:endParaRPr lang="es-ES" sz="700" i="1" dirty="0"/>
          </a:p>
          <a:p>
            <a:pPr algn="just"/>
            <a:r>
              <a:rPr lang="en-US" sz="700" i="1" baseline="30000" dirty="0"/>
              <a:t>4</a:t>
            </a:r>
            <a:r>
              <a:rPr lang="en-US" sz="700" i="1" dirty="0"/>
              <a:t>Synergia Medical SA, Mont-Saint-</a:t>
            </a:r>
            <a:r>
              <a:rPr lang="en-US" sz="700" i="1" dirty="0" err="1"/>
              <a:t>Guibert</a:t>
            </a:r>
            <a:r>
              <a:rPr lang="en-US" sz="700" i="1" dirty="0"/>
              <a:t>, Belgium.</a:t>
            </a:r>
            <a:endParaRPr lang="es-ES" sz="700" i="1" dirty="0"/>
          </a:p>
          <a:p>
            <a:pPr algn="r" eaLnBrk="1" hangingPunct="1"/>
            <a:endParaRPr lang="fr-FR" altLang="fr-FR" sz="1400" dirty="0"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26988" y="9705527"/>
            <a:ext cx="6897688" cy="200471"/>
          </a:xfrm>
          <a:prstGeom prst="rect">
            <a:avLst/>
          </a:prstGeom>
          <a:solidFill>
            <a:srgbClr val="006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58" name="ZoneTexte 13"/>
          <p:cNvSpPr txBox="1">
            <a:spLocks noChangeArrowheads="1"/>
          </p:cNvSpPr>
          <p:nvPr/>
        </p:nvSpPr>
        <p:spPr bwMode="auto">
          <a:xfrm>
            <a:off x="260920" y="9690554"/>
            <a:ext cx="648017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fr-FR" altLang="fr-FR" sz="800" dirty="0">
                <a:solidFill>
                  <a:schemeClr val="bg1"/>
                </a:solidFill>
              </a:rPr>
              <a:t>fbalda@uliege.be</a:t>
            </a:r>
          </a:p>
        </p:txBody>
      </p:sp>
      <p:sp>
        <p:nvSpPr>
          <p:cNvPr id="2060" name="ZoneTexte 15"/>
          <p:cNvSpPr txBox="1">
            <a:spLocks noChangeArrowheads="1"/>
          </p:cNvSpPr>
          <p:nvPr/>
        </p:nvSpPr>
        <p:spPr bwMode="auto">
          <a:xfrm>
            <a:off x="-7938" y="2961348"/>
            <a:ext cx="6865938" cy="30777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fr-FR" altLang="fr-FR" sz="1400" b="1" dirty="0"/>
              <a:t>	</a:t>
            </a:r>
            <a:r>
              <a:rPr lang="fr-FR" altLang="fr-FR" sz="1200" b="1" dirty="0" err="1"/>
              <a:t>Methods</a:t>
            </a:r>
            <a:endParaRPr lang="fr-FR" altLang="fr-FR" sz="1200" b="1" dirty="0"/>
          </a:p>
        </p:txBody>
      </p:sp>
      <p:pic>
        <p:nvPicPr>
          <p:cNvPr id="2062" name="Image 5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938" y="2961347"/>
            <a:ext cx="295491" cy="307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3" name="ZoneTexte 53"/>
          <p:cNvSpPr txBox="1">
            <a:spLocks noChangeArrowheads="1"/>
          </p:cNvSpPr>
          <p:nvPr/>
        </p:nvSpPr>
        <p:spPr bwMode="auto">
          <a:xfrm>
            <a:off x="0" y="1905000"/>
            <a:ext cx="6858000" cy="307777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fr-FR" altLang="fr-FR" sz="1400" b="1" dirty="0"/>
              <a:t>	Introduction</a:t>
            </a:r>
          </a:p>
        </p:txBody>
      </p:sp>
      <p:sp>
        <p:nvSpPr>
          <p:cNvPr id="2066" name="ZoneTexte 56"/>
          <p:cNvSpPr txBox="1">
            <a:spLocks noChangeArrowheads="1"/>
          </p:cNvSpPr>
          <p:nvPr/>
        </p:nvSpPr>
        <p:spPr bwMode="auto">
          <a:xfrm>
            <a:off x="0" y="4701743"/>
            <a:ext cx="6878638" cy="30777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fr-FR" altLang="fr-FR" sz="1400" b="1" dirty="0"/>
              <a:t>	</a:t>
            </a:r>
            <a:r>
              <a:rPr lang="fr-FR" altLang="fr-FR" sz="1400" b="1" dirty="0" err="1"/>
              <a:t>Results</a:t>
            </a:r>
            <a:endParaRPr lang="fr-FR" altLang="fr-FR" sz="1400" b="1" dirty="0"/>
          </a:p>
        </p:txBody>
      </p:sp>
      <p:sp>
        <p:nvSpPr>
          <p:cNvPr id="2069" name="ZoneTexte 59"/>
          <p:cNvSpPr txBox="1">
            <a:spLocks noChangeArrowheads="1"/>
          </p:cNvSpPr>
          <p:nvPr/>
        </p:nvSpPr>
        <p:spPr bwMode="auto">
          <a:xfrm>
            <a:off x="10640" y="8049344"/>
            <a:ext cx="6839421" cy="3079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fr-FR" altLang="fr-FR" sz="1400" b="1" dirty="0"/>
              <a:t>	Conclusion</a:t>
            </a:r>
          </a:p>
        </p:txBody>
      </p:sp>
      <p:sp>
        <p:nvSpPr>
          <p:cNvPr id="28" name="27 Rectángulo"/>
          <p:cNvSpPr/>
          <p:nvPr/>
        </p:nvSpPr>
        <p:spPr>
          <a:xfrm>
            <a:off x="-7938" y="2158924"/>
            <a:ext cx="686593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en-US" altLang="zh-CN" sz="800" dirty="0">
                <a:latin typeface="aakar" charset="0"/>
                <a:cs typeface="Liberation Serif" pitchFamily="18" charset="0"/>
              </a:rPr>
              <a:t> Light has multiple </a:t>
            </a:r>
            <a:r>
              <a:rPr lang="en-US" altLang="zh-CN" sz="800" u="sng" dirty="0">
                <a:latin typeface="aakar" charset="0"/>
                <a:cs typeface="Liberation Serif" pitchFamily="18" charset="0"/>
              </a:rPr>
              <a:t>Non-Image Forming (NIF)</a:t>
            </a:r>
            <a:r>
              <a:rPr lang="en-US" altLang="zh-CN" sz="800" dirty="0">
                <a:latin typeface="aakar" charset="0"/>
                <a:cs typeface="Liberation Serif" pitchFamily="18" charset="0"/>
              </a:rPr>
              <a:t> functions including stimulation of cognition and alertness.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altLang="zh-CN" sz="800" dirty="0">
                <a:latin typeface="aakar" charset="0"/>
                <a:cs typeface="Liberation Serif" pitchFamily="18" charset="0"/>
              </a:rPr>
              <a:t> NIF functions are driven by blue-light-sensitive </a:t>
            </a:r>
            <a:r>
              <a:rPr lang="en-US" altLang="zh-CN" sz="800" u="sng" dirty="0" err="1">
                <a:latin typeface="aakar" charset="0"/>
                <a:cs typeface="Liberation Serif" pitchFamily="18" charset="0"/>
              </a:rPr>
              <a:t>intrinsecally</a:t>
            </a:r>
            <a:r>
              <a:rPr lang="en-US" altLang="zh-CN" sz="800" u="sng" dirty="0">
                <a:latin typeface="aakar" charset="0"/>
                <a:cs typeface="Liberation Serif" pitchFamily="18" charset="0"/>
              </a:rPr>
              <a:t> </a:t>
            </a:r>
            <a:r>
              <a:rPr lang="en-US" altLang="zh-CN" sz="800" u="sng" dirty="0" err="1">
                <a:latin typeface="aakar" charset="0"/>
                <a:cs typeface="Liberation Serif" pitchFamily="18" charset="0"/>
              </a:rPr>
              <a:t>photosensitivesensitive</a:t>
            </a:r>
            <a:r>
              <a:rPr lang="en-US" altLang="zh-CN" sz="800" u="sng" dirty="0">
                <a:latin typeface="aakar" charset="0"/>
                <a:cs typeface="Liberation Serif" pitchFamily="18" charset="0"/>
              </a:rPr>
              <a:t> retinal ganglion cells (</a:t>
            </a:r>
            <a:r>
              <a:rPr lang="en-US" altLang="zh-CN" sz="800" u="sng" dirty="0" err="1">
                <a:latin typeface="aakar" charset="0"/>
                <a:cs typeface="Liberation Serif" pitchFamily="18" charset="0"/>
              </a:rPr>
              <a:t>ipRCGs</a:t>
            </a:r>
            <a:r>
              <a:rPr lang="en-US" altLang="zh-CN" sz="800" u="sng" dirty="0">
                <a:latin typeface="aakar" charset="0"/>
                <a:cs typeface="Liberation Serif" pitchFamily="18" charset="0"/>
              </a:rPr>
              <a:t>) </a:t>
            </a:r>
            <a:r>
              <a:rPr lang="en-US" altLang="zh-CN" sz="800" dirty="0">
                <a:latin typeface="aakar" charset="0"/>
                <a:cs typeface="Liberation Serif" pitchFamily="18" charset="0"/>
              </a:rPr>
              <a:t>expressing melanopsin photopigment.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altLang="zh-CN" sz="800" dirty="0">
                <a:latin typeface="aakar" charset="0"/>
                <a:cs typeface="Liberation Serif" pitchFamily="18" charset="0"/>
              </a:rPr>
              <a:t> Most light studies are based on 3T MRI scans, which </a:t>
            </a:r>
            <a:r>
              <a:rPr lang="en-US" altLang="zh-CN" sz="800" u="sng" dirty="0">
                <a:latin typeface="aakar" charset="0"/>
                <a:cs typeface="Liberation Serif" pitchFamily="18" charset="0"/>
              </a:rPr>
              <a:t>provide poor resolution</a:t>
            </a:r>
            <a:r>
              <a:rPr lang="en-US" altLang="zh-CN" sz="800" dirty="0">
                <a:latin typeface="aakar" charset="0"/>
                <a:cs typeface="Liberation Serif" pitchFamily="18" charset="0"/>
              </a:rPr>
              <a:t> for analysis of light activated subcortical region</a:t>
            </a:r>
            <a:r>
              <a:rPr lang="en-US" altLang="zh-CN" sz="800" dirty="0" smtClean="0">
                <a:latin typeface="aakar" charset="0"/>
                <a:cs typeface="Liberation Serif" pitchFamily="18" charset="0"/>
              </a:rPr>
              <a:t>.</a:t>
            </a:r>
            <a:endParaRPr lang="en-US" altLang="zh-CN" sz="800" u="sng" dirty="0">
              <a:latin typeface="aakar" charset="0"/>
              <a:cs typeface="Liberation Serif" pitchFamily="18" charset="0"/>
            </a:endParaRPr>
          </a:p>
          <a:p>
            <a:pPr lvl="0" algn="ctr"/>
            <a:r>
              <a:rPr lang="en-US" altLang="zh-CN" sz="800" b="1" dirty="0">
                <a:latin typeface="aakar" charset="0"/>
                <a:cs typeface="Liberation Serif" pitchFamily="18" charset="0"/>
              </a:rPr>
              <a:t>We used a </a:t>
            </a:r>
            <a:r>
              <a:rPr lang="en-US" altLang="zh-CN" sz="800" b="1" u="sng" dirty="0">
                <a:latin typeface="aakar" charset="0"/>
                <a:cs typeface="Liberation Serif" pitchFamily="18" charset="0"/>
              </a:rPr>
              <a:t>7T MRI</a:t>
            </a:r>
            <a:r>
              <a:rPr lang="en-US" altLang="zh-CN" sz="800" b="1" dirty="0">
                <a:latin typeface="aakar" charset="0"/>
                <a:cs typeface="Liberation Serif" pitchFamily="18" charset="0"/>
              </a:rPr>
              <a:t> to assess NIF impact of light on cortical and subcortical regions during an ongoing attentional task</a:t>
            </a:r>
            <a:r>
              <a:rPr lang="en-US" altLang="zh-CN" sz="800" dirty="0">
                <a:latin typeface="aakar" charset="0"/>
                <a:cs typeface="Liberation Serif" pitchFamily="18" charset="0"/>
              </a:rPr>
              <a:t> (</a:t>
            </a:r>
            <a:r>
              <a:rPr lang="en-US" altLang="zh-CN" sz="800" i="1" dirty="0">
                <a:latin typeface="aakar" charset="0"/>
                <a:cs typeface="Liberation Serif" pitchFamily="18" charset="0"/>
              </a:rPr>
              <a:t>Fig.1</a:t>
            </a:r>
            <a:r>
              <a:rPr lang="en-US" altLang="zh-CN" sz="800" dirty="0">
                <a:latin typeface="aakar" charset="0"/>
                <a:cs typeface="Liberation Serif" pitchFamily="18" charset="0"/>
              </a:rPr>
              <a:t>)</a:t>
            </a:r>
            <a:r>
              <a:rPr lang="en-US" altLang="zh-CN" sz="800" b="1" dirty="0">
                <a:latin typeface="aakar" charset="0"/>
                <a:cs typeface="Liberation Serif" pitchFamily="18" charset="0"/>
              </a:rPr>
              <a:t>.</a:t>
            </a:r>
          </a:p>
        </p:txBody>
      </p:sp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68955" y="9273041"/>
            <a:ext cx="1432053" cy="40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31 CuadroTexto"/>
          <p:cNvSpPr txBox="1"/>
          <p:nvPr/>
        </p:nvSpPr>
        <p:spPr>
          <a:xfrm>
            <a:off x="-7940" y="5009520"/>
            <a:ext cx="6858000" cy="29854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Increased response to target sound in a </a:t>
            </a:r>
            <a:r>
              <a:rPr lang="en-US" sz="1400" dirty="0" err="1">
                <a:solidFill>
                  <a:srgbClr val="0070C0"/>
                </a:solidFill>
              </a:rPr>
              <a:t>attentional</a:t>
            </a:r>
            <a:r>
              <a:rPr lang="en-US" sz="1400" dirty="0">
                <a:solidFill>
                  <a:srgbClr val="0070C0"/>
                </a:solidFill>
              </a:rPr>
              <a:t> oddball task under </a:t>
            </a:r>
            <a:r>
              <a:rPr lang="en-US" sz="1400" dirty="0" err="1">
                <a:solidFill>
                  <a:srgbClr val="0070C0"/>
                </a:solidFill>
              </a:rPr>
              <a:t>blueish</a:t>
            </a:r>
            <a:r>
              <a:rPr lang="en-US" sz="1400" dirty="0">
                <a:solidFill>
                  <a:srgbClr val="0070C0"/>
                </a:solidFill>
              </a:rPr>
              <a:t> vs. orange light exposure over the </a:t>
            </a:r>
            <a:r>
              <a:rPr lang="en-US" sz="1400" u="sng" dirty="0">
                <a:solidFill>
                  <a:srgbClr val="0070C0"/>
                </a:solidFill>
              </a:rPr>
              <a:t>thalamus,</a:t>
            </a:r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u="sng" dirty="0">
                <a:solidFill>
                  <a:srgbClr val="0070C0"/>
                </a:solidFill>
              </a:rPr>
              <a:t>hypothalamus</a:t>
            </a:r>
            <a:r>
              <a:rPr lang="en-US" sz="1400" dirty="0">
                <a:solidFill>
                  <a:srgbClr val="0070C0"/>
                </a:solidFill>
              </a:rPr>
              <a:t>, and </a:t>
            </a:r>
            <a:r>
              <a:rPr lang="en-US" sz="1400" u="sng" dirty="0">
                <a:solidFill>
                  <a:srgbClr val="0070C0"/>
                </a:solidFill>
              </a:rPr>
              <a:t>IPS</a:t>
            </a:r>
            <a:r>
              <a:rPr lang="en-US" sz="1400" dirty="0">
                <a:solidFill>
                  <a:srgbClr val="0070C0"/>
                </a:solidFill>
              </a:rPr>
              <a:t>.</a:t>
            </a:r>
          </a:p>
          <a:p>
            <a:pPr algn="just"/>
            <a:endParaRPr lang="en-US" sz="800" dirty="0"/>
          </a:p>
          <a:p>
            <a:pPr algn="just"/>
            <a:endParaRPr lang="en-US" sz="800" dirty="0"/>
          </a:p>
          <a:p>
            <a:pPr algn="just"/>
            <a:endParaRPr lang="en-US" sz="800" dirty="0"/>
          </a:p>
          <a:p>
            <a:pPr algn="just"/>
            <a:endParaRPr lang="en-US" sz="800" dirty="0"/>
          </a:p>
          <a:p>
            <a:pPr algn="just"/>
            <a:endParaRPr lang="en-US" sz="800" dirty="0"/>
          </a:p>
          <a:p>
            <a:pPr algn="just"/>
            <a:endParaRPr lang="en-US" sz="800" dirty="0"/>
          </a:p>
          <a:p>
            <a:pPr algn="just"/>
            <a:endParaRPr lang="en-US" sz="800" dirty="0"/>
          </a:p>
          <a:p>
            <a:pPr algn="just">
              <a:buFont typeface="Arial" pitchFamily="34" charset="0"/>
              <a:buChar char="•"/>
            </a:pPr>
            <a:endParaRPr lang="en-US" sz="800" dirty="0"/>
          </a:p>
          <a:p>
            <a:pPr algn="just">
              <a:buFont typeface="Arial" pitchFamily="34" charset="0"/>
              <a:buChar char="•"/>
            </a:pPr>
            <a:endParaRPr lang="en-US" sz="800" dirty="0"/>
          </a:p>
          <a:p>
            <a:pPr algn="just">
              <a:buFont typeface="Arial" pitchFamily="34" charset="0"/>
              <a:buChar char="•"/>
            </a:pPr>
            <a:endParaRPr lang="en-US" sz="800" dirty="0"/>
          </a:p>
          <a:p>
            <a:pPr algn="just">
              <a:buFont typeface="Arial" pitchFamily="34" charset="0"/>
              <a:buChar char="•"/>
            </a:pPr>
            <a:endParaRPr lang="en-US" sz="800" dirty="0"/>
          </a:p>
          <a:p>
            <a:pPr algn="just">
              <a:buFont typeface="Arial" pitchFamily="34" charset="0"/>
              <a:buChar char="•"/>
            </a:pPr>
            <a:endParaRPr lang="en-US" sz="800" dirty="0"/>
          </a:p>
          <a:p>
            <a:pPr algn="just">
              <a:buFont typeface="Arial" pitchFamily="34" charset="0"/>
              <a:buChar char="•"/>
            </a:pPr>
            <a:endParaRPr lang="en-US" sz="800" dirty="0"/>
          </a:p>
          <a:p>
            <a:pPr algn="just"/>
            <a:endParaRPr lang="es-ES" sz="800" dirty="0"/>
          </a:p>
          <a:p>
            <a:endParaRPr lang="en-US" sz="800" dirty="0"/>
          </a:p>
          <a:p>
            <a:r>
              <a:rPr lang="en-US" sz="800" i="1" dirty="0"/>
              <a:t>Figure 2: Increase in the brain responses to the deviant tones under blueish vs. orange light conditions (N=22; 7 men and 15 women) Results are displayed over the mean structural image of all subjects (p&lt;0.001 - uncorrected). Regions of interest are </a:t>
            </a:r>
            <a:r>
              <a:rPr lang="en-US" sz="800" i="1" dirty="0" err="1"/>
              <a:t>hilighted</a:t>
            </a:r>
            <a:r>
              <a:rPr lang="en-US" sz="800" i="1" dirty="0"/>
              <a:t> by red circle.</a:t>
            </a:r>
          </a:p>
          <a:p>
            <a:pPr marL="228600" indent="-228600">
              <a:buAutoNum type="alphaUcParenR"/>
            </a:pPr>
            <a:r>
              <a:rPr lang="en-US" sz="800" i="1" dirty="0"/>
              <a:t>Activation of the </a:t>
            </a:r>
            <a:r>
              <a:rPr lang="en-US" sz="800" b="1" i="1" dirty="0"/>
              <a:t>left </a:t>
            </a:r>
            <a:r>
              <a:rPr lang="en-US" sz="800" b="1" i="1" u="sng" dirty="0"/>
              <a:t>thalamus </a:t>
            </a:r>
            <a:r>
              <a:rPr lang="en-US" sz="800" i="1" dirty="0"/>
              <a:t>(alertness, attention, cognition). </a:t>
            </a:r>
          </a:p>
          <a:p>
            <a:pPr marL="228600" indent="-228600">
              <a:buAutoNum type="alphaUcParenR"/>
            </a:pPr>
            <a:r>
              <a:rPr lang="en-US" sz="800" i="1" dirty="0"/>
              <a:t>Activation of the posterior </a:t>
            </a:r>
            <a:r>
              <a:rPr lang="en-US" sz="800" b="1" i="1" u="sng" dirty="0"/>
              <a:t>hypothalamus</a:t>
            </a:r>
            <a:r>
              <a:rPr lang="en-US" sz="800" b="1" i="1" dirty="0"/>
              <a:t> </a:t>
            </a:r>
            <a:r>
              <a:rPr lang="en-US" sz="800" i="1" dirty="0"/>
              <a:t>(sleep-wake regulation)</a:t>
            </a:r>
          </a:p>
          <a:p>
            <a:pPr marL="228600" indent="-228600">
              <a:buAutoNum type="alphaUcParenR"/>
            </a:pPr>
            <a:r>
              <a:rPr lang="en-US" sz="800" i="1" dirty="0"/>
              <a:t>Activation of the </a:t>
            </a:r>
            <a:r>
              <a:rPr lang="en-US" sz="800" b="1" i="1" u="sng" dirty="0"/>
              <a:t>Intra Parietal Sulcus</a:t>
            </a:r>
            <a:r>
              <a:rPr lang="en-US" sz="800" b="1" i="1" dirty="0"/>
              <a:t> </a:t>
            </a:r>
            <a:r>
              <a:rPr lang="en-US" sz="800" i="1" dirty="0"/>
              <a:t>(attention)</a:t>
            </a:r>
            <a:endParaRPr lang="es-ES" sz="800" i="1" dirty="0"/>
          </a:p>
        </p:txBody>
      </p:sp>
      <p:sp>
        <p:nvSpPr>
          <p:cNvPr id="36" name="35 CuadroTexto"/>
          <p:cNvSpPr txBox="1"/>
          <p:nvPr/>
        </p:nvSpPr>
        <p:spPr>
          <a:xfrm>
            <a:off x="820105" y="693530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A</a:t>
            </a:r>
          </a:p>
        </p:txBody>
      </p:sp>
      <p:sp>
        <p:nvSpPr>
          <p:cNvPr id="37" name="36 CuadroTexto"/>
          <p:cNvSpPr txBox="1"/>
          <p:nvPr/>
        </p:nvSpPr>
        <p:spPr>
          <a:xfrm>
            <a:off x="3068960" y="693530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B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-7938" y="8357319"/>
            <a:ext cx="6865938" cy="8617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" sz="1000" dirty="0"/>
              <a:t> </a:t>
            </a:r>
            <a:r>
              <a:rPr lang="es-ES" sz="1000" dirty="0" err="1"/>
              <a:t>Preliminary</a:t>
            </a:r>
            <a:r>
              <a:rPr lang="es-ES" sz="1000" dirty="0"/>
              <a:t> </a:t>
            </a:r>
            <a:r>
              <a:rPr lang="es-ES" sz="1000" dirty="0" err="1"/>
              <a:t>demonstration</a:t>
            </a:r>
            <a:r>
              <a:rPr lang="es-ES" sz="1000" dirty="0"/>
              <a:t> </a:t>
            </a:r>
            <a:r>
              <a:rPr lang="es-ES" sz="1000" dirty="0" err="1"/>
              <a:t>of</a:t>
            </a:r>
            <a:r>
              <a:rPr lang="es-ES" sz="1000" dirty="0"/>
              <a:t> </a:t>
            </a:r>
            <a:r>
              <a:rPr lang="es-ES" sz="1000" dirty="0" err="1"/>
              <a:t>an</a:t>
            </a:r>
            <a:r>
              <a:rPr lang="es-ES" sz="1000" dirty="0"/>
              <a:t> </a:t>
            </a:r>
            <a:r>
              <a:rPr lang="es-ES" sz="1000" dirty="0" err="1"/>
              <a:t>impact</a:t>
            </a:r>
            <a:r>
              <a:rPr lang="es-ES" sz="1000" dirty="0"/>
              <a:t> </a:t>
            </a:r>
            <a:r>
              <a:rPr lang="es-ES" sz="1000" dirty="0" err="1"/>
              <a:t>of</a:t>
            </a:r>
            <a:r>
              <a:rPr lang="es-ES" sz="1000" dirty="0"/>
              <a:t> light </a:t>
            </a:r>
            <a:r>
              <a:rPr lang="es-ES" sz="1000" dirty="0" err="1"/>
              <a:t>on</a:t>
            </a:r>
            <a:r>
              <a:rPr lang="es-ES" sz="1000" dirty="0"/>
              <a:t> NIF </a:t>
            </a:r>
            <a:r>
              <a:rPr lang="es-ES" sz="1000" dirty="0" err="1"/>
              <a:t>attentional</a:t>
            </a:r>
            <a:r>
              <a:rPr lang="es-ES" sz="1000" dirty="0"/>
              <a:t> </a:t>
            </a:r>
            <a:r>
              <a:rPr lang="es-ES" sz="1000" dirty="0" err="1"/>
              <a:t>brain</a:t>
            </a:r>
            <a:r>
              <a:rPr lang="es-ES" sz="1000" dirty="0"/>
              <a:t> responses in </a:t>
            </a:r>
            <a:r>
              <a:rPr lang="es-ES" sz="1000" dirty="0" err="1"/>
              <a:t>the</a:t>
            </a:r>
            <a:r>
              <a:rPr lang="es-ES" sz="1000" dirty="0"/>
              <a:t> </a:t>
            </a:r>
            <a:r>
              <a:rPr lang="es-ES" sz="1000" dirty="0" err="1"/>
              <a:t>thalamus</a:t>
            </a:r>
            <a:r>
              <a:rPr lang="es-ES" sz="1000" dirty="0"/>
              <a:t>, </a:t>
            </a:r>
            <a:r>
              <a:rPr lang="es-ES" sz="1000" dirty="0" err="1"/>
              <a:t>hypothalamus</a:t>
            </a:r>
            <a:r>
              <a:rPr lang="es-ES" sz="1000" dirty="0"/>
              <a:t> and IPS </a:t>
            </a:r>
            <a:r>
              <a:rPr lang="es-ES" sz="1000" dirty="0" err="1"/>
              <a:t>using</a:t>
            </a:r>
            <a:r>
              <a:rPr lang="es-ES" sz="1000" dirty="0"/>
              <a:t> 7T MRI </a:t>
            </a:r>
          </a:p>
          <a:p>
            <a:pPr algn="just">
              <a:buFont typeface="Arial" pitchFamily="34" charset="0"/>
              <a:buChar char="•"/>
            </a:pPr>
            <a:r>
              <a:rPr lang="es-ES" sz="1000" dirty="0"/>
              <a:t> </a:t>
            </a:r>
            <a:r>
              <a:rPr lang="es-ES" sz="1000" dirty="0" err="1"/>
              <a:t>This</a:t>
            </a:r>
            <a:r>
              <a:rPr lang="es-ES" sz="1000" dirty="0"/>
              <a:t> </a:t>
            </a:r>
            <a:r>
              <a:rPr lang="es-ES" sz="1000" dirty="0" err="1"/>
              <a:t>hold</a:t>
            </a:r>
            <a:r>
              <a:rPr lang="es-ES" sz="1000" dirty="0"/>
              <a:t> </a:t>
            </a:r>
            <a:r>
              <a:rPr lang="es-ES" sz="1000" dirty="0" err="1"/>
              <a:t>promise</a:t>
            </a:r>
            <a:r>
              <a:rPr lang="es-ES" sz="1000" dirty="0"/>
              <a:t> </a:t>
            </a:r>
            <a:r>
              <a:rPr lang="es-ES" sz="1000" dirty="0" err="1"/>
              <a:t>for</a:t>
            </a:r>
            <a:r>
              <a:rPr lang="es-ES" sz="1000" dirty="0"/>
              <a:t> </a:t>
            </a:r>
            <a:r>
              <a:rPr lang="es-ES" sz="1000" dirty="0" err="1"/>
              <a:t>the</a:t>
            </a:r>
            <a:r>
              <a:rPr lang="es-ES" sz="1000" dirty="0"/>
              <a:t> </a:t>
            </a:r>
            <a:r>
              <a:rPr lang="es-ES" sz="1000" dirty="0" err="1"/>
              <a:t>investigation</a:t>
            </a:r>
            <a:r>
              <a:rPr lang="es-ES" sz="1000" dirty="0"/>
              <a:t> </a:t>
            </a:r>
            <a:r>
              <a:rPr lang="es-ES" sz="1000" dirty="0" err="1"/>
              <a:t>of</a:t>
            </a:r>
            <a:r>
              <a:rPr lang="es-ES" sz="1000" dirty="0"/>
              <a:t> </a:t>
            </a:r>
            <a:r>
              <a:rPr lang="es-ES" sz="1000" dirty="0" err="1"/>
              <a:t>the</a:t>
            </a:r>
            <a:r>
              <a:rPr lang="es-ES" sz="1000" dirty="0"/>
              <a:t> subcortical </a:t>
            </a:r>
            <a:r>
              <a:rPr lang="es-ES" sz="1000" dirty="0" err="1"/>
              <a:t>circuitry</a:t>
            </a:r>
            <a:r>
              <a:rPr lang="es-ES" sz="1000" dirty="0"/>
              <a:t> </a:t>
            </a:r>
            <a:r>
              <a:rPr lang="es-ES" sz="1000" dirty="0" err="1"/>
              <a:t>mediating</a:t>
            </a:r>
            <a:r>
              <a:rPr lang="es-ES" sz="1000" dirty="0"/>
              <a:t> </a:t>
            </a:r>
            <a:r>
              <a:rPr lang="es-ES" sz="1000" dirty="0" err="1"/>
              <a:t>the</a:t>
            </a:r>
            <a:r>
              <a:rPr lang="es-ES" sz="1000" dirty="0"/>
              <a:t> NIF </a:t>
            </a:r>
            <a:r>
              <a:rPr lang="es-ES" sz="1000" dirty="0" err="1"/>
              <a:t>impact</a:t>
            </a:r>
            <a:r>
              <a:rPr lang="es-ES" sz="1000" dirty="0"/>
              <a:t> </a:t>
            </a:r>
            <a:r>
              <a:rPr lang="es-ES" sz="1000" dirty="0" err="1"/>
              <a:t>of</a:t>
            </a:r>
            <a:r>
              <a:rPr lang="es-ES" sz="1000" dirty="0"/>
              <a:t> light </a:t>
            </a:r>
            <a:r>
              <a:rPr lang="es-ES" sz="1000" dirty="0" err="1"/>
              <a:t>on</a:t>
            </a:r>
            <a:r>
              <a:rPr lang="es-ES" sz="1000" dirty="0"/>
              <a:t> </a:t>
            </a:r>
            <a:r>
              <a:rPr lang="es-ES" sz="1000" dirty="0" err="1"/>
              <a:t>alertness</a:t>
            </a:r>
            <a:r>
              <a:rPr lang="es-ES" sz="1000" dirty="0"/>
              <a:t> and </a:t>
            </a:r>
            <a:r>
              <a:rPr lang="es-ES" sz="1000" dirty="0" err="1"/>
              <a:t>cognition</a:t>
            </a:r>
            <a:endParaRPr lang="es-ES" sz="1000" dirty="0"/>
          </a:p>
          <a:p>
            <a:pPr algn="just">
              <a:buFont typeface="Arial" pitchFamily="34" charset="0"/>
              <a:buChar char="•"/>
            </a:pPr>
            <a:r>
              <a:rPr lang="es-ES" sz="1000" dirty="0"/>
              <a:t> </a:t>
            </a:r>
            <a:r>
              <a:rPr lang="es-ES" sz="1000" dirty="0" err="1"/>
              <a:t>Results</a:t>
            </a:r>
            <a:r>
              <a:rPr lang="es-ES" sz="1000" dirty="0"/>
              <a:t> </a:t>
            </a:r>
            <a:r>
              <a:rPr lang="es-ES" sz="1000" dirty="0" err="1"/>
              <a:t>will</a:t>
            </a:r>
            <a:r>
              <a:rPr lang="es-ES" sz="1000" dirty="0"/>
              <a:t> be </a:t>
            </a:r>
            <a:r>
              <a:rPr lang="es-ES" sz="1000" dirty="0" err="1"/>
              <a:t>confirmed</a:t>
            </a:r>
            <a:r>
              <a:rPr lang="es-ES" sz="1000" dirty="0"/>
              <a:t> / </a:t>
            </a:r>
            <a:r>
              <a:rPr lang="es-ES" sz="1000" dirty="0" err="1"/>
              <a:t>detailled</a:t>
            </a:r>
            <a:r>
              <a:rPr lang="es-ES" sz="1000" dirty="0"/>
              <a:t> in a </a:t>
            </a:r>
            <a:r>
              <a:rPr lang="es-ES" sz="1000" dirty="0" err="1"/>
              <a:t>larger</a:t>
            </a:r>
            <a:r>
              <a:rPr lang="es-ES" sz="1000" dirty="0"/>
              <a:t> </a:t>
            </a:r>
            <a:r>
              <a:rPr lang="es-ES" sz="1000" dirty="0" err="1"/>
              <a:t>sample</a:t>
            </a:r>
            <a:endParaRPr lang="es-ES" sz="1000" dirty="0"/>
          </a:p>
        </p:txBody>
      </p:sp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70117" y="3474302"/>
            <a:ext cx="2229843" cy="70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52 CuadroTexto"/>
          <p:cNvSpPr txBox="1"/>
          <p:nvPr/>
        </p:nvSpPr>
        <p:spPr>
          <a:xfrm>
            <a:off x="3573016" y="3488216"/>
            <a:ext cx="648072" cy="138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" dirty="0"/>
              <a:t>SS</a:t>
            </a:r>
            <a:r>
              <a:rPr lang="es-ES" sz="300" b="1" dirty="0">
                <a:solidFill>
                  <a:srgbClr val="FF0000"/>
                </a:solidFill>
              </a:rPr>
              <a:t>D</a:t>
            </a:r>
            <a:r>
              <a:rPr lang="es-ES" sz="300" dirty="0"/>
              <a:t>S</a:t>
            </a:r>
            <a:r>
              <a:rPr lang="es-ES" sz="300" b="1" dirty="0">
                <a:solidFill>
                  <a:srgbClr val="FF0000"/>
                </a:solidFill>
              </a:rPr>
              <a:t>D</a:t>
            </a:r>
            <a:r>
              <a:rPr lang="es-ES" sz="300" dirty="0"/>
              <a:t>SSS</a:t>
            </a:r>
            <a:r>
              <a:rPr lang="es-ES" sz="300" b="1" dirty="0">
                <a:solidFill>
                  <a:srgbClr val="FF0000"/>
                </a:solidFill>
              </a:rPr>
              <a:t>D</a:t>
            </a:r>
            <a:r>
              <a:rPr lang="es-ES" sz="300" dirty="0"/>
              <a:t>S</a:t>
            </a:r>
            <a:r>
              <a:rPr lang="es-ES" sz="300" b="1" dirty="0">
                <a:solidFill>
                  <a:srgbClr val="FF0000"/>
                </a:solidFill>
              </a:rPr>
              <a:t>D</a:t>
            </a:r>
            <a:r>
              <a:rPr lang="es-ES" sz="300" dirty="0"/>
              <a:t>…</a:t>
            </a:r>
          </a:p>
        </p:txBody>
      </p:sp>
      <p:pic>
        <p:nvPicPr>
          <p:cNvPr id="2080" name="Picture 32" descr="Marie Curie Grants - BGSMath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93096" y="9233297"/>
            <a:ext cx="794242" cy="423596"/>
          </a:xfrm>
          <a:prstGeom prst="rect">
            <a:avLst/>
          </a:prstGeom>
          <a:noFill/>
        </p:spPr>
      </p:pic>
      <p:sp>
        <p:nvSpPr>
          <p:cNvPr id="2082" name="AutoShape 34" descr="Fondation Léon Fredericq, Fondation Hospitalo-Universitaire à Liège | 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84" name="AutoShape 36" descr="Fondation Léon Fredericq, Fondation Hospitalo-Universitaire à Liège | 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62" name="Picture 60">
            <a:extLst>
              <a:ext uri="{FF2B5EF4-FFF2-40B4-BE49-F238E27FC236}">
                <a16:creationId xmlns:a16="http://schemas.microsoft.com/office/drawing/2014/main" xmlns="" id="{C58D4FF5-B5BB-5F40-A4D0-3A56502F9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467" t="23213" r="8720" b="21704"/>
          <a:stretch>
            <a:fillRect/>
          </a:stretch>
        </p:blipFill>
        <p:spPr bwMode="auto">
          <a:xfrm>
            <a:off x="5931200" y="9271108"/>
            <a:ext cx="524222" cy="40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 l="8467" t="23213" r="8720" b="21704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4" name="73 CuadroTexto"/>
          <p:cNvSpPr txBox="1"/>
          <p:nvPr/>
        </p:nvSpPr>
        <p:spPr>
          <a:xfrm>
            <a:off x="2444607" y="4145711"/>
            <a:ext cx="26594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" i="1" u="sng" dirty="0"/>
              <a:t>Fig. 1</a:t>
            </a:r>
            <a:r>
              <a:rPr lang="es-ES" sz="600" i="1" dirty="0"/>
              <a:t>: </a:t>
            </a:r>
            <a:r>
              <a:rPr lang="es-ES" sz="600" b="1" i="1" dirty="0" err="1"/>
              <a:t>Schematic</a:t>
            </a:r>
            <a:r>
              <a:rPr lang="es-ES" sz="600" b="1" i="1" dirty="0"/>
              <a:t> </a:t>
            </a:r>
            <a:r>
              <a:rPr lang="es-ES" sz="600" b="1" i="1" dirty="0" err="1"/>
              <a:t>representation</a:t>
            </a:r>
            <a:r>
              <a:rPr lang="es-ES" sz="600" b="1" i="1" dirty="0"/>
              <a:t> </a:t>
            </a:r>
            <a:r>
              <a:rPr lang="es-ES" sz="600" b="1" i="1" dirty="0" err="1"/>
              <a:t>of</a:t>
            </a:r>
            <a:r>
              <a:rPr lang="es-ES" sz="600" b="1" i="1" dirty="0"/>
              <a:t> </a:t>
            </a:r>
            <a:r>
              <a:rPr lang="es-ES" sz="600" b="1" i="1" dirty="0" err="1"/>
              <a:t>fMRI</a:t>
            </a:r>
            <a:r>
              <a:rPr lang="es-ES" sz="600" b="1" i="1" dirty="0"/>
              <a:t> </a:t>
            </a:r>
            <a:r>
              <a:rPr lang="es-ES" sz="600" b="1" i="1" dirty="0" err="1"/>
              <a:t>acqisition</a:t>
            </a:r>
            <a:r>
              <a:rPr lang="es-ES" sz="600" b="1" i="1" dirty="0"/>
              <a:t>: </a:t>
            </a:r>
            <a:r>
              <a:rPr lang="es-ES" sz="600" i="1" dirty="0" err="1"/>
              <a:t>Participants</a:t>
            </a:r>
            <a:r>
              <a:rPr lang="es-ES" sz="600" i="1" dirty="0"/>
              <a:t> </a:t>
            </a:r>
            <a:r>
              <a:rPr lang="es-ES" sz="600" i="1" dirty="0" err="1"/>
              <a:t>performed</a:t>
            </a:r>
            <a:r>
              <a:rPr lang="es-ES" sz="600" i="1" dirty="0"/>
              <a:t> </a:t>
            </a:r>
            <a:r>
              <a:rPr lang="es-ES" sz="600" i="1" dirty="0" err="1"/>
              <a:t>an</a:t>
            </a:r>
            <a:r>
              <a:rPr lang="es-ES" sz="600" i="1" dirty="0"/>
              <a:t> </a:t>
            </a:r>
            <a:r>
              <a:rPr lang="es-ES" sz="600" i="1" dirty="0" err="1"/>
              <a:t>auditory</a:t>
            </a:r>
            <a:r>
              <a:rPr lang="es-ES" sz="600" i="1" dirty="0"/>
              <a:t> </a:t>
            </a:r>
            <a:r>
              <a:rPr lang="es-ES" sz="600" i="1" dirty="0" err="1"/>
              <a:t>oddball</a:t>
            </a:r>
            <a:r>
              <a:rPr lang="es-ES" sz="600" i="1" dirty="0"/>
              <a:t> </a:t>
            </a:r>
            <a:r>
              <a:rPr lang="es-ES" sz="600" i="1" dirty="0" err="1"/>
              <a:t>task</a:t>
            </a:r>
            <a:r>
              <a:rPr lang="es-ES" sz="600" i="1" dirty="0"/>
              <a:t> </a:t>
            </a:r>
            <a:r>
              <a:rPr lang="es-ES" sz="600" i="1" dirty="0" err="1"/>
              <a:t>while</a:t>
            </a:r>
            <a:r>
              <a:rPr lang="es-ES" sz="600" i="1" dirty="0"/>
              <a:t> </a:t>
            </a:r>
            <a:r>
              <a:rPr lang="es-ES" sz="600" i="1" dirty="0" err="1"/>
              <a:t>exposed</a:t>
            </a:r>
            <a:r>
              <a:rPr lang="es-ES" sz="600" i="1" dirty="0"/>
              <a:t> </a:t>
            </a:r>
            <a:r>
              <a:rPr lang="es-ES" sz="600" i="1" dirty="0" err="1"/>
              <a:t>to</a:t>
            </a:r>
            <a:r>
              <a:rPr lang="es-ES" sz="600" i="1" dirty="0"/>
              <a:t> pseudo </a:t>
            </a:r>
            <a:r>
              <a:rPr lang="es-ES" sz="600" i="1" dirty="0" err="1"/>
              <a:t>random</a:t>
            </a:r>
            <a:r>
              <a:rPr lang="es-ES" sz="600" i="1" dirty="0"/>
              <a:t> </a:t>
            </a:r>
            <a:r>
              <a:rPr lang="es-ES" sz="600" i="1" dirty="0" err="1"/>
              <a:t>alterning</a:t>
            </a:r>
            <a:r>
              <a:rPr lang="es-ES" sz="600" i="1" dirty="0"/>
              <a:t> blocks of 30s of  </a:t>
            </a:r>
            <a:r>
              <a:rPr lang="es-ES" sz="600" b="1" i="1" dirty="0" err="1"/>
              <a:t>polychromatic</a:t>
            </a:r>
            <a:r>
              <a:rPr lang="es-ES" sz="600" b="1" i="1" dirty="0"/>
              <a:t> </a:t>
            </a:r>
            <a:r>
              <a:rPr lang="es-ES" sz="600" b="1" i="1" dirty="0" err="1"/>
              <a:t>blueish</a:t>
            </a:r>
            <a:r>
              <a:rPr lang="es-ES" sz="600" b="1" i="1" dirty="0"/>
              <a:t> light (190 </a:t>
            </a:r>
            <a:r>
              <a:rPr lang="es-ES" sz="600" b="1" i="1" dirty="0" err="1"/>
              <a:t>melanopic</a:t>
            </a:r>
            <a:r>
              <a:rPr lang="es-ES" sz="600" b="1" i="1" dirty="0"/>
              <a:t> EDI lux) </a:t>
            </a:r>
            <a:r>
              <a:rPr lang="es-ES" sz="600" i="1" dirty="0"/>
              <a:t>and </a:t>
            </a:r>
            <a:r>
              <a:rPr lang="es-ES" sz="600" b="1" i="1" dirty="0" err="1"/>
              <a:t>monochromatic</a:t>
            </a:r>
            <a:r>
              <a:rPr lang="es-ES" sz="600" b="1" i="1" dirty="0"/>
              <a:t> </a:t>
            </a:r>
            <a:r>
              <a:rPr lang="es-ES" sz="600" b="1" i="1" dirty="0" err="1"/>
              <a:t>orange</a:t>
            </a:r>
            <a:r>
              <a:rPr lang="es-ES" sz="600" b="1" i="1" dirty="0"/>
              <a:t> light (.16 </a:t>
            </a:r>
            <a:r>
              <a:rPr lang="es-ES" sz="600" b="1" i="1" dirty="0" err="1"/>
              <a:t>melanopic</a:t>
            </a:r>
            <a:r>
              <a:rPr lang="es-ES" sz="600" b="1" i="1" dirty="0"/>
              <a:t> EDI lux) </a:t>
            </a:r>
            <a:r>
              <a:rPr lang="es-ES" sz="600" i="1" dirty="0" err="1"/>
              <a:t>separated</a:t>
            </a:r>
            <a:r>
              <a:rPr lang="es-ES" sz="600" i="1" dirty="0"/>
              <a:t> </a:t>
            </a:r>
            <a:r>
              <a:rPr lang="es-ES" sz="600" i="1" dirty="0" err="1"/>
              <a:t>by</a:t>
            </a:r>
            <a:r>
              <a:rPr lang="es-ES" sz="600" i="1" dirty="0"/>
              <a:t> 10s </a:t>
            </a:r>
            <a:r>
              <a:rPr lang="es-ES" sz="600" i="1" dirty="0" err="1"/>
              <a:t>of</a:t>
            </a:r>
            <a:r>
              <a:rPr lang="es-ES" sz="600" i="1" dirty="0"/>
              <a:t> </a:t>
            </a:r>
            <a:r>
              <a:rPr lang="es-ES" sz="600" i="1" dirty="0" err="1"/>
              <a:t>darkness</a:t>
            </a:r>
            <a:r>
              <a:rPr lang="es-ES" sz="600" i="1" dirty="0"/>
              <a:t> </a:t>
            </a:r>
          </a:p>
        </p:txBody>
      </p:sp>
      <p:pic>
        <p:nvPicPr>
          <p:cNvPr id="2065" name="Image 5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696" y="4701743"/>
            <a:ext cx="314541" cy="307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Image 1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091" y="1905000"/>
            <a:ext cx="289644" cy="252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" name="Image 5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091" y="8082350"/>
            <a:ext cx="250280" cy="274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39 Elipse"/>
          <p:cNvSpPr/>
          <p:nvPr/>
        </p:nvSpPr>
        <p:spPr>
          <a:xfrm>
            <a:off x="431424" y="6777605"/>
            <a:ext cx="271338" cy="138661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670117" y="5644193"/>
            <a:ext cx="1264915" cy="1264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74131" y="5644193"/>
            <a:ext cx="1251988" cy="1272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087338" y="5644193"/>
            <a:ext cx="1105973" cy="1264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47 CuadroTexto"/>
          <p:cNvSpPr txBox="1"/>
          <p:nvPr/>
        </p:nvSpPr>
        <p:spPr>
          <a:xfrm>
            <a:off x="5455072" y="693530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C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5049838" y="4155795"/>
            <a:ext cx="1762722" cy="5232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700" b="1" i="1" dirty="0" err="1">
                <a:solidFill>
                  <a:srgbClr val="00B050"/>
                </a:solidFill>
              </a:rPr>
              <a:t>See</a:t>
            </a:r>
            <a:r>
              <a:rPr lang="es-ES" sz="700" b="1" i="1" dirty="0">
                <a:solidFill>
                  <a:srgbClr val="00B050"/>
                </a:solidFill>
              </a:rPr>
              <a:t> poster 330 and 333 </a:t>
            </a:r>
            <a:r>
              <a:rPr lang="es-ES" sz="700" b="1" i="1" dirty="0" err="1">
                <a:solidFill>
                  <a:srgbClr val="00B050"/>
                </a:solidFill>
              </a:rPr>
              <a:t>for</a:t>
            </a:r>
            <a:r>
              <a:rPr lang="es-ES" sz="700" b="1" i="1" dirty="0">
                <a:solidFill>
                  <a:srgbClr val="00B050"/>
                </a:solidFill>
              </a:rPr>
              <a:t> </a:t>
            </a:r>
            <a:r>
              <a:rPr lang="es-ES" sz="700" b="1" i="1" dirty="0" err="1">
                <a:solidFill>
                  <a:srgbClr val="00B050"/>
                </a:solidFill>
              </a:rPr>
              <a:t>pupil</a:t>
            </a:r>
            <a:r>
              <a:rPr lang="es-ES" sz="700" b="1" i="1" dirty="0">
                <a:solidFill>
                  <a:srgbClr val="00B050"/>
                </a:solidFill>
              </a:rPr>
              <a:t> response </a:t>
            </a:r>
            <a:r>
              <a:rPr lang="es-ES" sz="700" b="1" i="1" dirty="0" err="1">
                <a:solidFill>
                  <a:srgbClr val="00B050"/>
                </a:solidFill>
              </a:rPr>
              <a:t>during</a:t>
            </a:r>
            <a:r>
              <a:rPr lang="es-ES" sz="700" b="1" i="1" dirty="0">
                <a:solidFill>
                  <a:srgbClr val="00B050"/>
                </a:solidFill>
              </a:rPr>
              <a:t> </a:t>
            </a:r>
            <a:r>
              <a:rPr lang="es-ES" sz="700" b="1" i="1" dirty="0" err="1">
                <a:solidFill>
                  <a:srgbClr val="00B050"/>
                </a:solidFill>
              </a:rPr>
              <a:t>fMRI</a:t>
            </a:r>
            <a:endParaRPr lang="es-ES" sz="700" b="1" i="1" dirty="0">
              <a:solidFill>
                <a:srgbClr val="00B050"/>
              </a:solidFill>
            </a:endParaRPr>
          </a:p>
          <a:p>
            <a:pPr algn="just"/>
            <a:r>
              <a:rPr lang="es-ES" sz="700" b="1" i="1" dirty="0" err="1">
                <a:solidFill>
                  <a:srgbClr val="00B050"/>
                </a:solidFill>
              </a:rPr>
              <a:t>See</a:t>
            </a:r>
            <a:r>
              <a:rPr lang="es-ES" sz="700" b="1" i="1" dirty="0">
                <a:solidFill>
                  <a:srgbClr val="00B050"/>
                </a:solidFill>
              </a:rPr>
              <a:t> poster </a:t>
            </a:r>
            <a:r>
              <a:rPr lang="es-ES" sz="700" b="1" i="1" smtClean="0">
                <a:solidFill>
                  <a:srgbClr val="00B050"/>
                </a:solidFill>
              </a:rPr>
              <a:t>025 and 011 </a:t>
            </a:r>
            <a:r>
              <a:rPr lang="es-ES" sz="700" b="1" i="1" smtClean="0">
                <a:solidFill>
                  <a:srgbClr val="00B050"/>
                </a:solidFill>
              </a:rPr>
              <a:t>for</a:t>
            </a:r>
            <a:r>
              <a:rPr lang="es-ES" sz="700" b="1" i="1" dirty="0" smtClean="0">
                <a:solidFill>
                  <a:srgbClr val="00B050"/>
                </a:solidFill>
              </a:rPr>
              <a:t> </a:t>
            </a:r>
            <a:r>
              <a:rPr lang="es-ES" sz="700" b="1" i="1" dirty="0" err="1">
                <a:solidFill>
                  <a:srgbClr val="00B050"/>
                </a:solidFill>
              </a:rPr>
              <a:t>other</a:t>
            </a:r>
            <a:r>
              <a:rPr lang="es-ES" sz="700" b="1" i="1" dirty="0">
                <a:solidFill>
                  <a:srgbClr val="00B050"/>
                </a:solidFill>
              </a:rPr>
              <a:t> </a:t>
            </a:r>
            <a:r>
              <a:rPr lang="es-ES" sz="700" b="1" i="1" dirty="0" err="1">
                <a:solidFill>
                  <a:srgbClr val="00B050"/>
                </a:solidFill>
              </a:rPr>
              <a:t>fMRI</a:t>
            </a:r>
            <a:r>
              <a:rPr lang="es-ES" sz="700" b="1" i="1" dirty="0">
                <a:solidFill>
                  <a:srgbClr val="00B050"/>
                </a:solidFill>
              </a:rPr>
              <a:t> </a:t>
            </a:r>
            <a:r>
              <a:rPr lang="es-ES" sz="700" b="1" i="1" dirty="0" err="1">
                <a:solidFill>
                  <a:srgbClr val="00B050"/>
                </a:solidFill>
              </a:rPr>
              <a:t>results</a:t>
            </a:r>
            <a:endParaRPr lang="es-ES" sz="700" b="1" i="1" dirty="0">
              <a:solidFill>
                <a:srgbClr val="00B050"/>
              </a:solidFill>
            </a:endParaRPr>
          </a:p>
        </p:txBody>
      </p:sp>
      <p:graphicFrame>
        <p:nvGraphicFramePr>
          <p:cNvPr id="50" name="4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6796797"/>
              </p:ext>
            </p:extLst>
          </p:nvPr>
        </p:nvGraphicFramePr>
        <p:xfrm>
          <a:off x="322266" y="3768223"/>
          <a:ext cx="180282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78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23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954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73157">
                <a:tc>
                  <a:txBody>
                    <a:bodyPr/>
                    <a:lstStyle/>
                    <a:p>
                      <a:pPr algn="ctr"/>
                      <a:r>
                        <a:rPr lang="es-ES" sz="600" dirty="0"/>
                        <a:t>Nº </a:t>
                      </a:r>
                      <a:r>
                        <a:rPr lang="es-ES" sz="600" dirty="0" err="1"/>
                        <a:t>subj</a:t>
                      </a:r>
                      <a:endParaRPr lang="es-ES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 err="1"/>
                        <a:t>Age</a:t>
                      </a:r>
                      <a:endParaRPr lang="es-ES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 err="1"/>
                        <a:t>Male</a:t>
                      </a:r>
                      <a:r>
                        <a:rPr lang="es-ES" sz="600" dirty="0"/>
                        <a:t>/</a:t>
                      </a:r>
                    </a:p>
                    <a:p>
                      <a:pPr algn="ctr"/>
                      <a:r>
                        <a:rPr lang="es-ES" sz="600" dirty="0" err="1"/>
                        <a:t>Female</a:t>
                      </a:r>
                      <a:endParaRPr lang="es-ES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/>
                        <a:t>BMI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4211">
                <a:tc>
                  <a:txBody>
                    <a:bodyPr/>
                    <a:lstStyle/>
                    <a:p>
                      <a:pPr algn="ctr"/>
                      <a:r>
                        <a:rPr lang="es-ES" sz="6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/>
                        <a:t>24.2y </a:t>
                      </a:r>
                      <a:r>
                        <a:rPr lang="es-ES" sz="600" dirty="0">
                          <a:cs typeface="Arial" pitchFamily="34" charset="0"/>
                        </a:rPr>
                        <a:t>± 2.7</a:t>
                      </a:r>
                      <a:endParaRPr lang="es-E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/>
                        <a:t>7 /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/>
                        <a:t>21.7</a:t>
                      </a:r>
                    </a:p>
                    <a:p>
                      <a:pPr algn="ctr"/>
                      <a:r>
                        <a:rPr lang="es-ES" sz="600" dirty="0"/>
                        <a:t>kg/m</a:t>
                      </a:r>
                      <a:r>
                        <a:rPr lang="es-ES" sz="600" baseline="30000" dirty="0"/>
                        <a:t>2</a:t>
                      </a:r>
                      <a:r>
                        <a:rPr lang="es-ES" sz="600" dirty="0"/>
                        <a:t> </a:t>
                      </a:r>
                      <a:r>
                        <a:rPr lang="es-ES" sz="600" dirty="0">
                          <a:cs typeface="Arial" pitchFamily="34" charset="0"/>
                        </a:rPr>
                        <a:t>± 2.5</a:t>
                      </a:r>
                      <a:endParaRPr lang="es-E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2" name="51 CuadroTexto"/>
          <p:cNvSpPr txBox="1"/>
          <p:nvPr/>
        </p:nvSpPr>
        <p:spPr>
          <a:xfrm>
            <a:off x="226664" y="3583557"/>
            <a:ext cx="2410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" i="1" u="sng" dirty="0"/>
              <a:t>Table 1</a:t>
            </a:r>
            <a:r>
              <a:rPr lang="es-ES" sz="600" i="1" dirty="0"/>
              <a:t>: </a:t>
            </a:r>
            <a:r>
              <a:rPr lang="es-ES" sz="600" i="1" dirty="0" err="1"/>
              <a:t>Summary</a:t>
            </a:r>
            <a:r>
              <a:rPr lang="es-ES" sz="600" i="1" dirty="0"/>
              <a:t> of </a:t>
            </a:r>
            <a:r>
              <a:rPr lang="es-ES" sz="600" i="1" dirty="0" err="1"/>
              <a:t>subject</a:t>
            </a:r>
            <a:r>
              <a:rPr lang="es-ES" sz="600" i="1" dirty="0"/>
              <a:t> </a:t>
            </a:r>
            <a:r>
              <a:rPr lang="es-ES" sz="600" i="1" dirty="0" err="1"/>
              <a:t>included</a:t>
            </a:r>
            <a:r>
              <a:rPr lang="es-ES" sz="600" i="1" dirty="0"/>
              <a:t> in </a:t>
            </a:r>
            <a:r>
              <a:rPr lang="es-ES" sz="600" i="1" dirty="0" err="1"/>
              <a:t>the</a:t>
            </a:r>
            <a:r>
              <a:rPr lang="es-ES" sz="600" i="1" dirty="0"/>
              <a:t> </a:t>
            </a:r>
            <a:r>
              <a:rPr lang="es-ES" sz="600" i="1" dirty="0" err="1"/>
              <a:t>analysis</a:t>
            </a:r>
            <a:endParaRPr lang="es-ES" sz="600" i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548680" y="3326821"/>
            <a:ext cx="138444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/>
              <a:t>PARTICIPANTS</a:t>
            </a:r>
          </a:p>
        </p:txBody>
      </p:sp>
      <p:sp>
        <p:nvSpPr>
          <p:cNvPr id="56" name="55 CuadroTexto"/>
          <p:cNvSpPr txBox="1"/>
          <p:nvPr/>
        </p:nvSpPr>
        <p:spPr>
          <a:xfrm>
            <a:off x="3068960" y="3269125"/>
            <a:ext cx="138444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/>
              <a:t>TASK</a:t>
            </a:r>
          </a:p>
        </p:txBody>
      </p:sp>
      <p:sp>
        <p:nvSpPr>
          <p:cNvPr id="57" name="56 CuadroTexto"/>
          <p:cNvSpPr txBox="1"/>
          <p:nvPr/>
        </p:nvSpPr>
        <p:spPr>
          <a:xfrm>
            <a:off x="5238975" y="3298412"/>
            <a:ext cx="138444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/>
              <a:t>STATISTICS</a:t>
            </a:r>
          </a:p>
        </p:txBody>
      </p:sp>
      <p:sp>
        <p:nvSpPr>
          <p:cNvPr id="58" name="57 CuadroTexto"/>
          <p:cNvSpPr txBox="1"/>
          <p:nvPr/>
        </p:nvSpPr>
        <p:spPr>
          <a:xfrm>
            <a:off x="5238975" y="3626715"/>
            <a:ext cx="1384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800" i="1" dirty="0"/>
              <a:t>General Linear </a:t>
            </a:r>
            <a:r>
              <a:rPr lang="es-ES" sz="800" i="1" dirty="0" err="1"/>
              <a:t>Model</a:t>
            </a:r>
            <a:r>
              <a:rPr lang="es-ES" sz="800" i="1" dirty="0"/>
              <a:t> (GLM) </a:t>
            </a:r>
            <a:r>
              <a:rPr lang="es-ES" sz="800" i="1" dirty="0" err="1"/>
              <a:t>sought</a:t>
            </a:r>
            <a:r>
              <a:rPr lang="es-ES" sz="800" i="1" dirty="0"/>
              <a:t> </a:t>
            </a:r>
            <a:r>
              <a:rPr lang="es-ES" sz="800" i="1" dirty="0" err="1"/>
              <a:t>impact</a:t>
            </a:r>
            <a:r>
              <a:rPr lang="es-ES" sz="800" i="1" dirty="0"/>
              <a:t> of light </a:t>
            </a:r>
            <a:r>
              <a:rPr lang="es-ES" sz="800" i="1" dirty="0" err="1"/>
              <a:t>on</a:t>
            </a:r>
            <a:r>
              <a:rPr lang="es-ES" sz="800" i="1" dirty="0"/>
              <a:t> </a:t>
            </a:r>
            <a:r>
              <a:rPr lang="es-ES" sz="800" i="1" dirty="0" err="1"/>
              <a:t>activity</a:t>
            </a:r>
            <a:r>
              <a:rPr lang="es-ES" sz="800" i="1" dirty="0"/>
              <a:t> </a:t>
            </a:r>
            <a:r>
              <a:rPr lang="es-ES" sz="800" i="1" dirty="0" err="1"/>
              <a:t>evoked</a:t>
            </a:r>
            <a:r>
              <a:rPr lang="es-ES" sz="800" i="1" dirty="0"/>
              <a:t> </a:t>
            </a:r>
            <a:r>
              <a:rPr lang="es-ES" sz="800" i="1" dirty="0" err="1"/>
              <a:t>by</a:t>
            </a:r>
            <a:r>
              <a:rPr lang="es-ES" sz="800" i="1" dirty="0"/>
              <a:t> target tones</a:t>
            </a:r>
          </a:p>
        </p:txBody>
      </p:sp>
      <p:sp>
        <p:nvSpPr>
          <p:cNvPr id="59" name="58 Elipse"/>
          <p:cNvSpPr/>
          <p:nvPr/>
        </p:nvSpPr>
        <p:spPr>
          <a:xfrm>
            <a:off x="928687" y="6124178"/>
            <a:ext cx="196057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Elipse"/>
          <p:cNvSpPr/>
          <p:nvPr/>
        </p:nvSpPr>
        <p:spPr>
          <a:xfrm>
            <a:off x="3212977" y="6168566"/>
            <a:ext cx="144016" cy="1716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60 Elipse"/>
          <p:cNvSpPr/>
          <p:nvPr/>
        </p:nvSpPr>
        <p:spPr>
          <a:xfrm>
            <a:off x="5455072" y="6168566"/>
            <a:ext cx="196057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xmlns="" id="{2306DD3C-7215-C384-C4D9-E040E596EC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14912" y="1282338"/>
            <a:ext cx="1476376" cy="454630"/>
          </a:xfrm>
          <a:prstGeom prst="rect">
            <a:avLst/>
          </a:prstGeom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xmlns="" id="{3ECC9ECC-789C-6438-5403-DD79D5742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0375" y="9296553"/>
            <a:ext cx="530985" cy="33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6706</TotalTime>
  <Words>504</Words>
  <Application>Microsoft Office PowerPoint</Application>
  <PresentationFormat>A4 (210 x 297 mm)</PresentationFormat>
  <Paragraphs>71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Thème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or012861adm</cp:lastModifiedBy>
  <cp:revision>17</cp:revision>
  <cp:lastPrinted>2009-04-03T14:22:39Z</cp:lastPrinted>
  <dcterms:created xsi:type="dcterms:W3CDTF">2018-02-07T07:23:41Z</dcterms:created>
  <dcterms:modified xsi:type="dcterms:W3CDTF">2022-09-22T12:42:10Z</dcterms:modified>
</cp:coreProperties>
</file>