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7" r:id="rId1"/>
    <p:sldMasterId id="2147483778" r:id="rId2"/>
  </p:sldMasterIdLst>
  <p:notesMasterIdLst>
    <p:notesMasterId r:id="rId20"/>
  </p:notesMasterIdLst>
  <p:handoutMasterIdLst>
    <p:handoutMasterId r:id="rId21"/>
  </p:handoutMasterIdLst>
  <p:sldIdLst>
    <p:sldId id="424" r:id="rId3"/>
    <p:sldId id="391" r:id="rId4"/>
    <p:sldId id="432" r:id="rId5"/>
    <p:sldId id="431" r:id="rId6"/>
    <p:sldId id="440" r:id="rId7"/>
    <p:sldId id="433" r:id="rId8"/>
    <p:sldId id="372" r:id="rId9"/>
    <p:sldId id="434" r:id="rId10"/>
    <p:sldId id="373" r:id="rId11"/>
    <p:sldId id="435" r:id="rId12"/>
    <p:sldId id="436" r:id="rId13"/>
    <p:sldId id="437" r:id="rId14"/>
    <p:sldId id="438" r:id="rId15"/>
    <p:sldId id="439" r:id="rId16"/>
    <p:sldId id="396" r:id="rId17"/>
    <p:sldId id="441" r:id="rId18"/>
    <p:sldId id="425" r:id="rId19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09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 Potter Laurent" initials="dPL" lastIdx="1" clrIdx="0"/>
  <p:cmAuthor id="1" name="Hélène Wilmot" initials="HW" lastIdx="1" clrIdx="1">
    <p:extLst>
      <p:ext uri="{19B8F6BF-5375-455C-9EA6-DF929625EA0E}">
        <p15:presenceInfo xmlns:p15="http://schemas.microsoft.com/office/powerpoint/2012/main" userId="ec52694439b198e0" providerId="Windows Live"/>
      </p:ext>
    </p:extLst>
  </p:cmAuthor>
  <p:cmAuthor id="2" name="Nicolas Gengler" initials="NG" lastIdx="30" clrIdx="2">
    <p:extLst>
      <p:ext uri="{19B8F6BF-5375-455C-9EA6-DF929625EA0E}">
        <p15:presenceInfo xmlns:p15="http://schemas.microsoft.com/office/powerpoint/2012/main" userId="9467562f86107ce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07F"/>
    <a:srgbClr val="7DB928"/>
    <a:srgbClr val="595959"/>
    <a:srgbClr val="E9E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94674"/>
  </p:normalViewPr>
  <p:slideViewPr>
    <p:cSldViewPr snapToGrid="0" snapToObjects="1" showGuides="1">
      <p:cViewPr varScale="1">
        <p:scale>
          <a:sx n="104" d="100"/>
          <a:sy n="104" d="100"/>
        </p:scale>
        <p:origin x="734" y="77"/>
      </p:cViewPr>
      <p:guideLst>
        <p:guide orient="horz" pos="50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855852E-530D-4C5C-8BC7-CD03BD8A40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9A194A5-D90D-414E-9F66-2C3619458D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6D1EA-CB0E-44CE-887E-409E797027B5}" type="datetimeFigureOut">
              <a:rPr lang="fr-BE" smtClean="0"/>
              <a:t>24-06-22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F3944F6-E71C-4E91-BC70-7D687861DB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F422C6-D8AD-4BD5-AA5C-AE4F8ED7F3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65F6E8-DF2C-40AB-8AD5-D75951E0C73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1259832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7000" y="812520"/>
            <a:ext cx="5345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56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57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1400" b="0" strike="noStrike" spc="-1">
                <a:latin typeface="Times New Roman"/>
              </a:rPr>
              <a:t> </a:t>
            </a:r>
          </a:p>
        </p:txBody>
      </p:sp>
      <p:sp>
        <p:nvSpPr>
          <p:cNvPr id="57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fr-FR" sz="1400" b="0" strike="noStrike" spc="-1">
                <a:latin typeface="Times New Roman"/>
              </a:rPr>
              <a:t> </a:t>
            </a:r>
          </a:p>
        </p:txBody>
      </p:sp>
      <p:sp>
        <p:nvSpPr>
          <p:cNvPr id="57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z="1400" b="0" strike="noStrike" spc="-1">
                <a:latin typeface="Times New Roman"/>
              </a:rPr>
              <a:t> </a:t>
            </a:r>
          </a:p>
        </p:txBody>
      </p:sp>
      <p:sp>
        <p:nvSpPr>
          <p:cNvPr id="57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28CF3489-0E98-43A7-8BDB-327D4F9715ED}" type="slidenum">
              <a:rPr lang="fr-FR" sz="1400" b="0" strike="noStrike" spc="-1">
                <a:latin typeface="Times New Roman"/>
              </a:rPr>
              <a:t>‹N°›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B8460-0177-FC47-BD0D-1CFCF980119B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286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89650" cy="3425825"/>
          </a:xfrm>
          <a:prstGeom prst="rect">
            <a:avLst/>
          </a:prstGeom>
        </p:spPr>
      </p:sp>
      <p:sp>
        <p:nvSpPr>
          <p:cNvPr id="8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820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88865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89650" cy="3425825"/>
          </a:xfrm>
          <a:prstGeom prst="rect">
            <a:avLst/>
          </a:prstGeom>
        </p:spPr>
      </p:sp>
      <p:sp>
        <p:nvSpPr>
          <p:cNvPr id="8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820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533429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89650" cy="3425825"/>
          </a:xfrm>
          <a:prstGeom prst="rect">
            <a:avLst/>
          </a:prstGeom>
        </p:spPr>
      </p:sp>
      <p:sp>
        <p:nvSpPr>
          <p:cNvPr id="8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820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4086583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89650" cy="3425825"/>
          </a:xfrm>
          <a:prstGeom prst="rect">
            <a:avLst/>
          </a:prstGeom>
        </p:spPr>
      </p:sp>
      <p:sp>
        <p:nvSpPr>
          <p:cNvPr id="8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820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681196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89650" cy="3425825"/>
          </a:xfrm>
          <a:prstGeom prst="rect">
            <a:avLst/>
          </a:prstGeom>
        </p:spPr>
      </p:sp>
      <p:sp>
        <p:nvSpPr>
          <p:cNvPr id="8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000" b="0" strike="noStrike" spc="-1" dirty="0">
              <a:latin typeface="Arial"/>
            </a:endParaRPr>
          </a:p>
        </p:txBody>
      </p:sp>
      <p:sp>
        <p:nvSpPr>
          <p:cNvPr id="820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568409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89650" cy="3425825"/>
          </a:xfrm>
          <a:prstGeom prst="rect">
            <a:avLst/>
          </a:prstGeom>
        </p:spPr>
      </p:sp>
      <p:sp>
        <p:nvSpPr>
          <p:cNvPr id="8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820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590434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89650" cy="3425825"/>
          </a:xfrm>
          <a:prstGeom prst="rect">
            <a:avLst/>
          </a:prstGeom>
        </p:spPr>
      </p:sp>
      <p:sp>
        <p:nvSpPr>
          <p:cNvPr id="8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820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95383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89650" cy="3425825"/>
          </a:xfrm>
          <a:prstGeom prst="rect">
            <a:avLst/>
          </a:prstGeom>
        </p:spPr>
      </p:sp>
      <p:sp>
        <p:nvSpPr>
          <p:cNvPr id="8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820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177860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89650" cy="3425825"/>
          </a:xfrm>
          <a:prstGeom prst="rect">
            <a:avLst/>
          </a:prstGeom>
        </p:spPr>
      </p:sp>
      <p:sp>
        <p:nvSpPr>
          <p:cNvPr id="8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820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40305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89650" cy="3425825"/>
          </a:xfrm>
          <a:prstGeom prst="rect">
            <a:avLst/>
          </a:prstGeom>
        </p:spPr>
      </p:sp>
      <p:sp>
        <p:nvSpPr>
          <p:cNvPr id="8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820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531222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89650" cy="3425825"/>
          </a:xfrm>
          <a:prstGeom prst="rect">
            <a:avLst/>
          </a:prstGeom>
        </p:spPr>
      </p:sp>
      <p:sp>
        <p:nvSpPr>
          <p:cNvPr id="8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820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011617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89650" cy="3425825"/>
          </a:xfrm>
          <a:prstGeom prst="rect">
            <a:avLst/>
          </a:prstGeom>
        </p:spPr>
      </p:sp>
      <p:sp>
        <p:nvSpPr>
          <p:cNvPr id="8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820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503853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89650" cy="3425825"/>
          </a:xfrm>
          <a:prstGeom prst="rect">
            <a:avLst/>
          </a:prstGeom>
        </p:spPr>
      </p:sp>
      <p:sp>
        <p:nvSpPr>
          <p:cNvPr id="8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820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429545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8D8748A-5404-4A45-981C-A15BAEA4FF6D}"/>
              </a:ext>
            </a:extLst>
          </p:cNvPr>
          <p:cNvSpPr txBox="1">
            <a:spLocks/>
          </p:cNvSpPr>
          <p:nvPr userDrawn="1"/>
        </p:nvSpPr>
        <p:spPr>
          <a:xfrm>
            <a:off x="6332463" y="153415"/>
            <a:ext cx="224654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ReDiverse</a:t>
            </a:r>
            <a:r>
              <a:rPr lang="en-US" sz="1400" dirty="0"/>
              <a:t> Meeting 2019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5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60" name="PlaceHolder 5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61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62" name="PlaceHolder 7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nd-gembloux-16x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475051" cy="5143500"/>
          </a:xfrm>
          <a:prstGeom prst="rect">
            <a:avLst/>
          </a:prstGeom>
        </p:spPr>
      </p:pic>
      <p:sp>
        <p:nvSpPr>
          <p:cNvPr id="17" name="Triangle rectangle 16"/>
          <p:cNvSpPr/>
          <p:nvPr userDrawn="1"/>
        </p:nvSpPr>
        <p:spPr>
          <a:xfrm rot="10800000" flipV="1">
            <a:off x="771865" y="931852"/>
            <a:ext cx="8372134" cy="4211649"/>
          </a:xfrm>
          <a:prstGeom prst="rtTriangle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rectangle 17"/>
          <p:cNvSpPr/>
          <p:nvPr userDrawn="1"/>
        </p:nvSpPr>
        <p:spPr>
          <a:xfrm>
            <a:off x="1" y="2810694"/>
            <a:ext cx="4632534" cy="2332806"/>
          </a:xfrm>
          <a:prstGeom prst="rtTriangle">
            <a:avLst/>
          </a:prstGeom>
          <a:solidFill>
            <a:srgbClr val="7DB928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iangle rectangle 18"/>
          <p:cNvSpPr>
            <a:spLocks noChangeAspect="1"/>
          </p:cNvSpPr>
          <p:nvPr userDrawn="1"/>
        </p:nvSpPr>
        <p:spPr>
          <a:xfrm rot="10800000">
            <a:off x="4122130" y="1"/>
            <a:ext cx="5021870" cy="25200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0"/>
          <p:cNvSpPr>
            <a:spLocks noGrp="1"/>
          </p:cNvSpPr>
          <p:nvPr userDrawn="1">
            <p:ph type="title"/>
          </p:nvPr>
        </p:nvSpPr>
        <p:spPr>
          <a:xfrm>
            <a:off x="3656775" y="3607361"/>
            <a:ext cx="5152370" cy="521302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rgbClr val="7DB928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22" name="Espace réservé du texte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656775" y="4176675"/>
            <a:ext cx="5152370" cy="585698"/>
          </a:xfrm>
        </p:spPr>
        <p:txBody>
          <a:bodyPr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9" name="Image 8" descr="uLIEGE_Gembloux_AgroBioTech_Logo_RVB_pos@2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5777" y="236478"/>
            <a:ext cx="2195140" cy="91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4925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r 28"/>
          <p:cNvGrpSpPr/>
          <p:nvPr userDrawn="1"/>
        </p:nvGrpSpPr>
        <p:grpSpPr>
          <a:xfrm>
            <a:off x="0" y="2276498"/>
            <a:ext cx="9145410" cy="2872676"/>
            <a:chOff x="0" y="2271293"/>
            <a:chExt cx="9145410" cy="2872676"/>
          </a:xfrm>
        </p:grpSpPr>
        <p:sp>
          <p:nvSpPr>
            <p:cNvPr id="28" name="Triangle rectangle 26"/>
            <p:cNvSpPr/>
            <p:nvPr userDrawn="1"/>
          </p:nvSpPr>
          <p:spPr>
            <a:xfrm>
              <a:off x="0" y="2271293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7DB92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Triangle rectangle 26"/>
            <p:cNvSpPr/>
            <p:nvPr userDrawn="1"/>
          </p:nvSpPr>
          <p:spPr>
            <a:xfrm flipH="1">
              <a:off x="3434225" y="2271762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B9CD7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Triangle isocèle 3"/>
            <p:cNvSpPr/>
            <p:nvPr userDrawn="1"/>
          </p:nvSpPr>
          <p:spPr>
            <a:xfrm>
              <a:off x="3434225" y="4568825"/>
              <a:ext cx="2276960" cy="574676"/>
            </a:xfrm>
            <a:prstGeom prst="triangle">
              <a:avLst>
                <a:gd name="adj" fmla="val 49701"/>
              </a:avLst>
            </a:prstGeom>
            <a:solidFill>
              <a:srgbClr val="7DB928">
                <a:alpha val="5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8915" y="1987058"/>
            <a:ext cx="7493796" cy="567349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7DB928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2012181" y="2633009"/>
            <a:ext cx="5119638" cy="552855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9" name="Image 8" descr="uLIEGE_Gembloux_AgroBioTech_Logo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430" y="236478"/>
            <a:ext cx="2195140" cy="91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8954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iffres-ppt_16-9_FR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9435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FR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8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69794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FR-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8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0580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iffres-ppt_16-9_EN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15224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EN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1238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EN-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97312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-5102" y="-5100"/>
            <a:ext cx="9149101" cy="5150642"/>
            <a:chOff x="-5102" y="-5100"/>
            <a:chExt cx="9149101" cy="5150642"/>
          </a:xfrm>
        </p:grpSpPr>
        <p:sp>
          <p:nvSpPr>
            <p:cNvPr id="18" name="Triangle isocèle 17"/>
            <p:cNvSpPr/>
            <p:nvPr userDrawn="1"/>
          </p:nvSpPr>
          <p:spPr>
            <a:xfrm rot="5400000">
              <a:off x="1200324" y="-1210526"/>
              <a:ext cx="5150642" cy="7561493"/>
            </a:xfrm>
            <a:custGeom>
              <a:avLst/>
              <a:gdLst>
                <a:gd name="connsiteX0" fmla="*/ 0 w 7610342"/>
                <a:gd name="connsiteY0" fmla="*/ 7556390 h 7556390"/>
                <a:gd name="connsiteX1" fmla="*/ 3805171 w 7610342"/>
                <a:gd name="connsiteY1" fmla="*/ 0 h 7556390"/>
                <a:gd name="connsiteX2" fmla="*/ 7610342 w 7610342"/>
                <a:gd name="connsiteY2" fmla="*/ 7556390 h 7556390"/>
                <a:gd name="connsiteX3" fmla="*/ 0 w 7610342"/>
                <a:gd name="connsiteY3" fmla="*/ 7556390 h 7556390"/>
                <a:gd name="connsiteX0" fmla="*/ 0 w 7610342"/>
                <a:gd name="connsiteY0" fmla="*/ 7556390 h 7556390"/>
                <a:gd name="connsiteX1" fmla="*/ 1886071 w 7610342"/>
                <a:gd name="connsiteY1" fmla="*/ 3807111 h 7556390"/>
                <a:gd name="connsiteX2" fmla="*/ 3805171 w 7610342"/>
                <a:gd name="connsiteY2" fmla="*/ 0 h 7556390"/>
                <a:gd name="connsiteX3" fmla="*/ 7610342 w 7610342"/>
                <a:gd name="connsiteY3" fmla="*/ 7556390 h 7556390"/>
                <a:gd name="connsiteX4" fmla="*/ 0 w 7610342"/>
                <a:gd name="connsiteY4" fmla="*/ 7556390 h 7556390"/>
                <a:gd name="connsiteX0" fmla="*/ 0 w 7610342"/>
                <a:gd name="connsiteY0" fmla="*/ 7556390 h 7561493"/>
                <a:gd name="connsiteX1" fmla="*/ 1886071 w 7610342"/>
                <a:gd name="connsiteY1" fmla="*/ 3807111 h 7561493"/>
                <a:gd name="connsiteX2" fmla="*/ 3805171 w 7610342"/>
                <a:gd name="connsiteY2" fmla="*/ 0 h 7561493"/>
                <a:gd name="connsiteX3" fmla="*/ 7610342 w 7610342"/>
                <a:gd name="connsiteY3" fmla="*/ 7556390 h 7561493"/>
                <a:gd name="connsiteX4" fmla="*/ 1884539 w 7610342"/>
                <a:gd name="connsiteY4" fmla="*/ 7561493 h 7561493"/>
                <a:gd name="connsiteX5" fmla="*/ 0 w 7610342"/>
                <a:gd name="connsiteY5" fmla="*/ 7556390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725803 w 5725803"/>
                <a:gd name="connsiteY3" fmla="*/ 7556390 h 7561493"/>
                <a:gd name="connsiteX4" fmla="*/ 0 w 5725803"/>
                <a:gd name="connsiteY4" fmla="*/ 7561493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725803 w 5725803"/>
                <a:gd name="connsiteY3" fmla="*/ 7556390 h 7561493"/>
                <a:gd name="connsiteX4" fmla="*/ 5150642 w 5725803"/>
                <a:gd name="connsiteY4" fmla="*/ 7560475 h 7561493"/>
                <a:gd name="connsiteX5" fmla="*/ 0 w 5725803"/>
                <a:gd name="connsiteY5" fmla="*/ 7561493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150642 w 5725803"/>
                <a:gd name="connsiteY3" fmla="*/ 6425259 h 7561493"/>
                <a:gd name="connsiteX4" fmla="*/ 5725803 w 5725803"/>
                <a:gd name="connsiteY4" fmla="*/ 7556390 h 7561493"/>
                <a:gd name="connsiteX5" fmla="*/ 5150642 w 5725803"/>
                <a:gd name="connsiteY5" fmla="*/ 7560475 h 7561493"/>
                <a:gd name="connsiteX6" fmla="*/ 0 w 5725803"/>
                <a:gd name="connsiteY6" fmla="*/ 7561493 h 7561493"/>
                <a:gd name="connsiteX0" fmla="*/ 0 w 5150642"/>
                <a:gd name="connsiteY0" fmla="*/ 7561493 h 7561493"/>
                <a:gd name="connsiteX1" fmla="*/ 1532 w 5150642"/>
                <a:gd name="connsiteY1" fmla="*/ 3807111 h 7561493"/>
                <a:gd name="connsiteX2" fmla="*/ 1920632 w 5150642"/>
                <a:gd name="connsiteY2" fmla="*/ 0 h 7561493"/>
                <a:gd name="connsiteX3" fmla="*/ 5150642 w 5150642"/>
                <a:gd name="connsiteY3" fmla="*/ 6425259 h 7561493"/>
                <a:gd name="connsiteX4" fmla="*/ 5150642 w 5150642"/>
                <a:gd name="connsiteY4" fmla="*/ 7560475 h 7561493"/>
                <a:gd name="connsiteX5" fmla="*/ 0 w 5150642"/>
                <a:gd name="connsiteY5" fmla="*/ 7561493 h 756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50642" h="7561493">
                  <a:moveTo>
                    <a:pt x="0" y="7561493"/>
                  </a:moveTo>
                  <a:cubicBezTo>
                    <a:pt x="511" y="6310032"/>
                    <a:pt x="1021" y="5058572"/>
                    <a:pt x="1532" y="3807111"/>
                  </a:cubicBezTo>
                  <a:lnTo>
                    <a:pt x="1920632" y="0"/>
                  </a:lnTo>
                  <a:lnTo>
                    <a:pt x="5150642" y="6425259"/>
                  </a:lnTo>
                  <a:lnTo>
                    <a:pt x="5150642" y="7560475"/>
                  </a:lnTo>
                  <a:lnTo>
                    <a:pt x="0" y="7561493"/>
                  </a:lnTo>
                  <a:close/>
                </a:path>
              </a:pathLst>
            </a:custGeom>
            <a:solidFill>
              <a:srgbClr val="7DB92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  <p:sp>
          <p:nvSpPr>
            <p:cNvPr id="19" name="Triangle isocèle 18"/>
            <p:cNvSpPr/>
            <p:nvPr userDrawn="1"/>
          </p:nvSpPr>
          <p:spPr>
            <a:xfrm rot="16200000" flipH="1">
              <a:off x="6187138" y="633785"/>
              <a:ext cx="2967379" cy="2946343"/>
            </a:xfrm>
            <a:prstGeom prst="triangle">
              <a:avLst/>
            </a:prstGeom>
            <a:solidFill>
              <a:srgbClr val="E6E6E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3186817" y="3476665"/>
            <a:ext cx="5622328" cy="567349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rgbClr val="7DB928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3186817" y="4122616"/>
            <a:ext cx="5622328" cy="486486"/>
          </a:xfrm>
        </p:spPr>
        <p:txBody>
          <a:bodyPr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3" name="Image 12" descr="uLIEGE_Gembloux_AgroBioTech_Logo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329" y="79902"/>
            <a:ext cx="1420417" cy="5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8331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0" y="0"/>
            <a:ext cx="7099373" cy="5143500"/>
            <a:chOff x="0" y="0"/>
            <a:chExt cx="7099373" cy="5143500"/>
          </a:xfrm>
        </p:grpSpPr>
        <p:sp>
          <p:nvSpPr>
            <p:cNvPr id="14" name="Triangle rectangle 13"/>
            <p:cNvSpPr/>
            <p:nvPr userDrawn="1"/>
          </p:nvSpPr>
          <p:spPr>
            <a:xfrm flipV="1">
              <a:off x="1" y="0"/>
              <a:ext cx="4757430" cy="2395700"/>
            </a:xfrm>
            <a:prstGeom prst="rtTriangle">
              <a:avLst/>
            </a:prstGeom>
            <a:solidFill>
              <a:srgbClr val="7DB92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Triangle rectangle 12"/>
            <p:cNvSpPr/>
            <p:nvPr userDrawn="1"/>
          </p:nvSpPr>
          <p:spPr>
            <a:xfrm>
              <a:off x="0" y="1568468"/>
              <a:ext cx="7099373" cy="3575032"/>
            </a:xfrm>
            <a:prstGeom prst="rtTriangle">
              <a:avLst/>
            </a:prstGeom>
            <a:solidFill>
              <a:srgbClr val="E6E6E6">
                <a:alpha val="5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457200" y="3285075"/>
            <a:ext cx="5622328" cy="567349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7DB928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931026"/>
            <a:ext cx="5622328" cy="486486"/>
          </a:xfrm>
        </p:spPr>
        <p:txBody>
          <a:bodyPr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2" name="Image 11" descr="uLIEGE_Gembloux_AgroBioTech_Logo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329" y="79902"/>
            <a:ext cx="1420417" cy="5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7917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275227"/>
            <a:ext cx="8229600" cy="34281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457199" y="640675"/>
            <a:ext cx="7639171" cy="567349"/>
          </a:xfrm>
        </p:spPr>
        <p:txBody>
          <a:bodyPr>
            <a:normAutofit/>
          </a:bodyPr>
          <a:lstStyle>
            <a:lvl1pPr algn="l">
              <a:defRPr sz="3200" b="0">
                <a:solidFill>
                  <a:srgbClr val="7DB928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10" name="Image 9" descr="uLIEGE_Gembloux_AgroBioTech_U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5855" y="73305"/>
            <a:ext cx="50071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03634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1" y="1278175"/>
            <a:ext cx="3935666" cy="33708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4725976" y="1278175"/>
            <a:ext cx="3963426" cy="33708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457199" y="640675"/>
            <a:ext cx="7989521" cy="567349"/>
          </a:xfrm>
        </p:spPr>
        <p:txBody>
          <a:bodyPr>
            <a:normAutofit/>
          </a:bodyPr>
          <a:lstStyle>
            <a:lvl1pPr algn="l">
              <a:defRPr sz="3200" b="0">
                <a:solidFill>
                  <a:srgbClr val="7DB928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12" name="Image 11" descr="uLIEGE_Gembloux_AgroBioTech_U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5855" y="73305"/>
            <a:ext cx="50071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99169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LIEGE_Gembloux_AgroBioTech_U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5855" y="73305"/>
            <a:ext cx="50071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36537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3921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8C8B8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LIEGE_Gembloux_AgroBioTech_U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5855" y="73305"/>
            <a:ext cx="50071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91022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r 7"/>
          <p:cNvGrpSpPr/>
          <p:nvPr userDrawn="1"/>
        </p:nvGrpSpPr>
        <p:grpSpPr>
          <a:xfrm>
            <a:off x="-705" y="2270824"/>
            <a:ext cx="9145410" cy="2872676"/>
            <a:chOff x="0" y="2271293"/>
            <a:chExt cx="9145410" cy="2872676"/>
          </a:xfrm>
        </p:grpSpPr>
        <p:sp>
          <p:nvSpPr>
            <p:cNvPr id="13" name="Triangle rectangle 26"/>
            <p:cNvSpPr/>
            <p:nvPr userDrawn="1"/>
          </p:nvSpPr>
          <p:spPr>
            <a:xfrm>
              <a:off x="0" y="2271293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7DB92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Triangle rectangle 26"/>
            <p:cNvSpPr/>
            <p:nvPr userDrawn="1"/>
          </p:nvSpPr>
          <p:spPr>
            <a:xfrm flipH="1">
              <a:off x="3434225" y="2271762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E6E6E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Triangle isocèle 14"/>
            <p:cNvSpPr/>
            <p:nvPr userDrawn="1"/>
          </p:nvSpPr>
          <p:spPr>
            <a:xfrm>
              <a:off x="3434225" y="4568825"/>
              <a:ext cx="2276960" cy="574676"/>
            </a:xfrm>
            <a:prstGeom prst="triangle">
              <a:avLst>
                <a:gd name="adj" fmla="val 49701"/>
              </a:avLst>
            </a:prstGeom>
            <a:solidFill>
              <a:srgbClr val="7DB928">
                <a:alpha val="5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1760836" y="1685990"/>
            <a:ext cx="5622328" cy="1180330"/>
          </a:xfrm>
        </p:spPr>
        <p:txBody>
          <a:bodyPr>
            <a:noAutofit/>
          </a:bodyPr>
          <a:lstStyle>
            <a:lvl1pPr algn="ctr">
              <a:defRPr sz="2400" b="0">
                <a:solidFill>
                  <a:srgbClr val="7DB928"/>
                </a:solidFill>
              </a:defRPr>
            </a:lvl1pPr>
          </a:lstStyle>
          <a:p>
            <a:r>
              <a:rPr lang="fr-FR" dirty="0"/>
              <a:t>Merci de votre attention/</a:t>
            </a:r>
            <a:br>
              <a:rPr lang="fr-FR" dirty="0"/>
            </a:br>
            <a:r>
              <a:rPr lang="fr-FR" dirty="0"/>
              <a:t>Questions-suggestions/...</a:t>
            </a:r>
          </a:p>
        </p:txBody>
      </p:sp>
      <p:pic>
        <p:nvPicPr>
          <p:cNvPr id="16" name="Image 15" descr="uLIEGE_Gembloux_AgroBioTech_Logo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430" y="236478"/>
            <a:ext cx="2195140" cy="91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62308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0" y="2271293"/>
            <a:ext cx="9145410" cy="2872676"/>
            <a:chOff x="0" y="2271293"/>
            <a:chExt cx="9145410" cy="2872676"/>
          </a:xfrm>
        </p:grpSpPr>
        <p:sp>
          <p:nvSpPr>
            <p:cNvPr id="7" name="Triangle rectangle 26"/>
            <p:cNvSpPr/>
            <p:nvPr userDrawn="1"/>
          </p:nvSpPr>
          <p:spPr>
            <a:xfrm>
              <a:off x="0" y="2271293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7DB92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iangle rectangle 26"/>
            <p:cNvSpPr/>
            <p:nvPr userDrawn="1"/>
          </p:nvSpPr>
          <p:spPr>
            <a:xfrm flipH="1">
              <a:off x="3434225" y="2271762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E6E6E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Triangle isocèle 9"/>
            <p:cNvSpPr/>
            <p:nvPr userDrawn="1"/>
          </p:nvSpPr>
          <p:spPr>
            <a:xfrm>
              <a:off x="3434225" y="4568825"/>
              <a:ext cx="2276960" cy="574676"/>
            </a:xfrm>
            <a:prstGeom prst="triangle">
              <a:avLst>
                <a:gd name="adj" fmla="val 49701"/>
              </a:avLst>
            </a:prstGeom>
            <a:solidFill>
              <a:srgbClr val="7DB928">
                <a:alpha val="5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1760836" y="1685990"/>
            <a:ext cx="5622328" cy="1180330"/>
          </a:xfrm>
        </p:spPr>
        <p:txBody>
          <a:bodyPr>
            <a:noAutofit/>
          </a:bodyPr>
          <a:lstStyle>
            <a:lvl1pPr algn="ctr">
              <a:defRPr sz="2400" b="0">
                <a:solidFill>
                  <a:srgbClr val="7DB928"/>
                </a:solidFill>
              </a:defRPr>
            </a:lvl1pPr>
          </a:lstStyle>
          <a:p>
            <a:r>
              <a:rPr lang="fr-FR" dirty="0"/>
              <a:t>Merci de votre attention/</a:t>
            </a:r>
            <a:br>
              <a:rPr lang="fr-FR" dirty="0"/>
            </a:br>
            <a:r>
              <a:rPr lang="fr-FR" dirty="0"/>
              <a:t>Questions-suggestions/...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6328198" y="3952223"/>
            <a:ext cx="2465236" cy="875838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  <a:lvl2pPr marL="457200" indent="0" algn="r">
              <a:buNone/>
              <a:defRPr sz="1400"/>
            </a:lvl2pPr>
            <a:lvl3pPr marL="914400" indent="0" algn="r">
              <a:buNone/>
              <a:defRPr sz="1400"/>
            </a:lvl3pPr>
            <a:lvl4pPr marL="1371600" indent="0" algn="r">
              <a:buNone/>
              <a:defRPr sz="1400"/>
            </a:lvl4pPr>
            <a:lvl5pPr marL="1828800" indent="0" algn="r">
              <a:buNone/>
              <a:defRPr sz="1400"/>
            </a:lvl5pPr>
          </a:lstStyle>
          <a:p>
            <a:pPr lvl="0"/>
            <a:r>
              <a:rPr lang="fr-FR" sz="1400" dirty="0">
                <a:solidFill>
                  <a:srgbClr val="7DB928"/>
                </a:solidFill>
              </a:rPr>
              <a:t>Contact</a:t>
            </a:r>
            <a:endParaRPr lang="fr-FR" dirty="0"/>
          </a:p>
          <a:p>
            <a:pPr lvl="0"/>
            <a:r>
              <a:rPr lang="fr-FR" dirty="0"/>
              <a:t>À compléter</a:t>
            </a:r>
          </a:p>
        </p:txBody>
      </p:sp>
      <p:pic>
        <p:nvPicPr>
          <p:cNvPr id="13" name="Image 12" descr="uLIEGE_Gembloux_AgroBioTech_Logo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430" y="236478"/>
            <a:ext cx="2195140" cy="91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08552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LIEGE_Gembloux_AgroBioTech_Logo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8724" y="1705219"/>
            <a:ext cx="4166552" cy="173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4564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8D8748A-5404-4A45-981C-A15BAEA4FF6D}"/>
              </a:ext>
            </a:extLst>
          </p:cNvPr>
          <p:cNvSpPr txBox="1">
            <a:spLocks/>
          </p:cNvSpPr>
          <p:nvPr userDrawn="1"/>
        </p:nvSpPr>
        <p:spPr>
          <a:xfrm>
            <a:off x="6332463" y="153415"/>
            <a:ext cx="224654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ReDiverse</a:t>
            </a:r>
            <a:r>
              <a:rPr lang="en-US" sz="1400" dirty="0"/>
              <a:t> Meeting 2019</a:t>
            </a:r>
          </a:p>
        </p:txBody>
      </p:sp>
    </p:spTree>
    <p:extLst>
      <p:ext uri="{BB962C8B-B14F-4D97-AF65-F5344CB8AC3E}">
        <p14:creationId xmlns:p14="http://schemas.microsoft.com/office/powerpoint/2010/main" val="323672481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age 9"/>
          <p:cNvPicPr/>
          <p:nvPr/>
        </p:nvPicPr>
        <p:blipFill>
          <a:blip r:embed="rId14"/>
          <a:stretch/>
        </p:blipFill>
        <p:spPr>
          <a:xfrm>
            <a:off x="8325720" y="73440"/>
            <a:ext cx="497160" cy="536400"/>
          </a:xfrm>
          <a:prstGeom prst="rect">
            <a:avLst/>
          </a:prstGeom>
          <a:ln>
            <a:noFill/>
          </a:ln>
        </p:spPr>
      </p:pic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 dirty="0">
                <a:latin typeface="Arial"/>
              </a:rPr>
              <a:t>Click to </a:t>
            </a:r>
            <a:r>
              <a:rPr lang="fr-FR" sz="3200" b="0" strike="noStrike" spc="-1" dirty="0" err="1">
                <a:latin typeface="Arial"/>
              </a:rPr>
              <a:t>edit</a:t>
            </a:r>
            <a:r>
              <a:rPr lang="fr-FR" sz="3200" b="0" strike="noStrike" spc="-1" dirty="0">
                <a:latin typeface="Arial"/>
              </a:rPr>
              <a:t> the </a:t>
            </a:r>
            <a:r>
              <a:rPr lang="fr-FR" sz="3200" b="0" strike="noStrike" spc="-1" dirty="0" err="1">
                <a:latin typeface="Arial"/>
              </a:rPr>
              <a:t>outline</a:t>
            </a:r>
            <a:r>
              <a:rPr lang="fr-FR" sz="3200" b="0" strike="noStrike" spc="-1" dirty="0">
                <a:latin typeface="Arial"/>
              </a:rPr>
              <a:t> </a:t>
            </a:r>
            <a:r>
              <a:rPr lang="fr-FR" sz="3200" b="0" strike="noStrike" spc="-1" dirty="0" err="1">
                <a:latin typeface="Arial"/>
              </a:rPr>
              <a:t>text</a:t>
            </a:r>
            <a:r>
              <a:rPr lang="fr-FR" sz="3200" b="0" strike="noStrike" spc="-1" dirty="0">
                <a:latin typeface="Arial"/>
              </a:rPr>
              <a:t>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 dirty="0">
                <a:latin typeface="Arial"/>
              </a:rPr>
              <a:t>Second </a:t>
            </a:r>
            <a:r>
              <a:rPr lang="fr-FR" sz="2800" b="0" strike="noStrike" spc="-1" dirty="0" err="1">
                <a:latin typeface="Arial"/>
              </a:rPr>
              <a:t>Outline</a:t>
            </a:r>
            <a:r>
              <a:rPr lang="fr-FR" sz="2800" b="0" strike="noStrike" spc="-1" dirty="0">
                <a:latin typeface="Arial"/>
              </a:rPr>
              <a:t> </a:t>
            </a:r>
            <a:r>
              <a:rPr lang="fr-FR" sz="2800" b="0" strike="noStrike" spc="-1" dirty="0" err="1">
                <a:latin typeface="Arial"/>
              </a:rPr>
              <a:t>Level</a:t>
            </a:r>
            <a:endParaRPr lang="fr-FR" sz="2800" b="0" strike="noStrike" spc="-1" dirty="0"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 dirty="0" err="1">
                <a:latin typeface="Arial"/>
              </a:rPr>
              <a:t>Third</a:t>
            </a:r>
            <a:r>
              <a:rPr lang="fr-FR" sz="2400" b="0" strike="noStrike" spc="-1" dirty="0">
                <a:latin typeface="Arial"/>
              </a:rPr>
              <a:t> </a:t>
            </a:r>
            <a:r>
              <a:rPr lang="fr-FR" sz="2400" b="0" strike="noStrike" spc="-1" dirty="0" err="1">
                <a:latin typeface="Arial"/>
              </a:rPr>
              <a:t>Outline</a:t>
            </a:r>
            <a:r>
              <a:rPr lang="fr-FR" sz="2400" b="0" strike="noStrike" spc="-1" dirty="0">
                <a:latin typeface="Arial"/>
              </a:rPr>
              <a:t> </a:t>
            </a:r>
            <a:r>
              <a:rPr lang="fr-FR" sz="2400" b="0" strike="noStrike" spc="-1" dirty="0" err="1">
                <a:latin typeface="Arial"/>
              </a:rPr>
              <a:t>Level</a:t>
            </a:r>
            <a:endParaRPr lang="fr-FR" sz="2400" b="0" strike="noStrike" spc="-1" dirty="0"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 dirty="0" err="1">
                <a:latin typeface="Arial"/>
              </a:rPr>
              <a:t>Fourth</a:t>
            </a:r>
            <a:r>
              <a:rPr lang="fr-FR" sz="2000" b="0" strike="noStrike" spc="-1" dirty="0">
                <a:latin typeface="Arial"/>
              </a:rPr>
              <a:t> </a:t>
            </a:r>
            <a:r>
              <a:rPr lang="fr-FR" sz="2000" b="0" strike="noStrike" spc="-1" dirty="0" err="1">
                <a:latin typeface="Arial"/>
              </a:rPr>
              <a:t>Outline</a:t>
            </a:r>
            <a:r>
              <a:rPr lang="fr-FR" sz="2000" b="0" strike="noStrike" spc="-1" dirty="0">
                <a:latin typeface="Arial"/>
              </a:rPr>
              <a:t> </a:t>
            </a:r>
            <a:r>
              <a:rPr lang="fr-FR" sz="2000" b="0" strike="noStrike" spc="-1" dirty="0" err="1">
                <a:latin typeface="Arial"/>
              </a:rPr>
              <a:t>Level</a:t>
            </a:r>
            <a:endParaRPr lang="fr-FR" sz="2000" b="0" strike="noStrike" spc="-1" dirty="0"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 dirty="0" err="1">
                <a:latin typeface="Arial"/>
              </a:rPr>
              <a:t>Fifth</a:t>
            </a:r>
            <a:r>
              <a:rPr lang="fr-FR" sz="2000" b="0" strike="noStrike" spc="-1" dirty="0">
                <a:latin typeface="Arial"/>
              </a:rPr>
              <a:t> </a:t>
            </a:r>
            <a:r>
              <a:rPr lang="fr-FR" sz="2000" b="0" strike="noStrike" spc="-1" dirty="0" err="1">
                <a:latin typeface="Arial"/>
              </a:rPr>
              <a:t>Outline</a:t>
            </a:r>
            <a:r>
              <a:rPr lang="fr-FR" sz="2000" b="0" strike="noStrike" spc="-1" dirty="0">
                <a:latin typeface="Arial"/>
              </a:rPr>
              <a:t> </a:t>
            </a:r>
            <a:r>
              <a:rPr lang="fr-FR" sz="2000" b="0" strike="noStrike" spc="-1" dirty="0" err="1">
                <a:latin typeface="Arial"/>
              </a:rPr>
              <a:t>Level</a:t>
            </a:r>
            <a:endParaRPr lang="fr-FR" sz="2000" b="0" strike="noStrike" spc="-1" dirty="0"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 dirty="0" err="1">
                <a:latin typeface="Arial"/>
              </a:rPr>
              <a:t>Sixth</a:t>
            </a:r>
            <a:r>
              <a:rPr lang="fr-FR" sz="2000" b="0" strike="noStrike" spc="-1" dirty="0">
                <a:latin typeface="Arial"/>
              </a:rPr>
              <a:t> </a:t>
            </a:r>
            <a:r>
              <a:rPr lang="fr-FR" sz="2000" b="0" strike="noStrike" spc="-1" dirty="0" err="1">
                <a:latin typeface="Arial"/>
              </a:rPr>
              <a:t>Outline</a:t>
            </a:r>
            <a:r>
              <a:rPr lang="fr-FR" sz="2000" b="0" strike="noStrike" spc="-1" dirty="0">
                <a:latin typeface="Arial"/>
              </a:rPr>
              <a:t> </a:t>
            </a:r>
            <a:r>
              <a:rPr lang="fr-FR" sz="2000" b="0" strike="noStrike" spc="-1" dirty="0" err="1">
                <a:latin typeface="Arial"/>
              </a:rPr>
              <a:t>Level</a:t>
            </a:r>
            <a:endParaRPr lang="fr-FR" sz="2000" b="0" strike="noStrike" spc="-1" dirty="0"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 dirty="0" err="1">
                <a:latin typeface="Arial"/>
              </a:rPr>
              <a:t>Seventh</a:t>
            </a:r>
            <a:r>
              <a:rPr lang="fr-FR" sz="2000" b="0" strike="noStrike" spc="-1" dirty="0">
                <a:latin typeface="Arial"/>
              </a:rPr>
              <a:t> </a:t>
            </a:r>
            <a:r>
              <a:rPr lang="fr-FR" sz="2000" b="0" strike="noStrike" spc="-1" dirty="0" err="1">
                <a:latin typeface="Arial"/>
              </a:rPr>
              <a:t>Outline</a:t>
            </a:r>
            <a:r>
              <a:rPr lang="fr-FR" sz="2000" b="0" strike="noStrike" spc="-1" dirty="0">
                <a:latin typeface="Arial"/>
              </a:rPr>
              <a:t> </a:t>
            </a:r>
            <a:r>
              <a:rPr lang="fr-FR" sz="2000" b="0" strike="noStrike" spc="-1" dirty="0" err="1">
                <a:latin typeface="Arial"/>
              </a:rPr>
              <a:t>Level</a:t>
            </a:r>
            <a:endParaRPr lang="fr-FR" sz="2000" b="0" strike="noStrike" spc="-1" dirty="0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spd="slow">
    <p:push dir="u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373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</p:sldLayoutIdLst>
  <p:transition spd="slow">
    <p:push dir="u"/>
  </p:transition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7DB928"/>
        </a:buClr>
        <a:buSzPct val="55000"/>
        <a:buFont typeface="Lucida Grande"/>
        <a:buChar char="▶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7DB928"/>
        </a:buClr>
        <a:buFont typeface="Arial"/>
        <a:buChar char="‑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7DB928"/>
        </a:buClr>
        <a:buFont typeface="Lucida Grande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7DB928"/>
        </a:buClr>
        <a:buFont typeface="Arial"/>
        <a:buChar char="‑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7DB928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4.jpe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9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344792" y="952937"/>
            <a:ext cx="6712498" cy="1937131"/>
          </a:xfrm>
        </p:spPr>
        <p:txBody>
          <a:bodyPr>
            <a:noAutofit/>
          </a:bodyPr>
          <a:lstStyle/>
          <a:p>
            <a:pPr algn="r"/>
            <a:r>
              <a:rPr lang="en-GB" dirty="0"/>
              <a:t>Is it possible to differentiate meat products of a local breed from those of its sister breed based on genotypes?</a:t>
            </a:r>
            <a:r>
              <a:rPr lang="en-US" sz="2800" dirty="0"/>
              <a:t> </a:t>
            </a:r>
            <a:endParaRPr lang="fr-FR" sz="28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AD2EB8B-A602-420C-8196-9DD11C79DDC3}"/>
              </a:ext>
            </a:extLst>
          </p:cNvPr>
          <p:cNvSpPr txBox="1"/>
          <p:nvPr/>
        </p:nvSpPr>
        <p:spPr>
          <a:xfrm>
            <a:off x="949610" y="2655140"/>
            <a:ext cx="8107680" cy="122368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H. Wilmot</a:t>
            </a:r>
            <a:r>
              <a:rPr kumimoji="0" lang="fr-B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1,2</a:t>
            </a:r>
            <a:r>
              <a:rPr kumimoji="0" lang="fr-BE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G.Glorieux</a:t>
            </a:r>
            <a:r>
              <a:rPr kumimoji="0" lang="fr-B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fr-BE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X. Hubin</a:t>
            </a:r>
            <a:r>
              <a:rPr kumimoji="0" lang="fr-B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</a:t>
            </a: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N. Gengler</a:t>
            </a:r>
            <a:r>
              <a:rPr kumimoji="0" lang="fr-B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 Fund for Scientific Research (F.R.S.-FNRS), Rue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d'Egmont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5, 1000 Brussels, Belgium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TERRA Research and Teaching Centre, Gembloux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-Bio Tech, University of Liège, Passage des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Déportés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2, 5030 Gembloux, Belgium </a:t>
            </a:r>
            <a:endParaRPr kumimoji="0" lang="fr-B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r">
              <a:lnSpc>
                <a:spcPct val="110000"/>
              </a:lnSpc>
              <a:defRPr/>
            </a:pPr>
            <a:r>
              <a:rPr lang="en-GB" sz="1200" baseline="30000" dirty="0"/>
              <a:t>3  </a:t>
            </a:r>
            <a:r>
              <a:rPr lang="en-GB" sz="1200" dirty="0"/>
              <a:t>Walloon Association of Breeders, Rue des Champs </a:t>
            </a:r>
            <a:r>
              <a:rPr lang="en-GB" sz="1200" dirty="0" err="1"/>
              <a:t>Elysées</a:t>
            </a:r>
            <a:r>
              <a:rPr lang="en-GB" sz="1200" dirty="0"/>
              <a:t>, 4, 5590 </a:t>
            </a:r>
            <a:r>
              <a:rPr lang="en-GB" sz="1200" dirty="0" err="1"/>
              <a:t>Ciney</a:t>
            </a:r>
            <a:r>
              <a:rPr lang="en-GB" sz="1200" dirty="0"/>
              <a:t>, Belgium</a:t>
            </a:r>
            <a:endParaRPr kumimoji="0" lang="fr-B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 descr="Résultat de recherche d'images pour &quot;logo awé elevéo&quot;">
            <a:extLst>
              <a:ext uri="{FF2B5EF4-FFF2-40B4-BE49-F238E27FC236}">
                <a16:creationId xmlns:a16="http://schemas.microsoft.com/office/drawing/2014/main" id="{43F0DD64-AFA7-4563-8EAD-2E09BFD29A5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813" y="162626"/>
            <a:ext cx="1191986" cy="519135"/>
          </a:xfrm>
          <a:prstGeom prst="rect">
            <a:avLst/>
          </a:prstGeom>
          <a:noFill/>
        </p:spPr>
      </p:pic>
      <p:pic>
        <p:nvPicPr>
          <p:cNvPr id="1026" name="Picture 2" descr="Fonds de la Recherche Scientifique - FNRS - Logos">
            <a:extLst>
              <a:ext uri="{FF2B5EF4-FFF2-40B4-BE49-F238E27FC236}">
                <a16:creationId xmlns:a16="http://schemas.microsoft.com/office/drawing/2014/main" id="{6C036D22-CBE5-498A-AC3D-BEEAA9C78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267" y="4243514"/>
            <a:ext cx="1027010" cy="64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4A6B368-853F-4817-AFA1-4A5D97673F8A}"/>
              </a:ext>
            </a:extLst>
          </p:cNvPr>
          <p:cNvSpPr txBox="1"/>
          <p:nvPr/>
        </p:nvSpPr>
        <p:spPr>
          <a:xfrm>
            <a:off x="4195916" y="2116393"/>
            <a:ext cx="914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FB3B8AE-C88E-4EAA-8AAB-300CDE0669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9243" y="4086137"/>
            <a:ext cx="2133600" cy="894737"/>
          </a:xfrm>
          <a:prstGeom prst="rect">
            <a:avLst/>
          </a:prstGeom>
        </p:spPr>
      </p:pic>
      <p:pic>
        <p:nvPicPr>
          <p:cNvPr id="3" name="Picture 2" descr="Short update about the WCGALP 2022 congress - WUR">
            <a:extLst>
              <a:ext uri="{FF2B5EF4-FFF2-40B4-BE49-F238E27FC236}">
                <a16:creationId xmlns:a16="http://schemas.microsoft.com/office/drawing/2014/main" id="{78B7F35A-4382-4FA8-89BC-904801640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901" y="5301"/>
            <a:ext cx="1328277" cy="94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 spw">
            <a:extLst>
              <a:ext uri="{FF2B5EF4-FFF2-40B4-BE49-F238E27FC236}">
                <a16:creationId xmlns:a16="http://schemas.microsoft.com/office/drawing/2014/main" id="{0FB4AFE3-926C-4C1D-A04D-D3B1C10ED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600" y="4041486"/>
            <a:ext cx="2277276" cy="101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41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2940A975-1089-4C89-90CD-A1FF93182468}"/>
              </a:ext>
            </a:extLst>
          </p:cNvPr>
          <p:cNvSpPr txBox="1"/>
          <p:nvPr/>
        </p:nvSpPr>
        <p:spPr>
          <a:xfrm>
            <a:off x="2548330" y="4508302"/>
            <a:ext cx="4619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Beef</a:t>
            </a:r>
            <a:r>
              <a:rPr lang="fr-BE" dirty="0"/>
              <a:t> </a:t>
            </a:r>
            <a:r>
              <a:rPr lang="fr-BE" dirty="0" err="1"/>
              <a:t>Belgian</a:t>
            </a:r>
            <a:r>
              <a:rPr lang="fr-BE" dirty="0"/>
              <a:t> Blue          Dual-</a:t>
            </a:r>
            <a:r>
              <a:rPr lang="fr-BE" dirty="0" err="1"/>
              <a:t>Purpose</a:t>
            </a:r>
            <a:r>
              <a:rPr lang="fr-BE" dirty="0"/>
              <a:t> Blue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4CECFC-8970-435B-9633-510C55D2143B}"/>
              </a:ext>
            </a:extLst>
          </p:cNvPr>
          <p:cNvSpPr txBox="1"/>
          <p:nvPr/>
        </p:nvSpPr>
        <p:spPr>
          <a:xfrm>
            <a:off x="564995" y="431180"/>
            <a:ext cx="7857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>
                <a:solidFill>
                  <a:srgbClr val="7DB928"/>
                </a:solidFill>
              </a:rPr>
              <a:t>Principal component </a:t>
            </a:r>
            <a:r>
              <a:rPr lang="fr-BE" sz="2800" dirty="0" err="1">
                <a:solidFill>
                  <a:srgbClr val="7DB928"/>
                </a:solidFill>
              </a:rPr>
              <a:t>analysis</a:t>
            </a:r>
            <a:endParaRPr lang="fr-BE" sz="2800" dirty="0">
              <a:solidFill>
                <a:srgbClr val="7DB928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4C2FC91-C391-4674-BD74-1FF9F8F4C841}"/>
              </a:ext>
            </a:extLst>
          </p:cNvPr>
          <p:cNvSpPr txBox="1"/>
          <p:nvPr/>
        </p:nvSpPr>
        <p:spPr>
          <a:xfrm>
            <a:off x="7329643" y="4712320"/>
            <a:ext cx="1238865" cy="330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r>
              <a:rPr lang="fr-BE" sz="1000" dirty="0"/>
              <a:t>9</a:t>
            </a:r>
          </a:p>
        </p:txBody>
      </p:sp>
      <p:pic>
        <p:nvPicPr>
          <p:cNvPr id="2051" name="Image 1">
            <a:extLst>
              <a:ext uri="{FF2B5EF4-FFF2-40B4-BE49-F238E27FC236}">
                <a16:creationId xmlns:a16="http://schemas.microsoft.com/office/drawing/2014/main" id="{066C9ECB-C3AB-44ED-97DA-8C3E25C55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16"/>
          <a:stretch>
            <a:fillRect/>
          </a:stretch>
        </p:blipFill>
        <p:spPr bwMode="auto">
          <a:xfrm>
            <a:off x="1788841" y="1080760"/>
            <a:ext cx="5410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4">
            <a:extLst>
              <a:ext uri="{FF2B5EF4-FFF2-40B4-BE49-F238E27FC236}">
                <a16:creationId xmlns:a16="http://schemas.microsoft.com/office/drawing/2014/main" id="{16F2E5DD-0E12-4A9D-9D49-BF0A61F7A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1917" y="4585960"/>
            <a:ext cx="223968" cy="23305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FF6969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C6C4B9D7-D31D-45D3-9736-025E03875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5065" y="4576443"/>
            <a:ext cx="223967" cy="23305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rgbClr val="2EC3C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B5A4B1D-8054-4841-A738-EE35166A3BF6}"/>
              </a:ext>
            </a:extLst>
          </p:cNvPr>
          <p:cNvSpPr txBox="1"/>
          <p:nvPr/>
        </p:nvSpPr>
        <p:spPr>
          <a:xfrm>
            <a:off x="6279887" y="108000"/>
            <a:ext cx="2161310" cy="396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BE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CF6FFF5-DD58-4564-AAA8-CC944F8A1200}"/>
              </a:ext>
            </a:extLst>
          </p:cNvPr>
          <p:cNvSpPr txBox="1"/>
          <p:nvPr/>
        </p:nvSpPr>
        <p:spPr>
          <a:xfrm>
            <a:off x="7164061" y="123764"/>
            <a:ext cx="1277136" cy="3960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10000"/>
          </a:bodyPr>
          <a:lstStyle/>
          <a:p>
            <a:r>
              <a:rPr lang="fr-BE" sz="1400" dirty="0"/>
              <a:t>WCGALP</a:t>
            </a:r>
            <a:r>
              <a:rPr lang="fr-BE" dirty="0"/>
              <a:t> </a:t>
            </a:r>
            <a:r>
              <a:rPr lang="fr-BE" sz="1400" dirty="0"/>
              <a:t>2022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8132619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CustomShape 1"/>
          <p:cNvSpPr/>
          <p:nvPr/>
        </p:nvSpPr>
        <p:spPr>
          <a:xfrm>
            <a:off x="457200" y="1121020"/>
            <a:ext cx="8226000" cy="342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3080" indent="-339480">
              <a:lnSpc>
                <a:spcPct val="100000"/>
              </a:lnSpc>
              <a:spcBef>
                <a:spcPts val="519"/>
              </a:spcBef>
              <a:buClr>
                <a:srgbClr val="7DB928"/>
              </a:buClr>
              <a:buSzPct val="55000"/>
              <a:buFont typeface="Lucida Grande"/>
              <a:buChar char="▶"/>
            </a:pPr>
            <a:r>
              <a:rPr lang="fr-FR" sz="2400" spc="-1" dirty="0">
                <a:solidFill>
                  <a:srgbClr val="595959"/>
                </a:solidFill>
              </a:rPr>
              <a:t>16 DPB </a:t>
            </a:r>
          </a:p>
          <a:p>
            <a:pPr marL="803275" indent="-342900">
              <a:lnSpc>
                <a:spcPct val="100000"/>
              </a:lnSpc>
              <a:spcBef>
                <a:spcPts val="519"/>
              </a:spcBef>
              <a:buClr>
                <a:srgbClr val="7DB928"/>
              </a:buClr>
              <a:buSzPct val="55000"/>
              <a:buFont typeface="Wingdings" panose="05000000000000000000" pitchFamily="2" charset="2"/>
              <a:buChar char="v"/>
            </a:pPr>
            <a:r>
              <a:rPr lang="fr-FR" sz="2400" spc="-1" dirty="0">
                <a:solidFill>
                  <a:srgbClr val="595959"/>
                </a:solidFill>
              </a:rPr>
              <a:t>8 </a:t>
            </a:r>
            <a:r>
              <a:rPr lang="fr-FR" sz="2400" spc="-1" dirty="0" err="1">
                <a:solidFill>
                  <a:srgbClr val="595959"/>
                </a:solidFill>
              </a:rPr>
              <a:t>Belgian</a:t>
            </a:r>
            <a:r>
              <a:rPr lang="fr-FR" sz="2400" spc="-1" dirty="0">
                <a:solidFill>
                  <a:srgbClr val="595959"/>
                </a:solidFill>
              </a:rPr>
              <a:t> DPB (</a:t>
            </a:r>
            <a:r>
              <a:rPr lang="fr-FR" sz="2400" spc="-1" dirty="0" err="1">
                <a:solidFill>
                  <a:srgbClr val="595959"/>
                </a:solidFill>
              </a:rPr>
              <a:t>mh</a:t>
            </a:r>
            <a:r>
              <a:rPr lang="fr-FR" sz="2400" spc="-1" dirty="0">
                <a:solidFill>
                  <a:srgbClr val="595959"/>
                </a:solidFill>
              </a:rPr>
              <a:t>/</a:t>
            </a:r>
            <a:r>
              <a:rPr lang="fr-FR" sz="2400" spc="-1" dirty="0" err="1">
                <a:solidFill>
                  <a:srgbClr val="595959"/>
                </a:solidFill>
              </a:rPr>
              <a:t>mh</a:t>
            </a:r>
            <a:r>
              <a:rPr lang="fr-FR" sz="2400" spc="-1" dirty="0">
                <a:solidFill>
                  <a:srgbClr val="595959"/>
                </a:solidFill>
              </a:rPr>
              <a:t>)</a:t>
            </a:r>
          </a:p>
          <a:p>
            <a:pPr marL="803275" indent="-342900">
              <a:lnSpc>
                <a:spcPct val="100000"/>
              </a:lnSpc>
              <a:spcBef>
                <a:spcPts val="519"/>
              </a:spcBef>
              <a:buClr>
                <a:srgbClr val="7DB928"/>
              </a:buClr>
              <a:buSzPct val="55000"/>
              <a:buFont typeface="Wingdings" panose="05000000000000000000" pitchFamily="2" charset="2"/>
              <a:buChar char="v"/>
            </a:pPr>
            <a:r>
              <a:rPr lang="fr-FR" sz="2400" spc="-1" dirty="0">
                <a:solidFill>
                  <a:srgbClr val="595959"/>
                </a:solidFill>
              </a:rPr>
              <a:t>8 French DPB (</a:t>
            </a:r>
            <a:r>
              <a:rPr lang="fr-FR" sz="2400" spc="-1" dirty="0" err="1">
                <a:solidFill>
                  <a:srgbClr val="595959"/>
                </a:solidFill>
              </a:rPr>
              <a:t>mh</a:t>
            </a:r>
            <a:r>
              <a:rPr lang="fr-FR" sz="2400" spc="-1" dirty="0">
                <a:solidFill>
                  <a:srgbClr val="595959"/>
                </a:solidFill>
              </a:rPr>
              <a:t>/+ and +/+)</a:t>
            </a:r>
          </a:p>
          <a:p>
            <a:pPr marL="343080" indent="-339480">
              <a:lnSpc>
                <a:spcPct val="100000"/>
              </a:lnSpc>
              <a:spcBef>
                <a:spcPts val="519"/>
              </a:spcBef>
              <a:buClr>
                <a:srgbClr val="7DB928"/>
              </a:buClr>
              <a:buSzPct val="55000"/>
              <a:buFont typeface="Lucida Grande"/>
              <a:buChar char="▶"/>
            </a:pPr>
            <a:r>
              <a:rPr lang="fr-FR" sz="2400" spc="-1" dirty="0">
                <a:solidFill>
                  <a:srgbClr val="595959"/>
                </a:solidFill>
              </a:rPr>
              <a:t>8 BBB</a:t>
            </a:r>
          </a:p>
          <a:p>
            <a:pPr marL="343080" indent="-339480">
              <a:lnSpc>
                <a:spcPct val="100000"/>
              </a:lnSpc>
              <a:spcBef>
                <a:spcPts val="519"/>
              </a:spcBef>
              <a:buClr>
                <a:srgbClr val="7DB928"/>
              </a:buClr>
              <a:buSzPct val="55000"/>
              <a:buFont typeface="Lucida Grande"/>
              <a:buChar char="▶"/>
            </a:pPr>
            <a:r>
              <a:rPr lang="fr-FR" sz="2400" b="0" strike="noStrike" spc="-1" dirty="0">
                <a:solidFill>
                  <a:srgbClr val="595959"/>
                </a:solidFill>
              </a:rPr>
              <a:t>8 Holstein </a:t>
            </a:r>
            <a:r>
              <a:rPr lang="fr-FR" sz="2400" b="0" strike="noStrike" spc="-1" dirty="0" err="1">
                <a:solidFill>
                  <a:srgbClr val="595959"/>
                </a:solidFill>
              </a:rPr>
              <a:t>animals</a:t>
            </a:r>
            <a:endParaRPr lang="fr-FR" sz="2400" b="0" strike="noStrike" spc="-1" dirty="0">
              <a:solidFill>
                <a:srgbClr val="595959"/>
              </a:solidFill>
            </a:endParaRPr>
          </a:p>
          <a:p>
            <a:pPr marL="803275" indent="-342900">
              <a:lnSpc>
                <a:spcPct val="100000"/>
              </a:lnSpc>
              <a:spcBef>
                <a:spcPts val="519"/>
              </a:spcBef>
              <a:buClr>
                <a:srgbClr val="7DB928"/>
              </a:buClr>
              <a:buSzPct val="55000"/>
              <a:buFont typeface="Wingdings" panose="05000000000000000000" pitchFamily="2" charset="2"/>
              <a:buChar char="v"/>
            </a:pPr>
            <a:endParaRPr lang="fr-FR" sz="2600" b="0" strike="noStrike" spc="-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4CECFC-8970-435B-9633-510C55D2143B}"/>
              </a:ext>
            </a:extLst>
          </p:cNvPr>
          <p:cNvSpPr txBox="1"/>
          <p:nvPr/>
        </p:nvSpPr>
        <p:spPr>
          <a:xfrm>
            <a:off x="564995" y="431180"/>
            <a:ext cx="7857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err="1">
                <a:solidFill>
                  <a:srgbClr val="7DB928"/>
                </a:solidFill>
              </a:rPr>
              <a:t>Meat</a:t>
            </a:r>
            <a:r>
              <a:rPr lang="fr-BE" sz="2800" dirty="0">
                <a:solidFill>
                  <a:srgbClr val="7DB928"/>
                </a:solidFill>
              </a:rPr>
              <a:t> sampling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4C2FC91-C391-4674-BD74-1FF9F8F4C841}"/>
              </a:ext>
            </a:extLst>
          </p:cNvPr>
          <p:cNvSpPr txBox="1"/>
          <p:nvPr/>
        </p:nvSpPr>
        <p:spPr>
          <a:xfrm>
            <a:off x="7329643" y="4712320"/>
            <a:ext cx="1238865" cy="330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r>
              <a:rPr lang="fr-BE" sz="1000" dirty="0"/>
              <a:t>10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2D90E66-A700-4A60-8BEC-C995F7A10CB9}"/>
              </a:ext>
            </a:extLst>
          </p:cNvPr>
          <p:cNvSpPr txBox="1"/>
          <p:nvPr/>
        </p:nvSpPr>
        <p:spPr>
          <a:xfrm>
            <a:off x="6279887" y="108000"/>
            <a:ext cx="2161310" cy="396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BE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0CEEFF5-6577-4A0F-B904-BC1063598B6D}"/>
              </a:ext>
            </a:extLst>
          </p:cNvPr>
          <p:cNvSpPr txBox="1"/>
          <p:nvPr/>
        </p:nvSpPr>
        <p:spPr>
          <a:xfrm>
            <a:off x="7164061" y="123764"/>
            <a:ext cx="1277136" cy="3960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10000"/>
          </a:bodyPr>
          <a:lstStyle/>
          <a:p>
            <a:r>
              <a:rPr lang="fr-BE" sz="1400" dirty="0"/>
              <a:t>WCGALP</a:t>
            </a:r>
            <a:r>
              <a:rPr lang="fr-BE" dirty="0"/>
              <a:t> </a:t>
            </a:r>
            <a:r>
              <a:rPr lang="fr-BE" sz="1400" dirty="0"/>
              <a:t>2022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9237828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CustomShape 1"/>
          <p:cNvSpPr/>
          <p:nvPr/>
        </p:nvSpPr>
        <p:spPr>
          <a:xfrm>
            <a:off x="457200" y="1121020"/>
            <a:ext cx="8226000" cy="342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3080" indent="-339480">
              <a:lnSpc>
                <a:spcPct val="100000"/>
              </a:lnSpc>
              <a:spcBef>
                <a:spcPts val="519"/>
              </a:spcBef>
              <a:buClr>
                <a:srgbClr val="7DB928"/>
              </a:buClr>
              <a:buSzPct val="55000"/>
              <a:buFont typeface="Lucida Grande"/>
              <a:buChar char="▶"/>
            </a:pPr>
            <a:r>
              <a:rPr lang="fr-FR" sz="2400" spc="-1" dirty="0">
                <a:solidFill>
                  <a:srgbClr val="595959"/>
                </a:solidFill>
              </a:rPr>
              <a:t>Can </a:t>
            </a:r>
            <a:r>
              <a:rPr lang="fr-FR" sz="2400" spc="-1" dirty="0" err="1">
                <a:solidFill>
                  <a:srgbClr val="7DB928"/>
                </a:solidFill>
              </a:rPr>
              <a:t>differentiate</a:t>
            </a:r>
            <a:r>
              <a:rPr lang="fr-FR" sz="2400" spc="-1" dirty="0">
                <a:solidFill>
                  <a:srgbClr val="7DB928"/>
                </a:solidFill>
              </a:rPr>
              <a:t> 12 </a:t>
            </a:r>
            <a:r>
              <a:rPr lang="fr-FR" sz="2400" spc="-1" dirty="0" err="1">
                <a:solidFill>
                  <a:srgbClr val="7DB928"/>
                </a:solidFill>
              </a:rPr>
              <a:t>breeds</a:t>
            </a:r>
            <a:endParaRPr lang="fr-FR" sz="2400" spc="-1" dirty="0">
              <a:solidFill>
                <a:srgbClr val="7DB928"/>
              </a:solidFill>
            </a:endParaRPr>
          </a:p>
          <a:p>
            <a:pPr marL="343080" indent="-339480">
              <a:lnSpc>
                <a:spcPct val="100000"/>
              </a:lnSpc>
              <a:spcBef>
                <a:spcPts val="519"/>
              </a:spcBef>
              <a:buClr>
                <a:srgbClr val="7DB928"/>
              </a:buClr>
              <a:buSzPct val="55000"/>
              <a:buFont typeface="Lucida Grande"/>
              <a:buChar char="▶"/>
            </a:pPr>
            <a:r>
              <a:rPr lang="fr-FR" sz="2400" spc="-1" dirty="0">
                <a:solidFill>
                  <a:srgbClr val="7DB928"/>
                </a:solidFill>
              </a:rPr>
              <a:t>2,005 </a:t>
            </a:r>
            <a:r>
              <a:rPr lang="fr-FR" sz="2400" spc="-1" dirty="0" err="1">
                <a:solidFill>
                  <a:srgbClr val="7DB928"/>
                </a:solidFill>
              </a:rPr>
              <a:t>SNPs</a:t>
            </a:r>
            <a:endParaRPr lang="fr-FR" sz="2400" spc="-1" dirty="0">
              <a:solidFill>
                <a:srgbClr val="7DB928"/>
              </a:solidFill>
            </a:endParaRPr>
          </a:p>
          <a:p>
            <a:pPr marL="343080" indent="-339480">
              <a:lnSpc>
                <a:spcPct val="100000"/>
              </a:lnSpc>
              <a:spcBef>
                <a:spcPts val="519"/>
              </a:spcBef>
              <a:buClr>
                <a:srgbClr val="7DB928"/>
              </a:buClr>
              <a:buSzPct val="55000"/>
              <a:buFont typeface="Lucida Grande"/>
              <a:buChar char="▶"/>
            </a:pPr>
            <a:r>
              <a:rPr lang="fr-FR" sz="2400" spc="-1" dirty="0">
                <a:solidFill>
                  <a:srgbClr val="595959"/>
                </a:solidFill>
              </a:rPr>
              <a:t>Classification </a:t>
            </a:r>
            <a:r>
              <a:rPr lang="fr-FR" sz="2400" spc="-1" dirty="0" err="1">
                <a:solidFill>
                  <a:srgbClr val="595959"/>
                </a:solidFill>
              </a:rPr>
              <a:t>based</a:t>
            </a:r>
            <a:r>
              <a:rPr lang="fr-FR" sz="2400" spc="-1" dirty="0">
                <a:solidFill>
                  <a:srgbClr val="595959"/>
                </a:solidFill>
              </a:rPr>
              <a:t> on </a:t>
            </a:r>
            <a:r>
              <a:rPr lang="fr-FR" sz="2400" spc="-1" dirty="0" err="1">
                <a:solidFill>
                  <a:srgbClr val="7DB928"/>
                </a:solidFill>
              </a:rPr>
              <a:t>Nearest</a:t>
            </a:r>
            <a:r>
              <a:rPr lang="fr-FR" sz="2400" spc="-1" dirty="0">
                <a:solidFill>
                  <a:srgbClr val="7DB928"/>
                </a:solidFill>
              </a:rPr>
              <a:t> </a:t>
            </a:r>
            <a:r>
              <a:rPr lang="fr-FR" sz="2400" spc="-1" dirty="0" err="1">
                <a:solidFill>
                  <a:srgbClr val="7DB928"/>
                </a:solidFill>
              </a:rPr>
              <a:t>Shrunken</a:t>
            </a:r>
            <a:r>
              <a:rPr lang="fr-FR" sz="2400" spc="-1" dirty="0">
                <a:solidFill>
                  <a:srgbClr val="7DB928"/>
                </a:solidFill>
              </a:rPr>
              <a:t> </a:t>
            </a:r>
            <a:r>
              <a:rPr lang="fr-FR" sz="2400" spc="-1" dirty="0" err="1">
                <a:solidFill>
                  <a:srgbClr val="7DB928"/>
                </a:solidFill>
              </a:rPr>
              <a:t>Centroids</a:t>
            </a:r>
            <a:endParaRPr lang="fr-FR" sz="2400" spc="-1" dirty="0">
              <a:solidFill>
                <a:srgbClr val="7DB928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4CECFC-8970-435B-9633-510C55D2143B}"/>
              </a:ext>
            </a:extLst>
          </p:cNvPr>
          <p:cNvSpPr txBox="1"/>
          <p:nvPr/>
        </p:nvSpPr>
        <p:spPr>
          <a:xfrm>
            <a:off x="564995" y="431180"/>
            <a:ext cx="7857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err="1">
                <a:solidFill>
                  <a:srgbClr val="7DB928"/>
                </a:solidFill>
              </a:rPr>
              <a:t>Breed</a:t>
            </a:r>
            <a:r>
              <a:rPr lang="fr-BE" sz="2800" dirty="0">
                <a:solidFill>
                  <a:srgbClr val="7DB928"/>
                </a:solidFill>
              </a:rPr>
              <a:t> </a:t>
            </a:r>
            <a:r>
              <a:rPr lang="fr-BE" sz="2800" dirty="0" err="1">
                <a:solidFill>
                  <a:srgbClr val="7DB928"/>
                </a:solidFill>
              </a:rPr>
              <a:t>assignment</a:t>
            </a:r>
            <a:r>
              <a:rPr lang="fr-BE" sz="2800" dirty="0">
                <a:solidFill>
                  <a:srgbClr val="7DB928"/>
                </a:solidFill>
              </a:rPr>
              <a:t> model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4C2FC91-C391-4674-BD74-1FF9F8F4C841}"/>
              </a:ext>
            </a:extLst>
          </p:cNvPr>
          <p:cNvSpPr txBox="1"/>
          <p:nvPr/>
        </p:nvSpPr>
        <p:spPr>
          <a:xfrm>
            <a:off x="7329643" y="4712320"/>
            <a:ext cx="1238865" cy="330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r>
              <a:rPr lang="fr-BE" sz="1000" dirty="0"/>
              <a:t>11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94E5F58-BFAF-4D1B-877D-CC39009AEC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08" t="21912" r="52820" b="49999"/>
          <a:stretch/>
        </p:blipFill>
        <p:spPr>
          <a:xfrm>
            <a:off x="3757079" y="2637109"/>
            <a:ext cx="4653051" cy="16051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CD80EE-D42F-492C-BCE5-0352D65718DB}"/>
              </a:ext>
            </a:extLst>
          </p:cNvPr>
          <p:cNvSpPr/>
          <p:nvPr/>
        </p:nvSpPr>
        <p:spPr>
          <a:xfrm>
            <a:off x="5189922" y="4236146"/>
            <a:ext cx="2759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400" dirty="0">
                <a:solidFill>
                  <a:srgbClr val="7DB928"/>
                </a:solidFill>
              </a:rPr>
              <a:t>https://doi.org/10.1111/jbg.12643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79C0393-F2DF-4866-B6BD-4C8296720756}"/>
              </a:ext>
            </a:extLst>
          </p:cNvPr>
          <p:cNvSpPr txBox="1"/>
          <p:nvPr/>
        </p:nvSpPr>
        <p:spPr>
          <a:xfrm>
            <a:off x="6279887" y="108000"/>
            <a:ext cx="2161310" cy="396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BE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5691354-0638-424B-81C1-9B3D0468DEED}"/>
              </a:ext>
            </a:extLst>
          </p:cNvPr>
          <p:cNvSpPr txBox="1"/>
          <p:nvPr/>
        </p:nvSpPr>
        <p:spPr>
          <a:xfrm>
            <a:off x="7164061" y="123764"/>
            <a:ext cx="1277136" cy="3960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10000"/>
          </a:bodyPr>
          <a:lstStyle/>
          <a:p>
            <a:r>
              <a:rPr lang="fr-BE" sz="1400" dirty="0"/>
              <a:t>WCGALP</a:t>
            </a:r>
            <a:r>
              <a:rPr lang="fr-BE" dirty="0"/>
              <a:t> </a:t>
            </a:r>
            <a:r>
              <a:rPr lang="fr-BE" sz="1400" dirty="0"/>
              <a:t>2022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2387994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CustomShape 1"/>
          <p:cNvSpPr/>
          <p:nvPr/>
        </p:nvSpPr>
        <p:spPr>
          <a:xfrm>
            <a:off x="457200" y="1121020"/>
            <a:ext cx="8226000" cy="342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3080" indent="-339480">
              <a:lnSpc>
                <a:spcPct val="100000"/>
              </a:lnSpc>
              <a:spcBef>
                <a:spcPts val="519"/>
              </a:spcBef>
              <a:buClr>
                <a:srgbClr val="7DB928"/>
              </a:buClr>
              <a:buSzPct val="55000"/>
              <a:buFont typeface="Lucida Grande"/>
              <a:buChar char="▶"/>
            </a:pPr>
            <a:r>
              <a:rPr lang="fr-FR" sz="2400" spc="-1" dirty="0">
                <a:solidFill>
                  <a:srgbClr val="7DB928"/>
                </a:solidFill>
              </a:rPr>
              <a:t>167 </a:t>
            </a:r>
            <a:r>
              <a:rPr lang="fr-FR" sz="2400" spc="-1" dirty="0" err="1">
                <a:solidFill>
                  <a:srgbClr val="7DB928"/>
                </a:solidFill>
              </a:rPr>
              <a:t>SNPs</a:t>
            </a:r>
            <a:r>
              <a:rPr lang="fr-FR" sz="2400" spc="-1" dirty="0">
                <a:solidFill>
                  <a:srgbClr val="595959"/>
                </a:solidFill>
              </a:rPr>
              <a:t> to </a:t>
            </a:r>
            <a:r>
              <a:rPr lang="fr-FR" sz="2400" spc="-1" dirty="0" err="1">
                <a:solidFill>
                  <a:srgbClr val="595959"/>
                </a:solidFill>
              </a:rPr>
              <a:t>differentiate</a:t>
            </a:r>
            <a:r>
              <a:rPr lang="fr-FR" sz="2400" spc="-1" dirty="0">
                <a:solidFill>
                  <a:srgbClr val="595959"/>
                </a:solidFill>
              </a:rPr>
              <a:t> </a:t>
            </a:r>
            <a:r>
              <a:rPr lang="fr-FR" sz="2400" spc="-1" dirty="0">
                <a:solidFill>
                  <a:srgbClr val="7DB928"/>
                </a:solidFill>
              </a:rPr>
              <a:t>DPB</a:t>
            </a:r>
          </a:p>
          <a:p>
            <a:pPr marL="343080" indent="-339480">
              <a:lnSpc>
                <a:spcPct val="100000"/>
              </a:lnSpc>
              <a:spcBef>
                <a:spcPts val="519"/>
              </a:spcBef>
              <a:buClr>
                <a:srgbClr val="7DB928"/>
              </a:buClr>
              <a:buSzPct val="55000"/>
              <a:buFont typeface="Lucida Grande"/>
              <a:buChar char="▶"/>
            </a:pPr>
            <a:r>
              <a:rPr lang="fr-FR" sz="2400" spc="-1" dirty="0">
                <a:solidFill>
                  <a:srgbClr val="7DB928"/>
                </a:solidFill>
              </a:rPr>
              <a:t>173 </a:t>
            </a:r>
            <a:r>
              <a:rPr lang="fr-FR" sz="2400" spc="-1" dirty="0" err="1">
                <a:solidFill>
                  <a:srgbClr val="7DB928"/>
                </a:solidFill>
              </a:rPr>
              <a:t>SNPs</a:t>
            </a:r>
            <a:r>
              <a:rPr lang="fr-FR" sz="2400" spc="-1" dirty="0">
                <a:solidFill>
                  <a:srgbClr val="595959"/>
                </a:solidFill>
              </a:rPr>
              <a:t> to </a:t>
            </a:r>
            <a:r>
              <a:rPr lang="fr-FR" sz="2400" spc="-1" dirty="0" err="1">
                <a:solidFill>
                  <a:srgbClr val="595959"/>
                </a:solidFill>
              </a:rPr>
              <a:t>differentiate</a:t>
            </a:r>
            <a:r>
              <a:rPr lang="fr-FR" sz="2400" spc="-1" dirty="0">
                <a:solidFill>
                  <a:srgbClr val="595959"/>
                </a:solidFill>
              </a:rPr>
              <a:t> </a:t>
            </a:r>
            <a:r>
              <a:rPr lang="fr-FR" sz="2400" spc="-1" dirty="0">
                <a:solidFill>
                  <a:srgbClr val="7DB928"/>
                </a:solidFill>
              </a:rPr>
              <a:t>BBB</a:t>
            </a:r>
          </a:p>
          <a:p>
            <a:pPr marL="343080" indent="-339480">
              <a:lnSpc>
                <a:spcPct val="100000"/>
              </a:lnSpc>
              <a:spcBef>
                <a:spcPts val="519"/>
              </a:spcBef>
              <a:buClr>
                <a:srgbClr val="7DB928"/>
              </a:buClr>
              <a:buSzPct val="55000"/>
              <a:buFont typeface="Lucida Grande"/>
              <a:buChar char="▶"/>
            </a:pPr>
            <a:r>
              <a:rPr lang="fr-FR" sz="2400" spc="-1" dirty="0" err="1">
                <a:solidFill>
                  <a:srgbClr val="595959"/>
                </a:solidFill>
              </a:rPr>
              <a:t>Overlap</a:t>
            </a:r>
            <a:r>
              <a:rPr lang="fr-FR" sz="2400" spc="-1" dirty="0">
                <a:solidFill>
                  <a:srgbClr val="595959"/>
                </a:solidFill>
              </a:rPr>
              <a:t> of 7 </a:t>
            </a:r>
            <a:r>
              <a:rPr lang="fr-FR" sz="2400" spc="-1" dirty="0" err="1">
                <a:solidFill>
                  <a:srgbClr val="595959"/>
                </a:solidFill>
              </a:rPr>
              <a:t>SNPs</a:t>
            </a:r>
            <a:endParaRPr lang="fr-FR" sz="2400" spc="-1" dirty="0">
              <a:solidFill>
                <a:srgbClr val="595959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4CECFC-8970-435B-9633-510C55D2143B}"/>
              </a:ext>
            </a:extLst>
          </p:cNvPr>
          <p:cNvSpPr txBox="1"/>
          <p:nvPr/>
        </p:nvSpPr>
        <p:spPr>
          <a:xfrm>
            <a:off x="564995" y="431180"/>
            <a:ext cx="7857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err="1">
                <a:solidFill>
                  <a:srgbClr val="7DB928"/>
                </a:solidFill>
              </a:rPr>
              <a:t>Breed</a:t>
            </a:r>
            <a:r>
              <a:rPr lang="fr-BE" sz="2800" dirty="0">
                <a:solidFill>
                  <a:srgbClr val="7DB928"/>
                </a:solidFill>
              </a:rPr>
              <a:t> </a:t>
            </a:r>
            <a:r>
              <a:rPr lang="fr-BE" sz="2800" dirty="0" err="1">
                <a:solidFill>
                  <a:srgbClr val="7DB928"/>
                </a:solidFill>
              </a:rPr>
              <a:t>assignment</a:t>
            </a:r>
            <a:r>
              <a:rPr lang="fr-BE" sz="2800" dirty="0">
                <a:solidFill>
                  <a:srgbClr val="7DB928"/>
                </a:solidFill>
              </a:rPr>
              <a:t> model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4C2FC91-C391-4674-BD74-1FF9F8F4C841}"/>
              </a:ext>
            </a:extLst>
          </p:cNvPr>
          <p:cNvSpPr txBox="1"/>
          <p:nvPr/>
        </p:nvSpPr>
        <p:spPr>
          <a:xfrm>
            <a:off x="7329643" y="4712320"/>
            <a:ext cx="1238865" cy="330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r>
              <a:rPr lang="fr-BE" sz="1000" dirty="0"/>
              <a:t>12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B52689F-8466-4A04-AC71-6D6E0D98F317}"/>
              </a:ext>
            </a:extLst>
          </p:cNvPr>
          <p:cNvSpPr txBox="1"/>
          <p:nvPr/>
        </p:nvSpPr>
        <p:spPr>
          <a:xfrm>
            <a:off x="6279887" y="108000"/>
            <a:ext cx="2161310" cy="396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BE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D8A4BBE-4001-452D-A457-42D403D6C4D2}"/>
              </a:ext>
            </a:extLst>
          </p:cNvPr>
          <p:cNvSpPr txBox="1"/>
          <p:nvPr/>
        </p:nvSpPr>
        <p:spPr>
          <a:xfrm>
            <a:off x="7164061" y="123764"/>
            <a:ext cx="1277136" cy="3960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10000"/>
          </a:bodyPr>
          <a:lstStyle/>
          <a:p>
            <a:r>
              <a:rPr lang="fr-BE" sz="1400" dirty="0"/>
              <a:t>WCGALP</a:t>
            </a:r>
            <a:r>
              <a:rPr lang="fr-BE" dirty="0"/>
              <a:t> </a:t>
            </a:r>
            <a:r>
              <a:rPr lang="fr-BE" sz="1400" dirty="0"/>
              <a:t>2022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1776790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CustomShape 1"/>
          <p:cNvSpPr/>
          <p:nvPr/>
        </p:nvSpPr>
        <p:spPr>
          <a:xfrm>
            <a:off x="457200" y="1121020"/>
            <a:ext cx="8226000" cy="342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3080" indent="-339480">
              <a:lnSpc>
                <a:spcPct val="100000"/>
              </a:lnSpc>
              <a:spcBef>
                <a:spcPts val="519"/>
              </a:spcBef>
              <a:buClr>
                <a:srgbClr val="7DB928"/>
              </a:buClr>
              <a:buSzPct val="55000"/>
              <a:buFont typeface="Lucida Grande"/>
              <a:buChar char="▶"/>
            </a:pPr>
            <a:endParaRPr lang="fr-FR" sz="2400" spc="-1" dirty="0">
              <a:solidFill>
                <a:srgbClr val="595959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4CECFC-8970-435B-9633-510C55D2143B}"/>
              </a:ext>
            </a:extLst>
          </p:cNvPr>
          <p:cNvSpPr txBox="1"/>
          <p:nvPr/>
        </p:nvSpPr>
        <p:spPr>
          <a:xfrm>
            <a:off x="564995" y="431180"/>
            <a:ext cx="7857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>
                <a:solidFill>
                  <a:srgbClr val="7DB928"/>
                </a:solidFill>
              </a:rPr>
              <a:t>Confusion matrix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4C2FC91-C391-4674-BD74-1FF9F8F4C841}"/>
              </a:ext>
            </a:extLst>
          </p:cNvPr>
          <p:cNvSpPr txBox="1"/>
          <p:nvPr/>
        </p:nvSpPr>
        <p:spPr>
          <a:xfrm>
            <a:off x="7329643" y="4712320"/>
            <a:ext cx="1238865" cy="330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r>
              <a:rPr lang="fr-BE" sz="1000" dirty="0"/>
              <a:t>13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CD96421-DC17-47EE-A181-19281AE8B8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189631"/>
              </p:ext>
            </p:extLst>
          </p:nvPr>
        </p:nvGraphicFramePr>
        <p:xfrm>
          <a:off x="1417209" y="1873240"/>
          <a:ext cx="6153464" cy="192024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457748">
                  <a:extLst>
                    <a:ext uri="{9D8B030D-6E8A-4147-A177-3AD203B41FA5}">
                      <a16:colId xmlns:a16="http://schemas.microsoft.com/office/drawing/2014/main" val="1687019193"/>
                    </a:ext>
                  </a:extLst>
                </a:gridCol>
                <a:gridCol w="1319135">
                  <a:extLst>
                    <a:ext uri="{9D8B030D-6E8A-4147-A177-3AD203B41FA5}">
                      <a16:colId xmlns:a16="http://schemas.microsoft.com/office/drawing/2014/main" val="3592366284"/>
                    </a:ext>
                  </a:extLst>
                </a:gridCol>
                <a:gridCol w="1304144">
                  <a:extLst>
                    <a:ext uri="{9D8B030D-6E8A-4147-A177-3AD203B41FA5}">
                      <a16:colId xmlns:a16="http://schemas.microsoft.com/office/drawing/2014/main" val="1005204535"/>
                    </a:ext>
                  </a:extLst>
                </a:gridCol>
                <a:gridCol w="1072437">
                  <a:extLst>
                    <a:ext uri="{9D8B030D-6E8A-4147-A177-3AD203B41FA5}">
                      <a16:colId xmlns:a16="http://schemas.microsoft.com/office/drawing/2014/main" val="2834398331"/>
                    </a:ext>
                  </a:extLst>
                </a:gridCol>
              </a:tblGrid>
              <a:tr h="26751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Predicted breed</a:t>
                      </a:r>
                      <a:endParaRPr lang="fr-BE" sz="1200" dirty="0">
                        <a:effectLst/>
                        <a:latin typeface="Univers (W1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Breed of origin</a:t>
                      </a:r>
                      <a:endParaRPr lang="fr-BE" sz="1200">
                        <a:effectLst/>
                        <a:latin typeface="Univers (W1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577862"/>
                  </a:ext>
                </a:extLst>
              </a:tr>
              <a:tr h="26751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fr-BE" sz="1200">
                        <a:effectLst/>
                        <a:latin typeface="Univers (W1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Beef Belgian Blue</a:t>
                      </a:r>
                      <a:endParaRPr lang="fr-BE" sz="1200">
                        <a:effectLst/>
                        <a:latin typeface="Univers (W1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Dual-Purpose Blue</a:t>
                      </a:r>
                      <a:endParaRPr lang="fr-BE" sz="1200">
                        <a:effectLst/>
                        <a:latin typeface="Univers (W1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Holstein</a:t>
                      </a:r>
                      <a:endParaRPr lang="fr-BE" sz="1200">
                        <a:effectLst/>
                        <a:latin typeface="Univers (W1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8707218"/>
                  </a:ext>
                </a:extLst>
              </a:tr>
              <a:tr h="26751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Beef Belgian Blue</a:t>
                      </a:r>
                      <a:endParaRPr lang="fr-BE" sz="1200">
                        <a:effectLst/>
                        <a:latin typeface="Univers (W1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8</a:t>
                      </a:r>
                      <a:endParaRPr lang="fr-BE" sz="1200">
                        <a:effectLst/>
                        <a:latin typeface="Univers (W1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0</a:t>
                      </a:r>
                      <a:endParaRPr lang="fr-BE" sz="1200">
                        <a:effectLst/>
                        <a:latin typeface="Univers (W1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0</a:t>
                      </a:r>
                      <a:endParaRPr lang="fr-BE" sz="1200">
                        <a:effectLst/>
                        <a:latin typeface="Univers (W1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0241945"/>
                  </a:ext>
                </a:extLst>
              </a:tr>
              <a:tr h="26751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Dual-Purpose Blue</a:t>
                      </a:r>
                      <a:endParaRPr lang="fr-BE" sz="1200">
                        <a:effectLst/>
                        <a:latin typeface="Univers (W1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0</a:t>
                      </a:r>
                      <a:endParaRPr lang="fr-BE" sz="1200">
                        <a:effectLst/>
                        <a:latin typeface="Univers (W1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16</a:t>
                      </a:r>
                      <a:endParaRPr lang="fr-BE" sz="1200">
                        <a:effectLst/>
                        <a:latin typeface="Univers (W1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0</a:t>
                      </a:r>
                      <a:endParaRPr lang="fr-BE" sz="1200">
                        <a:effectLst/>
                        <a:latin typeface="Univers (W1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4688267"/>
                  </a:ext>
                </a:extLst>
              </a:tr>
              <a:tr h="26751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Holstein</a:t>
                      </a:r>
                      <a:endParaRPr lang="fr-BE" sz="1200">
                        <a:effectLst/>
                        <a:latin typeface="Univers (W1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0</a:t>
                      </a:r>
                      <a:endParaRPr lang="fr-BE" sz="1200">
                        <a:effectLst/>
                        <a:latin typeface="Univers (W1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0</a:t>
                      </a:r>
                      <a:endParaRPr lang="fr-BE" sz="1200">
                        <a:effectLst/>
                        <a:latin typeface="Univers (W1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8</a:t>
                      </a:r>
                      <a:endParaRPr lang="fr-BE" sz="1200" dirty="0">
                        <a:effectLst/>
                        <a:latin typeface="Univers (W1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962588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0AC044B0-6DDF-4007-9591-F81B02CE657E}"/>
              </a:ext>
            </a:extLst>
          </p:cNvPr>
          <p:cNvSpPr txBox="1"/>
          <p:nvPr/>
        </p:nvSpPr>
        <p:spPr>
          <a:xfrm>
            <a:off x="6279887" y="108000"/>
            <a:ext cx="2161310" cy="396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BE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6F64EC8-FEDA-4356-85E8-32B74F32A6D8}"/>
              </a:ext>
            </a:extLst>
          </p:cNvPr>
          <p:cNvSpPr txBox="1"/>
          <p:nvPr/>
        </p:nvSpPr>
        <p:spPr>
          <a:xfrm>
            <a:off x="7164061" y="123764"/>
            <a:ext cx="1277136" cy="3960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10000"/>
          </a:bodyPr>
          <a:lstStyle/>
          <a:p>
            <a:r>
              <a:rPr lang="fr-BE" sz="1400" dirty="0"/>
              <a:t>WCGALP</a:t>
            </a:r>
            <a:r>
              <a:rPr lang="fr-BE" dirty="0"/>
              <a:t> </a:t>
            </a:r>
            <a:r>
              <a:rPr lang="fr-BE" sz="1400" dirty="0"/>
              <a:t>2022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65027302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CustomShape 1"/>
          <p:cNvSpPr/>
          <p:nvPr/>
        </p:nvSpPr>
        <p:spPr>
          <a:xfrm>
            <a:off x="457200" y="1000800"/>
            <a:ext cx="8226000" cy="342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3080" indent="-339480">
              <a:lnSpc>
                <a:spcPct val="100000"/>
              </a:lnSpc>
              <a:spcBef>
                <a:spcPts val="519"/>
              </a:spcBef>
              <a:buClr>
                <a:srgbClr val="00707F"/>
              </a:buClr>
              <a:buSzPct val="55000"/>
              <a:buFont typeface="Lucida Grande"/>
              <a:buChar char="▶"/>
            </a:pPr>
            <a:r>
              <a:rPr lang="en-US" sz="2400" spc="-1" dirty="0">
                <a:solidFill>
                  <a:srgbClr val="595959"/>
                </a:solidFill>
              </a:rPr>
              <a:t>It is </a:t>
            </a:r>
            <a:r>
              <a:rPr lang="en-US" sz="2400" spc="-1" dirty="0">
                <a:solidFill>
                  <a:srgbClr val="00707F"/>
                </a:solidFill>
              </a:rPr>
              <a:t>possible to differentiate meat </a:t>
            </a:r>
            <a:r>
              <a:rPr lang="en-US" sz="2400" spc="-1" dirty="0">
                <a:solidFill>
                  <a:srgbClr val="595959"/>
                </a:solidFill>
              </a:rPr>
              <a:t>of DPB from BBB with a </a:t>
            </a:r>
            <a:r>
              <a:rPr lang="en-US" sz="2400" spc="-1" dirty="0">
                <a:solidFill>
                  <a:srgbClr val="00707F"/>
                </a:solidFill>
              </a:rPr>
              <a:t>high accuracy</a:t>
            </a:r>
          </a:p>
          <a:p>
            <a:pPr marL="343080" indent="-339480">
              <a:lnSpc>
                <a:spcPct val="100000"/>
              </a:lnSpc>
              <a:spcBef>
                <a:spcPts val="519"/>
              </a:spcBef>
              <a:buClr>
                <a:srgbClr val="00707F"/>
              </a:buClr>
              <a:buSzPct val="55000"/>
              <a:buFont typeface="Lucida Grande"/>
              <a:buChar char="▶"/>
            </a:pPr>
            <a:r>
              <a:rPr lang="en-US" sz="2400" spc="-1" dirty="0">
                <a:solidFill>
                  <a:srgbClr val="00707F"/>
                </a:solidFill>
              </a:rPr>
              <a:t>Even for </a:t>
            </a:r>
            <a:r>
              <a:rPr lang="en-US" sz="2400" spc="-1" dirty="0" err="1">
                <a:solidFill>
                  <a:srgbClr val="00707F"/>
                </a:solidFill>
              </a:rPr>
              <a:t>mh</a:t>
            </a:r>
            <a:r>
              <a:rPr lang="en-US" sz="2400" spc="-1" dirty="0">
                <a:solidFill>
                  <a:srgbClr val="00707F"/>
                </a:solidFill>
              </a:rPr>
              <a:t>/</a:t>
            </a:r>
            <a:r>
              <a:rPr lang="en-US" sz="2400" spc="-1" dirty="0" err="1">
                <a:solidFill>
                  <a:srgbClr val="00707F"/>
                </a:solidFill>
              </a:rPr>
              <a:t>mh</a:t>
            </a:r>
            <a:r>
              <a:rPr lang="en-US" sz="2400" spc="-1" dirty="0">
                <a:solidFill>
                  <a:srgbClr val="00707F"/>
                </a:solidFill>
              </a:rPr>
              <a:t> animals!</a:t>
            </a:r>
          </a:p>
          <a:p>
            <a:pPr marL="343080" indent="-339480">
              <a:lnSpc>
                <a:spcPct val="100000"/>
              </a:lnSpc>
              <a:spcBef>
                <a:spcPts val="519"/>
              </a:spcBef>
              <a:buClr>
                <a:srgbClr val="00707F"/>
              </a:buClr>
              <a:buSzPct val="55000"/>
              <a:buFont typeface="Lucida Grande"/>
              <a:buChar char="▶"/>
            </a:pPr>
            <a:r>
              <a:rPr lang="en-US" sz="2400" spc="-1" dirty="0">
                <a:solidFill>
                  <a:srgbClr val="595959"/>
                </a:solidFill>
              </a:rPr>
              <a:t>Use in </a:t>
            </a:r>
            <a:r>
              <a:rPr lang="en-US" sz="2400" spc="-1" dirty="0">
                <a:solidFill>
                  <a:srgbClr val="00707F"/>
                </a:solidFill>
              </a:rPr>
              <a:t>routine</a:t>
            </a:r>
            <a:r>
              <a:rPr lang="en-US" sz="2400" spc="-1" dirty="0">
                <a:solidFill>
                  <a:srgbClr val="595959"/>
                </a:solidFill>
              </a:rPr>
              <a:t> in a certification process for </a:t>
            </a:r>
            <a:r>
              <a:rPr lang="en-US" sz="2400" spc="-1" dirty="0">
                <a:solidFill>
                  <a:srgbClr val="00707F"/>
                </a:solidFill>
              </a:rPr>
              <a:t>labelled products</a:t>
            </a:r>
          </a:p>
          <a:p>
            <a:pPr marL="343080" indent="-339480">
              <a:lnSpc>
                <a:spcPct val="100000"/>
              </a:lnSpc>
              <a:spcBef>
                <a:spcPts val="519"/>
              </a:spcBef>
              <a:buClr>
                <a:srgbClr val="00707F"/>
              </a:buClr>
              <a:buSzPct val="55000"/>
              <a:buFont typeface="Lucida Grande"/>
              <a:buChar char="▶"/>
            </a:pPr>
            <a:r>
              <a:rPr lang="en-US" sz="2400" spc="-1" dirty="0">
                <a:solidFill>
                  <a:srgbClr val="595959"/>
                </a:solidFill>
              </a:rPr>
              <a:t>Accumulation of </a:t>
            </a:r>
            <a:r>
              <a:rPr lang="en-US" sz="2400" spc="-1" dirty="0">
                <a:solidFill>
                  <a:srgbClr val="00707F"/>
                </a:solidFill>
              </a:rPr>
              <a:t>phenotypic and genotypic differences </a:t>
            </a:r>
            <a:r>
              <a:rPr lang="en-US" sz="2400" spc="-1" dirty="0">
                <a:solidFill>
                  <a:srgbClr val="595959"/>
                </a:solidFill>
              </a:rPr>
              <a:t>since divergence          </a:t>
            </a:r>
            <a:r>
              <a:rPr lang="en-US" sz="2400" spc="-1" dirty="0">
                <a:solidFill>
                  <a:srgbClr val="00707F"/>
                </a:solidFill>
              </a:rPr>
              <a:t>Different breeding goals</a:t>
            </a:r>
          </a:p>
          <a:p>
            <a:pPr marL="3600">
              <a:lnSpc>
                <a:spcPct val="100000"/>
              </a:lnSpc>
              <a:spcBef>
                <a:spcPts val="519"/>
              </a:spcBef>
              <a:buClr>
                <a:srgbClr val="7DB928"/>
              </a:buClr>
              <a:buSzPct val="55000"/>
            </a:pPr>
            <a:endParaRPr lang="fr-FR" sz="2600" b="0" strike="noStrike" spc="-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4CECFC-8970-435B-9633-510C55D2143B}"/>
              </a:ext>
            </a:extLst>
          </p:cNvPr>
          <p:cNvSpPr txBox="1"/>
          <p:nvPr/>
        </p:nvSpPr>
        <p:spPr>
          <a:xfrm>
            <a:off x="564995" y="431180"/>
            <a:ext cx="7857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>
                <a:solidFill>
                  <a:srgbClr val="00707F"/>
                </a:solidFill>
              </a:rPr>
              <a:t>Implications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DB71DED-2995-46B8-AC4E-2A08CF46B7E6}"/>
              </a:ext>
            </a:extLst>
          </p:cNvPr>
          <p:cNvSpPr txBox="1"/>
          <p:nvPr/>
        </p:nvSpPr>
        <p:spPr>
          <a:xfrm>
            <a:off x="7329643" y="4706081"/>
            <a:ext cx="1238865" cy="330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r>
              <a:rPr lang="fr-BE" sz="1000" dirty="0"/>
              <a:t>14</a:t>
            </a: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BBF3F5A1-204D-47FE-A7D3-C99AF6F4B44E}"/>
              </a:ext>
            </a:extLst>
          </p:cNvPr>
          <p:cNvSpPr/>
          <p:nvPr/>
        </p:nvSpPr>
        <p:spPr>
          <a:xfrm rot="10800000">
            <a:off x="3289610" y="3523298"/>
            <a:ext cx="646771" cy="21559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BE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41C8E25-6CEB-4793-B0DE-44C5F9AC51E9}"/>
              </a:ext>
            </a:extLst>
          </p:cNvPr>
          <p:cNvSpPr txBox="1"/>
          <p:nvPr/>
        </p:nvSpPr>
        <p:spPr>
          <a:xfrm>
            <a:off x="6279887" y="108000"/>
            <a:ext cx="2161310" cy="396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331A30B-57B9-4D96-9C66-38EF75A6B9C3}"/>
              </a:ext>
            </a:extLst>
          </p:cNvPr>
          <p:cNvSpPr txBox="1"/>
          <p:nvPr/>
        </p:nvSpPr>
        <p:spPr>
          <a:xfrm>
            <a:off x="7164061" y="123764"/>
            <a:ext cx="1277136" cy="3960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10000"/>
          </a:bodyPr>
          <a:lstStyle/>
          <a:p>
            <a:r>
              <a:rPr lang="fr-BE" sz="1400" dirty="0"/>
              <a:t>WCGALP</a:t>
            </a:r>
            <a:r>
              <a:rPr lang="fr-BE" dirty="0"/>
              <a:t> </a:t>
            </a:r>
            <a:r>
              <a:rPr lang="fr-BE" sz="1400" dirty="0"/>
              <a:t>2022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60782130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EAE9822-FDCB-4ADC-A2E2-7AC3FBA2EB28}"/>
              </a:ext>
            </a:extLst>
          </p:cNvPr>
          <p:cNvSpPr txBox="1"/>
          <p:nvPr/>
        </p:nvSpPr>
        <p:spPr>
          <a:xfrm>
            <a:off x="7164061" y="123764"/>
            <a:ext cx="1277136" cy="3960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10000"/>
          </a:bodyPr>
          <a:lstStyle/>
          <a:p>
            <a:r>
              <a:rPr lang="fr-BE" sz="1400" dirty="0"/>
              <a:t>WCGALP</a:t>
            </a:r>
            <a:r>
              <a:rPr lang="fr-BE" dirty="0"/>
              <a:t> </a:t>
            </a:r>
            <a:r>
              <a:rPr lang="fr-BE" sz="1400" dirty="0"/>
              <a:t>2022</a:t>
            </a:r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0C50574-4F65-4B34-9AE2-1391034F95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42" t="34552" r="26371" b="27169"/>
          <a:stretch/>
        </p:blipFill>
        <p:spPr>
          <a:xfrm>
            <a:off x="611477" y="519765"/>
            <a:ext cx="7921045" cy="35248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D59348-B4E2-440C-9172-76C0BB06E849}"/>
              </a:ext>
            </a:extLst>
          </p:cNvPr>
          <p:cNvSpPr/>
          <p:nvPr/>
        </p:nvSpPr>
        <p:spPr>
          <a:xfrm>
            <a:off x="4202709" y="4044630"/>
            <a:ext cx="45704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>
                <a:solidFill>
                  <a:srgbClr val="92D050"/>
                </a:solidFill>
              </a:rPr>
              <a:t>https://doi.org/10.1016/j.livsci.2022.104996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1D840A4-278D-4BB9-AF8E-8CFC23651CD1}"/>
              </a:ext>
            </a:extLst>
          </p:cNvPr>
          <p:cNvSpPr txBox="1"/>
          <p:nvPr/>
        </p:nvSpPr>
        <p:spPr>
          <a:xfrm>
            <a:off x="7329643" y="4706081"/>
            <a:ext cx="1238865" cy="330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r>
              <a:rPr lang="fr-BE" sz="1000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7431884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1CAE8-5D96-4920-91CD-7D3115751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836" y="2526607"/>
            <a:ext cx="5622328" cy="1180330"/>
          </a:xfrm>
        </p:spPr>
        <p:txBody>
          <a:bodyPr/>
          <a:lstStyle/>
          <a:p>
            <a:r>
              <a:rPr lang="fr-BE" dirty="0" err="1"/>
              <a:t>Thank</a:t>
            </a:r>
            <a:r>
              <a:rPr lang="fr-BE" dirty="0"/>
              <a:t> </a:t>
            </a:r>
            <a:r>
              <a:rPr lang="fr-BE" dirty="0" err="1"/>
              <a:t>you</a:t>
            </a:r>
            <a:r>
              <a:rPr lang="fr-BE" dirty="0"/>
              <a:t> for </a:t>
            </a:r>
            <a:r>
              <a:rPr lang="fr-BE" dirty="0" err="1"/>
              <a:t>your</a:t>
            </a:r>
            <a:r>
              <a:rPr lang="fr-BE" dirty="0"/>
              <a:t> attention!</a:t>
            </a:r>
            <a:br>
              <a:rPr lang="fr-BE" dirty="0"/>
            </a:br>
            <a:r>
              <a:rPr lang="fr-BE" dirty="0"/>
              <a:t>Questions?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EE7537C-62DD-4290-A9D0-821DEC1A4E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BE" dirty="0"/>
              <a:t>Hélène Wilmot</a:t>
            </a:r>
          </a:p>
          <a:p>
            <a:r>
              <a:rPr lang="fr-BE" dirty="0"/>
              <a:t>PhD Candidate</a:t>
            </a:r>
          </a:p>
          <a:p>
            <a:r>
              <a:rPr lang="fr-BE" dirty="0"/>
              <a:t>Helene.Wilmot@uliege.be</a:t>
            </a:r>
          </a:p>
        </p:txBody>
      </p:sp>
      <p:pic>
        <p:nvPicPr>
          <p:cNvPr id="4" name="Picture 2" descr="Résultat de recherche d'images pour &quot;logo awé elevéo&quot;">
            <a:extLst>
              <a:ext uri="{FF2B5EF4-FFF2-40B4-BE49-F238E27FC236}">
                <a16:creationId xmlns:a16="http://schemas.microsoft.com/office/drawing/2014/main" id="{4CC608E0-2F97-4C36-A67D-76320A9AB5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82" y="304206"/>
            <a:ext cx="1604249" cy="698684"/>
          </a:xfrm>
          <a:prstGeom prst="rect">
            <a:avLst/>
          </a:prstGeom>
          <a:noFill/>
        </p:spPr>
      </p:pic>
      <p:pic>
        <p:nvPicPr>
          <p:cNvPr id="5" name="Picture 2" descr="Fonds de la Recherche Scientifique - FNRS - Logos">
            <a:extLst>
              <a:ext uri="{FF2B5EF4-FFF2-40B4-BE49-F238E27FC236}">
                <a16:creationId xmlns:a16="http://schemas.microsoft.com/office/drawing/2014/main" id="{FA599D02-74D6-4148-9241-067FE24F1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403" y="267162"/>
            <a:ext cx="1220936" cy="76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E2D28C1-8725-4D4F-A64C-4D2B71B80B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0733" y="1334313"/>
            <a:ext cx="2133600" cy="894737"/>
          </a:xfrm>
          <a:prstGeom prst="rect">
            <a:avLst/>
          </a:prstGeom>
        </p:spPr>
      </p:pic>
      <p:pic>
        <p:nvPicPr>
          <p:cNvPr id="2050" name="Picture 2" descr="Logo spw">
            <a:extLst>
              <a:ext uri="{FF2B5EF4-FFF2-40B4-BE49-F238E27FC236}">
                <a16:creationId xmlns:a16="http://schemas.microsoft.com/office/drawing/2014/main" id="{748CFE14-6864-4C0A-BFF1-0F87A4AAD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60" y="1244643"/>
            <a:ext cx="2654707" cy="118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12409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CustomShape 1"/>
          <p:cNvSpPr/>
          <p:nvPr/>
        </p:nvSpPr>
        <p:spPr>
          <a:xfrm>
            <a:off x="457200" y="1008420"/>
            <a:ext cx="8226000" cy="342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60000" indent="-339480">
              <a:lnSpc>
                <a:spcPct val="100000"/>
              </a:lnSpc>
              <a:spcBef>
                <a:spcPts val="600"/>
              </a:spcBef>
              <a:buClr>
                <a:srgbClr val="00707F"/>
              </a:buClr>
              <a:buSzPct val="55000"/>
              <a:buFont typeface="Lucida Grande"/>
              <a:buChar char="▶"/>
            </a:pPr>
            <a:r>
              <a:rPr lang="en-US" sz="2400" b="0" strike="noStrike" spc="-1" dirty="0">
                <a:solidFill>
                  <a:srgbClr val="595959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Specialized breeds were often preferred to dual-purpose breeds</a:t>
            </a:r>
          </a:p>
          <a:p>
            <a:pPr marL="360000" indent="-339480">
              <a:lnSpc>
                <a:spcPct val="100000"/>
              </a:lnSpc>
              <a:spcBef>
                <a:spcPts val="600"/>
              </a:spcBef>
              <a:buClr>
                <a:srgbClr val="00707F"/>
              </a:buClr>
              <a:buSzPct val="55000"/>
              <a:buFont typeface="Lucida Grande"/>
              <a:buChar char="▶"/>
            </a:pPr>
            <a:r>
              <a:rPr lang="en-US" sz="2400" b="0" strike="noStrike" spc="-1" dirty="0">
                <a:solidFill>
                  <a:srgbClr val="00707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Decline of dual-purpose</a:t>
            </a:r>
            <a:r>
              <a:rPr lang="en-US" sz="2400" b="0" strike="noStrike" spc="-1" dirty="0">
                <a:solidFill>
                  <a:srgbClr val="595959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cattle during the second half of the last century</a:t>
            </a:r>
            <a:endParaRPr lang="en-US" sz="2400" b="0" strike="noStrike" spc="-1" dirty="0">
              <a:solidFill>
                <a:srgbClr val="00707F"/>
              </a:solidFill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3B3AC43-2628-47AF-87B7-A74F482B5434}"/>
              </a:ext>
            </a:extLst>
          </p:cNvPr>
          <p:cNvSpPr txBox="1"/>
          <p:nvPr/>
        </p:nvSpPr>
        <p:spPr>
          <a:xfrm>
            <a:off x="617034" y="446049"/>
            <a:ext cx="686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>
                <a:solidFill>
                  <a:srgbClr val="0070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fr-BE" sz="3200" dirty="0">
              <a:solidFill>
                <a:srgbClr val="0070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1AC382D-FAA5-465B-A41C-ABAE320D9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228" t="24427" r="23252" b="70612"/>
          <a:stretch/>
        </p:blipFill>
        <p:spPr>
          <a:xfrm>
            <a:off x="8273188" y="108000"/>
            <a:ext cx="357609" cy="396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4A2CDE9-B270-4FF4-9815-9EFDCCB9F9C3}"/>
              </a:ext>
            </a:extLst>
          </p:cNvPr>
          <p:cNvSpPr txBox="1"/>
          <p:nvPr/>
        </p:nvSpPr>
        <p:spPr>
          <a:xfrm>
            <a:off x="7329643" y="4706081"/>
            <a:ext cx="1238865" cy="330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r>
              <a:rPr lang="fr-BE" sz="1000" dirty="0"/>
              <a:t>1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967BDB0-DED1-4F5C-A888-EAB9C80F06E8}"/>
              </a:ext>
            </a:extLst>
          </p:cNvPr>
          <p:cNvSpPr txBox="1"/>
          <p:nvPr/>
        </p:nvSpPr>
        <p:spPr>
          <a:xfrm>
            <a:off x="6189203" y="108000"/>
            <a:ext cx="2083985" cy="396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BE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4B22691-4AF3-46AF-AC13-80BA52241EDB}"/>
              </a:ext>
            </a:extLst>
          </p:cNvPr>
          <p:cNvSpPr txBox="1"/>
          <p:nvPr/>
        </p:nvSpPr>
        <p:spPr>
          <a:xfrm>
            <a:off x="7026422" y="79024"/>
            <a:ext cx="1277136" cy="3960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BE" sz="1400" dirty="0"/>
              <a:t>WCGALP</a:t>
            </a:r>
            <a:r>
              <a:rPr lang="fr-BE" dirty="0"/>
              <a:t> </a:t>
            </a:r>
            <a:r>
              <a:rPr lang="fr-BE" sz="1400" dirty="0"/>
              <a:t>2022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05034995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4">
            <a:extLst>
              <a:ext uri="{FF2B5EF4-FFF2-40B4-BE49-F238E27FC236}">
                <a16:creationId xmlns:a16="http://schemas.microsoft.com/office/drawing/2014/main" id="{FAF59932-2C92-4A67-991A-786EA97DAA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7030" y="870699"/>
            <a:ext cx="2231170" cy="1474840"/>
          </a:xfrm>
          <a:prstGeom prst="rect">
            <a:avLst/>
          </a:prstGeom>
        </p:spPr>
      </p:pic>
      <p:pic>
        <p:nvPicPr>
          <p:cNvPr id="3" name="Picture 2" descr="Image result for blanc bleu mixte">
            <a:extLst>
              <a:ext uri="{FF2B5EF4-FFF2-40B4-BE49-F238E27FC236}">
                <a16:creationId xmlns:a16="http://schemas.microsoft.com/office/drawing/2014/main" id="{3246F7AC-C716-4CC1-A0D2-2053FE613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194" y="1018677"/>
            <a:ext cx="1966454" cy="1474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626F9070-E979-4D30-AB13-D669F966DB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3" t="4276" r="50521" b="23149"/>
          <a:stretch/>
        </p:blipFill>
        <p:spPr>
          <a:xfrm>
            <a:off x="5187194" y="2804951"/>
            <a:ext cx="1966454" cy="1409354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52D366C-4D65-4A57-BB86-C25007A06ABA}"/>
              </a:ext>
            </a:extLst>
          </p:cNvPr>
          <p:cNvCxnSpPr>
            <a:cxnSpLocks/>
          </p:cNvCxnSpPr>
          <p:nvPr/>
        </p:nvCxnSpPr>
        <p:spPr>
          <a:xfrm>
            <a:off x="149902" y="2676682"/>
            <a:ext cx="8574373" cy="0"/>
          </a:xfrm>
          <a:prstGeom prst="straightConnector1">
            <a:avLst/>
          </a:prstGeom>
          <a:ln w="984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BD528CBC-05E3-4EBD-8993-9D97925CE957}"/>
              </a:ext>
            </a:extLst>
          </p:cNvPr>
          <p:cNvCxnSpPr>
            <a:cxnSpLocks/>
          </p:cNvCxnSpPr>
          <p:nvPr/>
        </p:nvCxnSpPr>
        <p:spPr>
          <a:xfrm flipV="1">
            <a:off x="1556746" y="2295336"/>
            <a:ext cx="1" cy="2344677"/>
          </a:xfrm>
          <a:prstGeom prst="line">
            <a:avLst/>
          </a:prstGeom>
          <a:ln w="539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E45CBBA9-C8B0-49FA-978C-D29370B1A6ED}"/>
              </a:ext>
            </a:extLst>
          </p:cNvPr>
          <p:cNvSpPr txBox="1"/>
          <p:nvPr/>
        </p:nvSpPr>
        <p:spPr>
          <a:xfrm>
            <a:off x="1220459" y="1976481"/>
            <a:ext cx="672576" cy="369058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BE" dirty="0"/>
              <a:t>1900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23D5DB0-54F1-42AB-862A-C5DBA768BBE2}"/>
              </a:ext>
            </a:extLst>
          </p:cNvPr>
          <p:cNvSpPr txBox="1"/>
          <p:nvPr/>
        </p:nvSpPr>
        <p:spPr>
          <a:xfrm>
            <a:off x="149901" y="2817973"/>
            <a:ext cx="1406845" cy="17305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BE" dirty="0"/>
              <a:t>Shorthorn </a:t>
            </a:r>
            <a:r>
              <a:rPr lang="fr-BE" dirty="0" err="1"/>
              <a:t>cattle</a:t>
            </a:r>
            <a:r>
              <a:rPr lang="fr-BE" dirty="0"/>
              <a:t> to </a:t>
            </a:r>
            <a:r>
              <a:rPr lang="fr-BE" dirty="0" err="1"/>
              <a:t>improve</a:t>
            </a:r>
            <a:r>
              <a:rPr lang="fr-BE" dirty="0"/>
              <a:t> local </a:t>
            </a:r>
            <a:r>
              <a:rPr lang="fr-BE" dirty="0" err="1"/>
              <a:t>cattle</a:t>
            </a:r>
            <a:r>
              <a:rPr lang="fr-BE" dirty="0"/>
              <a:t> in </a:t>
            </a:r>
            <a:r>
              <a:rPr lang="fr-BE" dirty="0" err="1"/>
              <a:t>Belgium</a:t>
            </a:r>
            <a:endParaRPr lang="fr-BE" dirty="0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B3DFF293-A2F3-4A63-95C8-0BA5C2CCAED3}"/>
              </a:ext>
            </a:extLst>
          </p:cNvPr>
          <p:cNvCxnSpPr>
            <a:cxnSpLocks/>
          </p:cNvCxnSpPr>
          <p:nvPr/>
        </p:nvCxnSpPr>
        <p:spPr>
          <a:xfrm>
            <a:off x="4768483" y="2295336"/>
            <a:ext cx="0" cy="2344677"/>
          </a:xfrm>
          <a:prstGeom prst="line">
            <a:avLst/>
          </a:prstGeom>
          <a:ln w="539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F225A31A-E185-40B1-92EB-35961A47EF14}"/>
              </a:ext>
            </a:extLst>
          </p:cNvPr>
          <p:cNvSpPr txBox="1"/>
          <p:nvPr/>
        </p:nvSpPr>
        <p:spPr>
          <a:xfrm>
            <a:off x="4432195" y="1911884"/>
            <a:ext cx="653682" cy="49825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BE" dirty="0"/>
              <a:t>1973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740E7CC-1959-4C56-8E0F-7DD712943E6C}"/>
              </a:ext>
            </a:extLst>
          </p:cNvPr>
          <p:cNvSpPr txBox="1"/>
          <p:nvPr/>
        </p:nvSpPr>
        <p:spPr>
          <a:xfrm>
            <a:off x="1662545" y="2825530"/>
            <a:ext cx="3233530" cy="88415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BE" dirty="0" err="1"/>
              <a:t>Mid</a:t>
            </a:r>
            <a:r>
              <a:rPr lang="fr-BE" dirty="0"/>
              <a:t> and </a:t>
            </a:r>
            <a:r>
              <a:rPr lang="fr-BE" dirty="0" err="1"/>
              <a:t>Upper</a:t>
            </a:r>
            <a:r>
              <a:rPr lang="fr-BE" dirty="0"/>
              <a:t> </a:t>
            </a:r>
            <a:r>
              <a:rPr lang="fr-BE" dirty="0" err="1"/>
              <a:t>Belgium</a:t>
            </a:r>
            <a:r>
              <a:rPr lang="fr-BE" dirty="0"/>
              <a:t> </a:t>
            </a:r>
            <a:r>
              <a:rPr lang="fr-BE" dirty="0" err="1"/>
              <a:t>Breed</a:t>
            </a:r>
            <a:endParaRPr lang="fr-BE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CE5AFD5-3C94-4BAD-AE52-44E5B1EAF9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228" t="24427" r="23252" b="70612"/>
          <a:stretch/>
        </p:blipFill>
        <p:spPr>
          <a:xfrm>
            <a:off x="8265631" y="108527"/>
            <a:ext cx="357609" cy="396000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633C96B8-6870-44C9-8D4B-69CE41C0E65B}"/>
              </a:ext>
            </a:extLst>
          </p:cNvPr>
          <p:cNvSpPr txBox="1"/>
          <p:nvPr/>
        </p:nvSpPr>
        <p:spPr>
          <a:xfrm>
            <a:off x="3295126" y="4635517"/>
            <a:ext cx="2946714" cy="4458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BE" dirty="0" err="1"/>
              <a:t>Separation</a:t>
            </a:r>
            <a:r>
              <a:rPr lang="fr-BE" dirty="0"/>
              <a:t> of </a:t>
            </a:r>
            <a:r>
              <a:rPr lang="fr-BE" dirty="0" err="1"/>
              <a:t>both</a:t>
            </a:r>
            <a:r>
              <a:rPr lang="fr-BE" dirty="0"/>
              <a:t> branches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D5A03AB-514C-45F1-ABE2-90FCEEECB7D1}"/>
              </a:ext>
            </a:extLst>
          </p:cNvPr>
          <p:cNvSpPr txBox="1"/>
          <p:nvPr/>
        </p:nvSpPr>
        <p:spPr>
          <a:xfrm>
            <a:off x="5041811" y="4141144"/>
            <a:ext cx="2400055" cy="44586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BE" dirty="0" err="1"/>
              <a:t>Beef</a:t>
            </a:r>
            <a:r>
              <a:rPr lang="fr-BE" dirty="0"/>
              <a:t> </a:t>
            </a:r>
            <a:r>
              <a:rPr lang="fr-BE" dirty="0" err="1"/>
              <a:t>Belgian</a:t>
            </a:r>
            <a:r>
              <a:rPr lang="fr-BE" dirty="0"/>
              <a:t> Blue (BBB)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6666DD9-D347-48D5-B832-F9ACD05F5188}"/>
              </a:ext>
            </a:extLst>
          </p:cNvPr>
          <p:cNvSpPr txBox="1"/>
          <p:nvPr/>
        </p:nvSpPr>
        <p:spPr>
          <a:xfrm>
            <a:off x="4975062" y="530324"/>
            <a:ext cx="2533555" cy="44586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BE" dirty="0"/>
              <a:t>Dual-</a:t>
            </a:r>
            <a:r>
              <a:rPr lang="fr-BE" dirty="0" err="1"/>
              <a:t>Purpose</a:t>
            </a:r>
            <a:r>
              <a:rPr lang="fr-BE" dirty="0"/>
              <a:t> Blue (DPB)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D260745E-219E-4748-9699-37A5BB783D7F}"/>
              </a:ext>
            </a:extLst>
          </p:cNvPr>
          <p:cNvCxnSpPr>
            <a:cxnSpLocks/>
          </p:cNvCxnSpPr>
          <p:nvPr/>
        </p:nvCxnSpPr>
        <p:spPr>
          <a:xfrm>
            <a:off x="7664074" y="2304153"/>
            <a:ext cx="0" cy="2344677"/>
          </a:xfrm>
          <a:prstGeom prst="line">
            <a:avLst/>
          </a:prstGeom>
          <a:ln w="539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3EB3C4BA-F4B1-419F-8075-2B33A4F9CF95}"/>
              </a:ext>
            </a:extLst>
          </p:cNvPr>
          <p:cNvSpPr txBox="1"/>
          <p:nvPr/>
        </p:nvSpPr>
        <p:spPr>
          <a:xfrm>
            <a:off x="7315201" y="1976960"/>
            <a:ext cx="695246" cy="386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BE" dirty="0"/>
              <a:t>2018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2DC788BD-0BC7-4879-8DC4-931098F9A0CF}"/>
              </a:ext>
            </a:extLst>
          </p:cNvPr>
          <p:cNvSpPr txBox="1"/>
          <p:nvPr/>
        </p:nvSpPr>
        <p:spPr>
          <a:xfrm>
            <a:off x="6787926" y="4648830"/>
            <a:ext cx="1749796" cy="4458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BE" dirty="0" err="1"/>
              <a:t>BlueSter</a:t>
            </a:r>
            <a:r>
              <a:rPr lang="fr-BE" dirty="0"/>
              <a:t> </a:t>
            </a:r>
            <a:r>
              <a:rPr lang="fr-BE" dirty="0" err="1"/>
              <a:t>project</a:t>
            </a:r>
            <a:endParaRPr lang="fr-BE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782FB73-9900-45DB-A193-68CC44150992}"/>
              </a:ext>
            </a:extLst>
          </p:cNvPr>
          <p:cNvSpPr txBox="1"/>
          <p:nvPr/>
        </p:nvSpPr>
        <p:spPr>
          <a:xfrm>
            <a:off x="6189203" y="108000"/>
            <a:ext cx="2083985" cy="396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BE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5C84CBF-7C1E-4BDD-8CB9-9F441A9FBBF9}"/>
              </a:ext>
            </a:extLst>
          </p:cNvPr>
          <p:cNvSpPr txBox="1"/>
          <p:nvPr/>
        </p:nvSpPr>
        <p:spPr>
          <a:xfrm>
            <a:off x="7026422" y="79024"/>
            <a:ext cx="1277136" cy="3960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BE" sz="1400" dirty="0"/>
              <a:t>WCGALP</a:t>
            </a:r>
            <a:r>
              <a:rPr lang="fr-BE" dirty="0"/>
              <a:t> </a:t>
            </a:r>
            <a:r>
              <a:rPr lang="fr-BE" sz="1400" dirty="0"/>
              <a:t>2022</a:t>
            </a:r>
            <a:endParaRPr lang="fr-BE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DC4EDC1B-E6AB-416E-8C79-1161D2DB1B80}"/>
              </a:ext>
            </a:extLst>
          </p:cNvPr>
          <p:cNvSpPr txBox="1"/>
          <p:nvPr/>
        </p:nvSpPr>
        <p:spPr>
          <a:xfrm>
            <a:off x="7571467" y="4719616"/>
            <a:ext cx="1238865" cy="330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r>
              <a:rPr lang="fr-BE" sz="1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6087636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CustomShape 1"/>
          <p:cNvSpPr/>
          <p:nvPr/>
        </p:nvSpPr>
        <p:spPr>
          <a:xfrm>
            <a:off x="457200" y="1008420"/>
            <a:ext cx="8226000" cy="342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0520">
              <a:lnSpc>
                <a:spcPct val="100000"/>
              </a:lnSpc>
              <a:spcBef>
                <a:spcPts val="600"/>
              </a:spcBef>
              <a:buClr>
                <a:srgbClr val="7DB928"/>
              </a:buClr>
              <a:buSzPct val="55000"/>
            </a:pPr>
            <a:endParaRPr lang="en-US" sz="2400" spc="-1" dirty="0">
              <a:solidFill>
                <a:srgbClr val="00707F"/>
              </a:solidFill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3B3AC43-2628-47AF-87B7-A74F482B5434}"/>
              </a:ext>
            </a:extLst>
          </p:cNvPr>
          <p:cNvSpPr txBox="1"/>
          <p:nvPr/>
        </p:nvSpPr>
        <p:spPr>
          <a:xfrm>
            <a:off x="617034" y="446049"/>
            <a:ext cx="686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>
                <a:solidFill>
                  <a:srgbClr val="0070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fr-BE" sz="3200" dirty="0">
              <a:solidFill>
                <a:srgbClr val="0070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1AC382D-FAA5-465B-A41C-ABAE320D9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228" t="24427" r="23252" b="70612"/>
          <a:stretch/>
        </p:blipFill>
        <p:spPr>
          <a:xfrm>
            <a:off x="7830485" y="127281"/>
            <a:ext cx="357609" cy="396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4A2CDE9-B270-4FF4-9815-9EFDCCB9F9C3}"/>
              </a:ext>
            </a:extLst>
          </p:cNvPr>
          <p:cNvSpPr txBox="1"/>
          <p:nvPr/>
        </p:nvSpPr>
        <p:spPr>
          <a:xfrm>
            <a:off x="7329643" y="4706081"/>
            <a:ext cx="1238865" cy="330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r>
              <a:rPr lang="fr-BE" sz="1000" dirty="0"/>
              <a:t>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14DDA70-8D2D-42F5-B0E6-F8311DA0564B}"/>
              </a:ext>
            </a:extLst>
          </p:cNvPr>
          <p:cNvSpPr txBox="1"/>
          <p:nvPr/>
        </p:nvSpPr>
        <p:spPr>
          <a:xfrm>
            <a:off x="6189203" y="108000"/>
            <a:ext cx="2083985" cy="396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BE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D9247C6-0E2B-4374-AB58-7E113B1C3A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228" t="24427" r="23252" b="70612"/>
          <a:stretch/>
        </p:blipFill>
        <p:spPr>
          <a:xfrm>
            <a:off x="8265631" y="108527"/>
            <a:ext cx="357609" cy="396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805A0A2-1F8D-4445-ADEF-780A45BD4F0B}"/>
              </a:ext>
            </a:extLst>
          </p:cNvPr>
          <p:cNvSpPr txBox="1"/>
          <p:nvPr/>
        </p:nvSpPr>
        <p:spPr>
          <a:xfrm>
            <a:off x="7026422" y="79024"/>
            <a:ext cx="1277136" cy="3960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BE" sz="1400" dirty="0"/>
              <a:t>WCGALP</a:t>
            </a:r>
            <a:r>
              <a:rPr lang="fr-BE" dirty="0"/>
              <a:t> </a:t>
            </a:r>
            <a:r>
              <a:rPr lang="fr-BE" sz="1400" dirty="0"/>
              <a:t>2022</a:t>
            </a:r>
            <a:endParaRPr lang="fr-BE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DD04BDF-5262-42E7-A6D0-1FD9BD7627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4654" y="79024"/>
            <a:ext cx="1600200" cy="67105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9F6D1B1-49CA-4C3A-BB0F-80A95F6E4D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58" t="-10691" r="1958" b="10691"/>
          <a:stretch/>
        </p:blipFill>
        <p:spPr>
          <a:xfrm>
            <a:off x="2831691" y="2720760"/>
            <a:ext cx="6312309" cy="24078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C553977-67D6-4724-845A-8DBC8C7E99DE}"/>
              </a:ext>
            </a:extLst>
          </p:cNvPr>
          <p:cNvSpPr/>
          <p:nvPr/>
        </p:nvSpPr>
        <p:spPr>
          <a:xfrm>
            <a:off x="6455363" y="3026528"/>
            <a:ext cx="245823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350" dirty="0"/>
              <a:t>https://www.projet-bluester.eu/</a:t>
            </a:r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F27A3A00-D556-476D-A7C0-1BA33C7C7ECB}"/>
              </a:ext>
            </a:extLst>
          </p:cNvPr>
          <p:cNvSpPr/>
          <p:nvPr/>
        </p:nvSpPr>
        <p:spPr>
          <a:xfrm>
            <a:off x="609600" y="1160820"/>
            <a:ext cx="8226000" cy="342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60000" indent="-339480">
              <a:lnSpc>
                <a:spcPct val="100000"/>
              </a:lnSpc>
              <a:spcBef>
                <a:spcPts val="600"/>
              </a:spcBef>
              <a:buClr>
                <a:srgbClr val="00707F"/>
              </a:buClr>
              <a:buSzPct val="55000"/>
              <a:buFont typeface="Lucida Grande"/>
              <a:buChar char="▶"/>
            </a:pPr>
            <a:r>
              <a:rPr lang="en-US" sz="2400" b="0" strike="noStrike" spc="-1" dirty="0">
                <a:solidFill>
                  <a:srgbClr val="595959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The </a:t>
            </a:r>
            <a:r>
              <a:rPr lang="en-US" sz="2400" b="0" strike="noStrike" spc="-1" dirty="0" err="1">
                <a:solidFill>
                  <a:srgbClr val="00707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BlueSter</a:t>
            </a:r>
            <a:r>
              <a:rPr lang="en-US" sz="2400" b="0" strike="noStrike" spc="-1" dirty="0">
                <a:solidFill>
                  <a:srgbClr val="595959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project</a:t>
            </a:r>
          </a:p>
          <a:p>
            <a:pPr marL="715963" indent="-342900">
              <a:lnSpc>
                <a:spcPct val="100000"/>
              </a:lnSpc>
              <a:spcBef>
                <a:spcPts val="600"/>
              </a:spcBef>
              <a:buClr>
                <a:srgbClr val="00707F"/>
              </a:buClr>
              <a:buSzPct val="55000"/>
              <a:buFont typeface="Wingdings" panose="05000000000000000000" pitchFamily="2" charset="2"/>
              <a:buChar char="v"/>
              <a:tabLst>
                <a:tab pos="538163" algn="l"/>
                <a:tab pos="715963" algn="l"/>
              </a:tabLst>
            </a:pPr>
            <a:r>
              <a:rPr lang="en-US" sz="2400" spc="-1" dirty="0">
                <a:solidFill>
                  <a:srgbClr val="595959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Specificity and </a:t>
            </a:r>
            <a:r>
              <a:rPr lang="en-US" sz="2400" spc="-1" dirty="0">
                <a:solidFill>
                  <a:srgbClr val="00707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importance of local breeds</a:t>
            </a:r>
          </a:p>
          <a:p>
            <a:pPr marL="715963" indent="-342900">
              <a:lnSpc>
                <a:spcPct val="100000"/>
              </a:lnSpc>
              <a:spcBef>
                <a:spcPts val="600"/>
              </a:spcBef>
              <a:buClr>
                <a:srgbClr val="00707F"/>
              </a:buClr>
              <a:buSzPct val="55000"/>
              <a:buFont typeface="Wingdings" panose="05000000000000000000" pitchFamily="2" charset="2"/>
              <a:buChar char="v"/>
              <a:tabLst>
                <a:tab pos="715963" algn="l"/>
              </a:tabLst>
            </a:pPr>
            <a:r>
              <a:rPr lang="en-US" sz="2400" b="0" strike="noStrike" spc="-1" dirty="0">
                <a:solidFill>
                  <a:srgbClr val="00707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Sustaina</a:t>
            </a:r>
            <a:r>
              <a:rPr lang="en-US" sz="2400" spc="-1" dirty="0">
                <a:solidFill>
                  <a:srgbClr val="00707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bility</a:t>
            </a:r>
            <a:r>
              <a:rPr lang="en-US" sz="2400" spc="-1" dirty="0">
                <a:solidFill>
                  <a:srgbClr val="595959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through local products</a:t>
            </a:r>
            <a:endParaRPr lang="en-US" sz="2400" b="0" strike="noStrike" spc="-1" dirty="0">
              <a:solidFill>
                <a:srgbClr val="595959"/>
              </a:solidFill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B390074-1047-4B10-AE82-58E46D00D7D9}"/>
              </a:ext>
            </a:extLst>
          </p:cNvPr>
          <p:cNvSpPr txBox="1"/>
          <p:nvPr/>
        </p:nvSpPr>
        <p:spPr>
          <a:xfrm>
            <a:off x="7482043" y="4858481"/>
            <a:ext cx="1238865" cy="330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r>
              <a:rPr lang="fr-BE" sz="1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7817790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CustomShape 1"/>
          <p:cNvSpPr/>
          <p:nvPr/>
        </p:nvSpPr>
        <p:spPr>
          <a:xfrm>
            <a:off x="457200" y="1008420"/>
            <a:ext cx="8226000" cy="342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60000" indent="-339480">
              <a:lnSpc>
                <a:spcPct val="100000"/>
              </a:lnSpc>
              <a:spcBef>
                <a:spcPts val="600"/>
              </a:spcBef>
              <a:buClr>
                <a:srgbClr val="00707F"/>
              </a:buClr>
              <a:buSzPct val="55000"/>
              <a:buFont typeface="Lucida Grande"/>
              <a:buChar char="▶"/>
            </a:pPr>
            <a:r>
              <a:rPr lang="en-US" sz="2400" b="0" strike="noStrike" spc="-1" dirty="0">
                <a:solidFill>
                  <a:srgbClr val="595959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Development of breed-derived </a:t>
            </a:r>
            <a:r>
              <a:rPr lang="en-US" sz="2400" b="0" strike="noStrike" spc="-1" dirty="0">
                <a:solidFill>
                  <a:srgbClr val="00707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labelled products</a:t>
            </a:r>
          </a:p>
          <a:p>
            <a:pPr marL="360000" indent="-339480">
              <a:lnSpc>
                <a:spcPct val="100000"/>
              </a:lnSpc>
              <a:spcBef>
                <a:spcPts val="600"/>
              </a:spcBef>
              <a:buClr>
                <a:srgbClr val="00707F"/>
              </a:buClr>
              <a:buSzPct val="55000"/>
              <a:buFont typeface="Lucida Grande"/>
              <a:buChar char="▶"/>
            </a:pPr>
            <a:r>
              <a:rPr lang="en-US" sz="2400" spc="-1" dirty="0">
                <a:solidFill>
                  <a:srgbClr val="595959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Need for a </a:t>
            </a:r>
            <a:r>
              <a:rPr lang="en-US" sz="2400" spc="-1" dirty="0">
                <a:solidFill>
                  <a:srgbClr val="00707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certification process</a:t>
            </a:r>
          </a:p>
          <a:p>
            <a:pPr marL="360000" indent="-339480">
              <a:spcBef>
                <a:spcPts val="600"/>
              </a:spcBef>
              <a:buClr>
                <a:srgbClr val="00707F"/>
              </a:buClr>
              <a:buSzPct val="55000"/>
              <a:buFont typeface="Lucida Grande"/>
              <a:buChar char="▶"/>
            </a:pPr>
            <a:r>
              <a:rPr lang="en-US" sz="2400" spc="-1" dirty="0">
                <a:solidFill>
                  <a:srgbClr val="00707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Differentiation between DPB and BBB meat</a:t>
            </a:r>
          </a:p>
          <a:p>
            <a:pPr marL="20520">
              <a:lnSpc>
                <a:spcPct val="100000"/>
              </a:lnSpc>
              <a:spcBef>
                <a:spcPts val="600"/>
              </a:spcBef>
              <a:buClr>
                <a:srgbClr val="7DB928"/>
              </a:buClr>
              <a:buSzPct val="55000"/>
            </a:pPr>
            <a:endParaRPr lang="en-US" sz="2400" spc="-1" dirty="0">
              <a:solidFill>
                <a:srgbClr val="00707F"/>
              </a:solidFill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3B3AC43-2628-47AF-87B7-A74F482B5434}"/>
              </a:ext>
            </a:extLst>
          </p:cNvPr>
          <p:cNvSpPr txBox="1"/>
          <p:nvPr/>
        </p:nvSpPr>
        <p:spPr>
          <a:xfrm>
            <a:off x="617034" y="446049"/>
            <a:ext cx="686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>
                <a:solidFill>
                  <a:srgbClr val="0070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fr-BE" sz="3200" dirty="0">
              <a:solidFill>
                <a:srgbClr val="0070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1AC382D-FAA5-465B-A41C-ABAE320D9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228" t="24427" r="23252" b="70612"/>
          <a:stretch/>
        </p:blipFill>
        <p:spPr>
          <a:xfrm>
            <a:off x="7830485" y="127281"/>
            <a:ext cx="357609" cy="396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4A2CDE9-B270-4FF4-9815-9EFDCCB9F9C3}"/>
              </a:ext>
            </a:extLst>
          </p:cNvPr>
          <p:cNvSpPr txBox="1"/>
          <p:nvPr/>
        </p:nvSpPr>
        <p:spPr>
          <a:xfrm>
            <a:off x="7329643" y="4706081"/>
            <a:ext cx="1238865" cy="330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r>
              <a:rPr lang="fr-BE" sz="1000" dirty="0"/>
              <a:t>4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14DDA70-8D2D-42F5-B0E6-F8311DA0564B}"/>
              </a:ext>
            </a:extLst>
          </p:cNvPr>
          <p:cNvSpPr txBox="1"/>
          <p:nvPr/>
        </p:nvSpPr>
        <p:spPr>
          <a:xfrm>
            <a:off x="6189203" y="108000"/>
            <a:ext cx="2083985" cy="396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BE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D9247C6-0E2B-4374-AB58-7E113B1C3A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228" t="24427" r="23252" b="70612"/>
          <a:stretch/>
        </p:blipFill>
        <p:spPr>
          <a:xfrm>
            <a:off x="8265631" y="108527"/>
            <a:ext cx="357609" cy="396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805A0A2-1F8D-4445-ADEF-780A45BD4F0B}"/>
              </a:ext>
            </a:extLst>
          </p:cNvPr>
          <p:cNvSpPr txBox="1"/>
          <p:nvPr/>
        </p:nvSpPr>
        <p:spPr>
          <a:xfrm>
            <a:off x="7026422" y="79024"/>
            <a:ext cx="1277136" cy="3960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BE" sz="1400" dirty="0"/>
              <a:t>WCGALP</a:t>
            </a:r>
            <a:r>
              <a:rPr lang="fr-BE" dirty="0"/>
              <a:t> </a:t>
            </a:r>
            <a:r>
              <a:rPr lang="fr-BE" sz="1400" dirty="0"/>
              <a:t>2022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7539529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3B3AC43-2628-47AF-87B7-A74F482B5434}"/>
              </a:ext>
            </a:extLst>
          </p:cNvPr>
          <p:cNvSpPr txBox="1"/>
          <p:nvPr/>
        </p:nvSpPr>
        <p:spPr>
          <a:xfrm>
            <a:off x="617034" y="446049"/>
            <a:ext cx="686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>
                <a:solidFill>
                  <a:srgbClr val="7DB928"/>
                </a:solidFill>
              </a:rPr>
              <a:t>Objective</a:t>
            </a:r>
            <a:endParaRPr lang="fr-BE" sz="3200" dirty="0">
              <a:solidFill>
                <a:srgbClr val="7DB928"/>
              </a:solidFill>
            </a:endParaRPr>
          </a:p>
        </p:txBody>
      </p:sp>
      <p:sp>
        <p:nvSpPr>
          <p:cNvPr id="582" name="CustomShape 1"/>
          <p:cNvSpPr/>
          <p:nvPr/>
        </p:nvSpPr>
        <p:spPr>
          <a:xfrm>
            <a:off x="457200" y="1000800"/>
            <a:ext cx="8226000" cy="342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60000" indent="-339480">
              <a:lnSpc>
                <a:spcPct val="100000"/>
              </a:lnSpc>
              <a:spcBef>
                <a:spcPts val="600"/>
              </a:spcBef>
              <a:buClr>
                <a:srgbClr val="7DB928"/>
              </a:buClr>
              <a:buSzPct val="55000"/>
              <a:buFont typeface="Lucida Grande"/>
              <a:buChar char="▶"/>
            </a:pPr>
            <a:r>
              <a:rPr lang="en-US" sz="2400" spc="-1" dirty="0">
                <a:solidFill>
                  <a:srgbClr val="595959"/>
                </a:solidFill>
              </a:rPr>
              <a:t>To determine the possibility </a:t>
            </a:r>
            <a:r>
              <a:rPr lang="en-US" sz="2400" spc="-1" dirty="0">
                <a:solidFill>
                  <a:srgbClr val="7DB928"/>
                </a:solidFill>
              </a:rPr>
              <a:t>to differentiate meat of DPB and BBB</a:t>
            </a:r>
            <a:r>
              <a:rPr lang="en-US" sz="2400" spc="-1" dirty="0">
                <a:solidFill>
                  <a:srgbClr val="595959"/>
                </a:solidFill>
              </a:rPr>
              <a:t> by the use of a </a:t>
            </a:r>
            <a:r>
              <a:rPr lang="en-US" sz="2400" spc="-1" dirty="0">
                <a:solidFill>
                  <a:srgbClr val="7DB928"/>
                </a:solidFill>
              </a:rPr>
              <a:t>genomic breed assignment tool </a:t>
            </a:r>
            <a:r>
              <a:rPr lang="en-US" sz="2400" spc="-1" dirty="0">
                <a:solidFill>
                  <a:srgbClr val="595959"/>
                </a:solidFill>
              </a:rPr>
              <a:t>previously developed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AFECB8E-F365-4277-B53F-2EBCB118F608}"/>
              </a:ext>
            </a:extLst>
          </p:cNvPr>
          <p:cNvSpPr txBox="1"/>
          <p:nvPr/>
        </p:nvSpPr>
        <p:spPr>
          <a:xfrm>
            <a:off x="7329643" y="4706081"/>
            <a:ext cx="1238865" cy="330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r>
              <a:rPr lang="fr-BE" sz="1000" dirty="0"/>
              <a:t>5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B29339D-837E-4E14-AA8D-CADC77EBD37E}"/>
              </a:ext>
            </a:extLst>
          </p:cNvPr>
          <p:cNvSpPr txBox="1"/>
          <p:nvPr/>
        </p:nvSpPr>
        <p:spPr>
          <a:xfrm>
            <a:off x="6279887" y="108000"/>
            <a:ext cx="2161310" cy="396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CBD33A1-FB96-4F52-A43A-3E3BA94BA1F1}"/>
              </a:ext>
            </a:extLst>
          </p:cNvPr>
          <p:cNvSpPr txBox="1"/>
          <p:nvPr/>
        </p:nvSpPr>
        <p:spPr>
          <a:xfrm>
            <a:off x="7164061" y="123764"/>
            <a:ext cx="1277136" cy="3960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10000"/>
          </a:bodyPr>
          <a:lstStyle/>
          <a:p>
            <a:r>
              <a:rPr lang="fr-BE" sz="1400" dirty="0"/>
              <a:t>WCGALP</a:t>
            </a:r>
            <a:r>
              <a:rPr lang="fr-BE" dirty="0"/>
              <a:t> </a:t>
            </a:r>
            <a:r>
              <a:rPr lang="fr-BE" sz="1400" dirty="0"/>
              <a:t>2022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4331044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3B3AC43-2628-47AF-87B7-A74F482B5434}"/>
              </a:ext>
            </a:extLst>
          </p:cNvPr>
          <p:cNvSpPr txBox="1"/>
          <p:nvPr/>
        </p:nvSpPr>
        <p:spPr>
          <a:xfrm>
            <a:off x="617034" y="446049"/>
            <a:ext cx="686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>
                <a:solidFill>
                  <a:srgbClr val="7DB928"/>
                </a:solidFill>
              </a:rPr>
              <a:t>Challenges</a:t>
            </a:r>
            <a:endParaRPr lang="fr-BE" sz="3200" dirty="0">
              <a:solidFill>
                <a:srgbClr val="7DB928"/>
              </a:solidFill>
            </a:endParaRPr>
          </a:p>
        </p:txBody>
      </p:sp>
      <p:sp>
        <p:nvSpPr>
          <p:cNvPr id="582" name="CustomShape 1"/>
          <p:cNvSpPr/>
          <p:nvPr/>
        </p:nvSpPr>
        <p:spPr>
          <a:xfrm>
            <a:off x="457200" y="1000800"/>
            <a:ext cx="8226000" cy="342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60000" indent="-339480">
              <a:lnSpc>
                <a:spcPct val="100000"/>
              </a:lnSpc>
              <a:spcBef>
                <a:spcPts val="600"/>
              </a:spcBef>
              <a:buClr>
                <a:srgbClr val="7DB928"/>
              </a:buClr>
              <a:buSzPct val="55000"/>
              <a:buFont typeface="Lucida Grande"/>
              <a:buChar char="▶"/>
            </a:pPr>
            <a:r>
              <a:rPr lang="en-US" sz="2400" spc="-1" dirty="0">
                <a:solidFill>
                  <a:srgbClr val="595959"/>
                </a:solidFill>
              </a:rPr>
              <a:t>DPB and BBB diverged only </a:t>
            </a:r>
            <a:r>
              <a:rPr lang="en-US" sz="2400" spc="-1" dirty="0">
                <a:solidFill>
                  <a:srgbClr val="7DB928"/>
                </a:solidFill>
              </a:rPr>
              <a:t>50 years ago</a:t>
            </a:r>
          </a:p>
          <a:p>
            <a:pPr marL="360000" indent="-339480">
              <a:lnSpc>
                <a:spcPct val="100000"/>
              </a:lnSpc>
              <a:spcBef>
                <a:spcPts val="600"/>
              </a:spcBef>
              <a:buClr>
                <a:srgbClr val="7DB928"/>
              </a:buClr>
              <a:buSzPct val="55000"/>
              <a:buFont typeface="Lucida Grande"/>
              <a:buChar char="▶"/>
            </a:pPr>
            <a:r>
              <a:rPr lang="en-US" sz="2400" spc="-1" dirty="0">
                <a:solidFill>
                  <a:srgbClr val="7DB928"/>
                </a:solidFill>
              </a:rPr>
              <a:t>Three same color patterns</a:t>
            </a:r>
            <a:r>
              <a:rPr lang="en-US" sz="2400" spc="-1" dirty="0">
                <a:solidFill>
                  <a:srgbClr val="595959"/>
                </a:solidFill>
              </a:rPr>
              <a:t>: black-pied, blue-pied and white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AFECB8E-F365-4277-B53F-2EBCB118F608}"/>
              </a:ext>
            </a:extLst>
          </p:cNvPr>
          <p:cNvSpPr txBox="1"/>
          <p:nvPr/>
        </p:nvSpPr>
        <p:spPr>
          <a:xfrm>
            <a:off x="7329643" y="4706081"/>
            <a:ext cx="1238865" cy="330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r>
              <a:rPr lang="fr-BE" sz="1000" dirty="0"/>
              <a:t>6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770B1E8-DE56-424A-A723-2850FE74C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460" y="2204188"/>
            <a:ext cx="4011479" cy="266720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9C7C138-62AF-46FA-B7EA-81A1944F0320}"/>
              </a:ext>
            </a:extLst>
          </p:cNvPr>
          <p:cNvSpPr txBox="1"/>
          <p:nvPr/>
        </p:nvSpPr>
        <p:spPr>
          <a:xfrm>
            <a:off x="5242671" y="4871395"/>
            <a:ext cx="16528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dirty="0"/>
              <a:t>Mélanie Rivet-CRRG, 2020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6C08C0B-666D-41D9-8653-92C614C06F8D}"/>
              </a:ext>
            </a:extLst>
          </p:cNvPr>
          <p:cNvSpPr txBox="1"/>
          <p:nvPr/>
        </p:nvSpPr>
        <p:spPr>
          <a:xfrm>
            <a:off x="6189203" y="108000"/>
            <a:ext cx="2236880" cy="396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BE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281E86D-DF52-4B34-96DE-E800944B5AB0}"/>
              </a:ext>
            </a:extLst>
          </p:cNvPr>
          <p:cNvSpPr txBox="1"/>
          <p:nvPr/>
        </p:nvSpPr>
        <p:spPr>
          <a:xfrm>
            <a:off x="7164061" y="123764"/>
            <a:ext cx="1277136" cy="3960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10000"/>
          </a:bodyPr>
          <a:lstStyle/>
          <a:p>
            <a:r>
              <a:rPr lang="fr-BE" sz="1400" dirty="0"/>
              <a:t>WCGALP</a:t>
            </a:r>
            <a:r>
              <a:rPr lang="fr-BE" dirty="0"/>
              <a:t> </a:t>
            </a:r>
            <a:r>
              <a:rPr lang="fr-BE" sz="1400" dirty="0"/>
              <a:t>2022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7364287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CustomShape 1"/>
          <p:cNvSpPr/>
          <p:nvPr/>
        </p:nvSpPr>
        <p:spPr>
          <a:xfrm>
            <a:off x="457200" y="1019846"/>
            <a:ext cx="8226000" cy="342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3080" indent="-339480">
              <a:lnSpc>
                <a:spcPct val="100000"/>
              </a:lnSpc>
              <a:spcBef>
                <a:spcPts val="519"/>
              </a:spcBef>
              <a:buClr>
                <a:srgbClr val="7DB928"/>
              </a:buClr>
              <a:buSzPct val="55000"/>
              <a:buFont typeface="Lucida Grande"/>
              <a:buChar char="▶"/>
            </a:pPr>
            <a:endParaRPr lang="fr-FR" sz="2600" b="0" strike="noStrike" spc="-1" dirty="0">
              <a:latin typeface="Arial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C4ACB86-4A11-48D2-A7D3-BA4880915E4D}"/>
              </a:ext>
            </a:extLst>
          </p:cNvPr>
          <p:cNvSpPr txBox="1"/>
          <p:nvPr/>
        </p:nvSpPr>
        <p:spPr>
          <a:xfrm>
            <a:off x="7329643" y="4706081"/>
            <a:ext cx="1238865" cy="330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r>
              <a:rPr lang="fr-BE" sz="1000" dirty="0"/>
              <a:t>7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2EE6774-88BC-42A5-861B-3B3CDEB8271E}"/>
              </a:ext>
            </a:extLst>
          </p:cNvPr>
          <p:cNvGrpSpPr/>
          <p:nvPr/>
        </p:nvGrpSpPr>
        <p:grpSpPr>
          <a:xfrm>
            <a:off x="457200" y="1163491"/>
            <a:ext cx="5075674" cy="3835338"/>
            <a:chOff x="1258567" y="493288"/>
            <a:chExt cx="5985973" cy="4650212"/>
          </a:xfrm>
        </p:grpSpPr>
        <p:pic>
          <p:nvPicPr>
            <p:cNvPr id="2052" name="Picture 4" descr="Related image">
              <a:extLst>
                <a:ext uri="{FF2B5EF4-FFF2-40B4-BE49-F238E27FC236}">
                  <a16:creationId xmlns:a16="http://schemas.microsoft.com/office/drawing/2014/main" id="{88C66F9C-3577-4591-988A-0ECECB4CD6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78"/>
            <a:stretch/>
          </p:blipFill>
          <p:spPr bwMode="auto">
            <a:xfrm>
              <a:off x="1258567" y="493288"/>
              <a:ext cx="5985973" cy="4650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CD708C08-C83A-47EB-BA12-FBABB4EFD7CA}"/>
                </a:ext>
              </a:extLst>
            </p:cNvPr>
            <p:cNvSpPr/>
            <p:nvPr/>
          </p:nvSpPr>
          <p:spPr>
            <a:xfrm rot="1859134">
              <a:off x="2129361" y="2350170"/>
              <a:ext cx="2739662" cy="226944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1026" name="Picture 2" descr="Image result for blanc bleu mixte">
              <a:extLst>
                <a:ext uri="{FF2B5EF4-FFF2-40B4-BE49-F238E27FC236}">
                  <a16:creationId xmlns:a16="http://schemas.microsoft.com/office/drawing/2014/main" id="{DEC8C10E-7C73-4661-BBF7-0C3E01021E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7567" y="2632171"/>
              <a:ext cx="2836884" cy="212766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348FBE63-66FF-4C7F-BD16-FADB077344B3}"/>
                </a:ext>
              </a:extLst>
            </p:cNvPr>
            <p:cNvSpPr txBox="1"/>
            <p:nvPr/>
          </p:nvSpPr>
          <p:spPr>
            <a:xfrm>
              <a:off x="4246483" y="2141998"/>
              <a:ext cx="1290007" cy="4478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BE" dirty="0">
                  <a:solidFill>
                    <a:srgbClr val="595959"/>
                  </a:solidFill>
                </a:rPr>
                <a:t>Belgium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32E49EC-0E56-447C-9DC2-E09F8C7F2C83}"/>
                </a:ext>
              </a:extLst>
            </p:cNvPr>
            <p:cNvSpPr txBox="1"/>
            <p:nvPr/>
          </p:nvSpPr>
          <p:spPr>
            <a:xfrm>
              <a:off x="1311643" y="2412759"/>
              <a:ext cx="11756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dirty="0"/>
                <a:t>France</a:t>
              </a: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D93C1DB2-3BA7-47E0-BFFD-34E7D6695034}"/>
              </a:ext>
            </a:extLst>
          </p:cNvPr>
          <p:cNvSpPr txBox="1"/>
          <p:nvPr/>
        </p:nvSpPr>
        <p:spPr>
          <a:xfrm>
            <a:off x="617034" y="446049"/>
            <a:ext cx="686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>
                <a:solidFill>
                  <a:srgbClr val="7DB928"/>
                </a:solidFill>
              </a:rPr>
              <a:t>Challenges</a:t>
            </a:r>
            <a:endParaRPr lang="fr-BE" sz="3200" dirty="0">
              <a:solidFill>
                <a:srgbClr val="7DB928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23F7A3E-149C-48C3-97C5-DE43C5748DBE}"/>
              </a:ext>
            </a:extLst>
          </p:cNvPr>
          <p:cNvSpPr txBox="1"/>
          <p:nvPr/>
        </p:nvSpPr>
        <p:spPr>
          <a:xfrm>
            <a:off x="5532874" y="1405607"/>
            <a:ext cx="36111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fr-BE" dirty="0"/>
              <a:t>The DPB </a:t>
            </a:r>
            <a:r>
              <a:rPr lang="fr-BE" dirty="0" err="1"/>
              <a:t>breed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>
                <a:solidFill>
                  <a:srgbClr val="7DB928"/>
                </a:solidFill>
              </a:rPr>
              <a:t>transboundary</a:t>
            </a:r>
            <a:endParaRPr lang="fr-BE" dirty="0">
              <a:solidFill>
                <a:srgbClr val="7DB928"/>
              </a:solidFill>
            </a:endParaRPr>
          </a:p>
          <a:p>
            <a:pPr>
              <a:buClr>
                <a:srgbClr val="92D050"/>
              </a:buClr>
            </a:pPr>
            <a:endParaRPr lang="fr-BE" dirty="0">
              <a:solidFill>
                <a:srgbClr val="7DB928"/>
              </a:solidFill>
            </a:endParaRP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fr-BE" dirty="0" err="1">
                <a:solidFill>
                  <a:srgbClr val="7DB928"/>
                </a:solidFill>
              </a:rPr>
              <a:t>Three</a:t>
            </a:r>
            <a:r>
              <a:rPr lang="fr-BE" dirty="0">
                <a:solidFill>
                  <a:srgbClr val="7DB928"/>
                </a:solidFill>
              </a:rPr>
              <a:t> </a:t>
            </a:r>
            <a:r>
              <a:rPr lang="fr-BE" dirty="0" err="1">
                <a:solidFill>
                  <a:srgbClr val="7DB928"/>
                </a:solidFill>
              </a:rPr>
              <a:t>different</a:t>
            </a:r>
            <a:r>
              <a:rPr lang="fr-BE" dirty="0">
                <a:solidFill>
                  <a:srgbClr val="7DB928"/>
                </a:solidFill>
              </a:rPr>
              <a:t> </a:t>
            </a:r>
            <a:r>
              <a:rPr lang="fr-BE" dirty="0" err="1">
                <a:solidFill>
                  <a:srgbClr val="7DB928"/>
                </a:solidFill>
              </a:rPr>
              <a:t>genotypes</a:t>
            </a:r>
            <a:r>
              <a:rPr lang="fr-BE" dirty="0"/>
              <a:t> for </a:t>
            </a:r>
            <a:r>
              <a:rPr lang="fr-BE" dirty="0" err="1"/>
              <a:t>muscular</a:t>
            </a:r>
            <a:r>
              <a:rPr lang="fr-BE" dirty="0"/>
              <a:t> types:</a:t>
            </a:r>
          </a:p>
          <a:p>
            <a:pPr marL="536575" indent="-285750">
              <a:buClr>
                <a:srgbClr val="92D050"/>
              </a:buClr>
              <a:buFont typeface="Wingdings" panose="05000000000000000000" pitchFamily="2" charset="2"/>
              <a:buChar char="v"/>
            </a:pPr>
            <a:r>
              <a:rPr lang="fr-BE" dirty="0"/>
              <a:t>+/+</a:t>
            </a:r>
          </a:p>
          <a:p>
            <a:pPr marL="536575" indent="-285750">
              <a:buClr>
                <a:srgbClr val="92D050"/>
              </a:buClr>
              <a:buFont typeface="Wingdings" panose="05000000000000000000" pitchFamily="2" charset="2"/>
              <a:buChar char="v"/>
            </a:pPr>
            <a:r>
              <a:rPr lang="fr-BE" dirty="0" err="1"/>
              <a:t>mh</a:t>
            </a:r>
            <a:r>
              <a:rPr lang="fr-BE" dirty="0"/>
              <a:t>/+</a:t>
            </a:r>
          </a:p>
          <a:p>
            <a:pPr marL="536575" indent="-285750">
              <a:buClr>
                <a:srgbClr val="92D050"/>
              </a:buClr>
              <a:buFont typeface="Wingdings" panose="05000000000000000000" pitchFamily="2" charset="2"/>
              <a:buChar char="v"/>
            </a:pPr>
            <a:r>
              <a:rPr lang="fr-BE" dirty="0" err="1"/>
              <a:t>mh</a:t>
            </a:r>
            <a:r>
              <a:rPr lang="fr-BE" dirty="0"/>
              <a:t>/</a:t>
            </a:r>
            <a:r>
              <a:rPr lang="fr-BE" dirty="0" err="1"/>
              <a:t>mh</a:t>
            </a:r>
            <a:r>
              <a:rPr lang="fr-BE" dirty="0"/>
              <a:t> (</a:t>
            </a:r>
            <a:r>
              <a:rPr lang="fr-BE" dirty="0" err="1"/>
              <a:t>shared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BBB)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BE42B0B-E0E5-4AB1-B798-CD78574AB58C}"/>
              </a:ext>
            </a:extLst>
          </p:cNvPr>
          <p:cNvSpPr txBox="1"/>
          <p:nvPr/>
        </p:nvSpPr>
        <p:spPr>
          <a:xfrm>
            <a:off x="6279887" y="108000"/>
            <a:ext cx="2161310" cy="396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BE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9C9ED7C-68C3-44E7-B25C-C097C85F3BEA}"/>
              </a:ext>
            </a:extLst>
          </p:cNvPr>
          <p:cNvSpPr txBox="1"/>
          <p:nvPr/>
        </p:nvSpPr>
        <p:spPr>
          <a:xfrm>
            <a:off x="7164061" y="123764"/>
            <a:ext cx="1277136" cy="3960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10000"/>
          </a:bodyPr>
          <a:lstStyle/>
          <a:p>
            <a:r>
              <a:rPr lang="fr-BE" sz="1400" dirty="0"/>
              <a:t>WCGALP</a:t>
            </a:r>
            <a:r>
              <a:rPr lang="fr-BE" dirty="0"/>
              <a:t> </a:t>
            </a:r>
            <a:r>
              <a:rPr lang="fr-BE" sz="1400" dirty="0"/>
              <a:t>2022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20748606"/>
      </p:ext>
    </p:extLst>
  </p:cSld>
  <p:clrMapOvr>
    <a:masterClrMapping/>
  </p:clrMapOvr>
  <p:transition spd="slow">
    <p:push dir="u"/>
  </p:transition>
  <p:extLst mod="1">
    <p:ext uri="{3A86A75C-4F4B-4683-9AE1-C65F6400EC91}">
      <p14:laserTraceLst xmlns:p14="http://schemas.microsoft.com/office/powerpoint/2010/main">
        <p14:tracePtLst>
          <p14:tracePt t="5778" x="4281488" y="2671763"/>
          <p14:tracePt t="5905" x="4271963" y="2671763"/>
          <p14:tracePt t="5914" x="4267200" y="2667000"/>
          <p14:tracePt t="5977" x="4257675" y="2667000"/>
          <p14:tracePt t="5985" x="4229100" y="2652713"/>
          <p14:tracePt t="5994" x="4205288" y="2643188"/>
          <p14:tracePt t="6024" x="4157663" y="2614613"/>
          <p14:tracePt t="6057" x="4143375" y="2609850"/>
          <p14:tracePt t="6073" x="4110038" y="2595563"/>
          <p14:tracePt t="6092" x="4071938" y="2576513"/>
          <p14:tracePt t="6107" x="3948113" y="2528888"/>
          <p14:tracePt t="6123" x="3748088" y="2443163"/>
          <p14:tracePt t="6140" x="3509963" y="2395538"/>
          <p14:tracePt t="6158" x="3290888" y="2343150"/>
          <p14:tracePt t="6173" x="3176588" y="2324100"/>
          <p14:tracePt t="6191" x="3133725" y="2319338"/>
          <p14:tracePt t="6207" x="3105150" y="2314575"/>
          <p14:tracePt t="6223" x="3090863" y="2314575"/>
          <p14:tracePt t="6240" x="3081338" y="2314575"/>
          <p14:tracePt t="6258" x="3019425" y="2314575"/>
          <p14:tracePt t="6273" x="2928938" y="2314575"/>
          <p14:tracePt t="6290" x="2819400" y="2314575"/>
          <p14:tracePt t="6306" x="2700338" y="2314575"/>
          <p14:tracePt t="6323" x="2614613" y="2352675"/>
          <p14:tracePt t="6340" x="2557463" y="2386013"/>
          <p14:tracePt t="6356" x="2500313" y="2438400"/>
          <p14:tracePt t="6373" x="2471738" y="2476500"/>
          <p14:tracePt t="6390" x="2428875" y="2552700"/>
          <p14:tracePt t="6406" x="2395538" y="2609850"/>
          <p14:tracePt t="6423" x="2390775" y="2676525"/>
          <p14:tracePt t="6439" x="2386013" y="2747963"/>
          <p14:tracePt t="6456" x="2386013" y="2838450"/>
          <p14:tracePt t="6458" x="2386013" y="2876550"/>
          <p14:tracePt t="6473" x="2386013" y="2947988"/>
          <p14:tracePt t="6489" x="2409825" y="3000375"/>
          <p14:tracePt t="6506" x="2462213" y="3081338"/>
          <p14:tracePt t="6523" x="2538413" y="3181350"/>
          <p14:tracePt t="6539" x="2619375" y="3267075"/>
          <p14:tracePt t="6556" x="2690813" y="3319463"/>
          <p14:tracePt t="6573" x="2762250" y="3371850"/>
          <p14:tracePt t="6589" x="2833688" y="3414713"/>
          <p14:tracePt t="6606" x="2919413" y="3462338"/>
          <p14:tracePt t="6623" x="2995613" y="3486150"/>
          <p14:tracePt t="6639" x="3057525" y="3490913"/>
          <p14:tracePt t="6656" x="3119438" y="3490913"/>
          <p14:tracePt t="6658" x="3171825" y="3476625"/>
          <p14:tracePt t="6673" x="3262313" y="3448050"/>
          <p14:tracePt t="6689" x="3362325" y="3405188"/>
          <p14:tracePt t="6706" x="3471863" y="3362325"/>
          <p14:tracePt t="6722" x="3609975" y="3319463"/>
          <p14:tracePt t="6739" x="3714750" y="3290888"/>
          <p14:tracePt t="6756" x="3805238" y="3257550"/>
          <p14:tracePt t="6773" x="3890963" y="3224213"/>
          <p14:tracePt t="6789" x="3981450" y="3167063"/>
          <p14:tracePt t="6806" x="4043363" y="3124200"/>
          <p14:tracePt t="6822" x="4090988" y="3086100"/>
          <p14:tracePt t="6839" x="4124325" y="3057525"/>
          <p14:tracePt t="6856" x="4138613" y="3033713"/>
          <p14:tracePt t="6872" x="4143375" y="3000375"/>
          <p14:tracePt t="6873" x="4148138" y="2976563"/>
          <p14:tracePt t="6889" x="4148138" y="2933700"/>
          <p14:tracePt t="6906" x="4148138" y="2900363"/>
          <p14:tracePt t="6922" x="4143375" y="2833688"/>
          <p14:tracePt t="6939" x="4114800" y="2781300"/>
          <p14:tracePt t="6956" x="4076700" y="2724150"/>
          <p14:tracePt t="6972" x="4033838" y="2671763"/>
          <p14:tracePt t="6989" x="3986213" y="2628900"/>
          <p14:tracePt t="7005" x="3948113" y="2600325"/>
          <p14:tracePt t="7022" x="3900488" y="2566988"/>
          <p14:tracePt t="7039" x="3852863" y="2547938"/>
          <p14:tracePt t="7041" x="3814763" y="2528888"/>
          <p14:tracePt t="7055" x="3767138" y="2509838"/>
          <p14:tracePt t="7072" x="3667125" y="2466975"/>
          <p14:tracePt t="7074" x="3609975" y="2447925"/>
          <p14:tracePt t="7090" x="3514725" y="2414588"/>
          <p14:tracePt t="7105" x="3443288" y="2405063"/>
          <p14:tracePt t="7122" x="3376613" y="2400300"/>
          <p14:tracePt t="7138" x="3281363" y="2386013"/>
          <p14:tracePt t="7155" x="3219450" y="2376488"/>
          <p14:tracePt t="7172" x="3162300" y="2371725"/>
          <p14:tracePt t="7188" x="3114675" y="2366963"/>
          <p14:tracePt t="7205" x="3048000" y="2366963"/>
          <p14:tracePt t="7222" x="2976563" y="2366963"/>
          <p14:tracePt t="7238" x="2871788" y="2366963"/>
          <p14:tracePt t="7255" x="2743200" y="2371725"/>
          <p14:tracePt t="7272" x="2628900" y="2390775"/>
          <p14:tracePt t="7274" x="2590800" y="2405063"/>
          <p14:tracePt t="7288" x="2562225" y="2414588"/>
          <p14:tracePt t="7305" x="2514600" y="2452688"/>
          <p14:tracePt t="7323" x="2495550" y="2481263"/>
          <p14:tracePt t="7338" x="2462213" y="2543175"/>
          <p14:tracePt t="7355" x="2414588" y="2624138"/>
          <p14:tracePt t="7371" x="2371725" y="2700338"/>
          <p14:tracePt t="7388" x="2352675" y="2781300"/>
          <p14:tracePt t="7405" x="2347913" y="2895600"/>
          <p14:tracePt t="7423" x="2347913" y="2986088"/>
          <p14:tracePt t="7438" x="2381250" y="3062288"/>
          <p14:tracePt t="7455" x="2405063" y="3124200"/>
          <p14:tracePt t="7472" x="2419350" y="3148013"/>
          <p14:tracePt t="7488" x="2424113" y="3162300"/>
          <p14:tracePt t="7489" x="2428875" y="3167063"/>
          <p14:tracePt t="7505" x="2443163" y="3200400"/>
          <p14:tracePt t="7521" x="2476500" y="3248025"/>
          <p14:tracePt t="7538" x="2524125" y="3343275"/>
          <p14:tracePt t="7554" x="2566988" y="3409950"/>
          <p14:tracePt t="7571" x="2595563" y="3462338"/>
          <p14:tracePt t="7588" x="2619375" y="3495675"/>
          <p14:tracePt t="7604" x="2652713" y="3529013"/>
          <p14:tracePt t="7621" x="2709863" y="3571875"/>
          <p14:tracePt t="7638" x="2771775" y="3624263"/>
          <p14:tracePt t="7654" x="2862263" y="3681413"/>
          <p14:tracePt t="7671" x="2943225" y="3714750"/>
          <p14:tracePt t="7688" x="3038475" y="3738563"/>
          <p14:tracePt t="7704" x="3148013" y="3762375"/>
          <p14:tracePt t="7721" x="3371850" y="3795713"/>
          <p14:tracePt t="7738" x="3486150" y="3795713"/>
          <p14:tracePt t="7754" x="3557588" y="3795713"/>
          <p14:tracePt t="7771" x="3633788" y="3786188"/>
          <p14:tracePt t="7787" x="3733800" y="3738563"/>
          <p14:tracePt t="7804" x="3833813" y="3686175"/>
          <p14:tracePt t="7821" x="4000500" y="3586163"/>
          <p14:tracePt t="7837" x="4162425" y="3490913"/>
          <p14:tracePt t="7854" x="4343400" y="3367088"/>
          <p14:tracePt t="7871" x="4438650" y="3262313"/>
          <p14:tracePt t="7887" x="4481513" y="3167063"/>
          <p14:tracePt t="7904" x="4505325" y="3081338"/>
          <p14:tracePt t="7921" x="4505325" y="2971800"/>
          <p14:tracePt t="7937" x="4495800" y="2909888"/>
          <p14:tracePt t="7954" x="4433888" y="2824163"/>
          <p14:tracePt t="7970" x="4357688" y="2762250"/>
          <p14:tracePt t="7987" x="4257675" y="2705100"/>
          <p14:tracePt t="8004" x="4148138" y="2638425"/>
          <p14:tracePt t="8020" x="4014788" y="2566988"/>
          <p14:tracePt t="8037" x="3890963" y="2500313"/>
          <p14:tracePt t="8054" x="3790950" y="2443163"/>
          <p14:tracePt t="8072" x="3690938" y="2405063"/>
          <p14:tracePt t="8087" x="3576638" y="2376488"/>
          <p14:tracePt t="8104" x="3467100" y="2352675"/>
          <p14:tracePt t="8120" x="3371850" y="2343150"/>
          <p14:tracePt t="8137" x="3209925" y="2319338"/>
          <p14:tracePt t="8154" x="3114675" y="2319338"/>
          <p14:tracePt t="8170" x="2995613" y="2319338"/>
          <p14:tracePt t="8187" x="2871788" y="2352675"/>
          <p14:tracePt t="8203" x="2757488" y="2386013"/>
          <p14:tracePt t="8220" x="2686050" y="2390775"/>
          <p14:tracePt t="8237" x="2614613" y="2414588"/>
          <p14:tracePt t="8253" x="2557463" y="2433638"/>
          <p14:tracePt t="8270" x="2524125" y="2452688"/>
          <p14:tracePt t="8287" x="2500313" y="2471738"/>
          <p14:tracePt t="8303" x="2486025" y="2505075"/>
          <p14:tracePt t="8322" x="2466975" y="2552700"/>
          <p14:tracePt t="8337" x="2462213" y="2581275"/>
          <p14:tracePt t="8353" x="2462213" y="2609850"/>
          <p14:tracePt t="8370" x="2462213" y="2624138"/>
          <p14:tracePt t="8386" x="2462213" y="2638425"/>
          <p14:tracePt t="8403" x="2462213" y="2647950"/>
          <p14:tracePt t="8420" x="2471738" y="2657475"/>
          <p14:tracePt t="8449" x="2476500" y="2657475"/>
          <p14:tracePt t="11201" x="2476500" y="2652713"/>
          <p14:tracePt t="11225" x="2476500" y="2638425"/>
          <p14:tracePt t="11235" x="2476500" y="2633663"/>
          <p14:tracePt t="11252" x="2476500" y="2624138"/>
          <p14:tracePt t="11259" x="2490788" y="2609850"/>
          <p14:tracePt t="11267" x="2505075" y="2595563"/>
          <p14:tracePt t="11283" x="2547938" y="2566988"/>
          <p14:tracePt t="11315" x="2700338" y="2495550"/>
          <p14:tracePt t="11348" x="2957513" y="2409825"/>
          <p14:tracePt t="11365" x="3109913" y="2371725"/>
          <p14:tracePt t="11382" x="3324225" y="2300288"/>
          <p14:tracePt t="11398" x="3595688" y="2228850"/>
          <p14:tracePt t="11415" x="3957638" y="2162175"/>
          <p14:tracePt t="11431" x="4281488" y="2114550"/>
          <p14:tracePt t="11448" x="4548188" y="2062163"/>
          <p14:tracePt t="11450" x="4652963" y="2057400"/>
          <p14:tracePt t="11466" x="4862513" y="2000250"/>
          <p14:tracePt t="11481" x="5038725" y="1957388"/>
          <p14:tracePt t="11498" x="5214938" y="1919288"/>
          <p14:tracePt t="11515" x="5481638" y="1857375"/>
          <p14:tracePt t="11531" x="5672138" y="1814513"/>
          <p14:tracePt t="11548" x="5834063" y="1771650"/>
          <p14:tracePt t="11565" x="5991225" y="1733550"/>
          <p14:tracePt t="11581" x="6167438" y="1685925"/>
          <p14:tracePt t="11598" x="6410325" y="1619250"/>
          <p14:tracePt t="11615" x="6762750" y="1519238"/>
          <p14:tracePt t="11618" x="6938963" y="1481138"/>
          <p14:tracePt t="11631" x="7077075" y="1462088"/>
          <p14:tracePt t="11648" x="7305675" y="1400175"/>
          <p14:tracePt t="11650" x="7367588" y="1390650"/>
          <p14:tracePt t="11665" x="7481888" y="1366838"/>
          <p14:tracePt t="11681" x="7586663" y="1333500"/>
          <p14:tracePt t="11698" x="7743825" y="1295400"/>
          <p14:tracePt t="11714" x="7920038" y="1238250"/>
          <p14:tracePt t="11731" x="8058150" y="1204913"/>
          <p14:tracePt t="11748" x="8134350" y="1176338"/>
          <p14:tracePt t="11764" x="8172450" y="1152525"/>
          <p14:tracePt t="11781" x="8201025" y="1143000"/>
          <p14:tracePt t="11798" x="8253413" y="1119188"/>
          <p14:tracePt t="11814" x="8315325" y="1071563"/>
          <p14:tracePt t="11831" x="8358188" y="1047750"/>
          <p14:tracePt t="11848" x="8358188" y="1038225"/>
          <p14:tracePt t="11865" x="8358188" y="1028700"/>
          <p14:tracePt t="11881" x="8281988" y="1004888"/>
          <p14:tracePt t="11897" x="8134350" y="995363"/>
          <p14:tracePt t="11914" x="7924800" y="990600"/>
          <p14:tracePt t="11931" x="7696200" y="990600"/>
          <p14:tracePt t="11948" x="7539038" y="990600"/>
          <p14:tracePt t="11964" x="7396163" y="990600"/>
          <p14:tracePt t="11981" x="7262813" y="990600"/>
          <p14:tracePt t="11997" x="7167563" y="990600"/>
          <p14:tracePt t="12014" x="7091363" y="1009650"/>
          <p14:tracePt t="12031" x="7053263" y="1023938"/>
          <p14:tracePt t="12047" x="7015163" y="1033463"/>
          <p14:tracePt t="12064" x="6967538" y="1052513"/>
          <p14:tracePt t="12065" x="6958013" y="1057275"/>
          <p14:tracePt t="12081" x="6905625" y="1085850"/>
          <p14:tracePt t="12099" x="6843713" y="1114425"/>
          <p14:tracePt t="12114" x="6786563" y="1138238"/>
          <p14:tracePt t="12131" x="6734175" y="1162050"/>
          <p14:tracePt t="12147" x="6672263" y="1190625"/>
          <p14:tracePt t="12164" x="6581775" y="1233488"/>
          <p14:tracePt t="12180" x="6515100" y="1295400"/>
          <p14:tracePt t="12197" x="6491288" y="1352550"/>
          <p14:tracePt t="12214" x="6481763" y="1419225"/>
          <p14:tracePt t="12230" x="6477000" y="1462088"/>
          <p14:tracePt t="12247" x="6457950" y="1509713"/>
          <p14:tracePt t="12264" x="6438900" y="1562100"/>
          <p14:tracePt t="12265" x="6438900" y="1585913"/>
          <p14:tracePt t="12281" x="6434138" y="1666875"/>
          <p14:tracePt t="12297" x="6434138" y="1771650"/>
          <p14:tracePt t="12314" x="6448425" y="1866900"/>
          <p14:tracePt t="12330" x="6500813" y="2000250"/>
          <p14:tracePt t="12347" x="6529388" y="2138363"/>
          <p14:tracePt t="12364" x="6577013" y="2281238"/>
          <p14:tracePt t="12380" x="6629400" y="2405063"/>
          <p14:tracePt t="12397" x="6700838" y="2538413"/>
          <p14:tracePt t="12413" x="6800850" y="2652713"/>
          <p14:tracePt t="12430" x="6919913" y="2733675"/>
          <p14:tracePt t="12447" x="7058025" y="2790825"/>
          <p14:tracePt t="12463" x="7186613" y="2814638"/>
          <p14:tracePt t="12480" x="7324725" y="2828925"/>
          <p14:tracePt t="12497" x="7553325" y="2828925"/>
          <p14:tracePt t="12515" x="7724775" y="2800350"/>
          <p14:tracePt t="12530" x="7915275" y="2724150"/>
          <p14:tracePt t="12546" x="8101013" y="2609850"/>
          <p14:tracePt t="12563" x="8201025" y="2514600"/>
          <p14:tracePt t="12580" x="8262938" y="2405063"/>
          <p14:tracePt t="12596" x="8315325" y="2309813"/>
          <p14:tracePt t="12613" x="8358188" y="2209800"/>
          <p14:tracePt t="12630" x="8372475" y="2119313"/>
          <p14:tracePt t="12646" x="8372475" y="2033588"/>
          <p14:tracePt t="12663" x="8353425" y="1933575"/>
          <p14:tracePt t="12680" x="8310563" y="1824038"/>
          <p14:tracePt t="12696" x="8243888" y="1709738"/>
          <p14:tracePt t="12713" x="8086725" y="1543050"/>
          <p14:tracePt t="12729" x="7967663" y="1443038"/>
          <p14:tracePt t="12746" x="7800975" y="1362075"/>
          <p14:tracePt t="12763" x="7624763" y="1290638"/>
          <p14:tracePt t="12779" x="7419975" y="1209675"/>
          <p14:tracePt t="12796" x="7253288" y="1176338"/>
          <p14:tracePt t="12813" x="7100888" y="1157288"/>
          <p14:tracePt t="12829" x="6958013" y="1152525"/>
          <p14:tracePt t="12846" x="6796088" y="1143000"/>
          <p14:tracePt t="12863" x="6629400" y="1143000"/>
          <p14:tracePt t="12879" x="6448425" y="1143000"/>
          <p14:tracePt t="12882" x="6367463" y="1143000"/>
          <p14:tracePt t="12896" x="6286500" y="1152525"/>
          <p14:tracePt t="12913" x="6115050" y="1209675"/>
          <p14:tracePt t="12929" x="6072188" y="1247775"/>
          <p14:tracePt t="12946" x="6043613" y="1281113"/>
          <p14:tracePt t="12962" x="6015038" y="1314450"/>
          <p14:tracePt t="12979" x="5986463" y="1371600"/>
          <p14:tracePt t="12996" x="5957888" y="1433513"/>
          <p14:tracePt t="13012" x="5938838" y="1509713"/>
          <p14:tracePt t="13029" x="5919788" y="1581150"/>
          <p14:tracePt t="13046" x="5905500" y="1666875"/>
          <p14:tracePt t="13062" x="5895975" y="1738313"/>
          <p14:tracePt t="13079" x="5895975" y="1804988"/>
          <p14:tracePt t="13098" x="5919788" y="1938338"/>
          <p14:tracePt t="13112" x="5938838" y="1971675"/>
          <p14:tracePt t="13129" x="5995988" y="2085975"/>
          <p14:tracePt t="13145" x="6043613" y="2147888"/>
          <p14:tracePt t="13162" x="6110288" y="2214563"/>
          <p14:tracePt t="13179" x="6215063" y="2290763"/>
          <p14:tracePt t="13195" x="6372225" y="2362200"/>
          <p14:tracePt t="13212" x="6557963" y="2438400"/>
          <p14:tracePt t="13229" x="6715125" y="2490788"/>
          <p14:tracePt t="13245" x="6867525" y="2524125"/>
          <p14:tracePt t="13262" x="7005638" y="2557463"/>
          <p14:tracePt t="13279" x="7148513" y="2562225"/>
          <p14:tracePt t="13295" x="7286625" y="2562225"/>
          <p14:tracePt t="13312" x="7443788" y="2562225"/>
          <p14:tracePt t="13329" x="7653338" y="2562225"/>
          <p14:tracePt t="13345" x="7739063" y="2557463"/>
          <p14:tracePt t="13362" x="7815263" y="2543175"/>
          <p14:tracePt t="13379" x="7858125" y="2533650"/>
          <p14:tracePt t="13395" x="7896225" y="2528888"/>
          <p14:tracePt t="13412" x="7934325" y="2524125"/>
          <p14:tracePt t="13428" x="7939088" y="2524125"/>
          <p14:tracePt t="13585" x="7943850" y="2524125"/>
          <p14:tracePt t="13609" x="7934325" y="2538413"/>
          <p14:tracePt t="13617" x="7924800" y="2557463"/>
          <p14:tracePt t="13628" x="7920038" y="2586038"/>
          <p14:tracePt t="13645" x="7896225" y="2647950"/>
          <p14:tracePt t="13661" x="7891463" y="2709863"/>
          <p14:tracePt t="13678" x="7891463" y="2762250"/>
          <p14:tracePt t="13695" x="7905750" y="2795588"/>
          <p14:tracePt t="13711" x="7920038" y="2819400"/>
          <p14:tracePt t="13728" x="7929563" y="2824163"/>
          <p14:tracePt t="13730" x="7939088" y="2824163"/>
          <p14:tracePt t="13883" x="7929563" y="2824163"/>
          <p14:tracePt t="13889" x="7910513" y="2824163"/>
          <p14:tracePt t="13897" x="7886700" y="2824163"/>
          <p14:tracePt t="13911" x="7872413" y="2814638"/>
          <p14:tracePt t="13927" x="7848600" y="2809875"/>
          <p14:tracePt t="13945" x="7834313" y="2809875"/>
          <p14:tracePt t="13961" x="7810500" y="2809875"/>
          <p14:tracePt t="13977" x="7767638" y="2805113"/>
          <p14:tracePt t="13994" x="7710488" y="2805113"/>
          <p14:tracePt t="14012" x="7615238" y="2805113"/>
          <p14:tracePt t="14027" x="7496175" y="2805113"/>
          <p14:tracePt t="14044" x="7362825" y="2805113"/>
          <p14:tracePt t="14061" x="7158038" y="2805113"/>
          <p14:tracePt t="14077" x="6881813" y="2805113"/>
          <p14:tracePt t="14094" x="6586538" y="2805113"/>
          <p14:tracePt t="14111" x="6343650" y="2805113"/>
          <p14:tracePt t="14127" x="6186488" y="2819400"/>
          <p14:tracePt t="14144" x="6062663" y="2862263"/>
          <p14:tracePt t="14145" x="6000750" y="2895600"/>
          <p14:tracePt t="14161" x="5915025" y="2967038"/>
          <p14:tracePt t="14177" x="5843588" y="3033713"/>
          <p14:tracePt t="14194" x="5800725" y="3109913"/>
          <p14:tracePt t="14211" x="5791200" y="3190875"/>
          <p14:tracePt t="14227" x="5791200" y="3319463"/>
          <p14:tracePt t="14244" x="5810250" y="3433763"/>
          <p14:tracePt t="14261" x="5848350" y="3509963"/>
          <p14:tracePt t="14277" x="5886450" y="3552825"/>
          <p14:tracePt t="14294" x="5924550" y="3609975"/>
          <p14:tracePt t="14310" x="5976938" y="3667125"/>
          <p14:tracePt t="14329" x="6124575" y="3771900"/>
          <p14:tracePt t="14344" x="6210300" y="3795713"/>
          <p14:tracePt t="14362" x="6610350" y="3857625"/>
          <p14:tracePt t="14377" x="6796088" y="3876675"/>
          <p14:tracePt t="14394" x="7000875" y="3890963"/>
          <p14:tracePt t="14410" x="7205663" y="3938588"/>
          <p14:tracePt t="14427" x="7377113" y="3962400"/>
          <p14:tracePt t="14443" x="7496175" y="3962400"/>
          <p14:tracePt t="14460" x="7629525" y="3924300"/>
          <p14:tracePt t="14477" x="7777163" y="3852863"/>
          <p14:tracePt t="14493" x="7958138" y="3757613"/>
          <p14:tracePt t="14510" x="8077200" y="3671888"/>
          <p14:tracePt t="14527" x="8167688" y="3586163"/>
          <p14:tracePt t="14543" x="8220075" y="3481388"/>
          <p14:tracePt t="14560" x="8248650" y="3362325"/>
          <p14:tracePt t="14563" x="8258175" y="3305175"/>
          <p14:tracePt t="14577" x="8262938" y="3214688"/>
          <p14:tracePt t="14593" x="8262938" y="3152775"/>
          <p14:tracePt t="14610" x="8234363" y="3095625"/>
          <p14:tracePt t="14626" x="8172450" y="3038475"/>
          <p14:tracePt t="14643" x="8105775" y="3000375"/>
          <p14:tracePt t="14660" x="8020050" y="2967038"/>
          <p14:tracePt t="14676" x="7934325" y="2924175"/>
          <p14:tracePt t="14693" x="7853363" y="2881313"/>
          <p14:tracePt t="14710" x="7772400" y="2852738"/>
          <p14:tracePt t="14726" x="7639050" y="2809875"/>
          <p14:tracePt t="14743" x="7496175" y="2786063"/>
          <p14:tracePt t="14761" x="7267575" y="2752725"/>
          <p14:tracePt t="14776" x="7200900" y="2752725"/>
          <p14:tracePt t="14793" x="7029450" y="2752725"/>
          <p14:tracePt t="14809" x="6924675" y="2752725"/>
          <p14:tracePt t="14826" x="6819900" y="2752725"/>
          <p14:tracePt t="14843" x="6762750" y="2752725"/>
          <p14:tracePt t="14859" x="6681788" y="2767013"/>
          <p14:tracePt t="14876" x="6605588" y="2795588"/>
          <p14:tracePt t="14893" x="6510338" y="2833688"/>
          <p14:tracePt t="14909" x="6419850" y="2890838"/>
          <p14:tracePt t="14926" x="6310313" y="2947988"/>
          <p14:tracePt t="14943" x="6200775" y="2995613"/>
          <p14:tracePt t="14959" x="6115050" y="3052763"/>
          <p14:tracePt t="14961" x="6086475" y="3076575"/>
          <p14:tracePt t="14977" x="6043613" y="3133725"/>
          <p14:tracePt t="14993" x="6029325" y="3176588"/>
          <p14:tracePt t="15011" x="6029325" y="3209925"/>
          <p14:tracePt t="15026" x="6029325" y="3248025"/>
          <p14:tracePt t="15043" x="6029325" y="3286125"/>
          <p14:tracePt t="15059" x="6029325" y="3333750"/>
          <p14:tracePt t="15076" x="6048375" y="3400425"/>
          <p14:tracePt t="15092" x="6096000" y="3467100"/>
          <p14:tracePt t="15109" x="6148388" y="3538538"/>
          <p14:tracePt t="15126" x="6205538" y="3576638"/>
          <p14:tracePt t="15142" x="6229350" y="3586163"/>
          <p14:tracePt t="15159" x="6248400" y="3586163"/>
          <p14:tracePt t="15176" x="6286500" y="3595688"/>
          <p14:tracePt t="15192" x="6334125" y="3600450"/>
          <p14:tracePt t="15209" x="6400800" y="3609975"/>
          <p14:tracePt t="15225" x="6448425" y="3619500"/>
          <p14:tracePt t="15242" x="6519863" y="3633788"/>
          <p14:tracePt t="15260" x="6581775" y="3643313"/>
          <p14:tracePt t="15275" x="6619875" y="3657600"/>
          <p14:tracePt t="15292" x="6643688" y="3657600"/>
          <p14:tracePt t="15309" x="6657975" y="3662363"/>
          <p14:tracePt t="15325" x="6667500" y="3662363"/>
          <p14:tracePt t="15342" x="6691313" y="3671888"/>
          <p14:tracePt t="15359" x="6719888" y="3671888"/>
          <p14:tracePt t="15375" x="6748463" y="3676650"/>
          <p14:tracePt t="15392" x="6753225" y="3676650"/>
          <p14:tracePt t="15993" x="6762750" y="3676650"/>
          <p14:tracePt t="16081" x="6772275" y="3681413"/>
          <p14:tracePt t="16737" x="6781800" y="3681413"/>
          <p14:tracePt t="16802" x="6786563" y="3681413"/>
          <p14:tracePt t="16993" x="6791325" y="3686175"/>
          <p14:tracePt t="17001" x="6781800" y="3700463"/>
          <p14:tracePt t="17010" x="6781800" y="3709988"/>
          <p14:tracePt t="17025" x="6772275" y="3729038"/>
          <p14:tracePt t="17041" x="6767513" y="3743325"/>
          <p14:tracePt t="17057" x="6762750" y="3748088"/>
          <p14:tracePt t="17091" x="6762750" y="3757613"/>
          <p14:tracePt t="17145" x="6762750" y="3762375"/>
          <p14:tracePt t="17401" x="6757988" y="3771900"/>
          <p14:tracePt t="17417" x="6753225" y="3786188"/>
          <p14:tracePt t="17425" x="6743700" y="3800475"/>
          <p14:tracePt t="17442" x="6734175" y="3829050"/>
          <p14:tracePt t="17456" x="6729413" y="3843338"/>
          <p14:tracePt t="17489" x="6700838" y="3905250"/>
          <p14:tracePt t="17522" x="6696075" y="3905250"/>
          <p14:tracePt t="18129" x="6696075" y="3910013"/>
          <p14:tracePt t="18139" x="6681788" y="3910013"/>
          <p14:tracePt t="18154" x="6667500" y="3910013"/>
          <p14:tracePt t="18161" x="6653213" y="3905250"/>
          <p14:tracePt t="18172" x="6643688" y="3900488"/>
          <p14:tracePt t="18190" x="6610350" y="3876675"/>
          <p14:tracePt t="18205" x="6572250" y="3862388"/>
          <p14:tracePt t="18237" x="6429375" y="3805238"/>
          <p14:tracePt t="18271" x="6372225" y="3781425"/>
          <p14:tracePt t="18287" x="6338888" y="3762375"/>
          <p14:tracePt t="18304" x="6281738" y="3743325"/>
          <p14:tracePt t="18322" x="6181725" y="3676650"/>
          <p14:tracePt t="18337" x="6124575" y="3638550"/>
          <p14:tracePt t="18354" x="6091238" y="3581400"/>
          <p14:tracePt t="18370" x="6062663" y="3505200"/>
          <p14:tracePt t="18387" x="6034088" y="3400425"/>
          <p14:tracePt t="18404" x="6029325" y="3290888"/>
          <p14:tracePt t="18420" x="6029325" y="3162300"/>
          <p14:tracePt t="18438" x="6029325" y="3028950"/>
          <p14:tracePt t="18454" x="6029325" y="2895600"/>
          <p14:tracePt t="18471" x="6010275" y="2757488"/>
          <p14:tracePt t="18487" x="5995988" y="2662238"/>
          <p14:tracePt t="18504" x="5995988" y="2571750"/>
          <p14:tracePt t="18521" x="5995988" y="2452688"/>
          <p14:tracePt t="18537" x="5995988" y="2405063"/>
          <p14:tracePt t="18553" x="5986463" y="2362200"/>
          <p14:tracePt t="18570" x="5981700" y="2357438"/>
          <p14:tracePt t="18657" x="5981700" y="2362200"/>
          <p14:tracePt t="18665" x="5981700" y="2405063"/>
          <p14:tracePt t="18674" x="5972175" y="2471738"/>
          <p14:tracePt t="18687" x="5972175" y="2547938"/>
          <p14:tracePt t="18703" x="5972175" y="2757488"/>
          <p14:tracePt t="18720" x="5995988" y="3062288"/>
          <p14:tracePt t="18722" x="6019800" y="3186113"/>
          <p14:tracePt t="18737" x="6081713" y="3333750"/>
          <p14:tracePt t="18753" x="6134100" y="3414713"/>
          <p14:tracePt t="18771" x="6148388" y="3443288"/>
          <p14:tracePt t="18787" x="6157913" y="3467100"/>
          <p14:tracePt t="18803" x="6157913" y="3481388"/>
          <p14:tracePt t="18889" x="6162675" y="3486150"/>
          <p14:tracePt t="18913" x="6181725" y="3476625"/>
          <p14:tracePt t="18921" x="6215063" y="3419475"/>
          <p14:tracePt t="18936" x="6248400" y="3333750"/>
          <p14:tracePt t="18953" x="6310313" y="3081338"/>
          <p14:tracePt t="18970" x="6353175" y="2909888"/>
          <p14:tracePt t="18986" x="6376988" y="2781300"/>
          <p14:tracePt t="19003" x="6391275" y="2686050"/>
          <p14:tracePt t="19019" x="6410325" y="2624138"/>
          <p14:tracePt t="19036" x="6419850" y="2595563"/>
          <p14:tracePt t="19054" x="6429375" y="2595563"/>
          <p14:tracePt t="19121" x="6429375" y="2605088"/>
          <p14:tracePt t="19129" x="6429375" y="2628900"/>
          <p14:tracePt t="19137" x="6429375" y="2652713"/>
          <p14:tracePt t="19153" x="6429375" y="2709863"/>
          <p14:tracePt t="19169" x="6429375" y="2781300"/>
          <p14:tracePt t="19186" x="6429375" y="2852738"/>
          <p14:tracePt t="19202" x="6429375" y="2919413"/>
          <p14:tracePt t="19219" x="6429375" y="2981325"/>
          <p14:tracePt t="19236" x="6429375" y="3062288"/>
          <p14:tracePt t="19252" x="6438900" y="3128963"/>
          <p14:tracePt t="19269" x="6457950" y="3195638"/>
          <p14:tracePt t="19286" x="6472238" y="3257550"/>
          <p14:tracePt t="19302" x="6481763" y="3276600"/>
          <p14:tracePt t="19321" x="6496050" y="3333750"/>
          <p14:tracePt t="19336" x="6500813" y="3352800"/>
          <p14:tracePt t="19338" x="6505575" y="3357563"/>
          <p14:tracePt t="19352" x="6515100" y="3381375"/>
          <p14:tracePt t="19369" x="6534150" y="3405188"/>
          <p14:tracePt t="19387" x="6572250" y="3429000"/>
          <p14:tracePt t="19402" x="6591300" y="3429000"/>
          <p14:tracePt t="20553" x="6596063" y="3429000"/>
          <p14:tracePt t="23881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CustomShape 1"/>
          <p:cNvSpPr/>
          <p:nvPr/>
        </p:nvSpPr>
        <p:spPr>
          <a:xfrm>
            <a:off x="457200" y="1121020"/>
            <a:ext cx="8226000" cy="342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3080" indent="-339480">
              <a:lnSpc>
                <a:spcPct val="100000"/>
              </a:lnSpc>
              <a:spcBef>
                <a:spcPts val="519"/>
              </a:spcBef>
              <a:buClr>
                <a:srgbClr val="7DB928"/>
              </a:buClr>
              <a:buSzPct val="55000"/>
              <a:buFont typeface="Lucida Grande"/>
              <a:buChar char="▶"/>
            </a:pPr>
            <a:r>
              <a:rPr lang="fr-FR" sz="2400" spc="-1" dirty="0">
                <a:solidFill>
                  <a:srgbClr val="595959"/>
                </a:solidFill>
              </a:rPr>
              <a:t>60 DPB </a:t>
            </a:r>
          </a:p>
          <a:p>
            <a:pPr marL="803275" indent="-342900">
              <a:lnSpc>
                <a:spcPct val="100000"/>
              </a:lnSpc>
              <a:spcBef>
                <a:spcPts val="519"/>
              </a:spcBef>
              <a:buClr>
                <a:srgbClr val="7DB928"/>
              </a:buClr>
              <a:buSzPct val="55000"/>
              <a:buFont typeface="Wingdings" panose="05000000000000000000" pitchFamily="2" charset="2"/>
              <a:buChar char="v"/>
            </a:pPr>
            <a:r>
              <a:rPr lang="fr-FR" sz="2400" spc="-1" dirty="0">
                <a:solidFill>
                  <a:srgbClr val="595959"/>
                </a:solidFill>
              </a:rPr>
              <a:t>52 </a:t>
            </a:r>
            <a:r>
              <a:rPr lang="fr-FR" sz="2400" spc="-1" dirty="0" err="1">
                <a:solidFill>
                  <a:srgbClr val="595959"/>
                </a:solidFill>
              </a:rPr>
              <a:t>Belgian</a:t>
            </a:r>
            <a:r>
              <a:rPr lang="fr-FR" sz="2400" spc="-1" dirty="0">
                <a:solidFill>
                  <a:srgbClr val="595959"/>
                </a:solidFill>
              </a:rPr>
              <a:t> DPB</a:t>
            </a:r>
          </a:p>
          <a:p>
            <a:pPr marL="803275" indent="-342900">
              <a:lnSpc>
                <a:spcPct val="100000"/>
              </a:lnSpc>
              <a:spcBef>
                <a:spcPts val="519"/>
              </a:spcBef>
              <a:buClr>
                <a:srgbClr val="7DB928"/>
              </a:buClr>
              <a:buSzPct val="55000"/>
              <a:buFont typeface="Wingdings" panose="05000000000000000000" pitchFamily="2" charset="2"/>
              <a:buChar char="v"/>
            </a:pPr>
            <a:r>
              <a:rPr lang="fr-FR" sz="2400" spc="-1" dirty="0">
                <a:solidFill>
                  <a:srgbClr val="595959"/>
                </a:solidFill>
              </a:rPr>
              <a:t>8 French DPB</a:t>
            </a:r>
          </a:p>
          <a:p>
            <a:pPr marL="343080" indent="-339480">
              <a:lnSpc>
                <a:spcPct val="100000"/>
              </a:lnSpc>
              <a:spcBef>
                <a:spcPts val="519"/>
              </a:spcBef>
              <a:buClr>
                <a:srgbClr val="7DB928"/>
              </a:buClr>
              <a:buSzPct val="55000"/>
              <a:buFont typeface="Lucida Grande"/>
              <a:buChar char="▶"/>
            </a:pPr>
            <a:r>
              <a:rPr lang="fr-FR" sz="2400" spc="-1" dirty="0">
                <a:solidFill>
                  <a:srgbClr val="595959"/>
                </a:solidFill>
              </a:rPr>
              <a:t>60 BBB</a:t>
            </a:r>
            <a:endParaRPr lang="fr-FR" sz="2400" b="0" strike="noStrike" spc="-1" dirty="0">
              <a:solidFill>
                <a:srgbClr val="595959"/>
              </a:solidFill>
            </a:endParaRPr>
          </a:p>
          <a:p>
            <a:pPr marL="803275" indent="-342900">
              <a:lnSpc>
                <a:spcPct val="100000"/>
              </a:lnSpc>
              <a:spcBef>
                <a:spcPts val="519"/>
              </a:spcBef>
              <a:buClr>
                <a:srgbClr val="7DB928"/>
              </a:buClr>
              <a:buSzPct val="55000"/>
              <a:buFont typeface="Wingdings" panose="05000000000000000000" pitchFamily="2" charset="2"/>
              <a:buChar char="v"/>
            </a:pPr>
            <a:endParaRPr lang="fr-FR" sz="2600" b="0" strike="noStrike" spc="-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4CECFC-8970-435B-9633-510C55D2143B}"/>
              </a:ext>
            </a:extLst>
          </p:cNvPr>
          <p:cNvSpPr txBox="1"/>
          <p:nvPr/>
        </p:nvSpPr>
        <p:spPr>
          <a:xfrm>
            <a:off x="564995" y="431180"/>
            <a:ext cx="7857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>
                <a:solidFill>
                  <a:srgbClr val="7DB928"/>
                </a:solidFill>
              </a:rPr>
              <a:t>Principal component </a:t>
            </a:r>
            <a:r>
              <a:rPr lang="fr-BE" sz="2800" dirty="0" err="1">
                <a:solidFill>
                  <a:srgbClr val="7DB928"/>
                </a:solidFill>
              </a:rPr>
              <a:t>analysis</a:t>
            </a:r>
            <a:endParaRPr lang="fr-BE" sz="2800" dirty="0">
              <a:solidFill>
                <a:srgbClr val="7DB928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4C2FC91-C391-4674-BD74-1FF9F8F4C841}"/>
              </a:ext>
            </a:extLst>
          </p:cNvPr>
          <p:cNvSpPr txBox="1"/>
          <p:nvPr/>
        </p:nvSpPr>
        <p:spPr>
          <a:xfrm>
            <a:off x="7329643" y="4712320"/>
            <a:ext cx="1238865" cy="330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r>
              <a:rPr lang="fr-BE" sz="1000" dirty="0"/>
              <a:t>8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C39524-A3F4-49C7-87B3-F6FE3EE9F10A}"/>
              </a:ext>
            </a:extLst>
          </p:cNvPr>
          <p:cNvSpPr txBox="1"/>
          <p:nvPr/>
        </p:nvSpPr>
        <p:spPr>
          <a:xfrm>
            <a:off x="6279887" y="108000"/>
            <a:ext cx="2161310" cy="396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BE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5EC74F0-E4DB-466E-8E5B-17143F342CEC}"/>
              </a:ext>
            </a:extLst>
          </p:cNvPr>
          <p:cNvSpPr txBox="1"/>
          <p:nvPr/>
        </p:nvSpPr>
        <p:spPr>
          <a:xfrm>
            <a:off x="7164061" y="123764"/>
            <a:ext cx="1277136" cy="3960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10000"/>
          </a:bodyPr>
          <a:lstStyle/>
          <a:p>
            <a:r>
              <a:rPr lang="fr-BE" sz="1400" dirty="0"/>
              <a:t>WCGALP</a:t>
            </a:r>
            <a:r>
              <a:rPr lang="fr-BE" dirty="0"/>
              <a:t> </a:t>
            </a:r>
            <a:r>
              <a:rPr lang="fr-BE" sz="1400" dirty="0"/>
              <a:t>2022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0882464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lnSpcReduction="10000"/>
      </a:bodyPr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10717</TotalTime>
  <Words>508</Words>
  <Application>Microsoft Office PowerPoint</Application>
  <PresentationFormat>Affichage à l'écran (16:9)</PresentationFormat>
  <Paragraphs>125</Paragraphs>
  <Slides>17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17</vt:i4>
      </vt:variant>
    </vt:vector>
  </HeadingPairs>
  <TitlesOfParts>
    <vt:vector size="27" baseType="lpstr">
      <vt:lpstr>Arial</vt:lpstr>
      <vt:lpstr>Calibri</vt:lpstr>
      <vt:lpstr>DejaVu Sans</vt:lpstr>
      <vt:lpstr>Lucida Grande</vt:lpstr>
      <vt:lpstr>Symbol</vt:lpstr>
      <vt:lpstr>Times New Roman</vt:lpstr>
      <vt:lpstr>Univers (W1)</vt:lpstr>
      <vt:lpstr>Wingdings</vt:lpstr>
      <vt:lpstr>Office Theme</vt:lpstr>
      <vt:lpstr>Thème Office</vt:lpstr>
      <vt:lpstr>Is it possible to differentiate meat products of a local breed from those of its sister breed based on genotypes?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Thank you for your attention!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Sophie Minon</dc:creator>
  <dc:description/>
  <cp:lastModifiedBy>Wilmot Hélène</cp:lastModifiedBy>
  <cp:revision>486</cp:revision>
  <dcterms:created xsi:type="dcterms:W3CDTF">2018-03-13T16:35:22Z</dcterms:created>
  <dcterms:modified xsi:type="dcterms:W3CDTF">2022-06-24T09:51:10Z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16.0016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106</vt:i4>
  </property>
  <property fmtid="{D5CDD505-2E9C-101B-9397-08002B2CF9AE}" pid="8" name="PresentationFormat">
    <vt:lpwstr>Affichage à l'écran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111</vt:i4>
  </property>
</Properties>
</file>