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414" r:id="rId8"/>
    <p:sldId id="413" r:id="rId9"/>
    <p:sldId id="277" r:id="rId10"/>
    <p:sldId id="415" r:id="rId11"/>
    <p:sldId id="411" r:id="rId12"/>
    <p:sldId id="41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C7B7A-5257-4D61-9EE6-0311AF3F8313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593C-8500-4FC1-8701-838A68FC79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960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93C-8500-4FC1-8701-838A68FC7994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065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93C-8500-4FC1-8701-838A68FC7994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81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Déontologie politique au sens large à la fois la législation (hard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law</a:t>
            </a:r>
            <a:r>
              <a:rPr lang="fr-FR" sz="1800" dirty="0">
                <a:effectLst/>
                <a:latin typeface="Segoe UI" panose="020B0502040204020203" pitchFamily="34" charset="0"/>
              </a:rPr>
              <a:t>) et les normes éthiques qui visent à moraliser les gouvernants</a:t>
            </a:r>
            <a:endParaRPr lang="fr-FR" sz="1800" dirty="0">
              <a:effectLst/>
              <a:latin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93C-8500-4FC1-8701-838A68FC7994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2557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93C-8500-4FC1-8701-838A68FC799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152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93C-8500-4FC1-8701-838A68FC799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6380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Idée = il faut suffisamment d’informations pour que le peuple puisse se prononcer en connaissance (« garantir la libre expression de l’opinion du peuple ») de cause sur un candidat. Reste à fixer ce qui est nécessaire pour se prononcer…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93C-8500-4FC1-8701-838A68FC799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6055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F1021-85D8-4FBC-8427-4FC897198BF4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91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93C-8500-4FC1-8701-838A68FC799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912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90114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705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1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5238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54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433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288615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074055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96CA2-0590-3382-64BD-0F88B13D1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3F3714-0E39-FCEE-B06D-51B3BC86B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9C0EE5-36F5-6AF3-144F-920E9B185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31CC-F33E-46C8-BFDC-9A934A06C965}" type="datetime1">
              <a:rPr lang="fr-BE" smtClean="0"/>
              <a:t>04-07-22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42EB65-5906-1B47-7A94-21547DFA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7F05F6-221C-642E-A650-35A2F458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8EDD-5819-4108-911E-CB64AA0CD96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2668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94295F-03C8-50AA-3CEB-B3D12196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BD0FC9-F836-E21E-A285-5B7A584A1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DE8339-1E94-3346-7969-75B4AFBA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0F9-6216-460B-9585-48B72B8D5B56}" type="datetime1">
              <a:rPr lang="fr-BE" smtClean="0"/>
              <a:t>04-07-22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FDFFC9-DD72-9557-ADB2-27C132CB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08533-AFF2-D1F8-6DD1-5545088C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8EDD-5819-4108-911E-CB64AA0CD96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099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EA702-C706-B08F-7C64-F228483D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F71EF4-EA3A-FE3A-7999-D8DE39DD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8A6649-2996-14AF-B131-1A3FBB90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7C4C-56C7-469E-81FB-56E999077B30}" type="datetime1">
              <a:rPr lang="fr-BE" smtClean="0"/>
              <a:t>04-07-22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BCBDE3-E960-A708-833F-A1F61B75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375DD4-9828-04CE-1D1B-C4BA0B17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8EDD-5819-4108-911E-CB64AA0CD96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104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909730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0F4F5-225E-1139-1307-8720C840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8E39B-6E08-BAF7-D7F5-B38C2C792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8DA447-D7D6-A07D-3BC8-8FBBCE855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A2E8DA-3147-E890-3B0E-1A598CFC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553-2BB4-4B32-8BFC-BC295B2E6FAC}" type="datetime1">
              <a:rPr lang="fr-BE" smtClean="0"/>
              <a:t>04-07-22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ACAFA5-A209-F35D-9A06-3EB44246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4C1D6D-C8C6-E3AC-E7E8-02DF8B22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8EDD-5819-4108-911E-CB64AA0CD96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809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42C70-A400-B5B4-E78A-3A2A73EB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10C4B5-3EEA-C8B5-04CF-F65998DD2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DF1DAF-D368-A6BB-F2C3-29F70E1F1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55DE92-E634-641E-AD4D-FF6A32079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FD845C-132D-1261-6766-BF0219631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2A1F065-965D-E18D-5985-0690AF63E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8AD9-BDD0-49CF-97E8-CF664BDB1BDC}" type="datetime1">
              <a:rPr lang="fr-BE" smtClean="0"/>
              <a:t>04-07-22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F13DE4F-355C-66E4-9407-45553EAA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B060C4-36D0-77FA-C947-899D69E1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8EDD-5819-4108-911E-CB64AA0CD96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7043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11EE5-C2B0-C384-383A-EB650B0E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F27F2E-D03A-93EC-0A95-7019A8AE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E590-7D89-42B1-A5C6-F7DF8ADE33D1}" type="datetime1">
              <a:rPr lang="fr-BE" smtClean="0"/>
              <a:t>04-07-22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01E529-7010-34DD-7C4E-4083BB16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E52601-C9A4-6026-96FE-DAE1A4D6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8EDD-5819-4108-911E-CB64AA0CD96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6882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EC3786A-0088-2916-2544-E7214A54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44A7-D371-4615-A960-88D1267292B6}" type="datetime1">
              <a:rPr lang="fr-BE" smtClean="0"/>
              <a:t>04-07-22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04D988-22F5-840F-2E8B-3F67466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481336-41A6-6554-3648-BAF160FF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8EDD-5819-4108-911E-CB64AA0CD96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7213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C3CEF-7DE7-267D-FED0-C21A24CB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BBBE0C-6C71-8D42-D374-7861759A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9EF5BD-3F58-054A-20F2-BC2CF2963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67DA50-9A25-5112-AD16-61311CDB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C529-0D8B-4103-A8F3-135BAA6548B8}" type="datetime1">
              <a:rPr lang="fr-BE" smtClean="0"/>
              <a:t>04-07-22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EB4DA9-3CEE-ED4B-8EB9-A488A19C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3BDB95-0392-24DF-246C-9988706D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8EDD-5819-4108-911E-CB64AA0CD96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7352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1FE34-CE55-98FD-BB10-6B71375F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F4FAE74-D8D9-316A-FA73-B55979CF5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424AB2-DB02-CDD6-074C-39C696B1B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007E2D-2647-606B-B6E3-46041094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44CA-A890-45F9-8254-A81DA1AD218C}" type="datetime1">
              <a:rPr lang="fr-BE" smtClean="0"/>
              <a:t>04-07-22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15046C-21E3-B49F-5736-7601E274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5971C9-1B9A-7E70-7F5C-8FC595E3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8EDD-5819-4108-911E-CB64AA0CD96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3108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0B5EA-FBA9-8E7B-A0D6-2A36FA95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72C6AB-CDF3-F428-4924-5F13C497B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A93F2F-5EC9-7B5C-2D8A-33C92AC9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4F6E-B0B4-4010-B261-AD1454BC7992}" type="datetime1">
              <a:rPr lang="fr-BE" smtClean="0"/>
              <a:t>04-07-22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F0EFEC-282F-B32F-58F0-77F9FD76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8C10C8-407C-0FA3-A8D3-0FB323ED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8EDD-5819-4108-911E-CB64AA0CD96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2310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E29EBC-31BA-1F6B-15B4-53F8C9B60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41FD44-2AD0-6824-EB9D-6A0702F4E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A9F56F-32E8-6957-9C08-9BD062BC9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8FCA-7B2B-44D9-B0EA-CB9187CB296A}" type="datetime1">
              <a:rPr lang="fr-BE" smtClean="0"/>
              <a:t>04-07-22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B8C833-6262-7B09-AE4C-5EFB47A4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7BC77-2086-8313-1227-30B3D2F8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8EDD-5819-4108-911E-CB64AA0CD96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169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235871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64673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47497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89061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469840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937908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736399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6D664-62A3-44A5-9144-3FF2763FD900}" type="datetimeFigureOut">
              <a:rPr lang="fr-BE" smtClean="0"/>
              <a:t>04-07-22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E6FECA-8E82-43F3-B96B-27FAD7CD0C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354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5760B5-BD43-8821-ADA6-92EAE4FE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B54A0-F44B-C0FA-0422-D95F86F7E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AD5572-C9DE-9A5E-C60B-8F4ED212E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0B0D7-B809-4E91-85D4-DC24F383EBC4}" type="datetime1">
              <a:rPr lang="fr-BE" smtClean="0"/>
              <a:t>04-07-22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85778A-A5EF-F985-65DB-35B79AB76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82F53E-E014-A681-5CDA-67CAD514B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F8EDD-5819-4108-911E-CB64AA0CD96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59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ena.geron@uliege.be" TargetMode="External"/><Relationship Id="rId5" Type="http://schemas.openxmlformats.org/officeDocument/2006/relationships/hyperlink" Target="mailto:Mathilde.franssen@uliege.be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5F3EC-20FA-225E-039C-6E55DAD59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746" y="1524001"/>
            <a:ext cx="8756072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Political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ethics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and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its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potential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interference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with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the right to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privacy</a:t>
            </a:r>
            <a:endParaRPr lang="fr-BE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5BC46B-2E8A-ECF2-909F-8901CFFD7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407" y="3170303"/>
            <a:ext cx="9652000" cy="3043526"/>
          </a:xfrm>
        </p:spPr>
        <p:txBody>
          <a:bodyPr>
            <a:normAutofit/>
          </a:bodyPr>
          <a:lstStyle/>
          <a:p>
            <a:pPr algn="ctr"/>
            <a:endParaRPr lang="en-GB" sz="2200" b="1" kern="1800" spc="75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200" b="1" kern="1800" spc="75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Mathilde Franssen &amp; Léna Geron </a:t>
            </a:r>
          </a:p>
          <a:p>
            <a:pPr algn="ctr"/>
            <a:r>
              <a:rPr lang="en-GB" sz="2200" b="1" kern="1800" spc="75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Liège (Belgium)</a:t>
            </a:r>
          </a:p>
          <a:p>
            <a:pPr algn="ctr"/>
            <a:endParaRPr lang="en-GB" sz="2200" b="1" kern="1800" spc="75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kern="1800" spc="75" dirty="0">
                <a:solidFill>
                  <a:schemeClr val="accent1">
                    <a:lumMod val="50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ICON•</a:t>
            </a:r>
            <a:r>
              <a:rPr lang="en-GB" sz="1600" b="1" kern="1800" spc="75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600" b="1" kern="1800" spc="75" dirty="0">
                <a:solidFill>
                  <a:schemeClr val="accent1">
                    <a:lumMod val="50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 | </a:t>
            </a:r>
            <a:r>
              <a:rPr lang="en-GB" sz="1600" b="1" kern="1800" spc="75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problems and prospects in public law</a:t>
            </a:r>
          </a:p>
          <a:p>
            <a:pPr algn="ctr"/>
            <a:r>
              <a:rPr lang="en-GB" sz="1600" b="1" kern="1800" spc="75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 2 – 5 </a:t>
            </a:r>
            <a:r>
              <a:rPr lang="en-GB" sz="1600" b="1" kern="1800" spc="75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</a:t>
            </a:r>
            <a:r>
              <a:rPr lang="en-GB" sz="1600" b="1" kern="1800" spc="75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1600" b="1" kern="1800" spc="75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Panel #81 Constitutional Theory I</a:t>
            </a:r>
          </a:p>
          <a:p>
            <a:pPr algn="ctr"/>
            <a:endParaRPr lang="en-GB" sz="2200" b="1" kern="1800" spc="75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kern="1800" spc="75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kern="1800" spc="75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kern="1800" spc="7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kern="1800" cap="all" spc="7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986B44-BE24-DCD6-6E5C-E1AA37301B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800883" y="87746"/>
            <a:ext cx="1226912" cy="1214581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D2575061-F7DB-0850-EC02-A0BB55F8D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5127" y="6040228"/>
            <a:ext cx="2292668" cy="5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906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>
            <a:extLst>
              <a:ext uri="{FF2B5EF4-FFF2-40B4-BE49-F238E27FC236}">
                <a16:creationId xmlns:a16="http://schemas.microsoft.com/office/drawing/2014/main" id="{D03DFF95-D67F-C137-DC8D-903CBDACCB3B}"/>
              </a:ext>
            </a:extLst>
          </p:cNvPr>
          <p:cNvSpPr txBox="1"/>
          <p:nvPr/>
        </p:nvSpPr>
        <p:spPr>
          <a:xfrm>
            <a:off x="-337930" y="4264983"/>
            <a:ext cx="10907073" cy="1319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Conclusion and questions to explore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1" name="Image 30" descr="Une image contenant texte&#10;&#10;Description générée automatiquement">
            <a:extLst>
              <a:ext uri="{FF2B5EF4-FFF2-40B4-BE49-F238E27FC236}">
                <a16:creationId xmlns:a16="http://schemas.microsoft.com/office/drawing/2014/main" id="{7DD41565-514B-A81B-0CF1-138CC978E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r="2" b="2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73D04A-5A48-D657-458E-2FFF9363D6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9" r="-1" b="13762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  <p:pic>
        <p:nvPicPr>
          <p:cNvPr id="35" name="Graphique 34">
            <a:extLst>
              <a:ext uri="{FF2B5EF4-FFF2-40B4-BE49-F238E27FC236}">
                <a16:creationId xmlns:a16="http://schemas.microsoft.com/office/drawing/2014/main" id="{8DF57A7C-E5D8-F06A-330A-AA4A90FE3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9150" y="6015290"/>
            <a:ext cx="2486631" cy="57828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3E0D17F-7CC6-64FD-7BAB-798AD406035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11171125" y="0"/>
            <a:ext cx="1020855" cy="10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24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986B44-BE24-DCD6-6E5C-E1AA37301B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0921669" y="87748"/>
            <a:ext cx="1106126" cy="109500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D2575061-F7DB-0850-EC02-A0BB55F8D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3266" y="5971851"/>
            <a:ext cx="2673416" cy="62172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6BFB8D0-9FA1-6C86-51CF-4A7C6B68BFEC}"/>
              </a:ext>
            </a:extLst>
          </p:cNvPr>
          <p:cNvSpPr txBox="1"/>
          <p:nvPr/>
        </p:nvSpPr>
        <p:spPr>
          <a:xfrm>
            <a:off x="1242391" y="1967948"/>
            <a:ext cx="8338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err="1">
                <a:latin typeface="Corbel" panose="020B0503020204020204" pitchFamily="34" charset="0"/>
              </a:rPr>
              <a:t>Thank</a:t>
            </a:r>
            <a:r>
              <a:rPr lang="fr-FR" sz="4800" b="1" dirty="0">
                <a:latin typeface="Corbel" panose="020B0503020204020204" pitchFamily="34" charset="0"/>
              </a:rPr>
              <a:t> </a:t>
            </a:r>
            <a:r>
              <a:rPr lang="fr-FR" sz="4800" b="1" dirty="0" err="1">
                <a:latin typeface="Corbel" panose="020B0503020204020204" pitchFamily="34" charset="0"/>
              </a:rPr>
              <a:t>you</a:t>
            </a:r>
            <a:r>
              <a:rPr lang="fr-FR" sz="4800" b="1" dirty="0">
                <a:latin typeface="Corbel" panose="020B0503020204020204" pitchFamily="34" charset="0"/>
              </a:rPr>
              <a:t> for your attention</a:t>
            </a:r>
            <a:endParaRPr lang="fr-BE" sz="4800" b="1" dirty="0">
              <a:latin typeface="Corbel" panose="020B05030202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CEEEE8-9883-5153-5E5B-F93DDB62FA54}"/>
              </a:ext>
            </a:extLst>
          </p:cNvPr>
          <p:cNvSpPr txBox="1"/>
          <p:nvPr/>
        </p:nvSpPr>
        <p:spPr>
          <a:xfrm>
            <a:off x="2837621" y="3647660"/>
            <a:ext cx="5148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mathilde.franssen@uliege.be</a:t>
            </a:r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lena.geron@uliege.be</a:t>
            </a:r>
            <a:r>
              <a:rPr lang="fr-FR" sz="2000" dirty="0"/>
              <a:t>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361238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046675-F0F9-569A-2B31-C6B0CC00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Overview</a:t>
            </a:r>
            <a:endParaRPr lang="fr-BE" sz="4000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029DA2-7EDD-86BE-9B97-9B6BBC297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051" y="1897830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sz="3200" dirty="0">
                <a:solidFill>
                  <a:schemeClr val="tx1"/>
                </a:solidFill>
                <a:latin typeface="Corbel" panose="020B0503020204020204" pitchFamily="34" charset="0"/>
              </a:rPr>
              <a:t>A global </a:t>
            </a:r>
            <a:r>
              <a:rPr lang="fr-FR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context</a:t>
            </a:r>
            <a:r>
              <a:rPr lang="fr-FR" sz="3200" dirty="0">
                <a:solidFill>
                  <a:schemeClr val="tx1"/>
                </a:solidFill>
                <a:latin typeface="Corbel" panose="020B0503020204020204" pitchFamily="34" charset="0"/>
              </a:rPr>
              <a:t> : the </a:t>
            </a:r>
            <a:r>
              <a:rPr lang="fr-FR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decay</a:t>
            </a:r>
            <a:r>
              <a:rPr lang="fr-FR" sz="3200" dirty="0">
                <a:solidFill>
                  <a:schemeClr val="tx1"/>
                </a:solidFill>
                <a:latin typeface="Corbel" panose="020B0503020204020204" pitchFamily="34" charset="0"/>
              </a:rPr>
              <a:t> of </a:t>
            </a:r>
            <a:r>
              <a:rPr lang="fr-FR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political</a:t>
            </a:r>
            <a:r>
              <a:rPr lang="fr-FR" sz="3200" dirty="0">
                <a:solidFill>
                  <a:schemeClr val="tx1"/>
                </a:solidFill>
                <a:latin typeface="Corbel" panose="020B0503020204020204" pitchFamily="34" charset="0"/>
              </a:rPr>
              <a:t> trust</a:t>
            </a:r>
          </a:p>
          <a:p>
            <a:pPr algn="just">
              <a:lnSpc>
                <a:spcPct val="150000"/>
              </a:lnSpc>
            </a:pPr>
            <a:r>
              <a:rPr lang="fr-FR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What’s</a:t>
            </a:r>
            <a:r>
              <a:rPr lang="fr-FR" sz="32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political</a:t>
            </a:r>
            <a:r>
              <a:rPr lang="fr-FR" sz="32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ethics</a:t>
            </a:r>
            <a:r>
              <a:rPr lang="fr-FR" sz="3200" dirty="0">
                <a:solidFill>
                  <a:schemeClr val="tx1"/>
                </a:solidFill>
                <a:latin typeface="Corbel" panose="020B0503020204020204" pitchFamily="34" charset="0"/>
              </a:rPr>
              <a:t> ?</a:t>
            </a:r>
          </a:p>
          <a:p>
            <a:pPr algn="just">
              <a:lnSpc>
                <a:spcPct val="150000"/>
              </a:lnSpc>
            </a:pPr>
            <a:r>
              <a:rPr lang="fr-FR" sz="3200" dirty="0">
                <a:solidFill>
                  <a:schemeClr val="tx1"/>
                </a:solidFill>
                <a:latin typeface="Corbel" panose="020B0503020204020204" pitchFamily="34" charset="0"/>
              </a:rPr>
              <a:t>The right to </a:t>
            </a:r>
            <a:r>
              <a:rPr lang="fr-FR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privacy</a:t>
            </a:r>
            <a:r>
              <a:rPr lang="fr-FR" sz="3200" dirty="0">
                <a:solidFill>
                  <a:schemeClr val="tx1"/>
                </a:solidFill>
                <a:latin typeface="Corbel" panose="020B0503020204020204" pitchFamily="34" charset="0"/>
              </a:rPr>
              <a:t> of </a:t>
            </a:r>
            <a:r>
              <a:rPr lang="fr-FR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politicians</a:t>
            </a:r>
            <a:r>
              <a:rPr lang="fr-FR" sz="3200" dirty="0">
                <a:solidFill>
                  <a:schemeClr val="tx1"/>
                </a:solidFill>
                <a:latin typeface="Corbel" panose="020B0503020204020204" pitchFamily="34" charset="0"/>
              </a:rPr>
              <a:t> in the ECHR</a:t>
            </a:r>
          </a:p>
          <a:p>
            <a:pPr algn="just">
              <a:lnSpc>
                <a:spcPct val="150000"/>
              </a:lnSpc>
            </a:pPr>
            <a:r>
              <a:rPr lang="fr-FR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Political</a:t>
            </a:r>
            <a:r>
              <a:rPr lang="fr-FR" sz="32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ethics</a:t>
            </a:r>
            <a:r>
              <a:rPr lang="fr-FR" sz="3200" dirty="0">
                <a:solidFill>
                  <a:schemeClr val="tx1"/>
                </a:solidFill>
                <a:latin typeface="Corbel" panose="020B0503020204020204" pitchFamily="34" charset="0"/>
              </a:rPr>
              <a:t> and the right to </a:t>
            </a:r>
            <a:r>
              <a:rPr lang="fr-FR" sz="3200" dirty="0" err="1">
                <a:solidFill>
                  <a:schemeClr val="tx1"/>
                </a:solidFill>
                <a:latin typeface="Corbel" panose="020B0503020204020204" pitchFamily="34" charset="0"/>
              </a:rPr>
              <a:t>privacy</a:t>
            </a:r>
            <a:endParaRPr lang="fr-FR" sz="3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dirty="0">
                <a:solidFill>
                  <a:schemeClr val="tx1"/>
                </a:solidFill>
                <a:latin typeface="Corbel" panose="020B0503020204020204" pitchFamily="34" charset="0"/>
              </a:rPr>
              <a:t>Conclusion and questions to explore</a:t>
            </a:r>
          </a:p>
          <a:p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315E443-48EB-EF95-E533-50B26241E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1522" y="6054971"/>
            <a:ext cx="1876273" cy="4363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20C9E2-A7C2-C914-538B-56D66BF3E51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11009403" y="133929"/>
            <a:ext cx="1018392" cy="100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14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6BB2B4C2-4AC2-7AF0-A119-A875969729BC}"/>
              </a:ext>
            </a:extLst>
          </p:cNvPr>
          <p:cNvSpPr txBox="1">
            <a:spLocks/>
          </p:cNvSpPr>
          <p:nvPr/>
        </p:nvSpPr>
        <p:spPr>
          <a:xfrm>
            <a:off x="588461" y="4522880"/>
            <a:ext cx="10923638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500" b="1" dirty="0"/>
              <a:t>A global context :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500" b="1" dirty="0"/>
              <a:t>the decay of political trust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0" name="Image 19" descr="Une image contenant bâtiment, herbe, ciel, extérieur&#10;&#10;Description générée automatiquement">
            <a:extLst>
              <a:ext uri="{FF2B5EF4-FFF2-40B4-BE49-F238E27FC236}">
                <a16:creationId xmlns:a16="http://schemas.microsoft.com/office/drawing/2014/main" id="{3A2DF07D-B5D0-91D1-30AC-FB65256EC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 r="2" b="2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9156300-CFF3-193C-5768-C5E6304CF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r="12483" b="-2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E97D66FD-559E-2535-5B9D-E5B72B594AC2}"/>
              </a:ext>
            </a:extLst>
          </p:cNvPr>
          <p:cNvSpPr txBox="1">
            <a:spLocks/>
          </p:cNvSpPr>
          <p:nvPr/>
        </p:nvSpPr>
        <p:spPr>
          <a:xfrm>
            <a:off x="649019" y="47957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fr-BE" sz="44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6F5A55E-2359-DD89-A8AD-5DA1692F50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11025158" y="68986"/>
            <a:ext cx="1002637" cy="992560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35BA9ADB-D367-6469-7868-E481DFB8D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5641" y="6113327"/>
            <a:ext cx="2232154" cy="5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38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5AEC04-37B7-C3C5-8C59-4AA812773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315" b="17662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Parallelogram 76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1695FE-BBAA-A022-1C23-20B3D0FD4C58}"/>
              </a:ext>
            </a:extLst>
          </p:cNvPr>
          <p:cNvSpPr txBox="1"/>
          <p:nvPr/>
        </p:nvSpPr>
        <p:spPr>
          <a:xfrm>
            <a:off x="3764493" y="931133"/>
            <a:ext cx="7315199" cy="2977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What’s political ethics ?</a:t>
            </a:r>
          </a:p>
        </p:txBody>
      </p:sp>
      <p:sp>
        <p:nvSpPr>
          <p:cNvPr id="89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2" name="Graphique 71">
            <a:extLst>
              <a:ext uri="{FF2B5EF4-FFF2-40B4-BE49-F238E27FC236}">
                <a16:creationId xmlns:a16="http://schemas.microsoft.com/office/drawing/2014/main" id="{33AA913B-6B5A-5024-A7A8-472CC670C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3642" y="5926867"/>
            <a:ext cx="2429908" cy="565095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95485F3C-F002-1320-5619-6BE7412E276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11025158" y="68986"/>
            <a:ext cx="1002637" cy="99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97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986B44-BE24-DCD6-6E5C-E1AA37301B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911629" y="87749"/>
            <a:ext cx="1116166" cy="1104948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D2575061-F7DB-0850-EC02-A0BB55F8D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4583" y="6048540"/>
            <a:ext cx="2486631" cy="57828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C741765-7C06-3DF3-21CE-347D2C6942AA}"/>
              </a:ext>
            </a:extLst>
          </p:cNvPr>
          <p:cNvSpPr txBox="1"/>
          <p:nvPr/>
        </p:nvSpPr>
        <p:spPr>
          <a:xfrm>
            <a:off x="490764" y="537133"/>
            <a:ext cx="9273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The right to </a:t>
            </a:r>
            <a:r>
              <a:rPr lang="fr-FR" sz="4000" b="1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privacy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 of the </a:t>
            </a:r>
            <a:r>
              <a:rPr lang="fr-FR" sz="4000" b="1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politicians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 in the ECHR</a:t>
            </a:r>
            <a:endParaRPr lang="fr-BE" sz="4000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+mj-ea"/>
              <a:cs typeface="+mj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84F2BE-09D3-3603-01BA-6D497FDDC628}"/>
              </a:ext>
            </a:extLst>
          </p:cNvPr>
          <p:cNvSpPr txBox="1"/>
          <p:nvPr/>
        </p:nvSpPr>
        <p:spPr>
          <a:xfrm>
            <a:off x="734413" y="1893556"/>
            <a:ext cx="87866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>
                <a:latin typeface="Corbel" panose="020B0503020204020204" pitchFamily="34" charset="0"/>
              </a:rPr>
              <a:t>Art. 8 ECHR – right to </a:t>
            </a:r>
            <a:r>
              <a:rPr lang="fr-FR" sz="2400" i="1" u="sng" dirty="0" err="1">
                <a:latin typeface="Corbel" panose="020B0503020204020204" pitchFamily="34" charset="0"/>
              </a:rPr>
              <a:t>private</a:t>
            </a:r>
            <a:r>
              <a:rPr lang="fr-FR" sz="2400" i="1" u="sng" dirty="0">
                <a:latin typeface="Corbel" panose="020B0503020204020204" pitchFamily="34" charset="0"/>
              </a:rPr>
              <a:t> and </a:t>
            </a:r>
            <a:r>
              <a:rPr lang="fr-FR" sz="2400" i="1" u="sng" dirty="0" err="1">
                <a:latin typeface="Corbel" panose="020B0503020204020204" pitchFamily="34" charset="0"/>
              </a:rPr>
              <a:t>family</a:t>
            </a:r>
            <a:r>
              <a:rPr lang="fr-FR" sz="2400" i="1" u="sng" dirty="0">
                <a:latin typeface="Corbel" panose="020B0503020204020204" pitchFamily="34" charset="0"/>
              </a:rPr>
              <a:t> life</a:t>
            </a:r>
          </a:p>
          <a:p>
            <a:endParaRPr lang="fr-FR" sz="2400" dirty="0">
              <a:latin typeface="Corbel" panose="020B0503020204020204" pitchFamily="34" charset="0"/>
            </a:endParaRP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1. Everyone has the right to r</a:t>
            </a:r>
            <a:r>
              <a:rPr lang="en-US" sz="2400" b="1" dirty="0">
                <a:latin typeface="Corbel" panose="020B0503020204020204" pitchFamily="34" charset="0"/>
              </a:rPr>
              <a:t>espect for his private and family</a:t>
            </a:r>
          </a:p>
          <a:p>
            <a:pPr algn="ctr"/>
            <a:r>
              <a:rPr lang="en-US" sz="2400" b="1" dirty="0">
                <a:latin typeface="Corbel" panose="020B0503020204020204" pitchFamily="34" charset="0"/>
              </a:rPr>
              <a:t>life</a:t>
            </a:r>
            <a:r>
              <a:rPr lang="en-US" sz="2400" dirty="0">
                <a:latin typeface="Corbel" panose="020B0503020204020204" pitchFamily="34" charset="0"/>
              </a:rPr>
              <a:t>, his home and his correspondence.</a:t>
            </a:r>
          </a:p>
          <a:p>
            <a:pPr algn="ctr"/>
            <a:endParaRPr lang="en-US" sz="2400" dirty="0">
              <a:latin typeface="Corbel" panose="020B0503020204020204" pitchFamily="34" charset="0"/>
            </a:endParaRP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2. There shall be </a:t>
            </a:r>
            <a:r>
              <a:rPr lang="en-US" sz="2400" b="1" dirty="0">
                <a:latin typeface="Corbel" panose="020B0503020204020204" pitchFamily="34" charset="0"/>
              </a:rPr>
              <a:t>no</a:t>
            </a:r>
            <a:r>
              <a:rPr lang="en-US" sz="2400" dirty="0">
                <a:latin typeface="Corbel" panose="020B0503020204020204" pitchFamily="34" charset="0"/>
              </a:rPr>
              <a:t> </a:t>
            </a:r>
            <a:r>
              <a:rPr lang="en-US" sz="2400" b="1" dirty="0">
                <a:latin typeface="Corbel" panose="020B0503020204020204" pitchFamily="34" charset="0"/>
              </a:rPr>
              <a:t>interference</a:t>
            </a:r>
            <a:r>
              <a:rPr lang="en-US" sz="2400" dirty="0">
                <a:latin typeface="Corbel" panose="020B0503020204020204" pitchFamily="34" charset="0"/>
              </a:rPr>
              <a:t> by a public authority with the</a:t>
            </a: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exercise of this right </a:t>
            </a:r>
            <a:r>
              <a:rPr lang="en-US" sz="2400" b="1" dirty="0">
                <a:latin typeface="Corbel" panose="020B0503020204020204" pitchFamily="34" charset="0"/>
              </a:rPr>
              <a:t>except such as is in accordance with the</a:t>
            </a:r>
          </a:p>
          <a:p>
            <a:pPr algn="ctr"/>
            <a:r>
              <a:rPr lang="en-US" sz="2400" b="1" dirty="0">
                <a:latin typeface="Corbel" panose="020B0503020204020204" pitchFamily="34" charset="0"/>
              </a:rPr>
              <a:t>law and is necessary in a democratic society </a:t>
            </a:r>
            <a:r>
              <a:rPr lang="en-US" sz="2400" dirty="0">
                <a:latin typeface="Corbel" panose="020B0503020204020204" pitchFamily="34" charset="0"/>
              </a:rPr>
              <a:t>in the interests of</a:t>
            </a: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national security, public safety or the economic well-being of the</a:t>
            </a: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country, for the prevention of disorder or crime, for the protection</a:t>
            </a: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of health or morals, or </a:t>
            </a:r>
            <a:r>
              <a:rPr lang="en-US" sz="2400" b="1" dirty="0">
                <a:latin typeface="Corbel" panose="020B0503020204020204" pitchFamily="34" charset="0"/>
              </a:rPr>
              <a:t>for the protection of the rights and freedoms</a:t>
            </a:r>
          </a:p>
          <a:p>
            <a:pPr algn="ctr"/>
            <a:r>
              <a:rPr lang="en-US" sz="2400" b="1" dirty="0">
                <a:latin typeface="Corbel" panose="020B0503020204020204" pitchFamily="34" charset="0"/>
              </a:rPr>
              <a:t>of others.</a:t>
            </a:r>
            <a:endParaRPr lang="fr-BE" sz="2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575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986B44-BE24-DCD6-6E5C-E1AA37301B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911629" y="87749"/>
            <a:ext cx="1116166" cy="1104948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D2575061-F7DB-0850-EC02-A0BB55F8D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4583" y="6048540"/>
            <a:ext cx="2486631" cy="57828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C741765-7C06-3DF3-21CE-347D2C6942AA}"/>
              </a:ext>
            </a:extLst>
          </p:cNvPr>
          <p:cNvSpPr txBox="1"/>
          <p:nvPr/>
        </p:nvSpPr>
        <p:spPr>
          <a:xfrm>
            <a:off x="490764" y="537133"/>
            <a:ext cx="9273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The right to </a:t>
            </a:r>
            <a:r>
              <a:rPr lang="fr-FR" sz="4000" b="1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privacy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 of the </a:t>
            </a:r>
            <a:r>
              <a:rPr lang="fr-FR" sz="4000" b="1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politicians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 in the ECHR</a:t>
            </a:r>
            <a:endParaRPr lang="fr-BE" sz="4000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+mj-ea"/>
              <a:cs typeface="+mj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84F2BE-09D3-3603-01BA-6D497FDDC628}"/>
              </a:ext>
            </a:extLst>
          </p:cNvPr>
          <p:cNvSpPr txBox="1"/>
          <p:nvPr/>
        </p:nvSpPr>
        <p:spPr>
          <a:xfrm>
            <a:off x="792602" y="2073551"/>
            <a:ext cx="8786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>
                <a:latin typeface="Corbel" panose="020B0503020204020204" pitchFamily="34" charset="0"/>
              </a:rPr>
              <a:t>Art. 10 ECHR – Freedom of expression</a:t>
            </a:r>
          </a:p>
          <a:p>
            <a:endParaRPr lang="fr-FR" sz="2400" dirty="0">
              <a:latin typeface="Corbel" panose="020B0503020204020204" pitchFamily="34" charset="0"/>
            </a:endParaRP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1. Everyone has the </a:t>
            </a:r>
            <a:r>
              <a:rPr lang="en-US" sz="2400" b="1" dirty="0">
                <a:latin typeface="Corbel" panose="020B0503020204020204" pitchFamily="34" charset="0"/>
              </a:rPr>
              <a:t>right to freedom of expression</a:t>
            </a:r>
            <a:r>
              <a:rPr lang="en-US" sz="2400" dirty="0">
                <a:latin typeface="Corbel" panose="020B0503020204020204" pitchFamily="34" charset="0"/>
              </a:rPr>
              <a:t>. This right</a:t>
            </a: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shall include freedom to hold opinions and to receive and impart</a:t>
            </a: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information and ideas without interference by public authority</a:t>
            </a: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and regardless of frontiers. This Article shall not prevent States</a:t>
            </a: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from requiring the licensing of broadcasting, television or cinema</a:t>
            </a: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enterprises.</a:t>
            </a:r>
            <a:endParaRPr lang="fr-BE" sz="2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3006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986B44-BE24-DCD6-6E5C-E1AA37301B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730182" y="66624"/>
            <a:ext cx="1297613" cy="1284571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D2575061-F7DB-0850-EC02-A0BB55F8D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6455" y="5954110"/>
            <a:ext cx="2486631" cy="57828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C741765-7C06-3DF3-21CE-347D2C6942AA}"/>
              </a:ext>
            </a:extLst>
          </p:cNvPr>
          <p:cNvSpPr txBox="1"/>
          <p:nvPr/>
        </p:nvSpPr>
        <p:spPr>
          <a:xfrm>
            <a:off x="396483" y="787662"/>
            <a:ext cx="9741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The right to </a:t>
            </a:r>
            <a:r>
              <a:rPr lang="fr-FR" sz="4000" b="1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privacy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 of </a:t>
            </a:r>
            <a:r>
              <a:rPr lang="fr-FR" sz="4000" b="1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politicians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 in the ECHR</a:t>
            </a:r>
            <a:endParaRPr lang="fr-BE" sz="4000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+mj-ea"/>
              <a:cs typeface="+mj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84F2BE-09D3-3603-01BA-6D497FDDC628}"/>
              </a:ext>
            </a:extLst>
          </p:cNvPr>
          <p:cNvSpPr txBox="1"/>
          <p:nvPr/>
        </p:nvSpPr>
        <p:spPr>
          <a:xfrm>
            <a:off x="874104" y="2376313"/>
            <a:ext cx="8786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>
                <a:latin typeface="Corbel" panose="020B0503020204020204" pitchFamily="34" charset="0"/>
              </a:rPr>
              <a:t>Art. 3 First Protocol to the ECHR – Right to free </a:t>
            </a:r>
            <a:r>
              <a:rPr lang="fr-FR" sz="2400" i="1" u="sng" dirty="0" err="1">
                <a:latin typeface="Corbel" panose="020B0503020204020204" pitchFamily="34" charset="0"/>
              </a:rPr>
              <a:t>elections</a:t>
            </a:r>
            <a:endParaRPr lang="fr-FR" sz="2400" i="1" u="sng" dirty="0">
              <a:latin typeface="Corbel" panose="020B0503020204020204" pitchFamily="34" charset="0"/>
            </a:endParaRPr>
          </a:p>
          <a:p>
            <a:pPr algn="ctr"/>
            <a:r>
              <a:rPr lang="fr-FR" sz="2400" i="1" dirty="0">
                <a:latin typeface="Corbel" panose="020B0503020204020204" pitchFamily="34" charset="0"/>
              </a:rPr>
              <a:t> </a:t>
            </a:r>
          </a:p>
          <a:p>
            <a:pPr algn="just"/>
            <a:r>
              <a:rPr lang="en-US" sz="2400" dirty="0">
                <a:latin typeface="Corbel" panose="020B0503020204020204" pitchFamily="34" charset="0"/>
              </a:rPr>
              <a:t>The High Contracting Parties undertake to hold free elections at reasonable intervals by secret ballot</a:t>
            </a:r>
            <a:r>
              <a:rPr lang="en-US" sz="2400" b="1" dirty="0">
                <a:latin typeface="Corbel" panose="020B0503020204020204" pitchFamily="34" charset="0"/>
              </a:rPr>
              <a:t>, under conditions which will ensure the free expression of the opinion of the people in the choice of the legislature.</a:t>
            </a:r>
            <a:endParaRPr lang="fr-FR" sz="2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0632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3DCCB6-E5E8-495E-9EE6-49277ECA3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864" y="211348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endParaRPr lang="fr-FR" sz="2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DEDBD5-2D1C-42F3-8F16-EC9DBABD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6F8EDD-5819-4108-911E-CB64AA0CD96B}" type="slidenum">
              <a:rPr kumimoji="0" lang="fr-BE" sz="1200" b="0" i="0" u="none" strike="noStrike" kern="1200" cap="none" spc="0" normalizeH="0" baseline="0" noProof="0" smtClean="0"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BE" sz="1200" b="0" i="0" u="none" strike="noStrike" kern="1200" cap="none" spc="0" normalizeH="0" baseline="0" noProof="0"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 descr="Stylo">
            <a:extLst>
              <a:ext uri="{FF2B5EF4-FFF2-40B4-BE49-F238E27FC236}">
                <a16:creationId xmlns:a16="http://schemas.microsoft.com/office/drawing/2014/main" id="{67D6CCF9-9CC8-4DCC-993F-DA7B3E40F921}"/>
              </a:ext>
            </a:extLst>
          </p:cNvPr>
          <p:cNvSpPr/>
          <p:nvPr/>
        </p:nvSpPr>
        <p:spPr>
          <a:xfrm>
            <a:off x="1939998" y="3085369"/>
            <a:ext cx="714939" cy="71493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B8C35F-9182-4F4E-8029-05B31C543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241" y="2787443"/>
            <a:ext cx="9920830" cy="13046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139C3B-D366-55B6-2946-EBF26EAFDB0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-22544" y="-9870"/>
            <a:ext cx="12214544" cy="6858000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6BE59262-1207-1F9B-B0B5-919CC8878DC1}"/>
              </a:ext>
            </a:extLst>
          </p:cNvPr>
          <p:cNvCxnSpPr>
            <a:cxnSpLocks/>
          </p:cNvCxnSpPr>
          <p:nvPr/>
        </p:nvCxnSpPr>
        <p:spPr>
          <a:xfrm>
            <a:off x="9281160" y="3912188"/>
            <a:ext cx="2735919" cy="1932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FC9628A4-C997-7557-3F88-F68511DFB6C4}"/>
              </a:ext>
            </a:extLst>
          </p:cNvPr>
          <p:cNvCxnSpPr>
            <a:cxnSpLocks/>
          </p:cNvCxnSpPr>
          <p:nvPr/>
        </p:nvCxnSpPr>
        <p:spPr>
          <a:xfrm flipV="1">
            <a:off x="7923276" y="3909479"/>
            <a:ext cx="1446512" cy="20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44947D25-2236-D628-E5F1-D0701AEE078C}"/>
              </a:ext>
            </a:extLst>
          </p:cNvPr>
          <p:cNvCxnSpPr>
            <a:cxnSpLocks/>
            <a:stCxn id="62" idx="6"/>
          </p:cNvCxnSpPr>
          <p:nvPr/>
        </p:nvCxnSpPr>
        <p:spPr>
          <a:xfrm>
            <a:off x="7956931" y="3886687"/>
            <a:ext cx="882326" cy="1731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21926F0-8195-CF11-1A99-F96B48ED244A}"/>
              </a:ext>
            </a:extLst>
          </p:cNvPr>
          <p:cNvCxnSpPr>
            <a:cxnSpLocks/>
            <a:endCxn id="62" idx="2"/>
          </p:cNvCxnSpPr>
          <p:nvPr/>
        </p:nvCxnSpPr>
        <p:spPr>
          <a:xfrm flipV="1">
            <a:off x="6463583" y="3886687"/>
            <a:ext cx="1264748" cy="1163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5146441-5F36-1333-5C96-509F75F0E426}"/>
              </a:ext>
            </a:extLst>
          </p:cNvPr>
          <p:cNvCxnSpPr>
            <a:cxnSpLocks/>
          </p:cNvCxnSpPr>
          <p:nvPr/>
        </p:nvCxnSpPr>
        <p:spPr>
          <a:xfrm flipV="1">
            <a:off x="4922843" y="3898323"/>
            <a:ext cx="1312140" cy="1135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D16A98B2-0E0C-E654-1B00-555C98D45A03}"/>
              </a:ext>
            </a:extLst>
          </p:cNvPr>
          <p:cNvCxnSpPr>
            <a:cxnSpLocks/>
          </p:cNvCxnSpPr>
          <p:nvPr/>
        </p:nvCxnSpPr>
        <p:spPr>
          <a:xfrm flipV="1">
            <a:off x="6133714" y="3894598"/>
            <a:ext cx="581770" cy="1313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B854C84D-E1F5-A098-E4C6-40A36411DC44}"/>
              </a:ext>
            </a:extLst>
          </p:cNvPr>
          <p:cNvCxnSpPr>
            <a:cxnSpLocks/>
            <a:stCxn id="58" idx="6"/>
            <a:endCxn id="59" idx="2"/>
          </p:cNvCxnSpPr>
          <p:nvPr/>
        </p:nvCxnSpPr>
        <p:spPr>
          <a:xfrm flipV="1">
            <a:off x="3158858" y="3907731"/>
            <a:ext cx="2631598" cy="194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2508C079-A62B-861C-C9A7-173E0F5CB3B4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775252" y="3909680"/>
            <a:ext cx="2155006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Ellipse 57">
            <a:extLst>
              <a:ext uri="{FF2B5EF4-FFF2-40B4-BE49-F238E27FC236}">
                <a16:creationId xmlns:a16="http://schemas.microsoft.com/office/drawing/2014/main" id="{91C52414-AE9F-C67C-72C1-C587C1D3B21F}"/>
              </a:ext>
            </a:extLst>
          </p:cNvPr>
          <p:cNvSpPr/>
          <p:nvPr/>
        </p:nvSpPr>
        <p:spPr>
          <a:xfrm>
            <a:off x="2930258" y="37953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8876F3F0-453F-4679-A539-44D585EAA095}"/>
              </a:ext>
            </a:extLst>
          </p:cNvPr>
          <p:cNvSpPr/>
          <p:nvPr/>
        </p:nvSpPr>
        <p:spPr>
          <a:xfrm>
            <a:off x="5790456" y="3793431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CBC94343-9EBC-02EE-7E95-59F3DAEE8E4A}"/>
              </a:ext>
            </a:extLst>
          </p:cNvPr>
          <p:cNvSpPr/>
          <p:nvPr/>
        </p:nvSpPr>
        <p:spPr>
          <a:xfrm>
            <a:off x="7728331" y="3772387"/>
            <a:ext cx="22860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BEBD3F82-06CB-B216-79AF-DA5DD30D3EFD}"/>
              </a:ext>
            </a:extLst>
          </p:cNvPr>
          <p:cNvSpPr/>
          <p:nvPr/>
        </p:nvSpPr>
        <p:spPr>
          <a:xfrm>
            <a:off x="10036204" y="3795380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ercle : creux 64">
            <a:extLst>
              <a:ext uri="{FF2B5EF4-FFF2-40B4-BE49-F238E27FC236}">
                <a16:creationId xmlns:a16="http://schemas.microsoft.com/office/drawing/2014/main" id="{4A2E0844-EC21-18A5-EA49-FD37568331DE}"/>
              </a:ext>
            </a:extLst>
          </p:cNvPr>
          <p:cNvSpPr/>
          <p:nvPr/>
        </p:nvSpPr>
        <p:spPr>
          <a:xfrm>
            <a:off x="2830413" y="3723504"/>
            <a:ext cx="417580" cy="417580"/>
          </a:xfrm>
          <a:prstGeom prst="donut">
            <a:avLst>
              <a:gd name="adj" fmla="val 33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Cercle : creux 65">
            <a:extLst>
              <a:ext uri="{FF2B5EF4-FFF2-40B4-BE49-F238E27FC236}">
                <a16:creationId xmlns:a16="http://schemas.microsoft.com/office/drawing/2014/main" id="{297CF732-9592-D93A-9E90-B8D5EF68817E}"/>
              </a:ext>
            </a:extLst>
          </p:cNvPr>
          <p:cNvSpPr/>
          <p:nvPr/>
        </p:nvSpPr>
        <p:spPr>
          <a:xfrm>
            <a:off x="5684532" y="3688343"/>
            <a:ext cx="417580" cy="417580"/>
          </a:xfrm>
          <a:prstGeom prst="donut">
            <a:avLst>
              <a:gd name="adj" fmla="val 332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Cercle : creux 68">
            <a:extLst>
              <a:ext uri="{FF2B5EF4-FFF2-40B4-BE49-F238E27FC236}">
                <a16:creationId xmlns:a16="http://schemas.microsoft.com/office/drawing/2014/main" id="{5C9583C5-13CC-17EC-0B32-E41D6DEBEDA8}"/>
              </a:ext>
            </a:extLst>
          </p:cNvPr>
          <p:cNvSpPr/>
          <p:nvPr/>
        </p:nvSpPr>
        <p:spPr>
          <a:xfrm>
            <a:off x="7633841" y="3674520"/>
            <a:ext cx="417580" cy="417580"/>
          </a:xfrm>
          <a:prstGeom prst="donut">
            <a:avLst>
              <a:gd name="adj" fmla="val 3328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Cercle : creux 69">
            <a:extLst>
              <a:ext uri="{FF2B5EF4-FFF2-40B4-BE49-F238E27FC236}">
                <a16:creationId xmlns:a16="http://schemas.microsoft.com/office/drawing/2014/main" id="{D32AF89D-DECA-13C2-FEDB-1D68EFFF604D}"/>
              </a:ext>
            </a:extLst>
          </p:cNvPr>
          <p:cNvSpPr/>
          <p:nvPr/>
        </p:nvSpPr>
        <p:spPr>
          <a:xfrm>
            <a:off x="9930740" y="3702165"/>
            <a:ext cx="417580" cy="417580"/>
          </a:xfrm>
          <a:prstGeom prst="donut">
            <a:avLst>
              <a:gd name="adj" fmla="val 3328"/>
            </a:avLst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95A27A22-BFF2-7EEF-3C4D-915D0C82896C}"/>
              </a:ext>
            </a:extLst>
          </p:cNvPr>
          <p:cNvSpPr txBox="1"/>
          <p:nvPr/>
        </p:nvSpPr>
        <p:spPr>
          <a:xfrm>
            <a:off x="2624737" y="4134241"/>
            <a:ext cx="82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Corbel" panose="020B0503020204020204" pitchFamily="34" charset="0"/>
              </a:rPr>
              <a:t>2001</a:t>
            </a:r>
            <a:endParaRPr kumimoji="0" lang="fr-BE" sz="2400" b="1" i="0" u="none" strike="noStrike" kern="1200" cap="none" spc="0" normalizeH="0" baseline="0" noProof="0" dirty="0"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5C8A4247-7CC9-4D73-43E6-83A2C516D35E}"/>
              </a:ext>
            </a:extLst>
          </p:cNvPr>
          <p:cNvSpPr txBox="1"/>
          <p:nvPr/>
        </p:nvSpPr>
        <p:spPr>
          <a:xfrm>
            <a:off x="5410811" y="3149559"/>
            <a:ext cx="82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2012</a:t>
            </a:r>
            <a:endParaRPr kumimoji="0" lang="fr-BE" sz="2400" b="1" i="0" u="none" strike="noStrike" kern="1200" cap="none" spc="0" normalizeH="0" baseline="0" noProof="0" dirty="0"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33249ECD-917F-6746-879F-B9AFA6269CC1}"/>
              </a:ext>
            </a:extLst>
          </p:cNvPr>
          <p:cNvSpPr txBox="1"/>
          <p:nvPr/>
        </p:nvSpPr>
        <p:spPr>
          <a:xfrm>
            <a:off x="7474637" y="4074359"/>
            <a:ext cx="839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solidFill>
                  <a:srgbClr val="00B0F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2017</a:t>
            </a:r>
            <a:endParaRPr kumimoji="0" lang="fr-BE" sz="2400" b="1" i="0" u="none" strike="noStrike" kern="1200" cap="none" spc="0" normalizeH="0" baseline="0" noProof="0" dirty="0">
              <a:solidFill>
                <a:srgbClr val="00B0F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BDD1724A-345A-2980-1C84-B1B768F54816}"/>
              </a:ext>
            </a:extLst>
          </p:cNvPr>
          <p:cNvSpPr txBox="1"/>
          <p:nvPr/>
        </p:nvSpPr>
        <p:spPr>
          <a:xfrm>
            <a:off x="10700770" y="3995192"/>
            <a:ext cx="116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?</a:t>
            </a:r>
            <a:endParaRPr kumimoji="0" lang="fr-BE" sz="2400" b="1" i="0" u="none" strike="noStrike" kern="1200" cap="none" spc="0" normalizeH="0" baseline="0" noProof="0" dirty="0"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FB676EAF-6125-8EC1-30A9-26F4661FBD57}"/>
              </a:ext>
            </a:extLst>
          </p:cNvPr>
          <p:cNvCxnSpPr>
            <a:cxnSpLocks/>
          </p:cNvCxnSpPr>
          <p:nvPr/>
        </p:nvCxnSpPr>
        <p:spPr>
          <a:xfrm>
            <a:off x="3039203" y="2368650"/>
            <a:ext cx="0" cy="1354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7DCD8B15-44A5-F671-1707-28B11C023D39}"/>
              </a:ext>
            </a:extLst>
          </p:cNvPr>
          <p:cNvCxnSpPr>
            <a:cxnSpLocks/>
          </p:cNvCxnSpPr>
          <p:nvPr/>
        </p:nvCxnSpPr>
        <p:spPr>
          <a:xfrm flipH="1">
            <a:off x="5904364" y="4104517"/>
            <a:ext cx="12594" cy="93647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CAD81699-799A-10CD-2D2D-49307BFA2140}"/>
              </a:ext>
            </a:extLst>
          </p:cNvPr>
          <p:cNvCxnSpPr>
            <a:cxnSpLocks/>
          </p:cNvCxnSpPr>
          <p:nvPr/>
        </p:nvCxnSpPr>
        <p:spPr>
          <a:xfrm>
            <a:off x="7836429" y="2881549"/>
            <a:ext cx="1762" cy="82793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D779A59F-95DA-9066-2641-2E190EDEC7C0}"/>
              </a:ext>
            </a:extLst>
          </p:cNvPr>
          <p:cNvCxnSpPr>
            <a:cxnSpLocks/>
            <a:stCxn id="70" idx="4"/>
          </p:cNvCxnSpPr>
          <p:nvPr/>
        </p:nvCxnSpPr>
        <p:spPr>
          <a:xfrm>
            <a:off x="10139530" y="4119745"/>
            <a:ext cx="7684" cy="66985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>
            <a:extLst>
              <a:ext uri="{FF2B5EF4-FFF2-40B4-BE49-F238E27FC236}">
                <a16:creationId xmlns:a16="http://schemas.microsoft.com/office/drawing/2014/main" id="{8F279B78-5E14-EEA7-42ED-B79379C9A799}"/>
              </a:ext>
            </a:extLst>
          </p:cNvPr>
          <p:cNvSpPr txBox="1"/>
          <p:nvPr/>
        </p:nvSpPr>
        <p:spPr>
          <a:xfrm>
            <a:off x="1183536" y="1185605"/>
            <a:ext cx="2492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0" i="0" u="none" strike="noStrike" kern="1200" cap="small" spc="0" normalizeH="0" baseline="0" noProof="0" dirty="0"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51798A9C-E676-567E-642E-2C597246FC4E}"/>
              </a:ext>
            </a:extLst>
          </p:cNvPr>
          <p:cNvSpPr/>
          <p:nvPr/>
        </p:nvSpPr>
        <p:spPr>
          <a:xfrm>
            <a:off x="2961849" y="2288995"/>
            <a:ext cx="165463" cy="165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E8AC0A55-5B52-C8F2-52C2-31C7FC298B4B}"/>
              </a:ext>
            </a:extLst>
          </p:cNvPr>
          <p:cNvSpPr/>
          <p:nvPr/>
        </p:nvSpPr>
        <p:spPr>
          <a:xfrm>
            <a:off x="5821632" y="5014361"/>
            <a:ext cx="165463" cy="16546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C188CF68-4658-493E-B5A3-015DF686251A}"/>
              </a:ext>
            </a:extLst>
          </p:cNvPr>
          <p:cNvSpPr/>
          <p:nvPr/>
        </p:nvSpPr>
        <p:spPr>
          <a:xfrm>
            <a:off x="7753697" y="2716086"/>
            <a:ext cx="165463" cy="1654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45F8403C-27D1-7057-F737-6788AF100EFE}"/>
              </a:ext>
            </a:extLst>
          </p:cNvPr>
          <p:cNvSpPr/>
          <p:nvPr/>
        </p:nvSpPr>
        <p:spPr>
          <a:xfrm>
            <a:off x="10070738" y="4776359"/>
            <a:ext cx="165463" cy="165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B5DBE295-AD3B-C842-0AF4-6BBD6A039E43}"/>
              </a:ext>
            </a:extLst>
          </p:cNvPr>
          <p:cNvSpPr txBox="1"/>
          <p:nvPr/>
        </p:nvSpPr>
        <p:spPr>
          <a:xfrm>
            <a:off x="4823847" y="5154390"/>
            <a:ext cx="2441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i="1" cap="small" dirty="0">
                <a:solidFill>
                  <a:prstClr val="black"/>
                </a:solidFill>
                <a:latin typeface="Corbel" panose="020B0503020204020204" pitchFamily="34" charset="0"/>
              </a:rPr>
              <a:t>Von </a:t>
            </a:r>
            <a:r>
              <a:rPr lang="fr-FR" sz="2000" b="1" i="1" cap="small" dirty="0" err="1">
                <a:solidFill>
                  <a:prstClr val="black"/>
                </a:solidFill>
                <a:latin typeface="Corbel" panose="020B0503020204020204" pitchFamily="34" charset="0"/>
              </a:rPr>
              <a:t>Hannover</a:t>
            </a:r>
            <a:r>
              <a:rPr lang="fr-FR" sz="2000" b="1" i="1" cap="small" dirty="0">
                <a:solidFill>
                  <a:prstClr val="black"/>
                </a:solidFill>
                <a:latin typeface="Corbel" panose="020B0503020204020204" pitchFamily="34" charset="0"/>
              </a:rPr>
              <a:t> v. Germany II</a:t>
            </a:r>
            <a:endParaRPr lang="fr-BE" sz="2000" b="1" i="1" cap="small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BFEF56AC-5DBA-53BA-54B0-40B80BF10C1A}"/>
              </a:ext>
            </a:extLst>
          </p:cNvPr>
          <p:cNvSpPr txBox="1"/>
          <p:nvPr/>
        </p:nvSpPr>
        <p:spPr>
          <a:xfrm>
            <a:off x="6420708" y="1735414"/>
            <a:ext cx="2710055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fi-FI" b="1" i="1" cap="small" dirty="0">
                <a:solidFill>
                  <a:prstClr val="black"/>
                </a:solidFill>
                <a:latin typeface="Corbel" panose="020B0503020204020204" pitchFamily="34" charset="0"/>
              </a:rPr>
              <a:t>Satakunnan markkinapörssi oy et satamedia oy c. Finland</a:t>
            </a:r>
            <a:endParaRPr kumimoji="0" lang="fr-BE" b="1" i="1" u="none" strike="noStrike" kern="1200" cap="small" spc="0" normalizeH="0" baseline="0" noProof="0" dirty="0"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8A111F81-1E13-8D69-C3F4-1FBA0DB3EF8E}"/>
              </a:ext>
            </a:extLst>
          </p:cNvPr>
          <p:cNvSpPr txBox="1"/>
          <p:nvPr/>
        </p:nvSpPr>
        <p:spPr>
          <a:xfrm>
            <a:off x="1664128" y="1844848"/>
            <a:ext cx="219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small" spc="0" normalizeH="0" baseline="0" noProof="0" dirty="0" err="1"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Tammer</a:t>
            </a:r>
            <a:r>
              <a:rPr kumimoji="0" lang="fr-FR" sz="2000" b="1" i="1" u="none" strike="noStrike" kern="1200" cap="small" spc="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fr-FR" sz="2000" b="1" i="1" cap="small" dirty="0">
                <a:solidFill>
                  <a:prstClr val="black"/>
                </a:solidFill>
                <a:latin typeface="Corbel" panose="020B0503020204020204" pitchFamily="34" charset="0"/>
              </a:rPr>
              <a:t>v</a:t>
            </a:r>
            <a:r>
              <a:rPr kumimoji="0" lang="fr-FR" sz="2000" b="1" i="1" u="none" strike="noStrike" kern="1200" cap="small" spc="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.</a:t>
            </a:r>
            <a:r>
              <a:rPr kumimoji="0" lang="fr-FR" sz="2000" b="1" i="1" u="none" strike="noStrike" kern="1200" cap="small" spc="0" normalizeH="0" noProof="0" dirty="0"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fr-FR" sz="2000" b="1" i="1" cap="small" dirty="0" err="1">
                <a:solidFill>
                  <a:prstClr val="black"/>
                </a:solidFill>
                <a:latin typeface="Corbel" panose="020B0503020204020204" pitchFamily="34" charset="0"/>
              </a:rPr>
              <a:t>Estonia</a:t>
            </a:r>
            <a:endParaRPr kumimoji="0" lang="fr-BE" sz="2000" b="1" i="0" u="none" strike="noStrike" kern="1200" cap="small" spc="0" normalizeH="0" baseline="0" noProof="0" dirty="0"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DF77CFB5-9480-FB75-959B-E1E7AD973FFD}"/>
              </a:ext>
            </a:extLst>
          </p:cNvPr>
          <p:cNvSpPr/>
          <p:nvPr/>
        </p:nvSpPr>
        <p:spPr>
          <a:xfrm>
            <a:off x="1245090" y="3759424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Cercle : creux 100">
            <a:extLst>
              <a:ext uri="{FF2B5EF4-FFF2-40B4-BE49-F238E27FC236}">
                <a16:creationId xmlns:a16="http://schemas.microsoft.com/office/drawing/2014/main" id="{7B26C88E-A210-A710-E2D8-EE973A13B6D5}"/>
              </a:ext>
            </a:extLst>
          </p:cNvPr>
          <p:cNvSpPr/>
          <p:nvPr/>
        </p:nvSpPr>
        <p:spPr>
          <a:xfrm>
            <a:off x="1152146" y="3654541"/>
            <a:ext cx="417580" cy="417580"/>
          </a:xfrm>
          <a:prstGeom prst="donut">
            <a:avLst>
              <a:gd name="adj" fmla="val 3328"/>
            </a:avLst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BD3F9868-3A09-7CCE-A5C2-1967AF8443EF}"/>
              </a:ext>
            </a:extLst>
          </p:cNvPr>
          <p:cNvCxnSpPr>
            <a:cxnSpLocks/>
            <a:stCxn id="101" idx="4"/>
          </p:cNvCxnSpPr>
          <p:nvPr/>
        </p:nvCxnSpPr>
        <p:spPr>
          <a:xfrm flipH="1">
            <a:off x="1359390" y="4072121"/>
            <a:ext cx="1546" cy="78697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ZoneTexte 102">
            <a:extLst>
              <a:ext uri="{FF2B5EF4-FFF2-40B4-BE49-F238E27FC236}">
                <a16:creationId xmlns:a16="http://schemas.microsoft.com/office/drawing/2014/main" id="{2131AF3C-6FC2-2F4C-F3EB-352E51A1A05F}"/>
              </a:ext>
            </a:extLst>
          </p:cNvPr>
          <p:cNvSpPr txBox="1"/>
          <p:nvPr/>
        </p:nvSpPr>
        <p:spPr>
          <a:xfrm>
            <a:off x="928055" y="3188298"/>
            <a:ext cx="970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small" dirty="0">
                <a:latin typeface="Corbel" panose="020B0503020204020204" pitchFamily="34" charset="0"/>
              </a:rPr>
              <a:t>1986</a:t>
            </a:r>
            <a:endParaRPr lang="fr-BE" b="1" cap="small" dirty="0">
              <a:latin typeface="Corbel" panose="020B0503020204020204" pitchFamily="34" charset="0"/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CED48E1D-B006-3D3B-5496-42364931A9A9}"/>
              </a:ext>
            </a:extLst>
          </p:cNvPr>
          <p:cNvSpPr txBox="1"/>
          <p:nvPr/>
        </p:nvSpPr>
        <p:spPr>
          <a:xfrm>
            <a:off x="210158" y="5026914"/>
            <a:ext cx="2507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cap="small" dirty="0" err="1">
                <a:solidFill>
                  <a:prstClr val="black"/>
                </a:solidFill>
                <a:latin typeface="Corbel" panose="020B0503020204020204" pitchFamily="34" charset="0"/>
              </a:rPr>
              <a:t>Lingens</a:t>
            </a:r>
            <a:r>
              <a:rPr lang="fr-FR" sz="2000" b="1" i="1" cap="small" dirty="0">
                <a:solidFill>
                  <a:prstClr val="black"/>
                </a:solidFill>
                <a:latin typeface="Corbel" panose="020B0503020204020204" pitchFamily="34" charset="0"/>
              </a:rPr>
              <a:t> v. </a:t>
            </a:r>
            <a:r>
              <a:rPr lang="fr-FR" sz="2000" b="1" i="1" cap="small" dirty="0" err="1">
                <a:solidFill>
                  <a:prstClr val="black"/>
                </a:solidFill>
                <a:latin typeface="Corbel" panose="020B0503020204020204" pitchFamily="34" charset="0"/>
              </a:rPr>
              <a:t>Austria</a:t>
            </a:r>
            <a:r>
              <a:rPr lang="fr-FR" sz="2000" b="1" i="1" cap="small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endParaRPr lang="fr-BE" sz="2000" b="1" i="1" cap="small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04E591F5-6FA8-3096-2333-D4F9597FACEE}"/>
              </a:ext>
            </a:extLst>
          </p:cNvPr>
          <p:cNvSpPr/>
          <p:nvPr/>
        </p:nvSpPr>
        <p:spPr>
          <a:xfrm>
            <a:off x="1257204" y="4836281"/>
            <a:ext cx="165463" cy="165463"/>
          </a:xfrm>
          <a:prstGeom prst="ellipse">
            <a:avLst/>
          </a:prstGeom>
          <a:solidFill>
            <a:srgbClr val="FF00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EF9C15C7-B36E-85F2-F51B-FF3DCD40E15E}"/>
              </a:ext>
            </a:extLst>
          </p:cNvPr>
          <p:cNvSpPr txBox="1"/>
          <p:nvPr/>
        </p:nvSpPr>
        <p:spPr>
          <a:xfrm>
            <a:off x="1541966" y="616155"/>
            <a:ext cx="895743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4400" b="1" dirty="0" err="1">
                <a:latin typeface="Corbel" panose="020B0503020204020204" pitchFamily="34" charset="0"/>
                <a:ea typeface="+mj-ea"/>
                <a:cs typeface="+mj-cs"/>
              </a:rPr>
              <a:t>Political</a:t>
            </a:r>
            <a:r>
              <a:rPr lang="fr-FR" sz="4400" b="1" dirty="0">
                <a:latin typeface="Corbel" panose="020B0503020204020204" pitchFamily="34" charset="0"/>
                <a:ea typeface="+mj-ea"/>
                <a:cs typeface="+mj-cs"/>
              </a:rPr>
              <a:t> </a:t>
            </a:r>
            <a:r>
              <a:rPr lang="fr-FR" sz="4400" b="1" dirty="0" err="1">
                <a:latin typeface="Corbel" panose="020B0503020204020204" pitchFamily="34" charset="0"/>
                <a:ea typeface="+mj-ea"/>
                <a:cs typeface="+mj-cs"/>
              </a:rPr>
              <a:t>ethics</a:t>
            </a:r>
            <a:r>
              <a:rPr lang="fr-FR" sz="4400" b="1" dirty="0">
                <a:latin typeface="Corbel" panose="020B0503020204020204" pitchFamily="34" charset="0"/>
                <a:ea typeface="+mj-ea"/>
                <a:cs typeface="+mj-cs"/>
              </a:rPr>
              <a:t> and right to </a:t>
            </a:r>
            <a:r>
              <a:rPr lang="fr-FR" sz="4400" b="1" dirty="0" err="1">
                <a:latin typeface="Corbel" panose="020B0503020204020204" pitchFamily="34" charset="0"/>
                <a:ea typeface="+mj-ea"/>
                <a:cs typeface="+mj-cs"/>
              </a:rPr>
              <a:t>privacy</a:t>
            </a:r>
            <a:endParaRPr lang="fr-BE" sz="4400" b="1" dirty="0">
              <a:latin typeface="Corbel" panose="020B0503020204020204" pitchFamily="34" charset="0"/>
              <a:ea typeface="+mj-ea"/>
              <a:cs typeface="+mj-cs"/>
            </a:endParaRPr>
          </a:p>
        </p:txBody>
      </p:sp>
      <p:pic>
        <p:nvPicPr>
          <p:cNvPr id="120" name="Graphique 119">
            <a:extLst>
              <a:ext uri="{FF2B5EF4-FFF2-40B4-BE49-F238E27FC236}">
                <a16:creationId xmlns:a16="http://schemas.microsoft.com/office/drawing/2014/main" id="{DB9F0C3E-5BB5-967A-889E-56E40A6C5C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29977" y="6350935"/>
            <a:ext cx="1985164" cy="461666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D41B81A9-37F3-21F6-DB8E-9C8CAB36CCE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>
            <a:off x="10999276" y="54382"/>
            <a:ext cx="1064636" cy="1053936"/>
          </a:xfrm>
          <a:prstGeom prst="rect">
            <a:avLst/>
          </a:prstGeom>
        </p:spPr>
      </p:pic>
      <p:sp>
        <p:nvSpPr>
          <p:cNvPr id="89" name="Ellipse 88">
            <a:extLst>
              <a:ext uri="{FF2B5EF4-FFF2-40B4-BE49-F238E27FC236}">
                <a16:creationId xmlns:a16="http://schemas.microsoft.com/office/drawing/2014/main" id="{ED0709E0-A9B2-62C6-3EF9-1D1A88BB0122}"/>
              </a:ext>
            </a:extLst>
          </p:cNvPr>
          <p:cNvSpPr/>
          <p:nvPr/>
        </p:nvSpPr>
        <p:spPr>
          <a:xfrm>
            <a:off x="11146862" y="3797888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D907DB22-C831-07CB-19E7-5E319E37EE8E}"/>
              </a:ext>
            </a:extLst>
          </p:cNvPr>
          <p:cNvSpPr txBox="1"/>
          <p:nvPr/>
        </p:nvSpPr>
        <p:spPr>
          <a:xfrm>
            <a:off x="9697485" y="3128980"/>
            <a:ext cx="839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7030A0"/>
                </a:solidFill>
                <a:latin typeface="Corbel" panose="020B0503020204020204" pitchFamily="34" charset="0"/>
              </a:rPr>
              <a:t>2022</a:t>
            </a:r>
            <a:endParaRPr kumimoji="0" lang="fr-BE" sz="2400" b="1" i="0" u="none" strike="noStrike" kern="1200" cap="none" spc="0" normalizeH="0" baseline="0" noProof="0" dirty="0">
              <a:solidFill>
                <a:srgbClr val="7030A0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A66E256F-3991-CAD2-1877-24EAB8946A7B}"/>
              </a:ext>
            </a:extLst>
          </p:cNvPr>
          <p:cNvSpPr txBox="1"/>
          <p:nvPr/>
        </p:nvSpPr>
        <p:spPr>
          <a:xfrm>
            <a:off x="8839257" y="4977221"/>
            <a:ext cx="2600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pt-BR" sz="2000" b="1" i="1" cap="small" dirty="0">
                <a:solidFill>
                  <a:prstClr val="black"/>
                </a:solidFill>
                <a:latin typeface="Corbel" panose="020B0503020204020204" pitchFamily="34" charset="0"/>
              </a:rPr>
              <a:t>Patrício Monteiro Telo de Abreu c. Portugal</a:t>
            </a:r>
            <a:endParaRPr kumimoji="0" lang="fr-BE" sz="2000" b="1" i="0" u="none" strike="noStrike" kern="1200" cap="small" spc="0" normalizeH="0" baseline="0" noProof="0" dirty="0"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5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750"/>
                            </p:stCondLst>
                            <p:childTnLst>
                              <p:par>
                                <p:cTn id="2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2" grpId="0" animBg="1"/>
      <p:bldP spid="64" grpId="0" animBg="1"/>
      <p:bldP spid="65" grpId="0" animBg="1"/>
      <p:bldP spid="66" grpId="0" animBg="1"/>
      <p:bldP spid="69" grpId="0" animBg="1"/>
      <p:bldP spid="70" grpId="0" animBg="1"/>
      <p:bldP spid="71" grpId="0"/>
      <p:bldP spid="72" grpId="0"/>
      <p:bldP spid="75" grpId="0"/>
      <p:bldP spid="76" grpId="0"/>
      <p:bldP spid="83" grpId="0"/>
      <p:bldP spid="84" grpId="0" animBg="1"/>
      <p:bldP spid="85" grpId="0" animBg="1"/>
      <p:bldP spid="88" grpId="0" animBg="1"/>
      <p:bldP spid="90" grpId="0" animBg="1"/>
      <p:bldP spid="91" grpId="0"/>
      <p:bldP spid="92" grpId="0" animBg="1"/>
      <p:bldP spid="96" grpId="0"/>
      <p:bldP spid="100" grpId="0" animBg="1"/>
      <p:bldP spid="101" grpId="0" animBg="1"/>
      <p:bldP spid="103" grpId="0"/>
      <p:bldP spid="104" grpId="0"/>
      <p:bldP spid="105" grpId="0" animBg="1"/>
      <p:bldP spid="89" grpId="0" animBg="1"/>
      <p:bldP spid="94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2B899B-D682-14A2-9664-37EF7840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8EDD-5819-4108-911E-CB64AA0CD96B}" type="slidenum">
              <a:rPr lang="fr-BE" smtClean="0"/>
              <a:t>9</a:t>
            </a:fld>
            <a:endParaRPr lang="fr-BE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6FAEBCE-399A-C58B-E9A7-0E53AC888F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2544" y="-1557"/>
            <a:ext cx="12214544" cy="6858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CC79F10-61EB-13ED-4A6B-66BCC0CFBCBF}"/>
              </a:ext>
            </a:extLst>
          </p:cNvPr>
          <p:cNvSpPr txBox="1"/>
          <p:nvPr/>
        </p:nvSpPr>
        <p:spPr>
          <a:xfrm>
            <a:off x="1541966" y="616155"/>
            <a:ext cx="895743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4400" b="1" dirty="0" err="1">
                <a:latin typeface="Corbel" panose="020B0503020204020204" pitchFamily="34" charset="0"/>
                <a:ea typeface="+mj-ea"/>
                <a:cs typeface="+mj-cs"/>
              </a:rPr>
              <a:t>Political</a:t>
            </a:r>
            <a:r>
              <a:rPr lang="fr-FR" sz="4400" b="1" dirty="0">
                <a:latin typeface="Corbel" panose="020B0503020204020204" pitchFamily="34" charset="0"/>
                <a:ea typeface="+mj-ea"/>
                <a:cs typeface="+mj-cs"/>
              </a:rPr>
              <a:t> </a:t>
            </a:r>
            <a:r>
              <a:rPr lang="fr-FR" sz="4400" b="1" dirty="0" err="1">
                <a:latin typeface="Corbel" panose="020B0503020204020204" pitchFamily="34" charset="0"/>
                <a:ea typeface="+mj-ea"/>
                <a:cs typeface="+mj-cs"/>
              </a:rPr>
              <a:t>ethics</a:t>
            </a:r>
            <a:r>
              <a:rPr lang="fr-FR" sz="4400" b="1" dirty="0">
                <a:latin typeface="Corbel" panose="020B0503020204020204" pitchFamily="34" charset="0"/>
                <a:ea typeface="+mj-ea"/>
                <a:cs typeface="+mj-cs"/>
              </a:rPr>
              <a:t> and right to </a:t>
            </a:r>
            <a:r>
              <a:rPr lang="fr-FR" sz="4400" b="1" dirty="0" err="1">
                <a:latin typeface="Corbel" panose="020B0503020204020204" pitchFamily="34" charset="0"/>
                <a:ea typeface="+mj-ea"/>
                <a:cs typeface="+mj-cs"/>
              </a:rPr>
              <a:t>privacy</a:t>
            </a:r>
            <a:endParaRPr lang="fr-BE" sz="4400" b="1" dirty="0">
              <a:latin typeface="Corbel" panose="020B0503020204020204" pitchFamily="34" charset="0"/>
              <a:ea typeface="+mj-ea"/>
              <a:cs typeface="+mj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8B6220A-5F13-AFB0-E5A5-10B6A3BCA89B}"/>
              </a:ext>
            </a:extLst>
          </p:cNvPr>
          <p:cNvSpPr txBox="1"/>
          <p:nvPr/>
        </p:nvSpPr>
        <p:spPr>
          <a:xfrm>
            <a:off x="822961" y="1820488"/>
            <a:ext cx="1043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fi-FI" sz="2400" b="1" i="1" cap="small" dirty="0">
                <a:solidFill>
                  <a:prstClr val="black"/>
                </a:solidFill>
                <a:latin typeface="Corbel" panose="020B0503020204020204" pitchFamily="34" charset="0"/>
              </a:rPr>
              <a:t>ECtHR, Satakunnan markkinapörssi oy et satamedia oy c. Finland, 27 june 2017</a:t>
            </a:r>
            <a:endParaRPr kumimoji="0" lang="fr-BE" sz="2400" b="1" i="1" u="none" strike="noStrike" kern="1200" cap="small" spc="0" normalizeH="0" baseline="0" noProof="0" dirty="0"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619C479-DE16-FE88-CB58-0A6C480E3A59}"/>
              </a:ext>
            </a:extLst>
          </p:cNvPr>
          <p:cNvSpPr txBox="1"/>
          <p:nvPr/>
        </p:nvSpPr>
        <p:spPr>
          <a:xfrm>
            <a:off x="631768" y="2851263"/>
            <a:ext cx="108481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/>
              <a:t>§180. “[…] </a:t>
            </a:r>
            <a:r>
              <a:rPr lang="en-US" sz="2500" i="1" dirty="0"/>
              <a:t>the information published by the applicant companies </a:t>
            </a:r>
            <a:r>
              <a:rPr lang="en-US" sz="2500" b="1" i="1" u="sng" dirty="0"/>
              <a:t>did not pertain specifically to any particular category of persons such as politicians</a:t>
            </a:r>
            <a:r>
              <a:rPr lang="en-US" sz="2500" i="1" dirty="0"/>
              <a:t>, public officials, public figures or others who belonged to the public sphere by dint of their activities or high earnings </a:t>
            </a:r>
            <a:r>
              <a:rPr lang="en-US" sz="2500" dirty="0"/>
              <a:t>[…]. </a:t>
            </a:r>
            <a:r>
              <a:rPr lang="en-US" sz="2500" i="1" dirty="0"/>
              <a:t>As the Court has previously stated, </a:t>
            </a:r>
            <a:r>
              <a:rPr lang="en-US" sz="2500" b="1" i="1" u="sng" dirty="0"/>
              <a:t>such persons inevitably and knowingly lay themselves open to close scrutiny by both journalists and the public at large</a:t>
            </a:r>
            <a:r>
              <a:rPr lang="en-US" sz="2500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6720660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4481</TotalTime>
  <Words>585</Words>
  <Application>Microsoft Office PowerPoint</Application>
  <PresentationFormat>Grand écran</PresentationFormat>
  <Paragraphs>80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Segoe UI</vt:lpstr>
      <vt:lpstr>Times New Roman</vt:lpstr>
      <vt:lpstr>Trebuchet MS</vt:lpstr>
      <vt:lpstr>Wingdings 3</vt:lpstr>
      <vt:lpstr>Facette</vt:lpstr>
      <vt:lpstr>Thème Office</vt:lpstr>
      <vt:lpstr>Political ethics and its potential interference with the right to privacy</vt:lpstr>
      <vt:lpstr>Overview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ethics and its potential interference with the right to privacy</dc:title>
  <dc:creator>Lena Geron</dc:creator>
  <cp:lastModifiedBy>Lena Geron</cp:lastModifiedBy>
  <cp:revision>41</cp:revision>
  <dcterms:created xsi:type="dcterms:W3CDTF">2022-06-20T08:22:59Z</dcterms:created>
  <dcterms:modified xsi:type="dcterms:W3CDTF">2022-07-05T12:31:52Z</dcterms:modified>
</cp:coreProperties>
</file>