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46_44E32ADF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330" r:id="rId2"/>
    <p:sldId id="333" r:id="rId3"/>
    <p:sldId id="341" r:id="rId4"/>
    <p:sldId id="332" r:id="rId5"/>
    <p:sldId id="339" r:id="rId6"/>
    <p:sldId id="335" r:id="rId7"/>
    <p:sldId id="342" r:id="rId8"/>
    <p:sldId id="336" r:id="rId9"/>
    <p:sldId id="343" r:id="rId10"/>
    <p:sldId id="340" r:id="rId11"/>
    <p:sldId id="338" r:id="rId12"/>
    <p:sldId id="326" r:id="rId13"/>
    <p:sldId id="329" r:id="rId14"/>
    <p:sldId id="344" r:id="rId15"/>
    <p:sldId id="310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B33CAC-5EFE-746F-E0EE-F2432966459A}" name="Jewell Charlotte" initials="JC" userId="S::s208460@mseduculiegebe.onmicrosoft.com::0f183c38-7430-4e05-977b-1a7895c5e4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e" initials="M" lastIdx="6" clrIdx="0">
    <p:extLst>
      <p:ext uri="{19B8F6BF-5375-455C-9EA6-DF929625EA0E}">
        <p15:presenceInfo xmlns:p15="http://schemas.microsoft.com/office/powerpoint/2012/main" userId="Marine" providerId="None"/>
      </p:ext>
    </p:extLst>
  </p:cmAuthor>
  <p:cmAuthor id="2" name="Chloé Brst" initials="CB" lastIdx="1" clrIdx="1">
    <p:extLst>
      <p:ext uri="{19B8F6BF-5375-455C-9EA6-DF929625EA0E}">
        <p15:presenceInfo xmlns:p15="http://schemas.microsoft.com/office/powerpoint/2012/main" userId="e5c4168679f28d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B82"/>
    <a:srgbClr val="E8E2DE"/>
    <a:srgbClr val="00707F"/>
    <a:srgbClr val="5FA4B0"/>
    <a:srgbClr val="005CA9"/>
    <a:srgbClr val="96D6C8"/>
    <a:srgbClr val="60979F"/>
    <a:srgbClr val="586F80"/>
    <a:srgbClr val="E6E6E6"/>
    <a:srgbClr val="A8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65661" autoAdjust="0"/>
  </p:normalViewPr>
  <p:slideViewPr>
    <p:cSldViewPr>
      <p:cViewPr varScale="1">
        <p:scale>
          <a:sx n="81" d="100"/>
          <a:sy n="81" d="100"/>
        </p:scale>
        <p:origin x="90" y="39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notesViewPr>
    <p:cSldViewPr>
      <p:cViewPr varScale="1">
        <p:scale>
          <a:sx n="66" d="100"/>
          <a:sy n="66" d="100"/>
        </p:scale>
        <p:origin x="3125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46_44E32A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5FF36E-3DD1-BE42-B39D-16FD56729D86}" authorId="{BAB33CAC-5EFE-746F-E0EE-F2432966459A}" created="2022-06-08T14:02:54.65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55738335" sldId="326"/>
      <ac:spMk id="5" creationId="{00000000-0000-0000-0000-000000000000}"/>
      <ac:txMk cp="173" len="40">
        <ac:context len="217" hash="334480239"/>
      </ac:txMk>
    </ac:txMkLst>
    <p188:pos x="3899556" y="1936463"/>
    <p188:txBody>
      <a:bodyPr/>
      <a:lstStyle/>
      <a:p>
        <a:r>
          <a:rPr lang="en-GB"/>
          <a:t>Again I do not know this domain, but I don’t know what you mean by this sentence</a:t>
        </a:r>
      </a:p>
    </p188:txBody>
  </p188:cm>
  <p188:cm id="{9C5B23CD-370C-4043-B1F6-129D54567475}" authorId="{BAB33CAC-5EFE-746F-E0EE-F2432966459A}" created="2022-06-08T14:10:29.5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55738335" sldId="326"/>
      <ac:spMk id="5" creationId="{00000000-0000-0000-0000-000000000000}"/>
    </ac:deMkLst>
    <p188:pos x="4445322" y="1265535"/>
    <p188:txBody>
      <a:bodyPr/>
      <a:lstStyle/>
      <a:p>
        <a:r>
          <a:rPr lang="en-GB"/>
          <a:t>Accommodates a broader population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14EE-9217-2B42-B168-CBD05B74B104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D04FF-1CFA-4044-A500-57F50C3AC8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2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8597D-5E2D-433C-A71F-FAD81F30EFE5}" type="datetimeFigureOut">
              <a:rPr lang="fr-BE" smtClean="0"/>
              <a:t>06-08-22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89FD-1282-422C-873E-DE0FF42F6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168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154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22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544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937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064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25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627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640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Multi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platforms</a:t>
            </a:r>
            <a:r>
              <a:rPr lang="fr-FR" baseline="0" dirty="0" smtClean="0"/>
              <a:t> ici </a:t>
            </a:r>
          </a:p>
          <a:p>
            <a:r>
              <a:rPr lang="fr-FR" baseline="0" dirty="0" smtClean="0"/>
              <a:t>Empirical case study on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platform </a:t>
            </a:r>
            <a:r>
              <a:rPr lang="fr-FR" baseline="0" dirty="0" err="1" smtClean="0"/>
              <a:t>indepth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941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005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281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724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855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558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b="4479"/>
          <a:stretch/>
        </p:blipFill>
        <p:spPr bwMode="auto">
          <a:xfrm>
            <a:off x="0" y="-1"/>
            <a:ext cx="791758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5" y="931851"/>
            <a:ext cx="8372134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2883" y="2795413"/>
            <a:ext cx="4632534" cy="2348088"/>
          </a:xfrm>
          <a:prstGeom prst="rtTriangle">
            <a:avLst/>
          </a:prstGeom>
          <a:solidFill>
            <a:srgbClr val="8C8B82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LIEGE_HEC_Logo-RVB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06" y="255713"/>
            <a:ext cx="2108945" cy="6853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923158"/>
            <a:ext cx="896190" cy="28044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3180255"/>
            <a:ext cx="3744416" cy="831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rgbClr val="00707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/>
              <a:t>[Titre de l’exposé]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 hasCustomPrompt="1"/>
          </p:nvPr>
        </p:nvSpPr>
        <p:spPr>
          <a:xfrm>
            <a:off x="6010982" y="4730871"/>
            <a:ext cx="2232025" cy="287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rgbClr val="8C8B8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/>
              <a:t>[Date]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92080" y="4111785"/>
            <a:ext cx="3744416" cy="4041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FR" sz="1400" b="0" kern="1200" baseline="0" dirty="0">
                <a:solidFill>
                  <a:srgbClr val="8C8B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fr-FR" dirty="0"/>
              <a:t>[Nom(s) et fonction(s)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-2" y="4674391"/>
            <a:ext cx="3563889" cy="4691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[Nom de l’évènement/du projet dans le cadre duquel l’exposé a lieu]</a:t>
            </a:r>
          </a:p>
        </p:txBody>
      </p:sp>
    </p:spTree>
    <p:extLst>
      <p:ext uri="{BB962C8B-B14F-4D97-AF65-F5344CB8AC3E}">
        <p14:creationId xmlns:p14="http://schemas.microsoft.com/office/powerpoint/2010/main" val="17938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01.png">
            <a:extLst>
              <a:ext uri="{FF2B5EF4-FFF2-40B4-BE49-F238E27FC236}">
                <a16:creationId xmlns:a16="http://schemas.microsoft.com/office/drawing/2014/main" id="{74C1B1DA-CF8B-0745-8DBB-91132CAE3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7"/>
          <a:stretch/>
        </p:blipFill>
        <p:spPr>
          <a:xfrm>
            <a:off x="107504" y="4759173"/>
            <a:ext cx="898106" cy="280745"/>
          </a:xfrm>
          <a:prstGeom prst="rect">
            <a:avLst/>
          </a:prstGeom>
        </p:spPr>
      </p:pic>
      <p:pic>
        <p:nvPicPr>
          <p:cNvPr id="7" name="Image 6" descr="aacs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14090"/>
            <a:ext cx="605087" cy="225829"/>
          </a:xfrm>
          <a:prstGeom prst="rect">
            <a:avLst/>
          </a:prstGeom>
        </p:spPr>
      </p:pic>
      <p:pic>
        <p:nvPicPr>
          <p:cNvPr id="8" name="Image 7" descr="uLIEGE_HEC_Logo-RVB@2x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4702277"/>
            <a:ext cx="1370365" cy="44531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1050"/>
            <a:ext cx="9143999" cy="5144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rgbClr val="00707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1" name="Image 10" descr="EFMD-Global-EQUIS-Accredited-Panton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44" y="4702277"/>
            <a:ext cx="547042" cy="3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8C8B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47864" y="1386242"/>
            <a:ext cx="5622328" cy="56734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000" b="1">
                <a:solidFill>
                  <a:srgbClr val="00707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347864" y="2152457"/>
            <a:ext cx="5622328" cy="486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Image 11" descr="uLIEGE_HEC_Logo-RVB@2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76" y="61227"/>
            <a:ext cx="1595470" cy="5184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39" y="579692"/>
            <a:ext cx="793362" cy="2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01.png">
            <a:extLst>
              <a:ext uri="{FF2B5EF4-FFF2-40B4-BE49-F238E27FC236}">
                <a16:creationId xmlns:a16="http://schemas.microsoft.com/office/drawing/2014/main" id="{74C1B1DA-CF8B-0745-8DBB-91132CAE3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7"/>
          <a:stretch/>
        </p:blipFill>
        <p:spPr>
          <a:xfrm>
            <a:off x="107504" y="4759173"/>
            <a:ext cx="898106" cy="280745"/>
          </a:xfrm>
          <a:prstGeom prst="rect">
            <a:avLst/>
          </a:prstGeom>
        </p:spPr>
      </p:pic>
      <p:pic>
        <p:nvPicPr>
          <p:cNvPr id="7" name="Image 6" descr="aacs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14090"/>
            <a:ext cx="605087" cy="225829"/>
          </a:xfrm>
          <a:prstGeom prst="rect">
            <a:avLst/>
          </a:prstGeom>
        </p:spPr>
      </p:pic>
      <p:pic>
        <p:nvPicPr>
          <p:cNvPr id="8" name="Image 7" descr="uLIEGE_HEC_Logo-RVB@2x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4702277"/>
            <a:ext cx="1370365" cy="445315"/>
          </a:xfrm>
          <a:prstGeom prst="rect">
            <a:avLst/>
          </a:prstGeom>
        </p:spPr>
      </p:pic>
      <p:pic>
        <p:nvPicPr>
          <p:cNvPr id="9" name="Image 8" descr="EFMD-Global-EQUIS-Accredited-Panton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44" y="4702277"/>
            <a:ext cx="547042" cy="3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8C8B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8E2DE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8C8B82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pic>
        <p:nvPicPr>
          <p:cNvPr id="13" name="Image 12" descr="uLIEGE_HEC_Logo-RVB@2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32" y="3154558"/>
            <a:ext cx="2108945" cy="6853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09" y="3828200"/>
            <a:ext cx="896190" cy="28044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813288" y="2385324"/>
            <a:ext cx="1310399" cy="6759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>
                <a:solidFill>
                  <a:srgbClr val="00707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Prénom et 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Adresse mail</a:t>
            </a:r>
          </a:p>
        </p:txBody>
      </p:sp>
      <p:sp>
        <p:nvSpPr>
          <p:cNvPr id="6" name="Espace réservé pour une image 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813287" y="1073535"/>
            <a:ext cx="1310400" cy="131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E8E2DE"/>
                </a:solidFill>
              </a:defRPr>
            </a:lvl1pPr>
          </a:lstStyle>
          <a:p>
            <a:r>
              <a:rPr lang="fr-FR" dirty="0"/>
              <a:t>Votre photo</a:t>
            </a:r>
          </a:p>
        </p:txBody>
      </p:sp>
      <p:sp>
        <p:nvSpPr>
          <p:cNvPr id="12" name="Espace réservé pour une image 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021722" y="1073535"/>
            <a:ext cx="1310400" cy="131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E8E2DE"/>
                </a:solidFill>
              </a:defRPr>
            </a:lvl1pPr>
          </a:lstStyle>
          <a:p>
            <a:r>
              <a:rPr lang="fr-FR" dirty="0"/>
              <a:t>Votre photo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022941" y="2398467"/>
            <a:ext cx="1310399" cy="6759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>
                <a:solidFill>
                  <a:srgbClr val="00707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Prénom et 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Adresse mail</a:t>
            </a:r>
          </a:p>
        </p:txBody>
      </p:sp>
    </p:spTree>
    <p:extLst>
      <p:ext uri="{BB962C8B-B14F-4D97-AF65-F5344CB8AC3E}">
        <p14:creationId xmlns:p14="http://schemas.microsoft.com/office/powerpoint/2010/main" val="22989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5936" y="4351412"/>
            <a:ext cx="5148064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4" r:id="rId2"/>
    <p:sldLayoutId id="2147483728" r:id="rId3"/>
    <p:sldLayoutId id="2147483716" r:id="rId4"/>
    <p:sldLayoutId id="214748375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46_44E32ADF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Chloe.brassart@uliege.be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355976" y="3554309"/>
            <a:ext cx="4824536" cy="504056"/>
          </a:xfrm>
        </p:spPr>
        <p:txBody>
          <a:bodyPr/>
          <a:lstStyle/>
          <a:p>
            <a:r>
              <a:rPr lang="en-GB" sz="1600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Between Utopia and </a:t>
            </a:r>
            <a:r>
              <a:rPr lang="en-US" sz="1600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Pragmatism: </a:t>
            </a:r>
          </a:p>
          <a:p>
            <a:r>
              <a:rPr lang="en-US" sz="1600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Relational </a:t>
            </a:r>
            <a:r>
              <a:rPr lang="en-US" sz="16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 Algorithmic Management</a:t>
            </a:r>
            <a:r>
              <a:rPr lang="en-GB" sz="1600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GB" sz="1600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critical assessment of an atypical platform</a:t>
            </a:r>
            <a:endParaRPr lang="fr-FR" sz="1600" cap="smal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896036" y="4269543"/>
            <a:ext cx="3744416" cy="404181"/>
          </a:xfrm>
        </p:spPr>
        <p:txBody>
          <a:bodyPr/>
          <a:lstStyle/>
          <a:p>
            <a:r>
              <a:rPr lang="fr-FR" sz="1100" dirty="0" smtClean="0"/>
              <a:t>Brassart Chloé, Ph.D student</a:t>
            </a:r>
          </a:p>
          <a:p>
            <a:r>
              <a:rPr lang="fr-FR" sz="1100" dirty="0" smtClean="0"/>
              <a:t>Pichault François </a:t>
            </a:r>
          </a:p>
          <a:p>
            <a:r>
              <a:rPr lang="fr-FR" sz="1100" dirty="0" smtClean="0"/>
              <a:t>University of Liège  </a:t>
            </a:r>
            <a:endParaRPr lang="fr-FR" sz="11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-24366" y="4165783"/>
            <a:ext cx="3384376" cy="469109"/>
          </a:xfrm>
        </p:spPr>
        <p:txBody>
          <a:bodyPr/>
          <a:lstStyle/>
          <a:p>
            <a:r>
              <a:rPr lang="fr-FR" sz="14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Academy Of Management</a:t>
            </a:r>
          </a:p>
          <a:p>
            <a:r>
              <a:rPr lang="en-US" dirty="0"/>
              <a:t>Working for an Algorithm: Gig Work </a:t>
            </a:r>
            <a:r>
              <a:rPr lang="en-US" dirty="0" smtClean="0"/>
              <a:t>Symposium</a:t>
            </a:r>
          </a:p>
          <a:p>
            <a:endParaRPr lang="en-US" sz="1400" b="1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r>
              <a:rPr lang="fr-FR" dirty="0" smtClean="0">
                <a:latin typeface="+mn-lt"/>
                <a:ea typeface="Source Sans Pro Black" panose="020B0803030403020204" pitchFamily="34" charset="0"/>
              </a:rPr>
              <a:t>Seattle – August 08, 2022</a:t>
            </a:r>
            <a:endParaRPr lang="fr-FR" dirty="0">
              <a:latin typeface="+mn-lt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944646"/>
            <a:ext cx="476005" cy="4760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571750"/>
            <a:ext cx="476005" cy="4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3204864" y="209973"/>
            <a:ext cx="9143999" cy="226444"/>
          </a:xfrm>
        </p:spPr>
        <p:txBody>
          <a:bodyPr>
            <a:noAutofit/>
          </a:bodyPr>
          <a:lstStyle/>
          <a:p>
            <a:endParaRPr lang="fr-FR" b="1" cap="small" dirty="0">
              <a:solidFill>
                <a:srgbClr val="8C8B82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37" y="55552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1050"/>
            <a:ext cx="9143999" cy="226444"/>
          </a:xfrm>
        </p:spPr>
        <p:txBody>
          <a:bodyPr>
            <a:noAutofit/>
          </a:bodyPr>
          <a:lstStyle/>
          <a:p>
            <a:r>
              <a:rPr lang="fr-FR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Lucida Bright" panose="02040602050505020304" pitchFamily="18" charset="0"/>
                <a:ea typeface="Roboto Thin" panose="02000000000000000000" pitchFamily="2" charset="0"/>
              </a:rPr>
              <a:t>Discussion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987574"/>
            <a:ext cx="91090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just"/>
            <a:r>
              <a:rPr lang="en-US" dirty="0" smtClean="0"/>
              <a:t>When an economic actor tries to adopt a more relational management of the workers (FE’s), while remaining embedded in the current institutionnal field, the findings show that : </a:t>
            </a:r>
          </a:p>
          <a:p>
            <a:pPr algn="just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drivers create their own mechanisms of sustainability and emancipation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an instrumental use of the platforms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evolution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process of the platform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goes towards higher technology,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 professional devices and less informal contacts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8351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 Increased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moral legitimacy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(positive perception of the drivers, no claim from the drivers, no legal action, no criticism in media )  …</a:t>
            </a:r>
          </a:p>
          <a:p>
            <a:pPr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 but simultaneously less relational management towards more algorithmic management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 </a:t>
            </a:r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Isomorphism </a:t>
            </a:r>
            <a:r>
              <a:rPr lang="fr-FR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effect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algn="just"/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Platform K </a:t>
            </a:r>
            <a:r>
              <a:rPr lang="en-US" dirty="0" smtClean="0"/>
              <a:t>cannot </a:t>
            </a:r>
            <a:r>
              <a:rPr lang="en-US" dirty="0"/>
              <a:t>change the rules of the game as long as it has no pragmatic legitimacy </a:t>
            </a:r>
            <a:endParaRPr lang="en-US" dirty="0" smtClean="0"/>
          </a:p>
          <a:p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 </a:t>
            </a:r>
            <a:r>
              <a:rPr lang="en-US" dirty="0"/>
              <a:t>However</a:t>
            </a:r>
            <a:r>
              <a:rPr lang="en-US" dirty="0"/>
              <a:t>, drivers do not feel alienated by algorithmic management and use platforms as </a:t>
            </a:r>
            <a:r>
              <a:rPr lang="en-US" dirty="0" smtClean="0"/>
              <a:t>levers of emancipation</a:t>
            </a:r>
          </a:p>
          <a:p>
            <a:pPr algn="just"/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/>
              <a:t>=&gt; debates on algorithmic management should pay more attention to drivers' experiences rather than remaining focused on platform devices</a:t>
            </a:r>
          </a:p>
          <a:p>
            <a:pPr marL="285750" indent="-285750" algn="just">
              <a:buFontTx/>
              <a:buChar char="-"/>
            </a:pPr>
            <a:endParaRPr lang="en-US" dirty="0" smtClean="0"/>
          </a:p>
          <a:p>
            <a:pPr algn="just"/>
            <a:endParaRPr lang="en-US" dirty="0" smtClean="0"/>
          </a:p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120359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Your questions are welcome!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72200" y="431250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Chloe Brassart, Ph.D student</a:t>
            </a:r>
          </a:p>
          <a:p>
            <a:r>
              <a:rPr lang="fr-FR" sz="1400" i="1" dirty="0"/>
              <a:t>Supervisor : François Pichault</a:t>
            </a:r>
          </a:p>
          <a:p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0" y="4229146"/>
            <a:ext cx="294942" cy="2949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59" y="4551125"/>
            <a:ext cx="292196" cy="2921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84274" y="4250948"/>
            <a:ext cx="2592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Chloe.brassart@uliege.be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fr-FR" sz="1600" dirty="0"/>
              <a:t>Chloe Brassart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0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9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3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8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Lentic 202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C - Lentic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10251</TotalTime>
  <Words>229</Words>
  <Application>Microsoft Office PowerPoint</Application>
  <PresentationFormat>Affichage à l'écran (16:9)</PresentationFormat>
  <Paragraphs>53</Paragraphs>
  <Slides>15</Slides>
  <Notes>14</Notes>
  <HiddenSlides>4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Bright</vt:lpstr>
      <vt:lpstr>Roboto Thin</vt:lpstr>
      <vt:lpstr>Source Sans Pro</vt:lpstr>
      <vt:lpstr>Source Sans Pro Black</vt:lpstr>
      <vt:lpstr>Template Lentic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</vt:lpstr>
      <vt:lpstr>Présentation PowerPoint</vt:lpstr>
      <vt:lpstr>Présentation PowerPoint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Mergelsberg</dc:creator>
  <cp:lastModifiedBy>Chloé Brst</cp:lastModifiedBy>
  <cp:revision>447</cp:revision>
  <dcterms:created xsi:type="dcterms:W3CDTF">2016-02-11T10:57:27Z</dcterms:created>
  <dcterms:modified xsi:type="dcterms:W3CDTF">2022-08-07T22:48:13Z</dcterms:modified>
</cp:coreProperties>
</file>