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Forum" panose="02000000000000000000" pitchFamily="2" charset="0"/>
      <p:regular r:id="rId45"/>
    </p:embeddedFont>
    <p:embeddedFont>
      <p:font typeface="Open Sans" panose="020B0606030504020204" pitchFamily="34" charset="0"/>
      <p:regular r:id="rId46"/>
      <p:bold r:id="rId47"/>
    </p:embeddedFont>
    <p:embeddedFont>
      <p:font typeface="Open Sans Bold" panose="020B0806030504020204" pitchFamily="34" charset="0"/>
      <p:regular r:id="rId48"/>
      <p:bold r:id="rId49"/>
    </p:embeddedFont>
    <p:embeddedFont>
      <p:font typeface="Open Sans Extra Bold" panose="020B0906030804020204" pitchFamily="34" charset="0"/>
      <p:regular r:id="rId50"/>
      <p:bold r:id="rId51"/>
    </p:embeddedFont>
    <p:embeddedFont>
      <p:font typeface="Open Sans Light" panose="020F0302020204030204" pitchFamily="34" charset="0"/>
      <p:regular r:id="rId52"/>
      <p:italic r:id="rId53"/>
    </p:embeddedFont>
    <p:embeddedFont>
      <p:font typeface="Open Sans Light Bold" panose="020B0806030504020204" pitchFamily="34" charset="0"/>
      <p:regular r:id="rId54"/>
      <p:bold r:id="rId55"/>
    </p:embeddedFont>
    <p:embeddedFont>
      <p:font typeface="Poppins Light" panose="020B0604020202020204" pitchFamily="34" charset="0"/>
      <p:regular r:id="rId56"/>
    </p:embeddedFont>
    <p:embeddedFont>
      <p:font typeface="Poppins Medium" panose="020B0604020202020204" pitchFamily="34" charset="0"/>
      <p:regular r:id="rId57"/>
    </p:embeddedFont>
    <p:embeddedFont>
      <p:font typeface="TT Drugs" panose="02000503060000020003" pitchFamily="2" charset="77"/>
      <p:regular r:id="rId58"/>
    </p:embeddedFont>
    <p:embeddedFont>
      <p:font typeface="TT Drugs Bold" panose="02000803060000020003" pitchFamily="2" charset="77"/>
      <p:regular r:id="rId59"/>
      <p:bold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07" autoAdjust="0"/>
  </p:normalViewPr>
  <p:slideViewPr>
    <p:cSldViewPr>
      <p:cViewPr varScale="1">
        <p:scale>
          <a:sx n="79" d="100"/>
          <a:sy n="79" d="100"/>
        </p:scale>
        <p:origin x="26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04.07.2022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04.07.2022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Journal of neurology, neurosurgery, and psychiatry</a:t>
            </a:r>
          </a:p>
          <a:p>
            <a:pPr lvl="0"/>
            <a:r>
              <a:rPr lang="en-US"/>
              <a:t>- survie plus longue si constante de temps courte</a:t>
            </a:r>
          </a:p>
          <a:p>
            <a:pPr lvl="0"/>
            <a:r>
              <a:rPr lang="en-US"/>
              <a:t>- augmentation des courants sodiques persistants dans la SLA</a:t>
            </a:r>
          </a:p>
          <a:p>
            <a:pPr lvl="0"/>
            <a:r>
              <a:rPr lang="en-US"/>
              <a:t>- événement primaire ou consequence de la dégénerescence axonale?</a:t>
            </a:r>
          </a:p>
          <a:p>
            <a:pPr lvl="0"/>
            <a:r>
              <a:rPr lang="en-US"/>
              <a:t>- favoriserait la dégénerescence axonale via les échangeurs Ca/Na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16</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04.07.2022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 Journal of neurology, neurosurgery, and psychiatry</a:t>
            </a:r>
          </a:p>
          <a:p>
            <a:pPr lvl="0"/>
            <a:r>
              <a:rPr lang="en-US"/>
              <a:t>- survie plus longue si constante de temps courte</a:t>
            </a:r>
          </a:p>
          <a:p>
            <a:pPr lvl="0"/>
            <a:r>
              <a:rPr lang="en-US"/>
              <a:t>- augmentation des courants sodiques persistants dans la SLA</a:t>
            </a:r>
          </a:p>
          <a:p>
            <a:pPr lvl="0"/>
            <a:r>
              <a:rPr lang="en-US"/>
              <a:t>- événement primaire ou consequence de la dégénerescence axonale?</a:t>
            </a:r>
          </a:p>
          <a:p>
            <a:pPr lvl="0"/>
            <a:r>
              <a:rPr lang="en-US"/>
              <a:t>- favoriserait la dégénerescence axonale via les échangeurs Ca/Na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17</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687688">
            <a:off x="10282257" y="5034286"/>
            <a:ext cx="8922358" cy="9404330"/>
          </a:xfrm>
          <a:prstGeom prst="rect">
            <a:avLst/>
          </a:prstGeom>
        </p:spPr>
      </p:pic>
      <p:pic>
        <p:nvPicPr>
          <p:cNvPr id="3" name="Picture 3"/>
          <p:cNvPicPr>
            <a:picLocks noChangeAspect="1"/>
          </p:cNvPicPr>
          <p:nvPr/>
        </p:nvPicPr>
        <p:blipFill>
          <a:blip r:embed="rId3"/>
          <a:srcRect/>
          <a:stretch>
            <a:fillRect/>
          </a:stretch>
        </p:blipFill>
        <p:spPr>
          <a:xfrm rot="-10013544">
            <a:off x="-1834628" y="-2396987"/>
            <a:ext cx="8825308" cy="8229600"/>
          </a:xfrm>
          <a:prstGeom prst="rect">
            <a:avLst/>
          </a:prstGeom>
        </p:spPr>
      </p:pic>
      <p:pic>
        <p:nvPicPr>
          <p:cNvPr id="4" name="Picture 4"/>
          <p:cNvPicPr>
            <a:picLocks noChangeAspect="1"/>
          </p:cNvPicPr>
          <p:nvPr/>
        </p:nvPicPr>
        <p:blipFill>
          <a:blip r:embed="rId4"/>
          <a:srcRect l="404" r="404" b="1079"/>
          <a:stretch>
            <a:fillRect/>
          </a:stretch>
        </p:blipFill>
        <p:spPr>
          <a:xfrm>
            <a:off x="499945" y="257783"/>
            <a:ext cx="4109487" cy="2345806"/>
          </a:xfrm>
          <a:prstGeom prst="rect">
            <a:avLst/>
          </a:prstGeom>
        </p:spPr>
      </p:pic>
      <p:pic>
        <p:nvPicPr>
          <p:cNvPr id="5" name="Picture 5"/>
          <p:cNvPicPr>
            <a:picLocks noChangeAspect="1"/>
          </p:cNvPicPr>
          <p:nvPr/>
        </p:nvPicPr>
        <p:blipFill>
          <a:blip r:embed="rId5"/>
          <a:srcRect/>
          <a:stretch>
            <a:fillRect/>
          </a:stretch>
        </p:blipFill>
        <p:spPr>
          <a:xfrm>
            <a:off x="13204709" y="324626"/>
            <a:ext cx="4718622" cy="2278963"/>
          </a:xfrm>
          <a:prstGeom prst="rect">
            <a:avLst/>
          </a:prstGeom>
        </p:spPr>
      </p:pic>
      <p:sp>
        <p:nvSpPr>
          <p:cNvPr id="6" name="TextBox 6"/>
          <p:cNvSpPr txBox="1"/>
          <p:nvPr/>
        </p:nvSpPr>
        <p:spPr>
          <a:xfrm>
            <a:off x="1028700" y="3471794"/>
            <a:ext cx="16894631" cy="2661594"/>
          </a:xfrm>
          <a:prstGeom prst="rect">
            <a:avLst/>
          </a:prstGeom>
        </p:spPr>
        <p:txBody>
          <a:bodyPr lIns="0" tIns="0" rIns="0" bIns="0" rtlCol="0" anchor="t">
            <a:spAutoFit/>
          </a:bodyPr>
          <a:lstStyle/>
          <a:p>
            <a:pPr algn="ctr">
              <a:lnSpc>
                <a:spcPts val="5196"/>
              </a:lnSpc>
            </a:pPr>
            <a:r>
              <a:rPr lang="en-US" sz="4723">
                <a:solidFill>
                  <a:srgbClr val="FFFFFF"/>
                </a:solidFill>
                <a:latin typeface="Forum"/>
              </a:rPr>
              <a:t>L'INAMI AURAIT-IL DÉCLARÉ DE FAÇON PRÉMATURÉE QUE LA CHRONAXIE ÉTAIT OBSOLÈTE?</a:t>
            </a:r>
          </a:p>
          <a:p>
            <a:pPr algn="ctr">
              <a:lnSpc>
                <a:spcPts val="5196"/>
              </a:lnSpc>
            </a:pPr>
            <a:endParaRPr lang="en-US" sz="4723">
              <a:solidFill>
                <a:srgbClr val="FFFFFF"/>
              </a:solidFill>
              <a:latin typeface="Forum"/>
            </a:endParaRPr>
          </a:p>
          <a:p>
            <a:pPr algn="ctr">
              <a:lnSpc>
                <a:spcPts val="5196"/>
              </a:lnSpc>
            </a:pPr>
            <a:r>
              <a:rPr lang="en-US" sz="4723">
                <a:solidFill>
                  <a:srgbClr val="FFFFFF"/>
                </a:solidFill>
                <a:latin typeface="Forum"/>
              </a:rPr>
              <a:t>ÉTUDE DES PROPRIÉTÉS D’EXCITABILITÉ AXONALE</a:t>
            </a:r>
          </a:p>
        </p:txBody>
      </p:sp>
      <p:sp>
        <p:nvSpPr>
          <p:cNvPr id="7" name="TextBox 7"/>
          <p:cNvSpPr txBox="1"/>
          <p:nvPr/>
        </p:nvSpPr>
        <p:spPr>
          <a:xfrm>
            <a:off x="2240109" y="7545259"/>
            <a:ext cx="4406577" cy="866775"/>
          </a:xfrm>
          <a:prstGeom prst="rect">
            <a:avLst/>
          </a:prstGeom>
        </p:spPr>
        <p:txBody>
          <a:bodyPr lIns="0" tIns="0" rIns="0" bIns="0" rtlCol="0" anchor="t">
            <a:spAutoFit/>
          </a:bodyPr>
          <a:lstStyle/>
          <a:p>
            <a:pPr algn="r">
              <a:lnSpc>
                <a:spcPts val="3412"/>
              </a:lnSpc>
            </a:pPr>
            <a:r>
              <a:rPr lang="en-US" sz="2843">
                <a:solidFill>
                  <a:srgbClr val="FFFFFF"/>
                </a:solidFill>
                <a:latin typeface="Poppins Medium"/>
              </a:rPr>
              <a:t>Dr Tyberghein Maelle</a:t>
            </a:r>
          </a:p>
          <a:p>
            <a:pPr algn="r">
              <a:lnSpc>
                <a:spcPts val="3412"/>
              </a:lnSpc>
            </a:pPr>
            <a:r>
              <a:rPr lang="en-US" sz="2843">
                <a:solidFill>
                  <a:srgbClr val="FFFFFF"/>
                </a:solidFill>
                <a:latin typeface="Poppins Medium"/>
              </a:rPr>
              <a:t>Dr Wang François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476137"/>
            <a:ext cx="9232968" cy="9365287"/>
          </a:xfrm>
          <a:prstGeom prst="rect">
            <a:avLst/>
          </a:prstGeom>
        </p:spPr>
      </p:pic>
      <p:sp>
        <p:nvSpPr>
          <p:cNvPr id="3" name="TextBox 3"/>
          <p:cNvSpPr txBox="1"/>
          <p:nvPr/>
        </p:nvSpPr>
        <p:spPr>
          <a:xfrm>
            <a:off x="10714535" y="196471"/>
            <a:ext cx="7160071" cy="8594911"/>
          </a:xfrm>
          <a:prstGeom prst="rect">
            <a:avLst/>
          </a:prstGeom>
        </p:spPr>
        <p:txBody>
          <a:bodyPr lIns="0" tIns="0" rIns="0" bIns="0" rtlCol="0" anchor="t">
            <a:spAutoFit/>
          </a:bodyPr>
          <a:lstStyle/>
          <a:p>
            <a:pPr>
              <a:lnSpc>
                <a:spcPts val="5099"/>
              </a:lnSpc>
            </a:pPr>
            <a:r>
              <a:rPr lang="en-US" sz="3642">
                <a:solidFill>
                  <a:srgbClr val="FFFFFF"/>
                </a:solidFill>
                <a:latin typeface="Open Sans"/>
              </a:rPr>
              <a:t> </a:t>
            </a:r>
          </a:p>
          <a:p>
            <a:pPr>
              <a:lnSpc>
                <a:spcPts val="4959"/>
              </a:lnSpc>
            </a:pPr>
            <a:r>
              <a:rPr lang="en-US" sz="3542">
                <a:solidFill>
                  <a:srgbClr val="FFFFFF"/>
                </a:solidFill>
                <a:latin typeface="Open Sans Bold"/>
              </a:rPr>
              <a:t>iMAX </a:t>
            </a:r>
          </a:p>
          <a:p>
            <a:pPr>
              <a:lnSpc>
                <a:spcPts val="4959"/>
              </a:lnSpc>
            </a:pPr>
            <a:endParaRPr lang="en-US" sz="3542">
              <a:solidFill>
                <a:srgbClr val="FFFFFF"/>
              </a:solidFill>
              <a:latin typeface="Open Sans Bold"/>
            </a:endParaRPr>
          </a:p>
          <a:p>
            <a:pPr>
              <a:lnSpc>
                <a:spcPts val="4539"/>
              </a:lnSpc>
            </a:pPr>
            <a:r>
              <a:rPr lang="en-US" sz="3242">
                <a:solidFill>
                  <a:srgbClr val="000000"/>
                </a:solidFill>
                <a:latin typeface="Open Sans"/>
              </a:rPr>
              <a:t>technique fiable</a:t>
            </a:r>
          </a:p>
          <a:p>
            <a:pPr>
              <a:lnSpc>
                <a:spcPts val="4539"/>
              </a:lnSpc>
            </a:pPr>
            <a:endParaRPr lang="en-US" sz="3242">
              <a:solidFill>
                <a:srgbClr val="000000"/>
              </a:solidFill>
              <a:latin typeface="Open Sans"/>
            </a:endParaRPr>
          </a:p>
          <a:p>
            <a:pPr>
              <a:lnSpc>
                <a:spcPts val="4539"/>
              </a:lnSpc>
            </a:pPr>
            <a:r>
              <a:rPr lang="en-US" sz="3242">
                <a:solidFill>
                  <a:srgbClr val="000000"/>
                </a:solidFill>
                <a:latin typeface="Open Sans"/>
              </a:rPr>
              <a:t>technique rapide, réalisable sur un simple appareil d’ENMG</a:t>
            </a:r>
          </a:p>
          <a:p>
            <a:pPr>
              <a:lnSpc>
                <a:spcPts val="4539"/>
              </a:lnSpc>
            </a:pPr>
            <a:endParaRPr lang="en-US" sz="3242">
              <a:solidFill>
                <a:srgbClr val="000000"/>
              </a:solidFill>
              <a:latin typeface="Open Sans"/>
            </a:endParaRPr>
          </a:p>
          <a:p>
            <a:pPr>
              <a:lnSpc>
                <a:spcPts val="4539"/>
              </a:lnSpc>
            </a:pPr>
            <a:r>
              <a:rPr lang="en-US" sz="3242">
                <a:solidFill>
                  <a:srgbClr val="000000"/>
                </a:solidFill>
                <a:latin typeface="Open Sans"/>
              </a:rPr>
              <a:t>sur n’importe quel nerf à n’importe quel point de stimulation</a:t>
            </a:r>
          </a:p>
          <a:p>
            <a:pPr>
              <a:lnSpc>
                <a:spcPts val="4539"/>
              </a:lnSpc>
            </a:pPr>
            <a:endParaRPr lang="en-US" sz="3242">
              <a:solidFill>
                <a:srgbClr val="000000"/>
              </a:solidFill>
              <a:latin typeface="Open Sans"/>
            </a:endParaRPr>
          </a:p>
          <a:p>
            <a:pPr>
              <a:lnSpc>
                <a:spcPts val="4539"/>
              </a:lnSpc>
            </a:pPr>
            <a:r>
              <a:rPr lang="en-US" sz="3242">
                <a:solidFill>
                  <a:srgbClr val="000000"/>
                </a:solidFill>
                <a:latin typeface="Open Sans"/>
              </a:rPr>
              <a:t>DD de certaines neuropathies périphériques</a:t>
            </a:r>
          </a:p>
          <a:p>
            <a:pPr algn="ctr">
              <a:lnSpc>
                <a:spcPts val="8179"/>
              </a:lnSpc>
            </a:pPr>
            <a:endParaRPr lang="en-US" sz="3242">
              <a:solidFill>
                <a:srgbClr val="000000"/>
              </a:solidFill>
              <a:latin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8591650" y="3270446"/>
            <a:ext cx="9372579" cy="13646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Stimulus-Réponse </a:t>
            </a:r>
          </a:p>
          <a:p>
            <a:pPr>
              <a:lnSpc>
                <a:spcPts val="3640"/>
              </a:lnSpc>
            </a:pPr>
            <a:r>
              <a:rPr lang="en-US" sz="2800">
                <a:solidFill>
                  <a:srgbClr val="FFFFFF"/>
                </a:solidFill>
                <a:latin typeface="TT Drugs"/>
              </a:rPr>
              <a:t>iMAX</a:t>
            </a:r>
          </a:p>
          <a:p>
            <a:pPr>
              <a:lnSpc>
                <a:spcPts val="3640"/>
              </a:lnSpc>
            </a:pPr>
            <a:r>
              <a:rPr lang="en-US" sz="2800">
                <a:solidFill>
                  <a:srgbClr val="FFFFFF"/>
                </a:solidFill>
                <a:latin typeface="TT Drugs"/>
              </a:rPr>
              <a:t> </a:t>
            </a:r>
          </a:p>
        </p:txBody>
      </p:sp>
      <p:sp>
        <p:nvSpPr>
          <p:cNvPr id="3" name="AutoShape 3"/>
          <p:cNvSpPr/>
          <p:nvPr/>
        </p:nvSpPr>
        <p:spPr>
          <a:xfrm>
            <a:off x="8591650" y="4406461"/>
            <a:ext cx="8358727" cy="0"/>
          </a:xfrm>
          <a:prstGeom prst="line">
            <a:avLst/>
          </a:prstGeom>
          <a:ln w="9525" cap="rnd">
            <a:solidFill>
              <a:srgbClr val="FFFFFF"/>
            </a:solidFill>
            <a:prstDash val="solid"/>
            <a:headEnd type="none" w="sm" len="sm"/>
            <a:tailEnd type="none" w="sm" len="sm"/>
          </a:ln>
        </p:spPr>
      </p:sp>
      <p:sp>
        <p:nvSpPr>
          <p:cNvPr id="4" name="AutoShape 4"/>
          <p:cNvSpPr/>
          <p:nvPr/>
        </p:nvSpPr>
        <p:spPr>
          <a:xfrm>
            <a:off x="8556054" y="5884140"/>
            <a:ext cx="8358727" cy="0"/>
          </a:xfrm>
          <a:prstGeom prst="line">
            <a:avLst/>
          </a:prstGeom>
          <a:ln w="9525" cap="rnd">
            <a:solidFill>
              <a:srgbClr val="FFFFFF"/>
            </a:solidFill>
            <a:prstDash val="solid"/>
            <a:headEnd type="none" w="sm" len="sm"/>
            <a:tailEnd type="none" w="sm" len="sm"/>
          </a:ln>
        </p:spPr>
      </p:sp>
      <p:sp>
        <p:nvSpPr>
          <p:cNvPr id="5" name="AutoShape 5"/>
          <p:cNvSpPr/>
          <p:nvPr/>
        </p:nvSpPr>
        <p:spPr>
          <a:xfrm>
            <a:off x="8556054" y="7336076"/>
            <a:ext cx="8358727" cy="0"/>
          </a:xfrm>
          <a:prstGeom prst="line">
            <a:avLst/>
          </a:prstGeom>
          <a:ln w="9525" cap="rnd">
            <a:solidFill>
              <a:srgbClr val="FFFFFF"/>
            </a:solidFill>
            <a:prstDash val="solid"/>
            <a:headEnd type="none" w="sm" len="sm"/>
            <a:tailEnd type="none" w="sm" len="sm"/>
          </a:ln>
        </p:spPr>
      </p:sp>
      <p:grpSp>
        <p:nvGrpSpPr>
          <p:cNvPr id="6" name="Group 6"/>
          <p:cNvGrpSpPr/>
          <p:nvPr/>
        </p:nvGrpSpPr>
        <p:grpSpPr>
          <a:xfrm>
            <a:off x="-1652564" y="5582920"/>
            <a:ext cx="6549356" cy="65493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7692"/>
            </a:solidFill>
          </p:spPr>
        </p:sp>
      </p:grpSp>
      <p:sp>
        <p:nvSpPr>
          <p:cNvPr id="8" name="TextBox 8"/>
          <p:cNvSpPr txBox="1"/>
          <p:nvPr/>
        </p:nvSpPr>
        <p:spPr>
          <a:xfrm>
            <a:off x="8556054" y="4675505"/>
            <a:ext cx="7261605" cy="907415"/>
          </a:xfrm>
          <a:prstGeom prst="rect">
            <a:avLst/>
          </a:prstGeom>
        </p:spPr>
        <p:txBody>
          <a:bodyPr lIns="0" tIns="0" rIns="0" bIns="0" rtlCol="0" anchor="t">
            <a:spAutoFit/>
          </a:bodyPr>
          <a:lstStyle/>
          <a:p>
            <a:pPr>
              <a:lnSpc>
                <a:spcPts val="3640"/>
              </a:lnSpc>
            </a:pPr>
            <a:r>
              <a:rPr lang="en-US" sz="2800">
                <a:solidFill>
                  <a:srgbClr val="FFBD59"/>
                </a:solidFill>
                <a:latin typeface="TT Drugs Bold"/>
              </a:rPr>
              <a:t>Courbe Intensité-Durée </a:t>
            </a:r>
          </a:p>
          <a:p>
            <a:pPr>
              <a:lnSpc>
                <a:spcPts val="3640"/>
              </a:lnSpc>
            </a:pPr>
            <a:r>
              <a:rPr lang="en-US" sz="2800">
                <a:solidFill>
                  <a:srgbClr val="FFBD59"/>
                </a:solidFill>
                <a:latin typeface="TT Drugs Bold"/>
              </a:rPr>
              <a:t>Chronaxie et Rhéobase</a:t>
            </a:r>
          </a:p>
        </p:txBody>
      </p:sp>
      <p:sp>
        <p:nvSpPr>
          <p:cNvPr id="9" name="TextBox 9"/>
          <p:cNvSpPr txBox="1"/>
          <p:nvPr/>
        </p:nvSpPr>
        <p:spPr>
          <a:xfrm>
            <a:off x="0" y="1028700"/>
            <a:ext cx="13405017" cy="676275"/>
          </a:xfrm>
          <a:prstGeom prst="rect">
            <a:avLst/>
          </a:prstGeom>
        </p:spPr>
        <p:txBody>
          <a:bodyPr lIns="0" tIns="0" rIns="0" bIns="0" rtlCol="0" anchor="t">
            <a:spAutoFit/>
          </a:bodyPr>
          <a:lstStyle/>
          <a:p>
            <a:pPr algn="ctr">
              <a:lnSpc>
                <a:spcPts val="5353"/>
              </a:lnSpc>
              <a:spcBef>
                <a:spcPct val="0"/>
              </a:spcBef>
            </a:pPr>
            <a:r>
              <a:rPr lang="en-US" sz="4461">
                <a:solidFill>
                  <a:srgbClr val="FFFFFF"/>
                </a:solidFill>
                <a:latin typeface="Poppins Light"/>
              </a:rPr>
              <a:t>Méthodes d'étude de l'excitabilité axonale</a:t>
            </a:r>
          </a:p>
        </p:txBody>
      </p:sp>
      <p:sp>
        <p:nvSpPr>
          <p:cNvPr id="10" name="TextBox 10"/>
          <p:cNvSpPr txBox="1"/>
          <p:nvPr/>
        </p:nvSpPr>
        <p:spPr>
          <a:xfrm>
            <a:off x="8591650" y="6178928"/>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Cycle de récupération d'excitabilité</a:t>
            </a:r>
          </a:p>
          <a:p>
            <a:pPr>
              <a:lnSpc>
                <a:spcPts val="3640"/>
              </a:lnSpc>
            </a:pPr>
            <a:r>
              <a:rPr lang="en-US" sz="2800">
                <a:solidFill>
                  <a:srgbClr val="FFFFFF"/>
                </a:solidFill>
                <a:latin typeface="TT Drugs"/>
              </a:rPr>
              <a:t>Doubles chocs</a:t>
            </a:r>
          </a:p>
        </p:txBody>
      </p:sp>
      <p:sp>
        <p:nvSpPr>
          <p:cNvPr id="11" name="TextBox 11"/>
          <p:cNvSpPr txBox="1"/>
          <p:nvPr/>
        </p:nvSpPr>
        <p:spPr>
          <a:xfrm>
            <a:off x="8591650" y="750214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Poursuite du Seuil</a:t>
            </a:r>
          </a:p>
          <a:p>
            <a:pPr>
              <a:lnSpc>
                <a:spcPts val="3640"/>
              </a:lnSpc>
            </a:pPr>
            <a:r>
              <a:rPr lang="en-US" sz="2800">
                <a:solidFill>
                  <a:srgbClr val="FFFFFF"/>
                </a:solidFill>
                <a:latin typeface="TT Drugs"/>
              </a:rPr>
              <a:t>Electrotonus Seuil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3"/>
          <a:srcRect/>
          <a:stretch>
            <a:fillRect/>
          </a:stretch>
        </p:blipFill>
        <p:spPr>
          <a:xfrm>
            <a:off x="-2304663" y="6921859"/>
            <a:ext cx="5854894" cy="7832634"/>
          </a:xfrm>
          <a:prstGeom prst="rect">
            <a:avLst/>
          </a:prstGeom>
        </p:spPr>
      </p:pic>
      <p:pic>
        <p:nvPicPr>
          <p:cNvPr id="4" name="Picture 4"/>
          <p:cNvPicPr>
            <a:picLocks noChangeAspect="1"/>
          </p:cNvPicPr>
          <p:nvPr/>
        </p:nvPicPr>
        <p:blipFill>
          <a:blip r:embed="rId4"/>
          <a:srcRect/>
          <a:stretch>
            <a:fillRect/>
          </a:stretch>
        </p:blipFill>
        <p:spPr>
          <a:xfrm>
            <a:off x="11283537" y="2042025"/>
            <a:ext cx="13621142" cy="7679142"/>
          </a:xfrm>
          <a:prstGeom prst="rect">
            <a:avLst/>
          </a:prstGeom>
        </p:spPr>
      </p:pic>
      <p:grpSp>
        <p:nvGrpSpPr>
          <p:cNvPr id="5" name="Group 5"/>
          <p:cNvGrpSpPr/>
          <p:nvPr/>
        </p:nvGrpSpPr>
        <p:grpSpPr>
          <a:xfrm>
            <a:off x="15068052" y="2134996"/>
            <a:ext cx="4941175" cy="45959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7" name="TextBox 7"/>
          <p:cNvSpPr txBox="1"/>
          <p:nvPr/>
        </p:nvSpPr>
        <p:spPr>
          <a:xfrm>
            <a:off x="1583631" y="349250"/>
            <a:ext cx="660067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COURBE INTENSITÉ DURÉE</a:t>
            </a:r>
          </a:p>
        </p:txBody>
      </p:sp>
      <p:sp>
        <p:nvSpPr>
          <p:cNvPr id="8" name="TextBox 8"/>
          <p:cNvSpPr txBox="1"/>
          <p:nvPr/>
        </p:nvSpPr>
        <p:spPr>
          <a:xfrm>
            <a:off x="402807" y="1717357"/>
            <a:ext cx="9523363" cy="2415540"/>
          </a:xfrm>
          <a:prstGeom prst="rect">
            <a:avLst/>
          </a:prstGeom>
        </p:spPr>
        <p:txBody>
          <a:bodyPr lIns="0" tIns="0" rIns="0" bIns="0" rtlCol="0" anchor="t">
            <a:spAutoFit/>
          </a:bodyPr>
          <a:lstStyle/>
          <a:p>
            <a:pPr>
              <a:lnSpc>
                <a:spcPts val="6720"/>
              </a:lnSpc>
            </a:pPr>
            <a:r>
              <a:rPr lang="en-US" sz="4800">
                <a:solidFill>
                  <a:srgbClr val="FFBD59"/>
                </a:solidFill>
                <a:latin typeface="Open Sans"/>
              </a:rPr>
              <a:t>Rhéobase  </a:t>
            </a:r>
          </a:p>
          <a:p>
            <a:pPr>
              <a:lnSpc>
                <a:spcPts val="6300"/>
              </a:lnSpc>
            </a:pPr>
            <a:r>
              <a:rPr lang="en-US" sz="4500">
                <a:solidFill>
                  <a:srgbClr val="FFFFFF"/>
                </a:solidFill>
                <a:latin typeface="Open Sans"/>
              </a:rPr>
              <a:t>Intensité minimale de courant </a:t>
            </a:r>
          </a:p>
          <a:p>
            <a:pPr>
              <a:lnSpc>
                <a:spcPts val="6300"/>
              </a:lnSpc>
            </a:pPr>
            <a:r>
              <a:rPr lang="en-US" sz="4500">
                <a:solidFill>
                  <a:srgbClr val="FFFFFF"/>
                </a:solidFill>
                <a:latin typeface="Open Sans"/>
              </a:rPr>
              <a:t>permettant d'évoquer une réponse </a:t>
            </a:r>
          </a:p>
        </p:txBody>
      </p:sp>
      <p:sp>
        <p:nvSpPr>
          <p:cNvPr id="9" name="TextBox 9"/>
          <p:cNvSpPr txBox="1"/>
          <p:nvPr/>
        </p:nvSpPr>
        <p:spPr>
          <a:xfrm>
            <a:off x="433614" y="4347252"/>
            <a:ext cx="9461748" cy="4015740"/>
          </a:xfrm>
          <a:prstGeom prst="rect">
            <a:avLst/>
          </a:prstGeom>
        </p:spPr>
        <p:txBody>
          <a:bodyPr lIns="0" tIns="0" rIns="0" bIns="0" rtlCol="0" anchor="t">
            <a:spAutoFit/>
          </a:bodyPr>
          <a:lstStyle/>
          <a:p>
            <a:pPr>
              <a:lnSpc>
                <a:spcPts val="6720"/>
              </a:lnSpc>
            </a:pPr>
            <a:r>
              <a:rPr lang="en-US" sz="4800">
                <a:solidFill>
                  <a:srgbClr val="FFBD59"/>
                </a:solidFill>
                <a:latin typeface="Open Sans"/>
              </a:rPr>
              <a:t>Chronaxie   </a:t>
            </a:r>
          </a:p>
          <a:p>
            <a:pPr>
              <a:lnSpc>
                <a:spcPts val="6300"/>
              </a:lnSpc>
            </a:pPr>
            <a:r>
              <a:rPr lang="en-US" sz="4500">
                <a:solidFill>
                  <a:srgbClr val="FFFFFF"/>
                </a:solidFill>
                <a:latin typeface="Open Sans"/>
              </a:rPr>
              <a:t>Durée de stimulation nécessaire </a:t>
            </a:r>
          </a:p>
          <a:p>
            <a:pPr>
              <a:lnSpc>
                <a:spcPts val="6300"/>
              </a:lnSpc>
            </a:pPr>
            <a:r>
              <a:rPr lang="en-US" sz="4500">
                <a:solidFill>
                  <a:srgbClr val="FFFFFF"/>
                </a:solidFill>
                <a:latin typeface="Open Sans"/>
              </a:rPr>
              <a:t>pour évoquer une réponse lorsque </a:t>
            </a:r>
          </a:p>
          <a:p>
            <a:pPr>
              <a:lnSpc>
                <a:spcPts val="6300"/>
              </a:lnSpc>
            </a:pPr>
            <a:r>
              <a:rPr lang="en-US" sz="4500">
                <a:solidFill>
                  <a:srgbClr val="FFFFFF"/>
                </a:solidFill>
                <a:latin typeface="Open Sans"/>
              </a:rPr>
              <a:t>l'intensité est égale à deux fois la </a:t>
            </a:r>
          </a:p>
          <a:p>
            <a:pPr>
              <a:lnSpc>
                <a:spcPts val="6300"/>
              </a:lnSpc>
            </a:pPr>
            <a:r>
              <a:rPr lang="en-US" sz="4500">
                <a:solidFill>
                  <a:srgbClr val="FFFFFF"/>
                </a:solidFill>
                <a:latin typeface="Open Sans"/>
              </a:rPr>
              <a:t>rhéobase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3"/>
          <a:srcRect/>
          <a:stretch>
            <a:fillRect/>
          </a:stretch>
        </p:blipFill>
        <p:spPr>
          <a:xfrm>
            <a:off x="0" y="6779756"/>
            <a:ext cx="6151626" cy="8229600"/>
          </a:xfrm>
          <a:prstGeom prst="rect">
            <a:avLst/>
          </a:prstGeom>
        </p:spPr>
      </p:pic>
      <p:pic>
        <p:nvPicPr>
          <p:cNvPr id="4" name="Picture 4"/>
          <p:cNvPicPr>
            <a:picLocks noChangeAspect="1"/>
          </p:cNvPicPr>
          <p:nvPr/>
        </p:nvPicPr>
        <p:blipFill>
          <a:blip r:embed="rId4"/>
          <a:srcRect/>
          <a:stretch>
            <a:fillRect/>
          </a:stretch>
        </p:blipFill>
        <p:spPr>
          <a:xfrm>
            <a:off x="1028700" y="3411262"/>
            <a:ext cx="15704037" cy="6401299"/>
          </a:xfrm>
          <a:prstGeom prst="rect">
            <a:avLst/>
          </a:prstGeom>
        </p:spPr>
      </p:pic>
      <p:pic>
        <p:nvPicPr>
          <p:cNvPr id="5" name="Picture 5"/>
          <p:cNvPicPr>
            <a:picLocks noChangeAspect="1"/>
          </p:cNvPicPr>
          <p:nvPr/>
        </p:nvPicPr>
        <p:blipFill>
          <a:blip r:embed="rId5"/>
          <a:srcRect/>
          <a:stretch>
            <a:fillRect/>
          </a:stretch>
        </p:blipFill>
        <p:spPr>
          <a:xfrm>
            <a:off x="11460913" y="727075"/>
            <a:ext cx="6646367" cy="2267584"/>
          </a:xfrm>
          <a:prstGeom prst="rect">
            <a:avLst/>
          </a:prstGeom>
        </p:spPr>
      </p:pic>
      <p:grpSp>
        <p:nvGrpSpPr>
          <p:cNvPr id="6" name="Group 6"/>
          <p:cNvGrpSpPr/>
          <p:nvPr/>
        </p:nvGrpSpPr>
        <p:grpSpPr>
          <a:xfrm>
            <a:off x="6032617" y="5143500"/>
            <a:ext cx="1024496" cy="1636256"/>
            <a:chOff x="0" y="0"/>
            <a:chExt cx="3987800" cy="6369050"/>
          </a:xfrm>
        </p:grpSpPr>
        <p:sp>
          <p:nvSpPr>
            <p:cNvPr id="7" name="Freeform 7"/>
            <p:cNvSpPr/>
            <p:nvPr/>
          </p:nvSpPr>
          <p:spPr>
            <a:xfrm>
              <a:off x="0" y="0"/>
              <a:ext cx="3987800" cy="6369050"/>
            </a:xfrm>
            <a:custGeom>
              <a:avLst/>
              <a:gdLst/>
              <a:ahLst/>
              <a:cxnLst/>
              <a:rect l="l" t="t" r="r" b="b"/>
              <a:pathLst>
                <a:path w="3987800" h="6369050">
                  <a:moveTo>
                    <a:pt x="3810000" y="0"/>
                  </a:moveTo>
                  <a:lnTo>
                    <a:pt x="180340" y="0"/>
                  </a:lnTo>
                  <a:lnTo>
                    <a:pt x="0" y="182880"/>
                  </a:lnTo>
                  <a:lnTo>
                    <a:pt x="0" y="6193790"/>
                  </a:lnTo>
                  <a:lnTo>
                    <a:pt x="175260" y="6369050"/>
                  </a:lnTo>
                  <a:lnTo>
                    <a:pt x="3810000" y="6369050"/>
                  </a:lnTo>
                  <a:lnTo>
                    <a:pt x="3987800" y="6193790"/>
                  </a:lnTo>
                  <a:lnTo>
                    <a:pt x="3987800" y="177800"/>
                  </a:lnTo>
                  <a:lnTo>
                    <a:pt x="3810000" y="0"/>
                  </a:lnTo>
                  <a:lnTo>
                    <a:pt x="3810000" y="0"/>
                  </a:lnTo>
                  <a:close/>
                  <a:moveTo>
                    <a:pt x="3968750" y="422910"/>
                  </a:moveTo>
                  <a:lnTo>
                    <a:pt x="3968750" y="6186170"/>
                  </a:lnTo>
                  <a:lnTo>
                    <a:pt x="3802380" y="6350000"/>
                  </a:lnTo>
                  <a:lnTo>
                    <a:pt x="182880" y="6350000"/>
                  </a:lnTo>
                  <a:lnTo>
                    <a:pt x="19050" y="6186170"/>
                  </a:lnTo>
                  <a:lnTo>
                    <a:pt x="19050" y="190500"/>
                  </a:lnTo>
                  <a:lnTo>
                    <a:pt x="187960" y="19050"/>
                  </a:lnTo>
                  <a:lnTo>
                    <a:pt x="3802380" y="19050"/>
                  </a:lnTo>
                  <a:lnTo>
                    <a:pt x="3968750" y="185420"/>
                  </a:lnTo>
                  <a:lnTo>
                    <a:pt x="3968750" y="422910"/>
                  </a:lnTo>
                  <a:lnTo>
                    <a:pt x="3968750" y="422910"/>
                  </a:lnTo>
                  <a:close/>
                  <a:moveTo>
                    <a:pt x="3556000" y="78740"/>
                  </a:moveTo>
                  <a:lnTo>
                    <a:pt x="252730" y="78740"/>
                  </a:lnTo>
                  <a:lnTo>
                    <a:pt x="78740" y="257810"/>
                  </a:lnTo>
                  <a:lnTo>
                    <a:pt x="78740" y="6118860"/>
                  </a:lnTo>
                  <a:lnTo>
                    <a:pt x="246380" y="6289040"/>
                  </a:lnTo>
                  <a:lnTo>
                    <a:pt x="3737610" y="6289040"/>
                  </a:lnTo>
                  <a:lnTo>
                    <a:pt x="3907790" y="6118860"/>
                  </a:lnTo>
                  <a:lnTo>
                    <a:pt x="3907790" y="252730"/>
                  </a:lnTo>
                  <a:lnTo>
                    <a:pt x="3737610" y="78740"/>
                  </a:lnTo>
                  <a:cubicBezTo>
                    <a:pt x="3737610" y="78740"/>
                    <a:pt x="3556000" y="78740"/>
                    <a:pt x="3556000" y="78740"/>
                  </a:cubicBezTo>
                  <a:close/>
                  <a:moveTo>
                    <a:pt x="3888740" y="422910"/>
                  </a:moveTo>
                  <a:lnTo>
                    <a:pt x="3888740" y="6111240"/>
                  </a:lnTo>
                  <a:lnTo>
                    <a:pt x="3728720" y="6271260"/>
                  </a:lnTo>
                  <a:lnTo>
                    <a:pt x="255270" y="6271260"/>
                  </a:lnTo>
                  <a:lnTo>
                    <a:pt x="99060" y="6111240"/>
                  </a:lnTo>
                  <a:lnTo>
                    <a:pt x="99060" y="265430"/>
                  </a:lnTo>
                  <a:lnTo>
                    <a:pt x="260350" y="99060"/>
                  </a:lnTo>
                  <a:lnTo>
                    <a:pt x="3729990" y="99060"/>
                  </a:lnTo>
                  <a:lnTo>
                    <a:pt x="3890010" y="261620"/>
                  </a:lnTo>
                  <a:lnTo>
                    <a:pt x="3890010" y="422910"/>
                  </a:lnTo>
                  <a:cubicBezTo>
                    <a:pt x="3890010" y="422910"/>
                    <a:pt x="3888740" y="422910"/>
                    <a:pt x="3888740" y="422910"/>
                  </a:cubicBezTo>
                  <a:close/>
                </a:path>
              </a:pathLst>
            </a:custGeom>
            <a:solidFill>
              <a:srgbClr val="FF1616"/>
            </a:solidFill>
          </p:spPr>
        </p:sp>
      </p:grpSp>
      <p:sp>
        <p:nvSpPr>
          <p:cNvPr id="8" name="TextBox 8"/>
          <p:cNvSpPr txBox="1"/>
          <p:nvPr/>
        </p:nvSpPr>
        <p:spPr>
          <a:xfrm>
            <a:off x="1583631" y="349250"/>
            <a:ext cx="660067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COURBE INTENSITÉ DURÉE</a:t>
            </a:r>
          </a:p>
        </p:txBody>
      </p:sp>
      <p:sp>
        <p:nvSpPr>
          <p:cNvPr id="9" name="TextBox 9"/>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
        <p:nvSpPr>
          <p:cNvPr id="10" name="TextBox 10"/>
          <p:cNvSpPr txBox="1"/>
          <p:nvPr/>
        </p:nvSpPr>
        <p:spPr>
          <a:xfrm>
            <a:off x="375211" y="1328862"/>
            <a:ext cx="10380464" cy="771525"/>
          </a:xfrm>
          <a:prstGeom prst="rect">
            <a:avLst/>
          </a:prstGeom>
        </p:spPr>
        <p:txBody>
          <a:bodyPr lIns="0" tIns="0" rIns="0" bIns="0" rtlCol="0" anchor="t">
            <a:spAutoFit/>
          </a:bodyPr>
          <a:lstStyle/>
          <a:p>
            <a:pPr algn="ctr">
              <a:lnSpc>
                <a:spcPts val="6300"/>
              </a:lnSpc>
            </a:pPr>
            <a:r>
              <a:rPr lang="en-US" sz="4500">
                <a:solidFill>
                  <a:srgbClr val="FFFFFF"/>
                </a:solidFill>
                <a:latin typeface="Open Sans"/>
              </a:rPr>
              <a:t>Chronaxie = constante de temps  R x C </a:t>
            </a:r>
          </a:p>
        </p:txBody>
      </p:sp>
      <p:sp>
        <p:nvSpPr>
          <p:cNvPr id="11" name="TextBox 11"/>
          <p:cNvSpPr txBox="1"/>
          <p:nvPr/>
        </p:nvSpPr>
        <p:spPr>
          <a:xfrm>
            <a:off x="5186000" y="4693285"/>
            <a:ext cx="10332839" cy="450215"/>
          </a:xfrm>
          <a:prstGeom prst="rect">
            <a:avLst/>
          </a:prstGeom>
        </p:spPr>
        <p:txBody>
          <a:bodyPr lIns="0" tIns="0" rIns="0" bIns="0" rtlCol="0" anchor="t">
            <a:spAutoFit/>
          </a:bodyPr>
          <a:lstStyle/>
          <a:p>
            <a:pPr algn="ctr">
              <a:lnSpc>
                <a:spcPts val="3640"/>
              </a:lnSpc>
              <a:spcBef>
                <a:spcPct val="0"/>
              </a:spcBef>
            </a:pPr>
            <a:r>
              <a:rPr lang="en-US" sz="2800">
                <a:solidFill>
                  <a:srgbClr val="000000"/>
                </a:solidFill>
                <a:latin typeface="TT Drugs"/>
              </a:rPr>
              <a:t>τ</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3"/>
          <a:srcRect/>
          <a:stretch>
            <a:fillRect/>
          </a:stretch>
        </p:blipFill>
        <p:spPr>
          <a:xfrm>
            <a:off x="-1901857" y="-2160536"/>
            <a:ext cx="6151626" cy="8229600"/>
          </a:xfrm>
          <a:prstGeom prst="rect">
            <a:avLst/>
          </a:prstGeom>
        </p:spPr>
      </p:pic>
      <p:pic>
        <p:nvPicPr>
          <p:cNvPr id="4" name="Picture 4"/>
          <p:cNvPicPr>
            <a:picLocks noChangeAspect="1"/>
          </p:cNvPicPr>
          <p:nvPr/>
        </p:nvPicPr>
        <p:blipFill>
          <a:blip r:embed="rId4"/>
          <a:srcRect/>
          <a:stretch>
            <a:fillRect/>
          </a:stretch>
        </p:blipFill>
        <p:spPr>
          <a:xfrm>
            <a:off x="1028700" y="1256742"/>
            <a:ext cx="15724769" cy="8838127"/>
          </a:xfrm>
          <a:prstGeom prst="rect">
            <a:avLst/>
          </a:prstGeom>
        </p:spPr>
      </p:pic>
      <p:sp>
        <p:nvSpPr>
          <p:cNvPr id="5" name="TextBox 5"/>
          <p:cNvSpPr txBox="1"/>
          <p:nvPr/>
        </p:nvSpPr>
        <p:spPr>
          <a:xfrm>
            <a:off x="1583631" y="349250"/>
            <a:ext cx="660067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COURBE INTENSITÉ DURÉE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743691">
            <a:off x="12650583" y="5606367"/>
            <a:ext cx="6964299" cy="8229600"/>
          </a:xfrm>
          <a:prstGeom prst="rect">
            <a:avLst/>
          </a:prstGeom>
        </p:spPr>
      </p:pic>
      <p:pic>
        <p:nvPicPr>
          <p:cNvPr id="3" name="Picture 3"/>
          <p:cNvPicPr>
            <a:picLocks noChangeAspect="1"/>
          </p:cNvPicPr>
          <p:nvPr/>
        </p:nvPicPr>
        <p:blipFill>
          <a:blip r:embed="rId3"/>
          <a:srcRect/>
          <a:stretch>
            <a:fillRect/>
          </a:stretch>
        </p:blipFill>
        <p:spPr>
          <a:xfrm>
            <a:off x="-1901857" y="-2160536"/>
            <a:ext cx="6151626" cy="8229600"/>
          </a:xfrm>
          <a:prstGeom prst="rect">
            <a:avLst/>
          </a:prstGeom>
        </p:spPr>
      </p:pic>
      <p:pic>
        <p:nvPicPr>
          <p:cNvPr id="4" name="Picture 4"/>
          <p:cNvPicPr>
            <a:picLocks noChangeAspect="1"/>
          </p:cNvPicPr>
          <p:nvPr/>
        </p:nvPicPr>
        <p:blipFill>
          <a:blip r:embed="rId4"/>
          <a:srcRect/>
          <a:stretch>
            <a:fillRect/>
          </a:stretch>
        </p:blipFill>
        <p:spPr>
          <a:xfrm>
            <a:off x="1546698" y="1028700"/>
            <a:ext cx="15194604" cy="82296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337454" y="2020224"/>
            <a:ext cx="8095699" cy="9552448"/>
          </a:xfrm>
          <a:prstGeom prst="rect">
            <a:avLst/>
          </a:prstGeom>
        </p:spPr>
      </p:pic>
      <p:pic>
        <p:nvPicPr>
          <p:cNvPr id="3" name="Picture 3"/>
          <p:cNvPicPr>
            <a:picLocks noChangeAspect="1"/>
          </p:cNvPicPr>
          <p:nvPr/>
        </p:nvPicPr>
        <p:blipFill>
          <a:blip r:embed="rId4"/>
          <a:srcRect/>
          <a:stretch>
            <a:fillRect/>
          </a:stretch>
        </p:blipFill>
        <p:spPr>
          <a:xfrm rot="6702570">
            <a:off x="14402093" y="-2940091"/>
            <a:ext cx="8825308" cy="8229600"/>
          </a:xfrm>
          <a:prstGeom prst="rect">
            <a:avLst/>
          </a:prstGeom>
        </p:spPr>
      </p:pic>
      <p:pic>
        <p:nvPicPr>
          <p:cNvPr id="4" name="Picture 4"/>
          <p:cNvPicPr>
            <a:picLocks noChangeAspect="1"/>
          </p:cNvPicPr>
          <p:nvPr/>
        </p:nvPicPr>
        <p:blipFill>
          <a:blip r:embed="rId5"/>
          <a:srcRect/>
          <a:stretch>
            <a:fillRect/>
          </a:stretch>
        </p:blipFill>
        <p:spPr>
          <a:xfrm>
            <a:off x="432969" y="0"/>
            <a:ext cx="9600491" cy="9936443"/>
          </a:xfrm>
          <a:prstGeom prst="rect">
            <a:avLst/>
          </a:prstGeom>
        </p:spPr>
      </p:pic>
      <p:pic>
        <p:nvPicPr>
          <p:cNvPr id="5" name="Picture 5"/>
          <p:cNvPicPr>
            <a:picLocks noChangeAspect="1"/>
          </p:cNvPicPr>
          <p:nvPr/>
        </p:nvPicPr>
        <p:blipFill>
          <a:blip r:embed="rId6"/>
          <a:srcRect/>
          <a:stretch>
            <a:fillRect/>
          </a:stretch>
        </p:blipFill>
        <p:spPr>
          <a:xfrm>
            <a:off x="7472101" y="5504795"/>
            <a:ext cx="10287000" cy="4114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2337454" y="2020224"/>
            <a:ext cx="8095699" cy="9552448"/>
          </a:xfrm>
          <a:prstGeom prst="rect">
            <a:avLst/>
          </a:prstGeom>
        </p:spPr>
      </p:pic>
      <p:sp>
        <p:nvSpPr>
          <p:cNvPr id="3" name="TextBox 3"/>
          <p:cNvSpPr txBox="1"/>
          <p:nvPr/>
        </p:nvSpPr>
        <p:spPr>
          <a:xfrm>
            <a:off x="9144000" y="1069934"/>
            <a:ext cx="6634732" cy="7565662"/>
          </a:xfrm>
          <a:prstGeom prst="rect">
            <a:avLst/>
          </a:prstGeom>
        </p:spPr>
        <p:txBody>
          <a:bodyPr lIns="0" tIns="0" rIns="0" bIns="0" rtlCol="0" anchor="t">
            <a:spAutoFit/>
          </a:bodyPr>
          <a:lstStyle/>
          <a:p>
            <a:pPr algn="ctr">
              <a:lnSpc>
                <a:spcPts val="7537"/>
              </a:lnSpc>
            </a:pPr>
            <a:r>
              <a:rPr lang="en-US" sz="5384">
                <a:solidFill>
                  <a:srgbClr val="FFFFFF"/>
                </a:solidFill>
                <a:latin typeface="Open Sans Bold"/>
              </a:rPr>
              <a:t>DD </a:t>
            </a:r>
          </a:p>
          <a:p>
            <a:pPr>
              <a:lnSpc>
                <a:spcPts val="7537"/>
              </a:lnSpc>
            </a:pPr>
            <a:r>
              <a:rPr lang="en-US" sz="5384">
                <a:solidFill>
                  <a:srgbClr val="FF5757"/>
                </a:solidFill>
                <a:latin typeface="Open Sans Bold"/>
              </a:rPr>
              <a:t>SLA</a:t>
            </a:r>
            <a:r>
              <a:rPr lang="en-US" sz="5384">
                <a:solidFill>
                  <a:srgbClr val="FFFFFF"/>
                </a:solidFill>
                <a:latin typeface="Open Sans Bold"/>
              </a:rPr>
              <a:t> </a:t>
            </a:r>
          </a:p>
          <a:p>
            <a:pPr>
              <a:lnSpc>
                <a:spcPts val="7537"/>
              </a:lnSpc>
            </a:pPr>
            <a:r>
              <a:rPr lang="en-US" sz="5384">
                <a:solidFill>
                  <a:srgbClr val="FFFFFF"/>
                </a:solidFill>
                <a:latin typeface="Open Sans Bold"/>
              </a:rPr>
              <a:t>Rhéobase normale</a:t>
            </a:r>
          </a:p>
          <a:p>
            <a:pPr>
              <a:lnSpc>
                <a:spcPts val="7537"/>
              </a:lnSpc>
            </a:pPr>
            <a:r>
              <a:rPr lang="en-US" sz="5384">
                <a:solidFill>
                  <a:srgbClr val="FFFFFF"/>
                </a:solidFill>
                <a:latin typeface="Open Sans Bold"/>
              </a:rPr>
              <a:t>Chronaxie </a:t>
            </a:r>
          </a:p>
          <a:p>
            <a:pPr algn="ctr">
              <a:lnSpc>
                <a:spcPts val="7537"/>
              </a:lnSpc>
            </a:pPr>
            <a:r>
              <a:rPr lang="en-US" sz="5384">
                <a:solidFill>
                  <a:srgbClr val="FFFFFF"/>
                </a:solidFill>
                <a:latin typeface="Open Sans Bold"/>
              </a:rPr>
              <a:t> </a:t>
            </a:r>
          </a:p>
          <a:p>
            <a:pPr>
              <a:lnSpc>
                <a:spcPts val="7537"/>
              </a:lnSpc>
            </a:pPr>
            <a:r>
              <a:rPr lang="en-US" sz="5384">
                <a:solidFill>
                  <a:srgbClr val="FF5757"/>
                </a:solidFill>
                <a:latin typeface="Open Sans Bold"/>
              </a:rPr>
              <a:t>MMN </a:t>
            </a:r>
          </a:p>
          <a:p>
            <a:pPr>
              <a:lnSpc>
                <a:spcPts val="7537"/>
              </a:lnSpc>
            </a:pPr>
            <a:r>
              <a:rPr lang="en-US" sz="5384">
                <a:solidFill>
                  <a:srgbClr val="FFFFFF"/>
                </a:solidFill>
                <a:latin typeface="Open Sans Bold"/>
              </a:rPr>
              <a:t>Rhéobase </a:t>
            </a:r>
          </a:p>
          <a:p>
            <a:pPr>
              <a:lnSpc>
                <a:spcPts val="7537"/>
              </a:lnSpc>
            </a:pPr>
            <a:r>
              <a:rPr lang="en-US" sz="5384">
                <a:solidFill>
                  <a:srgbClr val="FFFFFF"/>
                </a:solidFill>
                <a:latin typeface="Open Sans Bold"/>
              </a:rPr>
              <a:t>Chronaxie</a:t>
            </a:r>
          </a:p>
        </p:txBody>
      </p:sp>
      <p:pic>
        <p:nvPicPr>
          <p:cNvPr id="4" name="Picture 4"/>
          <p:cNvPicPr>
            <a:picLocks noChangeAspect="1"/>
          </p:cNvPicPr>
          <p:nvPr/>
        </p:nvPicPr>
        <p:blipFill>
          <a:blip r:embed="rId4"/>
          <a:srcRect/>
          <a:stretch>
            <a:fillRect/>
          </a:stretch>
        </p:blipFill>
        <p:spPr>
          <a:xfrm rot="6702570">
            <a:off x="15115952" y="-2828887"/>
            <a:ext cx="8186868" cy="7634255"/>
          </a:xfrm>
          <a:prstGeom prst="rect">
            <a:avLst/>
          </a:prstGeom>
        </p:spPr>
      </p:pic>
      <p:pic>
        <p:nvPicPr>
          <p:cNvPr id="5" name="Picture 5"/>
          <p:cNvPicPr>
            <a:picLocks noChangeAspect="1"/>
          </p:cNvPicPr>
          <p:nvPr/>
        </p:nvPicPr>
        <p:blipFill>
          <a:blip r:embed="rId5"/>
          <a:srcRect/>
          <a:stretch>
            <a:fillRect/>
          </a:stretch>
        </p:blipFill>
        <p:spPr>
          <a:xfrm>
            <a:off x="1028700" y="96284"/>
            <a:ext cx="7789768" cy="10094433"/>
          </a:xfrm>
          <a:prstGeom prst="rect">
            <a:avLst/>
          </a:prstGeom>
        </p:spPr>
      </p:pic>
      <p:grpSp>
        <p:nvGrpSpPr>
          <p:cNvPr id="6" name="Group 6"/>
          <p:cNvGrpSpPr/>
          <p:nvPr/>
        </p:nvGrpSpPr>
        <p:grpSpPr>
          <a:xfrm>
            <a:off x="12975272" y="4021533"/>
            <a:ext cx="768575" cy="790408"/>
            <a:chOff x="0" y="0"/>
            <a:chExt cx="812800" cy="835890"/>
          </a:xfrm>
        </p:grpSpPr>
        <p:sp>
          <p:nvSpPr>
            <p:cNvPr id="7" name="Freeform 7"/>
            <p:cNvSpPr/>
            <p:nvPr/>
          </p:nvSpPr>
          <p:spPr>
            <a:xfrm>
              <a:off x="0" y="0"/>
              <a:ext cx="812800" cy="835890"/>
            </a:xfrm>
            <a:custGeom>
              <a:avLst/>
              <a:gdLst/>
              <a:ahLst/>
              <a:cxnLst/>
              <a:rect l="l" t="t" r="r" b="b"/>
              <a:pathLst>
                <a:path w="812800" h="835890">
                  <a:moveTo>
                    <a:pt x="406400" y="0"/>
                  </a:moveTo>
                  <a:lnTo>
                    <a:pt x="0" y="406400"/>
                  </a:lnTo>
                  <a:lnTo>
                    <a:pt x="203200" y="406400"/>
                  </a:lnTo>
                  <a:lnTo>
                    <a:pt x="203200" y="835890"/>
                  </a:lnTo>
                  <a:lnTo>
                    <a:pt x="609600" y="835890"/>
                  </a:lnTo>
                  <a:lnTo>
                    <a:pt x="609600" y="406400"/>
                  </a:lnTo>
                  <a:lnTo>
                    <a:pt x="812800" y="406400"/>
                  </a:lnTo>
                  <a:lnTo>
                    <a:pt x="406400" y="0"/>
                  </a:lnTo>
                  <a:close/>
                </a:path>
              </a:pathLst>
            </a:custGeom>
            <a:solidFill>
              <a:srgbClr val="FFFFFF"/>
            </a:solidFill>
          </p:spPr>
        </p:sp>
        <p:sp>
          <p:nvSpPr>
            <p:cNvPr id="8" name="TextBox 8"/>
            <p:cNvSpPr txBox="1"/>
            <p:nvPr/>
          </p:nvSpPr>
          <p:spPr>
            <a:xfrm>
              <a:off x="203200" y="44450"/>
              <a:ext cx="406400" cy="768350"/>
            </a:xfrm>
            <a:prstGeom prst="rect">
              <a:avLst/>
            </a:prstGeom>
          </p:spPr>
          <p:txBody>
            <a:bodyPr lIns="50800" tIns="50800" rIns="50800" bIns="50800" rtlCol="0" anchor="ctr"/>
            <a:lstStyle/>
            <a:p>
              <a:pPr algn="ctr">
                <a:lnSpc>
                  <a:spcPts val="3517"/>
                </a:lnSpc>
              </a:pPr>
              <a:endParaRPr/>
            </a:p>
          </p:txBody>
        </p:sp>
      </p:grpSp>
      <p:grpSp>
        <p:nvGrpSpPr>
          <p:cNvPr id="9" name="Group 9"/>
          <p:cNvGrpSpPr/>
          <p:nvPr/>
        </p:nvGrpSpPr>
        <p:grpSpPr>
          <a:xfrm>
            <a:off x="12975272" y="6796448"/>
            <a:ext cx="768575" cy="790408"/>
            <a:chOff x="0" y="0"/>
            <a:chExt cx="812800" cy="835890"/>
          </a:xfrm>
        </p:grpSpPr>
        <p:sp>
          <p:nvSpPr>
            <p:cNvPr id="10" name="Freeform 10"/>
            <p:cNvSpPr/>
            <p:nvPr/>
          </p:nvSpPr>
          <p:spPr>
            <a:xfrm>
              <a:off x="0" y="0"/>
              <a:ext cx="812800" cy="835890"/>
            </a:xfrm>
            <a:custGeom>
              <a:avLst/>
              <a:gdLst/>
              <a:ahLst/>
              <a:cxnLst/>
              <a:rect l="l" t="t" r="r" b="b"/>
              <a:pathLst>
                <a:path w="812800" h="835890">
                  <a:moveTo>
                    <a:pt x="406400" y="0"/>
                  </a:moveTo>
                  <a:lnTo>
                    <a:pt x="0" y="406400"/>
                  </a:lnTo>
                  <a:lnTo>
                    <a:pt x="203200" y="406400"/>
                  </a:lnTo>
                  <a:lnTo>
                    <a:pt x="203200" y="835890"/>
                  </a:lnTo>
                  <a:lnTo>
                    <a:pt x="609600" y="835890"/>
                  </a:lnTo>
                  <a:lnTo>
                    <a:pt x="609600" y="406400"/>
                  </a:lnTo>
                  <a:lnTo>
                    <a:pt x="812800" y="406400"/>
                  </a:lnTo>
                  <a:lnTo>
                    <a:pt x="406400" y="0"/>
                  </a:lnTo>
                  <a:close/>
                </a:path>
              </a:pathLst>
            </a:custGeom>
            <a:solidFill>
              <a:srgbClr val="FFFFFF"/>
            </a:solidFill>
          </p:spPr>
        </p:sp>
        <p:sp>
          <p:nvSpPr>
            <p:cNvPr id="11" name="TextBox 11"/>
            <p:cNvSpPr txBox="1"/>
            <p:nvPr/>
          </p:nvSpPr>
          <p:spPr>
            <a:xfrm>
              <a:off x="203200" y="44450"/>
              <a:ext cx="406400" cy="768350"/>
            </a:xfrm>
            <a:prstGeom prst="rect">
              <a:avLst/>
            </a:prstGeom>
          </p:spPr>
          <p:txBody>
            <a:bodyPr lIns="50800" tIns="50800" rIns="50800" bIns="50800" rtlCol="0" anchor="ctr"/>
            <a:lstStyle/>
            <a:p>
              <a:pPr algn="ctr">
                <a:lnSpc>
                  <a:spcPts val="3517"/>
                </a:lnSpc>
              </a:pPr>
              <a:endParaRPr/>
            </a:p>
          </p:txBody>
        </p:sp>
      </p:grpSp>
      <p:grpSp>
        <p:nvGrpSpPr>
          <p:cNvPr id="12" name="Group 12"/>
          <p:cNvGrpSpPr/>
          <p:nvPr/>
        </p:nvGrpSpPr>
        <p:grpSpPr>
          <a:xfrm>
            <a:off x="12975272" y="7774753"/>
            <a:ext cx="860843" cy="860843"/>
            <a:chOff x="0" y="0"/>
            <a:chExt cx="812800" cy="812800"/>
          </a:xfrm>
        </p:grpSpPr>
        <p:sp>
          <p:nvSpPr>
            <p:cNvPr id="13" name="Freeform 13"/>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14" name="TextBox 14"/>
            <p:cNvSpPr txBox="1"/>
            <p:nvPr/>
          </p:nvSpPr>
          <p:spPr>
            <a:xfrm>
              <a:off x="203200" y="-57150"/>
              <a:ext cx="406400" cy="768350"/>
            </a:xfrm>
            <a:prstGeom prst="rect">
              <a:avLst/>
            </a:prstGeom>
          </p:spPr>
          <p:txBody>
            <a:bodyPr lIns="50800" tIns="50800" rIns="50800" bIns="50800" rtlCol="0" anchor="ctr"/>
            <a:lstStyle/>
            <a:p>
              <a:pPr algn="ctr">
                <a:lnSpc>
                  <a:spcPts val="3517"/>
                </a:lnSpc>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8591650" y="3270446"/>
            <a:ext cx="9372579" cy="13646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Stimulus-Réponse </a:t>
            </a:r>
          </a:p>
          <a:p>
            <a:pPr>
              <a:lnSpc>
                <a:spcPts val="3640"/>
              </a:lnSpc>
            </a:pPr>
            <a:r>
              <a:rPr lang="en-US" sz="2800">
                <a:solidFill>
                  <a:srgbClr val="FFFFFF"/>
                </a:solidFill>
                <a:latin typeface="TT Drugs"/>
              </a:rPr>
              <a:t>iMAX</a:t>
            </a:r>
          </a:p>
          <a:p>
            <a:pPr>
              <a:lnSpc>
                <a:spcPts val="3640"/>
              </a:lnSpc>
            </a:pPr>
            <a:r>
              <a:rPr lang="en-US" sz="2800">
                <a:solidFill>
                  <a:srgbClr val="FFFFFF"/>
                </a:solidFill>
                <a:latin typeface="TT Drugs"/>
              </a:rPr>
              <a:t> </a:t>
            </a:r>
          </a:p>
        </p:txBody>
      </p:sp>
      <p:sp>
        <p:nvSpPr>
          <p:cNvPr id="3" name="AutoShape 3"/>
          <p:cNvSpPr/>
          <p:nvPr/>
        </p:nvSpPr>
        <p:spPr>
          <a:xfrm>
            <a:off x="8591650" y="4406461"/>
            <a:ext cx="8358727" cy="0"/>
          </a:xfrm>
          <a:prstGeom prst="line">
            <a:avLst/>
          </a:prstGeom>
          <a:ln w="9525" cap="rnd">
            <a:solidFill>
              <a:srgbClr val="FFFFFF"/>
            </a:solidFill>
            <a:prstDash val="solid"/>
            <a:headEnd type="none" w="sm" len="sm"/>
            <a:tailEnd type="none" w="sm" len="sm"/>
          </a:ln>
        </p:spPr>
      </p:sp>
      <p:sp>
        <p:nvSpPr>
          <p:cNvPr id="4" name="AutoShape 4"/>
          <p:cNvSpPr/>
          <p:nvPr/>
        </p:nvSpPr>
        <p:spPr>
          <a:xfrm>
            <a:off x="8556054" y="5884140"/>
            <a:ext cx="8358727" cy="0"/>
          </a:xfrm>
          <a:prstGeom prst="line">
            <a:avLst/>
          </a:prstGeom>
          <a:ln w="9525" cap="rnd">
            <a:solidFill>
              <a:srgbClr val="FFFFFF"/>
            </a:solidFill>
            <a:prstDash val="solid"/>
            <a:headEnd type="none" w="sm" len="sm"/>
            <a:tailEnd type="none" w="sm" len="sm"/>
          </a:ln>
        </p:spPr>
      </p:sp>
      <p:sp>
        <p:nvSpPr>
          <p:cNvPr id="5" name="AutoShape 5"/>
          <p:cNvSpPr/>
          <p:nvPr/>
        </p:nvSpPr>
        <p:spPr>
          <a:xfrm>
            <a:off x="8556054" y="7336076"/>
            <a:ext cx="8358727" cy="0"/>
          </a:xfrm>
          <a:prstGeom prst="line">
            <a:avLst/>
          </a:prstGeom>
          <a:ln w="9525" cap="rnd">
            <a:solidFill>
              <a:srgbClr val="FFFFFF"/>
            </a:solidFill>
            <a:prstDash val="solid"/>
            <a:headEnd type="none" w="sm" len="sm"/>
            <a:tailEnd type="none" w="sm" len="sm"/>
          </a:ln>
        </p:spPr>
      </p:sp>
      <p:grpSp>
        <p:nvGrpSpPr>
          <p:cNvPr id="6" name="Group 6"/>
          <p:cNvGrpSpPr/>
          <p:nvPr/>
        </p:nvGrpSpPr>
        <p:grpSpPr>
          <a:xfrm>
            <a:off x="-1652564" y="5582920"/>
            <a:ext cx="6549356" cy="65493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7692"/>
            </a:solidFill>
          </p:spPr>
        </p:sp>
      </p:grpSp>
      <p:sp>
        <p:nvSpPr>
          <p:cNvPr id="8" name="TextBox 8"/>
          <p:cNvSpPr txBox="1"/>
          <p:nvPr/>
        </p:nvSpPr>
        <p:spPr>
          <a:xfrm>
            <a:off x="8556054" y="467550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Intensité-Durée </a:t>
            </a:r>
          </a:p>
          <a:p>
            <a:pPr>
              <a:lnSpc>
                <a:spcPts val="3640"/>
              </a:lnSpc>
            </a:pPr>
            <a:r>
              <a:rPr lang="en-US" sz="2800">
                <a:solidFill>
                  <a:srgbClr val="FFFFFF"/>
                </a:solidFill>
                <a:latin typeface="TT Drugs"/>
              </a:rPr>
              <a:t>Chronaxie et Rhéobase</a:t>
            </a:r>
          </a:p>
        </p:txBody>
      </p:sp>
      <p:sp>
        <p:nvSpPr>
          <p:cNvPr id="9" name="TextBox 9"/>
          <p:cNvSpPr txBox="1"/>
          <p:nvPr/>
        </p:nvSpPr>
        <p:spPr>
          <a:xfrm>
            <a:off x="0" y="1028700"/>
            <a:ext cx="13405017" cy="676275"/>
          </a:xfrm>
          <a:prstGeom prst="rect">
            <a:avLst/>
          </a:prstGeom>
        </p:spPr>
        <p:txBody>
          <a:bodyPr lIns="0" tIns="0" rIns="0" bIns="0" rtlCol="0" anchor="t">
            <a:spAutoFit/>
          </a:bodyPr>
          <a:lstStyle/>
          <a:p>
            <a:pPr algn="ctr">
              <a:lnSpc>
                <a:spcPts val="5353"/>
              </a:lnSpc>
              <a:spcBef>
                <a:spcPct val="0"/>
              </a:spcBef>
            </a:pPr>
            <a:r>
              <a:rPr lang="en-US" sz="4461">
                <a:solidFill>
                  <a:srgbClr val="FFFFFF"/>
                </a:solidFill>
                <a:latin typeface="Poppins Light"/>
              </a:rPr>
              <a:t>Méthodes d'étude de l'excitabilité axonale</a:t>
            </a:r>
          </a:p>
        </p:txBody>
      </p:sp>
      <p:sp>
        <p:nvSpPr>
          <p:cNvPr id="10" name="TextBox 10"/>
          <p:cNvSpPr txBox="1"/>
          <p:nvPr/>
        </p:nvSpPr>
        <p:spPr>
          <a:xfrm>
            <a:off x="8556054" y="6150840"/>
            <a:ext cx="7261605" cy="907415"/>
          </a:xfrm>
          <a:prstGeom prst="rect">
            <a:avLst/>
          </a:prstGeom>
        </p:spPr>
        <p:txBody>
          <a:bodyPr lIns="0" tIns="0" rIns="0" bIns="0" rtlCol="0" anchor="t">
            <a:spAutoFit/>
          </a:bodyPr>
          <a:lstStyle/>
          <a:p>
            <a:pPr>
              <a:lnSpc>
                <a:spcPts val="3640"/>
              </a:lnSpc>
            </a:pPr>
            <a:r>
              <a:rPr lang="en-US" sz="2800">
                <a:solidFill>
                  <a:srgbClr val="FFBD59"/>
                </a:solidFill>
                <a:latin typeface="TT Drugs Bold"/>
              </a:rPr>
              <a:t>Cycle de récupération d'excitabilité</a:t>
            </a:r>
          </a:p>
          <a:p>
            <a:pPr>
              <a:lnSpc>
                <a:spcPts val="3640"/>
              </a:lnSpc>
            </a:pPr>
            <a:r>
              <a:rPr lang="en-US" sz="2800">
                <a:solidFill>
                  <a:srgbClr val="FFBD59"/>
                </a:solidFill>
                <a:latin typeface="TT Drugs Bold"/>
              </a:rPr>
              <a:t>Doubles chocs</a:t>
            </a:r>
          </a:p>
        </p:txBody>
      </p:sp>
      <p:sp>
        <p:nvSpPr>
          <p:cNvPr id="11" name="TextBox 11"/>
          <p:cNvSpPr txBox="1"/>
          <p:nvPr/>
        </p:nvSpPr>
        <p:spPr>
          <a:xfrm>
            <a:off x="8591650" y="750214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Poursuite du Seuil</a:t>
            </a:r>
          </a:p>
          <a:p>
            <a:pPr>
              <a:lnSpc>
                <a:spcPts val="3640"/>
              </a:lnSpc>
            </a:pPr>
            <a:r>
              <a:rPr lang="en-US" sz="2800">
                <a:solidFill>
                  <a:srgbClr val="FFFFFF"/>
                </a:solidFill>
                <a:latin typeface="TT Drugs"/>
              </a:rPr>
              <a:t>Electrotonus Seuil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7216980">
            <a:off x="15125676" y="2002066"/>
            <a:ext cx="10020822" cy="8229600"/>
          </a:xfrm>
          <a:prstGeom prst="rect">
            <a:avLst/>
          </a:prstGeom>
        </p:spPr>
      </p:pic>
      <p:sp>
        <p:nvSpPr>
          <p:cNvPr id="3" name="TextBox 3"/>
          <p:cNvSpPr txBox="1"/>
          <p:nvPr/>
        </p:nvSpPr>
        <p:spPr>
          <a:xfrm>
            <a:off x="1028700" y="633280"/>
            <a:ext cx="10739143" cy="697045"/>
          </a:xfrm>
          <a:prstGeom prst="rect">
            <a:avLst/>
          </a:prstGeom>
        </p:spPr>
        <p:txBody>
          <a:bodyPr lIns="0" tIns="0" rIns="0" bIns="0" rtlCol="0" anchor="t">
            <a:spAutoFit/>
          </a:bodyPr>
          <a:lstStyle/>
          <a:p>
            <a:pPr algn="ctr">
              <a:lnSpc>
                <a:spcPts val="5763"/>
              </a:lnSpc>
            </a:pPr>
            <a:r>
              <a:rPr lang="en-US" sz="4116">
                <a:solidFill>
                  <a:srgbClr val="FFBD59"/>
                </a:solidFill>
                <a:latin typeface="Open Sans Bold"/>
              </a:rPr>
              <a:t>CYCLE DE RÉCUPÉRATION D'EXCITABILITÉ </a:t>
            </a:r>
          </a:p>
        </p:txBody>
      </p:sp>
      <p:sp>
        <p:nvSpPr>
          <p:cNvPr id="4" name="TextBox 4"/>
          <p:cNvSpPr txBox="1"/>
          <p:nvPr/>
        </p:nvSpPr>
        <p:spPr>
          <a:xfrm>
            <a:off x="1028700" y="3249430"/>
            <a:ext cx="15594595" cy="6868821"/>
          </a:xfrm>
          <a:prstGeom prst="rect">
            <a:avLst/>
          </a:prstGeom>
        </p:spPr>
        <p:txBody>
          <a:bodyPr lIns="0" tIns="0" rIns="0" bIns="0" rtlCol="0" anchor="t">
            <a:spAutoFit/>
          </a:bodyPr>
          <a:lstStyle/>
          <a:p>
            <a:pPr>
              <a:lnSpc>
                <a:spcPts val="6092"/>
              </a:lnSpc>
            </a:pPr>
            <a:r>
              <a:rPr lang="en-US" sz="4352">
                <a:solidFill>
                  <a:srgbClr val="FFFFFF"/>
                </a:solidFill>
                <a:latin typeface="Open Sans Light Bold"/>
              </a:rPr>
              <a:t>Période réfractaire absolue</a:t>
            </a:r>
          </a:p>
          <a:p>
            <a:pPr>
              <a:lnSpc>
                <a:spcPts val="6092"/>
              </a:lnSpc>
            </a:pPr>
            <a:r>
              <a:rPr lang="en-US" sz="4352">
                <a:solidFill>
                  <a:srgbClr val="FFFFFF"/>
                </a:solidFill>
                <a:latin typeface="Open Sans Light"/>
              </a:rPr>
              <a:t>Inactivation des canaux Nat</a:t>
            </a:r>
          </a:p>
          <a:p>
            <a:pPr>
              <a:lnSpc>
                <a:spcPts val="6092"/>
              </a:lnSpc>
            </a:pPr>
            <a:r>
              <a:rPr lang="en-US" sz="4352">
                <a:solidFill>
                  <a:srgbClr val="FFFFFF"/>
                </a:solidFill>
                <a:latin typeface="Open Sans Light Bold"/>
              </a:rPr>
              <a:t>Période réfractaire relative</a:t>
            </a:r>
          </a:p>
          <a:p>
            <a:pPr>
              <a:lnSpc>
                <a:spcPts val="6092"/>
              </a:lnSpc>
            </a:pPr>
            <a:r>
              <a:rPr lang="en-US" sz="4352">
                <a:solidFill>
                  <a:srgbClr val="FFFFFF"/>
                </a:solidFill>
                <a:latin typeface="Open Sans Light"/>
              </a:rPr>
              <a:t>Activation progressive des canaux Nat</a:t>
            </a:r>
          </a:p>
          <a:p>
            <a:pPr>
              <a:lnSpc>
                <a:spcPts val="6092"/>
              </a:lnSpc>
            </a:pPr>
            <a:r>
              <a:rPr lang="en-US" sz="4352">
                <a:solidFill>
                  <a:srgbClr val="FFFFFF"/>
                </a:solidFill>
                <a:latin typeface="Open Sans Light Bold"/>
              </a:rPr>
              <a:t>Période supernormale</a:t>
            </a:r>
          </a:p>
          <a:p>
            <a:pPr>
              <a:lnSpc>
                <a:spcPts val="6092"/>
              </a:lnSpc>
            </a:pPr>
            <a:r>
              <a:rPr lang="en-US" sz="4352">
                <a:solidFill>
                  <a:srgbClr val="FFFFFF"/>
                </a:solidFill>
                <a:latin typeface="Open Sans Light"/>
              </a:rPr>
              <a:t>Reflow du courant stocké sous les gaines de myéline   </a:t>
            </a:r>
          </a:p>
          <a:p>
            <a:pPr>
              <a:lnSpc>
                <a:spcPts val="6092"/>
              </a:lnSpc>
            </a:pPr>
            <a:r>
              <a:rPr lang="en-US" sz="4352">
                <a:solidFill>
                  <a:srgbClr val="FFFFFF"/>
                </a:solidFill>
                <a:latin typeface="Open Sans Light"/>
              </a:rPr>
              <a:t>(espaces internodaux)</a:t>
            </a:r>
          </a:p>
          <a:p>
            <a:pPr>
              <a:lnSpc>
                <a:spcPts val="6092"/>
              </a:lnSpc>
            </a:pPr>
            <a:r>
              <a:rPr lang="en-US" sz="4352">
                <a:solidFill>
                  <a:srgbClr val="FFFFFF"/>
                </a:solidFill>
                <a:latin typeface="Open Sans Light Bold"/>
              </a:rPr>
              <a:t>Période sous normale tardive </a:t>
            </a:r>
          </a:p>
          <a:p>
            <a:pPr algn="l">
              <a:lnSpc>
                <a:spcPts val="6092"/>
              </a:lnSpc>
            </a:pPr>
            <a:r>
              <a:rPr lang="en-US" sz="4352">
                <a:solidFill>
                  <a:srgbClr val="FFFFFF"/>
                </a:solidFill>
                <a:latin typeface="Open Sans Light"/>
              </a:rPr>
              <a:t>Hyperpolarisation due à l'ouverture des canaux Ks</a:t>
            </a:r>
          </a:p>
        </p:txBody>
      </p:sp>
      <p:sp>
        <p:nvSpPr>
          <p:cNvPr id="5" name="TextBox 5"/>
          <p:cNvSpPr txBox="1"/>
          <p:nvPr/>
        </p:nvSpPr>
        <p:spPr>
          <a:xfrm>
            <a:off x="1028700" y="1446028"/>
            <a:ext cx="20034960" cy="1527176"/>
          </a:xfrm>
          <a:prstGeom prst="rect">
            <a:avLst/>
          </a:prstGeom>
        </p:spPr>
        <p:txBody>
          <a:bodyPr lIns="0" tIns="0" rIns="0" bIns="0" rtlCol="0" anchor="t">
            <a:spAutoFit/>
          </a:bodyPr>
          <a:lstStyle/>
          <a:p>
            <a:pPr>
              <a:lnSpc>
                <a:spcPts val="6124"/>
              </a:lnSpc>
            </a:pPr>
            <a:r>
              <a:rPr lang="en-US" sz="4374">
                <a:solidFill>
                  <a:srgbClr val="000000"/>
                </a:solidFill>
                <a:latin typeface="Open Sans Bold"/>
              </a:rPr>
              <a:t>Modification de l'excitabilité axonale </a:t>
            </a:r>
          </a:p>
          <a:p>
            <a:pPr>
              <a:lnSpc>
                <a:spcPts val="6124"/>
              </a:lnSpc>
            </a:pPr>
            <a:r>
              <a:rPr lang="en-US" sz="4374">
                <a:solidFill>
                  <a:srgbClr val="000000"/>
                </a:solidFill>
                <a:latin typeface="Open Sans Bold"/>
              </a:rPr>
              <a:t>après le passage d'un potentiel d'action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687688">
            <a:off x="10282257" y="5034286"/>
            <a:ext cx="8922358" cy="9404330"/>
          </a:xfrm>
          <a:prstGeom prst="rect">
            <a:avLst/>
          </a:prstGeom>
        </p:spPr>
      </p:pic>
      <p:pic>
        <p:nvPicPr>
          <p:cNvPr id="3" name="Picture 3"/>
          <p:cNvPicPr>
            <a:picLocks noChangeAspect="1"/>
          </p:cNvPicPr>
          <p:nvPr/>
        </p:nvPicPr>
        <p:blipFill>
          <a:blip r:embed="rId3"/>
          <a:srcRect/>
          <a:stretch>
            <a:fillRect/>
          </a:stretch>
        </p:blipFill>
        <p:spPr>
          <a:xfrm rot="-10013544">
            <a:off x="-1834628" y="-2396987"/>
            <a:ext cx="8825308" cy="8229600"/>
          </a:xfrm>
          <a:prstGeom prst="rect">
            <a:avLst/>
          </a:prstGeom>
        </p:spPr>
      </p:pic>
      <p:pic>
        <p:nvPicPr>
          <p:cNvPr id="4" name="Picture 4"/>
          <p:cNvPicPr>
            <a:picLocks noChangeAspect="1"/>
          </p:cNvPicPr>
          <p:nvPr/>
        </p:nvPicPr>
        <p:blipFill>
          <a:blip r:embed="rId4"/>
          <a:srcRect/>
          <a:stretch>
            <a:fillRect/>
          </a:stretch>
        </p:blipFill>
        <p:spPr>
          <a:xfrm rot="-678827">
            <a:off x="11807485" y="-678808"/>
            <a:ext cx="5515885" cy="4957401"/>
          </a:xfrm>
          <a:prstGeom prst="rect">
            <a:avLst/>
          </a:prstGeom>
        </p:spPr>
      </p:pic>
      <p:pic>
        <p:nvPicPr>
          <p:cNvPr id="5" name="Picture 5"/>
          <p:cNvPicPr>
            <a:picLocks noChangeAspect="1"/>
          </p:cNvPicPr>
          <p:nvPr/>
        </p:nvPicPr>
        <p:blipFill>
          <a:blip r:embed="rId5"/>
          <a:srcRect/>
          <a:stretch>
            <a:fillRect/>
          </a:stretch>
        </p:blipFill>
        <p:spPr>
          <a:xfrm>
            <a:off x="5976482" y="2162044"/>
            <a:ext cx="10466065" cy="5615482"/>
          </a:xfrm>
          <a:prstGeom prst="rect">
            <a:avLst/>
          </a:prstGeom>
        </p:spPr>
      </p:pic>
      <p:pic>
        <p:nvPicPr>
          <p:cNvPr id="6" name="Picture 6"/>
          <p:cNvPicPr>
            <a:picLocks noChangeAspect="1"/>
          </p:cNvPicPr>
          <p:nvPr/>
        </p:nvPicPr>
        <p:blipFill>
          <a:blip r:embed="rId6"/>
          <a:srcRect/>
          <a:stretch>
            <a:fillRect/>
          </a:stretch>
        </p:blipFill>
        <p:spPr>
          <a:xfrm>
            <a:off x="6912147" y="2580146"/>
            <a:ext cx="8091060" cy="4779278"/>
          </a:xfrm>
          <a:prstGeom prst="rect">
            <a:avLst/>
          </a:prstGeom>
        </p:spPr>
      </p:pic>
      <p:sp>
        <p:nvSpPr>
          <p:cNvPr id="7" name="TextBox 7"/>
          <p:cNvSpPr txBox="1"/>
          <p:nvPr/>
        </p:nvSpPr>
        <p:spPr>
          <a:xfrm>
            <a:off x="2834507" y="537527"/>
            <a:ext cx="1190892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Pourquoi étudier l'excitabilité axonale?</a:t>
            </a:r>
          </a:p>
        </p:txBody>
      </p:sp>
      <p:sp>
        <p:nvSpPr>
          <p:cNvPr id="8" name="TextBox 8"/>
          <p:cNvSpPr txBox="1"/>
          <p:nvPr/>
        </p:nvSpPr>
        <p:spPr>
          <a:xfrm>
            <a:off x="4329506" y="2435354"/>
            <a:ext cx="1436936"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Amp</a:t>
            </a:r>
          </a:p>
        </p:txBody>
      </p:sp>
      <p:sp>
        <p:nvSpPr>
          <p:cNvPr id="9" name="TextBox 9"/>
          <p:cNvSpPr txBox="1"/>
          <p:nvPr/>
        </p:nvSpPr>
        <p:spPr>
          <a:xfrm>
            <a:off x="2834507" y="1262698"/>
            <a:ext cx="11908929" cy="1533525"/>
          </a:xfrm>
          <a:prstGeom prst="rect">
            <a:avLst/>
          </a:prstGeom>
        </p:spPr>
        <p:txBody>
          <a:bodyPr lIns="0" tIns="0" rIns="0" bIns="0" rtlCol="0" anchor="t">
            <a:spAutoFit/>
          </a:bodyPr>
          <a:lstStyle/>
          <a:p>
            <a:pPr algn="ctr">
              <a:lnSpc>
                <a:spcPts val="12599"/>
              </a:lnSpc>
            </a:pPr>
            <a:endParaRPr/>
          </a:p>
        </p:txBody>
      </p:sp>
      <p:sp>
        <p:nvSpPr>
          <p:cNvPr id="10" name="TextBox 10"/>
          <p:cNvSpPr txBox="1"/>
          <p:nvPr/>
        </p:nvSpPr>
        <p:spPr>
          <a:xfrm>
            <a:off x="9408406" y="7467546"/>
            <a:ext cx="1190892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VC</a:t>
            </a:r>
          </a:p>
        </p:txBody>
      </p:sp>
      <p:sp>
        <p:nvSpPr>
          <p:cNvPr id="11" name="TextBox 11"/>
          <p:cNvSpPr txBox="1"/>
          <p:nvPr/>
        </p:nvSpPr>
        <p:spPr>
          <a:xfrm>
            <a:off x="1652733" y="7682277"/>
            <a:ext cx="3304431"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Excitabilité</a:t>
            </a:r>
          </a:p>
        </p:txBody>
      </p:sp>
      <p:sp>
        <p:nvSpPr>
          <p:cNvPr id="12" name="TextBox 12"/>
          <p:cNvSpPr txBox="1"/>
          <p:nvPr/>
        </p:nvSpPr>
        <p:spPr>
          <a:xfrm>
            <a:off x="6733400" y="1679713"/>
            <a:ext cx="3760958" cy="1180453"/>
          </a:xfrm>
          <a:prstGeom prst="rect">
            <a:avLst/>
          </a:prstGeom>
        </p:spPr>
        <p:txBody>
          <a:bodyPr lIns="0" tIns="0" rIns="0" bIns="0" rtlCol="0" anchor="t">
            <a:spAutoFit/>
          </a:bodyPr>
          <a:lstStyle/>
          <a:p>
            <a:pPr algn="ctr">
              <a:lnSpc>
                <a:spcPts val="3185"/>
              </a:lnSpc>
            </a:pPr>
            <a:r>
              <a:rPr lang="en-US" sz="2275">
                <a:solidFill>
                  <a:srgbClr val="FFFFFF"/>
                </a:solidFill>
                <a:latin typeface="Open Sans"/>
              </a:rPr>
              <a:t>Amp normale</a:t>
            </a:r>
          </a:p>
          <a:p>
            <a:pPr algn="ctr">
              <a:lnSpc>
                <a:spcPts val="3185"/>
              </a:lnSpc>
            </a:pPr>
            <a:r>
              <a:rPr lang="en-US" sz="2275">
                <a:solidFill>
                  <a:srgbClr val="FFFFFF"/>
                </a:solidFill>
                <a:latin typeface="Open Sans"/>
              </a:rPr>
              <a:t>VC diminuée</a:t>
            </a:r>
          </a:p>
          <a:p>
            <a:pPr algn="ctr">
              <a:lnSpc>
                <a:spcPts val="3185"/>
              </a:lnSpc>
            </a:pPr>
            <a:r>
              <a:rPr lang="en-US" sz="2275">
                <a:solidFill>
                  <a:srgbClr val="FFBD59"/>
                </a:solidFill>
                <a:latin typeface="Open Sans Bold"/>
              </a:rPr>
              <a:t>Démyélinisant</a:t>
            </a:r>
          </a:p>
        </p:txBody>
      </p:sp>
      <p:sp>
        <p:nvSpPr>
          <p:cNvPr id="13" name="TextBox 13"/>
          <p:cNvSpPr txBox="1"/>
          <p:nvPr/>
        </p:nvSpPr>
        <p:spPr>
          <a:xfrm>
            <a:off x="14743436" y="5323868"/>
            <a:ext cx="2084730" cy="1580432"/>
          </a:xfrm>
          <a:prstGeom prst="rect">
            <a:avLst/>
          </a:prstGeom>
        </p:spPr>
        <p:txBody>
          <a:bodyPr lIns="0" tIns="0" rIns="0" bIns="0" rtlCol="0" anchor="t">
            <a:spAutoFit/>
          </a:bodyPr>
          <a:lstStyle/>
          <a:p>
            <a:pPr>
              <a:lnSpc>
                <a:spcPts val="3189"/>
              </a:lnSpc>
            </a:pPr>
            <a:r>
              <a:rPr lang="en-US" sz="2278">
                <a:solidFill>
                  <a:srgbClr val="FFFFFF"/>
                </a:solidFill>
                <a:latin typeface="Open Sans"/>
              </a:rPr>
              <a:t>Amp diminuée</a:t>
            </a:r>
          </a:p>
          <a:p>
            <a:pPr>
              <a:lnSpc>
                <a:spcPts val="3189"/>
              </a:lnSpc>
            </a:pPr>
            <a:r>
              <a:rPr lang="en-US" sz="2278">
                <a:solidFill>
                  <a:srgbClr val="FFFFFF"/>
                </a:solidFill>
                <a:latin typeface="Open Sans"/>
              </a:rPr>
              <a:t>VC normale</a:t>
            </a:r>
          </a:p>
          <a:p>
            <a:pPr>
              <a:lnSpc>
                <a:spcPts val="3189"/>
              </a:lnSpc>
            </a:pPr>
            <a:r>
              <a:rPr lang="en-US" sz="2278">
                <a:solidFill>
                  <a:srgbClr val="FFBD59"/>
                </a:solidFill>
                <a:latin typeface="Open Sans Bold"/>
              </a:rPr>
              <a:t>Axonal</a:t>
            </a:r>
          </a:p>
          <a:p>
            <a:pPr algn="ctr">
              <a:lnSpc>
                <a:spcPts val="3189"/>
              </a:lnSpc>
            </a:pPr>
            <a:endParaRPr lang="en-US" sz="2278">
              <a:solidFill>
                <a:srgbClr val="FFBD59"/>
              </a:solidFill>
              <a:latin typeface="Open Sans Bold"/>
            </a:endParaRPr>
          </a:p>
        </p:txBody>
      </p:sp>
      <p:sp>
        <p:nvSpPr>
          <p:cNvPr id="14" name="TextBox 14"/>
          <p:cNvSpPr txBox="1"/>
          <p:nvPr/>
        </p:nvSpPr>
        <p:spPr>
          <a:xfrm>
            <a:off x="11233042" y="3884391"/>
            <a:ext cx="283518" cy="887095"/>
          </a:xfrm>
          <a:prstGeom prst="rect">
            <a:avLst/>
          </a:prstGeom>
        </p:spPr>
        <p:txBody>
          <a:bodyPr lIns="0" tIns="0" rIns="0" bIns="0" rtlCol="0" anchor="t">
            <a:spAutoFit/>
          </a:bodyPr>
          <a:lstStyle/>
          <a:p>
            <a:pPr algn="ctr">
              <a:lnSpc>
                <a:spcPts val="7279"/>
              </a:lnSpc>
            </a:pPr>
            <a:r>
              <a:rPr lang="en-US" sz="5199">
                <a:solidFill>
                  <a:srgbClr val="FF1616"/>
                </a:solidFill>
                <a:latin typeface="Open Sans"/>
              </a:rPr>
              <a:t>?</a:t>
            </a:r>
          </a:p>
        </p:txBody>
      </p:sp>
      <p:sp>
        <p:nvSpPr>
          <p:cNvPr id="15" name="TextBox 15"/>
          <p:cNvSpPr txBox="1"/>
          <p:nvPr/>
        </p:nvSpPr>
        <p:spPr>
          <a:xfrm>
            <a:off x="14379935" y="1749554"/>
            <a:ext cx="1106835" cy="1144271"/>
          </a:xfrm>
          <a:prstGeom prst="rect">
            <a:avLst/>
          </a:prstGeom>
        </p:spPr>
        <p:txBody>
          <a:bodyPr lIns="0" tIns="0" rIns="0" bIns="0" rtlCol="0" anchor="t">
            <a:spAutoFit/>
          </a:bodyPr>
          <a:lstStyle/>
          <a:p>
            <a:pPr algn="ctr">
              <a:lnSpc>
                <a:spcPts val="9379"/>
              </a:lnSpc>
            </a:pPr>
            <a:r>
              <a:rPr lang="en-US" sz="6699">
                <a:solidFill>
                  <a:srgbClr val="FFFFFF"/>
                </a:solidFill>
                <a:latin typeface="Open Sans"/>
              </a:rPr>
              <a:t>3D</a:t>
            </a:r>
          </a:p>
        </p:txBody>
      </p:sp>
      <p:sp>
        <p:nvSpPr>
          <p:cNvPr id="16" name="AutoShape 16"/>
          <p:cNvSpPr/>
          <p:nvPr/>
        </p:nvSpPr>
        <p:spPr>
          <a:xfrm rot="8008992">
            <a:off x="3830683" y="8426447"/>
            <a:ext cx="3006810" cy="0"/>
          </a:xfrm>
          <a:prstGeom prst="line">
            <a:avLst/>
          </a:prstGeom>
          <a:ln w="47625" cap="flat">
            <a:solidFill>
              <a:srgbClr val="FFFFFF"/>
            </a:solidFill>
            <a:prstDash val="solid"/>
            <a:headEnd type="none" w="sm" len="sm"/>
            <a:tailEnd type="triangle" w="lg" len="med"/>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2201985" y="-2532795"/>
            <a:ext cx="8842621" cy="7726240"/>
          </a:xfrm>
          <a:prstGeom prst="rect">
            <a:avLst/>
          </a:prstGeom>
        </p:spPr>
      </p:pic>
      <p:pic>
        <p:nvPicPr>
          <p:cNvPr id="3" name="Picture 3"/>
          <p:cNvPicPr>
            <a:picLocks noChangeAspect="1"/>
          </p:cNvPicPr>
          <p:nvPr/>
        </p:nvPicPr>
        <p:blipFill>
          <a:blip r:embed="rId3"/>
          <a:srcRect/>
          <a:stretch>
            <a:fillRect/>
          </a:stretch>
        </p:blipFill>
        <p:spPr>
          <a:xfrm rot="-7216980">
            <a:off x="14649426" y="4307116"/>
            <a:ext cx="10020822" cy="8229600"/>
          </a:xfrm>
          <a:prstGeom prst="rect">
            <a:avLst/>
          </a:prstGeom>
        </p:spPr>
      </p:pic>
      <p:sp>
        <p:nvSpPr>
          <p:cNvPr id="4" name="TextBox 4"/>
          <p:cNvSpPr txBox="1"/>
          <p:nvPr/>
        </p:nvSpPr>
        <p:spPr>
          <a:xfrm>
            <a:off x="1028700" y="633280"/>
            <a:ext cx="10739143" cy="697045"/>
          </a:xfrm>
          <a:prstGeom prst="rect">
            <a:avLst/>
          </a:prstGeom>
        </p:spPr>
        <p:txBody>
          <a:bodyPr lIns="0" tIns="0" rIns="0" bIns="0" rtlCol="0" anchor="t">
            <a:spAutoFit/>
          </a:bodyPr>
          <a:lstStyle/>
          <a:p>
            <a:pPr algn="ctr">
              <a:lnSpc>
                <a:spcPts val="5763"/>
              </a:lnSpc>
            </a:pPr>
            <a:r>
              <a:rPr lang="en-US" sz="4116">
                <a:solidFill>
                  <a:srgbClr val="FFBD59"/>
                </a:solidFill>
                <a:latin typeface="Open Sans Bold"/>
              </a:rPr>
              <a:t>CYCLE DE RÉCUPÉRATION D'EXCITABILITÉ </a:t>
            </a:r>
          </a:p>
        </p:txBody>
      </p:sp>
      <p:sp>
        <p:nvSpPr>
          <p:cNvPr id="5" name="TextBox 5"/>
          <p:cNvSpPr txBox="1"/>
          <p:nvPr/>
        </p:nvSpPr>
        <p:spPr>
          <a:xfrm>
            <a:off x="1009645" y="3247144"/>
            <a:ext cx="16161885" cy="4734439"/>
          </a:xfrm>
          <a:prstGeom prst="rect">
            <a:avLst/>
          </a:prstGeom>
        </p:spPr>
        <p:txBody>
          <a:bodyPr lIns="0" tIns="0" rIns="0" bIns="0" rtlCol="0" anchor="t">
            <a:spAutoFit/>
          </a:bodyPr>
          <a:lstStyle/>
          <a:p>
            <a:pPr>
              <a:lnSpc>
                <a:spcPts val="6314"/>
              </a:lnSpc>
            </a:pPr>
            <a:r>
              <a:rPr lang="en-US" sz="4510">
                <a:solidFill>
                  <a:srgbClr val="FFFFFF"/>
                </a:solidFill>
                <a:latin typeface="Open Sans Light Bold"/>
              </a:rPr>
              <a:t>Ier choc supra-maximal </a:t>
            </a:r>
            <a:r>
              <a:rPr lang="en-US" sz="4510">
                <a:solidFill>
                  <a:srgbClr val="FFFFFF"/>
                </a:solidFill>
                <a:latin typeface="Open Sans Light"/>
              </a:rPr>
              <a:t>: stimulus conditionnant</a:t>
            </a:r>
          </a:p>
          <a:p>
            <a:pPr>
              <a:lnSpc>
                <a:spcPts val="6314"/>
              </a:lnSpc>
            </a:pPr>
            <a:r>
              <a:rPr lang="en-US" sz="4510">
                <a:solidFill>
                  <a:srgbClr val="FFFFFF"/>
                </a:solidFill>
                <a:latin typeface="Open Sans Light Bold"/>
              </a:rPr>
              <a:t>2nd choc sous-maximal</a:t>
            </a:r>
            <a:r>
              <a:rPr lang="en-US" sz="4510">
                <a:solidFill>
                  <a:srgbClr val="FFFFFF"/>
                </a:solidFill>
                <a:latin typeface="Open Sans Light"/>
              </a:rPr>
              <a:t> : stimulus test fixe i40 </a:t>
            </a:r>
          </a:p>
          <a:p>
            <a:pPr>
              <a:lnSpc>
                <a:spcPts val="6314"/>
              </a:lnSpc>
            </a:pPr>
            <a:r>
              <a:rPr lang="en-US" sz="4510">
                <a:solidFill>
                  <a:srgbClr val="FFFFFF"/>
                </a:solidFill>
                <a:latin typeface="Open Sans Light"/>
              </a:rPr>
              <a:t> =&gt; évaluation des </a:t>
            </a:r>
            <a:r>
              <a:rPr lang="en-US" sz="4510">
                <a:solidFill>
                  <a:srgbClr val="FFFFFF"/>
                </a:solidFill>
                <a:latin typeface="Open Sans Light Bold"/>
              </a:rPr>
              <a:t>modifications d’amplitude</a:t>
            </a:r>
            <a:r>
              <a:rPr lang="en-US" sz="4510">
                <a:solidFill>
                  <a:srgbClr val="FFFFFF"/>
                </a:solidFill>
                <a:latin typeface="Open Sans Light"/>
              </a:rPr>
              <a:t> </a:t>
            </a:r>
          </a:p>
          <a:p>
            <a:pPr>
              <a:lnSpc>
                <a:spcPts val="6314"/>
              </a:lnSpc>
            </a:pPr>
            <a:r>
              <a:rPr lang="en-US" sz="4510">
                <a:solidFill>
                  <a:srgbClr val="FFFFFF"/>
                </a:solidFill>
                <a:latin typeface="Open Sans Light"/>
              </a:rPr>
              <a:t> de la réponse motrice évoquée par le second-choc</a:t>
            </a:r>
          </a:p>
          <a:p>
            <a:pPr>
              <a:lnSpc>
                <a:spcPts val="6314"/>
              </a:lnSpc>
            </a:pPr>
            <a:r>
              <a:rPr lang="en-US" sz="4510">
                <a:solidFill>
                  <a:srgbClr val="FFFFFF"/>
                </a:solidFill>
                <a:latin typeface="Open Sans Light"/>
              </a:rPr>
              <a:t>Intervalle inter-stimuli : 1 - 200 ms</a:t>
            </a:r>
          </a:p>
          <a:p>
            <a:pPr algn="l">
              <a:lnSpc>
                <a:spcPts val="6314"/>
              </a:lnSpc>
            </a:pPr>
            <a:endParaRPr lang="en-US" sz="4510">
              <a:solidFill>
                <a:srgbClr val="FFFFFF"/>
              </a:solidFill>
              <a:latin typeface="Open Sans Light"/>
            </a:endParaRPr>
          </a:p>
        </p:txBody>
      </p:sp>
      <p:sp>
        <p:nvSpPr>
          <p:cNvPr id="6" name="TextBox 6"/>
          <p:cNvSpPr txBox="1"/>
          <p:nvPr/>
        </p:nvSpPr>
        <p:spPr>
          <a:xfrm>
            <a:off x="1009645" y="1594773"/>
            <a:ext cx="20034960" cy="755651"/>
          </a:xfrm>
          <a:prstGeom prst="rect">
            <a:avLst/>
          </a:prstGeom>
        </p:spPr>
        <p:txBody>
          <a:bodyPr lIns="0" tIns="0" rIns="0" bIns="0" rtlCol="0" anchor="t">
            <a:spAutoFit/>
          </a:bodyPr>
          <a:lstStyle/>
          <a:p>
            <a:pPr>
              <a:lnSpc>
                <a:spcPts val="6124"/>
              </a:lnSpc>
            </a:pPr>
            <a:r>
              <a:rPr lang="en-US" sz="4374">
                <a:solidFill>
                  <a:srgbClr val="000000"/>
                </a:solidFill>
                <a:latin typeface="Open Sans Bold"/>
              </a:rPr>
              <a:t>Technique du double choc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66690" y="-1262574"/>
            <a:ext cx="8842621" cy="7726240"/>
          </a:xfrm>
          <a:prstGeom prst="rect">
            <a:avLst/>
          </a:prstGeom>
        </p:spPr>
      </p:pic>
      <p:pic>
        <p:nvPicPr>
          <p:cNvPr id="3" name="Picture 3"/>
          <p:cNvPicPr>
            <a:picLocks noChangeAspect="1"/>
          </p:cNvPicPr>
          <p:nvPr/>
        </p:nvPicPr>
        <p:blipFill>
          <a:blip r:embed="rId3"/>
          <a:srcRect/>
          <a:stretch>
            <a:fillRect/>
          </a:stretch>
        </p:blipFill>
        <p:spPr>
          <a:xfrm rot="-7216980">
            <a:off x="-3466537" y="4435014"/>
            <a:ext cx="10020822" cy="8229600"/>
          </a:xfrm>
          <a:prstGeom prst="rect">
            <a:avLst/>
          </a:prstGeom>
        </p:spPr>
      </p:pic>
      <p:pic>
        <p:nvPicPr>
          <p:cNvPr id="4" name="Picture 4"/>
          <p:cNvPicPr>
            <a:picLocks noChangeAspect="1"/>
          </p:cNvPicPr>
          <p:nvPr/>
        </p:nvPicPr>
        <p:blipFill>
          <a:blip r:embed="rId4"/>
          <a:srcRect/>
          <a:stretch>
            <a:fillRect/>
          </a:stretch>
        </p:blipFill>
        <p:spPr>
          <a:xfrm>
            <a:off x="11219008" y="3153432"/>
            <a:ext cx="6040292" cy="2999413"/>
          </a:xfrm>
          <a:prstGeom prst="rect">
            <a:avLst/>
          </a:prstGeom>
        </p:spPr>
      </p:pic>
      <p:pic>
        <p:nvPicPr>
          <p:cNvPr id="5" name="Picture 5"/>
          <p:cNvPicPr>
            <a:picLocks noChangeAspect="1"/>
          </p:cNvPicPr>
          <p:nvPr/>
        </p:nvPicPr>
        <p:blipFill>
          <a:blip r:embed="rId5"/>
          <a:srcRect/>
          <a:stretch>
            <a:fillRect/>
          </a:stretch>
        </p:blipFill>
        <p:spPr>
          <a:xfrm>
            <a:off x="11451471" y="7133568"/>
            <a:ext cx="6055765" cy="3007096"/>
          </a:xfrm>
          <a:prstGeom prst="rect">
            <a:avLst/>
          </a:prstGeom>
        </p:spPr>
      </p:pic>
      <p:pic>
        <p:nvPicPr>
          <p:cNvPr id="6" name="Picture 6"/>
          <p:cNvPicPr>
            <a:picLocks noChangeAspect="1"/>
          </p:cNvPicPr>
          <p:nvPr/>
        </p:nvPicPr>
        <p:blipFill>
          <a:blip r:embed="rId6"/>
          <a:srcRect/>
          <a:stretch>
            <a:fillRect/>
          </a:stretch>
        </p:blipFill>
        <p:spPr>
          <a:xfrm>
            <a:off x="1028700" y="3559671"/>
            <a:ext cx="9763663" cy="5829866"/>
          </a:xfrm>
          <a:prstGeom prst="rect">
            <a:avLst/>
          </a:prstGeom>
        </p:spPr>
      </p:pic>
      <p:sp>
        <p:nvSpPr>
          <p:cNvPr id="7" name="TextBox 7"/>
          <p:cNvSpPr txBox="1"/>
          <p:nvPr/>
        </p:nvSpPr>
        <p:spPr>
          <a:xfrm>
            <a:off x="1028700" y="952500"/>
            <a:ext cx="1043478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CYCLE DE RÉCUPÉRATION D'EXCITABILITÉ </a:t>
            </a:r>
          </a:p>
        </p:txBody>
      </p:sp>
      <p:sp>
        <p:nvSpPr>
          <p:cNvPr id="8" name="TextBox 8"/>
          <p:cNvSpPr txBox="1"/>
          <p:nvPr/>
        </p:nvSpPr>
        <p:spPr>
          <a:xfrm>
            <a:off x="12567826" y="2245716"/>
            <a:ext cx="2162205" cy="694251"/>
          </a:xfrm>
          <a:prstGeom prst="rect">
            <a:avLst/>
          </a:prstGeom>
        </p:spPr>
        <p:txBody>
          <a:bodyPr lIns="0" tIns="0" rIns="0" bIns="0" rtlCol="0" anchor="t">
            <a:spAutoFit/>
          </a:bodyPr>
          <a:lstStyle/>
          <a:p>
            <a:pPr algn="ctr">
              <a:lnSpc>
                <a:spcPts val="5769"/>
              </a:lnSpc>
            </a:pPr>
            <a:r>
              <a:rPr lang="en-US" sz="4121">
                <a:solidFill>
                  <a:srgbClr val="FFFFFF"/>
                </a:solidFill>
                <a:latin typeface="Open Sans"/>
              </a:rPr>
              <a:t>Ischémie</a:t>
            </a:r>
          </a:p>
        </p:txBody>
      </p:sp>
      <p:sp>
        <p:nvSpPr>
          <p:cNvPr id="9" name="TextBox 9"/>
          <p:cNvSpPr txBox="1"/>
          <p:nvPr/>
        </p:nvSpPr>
        <p:spPr>
          <a:xfrm>
            <a:off x="12164650" y="6425566"/>
            <a:ext cx="4281685" cy="644525"/>
          </a:xfrm>
          <a:prstGeom prst="rect">
            <a:avLst/>
          </a:prstGeom>
        </p:spPr>
        <p:txBody>
          <a:bodyPr lIns="0" tIns="0" rIns="0" bIns="0" rtlCol="0" anchor="t">
            <a:spAutoFit/>
          </a:bodyPr>
          <a:lstStyle/>
          <a:p>
            <a:pPr algn="ctr">
              <a:lnSpc>
                <a:spcPts val="5199"/>
              </a:lnSpc>
              <a:spcBef>
                <a:spcPct val="0"/>
              </a:spcBef>
            </a:pPr>
            <a:r>
              <a:rPr lang="en-US" sz="3999">
                <a:solidFill>
                  <a:srgbClr val="FFFFFF"/>
                </a:solidFill>
                <a:latin typeface="Open Sans"/>
              </a:rPr>
              <a:t>Post Ischémie</a:t>
            </a:r>
          </a:p>
        </p:txBody>
      </p:sp>
      <p:sp>
        <p:nvSpPr>
          <p:cNvPr id="10" name="TextBox 10"/>
          <p:cNvSpPr txBox="1"/>
          <p:nvPr/>
        </p:nvSpPr>
        <p:spPr>
          <a:xfrm>
            <a:off x="1028700" y="1715491"/>
            <a:ext cx="6298755" cy="596900"/>
          </a:xfrm>
          <a:prstGeom prst="rect">
            <a:avLst/>
          </a:prstGeom>
        </p:spPr>
        <p:txBody>
          <a:bodyPr lIns="0" tIns="0" rIns="0" bIns="0" rtlCol="0" anchor="t">
            <a:spAutoFit/>
          </a:bodyPr>
          <a:lstStyle/>
          <a:p>
            <a:pPr>
              <a:lnSpc>
                <a:spcPts val="4900"/>
              </a:lnSpc>
            </a:pPr>
            <a:r>
              <a:rPr lang="en-US" sz="3500">
                <a:solidFill>
                  <a:srgbClr val="FFBD59"/>
                </a:solidFill>
                <a:latin typeface="Open Sans"/>
              </a:rPr>
              <a:t>Doubles chocs</a:t>
            </a:r>
          </a:p>
        </p:txBody>
      </p:sp>
      <p:sp>
        <p:nvSpPr>
          <p:cNvPr id="11" name="TextBox 11"/>
          <p:cNvSpPr txBox="1"/>
          <p:nvPr/>
        </p:nvSpPr>
        <p:spPr>
          <a:xfrm>
            <a:off x="11219008" y="3096282"/>
            <a:ext cx="6288227" cy="869628"/>
          </a:xfrm>
          <a:prstGeom prst="rect">
            <a:avLst/>
          </a:prstGeom>
        </p:spPr>
        <p:txBody>
          <a:bodyPr lIns="0" tIns="0" rIns="0" bIns="0" rtlCol="0" anchor="t">
            <a:spAutoFit/>
          </a:bodyPr>
          <a:lstStyle/>
          <a:p>
            <a:pPr algn="ctr">
              <a:lnSpc>
                <a:spcPts val="3517"/>
              </a:lnSpc>
            </a:pPr>
            <a:r>
              <a:rPr lang="en-US" sz="2512">
                <a:solidFill>
                  <a:srgbClr val="000000"/>
                </a:solidFill>
                <a:latin typeface="Open Sans"/>
              </a:rPr>
              <a:t>Inactivation des pompes NaKATPase </a:t>
            </a:r>
          </a:p>
          <a:p>
            <a:pPr algn="ctr">
              <a:lnSpc>
                <a:spcPts val="3517"/>
              </a:lnSpc>
            </a:pPr>
            <a:r>
              <a:rPr lang="en-US" sz="2512">
                <a:solidFill>
                  <a:srgbClr val="000000"/>
                </a:solidFill>
                <a:latin typeface="Open Sans"/>
              </a:rPr>
              <a:t>=&gt; dépolarisation</a:t>
            </a:r>
          </a:p>
        </p:txBody>
      </p:sp>
      <p:sp>
        <p:nvSpPr>
          <p:cNvPr id="12" name="TextBox 12"/>
          <p:cNvSpPr txBox="1"/>
          <p:nvPr/>
        </p:nvSpPr>
        <p:spPr>
          <a:xfrm>
            <a:off x="9054182" y="5375823"/>
            <a:ext cx="179636" cy="450215"/>
          </a:xfrm>
          <a:prstGeom prst="rect">
            <a:avLst/>
          </a:prstGeom>
        </p:spPr>
        <p:txBody>
          <a:bodyPr lIns="0" tIns="0" rIns="0" bIns="0" rtlCol="0" anchor="t">
            <a:spAutoFit/>
          </a:bodyPr>
          <a:lstStyle/>
          <a:p>
            <a:pPr algn="ctr">
              <a:lnSpc>
                <a:spcPts val="3640"/>
              </a:lnSpc>
              <a:spcBef>
                <a:spcPct val="0"/>
              </a:spcBef>
            </a:pPr>
            <a:r>
              <a:rPr lang="en-US" sz="2800">
                <a:solidFill>
                  <a:srgbClr val="000000"/>
                </a:solidFill>
                <a:latin typeface="TT Drugs"/>
              </a:rPr>
              <a:t>=</a:t>
            </a:r>
          </a:p>
        </p:txBody>
      </p:sp>
      <p:sp>
        <p:nvSpPr>
          <p:cNvPr id="13" name="TextBox 13"/>
          <p:cNvSpPr txBox="1"/>
          <p:nvPr/>
        </p:nvSpPr>
        <p:spPr>
          <a:xfrm>
            <a:off x="11451471" y="7076418"/>
            <a:ext cx="5708043" cy="869628"/>
          </a:xfrm>
          <a:prstGeom prst="rect">
            <a:avLst/>
          </a:prstGeom>
        </p:spPr>
        <p:txBody>
          <a:bodyPr lIns="0" tIns="0" rIns="0" bIns="0" rtlCol="0" anchor="t">
            <a:spAutoFit/>
          </a:bodyPr>
          <a:lstStyle/>
          <a:p>
            <a:pPr algn="ctr">
              <a:lnSpc>
                <a:spcPts val="3517"/>
              </a:lnSpc>
            </a:pPr>
            <a:r>
              <a:rPr lang="en-US" sz="2512">
                <a:solidFill>
                  <a:srgbClr val="000000"/>
                </a:solidFill>
                <a:latin typeface="Open Sans"/>
              </a:rPr>
              <a:t>hyperactivité des pompes NaKATPase </a:t>
            </a:r>
          </a:p>
          <a:p>
            <a:pPr algn="ctr">
              <a:lnSpc>
                <a:spcPts val="3517"/>
              </a:lnSpc>
            </a:pPr>
            <a:r>
              <a:rPr lang="en-US" sz="2512">
                <a:solidFill>
                  <a:srgbClr val="000000"/>
                </a:solidFill>
                <a:latin typeface="Open Sans"/>
              </a:rPr>
              <a:t>=&gt; hyperpolarisation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768265" y="7731951"/>
            <a:ext cx="8842621" cy="7726240"/>
          </a:xfrm>
          <a:prstGeom prst="rect">
            <a:avLst/>
          </a:prstGeom>
        </p:spPr>
      </p:pic>
      <p:pic>
        <p:nvPicPr>
          <p:cNvPr id="3" name="Picture 3"/>
          <p:cNvPicPr>
            <a:picLocks noChangeAspect="1"/>
          </p:cNvPicPr>
          <p:nvPr/>
        </p:nvPicPr>
        <p:blipFill>
          <a:blip r:embed="rId3"/>
          <a:srcRect/>
          <a:stretch>
            <a:fillRect/>
          </a:stretch>
        </p:blipFill>
        <p:spPr>
          <a:xfrm rot="-7216980">
            <a:off x="-3466537" y="4435014"/>
            <a:ext cx="10020822" cy="8229600"/>
          </a:xfrm>
          <a:prstGeom prst="rect">
            <a:avLst/>
          </a:prstGeom>
        </p:spPr>
      </p:pic>
      <p:pic>
        <p:nvPicPr>
          <p:cNvPr id="4" name="Picture 4"/>
          <p:cNvPicPr>
            <a:picLocks noChangeAspect="1"/>
          </p:cNvPicPr>
          <p:nvPr/>
        </p:nvPicPr>
        <p:blipFill>
          <a:blip r:embed="rId4"/>
          <a:srcRect/>
          <a:stretch>
            <a:fillRect/>
          </a:stretch>
        </p:blipFill>
        <p:spPr>
          <a:xfrm>
            <a:off x="2319278" y="2744109"/>
            <a:ext cx="6114708" cy="3134666"/>
          </a:xfrm>
          <a:prstGeom prst="rect">
            <a:avLst/>
          </a:prstGeom>
        </p:spPr>
      </p:pic>
      <p:pic>
        <p:nvPicPr>
          <p:cNvPr id="5" name="Picture 5"/>
          <p:cNvPicPr>
            <a:picLocks noChangeAspect="1"/>
          </p:cNvPicPr>
          <p:nvPr/>
        </p:nvPicPr>
        <p:blipFill>
          <a:blip r:embed="rId5"/>
          <a:srcRect/>
          <a:stretch>
            <a:fillRect/>
          </a:stretch>
        </p:blipFill>
        <p:spPr>
          <a:xfrm>
            <a:off x="9578102" y="6400188"/>
            <a:ext cx="6065566" cy="3011963"/>
          </a:xfrm>
          <a:prstGeom prst="rect">
            <a:avLst/>
          </a:prstGeom>
        </p:spPr>
      </p:pic>
      <p:pic>
        <p:nvPicPr>
          <p:cNvPr id="6" name="Picture 6"/>
          <p:cNvPicPr>
            <a:picLocks noChangeAspect="1"/>
          </p:cNvPicPr>
          <p:nvPr/>
        </p:nvPicPr>
        <p:blipFill>
          <a:blip r:embed="rId6"/>
          <a:srcRect/>
          <a:stretch>
            <a:fillRect/>
          </a:stretch>
        </p:blipFill>
        <p:spPr>
          <a:xfrm>
            <a:off x="2319278" y="6388604"/>
            <a:ext cx="6088894" cy="3023547"/>
          </a:xfrm>
          <a:prstGeom prst="rect">
            <a:avLst/>
          </a:prstGeom>
        </p:spPr>
      </p:pic>
      <p:pic>
        <p:nvPicPr>
          <p:cNvPr id="7" name="Picture 7"/>
          <p:cNvPicPr>
            <a:picLocks noChangeAspect="1"/>
          </p:cNvPicPr>
          <p:nvPr/>
        </p:nvPicPr>
        <p:blipFill>
          <a:blip r:embed="rId7"/>
          <a:srcRect l="7262" r="7262"/>
          <a:stretch>
            <a:fillRect/>
          </a:stretch>
        </p:blipFill>
        <p:spPr>
          <a:xfrm>
            <a:off x="9578102" y="2478996"/>
            <a:ext cx="6065566" cy="3637900"/>
          </a:xfrm>
          <a:prstGeom prst="rect">
            <a:avLst/>
          </a:prstGeom>
        </p:spPr>
      </p:pic>
      <p:pic>
        <p:nvPicPr>
          <p:cNvPr id="8" name="Picture 8"/>
          <p:cNvPicPr>
            <a:picLocks noChangeAspect="1"/>
          </p:cNvPicPr>
          <p:nvPr/>
        </p:nvPicPr>
        <p:blipFill>
          <a:blip r:embed="rId8"/>
          <a:srcRect/>
          <a:stretch>
            <a:fillRect/>
          </a:stretch>
        </p:blipFill>
        <p:spPr>
          <a:xfrm>
            <a:off x="2265921" y="2744109"/>
            <a:ext cx="6142251" cy="3134666"/>
          </a:xfrm>
          <a:prstGeom prst="rect">
            <a:avLst/>
          </a:prstGeom>
        </p:spPr>
      </p:pic>
      <p:pic>
        <p:nvPicPr>
          <p:cNvPr id="9" name="Picture 9"/>
          <p:cNvPicPr>
            <a:picLocks noChangeAspect="1"/>
          </p:cNvPicPr>
          <p:nvPr/>
        </p:nvPicPr>
        <p:blipFill>
          <a:blip r:embed="rId5"/>
          <a:srcRect/>
          <a:stretch>
            <a:fillRect/>
          </a:stretch>
        </p:blipFill>
        <p:spPr>
          <a:xfrm>
            <a:off x="9578102" y="6388604"/>
            <a:ext cx="6221906" cy="3089596"/>
          </a:xfrm>
          <a:prstGeom prst="rect">
            <a:avLst/>
          </a:prstGeom>
        </p:spPr>
      </p:pic>
      <p:sp>
        <p:nvSpPr>
          <p:cNvPr id="10" name="TextBox 10"/>
          <p:cNvSpPr txBox="1"/>
          <p:nvPr/>
        </p:nvSpPr>
        <p:spPr>
          <a:xfrm>
            <a:off x="1265892" y="954321"/>
            <a:ext cx="1043478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CYCLE DE RÉCUPÉRATION D'EXCITABILITÉ </a:t>
            </a:r>
          </a:p>
        </p:txBody>
      </p:sp>
      <p:sp>
        <p:nvSpPr>
          <p:cNvPr id="11" name="TextBox 11"/>
          <p:cNvSpPr txBox="1"/>
          <p:nvPr/>
        </p:nvSpPr>
        <p:spPr>
          <a:xfrm>
            <a:off x="1325042" y="1816334"/>
            <a:ext cx="6298755" cy="596900"/>
          </a:xfrm>
          <a:prstGeom prst="rect">
            <a:avLst/>
          </a:prstGeom>
        </p:spPr>
        <p:txBody>
          <a:bodyPr lIns="0" tIns="0" rIns="0" bIns="0" rtlCol="0" anchor="t">
            <a:spAutoFit/>
          </a:bodyPr>
          <a:lstStyle/>
          <a:p>
            <a:pPr>
              <a:lnSpc>
                <a:spcPts val="4900"/>
              </a:lnSpc>
            </a:pPr>
            <a:r>
              <a:rPr lang="en-US" sz="3500">
                <a:solidFill>
                  <a:srgbClr val="FFBD59"/>
                </a:solidFill>
                <a:latin typeface="Open Sans"/>
              </a:rPr>
              <a:t>Doubles chocs</a:t>
            </a:r>
          </a:p>
        </p:txBody>
      </p:sp>
      <p:sp>
        <p:nvSpPr>
          <p:cNvPr id="12" name="TextBox 12"/>
          <p:cNvSpPr txBox="1"/>
          <p:nvPr/>
        </p:nvSpPr>
        <p:spPr>
          <a:xfrm>
            <a:off x="-1515525" y="2744691"/>
            <a:ext cx="9949511"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Extra Bold"/>
              </a:rPr>
              <a:t>SGB</a:t>
            </a:r>
          </a:p>
        </p:txBody>
      </p:sp>
      <p:sp>
        <p:nvSpPr>
          <p:cNvPr id="13" name="TextBox 13"/>
          <p:cNvSpPr txBox="1"/>
          <p:nvPr/>
        </p:nvSpPr>
        <p:spPr>
          <a:xfrm>
            <a:off x="7623797" y="2677434"/>
            <a:ext cx="6114708"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Extra Bold"/>
              </a:rPr>
              <a:t>L&amp;S</a:t>
            </a:r>
          </a:p>
        </p:txBody>
      </p:sp>
      <p:sp>
        <p:nvSpPr>
          <p:cNvPr id="14" name="TextBox 14"/>
          <p:cNvSpPr txBox="1"/>
          <p:nvPr/>
        </p:nvSpPr>
        <p:spPr>
          <a:xfrm>
            <a:off x="7623797" y="6350953"/>
            <a:ext cx="6114708"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Extra Bold"/>
              </a:rPr>
              <a:t>L&amp;S</a:t>
            </a:r>
          </a:p>
        </p:txBody>
      </p:sp>
      <p:sp>
        <p:nvSpPr>
          <p:cNvPr id="15" name="TextBox 15"/>
          <p:cNvSpPr txBox="1"/>
          <p:nvPr/>
        </p:nvSpPr>
        <p:spPr>
          <a:xfrm>
            <a:off x="-1541339" y="6484811"/>
            <a:ext cx="9949511" cy="580390"/>
          </a:xfrm>
          <a:prstGeom prst="rect">
            <a:avLst/>
          </a:prstGeom>
        </p:spPr>
        <p:txBody>
          <a:bodyPr lIns="0" tIns="0" rIns="0" bIns="0" rtlCol="0" anchor="t">
            <a:spAutoFit/>
          </a:bodyPr>
          <a:lstStyle/>
          <a:p>
            <a:pPr algn="ctr">
              <a:lnSpc>
                <a:spcPts val="4759"/>
              </a:lnSpc>
            </a:pPr>
            <a:r>
              <a:rPr lang="en-US" sz="3399">
                <a:solidFill>
                  <a:srgbClr val="FF1616"/>
                </a:solidFill>
                <a:latin typeface="Open Sans Extra Bold"/>
              </a:rPr>
              <a:t>SGB</a:t>
            </a:r>
          </a:p>
        </p:txBody>
      </p:sp>
      <p:sp>
        <p:nvSpPr>
          <p:cNvPr id="16" name="TextBox 16"/>
          <p:cNvSpPr txBox="1"/>
          <p:nvPr/>
        </p:nvSpPr>
        <p:spPr>
          <a:xfrm>
            <a:off x="0" y="3516373"/>
            <a:ext cx="2092930" cy="1029942"/>
          </a:xfrm>
          <a:prstGeom prst="rect">
            <a:avLst/>
          </a:prstGeom>
        </p:spPr>
        <p:txBody>
          <a:bodyPr lIns="0" tIns="0" rIns="0" bIns="0" rtlCol="0" anchor="t">
            <a:spAutoFit/>
          </a:bodyPr>
          <a:lstStyle/>
          <a:p>
            <a:pPr algn="ctr">
              <a:lnSpc>
                <a:spcPts val="4157"/>
              </a:lnSpc>
            </a:pPr>
            <a:r>
              <a:rPr lang="en-US" sz="2969">
                <a:solidFill>
                  <a:srgbClr val="FFFFFF"/>
                </a:solidFill>
                <a:latin typeface="Open Sans Extra Bold"/>
              </a:rPr>
              <a:t>Conditions</a:t>
            </a:r>
          </a:p>
          <a:p>
            <a:pPr algn="ctr">
              <a:lnSpc>
                <a:spcPts val="4157"/>
              </a:lnSpc>
            </a:pPr>
            <a:r>
              <a:rPr lang="en-US" sz="2969">
                <a:solidFill>
                  <a:srgbClr val="FFFFFF"/>
                </a:solidFill>
                <a:latin typeface="Open Sans Extra Bold"/>
              </a:rPr>
              <a:t> basales</a:t>
            </a:r>
          </a:p>
        </p:txBody>
      </p:sp>
      <p:sp>
        <p:nvSpPr>
          <p:cNvPr id="17" name="TextBox 17"/>
          <p:cNvSpPr txBox="1"/>
          <p:nvPr/>
        </p:nvSpPr>
        <p:spPr>
          <a:xfrm>
            <a:off x="438854" y="7660983"/>
            <a:ext cx="1654076" cy="450215"/>
          </a:xfrm>
          <a:prstGeom prst="rect">
            <a:avLst/>
          </a:prstGeom>
        </p:spPr>
        <p:txBody>
          <a:bodyPr lIns="0" tIns="0" rIns="0" bIns="0" rtlCol="0" anchor="t">
            <a:spAutoFit/>
          </a:bodyPr>
          <a:lstStyle/>
          <a:p>
            <a:pPr algn="ctr">
              <a:lnSpc>
                <a:spcPts val="3640"/>
              </a:lnSpc>
              <a:spcBef>
                <a:spcPct val="0"/>
              </a:spcBef>
            </a:pPr>
            <a:r>
              <a:rPr lang="en-US" sz="2800">
                <a:solidFill>
                  <a:srgbClr val="FFFFFF"/>
                </a:solidFill>
                <a:latin typeface="Open Sans Extra Bold"/>
              </a:rPr>
              <a:t>Ischémie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91939" y="4892044"/>
            <a:ext cx="6974586" cy="8229600"/>
          </a:xfrm>
          <a:prstGeom prst="rect">
            <a:avLst/>
          </a:prstGeom>
        </p:spPr>
      </p:pic>
      <p:pic>
        <p:nvPicPr>
          <p:cNvPr id="3" name="Picture 3"/>
          <p:cNvPicPr>
            <a:picLocks noChangeAspect="1"/>
          </p:cNvPicPr>
          <p:nvPr/>
        </p:nvPicPr>
        <p:blipFill>
          <a:blip r:embed="rId3"/>
          <a:srcRect/>
          <a:stretch>
            <a:fillRect/>
          </a:stretch>
        </p:blipFill>
        <p:spPr>
          <a:xfrm>
            <a:off x="1028700" y="2660884"/>
            <a:ext cx="7878108" cy="6936267"/>
          </a:xfrm>
          <a:prstGeom prst="rect">
            <a:avLst/>
          </a:prstGeom>
        </p:spPr>
      </p:pic>
      <p:sp>
        <p:nvSpPr>
          <p:cNvPr id="4" name="TextBox 4"/>
          <p:cNvSpPr txBox="1"/>
          <p:nvPr/>
        </p:nvSpPr>
        <p:spPr>
          <a:xfrm>
            <a:off x="1265892" y="954321"/>
            <a:ext cx="10434786"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CYCLE DE RÉCUPÉRATION D'EXCITABILITÉ </a:t>
            </a:r>
          </a:p>
        </p:txBody>
      </p:sp>
      <p:sp>
        <p:nvSpPr>
          <p:cNvPr id="5" name="TextBox 5"/>
          <p:cNvSpPr txBox="1"/>
          <p:nvPr/>
        </p:nvSpPr>
        <p:spPr>
          <a:xfrm>
            <a:off x="1325042" y="1816334"/>
            <a:ext cx="6298755" cy="596900"/>
          </a:xfrm>
          <a:prstGeom prst="rect">
            <a:avLst/>
          </a:prstGeom>
        </p:spPr>
        <p:txBody>
          <a:bodyPr lIns="0" tIns="0" rIns="0" bIns="0" rtlCol="0" anchor="t">
            <a:spAutoFit/>
          </a:bodyPr>
          <a:lstStyle/>
          <a:p>
            <a:pPr>
              <a:lnSpc>
                <a:spcPts val="4900"/>
              </a:lnSpc>
            </a:pPr>
            <a:r>
              <a:rPr lang="en-US" sz="3500">
                <a:solidFill>
                  <a:srgbClr val="FFBD59"/>
                </a:solidFill>
                <a:latin typeface="Open Sans"/>
              </a:rPr>
              <a:t>Doubles chocs</a:t>
            </a:r>
          </a:p>
        </p:txBody>
      </p:sp>
      <p:sp>
        <p:nvSpPr>
          <p:cNvPr id="6" name="TextBox 6"/>
          <p:cNvSpPr txBox="1"/>
          <p:nvPr/>
        </p:nvSpPr>
        <p:spPr>
          <a:xfrm>
            <a:off x="9144000" y="3332801"/>
            <a:ext cx="9144000" cy="4213224"/>
          </a:xfrm>
          <a:prstGeom prst="rect">
            <a:avLst/>
          </a:prstGeom>
        </p:spPr>
        <p:txBody>
          <a:bodyPr lIns="0" tIns="0" rIns="0" bIns="0" rtlCol="0" anchor="t">
            <a:spAutoFit/>
          </a:bodyPr>
          <a:lstStyle/>
          <a:p>
            <a:pPr>
              <a:lnSpc>
                <a:spcPts val="5600"/>
              </a:lnSpc>
            </a:pPr>
            <a:r>
              <a:rPr lang="en-US" sz="4000">
                <a:solidFill>
                  <a:srgbClr val="FFFFFF"/>
                </a:solidFill>
                <a:latin typeface="Open Sans"/>
              </a:rPr>
              <a:t>Majoration de la période supernormale distalement aux blocs de conduction</a:t>
            </a:r>
          </a:p>
          <a:p>
            <a:pPr>
              <a:lnSpc>
                <a:spcPts val="5600"/>
              </a:lnSpc>
            </a:pPr>
            <a:r>
              <a:rPr lang="en-US" sz="4000">
                <a:solidFill>
                  <a:srgbClr val="FFFFFF"/>
                </a:solidFill>
                <a:latin typeface="Open Sans"/>
              </a:rPr>
              <a:t>=&gt; hyperpolarisation axonale </a:t>
            </a:r>
          </a:p>
          <a:p>
            <a:pPr algn="l">
              <a:lnSpc>
                <a:spcPts val="5600"/>
              </a:lnSpc>
            </a:pPr>
            <a:r>
              <a:rPr lang="en-US" sz="4000">
                <a:solidFill>
                  <a:srgbClr val="FFFFFF"/>
                </a:solidFill>
                <a:latin typeface="Open Sans"/>
              </a:rPr>
              <a:t>=&gt; hyperactivation des pompes      NaK ATPase ?</a:t>
            </a:r>
          </a:p>
        </p:txBody>
      </p:sp>
      <p:sp>
        <p:nvSpPr>
          <p:cNvPr id="7" name="TextBox 7"/>
          <p:cNvSpPr txBox="1"/>
          <p:nvPr/>
        </p:nvSpPr>
        <p:spPr>
          <a:xfrm>
            <a:off x="9304437" y="2308459"/>
            <a:ext cx="1850827" cy="920104"/>
          </a:xfrm>
          <a:prstGeom prst="rect">
            <a:avLst/>
          </a:prstGeom>
        </p:spPr>
        <p:txBody>
          <a:bodyPr lIns="0" tIns="0" rIns="0" bIns="0" rtlCol="0" anchor="t">
            <a:spAutoFit/>
          </a:bodyPr>
          <a:lstStyle/>
          <a:p>
            <a:pPr algn="ctr">
              <a:lnSpc>
                <a:spcPts val="7560"/>
              </a:lnSpc>
            </a:pPr>
            <a:r>
              <a:rPr lang="en-US" sz="5400">
                <a:solidFill>
                  <a:srgbClr val="FF5757"/>
                </a:solidFill>
                <a:latin typeface="Open Sans Bold"/>
              </a:rPr>
              <a:t>MMN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705628" y="-604826"/>
            <a:ext cx="6974586" cy="8229600"/>
          </a:xfrm>
          <a:prstGeom prst="rect">
            <a:avLst/>
          </a:prstGeom>
        </p:spPr>
      </p:pic>
      <p:pic>
        <p:nvPicPr>
          <p:cNvPr id="3" name="Picture 3"/>
          <p:cNvPicPr>
            <a:picLocks noChangeAspect="1"/>
          </p:cNvPicPr>
          <p:nvPr/>
        </p:nvPicPr>
        <p:blipFill>
          <a:blip r:embed="rId3"/>
          <a:srcRect/>
          <a:stretch>
            <a:fillRect/>
          </a:stretch>
        </p:blipFill>
        <p:spPr>
          <a:xfrm>
            <a:off x="1483728" y="258020"/>
            <a:ext cx="6295371" cy="8182114"/>
          </a:xfrm>
          <a:prstGeom prst="rect">
            <a:avLst/>
          </a:prstGeom>
        </p:spPr>
      </p:pic>
      <p:pic>
        <p:nvPicPr>
          <p:cNvPr id="4" name="Picture 4"/>
          <p:cNvPicPr>
            <a:picLocks noChangeAspect="1"/>
          </p:cNvPicPr>
          <p:nvPr/>
        </p:nvPicPr>
        <p:blipFill>
          <a:blip r:embed="rId4"/>
          <a:srcRect/>
          <a:stretch>
            <a:fillRect/>
          </a:stretch>
        </p:blipFill>
        <p:spPr>
          <a:xfrm>
            <a:off x="5006887" y="3085051"/>
            <a:ext cx="5544423" cy="7201949"/>
          </a:xfrm>
          <a:prstGeom prst="rect">
            <a:avLst/>
          </a:prstGeom>
        </p:spPr>
      </p:pic>
      <p:sp>
        <p:nvSpPr>
          <p:cNvPr id="5" name="TextBox 5"/>
          <p:cNvSpPr txBox="1"/>
          <p:nvPr/>
        </p:nvSpPr>
        <p:spPr>
          <a:xfrm>
            <a:off x="7254776" y="1562973"/>
            <a:ext cx="10004524" cy="1947000"/>
          </a:xfrm>
          <a:prstGeom prst="rect">
            <a:avLst/>
          </a:prstGeom>
        </p:spPr>
        <p:txBody>
          <a:bodyPr lIns="0" tIns="0" rIns="0" bIns="0" rtlCol="0" anchor="t">
            <a:spAutoFit/>
          </a:bodyPr>
          <a:lstStyle/>
          <a:p>
            <a:pPr algn="ctr">
              <a:lnSpc>
                <a:spcPts val="5525"/>
              </a:lnSpc>
            </a:pPr>
            <a:r>
              <a:rPr lang="en-US" sz="3946">
                <a:solidFill>
                  <a:srgbClr val="FFFFFF"/>
                </a:solidFill>
                <a:latin typeface="Open Sans Bold"/>
              </a:rPr>
              <a:t>=&gt; Diminution de la période supernormale </a:t>
            </a:r>
          </a:p>
          <a:p>
            <a:pPr>
              <a:lnSpc>
                <a:spcPts val="4545"/>
              </a:lnSpc>
            </a:pPr>
            <a:endParaRPr lang="en-US" sz="3946">
              <a:solidFill>
                <a:srgbClr val="FFFFFF"/>
              </a:solidFill>
              <a:latin typeface="Open Sans Bold"/>
            </a:endParaRPr>
          </a:p>
        </p:txBody>
      </p:sp>
      <p:sp>
        <p:nvSpPr>
          <p:cNvPr id="6" name="TextBox 6"/>
          <p:cNvSpPr txBox="1"/>
          <p:nvPr/>
        </p:nvSpPr>
        <p:spPr>
          <a:xfrm>
            <a:off x="2320966" y="162770"/>
            <a:ext cx="8010354" cy="865930"/>
          </a:xfrm>
          <a:prstGeom prst="rect">
            <a:avLst/>
          </a:prstGeom>
        </p:spPr>
        <p:txBody>
          <a:bodyPr lIns="0" tIns="0" rIns="0" bIns="0" rtlCol="0" anchor="t">
            <a:spAutoFit/>
          </a:bodyPr>
          <a:lstStyle/>
          <a:p>
            <a:pPr algn="ctr">
              <a:lnSpc>
                <a:spcPts val="7085"/>
              </a:lnSpc>
            </a:pPr>
            <a:r>
              <a:rPr lang="en-US" sz="5061">
                <a:solidFill>
                  <a:srgbClr val="FF5757"/>
                </a:solidFill>
                <a:latin typeface="Open Sans Bold"/>
              </a:rPr>
              <a:t>CMT1A</a:t>
            </a:r>
          </a:p>
        </p:txBody>
      </p:sp>
      <p:sp>
        <p:nvSpPr>
          <p:cNvPr id="7" name="TextBox 7"/>
          <p:cNvSpPr txBox="1"/>
          <p:nvPr/>
        </p:nvSpPr>
        <p:spPr>
          <a:xfrm>
            <a:off x="3663927" y="2874418"/>
            <a:ext cx="8230344" cy="887095"/>
          </a:xfrm>
          <a:prstGeom prst="rect">
            <a:avLst/>
          </a:prstGeom>
        </p:spPr>
        <p:txBody>
          <a:bodyPr lIns="0" tIns="0" rIns="0" bIns="0" rtlCol="0" anchor="t">
            <a:spAutoFit/>
          </a:bodyPr>
          <a:lstStyle/>
          <a:p>
            <a:pPr algn="ctr">
              <a:lnSpc>
                <a:spcPts val="7279"/>
              </a:lnSpc>
            </a:pPr>
            <a:r>
              <a:rPr lang="en-US" sz="5199">
                <a:solidFill>
                  <a:srgbClr val="FF5757"/>
                </a:solidFill>
                <a:latin typeface="Open Sans Bold"/>
              </a:rPr>
              <a:t>CIDP</a:t>
            </a:r>
          </a:p>
        </p:txBody>
      </p:sp>
      <p:sp>
        <p:nvSpPr>
          <p:cNvPr id="8" name="TextBox 8"/>
          <p:cNvSpPr txBox="1"/>
          <p:nvPr/>
        </p:nvSpPr>
        <p:spPr>
          <a:xfrm>
            <a:off x="12257038" y="6737678"/>
            <a:ext cx="270777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Bold"/>
              </a:rPr>
              <a:t>&gt;&lt; </a:t>
            </a:r>
            <a:r>
              <a:rPr lang="en-US" sz="5199">
                <a:solidFill>
                  <a:srgbClr val="FF5757"/>
                </a:solidFill>
                <a:latin typeface="Open Sans Bold"/>
              </a:rPr>
              <a:t>MMN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8591650" y="3270446"/>
            <a:ext cx="9372579" cy="13646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Stimulus-Réponse </a:t>
            </a:r>
          </a:p>
          <a:p>
            <a:pPr>
              <a:lnSpc>
                <a:spcPts val="3640"/>
              </a:lnSpc>
            </a:pPr>
            <a:r>
              <a:rPr lang="en-US" sz="2800">
                <a:solidFill>
                  <a:srgbClr val="FFFFFF"/>
                </a:solidFill>
                <a:latin typeface="TT Drugs"/>
              </a:rPr>
              <a:t>iMAX</a:t>
            </a:r>
          </a:p>
          <a:p>
            <a:pPr>
              <a:lnSpc>
                <a:spcPts val="3640"/>
              </a:lnSpc>
            </a:pPr>
            <a:r>
              <a:rPr lang="en-US" sz="2800">
                <a:solidFill>
                  <a:srgbClr val="FFFFFF"/>
                </a:solidFill>
                <a:latin typeface="TT Drugs"/>
              </a:rPr>
              <a:t> </a:t>
            </a:r>
          </a:p>
        </p:txBody>
      </p:sp>
      <p:sp>
        <p:nvSpPr>
          <p:cNvPr id="3" name="AutoShape 3"/>
          <p:cNvSpPr/>
          <p:nvPr/>
        </p:nvSpPr>
        <p:spPr>
          <a:xfrm>
            <a:off x="8591650" y="4406461"/>
            <a:ext cx="8358727" cy="0"/>
          </a:xfrm>
          <a:prstGeom prst="line">
            <a:avLst/>
          </a:prstGeom>
          <a:ln w="9525" cap="rnd">
            <a:solidFill>
              <a:srgbClr val="FFFFFF"/>
            </a:solidFill>
            <a:prstDash val="solid"/>
            <a:headEnd type="none" w="sm" len="sm"/>
            <a:tailEnd type="none" w="sm" len="sm"/>
          </a:ln>
        </p:spPr>
      </p:sp>
      <p:sp>
        <p:nvSpPr>
          <p:cNvPr id="4" name="AutoShape 4"/>
          <p:cNvSpPr/>
          <p:nvPr/>
        </p:nvSpPr>
        <p:spPr>
          <a:xfrm>
            <a:off x="8556054" y="5884140"/>
            <a:ext cx="8358727" cy="0"/>
          </a:xfrm>
          <a:prstGeom prst="line">
            <a:avLst/>
          </a:prstGeom>
          <a:ln w="9525" cap="rnd">
            <a:solidFill>
              <a:srgbClr val="FFFFFF"/>
            </a:solidFill>
            <a:prstDash val="solid"/>
            <a:headEnd type="none" w="sm" len="sm"/>
            <a:tailEnd type="none" w="sm" len="sm"/>
          </a:ln>
        </p:spPr>
      </p:sp>
      <p:sp>
        <p:nvSpPr>
          <p:cNvPr id="5" name="AutoShape 5"/>
          <p:cNvSpPr/>
          <p:nvPr/>
        </p:nvSpPr>
        <p:spPr>
          <a:xfrm>
            <a:off x="8556054" y="7336076"/>
            <a:ext cx="8358727" cy="0"/>
          </a:xfrm>
          <a:prstGeom prst="line">
            <a:avLst/>
          </a:prstGeom>
          <a:ln w="9525" cap="rnd">
            <a:solidFill>
              <a:srgbClr val="FFFFFF"/>
            </a:solidFill>
            <a:prstDash val="solid"/>
            <a:headEnd type="none" w="sm" len="sm"/>
            <a:tailEnd type="none" w="sm" len="sm"/>
          </a:ln>
        </p:spPr>
      </p:sp>
      <p:grpSp>
        <p:nvGrpSpPr>
          <p:cNvPr id="6" name="Group 6"/>
          <p:cNvGrpSpPr/>
          <p:nvPr/>
        </p:nvGrpSpPr>
        <p:grpSpPr>
          <a:xfrm>
            <a:off x="-1652564" y="5582920"/>
            <a:ext cx="6549356" cy="65493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7692"/>
            </a:solidFill>
          </p:spPr>
        </p:sp>
      </p:grpSp>
      <p:sp>
        <p:nvSpPr>
          <p:cNvPr id="8" name="TextBox 8"/>
          <p:cNvSpPr txBox="1"/>
          <p:nvPr/>
        </p:nvSpPr>
        <p:spPr>
          <a:xfrm>
            <a:off x="8556054" y="467550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Intensité-Durée </a:t>
            </a:r>
          </a:p>
          <a:p>
            <a:pPr>
              <a:lnSpc>
                <a:spcPts val="3640"/>
              </a:lnSpc>
            </a:pPr>
            <a:r>
              <a:rPr lang="en-US" sz="2800">
                <a:solidFill>
                  <a:srgbClr val="FFFFFF"/>
                </a:solidFill>
                <a:latin typeface="TT Drugs"/>
              </a:rPr>
              <a:t>Chronaxie et Rhéobase</a:t>
            </a:r>
          </a:p>
        </p:txBody>
      </p:sp>
      <p:sp>
        <p:nvSpPr>
          <p:cNvPr id="9" name="TextBox 9"/>
          <p:cNvSpPr txBox="1"/>
          <p:nvPr/>
        </p:nvSpPr>
        <p:spPr>
          <a:xfrm>
            <a:off x="0" y="1028700"/>
            <a:ext cx="13405017" cy="676275"/>
          </a:xfrm>
          <a:prstGeom prst="rect">
            <a:avLst/>
          </a:prstGeom>
        </p:spPr>
        <p:txBody>
          <a:bodyPr lIns="0" tIns="0" rIns="0" bIns="0" rtlCol="0" anchor="t">
            <a:spAutoFit/>
          </a:bodyPr>
          <a:lstStyle/>
          <a:p>
            <a:pPr algn="ctr">
              <a:lnSpc>
                <a:spcPts val="5353"/>
              </a:lnSpc>
              <a:spcBef>
                <a:spcPct val="0"/>
              </a:spcBef>
            </a:pPr>
            <a:r>
              <a:rPr lang="en-US" sz="4461">
                <a:solidFill>
                  <a:srgbClr val="FFFFFF"/>
                </a:solidFill>
                <a:latin typeface="Poppins Light"/>
              </a:rPr>
              <a:t>Méthodes d'étude de l'excitabilité axonale</a:t>
            </a:r>
          </a:p>
        </p:txBody>
      </p:sp>
      <p:sp>
        <p:nvSpPr>
          <p:cNvPr id="10" name="TextBox 10"/>
          <p:cNvSpPr txBox="1"/>
          <p:nvPr/>
        </p:nvSpPr>
        <p:spPr>
          <a:xfrm>
            <a:off x="8591650" y="6178928"/>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Cycle de récupération d'excitabilité</a:t>
            </a:r>
          </a:p>
          <a:p>
            <a:pPr>
              <a:lnSpc>
                <a:spcPts val="3640"/>
              </a:lnSpc>
            </a:pPr>
            <a:r>
              <a:rPr lang="en-US" sz="2800">
                <a:solidFill>
                  <a:srgbClr val="FFFFFF"/>
                </a:solidFill>
                <a:latin typeface="TT Drugs"/>
              </a:rPr>
              <a:t>Doubles chocs</a:t>
            </a:r>
          </a:p>
        </p:txBody>
      </p:sp>
      <p:sp>
        <p:nvSpPr>
          <p:cNvPr id="11" name="TextBox 11"/>
          <p:cNvSpPr txBox="1"/>
          <p:nvPr/>
        </p:nvSpPr>
        <p:spPr>
          <a:xfrm>
            <a:off x="8563075" y="7502145"/>
            <a:ext cx="7261605" cy="907415"/>
          </a:xfrm>
          <a:prstGeom prst="rect">
            <a:avLst/>
          </a:prstGeom>
        </p:spPr>
        <p:txBody>
          <a:bodyPr lIns="0" tIns="0" rIns="0" bIns="0" rtlCol="0" anchor="t">
            <a:spAutoFit/>
          </a:bodyPr>
          <a:lstStyle/>
          <a:p>
            <a:pPr>
              <a:lnSpc>
                <a:spcPts val="3640"/>
              </a:lnSpc>
            </a:pPr>
            <a:r>
              <a:rPr lang="en-US" sz="2800">
                <a:solidFill>
                  <a:srgbClr val="FFBD59"/>
                </a:solidFill>
                <a:latin typeface="TT Drugs Bold"/>
              </a:rPr>
              <a:t>Poursuite du Seuil</a:t>
            </a:r>
          </a:p>
          <a:p>
            <a:pPr>
              <a:lnSpc>
                <a:spcPts val="3640"/>
              </a:lnSpc>
            </a:pPr>
            <a:r>
              <a:rPr lang="en-US" sz="2800">
                <a:solidFill>
                  <a:srgbClr val="FFBD59"/>
                </a:solidFill>
                <a:latin typeface="TT Drugs Bold"/>
              </a:rPr>
              <a:t>Electrotonus Seuil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9" r="389"/>
          <a:stretch>
            <a:fillRect/>
          </a:stretch>
        </p:blipFill>
        <p:spPr>
          <a:xfrm rot="-8997047">
            <a:off x="14201354" y="581311"/>
            <a:ext cx="7244709" cy="12349472"/>
          </a:xfrm>
          <a:prstGeom prst="rect">
            <a:avLst/>
          </a:prstGeom>
        </p:spPr>
      </p:pic>
      <p:pic>
        <p:nvPicPr>
          <p:cNvPr id="3" name="Picture 3"/>
          <p:cNvPicPr>
            <a:picLocks noChangeAspect="1"/>
          </p:cNvPicPr>
          <p:nvPr/>
        </p:nvPicPr>
        <p:blipFill>
          <a:blip r:embed="rId3"/>
          <a:srcRect/>
          <a:stretch>
            <a:fillRect/>
          </a:stretch>
        </p:blipFill>
        <p:spPr>
          <a:xfrm rot="-5672507">
            <a:off x="-3460631" y="-1885407"/>
            <a:ext cx="7804324" cy="8225902"/>
          </a:xfrm>
          <a:prstGeom prst="rect">
            <a:avLst/>
          </a:prstGeom>
        </p:spPr>
      </p:pic>
      <p:pic>
        <p:nvPicPr>
          <p:cNvPr id="4" name="Picture 4"/>
          <p:cNvPicPr>
            <a:picLocks noChangeAspect="1"/>
          </p:cNvPicPr>
          <p:nvPr/>
        </p:nvPicPr>
        <p:blipFill>
          <a:blip r:embed="rId4"/>
          <a:srcRect/>
          <a:stretch>
            <a:fillRect/>
          </a:stretch>
        </p:blipFill>
        <p:spPr>
          <a:xfrm rot="2279072">
            <a:off x="-5655594" y="323349"/>
            <a:ext cx="7723366" cy="8702384"/>
          </a:xfrm>
          <a:prstGeom prst="rect">
            <a:avLst/>
          </a:prstGeom>
        </p:spPr>
      </p:pic>
      <p:pic>
        <p:nvPicPr>
          <p:cNvPr id="5" name="Picture 5"/>
          <p:cNvPicPr>
            <a:picLocks noChangeAspect="1"/>
          </p:cNvPicPr>
          <p:nvPr/>
        </p:nvPicPr>
        <p:blipFill>
          <a:blip r:embed="rId5"/>
          <a:srcRect/>
          <a:stretch>
            <a:fillRect/>
          </a:stretch>
        </p:blipFill>
        <p:spPr>
          <a:xfrm rot="10505805">
            <a:off x="12918784" y="-3644501"/>
            <a:ext cx="8486039" cy="7541967"/>
          </a:xfrm>
          <a:prstGeom prst="rect">
            <a:avLst/>
          </a:prstGeom>
        </p:spPr>
      </p:pic>
      <p:pic>
        <p:nvPicPr>
          <p:cNvPr id="6" name="Picture 6"/>
          <p:cNvPicPr>
            <a:picLocks noChangeAspect="1"/>
          </p:cNvPicPr>
          <p:nvPr/>
        </p:nvPicPr>
        <p:blipFill>
          <a:blip r:embed="rId6"/>
          <a:srcRect/>
          <a:stretch>
            <a:fillRect/>
          </a:stretch>
        </p:blipFill>
        <p:spPr>
          <a:xfrm>
            <a:off x="7543208" y="3373628"/>
            <a:ext cx="8882337" cy="4911410"/>
          </a:xfrm>
          <a:prstGeom prst="rect">
            <a:avLst/>
          </a:prstGeom>
        </p:spPr>
      </p:pic>
      <p:pic>
        <p:nvPicPr>
          <p:cNvPr id="7" name="Picture 7"/>
          <p:cNvPicPr>
            <a:picLocks noChangeAspect="1"/>
          </p:cNvPicPr>
          <p:nvPr/>
        </p:nvPicPr>
        <p:blipFill>
          <a:blip r:embed="rId7"/>
          <a:srcRect/>
          <a:stretch>
            <a:fillRect/>
          </a:stretch>
        </p:blipFill>
        <p:spPr>
          <a:xfrm>
            <a:off x="1315242" y="3537626"/>
            <a:ext cx="5618239" cy="4747412"/>
          </a:xfrm>
          <a:prstGeom prst="rect">
            <a:avLst/>
          </a:prstGeom>
        </p:spPr>
      </p:pic>
      <p:sp>
        <p:nvSpPr>
          <p:cNvPr id="8" name="TextBox 8"/>
          <p:cNvSpPr txBox="1"/>
          <p:nvPr/>
        </p:nvSpPr>
        <p:spPr>
          <a:xfrm>
            <a:off x="1669430" y="952500"/>
            <a:ext cx="5280422"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POURSUITE DU SEUIL</a:t>
            </a:r>
          </a:p>
        </p:txBody>
      </p:sp>
      <p:sp>
        <p:nvSpPr>
          <p:cNvPr id="9" name="TextBox 9"/>
          <p:cNvSpPr txBox="1"/>
          <p:nvPr/>
        </p:nvSpPr>
        <p:spPr>
          <a:xfrm>
            <a:off x="1669430" y="2083807"/>
            <a:ext cx="7644705" cy="985021"/>
          </a:xfrm>
          <a:prstGeom prst="rect">
            <a:avLst/>
          </a:prstGeom>
        </p:spPr>
        <p:txBody>
          <a:bodyPr lIns="0" tIns="0" rIns="0" bIns="0" rtlCol="0" anchor="t">
            <a:spAutoFit/>
          </a:bodyPr>
          <a:lstStyle/>
          <a:p>
            <a:pPr algn="ctr">
              <a:lnSpc>
                <a:spcPts val="3982"/>
              </a:lnSpc>
            </a:pPr>
            <a:r>
              <a:rPr lang="en-US" sz="2844">
                <a:solidFill>
                  <a:srgbClr val="FFFFFF"/>
                </a:solidFill>
                <a:latin typeface="Open Sans Light Bold"/>
              </a:rPr>
              <a:t>Étude de l'intensité de courant nécessaire </a:t>
            </a:r>
          </a:p>
          <a:p>
            <a:pPr algn="ctr">
              <a:lnSpc>
                <a:spcPts val="3982"/>
              </a:lnSpc>
            </a:pPr>
            <a:r>
              <a:rPr lang="en-US" sz="2844">
                <a:solidFill>
                  <a:srgbClr val="FFFFFF"/>
                </a:solidFill>
                <a:latin typeface="Open Sans Light Bold"/>
              </a:rPr>
              <a:t>pour obtenir 40% de la réponse maximale </a:t>
            </a:r>
          </a:p>
        </p:txBody>
      </p:sp>
      <p:sp>
        <p:nvSpPr>
          <p:cNvPr id="10" name="TextBox 10"/>
          <p:cNvSpPr txBox="1"/>
          <p:nvPr/>
        </p:nvSpPr>
        <p:spPr>
          <a:xfrm>
            <a:off x="8551518" y="8535670"/>
            <a:ext cx="6865717" cy="976630"/>
          </a:xfrm>
          <a:prstGeom prst="rect">
            <a:avLst/>
          </a:prstGeom>
        </p:spPr>
        <p:txBody>
          <a:bodyPr lIns="0" tIns="0" rIns="0" bIns="0" rtlCol="0" anchor="t">
            <a:spAutoFit/>
          </a:bodyPr>
          <a:lstStyle/>
          <a:p>
            <a:pPr>
              <a:lnSpc>
                <a:spcPts val="3919"/>
              </a:lnSpc>
            </a:pPr>
            <a:r>
              <a:rPr lang="en-US" sz="2799">
                <a:solidFill>
                  <a:srgbClr val="FFFFFF"/>
                </a:solidFill>
                <a:latin typeface="Open Sans"/>
              </a:rPr>
              <a:t>Adaptation de l'intensité pour conserver une réponse stable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9" r="389"/>
          <a:stretch>
            <a:fillRect/>
          </a:stretch>
        </p:blipFill>
        <p:spPr>
          <a:xfrm rot="-8997047">
            <a:off x="16268737" y="1136216"/>
            <a:ext cx="5724112" cy="9757432"/>
          </a:xfrm>
          <a:prstGeom prst="rect">
            <a:avLst/>
          </a:prstGeom>
        </p:spPr>
      </p:pic>
      <p:pic>
        <p:nvPicPr>
          <p:cNvPr id="3" name="Picture 3"/>
          <p:cNvPicPr>
            <a:picLocks noChangeAspect="1"/>
          </p:cNvPicPr>
          <p:nvPr/>
        </p:nvPicPr>
        <p:blipFill>
          <a:blip r:embed="rId3"/>
          <a:srcRect/>
          <a:stretch>
            <a:fillRect/>
          </a:stretch>
        </p:blipFill>
        <p:spPr>
          <a:xfrm rot="-5672507">
            <a:off x="-3460631" y="-1885407"/>
            <a:ext cx="7804324" cy="8225902"/>
          </a:xfrm>
          <a:prstGeom prst="rect">
            <a:avLst/>
          </a:prstGeom>
        </p:spPr>
      </p:pic>
      <p:pic>
        <p:nvPicPr>
          <p:cNvPr id="4" name="Picture 4"/>
          <p:cNvPicPr>
            <a:picLocks noChangeAspect="1"/>
          </p:cNvPicPr>
          <p:nvPr/>
        </p:nvPicPr>
        <p:blipFill>
          <a:blip r:embed="rId4"/>
          <a:srcRect/>
          <a:stretch>
            <a:fillRect/>
          </a:stretch>
        </p:blipFill>
        <p:spPr>
          <a:xfrm rot="2279072">
            <a:off x="-5779535" y="129631"/>
            <a:ext cx="7723366" cy="8702384"/>
          </a:xfrm>
          <a:prstGeom prst="rect">
            <a:avLst/>
          </a:prstGeom>
        </p:spPr>
      </p:pic>
      <p:pic>
        <p:nvPicPr>
          <p:cNvPr id="5" name="Picture 5"/>
          <p:cNvPicPr>
            <a:picLocks noChangeAspect="1"/>
          </p:cNvPicPr>
          <p:nvPr/>
        </p:nvPicPr>
        <p:blipFill>
          <a:blip r:embed="rId5"/>
          <a:srcRect/>
          <a:stretch>
            <a:fillRect/>
          </a:stretch>
        </p:blipFill>
        <p:spPr>
          <a:xfrm rot="10505805">
            <a:off x="12918784" y="-3644501"/>
            <a:ext cx="8486039" cy="7541967"/>
          </a:xfrm>
          <a:prstGeom prst="rect">
            <a:avLst/>
          </a:prstGeom>
        </p:spPr>
      </p:pic>
      <p:pic>
        <p:nvPicPr>
          <p:cNvPr id="6" name="Picture 6"/>
          <p:cNvPicPr>
            <a:picLocks noChangeAspect="1"/>
          </p:cNvPicPr>
          <p:nvPr/>
        </p:nvPicPr>
        <p:blipFill>
          <a:blip r:embed="rId6"/>
          <a:srcRect/>
          <a:stretch>
            <a:fillRect/>
          </a:stretch>
        </p:blipFill>
        <p:spPr>
          <a:xfrm>
            <a:off x="4426194" y="2066227"/>
            <a:ext cx="8185800" cy="7897411"/>
          </a:xfrm>
          <a:prstGeom prst="rect">
            <a:avLst/>
          </a:prstGeom>
        </p:spPr>
      </p:pic>
      <p:sp>
        <p:nvSpPr>
          <p:cNvPr id="7" name="TextBox 7"/>
          <p:cNvSpPr txBox="1"/>
          <p:nvPr/>
        </p:nvSpPr>
        <p:spPr>
          <a:xfrm>
            <a:off x="1667489" y="650875"/>
            <a:ext cx="5280422"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POURSUITE DU SEUIL</a:t>
            </a:r>
          </a:p>
        </p:txBody>
      </p:sp>
      <p:sp>
        <p:nvSpPr>
          <p:cNvPr id="8" name="TextBox 8"/>
          <p:cNvSpPr txBox="1"/>
          <p:nvPr/>
        </p:nvSpPr>
        <p:spPr>
          <a:xfrm>
            <a:off x="1667489" y="1254125"/>
            <a:ext cx="7652147" cy="695684"/>
          </a:xfrm>
          <a:prstGeom prst="rect">
            <a:avLst/>
          </a:prstGeom>
        </p:spPr>
        <p:txBody>
          <a:bodyPr lIns="0" tIns="0" rIns="0" bIns="0" rtlCol="0" anchor="t">
            <a:spAutoFit/>
          </a:bodyPr>
          <a:lstStyle/>
          <a:p>
            <a:pPr algn="ctr">
              <a:lnSpc>
                <a:spcPts val="5755"/>
              </a:lnSpc>
            </a:pPr>
            <a:r>
              <a:rPr lang="en-US" sz="4110">
                <a:solidFill>
                  <a:srgbClr val="FFBD59"/>
                </a:solidFill>
                <a:latin typeface="Open Sans"/>
              </a:rPr>
              <a:t>Protocole d'excitabilité multiple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89" r="389"/>
          <a:stretch>
            <a:fillRect/>
          </a:stretch>
        </p:blipFill>
        <p:spPr>
          <a:xfrm rot="-8997047">
            <a:off x="16268737" y="1136216"/>
            <a:ext cx="5724112" cy="9757432"/>
          </a:xfrm>
          <a:prstGeom prst="rect">
            <a:avLst/>
          </a:prstGeom>
        </p:spPr>
      </p:pic>
      <p:pic>
        <p:nvPicPr>
          <p:cNvPr id="3" name="Picture 3"/>
          <p:cNvPicPr>
            <a:picLocks noChangeAspect="1"/>
          </p:cNvPicPr>
          <p:nvPr/>
        </p:nvPicPr>
        <p:blipFill>
          <a:blip r:embed="rId3"/>
          <a:srcRect/>
          <a:stretch>
            <a:fillRect/>
          </a:stretch>
        </p:blipFill>
        <p:spPr>
          <a:xfrm rot="-5672507">
            <a:off x="-3460631" y="-1885407"/>
            <a:ext cx="7804324" cy="8225902"/>
          </a:xfrm>
          <a:prstGeom prst="rect">
            <a:avLst/>
          </a:prstGeom>
        </p:spPr>
      </p:pic>
      <p:pic>
        <p:nvPicPr>
          <p:cNvPr id="4" name="Picture 4"/>
          <p:cNvPicPr>
            <a:picLocks noChangeAspect="1"/>
          </p:cNvPicPr>
          <p:nvPr/>
        </p:nvPicPr>
        <p:blipFill>
          <a:blip r:embed="rId4"/>
          <a:srcRect/>
          <a:stretch>
            <a:fillRect/>
          </a:stretch>
        </p:blipFill>
        <p:spPr>
          <a:xfrm rot="2279072">
            <a:off x="-5655594" y="323349"/>
            <a:ext cx="7723366" cy="8702384"/>
          </a:xfrm>
          <a:prstGeom prst="rect">
            <a:avLst/>
          </a:prstGeom>
        </p:spPr>
      </p:pic>
      <p:pic>
        <p:nvPicPr>
          <p:cNvPr id="5" name="Picture 5"/>
          <p:cNvPicPr>
            <a:picLocks noChangeAspect="1"/>
          </p:cNvPicPr>
          <p:nvPr/>
        </p:nvPicPr>
        <p:blipFill>
          <a:blip r:embed="rId5"/>
          <a:srcRect/>
          <a:stretch>
            <a:fillRect/>
          </a:stretch>
        </p:blipFill>
        <p:spPr>
          <a:xfrm rot="10505805">
            <a:off x="13321591" y="-3412203"/>
            <a:ext cx="8486039" cy="7541967"/>
          </a:xfrm>
          <a:prstGeom prst="rect">
            <a:avLst/>
          </a:prstGeom>
        </p:spPr>
      </p:pic>
      <p:pic>
        <p:nvPicPr>
          <p:cNvPr id="6" name="Picture 6"/>
          <p:cNvPicPr>
            <a:picLocks noChangeAspect="1"/>
          </p:cNvPicPr>
          <p:nvPr/>
        </p:nvPicPr>
        <p:blipFill>
          <a:blip r:embed="rId6"/>
          <a:srcRect/>
          <a:stretch>
            <a:fillRect/>
          </a:stretch>
        </p:blipFill>
        <p:spPr>
          <a:xfrm>
            <a:off x="10460281" y="130321"/>
            <a:ext cx="7500286" cy="3003259"/>
          </a:xfrm>
          <a:prstGeom prst="rect">
            <a:avLst/>
          </a:prstGeom>
        </p:spPr>
      </p:pic>
      <p:pic>
        <p:nvPicPr>
          <p:cNvPr id="7" name="Picture 7"/>
          <p:cNvPicPr>
            <a:picLocks noChangeAspect="1"/>
          </p:cNvPicPr>
          <p:nvPr/>
        </p:nvPicPr>
        <p:blipFill>
          <a:blip r:embed="rId7"/>
          <a:srcRect l="3198" r="3198"/>
          <a:stretch>
            <a:fillRect/>
          </a:stretch>
        </p:blipFill>
        <p:spPr>
          <a:xfrm>
            <a:off x="1349441" y="3003982"/>
            <a:ext cx="11665359" cy="7088052"/>
          </a:xfrm>
          <a:prstGeom prst="rect">
            <a:avLst/>
          </a:prstGeom>
        </p:spPr>
      </p:pic>
      <p:sp>
        <p:nvSpPr>
          <p:cNvPr id="8" name="TextBox 8"/>
          <p:cNvSpPr txBox="1"/>
          <p:nvPr/>
        </p:nvSpPr>
        <p:spPr>
          <a:xfrm>
            <a:off x="1669430" y="952500"/>
            <a:ext cx="5280422" cy="679450"/>
          </a:xfrm>
          <a:prstGeom prst="rect">
            <a:avLst/>
          </a:prstGeom>
        </p:spPr>
        <p:txBody>
          <a:bodyPr lIns="0" tIns="0" rIns="0" bIns="0" rtlCol="0" anchor="t">
            <a:spAutoFit/>
          </a:bodyPr>
          <a:lstStyle/>
          <a:p>
            <a:pPr algn="ctr">
              <a:lnSpc>
                <a:spcPts val="5599"/>
              </a:lnSpc>
            </a:pPr>
            <a:r>
              <a:rPr lang="en-US" sz="3999">
                <a:solidFill>
                  <a:srgbClr val="FFBD59"/>
                </a:solidFill>
                <a:latin typeface="Open Sans Bold"/>
              </a:rPr>
              <a:t>POURSUITE DU SEUIL</a:t>
            </a:r>
          </a:p>
        </p:txBody>
      </p:sp>
      <p:sp>
        <p:nvSpPr>
          <p:cNvPr id="9" name="TextBox 9"/>
          <p:cNvSpPr txBox="1"/>
          <p:nvPr/>
        </p:nvSpPr>
        <p:spPr>
          <a:xfrm>
            <a:off x="1667489" y="1555750"/>
            <a:ext cx="7652147" cy="695684"/>
          </a:xfrm>
          <a:prstGeom prst="rect">
            <a:avLst/>
          </a:prstGeom>
        </p:spPr>
        <p:txBody>
          <a:bodyPr lIns="0" tIns="0" rIns="0" bIns="0" rtlCol="0" anchor="t">
            <a:spAutoFit/>
          </a:bodyPr>
          <a:lstStyle/>
          <a:p>
            <a:pPr algn="ctr">
              <a:lnSpc>
                <a:spcPts val="5755"/>
              </a:lnSpc>
            </a:pPr>
            <a:r>
              <a:rPr lang="en-US" sz="4110">
                <a:solidFill>
                  <a:srgbClr val="FFBD59"/>
                </a:solidFill>
                <a:latin typeface="Open Sans"/>
              </a:rPr>
              <a:t>Protocole d'excitabilité multiple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054661"/>
            <a:ext cx="4798814" cy="6475419"/>
          </a:xfrm>
          <a:prstGeom prst="rect">
            <a:avLst/>
          </a:prstGeom>
        </p:spPr>
      </p:pic>
      <p:pic>
        <p:nvPicPr>
          <p:cNvPr id="3" name="Picture 3"/>
          <p:cNvPicPr>
            <a:picLocks noChangeAspect="1"/>
          </p:cNvPicPr>
          <p:nvPr/>
        </p:nvPicPr>
        <p:blipFill>
          <a:blip r:embed="rId3"/>
          <a:srcRect/>
          <a:stretch>
            <a:fillRect/>
          </a:stretch>
        </p:blipFill>
        <p:spPr>
          <a:xfrm>
            <a:off x="13280541" y="3054661"/>
            <a:ext cx="5007459" cy="6475419"/>
          </a:xfrm>
          <a:prstGeom prst="rect">
            <a:avLst/>
          </a:prstGeom>
        </p:spPr>
      </p:pic>
      <p:pic>
        <p:nvPicPr>
          <p:cNvPr id="4" name="Picture 4"/>
          <p:cNvPicPr>
            <a:picLocks noChangeAspect="1"/>
          </p:cNvPicPr>
          <p:nvPr/>
        </p:nvPicPr>
        <p:blipFill>
          <a:blip r:embed="rId4"/>
          <a:srcRect/>
          <a:stretch>
            <a:fillRect/>
          </a:stretch>
        </p:blipFill>
        <p:spPr>
          <a:xfrm>
            <a:off x="10064698" y="3029531"/>
            <a:ext cx="4928540" cy="6477084"/>
          </a:xfrm>
          <a:prstGeom prst="rect">
            <a:avLst/>
          </a:prstGeom>
        </p:spPr>
      </p:pic>
      <p:pic>
        <p:nvPicPr>
          <p:cNvPr id="5" name="Picture 5"/>
          <p:cNvPicPr>
            <a:picLocks noChangeAspect="1"/>
          </p:cNvPicPr>
          <p:nvPr/>
        </p:nvPicPr>
        <p:blipFill>
          <a:blip r:embed="rId5"/>
          <a:srcRect/>
          <a:stretch>
            <a:fillRect/>
          </a:stretch>
        </p:blipFill>
        <p:spPr>
          <a:xfrm>
            <a:off x="3694046" y="3054661"/>
            <a:ext cx="4844625" cy="6451954"/>
          </a:xfrm>
          <a:prstGeom prst="rect">
            <a:avLst/>
          </a:prstGeom>
        </p:spPr>
      </p:pic>
      <p:pic>
        <p:nvPicPr>
          <p:cNvPr id="6" name="Picture 6"/>
          <p:cNvPicPr>
            <a:picLocks noChangeAspect="1"/>
          </p:cNvPicPr>
          <p:nvPr/>
        </p:nvPicPr>
        <p:blipFill>
          <a:blip r:embed="rId6"/>
          <a:srcRect/>
          <a:stretch>
            <a:fillRect/>
          </a:stretch>
        </p:blipFill>
        <p:spPr>
          <a:xfrm>
            <a:off x="9709152" y="315987"/>
            <a:ext cx="4952060" cy="6465397"/>
          </a:xfrm>
          <a:prstGeom prst="rect">
            <a:avLst/>
          </a:prstGeom>
        </p:spPr>
      </p:pic>
      <p:pic>
        <p:nvPicPr>
          <p:cNvPr id="7" name="Picture 7"/>
          <p:cNvPicPr>
            <a:picLocks noChangeAspect="1"/>
          </p:cNvPicPr>
          <p:nvPr/>
        </p:nvPicPr>
        <p:blipFill>
          <a:blip r:embed="rId7"/>
          <a:srcRect/>
          <a:stretch>
            <a:fillRect/>
          </a:stretch>
        </p:blipFill>
        <p:spPr>
          <a:xfrm>
            <a:off x="3694046" y="302637"/>
            <a:ext cx="4976214" cy="6478748"/>
          </a:xfrm>
          <a:prstGeom prst="rect">
            <a:avLst/>
          </a:prstGeom>
        </p:spPr>
      </p:pic>
      <p:pic>
        <p:nvPicPr>
          <p:cNvPr id="8" name="Picture 8"/>
          <p:cNvPicPr>
            <a:picLocks noChangeAspect="1"/>
          </p:cNvPicPr>
          <p:nvPr/>
        </p:nvPicPr>
        <p:blipFill>
          <a:blip r:embed="rId8"/>
          <a:srcRect/>
          <a:stretch>
            <a:fillRect/>
          </a:stretch>
        </p:blipFill>
        <p:spPr>
          <a:xfrm>
            <a:off x="6679730" y="302637"/>
            <a:ext cx="4982104" cy="6473752"/>
          </a:xfrm>
          <a:prstGeom prst="rect">
            <a:avLst/>
          </a:prstGeom>
        </p:spPr>
      </p:pic>
      <p:pic>
        <p:nvPicPr>
          <p:cNvPr id="9" name="Picture 9"/>
          <p:cNvPicPr>
            <a:picLocks noChangeAspect="1"/>
          </p:cNvPicPr>
          <p:nvPr/>
        </p:nvPicPr>
        <p:blipFill>
          <a:blip r:embed="rId9"/>
          <a:srcRect/>
          <a:stretch>
            <a:fillRect/>
          </a:stretch>
        </p:blipFill>
        <p:spPr>
          <a:xfrm>
            <a:off x="12914007" y="295979"/>
            <a:ext cx="4942056" cy="6480410"/>
          </a:xfrm>
          <a:prstGeom prst="rect">
            <a:avLst/>
          </a:prstGeom>
        </p:spPr>
      </p:pic>
      <p:pic>
        <p:nvPicPr>
          <p:cNvPr id="10" name="Picture 10"/>
          <p:cNvPicPr>
            <a:picLocks noChangeAspect="1"/>
          </p:cNvPicPr>
          <p:nvPr/>
        </p:nvPicPr>
        <p:blipFill>
          <a:blip r:embed="rId10"/>
          <a:srcRect/>
          <a:stretch>
            <a:fillRect/>
          </a:stretch>
        </p:blipFill>
        <p:spPr>
          <a:xfrm>
            <a:off x="846483" y="295979"/>
            <a:ext cx="4853427" cy="6468744"/>
          </a:xfrm>
          <a:prstGeom prst="rect">
            <a:avLst/>
          </a:prstGeom>
        </p:spPr>
      </p:pic>
      <p:pic>
        <p:nvPicPr>
          <p:cNvPr id="11" name="Picture 11"/>
          <p:cNvPicPr>
            <a:picLocks noChangeAspect="1"/>
          </p:cNvPicPr>
          <p:nvPr/>
        </p:nvPicPr>
        <p:blipFill>
          <a:blip r:embed="rId11"/>
          <a:srcRect/>
          <a:stretch>
            <a:fillRect/>
          </a:stretch>
        </p:blipFill>
        <p:spPr>
          <a:xfrm>
            <a:off x="4485943" y="3029531"/>
            <a:ext cx="4910588" cy="6475419"/>
          </a:xfrm>
          <a:prstGeom prst="rect">
            <a:avLst/>
          </a:prstGeom>
        </p:spPr>
      </p:pic>
      <p:pic>
        <p:nvPicPr>
          <p:cNvPr id="12" name="Picture 12"/>
          <p:cNvPicPr>
            <a:picLocks noChangeAspect="1"/>
          </p:cNvPicPr>
          <p:nvPr/>
        </p:nvPicPr>
        <p:blipFill>
          <a:blip r:embed="rId12"/>
          <a:srcRect/>
          <a:stretch>
            <a:fillRect/>
          </a:stretch>
        </p:blipFill>
        <p:spPr>
          <a:xfrm>
            <a:off x="9396531" y="3059665"/>
            <a:ext cx="4834132" cy="64704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687688">
            <a:off x="7470797" y="5282167"/>
            <a:ext cx="8922358" cy="9404330"/>
          </a:xfrm>
          <a:prstGeom prst="rect">
            <a:avLst/>
          </a:prstGeom>
        </p:spPr>
      </p:pic>
      <p:pic>
        <p:nvPicPr>
          <p:cNvPr id="3" name="Picture 3"/>
          <p:cNvPicPr>
            <a:picLocks noChangeAspect="1"/>
          </p:cNvPicPr>
          <p:nvPr/>
        </p:nvPicPr>
        <p:blipFill>
          <a:blip r:embed="rId3"/>
          <a:srcRect/>
          <a:stretch>
            <a:fillRect/>
          </a:stretch>
        </p:blipFill>
        <p:spPr>
          <a:xfrm rot="-10013544">
            <a:off x="-2272857" y="-158060"/>
            <a:ext cx="10837663" cy="10106120"/>
          </a:xfrm>
          <a:prstGeom prst="rect">
            <a:avLst/>
          </a:prstGeom>
        </p:spPr>
      </p:pic>
      <p:pic>
        <p:nvPicPr>
          <p:cNvPr id="4" name="Picture 4"/>
          <p:cNvPicPr>
            <a:picLocks noChangeAspect="1"/>
          </p:cNvPicPr>
          <p:nvPr/>
        </p:nvPicPr>
        <p:blipFill>
          <a:blip r:embed="rId4"/>
          <a:srcRect/>
          <a:stretch>
            <a:fillRect/>
          </a:stretch>
        </p:blipFill>
        <p:spPr>
          <a:xfrm rot="-678827">
            <a:off x="11313333" y="-404930"/>
            <a:ext cx="7540563" cy="6777081"/>
          </a:xfrm>
          <a:prstGeom prst="rect">
            <a:avLst/>
          </a:prstGeom>
        </p:spPr>
      </p:pic>
      <p:pic>
        <p:nvPicPr>
          <p:cNvPr id="5" name="Picture 5"/>
          <p:cNvPicPr>
            <a:picLocks noChangeAspect="1"/>
          </p:cNvPicPr>
          <p:nvPr/>
        </p:nvPicPr>
        <p:blipFill>
          <a:blip r:embed="rId5"/>
          <a:srcRect/>
          <a:stretch>
            <a:fillRect/>
          </a:stretch>
        </p:blipFill>
        <p:spPr>
          <a:xfrm>
            <a:off x="8092635" y="6332008"/>
            <a:ext cx="9595242" cy="3616166"/>
          </a:xfrm>
          <a:prstGeom prst="rect">
            <a:avLst/>
          </a:prstGeom>
        </p:spPr>
      </p:pic>
      <p:pic>
        <p:nvPicPr>
          <p:cNvPr id="6" name="Picture 6"/>
          <p:cNvPicPr>
            <a:picLocks noChangeAspect="1"/>
          </p:cNvPicPr>
          <p:nvPr/>
        </p:nvPicPr>
        <p:blipFill>
          <a:blip r:embed="rId6"/>
          <a:srcRect/>
          <a:stretch>
            <a:fillRect/>
          </a:stretch>
        </p:blipFill>
        <p:spPr>
          <a:xfrm>
            <a:off x="12295026" y="1697345"/>
            <a:ext cx="5109068" cy="4375318"/>
          </a:xfrm>
          <a:prstGeom prst="rect">
            <a:avLst/>
          </a:prstGeom>
        </p:spPr>
      </p:pic>
      <p:sp>
        <p:nvSpPr>
          <p:cNvPr id="7" name="TextBox 7"/>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
        <p:nvSpPr>
          <p:cNvPr id="8" name="TextBox 8"/>
          <p:cNvSpPr txBox="1"/>
          <p:nvPr/>
        </p:nvSpPr>
        <p:spPr>
          <a:xfrm>
            <a:off x="3145974" y="395251"/>
            <a:ext cx="1190892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Pourquoi étudier l'excitabilité axonale?</a:t>
            </a:r>
          </a:p>
        </p:txBody>
      </p:sp>
      <p:sp>
        <p:nvSpPr>
          <p:cNvPr id="9" name="TextBox 9"/>
          <p:cNvSpPr txBox="1"/>
          <p:nvPr/>
        </p:nvSpPr>
        <p:spPr>
          <a:xfrm>
            <a:off x="346068" y="7408799"/>
            <a:ext cx="7431732" cy="1605915"/>
          </a:xfrm>
          <a:prstGeom prst="rect">
            <a:avLst/>
          </a:prstGeom>
        </p:spPr>
        <p:txBody>
          <a:bodyPr lIns="0" tIns="0" rIns="0" bIns="0" rtlCol="0" anchor="t">
            <a:spAutoFit/>
          </a:bodyPr>
          <a:lstStyle/>
          <a:p>
            <a:pPr algn="l">
              <a:lnSpc>
                <a:spcPts val="6580"/>
              </a:lnSpc>
            </a:pPr>
            <a:r>
              <a:rPr lang="en-US" sz="4700">
                <a:solidFill>
                  <a:srgbClr val="FFFFFF"/>
                </a:solidFill>
                <a:latin typeface="Open Sans"/>
              </a:rPr>
              <a:t> Etude du fonctionnement </a:t>
            </a:r>
          </a:p>
          <a:p>
            <a:pPr algn="just">
              <a:lnSpc>
                <a:spcPts val="6440"/>
              </a:lnSpc>
            </a:pPr>
            <a:r>
              <a:rPr lang="en-US" sz="4600">
                <a:solidFill>
                  <a:srgbClr val="FFFFFF"/>
                </a:solidFill>
                <a:latin typeface="Open Sans"/>
              </a:rPr>
              <a:t>des canaux ioniques</a:t>
            </a:r>
          </a:p>
        </p:txBody>
      </p:sp>
      <p:sp>
        <p:nvSpPr>
          <p:cNvPr id="10" name="TextBox 10"/>
          <p:cNvSpPr txBox="1"/>
          <p:nvPr/>
        </p:nvSpPr>
        <p:spPr>
          <a:xfrm>
            <a:off x="4863293" y="3974143"/>
            <a:ext cx="7431732" cy="1571625"/>
          </a:xfrm>
          <a:prstGeom prst="rect">
            <a:avLst/>
          </a:prstGeom>
        </p:spPr>
        <p:txBody>
          <a:bodyPr lIns="0" tIns="0" rIns="0" bIns="0" rtlCol="0" anchor="t">
            <a:spAutoFit/>
          </a:bodyPr>
          <a:lstStyle/>
          <a:p>
            <a:pPr>
              <a:lnSpc>
                <a:spcPts val="6300"/>
              </a:lnSpc>
            </a:pPr>
            <a:r>
              <a:rPr lang="en-US" sz="4500">
                <a:solidFill>
                  <a:srgbClr val="FFFFFF"/>
                </a:solidFill>
                <a:latin typeface="Open Sans"/>
              </a:rPr>
              <a:t>Etude de la modification du potentiel membranaire</a:t>
            </a:r>
          </a:p>
        </p:txBody>
      </p:sp>
      <p:sp>
        <p:nvSpPr>
          <p:cNvPr id="11" name="TextBox 11"/>
          <p:cNvSpPr txBox="1"/>
          <p:nvPr/>
        </p:nvSpPr>
        <p:spPr>
          <a:xfrm>
            <a:off x="1028700" y="1483106"/>
            <a:ext cx="13031602" cy="1500504"/>
          </a:xfrm>
          <a:prstGeom prst="rect">
            <a:avLst/>
          </a:prstGeom>
        </p:spPr>
        <p:txBody>
          <a:bodyPr lIns="0" tIns="0" rIns="0" bIns="0" rtlCol="0" anchor="t">
            <a:spAutoFit/>
          </a:bodyPr>
          <a:lstStyle/>
          <a:p>
            <a:pPr>
              <a:lnSpc>
                <a:spcPts val="6020"/>
              </a:lnSpc>
            </a:pPr>
            <a:r>
              <a:rPr lang="en-US" sz="4300">
                <a:solidFill>
                  <a:srgbClr val="FFBD59"/>
                </a:solidFill>
                <a:latin typeface="Open Sans"/>
              </a:rPr>
              <a:t>Mieux comprendre </a:t>
            </a:r>
          </a:p>
          <a:p>
            <a:pPr>
              <a:lnSpc>
                <a:spcPts val="6020"/>
              </a:lnSpc>
            </a:pPr>
            <a:r>
              <a:rPr lang="en-US" sz="4300">
                <a:solidFill>
                  <a:srgbClr val="FFBD59"/>
                </a:solidFill>
                <a:latin typeface="Open Sans"/>
              </a:rPr>
              <a:t>les neuropathies périphériques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5042567" y="-1740181"/>
            <a:ext cx="8825308" cy="8229600"/>
          </a:xfrm>
          <a:prstGeom prst="rect">
            <a:avLst/>
          </a:prstGeom>
        </p:spPr>
      </p:pic>
      <p:pic>
        <p:nvPicPr>
          <p:cNvPr id="3" name="Picture 3"/>
          <p:cNvPicPr>
            <a:picLocks noChangeAspect="1"/>
          </p:cNvPicPr>
          <p:nvPr/>
        </p:nvPicPr>
        <p:blipFill>
          <a:blip r:embed="rId3"/>
          <a:srcRect/>
          <a:stretch>
            <a:fillRect/>
          </a:stretch>
        </p:blipFill>
        <p:spPr>
          <a:xfrm>
            <a:off x="1028700" y="206697"/>
            <a:ext cx="7081438" cy="9211358"/>
          </a:xfrm>
          <a:prstGeom prst="rect">
            <a:avLst/>
          </a:prstGeom>
        </p:spPr>
      </p:pic>
      <p:sp>
        <p:nvSpPr>
          <p:cNvPr id="4" name="TextBox 4"/>
          <p:cNvSpPr txBox="1"/>
          <p:nvPr/>
        </p:nvSpPr>
        <p:spPr>
          <a:xfrm>
            <a:off x="8300126" y="1760991"/>
            <a:ext cx="6849219" cy="613628"/>
          </a:xfrm>
          <a:prstGeom prst="rect">
            <a:avLst/>
          </a:prstGeom>
        </p:spPr>
        <p:txBody>
          <a:bodyPr lIns="0" tIns="0" rIns="0" bIns="0" rtlCol="0" anchor="t">
            <a:spAutoFit/>
          </a:bodyPr>
          <a:lstStyle/>
          <a:p>
            <a:pPr algn="ctr">
              <a:lnSpc>
                <a:spcPts val="5027"/>
              </a:lnSpc>
            </a:pPr>
            <a:r>
              <a:rPr lang="en-US" sz="3591">
                <a:solidFill>
                  <a:srgbClr val="FFBD59"/>
                </a:solidFill>
                <a:latin typeface="Open Sans"/>
              </a:rPr>
              <a:t>Hyperpolarisation membranaire</a:t>
            </a:r>
          </a:p>
        </p:txBody>
      </p:sp>
      <p:sp>
        <p:nvSpPr>
          <p:cNvPr id="5" name="TextBox 5"/>
          <p:cNvSpPr txBox="1"/>
          <p:nvPr/>
        </p:nvSpPr>
        <p:spPr>
          <a:xfrm>
            <a:off x="8300126" y="5076825"/>
            <a:ext cx="6149727" cy="613628"/>
          </a:xfrm>
          <a:prstGeom prst="rect">
            <a:avLst/>
          </a:prstGeom>
        </p:spPr>
        <p:txBody>
          <a:bodyPr lIns="0" tIns="0" rIns="0" bIns="0" rtlCol="0" anchor="t">
            <a:spAutoFit/>
          </a:bodyPr>
          <a:lstStyle/>
          <a:p>
            <a:pPr algn="ctr">
              <a:lnSpc>
                <a:spcPts val="5027"/>
              </a:lnSpc>
            </a:pPr>
            <a:r>
              <a:rPr lang="en-US" sz="3591">
                <a:solidFill>
                  <a:srgbClr val="FFBD59"/>
                </a:solidFill>
                <a:latin typeface="Open Sans"/>
              </a:rPr>
              <a:t>Dépolarisation membranaire</a:t>
            </a:r>
          </a:p>
        </p:txBody>
      </p:sp>
      <p:sp>
        <p:nvSpPr>
          <p:cNvPr id="6" name="TextBox 6"/>
          <p:cNvSpPr txBox="1"/>
          <p:nvPr/>
        </p:nvSpPr>
        <p:spPr>
          <a:xfrm>
            <a:off x="8300126" y="7070952"/>
            <a:ext cx="7585323" cy="613628"/>
          </a:xfrm>
          <a:prstGeom prst="rect">
            <a:avLst/>
          </a:prstGeom>
        </p:spPr>
        <p:txBody>
          <a:bodyPr lIns="0" tIns="0" rIns="0" bIns="0" rtlCol="0" anchor="t">
            <a:spAutoFit/>
          </a:bodyPr>
          <a:lstStyle/>
          <a:p>
            <a:pPr algn="ctr">
              <a:lnSpc>
                <a:spcPts val="5027"/>
              </a:lnSpc>
            </a:pPr>
            <a:r>
              <a:rPr lang="en-US" sz="3591">
                <a:solidFill>
                  <a:srgbClr val="FFBD59"/>
                </a:solidFill>
                <a:latin typeface="Open Sans"/>
              </a:rPr>
              <a:t>Dysfonctionnement des canaux Nat</a:t>
            </a:r>
          </a:p>
        </p:txBody>
      </p:sp>
      <p:sp>
        <p:nvSpPr>
          <p:cNvPr id="7" name="TextBox 7"/>
          <p:cNvSpPr txBox="1"/>
          <p:nvPr/>
        </p:nvSpPr>
        <p:spPr>
          <a:xfrm>
            <a:off x="8300126" y="590827"/>
            <a:ext cx="7511360" cy="1037051"/>
          </a:xfrm>
          <a:prstGeom prst="rect">
            <a:avLst/>
          </a:prstGeom>
        </p:spPr>
        <p:txBody>
          <a:bodyPr lIns="0" tIns="0" rIns="0" bIns="0" rtlCol="0" anchor="t">
            <a:spAutoFit/>
          </a:bodyPr>
          <a:lstStyle/>
          <a:p>
            <a:pPr>
              <a:lnSpc>
                <a:spcPts val="4168"/>
              </a:lnSpc>
            </a:pPr>
            <a:r>
              <a:rPr lang="en-US" sz="2977">
                <a:solidFill>
                  <a:srgbClr val="FFFFFF"/>
                </a:solidFill>
                <a:latin typeface="Open Sans"/>
              </a:rPr>
              <a:t>Fanning out threshold electrotonus</a:t>
            </a:r>
          </a:p>
          <a:p>
            <a:pPr>
              <a:lnSpc>
                <a:spcPts val="4168"/>
              </a:lnSpc>
            </a:pPr>
            <a:r>
              <a:rPr lang="en-US" sz="2977">
                <a:solidFill>
                  <a:srgbClr val="FFFFFF"/>
                </a:solidFill>
                <a:latin typeface="Open Sans"/>
              </a:rPr>
              <a:t>Augmentation de la période supernormale</a:t>
            </a:r>
          </a:p>
        </p:txBody>
      </p:sp>
      <p:sp>
        <p:nvSpPr>
          <p:cNvPr id="8" name="TextBox 8"/>
          <p:cNvSpPr txBox="1"/>
          <p:nvPr/>
        </p:nvSpPr>
        <p:spPr>
          <a:xfrm>
            <a:off x="8300126" y="3372545"/>
            <a:ext cx="6982123" cy="1553083"/>
          </a:xfrm>
          <a:prstGeom prst="rect">
            <a:avLst/>
          </a:prstGeom>
        </p:spPr>
        <p:txBody>
          <a:bodyPr lIns="0" tIns="0" rIns="0" bIns="0" rtlCol="0" anchor="t">
            <a:spAutoFit/>
          </a:bodyPr>
          <a:lstStyle/>
          <a:p>
            <a:pPr>
              <a:lnSpc>
                <a:spcPts val="4171"/>
              </a:lnSpc>
            </a:pPr>
            <a:r>
              <a:rPr lang="en-US" sz="2979">
                <a:solidFill>
                  <a:srgbClr val="FFFFFF"/>
                </a:solidFill>
                <a:latin typeface="Open Sans"/>
              </a:rPr>
              <a:t>Fanning in threshold electrotonus</a:t>
            </a:r>
          </a:p>
          <a:p>
            <a:pPr algn="ctr">
              <a:lnSpc>
                <a:spcPts val="4171"/>
              </a:lnSpc>
            </a:pPr>
            <a:r>
              <a:rPr lang="en-US" sz="2979">
                <a:solidFill>
                  <a:srgbClr val="FFFFFF"/>
                </a:solidFill>
                <a:latin typeface="Open Sans"/>
              </a:rPr>
              <a:t>Diminution de la période supernormale</a:t>
            </a:r>
          </a:p>
          <a:p>
            <a:pPr>
              <a:lnSpc>
                <a:spcPts val="4171"/>
              </a:lnSpc>
            </a:pPr>
            <a:r>
              <a:rPr lang="en-US" sz="2979">
                <a:solidFill>
                  <a:srgbClr val="FFFFFF"/>
                </a:solidFill>
                <a:latin typeface="Open Sans"/>
              </a:rPr>
              <a:t>Majoration de la période réfractaire</a:t>
            </a:r>
          </a:p>
        </p:txBody>
      </p:sp>
      <p:sp>
        <p:nvSpPr>
          <p:cNvPr id="9" name="TextBox 9"/>
          <p:cNvSpPr txBox="1"/>
          <p:nvPr/>
        </p:nvSpPr>
        <p:spPr>
          <a:xfrm>
            <a:off x="8278843" y="6432269"/>
            <a:ext cx="6331595" cy="505333"/>
          </a:xfrm>
          <a:prstGeom prst="rect">
            <a:avLst/>
          </a:prstGeom>
        </p:spPr>
        <p:txBody>
          <a:bodyPr lIns="0" tIns="0" rIns="0" bIns="0" rtlCol="0" anchor="t">
            <a:spAutoFit/>
          </a:bodyPr>
          <a:lstStyle/>
          <a:p>
            <a:pPr algn="ctr">
              <a:lnSpc>
                <a:spcPts val="4171"/>
              </a:lnSpc>
            </a:pPr>
            <a:r>
              <a:rPr lang="en-US" sz="2979">
                <a:solidFill>
                  <a:srgbClr val="FFFFFF"/>
                </a:solidFill>
                <a:latin typeface="Open Sans"/>
              </a:rPr>
              <a:t>Diminution de la période réfractaire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366502" y="6555008"/>
            <a:ext cx="7500286" cy="3003259"/>
          </a:xfrm>
          <a:prstGeom prst="rect">
            <a:avLst/>
          </a:prstGeom>
        </p:spPr>
      </p:pic>
      <p:pic>
        <p:nvPicPr>
          <p:cNvPr id="3" name="Picture 3"/>
          <p:cNvPicPr>
            <a:picLocks noChangeAspect="1"/>
          </p:cNvPicPr>
          <p:nvPr/>
        </p:nvPicPr>
        <p:blipFill>
          <a:blip r:embed="rId3"/>
          <a:srcRect/>
          <a:stretch>
            <a:fillRect/>
          </a:stretch>
        </p:blipFill>
        <p:spPr>
          <a:xfrm>
            <a:off x="14888702" y="-1996096"/>
            <a:ext cx="5956173" cy="8229600"/>
          </a:xfrm>
          <a:prstGeom prst="rect">
            <a:avLst/>
          </a:prstGeom>
        </p:spPr>
      </p:pic>
      <p:sp>
        <p:nvSpPr>
          <p:cNvPr id="4" name="TextBox 4"/>
          <p:cNvSpPr txBox="1"/>
          <p:nvPr/>
        </p:nvSpPr>
        <p:spPr>
          <a:xfrm>
            <a:off x="1251198" y="537527"/>
            <a:ext cx="1190892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Pourquoi étudier l'excitabilité axonale?</a:t>
            </a:r>
          </a:p>
        </p:txBody>
      </p:sp>
      <p:sp>
        <p:nvSpPr>
          <p:cNvPr id="5" name="TextBox 5"/>
          <p:cNvSpPr txBox="1"/>
          <p:nvPr/>
        </p:nvSpPr>
        <p:spPr>
          <a:xfrm>
            <a:off x="-1247952" y="1728442"/>
            <a:ext cx="16907229" cy="704324"/>
          </a:xfrm>
          <a:prstGeom prst="rect">
            <a:avLst/>
          </a:prstGeom>
        </p:spPr>
        <p:txBody>
          <a:bodyPr lIns="0" tIns="0" rIns="0" bIns="0" rtlCol="0" anchor="t">
            <a:spAutoFit/>
          </a:bodyPr>
          <a:lstStyle/>
          <a:p>
            <a:pPr algn="ctr">
              <a:lnSpc>
                <a:spcPts val="5804"/>
              </a:lnSpc>
            </a:pPr>
            <a:r>
              <a:rPr lang="en-US" sz="4145">
                <a:solidFill>
                  <a:srgbClr val="FFBD59"/>
                </a:solidFill>
                <a:latin typeface="Open Sans Bold"/>
              </a:rPr>
              <a:t>Etude spécifique de certains canaux ioniques</a:t>
            </a:r>
          </a:p>
        </p:txBody>
      </p:sp>
      <p:sp>
        <p:nvSpPr>
          <p:cNvPr id="6" name="TextBox 6"/>
          <p:cNvSpPr txBox="1"/>
          <p:nvPr/>
        </p:nvSpPr>
        <p:spPr>
          <a:xfrm>
            <a:off x="1384548" y="2737566"/>
            <a:ext cx="12941647" cy="3684093"/>
          </a:xfrm>
          <a:prstGeom prst="rect">
            <a:avLst/>
          </a:prstGeom>
        </p:spPr>
        <p:txBody>
          <a:bodyPr lIns="0" tIns="0" rIns="0" bIns="0" rtlCol="0" anchor="t">
            <a:spAutoFit/>
          </a:bodyPr>
          <a:lstStyle/>
          <a:p>
            <a:pPr>
              <a:lnSpc>
                <a:spcPts val="5889"/>
              </a:lnSpc>
            </a:pPr>
            <a:r>
              <a:rPr lang="en-US" sz="4206">
                <a:solidFill>
                  <a:srgbClr val="FFFFFF"/>
                </a:solidFill>
                <a:latin typeface="Open Sans Bold"/>
              </a:rPr>
              <a:t>Canaux Nat : période réfractaire</a:t>
            </a:r>
          </a:p>
          <a:p>
            <a:pPr>
              <a:lnSpc>
                <a:spcPts val="5889"/>
              </a:lnSpc>
            </a:pPr>
            <a:r>
              <a:rPr lang="en-US" sz="4206">
                <a:solidFill>
                  <a:srgbClr val="FFFFFF"/>
                </a:solidFill>
                <a:latin typeface="Open Sans Bold"/>
              </a:rPr>
              <a:t>Canaux Nap : chronaxie</a:t>
            </a:r>
          </a:p>
          <a:p>
            <a:pPr>
              <a:lnSpc>
                <a:spcPts val="5889"/>
              </a:lnSpc>
            </a:pPr>
            <a:r>
              <a:rPr lang="en-US" sz="4206">
                <a:solidFill>
                  <a:srgbClr val="FFFFFF"/>
                </a:solidFill>
                <a:latin typeface="Open Sans Bold"/>
              </a:rPr>
              <a:t>Canaux Kf : période supernormale</a:t>
            </a:r>
          </a:p>
          <a:p>
            <a:pPr algn="l">
              <a:lnSpc>
                <a:spcPts val="5889"/>
              </a:lnSpc>
            </a:pPr>
            <a:r>
              <a:rPr lang="en-US" sz="4206">
                <a:solidFill>
                  <a:srgbClr val="FFFFFF"/>
                </a:solidFill>
                <a:latin typeface="Open Sans Bold"/>
              </a:rPr>
              <a:t>Canaux Ks : electrotonus, courbe courant seuil</a:t>
            </a:r>
          </a:p>
          <a:p>
            <a:pPr>
              <a:lnSpc>
                <a:spcPts val="5889"/>
              </a:lnSpc>
            </a:pPr>
            <a:r>
              <a:rPr lang="en-US" sz="4206">
                <a:solidFill>
                  <a:srgbClr val="FFFFFF"/>
                </a:solidFill>
                <a:latin typeface="Open Sans Bold"/>
              </a:rPr>
              <a:t>Canaux HCN : electrotonus, courbe courant seuil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1028700" y="2256776"/>
            <a:ext cx="17259300" cy="8668623"/>
          </a:xfrm>
          <a:prstGeom prst="rect">
            <a:avLst/>
          </a:prstGeom>
        </p:spPr>
        <p:txBody>
          <a:bodyPr lIns="0" tIns="0" rIns="0" bIns="0" rtlCol="0" anchor="t">
            <a:spAutoFit/>
          </a:bodyPr>
          <a:lstStyle/>
          <a:p>
            <a:pPr>
              <a:lnSpc>
                <a:spcPts val="6251"/>
              </a:lnSpc>
            </a:pPr>
            <a:r>
              <a:rPr lang="en-US" sz="4465">
                <a:solidFill>
                  <a:srgbClr val="FF5757"/>
                </a:solidFill>
                <a:latin typeface="Open Sans Bold"/>
              </a:rPr>
              <a:t>Dépolarisation </a:t>
            </a:r>
          </a:p>
          <a:p>
            <a:pPr>
              <a:lnSpc>
                <a:spcPts val="6251"/>
              </a:lnSpc>
            </a:pPr>
            <a:r>
              <a:rPr lang="en-US" sz="4465">
                <a:solidFill>
                  <a:srgbClr val="000000"/>
                </a:solidFill>
                <a:latin typeface="Open Sans Bold"/>
              </a:rPr>
              <a:t>    </a:t>
            </a:r>
            <a:r>
              <a:rPr lang="en-US" sz="4465">
                <a:solidFill>
                  <a:srgbClr val="FFFFFF"/>
                </a:solidFill>
                <a:latin typeface="Open Sans Bold"/>
              </a:rPr>
              <a:t>Chronaxie</a:t>
            </a:r>
          </a:p>
          <a:p>
            <a:pPr>
              <a:lnSpc>
                <a:spcPts val="6251"/>
              </a:lnSpc>
            </a:pPr>
            <a:r>
              <a:rPr lang="en-US" sz="4465">
                <a:solidFill>
                  <a:srgbClr val="FFFFFF"/>
                </a:solidFill>
                <a:latin typeface="Open Sans"/>
              </a:rPr>
              <a:t>    </a:t>
            </a:r>
            <a:r>
              <a:rPr lang="en-US" sz="4465">
                <a:solidFill>
                  <a:srgbClr val="FFFFFF"/>
                </a:solidFill>
                <a:latin typeface="Open Sans Bold"/>
              </a:rPr>
              <a:t>Période réfractaire</a:t>
            </a:r>
          </a:p>
          <a:p>
            <a:pPr>
              <a:lnSpc>
                <a:spcPts val="6251"/>
              </a:lnSpc>
            </a:pPr>
            <a:r>
              <a:rPr lang="en-US" sz="4465">
                <a:solidFill>
                  <a:srgbClr val="FFFFFF"/>
                </a:solidFill>
                <a:latin typeface="Open Sans Bold"/>
              </a:rPr>
              <a:t>    Période supernormale</a:t>
            </a:r>
          </a:p>
          <a:p>
            <a:pPr>
              <a:lnSpc>
                <a:spcPts val="6251"/>
              </a:lnSpc>
            </a:pPr>
            <a:r>
              <a:rPr lang="en-US" sz="4465">
                <a:solidFill>
                  <a:srgbClr val="FFFFFF"/>
                </a:solidFill>
                <a:latin typeface="Open Sans Bold"/>
              </a:rPr>
              <a:t>Fanning in threshold electrotonus</a:t>
            </a:r>
          </a:p>
          <a:p>
            <a:pPr>
              <a:lnSpc>
                <a:spcPts val="6251"/>
              </a:lnSpc>
            </a:pPr>
            <a:r>
              <a:rPr lang="en-US" sz="4465">
                <a:solidFill>
                  <a:srgbClr val="FF5757"/>
                </a:solidFill>
                <a:latin typeface="Open Sans Bold"/>
              </a:rPr>
              <a:t>Hyperpolarisation</a:t>
            </a:r>
          </a:p>
          <a:p>
            <a:pPr>
              <a:lnSpc>
                <a:spcPts val="6251"/>
              </a:lnSpc>
            </a:pPr>
            <a:r>
              <a:rPr lang="en-US" sz="4465">
                <a:solidFill>
                  <a:srgbClr val="000000"/>
                </a:solidFill>
                <a:latin typeface="Open Sans Bold"/>
              </a:rPr>
              <a:t>    </a:t>
            </a:r>
            <a:r>
              <a:rPr lang="en-US" sz="4465">
                <a:solidFill>
                  <a:srgbClr val="FFFFFF"/>
                </a:solidFill>
                <a:latin typeface="Open Sans Bold"/>
              </a:rPr>
              <a:t>Chronaxie</a:t>
            </a:r>
          </a:p>
          <a:p>
            <a:pPr>
              <a:lnSpc>
                <a:spcPts val="6251"/>
              </a:lnSpc>
            </a:pPr>
            <a:r>
              <a:rPr lang="en-US" sz="4465">
                <a:solidFill>
                  <a:srgbClr val="000000"/>
                </a:solidFill>
                <a:latin typeface="Open Sans Bold"/>
              </a:rPr>
              <a:t>  </a:t>
            </a:r>
            <a:r>
              <a:rPr lang="en-US" sz="4465">
                <a:solidFill>
                  <a:srgbClr val="FFFFFF"/>
                </a:solidFill>
                <a:latin typeface="Open Sans Bold"/>
              </a:rPr>
              <a:t>  Période réfractaire</a:t>
            </a:r>
          </a:p>
          <a:p>
            <a:pPr>
              <a:lnSpc>
                <a:spcPts val="6251"/>
              </a:lnSpc>
            </a:pPr>
            <a:r>
              <a:rPr lang="en-US" sz="4465">
                <a:solidFill>
                  <a:srgbClr val="FFFFFF"/>
                </a:solidFill>
                <a:latin typeface="Open Sans Bold"/>
              </a:rPr>
              <a:t>    Période supernormale</a:t>
            </a:r>
          </a:p>
          <a:p>
            <a:pPr>
              <a:lnSpc>
                <a:spcPts val="6251"/>
              </a:lnSpc>
            </a:pPr>
            <a:r>
              <a:rPr lang="en-US" sz="4465">
                <a:solidFill>
                  <a:srgbClr val="FFFFFF"/>
                </a:solidFill>
                <a:latin typeface="Open Sans Bold"/>
              </a:rPr>
              <a:t>Fanning out threshold electrotonus</a:t>
            </a:r>
          </a:p>
          <a:p>
            <a:pPr algn="ctr">
              <a:lnSpc>
                <a:spcPts val="6251"/>
              </a:lnSpc>
            </a:pPr>
            <a:endParaRPr lang="en-US" sz="4465">
              <a:solidFill>
                <a:srgbClr val="FFFFFF"/>
              </a:solidFill>
              <a:latin typeface="Open Sans Bold"/>
            </a:endParaRPr>
          </a:p>
        </p:txBody>
      </p:sp>
      <p:grpSp>
        <p:nvGrpSpPr>
          <p:cNvPr id="3" name="Group 3"/>
          <p:cNvGrpSpPr/>
          <p:nvPr/>
        </p:nvGrpSpPr>
        <p:grpSpPr>
          <a:xfrm>
            <a:off x="974973" y="3971717"/>
            <a:ext cx="552450" cy="55245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FFFFFF"/>
            </a:solidFill>
          </p:spPr>
        </p:sp>
        <p:sp>
          <p:nvSpPr>
            <p:cNvPr id="5" name="TextBox 5"/>
            <p:cNvSpPr txBox="1"/>
            <p:nvPr/>
          </p:nvSpPr>
          <p:spPr>
            <a:xfrm>
              <a:off x="203200" y="44450"/>
              <a:ext cx="406400" cy="768350"/>
            </a:xfrm>
            <a:prstGeom prst="rect">
              <a:avLst/>
            </a:prstGeom>
          </p:spPr>
          <p:txBody>
            <a:bodyPr lIns="50800" tIns="50800" rIns="50800" bIns="50800" rtlCol="0" anchor="ctr"/>
            <a:lstStyle/>
            <a:p>
              <a:pPr algn="ctr">
                <a:lnSpc>
                  <a:spcPts val="3517"/>
                </a:lnSpc>
              </a:pPr>
              <a:endParaRPr/>
            </a:p>
          </p:txBody>
        </p:sp>
      </p:grpSp>
      <p:grpSp>
        <p:nvGrpSpPr>
          <p:cNvPr id="6" name="Group 6"/>
          <p:cNvGrpSpPr/>
          <p:nvPr/>
        </p:nvGrpSpPr>
        <p:grpSpPr>
          <a:xfrm>
            <a:off x="959373" y="4825725"/>
            <a:ext cx="568050" cy="568050"/>
            <a:chOff x="0" y="0"/>
            <a:chExt cx="812800" cy="812800"/>
          </a:xfrm>
        </p:grpSpPr>
        <p:sp>
          <p:nvSpPr>
            <p:cNvPr id="7" name="Freeform 7"/>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8" name="TextBox 8"/>
            <p:cNvSpPr txBox="1"/>
            <p:nvPr/>
          </p:nvSpPr>
          <p:spPr>
            <a:xfrm>
              <a:off x="203200" y="-57150"/>
              <a:ext cx="406400" cy="768350"/>
            </a:xfrm>
            <a:prstGeom prst="rect">
              <a:avLst/>
            </a:prstGeom>
          </p:spPr>
          <p:txBody>
            <a:bodyPr lIns="50800" tIns="50800" rIns="50800" bIns="50800" rtlCol="0" anchor="ctr"/>
            <a:lstStyle/>
            <a:p>
              <a:pPr algn="ctr">
                <a:lnSpc>
                  <a:spcPts val="3517"/>
                </a:lnSpc>
              </a:pPr>
              <a:endParaRPr/>
            </a:p>
          </p:txBody>
        </p:sp>
      </p:grpSp>
      <p:grpSp>
        <p:nvGrpSpPr>
          <p:cNvPr id="9" name="Group 9"/>
          <p:cNvGrpSpPr/>
          <p:nvPr/>
        </p:nvGrpSpPr>
        <p:grpSpPr>
          <a:xfrm>
            <a:off x="943774" y="8002413"/>
            <a:ext cx="568050" cy="568050"/>
            <a:chOff x="0" y="0"/>
            <a:chExt cx="812800" cy="812800"/>
          </a:xfrm>
        </p:grpSpPr>
        <p:sp>
          <p:nvSpPr>
            <p:cNvPr id="10" name="Freeform 10"/>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11" name="TextBox 11"/>
            <p:cNvSpPr txBox="1"/>
            <p:nvPr/>
          </p:nvSpPr>
          <p:spPr>
            <a:xfrm>
              <a:off x="203200" y="-57150"/>
              <a:ext cx="406400" cy="768350"/>
            </a:xfrm>
            <a:prstGeom prst="rect">
              <a:avLst/>
            </a:prstGeom>
          </p:spPr>
          <p:txBody>
            <a:bodyPr lIns="50800" tIns="50800" rIns="50800" bIns="50800" rtlCol="0" anchor="ctr"/>
            <a:lstStyle/>
            <a:p>
              <a:pPr algn="ctr">
                <a:lnSpc>
                  <a:spcPts val="3517"/>
                </a:lnSpc>
              </a:pPr>
              <a:endParaRPr/>
            </a:p>
          </p:txBody>
        </p:sp>
      </p:grpSp>
      <p:grpSp>
        <p:nvGrpSpPr>
          <p:cNvPr id="12" name="Group 12"/>
          <p:cNvGrpSpPr/>
          <p:nvPr/>
        </p:nvGrpSpPr>
        <p:grpSpPr>
          <a:xfrm>
            <a:off x="959373" y="8705850"/>
            <a:ext cx="552450" cy="55245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FFFFFF"/>
            </a:solidFill>
          </p:spPr>
        </p:sp>
        <p:sp>
          <p:nvSpPr>
            <p:cNvPr id="14" name="TextBox 14"/>
            <p:cNvSpPr txBox="1"/>
            <p:nvPr/>
          </p:nvSpPr>
          <p:spPr>
            <a:xfrm>
              <a:off x="203200" y="44450"/>
              <a:ext cx="406400" cy="768350"/>
            </a:xfrm>
            <a:prstGeom prst="rect">
              <a:avLst/>
            </a:prstGeom>
          </p:spPr>
          <p:txBody>
            <a:bodyPr lIns="50800" tIns="50800" rIns="50800" bIns="50800" rtlCol="0" anchor="ctr"/>
            <a:lstStyle/>
            <a:p>
              <a:pPr algn="ctr">
                <a:lnSpc>
                  <a:spcPts val="3517"/>
                </a:lnSpc>
              </a:pPr>
              <a:endParaRPr/>
            </a:p>
          </p:txBody>
        </p:sp>
      </p:grpSp>
      <p:grpSp>
        <p:nvGrpSpPr>
          <p:cNvPr id="15" name="Group 15"/>
          <p:cNvGrpSpPr/>
          <p:nvPr/>
        </p:nvGrpSpPr>
        <p:grpSpPr>
          <a:xfrm>
            <a:off x="967173" y="3114467"/>
            <a:ext cx="552450" cy="55245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0" y="406400"/>
                  </a:lnTo>
                  <a:lnTo>
                    <a:pt x="203200" y="406400"/>
                  </a:lnTo>
                  <a:lnTo>
                    <a:pt x="203200" y="812800"/>
                  </a:lnTo>
                  <a:lnTo>
                    <a:pt x="609600" y="812800"/>
                  </a:lnTo>
                  <a:lnTo>
                    <a:pt x="609600" y="406400"/>
                  </a:lnTo>
                  <a:lnTo>
                    <a:pt x="812800" y="406400"/>
                  </a:lnTo>
                  <a:lnTo>
                    <a:pt x="406400" y="0"/>
                  </a:lnTo>
                  <a:close/>
                </a:path>
              </a:pathLst>
            </a:custGeom>
            <a:solidFill>
              <a:srgbClr val="FFFFFF"/>
            </a:solidFill>
          </p:spPr>
        </p:sp>
        <p:sp>
          <p:nvSpPr>
            <p:cNvPr id="17" name="TextBox 17"/>
            <p:cNvSpPr txBox="1"/>
            <p:nvPr/>
          </p:nvSpPr>
          <p:spPr>
            <a:xfrm>
              <a:off x="203200" y="44450"/>
              <a:ext cx="406400" cy="768350"/>
            </a:xfrm>
            <a:prstGeom prst="rect">
              <a:avLst/>
            </a:prstGeom>
          </p:spPr>
          <p:txBody>
            <a:bodyPr lIns="50800" tIns="50800" rIns="50800" bIns="50800" rtlCol="0" anchor="ctr"/>
            <a:lstStyle/>
            <a:p>
              <a:pPr algn="ctr">
                <a:lnSpc>
                  <a:spcPts val="3517"/>
                </a:lnSpc>
              </a:pPr>
              <a:endParaRPr/>
            </a:p>
          </p:txBody>
        </p:sp>
      </p:grpSp>
      <p:grpSp>
        <p:nvGrpSpPr>
          <p:cNvPr id="18" name="Group 18"/>
          <p:cNvGrpSpPr/>
          <p:nvPr/>
        </p:nvGrpSpPr>
        <p:grpSpPr>
          <a:xfrm>
            <a:off x="943774" y="7140500"/>
            <a:ext cx="568050" cy="568050"/>
            <a:chOff x="0" y="0"/>
            <a:chExt cx="812800" cy="812800"/>
          </a:xfrm>
        </p:grpSpPr>
        <p:sp>
          <p:nvSpPr>
            <p:cNvPr id="19" name="Freeform 19"/>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FFFFF"/>
            </a:solidFill>
          </p:spPr>
        </p:sp>
        <p:sp>
          <p:nvSpPr>
            <p:cNvPr id="20" name="TextBox 20"/>
            <p:cNvSpPr txBox="1"/>
            <p:nvPr/>
          </p:nvSpPr>
          <p:spPr>
            <a:xfrm>
              <a:off x="203200" y="-57150"/>
              <a:ext cx="406400" cy="768350"/>
            </a:xfrm>
            <a:prstGeom prst="rect">
              <a:avLst/>
            </a:prstGeom>
          </p:spPr>
          <p:txBody>
            <a:bodyPr lIns="50800" tIns="50800" rIns="50800" bIns="50800" rtlCol="0" anchor="ctr"/>
            <a:lstStyle/>
            <a:p>
              <a:pPr algn="ctr">
                <a:lnSpc>
                  <a:spcPts val="3517"/>
                </a:lnSpc>
              </a:pPr>
              <a:endParaRPr/>
            </a:p>
          </p:txBody>
        </p:sp>
      </p:grpSp>
      <p:pic>
        <p:nvPicPr>
          <p:cNvPr id="21" name="Picture 21"/>
          <p:cNvPicPr>
            <a:picLocks noChangeAspect="1"/>
          </p:cNvPicPr>
          <p:nvPr/>
        </p:nvPicPr>
        <p:blipFill>
          <a:blip r:embed="rId2"/>
          <a:srcRect/>
          <a:stretch>
            <a:fillRect/>
          </a:stretch>
        </p:blipFill>
        <p:spPr>
          <a:xfrm>
            <a:off x="11554946" y="2836417"/>
            <a:ext cx="10351698" cy="8229600"/>
          </a:xfrm>
          <a:prstGeom prst="rect">
            <a:avLst/>
          </a:prstGeom>
        </p:spPr>
      </p:pic>
      <p:sp>
        <p:nvSpPr>
          <p:cNvPr id="22" name="TextBox 22"/>
          <p:cNvSpPr txBox="1"/>
          <p:nvPr/>
        </p:nvSpPr>
        <p:spPr>
          <a:xfrm>
            <a:off x="-507434" y="1488317"/>
            <a:ext cx="16907229" cy="720834"/>
          </a:xfrm>
          <a:prstGeom prst="rect">
            <a:avLst/>
          </a:prstGeom>
        </p:spPr>
        <p:txBody>
          <a:bodyPr lIns="0" tIns="0" rIns="0" bIns="0" rtlCol="0" anchor="t">
            <a:spAutoFit/>
          </a:bodyPr>
          <a:lstStyle/>
          <a:p>
            <a:pPr algn="ctr">
              <a:lnSpc>
                <a:spcPts val="5943"/>
              </a:lnSpc>
            </a:pPr>
            <a:r>
              <a:rPr lang="en-US" sz="4245">
                <a:solidFill>
                  <a:srgbClr val="FFBD59"/>
                </a:solidFill>
                <a:latin typeface="Open Sans Bold"/>
              </a:rPr>
              <a:t>Etude de la modification du potentiel membranaire </a:t>
            </a:r>
          </a:p>
        </p:txBody>
      </p:sp>
      <p:sp>
        <p:nvSpPr>
          <p:cNvPr id="23" name="TextBox 23"/>
          <p:cNvSpPr txBox="1"/>
          <p:nvPr/>
        </p:nvSpPr>
        <p:spPr>
          <a:xfrm>
            <a:off x="974973" y="537527"/>
            <a:ext cx="11908929"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Pourquoi étudier l'excitabilité axonale?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7216690">
            <a:off x="14225123" y="-31760"/>
            <a:ext cx="8825308" cy="8229600"/>
          </a:xfrm>
          <a:prstGeom prst="rect">
            <a:avLst/>
          </a:prstGeom>
        </p:spPr>
      </p:pic>
      <p:pic>
        <p:nvPicPr>
          <p:cNvPr id="3" name="Picture 3"/>
          <p:cNvPicPr>
            <a:picLocks noChangeAspect="1"/>
          </p:cNvPicPr>
          <p:nvPr/>
        </p:nvPicPr>
        <p:blipFill>
          <a:blip r:embed="rId3"/>
          <a:srcRect/>
          <a:stretch>
            <a:fillRect/>
          </a:stretch>
        </p:blipFill>
        <p:spPr>
          <a:xfrm>
            <a:off x="-7827180" y="2932744"/>
            <a:ext cx="9031111" cy="8229600"/>
          </a:xfrm>
          <a:prstGeom prst="rect">
            <a:avLst/>
          </a:prstGeom>
        </p:spPr>
      </p:pic>
      <p:pic>
        <p:nvPicPr>
          <p:cNvPr id="4" name="Picture 4"/>
          <p:cNvPicPr>
            <a:picLocks noChangeAspect="1"/>
          </p:cNvPicPr>
          <p:nvPr/>
        </p:nvPicPr>
        <p:blipFill>
          <a:blip r:embed="rId4"/>
          <a:srcRect/>
          <a:stretch>
            <a:fillRect/>
          </a:stretch>
        </p:blipFill>
        <p:spPr>
          <a:xfrm>
            <a:off x="11864819" y="5915845"/>
            <a:ext cx="5394481" cy="3221035"/>
          </a:xfrm>
          <a:prstGeom prst="rect">
            <a:avLst/>
          </a:prstGeom>
        </p:spPr>
      </p:pic>
      <p:pic>
        <p:nvPicPr>
          <p:cNvPr id="5" name="Picture 5"/>
          <p:cNvPicPr>
            <a:picLocks noChangeAspect="1"/>
          </p:cNvPicPr>
          <p:nvPr/>
        </p:nvPicPr>
        <p:blipFill>
          <a:blip r:embed="rId5"/>
          <a:srcRect/>
          <a:stretch>
            <a:fillRect/>
          </a:stretch>
        </p:blipFill>
        <p:spPr>
          <a:xfrm>
            <a:off x="81294" y="5942449"/>
            <a:ext cx="5675138" cy="3194431"/>
          </a:xfrm>
          <a:prstGeom prst="rect">
            <a:avLst/>
          </a:prstGeom>
        </p:spPr>
      </p:pic>
      <p:pic>
        <p:nvPicPr>
          <p:cNvPr id="6" name="Picture 6"/>
          <p:cNvPicPr>
            <a:picLocks noChangeAspect="1"/>
          </p:cNvPicPr>
          <p:nvPr/>
        </p:nvPicPr>
        <p:blipFill>
          <a:blip r:embed="rId6"/>
          <a:srcRect/>
          <a:stretch>
            <a:fillRect/>
          </a:stretch>
        </p:blipFill>
        <p:spPr>
          <a:xfrm>
            <a:off x="5832632" y="4747577"/>
            <a:ext cx="5956843" cy="3226305"/>
          </a:xfrm>
          <a:prstGeom prst="rect">
            <a:avLst/>
          </a:prstGeom>
        </p:spPr>
      </p:pic>
      <p:sp>
        <p:nvSpPr>
          <p:cNvPr id="7" name="TextBox 7"/>
          <p:cNvSpPr txBox="1"/>
          <p:nvPr/>
        </p:nvSpPr>
        <p:spPr>
          <a:xfrm>
            <a:off x="886801" y="238125"/>
            <a:ext cx="6709767" cy="903594"/>
          </a:xfrm>
          <a:prstGeom prst="rect">
            <a:avLst/>
          </a:prstGeom>
        </p:spPr>
        <p:txBody>
          <a:bodyPr lIns="0" tIns="0" rIns="0" bIns="0" rtlCol="0" anchor="t">
            <a:spAutoFit/>
          </a:bodyPr>
          <a:lstStyle/>
          <a:p>
            <a:pPr algn="just">
              <a:lnSpc>
                <a:spcPts val="7420"/>
              </a:lnSpc>
            </a:pPr>
            <a:r>
              <a:rPr lang="en-US" sz="5300">
                <a:solidFill>
                  <a:srgbClr val="FFFFFF"/>
                </a:solidFill>
                <a:latin typeface="Open Sans Extra Bold"/>
              </a:rPr>
              <a:t>But de notre étude </a:t>
            </a:r>
          </a:p>
        </p:txBody>
      </p:sp>
      <p:sp>
        <p:nvSpPr>
          <p:cNvPr id="8" name="TextBox 8"/>
          <p:cNvSpPr txBox="1"/>
          <p:nvPr/>
        </p:nvSpPr>
        <p:spPr>
          <a:xfrm>
            <a:off x="886801" y="1547520"/>
            <a:ext cx="15848505" cy="2486660"/>
          </a:xfrm>
          <a:prstGeom prst="rect">
            <a:avLst/>
          </a:prstGeom>
        </p:spPr>
        <p:txBody>
          <a:bodyPr lIns="0" tIns="0" rIns="0" bIns="0" rtlCol="0" anchor="t">
            <a:spAutoFit/>
          </a:bodyPr>
          <a:lstStyle/>
          <a:p>
            <a:pPr>
              <a:lnSpc>
                <a:spcPts val="6300"/>
              </a:lnSpc>
            </a:pPr>
            <a:r>
              <a:rPr lang="en-US" sz="4500">
                <a:solidFill>
                  <a:srgbClr val="FFBD59"/>
                </a:solidFill>
                <a:latin typeface="Open Sans"/>
              </a:rPr>
              <a:t>Développer des outils pratiques pour étudier l'excitabilité axonale réalisables sur un simple appareil d'ENMG</a:t>
            </a:r>
          </a:p>
          <a:p>
            <a:pPr>
              <a:lnSpc>
                <a:spcPts val="7279"/>
              </a:lnSpc>
            </a:pPr>
            <a:endParaRPr lang="en-US" sz="4500">
              <a:solidFill>
                <a:srgbClr val="FFBD59"/>
              </a:solidFill>
              <a:latin typeface="Open Sans"/>
            </a:endParaRPr>
          </a:p>
        </p:txBody>
      </p:sp>
      <p:sp>
        <p:nvSpPr>
          <p:cNvPr id="9" name="TextBox 9"/>
          <p:cNvSpPr txBox="1"/>
          <p:nvPr/>
        </p:nvSpPr>
        <p:spPr>
          <a:xfrm>
            <a:off x="1803029" y="4443755"/>
            <a:ext cx="1382018" cy="778510"/>
          </a:xfrm>
          <a:prstGeom prst="rect">
            <a:avLst/>
          </a:prstGeom>
        </p:spPr>
        <p:txBody>
          <a:bodyPr lIns="0" tIns="0" rIns="0" bIns="0" rtlCol="0" anchor="t">
            <a:spAutoFit/>
          </a:bodyPr>
          <a:lstStyle/>
          <a:p>
            <a:pPr algn="ctr">
              <a:lnSpc>
                <a:spcPts val="6440"/>
              </a:lnSpc>
            </a:pPr>
            <a:r>
              <a:rPr lang="en-US" sz="4600">
                <a:solidFill>
                  <a:srgbClr val="FFFFFF"/>
                </a:solidFill>
                <a:latin typeface="Open Sans"/>
              </a:rPr>
              <a:t>iMAX</a:t>
            </a:r>
          </a:p>
        </p:txBody>
      </p:sp>
      <p:sp>
        <p:nvSpPr>
          <p:cNvPr id="10" name="TextBox 10"/>
          <p:cNvSpPr txBox="1"/>
          <p:nvPr/>
        </p:nvSpPr>
        <p:spPr>
          <a:xfrm>
            <a:off x="11670333" y="4362577"/>
            <a:ext cx="6617667" cy="1401552"/>
          </a:xfrm>
          <a:prstGeom prst="rect">
            <a:avLst/>
          </a:prstGeom>
        </p:spPr>
        <p:txBody>
          <a:bodyPr lIns="0" tIns="0" rIns="0" bIns="0" rtlCol="0" anchor="t">
            <a:spAutoFit/>
          </a:bodyPr>
          <a:lstStyle/>
          <a:p>
            <a:pPr algn="ctr">
              <a:lnSpc>
                <a:spcPts val="5699"/>
              </a:lnSpc>
            </a:pPr>
            <a:r>
              <a:rPr lang="en-US" sz="4070">
                <a:solidFill>
                  <a:srgbClr val="FFFFFF"/>
                </a:solidFill>
                <a:latin typeface="Open Sans"/>
              </a:rPr>
              <a:t>Cycle de récupération</a:t>
            </a:r>
          </a:p>
          <a:p>
            <a:pPr algn="ctr">
              <a:lnSpc>
                <a:spcPts val="5699"/>
              </a:lnSpc>
            </a:pPr>
            <a:r>
              <a:rPr lang="en-US" sz="4070">
                <a:solidFill>
                  <a:srgbClr val="FFFFFF"/>
                </a:solidFill>
                <a:latin typeface="Open Sans"/>
              </a:rPr>
              <a:t> de l'excitabilité</a:t>
            </a:r>
          </a:p>
        </p:txBody>
      </p:sp>
      <p:sp>
        <p:nvSpPr>
          <p:cNvPr id="11" name="TextBox 11"/>
          <p:cNvSpPr txBox="1"/>
          <p:nvPr/>
        </p:nvSpPr>
        <p:spPr>
          <a:xfrm>
            <a:off x="6012936" y="3442819"/>
            <a:ext cx="5596235" cy="770307"/>
          </a:xfrm>
          <a:prstGeom prst="rect">
            <a:avLst/>
          </a:prstGeom>
        </p:spPr>
        <p:txBody>
          <a:bodyPr lIns="0" tIns="0" rIns="0" bIns="0" rtlCol="0" anchor="t">
            <a:spAutoFit/>
          </a:bodyPr>
          <a:lstStyle/>
          <a:p>
            <a:pPr algn="ctr">
              <a:lnSpc>
                <a:spcPts val="6367"/>
              </a:lnSpc>
            </a:pPr>
            <a:r>
              <a:rPr lang="en-US" sz="4547">
                <a:solidFill>
                  <a:srgbClr val="FFFFFF"/>
                </a:solidFill>
                <a:latin typeface="Open Sans"/>
              </a:rPr>
              <a:t>Chronaxie-Rhéobase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129897" y="100530"/>
            <a:ext cx="17760889" cy="10355724"/>
          </a:xfrm>
          <a:prstGeom prst="rect">
            <a:avLst/>
          </a:prstGeom>
        </p:spPr>
        <p:txBody>
          <a:bodyPr lIns="0" tIns="0" rIns="0" bIns="0" rtlCol="0" anchor="t">
            <a:spAutoFit/>
          </a:bodyPr>
          <a:lstStyle/>
          <a:p>
            <a:pPr>
              <a:lnSpc>
                <a:spcPts val="3090"/>
              </a:lnSpc>
              <a:spcBef>
                <a:spcPct val="0"/>
              </a:spcBef>
            </a:pPr>
            <a:r>
              <a:rPr lang="en-US" sz="2377">
                <a:solidFill>
                  <a:srgbClr val="FFBD59"/>
                </a:solidFill>
                <a:latin typeface="TT Drugs Bold"/>
              </a:rPr>
              <a:t>POPULATION</a:t>
            </a:r>
          </a:p>
          <a:p>
            <a:pPr>
              <a:lnSpc>
                <a:spcPts val="3090"/>
              </a:lnSpc>
              <a:spcBef>
                <a:spcPct val="0"/>
              </a:spcBef>
            </a:pPr>
            <a:endParaRPr lang="en-US" sz="2377">
              <a:solidFill>
                <a:srgbClr val="FFBD59"/>
              </a:solidFill>
              <a:latin typeface="TT Drugs Bold"/>
            </a:endParaRPr>
          </a:p>
          <a:p>
            <a:pPr>
              <a:lnSpc>
                <a:spcPts val="3090"/>
              </a:lnSpc>
              <a:spcBef>
                <a:spcPct val="0"/>
              </a:spcBef>
            </a:pPr>
            <a:r>
              <a:rPr lang="en-US" sz="2377">
                <a:solidFill>
                  <a:srgbClr val="FF5757"/>
                </a:solidFill>
                <a:latin typeface="TT Drugs Bold"/>
              </a:rPr>
              <a:t>Contrôles </a:t>
            </a:r>
          </a:p>
          <a:p>
            <a:pPr>
              <a:lnSpc>
                <a:spcPts val="3090"/>
              </a:lnSpc>
              <a:spcBef>
                <a:spcPct val="0"/>
              </a:spcBef>
            </a:pPr>
            <a:r>
              <a:rPr lang="en-US" sz="2377">
                <a:solidFill>
                  <a:srgbClr val="FFFFFF"/>
                </a:solidFill>
                <a:latin typeface="TT Drugs Bold"/>
              </a:rPr>
              <a:t>50 volontaires sains (entre 20 et &gt;60 ans, 10 par décennie 5 hommes et 5 femmes)</a:t>
            </a:r>
          </a:p>
          <a:p>
            <a:pPr>
              <a:lnSpc>
                <a:spcPts val="3090"/>
              </a:lnSpc>
              <a:spcBef>
                <a:spcPct val="0"/>
              </a:spcBef>
            </a:pPr>
            <a:r>
              <a:rPr lang="en-US" sz="2377">
                <a:solidFill>
                  <a:srgbClr val="FFFFFF"/>
                </a:solidFill>
                <a:latin typeface="TT Drugs Bold"/>
              </a:rPr>
              <a:t>=&gt; reproductibilité : 2 tests pour 20 sujets</a:t>
            </a:r>
          </a:p>
          <a:p>
            <a:pPr>
              <a:lnSpc>
                <a:spcPts val="3090"/>
              </a:lnSpc>
              <a:spcBef>
                <a:spcPct val="0"/>
              </a:spcBef>
            </a:pPr>
            <a:endParaRPr lang="en-US" sz="2377">
              <a:solidFill>
                <a:srgbClr val="FFFFFF"/>
              </a:solidFill>
              <a:latin typeface="TT Drugs Bold"/>
            </a:endParaRPr>
          </a:p>
          <a:p>
            <a:pPr>
              <a:lnSpc>
                <a:spcPts val="3090"/>
              </a:lnSpc>
              <a:spcBef>
                <a:spcPct val="0"/>
              </a:spcBef>
            </a:pPr>
            <a:r>
              <a:rPr lang="en-US" sz="2377">
                <a:solidFill>
                  <a:srgbClr val="FFFFFF"/>
                </a:solidFill>
                <a:latin typeface="TT Drugs Bold"/>
              </a:rPr>
              <a:t>Critères d’inclusion </a:t>
            </a:r>
          </a:p>
          <a:p>
            <a:pPr>
              <a:lnSpc>
                <a:spcPts val="3090"/>
              </a:lnSpc>
              <a:spcBef>
                <a:spcPct val="0"/>
              </a:spcBef>
            </a:pPr>
            <a:r>
              <a:rPr lang="en-US" sz="2377">
                <a:solidFill>
                  <a:srgbClr val="000000"/>
                </a:solidFill>
                <a:latin typeface="TT Drugs Bold"/>
              </a:rPr>
              <a:t>Staff médical ou paramédical (et membres de la famille ou amis)</a:t>
            </a:r>
          </a:p>
          <a:p>
            <a:pPr>
              <a:lnSpc>
                <a:spcPts val="3090"/>
              </a:lnSpc>
              <a:spcBef>
                <a:spcPct val="0"/>
              </a:spcBef>
            </a:pPr>
            <a:r>
              <a:rPr lang="en-US" sz="2377">
                <a:solidFill>
                  <a:srgbClr val="FFFFFF"/>
                </a:solidFill>
                <a:latin typeface="TT Drugs Bold"/>
              </a:rPr>
              <a:t>Critères d’exclusion </a:t>
            </a:r>
          </a:p>
          <a:p>
            <a:pPr>
              <a:lnSpc>
                <a:spcPts val="3090"/>
              </a:lnSpc>
              <a:spcBef>
                <a:spcPct val="0"/>
              </a:spcBef>
            </a:pPr>
            <a:r>
              <a:rPr lang="en-US" sz="2377">
                <a:solidFill>
                  <a:srgbClr val="000000"/>
                </a:solidFill>
                <a:latin typeface="TT Drugs Bold"/>
              </a:rPr>
              <a:t>Signes cliniques ou électrophysiologiques d’une atteinte neurologique périphérique, diffuse ou localisée, incluant les neuropathies canalaires (syndrome du canal carpien, neuropathie du nerf ulnaire au coude, atteinte du nerf fibulaire au genou) et les facteurs de risque de neuropathie périphérique (diabète, abus d’alcool ou prise de médicaments neurotoxiques).</a:t>
            </a:r>
          </a:p>
          <a:p>
            <a:pPr>
              <a:lnSpc>
                <a:spcPts val="3090"/>
              </a:lnSpc>
              <a:spcBef>
                <a:spcPct val="0"/>
              </a:spcBef>
            </a:pPr>
            <a:endParaRPr lang="en-US" sz="2377">
              <a:solidFill>
                <a:srgbClr val="000000"/>
              </a:solidFill>
              <a:latin typeface="TT Drugs Bold"/>
            </a:endParaRPr>
          </a:p>
          <a:p>
            <a:pPr>
              <a:lnSpc>
                <a:spcPts val="3090"/>
              </a:lnSpc>
              <a:spcBef>
                <a:spcPct val="0"/>
              </a:spcBef>
            </a:pPr>
            <a:r>
              <a:rPr lang="en-US" sz="2377">
                <a:solidFill>
                  <a:srgbClr val="FF5757"/>
                </a:solidFill>
                <a:latin typeface="TT Drugs Bold"/>
              </a:rPr>
              <a:t>Patients </a:t>
            </a:r>
          </a:p>
          <a:p>
            <a:pPr>
              <a:lnSpc>
                <a:spcPts val="3090"/>
              </a:lnSpc>
              <a:spcBef>
                <a:spcPct val="0"/>
              </a:spcBef>
            </a:pPr>
            <a:r>
              <a:rPr lang="en-US" sz="2377">
                <a:solidFill>
                  <a:srgbClr val="FFFFFF"/>
                </a:solidFill>
                <a:latin typeface="TT Drugs Bold"/>
              </a:rPr>
              <a:t>Neuropathie périphérique démyélinisante : 10 CMT1a, 10 SGB, 10 CIDP/MMN/anti-MAG </a:t>
            </a:r>
          </a:p>
          <a:p>
            <a:pPr>
              <a:lnSpc>
                <a:spcPts val="3090"/>
              </a:lnSpc>
              <a:spcBef>
                <a:spcPct val="0"/>
              </a:spcBef>
            </a:pPr>
            <a:r>
              <a:rPr lang="en-US" sz="2377">
                <a:solidFill>
                  <a:srgbClr val="FFFFFF"/>
                </a:solidFill>
                <a:latin typeface="TT Drugs Bold"/>
              </a:rPr>
              <a:t>                                                                                   =&gt; test avant et après IVIg pour certains sujets</a:t>
            </a:r>
          </a:p>
          <a:p>
            <a:pPr>
              <a:lnSpc>
                <a:spcPts val="3090"/>
              </a:lnSpc>
              <a:spcBef>
                <a:spcPct val="0"/>
              </a:spcBef>
            </a:pPr>
            <a:r>
              <a:rPr lang="en-US" sz="2377">
                <a:solidFill>
                  <a:srgbClr val="FFFFFF"/>
                </a:solidFill>
                <a:latin typeface="TT Drugs Bold"/>
              </a:rPr>
              <a:t>Neuropathie périphérique axonale : 10 patients diabètiques?</a:t>
            </a:r>
          </a:p>
          <a:p>
            <a:pPr>
              <a:lnSpc>
                <a:spcPts val="3090"/>
              </a:lnSpc>
              <a:spcBef>
                <a:spcPct val="0"/>
              </a:spcBef>
            </a:pPr>
            <a:r>
              <a:rPr lang="en-US" sz="2377">
                <a:solidFill>
                  <a:srgbClr val="FFFFFF"/>
                </a:solidFill>
                <a:latin typeface="TT Drugs Bold"/>
              </a:rPr>
              <a:t>10 patients intubés et sédatés en USI</a:t>
            </a:r>
          </a:p>
          <a:p>
            <a:pPr>
              <a:lnSpc>
                <a:spcPts val="3090"/>
              </a:lnSpc>
              <a:spcBef>
                <a:spcPct val="0"/>
              </a:spcBef>
            </a:pPr>
            <a:endParaRPr lang="en-US" sz="2377">
              <a:solidFill>
                <a:srgbClr val="FFFFFF"/>
              </a:solidFill>
              <a:latin typeface="TT Drugs Bold"/>
            </a:endParaRPr>
          </a:p>
          <a:p>
            <a:pPr>
              <a:lnSpc>
                <a:spcPts val="3090"/>
              </a:lnSpc>
              <a:spcBef>
                <a:spcPct val="0"/>
              </a:spcBef>
            </a:pPr>
            <a:r>
              <a:rPr lang="en-US" sz="2377">
                <a:solidFill>
                  <a:srgbClr val="FFFFFF"/>
                </a:solidFill>
                <a:latin typeface="TT Drugs Bold"/>
              </a:rPr>
              <a:t>Critères d’inclusion </a:t>
            </a:r>
          </a:p>
          <a:p>
            <a:pPr>
              <a:lnSpc>
                <a:spcPts val="3090"/>
              </a:lnSpc>
              <a:spcBef>
                <a:spcPct val="0"/>
              </a:spcBef>
            </a:pPr>
            <a:r>
              <a:rPr lang="en-US" sz="2377">
                <a:solidFill>
                  <a:srgbClr val="000000"/>
                </a:solidFill>
                <a:latin typeface="TT Drugs Bold"/>
              </a:rPr>
              <a:t>Homme ou femme, au-dessus de 18 ans, avec une neuropathie périphérique héréditaire ou acquise.</a:t>
            </a:r>
          </a:p>
          <a:p>
            <a:pPr>
              <a:lnSpc>
                <a:spcPts val="3090"/>
              </a:lnSpc>
              <a:spcBef>
                <a:spcPct val="0"/>
              </a:spcBef>
            </a:pPr>
            <a:r>
              <a:rPr lang="en-US" sz="2377">
                <a:solidFill>
                  <a:srgbClr val="FFFFFF"/>
                </a:solidFill>
                <a:latin typeface="TT Drugs Bold"/>
              </a:rPr>
              <a:t>Critères d’exclusion </a:t>
            </a:r>
          </a:p>
          <a:p>
            <a:pPr>
              <a:lnSpc>
                <a:spcPts val="3090"/>
              </a:lnSpc>
              <a:spcBef>
                <a:spcPct val="0"/>
              </a:spcBef>
            </a:pPr>
            <a:r>
              <a:rPr lang="en-US" sz="2377">
                <a:solidFill>
                  <a:srgbClr val="000000"/>
                </a:solidFill>
                <a:latin typeface="TT Drugs Bold"/>
              </a:rPr>
              <a:t>Pacemaker, amplitude de la réponse motrice (CMAP) &lt; 2mV, patiente enceinte ou en cours d’allaitement, patient ne pouvant pas participer à l’entièreté de l’étude, incapable de comprendre les conditions de réalisation de l’examen, incapable de donner son consentement.</a:t>
            </a:r>
          </a:p>
          <a:p>
            <a:pPr>
              <a:lnSpc>
                <a:spcPts val="3090"/>
              </a:lnSpc>
              <a:spcBef>
                <a:spcPct val="0"/>
              </a:spcBef>
            </a:pPr>
            <a:endParaRPr lang="en-US" sz="2377">
              <a:solidFill>
                <a:srgbClr val="000000"/>
              </a:solidFill>
              <a:latin typeface="TT Drugs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sp>
        <p:nvSpPr>
          <p:cNvPr id="2" name="TextBox 2"/>
          <p:cNvSpPr txBox="1"/>
          <p:nvPr/>
        </p:nvSpPr>
        <p:spPr>
          <a:xfrm>
            <a:off x="134012" y="-38100"/>
            <a:ext cx="18153988" cy="10310339"/>
          </a:xfrm>
          <a:prstGeom prst="rect">
            <a:avLst/>
          </a:prstGeom>
        </p:spPr>
        <p:txBody>
          <a:bodyPr lIns="0" tIns="0" rIns="0" bIns="0" rtlCol="0" anchor="t">
            <a:spAutoFit/>
          </a:bodyPr>
          <a:lstStyle/>
          <a:p>
            <a:pPr>
              <a:lnSpc>
                <a:spcPts val="3749"/>
              </a:lnSpc>
              <a:spcBef>
                <a:spcPct val="0"/>
              </a:spcBef>
            </a:pPr>
            <a:r>
              <a:rPr lang="en-US" sz="2884">
                <a:solidFill>
                  <a:srgbClr val="FFBD59"/>
                </a:solidFill>
                <a:latin typeface="TT Drugs Bold"/>
              </a:rPr>
              <a:t>PROTOCOLE</a:t>
            </a:r>
          </a:p>
          <a:p>
            <a:pPr>
              <a:lnSpc>
                <a:spcPts val="3749"/>
              </a:lnSpc>
              <a:spcBef>
                <a:spcPct val="0"/>
              </a:spcBef>
            </a:pPr>
            <a:endParaRPr lang="en-US" sz="2884">
              <a:solidFill>
                <a:srgbClr val="FFBD59"/>
              </a:solidFill>
              <a:latin typeface="TT Drugs Bold"/>
            </a:endParaRPr>
          </a:p>
          <a:p>
            <a:pPr>
              <a:lnSpc>
                <a:spcPts val="3749"/>
              </a:lnSpc>
              <a:spcBef>
                <a:spcPct val="0"/>
              </a:spcBef>
            </a:pPr>
            <a:r>
              <a:rPr lang="en-US" sz="2884">
                <a:solidFill>
                  <a:srgbClr val="FFFFFF"/>
                </a:solidFill>
                <a:latin typeface="TT Drugs Bold"/>
              </a:rPr>
              <a:t>Anamnèse</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Tests fonctionnels/échelles pour le groupe patient : Dynamomètre de jamar, MRC sum score, ONLS, RODS</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Mesures de conduction classiques</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Mesures excitabilité axonale :</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 iMAX : nerf médian, nerf ulnaire, nerf fibulaire</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 Courbe intensité/durée à l'i40 et au seuil sur le nerf médian</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 Doubles chocs nerf médian : condition basale, ischémie (5min), post ischémie</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 Protocole d'excitabilité multiple (poursuite du seuil) nerf médian : courbe stimulus/réponse, courbe intensité/durée, l’électrotonus seuil, la courbe courant/seuil, cycle de récupération de l’excitabilité.</a:t>
            </a:r>
          </a:p>
          <a:p>
            <a:pPr>
              <a:lnSpc>
                <a:spcPts val="3749"/>
              </a:lnSpc>
              <a:spcBef>
                <a:spcPct val="0"/>
              </a:spcBef>
            </a:pPr>
            <a:endParaRPr lang="en-US" sz="2884">
              <a:solidFill>
                <a:srgbClr val="FFFFFF"/>
              </a:solidFill>
              <a:latin typeface="TT Drugs Bold"/>
            </a:endParaRPr>
          </a:p>
          <a:p>
            <a:pPr>
              <a:lnSpc>
                <a:spcPts val="3749"/>
              </a:lnSpc>
              <a:spcBef>
                <a:spcPct val="0"/>
              </a:spcBef>
            </a:pPr>
            <a:r>
              <a:rPr lang="en-US" sz="2884">
                <a:solidFill>
                  <a:srgbClr val="FFFFFF"/>
                </a:solidFill>
                <a:latin typeface="TT Drugs Bold"/>
              </a:rPr>
              <a:t>EVA pour chacun des tests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26948" y="2194028"/>
            <a:ext cx="14374156" cy="7279934"/>
          </a:xfrm>
          <a:prstGeom prst="rect">
            <a:avLst/>
          </a:prstGeom>
        </p:spPr>
      </p:pic>
      <p:pic>
        <p:nvPicPr>
          <p:cNvPr id="3" name="Picture 3"/>
          <p:cNvPicPr>
            <a:picLocks noChangeAspect="1"/>
          </p:cNvPicPr>
          <p:nvPr/>
        </p:nvPicPr>
        <p:blipFill>
          <a:blip r:embed="rId3"/>
          <a:srcRect/>
          <a:stretch>
            <a:fillRect/>
          </a:stretch>
        </p:blipFill>
        <p:spPr>
          <a:xfrm>
            <a:off x="14852799" y="3808872"/>
            <a:ext cx="6151626" cy="8229600"/>
          </a:xfrm>
          <a:prstGeom prst="rect">
            <a:avLst/>
          </a:prstGeom>
        </p:spPr>
      </p:pic>
      <p:sp>
        <p:nvSpPr>
          <p:cNvPr id="4" name="TextBox 4"/>
          <p:cNvSpPr txBox="1"/>
          <p:nvPr/>
        </p:nvSpPr>
        <p:spPr>
          <a:xfrm>
            <a:off x="3651286" y="4109545"/>
            <a:ext cx="12273993" cy="887095"/>
          </a:xfrm>
          <a:prstGeom prst="rect">
            <a:avLst/>
          </a:prstGeom>
        </p:spPr>
        <p:txBody>
          <a:bodyPr lIns="0" tIns="0" rIns="0" bIns="0" rtlCol="0" anchor="t">
            <a:spAutoFit/>
          </a:bodyPr>
          <a:lstStyle/>
          <a:p>
            <a:pPr algn="ctr">
              <a:lnSpc>
                <a:spcPts val="7279"/>
              </a:lnSpc>
            </a:pPr>
            <a:r>
              <a:rPr lang="en-US" sz="5199">
                <a:solidFill>
                  <a:srgbClr val="38B6FF"/>
                </a:solidFill>
                <a:latin typeface="Open Sans"/>
              </a:rPr>
              <a:t>23°C</a:t>
            </a:r>
          </a:p>
        </p:txBody>
      </p:sp>
      <p:sp>
        <p:nvSpPr>
          <p:cNvPr id="5" name="TextBox 5"/>
          <p:cNvSpPr txBox="1"/>
          <p:nvPr/>
        </p:nvSpPr>
        <p:spPr>
          <a:xfrm>
            <a:off x="-435607" y="3317700"/>
            <a:ext cx="12273993" cy="887095"/>
          </a:xfrm>
          <a:prstGeom prst="rect">
            <a:avLst/>
          </a:prstGeom>
        </p:spPr>
        <p:txBody>
          <a:bodyPr lIns="0" tIns="0" rIns="0" bIns="0" rtlCol="0" anchor="t">
            <a:spAutoFit/>
          </a:bodyPr>
          <a:lstStyle/>
          <a:p>
            <a:pPr algn="ctr">
              <a:lnSpc>
                <a:spcPts val="7279"/>
              </a:lnSpc>
            </a:pPr>
            <a:r>
              <a:rPr lang="en-US" sz="5199">
                <a:solidFill>
                  <a:srgbClr val="FF1616"/>
                </a:solidFill>
                <a:latin typeface="Open Sans"/>
              </a:rPr>
              <a:t>30°C</a:t>
            </a:r>
          </a:p>
        </p:txBody>
      </p:sp>
      <p:sp>
        <p:nvSpPr>
          <p:cNvPr id="6" name="TextBox 6"/>
          <p:cNvSpPr txBox="1"/>
          <p:nvPr/>
        </p:nvSpPr>
        <p:spPr>
          <a:xfrm>
            <a:off x="-1926350" y="4901390"/>
            <a:ext cx="12273993"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a:rPr>
              <a:t>34°C</a:t>
            </a:r>
          </a:p>
        </p:txBody>
      </p:sp>
      <p:sp>
        <p:nvSpPr>
          <p:cNvPr id="7" name="TextBox 7"/>
          <p:cNvSpPr txBox="1"/>
          <p:nvPr/>
        </p:nvSpPr>
        <p:spPr>
          <a:xfrm>
            <a:off x="458987" y="359877"/>
            <a:ext cx="3751659" cy="523549"/>
          </a:xfrm>
          <a:prstGeom prst="rect">
            <a:avLst/>
          </a:prstGeom>
        </p:spPr>
        <p:txBody>
          <a:bodyPr lIns="0" tIns="0" rIns="0" bIns="0" rtlCol="0" anchor="t">
            <a:spAutoFit/>
          </a:bodyPr>
          <a:lstStyle/>
          <a:p>
            <a:pPr algn="ctr">
              <a:lnSpc>
                <a:spcPts val="4217"/>
              </a:lnSpc>
            </a:pPr>
            <a:r>
              <a:rPr lang="en-US" sz="3012">
                <a:solidFill>
                  <a:srgbClr val="FFBD59"/>
                </a:solidFill>
                <a:latin typeface="TT Drugs Bold"/>
              </a:rPr>
              <a:t>REPRODUCTIBILITE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72758" y="1028700"/>
            <a:ext cx="10250058" cy="4402034"/>
          </a:xfrm>
          <a:prstGeom prst="rect">
            <a:avLst/>
          </a:prstGeom>
        </p:spPr>
      </p:pic>
      <p:pic>
        <p:nvPicPr>
          <p:cNvPr id="3" name="Picture 3"/>
          <p:cNvPicPr>
            <a:picLocks noChangeAspect="1"/>
          </p:cNvPicPr>
          <p:nvPr/>
        </p:nvPicPr>
        <p:blipFill>
          <a:blip r:embed="rId3"/>
          <a:srcRect/>
          <a:stretch>
            <a:fillRect/>
          </a:stretch>
        </p:blipFill>
        <p:spPr>
          <a:xfrm>
            <a:off x="10011424" y="3906571"/>
            <a:ext cx="7813450" cy="4966444"/>
          </a:xfrm>
          <a:prstGeom prst="rect">
            <a:avLst/>
          </a:prstGeom>
        </p:spPr>
      </p:pic>
      <p:sp>
        <p:nvSpPr>
          <p:cNvPr id="4" name="TextBox 4"/>
          <p:cNvSpPr txBox="1"/>
          <p:nvPr/>
        </p:nvSpPr>
        <p:spPr>
          <a:xfrm>
            <a:off x="3856564" y="51919"/>
            <a:ext cx="9525" cy="795151"/>
          </a:xfrm>
          <a:prstGeom prst="rect">
            <a:avLst/>
          </a:prstGeom>
        </p:spPr>
        <p:txBody>
          <a:bodyPr lIns="0" tIns="0" rIns="0" bIns="0" rtlCol="0" anchor="t">
            <a:spAutoFit/>
          </a:bodyPr>
          <a:lstStyle/>
          <a:p>
            <a:pPr algn="ctr">
              <a:lnSpc>
                <a:spcPts val="6572"/>
              </a:lnSpc>
            </a:pPr>
            <a:endParaRPr/>
          </a:p>
        </p:txBody>
      </p:sp>
      <p:sp>
        <p:nvSpPr>
          <p:cNvPr id="5" name="TextBox 5"/>
          <p:cNvSpPr txBox="1"/>
          <p:nvPr/>
        </p:nvSpPr>
        <p:spPr>
          <a:xfrm>
            <a:off x="472758" y="197245"/>
            <a:ext cx="3751659" cy="523549"/>
          </a:xfrm>
          <a:prstGeom prst="rect">
            <a:avLst/>
          </a:prstGeom>
        </p:spPr>
        <p:txBody>
          <a:bodyPr lIns="0" tIns="0" rIns="0" bIns="0" rtlCol="0" anchor="t">
            <a:spAutoFit/>
          </a:bodyPr>
          <a:lstStyle/>
          <a:p>
            <a:pPr algn="ctr">
              <a:lnSpc>
                <a:spcPts val="4217"/>
              </a:lnSpc>
            </a:pPr>
            <a:r>
              <a:rPr lang="en-US" sz="3012">
                <a:solidFill>
                  <a:srgbClr val="FFBD59"/>
                </a:solidFill>
                <a:latin typeface="TT Drugs Bold"/>
              </a:rPr>
              <a:t>REPRODUCTIBILITE</a:t>
            </a:r>
          </a:p>
        </p:txBody>
      </p:sp>
      <p:pic>
        <p:nvPicPr>
          <p:cNvPr id="6" name="Picture 6"/>
          <p:cNvPicPr>
            <a:picLocks noChangeAspect="1"/>
          </p:cNvPicPr>
          <p:nvPr/>
        </p:nvPicPr>
        <p:blipFill>
          <a:blip r:embed="rId4"/>
          <a:srcRect/>
          <a:stretch>
            <a:fillRect/>
          </a:stretch>
        </p:blipFill>
        <p:spPr>
          <a:xfrm>
            <a:off x="830251" y="5735534"/>
            <a:ext cx="5614131" cy="415038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106524" y="1028700"/>
            <a:ext cx="17426373" cy="13853967"/>
          </a:xfrm>
          <a:prstGeom prst="rect">
            <a:avLst/>
          </a:prstGeom>
        </p:spPr>
      </p:pic>
      <p:sp>
        <p:nvSpPr>
          <p:cNvPr id="3" name="TextBox 3"/>
          <p:cNvSpPr txBox="1"/>
          <p:nvPr/>
        </p:nvSpPr>
        <p:spPr>
          <a:xfrm>
            <a:off x="5355059" y="4652327"/>
            <a:ext cx="7577882" cy="887095"/>
          </a:xfrm>
          <a:prstGeom prst="rect">
            <a:avLst/>
          </a:prstGeom>
        </p:spPr>
        <p:txBody>
          <a:bodyPr lIns="0" tIns="0" rIns="0" bIns="0" rtlCol="0" anchor="t">
            <a:spAutoFit/>
          </a:bodyPr>
          <a:lstStyle/>
          <a:p>
            <a:pPr algn="ctr">
              <a:lnSpc>
                <a:spcPts val="7279"/>
              </a:lnSpc>
            </a:pPr>
            <a:r>
              <a:rPr lang="en-US" sz="5199">
                <a:solidFill>
                  <a:srgbClr val="FFFFFF"/>
                </a:solidFill>
                <a:latin typeface="Open Sans"/>
              </a:rPr>
              <a:t>Merci pour votre écoute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8591650" y="3270446"/>
            <a:ext cx="9372579" cy="13646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Stimulus-Réponse </a:t>
            </a:r>
          </a:p>
          <a:p>
            <a:pPr>
              <a:lnSpc>
                <a:spcPts val="3640"/>
              </a:lnSpc>
            </a:pPr>
            <a:r>
              <a:rPr lang="en-US" sz="2800">
                <a:solidFill>
                  <a:srgbClr val="FFFFFF"/>
                </a:solidFill>
                <a:latin typeface="TT Drugs"/>
              </a:rPr>
              <a:t>iMAX</a:t>
            </a:r>
          </a:p>
          <a:p>
            <a:pPr>
              <a:lnSpc>
                <a:spcPts val="3640"/>
              </a:lnSpc>
            </a:pPr>
            <a:r>
              <a:rPr lang="en-US" sz="2800">
                <a:solidFill>
                  <a:srgbClr val="FFFFFF"/>
                </a:solidFill>
                <a:latin typeface="TT Drugs"/>
              </a:rPr>
              <a:t> </a:t>
            </a:r>
          </a:p>
        </p:txBody>
      </p:sp>
      <p:sp>
        <p:nvSpPr>
          <p:cNvPr id="3" name="AutoShape 3"/>
          <p:cNvSpPr/>
          <p:nvPr/>
        </p:nvSpPr>
        <p:spPr>
          <a:xfrm>
            <a:off x="8591650" y="4406461"/>
            <a:ext cx="8358727" cy="0"/>
          </a:xfrm>
          <a:prstGeom prst="line">
            <a:avLst/>
          </a:prstGeom>
          <a:ln w="9525" cap="rnd">
            <a:solidFill>
              <a:srgbClr val="FFFFFF"/>
            </a:solidFill>
            <a:prstDash val="solid"/>
            <a:headEnd type="none" w="sm" len="sm"/>
            <a:tailEnd type="none" w="sm" len="sm"/>
          </a:ln>
        </p:spPr>
      </p:sp>
      <p:sp>
        <p:nvSpPr>
          <p:cNvPr id="4" name="AutoShape 4"/>
          <p:cNvSpPr/>
          <p:nvPr/>
        </p:nvSpPr>
        <p:spPr>
          <a:xfrm>
            <a:off x="8556054" y="5884140"/>
            <a:ext cx="8358727" cy="0"/>
          </a:xfrm>
          <a:prstGeom prst="line">
            <a:avLst/>
          </a:prstGeom>
          <a:ln w="9525" cap="rnd">
            <a:solidFill>
              <a:srgbClr val="FFFFFF"/>
            </a:solidFill>
            <a:prstDash val="solid"/>
            <a:headEnd type="none" w="sm" len="sm"/>
            <a:tailEnd type="none" w="sm" len="sm"/>
          </a:ln>
        </p:spPr>
      </p:sp>
      <p:sp>
        <p:nvSpPr>
          <p:cNvPr id="5" name="AutoShape 5"/>
          <p:cNvSpPr/>
          <p:nvPr/>
        </p:nvSpPr>
        <p:spPr>
          <a:xfrm>
            <a:off x="8556054" y="7336076"/>
            <a:ext cx="8358727" cy="0"/>
          </a:xfrm>
          <a:prstGeom prst="line">
            <a:avLst/>
          </a:prstGeom>
          <a:ln w="9525" cap="rnd">
            <a:solidFill>
              <a:srgbClr val="FFFFFF"/>
            </a:solidFill>
            <a:prstDash val="solid"/>
            <a:headEnd type="none" w="sm" len="sm"/>
            <a:tailEnd type="none" w="sm" len="sm"/>
          </a:ln>
        </p:spPr>
      </p:sp>
      <p:grpSp>
        <p:nvGrpSpPr>
          <p:cNvPr id="6" name="Group 6"/>
          <p:cNvGrpSpPr/>
          <p:nvPr/>
        </p:nvGrpSpPr>
        <p:grpSpPr>
          <a:xfrm>
            <a:off x="-1652564" y="5582920"/>
            <a:ext cx="6549356" cy="65493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7692"/>
            </a:solidFill>
          </p:spPr>
        </p:sp>
      </p:grpSp>
      <p:sp>
        <p:nvSpPr>
          <p:cNvPr id="8" name="TextBox 8"/>
          <p:cNvSpPr txBox="1"/>
          <p:nvPr/>
        </p:nvSpPr>
        <p:spPr>
          <a:xfrm>
            <a:off x="8556054" y="467550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Intensité-Durée </a:t>
            </a:r>
          </a:p>
          <a:p>
            <a:pPr>
              <a:lnSpc>
                <a:spcPts val="3640"/>
              </a:lnSpc>
            </a:pPr>
            <a:r>
              <a:rPr lang="en-US" sz="2800">
                <a:solidFill>
                  <a:srgbClr val="FFFFFF"/>
                </a:solidFill>
                <a:latin typeface="TT Drugs"/>
              </a:rPr>
              <a:t>Chronaxie et Rhéobase</a:t>
            </a:r>
          </a:p>
        </p:txBody>
      </p:sp>
      <p:sp>
        <p:nvSpPr>
          <p:cNvPr id="9" name="TextBox 9"/>
          <p:cNvSpPr txBox="1"/>
          <p:nvPr/>
        </p:nvSpPr>
        <p:spPr>
          <a:xfrm>
            <a:off x="0" y="1028700"/>
            <a:ext cx="13405017" cy="676275"/>
          </a:xfrm>
          <a:prstGeom prst="rect">
            <a:avLst/>
          </a:prstGeom>
        </p:spPr>
        <p:txBody>
          <a:bodyPr lIns="0" tIns="0" rIns="0" bIns="0" rtlCol="0" anchor="t">
            <a:spAutoFit/>
          </a:bodyPr>
          <a:lstStyle/>
          <a:p>
            <a:pPr algn="ctr">
              <a:lnSpc>
                <a:spcPts val="5353"/>
              </a:lnSpc>
              <a:spcBef>
                <a:spcPct val="0"/>
              </a:spcBef>
            </a:pPr>
            <a:r>
              <a:rPr lang="en-US" sz="4461">
                <a:solidFill>
                  <a:srgbClr val="FFFFFF"/>
                </a:solidFill>
                <a:latin typeface="Poppins Light"/>
              </a:rPr>
              <a:t>Méthodes d'étude de l'excitabilité axonale</a:t>
            </a:r>
          </a:p>
        </p:txBody>
      </p:sp>
      <p:sp>
        <p:nvSpPr>
          <p:cNvPr id="10" name="TextBox 10"/>
          <p:cNvSpPr txBox="1"/>
          <p:nvPr/>
        </p:nvSpPr>
        <p:spPr>
          <a:xfrm>
            <a:off x="8591650" y="6178928"/>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Cycle de récupération d'excitabilité</a:t>
            </a:r>
          </a:p>
          <a:p>
            <a:pPr>
              <a:lnSpc>
                <a:spcPts val="3640"/>
              </a:lnSpc>
            </a:pPr>
            <a:r>
              <a:rPr lang="en-US" sz="2800">
                <a:solidFill>
                  <a:srgbClr val="FFFFFF"/>
                </a:solidFill>
                <a:latin typeface="TT Drugs"/>
              </a:rPr>
              <a:t>Doubles chocs</a:t>
            </a:r>
          </a:p>
        </p:txBody>
      </p:sp>
      <p:sp>
        <p:nvSpPr>
          <p:cNvPr id="11" name="TextBox 11"/>
          <p:cNvSpPr txBox="1"/>
          <p:nvPr/>
        </p:nvSpPr>
        <p:spPr>
          <a:xfrm>
            <a:off x="8591650" y="750214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Poursuite du Seuil</a:t>
            </a:r>
          </a:p>
          <a:p>
            <a:pPr>
              <a:lnSpc>
                <a:spcPts val="3640"/>
              </a:lnSpc>
            </a:pPr>
            <a:r>
              <a:rPr lang="en-US" sz="2800">
                <a:solidFill>
                  <a:srgbClr val="FFFFFF"/>
                </a:solidFill>
                <a:latin typeface="TT Drugs"/>
              </a:rPr>
              <a:t>Electrotonus Seuil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2A37"/>
        </a:solidFill>
        <a:effectLst/>
      </p:bgPr>
    </p:bg>
    <p:spTree>
      <p:nvGrpSpPr>
        <p:cNvPr id="1" name=""/>
        <p:cNvGrpSpPr/>
        <p:nvPr/>
      </p:nvGrpSpPr>
      <p:grpSpPr>
        <a:xfrm>
          <a:off x="0" y="0"/>
          <a:ext cx="0" cy="0"/>
          <a:chOff x="0" y="0"/>
          <a:chExt cx="0" cy="0"/>
        </a:xfrm>
      </p:grpSpPr>
      <p:sp>
        <p:nvSpPr>
          <p:cNvPr id="2" name="TextBox 2"/>
          <p:cNvSpPr txBox="1"/>
          <p:nvPr/>
        </p:nvSpPr>
        <p:spPr>
          <a:xfrm>
            <a:off x="8591650" y="3270446"/>
            <a:ext cx="9372579" cy="1364615"/>
          </a:xfrm>
          <a:prstGeom prst="rect">
            <a:avLst/>
          </a:prstGeom>
        </p:spPr>
        <p:txBody>
          <a:bodyPr lIns="0" tIns="0" rIns="0" bIns="0" rtlCol="0" anchor="t">
            <a:spAutoFit/>
          </a:bodyPr>
          <a:lstStyle/>
          <a:p>
            <a:pPr>
              <a:lnSpc>
                <a:spcPts val="3640"/>
              </a:lnSpc>
            </a:pPr>
            <a:r>
              <a:rPr lang="en-US" sz="2800">
                <a:solidFill>
                  <a:srgbClr val="FFBD59"/>
                </a:solidFill>
                <a:latin typeface="TT Drugs Bold"/>
              </a:rPr>
              <a:t>Courbe Stimulus-Réponse </a:t>
            </a:r>
          </a:p>
          <a:p>
            <a:pPr>
              <a:lnSpc>
                <a:spcPts val="3640"/>
              </a:lnSpc>
            </a:pPr>
            <a:r>
              <a:rPr lang="en-US" sz="2800">
                <a:solidFill>
                  <a:srgbClr val="FFBD59"/>
                </a:solidFill>
                <a:latin typeface="TT Drugs Bold"/>
              </a:rPr>
              <a:t>iMAX</a:t>
            </a:r>
          </a:p>
          <a:p>
            <a:pPr>
              <a:lnSpc>
                <a:spcPts val="3640"/>
              </a:lnSpc>
            </a:pPr>
            <a:r>
              <a:rPr lang="en-US" sz="2800">
                <a:solidFill>
                  <a:srgbClr val="FFBD59"/>
                </a:solidFill>
                <a:latin typeface="TT Drugs Bold"/>
              </a:rPr>
              <a:t> </a:t>
            </a:r>
          </a:p>
        </p:txBody>
      </p:sp>
      <p:sp>
        <p:nvSpPr>
          <p:cNvPr id="3" name="AutoShape 3"/>
          <p:cNvSpPr/>
          <p:nvPr/>
        </p:nvSpPr>
        <p:spPr>
          <a:xfrm>
            <a:off x="8591650" y="4625536"/>
            <a:ext cx="8358727" cy="0"/>
          </a:xfrm>
          <a:prstGeom prst="line">
            <a:avLst/>
          </a:prstGeom>
          <a:ln w="9525" cap="rnd">
            <a:solidFill>
              <a:srgbClr val="FFFFFF"/>
            </a:solidFill>
            <a:prstDash val="solid"/>
            <a:headEnd type="none" w="sm" len="sm"/>
            <a:tailEnd type="none" w="sm" len="sm"/>
          </a:ln>
        </p:spPr>
      </p:sp>
      <p:sp>
        <p:nvSpPr>
          <p:cNvPr id="4" name="AutoShape 4"/>
          <p:cNvSpPr/>
          <p:nvPr/>
        </p:nvSpPr>
        <p:spPr>
          <a:xfrm>
            <a:off x="8556054" y="5884140"/>
            <a:ext cx="8358727" cy="0"/>
          </a:xfrm>
          <a:prstGeom prst="line">
            <a:avLst/>
          </a:prstGeom>
          <a:ln w="9525" cap="rnd">
            <a:solidFill>
              <a:srgbClr val="FFFFFF"/>
            </a:solidFill>
            <a:prstDash val="solid"/>
            <a:headEnd type="none" w="sm" len="sm"/>
            <a:tailEnd type="none" w="sm" len="sm"/>
          </a:ln>
        </p:spPr>
      </p:sp>
      <p:sp>
        <p:nvSpPr>
          <p:cNvPr id="5" name="AutoShape 5"/>
          <p:cNvSpPr/>
          <p:nvPr/>
        </p:nvSpPr>
        <p:spPr>
          <a:xfrm>
            <a:off x="8556054" y="7336076"/>
            <a:ext cx="8358727" cy="0"/>
          </a:xfrm>
          <a:prstGeom prst="line">
            <a:avLst/>
          </a:prstGeom>
          <a:ln w="9525" cap="rnd">
            <a:solidFill>
              <a:srgbClr val="FFFFFF"/>
            </a:solidFill>
            <a:prstDash val="solid"/>
            <a:headEnd type="none" w="sm" len="sm"/>
            <a:tailEnd type="none" w="sm" len="sm"/>
          </a:ln>
        </p:spPr>
      </p:sp>
      <p:grpSp>
        <p:nvGrpSpPr>
          <p:cNvPr id="6" name="Group 6"/>
          <p:cNvGrpSpPr/>
          <p:nvPr/>
        </p:nvGrpSpPr>
        <p:grpSpPr>
          <a:xfrm>
            <a:off x="-1652564" y="5582920"/>
            <a:ext cx="6549356" cy="6549356"/>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7692"/>
            </a:solidFill>
          </p:spPr>
        </p:sp>
      </p:grpSp>
      <p:sp>
        <p:nvSpPr>
          <p:cNvPr id="8" name="TextBox 8"/>
          <p:cNvSpPr txBox="1"/>
          <p:nvPr/>
        </p:nvSpPr>
        <p:spPr>
          <a:xfrm>
            <a:off x="8556054" y="467550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Courbe Intensité-Durée </a:t>
            </a:r>
          </a:p>
          <a:p>
            <a:pPr>
              <a:lnSpc>
                <a:spcPts val="3640"/>
              </a:lnSpc>
            </a:pPr>
            <a:r>
              <a:rPr lang="en-US" sz="2800">
                <a:solidFill>
                  <a:srgbClr val="FFFFFF"/>
                </a:solidFill>
                <a:latin typeface="TT Drugs"/>
              </a:rPr>
              <a:t>Chronaxie et Rhéobase</a:t>
            </a:r>
          </a:p>
        </p:txBody>
      </p:sp>
      <p:sp>
        <p:nvSpPr>
          <p:cNvPr id="9" name="TextBox 9"/>
          <p:cNvSpPr txBox="1"/>
          <p:nvPr/>
        </p:nvSpPr>
        <p:spPr>
          <a:xfrm>
            <a:off x="0" y="1028700"/>
            <a:ext cx="13405017" cy="676275"/>
          </a:xfrm>
          <a:prstGeom prst="rect">
            <a:avLst/>
          </a:prstGeom>
        </p:spPr>
        <p:txBody>
          <a:bodyPr lIns="0" tIns="0" rIns="0" bIns="0" rtlCol="0" anchor="t">
            <a:spAutoFit/>
          </a:bodyPr>
          <a:lstStyle/>
          <a:p>
            <a:pPr algn="ctr">
              <a:lnSpc>
                <a:spcPts val="5353"/>
              </a:lnSpc>
              <a:spcBef>
                <a:spcPct val="0"/>
              </a:spcBef>
            </a:pPr>
            <a:r>
              <a:rPr lang="en-US" sz="4461">
                <a:solidFill>
                  <a:srgbClr val="FFFFFF"/>
                </a:solidFill>
                <a:latin typeface="Poppins Light"/>
              </a:rPr>
              <a:t>Méthodes d'étude de l'excitabilité axonale</a:t>
            </a:r>
          </a:p>
        </p:txBody>
      </p:sp>
      <p:sp>
        <p:nvSpPr>
          <p:cNvPr id="10" name="TextBox 10"/>
          <p:cNvSpPr txBox="1"/>
          <p:nvPr/>
        </p:nvSpPr>
        <p:spPr>
          <a:xfrm>
            <a:off x="8591650" y="6178928"/>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Cycle de récupération d'excitabilité</a:t>
            </a:r>
          </a:p>
          <a:p>
            <a:pPr>
              <a:lnSpc>
                <a:spcPts val="3640"/>
              </a:lnSpc>
            </a:pPr>
            <a:r>
              <a:rPr lang="en-US" sz="2800">
                <a:solidFill>
                  <a:srgbClr val="FFFFFF"/>
                </a:solidFill>
                <a:latin typeface="TT Drugs"/>
              </a:rPr>
              <a:t>Doubles chocs</a:t>
            </a:r>
          </a:p>
        </p:txBody>
      </p:sp>
      <p:sp>
        <p:nvSpPr>
          <p:cNvPr id="11" name="TextBox 11"/>
          <p:cNvSpPr txBox="1"/>
          <p:nvPr/>
        </p:nvSpPr>
        <p:spPr>
          <a:xfrm>
            <a:off x="8591650" y="7502145"/>
            <a:ext cx="7261605" cy="907415"/>
          </a:xfrm>
          <a:prstGeom prst="rect">
            <a:avLst/>
          </a:prstGeom>
        </p:spPr>
        <p:txBody>
          <a:bodyPr lIns="0" tIns="0" rIns="0" bIns="0" rtlCol="0" anchor="t">
            <a:spAutoFit/>
          </a:bodyPr>
          <a:lstStyle/>
          <a:p>
            <a:pPr>
              <a:lnSpc>
                <a:spcPts val="3640"/>
              </a:lnSpc>
            </a:pPr>
            <a:r>
              <a:rPr lang="en-US" sz="2800">
                <a:solidFill>
                  <a:srgbClr val="FFFFFF"/>
                </a:solidFill>
                <a:latin typeface="TT Drugs"/>
              </a:rPr>
              <a:t>Poursuite du Seuil</a:t>
            </a:r>
          </a:p>
          <a:p>
            <a:pPr>
              <a:lnSpc>
                <a:spcPts val="3640"/>
              </a:lnSpc>
            </a:pPr>
            <a:r>
              <a:rPr lang="en-US" sz="2800">
                <a:solidFill>
                  <a:srgbClr val="FFFFFF"/>
                </a:solidFill>
                <a:latin typeface="TT Drugs"/>
              </a:rPr>
              <a:t>Electrotonus Seuil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9676" b="19676"/>
          <a:stretch>
            <a:fillRect/>
          </a:stretch>
        </p:blipFill>
        <p:spPr>
          <a:xfrm rot="-678827">
            <a:off x="-1625762" y="-240061"/>
            <a:ext cx="9095064" cy="4957401"/>
          </a:xfrm>
          <a:prstGeom prst="rect">
            <a:avLst/>
          </a:prstGeom>
        </p:spPr>
      </p:pic>
      <p:pic>
        <p:nvPicPr>
          <p:cNvPr id="3" name="Picture 3"/>
          <p:cNvPicPr>
            <a:picLocks noChangeAspect="1"/>
          </p:cNvPicPr>
          <p:nvPr/>
        </p:nvPicPr>
        <p:blipFill>
          <a:blip r:embed="rId3"/>
          <a:srcRect/>
          <a:stretch>
            <a:fillRect/>
          </a:stretch>
        </p:blipFill>
        <p:spPr>
          <a:xfrm rot="5400000">
            <a:off x="12195199" y="4791795"/>
            <a:ext cx="7776569" cy="6794777"/>
          </a:xfrm>
          <a:prstGeom prst="rect">
            <a:avLst/>
          </a:prstGeom>
        </p:spPr>
      </p:pic>
      <p:pic>
        <p:nvPicPr>
          <p:cNvPr id="4" name="Picture 4"/>
          <p:cNvPicPr>
            <a:picLocks noChangeAspect="1"/>
          </p:cNvPicPr>
          <p:nvPr/>
        </p:nvPicPr>
        <p:blipFill>
          <a:blip r:embed="rId4"/>
          <a:srcRect/>
          <a:stretch>
            <a:fillRect/>
          </a:stretch>
        </p:blipFill>
        <p:spPr>
          <a:xfrm>
            <a:off x="8467708" y="3836571"/>
            <a:ext cx="9820292" cy="4994804"/>
          </a:xfrm>
          <a:prstGeom prst="rect">
            <a:avLst/>
          </a:prstGeom>
        </p:spPr>
      </p:pic>
      <p:pic>
        <p:nvPicPr>
          <p:cNvPr id="5" name="Picture 5"/>
          <p:cNvPicPr>
            <a:picLocks noChangeAspect="1"/>
          </p:cNvPicPr>
          <p:nvPr/>
        </p:nvPicPr>
        <p:blipFill>
          <a:blip r:embed="rId5"/>
          <a:srcRect/>
          <a:stretch>
            <a:fillRect/>
          </a:stretch>
        </p:blipFill>
        <p:spPr>
          <a:xfrm>
            <a:off x="304453" y="3341546"/>
            <a:ext cx="7930250" cy="5916754"/>
          </a:xfrm>
          <a:prstGeom prst="rect">
            <a:avLst/>
          </a:prstGeom>
        </p:spPr>
      </p:pic>
      <p:sp>
        <p:nvSpPr>
          <p:cNvPr id="6" name="TextBox 6"/>
          <p:cNvSpPr txBox="1"/>
          <p:nvPr/>
        </p:nvSpPr>
        <p:spPr>
          <a:xfrm>
            <a:off x="1797142" y="1243948"/>
            <a:ext cx="8774979" cy="644525"/>
          </a:xfrm>
          <a:prstGeom prst="rect">
            <a:avLst/>
          </a:prstGeom>
        </p:spPr>
        <p:txBody>
          <a:bodyPr lIns="0" tIns="0" rIns="0" bIns="0" rtlCol="0" anchor="t">
            <a:spAutoFit/>
          </a:bodyPr>
          <a:lstStyle/>
          <a:p>
            <a:pPr>
              <a:lnSpc>
                <a:spcPts val="5199"/>
              </a:lnSpc>
            </a:pPr>
            <a:r>
              <a:rPr lang="en-US" sz="3999">
                <a:solidFill>
                  <a:srgbClr val="FFBD59"/>
                </a:solidFill>
                <a:latin typeface="TT Drugs Bold"/>
              </a:rPr>
              <a:t>COURBE STIMULUS RÉPONSE  </a:t>
            </a:r>
          </a:p>
        </p:txBody>
      </p:sp>
      <p:sp>
        <p:nvSpPr>
          <p:cNvPr id="7" name="TextBox 7"/>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12195199" y="4791795"/>
            <a:ext cx="7776569" cy="6794777"/>
          </a:xfrm>
          <a:prstGeom prst="rect">
            <a:avLst/>
          </a:prstGeom>
        </p:spPr>
      </p:pic>
      <p:pic>
        <p:nvPicPr>
          <p:cNvPr id="3" name="Picture 3"/>
          <p:cNvPicPr>
            <a:picLocks noChangeAspect="1"/>
          </p:cNvPicPr>
          <p:nvPr/>
        </p:nvPicPr>
        <p:blipFill>
          <a:blip r:embed="rId3"/>
          <a:srcRect/>
          <a:stretch>
            <a:fillRect/>
          </a:stretch>
        </p:blipFill>
        <p:spPr>
          <a:xfrm>
            <a:off x="9587006" y="2184765"/>
            <a:ext cx="7369715" cy="5734217"/>
          </a:xfrm>
          <a:prstGeom prst="rect">
            <a:avLst/>
          </a:prstGeom>
        </p:spPr>
      </p:pic>
      <p:pic>
        <p:nvPicPr>
          <p:cNvPr id="4" name="Picture 4"/>
          <p:cNvPicPr>
            <a:picLocks noChangeAspect="1"/>
          </p:cNvPicPr>
          <p:nvPr/>
        </p:nvPicPr>
        <p:blipFill>
          <a:blip r:embed="rId4"/>
          <a:srcRect l="3107"/>
          <a:stretch>
            <a:fillRect/>
          </a:stretch>
        </p:blipFill>
        <p:spPr>
          <a:xfrm>
            <a:off x="393031" y="2978231"/>
            <a:ext cx="3968322" cy="4736226"/>
          </a:xfrm>
          <a:prstGeom prst="rect">
            <a:avLst/>
          </a:prstGeom>
        </p:spPr>
      </p:pic>
      <p:pic>
        <p:nvPicPr>
          <p:cNvPr id="5" name="Picture 5"/>
          <p:cNvPicPr>
            <a:picLocks noChangeAspect="1"/>
          </p:cNvPicPr>
          <p:nvPr/>
        </p:nvPicPr>
        <p:blipFill>
          <a:blip r:embed="rId5"/>
          <a:srcRect/>
          <a:stretch>
            <a:fillRect/>
          </a:stretch>
        </p:blipFill>
        <p:spPr>
          <a:xfrm>
            <a:off x="3086340" y="3238230"/>
            <a:ext cx="235391" cy="235391"/>
          </a:xfrm>
          <a:prstGeom prst="rect">
            <a:avLst/>
          </a:prstGeom>
        </p:spPr>
      </p:pic>
      <p:pic>
        <p:nvPicPr>
          <p:cNvPr id="6" name="Picture 6"/>
          <p:cNvPicPr>
            <a:picLocks noChangeAspect="1"/>
          </p:cNvPicPr>
          <p:nvPr/>
        </p:nvPicPr>
        <p:blipFill>
          <a:blip r:embed="rId5"/>
          <a:srcRect/>
          <a:stretch>
            <a:fillRect/>
          </a:stretch>
        </p:blipFill>
        <p:spPr>
          <a:xfrm>
            <a:off x="1625529" y="6514442"/>
            <a:ext cx="242540" cy="242540"/>
          </a:xfrm>
          <a:prstGeom prst="rect">
            <a:avLst/>
          </a:prstGeom>
        </p:spPr>
      </p:pic>
      <p:sp>
        <p:nvSpPr>
          <p:cNvPr id="7" name="TextBox 7"/>
          <p:cNvSpPr txBox="1"/>
          <p:nvPr/>
        </p:nvSpPr>
        <p:spPr>
          <a:xfrm>
            <a:off x="1229044" y="990600"/>
            <a:ext cx="8774979" cy="644525"/>
          </a:xfrm>
          <a:prstGeom prst="rect">
            <a:avLst/>
          </a:prstGeom>
        </p:spPr>
        <p:txBody>
          <a:bodyPr lIns="0" tIns="0" rIns="0" bIns="0" rtlCol="0" anchor="t">
            <a:spAutoFit/>
          </a:bodyPr>
          <a:lstStyle/>
          <a:p>
            <a:pPr>
              <a:lnSpc>
                <a:spcPts val="5199"/>
              </a:lnSpc>
            </a:pPr>
            <a:r>
              <a:rPr lang="en-US" sz="3999">
                <a:solidFill>
                  <a:srgbClr val="FFBD59"/>
                </a:solidFill>
                <a:latin typeface="TT Drugs Bold"/>
              </a:rPr>
              <a:t>COURBE STIMULUS RÉPONSE  </a:t>
            </a:r>
          </a:p>
        </p:txBody>
      </p:sp>
      <p:sp>
        <p:nvSpPr>
          <p:cNvPr id="8" name="TextBox 8"/>
          <p:cNvSpPr txBox="1"/>
          <p:nvPr/>
        </p:nvSpPr>
        <p:spPr>
          <a:xfrm>
            <a:off x="9139238" y="4295775"/>
            <a:ext cx="9525" cy="1533525"/>
          </a:xfrm>
          <a:prstGeom prst="rect">
            <a:avLst/>
          </a:prstGeom>
        </p:spPr>
        <p:txBody>
          <a:bodyPr lIns="0" tIns="0" rIns="0" bIns="0" rtlCol="0" anchor="t">
            <a:spAutoFit/>
          </a:bodyPr>
          <a:lstStyle/>
          <a:p>
            <a:pPr algn="ctr">
              <a:lnSpc>
                <a:spcPts val="12599"/>
              </a:lnSpc>
            </a:pPr>
            <a:endParaRPr/>
          </a:p>
        </p:txBody>
      </p:sp>
      <p:sp>
        <p:nvSpPr>
          <p:cNvPr id="9" name="TextBox 9"/>
          <p:cNvSpPr txBox="1"/>
          <p:nvPr/>
        </p:nvSpPr>
        <p:spPr>
          <a:xfrm>
            <a:off x="698303" y="2156190"/>
            <a:ext cx="7975550" cy="529590"/>
          </a:xfrm>
          <a:prstGeom prst="rect">
            <a:avLst/>
          </a:prstGeom>
        </p:spPr>
        <p:txBody>
          <a:bodyPr lIns="0" tIns="0" rIns="0" bIns="0" rtlCol="0" anchor="t">
            <a:spAutoFit/>
          </a:bodyPr>
          <a:lstStyle/>
          <a:p>
            <a:pPr algn="ctr">
              <a:lnSpc>
                <a:spcPts val="4290"/>
              </a:lnSpc>
              <a:spcBef>
                <a:spcPct val="0"/>
              </a:spcBef>
            </a:pPr>
            <a:r>
              <a:rPr lang="en-US" sz="3300">
                <a:solidFill>
                  <a:srgbClr val="FF5757"/>
                </a:solidFill>
                <a:latin typeface="TT Drugs Bold"/>
              </a:rPr>
              <a:t>iMAX : courbe stimulus/réponse (i100)</a:t>
            </a:r>
          </a:p>
        </p:txBody>
      </p:sp>
      <p:sp>
        <p:nvSpPr>
          <p:cNvPr id="10" name="TextBox 10"/>
          <p:cNvSpPr txBox="1"/>
          <p:nvPr/>
        </p:nvSpPr>
        <p:spPr>
          <a:xfrm>
            <a:off x="4561378" y="4028402"/>
            <a:ext cx="5025628" cy="2607310"/>
          </a:xfrm>
          <a:prstGeom prst="rect">
            <a:avLst/>
          </a:prstGeom>
        </p:spPr>
        <p:txBody>
          <a:bodyPr lIns="0" tIns="0" rIns="0" bIns="0" rtlCol="0" anchor="t">
            <a:spAutoFit/>
          </a:bodyPr>
          <a:lstStyle/>
          <a:p>
            <a:pPr>
              <a:lnSpc>
                <a:spcPts val="4160"/>
              </a:lnSpc>
              <a:spcBef>
                <a:spcPct val="0"/>
              </a:spcBef>
            </a:pPr>
            <a:r>
              <a:rPr lang="en-US" sz="3200">
                <a:solidFill>
                  <a:srgbClr val="FFFFFF"/>
                </a:solidFill>
                <a:latin typeface="TT Drugs"/>
              </a:rPr>
              <a:t>Seuil minimal (0,1 mv)?</a:t>
            </a:r>
          </a:p>
          <a:p>
            <a:pPr>
              <a:lnSpc>
                <a:spcPts val="4160"/>
              </a:lnSpc>
              <a:spcBef>
                <a:spcPct val="0"/>
              </a:spcBef>
            </a:pPr>
            <a:endParaRPr lang="en-US" sz="3200">
              <a:solidFill>
                <a:srgbClr val="FFFFFF"/>
              </a:solidFill>
              <a:latin typeface="TT Drugs"/>
            </a:endParaRPr>
          </a:p>
          <a:p>
            <a:pPr>
              <a:lnSpc>
                <a:spcPts val="4160"/>
              </a:lnSpc>
              <a:spcBef>
                <a:spcPct val="0"/>
              </a:spcBef>
            </a:pPr>
            <a:r>
              <a:rPr lang="en-US" sz="3200">
                <a:solidFill>
                  <a:srgbClr val="FFFFFF"/>
                </a:solidFill>
                <a:latin typeface="TT Drugs"/>
              </a:rPr>
              <a:t>iUP (incréments de 1 mA)?</a:t>
            </a:r>
          </a:p>
          <a:p>
            <a:pPr>
              <a:lnSpc>
                <a:spcPts val="4160"/>
              </a:lnSpc>
              <a:spcBef>
                <a:spcPct val="0"/>
              </a:spcBef>
            </a:pPr>
            <a:endParaRPr lang="en-US" sz="3200">
              <a:solidFill>
                <a:srgbClr val="FFFFFF"/>
              </a:solidFill>
              <a:latin typeface="TT Drugs"/>
            </a:endParaRPr>
          </a:p>
          <a:p>
            <a:pPr>
              <a:lnSpc>
                <a:spcPts val="4160"/>
              </a:lnSpc>
              <a:spcBef>
                <a:spcPct val="0"/>
              </a:spcBef>
            </a:pPr>
            <a:r>
              <a:rPr lang="en-US" sz="3200">
                <a:solidFill>
                  <a:srgbClr val="FFFFFF"/>
                </a:solidFill>
                <a:latin typeface="TT Drugs"/>
              </a:rPr>
              <a:t>iMAX (précision 0,1 mA)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571200">
            <a:off x="6481955" y="-649127"/>
            <a:ext cx="14343539" cy="13070550"/>
          </a:xfrm>
          <a:prstGeom prst="rect">
            <a:avLst/>
          </a:prstGeom>
        </p:spPr>
      </p:pic>
      <p:pic>
        <p:nvPicPr>
          <p:cNvPr id="3" name="Picture 3"/>
          <p:cNvPicPr>
            <a:picLocks noChangeAspect="1"/>
          </p:cNvPicPr>
          <p:nvPr/>
        </p:nvPicPr>
        <p:blipFill>
          <a:blip r:embed="rId3"/>
          <a:srcRect/>
          <a:stretch>
            <a:fillRect/>
          </a:stretch>
        </p:blipFill>
        <p:spPr>
          <a:xfrm>
            <a:off x="1348974" y="755824"/>
            <a:ext cx="15910326" cy="895562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D76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13320" y="741133"/>
            <a:ext cx="17709683" cy="882882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1103</Words>
  <Application>Microsoft Macintosh PowerPoint</Application>
  <PresentationFormat>Personnalisé</PresentationFormat>
  <Paragraphs>261</Paragraphs>
  <Slides>38</Slides>
  <Notes>2</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38</vt:i4>
      </vt:variant>
    </vt:vector>
  </HeadingPairs>
  <TitlesOfParts>
    <vt:vector size="51" baseType="lpstr">
      <vt:lpstr>Poppins Medium</vt:lpstr>
      <vt:lpstr>Open Sans Bold</vt:lpstr>
      <vt:lpstr>Open Sans Light Bold</vt:lpstr>
      <vt:lpstr>Open Sans</vt:lpstr>
      <vt:lpstr>Poppins Light</vt:lpstr>
      <vt:lpstr>Calibri</vt:lpstr>
      <vt:lpstr>TT Drugs Bold</vt:lpstr>
      <vt:lpstr>Open Sans Extra Bold</vt:lpstr>
      <vt:lpstr>TT Drugs</vt:lpstr>
      <vt:lpstr>Arial</vt:lpstr>
      <vt:lpstr>Forum</vt:lpstr>
      <vt:lpstr>Open Sans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Contribution A l'étude d'excitabilité desaxones moteur chez l'homme</dc:title>
  <cp:lastModifiedBy>François Wang</cp:lastModifiedBy>
  <cp:revision>2</cp:revision>
  <dcterms:created xsi:type="dcterms:W3CDTF">2006-08-16T00:00:00Z</dcterms:created>
  <dcterms:modified xsi:type="dcterms:W3CDTF">2022-07-04T12:29:07Z</dcterms:modified>
  <dc:identifier>DAE5pQnHOlw</dc:identifier>
</cp:coreProperties>
</file>