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1"/>
  </p:notesMasterIdLst>
  <p:sldIdLst>
    <p:sldId id="256" r:id="rId2"/>
    <p:sldId id="257" r:id="rId3"/>
    <p:sldId id="258" r:id="rId4"/>
    <p:sldId id="274" r:id="rId5"/>
    <p:sldId id="275" r:id="rId6"/>
    <p:sldId id="276" r:id="rId7"/>
    <p:sldId id="263" r:id="rId8"/>
    <p:sldId id="265" r:id="rId9"/>
    <p:sldId id="264" r:id="rId10"/>
    <p:sldId id="266" r:id="rId11"/>
    <p:sldId id="268" r:id="rId12"/>
    <p:sldId id="267" r:id="rId13"/>
    <p:sldId id="272" r:id="rId14"/>
    <p:sldId id="260" r:id="rId15"/>
    <p:sldId id="269" r:id="rId16"/>
    <p:sldId id="273" r:id="rId17"/>
    <p:sldId id="270" r:id="rId18"/>
    <p:sldId id="271" r:id="rId19"/>
    <p:sldId id="277"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75" autoAdjust="0"/>
    <p:restoredTop sz="94660"/>
  </p:normalViewPr>
  <p:slideViewPr>
    <p:cSldViewPr snapToGrid="0">
      <p:cViewPr varScale="1">
        <p:scale>
          <a:sx n="66" d="100"/>
          <a:sy n="66" d="100"/>
        </p:scale>
        <p:origin x="200" y="1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CABAE1-F197-4ED9-8E10-34B451231DD7}" type="datetimeFigureOut">
              <a:rPr lang="fr-BE" smtClean="0"/>
              <a:t>30/07/22</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AA85F-7B19-4762-8B6A-A498ADABA5A7}" type="slidenum">
              <a:rPr lang="fr-BE" smtClean="0"/>
              <a:t>‹N°›</a:t>
            </a:fld>
            <a:endParaRPr lang="fr-BE"/>
          </a:p>
        </p:txBody>
      </p:sp>
    </p:spTree>
    <p:extLst>
      <p:ext uri="{BB962C8B-B14F-4D97-AF65-F5344CB8AC3E}">
        <p14:creationId xmlns:p14="http://schemas.microsoft.com/office/powerpoint/2010/main" val="2729118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PRINCIPE</a:t>
            </a:r>
            <a:r>
              <a:rPr lang="fr-FR" baseline="0" dirty="0"/>
              <a:t> DU NON BIS IN IDEM: pas de possibilité pour les Régions et communautés d’intervenir dans les matières déjà occupées par le législateur fiscal fédéral</a:t>
            </a:r>
            <a:endParaRPr lang="fr-FR" dirty="0"/>
          </a:p>
        </p:txBody>
      </p:sp>
      <p:sp>
        <p:nvSpPr>
          <p:cNvPr id="4" name="Espace réservé du numéro de diapositive 3"/>
          <p:cNvSpPr>
            <a:spLocks noGrp="1"/>
          </p:cNvSpPr>
          <p:nvPr>
            <p:ph type="sldNum" sz="quarter" idx="10"/>
          </p:nvPr>
        </p:nvSpPr>
        <p:spPr/>
        <p:txBody>
          <a:bodyPr/>
          <a:lstStyle/>
          <a:p>
            <a:fld id="{0ACDB18D-0828-D745-8A3D-68FEC2AE6BD1}" type="slidenum">
              <a:rPr lang="fr-FR" smtClean="0"/>
              <a:t>8</a:t>
            </a:fld>
            <a:endParaRPr lang="fr-FR"/>
          </a:p>
        </p:txBody>
      </p:sp>
    </p:spTree>
    <p:extLst>
      <p:ext uri="{BB962C8B-B14F-4D97-AF65-F5344CB8AC3E}">
        <p14:creationId xmlns:p14="http://schemas.microsoft.com/office/powerpoint/2010/main" val="204621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n-US"/>
          </a:p>
        </p:txBody>
      </p:sp>
      <p:sp>
        <p:nvSpPr>
          <p:cNvPr id="4" name="Espace réservé de la date 3"/>
          <p:cNvSpPr>
            <a:spLocks noGrp="1"/>
          </p:cNvSpPr>
          <p:nvPr>
            <p:ph type="dt" sz="half" idx="10"/>
          </p:nvPr>
        </p:nvSpPr>
        <p:spPr/>
        <p:txBody>
          <a:body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4229663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2663946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3943803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exte du titre"/>
          <p:cNvSpPr>
            <a:spLocks noGrp="1"/>
          </p:cNvSpPr>
          <p:nvPr>
            <p:ph type="title"/>
          </p:nvPr>
        </p:nvSpPr>
        <p:spPr>
          <a:prstGeom prst="rect">
            <a:avLst/>
          </a:prstGeom>
        </p:spPr>
        <p:txBody>
          <a:bodyPr/>
          <a:lstStyle/>
          <a:p>
            <a:r>
              <a:t>Texte du titre</a:t>
            </a:r>
          </a:p>
        </p:txBody>
      </p:sp>
      <p:sp>
        <p:nvSpPr>
          <p:cNvPr id="57" name="Texte niveau 1…"/>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58" name="Numéro de diapositive"/>
          <p:cNvSpPr>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326756363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10"/>
          </p:nvPr>
        </p:nvSpPr>
        <p:spPr/>
        <p:txBody>
          <a:body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3920818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3774735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p:cNvSpPr>
            <a:spLocks noGrp="1"/>
          </p:cNvSpPr>
          <p:nvPr>
            <p:ph type="dt" sz="half" idx="10"/>
          </p:nvPr>
        </p:nvSpPr>
        <p:spPr/>
        <p:txBody>
          <a:bodyPr/>
          <a:lstStyle/>
          <a:p>
            <a:fld id="{608DB0D4-76E8-4778-8E22-EC5FD1E6C5BC}" type="datetimeFigureOut">
              <a:rPr lang="en-US" smtClean="0"/>
              <a:t>7/30/22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574015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p:cNvSpPr>
            <a:spLocks noGrp="1"/>
          </p:cNvSpPr>
          <p:nvPr>
            <p:ph type="dt" sz="half" idx="10"/>
          </p:nvPr>
        </p:nvSpPr>
        <p:spPr/>
        <p:txBody>
          <a:bodyPr/>
          <a:lstStyle/>
          <a:p>
            <a:fld id="{608DB0D4-76E8-4778-8E22-EC5FD1E6C5BC}" type="datetimeFigureOut">
              <a:rPr lang="en-US" smtClean="0"/>
              <a:t>7/30/22</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237426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n-US"/>
          </a:p>
        </p:txBody>
      </p:sp>
      <p:sp>
        <p:nvSpPr>
          <p:cNvPr id="3" name="Espace réservé de la date 2"/>
          <p:cNvSpPr>
            <a:spLocks noGrp="1"/>
          </p:cNvSpPr>
          <p:nvPr>
            <p:ph type="dt" sz="half" idx="10"/>
          </p:nvPr>
        </p:nvSpPr>
        <p:spPr/>
        <p:txBody>
          <a:bodyPr/>
          <a:lstStyle/>
          <a:p>
            <a:fld id="{608DB0D4-76E8-4778-8E22-EC5FD1E6C5BC}" type="datetimeFigureOut">
              <a:rPr lang="en-US" smtClean="0"/>
              <a:t>7/30/22</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4440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8DB0D4-76E8-4778-8E22-EC5FD1E6C5BC}" type="datetimeFigureOut">
              <a:rPr lang="en-US" smtClean="0"/>
              <a:t>7/30/22</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601952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08DB0D4-76E8-4778-8E22-EC5FD1E6C5BC}" type="datetimeFigureOut">
              <a:rPr lang="en-US" smtClean="0"/>
              <a:t>7/30/22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2536848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608DB0D4-76E8-4778-8E22-EC5FD1E6C5BC}" type="datetimeFigureOut">
              <a:rPr lang="en-US" smtClean="0"/>
              <a:t>7/30/22</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D8B669A-3C67-4AD9-987D-ED987E71C0A9}" type="slidenum">
              <a:rPr lang="en-US" smtClean="0"/>
              <a:t>‹N°›</a:t>
            </a:fld>
            <a:endParaRPr lang="en-US"/>
          </a:p>
        </p:txBody>
      </p:sp>
    </p:spTree>
    <p:extLst>
      <p:ext uri="{BB962C8B-B14F-4D97-AF65-F5344CB8AC3E}">
        <p14:creationId xmlns:p14="http://schemas.microsoft.com/office/powerpoint/2010/main" val="274128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DB0D4-76E8-4778-8E22-EC5FD1E6C5BC}" type="datetimeFigureOut">
              <a:rPr lang="en-US" smtClean="0"/>
              <a:t>7/30/22</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B669A-3C67-4AD9-987D-ED987E71C0A9}" type="slidenum">
              <a:rPr lang="en-US" smtClean="0"/>
              <a:t>‹N°›</a:t>
            </a:fld>
            <a:endParaRPr lang="en-US"/>
          </a:p>
        </p:txBody>
      </p:sp>
    </p:spTree>
    <p:extLst>
      <p:ext uri="{BB962C8B-B14F-4D97-AF65-F5344CB8AC3E}">
        <p14:creationId xmlns:p14="http://schemas.microsoft.com/office/powerpoint/2010/main" val="2764911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conseilfiscalitefinances.wallonie.be/home/rapport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BE" dirty="0"/>
              <a:t>Perspectives de réforme fiscale en Wallonie</a:t>
            </a:r>
            <a:endParaRPr lang="en-US" dirty="0"/>
          </a:p>
        </p:txBody>
      </p:sp>
      <p:sp>
        <p:nvSpPr>
          <p:cNvPr id="3" name="Sous-titre 2"/>
          <p:cNvSpPr>
            <a:spLocks noGrp="1"/>
          </p:cNvSpPr>
          <p:nvPr>
            <p:ph type="subTitle" idx="1"/>
          </p:nvPr>
        </p:nvSpPr>
        <p:spPr>
          <a:xfrm>
            <a:off x="1524000" y="3980872"/>
            <a:ext cx="9144000" cy="2309091"/>
          </a:xfrm>
        </p:spPr>
        <p:txBody>
          <a:bodyPr>
            <a:normAutofit/>
          </a:bodyPr>
          <a:lstStyle/>
          <a:p>
            <a:r>
              <a:rPr lang="en-US" dirty="0"/>
              <a:t>Edoardo Traversa, Benoit Bayenet et Marc Bourgeois </a:t>
            </a:r>
          </a:p>
          <a:p>
            <a:r>
              <a:rPr lang="en-US" i="1" dirty="0"/>
              <a:t>Conseil de la </a:t>
            </a:r>
            <a:r>
              <a:rPr lang="en-US" i="1" dirty="0" err="1"/>
              <a:t>Fiscalité</a:t>
            </a:r>
            <a:r>
              <a:rPr lang="en-US" i="1" dirty="0"/>
              <a:t> et des Finances de </a:t>
            </a:r>
            <a:r>
              <a:rPr lang="en-US" i="1" dirty="0" err="1"/>
              <a:t>Wallonie</a:t>
            </a:r>
            <a:endParaRPr lang="en-US" dirty="0"/>
          </a:p>
          <a:p>
            <a:endParaRPr lang="en-US" dirty="0"/>
          </a:p>
          <a:p>
            <a:r>
              <a:rPr lang="en-US" dirty="0"/>
              <a:t>CESEW – 16 </a:t>
            </a:r>
            <a:r>
              <a:rPr lang="en-US" dirty="0" err="1"/>
              <a:t>mai</a:t>
            </a:r>
            <a:r>
              <a:rPr lang="en-US" dirty="0"/>
              <a:t> 2022</a:t>
            </a:r>
          </a:p>
        </p:txBody>
      </p:sp>
      <p:pic>
        <p:nvPicPr>
          <p:cNvPr id="4" name="Image 3"/>
          <p:cNvPicPr>
            <a:picLocks noChangeAspect="1"/>
          </p:cNvPicPr>
          <p:nvPr/>
        </p:nvPicPr>
        <p:blipFill>
          <a:blip r:embed="rId2"/>
          <a:stretch>
            <a:fillRect/>
          </a:stretch>
        </p:blipFill>
        <p:spPr>
          <a:xfrm>
            <a:off x="618692" y="530999"/>
            <a:ext cx="1422544" cy="1400882"/>
          </a:xfrm>
          <a:prstGeom prst="rect">
            <a:avLst/>
          </a:prstGeom>
        </p:spPr>
      </p:pic>
    </p:spTree>
    <p:extLst>
      <p:ext uri="{BB962C8B-B14F-4D97-AF65-F5344CB8AC3E}">
        <p14:creationId xmlns:p14="http://schemas.microsoft.com/office/powerpoint/2010/main" val="2433016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4285809134"/>
              </p:ext>
            </p:extLst>
          </p:nvPr>
        </p:nvGraphicFramePr>
        <p:xfrm>
          <a:off x="757382" y="245203"/>
          <a:ext cx="9360982" cy="5273964"/>
        </p:xfrm>
        <a:graphic>
          <a:graphicData uri="http://schemas.openxmlformats.org/drawingml/2006/table">
            <a:tbl>
              <a:tblPr firstRow="1" firstCol="1" bandRow="1">
                <a:tableStyleId>{5C22544A-7EE6-4342-B048-85BDC9FD1C3A}</a:tableStyleId>
              </a:tblPr>
              <a:tblGrid>
                <a:gridCol w="5799365">
                  <a:extLst>
                    <a:ext uri="{9D8B030D-6E8A-4147-A177-3AD203B41FA5}">
                      <a16:colId xmlns:a16="http://schemas.microsoft.com/office/drawing/2014/main" val="1434952885"/>
                    </a:ext>
                  </a:extLst>
                </a:gridCol>
                <a:gridCol w="1873867">
                  <a:extLst>
                    <a:ext uri="{9D8B030D-6E8A-4147-A177-3AD203B41FA5}">
                      <a16:colId xmlns:a16="http://schemas.microsoft.com/office/drawing/2014/main" val="4192021975"/>
                    </a:ext>
                  </a:extLst>
                </a:gridCol>
                <a:gridCol w="1687750">
                  <a:extLst>
                    <a:ext uri="{9D8B030D-6E8A-4147-A177-3AD203B41FA5}">
                      <a16:colId xmlns:a16="http://schemas.microsoft.com/office/drawing/2014/main" val="1861319046"/>
                    </a:ext>
                  </a:extLst>
                </a:gridCol>
              </a:tblGrid>
              <a:tr h="334344">
                <a:tc>
                  <a:txBody>
                    <a:bodyPr/>
                    <a:lstStyle/>
                    <a:p>
                      <a:pPr algn="ctr">
                        <a:lnSpc>
                          <a:spcPct val="110000"/>
                        </a:lnSpc>
                        <a:spcAft>
                          <a:spcPts val="0"/>
                        </a:spcAft>
                      </a:pPr>
                      <a:r>
                        <a:rPr lang="fr-BE" sz="1800" spc="-15" dirty="0">
                          <a:effectLst/>
                        </a:rPr>
                        <a:t>Impôts régionaux en milliers €</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dirty="0">
                          <a:effectLst/>
                        </a:rPr>
                        <a:t>2021 ajusté</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dirty="0">
                          <a:effectLst/>
                        </a:rPr>
                        <a:t>2022 initial</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81544652"/>
                  </a:ext>
                </a:extLst>
              </a:tr>
              <a:tr h="329308">
                <a:tc gridSpan="3">
                  <a:txBody>
                    <a:bodyPr/>
                    <a:lstStyle/>
                    <a:p>
                      <a:pPr algn="ctr">
                        <a:lnSpc>
                          <a:spcPct val="110000"/>
                        </a:lnSpc>
                        <a:spcAft>
                          <a:spcPts val="0"/>
                        </a:spcAft>
                      </a:pPr>
                      <a:r>
                        <a:rPr lang="fr-BE" sz="1800" spc="-15" dirty="0">
                          <a:effectLst/>
                        </a:rPr>
                        <a:t>Perçus par l’autorité fédérale</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2341408793"/>
                  </a:ext>
                </a:extLst>
              </a:tr>
              <a:tr h="329308">
                <a:tc>
                  <a:txBody>
                    <a:bodyPr/>
                    <a:lstStyle/>
                    <a:p>
                      <a:pPr algn="just">
                        <a:lnSpc>
                          <a:spcPct val="110000"/>
                        </a:lnSpc>
                        <a:spcAft>
                          <a:spcPts val="0"/>
                        </a:spcAft>
                      </a:pPr>
                      <a:r>
                        <a:rPr lang="fr-BE" sz="1800" spc="-15" dirty="0">
                          <a:effectLst/>
                        </a:rPr>
                        <a:t>Droits d’enregistrement</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1.331.213</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1.579.318</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11190850"/>
                  </a:ext>
                </a:extLst>
              </a:tr>
              <a:tr h="329308">
                <a:tc>
                  <a:txBody>
                    <a:bodyPr/>
                    <a:lstStyle/>
                    <a:p>
                      <a:pPr algn="just">
                        <a:lnSpc>
                          <a:spcPct val="110000"/>
                        </a:lnSpc>
                        <a:spcAft>
                          <a:spcPts val="0"/>
                        </a:spcAft>
                      </a:pPr>
                      <a:r>
                        <a:rPr lang="fr-BE" sz="1800" spc="-15" dirty="0">
                          <a:effectLst/>
                        </a:rPr>
                        <a:t>(dont droits de donation)</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(124.024)</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(127.435)</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01317755"/>
                  </a:ext>
                </a:extLst>
              </a:tr>
              <a:tr h="329308">
                <a:tc>
                  <a:txBody>
                    <a:bodyPr/>
                    <a:lstStyle/>
                    <a:p>
                      <a:pPr algn="just">
                        <a:lnSpc>
                          <a:spcPct val="110000"/>
                        </a:lnSpc>
                        <a:spcAft>
                          <a:spcPts val="0"/>
                        </a:spcAft>
                      </a:pPr>
                      <a:r>
                        <a:rPr lang="fr-BE" sz="1800" spc="-15" dirty="0">
                          <a:effectLst/>
                        </a:rPr>
                        <a:t>Droits de succession</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738.876</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732.625</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77093304"/>
                  </a:ext>
                </a:extLst>
              </a:tr>
              <a:tr h="329308">
                <a:tc>
                  <a:txBody>
                    <a:bodyPr/>
                    <a:lstStyle/>
                    <a:p>
                      <a:pPr algn="just">
                        <a:lnSpc>
                          <a:spcPct val="110000"/>
                        </a:lnSpc>
                        <a:spcAft>
                          <a:spcPts val="0"/>
                        </a:spcAft>
                      </a:pPr>
                      <a:r>
                        <a:rPr lang="fr-BE" sz="1800" spc="-15" dirty="0">
                          <a:effectLst/>
                        </a:rPr>
                        <a:t>Intérêts et amendes</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15.740</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13.434</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41394510"/>
                  </a:ext>
                </a:extLst>
              </a:tr>
              <a:tr h="329308">
                <a:tc>
                  <a:txBody>
                    <a:bodyPr/>
                    <a:lstStyle/>
                    <a:p>
                      <a:pPr algn="just">
                        <a:lnSpc>
                          <a:spcPct val="110000"/>
                        </a:lnSpc>
                        <a:spcAft>
                          <a:spcPts val="0"/>
                        </a:spcAft>
                      </a:pPr>
                      <a:r>
                        <a:rPr lang="fr-BE" sz="1800" spc="-15" dirty="0">
                          <a:effectLst/>
                        </a:rPr>
                        <a:t>Total</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2.085.829</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2.325.377</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0464356"/>
                  </a:ext>
                </a:extLst>
              </a:tr>
              <a:tr h="329308">
                <a:tc gridSpan="3">
                  <a:txBody>
                    <a:bodyPr/>
                    <a:lstStyle/>
                    <a:p>
                      <a:pPr algn="ctr">
                        <a:lnSpc>
                          <a:spcPct val="110000"/>
                        </a:lnSpc>
                        <a:spcAft>
                          <a:spcPts val="0"/>
                        </a:spcAft>
                      </a:pPr>
                      <a:r>
                        <a:rPr lang="fr-BE" sz="1800" spc="-15" dirty="0">
                          <a:effectLst/>
                        </a:rPr>
                        <a:t>Perçus par la Région wallonne</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3797999555"/>
                  </a:ext>
                </a:extLst>
              </a:tr>
              <a:tr h="329308">
                <a:tc>
                  <a:txBody>
                    <a:bodyPr/>
                    <a:lstStyle/>
                    <a:p>
                      <a:pPr algn="just">
                        <a:lnSpc>
                          <a:spcPct val="110000"/>
                        </a:lnSpc>
                        <a:spcAft>
                          <a:spcPts val="0"/>
                        </a:spcAft>
                      </a:pPr>
                      <a:r>
                        <a:rPr lang="fr-BE" sz="1800" spc="-15" dirty="0">
                          <a:effectLst/>
                        </a:rPr>
                        <a:t>Taxe sur les jeux et Paris</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30.500</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34.100</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3921012"/>
                  </a:ext>
                </a:extLst>
              </a:tr>
              <a:tr h="329308">
                <a:tc>
                  <a:txBody>
                    <a:bodyPr/>
                    <a:lstStyle/>
                    <a:p>
                      <a:pPr algn="just">
                        <a:lnSpc>
                          <a:spcPct val="110000"/>
                        </a:lnSpc>
                        <a:spcAft>
                          <a:spcPts val="0"/>
                        </a:spcAft>
                      </a:pPr>
                      <a:r>
                        <a:rPr lang="fr-BE" sz="1800" spc="-15" dirty="0">
                          <a:effectLst/>
                        </a:rPr>
                        <a:t>Taxe sur les appareils automatiques de divertissement</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9.500</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14.000</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17721056"/>
                  </a:ext>
                </a:extLst>
              </a:tr>
              <a:tr h="329308">
                <a:tc>
                  <a:txBody>
                    <a:bodyPr/>
                    <a:lstStyle/>
                    <a:p>
                      <a:pPr algn="just">
                        <a:lnSpc>
                          <a:spcPct val="110000"/>
                        </a:lnSpc>
                        <a:spcAft>
                          <a:spcPts val="0"/>
                        </a:spcAft>
                      </a:pPr>
                      <a:r>
                        <a:rPr lang="fr-BE" sz="1800" spc="-15" dirty="0">
                          <a:effectLst/>
                        </a:rPr>
                        <a:t>Taxe de circulation</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502.574</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558.425</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32945375"/>
                  </a:ext>
                </a:extLst>
              </a:tr>
              <a:tr h="329308">
                <a:tc>
                  <a:txBody>
                    <a:bodyPr/>
                    <a:lstStyle/>
                    <a:p>
                      <a:pPr algn="just">
                        <a:lnSpc>
                          <a:spcPct val="110000"/>
                        </a:lnSpc>
                        <a:spcAft>
                          <a:spcPts val="0"/>
                        </a:spcAft>
                      </a:pPr>
                      <a:r>
                        <a:rPr lang="fr-BE" sz="1800" spc="-15" dirty="0">
                          <a:effectLst/>
                        </a:rPr>
                        <a:t>Taxe de mise en circulation y compris </a:t>
                      </a:r>
                      <a:r>
                        <a:rPr lang="fr-BE" sz="1800" spc="-15" dirty="0" err="1">
                          <a:effectLst/>
                        </a:rPr>
                        <a:t>eco</a:t>
                      </a:r>
                      <a:r>
                        <a:rPr lang="fr-BE" sz="1800" spc="-15" dirty="0">
                          <a:effectLst/>
                        </a:rPr>
                        <a:t>-malus</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129.722</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155.788</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52293440"/>
                  </a:ext>
                </a:extLst>
              </a:tr>
              <a:tr h="329308">
                <a:tc>
                  <a:txBody>
                    <a:bodyPr/>
                    <a:lstStyle/>
                    <a:p>
                      <a:pPr algn="just">
                        <a:lnSpc>
                          <a:spcPct val="110000"/>
                        </a:lnSpc>
                        <a:spcAft>
                          <a:spcPts val="0"/>
                        </a:spcAft>
                      </a:pPr>
                      <a:r>
                        <a:rPr lang="fr-BE" sz="1800" spc="-15" dirty="0">
                          <a:effectLst/>
                        </a:rPr>
                        <a:t>Précompte immobilier</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41.566</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41.566</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4737761"/>
                  </a:ext>
                </a:extLst>
              </a:tr>
              <a:tr h="329308">
                <a:tc>
                  <a:txBody>
                    <a:bodyPr/>
                    <a:lstStyle/>
                    <a:p>
                      <a:pPr algn="just">
                        <a:lnSpc>
                          <a:spcPct val="110000"/>
                        </a:lnSpc>
                        <a:spcAft>
                          <a:spcPts val="0"/>
                        </a:spcAft>
                      </a:pPr>
                      <a:r>
                        <a:rPr lang="fr-BE" sz="1800" spc="-15" dirty="0">
                          <a:effectLst/>
                        </a:rPr>
                        <a:t>Redevance TV</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5.000</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545</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97551225"/>
                  </a:ext>
                </a:extLst>
              </a:tr>
              <a:tr h="329308">
                <a:tc>
                  <a:txBody>
                    <a:bodyPr/>
                    <a:lstStyle/>
                    <a:p>
                      <a:pPr algn="just">
                        <a:lnSpc>
                          <a:spcPct val="110000"/>
                        </a:lnSpc>
                        <a:spcAft>
                          <a:spcPts val="0"/>
                        </a:spcAft>
                      </a:pPr>
                      <a:r>
                        <a:rPr lang="fr-BE" sz="1800" spc="-15" dirty="0">
                          <a:effectLst/>
                        </a:rPr>
                        <a:t>Total</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718.862</a:t>
                      </a:r>
                      <a:endParaRPr lang="fr-BE" sz="18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a:effectLst/>
                        </a:rPr>
                        <a:t>804.424</a:t>
                      </a:r>
                      <a:endParaRPr lang="fr-BE" sz="18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00336962"/>
                  </a:ext>
                </a:extLst>
              </a:tr>
              <a:tr h="329308">
                <a:tc>
                  <a:txBody>
                    <a:bodyPr/>
                    <a:lstStyle/>
                    <a:p>
                      <a:pPr algn="just">
                        <a:lnSpc>
                          <a:spcPct val="110000"/>
                        </a:lnSpc>
                        <a:spcAft>
                          <a:spcPts val="0"/>
                        </a:spcAft>
                      </a:pPr>
                      <a:r>
                        <a:rPr lang="fr-BE" sz="1800" spc="-15" dirty="0">
                          <a:effectLst/>
                        </a:rPr>
                        <a:t>Total impôts régionaux</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dirty="0">
                          <a:effectLst/>
                        </a:rPr>
                        <a:t>2.804.691</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1800" spc="-15" dirty="0">
                          <a:effectLst/>
                        </a:rPr>
                        <a:t>3.129.801</a:t>
                      </a:r>
                      <a:endParaRPr lang="fr-BE" sz="1800" spc="-15"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92055997"/>
                  </a:ext>
                </a:extLst>
              </a:tr>
            </a:tbl>
          </a:graphicData>
        </a:graphic>
      </p:graphicFrame>
      <p:sp>
        <p:nvSpPr>
          <p:cNvPr id="9" name="Rectangle 4"/>
          <p:cNvSpPr>
            <a:spLocks noChangeArrowheads="1"/>
          </p:cNvSpPr>
          <p:nvPr/>
        </p:nvSpPr>
        <p:spPr bwMode="auto">
          <a:xfrm>
            <a:off x="3219450" y="25257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BE" altLang="fr-FR" sz="1800" b="0" i="0" u="none" strike="noStrike" cap="none" normalizeH="0" baseline="0">
                <a:ln>
                  <a:noFill/>
                </a:ln>
                <a:solidFill>
                  <a:schemeClr val="tx1"/>
                </a:solidFill>
                <a:effectLst/>
                <a:latin typeface="Arial" panose="020B0604020202020204" pitchFamily="34" charset="0"/>
              </a:rPr>
            </a:br>
            <a:endParaRPr kumimoji="0" lang="fr-BE" altLang="fr-FR" sz="1800" b="0" i="0" u="none" strike="noStrike" cap="none" normalizeH="0" baseline="0">
              <a:ln>
                <a:noFill/>
              </a:ln>
              <a:solidFill>
                <a:schemeClr val="tx1"/>
              </a:solidFill>
              <a:effectLst/>
              <a:latin typeface="Arial" panose="020B0604020202020204" pitchFamily="34" charset="0"/>
            </a:endParaRPr>
          </a:p>
        </p:txBody>
      </p:sp>
      <p:sp>
        <p:nvSpPr>
          <p:cNvPr id="10" name="Rectangle 5"/>
          <p:cNvSpPr>
            <a:spLocks noChangeArrowheads="1"/>
          </p:cNvSpPr>
          <p:nvPr/>
        </p:nvSpPr>
        <p:spPr bwMode="auto">
          <a:xfrm>
            <a:off x="3219450" y="2525713"/>
            <a:ext cx="4022725" cy="4762"/>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11" name="Rectangle 6"/>
          <p:cNvSpPr>
            <a:spLocks noChangeArrowheads="1"/>
          </p:cNvSpPr>
          <p:nvPr/>
        </p:nvSpPr>
        <p:spPr bwMode="auto">
          <a:xfrm>
            <a:off x="9058007" y="2635964"/>
            <a:ext cx="51488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fr-FR" sz="10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hlinkClick r:id="rId2"/>
              </a:rPr>
              <a:t>[</a:t>
            </a:r>
            <a:r>
              <a:rPr kumimoji="0" lang="en-US" altLang="fr-FR" sz="10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2"/>
              </a:rPr>
              <a:t>1]</a:t>
            </a:r>
            <a:r>
              <a:rPr kumimoji="0" lang="en-US"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fr-BE"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Il s.</a:t>
            </a:r>
            <a:endParaRPr kumimoji="0" lang="fr-BE"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Texte 11"/>
          <p:cNvSpPr txBox="1"/>
          <p:nvPr/>
        </p:nvSpPr>
        <p:spPr>
          <a:xfrm>
            <a:off x="304800" y="5791695"/>
            <a:ext cx="10982109" cy="369332"/>
          </a:xfrm>
          <a:prstGeom prst="rect">
            <a:avLst/>
          </a:prstGeom>
          <a:noFill/>
        </p:spPr>
        <p:txBody>
          <a:bodyPr wrap="none" rtlCol="0">
            <a:spAutoFit/>
          </a:bodyPr>
          <a:lstStyle/>
          <a:p>
            <a:r>
              <a:rPr lang="fr-FR" dirty="0"/>
              <a:t>Pour le précompte immobilier, ce montant ne comprend pas les centimes additionnels communaux et provinciaux</a:t>
            </a:r>
            <a:endParaRPr lang="fr-BE" dirty="0"/>
          </a:p>
        </p:txBody>
      </p:sp>
    </p:spTree>
    <p:extLst>
      <p:ext uri="{BB962C8B-B14F-4D97-AF65-F5344CB8AC3E}">
        <p14:creationId xmlns:p14="http://schemas.microsoft.com/office/powerpoint/2010/main" val="129424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759" y="309707"/>
            <a:ext cx="11339436" cy="872548"/>
          </a:xfrm>
        </p:spPr>
        <p:txBody>
          <a:bodyPr/>
          <a:lstStyle/>
          <a:p>
            <a:r>
              <a:rPr lang="fr-BE" b="1" dirty="0">
                <a:solidFill>
                  <a:srgbClr val="0070C0"/>
                </a:solidFill>
              </a:rPr>
              <a:t>Autonomie à l’Impôt des Personnes Physiques</a:t>
            </a:r>
          </a:p>
        </p:txBody>
      </p:sp>
      <p:sp>
        <p:nvSpPr>
          <p:cNvPr id="3" name="Espace réservé du contenu 2"/>
          <p:cNvSpPr>
            <a:spLocks noGrp="1"/>
          </p:cNvSpPr>
          <p:nvPr>
            <p:ph idx="1"/>
          </p:nvPr>
        </p:nvSpPr>
        <p:spPr>
          <a:xfrm>
            <a:off x="298382" y="1182256"/>
            <a:ext cx="11434813" cy="5449550"/>
          </a:xfrm>
        </p:spPr>
        <p:txBody>
          <a:bodyPr>
            <a:normAutofit/>
          </a:bodyPr>
          <a:lstStyle/>
          <a:p>
            <a:r>
              <a:rPr lang="fr-FR" dirty="0"/>
              <a:t>Additionnels régionaux</a:t>
            </a:r>
          </a:p>
          <a:p>
            <a:pPr lvl="1"/>
            <a:r>
              <a:rPr lang="fr-FR" dirty="0"/>
              <a:t>doivent être proportionnels (33,257% depuis 2018, facteur d’autonomie 24,957% )</a:t>
            </a:r>
          </a:p>
          <a:p>
            <a:pPr lvl="1"/>
            <a:r>
              <a:rPr lang="fr-FR" dirty="0"/>
              <a:t>peuvent être uniformes éventuellement additionnels régionaux différenciés par tranche d’impôt (progressivité)</a:t>
            </a:r>
          </a:p>
          <a:p>
            <a:pPr lvl="1"/>
            <a:r>
              <a:rPr lang="fr-FR" dirty="0"/>
              <a:t>Les Régions peuvent modifier à la hausse comme à la baisse le niveau des additionnels régionaux (sans aucune limite hormis celle de la progressivité).</a:t>
            </a:r>
          </a:p>
          <a:p>
            <a:r>
              <a:rPr lang="fr-FR" dirty="0"/>
              <a:t>Augmentations d’impôt, diminutions d’impôt, réductions d’impôt, crédits d’impôt</a:t>
            </a:r>
          </a:p>
          <a:p>
            <a:pPr lvl="1"/>
            <a:r>
              <a:rPr lang="fr-FR" dirty="0"/>
              <a:t>parallèlement au pouvoir de l’autorité fédérale d’adopter ce type de mesures.</a:t>
            </a:r>
          </a:p>
          <a:p>
            <a:pPr lvl="1"/>
            <a:r>
              <a:rPr lang="fr-FR" dirty="0"/>
              <a:t>pour certains faits générateurs de réductions ou de crédits d’impôt –   »dépenses fiscales » (les dépenses en vue d’acquérir ou de conserver l’habitation propre, par exemple), la Région bénéficie désormais d’une exclusivité de compétence. </a:t>
            </a:r>
          </a:p>
          <a:p>
            <a:endParaRPr lang="fr-FR" dirty="0"/>
          </a:p>
          <a:p>
            <a:endParaRPr lang="fr-BE" dirty="0"/>
          </a:p>
        </p:txBody>
      </p:sp>
    </p:spTree>
    <p:extLst>
      <p:ext uri="{BB962C8B-B14F-4D97-AF65-F5344CB8AC3E}">
        <p14:creationId xmlns:p14="http://schemas.microsoft.com/office/powerpoint/2010/main" val="3754313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a:t>Autonomie fiscale en matière d’IPP</a:t>
            </a:r>
          </a:p>
        </p:txBody>
      </p:sp>
      <p:graphicFrame>
        <p:nvGraphicFramePr>
          <p:cNvPr id="6" name="Tableau 5"/>
          <p:cNvGraphicFramePr>
            <a:graphicFrameLocks noGrp="1"/>
          </p:cNvGraphicFramePr>
          <p:nvPr>
            <p:extLst>
              <p:ext uri="{D42A27DB-BD31-4B8C-83A1-F6EECF244321}">
                <p14:modId xmlns:p14="http://schemas.microsoft.com/office/powerpoint/2010/main" val="2496005583"/>
              </p:ext>
            </p:extLst>
          </p:nvPr>
        </p:nvGraphicFramePr>
        <p:xfrm>
          <a:off x="693821" y="1750126"/>
          <a:ext cx="9566709" cy="3234478"/>
        </p:xfrm>
        <a:graphic>
          <a:graphicData uri="http://schemas.openxmlformats.org/drawingml/2006/table">
            <a:tbl>
              <a:tblPr firstRow="1" firstCol="1" bandRow="1">
                <a:tableStyleId>{5C22544A-7EE6-4342-B048-85BDC9FD1C3A}</a:tableStyleId>
              </a:tblPr>
              <a:tblGrid>
                <a:gridCol w="4681398">
                  <a:extLst>
                    <a:ext uri="{9D8B030D-6E8A-4147-A177-3AD203B41FA5}">
                      <a16:colId xmlns:a16="http://schemas.microsoft.com/office/drawing/2014/main" val="2374298313"/>
                    </a:ext>
                  </a:extLst>
                </a:gridCol>
                <a:gridCol w="2238742">
                  <a:extLst>
                    <a:ext uri="{9D8B030D-6E8A-4147-A177-3AD203B41FA5}">
                      <a16:colId xmlns:a16="http://schemas.microsoft.com/office/drawing/2014/main" val="1948496530"/>
                    </a:ext>
                  </a:extLst>
                </a:gridCol>
                <a:gridCol w="2646569">
                  <a:extLst>
                    <a:ext uri="{9D8B030D-6E8A-4147-A177-3AD203B41FA5}">
                      <a16:colId xmlns:a16="http://schemas.microsoft.com/office/drawing/2014/main" val="3586151871"/>
                    </a:ext>
                  </a:extLst>
                </a:gridCol>
              </a:tblGrid>
              <a:tr h="418126">
                <a:tc>
                  <a:txBody>
                    <a:bodyPr/>
                    <a:lstStyle/>
                    <a:p>
                      <a:pPr algn="ctr">
                        <a:lnSpc>
                          <a:spcPct val="110000"/>
                        </a:lnSpc>
                        <a:spcAft>
                          <a:spcPts val="0"/>
                        </a:spcAft>
                      </a:pPr>
                      <a:r>
                        <a:rPr lang="fr-BE" sz="2400" spc="-15" dirty="0">
                          <a:effectLst/>
                        </a:rPr>
                        <a:t>En milliers €</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2021 ajusté</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2022 initial</a:t>
                      </a:r>
                      <a:endParaRPr lang="fr-BE" sz="24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32540592"/>
                  </a:ext>
                </a:extLst>
              </a:tr>
              <a:tr h="0">
                <a:tc>
                  <a:txBody>
                    <a:bodyPr/>
                    <a:lstStyle/>
                    <a:p>
                      <a:pPr algn="just">
                        <a:lnSpc>
                          <a:spcPct val="110000"/>
                        </a:lnSpc>
                        <a:spcAft>
                          <a:spcPts val="0"/>
                        </a:spcAft>
                      </a:pPr>
                      <a:r>
                        <a:rPr lang="fr-BE" sz="2400" spc="-15" dirty="0">
                          <a:effectLst/>
                        </a:rPr>
                        <a:t>Centimes additionnels</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3.416.945</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3.554.462</a:t>
                      </a:r>
                      <a:endParaRPr lang="fr-BE" sz="24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91492941"/>
                  </a:ext>
                </a:extLst>
              </a:tr>
              <a:tr h="0">
                <a:tc>
                  <a:txBody>
                    <a:bodyPr/>
                    <a:lstStyle/>
                    <a:p>
                      <a:pPr algn="just">
                        <a:lnSpc>
                          <a:spcPct val="110000"/>
                        </a:lnSpc>
                        <a:spcAft>
                          <a:spcPts val="0"/>
                        </a:spcAft>
                      </a:pPr>
                      <a:r>
                        <a:rPr lang="fr-BE" sz="2400" spc="-15" dirty="0">
                          <a:effectLst/>
                        </a:rPr>
                        <a:t>Dépenses fiscales</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792.870</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811.900</a:t>
                      </a:r>
                      <a:endParaRPr lang="fr-BE" sz="24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89971300"/>
                  </a:ext>
                </a:extLst>
              </a:tr>
              <a:tr h="0">
                <a:tc>
                  <a:txBody>
                    <a:bodyPr/>
                    <a:lstStyle/>
                    <a:p>
                      <a:pPr algn="just">
                        <a:lnSpc>
                          <a:spcPct val="110000"/>
                        </a:lnSpc>
                        <a:spcAft>
                          <a:spcPts val="0"/>
                        </a:spcAft>
                      </a:pPr>
                      <a:r>
                        <a:rPr lang="fr-BE" sz="2400" spc="-15" dirty="0">
                          <a:effectLst/>
                        </a:rPr>
                        <a:t>Centimes additionnels nets</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2.624.076</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2.742.562</a:t>
                      </a:r>
                      <a:endParaRPr lang="fr-BE" sz="24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679690540"/>
                  </a:ext>
                </a:extLst>
              </a:tr>
              <a:tr h="0">
                <a:tc>
                  <a:txBody>
                    <a:bodyPr/>
                    <a:lstStyle/>
                    <a:p>
                      <a:pPr algn="just">
                        <a:lnSpc>
                          <a:spcPct val="110000"/>
                        </a:lnSpc>
                        <a:spcAft>
                          <a:spcPts val="0"/>
                        </a:spcAft>
                      </a:pPr>
                      <a:r>
                        <a:rPr lang="fr-BE" sz="2400" spc="-15">
                          <a:effectLst/>
                        </a:rPr>
                        <a:t>Coefficient de perception (98,7%)</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2.590.487</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2.706.909</a:t>
                      </a:r>
                      <a:endParaRPr lang="fr-BE" sz="2400" spc="-15">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43656252"/>
                  </a:ext>
                </a:extLst>
              </a:tr>
              <a:tr h="0">
                <a:tc>
                  <a:txBody>
                    <a:bodyPr/>
                    <a:lstStyle/>
                    <a:p>
                      <a:pPr algn="just">
                        <a:lnSpc>
                          <a:spcPct val="110000"/>
                        </a:lnSpc>
                        <a:spcAft>
                          <a:spcPts val="0"/>
                        </a:spcAft>
                      </a:pPr>
                      <a:r>
                        <a:rPr lang="fr-BE" sz="2400" spc="-15">
                          <a:effectLst/>
                        </a:rPr>
                        <a:t>Décomptes pour années antérieurs</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73.794</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-10.211</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80809887"/>
                  </a:ext>
                </a:extLst>
              </a:tr>
              <a:tr h="0">
                <a:tc>
                  <a:txBody>
                    <a:bodyPr/>
                    <a:lstStyle/>
                    <a:p>
                      <a:pPr algn="just">
                        <a:lnSpc>
                          <a:spcPct val="110000"/>
                        </a:lnSpc>
                        <a:spcBef>
                          <a:spcPts val="300"/>
                        </a:spcBef>
                        <a:spcAft>
                          <a:spcPts val="0"/>
                        </a:spcAft>
                      </a:pPr>
                      <a:r>
                        <a:rPr lang="fr-BE" sz="2400">
                          <a:effectLst/>
                        </a:rPr>
                        <a:t>Impôt des non-résidents</a:t>
                      </a:r>
                      <a:endParaRPr lang="fr-BE" sz="24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-1.390</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-1.690</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5549485"/>
                  </a:ext>
                </a:extLst>
              </a:tr>
              <a:tr h="0">
                <a:tc>
                  <a:txBody>
                    <a:bodyPr/>
                    <a:lstStyle/>
                    <a:p>
                      <a:pPr algn="just">
                        <a:lnSpc>
                          <a:spcPct val="110000"/>
                        </a:lnSpc>
                        <a:spcAft>
                          <a:spcPts val="0"/>
                        </a:spcAft>
                      </a:pPr>
                      <a:r>
                        <a:rPr lang="fr-BE" sz="2400" spc="-15">
                          <a:effectLst/>
                        </a:rPr>
                        <a:t>Total</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a:effectLst/>
                        </a:rPr>
                        <a:t>2.662.891</a:t>
                      </a:r>
                      <a:endParaRPr lang="fr-BE" sz="2400" spc="-15">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10000"/>
                        </a:lnSpc>
                        <a:spcAft>
                          <a:spcPts val="0"/>
                        </a:spcAft>
                      </a:pPr>
                      <a:r>
                        <a:rPr lang="fr-BE" sz="2400" spc="-15" dirty="0">
                          <a:effectLst/>
                        </a:rPr>
                        <a:t>2.695.007</a:t>
                      </a:r>
                      <a:endParaRPr lang="fr-BE" sz="2400" spc="-15"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84143683"/>
                  </a:ext>
                </a:extLst>
              </a:tr>
            </a:tbl>
          </a:graphicData>
        </a:graphic>
      </p:graphicFrame>
      <p:sp>
        <p:nvSpPr>
          <p:cNvPr id="8" name="Rectangle 3"/>
          <p:cNvSpPr>
            <a:spLocks noChangeArrowheads="1"/>
          </p:cNvSpPr>
          <p:nvPr/>
        </p:nvSpPr>
        <p:spPr bwMode="auto">
          <a:xfrm>
            <a:off x="2374031" y="5736554"/>
            <a:ext cx="4022725" cy="4763"/>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9" name="Rectangle 4"/>
          <p:cNvSpPr>
            <a:spLocks noChangeArrowheads="1"/>
          </p:cNvSpPr>
          <p:nvPr/>
        </p:nvSpPr>
        <p:spPr bwMode="auto">
          <a:xfrm>
            <a:off x="1883143" y="6400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fr-FR" sz="10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hlinkClick r:id="rId2"/>
              </a:rPr>
              <a:t>[</a:t>
            </a:r>
            <a:r>
              <a:rPr kumimoji="0" lang="en-US" altLang="fr-FR" sz="1000" b="0" i="0" u="none" strike="noStrike" cap="none" normalizeH="0" baseline="30000" dirty="0" bmk="">
                <a:ln>
                  <a:noFill/>
                </a:ln>
                <a:solidFill>
                  <a:schemeClr val="tx1"/>
                </a:solidFill>
                <a:effectLst/>
                <a:latin typeface="Arial" panose="020B0604020202020204" pitchFamily="34" charset="0"/>
                <a:ea typeface="Times New Roman" panose="02020603050405020304" pitchFamily="18" charset="0"/>
                <a:hlinkClick r:id="rId2"/>
              </a:rPr>
              <a:t>1]</a:t>
            </a:r>
            <a:r>
              <a:rPr kumimoji="0" lang="en-US"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r>
              <a:rPr kumimoji="0" lang="fr-BE" altLang="fr-FR"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L’impôt des non-résidents reste de la compétence exclusive de l’Autorité fédérale</a:t>
            </a:r>
            <a:r>
              <a:rPr kumimoji="0" lang="fr-BE"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Art. 1</a:t>
            </a:r>
            <a:r>
              <a:rPr kumimoji="0" lang="fr-BE" altLang="fr-FR" sz="1000" b="0" i="0" u="none" strike="noStrike" cap="none" normalizeH="0" baseline="30000" dirty="0">
                <a:ln>
                  <a:noFill/>
                </a:ln>
                <a:solidFill>
                  <a:schemeClr val="tx1"/>
                </a:solidFill>
                <a:effectLst/>
                <a:latin typeface="Arial" panose="020B0604020202020204" pitchFamily="34" charset="0"/>
                <a:ea typeface="Times New Roman" panose="02020603050405020304" pitchFamily="18" charset="0"/>
              </a:rPr>
              <a:t>er</a:t>
            </a:r>
            <a:r>
              <a:rPr kumimoji="0" lang="fr-BE"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quater introduit par l’article 4 de la LSF.</a:t>
            </a:r>
            <a:endParaRPr kumimoji="0" lang="fr-BE"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42572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686678714"/>
              </p:ext>
            </p:extLst>
          </p:nvPr>
        </p:nvGraphicFramePr>
        <p:xfrm>
          <a:off x="489527" y="838123"/>
          <a:ext cx="11268364" cy="5533234"/>
        </p:xfrm>
        <a:graphic>
          <a:graphicData uri="http://schemas.openxmlformats.org/drawingml/2006/table">
            <a:tbl>
              <a:tblPr firstRow="1" firstCol="1" bandRow="1">
                <a:tableStyleId>{5C22544A-7EE6-4342-B048-85BDC9FD1C3A}</a:tableStyleId>
              </a:tblPr>
              <a:tblGrid>
                <a:gridCol w="7417664">
                  <a:extLst>
                    <a:ext uri="{9D8B030D-6E8A-4147-A177-3AD203B41FA5}">
                      <a16:colId xmlns:a16="http://schemas.microsoft.com/office/drawing/2014/main" val="3816849415"/>
                    </a:ext>
                  </a:extLst>
                </a:gridCol>
                <a:gridCol w="1767830">
                  <a:extLst>
                    <a:ext uri="{9D8B030D-6E8A-4147-A177-3AD203B41FA5}">
                      <a16:colId xmlns:a16="http://schemas.microsoft.com/office/drawing/2014/main" val="140810841"/>
                    </a:ext>
                  </a:extLst>
                </a:gridCol>
                <a:gridCol w="2082870">
                  <a:extLst>
                    <a:ext uri="{9D8B030D-6E8A-4147-A177-3AD203B41FA5}">
                      <a16:colId xmlns:a16="http://schemas.microsoft.com/office/drawing/2014/main" val="2402245499"/>
                    </a:ext>
                  </a:extLst>
                </a:gridCol>
              </a:tblGrid>
              <a:tr h="250858">
                <a:tc>
                  <a:txBody>
                    <a:bodyPr/>
                    <a:lstStyle/>
                    <a:p>
                      <a:pPr algn="just">
                        <a:lnSpc>
                          <a:spcPts val="1300"/>
                        </a:lnSpc>
                        <a:spcAft>
                          <a:spcPts val="0"/>
                        </a:spcAft>
                      </a:pPr>
                      <a:r>
                        <a:rPr lang="fr-BE" sz="1600" dirty="0">
                          <a:effectLst/>
                        </a:rPr>
                        <a:t>En milliers €</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2021</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2022</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64323082"/>
                  </a:ext>
                </a:extLst>
              </a:tr>
              <a:tr h="262374">
                <a:tc>
                  <a:txBody>
                    <a:bodyPr/>
                    <a:lstStyle/>
                    <a:p>
                      <a:pPr algn="just">
                        <a:lnSpc>
                          <a:spcPts val="1300"/>
                        </a:lnSpc>
                        <a:spcAft>
                          <a:spcPts val="0"/>
                        </a:spcAft>
                      </a:pPr>
                      <a:r>
                        <a:rPr lang="fr-BE" sz="1600" dirty="0">
                          <a:effectLst/>
                        </a:rPr>
                        <a:t>Recettes liées au code de l’eau</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5.814,0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5.918,5</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442423"/>
                  </a:ext>
                </a:extLst>
              </a:tr>
              <a:tr h="262374">
                <a:tc>
                  <a:txBody>
                    <a:bodyPr/>
                    <a:lstStyle/>
                    <a:p>
                      <a:pPr algn="just">
                        <a:lnSpc>
                          <a:spcPts val="1300"/>
                        </a:lnSpc>
                        <a:spcAft>
                          <a:spcPts val="0"/>
                        </a:spcAft>
                      </a:pPr>
                      <a:r>
                        <a:rPr lang="fr-BE" sz="1600" dirty="0">
                          <a:effectLst/>
                        </a:rPr>
                        <a:t>Taxe sur les déchets</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158.488,6</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160.428,3</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11351449"/>
                  </a:ext>
                </a:extLst>
              </a:tr>
              <a:tr h="524748">
                <a:tc>
                  <a:txBody>
                    <a:bodyPr/>
                    <a:lstStyle/>
                    <a:p>
                      <a:pPr algn="just">
                        <a:lnSpc>
                          <a:spcPts val="1300"/>
                        </a:lnSpc>
                        <a:spcAft>
                          <a:spcPts val="0"/>
                        </a:spcAft>
                      </a:pPr>
                      <a:r>
                        <a:rPr lang="fr-BE" sz="1600" dirty="0">
                          <a:effectLst/>
                        </a:rPr>
                        <a:t>Taxe sur le sites d’activités économiques désaffectés</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423,0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430,0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95688049"/>
                  </a:ext>
                </a:extLst>
              </a:tr>
              <a:tr h="262374">
                <a:tc>
                  <a:txBody>
                    <a:bodyPr/>
                    <a:lstStyle/>
                    <a:p>
                      <a:pPr algn="just">
                        <a:lnSpc>
                          <a:spcPts val="1300"/>
                        </a:lnSpc>
                        <a:spcAft>
                          <a:spcPts val="0"/>
                        </a:spcAft>
                      </a:pPr>
                      <a:r>
                        <a:rPr lang="fr-BE" sz="1600" dirty="0">
                          <a:effectLst/>
                        </a:rPr>
                        <a:t>Taxe de circulation</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31.137,9</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31.449,2</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5824088"/>
                  </a:ext>
                </a:extLst>
              </a:tr>
              <a:tr h="262374">
                <a:tc>
                  <a:txBody>
                    <a:bodyPr/>
                    <a:lstStyle/>
                    <a:p>
                      <a:pPr algn="just">
                        <a:lnSpc>
                          <a:spcPts val="1300"/>
                        </a:lnSpc>
                        <a:spcAft>
                          <a:spcPts val="0"/>
                        </a:spcAft>
                      </a:pPr>
                      <a:r>
                        <a:rPr lang="fr-BE" sz="1600" dirty="0">
                          <a:effectLst/>
                        </a:rPr>
                        <a:t>Taxe de mise en circulation</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21.881,9</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31.135,1</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83645415"/>
                  </a:ext>
                </a:extLst>
              </a:tr>
              <a:tr h="262374">
                <a:tc>
                  <a:txBody>
                    <a:bodyPr/>
                    <a:lstStyle/>
                    <a:p>
                      <a:pPr algn="just">
                        <a:lnSpc>
                          <a:spcPts val="1300"/>
                        </a:lnSpc>
                        <a:spcAft>
                          <a:spcPts val="0"/>
                        </a:spcAft>
                      </a:pPr>
                      <a:r>
                        <a:rPr lang="fr-BE" sz="1600" dirty="0">
                          <a:effectLst/>
                        </a:rPr>
                        <a:t>Taxe sur les jeux et paris</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1.200,0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2.900,0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73954973"/>
                  </a:ext>
                </a:extLst>
              </a:tr>
              <a:tr h="262374">
                <a:tc>
                  <a:txBody>
                    <a:bodyPr/>
                    <a:lstStyle/>
                    <a:p>
                      <a:pPr algn="just">
                        <a:lnSpc>
                          <a:spcPts val="1300"/>
                        </a:lnSpc>
                        <a:spcAft>
                          <a:spcPts val="0"/>
                        </a:spcAft>
                      </a:pPr>
                      <a:r>
                        <a:rPr lang="fr-BE" sz="1600" dirty="0">
                          <a:effectLst/>
                        </a:rPr>
                        <a:t>Précompte immobilier</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163.249,0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92.476,5</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9423583"/>
                  </a:ext>
                </a:extLst>
              </a:tr>
              <a:tr h="524748">
                <a:tc>
                  <a:txBody>
                    <a:bodyPr/>
                    <a:lstStyle/>
                    <a:p>
                      <a:pPr algn="just">
                        <a:lnSpc>
                          <a:spcPts val="1300"/>
                        </a:lnSpc>
                        <a:spcAft>
                          <a:spcPts val="0"/>
                        </a:spcAft>
                      </a:pPr>
                      <a:r>
                        <a:rPr lang="fr-BE" sz="1600" dirty="0">
                          <a:effectLst/>
                        </a:rPr>
                        <a:t>Droits d’enregistrements sur les transmissions de biens immeubles à titre onéreux</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163.847,5</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165.672,8</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1359943"/>
                  </a:ext>
                </a:extLst>
              </a:tr>
              <a:tr h="262374">
                <a:tc>
                  <a:txBody>
                    <a:bodyPr/>
                    <a:lstStyle/>
                    <a:p>
                      <a:pPr algn="just">
                        <a:lnSpc>
                          <a:spcPts val="1300"/>
                        </a:lnSpc>
                        <a:spcAft>
                          <a:spcPts val="0"/>
                        </a:spcAft>
                      </a:pPr>
                      <a:r>
                        <a:rPr lang="fr-BE" sz="1600" dirty="0">
                          <a:effectLst/>
                        </a:rPr>
                        <a:t>Droits de donation</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6.931,1</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7.855,3</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89781208"/>
                  </a:ext>
                </a:extLst>
              </a:tr>
              <a:tr h="262374">
                <a:tc>
                  <a:txBody>
                    <a:bodyPr/>
                    <a:lstStyle/>
                    <a:p>
                      <a:pPr algn="just">
                        <a:lnSpc>
                          <a:spcPts val="1300"/>
                        </a:lnSpc>
                        <a:spcAft>
                          <a:spcPts val="0"/>
                        </a:spcAft>
                      </a:pPr>
                      <a:r>
                        <a:rPr lang="fr-BE" sz="1600" dirty="0">
                          <a:effectLst/>
                        </a:rPr>
                        <a:t>Droits de succession</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193.329,4</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201.648,3</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47268012"/>
                  </a:ext>
                </a:extLst>
              </a:tr>
              <a:tr h="353004">
                <a:tc>
                  <a:txBody>
                    <a:bodyPr/>
                    <a:lstStyle/>
                    <a:p>
                      <a:pPr algn="just">
                        <a:lnSpc>
                          <a:spcPts val="1300"/>
                        </a:lnSpc>
                        <a:spcAft>
                          <a:spcPts val="0"/>
                        </a:spcAft>
                      </a:pPr>
                      <a:r>
                        <a:rPr lang="fr-BE" sz="1600" dirty="0">
                          <a:effectLst/>
                        </a:rPr>
                        <a:t>Additionnels à l’IPP</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819.012,2</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829.143,0</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9757776"/>
                  </a:ext>
                </a:extLst>
              </a:tr>
              <a:tr h="1518510">
                <a:tc>
                  <a:txBody>
                    <a:bodyPr/>
                    <a:lstStyle/>
                    <a:p>
                      <a:pPr marL="342900" lvl="0" indent="-342900" algn="just">
                        <a:lnSpc>
                          <a:spcPts val="1300"/>
                        </a:lnSpc>
                        <a:spcAft>
                          <a:spcPts val="0"/>
                        </a:spcAft>
                        <a:buFont typeface="Times New Roman" panose="02020603050405020304" pitchFamily="18" charset="0"/>
                        <a:buChar char="-"/>
                      </a:pPr>
                      <a:r>
                        <a:rPr lang="fr-BE" sz="1600" dirty="0">
                          <a:effectLst/>
                        </a:rPr>
                        <a:t>prêt coup de pouce</a:t>
                      </a:r>
                    </a:p>
                    <a:p>
                      <a:pPr marL="342900" lvl="0" indent="-342900" algn="just">
                        <a:lnSpc>
                          <a:spcPts val="1300"/>
                        </a:lnSpc>
                        <a:spcAft>
                          <a:spcPts val="0"/>
                        </a:spcAft>
                        <a:buFont typeface="Times New Roman" panose="02020603050405020304" pitchFamily="18" charset="0"/>
                        <a:buChar char="-"/>
                      </a:pPr>
                      <a:r>
                        <a:rPr lang="fr-BE" sz="1600" dirty="0">
                          <a:effectLst/>
                        </a:rPr>
                        <a:t>Titres services et chèque ALE</a:t>
                      </a:r>
                    </a:p>
                    <a:p>
                      <a:pPr marL="342900" lvl="0" indent="-342900" algn="just">
                        <a:lnSpc>
                          <a:spcPts val="1300"/>
                        </a:lnSpc>
                        <a:spcAft>
                          <a:spcPts val="0"/>
                        </a:spcAft>
                        <a:buFont typeface="Times New Roman" panose="02020603050405020304" pitchFamily="18" charset="0"/>
                        <a:buChar char="-"/>
                      </a:pPr>
                      <a:r>
                        <a:rPr lang="fr-BE" sz="1600" dirty="0">
                          <a:effectLst/>
                        </a:rPr>
                        <a:t>Travaux rénovation pour habitation louée via une agence immobilière sociale</a:t>
                      </a:r>
                    </a:p>
                    <a:p>
                      <a:pPr marL="342900" lvl="0" indent="-342900" algn="just">
                        <a:lnSpc>
                          <a:spcPts val="1300"/>
                        </a:lnSpc>
                        <a:spcAft>
                          <a:spcPts val="0"/>
                        </a:spcAft>
                        <a:buFont typeface="Times New Roman" panose="02020603050405020304" pitchFamily="18" charset="0"/>
                        <a:buChar char="-"/>
                      </a:pPr>
                      <a:r>
                        <a:rPr lang="fr-BE" sz="1600" dirty="0">
                          <a:effectLst/>
                        </a:rPr>
                        <a:t>Entretien et restauration monuments et sites classés</a:t>
                      </a:r>
                    </a:p>
                    <a:p>
                      <a:pPr marL="342900" lvl="0" indent="-342900" algn="just">
                        <a:lnSpc>
                          <a:spcPts val="1300"/>
                        </a:lnSpc>
                        <a:spcAft>
                          <a:spcPts val="0"/>
                        </a:spcAft>
                        <a:buFont typeface="Times New Roman" panose="02020603050405020304" pitchFamily="18" charset="0"/>
                        <a:buChar char="-"/>
                      </a:pPr>
                      <a:r>
                        <a:rPr lang="fr-BE" sz="1600" dirty="0">
                          <a:effectLst/>
                        </a:rPr>
                        <a:t>Emprunts hypothécaires habitation propre</a:t>
                      </a:r>
                    </a:p>
                    <a:p>
                      <a:pPr marL="342900" lvl="0" indent="-342900" algn="just">
                        <a:lnSpc>
                          <a:spcPts val="1300"/>
                        </a:lnSpc>
                        <a:spcAft>
                          <a:spcPts val="0"/>
                        </a:spcAft>
                        <a:buFont typeface="Times New Roman" panose="02020603050405020304" pitchFamily="18" charset="0"/>
                        <a:buChar char="-"/>
                      </a:pPr>
                      <a:r>
                        <a:rPr lang="fr-BE" sz="1600" dirty="0">
                          <a:effectLst/>
                        </a:rPr>
                        <a:t>Isolation d’un immeuble d’habitation</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dirty="0">
                          <a:effectLst/>
                        </a:rPr>
                        <a:t>289,2</a:t>
                      </a:r>
                    </a:p>
                    <a:p>
                      <a:pPr algn="ctr">
                        <a:lnSpc>
                          <a:spcPts val="1300"/>
                        </a:lnSpc>
                        <a:spcAft>
                          <a:spcPts val="0"/>
                        </a:spcAft>
                      </a:pPr>
                      <a:r>
                        <a:rPr lang="fr-BE" sz="1600" dirty="0">
                          <a:effectLst/>
                        </a:rPr>
                        <a:t>48.250,0</a:t>
                      </a:r>
                    </a:p>
                    <a:p>
                      <a:pPr algn="ctr">
                        <a:lnSpc>
                          <a:spcPts val="1300"/>
                        </a:lnSpc>
                        <a:spcAft>
                          <a:spcPts val="0"/>
                        </a:spcAft>
                      </a:pPr>
                      <a:r>
                        <a:rPr lang="fr-BE" sz="1600" dirty="0">
                          <a:effectLst/>
                        </a:rPr>
                        <a:t>333,0</a:t>
                      </a:r>
                    </a:p>
                    <a:p>
                      <a:pPr algn="ctr">
                        <a:lnSpc>
                          <a:spcPts val="1300"/>
                        </a:lnSpc>
                        <a:spcAft>
                          <a:spcPts val="0"/>
                        </a:spcAft>
                      </a:pPr>
                      <a:r>
                        <a:rPr lang="fr-BE" sz="1600" dirty="0">
                          <a:effectLst/>
                        </a:rPr>
                        <a:t> </a:t>
                      </a:r>
                    </a:p>
                    <a:p>
                      <a:pPr algn="ctr">
                        <a:lnSpc>
                          <a:spcPts val="1300"/>
                        </a:lnSpc>
                        <a:spcAft>
                          <a:spcPts val="0"/>
                        </a:spcAft>
                      </a:pPr>
                      <a:r>
                        <a:rPr lang="fr-BE" sz="1600" dirty="0">
                          <a:effectLst/>
                        </a:rPr>
                        <a:t>78,0</a:t>
                      </a:r>
                    </a:p>
                    <a:p>
                      <a:pPr algn="ctr">
                        <a:lnSpc>
                          <a:spcPts val="1300"/>
                        </a:lnSpc>
                        <a:spcAft>
                          <a:spcPts val="0"/>
                        </a:spcAft>
                      </a:pPr>
                      <a:r>
                        <a:rPr lang="fr-BE" sz="1600" dirty="0">
                          <a:effectLst/>
                        </a:rPr>
                        <a:t>765.162,0</a:t>
                      </a:r>
                    </a:p>
                    <a:p>
                      <a:pPr algn="ctr">
                        <a:lnSpc>
                          <a:spcPts val="1300"/>
                        </a:lnSpc>
                        <a:spcAft>
                          <a:spcPts val="0"/>
                        </a:spcAft>
                      </a:pPr>
                      <a:r>
                        <a:rPr lang="fr-BE" sz="1600" dirty="0">
                          <a:effectLst/>
                        </a:rPr>
                        <a:t>4.900,0</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dirty="0">
                          <a:effectLst/>
                        </a:rPr>
                        <a:t>216,0</a:t>
                      </a:r>
                    </a:p>
                    <a:p>
                      <a:pPr algn="ctr">
                        <a:lnSpc>
                          <a:spcPts val="1300"/>
                        </a:lnSpc>
                        <a:spcAft>
                          <a:spcPts val="0"/>
                        </a:spcAft>
                      </a:pPr>
                      <a:r>
                        <a:rPr lang="fr-BE" sz="1600" dirty="0">
                          <a:effectLst/>
                        </a:rPr>
                        <a:t>48.450,0</a:t>
                      </a:r>
                    </a:p>
                    <a:p>
                      <a:pPr algn="ctr">
                        <a:lnSpc>
                          <a:spcPts val="1300"/>
                        </a:lnSpc>
                        <a:spcAft>
                          <a:spcPts val="0"/>
                        </a:spcAft>
                      </a:pPr>
                      <a:r>
                        <a:rPr lang="fr-BE" sz="1600" dirty="0">
                          <a:effectLst/>
                        </a:rPr>
                        <a:t>340,0</a:t>
                      </a:r>
                    </a:p>
                    <a:p>
                      <a:pPr algn="ctr">
                        <a:lnSpc>
                          <a:spcPts val="1300"/>
                        </a:lnSpc>
                        <a:spcAft>
                          <a:spcPts val="0"/>
                        </a:spcAft>
                      </a:pPr>
                      <a:r>
                        <a:rPr lang="fr-BE" sz="1600" dirty="0">
                          <a:effectLst/>
                        </a:rPr>
                        <a:t> </a:t>
                      </a:r>
                    </a:p>
                    <a:p>
                      <a:pPr algn="ctr">
                        <a:lnSpc>
                          <a:spcPts val="1300"/>
                        </a:lnSpc>
                        <a:spcAft>
                          <a:spcPts val="0"/>
                        </a:spcAft>
                      </a:pPr>
                      <a:r>
                        <a:rPr lang="fr-BE" sz="1600" dirty="0">
                          <a:effectLst/>
                        </a:rPr>
                        <a:t>78,0</a:t>
                      </a:r>
                    </a:p>
                    <a:p>
                      <a:pPr algn="ctr">
                        <a:lnSpc>
                          <a:spcPts val="1300"/>
                        </a:lnSpc>
                        <a:spcAft>
                          <a:spcPts val="0"/>
                        </a:spcAft>
                      </a:pPr>
                      <a:r>
                        <a:rPr lang="fr-BE" sz="1600" dirty="0">
                          <a:effectLst/>
                        </a:rPr>
                        <a:t>775.109,0</a:t>
                      </a:r>
                    </a:p>
                    <a:p>
                      <a:pPr algn="ctr">
                        <a:lnSpc>
                          <a:spcPts val="1300"/>
                        </a:lnSpc>
                        <a:spcAft>
                          <a:spcPts val="0"/>
                        </a:spcAft>
                      </a:pPr>
                      <a:r>
                        <a:rPr lang="fr-BE" sz="1600" dirty="0">
                          <a:effectLst/>
                        </a:rPr>
                        <a:t>4.950,0</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2517405"/>
                  </a:ext>
                </a:extLst>
              </a:tr>
              <a:tr h="262374">
                <a:tc>
                  <a:txBody>
                    <a:bodyPr/>
                    <a:lstStyle/>
                    <a:p>
                      <a:pPr algn="just">
                        <a:lnSpc>
                          <a:spcPts val="1300"/>
                        </a:lnSpc>
                        <a:spcAft>
                          <a:spcPts val="0"/>
                        </a:spcAft>
                      </a:pPr>
                      <a:r>
                        <a:rPr lang="fr-BE" sz="1600">
                          <a:effectLst/>
                        </a:rPr>
                        <a:t>Total</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a:effectLst/>
                        </a:rPr>
                        <a:t>1.564.102,4</a:t>
                      </a:r>
                      <a:endParaRPr lang="fr-BE" sz="1600">
                        <a:effectLst/>
                        <a:latin typeface="Minion"/>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fr-BE" sz="1600" dirty="0">
                          <a:effectLst/>
                        </a:rPr>
                        <a:t>1.530.521,7</a:t>
                      </a:r>
                      <a:endParaRPr lang="fr-BE" sz="1600" dirty="0">
                        <a:effectLst/>
                        <a:latin typeface="Minion"/>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7841711"/>
                  </a:ext>
                </a:extLst>
              </a:tr>
            </a:tbl>
          </a:graphicData>
        </a:graphic>
      </p:graphicFrame>
      <p:sp>
        <p:nvSpPr>
          <p:cNvPr id="5" name="Rectangle 1"/>
          <p:cNvSpPr>
            <a:spLocks noChangeArrowheads="1"/>
          </p:cNvSpPr>
          <p:nvPr/>
        </p:nvSpPr>
        <p:spPr bwMode="auto">
          <a:xfrm>
            <a:off x="489527" y="7126"/>
            <a:ext cx="755030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BE"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Estimation des dépenses fiscales pour la Région wallonne</a:t>
            </a:r>
            <a:r>
              <a:rPr lang="fr-BE" altLang="fr-FR" sz="2400" b="1" dirty="0">
                <a:latin typeface="Times New Roman" panose="02020603050405020304" pitchFamily="18" charset="0"/>
                <a:ea typeface="Times New Roman" panose="02020603050405020304" pitchFamily="18" charset="0"/>
                <a:cs typeface="Times New Roman" panose="02020603050405020304" pitchFamily="18" charset="0"/>
              </a:rPr>
              <a:t> (2022)</a:t>
            </a:r>
            <a:r>
              <a:rPr kumimoji="0" lang="fr-BE" altLang="fr-FR" sz="24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fr-BE" altLang="fr-FR"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259449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6530" y="18255"/>
            <a:ext cx="10515600" cy="1325563"/>
          </a:xfrm>
        </p:spPr>
        <p:txBody>
          <a:bodyPr/>
          <a:lstStyle/>
          <a:p>
            <a:r>
              <a:rPr lang="en-US" b="1" dirty="0">
                <a:solidFill>
                  <a:srgbClr val="0070C0"/>
                </a:solidFill>
              </a:rPr>
              <a:t>Conclusion </a:t>
            </a:r>
            <a:r>
              <a:rPr lang="fr-BE" b="1" dirty="0">
                <a:solidFill>
                  <a:srgbClr val="0070C0"/>
                </a:solidFill>
              </a:rPr>
              <a:t>intermédiaire</a:t>
            </a:r>
          </a:p>
        </p:txBody>
      </p:sp>
      <p:sp>
        <p:nvSpPr>
          <p:cNvPr id="3" name="Espace réservé du contenu 2"/>
          <p:cNvSpPr>
            <a:spLocks noGrp="1"/>
          </p:cNvSpPr>
          <p:nvPr>
            <p:ph idx="1"/>
          </p:nvPr>
        </p:nvSpPr>
        <p:spPr/>
        <p:txBody>
          <a:bodyPr/>
          <a:lstStyle/>
          <a:p>
            <a:r>
              <a:rPr lang="fr-FR" dirty="0"/>
              <a:t>Même si, depuis la sixième réforme de l’Etat, une plus grande partie des ressources régionales se compose de recettes fiscales propres, la marge de manœuvre des Régions en termes d’autonomie et donc d’accroissement de leurs recettes reste </a:t>
            </a:r>
            <a:r>
              <a:rPr lang="fr-FR" u="sng" dirty="0"/>
              <a:t>limitée</a:t>
            </a:r>
            <a:endParaRPr lang="en-US" u="sng" dirty="0"/>
          </a:p>
        </p:txBody>
      </p:sp>
    </p:spTree>
    <p:extLst>
      <p:ext uri="{BB962C8B-B14F-4D97-AF65-F5344CB8AC3E}">
        <p14:creationId xmlns:p14="http://schemas.microsoft.com/office/powerpoint/2010/main" val="2821226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72758"/>
            <a:ext cx="10515600" cy="1325563"/>
          </a:xfrm>
        </p:spPr>
        <p:txBody>
          <a:bodyPr/>
          <a:lstStyle/>
          <a:p>
            <a:r>
              <a:rPr lang="fr-BE" dirty="0">
                <a:solidFill>
                  <a:srgbClr val="0070C0"/>
                </a:solidFill>
              </a:rPr>
              <a:t>III. Perspectives de réforme</a:t>
            </a:r>
          </a:p>
        </p:txBody>
      </p:sp>
      <p:sp>
        <p:nvSpPr>
          <p:cNvPr id="3" name="Espace réservé du contenu 2"/>
          <p:cNvSpPr>
            <a:spLocks noGrp="1"/>
          </p:cNvSpPr>
          <p:nvPr>
            <p:ph idx="1"/>
          </p:nvPr>
        </p:nvSpPr>
        <p:spPr>
          <a:xfrm>
            <a:off x="0" y="849745"/>
            <a:ext cx="12192000" cy="5920509"/>
          </a:xfrm>
        </p:spPr>
        <p:txBody>
          <a:bodyPr>
            <a:normAutofit lnSpcReduction="10000"/>
          </a:bodyPr>
          <a:lstStyle/>
          <a:p>
            <a:r>
              <a:rPr lang="fr-BE" dirty="0"/>
              <a:t>En matière d’IPP</a:t>
            </a:r>
          </a:p>
          <a:p>
            <a:pPr lvl="1"/>
            <a:r>
              <a:rPr lang="fr-FR" dirty="0"/>
              <a:t>La répartition des compétences en matière d’IPP ne protège par les Régions de réformes prises par l’autorité fédérale </a:t>
            </a:r>
          </a:p>
          <a:p>
            <a:pPr lvl="2"/>
            <a:r>
              <a:rPr lang="fr-FR" sz="2400" dirty="0"/>
              <a:t>Réduire la charge fiscale pesant sur les revenus du travail </a:t>
            </a:r>
          </a:p>
          <a:p>
            <a:pPr lvl="3"/>
            <a:r>
              <a:rPr lang="fr-FR" sz="2400" dirty="0"/>
              <a:t>par une majoration de la fiscalité indirecte (non régionalisée), en ce compris les accises (non régionalisées), ou </a:t>
            </a:r>
          </a:p>
          <a:p>
            <a:pPr lvl="3"/>
            <a:r>
              <a:rPr lang="fr-FR" sz="2400" dirty="0"/>
              <a:t> par une augmentation du taux applicable aux revenus de capitaux et biens mobiliers (non régionalisés), </a:t>
            </a:r>
          </a:p>
          <a:p>
            <a:pPr lvl="2"/>
            <a:r>
              <a:rPr lang="fr-FR" sz="2400" dirty="0"/>
              <a:t>se traduirait automatiquement par </a:t>
            </a:r>
            <a:r>
              <a:rPr lang="fr-FR" sz="2400" u="sng" dirty="0"/>
              <a:t>une diminution de la base de calcul des centimes additionnels régionaux</a:t>
            </a:r>
            <a:r>
              <a:rPr lang="fr-FR" sz="2400" dirty="0"/>
              <a:t>, </a:t>
            </a:r>
          </a:p>
          <a:p>
            <a:pPr lvl="2"/>
            <a:r>
              <a:rPr lang="fr-FR" sz="2400" dirty="0"/>
              <a:t>Ceci les obligerait soit à comprimer leurs dépenses, soit à majorer leurs centimes additionnels</a:t>
            </a:r>
          </a:p>
          <a:p>
            <a:pPr lvl="1"/>
            <a:r>
              <a:rPr lang="fr-FR" dirty="0"/>
              <a:t>Majoration des centimes additionnels</a:t>
            </a:r>
          </a:p>
          <a:p>
            <a:pPr lvl="2"/>
            <a:r>
              <a:rPr lang="fr-FR" sz="2400" dirty="0"/>
              <a:t>Ne viserait que les revenus soumis à globalisation (revenus du travail)</a:t>
            </a:r>
          </a:p>
          <a:p>
            <a:pPr lvl="2"/>
            <a:r>
              <a:rPr lang="fr-FR" sz="2400" dirty="0"/>
              <a:t>Risque de concurrence fiscale (seule Bruxelles a baissé les additionnels IPP de 1% + 0,5%)</a:t>
            </a:r>
          </a:p>
          <a:p>
            <a:pPr lvl="1"/>
            <a:r>
              <a:rPr lang="fr-FR" sz="2800" dirty="0"/>
              <a:t>Dépenses fiscales : évaluation </a:t>
            </a:r>
            <a:endParaRPr lang="fr-BE" sz="2800" dirty="0"/>
          </a:p>
        </p:txBody>
      </p:sp>
    </p:spTree>
    <p:extLst>
      <p:ext uri="{BB962C8B-B14F-4D97-AF65-F5344CB8AC3E}">
        <p14:creationId xmlns:p14="http://schemas.microsoft.com/office/powerpoint/2010/main" val="3390712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0318" y="-13311"/>
            <a:ext cx="10515600" cy="1325563"/>
          </a:xfrm>
        </p:spPr>
        <p:txBody>
          <a:bodyPr>
            <a:normAutofit fontScale="90000"/>
          </a:bodyPr>
          <a:lstStyle/>
          <a:p>
            <a:br>
              <a:rPr lang="fr-FR" b="1" dirty="0">
                <a:solidFill>
                  <a:srgbClr val="0070C0"/>
                </a:solidFill>
              </a:rPr>
            </a:br>
            <a:r>
              <a:rPr lang="fr-FR" b="1" dirty="0">
                <a:solidFill>
                  <a:srgbClr val="0070C0"/>
                </a:solidFill>
              </a:rPr>
              <a:t>En matière de fiscalité patrimoniale - droits d’enregistrement et de succession</a:t>
            </a:r>
            <a:br>
              <a:rPr lang="fr-FR" b="1" dirty="0">
                <a:solidFill>
                  <a:srgbClr val="0070C0"/>
                </a:solidFill>
              </a:rPr>
            </a:br>
            <a:endParaRPr lang="fr-BE" b="1" dirty="0">
              <a:solidFill>
                <a:srgbClr val="0070C0"/>
              </a:solidFill>
            </a:endParaRPr>
          </a:p>
        </p:txBody>
      </p:sp>
      <p:sp>
        <p:nvSpPr>
          <p:cNvPr id="3" name="Espace réservé du contenu 2"/>
          <p:cNvSpPr>
            <a:spLocks noGrp="1"/>
          </p:cNvSpPr>
          <p:nvPr>
            <p:ph idx="1"/>
          </p:nvPr>
        </p:nvSpPr>
        <p:spPr>
          <a:xfrm>
            <a:off x="838200" y="1357746"/>
            <a:ext cx="10515600" cy="5190836"/>
          </a:xfrm>
        </p:spPr>
        <p:txBody>
          <a:bodyPr>
            <a:normAutofit/>
          </a:bodyPr>
          <a:lstStyle/>
          <a:p>
            <a:pPr lvl="1"/>
            <a:r>
              <a:rPr lang="fr-BE" dirty="0"/>
              <a:t>Rapport du CFFW de 2020 (</a:t>
            </a:r>
            <a:r>
              <a:rPr lang="fr-BE" dirty="0">
                <a:hlinkClick r:id="rId2"/>
              </a:rPr>
              <a:t>http://conseilfiscalitefinances.wallonie.be/home/rapports.html</a:t>
            </a:r>
            <a:r>
              <a:rPr lang="fr-BE" dirty="0"/>
              <a:t>)</a:t>
            </a:r>
          </a:p>
          <a:p>
            <a:pPr lvl="1"/>
            <a:r>
              <a:rPr lang="fr-BE" dirty="0"/>
              <a:t>Nombreuses améliorations techniques proposées</a:t>
            </a:r>
          </a:p>
          <a:p>
            <a:pPr lvl="1"/>
            <a:r>
              <a:rPr lang="fr-BE" dirty="0"/>
              <a:t>Certaines questions de principe ont été soulevées</a:t>
            </a:r>
          </a:p>
          <a:p>
            <a:pPr lvl="2"/>
            <a:r>
              <a:rPr lang="fr-BE" dirty="0"/>
              <a:t>Statut des donations non enregistrées</a:t>
            </a:r>
          </a:p>
          <a:p>
            <a:pPr lvl="2"/>
            <a:r>
              <a:rPr lang="fr-BE" dirty="0"/>
              <a:t>Taux en matière successorale</a:t>
            </a:r>
          </a:p>
          <a:p>
            <a:pPr lvl="2"/>
            <a:r>
              <a:rPr lang="fr-BE" dirty="0"/>
              <a:t>Application des règles anti-abus </a:t>
            </a:r>
          </a:p>
          <a:p>
            <a:pPr lvl="1"/>
            <a:r>
              <a:rPr lang="fr-BE" dirty="0"/>
              <a:t>Lignes directrices d’une réforme </a:t>
            </a:r>
          </a:p>
          <a:p>
            <a:pPr lvl="2"/>
            <a:r>
              <a:rPr lang="fr-FR" dirty="0"/>
              <a:t>Constitution de bases de données fiscales et d’outils de suivi</a:t>
            </a:r>
          </a:p>
          <a:p>
            <a:pPr lvl="2"/>
            <a:r>
              <a:rPr lang="fr-FR" dirty="0"/>
              <a:t>Modération dans l’utilisation d’incitants fiscaux </a:t>
            </a:r>
          </a:p>
          <a:p>
            <a:pPr lvl="2"/>
            <a:r>
              <a:rPr lang="fr-FR" dirty="0"/>
              <a:t>Reprise de la gestion propre du service des droits d’enregistrement et de succession </a:t>
            </a:r>
          </a:p>
          <a:p>
            <a:pPr lvl="2"/>
            <a:r>
              <a:rPr lang="fr-FR" dirty="0"/>
              <a:t>Concertation avec le fédéral et les autres régions (impôts sur le rendement du patrimoine)</a:t>
            </a:r>
            <a:endParaRPr lang="fr-BE" dirty="0"/>
          </a:p>
          <a:p>
            <a:pPr marL="457200" lvl="1" indent="0">
              <a:buNone/>
            </a:pPr>
            <a:endParaRPr lang="fr-BE" dirty="0"/>
          </a:p>
        </p:txBody>
      </p:sp>
    </p:spTree>
    <p:extLst>
      <p:ext uri="{BB962C8B-B14F-4D97-AF65-F5344CB8AC3E}">
        <p14:creationId xmlns:p14="http://schemas.microsoft.com/office/powerpoint/2010/main" val="3656899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530802"/>
          </a:xfrm>
        </p:spPr>
        <p:txBody>
          <a:bodyPr>
            <a:normAutofit fontScale="90000"/>
          </a:bodyPr>
          <a:lstStyle/>
          <a:p>
            <a:r>
              <a:rPr lang="fr-FR" dirty="0">
                <a:solidFill>
                  <a:srgbClr val="0070C0"/>
                </a:solidFill>
              </a:rPr>
              <a:t>En matière de fiscalité immobilière</a:t>
            </a:r>
            <a:br>
              <a:rPr lang="fr-FR" dirty="0">
                <a:solidFill>
                  <a:srgbClr val="0070C0"/>
                </a:solidFill>
              </a:rPr>
            </a:br>
            <a:endParaRPr lang="fr-BE" dirty="0">
              <a:solidFill>
                <a:srgbClr val="0070C0"/>
              </a:solidFill>
            </a:endParaRPr>
          </a:p>
        </p:txBody>
      </p:sp>
      <p:sp>
        <p:nvSpPr>
          <p:cNvPr id="3" name="Espace réservé du contenu 2"/>
          <p:cNvSpPr>
            <a:spLocks noGrp="1"/>
          </p:cNvSpPr>
          <p:nvPr>
            <p:ph idx="1"/>
          </p:nvPr>
        </p:nvSpPr>
        <p:spPr>
          <a:xfrm>
            <a:off x="230909" y="720436"/>
            <a:ext cx="11850255" cy="6137564"/>
          </a:xfrm>
        </p:spPr>
        <p:txBody>
          <a:bodyPr>
            <a:normAutofit/>
          </a:bodyPr>
          <a:lstStyle/>
          <a:p>
            <a:pPr lvl="1"/>
            <a:r>
              <a:rPr lang="fr-BE" dirty="0"/>
              <a:t>Quel avenir pour le revenu cadastral?</a:t>
            </a:r>
          </a:p>
          <a:p>
            <a:pPr lvl="2"/>
            <a:r>
              <a:rPr lang="fr-BE" sz="2400" dirty="0"/>
              <a:t>Maintien du </a:t>
            </a:r>
            <a:r>
              <a:rPr lang="fr-BE" sz="2400" dirty="0" err="1"/>
              <a:t>status</a:t>
            </a:r>
            <a:r>
              <a:rPr lang="fr-BE" sz="2400" dirty="0"/>
              <a:t> quo, actualisation ou nouvelle assiette (valeur vénale)</a:t>
            </a:r>
          </a:p>
          <a:p>
            <a:pPr lvl="3"/>
            <a:r>
              <a:rPr lang="fr-BE" sz="2200"/>
              <a:t>Faisabilité </a:t>
            </a:r>
            <a:endParaRPr lang="fr-BE" sz="2200" dirty="0"/>
          </a:p>
          <a:p>
            <a:pPr lvl="3"/>
            <a:r>
              <a:rPr lang="fr-BE" sz="2200" dirty="0"/>
              <a:t>Coordination entre niveaux de pouvoir (y compris collectivités locales)</a:t>
            </a:r>
          </a:p>
          <a:p>
            <a:pPr lvl="3"/>
            <a:r>
              <a:rPr lang="fr-BE" sz="2200" dirty="0"/>
              <a:t>Obstacles techniques</a:t>
            </a:r>
          </a:p>
          <a:p>
            <a:pPr lvl="3"/>
            <a:r>
              <a:rPr lang="fr-BE" sz="2200" dirty="0"/>
              <a:t>Obstacles politiques</a:t>
            </a:r>
          </a:p>
          <a:p>
            <a:pPr lvl="3"/>
            <a:r>
              <a:rPr lang="fr-BE" sz="2200" dirty="0"/>
              <a:t>Régime transitoire</a:t>
            </a:r>
          </a:p>
          <a:p>
            <a:pPr lvl="1"/>
            <a:r>
              <a:rPr lang="fr-BE" dirty="0"/>
              <a:t>Statut des réductions et des exonérations</a:t>
            </a:r>
          </a:p>
          <a:p>
            <a:pPr lvl="2"/>
            <a:r>
              <a:rPr lang="fr-BE" sz="2200" dirty="0"/>
              <a:t>Fonction du PRI ´% objectifs des dépenses fiscales (politique familiale, environnementale, …)</a:t>
            </a:r>
          </a:p>
          <a:p>
            <a:pPr lvl="2"/>
            <a:r>
              <a:rPr lang="fr-BE" sz="2200" dirty="0"/>
              <a:t>Dépenses fiscales en matière d’IPP (cheque-habitat)</a:t>
            </a:r>
            <a:endParaRPr lang="fr-FR" dirty="0"/>
          </a:p>
          <a:p>
            <a:pPr lvl="1"/>
            <a:r>
              <a:rPr lang="fr-FR" dirty="0"/>
              <a:t>Coordination avec les droits d’enregistrement sur transmission immobilières</a:t>
            </a:r>
          </a:p>
          <a:p>
            <a:pPr lvl="1"/>
            <a:r>
              <a:rPr lang="fr-FR" dirty="0"/>
              <a:t>Coordination avec le fédéral pour la taxation des "revenus" d'immeubles </a:t>
            </a:r>
          </a:p>
          <a:p>
            <a:pPr lvl="1"/>
            <a:r>
              <a:rPr lang="fr-FR" dirty="0"/>
              <a:t>Voir B. BAYENET ET M. BOURGEOIS, </a:t>
            </a:r>
            <a:r>
              <a:rPr lang="fr-FR" i="1" dirty="0"/>
              <a:t>Rapport introductif sur le précompte immobilier et la fiscalité immobilière en application de l’article 71 du Règlement du Parlement de Wallonie</a:t>
            </a:r>
            <a:r>
              <a:rPr lang="fr-FR" dirty="0"/>
              <a:t>, février 2021. http://nautilus.parlement-wallon.be/Archives/2020_2021/RAPPORT/481_1bis.pdf</a:t>
            </a:r>
          </a:p>
          <a:p>
            <a:pPr marL="457200" lvl="1" indent="0">
              <a:buNone/>
            </a:pPr>
            <a:endParaRPr lang="fr-FR" dirty="0"/>
          </a:p>
          <a:p>
            <a:pPr lvl="1"/>
            <a:endParaRPr lang="fr-BE" dirty="0"/>
          </a:p>
        </p:txBody>
      </p:sp>
    </p:spTree>
    <p:extLst>
      <p:ext uri="{BB962C8B-B14F-4D97-AF65-F5344CB8AC3E}">
        <p14:creationId xmlns:p14="http://schemas.microsoft.com/office/powerpoint/2010/main" val="3938026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15470" y="678142"/>
            <a:ext cx="10515600" cy="4351338"/>
          </a:xfrm>
        </p:spPr>
        <p:txBody>
          <a:bodyPr/>
          <a:lstStyle/>
          <a:p>
            <a:pPr marL="0" indent="0">
              <a:buNone/>
            </a:pPr>
            <a:r>
              <a:rPr lang="fr-BE" dirty="0">
                <a:solidFill>
                  <a:srgbClr val="0070C0"/>
                </a:solidFill>
              </a:rPr>
              <a:t>En matière de fiscalité automobile/environnementale</a:t>
            </a:r>
          </a:p>
          <a:p>
            <a:endParaRPr lang="fr-BE" dirty="0">
              <a:solidFill>
                <a:srgbClr val="0070C0"/>
              </a:solidFill>
            </a:endParaRPr>
          </a:p>
          <a:p>
            <a:pPr lvl="1"/>
            <a:r>
              <a:rPr lang="fr-BE" dirty="0"/>
              <a:t>Objectif : verdissement du parc</a:t>
            </a:r>
          </a:p>
          <a:p>
            <a:pPr lvl="1"/>
            <a:endParaRPr lang="fr-BE" dirty="0"/>
          </a:p>
          <a:p>
            <a:pPr lvl="1"/>
            <a:r>
              <a:rPr lang="fr-BE" dirty="0"/>
              <a:t>Critères de la réforme : taux de CO2, masse, type de carburant</a:t>
            </a:r>
          </a:p>
          <a:p>
            <a:pPr lvl="1"/>
            <a:endParaRPr lang="fr-BE" dirty="0"/>
          </a:p>
          <a:p>
            <a:pPr lvl="1"/>
            <a:r>
              <a:rPr lang="fr-BE" dirty="0"/>
              <a:t>Objectif budgétaire : maintenir les recettes de la taxe de circulation et de taxe de mise en circulation </a:t>
            </a:r>
          </a:p>
        </p:txBody>
      </p:sp>
    </p:spTree>
    <p:extLst>
      <p:ext uri="{BB962C8B-B14F-4D97-AF65-F5344CB8AC3E}">
        <p14:creationId xmlns:p14="http://schemas.microsoft.com/office/powerpoint/2010/main" val="3275348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itre 1">
                <a:extLst>
                  <a:ext uri="{FF2B5EF4-FFF2-40B4-BE49-F238E27FC236}">
                    <a16:creationId xmlns:a16="http://schemas.microsoft.com/office/drawing/2014/main" id="{5133F85A-3813-247F-B726-BDDBBC4ED0DB}"/>
                  </a:ext>
                </a:extLst>
              </p:cNvPr>
              <p:cNvSpPr txBox="1">
                <a:spLocks/>
              </p:cNvSpPr>
              <p:nvPr/>
            </p:nvSpPr>
            <p:spPr bwMode="auto">
              <a:xfrm>
                <a:off x="1397073" y="883070"/>
                <a:ext cx="8498209" cy="4545012"/>
              </a:xfrm>
              <a:prstGeom prst="rect">
                <a:avLst/>
              </a:prstGeom>
              <a:noFill/>
              <a:ln>
                <a:noFill/>
              </a:ln>
            </p:spPr>
            <p:txBody>
              <a:bodyPr>
                <a:normAutofit lnSpcReduction="10000"/>
              </a:bodyPr>
              <a:lstStyle>
                <a:lvl1pPr marL="400050" indent="-342900">
                  <a:spcBef>
                    <a:spcPct val="20000"/>
                  </a:spcBef>
                  <a:buFont typeface="Arial" panose="020B0604020202020204" pitchFamily="34" charset="0"/>
                  <a:buChar char="•"/>
                  <a:defRPr sz="3200">
                    <a:solidFill>
                      <a:schemeClr val="tx1"/>
                    </a:solidFill>
                    <a:latin typeface="Calibri" panose="020F0502020204030204" pitchFamily="34" charset="0"/>
                    <a:ea typeface="ヒラギノ角ゴ Pro W3"/>
                    <a:cs typeface="ヒラギノ角ゴ Pro W3"/>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ヒラギノ角ゴ Pro W3"/>
                    <a:cs typeface="ヒラギノ角ゴ Pro W3"/>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ヒラギノ角ゴ Pro W3"/>
                    <a:cs typeface="ヒラギノ角ゴ Pro W3"/>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ヒラギノ角ゴ Pro W3"/>
                    <a:cs typeface="ヒラギノ角ゴ Pro W3"/>
                  </a:defRPr>
                </a:lvl9pPr>
              </a:lstStyle>
              <a:p>
                <a:pPr marL="0" indent="0" algn="ctr" eaLnBrk="0" fontAlgn="base" hangingPunct="0">
                  <a:lnSpc>
                    <a:spcPct val="107000"/>
                  </a:lnSpc>
                  <a:spcAft>
                    <a:spcPts val="800"/>
                  </a:spcAft>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fr-BE" sz="1800" i="1" smtClean="0">
                          <a:solidFill>
                            <a:prstClr val="black"/>
                          </a:solidFill>
                          <a:latin typeface="Cambria Math" panose="02040503050406030204" pitchFamily="18" charset="0"/>
                          <a:ea typeface="Calibri" panose="020F0502020204030204" pitchFamily="34" charset="0"/>
                          <a:cs typeface="Calibri Light" panose="020F0302020204030204" pitchFamily="34" charset="0"/>
                        </a:rPr>
                        <m:t>𝑇𝑀𝐶</m:t>
                      </m:r>
                      <m:r>
                        <a:rPr lang="fr-BE" sz="1800" i="1" smtClean="0">
                          <a:solidFill>
                            <a:prstClr val="black"/>
                          </a:solidFill>
                          <a:latin typeface="Cambria Math" panose="02040503050406030204" pitchFamily="18" charset="0"/>
                          <a:ea typeface="Calibri" panose="020F0502020204030204" pitchFamily="34" charset="0"/>
                          <a:cs typeface="Calibri Light" panose="020F0302020204030204" pitchFamily="34" charset="0"/>
                        </a:rPr>
                        <m:t>=</m:t>
                      </m:r>
                      <m:r>
                        <a:rPr lang="fr-BE" sz="1800" i="1" smtClean="0">
                          <a:solidFill>
                            <a:prstClr val="black"/>
                          </a:solidFill>
                          <a:latin typeface="Cambria Math" panose="02040503050406030204" pitchFamily="18" charset="0"/>
                          <a:ea typeface="Calibri" panose="020F0502020204030204" pitchFamily="34" charset="0"/>
                          <a:cs typeface="Calibri Light" panose="020F0302020204030204" pitchFamily="34" charset="0"/>
                        </a:rPr>
                        <m:t>𝑀𝐵</m:t>
                      </m:r>
                      <m:r>
                        <a:rPr lang="fr-BE" sz="1800" i="1" smtClean="0">
                          <a:solidFill>
                            <a:prstClr val="black"/>
                          </a:solidFill>
                          <a:latin typeface="Cambria Math" panose="02040503050406030204" pitchFamily="18" charset="0"/>
                          <a:ea typeface="Calibri" panose="020F0502020204030204" pitchFamily="34" charset="0"/>
                          <a:cs typeface="Calibri Light" panose="020F0302020204030204" pitchFamily="34" charset="0"/>
                        </a:rPr>
                        <m:t>×</m:t>
                      </m:r>
                      <m:f>
                        <m:fPr>
                          <m:ctrlP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ctrlPr>
                        </m:fPr>
                        <m:num>
                          <m:d>
                            <m:dPr>
                              <m:ctrlP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ctrlPr>
                            </m:dPr>
                            <m:e>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𝐶</m:t>
                              </m:r>
                              <m:sSub>
                                <m:sSubPr>
                                  <m:ctrlP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ctrlPr>
                                </m:sSubPr>
                                <m:e>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𝑂</m:t>
                                  </m:r>
                                </m:e>
                                <m:sub>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2</m:t>
                                  </m:r>
                                </m:sub>
                              </m:sSub>
                            </m:e>
                          </m:d>
                        </m:num>
                        <m:den>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𝑥</m:t>
                          </m:r>
                        </m:den>
                      </m:f>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m:t>
                      </m:r>
                      <m:f>
                        <m:fPr>
                          <m:ctrlP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ctrlPr>
                        </m:fPr>
                        <m:num>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𝑀</m:t>
                          </m:r>
                        </m:num>
                        <m:den>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𝑦</m:t>
                          </m:r>
                        </m:den>
                      </m:f>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 ×</m:t>
                      </m:r>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𝐶</m:t>
                      </m:r>
                    </m:oMath>
                  </m:oMathPara>
                </a14:m>
                <a:endParaRPr lang="fr-BE"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endParaRPr>
              </a:p>
              <a:p>
                <a:pPr marL="57150" indent="0" algn="just" eaLnBrk="0" fontAlgn="base" hangingPunct="0">
                  <a:lnSpc>
                    <a:spcPct val="107000"/>
                  </a:lnSpc>
                  <a:spcAft>
                    <a:spcPts val="800"/>
                  </a:spcAft>
                  <a:buFont typeface="Arial" panose="020B0604020202020204" pitchFamily="34" charset="0"/>
                  <a:buNone/>
                </a:pPr>
                <a:r>
                  <a:rPr lang="fr-BE"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rPr>
                  <a:t>où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𝑀𝐵</m:t>
                    </m:r>
                  </m:oMath>
                </a14:m>
                <a:r>
                  <a:rPr lang="fr-BE"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rPr>
                  <a:t> est le montant de base,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𝐶</m:t>
                    </m:r>
                    <m:sSub>
                      <m:sSubPr>
                        <m:ctrlP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ctrlPr>
                      </m:sSubPr>
                      <m:e>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𝑂</m:t>
                        </m:r>
                      </m:e>
                      <m:sub>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2</m:t>
                        </m:r>
                      </m:sub>
                    </m:sSub>
                  </m:oMath>
                </a14:m>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les émissions de CO</a:t>
                </a:r>
                <a:r>
                  <a:rPr lang="fr-BE" sz="1800" baseline="-250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2</a:t>
                </a:r>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en g/km du véhicule,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𝑀</m:t>
                    </m:r>
                  </m:oMath>
                </a14:m>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la masse du véhicule,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𝐶</m:t>
                    </m:r>
                  </m:oMath>
                </a14:m>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un facteur environnemental défini en fonction du carburant du véhicule, et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𝑥</m:t>
                    </m:r>
                  </m:oMath>
                </a14:m>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et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𝑦</m:t>
                    </m:r>
                  </m:oMath>
                </a14:m>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des indices pivot. </a:t>
                </a:r>
              </a:p>
              <a:p>
                <a:pPr marL="57150" indent="0" algn="just" eaLnBrk="0" fontAlgn="base" hangingPunct="0">
                  <a:lnSpc>
                    <a:spcPct val="107000"/>
                  </a:lnSpc>
                  <a:spcAft>
                    <a:spcPts val="800"/>
                  </a:spcAft>
                  <a:buFont typeface="Arial" panose="020B0604020202020204" pitchFamily="34" charset="0"/>
                  <a:buNone/>
                </a:pPr>
                <a:r>
                  <a:rPr lang="fr-BE" sz="1800" dirty="0">
                    <a:solidFill>
                      <a:prstClr val="black"/>
                    </a:solidFill>
                    <a:latin typeface="Calibri Light" panose="020F0302020204030204" pitchFamily="34" charset="0"/>
                    <a:ea typeface="Calibri" panose="020F0502020204030204" pitchFamily="34" charset="0"/>
                  </a:rPr>
                  <a:t>Dans nos simulations,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𝑥</m:t>
                    </m:r>
                  </m:oMath>
                </a14:m>
                <a:r>
                  <a:rPr lang="fr-BE" sz="1800" dirty="0">
                    <a:solidFill>
                      <a:prstClr val="black"/>
                    </a:solidFill>
                    <a:latin typeface="Calibri Light" panose="020F0302020204030204" pitchFamily="34" charset="0"/>
                    <a:ea typeface="Times New Roman" panose="02020603050405020304" pitchFamily="18" charset="0"/>
                  </a:rPr>
                  <a:t> = 148 pour les véhicules dont les émissions sont exprimées en norme WLTP et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𝑥</m:t>
                    </m:r>
                  </m:oMath>
                </a14:m>
                <a:r>
                  <a:rPr lang="fr-BE" sz="1800" dirty="0">
                    <a:solidFill>
                      <a:prstClr val="black"/>
                    </a:solidFill>
                    <a:latin typeface="Calibri Light" panose="020F0302020204030204" pitchFamily="34" charset="0"/>
                    <a:ea typeface="Times New Roman" panose="02020603050405020304" pitchFamily="18" charset="0"/>
                  </a:rPr>
                  <a:t> = 122 pour ceux dont les émissions sont exprimées en norme NEDC, </a:t>
                </a:r>
                <a14:m>
                  <m:oMath xmlns:m="http://schemas.openxmlformats.org/officeDocument/2006/math">
                    <m:r>
                      <a:rPr lang="fr-BE" sz="1800" i="1">
                        <a:solidFill>
                          <a:prstClr val="black"/>
                        </a:solidFill>
                        <a:latin typeface="Cambria Math" panose="02040503050406030204" pitchFamily="18" charset="0"/>
                        <a:ea typeface="Calibri" panose="020F0502020204030204" pitchFamily="34" charset="0"/>
                        <a:cs typeface="Calibri Light" panose="020F0302020204030204" pitchFamily="34" charset="0"/>
                      </a:rPr>
                      <m:t>𝑦</m:t>
                    </m:r>
                  </m:oMath>
                </a14:m>
                <a:r>
                  <a:rPr lang="fr-BE" sz="1800" dirty="0">
                    <a:solidFill>
                      <a:prstClr val="black"/>
                    </a:solidFill>
                    <a:latin typeface="Calibri Light" panose="020F0302020204030204" pitchFamily="34" charset="0"/>
                    <a:ea typeface="Times New Roman" panose="02020603050405020304" pitchFamily="18" charset="0"/>
                  </a:rPr>
                  <a:t> = 1.826. Ces paramètres sont les moyennes d’émissions de </a:t>
                </a:r>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CO</a:t>
                </a:r>
                <a:r>
                  <a:rPr lang="fr-BE" sz="1800" baseline="-250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2</a:t>
                </a:r>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 et de masse </a:t>
                </a:r>
                <a:r>
                  <a:rPr lang="fr-BE" sz="1800" dirty="0">
                    <a:solidFill>
                      <a:prstClr val="black"/>
                    </a:solidFill>
                    <a:latin typeface="Calibri Light" panose="020F0302020204030204" pitchFamily="34" charset="0"/>
                    <a:ea typeface="Times New Roman" panose="02020603050405020304" pitchFamily="18" charset="0"/>
                  </a:rPr>
                  <a:t>du parc en 2019 (</a:t>
                </a:r>
                <a:r>
                  <a:rPr lang="fr-BE" sz="1800" i="1" dirty="0" err="1">
                    <a:solidFill>
                      <a:prstClr val="black"/>
                    </a:solidFill>
                    <a:latin typeface="Calibri Light" panose="020F0302020204030204" pitchFamily="34" charset="0"/>
                    <a:ea typeface="Times New Roman" panose="02020603050405020304" pitchFamily="18" charset="0"/>
                  </a:rPr>
                  <a:t>ante</a:t>
                </a:r>
                <a:r>
                  <a:rPr lang="fr-BE" sz="1800" dirty="0" err="1">
                    <a:solidFill>
                      <a:prstClr val="black"/>
                    </a:solidFill>
                    <a:latin typeface="Calibri Light" panose="020F0302020204030204" pitchFamily="34" charset="0"/>
                    <a:ea typeface="Times New Roman" panose="02020603050405020304" pitchFamily="18" charset="0"/>
                  </a:rPr>
                  <a:t>-crise</a:t>
                </a:r>
                <a:r>
                  <a:rPr lang="fr-BE" sz="1800" dirty="0">
                    <a:solidFill>
                      <a:prstClr val="black"/>
                    </a:solidFill>
                    <a:latin typeface="Calibri Light" panose="020F0302020204030204" pitchFamily="34" charset="0"/>
                    <a:ea typeface="Times New Roman" panose="02020603050405020304" pitchFamily="18" charset="0"/>
                  </a:rPr>
                  <a:t> COVID et ses répercussions).</a:t>
                </a:r>
              </a:p>
              <a:p>
                <a:pPr marL="57150" indent="0" algn="just" eaLnBrk="0" fontAlgn="base" hangingPunct="0">
                  <a:lnSpc>
                    <a:spcPct val="107000"/>
                  </a:lnSpc>
                  <a:spcAft>
                    <a:spcPts val="800"/>
                  </a:spcAft>
                  <a:buFont typeface="Arial" panose="020B0604020202020204" pitchFamily="34" charset="0"/>
                  <a:buNone/>
                </a:pPr>
                <a:r>
                  <a:rPr lang="fr-BE" sz="1800" dirty="0">
                    <a:solidFill>
                      <a:prstClr val="black"/>
                    </a:solidFill>
                    <a:latin typeface="Calibri Light" panose="020F0302020204030204" pitchFamily="34" charset="0"/>
                    <a:ea typeface="Times New Roman" panose="02020603050405020304" pitchFamily="18" charset="0"/>
                  </a:rPr>
                  <a:t>C prend par exemple la valeur 0,2 pour les véhicules électriques, 1 pour les voitures au CNG ou au LPG, pour les voitures hybrides, pour les voitures à essence et 1,2 pour les voitures au diesel.</a:t>
                </a:r>
              </a:p>
              <a:p>
                <a:pPr marL="57150" indent="0" algn="just" eaLnBrk="0" fontAlgn="base" hangingPunct="0">
                  <a:lnSpc>
                    <a:spcPct val="107000"/>
                  </a:lnSpc>
                  <a:spcAft>
                    <a:spcPts val="800"/>
                  </a:spcAft>
                  <a:buFont typeface="Arial" panose="020B0604020202020204" pitchFamily="34" charset="0"/>
                  <a:buNone/>
                </a:pPr>
                <a:r>
                  <a:rPr lang="fr-BE" sz="1800" dirty="0">
                    <a:solidFill>
                      <a:prstClr val="black"/>
                    </a:solidFill>
                    <a:latin typeface="Calibri Light" panose="020F0302020204030204" pitchFamily="34" charset="0"/>
                    <a:ea typeface="Times New Roman" panose="02020603050405020304" pitchFamily="18" charset="0"/>
                    <a:cs typeface="Calibri Light" panose="020F0302020204030204" pitchFamily="34" charset="0"/>
                  </a:rPr>
                  <a:t>Instauration d’un plafond pour la TMC = 11.000 euros par exemple</a:t>
                </a:r>
              </a:p>
              <a:p>
                <a:pPr marL="57150" indent="0" algn="just" eaLnBrk="0" fontAlgn="base" hangingPunct="0">
                  <a:lnSpc>
                    <a:spcPct val="107000"/>
                  </a:lnSpc>
                  <a:spcAft>
                    <a:spcPts val="800"/>
                  </a:spcAft>
                  <a:buFont typeface="Arial" panose="020B0604020202020204" pitchFamily="34" charset="0"/>
                  <a:buNone/>
                </a:pPr>
                <a:endParaRPr lang="fr-BE"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endParaRPr>
              </a:p>
              <a:p>
                <a:pPr marL="57150" indent="0" algn="just" eaLnBrk="0" fontAlgn="base" hangingPunct="0">
                  <a:lnSpc>
                    <a:spcPct val="107000"/>
                  </a:lnSpc>
                  <a:spcAft>
                    <a:spcPts val="800"/>
                  </a:spcAft>
                  <a:buFont typeface="Arial" panose="020B0604020202020204" pitchFamily="34" charset="0"/>
                  <a:buNone/>
                </a:pPr>
                <a:endParaRPr lang="fr-BE" sz="1800" dirty="0">
                  <a:solidFill>
                    <a:prstClr val="black"/>
                  </a:solidFill>
                  <a:latin typeface="Calibri Light" panose="020F0302020204030204" pitchFamily="34" charset="0"/>
                  <a:ea typeface="Calibri" panose="020F0502020204030204" pitchFamily="34" charset="0"/>
                  <a:cs typeface="Calibri Light" panose="020F0302020204030204" pitchFamily="34" charset="0"/>
                </a:endParaRPr>
              </a:p>
              <a:p>
                <a:pPr eaLnBrk="0" fontAlgn="base" hangingPunct="0">
                  <a:spcBef>
                    <a:spcPct val="0"/>
                  </a:spcBef>
                  <a:spcAft>
                    <a:spcPts val="1200"/>
                  </a:spcAft>
                </a:pPr>
                <a:endParaRPr lang="fr-BE" altLang="fr-FR" sz="1600" dirty="0">
                  <a:solidFill>
                    <a:prstClr val="black"/>
                  </a:solidFill>
                  <a:latin typeface="Calibri Light" panose="020F0302020204030204" pitchFamily="34" charset="0"/>
                  <a:cs typeface="Calibri Light" panose="020F0302020204030204" pitchFamily="34" charset="0"/>
                </a:endParaRPr>
              </a:p>
            </p:txBody>
          </p:sp>
        </mc:Choice>
        <mc:Fallback xmlns="">
          <p:sp>
            <p:nvSpPr>
              <p:cNvPr id="5" name="Titre 1">
                <a:extLst>
                  <a:ext uri="{FF2B5EF4-FFF2-40B4-BE49-F238E27FC236}">
                    <a16:creationId xmlns:a16="http://schemas.microsoft.com/office/drawing/2014/main" id="{5133F85A-3813-247F-B726-BDDBBC4ED0DB}"/>
                  </a:ext>
                </a:extLst>
              </p:cNvPr>
              <p:cNvSpPr txBox="1">
                <a:spLocks noRot="1" noChangeAspect="1" noMove="1" noResize="1" noEditPoints="1" noAdjustHandles="1" noChangeArrowheads="1" noChangeShapeType="1" noTextEdit="1"/>
              </p:cNvSpPr>
              <p:nvPr/>
            </p:nvSpPr>
            <p:spPr bwMode="auto">
              <a:xfrm>
                <a:off x="1397073" y="883070"/>
                <a:ext cx="8498209" cy="4545012"/>
              </a:xfrm>
              <a:prstGeom prst="rect">
                <a:avLst/>
              </a:prstGeom>
              <a:blipFill>
                <a:blip r:embed="rId2"/>
                <a:stretch>
                  <a:fillRect r="-646"/>
                </a:stretch>
              </a:blipFill>
              <a:ln>
                <a:noFill/>
              </a:ln>
            </p:spPr>
            <p:txBody>
              <a:bodyPr/>
              <a:lstStyle/>
              <a:p>
                <a:r>
                  <a:rPr lang="fr-BE">
                    <a:noFill/>
                  </a:rPr>
                  <a:t> </a:t>
                </a:r>
              </a:p>
            </p:txBody>
          </p:sp>
        </mc:Fallback>
      </mc:AlternateContent>
    </p:spTree>
    <p:extLst>
      <p:ext uri="{BB962C8B-B14F-4D97-AF65-F5344CB8AC3E}">
        <p14:creationId xmlns:p14="http://schemas.microsoft.com/office/powerpoint/2010/main" val="120592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25379" y="1253331"/>
            <a:ext cx="10515600" cy="4351338"/>
          </a:xfrm>
        </p:spPr>
        <p:txBody>
          <a:bodyPr>
            <a:normAutofit/>
          </a:bodyPr>
          <a:lstStyle/>
          <a:p>
            <a:r>
              <a:rPr lang="fr-BE" dirty="0"/>
              <a:t>L’autonomie fiscale et budgétaire de la Région wallonne en chiffres</a:t>
            </a:r>
          </a:p>
          <a:p>
            <a:r>
              <a:rPr lang="fr-BE" dirty="0"/>
              <a:t>Le cadre institutionnel de l’exercice des compétences fiscales par la Région wallonne</a:t>
            </a:r>
          </a:p>
          <a:p>
            <a:r>
              <a:rPr lang="fr-FR" dirty="0"/>
              <a:t>Perspectives de réforme</a:t>
            </a:r>
          </a:p>
          <a:p>
            <a:pPr lvl="1"/>
            <a:r>
              <a:rPr lang="fr-FR" dirty="0"/>
              <a:t>Les conditions du réforme ambitieuse</a:t>
            </a:r>
          </a:p>
          <a:p>
            <a:pPr lvl="2"/>
            <a:r>
              <a:rPr lang="fr-FR" dirty="0"/>
              <a:t>additionnels régionaux à l’impôt des personnes physiques</a:t>
            </a:r>
          </a:p>
          <a:p>
            <a:pPr lvl="2"/>
            <a:r>
              <a:rPr lang="fr-FR" dirty="0"/>
              <a:t>Reprise du service de l’impôt</a:t>
            </a:r>
          </a:p>
          <a:p>
            <a:pPr lvl="1"/>
            <a:r>
              <a:rPr lang="fr-FR" dirty="0"/>
              <a:t>La fiscalité immobilière : chèque-habitat, précompte immobilier et droit de succession</a:t>
            </a:r>
          </a:p>
          <a:p>
            <a:pPr lvl="1"/>
            <a:r>
              <a:rPr lang="fr-FR" dirty="0"/>
              <a:t>La fiscalité environnementale : la réforme des taxes automobiles</a:t>
            </a:r>
            <a:endParaRPr lang="fr-BE" dirty="0"/>
          </a:p>
        </p:txBody>
      </p:sp>
      <p:sp>
        <p:nvSpPr>
          <p:cNvPr id="4" name="ZoneTexte 3">
            <a:extLst>
              <a:ext uri="{FF2B5EF4-FFF2-40B4-BE49-F238E27FC236}">
                <a16:creationId xmlns:a16="http://schemas.microsoft.com/office/drawing/2014/main" id="{B348D229-AE35-E569-54CC-40927AFBB54C}"/>
              </a:ext>
            </a:extLst>
          </p:cNvPr>
          <p:cNvSpPr txBox="1"/>
          <p:nvPr/>
        </p:nvSpPr>
        <p:spPr>
          <a:xfrm>
            <a:off x="212557" y="176462"/>
            <a:ext cx="4108625" cy="584775"/>
          </a:xfrm>
          <a:prstGeom prst="rect">
            <a:avLst/>
          </a:prstGeom>
          <a:noFill/>
        </p:spPr>
        <p:txBody>
          <a:bodyPr wrap="none" rtlCol="0">
            <a:spAutoFit/>
          </a:bodyPr>
          <a:lstStyle/>
          <a:p>
            <a:r>
              <a:rPr lang="fr-BE" sz="3200" b="1" dirty="0">
                <a:solidFill>
                  <a:srgbClr val="0070C0"/>
                </a:solidFill>
              </a:rPr>
              <a:t>Plan de la présentation</a:t>
            </a:r>
          </a:p>
        </p:txBody>
      </p:sp>
    </p:spTree>
    <p:extLst>
      <p:ext uri="{BB962C8B-B14F-4D97-AF65-F5344CB8AC3E}">
        <p14:creationId xmlns:p14="http://schemas.microsoft.com/office/powerpoint/2010/main" val="3637028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33658481"/>
              </p:ext>
            </p:extLst>
          </p:nvPr>
        </p:nvGraphicFramePr>
        <p:xfrm>
          <a:off x="221672" y="0"/>
          <a:ext cx="11748655" cy="6338530"/>
        </p:xfrm>
        <a:graphic>
          <a:graphicData uri="http://schemas.openxmlformats.org/drawingml/2006/table">
            <a:tbl>
              <a:tblPr firstRow="1" firstCol="1" bandRow="1">
                <a:tableStyleId>{5C22544A-7EE6-4342-B048-85BDC9FD1C3A}</a:tableStyleId>
              </a:tblPr>
              <a:tblGrid>
                <a:gridCol w="4238767">
                  <a:extLst>
                    <a:ext uri="{9D8B030D-6E8A-4147-A177-3AD203B41FA5}">
                      <a16:colId xmlns:a16="http://schemas.microsoft.com/office/drawing/2014/main" val="3864682364"/>
                    </a:ext>
                  </a:extLst>
                </a:gridCol>
                <a:gridCol w="2049637">
                  <a:extLst>
                    <a:ext uri="{9D8B030D-6E8A-4147-A177-3AD203B41FA5}">
                      <a16:colId xmlns:a16="http://schemas.microsoft.com/office/drawing/2014/main" val="2347544042"/>
                    </a:ext>
                  </a:extLst>
                </a:gridCol>
                <a:gridCol w="2202951">
                  <a:extLst>
                    <a:ext uri="{9D8B030D-6E8A-4147-A177-3AD203B41FA5}">
                      <a16:colId xmlns:a16="http://schemas.microsoft.com/office/drawing/2014/main" val="1599709082"/>
                    </a:ext>
                  </a:extLst>
                </a:gridCol>
                <a:gridCol w="1688972">
                  <a:extLst>
                    <a:ext uri="{9D8B030D-6E8A-4147-A177-3AD203B41FA5}">
                      <a16:colId xmlns:a16="http://schemas.microsoft.com/office/drawing/2014/main" val="4107076370"/>
                    </a:ext>
                  </a:extLst>
                </a:gridCol>
                <a:gridCol w="1568328">
                  <a:extLst>
                    <a:ext uri="{9D8B030D-6E8A-4147-A177-3AD203B41FA5}">
                      <a16:colId xmlns:a16="http://schemas.microsoft.com/office/drawing/2014/main" val="2434544347"/>
                    </a:ext>
                  </a:extLst>
                </a:gridCol>
              </a:tblGrid>
              <a:tr h="509992">
                <a:tc>
                  <a:txBody>
                    <a:bodyPr/>
                    <a:lstStyle/>
                    <a:p>
                      <a:pPr algn="ctr">
                        <a:lnSpc>
                          <a:spcPct val="110000"/>
                        </a:lnSpc>
                        <a:spcAft>
                          <a:spcPts val="0"/>
                        </a:spcAft>
                      </a:pPr>
                      <a:r>
                        <a:rPr lang="fr-BE" sz="1600" spc="-15" dirty="0">
                          <a:effectLst/>
                        </a:rPr>
                        <a:t>En milliers €</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2021 </a:t>
                      </a:r>
                    </a:p>
                    <a:p>
                      <a:pPr algn="ctr">
                        <a:lnSpc>
                          <a:spcPct val="110000"/>
                        </a:lnSpc>
                        <a:spcAft>
                          <a:spcPts val="0"/>
                        </a:spcAft>
                      </a:pPr>
                      <a:r>
                        <a:rPr lang="fr-BE" sz="1600" spc="-15">
                          <a:effectLst/>
                        </a:rPr>
                        <a:t>(budget ajusté)</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2022 </a:t>
                      </a:r>
                    </a:p>
                    <a:p>
                      <a:pPr algn="ctr">
                        <a:lnSpc>
                          <a:spcPct val="110000"/>
                        </a:lnSpc>
                        <a:spcAft>
                          <a:spcPts val="0"/>
                        </a:spcAft>
                      </a:pPr>
                      <a:r>
                        <a:rPr lang="fr-BE" sz="1600" spc="-15">
                          <a:effectLst/>
                        </a:rPr>
                        <a:t>(budget initial)</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En % du total 2022</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En % du total hors emprunts</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149438819"/>
                  </a:ext>
                </a:extLst>
              </a:tr>
              <a:tr h="254996">
                <a:tc gridSpan="4">
                  <a:txBody>
                    <a:bodyPr/>
                    <a:lstStyle/>
                    <a:p>
                      <a:pPr algn="ctr">
                        <a:lnSpc>
                          <a:spcPct val="110000"/>
                        </a:lnSpc>
                        <a:spcAft>
                          <a:spcPts val="0"/>
                        </a:spcAft>
                      </a:pPr>
                      <a:r>
                        <a:rPr lang="fr-BE" sz="1600" spc="-15" dirty="0">
                          <a:effectLst/>
                        </a:rPr>
                        <a:t>Recettes fiscales</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0000"/>
                        </a:lnSpc>
                        <a:spcAft>
                          <a:spcPts val="0"/>
                        </a:spcAft>
                      </a:pPr>
                      <a:r>
                        <a:rPr lang="fr-BE" sz="1600" spc="-15">
                          <a:effectLst/>
                        </a:rPr>
                        <a:t> </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969745276"/>
                  </a:ext>
                </a:extLst>
              </a:tr>
              <a:tr h="254996">
                <a:tc>
                  <a:txBody>
                    <a:bodyPr/>
                    <a:lstStyle/>
                    <a:p>
                      <a:pPr algn="just">
                        <a:lnSpc>
                          <a:spcPct val="110000"/>
                        </a:lnSpc>
                        <a:spcAft>
                          <a:spcPts val="0"/>
                        </a:spcAft>
                      </a:pPr>
                      <a:r>
                        <a:rPr lang="fr-BE" sz="1600" spc="-15" dirty="0">
                          <a:effectLst/>
                        </a:rPr>
                        <a:t>Impôts régionaux</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2.804.691</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3.129.801</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15,83%</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b="1" spc="-15" dirty="0">
                          <a:effectLst/>
                        </a:rPr>
                        <a:t>21,39%</a:t>
                      </a:r>
                      <a:endParaRPr lang="fr-BE" sz="1600" b="1"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75260192"/>
                  </a:ext>
                </a:extLst>
              </a:tr>
              <a:tr h="254996">
                <a:tc>
                  <a:txBody>
                    <a:bodyPr/>
                    <a:lstStyle/>
                    <a:p>
                      <a:pPr marL="342900" lvl="0" indent="-342900" algn="just">
                        <a:lnSpc>
                          <a:spcPct val="110000"/>
                        </a:lnSpc>
                        <a:spcAft>
                          <a:spcPts val="0"/>
                        </a:spcAft>
                        <a:buFont typeface="Times New Roman" panose="02020603050405020304" pitchFamily="18" charset="0"/>
                        <a:buChar char="-"/>
                      </a:pPr>
                      <a:r>
                        <a:rPr lang="fr-BE" sz="1600" spc="-15" dirty="0">
                          <a:effectLst/>
                        </a:rPr>
                        <a:t>perçus par l’autorité fédérale</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2.085.829</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2.325.377</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11,76%</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15,90%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662817832"/>
                  </a:ext>
                </a:extLst>
              </a:tr>
              <a:tr h="286870">
                <a:tc>
                  <a:txBody>
                    <a:bodyPr/>
                    <a:lstStyle/>
                    <a:p>
                      <a:pPr marL="342900" lvl="0" indent="-342900" algn="just">
                        <a:lnSpc>
                          <a:spcPct val="110000"/>
                        </a:lnSpc>
                        <a:spcAft>
                          <a:spcPts val="0"/>
                        </a:spcAft>
                        <a:buFont typeface="Times New Roman" panose="02020603050405020304" pitchFamily="18" charset="0"/>
                        <a:buChar char="-"/>
                      </a:pPr>
                      <a:r>
                        <a:rPr lang="fr-BE" sz="1600" spc="-15" dirty="0">
                          <a:effectLst/>
                        </a:rPr>
                        <a:t>perçus par la Région</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718.862</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804.424</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4,07%</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800" b="1" spc="-15" dirty="0">
                          <a:effectLst/>
                        </a:rPr>
                        <a:t>5,50%</a:t>
                      </a:r>
                      <a:endParaRPr lang="fr-BE" sz="1800" b="1"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365163593"/>
                  </a:ext>
                </a:extLst>
              </a:tr>
              <a:tr h="470261">
                <a:tc>
                  <a:txBody>
                    <a:bodyPr/>
                    <a:lstStyle/>
                    <a:p>
                      <a:pPr algn="just">
                        <a:lnSpc>
                          <a:spcPct val="110000"/>
                        </a:lnSpc>
                        <a:spcAft>
                          <a:spcPts val="0"/>
                        </a:spcAft>
                      </a:pPr>
                      <a:r>
                        <a:rPr lang="fr-BE" sz="1600" spc="-15">
                          <a:effectLst/>
                        </a:rPr>
                        <a:t>Taxes régionales propres (taxe sur les automates)</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20.090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20.580</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0,10%</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800" b="1" spc="-15" dirty="0">
                          <a:effectLst/>
                        </a:rPr>
                        <a:t>0,14%</a:t>
                      </a:r>
                      <a:endParaRPr lang="fr-BE" sz="1800" b="1"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62186978"/>
                  </a:ext>
                </a:extLst>
              </a:tr>
              <a:tr h="254996">
                <a:tc>
                  <a:txBody>
                    <a:bodyPr/>
                    <a:lstStyle/>
                    <a:p>
                      <a:pPr algn="just">
                        <a:lnSpc>
                          <a:spcPct val="110000"/>
                        </a:lnSpc>
                        <a:spcAft>
                          <a:spcPts val="0"/>
                        </a:spcAft>
                      </a:pPr>
                      <a:r>
                        <a:rPr lang="fr-BE" sz="1600" spc="-15">
                          <a:effectLst/>
                        </a:rPr>
                        <a:t>Taxes régionales affectées</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100.493</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94.040</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0,48%</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0,64%</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56606834"/>
                  </a:ext>
                </a:extLst>
              </a:tr>
              <a:tr h="470261">
                <a:tc>
                  <a:txBody>
                    <a:bodyPr/>
                    <a:lstStyle/>
                    <a:p>
                      <a:pPr algn="just">
                        <a:lnSpc>
                          <a:spcPct val="110000"/>
                        </a:lnSpc>
                        <a:spcAft>
                          <a:spcPts val="0"/>
                        </a:spcAft>
                      </a:pPr>
                      <a:r>
                        <a:rPr lang="fr-BE" sz="1600" spc="-15">
                          <a:effectLst/>
                        </a:rPr>
                        <a:t>Additionnels IPP nets des dépenses fiscales</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2.662.891</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2.695.007</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13,63%</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18,42%</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524636251"/>
                  </a:ext>
                </a:extLst>
              </a:tr>
              <a:tr h="254996">
                <a:tc gridSpan="4">
                  <a:txBody>
                    <a:bodyPr/>
                    <a:lstStyle/>
                    <a:p>
                      <a:pPr algn="ctr">
                        <a:lnSpc>
                          <a:spcPct val="110000"/>
                        </a:lnSpc>
                        <a:spcAft>
                          <a:spcPts val="0"/>
                        </a:spcAft>
                      </a:pPr>
                      <a:r>
                        <a:rPr lang="fr-BE" sz="1600" spc="-15" dirty="0">
                          <a:effectLst/>
                        </a:rPr>
                        <a:t>Recettes non fiscales propres</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0000"/>
                        </a:lnSpc>
                        <a:spcAft>
                          <a:spcPts val="0"/>
                        </a:spcAft>
                      </a:pPr>
                      <a:r>
                        <a:rPr lang="fr-BE" sz="1600" spc="-15">
                          <a:effectLst/>
                        </a:rPr>
                        <a:t> </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777370938"/>
                  </a:ext>
                </a:extLst>
              </a:tr>
              <a:tr h="254996">
                <a:tc>
                  <a:txBody>
                    <a:bodyPr/>
                    <a:lstStyle/>
                    <a:p>
                      <a:pPr algn="just">
                        <a:lnSpc>
                          <a:spcPct val="110000"/>
                        </a:lnSpc>
                        <a:spcAft>
                          <a:spcPts val="0"/>
                        </a:spcAft>
                      </a:pPr>
                      <a:r>
                        <a:rPr lang="fr-BE" sz="1600" spc="-15">
                          <a:effectLst/>
                        </a:rPr>
                        <a:t>Amendes routières</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43.950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43.900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0,22%</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0,30%</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1953050017"/>
                  </a:ext>
                </a:extLst>
              </a:tr>
              <a:tr h="254996">
                <a:tc gridSpan="4">
                  <a:txBody>
                    <a:bodyPr/>
                    <a:lstStyle/>
                    <a:p>
                      <a:pPr algn="ctr">
                        <a:lnSpc>
                          <a:spcPct val="110000"/>
                        </a:lnSpc>
                        <a:spcAft>
                          <a:spcPts val="0"/>
                        </a:spcAft>
                      </a:pPr>
                      <a:r>
                        <a:rPr lang="fr-BE" sz="1600" spc="-15" dirty="0">
                          <a:effectLst/>
                        </a:rPr>
                        <a:t>Recettes transférées</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0000"/>
                        </a:lnSpc>
                        <a:spcAft>
                          <a:spcPts val="0"/>
                        </a:spcAft>
                      </a:pPr>
                      <a:r>
                        <a:rPr lang="fr-BE" sz="1600" spc="-15">
                          <a:effectLst/>
                        </a:rPr>
                        <a:t> </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379338832"/>
                  </a:ext>
                </a:extLst>
              </a:tr>
              <a:tr h="509992">
                <a:tc>
                  <a:txBody>
                    <a:bodyPr/>
                    <a:lstStyle/>
                    <a:p>
                      <a:pPr algn="just">
                        <a:lnSpc>
                          <a:spcPct val="110000"/>
                        </a:lnSpc>
                        <a:spcAft>
                          <a:spcPts val="0"/>
                        </a:spcAft>
                      </a:pPr>
                      <a:r>
                        <a:rPr lang="fr-BE" sz="1600" spc="-15">
                          <a:effectLst/>
                        </a:rPr>
                        <a:t>Compétences transférées (part attribuées des recettes d’IPP) de l’autorité fédérale</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2.769.721</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2.881946</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14,58%</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19,70%</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3280157631"/>
                  </a:ext>
                </a:extLst>
              </a:tr>
              <a:tr h="254996">
                <a:tc>
                  <a:txBody>
                    <a:bodyPr/>
                    <a:lstStyle/>
                    <a:p>
                      <a:pPr algn="just">
                        <a:lnSpc>
                          <a:spcPct val="110000"/>
                        </a:lnSpc>
                        <a:spcAft>
                          <a:spcPts val="0"/>
                        </a:spcAft>
                      </a:pPr>
                      <a:r>
                        <a:rPr lang="fr-BE" sz="1600" spc="-15">
                          <a:effectLst/>
                        </a:rPr>
                        <a:t>Dotation Sainte-Emilie</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3.841.456</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3.995.153</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20,21%</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27,31%</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179578294"/>
                  </a:ext>
                </a:extLst>
              </a:tr>
              <a:tr h="254996">
                <a:tc>
                  <a:txBody>
                    <a:bodyPr/>
                    <a:lstStyle/>
                    <a:p>
                      <a:pPr algn="just">
                        <a:lnSpc>
                          <a:spcPct val="110000"/>
                        </a:lnSpc>
                        <a:spcAft>
                          <a:spcPts val="0"/>
                        </a:spcAft>
                      </a:pPr>
                      <a:r>
                        <a:rPr lang="fr-BE" sz="1600" spc="-15">
                          <a:effectLst/>
                        </a:rPr>
                        <a:t>Dotation Saint-Quentin</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372.941</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386.920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1,96%</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2,64%</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26068846"/>
                  </a:ext>
                </a:extLst>
              </a:tr>
              <a:tr h="254996">
                <a:tc gridSpan="4">
                  <a:txBody>
                    <a:bodyPr/>
                    <a:lstStyle/>
                    <a:p>
                      <a:pPr algn="ctr">
                        <a:lnSpc>
                          <a:spcPct val="110000"/>
                        </a:lnSpc>
                        <a:spcAft>
                          <a:spcPts val="0"/>
                        </a:spcAft>
                      </a:pPr>
                      <a:r>
                        <a:rPr lang="fr-BE" sz="1600" spc="-15" dirty="0">
                          <a:effectLst/>
                        </a:rPr>
                        <a:t>Autres recettes</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lnSpc>
                          <a:spcPct val="110000"/>
                        </a:lnSpc>
                        <a:spcAft>
                          <a:spcPts val="0"/>
                        </a:spcAft>
                      </a:pPr>
                      <a:r>
                        <a:rPr lang="fr-BE" sz="1600" spc="-15">
                          <a:effectLst/>
                        </a:rPr>
                        <a:t> </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1187109383"/>
                  </a:ext>
                </a:extLst>
              </a:tr>
              <a:tr h="254996">
                <a:tc>
                  <a:txBody>
                    <a:bodyPr/>
                    <a:lstStyle/>
                    <a:p>
                      <a:pPr algn="just">
                        <a:lnSpc>
                          <a:spcPct val="110000"/>
                        </a:lnSpc>
                        <a:spcAft>
                          <a:spcPts val="0"/>
                        </a:spcAft>
                      </a:pPr>
                      <a:r>
                        <a:rPr lang="fr-BE" sz="1600" spc="-15">
                          <a:effectLst/>
                        </a:rPr>
                        <a:t>Recettes diverses </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308.601</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665.179</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3,37%</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4,55%</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1999332259"/>
                  </a:ext>
                </a:extLst>
              </a:tr>
              <a:tr h="254996">
                <a:tc>
                  <a:txBody>
                    <a:bodyPr/>
                    <a:lstStyle/>
                    <a:p>
                      <a:pPr algn="just">
                        <a:lnSpc>
                          <a:spcPct val="110000"/>
                        </a:lnSpc>
                        <a:spcAft>
                          <a:spcPts val="0"/>
                        </a:spcAft>
                      </a:pPr>
                      <a:r>
                        <a:rPr lang="fr-BE" sz="1600" spc="-15">
                          <a:effectLst/>
                        </a:rPr>
                        <a:t>Autres recettes affectées</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285.732</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316.156</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1,60%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2,16%</a:t>
                      </a:r>
                      <a:endParaRPr lang="fr-BE" sz="1600" spc="-15">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412226465"/>
                  </a:ext>
                </a:extLst>
              </a:tr>
              <a:tr h="254996">
                <a:tc>
                  <a:txBody>
                    <a:bodyPr/>
                    <a:lstStyle/>
                    <a:p>
                      <a:pPr algn="just">
                        <a:lnSpc>
                          <a:spcPct val="110000"/>
                        </a:lnSpc>
                        <a:spcAft>
                          <a:spcPts val="0"/>
                        </a:spcAft>
                      </a:pPr>
                      <a:r>
                        <a:rPr lang="fr-BE" sz="1600" spc="-15">
                          <a:effectLst/>
                        </a:rPr>
                        <a:t>Recettes RRF-UE (subsides EU)</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0</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400.436</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2,03%</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2,74%</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019406047"/>
                  </a:ext>
                </a:extLst>
              </a:tr>
              <a:tr h="254996">
                <a:tc>
                  <a:txBody>
                    <a:bodyPr/>
                    <a:lstStyle/>
                    <a:p>
                      <a:pPr algn="just">
                        <a:lnSpc>
                          <a:spcPct val="110000"/>
                        </a:lnSpc>
                        <a:spcAft>
                          <a:spcPts val="0"/>
                        </a:spcAft>
                      </a:pPr>
                      <a:r>
                        <a:rPr lang="fr-BE" sz="1600" spc="-15">
                          <a:effectLst/>
                        </a:rPr>
                        <a:t>Produits d’emprunt</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4.286.128</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5.138.323</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25,99%</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 </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451362874"/>
                  </a:ext>
                </a:extLst>
              </a:tr>
              <a:tr h="254996">
                <a:tc>
                  <a:txBody>
                    <a:bodyPr/>
                    <a:lstStyle/>
                    <a:p>
                      <a:pPr algn="just">
                        <a:lnSpc>
                          <a:spcPct val="110000"/>
                        </a:lnSpc>
                        <a:spcAft>
                          <a:spcPts val="0"/>
                        </a:spcAft>
                      </a:pPr>
                      <a:r>
                        <a:rPr lang="fr-BE" sz="1600" spc="-15">
                          <a:effectLst/>
                        </a:rPr>
                        <a:t>Total</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17.496.694</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a:effectLst/>
                        </a:rPr>
                        <a:t>19.767.491</a:t>
                      </a:r>
                      <a:endParaRPr lang="fr-BE" sz="1600" spc="-15">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100%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tc>
                  <a:txBody>
                    <a:bodyPr/>
                    <a:lstStyle/>
                    <a:p>
                      <a:pPr algn="ctr">
                        <a:lnSpc>
                          <a:spcPct val="110000"/>
                        </a:lnSpc>
                        <a:spcAft>
                          <a:spcPts val="0"/>
                        </a:spcAft>
                      </a:pPr>
                      <a:r>
                        <a:rPr lang="fr-BE" sz="1600" spc="-15" dirty="0">
                          <a:effectLst/>
                        </a:rPr>
                        <a:t>100%</a:t>
                      </a:r>
                      <a:endParaRPr lang="fr-BE" sz="1600" spc="-15" dirty="0">
                        <a:effectLst/>
                        <a:latin typeface="Times New Roman" panose="02020603050405020304" pitchFamily="18" charset="0"/>
                        <a:ea typeface="Times New Roman" panose="02020603050405020304" pitchFamily="18" charset="0"/>
                      </a:endParaRPr>
                    </a:p>
                  </a:txBody>
                  <a:tcPr marL="62241" marR="62241" marT="0" marB="0"/>
                </a:tc>
                <a:extLst>
                  <a:ext uri="{0D108BD9-81ED-4DB2-BD59-A6C34878D82A}">
                    <a16:rowId xmlns:a16="http://schemas.microsoft.com/office/drawing/2014/main" val="288030415"/>
                  </a:ext>
                </a:extLst>
              </a:tr>
            </a:tbl>
          </a:graphicData>
        </a:graphic>
      </p:graphicFrame>
      <p:sp>
        <p:nvSpPr>
          <p:cNvPr id="5" name="Rectangle 1"/>
          <p:cNvSpPr>
            <a:spLocks noChangeArrowheads="1"/>
          </p:cNvSpPr>
          <p:nvPr/>
        </p:nvSpPr>
        <p:spPr bwMode="auto">
          <a:xfrm>
            <a:off x="5986034"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BE" altLang="fr-FR"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fr-BE" altLang="fr-FR" sz="1800" b="0" i="0" u="none" strike="noStrike" cap="none" normalizeH="0" baseline="0" dirty="0">
              <a:ln>
                <a:noFill/>
              </a:ln>
              <a:solidFill>
                <a:schemeClr val="tx1"/>
              </a:solidFill>
              <a:effectLst/>
              <a:latin typeface="Arial" panose="020B0604020202020204" pitchFamily="34" charset="0"/>
            </a:endParaRPr>
          </a:p>
        </p:txBody>
      </p:sp>
      <p:sp>
        <p:nvSpPr>
          <p:cNvPr id="6" name="Rectangle 5"/>
          <p:cNvSpPr/>
          <p:nvPr/>
        </p:nvSpPr>
        <p:spPr>
          <a:xfrm>
            <a:off x="221672" y="6273225"/>
            <a:ext cx="11282956" cy="584775"/>
          </a:xfrm>
          <a:prstGeom prst="rect">
            <a:avLst/>
          </a:prstGeom>
        </p:spPr>
        <p:txBody>
          <a:bodyPr wrap="square">
            <a:spAutoFit/>
          </a:bodyPr>
          <a:lstStyle/>
          <a:p>
            <a:r>
              <a:rPr lang="fr-FR" sz="1600" dirty="0"/>
              <a:t>Source : Budget des voies et moyens de la Région wallonne et Rapport approuvé le 3 décembre 2021 par la Cour des comptes sur les projets de décrets contenant les budgets de l’année 2022 de la Région wallonne</a:t>
            </a:r>
            <a:endParaRPr lang="en-US" sz="1600" dirty="0"/>
          </a:p>
        </p:txBody>
      </p:sp>
    </p:spTree>
    <p:extLst>
      <p:ext uri="{BB962C8B-B14F-4D97-AF65-F5344CB8AC3E}">
        <p14:creationId xmlns:p14="http://schemas.microsoft.com/office/powerpoint/2010/main" val="1713018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br>
              <a:rPr lang="fr-FR" dirty="0"/>
            </a:br>
            <a:endParaRPr lang="en-US" dirty="0"/>
          </a:p>
        </p:txBody>
      </p:sp>
      <p:sp>
        <p:nvSpPr>
          <p:cNvPr id="3" name="Espace réservé du contenu 2"/>
          <p:cNvSpPr>
            <a:spLocks noGrp="1"/>
          </p:cNvSpPr>
          <p:nvPr>
            <p:ph idx="1"/>
          </p:nvPr>
        </p:nvSpPr>
        <p:spPr>
          <a:xfrm>
            <a:off x="543851" y="1027906"/>
            <a:ext cx="10515600" cy="5234854"/>
          </a:xfrm>
        </p:spPr>
        <p:txBody>
          <a:bodyPr>
            <a:normAutofit/>
          </a:bodyPr>
          <a:lstStyle/>
          <a:p>
            <a:r>
              <a:rPr lang="fr-BE" dirty="0">
                <a:solidFill>
                  <a:srgbClr val="0070C0"/>
                </a:solidFill>
              </a:rPr>
              <a:t>Recettes non fiscales </a:t>
            </a:r>
          </a:p>
          <a:p>
            <a:pPr lvl="1"/>
            <a:r>
              <a:rPr lang="fr-BE" dirty="0"/>
              <a:t>Recettes non fiscales </a:t>
            </a:r>
            <a:r>
              <a:rPr lang="fr-BE" i="1" dirty="0"/>
              <a:t>sensu stricto</a:t>
            </a:r>
          </a:p>
          <a:p>
            <a:pPr lvl="2"/>
            <a:r>
              <a:rPr lang="fr-BE" dirty="0"/>
              <a:t>En lien avec les compétences matérielles des Régions</a:t>
            </a:r>
          </a:p>
          <a:p>
            <a:pPr lvl="2"/>
            <a:r>
              <a:rPr lang="fr-BE" dirty="0"/>
              <a:t>amendes routières, exploitations de forets, permis de chasses</a:t>
            </a:r>
          </a:p>
          <a:p>
            <a:pPr lvl="1"/>
            <a:r>
              <a:rPr lang="fr-BE" dirty="0"/>
              <a:t>Parts attribuées des recettes IPP (2,8 milliards)</a:t>
            </a:r>
          </a:p>
          <a:p>
            <a:pPr lvl="2"/>
            <a:r>
              <a:rPr lang="fr-BE" dirty="0"/>
              <a:t>Dotation résiduelle (liées au transfert de compétence en 1993, 2001 et 2014) -445 M</a:t>
            </a:r>
          </a:p>
          <a:p>
            <a:pPr lvl="2"/>
            <a:r>
              <a:rPr lang="fr-BE" dirty="0"/>
              <a:t>Dotation emploi (liées au transfert de compétence en matière d’emploi) -589 M</a:t>
            </a:r>
          </a:p>
          <a:p>
            <a:pPr lvl="2"/>
            <a:r>
              <a:rPr lang="fr-BE" dirty="0"/>
              <a:t>Dotation dépenses fiscales (habitation propre, titres-services, … - 60% du coût initial) – 546M</a:t>
            </a:r>
          </a:p>
          <a:p>
            <a:pPr lvl="2"/>
            <a:r>
              <a:rPr lang="fr-BE" dirty="0"/>
              <a:t>Mécanisme de solidarité nationale (718 M)</a:t>
            </a:r>
          </a:p>
          <a:p>
            <a:pPr lvl="2"/>
            <a:r>
              <a:rPr lang="fr-BE" dirty="0"/>
              <a:t>Mécanisme de transition (620 M)</a:t>
            </a:r>
          </a:p>
          <a:p>
            <a:pPr lvl="1"/>
            <a:r>
              <a:rPr lang="fr-BE" dirty="0"/>
              <a:t>Transfert lié aux compétences communautaires (allocations familiales, personnes âgées, soins de santé, etc. ) – 4,4 milliards</a:t>
            </a:r>
          </a:p>
          <a:p>
            <a:pPr lvl="1"/>
            <a:r>
              <a:rPr lang="fr-BE" dirty="0"/>
              <a:t>…</a:t>
            </a:r>
          </a:p>
        </p:txBody>
      </p:sp>
      <p:sp>
        <p:nvSpPr>
          <p:cNvPr id="4" name="ZoneTexte 3">
            <a:extLst>
              <a:ext uri="{FF2B5EF4-FFF2-40B4-BE49-F238E27FC236}">
                <a16:creationId xmlns:a16="http://schemas.microsoft.com/office/drawing/2014/main" id="{11A842AC-5919-690C-CBA3-5A3EA0EF100A}"/>
              </a:ext>
            </a:extLst>
          </p:cNvPr>
          <p:cNvSpPr txBox="1"/>
          <p:nvPr/>
        </p:nvSpPr>
        <p:spPr>
          <a:xfrm>
            <a:off x="84220" y="96262"/>
            <a:ext cx="11530079" cy="584775"/>
          </a:xfrm>
          <a:prstGeom prst="rect">
            <a:avLst/>
          </a:prstGeom>
          <a:noFill/>
        </p:spPr>
        <p:txBody>
          <a:bodyPr wrap="none" rtlCol="0">
            <a:spAutoFit/>
          </a:bodyPr>
          <a:lstStyle/>
          <a:p>
            <a:r>
              <a:rPr lang="fr-FR" sz="3200" b="1">
                <a:solidFill>
                  <a:srgbClr val="0070C0"/>
                </a:solidFill>
              </a:rPr>
              <a:t>L’autonomie fiscale et budgétaire de la Région wallonne en chiffres</a:t>
            </a:r>
            <a:endParaRPr lang="fr-FR" sz="3200" b="1" dirty="0">
              <a:solidFill>
                <a:srgbClr val="0070C0"/>
              </a:solidFill>
            </a:endParaRPr>
          </a:p>
        </p:txBody>
      </p:sp>
    </p:spTree>
    <p:extLst>
      <p:ext uri="{BB962C8B-B14F-4D97-AF65-F5344CB8AC3E}">
        <p14:creationId xmlns:p14="http://schemas.microsoft.com/office/powerpoint/2010/main" val="84744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8673" y="799235"/>
            <a:ext cx="10515600" cy="576984"/>
          </a:xfrm>
        </p:spPr>
        <p:txBody>
          <a:bodyPr>
            <a:normAutofit fontScale="90000"/>
          </a:bodyPr>
          <a:lstStyle/>
          <a:p>
            <a:r>
              <a:rPr lang="en-US" b="1" dirty="0">
                <a:solidFill>
                  <a:srgbClr val="0070C0"/>
                </a:solidFill>
              </a:rPr>
              <a:t>Recettes non </a:t>
            </a:r>
            <a:r>
              <a:rPr lang="en-US" b="1" dirty="0" err="1">
                <a:solidFill>
                  <a:srgbClr val="0070C0"/>
                </a:solidFill>
              </a:rPr>
              <a:t>fiscales</a:t>
            </a:r>
            <a:r>
              <a:rPr lang="en-US" b="1" dirty="0">
                <a:solidFill>
                  <a:srgbClr val="0070C0"/>
                </a:solidFill>
              </a:rPr>
              <a:t> </a:t>
            </a:r>
            <a:br>
              <a:rPr lang="en-US" dirty="0"/>
            </a:br>
            <a:endParaRPr lang="en-US" dirty="0"/>
          </a:p>
        </p:txBody>
      </p:sp>
      <p:sp>
        <p:nvSpPr>
          <p:cNvPr id="3" name="Espace réservé du contenu 2"/>
          <p:cNvSpPr>
            <a:spLocks noGrp="1"/>
          </p:cNvSpPr>
          <p:nvPr>
            <p:ph idx="1"/>
          </p:nvPr>
        </p:nvSpPr>
        <p:spPr>
          <a:xfrm>
            <a:off x="644237" y="1511588"/>
            <a:ext cx="10515600" cy="4351338"/>
          </a:xfrm>
        </p:spPr>
        <p:txBody>
          <a:bodyPr/>
          <a:lstStyle/>
          <a:p>
            <a:r>
              <a:rPr lang="fr-FR" dirty="0"/>
              <a:t>Recettes diverses (665,2 millions) </a:t>
            </a:r>
          </a:p>
          <a:p>
            <a:pPr lvl="1"/>
            <a:r>
              <a:rPr lang="fr-FR" dirty="0"/>
              <a:t>le remboursement par l’autorité fédérale du préfinancement de dépenses par la Région dans le cadre de la vaccination (110 millions),</a:t>
            </a:r>
          </a:p>
          <a:p>
            <a:pPr lvl="1"/>
            <a:r>
              <a:rPr lang="fr-FR" dirty="0"/>
              <a:t> la participation des organismes (92,1 millions) et des outils financiers (50 millions) visant à soulager les besoins de financement de la Région en mobilisant leur trésorerie, </a:t>
            </a:r>
          </a:p>
          <a:p>
            <a:pPr lvl="1"/>
            <a:r>
              <a:rPr lang="fr-FR" dirty="0"/>
              <a:t>la participation aux bénéfices d’entreprises sous la forme de dividendes provenant de la SRIW (30 millions), </a:t>
            </a:r>
          </a:p>
          <a:p>
            <a:pPr lvl="1"/>
            <a:r>
              <a:rPr lang="fr-FR" dirty="0"/>
              <a:t>le remboursement du montant versé sur un compte de transit dédié au versement des indemnités compensatoires en faveur des indépendants et des entreprises et non utilisé (250 millions), etc.</a:t>
            </a:r>
            <a:endParaRPr lang="en-US" dirty="0"/>
          </a:p>
        </p:txBody>
      </p:sp>
    </p:spTree>
    <p:extLst>
      <p:ext uri="{BB962C8B-B14F-4D97-AF65-F5344CB8AC3E}">
        <p14:creationId xmlns:p14="http://schemas.microsoft.com/office/powerpoint/2010/main" val="730910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812" y="0"/>
            <a:ext cx="10515600" cy="1325563"/>
          </a:xfrm>
        </p:spPr>
        <p:txBody>
          <a:bodyPr/>
          <a:lstStyle/>
          <a:p>
            <a:r>
              <a:rPr lang="fr-BE" b="1">
                <a:solidFill>
                  <a:srgbClr val="0070C0"/>
                </a:solidFill>
              </a:rPr>
              <a:t>Perpectives en matière de dette</a:t>
            </a:r>
          </a:p>
        </p:txBody>
      </p:sp>
      <p:sp>
        <p:nvSpPr>
          <p:cNvPr id="3" name="Espace réservé du contenu 2"/>
          <p:cNvSpPr>
            <a:spLocks noGrp="1"/>
          </p:cNvSpPr>
          <p:nvPr>
            <p:ph idx="1"/>
          </p:nvPr>
        </p:nvSpPr>
        <p:spPr>
          <a:xfrm>
            <a:off x="533400" y="1325563"/>
            <a:ext cx="10515600" cy="5403273"/>
          </a:xfrm>
        </p:spPr>
        <p:txBody>
          <a:bodyPr>
            <a:normAutofit/>
          </a:bodyPr>
          <a:lstStyle/>
          <a:p>
            <a:r>
              <a:rPr lang="fr-FR" dirty="0"/>
              <a:t>La Wallonie est autorisée à « contracter des emprunts en euros ou devises » </a:t>
            </a:r>
          </a:p>
          <a:p>
            <a:pPr lvl="1"/>
            <a:r>
              <a:rPr lang="fr-FR" dirty="0"/>
              <a:t> Seule une procédure d’information vis-à-vis du Ministre fédéral doit être respectée préalablement au recours à l’emprunt, sauf  emprunts effectués auprès des particuliers (approbation par le ministre fédéral des Finances) </a:t>
            </a:r>
          </a:p>
          <a:p>
            <a:pPr lvl="1"/>
            <a:r>
              <a:rPr lang="fr-FR" dirty="0"/>
              <a:t>La marge de manœuvre de la Wallonie est extrêmement limitée. </a:t>
            </a:r>
          </a:p>
          <a:p>
            <a:pPr lvl="2"/>
            <a:r>
              <a:rPr lang="fr-FR" dirty="0"/>
              <a:t>Le déficit ordinaire pour 2022 s'élève à 207 millions € (hors inondations, COVID et Plan de relance),avec solde brut à financer de 4,1 milliards (besoins de financement 2,5 milliards)</a:t>
            </a:r>
          </a:p>
          <a:p>
            <a:pPr lvl="2"/>
            <a:r>
              <a:rPr lang="fr-FR" dirty="0"/>
              <a:t>Dans le cadre du rapport  externe sur la soutenabilité de la dette publique wallonne (21 milliards €), il a été démontré que les risques de dérapage de la trajectoire de dette en cas de chocs économiques, financiers ou budgétaires sont élevés. </a:t>
            </a:r>
          </a:p>
          <a:p>
            <a:pPr lvl="2"/>
            <a:r>
              <a:rPr lang="fr-FR" dirty="0"/>
              <a:t>Le rapport conclut que la soutenabilité de la dette régionale n’est donc pas assurée. La dette ne peut croître indéfiniment plus vite que sa garantie ultime, à savoir les recettes futures du gouvernement (20 milliards en 2022), sans faire naître des doutes sur la solvabilité de ce dernier. </a:t>
            </a:r>
            <a:endParaRPr lang="en-US" dirty="0"/>
          </a:p>
        </p:txBody>
      </p:sp>
    </p:spTree>
    <p:extLst>
      <p:ext uri="{BB962C8B-B14F-4D97-AF65-F5344CB8AC3E}">
        <p14:creationId xmlns:p14="http://schemas.microsoft.com/office/powerpoint/2010/main" val="376476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dirty="0"/>
            </a:br>
            <a:r>
              <a:rPr lang="fr-FR" dirty="0"/>
              <a:t>II. </a:t>
            </a:r>
            <a:r>
              <a:rPr lang="fr-FR" b="1" dirty="0">
                <a:solidFill>
                  <a:srgbClr val="0070C0"/>
                </a:solidFill>
              </a:rPr>
              <a:t>Le cadre institutionnel de l’exercice des compétences fiscales par la Région wallonne</a:t>
            </a:r>
            <a:br>
              <a:rPr lang="fr-FR" b="1" dirty="0">
                <a:solidFill>
                  <a:srgbClr val="0070C0"/>
                </a:solidFill>
              </a:rPr>
            </a:br>
            <a:endParaRPr lang="fr-BE" b="1" dirty="0">
              <a:solidFill>
                <a:srgbClr val="0070C0"/>
              </a:solidFill>
            </a:endParaRPr>
          </a:p>
        </p:txBody>
      </p:sp>
      <p:sp>
        <p:nvSpPr>
          <p:cNvPr id="3" name="Espace réservé du contenu 2"/>
          <p:cNvSpPr>
            <a:spLocks noGrp="1"/>
          </p:cNvSpPr>
          <p:nvPr>
            <p:ph idx="1"/>
          </p:nvPr>
        </p:nvSpPr>
        <p:spPr/>
        <p:txBody>
          <a:bodyPr/>
          <a:lstStyle/>
          <a:p>
            <a:pPr marL="0" lvl="0" indent="0">
              <a:buNone/>
            </a:pPr>
            <a:r>
              <a:rPr lang="fr-BE" dirty="0"/>
              <a:t>Trois formes d’autonomie</a:t>
            </a:r>
          </a:p>
          <a:p>
            <a:pPr lvl="0"/>
            <a:r>
              <a:rPr lang="fr-BE" dirty="0"/>
              <a:t>l’autonomie fiscale propre fondée directement sur l’article 170, § 2, de la Constitution (« </a:t>
            </a:r>
            <a:r>
              <a:rPr lang="fr-BE" i="1" dirty="0"/>
              <a:t>taxes régionales propres</a:t>
            </a:r>
            <a:r>
              <a:rPr lang="fr-BE" dirty="0"/>
              <a:t> »);</a:t>
            </a:r>
          </a:p>
          <a:p>
            <a:pPr lvl="0"/>
            <a:r>
              <a:rPr lang="fr-BE" dirty="0"/>
              <a:t>l’autonomie fiscale dérivée de premier type, à savoir les « </a:t>
            </a:r>
            <a:r>
              <a:rPr lang="fr-BE" i="1" dirty="0"/>
              <a:t>impôts régionaux</a:t>
            </a:r>
            <a:r>
              <a:rPr lang="fr-BE" dirty="0"/>
              <a:t> » ;</a:t>
            </a:r>
          </a:p>
          <a:p>
            <a:pPr lvl="0"/>
            <a:r>
              <a:rPr lang="fr-BE" dirty="0"/>
              <a:t>l’autonomie fiscale dérivée de second type, à savoir </a:t>
            </a:r>
            <a:r>
              <a:rPr lang="fr-BE" i="1" dirty="0"/>
              <a:t>l’impôt des personnes physiques</a:t>
            </a:r>
            <a:r>
              <a:rPr lang="fr-BE" dirty="0"/>
              <a:t> (IPP régional).</a:t>
            </a:r>
          </a:p>
          <a:p>
            <a:endParaRPr lang="fr-BE" dirty="0"/>
          </a:p>
        </p:txBody>
      </p:sp>
    </p:spTree>
    <p:extLst>
      <p:ext uri="{BB962C8B-B14F-4D97-AF65-F5344CB8AC3E}">
        <p14:creationId xmlns:p14="http://schemas.microsoft.com/office/powerpoint/2010/main" val="3369899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764238" y="152258"/>
            <a:ext cx="7075055" cy="584775"/>
          </a:xfrm>
          <a:prstGeom prst="rect">
            <a:avLst/>
          </a:prstGeom>
          <a:solidFill>
            <a:schemeClr val="accent4">
              <a:lumMod val="20000"/>
              <a:lumOff val="80000"/>
            </a:schemeClr>
          </a:solidFill>
          <a:ln w="28575">
            <a:solidFill>
              <a:schemeClr val="accent2"/>
            </a:solidFill>
          </a:ln>
        </p:spPr>
        <p:txBody>
          <a:bodyPr wrap="square" rtlCol="0">
            <a:spAutoFit/>
          </a:bodyPr>
          <a:lstStyle/>
          <a:p>
            <a:r>
              <a:rPr lang="fr-FR" sz="3200" b="1" dirty="0"/>
              <a:t>POUVOIR FISCAL PROPRE DES REGIONS</a:t>
            </a:r>
          </a:p>
        </p:txBody>
      </p:sp>
      <p:sp>
        <p:nvSpPr>
          <p:cNvPr id="3" name="ZoneTexte 2"/>
          <p:cNvSpPr txBox="1"/>
          <p:nvPr/>
        </p:nvSpPr>
        <p:spPr>
          <a:xfrm>
            <a:off x="838199" y="5243804"/>
            <a:ext cx="10059955" cy="1015663"/>
          </a:xfrm>
          <a:prstGeom prst="rect">
            <a:avLst/>
          </a:prstGeom>
          <a:noFill/>
        </p:spPr>
        <p:txBody>
          <a:bodyPr wrap="square" rtlCol="0">
            <a:spAutoFit/>
          </a:bodyPr>
          <a:lstStyle/>
          <a:p>
            <a:pPr algn="just"/>
            <a:r>
              <a:rPr lang="fr-FR" sz="2000" dirty="0"/>
              <a:t>Art. 170, §2 </a:t>
            </a:r>
            <a:r>
              <a:rPr lang="fr-FR" sz="2000" b="1" dirty="0"/>
              <a:t>Constitution</a:t>
            </a:r>
            <a:r>
              <a:rPr lang="fr-FR" sz="2000" dirty="0"/>
              <a:t> : « Aucun impôt au profit de la communauté ou de la région ne peut être établi que par un décret ou une règle visée à l’article 134. </a:t>
            </a:r>
            <a:r>
              <a:rPr lang="fr-FR" sz="2000" dirty="0">
                <a:solidFill>
                  <a:srgbClr val="C00000"/>
                </a:solidFill>
              </a:rPr>
              <a:t>La loi détermine, relativement aux impositions visées à l’alinéa 1</a:t>
            </a:r>
            <a:r>
              <a:rPr lang="fr-FR" sz="2000" baseline="30000" dirty="0">
                <a:solidFill>
                  <a:srgbClr val="C00000"/>
                </a:solidFill>
              </a:rPr>
              <a:t>er</a:t>
            </a:r>
            <a:r>
              <a:rPr lang="fr-FR" sz="2000" dirty="0">
                <a:solidFill>
                  <a:srgbClr val="C00000"/>
                </a:solidFill>
              </a:rPr>
              <a:t>, les exceptions dont la nécessité est démontrée</a:t>
            </a:r>
            <a:r>
              <a:rPr lang="fr-FR" sz="2000" dirty="0"/>
              <a:t> ».</a:t>
            </a:r>
          </a:p>
        </p:txBody>
      </p:sp>
      <p:sp>
        <p:nvSpPr>
          <p:cNvPr id="4" name="ZoneTexte 3"/>
          <p:cNvSpPr txBox="1"/>
          <p:nvPr/>
        </p:nvSpPr>
        <p:spPr>
          <a:xfrm>
            <a:off x="838199" y="4752749"/>
            <a:ext cx="4497355" cy="369332"/>
          </a:xfrm>
          <a:prstGeom prst="rect">
            <a:avLst/>
          </a:prstGeom>
          <a:solidFill>
            <a:srgbClr val="FFF2CC"/>
          </a:solidFill>
        </p:spPr>
        <p:txBody>
          <a:bodyPr wrap="square" rtlCol="0">
            <a:spAutoFit/>
          </a:bodyPr>
          <a:lstStyle/>
          <a:p>
            <a:r>
              <a:rPr lang="fr-FR"/>
              <a:t>AUTONOMIE FISCALE GENERALE &amp; COMPLETE</a:t>
            </a:r>
          </a:p>
        </p:txBody>
      </p:sp>
      <p:sp>
        <p:nvSpPr>
          <p:cNvPr id="14" name="ZoneTexte 13"/>
          <p:cNvSpPr txBox="1"/>
          <p:nvPr/>
        </p:nvSpPr>
        <p:spPr>
          <a:xfrm>
            <a:off x="5580097" y="4747718"/>
            <a:ext cx="4497355" cy="369332"/>
          </a:xfrm>
          <a:prstGeom prst="rect">
            <a:avLst/>
          </a:prstGeom>
          <a:solidFill>
            <a:srgbClr val="FF0000">
              <a:alpha val="22000"/>
            </a:srgbClr>
          </a:solidFill>
          <a:ln>
            <a:solidFill>
              <a:srgbClr val="FF0000"/>
            </a:solidFill>
          </a:ln>
        </p:spPr>
        <p:txBody>
          <a:bodyPr wrap="square" rtlCol="0">
            <a:spAutoFit/>
          </a:bodyPr>
          <a:lstStyle/>
          <a:p>
            <a:r>
              <a:rPr lang="fr-FR" dirty="0"/>
              <a:t>MAIS SUJETTE A CERTAINES RESTRICTIONS</a:t>
            </a:r>
          </a:p>
        </p:txBody>
      </p:sp>
      <p:sp>
        <p:nvSpPr>
          <p:cNvPr id="17" name="Flèche vers la droite 16"/>
          <p:cNvSpPr/>
          <p:nvPr/>
        </p:nvSpPr>
        <p:spPr>
          <a:xfrm rot="19942146">
            <a:off x="6780194" y="3651167"/>
            <a:ext cx="2202025" cy="722350"/>
          </a:xfrm>
          <a:prstGeom prst="rightArrow">
            <a:avLst/>
          </a:prstGeom>
          <a:solidFill>
            <a:srgbClr val="FF0000">
              <a:alpha val="1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2400" b="1" dirty="0">
                <a:solidFill>
                  <a:schemeClr val="tx1"/>
                </a:solidFill>
              </a:rPr>
              <a:t>1.                    </a:t>
            </a:r>
          </a:p>
        </p:txBody>
      </p:sp>
      <p:sp>
        <p:nvSpPr>
          <p:cNvPr id="18" name="ZoneTexte 17"/>
          <p:cNvSpPr txBox="1"/>
          <p:nvPr/>
        </p:nvSpPr>
        <p:spPr>
          <a:xfrm>
            <a:off x="8951843" y="2092525"/>
            <a:ext cx="3135085" cy="1200329"/>
          </a:xfrm>
          <a:prstGeom prst="rect">
            <a:avLst/>
          </a:prstGeom>
          <a:solidFill>
            <a:srgbClr val="FF0000">
              <a:alpha val="5000"/>
            </a:srgbClr>
          </a:solidFill>
        </p:spPr>
        <p:txBody>
          <a:bodyPr wrap="square" rtlCol="0">
            <a:spAutoFit/>
          </a:bodyPr>
          <a:lstStyle/>
          <a:p>
            <a:r>
              <a:rPr lang="fr-FR" b="1" dirty="0"/>
              <a:t>PRINCIPE </a:t>
            </a:r>
            <a:r>
              <a:rPr lang="fr-FR" b="1" i="1" dirty="0"/>
              <a:t>NON BIS IN IDEM</a:t>
            </a:r>
            <a:endParaRPr lang="fr-FR" b="1" dirty="0"/>
          </a:p>
          <a:p>
            <a:r>
              <a:rPr lang="fr-FR" dirty="0"/>
              <a:t>Art. 11 Loi spéciale du 16.01.1989</a:t>
            </a:r>
          </a:p>
          <a:p>
            <a:r>
              <a:rPr lang="fr-FR" dirty="0"/>
              <a:t>Art. 1 Loi ordinaire 23.01.1989</a:t>
            </a:r>
          </a:p>
        </p:txBody>
      </p:sp>
      <p:sp>
        <p:nvSpPr>
          <p:cNvPr id="6" name="Rectangle 5"/>
          <p:cNvSpPr/>
          <p:nvPr/>
        </p:nvSpPr>
        <p:spPr>
          <a:xfrm>
            <a:off x="7420272" y="1812411"/>
            <a:ext cx="4771728" cy="2159280"/>
          </a:xfrm>
          <a:prstGeom prst="rect">
            <a:avLst/>
          </a:prstGeom>
          <a:solidFill>
            <a:srgbClr val="FF0000">
              <a:alpha val="6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rgbClr val="C00000"/>
              </a:solidFill>
            </a:endParaRPr>
          </a:p>
          <a:p>
            <a:pPr algn="ctr"/>
            <a:endParaRPr lang="fr-FR" b="1" dirty="0">
              <a:solidFill>
                <a:srgbClr val="C00000"/>
              </a:solidFill>
            </a:endParaRPr>
          </a:p>
          <a:p>
            <a:pPr algn="ctr"/>
            <a:endParaRPr lang="fr-FR" b="1" dirty="0">
              <a:solidFill>
                <a:srgbClr val="C00000"/>
              </a:solidFill>
            </a:endParaRPr>
          </a:p>
          <a:p>
            <a:pPr algn="ctr"/>
            <a:endParaRPr lang="fr-FR" b="1" dirty="0">
              <a:solidFill>
                <a:srgbClr val="C00000"/>
              </a:solidFill>
            </a:endParaRPr>
          </a:p>
          <a:p>
            <a:pPr algn="ctr"/>
            <a:endParaRPr lang="fr-FR" b="1" dirty="0">
              <a:solidFill>
                <a:srgbClr val="C00000"/>
              </a:solidFill>
            </a:endParaRPr>
          </a:p>
          <a:p>
            <a:pPr algn="ctr"/>
            <a:endParaRPr lang="fr-FR" b="1" dirty="0">
              <a:solidFill>
                <a:srgbClr val="C00000"/>
              </a:solidFill>
            </a:endParaRPr>
          </a:p>
          <a:p>
            <a:pPr algn="ctr"/>
            <a:r>
              <a:rPr lang="fr-FR" b="1" dirty="0">
                <a:solidFill>
                  <a:schemeClr val="tx1"/>
                </a:solidFill>
              </a:rPr>
              <a:t>PRINCIPE DE COMPETENCES CONCURRENTES</a:t>
            </a:r>
          </a:p>
        </p:txBody>
      </p:sp>
      <p:sp>
        <p:nvSpPr>
          <p:cNvPr id="7" name="Rectangle 6"/>
          <p:cNvSpPr/>
          <p:nvPr/>
        </p:nvSpPr>
        <p:spPr>
          <a:xfrm>
            <a:off x="838199" y="2177701"/>
            <a:ext cx="4334165" cy="1938992"/>
          </a:xfrm>
          <a:prstGeom prst="rect">
            <a:avLst/>
          </a:prstGeom>
        </p:spPr>
        <p:txBody>
          <a:bodyPr wrap="square">
            <a:spAutoFit/>
          </a:bodyPr>
          <a:lstStyle/>
          <a:p>
            <a:r>
              <a:rPr lang="fr-FR" sz="2000" dirty="0"/>
              <a:t>Région wallonne</a:t>
            </a:r>
          </a:p>
          <a:p>
            <a:r>
              <a:rPr lang="fr-FR" sz="2000" dirty="0"/>
              <a:t>- taxe sur les automates (distributeurs de billets et de carburants) - 20,6 millions</a:t>
            </a:r>
          </a:p>
          <a:p>
            <a:r>
              <a:rPr lang="fr-FR" sz="2000" dirty="0"/>
              <a:t>- Taxes affectées (eau-déchets) – 100 millions</a:t>
            </a:r>
            <a:endParaRPr lang="fr-BE" sz="2000" dirty="0"/>
          </a:p>
        </p:txBody>
      </p:sp>
    </p:spTree>
    <p:extLst>
      <p:ext uri="{BB962C8B-B14F-4D97-AF65-F5344CB8AC3E}">
        <p14:creationId xmlns:p14="http://schemas.microsoft.com/office/powerpoint/2010/main" val="787898972"/>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997526"/>
            <a:ext cx="10515600" cy="5394037"/>
          </a:xfrm>
        </p:spPr>
        <p:txBody>
          <a:bodyPr>
            <a:normAutofit lnSpcReduction="10000"/>
          </a:bodyPr>
          <a:lstStyle/>
          <a:p>
            <a:r>
              <a:rPr lang="fr-FR" dirty="0"/>
              <a:t>Les Régions bénéficient de l’intégralité du produit et disposent des compétences normatives (taux d’imposition, la base d’imposition et les exonérations) </a:t>
            </a:r>
          </a:p>
          <a:p>
            <a:pPr lvl="1"/>
            <a:r>
              <a:rPr lang="fr-FR" dirty="0">
                <a:solidFill>
                  <a:srgbClr val="00B050"/>
                </a:solidFill>
              </a:rPr>
              <a:t>taxe sur les jeux et paris, taxe sur les appareils automatiques de divertissement et taxe d’ouverture de débits de boissons fermentées;</a:t>
            </a:r>
          </a:p>
          <a:p>
            <a:pPr lvl="1"/>
            <a:r>
              <a:rPr lang="fr-FR" dirty="0">
                <a:solidFill>
                  <a:srgbClr val="00B050"/>
                </a:solidFill>
              </a:rPr>
              <a:t>précompte immobilier</a:t>
            </a:r>
          </a:p>
          <a:p>
            <a:pPr lvl="1"/>
            <a:r>
              <a:rPr lang="fr-FR" dirty="0"/>
              <a:t>droit de succession d’habitants du Royaume, droit de mutation par décès des non-habitants du Royaume et principaux droits d’enregistrement</a:t>
            </a:r>
          </a:p>
          <a:p>
            <a:pPr lvl="1"/>
            <a:r>
              <a:rPr lang="fr-FR" dirty="0">
                <a:solidFill>
                  <a:srgbClr val="00B050"/>
                </a:solidFill>
              </a:rPr>
              <a:t>taxe de circulation sur les véhicules automobiles, taxe de mise en circulation et prélèvement kilométrique sur les poids lourds </a:t>
            </a:r>
          </a:p>
          <a:p>
            <a:pPr lvl="2"/>
            <a:r>
              <a:rPr lang="fr-FR" dirty="0"/>
              <a:t>En Région wallonne, celui-ci a pris la forme d’une redevance et n’est donc plus considéré comme un impôt. Cette recette est directement prélevée par la SOFICO (296,1 millions).</a:t>
            </a:r>
          </a:p>
          <a:p>
            <a:pPr lvl="1"/>
            <a:r>
              <a:rPr lang="fr-FR" dirty="0">
                <a:solidFill>
                  <a:schemeClr val="tx1">
                    <a:lumMod val="95000"/>
                    <a:lumOff val="5000"/>
                  </a:schemeClr>
                </a:solidFill>
              </a:rPr>
              <a:t>[redevance radio et télévision]</a:t>
            </a:r>
          </a:p>
          <a:p>
            <a:r>
              <a:rPr lang="fr-BE" dirty="0"/>
              <a:t>Le service de l’impôt est assuré par l’autorité fédérale </a:t>
            </a:r>
            <a:r>
              <a:rPr lang="fr-BE" dirty="0">
                <a:solidFill>
                  <a:srgbClr val="00B050"/>
                </a:solidFill>
              </a:rPr>
              <a:t>sauf si la Région en décide autrement</a:t>
            </a:r>
          </a:p>
        </p:txBody>
      </p:sp>
      <p:sp>
        <p:nvSpPr>
          <p:cNvPr id="5" name="Titre 4"/>
          <p:cNvSpPr txBox="1">
            <a:spLocks noGrp="1"/>
          </p:cNvSpPr>
          <p:nvPr>
            <p:ph type="title"/>
          </p:nvPr>
        </p:nvSpPr>
        <p:spPr>
          <a:xfrm>
            <a:off x="210671" y="198671"/>
            <a:ext cx="10515600" cy="535531"/>
          </a:xfrm>
          <a:prstGeom prst="rect">
            <a:avLst/>
          </a:prstGeom>
          <a:solidFill>
            <a:schemeClr val="accent4">
              <a:lumMod val="20000"/>
              <a:lumOff val="80000"/>
            </a:schemeClr>
          </a:solidFill>
          <a:ln w="28575">
            <a:solidFill>
              <a:schemeClr val="accent2"/>
            </a:solidFill>
          </a:ln>
        </p:spPr>
        <p:txBody>
          <a:bodyPr wrap="square" rtlCol="0">
            <a:spAutoFit/>
          </a:bodyPr>
          <a:lstStyle/>
          <a:p>
            <a:r>
              <a:rPr lang="fr-FR" sz="3200" b="1" dirty="0"/>
              <a:t>IMPOTS REGIONAUX (= TRANSFERES DU FEDERAL)</a:t>
            </a:r>
          </a:p>
        </p:txBody>
      </p:sp>
    </p:spTree>
    <p:extLst>
      <p:ext uri="{BB962C8B-B14F-4D97-AF65-F5344CB8AC3E}">
        <p14:creationId xmlns:p14="http://schemas.microsoft.com/office/powerpoint/2010/main" val="348127051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2243</Words>
  <Application>Microsoft Macintosh PowerPoint</Application>
  <PresentationFormat>Grand écran</PresentationFormat>
  <Paragraphs>361</Paragraphs>
  <Slides>19</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Arial</vt:lpstr>
      <vt:lpstr>Calibri</vt:lpstr>
      <vt:lpstr>Calibri Light</vt:lpstr>
      <vt:lpstr>Cambria Math</vt:lpstr>
      <vt:lpstr>Minion</vt:lpstr>
      <vt:lpstr>Times New Roman</vt:lpstr>
      <vt:lpstr>Thème Office</vt:lpstr>
      <vt:lpstr>Perspectives de réforme fiscale en Wallonie</vt:lpstr>
      <vt:lpstr>Présentation PowerPoint</vt:lpstr>
      <vt:lpstr>Présentation PowerPoint</vt:lpstr>
      <vt:lpstr> </vt:lpstr>
      <vt:lpstr>Recettes non fiscales  </vt:lpstr>
      <vt:lpstr>Perpectives en matière de dette</vt:lpstr>
      <vt:lpstr> II. Le cadre institutionnel de l’exercice des compétences fiscales par la Région wallonne </vt:lpstr>
      <vt:lpstr>Présentation PowerPoint</vt:lpstr>
      <vt:lpstr>IMPOTS REGIONAUX (= TRANSFERES DU FEDERAL)</vt:lpstr>
      <vt:lpstr>Présentation PowerPoint</vt:lpstr>
      <vt:lpstr>Autonomie à l’Impôt des Personnes Physiques</vt:lpstr>
      <vt:lpstr>Autonomie fiscale en matière d’IPP</vt:lpstr>
      <vt:lpstr>Présentation PowerPoint</vt:lpstr>
      <vt:lpstr>Conclusion intermédiaire</vt:lpstr>
      <vt:lpstr>III. Perspectives de réforme</vt:lpstr>
      <vt:lpstr> En matière de fiscalité patrimoniale - droits d’enregistrement et de succession </vt:lpstr>
      <vt:lpstr>En matière de fiscalité immobilière </vt:lpstr>
      <vt:lpstr>Présentation PowerPoint</vt:lpstr>
      <vt:lpstr>Présentation PowerPoint</vt:lpstr>
    </vt:vector>
  </TitlesOfParts>
  <Company>Université Catholique de Louvain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Perspectives de réforme fiscale en Wallonie</dc:title>
  <dc:creator>AU</dc:creator>
  <cp:lastModifiedBy>Microsoft Office User</cp:lastModifiedBy>
  <cp:revision>28</cp:revision>
  <dcterms:created xsi:type="dcterms:W3CDTF">2022-05-13T09:44:14Z</dcterms:created>
  <dcterms:modified xsi:type="dcterms:W3CDTF">2022-07-30T15:35:06Z</dcterms:modified>
</cp:coreProperties>
</file>