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6" r:id="rId12"/>
    <p:sldId id="326" r:id="rId13"/>
    <p:sldId id="327" r:id="rId14"/>
    <p:sldId id="328" r:id="rId15"/>
    <p:sldId id="329" r:id="rId16"/>
    <p:sldId id="312" r:id="rId17"/>
    <p:sldId id="330" r:id="rId18"/>
    <p:sldId id="346" r:id="rId19"/>
    <p:sldId id="342" r:id="rId20"/>
    <p:sldId id="343" r:id="rId21"/>
    <p:sldId id="344" r:id="rId22"/>
    <p:sldId id="347" r:id="rId23"/>
    <p:sldId id="345" r:id="rId24"/>
    <p:sldId id="348" r:id="rId25"/>
    <p:sldId id="349" r:id="rId26"/>
    <p:sldId id="332" r:id="rId27"/>
    <p:sldId id="333" r:id="rId28"/>
    <p:sldId id="331" r:id="rId29"/>
    <p:sldId id="334" r:id="rId30"/>
    <p:sldId id="335" r:id="rId31"/>
    <p:sldId id="336" r:id="rId32"/>
    <p:sldId id="337" r:id="rId33"/>
    <p:sldId id="338" r:id="rId34"/>
    <p:sldId id="340" r:id="rId35"/>
    <p:sldId id="341" r:id="rId36"/>
    <p:sldId id="339" r:id="rId3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763" autoAdjust="0"/>
    <p:restoredTop sz="94660"/>
  </p:normalViewPr>
  <p:slideViewPr>
    <p:cSldViewPr snapToGrid="0">
      <p:cViewPr varScale="1">
        <p:scale>
          <a:sx n="86" d="100"/>
          <a:sy n="86" d="100"/>
        </p:scale>
        <p:origin x="248" y="8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84CD1-3264-4123-B764-4A4A990623F4}" type="doc">
      <dgm:prSet loTypeId="urn:microsoft.com/office/officeart/2005/8/layout/radial5" loCatId="relationship" qsTypeId="urn:microsoft.com/office/officeart/2005/8/quickstyle/simple3" qsCatId="simple" csTypeId="urn:microsoft.com/office/officeart/2005/8/colors/accent1_2" csCatId="accent1" phldr="1"/>
      <dgm:spPr/>
      <dgm:t>
        <a:bodyPr/>
        <a:lstStyle/>
        <a:p>
          <a:endParaRPr lang="fr-BE"/>
        </a:p>
      </dgm:t>
    </dgm:pt>
    <dgm:pt modelId="{3A755E93-D70D-470F-8743-DD4EA14BAB6B}">
      <dgm:prSet phldrT="[Texte]" custT="1"/>
      <dgm:spPr/>
      <dgm:t>
        <a:bodyPr/>
        <a:lstStyle/>
        <a:p>
          <a:r>
            <a:rPr lang="fr-FR" sz="1600" b="1" dirty="0">
              <a:solidFill>
                <a:schemeClr val="bg1"/>
              </a:solidFill>
            </a:rPr>
            <a:t>Equité horizontale/équité verticale</a:t>
          </a:r>
          <a:endParaRPr lang="fr-BE" sz="1600" b="1" dirty="0">
            <a:solidFill>
              <a:schemeClr val="bg1"/>
            </a:solidFill>
          </a:endParaRPr>
        </a:p>
      </dgm:t>
    </dgm:pt>
    <dgm:pt modelId="{1848C1CE-3856-4AA3-985B-4C2AC90FD947}" type="parTrans" cxnId="{5FBEA553-9E54-4FE2-8546-74407ADE3F39}">
      <dgm:prSet/>
      <dgm:spPr/>
      <dgm:t>
        <a:bodyPr/>
        <a:lstStyle/>
        <a:p>
          <a:endParaRPr lang="fr-BE" sz="1600"/>
        </a:p>
      </dgm:t>
    </dgm:pt>
    <dgm:pt modelId="{EA9AC703-E547-48E1-97A2-1C1132A6B66D}" type="sibTrans" cxnId="{5FBEA553-9E54-4FE2-8546-74407ADE3F39}">
      <dgm:prSet/>
      <dgm:spPr/>
      <dgm:t>
        <a:bodyPr/>
        <a:lstStyle/>
        <a:p>
          <a:endParaRPr lang="fr-BE" sz="1600"/>
        </a:p>
      </dgm:t>
    </dgm:pt>
    <dgm:pt modelId="{297FC115-6126-4896-B31E-04D78A317D9F}">
      <dgm:prSet phldrT="[Texte]" custT="1"/>
      <dgm:spPr/>
      <dgm:t>
        <a:bodyPr/>
        <a:lstStyle/>
        <a:p>
          <a:r>
            <a:rPr lang="fr-FR" sz="1600" b="1" dirty="0">
              <a:solidFill>
                <a:schemeClr val="bg1"/>
              </a:solidFill>
            </a:rPr>
            <a:t>Equité de la procédure</a:t>
          </a:r>
          <a:endParaRPr lang="fr-BE" sz="1600" b="1" dirty="0">
            <a:solidFill>
              <a:schemeClr val="bg1"/>
            </a:solidFill>
          </a:endParaRPr>
        </a:p>
      </dgm:t>
    </dgm:pt>
    <dgm:pt modelId="{B3012B5E-F405-4D8C-8388-072D6ABE012F}" type="parTrans" cxnId="{40677223-7A07-46D7-BD04-74C0BF196E52}">
      <dgm:prSet custT="1"/>
      <dgm:spPr/>
      <dgm:t>
        <a:bodyPr/>
        <a:lstStyle/>
        <a:p>
          <a:endParaRPr lang="fr-BE" sz="1600"/>
        </a:p>
      </dgm:t>
    </dgm:pt>
    <dgm:pt modelId="{26966C68-5439-49F1-A145-CE45433AC738}" type="sibTrans" cxnId="{40677223-7A07-46D7-BD04-74C0BF196E52}">
      <dgm:prSet/>
      <dgm:spPr/>
      <dgm:t>
        <a:bodyPr/>
        <a:lstStyle/>
        <a:p>
          <a:endParaRPr lang="fr-BE" sz="1600"/>
        </a:p>
      </dgm:t>
    </dgm:pt>
    <dgm:pt modelId="{BD7BB0CB-2607-4E5C-9EBE-7A22EF489ED3}">
      <dgm:prSet phldrT="[Texte]" custT="1"/>
      <dgm:spPr/>
      <dgm:t>
        <a:bodyPr/>
        <a:lstStyle/>
        <a:p>
          <a:r>
            <a:rPr lang="fr-FR" sz="1600" b="1" dirty="0">
              <a:solidFill>
                <a:schemeClr val="bg1"/>
              </a:solidFill>
            </a:rPr>
            <a:t>Equité des attentes légitimes</a:t>
          </a:r>
          <a:endParaRPr lang="fr-BE" sz="1600" b="1" dirty="0">
            <a:solidFill>
              <a:schemeClr val="bg1"/>
            </a:solidFill>
          </a:endParaRPr>
        </a:p>
      </dgm:t>
    </dgm:pt>
    <dgm:pt modelId="{F35E4B65-B0AC-4D9A-A436-3932BE6086CB}" type="parTrans" cxnId="{E302DCBC-766E-463C-951E-42E13BED5411}">
      <dgm:prSet custT="1"/>
      <dgm:spPr/>
      <dgm:t>
        <a:bodyPr/>
        <a:lstStyle/>
        <a:p>
          <a:endParaRPr lang="fr-BE" sz="1600"/>
        </a:p>
      </dgm:t>
    </dgm:pt>
    <dgm:pt modelId="{0A4ED62D-5277-4A99-B83D-AA36A7DD7D70}" type="sibTrans" cxnId="{E302DCBC-766E-463C-951E-42E13BED5411}">
      <dgm:prSet/>
      <dgm:spPr/>
      <dgm:t>
        <a:bodyPr/>
        <a:lstStyle/>
        <a:p>
          <a:endParaRPr lang="fr-BE" sz="1600"/>
        </a:p>
      </dgm:t>
    </dgm:pt>
    <dgm:pt modelId="{116F538E-74E1-4F09-857A-6E54F8DA4E8A}">
      <dgm:prSet phldrT="[Texte]" custT="1"/>
      <dgm:spPr/>
      <dgm:t>
        <a:bodyPr/>
        <a:lstStyle/>
        <a:p>
          <a:r>
            <a:rPr lang="fr-FR" sz="1600" b="1" dirty="0">
              <a:solidFill>
                <a:schemeClr val="bg1"/>
              </a:solidFill>
            </a:rPr>
            <a:t>Equité de traitement = équité horizontale</a:t>
          </a:r>
          <a:endParaRPr lang="fr-BE" sz="1600" b="1" dirty="0">
            <a:solidFill>
              <a:schemeClr val="bg1"/>
            </a:solidFill>
          </a:endParaRPr>
        </a:p>
      </dgm:t>
    </dgm:pt>
    <dgm:pt modelId="{6346FA88-9B15-4A28-BB5E-37ADD481870D}" type="parTrans" cxnId="{83413008-1EE3-4E2F-939C-7C13B70F3A5B}">
      <dgm:prSet custT="1"/>
      <dgm:spPr/>
      <dgm:t>
        <a:bodyPr/>
        <a:lstStyle/>
        <a:p>
          <a:endParaRPr lang="fr-BE" sz="1600"/>
        </a:p>
      </dgm:t>
    </dgm:pt>
    <dgm:pt modelId="{37527E8E-3D73-49E3-BAFC-8E8447D5BED3}" type="sibTrans" cxnId="{83413008-1EE3-4E2F-939C-7C13B70F3A5B}">
      <dgm:prSet/>
      <dgm:spPr/>
      <dgm:t>
        <a:bodyPr/>
        <a:lstStyle/>
        <a:p>
          <a:endParaRPr lang="fr-BE" sz="1600"/>
        </a:p>
      </dgm:t>
    </dgm:pt>
    <dgm:pt modelId="{88E07518-8D11-4FB7-AA81-D73B7D2CE5D5}" type="pres">
      <dgm:prSet presAssocID="{C7784CD1-3264-4123-B764-4A4A990623F4}" presName="Name0" presStyleCnt="0">
        <dgm:presLayoutVars>
          <dgm:chMax val="1"/>
          <dgm:dir/>
          <dgm:animLvl val="ctr"/>
          <dgm:resizeHandles val="exact"/>
        </dgm:presLayoutVars>
      </dgm:prSet>
      <dgm:spPr/>
    </dgm:pt>
    <dgm:pt modelId="{6894460E-FE3A-425F-BFBF-6606B123D5B2}" type="pres">
      <dgm:prSet presAssocID="{3A755E93-D70D-470F-8743-DD4EA14BAB6B}" presName="centerShape" presStyleLbl="node0" presStyleIdx="0" presStyleCnt="1" custScaleX="151136" custScaleY="114326" custLinFactNeighborX="1793" custLinFactNeighborY="-6259"/>
      <dgm:spPr/>
    </dgm:pt>
    <dgm:pt modelId="{53B618C7-E54A-40FE-A6F2-D00A7E663ED5}" type="pres">
      <dgm:prSet presAssocID="{B3012B5E-F405-4D8C-8388-072D6ABE012F}" presName="parTrans" presStyleLbl="sibTrans2D1" presStyleIdx="0" presStyleCnt="3"/>
      <dgm:spPr/>
    </dgm:pt>
    <dgm:pt modelId="{389672EE-3892-4FF9-B627-CB3E89F8039A}" type="pres">
      <dgm:prSet presAssocID="{B3012B5E-F405-4D8C-8388-072D6ABE012F}" presName="connectorText" presStyleLbl="sibTrans2D1" presStyleIdx="0" presStyleCnt="3"/>
      <dgm:spPr/>
    </dgm:pt>
    <dgm:pt modelId="{6D680820-4606-4F46-89CB-2FE0AE27693F}" type="pres">
      <dgm:prSet presAssocID="{297FC115-6126-4896-B31E-04D78A317D9F}" presName="node" presStyleLbl="node1" presStyleIdx="0" presStyleCnt="3" custScaleX="125369" custScaleY="95976" custRadScaleRad="94233" custRadScaleInc="-426">
        <dgm:presLayoutVars>
          <dgm:bulletEnabled val="1"/>
        </dgm:presLayoutVars>
      </dgm:prSet>
      <dgm:spPr/>
    </dgm:pt>
    <dgm:pt modelId="{805ED8DE-872C-4DE9-82BA-A032B32CE6C6}" type="pres">
      <dgm:prSet presAssocID="{F35E4B65-B0AC-4D9A-A436-3932BE6086CB}" presName="parTrans" presStyleLbl="sibTrans2D1" presStyleIdx="1" presStyleCnt="3"/>
      <dgm:spPr/>
    </dgm:pt>
    <dgm:pt modelId="{16284861-16F2-4A61-9424-A88CA64A4960}" type="pres">
      <dgm:prSet presAssocID="{F35E4B65-B0AC-4D9A-A436-3932BE6086CB}" presName="connectorText" presStyleLbl="sibTrans2D1" presStyleIdx="1" presStyleCnt="3"/>
      <dgm:spPr/>
    </dgm:pt>
    <dgm:pt modelId="{00608572-85FF-4C0D-B13C-269E8BE2FA6F}" type="pres">
      <dgm:prSet presAssocID="{BD7BB0CB-2607-4E5C-9EBE-7A22EF489ED3}" presName="node" presStyleLbl="node1" presStyleIdx="1" presStyleCnt="3" custScaleX="148564" custScaleY="95976" custRadScaleRad="99708" custRadScaleInc="-487">
        <dgm:presLayoutVars>
          <dgm:bulletEnabled val="1"/>
        </dgm:presLayoutVars>
      </dgm:prSet>
      <dgm:spPr/>
    </dgm:pt>
    <dgm:pt modelId="{2E617969-EA4B-439E-9172-6AC1DD4E9BC2}" type="pres">
      <dgm:prSet presAssocID="{6346FA88-9B15-4A28-BB5E-37ADD481870D}" presName="parTrans" presStyleLbl="sibTrans2D1" presStyleIdx="2" presStyleCnt="3"/>
      <dgm:spPr/>
    </dgm:pt>
    <dgm:pt modelId="{DFF05F30-6ECE-40A7-9F31-1DAC74D8B822}" type="pres">
      <dgm:prSet presAssocID="{6346FA88-9B15-4A28-BB5E-37ADD481870D}" presName="connectorText" presStyleLbl="sibTrans2D1" presStyleIdx="2" presStyleCnt="3"/>
      <dgm:spPr/>
    </dgm:pt>
    <dgm:pt modelId="{4C1517D1-23F7-44E5-BBBF-101F077214B4}" type="pres">
      <dgm:prSet presAssocID="{116F538E-74E1-4F09-857A-6E54F8DA4E8A}" presName="node" presStyleLbl="node1" presStyleIdx="2" presStyleCnt="3" custScaleX="144299" custScaleY="95976" custRadScaleRad="98779" custRadScaleInc="6332">
        <dgm:presLayoutVars>
          <dgm:bulletEnabled val="1"/>
        </dgm:presLayoutVars>
      </dgm:prSet>
      <dgm:spPr/>
    </dgm:pt>
  </dgm:ptLst>
  <dgm:cxnLst>
    <dgm:cxn modelId="{5CA67403-3DAA-4474-AA48-95131E3F72DB}" type="presOf" srcId="{3A755E93-D70D-470F-8743-DD4EA14BAB6B}" destId="{6894460E-FE3A-425F-BFBF-6606B123D5B2}" srcOrd="0" destOrd="0" presId="urn:microsoft.com/office/officeart/2005/8/layout/radial5"/>
    <dgm:cxn modelId="{83413008-1EE3-4E2F-939C-7C13B70F3A5B}" srcId="{3A755E93-D70D-470F-8743-DD4EA14BAB6B}" destId="{116F538E-74E1-4F09-857A-6E54F8DA4E8A}" srcOrd="2" destOrd="0" parTransId="{6346FA88-9B15-4A28-BB5E-37ADD481870D}" sibTransId="{37527E8E-3D73-49E3-BAFC-8E8447D5BED3}"/>
    <dgm:cxn modelId="{0806B71C-D066-4709-87C7-D8B31884FBA9}" type="presOf" srcId="{BD7BB0CB-2607-4E5C-9EBE-7A22EF489ED3}" destId="{00608572-85FF-4C0D-B13C-269E8BE2FA6F}" srcOrd="0" destOrd="0" presId="urn:microsoft.com/office/officeart/2005/8/layout/radial5"/>
    <dgm:cxn modelId="{22961622-30DA-48A4-B208-77B4AC8EDFA8}" type="presOf" srcId="{B3012B5E-F405-4D8C-8388-072D6ABE012F}" destId="{389672EE-3892-4FF9-B627-CB3E89F8039A}" srcOrd="1" destOrd="0" presId="urn:microsoft.com/office/officeart/2005/8/layout/radial5"/>
    <dgm:cxn modelId="{40677223-7A07-46D7-BD04-74C0BF196E52}" srcId="{3A755E93-D70D-470F-8743-DD4EA14BAB6B}" destId="{297FC115-6126-4896-B31E-04D78A317D9F}" srcOrd="0" destOrd="0" parTransId="{B3012B5E-F405-4D8C-8388-072D6ABE012F}" sibTransId="{26966C68-5439-49F1-A145-CE45433AC738}"/>
    <dgm:cxn modelId="{5FBEA553-9E54-4FE2-8546-74407ADE3F39}" srcId="{C7784CD1-3264-4123-B764-4A4A990623F4}" destId="{3A755E93-D70D-470F-8743-DD4EA14BAB6B}" srcOrd="0" destOrd="0" parTransId="{1848C1CE-3856-4AA3-985B-4C2AC90FD947}" sibTransId="{EA9AC703-E547-48E1-97A2-1C1132A6B66D}"/>
    <dgm:cxn modelId="{F5CE7959-B37B-45CE-976C-05C5A8CB91A9}" type="presOf" srcId="{B3012B5E-F405-4D8C-8388-072D6ABE012F}" destId="{53B618C7-E54A-40FE-A6F2-D00A7E663ED5}" srcOrd="0" destOrd="0" presId="urn:microsoft.com/office/officeart/2005/8/layout/radial5"/>
    <dgm:cxn modelId="{776FC36E-49A9-409F-BD15-BE4E67358847}" type="presOf" srcId="{F35E4B65-B0AC-4D9A-A436-3932BE6086CB}" destId="{805ED8DE-872C-4DE9-82BA-A032B32CE6C6}" srcOrd="0" destOrd="0" presId="urn:microsoft.com/office/officeart/2005/8/layout/radial5"/>
    <dgm:cxn modelId="{114A69A4-3FFE-4957-8483-821A19B83483}" type="presOf" srcId="{116F538E-74E1-4F09-857A-6E54F8DA4E8A}" destId="{4C1517D1-23F7-44E5-BBBF-101F077214B4}" srcOrd="0" destOrd="0" presId="urn:microsoft.com/office/officeart/2005/8/layout/radial5"/>
    <dgm:cxn modelId="{C0913DB1-C29B-45E2-BA45-253F048944E1}" type="presOf" srcId="{6346FA88-9B15-4A28-BB5E-37ADD481870D}" destId="{2E617969-EA4B-439E-9172-6AC1DD4E9BC2}" srcOrd="0" destOrd="0" presId="urn:microsoft.com/office/officeart/2005/8/layout/radial5"/>
    <dgm:cxn modelId="{E302DCBC-766E-463C-951E-42E13BED5411}" srcId="{3A755E93-D70D-470F-8743-DD4EA14BAB6B}" destId="{BD7BB0CB-2607-4E5C-9EBE-7A22EF489ED3}" srcOrd="1" destOrd="0" parTransId="{F35E4B65-B0AC-4D9A-A436-3932BE6086CB}" sibTransId="{0A4ED62D-5277-4A99-B83D-AA36A7DD7D70}"/>
    <dgm:cxn modelId="{D9A140C5-9748-4B9E-A129-8CD82DF5D29B}" type="presOf" srcId="{297FC115-6126-4896-B31E-04D78A317D9F}" destId="{6D680820-4606-4F46-89CB-2FE0AE27693F}" srcOrd="0" destOrd="0" presId="urn:microsoft.com/office/officeart/2005/8/layout/radial5"/>
    <dgm:cxn modelId="{5B51CCCD-1B6D-4832-AF3E-CBC5FD7DC8D5}" type="presOf" srcId="{F35E4B65-B0AC-4D9A-A436-3932BE6086CB}" destId="{16284861-16F2-4A61-9424-A88CA64A4960}" srcOrd="1" destOrd="0" presId="urn:microsoft.com/office/officeart/2005/8/layout/radial5"/>
    <dgm:cxn modelId="{60DE0BDD-F22F-46FE-A9D7-084D91CF2AFF}" type="presOf" srcId="{C7784CD1-3264-4123-B764-4A4A990623F4}" destId="{88E07518-8D11-4FB7-AA81-D73B7D2CE5D5}" srcOrd="0" destOrd="0" presId="urn:microsoft.com/office/officeart/2005/8/layout/radial5"/>
    <dgm:cxn modelId="{E342F1F3-5BCD-43DE-B1A9-C39817F6E283}" type="presOf" srcId="{6346FA88-9B15-4A28-BB5E-37ADD481870D}" destId="{DFF05F30-6ECE-40A7-9F31-1DAC74D8B822}" srcOrd="1" destOrd="0" presId="urn:microsoft.com/office/officeart/2005/8/layout/radial5"/>
    <dgm:cxn modelId="{9A8C8512-8513-4183-AECC-4349FD7AC3DD}" type="presParOf" srcId="{88E07518-8D11-4FB7-AA81-D73B7D2CE5D5}" destId="{6894460E-FE3A-425F-BFBF-6606B123D5B2}" srcOrd="0" destOrd="0" presId="urn:microsoft.com/office/officeart/2005/8/layout/radial5"/>
    <dgm:cxn modelId="{62D60CA0-A5F5-4F82-B2A9-09562BDF52D8}" type="presParOf" srcId="{88E07518-8D11-4FB7-AA81-D73B7D2CE5D5}" destId="{53B618C7-E54A-40FE-A6F2-D00A7E663ED5}" srcOrd="1" destOrd="0" presId="urn:microsoft.com/office/officeart/2005/8/layout/radial5"/>
    <dgm:cxn modelId="{98D97109-AF71-43E8-B642-7DEDEEC384AE}" type="presParOf" srcId="{53B618C7-E54A-40FE-A6F2-D00A7E663ED5}" destId="{389672EE-3892-4FF9-B627-CB3E89F8039A}" srcOrd="0" destOrd="0" presId="urn:microsoft.com/office/officeart/2005/8/layout/radial5"/>
    <dgm:cxn modelId="{F68BE9CE-37A7-4AC4-A1DD-AE9CA0712FD8}" type="presParOf" srcId="{88E07518-8D11-4FB7-AA81-D73B7D2CE5D5}" destId="{6D680820-4606-4F46-89CB-2FE0AE27693F}" srcOrd="2" destOrd="0" presId="urn:microsoft.com/office/officeart/2005/8/layout/radial5"/>
    <dgm:cxn modelId="{EC2A705A-B868-4F0F-AAA2-1C262645EFA5}" type="presParOf" srcId="{88E07518-8D11-4FB7-AA81-D73B7D2CE5D5}" destId="{805ED8DE-872C-4DE9-82BA-A032B32CE6C6}" srcOrd="3" destOrd="0" presId="urn:microsoft.com/office/officeart/2005/8/layout/radial5"/>
    <dgm:cxn modelId="{2B90E2AB-74E3-4E05-9E42-804F9632B3CF}" type="presParOf" srcId="{805ED8DE-872C-4DE9-82BA-A032B32CE6C6}" destId="{16284861-16F2-4A61-9424-A88CA64A4960}" srcOrd="0" destOrd="0" presId="urn:microsoft.com/office/officeart/2005/8/layout/radial5"/>
    <dgm:cxn modelId="{4BB58848-7FEA-4EB1-BBC0-22162F128427}" type="presParOf" srcId="{88E07518-8D11-4FB7-AA81-D73B7D2CE5D5}" destId="{00608572-85FF-4C0D-B13C-269E8BE2FA6F}" srcOrd="4" destOrd="0" presId="urn:microsoft.com/office/officeart/2005/8/layout/radial5"/>
    <dgm:cxn modelId="{1E12BA35-49CB-4F40-B59E-AC883958622F}" type="presParOf" srcId="{88E07518-8D11-4FB7-AA81-D73B7D2CE5D5}" destId="{2E617969-EA4B-439E-9172-6AC1DD4E9BC2}" srcOrd="5" destOrd="0" presId="urn:microsoft.com/office/officeart/2005/8/layout/radial5"/>
    <dgm:cxn modelId="{BB54B5BB-13A2-42D9-A5EF-A8E08EB23610}" type="presParOf" srcId="{2E617969-EA4B-439E-9172-6AC1DD4E9BC2}" destId="{DFF05F30-6ECE-40A7-9F31-1DAC74D8B822}" srcOrd="0" destOrd="0" presId="urn:microsoft.com/office/officeart/2005/8/layout/radial5"/>
    <dgm:cxn modelId="{5F4F4CEB-56BF-45B3-8DA7-2736B13695B3}" type="presParOf" srcId="{88E07518-8D11-4FB7-AA81-D73B7D2CE5D5}" destId="{4C1517D1-23F7-44E5-BBBF-101F077214B4}"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94460E-FE3A-425F-BFBF-6606B123D5B2}">
      <dsp:nvSpPr>
        <dsp:cNvPr id="0" name=""/>
        <dsp:cNvSpPr/>
      </dsp:nvSpPr>
      <dsp:spPr>
        <a:xfrm>
          <a:off x="2268834" y="1402620"/>
          <a:ext cx="1837229" cy="1389761"/>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schemeClr val="bg1"/>
              </a:solidFill>
            </a:rPr>
            <a:t>Equité horizontale/équité verticale</a:t>
          </a:r>
          <a:endParaRPr lang="fr-BE" sz="1600" b="1" kern="1200" dirty="0">
            <a:solidFill>
              <a:schemeClr val="bg1"/>
            </a:solidFill>
          </a:endParaRPr>
        </a:p>
      </dsp:txBody>
      <dsp:txXfrm>
        <a:off x="2537890" y="1606146"/>
        <a:ext cx="1299117" cy="982709"/>
      </dsp:txXfrm>
    </dsp:sp>
    <dsp:sp modelId="{53B618C7-E54A-40FE-A6F2-D00A7E663ED5}">
      <dsp:nvSpPr>
        <dsp:cNvPr id="0" name=""/>
        <dsp:cNvSpPr/>
      </dsp:nvSpPr>
      <dsp:spPr>
        <a:xfrm rot="16031585">
          <a:off x="3121027" y="1142129"/>
          <a:ext cx="59424" cy="413308"/>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BE" sz="1600" kern="1200"/>
        </a:p>
      </dsp:txBody>
      <dsp:txXfrm rot="10800000">
        <a:off x="3130377" y="1233694"/>
        <a:ext cx="41597" cy="247984"/>
      </dsp:txXfrm>
    </dsp:sp>
    <dsp:sp modelId="{6D680820-4606-4F46-89CB-2FE0AE27693F}">
      <dsp:nvSpPr>
        <dsp:cNvPr id="0" name=""/>
        <dsp:cNvSpPr/>
      </dsp:nvSpPr>
      <dsp:spPr>
        <a:xfrm>
          <a:off x="2357330" y="124823"/>
          <a:ext cx="1524002" cy="116669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schemeClr val="bg1"/>
              </a:solidFill>
            </a:rPr>
            <a:t>Equité de la procédure</a:t>
          </a:r>
          <a:endParaRPr lang="fr-BE" sz="1600" b="1" kern="1200" dirty="0">
            <a:solidFill>
              <a:schemeClr val="bg1"/>
            </a:solidFill>
          </a:endParaRPr>
        </a:p>
      </dsp:txBody>
      <dsp:txXfrm>
        <a:off x="2580515" y="295682"/>
        <a:ext cx="1077632" cy="824978"/>
      </dsp:txXfrm>
    </dsp:sp>
    <dsp:sp modelId="{805ED8DE-872C-4DE9-82BA-A032B32CE6C6}">
      <dsp:nvSpPr>
        <dsp:cNvPr id="0" name=""/>
        <dsp:cNvSpPr/>
      </dsp:nvSpPr>
      <dsp:spPr>
        <a:xfrm rot="2203389">
          <a:off x="3867179" y="2438946"/>
          <a:ext cx="109963" cy="413308"/>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BE" sz="1600" kern="1200"/>
        </a:p>
      </dsp:txBody>
      <dsp:txXfrm>
        <a:off x="3870453" y="2511745"/>
        <a:ext cx="76974" cy="247984"/>
      </dsp:txXfrm>
    </dsp:sp>
    <dsp:sp modelId="{00608572-85FF-4C0D-B13C-269E8BE2FA6F}">
      <dsp:nvSpPr>
        <dsp:cNvPr id="0" name=""/>
        <dsp:cNvSpPr/>
      </dsp:nvSpPr>
      <dsp:spPr>
        <a:xfrm>
          <a:off x="3695946" y="2567124"/>
          <a:ext cx="1805963" cy="116669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schemeClr val="bg1"/>
              </a:solidFill>
            </a:rPr>
            <a:t>Equité des attentes légitimes</a:t>
          </a:r>
          <a:endParaRPr lang="fr-BE" sz="1600" b="1" kern="1200" dirty="0">
            <a:solidFill>
              <a:schemeClr val="bg1"/>
            </a:solidFill>
          </a:endParaRPr>
        </a:p>
      </dsp:txBody>
      <dsp:txXfrm>
        <a:off x="3960423" y="2737983"/>
        <a:ext cx="1277009" cy="824978"/>
      </dsp:txXfrm>
    </dsp:sp>
    <dsp:sp modelId="{2E617969-EA4B-439E-9172-6AC1DD4E9BC2}">
      <dsp:nvSpPr>
        <dsp:cNvPr id="0" name=""/>
        <dsp:cNvSpPr/>
      </dsp:nvSpPr>
      <dsp:spPr>
        <a:xfrm rot="8920293">
          <a:off x="2308595" y="2387050"/>
          <a:ext cx="127309" cy="413308"/>
        </a:xfrm>
        <a:prstGeom prst="rightArrow">
          <a:avLst>
            <a:gd name="adj1" fmla="val 60000"/>
            <a:gd name="adj2" fmla="val 50000"/>
          </a:avLst>
        </a:prstGeom>
        <a:gradFill rotWithShape="0">
          <a:gsLst>
            <a:gs pos="0">
              <a:schemeClr val="accent1">
                <a:tint val="60000"/>
                <a:hueOff val="0"/>
                <a:satOff val="0"/>
                <a:lumOff val="0"/>
                <a:alphaOff val="0"/>
                <a:lumMod val="110000"/>
                <a:satMod val="105000"/>
                <a:tint val="67000"/>
              </a:schemeClr>
            </a:gs>
            <a:gs pos="50000">
              <a:schemeClr val="accent1">
                <a:tint val="60000"/>
                <a:hueOff val="0"/>
                <a:satOff val="0"/>
                <a:lumOff val="0"/>
                <a:alphaOff val="0"/>
                <a:lumMod val="105000"/>
                <a:satMod val="103000"/>
                <a:tint val="73000"/>
              </a:schemeClr>
            </a:gs>
            <a:gs pos="100000">
              <a:schemeClr val="accent1">
                <a:tint val="60000"/>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BE" sz="1600" kern="1200"/>
        </a:p>
      </dsp:txBody>
      <dsp:txXfrm rot="10800000">
        <a:off x="2344004" y="2459783"/>
        <a:ext cx="89116" cy="247984"/>
      </dsp:txXfrm>
    </dsp:sp>
    <dsp:sp modelId="{4C1517D1-23F7-44E5-BBBF-101F077214B4}">
      <dsp:nvSpPr>
        <dsp:cNvPr id="0" name=""/>
        <dsp:cNvSpPr/>
      </dsp:nvSpPr>
      <dsp:spPr>
        <a:xfrm>
          <a:off x="742508" y="2468506"/>
          <a:ext cx="1754117" cy="1166696"/>
        </a:xfrm>
        <a:prstGeom prst="ellipse">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dirty="0">
              <a:solidFill>
                <a:schemeClr val="bg1"/>
              </a:solidFill>
            </a:rPr>
            <a:t>Equité de traitement = équité horizontale</a:t>
          </a:r>
          <a:endParaRPr lang="fr-BE" sz="1600" b="1" kern="1200" dirty="0">
            <a:solidFill>
              <a:schemeClr val="bg1"/>
            </a:solidFill>
          </a:endParaRPr>
        </a:p>
      </dsp:txBody>
      <dsp:txXfrm>
        <a:off x="999392" y="2639365"/>
        <a:ext cx="1240349" cy="824978"/>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5EDEDD6-EC3E-41F2-A0E5-A7A6C844DE56}" type="slidenum">
              <a:rPr lang="fr-FR" smtClean="0"/>
              <a:t>‹N°›</a:t>
            </a:fld>
            <a:endParaRPr lang="fr-F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241335"/>
            <a:ext cx="2709424" cy="663506"/>
          </a:xfrm>
          <a:prstGeom prst="rect">
            <a:avLst/>
          </a:prstGeom>
        </p:spPr>
      </p:pic>
    </p:spTree>
    <p:extLst>
      <p:ext uri="{BB962C8B-B14F-4D97-AF65-F5344CB8AC3E}">
        <p14:creationId xmlns:p14="http://schemas.microsoft.com/office/powerpoint/2010/main" val="1614354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204333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2650468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EDEDD6-EC3E-41F2-A0E5-A7A6C844DE56}" type="slidenum">
              <a:rPr lang="fr-FR" smtClean="0"/>
              <a:t>‹N°›</a:t>
            </a:fld>
            <a:endParaRPr lang="fr-FR"/>
          </a:p>
        </p:txBody>
      </p:sp>
      <p:pic>
        <p:nvPicPr>
          <p:cNvPr id="7" name="Image 6"/>
          <p:cNvPicPr>
            <a:picLocks noChangeAspect="1"/>
          </p:cNvPicPr>
          <p:nvPr userDrawn="1"/>
        </p:nvPicPr>
        <p:blipFill rotWithShape="1">
          <a:blip r:embed="rId2" cstate="print">
            <a:extLst>
              <a:ext uri="{28A0092B-C50C-407E-A947-70E740481C1C}">
                <a14:useLocalDpi xmlns:a14="http://schemas.microsoft.com/office/drawing/2010/main" val="0"/>
              </a:ext>
            </a:extLst>
          </a:blip>
          <a:srcRect r="79066"/>
          <a:stretch/>
        </p:blipFill>
        <p:spPr>
          <a:xfrm>
            <a:off x="153227" y="626668"/>
            <a:ext cx="684973" cy="802476"/>
          </a:xfrm>
          <a:prstGeom prst="rect">
            <a:avLst/>
          </a:prstGeom>
        </p:spPr>
      </p:pic>
    </p:spTree>
    <p:extLst>
      <p:ext uri="{BB962C8B-B14F-4D97-AF65-F5344CB8AC3E}">
        <p14:creationId xmlns:p14="http://schemas.microsoft.com/office/powerpoint/2010/main" val="163613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3443249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2417A88-9DE5-4ACB-ACEE-76CDAE3EFF8D}" type="datetimeFigureOut">
              <a:rPr lang="fr-FR" smtClean="0"/>
              <a:t>26/05/2022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412172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2417A88-9DE5-4ACB-ACEE-76CDAE3EFF8D}" type="datetimeFigureOut">
              <a:rPr lang="fr-FR" smtClean="0"/>
              <a:t>26/05/2022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3432943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2417A88-9DE5-4ACB-ACEE-76CDAE3EFF8D}" type="datetimeFigureOut">
              <a:rPr lang="fr-FR" smtClean="0"/>
              <a:t>26/05/2022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355528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417A88-9DE5-4ACB-ACEE-76CDAE3EFF8D}" type="datetimeFigureOut">
              <a:rPr lang="fr-FR" smtClean="0"/>
              <a:t>26/05/2022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333412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2417A88-9DE5-4ACB-ACEE-76CDAE3EFF8D}" type="datetimeFigureOut">
              <a:rPr lang="fr-FR" smtClean="0"/>
              <a:t>26/05/2022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2025673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92417A88-9DE5-4ACB-ACEE-76CDAE3EFF8D}" type="datetimeFigureOut">
              <a:rPr lang="fr-FR" smtClean="0"/>
              <a:t>26/05/2022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5EDEDD6-EC3E-41F2-A0E5-A7A6C844DE56}" type="slidenum">
              <a:rPr lang="fr-FR" smtClean="0"/>
              <a:t>‹N°›</a:t>
            </a:fld>
            <a:endParaRPr lang="fr-FR"/>
          </a:p>
        </p:txBody>
      </p:sp>
    </p:spTree>
    <p:extLst>
      <p:ext uri="{BB962C8B-B14F-4D97-AF65-F5344CB8AC3E}">
        <p14:creationId xmlns:p14="http://schemas.microsoft.com/office/powerpoint/2010/main" val="228285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17A88-9DE5-4ACB-ACEE-76CDAE3EFF8D}" type="datetimeFigureOut">
              <a:rPr lang="fr-FR" smtClean="0"/>
              <a:t>26/05/2022</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EDEDD6-EC3E-41F2-A0E5-A7A6C844DE56}" type="slidenum">
              <a:rPr lang="fr-FR" smtClean="0"/>
              <a:t>‹N°›</a:t>
            </a:fld>
            <a:endParaRPr lang="fr-FR"/>
          </a:p>
        </p:txBody>
      </p:sp>
    </p:spTree>
    <p:extLst>
      <p:ext uri="{BB962C8B-B14F-4D97-AF65-F5344CB8AC3E}">
        <p14:creationId xmlns:p14="http://schemas.microsoft.com/office/powerpoint/2010/main" val="3695510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8.jp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hyperlink" Target="https://pixabay.com/ko/%EB%82%99%EC%84%9C-%EA%B1%B0%EB%A6%AC-%EB%A7%8C%ED%99%94-%EB%A7%88%EC%9D%84-%EC%A3%BC%ED%83%9D-%EC%A7%91%EB%93%A4%EC%9D%B4-%EC%9E%AC%EC%82%B0-%EA%B1%B0%EC%A3%BC-%EC%A3%BC%EA%B1%B0-1792253/"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800" b="1" dirty="0"/>
              <a:t>Fiscalité immobilière et fédéralisme fiscal en République Démocratique du Congo </a:t>
            </a:r>
            <a:br>
              <a:rPr lang="fr-FR" sz="2800" dirty="0"/>
            </a:br>
            <a:br>
              <a:rPr lang="fr-FR" sz="2800" dirty="0"/>
            </a:br>
            <a:endParaRPr lang="fr-FR" sz="2800" dirty="0"/>
          </a:p>
        </p:txBody>
      </p:sp>
      <p:sp>
        <p:nvSpPr>
          <p:cNvPr id="3" name="Sous-titre 2"/>
          <p:cNvSpPr>
            <a:spLocks noGrp="1"/>
          </p:cNvSpPr>
          <p:nvPr>
            <p:ph type="subTitle" idx="1"/>
          </p:nvPr>
        </p:nvSpPr>
        <p:spPr/>
        <p:txBody>
          <a:bodyPr/>
          <a:lstStyle/>
          <a:p>
            <a:r>
              <a:rPr lang="fr-FR" b="1" dirty="0"/>
              <a:t>Marc Bourgeois</a:t>
            </a:r>
          </a:p>
          <a:p>
            <a:r>
              <a:rPr lang="fr-FR" dirty="0"/>
              <a:t>Professeur ordinaire à l’Université de Liège</a:t>
            </a:r>
          </a:p>
          <a:p>
            <a:r>
              <a:rPr lang="fr-FR" dirty="0" err="1"/>
              <a:t>Tax</a:t>
            </a:r>
            <a:r>
              <a:rPr lang="fr-FR" dirty="0"/>
              <a:t> Institute </a:t>
            </a:r>
            <a:r>
              <a:rPr lang="fr-FR" dirty="0" err="1"/>
              <a:t>ULiège</a:t>
            </a:r>
            <a:endParaRPr lang="fr-FR" dirty="0"/>
          </a:p>
        </p:txBody>
      </p:sp>
    </p:spTree>
    <p:extLst>
      <p:ext uri="{BB962C8B-B14F-4D97-AF65-F5344CB8AC3E}">
        <p14:creationId xmlns:p14="http://schemas.microsoft.com/office/powerpoint/2010/main" val="146699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 : </a:t>
            </a:r>
            <a:r>
              <a:rPr lang="fr-FR" i="1" u="sng" dirty="0"/>
              <a:t>risque de déséquilibre horizontal</a:t>
            </a:r>
            <a:endParaRPr lang="fr-FR" dirty="0"/>
          </a:p>
        </p:txBody>
      </p:sp>
      <p:sp>
        <p:nvSpPr>
          <p:cNvPr id="3" name="Espace réservé du contenu 2"/>
          <p:cNvSpPr>
            <a:spLocks noGrp="1"/>
          </p:cNvSpPr>
          <p:nvPr>
            <p:ph idx="1"/>
          </p:nvPr>
        </p:nvSpPr>
        <p:spPr/>
        <p:txBody>
          <a:bodyPr>
            <a:normAutofit/>
          </a:bodyPr>
          <a:lstStyle/>
          <a:p>
            <a:endPar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La décentralisation mène </a:t>
            </a:r>
            <a:r>
              <a:rPr lang="fr-FR" altLang="fr-FR" sz="2400" i="1" dirty="0">
                <a:latin typeface="Times New Roman" panose="02020603050405020304" pitchFamily="18" charset="0"/>
                <a:ea typeface="ＭＳ Ｐゴシック" panose="020B0600070205080204" pitchFamily="34" charset="-128"/>
                <a:cs typeface="Times New Roman" panose="02020603050405020304" pitchFamily="18" charset="0"/>
              </a:rPr>
              <a:t>probablement</a:t>
            </a:r>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 aussi à un </a:t>
            </a:r>
            <a:r>
              <a:rPr lang="fr-FR"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déséquilibre horizontal</a:t>
            </a:r>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 c’est-à-dire des capacités financières divergentes entre entités décentralisées.</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Trois raisons : </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Une répartition inégale des bases imposables (ex : population plus ou moins riche, nombre plus ou moins élevé d’entreprises…)</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Des coûts de production inégaux (ex : routes plus coûteuses dans des régions montagneuses)</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Des besoins inégaux (ex : besoins supérieurs dans des zones très densément peuplées)</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Résultat : le Bénéfice Fiscal Net varie selon l’endroit où vit le contribuable </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Bénéfice Fiscal Net = biens et services publics dont bénéficie le contribuable – impôts payés par ce contribuable</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3737489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48888" y="-268379"/>
            <a:ext cx="10515600" cy="1325563"/>
          </a:xfrm>
        </p:spPr>
        <p:txBody>
          <a:bodyPr>
            <a:normAutofit fontScale="90000"/>
          </a:bodyPr>
          <a:lstStyle/>
          <a:p>
            <a:br>
              <a:rPr lang="fr-FR" dirty="0"/>
            </a:br>
            <a:r>
              <a:rPr lang="fr-FR" dirty="0"/>
              <a:t>2. Théorie économique relative au « bon impôt »</a:t>
            </a:r>
            <a:br>
              <a:rPr lang="fr-FR" dirty="0"/>
            </a:br>
            <a:endParaRPr lang="fr-FR" dirty="0"/>
          </a:p>
        </p:txBody>
      </p:sp>
      <p:sp>
        <p:nvSpPr>
          <p:cNvPr id="3" name="Espace réservé du contenu 2"/>
          <p:cNvSpPr>
            <a:spLocks noGrp="1"/>
          </p:cNvSpPr>
          <p:nvPr>
            <p:ph idx="1"/>
          </p:nvPr>
        </p:nvSpPr>
        <p:spPr/>
        <p:txBody>
          <a:bodyPr>
            <a:normAutofit/>
          </a:bodyPr>
          <a:lstStyle/>
          <a:p>
            <a:endPar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0" indent="0">
              <a:buNone/>
            </a:pPr>
            <a:endParaRPr lang="fr-FR" dirty="0"/>
          </a:p>
          <a:p>
            <a:pPr marL="0" indent="0">
              <a:buNone/>
            </a:pPr>
            <a:endParaRPr lang="fr-FR" dirty="0"/>
          </a:p>
          <a:p>
            <a:endParaRPr lang="fr-FR" dirty="0"/>
          </a:p>
        </p:txBody>
      </p:sp>
      <p:sp>
        <p:nvSpPr>
          <p:cNvPr id="4" name="Rectangle : coins arrondis 3">
            <a:extLst>
              <a:ext uri="{FF2B5EF4-FFF2-40B4-BE49-F238E27FC236}">
                <a16:creationId xmlns:a16="http://schemas.microsoft.com/office/drawing/2014/main" id="{EB6D8EC9-CE1B-B12A-660B-6568A45F5CCC}"/>
              </a:ext>
            </a:extLst>
          </p:cNvPr>
          <p:cNvSpPr/>
          <p:nvPr/>
        </p:nvSpPr>
        <p:spPr>
          <a:xfrm>
            <a:off x="6780180" y="1130468"/>
            <a:ext cx="4961106" cy="12179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5" name="ZoneTexte 4">
            <a:extLst>
              <a:ext uri="{FF2B5EF4-FFF2-40B4-BE49-F238E27FC236}">
                <a16:creationId xmlns:a16="http://schemas.microsoft.com/office/drawing/2014/main" id="{0F16E5AC-43EF-0F28-B9B9-DFDA352CAD5F}"/>
              </a:ext>
            </a:extLst>
          </p:cNvPr>
          <p:cNvSpPr txBox="1"/>
          <p:nvPr/>
        </p:nvSpPr>
        <p:spPr>
          <a:xfrm>
            <a:off x="84839" y="2792219"/>
            <a:ext cx="2217204" cy="461665"/>
          </a:xfrm>
          <a:prstGeom prst="rect">
            <a:avLst/>
          </a:prstGeom>
          <a:solidFill>
            <a:schemeClr val="accent1"/>
          </a:solidFill>
          <a:ln>
            <a:solidFill>
              <a:schemeClr val="tx1"/>
            </a:solidFill>
          </a:ln>
        </p:spPr>
        <p:txBody>
          <a:bodyPr wrap="square" rtlCol="0">
            <a:spAutoFit/>
          </a:bodyPr>
          <a:lstStyle/>
          <a:p>
            <a:pPr algn="ctr"/>
            <a:r>
              <a:rPr lang="fr-FR" sz="2400" b="1" dirty="0">
                <a:solidFill>
                  <a:schemeClr val="bg1"/>
                </a:solidFill>
              </a:rPr>
              <a:t>Allocation</a:t>
            </a:r>
            <a:endParaRPr lang="fr-BE" b="1" dirty="0">
              <a:solidFill>
                <a:schemeClr val="bg1"/>
              </a:solidFill>
            </a:endParaRPr>
          </a:p>
        </p:txBody>
      </p:sp>
      <p:sp>
        <p:nvSpPr>
          <p:cNvPr id="6" name="ZoneTexte 5">
            <a:extLst>
              <a:ext uri="{FF2B5EF4-FFF2-40B4-BE49-F238E27FC236}">
                <a16:creationId xmlns:a16="http://schemas.microsoft.com/office/drawing/2014/main" id="{A5A81A83-43C8-3C42-526D-F211224CA151}"/>
              </a:ext>
            </a:extLst>
          </p:cNvPr>
          <p:cNvSpPr txBox="1"/>
          <p:nvPr/>
        </p:nvSpPr>
        <p:spPr>
          <a:xfrm>
            <a:off x="3185996" y="2782086"/>
            <a:ext cx="2139983" cy="461665"/>
          </a:xfrm>
          <a:prstGeom prst="rect">
            <a:avLst/>
          </a:prstGeom>
          <a:solidFill>
            <a:schemeClr val="accent1"/>
          </a:solidFill>
          <a:ln>
            <a:solidFill>
              <a:schemeClr val="tx1"/>
            </a:solidFill>
          </a:ln>
        </p:spPr>
        <p:txBody>
          <a:bodyPr wrap="square" rtlCol="0">
            <a:spAutoFit/>
          </a:bodyPr>
          <a:lstStyle/>
          <a:p>
            <a:pPr algn="ctr"/>
            <a:r>
              <a:rPr lang="fr-FR" sz="2400" b="1" dirty="0">
                <a:solidFill>
                  <a:schemeClr val="bg1"/>
                </a:solidFill>
              </a:rPr>
              <a:t>Redistribution</a:t>
            </a:r>
            <a:endParaRPr lang="fr-BE" b="1" dirty="0">
              <a:solidFill>
                <a:schemeClr val="bg1"/>
              </a:solidFill>
            </a:endParaRPr>
          </a:p>
        </p:txBody>
      </p:sp>
      <p:sp>
        <p:nvSpPr>
          <p:cNvPr id="7" name="ZoneTexte 6">
            <a:extLst>
              <a:ext uri="{FF2B5EF4-FFF2-40B4-BE49-F238E27FC236}">
                <a16:creationId xmlns:a16="http://schemas.microsoft.com/office/drawing/2014/main" id="{79E50286-AE64-0B8F-D927-ED7526D4E879}"/>
              </a:ext>
            </a:extLst>
          </p:cNvPr>
          <p:cNvSpPr txBox="1"/>
          <p:nvPr/>
        </p:nvSpPr>
        <p:spPr>
          <a:xfrm>
            <a:off x="6209933" y="2782084"/>
            <a:ext cx="2019668" cy="461665"/>
          </a:xfrm>
          <a:prstGeom prst="rect">
            <a:avLst/>
          </a:prstGeom>
          <a:solidFill>
            <a:schemeClr val="accent1"/>
          </a:solidFill>
          <a:ln>
            <a:solidFill>
              <a:schemeClr val="tx1"/>
            </a:solidFill>
          </a:ln>
        </p:spPr>
        <p:txBody>
          <a:bodyPr wrap="square" rtlCol="0">
            <a:spAutoFit/>
          </a:bodyPr>
          <a:lstStyle/>
          <a:p>
            <a:pPr algn="ctr"/>
            <a:r>
              <a:rPr lang="fr-FR" sz="2400" b="1" dirty="0">
                <a:solidFill>
                  <a:schemeClr val="bg1"/>
                </a:solidFill>
              </a:rPr>
              <a:t>Stabilisation</a:t>
            </a:r>
            <a:endParaRPr lang="fr-BE" b="1" dirty="0">
              <a:solidFill>
                <a:schemeClr val="bg1"/>
              </a:solidFill>
            </a:endParaRPr>
          </a:p>
        </p:txBody>
      </p:sp>
      <p:sp>
        <p:nvSpPr>
          <p:cNvPr id="8" name="Flèche : double flèche horizontale 7">
            <a:extLst>
              <a:ext uri="{FF2B5EF4-FFF2-40B4-BE49-F238E27FC236}">
                <a16:creationId xmlns:a16="http://schemas.microsoft.com/office/drawing/2014/main" id="{3D3EB571-F396-B8E6-DABC-72B6F3B0FE32}"/>
              </a:ext>
            </a:extLst>
          </p:cNvPr>
          <p:cNvSpPr/>
          <p:nvPr/>
        </p:nvSpPr>
        <p:spPr>
          <a:xfrm>
            <a:off x="2416313" y="2827383"/>
            <a:ext cx="6506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Flèche : double flèche horizontale 8">
            <a:extLst>
              <a:ext uri="{FF2B5EF4-FFF2-40B4-BE49-F238E27FC236}">
                <a16:creationId xmlns:a16="http://schemas.microsoft.com/office/drawing/2014/main" id="{BA472C9E-7502-F5BC-C3EE-3ACFD77EFFF6}"/>
              </a:ext>
            </a:extLst>
          </p:cNvPr>
          <p:cNvSpPr/>
          <p:nvPr/>
        </p:nvSpPr>
        <p:spPr>
          <a:xfrm>
            <a:off x="5445369" y="2817250"/>
            <a:ext cx="6506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Flèche : bas 9">
            <a:extLst>
              <a:ext uri="{FF2B5EF4-FFF2-40B4-BE49-F238E27FC236}">
                <a16:creationId xmlns:a16="http://schemas.microsoft.com/office/drawing/2014/main" id="{F3CCA44F-6487-C011-C17A-E1B43069D9AE}"/>
              </a:ext>
            </a:extLst>
          </p:cNvPr>
          <p:cNvSpPr/>
          <p:nvPr/>
        </p:nvSpPr>
        <p:spPr>
          <a:xfrm>
            <a:off x="748888" y="3315606"/>
            <a:ext cx="550523" cy="523220"/>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Flèche : bas 10">
            <a:extLst>
              <a:ext uri="{FF2B5EF4-FFF2-40B4-BE49-F238E27FC236}">
                <a16:creationId xmlns:a16="http://schemas.microsoft.com/office/drawing/2014/main" id="{BBFC3D90-34A6-9E86-9167-C7C67EB2CBDA}"/>
              </a:ext>
            </a:extLst>
          </p:cNvPr>
          <p:cNvSpPr/>
          <p:nvPr/>
        </p:nvSpPr>
        <p:spPr>
          <a:xfrm>
            <a:off x="3859178" y="3267929"/>
            <a:ext cx="536331" cy="523220"/>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2" name="Flèche : bas 11">
            <a:extLst>
              <a:ext uri="{FF2B5EF4-FFF2-40B4-BE49-F238E27FC236}">
                <a16:creationId xmlns:a16="http://schemas.microsoft.com/office/drawing/2014/main" id="{FC647DAF-8A7B-58C9-4C0B-6A4D128FD63B}"/>
              </a:ext>
            </a:extLst>
          </p:cNvPr>
          <p:cNvSpPr/>
          <p:nvPr/>
        </p:nvSpPr>
        <p:spPr>
          <a:xfrm>
            <a:off x="6955277" y="3306137"/>
            <a:ext cx="536331" cy="523220"/>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ZoneTexte 12">
            <a:extLst>
              <a:ext uri="{FF2B5EF4-FFF2-40B4-BE49-F238E27FC236}">
                <a16:creationId xmlns:a16="http://schemas.microsoft.com/office/drawing/2014/main" id="{9D03D4E5-4EAE-3A74-846C-5F80C8C15F78}"/>
              </a:ext>
            </a:extLst>
          </p:cNvPr>
          <p:cNvSpPr txBox="1"/>
          <p:nvPr/>
        </p:nvSpPr>
        <p:spPr>
          <a:xfrm>
            <a:off x="84835" y="3899766"/>
            <a:ext cx="2217204" cy="2308324"/>
          </a:xfrm>
          <a:prstGeom prst="rect">
            <a:avLst/>
          </a:prstGeom>
          <a:solidFill>
            <a:schemeClr val="accent1"/>
          </a:solidFill>
          <a:ln>
            <a:solidFill>
              <a:schemeClr val="tx1"/>
            </a:solidFill>
          </a:ln>
        </p:spPr>
        <p:txBody>
          <a:bodyPr wrap="square" rtlCol="0">
            <a:spAutoFit/>
          </a:bodyPr>
          <a:lstStyle/>
          <a:p>
            <a:pPr algn="ctr"/>
            <a:r>
              <a:rPr lang="fr-FR" sz="2000" i="1" dirty="0">
                <a:solidFill>
                  <a:schemeClr val="bg1"/>
                </a:solidFill>
              </a:rPr>
              <a:t>Production optimale de biens publics</a:t>
            </a:r>
          </a:p>
          <a:p>
            <a:pPr algn="ctr"/>
            <a:endParaRPr lang="fr-FR" sz="2000" dirty="0">
              <a:solidFill>
                <a:schemeClr val="bg1"/>
              </a:solidFill>
            </a:endParaRPr>
          </a:p>
          <a:p>
            <a:pPr algn="ctr"/>
            <a:r>
              <a:rPr lang="fr-FR" sz="1600" dirty="0">
                <a:solidFill>
                  <a:schemeClr val="bg1"/>
                </a:solidFill>
              </a:rPr>
              <a:t>Risque d’offre sous-optimale si inefficience dans le fonctionnement des marchés</a:t>
            </a:r>
            <a:endParaRPr lang="fr-BE" sz="1100" dirty="0">
              <a:solidFill>
                <a:schemeClr val="bg1"/>
              </a:solidFill>
            </a:endParaRPr>
          </a:p>
        </p:txBody>
      </p:sp>
      <p:sp>
        <p:nvSpPr>
          <p:cNvPr id="14" name="ZoneTexte 13">
            <a:extLst>
              <a:ext uri="{FF2B5EF4-FFF2-40B4-BE49-F238E27FC236}">
                <a16:creationId xmlns:a16="http://schemas.microsoft.com/office/drawing/2014/main" id="{EAA18AB1-044F-849A-E4A2-A9A21B32B414}"/>
              </a:ext>
            </a:extLst>
          </p:cNvPr>
          <p:cNvSpPr txBox="1"/>
          <p:nvPr/>
        </p:nvSpPr>
        <p:spPr>
          <a:xfrm>
            <a:off x="3050465" y="3840360"/>
            <a:ext cx="2335680" cy="2616101"/>
          </a:xfrm>
          <a:prstGeom prst="rect">
            <a:avLst/>
          </a:prstGeom>
          <a:solidFill>
            <a:schemeClr val="accent1"/>
          </a:solidFill>
          <a:ln>
            <a:solidFill>
              <a:schemeClr val="tx1"/>
            </a:solidFill>
          </a:ln>
        </p:spPr>
        <p:txBody>
          <a:bodyPr wrap="square" rtlCol="0">
            <a:spAutoFit/>
          </a:bodyPr>
          <a:lstStyle/>
          <a:p>
            <a:pPr algn="ctr"/>
            <a:r>
              <a:rPr lang="fr-FR" sz="2000" i="1" dirty="0">
                <a:solidFill>
                  <a:schemeClr val="bg1"/>
                </a:solidFill>
              </a:rPr>
              <a:t>Equité et justice sociale</a:t>
            </a:r>
          </a:p>
          <a:p>
            <a:pPr algn="ctr"/>
            <a:endParaRPr lang="fr-FR" sz="2000" dirty="0">
              <a:solidFill>
                <a:schemeClr val="bg1"/>
              </a:solidFill>
            </a:endParaRPr>
          </a:p>
          <a:p>
            <a:pPr algn="ctr"/>
            <a:r>
              <a:rPr lang="fr-FR" dirty="0">
                <a:solidFill>
                  <a:schemeClr val="bg1"/>
                </a:solidFill>
              </a:rPr>
              <a:t>Correction des inégalités</a:t>
            </a:r>
          </a:p>
          <a:p>
            <a:pPr algn="ctr"/>
            <a:endParaRPr lang="fr-FR" sz="2000" dirty="0">
              <a:solidFill>
                <a:schemeClr val="bg1"/>
              </a:solidFill>
            </a:endParaRPr>
          </a:p>
          <a:p>
            <a:pPr algn="ctr"/>
            <a:r>
              <a:rPr lang="fr-FR" sz="1600" dirty="0">
                <a:solidFill>
                  <a:schemeClr val="bg1"/>
                </a:solidFill>
              </a:rPr>
              <a:t>Engendrées par la répartition des revenus primaires</a:t>
            </a:r>
          </a:p>
        </p:txBody>
      </p:sp>
      <p:sp>
        <p:nvSpPr>
          <p:cNvPr id="15" name="ZoneTexte 14">
            <a:extLst>
              <a:ext uri="{FF2B5EF4-FFF2-40B4-BE49-F238E27FC236}">
                <a16:creationId xmlns:a16="http://schemas.microsoft.com/office/drawing/2014/main" id="{9F3D33CB-ABDE-BE89-DAD7-67E6761009F0}"/>
              </a:ext>
            </a:extLst>
          </p:cNvPr>
          <p:cNvSpPr txBox="1"/>
          <p:nvPr/>
        </p:nvSpPr>
        <p:spPr>
          <a:xfrm>
            <a:off x="6096000" y="3885256"/>
            <a:ext cx="2335681" cy="2431435"/>
          </a:xfrm>
          <a:prstGeom prst="rect">
            <a:avLst/>
          </a:prstGeom>
          <a:solidFill>
            <a:schemeClr val="accent1"/>
          </a:solidFill>
          <a:ln>
            <a:solidFill>
              <a:schemeClr val="tx1"/>
            </a:solidFill>
          </a:ln>
        </p:spPr>
        <p:txBody>
          <a:bodyPr wrap="square" rtlCol="0">
            <a:spAutoFit/>
          </a:bodyPr>
          <a:lstStyle/>
          <a:p>
            <a:pPr algn="ctr"/>
            <a:r>
              <a:rPr lang="fr-FR" sz="2000" i="1" dirty="0">
                <a:solidFill>
                  <a:schemeClr val="bg1"/>
                </a:solidFill>
              </a:rPr>
              <a:t>Politique macroéconomique </a:t>
            </a:r>
          </a:p>
          <a:p>
            <a:pPr algn="ctr"/>
            <a:endParaRPr lang="fr-FR" sz="2000" dirty="0">
              <a:solidFill>
                <a:schemeClr val="bg1"/>
              </a:solidFill>
            </a:endParaRPr>
          </a:p>
          <a:p>
            <a:pPr algn="ctr"/>
            <a:r>
              <a:rPr lang="fr-FR" dirty="0">
                <a:solidFill>
                  <a:schemeClr val="bg1"/>
                </a:solidFill>
              </a:rPr>
              <a:t>Lutte contre l’inflation et le chômage</a:t>
            </a:r>
          </a:p>
          <a:p>
            <a:pPr algn="ctr"/>
            <a:endParaRPr lang="fr-FR" sz="2000" dirty="0">
              <a:solidFill>
                <a:schemeClr val="bg1"/>
              </a:solidFill>
            </a:endParaRPr>
          </a:p>
          <a:p>
            <a:pPr algn="ctr"/>
            <a:r>
              <a:rPr lang="fr-FR" dirty="0">
                <a:solidFill>
                  <a:schemeClr val="bg1"/>
                </a:solidFill>
              </a:rPr>
              <a:t>Relance économique en cas de récession</a:t>
            </a:r>
          </a:p>
        </p:txBody>
      </p:sp>
      <p:sp>
        <p:nvSpPr>
          <p:cNvPr id="16" name="Espace réservé du numéro de diapositive 18">
            <a:extLst>
              <a:ext uri="{FF2B5EF4-FFF2-40B4-BE49-F238E27FC236}">
                <a16:creationId xmlns:a16="http://schemas.microsoft.com/office/drawing/2014/main" id="{4233305D-CB7D-8EFC-3E25-DA0286C6F8D0}"/>
              </a:ext>
            </a:extLst>
          </p:cNvPr>
          <p:cNvSpPr>
            <a:spLocks noGrp="1"/>
          </p:cNvSpPr>
          <p:nvPr>
            <p:ph type="sldNum" sz="quarter" idx="12"/>
          </p:nvPr>
        </p:nvSpPr>
        <p:spPr>
          <a:xfrm>
            <a:off x="8610600" y="6356350"/>
            <a:ext cx="2743200" cy="365125"/>
          </a:xfrm>
        </p:spPr>
        <p:txBody>
          <a:bodyPr/>
          <a:lstStyle/>
          <a:p>
            <a:fld id="{475665DB-EF9D-45F1-9B56-94DAA0D7D946}" type="slidenum">
              <a:rPr lang="fr-BE" smtClean="0"/>
              <a:t>11</a:t>
            </a:fld>
            <a:endParaRPr lang="fr-BE" dirty="0"/>
          </a:p>
        </p:txBody>
      </p:sp>
      <p:sp>
        <p:nvSpPr>
          <p:cNvPr id="17" name="Rectangle 16">
            <a:extLst>
              <a:ext uri="{FF2B5EF4-FFF2-40B4-BE49-F238E27FC236}">
                <a16:creationId xmlns:a16="http://schemas.microsoft.com/office/drawing/2014/main" id="{9A6EC928-A6E7-5EBA-2C3E-D0BE2E189E65}"/>
              </a:ext>
            </a:extLst>
          </p:cNvPr>
          <p:cNvSpPr/>
          <p:nvPr/>
        </p:nvSpPr>
        <p:spPr>
          <a:xfrm>
            <a:off x="6955277" y="1208021"/>
            <a:ext cx="5037301" cy="1015663"/>
          </a:xfrm>
          <a:prstGeom prst="rect">
            <a:avLst/>
          </a:prstGeom>
        </p:spPr>
        <p:txBody>
          <a:bodyPr wrap="square">
            <a:spAutoFit/>
          </a:bodyPr>
          <a:lstStyle/>
          <a:p>
            <a:r>
              <a:rPr lang="fr-FR" sz="2000" i="1" dirty="0">
                <a:solidFill>
                  <a:schemeClr val="bg1"/>
                </a:solidFill>
              </a:rPr>
              <a:t>Objectif premier de la fiscalité </a:t>
            </a:r>
            <a:r>
              <a:rPr lang="fr-FR" sz="2000" dirty="0">
                <a:solidFill>
                  <a:schemeClr val="bg1"/>
                </a:solidFill>
              </a:rPr>
              <a:t>: </a:t>
            </a:r>
            <a:r>
              <a:rPr lang="fr-BE" sz="2000" dirty="0">
                <a:solidFill>
                  <a:schemeClr val="bg1"/>
                </a:solidFill>
              </a:rPr>
              <a:t>procurer aux pouvoirs publics les moyens financiers suffisants pour mener leurs politiques</a:t>
            </a:r>
          </a:p>
        </p:txBody>
      </p:sp>
      <p:sp>
        <p:nvSpPr>
          <p:cNvPr id="23" name="Rectangle : coins arrondis 22">
            <a:extLst>
              <a:ext uri="{FF2B5EF4-FFF2-40B4-BE49-F238E27FC236}">
                <a16:creationId xmlns:a16="http://schemas.microsoft.com/office/drawing/2014/main" id="{200DBF2F-88BF-8B48-933D-1DB8835AC576}"/>
              </a:ext>
            </a:extLst>
          </p:cNvPr>
          <p:cNvSpPr/>
          <p:nvPr/>
        </p:nvSpPr>
        <p:spPr>
          <a:xfrm>
            <a:off x="859472" y="764177"/>
            <a:ext cx="3868171" cy="12179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Objectif de la fiscalité et de l’impôt</a:t>
            </a:r>
          </a:p>
        </p:txBody>
      </p:sp>
      <p:sp>
        <p:nvSpPr>
          <p:cNvPr id="24" name="ZoneTexte 23">
            <a:extLst>
              <a:ext uri="{FF2B5EF4-FFF2-40B4-BE49-F238E27FC236}">
                <a16:creationId xmlns:a16="http://schemas.microsoft.com/office/drawing/2014/main" id="{6C2725ED-A8C9-94D0-C317-E56B5F84B625}"/>
              </a:ext>
            </a:extLst>
          </p:cNvPr>
          <p:cNvSpPr txBox="1"/>
          <p:nvPr/>
        </p:nvSpPr>
        <p:spPr>
          <a:xfrm>
            <a:off x="9473927" y="2782083"/>
            <a:ext cx="2019668" cy="461665"/>
          </a:xfrm>
          <a:prstGeom prst="rect">
            <a:avLst/>
          </a:prstGeom>
          <a:solidFill>
            <a:schemeClr val="accent1"/>
          </a:solidFill>
          <a:ln>
            <a:solidFill>
              <a:schemeClr val="tx1"/>
            </a:solidFill>
          </a:ln>
        </p:spPr>
        <p:txBody>
          <a:bodyPr wrap="square" rtlCol="0">
            <a:spAutoFit/>
          </a:bodyPr>
          <a:lstStyle/>
          <a:p>
            <a:pPr algn="ctr"/>
            <a:r>
              <a:rPr lang="fr-FR" sz="2400" b="1" dirty="0">
                <a:solidFill>
                  <a:schemeClr val="bg1"/>
                </a:solidFill>
              </a:rPr>
              <a:t>démocratique</a:t>
            </a:r>
            <a:endParaRPr lang="fr-BE" b="1" dirty="0">
              <a:solidFill>
                <a:schemeClr val="bg1"/>
              </a:solidFill>
            </a:endParaRPr>
          </a:p>
        </p:txBody>
      </p:sp>
      <p:sp>
        <p:nvSpPr>
          <p:cNvPr id="25" name="Flèche : double flèche horizontale 28">
            <a:extLst>
              <a:ext uri="{FF2B5EF4-FFF2-40B4-BE49-F238E27FC236}">
                <a16:creationId xmlns:a16="http://schemas.microsoft.com/office/drawing/2014/main" id="{E4240A6C-D250-46C4-9EEF-E83943F437BE}"/>
              </a:ext>
            </a:extLst>
          </p:cNvPr>
          <p:cNvSpPr/>
          <p:nvPr/>
        </p:nvSpPr>
        <p:spPr>
          <a:xfrm>
            <a:off x="8669832" y="2827382"/>
            <a:ext cx="6506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6" name="ZoneTexte 25">
            <a:extLst>
              <a:ext uri="{FF2B5EF4-FFF2-40B4-BE49-F238E27FC236}">
                <a16:creationId xmlns:a16="http://schemas.microsoft.com/office/drawing/2014/main" id="{DD6D0E2F-01F2-AA76-42FA-241201E1B209}"/>
              </a:ext>
            </a:extLst>
          </p:cNvPr>
          <p:cNvSpPr txBox="1"/>
          <p:nvPr/>
        </p:nvSpPr>
        <p:spPr>
          <a:xfrm>
            <a:off x="8886125" y="3876779"/>
            <a:ext cx="3106453" cy="2358915"/>
          </a:xfrm>
          <a:prstGeom prst="rect">
            <a:avLst/>
          </a:prstGeom>
          <a:solidFill>
            <a:schemeClr val="accent1"/>
          </a:solidFill>
          <a:ln>
            <a:solidFill>
              <a:schemeClr val="tx1"/>
            </a:solidFill>
          </a:ln>
        </p:spPr>
        <p:txBody>
          <a:bodyPr wrap="square" rtlCol="0">
            <a:spAutoFit/>
          </a:bodyPr>
          <a:lstStyle/>
          <a:p>
            <a:pPr marL="285750" indent="-285750" algn="just">
              <a:lnSpc>
                <a:spcPct val="107000"/>
              </a:lnSpc>
              <a:spcAft>
                <a:spcPts val="800"/>
              </a:spcAft>
              <a:buFontTx/>
              <a:buChar char="-"/>
            </a:pPr>
            <a:r>
              <a:rPr lang="fr-BE"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Rendre des comptes aux citoyens</a:t>
            </a:r>
          </a:p>
          <a:p>
            <a:pPr marL="285750" indent="-285750" algn="just">
              <a:lnSpc>
                <a:spcPct val="107000"/>
              </a:lnSpc>
              <a:spcAft>
                <a:spcPts val="800"/>
              </a:spcAft>
              <a:buFontTx/>
              <a:buChar char="-"/>
            </a:pPr>
            <a:r>
              <a:rPr lang="fr-BE"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légitimer l’usage des deniers publics. </a:t>
            </a:r>
          </a:p>
          <a:p>
            <a:pPr marL="285750" indent="-285750" algn="just">
              <a:lnSpc>
                <a:spcPct val="107000"/>
              </a:lnSpc>
              <a:spcAft>
                <a:spcPts val="800"/>
              </a:spcAft>
              <a:buFontTx/>
              <a:buChar char="-"/>
            </a:pPr>
            <a:r>
              <a:rPr lang="fr-BE" dirty="0">
                <a:solidFill>
                  <a:schemeClr val="bg1"/>
                </a:solidFill>
                <a:latin typeface="Calibri" panose="020F0502020204030204" pitchFamily="34" charset="0"/>
                <a:ea typeface="Calibri" panose="020F0502020204030204" pitchFamily="34" charset="0"/>
                <a:cs typeface="Times New Roman" panose="02020603050405020304" pitchFamily="18" charset="0"/>
              </a:rPr>
              <a:t>r</a:t>
            </a:r>
            <a:r>
              <a:rPr lang="fr-BE"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esponsabiliser par rapport à leurs décisions sur les dépenses publiques. </a:t>
            </a:r>
          </a:p>
        </p:txBody>
      </p:sp>
      <p:sp>
        <p:nvSpPr>
          <p:cNvPr id="27" name="Flèche : bas 30">
            <a:extLst>
              <a:ext uri="{FF2B5EF4-FFF2-40B4-BE49-F238E27FC236}">
                <a16:creationId xmlns:a16="http://schemas.microsoft.com/office/drawing/2014/main" id="{3F0E3A47-5AB0-97A6-B8D7-8F5DDECF773A}"/>
              </a:ext>
            </a:extLst>
          </p:cNvPr>
          <p:cNvSpPr/>
          <p:nvPr/>
        </p:nvSpPr>
        <p:spPr>
          <a:xfrm>
            <a:off x="10131670" y="3286138"/>
            <a:ext cx="536331" cy="523220"/>
          </a:xfrm>
          <a:prstGeom prst="down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733351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F1E6CAA6-3EE8-4EE1-88F7-AC46E0C239BE}"/>
              </a:ext>
            </a:extLst>
          </p:cNvPr>
          <p:cNvSpPr txBox="1"/>
          <p:nvPr/>
        </p:nvSpPr>
        <p:spPr>
          <a:xfrm>
            <a:off x="5046948" y="122385"/>
            <a:ext cx="1529047"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Efficacité</a:t>
            </a:r>
            <a:endParaRPr lang="fr-BE" b="1" dirty="0">
              <a:solidFill>
                <a:schemeClr val="bg1"/>
              </a:solidFill>
            </a:endParaRPr>
          </a:p>
        </p:txBody>
      </p:sp>
      <p:sp>
        <p:nvSpPr>
          <p:cNvPr id="6" name="ZoneTexte 5">
            <a:extLst>
              <a:ext uri="{FF2B5EF4-FFF2-40B4-BE49-F238E27FC236}">
                <a16:creationId xmlns:a16="http://schemas.microsoft.com/office/drawing/2014/main" id="{560B764B-A03E-4F4A-8716-8903FAE0207E}"/>
              </a:ext>
            </a:extLst>
          </p:cNvPr>
          <p:cNvSpPr txBox="1"/>
          <p:nvPr/>
        </p:nvSpPr>
        <p:spPr>
          <a:xfrm>
            <a:off x="5046949" y="1180436"/>
            <a:ext cx="152904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Equité</a:t>
            </a:r>
            <a:endParaRPr lang="fr-BE" b="1" dirty="0">
              <a:solidFill>
                <a:schemeClr val="bg1"/>
              </a:solidFill>
            </a:endParaRPr>
          </a:p>
        </p:txBody>
      </p:sp>
      <p:sp>
        <p:nvSpPr>
          <p:cNvPr id="8" name="Flèche : double flèche horizontale 7">
            <a:extLst>
              <a:ext uri="{FF2B5EF4-FFF2-40B4-BE49-F238E27FC236}">
                <a16:creationId xmlns:a16="http://schemas.microsoft.com/office/drawing/2014/main" id="{67934579-822F-4C57-9C63-BCD3D2129BB5}"/>
              </a:ext>
            </a:extLst>
          </p:cNvPr>
          <p:cNvSpPr/>
          <p:nvPr/>
        </p:nvSpPr>
        <p:spPr>
          <a:xfrm rot="5400000">
            <a:off x="5488487" y="690627"/>
            <a:ext cx="5677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9" name="Espace réservé du numéro de diapositive 18">
            <a:extLst>
              <a:ext uri="{FF2B5EF4-FFF2-40B4-BE49-F238E27FC236}">
                <a16:creationId xmlns:a16="http://schemas.microsoft.com/office/drawing/2014/main" id="{0BDDDB04-030B-4D8D-A065-235681EC6A33}"/>
              </a:ext>
            </a:extLst>
          </p:cNvPr>
          <p:cNvSpPr>
            <a:spLocks noGrp="1"/>
          </p:cNvSpPr>
          <p:nvPr>
            <p:ph type="sldNum" sz="quarter" idx="12"/>
          </p:nvPr>
        </p:nvSpPr>
        <p:spPr/>
        <p:txBody>
          <a:bodyPr/>
          <a:lstStyle/>
          <a:p>
            <a:fld id="{475665DB-EF9D-45F1-9B56-94DAA0D7D946}" type="slidenum">
              <a:rPr lang="fr-BE" smtClean="0"/>
              <a:t>12</a:t>
            </a:fld>
            <a:endParaRPr lang="fr-BE"/>
          </a:p>
        </p:txBody>
      </p:sp>
      <p:sp>
        <p:nvSpPr>
          <p:cNvPr id="21" name="Rectangle 20">
            <a:extLst>
              <a:ext uri="{FF2B5EF4-FFF2-40B4-BE49-F238E27FC236}">
                <a16:creationId xmlns:a16="http://schemas.microsoft.com/office/drawing/2014/main" id="{0B1A5C85-A362-4109-BFEC-C61D05702BCB}"/>
              </a:ext>
            </a:extLst>
          </p:cNvPr>
          <p:cNvSpPr/>
          <p:nvPr/>
        </p:nvSpPr>
        <p:spPr>
          <a:xfrm>
            <a:off x="6955277" y="1208021"/>
            <a:ext cx="5037301" cy="1015663"/>
          </a:xfrm>
          <a:prstGeom prst="rect">
            <a:avLst/>
          </a:prstGeom>
        </p:spPr>
        <p:txBody>
          <a:bodyPr wrap="square">
            <a:spAutoFit/>
          </a:bodyPr>
          <a:lstStyle/>
          <a:p>
            <a:r>
              <a:rPr lang="fr-FR" sz="2000" i="1" dirty="0">
                <a:solidFill>
                  <a:schemeClr val="bg1"/>
                </a:solidFill>
              </a:rPr>
              <a:t>Objectif premier de la fiscalité </a:t>
            </a:r>
            <a:r>
              <a:rPr lang="fr-FR" sz="2000" dirty="0">
                <a:solidFill>
                  <a:schemeClr val="bg1"/>
                </a:solidFill>
              </a:rPr>
              <a:t>: </a:t>
            </a:r>
            <a:r>
              <a:rPr lang="fr-BE" sz="2000" dirty="0">
                <a:solidFill>
                  <a:schemeClr val="bg1"/>
                </a:solidFill>
              </a:rPr>
              <a:t>procurer aux pouvoirs publics les moyens financiers suffisants pour mener leurs politiques</a:t>
            </a:r>
          </a:p>
        </p:txBody>
      </p:sp>
      <p:sp>
        <p:nvSpPr>
          <p:cNvPr id="28" name="Rectangle : coins arrondis 27">
            <a:extLst>
              <a:ext uri="{FF2B5EF4-FFF2-40B4-BE49-F238E27FC236}">
                <a16:creationId xmlns:a16="http://schemas.microsoft.com/office/drawing/2014/main" id="{F495EF1D-9C2F-4665-B37F-9C46C9438F38}"/>
              </a:ext>
            </a:extLst>
          </p:cNvPr>
          <p:cNvSpPr/>
          <p:nvPr/>
        </p:nvSpPr>
        <p:spPr>
          <a:xfrm>
            <a:off x="526450" y="2046993"/>
            <a:ext cx="2704814" cy="1689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Analyse micro-économique de l’impôt</a:t>
            </a:r>
          </a:p>
        </p:txBody>
      </p:sp>
      <p:sp>
        <p:nvSpPr>
          <p:cNvPr id="22" name="ZoneTexte 21">
            <a:extLst>
              <a:ext uri="{FF2B5EF4-FFF2-40B4-BE49-F238E27FC236}">
                <a16:creationId xmlns:a16="http://schemas.microsoft.com/office/drawing/2014/main" id="{A6D2DC16-97D1-4B20-B35A-B3D37FC555D3}"/>
              </a:ext>
            </a:extLst>
          </p:cNvPr>
          <p:cNvSpPr txBox="1"/>
          <p:nvPr/>
        </p:nvSpPr>
        <p:spPr>
          <a:xfrm>
            <a:off x="5077461" y="2227934"/>
            <a:ext cx="152904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Efficience</a:t>
            </a:r>
            <a:endParaRPr lang="fr-BE" b="1" dirty="0">
              <a:solidFill>
                <a:schemeClr val="bg1"/>
              </a:solidFill>
            </a:endParaRPr>
          </a:p>
        </p:txBody>
      </p:sp>
      <p:sp>
        <p:nvSpPr>
          <p:cNvPr id="32" name="ZoneTexte 31">
            <a:extLst>
              <a:ext uri="{FF2B5EF4-FFF2-40B4-BE49-F238E27FC236}">
                <a16:creationId xmlns:a16="http://schemas.microsoft.com/office/drawing/2014/main" id="{2E93EBD8-E243-4080-8284-649B969F70EB}"/>
              </a:ext>
            </a:extLst>
          </p:cNvPr>
          <p:cNvSpPr txBox="1"/>
          <p:nvPr/>
        </p:nvSpPr>
        <p:spPr>
          <a:xfrm>
            <a:off x="5046947" y="3274482"/>
            <a:ext cx="152904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Simplicité</a:t>
            </a:r>
            <a:endParaRPr lang="fr-BE" b="1" dirty="0">
              <a:solidFill>
                <a:schemeClr val="bg1"/>
              </a:solidFill>
            </a:endParaRPr>
          </a:p>
        </p:txBody>
      </p:sp>
      <p:sp>
        <p:nvSpPr>
          <p:cNvPr id="33" name="ZoneTexte 32">
            <a:extLst>
              <a:ext uri="{FF2B5EF4-FFF2-40B4-BE49-F238E27FC236}">
                <a16:creationId xmlns:a16="http://schemas.microsoft.com/office/drawing/2014/main" id="{6A0E26CE-665B-4474-BA12-42122E4C2591}"/>
              </a:ext>
            </a:extLst>
          </p:cNvPr>
          <p:cNvSpPr txBox="1"/>
          <p:nvPr/>
        </p:nvSpPr>
        <p:spPr>
          <a:xfrm>
            <a:off x="5077461" y="4325620"/>
            <a:ext cx="152904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Stabilité</a:t>
            </a:r>
            <a:endParaRPr lang="fr-BE" b="1" dirty="0">
              <a:solidFill>
                <a:schemeClr val="bg1"/>
              </a:solidFill>
            </a:endParaRPr>
          </a:p>
        </p:txBody>
      </p:sp>
      <p:sp>
        <p:nvSpPr>
          <p:cNvPr id="34" name="ZoneTexte 33">
            <a:extLst>
              <a:ext uri="{FF2B5EF4-FFF2-40B4-BE49-F238E27FC236}">
                <a16:creationId xmlns:a16="http://schemas.microsoft.com/office/drawing/2014/main" id="{B48DDB0D-92B4-4DEE-BACD-2BA57C64C23B}"/>
              </a:ext>
            </a:extLst>
          </p:cNvPr>
          <p:cNvSpPr txBox="1"/>
          <p:nvPr/>
        </p:nvSpPr>
        <p:spPr>
          <a:xfrm>
            <a:off x="5077461" y="5398500"/>
            <a:ext cx="152904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Flexibilité</a:t>
            </a:r>
            <a:endParaRPr lang="fr-BE" b="1" dirty="0">
              <a:solidFill>
                <a:schemeClr val="bg1"/>
              </a:solidFill>
            </a:endParaRPr>
          </a:p>
        </p:txBody>
      </p:sp>
      <p:sp>
        <p:nvSpPr>
          <p:cNvPr id="35" name="Flèche : double flèche horizontale 34">
            <a:extLst>
              <a:ext uri="{FF2B5EF4-FFF2-40B4-BE49-F238E27FC236}">
                <a16:creationId xmlns:a16="http://schemas.microsoft.com/office/drawing/2014/main" id="{AA2AD0F5-7997-4529-99EB-905297747EFA}"/>
              </a:ext>
            </a:extLst>
          </p:cNvPr>
          <p:cNvSpPr/>
          <p:nvPr/>
        </p:nvSpPr>
        <p:spPr>
          <a:xfrm rot="5400000">
            <a:off x="5488164" y="1748678"/>
            <a:ext cx="5677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6" name="Flèche : double flèche horizontale 35">
            <a:extLst>
              <a:ext uri="{FF2B5EF4-FFF2-40B4-BE49-F238E27FC236}">
                <a16:creationId xmlns:a16="http://schemas.microsoft.com/office/drawing/2014/main" id="{AC765A83-16DD-4789-A5E0-C44748572A7E}"/>
              </a:ext>
            </a:extLst>
          </p:cNvPr>
          <p:cNvSpPr/>
          <p:nvPr/>
        </p:nvSpPr>
        <p:spPr>
          <a:xfrm rot="5400000">
            <a:off x="5489016" y="2785367"/>
            <a:ext cx="5677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7" name="Flèche : double flèche horizontale 36">
            <a:extLst>
              <a:ext uri="{FF2B5EF4-FFF2-40B4-BE49-F238E27FC236}">
                <a16:creationId xmlns:a16="http://schemas.microsoft.com/office/drawing/2014/main" id="{D15FB138-796A-451D-A645-1BEB5C83FB18}"/>
              </a:ext>
            </a:extLst>
          </p:cNvPr>
          <p:cNvSpPr/>
          <p:nvPr/>
        </p:nvSpPr>
        <p:spPr>
          <a:xfrm rot="5400000">
            <a:off x="5488164" y="3824345"/>
            <a:ext cx="5677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8" name="Flèche : double flèche horizontale 37">
            <a:extLst>
              <a:ext uri="{FF2B5EF4-FFF2-40B4-BE49-F238E27FC236}">
                <a16:creationId xmlns:a16="http://schemas.microsoft.com/office/drawing/2014/main" id="{97613313-4999-4285-A4B2-AF3E34CF363A}"/>
              </a:ext>
            </a:extLst>
          </p:cNvPr>
          <p:cNvSpPr/>
          <p:nvPr/>
        </p:nvSpPr>
        <p:spPr>
          <a:xfrm rot="5400000">
            <a:off x="5527604" y="4897225"/>
            <a:ext cx="567731"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39" name="ZoneTexte 38">
            <a:extLst>
              <a:ext uri="{FF2B5EF4-FFF2-40B4-BE49-F238E27FC236}">
                <a16:creationId xmlns:a16="http://schemas.microsoft.com/office/drawing/2014/main" id="{F1BF2E50-5175-4A64-A770-8CEA00569225}"/>
              </a:ext>
            </a:extLst>
          </p:cNvPr>
          <p:cNvSpPr txBox="1"/>
          <p:nvPr/>
        </p:nvSpPr>
        <p:spPr>
          <a:xfrm>
            <a:off x="5082988" y="6363678"/>
            <a:ext cx="3969036" cy="369332"/>
          </a:xfrm>
          <a:prstGeom prst="rect">
            <a:avLst/>
          </a:prstGeom>
          <a:solidFill>
            <a:schemeClr val="accent1"/>
          </a:solidFill>
          <a:ln>
            <a:solidFill>
              <a:schemeClr val="tx1"/>
            </a:solidFill>
          </a:ln>
        </p:spPr>
        <p:txBody>
          <a:bodyPr wrap="square" rtlCol="0">
            <a:spAutoFit/>
          </a:bodyPr>
          <a:lstStyle/>
          <a:p>
            <a:pPr algn="ctr"/>
            <a:r>
              <a:rPr lang="fr-FR" b="1" dirty="0">
                <a:solidFill>
                  <a:schemeClr val="bg1"/>
                </a:solidFill>
              </a:rPr>
              <a:t>Compétitivité/Attractivité</a:t>
            </a:r>
            <a:endParaRPr lang="fr-BE" b="1" dirty="0">
              <a:solidFill>
                <a:schemeClr val="bg1"/>
              </a:solidFill>
            </a:endParaRPr>
          </a:p>
        </p:txBody>
      </p:sp>
      <p:sp>
        <p:nvSpPr>
          <p:cNvPr id="40" name="Flèche : double flèche horizontale 39">
            <a:extLst>
              <a:ext uri="{FF2B5EF4-FFF2-40B4-BE49-F238E27FC236}">
                <a16:creationId xmlns:a16="http://schemas.microsoft.com/office/drawing/2014/main" id="{CB59B59C-0C3B-418C-AB9E-901EE179C63E}"/>
              </a:ext>
            </a:extLst>
          </p:cNvPr>
          <p:cNvSpPr/>
          <p:nvPr/>
        </p:nvSpPr>
        <p:spPr>
          <a:xfrm rot="5400000">
            <a:off x="5589554" y="5927457"/>
            <a:ext cx="481108"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41" name="Flèche : double flèche horizontale 40">
            <a:extLst>
              <a:ext uri="{FF2B5EF4-FFF2-40B4-BE49-F238E27FC236}">
                <a16:creationId xmlns:a16="http://schemas.microsoft.com/office/drawing/2014/main" id="{A9D54A7D-188A-4951-9E58-ED10EBBE7AA8}"/>
              </a:ext>
            </a:extLst>
          </p:cNvPr>
          <p:cNvSpPr/>
          <p:nvPr/>
        </p:nvSpPr>
        <p:spPr>
          <a:xfrm rot="5400000">
            <a:off x="5379218" y="3078815"/>
            <a:ext cx="5867152"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42" name="Rectangle : coins arrondis 41">
            <a:extLst>
              <a:ext uri="{FF2B5EF4-FFF2-40B4-BE49-F238E27FC236}">
                <a16:creationId xmlns:a16="http://schemas.microsoft.com/office/drawing/2014/main" id="{249AEC77-901E-493B-9B04-9A0F6A0FAA04}"/>
              </a:ext>
            </a:extLst>
          </p:cNvPr>
          <p:cNvSpPr/>
          <p:nvPr/>
        </p:nvSpPr>
        <p:spPr>
          <a:xfrm>
            <a:off x="9247405" y="3100014"/>
            <a:ext cx="2704814" cy="7363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Arbitrages</a:t>
            </a:r>
          </a:p>
        </p:txBody>
      </p:sp>
      <p:sp>
        <p:nvSpPr>
          <p:cNvPr id="43" name="Rectangle : coins arrondis 42">
            <a:extLst>
              <a:ext uri="{FF2B5EF4-FFF2-40B4-BE49-F238E27FC236}">
                <a16:creationId xmlns:a16="http://schemas.microsoft.com/office/drawing/2014/main" id="{313E84FF-E859-407F-AF52-4707376CBA89}"/>
              </a:ext>
            </a:extLst>
          </p:cNvPr>
          <p:cNvSpPr/>
          <p:nvPr/>
        </p:nvSpPr>
        <p:spPr>
          <a:xfrm>
            <a:off x="9287764" y="4811516"/>
            <a:ext cx="2704814" cy="9447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Choix politiques</a:t>
            </a:r>
          </a:p>
        </p:txBody>
      </p:sp>
      <p:sp>
        <p:nvSpPr>
          <p:cNvPr id="2" name="Flèche : bas 1">
            <a:extLst>
              <a:ext uri="{FF2B5EF4-FFF2-40B4-BE49-F238E27FC236}">
                <a16:creationId xmlns:a16="http://schemas.microsoft.com/office/drawing/2014/main" id="{1F9A3CF6-73C9-4A91-9836-0D57EB510A20}"/>
              </a:ext>
            </a:extLst>
          </p:cNvPr>
          <p:cNvSpPr/>
          <p:nvPr/>
        </p:nvSpPr>
        <p:spPr>
          <a:xfrm>
            <a:off x="10404144" y="2155246"/>
            <a:ext cx="391336" cy="7363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44" name="Rectangle : coins arrondis 43">
            <a:extLst>
              <a:ext uri="{FF2B5EF4-FFF2-40B4-BE49-F238E27FC236}">
                <a16:creationId xmlns:a16="http://schemas.microsoft.com/office/drawing/2014/main" id="{215B3DD4-5D70-47B4-AC46-8A4CBB776A7B}"/>
              </a:ext>
            </a:extLst>
          </p:cNvPr>
          <p:cNvSpPr/>
          <p:nvPr/>
        </p:nvSpPr>
        <p:spPr>
          <a:xfrm>
            <a:off x="9266044" y="1487360"/>
            <a:ext cx="2704814" cy="5591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Conflits</a:t>
            </a:r>
          </a:p>
        </p:txBody>
      </p:sp>
      <p:sp>
        <p:nvSpPr>
          <p:cNvPr id="45" name="Flèche : bas 44">
            <a:extLst>
              <a:ext uri="{FF2B5EF4-FFF2-40B4-BE49-F238E27FC236}">
                <a16:creationId xmlns:a16="http://schemas.microsoft.com/office/drawing/2014/main" id="{E7AB73C5-1C35-407E-AE61-3803801F284E}"/>
              </a:ext>
            </a:extLst>
          </p:cNvPr>
          <p:cNvSpPr/>
          <p:nvPr/>
        </p:nvSpPr>
        <p:spPr>
          <a:xfrm>
            <a:off x="10404144" y="3971324"/>
            <a:ext cx="391336" cy="7363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4038307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F1E6CAA6-3EE8-4EE1-88F7-AC46E0C239BE}"/>
              </a:ext>
            </a:extLst>
          </p:cNvPr>
          <p:cNvSpPr txBox="1"/>
          <p:nvPr/>
        </p:nvSpPr>
        <p:spPr>
          <a:xfrm>
            <a:off x="954421" y="637826"/>
            <a:ext cx="1529047"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Efficacité</a:t>
            </a:r>
          </a:p>
          <a:p>
            <a:pPr algn="ctr"/>
            <a:endParaRPr lang="fr-BE" sz="2000" b="1" dirty="0">
              <a:solidFill>
                <a:schemeClr val="bg1"/>
              </a:solidFill>
            </a:endParaRPr>
          </a:p>
        </p:txBody>
      </p:sp>
      <p:sp>
        <p:nvSpPr>
          <p:cNvPr id="8" name="Flèche : double flèche horizontale 7">
            <a:extLst>
              <a:ext uri="{FF2B5EF4-FFF2-40B4-BE49-F238E27FC236}">
                <a16:creationId xmlns:a16="http://schemas.microsoft.com/office/drawing/2014/main" id="{67934579-822F-4C57-9C63-BCD3D2129BB5}"/>
              </a:ext>
            </a:extLst>
          </p:cNvPr>
          <p:cNvSpPr/>
          <p:nvPr/>
        </p:nvSpPr>
        <p:spPr>
          <a:xfrm rot="5400000">
            <a:off x="955410" y="2943458"/>
            <a:ext cx="2784108" cy="391335"/>
          </a:xfrm>
          <a:prstGeom prst="leftRightArrow">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28" name="Rectangle : coins arrondis 27">
            <a:extLst>
              <a:ext uri="{FF2B5EF4-FFF2-40B4-BE49-F238E27FC236}">
                <a16:creationId xmlns:a16="http://schemas.microsoft.com/office/drawing/2014/main" id="{F495EF1D-9C2F-4665-B37F-9C46C9438F38}"/>
              </a:ext>
            </a:extLst>
          </p:cNvPr>
          <p:cNvSpPr/>
          <p:nvPr/>
        </p:nvSpPr>
        <p:spPr>
          <a:xfrm>
            <a:off x="149416" y="2268799"/>
            <a:ext cx="1971509" cy="1689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Analyse micro-économique de l’impôt</a:t>
            </a:r>
          </a:p>
        </p:txBody>
      </p:sp>
      <p:sp>
        <p:nvSpPr>
          <p:cNvPr id="29" name="ZoneTexte 28">
            <a:extLst>
              <a:ext uri="{FF2B5EF4-FFF2-40B4-BE49-F238E27FC236}">
                <a16:creationId xmlns:a16="http://schemas.microsoft.com/office/drawing/2014/main" id="{9B56B2A1-298F-48B4-A86F-202A8B7C7702}"/>
              </a:ext>
            </a:extLst>
          </p:cNvPr>
          <p:cNvSpPr txBox="1"/>
          <p:nvPr/>
        </p:nvSpPr>
        <p:spPr>
          <a:xfrm>
            <a:off x="945456" y="4624762"/>
            <a:ext cx="1529047"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Equité</a:t>
            </a:r>
          </a:p>
          <a:p>
            <a:pPr algn="ctr"/>
            <a:endParaRPr lang="fr-BE" sz="2000" b="1" dirty="0">
              <a:solidFill>
                <a:schemeClr val="bg1"/>
              </a:solidFill>
            </a:endParaRPr>
          </a:p>
        </p:txBody>
      </p:sp>
      <p:sp>
        <p:nvSpPr>
          <p:cNvPr id="30" name="Espace réservé du contenu 2">
            <a:extLst>
              <a:ext uri="{FF2B5EF4-FFF2-40B4-BE49-F238E27FC236}">
                <a16:creationId xmlns:a16="http://schemas.microsoft.com/office/drawing/2014/main" id="{DCBA9397-6C92-4B4B-BEC0-B45277711A74}"/>
              </a:ext>
            </a:extLst>
          </p:cNvPr>
          <p:cNvSpPr>
            <a:spLocks noGrp="1"/>
          </p:cNvSpPr>
          <p:nvPr>
            <p:ph idx="1"/>
          </p:nvPr>
        </p:nvSpPr>
        <p:spPr>
          <a:xfrm>
            <a:off x="3866559" y="756556"/>
            <a:ext cx="6324529" cy="1120505"/>
          </a:xfrm>
          <a:solidFill>
            <a:schemeClr val="accent1"/>
          </a:solidFill>
        </p:spPr>
        <p:txBody>
          <a:bodyPr>
            <a:normAutofit fontScale="85000" lnSpcReduction="20000"/>
          </a:bodyPr>
          <a:lstStyle/>
          <a:p>
            <a:r>
              <a:rPr lang="fr-BE" sz="2000" dirty="0">
                <a:solidFill>
                  <a:schemeClr val="bg1"/>
                </a:solidFill>
              </a:rPr>
              <a:t>maximiser le bien-être économique</a:t>
            </a:r>
          </a:p>
          <a:p>
            <a:r>
              <a:rPr lang="fr-BE" sz="2000" dirty="0">
                <a:solidFill>
                  <a:schemeClr val="bg1"/>
                </a:solidFill>
              </a:rPr>
              <a:t>réduire les distorsions de marché liées à la fiscalité</a:t>
            </a:r>
          </a:p>
          <a:p>
            <a:r>
              <a:rPr lang="fr-BE" sz="2000" dirty="0">
                <a:solidFill>
                  <a:schemeClr val="bg1"/>
                </a:solidFill>
              </a:rPr>
              <a:t>encourager ou décourager des changements de comportements = externalités et incitations</a:t>
            </a:r>
          </a:p>
          <a:p>
            <a:pPr marL="0" indent="0">
              <a:buNone/>
            </a:pPr>
            <a:endParaRPr lang="fr-FR" sz="2000" dirty="0">
              <a:solidFill>
                <a:schemeClr val="bg1"/>
              </a:solidFill>
            </a:endParaRPr>
          </a:p>
        </p:txBody>
      </p:sp>
      <p:sp>
        <p:nvSpPr>
          <p:cNvPr id="3" name="Flèche : droite 2">
            <a:extLst>
              <a:ext uri="{FF2B5EF4-FFF2-40B4-BE49-F238E27FC236}">
                <a16:creationId xmlns:a16="http://schemas.microsoft.com/office/drawing/2014/main" id="{C8A08DC4-5769-4402-BDC8-C81B61C658A5}"/>
              </a:ext>
            </a:extLst>
          </p:cNvPr>
          <p:cNvSpPr/>
          <p:nvPr/>
        </p:nvSpPr>
        <p:spPr>
          <a:xfrm>
            <a:off x="2985361" y="1007408"/>
            <a:ext cx="579120" cy="4724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graphicFrame>
        <p:nvGraphicFramePr>
          <p:cNvPr id="46" name="Diagramme 45">
            <a:extLst>
              <a:ext uri="{FF2B5EF4-FFF2-40B4-BE49-F238E27FC236}">
                <a16:creationId xmlns:a16="http://schemas.microsoft.com/office/drawing/2014/main" id="{74BEA756-C8AF-444B-AD59-DDB36D6E6D81}"/>
              </a:ext>
            </a:extLst>
          </p:cNvPr>
          <p:cNvGraphicFramePr/>
          <p:nvPr/>
        </p:nvGraphicFramePr>
        <p:xfrm>
          <a:off x="2256288" y="1897778"/>
          <a:ext cx="6278880" cy="3770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 6">
            <a:extLst>
              <a:ext uri="{FF2B5EF4-FFF2-40B4-BE49-F238E27FC236}">
                <a16:creationId xmlns:a16="http://schemas.microsoft.com/office/drawing/2014/main" id="{AB50A9F8-D3A4-4704-90BE-46860A1A07E6}"/>
              </a:ext>
            </a:extLst>
          </p:cNvPr>
          <p:cNvPicPr>
            <a:picLocks noChangeAspect="1"/>
          </p:cNvPicPr>
          <p:nvPr/>
        </p:nvPicPr>
        <p:blipFill>
          <a:blip r:embed="rId7"/>
          <a:stretch>
            <a:fillRect/>
          </a:stretch>
        </p:blipFill>
        <p:spPr>
          <a:xfrm>
            <a:off x="8391428" y="2859755"/>
            <a:ext cx="3088568" cy="1885829"/>
          </a:xfrm>
          <a:prstGeom prst="rect">
            <a:avLst/>
          </a:prstGeom>
        </p:spPr>
      </p:pic>
      <p:grpSp>
        <p:nvGrpSpPr>
          <p:cNvPr id="16" name="Groupe 15">
            <a:extLst>
              <a:ext uri="{FF2B5EF4-FFF2-40B4-BE49-F238E27FC236}">
                <a16:creationId xmlns:a16="http://schemas.microsoft.com/office/drawing/2014/main" id="{63A23C16-01FC-4989-81C0-F198A3CCA94B}"/>
              </a:ext>
            </a:extLst>
          </p:cNvPr>
          <p:cNvGrpSpPr/>
          <p:nvPr/>
        </p:nvGrpSpPr>
        <p:grpSpPr>
          <a:xfrm>
            <a:off x="3714751" y="5532978"/>
            <a:ext cx="2381250" cy="1292366"/>
            <a:chOff x="1774114" y="224528"/>
            <a:chExt cx="2426045" cy="1534258"/>
          </a:xfrm>
          <a:scene3d>
            <a:camera prst="orthographicFront"/>
            <a:lightRig rig="flat" dir="t"/>
          </a:scene3d>
        </p:grpSpPr>
        <p:sp>
          <p:nvSpPr>
            <p:cNvPr id="17" name="Ellipse 16">
              <a:extLst>
                <a:ext uri="{FF2B5EF4-FFF2-40B4-BE49-F238E27FC236}">
                  <a16:creationId xmlns:a16="http://schemas.microsoft.com/office/drawing/2014/main" id="{45DF3062-5E2F-4E7D-B245-1AFCE5430E62}"/>
                </a:ext>
              </a:extLst>
            </p:cNvPr>
            <p:cNvSpPr/>
            <p:nvPr/>
          </p:nvSpPr>
          <p:spPr>
            <a:xfrm>
              <a:off x="1774114" y="224528"/>
              <a:ext cx="2426045" cy="1534258"/>
            </a:xfrm>
            <a:prstGeom prst="ellipse">
              <a:avLst/>
            </a:prstGeom>
            <a:sp3d prstMaterial="dkEdge">
              <a:bevelT w="8200" h="38100"/>
            </a:sp3d>
          </p:spPr>
          <p:style>
            <a:lnRef idx="0">
              <a:schemeClr val="l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8" name="Ellipse 4">
              <a:extLst>
                <a:ext uri="{FF2B5EF4-FFF2-40B4-BE49-F238E27FC236}">
                  <a16:creationId xmlns:a16="http://schemas.microsoft.com/office/drawing/2014/main" id="{B0E13988-8CE0-4676-892C-3CE47B48B878}"/>
                </a:ext>
              </a:extLst>
            </p:cNvPr>
            <p:cNvSpPr txBox="1"/>
            <p:nvPr/>
          </p:nvSpPr>
          <p:spPr>
            <a:xfrm>
              <a:off x="2129400" y="449215"/>
              <a:ext cx="1715473" cy="1084884"/>
            </a:xfrm>
            <a:prstGeom prst="rect">
              <a:avLst/>
            </a:prstGeom>
            <a:sp3d/>
          </p:spPr>
          <p:style>
            <a:lnRef idx="0">
              <a:scrgbClr r="0" g="0" b="0"/>
            </a:lnRef>
            <a:fillRef idx="0">
              <a:scrgbClr r="0" g="0" b="0"/>
            </a:fillRef>
            <a:effectRef idx="0">
              <a:scrgbClr r="0" g="0" b="0"/>
            </a:effectRef>
            <a:fontRef idx="minor">
              <a:schemeClr val="dk1"/>
            </a:fontRef>
          </p:style>
          <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BE" sz="1400" b="1" kern="1200" dirty="0">
                  <a:solidFill>
                    <a:schemeClr val="bg1"/>
                  </a:solidFill>
                </a:rPr>
                <a:t>Taxer de manière identique des contribuables avec des caractéristiques identiques</a:t>
              </a:r>
            </a:p>
          </p:txBody>
        </p:sp>
      </p:grpSp>
      <p:sp>
        <p:nvSpPr>
          <p:cNvPr id="2" name="Flèche : droite 1">
            <a:extLst>
              <a:ext uri="{FF2B5EF4-FFF2-40B4-BE49-F238E27FC236}">
                <a16:creationId xmlns:a16="http://schemas.microsoft.com/office/drawing/2014/main" id="{43F9A74D-DD24-405B-8E5D-0C9FF13C7DA3}"/>
              </a:ext>
            </a:extLst>
          </p:cNvPr>
          <p:cNvSpPr/>
          <p:nvPr/>
        </p:nvSpPr>
        <p:spPr>
          <a:xfrm rot="3428865">
            <a:off x="4523941" y="5243184"/>
            <a:ext cx="200437" cy="3370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151418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F1E6CAA6-3EE8-4EE1-88F7-AC46E0C239BE}"/>
              </a:ext>
            </a:extLst>
          </p:cNvPr>
          <p:cNvSpPr txBox="1"/>
          <p:nvPr/>
        </p:nvSpPr>
        <p:spPr>
          <a:xfrm>
            <a:off x="3169073" y="832439"/>
            <a:ext cx="1529047"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efficience</a:t>
            </a:r>
          </a:p>
          <a:p>
            <a:pPr algn="ctr"/>
            <a:endParaRPr lang="fr-BE" sz="2000" b="1" dirty="0">
              <a:solidFill>
                <a:schemeClr val="bg1"/>
              </a:solidFill>
            </a:endParaRPr>
          </a:p>
        </p:txBody>
      </p:sp>
      <p:sp>
        <p:nvSpPr>
          <p:cNvPr id="28" name="Rectangle : coins arrondis 27">
            <a:extLst>
              <a:ext uri="{FF2B5EF4-FFF2-40B4-BE49-F238E27FC236}">
                <a16:creationId xmlns:a16="http://schemas.microsoft.com/office/drawing/2014/main" id="{F495EF1D-9C2F-4665-B37F-9C46C9438F38}"/>
              </a:ext>
            </a:extLst>
          </p:cNvPr>
          <p:cNvSpPr/>
          <p:nvPr/>
        </p:nvSpPr>
        <p:spPr>
          <a:xfrm>
            <a:off x="131611" y="2429905"/>
            <a:ext cx="2319759" cy="1689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Analyse micro-économique de l’impôt</a:t>
            </a:r>
          </a:p>
        </p:txBody>
      </p:sp>
      <p:sp>
        <p:nvSpPr>
          <p:cNvPr id="29" name="ZoneTexte 28">
            <a:extLst>
              <a:ext uri="{FF2B5EF4-FFF2-40B4-BE49-F238E27FC236}">
                <a16:creationId xmlns:a16="http://schemas.microsoft.com/office/drawing/2014/main" id="{9B56B2A1-298F-48B4-A86F-202A8B7C7702}"/>
              </a:ext>
            </a:extLst>
          </p:cNvPr>
          <p:cNvSpPr txBox="1"/>
          <p:nvPr/>
        </p:nvSpPr>
        <p:spPr>
          <a:xfrm>
            <a:off x="3185989" y="2879707"/>
            <a:ext cx="1529047"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Simplicité</a:t>
            </a:r>
          </a:p>
          <a:p>
            <a:pPr algn="ctr"/>
            <a:endParaRPr lang="fr-BE" sz="2000" b="1" dirty="0">
              <a:solidFill>
                <a:schemeClr val="bg1"/>
              </a:solidFill>
            </a:endParaRPr>
          </a:p>
        </p:txBody>
      </p:sp>
      <p:sp>
        <p:nvSpPr>
          <p:cNvPr id="11" name="ZoneTexte 10">
            <a:extLst>
              <a:ext uri="{FF2B5EF4-FFF2-40B4-BE49-F238E27FC236}">
                <a16:creationId xmlns:a16="http://schemas.microsoft.com/office/drawing/2014/main" id="{15CD6A62-138D-4377-B88A-4D661CFE81E8}"/>
              </a:ext>
            </a:extLst>
          </p:cNvPr>
          <p:cNvSpPr txBox="1"/>
          <p:nvPr/>
        </p:nvSpPr>
        <p:spPr>
          <a:xfrm>
            <a:off x="3169073" y="5009898"/>
            <a:ext cx="1529047"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Stabilité</a:t>
            </a:r>
          </a:p>
          <a:p>
            <a:pPr algn="ctr"/>
            <a:endParaRPr lang="fr-BE" sz="2000" b="1" dirty="0">
              <a:solidFill>
                <a:schemeClr val="bg1"/>
              </a:solidFill>
            </a:endParaRPr>
          </a:p>
        </p:txBody>
      </p:sp>
      <p:sp>
        <p:nvSpPr>
          <p:cNvPr id="13" name="ZoneTexte 12">
            <a:extLst>
              <a:ext uri="{FF2B5EF4-FFF2-40B4-BE49-F238E27FC236}">
                <a16:creationId xmlns:a16="http://schemas.microsoft.com/office/drawing/2014/main" id="{3C3C67C5-846E-49A4-BA65-26ECB618192C}"/>
              </a:ext>
            </a:extLst>
          </p:cNvPr>
          <p:cNvSpPr txBox="1"/>
          <p:nvPr/>
        </p:nvSpPr>
        <p:spPr>
          <a:xfrm>
            <a:off x="5898741" y="878605"/>
            <a:ext cx="5684520" cy="923330"/>
          </a:xfrm>
          <a:prstGeom prst="rect">
            <a:avLst/>
          </a:prstGeom>
          <a:solidFill>
            <a:schemeClr val="accent1"/>
          </a:solidFill>
          <a:ln>
            <a:solidFill>
              <a:schemeClr val="tx1"/>
            </a:solidFill>
          </a:ln>
        </p:spPr>
        <p:txBody>
          <a:bodyPr wrap="square" rtlCol="0">
            <a:spAutoFit/>
          </a:bodyPr>
          <a:lstStyle/>
          <a:p>
            <a:pPr marL="285750" indent="-285750">
              <a:buFont typeface="Arial" panose="020B0604020202020204" pitchFamily="34" charset="0"/>
              <a:buChar char="•"/>
            </a:pPr>
            <a:r>
              <a:rPr lang="fr-BE" dirty="0">
                <a:solidFill>
                  <a:schemeClr val="bg1"/>
                </a:solidFill>
              </a:rPr>
              <a:t>Rendement du système fiscal</a:t>
            </a:r>
          </a:p>
          <a:p>
            <a:pPr marL="285750" indent="-285750">
              <a:buFont typeface="Arial" panose="020B0604020202020204" pitchFamily="34" charset="0"/>
              <a:buChar char="•"/>
            </a:pPr>
            <a:r>
              <a:rPr lang="fr-FR" dirty="0">
                <a:solidFill>
                  <a:schemeClr val="bg1"/>
                </a:solidFill>
                <a:sym typeface="Symbol" panose="05050102010706020507" pitchFamily="18" charset="2"/>
              </a:rPr>
              <a:t>M</a:t>
            </a:r>
            <a:r>
              <a:rPr lang="fr-FR" dirty="0">
                <a:solidFill>
                  <a:schemeClr val="bg1"/>
                </a:solidFill>
              </a:rPr>
              <a:t>aximiser le rendement de l’impôt pour un coût donné</a:t>
            </a:r>
          </a:p>
          <a:p>
            <a:pPr marL="285750" indent="-285750">
              <a:buFont typeface="Arial" panose="020B0604020202020204" pitchFamily="34" charset="0"/>
              <a:buChar char="•"/>
            </a:pPr>
            <a:r>
              <a:rPr lang="fr-FR" dirty="0">
                <a:solidFill>
                  <a:schemeClr val="bg1"/>
                </a:solidFill>
              </a:rPr>
              <a:t>Minimiser les coûts pour un rendement donné</a:t>
            </a:r>
            <a:endParaRPr lang="fr-BE" dirty="0">
              <a:solidFill>
                <a:schemeClr val="bg1"/>
              </a:solidFill>
            </a:endParaRPr>
          </a:p>
        </p:txBody>
      </p:sp>
      <p:sp>
        <p:nvSpPr>
          <p:cNvPr id="15" name="ZoneTexte 14">
            <a:extLst>
              <a:ext uri="{FF2B5EF4-FFF2-40B4-BE49-F238E27FC236}">
                <a16:creationId xmlns:a16="http://schemas.microsoft.com/office/drawing/2014/main" id="{281FCFD7-F5F9-4E2E-8E09-316850288388}"/>
              </a:ext>
            </a:extLst>
          </p:cNvPr>
          <p:cNvSpPr txBox="1"/>
          <p:nvPr/>
        </p:nvSpPr>
        <p:spPr>
          <a:xfrm>
            <a:off x="5898741" y="2734064"/>
            <a:ext cx="6161648" cy="1754326"/>
          </a:xfrm>
          <a:prstGeom prst="rect">
            <a:avLst/>
          </a:prstGeom>
          <a:solidFill>
            <a:schemeClr val="accent1"/>
          </a:solidFill>
          <a:ln>
            <a:solidFill>
              <a:schemeClr val="tx1"/>
            </a:solidFill>
          </a:ln>
        </p:spPr>
        <p:txBody>
          <a:bodyPr wrap="square" rtlCol="0">
            <a:spAutoFit/>
          </a:bodyPr>
          <a:lstStyle/>
          <a:p>
            <a:pPr marL="285750" indent="-285750">
              <a:buFont typeface="Arial" panose="020B0604020202020204" pitchFamily="34" charset="0"/>
              <a:buChar char="•"/>
            </a:pPr>
            <a:r>
              <a:rPr lang="fr-BE" dirty="0">
                <a:solidFill>
                  <a:schemeClr val="bg1"/>
                </a:solidFill>
              </a:rPr>
              <a:t>compréhensible par le plus grand nombre possible de contribuables</a:t>
            </a:r>
          </a:p>
          <a:p>
            <a:pPr marL="285750" indent="-285750">
              <a:buFont typeface="Arial" panose="020B0604020202020204" pitchFamily="34" charset="0"/>
              <a:buChar char="•"/>
            </a:pPr>
            <a:r>
              <a:rPr lang="fr-BE" dirty="0">
                <a:solidFill>
                  <a:schemeClr val="bg1"/>
                </a:solidFill>
              </a:rPr>
              <a:t>facilite le </a:t>
            </a:r>
            <a:r>
              <a:rPr lang="fr-BE" i="1" dirty="0">
                <a:solidFill>
                  <a:schemeClr val="bg1"/>
                </a:solidFill>
              </a:rPr>
              <a:t>respect des règles </a:t>
            </a:r>
            <a:r>
              <a:rPr lang="fr-BE" dirty="0">
                <a:solidFill>
                  <a:schemeClr val="bg1"/>
                </a:solidFill>
              </a:rPr>
              <a:t> (application et compréhension)</a:t>
            </a:r>
          </a:p>
          <a:p>
            <a:pPr marL="285750" indent="-285750">
              <a:buFont typeface="Arial" panose="020B0604020202020204" pitchFamily="34" charset="0"/>
              <a:buChar char="•"/>
            </a:pPr>
            <a:r>
              <a:rPr lang="fr-BE" dirty="0">
                <a:solidFill>
                  <a:schemeClr val="bg1"/>
                </a:solidFill>
              </a:rPr>
              <a:t>facilite </a:t>
            </a:r>
            <a:r>
              <a:rPr lang="fr-BE" i="1" dirty="0">
                <a:solidFill>
                  <a:schemeClr val="bg1"/>
                </a:solidFill>
              </a:rPr>
              <a:t>la gestion de l’État  (contrôle) </a:t>
            </a:r>
            <a:endParaRPr lang="fr-BE" dirty="0">
              <a:solidFill>
                <a:schemeClr val="bg1"/>
              </a:solidFill>
            </a:endParaRPr>
          </a:p>
          <a:p>
            <a:pPr marL="285750" indent="-285750">
              <a:buFont typeface="Arial" panose="020B0604020202020204" pitchFamily="34" charset="0"/>
              <a:buChar char="•"/>
            </a:pPr>
            <a:r>
              <a:rPr lang="fr-FR" dirty="0">
                <a:solidFill>
                  <a:schemeClr val="bg1"/>
                </a:solidFill>
              </a:rPr>
              <a:t>plus facile à administrer, plus compréhensible pour le contribuable et donc mieux accepté</a:t>
            </a:r>
            <a:endParaRPr lang="fr-BE" dirty="0">
              <a:solidFill>
                <a:schemeClr val="bg1"/>
              </a:solidFill>
            </a:endParaRPr>
          </a:p>
        </p:txBody>
      </p:sp>
      <p:sp>
        <p:nvSpPr>
          <p:cNvPr id="16" name="ZoneTexte 15">
            <a:extLst>
              <a:ext uri="{FF2B5EF4-FFF2-40B4-BE49-F238E27FC236}">
                <a16:creationId xmlns:a16="http://schemas.microsoft.com/office/drawing/2014/main" id="{2157FCE8-D2D1-4906-9340-8D5853EC1541}"/>
              </a:ext>
            </a:extLst>
          </p:cNvPr>
          <p:cNvSpPr txBox="1"/>
          <p:nvPr/>
        </p:nvSpPr>
        <p:spPr>
          <a:xfrm>
            <a:off x="5608320" y="5153627"/>
            <a:ext cx="6468111" cy="923330"/>
          </a:xfrm>
          <a:prstGeom prst="rect">
            <a:avLst/>
          </a:prstGeom>
          <a:solidFill>
            <a:schemeClr val="accent1"/>
          </a:solidFill>
          <a:ln>
            <a:solidFill>
              <a:schemeClr val="tx1"/>
            </a:solidFill>
          </a:ln>
        </p:spPr>
        <p:txBody>
          <a:bodyPr wrap="square" rtlCol="0">
            <a:spAutoFit/>
          </a:bodyPr>
          <a:lstStyle/>
          <a:p>
            <a:pPr marL="285750" indent="-285750">
              <a:buFont typeface="Arial" panose="020B0604020202020204" pitchFamily="34" charset="0"/>
              <a:buChar char="•"/>
            </a:pPr>
            <a:r>
              <a:rPr lang="fr-FR" dirty="0">
                <a:solidFill>
                  <a:schemeClr val="bg1"/>
                </a:solidFill>
              </a:rPr>
              <a:t>Garantie les contribuables contre l’arbitraire</a:t>
            </a:r>
          </a:p>
          <a:p>
            <a:pPr marL="285750" indent="-285750">
              <a:buFont typeface="Arial" panose="020B0604020202020204" pitchFamily="34" charset="0"/>
              <a:buChar char="•"/>
            </a:pPr>
            <a:r>
              <a:rPr lang="fr-FR" dirty="0">
                <a:solidFill>
                  <a:schemeClr val="bg1"/>
                </a:solidFill>
              </a:rPr>
              <a:t>Maintient leur confiance </a:t>
            </a:r>
          </a:p>
          <a:p>
            <a:pPr marL="285750" indent="-285750">
              <a:buFont typeface="Arial" panose="020B0604020202020204" pitchFamily="34" charset="0"/>
              <a:buChar char="•"/>
            </a:pPr>
            <a:r>
              <a:rPr lang="fr-FR" dirty="0">
                <a:solidFill>
                  <a:schemeClr val="bg1"/>
                </a:solidFill>
              </a:rPr>
              <a:t>Permet que leurs décisions soient prises sans trop d’incertitude</a:t>
            </a:r>
            <a:endParaRPr lang="fr-BE" dirty="0">
              <a:solidFill>
                <a:schemeClr val="bg1"/>
              </a:solidFill>
            </a:endParaRPr>
          </a:p>
        </p:txBody>
      </p:sp>
      <p:sp>
        <p:nvSpPr>
          <p:cNvPr id="5" name="Flèche : droite 4">
            <a:extLst>
              <a:ext uri="{FF2B5EF4-FFF2-40B4-BE49-F238E27FC236}">
                <a16:creationId xmlns:a16="http://schemas.microsoft.com/office/drawing/2014/main" id="{93261E22-ED57-4937-8A3E-60B32343D40B}"/>
              </a:ext>
            </a:extLst>
          </p:cNvPr>
          <p:cNvSpPr/>
          <p:nvPr/>
        </p:nvSpPr>
        <p:spPr>
          <a:xfrm>
            <a:off x="4953000" y="1112520"/>
            <a:ext cx="6553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8" name="Flèche : droite 17">
            <a:extLst>
              <a:ext uri="{FF2B5EF4-FFF2-40B4-BE49-F238E27FC236}">
                <a16:creationId xmlns:a16="http://schemas.microsoft.com/office/drawing/2014/main" id="{37F88733-D2AC-40AD-80F0-39F27639C673}"/>
              </a:ext>
            </a:extLst>
          </p:cNvPr>
          <p:cNvSpPr/>
          <p:nvPr/>
        </p:nvSpPr>
        <p:spPr>
          <a:xfrm>
            <a:off x="4979228" y="3218701"/>
            <a:ext cx="6553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9" name="Flèche : droite 18">
            <a:extLst>
              <a:ext uri="{FF2B5EF4-FFF2-40B4-BE49-F238E27FC236}">
                <a16:creationId xmlns:a16="http://schemas.microsoft.com/office/drawing/2014/main" id="{7C47B227-6A2A-4107-B108-FF46335C72AE}"/>
              </a:ext>
            </a:extLst>
          </p:cNvPr>
          <p:cNvSpPr/>
          <p:nvPr/>
        </p:nvSpPr>
        <p:spPr>
          <a:xfrm>
            <a:off x="4854345" y="5356212"/>
            <a:ext cx="6553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426911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F1E6CAA6-3EE8-4EE1-88F7-AC46E0C239BE}"/>
              </a:ext>
            </a:extLst>
          </p:cNvPr>
          <p:cNvSpPr txBox="1"/>
          <p:nvPr/>
        </p:nvSpPr>
        <p:spPr>
          <a:xfrm>
            <a:off x="3002279" y="1371600"/>
            <a:ext cx="1634880"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Flexibilité</a:t>
            </a:r>
          </a:p>
          <a:p>
            <a:pPr algn="ctr"/>
            <a:endParaRPr lang="fr-BE" sz="2000" b="1" dirty="0">
              <a:solidFill>
                <a:schemeClr val="bg1"/>
              </a:solidFill>
            </a:endParaRPr>
          </a:p>
        </p:txBody>
      </p:sp>
      <p:sp>
        <p:nvSpPr>
          <p:cNvPr id="28" name="Rectangle : coins arrondis 27">
            <a:extLst>
              <a:ext uri="{FF2B5EF4-FFF2-40B4-BE49-F238E27FC236}">
                <a16:creationId xmlns:a16="http://schemas.microsoft.com/office/drawing/2014/main" id="{F495EF1D-9C2F-4665-B37F-9C46C9438F38}"/>
              </a:ext>
            </a:extLst>
          </p:cNvPr>
          <p:cNvSpPr/>
          <p:nvPr/>
        </p:nvSpPr>
        <p:spPr>
          <a:xfrm>
            <a:off x="131611" y="2429905"/>
            <a:ext cx="2319759" cy="16891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Analyse micro-économique de l’impôt</a:t>
            </a:r>
          </a:p>
        </p:txBody>
      </p:sp>
      <p:sp>
        <p:nvSpPr>
          <p:cNvPr id="29" name="ZoneTexte 28">
            <a:extLst>
              <a:ext uri="{FF2B5EF4-FFF2-40B4-BE49-F238E27FC236}">
                <a16:creationId xmlns:a16="http://schemas.microsoft.com/office/drawing/2014/main" id="{9B56B2A1-298F-48B4-A86F-202A8B7C7702}"/>
              </a:ext>
            </a:extLst>
          </p:cNvPr>
          <p:cNvSpPr txBox="1"/>
          <p:nvPr/>
        </p:nvSpPr>
        <p:spPr>
          <a:xfrm>
            <a:off x="2941320" y="4753518"/>
            <a:ext cx="1756799" cy="1015663"/>
          </a:xfrm>
          <a:prstGeom prst="rect">
            <a:avLst/>
          </a:prstGeom>
          <a:solidFill>
            <a:schemeClr val="accent1"/>
          </a:solidFill>
          <a:ln>
            <a:solidFill>
              <a:schemeClr val="tx1"/>
            </a:solidFill>
          </a:ln>
        </p:spPr>
        <p:txBody>
          <a:bodyPr wrap="square" rtlCol="0">
            <a:spAutoFit/>
          </a:bodyPr>
          <a:lstStyle/>
          <a:p>
            <a:pPr algn="ctr"/>
            <a:endParaRPr lang="fr-FR" sz="2000" b="1" dirty="0">
              <a:solidFill>
                <a:schemeClr val="bg1"/>
              </a:solidFill>
            </a:endParaRPr>
          </a:p>
          <a:p>
            <a:pPr algn="ctr"/>
            <a:r>
              <a:rPr lang="fr-FR" sz="2000" b="1" dirty="0">
                <a:solidFill>
                  <a:schemeClr val="bg1"/>
                </a:solidFill>
              </a:rPr>
              <a:t>compétitivité</a:t>
            </a:r>
          </a:p>
          <a:p>
            <a:pPr algn="ctr"/>
            <a:endParaRPr lang="fr-BE" sz="2000" b="1" dirty="0">
              <a:solidFill>
                <a:schemeClr val="bg1"/>
              </a:solidFill>
            </a:endParaRPr>
          </a:p>
        </p:txBody>
      </p:sp>
      <p:sp>
        <p:nvSpPr>
          <p:cNvPr id="5" name="Flèche : droite 4">
            <a:extLst>
              <a:ext uri="{FF2B5EF4-FFF2-40B4-BE49-F238E27FC236}">
                <a16:creationId xmlns:a16="http://schemas.microsoft.com/office/drawing/2014/main" id="{93261E22-ED57-4937-8A3E-60B32343D40B}"/>
              </a:ext>
            </a:extLst>
          </p:cNvPr>
          <p:cNvSpPr/>
          <p:nvPr/>
        </p:nvSpPr>
        <p:spPr>
          <a:xfrm>
            <a:off x="4953000" y="1620351"/>
            <a:ext cx="6553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9" name="Flèche : droite 18">
            <a:extLst>
              <a:ext uri="{FF2B5EF4-FFF2-40B4-BE49-F238E27FC236}">
                <a16:creationId xmlns:a16="http://schemas.microsoft.com/office/drawing/2014/main" id="{7C47B227-6A2A-4107-B108-FF46335C72AE}"/>
              </a:ext>
            </a:extLst>
          </p:cNvPr>
          <p:cNvSpPr/>
          <p:nvPr/>
        </p:nvSpPr>
        <p:spPr>
          <a:xfrm>
            <a:off x="4953000" y="5002269"/>
            <a:ext cx="655320" cy="5181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7" name="ZoneTexte 16">
            <a:extLst>
              <a:ext uri="{FF2B5EF4-FFF2-40B4-BE49-F238E27FC236}">
                <a16:creationId xmlns:a16="http://schemas.microsoft.com/office/drawing/2014/main" id="{9B24A011-DEBD-4A2B-81A4-57DC1F5F4497}"/>
              </a:ext>
            </a:extLst>
          </p:cNvPr>
          <p:cNvSpPr txBox="1"/>
          <p:nvPr/>
        </p:nvSpPr>
        <p:spPr>
          <a:xfrm>
            <a:off x="6096000" y="1279266"/>
            <a:ext cx="5403362" cy="1200329"/>
          </a:xfrm>
          <a:prstGeom prst="rect">
            <a:avLst/>
          </a:prstGeom>
          <a:solidFill>
            <a:schemeClr val="accent1"/>
          </a:solidFill>
          <a:ln>
            <a:solidFill>
              <a:schemeClr val="tx1"/>
            </a:solidFill>
          </a:ln>
        </p:spPr>
        <p:txBody>
          <a:bodyPr wrap="square" rtlCol="0">
            <a:spAutoFit/>
          </a:bodyPr>
          <a:lstStyle/>
          <a:p>
            <a:pPr marL="285750" indent="-285750">
              <a:buFont typeface="Arial" panose="020B0604020202020204" pitchFamily="34" charset="0"/>
              <a:buChar char="•"/>
            </a:pPr>
            <a:r>
              <a:rPr lang="fr-FR" dirty="0">
                <a:solidFill>
                  <a:schemeClr val="bg1"/>
                </a:solidFill>
              </a:rPr>
              <a:t>s’adapter </a:t>
            </a:r>
            <a:r>
              <a:rPr lang="fr-BE" dirty="0">
                <a:solidFill>
                  <a:schemeClr val="bg1"/>
                </a:solidFill>
              </a:rPr>
              <a:t>de manière à couvrir les besoins de recettes des États </a:t>
            </a:r>
          </a:p>
          <a:p>
            <a:pPr marL="285750" indent="-285750">
              <a:buFont typeface="Arial" panose="020B0604020202020204" pitchFamily="34" charset="0"/>
              <a:buChar char="•"/>
            </a:pPr>
            <a:r>
              <a:rPr lang="fr-BE" dirty="0">
                <a:solidFill>
                  <a:schemeClr val="bg1"/>
                </a:solidFill>
              </a:rPr>
              <a:t>s’adapter en permanence aux nouveaux besoins identifiés</a:t>
            </a:r>
          </a:p>
        </p:txBody>
      </p:sp>
      <p:sp>
        <p:nvSpPr>
          <p:cNvPr id="20" name="ZoneTexte 19">
            <a:extLst>
              <a:ext uri="{FF2B5EF4-FFF2-40B4-BE49-F238E27FC236}">
                <a16:creationId xmlns:a16="http://schemas.microsoft.com/office/drawing/2014/main" id="{90C0CDB3-7385-4798-8B79-FE2A9E25A606}"/>
              </a:ext>
            </a:extLst>
          </p:cNvPr>
          <p:cNvSpPr txBox="1"/>
          <p:nvPr/>
        </p:nvSpPr>
        <p:spPr>
          <a:xfrm>
            <a:off x="5863201" y="4717062"/>
            <a:ext cx="6103620" cy="923330"/>
          </a:xfrm>
          <a:prstGeom prst="rect">
            <a:avLst/>
          </a:prstGeom>
          <a:solidFill>
            <a:schemeClr val="accent1"/>
          </a:solidFill>
        </p:spPr>
        <p:txBody>
          <a:bodyPr wrap="square">
            <a:spAutoFit/>
          </a:bodyPr>
          <a:lstStyle/>
          <a:p>
            <a:pPr marL="285750" indent="-285750">
              <a:buFont typeface="Arial" panose="020B0604020202020204" pitchFamily="34" charset="0"/>
              <a:buChar char="•"/>
            </a:pPr>
            <a:r>
              <a:rPr lang="fr-BE" dirty="0">
                <a:solidFill>
                  <a:schemeClr val="bg1"/>
                </a:solidFill>
              </a:rPr>
              <a:t>Impact des systèmes fiscaux des autres Etats</a:t>
            </a:r>
          </a:p>
          <a:p>
            <a:pPr lvl="2"/>
            <a:endParaRPr lang="fr-BE" dirty="0">
              <a:solidFill>
                <a:schemeClr val="bg1"/>
              </a:solidFill>
            </a:endParaRPr>
          </a:p>
          <a:p>
            <a:pPr marL="285750" indent="-285750">
              <a:buFont typeface="Arial" panose="020B0604020202020204" pitchFamily="34" charset="0"/>
              <a:buChar char="•"/>
            </a:pPr>
            <a:r>
              <a:rPr lang="fr-BE" dirty="0">
                <a:solidFill>
                  <a:schemeClr val="bg1"/>
                </a:solidFill>
              </a:rPr>
              <a:t>&gt;&lt; peut s’opposer au critère d’équité</a:t>
            </a:r>
          </a:p>
        </p:txBody>
      </p:sp>
    </p:spTree>
    <p:extLst>
      <p:ext uri="{BB962C8B-B14F-4D97-AF65-F5344CB8AC3E}">
        <p14:creationId xmlns:p14="http://schemas.microsoft.com/office/powerpoint/2010/main" val="842777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a:extLst>
              <a:ext uri="{FF2B5EF4-FFF2-40B4-BE49-F238E27FC236}">
                <a16:creationId xmlns:a16="http://schemas.microsoft.com/office/drawing/2014/main" id="{727C054E-ED7B-404A-9CFE-700EC64D097A}"/>
              </a:ext>
            </a:extLst>
          </p:cNvPr>
          <p:cNvSpPr>
            <a:spLocks noGrp="1"/>
          </p:cNvSpPr>
          <p:nvPr>
            <p:ph type="sldNum" sz="quarter" idx="12"/>
          </p:nvPr>
        </p:nvSpPr>
        <p:spPr/>
        <p:txBody>
          <a:bodyPr/>
          <a:lstStyle/>
          <a:p>
            <a:fld id="{475665DB-EF9D-45F1-9B56-94DAA0D7D946}" type="slidenum">
              <a:rPr lang="fr-BE" smtClean="0"/>
              <a:t>16</a:t>
            </a:fld>
            <a:endParaRPr lang="fr-BE" dirty="0"/>
          </a:p>
        </p:txBody>
      </p:sp>
      <p:sp>
        <p:nvSpPr>
          <p:cNvPr id="2" name="Rectangle 1">
            <a:extLst>
              <a:ext uri="{FF2B5EF4-FFF2-40B4-BE49-F238E27FC236}">
                <a16:creationId xmlns:a16="http://schemas.microsoft.com/office/drawing/2014/main" id="{6E67BE1A-B2BE-42D4-94B6-9AA0D57DBFC5}"/>
              </a:ext>
            </a:extLst>
          </p:cNvPr>
          <p:cNvSpPr/>
          <p:nvPr/>
        </p:nvSpPr>
        <p:spPr>
          <a:xfrm>
            <a:off x="215998" y="1589490"/>
            <a:ext cx="11760004" cy="3679020"/>
          </a:xfrm>
          <a:prstGeom prst="rect">
            <a:avLst/>
          </a:prstGeom>
        </p:spPr>
        <p:txBody>
          <a:bodyPr wrap="square">
            <a:spAutoFit/>
          </a:bodyPr>
          <a:lstStyle/>
          <a:p>
            <a:pPr algn="just">
              <a:lnSpc>
                <a:spcPct val="150000"/>
              </a:lnSpc>
              <a:spcAft>
                <a:spcPts val="800"/>
              </a:spcAft>
            </a:pPr>
            <a:r>
              <a:rPr lang="fr-BE" sz="20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 la recherche d’un système fiscal optimal</a:t>
            </a:r>
          </a:p>
          <a:p>
            <a:pPr marL="285750" indent="-285750" algn="just">
              <a:lnSpc>
                <a:spcPct val="150000"/>
              </a:lnSpc>
              <a:spcAft>
                <a:spcPts val="800"/>
              </a:spcAft>
              <a:buFont typeface="Arial" panose="020B0604020202020204" pitchFamily="34" charset="0"/>
              <a:buChar char="•"/>
            </a:pPr>
            <a:r>
              <a:rPr lang="fr-BE" sz="2000" dirty="0">
                <a:latin typeface="Times New Roman" panose="02020603050405020304" pitchFamily="18" charset="0"/>
                <a:ea typeface="Calibri" panose="020F0502020204030204" pitchFamily="34" charset="0"/>
                <a:cs typeface="Times New Roman" panose="02020603050405020304" pitchFamily="18" charset="0"/>
              </a:rPr>
              <a:t>Existence de </a:t>
            </a:r>
            <a:r>
              <a:rPr lang="fr-BE" sz="2000" i="1" dirty="0">
                <a:latin typeface="Times New Roman" panose="02020603050405020304" pitchFamily="18" charset="0"/>
                <a:ea typeface="Calibri" panose="020F0502020204030204" pitchFamily="34" charset="0"/>
                <a:cs typeface="Times New Roman" panose="02020603050405020304" pitchFamily="18" charset="0"/>
              </a:rPr>
              <a:t>conflits</a:t>
            </a:r>
            <a:r>
              <a:rPr lang="fr-BE" sz="2000" dirty="0">
                <a:latin typeface="Times New Roman" panose="02020603050405020304" pitchFamily="18" charset="0"/>
                <a:ea typeface="Calibri" panose="020F0502020204030204" pitchFamily="34" charset="0"/>
                <a:cs typeface="Times New Roman" panose="02020603050405020304" pitchFamily="18" charset="0"/>
              </a:rPr>
              <a:t> entre ces différents objectifs </a:t>
            </a:r>
            <a:r>
              <a:rPr lang="fr-BE" sz="2000" dirty="0">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 </a:t>
            </a:r>
            <a:r>
              <a:rPr lang="fr-BE" sz="2000" dirty="0">
                <a:latin typeface="Times New Roman" panose="02020603050405020304" pitchFamily="18" charset="0"/>
                <a:ea typeface="Calibri" panose="020F0502020204030204" pitchFamily="34" charset="0"/>
                <a:cs typeface="Times New Roman" panose="02020603050405020304" pitchFamily="18" charset="0"/>
              </a:rPr>
              <a:t>arbitrage(s) de nature politique en fonction du poids que l’on désire mettre sur un objectif plutôt qu’un autre</a:t>
            </a:r>
          </a:p>
          <a:p>
            <a:pPr marL="285750" indent="-285750" algn="just">
              <a:lnSpc>
                <a:spcPct val="150000"/>
              </a:lnSpc>
              <a:spcAft>
                <a:spcPts val="800"/>
              </a:spcAft>
              <a:buFont typeface="Arial" panose="020B0604020202020204" pitchFamily="34" charset="0"/>
              <a:buChar char="•"/>
            </a:pPr>
            <a:r>
              <a:rPr lang="fr-BE" sz="2000" dirty="0">
                <a:latin typeface="Times New Roman" panose="02020603050405020304" pitchFamily="18" charset="0"/>
                <a:ea typeface="Calibri" panose="020F0502020204030204" pitchFamily="34" charset="0"/>
                <a:cs typeface="Times New Roman" panose="02020603050405020304" pitchFamily="18" charset="0"/>
              </a:rPr>
              <a:t>Ces arbitrages sont définis par les décisions politiques qui doivent impérativement prendre en compte le système fiscal </a:t>
            </a:r>
            <a:r>
              <a:rPr lang="fr-BE" sz="2000" i="1" dirty="0">
                <a:latin typeface="Times New Roman" panose="02020603050405020304" pitchFamily="18" charset="0"/>
                <a:ea typeface="Calibri" panose="020F0502020204030204" pitchFamily="34" charset="0"/>
                <a:cs typeface="Times New Roman" panose="02020603050405020304" pitchFamily="18" charset="0"/>
              </a:rPr>
              <a:t>dans son ensemble</a:t>
            </a:r>
          </a:p>
          <a:p>
            <a:pPr marL="285750" indent="-285750" algn="just">
              <a:lnSpc>
                <a:spcPct val="150000"/>
              </a:lnSpc>
              <a:spcAft>
                <a:spcPts val="800"/>
              </a:spcAft>
              <a:buFont typeface="Arial" panose="020B0604020202020204" pitchFamily="34" charset="0"/>
              <a:buChar char="•"/>
            </a:pPr>
            <a:r>
              <a:rPr lang="fr-BE" sz="2000" dirty="0">
                <a:latin typeface="Times New Roman" panose="02020603050405020304" pitchFamily="18" charset="0"/>
                <a:ea typeface="Calibri" panose="020F0502020204030204" pitchFamily="34" charset="0"/>
                <a:cs typeface="Times New Roman" panose="02020603050405020304" pitchFamily="18" charset="0"/>
              </a:rPr>
              <a:t>L’impôt </a:t>
            </a:r>
            <a:r>
              <a:rPr lang="fr-BE" sz="2000" i="1" dirty="0">
                <a:latin typeface="Times New Roman" panose="02020603050405020304" pitchFamily="18" charset="0"/>
                <a:ea typeface="Calibri" panose="020F0502020204030204" pitchFamily="34" charset="0"/>
                <a:cs typeface="Times New Roman" panose="02020603050405020304" pitchFamily="18" charset="0"/>
              </a:rPr>
              <a:t>idéal</a:t>
            </a:r>
            <a:r>
              <a:rPr lang="fr-BE" sz="2000" dirty="0">
                <a:latin typeface="Times New Roman" panose="02020603050405020304" pitchFamily="18" charset="0"/>
                <a:ea typeface="Calibri" panose="020F0502020204030204" pitchFamily="34" charset="0"/>
                <a:cs typeface="Times New Roman" panose="02020603050405020304" pitchFamily="18" charset="0"/>
              </a:rPr>
              <a:t> ou le modèle fiscal </a:t>
            </a:r>
            <a:r>
              <a:rPr lang="fr-BE" sz="2000" i="1" dirty="0">
                <a:latin typeface="Times New Roman" panose="02020603050405020304" pitchFamily="18" charset="0"/>
                <a:ea typeface="Calibri" panose="020F0502020204030204" pitchFamily="34" charset="0"/>
                <a:cs typeface="Times New Roman" panose="02020603050405020304" pitchFamily="18" charset="0"/>
              </a:rPr>
              <a:t>idéal</a:t>
            </a:r>
            <a:r>
              <a:rPr lang="fr-BE" sz="2000" dirty="0">
                <a:latin typeface="Times New Roman" panose="02020603050405020304" pitchFamily="18" charset="0"/>
                <a:ea typeface="Calibri" panose="020F0502020204030204" pitchFamily="34" charset="0"/>
                <a:cs typeface="Times New Roman" panose="02020603050405020304" pitchFamily="18" charset="0"/>
              </a:rPr>
              <a:t> n’existe pas</a:t>
            </a:r>
          </a:p>
          <a:p>
            <a:pPr marL="285750" indent="-285750" algn="just">
              <a:lnSpc>
                <a:spcPct val="150000"/>
              </a:lnSpc>
              <a:spcAft>
                <a:spcPts val="800"/>
              </a:spcAft>
              <a:buFont typeface="Arial" panose="020B0604020202020204" pitchFamily="34" charset="0"/>
              <a:buChar char="•"/>
            </a:pPr>
            <a:endParaRPr lang="fr-BE"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39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a:bodyPr>
          <a:lstStyle/>
          <a:p>
            <a:endParaRPr lang="nl-BE" dirty="0"/>
          </a:p>
          <a:p>
            <a:r>
              <a:rPr lang="nl-BE" dirty="0"/>
              <a:t>M. BOURGEOIS et M. UHODA, </a:t>
            </a:r>
            <a:r>
              <a:rPr lang="fr-BE" dirty="0"/>
              <a:t>La décentralisation fiscale et financière en République Démocratique du Congo : éléments économiques et juridiques, </a:t>
            </a:r>
            <a:r>
              <a:rPr lang="fr-BE" i="1" dirty="0"/>
              <a:t>Revue de la faculté de droit de l’Université de Liège, </a:t>
            </a:r>
            <a:r>
              <a:rPr lang="fr-BE" dirty="0"/>
              <a:t>2011/3-4, pp. 375-433</a:t>
            </a:r>
            <a:endParaRPr lang="fr-FR" dirty="0"/>
          </a:p>
          <a:p>
            <a:endParaRPr lang="fr-FR" dirty="0"/>
          </a:p>
        </p:txBody>
      </p:sp>
    </p:spTree>
    <p:extLst>
      <p:ext uri="{BB962C8B-B14F-4D97-AF65-F5344CB8AC3E}">
        <p14:creationId xmlns:p14="http://schemas.microsoft.com/office/powerpoint/2010/main" val="3925900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fontScale="85000" lnSpcReduction="20000"/>
          </a:bodyPr>
          <a:lstStyle/>
          <a:p>
            <a:r>
              <a:rPr lang="fr-FR" dirty="0"/>
              <a:t>Constitution RDC :</a:t>
            </a:r>
          </a:p>
          <a:p>
            <a:pPr lvl="1"/>
            <a:r>
              <a:rPr lang="fr-BE" b="1" dirty="0"/>
              <a:t>Article 122</a:t>
            </a:r>
            <a:br>
              <a:rPr lang="fr-BE" b="1" dirty="0"/>
            </a:br>
            <a:r>
              <a:rPr lang="fr-BE" b="1" dirty="0"/>
              <a:t>Sans préjudice des autres dispositions de la présente Constitution, la loi fixe les règles concernant : (…) 10. l’assiette, le taux et les modalités de recouvrement des impositions de toute nature (…)</a:t>
            </a:r>
          </a:p>
          <a:p>
            <a:pPr lvl="1"/>
            <a:r>
              <a:rPr lang="fr-BE" b="1" dirty="0"/>
              <a:t>Article 171</a:t>
            </a:r>
            <a:br>
              <a:rPr lang="fr-BE" b="1" dirty="0"/>
            </a:br>
            <a:r>
              <a:rPr lang="fr-BE" b="1" dirty="0"/>
              <a:t>Les finances du pouvoir central et celles des provinces sont distinctes.</a:t>
            </a:r>
          </a:p>
          <a:p>
            <a:pPr lvl="1"/>
            <a:r>
              <a:rPr lang="fr-BE" b="1" dirty="0"/>
              <a:t>Article 174</a:t>
            </a:r>
            <a:br>
              <a:rPr lang="fr-BE" b="1" dirty="0"/>
            </a:br>
            <a:r>
              <a:rPr lang="fr-BE" b="1" dirty="0"/>
              <a:t>Il ne peut être établi d’impôts que par la loi.</a:t>
            </a:r>
            <a:br>
              <a:rPr lang="fr-BE" b="1" dirty="0"/>
            </a:br>
            <a:r>
              <a:rPr lang="fr-BE" b="1" dirty="0"/>
              <a:t>La contribution aux charges publiques constitue un devoir pour toute personne vivant en République Démocratique du Congo.</a:t>
            </a:r>
            <a:br>
              <a:rPr lang="fr-BE" b="1" dirty="0"/>
            </a:br>
            <a:r>
              <a:rPr lang="fr-BE" b="1" dirty="0"/>
              <a:t>Il ne peut être établi d’exemption ou d’allègement fiscal qu’en vertu de la loi.</a:t>
            </a:r>
          </a:p>
          <a:p>
            <a:pPr lvl="1"/>
            <a:r>
              <a:rPr lang="fr-BE" b="1" dirty="0"/>
              <a:t>Article 175</a:t>
            </a:r>
            <a:br>
              <a:rPr lang="fr-BE" b="1" dirty="0"/>
            </a:br>
            <a:r>
              <a:rPr lang="fr-BE" b="1" dirty="0"/>
              <a:t>Le budget des recettes et des dépenses de l’Etat, à savoir celui du pouvoir central et des provinces, est arrêté chaque année par une loi.</a:t>
            </a:r>
            <a:br>
              <a:rPr lang="fr-BE" b="1" dirty="0"/>
            </a:br>
            <a:r>
              <a:rPr lang="fr-BE" b="1" dirty="0"/>
              <a:t>La part des recettes à caractère national allouées aux provinces est établie à 40%. Elle est retenue à la source.</a:t>
            </a:r>
            <a:br>
              <a:rPr lang="fr-BE" b="1" dirty="0"/>
            </a:br>
            <a:r>
              <a:rPr lang="fr-BE" b="1" dirty="0"/>
              <a:t>La loi fixe la nomenclature des autres recettes locales et la modalité de leur répartition.</a:t>
            </a:r>
            <a:endParaRPr lang="fr-FR" dirty="0"/>
          </a:p>
          <a:p>
            <a:endParaRPr lang="fr-FR" dirty="0"/>
          </a:p>
        </p:txBody>
      </p:sp>
    </p:spTree>
    <p:extLst>
      <p:ext uri="{BB962C8B-B14F-4D97-AF65-F5344CB8AC3E}">
        <p14:creationId xmlns:p14="http://schemas.microsoft.com/office/powerpoint/2010/main" val="2917039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lnSpcReduction="10000"/>
          </a:bodyPr>
          <a:lstStyle/>
          <a:p>
            <a:r>
              <a:rPr lang="fr-FR" dirty="0"/>
              <a:t>Constitution RDC :</a:t>
            </a:r>
          </a:p>
          <a:p>
            <a:pPr lvl="1"/>
            <a:r>
              <a:rPr lang="fr-BE" b="1" dirty="0"/>
              <a:t>Article 201</a:t>
            </a:r>
            <a:br>
              <a:rPr lang="fr-BE" b="1" dirty="0"/>
            </a:br>
            <a:r>
              <a:rPr lang="fr-BE" b="1" dirty="0"/>
              <a:t>La répartition des compétences entre le pouvoir central et les provinces est fixée par la présente Constitution.</a:t>
            </a:r>
            <a:br>
              <a:rPr lang="fr-BE" b="1" dirty="0"/>
            </a:br>
            <a:r>
              <a:rPr lang="fr-BE" b="1" dirty="0"/>
              <a:t>Les matières sont, soit de la compétence exclusive du pouvoir central, soit de la compétence concurrente du pouvoir central et des provinces, soit de la compétence exclusive des provinces.</a:t>
            </a:r>
          </a:p>
          <a:p>
            <a:pPr lvl="1"/>
            <a:r>
              <a:rPr lang="fr-BE" b="1" dirty="0"/>
              <a:t>Article 202</a:t>
            </a:r>
            <a:br>
              <a:rPr lang="fr-BE" b="1" dirty="0"/>
            </a:br>
            <a:r>
              <a:rPr lang="fr-BE" b="1" dirty="0"/>
              <a:t>Sans préjudice des autres dispositions de la présente Constitution, les matières suivantes sont de la </a:t>
            </a:r>
            <a:r>
              <a:rPr lang="fr-BE" b="1" u="sng" dirty="0"/>
              <a:t>compétence exclusive du pouvoir central </a:t>
            </a:r>
            <a:r>
              <a:rPr lang="fr-BE" b="1" dirty="0"/>
              <a:t>: (…)</a:t>
            </a:r>
            <a:br>
              <a:rPr lang="fr-BE" b="1" dirty="0"/>
            </a:br>
            <a:r>
              <a:rPr lang="fr-BE" b="1" dirty="0"/>
              <a:t>9. les finances publiques de la République ;</a:t>
            </a:r>
            <a:br>
              <a:rPr lang="fr-BE" b="1" dirty="0"/>
            </a:br>
            <a:r>
              <a:rPr lang="fr-BE" b="1" dirty="0"/>
              <a:t>10. l’établissement des impôts sur le revenu, des impôts sur les sociétés et des impôts personnels conformément à l’article 174. </a:t>
            </a:r>
            <a:endParaRPr lang="fr-FR" dirty="0"/>
          </a:p>
        </p:txBody>
      </p:sp>
    </p:spTree>
    <p:extLst>
      <p:ext uri="{BB962C8B-B14F-4D97-AF65-F5344CB8AC3E}">
        <p14:creationId xmlns:p14="http://schemas.microsoft.com/office/powerpoint/2010/main" val="314942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Plan</a:t>
            </a:r>
          </a:p>
        </p:txBody>
      </p:sp>
      <p:sp>
        <p:nvSpPr>
          <p:cNvPr id="3" name="Espace réservé du contenu 2"/>
          <p:cNvSpPr>
            <a:spLocks noGrp="1"/>
          </p:cNvSpPr>
          <p:nvPr>
            <p:ph idx="1"/>
          </p:nvPr>
        </p:nvSpPr>
        <p:spPr/>
        <p:txBody>
          <a:bodyPr/>
          <a:lstStyle/>
          <a:p>
            <a:pPr marL="0" indent="0">
              <a:buNone/>
            </a:pPr>
            <a:r>
              <a:rPr lang="fr-FR" dirty="0"/>
              <a:t>1. Théorie économique du fédéralisme fiscal ou budgétaire</a:t>
            </a:r>
          </a:p>
          <a:p>
            <a:endParaRPr lang="fr-FR" dirty="0"/>
          </a:p>
          <a:p>
            <a:pPr marL="0" indent="0">
              <a:buNone/>
            </a:pPr>
            <a:r>
              <a:rPr lang="fr-FR" dirty="0"/>
              <a:t>2. Théorie économique relative au « bon impôt »</a:t>
            </a:r>
          </a:p>
          <a:p>
            <a:endParaRPr lang="fr-FR" dirty="0"/>
          </a:p>
          <a:p>
            <a:pPr marL="0" indent="0">
              <a:buNone/>
            </a:pPr>
            <a:r>
              <a:rPr lang="fr-FR" dirty="0"/>
              <a:t>3. Fiscalité immobilière et fédéralisme fiscal en RDC : aperçu critique </a:t>
            </a:r>
          </a:p>
          <a:p>
            <a:endParaRPr lang="fr-FR" dirty="0"/>
          </a:p>
          <a:p>
            <a:pPr marL="0" indent="0">
              <a:buNone/>
            </a:pPr>
            <a:r>
              <a:rPr lang="fr-FR" dirty="0"/>
              <a:t>4. Fiscalité immobilière et fédéralisme fiscal en Belgique : éléments de comparaison</a:t>
            </a:r>
          </a:p>
          <a:p>
            <a:endParaRPr lang="fr-FR" dirty="0"/>
          </a:p>
          <a:p>
            <a:endParaRPr lang="fr-FR" dirty="0"/>
          </a:p>
        </p:txBody>
      </p:sp>
    </p:spTree>
    <p:extLst>
      <p:ext uri="{BB962C8B-B14F-4D97-AF65-F5344CB8AC3E}">
        <p14:creationId xmlns:p14="http://schemas.microsoft.com/office/powerpoint/2010/main" val="3735921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a:bodyPr>
          <a:lstStyle/>
          <a:p>
            <a:r>
              <a:rPr lang="fr-FR" dirty="0"/>
              <a:t>Constitution RDC :</a:t>
            </a:r>
          </a:p>
          <a:p>
            <a:pPr lvl="1"/>
            <a:r>
              <a:rPr lang="fr-BE" b="1" dirty="0"/>
              <a:t>Article 203</a:t>
            </a:r>
            <a:br>
              <a:rPr lang="fr-BE" b="1" dirty="0"/>
            </a:br>
            <a:r>
              <a:rPr lang="fr-BE" b="1" dirty="0"/>
              <a:t>Sans préjudice des autres dispositions de la présente Constitution, les matières suivantes sont de la </a:t>
            </a:r>
            <a:r>
              <a:rPr lang="fr-BE" b="1" i="1" dirty="0"/>
              <a:t>compétence concurrente du pouvoir central et des provinces </a:t>
            </a:r>
            <a:r>
              <a:rPr lang="fr-BE" b="1" dirty="0"/>
              <a:t>: (…) 7. l’établissement des impôts, y compris les droits d’accise et de consommation, </a:t>
            </a:r>
            <a:r>
              <a:rPr lang="fr-BE" b="1" i="1" u="sng" dirty="0"/>
              <a:t>à l’exclusion des impôts visés à l’article 174</a:t>
            </a:r>
            <a:r>
              <a:rPr lang="fr-BE" b="1" dirty="0"/>
              <a:t>.</a:t>
            </a:r>
          </a:p>
          <a:p>
            <a:pPr lvl="1"/>
            <a:r>
              <a:rPr lang="fr-BE" b="1" dirty="0"/>
              <a:t>Article 204</a:t>
            </a:r>
            <a:br>
              <a:rPr lang="fr-BE" b="1" dirty="0"/>
            </a:br>
            <a:r>
              <a:rPr lang="fr-BE" b="1" dirty="0"/>
              <a:t>Sans préjudice des autres dispositions de la présente Constitution, les matières suivantes sont de la compétence exclusive des provinces : (…) 5. les finances publiques provinciales ; 16. </a:t>
            </a:r>
            <a:r>
              <a:rPr lang="fr-BE" b="1" i="1" dirty="0"/>
              <a:t>les impôts, les taxes et les droits provinciaux et locaux, notamment l’impôt foncier, l’impôt sur les revenus locatifs et l’impôt sur les véhicules automoteurs </a:t>
            </a:r>
            <a:endParaRPr lang="fr-FR" dirty="0"/>
          </a:p>
        </p:txBody>
      </p:sp>
    </p:spTree>
    <p:extLst>
      <p:ext uri="{BB962C8B-B14F-4D97-AF65-F5344CB8AC3E}">
        <p14:creationId xmlns:p14="http://schemas.microsoft.com/office/powerpoint/2010/main" val="36296609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fontScale="70000" lnSpcReduction="20000"/>
          </a:bodyPr>
          <a:lstStyle/>
          <a:p>
            <a:r>
              <a:rPr lang="fr-FR" dirty="0"/>
              <a:t>Constitution RDC :</a:t>
            </a:r>
          </a:p>
          <a:p>
            <a:pPr lvl="1"/>
            <a:r>
              <a:rPr lang="fr-BE" sz="2600" b="1" dirty="0"/>
              <a:t>Article 205</a:t>
            </a:r>
            <a:br>
              <a:rPr lang="fr-BE" sz="2600" b="1" dirty="0"/>
            </a:br>
            <a:r>
              <a:rPr lang="fr-BE" sz="2600" b="1" dirty="0"/>
              <a:t>Une assemblée provinciale ne peut légiférer sur les matières de la compétence exclusive du pouvoir central. Réciproquement, l’Assemblée nationale et le Sénat ne peuvent légiférer sur les matières de la compétence exclusive d’une province.</a:t>
            </a:r>
            <a:br>
              <a:rPr lang="fr-BE" sz="2600" b="1" dirty="0"/>
            </a:br>
            <a:r>
              <a:rPr lang="fr-BE" sz="2600" b="1" dirty="0"/>
              <a:t>Toutefois, l’Assemblée nationale et le Sénat peuvent, par une loi, habiliter une Assemblée provinciale à prendre des édits sur des matières de la compétence exclusive du pouvoir central. Lorsque l’Assemblée nationale et le Sénat mettent fin à la délégation de pouvoir ainsi donnée à l’Assemblée provinciale, les dispositions des édits provinciaux promulgués en des matières de la compétence exclusive du pouvoir central, en vertu de cette délégation de pouvoir, demeurent cependant en vigueur dans la province intéressée jusqu’à ce qu’une loi nationale ait réglé ces matières.</a:t>
            </a:r>
            <a:br>
              <a:rPr lang="fr-BE" sz="2600" b="1" dirty="0"/>
            </a:br>
            <a:r>
              <a:rPr lang="fr-BE" sz="2600" b="1" dirty="0"/>
              <a:t>Pareillement, une Assemblée provinciale peut, par un édit, habiliter l’Assemblée nationale et le Sénat à légiférer sur des matières de la compétence exclusive de la province. Lorsque l’Assemblée provinciale met fin à la délégation de pouvoir ainsi donnée à l’Assemblée nationale et au Sénat, les dispositions des lois nationales promulguées en des matières de la compétence exclusive des provinces, en vertu de cette délégation de pouvoir, demeurent cependant en vigueur dans la province intéressée jusqu’à ce qu’un édit provincial les ait réglées.</a:t>
            </a:r>
            <a:br>
              <a:rPr lang="fr-BE" sz="2600" b="1" dirty="0"/>
            </a:br>
            <a:r>
              <a:rPr lang="fr-BE" sz="2600" b="1" dirty="0"/>
              <a:t>Dans les matières relevant de la compétence concurrente du pouvoir central et des provinces, tout édit provincial incompatible avec les lois et règlements d’exécution nationaux est nul et abrogé de plein droit, dans la mesure où il y a incompatibilité.</a:t>
            </a:r>
            <a:br>
              <a:rPr lang="fr-BE" sz="2600" b="1" dirty="0"/>
            </a:br>
            <a:r>
              <a:rPr lang="fr-BE" sz="2600" b="1" dirty="0"/>
              <a:t>La législation nationale prime sur l’édit provincial.</a:t>
            </a:r>
            <a:endParaRPr lang="fr-FR" sz="2600" dirty="0"/>
          </a:p>
        </p:txBody>
      </p:sp>
    </p:spTree>
    <p:extLst>
      <p:ext uri="{BB962C8B-B14F-4D97-AF65-F5344CB8AC3E}">
        <p14:creationId xmlns:p14="http://schemas.microsoft.com/office/powerpoint/2010/main" val="24386535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a:bodyPr>
          <a:lstStyle/>
          <a:p>
            <a:r>
              <a:rPr lang="fr-BE" dirty="0"/>
              <a:t>Il est regrettable de constater que les textes constitutionnels et légaux manquent singulièrement de clarté et de cohérence quant à la description et à la délimitation de l’autonomie fiscale des Provinces et des ETD et quant aux rapports de ces entités avec l’État central. </a:t>
            </a:r>
            <a:endParaRPr lang="fr-FR" sz="2600" dirty="0"/>
          </a:p>
        </p:txBody>
      </p:sp>
    </p:spTree>
    <p:extLst>
      <p:ext uri="{BB962C8B-B14F-4D97-AF65-F5344CB8AC3E}">
        <p14:creationId xmlns:p14="http://schemas.microsoft.com/office/powerpoint/2010/main" val="2076095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a:bodyPr>
          <a:lstStyle/>
          <a:p>
            <a:pPr marL="0" indent="0">
              <a:buNone/>
            </a:pPr>
            <a:r>
              <a:rPr lang="fr-FR" sz="2600" u="sng" dirty="0"/>
              <a:t>Impôts provinciaux</a:t>
            </a:r>
            <a:r>
              <a:rPr lang="fr-FR" sz="2600" dirty="0"/>
              <a:t> (en matière de fiscalité immobilière)</a:t>
            </a:r>
            <a:endParaRPr lang="fr-FR" sz="2600" u="sng" dirty="0"/>
          </a:p>
          <a:p>
            <a:r>
              <a:rPr lang="fr-FR" sz="2600" dirty="0"/>
              <a:t>Impôt sur les revenus locatifs</a:t>
            </a:r>
          </a:p>
          <a:p>
            <a:r>
              <a:rPr lang="fr-FR" sz="2600" dirty="0"/>
              <a:t>Impôt foncier</a:t>
            </a:r>
          </a:p>
          <a:p>
            <a:pPr lvl="2"/>
            <a:r>
              <a:rPr lang="fr-FR" sz="1800" dirty="0"/>
              <a:t>L’ordonnance-loi n° 69-006 du 10 février 1969 relative aux impôts réels, telle que modifiée et complétée à ce jour ; </a:t>
            </a:r>
          </a:p>
          <a:p>
            <a:pPr lvl="2"/>
            <a:r>
              <a:rPr lang="fr-FR" sz="1800" dirty="0"/>
              <a:t>L’ordonnance-loi n° 69-009 du 10 février 1969 relative aux impôts cédulaires sur les revenus que telle que modifiée et complétée à ce jour</a:t>
            </a:r>
          </a:p>
          <a:p>
            <a:pPr lvl="2"/>
            <a:r>
              <a:rPr lang="fr-FR" sz="1800" dirty="0"/>
              <a:t>Constitution de la République Démocratique du Congo du 18 février 2006</a:t>
            </a:r>
          </a:p>
          <a:p>
            <a:pPr lvl="2"/>
            <a:r>
              <a:rPr lang="fr-FR" sz="1800" dirty="0"/>
              <a:t>Loi n° 08/012 du 31 juillet 2008 portant principes fondamentaux relatifs à la libre administration des Provinces</a:t>
            </a:r>
          </a:p>
          <a:p>
            <a:pPr lvl="2"/>
            <a:r>
              <a:rPr lang="fr-FR" sz="1800" dirty="0"/>
              <a:t>Loi n° 11/011 du 13 juillet 2011 relative aux finances publiques </a:t>
            </a:r>
          </a:p>
          <a:p>
            <a:pPr lvl="2"/>
            <a:r>
              <a:rPr lang="fr-FR" sz="1800" dirty="0"/>
              <a:t>Ordonnance-loi n° 18/004 du 13 mars 2018 fixant la nomenclature des impôts, droits, taxes et redevances des provinces et ETD</a:t>
            </a:r>
          </a:p>
          <a:p>
            <a:pPr lvl="2"/>
            <a:endParaRPr lang="fr-FR" sz="1800" dirty="0"/>
          </a:p>
          <a:p>
            <a:endParaRPr lang="fr-FR" sz="2600" dirty="0"/>
          </a:p>
        </p:txBody>
      </p:sp>
    </p:spTree>
    <p:extLst>
      <p:ext uri="{BB962C8B-B14F-4D97-AF65-F5344CB8AC3E}">
        <p14:creationId xmlns:p14="http://schemas.microsoft.com/office/powerpoint/2010/main" val="1824503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a:bodyPr>
          <a:lstStyle/>
          <a:p>
            <a:pPr marL="0" indent="0">
              <a:buNone/>
            </a:pPr>
            <a:r>
              <a:rPr lang="fr-FR" sz="2600" u="sng" dirty="0"/>
              <a:t>Impôts provinciaux</a:t>
            </a:r>
            <a:r>
              <a:rPr lang="fr-FR" sz="2600" dirty="0"/>
              <a:t> (en matière de fiscalité immobilière)</a:t>
            </a:r>
            <a:endParaRPr lang="fr-FR" sz="2600" u="sng" dirty="0"/>
          </a:p>
          <a:p>
            <a:pPr lvl="1"/>
            <a:r>
              <a:rPr lang="fr-FR" sz="2200" dirty="0"/>
              <a:t>Art. 9 Loi de 2011 relative aux finances publiques </a:t>
            </a:r>
            <a:r>
              <a:rPr lang="fr-FR" sz="2200" i="1" dirty="0"/>
              <a:t>et </a:t>
            </a:r>
            <a:r>
              <a:rPr lang="fr-FR" sz="2200" dirty="0"/>
              <a:t>ordonnance-loi sur la nomenclature des impôts, taxes, droits et redevances : </a:t>
            </a:r>
          </a:p>
          <a:p>
            <a:pPr lvl="2"/>
            <a:r>
              <a:rPr lang="fr-BE" dirty="0"/>
              <a:t>Ne soutiennent </a:t>
            </a:r>
            <a:r>
              <a:rPr lang="fr-BE" u="sng" dirty="0"/>
              <a:t>pas</a:t>
            </a:r>
            <a:r>
              <a:rPr lang="fr-BE" dirty="0"/>
              <a:t> la compétence exclusive des provinces</a:t>
            </a:r>
            <a:r>
              <a:rPr lang="fr-BE" sz="1600" dirty="0"/>
              <a:t> </a:t>
            </a:r>
            <a:r>
              <a:rPr lang="fr-BE" dirty="0"/>
              <a:t>vis-à-vis de ces impôts</a:t>
            </a:r>
          </a:p>
          <a:p>
            <a:pPr lvl="2"/>
            <a:r>
              <a:rPr lang="fr-BE" dirty="0"/>
              <a:t>La compétence exclusive des provinces est limitée par l’article 9 alinéa 5 de la loi n°11/011 du 13 juillet relative aux finances publiques, « </a:t>
            </a:r>
            <a:r>
              <a:rPr lang="fr-BE" i="1" dirty="0"/>
              <a:t>Les Assemblées provinciales, les organes délibérants des entités territoriales décentralisées ne peuvent créer ni impôt, ni taxe, ni droit ou redevance. Toutefois, dans les conditions prévues par la présente loi, l’Assemblée nationale et le Sénat peuvent, conformément à l’alinéa 2 de l’article 205 de la Constitution, habiliter par une loi, les Assemblées provinciales et les organes délibérants des entités territoriales décentralisées à fixer, par édit budgétaire ou par décision budgétaire le taux et/ou les modalités de recouvrement de certains impôts provinciaux et locaux</a:t>
            </a:r>
            <a:r>
              <a:rPr lang="fr-BE" dirty="0"/>
              <a:t> »</a:t>
            </a:r>
            <a:endParaRPr lang="fr-BE" sz="2400" dirty="0"/>
          </a:p>
          <a:p>
            <a:pPr lvl="2"/>
            <a:endParaRPr lang="fr-FR" dirty="0"/>
          </a:p>
          <a:p>
            <a:endParaRPr lang="fr-FR" sz="2600" dirty="0"/>
          </a:p>
        </p:txBody>
      </p:sp>
    </p:spTree>
    <p:extLst>
      <p:ext uri="{BB962C8B-B14F-4D97-AF65-F5344CB8AC3E}">
        <p14:creationId xmlns:p14="http://schemas.microsoft.com/office/powerpoint/2010/main" val="22200353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3. Fiscalité immobilière et fédéralisme fiscal en RDC : aperçu critique</a:t>
            </a:r>
          </a:p>
        </p:txBody>
      </p:sp>
      <p:sp>
        <p:nvSpPr>
          <p:cNvPr id="3" name="Espace réservé du contenu 2"/>
          <p:cNvSpPr>
            <a:spLocks noGrp="1"/>
          </p:cNvSpPr>
          <p:nvPr>
            <p:ph idx="1"/>
          </p:nvPr>
        </p:nvSpPr>
        <p:spPr/>
        <p:txBody>
          <a:bodyPr>
            <a:normAutofit lnSpcReduction="10000"/>
          </a:bodyPr>
          <a:lstStyle/>
          <a:p>
            <a:pPr marL="0" indent="0">
              <a:buNone/>
            </a:pPr>
            <a:r>
              <a:rPr lang="fr-FR" sz="2600" u="sng" dirty="0"/>
              <a:t>Impôts provinciaux</a:t>
            </a:r>
            <a:r>
              <a:rPr lang="fr-FR" sz="2600" dirty="0"/>
              <a:t> (en matière de fiscalité immobilière)</a:t>
            </a:r>
            <a:endParaRPr lang="fr-FR" sz="2600" u="sng" dirty="0"/>
          </a:p>
          <a:p>
            <a:r>
              <a:rPr lang="fr-FR" sz="2600" dirty="0"/>
              <a:t>Impôt sur les revenus locatifs</a:t>
            </a:r>
          </a:p>
          <a:p>
            <a:pPr lvl="1"/>
            <a:r>
              <a:rPr lang="fr-FR" sz="2200" i="1" dirty="0"/>
              <a:t>Quid du rapport avec l’impôt professionnel ? Double imposition ? </a:t>
            </a:r>
          </a:p>
          <a:p>
            <a:r>
              <a:rPr lang="fr-FR" sz="2600" dirty="0"/>
              <a:t>Impôt foncier</a:t>
            </a:r>
          </a:p>
          <a:p>
            <a:pPr lvl="1"/>
            <a:r>
              <a:rPr lang="fr-BE" dirty="0"/>
              <a:t>Dans le cadre de la gestion et du recouvrement de ces impôts, la Province du KINSHASA a, à travers son Assemblée Provinciale, mis sur pied une Régie Financière dénommée DGRK. Celle-ci est chargée notamment de l’assiette, du contrôle, du recouvrement et du contentieux des impôts provinciaux </a:t>
            </a:r>
            <a:endParaRPr lang="fr-BE" sz="2000" dirty="0"/>
          </a:p>
          <a:p>
            <a:pPr lvl="2"/>
            <a:r>
              <a:rPr lang="fr-BE" dirty="0"/>
              <a:t>Edit n°001/08 du 22 janvier 2008 portant création de la direction Générale des recettes de Kinshasa, Assemblée provinciale de Kinshasa, 2008</a:t>
            </a:r>
          </a:p>
          <a:p>
            <a:pPr lvl="2"/>
            <a:r>
              <a:rPr lang="fr-BE" dirty="0"/>
              <a:t>Edit n° 005/2021 du 31 décembre 2021 portant réforme des procédures relatives à la perception des impôts, droits, taxes et redevances dus à la Ville de Kinshasa</a:t>
            </a:r>
          </a:p>
          <a:p>
            <a:pPr lvl="2"/>
            <a:r>
              <a:rPr lang="fr-BE" dirty="0"/>
              <a:t>Arrêté du Ministre provincial du 30 mars 2022 (taux impôt foncier)</a:t>
            </a:r>
          </a:p>
          <a:p>
            <a:endParaRPr lang="fr-FR" sz="2600" dirty="0"/>
          </a:p>
        </p:txBody>
      </p:sp>
    </p:spTree>
    <p:extLst>
      <p:ext uri="{BB962C8B-B14F-4D97-AF65-F5344CB8AC3E}">
        <p14:creationId xmlns:p14="http://schemas.microsoft.com/office/powerpoint/2010/main" val="1450341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4. Fiscalité immobilière et fédéralisme fiscal en Belgique : éléments de comparaison</a:t>
            </a:r>
          </a:p>
        </p:txBody>
      </p:sp>
      <p:sp>
        <p:nvSpPr>
          <p:cNvPr id="3" name="Espace réservé du contenu 2"/>
          <p:cNvSpPr>
            <a:spLocks noGrp="1"/>
          </p:cNvSpPr>
          <p:nvPr>
            <p:ph idx="1"/>
          </p:nvPr>
        </p:nvSpPr>
        <p:spPr/>
        <p:txBody>
          <a:bodyPr/>
          <a:lstStyle/>
          <a:p>
            <a:endParaRPr lang="fr-FR" dirty="0"/>
          </a:p>
          <a:p>
            <a:r>
              <a:rPr lang="fr-FR" sz="3600" dirty="0"/>
              <a:t>Focus : fiscalité immobilière</a:t>
            </a:r>
          </a:p>
          <a:p>
            <a:endParaRPr lang="fr-FR" sz="3600" dirty="0"/>
          </a:p>
          <a:p>
            <a:r>
              <a:rPr lang="fr-FR" sz="3600" dirty="0"/>
              <a:t>Marc Bourgeois, « La répartition des compétences entre l’autorité fédérale, les Régions et les collectivités locales en matière de fiscalité immobilière », </a:t>
            </a:r>
            <a:r>
              <a:rPr lang="fr-FR" sz="3600" i="1" dirty="0"/>
              <a:t>Revue de fiscalité régionale et locale,</a:t>
            </a:r>
            <a:r>
              <a:rPr lang="fr-FR" sz="3600" dirty="0"/>
              <a:t> 2021-2, pp. 139-154</a:t>
            </a:r>
          </a:p>
          <a:p>
            <a:endParaRPr lang="fr-FR" sz="3600" dirty="0"/>
          </a:p>
        </p:txBody>
      </p:sp>
    </p:spTree>
    <p:extLst>
      <p:ext uri="{BB962C8B-B14F-4D97-AF65-F5344CB8AC3E}">
        <p14:creationId xmlns:p14="http://schemas.microsoft.com/office/powerpoint/2010/main" val="881433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p:txBody>
      </p:sp>
      <p:sp>
        <p:nvSpPr>
          <p:cNvPr id="9" name="Rectangle : coins arrondis 8">
            <a:extLst>
              <a:ext uri="{FF2B5EF4-FFF2-40B4-BE49-F238E27FC236}">
                <a16:creationId xmlns:a16="http://schemas.microsoft.com/office/drawing/2014/main" id="{8AAC4AE8-9A62-C0AF-262F-50CBF22CBA47}"/>
              </a:ext>
            </a:extLst>
          </p:cNvPr>
          <p:cNvSpPr/>
          <p:nvPr/>
        </p:nvSpPr>
        <p:spPr>
          <a:xfrm>
            <a:off x="4080828" y="590619"/>
            <a:ext cx="2816860" cy="12159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400" b="1" dirty="0"/>
              <a:t>Fiscalité immobilière</a:t>
            </a:r>
          </a:p>
        </p:txBody>
      </p:sp>
      <p:sp>
        <p:nvSpPr>
          <p:cNvPr id="10" name="Rectangle : coins arrondis 9">
            <a:extLst>
              <a:ext uri="{FF2B5EF4-FFF2-40B4-BE49-F238E27FC236}">
                <a16:creationId xmlns:a16="http://schemas.microsoft.com/office/drawing/2014/main" id="{CE73F234-154C-6A43-6886-F5D59714785D}"/>
              </a:ext>
            </a:extLst>
          </p:cNvPr>
          <p:cNvSpPr/>
          <p:nvPr/>
        </p:nvSpPr>
        <p:spPr>
          <a:xfrm>
            <a:off x="125689" y="2715654"/>
            <a:ext cx="1868481" cy="26053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Revenus provenant directement ou indirectement d’immeubles</a:t>
            </a:r>
          </a:p>
        </p:txBody>
      </p:sp>
      <p:sp>
        <p:nvSpPr>
          <p:cNvPr id="11" name="Rectangle : coins arrondis 10">
            <a:extLst>
              <a:ext uri="{FF2B5EF4-FFF2-40B4-BE49-F238E27FC236}">
                <a16:creationId xmlns:a16="http://schemas.microsoft.com/office/drawing/2014/main" id="{811F6A80-C13D-425B-91D4-8DD83E8D17EC}"/>
              </a:ext>
            </a:extLst>
          </p:cNvPr>
          <p:cNvSpPr/>
          <p:nvPr/>
        </p:nvSpPr>
        <p:spPr>
          <a:xfrm>
            <a:off x="2603067" y="2719722"/>
            <a:ext cx="1750060" cy="25616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Détention des immeubles</a:t>
            </a:r>
          </a:p>
        </p:txBody>
      </p:sp>
      <p:sp>
        <p:nvSpPr>
          <p:cNvPr id="12" name="Rectangle : coins arrondis 11">
            <a:extLst>
              <a:ext uri="{FF2B5EF4-FFF2-40B4-BE49-F238E27FC236}">
                <a16:creationId xmlns:a16="http://schemas.microsoft.com/office/drawing/2014/main" id="{868EA094-A04E-E3BA-8FF5-B87FE751C904}"/>
              </a:ext>
            </a:extLst>
          </p:cNvPr>
          <p:cNvSpPr/>
          <p:nvPr/>
        </p:nvSpPr>
        <p:spPr>
          <a:xfrm>
            <a:off x="4905280" y="2697836"/>
            <a:ext cx="1750060" cy="26053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Constitution ou transmission d’un droit réel sur un immeuble</a:t>
            </a:r>
          </a:p>
        </p:txBody>
      </p:sp>
      <p:sp>
        <p:nvSpPr>
          <p:cNvPr id="13" name="Rectangle : coins arrondis 12">
            <a:extLst>
              <a:ext uri="{FF2B5EF4-FFF2-40B4-BE49-F238E27FC236}">
                <a16:creationId xmlns:a16="http://schemas.microsoft.com/office/drawing/2014/main" id="{97814F03-B06B-D150-4A96-406F6B6C9478}"/>
              </a:ext>
            </a:extLst>
          </p:cNvPr>
          <p:cNvSpPr/>
          <p:nvPr/>
        </p:nvSpPr>
        <p:spPr>
          <a:xfrm>
            <a:off x="7264237" y="2737541"/>
            <a:ext cx="1868481" cy="25616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Constitution ou cession d’un droit personnel sur un immeuble</a:t>
            </a:r>
          </a:p>
        </p:txBody>
      </p:sp>
      <p:sp>
        <p:nvSpPr>
          <p:cNvPr id="14" name="Rectangle : coins arrondis 13">
            <a:extLst>
              <a:ext uri="{FF2B5EF4-FFF2-40B4-BE49-F238E27FC236}">
                <a16:creationId xmlns:a16="http://schemas.microsoft.com/office/drawing/2014/main" id="{C2699F0E-A7F2-03EF-6688-8D6F6E30863A}"/>
              </a:ext>
            </a:extLst>
          </p:cNvPr>
          <p:cNvSpPr/>
          <p:nvPr/>
        </p:nvSpPr>
        <p:spPr>
          <a:xfrm>
            <a:off x="9566450" y="2697836"/>
            <a:ext cx="2009465" cy="25616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000" b="1" dirty="0"/>
              <a:t>Consommation immobilière</a:t>
            </a:r>
          </a:p>
        </p:txBody>
      </p:sp>
    </p:spTree>
    <p:extLst>
      <p:ext uri="{BB962C8B-B14F-4D97-AF65-F5344CB8AC3E}">
        <p14:creationId xmlns:p14="http://schemas.microsoft.com/office/powerpoint/2010/main" val="695646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dirty="0"/>
          </a:p>
          <a:p>
            <a:endParaRPr lang="fr-FR" dirty="0"/>
          </a:p>
        </p:txBody>
      </p:sp>
      <p:pic>
        <p:nvPicPr>
          <p:cNvPr id="9" name="Picture 32">
            <a:extLst>
              <a:ext uri="{FF2B5EF4-FFF2-40B4-BE49-F238E27FC236}">
                <a16:creationId xmlns:a16="http://schemas.microsoft.com/office/drawing/2014/main" id="{5D670789-78B2-E031-8A8A-0B54D7C638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2948" y="764177"/>
            <a:ext cx="1818382" cy="1485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ZoneTexte 9">
            <a:extLst>
              <a:ext uri="{FF2B5EF4-FFF2-40B4-BE49-F238E27FC236}">
                <a16:creationId xmlns:a16="http://schemas.microsoft.com/office/drawing/2014/main" id="{3D16E790-2DE0-D308-6EDB-73DC81198181}"/>
              </a:ext>
            </a:extLst>
          </p:cNvPr>
          <p:cNvSpPr txBox="1"/>
          <p:nvPr/>
        </p:nvSpPr>
        <p:spPr>
          <a:xfrm>
            <a:off x="4174907" y="167584"/>
            <a:ext cx="2494465" cy="461665"/>
          </a:xfrm>
          <a:prstGeom prst="rect">
            <a:avLst/>
          </a:prstGeom>
          <a:noFill/>
        </p:spPr>
        <p:txBody>
          <a:bodyPr wrap="none" rtlCol="0">
            <a:spAutoFit/>
          </a:bodyPr>
          <a:lstStyle/>
          <a:p>
            <a:r>
              <a:rPr lang="fr-BE" sz="2400" b="1" dirty="0">
                <a:solidFill>
                  <a:schemeClr val="accent1"/>
                </a:solidFill>
              </a:rPr>
              <a:t>Fédéralisme belge</a:t>
            </a:r>
          </a:p>
        </p:txBody>
      </p:sp>
      <p:pic>
        <p:nvPicPr>
          <p:cNvPr id="11" name="Image 10">
            <a:extLst>
              <a:ext uri="{FF2B5EF4-FFF2-40B4-BE49-F238E27FC236}">
                <a16:creationId xmlns:a16="http://schemas.microsoft.com/office/drawing/2014/main" id="{AFE6D13F-38FD-A76B-011D-5871C475BE7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174907" y="3273028"/>
            <a:ext cx="2565450" cy="1282725"/>
          </a:xfrm>
          <a:prstGeom prst="rect">
            <a:avLst/>
          </a:prstGeom>
        </p:spPr>
      </p:pic>
      <p:sp>
        <p:nvSpPr>
          <p:cNvPr id="12" name="ZoneTexte 11">
            <a:extLst>
              <a:ext uri="{FF2B5EF4-FFF2-40B4-BE49-F238E27FC236}">
                <a16:creationId xmlns:a16="http://schemas.microsoft.com/office/drawing/2014/main" id="{B24456DF-754F-A0E2-67CD-80E3FAB14EA2}"/>
              </a:ext>
            </a:extLst>
          </p:cNvPr>
          <p:cNvSpPr txBox="1"/>
          <p:nvPr/>
        </p:nvSpPr>
        <p:spPr>
          <a:xfrm>
            <a:off x="4014377" y="2838218"/>
            <a:ext cx="2830198" cy="461665"/>
          </a:xfrm>
          <a:prstGeom prst="rect">
            <a:avLst/>
          </a:prstGeom>
          <a:noFill/>
        </p:spPr>
        <p:txBody>
          <a:bodyPr wrap="none" rtlCol="0">
            <a:spAutoFit/>
          </a:bodyPr>
          <a:lstStyle/>
          <a:p>
            <a:r>
              <a:rPr lang="fr-BE" sz="2400" b="1" dirty="0">
                <a:solidFill>
                  <a:schemeClr val="accent1"/>
                </a:solidFill>
              </a:rPr>
              <a:t>Fiscalité immobilière</a:t>
            </a:r>
          </a:p>
        </p:txBody>
      </p:sp>
      <p:sp>
        <p:nvSpPr>
          <p:cNvPr id="13" name="Flèche : bas 9">
            <a:extLst>
              <a:ext uri="{FF2B5EF4-FFF2-40B4-BE49-F238E27FC236}">
                <a16:creationId xmlns:a16="http://schemas.microsoft.com/office/drawing/2014/main" id="{43A363E3-B124-8680-9D37-D700B9237DCC}"/>
              </a:ext>
            </a:extLst>
          </p:cNvPr>
          <p:cNvSpPr/>
          <p:nvPr/>
        </p:nvSpPr>
        <p:spPr>
          <a:xfrm>
            <a:off x="5282119" y="2249991"/>
            <a:ext cx="272375" cy="4348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4" name="Flèche : bas 18">
            <a:extLst>
              <a:ext uri="{FF2B5EF4-FFF2-40B4-BE49-F238E27FC236}">
                <a16:creationId xmlns:a16="http://schemas.microsoft.com/office/drawing/2014/main" id="{1938C5E9-A24F-F270-BE06-11003A1D2F9A}"/>
              </a:ext>
            </a:extLst>
          </p:cNvPr>
          <p:cNvSpPr/>
          <p:nvPr/>
        </p:nvSpPr>
        <p:spPr>
          <a:xfrm rot="5400000">
            <a:off x="3193352" y="2633549"/>
            <a:ext cx="345004" cy="8172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15" name="Flèche : bas 20">
            <a:extLst>
              <a:ext uri="{FF2B5EF4-FFF2-40B4-BE49-F238E27FC236}">
                <a16:creationId xmlns:a16="http://schemas.microsoft.com/office/drawing/2014/main" id="{2464A4B9-2FAE-7239-2AF0-E7B60B1D0172}"/>
              </a:ext>
            </a:extLst>
          </p:cNvPr>
          <p:cNvSpPr/>
          <p:nvPr/>
        </p:nvSpPr>
        <p:spPr>
          <a:xfrm rot="16200000">
            <a:off x="7305922" y="2633550"/>
            <a:ext cx="345004" cy="8172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
        <p:nvSpPr>
          <p:cNvPr id="16" name="Flèche : bas 21">
            <a:extLst>
              <a:ext uri="{FF2B5EF4-FFF2-40B4-BE49-F238E27FC236}">
                <a16:creationId xmlns:a16="http://schemas.microsoft.com/office/drawing/2014/main" id="{09498FD2-C7B6-A225-E486-426FA6E1053E}"/>
              </a:ext>
            </a:extLst>
          </p:cNvPr>
          <p:cNvSpPr/>
          <p:nvPr/>
        </p:nvSpPr>
        <p:spPr>
          <a:xfrm>
            <a:off x="5350212" y="4599681"/>
            <a:ext cx="408563" cy="4262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7" name="ZoneTexte 16">
            <a:extLst>
              <a:ext uri="{FF2B5EF4-FFF2-40B4-BE49-F238E27FC236}">
                <a16:creationId xmlns:a16="http://schemas.microsoft.com/office/drawing/2014/main" id="{15373F92-37D7-C923-E861-B654C97D5B90}"/>
              </a:ext>
            </a:extLst>
          </p:cNvPr>
          <p:cNvSpPr txBox="1"/>
          <p:nvPr/>
        </p:nvSpPr>
        <p:spPr>
          <a:xfrm>
            <a:off x="127009" y="2796478"/>
            <a:ext cx="2371483" cy="461665"/>
          </a:xfrm>
          <a:prstGeom prst="rect">
            <a:avLst/>
          </a:prstGeom>
          <a:noFill/>
        </p:spPr>
        <p:txBody>
          <a:bodyPr wrap="none" rtlCol="0">
            <a:spAutoFit/>
          </a:bodyPr>
          <a:lstStyle/>
          <a:p>
            <a:r>
              <a:rPr lang="fr-BE" sz="2400" b="1" dirty="0">
                <a:solidFill>
                  <a:schemeClr val="accent1"/>
                </a:solidFill>
              </a:rPr>
              <a:t>Autorité fédérale</a:t>
            </a:r>
          </a:p>
        </p:txBody>
      </p:sp>
      <p:sp>
        <p:nvSpPr>
          <p:cNvPr id="18" name="ZoneTexte 17">
            <a:extLst>
              <a:ext uri="{FF2B5EF4-FFF2-40B4-BE49-F238E27FC236}">
                <a16:creationId xmlns:a16="http://schemas.microsoft.com/office/drawing/2014/main" id="{1FE8271C-A7F3-1D65-765A-F9226C786104}"/>
              </a:ext>
            </a:extLst>
          </p:cNvPr>
          <p:cNvSpPr txBox="1"/>
          <p:nvPr/>
        </p:nvSpPr>
        <p:spPr>
          <a:xfrm>
            <a:off x="8133985" y="2777352"/>
            <a:ext cx="1183657" cy="461665"/>
          </a:xfrm>
          <a:prstGeom prst="rect">
            <a:avLst/>
          </a:prstGeom>
          <a:noFill/>
        </p:spPr>
        <p:txBody>
          <a:bodyPr wrap="none" rtlCol="0">
            <a:spAutoFit/>
          </a:bodyPr>
          <a:lstStyle/>
          <a:p>
            <a:r>
              <a:rPr lang="fr-BE" sz="2400" b="1" dirty="0">
                <a:solidFill>
                  <a:schemeClr val="accent1"/>
                </a:solidFill>
              </a:rPr>
              <a:t>Régions</a:t>
            </a:r>
          </a:p>
        </p:txBody>
      </p:sp>
      <p:sp>
        <p:nvSpPr>
          <p:cNvPr id="19" name="ZoneTexte 18">
            <a:extLst>
              <a:ext uri="{FF2B5EF4-FFF2-40B4-BE49-F238E27FC236}">
                <a16:creationId xmlns:a16="http://schemas.microsoft.com/office/drawing/2014/main" id="{53AB43DE-5D09-560E-A6CE-1EA82CB8FC6B}"/>
              </a:ext>
            </a:extLst>
          </p:cNvPr>
          <p:cNvSpPr txBox="1"/>
          <p:nvPr/>
        </p:nvSpPr>
        <p:spPr>
          <a:xfrm>
            <a:off x="4690289" y="5025971"/>
            <a:ext cx="2179828" cy="461665"/>
          </a:xfrm>
          <a:prstGeom prst="rect">
            <a:avLst/>
          </a:prstGeom>
          <a:noFill/>
        </p:spPr>
        <p:txBody>
          <a:bodyPr wrap="none" rtlCol="0">
            <a:spAutoFit/>
          </a:bodyPr>
          <a:lstStyle/>
          <a:p>
            <a:r>
              <a:rPr lang="fr-BE" sz="2400" b="1" dirty="0">
                <a:solidFill>
                  <a:schemeClr val="accent1"/>
                </a:solidFill>
              </a:rPr>
              <a:t>Pouvoirs locaux</a:t>
            </a:r>
          </a:p>
        </p:txBody>
      </p:sp>
      <p:sp>
        <p:nvSpPr>
          <p:cNvPr id="20" name="Flèche : bas 25">
            <a:extLst>
              <a:ext uri="{FF2B5EF4-FFF2-40B4-BE49-F238E27FC236}">
                <a16:creationId xmlns:a16="http://schemas.microsoft.com/office/drawing/2014/main" id="{1DE06C37-CE40-E7AF-D909-97C178174006}"/>
              </a:ext>
            </a:extLst>
          </p:cNvPr>
          <p:cNvSpPr/>
          <p:nvPr/>
        </p:nvSpPr>
        <p:spPr>
          <a:xfrm>
            <a:off x="948597" y="3240805"/>
            <a:ext cx="408563" cy="4262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1" name="Flèche : bas 26">
            <a:extLst>
              <a:ext uri="{FF2B5EF4-FFF2-40B4-BE49-F238E27FC236}">
                <a16:creationId xmlns:a16="http://schemas.microsoft.com/office/drawing/2014/main" id="{FB344A34-96A2-B775-5DC4-7BEA47662968}"/>
              </a:ext>
            </a:extLst>
          </p:cNvPr>
          <p:cNvSpPr/>
          <p:nvPr/>
        </p:nvSpPr>
        <p:spPr>
          <a:xfrm>
            <a:off x="8445380" y="3322290"/>
            <a:ext cx="408563" cy="4262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2" name="Flèche : bas 27">
            <a:extLst>
              <a:ext uri="{FF2B5EF4-FFF2-40B4-BE49-F238E27FC236}">
                <a16:creationId xmlns:a16="http://schemas.microsoft.com/office/drawing/2014/main" id="{03A3EB41-18BE-15FB-6160-207F9A2691C9}"/>
              </a:ext>
            </a:extLst>
          </p:cNvPr>
          <p:cNvSpPr/>
          <p:nvPr/>
        </p:nvSpPr>
        <p:spPr>
          <a:xfrm>
            <a:off x="5350211" y="5487636"/>
            <a:ext cx="408563" cy="4262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3" name="ZoneTexte 22">
            <a:extLst>
              <a:ext uri="{FF2B5EF4-FFF2-40B4-BE49-F238E27FC236}">
                <a16:creationId xmlns:a16="http://schemas.microsoft.com/office/drawing/2014/main" id="{A6106876-F4C0-730E-9A95-FB9F7808BD84}"/>
              </a:ext>
            </a:extLst>
          </p:cNvPr>
          <p:cNvSpPr txBox="1"/>
          <p:nvPr/>
        </p:nvSpPr>
        <p:spPr>
          <a:xfrm>
            <a:off x="288575" y="3880589"/>
            <a:ext cx="1799019" cy="461665"/>
          </a:xfrm>
          <a:prstGeom prst="rect">
            <a:avLst/>
          </a:prstGeom>
          <a:noFill/>
        </p:spPr>
        <p:txBody>
          <a:bodyPr wrap="none" rtlCol="0">
            <a:spAutoFit/>
          </a:bodyPr>
          <a:lstStyle/>
          <a:p>
            <a:r>
              <a:rPr lang="fr-BE" sz="2400" b="1" dirty="0">
                <a:solidFill>
                  <a:schemeClr val="accent1"/>
                </a:solidFill>
              </a:rPr>
              <a:t>Droit fédéral</a:t>
            </a:r>
          </a:p>
        </p:txBody>
      </p:sp>
      <p:sp>
        <p:nvSpPr>
          <p:cNvPr id="24" name="ZoneTexte 23">
            <a:extLst>
              <a:ext uri="{FF2B5EF4-FFF2-40B4-BE49-F238E27FC236}">
                <a16:creationId xmlns:a16="http://schemas.microsoft.com/office/drawing/2014/main" id="{0C6D6BD4-1FA8-8624-AC8E-736EBAE6E086}"/>
              </a:ext>
            </a:extLst>
          </p:cNvPr>
          <p:cNvSpPr txBox="1"/>
          <p:nvPr/>
        </p:nvSpPr>
        <p:spPr>
          <a:xfrm>
            <a:off x="3968393" y="6052220"/>
            <a:ext cx="3901196" cy="461665"/>
          </a:xfrm>
          <a:prstGeom prst="rect">
            <a:avLst/>
          </a:prstGeom>
          <a:noFill/>
        </p:spPr>
        <p:txBody>
          <a:bodyPr wrap="none" rtlCol="0">
            <a:spAutoFit/>
          </a:bodyPr>
          <a:lstStyle/>
          <a:p>
            <a:r>
              <a:rPr lang="fr-BE" sz="2400" b="1" dirty="0">
                <a:solidFill>
                  <a:schemeClr val="accent1"/>
                </a:solidFill>
              </a:rPr>
              <a:t>Droit communal et provincial</a:t>
            </a:r>
          </a:p>
        </p:txBody>
      </p:sp>
      <p:sp>
        <p:nvSpPr>
          <p:cNvPr id="25" name="ZoneTexte 24">
            <a:extLst>
              <a:ext uri="{FF2B5EF4-FFF2-40B4-BE49-F238E27FC236}">
                <a16:creationId xmlns:a16="http://schemas.microsoft.com/office/drawing/2014/main" id="{D75E6C49-4518-CCC2-D0D0-490B7EAD1E70}"/>
              </a:ext>
            </a:extLst>
          </p:cNvPr>
          <p:cNvSpPr txBox="1"/>
          <p:nvPr/>
        </p:nvSpPr>
        <p:spPr>
          <a:xfrm>
            <a:off x="8002229" y="3831853"/>
            <a:ext cx="1940724" cy="461665"/>
          </a:xfrm>
          <a:prstGeom prst="rect">
            <a:avLst/>
          </a:prstGeom>
          <a:noFill/>
        </p:spPr>
        <p:txBody>
          <a:bodyPr wrap="none" rtlCol="0">
            <a:spAutoFit/>
          </a:bodyPr>
          <a:lstStyle/>
          <a:p>
            <a:r>
              <a:rPr lang="fr-BE" sz="2400" b="1" dirty="0">
                <a:solidFill>
                  <a:schemeClr val="accent1"/>
                </a:solidFill>
              </a:rPr>
              <a:t>Droit régional</a:t>
            </a:r>
          </a:p>
        </p:txBody>
      </p:sp>
      <p:sp>
        <p:nvSpPr>
          <p:cNvPr id="26" name="Flèche : bas 31">
            <a:extLst>
              <a:ext uri="{FF2B5EF4-FFF2-40B4-BE49-F238E27FC236}">
                <a16:creationId xmlns:a16="http://schemas.microsoft.com/office/drawing/2014/main" id="{C7A3341E-1ED6-F0CD-9E40-FA585E3ED3BB}"/>
              </a:ext>
            </a:extLst>
          </p:cNvPr>
          <p:cNvSpPr/>
          <p:nvPr/>
        </p:nvSpPr>
        <p:spPr>
          <a:xfrm rot="13933576">
            <a:off x="10102599" y="3258385"/>
            <a:ext cx="202161" cy="7422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7" name="Flèche : bas 32">
            <a:extLst>
              <a:ext uri="{FF2B5EF4-FFF2-40B4-BE49-F238E27FC236}">
                <a16:creationId xmlns:a16="http://schemas.microsoft.com/office/drawing/2014/main" id="{AF5ADE1E-44EE-8EB7-49AB-F7846145A233}"/>
              </a:ext>
            </a:extLst>
          </p:cNvPr>
          <p:cNvSpPr/>
          <p:nvPr/>
        </p:nvSpPr>
        <p:spPr>
          <a:xfrm rot="17876567">
            <a:off x="10122557" y="4019561"/>
            <a:ext cx="202161" cy="7422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8" name="Flèche : bas 33">
            <a:extLst>
              <a:ext uri="{FF2B5EF4-FFF2-40B4-BE49-F238E27FC236}">
                <a16:creationId xmlns:a16="http://schemas.microsoft.com/office/drawing/2014/main" id="{EA9C78D3-64A1-7B75-80F3-E917C047F6B5}"/>
              </a:ext>
            </a:extLst>
          </p:cNvPr>
          <p:cNvSpPr/>
          <p:nvPr/>
        </p:nvSpPr>
        <p:spPr>
          <a:xfrm rot="16200000">
            <a:off x="10195773" y="3660988"/>
            <a:ext cx="202161" cy="74229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29" name="Image 28">
            <a:extLst>
              <a:ext uri="{FF2B5EF4-FFF2-40B4-BE49-F238E27FC236}">
                <a16:creationId xmlns:a16="http://schemas.microsoft.com/office/drawing/2014/main" id="{C0276AB9-EF93-9C69-FD8B-5FEE440AB63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668001" y="2876902"/>
            <a:ext cx="525067" cy="724230"/>
          </a:xfrm>
          <a:prstGeom prst="rect">
            <a:avLst/>
          </a:prstGeom>
        </p:spPr>
      </p:pic>
      <p:pic>
        <p:nvPicPr>
          <p:cNvPr id="30" name="Image 29">
            <a:extLst>
              <a:ext uri="{FF2B5EF4-FFF2-40B4-BE49-F238E27FC236}">
                <a16:creationId xmlns:a16="http://schemas.microsoft.com/office/drawing/2014/main" id="{0386A956-8D4B-E9CD-9AA7-9D3B32C1F9E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06033" y="3769119"/>
            <a:ext cx="640433" cy="358377"/>
          </a:xfrm>
          <a:prstGeom prst="rect">
            <a:avLst/>
          </a:prstGeom>
        </p:spPr>
      </p:pic>
      <p:pic>
        <p:nvPicPr>
          <p:cNvPr id="31" name="Image 30">
            <a:extLst>
              <a:ext uri="{FF2B5EF4-FFF2-40B4-BE49-F238E27FC236}">
                <a16:creationId xmlns:a16="http://schemas.microsoft.com/office/drawing/2014/main" id="{C64275CD-1D24-E82E-E577-C1F224ABBEC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22037" y="4293518"/>
            <a:ext cx="491801" cy="647107"/>
          </a:xfrm>
          <a:prstGeom prst="rect">
            <a:avLst/>
          </a:prstGeom>
        </p:spPr>
      </p:pic>
      <p:sp>
        <p:nvSpPr>
          <p:cNvPr id="32" name="Flèche : courbe vers la gauche 38">
            <a:extLst>
              <a:ext uri="{FF2B5EF4-FFF2-40B4-BE49-F238E27FC236}">
                <a16:creationId xmlns:a16="http://schemas.microsoft.com/office/drawing/2014/main" id="{2D62A36E-134A-D1E6-1C5D-0E3D5F7BE0D0}"/>
              </a:ext>
            </a:extLst>
          </p:cNvPr>
          <p:cNvSpPr/>
          <p:nvPr/>
        </p:nvSpPr>
        <p:spPr>
          <a:xfrm rot="2317695">
            <a:off x="8018692" y="4299792"/>
            <a:ext cx="715971" cy="171762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
        <p:nvSpPr>
          <p:cNvPr id="33" name="Flèche : courbe vers la droite 1">
            <a:extLst>
              <a:ext uri="{FF2B5EF4-FFF2-40B4-BE49-F238E27FC236}">
                <a16:creationId xmlns:a16="http://schemas.microsoft.com/office/drawing/2014/main" id="{CDFF461A-CB0F-716D-6291-47A7DF23020B}"/>
              </a:ext>
            </a:extLst>
          </p:cNvPr>
          <p:cNvSpPr/>
          <p:nvPr/>
        </p:nvSpPr>
        <p:spPr>
          <a:xfrm rot="18641765">
            <a:off x="2078061" y="4330655"/>
            <a:ext cx="840864" cy="187371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solidFill>
                <a:schemeClr val="tx1"/>
              </a:solidFill>
            </a:endParaRPr>
          </a:p>
        </p:txBody>
      </p:sp>
    </p:spTree>
    <p:extLst>
      <p:ext uri="{BB962C8B-B14F-4D97-AF65-F5344CB8AC3E}">
        <p14:creationId xmlns:p14="http://schemas.microsoft.com/office/powerpoint/2010/main" val="8673468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 </a:t>
            </a:r>
            <a:r>
              <a:rPr lang="fr-FR" b="1" i="1" u="sng" dirty="0"/>
              <a:t>l’État central </a:t>
            </a:r>
            <a:r>
              <a:rPr lang="fr-FR" dirty="0"/>
              <a:t>en matière de fiscalité immobilière</a:t>
            </a:r>
          </a:p>
        </p:txBody>
      </p:sp>
      <p:sp>
        <p:nvSpPr>
          <p:cNvPr id="3" name="Espace réservé du contenu 2"/>
          <p:cNvSpPr>
            <a:spLocks noGrp="1"/>
          </p:cNvSpPr>
          <p:nvPr>
            <p:ph idx="1"/>
          </p:nvPr>
        </p:nvSpPr>
        <p:spPr/>
        <p:txBody>
          <a:bodyPr/>
          <a:lstStyle/>
          <a:p>
            <a:pPr lvl="1"/>
            <a:r>
              <a:rPr lang="fr-FR" b="1" dirty="0"/>
              <a:t>Impôts sur les revenus : impôt des personnes physiques (IPP), impôt des sociétés (</a:t>
            </a:r>
            <a:r>
              <a:rPr lang="fr-FR" b="1" dirty="0" err="1"/>
              <a:t>Isoc</a:t>
            </a:r>
            <a:r>
              <a:rPr lang="fr-FR" b="1" dirty="0"/>
              <a:t>), impôt des personnes morales (IPM) et impôt des non-résidents (INR) </a:t>
            </a:r>
          </a:p>
          <a:p>
            <a:pPr lvl="2"/>
            <a:r>
              <a:rPr lang="fr-FR" dirty="0"/>
              <a:t>IPP - Réserves : taxe additionnelle </a:t>
            </a:r>
            <a:r>
              <a:rPr lang="fr-FR" u="sng" dirty="0"/>
              <a:t>régionale</a:t>
            </a:r>
            <a:r>
              <a:rPr lang="fr-FR" dirty="0"/>
              <a:t> à l’impôt des personnes physiques, calculée sur l’impôt État réduit depuis la sixième réforme de l’État); attributions des régions en matière de dépenses fiscales (réductions d’impôt et crédits d’impôt pour lesquels les régions ont une compétence exclusive depuis la sixième réforme de l’État ; taxe additionnelle communale ou d’agglomération à l’impôt des personnes physiques)</a:t>
            </a:r>
          </a:p>
          <a:p>
            <a:pPr lvl="2"/>
            <a:r>
              <a:rPr lang="fr-FR" dirty="0"/>
              <a:t>IPP – Compétences de l’autorité fédérale :  </a:t>
            </a:r>
            <a:r>
              <a:rPr lang="fr-BE" dirty="0"/>
              <a:t>détermination de la matière imposable et de la base taxable (dont les frais déductibles) ; qualification du revenu ; octroi des exonérations ; fixation du taux d’imposition (effectif pour ¾ de l’impôt) ; réductions et crédits d’impôt (autres que ceux qui sont régionalisés)</a:t>
            </a:r>
          </a:p>
          <a:p>
            <a:pPr lvl="2"/>
            <a:endParaRPr lang="fr-FR" dirty="0"/>
          </a:p>
          <a:p>
            <a:endParaRPr lang="fr-FR" sz="3600" dirty="0"/>
          </a:p>
        </p:txBody>
      </p:sp>
    </p:spTree>
    <p:extLst>
      <p:ext uri="{BB962C8B-B14F-4D97-AF65-F5344CB8AC3E}">
        <p14:creationId xmlns:p14="http://schemas.microsoft.com/office/powerpoint/2010/main" val="3389525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a:t>
            </a:r>
            <a:br>
              <a:rPr lang="fr-FR"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dirty="0"/>
              <a:t>Selon W. Oates (1972), le fédéralisme fiscal et budgétaire permet de bénéficier tant des avantages que procurent les gouvernements de petite taille que des avantages que procurent les gouvernements de grande taille.</a:t>
            </a:r>
          </a:p>
          <a:p>
            <a:pPr marL="0" indent="0">
              <a:buNone/>
            </a:pPr>
            <a:endParaRPr lang="fr-FR" dirty="0"/>
          </a:p>
          <a:p>
            <a:pPr marL="0" indent="0">
              <a:buNone/>
            </a:pPr>
            <a:r>
              <a:rPr lang="fr-FR" dirty="0"/>
              <a:t>Selon M. Olson (1969), le fédéralisme fiscal et budgétaire améliore l’efficacité de la gestion publique parce qu’il tend à faire correspondre le cercle des bénéficiaires (consommateurs) de biens et services publics avec le cercle des contribuables (payeurs) et le cercle des électeurs (décideurs). C’est le « principe d’équivalence ».</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28119762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 </a:t>
            </a:r>
            <a:r>
              <a:rPr lang="fr-FR" b="1" i="1" u="sng" dirty="0"/>
              <a:t>l’État central </a:t>
            </a:r>
            <a:r>
              <a:rPr lang="fr-FR" dirty="0"/>
              <a:t>en matière de fiscalité immobilière </a:t>
            </a:r>
          </a:p>
        </p:txBody>
      </p:sp>
      <p:sp>
        <p:nvSpPr>
          <p:cNvPr id="3" name="Espace réservé du contenu 2"/>
          <p:cNvSpPr>
            <a:spLocks noGrp="1"/>
          </p:cNvSpPr>
          <p:nvPr>
            <p:ph idx="1"/>
          </p:nvPr>
        </p:nvSpPr>
        <p:spPr/>
        <p:txBody>
          <a:bodyPr>
            <a:normAutofit lnSpcReduction="10000"/>
          </a:bodyPr>
          <a:lstStyle/>
          <a:p>
            <a:pPr marL="0" indent="0">
              <a:buNone/>
            </a:pPr>
            <a:endParaRPr lang="fr-FR" dirty="0"/>
          </a:p>
          <a:p>
            <a:endParaRPr lang="fr-FR" b="1" dirty="0"/>
          </a:p>
          <a:p>
            <a:pPr lvl="1"/>
            <a:r>
              <a:rPr lang="fr-FR" b="1" dirty="0"/>
              <a:t>TVA </a:t>
            </a:r>
            <a:r>
              <a:rPr lang="fr-FR" dirty="0"/>
              <a:t>(livraisons de bâtiments neufs et le terrain y attenant / travaux immobiliers) </a:t>
            </a:r>
          </a:p>
          <a:p>
            <a:pPr lvl="2"/>
            <a:r>
              <a:rPr lang="fr-FR" dirty="0"/>
              <a:t>Réserve : harmonisation par le droit européen = obligation de respecter les directives européennes et la jurisprudence de la CJUE)</a:t>
            </a:r>
          </a:p>
          <a:p>
            <a:pPr lvl="1"/>
            <a:r>
              <a:rPr lang="fr-FR" dirty="0"/>
              <a:t>Certains </a:t>
            </a:r>
            <a:r>
              <a:rPr lang="fr-FR" b="1" dirty="0"/>
              <a:t>droits d’enregistrement </a:t>
            </a:r>
            <a:r>
              <a:rPr lang="fr-FR" dirty="0"/>
              <a:t>(ex. droit proportionnel sur les baux, les emphytéoses et les superficies) </a:t>
            </a:r>
          </a:p>
          <a:p>
            <a:pPr lvl="1"/>
            <a:r>
              <a:rPr lang="fr-FR" dirty="0"/>
              <a:t>Le </a:t>
            </a:r>
            <a:r>
              <a:rPr lang="fr-FR" b="1" dirty="0"/>
              <a:t>droit d’hypothèque</a:t>
            </a:r>
            <a:r>
              <a:rPr lang="fr-FR" dirty="0"/>
              <a:t> (sur les inscriptions d’hypothèques et de privilèges sur des biens immeubles) (≠ droit d’enregistrement sur la constitution d’une hypothèque sur un bien immeuble) </a:t>
            </a:r>
          </a:p>
          <a:p>
            <a:pPr lvl="1"/>
            <a:r>
              <a:rPr lang="fr-FR" dirty="0"/>
              <a:t>Le régime de la </a:t>
            </a:r>
            <a:r>
              <a:rPr lang="fr-FR" b="1" dirty="0"/>
              <a:t>formalité de l’enregistrement</a:t>
            </a:r>
            <a:endParaRPr lang="fr-FR" dirty="0"/>
          </a:p>
          <a:p>
            <a:pPr lvl="2"/>
            <a:endParaRPr lang="fr-FR" dirty="0"/>
          </a:p>
          <a:p>
            <a:endParaRPr lang="fr-FR" sz="3600" dirty="0"/>
          </a:p>
        </p:txBody>
      </p:sp>
    </p:spTree>
    <p:extLst>
      <p:ext uri="{BB962C8B-B14F-4D97-AF65-F5344CB8AC3E}">
        <p14:creationId xmlns:p14="http://schemas.microsoft.com/office/powerpoint/2010/main" val="2790083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lnSpcReduction="10000"/>
          </a:bodyPr>
          <a:lstStyle/>
          <a:p>
            <a:endParaRPr lang="fr-FR" dirty="0"/>
          </a:p>
          <a:p>
            <a:r>
              <a:rPr lang="fr-FR" dirty="0"/>
              <a:t>Observation générale introductive : les Régions de Belgique disposent d’instruments essentiels et majeurs en matière de fiscalité immobilière </a:t>
            </a:r>
          </a:p>
          <a:p>
            <a:r>
              <a:rPr lang="fr-FR" b="1" dirty="0"/>
              <a:t>Trois</a:t>
            </a:r>
            <a:r>
              <a:rPr lang="fr-FR" dirty="0"/>
              <a:t> catégories distinctes de </a:t>
            </a:r>
            <a:r>
              <a:rPr lang="fr-FR" b="1" dirty="0"/>
              <a:t>prérogatives régionales en matière d’impôts</a:t>
            </a:r>
          </a:p>
          <a:p>
            <a:pPr lvl="1"/>
            <a:endParaRPr lang="fr-FR" dirty="0"/>
          </a:p>
          <a:p>
            <a:pPr lvl="1"/>
            <a:r>
              <a:rPr lang="fr-FR" dirty="0">
                <a:solidFill>
                  <a:srgbClr val="C00000"/>
                </a:solidFill>
              </a:rPr>
              <a:t>A. Les taxes régionales propres (= autonomie fiscale propre)</a:t>
            </a:r>
          </a:p>
          <a:p>
            <a:pPr lvl="1"/>
            <a:r>
              <a:rPr lang="fr-FR" dirty="0">
                <a:solidFill>
                  <a:srgbClr val="C00000"/>
                </a:solidFill>
              </a:rPr>
              <a:t>B. Les « impôts régionaux » (= autonomie fiscale dérivée de 1</a:t>
            </a:r>
            <a:r>
              <a:rPr lang="fr-FR" baseline="30000" dirty="0">
                <a:solidFill>
                  <a:srgbClr val="C00000"/>
                </a:solidFill>
              </a:rPr>
              <a:t>er</a:t>
            </a:r>
            <a:r>
              <a:rPr lang="fr-FR" dirty="0">
                <a:solidFill>
                  <a:srgbClr val="C00000"/>
                </a:solidFill>
              </a:rPr>
              <a:t> type)</a:t>
            </a:r>
          </a:p>
          <a:p>
            <a:pPr lvl="1"/>
            <a:r>
              <a:rPr lang="fr-FR" dirty="0">
                <a:solidFill>
                  <a:srgbClr val="C00000"/>
                </a:solidFill>
              </a:rPr>
              <a:t>C. L’impôt des personnes physiques régional (= autonomie fiscale dérivée de 2</a:t>
            </a:r>
            <a:r>
              <a:rPr lang="fr-FR" baseline="30000" dirty="0">
                <a:solidFill>
                  <a:srgbClr val="C00000"/>
                </a:solidFill>
              </a:rPr>
              <a:t>e </a:t>
            </a:r>
            <a:r>
              <a:rPr lang="fr-FR" dirty="0">
                <a:solidFill>
                  <a:srgbClr val="C00000"/>
                </a:solidFill>
              </a:rPr>
              <a:t>type)</a:t>
            </a:r>
          </a:p>
          <a:p>
            <a:pPr lvl="2"/>
            <a:endParaRPr lang="fr-FR" dirty="0"/>
          </a:p>
          <a:p>
            <a:endParaRPr lang="fr-FR" sz="3600" dirty="0"/>
          </a:p>
        </p:txBody>
      </p:sp>
    </p:spTree>
    <p:extLst>
      <p:ext uri="{BB962C8B-B14F-4D97-AF65-F5344CB8AC3E}">
        <p14:creationId xmlns:p14="http://schemas.microsoft.com/office/powerpoint/2010/main" val="16000766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a:bodyPr>
          <a:lstStyle/>
          <a:p>
            <a:pPr marL="457200" lvl="1" indent="0">
              <a:buNone/>
            </a:pPr>
            <a:r>
              <a:rPr lang="fr-FR" dirty="0">
                <a:solidFill>
                  <a:srgbClr val="C00000"/>
                </a:solidFill>
              </a:rPr>
              <a:t>A. Les taxes régionales propres (= autonomie fiscale propre)</a:t>
            </a:r>
          </a:p>
          <a:p>
            <a:pPr lvl="2"/>
            <a:endParaRPr lang="fr-FR" dirty="0"/>
          </a:p>
          <a:p>
            <a:pPr lvl="1"/>
            <a:r>
              <a:rPr lang="fr-FR" dirty="0"/>
              <a:t>Impôts créés de toutes pièces par les Régions (à partir de rien)</a:t>
            </a:r>
          </a:p>
          <a:p>
            <a:pPr lvl="1"/>
            <a:r>
              <a:rPr lang="fr-FR" dirty="0"/>
              <a:t>Régime juridique intégralement fixé par la Région (exception: contentieux judiciaire)</a:t>
            </a:r>
          </a:p>
          <a:p>
            <a:pPr lvl="1"/>
            <a:r>
              <a:rPr lang="fr-FR" dirty="0"/>
              <a:t>Impôts administrés par l’administration régionale compétente</a:t>
            </a:r>
          </a:p>
          <a:p>
            <a:pPr lvl="1"/>
            <a:r>
              <a:rPr lang="fr-FR" dirty="0"/>
              <a:t>Impôts établis sur des </a:t>
            </a:r>
            <a:r>
              <a:rPr lang="fr-FR" b="1" dirty="0"/>
              <a:t>matières imposables </a:t>
            </a:r>
            <a:r>
              <a:rPr lang="fr-FR" dirty="0"/>
              <a:t>qui ne sont pas encore « occupées » par de la législation fiscale fédérale </a:t>
            </a:r>
            <a:r>
              <a:rPr lang="fr-FR" u="sng" dirty="0"/>
              <a:t>et</a:t>
            </a:r>
            <a:r>
              <a:rPr lang="fr-FR" dirty="0"/>
              <a:t> qui ne correspondent pas à la </a:t>
            </a:r>
            <a:r>
              <a:rPr lang="fr-FR" b="1" dirty="0"/>
              <a:t>matière imposable</a:t>
            </a:r>
            <a:r>
              <a:rPr lang="fr-FR" dirty="0"/>
              <a:t> des « impôts régionaux » (deuxième catégorie décrite ci-après) = règle fédérale </a:t>
            </a:r>
            <a:r>
              <a:rPr lang="fr-FR" i="1" dirty="0"/>
              <a:t>non bis in idem</a:t>
            </a:r>
          </a:p>
          <a:p>
            <a:pPr lvl="1"/>
            <a:endParaRPr lang="fr-FR" dirty="0"/>
          </a:p>
          <a:p>
            <a:endParaRPr lang="fr-FR" sz="3600" dirty="0"/>
          </a:p>
        </p:txBody>
      </p:sp>
    </p:spTree>
    <p:extLst>
      <p:ext uri="{BB962C8B-B14F-4D97-AF65-F5344CB8AC3E}">
        <p14:creationId xmlns:p14="http://schemas.microsoft.com/office/powerpoint/2010/main" val="35590185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fontScale="85000" lnSpcReduction="20000"/>
          </a:bodyPr>
          <a:lstStyle/>
          <a:p>
            <a:pPr marL="457200" lvl="1" indent="0">
              <a:buNone/>
            </a:pPr>
            <a:r>
              <a:rPr lang="fr-FR" dirty="0">
                <a:solidFill>
                  <a:srgbClr val="C00000"/>
                </a:solidFill>
              </a:rPr>
              <a:t>B. Les « impôts régionaux » (= autonomie fiscale dérivée de 1</a:t>
            </a:r>
            <a:r>
              <a:rPr lang="fr-FR" baseline="30000" dirty="0">
                <a:solidFill>
                  <a:srgbClr val="C00000"/>
                </a:solidFill>
              </a:rPr>
              <a:t>er</a:t>
            </a:r>
            <a:r>
              <a:rPr lang="fr-FR" dirty="0">
                <a:solidFill>
                  <a:srgbClr val="C00000"/>
                </a:solidFill>
              </a:rPr>
              <a:t> type)</a:t>
            </a:r>
          </a:p>
          <a:p>
            <a:pPr marL="914400" lvl="2" indent="0">
              <a:buNone/>
            </a:pPr>
            <a:endParaRPr lang="fr-FR" dirty="0"/>
          </a:p>
          <a:p>
            <a:pPr lvl="1"/>
            <a:r>
              <a:rPr lang="fr-FR" dirty="0"/>
              <a:t>Impôts </a:t>
            </a:r>
            <a:r>
              <a:rPr lang="fr-FR" u="sng" dirty="0"/>
              <a:t>initialement nationaux </a:t>
            </a:r>
            <a:r>
              <a:rPr lang="fr-FR" dirty="0"/>
              <a:t>mais dont le produit et les principales compétences normatives (modification de la base d’imposition, du taux et des exonérations) ont été régionalisés – Régionalisation par le biais d’une loi fédérale verrouillée par une « majorité spéciale (loi spéciale de financement des Communautés et des Régions – « LSF »)</a:t>
            </a:r>
          </a:p>
          <a:p>
            <a:pPr lvl="1"/>
            <a:r>
              <a:rPr lang="fr-FR" dirty="0"/>
              <a:t>C’est la forme principale d’autonomie fiscale dans le chef des Régions </a:t>
            </a:r>
          </a:p>
          <a:p>
            <a:pPr lvl="1"/>
            <a:r>
              <a:rPr lang="fr-FR" dirty="0"/>
              <a:t>Impôts qui continuaient à être « administrés » par l’État central, mais dont les Régions ont pu décider de reprendre le « service » à leur compte (par leurs propres administrations régionales)</a:t>
            </a:r>
          </a:p>
          <a:p>
            <a:pPr lvl="2"/>
            <a:r>
              <a:rPr lang="fr-FR" dirty="0"/>
              <a:t>Ex. Le précompte immobilier est administré par les administrations régionales des trois Régions</a:t>
            </a:r>
          </a:p>
          <a:p>
            <a:pPr lvl="2"/>
            <a:r>
              <a:rPr lang="fr-FR" dirty="0"/>
              <a:t>Ex. Les droits d’enregistrement et de succession régionalisés sont administrés par l’administration de la Région flamande lorsqu’ils sont localisés en Région flamande ; ils demeurent administrés par l’administration fiscale fédérale (centrale) lorsqu’ils sont localisés en Région wallonne ou en Région de Bruxelles-Capitale, et l’administration leur rétrocède le produit intégral</a:t>
            </a:r>
          </a:p>
          <a:p>
            <a:pPr lvl="1"/>
            <a:r>
              <a:rPr lang="fr-FR" dirty="0"/>
              <a:t>Critère de localisation territoriale directement fixés à l’article 5 de la loi spéciale du 16 janvier 1989 </a:t>
            </a:r>
          </a:p>
          <a:p>
            <a:pPr lvl="1"/>
            <a:endParaRPr lang="fr-FR" dirty="0"/>
          </a:p>
          <a:p>
            <a:endParaRPr lang="fr-FR" sz="3600" dirty="0"/>
          </a:p>
        </p:txBody>
      </p:sp>
    </p:spTree>
    <p:extLst>
      <p:ext uri="{BB962C8B-B14F-4D97-AF65-F5344CB8AC3E}">
        <p14:creationId xmlns:p14="http://schemas.microsoft.com/office/powerpoint/2010/main" val="10684778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fontScale="92500" lnSpcReduction="20000"/>
          </a:bodyPr>
          <a:lstStyle/>
          <a:p>
            <a:pPr marL="457200" lvl="1" indent="0">
              <a:buNone/>
            </a:pPr>
            <a:r>
              <a:rPr lang="fr-FR" dirty="0">
                <a:solidFill>
                  <a:srgbClr val="C00000"/>
                </a:solidFill>
              </a:rPr>
              <a:t>B. Les « impôts régionaux » (= autonomie fiscale dérivée de 1</a:t>
            </a:r>
            <a:r>
              <a:rPr lang="fr-FR" baseline="30000" dirty="0">
                <a:solidFill>
                  <a:srgbClr val="C00000"/>
                </a:solidFill>
              </a:rPr>
              <a:t>er</a:t>
            </a:r>
            <a:r>
              <a:rPr lang="fr-FR" dirty="0">
                <a:solidFill>
                  <a:srgbClr val="C00000"/>
                </a:solidFill>
              </a:rPr>
              <a:t> type)</a:t>
            </a:r>
          </a:p>
          <a:p>
            <a:pPr marL="914400" lvl="2" indent="0">
              <a:buNone/>
            </a:pPr>
            <a:endParaRPr lang="fr-FR" dirty="0"/>
          </a:p>
          <a:p>
            <a:pPr marL="501650" indent="-285750"/>
            <a:r>
              <a:rPr lang="fr-BE" sz="1700" dirty="0"/>
              <a:t>En ce qui concerne la fiscalité immobilière, sont régionalisés : </a:t>
            </a:r>
          </a:p>
          <a:p>
            <a:pPr lvl="3"/>
            <a:r>
              <a:rPr lang="fr-BE" dirty="0"/>
              <a:t>Droits de succession et de mutation par décès</a:t>
            </a:r>
          </a:p>
          <a:p>
            <a:pPr lvl="3"/>
            <a:r>
              <a:rPr lang="fr-BE" dirty="0"/>
              <a:t>Précompte immobilier</a:t>
            </a:r>
          </a:p>
          <a:p>
            <a:pPr lvl="3"/>
            <a:r>
              <a:rPr lang="fr-BE" dirty="0"/>
              <a:t>Droit d’enregistrement sur les transmissions à titre onéreux de biens immeubles</a:t>
            </a:r>
          </a:p>
          <a:p>
            <a:pPr lvl="4"/>
            <a:r>
              <a:rPr lang="fr-BE" dirty="0"/>
              <a:t>À l’exclusion du droit d’apport</a:t>
            </a:r>
          </a:p>
          <a:p>
            <a:pPr lvl="4"/>
            <a:r>
              <a:rPr lang="fr-BE" dirty="0"/>
              <a:t>Néanmoins, régionalisation du droit d’apport sur les apports par une personne physique, dans une société belge, d’une habitation </a:t>
            </a:r>
          </a:p>
          <a:p>
            <a:pPr lvl="3"/>
            <a:r>
              <a:rPr lang="fr-BE" dirty="0"/>
              <a:t>Droit sur les constitutions d’hypothèque</a:t>
            </a:r>
          </a:p>
          <a:p>
            <a:pPr lvl="3"/>
            <a:r>
              <a:rPr lang="fr-BE" dirty="0"/>
              <a:t>Droit sur les partages et opérations assimilées</a:t>
            </a:r>
          </a:p>
          <a:p>
            <a:pPr lvl="3"/>
            <a:r>
              <a:rPr lang="fr-BE" dirty="0"/>
              <a:t>Droit de donation</a:t>
            </a:r>
          </a:p>
          <a:p>
            <a:pPr marL="0" indent="0">
              <a:buNone/>
            </a:pPr>
            <a:endParaRPr lang="fr-BE" dirty="0"/>
          </a:p>
          <a:p>
            <a:pPr marL="0" indent="0">
              <a:buNone/>
            </a:pPr>
            <a:r>
              <a:rPr lang="fr-BE" dirty="0"/>
              <a:t>Compétence exclusive des Régions pour modifier les règles relatives à la </a:t>
            </a:r>
            <a:r>
              <a:rPr lang="fr-BE" u="sng" dirty="0"/>
              <a:t>base d’imposition</a:t>
            </a:r>
            <a:r>
              <a:rPr lang="fr-BE" dirty="0"/>
              <a:t>, au </a:t>
            </a:r>
            <a:r>
              <a:rPr lang="fr-BE" u="sng" dirty="0"/>
              <a:t>taux d’imposition </a:t>
            </a:r>
            <a:r>
              <a:rPr lang="fr-BE" dirty="0"/>
              <a:t>et aux </a:t>
            </a:r>
            <a:r>
              <a:rPr lang="fr-BE" u="sng" dirty="0"/>
              <a:t>exonérations</a:t>
            </a:r>
          </a:p>
          <a:p>
            <a:pPr lvl="2"/>
            <a:endParaRPr lang="fr-FR" dirty="0"/>
          </a:p>
          <a:p>
            <a:endParaRPr lang="fr-FR" sz="3600" dirty="0"/>
          </a:p>
        </p:txBody>
      </p:sp>
    </p:spTree>
    <p:extLst>
      <p:ext uri="{BB962C8B-B14F-4D97-AF65-F5344CB8AC3E}">
        <p14:creationId xmlns:p14="http://schemas.microsoft.com/office/powerpoint/2010/main" val="27124059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lnSpcReduction="10000"/>
          </a:bodyPr>
          <a:lstStyle/>
          <a:p>
            <a:pPr marL="457200" lvl="1" indent="0">
              <a:buNone/>
            </a:pPr>
            <a:r>
              <a:rPr lang="fr-FR" dirty="0">
                <a:solidFill>
                  <a:srgbClr val="C00000"/>
                </a:solidFill>
              </a:rPr>
              <a:t>B. Les « impôts régionaux » (= autonomie fiscale dérivée de 1</a:t>
            </a:r>
            <a:r>
              <a:rPr lang="fr-FR" baseline="30000" dirty="0">
                <a:solidFill>
                  <a:srgbClr val="C00000"/>
                </a:solidFill>
              </a:rPr>
              <a:t>er</a:t>
            </a:r>
            <a:r>
              <a:rPr lang="fr-FR" dirty="0">
                <a:solidFill>
                  <a:srgbClr val="C00000"/>
                </a:solidFill>
              </a:rPr>
              <a:t> type)</a:t>
            </a:r>
          </a:p>
          <a:p>
            <a:pPr marL="914400" lvl="2" indent="0">
              <a:buNone/>
            </a:pPr>
            <a:endParaRPr lang="fr-FR" dirty="0"/>
          </a:p>
          <a:p>
            <a:pPr marL="501650" indent="-285750"/>
            <a:r>
              <a:rPr lang="fr-BE" sz="2000" dirty="0"/>
              <a:t>Focus : le précompte immobilier</a:t>
            </a:r>
            <a:endParaRPr lang="fr-BE" sz="3600" u="sng" dirty="0"/>
          </a:p>
          <a:p>
            <a:pPr lvl="2"/>
            <a:r>
              <a:rPr lang="fr-BE" dirty="0"/>
              <a:t>Le précompte immobilier est un impôt dû par chaque propriétaire d'immeuble, et qui est calculé sur base du revenu cadastral</a:t>
            </a:r>
          </a:p>
          <a:p>
            <a:pPr lvl="2"/>
            <a:r>
              <a:rPr lang="fr-BE" dirty="0"/>
              <a:t>Le « revenu cadastral » est un revenu forfaitaire attribué à chaque immeuble bâti et non-bâti, ainsi qu’au matériel et outillage. Il représente le revenu moyen normal net d’une année (= valeur locative), </a:t>
            </a:r>
            <a:r>
              <a:rPr lang="fr-BE" u="sng" dirty="0"/>
              <a:t>par référence aux données locatives relatives au 1</a:t>
            </a:r>
            <a:r>
              <a:rPr lang="fr-BE" u="sng" baseline="30000" dirty="0"/>
              <a:t>er</a:t>
            </a:r>
            <a:r>
              <a:rPr lang="fr-BE" u="sng" dirty="0"/>
              <a:t> janvier 1975</a:t>
            </a:r>
          </a:p>
          <a:p>
            <a:pPr lvl="2"/>
            <a:r>
              <a:rPr lang="fr-BE" dirty="0"/>
              <a:t>Un montant de base revient aux Régions, mais la plus grande partie du produit du précompte immobilier revient aux communes et aux provinces (pouvoirs locaux) sous la forme d’additionnels au précompte immobilier. </a:t>
            </a:r>
          </a:p>
          <a:p>
            <a:pPr lvl="2"/>
            <a:r>
              <a:rPr lang="fr-FR" dirty="0"/>
              <a:t>Double imposition admise en droit belge : précompte immobilier + impôts sur les revenus (IPP et ISOC en tant qu’ils se rapportent aux immeubles)</a:t>
            </a:r>
          </a:p>
          <a:p>
            <a:endParaRPr lang="fr-FR" sz="3600" dirty="0"/>
          </a:p>
        </p:txBody>
      </p:sp>
    </p:spTree>
    <p:extLst>
      <p:ext uri="{BB962C8B-B14F-4D97-AF65-F5344CB8AC3E}">
        <p14:creationId xmlns:p14="http://schemas.microsoft.com/office/powerpoint/2010/main" val="31049322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4. Fiscalité immobilière et fédéralisme fiscal en Belgique : prérogatives des </a:t>
            </a:r>
            <a:r>
              <a:rPr lang="fr-FR" b="1" i="1" u="sng" dirty="0"/>
              <a:t>Régions </a:t>
            </a:r>
            <a:r>
              <a:rPr lang="fr-FR" dirty="0"/>
              <a:t>en matière de fiscalité immobilière </a:t>
            </a:r>
          </a:p>
        </p:txBody>
      </p:sp>
      <p:sp>
        <p:nvSpPr>
          <p:cNvPr id="3" name="Espace réservé du contenu 2"/>
          <p:cNvSpPr>
            <a:spLocks noGrp="1"/>
          </p:cNvSpPr>
          <p:nvPr>
            <p:ph idx="1"/>
          </p:nvPr>
        </p:nvSpPr>
        <p:spPr/>
        <p:txBody>
          <a:bodyPr>
            <a:normAutofit/>
          </a:bodyPr>
          <a:lstStyle/>
          <a:p>
            <a:pPr marL="457200" lvl="1" indent="0">
              <a:buNone/>
            </a:pPr>
            <a:r>
              <a:rPr lang="fr-FR" dirty="0">
                <a:solidFill>
                  <a:srgbClr val="C00000"/>
                </a:solidFill>
              </a:rPr>
              <a:t>C. L’impôt des personnes physiques régional (= autonomie fiscale dérivée de 2</a:t>
            </a:r>
            <a:r>
              <a:rPr lang="fr-FR" baseline="30000" dirty="0">
                <a:solidFill>
                  <a:srgbClr val="C00000"/>
                </a:solidFill>
              </a:rPr>
              <a:t>e </a:t>
            </a:r>
            <a:r>
              <a:rPr lang="fr-FR" dirty="0">
                <a:solidFill>
                  <a:srgbClr val="C00000"/>
                </a:solidFill>
              </a:rPr>
              <a:t>type)</a:t>
            </a:r>
          </a:p>
          <a:p>
            <a:pPr lvl="1"/>
            <a:r>
              <a:rPr lang="fr-FR" dirty="0"/>
              <a:t>Les centimes additionnels régionaux (calculés sur la base de l’impôt État réduit, c’est-à-dire de l’impôt fédéral diminué par application du facteur d’autonomie (budgétairement, approximativement un quart du montant actuel de l’impôt des personnes physiques)</a:t>
            </a:r>
          </a:p>
          <a:p>
            <a:pPr lvl="1"/>
            <a:r>
              <a:rPr lang="fr-FR" dirty="0"/>
              <a:t>Réductions d’impôt et crédits d’impôt pour lesquels les Régions ont désormais une compétence exclusive (habitation propre, titres-services)</a:t>
            </a:r>
          </a:p>
          <a:p>
            <a:pPr lvl="1"/>
            <a:r>
              <a:rPr lang="fr-FR" dirty="0"/>
              <a:t>Augmentations d’impôt, Réductions d’impôt et crédits d’impôt liés aux compétences matérielles des Régions et pour lesquels les Régions ont une compétence en parallèle avec l’autorité fédérale</a:t>
            </a:r>
          </a:p>
          <a:p>
            <a:pPr lvl="2"/>
            <a:endParaRPr lang="fr-FR" dirty="0"/>
          </a:p>
          <a:p>
            <a:endParaRPr lang="fr-FR" sz="3600" dirty="0"/>
          </a:p>
        </p:txBody>
      </p:sp>
    </p:spTree>
    <p:extLst>
      <p:ext uri="{BB962C8B-B14F-4D97-AF65-F5344CB8AC3E}">
        <p14:creationId xmlns:p14="http://schemas.microsoft.com/office/powerpoint/2010/main" val="1148155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a:t>
            </a:r>
            <a:br>
              <a:rPr lang="fr-FR"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sz="3600" dirty="0"/>
              <a:t>Décentralisation / fédéralisation</a:t>
            </a:r>
            <a:endParaRPr lang="fr-FR" sz="1200" dirty="0"/>
          </a:p>
          <a:p>
            <a:pPr marL="0" indent="0">
              <a:buNone/>
            </a:pPr>
            <a:endParaRPr lang="fr-FR" sz="1800" dirty="0"/>
          </a:p>
          <a:p>
            <a:pPr marL="457200" lvl="1" indent="0">
              <a:buNone/>
            </a:pPr>
            <a:r>
              <a:rPr lang="fr-FR" dirty="0"/>
              <a:t>Quelles missions confier à tel niveau de pouvoir ?</a:t>
            </a:r>
          </a:p>
          <a:p>
            <a:pPr marL="457200" lvl="1" indent="0">
              <a:buNone/>
            </a:pPr>
            <a:endParaRPr lang="fr-FR" dirty="0"/>
          </a:p>
          <a:p>
            <a:pPr marL="457200" lvl="1" indent="0">
              <a:buNone/>
            </a:pPr>
            <a:r>
              <a:rPr lang="fr-FR" dirty="0"/>
              <a:t>Sur la base de quels principes répartir le pouvoir fiscal et les ressources fiscales entre différents niveaux de pouvoir d’une structure décentralisée ? </a:t>
            </a:r>
          </a:p>
          <a:p>
            <a:pPr lvl="1"/>
            <a:endParaRPr lang="fr-FR" dirty="0"/>
          </a:p>
          <a:p>
            <a:pPr marL="457200" lvl="1" indent="0">
              <a:buNone/>
            </a:pPr>
            <a:r>
              <a:rPr lang="fr-FR" dirty="0"/>
              <a:t>Quels modes de coordination mettre en place ?</a:t>
            </a:r>
          </a:p>
          <a:p>
            <a:pPr marL="0" indent="0">
              <a:buNone/>
            </a:pPr>
            <a:endParaRPr lang="fr-FR" dirty="0"/>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1111055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a:t>
            </a:r>
            <a:br>
              <a:rPr lang="fr-FR"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dirty="0"/>
              <a:t>Les trois fonctions de l’État :</a:t>
            </a:r>
          </a:p>
          <a:p>
            <a:pPr marL="457200" lvl="1" indent="0">
              <a:buNone/>
            </a:pPr>
            <a:r>
              <a:rPr lang="fr-FR" u="sng" dirty="0"/>
              <a:t>Allocation</a:t>
            </a:r>
            <a:r>
              <a:rPr lang="fr-FR" dirty="0"/>
              <a:t> : fourniture de biens et services collectifs quand les mécanismes de marchés sont défaillants et ne garantissent pas une allocation optimale des ressources (utilisation des moyens disponibles qui maximise le bien-être de la collectivité)</a:t>
            </a:r>
          </a:p>
          <a:p>
            <a:pPr marL="457200" lvl="1" indent="0">
              <a:buNone/>
            </a:pPr>
            <a:r>
              <a:rPr lang="fr-FR" i="1" u="sng" dirty="0"/>
              <a:t>Redistribution</a:t>
            </a:r>
            <a:r>
              <a:rPr lang="fr-FR" dirty="0"/>
              <a:t> : correction des inégalités dans la distribution des revenus juste redistribution entre les citoyens</a:t>
            </a:r>
          </a:p>
          <a:p>
            <a:pPr marL="457200" lvl="1" indent="0">
              <a:buNone/>
            </a:pPr>
            <a:r>
              <a:rPr lang="fr-FR" i="1" u="sng" dirty="0"/>
              <a:t>Stabilisation</a:t>
            </a:r>
            <a:r>
              <a:rPr lang="fr-FR" dirty="0"/>
              <a:t> : maintien d’un haut niveau d’utilisation des ressources : maintenir la croissance, le plein emploi, limiter l’inflation, stabilité monétaire</a:t>
            </a:r>
          </a:p>
          <a:p>
            <a:pPr>
              <a:buFontTx/>
              <a:buChar char="-"/>
            </a:pPr>
            <a:endParaRPr lang="fr-FR" dirty="0"/>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4206242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a:t>
            </a:r>
            <a:br>
              <a:rPr lang="fr-FR" dirty="0"/>
            </a:br>
            <a:endParaRPr lang="fr-FR" dirty="0"/>
          </a:p>
        </p:txBody>
      </p:sp>
      <p:sp>
        <p:nvSpPr>
          <p:cNvPr id="3" name="Espace réservé du contenu 2"/>
          <p:cNvSpPr>
            <a:spLocks noGrp="1"/>
          </p:cNvSpPr>
          <p:nvPr>
            <p:ph idx="1"/>
          </p:nvPr>
        </p:nvSpPr>
        <p:spPr/>
        <p:txBody>
          <a:bodyPr>
            <a:normAutofit/>
          </a:bodyPr>
          <a:lstStyle/>
          <a:p>
            <a:pPr>
              <a:buNone/>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Découpage selon les trois fonctions de l’État :</a:t>
            </a: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de redistribution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centralisée</a:t>
            </a: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de stabilisation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centralisée</a:t>
            </a: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d’allocation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partiellement décentralisée</a:t>
            </a:r>
          </a:p>
          <a:p>
            <a:pPr>
              <a:buNone/>
            </a:pPr>
            <a:endParaRPr lang="fr-FR" altLang="fr-FR" sz="900"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endParaRPr>
          </a:p>
          <a:p>
            <a:pPr>
              <a:buNone/>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Conditions pour une décentralisation de la </a:t>
            </a:r>
            <a:r>
              <a:rPr lang="fr-FR" altLang="fr-FR" u="sng"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fonction d’allocation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Il existe des préférences régionales hétérogènes</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Les biens et services publics concernés ne présentent pas d’effets de débordement et leur production n’est pas caractérisée par des économies d’échelle</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Les coûts administratifs et l’impact des lobbies ne compensent pas les avantages de la décentralisation</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1684039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a:t>
            </a:r>
            <a:br>
              <a:rPr lang="fr-FR" dirty="0"/>
            </a:br>
            <a:endParaRPr lang="fr-FR" dirty="0"/>
          </a:p>
        </p:txBody>
      </p:sp>
      <p:sp>
        <p:nvSpPr>
          <p:cNvPr id="3" name="Espace réservé du contenu 2"/>
          <p:cNvSpPr>
            <a:spLocks noGrp="1"/>
          </p:cNvSpPr>
          <p:nvPr>
            <p:ph idx="1"/>
          </p:nvPr>
        </p:nvSpPr>
        <p:spPr/>
        <p:txBody>
          <a:bodyPr>
            <a:normAutofit/>
          </a:bodyPr>
          <a:lstStyle/>
          <a:p>
            <a:pPr>
              <a:buNone/>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Découpage selon les trois fonctions de l’État :</a:t>
            </a: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de redistribution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centralisée</a:t>
            </a: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de stabilisation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centralisée</a:t>
            </a: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La </a:t>
            </a:r>
            <a:r>
              <a:rPr lang="fr-FR" altLang="fr-FR" b="1" dirty="0">
                <a:latin typeface="Times New Roman" panose="02020603050405020304" pitchFamily="18" charset="0"/>
                <a:ea typeface="ＭＳ Ｐゴシック" panose="020B0600070205080204" pitchFamily="34" charset="-128"/>
                <a:cs typeface="Times New Roman" panose="02020603050405020304" pitchFamily="18" charset="0"/>
              </a:rPr>
              <a:t>fonction d’allocation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partiellement décentralisée</a:t>
            </a:r>
          </a:p>
          <a:p>
            <a:pPr>
              <a:buNone/>
            </a:pPr>
            <a:endParaRPr lang="fr-FR" altLang="fr-FR" sz="900"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endParaRPr>
          </a:p>
          <a:p>
            <a:pPr>
              <a:buNone/>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Conditions pour une décentralisation de la </a:t>
            </a:r>
            <a:r>
              <a:rPr lang="fr-FR" altLang="fr-FR" u="sng"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fonction d’allocation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Il existe des préférences régionales hétérogènes</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Les biens et services publics concernés ne présentent pas d’effets de débordement et leur production n’est pas caractérisée par des économies d’échelle</a:t>
            </a:r>
          </a:p>
          <a:p>
            <a:pPr lvl="2">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Les coûts administratifs et l’impact des lobbies ne compensent pas les avantages de la décentralisation</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60408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 : </a:t>
            </a:r>
            <a:r>
              <a:rPr lang="fr-FR" i="1" u="sng" dirty="0"/>
              <a:t>quid </a:t>
            </a:r>
            <a:r>
              <a:rPr lang="fr-FR" u="sng" dirty="0"/>
              <a:t>du pouvoir fiscal ? </a:t>
            </a:r>
            <a:br>
              <a:rPr lang="fr-FR" dirty="0"/>
            </a:br>
            <a:endParaRPr lang="fr-FR" dirty="0"/>
          </a:p>
        </p:txBody>
      </p:sp>
      <p:sp>
        <p:nvSpPr>
          <p:cNvPr id="3" name="Espace réservé du contenu 2"/>
          <p:cNvSpPr>
            <a:spLocks noGrp="1"/>
          </p:cNvSpPr>
          <p:nvPr>
            <p:ph idx="1"/>
          </p:nvPr>
        </p:nvSpPr>
        <p:spPr/>
        <p:txBody>
          <a:bodyPr>
            <a:normAutofit/>
          </a:bodyPr>
          <a:lstStyle/>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Les impôts maintenus au niveau central :</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Impôts portant sur les bases imposables les plus mobiles (ex : impôt des sociétés) sinon risques de concurrence fiscale à la baisse</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Impôts progressifs, c’est-à-dire à caractère redistributif (ex : impôt sur la fortune) sinon risques de concurrence sociale à la baisse</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Impôts dont les bases imposables sont réparties de manière inégale sur l’ensemble du territoire (ex : impôts sur les ressources naturelles) sinon trop grandes disparités financières entre entités décentralisées</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Les impôts décentralisés :</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Impôts portant sur les bases imposables les moins mobiles (ex : impôt foncier)</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Impôts à taux de taxation non progressifs (ex : taxe sur les automobiles)</a:t>
            </a:r>
          </a:p>
          <a:p>
            <a:pPr lvl="1"/>
            <a:r>
              <a:rPr lang="fr-FR" altLang="fr-FR" sz="2000" dirty="0">
                <a:latin typeface="Times New Roman" panose="02020603050405020304" pitchFamily="18" charset="0"/>
                <a:ea typeface="ＭＳ Ｐゴシック" panose="020B0600070205080204" pitchFamily="34" charset="-128"/>
                <a:cs typeface="Times New Roman" panose="02020603050405020304" pitchFamily="18" charset="0"/>
              </a:rPr>
              <a:t>Les redevances pour l’utilisation des biens publics (ex : redevance pour le ramassage d’ordures ménagères)</a:t>
            </a:r>
          </a:p>
          <a:p>
            <a:pPr marL="0" indent="0">
              <a:buNone/>
            </a:pPr>
            <a:endParaRPr lang="fr-FR" dirty="0"/>
          </a:p>
          <a:p>
            <a:pPr marL="0" indent="0">
              <a:buNone/>
            </a:pPr>
            <a:endParaRPr lang="fr-FR" dirty="0"/>
          </a:p>
          <a:p>
            <a:endParaRPr lang="fr-FR" dirty="0"/>
          </a:p>
        </p:txBody>
      </p:sp>
    </p:spTree>
    <p:extLst>
      <p:ext uri="{BB962C8B-B14F-4D97-AF65-F5344CB8AC3E}">
        <p14:creationId xmlns:p14="http://schemas.microsoft.com/office/powerpoint/2010/main" val="3591781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br>
              <a:rPr lang="fr-FR" dirty="0"/>
            </a:br>
            <a:r>
              <a:rPr lang="fr-FR" dirty="0"/>
              <a:t>1. Théorie économique du fédéralisme fiscal ou budgétaire : </a:t>
            </a:r>
            <a:r>
              <a:rPr lang="fr-FR" i="1" u="sng" dirty="0"/>
              <a:t>risque de déséquilibre vertical</a:t>
            </a:r>
            <a:endParaRPr lang="fr-FR" dirty="0"/>
          </a:p>
        </p:txBody>
      </p:sp>
      <p:sp>
        <p:nvSpPr>
          <p:cNvPr id="3" name="Espace réservé du contenu 2"/>
          <p:cNvSpPr>
            <a:spLocks noGrp="1"/>
          </p:cNvSpPr>
          <p:nvPr>
            <p:ph idx="1"/>
          </p:nvPr>
        </p:nvSpPr>
        <p:spPr/>
        <p:txBody>
          <a:bodyPr>
            <a:normAutofit fontScale="92500"/>
          </a:bodyPr>
          <a:lstStyle/>
          <a:p>
            <a:endPar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La répartition finale des moyens financiers doit permettre à chaque niveau de pouvoir d’assumer de façon adéquate les tâches que la Constitution et la loi lui confient.</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Or, l’application, même stricte, des principes de répartition des fonctions de l’État et des pouvoirs fiscaux entre niveaux de pouvoir mène </a:t>
            </a:r>
            <a:r>
              <a:rPr lang="fr-FR" altLang="fr-FR" sz="2400" i="1" dirty="0">
                <a:latin typeface="Times New Roman" panose="02020603050405020304" pitchFamily="18" charset="0"/>
                <a:ea typeface="ＭＳ Ｐゴシック" panose="020B0600070205080204" pitchFamily="34" charset="-128"/>
                <a:cs typeface="Times New Roman" panose="02020603050405020304" pitchFamily="18" charset="0"/>
              </a:rPr>
              <a:t>nécessairement</a:t>
            </a:r>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 à un écart entre les moyens et les besoins financiers. C’est ce qu’on appelle le </a:t>
            </a:r>
            <a:r>
              <a:rPr lang="fr-FR" altLang="fr-FR" sz="2400" b="1" dirty="0">
                <a:latin typeface="Times New Roman" panose="02020603050405020304" pitchFamily="18" charset="0"/>
                <a:ea typeface="ＭＳ Ｐゴシック" panose="020B0600070205080204" pitchFamily="34" charset="-128"/>
                <a:cs typeface="Times New Roman" panose="02020603050405020304" pitchFamily="18" charset="0"/>
              </a:rPr>
              <a:t>déséquilibre vertical</a:t>
            </a:r>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Cas classique : un écart positif pour l’État central et un écart négatif pour les entités décentralisées. </a:t>
            </a:r>
          </a:p>
          <a:p>
            <a:r>
              <a:rPr lang="fr-FR" altLang="fr-FR" sz="2400" dirty="0">
                <a:latin typeface="Times New Roman" panose="02020603050405020304" pitchFamily="18" charset="0"/>
                <a:ea typeface="ＭＳ Ｐゴシック" panose="020B0600070205080204" pitchFamily="34" charset="-128"/>
                <a:cs typeface="Times New Roman" panose="02020603050405020304" pitchFamily="18" charset="0"/>
              </a:rPr>
              <a:t>Raison : les impôts progressifs (impôt sur les revenus) et ceux portant sur les bases mobiles (TVA, impôt des sociétés)rapportent généralement bien plus de recettes que les impôts fonciers et les redevances.</a:t>
            </a:r>
          </a:p>
          <a:p>
            <a:pPr marL="0" indent="0">
              <a:buNone/>
            </a:pPr>
            <a:endParaRPr lang="fr-FR" dirty="0"/>
          </a:p>
          <a:p>
            <a:pPr marL="0" indent="0">
              <a:buNone/>
            </a:pPr>
            <a:endParaRPr lang="fr-FR" dirty="0"/>
          </a:p>
          <a:p>
            <a:endParaRPr lang="fr-FR" dirty="0"/>
          </a:p>
        </p:txBody>
      </p:sp>
      <p:sp>
        <p:nvSpPr>
          <p:cNvPr id="4" name="ZoneTexte 3">
            <a:extLst>
              <a:ext uri="{FF2B5EF4-FFF2-40B4-BE49-F238E27FC236}">
                <a16:creationId xmlns:a16="http://schemas.microsoft.com/office/drawing/2014/main" id="{1BB70B47-0C19-6148-2B6B-754396B8C27B}"/>
              </a:ext>
            </a:extLst>
          </p:cNvPr>
          <p:cNvSpPr txBox="1"/>
          <p:nvPr/>
        </p:nvSpPr>
        <p:spPr>
          <a:xfrm>
            <a:off x="1425844" y="7222210"/>
            <a:ext cx="15408385" cy="1569660"/>
          </a:xfrm>
          <a:prstGeom prst="rect">
            <a:avLst/>
          </a:prstGeom>
          <a:noFill/>
        </p:spPr>
        <p:txBody>
          <a:bodyPr wrap="none" rtlCol="0">
            <a:spAutoFit/>
          </a:bodyPr>
          <a:lstStyle/>
          <a:p>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Il existe différents moyens de compenser le déséquilibre vertical : </a:t>
            </a:r>
          </a:p>
          <a:p>
            <a:endParaRPr lang="fr-FR" altLang="fr-FR" sz="600" dirty="0">
              <a:latin typeface="Times New Roman" panose="02020603050405020304" pitchFamily="18" charset="0"/>
              <a:ea typeface="ＭＳ Ｐゴシック" panose="020B0600070205080204" pitchFamily="34" charset="-128"/>
              <a:cs typeface="Times New Roman" panose="02020603050405020304" pitchFamily="18" charset="0"/>
            </a:endParaRP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Les dotations générales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 assurent une totale autonomie aux entités décentralisées ainsi qu’une relative sécurité</a:t>
            </a: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Les impôts partagés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assurent l’autonomie totale mais comportent plus d’incertitude. Assure une solidarité entre niveaux de pouvoir</a:t>
            </a: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Les dotations spécifiques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aucune</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 autonomie pour les entités décentralisées. Conviennent pour une décentralisation de la gestion mais non du pouvoir de décision</a:t>
            </a:r>
          </a:p>
          <a:p>
            <a:pPr>
              <a:buFontTx/>
              <a:buChar char="-"/>
            </a:pP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rPr>
              <a:t>Les dotations conditionnelles </a:t>
            </a:r>
            <a:r>
              <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sym typeface="Wingdings" pitchFamily="2" charset="2"/>
              </a:rPr>
              <a:t> compensent les effets de débordement mais bénéficient surtout aux entités les plus riches</a:t>
            </a:r>
            <a:endParaRPr lang="fr-FR" altLang="fr-FR"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401458439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834</TotalTime>
  <Words>3925</Words>
  <Application>Microsoft Macintosh PowerPoint</Application>
  <PresentationFormat>Grand écran</PresentationFormat>
  <Paragraphs>301</Paragraphs>
  <Slides>36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36</vt:i4>
      </vt:variant>
    </vt:vector>
  </HeadingPairs>
  <TitlesOfParts>
    <vt:vector size="41" baseType="lpstr">
      <vt:lpstr>Arial</vt:lpstr>
      <vt:lpstr>Calibri</vt:lpstr>
      <vt:lpstr>Calibri Light</vt:lpstr>
      <vt:lpstr>Times New Roman</vt:lpstr>
      <vt:lpstr>Thème Office</vt:lpstr>
      <vt:lpstr>Fiscalité immobilière et fédéralisme fiscal en République Démocratique du Congo   </vt:lpstr>
      <vt:lpstr>Plan</vt:lpstr>
      <vt:lpstr> 1. Théorie économique du fédéralisme fiscal ou budgétaire </vt:lpstr>
      <vt:lpstr> 1. Théorie économique du fédéralisme fiscal ou budgétaire </vt:lpstr>
      <vt:lpstr> 1. Théorie économique du fédéralisme fiscal ou budgétaire </vt:lpstr>
      <vt:lpstr> 1. Théorie économique du fédéralisme fiscal ou budgétaire </vt:lpstr>
      <vt:lpstr> 1. Théorie économique du fédéralisme fiscal ou budgétaire </vt:lpstr>
      <vt:lpstr> 1. Théorie économique du fédéralisme fiscal ou budgétaire : quid du pouvoir fiscal ?  </vt:lpstr>
      <vt:lpstr> 1. Théorie économique du fédéralisme fiscal ou budgétaire : risque de déséquilibre vertical</vt:lpstr>
      <vt:lpstr> 1. Théorie économique du fédéralisme fiscal ou budgétaire : risque de déséquilibre horizontal</vt:lpstr>
      <vt:lpstr> 2. Théorie économique relative au « bon impôt » </vt:lpstr>
      <vt:lpstr>Présentation PowerPoint</vt:lpstr>
      <vt:lpstr>Présentation PowerPoint</vt:lpstr>
      <vt:lpstr>Présentation PowerPoint</vt:lpstr>
      <vt:lpstr>Présentation PowerPoint</vt:lpstr>
      <vt:lpstr>Présentation PowerPoint</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3. Fiscalité immobilière et fédéralisme fiscal en RDC : aperçu critique</vt:lpstr>
      <vt:lpstr>4. Fiscalité immobilière et fédéralisme fiscal en Belgique : éléments de comparaison</vt:lpstr>
      <vt:lpstr>Présentation PowerPoint</vt:lpstr>
      <vt:lpstr>Présentation PowerPoint</vt:lpstr>
      <vt:lpstr>4. Fiscalité immobilière et fédéralisme fiscal en Belgique : prérogatives de l’État central en matière de fiscalité immobilière</vt:lpstr>
      <vt:lpstr>4. Fiscalité immobilière et fédéralisme fiscal en Belgique : prérogatives de l’État central en matière de fiscalité immobilière </vt:lpstr>
      <vt:lpstr>4. Fiscalité immobilière et fédéralisme fiscal en Belgique : prérogatives des Régions en matière de fiscalité immobilière </vt:lpstr>
      <vt:lpstr>4. Fiscalité immobilière et fédéralisme fiscal en Belgique : prérogatives des Régions en matière de fiscalité immobilière </vt:lpstr>
      <vt:lpstr>4. Fiscalité immobilière et fédéralisme fiscal en Belgique : prérogatives des Régions en matière de fiscalité immobilière </vt:lpstr>
      <vt:lpstr>4. Fiscalité immobilière et fédéralisme fiscal en Belgique : prérogatives des Régions en matière de fiscalité immobilière </vt:lpstr>
      <vt:lpstr>4. Fiscalité immobilière et fédéralisme fiscal en Belgique : prérogatives des Régions en matière de fiscalité immobilière </vt:lpstr>
      <vt:lpstr>4. Fiscalité immobilière et fédéralisme fiscal en Belgique : prérogatives des Régions en matière de fiscalité immobilière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Fett Catherine</dc:creator>
  <cp:lastModifiedBy>Microsoft Office User</cp:lastModifiedBy>
  <cp:revision>10</cp:revision>
  <dcterms:created xsi:type="dcterms:W3CDTF">2021-09-13T08:21:21Z</dcterms:created>
  <dcterms:modified xsi:type="dcterms:W3CDTF">2022-05-26T21:50:47Z</dcterms:modified>
</cp:coreProperties>
</file>