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067" r:id="rId2"/>
    <p:sldId id="2293" r:id="rId3"/>
    <p:sldId id="2294" r:id="rId4"/>
    <p:sldId id="2297" r:id="rId5"/>
    <p:sldId id="2302" r:id="rId6"/>
    <p:sldId id="265" r:id="rId7"/>
    <p:sldId id="266" r:id="rId8"/>
    <p:sldId id="267" r:id="rId9"/>
    <p:sldId id="2303" r:id="rId10"/>
    <p:sldId id="2298" r:id="rId11"/>
    <p:sldId id="2299" r:id="rId12"/>
    <p:sldId id="2311" r:id="rId13"/>
    <p:sldId id="2312" r:id="rId14"/>
    <p:sldId id="2304" r:id="rId15"/>
    <p:sldId id="2300" r:id="rId16"/>
    <p:sldId id="2308" r:id="rId17"/>
    <p:sldId id="2306" r:id="rId18"/>
    <p:sldId id="2314" r:id="rId19"/>
    <p:sldId id="2317" r:id="rId20"/>
    <p:sldId id="2313" r:id="rId21"/>
    <p:sldId id="2309" r:id="rId22"/>
    <p:sldId id="2307" r:id="rId23"/>
    <p:sldId id="2315" r:id="rId24"/>
    <p:sldId id="2310" r:id="rId25"/>
    <p:sldId id="2305" r:id="rId26"/>
    <p:sldId id="2316" r:id="rId27"/>
    <p:sldId id="2318" r:id="rId28"/>
    <p:sldId id="2319" r:id="rId29"/>
    <p:sldId id="2320" r:id="rId30"/>
    <p:sldId id="2268" r:id="rId31"/>
    <p:sldId id="2321" r:id="rId32"/>
    <p:sldId id="2322" r:id="rId33"/>
    <p:sldId id="2324" r:id="rId34"/>
    <p:sldId id="2325" r:id="rId35"/>
    <p:sldId id="2326" r:id="rId36"/>
    <p:sldId id="2327" r:id="rId37"/>
    <p:sldId id="2328" r:id="rId38"/>
    <p:sldId id="2329" r:id="rId39"/>
    <p:sldId id="2330" r:id="rId40"/>
    <p:sldId id="2331" r:id="rId41"/>
    <p:sldId id="2332" r:id="rId42"/>
    <p:sldId id="2333"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31"/>
    <a:srgbClr val="4AD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1"/>
    <p:restoredTop sz="73623"/>
  </p:normalViewPr>
  <p:slideViewPr>
    <p:cSldViewPr snapToGrid="0" snapToObjects="1">
      <p:cViewPr varScale="1">
        <p:scale>
          <a:sx n="64" d="100"/>
          <a:sy n="64" d="100"/>
        </p:scale>
        <p:origin x="184"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8E856-6C30-FA46-8732-7EF502E1656D}"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fr-FR"/>
        </a:p>
      </dgm:t>
    </dgm:pt>
    <dgm:pt modelId="{4DF122FC-9EEE-644C-B189-EFAC011E5564}">
      <dgm:prSet phldrT="[Texte]" custT="1"/>
      <dgm:spPr>
        <a:solidFill>
          <a:srgbClr val="FF0000"/>
        </a:solidFill>
        <a:ln>
          <a:solidFill>
            <a:srgbClr val="FF0000"/>
          </a:solidFill>
        </a:ln>
      </dgm:spPr>
      <dgm:t>
        <a:bodyPr/>
        <a:lstStyle/>
        <a:p>
          <a:r>
            <a:rPr lang="fr-FR" sz="2000" b="1" dirty="0"/>
            <a:t>Les taxes régionales propres</a:t>
          </a:r>
        </a:p>
      </dgm:t>
    </dgm:pt>
    <dgm:pt modelId="{E4451133-4F14-BE49-9DCA-021A2FB9A466}" type="parTrans" cxnId="{78D8CCF6-8E49-F245-BDCA-5B494AE8A278}">
      <dgm:prSet/>
      <dgm:spPr/>
      <dgm:t>
        <a:bodyPr/>
        <a:lstStyle/>
        <a:p>
          <a:endParaRPr lang="fr-FR"/>
        </a:p>
      </dgm:t>
    </dgm:pt>
    <dgm:pt modelId="{C7A7E0E8-1C2E-214A-BEA0-5D54D1BE866A}" type="sibTrans" cxnId="{78D8CCF6-8E49-F245-BDCA-5B494AE8A278}">
      <dgm:prSet/>
      <dgm:spPr/>
      <dgm:t>
        <a:bodyPr/>
        <a:lstStyle/>
        <a:p>
          <a:endParaRPr lang="fr-FR"/>
        </a:p>
      </dgm:t>
    </dgm:pt>
    <dgm:pt modelId="{BA9337A0-8FEE-5040-B0A7-9D0CA6C77024}">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Art. 170, §2 </a:t>
          </a:r>
          <a:r>
            <a:rPr lang="fr-FR" sz="2000" dirty="0" err="1">
              <a:solidFill>
                <a:srgbClr val="C00000"/>
              </a:solidFill>
            </a:rPr>
            <a:t>Const</a:t>
          </a:r>
          <a:r>
            <a:rPr lang="fr-FR" sz="2000" dirty="0">
              <a:solidFill>
                <a:srgbClr val="C00000"/>
              </a:solidFill>
            </a:rPr>
            <a:t>.</a:t>
          </a:r>
        </a:p>
      </dgm:t>
    </dgm:pt>
    <dgm:pt modelId="{022CCBAF-D84D-394A-85EE-8C67FA5ED490}" type="parTrans" cxnId="{D04B9241-06DA-FF46-AA2E-75331C7ED4CE}">
      <dgm:prSet/>
      <dgm:spPr/>
      <dgm:t>
        <a:bodyPr/>
        <a:lstStyle/>
        <a:p>
          <a:endParaRPr lang="fr-FR"/>
        </a:p>
      </dgm:t>
    </dgm:pt>
    <dgm:pt modelId="{6582D987-0468-F944-B2CB-2DE57C821297}" type="sibTrans" cxnId="{D04B9241-06DA-FF46-AA2E-75331C7ED4CE}">
      <dgm:prSet/>
      <dgm:spPr/>
      <dgm:t>
        <a:bodyPr/>
        <a:lstStyle/>
        <a:p>
          <a:endParaRPr lang="fr-FR"/>
        </a:p>
      </dgm:t>
    </dgm:pt>
    <dgm:pt modelId="{4D69785E-D6D2-DA48-B5C0-80588A672207}">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Nouvel impôt créé de toute pièce par la Région</a:t>
          </a:r>
        </a:p>
      </dgm:t>
    </dgm:pt>
    <dgm:pt modelId="{62C4A14F-D844-D54D-8709-59AE8CD91379}" type="parTrans" cxnId="{FBE59BAA-1DC1-B743-B87C-E358BD7EFD52}">
      <dgm:prSet/>
      <dgm:spPr/>
      <dgm:t>
        <a:bodyPr/>
        <a:lstStyle/>
        <a:p>
          <a:endParaRPr lang="fr-FR"/>
        </a:p>
      </dgm:t>
    </dgm:pt>
    <dgm:pt modelId="{71EE5A89-6D2F-794E-A16C-4AF3B30CE2EF}" type="sibTrans" cxnId="{FBE59BAA-1DC1-B743-B87C-E358BD7EFD52}">
      <dgm:prSet/>
      <dgm:spPr/>
      <dgm:t>
        <a:bodyPr/>
        <a:lstStyle/>
        <a:p>
          <a:endParaRPr lang="fr-FR"/>
        </a:p>
      </dgm:t>
    </dgm:pt>
    <dgm:pt modelId="{BC7D5693-9F70-4C48-9C88-548D4909C6D7}">
      <dgm:prSet phldrT="[Texte]" custT="1"/>
      <dgm:spPr>
        <a:solidFill>
          <a:srgbClr val="00B0F0"/>
        </a:solidFill>
        <a:ln>
          <a:solidFill>
            <a:srgbClr val="00B0F0"/>
          </a:solidFill>
        </a:ln>
      </dgm:spPr>
      <dgm:t>
        <a:bodyPr/>
        <a:lstStyle/>
        <a:p>
          <a:r>
            <a:rPr lang="fr-FR" sz="2000" b="1" dirty="0"/>
            <a:t>Les impôts régionaux</a:t>
          </a:r>
        </a:p>
      </dgm:t>
    </dgm:pt>
    <dgm:pt modelId="{5EE4BBCC-2F1D-4A40-AEC7-319866E5E960}" type="parTrans" cxnId="{31871D54-6413-E84A-B590-4C07316FB4A0}">
      <dgm:prSet/>
      <dgm:spPr/>
      <dgm:t>
        <a:bodyPr/>
        <a:lstStyle/>
        <a:p>
          <a:endParaRPr lang="fr-FR"/>
        </a:p>
      </dgm:t>
    </dgm:pt>
    <dgm:pt modelId="{0F5EE6DC-D456-3D48-AD79-6FA6A615A019}" type="sibTrans" cxnId="{31871D54-6413-E84A-B590-4C07316FB4A0}">
      <dgm:prSet/>
      <dgm:spPr/>
      <dgm:t>
        <a:bodyPr/>
        <a:lstStyle/>
        <a:p>
          <a:endParaRPr lang="fr-FR"/>
        </a:p>
      </dgm:t>
    </dgm:pt>
    <dgm:pt modelId="{4A26E587-0407-9042-B340-BF6311687384}">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Art. 3 à 5 LSF</a:t>
          </a:r>
        </a:p>
      </dgm:t>
    </dgm:pt>
    <dgm:pt modelId="{4B3263AB-3025-7249-9B93-02B195BBA2BB}" type="parTrans" cxnId="{72F8651A-B2C2-4E42-8645-2FCD1DFF1DFD}">
      <dgm:prSet/>
      <dgm:spPr/>
      <dgm:t>
        <a:bodyPr/>
        <a:lstStyle/>
        <a:p>
          <a:endParaRPr lang="fr-FR"/>
        </a:p>
      </dgm:t>
    </dgm:pt>
    <dgm:pt modelId="{164D0339-7D0C-CE42-BC1C-DB0906052FD1}" type="sibTrans" cxnId="{72F8651A-B2C2-4E42-8645-2FCD1DFF1DFD}">
      <dgm:prSet/>
      <dgm:spPr/>
      <dgm:t>
        <a:bodyPr/>
        <a:lstStyle/>
        <a:p>
          <a:endParaRPr lang="fr-FR"/>
        </a:p>
      </dgm:t>
    </dgm:pt>
    <dgm:pt modelId="{8E260FFE-28F7-9541-B649-8E8F4616B938}">
      <dgm:prSet phldrT="[Texte]" custT="1"/>
      <dgm:spPr>
        <a:solidFill>
          <a:srgbClr val="4AD01E"/>
        </a:solidFill>
        <a:ln>
          <a:solidFill>
            <a:srgbClr val="00B050"/>
          </a:solidFill>
        </a:ln>
      </dgm:spPr>
      <dgm:t>
        <a:bodyPr/>
        <a:lstStyle/>
        <a:p>
          <a:r>
            <a:rPr lang="fr-FR" sz="2000" b="1" dirty="0"/>
            <a:t>L’IPP régional</a:t>
          </a:r>
        </a:p>
      </dgm:t>
    </dgm:pt>
    <dgm:pt modelId="{DEF508C4-8155-B745-9040-E2E2EB4E8B03}" type="parTrans" cxnId="{B32A51B3-A88C-6E4C-937C-15CE9C49177C}">
      <dgm:prSet/>
      <dgm:spPr/>
      <dgm:t>
        <a:bodyPr/>
        <a:lstStyle/>
        <a:p>
          <a:endParaRPr lang="fr-FR"/>
        </a:p>
      </dgm:t>
    </dgm:pt>
    <dgm:pt modelId="{E3CAF88C-9CCE-8644-AB1E-B2A46F130913}" type="sibTrans" cxnId="{B32A51B3-A88C-6E4C-937C-15CE9C49177C}">
      <dgm:prSet/>
      <dgm:spPr/>
      <dgm:t>
        <a:bodyPr/>
        <a:lstStyle/>
        <a:p>
          <a:endParaRPr lang="fr-FR"/>
        </a:p>
      </dgm:t>
    </dgm:pt>
    <dgm:pt modelId="{B863CFB8-D6B6-E34D-BA38-929CFF4F1A1F}">
      <dgm:prSet phldrT="[Texte]" custT="1"/>
      <dgm:spPr>
        <a:solidFill>
          <a:srgbClr val="4AD01E">
            <a:alpha val="23458"/>
          </a:srgbClr>
        </a:solidFill>
        <a:ln>
          <a:solidFill>
            <a:srgbClr val="00B050"/>
          </a:solidFill>
        </a:ln>
      </dgm:spPr>
      <dgm:t>
        <a:bodyPr/>
        <a:lstStyle/>
        <a:p>
          <a:r>
            <a:rPr lang="fr-FR" sz="1800" dirty="0">
              <a:solidFill>
                <a:srgbClr val="006B31"/>
              </a:solidFill>
            </a:rPr>
            <a:t>Art. 5/1 à 5/8 L.S.F.</a:t>
          </a:r>
        </a:p>
      </dgm:t>
    </dgm:pt>
    <dgm:pt modelId="{2E4B4AC5-B51A-2846-8E9E-244677A07411}" type="parTrans" cxnId="{E42081C0-6ACE-8A41-BA74-CF12A0E93300}">
      <dgm:prSet/>
      <dgm:spPr/>
      <dgm:t>
        <a:bodyPr/>
        <a:lstStyle/>
        <a:p>
          <a:endParaRPr lang="fr-FR"/>
        </a:p>
      </dgm:t>
    </dgm:pt>
    <dgm:pt modelId="{54E82AA5-87CD-5C4E-A312-2BAE39E4DC2A}" type="sibTrans" cxnId="{E42081C0-6ACE-8A41-BA74-CF12A0E93300}">
      <dgm:prSet/>
      <dgm:spPr/>
      <dgm:t>
        <a:bodyPr/>
        <a:lstStyle/>
        <a:p>
          <a:endParaRPr lang="fr-FR"/>
        </a:p>
      </dgm:t>
    </dgm:pt>
    <dgm:pt modelId="{A797CA9A-095F-2140-8C51-8E2871137FEE}">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Additionnels régionaux</a:t>
          </a:r>
        </a:p>
      </dgm:t>
    </dgm:pt>
    <dgm:pt modelId="{45AE5DF2-7CE5-B941-AE65-A01047077D0D}" type="parTrans" cxnId="{4DD95C88-B07D-1548-A022-865DF7954D8B}">
      <dgm:prSet/>
      <dgm:spPr/>
      <dgm:t>
        <a:bodyPr/>
        <a:lstStyle/>
        <a:p>
          <a:endParaRPr lang="fr-FR"/>
        </a:p>
      </dgm:t>
    </dgm:pt>
    <dgm:pt modelId="{2AA079D3-5A6E-004D-9136-11D4FEEA7039}" type="sibTrans" cxnId="{4DD95C88-B07D-1548-A022-865DF7954D8B}">
      <dgm:prSet/>
      <dgm:spPr/>
      <dgm:t>
        <a:bodyPr/>
        <a:lstStyle/>
        <a:p>
          <a:endParaRPr lang="fr-FR"/>
        </a:p>
      </dgm:t>
    </dgm:pt>
    <dgm:pt modelId="{E31532BB-FAC1-734E-A09F-BAF79BF258B1}">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MAIS Règle fédérale </a:t>
          </a:r>
          <a:r>
            <a:rPr lang="fr-FR" sz="2000" i="1" dirty="0">
              <a:solidFill>
                <a:srgbClr val="C00000"/>
              </a:solidFill>
            </a:rPr>
            <a:t>non bis in idem</a:t>
          </a:r>
        </a:p>
      </dgm:t>
    </dgm:pt>
    <dgm:pt modelId="{D60B62CF-BB04-564B-93CF-447A730E9D12}" type="parTrans" cxnId="{FF1E4510-B392-3F4F-B6AB-5D406F8B0A11}">
      <dgm:prSet/>
      <dgm:spPr/>
      <dgm:t>
        <a:bodyPr/>
        <a:lstStyle/>
        <a:p>
          <a:endParaRPr lang="fr-FR"/>
        </a:p>
      </dgm:t>
    </dgm:pt>
    <dgm:pt modelId="{155D58E6-437D-AB48-919E-27C445642950}" type="sibTrans" cxnId="{FF1E4510-B392-3F4F-B6AB-5D406F8B0A11}">
      <dgm:prSet/>
      <dgm:spPr/>
      <dgm:t>
        <a:bodyPr/>
        <a:lstStyle/>
        <a:p>
          <a:endParaRPr lang="fr-FR"/>
        </a:p>
      </dgm:t>
    </dgm:pt>
    <dgm:pt modelId="{DA9879FC-1DAD-7C4D-84BA-6F02DC4F1A46}">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Liste exhaustive</a:t>
          </a:r>
        </a:p>
      </dgm:t>
    </dgm:pt>
    <dgm:pt modelId="{1C82E214-143A-4148-9068-89DA38B392A2}" type="parTrans" cxnId="{E5F1F85F-F82A-AF49-8A0E-5FE6177C2ED3}">
      <dgm:prSet/>
      <dgm:spPr/>
      <dgm:t>
        <a:bodyPr/>
        <a:lstStyle/>
        <a:p>
          <a:endParaRPr lang="fr-FR"/>
        </a:p>
      </dgm:t>
    </dgm:pt>
    <dgm:pt modelId="{C504F07A-65B4-EA47-B0BD-A050BF2B1BEA}" type="sibTrans" cxnId="{E5F1F85F-F82A-AF49-8A0E-5FE6177C2ED3}">
      <dgm:prSet/>
      <dgm:spPr/>
      <dgm:t>
        <a:bodyPr/>
        <a:lstStyle/>
        <a:p>
          <a:endParaRPr lang="fr-FR"/>
        </a:p>
      </dgm:t>
    </dgm:pt>
    <dgm:pt modelId="{E8E51B6D-0600-584A-918C-8E800F33889E}">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Anciens impôts nationaux </a:t>
          </a:r>
        </a:p>
      </dgm:t>
    </dgm:pt>
    <dgm:pt modelId="{5BD53AC7-A045-0346-96E9-8C33E6161BBE}" type="sibTrans" cxnId="{4074E972-0EEB-244C-86B9-8B7B8568CE7B}">
      <dgm:prSet/>
      <dgm:spPr/>
      <dgm:t>
        <a:bodyPr/>
        <a:lstStyle/>
        <a:p>
          <a:endParaRPr lang="fr-FR"/>
        </a:p>
      </dgm:t>
    </dgm:pt>
    <dgm:pt modelId="{3A4447AA-A9C1-E945-9C8A-2FA8E190BDB1}" type="parTrans" cxnId="{4074E972-0EEB-244C-86B9-8B7B8568CE7B}">
      <dgm:prSet/>
      <dgm:spPr/>
      <dgm:t>
        <a:bodyPr/>
        <a:lstStyle/>
        <a:p>
          <a:endParaRPr lang="fr-FR"/>
        </a:p>
      </dgm:t>
    </dgm:pt>
    <dgm:pt modelId="{FF611251-2FCA-F54F-8C4F-36B85DBA3EB9}">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Compétences normatives limitées</a:t>
          </a:r>
        </a:p>
      </dgm:t>
    </dgm:pt>
    <dgm:pt modelId="{842D0DFB-6DAB-4B4F-B7BC-27CBDDDB5DB5}" type="parTrans" cxnId="{0697E41D-CB4A-9E4F-A96A-AF70CB95F273}">
      <dgm:prSet/>
      <dgm:spPr/>
      <dgm:t>
        <a:bodyPr/>
        <a:lstStyle/>
        <a:p>
          <a:endParaRPr lang="fr-FR"/>
        </a:p>
      </dgm:t>
    </dgm:pt>
    <dgm:pt modelId="{BAE0B55E-EA72-1C43-9D9F-58B5408A920E}" type="sibTrans" cxnId="{0697E41D-CB4A-9E4F-A96A-AF70CB95F273}">
      <dgm:prSet/>
      <dgm:spPr/>
      <dgm:t>
        <a:bodyPr/>
        <a:lstStyle/>
        <a:p>
          <a:endParaRPr lang="fr-FR"/>
        </a:p>
      </dgm:t>
    </dgm:pt>
    <dgm:pt modelId="{DEE94AEC-4E40-B245-9D2A-83764497A577}">
      <dgm:prSet phldrT="[Texte]"/>
      <dgm:spPr>
        <a:solidFill>
          <a:srgbClr val="4AD01E">
            <a:alpha val="23458"/>
          </a:srgbClr>
        </a:solidFill>
        <a:ln>
          <a:solidFill>
            <a:srgbClr val="00B050"/>
          </a:solidFill>
        </a:ln>
      </dgm:spPr>
      <dgm:t>
        <a:bodyPr/>
        <a:lstStyle/>
        <a:p>
          <a:endParaRPr lang="fr-FR" sz="2100" dirty="0"/>
        </a:p>
      </dgm:t>
    </dgm:pt>
    <dgm:pt modelId="{1D80FE29-DD15-F146-B459-CE1A9699301D}" type="parTrans" cxnId="{DFD4711A-7F05-CA43-A723-936D844C3320}">
      <dgm:prSet/>
      <dgm:spPr/>
      <dgm:t>
        <a:bodyPr/>
        <a:lstStyle/>
        <a:p>
          <a:endParaRPr lang="fr-FR"/>
        </a:p>
      </dgm:t>
    </dgm:pt>
    <dgm:pt modelId="{E5B8895C-1B5F-B94F-98F6-EA343FC0C7D0}" type="sibTrans" cxnId="{DFD4711A-7F05-CA43-A723-936D844C3320}">
      <dgm:prSet/>
      <dgm:spPr/>
      <dgm:t>
        <a:bodyPr/>
        <a:lstStyle/>
        <a:p>
          <a:endParaRPr lang="fr-FR"/>
        </a:p>
      </dgm:t>
    </dgm:pt>
    <dgm:pt modelId="{D0D5B98F-BD2A-B54D-BB46-2B97F58C8C49}">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Certains faits générateurs de dépenses fiscales</a:t>
          </a:r>
        </a:p>
      </dgm:t>
    </dgm:pt>
    <dgm:pt modelId="{9BB36968-1F12-3C48-9F27-42EEBFA78DAF}" type="parTrans" cxnId="{91F5F7DB-BD7A-7242-BA76-21F397466DE8}">
      <dgm:prSet/>
      <dgm:spPr/>
      <dgm:t>
        <a:bodyPr/>
        <a:lstStyle/>
        <a:p>
          <a:endParaRPr lang="fr-FR"/>
        </a:p>
      </dgm:t>
    </dgm:pt>
    <dgm:pt modelId="{B3664A01-8AD2-5A4E-AAAD-1C6359D04070}" type="sibTrans" cxnId="{91F5F7DB-BD7A-7242-BA76-21F397466DE8}">
      <dgm:prSet/>
      <dgm:spPr/>
      <dgm:t>
        <a:bodyPr/>
        <a:lstStyle/>
        <a:p>
          <a:endParaRPr lang="fr-FR"/>
        </a:p>
      </dgm:t>
    </dgm:pt>
    <dgm:pt modelId="{384641CA-FE8D-AD40-BAD5-5D926010E9B6}">
      <dgm:prSet phldrT="[Texte]" custT="1"/>
      <dgm:spPr>
        <a:solidFill>
          <a:srgbClr val="4AD01E">
            <a:alpha val="23458"/>
          </a:srgbClr>
        </a:solidFill>
        <a:ln>
          <a:solidFill>
            <a:srgbClr val="00B050"/>
          </a:solidFill>
        </a:ln>
      </dgm:spPr>
      <dgm:t>
        <a:bodyPr/>
        <a:lstStyle/>
        <a:p>
          <a:r>
            <a:rPr lang="fr-FR" sz="1800" dirty="0">
              <a:solidFill>
                <a:srgbClr val="006B31"/>
              </a:solidFill>
            </a:rPr>
            <a:t>Compétences restreintes:</a:t>
          </a:r>
        </a:p>
      </dgm:t>
    </dgm:pt>
    <dgm:pt modelId="{1A94BF9B-625D-BE48-9A15-317AACC03741}" type="parTrans" cxnId="{198AB08B-AFDD-AD46-9316-FE229AA6194A}">
      <dgm:prSet/>
      <dgm:spPr/>
      <dgm:t>
        <a:bodyPr/>
        <a:lstStyle/>
        <a:p>
          <a:endParaRPr lang="fr-FR"/>
        </a:p>
      </dgm:t>
    </dgm:pt>
    <dgm:pt modelId="{3E6815AB-49AE-DF45-869F-E8B0A8B0D472}" type="sibTrans" cxnId="{198AB08B-AFDD-AD46-9316-FE229AA6194A}">
      <dgm:prSet/>
      <dgm:spPr/>
      <dgm:t>
        <a:bodyPr/>
        <a:lstStyle/>
        <a:p>
          <a:endParaRPr lang="fr-FR"/>
        </a:p>
      </dgm:t>
    </dgm:pt>
    <dgm:pt modelId="{CB2EAC3C-4A2A-9D4B-9FC6-B4F7AC2B1920}">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Augmentations, diminutions, réductions et crédits d'impôt liés aux compétences matérielles des Régions</a:t>
          </a:r>
        </a:p>
      </dgm:t>
    </dgm:pt>
    <dgm:pt modelId="{B8395550-06A5-104E-B83D-CDCB0521F9C8}" type="parTrans" cxnId="{91B6E982-4E88-D742-A94E-AAC1F8982E00}">
      <dgm:prSet/>
      <dgm:spPr/>
      <dgm:t>
        <a:bodyPr/>
        <a:lstStyle/>
        <a:p>
          <a:endParaRPr lang="fr-FR"/>
        </a:p>
      </dgm:t>
    </dgm:pt>
    <dgm:pt modelId="{053FD92E-A9A8-B549-B041-5C3904C271E2}" type="sibTrans" cxnId="{91B6E982-4E88-D742-A94E-AAC1F8982E00}">
      <dgm:prSet/>
      <dgm:spPr/>
      <dgm:t>
        <a:bodyPr/>
        <a:lstStyle/>
        <a:p>
          <a:endParaRPr lang="fr-FR"/>
        </a:p>
      </dgm:t>
    </dgm:pt>
    <dgm:pt modelId="{B7663452-D0FD-8A43-99C2-D6BAA805FA28}">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Compétences étendues</a:t>
          </a:r>
        </a:p>
      </dgm:t>
    </dgm:pt>
    <dgm:pt modelId="{40B04549-158B-2C43-8BE1-F27DD3A1A56E}" type="parTrans" cxnId="{67671C70-8D92-1C4E-82DF-082C9456A1AA}">
      <dgm:prSet/>
      <dgm:spPr/>
      <dgm:t>
        <a:bodyPr/>
        <a:lstStyle/>
        <a:p>
          <a:endParaRPr lang="fr-FR"/>
        </a:p>
      </dgm:t>
    </dgm:pt>
    <dgm:pt modelId="{66C43830-6F7B-514D-A73F-0B83C72EFB21}" type="sibTrans" cxnId="{67671C70-8D92-1C4E-82DF-082C9456A1AA}">
      <dgm:prSet/>
      <dgm:spPr/>
      <dgm:t>
        <a:bodyPr/>
        <a:lstStyle/>
        <a:p>
          <a:endParaRPr lang="fr-FR"/>
        </a:p>
      </dgm:t>
    </dgm:pt>
    <dgm:pt modelId="{6696F5B4-3698-3E40-A555-8166FCEE616C}" type="pres">
      <dgm:prSet presAssocID="{55B8E856-6C30-FA46-8732-7EF502E1656D}" presName="Name0" presStyleCnt="0">
        <dgm:presLayoutVars>
          <dgm:dir/>
          <dgm:animLvl val="lvl"/>
          <dgm:resizeHandles val="exact"/>
        </dgm:presLayoutVars>
      </dgm:prSet>
      <dgm:spPr/>
    </dgm:pt>
    <dgm:pt modelId="{6503EC51-3917-6249-BF71-FE1326212C71}" type="pres">
      <dgm:prSet presAssocID="{4DF122FC-9EEE-644C-B189-EFAC011E5564}" presName="composite" presStyleCnt="0"/>
      <dgm:spPr/>
    </dgm:pt>
    <dgm:pt modelId="{DD0B3412-8E84-AB46-AF59-59B34375BC78}" type="pres">
      <dgm:prSet presAssocID="{4DF122FC-9EEE-644C-B189-EFAC011E5564}" presName="parTx" presStyleLbl="alignNode1" presStyleIdx="0" presStyleCnt="3" custLinFactNeighborX="-1466" custLinFactNeighborY="-2066">
        <dgm:presLayoutVars>
          <dgm:chMax val="0"/>
          <dgm:chPref val="0"/>
          <dgm:bulletEnabled val="1"/>
        </dgm:presLayoutVars>
      </dgm:prSet>
      <dgm:spPr/>
    </dgm:pt>
    <dgm:pt modelId="{7612B841-87AB-6D47-916C-0D29101C2F2B}" type="pres">
      <dgm:prSet presAssocID="{4DF122FC-9EEE-644C-B189-EFAC011E5564}" presName="desTx" presStyleLbl="alignAccFollowNode1" presStyleIdx="0" presStyleCnt="3">
        <dgm:presLayoutVars>
          <dgm:bulletEnabled val="1"/>
        </dgm:presLayoutVars>
      </dgm:prSet>
      <dgm:spPr/>
    </dgm:pt>
    <dgm:pt modelId="{B44B7896-7BCE-BD45-9467-1F46E2B31D71}" type="pres">
      <dgm:prSet presAssocID="{C7A7E0E8-1C2E-214A-BEA0-5D54D1BE866A}" presName="space" presStyleCnt="0"/>
      <dgm:spPr/>
    </dgm:pt>
    <dgm:pt modelId="{90864DAE-1740-454A-8ADB-0E02194DE6AE}" type="pres">
      <dgm:prSet presAssocID="{BC7D5693-9F70-4C48-9C88-548D4909C6D7}" presName="composite" presStyleCnt="0"/>
      <dgm:spPr/>
    </dgm:pt>
    <dgm:pt modelId="{A2310044-B153-4242-B5DB-26CA0D576430}" type="pres">
      <dgm:prSet presAssocID="{BC7D5693-9F70-4C48-9C88-548D4909C6D7}" presName="parTx" presStyleLbl="alignNode1" presStyleIdx="1" presStyleCnt="3">
        <dgm:presLayoutVars>
          <dgm:chMax val="0"/>
          <dgm:chPref val="0"/>
          <dgm:bulletEnabled val="1"/>
        </dgm:presLayoutVars>
      </dgm:prSet>
      <dgm:spPr/>
    </dgm:pt>
    <dgm:pt modelId="{4873789C-FCCF-0A4D-9357-9C5FB6C8BB8D}" type="pres">
      <dgm:prSet presAssocID="{BC7D5693-9F70-4C48-9C88-548D4909C6D7}" presName="desTx" presStyleLbl="alignAccFollowNode1" presStyleIdx="1" presStyleCnt="3" custScaleY="100000">
        <dgm:presLayoutVars>
          <dgm:bulletEnabled val="1"/>
        </dgm:presLayoutVars>
      </dgm:prSet>
      <dgm:spPr/>
    </dgm:pt>
    <dgm:pt modelId="{F8F7B25F-D65C-BB4B-BD32-87EEA34A5574}" type="pres">
      <dgm:prSet presAssocID="{0F5EE6DC-D456-3D48-AD79-6FA6A615A019}" presName="space" presStyleCnt="0"/>
      <dgm:spPr/>
    </dgm:pt>
    <dgm:pt modelId="{665AF421-5048-D246-9A31-562360BB5FAD}" type="pres">
      <dgm:prSet presAssocID="{8E260FFE-28F7-9541-B649-8E8F4616B938}" presName="composite" presStyleCnt="0"/>
      <dgm:spPr/>
    </dgm:pt>
    <dgm:pt modelId="{5D1C538F-BA59-9944-8544-12FC39D5C032}" type="pres">
      <dgm:prSet presAssocID="{8E260FFE-28F7-9541-B649-8E8F4616B938}" presName="parTx" presStyleLbl="alignNode1" presStyleIdx="2" presStyleCnt="3">
        <dgm:presLayoutVars>
          <dgm:chMax val="0"/>
          <dgm:chPref val="0"/>
          <dgm:bulletEnabled val="1"/>
        </dgm:presLayoutVars>
      </dgm:prSet>
      <dgm:spPr/>
    </dgm:pt>
    <dgm:pt modelId="{B59616C4-3678-3945-B2AF-DC8C82A3CD24}" type="pres">
      <dgm:prSet presAssocID="{8E260FFE-28F7-9541-B649-8E8F4616B938}" presName="desTx" presStyleLbl="alignAccFollowNode1" presStyleIdx="2" presStyleCnt="3">
        <dgm:presLayoutVars>
          <dgm:bulletEnabled val="1"/>
        </dgm:presLayoutVars>
      </dgm:prSet>
      <dgm:spPr/>
    </dgm:pt>
  </dgm:ptLst>
  <dgm:cxnLst>
    <dgm:cxn modelId="{128F7509-7774-E247-82BC-9061B1968C57}" type="presOf" srcId="{D0D5B98F-BD2A-B54D-BB46-2B97F58C8C49}" destId="{B59616C4-3678-3945-B2AF-DC8C82A3CD24}" srcOrd="0" destOrd="3" presId="urn:microsoft.com/office/officeart/2005/8/layout/hList1"/>
    <dgm:cxn modelId="{FF1E4510-B392-3F4F-B6AB-5D406F8B0A11}" srcId="{4DF122FC-9EEE-644C-B189-EFAC011E5564}" destId="{E31532BB-FAC1-734E-A09F-BAF79BF258B1}" srcOrd="3" destOrd="0" parTransId="{D60B62CF-BB04-564B-93CF-447A730E9D12}" sibTransId="{155D58E6-437D-AB48-919E-27C445642950}"/>
    <dgm:cxn modelId="{CE3C5815-11DF-7849-ACCF-F09539F4C1DE}" type="presOf" srcId="{55B8E856-6C30-FA46-8732-7EF502E1656D}" destId="{6696F5B4-3698-3E40-A555-8166FCEE616C}" srcOrd="0" destOrd="0" presId="urn:microsoft.com/office/officeart/2005/8/layout/hList1"/>
    <dgm:cxn modelId="{72F8651A-B2C2-4E42-8645-2FCD1DFF1DFD}" srcId="{BC7D5693-9F70-4C48-9C88-548D4909C6D7}" destId="{4A26E587-0407-9042-B340-BF6311687384}" srcOrd="0" destOrd="0" parTransId="{4B3263AB-3025-7249-9B93-02B195BBA2BB}" sibTransId="{164D0339-7D0C-CE42-BC1C-DB0906052FD1}"/>
    <dgm:cxn modelId="{DFD4711A-7F05-CA43-A723-936D844C3320}" srcId="{8E260FFE-28F7-9541-B649-8E8F4616B938}" destId="{DEE94AEC-4E40-B245-9D2A-83764497A577}" srcOrd="2" destOrd="0" parTransId="{1D80FE29-DD15-F146-B459-CE1A9699301D}" sibTransId="{E5B8895C-1B5F-B94F-98F6-EA343FC0C7D0}"/>
    <dgm:cxn modelId="{0697E41D-CB4A-9E4F-A96A-AF70CB95F273}" srcId="{BC7D5693-9F70-4C48-9C88-548D4909C6D7}" destId="{FF611251-2FCA-F54F-8C4F-36B85DBA3EB9}" srcOrd="2" destOrd="0" parTransId="{842D0DFB-6DAB-4B4F-B7BC-27CBDDDB5DB5}" sibTransId="{BAE0B55E-EA72-1C43-9D9F-58B5408A920E}"/>
    <dgm:cxn modelId="{D519CB26-38E6-064F-8E13-4B0BE1B38771}" type="presOf" srcId="{B863CFB8-D6B6-E34D-BA38-929CFF4F1A1F}" destId="{B59616C4-3678-3945-B2AF-DC8C82A3CD24}" srcOrd="0" destOrd="0" presId="urn:microsoft.com/office/officeart/2005/8/layout/hList1"/>
    <dgm:cxn modelId="{A46BFE39-1E5E-4C4E-BD66-1DB35A8D2EE0}" type="presOf" srcId="{B7663452-D0FD-8A43-99C2-D6BAA805FA28}" destId="{7612B841-87AB-6D47-916C-0D29101C2F2B}" srcOrd="0" destOrd="2" presId="urn:microsoft.com/office/officeart/2005/8/layout/hList1"/>
    <dgm:cxn modelId="{D04B9241-06DA-FF46-AA2E-75331C7ED4CE}" srcId="{4DF122FC-9EEE-644C-B189-EFAC011E5564}" destId="{BA9337A0-8FEE-5040-B0A7-9D0CA6C77024}" srcOrd="0" destOrd="0" parTransId="{022CCBAF-D84D-394A-85EE-8C67FA5ED490}" sibTransId="{6582D987-0468-F944-B2CB-2DE57C821297}"/>
    <dgm:cxn modelId="{31871D54-6413-E84A-B590-4C07316FB4A0}" srcId="{55B8E856-6C30-FA46-8732-7EF502E1656D}" destId="{BC7D5693-9F70-4C48-9C88-548D4909C6D7}" srcOrd="1" destOrd="0" parTransId="{5EE4BBCC-2F1D-4A40-AEC7-319866E5E960}" sibTransId="{0F5EE6DC-D456-3D48-AD79-6FA6A615A019}"/>
    <dgm:cxn modelId="{B241B85F-5628-0849-BCFA-7DC290B6AB9B}" type="presOf" srcId="{E31532BB-FAC1-734E-A09F-BAF79BF258B1}" destId="{7612B841-87AB-6D47-916C-0D29101C2F2B}" srcOrd="0" destOrd="3" presId="urn:microsoft.com/office/officeart/2005/8/layout/hList1"/>
    <dgm:cxn modelId="{E5F1F85F-F82A-AF49-8A0E-5FE6177C2ED3}" srcId="{BC7D5693-9F70-4C48-9C88-548D4909C6D7}" destId="{DA9879FC-1DAD-7C4D-84BA-6F02DC4F1A46}" srcOrd="3" destOrd="0" parTransId="{1C82E214-143A-4148-9068-89DA38B392A2}" sibTransId="{C504F07A-65B4-EA47-B0BD-A050BF2B1BEA}"/>
    <dgm:cxn modelId="{D979356D-2BC5-7747-BD56-3DB3DE09BE86}" type="presOf" srcId="{4D69785E-D6D2-DA48-B5C0-80588A672207}" destId="{7612B841-87AB-6D47-916C-0D29101C2F2B}" srcOrd="0" destOrd="1" presId="urn:microsoft.com/office/officeart/2005/8/layout/hList1"/>
    <dgm:cxn modelId="{67671C70-8D92-1C4E-82DF-082C9456A1AA}" srcId="{4DF122FC-9EEE-644C-B189-EFAC011E5564}" destId="{B7663452-D0FD-8A43-99C2-D6BAA805FA28}" srcOrd="2" destOrd="0" parTransId="{40B04549-158B-2C43-8BE1-F27DD3A1A56E}" sibTransId="{66C43830-6F7B-514D-A73F-0B83C72EFB21}"/>
    <dgm:cxn modelId="{A9965270-D8FB-904A-B63F-F93E95D019C1}" type="presOf" srcId="{A797CA9A-095F-2140-8C51-8E2871137FEE}" destId="{B59616C4-3678-3945-B2AF-DC8C82A3CD24}" srcOrd="0" destOrd="2" presId="urn:microsoft.com/office/officeart/2005/8/layout/hList1"/>
    <dgm:cxn modelId="{FC45C170-A984-7449-8E34-EF656A86C1E4}" type="presOf" srcId="{8E260FFE-28F7-9541-B649-8E8F4616B938}" destId="{5D1C538F-BA59-9944-8544-12FC39D5C032}" srcOrd="0" destOrd="0" presId="urn:microsoft.com/office/officeart/2005/8/layout/hList1"/>
    <dgm:cxn modelId="{4074E972-0EEB-244C-86B9-8B7B8568CE7B}" srcId="{BC7D5693-9F70-4C48-9C88-548D4909C6D7}" destId="{E8E51B6D-0600-584A-918C-8E800F33889E}" srcOrd="1" destOrd="0" parTransId="{3A4447AA-A9C1-E945-9C8A-2FA8E190BDB1}" sibTransId="{5BD53AC7-A045-0346-96E9-8C33E6161BBE}"/>
    <dgm:cxn modelId="{8E070877-2BAA-4B42-B9B7-D82648E388BA}" type="presOf" srcId="{4DF122FC-9EEE-644C-B189-EFAC011E5564}" destId="{DD0B3412-8E84-AB46-AF59-59B34375BC78}" srcOrd="0" destOrd="0" presId="urn:microsoft.com/office/officeart/2005/8/layout/hList1"/>
    <dgm:cxn modelId="{91B6E982-4E88-D742-A94E-AAC1F8982E00}" srcId="{384641CA-FE8D-AD40-BAD5-5D926010E9B6}" destId="{CB2EAC3C-4A2A-9D4B-9FC6-B4F7AC2B1920}" srcOrd="2" destOrd="0" parTransId="{B8395550-06A5-104E-B83D-CDCB0521F9C8}" sibTransId="{053FD92E-A9A8-B549-B041-5C3904C271E2}"/>
    <dgm:cxn modelId="{4DD95C88-B07D-1548-A022-865DF7954D8B}" srcId="{384641CA-FE8D-AD40-BAD5-5D926010E9B6}" destId="{A797CA9A-095F-2140-8C51-8E2871137FEE}" srcOrd="0" destOrd="0" parTransId="{45AE5DF2-7CE5-B941-AE65-A01047077D0D}" sibTransId="{2AA079D3-5A6E-004D-9136-11D4FEEA7039}"/>
    <dgm:cxn modelId="{AEEB0F89-FAE0-2842-8A66-0E08D996ABC3}" type="presOf" srcId="{DEE94AEC-4E40-B245-9D2A-83764497A577}" destId="{B59616C4-3678-3945-B2AF-DC8C82A3CD24}" srcOrd="0" destOrd="5" presId="urn:microsoft.com/office/officeart/2005/8/layout/hList1"/>
    <dgm:cxn modelId="{198AB08B-AFDD-AD46-9316-FE229AA6194A}" srcId="{8E260FFE-28F7-9541-B649-8E8F4616B938}" destId="{384641CA-FE8D-AD40-BAD5-5D926010E9B6}" srcOrd="1" destOrd="0" parTransId="{1A94BF9B-625D-BE48-9A15-317AACC03741}" sibTransId="{3E6815AB-49AE-DF45-869F-E8B0A8B0D472}"/>
    <dgm:cxn modelId="{B124948F-65D0-EF4E-AF59-D620E8700C46}" type="presOf" srcId="{DA9879FC-1DAD-7C4D-84BA-6F02DC4F1A46}" destId="{4873789C-FCCF-0A4D-9357-9C5FB6C8BB8D}" srcOrd="0" destOrd="3" presId="urn:microsoft.com/office/officeart/2005/8/layout/hList1"/>
    <dgm:cxn modelId="{FEB10F9C-2E63-F041-B4D2-286031DDD636}" type="presOf" srcId="{4A26E587-0407-9042-B340-BF6311687384}" destId="{4873789C-FCCF-0A4D-9357-9C5FB6C8BB8D}" srcOrd="0" destOrd="0" presId="urn:microsoft.com/office/officeart/2005/8/layout/hList1"/>
    <dgm:cxn modelId="{C3258FA3-B81E-0147-BC1C-F08C0E0B97A9}" type="presOf" srcId="{BC7D5693-9F70-4C48-9C88-548D4909C6D7}" destId="{A2310044-B153-4242-B5DB-26CA0D576430}" srcOrd="0" destOrd="0" presId="urn:microsoft.com/office/officeart/2005/8/layout/hList1"/>
    <dgm:cxn modelId="{883FFEA9-F911-184C-85EF-6773EC458BD0}" type="presOf" srcId="{BA9337A0-8FEE-5040-B0A7-9D0CA6C77024}" destId="{7612B841-87AB-6D47-916C-0D29101C2F2B}" srcOrd="0" destOrd="0" presId="urn:microsoft.com/office/officeart/2005/8/layout/hList1"/>
    <dgm:cxn modelId="{FBE59BAA-1DC1-B743-B87C-E358BD7EFD52}" srcId="{4DF122FC-9EEE-644C-B189-EFAC011E5564}" destId="{4D69785E-D6D2-DA48-B5C0-80588A672207}" srcOrd="1" destOrd="0" parTransId="{62C4A14F-D844-D54D-8709-59AE8CD91379}" sibTransId="{71EE5A89-6D2F-794E-A16C-4AF3B30CE2EF}"/>
    <dgm:cxn modelId="{B32A51B3-A88C-6E4C-937C-15CE9C49177C}" srcId="{55B8E856-6C30-FA46-8732-7EF502E1656D}" destId="{8E260FFE-28F7-9541-B649-8E8F4616B938}" srcOrd="2" destOrd="0" parTransId="{DEF508C4-8155-B745-9040-E2E2EB4E8B03}" sibTransId="{E3CAF88C-9CCE-8644-AB1E-B2A46F130913}"/>
    <dgm:cxn modelId="{E42081C0-6ACE-8A41-BA74-CF12A0E93300}" srcId="{8E260FFE-28F7-9541-B649-8E8F4616B938}" destId="{B863CFB8-D6B6-E34D-BA38-929CFF4F1A1F}" srcOrd="0" destOrd="0" parTransId="{2E4B4AC5-B51A-2846-8E9E-244677A07411}" sibTransId="{54E82AA5-87CD-5C4E-A312-2BAE39E4DC2A}"/>
    <dgm:cxn modelId="{F4D402C3-D322-F64B-A831-C46C2D5A0477}" type="presOf" srcId="{384641CA-FE8D-AD40-BAD5-5D926010E9B6}" destId="{B59616C4-3678-3945-B2AF-DC8C82A3CD24}" srcOrd="0" destOrd="1" presId="urn:microsoft.com/office/officeart/2005/8/layout/hList1"/>
    <dgm:cxn modelId="{7BC88EC4-EEAC-DF48-B2C1-86CD58DDAB98}" type="presOf" srcId="{FF611251-2FCA-F54F-8C4F-36B85DBA3EB9}" destId="{4873789C-FCCF-0A4D-9357-9C5FB6C8BB8D}" srcOrd="0" destOrd="2" presId="urn:microsoft.com/office/officeart/2005/8/layout/hList1"/>
    <dgm:cxn modelId="{00DB6ED1-2928-C741-B635-63BE3142B849}" type="presOf" srcId="{E8E51B6D-0600-584A-918C-8E800F33889E}" destId="{4873789C-FCCF-0A4D-9357-9C5FB6C8BB8D}" srcOrd="0" destOrd="1" presId="urn:microsoft.com/office/officeart/2005/8/layout/hList1"/>
    <dgm:cxn modelId="{91F5F7DB-BD7A-7242-BA76-21F397466DE8}" srcId="{384641CA-FE8D-AD40-BAD5-5D926010E9B6}" destId="{D0D5B98F-BD2A-B54D-BB46-2B97F58C8C49}" srcOrd="1" destOrd="0" parTransId="{9BB36968-1F12-3C48-9F27-42EEBFA78DAF}" sibTransId="{B3664A01-8AD2-5A4E-AAAD-1C6359D04070}"/>
    <dgm:cxn modelId="{A3D22FEE-4F2B-794D-B711-A76D74401EC7}" type="presOf" srcId="{CB2EAC3C-4A2A-9D4B-9FC6-B4F7AC2B1920}" destId="{B59616C4-3678-3945-B2AF-DC8C82A3CD24}" srcOrd="0" destOrd="4" presId="urn:microsoft.com/office/officeart/2005/8/layout/hList1"/>
    <dgm:cxn modelId="{78D8CCF6-8E49-F245-BDCA-5B494AE8A278}" srcId="{55B8E856-6C30-FA46-8732-7EF502E1656D}" destId="{4DF122FC-9EEE-644C-B189-EFAC011E5564}" srcOrd="0" destOrd="0" parTransId="{E4451133-4F14-BE49-9DCA-021A2FB9A466}" sibTransId="{C7A7E0E8-1C2E-214A-BEA0-5D54D1BE866A}"/>
    <dgm:cxn modelId="{9DEAA847-0121-7E40-9933-B255B66AF0FA}" type="presParOf" srcId="{6696F5B4-3698-3E40-A555-8166FCEE616C}" destId="{6503EC51-3917-6249-BF71-FE1326212C71}" srcOrd="0" destOrd="0" presId="urn:microsoft.com/office/officeart/2005/8/layout/hList1"/>
    <dgm:cxn modelId="{86416E81-7366-2347-B399-4856DD2329DE}" type="presParOf" srcId="{6503EC51-3917-6249-BF71-FE1326212C71}" destId="{DD0B3412-8E84-AB46-AF59-59B34375BC78}" srcOrd="0" destOrd="0" presId="urn:microsoft.com/office/officeart/2005/8/layout/hList1"/>
    <dgm:cxn modelId="{CB183976-1CB8-8047-B7EF-B730B0D4F387}" type="presParOf" srcId="{6503EC51-3917-6249-BF71-FE1326212C71}" destId="{7612B841-87AB-6D47-916C-0D29101C2F2B}" srcOrd="1" destOrd="0" presId="urn:microsoft.com/office/officeart/2005/8/layout/hList1"/>
    <dgm:cxn modelId="{FF743B57-C00C-F341-AA71-01930CE30A8D}" type="presParOf" srcId="{6696F5B4-3698-3E40-A555-8166FCEE616C}" destId="{B44B7896-7BCE-BD45-9467-1F46E2B31D71}" srcOrd="1" destOrd="0" presId="urn:microsoft.com/office/officeart/2005/8/layout/hList1"/>
    <dgm:cxn modelId="{000BF5EB-5E02-B14D-8391-9A18A520FCA3}" type="presParOf" srcId="{6696F5B4-3698-3E40-A555-8166FCEE616C}" destId="{90864DAE-1740-454A-8ADB-0E02194DE6AE}" srcOrd="2" destOrd="0" presId="urn:microsoft.com/office/officeart/2005/8/layout/hList1"/>
    <dgm:cxn modelId="{DDF79345-FFBC-B945-BEFC-7E5A8267D00B}" type="presParOf" srcId="{90864DAE-1740-454A-8ADB-0E02194DE6AE}" destId="{A2310044-B153-4242-B5DB-26CA0D576430}" srcOrd="0" destOrd="0" presId="urn:microsoft.com/office/officeart/2005/8/layout/hList1"/>
    <dgm:cxn modelId="{DF19A2EA-9E68-1D46-B03E-E5E65FF60F16}" type="presParOf" srcId="{90864DAE-1740-454A-8ADB-0E02194DE6AE}" destId="{4873789C-FCCF-0A4D-9357-9C5FB6C8BB8D}" srcOrd="1" destOrd="0" presId="urn:microsoft.com/office/officeart/2005/8/layout/hList1"/>
    <dgm:cxn modelId="{33E36D8A-2729-834F-9F9F-0CCD8B368632}" type="presParOf" srcId="{6696F5B4-3698-3E40-A555-8166FCEE616C}" destId="{F8F7B25F-D65C-BB4B-BD32-87EEA34A5574}" srcOrd="3" destOrd="0" presId="urn:microsoft.com/office/officeart/2005/8/layout/hList1"/>
    <dgm:cxn modelId="{91017F58-65D9-EE45-B5B7-942C63B33A93}" type="presParOf" srcId="{6696F5B4-3698-3E40-A555-8166FCEE616C}" destId="{665AF421-5048-D246-9A31-562360BB5FAD}" srcOrd="4" destOrd="0" presId="urn:microsoft.com/office/officeart/2005/8/layout/hList1"/>
    <dgm:cxn modelId="{04B5A94B-2CB7-D64F-B103-8E418B08B40D}" type="presParOf" srcId="{665AF421-5048-D246-9A31-562360BB5FAD}" destId="{5D1C538F-BA59-9944-8544-12FC39D5C032}" srcOrd="0" destOrd="0" presId="urn:microsoft.com/office/officeart/2005/8/layout/hList1"/>
    <dgm:cxn modelId="{8CF37A88-0095-3E43-9E1A-ACDF34ABB2F2}" type="presParOf" srcId="{665AF421-5048-D246-9A31-562360BB5FAD}" destId="{B59616C4-3678-3945-B2AF-DC8C82A3CD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8E856-6C30-FA46-8732-7EF502E1656D}"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fr-FR"/>
        </a:p>
      </dgm:t>
    </dgm:pt>
    <dgm:pt modelId="{4DF122FC-9EEE-644C-B189-EFAC011E5564}">
      <dgm:prSet phldrT="[Texte]" custT="1"/>
      <dgm:spPr>
        <a:solidFill>
          <a:srgbClr val="FF0000"/>
        </a:solidFill>
        <a:ln>
          <a:solidFill>
            <a:srgbClr val="FF0000"/>
          </a:solidFill>
        </a:ln>
      </dgm:spPr>
      <dgm:t>
        <a:bodyPr/>
        <a:lstStyle/>
        <a:p>
          <a:r>
            <a:rPr lang="fr-FR" sz="2000" b="1" dirty="0"/>
            <a:t>Les taxes régionales propres</a:t>
          </a:r>
        </a:p>
      </dgm:t>
    </dgm:pt>
    <dgm:pt modelId="{E4451133-4F14-BE49-9DCA-021A2FB9A466}" type="parTrans" cxnId="{78D8CCF6-8E49-F245-BDCA-5B494AE8A278}">
      <dgm:prSet/>
      <dgm:spPr/>
      <dgm:t>
        <a:bodyPr/>
        <a:lstStyle/>
        <a:p>
          <a:endParaRPr lang="fr-FR"/>
        </a:p>
      </dgm:t>
    </dgm:pt>
    <dgm:pt modelId="{C7A7E0E8-1C2E-214A-BEA0-5D54D1BE866A}" type="sibTrans" cxnId="{78D8CCF6-8E49-F245-BDCA-5B494AE8A278}">
      <dgm:prSet/>
      <dgm:spPr/>
      <dgm:t>
        <a:bodyPr/>
        <a:lstStyle/>
        <a:p>
          <a:endParaRPr lang="fr-FR"/>
        </a:p>
      </dgm:t>
    </dgm:pt>
    <dgm:pt modelId="{BA9337A0-8FEE-5040-B0A7-9D0CA6C77024}">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Art. 170, §2 </a:t>
          </a:r>
          <a:r>
            <a:rPr lang="fr-FR" sz="2000" dirty="0" err="1">
              <a:solidFill>
                <a:srgbClr val="C00000"/>
              </a:solidFill>
            </a:rPr>
            <a:t>Const</a:t>
          </a:r>
          <a:r>
            <a:rPr lang="fr-FR" sz="2000" dirty="0">
              <a:solidFill>
                <a:srgbClr val="C00000"/>
              </a:solidFill>
            </a:rPr>
            <a:t>.</a:t>
          </a:r>
        </a:p>
      </dgm:t>
    </dgm:pt>
    <dgm:pt modelId="{022CCBAF-D84D-394A-85EE-8C67FA5ED490}" type="parTrans" cxnId="{D04B9241-06DA-FF46-AA2E-75331C7ED4CE}">
      <dgm:prSet/>
      <dgm:spPr/>
      <dgm:t>
        <a:bodyPr/>
        <a:lstStyle/>
        <a:p>
          <a:endParaRPr lang="fr-FR"/>
        </a:p>
      </dgm:t>
    </dgm:pt>
    <dgm:pt modelId="{6582D987-0468-F944-B2CB-2DE57C821297}" type="sibTrans" cxnId="{D04B9241-06DA-FF46-AA2E-75331C7ED4CE}">
      <dgm:prSet/>
      <dgm:spPr/>
      <dgm:t>
        <a:bodyPr/>
        <a:lstStyle/>
        <a:p>
          <a:endParaRPr lang="fr-FR"/>
        </a:p>
      </dgm:t>
    </dgm:pt>
    <dgm:pt modelId="{4D69785E-D6D2-DA48-B5C0-80588A672207}">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Nouvel impôt créé de toute pièce par la Région</a:t>
          </a:r>
        </a:p>
      </dgm:t>
    </dgm:pt>
    <dgm:pt modelId="{62C4A14F-D844-D54D-8709-59AE8CD91379}" type="parTrans" cxnId="{FBE59BAA-1DC1-B743-B87C-E358BD7EFD52}">
      <dgm:prSet/>
      <dgm:spPr/>
      <dgm:t>
        <a:bodyPr/>
        <a:lstStyle/>
        <a:p>
          <a:endParaRPr lang="fr-FR"/>
        </a:p>
      </dgm:t>
    </dgm:pt>
    <dgm:pt modelId="{71EE5A89-6D2F-794E-A16C-4AF3B30CE2EF}" type="sibTrans" cxnId="{FBE59BAA-1DC1-B743-B87C-E358BD7EFD52}">
      <dgm:prSet/>
      <dgm:spPr/>
      <dgm:t>
        <a:bodyPr/>
        <a:lstStyle/>
        <a:p>
          <a:endParaRPr lang="fr-FR"/>
        </a:p>
      </dgm:t>
    </dgm:pt>
    <dgm:pt modelId="{BC7D5693-9F70-4C48-9C88-548D4909C6D7}">
      <dgm:prSet phldrT="[Texte]" custT="1"/>
      <dgm:spPr>
        <a:solidFill>
          <a:srgbClr val="00B0F0"/>
        </a:solidFill>
        <a:ln>
          <a:solidFill>
            <a:srgbClr val="00B0F0"/>
          </a:solidFill>
        </a:ln>
      </dgm:spPr>
      <dgm:t>
        <a:bodyPr/>
        <a:lstStyle/>
        <a:p>
          <a:r>
            <a:rPr lang="fr-FR" sz="2000" b="1" dirty="0"/>
            <a:t>Les impôts régionaux</a:t>
          </a:r>
        </a:p>
      </dgm:t>
    </dgm:pt>
    <dgm:pt modelId="{5EE4BBCC-2F1D-4A40-AEC7-319866E5E960}" type="parTrans" cxnId="{31871D54-6413-E84A-B590-4C07316FB4A0}">
      <dgm:prSet/>
      <dgm:spPr/>
      <dgm:t>
        <a:bodyPr/>
        <a:lstStyle/>
        <a:p>
          <a:endParaRPr lang="fr-FR"/>
        </a:p>
      </dgm:t>
    </dgm:pt>
    <dgm:pt modelId="{0F5EE6DC-D456-3D48-AD79-6FA6A615A019}" type="sibTrans" cxnId="{31871D54-6413-E84A-B590-4C07316FB4A0}">
      <dgm:prSet/>
      <dgm:spPr/>
      <dgm:t>
        <a:bodyPr/>
        <a:lstStyle/>
        <a:p>
          <a:endParaRPr lang="fr-FR"/>
        </a:p>
      </dgm:t>
    </dgm:pt>
    <dgm:pt modelId="{4A26E587-0407-9042-B340-BF6311687384}">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Art. 3 à 5 LSF</a:t>
          </a:r>
        </a:p>
      </dgm:t>
    </dgm:pt>
    <dgm:pt modelId="{4B3263AB-3025-7249-9B93-02B195BBA2BB}" type="parTrans" cxnId="{72F8651A-B2C2-4E42-8645-2FCD1DFF1DFD}">
      <dgm:prSet/>
      <dgm:spPr/>
      <dgm:t>
        <a:bodyPr/>
        <a:lstStyle/>
        <a:p>
          <a:endParaRPr lang="fr-FR"/>
        </a:p>
      </dgm:t>
    </dgm:pt>
    <dgm:pt modelId="{164D0339-7D0C-CE42-BC1C-DB0906052FD1}" type="sibTrans" cxnId="{72F8651A-B2C2-4E42-8645-2FCD1DFF1DFD}">
      <dgm:prSet/>
      <dgm:spPr/>
      <dgm:t>
        <a:bodyPr/>
        <a:lstStyle/>
        <a:p>
          <a:endParaRPr lang="fr-FR"/>
        </a:p>
      </dgm:t>
    </dgm:pt>
    <dgm:pt modelId="{8E260FFE-28F7-9541-B649-8E8F4616B938}">
      <dgm:prSet phldrT="[Texte]" custT="1"/>
      <dgm:spPr>
        <a:solidFill>
          <a:srgbClr val="4AD01E"/>
        </a:solidFill>
        <a:ln>
          <a:solidFill>
            <a:srgbClr val="00B050"/>
          </a:solidFill>
        </a:ln>
      </dgm:spPr>
      <dgm:t>
        <a:bodyPr/>
        <a:lstStyle/>
        <a:p>
          <a:r>
            <a:rPr lang="fr-FR" sz="2000" b="1" dirty="0"/>
            <a:t>L’IPP régional</a:t>
          </a:r>
        </a:p>
      </dgm:t>
    </dgm:pt>
    <dgm:pt modelId="{DEF508C4-8155-B745-9040-E2E2EB4E8B03}" type="parTrans" cxnId="{B32A51B3-A88C-6E4C-937C-15CE9C49177C}">
      <dgm:prSet/>
      <dgm:spPr/>
      <dgm:t>
        <a:bodyPr/>
        <a:lstStyle/>
        <a:p>
          <a:endParaRPr lang="fr-FR"/>
        </a:p>
      </dgm:t>
    </dgm:pt>
    <dgm:pt modelId="{E3CAF88C-9CCE-8644-AB1E-B2A46F130913}" type="sibTrans" cxnId="{B32A51B3-A88C-6E4C-937C-15CE9C49177C}">
      <dgm:prSet/>
      <dgm:spPr/>
      <dgm:t>
        <a:bodyPr/>
        <a:lstStyle/>
        <a:p>
          <a:endParaRPr lang="fr-FR"/>
        </a:p>
      </dgm:t>
    </dgm:pt>
    <dgm:pt modelId="{B863CFB8-D6B6-E34D-BA38-929CFF4F1A1F}">
      <dgm:prSet phldrT="[Texte]" custT="1"/>
      <dgm:spPr>
        <a:solidFill>
          <a:srgbClr val="4AD01E">
            <a:alpha val="23458"/>
          </a:srgbClr>
        </a:solidFill>
        <a:ln>
          <a:solidFill>
            <a:srgbClr val="00B050"/>
          </a:solidFill>
        </a:ln>
      </dgm:spPr>
      <dgm:t>
        <a:bodyPr/>
        <a:lstStyle/>
        <a:p>
          <a:r>
            <a:rPr lang="fr-FR" sz="1800" dirty="0">
              <a:solidFill>
                <a:srgbClr val="006B31"/>
              </a:solidFill>
            </a:rPr>
            <a:t>Art. 5/1 à 5/8 L.S.F.</a:t>
          </a:r>
        </a:p>
      </dgm:t>
    </dgm:pt>
    <dgm:pt modelId="{2E4B4AC5-B51A-2846-8E9E-244677A07411}" type="parTrans" cxnId="{E42081C0-6ACE-8A41-BA74-CF12A0E93300}">
      <dgm:prSet/>
      <dgm:spPr/>
      <dgm:t>
        <a:bodyPr/>
        <a:lstStyle/>
        <a:p>
          <a:endParaRPr lang="fr-FR"/>
        </a:p>
      </dgm:t>
    </dgm:pt>
    <dgm:pt modelId="{54E82AA5-87CD-5C4E-A312-2BAE39E4DC2A}" type="sibTrans" cxnId="{E42081C0-6ACE-8A41-BA74-CF12A0E93300}">
      <dgm:prSet/>
      <dgm:spPr/>
      <dgm:t>
        <a:bodyPr/>
        <a:lstStyle/>
        <a:p>
          <a:endParaRPr lang="fr-FR"/>
        </a:p>
      </dgm:t>
    </dgm:pt>
    <dgm:pt modelId="{A797CA9A-095F-2140-8C51-8E2871137FEE}">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Additionnels régionaux</a:t>
          </a:r>
        </a:p>
      </dgm:t>
    </dgm:pt>
    <dgm:pt modelId="{45AE5DF2-7CE5-B941-AE65-A01047077D0D}" type="parTrans" cxnId="{4DD95C88-B07D-1548-A022-865DF7954D8B}">
      <dgm:prSet/>
      <dgm:spPr/>
      <dgm:t>
        <a:bodyPr/>
        <a:lstStyle/>
        <a:p>
          <a:endParaRPr lang="fr-FR"/>
        </a:p>
      </dgm:t>
    </dgm:pt>
    <dgm:pt modelId="{2AA079D3-5A6E-004D-9136-11D4FEEA7039}" type="sibTrans" cxnId="{4DD95C88-B07D-1548-A022-865DF7954D8B}">
      <dgm:prSet/>
      <dgm:spPr/>
      <dgm:t>
        <a:bodyPr/>
        <a:lstStyle/>
        <a:p>
          <a:endParaRPr lang="fr-FR"/>
        </a:p>
      </dgm:t>
    </dgm:pt>
    <dgm:pt modelId="{E31532BB-FAC1-734E-A09F-BAF79BF258B1}">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MAIS Règle fédérale </a:t>
          </a:r>
          <a:r>
            <a:rPr lang="fr-FR" sz="2000" i="1" dirty="0">
              <a:solidFill>
                <a:srgbClr val="C00000"/>
              </a:solidFill>
            </a:rPr>
            <a:t>non bis in idem</a:t>
          </a:r>
        </a:p>
      </dgm:t>
    </dgm:pt>
    <dgm:pt modelId="{D60B62CF-BB04-564B-93CF-447A730E9D12}" type="parTrans" cxnId="{FF1E4510-B392-3F4F-B6AB-5D406F8B0A11}">
      <dgm:prSet/>
      <dgm:spPr/>
      <dgm:t>
        <a:bodyPr/>
        <a:lstStyle/>
        <a:p>
          <a:endParaRPr lang="fr-FR"/>
        </a:p>
      </dgm:t>
    </dgm:pt>
    <dgm:pt modelId="{155D58E6-437D-AB48-919E-27C445642950}" type="sibTrans" cxnId="{FF1E4510-B392-3F4F-B6AB-5D406F8B0A11}">
      <dgm:prSet/>
      <dgm:spPr/>
      <dgm:t>
        <a:bodyPr/>
        <a:lstStyle/>
        <a:p>
          <a:endParaRPr lang="fr-FR"/>
        </a:p>
      </dgm:t>
    </dgm:pt>
    <dgm:pt modelId="{DA9879FC-1DAD-7C4D-84BA-6F02DC4F1A46}">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Liste exhaustive</a:t>
          </a:r>
        </a:p>
      </dgm:t>
    </dgm:pt>
    <dgm:pt modelId="{1C82E214-143A-4148-9068-89DA38B392A2}" type="parTrans" cxnId="{E5F1F85F-F82A-AF49-8A0E-5FE6177C2ED3}">
      <dgm:prSet/>
      <dgm:spPr/>
      <dgm:t>
        <a:bodyPr/>
        <a:lstStyle/>
        <a:p>
          <a:endParaRPr lang="fr-FR"/>
        </a:p>
      </dgm:t>
    </dgm:pt>
    <dgm:pt modelId="{C504F07A-65B4-EA47-B0BD-A050BF2B1BEA}" type="sibTrans" cxnId="{E5F1F85F-F82A-AF49-8A0E-5FE6177C2ED3}">
      <dgm:prSet/>
      <dgm:spPr/>
      <dgm:t>
        <a:bodyPr/>
        <a:lstStyle/>
        <a:p>
          <a:endParaRPr lang="fr-FR"/>
        </a:p>
      </dgm:t>
    </dgm:pt>
    <dgm:pt modelId="{E8E51B6D-0600-584A-918C-8E800F33889E}">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Anciens impôts nationaux </a:t>
          </a:r>
        </a:p>
      </dgm:t>
    </dgm:pt>
    <dgm:pt modelId="{5BD53AC7-A045-0346-96E9-8C33E6161BBE}" type="sibTrans" cxnId="{4074E972-0EEB-244C-86B9-8B7B8568CE7B}">
      <dgm:prSet/>
      <dgm:spPr/>
      <dgm:t>
        <a:bodyPr/>
        <a:lstStyle/>
        <a:p>
          <a:endParaRPr lang="fr-FR"/>
        </a:p>
      </dgm:t>
    </dgm:pt>
    <dgm:pt modelId="{3A4447AA-A9C1-E945-9C8A-2FA8E190BDB1}" type="parTrans" cxnId="{4074E972-0EEB-244C-86B9-8B7B8568CE7B}">
      <dgm:prSet/>
      <dgm:spPr/>
      <dgm:t>
        <a:bodyPr/>
        <a:lstStyle/>
        <a:p>
          <a:endParaRPr lang="fr-FR"/>
        </a:p>
      </dgm:t>
    </dgm:pt>
    <dgm:pt modelId="{FF611251-2FCA-F54F-8C4F-36B85DBA3EB9}">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Compétences normatives limitées</a:t>
          </a:r>
        </a:p>
      </dgm:t>
    </dgm:pt>
    <dgm:pt modelId="{842D0DFB-6DAB-4B4F-B7BC-27CBDDDB5DB5}" type="parTrans" cxnId="{0697E41D-CB4A-9E4F-A96A-AF70CB95F273}">
      <dgm:prSet/>
      <dgm:spPr/>
      <dgm:t>
        <a:bodyPr/>
        <a:lstStyle/>
        <a:p>
          <a:endParaRPr lang="fr-FR"/>
        </a:p>
      </dgm:t>
    </dgm:pt>
    <dgm:pt modelId="{BAE0B55E-EA72-1C43-9D9F-58B5408A920E}" type="sibTrans" cxnId="{0697E41D-CB4A-9E4F-A96A-AF70CB95F273}">
      <dgm:prSet/>
      <dgm:spPr/>
      <dgm:t>
        <a:bodyPr/>
        <a:lstStyle/>
        <a:p>
          <a:endParaRPr lang="fr-FR"/>
        </a:p>
      </dgm:t>
    </dgm:pt>
    <dgm:pt modelId="{DEE94AEC-4E40-B245-9D2A-83764497A577}">
      <dgm:prSet phldrT="[Texte]"/>
      <dgm:spPr>
        <a:solidFill>
          <a:srgbClr val="4AD01E">
            <a:alpha val="23458"/>
          </a:srgbClr>
        </a:solidFill>
        <a:ln>
          <a:solidFill>
            <a:srgbClr val="00B050"/>
          </a:solidFill>
        </a:ln>
      </dgm:spPr>
      <dgm:t>
        <a:bodyPr/>
        <a:lstStyle/>
        <a:p>
          <a:endParaRPr lang="fr-FR" sz="2100" dirty="0"/>
        </a:p>
      </dgm:t>
    </dgm:pt>
    <dgm:pt modelId="{1D80FE29-DD15-F146-B459-CE1A9699301D}" type="parTrans" cxnId="{DFD4711A-7F05-CA43-A723-936D844C3320}">
      <dgm:prSet/>
      <dgm:spPr/>
      <dgm:t>
        <a:bodyPr/>
        <a:lstStyle/>
        <a:p>
          <a:endParaRPr lang="fr-FR"/>
        </a:p>
      </dgm:t>
    </dgm:pt>
    <dgm:pt modelId="{E5B8895C-1B5F-B94F-98F6-EA343FC0C7D0}" type="sibTrans" cxnId="{DFD4711A-7F05-CA43-A723-936D844C3320}">
      <dgm:prSet/>
      <dgm:spPr/>
      <dgm:t>
        <a:bodyPr/>
        <a:lstStyle/>
        <a:p>
          <a:endParaRPr lang="fr-FR"/>
        </a:p>
      </dgm:t>
    </dgm:pt>
    <dgm:pt modelId="{D0D5B98F-BD2A-B54D-BB46-2B97F58C8C49}">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Certains faits générateurs de dépenses fiscales</a:t>
          </a:r>
        </a:p>
      </dgm:t>
    </dgm:pt>
    <dgm:pt modelId="{9BB36968-1F12-3C48-9F27-42EEBFA78DAF}" type="parTrans" cxnId="{91F5F7DB-BD7A-7242-BA76-21F397466DE8}">
      <dgm:prSet/>
      <dgm:spPr/>
      <dgm:t>
        <a:bodyPr/>
        <a:lstStyle/>
        <a:p>
          <a:endParaRPr lang="fr-FR"/>
        </a:p>
      </dgm:t>
    </dgm:pt>
    <dgm:pt modelId="{B3664A01-8AD2-5A4E-AAAD-1C6359D04070}" type="sibTrans" cxnId="{91F5F7DB-BD7A-7242-BA76-21F397466DE8}">
      <dgm:prSet/>
      <dgm:spPr/>
      <dgm:t>
        <a:bodyPr/>
        <a:lstStyle/>
        <a:p>
          <a:endParaRPr lang="fr-FR"/>
        </a:p>
      </dgm:t>
    </dgm:pt>
    <dgm:pt modelId="{384641CA-FE8D-AD40-BAD5-5D926010E9B6}">
      <dgm:prSet phldrT="[Texte]" custT="1"/>
      <dgm:spPr>
        <a:solidFill>
          <a:srgbClr val="4AD01E">
            <a:alpha val="23458"/>
          </a:srgbClr>
        </a:solidFill>
        <a:ln>
          <a:solidFill>
            <a:srgbClr val="00B050"/>
          </a:solidFill>
        </a:ln>
      </dgm:spPr>
      <dgm:t>
        <a:bodyPr/>
        <a:lstStyle/>
        <a:p>
          <a:r>
            <a:rPr lang="fr-FR" sz="1800" dirty="0">
              <a:solidFill>
                <a:srgbClr val="006B31"/>
              </a:solidFill>
            </a:rPr>
            <a:t>Compétences restreintes:</a:t>
          </a:r>
        </a:p>
      </dgm:t>
    </dgm:pt>
    <dgm:pt modelId="{1A94BF9B-625D-BE48-9A15-317AACC03741}" type="parTrans" cxnId="{198AB08B-AFDD-AD46-9316-FE229AA6194A}">
      <dgm:prSet/>
      <dgm:spPr/>
      <dgm:t>
        <a:bodyPr/>
        <a:lstStyle/>
        <a:p>
          <a:endParaRPr lang="fr-FR"/>
        </a:p>
      </dgm:t>
    </dgm:pt>
    <dgm:pt modelId="{3E6815AB-49AE-DF45-869F-E8B0A8B0D472}" type="sibTrans" cxnId="{198AB08B-AFDD-AD46-9316-FE229AA6194A}">
      <dgm:prSet/>
      <dgm:spPr/>
      <dgm:t>
        <a:bodyPr/>
        <a:lstStyle/>
        <a:p>
          <a:endParaRPr lang="fr-FR"/>
        </a:p>
      </dgm:t>
    </dgm:pt>
    <dgm:pt modelId="{CB2EAC3C-4A2A-9D4B-9FC6-B4F7AC2B1920}">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Augmentations, diminutions, réductions et crédits d'impôt liés aux compétences matérielles des Régions</a:t>
          </a:r>
        </a:p>
      </dgm:t>
    </dgm:pt>
    <dgm:pt modelId="{B8395550-06A5-104E-B83D-CDCB0521F9C8}" type="parTrans" cxnId="{91B6E982-4E88-D742-A94E-AAC1F8982E00}">
      <dgm:prSet/>
      <dgm:spPr/>
      <dgm:t>
        <a:bodyPr/>
        <a:lstStyle/>
        <a:p>
          <a:endParaRPr lang="fr-FR"/>
        </a:p>
      </dgm:t>
    </dgm:pt>
    <dgm:pt modelId="{053FD92E-A9A8-B549-B041-5C3904C271E2}" type="sibTrans" cxnId="{91B6E982-4E88-D742-A94E-AAC1F8982E00}">
      <dgm:prSet/>
      <dgm:spPr/>
      <dgm:t>
        <a:bodyPr/>
        <a:lstStyle/>
        <a:p>
          <a:endParaRPr lang="fr-FR"/>
        </a:p>
      </dgm:t>
    </dgm:pt>
    <dgm:pt modelId="{B7663452-D0FD-8A43-99C2-D6BAA805FA28}">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Compétences étendues</a:t>
          </a:r>
        </a:p>
      </dgm:t>
    </dgm:pt>
    <dgm:pt modelId="{40B04549-158B-2C43-8BE1-F27DD3A1A56E}" type="parTrans" cxnId="{67671C70-8D92-1C4E-82DF-082C9456A1AA}">
      <dgm:prSet/>
      <dgm:spPr/>
      <dgm:t>
        <a:bodyPr/>
        <a:lstStyle/>
        <a:p>
          <a:endParaRPr lang="fr-FR"/>
        </a:p>
      </dgm:t>
    </dgm:pt>
    <dgm:pt modelId="{66C43830-6F7B-514D-A73F-0B83C72EFB21}" type="sibTrans" cxnId="{67671C70-8D92-1C4E-82DF-082C9456A1AA}">
      <dgm:prSet/>
      <dgm:spPr/>
      <dgm:t>
        <a:bodyPr/>
        <a:lstStyle/>
        <a:p>
          <a:endParaRPr lang="fr-FR"/>
        </a:p>
      </dgm:t>
    </dgm:pt>
    <dgm:pt modelId="{6696F5B4-3698-3E40-A555-8166FCEE616C}" type="pres">
      <dgm:prSet presAssocID="{55B8E856-6C30-FA46-8732-7EF502E1656D}" presName="Name0" presStyleCnt="0">
        <dgm:presLayoutVars>
          <dgm:dir/>
          <dgm:animLvl val="lvl"/>
          <dgm:resizeHandles val="exact"/>
        </dgm:presLayoutVars>
      </dgm:prSet>
      <dgm:spPr/>
    </dgm:pt>
    <dgm:pt modelId="{6503EC51-3917-6249-BF71-FE1326212C71}" type="pres">
      <dgm:prSet presAssocID="{4DF122FC-9EEE-644C-B189-EFAC011E5564}" presName="composite" presStyleCnt="0"/>
      <dgm:spPr/>
    </dgm:pt>
    <dgm:pt modelId="{DD0B3412-8E84-AB46-AF59-59B34375BC78}" type="pres">
      <dgm:prSet presAssocID="{4DF122FC-9EEE-644C-B189-EFAC011E5564}" presName="parTx" presStyleLbl="alignNode1" presStyleIdx="0" presStyleCnt="3" custLinFactNeighborX="-1466" custLinFactNeighborY="-2066">
        <dgm:presLayoutVars>
          <dgm:chMax val="0"/>
          <dgm:chPref val="0"/>
          <dgm:bulletEnabled val="1"/>
        </dgm:presLayoutVars>
      </dgm:prSet>
      <dgm:spPr/>
    </dgm:pt>
    <dgm:pt modelId="{7612B841-87AB-6D47-916C-0D29101C2F2B}" type="pres">
      <dgm:prSet presAssocID="{4DF122FC-9EEE-644C-B189-EFAC011E5564}" presName="desTx" presStyleLbl="alignAccFollowNode1" presStyleIdx="0" presStyleCnt="3">
        <dgm:presLayoutVars>
          <dgm:bulletEnabled val="1"/>
        </dgm:presLayoutVars>
      </dgm:prSet>
      <dgm:spPr/>
    </dgm:pt>
    <dgm:pt modelId="{B44B7896-7BCE-BD45-9467-1F46E2B31D71}" type="pres">
      <dgm:prSet presAssocID="{C7A7E0E8-1C2E-214A-BEA0-5D54D1BE866A}" presName="space" presStyleCnt="0"/>
      <dgm:spPr/>
    </dgm:pt>
    <dgm:pt modelId="{90864DAE-1740-454A-8ADB-0E02194DE6AE}" type="pres">
      <dgm:prSet presAssocID="{BC7D5693-9F70-4C48-9C88-548D4909C6D7}" presName="composite" presStyleCnt="0"/>
      <dgm:spPr/>
    </dgm:pt>
    <dgm:pt modelId="{A2310044-B153-4242-B5DB-26CA0D576430}" type="pres">
      <dgm:prSet presAssocID="{BC7D5693-9F70-4C48-9C88-548D4909C6D7}" presName="parTx" presStyleLbl="alignNode1" presStyleIdx="1" presStyleCnt="3">
        <dgm:presLayoutVars>
          <dgm:chMax val="0"/>
          <dgm:chPref val="0"/>
          <dgm:bulletEnabled val="1"/>
        </dgm:presLayoutVars>
      </dgm:prSet>
      <dgm:spPr/>
    </dgm:pt>
    <dgm:pt modelId="{4873789C-FCCF-0A4D-9357-9C5FB6C8BB8D}" type="pres">
      <dgm:prSet presAssocID="{BC7D5693-9F70-4C48-9C88-548D4909C6D7}" presName="desTx" presStyleLbl="alignAccFollowNode1" presStyleIdx="1" presStyleCnt="3" custScaleY="100000">
        <dgm:presLayoutVars>
          <dgm:bulletEnabled val="1"/>
        </dgm:presLayoutVars>
      </dgm:prSet>
      <dgm:spPr/>
    </dgm:pt>
    <dgm:pt modelId="{F8F7B25F-D65C-BB4B-BD32-87EEA34A5574}" type="pres">
      <dgm:prSet presAssocID="{0F5EE6DC-D456-3D48-AD79-6FA6A615A019}" presName="space" presStyleCnt="0"/>
      <dgm:spPr/>
    </dgm:pt>
    <dgm:pt modelId="{665AF421-5048-D246-9A31-562360BB5FAD}" type="pres">
      <dgm:prSet presAssocID="{8E260FFE-28F7-9541-B649-8E8F4616B938}" presName="composite" presStyleCnt="0"/>
      <dgm:spPr/>
    </dgm:pt>
    <dgm:pt modelId="{5D1C538F-BA59-9944-8544-12FC39D5C032}" type="pres">
      <dgm:prSet presAssocID="{8E260FFE-28F7-9541-B649-8E8F4616B938}" presName="parTx" presStyleLbl="alignNode1" presStyleIdx="2" presStyleCnt="3">
        <dgm:presLayoutVars>
          <dgm:chMax val="0"/>
          <dgm:chPref val="0"/>
          <dgm:bulletEnabled val="1"/>
        </dgm:presLayoutVars>
      </dgm:prSet>
      <dgm:spPr/>
    </dgm:pt>
    <dgm:pt modelId="{B59616C4-3678-3945-B2AF-DC8C82A3CD24}" type="pres">
      <dgm:prSet presAssocID="{8E260FFE-28F7-9541-B649-8E8F4616B938}" presName="desTx" presStyleLbl="alignAccFollowNode1" presStyleIdx="2" presStyleCnt="3">
        <dgm:presLayoutVars>
          <dgm:bulletEnabled val="1"/>
        </dgm:presLayoutVars>
      </dgm:prSet>
      <dgm:spPr/>
    </dgm:pt>
  </dgm:ptLst>
  <dgm:cxnLst>
    <dgm:cxn modelId="{128F7509-7774-E247-82BC-9061B1968C57}" type="presOf" srcId="{D0D5B98F-BD2A-B54D-BB46-2B97F58C8C49}" destId="{B59616C4-3678-3945-B2AF-DC8C82A3CD24}" srcOrd="0" destOrd="3" presId="urn:microsoft.com/office/officeart/2005/8/layout/hList1"/>
    <dgm:cxn modelId="{FF1E4510-B392-3F4F-B6AB-5D406F8B0A11}" srcId="{4DF122FC-9EEE-644C-B189-EFAC011E5564}" destId="{E31532BB-FAC1-734E-A09F-BAF79BF258B1}" srcOrd="3" destOrd="0" parTransId="{D60B62CF-BB04-564B-93CF-447A730E9D12}" sibTransId="{155D58E6-437D-AB48-919E-27C445642950}"/>
    <dgm:cxn modelId="{CE3C5815-11DF-7849-ACCF-F09539F4C1DE}" type="presOf" srcId="{55B8E856-6C30-FA46-8732-7EF502E1656D}" destId="{6696F5B4-3698-3E40-A555-8166FCEE616C}" srcOrd="0" destOrd="0" presId="urn:microsoft.com/office/officeart/2005/8/layout/hList1"/>
    <dgm:cxn modelId="{72F8651A-B2C2-4E42-8645-2FCD1DFF1DFD}" srcId="{BC7D5693-9F70-4C48-9C88-548D4909C6D7}" destId="{4A26E587-0407-9042-B340-BF6311687384}" srcOrd="0" destOrd="0" parTransId="{4B3263AB-3025-7249-9B93-02B195BBA2BB}" sibTransId="{164D0339-7D0C-CE42-BC1C-DB0906052FD1}"/>
    <dgm:cxn modelId="{DFD4711A-7F05-CA43-A723-936D844C3320}" srcId="{8E260FFE-28F7-9541-B649-8E8F4616B938}" destId="{DEE94AEC-4E40-B245-9D2A-83764497A577}" srcOrd="2" destOrd="0" parTransId="{1D80FE29-DD15-F146-B459-CE1A9699301D}" sibTransId="{E5B8895C-1B5F-B94F-98F6-EA343FC0C7D0}"/>
    <dgm:cxn modelId="{0697E41D-CB4A-9E4F-A96A-AF70CB95F273}" srcId="{BC7D5693-9F70-4C48-9C88-548D4909C6D7}" destId="{FF611251-2FCA-F54F-8C4F-36B85DBA3EB9}" srcOrd="2" destOrd="0" parTransId="{842D0DFB-6DAB-4B4F-B7BC-27CBDDDB5DB5}" sibTransId="{BAE0B55E-EA72-1C43-9D9F-58B5408A920E}"/>
    <dgm:cxn modelId="{D519CB26-38E6-064F-8E13-4B0BE1B38771}" type="presOf" srcId="{B863CFB8-D6B6-E34D-BA38-929CFF4F1A1F}" destId="{B59616C4-3678-3945-B2AF-DC8C82A3CD24}" srcOrd="0" destOrd="0" presId="urn:microsoft.com/office/officeart/2005/8/layout/hList1"/>
    <dgm:cxn modelId="{A46BFE39-1E5E-4C4E-BD66-1DB35A8D2EE0}" type="presOf" srcId="{B7663452-D0FD-8A43-99C2-D6BAA805FA28}" destId="{7612B841-87AB-6D47-916C-0D29101C2F2B}" srcOrd="0" destOrd="2" presId="urn:microsoft.com/office/officeart/2005/8/layout/hList1"/>
    <dgm:cxn modelId="{D04B9241-06DA-FF46-AA2E-75331C7ED4CE}" srcId="{4DF122FC-9EEE-644C-B189-EFAC011E5564}" destId="{BA9337A0-8FEE-5040-B0A7-9D0CA6C77024}" srcOrd="0" destOrd="0" parTransId="{022CCBAF-D84D-394A-85EE-8C67FA5ED490}" sibTransId="{6582D987-0468-F944-B2CB-2DE57C821297}"/>
    <dgm:cxn modelId="{31871D54-6413-E84A-B590-4C07316FB4A0}" srcId="{55B8E856-6C30-FA46-8732-7EF502E1656D}" destId="{BC7D5693-9F70-4C48-9C88-548D4909C6D7}" srcOrd="1" destOrd="0" parTransId="{5EE4BBCC-2F1D-4A40-AEC7-319866E5E960}" sibTransId="{0F5EE6DC-D456-3D48-AD79-6FA6A615A019}"/>
    <dgm:cxn modelId="{B241B85F-5628-0849-BCFA-7DC290B6AB9B}" type="presOf" srcId="{E31532BB-FAC1-734E-A09F-BAF79BF258B1}" destId="{7612B841-87AB-6D47-916C-0D29101C2F2B}" srcOrd="0" destOrd="3" presId="urn:microsoft.com/office/officeart/2005/8/layout/hList1"/>
    <dgm:cxn modelId="{E5F1F85F-F82A-AF49-8A0E-5FE6177C2ED3}" srcId="{BC7D5693-9F70-4C48-9C88-548D4909C6D7}" destId="{DA9879FC-1DAD-7C4D-84BA-6F02DC4F1A46}" srcOrd="3" destOrd="0" parTransId="{1C82E214-143A-4148-9068-89DA38B392A2}" sibTransId="{C504F07A-65B4-EA47-B0BD-A050BF2B1BEA}"/>
    <dgm:cxn modelId="{D979356D-2BC5-7747-BD56-3DB3DE09BE86}" type="presOf" srcId="{4D69785E-D6D2-DA48-B5C0-80588A672207}" destId="{7612B841-87AB-6D47-916C-0D29101C2F2B}" srcOrd="0" destOrd="1" presId="urn:microsoft.com/office/officeart/2005/8/layout/hList1"/>
    <dgm:cxn modelId="{67671C70-8D92-1C4E-82DF-082C9456A1AA}" srcId="{4DF122FC-9EEE-644C-B189-EFAC011E5564}" destId="{B7663452-D0FD-8A43-99C2-D6BAA805FA28}" srcOrd="2" destOrd="0" parTransId="{40B04549-158B-2C43-8BE1-F27DD3A1A56E}" sibTransId="{66C43830-6F7B-514D-A73F-0B83C72EFB21}"/>
    <dgm:cxn modelId="{A9965270-D8FB-904A-B63F-F93E95D019C1}" type="presOf" srcId="{A797CA9A-095F-2140-8C51-8E2871137FEE}" destId="{B59616C4-3678-3945-B2AF-DC8C82A3CD24}" srcOrd="0" destOrd="2" presId="urn:microsoft.com/office/officeart/2005/8/layout/hList1"/>
    <dgm:cxn modelId="{FC45C170-A984-7449-8E34-EF656A86C1E4}" type="presOf" srcId="{8E260FFE-28F7-9541-B649-8E8F4616B938}" destId="{5D1C538F-BA59-9944-8544-12FC39D5C032}" srcOrd="0" destOrd="0" presId="urn:microsoft.com/office/officeart/2005/8/layout/hList1"/>
    <dgm:cxn modelId="{4074E972-0EEB-244C-86B9-8B7B8568CE7B}" srcId="{BC7D5693-9F70-4C48-9C88-548D4909C6D7}" destId="{E8E51B6D-0600-584A-918C-8E800F33889E}" srcOrd="1" destOrd="0" parTransId="{3A4447AA-A9C1-E945-9C8A-2FA8E190BDB1}" sibTransId="{5BD53AC7-A045-0346-96E9-8C33E6161BBE}"/>
    <dgm:cxn modelId="{8E070877-2BAA-4B42-B9B7-D82648E388BA}" type="presOf" srcId="{4DF122FC-9EEE-644C-B189-EFAC011E5564}" destId="{DD0B3412-8E84-AB46-AF59-59B34375BC78}" srcOrd="0" destOrd="0" presId="urn:microsoft.com/office/officeart/2005/8/layout/hList1"/>
    <dgm:cxn modelId="{91B6E982-4E88-D742-A94E-AAC1F8982E00}" srcId="{384641CA-FE8D-AD40-BAD5-5D926010E9B6}" destId="{CB2EAC3C-4A2A-9D4B-9FC6-B4F7AC2B1920}" srcOrd="2" destOrd="0" parTransId="{B8395550-06A5-104E-B83D-CDCB0521F9C8}" sibTransId="{053FD92E-A9A8-B549-B041-5C3904C271E2}"/>
    <dgm:cxn modelId="{4DD95C88-B07D-1548-A022-865DF7954D8B}" srcId="{384641CA-FE8D-AD40-BAD5-5D926010E9B6}" destId="{A797CA9A-095F-2140-8C51-8E2871137FEE}" srcOrd="0" destOrd="0" parTransId="{45AE5DF2-7CE5-B941-AE65-A01047077D0D}" sibTransId="{2AA079D3-5A6E-004D-9136-11D4FEEA7039}"/>
    <dgm:cxn modelId="{AEEB0F89-FAE0-2842-8A66-0E08D996ABC3}" type="presOf" srcId="{DEE94AEC-4E40-B245-9D2A-83764497A577}" destId="{B59616C4-3678-3945-B2AF-DC8C82A3CD24}" srcOrd="0" destOrd="5" presId="urn:microsoft.com/office/officeart/2005/8/layout/hList1"/>
    <dgm:cxn modelId="{198AB08B-AFDD-AD46-9316-FE229AA6194A}" srcId="{8E260FFE-28F7-9541-B649-8E8F4616B938}" destId="{384641CA-FE8D-AD40-BAD5-5D926010E9B6}" srcOrd="1" destOrd="0" parTransId="{1A94BF9B-625D-BE48-9A15-317AACC03741}" sibTransId="{3E6815AB-49AE-DF45-869F-E8B0A8B0D472}"/>
    <dgm:cxn modelId="{B124948F-65D0-EF4E-AF59-D620E8700C46}" type="presOf" srcId="{DA9879FC-1DAD-7C4D-84BA-6F02DC4F1A46}" destId="{4873789C-FCCF-0A4D-9357-9C5FB6C8BB8D}" srcOrd="0" destOrd="3" presId="urn:microsoft.com/office/officeart/2005/8/layout/hList1"/>
    <dgm:cxn modelId="{FEB10F9C-2E63-F041-B4D2-286031DDD636}" type="presOf" srcId="{4A26E587-0407-9042-B340-BF6311687384}" destId="{4873789C-FCCF-0A4D-9357-9C5FB6C8BB8D}" srcOrd="0" destOrd="0" presId="urn:microsoft.com/office/officeart/2005/8/layout/hList1"/>
    <dgm:cxn modelId="{C3258FA3-B81E-0147-BC1C-F08C0E0B97A9}" type="presOf" srcId="{BC7D5693-9F70-4C48-9C88-548D4909C6D7}" destId="{A2310044-B153-4242-B5DB-26CA0D576430}" srcOrd="0" destOrd="0" presId="urn:microsoft.com/office/officeart/2005/8/layout/hList1"/>
    <dgm:cxn modelId="{883FFEA9-F911-184C-85EF-6773EC458BD0}" type="presOf" srcId="{BA9337A0-8FEE-5040-B0A7-9D0CA6C77024}" destId="{7612B841-87AB-6D47-916C-0D29101C2F2B}" srcOrd="0" destOrd="0" presId="urn:microsoft.com/office/officeart/2005/8/layout/hList1"/>
    <dgm:cxn modelId="{FBE59BAA-1DC1-B743-B87C-E358BD7EFD52}" srcId="{4DF122FC-9EEE-644C-B189-EFAC011E5564}" destId="{4D69785E-D6D2-DA48-B5C0-80588A672207}" srcOrd="1" destOrd="0" parTransId="{62C4A14F-D844-D54D-8709-59AE8CD91379}" sibTransId="{71EE5A89-6D2F-794E-A16C-4AF3B30CE2EF}"/>
    <dgm:cxn modelId="{B32A51B3-A88C-6E4C-937C-15CE9C49177C}" srcId="{55B8E856-6C30-FA46-8732-7EF502E1656D}" destId="{8E260FFE-28F7-9541-B649-8E8F4616B938}" srcOrd="2" destOrd="0" parTransId="{DEF508C4-8155-B745-9040-E2E2EB4E8B03}" sibTransId="{E3CAF88C-9CCE-8644-AB1E-B2A46F130913}"/>
    <dgm:cxn modelId="{E42081C0-6ACE-8A41-BA74-CF12A0E93300}" srcId="{8E260FFE-28F7-9541-B649-8E8F4616B938}" destId="{B863CFB8-D6B6-E34D-BA38-929CFF4F1A1F}" srcOrd="0" destOrd="0" parTransId="{2E4B4AC5-B51A-2846-8E9E-244677A07411}" sibTransId="{54E82AA5-87CD-5C4E-A312-2BAE39E4DC2A}"/>
    <dgm:cxn modelId="{F4D402C3-D322-F64B-A831-C46C2D5A0477}" type="presOf" srcId="{384641CA-FE8D-AD40-BAD5-5D926010E9B6}" destId="{B59616C4-3678-3945-B2AF-DC8C82A3CD24}" srcOrd="0" destOrd="1" presId="urn:microsoft.com/office/officeart/2005/8/layout/hList1"/>
    <dgm:cxn modelId="{7BC88EC4-EEAC-DF48-B2C1-86CD58DDAB98}" type="presOf" srcId="{FF611251-2FCA-F54F-8C4F-36B85DBA3EB9}" destId="{4873789C-FCCF-0A4D-9357-9C5FB6C8BB8D}" srcOrd="0" destOrd="2" presId="urn:microsoft.com/office/officeart/2005/8/layout/hList1"/>
    <dgm:cxn modelId="{00DB6ED1-2928-C741-B635-63BE3142B849}" type="presOf" srcId="{E8E51B6D-0600-584A-918C-8E800F33889E}" destId="{4873789C-FCCF-0A4D-9357-9C5FB6C8BB8D}" srcOrd="0" destOrd="1" presId="urn:microsoft.com/office/officeart/2005/8/layout/hList1"/>
    <dgm:cxn modelId="{91F5F7DB-BD7A-7242-BA76-21F397466DE8}" srcId="{384641CA-FE8D-AD40-BAD5-5D926010E9B6}" destId="{D0D5B98F-BD2A-B54D-BB46-2B97F58C8C49}" srcOrd="1" destOrd="0" parTransId="{9BB36968-1F12-3C48-9F27-42EEBFA78DAF}" sibTransId="{B3664A01-8AD2-5A4E-AAAD-1C6359D04070}"/>
    <dgm:cxn modelId="{A3D22FEE-4F2B-794D-B711-A76D74401EC7}" type="presOf" srcId="{CB2EAC3C-4A2A-9D4B-9FC6-B4F7AC2B1920}" destId="{B59616C4-3678-3945-B2AF-DC8C82A3CD24}" srcOrd="0" destOrd="4" presId="urn:microsoft.com/office/officeart/2005/8/layout/hList1"/>
    <dgm:cxn modelId="{78D8CCF6-8E49-F245-BDCA-5B494AE8A278}" srcId="{55B8E856-6C30-FA46-8732-7EF502E1656D}" destId="{4DF122FC-9EEE-644C-B189-EFAC011E5564}" srcOrd="0" destOrd="0" parTransId="{E4451133-4F14-BE49-9DCA-021A2FB9A466}" sibTransId="{C7A7E0E8-1C2E-214A-BEA0-5D54D1BE866A}"/>
    <dgm:cxn modelId="{9DEAA847-0121-7E40-9933-B255B66AF0FA}" type="presParOf" srcId="{6696F5B4-3698-3E40-A555-8166FCEE616C}" destId="{6503EC51-3917-6249-BF71-FE1326212C71}" srcOrd="0" destOrd="0" presId="urn:microsoft.com/office/officeart/2005/8/layout/hList1"/>
    <dgm:cxn modelId="{86416E81-7366-2347-B399-4856DD2329DE}" type="presParOf" srcId="{6503EC51-3917-6249-BF71-FE1326212C71}" destId="{DD0B3412-8E84-AB46-AF59-59B34375BC78}" srcOrd="0" destOrd="0" presId="urn:microsoft.com/office/officeart/2005/8/layout/hList1"/>
    <dgm:cxn modelId="{CB183976-1CB8-8047-B7EF-B730B0D4F387}" type="presParOf" srcId="{6503EC51-3917-6249-BF71-FE1326212C71}" destId="{7612B841-87AB-6D47-916C-0D29101C2F2B}" srcOrd="1" destOrd="0" presId="urn:microsoft.com/office/officeart/2005/8/layout/hList1"/>
    <dgm:cxn modelId="{FF743B57-C00C-F341-AA71-01930CE30A8D}" type="presParOf" srcId="{6696F5B4-3698-3E40-A555-8166FCEE616C}" destId="{B44B7896-7BCE-BD45-9467-1F46E2B31D71}" srcOrd="1" destOrd="0" presId="urn:microsoft.com/office/officeart/2005/8/layout/hList1"/>
    <dgm:cxn modelId="{000BF5EB-5E02-B14D-8391-9A18A520FCA3}" type="presParOf" srcId="{6696F5B4-3698-3E40-A555-8166FCEE616C}" destId="{90864DAE-1740-454A-8ADB-0E02194DE6AE}" srcOrd="2" destOrd="0" presId="urn:microsoft.com/office/officeart/2005/8/layout/hList1"/>
    <dgm:cxn modelId="{DDF79345-FFBC-B945-BEFC-7E5A8267D00B}" type="presParOf" srcId="{90864DAE-1740-454A-8ADB-0E02194DE6AE}" destId="{A2310044-B153-4242-B5DB-26CA0D576430}" srcOrd="0" destOrd="0" presId="urn:microsoft.com/office/officeart/2005/8/layout/hList1"/>
    <dgm:cxn modelId="{DF19A2EA-9E68-1D46-B03E-E5E65FF60F16}" type="presParOf" srcId="{90864DAE-1740-454A-8ADB-0E02194DE6AE}" destId="{4873789C-FCCF-0A4D-9357-9C5FB6C8BB8D}" srcOrd="1" destOrd="0" presId="urn:microsoft.com/office/officeart/2005/8/layout/hList1"/>
    <dgm:cxn modelId="{33E36D8A-2729-834F-9F9F-0CCD8B368632}" type="presParOf" srcId="{6696F5B4-3698-3E40-A555-8166FCEE616C}" destId="{F8F7B25F-D65C-BB4B-BD32-87EEA34A5574}" srcOrd="3" destOrd="0" presId="urn:microsoft.com/office/officeart/2005/8/layout/hList1"/>
    <dgm:cxn modelId="{91017F58-65D9-EE45-B5B7-942C63B33A93}" type="presParOf" srcId="{6696F5B4-3698-3E40-A555-8166FCEE616C}" destId="{665AF421-5048-D246-9A31-562360BB5FAD}" srcOrd="4" destOrd="0" presId="urn:microsoft.com/office/officeart/2005/8/layout/hList1"/>
    <dgm:cxn modelId="{04B5A94B-2CB7-D64F-B103-8E418B08B40D}" type="presParOf" srcId="{665AF421-5048-D246-9A31-562360BB5FAD}" destId="{5D1C538F-BA59-9944-8544-12FC39D5C032}" srcOrd="0" destOrd="0" presId="urn:microsoft.com/office/officeart/2005/8/layout/hList1"/>
    <dgm:cxn modelId="{8CF37A88-0095-3E43-9E1A-ACDF34ABB2F2}" type="presParOf" srcId="{665AF421-5048-D246-9A31-562360BB5FAD}" destId="{B59616C4-3678-3945-B2AF-DC8C82A3CD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8E856-6C30-FA46-8732-7EF502E1656D}"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fr-FR"/>
        </a:p>
      </dgm:t>
    </dgm:pt>
    <dgm:pt modelId="{4DF122FC-9EEE-644C-B189-EFAC011E5564}">
      <dgm:prSet phldrT="[Texte]" custT="1"/>
      <dgm:spPr>
        <a:solidFill>
          <a:srgbClr val="FF0000"/>
        </a:solidFill>
        <a:ln>
          <a:solidFill>
            <a:srgbClr val="FF0000"/>
          </a:solidFill>
        </a:ln>
      </dgm:spPr>
      <dgm:t>
        <a:bodyPr/>
        <a:lstStyle/>
        <a:p>
          <a:r>
            <a:rPr lang="fr-FR" sz="2000" b="1" dirty="0"/>
            <a:t>Les taxes régionales propres</a:t>
          </a:r>
        </a:p>
      </dgm:t>
    </dgm:pt>
    <dgm:pt modelId="{E4451133-4F14-BE49-9DCA-021A2FB9A466}" type="parTrans" cxnId="{78D8CCF6-8E49-F245-BDCA-5B494AE8A278}">
      <dgm:prSet/>
      <dgm:spPr/>
      <dgm:t>
        <a:bodyPr/>
        <a:lstStyle/>
        <a:p>
          <a:endParaRPr lang="fr-FR"/>
        </a:p>
      </dgm:t>
    </dgm:pt>
    <dgm:pt modelId="{C7A7E0E8-1C2E-214A-BEA0-5D54D1BE866A}" type="sibTrans" cxnId="{78D8CCF6-8E49-F245-BDCA-5B494AE8A278}">
      <dgm:prSet/>
      <dgm:spPr/>
      <dgm:t>
        <a:bodyPr/>
        <a:lstStyle/>
        <a:p>
          <a:endParaRPr lang="fr-FR"/>
        </a:p>
      </dgm:t>
    </dgm:pt>
    <dgm:pt modelId="{BA9337A0-8FEE-5040-B0A7-9D0CA6C77024}">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Art. 170, §2 </a:t>
          </a:r>
          <a:r>
            <a:rPr lang="fr-FR" sz="2000" dirty="0" err="1">
              <a:solidFill>
                <a:srgbClr val="C00000"/>
              </a:solidFill>
            </a:rPr>
            <a:t>Const</a:t>
          </a:r>
          <a:r>
            <a:rPr lang="fr-FR" sz="2000" dirty="0">
              <a:solidFill>
                <a:srgbClr val="C00000"/>
              </a:solidFill>
            </a:rPr>
            <a:t>.</a:t>
          </a:r>
        </a:p>
      </dgm:t>
    </dgm:pt>
    <dgm:pt modelId="{022CCBAF-D84D-394A-85EE-8C67FA5ED490}" type="parTrans" cxnId="{D04B9241-06DA-FF46-AA2E-75331C7ED4CE}">
      <dgm:prSet/>
      <dgm:spPr/>
      <dgm:t>
        <a:bodyPr/>
        <a:lstStyle/>
        <a:p>
          <a:endParaRPr lang="fr-FR"/>
        </a:p>
      </dgm:t>
    </dgm:pt>
    <dgm:pt modelId="{6582D987-0468-F944-B2CB-2DE57C821297}" type="sibTrans" cxnId="{D04B9241-06DA-FF46-AA2E-75331C7ED4CE}">
      <dgm:prSet/>
      <dgm:spPr/>
      <dgm:t>
        <a:bodyPr/>
        <a:lstStyle/>
        <a:p>
          <a:endParaRPr lang="fr-FR"/>
        </a:p>
      </dgm:t>
    </dgm:pt>
    <dgm:pt modelId="{4D69785E-D6D2-DA48-B5C0-80588A672207}">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Nouvel impôt créé de toute pièce par la Région</a:t>
          </a:r>
        </a:p>
      </dgm:t>
    </dgm:pt>
    <dgm:pt modelId="{62C4A14F-D844-D54D-8709-59AE8CD91379}" type="parTrans" cxnId="{FBE59BAA-1DC1-B743-B87C-E358BD7EFD52}">
      <dgm:prSet/>
      <dgm:spPr/>
      <dgm:t>
        <a:bodyPr/>
        <a:lstStyle/>
        <a:p>
          <a:endParaRPr lang="fr-FR"/>
        </a:p>
      </dgm:t>
    </dgm:pt>
    <dgm:pt modelId="{71EE5A89-6D2F-794E-A16C-4AF3B30CE2EF}" type="sibTrans" cxnId="{FBE59BAA-1DC1-B743-B87C-E358BD7EFD52}">
      <dgm:prSet/>
      <dgm:spPr/>
      <dgm:t>
        <a:bodyPr/>
        <a:lstStyle/>
        <a:p>
          <a:endParaRPr lang="fr-FR"/>
        </a:p>
      </dgm:t>
    </dgm:pt>
    <dgm:pt modelId="{BC7D5693-9F70-4C48-9C88-548D4909C6D7}">
      <dgm:prSet phldrT="[Texte]" custT="1"/>
      <dgm:spPr>
        <a:solidFill>
          <a:srgbClr val="00B0F0"/>
        </a:solidFill>
        <a:ln>
          <a:solidFill>
            <a:srgbClr val="00B0F0"/>
          </a:solidFill>
        </a:ln>
      </dgm:spPr>
      <dgm:t>
        <a:bodyPr/>
        <a:lstStyle/>
        <a:p>
          <a:r>
            <a:rPr lang="fr-FR" sz="2000" b="1" dirty="0"/>
            <a:t>Les impôts régionaux</a:t>
          </a:r>
        </a:p>
      </dgm:t>
    </dgm:pt>
    <dgm:pt modelId="{5EE4BBCC-2F1D-4A40-AEC7-319866E5E960}" type="parTrans" cxnId="{31871D54-6413-E84A-B590-4C07316FB4A0}">
      <dgm:prSet/>
      <dgm:spPr/>
      <dgm:t>
        <a:bodyPr/>
        <a:lstStyle/>
        <a:p>
          <a:endParaRPr lang="fr-FR"/>
        </a:p>
      </dgm:t>
    </dgm:pt>
    <dgm:pt modelId="{0F5EE6DC-D456-3D48-AD79-6FA6A615A019}" type="sibTrans" cxnId="{31871D54-6413-E84A-B590-4C07316FB4A0}">
      <dgm:prSet/>
      <dgm:spPr/>
      <dgm:t>
        <a:bodyPr/>
        <a:lstStyle/>
        <a:p>
          <a:endParaRPr lang="fr-FR"/>
        </a:p>
      </dgm:t>
    </dgm:pt>
    <dgm:pt modelId="{4A26E587-0407-9042-B340-BF6311687384}">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Art. 3 à 5 LSF</a:t>
          </a:r>
        </a:p>
      </dgm:t>
    </dgm:pt>
    <dgm:pt modelId="{4B3263AB-3025-7249-9B93-02B195BBA2BB}" type="parTrans" cxnId="{72F8651A-B2C2-4E42-8645-2FCD1DFF1DFD}">
      <dgm:prSet/>
      <dgm:spPr/>
      <dgm:t>
        <a:bodyPr/>
        <a:lstStyle/>
        <a:p>
          <a:endParaRPr lang="fr-FR"/>
        </a:p>
      </dgm:t>
    </dgm:pt>
    <dgm:pt modelId="{164D0339-7D0C-CE42-BC1C-DB0906052FD1}" type="sibTrans" cxnId="{72F8651A-B2C2-4E42-8645-2FCD1DFF1DFD}">
      <dgm:prSet/>
      <dgm:spPr/>
      <dgm:t>
        <a:bodyPr/>
        <a:lstStyle/>
        <a:p>
          <a:endParaRPr lang="fr-FR"/>
        </a:p>
      </dgm:t>
    </dgm:pt>
    <dgm:pt modelId="{8E260FFE-28F7-9541-B649-8E8F4616B938}">
      <dgm:prSet phldrT="[Texte]" custT="1"/>
      <dgm:spPr>
        <a:solidFill>
          <a:srgbClr val="4AD01E"/>
        </a:solidFill>
        <a:ln>
          <a:solidFill>
            <a:srgbClr val="00B050"/>
          </a:solidFill>
        </a:ln>
      </dgm:spPr>
      <dgm:t>
        <a:bodyPr/>
        <a:lstStyle/>
        <a:p>
          <a:r>
            <a:rPr lang="fr-FR" sz="2000" b="1" dirty="0"/>
            <a:t>L’IPP régional</a:t>
          </a:r>
        </a:p>
      </dgm:t>
    </dgm:pt>
    <dgm:pt modelId="{DEF508C4-8155-B745-9040-E2E2EB4E8B03}" type="parTrans" cxnId="{B32A51B3-A88C-6E4C-937C-15CE9C49177C}">
      <dgm:prSet/>
      <dgm:spPr/>
      <dgm:t>
        <a:bodyPr/>
        <a:lstStyle/>
        <a:p>
          <a:endParaRPr lang="fr-FR"/>
        </a:p>
      </dgm:t>
    </dgm:pt>
    <dgm:pt modelId="{E3CAF88C-9CCE-8644-AB1E-B2A46F130913}" type="sibTrans" cxnId="{B32A51B3-A88C-6E4C-937C-15CE9C49177C}">
      <dgm:prSet/>
      <dgm:spPr/>
      <dgm:t>
        <a:bodyPr/>
        <a:lstStyle/>
        <a:p>
          <a:endParaRPr lang="fr-FR"/>
        </a:p>
      </dgm:t>
    </dgm:pt>
    <dgm:pt modelId="{B863CFB8-D6B6-E34D-BA38-929CFF4F1A1F}">
      <dgm:prSet phldrT="[Texte]" custT="1"/>
      <dgm:spPr>
        <a:solidFill>
          <a:srgbClr val="4AD01E">
            <a:alpha val="23458"/>
          </a:srgbClr>
        </a:solidFill>
        <a:ln>
          <a:solidFill>
            <a:srgbClr val="00B050"/>
          </a:solidFill>
        </a:ln>
      </dgm:spPr>
      <dgm:t>
        <a:bodyPr/>
        <a:lstStyle/>
        <a:p>
          <a:r>
            <a:rPr lang="fr-FR" sz="1800" dirty="0">
              <a:solidFill>
                <a:srgbClr val="006B31"/>
              </a:solidFill>
            </a:rPr>
            <a:t>Art. 5/1 à 5/8 L.S.F.</a:t>
          </a:r>
        </a:p>
      </dgm:t>
    </dgm:pt>
    <dgm:pt modelId="{2E4B4AC5-B51A-2846-8E9E-244677A07411}" type="parTrans" cxnId="{E42081C0-6ACE-8A41-BA74-CF12A0E93300}">
      <dgm:prSet/>
      <dgm:spPr/>
      <dgm:t>
        <a:bodyPr/>
        <a:lstStyle/>
        <a:p>
          <a:endParaRPr lang="fr-FR"/>
        </a:p>
      </dgm:t>
    </dgm:pt>
    <dgm:pt modelId="{54E82AA5-87CD-5C4E-A312-2BAE39E4DC2A}" type="sibTrans" cxnId="{E42081C0-6ACE-8A41-BA74-CF12A0E93300}">
      <dgm:prSet/>
      <dgm:spPr/>
      <dgm:t>
        <a:bodyPr/>
        <a:lstStyle/>
        <a:p>
          <a:endParaRPr lang="fr-FR"/>
        </a:p>
      </dgm:t>
    </dgm:pt>
    <dgm:pt modelId="{A797CA9A-095F-2140-8C51-8E2871137FEE}">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Additionnels régionaux</a:t>
          </a:r>
        </a:p>
      </dgm:t>
    </dgm:pt>
    <dgm:pt modelId="{45AE5DF2-7CE5-B941-AE65-A01047077D0D}" type="parTrans" cxnId="{4DD95C88-B07D-1548-A022-865DF7954D8B}">
      <dgm:prSet/>
      <dgm:spPr/>
      <dgm:t>
        <a:bodyPr/>
        <a:lstStyle/>
        <a:p>
          <a:endParaRPr lang="fr-FR"/>
        </a:p>
      </dgm:t>
    </dgm:pt>
    <dgm:pt modelId="{2AA079D3-5A6E-004D-9136-11D4FEEA7039}" type="sibTrans" cxnId="{4DD95C88-B07D-1548-A022-865DF7954D8B}">
      <dgm:prSet/>
      <dgm:spPr/>
      <dgm:t>
        <a:bodyPr/>
        <a:lstStyle/>
        <a:p>
          <a:endParaRPr lang="fr-FR"/>
        </a:p>
      </dgm:t>
    </dgm:pt>
    <dgm:pt modelId="{E31532BB-FAC1-734E-A09F-BAF79BF258B1}">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MAIS Règle fédérale </a:t>
          </a:r>
          <a:r>
            <a:rPr lang="fr-FR" sz="2000" i="1" dirty="0">
              <a:solidFill>
                <a:srgbClr val="C00000"/>
              </a:solidFill>
            </a:rPr>
            <a:t>non bis in idem</a:t>
          </a:r>
        </a:p>
      </dgm:t>
    </dgm:pt>
    <dgm:pt modelId="{D60B62CF-BB04-564B-93CF-447A730E9D12}" type="parTrans" cxnId="{FF1E4510-B392-3F4F-B6AB-5D406F8B0A11}">
      <dgm:prSet/>
      <dgm:spPr/>
      <dgm:t>
        <a:bodyPr/>
        <a:lstStyle/>
        <a:p>
          <a:endParaRPr lang="fr-FR"/>
        </a:p>
      </dgm:t>
    </dgm:pt>
    <dgm:pt modelId="{155D58E6-437D-AB48-919E-27C445642950}" type="sibTrans" cxnId="{FF1E4510-B392-3F4F-B6AB-5D406F8B0A11}">
      <dgm:prSet/>
      <dgm:spPr/>
      <dgm:t>
        <a:bodyPr/>
        <a:lstStyle/>
        <a:p>
          <a:endParaRPr lang="fr-FR"/>
        </a:p>
      </dgm:t>
    </dgm:pt>
    <dgm:pt modelId="{DA9879FC-1DAD-7C4D-84BA-6F02DC4F1A46}">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Liste exhaustive</a:t>
          </a:r>
        </a:p>
      </dgm:t>
    </dgm:pt>
    <dgm:pt modelId="{1C82E214-143A-4148-9068-89DA38B392A2}" type="parTrans" cxnId="{E5F1F85F-F82A-AF49-8A0E-5FE6177C2ED3}">
      <dgm:prSet/>
      <dgm:spPr/>
      <dgm:t>
        <a:bodyPr/>
        <a:lstStyle/>
        <a:p>
          <a:endParaRPr lang="fr-FR"/>
        </a:p>
      </dgm:t>
    </dgm:pt>
    <dgm:pt modelId="{C504F07A-65B4-EA47-B0BD-A050BF2B1BEA}" type="sibTrans" cxnId="{E5F1F85F-F82A-AF49-8A0E-5FE6177C2ED3}">
      <dgm:prSet/>
      <dgm:spPr/>
      <dgm:t>
        <a:bodyPr/>
        <a:lstStyle/>
        <a:p>
          <a:endParaRPr lang="fr-FR"/>
        </a:p>
      </dgm:t>
    </dgm:pt>
    <dgm:pt modelId="{E8E51B6D-0600-584A-918C-8E800F33889E}">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Anciens impôts nationaux </a:t>
          </a:r>
        </a:p>
      </dgm:t>
    </dgm:pt>
    <dgm:pt modelId="{5BD53AC7-A045-0346-96E9-8C33E6161BBE}" type="sibTrans" cxnId="{4074E972-0EEB-244C-86B9-8B7B8568CE7B}">
      <dgm:prSet/>
      <dgm:spPr/>
      <dgm:t>
        <a:bodyPr/>
        <a:lstStyle/>
        <a:p>
          <a:endParaRPr lang="fr-FR"/>
        </a:p>
      </dgm:t>
    </dgm:pt>
    <dgm:pt modelId="{3A4447AA-A9C1-E945-9C8A-2FA8E190BDB1}" type="parTrans" cxnId="{4074E972-0EEB-244C-86B9-8B7B8568CE7B}">
      <dgm:prSet/>
      <dgm:spPr/>
      <dgm:t>
        <a:bodyPr/>
        <a:lstStyle/>
        <a:p>
          <a:endParaRPr lang="fr-FR"/>
        </a:p>
      </dgm:t>
    </dgm:pt>
    <dgm:pt modelId="{FF611251-2FCA-F54F-8C4F-36B85DBA3EB9}">
      <dgm:prSet phldrT="[Texte]" custT="1"/>
      <dgm:spPr>
        <a:solidFill>
          <a:srgbClr val="00B0F0">
            <a:alpha val="31678"/>
          </a:srgbClr>
        </a:solidFill>
        <a:ln>
          <a:solidFill>
            <a:srgbClr val="00B0F0">
              <a:alpha val="90000"/>
            </a:srgbClr>
          </a:solidFill>
        </a:ln>
      </dgm:spPr>
      <dgm:t>
        <a:bodyPr/>
        <a:lstStyle/>
        <a:p>
          <a:r>
            <a:rPr lang="fr-FR" sz="2000" dirty="0">
              <a:solidFill>
                <a:schemeClr val="tx2">
                  <a:lumMod val="75000"/>
                </a:schemeClr>
              </a:solidFill>
            </a:rPr>
            <a:t>Compétences normatives limitées</a:t>
          </a:r>
        </a:p>
      </dgm:t>
    </dgm:pt>
    <dgm:pt modelId="{842D0DFB-6DAB-4B4F-B7BC-27CBDDDB5DB5}" type="parTrans" cxnId="{0697E41D-CB4A-9E4F-A96A-AF70CB95F273}">
      <dgm:prSet/>
      <dgm:spPr/>
      <dgm:t>
        <a:bodyPr/>
        <a:lstStyle/>
        <a:p>
          <a:endParaRPr lang="fr-FR"/>
        </a:p>
      </dgm:t>
    </dgm:pt>
    <dgm:pt modelId="{BAE0B55E-EA72-1C43-9D9F-58B5408A920E}" type="sibTrans" cxnId="{0697E41D-CB4A-9E4F-A96A-AF70CB95F273}">
      <dgm:prSet/>
      <dgm:spPr/>
      <dgm:t>
        <a:bodyPr/>
        <a:lstStyle/>
        <a:p>
          <a:endParaRPr lang="fr-FR"/>
        </a:p>
      </dgm:t>
    </dgm:pt>
    <dgm:pt modelId="{DEE94AEC-4E40-B245-9D2A-83764497A577}">
      <dgm:prSet phldrT="[Texte]"/>
      <dgm:spPr>
        <a:solidFill>
          <a:srgbClr val="4AD01E">
            <a:alpha val="23458"/>
          </a:srgbClr>
        </a:solidFill>
        <a:ln>
          <a:solidFill>
            <a:srgbClr val="00B050"/>
          </a:solidFill>
        </a:ln>
      </dgm:spPr>
      <dgm:t>
        <a:bodyPr/>
        <a:lstStyle/>
        <a:p>
          <a:endParaRPr lang="fr-FR" sz="2100" dirty="0"/>
        </a:p>
      </dgm:t>
    </dgm:pt>
    <dgm:pt modelId="{1D80FE29-DD15-F146-B459-CE1A9699301D}" type="parTrans" cxnId="{DFD4711A-7F05-CA43-A723-936D844C3320}">
      <dgm:prSet/>
      <dgm:spPr/>
      <dgm:t>
        <a:bodyPr/>
        <a:lstStyle/>
        <a:p>
          <a:endParaRPr lang="fr-FR"/>
        </a:p>
      </dgm:t>
    </dgm:pt>
    <dgm:pt modelId="{E5B8895C-1B5F-B94F-98F6-EA343FC0C7D0}" type="sibTrans" cxnId="{DFD4711A-7F05-CA43-A723-936D844C3320}">
      <dgm:prSet/>
      <dgm:spPr/>
      <dgm:t>
        <a:bodyPr/>
        <a:lstStyle/>
        <a:p>
          <a:endParaRPr lang="fr-FR"/>
        </a:p>
      </dgm:t>
    </dgm:pt>
    <dgm:pt modelId="{D0D5B98F-BD2A-B54D-BB46-2B97F58C8C49}">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Certains faits générateurs de dépenses fiscales</a:t>
          </a:r>
        </a:p>
      </dgm:t>
    </dgm:pt>
    <dgm:pt modelId="{9BB36968-1F12-3C48-9F27-42EEBFA78DAF}" type="parTrans" cxnId="{91F5F7DB-BD7A-7242-BA76-21F397466DE8}">
      <dgm:prSet/>
      <dgm:spPr/>
      <dgm:t>
        <a:bodyPr/>
        <a:lstStyle/>
        <a:p>
          <a:endParaRPr lang="fr-FR"/>
        </a:p>
      </dgm:t>
    </dgm:pt>
    <dgm:pt modelId="{B3664A01-8AD2-5A4E-AAAD-1C6359D04070}" type="sibTrans" cxnId="{91F5F7DB-BD7A-7242-BA76-21F397466DE8}">
      <dgm:prSet/>
      <dgm:spPr/>
      <dgm:t>
        <a:bodyPr/>
        <a:lstStyle/>
        <a:p>
          <a:endParaRPr lang="fr-FR"/>
        </a:p>
      </dgm:t>
    </dgm:pt>
    <dgm:pt modelId="{384641CA-FE8D-AD40-BAD5-5D926010E9B6}">
      <dgm:prSet phldrT="[Texte]" custT="1"/>
      <dgm:spPr>
        <a:solidFill>
          <a:srgbClr val="4AD01E">
            <a:alpha val="23458"/>
          </a:srgbClr>
        </a:solidFill>
        <a:ln>
          <a:solidFill>
            <a:srgbClr val="00B050"/>
          </a:solidFill>
        </a:ln>
      </dgm:spPr>
      <dgm:t>
        <a:bodyPr/>
        <a:lstStyle/>
        <a:p>
          <a:r>
            <a:rPr lang="fr-FR" sz="1800" dirty="0">
              <a:solidFill>
                <a:srgbClr val="006B31"/>
              </a:solidFill>
            </a:rPr>
            <a:t>Compétences restreintes:</a:t>
          </a:r>
        </a:p>
      </dgm:t>
    </dgm:pt>
    <dgm:pt modelId="{1A94BF9B-625D-BE48-9A15-317AACC03741}" type="parTrans" cxnId="{198AB08B-AFDD-AD46-9316-FE229AA6194A}">
      <dgm:prSet/>
      <dgm:spPr/>
      <dgm:t>
        <a:bodyPr/>
        <a:lstStyle/>
        <a:p>
          <a:endParaRPr lang="fr-FR"/>
        </a:p>
      </dgm:t>
    </dgm:pt>
    <dgm:pt modelId="{3E6815AB-49AE-DF45-869F-E8B0A8B0D472}" type="sibTrans" cxnId="{198AB08B-AFDD-AD46-9316-FE229AA6194A}">
      <dgm:prSet/>
      <dgm:spPr/>
      <dgm:t>
        <a:bodyPr/>
        <a:lstStyle/>
        <a:p>
          <a:endParaRPr lang="fr-FR"/>
        </a:p>
      </dgm:t>
    </dgm:pt>
    <dgm:pt modelId="{CB2EAC3C-4A2A-9D4B-9FC6-B4F7AC2B1920}">
      <dgm:prSet phldrT="[Texte]" custT="1"/>
      <dgm:spPr>
        <a:solidFill>
          <a:srgbClr val="4AD01E">
            <a:alpha val="23458"/>
          </a:srgbClr>
        </a:solidFill>
        <a:ln>
          <a:solidFill>
            <a:srgbClr val="00B050"/>
          </a:solidFill>
        </a:ln>
      </dgm:spPr>
      <dgm:t>
        <a:bodyPr/>
        <a:lstStyle/>
        <a:p>
          <a:pPr>
            <a:buFont typeface="Wingdings" pitchFamily="2" charset="2"/>
            <a:buChar char="Ø"/>
          </a:pPr>
          <a:r>
            <a:rPr lang="fr-FR" sz="1800" dirty="0">
              <a:solidFill>
                <a:srgbClr val="006B31"/>
              </a:solidFill>
            </a:rPr>
            <a:t>Augmentations, diminutions, réductions et crédits d'impôt liés aux compétences matérielles des Régions</a:t>
          </a:r>
        </a:p>
      </dgm:t>
    </dgm:pt>
    <dgm:pt modelId="{B8395550-06A5-104E-B83D-CDCB0521F9C8}" type="parTrans" cxnId="{91B6E982-4E88-D742-A94E-AAC1F8982E00}">
      <dgm:prSet/>
      <dgm:spPr/>
      <dgm:t>
        <a:bodyPr/>
        <a:lstStyle/>
        <a:p>
          <a:endParaRPr lang="fr-FR"/>
        </a:p>
      </dgm:t>
    </dgm:pt>
    <dgm:pt modelId="{053FD92E-A9A8-B549-B041-5C3904C271E2}" type="sibTrans" cxnId="{91B6E982-4E88-D742-A94E-AAC1F8982E00}">
      <dgm:prSet/>
      <dgm:spPr/>
      <dgm:t>
        <a:bodyPr/>
        <a:lstStyle/>
        <a:p>
          <a:endParaRPr lang="fr-FR"/>
        </a:p>
      </dgm:t>
    </dgm:pt>
    <dgm:pt modelId="{B7663452-D0FD-8A43-99C2-D6BAA805FA28}">
      <dgm:prSet phldrT="[Texte]" custT="1"/>
      <dgm:spPr>
        <a:solidFill>
          <a:srgbClr val="FF0000">
            <a:alpha val="23912"/>
          </a:srgbClr>
        </a:solidFill>
        <a:ln>
          <a:solidFill>
            <a:srgbClr val="FF0000">
              <a:alpha val="90000"/>
            </a:srgbClr>
          </a:solidFill>
        </a:ln>
      </dgm:spPr>
      <dgm:t>
        <a:bodyPr/>
        <a:lstStyle/>
        <a:p>
          <a:r>
            <a:rPr lang="fr-FR" sz="2000" dirty="0">
              <a:solidFill>
                <a:srgbClr val="C00000"/>
              </a:solidFill>
            </a:rPr>
            <a:t>Compétences étendues</a:t>
          </a:r>
        </a:p>
      </dgm:t>
    </dgm:pt>
    <dgm:pt modelId="{40B04549-158B-2C43-8BE1-F27DD3A1A56E}" type="parTrans" cxnId="{67671C70-8D92-1C4E-82DF-082C9456A1AA}">
      <dgm:prSet/>
      <dgm:spPr/>
      <dgm:t>
        <a:bodyPr/>
        <a:lstStyle/>
        <a:p>
          <a:endParaRPr lang="fr-FR"/>
        </a:p>
      </dgm:t>
    </dgm:pt>
    <dgm:pt modelId="{66C43830-6F7B-514D-A73F-0B83C72EFB21}" type="sibTrans" cxnId="{67671C70-8D92-1C4E-82DF-082C9456A1AA}">
      <dgm:prSet/>
      <dgm:spPr/>
      <dgm:t>
        <a:bodyPr/>
        <a:lstStyle/>
        <a:p>
          <a:endParaRPr lang="fr-FR"/>
        </a:p>
      </dgm:t>
    </dgm:pt>
    <dgm:pt modelId="{6696F5B4-3698-3E40-A555-8166FCEE616C}" type="pres">
      <dgm:prSet presAssocID="{55B8E856-6C30-FA46-8732-7EF502E1656D}" presName="Name0" presStyleCnt="0">
        <dgm:presLayoutVars>
          <dgm:dir/>
          <dgm:animLvl val="lvl"/>
          <dgm:resizeHandles val="exact"/>
        </dgm:presLayoutVars>
      </dgm:prSet>
      <dgm:spPr/>
    </dgm:pt>
    <dgm:pt modelId="{6503EC51-3917-6249-BF71-FE1326212C71}" type="pres">
      <dgm:prSet presAssocID="{4DF122FC-9EEE-644C-B189-EFAC011E5564}" presName="composite" presStyleCnt="0"/>
      <dgm:spPr/>
    </dgm:pt>
    <dgm:pt modelId="{DD0B3412-8E84-AB46-AF59-59B34375BC78}" type="pres">
      <dgm:prSet presAssocID="{4DF122FC-9EEE-644C-B189-EFAC011E5564}" presName="parTx" presStyleLbl="alignNode1" presStyleIdx="0" presStyleCnt="3" custLinFactNeighborX="-1466" custLinFactNeighborY="-2066">
        <dgm:presLayoutVars>
          <dgm:chMax val="0"/>
          <dgm:chPref val="0"/>
          <dgm:bulletEnabled val="1"/>
        </dgm:presLayoutVars>
      </dgm:prSet>
      <dgm:spPr/>
    </dgm:pt>
    <dgm:pt modelId="{7612B841-87AB-6D47-916C-0D29101C2F2B}" type="pres">
      <dgm:prSet presAssocID="{4DF122FC-9EEE-644C-B189-EFAC011E5564}" presName="desTx" presStyleLbl="alignAccFollowNode1" presStyleIdx="0" presStyleCnt="3">
        <dgm:presLayoutVars>
          <dgm:bulletEnabled val="1"/>
        </dgm:presLayoutVars>
      </dgm:prSet>
      <dgm:spPr/>
    </dgm:pt>
    <dgm:pt modelId="{B44B7896-7BCE-BD45-9467-1F46E2B31D71}" type="pres">
      <dgm:prSet presAssocID="{C7A7E0E8-1C2E-214A-BEA0-5D54D1BE866A}" presName="space" presStyleCnt="0"/>
      <dgm:spPr/>
    </dgm:pt>
    <dgm:pt modelId="{90864DAE-1740-454A-8ADB-0E02194DE6AE}" type="pres">
      <dgm:prSet presAssocID="{BC7D5693-9F70-4C48-9C88-548D4909C6D7}" presName="composite" presStyleCnt="0"/>
      <dgm:spPr/>
    </dgm:pt>
    <dgm:pt modelId="{A2310044-B153-4242-B5DB-26CA0D576430}" type="pres">
      <dgm:prSet presAssocID="{BC7D5693-9F70-4C48-9C88-548D4909C6D7}" presName="parTx" presStyleLbl="alignNode1" presStyleIdx="1" presStyleCnt="3">
        <dgm:presLayoutVars>
          <dgm:chMax val="0"/>
          <dgm:chPref val="0"/>
          <dgm:bulletEnabled val="1"/>
        </dgm:presLayoutVars>
      </dgm:prSet>
      <dgm:spPr/>
    </dgm:pt>
    <dgm:pt modelId="{4873789C-FCCF-0A4D-9357-9C5FB6C8BB8D}" type="pres">
      <dgm:prSet presAssocID="{BC7D5693-9F70-4C48-9C88-548D4909C6D7}" presName="desTx" presStyleLbl="alignAccFollowNode1" presStyleIdx="1" presStyleCnt="3" custScaleY="100000">
        <dgm:presLayoutVars>
          <dgm:bulletEnabled val="1"/>
        </dgm:presLayoutVars>
      </dgm:prSet>
      <dgm:spPr/>
    </dgm:pt>
    <dgm:pt modelId="{F8F7B25F-D65C-BB4B-BD32-87EEA34A5574}" type="pres">
      <dgm:prSet presAssocID="{0F5EE6DC-D456-3D48-AD79-6FA6A615A019}" presName="space" presStyleCnt="0"/>
      <dgm:spPr/>
    </dgm:pt>
    <dgm:pt modelId="{665AF421-5048-D246-9A31-562360BB5FAD}" type="pres">
      <dgm:prSet presAssocID="{8E260FFE-28F7-9541-B649-8E8F4616B938}" presName="composite" presStyleCnt="0"/>
      <dgm:spPr/>
    </dgm:pt>
    <dgm:pt modelId="{5D1C538F-BA59-9944-8544-12FC39D5C032}" type="pres">
      <dgm:prSet presAssocID="{8E260FFE-28F7-9541-B649-8E8F4616B938}" presName="parTx" presStyleLbl="alignNode1" presStyleIdx="2" presStyleCnt="3">
        <dgm:presLayoutVars>
          <dgm:chMax val="0"/>
          <dgm:chPref val="0"/>
          <dgm:bulletEnabled val="1"/>
        </dgm:presLayoutVars>
      </dgm:prSet>
      <dgm:spPr/>
    </dgm:pt>
    <dgm:pt modelId="{B59616C4-3678-3945-B2AF-DC8C82A3CD24}" type="pres">
      <dgm:prSet presAssocID="{8E260FFE-28F7-9541-B649-8E8F4616B938}" presName="desTx" presStyleLbl="alignAccFollowNode1" presStyleIdx="2" presStyleCnt="3">
        <dgm:presLayoutVars>
          <dgm:bulletEnabled val="1"/>
        </dgm:presLayoutVars>
      </dgm:prSet>
      <dgm:spPr/>
    </dgm:pt>
  </dgm:ptLst>
  <dgm:cxnLst>
    <dgm:cxn modelId="{128F7509-7774-E247-82BC-9061B1968C57}" type="presOf" srcId="{D0D5B98F-BD2A-B54D-BB46-2B97F58C8C49}" destId="{B59616C4-3678-3945-B2AF-DC8C82A3CD24}" srcOrd="0" destOrd="3" presId="urn:microsoft.com/office/officeart/2005/8/layout/hList1"/>
    <dgm:cxn modelId="{FF1E4510-B392-3F4F-B6AB-5D406F8B0A11}" srcId="{4DF122FC-9EEE-644C-B189-EFAC011E5564}" destId="{E31532BB-FAC1-734E-A09F-BAF79BF258B1}" srcOrd="3" destOrd="0" parTransId="{D60B62CF-BB04-564B-93CF-447A730E9D12}" sibTransId="{155D58E6-437D-AB48-919E-27C445642950}"/>
    <dgm:cxn modelId="{CE3C5815-11DF-7849-ACCF-F09539F4C1DE}" type="presOf" srcId="{55B8E856-6C30-FA46-8732-7EF502E1656D}" destId="{6696F5B4-3698-3E40-A555-8166FCEE616C}" srcOrd="0" destOrd="0" presId="urn:microsoft.com/office/officeart/2005/8/layout/hList1"/>
    <dgm:cxn modelId="{72F8651A-B2C2-4E42-8645-2FCD1DFF1DFD}" srcId="{BC7D5693-9F70-4C48-9C88-548D4909C6D7}" destId="{4A26E587-0407-9042-B340-BF6311687384}" srcOrd="0" destOrd="0" parTransId="{4B3263AB-3025-7249-9B93-02B195BBA2BB}" sibTransId="{164D0339-7D0C-CE42-BC1C-DB0906052FD1}"/>
    <dgm:cxn modelId="{DFD4711A-7F05-CA43-A723-936D844C3320}" srcId="{8E260FFE-28F7-9541-B649-8E8F4616B938}" destId="{DEE94AEC-4E40-B245-9D2A-83764497A577}" srcOrd="2" destOrd="0" parTransId="{1D80FE29-DD15-F146-B459-CE1A9699301D}" sibTransId="{E5B8895C-1B5F-B94F-98F6-EA343FC0C7D0}"/>
    <dgm:cxn modelId="{0697E41D-CB4A-9E4F-A96A-AF70CB95F273}" srcId="{BC7D5693-9F70-4C48-9C88-548D4909C6D7}" destId="{FF611251-2FCA-F54F-8C4F-36B85DBA3EB9}" srcOrd="2" destOrd="0" parTransId="{842D0DFB-6DAB-4B4F-B7BC-27CBDDDB5DB5}" sibTransId="{BAE0B55E-EA72-1C43-9D9F-58B5408A920E}"/>
    <dgm:cxn modelId="{D519CB26-38E6-064F-8E13-4B0BE1B38771}" type="presOf" srcId="{B863CFB8-D6B6-E34D-BA38-929CFF4F1A1F}" destId="{B59616C4-3678-3945-B2AF-DC8C82A3CD24}" srcOrd="0" destOrd="0" presId="urn:microsoft.com/office/officeart/2005/8/layout/hList1"/>
    <dgm:cxn modelId="{A46BFE39-1E5E-4C4E-BD66-1DB35A8D2EE0}" type="presOf" srcId="{B7663452-D0FD-8A43-99C2-D6BAA805FA28}" destId="{7612B841-87AB-6D47-916C-0D29101C2F2B}" srcOrd="0" destOrd="2" presId="urn:microsoft.com/office/officeart/2005/8/layout/hList1"/>
    <dgm:cxn modelId="{D04B9241-06DA-FF46-AA2E-75331C7ED4CE}" srcId="{4DF122FC-9EEE-644C-B189-EFAC011E5564}" destId="{BA9337A0-8FEE-5040-B0A7-9D0CA6C77024}" srcOrd="0" destOrd="0" parTransId="{022CCBAF-D84D-394A-85EE-8C67FA5ED490}" sibTransId="{6582D987-0468-F944-B2CB-2DE57C821297}"/>
    <dgm:cxn modelId="{31871D54-6413-E84A-B590-4C07316FB4A0}" srcId="{55B8E856-6C30-FA46-8732-7EF502E1656D}" destId="{BC7D5693-9F70-4C48-9C88-548D4909C6D7}" srcOrd="1" destOrd="0" parTransId="{5EE4BBCC-2F1D-4A40-AEC7-319866E5E960}" sibTransId="{0F5EE6DC-D456-3D48-AD79-6FA6A615A019}"/>
    <dgm:cxn modelId="{B241B85F-5628-0849-BCFA-7DC290B6AB9B}" type="presOf" srcId="{E31532BB-FAC1-734E-A09F-BAF79BF258B1}" destId="{7612B841-87AB-6D47-916C-0D29101C2F2B}" srcOrd="0" destOrd="3" presId="urn:microsoft.com/office/officeart/2005/8/layout/hList1"/>
    <dgm:cxn modelId="{E5F1F85F-F82A-AF49-8A0E-5FE6177C2ED3}" srcId="{BC7D5693-9F70-4C48-9C88-548D4909C6D7}" destId="{DA9879FC-1DAD-7C4D-84BA-6F02DC4F1A46}" srcOrd="3" destOrd="0" parTransId="{1C82E214-143A-4148-9068-89DA38B392A2}" sibTransId="{C504F07A-65B4-EA47-B0BD-A050BF2B1BEA}"/>
    <dgm:cxn modelId="{D979356D-2BC5-7747-BD56-3DB3DE09BE86}" type="presOf" srcId="{4D69785E-D6D2-DA48-B5C0-80588A672207}" destId="{7612B841-87AB-6D47-916C-0D29101C2F2B}" srcOrd="0" destOrd="1" presId="urn:microsoft.com/office/officeart/2005/8/layout/hList1"/>
    <dgm:cxn modelId="{67671C70-8D92-1C4E-82DF-082C9456A1AA}" srcId="{4DF122FC-9EEE-644C-B189-EFAC011E5564}" destId="{B7663452-D0FD-8A43-99C2-D6BAA805FA28}" srcOrd="2" destOrd="0" parTransId="{40B04549-158B-2C43-8BE1-F27DD3A1A56E}" sibTransId="{66C43830-6F7B-514D-A73F-0B83C72EFB21}"/>
    <dgm:cxn modelId="{A9965270-D8FB-904A-B63F-F93E95D019C1}" type="presOf" srcId="{A797CA9A-095F-2140-8C51-8E2871137FEE}" destId="{B59616C4-3678-3945-B2AF-DC8C82A3CD24}" srcOrd="0" destOrd="2" presId="urn:microsoft.com/office/officeart/2005/8/layout/hList1"/>
    <dgm:cxn modelId="{FC45C170-A984-7449-8E34-EF656A86C1E4}" type="presOf" srcId="{8E260FFE-28F7-9541-B649-8E8F4616B938}" destId="{5D1C538F-BA59-9944-8544-12FC39D5C032}" srcOrd="0" destOrd="0" presId="urn:microsoft.com/office/officeart/2005/8/layout/hList1"/>
    <dgm:cxn modelId="{4074E972-0EEB-244C-86B9-8B7B8568CE7B}" srcId="{BC7D5693-9F70-4C48-9C88-548D4909C6D7}" destId="{E8E51B6D-0600-584A-918C-8E800F33889E}" srcOrd="1" destOrd="0" parTransId="{3A4447AA-A9C1-E945-9C8A-2FA8E190BDB1}" sibTransId="{5BD53AC7-A045-0346-96E9-8C33E6161BBE}"/>
    <dgm:cxn modelId="{8E070877-2BAA-4B42-B9B7-D82648E388BA}" type="presOf" srcId="{4DF122FC-9EEE-644C-B189-EFAC011E5564}" destId="{DD0B3412-8E84-AB46-AF59-59B34375BC78}" srcOrd="0" destOrd="0" presId="urn:microsoft.com/office/officeart/2005/8/layout/hList1"/>
    <dgm:cxn modelId="{91B6E982-4E88-D742-A94E-AAC1F8982E00}" srcId="{384641CA-FE8D-AD40-BAD5-5D926010E9B6}" destId="{CB2EAC3C-4A2A-9D4B-9FC6-B4F7AC2B1920}" srcOrd="2" destOrd="0" parTransId="{B8395550-06A5-104E-B83D-CDCB0521F9C8}" sibTransId="{053FD92E-A9A8-B549-B041-5C3904C271E2}"/>
    <dgm:cxn modelId="{4DD95C88-B07D-1548-A022-865DF7954D8B}" srcId="{384641CA-FE8D-AD40-BAD5-5D926010E9B6}" destId="{A797CA9A-095F-2140-8C51-8E2871137FEE}" srcOrd="0" destOrd="0" parTransId="{45AE5DF2-7CE5-B941-AE65-A01047077D0D}" sibTransId="{2AA079D3-5A6E-004D-9136-11D4FEEA7039}"/>
    <dgm:cxn modelId="{AEEB0F89-FAE0-2842-8A66-0E08D996ABC3}" type="presOf" srcId="{DEE94AEC-4E40-B245-9D2A-83764497A577}" destId="{B59616C4-3678-3945-B2AF-DC8C82A3CD24}" srcOrd="0" destOrd="5" presId="urn:microsoft.com/office/officeart/2005/8/layout/hList1"/>
    <dgm:cxn modelId="{198AB08B-AFDD-AD46-9316-FE229AA6194A}" srcId="{8E260FFE-28F7-9541-B649-8E8F4616B938}" destId="{384641CA-FE8D-AD40-BAD5-5D926010E9B6}" srcOrd="1" destOrd="0" parTransId="{1A94BF9B-625D-BE48-9A15-317AACC03741}" sibTransId="{3E6815AB-49AE-DF45-869F-E8B0A8B0D472}"/>
    <dgm:cxn modelId="{B124948F-65D0-EF4E-AF59-D620E8700C46}" type="presOf" srcId="{DA9879FC-1DAD-7C4D-84BA-6F02DC4F1A46}" destId="{4873789C-FCCF-0A4D-9357-9C5FB6C8BB8D}" srcOrd="0" destOrd="3" presId="urn:microsoft.com/office/officeart/2005/8/layout/hList1"/>
    <dgm:cxn modelId="{FEB10F9C-2E63-F041-B4D2-286031DDD636}" type="presOf" srcId="{4A26E587-0407-9042-B340-BF6311687384}" destId="{4873789C-FCCF-0A4D-9357-9C5FB6C8BB8D}" srcOrd="0" destOrd="0" presId="urn:microsoft.com/office/officeart/2005/8/layout/hList1"/>
    <dgm:cxn modelId="{C3258FA3-B81E-0147-BC1C-F08C0E0B97A9}" type="presOf" srcId="{BC7D5693-9F70-4C48-9C88-548D4909C6D7}" destId="{A2310044-B153-4242-B5DB-26CA0D576430}" srcOrd="0" destOrd="0" presId="urn:microsoft.com/office/officeart/2005/8/layout/hList1"/>
    <dgm:cxn modelId="{883FFEA9-F911-184C-85EF-6773EC458BD0}" type="presOf" srcId="{BA9337A0-8FEE-5040-B0A7-9D0CA6C77024}" destId="{7612B841-87AB-6D47-916C-0D29101C2F2B}" srcOrd="0" destOrd="0" presId="urn:microsoft.com/office/officeart/2005/8/layout/hList1"/>
    <dgm:cxn modelId="{FBE59BAA-1DC1-B743-B87C-E358BD7EFD52}" srcId="{4DF122FC-9EEE-644C-B189-EFAC011E5564}" destId="{4D69785E-D6D2-DA48-B5C0-80588A672207}" srcOrd="1" destOrd="0" parTransId="{62C4A14F-D844-D54D-8709-59AE8CD91379}" sibTransId="{71EE5A89-6D2F-794E-A16C-4AF3B30CE2EF}"/>
    <dgm:cxn modelId="{B32A51B3-A88C-6E4C-937C-15CE9C49177C}" srcId="{55B8E856-6C30-FA46-8732-7EF502E1656D}" destId="{8E260FFE-28F7-9541-B649-8E8F4616B938}" srcOrd="2" destOrd="0" parTransId="{DEF508C4-8155-B745-9040-E2E2EB4E8B03}" sibTransId="{E3CAF88C-9CCE-8644-AB1E-B2A46F130913}"/>
    <dgm:cxn modelId="{E42081C0-6ACE-8A41-BA74-CF12A0E93300}" srcId="{8E260FFE-28F7-9541-B649-8E8F4616B938}" destId="{B863CFB8-D6B6-E34D-BA38-929CFF4F1A1F}" srcOrd="0" destOrd="0" parTransId="{2E4B4AC5-B51A-2846-8E9E-244677A07411}" sibTransId="{54E82AA5-87CD-5C4E-A312-2BAE39E4DC2A}"/>
    <dgm:cxn modelId="{F4D402C3-D322-F64B-A831-C46C2D5A0477}" type="presOf" srcId="{384641CA-FE8D-AD40-BAD5-5D926010E9B6}" destId="{B59616C4-3678-3945-B2AF-DC8C82A3CD24}" srcOrd="0" destOrd="1" presId="urn:microsoft.com/office/officeart/2005/8/layout/hList1"/>
    <dgm:cxn modelId="{7BC88EC4-EEAC-DF48-B2C1-86CD58DDAB98}" type="presOf" srcId="{FF611251-2FCA-F54F-8C4F-36B85DBA3EB9}" destId="{4873789C-FCCF-0A4D-9357-9C5FB6C8BB8D}" srcOrd="0" destOrd="2" presId="urn:microsoft.com/office/officeart/2005/8/layout/hList1"/>
    <dgm:cxn modelId="{00DB6ED1-2928-C741-B635-63BE3142B849}" type="presOf" srcId="{E8E51B6D-0600-584A-918C-8E800F33889E}" destId="{4873789C-FCCF-0A4D-9357-9C5FB6C8BB8D}" srcOrd="0" destOrd="1" presId="urn:microsoft.com/office/officeart/2005/8/layout/hList1"/>
    <dgm:cxn modelId="{91F5F7DB-BD7A-7242-BA76-21F397466DE8}" srcId="{384641CA-FE8D-AD40-BAD5-5D926010E9B6}" destId="{D0D5B98F-BD2A-B54D-BB46-2B97F58C8C49}" srcOrd="1" destOrd="0" parTransId="{9BB36968-1F12-3C48-9F27-42EEBFA78DAF}" sibTransId="{B3664A01-8AD2-5A4E-AAAD-1C6359D04070}"/>
    <dgm:cxn modelId="{A3D22FEE-4F2B-794D-B711-A76D74401EC7}" type="presOf" srcId="{CB2EAC3C-4A2A-9D4B-9FC6-B4F7AC2B1920}" destId="{B59616C4-3678-3945-B2AF-DC8C82A3CD24}" srcOrd="0" destOrd="4" presId="urn:microsoft.com/office/officeart/2005/8/layout/hList1"/>
    <dgm:cxn modelId="{78D8CCF6-8E49-F245-BDCA-5B494AE8A278}" srcId="{55B8E856-6C30-FA46-8732-7EF502E1656D}" destId="{4DF122FC-9EEE-644C-B189-EFAC011E5564}" srcOrd="0" destOrd="0" parTransId="{E4451133-4F14-BE49-9DCA-021A2FB9A466}" sibTransId="{C7A7E0E8-1C2E-214A-BEA0-5D54D1BE866A}"/>
    <dgm:cxn modelId="{9DEAA847-0121-7E40-9933-B255B66AF0FA}" type="presParOf" srcId="{6696F5B4-3698-3E40-A555-8166FCEE616C}" destId="{6503EC51-3917-6249-BF71-FE1326212C71}" srcOrd="0" destOrd="0" presId="urn:microsoft.com/office/officeart/2005/8/layout/hList1"/>
    <dgm:cxn modelId="{86416E81-7366-2347-B399-4856DD2329DE}" type="presParOf" srcId="{6503EC51-3917-6249-BF71-FE1326212C71}" destId="{DD0B3412-8E84-AB46-AF59-59B34375BC78}" srcOrd="0" destOrd="0" presId="urn:microsoft.com/office/officeart/2005/8/layout/hList1"/>
    <dgm:cxn modelId="{CB183976-1CB8-8047-B7EF-B730B0D4F387}" type="presParOf" srcId="{6503EC51-3917-6249-BF71-FE1326212C71}" destId="{7612B841-87AB-6D47-916C-0D29101C2F2B}" srcOrd="1" destOrd="0" presId="urn:microsoft.com/office/officeart/2005/8/layout/hList1"/>
    <dgm:cxn modelId="{FF743B57-C00C-F341-AA71-01930CE30A8D}" type="presParOf" srcId="{6696F5B4-3698-3E40-A555-8166FCEE616C}" destId="{B44B7896-7BCE-BD45-9467-1F46E2B31D71}" srcOrd="1" destOrd="0" presId="urn:microsoft.com/office/officeart/2005/8/layout/hList1"/>
    <dgm:cxn modelId="{000BF5EB-5E02-B14D-8391-9A18A520FCA3}" type="presParOf" srcId="{6696F5B4-3698-3E40-A555-8166FCEE616C}" destId="{90864DAE-1740-454A-8ADB-0E02194DE6AE}" srcOrd="2" destOrd="0" presId="urn:microsoft.com/office/officeart/2005/8/layout/hList1"/>
    <dgm:cxn modelId="{DDF79345-FFBC-B945-BEFC-7E5A8267D00B}" type="presParOf" srcId="{90864DAE-1740-454A-8ADB-0E02194DE6AE}" destId="{A2310044-B153-4242-B5DB-26CA0D576430}" srcOrd="0" destOrd="0" presId="urn:microsoft.com/office/officeart/2005/8/layout/hList1"/>
    <dgm:cxn modelId="{DF19A2EA-9E68-1D46-B03E-E5E65FF60F16}" type="presParOf" srcId="{90864DAE-1740-454A-8ADB-0E02194DE6AE}" destId="{4873789C-FCCF-0A4D-9357-9C5FB6C8BB8D}" srcOrd="1" destOrd="0" presId="urn:microsoft.com/office/officeart/2005/8/layout/hList1"/>
    <dgm:cxn modelId="{33E36D8A-2729-834F-9F9F-0CCD8B368632}" type="presParOf" srcId="{6696F5B4-3698-3E40-A555-8166FCEE616C}" destId="{F8F7B25F-D65C-BB4B-BD32-87EEA34A5574}" srcOrd="3" destOrd="0" presId="urn:microsoft.com/office/officeart/2005/8/layout/hList1"/>
    <dgm:cxn modelId="{91017F58-65D9-EE45-B5B7-942C63B33A93}" type="presParOf" srcId="{6696F5B4-3698-3E40-A555-8166FCEE616C}" destId="{665AF421-5048-D246-9A31-562360BB5FAD}" srcOrd="4" destOrd="0" presId="urn:microsoft.com/office/officeart/2005/8/layout/hList1"/>
    <dgm:cxn modelId="{04B5A94B-2CB7-D64F-B103-8E418B08B40D}" type="presParOf" srcId="{665AF421-5048-D246-9A31-562360BB5FAD}" destId="{5D1C538F-BA59-9944-8544-12FC39D5C032}" srcOrd="0" destOrd="0" presId="urn:microsoft.com/office/officeart/2005/8/layout/hList1"/>
    <dgm:cxn modelId="{8CF37A88-0095-3E43-9E1A-ACDF34ABB2F2}" type="presParOf" srcId="{665AF421-5048-D246-9A31-562360BB5FAD}" destId="{B59616C4-3678-3945-B2AF-DC8C82A3CD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B3412-8E84-AB46-AF59-59B34375BC78}">
      <dsp:nvSpPr>
        <dsp:cNvPr id="0" name=""/>
        <dsp:cNvSpPr/>
      </dsp:nvSpPr>
      <dsp:spPr>
        <a:xfrm>
          <a:off x="0" y="0"/>
          <a:ext cx="3359115" cy="444568"/>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taxes régionales propres</a:t>
          </a:r>
        </a:p>
      </dsp:txBody>
      <dsp:txXfrm>
        <a:off x="0" y="0"/>
        <a:ext cx="3359115" cy="444568"/>
      </dsp:txXfrm>
    </dsp:sp>
    <dsp:sp modelId="{7612B841-87AB-6D47-916C-0D29101C2F2B}">
      <dsp:nvSpPr>
        <dsp:cNvPr id="0" name=""/>
        <dsp:cNvSpPr/>
      </dsp:nvSpPr>
      <dsp:spPr>
        <a:xfrm>
          <a:off x="12585" y="444568"/>
          <a:ext cx="3359115" cy="2975431"/>
        </a:xfrm>
        <a:prstGeom prst="rect">
          <a:avLst/>
        </a:prstGeom>
        <a:solidFill>
          <a:srgbClr val="FF0000">
            <a:alpha val="23912"/>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C00000"/>
              </a:solidFill>
            </a:rPr>
            <a:t>Art. 170, §2 </a:t>
          </a:r>
          <a:r>
            <a:rPr lang="fr-FR" sz="2000" kern="1200" dirty="0" err="1">
              <a:solidFill>
                <a:srgbClr val="C00000"/>
              </a:solidFill>
            </a:rPr>
            <a:t>Const</a:t>
          </a:r>
          <a:r>
            <a:rPr lang="fr-FR" sz="2000" kern="1200" dirty="0">
              <a:solidFill>
                <a:srgbClr val="C00000"/>
              </a:solidFill>
            </a:rPr>
            <a:t>.</a:t>
          </a:r>
        </a:p>
        <a:p>
          <a:pPr marL="228600" lvl="1" indent="-228600" algn="l" defTabSz="889000">
            <a:lnSpc>
              <a:spcPct val="90000"/>
            </a:lnSpc>
            <a:spcBef>
              <a:spcPct val="0"/>
            </a:spcBef>
            <a:spcAft>
              <a:spcPct val="15000"/>
            </a:spcAft>
            <a:buChar char="•"/>
          </a:pPr>
          <a:r>
            <a:rPr lang="fr-FR" sz="2000" kern="1200" dirty="0">
              <a:solidFill>
                <a:srgbClr val="C00000"/>
              </a:solidFill>
            </a:rPr>
            <a:t>Nouvel impôt créé de toute pièce par la Région</a:t>
          </a:r>
        </a:p>
        <a:p>
          <a:pPr marL="228600" lvl="1" indent="-228600" algn="l" defTabSz="889000">
            <a:lnSpc>
              <a:spcPct val="90000"/>
            </a:lnSpc>
            <a:spcBef>
              <a:spcPct val="0"/>
            </a:spcBef>
            <a:spcAft>
              <a:spcPct val="15000"/>
            </a:spcAft>
            <a:buChar char="•"/>
          </a:pPr>
          <a:r>
            <a:rPr lang="fr-FR" sz="2000" kern="1200" dirty="0">
              <a:solidFill>
                <a:srgbClr val="C00000"/>
              </a:solidFill>
            </a:rPr>
            <a:t>Compétences étendues</a:t>
          </a:r>
        </a:p>
        <a:p>
          <a:pPr marL="228600" lvl="1" indent="-228600" algn="l" defTabSz="889000">
            <a:lnSpc>
              <a:spcPct val="90000"/>
            </a:lnSpc>
            <a:spcBef>
              <a:spcPct val="0"/>
            </a:spcBef>
            <a:spcAft>
              <a:spcPct val="15000"/>
            </a:spcAft>
            <a:buChar char="•"/>
          </a:pPr>
          <a:r>
            <a:rPr lang="fr-FR" sz="2000" kern="1200" dirty="0">
              <a:solidFill>
                <a:srgbClr val="C00000"/>
              </a:solidFill>
            </a:rPr>
            <a:t>MAIS Règle fédérale </a:t>
          </a:r>
          <a:r>
            <a:rPr lang="fr-FR" sz="2000" i="1" kern="1200" dirty="0">
              <a:solidFill>
                <a:srgbClr val="C00000"/>
              </a:solidFill>
            </a:rPr>
            <a:t>non bis in idem</a:t>
          </a:r>
        </a:p>
      </dsp:txBody>
      <dsp:txXfrm>
        <a:off x="12585" y="444568"/>
        <a:ext cx="3359115" cy="2975431"/>
      </dsp:txXfrm>
    </dsp:sp>
    <dsp:sp modelId="{A2310044-B153-4242-B5DB-26CA0D576430}">
      <dsp:nvSpPr>
        <dsp:cNvPr id="0" name=""/>
        <dsp:cNvSpPr/>
      </dsp:nvSpPr>
      <dsp:spPr>
        <a:xfrm>
          <a:off x="3841977" y="-44337"/>
          <a:ext cx="3362399" cy="44456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impôts régionaux</a:t>
          </a:r>
        </a:p>
      </dsp:txBody>
      <dsp:txXfrm>
        <a:off x="3841977" y="-44337"/>
        <a:ext cx="3362399" cy="444568"/>
      </dsp:txXfrm>
    </dsp:sp>
    <dsp:sp modelId="{4873789C-FCCF-0A4D-9357-9C5FB6C8BB8D}">
      <dsp:nvSpPr>
        <dsp:cNvPr id="0" name=""/>
        <dsp:cNvSpPr/>
      </dsp:nvSpPr>
      <dsp:spPr>
        <a:xfrm>
          <a:off x="3841977" y="400231"/>
          <a:ext cx="3362399" cy="3064106"/>
        </a:xfrm>
        <a:prstGeom prst="rect">
          <a:avLst/>
        </a:prstGeom>
        <a:solidFill>
          <a:srgbClr val="00B0F0">
            <a:alpha val="31678"/>
          </a:srgbClr>
        </a:solid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Art. 3 à 5 LSF</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Anciens impôts nationaux </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Compétences normatives limitées</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Liste exhaustive</a:t>
          </a:r>
        </a:p>
      </dsp:txBody>
      <dsp:txXfrm>
        <a:off x="3841977" y="400231"/>
        <a:ext cx="3362399" cy="3064106"/>
      </dsp:txXfrm>
    </dsp:sp>
    <dsp:sp modelId="{5D1C538F-BA59-9944-8544-12FC39D5C032}">
      <dsp:nvSpPr>
        <dsp:cNvPr id="0" name=""/>
        <dsp:cNvSpPr/>
      </dsp:nvSpPr>
      <dsp:spPr>
        <a:xfrm>
          <a:off x="7674652" y="0"/>
          <a:ext cx="3359115" cy="444568"/>
        </a:xfrm>
        <a:prstGeom prst="rect">
          <a:avLst/>
        </a:prstGeom>
        <a:solidFill>
          <a:srgbClr val="4AD01E"/>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L’IPP régional</a:t>
          </a:r>
        </a:p>
      </dsp:txBody>
      <dsp:txXfrm>
        <a:off x="7674652" y="0"/>
        <a:ext cx="3359115" cy="444568"/>
      </dsp:txXfrm>
    </dsp:sp>
    <dsp:sp modelId="{B59616C4-3678-3945-B2AF-DC8C82A3CD24}">
      <dsp:nvSpPr>
        <dsp:cNvPr id="0" name=""/>
        <dsp:cNvSpPr/>
      </dsp:nvSpPr>
      <dsp:spPr>
        <a:xfrm>
          <a:off x="7674652" y="444568"/>
          <a:ext cx="3359115" cy="2975431"/>
        </a:xfrm>
        <a:prstGeom prst="rect">
          <a:avLst/>
        </a:prstGeom>
        <a:solidFill>
          <a:srgbClr val="4AD01E">
            <a:alpha val="23458"/>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rgbClr val="006B31"/>
              </a:solidFill>
            </a:rPr>
            <a:t>Art. 5/1 à 5/8 L.S.F.</a:t>
          </a:r>
        </a:p>
        <a:p>
          <a:pPr marL="171450" lvl="1" indent="-171450" algn="l" defTabSz="800100">
            <a:lnSpc>
              <a:spcPct val="90000"/>
            </a:lnSpc>
            <a:spcBef>
              <a:spcPct val="0"/>
            </a:spcBef>
            <a:spcAft>
              <a:spcPct val="15000"/>
            </a:spcAft>
            <a:buChar char="•"/>
          </a:pPr>
          <a:r>
            <a:rPr lang="fr-FR" sz="1800" kern="1200" dirty="0">
              <a:solidFill>
                <a:srgbClr val="006B31"/>
              </a:solidFill>
            </a:rPr>
            <a:t>Compétences restreintes: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Additionnels régionaux</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Certains faits générateurs de dépenses fiscales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Augmentations, diminutions, réductions et crédits d'impôt liés aux compétences matérielles des Régions</a:t>
          </a:r>
        </a:p>
        <a:p>
          <a:pPr marL="228600" lvl="1" indent="-228600" algn="l" defTabSz="933450">
            <a:lnSpc>
              <a:spcPct val="90000"/>
            </a:lnSpc>
            <a:spcBef>
              <a:spcPct val="0"/>
            </a:spcBef>
            <a:spcAft>
              <a:spcPct val="15000"/>
            </a:spcAft>
            <a:buChar char="•"/>
          </a:pPr>
          <a:endParaRPr lang="fr-FR" sz="2100" kern="1200" dirty="0"/>
        </a:p>
      </dsp:txBody>
      <dsp:txXfrm>
        <a:off x="7674652" y="444568"/>
        <a:ext cx="3359115" cy="2975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B3412-8E84-AB46-AF59-59B34375BC78}">
      <dsp:nvSpPr>
        <dsp:cNvPr id="0" name=""/>
        <dsp:cNvSpPr/>
      </dsp:nvSpPr>
      <dsp:spPr>
        <a:xfrm>
          <a:off x="0" y="0"/>
          <a:ext cx="3359115" cy="444568"/>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taxes régionales propres</a:t>
          </a:r>
        </a:p>
      </dsp:txBody>
      <dsp:txXfrm>
        <a:off x="0" y="0"/>
        <a:ext cx="3359115" cy="444568"/>
      </dsp:txXfrm>
    </dsp:sp>
    <dsp:sp modelId="{7612B841-87AB-6D47-916C-0D29101C2F2B}">
      <dsp:nvSpPr>
        <dsp:cNvPr id="0" name=""/>
        <dsp:cNvSpPr/>
      </dsp:nvSpPr>
      <dsp:spPr>
        <a:xfrm>
          <a:off x="12585" y="444568"/>
          <a:ext cx="3359115" cy="2975431"/>
        </a:xfrm>
        <a:prstGeom prst="rect">
          <a:avLst/>
        </a:prstGeom>
        <a:solidFill>
          <a:srgbClr val="FF0000">
            <a:alpha val="23912"/>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C00000"/>
              </a:solidFill>
            </a:rPr>
            <a:t>Art. 170, §2 </a:t>
          </a:r>
          <a:r>
            <a:rPr lang="fr-FR" sz="2000" kern="1200" dirty="0" err="1">
              <a:solidFill>
                <a:srgbClr val="C00000"/>
              </a:solidFill>
            </a:rPr>
            <a:t>Const</a:t>
          </a:r>
          <a:r>
            <a:rPr lang="fr-FR" sz="2000" kern="1200" dirty="0">
              <a:solidFill>
                <a:srgbClr val="C00000"/>
              </a:solidFill>
            </a:rPr>
            <a:t>.</a:t>
          </a:r>
        </a:p>
        <a:p>
          <a:pPr marL="228600" lvl="1" indent="-228600" algn="l" defTabSz="889000">
            <a:lnSpc>
              <a:spcPct val="90000"/>
            </a:lnSpc>
            <a:spcBef>
              <a:spcPct val="0"/>
            </a:spcBef>
            <a:spcAft>
              <a:spcPct val="15000"/>
            </a:spcAft>
            <a:buChar char="•"/>
          </a:pPr>
          <a:r>
            <a:rPr lang="fr-FR" sz="2000" kern="1200" dirty="0">
              <a:solidFill>
                <a:srgbClr val="C00000"/>
              </a:solidFill>
            </a:rPr>
            <a:t>Nouvel impôt créé de toute pièce par la Région</a:t>
          </a:r>
        </a:p>
        <a:p>
          <a:pPr marL="228600" lvl="1" indent="-228600" algn="l" defTabSz="889000">
            <a:lnSpc>
              <a:spcPct val="90000"/>
            </a:lnSpc>
            <a:spcBef>
              <a:spcPct val="0"/>
            </a:spcBef>
            <a:spcAft>
              <a:spcPct val="15000"/>
            </a:spcAft>
            <a:buChar char="•"/>
          </a:pPr>
          <a:r>
            <a:rPr lang="fr-FR" sz="2000" kern="1200" dirty="0">
              <a:solidFill>
                <a:srgbClr val="C00000"/>
              </a:solidFill>
            </a:rPr>
            <a:t>Compétences étendues</a:t>
          </a:r>
        </a:p>
        <a:p>
          <a:pPr marL="228600" lvl="1" indent="-228600" algn="l" defTabSz="889000">
            <a:lnSpc>
              <a:spcPct val="90000"/>
            </a:lnSpc>
            <a:spcBef>
              <a:spcPct val="0"/>
            </a:spcBef>
            <a:spcAft>
              <a:spcPct val="15000"/>
            </a:spcAft>
            <a:buChar char="•"/>
          </a:pPr>
          <a:r>
            <a:rPr lang="fr-FR" sz="2000" kern="1200" dirty="0">
              <a:solidFill>
                <a:srgbClr val="C00000"/>
              </a:solidFill>
            </a:rPr>
            <a:t>MAIS Règle fédérale </a:t>
          </a:r>
          <a:r>
            <a:rPr lang="fr-FR" sz="2000" i="1" kern="1200" dirty="0">
              <a:solidFill>
                <a:srgbClr val="C00000"/>
              </a:solidFill>
            </a:rPr>
            <a:t>non bis in idem</a:t>
          </a:r>
        </a:p>
      </dsp:txBody>
      <dsp:txXfrm>
        <a:off x="12585" y="444568"/>
        <a:ext cx="3359115" cy="2975431"/>
      </dsp:txXfrm>
    </dsp:sp>
    <dsp:sp modelId="{A2310044-B153-4242-B5DB-26CA0D576430}">
      <dsp:nvSpPr>
        <dsp:cNvPr id="0" name=""/>
        <dsp:cNvSpPr/>
      </dsp:nvSpPr>
      <dsp:spPr>
        <a:xfrm>
          <a:off x="3841977" y="-44337"/>
          <a:ext cx="3362399" cy="44456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impôts régionaux</a:t>
          </a:r>
        </a:p>
      </dsp:txBody>
      <dsp:txXfrm>
        <a:off x="3841977" y="-44337"/>
        <a:ext cx="3362399" cy="444568"/>
      </dsp:txXfrm>
    </dsp:sp>
    <dsp:sp modelId="{4873789C-FCCF-0A4D-9357-9C5FB6C8BB8D}">
      <dsp:nvSpPr>
        <dsp:cNvPr id="0" name=""/>
        <dsp:cNvSpPr/>
      </dsp:nvSpPr>
      <dsp:spPr>
        <a:xfrm>
          <a:off x="3841977" y="400231"/>
          <a:ext cx="3362399" cy="3064106"/>
        </a:xfrm>
        <a:prstGeom prst="rect">
          <a:avLst/>
        </a:prstGeom>
        <a:solidFill>
          <a:srgbClr val="00B0F0">
            <a:alpha val="31678"/>
          </a:srgbClr>
        </a:solid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Art. 3 à 5 LSF</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Anciens impôts nationaux </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Compétences normatives limitées</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Liste exhaustive</a:t>
          </a:r>
        </a:p>
      </dsp:txBody>
      <dsp:txXfrm>
        <a:off x="3841977" y="400231"/>
        <a:ext cx="3362399" cy="3064106"/>
      </dsp:txXfrm>
    </dsp:sp>
    <dsp:sp modelId="{5D1C538F-BA59-9944-8544-12FC39D5C032}">
      <dsp:nvSpPr>
        <dsp:cNvPr id="0" name=""/>
        <dsp:cNvSpPr/>
      </dsp:nvSpPr>
      <dsp:spPr>
        <a:xfrm>
          <a:off x="7674652" y="0"/>
          <a:ext cx="3359115" cy="444568"/>
        </a:xfrm>
        <a:prstGeom prst="rect">
          <a:avLst/>
        </a:prstGeom>
        <a:solidFill>
          <a:srgbClr val="4AD01E"/>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L’IPP régional</a:t>
          </a:r>
        </a:p>
      </dsp:txBody>
      <dsp:txXfrm>
        <a:off x="7674652" y="0"/>
        <a:ext cx="3359115" cy="444568"/>
      </dsp:txXfrm>
    </dsp:sp>
    <dsp:sp modelId="{B59616C4-3678-3945-B2AF-DC8C82A3CD24}">
      <dsp:nvSpPr>
        <dsp:cNvPr id="0" name=""/>
        <dsp:cNvSpPr/>
      </dsp:nvSpPr>
      <dsp:spPr>
        <a:xfrm>
          <a:off x="7674652" y="444568"/>
          <a:ext cx="3359115" cy="2975431"/>
        </a:xfrm>
        <a:prstGeom prst="rect">
          <a:avLst/>
        </a:prstGeom>
        <a:solidFill>
          <a:srgbClr val="4AD01E">
            <a:alpha val="23458"/>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rgbClr val="006B31"/>
              </a:solidFill>
            </a:rPr>
            <a:t>Art. 5/1 à 5/8 L.S.F.</a:t>
          </a:r>
        </a:p>
        <a:p>
          <a:pPr marL="171450" lvl="1" indent="-171450" algn="l" defTabSz="800100">
            <a:lnSpc>
              <a:spcPct val="90000"/>
            </a:lnSpc>
            <a:spcBef>
              <a:spcPct val="0"/>
            </a:spcBef>
            <a:spcAft>
              <a:spcPct val="15000"/>
            </a:spcAft>
            <a:buChar char="•"/>
          </a:pPr>
          <a:r>
            <a:rPr lang="fr-FR" sz="1800" kern="1200" dirty="0">
              <a:solidFill>
                <a:srgbClr val="006B31"/>
              </a:solidFill>
            </a:rPr>
            <a:t>Compétences restreintes: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Additionnels régionaux</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Certains faits générateurs de dépenses fiscales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Augmentations, diminutions, réductions et crédits d'impôt liés aux compétences matérielles des Régions</a:t>
          </a:r>
        </a:p>
        <a:p>
          <a:pPr marL="228600" lvl="1" indent="-228600" algn="l" defTabSz="933450">
            <a:lnSpc>
              <a:spcPct val="90000"/>
            </a:lnSpc>
            <a:spcBef>
              <a:spcPct val="0"/>
            </a:spcBef>
            <a:spcAft>
              <a:spcPct val="15000"/>
            </a:spcAft>
            <a:buChar char="•"/>
          </a:pPr>
          <a:endParaRPr lang="fr-FR" sz="2100" kern="1200" dirty="0"/>
        </a:p>
      </dsp:txBody>
      <dsp:txXfrm>
        <a:off x="7674652" y="444568"/>
        <a:ext cx="3359115" cy="2975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B3412-8E84-AB46-AF59-59B34375BC78}">
      <dsp:nvSpPr>
        <dsp:cNvPr id="0" name=""/>
        <dsp:cNvSpPr/>
      </dsp:nvSpPr>
      <dsp:spPr>
        <a:xfrm>
          <a:off x="0" y="0"/>
          <a:ext cx="3359115" cy="444568"/>
        </a:xfrm>
        <a:prstGeom prst="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taxes régionales propres</a:t>
          </a:r>
        </a:p>
      </dsp:txBody>
      <dsp:txXfrm>
        <a:off x="0" y="0"/>
        <a:ext cx="3359115" cy="444568"/>
      </dsp:txXfrm>
    </dsp:sp>
    <dsp:sp modelId="{7612B841-87AB-6D47-916C-0D29101C2F2B}">
      <dsp:nvSpPr>
        <dsp:cNvPr id="0" name=""/>
        <dsp:cNvSpPr/>
      </dsp:nvSpPr>
      <dsp:spPr>
        <a:xfrm>
          <a:off x="12585" y="444568"/>
          <a:ext cx="3359115" cy="2975431"/>
        </a:xfrm>
        <a:prstGeom prst="rect">
          <a:avLst/>
        </a:prstGeom>
        <a:solidFill>
          <a:srgbClr val="FF0000">
            <a:alpha val="23912"/>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C00000"/>
              </a:solidFill>
            </a:rPr>
            <a:t>Art. 170, §2 </a:t>
          </a:r>
          <a:r>
            <a:rPr lang="fr-FR" sz="2000" kern="1200" dirty="0" err="1">
              <a:solidFill>
                <a:srgbClr val="C00000"/>
              </a:solidFill>
            </a:rPr>
            <a:t>Const</a:t>
          </a:r>
          <a:r>
            <a:rPr lang="fr-FR" sz="2000" kern="1200" dirty="0">
              <a:solidFill>
                <a:srgbClr val="C00000"/>
              </a:solidFill>
            </a:rPr>
            <a:t>.</a:t>
          </a:r>
        </a:p>
        <a:p>
          <a:pPr marL="228600" lvl="1" indent="-228600" algn="l" defTabSz="889000">
            <a:lnSpc>
              <a:spcPct val="90000"/>
            </a:lnSpc>
            <a:spcBef>
              <a:spcPct val="0"/>
            </a:spcBef>
            <a:spcAft>
              <a:spcPct val="15000"/>
            </a:spcAft>
            <a:buChar char="•"/>
          </a:pPr>
          <a:r>
            <a:rPr lang="fr-FR" sz="2000" kern="1200" dirty="0">
              <a:solidFill>
                <a:srgbClr val="C00000"/>
              </a:solidFill>
            </a:rPr>
            <a:t>Nouvel impôt créé de toute pièce par la Région</a:t>
          </a:r>
        </a:p>
        <a:p>
          <a:pPr marL="228600" lvl="1" indent="-228600" algn="l" defTabSz="889000">
            <a:lnSpc>
              <a:spcPct val="90000"/>
            </a:lnSpc>
            <a:spcBef>
              <a:spcPct val="0"/>
            </a:spcBef>
            <a:spcAft>
              <a:spcPct val="15000"/>
            </a:spcAft>
            <a:buChar char="•"/>
          </a:pPr>
          <a:r>
            <a:rPr lang="fr-FR" sz="2000" kern="1200" dirty="0">
              <a:solidFill>
                <a:srgbClr val="C00000"/>
              </a:solidFill>
            </a:rPr>
            <a:t>Compétences étendues</a:t>
          </a:r>
        </a:p>
        <a:p>
          <a:pPr marL="228600" lvl="1" indent="-228600" algn="l" defTabSz="889000">
            <a:lnSpc>
              <a:spcPct val="90000"/>
            </a:lnSpc>
            <a:spcBef>
              <a:spcPct val="0"/>
            </a:spcBef>
            <a:spcAft>
              <a:spcPct val="15000"/>
            </a:spcAft>
            <a:buChar char="•"/>
          </a:pPr>
          <a:r>
            <a:rPr lang="fr-FR" sz="2000" kern="1200" dirty="0">
              <a:solidFill>
                <a:srgbClr val="C00000"/>
              </a:solidFill>
            </a:rPr>
            <a:t>MAIS Règle fédérale </a:t>
          </a:r>
          <a:r>
            <a:rPr lang="fr-FR" sz="2000" i="1" kern="1200" dirty="0">
              <a:solidFill>
                <a:srgbClr val="C00000"/>
              </a:solidFill>
            </a:rPr>
            <a:t>non bis in idem</a:t>
          </a:r>
        </a:p>
      </dsp:txBody>
      <dsp:txXfrm>
        <a:off x="12585" y="444568"/>
        <a:ext cx="3359115" cy="2975431"/>
      </dsp:txXfrm>
    </dsp:sp>
    <dsp:sp modelId="{A2310044-B153-4242-B5DB-26CA0D576430}">
      <dsp:nvSpPr>
        <dsp:cNvPr id="0" name=""/>
        <dsp:cNvSpPr/>
      </dsp:nvSpPr>
      <dsp:spPr>
        <a:xfrm>
          <a:off x="3841977" y="-44337"/>
          <a:ext cx="3362399" cy="44456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Les impôts régionaux</a:t>
          </a:r>
        </a:p>
      </dsp:txBody>
      <dsp:txXfrm>
        <a:off x="3841977" y="-44337"/>
        <a:ext cx="3362399" cy="444568"/>
      </dsp:txXfrm>
    </dsp:sp>
    <dsp:sp modelId="{4873789C-FCCF-0A4D-9357-9C5FB6C8BB8D}">
      <dsp:nvSpPr>
        <dsp:cNvPr id="0" name=""/>
        <dsp:cNvSpPr/>
      </dsp:nvSpPr>
      <dsp:spPr>
        <a:xfrm>
          <a:off x="3841977" y="400231"/>
          <a:ext cx="3362399" cy="3064106"/>
        </a:xfrm>
        <a:prstGeom prst="rect">
          <a:avLst/>
        </a:prstGeom>
        <a:solidFill>
          <a:srgbClr val="00B0F0">
            <a:alpha val="31678"/>
          </a:srgbClr>
        </a:solidFill>
        <a:ln w="25400"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Art. 3 à 5 LSF</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Anciens impôts nationaux </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Compétences normatives limitées</a:t>
          </a:r>
        </a:p>
        <a:p>
          <a:pPr marL="228600" lvl="1" indent="-228600" algn="l" defTabSz="889000">
            <a:lnSpc>
              <a:spcPct val="90000"/>
            </a:lnSpc>
            <a:spcBef>
              <a:spcPct val="0"/>
            </a:spcBef>
            <a:spcAft>
              <a:spcPct val="15000"/>
            </a:spcAft>
            <a:buChar char="•"/>
          </a:pPr>
          <a:r>
            <a:rPr lang="fr-FR" sz="2000" kern="1200" dirty="0">
              <a:solidFill>
                <a:schemeClr val="tx2">
                  <a:lumMod val="75000"/>
                </a:schemeClr>
              </a:solidFill>
            </a:rPr>
            <a:t>Liste exhaustive</a:t>
          </a:r>
        </a:p>
      </dsp:txBody>
      <dsp:txXfrm>
        <a:off x="3841977" y="400231"/>
        <a:ext cx="3362399" cy="3064106"/>
      </dsp:txXfrm>
    </dsp:sp>
    <dsp:sp modelId="{5D1C538F-BA59-9944-8544-12FC39D5C032}">
      <dsp:nvSpPr>
        <dsp:cNvPr id="0" name=""/>
        <dsp:cNvSpPr/>
      </dsp:nvSpPr>
      <dsp:spPr>
        <a:xfrm>
          <a:off x="7674652" y="0"/>
          <a:ext cx="3359115" cy="444568"/>
        </a:xfrm>
        <a:prstGeom prst="rect">
          <a:avLst/>
        </a:prstGeom>
        <a:solidFill>
          <a:srgbClr val="4AD01E"/>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L’IPP régional</a:t>
          </a:r>
        </a:p>
      </dsp:txBody>
      <dsp:txXfrm>
        <a:off x="7674652" y="0"/>
        <a:ext cx="3359115" cy="444568"/>
      </dsp:txXfrm>
    </dsp:sp>
    <dsp:sp modelId="{B59616C4-3678-3945-B2AF-DC8C82A3CD24}">
      <dsp:nvSpPr>
        <dsp:cNvPr id="0" name=""/>
        <dsp:cNvSpPr/>
      </dsp:nvSpPr>
      <dsp:spPr>
        <a:xfrm>
          <a:off x="7674652" y="444568"/>
          <a:ext cx="3359115" cy="2975431"/>
        </a:xfrm>
        <a:prstGeom prst="rect">
          <a:avLst/>
        </a:prstGeom>
        <a:solidFill>
          <a:srgbClr val="4AD01E">
            <a:alpha val="23458"/>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rgbClr val="006B31"/>
              </a:solidFill>
            </a:rPr>
            <a:t>Art. 5/1 à 5/8 L.S.F.</a:t>
          </a:r>
        </a:p>
        <a:p>
          <a:pPr marL="171450" lvl="1" indent="-171450" algn="l" defTabSz="800100">
            <a:lnSpc>
              <a:spcPct val="90000"/>
            </a:lnSpc>
            <a:spcBef>
              <a:spcPct val="0"/>
            </a:spcBef>
            <a:spcAft>
              <a:spcPct val="15000"/>
            </a:spcAft>
            <a:buChar char="•"/>
          </a:pPr>
          <a:r>
            <a:rPr lang="fr-FR" sz="1800" kern="1200" dirty="0">
              <a:solidFill>
                <a:srgbClr val="006B31"/>
              </a:solidFill>
            </a:rPr>
            <a:t>Compétences restreintes: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Additionnels régionaux</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Certains faits générateurs de dépenses fiscales</a:t>
          </a:r>
        </a:p>
        <a:p>
          <a:pPr marL="342900" lvl="2" indent="-171450" algn="l" defTabSz="800100">
            <a:lnSpc>
              <a:spcPct val="90000"/>
            </a:lnSpc>
            <a:spcBef>
              <a:spcPct val="0"/>
            </a:spcBef>
            <a:spcAft>
              <a:spcPct val="15000"/>
            </a:spcAft>
            <a:buFont typeface="Wingdings" pitchFamily="2" charset="2"/>
            <a:buChar char="Ø"/>
          </a:pPr>
          <a:r>
            <a:rPr lang="fr-FR" sz="1800" kern="1200" dirty="0">
              <a:solidFill>
                <a:srgbClr val="006B31"/>
              </a:solidFill>
            </a:rPr>
            <a:t>Augmentations, diminutions, réductions et crédits d'impôt liés aux compétences matérielles des Régions</a:t>
          </a:r>
        </a:p>
        <a:p>
          <a:pPr marL="228600" lvl="1" indent="-228600" algn="l" defTabSz="933450">
            <a:lnSpc>
              <a:spcPct val="90000"/>
            </a:lnSpc>
            <a:spcBef>
              <a:spcPct val="0"/>
            </a:spcBef>
            <a:spcAft>
              <a:spcPct val="15000"/>
            </a:spcAft>
            <a:buChar char="•"/>
          </a:pPr>
          <a:endParaRPr lang="fr-FR" sz="2100" kern="1200" dirty="0"/>
        </a:p>
      </dsp:txBody>
      <dsp:txXfrm>
        <a:off x="7674652" y="444568"/>
        <a:ext cx="3359115" cy="297543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30D3A-3908-4705-9C75-6B6CCB7EFE62}" type="datetimeFigureOut">
              <a:rPr lang="fr-BE" smtClean="0"/>
              <a:t>18/07/22</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493082-F15D-42E1-A177-8F1400CE165E}" type="slidenum">
              <a:rPr lang="fr-BE" smtClean="0"/>
              <a:t>‹N°›</a:t>
            </a:fld>
            <a:endParaRPr lang="fr-BE"/>
          </a:p>
        </p:txBody>
      </p:sp>
    </p:spTree>
    <p:extLst>
      <p:ext uri="{BB962C8B-B14F-4D97-AF65-F5344CB8AC3E}">
        <p14:creationId xmlns:p14="http://schemas.microsoft.com/office/powerpoint/2010/main" val="2745774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1B43-8C36-134D-9D23-38847ACEA62D}" type="datetimeFigureOut">
              <a:rPr lang="fr-FR" smtClean="0"/>
              <a:t>18/07/2022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45774-9BC7-4D4E-BE10-81B10EA9CFA5}" type="slidenum">
              <a:rPr lang="fr-FR" smtClean="0"/>
              <a:t>‹N°›</a:t>
            </a:fld>
            <a:endParaRPr lang="fr-FR"/>
          </a:p>
        </p:txBody>
      </p:sp>
    </p:spTree>
    <p:extLst>
      <p:ext uri="{BB962C8B-B14F-4D97-AF65-F5344CB8AC3E}">
        <p14:creationId xmlns:p14="http://schemas.microsoft.com/office/powerpoint/2010/main" val="344838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a:ln/>
        </p:spPr>
      </p:sp>
      <p:sp>
        <p:nvSpPr>
          <p:cNvPr id="130051" name="Espace réservé des commentaires 2"/>
          <p:cNvSpPr>
            <a:spLocks noGrp="1"/>
          </p:cNvSpPr>
          <p:nvPr>
            <p:ph type="body" idx="1"/>
          </p:nvPr>
        </p:nvSpPr>
        <p:spPr>
          <a:noFill/>
          <a:ln/>
        </p:spPr>
        <p:txBody>
          <a:bodyPr/>
          <a:lstStyle/>
          <a:p>
            <a:endParaRPr lang="fr-BE">
              <a:latin typeface="Arial" pitchFamily="3" charset="0"/>
            </a:endParaRPr>
          </a:p>
        </p:txBody>
      </p:sp>
      <p:sp>
        <p:nvSpPr>
          <p:cNvPr id="130052" name="Espace réservé du numéro de diapositive 3"/>
          <p:cNvSpPr>
            <a:spLocks noGrp="1"/>
          </p:cNvSpPr>
          <p:nvPr>
            <p:ph type="sldNum" sz="quarter" idx="5"/>
          </p:nvPr>
        </p:nvSpPr>
        <p:spPr>
          <a:noFill/>
        </p:spPr>
        <p:txBody>
          <a:bodyPr/>
          <a:lstStyle/>
          <a:p>
            <a:pPr marL="0" marR="0" lvl="0" indent="0" algn="r" defTabSz="947738" rtl="0" eaLnBrk="0" fontAlgn="base" latinLnBrk="0" hangingPunct="0">
              <a:lnSpc>
                <a:spcPct val="100000"/>
              </a:lnSpc>
              <a:spcBef>
                <a:spcPct val="0"/>
              </a:spcBef>
              <a:spcAft>
                <a:spcPct val="0"/>
              </a:spcAft>
              <a:buClrTx/>
              <a:buSzTx/>
              <a:buFontTx/>
              <a:buNone/>
              <a:tabLst/>
              <a:defRPr/>
            </a:pPr>
            <a:fld id="{E1C59CA5-6C31-C448-950D-1D60F40179A2}" type="slidenum">
              <a:rPr kumimoji="0" lang="fr-FR" sz="1200" b="0" i="0" u="none" strike="noStrike" kern="1200" cap="none" spc="0" normalizeH="0" baseline="0" noProof="0">
                <a:ln>
                  <a:noFill/>
                </a:ln>
                <a:solidFill>
                  <a:srgbClr val="000000"/>
                </a:solidFill>
                <a:effectLst/>
                <a:uLnTx/>
                <a:uFillTx/>
                <a:latin typeface="Arial" pitchFamily="3" charset="0"/>
                <a:cs typeface="Arial" pitchFamily="3" charset="0"/>
              </a:rPr>
              <a:pPr marL="0" marR="0" lvl="0" indent="0" algn="r" defTabSz="947738" rtl="0" eaLnBrk="0" fontAlgn="base" latinLnBrk="0" hangingPunct="0">
                <a:lnSpc>
                  <a:spcPct val="100000"/>
                </a:lnSpc>
                <a:spcBef>
                  <a:spcPct val="0"/>
                </a:spcBef>
                <a:spcAft>
                  <a:spcPct val="0"/>
                </a:spcAft>
                <a:buClrTx/>
                <a:buSzTx/>
                <a:buFontTx/>
                <a:buNone/>
                <a:tabLst/>
                <a:defRPr/>
              </a:pPr>
              <a:t>1</a:t>
            </a:fld>
            <a:endParaRPr kumimoji="0" lang="fr-FR" sz="1200" b="0" i="0" u="none" strike="noStrike" kern="1200" cap="none" spc="0" normalizeH="0" baseline="0" noProof="0">
              <a:ln>
                <a:noFill/>
              </a:ln>
              <a:solidFill>
                <a:srgbClr val="000000"/>
              </a:solidFill>
              <a:effectLst/>
              <a:uLnTx/>
              <a:uFillTx/>
              <a:latin typeface="Arial" pitchFamily="3" charset="0"/>
              <a:cs typeface="Arial" pitchFamily="3" charset="0"/>
            </a:endParaRPr>
          </a:p>
        </p:txBody>
      </p:sp>
    </p:spTree>
    <p:extLst>
      <p:ext uri="{BB962C8B-B14F-4D97-AF65-F5344CB8AC3E}">
        <p14:creationId xmlns:p14="http://schemas.microsoft.com/office/powerpoint/2010/main" val="288664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35</a:t>
            </a:fld>
            <a:endParaRPr lang="fr-FR"/>
          </a:p>
        </p:txBody>
      </p:sp>
    </p:spTree>
    <p:extLst>
      <p:ext uri="{BB962C8B-B14F-4D97-AF65-F5344CB8AC3E}">
        <p14:creationId xmlns:p14="http://schemas.microsoft.com/office/powerpoint/2010/main" val="288949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36</a:t>
            </a:fld>
            <a:endParaRPr lang="fr-FR"/>
          </a:p>
        </p:txBody>
      </p:sp>
    </p:spTree>
    <p:extLst>
      <p:ext uri="{BB962C8B-B14F-4D97-AF65-F5344CB8AC3E}">
        <p14:creationId xmlns:p14="http://schemas.microsoft.com/office/powerpoint/2010/main" val="105514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Espace réservé de l'image des diapositives 1"/>
          <p:cNvSpPr>
            <a:spLocks noGrp="1" noRot="1" noChangeAspect="1" noTextEdit="1"/>
          </p:cNvSpPr>
          <p:nvPr>
            <p:ph type="sldImg"/>
          </p:nvPr>
        </p:nvSpPr>
        <p:spPr>
          <a:ln/>
        </p:spPr>
      </p:sp>
      <p:sp>
        <p:nvSpPr>
          <p:cNvPr id="522243" name="Espace réservé des commentaires 2"/>
          <p:cNvSpPr>
            <a:spLocks noGrp="1"/>
          </p:cNvSpPr>
          <p:nvPr>
            <p:ph type="body" idx="1"/>
          </p:nvPr>
        </p:nvSpPr>
        <p:spPr>
          <a:noFill/>
          <a:ln/>
        </p:spPr>
        <p:txBody>
          <a:bodyPr/>
          <a:lstStyle/>
          <a:p>
            <a:pPr lvl="1" eaLnBrk="1" hangingPunct="1">
              <a:lnSpc>
                <a:spcPct val="90000"/>
              </a:lnSpc>
            </a:pPr>
            <a:endParaRPr lang="fr-FR" dirty="0">
              <a:latin typeface="Arial" pitchFamily="3" charset="0"/>
            </a:endParaRPr>
          </a:p>
        </p:txBody>
      </p:sp>
      <p:sp>
        <p:nvSpPr>
          <p:cNvPr id="522244" name="Espace réservé du numéro de diapositive 3"/>
          <p:cNvSpPr>
            <a:spLocks noGrp="1"/>
          </p:cNvSpPr>
          <p:nvPr>
            <p:ph type="sldNum" sz="quarter" idx="5"/>
          </p:nvPr>
        </p:nvSpPr>
        <p:spPr>
          <a:noFill/>
        </p:spPr>
        <p:txBody>
          <a:bodyPr/>
          <a:lstStyle/>
          <a:p>
            <a:fld id="{AC952565-47EB-4C42-83A2-D6FCE5C068BB}" type="slidenum">
              <a:rPr lang="fr-FR"/>
              <a:pPr/>
              <a:t>37</a:t>
            </a:fld>
            <a:endParaRPr lang="fr-FR"/>
          </a:p>
        </p:txBody>
      </p:sp>
    </p:spTree>
    <p:extLst>
      <p:ext uri="{BB962C8B-B14F-4D97-AF65-F5344CB8AC3E}">
        <p14:creationId xmlns:p14="http://schemas.microsoft.com/office/powerpoint/2010/main" val="198817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38</a:t>
            </a:fld>
            <a:endParaRPr lang="fr-FR"/>
          </a:p>
        </p:txBody>
      </p:sp>
    </p:spTree>
    <p:extLst>
      <p:ext uri="{BB962C8B-B14F-4D97-AF65-F5344CB8AC3E}">
        <p14:creationId xmlns:p14="http://schemas.microsoft.com/office/powerpoint/2010/main" val="380179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39</a:t>
            </a:fld>
            <a:endParaRPr lang="fr-FR"/>
          </a:p>
        </p:txBody>
      </p:sp>
    </p:spTree>
    <p:extLst>
      <p:ext uri="{BB962C8B-B14F-4D97-AF65-F5344CB8AC3E}">
        <p14:creationId xmlns:p14="http://schemas.microsoft.com/office/powerpoint/2010/main" val="291425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41</a:t>
            </a:fld>
            <a:endParaRPr lang="fr-FR"/>
          </a:p>
        </p:txBody>
      </p:sp>
    </p:spTree>
    <p:extLst>
      <p:ext uri="{BB962C8B-B14F-4D97-AF65-F5344CB8AC3E}">
        <p14:creationId xmlns:p14="http://schemas.microsoft.com/office/powerpoint/2010/main" val="150174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42</a:t>
            </a:fld>
            <a:endParaRPr lang="fr-FR"/>
          </a:p>
        </p:txBody>
      </p:sp>
    </p:spTree>
    <p:extLst>
      <p:ext uri="{BB962C8B-B14F-4D97-AF65-F5344CB8AC3E}">
        <p14:creationId xmlns:p14="http://schemas.microsoft.com/office/powerpoint/2010/main" val="381176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376640-61ED-49A9-0EA0-880409DD52B5}"/>
              </a:ext>
            </a:extLst>
          </p:cNvPr>
          <p:cNvSpPr>
            <a:spLocks noGrp="1" noChangeArrowheads="1"/>
          </p:cNvSpPr>
          <p:nvPr>
            <p:ph type="sldNum"/>
          </p:nvPr>
        </p:nvSpPr>
        <p:spPr>
          <a:ln/>
        </p:spPr>
        <p:txBody>
          <a:bodyPr/>
          <a:lstStyle/>
          <a:p>
            <a:fld id="{7E8E73AB-7125-2E44-B301-BF20F40FA568}" type="slidenum">
              <a:rPr lang="fr-FR" altLang="fr-FR"/>
              <a:pPr/>
              <a:t>6</a:t>
            </a:fld>
            <a:endParaRPr lang="fr-FR" altLang="fr-FR"/>
          </a:p>
        </p:txBody>
      </p:sp>
      <p:sp>
        <p:nvSpPr>
          <p:cNvPr id="206849" name="Text Box 1">
            <a:extLst>
              <a:ext uri="{FF2B5EF4-FFF2-40B4-BE49-F238E27FC236}">
                <a16:creationId xmlns:a16="http://schemas.microsoft.com/office/drawing/2014/main" id="{5A8ABD23-2A52-11B0-73CE-DA2D3ACCE9A9}"/>
              </a:ext>
            </a:extLst>
          </p:cNvPr>
          <p:cNvSpPr txBox="1">
            <a:spLocks noChangeArrowheads="1"/>
          </p:cNvSpPr>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80" tIns="49320" rIns="98280" bIns="49320" anchor="b"/>
          <a:lstStyle>
            <a:lvl1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B571D6A9-8C9F-DA4A-B0B2-3DC72B6B956D}" type="slidenum">
              <a:rPr lang="fr-FR" altLang="fr-FR" sz="1500">
                <a:latin typeface="Times New Roman" panose="02020603050405020304" pitchFamily="18" charset="0"/>
                <a:cs typeface="Arial" panose="020B0604020202020204" pitchFamily="34" charset="0"/>
              </a:rPr>
              <a:pPr algn="r">
                <a:buClrTx/>
                <a:buFontTx/>
                <a:buNone/>
              </a:pPr>
              <a:t>6</a:t>
            </a:fld>
            <a:endParaRPr lang="fr-FR" altLang="fr-FR" sz="1500">
              <a:latin typeface="Times New Roman" panose="02020603050405020304" pitchFamily="18" charset="0"/>
              <a:cs typeface="Arial" panose="020B0604020202020204" pitchFamily="34" charset="0"/>
            </a:endParaRPr>
          </a:p>
        </p:txBody>
      </p:sp>
      <p:sp>
        <p:nvSpPr>
          <p:cNvPr id="206850" name="Text Box 2">
            <a:extLst>
              <a:ext uri="{FF2B5EF4-FFF2-40B4-BE49-F238E27FC236}">
                <a16:creationId xmlns:a16="http://schemas.microsoft.com/office/drawing/2014/main" id="{5D8C2D05-17E7-8711-2C1A-0D34D16803A8}"/>
              </a:ext>
            </a:extLst>
          </p:cNvPr>
          <p:cNvSpPr txBox="1">
            <a:spLocks noGrp="1" noRot="1" noChangeAspect="1" noChangeArrowheads="1"/>
          </p:cNvSpPr>
          <p:nvPr>
            <p:ph type="sldImg"/>
          </p:nvPr>
        </p:nvSpPr>
        <p:spPr bwMode="auto">
          <a:xfrm>
            <a:off x="993775" y="768350"/>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6851" name="Text Box 3">
            <a:extLst>
              <a:ext uri="{FF2B5EF4-FFF2-40B4-BE49-F238E27FC236}">
                <a16:creationId xmlns:a16="http://schemas.microsoft.com/office/drawing/2014/main" id="{C2334BC5-7DBD-9749-7FD1-9B6E6DB81B0B}"/>
              </a:ext>
            </a:extLst>
          </p:cNvPr>
          <p:cNvSpPr txBox="1">
            <a:spLocks noGrp="1" noChangeArrowheads="1"/>
          </p:cNvSpPr>
          <p:nvPr>
            <p:ph type="body" idx="1"/>
          </p:nvPr>
        </p:nvSpPr>
        <p:spPr bwMode="auto">
          <a:xfrm>
            <a:off x="947738" y="4860925"/>
            <a:ext cx="520700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F25405-F0AB-C282-BC45-5F2851892BEA}"/>
              </a:ext>
            </a:extLst>
          </p:cNvPr>
          <p:cNvSpPr>
            <a:spLocks noGrp="1" noChangeArrowheads="1"/>
          </p:cNvSpPr>
          <p:nvPr>
            <p:ph type="sldNum"/>
          </p:nvPr>
        </p:nvSpPr>
        <p:spPr>
          <a:ln/>
        </p:spPr>
        <p:txBody>
          <a:bodyPr/>
          <a:lstStyle/>
          <a:p>
            <a:fld id="{1CDDE080-213E-CE4D-95B4-44A3B60E7AC7}" type="slidenum">
              <a:rPr lang="fr-FR" altLang="fr-FR"/>
              <a:pPr/>
              <a:t>7</a:t>
            </a:fld>
            <a:endParaRPr lang="fr-FR" altLang="fr-FR"/>
          </a:p>
        </p:txBody>
      </p:sp>
      <p:sp>
        <p:nvSpPr>
          <p:cNvPr id="207873" name="Text Box 1">
            <a:extLst>
              <a:ext uri="{FF2B5EF4-FFF2-40B4-BE49-F238E27FC236}">
                <a16:creationId xmlns:a16="http://schemas.microsoft.com/office/drawing/2014/main" id="{A5547C9F-D3DF-5357-50E3-82D90254BA18}"/>
              </a:ext>
            </a:extLst>
          </p:cNvPr>
          <p:cNvSpPr txBox="1">
            <a:spLocks noChangeArrowheads="1"/>
          </p:cNvSpPr>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80" tIns="49320" rIns="98280" bIns="49320" anchor="b"/>
          <a:lstStyle>
            <a:lvl1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A911F8FF-6264-1A48-925F-0E0FE60E1700}" type="slidenum">
              <a:rPr lang="fr-FR" altLang="fr-FR" sz="1500">
                <a:latin typeface="Times New Roman" panose="02020603050405020304" pitchFamily="18" charset="0"/>
                <a:cs typeface="Arial" panose="020B0604020202020204" pitchFamily="34" charset="0"/>
              </a:rPr>
              <a:pPr algn="r">
                <a:buClrTx/>
                <a:buFontTx/>
                <a:buNone/>
              </a:pPr>
              <a:t>7</a:t>
            </a:fld>
            <a:endParaRPr lang="fr-FR" altLang="fr-FR" sz="1500">
              <a:latin typeface="Times New Roman" panose="02020603050405020304" pitchFamily="18" charset="0"/>
              <a:cs typeface="Arial" panose="020B0604020202020204" pitchFamily="34" charset="0"/>
            </a:endParaRPr>
          </a:p>
        </p:txBody>
      </p:sp>
      <p:sp>
        <p:nvSpPr>
          <p:cNvPr id="207874" name="Text Box 2">
            <a:extLst>
              <a:ext uri="{FF2B5EF4-FFF2-40B4-BE49-F238E27FC236}">
                <a16:creationId xmlns:a16="http://schemas.microsoft.com/office/drawing/2014/main" id="{5257515C-2954-2158-7B4B-6C5C78092304}"/>
              </a:ext>
            </a:extLst>
          </p:cNvPr>
          <p:cNvSpPr txBox="1">
            <a:spLocks noGrp="1" noRot="1" noChangeAspect="1" noChangeArrowheads="1"/>
          </p:cNvSpPr>
          <p:nvPr>
            <p:ph type="sldImg"/>
          </p:nvPr>
        </p:nvSpPr>
        <p:spPr bwMode="auto">
          <a:xfrm>
            <a:off x="993775" y="768350"/>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7875" name="Text Box 3">
            <a:extLst>
              <a:ext uri="{FF2B5EF4-FFF2-40B4-BE49-F238E27FC236}">
                <a16:creationId xmlns:a16="http://schemas.microsoft.com/office/drawing/2014/main" id="{CF811D94-FC17-F5B6-C91B-2F13BFFBDACD}"/>
              </a:ext>
            </a:extLst>
          </p:cNvPr>
          <p:cNvSpPr txBox="1">
            <a:spLocks noGrp="1" noChangeArrowheads="1"/>
          </p:cNvSpPr>
          <p:nvPr>
            <p:ph type="body" idx="1"/>
          </p:nvPr>
        </p:nvSpPr>
        <p:spPr bwMode="auto">
          <a:xfrm>
            <a:off x="947738" y="4860925"/>
            <a:ext cx="520700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EB255A-6B85-C2C8-61E0-3E77BDECB9A6}"/>
              </a:ext>
            </a:extLst>
          </p:cNvPr>
          <p:cNvSpPr>
            <a:spLocks noGrp="1" noChangeArrowheads="1"/>
          </p:cNvSpPr>
          <p:nvPr>
            <p:ph type="sldNum"/>
          </p:nvPr>
        </p:nvSpPr>
        <p:spPr>
          <a:ln/>
        </p:spPr>
        <p:txBody>
          <a:bodyPr/>
          <a:lstStyle/>
          <a:p>
            <a:fld id="{4098909F-BBB5-5849-A5A5-4963C4EA3D74}" type="slidenum">
              <a:rPr lang="fr-FR" altLang="fr-FR"/>
              <a:pPr/>
              <a:t>8</a:t>
            </a:fld>
            <a:endParaRPr lang="fr-FR" altLang="fr-FR"/>
          </a:p>
        </p:txBody>
      </p:sp>
      <p:sp>
        <p:nvSpPr>
          <p:cNvPr id="208897" name="Text Box 1">
            <a:extLst>
              <a:ext uri="{FF2B5EF4-FFF2-40B4-BE49-F238E27FC236}">
                <a16:creationId xmlns:a16="http://schemas.microsoft.com/office/drawing/2014/main" id="{F502BA60-CF69-2531-1C18-A2998F0009F1}"/>
              </a:ext>
            </a:extLst>
          </p:cNvPr>
          <p:cNvSpPr txBox="1">
            <a:spLocks noChangeArrowheads="1"/>
          </p:cNvSpPr>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80" tIns="49320" rIns="98280" bIns="49320" anchor="b"/>
          <a:lstStyle>
            <a:lvl1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96950" algn="l"/>
                <a:tab pos="1995488" algn="l"/>
                <a:tab pos="2994025" algn="l"/>
                <a:tab pos="3992563" algn="l"/>
                <a:tab pos="4991100" algn="l"/>
                <a:tab pos="5989638" algn="l"/>
                <a:tab pos="6988175" algn="l"/>
                <a:tab pos="7986713" algn="l"/>
                <a:tab pos="8985250" algn="l"/>
                <a:tab pos="9983788"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039203F1-8AB0-CD42-80A1-4E4FE83EE588}" type="slidenum">
              <a:rPr lang="fr-FR" altLang="fr-FR" sz="1500">
                <a:latin typeface="Times New Roman" panose="02020603050405020304" pitchFamily="18" charset="0"/>
                <a:cs typeface="Arial" panose="020B0604020202020204" pitchFamily="34" charset="0"/>
              </a:rPr>
              <a:pPr algn="r">
                <a:buClrTx/>
                <a:buFontTx/>
                <a:buNone/>
              </a:pPr>
              <a:t>8</a:t>
            </a:fld>
            <a:endParaRPr lang="fr-FR" altLang="fr-FR" sz="1500">
              <a:latin typeface="Times New Roman" panose="02020603050405020304" pitchFamily="18" charset="0"/>
              <a:cs typeface="Arial" panose="020B0604020202020204" pitchFamily="34" charset="0"/>
            </a:endParaRPr>
          </a:p>
        </p:txBody>
      </p:sp>
      <p:sp>
        <p:nvSpPr>
          <p:cNvPr id="208898" name="Text Box 2">
            <a:extLst>
              <a:ext uri="{FF2B5EF4-FFF2-40B4-BE49-F238E27FC236}">
                <a16:creationId xmlns:a16="http://schemas.microsoft.com/office/drawing/2014/main" id="{D8E19B59-B34A-2D3A-45E8-BA53C5B81C86}"/>
              </a:ext>
            </a:extLst>
          </p:cNvPr>
          <p:cNvSpPr txBox="1">
            <a:spLocks noGrp="1" noRot="1" noChangeAspect="1" noChangeArrowheads="1"/>
          </p:cNvSpPr>
          <p:nvPr>
            <p:ph type="sldImg"/>
          </p:nvPr>
        </p:nvSpPr>
        <p:spPr bwMode="auto">
          <a:xfrm>
            <a:off x="993775" y="768350"/>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8899" name="Text Box 3">
            <a:extLst>
              <a:ext uri="{FF2B5EF4-FFF2-40B4-BE49-F238E27FC236}">
                <a16:creationId xmlns:a16="http://schemas.microsoft.com/office/drawing/2014/main" id="{41A2E337-4D16-2E09-1463-5546CAEEF8FD}"/>
              </a:ext>
            </a:extLst>
          </p:cNvPr>
          <p:cNvSpPr txBox="1">
            <a:spLocks noGrp="1" noChangeArrowheads="1"/>
          </p:cNvSpPr>
          <p:nvPr>
            <p:ph type="body" idx="1"/>
          </p:nvPr>
        </p:nvSpPr>
        <p:spPr bwMode="auto">
          <a:xfrm>
            <a:off x="947738" y="4860925"/>
            <a:ext cx="5207000" cy="4605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Espace réservé de l'image des diapositives 1"/>
          <p:cNvSpPr>
            <a:spLocks noGrp="1" noRot="1" noChangeAspect="1" noTextEdit="1"/>
          </p:cNvSpPr>
          <p:nvPr>
            <p:ph type="sldImg"/>
          </p:nvPr>
        </p:nvSpPr>
        <p:spPr>
          <a:ln/>
        </p:spPr>
      </p:sp>
      <p:sp>
        <p:nvSpPr>
          <p:cNvPr id="522243" name="Espace réservé des commentaires 2"/>
          <p:cNvSpPr>
            <a:spLocks noGrp="1"/>
          </p:cNvSpPr>
          <p:nvPr>
            <p:ph type="body" idx="1"/>
          </p:nvPr>
        </p:nvSpPr>
        <p:spPr>
          <a:noFill/>
          <a:ln/>
        </p:spPr>
        <p:txBody>
          <a:bodyPr/>
          <a:lstStyle/>
          <a:p>
            <a:pPr lvl="1" eaLnBrk="1" hangingPunct="1">
              <a:lnSpc>
                <a:spcPct val="90000"/>
              </a:lnSpc>
            </a:pPr>
            <a:endParaRPr lang="fr-FR" dirty="0">
              <a:latin typeface="Arial" pitchFamily="3" charset="0"/>
            </a:endParaRPr>
          </a:p>
        </p:txBody>
      </p:sp>
      <p:sp>
        <p:nvSpPr>
          <p:cNvPr id="522244" name="Espace réservé du numéro de diapositive 3"/>
          <p:cNvSpPr>
            <a:spLocks noGrp="1"/>
          </p:cNvSpPr>
          <p:nvPr>
            <p:ph type="sldNum" sz="quarter" idx="5"/>
          </p:nvPr>
        </p:nvSpPr>
        <p:spPr>
          <a:noFill/>
        </p:spPr>
        <p:txBody>
          <a:bodyPr/>
          <a:lstStyle/>
          <a:p>
            <a:fld id="{AC952565-47EB-4C42-83A2-D6FCE5C068BB}" type="slidenum">
              <a:rPr lang="fr-FR"/>
              <a:pPr/>
              <a:t>30</a:t>
            </a:fld>
            <a:endParaRPr lang="fr-FR"/>
          </a:p>
        </p:txBody>
      </p:sp>
    </p:spTree>
    <p:extLst>
      <p:ext uri="{BB962C8B-B14F-4D97-AF65-F5344CB8AC3E}">
        <p14:creationId xmlns:p14="http://schemas.microsoft.com/office/powerpoint/2010/main" val="320599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31</a:t>
            </a:fld>
            <a:endParaRPr lang="fr-FR"/>
          </a:p>
        </p:txBody>
      </p:sp>
    </p:spTree>
    <p:extLst>
      <p:ext uri="{BB962C8B-B14F-4D97-AF65-F5344CB8AC3E}">
        <p14:creationId xmlns:p14="http://schemas.microsoft.com/office/powerpoint/2010/main" val="240226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Espace réservé de l'image des diapositives 1"/>
          <p:cNvSpPr>
            <a:spLocks noGrp="1" noRot="1" noChangeAspect="1" noTextEdit="1"/>
          </p:cNvSpPr>
          <p:nvPr>
            <p:ph type="sldImg"/>
          </p:nvPr>
        </p:nvSpPr>
        <p:spPr>
          <a:ln/>
        </p:spPr>
      </p:sp>
      <p:sp>
        <p:nvSpPr>
          <p:cNvPr id="522243" name="Espace réservé des commentaires 2"/>
          <p:cNvSpPr>
            <a:spLocks noGrp="1"/>
          </p:cNvSpPr>
          <p:nvPr>
            <p:ph type="body" idx="1"/>
          </p:nvPr>
        </p:nvSpPr>
        <p:spPr>
          <a:noFill/>
          <a:ln/>
        </p:spPr>
        <p:txBody>
          <a:bodyPr/>
          <a:lstStyle/>
          <a:p>
            <a:pPr lvl="1" eaLnBrk="1" hangingPunct="1">
              <a:lnSpc>
                <a:spcPct val="90000"/>
              </a:lnSpc>
            </a:pPr>
            <a:endParaRPr lang="fr-FR" dirty="0">
              <a:latin typeface="Arial" pitchFamily="3" charset="0"/>
            </a:endParaRPr>
          </a:p>
        </p:txBody>
      </p:sp>
      <p:sp>
        <p:nvSpPr>
          <p:cNvPr id="522244" name="Espace réservé du numéro de diapositive 3"/>
          <p:cNvSpPr>
            <a:spLocks noGrp="1"/>
          </p:cNvSpPr>
          <p:nvPr>
            <p:ph type="sldNum" sz="quarter" idx="5"/>
          </p:nvPr>
        </p:nvSpPr>
        <p:spPr>
          <a:noFill/>
        </p:spPr>
        <p:txBody>
          <a:bodyPr/>
          <a:lstStyle/>
          <a:p>
            <a:fld id="{AC952565-47EB-4C42-83A2-D6FCE5C068BB}" type="slidenum">
              <a:rPr lang="fr-FR"/>
              <a:pPr/>
              <a:t>32</a:t>
            </a:fld>
            <a:endParaRPr lang="fr-FR"/>
          </a:p>
        </p:txBody>
      </p:sp>
    </p:spTree>
    <p:extLst>
      <p:ext uri="{BB962C8B-B14F-4D97-AF65-F5344CB8AC3E}">
        <p14:creationId xmlns:p14="http://schemas.microsoft.com/office/powerpoint/2010/main" val="210465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33</a:t>
            </a:fld>
            <a:endParaRPr lang="fr-FR"/>
          </a:p>
        </p:txBody>
      </p:sp>
    </p:spTree>
    <p:extLst>
      <p:ext uri="{BB962C8B-B14F-4D97-AF65-F5344CB8AC3E}">
        <p14:creationId xmlns:p14="http://schemas.microsoft.com/office/powerpoint/2010/main" val="87384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845774-9BC7-4D4E-BE10-81B10EA9CFA5}" type="slidenum">
              <a:rPr lang="fr-FR" smtClean="0"/>
              <a:t>34</a:t>
            </a:fld>
            <a:endParaRPr lang="fr-FR"/>
          </a:p>
        </p:txBody>
      </p:sp>
    </p:spTree>
    <p:extLst>
      <p:ext uri="{BB962C8B-B14F-4D97-AF65-F5344CB8AC3E}">
        <p14:creationId xmlns:p14="http://schemas.microsoft.com/office/powerpoint/2010/main" val="36520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lgn="ctr">
              <a:defRPr b="1" i="0" baseline="0"/>
            </a:lvl1pPr>
          </a:lstStyle>
          <a:p>
            <a:r>
              <a:rPr lang="fr-FR" dirty="0"/>
              <a:t>Modifiez le style du titre</a:t>
            </a:r>
            <a:endParaRPr lang="fr-BE"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dirty="0"/>
          </a:p>
        </p:txBody>
      </p:sp>
      <p:sp>
        <p:nvSpPr>
          <p:cNvPr id="4"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5" name="Espace réservé du numéro de diapositive 5"/>
          <p:cNvSpPr>
            <a:spLocks noGrp="1"/>
          </p:cNvSpPr>
          <p:nvPr>
            <p:ph type="sldNum" sz="quarter" idx="11"/>
          </p:nvPr>
        </p:nvSpPr>
        <p:spPr/>
        <p:txBody>
          <a:bodyPr/>
          <a:lstStyle>
            <a:lvl1pPr>
              <a:defRPr/>
            </a:lvl1pPr>
          </a:lstStyle>
          <a:p>
            <a:pPr>
              <a:defRPr/>
            </a:pPr>
            <a:fld id="{D46F79CE-7B2F-9C4D-A65F-19E5C296DB2F}" type="slidenum">
              <a:rPr lang="fr-BE"/>
              <a:pPr>
                <a:defRPr/>
              </a:pPr>
              <a:t>‹N°›</a:t>
            </a:fld>
            <a:endParaRPr lang="fr-BE"/>
          </a:p>
        </p:txBody>
      </p:sp>
    </p:spTree>
    <p:extLst>
      <p:ext uri="{BB962C8B-B14F-4D97-AF65-F5344CB8AC3E}">
        <p14:creationId xmlns:p14="http://schemas.microsoft.com/office/powerpoint/2010/main" val="66897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5" name="Espace réservé du numéro de diapositive 5"/>
          <p:cNvSpPr>
            <a:spLocks noGrp="1"/>
          </p:cNvSpPr>
          <p:nvPr>
            <p:ph type="sldNum" sz="quarter" idx="11"/>
          </p:nvPr>
        </p:nvSpPr>
        <p:spPr/>
        <p:txBody>
          <a:bodyPr/>
          <a:lstStyle>
            <a:lvl1pPr>
              <a:defRPr/>
            </a:lvl1pPr>
          </a:lstStyle>
          <a:p>
            <a:pPr>
              <a:defRPr/>
            </a:pPr>
            <a:fld id="{E5360E8B-75DE-4247-8E38-E1BA5E67AEE6}" type="slidenum">
              <a:rPr lang="fr-BE"/>
              <a:pPr>
                <a:defRPr/>
              </a:pPr>
              <a:t>‹N°›</a:t>
            </a:fld>
            <a:endParaRPr lang="fr-BE"/>
          </a:p>
        </p:txBody>
      </p:sp>
    </p:spTree>
    <p:extLst>
      <p:ext uri="{BB962C8B-B14F-4D97-AF65-F5344CB8AC3E}">
        <p14:creationId xmlns:p14="http://schemas.microsoft.com/office/powerpoint/2010/main" val="394383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5" name="Espace réservé du numéro de diapositive 5"/>
          <p:cNvSpPr>
            <a:spLocks noGrp="1"/>
          </p:cNvSpPr>
          <p:nvPr>
            <p:ph type="sldNum" sz="quarter" idx="11"/>
          </p:nvPr>
        </p:nvSpPr>
        <p:spPr/>
        <p:txBody>
          <a:bodyPr/>
          <a:lstStyle>
            <a:lvl1pPr>
              <a:defRPr/>
            </a:lvl1pPr>
          </a:lstStyle>
          <a:p>
            <a:pPr>
              <a:defRPr/>
            </a:pPr>
            <a:fld id="{1C7A26BF-B445-E84E-AF93-3B10E41869DC}" type="slidenum">
              <a:rPr lang="fr-BE"/>
              <a:pPr>
                <a:defRPr/>
              </a:pPr>
              <a:t>‹N°›</a:t>
            </a:fld>
            <a:endParaRPr lang="fr-BE"/>
          </a:p>
        </p:txBody>
      </p:sp>
    </p:spTree>
    <p:extLst>
      <p:ext uri="{BB962C8B-B14F-4D97-AF65-F5344CB8AC3E}">
        <p14:creationId xmlns:p14="http://schemas.microsoft.com/office/powerpoint/2010/main" val="82253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contenu_2.1">
    <p:spTree>
      <p:nvGrpSpPr>
        <p:cNvPr id="1" name=""/>
        <p:cNvGrpSpPr/>
        <p:nvPr/>
      </p:nvGrpSpPr>
      <p:grpSpPr>
        <a:xfrm>
          <a:off x="0" y="0"/>
          <a:ext cx="0" cy="0"/>
          <a:chOff x="0" y="0"/>
          <a:chExt cx="0" cy="0"/>
        </a:xfrm>
      </p:grpSpPr>
      <p:sp>
        <p:nvSpPr>
          <p:cNvPr id="13" name="Triangle rectangle 12">
            <a:extLst>
              <a:ext uri="{FF2B5EF4-FFF2-40B4-BE49-F238E27FC236}">
                <a16:creationId xmlns:a16="http://schemas.microsoft.com/office/drawing/2014/main" id="{170044AD-61EC-4AE1-928A-9E46FA0B8870}"/>
              </a:ext>
            </a:extLst>
          </p:cNvPr>
          <p:cNvSpPr>
            <a:spLocks noChangeAspect="1"/>
          </p:cNvSpPr>
          <p:nvPr/>
        </p:nvSpPr>
        <p:spPr>
          <a:xfrm>
            <a:off x="1" y="5461200"/>
            <a:ext cx="3224935" cy="1396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4" name="Espace réservé de la date 3"/>
          <p:cNvSpPr>
            <a:spLocks noGrp="1"/>
          </p:cNvSpPr>
          <p:nvPr>
            <p:ph type="dt" sz="half" idx="10"/>
          </p:nvPr>
        </p:nvSpPr>
        <p:spPr/>
        <p:txBody>
          <a:bodyPr/>
          <a:lstStyle/>
          <a:p>
            <a:fld id="{4B0FE00F-B130-4B85-8B0B-15E85C229C30}" type="datetime1">
              <a:rPr lang="fr-FR" smtClean="0"/>
              <a:t>18/07/2022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137BA7-EAC9-DE47-A196-16A5FB16B1AD}" type="slidenum">
              <a:rPr lang="fr-FR" smtClean="0"/>
              <a:t>‹N°›</a:t>
            </a:fld>
            <a:endParaRPr lang="fr-FR"/>
          </a:p>
        </p:txBody>
      </p:sp>
      <p:sp>
        <p:nvSpPr>
          <p:cNvPr id="9" name="Titre 1">
            <a:extLst>
              <a:ext uri="{FF2B5EF4-FFF2-40B4-BE49-F238E27FC236}">
                <a16:creationId xmlns:a16="http://schemas.microsoft.com/office/drawing/2014/main" id="{942F23FC-5CB2-4046-A892-B08B5D7FEDD8}"/>
              </a:ext>
            </a:extLst>
          </p:cNvPr>
          <p:cNvSpPr>
            <a:spLocks noGrp="1"/>
          </p:cNvSpPr>
          <p:nvPr>
            <p:ph type="title"/>
          </p:nvPr>
        </p:nvSpPr>
        <p:spPr>
          <a:xfrm>
            <a:off x="609599" y="274639"/>
            <a:ext cx="10392000" cy="1003017"/>
          </a:xfrm>
        </p:spPr>
        <p:txBody>
          <a:bodyPr anchor="t"/>
          <a:lstStyle>
            <a:lvl1pPr>
              <a:defRPr sz="2900"/>
            </a:lvl1pPr>
          </a:lstStyle>
          <a:p>
            <a:r>
              <a:rPr lang="fr-FR"/>
              <a:t>Modifiez le style du titre</a:t>
            </a:r>
            <a:endParaRPr lang="fr-FR" dirty="0"/>
          </a:p>
        </p:txBody>
      </p:sp>
      <p:sp>
        <p:nvSpPr>
          <p:cNvPr id="11" name="Espace réservé du contenu 2">
            <a:extLst>
              <a:ext uri="{FF2B5EF4-FFF2-40B4-BE49-F238E27FC236}">
                <a16:creationId xmlns:a16="http://schemas.microsoft.com/office/drawing/2014/main" id="{3E9B57E9-C93B-498E-BB21-1CF6EBED9E15}"/>
              </a:ext>
            </a:extLst>
          </p:cNvPr>
          <p:cNvSpPr>
            <a:spLocks noGrp="1"/>
          </p:cNvSpPr>
          <p:nvPr>
            <p:ph idx="1"/>
          </p:nvPr>
        </p:nvSpPr>
        <p:spPr>
          <a:xfrm>
            <a:off x="609599" y="1461295"/>
            <a:ext cx="10392000" cy="466486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0" name="Graphique 9">
            <a:extLst>
              <a:ext uri="{FF2B5EF4-FFF2-40B4-BE49-F238E27FC236}">
                <a16:creationId xmlns:a16="http://schemas.microsoft.com/office/drawing/2014/main" id="{916A80C0-012D-40BD-BDFB-07A82AB6C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1601" y="234000"/>
            <a:ext cx="541535" cy="669600"/>
          </a:xfrm>
          <a:prstGeom prst="rect">
            <a:avLst/>
          </a:prstGeom>
        </p:spPr>
      </p:pic>
    </p:spTree>
    <p:extLst>
      <p:ext uri="{BB962C8B-B14F-4D97-AF65-F5344CB8AC3E}">
        <p14:creationId xmlns:p14="http://schemas.microsoft.com/office/powerpoint/2010/main" val="353738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Connecteur droit 3"/>
          <p:cNvCxnSpPr/>
          <p:nvPr/>
        </p:nvCxnSpPr>
        <p:spPr>
          <a:xfrm>
            <a:off x="719667" y="1408113"/>
            <a:ext cx="100816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23392" y="389424"/>
            <a:ext cx="10177131" cy="1143000"/>
          </a:xfrm>
        </p:spPr>
        <p:txBody>
          <a:bodyPr/>
          <a:lstStyle>
            <a:lvl1pPr algn="l">
              <a:defRPr/>
            </a:lvl1pPr>
          </a:lstStyle>
          <a:p>
            <a:r>
              <a:rPr lang="fr-FR" dirty="0"/>
              <a:t>Modifiez le style du titre</a:t>
            </a:r>
            <a:endParaRPr lang="fr-BE" dirty="0"/>
          </a:p>
        </p:txBody>
      </p:sp>
      <p:sp>
        <p:nvSpPr>
          <p:cNvPr id="3" name="Espace réservé du contenu 2"/>
          <p:cNvSpPr>
            <a:spLocks noGrp="1"/>
          </p:cNvSpPr>
          <p:nvPr>
            <p:ph idx="1"/>
          </p:nvPr>
        </p:nvSpPr>
        <p:spPr>
          <a:xfrm>
            <a:off x="609600" y="1652776"/>
            <a:ext cx="10972800" cy="45845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6" name="Espace réservé du numéro de diapositive 5"/>
          <p:cNvSpPr>
            <a:spLocks noGrp="1"/>
          </p:cNvSpPr>
          <p:nvPr>
            <p:ph type="sldNum" sz="quarter" idx="11"/>
          </p:nvPr>
        </p:nvSpPr>
        <p:spPr/>
        <p:txBody>
          <a:bodyPr/>
          <a:lstStyle>
            <a:lvl1pPr>
              <a:defRPr/>
            </a:lvl1pPr>
          </a:lstStyle>
          <a:p>
            <a:pPr>
              <a:defRPr/>
            </a:pPr>
            <a:fld id="{9D4BEFEC-7EBF-F647-B77B-BDFF962B8D21}" type="slidenum">
              <a:rPr lang="fr-BE"/>
              <a:pPr>
                <a:defRPr/>
              </a:pPr>
              <a:t>‹N°›</a:t>
            </a:fld>
            <a:endParaRPr lang="fr-BE"/>
          </a:p>
        </p:txBody>
      </p:sp>
    </p:spTree>
    <p:extLst>
      <p:ext uri="{BB962C8B-B14F-4D97-AF65-F5344CB8AC3E}">
        <p14:creationId xmlns:p14="http://schemas.microsoft.com/office/powerpoint/2010/main" val="256656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5" name="Espace réservé du numéro de diapositive 5"/>
          <p:cNvSpPr>
            <a:spLocks noGrp="1"/>
          </p:cNvSpPr>
          <p:nvPr>
            <p:ph type="sldNum" sz="quarter" idx="11"/>
          </p:nvPr>
        </p:nvSpPr>
        <p:spPr/>
        <p:txBody>
          <a:bodyPr/>
          <a:lstStyle>
            <a:lvl1pPr>
              <a:defRPr/>
            </a:lvl1pPr>
          </a:lstStyle>
          <a:p>
            <a:pPr>
              <a:defRPr/>
            </a:pPr>
            <a:fld id="{00B791D1-1A6C-364D-B22B-B3515163494B}" type="slidenum">
              <a:rPr lang="fr-BE"/>
              <a:pPr>
                <a:defRPr/>
              </a:pPr>
              <a:t>‹N°›</a:t>
            </a:fld>
            <a:endParaRPr lang="fr-BE"/>
          </a:p>
        </p:txBody>
      </p:sp>
    </p:spTree>
    <p:extLst>
      <p:ext uri="{BB962C8B-B14F-4D97-AF65-F5344CB8AC3E}">
        <p14:creationId xmlns:p14="http://schemas.microsoft.com/office/powerpoint/2010/main" val="35751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5" name="Connecteur droit 4"/>
          <p:cNvCxnSpPr/>
          <p:nvPr/>
        </p:nvCxnSpPr>
        <p:spPr>
          <a:xfrm>
            <a:off x="1081617" y="1519238"/>
            <a:ext cx="10081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a:t>Modifiez le style du titre</a:t>
            </a:r>
            <a:endParaRPr lang="fr-BE"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7" name="Espace réservé du numéro de diapositive 6"/>
          <p:cNvSpPr>
            <a:spLocks noGrp="1"/>
          </p:cNvSpPr>
          <p:nvPr>
            <p:ph type="sldNum" sz="quarter" idx="11"/>
          </p:nvPr>
        </p:nvSpPr>
        <p:spPr/>
        <p:txBody>
          <a:bodyPr/>
          <a:lstStyle>
            <a:lvl1pPr>
              <a:defRPr/>
            </a:lvl1pPr>
          </a:lstStyle>
          <a:p>
            <a:pPr>
              <a:defRPr/>
            </a:pPr>
            <a:fld id="{B5980EDE-26FF-5D43-9479-30B62BDCA7CD}" type="slidenum">
              <a:rPr lang="fr-BE"/>
              <a:pPr>
                <a:defRPr/>
              </a:pPr>
              <a:t>‹N°›</a:t>
            </a:fld>
            <a:endParaRPr lang="fr-BE"/>
          </a:p>
        </p:txBody>
      </p:sp>
    </p:spTree>
    <p:extLst>
      <p:ext uri="{BB962C8B-B14F-4D97-AF65-F5344CB8AC3E}">
        <p14:creationId xmlns:p14="http://schemas.microsoft.com/office/powerpoint/2010/main" val="262608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Connecteur droit 6"/>
          <p:cNvCxnSpPr/>
          <p:nvPr/>
        </p:nvCxnSpPr>
        <p:spPr>
          <a:xfrm>
            <a:off x="1081617" y="1484313"/>
            <a:ext cx="10081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8" name="Espace réservé du pied de page 7"/>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9" name="Espace réservé du numéro de diapositive 8"/>
          <p:cNvSpPr>
            <a:spLocks noGrp="1"/>
          </p:cNvSpPr>
          <p:nvPr>
            <p:ph type="sldNum" sz="quarter" idx="11"/>
          </p:nvPr>
        </p:nvSpPr>
        <p:spPr/>
        <p:txBody>
          <a:bodyPr/>
          <a:lstStyle>
            <a:lvl1pPr>
              <a:defRPr/>
            </a:lvl1pPr>
          </a:lstStyle>
          <a:p>
            <a:pPr>
              <a:defRPr/>
            </a:pPr>
            <a:fld id="{7B9732B8-D277-5246-8490-AAA1D6043224}" type="slidenum">
              <a:rPr lang="fr-BE"/>
              <a:pPr>
                <a:defRPr/>
              </a:pPr>
              <a:t>‹N°›</a:t>
            </a:fld>
            <a:endParaRPr lang="fr-BE"/>
          </a:p>
        </p:txBody>
      </p:sp>
    </p:spTree>
    <p:extLst>
      <p:ext uri="{BB962C8B-B14F-4D97-AF65-F5344CB8AC3E}">
        <p14:creationId xmlns:p14="http://schemas.microsoft.com/office/powerpoint/2010/main" val="55491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 name="Connecteur droit 2"/>
          <p:cNvCxnSpPr/>
          <p:nvPr/>
        </p:nvCxnSpPr>
        <p:spPr>
          <a:xfrm>
            <a:off x="1071034" y="1484313"/>
            <a:ext cx="100816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a:t>Modifiez le style du titre</a:t>
            </a:r>
            <a:endParaRPr lang="fr-BE" dirty="0"/>
          </a:p>
        </p:txBody>
      </p:sp>
      <p:sp>
        <p:nvSpPr>
          <p:cNvPr id="4" name="Espace réservé du pied de page 3"/>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5" name="Espace réservé du numéro de diapositive 4"/>
          <p:cNvSpPr>
            <a:spLocks noGrp="1"/>
          </p:cNvSpPr>
          <p:nvPr>
            <p:ph type="sldNum" sz="quarter" idx="11"/>
          </p:nvPr>
        </p:nvSpPr>
        <p:spPr/>
        <p:txBody>
          <a:bodyPr/>
          <a:lstStyle>
            <a:lvl1pPr>
              <a:defRPr/>
            </a:lvl1pPr>
          </a:lstStyle>
          <a:p>
            <a:pPr>
              <a:defRPr/>
            </a:pPr>
            <a:fld id="{79A6E115-9F4A-A246-AF6E-297104AC9057}" type="slidenum">
              <a:rPr lang="fr-BE"/>
              <a:pPr>
                <a:defRPr/>
              </a:pPr>
              <a:t>‹N°›</a:t>
            </a:fld>
            <a:endParaRPr lang="fr-BE"/>
          </a:p>
        </p:txBody>
      </p:sp>
    </p:spTree>
    <p:extLst>
      <p:ext uri="{BB962C8B-B14F-4D97-AF65-F5344CB8AC3E}">
        <p14:creationId xmlns:p14="http://schemas.microsoft.com/office/powerpoint/2010/main" val="220745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3" name="Espace réservé du numéro de diapositive 5"/>
          <p:cNvSpPr>
            <a:spLocks noGrp="1"/>
          </p:cNvSpPr>
          <p:nvPr>
            <p:ph type="sldNum" sz="quarter" idx="11"/>
          </p:nvPr>
        </p:nvSpPr>
        <p:spPr/>
        <p:txBody>
          <a:bodyPr/>
          <a:lstStyle>
            <a:lvl1pPr>
              <a:defRPr/>
            </a:lvl1pPr>
          </a:lstStyle>
          <a:p>
            <a:pPr>
              <a:defRPr/>
            </a:pPr>
            <a:fld id="{034CE637-37F8-4A4F-A1F7-9A5C58ED0037}" type="slidenum">
              <a:rPr lang="fr-BE"/>
              <a:pPr>
                <a:defRPr/>
              </a:pPr>
              <a:t>‹N°›</a:t>
            </a:fld>
            <a:endParaRPr lang="fr-BE"/>
          </a:p>
        </p:txBody>
      </p:sp>
    </p:spTree>
    <p:extLst>
      <p:ext uri="{BB962C8B-B14F-4D97-AF65-F5344CB8AC3E}">
        <p14:creationId xmlns:p14="http://schemas.microsoft.com/office/powerpoint/2010/main" val="28803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6" name="Espace réservé du numéro de diapositive 5"/>
          <p:cNvSpPr>
            <a:spLocks noGrp="1"/>
          </p:cNvSpPr>
          <p:nvPr>
            <p:ph type="sldNum" sz="quarter" idx="11"/>
          </p:nvPr>
        </p:nvSpPr>
        <p:spPr/>
        <p:txBody>
          <a:bodyPr/>
          <a:lstStyle>
            <a:lvl1pPr>
              <a:defRPr/>
            </a:lvl1pPr>
          </a:lstStyle>
          <a:p>
            <a:pPr>
              <a:defRPr/>
            </a:pPr>
            <a:fld id="{7AA2EAA0-247E-0242-936D-4A1C215B1C48}" type="slidenum">
              <a:rPr lang="fr-BE"/>
              <a:pPr>
                <a:defRPr/>
              </a:pPr>
              <a:t>‹N°›</a:t>
            </a:fld>
            <a:endParaRPr lang="fr-BE"/>
          </a:p>
        </p:txBody>
      </p:sp>
    </p:spTree>
    <p:extLst>
      <p:ext uri="{BB962C8B-B14F-4D97-AF65-F5344CB8AC3E}">
        <p14:creationId xmlns:p14="http://schemas.microsoft.com/office/powerpoint/2010/main" val="196739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4"/>
          <p:cNvSpPr>
            <a:spLocks noGrp="1"/>
          </p:cNvSpPr>
          <p:nvPr>
            <p:ph type="ftr" sz="quarter" idx="10"/>
          </p:nvPr>
        </p:nvSpPr>
        <p:spPr>
          <a:xfrm>
            <a:off x="4165600" y="6356351"/>
            <a:ext cx="3860800" cy="365125"/>
          </a:xfrm>
          <a:prstGeom prst="rect">
            <a:avLst/>
          </a:prstGeom>
        </p:spPr>
        <p:txBody>
          <a:bodyPr/>
          <a:lstStyle>
            <a:lvl1pPr>
              <a:defRPr/>
            </a:lvl1pPr>
          </a:lstStyle>
          <a:p>
            <a:pPr>
              <a:defRPr/>
            </a:pPr>
            <a:r>
              <a:rPr lang="fr-BE"/>
              <a:t>Prof. dr Marc Bourgeois (marc.bourgeois@uliege.be)</a:t>
            </a:r>
          </a:p>
        </p:txBody>
      </p:sp>
      <p:sp>
        <p:nvSpPr>
          <p:cNvPr id="6" name="Espace réservé du numéro de diapositive 5"/>
          <p:cNvSpPr>
            <a:spLocks noGrp="1"/>
          </p:cNvSpPr>
          <p:nvPr>
            <p:ph type="sldNum" sz="quarter" idx="11"/>
          </p:nvPr>
        </p:nvSpPr>
        <p:spPr/>
        <p:txBody>
          <a:bodyPr/>
          <a:lstStyle>
            <a:lvl1pPr>
              <a:defRPr/>
            </a:lvl1pPr>
          </a:lstStyle>
          <a:p>
            <a:pPr>
              <a:defRPr/>
            </a:pPr>
            <a:fld id="{CA1BE79D-5F3E-B748-969E-590D2CFED662}" type="slidenum">
              <a:rPr lang="fr-BE"/>
              <a:pPr>
                <a:defRPr/>
              </a:pPr>
              <a:t>‹N°›</a:t>
            </a:fld>
            <a:endParaRPr lang="fr-BE"/>
          </a:p>
        </p:txBody>
      </p:sp>
    </p:spTree>
    <p:extLst>
      <p:ext uri="{BB962C8B-B14F-4D97-AF65-F5344CB8AC3E}">
        <p14:creationId xmlns:p14="http://schemas.microsoft.com/office/powerpoint/2010/main" val="329617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94785" y="274638"/>
            <a:ext cx="102065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fr-BE"/>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u="none">
                <a:solidFill>
                  <a:srgbClr val="404040"/>
                </a:solidFill>
                <a:latin typeface="Times New Roman" pitchFamily="3" charset="0"/>
              </a:defRPr>
            </a:lvl1pPr>
          </a:lstStyle>
          <a:p>
            <a:pPr>
              <a:defRPr/>
            </a:pPr>
            <a:fld id="{20D00D9C-3DEC-274F-BE7A-0A67F754CEBC}" type="slidenum">
              <a:rPr lang="fr-BE"/>
              <a:pPr>
                <a:defRPr/>
              </a:pPr>
              <a:t>‹N°›</a:t>
            </a:fld>
            <a:endParaRPr lang="fr-BE"/>
          </a:p>
        </p:txBody>
      </p:sp>
      <p:sp>
        <p:nvSpPr>
          <p:cNvPr id="7" name="Rectangle 6"/>
          <p:cNvSpPr/>
          <p:nvPr/>
        </p:nvSpPr>
        <p:spPr>
          <a:xfrm rot="16200000">
            <a:off x="1892822" y="4700172"/>
            <a:ext cx="45719" cy="3120000"/>
          </a:xfrm>
          <a:prstGeom prst="rect">
            <a:avLst/>
          </a:prstGeom>
          <a:solidFill>
            <a:srgbClr val="770CA2"/>
          </a:solidFill>
          <a:ln>
            <a:solidFill>
              <a:srgbClr val="770CA2"/>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sz="1800"/>
          </a:p>
        </p:txBody>
      </p:sp>
      <p:sp>
        <p:nvSpPr>
          <p:cNvPr id="10" name="Rectangle 9"/>
          <p:cNvSpPr/>
          <p:nvPr/>
        </p:nvSpPr>
        <p:spPr>
          <a:xfrm rot="16200000">
            <a:off x="4676114" y="4700172"/>
            <a:ext cx="45719" cy="3120000"/>
          </a:xfrm>
          <a:prstGeom prst="rect">
            <a:avLst/>
          </a:prstGeom>
          <a:solidFill>
            <a:srgbClr val="00A3B0"/>
          </a:solidFill>
          <a:ln>
            <a:solidFill>
              <a:srgbClr val="00A3B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sz="1800"/>
          </a:p>
        </p:txBody>
      </p:sp>
      <p:sp>
        <p:nvSpPr>
          <p:cNvPr id="11" name="Rectangle 10"/>
          <p:cNvSpPr/>
          <p:nvPr/>
        </p:nvSpPr>
        <p:spPr>
          <a:xfrm rot="5400000">
            <a:off x="7471599" y="4700173"/>
            <a:ext cx="45719" cy="3120000"/>
          </a:xfrm>
          <a:prstGeom prst="rect">
            <a:avLst/>
          </a:prstGeom>
          <a:solidFill>
            <a:srgbClr val="E59901"/>
          </a:solidFill>
          <a:ln>
            <a:solidFill>
              <a:srgbClr val="E5990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sz="1800"/>
          </a:p>
        </p:txBody>
      </p:sp>
      <p:sp>
        <p:nvSpPr>
          <p:cNvPr id="12" name="Rectangle 11"/>
          <p:cNvSpPr/>
          <p:nvPr/>
        </p:nvSpPr>
        <p:spPr>
          <a:xfrm rot="5400000">
            <a:off x="10266070" y="4698890"/>
            <a:ext cx="45719" cy="3120000"/>
          </a:xfrm>
          <a:prstGeom prst="rect">
            <a:avLst/>
          </a:prstGeom>
          <a:solidFill>
            <a:srgbClr val="A01B69"/>
          </a:solidFill>
          <a:ln>
            <a:solidFill>
              <a:srgbClr val="A01B69"/>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sz="1800"/>
          </a:p>
        </p:txBody>
      </p:sp>
      <p:sp>
        <p:nvSpPr>
          <p:cNvPr id="2" name="Espace réservé du pied de page 1">
            <a:extLst>
              <a:ext uri="{FF2B5EF4-FFF2-40B4-BE49-F238E27FC236}">
                <a16:creationId xmlns:a16="http://schemas.microsoft.com/office/drawing/2014/main" id="{A95D8CF2-9908-5347-B19A-627559A1B80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 dr Marc Bourgeois (marc.bourgeois@uliege.be)</a:t>
            </a:r>
          </a:p>
        </p:txBody>
      </p:sp>
      <p:pic>
        <p:nvPicPr>
          <p:cNvPr id="13" name="Image 12">
            <a:extLst>
              <a:ext uri="{FF2B5EF4-FFF2-40B4-BE49-F238E27FC236}">
                <a16:creationId xmlns:a16="http://schemas.microsoft.com/office/drawing/2014/main" id="{4C9610DA-78A0-0B47-B596-768BE13A2E36}"/>
              </a:ext>
            </a:extLst>
          </p:cNvPr>
          <p:cNvPicPr>
            <a:picLocks noChangeAspect="1"/>
          </p:cNvPicPr>
          <p:nvPr userDrawn="1"/>
        </p:nvPicPr>
        <p:blipFill>
          <a:blip r:embed="rId14"/>
          <a:stretch>
            <a:fillRect/>
          </a:stretch>
        </p:blipFill>
        <p:spPr>
          <a:xfrm>
            <a:off x="9744406" y="359891"/>
            <a:ext cx="2273445" cy="491447"/>
          </a:xfrm>
          <a:prstGeom prst="rect">
            <a:avLst/>
          </a:prstGeom>
        </p:spPr>
      </p:pic>
      <p:pic>
        <p:nvPicPr>
          <p:cNvPr id="14" name="Image 12"/>
          <p:cNvPicPr>
            <a:picLocks noChangeAspect="1"/>
          </p:cNvPicPr>
          <p:nvPr userDrawn="1"/>
        </p:nvPicPr>
        <p:blipFill>
          <a:blip r:embed="rId15"/>
          <a:srcRect/>
          <a:stretch>
            <a:fillRect/>
          </a:stretch>
        </p:blipFill>
        <p:spPr bwMode="auto">
          <a:xfrm>
            <a:off x="194733" y="6227763"/>
            <a:ext cx="1710267" cy="622300"/>
          </a:xfrm>
          <a:prstGeom prst="rect">
            <a:avLst/>
          </a:prstGeom>
          <a:noFill/>
          <a:ln w="9525">
            <a:noFill/>
            <a:miter lim="800000"/>
            <a:headEnd/>
            <a:tailEnd/>
          </a:ln>
        </p:spPr>
      </p:pic>
    </p:spTree>
    <p:extLst>
      <p:ext uri="{BB962C8B-B14F-4D97-AF65-F5344CB8AC3E}">
        <p14:creationId xmlns:p14="http://schemas.microsoft.com/office/powerpoint/2010/main" val="785749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0" fontAlgn="base" hangingPunct="0">
        <a:spcBef>
          <a:spcPct val="0"/>
        </a:spcBef>
        <a:spcAft>
          <a:spcPct val="0"/>
        </a:spcAft>
        <a:defRPr sz="4000" kern="1200">
          <a:solidFill>
            <a:schemeClr val="tx1"/>
          </a:solidFill>
          <a:latin typeface="Times New Roman" pitchFamily="18" charset="0"/>
          <a:ea typeface="MS PGothic" panose="020B0600070205080204" pitchFamily="34" charset="-128"/>
          <a:cs typeface="Times New Roman" pitchFamily="18" charset="0"/>
        </a:defRPr>
      </a:lvl1pPr>
      <a:lvl2pPr algn="l" rtl="0" eaLnBrk="0" fontAlgn="base" hangingPunct="0">
        <a:spcBef>
          <a:spcPct val="0"/>
        </a:spcBef>
        <a:spcAft>
          <a:spcPct val="0"/>
        </a:spcAft>
        <a:defRPr sz="4000">
          <a:solidFill>
            <a:schemeClr val="tx1"/>
          </a:solidFill>
          <a:latin typeface="Times New Roman" pitchFamily="18" charset="0"/>
          <a:ea typeface="MS PGothic" panose="020B0600070205080204" pitchFamily="34" charset="-128"/>
          <a:cs typeface="Times New Roman" pitchFamily="18" charset="0"/>
        </a:defRPr>
      </a:lvl2pPr>
      <a:lvl3pPr algn="l" rtl="0" eaLnBrk="0" fontAlgn="base" hangingPunct="0">
        <a:spcBef>
          <a:spcPct val="0"/>
        </a:spcBef>
        <a:spcAft>
          <a:spcPct val="0"/>
        </a:spcAft>
        <a:defRPr sz="4000">
          <a:solidFill>
            <a:schemeClr val="tx1"/>
          </a:solidFill>
          <a:latin typeface="Times New Roman" pitchFamily="18" charset="0"/>
          <a:ea typeface="MS PGothic" panose="020B0600070205080204" pitchFamily="34" charset="-128"/>
          <a:cs typeface="Times New Roman" pitchFamily="18" charset="0"/>
        </a:defRPr>
      </a:lvl3pPr>
      <a:lvl4pPr algn="l" rtl="0" eaLnBrk="0" fontAlgn="base" hangingPunct="0">
        <a:spcBef>
          <a:spcPct val="0"/>
        </a:spcBef>
        <a:spcAft>
          <a:spcPct val="0"/>
        </a:spcAft>
        <a:defRPr sz="4000">
          <a:solidFill>
            <a:schemeClr val="tx1"/>
          </a:solidFill>
          <a:latin typeface="Times New Roman" pitchFamily="18" charset="0"/>
          <a:ea typeface="MS PGothic" panose="020B0600070205080204" pitchFamily="34" charset="-128"/>
          <a:cs typeface="Times New Roman" pitchFamily="18" charset="0"/>
        </a:defRPr>
      </a:lvl4pPr>
      <a:lvl5pPr algn="l" rtl="0" eaLnBrk="0" fontAlgn="base" hangingPunct="0">
        <a:spcBef>
          <a:spcPct val="0"/>
        </a:spcBef>
        <a:spcAft>
          <a:spcPct val="0"/>
        </a:spcAft>
        <a:defRPr sz="4000">
          <a:solidFill>
            <a:schemeClr val="tx1"/>
          </a:solidFill>
          <a:latin typeface="Times New Roman" pitchFamily="18" charset="0"/>
          <a:ea typeface="MS PGothic" panose="020B0600070205080204" pitchFamily="34" charset="-128"/>
          <a:cs typeface="Times New Roman" pitchFamily="18" charset="0"/>
        </a:defRPr>
      </a:lvl5pPr>
      <a:lvl6pPr marL="457200" algn="l" rtl="0" fontAlgn="base">
        <a:spcBef>
          <a:spcPct val="0"/>
        </a:spcBef>
        <a:spcAft>
          <a:spcPct val="0"/>
        </a:spcAft>
        <a:defRPr sz="4000">
          <a:solidFill>
            <a:schemeClr val="tx1"/>
          </a:solidFill>
          <a:latin typeface="Times New Roman" pitchFamily="18" charset="0"/>
          <a:cs typeface="Times New Roman" pitchFamily="18" charset="0"/>
        </a:defRPr>
      </a:lvl6pPr>
      <a:lvl7pPr marL="914400" algn="l" rtl="0" fontAlgn="base">
        <a:spcBef>
          <a:spcPct val="0"/>
        </a:spcBef>
        <a:spcAft>
          <a:spcPct val="0"/>
        </a:spcAft>
        <a:defRPr sz="4000">
          <a:solidFill>
            <a:schemeClr val="tx1"/>
          </a:solidFill>
          <a:latin typeface="Times New Roman" pitchFamily="18" charset="0"/>
          <a:cs typeface="Times New Roman" pitchFamily="18" charset="0"/>
        </a:defRPr>
      </a:lvl7pPr>
      <a:lvl8pPr marL="1371600" algn="l" rtl="0" fontAlgn="base">
        <a:spcBef>
          <a:spcPct val="0"/>
        </a:spcBef>
        <a:spcAft>
          <a:spcPct val="0"/>
        </a:spcAft>
        <a:defRPr sz="4000">
          <a:solidFill>
            <a:schemeClr val="tx1"/>
          </a:solidFill>
          <a:latin typeface="Times New Roman" pitchFamily="18" charset="0"/>
          <a:cs typeface="Times New Roman" pitchFamily="18" charset="0"/>
        </a:defRPr>
      </a:lvl8pPr>
      <a:lvl9pPr marL="1828800" algn="l" rtl="0" fontAlgn="base">
        <a:spcBef>
          <a:spcPct val="0"/>
        </a:spcBef>
        <a:spcAft>
          <a:spcPct val="0"/>
        </a:spcAft>
        <a:defRPr sz="4000">
          <a:solidFill>
            <a:schemeClr val="tx1"/>
          </a:solidFill>
          <a:latin typeface="Times New Roman" pitchFamily="18" charset="0"/>
          <a:cs typeface="Times New Roman" pitchFamily="18" charset="0"/>
        </a:defRPr>
      </a:lvl9pPr>
    </p:titleStyle>
    <p:bodyStyle>
      <a:lvl1pPr marL="342900" indent="-342900" algn="l" rtl="0" eaLnBrk="0" fontAlgn="base" hangingPunct="0">
        <a:lnSpc>
          <a:spcPct val="114000"/>
        </a:lnSpc>
        <a:spcBef>
          <a:spcPct val="20000"/>
        </a:spcBef>
        <a:spcAft>
          <a:spcPct val="0"/>
        </a:spcAft>
        <a:buFont typeface="Arial" pitchFamily="3"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lnSpc>
          <a:spcPct val="114000"/>
        </a:lnSpc>
        <a:spcBef>
          <a:spcPct val="20000"/>
        </a:spcBef>
        <a:spcAft>
          <a:spcPct val="0"/>
        </a:spcAft>
        <a:buFont typeface="Arial" pitchFamily="3"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lnSpc>
          <a:spcPct val="114000"/>
        </a:lnSpc>
        <a:spcBef>
          <a:spcPct val="20000"/>
        </a:spcBef>
        <a:spcAft>
          <a:spcPct val="0"/>
        </a:spcAft>
        <a:buFont typeface="Arial" pitchFamily="3"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lnSpc>
          <a:spcPct val="114000"/>
        </a:lnSpc>
        <a:spcBef>
          <a:spcPct val="20000"/>
        </a:spcBef>
        <a:spcAft>
          <a:spcPct val="0"/>
        </a:spcAft>
        <a:buFont typeface="Arial" pitchFamily="3"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lnSpc>
          <a:spcPct val="114000"/>
        </a:lnSpc>
        <a:spcBef>
          <a:spcPct val="20000"/>
        </a:spcBef>
        <a:spcAft>
          <a:spcPct val="0"/>
        </a:spcAft>
        <a:buFont typeface="Arial" pitchFamily="3"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ctrTitle"/>
          </p:nvPr>
        </p:nvSpPr>
        <p:spPr>
          <a:xfrm>
            <a:off x="2209800" y="2693989"/>
            <a:ext cx="7772400" cy="1470025"/>
          </a:xfrm>
        </p:spPr>
        <p:txBody>
          <a:bodyPr/>
          <a:lstStyle/>
          <a:p>
            <a:pPr marL="342900" indent="-342900" eaLnBrk="1" hangingPunct="1"/>
            <a:r>
              <a:rPr lang="fr-BE" dirty="0">
                <a:latin typeface="Times New Roman" pitchFamily="3" charset="0"/>
              </a:rPr>
              <a:t>La décentralisation fiscale en Belgique</a:t>
            </a:r>
            <a:br>
              <a:rPr lang="fr-BE" dirty="0">
                <a:latin typeface="Times New Roman" pitchFamily="3" charset="0"/>
              </a:rPr>
            </a:br>
            <a:br>
              <a:rPr lang="fr-BE" dirty="0">
                <a:latin typeface="Times New Roman" pitchFamily="3" charset="0"/>
              </a:rPr>
            </a:br>
            <a:r>
              <a:rPr lang="fr-BE" sz="2800" dirty="0">
                <a:latin typeface="Times New Roman" pitchFamily="3" charset="0"/>
              </a:rPr>
              <a:t>Kinshasa, 22 et 23 juillet 2022</a:t>
            </a:r>
            <a:br>
              <a:rPr lang="fr-BE" sz="2800" dirty="0">
                <a:latin typeface="Times New Roman" pitchFamily="3" charset="0"/>
              </a:rPr>
            </a:br>
            <a:br>
              <a:rPr lang="fr-BE" sz="2800" dirty="0">
                <a:latin typeface="Times New Roman" pitchFamily="3" charset="0"/>
              </a:rPr>
            </a:br>
            <a:r>
              <a:rPr lang="fr-BE" sz="2800" dirty="0">
                <a:latin typeface="Times New Roman" pitchFamily="3" charset="0"/>
              </a:rPr>
              <a:t>Marc Bourgeois, professeur ordinaire à l’Université de Liège, président du </a:t>
            </a:r>
            <a:r>
              <a:rPr lang="fr-BE" sz="2800" dirty="0" err="1">
                <a:latin typeface="Times New Roman" pitchFamily="3" charset="0"/>
              </a:rPr>
              <a:t>Tax</a:t>
            </a:r>
            <a:r>
              <a:rPr lang="fr-BE" sz="2800" dirty="0">
                <a:latin typeface="Times New Roman" pitchFamily="3" charset="0"/>
              </a:rPr>
              <a:t> Institute </a:t>
            </a:r>
            <a:r>
              <a:rPr lang="fr-BE" sz="2800" dirty="0" err="1">
                <a:latin typeface="Times New Roman" pitchFamily="3" charset="0"/>
              </a:rPr>
              <a:t>ULiège</a:t>
            </a:r>
            <a:endParaRPr lang="fr-BE" sz="2800" b="0" dirty="0">
              <a:latin typeface="Times New Roman" pitchFamily="3" charset="0"/>
            </a:endParaRPr>
          </a:p>
        </p:txBody>
      </p:sp>
      <p:sp>
        <p:nvSpPr>
          <p:cNvPr id="129027" name="Espace réservé du pied de page 1"/>
          <p:cNvSpPr>
            <a:spLocks noGrp="1"/>
          </p:cNvSpPr>
          <p:nvPr>
            <p:ph type="ftr" sz="quarter" idx="10"/>
          </p:nvPr>
        </p:nvSpPr>
        <p:spPr bwMode="auto">
          <a:noFill/>
          <a:ln>
            <a:miter lim="800000"/>
            <a:headEnd/>
            <a:tailEnd/>
          </a:ln>
        </p:spPr>
        <p:txBody>
          <a:bodyPr/>
          <a:lstStyle/>
          <a:p>
            <a:pPr eaLnBrk="0" fontAlgn="base" hangingPunct="0">
              <a:spcBef>
                <a:spcPct val="0"/>
              </a:spcBef>
              <a:spcAft>
                <a:spcPct val="0"/>
              </a:spcAft>
            </a:pPr>
            <a:r>
              <a:rPr lang="fr-BE" dirty="0">
                <a:solidFill>
                  <a:prstClr val="black">
                    <a:tint val="75000"/>
                  </a:prstClr>
                </a:solidFill>
                <a:latin typeface="Arial" pitchFamily="3" charset="0"/>
                <a:ea typeface="MS PGothic" pitchFamily="34" charset="-128"/>
              </a:rPr>
              <a:t>Prof. </a:t>
            </a:r>
            <a:r>
              <a:rPr lang="fr-BE" dirty="0" err="1">
                <a:solidFill>
                  <a:prstClr val="black">
                    <a:tint val="75000"/>
                  </a:prstClr>
                </a:solidFill>
                <a:latin typeface="Arial" pitchFamily="3" charset="0"/>
                <a:ea typeface="MS PGothic" pitchFamily="34" charset="-128"/>
              </a:rPr>
              <a:t>dr</a:t>
            </a:r>
            <a:r>
              <a:rPr lang="fr-BE" dirty="0">
                <a:solidFill>
                  <a:prstClr val="black">
                    <a:tint val="75000"/>
                  </a:prstClr>
                </a:solidFill>
                <a:latin typeface="Arial" pitchFamily="3" charset="0"/>
                <a:ea typeface="MS PGothic" pitchFamily="34" charset="-128"/>
              </a:rPr>
              <a:t> Marc Bourgeois (</a:t>
            </a:r>
            <a:r>
              <a:rPr lang="fr-BE" dirty="0" err="1">
                <a:solidFill>
                  <a:prstClr val="black">
                    <a:tint val="75000"/>
                  </a:prstClr>
                </a:solidFill>
                <a:latin typeface="Arial" pitchFamily="3" charset="0"/>
                <a:ea typeface="MS PGothic" pitchFamily="34" charset="-128"/>
              </a:rPr>
              <a:t>marc.bourgeois@uliege.be</a:t>
            </a:r>
            <a:r>
              <a:rPr lang="fr-BE" dirty="0">
                <a:solidFill>
                  <a:prstClr val="black">
                    <a:tint val="75000"/>
                  </a:prstClr>
                </a:solidFill>
                <a:latin typeface="Arial" pitchFamily="3" charset="0"/>
                <a:ea typeface="MS PGothic" pitchFamily="34" charset="-128"/>
              </a:rPr>
              <a:t>)</a:t>
            </a:r>
          </a:p>
        </p:txBody>
      </p:sp>
      <p:sp>
        <p:nvSpPr>
          <p:cNvPr id="129028" name="Espace réservé du numéro de diapositive 2"/>
          <p:cNvSpPr>
            <a:spLocks noGrp="1"/>
          </p:cNvSpPr>
          <p:nvPr>
            <p:ph type="sldNum" sz="quarter" idx="11"/>
          </p:nvPr>
        </p:nvSpPr>
        <p:spPr bwMode="auto">
          <a:noFill/>
          <a:ln>
            <a:miter lim="800000"/>
            <a:headEnd/>
            <a:tailEnd/>
          </a:ln>
        </p:spPr>
        <p:txBody>
          <a:bodyPr/>
          <a:lstStyle/>
          <a:p>
            <a:pPr fontAlgn="base">
              <a:spcBef>
                <a:spcPct val="0"/>
              </a:spcBef>
              <a:spcAft>
                <a:spcPct val="0"/>
              </a:spcAft>
            </a:pPr>
            <a:fld id="{EEA7E49F-48E8-A54B-9287-D2ACCCB0692F}" type="slidenum">
              <a:rPr lang="fr-BE">
                <a:ea typeface="Times New Roman" pitchFamily="3" charset="0"/>
                <a:cs typeface="Times New Roman" pitchFamily="3" charset="0"/>
              </a:rPr>
              <a:pPr fontAlgn="base">
                <a:spcBef>
                  <a:spcPct val="0"/>
                </a:spcBef>
                <a:spcAft>
                  <a:spcPct val="0"/>
                </a:spcAft>
              </a:pPr>
              <a:t>1</a:t>
            </a:fld>
            <a:endParaRPr lang="fr-BE">
              <a:ea typeface="Times New Roman" pitchFamily="3" charset="0"/>
              <a:cs typeface="Times New Roman" pitchFamily="3" charset="0"/>
            </a:endParaRPr>
          </a:p>
        </p:txBody>
      </p:sp>
    </p:spTree>
    <p:extLst>
      <p:ext uri="{BB962C8B-B14F-4D97-AF65-F5344CB8AC3E}">
        <p14:creationId xmlns:p14="http://schemas.microsoft.com/office/powerpoint/2010/main" val="345566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62500" lnSpcReduction="20000"/>
          </a:bodyPr>
          <a:lstStyle/>
          <a:p>
            <a:r>
              <a:rPr lang="fr-FR" b="1" dirty="0"/>
              <a:t>Pyramide de l’ancien État unitaire → Système actuel plus complexe à trois étages</a:t>
            </a:r>
          </a:p>
          <a:p>
            <a:pPr marL="0" indent="0">
              <a:buNone/>
            </a:pPr>
            <a:endParaRPr lang="fr-FR" dirty="0"/>
          </a:p>
          <a:p>
            <a:r>
              <a:rPr lang="fr-FR" dirty="0"/>
              <a:t>Etage supérieur : </a:t>
            </a:r>
          </a:p>
          <a:p>
            <a:pPr lvl="1"/>
            <a:r>
              <a:rPr lang="fr-FR" dirty="0"/>
              <a:t>État central, Communautés et Régions (tous trois égaux en droit ; interviennent sur un pied d’égalité mais dans des domaines différents)</a:t>
            </a:r>
          </a:p>
          <a:p>
            <a:endParaRPr lang="fr-FR" dirty="0"/>
          </a:p>
          <a:p>
            <a:r>
              <a:rPr lang="fr-FR" dirty="0"/>
              <a:t>Etage immédiatement inférieur :</a:t>
            </a:r>
          </a:p>
          <a:p>
            <a:pPr lvl="1"/>
            <a:r>
              <a:rPr lang="fr-FR" dirty="0"/>
              <a:t>Provinces (elles doivent agir dans le cadre des compétences fédérales, communautaires ou régionales en étant subordonnées à toutes les autorités supérieures)</a:t>
            </a:r>
          </a:p>
          <a:p>
            <a:endParaRPr lang="fr-FR" dirty="0"/>
          </a:p>
          <a:p>
            <a:r>
              <a:rPr lang="fr-FR" dirty="0"/>
              <a:t>Base de l’édifice :</a:t>
            </a:r>
          </a:p>
          <a:p>
            <a:pPr lvl="1"/>
            <a:r>
              <a:rPr lang="fr-FR" dirty="0"/>
              <a:t>Communes (lieu de pouvoir le plus proches du citoyen ; subordonnées aux autorités supérieures ; selon les compétences exercées, elles relèvent donc soit de l’autorité fédérale, soit de la Communauté, soit de la Région ; financées et contrôlées en ordre principal par les Régions, mais nuances pour l’autonomie fiscale)</a:t>
            </a:r>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10</a:t>
            </a:fld>
            <a:endParaRPr lang="fr-BE"/>
          </a:p>
        </p:txBody>
      </p:sp>
    </p:spTree>
    <p:extLst>
      <p:ext uri="{BB962C8B-B14F-4D97-AF65-F5344CB8AC3E}">
        <p14:creationId xmlns:p14="http://schemas.microsoft.com/office/powerpoint/2010/main" val="311736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47500" lnSpcReduction="20000"/>
          </a:bodyPr>
          <a:lstStyle/>
          <a:p>
            <a:r>
              <a:rPr lang="fr-FR" sz="3800" dirty="0"/>
              <a:t>Particularités du système fédéral belge</a:t>
            </a:r>
          </a:p>
          <a:p>
            <a:pPr lvl="1"/>
            <a:r>
              <a:rPr lang="fr-FR" sz="3800" dirty="0"/>
              <a:t>Deux catégories superposées d’entités fédérées: les « communautés » et les « régions » (une certaine asymétrie institutionnelle) (caractère bipolaire) (logique centrifuge)</a:t>
            </a:r>
          </a:p>
          <a:p>
            <a:pPr lvl="1"/>
            <a:r>
              <a:rPr lang="fr-FR" sz="3800" dirty="0"/>
              <a:t>Principes encadrant l’attribution de compétences matérielles aux entités fédérées: exclusivité, autonomie, égalité</a:t>
            </a:r>
          </a:p>
          <a:p>
            <a:pPr lvl="1"/>
            <a:r>
              <a:rPr lang="fr-FR" sz="3800" dirty="0"/>
              <a:t>Normes pouvant être adoptées par les entités fédérées : décrets ou ordonnances (même force que la « loi » nationale ; pas de supériorité hiérarchique de la loi nationale par rapport aux décrets communautaires ou aux décrets/ordonnances régionaux</a:t>
            </a:r>
          </a:p>
          <a:p>
            <a:pPr marL="0" indent="0">
              <a:buNone/>
            </a:pPr>
            <a:endParaRPr lang="fr-FR" sz="3800" dirty="0"/>
          </a:p>
          <a:p>
            <a:r>
              <a:rPr lang="fr-FR" sz="3800" dirty="0"/>
              <a:t>Les </a:t>
            </a:r>
            <a:r>
              <a:rPr lang="fr-FR" sz="3800" b="1" u="sng" dirty="0"/>
              <a:t>communautés</a:t>
            </a:r>
            <a:r>
              <a:rPr lang="fr-FR" sz="3800" dirty="0"/>
              <a:t>: enseignement, culture, matière dites “personnalisables”, emploi des langues</a:t>
            </a:r>
          </a:p>
          <a:p>
            <a:endParaRPr lang="fr-FR" sz="3800" dirty="0"/>
          </a:p>
          <a:p>
            <a:r>
              <a:rPr lang="fr-FR" sz="3800" dirty="0"/>
              <a:t>Les </a:t>
            </a:r>
            <a:r>
              <a:rPr lang="fr-FR" sz="3800" b="1" u="sng" dirty="0"/>
              <a:t>régions</a:t>
            </a:r>
            <a:r>
              <a:rPr lang="fr-FR" sz="3800" dirty="0"/>
              <a:t>: environnement, logement, urbanisme et aménagement du territoire, conservation de la nature, développement rural, politique de l’eau, aspects de politique économique, travaux publics, transports, …</a:t>
            </a:r>
          </a:p>
          <a:p>
            <a:endParaRPr lang="fr-FR" sz="3800" dirty="0"/>
          </a:p>
          <a:p>
            <a:r>
              <a:rPr lang="fr-FR" sz="3800" dirty="0"/>
              <a:t>Compétence matérielle = pouvoir (exclusif) d’adopter des normes ET de dépenser dans la matière concernée</a:t>
            </a:r>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11</a:t>
            </a:fld>
            <a:endParaRPr lang="fr-BE"/>
          </a:p>
        </p:txBody>
      </p:sp>
    </p:spTree>
    <p:extLst>
      <p:ext uri="{BB962C8B-B14F-4D97-AF65-F5344CB8AC3E}">
        <p14:creationId xmlns:p14="http://schemas.microsoft.com/office/powerpoint/2010/main" val="370809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10000"/>
          </a:bodyPr>
          <a:lstStyle/>
          <a:p>
            <a:r>
              <a:rPr lang="fr-FR" sz="3800" dirty="0"/>
              <a:t>Distinction fondamentale entre :</a:t>
            </a:r>
          </a:p>
          <a:p>
            <a:pPr lvl="1"/>
            <a:r>
              <a:rPr lang="fr-FR" sz="3400" dirty="0"/>
              <a:t>les </a:t>
            </a:r>
            <a:r>
              <a:rPr lang="fr-FR" sz="3400" b="1" u="sng" dirty="0"/>
              <a:t>compétences matérielles </a:t>
            </a:r>
            <a:r>
              <a:rPr lang="fr-FR" sz="3400" dirty="0"/>
              <a:t>des collectivités fédérées = pouvoir (exclusif) d’adopter un régime juridique dans un domaine de politique donné (enseignement, santé, infrastructures, économie, etc.) ET de dépenser dans ce domaine matériel (dépenses publiques)</a:t>
            </a:r>
          </a:p>
          <a:p>
            <a:pPr lvl="1"/>
            <a:r>
              <a:rPr lang="fr-FR" sz="3400" dirty="0"/>
              <a:t>les </a:t>
            </a:r>
            <a:r>
              <a:rPr lang="fr-FR" sz="3400" b="1" u="sng" dirty="0"/>
              <a:t>compétences fiscales</a:t>
            </a:r>
            <a:r>
              <a:rPr lang="fr-FR" sz="3400" dirty="0"/>
              <a:t> des collectivités fédérées : pouvoir de se financer par l’impôt</a:t>
            </a:r>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12</a:t>
            </a:fld>
            <a:endParaRPr lang="fr-BE"/>
          </a:p>
        </p:txBody>
      </p:sp>
    </p:spTree>
    <p:extLst>
      <p:ext uri="{BB962C8B-B14F-4D97-AF65-F5344CB8AC3E}">
        <p14:creationId xmlns:p14="http://schemas.microsoft.com/office/powerpoint/2010/main" val="251381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r>
              <a:rPr lang="fr-FR" sz="3800" dirty="0"/>
              <a:t>Belgique : deux systèmes légaux distincts et bien séparés de répartition des compétences :</a:t>
            </a:r>
          </a:p>
          <a:p>
            <a:pPr lvl="1"/>
            <a:r>
              <a:rPr lang="fr-FR" sz="3000" b="1" dirty="0"/>
              <a:t>matérielles</a:t>
            </a:r>
            <a:r>
              <a:rPr lang="fr-FR" sz="3000" dirty="0"/>
              <a:t>, d’une part : Constitution belge + loi spéciale du 8 août 1980</a:t>
            </a:r>
          </a:p>
          <a:p>
            <a:pPr lvl="1"/>
            <a:r>
              <a:rPr lang="fr-FR" sz="3000" b="1" dirty="0"/>
              <a:t>fiscales</a:t>
            </a:r>
            <a:r>
              <a:rPr lang="fr-FR" sz="3000" dirty="0"/>
              <a:t>, d’autre part : Constitution belge + loi spéciale du 16 janvier 1989 (« LSF »)</a:t>
            </a:r>
            <a:endParaRPr lang="fr-FR" sz="3000" b="1" dirty="0"/>
          </a:p>
          <a:p>
            <a:pPr marL="0" indent="0">
              <a:buNone/>
            </a:pPr>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13</a:t>
            </a:fld>
            <a:endParaRPr lang="fr-BE"/>
          </a:p>
        </p:txBody>
      </p:sp>
    </p:spTree>
    <p:extLst>
      <p:ext uri="{BB962C8B-B14F-4D97-AF65-F5344CB8AC3E}">
        <p14:creationId xmlns:p14="http://schemas.microsoft.com/office/powerpoint/2010/main" val="200579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dirty="0"/>
              <a:t>1. La Belgique, un État fédéral et décentralisé</a:t>
            </a:r>
          </a:p>
          <a:p>
            <a:r>
              <a:rPr lang="fr-FR" b="1" dirty="0"/>
              <a:t>2. Le système de financement des entités fédérées (Communautés et Régions)</a:t>
            </a:r>
          </a:p>
          <a:p>
            <a:r>
              <a:rPr lang="fr-FR" dirty="0"/>
              <a:t>3. L’autonomie fiscale des Régions</a:t>
            </a:r>
          </a:p>
          <a:p>
            <a:r>
              <a:rPr lang="fr-FR" dirty="0"/>
              <a:t>4. L’autonomie fiscale des collectivités locales (communes et provinces)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14</a:t>
            </a:fld>
            <a:endParaRPr lang="fr-BE"/>
          </a:p>
        </p:txBody>
      </p:sp>
    </p:spTree>
    <p:extLst>
      <p:ext uri="{BB962C8B-B14F-4D97-AF65-F5344CB8AC3E}">
        <p14:creationId xmlns:p14="http://schemas.microsoft.com/office/powerpoint/2010/main" val="155403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20000"/>
          </a:bodyPr>
          <a:lstStyle/>
          <a:p>
            <a:pPr marL="0" lvl="0" indent="0" algn="just">
              <a:lnSpc>
                <a:spcPct val="90000"/>
              </a:lnSpc>
              <a:spcBef>
                <a:spcPts val="500"/>
              </a:spcBef>
              <a:buNone/>
            </a:pPr>
            <a:r>
              <a:rPr lang="fr-BE" sz="2800" dirty="0">
                <a:latin typeface="Times New Roman"/>
              </a:rPr>
              <a:t>Dans un Etat fédéral (comme la Belgique), une alternative caractérise l’organisation du financement (recettes) des entités fédérées :</a:t>
            </a:r>
          </a:p>
          <a:p>
            <a:pPr lvl="0">
              <a:lnSpc>
                <a:spcPct val="90000"/>
              </a:lnSpc>
              <a:spcBef>
                <a:spcPts val="500"/>
              </a:spcBef>
              <a:buNone/>
            </a:pPr>
            <a:endParaRPr lang="fr-BE" sz="2800" dirty="0">
              <a:latin typeface="Times New Roman"/>
            </a:endParaRPr>
          </a:p>
          <a:p>
            <a:pPr lvl="1">
              <a:lnSpc>
                <a:spcPct val="90000"/>
              </a:lnSpc>
              <a:spcBef>
                <a:spcPts val="500"/>
              </a:spcBef>
              <a:buClr>
                <a:srgbClr val="1F497D"/>
              </a:buClr>
              <a:buFont typeface="Wingdings" pitchFamily="2"/>
              <a:buChar char="q"/>
            </a:pPr>
            <a:r>
              <a:rPr lang="fr-BE" b="1" dirty="0">
                <a:solidFill>
                  <a:srgbClr val="4F81BD"/>
                </a:solidFill>
                <a:latin typeface="Times New Roman"/>
                <a:cs typeface="Times New Roman"/>
              </a:rPr>
              <a:t>Transferts financiers (dotations) </a:t>
            </a:r>
            <a:r>
              <a:rPr lang="fr-BE" dirty="0">
                <a:latin typeface="Times New Roman"/>
                <a:cs typeface="Times New Roman"/>
              </a:rPr>
              <a:t>de l’Etat central </a:t>
            </a:r>
            <a:r>
              <a:rPr lang="fr-BE" u="sng" dirty="0">
                <a:latin typeface="Times New Roman"/>
                <a:cs typeface="Times New Roman"/>
              </a:rPr>
              <a:t>vers</a:t>
            </a:r>
            <a:r>
              <a:rPr lang="fr-BE" dirty="0">
                <a:latin typeface="Times New Roman"/>
                <a:cs typeface="Times New Roman"/>
              </a:rPr>
              <a:t> les entités fédérées = transferts verticaux</a:t>
            </a:r>
          </a:p>
          <a:p>
            <a:pPr lvl="3">
              <a:lnSpc>
                <a:spcPct val="90000"/>
              </a:lnSpc>
            </a:pPr>
            <a:r>
              <a:rPr lang="fr-BE" sz="2800" dirty="0">
                <a:latin typeface="Times New Roman"/>
                <a:cs typeface="Times New Roman"/>
              </a:rPr>
              <a:t>Avantages </a:t>
            </a:r>
          </a:p>
          <a:p>
            <a:pPr lvl="3">
              <a:lnSpc>
                <a:spcPct val="90000"/>
              </a:lnSpc>
            </a:pPr>
            <a:r>
              <a:rPr lang="fr-BE" sz="2800" dirty="0">
                <a:latin typeface="Times New Roman"/>
                <a:cs typeface="Times New Roman"/>
              </a:rPr>
              <a:t>Inconvénients </a:t>
            </a:r>
          </a:p>
          <a:p>
            <a:pPr lvl="2">
              <a:lnSpc>
                <a:spcPct val="90000"/>
              </a:lnSpc>
              <a:spcBef>
                <a:spcPts val="500"/>
              </a:spcBef>
              <a:buNone/>
            </a:pPr>
            <a:endParaRPr lang="fr-BE" sz="2800" dirty="0">
              <a:latin typeface="Times New Roman"/>
              <a:cs typeface="Times New Roman"/>
            </a:endParaRPr>
          </a:p>
          <a:p>
            <a:pPr lvl="1">
              <a:lnSpc>
                <a:spcPct val="90000"/>
              </a:lnSpc>
              <a:spcBef>
                <a:spcPts val="500"/>
              </a:spcBef>
              <a:buClr>
                <a:srgbClr val="1F497D"/>
              </a:buClr>
              <a:buFont typeface="Wingdings" pitchFamily="2"/>
              <a:buChar char="q"/>
            </a:pPr>
            <a:r>
              <a:rPr lang="fr-BE" dirty="0">
                <a:latin typeface="Times New Roman"/>
                <a:cs typeface="Times New Roman"/>
              </a:rPr>
              <a:t>Reconnaissance d’une</a:t>
            </a:r>
            <a:r>
              <a:rPr lang="fr-BE" b="1" dirty="0">
                <a:latin typeface="Times New Roman"/>
                <a:cs typeface="Times New Roman"/>
              </a:rPr>
              <a:t> </a:t>
            </a:r>
            <a:r>
              <a:rPr lang="fr-BE" b="1" dirty="0">
                <a:solidFill>
                  <a:srgbClr val="4F81BD"/>
                </a:solidFill>
                <a:latin typeface="Times New Roman"/>
                <a:cs typeface="Times New Roman"/>
              </a:rPr>
              <a:t>autonomie fiscale</a:t>
            </a:r>
            <a:r>
              <a:rPr lang="fr-BE" b="1" dirty="0">
                <a:latin typeface="Times New Roman"/>
                <a:cs typeface="Times New Roman"/>
              </a:rPr>
              <a:t> </a:t>
            </a:r>
            <a:r>
              <a:rPr lang="fr-BE" dirty="0">
                <a:latin typeface="Times New Roman"/>
                <a:cs typeface="Times New Roman"/>
              </a:rPr>
              <a:t>au bénéfice des entités fédérées</a:t>
            </a:r>
          </a:p>
          <a:p>
            <a:pPr lvl="3">
              <a:lnSpc>
                <a:spcPct val="90000"/>
              </a:lnSpc>
            </a:pPr>
            <a:r>
              <a:rPr lang="fr-BE" sz="2800" dirty="0">
                <a:latin typeface="Times New Roman"/>
                <a:cs typeface="Times New Roman"/>
              </a:rPr>
              <a:t>Avantages</a:t>
            </a:r>
          </a:p>
          <a:p>
            <a:pPr lvl="3">
              <a:lnSpc>
                <a:spcPct val="90000"/>
              </a:lnSpc>
            </a:pPr>
            <a:r>
              <a:rPr lang="fr-BE" sz="2800" dirty="0">
                <a:latin typeface="Times New Roman"/>
                <a:cs typeface="Times New Roman"/>
              </a:rPr>
              <a:t>Inconvénients</a:t>
            </a:r>
          </a:p>
          <a:p>
            <a:pPr marL="0" indent="0">
              <a:buNone/>
            </a:pPr>
            <a:endParaRPr lang="fr-FR" sz="2600" dirty="0"/>
          </a:p>
          <a:p>
            <a:pPr marL="0" indent="0">
              <a:buNone/>
            </a:pPr>
            <a:r>
              <a:rPr lang="fr-FR" sz="2600" dirty="0"/>
              <a:t>+ Pouvoir d’emprunt confié aux entités fédérées</a:t>
            </a: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15</a:t>
            </a:fld>
            <a:endParaRPr lang="fr-BE"/>
          </a:p>
        </p:txBody>
      </p:sp>
    </p:spTree>
    <p:extLst>
      <p:ext uri="{BB962C8B-B14F-4D97-AF65-F5344CB8AC3E}">
        <p14:creationId xmlns:p14="http://schemas.microsoft.com/office/powerpoint/2010/main" val="332836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89187" y="476666"/>
            <a:ext cx="9058058" cy="836699"/>
          </a:xfrm>
        </p:spPr>
        <p:txBody>
          <a:bodyPr>
            <a:normAutofit fontScale="90000"/>
          </a:bodyPr>
          <a:lstStyle/>
          <a:p>
            <a:pPr>
              <a:lnSpc>
                <a:spcPct val="114000"/>
              </a:lnSpc>
              <a:spcBef>
                <a:spcPts val="1000"/>
              </a:spcBef>
            </a:pPr>
            <a:br>
              <a:rPr lang="fr-BE" sz="2500" dirty="0">
                <a:solidFill>
                  <a:srgbClr val="4F81BD"/>
                </a:solidFill>
                <a:latin typeface="Times New Roman"/>
              </a:rPr>
            </a:br>
            <a:r>
              <a:rPr lang="fr-FR" sz="3200" b="1" dirty="0"/>
              <a:t>2. Le système de financement </a:t>
            </a:r>
            <a:br>
              <a:rPr lang="fr-FR" sz="3200" b="1" dirty="0"/>
            </a:br>
            <a:r>
              <a:rPr lang="fr-FR" sz="3200" b="1" dirty="0"/>
              <a:t>des entités fédérées (Communautés et Régions)</a:t>
            </a:r>
            <a:br>
              <a:rPr lang="fr-BE" sz="3200" dirty="0">
                <a:solidFill>
                  <a:srgbClr val="4F81BD"/>
                </a:solidFill>
                <a:latin typeface="Times New Roman"/>
              </a:rPr>
            </a:br>
            <a:endParaRPr lang="fr-BE" sz="3200" b="1" dirty="0">
              <a:solidFill>
                <a:srgbClr val="4F81BD"/>
              </a:solidFill>
              <a:latin typeface="Times New Roman"/>
            </a:endParaRPr>
          </a:p>
        </p:txBody>
      </p:sp>
      <p:sp>
        <p:nvSpPr>
          <p:cNvPr id="3" name="Espace réservé du contenu 2"/>
          <p:cNvSpPr txBox="1">
            <a:spLocks noGrp="1"/>
          </p:cNvSpPr>
          <p:nvPr>
            <p:ph idx="1"/>
          </p:nvPr>
        </p:nvSpPr>
        <p:spPr>
          <a:xfrm>
            <a:off x="1919533" y="1196748"/>
            <a:ext cx="8640961" cy="4969096"/>
          </a:xfrm>
        </p:spPr>
        <p:txBody>
          <a:bodyPr/>
          <a:lstStyle/>
          <a:p>
            <a:pPr marL="0" indent="0" algn="just">
              <a:spcBef>
                <a:spcPts val="500"/>
              </a:spcBef>
              <a:buNone/>
            </a:pPr>
            <a:endParaRPr lang="fr-BE" sz="2200" b="1" dirty="0"/>
          </a:p>
          <a:p>
            <a:pPr marL="0" indent="0" algn="just">
              <a:spcBef>
                <a:spcPts val="500"/>
              </a:spcBef>
              <a:buNone/>
            </a:pPr>
            <a:endParaRPr lang="fr-BE" sz="2200" b="1" dirty="0"/>
          </a:p>
          <a:p>
            <a:pPr marL="0" indent="0" algn="just">
              <a:spcBef>
                <a:spcPts val="500"/>
              </a:spcBef>
              <a:buNone/>
            </a:pPr>
            <a:endParaRPr lang="fr-BE" sz="2200" b="1" dirty="0"/>
          </a:p>
          <a:p>
            <a:pPr marL="0" indent="0" algn="just">
              <a:spcBef>
                <a:spcPts val="700"/>
              </a:spcBef>
              <a:buNone/>
            </a:pPr>
            <a:endParaRPr lang="fr-BE" sz="2800" dirty="0"/>
          </a:p>
          <a:p>
            <a:pPr algn="just">
              <a:spcBef>
                <a:spcPts val="500"/>
              </a:spcBef>
              <a:buClr>
                <a:srgbClr val="C0504D"/>
              </a:buClr>
              <a:buFont typeface="Wingdings" pitchFamily="2"/>
              <a:buChar char="Ø"/>
            </a:pPr>
            <a:endParaRPr lang="fr-BE" sz="2200" dirty="0"/>
          </a:p>
          <a:p>
            <a:pPr marL="0" indent="0" algn="just">
              <a:spcBef>
                <a:spcPts val="500"/>
              </a:spcBef>
              <a:buNone/>
            </a:pPr>
            <a:endParaRPr lang="fr-BE" sz="2200" dirty="0">
              <a:latin typeface="Times New Roman"/>
            </a:endParaRPr>
          </a:p>
          <a:p>
            <a:pPr marL="514350" indent="-514350" algn="just">
              <a:spcBef>
                <a:spcPts val="500"/>
              </a:spcBef>
              <a:buAutoNum type="arabicPeriod"/>
            </a:pPr>
            <a:endParaRPr lang="fr-BE" sz="2200" dirty="0">
              <a:latin typeface="Times New Roman"/>
            </a:endParaRPr>
          </a:p>
        </p:txBody>
      </p:sp>
      <p:sp>
        <p:nvSpPr>
          <p:cNvPr id="4" name="Espace réservé du numéro de diapositive 4"/>
          <p:cNvSpPr txBox="1"/>
          <p:nvPr/>
        </p:nvSpPr>
        <p:spPr>
          <a:xfrm>
            <a:off x="8077203" y="6356352"/>
            <a:ext cx="2133596" cy="365129"/>
          </a:xfrm>
          <a:prstGeom prst="rect">
            <a:avLst/>
          </a:prstGeom>
          <a:noFill/>
          <a:ln>
            <a:noFill/>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fr-FR" sz="1200" dirty="0">
              <a:solidFill>
                <a:srgbClr val="7F7F7F"/>
              </a:solidFill>
              <a:latin typeface="Times New Roman"/>
              <a:ea typeface="ＭＳ Ｐゴシック"/>
              <a:cs typeface="Times New Roman"/>
            </a:endParaRPr>
          </a:p>
        </p:txBody>
      </p:sp>
      <p:pic>
        <p:nvPicPr>
          <p:cNvPr id="5" name="Image 4" descr="17.png"/>
          <p:cNvPicPr>
            <a:picLocks noChangeAspect="1"/>
          </p:cNvPicPr>
          <p:nvPr/>
        </p:nvPicPr>
        <p:blipFill>
          <a:blip r:embed="rId2"/>
          <a:stretch>
            <a:fillRect/>
          </a:stretch>
        </p:blipFill>
        <p:spPr>
          <a:xfrm>
            <a:off x="2783634" y="1563637"/>
            <a:ext cx="6660142" cy="4792713"/>
          </a:xfrm>
          <a:prstGeom prst="rect">
            <a:avLst/>
          </a:prstGeom>
          <a:noFill/>
          <a:ln>
            <a:noFill/>
          </a:ln>
        </p:spPr>
      </p:pic>
      <p:sp>
        <p:nvSpPr>
          <p:cNvPr id="7" name="ZoneTexte 6"/>
          <p:cNvSpPr txBox="1"/>
          <p:nvPr/>
        </p:nvSpPr>
        <p:spPr>
          <a:xfrm>
            <a:off x="2351586" y="6416115"/>
            <a:ext cx="864096" cy="369332"/>
          </a:xfrm>
          <a:prstGeom prst="rect">
            <a:avLst/>
          </a:prstGeom>
          <a:solidFill>
            <a:schemeClr val="bg1"/>
          </a:solidFill>
        </p:spPr>
        <p:txBody>
          <a:bodyPr wrap="square" rtlCol="0">
            <a:spAutoFit/>
          </a:bodyPr>
          <a:lstStyle/>
          <a:p>
            <a:endParaRPr lang="fr-FR" dirty="0"/>
          </a:p>
        </p:txBody>
      </p:sp>
      <p:sp>
        <p:nvSpPr>
          <p:cNvPr id="8" name="ZoneTexte 7"/>
          <p:cNvSpPr txBox="1"/>
          <p:nvPr/>
        </p:nvSpPr>
        <p:spPr>
          <a:xfrm>
            <a:off x="2351587" y="1831363"/>
            <a:ext cx="45719" cy="369332"/>
          </a:xfrm>
          <a:prstGeom prst="rect">
            <a:avLst/>
          </a:prstGeom>
          <a:solidFill>
            <a:schemeClr val="bg1"/>
          </a:solidFill>
        </p:spPr>
        <p:txBody>
          <a:bodyPr wrap="square" rtlCol="0">
            <a:spAutoFit/>
          </a:bodyPr>
          <a:lstStyle/>
          <a:p>
            <a:endParaRPr lang="fr-FR" dirty="0"/>
          </a:p>
        </p:txBody>
      </p:sp>
      <p:sp>
        <p:nvSpPr>
          <p:cNvPr id="9" name="Espace réservé du numéro de diapositive 8"/>
          <p:cNvSpPr>
            <a:spLocks noGrp="1"/>
          </p:cNvSpPr>
          <p:nvPr>
            <p:ph type="sldNum" sz="quarter" idx="8"/>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defPPr>
              <a:defRPr lang="fr-FR"/>
            </a:defPPr>
            <a:lvl1pPr marL="0" marR="0" lvl="0" indent="0" algn="r" defTabSz="914400" rtl="0" eaLnBrk="1" fontAlgn="auto" latinLnBrk="0" hangingPunct="1">
              <a:lnSpc>
                <a:spcPct val="100000"/>
              </a:lnSpc>
              <a:spcBef>
                <a:spcPts val="0"/>
              </a:spcBef>
              <a:spcAft>
                <a:spcPts val="0"/>
              </a:spcAft>
              <a:buNone/>
              <a:tabLst/>
              <a:defRPr lang="fr-BE" sz="1200" b="0" i="0" u="none" strike="noStrike" kern="1200" cap="none" spc="0" baseline="0">
                <a:solidFill>
                  <a:srgbClr val="898989"/>
                </a:solidFill>
                <a:uFillTx/>
                <a:latin typeface="Times New Roman" pitchFamily="18"/>
                <a:ea typeface=""/>
                <a:cs typefac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896EDFEE-EE4A-4938-8AEC-51B2A38E33A3}" type="slidenum">
              <a:rPr lang="fr-BE" smtClean="0"/>
              <a:pPr lvl="0"/>
              <a:t>16</a:t>
            </a:fld>
            <a:endParaRPr lang="fr-BE"/>
          </a:p>
        </p:txBody>
      </p:sp>
    </p:spTree>
    <p:extLst>
      <p:ext uri="{BB962C8B-B14F-4D97-AF65-F5344CB8AC3E}">
        <p14:creationId xmlns:p14="http://schemas.microsoft.com/office/powerpoint/2010/main" val="68094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pPr marL="0" lvl="0" indent="0" algn="just">
              <a:spcBef>
                <a:spcPts val="500"/>
              </a:spcBef>
              <a:buNone/>
            </a:pPr>
            <a:r>
              <a:rPr lang="fr-BE" sz="2800" dirty="0">
                <a:latin typeface="Times New Roman"/>
              </a:rPr>
              <a:t>Dans un Etat fédéral comme la Belgique, une alternative caractérise l’organisation du financement (recettes) des collectivités fédérées :</a:t>
            </a:r>
          </a:p>
          <a:p>
            <a:pPr marL="0" lvl="0" indent="0" algn="just">
              <a:spcBef>
                <a:spcPts val="500"/>
              </a:spcBef>
              <a:buNone/>
            </a:pPr>
            <a:endParaRPr lang="fr-BE" sz="2800" b="1" dirty="0">
              <a:latin typeface="Times New Roman"/>
              <a:cs typeface="Times New Roman"/>
            </a:endParaRPr>
          </a:p>
          <a:p>
            <a:pPr lvl="0" algn="just">
              <a:spcBef>
                <a:spcPts val="500"/>
              </a:spcBef>
              <a:buClr>
                <a:srgbClr val="1F497D"/>
              </a:buClr>
              <a:buFont typeface="Wingdings" pitchFamily="2"/>
              <a:buChar char="q"/>
            </a:pPr>
            <a:r>
              <a:rPr lang="fr-BE" sz="2800" b="1" dirty="0">
                <a:latin typeface="Times New Roman"/>
                <a:cs typeface="Times New Roman"/>
              </a:rPr>
              <a:t>Transferts financiers (dotations) de l’État central </a:t>
            </a:r>
            <a:r>
              <a:rPr lang="fr-BE" sz="2800" b="1" u="sng" dirty="0">
                <a:latin typeface="Times New Roman"/>
                <a:cs typeface="Times New Roman"/>
              </a:rPr>
              <a:t>vers</a:t>
            </a:r>
            <a:r>
              <a:rPr lang="fr-BE" sz="2800" b="1" dirty="0">
                <a:latin typeface="Times New Roman"/>
                <a:cs typeface="Times New Roman"/>
              </a:rPr>
              <a:t> les collectivités fédérées = transferts verticaux</a:t>
            </a:r>
          </a:p>
          <a:p>
            <a:pPr marL="457200" lvl="0" indent="-457200" algn="just">
              <a:spcBef>
                <a:spcPts val="500"/>
              </a:spcBef>
              <a:buAutoNum type="arabicPeriod"/>
            </a:pPr>
            <a:endParaRPr lang="fr-BE" sz="2800" b="1" dirty="0">
              <a:latin typeface="Times New Roman"/>
              <a:cs typeface="Times New Roman"/>
            </a:endParaRPr>
          </a:p>
          <a:p>
            <a:pPr lvl="0" algn="just">
              <a:spcBef>
                <a:spcPts val="500"/>
              </a:spcBef>
              <a:buClr>
                <a:srgbClr val="1F497D"/>
              </a:buClr>
              <a:buFont typeface="Wingdings" pitchFamily="2"/>
              <a:buChar char="q"/>
            </a:pPr>
            <a:r>
              <a:rPr lang="fr-BE" sz="2800" dirty="0">
                <a:latin typeface="Times New Roman"/>
                <a:cs typeface="Times New Roman"/>
              </a:rPr>
              <a:t>Reconnaissance d’une autonomie fiscale dans le chef des collectivités fédérées</a:t>
            </a: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17</a:t>
            </a:fld>
            <a:endParaRPr lang="fr-BE"/>
          </a:p>
        </p:txBody>
      </p:sp>
    </p:spTree>
    <p:extLst>
      <p:ext uri="{BB962C8B-B14F-4D97-AF65-F5344CB8AC3E}">
        <p14:creationId xmlns:p14="http://schemas.microsoft.com/office/powerpoint/2010/main" val="8764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10000"/>
          </a:bodyPr>
          <a:lstStyle/>
          <a:p>
            <a:pPr marL="0" lvl="0" indent="0" algn="just">
              <a:spcBef>
                <a:spcPts val="500"/>
              </a:spcBef>
              <a:buClr>
                <a:srgbClr val="1F497D"/>
              </a:buClr>
              <a:buNone/>
            </a:pPr>
            <a:r>
              <a:rPr lang="fr-BE" sz="2800" b="1" dirty="0">
                <a:latin typeface="Times New Roman"/>
                <a:cs typeface="Times New Roman"/>
              </a:rPr>
              <a:t>Transferts financiers (dotations) de l’État central </a:t>
            </a:r>
            <a:r>
              <a:rPr lang="fr-BE" sz="2800" b="1" u="sng" dirty="0">
                <a:latin typeface="Times New Roman"/>
                <a:cs typeface="Times New Roman"/>
              </a:rPr>
              <a:t>vers</a:t>
            </a:r>
            <a:r>
              <a:rPr lang="fr-BE" sz="2800" b="1" dirty="0">
                <a:latin typeface="Times New Roman"/>
                <a:cs typeface="Times New Roman"/>
              </a:rPr>
              <a:t> les collectivités fédérées (Communautés et régions) = transferts verticaux</a:t>
            </a:r>
          </a:p>
          <a:p>
            <a:pPr algn="just">
              <a:spcBef>
                <a:spcPts val="500"/>
              </a:spcBef>
              <a:buClr>
                <a:srgbClr val="1F497D"/>
              </a:buClr>
            </a:pPr>
            <a:r>
              <a:rPr lang="fr-BE" sz="2800" dirty="0">
                <a:latin typeface="Times New Roman"/>
                <a:cs typeface="Times New Roman"/>
              </a:rPr>
              <a:t>Système complexe de « dotations » de l’État central vers les Communautés et les Régions</a:t>
            </a:r>
          </a:p>
          <a:p>
            <a:pPr algn="just">
              <a:spcBef>
                <a:spcPts val="500"/>
              </a:spcBef>
              <a:buClr>
                <a:srgbClr val="1F497D"/>
              </a:buClr>
            </a:pPr>
            <a:r>
              <a:rPr lang="fr-BE" sz="2800" dirty="0">
                <a:latin typeface="Times New Roman"/>
                <a:cs typeface="Times New Roman"/>
              </a:rPr>
              <a:t>Montants (enveloppes annuelles) « verrouillés » dans une loi nationale votée à une majorité spéciale (qui ne peut être modifiée par une majorité de circonstances)</a:t>
            </a:r>
          </a:p>
          <a:p>
            <a:pPr algn="just">
              <a:spcBef>
                <a:spcPts val="500"/>
              </a:spcBef>
              <a:buClr>
                <a:srgbClr val="1F497D"/>
              </a:buClr>
            </a:pPr>
            <a:r>
              <a:rPr lang="fr-BE" sz="2800" dirty="0">
                <a:latin typeface="Times New Roman"/>
                <a:cs typeface="Times New Roman"/>
              </a:rPr>
              <a:t>Une partie de ces enveloppes annuelles (dotations) ne se retrouve pas dans le budget général des dépenses de l’État central (= hors budget de l’autorité centrale) (« parts attribuées du produit d’impôts »)</a:t>
            </a:r>
          </a:p>
          <a:p>
            <a:pPr marL="457200" lvl="0" indent="-457200" algn="just">
              <a:spcBef>
                <a:spcPts val="500"/>
              </a:spcBef>
              <a:buAutoNum type="arabicPeriod"/>
            </a:pPr>
            <a:endParaRPr lang="fr-BE" sz="2800" b="1" dirty="0">
              <a:latin typeface="Times New Roman"/>
              <a:cs typeface="Times New Roman"/>
            </a:endParaRP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18</a:t>
            </a:fld>
            <a:endParaRPr lang="fr-BE"/>
          </a:p>
        </p:txBody>
      </p:sp>
    </p:spTree>
    <p:extLst>
      <p:ext uri="{BB962C8B-B14F-4D97-AF65-F5344CB8AC3E}">
        <p14:creationId xmlns:p14="http://schemas.microsoft.com/office/powerpoint/2010/main" val="231356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10000"/>
          </a:bodyPr>
          <a:lstStyle/>
          <a:p>
            <a:pPr marL="0" lvl="0" indent="0" algn="just">
              <a:spcBef>
                <a:spcPts val="500"/>
              </a:spcBef>
              <a:buClr>
                <a:srgbClr val="1F497D"/>
              </a:buClr>
              <a:buNone/>
            </a:pPr>
            <a:r>
              <a:rPr lang="fr-BE" sz="2800" b="1" dirty="0">
                <a:latin typeface="Times New Roman"/>
                <a:cs typeface="Times New Roman"/>
              </a:rPr>
              <a:t>Transferts financiers (dotations) de l’État central </a:t>
            </a:r>
            <a:r>
              <a:rPr lang="fr-BE" sz="2800" b="1" u="sng" dirty="0">
                <a:latin typeface="Times New Roman"/>
                <a:cs typeface="Times New Roman"/>
              </a:rPr>
              <a:t>vers</a:t>
            </a:r>
            <a:r>
              <a:rPr lang="fr-BE" sz="2800" b="1" dirty="0">
                <a:latin typeface="Times New Roman"/>
                <a:cs typeface="Times New Roman"/>
              </a:rPr>
              <a:t> les collectivités fédérées (Communautés et régions) = transferts verticaux</a:t>
            </a:r>
          </a:p>
          <a:p>
            <a:pPr algn="just">
              <a:spcBef>
                <a:spcPts val="500"/>
              </a:spcBef>
              <a:buClr>
                <a:srgbClr val="1F497D"/>
              </a:buClr>
            </a:pPr>
            <a:r>
              <a:rPr lang="fr-BE" sz="2800" dirty="0">
                <a:latin typeface="Times New Roman"/>
                <a:cs typeface="Times New Roman"/>
              </a:rPr>
              <a:t>Double enjeu sous-tendant ces « enveloppes » prélevées sur les recettes fiscales de l’État central et transférées aux collectivités fédérées :</a:t>
            </a:r>
          </a:p>
          <a:p>
            <a:pPr lvl="1" algn="just">
              <a:spcBef>
                <a:spcPts val="500"/>
              </a:spcBef>
              <a:buClr>
                <a:srgbClr val="1F497D"/>
              </a:buClr>
            </a:pPr>
            <a:r>
              <a:rPr lang="fr-BE" dirty="0">
                <a:latin typeface="Times New Roman"/>
                <a:cs typeface="Times New Roman"/>
              </a:rPr>
              <a:t>Montant « global » transféré vers les trois Régions/vers les trois Communautés </a:t>
            </a:r>
            <a:r>
              <a:rPr lang="fr-BE" i="1" dirty="0">
                <a:latin typeface="Times New Roman"/>
                <a:cs typeface="Times New Roman"/>
              </a:rPr>
              <a:t>(partage vertical)</a:t>
            </a:r>
          </a:p>
          <a:p>
            <a:pPr lvl="1" algn="just">
              <a:spcBef>
                <a:spcPts val="500"/>
              </a:spcBef>
              <a:buClr>
                <a:srgbClr val="1F497D"/>
              </a:buClr>
            </a:pPr>
            <a:r>
              <a:rPr lang="fr-BE" dirty="0">
                <a:latin typeface="Times New Roman"/>
                <a:cs typeface="Times New Roman"/>
              </a:rPr>
              <a:t>Répartition de ces enveloppes entre chacune des trois Régions/trois Communautés </a:t>
            </a:r>
            <a:r>
              <a:rPr lang="fr-BE" i="1" dirty="0">
                <a:latin typeface="Times New Roman"/>
                <a:cs typeface="Times New Roman"/>
              </a:rPr>
              <a:t>(partage horizontal)</a:t>
            </a:r>
          </a:p>
          <a:p>
            <a:pPr lvl="2" algn="just">
              <a:spcBef>
                <a:spcPts val="500"/>
              </a:spcBef>
              <a:buClr>
                <a:srgbClr val="1F497D"/>
              </a:buClr>
            </a:pPr>
            <a:r>
              <a:rPr lang="fr-BE" dirty="0">
                <a:latin typeface="Times New Roman"/>
                <a:cs typeface="Times New Roman"/>
              </a:rPr>
              <a:t>« clés » de répartition</a:t>
            </a:r>
          </a:p>
          <a:p>
            <a:pPr lvl="3" algn="just">
              <a:spcBef>
                <a:spcPts val="500"/>
              </a:spcBef>
              <a:buClr>
                <a:srgbClr val="1F497D"/>
              </a:buClr>
            </a:pPr>
            <a:r>
              <a:rPr lang="fr-BE" sz="2200" dirty="0">
                <a:latin typeface="Times New Roman"/>
                <a:cs typeface="Times New Roman"/>
              </a:rPr>
              <a:t>clé « fiscale » </a:t>
            </a:r>
            <a:r>
              <a:rPr lang="fr-BE" sz="2200" i="1" dirty="0">
                <a:latin typeface="Times New Roman"/>
                <a:cs typeface="Times New Roman"/>
              </a:rPr>
              <a:t>vs </a:t>
            </a:r>
            <a:r>
              <a:rPr lang="fr-BE" sz="2200" dirty="0">
                <a:latin typeface="Times New Roman"/>
                <a:cs typeface="Times New Roman"/>
              </a:rPr>
              <a:t>clé « besoins : distinction  </a:t>
            </a:r>
          </a:p>
          <a:p>
            <a:pPr marL="457200" lvl="0" indent="-457200" algn="just">
              <a:spcBef>
                <a:spcPts val="500"/>
              </a:spcBef>
              <a:buAutoNum type="arabicPeriod"/>
            </a:pPr>
            <a:endParaRPr lang="fr-BE" b="1" dirty="0">
              <a:latin typeface="Times New Roman"/>
              <a:cs typeface="Times New Roman"/>
            </a:endParaRP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19</a:t>
            </a:fld>
            <a:endParaRPr lang="fr-BE"/>
          </a:p>
        </p:txBody>
      </p:sp>
    </p:spTree>
    <p:extLst>
      <p:ext uri="{BB962C8B-B14F-4D97-AF65-F5344CB8AC3E}">
        <p14:creationId xmlns:p14="http://schemas.microsoft.com/office/powerpoint/2010/main" val="10617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dirty="0"/>
              <a:t>1. La Belgique, un État fédéral et décentralisé</a:t>
            </a:r>
          </a:p>
          <a:p>
            <a:r>
              <a:rPr lang="fr-FR" dirty="0"/>
              <a:t>2. Le système de financement des entités fédérées (Communautés et Régions)</a:t>
            </a:r>
          </a:p>
          <a:p>
            <a:r>
              <a:rPr lang="fr-FR" dirty="0"/>
              <a:t>3. L’autonomie fiscale des Régions</a:t>
            </a:r>
          </a:p>
          <a:p>
            <a:r>
              <a:rPr lang="fr-FR" dirty="0"/>
              <a:t>4. L’autonomie fiscale des collectivités locales (communes et provinces)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a:t>
            </a:fld>
            <a:endParaRPr lang="fr-BE"/>
          </a:p>
        </p:txBody>
      </p:sp>
    </p:spTree>
    <p:extLst>
      <p:ext uri="{BB962C8B-B14F-4D97-AF65-F5344CB8AC3E}">
        <p14:creationId xmlns:p14="http://schemas.microsoft.com/office/powerpoint/2010/main" val="171432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pPr marL="0" lvl="0" indent="0" algn="just">
              <a:spcBef>
                <a:spcPts val="500"/>
              </a:spcBef>
              <a:buNone/>
            </a:pPr>
            <a:r>
              <a:rPr lang="fr-BE" sz="2800" dirty="0">
                <a:latin typeface="Times New Roman"/>
              </a:rPr>
              <a:t>Dans un Etat fédéral comme la Belgique, une alternative caractérise l’organisation du financement (recettes) des collectivités fédérées :</a:t>
            </a:r>
          </a:p>
          <a:p>
            <a:pPr marL="0" lvl="0" indent="0" algn="just">
              <a:spcBef>
                <a:spcPts val="500"/>
              </a:spcBef>
              <a:buNone/>
            </a:pPr>
            <a:endParaRPr lang="fr-BE" sz="2800" b="1" dirty="0">
              <a:latin typeface="Times New Roman"/>
              <a:cs typeface="Times New Roman"/>
            </a:endParaRPr>
          </a:p>
          <a:p>
            <a:pPr lvl="0" algn="just">
              <a:spcBef>
                <a:spcPts val="500"/>
              </a:spcBef>
              <a:buClr>
                <a:srgbClr val="1F497D"/>
              </a:buClr>
              <a:buFont typeface="Wingdings" pitchFamily="2"/>
              <a:buChar char="q"/>
            </a:pPr>
            <a:r>
              <a:rPr lang="fr-BE" sz="2800" dirty="0">
                <a:latin typeface="Times New Roman"/>
                <a:cs typeface="Times New Roman"/>
              </a:rPr>
              <a:t>Transferts financiers (dotations) de l’État central </a:t>
            </a:r>
            <a:r>
              <a:rPr lang="fr-BE" sz="2800" u="sng" dirty="0">
                <a:latin typeface="Times New Roman"/>
                <a:cs typeface="Times New Roman"/>
              </a:rPr>
              <a:t>vers</a:t>
            </a:r>
            <a:r>
              <a:rPr lang="fr-BE" sz="2800" dirty="0">
                <a:latin typeface="Times New Roman"/>
                <a:cs typeface="Times New Roman"/>
              </a:rPr>
              <a:t> les collectivités fédérées = transferts verticaux</a:t>
            </a:r>
          </a:p>
          <a:p>
            <a:pPr marL="457200" lvl="0" indent="-457200" algn="just">
              <a:spcBef>
                <a:spcPts val="500"/>
              </a:spcBef>
              <a:buAutoNum type="arabicPeriod"/>
            </a:pPr>
            <a:endParaRPr lang="fr-BE" sz="2800" b="1" dirty="0">
              <a:latin typeface="Times New Roman"/>
              <a:cs typeface="Times New Roman"/>
            </a:endParaRPr>
          </a:p>
          <a:p>
            <a:pPr lvl="0" algn="just">
              <a:spcBef>
                <a:spcPts val="500"/>
              </a:spcBef>
              <a:buClr>
                <a:srgbClr val="1F497D"/>
              </a:buClr>
              <a:buFont typeface="Wingdings" pitchFamily="2"/>
              <a:buChar char="q"/>
            </a:pPr>
            <a:r>
              <a:rPr lang="fr-BE" sz="2800" b="1" dirty="0">
                <a:latin typeface="Times New Roman"/>
                <a:cs typeface="Times New Roman"/>
              </a:rPr>
              <a:t>Reconnaissance d’une autonomie fiscale dans le chef des collectivités fédérées</a:t>
            </a: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20</a:t>
            </a:fld>
            <a:endParaRPr lang="fr-BE"/>
          </a:p>
        </p:txBody>
      </p:sp>
    </p:spTree>
    <p:extLst>
      <p:ext uri="{BB962C8B-B14F-4D97-AF65-F5344CB8AC3E}">
        <p14:creationId xmlns:p14="http://schemas.microsoft.com/office/powerpoint/2010/main" val="172295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pPr marL="0" lvl="0" indent="0" algn="just">
              <a:spcBef>
                <a:spcPts val="700"/>
              </a:spcBef>
              <a:buNone/>
            </a:pPr>
            <a:r>
              <a:rPr lang="fr-BE" sz="2800" dirty="0"/>
              <a:t>Du point de vue fiscal : </a:t>
            </a:r>
          </a:p>
          <a:p>
            <a:pPr marL="0" lvl="0" indent="0" algn="just">
              <a:spcBef>
                <a:spcPts val="700"/>
              </a:spcBef>
              <a:buNone/>
            </a:pPr>
            <a:r>
              <a:rPr lang="fr-BE" sz="2800" dirty="0"/>
              <a:t>	responsabiliser les Régions</a:t>
            </a:r>
          </a:p>
          <a:p>
            <a:pPr marL="0" lvl="0" indent="0" algn="just">
              <a:spcBef>
                <a:spcPts val="0"/>
              </a:spcBef>
              <a:buNone/>
            </a:pPr>
            <a:endParaRPr lang="fr-BE" sz="2800" dirty="0"/>
          </a:p>
          <a:p>
            <a:pPr marL="0" lvl="0" indent="0" algn="just">
              <a:spcBef>
                <a:spcPts val="700"/>
              </a:spcBef>
              <a:buNone/>
            </a:pPr>
            <a:r>
              <a:rPr lang="fr-BE" sz="2800" dirty="0"/>
              <a:t>		‘No taxation </a:t>
            </a:r>
            <a:r>
              <a:rPr lang="fr-BE" sz="2800" dirty="0" err="1"/>
              <a:t>without</a:t>
            </a:r>
            <a:r>
              <a:rPr lang="fr-BE" sz="2800" dirty="0"/>
              <a:t> </a:t>
            </a:r>
            <a:r>
              <a:rPr lang="fr-BE" sz="2800" dirty="0" err="1"/>
              <a:t>representation</a:t>
            </a:r>
            <a:r>
              <a:rPr lang="fr-BE" sz="2800" dirty="0"/>
              <a:t>’ </a:t>
            </a:r>
          </a:p>
          <a:p>
            <a:pPr marL="0" lvl="0" indent="0" algn="just">
              <a:spcBef>
                <a:spcPts val="700"/>
              </a:spcBef>
              <a:buNone/>
            </a:pPr>
            <a:r>
              <a:rPr lang="fr-BE" sz="2800" dirty="0"/>
              <a:t>	DEVIENT </a:t>
            </a:r>
          </a:p>
          <a:p>
            <a:pPr marL="0" lvl="0" indent="0" algn="just">
              <a:spcBef>
                <a:spcPts val="700"/>
              </a:spcBef>
              <a:buNone/>
            </a:pPr>
            <a:r>
              <a:rPr lang="fr-BE" sz="2800" dirty="0"/>
              <a:t>		‘</a:t>
            </a:r>
            <a:r>
              <a:rPr lang="fr-BE" sz="2800" b="1" dirty="0"/>
              <a:t>No </a:t>
            </a:r>
            <a:r>
              <a:rPr lang="fr-BE" sz="2800" b="1" dirty="0" err="1"/>
              <a:t>representation</a:t>
            </a:r>
            <a:r>
              <a:rPr lang="fr-BE" sz="2800" b="1" dirty="0"/>
              <a:t> </a:t>
            </a:r>
            <a:r>
              <a:rPr lang="fr-BE" sz="2800" b="1" dirty="0" err="1"/>
              <a:t>without</a:t>
            </a:r>
            <a:r>
              <a:rPr lang="fr-BE" sz="2800" b="1" dirty="0"/>
              <a:t> taxation</a:t>
            </a:r>
            <a:r>
              <a:rPr lang="fr-BE" sz="2800" dirty="0"/>
              <a:t>’</a:t>
            </a: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21</a:t>
            </a:fld>
            <a:endParaRPr lang="fr-BE"/>
          </a:p>
        </p:txBody>
      </p:sp>
    </p:spTree>
    <p:extLst>
      <p:ext uri="{BB962C8B-B14F-4D97-AF65-F5344CB8AC3E}">
        <p14:creationId xmlns:p14="http://schemas.microsoft.com/office/powerpoint/2010/main" val="233599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pPr marL="0" indent="0" algn="ctr">
              <a:buNone/>
            </a:pPr>
            <a:r>
              <a:rPr lang="fr-FR" dirty="0"/>
              <a:t>Précision quant à la notion d’ « autonomie fiscale » </a:t>
            </a:r>
          </a:p>
          <a:p>
            <a:pPr lvl="1"/>
            <a:r>
              <a:rPr lang="fr-FR" dirty="0"/>
              <a:t>Distinction entre « impôt » et « rétribution-redevance »</a:t>
            </a:r>
          </a:p>
          <a:p>
            <a:pPr lvl="2"/>
            <a:r>
              <a:rPr lang="fr-FR" dirty="0"/>
              <a:t>« Impôt » : prélèvement unilatéralement imposé par l’autorité publique pour financer les services d’intérêt général et sans contrepartie directe et proportionnelle au profit du redevable </a:t>
            </a:r>
          </a:p>
          <a:p>
            <a:pPr lvl="2"/>
            <a:r>
              <a:rPr lang="fr-FR" dirty="0"/>
              <a:t>« Rétribution-redevance » : prélèvement unilatéralement imposé par l’autorité publique mais pour lequel le redevable obtient une contrepartie (service ou avantage bien identifié) directe, immédiate et proportionnelle au montant versé (// « prix) </a:t>
            </a:r>
          </a:p>
          <a:p>
            <a:pPr lvl="1"/>
            <a:r>
              <a:rPr lang="fr-FR" dirty="0"/>
              <a:t>Compétence « fiscale » = autonomie vis-à-vis des « impôts » à proprement parler – Soumis au régime de répartition des compétences « fiscales »</a:t>
            </a:r>
          </a:p>
          <a:p>
            <a:pPr lvl="2"/>
            <a:r>
              <a:rPr lang="fr-FR" dirty="0"/>
              <a:t>Rétributions/redevances : soumises au régime de répartition des compétences « matérielles »</a:t>
            </a:r>
          </a:p>
          <a:p>
            <a:pPr marL="457200" lvl="1" indent="0">
              <a:buNone/>
            </a:pPr>
            <a:endParaRPr lang="fr-FR" dirty="0"/>
          </a:p>
          <a:p>
            <a:pPr marL="457200" lvl="1" indent="0">
              <a:buNone/>
            </a:pPr>
            <a:r>
              <a:rPr lang="fr-FR" b="1" dirty="0"/>
              <a:t>Remarque</a:t>
            </a:r>
            <a:r>
              <a:rPr lang="fr-FR" dirty="0"/>
              <a:t> : pas de distinction conceptuelle entre un impôt et une taxe (« impôt » = « taxe ») en droit belge </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dirty="0"/>
              <a:t>Prof. </a:t>
            </a:r>
            <a:r>
              <a:rPr lang="fr-BE" dirty="0" err="1"/>
              <a:t>dr</a:t>
            </a:r>
            <a:r>
              <a:rPr lang="fr-BE" dirty="0"/>
              <a:t> Marc Bourgeois (</a:t>
            </a:r>
            <a:r>
              <a:rPr lang="fr-BE" dirty="0" err="1"/>
              <a:t>marc.bourgeois@uliege.be</a:t>
            </a:r>
            <a:r>
              <a:rPr lang="fr-BE" dirty="0"/>
              <a:t>)</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22</a:t>
            </a:fld>
            <a:endParaRPr lang="fr-BE"/>
          </a:p>
        </p:txBody>
      </p:sp>
    </p:spTree>
    <p:extLst>
      <p:ext uri="{BB962C8B-B14F-4D97-AF65-F5344CB8AC3E}">
        <p14:creationId xmlns:p14="http://schemas.microsoft.com/office/powerpoint/2010/main" val="16099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20000"/>
          </a:bodyPr>
          <a:lstStyle/>
          <a:p>
            <a:pPr marL="0" indent="0" algn="ctr">
              <a:buNone/>
            </a:pPr>
            <a:r>
              <a:rPr lang="fr-FR" dirty="0"/>
              <a:t>Précision quant à la notion d’ « autonomie fiscale » - Plusieurs « degrés » d’autonomie :</a:t>
            </a:r>
          </a:p>
          <a:p>
            <a:r>
              <a:rPr lang="fr-FR" dirty="0"/>
              <a:t>Pouvoir de créer un impôt ;</a:t>
            </a:r>
          </a:p>
          <a:p>
            <a:r>
              <a:rPr lang="fr-FR" dirty="0"/>
              <a:t>Pouvoir de fixer le régime juridique d’un impôt (objet taxable, redevables, fait générateur, base d’imposition, taux d’imposition, exonérations, règles de procédure) ;</a:t>
            </a:r>
          </a:p>
          <a:p>
            <a:r>
              <a:rPr lang="fr-FR" dirty="0"/>
              <a:t>Pouvoir d’administrer un impôt ;</a:t>
            </a:r>
          </a:p>
          <a:p>
            <a:r>
              <a:rPr lang="fr-FR" dirty="0"/>
              <a:t>Faculté de bénéficier du produit d’un impôt (pour financer ses dépenses publiques). </a:t>
            </a:r>
          </a:p>
          <a:p>
            <a:endParaRPr lang="fr-FR" dirty="0"/>
          </a:p>
          <a:p>
            <a:pPr lvl="1"/>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dirty="0"/>
              <a:t>Prof. </a:t>
            </a:r>
            <a:r>
              <a:rPr lang="fr-BE" dirty="0" err="1"/>
              <a:t>dr</a:t>
            </a:r>
            <a:r>
              <a:rPr lang="fr-BE" dirty="0"/>
              <a:t> Marc Bourgeois (</a:t>
            </a:r>
            <a:r>
              <a:rPr lang="fr-BE" dirty="0" err="1"/>
              <a:t>marc.bourgeois@uliege.be</a:t>
            </a:r>
            <a:r>
              <a:rPr lang="fr-BE" dirty="0"/>
              <a:t>)</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23</a:t>
            </a:fld>
            <a:endParaRPr lang="fr-BE"/>
          </a:p>
        </p:txBody>
      </p:sp>
    </p:spTree>
    <p:extLst>
      <p:ext uri="{BB962C8B-B14F-4D97-AF65-F5344CB8AC3E}">
        <p14:creationId xmlns:p14="http://schemas.microsoft.com/office/powerpoint/2010/main" val="122291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pPr marL="0" lvl="0" indent="0">
              <a:spcBef>
                <a:spcPts val="0"/>
              </a:spcBef>
              <a:buNone/>
            </a:pPr>
            <a:endParaRPr lang="fr-BE" sz="2400" dirty="0">
              <a:latin typeface="Times New Roman"/>
            </a:endParaRPr>
          </a:p>
          <a:p>
            <a:pPr marL="0" lvl="0" indent="0">
              <a:spcBef>
                <a:spcPts val="0"/>
              </a:spcBef>
              <a:buNone/>
            </a:pPr>
            <a:r>
              <a:rPr lang="fr-BE" sz="2400" dirty="0">
                <a:latin typeface="Times New Roman"/>
              </a:rPr>
              <a:t>En cas de </a:t>
            </a:r>
            <a:r>
              <a:rPr lang="fr-BE" sz="2400" b="1" dirty="0">
                <a:latin typeface="Times New Roman"/>
              </a:rPr>
              <a:t>reconnaissance d’une autonomie fiscale </a:t>
            </a:r>
            <a:r>
              <a:rPr lang="fr-BE" sz="2400" dirty="0">
                <a:latin typeface="Times New Roman"/>
              </a:rPr>
              <a:t>au profit des collectivités fédérées, une </a:t>
            </a:r>
            <a:r>
              <a:rPr lang="fr-BE" sz="2400" i="1" dirty="0">
                <a:latin typeface="Times New Roman"/>
              </a:rPr>
              <a:t>alternative</a:t>
            </a:r>
            <a:r>
              <a:rPr lang="fr-BE" sz="2400" dirty="0">
                <a:latin typeface="Times New Roman"/>
              </a:rPr>
              <a:t> </a:t>
            </a:r>
            <a:r>
              <a:rPr lang="fr-BE" sz="2400" i="1" dirty="0">
                <a:latin typeface="Times New Roman"/>
              </a:rPr>
              <a:t>supplémentaire</a:t>
            </a:r>
            <a:r>
              <a:rPr lang="fr-BE" sz="2400" dirty="0">
                <a:latin typeface="Times New Roman"/>
              </a:rPr>
              <a:t> existe :</a:t>
            </a:r>
          </a:p>
          <a:p>
            <a:pPr lvl="0">
              <a:spcBef>
                <a:spcPts val="0"/>
              </a:spcBef>
              <a:buNone/>
            </a:pPr>
            <a:endParaRPr lang="fr-BE" sz="2400" dirty="0">
              <a:latin typeface="Times New Roman"/>
            </a:endParaRPr>
          </a:p>
          <a:p>
            <a:pPr lvl="1" algn="just">
              <a:spcBef>
                <a:spcPts val="0"/>
              </a:spcBef>
            </a:pPr>
            <a:r>
              <a:rPr lang="fr-BE" sz="2400" dirty="0">
                <a:latin typeface="Times New Roman"/>
                <a:cs typeface="Times New Roman"/>
              </a:rPr>
              <a:t>Laisser à l’entité fédérée le pouvoir de créer (de toutes pièces) ses propres taxes (ou impôts) = </a:t>
            </a:r>
            <a:r>
              <a:rPr lang="fr-BE" sz="2400" b="1" u="sng" dirty="0">
                <a:latin typeface="Times New Roman"/>
                <a:cs typeface="Times New Roman"/>
              </a:rPr>
              <a:t>autonomie fiscale propre ou pure</a:t>
            </a:r>
          </a:p>
          <a:p>
            <a:pPr lvl="1" algn="just">
              <a:spcBef>
                <a:spcPts val="0"/>
              </a:spcBef>
              <a:buNone/>
            </a:pPr>
            <a:endParaRPr lang="fr-BE" sz="2400" u="sng" dirty="0">
              <a:latin typeface="Times New Roman"/>
              <a:cs typeface="Times New Roman"/>
            </a:endParaRPr>
          </a:p>
          <a:p>
            <a:pPr lvl="1" algn="just">
              <a:spcBef>
                <a:spcPts val="0"/>
              </a:spcBef>
            </a:pPr>
            <a:r>
              <a:rPr lang="fr-BE" sz="2400" dirty="0">
                <a:latin typeface="Times New Roman"/>
                <a:cs typeface="Times New Roman"/>
              </a:rPr>
              <a:t>Décentraliser (totalement ou partiellement) au profit des entités fédérées les recettes et les compétences normatives relatives à des impôts qui préexistent au niveau central = </a:t>
            </a:r>
            <a:r>
              <a:rPr lang="fr-BE" sz="2400" b="1" u="sng" dirty="0">
                <a:latin typeface="Times New Roman"/>
                <a:cs typeface="Times New Roman"/>
              </a:rPr>
              <a:t>autonomie fiscale dérivée</a:t>
            </a:r>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24</a:t>
            </a:fld>
            <a:endParaRPr lang="fr-BE"/>
          </a:p>
        </p:txBody>
      </p:sp>
    </p:spTree>
    <p:extLst>
      <p:ext uri="{BB962C8B-B14F-4D97-AF65-F5344CB8AC3E}">
        <p14:creationId xmlns:p14="http://schemas.microsoft.com/office/powerpoint/2010/main" val="111968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a:bodyPr>
          <a:lstStyle/>
          <a:p>
            <a:r>
              <a:rPr lang="fr-FR" sz="3200" b="1" dirty="0"/>
              <a:t>2. Le système de financement </a:t>
            </a:r>
            <a:br>
              <a:rPr lang="fr-FR" sz="3200" b="1" dirty="0"/>
            </a:br>
            <a:r>
              <a:rPr lang="fr-FR" sz="3200" b="1" dirty="0"/>
              <a:t>des entités fédérées (Communautés et Régions)</a:t>
            </a:r>
            <a:endParaRPr lang="fr-FR" sz="3200"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a:bodyPr>
          <a:lstStyle/>
          <a:p>
            <a:pPr>
              <a:lnSpc>
                <a:spcPct val="90000"/>
              </a:lnSpc>
            </a:pPr>
            <a:r>
              <a:rPr lang="fr-BE" altLang="fr-FR" sz="2800" dirty="0">
                <a:ea typeface="ＭＳ Ｐゴシック" panose="020B0600070205080204" pitchFamily="34" charset="-128"/>
              </a:rPr>
              <a:t>Art. 170, § 2, Constitution belge </a:t>
            </a:r>
          </a:p>
          <a:p>
            <a:pPr lvl="1">
              <a:lnSpc>
                <a:spcPct val="90000"/>
              </a:lnSpc>
            </a:pPr>
            <a:r>
              <a:rPr lang="fr-BE" altLang="fr-FR" sz="2400" dirty="0">
                <a:ea typeface="ＭＳ Ｐゴシック" panose="020B0600070205080204" pitchFamily="34" charset="-128"/>
              </a:rPr>
              <a:t>Principe: autonomie fiscale propre des entités fédérées</a:t>
            </a:r>
          </a:p>
          <a:p>
            <a:pPr>
              <a:lnSpc>
                <a:spcPct val="90000"/>
              </a:lnSpc>
            </a:pPr>
            <a:r>
              <a:rPr lang="fr-BE" altLang="fr-FR" sz="2800" dirty="0">
                <a:ea typeface="ＭＳ Ｐゴシック" panose="020B0600070205080204" pitchFamily="34" charset="-128"/>
              </a:rPr>
              <a:t>Art. 175, 176 et 177, Constitution</a:t>
            </a:r>
          </a:p>
          <a:p>
            <a:pPr lvl="1">
              <a:lnSpc>
                <a:spcPct val="90000"/>
              </a:lnSpc>
            </a:pPr>
            <a:r>
              <a:rPr lang="fr-BE" altLang="fr-FR" sz="2400" dirty="0">
                <a:ea typeface="ＭＳ Ｐゴシック" panose="020B0600070205080204" pitchFamily="34" charset="-128"/>
              </a:rPr>
              <a:t>Système de financement des Communautés et des Régions</a:t>
            </a:r>
          </a:p>
          <a:p>
            <a:pPr lvl="1">
              <a:lnSpc>
                <a:spcPct val="90000"/>
              </a:lnSpc>
            </a:pPr>
            <a:r>
              <a:rPr lang="fr-BE" altLang="fr-FR" sz="2400" dirty="0">
                <a:ea typeface="ＭＳ Ｐゴシック" panose="020B0600070205080204" pitchFamily="34" charset="-128"/>
              </a:rPr>
              <a:t>Nécessité d’une loi nationale votée à une « majorité spéciale »</a:t>
            </a:r>
          </a:p>
          <a:p>
            <a:pPr>
              <a:lnSpc>
                <a:spcPct val="90000"/>
              </a:lnSpc>
            </a:pPr>
            <a:r>
              <a:rPr lang="fr-BE" altLang="fr-FR" sz="2800" dirty="0">
                <a:ea typeface="ＭＳ Ｐゴシック" panose="020B0600070205080204" pitchFamily="34" charset="-128"/>
              </a:rPr>
              <a:t>« Système de financement »</a:t>
            </a:r>
          </a:p>
          <a:p>
            <a:pPr lvl="1">
              <a:lnSpc>
                <a:spcPct val="90000"/>
              </a:lnSpc>
            </a:pPr>
            <a:r>
              <a:rPr lang="fr-BE" altLang="fr-FR" sz="2400" dirty="0">
                <a:ea typeface="ＭＳ Ｐゴシック" panose="020B0600070205080204" pitchFamily="34" charset="-128"/>
              </a:rPr>
              <a:t>Loi « spéciale » du 16 janvier 1989 relative au financement des communautés et des régions (loi réglant le financement de l’ensemble des entités fédérées – communautés et régions – à l’exclusion d’une entité, la Communauté germanophone) (« </a:t>
            </a:r>
            <a:r>
              <a:rPr lang="fr-BE" altLang="fr-FR" sz="2400" b="1" dirty="0">
                <a:ea typeface="ＭＳ Ｐゴシック" panose="020B0600070205080204" pitchFamily="34" charset="-128"/>
              </a:rPr>
              <a:t>LSF</a:t>
            </a:r>
            <a:r>
              <a:rPr lang="fr-BE" altLang="fr-FR" sz="2400" dirty="0">
                <a:ea typeface="ＭＳ Ｐゴシック" panose="020B0600070205080204" pitchFamily="34" charset="-128"/>
              </a:rPr>
              <a:t> » = colonne vertébrale financière de la Belgique)</a:t>
            </a:r>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25</a:t>
            </a:fld>
            <a:endParaRPr lang="fr-BE"/>
          </a:p>
        </p:txBody>
      </p:sp>
    </p:spTree>
    <p:extLst>
      <p:ext uri="{BB962C8B-B14F-4D97-AF65-F5344CB8AC3E}">
        <p14:creationId xmlns:p14="http://schemas.microsoft.com/office/powerpoint/2010/main" val="95119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dirty="0"/>
              <a:t>1. La Belgique, un État fédéral et décentralisé</a:t>
            </a:r>
          </a:p>
          <a:p>
            <a:r>
              <a:rPr lang="fr-FR" dirty="0"/>
              <a:t>2. Le système de financement des entités fédérées (Communautés et Régions)</a:t>
            </a:r>
          </a:p>
          <a:p>
            <a:r>
              <a:rPr lang="fr-FR" b="1" dirty="0"/>
              <a:t>3. L’autonomie fiscale des Régions</a:t>
            </a:r>
          </a:p>
          <a:p>
            <a:r>
              <a:rPr lang="fr-FR" dirty="0"/>
              <a:t>4. L’autonomie fiscale des collectivités locales (communes et provinces)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26</a:t>
            </a:fld>
            <a:endParaRPr lang="fr-BE"/>
          </a:p>
        </p:txBody>
      </p:sp>
    </p:spTree>
    <p:extLst>
      <p:ext uri="{BB962C8B-B14F-4D97-AF65-F5344CB8AC3E}">
        <p14:creationId xmlns:p14="http://schemas.microsoft.com/office/powerpoint/2010/main" val="198938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dirty="0"/>
              <a:t>Observation préalable :</a:t>
            </a:r>
          </a:p>
          <a:p>
            <a:pPr lvl="1"/>
            <a:r>
              <a:rPr lang="fr-FR" dirty="0"/>
              <a:t>Les « Communautés » ne bénéficient </a:t>
            </a:r>
            <a:r>
              <a:rPr lang="fr-FR" i="1" dirty="0"/>
              <a:t>de facto </a:t>
            </a:r>
            <a:r>
              <a:rPr lang="fr-FR" dirty="0"/>
              <a:t>d’aucune autonomie fiscale (financement quasi exclusivement fondé sur des « dotations » provenant de l’État central)</a:t>
            </a:r>
          </a:p>
          <a:p>
            <a:endParaRPr lang="fr-FR" dirty="0"/>
          </a:p>
          <a:p>
            <a:r>
              <a:rPr lang="fr-FR" dirty="0"/>
              <a:t>Terminologie :</a:t>
            </a:r>
          </a:p>
          <a:p>
            <a:pPr lvl="1"/>
            <a:r>
              <a:rPr lang="fr-FR" dirty="0"/>
              <a:t>« IPP » = impôt sur le revenu des personnes physiques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27</a:t>
            </a:fld>
            <a:endParaRPr lang="fr-BE"/>
          </a:p>
        </p:txBody>
      </p:sp>
    </p:spTree>
    <p:extLst>
      <p:ext uri="{BB962C8B-B14F-4D97-AF65-F5344CB8AC3E}">
        <p14:creationId xmlns:p14="http://schemas.microsoft.com/office/powerpoint/2010/main" val="132508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pPr>
              <a:lnSpc>
                <a:spcPct val="90000"/>
              </a:lnSpc>
            </a:pPr>
            <a:r>
              <a:rPr lang="fr-BE" altLang="fr-FR" sz="2800" b="1" dirty="0">
                <a:ea typeface="ＭＳ Ｐゴシック" panose="020B0600070205080204" pitchFamily="34" charset="-128"/>
              </a:rPr>
              <a:t>La notion d’autonomie fiscale </a:t>
            </a:r>
            <a:r>
              <a:rPr lang="fr-BE" altLang="fr-FR" sz="2800" b="1" u="sng" dirty="0">
                <a:ea typeface="ＭＳ Ｐゴシック" panose="020B0600070205080204" pitchFamily="34" charset="-128"/>
              </a:rPr>
              <a:t>propre </a:t>
            </a:r>
            <a:r>
              <a:rPr lang="fr-BE" altLang="fr-FR" sz="2800" b="1" dirty="0">
                <a:ea typeface="ＭＳ Ｐゴシック" panose="020B0600070205080204" pitchFamily="34" charset="-128"/>
              </a:rPr>
              <a:t>(1)</a:t>
            </a:r>
          </a:p>
          <a:p>
            <a:pPr lvl="1">
              <a:lnSpc>
                <a:spcPct val="90000"/>
              </a:lnSpc>
            </a:pPr>
            <a:r>
              <a:rPr lang="fr-BE" altLang="fr-FR" sz="2400" dirty="0">
                <a:ea typeface="ＭＳ Ｐゴシック" panose="020B0600070205080204" pitchFamily="34" charset="-128"/>
              </a:rPr>
              <a:t>Pouvoir de l’autorité qui en jouit de créer ses propres impôts</a:t>
            </a:r>
          </a:p>
          <a:p>
            <a:pPr lvl="1">
              <a:lnSpc>
                <a:spcPct val="90000"/>
              </a:lnSpc>
            </a:pPr>
            <a:r>
              <a:rPr lang="fr-BE" altLang="fr-FR" sz="2400" dirty="0">
                <a:ea typeface="ＭＳ Ｐゴシック" panose="020B0600070205080204" pitchFamily="34" charset="-128"/>
              </a:rPr>
              <a:t>Pouvoir de déterminer, sans tutelle, tous les éléments du régime juridique afférent à ces impôts</a:t>
            </a:r>
          </a:p>
          <a:p>
            <a:pPr lvl="2">
              <a:lnSpc>
                <a:spcPct val="90000"/>
              </a:lnSpc>
              <a:buFont typeface="Arial" panose="020B0604020202020204" pitchFamily="34" charset="0"/>
              <a:buNone/>
            </a:pPr>
            <a:endParaRPr lang="fr-BE" altLang="fr-FR" sz="2000" dirty="0">
              <a:ea typeface="ＭＳ Ｐゴシック" panose="020B0600070205080204" pitchFamily="34" charset="-128"/>
            </a:endParaRPr>
          </a:p>
          <a:p>
            <a:pPr>
              <a:lnSpc>
                <a:spcPct val="90000"/>
              </a:lnSpc>
            </a:pPr>
            <a:r>
              <a:rPr lang="fr-BE" altLang="fr-FR" sz="2800" b="1" dirty="0">
                <a:ea typeface="ＭＳ Ｐゴシック" panose="020B0600070205080204" pitchFamily="34" charset="-128"/>
              </a:rPr>
              <a:t>La notion d’autonomie fiscale </a:t>
            </a:r>
            <a:r>
              <a:rPr lang="fr-BE" altLang="fr-FR" sz="2800" b="1" u="sng" dirty="0">
                <a:ea typeface="ＭＳ Ｐゴシック" panose="020B0600070205080204" pitchFamily="34" charset="-128"/>
              </a:rPr>
              <a:t>dérivée </a:t>
            </a:r>
            <a:r>
              <a:rPr lang="fr-BE" altLang="fr-FR" sz="2800" b="1" dirty="0">
                <a:ea typeface="ＭＳ Ｐゴシック" panose="020B0600070205080204" pitchFamily="34" charset="-128"/>
              </a:rPr>
              <a:t>(2)</a:t>
            </a:r>
          </a:p>
          <a:p>
            <a:pPr lvl="1">
              <a:lnSpc>
                <a:spcPct val="90000"/>
              </a:lnSpc>
            </a:pPr>
            <a:r>
              <a:rPr lang="fr-BE" altLang="fr-FR" sz="2400" dirty="0">
                <a:ea typeface="ＭＳ Ｐゴシック" panose="020B0600070205080204" pitchFamily="34" charset="-128"/>
              </a:rPr>
              <a:t>Impôt préexistant, créé et réglé initialement par l’Etat (central)…</a:t>
            </a:r>
          </a:p>
          <a:p>
            <a:pPr lvl="1">
              <a:lnSpc>
                <a:spcPct val="90000"/>
              </a:lnSpc>
            </a:pPr>
            <a:r>
              <a:rPr lang="fr-BE" altLang="fr-FR" sz="2400" dirty="0">
                <a:ea typeface="ＭＳ Ｐゴシック" panose="020B0600070205080204" pitchFamily="34" charset="-128"/>
              </a:rPr>
              <a:t>… mais décentralisé (recettes et compétence normative) au profit des entités fédérées (concrètement : les régions)</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28</a:t>
            </a:fld>
            <a:endParaRPr lang="fr-BE"/>
          </a:p>
        </p:txBody>
      </p:sp>
    </p:spTree>
    <p:extLst>
      <p:ext uri="{BB962C8B-B14F-4D97-AF65-F5344CB8AC3E}">
        <p14:creationId xmlns:p14="http://schemas.microsoft.com/office/powerpoint/2010/main" val="96092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lnSpcReduction="10000"/>
          </a:bodyPr>
          <a:lstStyle/>
          <a:p>
            <a:r>
              <a:rPr lang="fr-FR" dirty="0"/>
              <a:t>Les Régions de Belgique disposent d’instruments essentiels et majeurs en matière de fiscalité</a:t>
            </a:r>
          </a:p>
          <a:p>
            <a:r>
              <a:rPr lang="fr-FR" b="1" dirty="0"/>
              <a:t>Trois</a:t>
            </a:r>
            <a:r>
              <a:rPr lang="fr-FR" dirty="0"/>
              <a:t> catégories distinctes de </a:t>
            </a:r>
            <a:r>
              <a:rPr lang="fr-FR" b="1" dirty="0"/>
              <a:t>prérogatives régionales en matière d’impôts</a:t>
            </a:r>
            <a:endParaRPr lang="fr-FR" dirty="0"/>
          </a:p>
          <a:p>
            <a:pPr lvl="1"/>
            <a:r>
              <a:rPr lang="fr-FR" dirty="0">
                <a:solidFill>
                  <a:srgbClr val="C00000"/>
                </a:solidFill>
              </a:rPr>
              <a:t>A. Les taxes régionales propres (= autonomie fiscale propre)</a:t>
            </a:r>
          </a:p>
          <a:p>
            <a:pPr lvl="1"/>
            <a:r>
              <a:rPr lang="fr-FR" dirty="0">
                <a:solidFill>
                  <a:srgbClr val="C00000"/>
                </a:solidFill>
              </a:rPr>
              <a:t>B. Les « impôts régionaux » (= autonomie fiscale dérivée de 1</a:t>
            </a:r>
            <a:r>
              <a:rPr lang="fr-FR" baseline="30000" dirty="0">
                <a:solidFill>
                  <a:srgbClr val="C00000"/>
                </a:solidFill>
              </a:rPr>
              <a:t>er</a:t>
            </a:r>
            <a:r>
              <a:rPr lang="fr-FR" dirty="0">
                <a:solidFill>
                  <a:srgbClr val="C00000"/>
                </a:solidFill>
              </a:rPr>
              <a:t> type)</a:t>
            </a:r>
          </a:p>
          <a:p>
            <a:pPr lvl="1"/>
            <a:r>
              <a:rPr lang="fr-FR" dirty="0">
                <a:solidFill>
                  <a:srgbClr val="C00000"/>
                </a:solidFill>
              </a:rPr>
              <a:t>C. L’impôt des personnes physiques régional (= autonomie fiscale dérivée de 2</a:t>
            </a:r>
            <a:r>
              <a:rPr lang="fr-FR" baseline="30000" dirty="0">
                <a:solidFill>
                  <a:srgbClr val="C00000"/>
                </a:solidFill>
              </a:rPr>
              <a:t>e </a:t>
            </a:r>
            <a:r>
              <a:rPr lang="fr-FR" dirty="0">
                <a:solidFill>
                  <a:srgbClr val="C00000"/>
                </a:solidFill>
              </a:rPr>
              <a:t>type)</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29</a:t>
            </a:fld>
            <a:endParaRPr lang="fr-BE"/>
          </a:p>
        </p:txBody>
      </p:sp>
    </p:spTree>
    <p:extLst>
      <p:ext uri="{BB962C8B-B14F-4D97-AF65-F5344CB8AC3E}">
        <p14:creationId xmlns:p14="http://schemas.microsoft.com/office/powerpoint/2010/main" val="236510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b="1" dirty="0"/>
              <a:t>1. La Belgique, un État fédéral et décentralisé</a:t>
            </a:r>
          </a:p>
          <a:p>
            <a:r>
              <a:rPr lang="fr-FR" dirty="0"/>
              <a:t>2. Le système de financement des entités fédérées (Communautés et Régions)</a:t>
            </a:r>
          </a:p>
          <a:p>
            <a:r>
              <a:rPr lang="fr-FR" dirty="0"/>
              <a:t>3. L’autonomie fiscale des Régions</a:t>
            </a:r>
          </a:p>
          <a:p>
            <a:r>
              <a:rPr lang="fr-FR" dirty="0"/>
              <a:t>4. L’autonomie fiscale des collectivités locales (communes et provinces)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a:t>
            </a:fld>
            <a:endParaRPr lang="fr-BE"/>
          </a:p>
        </p:txBody>
      </p:sp>
    </p:spTree>
    <p:extLst>
      <p:ext uri="{BB962C8B-B14F-4D97-AF65-F5344CB8AC3E}">
        <p14:creationId xmlns:p14="http://schemas.microsoft.com/office/powerpoint/2010/main" val="308029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795866" y="260350"/>
            <a:ext cx="9403823" cy="1143000"/>
          </a:xfrm>
        </p:spPr>
        <p:txBody>
          <a:bodyPr/>
          <a:lstStyle/>
          <a:p>
            <a:pPr eaLnBrk="1" hangingPunct="1"/>
            <a:r>
              <a:rPr lang="fr-FR" b="1" dirty="0"/>
              <a:t>3. L’autonomie fiscale des Régions</a:t>
            </a:r>
            <a:endParaRPr lang="fr-BE" b="1" i="1" dirty="0">
              <a:latin typeface="Times New Roman" pitchFamily="3" charset="0"/>
            </a:endParaRPr>
          </a:p>
        </p:txBody>
      </p:sp>
      <p:sp>
        <p:nvSpPr>
          <p:cNvPr id="521219" name="Rectangle 3"/>
          <p:cNvSpPr>
            <a:spLocks noGrp="1" noChangeArrowheads="1"/>
          </p:cNvSpPr>
          <p:nvPr>
            <p:ph idx="1"/>
          </p:nvPr>
        </p:nvSpPr>
        <p:spPr>
          <a:xfrm>
            <a:off x="2043113" y="1557338"/>
            <a:ext cx="8229600" cy="4679950"/>
          </a:xfrm>
        </p:spPr>
        <p:txBody>
          <a:bodyPr/>
          <a:lstStyle/>
          <a:p>
            <a:pPr eaLnBrk="1" hangingPunct="1">
              <a:lnSpc>
                <a:spcPct val="90000"/>
              </a:lnSpc>
            </a:pPr>
            <a:r>
              <a:rPr lang="fr-BE" sz="2400" b="1" dirty="0">
                <a:latin typeface="Times New Roman" pitchFamily="3" charset="0"/>
              </a:rPr>
              <a:t>Les prérogatives fiscales des Régions: 3 moyens d’action:</a:t>
            </a:r>
          </a:p>
        </p:txBody>
      </p:sp>
      <p:sp>
        <p:nvSpPr>
          <p:cNvPr id="521220" name="Espace réservé du pied de page 1"/>
          <p:cNvSpPr>
            <a:spLocks noGrp="1"/>
          </p:cNvSpPr>
          <p:nvPr>
            <p:ph type="ftr" sz="quarter" idx="10"/>
          </p:nvPr>
        </p:nvSpPr>
        <p:spPr bwMode="auto">
          <a:noFill/>
          <a:ln>
            <a:miter lim="800000"/>
            <a:headEnd/>
            <a:tailEnd/>
          </a:ln>
        </p:spPr>
        <p:txBody>
          <a:bodyPr/>
          <a:lstStyle/>
          <a:p>
            <a:r>
              <a:rPr lang="fr-BE"/>
              <a:t>Prof. dr Marc Bourgeois (marc.bourgeois@uliege.be)</a:t>
            </a:r>
          </a:p>
        </p:txBody>
      </p:sp>
      <p:sp>
        <p:nvSpPr>
          <p:cNvPr id="521221" name="Espace réservé du numéro de diapositive 2"/>
          <p:cNvSpPr>
            <a:spLocks noGrp="1"/>
          </p:cNvSpPr>
          <p:nvPr>
            <p:ph type="sldNum" sz="quarter" idx="11"/>
          </p:nvPr>
        </p:nvSpPr>
        <p:spPr bwMode="auto">
          <a:noFill/>
          <a:ln>
            <a:miter lim="800000"/>
            <a:headEnd/>
            <a:tailEnd/>
          </a:ln>
        </p:spPr>
        <p:txBody>
          <a:bodyPr/>
          <a:lstStyle/>
          <a:p>
            <a:fld id="{4BB3F9E4-823E-2F45-ABD1-45A155AC6CD9}" type="slidenum">
              <a:rPr lang="fr-BE">
                <a:ea typeface="Times New Roman" pitchFamily="3" charset="0"/>
                <a:cs typeface="Times New Roman" pitchFamily="3" charset="0"/>
              </a:rPr>
              <a:pPr/>
              <a:t>30</a:t>
            </a:fld>
            <a:endParaRPr lang="fr-BE">
              <a:ea typeface="Times New Roman" pitchFamily="3" charset="0"/>
              <a:cs typeface="Times New Roman" pitchFamily="3" charset="0"/>
            </a:endParaRPr>
          </a:p>
        </p:txBody>
      </p:sp>
      <p:graphicFrame>
        <p:nvGraphicFramePr>
          <p:cNvPr id="6" name="Diagramme 5">
            <a:extLst>
              <a:ext uri="{FF2B5EF4-FFF2-40B4-BE49-F238E27FC236}">
                <a16:creationId xmlns:a16="http://schemas.microsoft.com/office/drawing/2014/main" id="{E042991D-B7FC-2C47-96AF-347CE73F4742}"/>
              </a:ext>
            </a:extLst>
          </p:cNvPr>
          <p:cNvGraphicFramePr>
            <a:graphicFrameLocks noChangeAspect="1"/>
          </p:cNvGraphicFramePr>
          <p:nvPr>
            <p:extLst>
              <p:ext uri="{D42A27DB-BD31-4B8C-83A1-F6EECF244321}">
                <p14:modId xmlns:p14="http://schemas.microsoft.com/office/powerpoint/2010/main" val="1953544936"/>
              </p:ext>
            </p:extLst>
          </p:nvPr>
        </p:nvGraphicFramePr>
        <p:xfrm>
          <a:off x="795866" y="2675467"/>
          <a:ext cx="11046354"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eur droit avec flèche 8">
            <a:extLst>
              <a:ext uri="{FF2B5EF4-FFF2-40B4-BE49-F238E27FC236}">
                <a16:creationId xmlns:a16="http://schemas.microsoft.com/office/drawing/2014/main" id="{7C15C625-7D44-2844-93E2-439430AD23C5}"/>
              </a:ext>
            </a:extLst>
          </p:cNvPr>
          <p:cNvCxnSpPr>
            <a:cxnSpLocks/>
          </p:cNvCxnSpPr>
          <p:nvPr/>
        </p:nvCxnSpPr>
        <p:spPr>
          <a:xfrm flipH="1">
            <a:off x="3708400" y="2036898"/>
            <a:ext cx="2071688" cy="63856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D595B15-F54E-7E44-B480-7B82D0779109}"/>
              </a:ext>
            </a:extLst>
          </p:cNvPr>
          <p:cNvCxnSpPr>
            <a:cxnSpLocks/>
          </p:cNvCxnSpPr>
          <p:nvPr/>
        </p:nvCxnSpPr>
        <p:spPr>
          <a:xfrm>
            <a:off x="7112001" y="2052375"/>
            <a:ext cx="2184399" cy="82629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1A184EA-B7FA-8E4D-AC0F-276441B6E1D7}"/>
              </a:ext>
            </a:extLst>
          </p:cNvPr>
          <p:cNvCxnSpPr>
            <a:cxnSpLocks/>
          </p:cNvCxnSpPr>
          <p:nvPr/>
        </p:nvCxnSpPr>
        <p:spPr>
          <a:xfrm>
            <a:off x="6502400" y="2052375"/>
            <a:ext cx="0" cy="623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85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85000" lnSpcReduction="20000"/>
          </a:bodyPr>
          <a:lstStyle/>
          <a:p>
            <a:pPr marL="457200" lvl="1" indent="0">
              <a:buNone/>
            </a:pPr>
            <a:r>
              <a:rPr lang="fr-FR" dirty="0">
                <a:solidFill>
                  <a:srgbClr val="C00000"/>
                </a:solidFill>
              </a:rPr>
              <a:t>A. Les taxes régionales propres (= autonomie fiscale propre)</a:t>
            </a:r>
          </a:p>
          <a:p>
            <a:pPr lvl="2"/>
            <a:endParaRPr lang="fr-FR" dirty="0"/>
          </a:p>
          <a:p>
            <a:pPr lvl="1"/>
            <a:r>
              <a:rPr lang="fr-FR" dirty="0"/>
              <a:t>Impôts créés de toutes pièces par les Régions (à partir de rien)</a:t>
            </a:r>
          </a:p>
          <a:p>
            <a:pPr lvl="1"/>
            <a:r>
              <a:rPr lang="fr-FR" dirty="0"/>
              <a:t>Régime juridique intégralement fixé par la Région (aucune intervention de l’État central)</a:t>
            </a:r>
          </a:p>
          <a:p>
            <a:pPr lvl="1"/>
            <a:r>
              <a:rPr lang="fr-FR" dirty="0"/>
              <a:t>Impôts administrés par l’administration régionale compétente</a:t>
            </a:r>
          </a:p>
          <a:p>
            <a:pPr lvl="1"/>
            <a:r>
              <a:rPr lang="fr-FR" dirty="0"/>
              <a:t>Impôts établis sur des </a:t>
            </a:r>
            <a:r>
              <a:rPr lang="fr-FR" b="1" dirty="0"/>
              <a:t>matières imposables </a:t>
            </a:r>
            <a:r>
              <a:rPr lang="fr-FR" dirty="0"/>
              <a:t>qui ne sont pas encore « occupées » par de la législation fiscale fédérale </a:t>
            </a:r>
            <a:r>
              <a:rPr lang="fr-FR" u="sng" dirty="0"/>
              <a:t>et</a:t>
            </a:r>
            <a:r>
              <a:rPr lang="fr-FR" dirty="0"/>
              <a:t> qui ne correspondent pas à la </a:t>
            </a:r>
            <a:r>
              <a:rPr lang="fr-FR" b="1" dirty="0"/>
              <a:t>matière imposable</a:t>
            </a:r>
            <a:r>
              <a:rPr lang="fr-FR" dirty="0"/>
              <a:t> des « impôts régionaux » (deuxième catégorie décrite ci-après) = règle fédérale </a:t>
            </a:r>
            <a:r>
              <a:rPr lang="fr-FR" i="1" dirty="0"/>
              <a:t>non bis in idem</a:t>
            </a:r>
          </a:p>
          <a:p>
            <a:pPr lvl="1"/>
            <a:r>
              <a:rPr lang="fr-FR" dirty="0"/>
              <a:t>Pourcentage très faible des recettes budgétaires régionales</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31</a:t>
            </a:fld>
            <a:endParaRPr lang="fr-BE"/>
          </a:p>
        </p:txBody>
      </p:sp>
    </p:spTree>
    <p:extLst>
      <p:ext uri="{BB962C8B-B14F-4D97-AF65-F5344CB8AC3E}">
        <p14:creationId xmlns:p14="http://schemas.microsoft.com/office/powerpoint/2010/main" val="208308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795866" y="260350"/>
            <a:ext cx="9403823" cy="1143000"/>
          </a:xfrm>
        </p:spPr>
        <p:txBody>
          <a:bodyPr/>
          <a:lstStyle/>
          <a:p>
            <a:pPr eaLnBrk="1" hangingPunct="1"/>
            <a:r>
              <a:rPr lang="fr-FR" b="1" dirty="0"/>
              <a:t>3. L’autonomie fiscale des Régions</a:t>
            </a:r>
            <a:endParaRPr lang="fr-BE" b="1" i="1" dirty="0">
              <a:latin typeface="Times New Roman" pitchFamily="3" charset="0"/>
            </a:endParaRPr>
          </a:p>
        </p:txBody>
      </p:sp>
      <p:sp>
        <p:nvSpPr>
          <p:cNvPr id="521219" name="Rectangle 3"/>
          <p:cNvSpPr>
            <a:spLocks noGrp="1" noChangeArrowheads="1"/>
          </p:cNvSpPr>
          <p:nvPr>
            <p:ph idx="1"/>
          </p:nvPr>
        </p:nvSpPr>
        <p:spPr>
          <a:xfrm>
            <a:off x="2043113" y="1557338"/>
            <a:ext cx="8229600" cy="4679950"/>
          </a:xfrm>
        </p:spPr>
        <p:txBody>
          <a:bodyPr/>
          <a:lstStyle/>
          <a:p>
            <a:pPr eaLnBrk="1" hangingPunct="1">
              <a:lnSpc>
                <a:spcPct val="90000"/>
              </a:lnSpc>
            </a:pPr>
            <a:r>
              <a:rPr lang="fr-BE" sz="2400" b="1" dirty="0">
                <a:latin typeface="Times New Roman" pitchFamily="3" charset="0"/>
              </a:rPr>
              <a:t>Les prérogatives fiscales des Régions: 3 moyens d’action:</a:t>
            </a:r>
          </a:p>
        </p:txBody>
      </p:sp>
      <p:sp>
        <p:nvSpPr>
          <p:cNvPr id="521220" name="Espace réservé du pied de page 1"/>
          <p:cNvSpPr>
            <a:spLocks noGrp="1"/>
          </p:cNvSpPr>
          <p:nvPr>
            <p:ph type="ftr" sz="quarter" idx="10"/>
          </p:nvPr>
        </p:nvSpPr>
        <p:spPr bwMode="auto">
          <a:noFill/>
          <a:ln>
            <a:miter lim="800000"/>
            <a:headEnd/>
            <a:tailEnd/>
          </a:ln>
        </p:spPr>
        <p:txBody>
          <a:bodyPr/>
          <a:lstStyle/>
          <a:p>
            <a:r>
              <a:rPr lang="fr-BE"/>
              <a:t>Prof. dr Marc Bourgeois (marc.bourgeois@uliege.be)</a:t>
            </a:r>
          </a:p>
        </p:txBody>
      </p:sp>
      <p:sp>
        <p:nvSpPr>
          <p:cNvPr id="521221" name="Espace réservé du numéro de diapositive 2"/>
          <p:cNvSpPr>
            <a:spLocks noGrp="1"/>
          </p:cNvSpPr>
          <p:nvPr>
            <p:ph type="sldNum" sz="quarter" idx="11"/>
          </p:nvPr>
        </p:nvSpPr>
        <p:spPr bwMode="auto">
          <a:noFill/>
          <a:ln>
            <a:miter lim="800000"/>
            <a:headEnd/>
            <a:tailEnd/>
          </a:ln>
        </p:spPr>
        <p:txBody>
          <a:bodyPr/>
          <a:lstStyle/>
          <a:p>
            <a:fld id="{4BB3F9E4-823E-2F45-ABD1-45A155AC6CD9}" type="slidenum">
              <a:rPr lang="fr-BE">
                <a:ea typeface="Times New Roman" pitchFamily="3" charset="0"/>
                <a:cs typeface="Times New Roman" pitchFamily="3" charset="0"/>
              </a:rPr>
              <a:pPr/>
              <a:t>32</a:t>
            </a:fld>
            <a:endParaRPr lang="fr-BE">
              <a:ea typeface="Times New Roman" pitchFamily="3" charset="0"/>
              <a:cs typeface="Times New Roman" pitchFamily="3" charset="0"/>
            </a:endParaRPr>
          </a:p>
        </p:txBody>
      </p:sp>
      <p:graphicFrame>
        <p:nvGraphicFramePr>
          <p:cNvPr id="6" name="Diagramme 5">
            <a:extLst>
              <a:ext uri="{FF2B5EF4-FFF2-40B4-BE49-F238E27FC236}">
                <a16:creationId xmlns:a16="http://schemas.microsoft.com/office/drawing/2014/main" id="{E042991D-B7FC-2C47-96AF-347CE73F4742}"/>
              </a:ext>
            </a:extLst>
          </p:cNvPr>
          <p:cNvGraphicFramePr>
            <a:graphicFrameLocks noChangeAspect="1"/>
          </p:cNvGraphicFramePr>
          <p:nvPr/>
        </p:nvGraphicFramePr>
        <p:xfrm>
          <a:off x="795866" y="2675467"/>
          <a:ext cx="11046354"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eur droit avec flèche 8">
            <a:extLst>
              <a:ext uri="{FF2B5EF4-FFF2-40B4-BE49-F238E27FC236}">
                <a16:creationId xmlns:a16="http://schemas.microsoft.com/office/drawing/2014/main" id="{7C15C625-7D44-2844-93E2-439430AD23C5}"/>
              </a:ext>
            </a:extLst>
          </p:cNvPr>
          <p:cNvCxnSpPr>
            <a:cxnSpLocks/>
          </p:cNvCxnSpPr>
          <p:nvPr/>
        </p:nvCxnSpPr>
        <p:spPr>
          <a:xfrm flipH="1">
            <a:off x="3708400" y="2036898"/>
            <a:ext cx="2071688" cy="63856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D595B15-F54E-7E44-B480-7B82D0779109}"/>
              </a:ext>
            </a:extLst>
          </p:cNvPr>
          <p:cNvCxnSpPr>
            <a:cxnSpLocks/>
          </p:cNvCxnSpPr>
          <p:nvPr/>
        </p:nvCxnSpPr>
        <p:spPr>
          <a:xfrm>
            <a:off x="7112001" y="2052375"/>
            <a:ext cx="2184399" cy="82629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1A184EA-B7FA-8E4D-AC0F-276441B6E1D7}"/>
              </a:ext>
            </a:extLst>
          </p:cNvPr>
          <p:cNvCxnSpPr>
            <a:cxnSpLocks/>
          </p:cNvCxnSpPr>
          <p:nvPr/>
        </p:nvCxnSpPr>
        <p:spPr>
          <a:xfrm>
            <a:off x="6502400" y="2052375"/>
            <a:ext cx="0" cy="623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064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pPr marL="457200" lvl="1" indent="0">
              <a:buNone/>
            </a:pPr>
            <a:r>
              <a:rPr lang="fr-FR" dirty="0">
                <a:solidFill>
                  <a:srgbClr val="C00000"/>
                </a:solidFill>
              </a:rPr>
              <a:t>B. Les « impôts régionaux » (= autonomie fiscale dérivée de 1</a:t>
            </a:r>
            <a:r>
              <a:rPr lang="fr-FR" baseline="30000" dirty="0">
                <a:solidFill>
                  <a:srgbClr val="C00000"/>
                </a:solidFill>
              </a:rPr>
              <a:t>er</a:t>
            </a:r>
            <a:r>
              <a:rPr lang="fr-FR" dirty="0">
                <a:solidFill>
                  <a:srgbClr val="C00000"/>
                </a:solidFill>
              </a:rPr>
              <a:t> type)</a:t>
            </a:r>
          </a:p>
          <a:p>
            <a:pPr marL="914400" lvl="2" indent="0">
              <a:buNone/>
            </a:pPr>
            <a:endParaRPr lang="fr-FR" dirty="0"/>
          </a:p>
          <a:p>
            <a:pPr lvl="1"/>
            <a:r>
              <a:rPr lang="fr-FR" dirty="0"/>
              <a:t>Impôts </a:t>
            </a:r>
            <a:r>
              <a:rPr lang="fr-FR" u="sng" dirty="0"/>
              <a:t>initialement nationaux …</a:t>
            </a:r>
          </a:p>
          <a:p>
            <a:pPr lvl="1"/>
            <a:r>
              <a:rPr lang="fr-FR" u="sng" dirty="0"/>
              <a:t>… </a:t>
            </a:r>
            <a:r>
              <a:rPr lang="fr-FR" dirty="0"/>
              <a:t>mais dont le produit intégral et les principales compétences normatives (base d’imposition, taux et exonérations) ont été régionalisés</a:t>
            </a:r>
          </a:p>
          <a:p>
            <a:pPr lvl="1"/>
            <a:r>
              <a:rPr lang="fr-FR" dirty="0"/>
              <a:t>Régionalisation par le biais d’une loi fédérale verrouillée par une « majorité spéciale (loi spéciale de financement des Communautés et des Régions – « LSF »)</a:t>
            </a:r>
          </a:p>
          <a:p>
            <a:pPr lvl="1"/>
            <a:r>
              <a:rPr lang="fr-FR" dirty="0"/>
              <a:t>L’État central ne peut plus modifier les règles relatives à la </a:t>
            </a:r>
            <a:r>
              <a:rPr lang="fr-FR" i="1" dirty="0"/>
              <a:t>base d’imposition, </a:t>
            </a:r>
            <a:r>
              <a:rPr lang="fr-FR" dirty="0"/>
              <a:t>au </a:t>
            </a:r>
            <a:r>
              <a:rPr lang="fr-FR" i="1" dirty="0"/>
              <a:t>taux d’imposition </a:t>
            </a:r>
            <a:r>
              <a:rPr lang="fr-FR" dirty="0"/>
              <a:t>et aux </a:t>
            </a:r>
            <a:r>
              <a:rPr lang="fr-FR" i="1" dirty="0"/>
              <a:t>exonérations </a:t>
            </a:r>
            <a:r>
              <a:rPr lang="fr-FR" dirty="0"/>
              <a:t>pour ces impôts ; seules les Régions sont compétentes</a:t>
            </a:r>
          </a:p>
          <a:p>
            <a:pPr lvl="1"/>
            <a:r>
              <a:rPr lang="fr-FR" dirty="0"/>
              <a:t>L’État central demeure néanmoins seul compétent pour modifier la </a:t>
            </a:r>
            <a:r>
              <a:rPr lang="fr-FR" i="1" dirty="0"/>
              <a:t>matière imposable </a:t>
            </a:r>
            <a:r>
              <a:rPr lang="fr-FR" dirty="0"/>
              <a:t>de ces impôts (par le biais d’une loi votée à la majorité spéciale)</a:t>
            </a:r>
          </a:p>
          <a:p>
            <a:pPr lvl="1"/>
            <a:r>
              <a:rPr lang="fr-FR" dirty="0"/>
              <a:t>C’est la forme principale d’autonomie fiscale dans le chef des Régions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33</a:t>
            </a:fld>
            <a:endParaRPr lang="fr-BE"/>
          </a:p>
        </p:txBody>
      </p:sp>
    </p:spTree>
    <p:extLst>
      <p:ext uri="{BB962C8B-B14F-4D97-AF65-F5344CB8AC3E}">
        <p14:creationId xmlns:p14="http://schemas.microsoft.com/office/powerpoint/2010/main" val="136626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pPr marL="457200" lvl="1" indent="0">
              <a:buNone/>
            </a:pPr>
            <a:r>
              <a:rPr lang="fr-FR" dirty="0">
                <a:solidFill>
                  <a:srgbClr val="C00000"/>
                </a:solidFill>
              </a:rPr>
              <a:t>B. Les « impôts régionaux » (= autonomie fiscale dérivée de 1</a:t>
            </a:r>
            <a:r>
              <a:rPr lang="fr-FR" baseline="30000" dirty="0">
                <a:solidFill>
                  <a:srgbClr val="C00000"/>
                </a:solidFill>
              </a:rPr>
              <a:t>er</a:t>
            </a:r>
            <a:r>
              <a:rPr lang="fr-FR" dirty="0">
                <a:solidFill>
                  <a:srgbClr val="C00000"/>
                </a:solidFill>
              </a:rPr>
              <a:t> type)</a:t>
            </a:r>
          </a:p>
          <a:p>
            <a:pPr marL="914400" lvl="2" indent="0">
              <a:buNone/>
            </a:pPr>
            <a:endParaRPr lang="fr-FR" dirty="0"/>
          </a:p>
          <a:p>
            <a:pPr>
              <a:lnSpc>
                <a:spcPct val="90000"/>
              </a:lnSpc>
            </a:pPr>
            <a:r>
              <a:rPr lang="fr-BE" altLang="fr-FR" sz="2400" dirty="0">
                <a:ea typeface="ＭＳ Ｐゴシック" panose="020B0600070205080204" pitchFamily="34" charset="-128"/>
              </a:rPr>
              <a:t>Taxe sur les jeux et paris</a:t>
            </a:r>
          </a:p>
          <a:p>
            <a:pPr>
              <a:lnSpc>
                <a:spcPct val="90000"/>
              </a:lnSpc>
            </a:pPr>
            <a:r>
              <a:rPr lang="fr-BE" altLang="fr-FR" sz="2400" dirty="0">
                <a:ea typeface="ＭＳ Ｐゴシック" panose="020B0600070205080204" pitchFamily="34" charset="-128"/>
              </a:rPr>
              <a:t>Taxe sur les appareils automatiques de divertissement</a:t>
            </a:r>
          </a:p>
          <a:p>
            <a:pPr>
              <a:lnSpc>
                <a:spcPct val="90000"/>
              </a:lnSpc>
            </a:pPr>
            <a:r>
              <a:rPr lang="fr-BE" altLang="fr-FR" sz="2400" dirty="0">
                <a:ea typeface="ＭＳ Ｐゴシック" panose="020B0600070205080204" pitchFamily="34" charset="-128"/>
              </a:rPr>
              <a:t>Taxe d’ouverture de débits de boissons fermentées</a:t>
            </a:r>
          </a:p>
          <a:p>
            <a:pPr>
              <a:lnSpc>
                <a:spcPct val="90000"/>
              </a:lnSpc>
            </a:pPr>
            <a:r>
              <a:rPr lang="fr-BE" altLang="fr-FR" sz="2400" dirty="0">
                <a:ea typeface="ＭＳ Ｐゴシック" panose="020B0600070205080204" pitchFamily="34" charset="-128"/>
              </a:rPr>
              <a:t>Droits de succession et de mutation par décès</a:t>
            </a:r>
          </a:p>
          <a:p>
            <a:pPr>
              <a:lnSpc>
                <a:spcPct val="90000"/>
              </a:lnSpc>
            </a:pPr>
            <a:r>
              <a:rPr lang="fr-BE" altLang="fr-FR" sz="2400" dirty="0">
                <a:ea typeface="ＭＳ Ｐゴシック" panose="020B0600070205080204" pitchFamily="34" charset="-128"/>
              </a:rPr>
              <a:t>Précompte immobilier</a:t>
            </a:r>
          </a:p>
          <a:p>
            <a:pPr>
              <a:lnSpc>
                <a:spcPct val="90000"/>
              </a:lnSpc>
            </a:pPr>
            <a:r>
              <a:rPr lang="fr-BE" altLang="fr-FR" sz="2400" dirty="0">
                <a:ea typeface="ＭＳ Ｐゴシック" panose="020B0600070205080204" pitchFamily="34" charset="-128"/>
              </a:rPr>
              <a:t>Les principaux droits d’enregistrement</a:t>
            </a:r>
          </a:p>
          <a:p>
            <a:pPr lvl="1">
              <a:lnSpc>
                <a:spcPct val="90000"/>
              </a:lnSpc>
            </a:pPr>
            <a:r>
              <a:rPr lang="fr-BE" altLang="fr-FR" sz="2000" dirty="0">
                <a:ea typeface="ＭＳ Ｐゴシック" panose="020B0600070205080204" pitchFamily="34" charset="-128"/>
              </a:rPr>
              <a:t>Ventes d’immeubles, donations d’immeubles et de meubles (argent, …), constitution d’hypothèque, partage d’immeuble</a:t>
            </a:r>
          </a:p>
          <a:p>
            <a:pPr>
              <a:lnSpc>
                <a:spcPct val="90000"/>
              </a:lnSpc>
            </a:pPr>
            <a:r>
              <a:rPr lang="fr-BE" altLang="fr-FR" sz="2400" dirty="0">
                <a:ea typeface="ＭＳ Ｐゴシック" panose="020B0600070205080204" pitchFamily="34" charset="-128"/>
              </a:rPr>
              <a:t>La redevance radio et télévision</a:t>
            </a:r>
          </a:p>
          <a:p>
            <a:pPr>
              <a:lnSpc>
                <a:spcPct val="90000"/>
              </a:lnSpc>
            </a:pPr>
            <a:r>
              <a:rPr lang="fr-BE" altLang="fr-FR" sz="2400" dirty="0">
                <a:ea typeface="ＭＳ Ｐゴシック" panose="020B0600070205080204" pitchFamily="34" charset="-128"/>
              </a:rPr>
              <a:t>Taxe de circulation sur les véhicules automobiles</a:t>
            </a:r>
          </a:p>
          <a:p>
            <a:pPr>
              <a:lnSpc>
                <a:spcPct val="90000"/>
              </a:lnSpc>
            </a:pPr>
            <a:r>
              <a:rPr lang="fr-BE" altLang="fr-FR" sz="2400" dirty="0">
                <a:ea typeface="ＭＳ Ｐゴシック" panose="020B0600070205080204" pitchFamily="34" charset="-128"/>
              </a:rPr>
              <a:t>Taxe de mise en circulation sur les véhicules automobiles</a:t>
            </a:r>
          </a:p>
          <a:p>
            <a:pPr marL="0" indent="0">
              <a:lnSpc>
                <a:spcPct val="90000"/>
              </a:lnSpc>
              <a:buNone/>
            </a:pPr>
            <a:endParaRPr lang="fr-BE" altLang="fr-FR" sz="2400" dirty="0">
              <a:ea typeface="ＭＳ Ｐゴシック" panose="020B0600070205080204" pitchFamily="34" charset="-128"/>
            </a:endParaRPr>
          </a:p>
          <a:p>
            <a:pPr marL="0" indent="0">
              <a:lnSpc>
                <a:spcPct val="90000"/>
              </a:lnSpc>
              <a:buNone/>
            </a:pPr>
            <a:r>
              <a:rPr lang="fr-BE" sz="2400" dirty="0"/>
              <a:t>Compétence exclusive des Régions pour modifier les règles relatives à la </a:t>
            </a:r>
            <a:r>
              <a:rPr lang="fr-BE" sz="2400" u="sng" dirty="0"/>
              <a:t>base d’imposition</a:t>
            </a:r>
            <a:r>
              <a:rPr lang="fr-BE" sz="2400" dirty="0"/>
              <a:t>, au </a:t>
            </a:r>
            <a:r>
              <a:rPr lang="fr-BE" sz="2400" u="sng" dirty="0"/>
              <a:t>taux d’imposition </a:t>
            </a:r>
            <a:r>
              <a:rPr lang="fr-BE" sz="2400" dirty="0"/>
              <a:t>et aux </a:t>
            </a:r>
            <a:r>
              <a:rPr lang="fr-BE" sz="2400" u="sng" dirty="0"/>
              <a:t>exonérations</a:t>
            </a:r>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34</a:t>
            </a:fld>
            <a:endParaRPr lang="fr-BE"/>
          </a:p>
        </p:txBody>
      </p:sp>
    </p:spTree>
    <p:extLst>
      <p:ext uri="{BB962C8B-B14F-4D97-AF65-F5344CB8AC3E}">
        <p14:creationId xmlns:p14="http://schemas.microsoft.com/office/powerpoint/2010/main" val="7257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pPr marL="457200" lvl="1" indent="0">
              <a:buNone/>
            </a:pPr>
            <a:r>
              <a:rPr lang="fr-FR" dirty="0">
                <a:solidFill>
                  <a:srgbClr val="C00000"/>
                </a:solidFill>
              </a:rPr>
              <a:t>B. Les « impôts régionaux » (= autonomie fiscale dérivée de 1</a:t>
            </a:r>
            <a:r>
              <a:rPr lang="fr-FR" baseline="30000" dirty="0">
                <a:solidFill>
                  <a:srgbClr val="C00000"/>
                </a:solidFill>
              </a:rPr>
              <a:t>er</a:t>
            </a:r>
            <a:r>
              <a:rPr lang="fr-FR" dirty="0">
                <a:solidFill>
                  <a:srgbClr val="C00000"/>
                </a:solidFill>
              </a:rPr>
              <a:t> type)</a:t>
            </a:r>
          </a:p>
          <a:p>
            <a:pPr marL="914400" lvl="2" indent="0">
              <a:buNone/>
            </a:pPr>
            <a:endParaRPr lang="fr-FR" dirty="0"/>
          </a:p>
          <a:p>
            <a:pPr>
              <a:lnSpc>
                <a:spcPct val="90000"/>
              </a:lnSpc>
            </a:pPr>
            <a:r>
              <a:rPr lang="fr-BE" sz="2400" u="sng" dirty="0">
                <a:ea typeface="ＭＳ Ｐゴシック" panose="020B0600070205080204" pitchFamily="34" charset="-128"/>
              </a:rPr>
              <a:t>Précision à propos du « précompte immobilier</a:t>
            </a:r>
          </a:p>
          <a:p>
            <a:pPr lvl="2"/>
            <a:r>
              <a:rPr lang="fr-BE" dirty="0"/>
              <a:t>Le précompte immobilier est un impôt dû par chaque propriétaire d'immeuble et qui est calculé sur la base du revenu cadastral</a:t>
            </a:r>
          </a:p>
          <a:p>
            <a:pPr lvl="2"/>
            <a:r>
              <a:rPr lang="fr-BE" dirty="0"/>
              <a:t>Le « revenu cadastral » est un revenu forfaitaire attribué à chaque immeuble bâti et non-bâti, ainsi qu’au matériel et outillage. Il représente le revenu moyen normal net d’une année (= valeur locative), </a:t>
            </a:r>
            <a:r>
              <a:rPr lang="fr-BE" u="sng" dirty="0"/>
              <a:t>par référence aux données locatives relatives au 1</a:t>
            </a:r>
            <a:r>
              <a:rPr lang="fr-BE" u="sng" baseline="30000" dirty="0"/>
              <a:t>er</a:t>
            </a:r>
            <a:r>
              <a:rPr lang="fr-BE" u="sng" dirty="0"/>
              <a:t> janvier 1975</a:t>
            </a:r>
          </a:p>
          <a:p>
            <a:pPr lvl="2"/>
            <a:r>
              <a:rPr lang="fr-BE" dirty="0"/>
              <a:t>Un montant de base revient aux Régions, mais la plus grande partie du produit du précompte immobilier revient aux communes et aux provinces (pouvoirs locaux) sous la forme d’additionnels au précompte immobilier </a:t>
            </a:r>
          </a:p>
          <a:p>
            <a:pPr lvl="2"/>
            <a:r>
              <a:rPr lang="fr-FR" dirty="0"/>
              <a:t>Double imposition admise en droit belge : précompte immobilier + impôts sur les revenus (IPP et ISOC en tant qu’ils se rapportent aux immeubles)</a:t>
            </a:r>
          </a:p>
          <a:p>
            <a:pPr>
              <a:lnSpc>
                <a:spcPct val="90000"/>
              </a:lnSpc>
            </a:pPr>
            <a:endParaRPr lang="fr-BE" sz="2400" u="sng" dirty="0"/>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35</a:t>
            </a:fld>
            <a:endParaRPr lang="fr-BE"/>
          </a:p>
        </p:txBody>
      </p:sp>
    </p:spTree>
    <p:extLst>
      <p:ext uri="{BB962C8B-B14F-4D97-AF65-F5344CB8AC3E}">
        <p14:creationId xmlns:p14="http://schemas.microsoft.com/office/powerpoint/2010/main" val="3676592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92500" lnSpcReduction="20000"/>
          </a:bodyPr>
          <a:lstStyle/>
          <a:p>
            <a:pPr marL="457200" lvl="1" indent="0">
              <a:buNone/>
            </a:pPr>
            <a:r>
              <a:rPr lang="fr-FR" dirty="0">
                <a:solidFill>
                  <a:srgbClr val="C00000"/>
                </a:solidFill>
              </a:rPr>
              <a:t>B. Les « impôts régionaux » (= autonomie fiscale dérivée de 1</a:t>
            </a:r>
            <a:r>
              <a:rPr lang="fr-FR" baseline="30000" dirty="0">
                <a:solidFill>
                  <a:srgbClr val="C00000"/>
                </a:solidFill>
              </a:rPr>
              <a:t>er</a:t>
            </a:r>
            <a:r>
              <a:rPr lang="fr-FR" dirty="0">
                <a:solidFill>
                  <a:srgbClr val="C00000"/>
                </a:solidFill>
              </a:rPr>
              <a:t> type)</a:t>
            </a:r>
          </a:p>
          <a:p>
            <a:pPr marL="914400" lvl="2" indent="0">
              <a:buNone/>
            </a:pPr>
            <a:endParaRPr lang="fr-FR" dirty="0"/>
          </a:p>
          <a:p>
            <a:pPr>
              <a:buFont typeface="Arial" panose="020B0604020202020204" pitchFamily="34" charset="0"/>
              <a:buNone/>
            </a:pPr>
            <a:r>
              <a:rPr lang="fr-BE" altLang="fr-FR" sz="2400" u="sng" dirty="0">
                <a:ea typeface="ＭＳ Ｐゴシック" panose="020B0600070205080204" pitchFamily="34" charset="-128"/>
              </a:rPr>
              <a:t>Notion essentielle : les critères de localisation</a:t>
            </a:r>
          </a:p>
          <a:p>
            <a:r>
              <a:rPr lang="fr-BE" altLang="fr-FR" sz="2400" dirty="0">
                <a:ea typeface="ＭＳ Ｐゴシック" panose="020B0600070205080204" pitchFamily="34" charset="-128"/>
              </a:rPr>
              <a:t>Enjeu : </a:t>
            </a:r>
          </a:p>
          <a:p>
            <a:pPr lvl="1"/>
            <a:r>
              <a:rPr lang="fr-BE" altLang="fr-FR" sz="2400" dirty="0">
                <a:ea typeface="ＭＳ Ｐゴシック" panose="020B0600070205080204" pitchFamily="34" charset="-128"/>
              </a:rPr>
              <a:t>Déterminer le mode de répartition des recettes fiscales relatives à ces impôts entre les trois régions</a:t>
            </a:r>
          </a:p>
          <a:p>
            <a:pPr lvl="1"/>
            <a:r>
              <a:rPr lang="fr-BE" altLang="fr-FR" sz="2400" dirty="0">
                <a:ea typeface="ＭＳ Ｐゴシック" panose="020B0600070205080204" pitchFamily="34" charset="-128"/>
              </a:rPr>
              <a:t>Déterminer le régime juridique régional (wallon, bruxellois ou flamand) applicable </a:t>
            </a:r>
          </a:p>
          <a:p>
            <a:pPr>
              <a:lnSpc>
                <a:spcPct val="90000"/>
              </a:lnSpc>
            </a:pPr>
            <a:r>
              <a:rPr lang="fr-BE" sz="2400" i="1" u="sng" dirty="0"/>
              <a:t>Ex. :</a:t>
            </a:r>
            <a:r>
              <a:rPr lang="fr-BE" sz="2400" i="1" dirty="0"/>
              <a:t> </a:t>
            </a:r>
          </a:p>
          <a:p>
            <a:pPr lvl="1">
              <a:lnSpc>
                <a:spcPct val="90000"/>
              </a:lnSpc>
            </a:pPr>
            <a:r>
              <a:rPr lang="fr-BE" sz="2000" i="1" dirty="0"/>
              <a:t>droit d’enregistrement sur les ventes d’immeubles : lieu de situation de l’immeuble</a:t>
            </a:r>
          </a:p>
          <a:p>
            <a:pPr lvl="1">
              <a:lnSpc>
                <a:spcPct val="90000"/>
              </a:lnSpc>
            </a:pPr>
            <a:r>
              <a:rPr lang="fr-BE" sz="2000" i="1" dirty="0"/>
              <a:t>droit de succession : domicile du défunt (Région dans laquelle il a été le plus longtemps résident pendant la période de 5 ans précédant son décès)</a:t>
            </a:r>
          </a:p>
          <a:p>
            <a:pPr lvl="1">
              <a:lnSpc>
                <a:spcPct val="90000"/>
              </a:lnSpc>
            </a:pPr>
            <a:r>
              <a:rPr lang="fr-BE" sz="2000" i="1" dirty="0"/>
              <a:t>taxe de circulation automobile : lieu de résidence de celui au nom de qui le véhicule est immatriculé</a:t>
            </a:r>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36</a:t>
            </a:fld>
            <a:endParaRPr lang="fr-BE"/>
          </a:p>
        </p:txBody>
      </p:sp>
    </p:spTree>
    <p:extLst>
      <p:ext uri="{BB962C8B-B14F-4D97-AF65-F5344CB8AC3E}">
        <p14:creationId xmlns:p14="http://schemas.microsoft.com/office/powerpoint/2010/main" val="1153259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795866" y="260350"/>
            <a:ext cx="9403823" cy="1143000"/>
          </a:xfrm>
        </p:spPr>
        <p:txBody>
          <a:bodyPr/>
          <a:lstStyle/>
          <a:p>
            <a:pPr eaLnBrk="1" hangingPunct="1"/>
            <a:r>
              <a:rPr lang="fr-FR" b="1" dirty="0"/>
              <a:t>3. L’autonomie fiscale des Régions</a:t>
            </a:r>
            <a:endParaRPr lang="fr-BE" b="1" i="1" dirty="0">
              <a:latin typeface="Times New Roman" pitchFamily="3" charset="0"/>
            </a:endParaRPr>
          </a:p>
        </p:txBody>
      </p:sp>
      <p:sp>
        <p:nvSpPr>
          <p:cNvPr id="521219" name="Rectangle 3"/>
          <p:cNvSpPr>
            <a:spLocks noGrp="1" noChangeArrowheads="1"/>
          </p:cNvSpPr>
          <p:nvPr>
            <p:ph idx="1"/>
          </p:nvPr>
        </p:nvSpPr>
        <p:spPr>
          <a:xfrm>
            <a:off x="2043113" y="1557338"/>
            <a:ext cx="8229600" cy="4679950"/>
          </a:xfrm>
        </p:spPr>
        <p:txBody>
          <a:bodyPr/>
          <a:lstStyle/>
          <a:p>
            <a:pPr eaLnBrk="1" hangingPunct="1">
              <a:lnSpc>
                <a:spcPct val="90000"/>
              </a:lnSpc>
            </a:pPr>
            <a:r>
              <a:rPr lang="fr-BE" sz="2400" b="1" dirty="0">
                <a:latin typeface="Times New Roman" pitchFamily="3" charset="0"/>
              </a:rPr>
              <a:t>Les prérogatives fiscales des Régions: 3 moyens d’action:</a:t>
            </a:r>
          </a:p>
        </p:txBody>
      </p:sp>
      <p:sp>
        <p:nvSpPr>
          <p:cNvPr id="521220" name="Espace réservé du pied de page 1"/>
          <p:cNvSpPr>
            <a:spLocks noGrp="1"/>
          </p:cNvSpPr>
          <p:nvPr>
            <p:ph type="ftr" sz="quarter" idx="10"/>
          </p:nvPr>
        </p:nvSpPr>
        <p:spPr bwMode="auto">
          <a:noFill/>
          <a:ln>
            <a:miter lim="800000"/>
            <a:headEnd/>
            <a:tailEnd/>
          </a:ln>
        </p:spPr>
        <p:txBody>
          <a:bodyPr/>
          <a:lstStyle/>
          <a:p>
            <a:r>
              <a:rPr lang="fr-BE"/>
              <a:t>Prof. dr Marc Bourgeois (marc.bourgeois@uliege.be)</a:t>
            </a:r>
          </a:p>
        </p:txBody>
      </p:sp>
      <p:sp>
        <p:nvSpPr>
          <p:cNvPr id="521221" name="Espace réservé du numéro de diapositive 2"/>
          <p:cNvSpPr>
            <a:spLocks noGrp="1"/>
          </p:cNvSpPr>
          <p:nvPr>
            <p:ph type="sldNum" sz="quarter" idx="11"/>
          </p:nvPr>
        </p:nvSpPr>
        <p:spPr bwMode="auto">
          <a:noFill/>
          <a:ln>
            <a:miter lim="800000"/>
            <a:headEnd/>
            <a:tailEnd/>
          </a:ln>
        </p:spPr>
        <p:txBody>
          <a:bodyPr/>
          <a:lstStyle/>
          <a:p>
            <a:fld id="{4BB3F9E4-823E-2F45-ABD1-45A155AC6CD9}" type="slidenum">
              <a:rPr lang="fr-BE">
                <a:ea typeface="Times New Roman" pitchFamily="3" charset="0"/>
                <a:cs typeface="Times New Roman" pitchFamily="3" charset="0"/>
              </a:rPr>
              <a:pPr/>
              <a:t>37</a:t>
            </a:fld>
            <a:endParaRPr lang="fr-BE">
              <a:ea typeface="Times New Roman" pitchFamily="3" charset="0"/>
              <a:cs typeface="Times New Roman" pitchFamily="3" charset="0"/>
            </a:endParaRPr>
          </a:p>
        </p:txBody>
      </p:sp>
      <p:graphicFrame>
        <p:nvGraphicFramePr>
          <p:cNvPr id="6" name="Diagramme 5">
            <a:extLst>
              <a:ext uri="{FF2B5EF4-FFF2-40B4-BE49-F238E27FC236}">
                <a16:creationId xmlns:a16="http://schemas.microsoft.com/office/drawing/2014/main" id="{E042991D-B7FC-2C47-96AF-347CE73F4742}"/>
              </a:ext>
            </a:extLst>
          </p:cNvPr>
          <p:cNvGraphicFramePr>
            <a:graphicFrameLocks noChangeAspect="1"/>
          </p:cNvGraphicFramePr>
          <p:nvPr/>
        </p:nvGraphicFramePr>
        <p:xfrm>
          <a:off x="795866" y="2675467"/>
          <a:ext cx="11046354"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eur droit avec flèche 8">
            <a:extLst>
              <a:ext uri="{FF2B5EF4-FFF2-40B4-BE49-F238E27FC236}">
                <a16:creationId xmlns:a16="http://schemas.microsoft.com/office/drawing/2014/main" id="{7C15C625-7D44-2844-93E2-439430AD23C5}"/>
              </a:ext>
            </a:extLst>
          </p:cNvPr>
          <p:cNvCxnSpPr>
            <a:cxnSpLocks/>
          </p:cNvCxnSpPr>
          <p:nvPr/>
        </p:nvCxnSpPr>
        <p:spPr>
          <a:xfrm flipH="1">
            <a:off x="3708400" y="2036898"/>
            <a:ext cx="2071688" cy="63856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D595B15-F54E-7E44-B480-7B82D0779109}"/>
              </a:ext>
            </a:extLst>
          </p:cNvPr>
          <p:cNvCxnSpPr>
            <a:cxnSpLocks/>
          </p:cNvCxnSpPr>
          <p:nvPr/>
        </p:nvCxnSpPr>
        <p:spPr>
          <a:xfrm>
            <a:off x="7112001" y="2052375"/>
            <a:ext cx="2184399" cy="82629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1A184EA-B7FA-8E4D-AC0F-276441B6E1D7}"/>
              </a:ext>
            </a:extLst>
          </p:cNvPr>
          <p:cNvCxnSpPr>
            <a:cxnSpLocks/>
          </p:cNvCxnSpPr>
          <p:nvPr/>
        </p:nvCxnSpPr>
        <p:spPr>
          <a:xfrm>
            <a:off x="6502400" y="2052375"/>
            <a:ext cx="0" cy="623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093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pPr marL="457200" lvl="1" indent="0">
              <a:buNone/>
            </a:pPr>
            <a:r>
              <a:rPr lang="fr-FR" dirty="0">
                <a:solidFill>
                  <a:srgbClr val="C00000"/>
                </a:solidFill>
              </a:rPr>
              <a:t>C. L’impôt sur le revenu des personnes physiques régional (= autonomie fiscale dérivée de 2</a:t>
            </a:r>
            <a:r>
              <a:rPr lang="fr-FR" baseline="30000" dirty="0">
                <a:solidFill>
                  <a:srgbClr val="C00000"/>
                </a:solidFill>
              </a:rPr>
              <a:t>e </a:t>
            </a:r>
            <a:r>
              <a:rPr lang="fr-FR" dirty="0">
                <a:solidFill>
                  <a:srgbClr val="C00000"/>
                </a:solidFill>
              </a:rPr>
              <a:t>type)</a:t>
            </a:r>
          </a:p>
          <a:p>
            <a:pPr lvl="1"/>
            <a:r>
              <a:rPr lang="fr-FR" dirty="0"/>
              <a:t>Les centimes additionnels régionaux (calculés sur la base de l’impôt État réduit, c’est-à-dire de l’impôt fédéral diminué par application du facteur d’autonomie (budgétairement, approximativement un quart du montant actuel de l’impôt des personnes physiques)</a:t>
            </a:r>
          </a:p>
          <a:p>
            <a:pPr lvl="1"/>
            <a:r>
              <a:rPr lang="fr-FR" dirty="0"/>
              <a:t>Réductions d’impôt et crédits d’impôt pour lesquels les Régions ont désormais une compétence exclusive (habitation propre, titres-services) (État central </a:t>
            </a:r>
            <a:r>
              <a:rPr lang="fr-FR" u="sng" dirty="0"/>
              <a:t>ne peut plus</a:t>
            </a:r>
            <a:r>
              <a:rPr lang="fr-FR" dirty="0"/>
              <a:t> modifier ces avantages fiscaux)</a:t>
            </a:r>
          </a:p>
          <a:p>
            <a:pPr lvl="1"/>
            <a:r>
              <a:rPr lang="fr-FR" dirty="0"/>
              <a:t>Augmentations d’impôt, réductions d’impôt et crédits d’impôt liés aux compétences matérielles des Régions et pour lesquels les Régions ont une compétence en parallèle avec l’État central</a:t>
            </a:r>
          </a:p>
          <a:p>
            <a:pPr marL="0" indent="0" eaLnBrk="1" hangingPunct="1">
              <a:lnSpc>
                <a:spcPct val="120000"/>
              </a:lnSpc>
              <a:buNone/>
              <a:defRPr/>
            </a:pPr>
            <a:r>
              <a:rPr lang="fr-BE" altLang="fr-FR" sz="2400" dirty="0"/>
              <a:t>Chaque Région est compétente vis-à-vis des contribuables domiciliés fiscalement sur leur territoire au 1</a:t>
            </a:r>
            <a:r>
              <a:rPr lang="fr-BE" altLang="fr-FR" sz="2400" baseline="30000" dirty="0"/>
              <a:t>er</a:t>
            </a:r>
            <a:r>
              <a:rPr lang="fr-BE" altLang="fr-FR" sz="2400" dirty="0"/>
              <a:t> janvier de l’exercice d’imposition </a:t>
            </a:r>
          </a:p>
          <a:p>
            <a:pPr marL="812800" indent="-812800" eaLnBrk="1" hangingPunct="1">
              <a:lnSpc>
                <a:spcPct val="80000"/>
              </a:lnSpc>
              <a:defRPr/>
            </a:pPr>
            <a:endParaRPr lang="fr-BE" altLang="fr-FR" sz="1800" dirty="0"/>
          </a:p>
          <a:p>
            <a:pPr marL="0" indent="0">
              <a:lnSpc>
                <a:spcPct val="90000"/>
              </a:lnSpc>
              <a:buNone/>
            </a:pPr>
            <a:endParaRPr lang="fr-BE" altLang="fr-FR" sz="2400" dirty="0">
              <a:ea typeface="ＭＳ Ｐゴシック" panose="020B0600070205080204" pitchFamily="34" charset="-128"/>
            </a:endParaRP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38</a:t>
            </a:fld>
            <a:endParaRPr lang="fr-BE"/>
          </a:p>
        </p:txBody>
      </p:sp>
    </p:spTree>
    <p:extLst>
      <p:ext uri="{BB962C8B-B14F-4D97-AF65-F5344CB8AC3E}">
        <p14:creationId xmlns:p14="http://schemas.microsoft.com/office/powerpoint/2010/main" val="398832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b="1" dirty="0"/>
              <a:t>3. L’autonomie fiscale des Régions</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0000" lnSpcReduction="20000"/>
          </a:bodyPr>
          <a:lstStyle/>
          <a:p>
            <a:pPr marL="457200" lvl="1" indent="0">
              <a:buNone/>
            </a:pPr>
            <a:r>
              <a:rPr lang="fr-FR" dirty="0">
                <a:solidFill>
                  <a:srgbClr val="C00000"/>
                </a:solidFill>
              </a:rPr>
              <a:t>Garde-fous dans le cadre de l’exercice par les Régions de leur autonomie fiscale</a:t>
            </a:r>
          </a:p>
          <a:p>
            <a:pPr lvl="1"/>
            <a:endParaRPr lang="fr-FR" dirty="0"/>
          </a:p>
          <a:p>
            <a:pPr lvl="1"/>
            <a:r>
              <a:rPr lang="fr-FR" dirty="0"/>
              <a:t>Art. 1</a:t>
            </a:r>
            <a:r>
              <a:rPr lang="fr-FR" i="1" dirty="0"/>
              <a:t>ter </a:t>
            </a:r>
            <a:r>
              <a:rPr lang="fr-FR" dirty="0"/>
              <a:t>de la LSF : </a:t>
            </a:r>
            <a:r>
              <a:rPr lang="fr-BE" i="1" dirty="0"/>
              <a:t>« L'exercice des compétences fiscales des régions visées dans la présente loi s'opère dans le respect de la loyauté fédérale visée à l'article 143 de la Constitution et du cadre normatif général de l'union économique et de l'unité monétaire, ainsi que des principes suivants :</a:t>
            </a:r>
            <a:br>
              <a:rPr lang="fr-BE" i="1" dirty="0"/>
            </a:br>
            <a:r>
              <a:rPr lang="fr-BE" i="1" dirty="0"/>
              <a:t>   1° l'exclusion de toute concurrence fiscale déloyale;</a:t>
            </a:r>
            <a:br>
              <a:rPr lang="fr-BE" i="1" dirty="0"/>
            </a:br>
            <a:r>
              <a:rPr lang="fr-BE" i="1" dirty="0"/>
              <a:t>   2° l'évitement de la double imposition;</a:t>
            </a:r>
            <a:br>
              <a:rPr lang="fr-BE" i="1" dirty="0"/>
            </a:br>
            <a:r>
              <a:rPr lang="fr-BE" i="1" dirty="0"/>
              <a:t>   3° la libre circulation des personnes, biens, services et capitaux.</a:t>
            </a:r>
            <a:br>
              <a:rPr lang="fr-BE" i="1" dirty="0"/>
            </a:br>
            <a:r>
              <a:rPr lang="fr-BE" i="1" dirty="0"/>
              <a:t>   En cas de demande d'un contribuable visant à éviter la double imposition, jugée fondée par une autorité, celle-ci se concerte avec les autres autorités concernées en vue de remédier à l'imposition contraire au principe évoqué à l'alinéa 1er, 2°.</a:t>
            </a:r>
            <a:br>
              <a:rPr lang="fr-BE" i="1" dirty="0"/>
            </a:br>
            <a:r>
              <a:rPr lang="fr-BE" i="1" dirty="0"/>
              <a:t>   Une concertation sur la politique fiscale et sur les principes visés à l'alinéa 1er est organisée annuellement au sein du Comité de concertation visé à l'article 31 de la loi ordinaire du 9 août 1980 de réformes institutionnelles »</a:t>
            </a:r>
            <a:endParaRPr lang="fr-FR" dirty="0"/>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39</a:t>
            </a:fld>
            <a:endParaRPr lang="fr-BE"/>
          </a:p>
        </p:txBody>
      </p:sp>
    </p:spTree>
    <p:extLst>
      <p:ext uri="{BB962C8B-B14F-4D97-AF65-F5344CB8AC3E}">
        <p14:creationId xmlns:p14="http://schemas.microsoft.com/office/powerpoint/2010/main" val="142948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fontScale="77500" lnSpcReduction="20000"/>
          </a:bodyPr>
          <a:lstStyle/>
          <a:p>
            <a:r>
              <a:rPr lang="fr-FR" sz="3500" dirty="0"/>
              <a:t>1830-1831 : indépendance de la Belgique - mise en place d’une structure institutionnelle </a:t>
            </a:r>
            <a:r>
              <a:rPr lang="fr-FR" sz="3500" b="1" dirty="0"/>
              <a:t>unitaire</a:t>
            </a:r>
            <a:r>
              <a:rPr lang="fr-FR" sz="3500" dirty="0"/>
              <a:t> décentralisée </a:t>
            </a:r>
          </a:p>
          <a:p>
            <a:endParaRPr lang="fr-FR" sz="3500" dirty="0"/>
          </a:p>
          <a:p>
            <a:r>
              <a:rPr lang="fr-FR" sz="3500" dirty="0"/>
              <a:t>1970 – 2014 : transformation de la structure institutionnelle belge</a:t>
            </a:r>
          </a:p>
          <a:p>
            <a:endParaRPr lang="fr-FR" sz="3500" dirty="0"/>
          </a:p>
          <a:p>
            <a:pPr marL="457200" lvl="1" indent="0">
              <a:buNone/>
            </a:pPr>
            <a:r>
              <a:rPr lang="fr-FR" sz="3500" dirty="0"/>
              <a:t>État </a:t>
            </a:r>
            <a:r>
              <a:rPr lang="fr-FR" sz="3500" i="1" dirty="0"/>
              <a:t>unitaire</a:t>
            </a:r>
            <a:r>
              <a:rPr lang="fr-FR" sz="3500" dirty="0"/>
              <a:t> décentralisé </a:t>
            </a:r>
          </a:p>
          <a:p>
            <a:pPr marL="857250" lvl="2" indent="0">
              <a:buNone/>
            </a:pPr>
            <a:r>
              <a:rPr lang="fr-FR" sz="3500" dirty="0"/>
              <a:t>→ État </a:t>
            </a:r>
            <a:r>
              <a:rPr lang="fr-FR" sz="3500" b="1" dirty="0"/>
              <a:t>fédéral</a:t>
            </a:r>
            <a:r>
              <a:rPr lang="fr-FR" sz="3500" dirty="0"/>
              <a:t> décentralisé </a:t>
            </a:r>
          </a:p>
          <a:p>
            <a:pPr lvl="1"/>
            <a:endParaRPr lang="fr-FR" sz="3500" dirty="0"/>
          </a:p>
          <a:p>
            <a:pPr marL="457200" lvl="1" indent="0">
              <a:buNone/>
            </a:pPr>
            <a:r>
              <a:rPr lang="fr-FR" sz="3500" dirty="0"/>
              <a:t>(six réformes de l’Etat : 1970, 1980, 1988-89, 1993, 2001, 2011-2014)</a:t>
            </a:r>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4</a:t>
            </a:fld>
            <a:endParaRPr lang="fr-BE"/>
          </a:p>
        </p:txBody>
      </p:sp>
    </p:spTree>
    <p:extLst>
      <p:ext uri="{BB962C8B-B14F-4D97-AF65-F5344CB8AC3E}">
        <p14:creationId xmlns:p14="http://schemas.microsoft.com/office/powerpoint/2010/main" val="3826453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lstStyle/>
          <a:p>
            <a:r>
              <a:rPr lang="fr-FR" dirty="0"/>
              <a:t>1. La Belgique, un État fédéral et décentralisé</a:t>
            </a:r>
          </a:p>
          <a:p>
            <a:r>
              <a:rPr lang="fr-FR" dirty="0"/>
              <a:t>2. Le système de financement des entités fédérées (Communautés et Régions)</a:t>
            </a:r>
          </a:p>
          <a:p>
            <a:r>
              <a:rPr lang="fr-FR" dirty="0"/>
              <a:t>3. L’autonomie fiscale des Régions</a:t>
            </a:r>
          </a:p>
          <a:p>
            <a:r>
              <a:rPr lang="fr-FR" b="1" dirty="0"/>
              <a:t>4. L’autonomie fiscale des collectivités locales (communes et provinces)</a:t>
            </a: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40</a:t>
            </a:fld>
            <a:endParaRPr lang="fr-BE"/>
          </a:p>
        </p:txBody>
      </p:sp>
    </p:spTree>
    <p:extLst>
      <p:ext uri="{BB962C8B-B14F-4D97-AF65-F5344CB8AC3E}">
        <p14:creationId xmlns:p14="http://schemas.microsoft.com/office/powerpoint/2010/main" val="2684156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fontScale="90000"/>
          </a:bodyPr>
          <a:lstStyle/>
          <a:p>
            <a:br>
              <a:rPr lang="fr-FR" b="1" dirty="0"/>
            </a:br>
            <a:br>
              <a:rPr lang="fr-FR" b="1" dirty="0"/>
            </a:br>
            <a:r>
              <a:rPr lang="fr-FR" sz="3600" b="1" dirty="0"/>
              <a:t>4. L’autonomie fiscale des collectivités locales </a:t>
            </a:r>
            <a:br>
              <a:rPr lang="fr-FR" sz="3600" b="1" dirty="0"/>
            </a:br>
            <a:r>
              <a:rPr lang="fr-FR" sz="3600" b="1" dirty="0"/>
              <a:t>(communes et provinces)</a:t>
            </a:r>
            <a:br>
              <a:rPr lang="fr-FR" sz="3600" b="1" dirty="0"/>
            </a:b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a:xfrm>
            <a:off x="609600" y="1652775"/>
            <a:ext cx="10972800" cy="4703575"/>
          </a:xfrm>
        </p:spPr>
        <p:txBody>
          <a:bodyPr>
            <a:normAutofit fontScale="32500" lnSpcReduction="20000"/>
          </a:bodyPr>
          <a:lstStyle/>
          <a:p>
            <a:r>
              <a:rPr lang="fr-FR" sz="6000" dirty="0"/>
              <a:t>Les communes et les provinces sont des collectivités locales dotées d’une assemblée démocratiquement élue</a:t>
            </a:r>
          </a:p>
          <a:p>
            <a:endParaRPr lang="fr-FR" sz="6000" dirty="0"/>
          </a:p>
          <a:p>
            <a:r>
              <a:rPr lang="fr-FR" sz="6000" dirty="0"/>
              <a:t>Les communes et les provinces sont habilitées par la Constitution belge à </a:t>
            </a:r>
            <a:r>
              <a:rPr lang="fr-FR" sz="6000" b="1" dirty="0"/>
              <a:t>établir leurs propres impôts</a:t>
            </a:r>
          </a:p>
          <a:p>
            <a:endParaRPr lang="fr-FR" sz="6000" dirty="0"/>
          </a:p>
          <a:p>
            <a:r>
              <a:rPr lang="fr-FR" sz="6000" b="1" dirty="0"/>
              <a:t>L’État central </a:t>
            </a:r>
            <a:r>
              <a:rPr lang="fr-FR" sz="6000" dirty="0"/>
              <a:t>peut </a:t>
            </a:r>
            <a:r>
              <a:rPr lang="fr-FR" sz="6000" b="1" dirty="0"/>
              <a:t>limiter l’autonomie fiscale </a:t>
            </a:r>
            <a:r>
              <a:rPr lang="fr-FR" sz="6000" dirty="0"/>
              <a:t>des communes et des provinces (par le biais d’une loi nationale)</a:t>
            </a:r>
          </a:p>
          <a:p>
            <a:endParaRPr lang="fr-FR" sz="6000" dirty="0"/>
          </a:p>
          <a:p>
            <a:r>
              <a:rPr lang="fr-FR" sz="6000" dirty="0"/>
              <a:t>Dans l’exercice de leur autonomie fiscale, les communes et les provinces sont aussi soumises à une </a:t>
            </a:r>
            <a:r>
              <a:rPr lang="fr-FR" sz="6000" b="1" dirty="0"/>
              <a:t>tutelle administrative </a:t>
            </a:r>
            <a:r>
              <a:rPr lang="fr-FR" sz="6000" dirty="0"/>
              <a:t>(destinée à garantir le respect par ces entités subordonnées des normes supérieures et de l’intérêt général) – Cette tutelle administrative est </a:t>
            </a:r>
            <a:r>
              <a:rPr lang="fr-FR" sz="6000" b="1" dirty="0"/>
              <a:t>exercée par le Gouvernement des Régions</a:t>
            </a:r>
            <a:r>
              <a:rPr lang="fr-FR" sz="6000" dirty="0"/>
              <a:t> (et non par l’État central)</a:t>
            </a:r>
          </a:p>
          <a:p>
            <a:endParaRPr lang="fr-FR" dirty="0"/>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41</a:t>
            </a:fld>
            <a:endParaRPr lang="fr-BE"/>
          </a:p>
        </p:txBody>
      </p:sp>
    </p:spTree>
    <p:extLst>
      <p:ext uri="{BB962C8B-B14F-4D97-AF65-F5344CB8AC3E}">
        <p14:creationId xmlns:p14="http://schemas.microsoft.com/office/powerpoint/2010/main" val="2962981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normAutofit fontScale="90000"/>
          </a:bodyPr>
          <a:lstStyle/>
          <a:p>
            <a:br>
              <a:rPr lang="fr-FR" b="1" dirty="0"/>
            </a:br>
            <a:br>
              <a:rPr lang="fr-FR" b="1" dirty="0"/>
            </a:br>
            <a:r>
              <a:rPr lang="fr-FR" sz="3600" b="1" dirty="0"/>
              <a:t>4. L’autonomie fiscale des collectivités locales </a:t>
            </a:r>
            <a:br>
              <a:rPr lang="fr-FR" sz="3600" b="1" dirty="0"/>
            </a:br>
            <a:r>
              <a:rPr lang="fr-FR" sz="3600" b="1" dirty="0"/>
              <a:t>(communes et provinces)</a:t>
            </a:r>
            <a:br>
              <a:rPr lang="fr-FR" sz="3600" b="1" dirty="0"/>
            </a:b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a:xfrm>
            <a:off x="609600" y="1652775"/>
            <a:ext cx="10972800" cy="4703575"/>
          </a:xfrm>
        </p:spPr>
        <p:txBody>
          <a:bodyPr>
            <a:normAutofit/>
          </a:bodyPr>
          <a:lstStyle/>
          <a:p>
            <a:r>
              <a:rPr lang="fr-FR" sz="2800" dirty="0"/>
              <a:t>Essentiellement, les collectivités locales :</a:t>
            </a:r>
          </a:p>
          <a:p>
            <a:pPr lvl="1"/>
            <a:r>
              <a:rPr lang="fr-FR" dirty="0"/>
              <a:t>Établissent des centimes additionnels sur le montant du précompte immobilier (provinces + communes)</a:t>
            </a:r>
          </a:p>
          <a:p>
            <a:pPr lvl="1"/>
            <a:r>
              <a:rPr lang="fr-FR" dirty="0"/>
              <a:t>Établissent une taxe additionnelle sur le montant de l’impôt sur le revenu des personnes physiques (uniquement les communes)</a:t>
            </a:r>
          </a:p>
          <a:p>
            <a:pPr lvl="1"/>
            <a:r>
              <a:rPr lang="fr-FR" dirty="0"/>
              <a:t>Établissent des taxes communales et provinciales sur toutes sortes d’objets (secondes résidences, déchets,  pylônes de téléphonie mobile, etc.)</a:t>
            </a:r>
          </a:p>
          <a:p>
            <a:pPr marL="0" indent="0">
              <a:lnSpc>
                <a:spcPct val="90000"/>
              </a:lnSpc>
              <a:buNone/>
            </a:pPr>
            <a:r>
              <a:rPr lang="fr-BE" altLang="fr-FR" sz="2400" dirty="0">
                <a:ea typeface="ＭＳ Ｐゴシック" panose="020B0600070205080204" pitchFamily="34" charset="-128"/>
              </a:rPr>
              <a:t> </a:t>
            </a:r>
          </a:p>
          <a:p>
            <a:pPr lvl="2">
              <a:lnSpc>
                <a:spcPct val="90000"/>
              </a:lnSpc>
            </a:pPr>
            <a:endParaRPr lang="fr-BE" altLang="fr-FR" sz="2000" dirty="0">
              <a:ea typeface="ＭＳ Ｐゴシック" panose="020B0600070205080204" pitchFamily="34" charset="-128"/>
            </a:endParaRPr>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42</a:t>
            </a:fld>
            <a:endParaRPr lang="fr-BE"/>
          </a:p>
        </p:txBody>
      </p:sp>
    </p:spTree>
    <p:extLst>
      <p:ext uri="{BB962C8B-B14F-4D97-AF65-F5344CB8AC3E}">
        <p14:creationId xmlns:p14="http://schemas.microsoft.com/office/powerpoint/2010/main" val="382181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7644F-1723-9773-9585-63777C48F923}"/>
              </a:ext>
            </a:extLst>
          </p:cNvPr>
          <p:cNvSpPr>
            <a:spLocks noGrp="1"/>
          </p:cNvSpPr>
          <p:nvPr>
            <p:ph type="title"/>
          </p:nvPr>
        </p:nvSpPr>
        <p:spPr/>
        <p:txBody>
          <a:bodyPr/>
          <a:lstStyle/>
          <a:p>
            <a:br>
              <a:rPr lang="fr-FR" b="1" dirty="0"/>
            </a:br>
            <a:r>
              <a:rPr lang="fr-FR" b="1" dirty="0"/>
              <a:t>1. La Belgique, un État fédéral et décentralisé</a:t>
            </a:r>
            <a:br>
              <a:rPr lang="fr-FR" b="1" dirty="0"/>
            </a:br>
            <a:endParaRPr lang="fr-FR" dirty="0"/>
          </a:p>
        </p:txBody>
      </p:sp>
      <p:sp>
        <p:nvSpPr>
          <p:cNvPr id="3" name="Espace réservé du contenu 2">
            <a:extLst>
              <a:ext uri="{FF2B5EF4-FFF2-40B4-BE49-F238E27FC236}">
                <a16:creationId xmlns:a16="http://schemas.microsoft.com/office/drawing/2014/main" id="{C771BCBA-57CC-8D3E-23F6-22E40BEA80B8}"/>
              </a:ext>
            </a:extLst>
          </p:cNvPr>
          <p:cNvSpPr>
            <a:spLocks noGrp="1"/>
          </p:cNvSpPr>
          <p:nvPr>
            <p:ph idx="1"/>
          </p:nvPr>
        </p:nvSpPr>
        <p:spPr/>
        <p:txBody>
          <a:bodyPr>
            <a:normAutofit lnSpcReduction="10000"/>
          </a:bodyPr>
          <a:lstStyle/>
          <a:p>
            <a:r>
              <a:rPr lang="fr-FR" dirty="0"/>
              <a:t>Art. 1</a:t>
            </a:r>
            <a:r>
              <a:rPr lang="fr-FR" baseline="30000" dirty="0"/>
              <a:t>er</a:t>
            </a:r>
            <a:r>
              <a:rPr lang="fr-FR" dirty="0"/>
              <a:t> </a:t>
            </a:r>
            <a:r>
              <a:rPr lang="fr-FR" dirty="0" err="1"/>
              <a:t>Const</a:t>
            </a:r>
            <a:r>
              <a:rPr lang="fr-FR" dirty="0"/>
              <a:t>. : « </a:t>
            </a:r>
            <a:r>
              <a:rPr lang="fr-FR" i="1" dirty="0"/>
              <a:t>La Belgique est un État fédéral qui se compose des communautés et des régions </a:t>
            </a:r>
            <a:r>
              <a:rPr lang="fr-FR" dirty="0"/>
              <a:t>»</a:t>
            </a:r>
          </a:p>
          <a:p>
            <a:endParaRPr lang="fr-FR" dirty="0"/>
          </a:p>
          <a:p>
            <a:pPr lvl="1"/>
            <a:r>
              <a:rPr lang="fr-FR" dirty="0"/>
              <a:t>Particularité de la structure institutionnelle belge : </a:t>
            </a:r>
          </a:p>
          <a:p>
            <a:pPr lvl="2"/>
            <a:r>
              <a:rPr lang="fr-FR" dirty="0"/>
              <a:t>deux catégories d’entités fédérées : 3 Communautés (française, flamande et germanophone) + 3 Régions (wallonne, flamande et de Bruxelles-Capitale)… </a:t>
            </a:r>
          </a:p>
          <a:p>
            <a:pPr lvl="2"/>
            <a:r>
              <a:rPr lang="fr-FR" dirty="0"/>
              <a:t>…qui se superposent territorialement sur quatre régions linguistiques (région de langue néerlandais, région de langue française, région bilingue de Bruxelles-Capitale, région de langue allemande)</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73D2D69F-6706-96EF-4C95-DF68C64F14D5}"/>
              </a:ext>
            </a:extLst>
          </p:cNvPr>
          <p:cNvSpPr>
            <a:spLocks noGrp="1"/>
          </p:cNvSpPr>
          <p:nvPr>
            <p:ph type="ftr" sz="quarter" idx="10"/>
          </p:nvPr>
        </p:nvSpPr>
        <p:spPr/>
        <p:txBody>
          <a:bodyPr/>
          <a:lstStyle/>
          <a:p>
            <a:pPr>
              <a:defRPr/>
            </a:pPr>
            <a:r>
              <a:rPr lang="fr-BE"/>
              <a:t>Prof. dr Marc Bourgeois (marc.bourgeois@uliege.be)</a:t>
            </a:r>
          </a:p>
        </p:txBody>
      </p:sp>
      <p:sp>
        <p:nvSpPr>
          <p:cNvPr id="5" name="Espace réservé du numéro de diapositive 4">
            <a:extLst>
              <a:ext uri="{FF2B5EF4-FFF2-40B4-BE49-F238E27FC236}">
                <a16:creationId xmlns:a16="http://schemas.microsoft.com/office/drawing/2014/main" id="{60AC504A-C99C-7ADC-217B-B01C573A39C9}"/>
              </a:ext>
            </a:extLst>
          </p:cNvPr>
          <p:cNvSpPr>
            <a:spLocks noGrp="1"/>
          </p:cNvSpPr>
          <p:nvPr>
            <p:ph type="sldNum" sz="quarter" idx="11"/>
          </p:nvPr>
        </p:nvSpPr>
        <p:spPr/>
        <p:txBody>
          <a:bodyPr/>
          <a:lstStyle/>
          <a:p>
            <a:pPr>
              <a:defRPr/>
            </a:pPr>
            <a:fld id="{9D4BEFEC-7EBF-F647-B77B-BDFF962B8D21}" type="slidenum">
              <a:rPr lang="fr-BE" smtClean="0"/>
              <a:pPr>
                <a:defRPr/>
              </a:pPr>
              <a:t>5</a:t>
            </a:fld>
            <a:endParaRPr lang="fr-BE"/>
          </a:p>
        </p:txBody>
      </p:sp>
    </p:spTree>
    <p:extLst>
      <p:ext uri="{BB962C8B-B14F-4D97-AF65-F5344CB8AC3E}">
        <p14:creationId xmlns:p14="http://schemas.microsoft.com/office/powerpoint/2010/main" val="98337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93A27616-E8F0-4288-C71B-3DD9E20CB694}"/>
              </a:ext>
            </a:extLst>
          </p:cNvPr>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437E0207-D120-3F48-BF89-406D6300A2AF}" type="slidenum">
              <a:rPr lang="fr-FR" altLang="fr-FR" sz="1400">
                <a:latin typeface="Times New Roman" panose="02020603050405020304" pitchFamily="18" charset="0"/>
              </a:rPr>
              <a:pPr algn="r">
                <a:buClrTx/>
                <a:buFontTx/>
                <a:buNone/>
              </a:pPr>
              <a:t>6</a:t>
            </a:fld>
            <a:endParaRPr lang="fr-FR" altLang="fr-FR" sz="1400">
              <a:latin typeface="Times New Roman" panose="02020603050405020304" pitchFamily="18" charset="0"/>
            </a:endParaRPr>
          </a:p>
        </p:txBody>
      </p:sp>
      <p:sp>
        <p:nvSpPr>
          <p:cNvPr id="16386" name="Rectangle 2">
            <a:extLst>
              <a:ext uri="{FF2B5EF4-FFF2-40B4-BE49-F238E27FC236}">
                <a16:creationId xmlns:a16="http://schemas.microsoft.com/office/drawing/2014/main" id="{1084B6DB-A16F-CAF9-7FCA-6B6BEE773E80}"/>
              </a:ext>
            </a:extLst>
          </p:cNvPr>
          <p:cNvSpPr>
            <a:spLocks noChangeArrowheads="1"/>
          </p:cNvSpPr>
          <p:nvPr/>
        </p:nvSpPr>
        <p:spPr bwMode="auto">
          <a:xfrm>
            <a:off x="1752600" y="1308101"/>
            <a:ext cx="8686800"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66700" indent="-2651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just">
              <a:buClrTx/>
              <a:buFontTx/>
              <a:buNone/>
            </a:pPr>
            <a:endParaRPr lang="fr-FR" altLang="fr-FR" sz="2200"/>
          </a:p>
          <a:p>
            <a:pPr marL="265113" indent="-263525" algn="just">
              <a:buClr>
                <a:srgbClr val="C0504D"/>
              </a:buClr>
            </a:pPr>
            <a:endParaRPr lang="fr-FR" altLang="fr-FR" sz="2200"/>
          </a:p>
        </p:txBody>
      </p:sp>
      <p:sp>
        <p:nvSpPr>
          <p:cNvPr id="16387" name="Rectangle 3">
            <a:extLst>
              <a:ext uri="{FF2B5EF4-FFF2-40B4-BE49-F238E27FC236}">
                <a16:creationId xmlns:a16="http://schemas.microsoft.com/office/drawing/2014/main" id="{428646DC-2CB8-F504-25CE-A4B319E21D62}"/>
              </a:ext>
            </a:extLst>
          </p:cNvPr>
          <p:cNvSpPr>
            <a:spLocks noChangeArrowheads="1"/>
          </p:cNvSpPr>
          <p:nvPr/>
        </p:nvSpPr>
        <p:spPr bwMode="auto">
          <a:xfrm>
            <a:off x="3370263" y="790576"/>
            <a:ext cx="4343400" cy="50006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16388" name="Picture 4">
            <a:extLst>
              <a:ext uri="{FF2B5EF4-FFF2-40B4-BE49-F238E27FC236}">
                <a16:creationId xmlns:a16="http://schemas.microsoft.com/office/drawing/2014/main" id="{50597FF7-CBB8-A222-B557-CE595026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25" y="444500"/>
            <a:ext cx="7519988"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E5281844-3734-C6AB-69A4-863C802E41FB}"/>
              </a:ext>
            </a:extLst>
          </p:cNvPr>
          <p:cNvSpPr>
            <a:spLocks noChangeArrowheads="1"/>
          </p:cNvSpPr>
          <p:nvPr/>
        </p:nvSpPr>
        <p:spPr bwMode="auto">
          <a:xfrm>
            <a:off x="1701801" y="4532313"/>
            <a:ext cx="41433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eaLnBrk="1" hangingPunct="1">
              <a:buClrTx/>
              <a:buFontTx/>
              <a:buNone/>
            </a:pPr>
            <a:r>
              <a:rPr lang="fr-FR" altLang="fr-FR" sz="1800"/>
              <a:t>Superficie Belgique : 30 528 km²</a:t>
            </a:r>
          </a:p>
          <a:p>
            <a:pPr eaLnBrk="1" hangingPunct="1">
              <a:buClrTx/>
              <a:buFontTx/>
              <a:buNone/>
            </a:pPr>
            <a:endParaRPr lang="fr-FR" altLang="fr-FR" sz="1800"/>
          </a:p>
          <a:p>
            <a:pPr eaLnBrk="1" hangingPunct="1">
              <a:buClrTx/>
              <a:buFontTx/>
              <a:buNone/>
            </a:pPr>
            <a:r>
              <a:rPr lang="fr-FR" altLang="fr-FR" sz="1800"/>
              <a:t>Région flamande : 44,3 % </a:t>
            </a:r>
          </a:p>
          <a:p>
            <a:pPr eaLnBrk="1" hangingPunct="1">
              <a:buClrTx/>
              <a:buFontTx/>
              <a:buNone/>
            </a:pPr>
            <a:r>
              <a:rPr lang="fr-FR" altLang="fr-FR" sz="1800"/>
              <a:t>Région wallonne : 55,2 %</a:t>
            </a:r>
          </a:p>
          <a:p>
            <a:pPr eaLnBrk="1" hangingPunct="1">
              <a:buClrTx/>
              <a:buFontTx/>
              <a:buNone/>
            </a:pPr>
            <a:r>
              <a:rPr lang="fr-FR" altLang="fr-FR" sz="1800"/>
              <a:t>Région de Bruxelles-Capitale :  0,5 %</a:t>
            </a:r>
          </a:p>
          <a:p>
            <a:pPr eaLnBrk="1" hangingPunct="1">
              <a:buClrTx/>
              <a:buFontTx/>
              <a:buNone/>
            </a:pPr>
            <a:r>
              <a:rPr lang="fr-FR" altLang="fr-FR" sz="1800" i="1"/>
              <a:t>(Communauté germanophone : 2,8 %)</a:t>
            </a:r>
          </a:p>
        </p:txBody>
      </p:sp>
      <p:sp>
        <p:nvSpPr>
          <p:cNvPr id="16390" name="Text Box 6">
            <a:extLst>
              <a:ext uri="{FF2B5EF4-FFF2-40B4-BE49-F238E27FC236}">
                <a16:creationId xmlns:a16="http://schemas.microsoft.com/office/drawing/2014/main" id="{F9B04A29-2DFE-660E-C2CE-73BC1A8D4D5F}"/>
              </a:ext>
            </a:extLst>
          </p:cNvPr>
          <p:cNvSpPr txBox="1">
            <a:spLocks noChangeArrowheads="1"/>
          </p:cNvSpPr>
          <p:nvPr/>
        </p:nvSpPr>
        <p:spPr bwMode="auto">
          <a:xfrm>
            <a:off x="1622425" y="1"/>
            <a:ext cx="237787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eaLnBrk="1" hangingPunct="1">
              <a:buClrTx/>
              <a:buFontTx/>
              <a:buNone/>
            </a:pPr>
            <a:r>
              <a:rPr lang="fr-BE" altLang="fr-FR" sz="1800" i="1">
                <a:solidFill>
                  <a:srgbClr val="C0504D"/>
                </a:solidFill>
                <a:latin typeface="Comic Sans MS" panose="030F0902030302020204" pitchFamily="66" charset="0"/>
              </a:rPr>
              <a:t>La Belgique fédérale</a:t>
            </a:r>
          </a:p>
        </p:txBody>
      </p:sp>
      <p:sp>
        <p:nvSpPr>
          <p:cNvPr id="16391" name="Text Box 7">
            <a:extLst>
              <a:ext uri="{FF2B5EF4-FFF2-40B4-BE49-F238E27FC236}">
                <a16:creationId xmlns:a16="http://schemas.microsoft.com/office/drawing/2014/main" id="{CD278790-7325-0B95-228F-7326932EC924}"/>
              </a:ext>
            </a:extLst>
          </p:cNvPr>
          <p:cNvSpPr txBox="1">
            <a:spLocks noChangeArrowheads="1"/>
          </p:cNvSpPr>
          <p:nvPr/>
        </p:nvSpPr>
        <p:spPr bwMode="auto">
          <a:xfrm>
            <a:off x="464820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ctr" eaLnBrk="1" hangingPunct="1">
              <a:buClrTx/>
              <a:buFontTx/>
              <a:buNone/>
            </a:pPr>
            <a:endParaRPr lang="fr-FR" altLang="fr-FR" sz="1200" dirty="0">
              <a:solidFill>
                <a:srgbClr val="40404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CF7F1302-141B-2EE1-AAC6-F6121415A8E1}"/>
              </a:ext>
            </a:extLst>
          </p:cNvPr>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A6E8ACFF-0946-D245-956A-3AD7C096F189}" type="slidenum">
              <a:rPr lang="fr-FR" altLang="fr-FR" sz="1400">
                <a:latin typeface="Times New Roman" panose="02020603050405020304" pitchFamily="18" charset="0"/>
              </a:rPr>
              <a:pPr algn="r">
                <a:buClrTx/>
                <a:buFontTx/>
                <a:buNone/>
              </a:pPr>
              <a:t>7</a:t>
            </a:fld>
            <a:endParaRPr lang="fr-FR" altLang="fr-FR" sz="1400">
              <a:latin typeface="Times New Roman" panose="02020603050405020304" pitchFamily="18" charset="0"/>
            </a:endParaRPr>
          </a:p>
        </p:txBody>
      </p:sp>
      <p:sp>
        <p:nvSpPr>
          <p:cNvPr id="17410" name="Rectangle 2">
            <a:extLst>
              <a:ext uri="{FF2B5EF4-FFF2-40B4-BE49-F238E27FC236}">
                <a16:creationId xmlns:a16="http://schemas.microsoft.com/office/drawing/2014/main" id="{A14D78DF-3D49-746C-487C-1D171F3B28F5}"/>
              </a:ext>
            </a:extLst>
          </p:cNvPr>
          <p:cNvSpPr>
            <a:spLocks noChangeArrowheads="1"/>
          </p:cNvSpPr>
          <p:nvPr/>
        </p:nvSpPr>
        <p:spPr bwMode="auto">
          <a:xfrm>
            <a:off x="1752600" y="1308101"/>
            <a:ext cx="8686800"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66700" indent="-2651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just">
              <a:buClrTx/>
              <a:buFontTx/>
              <a:buNone/>
            </a:pPr>
            <a:endParaRPr lang="fr-FR" altLang="fr-FR" sz="2200"/>
          </a:p>
          <a:p>
            <a:pPr marL="265113" indent="-263525" algn="just">
              <a:buClr>
                <a:srgbClr val="C0504D"/>
              </a:buClr>
            </a:pPr>
            <a:endParaRPr lang="fr-FR" altLang="fr-FR" sz="2200"/>
          </a:p>
        </p:txBody>
      </p:sp>
      <p:sp>
        <p:nvSpPr>
          <p:cNvPr id="17411" name="Rectangle 3">
            <a:extLst>
              <a:ext uri="{FF2B5EF4-FFF2-40B4-BE49-F238E27FC236}">
                <a16:creationId xmlns:a16="http://schemas.microsoft.com/office/drawing/2014/main" id="{11269B00-388E-4EF9-BF80-FAD955113979}"/>
              </a:ext>
            </a:extLst>
          </p:cNvPr>
          <p:cNvSpPr>
            <a:spLocks noChangeArrowheads="1"/>
          </p:cNvSpPr>
          <p:nvPr/>
        </p:nvSpPr>
        <p:spPr bwMode="auto">
          <a:xfrm>
            <a:off x="3370263" y="790576"/>
            <a:ext cx="4343400" cy="50006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17412" name="Picture 4">
            <a:extLst>
              <a:ext uri="{FF2B5EF4-FFF2-40B4-BE49-F238E27FC236}">
                <a16:creationId xmlns:a16="http://schemas.microsoft.com/office/drawing/2014/main" id="{6FF7920E-CEF9-0176-F7DA-DBB82D26C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381000"/>
            <a:ext cx="7519987"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a:extLst>
              <a:ext uri="{FF2B5EF4-FFF2-40B4-BE49-F238E27FC236}">
                <a16:creationId xmlns:a16="http://schemas.microsoft.com/office/drawing/2014/main" id="{A76CB362-5F4C-DD8C-E5D5-938E6DE4C215}"/>
              </a:ext>
            </a:extLst>
          </p:cNvPr>
          <p:cNvSpPr txBox="1">
            <a:spLocks noChangeArrowheads="1"/>
          </p:cNvSpPr>
          <p:nvPr/>
        </p:nvSpPr>
        <p:spPr bwMode="auto">
          <a:xfrm>
            <a:off x="1903414" y="520701"/>
            <a:ext cx="3119437"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spcBef>
                <a:spcPts val="1250"/>
              </a:spcBef>
            </a:pPr>
            <a:r>
              <a:rPr lang="fr-BE" altLang="fr-FR" sz="2000" b="1">
                <a:solidFill>
                  <a:srgbClr val="C0504D"/>
                </a:solidFill>
              </a:rPr>
              <a:t>11 200 807 HABITANTS (2018)</a:t>
            </a:r>
          </a:p>
        </p:txBody>
      </p:sp>
      <p:sp>
        <p:nvSpPr>
          <p:cNvPr id="17414" name="Text Box 6">
            <a:extLst>
              <a:ext uri="{FF2B5EF4-FFF2-40B4-BE49-F238E27FC236}">
                <a16:creationId xmlns:a16="http://schemas.microsoft.com/office/drawing/2014/main" id="{D3069C5D-807B-B90D-F41A-CF0184AEC0B3}"/>
              </a:ext>
            </a:extLst>
          </p:cNvPr>
          <p:cNvSpPr txBox="1">
            <a:spLocks noChangeArrowheads="1"/>
          </p:cNvSpPr>
          <p:nvPr/>
        </p:nvSpPr>
        <p:spPr bwMode="auto">
          <a:xfrm>
            <a:off x="1712914" y="3910014"/>
            <a:ext cx="3240087" cy="2213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spcBef>
                <a:spcPts val="1000"/>
              </a:spcBef>
            </a:pPr>
            <a:r>
              <a:rPr lang="fr-BE" altLang="fr-FR" sz="1600"/>
              <a:t>Cté FLAMANDE : 59,7 %</a:t>
            </a:r>
          </a:p>
          <a:p>
            <a:pPr>
              <a:spcBef>
                <a:spcPts val="1000"/>
              </a:spcBef>
            </a:pPr>
            <a:r>
              <a:rPr lang="fr-BE" altLang="fr-FR" sz="1600"/>
              <a:t>Cté FRANCAISE : 39,6 %</a:t>
            </a:r>
          </a:p>
          <a:p>
            <a:pPr>
              <a:spcBef>
                <a:spcPts val="1000"/>
              </a:spcBef>
            </a:pPr>
            <a:r>
              <a:rPr lang="fr-BE" altLang="fr-FR" sz="1600"/>
              <a:t>Cté GERMANOPH. : 0,7 %</a:t>
            </a:r>
          </a:p>
          <a:p>
            <a:pPr>
              <a:spcBef>
                <a:spcPts val="1000"/>
              </a:spcBef>
            </a:pPr>
            <a:r>
              <a:rPr lang="fr-BE" altLang="fr-FR" sz="1600"/>
              <a:t>REG. FLAMANDE : 57,6 %</a:t>
            </a:r>
          </a:p>
          <a:p>
            <a:pPr>
              <a:spcBef>
                <a:spcPts val="1000"/>
              </a:spcBef>
            </a:pPr>
            <a:r>
              <a:rPr lang="fr-BE" altLang="fr-FR" sz="1600"/>
              <a:t>REG. WALLONNE : 31,9 %</a:t>
            </a:r>
          </a:p>
          <a:p>
            <a:pPr>
              <a:spcBef>
                <a:spcPts val="1000"/>
              </a:spcBef>
            </a:pPr>
            <a:r>
              <a:rPr lang="fr-BE" altLang="fr-FR" sz="1600"/>
              <a:t>REG. BRUXELLOISE : 10,5 % </a:t>
            </a:r>
          </a:p>
        </p:txBody>
      </p:sp>
      <p:sp>
        <p:nvSpPr>
          <p:cNvPr id="17415" name="Text Box 7">
            <a:extLst>
              <a:ext uri="{FF2B5EF4-FFF2-40B4-BE49-F238E27FC236}">
                <a16:creationId xmlns:a16="http://schemas.microsoft.com/office/drawing/2014/main" id="{90F1B58C-A032-D8DC-DAD1-B9026878C640}"/>
              </a:ext>
            </a:extLst>
          </p:cNvPr>
          <p:cNvSpPr txBox="1">
            <a:spLocks noChangeArrowheads="1"/>
          </p:cNvSpPr>
          <p:nvPr/>
        </p:nvSpPr>
        <p:spPr bwMode="auto">
          <a:xfrm>
            <a:off x="464820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ctr" eaLnBrk="1" hangingPunct="1">
              <a:buClrTx/>
              <a:buFontTx/>
              <a:buNone/>
            </a:pPr>
            <a:endParaRPr lang="fr-FR" altLang="fr-FR" sz="1200" dirty="0">
              <a:solidFill>
                <a:srgbClr val="40404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AFAA948D-DE55-1BE3-77EA-5D051FAF3E91}"/>
              </a:ext>
            </a:extLst>
          </p:cNvPr>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r">
              <a:buClrTx/>
              <a:buFontTx/>
              <a:buNone/>
            </a:pPr>
            <a:fld id="{37E25014-6564-1146-8043-848E4E0EC71F}" type="slidenum">
              <a:rPr lang="fr-FR" altLang="fr-FR" sz="1400">
                <a:latin typeface="Times New Roman" panose="02020603050405020304" pitchFamily="18" charset="0"/>
              </a:rPr>
              <a:pPr algn="r">
                <a:buClrTx/>
                <a:buFontTx/>
                <a:buNone/>
              </a:pPr>
              <a:t>8</a:t>
            </a:fld>
            <a:endParaRPr lang="fr-FR" altLang="fr-FR" sz="1400">
              <a:latin typeface="Times New Roman" panose="02020603050405020304" pitchFamily="18" charset="0"/>
            </a:endParaRPr>
          </a:p>
        </p:txBody>
      </p:sp>
      <p:sp>
        <p:nvSpPr>
          <p:cNvPr id="18434" name="Rectangle 2">
            <a:extLst>
              <a:ext uri="{FF2B5EF4-FFF2-40B4-BE49-F238E27FC236}">
                <a16:creationId xmlns:a16="http://schemas.microsoft.com/office/drawing/2014/main" id="{2F1077F9-1EF1-5068-A146-95B60A6E7299}"/>
              </a:ext>
            </a:extLst>
          </p:cNvPr>
          <p:cNvSpPr>
            <a:spLocks noChangeArrowheads="1"/>
          </p:cNvSpPr>
          <p:nvPr/>
        </p:nvSpPr>
        <p:spPr bwMode="auto">
          <a:xfrm>
            <a:off x="1752600" y="1308101"/>
            <a:ext cx="8686800"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66700" indent="-26511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just">
              <a:buClrTx/>
              <a:buFontTx/>
              <a:buNone/>
            </a:pPr>
            <a:endParaRPr lang="fr-FR" altLang="fr-FR" sz="2200"/>
          </a:p>
          <a:p>
            <a:pPr marL="265113" indent="-263525" algn="just">
              <a:buClr>
                <a:srgbClr val="C0504D"/>
              </a:buClr>
            </a:pPr>
            <a:endParaRPr lang="fr-FR" altLang="fr-FR" sz="2200"/>
          </a:p>
        </p:txBody>
      </p:sp>
      <p:sp>
        <p:nvSpPr>
          <p:cNvPr id="18435" name="Rectangle 3">
            <a:extLst>
              <a:ext uri="{FF2B5EF4-FFF2-40B4-BE49-F238E27FC236}">
                <a16:creationId xmlns:a16="http://schemas.microsoft.com/office/drawing/2014/main" id="{60B652A2-A5E3-7D1E-8A36-F5EB96F0912C}"/>
              </a:ext>
            </a:extLst>
          </p:cNvPr>
          <p:cNvSpPr>
            <a:spLocks noChangeArrowheads="1"/>
          </p:cNvSpPr>
          <p:nvPr/>
        </p:nvSpPr>
        <p:spPr bwMode="auto">
          <a:xfrm>
            <a:off x="3370263" y="790576"/>
            <a:ext cx="4343400" cy="50006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18436" name="Picture 4">
            <a:extLst>
              <a:ext uri="{FF2B5EF4-FFF2-40B4-BE49-F238E27FC236}">
                <a16:creationId xmlns:a16="http://schemas.microsoft.com/office/drawing/2014/main" id="{924B1A59-D76F-36C4-82CB-F4752D4B4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381000"/>
            <a:ext cx="7519987"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5">
            <a:extLst>
              <a:ext uri="{FF2B5EF4-FFF2-40B4-BE49-F238E27FC236}">
                <a16:creationId xmlns:a16="http://schemas.microsoft.com/office/drawing/2014/main" id="{5A0B912A-B6D6-D4D9-5CAB-B1D134D95D86}"/>
              </a:ext>
            </a:extLst>
          </p:cNvPr>
          <p:cNvSpPr txBox="1">
            <a:spLocks noChangeArrowheads="1"/>
          </p:cNvSpPr>
          <p:nvPr/>
        </p:nvSpPr>
        <p:spPr bwMode="auto">
          <a:xfrm>
            <a:off x="1903414" y="520700"/>
            <a:ext cx="3119437" cy="147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eaLnBrk="1" hangingPunct="1">
              <a:lnSpc>
                <a:spcPct val="114000"/>
              </a:lnSpc>
              <a:buClrTx/>
              <a:buFontTx/>
              <a:buNone/>
            </a:pPr>
            <a:r>
              <a:rPr lang="fr-BE" altLang="fr-FR" sz="1600">
                <a:cs typeface="Arial" panose="020B0604020202020204" pitchFamily="34" charset="0"/>
              </a:rPr>
              <a:t>PIB en volume (2018) </a:t>
            </a:r>
          </a:p>
          <a:p>
            <a:pPr eaLnBrk="1" hangingPunct="1">
              <a:lnSpc>
                <a:spcPct val="114000"/>
              </a:lnSpc>
              <a:buClrTx/>
              <a:buFontTx/>
              <a:buNone/>
            </a:pPr>
            <a:r>
              <a:rPr lang="fr-BE" altLang="fr-FR" sz="1600">
                <a:cs typeface="Arial" panose="020B0604020202020204" pitchFamily="34" charset="0"/>
              </a:rPr>
              <a:t>Région flamande : 59%</a:t>
            </a:r>
          </a:p>
          <a:p>
            <a:pPr eaLnBrk="1" hangingPunct="1">
              <a:lnSpc>
                <a:spcPct val="114000"/>
              </a:lnSpc>
              <a:buClrTx/>
              <a:buFontTx/>
              <a:buNone/>
            </a:pPr>
            <a:r>
              <a:rPr lang="fr-BE" altLang="fr-FR" sz="1600">
                <a:cs typeface="Arial" panose="020B0604020202020204" pitchFamily="34" charset="0"/>
              </a:rPr>
              <a:t>Région wallonne : 23%</a:t>
            </a:r>
          </a:p>
          <a:p>
            <a:pPr eaLnBrk="1" hangingPunct="1">
              <a:lnSpc>
                <a:spcPct val="114000"/>
              </a:lnSpc>
              <a:buClrTx/>
              <a:buFontTx/>
              <a:buNone/>
            </a:pPr>
            <a:r>
              <a:rPr lang="fr-BE" altLang="fr-FR" sz="1600">
                <a:cs typeface="Arial" panose="020B0604020202020204" pitchFamily="34" charset="0"/>
              </a:rPr>
              <a:t>Région de Bruxelles-Capitale : 18%</a:t>
            </a:r>
          </a:p>
        </p:txBody>
      </p:sp>
      <p:sp>
        <p:nvSpPr>
          <p:cNvPr id="18438" name="Text Box 6">
            <a:extLst>
              <a:ext uri="{FF2B5EF4-FFF2-40B4-BE49-F238E27FC236}">
                <a16:creationId xmlns:a16="http://schemas.microsoft.com/office/drawing/2014/main" id="{117CCB3E-8F42-DC78-1224-7AE4D29CE57A}"/>
              </a:ext>
            </a:extLst>
          </p:cNvPr>
          <p:cNvSpPr txBox="1">
            <a:spLocks noChangeArrowheads="1"/>
          </p:cNvSpPr>
          <p:nvPr/>
        </p:nvSpPr>
        <p:spPr bwMode="auto">
          <a:xfrm>
            <a:off x="1600200" y="4178300"/>
            <a:ext cx="3240088" cy="147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eaLnBrk="1" hangingPunct="1">
              <a:lnSpc>
                <a:spcPct val="114000"/>
              </a:lnSpc>
              <a:buClrTx/>
              <a:buFontTx/>
              <a:buNone/>
            </a:pPr>
            <a:r>
              <a:rPr lang="fr-BE" altLang="fr-FR" sz="1600">
                <a:cs typeface="Arial" panose="020B0604020202020204" pitchFamily="34" charset="0"/>
              </a:rPr>
              <a:t>IPP (2018) </a:t>
            </a:r>
          </a:p>
          <a:p>
            <a:pPr eaLnBrk="1" hangingPunct="1">
              <a:lnSpc>
                <a:spcPct val="114000"/>
              </a:lnSpc>
              <a:buClrTx/>
              <a:buFontTx/>
              <a:buNone/>
            </a:pPr>
            <a:r>
              <a:rPr lang="fr-BE" altLang="fr-FR" sz="1600">
                <a:cs typeface="Arial" panose="020B0604020202020204" pitchFamily="34" charset="0"/>
              </a:rPr>
              <a:t>Région flamande : 63,79%</a:t>
            </a:r>
          </a:p>
          <a:p>
            <a:pPr eaLnBrk="1" hangingPunct="1">
              <a:lnSpc>
                <a:spcPct val="114000"/>
              </a:lnSpc>
              <a:buClrTx/>
              <a:buFontTx/>
              <a:buNone/>
            </a:pPr>
            <a:r>
              <a:rPr lang="fr-BE" altLang="fr-FR" sz="1600">
                <a:cs typeface="Arial" panose="020B0604020202020204" pitchFamily="34" charset="0"/>
              </a:rPr>
              <a:t>Région wallonne : 28,01%</a:t>
            </a:r>
          </a:p>
          <a:p>
            <a:pPr eaLnBrk="1" hangingPunct="1">
              <a:lnSpc>
                <a:spcPct val="114000"/>
              </a:lnSpc>
              <a:buClrTx/>
              <a:buFontTx/>
              <a:buNone/>
            </a:pPr>
            <a:r>
              <a:rPr lang="fr-BE" altLang="fr-FR" sz="1600">
                <a:cs typeface="Arial" panose="020B0604020202020204" pitchFamily="34" charset="0"/>
              </a:rPr>
              <a:t>Région de Bruxelles-Capitale : 8,20% </a:t>
            </a:r>
          </a:p>
        </p:txBody>
      </p:sp>
      <p:sp>
        <p:nvSpPr>
          <p:cNvPr id="18439" name="Text Box 7">
            <a:extLst>
              <a:ext uri="{FF2B5EF4-FFF2-40B4-BE49-F238E27FC236}">
                <a16:creationId xmlns:a16="http://schemas.microsoft.com/office/drawing/2014/main" id="{30D92FD5-6567-71ED-4484-F6539218F784}"/>
              </a:ext>
            </a:extLst>
          </p:cNvPr>
          <p:cNvSpPr txBox="1">
            <a:spLocks noChangeArrowheads="1"/>
          </p:cNvSpPr>
          <p:nvPr/>
        </p:nvSpPr>
        <p:spPr bwMode="auto">
          <a:xfrm>
            <a:off x="464820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u="sng">
                <a:solidFill>
                  <a:srgbClr val="000000"/>
                </a:solidFill>
                <a:latin typeface="Arial" panose="020B0604020202020204" pitchFamily="34" charset="0"/>
                <a:ea typeface="ＭＳ Ｐゴシック" panose="020B0600070205080204" pitchFamily="34" charset="-128"/>
              </a:defRPr>
            </a:lvl9pPr>
          </a:lstStyle>
          <a:p>
            <a:pPr algn="ctr" eaLnBrk="1" hangingPunct="1">
              <a:buClrTx/>
              <a:buFontTx/>
              <a:buNone/>
            </a:pPr>
            <a:endParaRPr lang="fr-FR" altLang="fr-FR" sz="1200" dirty="0">
              <a:solidFill>
                <a:srgbClr val="40404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6EB7D26-8E74-0949-A7CE-BE00C99DE6C4}"/>
              </a:ext>
            </a:extLst>
          </p:cNvPr>
          <p:cNvSpPr>
            <a:spLocks noGrp="1"/>
          </p:cNvSpPr>
          <p:nvPr>
            <p:ph type="sldNum" sz="quarter" idx="12"/>
          </p:nvPr>
        </p:nvSpPr>
        <p:spPr/>
        <p:txBody>
          <a:bodyPr/>
          <a:lstStyle/>
          <a:p>
            <a:fld id="{97137BA7-EAC9-DE47-A196-16A5FB16B1AD}" type="slidenum">
              <a:rPr lang="fr-FR" smtClean="0"/>
              <a:t>9</a:t>
            </a:fld>
            <a:endParaRPr lang="fr-FR"/>
          </a:p>
        </p:txBody>
      </p:sp>
      <p:sp>
        <p:nvSpPr>
          <p:cNvPr id="3" name="Titre 2">
            <a:extLst>
              <a:ext uri="{FF2B5EF4-FFF2-40B4-BE49-F238E27FC236}">
                <a16:creationId xmlns:a16="http://schemas.microsoft.com/office/drawing/2014/main" id="{E4958671-3EBA-7447-898A-D189B3FE811E}"/>
              </a:ext>
            </a:extLst>
          </p:cNvPr>
          <p:cNvSpPr>
            <a:spLocks noGrp="1"/>
          </p:cNvSpPr>
          <p:nvPr>
            <p:ph type="title"/>
          </p:nvPr>
        </p:nvSpPr>
        <p:spPr>
          <a:xfrm>
            <a:off x="609599" y="274639"/>
            <a:ext cx="10392000" cy="131761"/>
          </a:xfrm>
        </p:spPr>
        <p:txBody>
          <a:bodyPr/>
          <a:lstStyle/>
          <a:p>
            <a:pPr algn="l"/>
            <a:endParaRPr lang="fr-FR" dirty="0"/>
          </a:p>
        </p:txBody>
      </p:sp>
      <p:pic>
        <p:nvPicPr>
          <p:cNvPr id="13" name="Image 2">
            <a:extLst>
              <a:ext uri="{FF2B5EF4-FFF2-40B4-BE49-F238E27FC236}">
                <a16:creationId xmlns:a16="http://schemas.microsoft.com/office/drawing/2014/main" id="{42CB4281-778F-0A46-8494-07ECEA6FBD9F}"/>
              </a:ext>
            </a:extLst>
          </p:cNvPr>
          <p:cNvPicPr>
            <a:picLocks noGrp="1"/>
          </p:cNvPicPr>
          <p:nvPr>
            <p:ph idx="1"/>
          </p:nvPr>
        </p:nvPicPr>
        <p:blipFill>
          <a:blip r:embed="rId2"/>
          <a:stretch/>
        </p:blipFill>
        <p:spPr>
          <a:xfrm>
            <a:off x="2063745" y="406400"/>
            <a:ext cx="6814532" cy="5676372"/>
          </a:xfrm>
          <a:prstGeom prst="rect">
            <a:avLst/>
          </a:prstGeom>
          <a:ln w="9360">
            <a:solidFill>
              <a:srgbClr val="000000"/>
            </a:solidFill>
            <a:miter/>
          </a:ln>
        </p:spPr>
      </p:pic>
      <p:sp>
        <p:nvSpPr>
          <p:cNvPr id="4" name="Rectangle 3">
            <a:extLst>
              <a:ext uri="{FF2B5EF4-FFF2-40B4-BE49-F238E27FC236}">
                <a16:creationId xmlns:a16="http://schemas.microsoft.com/office/drawing/2014/main" id="{E4E8D2CB-45EB-984C-8A35-2F11F83C9E73}"/>
              </a:ext>
            </a:extLst>
          </p:cNvPr>
          <p:cNvSpPr/>
          <p:nvPr/>
        </p:nvSpPr>
        <p:spPr>
          <a:xfrm>
            <a:off x="4303059" y="2171699"/>
            <a:ext cx="311804" cy="159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4673E52-A654-7C4E-B3C9-DB24EA18435B}"/>
              </a:ext>
            </a:extLst>
          </p:cNvPr>
          <p:cNvSpPr txBox="1"/>
          <p:nvPr/>
        </p:nvSpPr>
        <p:spPr>
          <a:xfrm>
            <a:off x="4248290" y="2120456"/>
            <a:ext cx="733145" cy="261610"/>
          </a:xfrm>
          <a:prstGeom prst="rect">
            <a:avLst/>
          </a:prstGeom>
          <a:noFill/>
        </p:spPr>
        <p:txBody>
          <a:bodyPr wrap="square" rtlCol="0">
            <a:spAutoFit/>
          </a:bodyPr>
          <a:lstStyle/>
          <a:p>
            <a:r>
              <a:rPr lang="fr-FR" sz="1100">
                <a:latin typeface="Times New Roman" panose="02020603050405020304" pitchFamily="18" charset="0"/>
                <a:cs typeface="Times New Roman" panose="02020603050405020304" pitchFamily="18" charset="0"/>
              </a:rPr>
              <a:t>(300)</a:t>
            </a:r>
          </a:p>
        </p:txBody>
      </p:sp>
      <p:sp>
        <p:nvSpPr>
          <p:cNvPr id="6" name="Rectangle 5">
            <a:extLst>
              <a:ext uri="{FF2B5EF4-FFF2-40B4-BE49-F238E27FC236}">
                <a16:creationId xmlns:a16="http://schemas.microsoft.com/office/drawing/2014/main" id="{BE06A308-4D27-1F4B-BF89-AC7D8925925F}"/>
              </a:ext>
            </a:extLst>
          </p:cNvPr>
          <p:cNvSpPr/>
          <p:nvPr/>
        </p:nvSpPr>
        <p:spPr>
          <a:xfrm>
            <a:off x="4248290" y="1601771"/>
            <a:ext cx="366573" cy="2282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DEA8EC5-610E-2A4F-A605-D4E680F801BC}"/>
              </a:ext>
            </a:extLst>
          </p:cNvPr>
          <p:cNvSpPr txBox="1"/>
          <p:nvPr/>
        </p:nvSpPr>
        <p:spPr>
          <a:xfrm>
            <a:off x="4150659" y="1589658"/>
            <a:ext cx="761999" cy="292388"/>
          </a:xfrm>
          <a:prstGeom prst="rect">
            <a:avLst/>
          </a:prstGeom>
          <a:noFill/>
        </p:spPr>
        <p:txBody>
          <a:bodyPr wrap="square" rtlCol="0">
            <a:spAutoFit/>
          </a:bodyPr>
          <a:lstStyle/>
          <a:p>
            <a:r>
              <a:rPr lang="fr-FR" sz="1300" b="1">
                <a:latin typeface="Times New Roman" panose="02020603050405020304" pitchFamily="18" charset="0"/>
                <a:cs typeface="Times New Roman" panose="02020603050405020304" pitchFamily="18" charset="0"/>
              </a:rPr>
              <a:t>(581)</a:t>
            </a:r>
          </a:p>
        </p:txBody>
      </p:sp>
    </p:spTree>
    <p:extLst>
      <p:ext uri="{BB962C8B-B14F-4D97-AF65-F5344CB8AC3E}">
        <p14:creationId xmlns:p14="http://schemas.microsoft.com/office/powerpoint/2010/main" val="1855221372"/>
      </p:ext>
    </p:extLst>
  </p:cSld>
  <p:clrMapOvr>
    <a:masterClrMapping/>
  </p:clrMapOvr>
</p:sld>
</file>

<file path=ppt/theme/theme1.xml><?xml version="1.0" encoding="utf-8"?>
<a:theme xmlns:a="http://schemas.openxmlformats.org/drawingml/2006/main" name="Pré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4155</Words>
  <Application>Microsoft Macintosh PowerPoint</Application>
  <PresentationFormat>Grand écran</PresentationFormat>
  <Paragraphs>430</Paragraphs>
  <Slides>42</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Arial</vt:lpstr>
      <vt:lpstr>Calibri</vt:lpstr>
      <vt:lpstr>Comic Sans MS</vt:lpstr>
      <vt:lpstr>Times New Roman</vt:lpstr>
      <vt:lpstr>Wingdings</vt:lpstr>
      <vt:lpstr>Présentation4</vt:lpstr>
      <vt:lpstr>La décentralisation fiscale en Belgique  Kinshasa, 22 et 23 juillet 2022  Marc Bourgeois, professeur ordinaire à l’Université de Liège, président du Tax Institute ULiège</vt:lpstr>
      <vt:lpstr>Plan</vt:lpstr>
      <vt:lpstr>Plan</vt:lpstr>
      <vt:lpstr> 1. La Belgique, un État fédéral et décentralisé </vt:lpstr>
      <vt:lpstr> 1. La Belgique, un État fédéral et décentralisé </vt:lpstr>
      <vt:lpstr>Présentation PowerPoint</vt:lpstr>
      <vt:lpstr>Présentation PowerPoint</vt:lpstr>
      <vt:lpstr>Présentation PowerPoint</vt:lpstr>
      <vt:lpstr>Présentation PowerPoint</vt:lpstr>
      <vt:lpstr> 1. La Belgique, un État fédéral et décentralisé </vt:lpstr>
      <vt:lpstr> 1. La Belgique, un État fédéral et décentralisé </vt:lpstr>
      <vt:lpstr> 1. La Belgique, un État fédéral et décentralisé </vt:lpstr>
      <vt:lpstr> 1. La Belgique, un État fédéral et décentralisé </vt:lpstr>
      <vt:lpstr>Plan</vt:lpstr>
      <vt:lpstr>2. Le système de financement  des entités fédérées (Communautés et Régions)</vt:lpstr>
      <vt:lpstr> 2. Le système de financement  des entités fédérées (Communautés et Régions) </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2. Le système de financement  des entités fédérées (Communautés et Régions)</vt:lpstr>
      <vt:lpstr>Plan</vt:lpstr>
      <vt:lpstr>3. L’autonomie fiscale des Régions </vt:lpstr>
      <vt:lpstr>3. L’autonomie fiscale des Régions </vt:lpstr>
      <vt:lpstr>3. L’autonomie fiscale des Régions </vt:lpstr>
      <vt:lpstr>3. L’autonomie fiscale des Régions</vt:lpstr>
      <vt:lpstr>3. L’autonomie fiscale des Régions </vt:lpstr>
      <vt:lpstr>3. L’autonomie fiscale des Régions</vt:lpstr>
      <vt:lpstr>3. L’autonomie fiscale des Régions </vt:lpstr>
      <vt:lpstr>3. L’autonomie fiscale des Régions </vt:lpstr>
      <vt:lpstr>3. L’autonomie fiscale des Régions </vt:lpstr>
      <vt:lpstr>3. L’autonomie fiscale des Régions </vt:lpstr>
      <vt:lpstr>3. L’autonomie fiscale des Régions</vt:lpstr>
      <vt:lpstr>3. L’autonomie fiscale des Régions </vt:lpstr>
      <vt:lpstr>3. L’autonomie fiscale des Régions </vt:lpstr>
      <vt:lpstr>Plan</vt:lpstr>
      <vt:lpstr>  4. L’autonomie fiscale des collectivités locales  (communes et provinces)  </vt:lpstr>
      <vt:lpstr>  4. L’autonomie fiscale des collectivités locales  (communes et provinces)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SEANCE II.  La notion juridique d'impôt  en droit belge </dc:title>
  <dc:creator>Fanny Voisin</dc:creator>
  <cp:lastModifiedBy>Microsoft Office User</cp:lastModifiedBy>
  <cp:revision>48</cp:revision>
  <cp:lastPrinted>2020-10-22T14:06:24Z</cp:lastPrinted>
  <dcterms:created xsi:type="dcterms:W3CDTF">2020-09-23T15:05:51Z</dcterms:created>
  <dcterms:modified xsi:type="dcterms:W3CDTF">2022-07-18T08:36:14Z</dcterms:modified>
</cp:coreProperties>
</file>