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68" r:id="rId4"/>
    <p:sldId id="275" r:id="rId5"/>
    <p:sldId id="271" r:id="rId6"/>
    <p:sldId id="286" r:id="rId7"/>
    <p:sldId id="273" r:id="rId8"/>
    <p:sldId id="284" r:id="rId9"/>
    <p:sldId id="276" r:id="rId10"/>
    <p:sldId id="262" r:id="rId11"/>
    <p:sldId id="277" r:id="rId12"/>
    <p:sldId id="278" r:id="rId13"/>
    <p:sldId id="287" r:id="rId14"/>
    <p:sldId id="281" r:id="rId15"/>
    <p:sldId id="263" r:id="rId16"/>
    <p:sldId id="288"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AF7"/>
    <a:srgbClr val="F3FFFE"/>
    <a:srgbClr val="FFFFCC"/>
    <a:srgbClr val="E5F6FF"/>
    <a:srgbClr val="FAFFDD"/>
    <a:srgbClr val="FAE7FF"/>
    <a:srgbClr val="F4FEBA"/>
    <a:srgbClr val="DDFFDD"/>
    <a:srgbClr val="C9FFC9"/>
    <a:srgbClr val="F0F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TN"/>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06C75F2-D0D5-4743-BF4E-11C5F95837E0}" type="datetimeFigureOut">
              <a:rPr lang="ar-TN" smtClean="0"/>
              <a:t>20-05-1443</a:t>
            </a:fld>
            <a:endParaRPr lang="ar-TN"/>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TN"/>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TN"/>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0BCDCE-C11E-47C2-9E66-75113B01392A}" type="slidenum">
              <a:rPr lang="ar-TN" smtClean="0"/>
              <a:t>‹N°›</a:t>
            </a:fld>
            <a:endParaRPr lang="ar-TN"/>
          </a:p>
        </p:txBody>
      </p:sp>
    </p:spTree>
    <p:extLst>
      <p:ext uri="{BB962C8B-B14F-4D97-AF65-F5344CB8AC3E}">
        <p14:creationId xmlns:p14="http://schemas.microsoft.com/office/powerpoint/2010/main" val="13626083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TN" dirty="0"/>
          </a:p>
        </p:txBody>
      </p:sp>
      <p:sp>
        <p:nvSpPr>
          <p:cNvPr id="4" name="Espace réservé du numéro de diapositive 3"/>
          <p:cNvSpPr>
            <a:spLocks noGrp="1"/>
          </p:cNvSpPr>
          <p:nvPr>
            <p:ph type="sldNum" sz="quarter" idx="10"/>
          </p:nvPr>
        </p:nvSpPr>
        <p:spPr/>
        <p:txBody>
          <a:bodyPr/>
          <a:lstStyle/>
          <a:p>
            <a:fld id="{6B0BCDCE-C11E-47C2-9E66-75113B01392A}" type="slidenum">
              <a:rPr lang="ar-TN" smtClean="0"/>
              <a:t>3</a:t>
            </a:fld>
            <a:endParaRPr lang="ar-TN"/>
          </a:p>
        </p:txBody>
      </p:sp>
    </p:spTree>
    <p:extLst>
      <p:ext uri="{BB962C8B-B14F-4D97-AF65-F5344CB8AC3E}">
        <p14:creationId xmlns:p14="http://schemas.microsoft.com/office/powerpoint/2010/main" val="13970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B1A39EC7-4F25-4C45-850D-8D2718F3CE83}"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9466" marR="0" indent="-9466" algn="just" defTabSz="914400" rtl="1" eaLnBrk="0" fontAlgn="auto" latinLnBrk="0" hangingPunct="0">
              <a:lnSpc>
                <a:spcPct val="170000"/>
              </a:lnSpc>
              <a:spcBef>
                <a:spcPct val="20000"/>
              </a:spcBef>
              <a:spcAft>
                <a:spcPts val="0"/>
              </a:spcAft>
              <a:buClrTx/>
              <a:buSzTx/>
              <a:buFontTx/>
              <a:buNone/>
              <a:tabLst/>
              <a:defRPr/>
            </a:pPr>
            <a:endParaRPr lang="fr-FR"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B1A39EC7-4F25-4C45-850D-8D2718F3CE83}"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B1A39EC7-4F25-4C45-850D-8D2718F3CE83}" type="slidenum">
              <a:rPr lang="fr-FR" smtClean="0"/>
              <a:pPr/>
              <a:t>13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a:t>
            </a:r>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B1A39EC7-4F25-4C45-850D-8D2718F3CE83}"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24/12/2021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24/12/2021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24/12/2021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24/12/2021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24/12/2021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24/12/2021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24/12/2021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24/12/2021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24/12/2021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24/12/2021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24/12/2021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24/12/2021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3.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ctrTitle"/>
          </p:nvPr>
        </p:nvSpPr>
        <p:spPr>
          <a:xfrm>
            <a:off x="0" y="2708920"/>
            <a:ext cx="9144000" cy="1512168"/>
          </a:xfrm>
          <a:solidFill>
            <a:schemeClr val="tx2">
              <a:lumMod val="50000"/>
            </a:schemeClr>
          </a:solidFill>
        </p:spPr>
        <p:txBody>
          <a:bodyPr>
            <a:noAutofit/>
          </a:bodyPr>
          <a:lstStyle/>
          <a:p>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METAL </a:t>
            </a:r>
            <a:r>
              <a:rPr lang="en-US" sz="2400" b="1" dirty="0">
                <a:solidFill>
                  <a:schemeClr val="bg1"/>
                </a:solidFill>
              </a:rPr>
              <a:t>TOXICITY AND HEALTH PROBLEMS LINKED TO THE CONSUMPTION OF ARK SHELLS (</a:t>
            </a:r>
            <a:r>
              <a:rPr lang="en-US" sz="2400" b="1" i="1" dirty="0">
                <a:solidFill>
                  <a:schemeClr val="bg1"/>
                </a:solidFill>
              </a:rPr>
              <a:t>ARCA NOAE</a:t>
            </a:r>
            <a:r>
              <a:rPr lang="en-US" sz="2400" b="1" dirty="0">
                <a:solidFill>
                  <a:schemeClr val="bg1"/>
                </a:solidFill>
              </a:rPr>
              <a:t> L.) FROM A TUNISIAN COASTAL LAGOON</a:t>
            </a:r>
            <a:r>
              <a:rPr lang="en-US" sz="2400" dirty="0">
                <a:solidFill>
                  <a:schemeClr val="bg1"/>
                </a:solidFill>
              </a:rPr>
              <a:t/>
            </a:r>
            <a:br>
              <a:rPr lang="en-US" sz="2400" dirty="0">
                <a:solidFill>
                  <a:schemeClr val="bg1"/>
                </a:solidFill>
              </a:rPr>
            </a:br>
            <a:r>
              <a:rPr lang="en-US" sz="2400" b="1" i="1" dirty="0" smtClean="0">
                <a:solidFill>
                  <a:schemeClr val="bg1"/>
                </a:solidFill>
              </a:rPr>
              <a:t/>
            </a:r>
            <a:br>
              <a:rPr lang="en-US" sz="2400" b="1" i="1" dirty="0" smtClean="0">
                <a:solidFill>
                  <a:schemeClr val="bg1"/>
                </a:solidFill>
              </a:rPr>
            </a:br>
            <a:r>
              <a:rPr lang="fr-FR" sz="2400" dirty="0" smtClean="0">
                <a:solidFill>
                  <a:schemeClr val="bg1"/>
                </a:solidFill>
              </a:rPr>
              <a:t/>
            </a:r>
            <a:br>
              <a:rPr lang="fr-FR" sz="2400" dirty="0" smtClean="0">
                <a:solidFill>
                  <a:schemeClr val="bg1"/>
                </a:solidFill>
              </a:rPr>
            </a:br>
            <a:endParaRPr lang="fr-FR" sz="3200" b="1" dirty="0">
              <a:solidFill>
                <a:schemeClr val="bg1"/>
              </a:solidFill>
              <a:latin typeface="Comic Sans MS" pitchFamily="66" charset="0"/>
            </a:endParaRPr>
          </a:p>
        </p:txBody>
      </p:sp>
      <p:sp>
        <p:nvSpPr>
          <p:cNvPr id="12" name="Sous-titre 2"/>
          <p:cNvSpPr>
            <a:spLocks noGrp="1"/>
          </p:cNvSpPr>
          <p:nvPr>
            <p:ph type="subTitle" idx="1"/>
          </p:nvPr>
        </p:nvSpPr>
        <p:spPr>
          <a:xfrm>
            <a:off x="323528" y="4725144"/>
            <a:ext cx="8424936" cy="936104"/>
          </a:xfrm>
        </p:spPr>
        <p:txBody>
          <a:bodyPr>
            <a:noAutofit/>
          </a:bodyPr>
          <a:lstStyle/>
          <a:p>
            <a:r>
              <a:rPr lang="fr-FR" sz="1800" b="1" dirty="0" err="1" smtClean="0"/>
              <a:t>Feriel</a:t>
            </a:r>
            <a:r>
              <a:rPr lang="fr-FR" sz="1800" b="1" dirty="0" smtClean="0"/>
              <a:t> GHRIBI </a:t>
            </a:r>
            <a:r>
              <a:rPr lang="fr-FR" sz="1800" b="1" baseline="30000" dirty="0" smtClean="0"/>
              <a:t>1</a:t>
            </a:r>
            <a:r>
              <a:rPr lang="fr-FR" sz="1800" b="1" dirty="0"/>
              <a:t> ,</a:t>
            </a:r>
            <a:r>
              <a:rPr lang="fr-FR" sz="1800" b="1" baseline="30000" dirty="0"/>
              <a:t> </a:t>
            </a:r>
            <a:r>
              <a:rPr lang="fr-FR" sz="1800" b="1" baseline="30000" dirty="0" smtClean="0"/>
              <a:t> </a:t>
            </a:r>
            <a:r>
              <a:rPr lang="fr-FR" sz="1800" b="1" dirty="0" err="1" smtClean="0"/>
              <a:t>Safa</a:t>
            </a:r>
            <a:r>
              <a:rPr lang="fr-FR" sz="1800" b="1" dirty="0" smtClean="0"/>
              <a:t> BEJAOUI </a:t>
            </a:r>
            <a:r>
              <a:rPr lang="fr-FR" sz="1800" b="1" baseline="30000" dirty="0" smtClean="0"/>
              <a:t>1</a:t>
            </a:r>
            <a:r>
              <a:rPr lang="fr-FR" sz="1800" b="1" dirty="0" smtClean="0"/>
              <a:t> , Michel Marengo</a:t>
            </a:r>
            <a:r>
              <a:rPr lang="fr-FR" sz="1800" b="1" baseline="30000" dirty="0"/>
              <a:t> </a:t>
            </a:r>
            <a:r>
              <a:rPr lang="fr-FR" sz="1800" b="1" baseline="30000" dirty="0" smtClean="0"/>
              <a:t>2</a:t>
            </a:r>
            <a:r>
              <a:rPr lang="fr-FR" sz="1800" b="1" dirty="0" smtClean="0"/>
              <a:t>, RICHIR Jonathan </a:t>
            </a:r>
            <a:r>
              <a:rPr lang="fr-FR" sz="1800" b="1" baseline="30000" dirty="0" smtClean="0"/>
              <a:t>2</a:t>
            </a:r>
            <a:r>
              <a:rPr lang="fr-FR" sz="1800" b="1" dirty="0" smtClean="0"/>
              <a:t>, </a:t>
            </a:r>
            <a:r>
              <a:rPr lang="fr-FR" sz="1800" b="1" dirty="0" err="1" smtClean="0"/>
              <a:t>Imene</a:t>
            </a:r>
            <a:r>
              <a:rPr lang="fr-FR" sz="1800" b="1" dirty="0" smtClean="0"/>
              <a:t> </a:t>
            </a:r>
            <a:r>
              <a:rPr lang="fr-FR" sz="1800" b="1" dirty="0" err="1" smtClean="0"/>
              <a:t>Chetoui</a:t>
            </a:r>
            <a:r>
              <a:rPr lang="fr-FR" sz="1800" b="1" baseline="30000" dirty="0"/>
              <a:t> 1</a:t>
            </a:r>
            <a:r>
              <a:rPr lang="fr-FR" sz="1800" b="1" dirty="0" smtClean="0"/>
              <a:t>, </a:t>
            </a:r>
            <a:r>
              <a:rPr lang="en-US" sz="1800" b="1" dirty="0" err="1" smtClean="0"/>
              <a:t>M’hamed</a:t>
            </a:r>
            <a:r>
              <a:rPr lang="en-US" sz="1800" b="1" dirty="0"/>
              <a:t> EL CAFSI </a:t>
            </a:r>
            <a:r>
              <a:rPr lang="en-US" sz="1800" b="1" baseline="30000" dirty="0" smtClean="0"/>
              <a:t>1</a:t>
            </a:r>
            <a:r>
              <a:rPr lang="en-US" sz="1800" b="1" dirty="0" smtClean="0"/>
              <a:t>, Sylvie GOBERT </a:t>
            </a:r>
            <a:r>
              <a:rPr lang="en-US" sz="1800" b="1" baseline="30000" dirty="0" smtClean="0"/>
              <a:t>2</a:t>
            </a:r>
          </a:p>
          <a:p>
            <a:endParaRPr lang="en-US" sz="1600" b="1" baseline="30000" dirty="0" smtClean="0"/>
          </a:p>
          <a:p>
            <a:endParaRPr lang="fr-FR" sz="400" b="1" dirty="0" smtClean="0"/>
          </a:p>
          <a:p>
            <a:r>
              <a:rPr lang="fr-FR" sz="1400" b="1" i="1" baseline="30000" dirty="0" smtClean="0"/>
              <a:t>  </a:t>
            </a:r>
            <a:r>
              <a:rPr lang="fr-FR" sz="1400" b="1" baseline="30000" dirty="0" smtClean="0"/>
              <a:t>1</a:t>
            </a:r>
            <a:r>
              <a:rPr lang="fr-FR" sz="1400" b="1" dirty="0" smtClean="0"/>
              <a:t>Unité de physiologie et environnement aquatique, Université Tunis El Manar, 2092, Tunis, Tunisie</a:t>
            </a:r>
          </a:p>
          <a:p>
            <a:r>
              <a:rPr lang="fr-FR" sz="1400" b="1" dirty="0" smtClean="0"/>
              <a:t> </a:t>
            </a:r>
            <a:r>
              <a:rPr lang="fr-FR" sz="1400" b="1" baseline="30000" dirty="0" smtClean="0"/>
              <a:t>2</a:t>
            </a:r>
            <a:r>
              <a:rPr lang="fr-FR" sz="1400" b="1" dirty="0" smtClean="0"/>
              <a:t>Laboratoire d’océanologie, centre MARE, Université de Liège, 4000 Liège, Belgique</a:t>
            </a:r>
          </a:p>
          <a:p>
            <a:endParaRPr lang="fr-FR" sz="1600" dirty="0"/>
          </a:p>
        </p:txBody>
      </p:sp>
      <p:pic>
        <p:nvPicPr>
          <p:cNvPr id="13" name="Image 2"/>
          <p:cNvPicPr>
            <a:picLocks noChangeAspect="1" noChangeArrowheads="1"/>
          </p:cNvPicPr>
          <p:nvPr/>
        </p:nvPicPr>
        <p:blipFill>
          <a:blip r:embed="rId2" cstate="print"/>
          <a:srcRect l="4000" t="6658" r="4000" b="6784"/>
          <a:stretch>
            <a:fillRect/>
          </a:stretch>
        </p:blipFill>
        <p:spPr bwMode="auto">
          <a:xfrm>
            <a:off x="6660232" y="1009447"/>
            <a:ext cx="1528785" cy="864096"/>
          </a:xfrm>
          <a:prstGeom prst="rect">
            <a:avLst/>
          </a:prstGeom>
          <a:noFill/>
        </p:spPr>
      </p:pic>
      <p:pic>
        <p:nvPicPr>
          <p:cNvPr id="14" name="Picture 3" descr="C:\Users\toshiba\Desktop\images (1).jpg"/>
          <p:cNvPicPr>
            <a:picLocks noChangeAspect="1" noChangeArrowheads="1"/>
          </p:cNvPicPr>
          <p:nvPr/>
        </p:nvPicPr>
        <p:blipFill>
          <a:blip r:embed="rId3" cstate="print"/>
          <a:srcRect r="16498"/>
          <a:stretch>
            <a:fillRect/>
          </a:stretch>
        </p:blipFill>
        <p:spPr bwMode="auto">
          <a:xfrm>
            <a:off x="2843808" y="1096539"/>
            <a:ext cx="3082393" cy="689912"/>
          </a:xfrm>
          <a:prstGeom prst="rect">
            <a:avLst/>
          </a:prstGeom>
          <a:noFill/>
        </p:spPr>
      </p:pic>
      <p:pic>
        <p:nvPicPr>
          <p:cNvPr id="17" name="Image 16"/>
          <p:cNvPicPr>
            <a:picLocks noChangeAspect="1"/>
          </p:cNvPicPr>
          <p:nvPr/>
        </p:nvPicPr>
        <p:blipFill>
          <a:blip r:embed="rId4" cstate="print"/>
          <a:stretch>
            <a:fillRect/>
          </a:stretch>
        </p:blipFill>
        <p:spPr>
          <a:xfrm>
            <a:off x="706105" y="970485"/>
            <a:ext cx="1447800" cy="1057275"/>
          </a:xfrm>
          <a:prstGeom prst="rect">
            <a:avLst/>
          </a:prstGeom>
        </p:spPr>
      </p:pic>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540" t="25612" r="26957" b="64754"/>
          <a:stretch/>
        </p:blipFill>
        <p:spPr bwMode="auto">
          <a:xfrm>
            <a:off x="0" y="19590"/>
            <a:ext cx="9144000" cy="704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014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88" y="260648"/>
            <a:ext cx="8568952" cy="3831818"/>
          </a:xfrm>
          <a:prstGeom prst="rect">
            <a:avLst/>
          </a:prstGeom>
        </p:spPr>
        <p:txBody>
          <a:bodyPr wrap="square">
            <a:spAutoFit/>
          </a:bodyPr>
          <a:lstStyle/>
          <a:p>
            <a:pPr algn="just">
              <a:lnSpc>
                <a:spcPct val="150000"/>
              </a:lnSpc>
            </a:pPr>
            <a:r>
              <a:rPr lang="en-GB" sz="2400" b="1" dirty="0" smtClean="0">
                <a:solidFill>
                  <a:srgbClr val="FF0000"/>
                </a:solidFill>
                <a:latin typeface="Cambria" panose="02040503050406030204" pitchFamily="18" charset="0"/>
                <a:ea typeface="Cambria" panose="02040503050406030204" pitchFamily="18" charset="0"/>
              </a:rPr>
              <a:t>1- Estimated weekly intake (EWI)</a:t>
            </a:r>
            <a:endParaRPr lang="en-US" sz="2400" dirty="0">
              <a:solidFill>
                <a:srgbClr val="FF0000"/>
              </a:solidFill>
              <a:latin typeface="Cambria" panose="02040503050406030204" pitchFamily="18" charset="0"/>
              <a:ea typeface="Cambria" panose="02040503050406030204" pitchFamily="18" charset="0"/>
            </a:endParaRPr>
          </a:p>
          <a:p>
            <a:pPr algn="just">
              <a:lnSpc>
                <a:spcPct val="150000"/>
              </a:lnSpc>
            </a:pPr>
            <a:r>
              <a:rPr lang="en-GB" dirty="0" smtClean="0">
                <a:latin typeface="Cambria" panose="02040503050406030204" pitchFamily="18" charset="0"/>
                <a:ea typeface="Cambria" panose="02040503050406030204" pitchFamily="18" charset="0"/>
              </a:rPr>
              <a:t>In </a:t>
            </a:r>
            <a:r>
              <a:rPr lang="en-GB" dirty="0">
                <a:latin typeface="Cambria" panose="02040503050406030204" pitchFamily="18" charset="0"/>
                <a:ea typeface="Cambria" panose="02040503050406030204" pitchFamily="18" charset="0"/>
              </a:rPr>
              <a:t>this work, risk of TE intake was estimated by calculating the respective levels measured in </a:t>
            </a:r>
            <a:r>
              <a:rPr lang="en-GB" i="1" dirty="0">
                <a:latin typeface="Cambria" panose="02040503050406030204" pitchFamily="18" charset="0"/>
                <a:ea typeface="Cambria" panose="02040503050406030204" pitchFamily="18" charset="0"/>
              </a:rPr>
              <a:t>A. </a:t>
            </a:r>
            <a:r>
              <a:rPr lang="en-GB" i="1" dirty="0" err="1">
                <a:latin typeface="Cambria" panose="02040503050406030204" pitchFamily="18" charset="0"/>
                <a:ea typeface="Cambria" panose="02040503050406030204" pitchFamily="18" charset="0"/>
              </a:rPr>
              <a:t>noae</a:t>
            </a:r>
            <a:r>
              <a:rPr lang="en-GB" dirty="0">
                <a:latin typeface="Cambria" panose="02040503050406030204" pitchFamily="18" charset="0"/>
                <a:ea typeface="Cambria" panose="02040503050406030204" pitchFamily="18" charset="0"/>
              </a:rPr>
              <a:t>, for a person weighting 60 kg and with a consumption rate of 154 g per week (a medium level mussel </a:t>
            </a:r>
            <a:r>
              <a:rPr lang="en-GB" dirty="0" smtClean="0">
                <a:latin typeface="Cambria" panose="02040503050406030204" pitchFamily="18" charset="0"/>
                <a:ea typeface="Cambria" panose="02040503050406030204" pitchFamily="18" charset="0"/>
              </a:rPr>
              <a:t>consumer). The </a:t>
            </a:r>
            <a:r>
              <a:rPr lang="en-GB" dirty="0">
                <a:latin typeface="Cambria" panose="02040503050406030204" pitchFamily="18" charset="0"/>
                <a:ea typeface="Cambria" panose="02040503050406030204" pitchFamily="18" charset="0"/>
              </a:rPr>
              <a:t>estimated weekly intake of each TE was determined using the following equation (1</a:t>
            </a:r>
            <a:r>
              <a:rPr lang="en-GB" dirty="0" smtClean="0">
                <a:latin typeface="Cambria" panose="02040503050406030204" pitchFamily="18" charset="0"/>
                <a:ea typeface="Cambria" panose="02040503050406030204" pitchFamily="18" charset="0"/>
              </a:rPr>
              <a:t>):</a:t>
            </a:r>
          </a:p>
          <a:p>
            <a:pPr algn="just">
              <a:lnSpc>
                <a:spcPct val="150000"/>
              </a:lnSpc>
            </a:pPr>
            <a:endParaRPr lang="en-US" dirty="0">
              <a:latin typeface="Cambria" panose="02040503050406030204" pitchFamily="18" charset="0"/>
              <a:ea typeface="Cambria" panose="02040503050406030204" pitchFamily="18" charset="0"/>
            </a:endParaRPr>
          </a:p>
          <a:p>
            <a:pPr algn="ctr">
              <a:lnSpc>
                <a:spcPct val="150000"/>
              </a:lnSpc>
            </a:pPr>
            <a:r>
              <a:rPr lang="en-GB" b="1" dirty="0">
                <a:latin typeface="Cambria" panose="02040503050406030204" pitchFamily="18" charset="0"/>
                <a:ea typeface="Cambria" panose="02040503050406030204" pitchFamily="18" charset="0"/>
              </a:rPr>
              <a:t>Estimated weekly intake: EWI = (C</a:t>
            </a:r>
            <a:r>
              <a:rPr lang="en-GB" b="1" baseline="-25000" dirty="0">
                <a:latin typeface="Cambria" panose="02040503050406030204" pitchFamily="18" charset="0"/>
                <a:ea typeface="Cambria" panose="02040503050406030204" pitchFamily="18" charset="0"/>
              </a:rPr>
              <a:t>m </a:t>
            </a:r>
            <a:r>
              <a:rPr lang="en-GB" b="1" dirty="0">
                <a:latin typeface="Cambria" panose="02040503050406030204" pitchFamily="18" charset="0"/>
                <a:ea typeface="Cambria" panose="02040503050406030204" pitchFamily="18" charset="0"/>
              </a:rPr>
              <a:t>x </a:t>
            </a:r>
            <a:r>
              <a:rPr lang="en-GB" b="1" dirty="0" err="1">
                <a:latin typeface="Cambria" panose="02040503050406030204" pitchFamily="18" charset="0"/>
                <a:ea typeface="Cambria" panose="02040503050406030204" pitchFamily="18" charset="0"/>
              </a:rPr>
              <a:t>IR</a:t>
            </a:r>
            <a:r>
              <a:rPr lang="en-GB" b="1" baseline="-25000" dirty="0" err="1">
                <a:latin typeface="Cambria" panose="02040503050406030204" pitchFamily="18" charset="0"/>
                <a:ea typeface="Cambria" panose="02040503050406030204" pitchFamily="18" charset="0"/>
              </a:rPr>
              <a:t>w</a:t>
            </a:r>
            <a:r>
              <a:rPr lang="en-GB" b="1" dirty="0">
                <a:latin typeface="Cambria" panose="02040503050406030204" pitchFamily="18" charset="0"/>
                <a:ea typeface="Cambria" panose="02040503050406030204" pitchFamily="18" charset="0"/>
              </a:rPr>
              <a:t>) / BW      (1</a:t>
            </a:r>
            <a:r>
              <a:rPr lang="en-GB" b="1" dirty="0" smtClean="0">
                <a:latin typeface="Cambria" panose="02040503050406030204" pitchFamily="18" charset="0"/>
                <a:ea typeface="Cambria" panose="02040503050406030204" pitchFamily="18" charset="0"/>
              </a:rPr>
              <a:t>)</a:t>
            </a:r>
          </a:p>
          <a:p>
            <a:pPr algn="just">
              <a:lnSpc>
                <a:spcPct val="150000"/>
              </a:lnSpc>
            </a:pPr>
            <a:endParaRPr lang="en-US" dirty="0">
              <a:latin typeface="Cambria" panose="02040503050406030204" pitchFamily="18" charset="0"/>
              <a:ea typeface="Cambria" panose="02040503050406030204" pitchFamily="18" charset="0"/>
            </a:endParaRPr>
          </a:p>
          <a:p>
            <a:pPr algn="just">
              <a:lnSpc>
                <a:spcPct val="150000"/>
              </a:lnSpc>
            </a:pPr>
            <a:r>
              <a:rPr lang="en-GB" sz="1100" dirty="0">
                <a:latin typeface="Cambria" panose="02040503050406030204" pitchFamily="18" charset="0"/>
                <a:ea typeface="Cambria" panose="02040503050406030204" pitchFamily="18" charset="0"/>
              </a:rPr>
              <a:t>where Cm is the TE concentration in </a:t>
            </a:r>
            <a:r>
              <a:rPr lang="en-GB" sz="1100" i="1" dirty="0">
                <a:latin typeface="Cambria" panose="02040503050406030204" pitchFamily="18" charset="0"/>
                <a:ea typeface="Cambria" panose="02040503050406030204" pitchFamily="18" charset="0"/>
              </a:rPr>
              <a:t>A. </a:t>
            </a:r>
            <a:r>
              <a:rPr lang="en-GB" sz="1100" i="1" dirty="0" err="1">
                <a:latin typeface="Cambria" panose="02040503050406030204" pitchFamily="18" charset="0"/>
                <a:ea typeface="Cambria" panose="02040503050406030204" pitchFamily="18" charset="0"/>
              </a:rPr>
              <a:t>noae</a:t>
            </a:r>
            <a:r>
              <a:rPr lang="en-GB" sz="1100" dirty="0">
                <a:latin typeface="Cambria" panose="02040503050406030204" pitchFamily="18" charset="0"/>
                <a:ea typeface="Cambria" panose="02040503050406030204" pitchFamily="18" charset="0"/>
              </a:rPr>
              <a:t> soft tissue (</a:t>
            </a:r>
            <a:r>
              <a:rPr lang="en-US" sz="1100" dirty="0">
                <a:latin typeface="Cambria" panose="02040503050406030204" pitchFamily="18" charset="0"/>
                <a:ea typeface="Cambria" panose="02040503050406030204" pitchFamily="18" charset="0"/>
              </a:rPr>
              <a:t>mg/kg </a:t>
            </a:r>
            <a:r>
              <a:rPr lang="en-US" sz="1100" baseline="-25000" dirty="0">
                <a:latin typeface="Cambria" panose="02040503050406030204" pitchFamily="18" charset="0"/>
                <a:ea typeface="Cambria" panose="02040503050406030204" pitchFamily="18" charset="0"/>
              </a:rPr>
              <a:t>WW</a:t>
            </a:r>
            <a:r>
              <a:rPr lang="en-US" sz="1100" dirty="0">
                <a:latin typeface="Cambria" panose="02040503050406030204" pitchFamily="18" charset="0"/>
                <a:ea typeface="Cambria" panose="02040503050406030204" pitchFamily="18" charset="0"/>
              </a:rPr>
              <a:t>), </a:t>
            </a:r>
            <a:r>
              <a:rPr lang="en-US" sz="1100" dirty="0" err="1">
                <a:latin typeface="Cambria" panose="02040503050406030204" pitchFamily="18" charset="0"/>
                <a:ea typeface="Cambria" panose="02040503050406030204" pitchFamily="18" charset="0"/>
              </a:rPr>
              <a:t>IR</a:t>
            </a:r>
            <a:r>
              <a:rPr lang="en-US" sz="1100" baseline="-25000" dirty="0" err="1">
                <a:latin typeface="Cambria" panose="02040503050406030204" pitchFamily="18" charset="0"/>
                <a:ea typeface="Cambria" panose="02040503050406030204" pitchFamily="18" charset="0"/>
              </a:rPr>
              <a:t>w</a:t>
            </a:r>
            <a:r>
              <a:rPr lang="en-US" sz="1100" dirty="0">
                <a:latin typeface="Cambria" panose="02040503050406030204" pitchFamily="18" charset="0"/>
                <a:ea typeface="Cambria" panose="02040503050406030204" pitchFamily="18" charset="0"/>
              </a:rPr>
              <a:t> the weekly ingestion rate (kg) and BW the body weight (kg).</a:t>
            </a:r>
          </a:p>
        </p:txBody>
      </p:sp>
      <p:sp>
        <p:nvSpPr>
          <p:cNvPr id="5" name="Rectangle 4"/>
          <p:cNvSpPr/>
          <p:nvPr/>
        </p:nvSpPr>
        <p:spPr>
          <a:xfrm>
            <a:off x="340296" y="4445751"/>
            <a:ext cx="8424936" cy="1295868"/>
          </a:xfrm>
          <a:prstGeom prst="rect">
            <a:avLst/>
          </a:prstGeom>
          <a:ln>
            <a:solidFill>
              <a:srgbClr val="FF0000"/>
            </a:solidFill>
          </a:ln>
        </p:spPr>
        <p:txBody>
          <a:bodyPr wrap="square">
            <a:spAutoFit/>
          </a:bodyPr>
          <a:lstStyle/>
          <a:p>
            <a:pPr algn="just">
              <a:lnSpc>
                <a:spcPct val="150000"/>
              </a:lnSpc>
            </a:pPr>
            <a:r>
              <a:rPr lang="en-US" b="1" dirty="0">
                <a:latin typeface="Cambria" panose="02040503050406030204" pitchFamily="18" charset="0"/>
                <a:ea typeface="Cambria" panose="02040503050406030204" pitchFamily="18" charset="0"/>
              </a:rPr>
              <a:t>To assess public health risks, weekly Ark shell intakes were compared with the Provisional Tolerable Weekly Intake (PTWI) recommended by the joint FAO/WHO Expert Committee on Food Additives (FAO/WHO, 2011).</a:t>
            </a:r>
          </a:p>
        </p:txBody>
      </p:sp>
    </p:spTree>
    <p:extLst>
      <p:ext uri="{BB962C8B-B14F-4D97-AF65-F5344CB8AC3E}">
        <p14:creationId xmlns:p14="http://schemas.microsoft.com/office/powerpoint/2010/main" val="1075045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8444"/>
            <a:ext cx="8712968" cy="6778202"/>
          </a:xfrm>
          <a:prstGeom prst="rect">
            <a:avLst/>
          </a:prstGeom>
        </p:spPr>
        <p:txBody>
          <a:bodyPr wrap="square">
            <a:spAutoFit/>
          </a:bodyPr>
          <a:lstStyle/>
          <a:p>
            <a:pPr algn="just">
              <a:lnSpc>
                <a:spcPct val="150000"/>
              </a:lnSpc>
            </a:pPr>
            <a:r>
              <a:rPr lang="en-GB" sz="2400" b="1" dirty="0" smtClean="0">
                <a:solidFill>
                  <a:srgbClr val="FF0000"/>
                </a:solidFill>
                <a:latin typeface="Cambria" panose="02040503050406030204" pitchFamily="18" charset="0"/>
                <a:ea typeface="Cambria" panose="02040503050406030204" pitchFamily="18" charset="0"/>
              </a:rPr>
              <a:t>2- Target </a:t>
            </a:r>
            <a:r>
              <a:rPr lang="en-GB" sz="2400" b="1" dirty="0">
                <a:solidFill>
                  <a:srgbClr val="FF0000"/>
                </a:solidFill>
                <a:latin typeface="Cambria" panose="02040503050406030204" pitchFamily="18" charset="0"/>
                <a:ea typeface="Cambria" panose="02040503050406030204" pitchFamily="18" charset="0"/>
              </a:rPr>
              <a:t>hazard quotient (THQ)</a:t>
            </a:r>
            <a:endParaRPr lang="en-US" sz="2400" dirty="0">
              <a:solidFill>
                <a:srgbClr val="FF0000"/>
              </a:solidFill>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
            </a:pPr>
            <a:r>
              <a:rPr lang="en-GB" dirty="0">
                <a:latin typeface="Cambria" panose="02040503050406030204" pitchFamily="18" charset="0"/>
                <a:ea typeface="Cambria" panose="02040503050406030204" pitchFamily="18" charset="0"/>
              </a:rPr>
              <a:t>The THQ of a contaminant, defined as the ratio between the exposure and the reference dose (</a:t>
            </a:r>
            <a:r>
              <a:rPr lang="en-GB" dirty="0" err="1">
                <a:latin typeface="Cambria" panose="02040503050406030204" pitchFamily="18" charset="0"/>
                <a:ea typeface="Cambria" panose="02040503050406030204" pitchFamily="18" charset="0"/>
              </a:rPr>
              <a:t>RfD</a:t>
            </a:r>
            <a:r>
              <a:rPr lang="en-GB" dirty="0">
                <a:latin typeface="Cambria" panose="02040503050406030204" pitchFamily="18" charset="0"/>
                <a:ea typeface="Cambria" panose="02040503050406030204" pitchFamily="18" charset="0"/>
              </a:rPr>
              <a:t>) for that contaminant, expresses the risk of non-carcinogenic </a:t>
            </a:r>
            <a:r>
              <a:rPr lang="en-GB" dirty="0" smtClean="0">
                <a:latin typeface="Cambria" panose="02040503050406030204" pitchFamily="18" charset="0"/>
                <a:ea typeface="Cambria" panose="02040503050406030204" pitchFamily="18" charset="0"/>
              </a:rPr>
              <a:t>effects. </a:t>
            </a:r>
          </a:p>
          <a:p>
            <a:pPr marL="285750" indent="-285750" algn="just">
              <a:lnSpc>
                <a:spcPct val="150000"/>
              </a:lnSpc>
              <a:buFont typeface="Wingdings" panose="05000000000000000000" pitchFamily="2" charset="2"/>
              <a:buChar char="§"/>
            </a:pPr>
            <a:r>
              <a:rPr lang="en-GB" dirty="0" smtClean="0">
                <a:latin typeface="Cambria" panose="02040503050406030204" pitchFamily="18" charset="0"/>
                <a:ea typeface="Cambria" panose="02040503050406030204" pitchFamily="18" charset="0"/>
              </a:rPr>
              <a:t>If </a:t>
            </a:r>
            <a:r>
              <a:rPr lang="en-GB" dirty="0">
                <a:latin typeface="Cambria" panose="02040503050406030204" pitchFamily="18" charset="0"/>
                <a:ea typeface="Cambria" panose="02040503050406030204" pitchFamily="18" charset="0"/>
              </a:rPr>
              <a:t>the ratio is less than 1, there will be no obvious </a:t>
            </a:r>
            <a:r>
              <a:rPr lang="en-GB" dirty="0" smtClean="0">
                <a:latin typeface="Cambria" panose="02040503050406030204" pitchFamily="18" charset="0"/>
                <a:ea typeface="Cambria" panose="02040503050406030204" pitchFamily="18" charset="0"/>
              </a:rPr>
              <a:t>risk. </a:t>
            </a:r>
            <a:r>
              <a:rPr lang="en-GB" dirty="0">
                <a:latin typeface="Cambria" panose="02040503050406030204" pitchFamily="18" charset="0"/>
                <a:ea typeface="Cambria" panose="02040503050406030204" pitchFamily="18" charset="0"/>
              </a:rPr>
              <a:t>Conversely, an exposed population will experience health risks if the exposure dose is equal to or greater than the </a:t>
            </a:r>
            <a:r>
              <a:rPr lang="en-GB" dirty="0" err="1">
                <a:latin typeface="Cambria" panose="02040503050406030204" pitchFamily="18" charset="0"/>
                <a:ea typeface="Cambria" panose="02040503050406030204" pitchFamily="18" charset="0"/>
              </a:rPr>
              <a:t>RfD</a:t>
            </a:r>
            <a:r>
              <a:rPr lang="en-GB" dirty="0">
                <a:latin typeface="Cambria" panose="02040503050406030204" pitchFamily="18" charset="0"/>
                <a:ea typeface="Cambria" panose="02040503050406030204" pitchFamily="18" charset="0"/>
              </a:rPr>
              <a:t>, so the ratio above </a:t>
            </a:r>
            <a:r>
              <a:rPr lang="en-GB" dirty="0" smtClean="0">
                <a:latin typeface="Cambria" panose="02040503050406030204" pitchFamily="18" charset="0"/>
                <a:ea typeface="Cambria" panose="02040503050406030204" pitchFamily="18" charset="0"/>
              </a:rPr>
              <a:t>1.</a:t>
            </a:r>
            <a:endParaRPr lang="en-GB" dirty="0" smtClean="0">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
            </a:pPr>
            <a:r>
              <a:rPr lang="en-GB" dirty="0" smtClean="0">
                <a:latin typeface="Cambria" panose="02040503050406030204" pitchFamily="18" charset="0"/>
                <a:ea typeface="Cambria" panose="02040503050406030204" pitchFamily="18" charset="0"/>
              </a:rPr>
              <a:t>Since </a:t>
            </a:r>
            <a:r>
              <a:rPr lang="en-GB" dirty="0">
                <a:latin typeface="Cambria" panose="02040503050406030204" pitchFamily="18" charset="0"/>
                <a:ea typeface="Cambria" panose="02040503050406030204" pitchFamily="18" charset="0"/>
              </a:rPr>
              <a:t>the exposure to two or more contaminants may result in additive or interactive effects, we evaluated the total THQ (TTHQ) by summing THQ value of individual TE. The models for estimating THQ and TTHQ follow equations (2) and (3</a:t>
            </a:r>
            <a:r>
              <a:rPr lang="en-GB" dirty="0" smtClean="0">
                <a:latin typeface="Cambria" panose="02040503050406030204" pitchFamily="18" charset="0"/>
                <a:ea typeface="Cambria" panose="02040503050406030204" pitchFamily="18" charset="0"/>
              </a:rPr>
              <a:t>):</a:t>
            </a:r>
          </a:p>
          <a:p>
            <a:pPr algn="just">
              <a:lnSpc>
                <a:spcPct val="150000"/>
              </a:lnSpc>
            </a:pPr>
            <a:endParaRPr lang="en-US" dirty="0">
              <a:latin typeface="Cambria" panose="02040503050406030204" pitchFamily="18" charset="0"/>
              <a:ea typeface="Cambria" panose="02040503050406030204" pitchFamily="18" charset="0"/>
            </a:endParaRPr>
          </a:p>
          <a:p>
            <a:pPr algn="ctr">
              <a:lnSpc>
                <a:spcPct val="150000"/>
              </a:lnSpc>
            </a:pPr>
            <a:r>
              <a:rPr lang="en-GB" b="1" dirty="0">
                <a:latin typeface="Cambria" panose="02040503050406030204" pitchFamily="18" charset="0"/>
                <a:ea typeface="Cambria" panose="02040503050406030204" pitchFamily="18" charset="0"/>
              </a:rPr>
              <a:t>THQ = (EF x ED x </a:t>
            </a:r>
            <a:r>
              <a:rPr lang="en-GB" b="1" dirty="0" err="1">
                <a:latin typeface="Cambria" panose="02040503050406030204" pitchFamily="18" charset="0"/>
                <a:ea typeface="Cambria" panose="02040503050406030204" pitchFamily="18" charset="0"/>
              </a:rPr>
              <a:t>IR</a:t>
            </a:r>
            <a:r>
              <a:rPr lang="en-GB" b="1" baseline="-25000" dirty="0" err="1">
                <a:latin typeface="Cambria" panose="02040503050406030204" pitchFamily="18" charset="0"/>
                <a:ea typeface="Cambria" panose="02040503050406030204" pitchFamily="18" charset="0"/>
              </a:rPr>
              <a:t>d</a:t>
            </a:r>
            <a:r>
              <a:rPr lang="en-GB" b="1" baseline="-25000" dirty="0">
                <a:latin typeface="Cambria" panose="02040503050406030204" pitchFamily="18" charset="0"/>
                <a:ea typeface="Cambria" panose="02040503050406030204" pitchFamily="18" charset="0"/>
              </a:rPr>
              <a:t> </a:t>
            </a:r>
            <a:r>
              <a:rPr lang="en-GB" b="1" dirty="0">
                <a:latin typeface="Cambria" panose="02040503050406030204" pitchFamily="18" charset="0"/>
                <a:ea typeface="Cambria" panose="02040503050406030204" pitchFamily="18" charset="0"/>
              </a:rPr>
              <a:t>x C) / (</a:t>
            </a:r>
            <a:r>
              <a:rPr lang="en-GB" b="1" dirty="0" err="1">
                <a:latin typeface="Cambria" panose="02040503050406030204" pitchFamily="18" charset="0"/>
                <a:ea typeface="Cambria" panose="02040503050406030204" pitchFamily="18" charset="0"/>
              </a:rPr>
              <a:t>RfD</a:t>
            </a:r>
            <a:r>
              <a:rPr lang="en-GB" b="1" dirty="0">
                <a:latin typeface="Cambria" panose="02040503050406030204" pitchFamily="18" charset="0"/>
                <a:ea typeface="Cambria" panose="02040503050406030204" pitchFamily="18" charset="0"/>
              </a:rPr>
              <a:t> x BW x AT)     (2)</a:t>
            </a:r>
            <a:endParaRPr lang="en-US" b="1" dirty="0">
              <a:latin typeface="Cambria" panose="02040503050406030204" pitchFamily="18" charset="0"/>
              <a:ea typeface="Cambria" panose="02040503050406030204" pitchFamily="18" charset="0"/>
            </a:endParaRPr>
          </a:p>
          <a:p>
            <a:pPr algn="ctr">
              <a:lnSpc>
                <a:spcPct val="150000"/>
              </a:lnSpc>
            </a:pPr>
            <a:r>
              <a:rPr lang="fr-BE" b="1" dirty="0">
                <a:latin typeface="Cambria" panose="02040503050406030204" pitchFamily="18" charset="0"/>
                <a:ea typeface="Cambria" panose="02040503050406030204" pitchFamily="18" charset="0"/>
              </a:rPr>
              <a:t>TTHQ = THQ (TE1) + THQ (TE 2) … </a:t>
            </a:r>
            <a:r>
              <a:rPr lang="en-US" b="1" dirty="0">
                <a:latin typeface="Cambria" panose="02040503050406030204" pitchFamily="18" charset="0"/>
                <a:ea typeface="Cambria" panose="02040503050406030204" pitchFamily="18" charset="0"/>
              </a:rPr>
              <a:t>+ THQ (TE n)   (3</a:t>
            </a:r>
            <a:r>
              <a:rPr lang="en-US" b="1" dirty="0" smtClean="0">
                <a:latin typeface="Cambria" panose="02040503050406030204" pitchFamily="18" charset="0"/>
                <a:ea typeface="Cambria" panose="02040503050406030204" pitchFamily="18" charset="0"/>
              </a:rPr>
              <a:t>)</a:t>
            </a:r>
          </a:p>
          <a:p>
            <a:pPr algn="just">
              <a:lnSpc>
                <a:spcPct val="150000"/>
              </a:lnSpc>
            </a:pPr>
            <a:endParaRPr lang="en-US" dirty="0">
              <a:latin typeface="Cambria" panose="02040503050406030204" pitchFamily="18" charset="0"/>
              <a:ea typeface="Cambria" panose="02040503050406030204" pitchFamily="18" charset="0"/>
            </a:endParaRPr>
          </a:p>
          <a:p>
            <a:pPr algn="just">
              <a:lnSpc>
                <a:spcPct val="150000"/>
              </a:lnSpc>
            </a:pPr>
            <a:r>
              <a:rPr lang="en-GB" sz="1100" dirty="0">
                <a:latin typeface="Cambria" panose="02040503050406030204" pitchFamily="18" charset="0"/>
                <a:ea typeface="Cambria" panose="02040503050406030204" pitchFamily="18" charset="0"/>
              </a:rPr>
              <a:t>where EF is the exposure frequency (365 days/year), ED is the exposure duration (70 years, average lifetime), </a:t>
            </a:r>
            <a:r>
              <a:rPr lang="en-GB" sz="1100" dirty="0" err="1">
                <a:latin typeface="Cambria" panose="02040503050406030204" pitchFamily="18" charset="0"/>
                <a:ea typeface="Cambria" panose="02040503050406030204" pitchFamily="18" charset="0"/>
              </a:rPr>
              <a:t>IR</a:t>
            </a:r>
            <a:r>
              <a:rPr lang="en-GB" sz="1100" baseline="-25000" dirty="0" err="1">
                <a:latin typeface="Cambria" panose="02040503050406030204" pitchFamily="18" charset="0"/>
                <a:ea typeface="Cambria" panose="02040503050406030204" pitchFamily="18" charset="0"/>
              </a:rPr>
              <a:t>d</a:t>
            </a:r>
            <a:r>
              <a:rPr lang="en-GB" sz="1100" baseline="-25000" dirty="0">
                <a:latin typeface="Cambria" panose="02040503050406030204" pitchFamily="18" charset="0"/>
                <a:ea typeface="Cambria" panose="02040503050406030204" pitchFamily="18" charset="0"/>
              </a:rPr>
              <a:t> </a:t>
            </a:r>
            <a:r>
              <a:rPr lang="en-GB" sz="1100" dirty="0">
                <a:latin typeface="Cambria" panose="02040503050406030204" pitchFamily="18" charset="0"/>
                <a:ea typeface="Cambria" panose="02040503050406030204" pitchFamily="18" charset="0"/>
              </a:rPr>
              <a:t>is the food ingestion rate (0.0022 kg per day per person; </a:t>
            </a:r>
            <a:r>
              <a:rPr lang="en-GB" sz="1100" dirty="0" err="1">
                <a:latin typeface="Cambria" panose="02040503050406030204" pitchFamily="18" charset="0"/>
                <a:ea typeface="Cambria" panose="02040503050406030204" pitchFamily="18" charset="0"/>
              </a:rPr>
              <a:t>Jovic</a:t>
            </a:r>
            <a:r>
              <a:rPr lang="en-GB" sz="1100" dirty="0">
                <a:latin typeface="Cambria" panose="02040503050406030204" pitchFamily="18" charset="0"/>
                <a:ea typeface="Cambria" panose="02040503050406030204" pitchFamily="18" charset="0"/>
              </a:rPr>
              <a:t> and </a:t>
            </a:r>
            <a:r>
              <a:rPr lang="en-GB" sz="1100" dirty="0" err="1">
                <a:latin typeface="Cambria" panose="02040503050406030204" pitchFamily="18" charset="0"/>
                <a:ea typeface="Cambria" panose="02040503050406030204" pitchFamily="18" charset="0"/>
              </a:rPr>
              <a:t>Stankovic</a:t>
            </a:r>
            <a:r>
              <a:rPr lang="en-GB" sz="1100" dirty="0">
                <a:latin typeface="Cambria" panose="02040503050406030204" pitchFamily="18" charset="0"/>
                <a:ea typeface="Cambria" panose="02040503050406030204" pitchFamily="18" charset="0"/>
              </a:rPr>
              <a:t> 2014), </a:t>
            </a:r>
            <a:r>
              <a:rPr lang="en-GB" sz="1100" dirty="0" err="1">
                <a:latin typeface="Cambria" panose="02040503050406030204" pitchFamily="18" charset="0"/>
                <a:ea typeface="Cambria" panose="02040503050406030204" pitchFamily="18" charset="0"/>
              </a:rPr>
              <a:t>RfD</a:t>
            </a:r>
            <a:r>
              <a:rPr lang="en-GB" sz="1100" dirty="0">
                <a:latin typeface="Cambria" panose="02040503050406030204" pitchFamily="18" charset="0"/>
                <a:ea typeface="Cambria" panose="02040503050406030204" pitchFamily="18" charset="0"/>
              </a:rPr>
              <a:t> is the oral reference dose (Marengo et al. 2018; Nadal et al. 2008), BW is the average adult body weight (60 kg) and AT is the average exposure time for non-carcinogens (365 days per year x ED, assuming 70 years).</a:t>
            </a:r>
            <a:endParaRPr lang="en-US" sz="1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6429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5239896"/>
          </a:xfrm>
          <a:prstGeom prst="rect">
            <a:avLst/>
          </a:prstGeom>
        </p:spPr>
        <p:txBody>
          <a:bodyPr wrap="square">
            <a:spAutoFit/>
          </a:bodyPr>
          <a:lstStyle/>
          <a:p>
            <a:pPr algn="just">
              <a:lnSpc>
                <a:spcPct val="150000"/>
              </a:lnSpc>
            </a:pPr>
            <a:r>
              <a:rPr lang="en-GB" sz="2400" b="1" dirty="0" smtClean="0">
                <a:solidFill>
                  <a:srgbClr val="FF0000"/>
                </a:solidFill>
                <a:latin typeface="Cambria" panose="02040503050406030204" pitchFamily="18" charset="0"/>
                <a:ea typeface="Cambria" panose="02040503050406030204" pitchFamily="18" charset="0"/>
              </a:rPr>
              <a:t>3- Target cancer risk (TR)</a:t>
            </a:r>
            <a:endParaRPr lang="en-US" sz="2400" dirty="0" smtClean="0">
              <a:solidFill>
                <a:srgbClr val="FF0000"/>
              </a:solidFill>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
            </a:pPr>
            <a:r>
              <a:rPr lang="en-GB" dirty="0" smtClean="0">
                <a:latin typeface="Cambria" panose="02040503050406030204" pitchFamily="18" charset="0"/>
                <a:ea typeface="Cambria" panose="02040503050406030204" pitchFamily="18" charset="0"/>
              </a:rPr>
              <a:t>Target cancer risk (TR) indicates an incremental probability of an individual of developing cancer over a life time due to exposure to a potential carcinogen. </a:t>
            </a:r>
          </a:p>
          <a:p>
            <a:pPr marL="285750" indent="-285750" algn="just">
              <a:lnSpc>
                <a:spcPct val="150000"/>
              </a:lnSpc>
              <a:buFont typeface="Wingdings" panose="05000000000000000000" pitchFamily="2" charset="2"/>
              <a:buChar char="§"/>
            </a:pPr>
            <a:r>
              <a:rPr lang="en-US" dirty="0" smtClean="0">
                <a:latin typeface="Cambria" panose="02040503050406030204" pitchFamily="18" charset="0"/>
                <a:ea typeface="Cambria" panose="02040503050406030204" pitchFamily="18" charset="0"/>
              </a:rPr>
              <a:t>TR</a:t>
            </a:r>
            <a:r>
              <a:rPr lang="en-US" dirty="0">
                <a:latin typeface="Cambria" panose="02040503050406030204" pitchFamily="18" charset="0"/>
                <a:ea typeface="Cambria" panose="02040503050406030204" pitchFamily="18" charset="0"/>
              </a:rPr>
              <a:t>, derived from the intake of Pb, was calculated since this element may promote both non-carcinogenic and carcinogenic effects depending on the exposure </a:t>
            </a:r>
            <a:r>
              <a:rPr lang="en-US" dirty="0" smtClean="0">
                <a:latin typeface="Cambria" panose="02040503050406030204" pitchFamily="18" charset="0"/>
                <a:ea typeface="Cambria" panose="02040503050406030204" pitchFamily="18" charset="0"/>
              </a:rPr>
              <a:t>dose.</a:t>
            </a:r>
          </a:p>
          <a:p>
            <a:pPr marL="285750" indent="-285750" algn="just">
              <a:lnSpc>
                <a:spcPct val="150000"/>
              </a:lnSpc>
              <a:buFont typeface="Wingdings" panose="05000000000000000000" pitchFamily="2" charset="2"/>
              <a:buChar char="§"/>
            </a:pPr>
            <a:r>
              <a:rPr lang="en-GB" dirty="0" smtClean="0">
                <a:latin typeface="Cambria" panose="02040503050406030204" pitchFamily="18" charset="0"/>
                <a:ea typeface="Cambria" panose="02040503050406030204" pitchFamily="18" charset="0"/>
              </a:rPr>
              <a:t>Cancer </a:t>
            </a:r>
            <a:r>
              <a:rPr lang="en-GB" dirty="0">
                <a:latin typeface="Cambria" panose="02040503050406030204" pitchFamily="18" charset="0"/>
                <a:ea typeface="Cambria" panose="02040503050406030204" pitchFamily="18" charset="0"/>
              </a:rPr>
              <a:t>risk over a lifetime exposure to </a:t>
            </a:r>
            <a:r>
              <a:rPr lang="en-GB" dirty="0" err="1">
                <a:latin typeface="Cambria" panose="02040503050406030204" pitchFamily="18" charset="0"/>
                <a:ea typeface="Cambria" panose="02040503050406030204" pitchFamily="18" charset="0"/>
              </a:rPr>
              <a:t>Pb</a:t>
            </a:r>
            <a:r>
              <a:rPr lang="en-GB" dirty="0">
                <a:latin typeface="Cambria" panose="02040503050406030204" pitchFamily="18" charset="0"/>
                <a:ea typeface="Cambria" panose="02040503050406030204" pitchFamily="18" charset="0"/>
              </a:rPr>
              <a:t> was obtained using cancer slope factor (</a:t>
            </a:r>
            <a:r>
              <a:rPr lang="en-GB" dirty="0" err="1">
                <a:latin typeface="Cambria" panose="02040503050406030204" pitchFamily="18" charset="0"/>
                <a:ea typeface="Cambria" panose="02040503050406030204" pitchFamily="18" charset="0"/>
              </a:rPr>
              <a:t>CPSo</a:t>
            </a:r>
            <a:r>
              <a:rPr lang="en-GB" dirty="0">
                <a:latin typeface="Cambria" panose="02040503050406030204" pitchFamily="18" charset="0"/>
                <a:ea typeface="Cambria" panose="02040503050406030204" pitchFamily="18" charset="0"/>
              </a:rPr>
              <a:t>) provided by the USEPA (USEPA 2010). The model for estimating cancer risk follows equation (4):</a:t>
            </a:r>
            <a:endParaRPr lang="en-US" dirty="0">
              <a:latin typeface="Cambria" panose="02040503050406030204" pitchFamily="18" charset="0"/>
              <a:ea typeface="Cambria" panose="02040503050406030204" pitchFamily="18" charset="0"/>
            </a:endParaRPr>
          </a:p>
          <a:p>
            <a:pPr algn="ctr">
              <a:lnSpc>
                <a:spcPct val="150000"/>
              </a:lnSpc>
            </a:pPr>
            <a:r>
              <a:rPr lang="en-GB" dirty="0">
                <a:latin typeface="Cambria" panose="02040503050406030204" pitchFamily="18" charset="0"/>
                <a:ea typeface="Cambria" panose="02040503050406030204" pitchFamily="18" charset="0"/>
              </a:rPr>
              <a:t>TR = (EF x ED x </a:t>
            </a:r>
            <a:r>
              <a:rPr lang="en-GB" dirty="0" err="1">
                <a:latin typeface="Cambria" panose="02040503050406030204" pitchFamily="18" charset="0"/>
                <a:ea typeface="Cambria" panose="02040503050406030204" pitchFamily="18" charset="0"/>
              </a:rPr>
              <a:t>IR</a:t>
            </a:r>
            <a:r>
              <a:rPr lang="en-GB" baseline="-25000" dirty="0" err="1">
                <a:latin typeface="Cambria" panose="02040503050406030204" pitchFamily="18" charset="0"/>
                <a:ea typeface="Cambria" panose="02040503050406030204" pitchFamily="18" charset="0"/>
              </a:rPr>
              <a:t>d</a:t>
            </a:r>
            <a:r>
              <a:rPr lang="en-GB" baseline="-25000" dirty="0">
                <a:latin typeface="Cambria" panose="02040503050406030204" pitchFamily="18" charset="0"/>
                <a:ea typeface="Cambria" panose="02040503050406030204" pitchFamily="18" charset="0"/>
              </a:rPr>
              <a:t> </a:t>
            </a:r>
            <a:r>
              <a:rPr lang="en-GB" dirty="0">
                <a:latin typeface="Cambria" panose="02040503050406030204" pitchFamily="18" charset="0"/>
                <a:ea typeface="Cambria" panose="02040503050406030204" pitchFamily="18" charset="0"/>
              </a:rPr>
              <a:t>x C x </a:t>
            </a:r>
            <a:r>
              <a:rPr lang="en-GB" dirty="0" err="1">
                <a:latin typeface="Cambria" panose="02040503050406030204" pitchFamily="18" charset="0"/>
                <a:ea typeface="Cambria" panose="02040503050406030204" pitchFamily="18" charset="0"/>
              </a:rPr>
              <a:t>CPSo</a:t>
            </a:r>
            <a:r>
              <a:rPr lang="en-GB" dirty="0">
                <a:latin typeface="Cambria" panose="02040503050406030204" pitchFamily="18" charset="0"/>
                <a:ea typeface="Cambria" panose="02040503050406030204" pitchFamily="18" charset="0"/>
              </a:rPr>
              <a:t>) / (BW x AT)     (4)</a:t>
            </a:r>
            <a:endParaRPr lang="en-US" dirty="0">
              <a:latin typeface="Cambria" panose="02040503050406030204" pitchFamily="18" charset="0"/>
              <a:ea typeface="Cambria" panose="02040503050406030204" pitchFamily="18" charset="0"/>
            </a:endParaRPr>
          </a:p>
          <a:p>
            <a:pPr algn="just">
              <a:lnSpc>
                <a:spcPct val="150000"/>
              </a:lnSpc>
            </a:pPr>
            <a:endParaRPr lang="en-GB" sz="1100" dirty="0" smtClean="0">
              <a:latin typeface="Cambria" panose="02040503050406030204" pitchFamily="18" charset="0"/>
              <a:ea typeface="Cambria" panose="02040503050406030204" pitchFamily="18" charset="0"/>
            </a:endParaRPr>
          </a:p>
          <a:p>
            <a:pPr algn="just">
              <a:lnSpc>
                <a:spcPct val="150000"/>
              </a:lnSpc>
            </a:pPr>
            <a:r>
              <a:rPr lang="en-GB" sz="1100" dirty="0" smtClean="0">
                <a:latin typeface="Cambria" panose="02040503050406030204" pitchFamily="18" charset="0"/>
                <a:ea typeface="Cambria" panose="02040503050406030204" pitchFamily="18" charset="0"/>
              </a:rPr>
              <a:t>where </a:t>
            </a:r>
            <a:r>
              <a:rPr lang="en-GB" sz="1100" dirty="0" err="1">
                <a:latin typeface="Cambria" panose="02040503050406030204" pitchFamily="18" charset="0"/>
                <a:ea typeface="Cambria" panose="02040503050406030204" pitchFamily="18" charset="0"/>
              </a:rPr>
              <a:t>CPSo</a:t>
            </a:r>
            <a:r>
              <a:rPr lang="en-GB" sz="1100" dirty="0">
                <a:latin typeface="Cambria" panose="02040503050406030204" pitchFamily="18" charset="0"/>
                <a:ea typeface="Cambria" panose="02040503050406030204" pitchFamily="18" charset="0"/>
              </a:rPr>
              <a:t> is the oral carcinogenic slope factor of 0.0085 (mg/kg/day)</a:t>
            </a:r>
            <a:r>
              <a:rPr lang="en-GB" sz="1100" baseline="30000" dirty="0">
                <a:latin typeface="Cambria" panose="02040503050406030204" pitchFamily="18" charset="0"/>
                <a:ea typeface="Cambria" panose="02040503050406030204" pitchFamily="18" charset="0"/>
              </a:rPr>
              <a:t>-1 </a:t>
            </a:r>
            <a:r>
              <a:rPr lang="en-GB" sz="1100" dirty="0">
                <a:latin typeface="Cambria" panose="02040503050406030204" pitchFamily="18" charset="0"/>
                <a:ea typeface="Cambria" panose="02040503050406030204" pitchFamily="18" charset="0"/>
              </a:rPr>
              <a:t>for </a:t>
            </a:r>
            <a:r>
              <a:rPr lang="en-GB" sz="1100" dirty="0" err="1">
                <a:latin typeface="Cambria" panose="02040503050406030204" pitchFamily="18" charset="0"/>
                <a:ea typeface="Cambria" panose="02040503050406030204" pitchFamily="18" charset="0"/>
              </a:rPr>
              <a:t>Pb</a:t>
            </a:r>
            <a:r>
              <a:rPr lang="en-GB" sz="1100" dirty="0">
                <a:latin typeface="Cambria" panose="02040503050406030204" pitchFamily="18" charset="0"/>
                <a:ea typeface="Cambria" panose="02040503050406030204" pitchFamily="18" charset="0"/>
              </a:rPr>
              <a:t> from the Integrated Risk Information System (USEPA 2010) </a:t>
            </a:r>
            <a:r>
              <a:rPr lang="en-GB" sz="1100" dirty="0" smtClean="0">
                <a:latin typeface="Cambria" panose="02040503050406030204" pitchFamily="18" charset="0"/>
                <a:ea typeface="Cambria" panose="02040503050406030204" pitchFamily="18" charset="0"/>
              </a:rPr>
              <a:t>database.</a:t>
            </a:r>
            <a:r>
              <a:rPr lang="en-US" sz="1100" dirty="0">
                <a:latin typeface="Cambria" panose="02040503050406030204" pitchFamily="18" charset="0"/>
                <a:ea typeface="Cambria" panose="02040503050406030204" pitchFamily="18" charset="0"/>
              </a:rPr>
              <a:t> </a:t>
            </a:r>
            <a:r>
              <a:rPr lang="en-GB" sz="1100" dirty="0" smtClean="0">
                <a:latin typeface="Cambria" panose="02040503050406030204" pitchFamily="18" charset="0"/>
                <a:ea typeface="Cambria" panose="02040503050406030204" pitchFamily="18" charset="0"/>
              </a:rPr>
              <a:t>Acceptable </a:t>
            </a:r>
            <a:r>
              <a:rPr lang="en-GB" sz="1100" dirty="0">
                <a:latin typeface="Cambria" panose="02040503050406030204" pitchFamily="18" charset="0"/>
                <a:ea typeface="Cambria" panose="02040503050406030204" pitchFamily="18" charset="0"/>
              </a:rPr>
              <a:t>life time cancer risk levels range from 10</a:t>
            </a:r>
            <a:r>
              <a:rPr lang="en-GB" sz="1100" baseline="30000" dirty="0">
                <a:latin typeface="Cambria" panose="02040503050406030204" pitchFamily="18" charset="0"/>
                <a:ea typeface="Cambria" panose="02040503050406030204" pitchFamily="18" charset="0"/>
              </a:rPr>
              <a:t>-4</a:t>
            </a:r>
            <a:r>
              <a:rPr lang="en-GB" sz="1100" dirty="0">
                <a:latin typeface="Cambria" panose="02040503050406030204" pitchFamily="18" charset="0"/>
                <a:ea typeface="Cambria" panose="02040503050406030204" pitchFamily="18" charset="0"/>
              </a:rPr>
              <a:t> (indicating a probability of 1 in 10000 chance of developing cancer) to 10</a:t>
            </a:r>
            <a:r>
              <a:rPr lang="en-GB" sz="1100" baseline="30000" dirty="0">
                <a:latin typeface="Cambria" panose="02040503050406030204" pitchFamily="18" charset="0"/>
                <a:ea typeface="Cambria" panose="02040503050406030204" pitchFamily="18" charset="0"/>
              </a:rPr>
              <a:t>-6 </a:t>
            </a:r>
            <a:r>
              <a:rPr lang="en-GB" sz="1100" dirty="0">
                <a:latin typeface="Cambria" panose="02040503050406030204" pitchFamily="18" charset="0"/>
                <a:ea typeface="Cambria" panose="02040503050406030204" pitchFamily="18" charset="0"/>
              </a:rPr>
              <a:t>(indicating a probability of 1 in 1000000 chance of developing cancer). The four TR categories are: TR ≤ 10</a:t>
            </a:r>
            <a:r>
              <a:rPr lang="en-GB" sz="1100" baseline="30000" dirty="0">
                <a:latin typeface="Cambria" panose="02040503050406030204" pitchFamily="18" charset="0"/>
                <a:ea typeface="Cambria" panose="02040503050406030204" pitchFamily="18" charset="0"/>
              </a:rPr>
              <a:t>-6</a:t>
            </a:r>
            <a:r>
              <a:rPr lang="en-GB" sz="1100" dirty="0">
                <a:latin typeface="Cambria" panose="02040503050406030204" pitchFamily="18" charset="0"/>
                <a:ea typeface="Cambria" panose="02040503050406030204" pitchFamily="18" charset="0"/>
              </a:rPr>
              <a:t> = low, 10</a:t>
            </a:r>
            <a:r>
              <a:rPr lang="en-GB" sz="1100" baseline="30000" dirty="0">
                <a:latin typeface="Cambria" panose="02040503050406030204" pitchFamily="18" charset="0"/>
                <a:ea typeface="Cambria" panose="02040503050406030204" pitchFamily="18" charset="0"/>
              </a:rPr>
              <a:t>-4 </a:t>
            </a:r>
            <a:r>
              <a:rPr lang="en-GB" sz="1100" dirty="0">
                <a:latin typeface="Cambria" panose="02040503050406030204" pitchFamily="18" charset="0"/>
                <a:ea typeface="Cambria" panose="02040503050406030204" pitchFamily="18" charset="0"/>
              </a:rPr>
              <a:t>to 10</a:t>
            </a:r>
            <a:r>
              <a:rPr lang="en-GB" sz="1100" baseline="30000" dirty="0">
                <a:latin typeface="Cambria" panose="02040503050406030204" pitchFamily="18" charset="0"/>
                <a:ea typeface="Cambria" panose="02040503050406030204" pitchFamily="18" charset="0"/>
              </a:rPr>
              <a:t>-3</a:t>
            </a:r>
            <a:r>
              <a:rPr lang="en-GB" sz="1100" dirty="0">
                <a:latin typeface="Cambria" panose="02040503050406030204" pitchFamily="18" charset="0"/>
                <a:ea typeface="Cambria" panose="02040503050406030204" pitchFamily="18" charset="0"/>
              </a:rPr>
              <a:t> = moderate, 10</a:t>
            </a:r>
            <a:r>
              <a:rPr lang="en-GB" sz="1100" baseline="30000" dirty="0">
                <a:latin typeface="Cambria" panose="02040503050406030204" pitchFamily="18" charset="0"/>
                <a:ea typeface="Cambria" panose="02040503050406030204" pitchFamily="18" charset="0"/>
              </a:rPr>
              <a:t>-3 </a:t>
            </a:r>
            <a:r>
              <a:rPr lang="en-GB" sz="1100" dirty="0">
                <a:latin typeface="Cambria" panose="02040503050406030204" pitchFamily="18" charset="0"/>
                <a:ea typeface="Cambria" panose="02040503050406030204" pitchFamily="18" charset="0"/>
              </a:rPr>
              <a:t>to 10</a:t>
            </a:r>
            <a:r>
              <a:rPr lang="en-GB" sz="1100" baseline="30000" dirty="0">
                <a:latin typeface="Cambria" panose="02040503050406030204" pitchFamily="18" charset="0"/>
                <a:ea typeface="Cambria" panose="02040503050406030204" pitchFamily="18" charset="0"/>
              </a:rPr>
              <a:t>-1</a:t>
            </a:r>
            <a:r>
              <a:rPr lang="en-GB" sz="1100" dirty="0">
                <a:latin typeface="Cambria" panose="02040503050406030204" pitchFamily="18" charset="0"/>
                <a:ea typeface="Cambria" panose="02040503050406030204" pitchFamily="18" charset="0"/>
              </a:rPr>
              <a:t> = high and ≥ 10</a:t>
            </a:r>
            <a:r>
              <a:rPr lang="en-GB" sz="1100" baseline="30000" dirty="0">
                <a:latin typeface="Cambria" panose="02040503050406030204" pitchFamily="18" charset="0"/>
                <a:ea typeface="Cambria" panose="02040503050406030204" pitchFamily="18" charset="0"/>
              </a:rPr>
              <a:t>-1</a:t>
            </a:r>
            <a:r>
              <a:rPr lang="en-GB" sz="1100" dirty="0">
                <a:latin typeface="Cambria" panose="02040503050406030204" pitchFamily="18" charset="0"/>
                <a:ea typeface="Cambria" panose="02040503050406030204" pitchFamily="18" charset="0"/>
              </a:rPr>
              <a:t> = very high (Marengo et al. 2018). </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1321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13</a:t>
            </a:fld>
            <a:endParaRPr lang="fr-BE"/>
          </a:p>
        </p:txBody>
      </p:sp>
      <p:pic>
        <p:nvPicPr>
          <p:cNvPr id="9" name="Picture 5" descr="C:\Users\toshiba\Desktop\1200px-Shell_Island_1985.jpg"/>
          <p:cNvPicPr>
            <a:picLocks noChangeAspect="1" noChangeArrowheads="1"/>
          </p:cNvPicPr>
          <p:nvPr/>
        </p:nvPicPr>
        <p:blipFill>
          <a:blip r:embed="rId3" cstate="print"/>
          <a:srcRect r="25510"/>
          <a:stretch>
            <a:fillRect/>
          </a:stretch>
        </p:blipFill>
        <p:spPr bwMode="auto">
          <a:xfrm>
            <a:off x="0" y="0"/>
            <a:ext cx="9144000" cy="6858000"/>
          </a:xfrm>
          <a:prstGeom prst="rect">
            <a:avLst/>
          </a:prstGeom>
          <a:ln>
            <a:noFill/>
          </a:ln>
          <a:effectLst>
            <a:softEdge rad="112500"/>
          </a:effectLst>
        </p:spPr>
      </p:pic>
      <p:sp>
        <p:nvSpPr>
          <p:cNvPr id="10" name="Titre 1"/>
          <p:cNvSpPr txBox="1">
            <a:spLocks/>
          </p:cNvSpPr>
          <p:nvPr/>
        </p:nvSpPr>
        <p:spPr>
          <a:xfrm>
            <a:off x="-17920" y="2708920"/>
            <a:ext cx="9132034" cy="1440160"/>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err="1" smtClean="0">
                <a:ln>
                  <a:noFill/>
                </a:ln>
                <a:solidFill>
                  <a:schemeClr val="bg1"/>
                </a:solidFill>
                <a:effectLst/>
                <a:uLnTx/>
                <a:uFillTx/>
                <a:latin typeface="Cambria" panose="02040503050406030204" pitchFamily="18" charset="0"/>
                <a:ea typeface="Cambria" panose="02040503050406030204" pitchFamily="18" charset="0"/>
                <a:cs typeface="+mj-cs"/>
              </a:rPr>
              <a:t>Results</a:t>
            </a:r>
            <a:endParaRPr kumimoji="0" lang="fr-FR" sz="6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j-cs"/>
            </a:endParaRPr>
          </a:p>
        </p:txBody>
      </p:sp>
    </p:spTree>
    <p:extLst>
      <p:ext uri="{BB962C8B-B14F-4D97-AF65-F5344CB8AC3E}">
        <p14:creationId xmlns:p14="http://schemas.microsoft.com/office/powerpoint/2010/main" val="634510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9" y="5370668"/>
            <a:ext cx="9143999" cy="1512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pPr>
            <a:r>
              <a:rPr lang="fr-FR" sz="1600" dirty="0" err="1">
                <a:solidFill>
                  <a:schemeClr val="bg1"/>
                </a:solidFill>
                <a:latin typeface="Cambria" panose="02040503050406030204" pitchFamily="18" charset="0"/>
                <a:ea typeface="Cambria" panose="02040503050406030204" pitchFamily="18" charset="0"/>
              </a:rPr>
              <a:t>From</a:t>
            </a:r>
            <a:r>
              <a:rPr lang="fr-FR" sz="1600" dirty="0">
                <a:solidFill>
                  <a:schemeClr val="bg1"/>
                </a:solidFill>
                <a:latin typeface="Cambria" panose="02040503050406030204" pitchFamily="18" charset="0"/>
                <a:ea typeface="Cambria" panose="02040503050406030204" pitchFamily="18" charset="0"/>
              </a:rPr>
              <a:t> a </a:t>
            </a:r>
            <a:r>
              <a:rPr lang="fr-FR" sz="1600" dirty="0" err="1">
                <a:solidFill>
                  <a:schemeClr val="bg1"/>
                </a:solidFill>
                <a:latin typeface="Cambria" panose="02040503050406030204" pitchFamily="18" charset="0"/>
                <a:ea typeface="Cambria" panose="02040503050406030204" pitchFamily="18" charset="0"/>
              </a:rPr>
              <a:t>nutritional</a:t>
            </a:r>
            <a:r>
              <a:rPr lang="fr-FR" sz="1600" dirty="0">
                <a:solidFill>
                  <a:schemeClr val="bg1"/>
                </a:solidFill>
                <a:latin typeface="Cambria" panose="02040503050406030204" pitchFamily="18" charset="0"/>
                <a:ea typeface="Cambria" panose="02040503050406030204" pitchFamily="18" charset="0"/>
              </a:rPr>
              <a:t> point of </a:t>
            </a:r>
            <a:r>
              <a:rPr lang="fr-FR" sz="1600" dirty="0" err="1">
                <a:solidFill>
                  <a:schemeClr val="bg1"/>
                </a:solidFill>
                <a:latin typeface="Cambria" panose="02040503050406030204" pitchFamily="18" charset="0"/>
                <a:ea typeface="Cambria" panose="02040503050406030204" pitchFamily="18" charset="0"/>
              </a:rPr>
              <a:t>view</a:t>
            </a:r>
            <a:r>
              <a:rPr lang="fr-FR" sz="1600" dirty="0">
                <a:solidFill>
                  <a:schemeClr val="bg1"/>
                </a:solidFill>
                <a:latin typeface="Cambria" panose="02040503050406030204" pitchFamily="18" charset="0"/>
                <a:ea typeface="Cambria" panose="02040503050406030204" pitchFamily="18" charset="0"/>
              </a:rPr>
              <a:t>, </a:t>
            </a:r>
            <a:r>
              <a:rPr lang="en-US" sz="1600" dirty="0">
                <a:solidFill>
                  <a:schemeClr val="bg1"/>
                </a:solidFill>
                <a:latin typeface="Cambria" panose="02040503050406030204" pitchFamily="18" charset="0"/>
                <a:ea typeface="Cambria" panose="02040503050406030204" pitchFamily="18" charset="0"/>
              </a:rPr>
              <a:t>TE concentrations in </a:t>
            </a:r>
            <a:r>
              <a:rPr lang="en-US" sz="1600" i="1" dirty="0">
                <a:solidFill>
                  <a:schemeClr val="bg1"/>
                </a:solidFill>
                <a:latin typeface="Cambria" panose="02040503050406030204" pitchFamily="18" charset="0"/>
                <a:ea typeface="Cambria" panose="02040503050406030204" pitchFamily="18" charset="0"/>
              </a:rPr>
              <a:t>A. </a:t>
            </a:r>
            <a:r>
              <a:rPr lang="en-US" sz="1600" i="1" dirty="0" err="1">
                <a:solidFill>
                  <a:schemeClr val="bg1"/>
                </a:solidFill>
                <a:latin typeface="Cambria" panose="02040503050406030204" pitchFamily="18" charset="0"/>
                <a:ea typeface="Cambria" panose="02040503050406030204" pitchFamily="18" charset="0"/>
              </a:rPr>
              <a:t>noae</a:t>
            </a:r>
            <a:r>
              <a:rPr lang="en-US" sz="1600" dirty="0">
                <a:solidFill>
                  <a:schemeClr val="bg1"/>
                </a:solidFill>
                <a:latin typeface="Cambria" panose="02040503050406030204" pitchFamily="18" charset="0"/>
                <a:ea typeface="Cambria" panose="02040503050406030204" pitchFamily="18" charset="0"/>
              </a:rPr>
              <a:t> from the lagoon of Bizerte were well below international food safety standards and the maximum allowable level in bivalve flesh set by the international organizations Food and Agriculture Organization of the United Nations (FAO 2003), European Community (EC 2006) and US Food and Drug Administration (USFDA 2001).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25" t="52048" r="30580" b="11476"/>
          <a:stretch/>
        </p:blipFill>
        <p:spPr bwMode="auto">
          <a:xfrm>
            <a:off x="1445005" y="1017632"/>
            <a:ext cx="5971728" cy="228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8209" y="260647"/>
            <a:ext cx="8856984" cy="785343"/>
          </a:xfrm>
          <a:prstGeom prst="rect">
            <a:avLst/>
          </a:prstGeom>
        </p:spPr>
        <p:txBody>
          <a:bodyPr wrap="square">
            <a:spAutoFit/>
          </a:bodyPr>
          <a:lstStyle/>
          <a:p>
            <a:pPr algn="just">
              <a:lnSpc>
                <a:spcPct val="150000"/>
              </a:lnSpc>
            </a:pPr>
            <a:r>
              <a:rPr lang="en-US" sz="1600" b="1" dirty="0">
                <a:solidFill>
                  <a:srgbClr val="002060"/>
                </a:solidFill>
                <a:latin typeface="Cambria" panose="02040503050406030204" pitchFamily="18" charset="0"/>
                <a:ea typeface="Cambria" panose="02040503050406030204" pitchFamily="18" charset="0"/>
              </a:rPr>
              <a:t>Table 2. Seasonal variation of trace element concentrations (mean ± SD; in mg/kg DW; n=30) in soft tissue of </a:t>
            </a:r>
            <a:r>
              <a:rPr lang="en-US" sz="1600" b="1" i="1" dirty="0" err="1">
                <a:solidFill>
                  <a:srgbClr val="002060"/>
                </a:solidFill>
                <a:latin typeface="Cambria" panose="02040503050406030204" pitchFamily="18" charset="0"/>
                <a:ea typeface="Cambria" panose="02040503050406030204" pitchFamily="18" charset="0"/>
              </a:rPr>
              <a:t>Arca</a:t>
            </a:r>
            <a:r>
              <a:rPr lang="en-US" sz="1600" b="1" i="1" dirty="0">
                <a:solidFill>
                  <a:srgbClr val="002060"/>
                </a:solidFill>
                <a:latin typeface="Cambria" panose="02040503050406030204" pitchFamily="18" charset="0"/>
                <a:ea typeface="Cambria" panose="02040503050406030204" pitchFamily="18" charset="0"/>
              </a:rPr>
              <a:t> </a:t>
            </a:r>
            <a:r>
              <a:rPr lang="en-US" sz="1600" b="1" i="1" dirty="0" err="1">
                <a:solidFill>
                  <a:srgbClr val="002060"/>
                </a:solidFill>
                <a:latin typeface="Cambria" panose="02040503050406030204" pitchFamily="18" charset="0"/>
                <a:ea typeface="Cambria" panose="02040503050406030204" pitchFamily="18" charset="0"/>
              </a:rPr>
              <a:t>noae</a:t>
            </a:r>
            <a:r>
              <a:rPr lang="en-US" sz="1600" b="1" i="1" dirty="0">
                <a:solidFill>
                  <a:srgbClr val="002060"/>
                </a:solidFill>
                <a:latin typeface="Cambria" panose="02040503050406030204" pitchFamily="18" charset="0"/>
                <a:ea typeface="Cambria" panose="02040503050406030204" pitchFamily="18" charset="0"/>
              </a:rPr>
              <a:t> </a:t>
            </a:r>
            <a:r>
              <a:rPr lang="en-US" sz="1600" b="1" dirty="0">
                <a:solidFill>
                  <a:srgbClr val="002060"/>
                </a:solidFill>
                <a:latin typeface="Cambria" panose="02040503050406030204" pitchFamily="18" charset="0"/>
                <a:ea typeface="Cambria" panose="02040503050406030204" pitchFamily="18" charset="0"/>
              </a:rPr>
              <a:t>sampled from Bizerte Lagoon. </a:t>
            </a:r>
            <a:endParaRPr lang="ar-TN" sz="1600" b="1" dirty="0">
              <a:solidFill>
                <a:srgbClr val="002060"/>
              </a:solidFill>
              <a:latin typeface="Cambria" panose="02040503050406030204" pitchFamily="18" charset="0"/>
              <a:ea typeface="Cambria" panose="020405030504060302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27431245"/>
              </p:ext>
            </p:extLst>
          </p:nvPr>
        </p:nvGraphicFramePr>
        <p:xfrm>
          <a:off x="1735428" y="3429000"/>
          <a:ext cx="5688630" cy="1512168"/>
        </p:xfrm>
        <a:graphic>
          <a:graphicData uri="http://schemas.openxmlformats.org/drawingml/2006/table">
            <a:tbl>
              <a:tblPr rtl="1" firstRow="1" bandRow="1">
                <a:tableStyleId>{5FD0F851-EC5A-4D38-B0AD-8093EC10F338}</a:tableStyleId>
              </a:tblPr>
              <a:tblGrid>
                <a:gridCol w="1137726"/>
                <a:gridCol w="1137726"/>
                <a:gridCol w="1137726"/>
                <a:gridCol w="1137726"/>
                <a:gridCol w="1137726"/>
              </a:tblGrid>
              <a:tr h="378042">
                <a:tc>
                  <a:txBody>
                    <a:bodyPr/>
                    <a:lstStyle/>
                    <a:p>
                      <a:pPr algn="ctr" rtl="1"/>
                      <a:r>
                        <a:rPr lang="fr-FR" b="0" dirty="0" smtClean="0"/>
                        <a:t>Pb</a:t>
                      </a:r>
                      <a:endParaRPr lang="ar-TN" b="0" dirty="0"/>
                    </a:p>
                  </a:txBody>
                  <a:tcPr/>
                </a:tc>
                <a:tc>
                  <a:txBody>
                    <a:bodyPr/>
                    <a:lstStyle/>
                    <a:p>
                      <a:pPr algn="ctr" rtl="1"/>
                      <a:r>
                        <a:rPr lang="fr-FR" b="0" dirty="0" smtClean="0"/>
                        <a:t>Cd</a:t>
                      </a:r>
                      <a:endParaRPr lang="ar-TN" b="0" dirty="0"/>
                    </a:p>
                  </a:txBody>
                  <a:tcPr/>
                </a:tc>
                <a:tc>
                  <a:txBody>
                    <a:bodyPr/>
                    <a:lstStyle/>
                    <a:p>
                      <a:pPr algn="ctr" rtl="1"/>
                      <a:r>
                        <a:rPr lang="fr-FR" b="0" dirty="0" smtClean="0"/>
                        <a:t>Cr</a:t>
                      </a:r>
                      <a:endParaRPr lang="ar-TN" b="0" dirty="0"/>
                    </a:p>
                  </a:txBody>
                  <a:tcPr/>
                </a:tc>
                <a:tc>
                  <a:txBody>
                    <a:bodyPr/>
                    <a:lstStyle/>
                    <a:p>
                      <a:pPr algn="ctr" rtl="1"/>
                      <a:r>
                        <a:rPr lang="fr-FR" b="0" dirty="0" smtClean="0"/>
                        <a:t>Ni</a:t>
                      </a:r>
                      <a:endParaRPr lang="ar-TN" b="0" dirty="0"/>
                    </a:p>
                  </a:txBody>
                  <a:tcPr/>
                </a:tc>
                <a:tc>
                  <a:txBody>
                    <a:bodyPr/>
                    <a:lstStyle/>
                    <a:p>
                      <a:pPr algn="ctr" rtl="1"/>
                      <a:endParaRPr lang="ar-TN" b="0" dirty="0"/>
                    </a:p>
                  </a:txBody>
                  <a:tcPr/>
                </a:tc>
              </a:tr>
              <a:tr h="378042">
                <a:tc>
                  <a:txBody>
                    <a:bodyPr/>
                    <a:lstStyle/>
                    <a:p>
                      <a:pPr algn="ctr" rtl="1"/>
                      <a:r>
                        <a:rPr lang="fr-FR" b="0" dirty="0" smtClean="0"/>
                        <a:t>1-6</a:t>
                      </a:r>
                      <a:endParaRPr lang="ar-TN" b="0" dirty="0"/>
                    </a:p>
                  </a:txBody>
                  <a:tcPr/>
                </a:tc>
                <a:tc>
                  <a:txBody>
                    <a:bodyPr/>
                    <a:lstStyle/>
                    <a:p>
                      <a:pPr algn="ctr" rtl="1"/>
                      <a:r>
                        <a:rPr lang="fr-FR" b="0" dirty="0" smtClean="0"/>
                        <a:t>2</a:t>
                      </a:r>
                      <a:endParaRPr lang="ar-TN" b="0" dirty="0"/>
                    </a:p>
                  </a:txBody>
                  <a:tcPr/>
                </a:tc>
                <a:tc>
                  <a:txBody>
                    <a:bodyPr/>
                    <a:lstStyle/>
                    <a:p>
                      <a:pPr algn="ctr" rtl="1"/>
                      <a:r>
                        <a:rPr lang="fr-FR" b="0" dirty="0" smtClean="0"/>
                        <a:t>-</a:t>
                      </a:r>
                      <a:endParaRPr lang="ar-TN" b="0" dirty="0"/>
                    </a:p>
                  </a:txBody>
                  <a:tcPr/>
                </a:tc>
                <a:tc>
                  <a:txBody>
                    <a:bodyPr/>
                    <a:lstStyle/>
                    <a:p>
                      <a:pPr algn="ctr" rtl="1"/>
                      <a:r>
                        <a:rPr lang="fr-FR" b="0" dirty="0" smtClean="0"/>
                        <a:t>-</a:t>
                      </a:r>
                      <a:endParaRPr lang="ar-TN" b="0" dirty="0"/>
                    </a:p>
                  </a:txBody>
                  <a:tcPr/>
                </a:tc>
                <a:tc>
                  <a:txBody>
                    <a:bodyPr/>
                    <a:lstStyle/>
                    <a:p>
                      <a:pPr algn="ctr" rtl="1"/>
                      <a:r>
                        <a:rPr lang="fr-FR" b="0" dirty="0" smtClean="0"/>
                        <a:t>FAO</a:t>
                      </a:r>
                      <a:endParaRPr lang="ar-TN" b="0" dirty="0"/>
                    </a:p>
                  </a:txBody>
                  <a:tcPr/>
                </a:tc>
              </a:tr>
              <a:tr h="378042">
                <a:tc>
                  <a:txBody>
                    <a:bodyPr/>
                    <a:lstStyle/>
                    <a:p>
                      <a:pPr algn="ctr" rtl="1"/>
                      <a:r>
                        <a:rPr lang="fr-FR" b="0" dirty="0" smtClean="0"/>
                        <a:t>1.5</a:t>
                      </a:r>
                      <a:endParaRPr lang="ar-TN" b="0" dirty="0"/>
                    </a:p>
                  </a:txBody>
                  <a:tcPr/>
                </a:tc>
                <a:tc>
                  <a:txBody>
                    <a:bodyPr/>
                    <a:lstStyle/>
                    <a:p>
                      <a:pPr algn="ctr" rtl="1"/>
                      <a:r>
                        <a:rPr lang="fr-FR" b="0" dirty="0" smtClean="0"/>
                        <a:t>1</a:t>
                      </a:r>
                      <a:endParaRPr lang="ar-TN" b="0" dirty="0"/>
                    </a:p>
                  </a:txBody>
                  <a:tcPr/>
                </a:tc>
                <a:tc>
                  <a:txBody>
                    <a:bodyPr/>
                    <a:lstStyle/>
                    <a:p>
                      <a:pPr algn="ctr" rtl="1"/>
                      <a:r>
                        <a:rPr lang="fr-FR" b="0" dirty="0" smtClean="0"/>
                        <a:t>-</a:t>
                      </a:r>
                      <a:endParaRPr lang="ar-TN" b="0" dirty="0"/>
                    </a:p>
                  </a:txBody>
                  <a:tcPr/>
                </a:tc>
                <a:tc>
                  <a:txBody>
                    <a:bodyPr/>
                    <a:lstStyle/>
                    <a:p>
                      <a:pPr algn="ctr" rtl="1"/>
                      <a:r>
                        <a:rPr lang="fr-FR" b="0" dirty="0" smtClean="0"/>
                        <a:t>-</a:t>
                      </a:r>
                      <a:endParaRPr lang="ar-TN" b="0" dirty="0"/>
                    </a:p>
                  </a:txBody>
                  <a:tcPr/>
                </a:tc>
                <a:tc>
                  <a:txBody>
                    <a:bodyPr/>
                    <a:lstStyle/>
                    <a:p>
                      <a:pPr algn="ctr" rtl="1"/>
                      <a:r>
                        <a:rPr lang="fr-FR" b="0" dirty="0" smtClean="0"/>
                        <a:t>EC</a:t>
                      </a:r>
                      <a:endParaRPr lang="ar-TN" b="0" dirty="0"/>
                    </a:p>
                  </a:txBody>
                  <a:tcPr/>
                </a:tc>
              </a:tr>
              <a:tr h="378042">
                <a:tc>
                  <a:txBody>
                    <a:bodyPr/>
                    <a:lstStyle/>
                    <a:p>
                      <a:pPr algn="ctr" rtl="1"/>
                      <a:r>
                        <a:rPr lang="fr-FR" b="0" dirty="0" smtClean="0"/>
                        <a:t>1.7</a:t>
                      </a:r>
                      <a:endParaRPr lang="ar-TN" b="0" dirty="0"/>
                    </a:p>
                  </a:txBody>
                  <a:tcPr/>
                </a:tc>
                <a:tc>
                  <a:txBody>
                    <a:bodyPr/>
                    <a:lstStyle/>
                    <a:p>
                      <a:pPr algn="ctr" rtl="1"/>
                      <a:r>
                        <a:rPr lang="fr-FR" b="0" dirty="0" smtClean="0"/>
                        <a:t>4</a:t>
                      </a:r>
                      <a:endParaRPr lang="ar-TN" b="0" dirty="0"/>
                    </a:p>
                  </a:txBody>
                  <a:tcPr/>
                </a:tc>
                <a:tc>
                  <a:txBody>
                    <a:bodyPr/>
                    <a:lstStyle/>
                    <a:p>
                      <a:pPr algn="ctr" rtl="1"/>
                      <a:r>
                        <a:rPr lang="fr-FR" b="0" dirty="0" smtClean="0"/>
                        <a:t>13</a:t>
                      </a:r>
                      <a:endParaRPr lang="ar-TN" b="0" dirty="0"/>
                    </a:p>
                  </a:txBody>
                  <a:tcPr/>
                </a:tc>
                <a:tc>
                  <a:txBody>
                    <a:bodyPr/>
                    <a:lstStyle/>
                    <a:p>
                      <a:pPr algn="ctr" rtl="1"/>
                      <a:r>
                        <a:rPr lang="fr-FR" b="0" dirty="0" smtClean="0"/>
                        <a:t>80</a:t>
                      </a:r>
                      <a:endParaRPr lang="ar-TN" b="0" dirty="0"/>
                    </a:p>
                  </a:txBody>
                  <a:tcPr/>
                </a:tc>
                <a:tc>
                  <a:txBody>
                    <a:bodyPr/>
                    <a:lstStyle/>
                    <a:p>
                      <a:pPr algn="ctr" rtl="1"/>
                      <a:r>
                        <a:rPr lang="fr-FR" b="0" dirty="0" smtClean="0"/>
                        <a:t>USFDA</a:t>
                      </a:r>
                      <a:endParaRPr lang="ar-TN" b="0" dirty="0"/>
                    </a:p>
                  </a:txBody>
                  <a:tcPr/>
                </a:tc>
              </a:tr>
            </a:tbl>
          </a:graphicData>
        </a:graphic>
      </p:graphicFrame>
    </p:spTree>
    <p:extLst>
      <p:ext uri="{BB962C8B-B14F-4D97-AF65-F5344CB8AC3E}">
        <p14:creationId xmlns:p14="http://schemas.microsoft.com/office/powerpoint/2010/main" val="1291629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841" t="55109" r="9506" b="18899"/>
          <a:stretch/>
        </p:blipFill>
        <p:spPr bwMode="auto">
          <a:xfrm>
            <a:off x="106219" y="1114195"/>
            <a:ext cx="886908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0515" y="261596"/>
            <a:ext cx="8774789" cy="1077218"/>
          </a:xfrm>
          <a:prstGeom prst="rect">
            <a:avLst/>
          </a:prstGeom>
        </p:spPr>
        <p:txBody>
          <a:bodyPr wrap="square">
            <a:spAutoFit/>
          </a:bodyPr>
          <a:lstStyle/>
          <a:p>
            <a:pPr algn="just"/>
            <a:r>
              <a:rPr lang="en-US" sz="1600" b="1" dirty="0">
                <a:solidFill>
                  <a:srgbClr val="002060"/>
                </a:solidFill>
                <a:latin typeface="Cambria" panose="02040503050406030204" pitchFamily="18" charset="0"/>
                <a:ea typeface="Cambria" panose="02040503050406030204" pitchFamily="18" charset="0"/>
              </a:rPr>
              <a:t>Table </a:t>
            </a:r>
            <a:r>
              <a:rPr lang="en-US" sz="1600" b="1" dirty="0" smtClean="0">
                <a:solidFill>
                  <a:srgbClr val="002060"/>
                </a:solidFill>
                <a:latin typeface="Cambria" panose="02040503050406030204" pitchFamily="18" charset="0"/>
                <a:ea typeface="Cambria" panose="02040503050406030204" pitchFamily="18" charset="0"/>
              </a:rPr>
              <a:t>2. </a:t>
            </a:r>
            <a:r>
              <a:rPr lang="en-US" sz="1600" b="1" dirty="0">
                <a:solidFill>
                  <a:srgbClr val="002060"/>
                </a:solidFill>
                <a:latin typeface="Cambria" panose="02040503050406030204" pitchFamily="18" charset="0"/>
                <a:ea typeface="Cambria" panose="02040503050406030204" pitchFamily="18" charset="0"/>
              </a:rPr>
              <a:t>Human risk assessment associated with the consumption of </a:t>
            </a:r>
            <a:r>
              <a:rPr lang="en-US" sz="1600" b="1" i="1" dirty="0" err="1">
                <a:solidFill>
                  <a:srgbClr val="002060"/>
                </a:solidFill>
                <a:latin typeface="Cambria" panose="02040503050406030204" pitchFamily="18" charset="0"/>
                <a:ea typeface="Cambria" panose="02040503050406030204" pitchFamily="18" charset="0"/>
              </a:rPr>
              <a:t>Arca</a:t>
            </a:r>
            <a:r>
              <a:rPr lang="en-US" sz="1600" b="1" i="1" dirty="0">
                <a:solidFill>
                  <a:srgbClr val="002060"/>
                </a:solidFill>
                <a:latin typeface="Cambria" panose="02040503050406030204" pitchFamily="18" charset="0"/>
                <a:ea typeface="Cambria" panose="02040503050406030204" pitchFamily="18" charset="0"/>
              </a:rPr>
              <a:t> </a:t>
            </a:r>
            <a:r>
              <a:rPr lang="en-US" sz="1600" b="1" i="1" dirty="0" err="1">
                <a:solidFill>
                  <a:srgbClr val="002060"/>
                </a:solidFill>
                <a:latin typeface="Cambria" panose="02040503050406030204" pitchFamily="18" charset="0"/>
                <a:ea typeface="Cambria" panose="02040503050406030204" pitchFamily="18" charset="0"/>
              </a:rPr>
              <a:t>noae</a:t>
            </a:r>
            <a:r>
              <a:rPr lang="en-US" sz="1600" b="1" dirty="0">
                <a:solidFill>
                  <a:srgbClr val="002060"/>
                </a:solidFill>
                <a:latin typeface="Cambria" panose="02040503050406030204" pitchFamily="18" charset="0"/>
                <a:ea typeface="Cambria" panose="02040503050406030204" pitchFamily="18" charset="0"/>
              </a:rPr>
              <a:t> harvested from the lagoon of Bizerte: trace element (TE), </a:t>
            </a:r>
            <a:r>
              <a:rPr lang="en-GB" sz="1600" b="1" dirty="0">
                <a:solidFill>
                  <a:srgbClr val="002060"/>
                </a:solidFill>
                <a:latin typeface="Cambria" panose="02040503050406030204" pitchFamily="18" charset="0"/>
                <a:ea typeface="Cambria" panose="02040503050406030204" pitchFamily="18" charset="0"/>
              </a:rPr>
              <a:t>oral reference dose</a:t>
            </a:r>
            <a:r>
              <a:rPr lang="en-US" sz="1600" b="1" dirty="0">
                <a:solidFill>
                  <a:srgbClr val="002060"/>
                </a:solidFill>
                <a:latin typeface="Cambria" panose="02040503050406030204" pitchFamily="18" charset="0"/>
                <a:ea typeface="Cambria" panose="02040503050406030204" pitchFamily="18" charset="0"/>
              </a:rPr>
              <a:t> (</a:t>
            </a:r>
            <a:r>
              <a:rPr lang="en-US" sz="1600" b="1" dirty="0" err="1">
                <a:solidFill>
                  <a:srgbClr val="002060"/>
                </a:solidFill>
                <a:latin typeface="Cambria" panose="02040503050406030204" pitchFamily="18" charset="0"/>
                <a:ea typeface="Cambria" panose="02040503050406030204" pitchFamily="18" charset="0"/>
              </a:rPr>
              <a:t>RfD</a:t>
            </a:r>
            <a:r>
              <a:rPr lang="en-US" sz="1600" b="1" dirty="0">
                <a:solidFill>
                  <a:srgbClr val="002060"/>
                </a:solidFill>
                <a:latin typeface="Cambria" panose="02040503050406030204" pitchFamily="18" charset="0"/>
                <a:ea typeface="Cambria" panose="02040503050406030204" pitchFamily="18" charset="0"/>
              </a:rPr>
              <a:t>), provisional Tolerable Weekly Intake (PTWI), estimated weekly intake (EWI), target hazard quotient (THQ) and target cancer risk (TR).</a:t>
            </a:r>
          </a:p>
        </p:txBody>
      </p:sp>
      <p:sp>
        <p:nvSpPr>
          <p:cNvPr id="10" name="Rectangle 9"/>
          <p:cNvSpPr/>
          <p:nvPr/>
        </p:nvSpPr>
        <p:spPr>
          <a:xfrm>
            <a:off x="203381" y="3023054"/>
            <a:ext cx="8568951" cy="78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1600" dirty="0">
                <a:solidFill>
                  <a:schemeClr val="bg1"/>
                </a:solidFill>
                <a:latin typeface="Cambria" panose="02040503050406030204" pitchFamily="18" charset="0"/>
                <a:ea typeface="Cambria" panose="02040503050406030204" pitchFamily="18" charset="0"/>
              </a:rPr>
              <a:t>EWI values for </a:t>
            </a:r>
            <a:r>
              <a:rPr lang="en-US" sz="1600" i="1" dirty="0">
                <a:solidFill>
                  <a:schemeClr val="bg1"/>
                </a:solidFill>
                <a:latin typeface="Cambria" panose="02040503050406030204" pitchFamily="18" charset="0"/>
                <a:ea typeface="Cambria" panose="02040503050406030204" pitchFamily="18" charset="0"/>
              </a:rPr>
              <a:t>A. </a:t>
            </a:r>
            <a:r>
              <a:rPr lang="en-US" sz="1600" i="1" dirty="0" err="1">
                <a:solidFill>
                  <a:schemeClr val="bg1"/>
                </a:solidFill>
                <a:latin typeface="Cambria" panose="02040503050406030204" pitchFamily="18" charset="0"/>
                <a:ea typeface="Cambria" panose="02040503050406030204" pitchFamily="18" charset="0"/>
              </a:rPr>
              <a:t>noae</a:t>
            </a:r>
            <a:r>
              <a:rPr lang="en-US" sz="1600" dirty="0">
                <a:solidFill>
                  <a:schemeClr val="bg1"/>
                </a:solidFill>
                <a:latin typeface="Cambria" panose="02040503050406030204" pitchFamily="18" charset="0"/>
                <a:ea typeface="Cambria" panose="02040503050406030204" pitchFamily="18" charset="0"/>
              </a:rPr>
              <a:t> at the four different seasons were far below the PTWI values. Therefore, the consumption of this bivalve does not pose sanitary problems</a:t>
            </a:r>
            <a:r>
              <a:rPr lang="en-US" sz="1600" dirty="0" smtClean="0">
                <a:solidFill>
                  <a:schemeClr val="bg1"/>
                </a:solidFill>
                <a:latin typeface="Cambria" panose="02040503050406030204" pitchFamily="18" charset="0"/>
                <a:ea typeface="Cambria" panose="02040503050406030204" pitchFamily="18" charset="0"/>
              </a:rPr>
              <a:t>.</a:t>
            </a:r>
            <a:endParaRPr lang="en-US" sz="1600" dirty="0">
              <a:solidFill>
                <a:schemeClr val="bg1"/>
              </a:solidFill>
              <a:latin typeface="Cambria" panose="02040503050406030204" pitchFamily="18" charset="0"/>
              <a:ea typeface="Cambria" panose="02040503050406030204" pitchFamily="18" charset="0"/>
            </a:endParaRPr>
          </a:p>
        </p:txBody>
      </p:sp>
      <p:sp>
        <p:nvSpPr>
          <p:cNvPr id="11" name="Rectangle 10"/>
          <p:cNvSpPr/>
          <p:nvPr/>
        </p:nvSpPr>
        <p:spPr>
          <a:xfrm>
            <a:off x="164513" y="4012648"/>
            <a:ext cx="8568951" cy="14401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1600" dirty="0">
                <a:solidFill>
                  <a:schemeClr val="bg1"/>
                </a:solidFill>
                <a:latin typeface="Cambria" panose="02040503050406030204" pitchFamily="18" charset="0"/>
                <a:ea typeface="Cambria" panose="02040503050406030204" pitchFamily="18" charset="0"/>
              </a:rPr>
              <a:t>THQ values were less than 1 for </a:t>
            </a:r>
            <a:r>
              <a:rPr lang="en-US" sz="1600" i="1" dirty="0">
                <a:solidFill>
                  <a:schemeClr val="bg1"/>
                </a:solidFill>
                <a:latin typeface="Cambria" panose="02040503050406030204" pitchFamily="18" charset="0"/>
                <a:ea typeface="Cambria" panose="02040503050406030204" pitchFamily="18" charset="0"/>
              </a:rPr>
              <a:t>A. </a:t>
            </a:r>
            <a:r>
              <a:rPr lang="en-US" sz="1600" i="1" dirty="0" err="1">
                <a:solidFill>
                  <a:schemeClr val="bg1"/>
                </a:solidFill>
                <a:latin typeface="Cambria" panose="02040503050406030204" pitchFamily="18" charset="0"/>
                <a:ea typeface="Cambria" panose="02040503050406030204" pitchFamily="18" charset="0"/>
              </a:rPr>
              <a:t>noae</a:t>
            </a:r>
            <a:r>
              <a:rPr lang="en-US" sz="1600" dirty="0">
                <a:solidFill>
                  <a:schemeClr val="bg1"/>
                </a:solidFill>
                <a:latin typeface="Cambria" panose="02040503050406030204" pitchFamily="18" charset="0"/>
                <a:ea typeface="Cambria" panose="02040503050406030204" pitchFamily="18" charset="0"/>
              </a:rPr>
              <a:t> analyzed in this study, indicating no potential carcinogenic risk from ingestion of a single TE through their consumption. Consumption of </a:t>
            </a:r>
            <a:r>
              <a:rPr lang="en-US" sz="1600" i="1" dirty="0">
                <a:solidFill>
                  <a:schemeClr val="bg1"/>
                </a:solidFill>
                <a:latin typeface="Cambria" panose="02040503050406030204" pitchFamily="18" charset="0"/>
                <a:ea typeface="Cambria" panose="02040503050406030204" pitchFamily="18" charset="0"/>
              </a:rPr>
              <a:t>A. </a:t>
            </a:r>
            <a:r>
              <a:rPr lang="en-US" sz="1600" i="1" dirty="0" err="1">
                <a:solidFill>
                  <a:schemeClr val="bg1"/>
                </a:solidFill>
                <a:latin typeface="Cambria" panose="02040503050406030204" pitchFamily="18" charset="0"/>
                <a:ea typeface="Cambria" panose="02040503050406030204" pitchFamily="18" charset="0"/>
              </a:rPr>
              <a:t>noae</a:t>
            </a:r>
            <a:r>
              <a:rPr lang="en-US" sz="1600" dirty="0">
                <a:solidFill>
                  <a:schemeClr val="bg1"/>
                </a:solidFill>
                <a:latin typeface="Cambria" panose="02040503050406030204" pitchFamily="18" charset="0"/>
                <a:ea typeface="Cambria" panose="02040503050406030204" pitchFamily="18" charset="0"/>
              </a:rPr>
              <a:t> involved exposure to a mixture of TE. Values of cumulative health risks (TTHQ, the sum of health risks of the 3 TE) were however also less than 1, again indicating no potential significant health risk from TE ingestion. </a:t>
            </a:r>
          </a:p>
        </p:txBody>
      </p:sp>
      <p:sp>
        <p:nvSpPr>
          <p:cNvPr id="12" name="Rectangle 11"/>
          <p:cNvSpPr/>
          <p:nvPr/>
        </p:nvSpPr>
        <p:spPr>
          <a:xfrm>
            <a:off x="190238" y="5733256"/>
            <a:ext cx="8568951" cy="788350"/>
          </a:xfrm>
          <a:prstGeom prst="rect">
            <a:avLst/>
          </a:prstGeom>
          <a:solidFill>
            <a:srgbClr val="FB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pPr>
            <a:r>
              <a:rPr lang="en-US" sz="1600" dirty="0">
                <a:solidFill>
                  <a:schemeClr val="tx1"/>
                </a:solidFill>
                <a:latin typeface="Cambria" panose="02040503050406030204" pitchFamily="18" charset="0"/>
                <a:ea typeface="Cambria" panose="02040503050406030204" pitchFamily="18" charset="0"/>
              </a:rPr>
              <a:t>The risk of cancer due to exposure to Pb was not of concern since the values of TR were lower than the acceptable risk limit of 10</a:t>
            </a:r>
            <a:r>
              <a:rPr lang="en-US" sz="1600" baseline="30000" dirty="0">
                <a:solidFill>
                  <a:schemeClr val="tx1"/>
                </a:solidFill>
                <a:latin typeface="Cambria" panose="02040503050406030204" pitchFamily="18" charset="0"/>
                <a:ea typeface="Cambria" panose="02040503050406030204" pitchFamily="18" charset="0"/>
              </a:rPr>
              <a:t>-4</a:t>
            </a:r>
            <a:r>
              <a:rPr lang="en-US" sz="1600" dirty="0">
                <a:solidFill>
                  <a:schemeClr val="tx1"/>
                </a:solidFill>
                <a:latin typeface="Cambria" panose="02040503050406030204" pitchFamily="18" charset="0"/>
                <a:ea typeface="Cambria" panose="02040503050406030204" pitchFamily="18" charset="0"/>
              </a:rPr>
              <a:t> (USEPA 2010). </a:t>
            </a:r>
            <a:endParaRPr lang="ar-TN" sz="1600" dirty="0">
              <a:solidFill>
                <a:schemeClr val="tx1"/>
              </a:solidFill>
              <a:latin typeface="Cambria" panose="02040503050406030204" pitchFamily="18" charset="0"/>
              <a:ea typeface="Cambria" panose="02040503050406030204" pitchFamily="18" charset="0"/>
            </a:endParaRPr>
          </a:p>
        </p:txBody>
      </p:sp>
      <p:sp>
        <p:nvSpPr>
          <p:cNvPr id="14" name="Ellipse 13"/>
          <p:cNvSpPr/>
          <p:nvPr/>
        </p:nvSpPr>
        <p:spPr>
          <a:xfrm>
            <a:off x="1259632" y="1338814"/>
            <a:ext cx="648072" cy="1370106"/>
          </a:xfrm>
          <a:prstGeom prst="ellipse">
            <a:avLst/>
          </a:prstGeom>
          <a:solidFill>
            <a:srgbClr val="FF000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993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16</a:t>
            </a:fld>
            <a:endParaRPr lang="fr-BE"/>
          </a:p>
        </p:txBody>
      </p:sp>
      <p:pic>
        <p:nvPicPr>
          <p:cNvPr id="9" name="Picture 5" descr="C:\Users\toshiba\Desktop\1200px-Shell_Island_1985.jpg"/>
          <p:cNvPicPr>
            <a:picLocks noChangeAspect="1" noChangeArrowheads="1"/>
          </p:cNvPicPr>
          <p:nvPr/>
        </p:nvPicPr>
        <p:blipFill>
          <a:blip r:embed="rId3" cstate="print"/>
          <a:srcRect r="25510"/>
          <a:stretch>
            <a:fillRect/>
          </a:stretch>
        </p:blipFill>
        <p:spPr bwMode="auto">
          <a:xfrm>
            <a:off x="0" y="0"/>
            <a:ext cx="9144000" cy="6858000"/>
          </a:xfrm>
          <a:prstGeom prst="rect">
            <a:avLst/>
          </a:prstGeom>
          <a:ln>
            <a:noFill/>
          </a:ln>
          <a:effectLst>
            <a:softEdge rad="112500"/>
          </a:effectLst>
        </p:spPr>
      </p:pic>
      <p:sp>
        <p:nvSpPr>
          <p:cNvPr id="10" name="Titre 1"/>
          <p:cNvSpPr txBox="1">
            <a:spLocks/>
          </p:cNvSpPr>
          <p:nvPr/>
        </p:nvSpPr>
        <p:spPr>
          <a:xfrm>
            <a:off x="36059" y="332656"/>
            <a:ext cx="9132034" cy="1440160"/>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chemeClr val="bg1"/>
                </a:solidFill>
                <a:effectLst/>
                <a:uLnTx/>
                <a:uFillTx/>
                <a:latin typeface="Cambria" panose="02040503050406030204" pitchFamily="18" charset="0"/>
                <a:ea typeface="Cambria" panose="02040503050406030204" pitchFamily="18" charset="0"/>
                <a:cs typeface="+mj-cs"/>
              </a:rPr>
              <a:t>Conclusions</a:t>
            </a:r>
            <a:endParaRPr kumimoji="0" lang="fr-FR" sz="48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j-cs"/>
            </a:endParaRPr>
          </a:p>
        </p:txBody>
      </p:sp>
      <p:sp>
        <p:nvSpPr>
          <p:cNvPr id="5" name="Rectangle à coins arrondis 4"/>
          <p:cNvSpPr/>
          <p:nvPr/>
        </p:nvSpPr>
        <p:spPr>
          <a:xfrm>
            <a:off x="1299714" y="2276872"/>
            <a:ext cx="6604723" cy="1368152"/>
          </a:xfrm>
          <a:prstGeom prst="roundRect">
            <a:avLst/>
          </a:prstGeom>
          <a:solidFill>
            <a:srgbClr val="FAF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600" dirty="0">
                <a:solidFill>
                  <a:schemeClr val="tx1"/>
                </a:solidFill>
                <a:latin typeface="Cambria" panose="02040503050406030204" pitchFamily="18" charset="0"/>
                <a:ea typeface="Cambria" panose="02040503050406030204" pitchFamily="18" charset="0"/>
              </a:rPr>
              <a:t>From all these observations, it can be said that continued consumption over long periods of this shellfish may not represent a potential risk to the health of consumers regarding Pb, Cd, Ni and Cr.</a:t>
            </a:r>
            <a:endParaRPr lang="ar-TN" sz="1600" dirty="0">
              <a:solidFill>
                <a:schemeClr val="tx1"/>
              </a:solidFill>
              <a:latin typeface="Cambria" panose="02040503050406030204" pitchFamily="18" charset="0"/>
              <a:ea typeface="Cambria" panose="02040503050406030204" pitchFamily="18" charset="0"/>
            </a:endParaRPr>
          </a:p>
        </p:txBody>
      </p:sp>
      <p:sp>
        <p:nvSpPr>
          <p:cNvPr id="6" name="Rectangle à coins arrondis 5"/>
          <p:cNvSpPr/>
          <p:nvPr/>
        </p:nvSpPr>
        <p:spPr>
          <a:xfrm>
            <a:off x="1299715" y="4329100"/>
            <a:ext cx="6604722" cy="1368152"/>
          </a:xfrm>
          <a:prstGeom prst="roundRect">
            <a:avLst/>
          </a:prstGeom>
          <a:solidFill>
            <a:srgbClr val="E5F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600" dirty="0">
                <a:solidFill>
                  <a:schemeClr val="tx1"/>
                </a:solidFill>
                <a:latin typeface="Cambria" panose="02040503050406030204" pitchFamily="18" charset="0"/>
                <a:ea typeface="Cambria" panose="02040503050406030204" pitchFamily="18" charset="0"/>
              </a:rPr>
              <a:t>This work is the first step towards the valorization of this unexploited shellfish species in Tunisia, this bivalve being already commercialized and consumed in other areas from the Mediterranean (Adriatic Sea). </a:t>
            </a:r>
            <a:endParaRPr lang="ar-TN" sz="1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451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FA\Desktop\industr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581" y="1954931"/>
            <a:ext cx="2400582" cy="14739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D:\Documents\stage concarneau 2014\présentation\agriculture.jpg"/>
          <p:cNvPicPr>
            <a:picLocks noChangeAspect="1" noChangeArrowheads="1"/>
          </p:cNvPicPr>
          <p:nvPr/>
        </p:nvPicPr>
        <p:blipFill>
          <a:blip r:embed="rId3" cstate="print"/>
          <a:srcRect/>
          <a:stretch>
            <a:fillRect/>
          </a:stretch>
        </p:blipFill>
        <p:spPr bwMode="auto">
          <a:xfrm>
            <a:off x="6444208" y="1964553"/>
            <a:ext cx="2242675" cy="1473930"/>
          </a:xfrm>
          <a:prstGeom prst="rect">
            <a:avLst/>
          </a:prstGeom>
          <a:ln>
            <a:noFill/>
          </a:ln>
          <a:effectLst>
            <a:softEdge rad="112500"/>
          </a:effectLst>
        </p:spPr>
      </p:pic>
      <p:pic>
        <p:nvPicPr>
          <p:cNvPr id="7" name="Picture 1" descr="C:\Users\toshiba\Desktop\3-+la+pollution+domestique (1).jpg"/>
          <p:cNvPicPr>
            <a:picLocks noChangeAspect="1" noChangeArrowheads="1"/>
          </p:cNvPicPr>
          <p:nvPr/>
        </p:nvPicPr>
        <p:blipFill>
          <a:blip r:embed="rId4" cstate="print"/>
          <a:srcRect l="5901" t="33200" r="54725" b="9051"/>
          <a:stretch>
            <a:fillRect/>
          </a:stretch>
        </p:blipFill>
        <p:spPr bwMode="auto">
          <a:xfrm>
            <a:off x="3275856" y="2020867"/>
            <a:ext cx="2488625" cy="1496513"/>
          </a:xfrm>
          <a:prstGeom prst="rect">
            <a:avLst/>
          </a:prstGeom>
          <a:ln>
            <a:noFill/>
          </a:ln>
          <a:effectLst>
            <a:softEdge rad="112500"/>
          </a:effectLst>
        </p:spPr>
      </p:pic>
      <p:sp>
        <p:nvSpPr>
          <p:cNvPr id="8" name="Rectangle 7"/>
          <p:cNvSpPr/>
          <p:nvPr/>
        </p:nvSpPr>
        <p:spPr>
          <a:xfrm>
            <a:off x="270958" y="4762956"/>
            <a:ext cx="2376264" cy="65433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Cambria" panose="02040503050406030204" pitchFamily="18" charset="0"/>
                <a:ea typeface="Cambria" panose="02040503050406030204" pitchFamily="18" charset="0"/>
              </a:rPr>
              <a:t>Contaminants</a:t>
            </a:r>
          </a:p>
        </p:txBody>
      </p:sp>
      <p:sp>
        <p:nvSpPr>
          <p:cNvPr id="16" name="Rectangle 15"/>
          <p:cNvSpPr/>
          <p:nvPr/>
        </p:nvSpPr>
        <p:spPr>
          <a:xfrm>
            <a:off x="467544" y="1359851"/>
            <a:ext cx="2037230" cy="504056"/>
          </a:xfrm>
          <a:prstGeom prst="rect">
            <a:avLst/>
          </a:prstGeom>
          <a:solidFill>
            <a:srgbClr val="F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ambria" panose="02040503050406030204" pitchFamily="18" charset="0"/>
                <a:ea typeface="Cambria" panose="02040503050406030204" pitchFamily="18" charset="0"/>
              </a:rPr>
              <a:t>Industrial</a:t>
            </a:r>
          </a:p>
        </p:txBody>
      </p:sp>
      <p:sp>
        <p:nvSpPr>
          <p:cNvPr id="17" name="Rectangle 16"/>
          <p:cNvSpPr/>
          <p:nvPr/>
        </p:nvSpPr>
        <p:spPr>
          <a:xfrm>
            <a:off x="3526984" y="1428080"/>
            <a:ext cx="1996862" cy="504056"/>
          </a:xfrm>
          <a:prstGeom prst="rect">
            <a:avLst/>
          </a:prstGeom>
          <a:solidFill>
            <a:srgbClr val="F0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solidFill>
                  <a:schemeClr val="tx1"/>
                </a:solidFill>
                <a:latin typeface="Cambria" panose="02040503050406030204" pitchFamily="18" charset="0"/>
                <a:ea typeface="Cambria" panose="02040503050406030204" pitchFamily="18" charset="0"/>
              </a:rPr>
              <a:t>Urban</a:t>
            </a:r>
            <a:endParaRPr lang="fr-FR" b="1" dirty="0" smtClean="0">
              <a:solidFill>
                <a:schemeClr val="tx1"/>
              </a:solidFill>
              <a:latin typeface="Cambria" panose="02040503050406030204" pitchFamily="18" charset="0"/>
              <a:ea typeface="Cambria" panose="02040503050406030204" pitchFamily="18" charset="0"/>
            </a:endParaRPr>
          </a:p>
        </p:txBody>
      </p:sp>
      <p:sp>
        <p:nvSpPr>
          <p:cNvPr id="18" name="Rectangle 17"/>
          <p:cNvSpPr/>
          <p:nvPr/>
        </p:nvSpPr>
        <p:spPr>
          <a:xfrm>
            <a:off x="6588224" y="1423987"/>
            <a:ext cx="2037230" cy="504056"/>
          </a:xfrm>
          <a:prstGeom prst="rect">
            <a:avLst/>
          </a:prstGeom>
          <a:solidFill>
            <a:srgbClr val="DD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ambria" panose="02040503050406030204" pitchFamily="18" charset="0"/>
                <a:ea typeface="Cambria" panose="02040503050406030204" pitchFamily="18" charset="0"/>
              </a:rPr>
              <a:t>Agricultural</a:t>
            </a:r>
          </a:p>
        </p:txBody>
      </p:sp>
      <p:pic>
        <p:nvPicPr>
          <p:cNvPr id="20" name="Picture 2" descr="C:\Users\toshiba\Desktop\Ça+nuit+à+l’environnement.jpg"/>
          <p:cNvPicPr>
            <a:picLocks noChangeAspect="1" noChangeArrowheads="1"/>
          </p:cNvPicPr>
          <p:nvPr/>
        </p:nvPicPr>
        <p:blipFill>
          <a:blip r:embed="rId5" cstate="print"/>
          <a:srcRect l="8263" t="29000" r="58662" b="26900"/>
          <a:stretch>
            <a:fillRect/>
          </a:stretch>
        </p:blipFill>
        <p:spPr bwMode="auto">
          <a:xfrm>
            <a:off x="6981669" y="4514691"/>
            <a:ext cx="1303585" cy="1303585"/>
          </a:xfrm>
          <a:prstGeom prst="rect">
            <a:avLst/>
          </a:prstGeom>
          <a:ln>
            <a:noFill/>
          </a:ln>
          <a:effectLst>
            <a:softEdge rad="112500"/>
          </a:effectLst>
        </p:spPr>
      </p:pic>
      <p:pic>
        <p:nvPicPr>
          <p:cNvPr id="21" name="Picture 4" descr="C:\Users\toshiba\Desktop\dangers-oceans-flickr.jpg"/>
          <p:cNvPicPr>
            <a:picLocks noChangeAspect="1" noChangeArrowheads="1"/>
          </p:cNvPicPr>
          <p:nvPr/>
        </p:nvPicPr>
        <p:blipFill>
          <a:blip r:embed="rId6" cstate="print"/>
          <a:srcRect/>
          <a:stretch>
            <a:fillRect/>
          </a:stretch>
        </p:blipFill>
        <p:spPr bwMode="auto">
          <a:xfrm>
            <a:off x="6876256" y="5818276"/>
            <a:ext cx="1656184" cy="828092"/>
          </a:xfrm>
          <a:prstGeom prst="rect">
            <a:avLst/>
          </a:prstGeom>
          <a:ln>
            <a:noFill/>
          </a:ln>
          <a:effectLst>
            <a:softEdge rad="112500"/>
          </a:effectLst>
        </p:spPr>
      </p:pic>
      <p:sp>
        <p:nvSpPr>
          <p:cNvPr id="2" name="Rectangle 1"/>
          <p:cNvSpPr/>
          <p:nvPr/>
        </p:nvSpPr>
        <p:spPr>
          <a:xfrm>
            <a:off x="179512" y="188640"/>
            <a:ext cx="8691807" cy="958660"/>
          </a:xfrm>
          <a:prstGeom prst="rect">
            <a:avLst/>
          </a:prstGeom>
        </p:spPr>
        <p:txBody>
          <a:bodyPr wrap="square">
            <a:spAutoFit/>
          </a:bodyPr>
          <a:lstStyle/>
          <a:p>
            <a:pPr algn="ctr">
              <a:lnSpc>
                <a:spcPct val="150000"/>
              </a:lnSpc>
            </a:pPr>
            <a:r>
              <a:rPr lang="en-US" sz="2000" b="1" dirty="0">
                <a:latin typeface="Cambria" panose="02040503050406030204" pitchFamily="18" charset="0"/>
                <a:ea typeface="Cambria" panose="02040503050406030204" pitchFamily="18" charset="0"/>
              </a:rPr>
              <a:t>Estuaries and coastal lagoons known as highly productive areas are considered to be of extreme ecological and economic </a:t>
            </a:r>
            <a:r>
              <a:rPr lang="en-US" sz="2000" b="1" dirty="0" smtClean="0">
                <a:latin typeface="Cambria" panose="02040503050406030204" pitchFamily="18" charset="0"/>
                <a:ea typeface="Cambria" panose="02040503050406030204" pitchFamily="18" charset="0"/>
              </a:rPr>
              <a:t>value.</a:t>
            </a:r>
            <a:endParaRPr lang="ar-TN" sz="2000" b="1" dirty="0">
              <a:latin typeface="Cambria" panose="02040503050406030204" pitchFamily="18" charset="0"/>
              <a:ea typeface="Cambria" panose="02040503050406030204" pitchFamily="18" charset="0"/>
            </a:endParaRPr>
          </a:p>
        </p:txBody>
      </p:sp>
      <p:sp>
        <p:nvSpPr>
          <p:cNvPr id="3" name="Rectangle 2"/>
          <p:cNvSpPr/>
          <p:nvPr/>
        </p:nvSpPr>
        <p:spPr>
          <a:xfrm>
            <a:off x="346108" y="3642657"/>
            <a:ext cx="8348120" cy="872034"/>
          </a:xfrm>
          <a:prstGeom prst="rect">
            <a:avLst/>
          </a:prstGeom>
        </p:spPr>
        <p:txBody>
          <a:bodyPr wrap="square">
            <a:spAutoFit/>
          </a:bodyPr>
          <a:lstStyle/>
          <a:p>
            <a:pPr algn="ctr">
              <a:lnSpc>
                <a:spcPct val="150000"/>
              </a:lnSpc>
            </a:pPr>
            <a:r>
              <a:rPr lang="en-US" dirty="0" smtClean="0">
                <a:latin typeface="Cambria" panose="02040503050406030204" pitchFamily="18" charset="0"/>
                <a:ea typeface="Cambria" panose="02040503050406030204" pitchFamily="18" charset="0"/>
              </a:rPr>
              <a:t>Agricultural</a:t>
            </a:r>
            <a:r>
              <a:rPr lang="en-US" dirty="0">
                <a:latin typeface="Cambria" panose="02040503050406030204" pitchFamily="18" charset="0"/>
                <a:ea typeface="Cambria" panose="02040503050406030204" pitchFamily="18" charset="0"/>
              </a:rPr>
              <a:t>, urban and industrial discharges resulting from human activities can lead to high levels of pollution in these coastal </a:t>
            </a:r>
            <a:r>
              <a:rPr lang="en-US" dirty="0" smtClean="0">
                <a:latin typeface="Cambria" panose="02040503050406030204" pitchFamily="18" charset="0"/>
                <a:ea typeface="Cambria" panose="02040503050406030204" pitchFamily="18" charset="0"/>
              </a:rPr>
              <a:t>habitats. </a:t>
            </a:r>
            <a:endParaRPr lang="ar-TN" dirty="0">
              <a:latin typeface="Cambria" panose="02040503050406030204" pitchFamily="18" charset="0"/>
              <a:ea typeface="Cambria" panose="02040503050406030204" pitchFamily="18" charset="0"/>
            </a:endParaRPr>
          </a:p>
        </p:txBody>
      </p:sp>
      <p:sp>
        <p:nvSpPr>
          <p:cNvPr id="9" name="Flèche droite 8"/>
          <p:cNvSpPr/>
          <p:nvPr/>
        </p:nvSpPr>
        <p:spPr>
          <a:xfrm>
            <a:off x="683568" y="5818276"/>
            <a:ext cx="504056" cy="5710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latin typeface="Cambria" panose="02040503050406030204" pitchFamily="18" charset="0"/>
              <a:ea typeface="Cambria" panose="02040503050406030204" pitchFamily="18" charset="0"/>
            </a:endParaRPr>
          </a:p>
        </p:txBody>
      </p:sp>
      <p:sp>
        <p:nvSpPr>
          <p:cNvPr id="10" name="Rectangle 9"/>
          <p:cNvSpPr/>
          <p:nvPr/>
        </p:nvSpPr>
        <p:spPr>
          <a:xfrm>
            <a:off x="1331640" y="5322955"/>
            <a:ext cx="5544616" cy="1287532"/>
          </a:xfrm>
          <a:prstGeom prst="rect">
            <a:avLst/>
          </a:prstGeom>
        </p:spPr>
        <p:txBody>
          <a:bodyPr wrap="square">
            <a:spAutoFit/>
          </a:bodyPr>
          <a:lstStyle/>
          <a:p>
            <a:pPr marL="342900" indent="-342900" algn="ctr">
              <a:lnSpc>
                <a:spcPct val="150000"/>
              </a:lnSpc>
              <a:buClr>
                <a:srgbClr val="FF0000"/>
              </a:buClr>
              <a:buFont typeface="Wingdings" panose="05000000000000000000" pitchFamily="2" charset="2"/>
              <a:buChar char="ü"/>
            </a:pPr>
            <a:r>
              <a:rPr lang="en-US" dirty="0" smtClean="0">
                <a:latin typeface="Cambria" panose="02040503050406030204" pitchFamily="18" charset="0"/>
                <a:ea typeface="Cambria" panose="02040503050406030204" pitchFamily="18" charset="0"/>
              </a:rPr>
              <a:t>Affect </a:t>
            </a:r>
            <a:r>
              <a:rPr lang="en-US" dirty="0">
                <a:latin typeface="Cambria" panose="02040503050406030204" pitchFamily="18" charset="0"/>
                <a:ea typeface="Cambria" panose="02040503050406030204" pitchFamily="18" charset="0"/>
              </a:rPr>
              <a:t>living </a:t>
            </a:r>
            <a:r>
              <a:rPr lang="en-US" dirty="0" smtClean="0">
                <a:latin typeface="Cambria" panose="02040503050406030204" pitchFamily="18" charset="0"/>
                <a:ea typeface="Cambria" panose="02040503050406030204" pitchFamily="18" charset="0"/>
              </a:rPr>
              <a:t>organisms </a:t>
            </a:r>
          </a:p>
          <a:p>
            <a:pPr marL="342900" indent="-342900" algn="ctr">
              <a:lnSpc>
                <a:spcPct val="150000"/>
              </a:lnSpc>
              <a:buClr>
                <a:srgbClr val="FF0000"/>
              </a:buClr>
              <a:buFont typeface="Wingdings" panose="05000000000000000000" pitchFamily="2" charset="2"/>
              <a:buChar char="ü"/>
            </a:pPr>
            <a:r>
              <a:rPr lang="en-US" dirty="0" smtClean="0">
                <a:latin typeface="Cambria" panose="02040503050406030204" pitchFamily="18" charset="0"/>
                <a:ea typeface="Cambria" panose="02040503050406030204" pitchFamily="18" charset="0"/>
              </a:rPr>
              <a:t>Change </a:t>
            </a:r>
            <a:r>
              <a:rPr lang="en-US" dirty="0">
                <a:latin typeface="Cambria" panose="02040503050406030204" pitchFamily="18" charset="0"/>
                <a:ea typeface="Cambria" panose="02040503050406030204" pitchFamily="18" charset="0"/>
              </a:rPr>
              <a:t>their communities and the global ecological functioning of ecosystems</a:t>
            </a:r>
            <a:endParaRPr lang="ar-T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29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C:\Users\toshiba\Desktop\!.jpg"/>
          <p:cNvPicPr>
            <a:picLocks noChangeAspect="1" noChangeArrowheads="1"/>
          </p:cNvPicPr>
          <p:nvPr/>
        </p:nvPicPr>
        <p:blipFill>
          <a:blip r:embed="rId3" cstate="print"/>
          <a:srcRect t="8561" b="10800"/>
          <a:stretch>
            <a:fillRect/>
          </a:stretch>
        </p:blipFill>
        <p:spPr bwMode="auto">
          <a:xfrm>
            <a:off x="611560" y="5089566"/>
            <a:ext cx="2297181" cy="1591924"/>
          </a:xfrm>
          <a:prstGeom prst="rect">
            <a:avLst/>
          </a:prstGeom>
          <a:noFill/>
        </p:spPr>
      </p:pic>
      <p:pic>
        <p:nvPicPr>
          <p:cNvPr id="15" name="Picture 3" descr="C:\Users\toshiba\Desktop\lagune.jpg"/>
          <p:cNvPicPr>
            <a:picLocks noChangeAspect="1" noChangeArrowheads="1"/>
          </p:cNvPicPr>
          <p:nvPr/>
        </p:nvPicPr>
        <p:blipFill>
          <a:blip r:embed="rId4" cstate="print"/>
          <a:srcRect t="33625"/>
          <a:stretch>
            <a:fillRect/>
          </a:stretch>
        </p:blipFill>
        <p:spPr bwMode="auto">
          <a:xfrm>
            <a:off x="3527833" y="5071696"/>
            <a:ext cx="2360596" cy="1596585"/>
          </a:xfrm>
          <a:prstGeom prst="rect">
            <a:avLst/>
          </a:prstGeom>
          <a:noFill/>
        </p:spPr>
      </p:pic>
      <p:pic>
        <p:nvPicPr>
          <p:cNvPr id="16" name="Picture 5" descr="C:\Users\toshiba\Desktop\histoire-05.jpg"/>
          <p:cNvPicPr>
            <a:picLocks noChangeAspect="1" noChangeArrowheads="1"/>
          </p:cNvPicPr>
          <p:nvPr/>
        </p:nvPicPr>
        <p:blipFill>
          <a:blip r:embed="rId5" cstate="print"/>
          <a:srcRect/>
          <a:stretch>
            <a:fillRect/>
          </a:stretch>
        </p:blipFill>
        <p:spPr bwMode="auto">
          <a:xfrm>
            <a:off x="6532510" y="5036436"/>
            <a:ext cx="2408605" cy="1631845"/>
          </a:xfrm>
          <a:prstGeom prst="rect">
            <a:avLst/>
          </a:prstGeom>
          <a:noFill/>
        </p:spPr>
      </p:pic>
      <p:sp>
        <p:nvSpPr>
          <p:cNvPr id="17" name="Ellipse 16"/>
          <p:cNvSpPr/>
          <p:nvPr/>
        </p:nvSpPr>
        <p:spPr>
          <a:xfrm>
            <a:off x="3437366" y="3313924"/>
            <a:ext cx="2357747" cy="756084"/>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Cambria" panose="02040503050406030204" pitchFamily="18" charset="0"/>
                <a:ea typeface="Cambria" panose="02040503050406030204" pitchFamily="18" charset="0"/>
              </a:rPr>
              <a:t>Bivalves</a:t>
            </a:r>
            <a:endParaRPr lang="fr-FR" sz="2000" b="1" dirty="0">
              <a:solidFill>
                <a:schemeClr val="tx1"/>
              </a:solidFill>
              <a:latin typeface="Cambria" panose="02040503050406030204" pitchFamily="18" charset="0"/>
              <a:ea typeface="Cambria" panose="02040503050406030204" pitchFamily="18" charset="0"/>
            </a:endParaRPr>
          </a:p>
        </p:txBody>
      </p:sp>
      <p:sp>
        <p:nvSpPr>
          <p:cNvPr id="18" name="Rectangle 17"/>
          <p:cNvSpPr/>
          <p:nvPr/>
        </p:nvSpPr>
        <p:spPr>
          <a:xfrm>
            <a:off x="1084835" y="4314716"/>
            <a:ext cx="1350627" cy="483368"/>
          </a:xfrm>
          <a:prstGeom prst="rect">
            <a:avLst/>
          </a:prstGeom>
          <a:solidFill>
            <a:srgbClr val="E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ambria" panose="02040503050406030204" pitchFamily="18" charset="0"/>
                <a:ea typeface="Cambria" panose="02040503050406030204" pitchFamily="18" charset="0"/>
              </a:rPr>
              <a:t>Food</a:t>
            </a:r>
            <a:endParaRPr lang="fr-FR" b="1" dirty="0">
              <a:solidFill>
                <a:schemeClr val="tx1"/>
              </a:solidFill>
              <a:latin typeface="Cambria" panose="02040503050406030204" pitchFamily="18" charset="0"/>
              <a:ea typeface="Cambria" panose="02040503050406030204" pitchFamily="18" charset="0"/>
            </a:endParaRPr>
          </a:p>
        </p:txBody>
      </p:sp>
      <p:sp>
        <p:nvSpPr>
          <p:cNvPr id="19" name="Rectangle 18"/>
          <p:cNvSpPr/>
          <p:nvPr/>
        </p:nvSpPr>
        <p:spPr>
          <a:xfrm>
            <a:off x="6697742" y="4212794"/>
            <a:ext cx="2183015" cy="517823"/>
          </a:xfrm>
          <a:prstGeom prst="rect">
            <a:avLst/>
          </a:prstGeom>
          <a:solidFill>
            <a:srgbClr val="E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ambria" panose="02040503050406030204" pitchFamily="18" charset="0"/>
                <a:ea typeface="Cambria" panose="02040503050406030204" pitchFamily="18" charset="0"/>
              </a:rPr>
              <a:t>Conchyliculture</a:t>
            </a:r>
            <a:endParaRPr lang="fr-FR" b="1" dirty="0">
              <a:solidFill>
                <a:schemeClr val="tx1"/>
              </a:solidFill>
              <a:latin typeface="Cambria" panose="02040503050406030204" pitchFamily="18" charset="0"/>
              <a:ea typeface="Cambria" panose="02040503050406030204" pitchFamily="18" charset="0"/>
            </a:endParaRPr>
          </a:p>
        </p:txBody>
      </p:sp>
      <p:sp>
        <p:nvSpPr>
          <p:cNvPr id="21" name="Rectangle 20"/>
          <p:cNvSpPr/>
          <p:nvPr/>
        </p:nvSpPr>
        <p:spPr>
          <a:xfrm>
            <a:off x="3761621" y="4261762"/>
            <a:ext cx="1893020" cy="589276"/>
          </a:xfrm>
          <a:prstGeom prst="rect">
            <a:avLst/>
          </a:prstGeom>
          <a:solidFill>
            <a:srgbClr val="E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ambria" panose="02040503050406030204" pitchFamily="18" charset="0"/>
                <a:ea typeface="Cambria" panose="02040503050406030204" pitchFamily="18" charset="0"/>
              </a:rPr>
              <a:t>Bio-monitoring</a:t>
            </a:r>
            <a:endParaRPr lang="fr-FR" b="1" dirty="0">
              <a:solidFill>
                <a:schemeClr val="tx1"/>
              </a:solidFill>
              <a:latin typeface="Cambria" panose="02040503050406030204" pitchFamily="18" charset="0"/>
              <a:ea typeface="Cambria" panose="02040503050406030204" pitchFamily="18" charset="0"/>
            </a:endParaRPr>
          </a:p>
        </p:txBody>
      </p:sp>
      <p:sp>
        <p:nvSpPr>
          <p:cNvPr id="22" name="Rectangle 21"/>
          <p:cNvSpPr/>
          <p:nvPr/>
        </p:nvSpPr>
        <p:spPr>
          <a:xfrm>
            <a:off x="196312" y="308255"/>
            <a:ext cx="3208645" cy="2949525"/>
          </a:xfrm>
          <a:prstGeom prst="rect">
            <a:avLst/>
          </a:prstGeom>
        </p:spPr>
        <p:txBody>
          <a:bodyPr wrap="square">
            <a:spAutoFit/>
          </a:bodyPr>
          <a:lstStyle/>
          <a:p>
            <a:pPr algn="just">
              <a:lnSpc>
                <a:spcPct val="150000"/>
              </a:lnSpc>
            </a:pPr>
            <a:r>
              <a:rPr lang="en-US" dirty="0">
                <a:latin typeface="Cambria" panose="02040503050406030204" pitchFamily="18" charset="0"/>
                <a:ea typeface="Cambria" panose="02040503050406030204" pitchFamily="18" charset="0"/>
              </a:rPr>
              <a:t>Among coastal lagoons, we quote the Bizerte lagoon (northern Tunisia), one of the first local ecosystems for fishing and mussels and other bivalve species production in Tunisia.</a:t>
            </a:r>
            <a:endParaRPr lang="ar-TN" dirty="0">
              <a:latin typeface="Cambria" panose="02040503050406030204" pitchFamily="18" charset="0"/>
              <a:ea typeface="Cambria" panose="02040503050406030204" pitchFamily="18" charset="0"/>
            </a:endParaRPr>
          </a:p>
        </p:txBody>
      </p:sp>
      <p:pic>
        <p:nvPicPr>
          <p:cNvPr id="26" name="Picture 7" descr="C:\Users\SAFA\Desktop\Tunisie_carte_archéologique.PNG"/>
          <p:cNvPicPr>
            <a:picLocks noChangeAspect="1" noChangeArrowheads="1"/>
          </p:cNvPicPr>
          <p:nvPr/>
        </p:nvPicPr>
        <p:blipFill>
          <a:blip r:embed="rId6" cstate="print">
            <a:extLst>
              <a:ext uri="{28A0092B-C50C-407E-A947-70E740481C1C}">
                <a14:useLocalDpi xmlns:a14="http://schemas.microsoft.com/office/drawing/2010/main" val="0"/>
              </a:ext>
            </a:extLst>
          </a:blip>
          <a:srcRect b="7317"/>
          <a:stretch>
            <a:fillRect/>
          </a:stretch>
        </p:blipFill>
        <p:spPr bwMode="auto">
          <a:xfrm>
            <a:off x="7165091" y="178957"/>
            <a:ext cx="1715666" cy="3891051"/>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Image 26" descr="C:\Users\toshiba\Desktop\Image1.png"/>
          <p:cNvPicPr/>
          <p:nvPr/>
        </p:nvPicPr>
        <p:blipFill rotWithShape="1">
          <a:blip r:embed="rId7" cstate="print"/>
          <a:srcRect l="42296" r="6113" b="23082"/>
          <a:stretch/>
        </p:blipFill>
        <p:spPr bwMode="auto">
          <a:xfrm>
            <a:off x="3635896" y="226368"/>
            <a:ext cx="3226246" cy="2736304"/>
          </a:xfrm>
          <a:prstGeom prst="rect">
            <a:avLst/>
          </a:prstGeom>
          <a:noFill/>
          <a:ln w="9525">
            <a:noFill/>
            <a:miter lim="800000"/>
            <a:headEnd/>
            <a:tailEnd/>
          </a:ln>
        </p:spPr>
      </p:pic>
      <p:sp>
        <p:nvSpPr>
          <p:cNvPr id="29" name="Étoile à 5 branches 28"/>
          <p:cNvSpPr/>
          <p:nvPr/>
        </p:nvSpPr>
        <p:spPr>
          <a:xfrm>
            <a:off x="4211960" y="1196752"/>
            <a:ext cx="288032" cy="2880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299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
            <a:ext cx="9144001" cy="1015663"/>
          </a:xfrm>
          <a:prstGeom prst="rect">
            <a:avLst/>
          </a:prstGeom>
          <a:solidFill>
            <a:srgbClr val="FFFFCC"/>
          </a:solidFill>
        </p:spPr>
        <p:txBody>
          <a:bodyPr wrap="square" anchor="ctr">
            <a:spAutoFit/>
          </a:bodyPr>
          <a:lstStyle/>
          <a:p>
            <a:pPr algn="ctr"/>
            <a:endParaRPr lang="en-US" sz="1000" b="1" dirty="0" smtClean="0">
              <a:latin typeface="Cambria" panose="02040503050406030204" pitchFamily="18" charset="0"/>
              <a:ea typeface="Cambria" panose="02040503050406030204" pitchFamily="18" charset="0"/>
            </a:endParaRPr>
          </a:p>
          <a:p>
            <a:pPr algn="ct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Bizerte lagoon inhabits a wide diversity of marine invertebrates, among them the valuable shellfish </a:t>
            </a:r>
            <a:r>
              <a:rPr lang="en-GB" sz="2400" b="1" i="1" dirty="0" err="1">
                <a:latin typeface="Cambria" panose="02040503050406030204" pitchFamily="18" charset="0"/>
                <a:ea typeface="Cambria" panose="02040503050406030204" pitchFamily="18" charset="0"/>
              </a:rPr>
              <a:t>Arca</a:t>
            </a:r>
            <a:r>
              <a:rPr lang="en-GB" sz="2400" b="1" i="1" dirty="0">
                <a:latin typeface="Cambria" panose="02040503050406030204" pitchFamily="18" charset="0"/>
                <a:ea typeface="Cambria" panose="02040503050406030204" pitchFamily="18" charset="0"/>
              </a:rPr>
              <a:t> </a:t>
            </a:r>
            <a:r>
              <a:rPr lang="en-GB" sz="2400" b="1" i="1" dirty="0" err="1">
                <a:latin typeface="Cambria" panose="02040503050406030204" pitchFamily="18" charset="0"/>
                <a:ea typeface="Cambria" panose="02040503050406030204" pitchFamily="18" charset="0"/>
              </a:rPr>
              <a:t>noae</a:t>
            </a:r>
            <a:r>
              <a:rPr lang="en-US" sz="2400" b="1" dirty="0" smtClean="0">
                <a:latin typeface="Cambria" panose="02040503050406030204" pitchFamily="18" charset="0"/>
                <a:ea typeface="Cambria" panose="02040503050406030204" pitchFamily="18" charset="0"/>
              </a:rPr>
              <a:t>.</a:t>
            </a:r>
          </a:p>
          <a:p>
            <a:pPr algn="ctr"/>
            <a:endParaRPr lang="ar-TN" sz="200" b="1" dirty="0">
              <a:latin typeface="Cambria" panose="02040503050406030204" pitchFamily="18" charset="0"/>
              <a:ea typeface="Cambria" panose="02040503050406030204" pitchFamily="18" charset="0"/>
            </a:endParaRPr>
          </a:p>
        </p:txBody>
      </p:sp>
      <p:grpSp>
        <p:nvGrpSpPr>
          <p:cNvPr id="5" name="Groupe 4"/>
          <p:cNvGrpSpPr/>
          <p:nvPr/>
        </p:nvGrpSpPr>
        <p:grpSpPr>
          <a:xfrm>
            <a:off x="215074" y="1196752"/>
            <a:ext cx="8928925" cy="5400600"/>
            <a:chOff x="630968" y="451408"/>
            <a:chExt cx="8164588" cy="5723190"/>
          </a:xfrm>
        </p:grpSpPr>
        <p:pic>
          <p:nvPicPr>
            <p:cNvPr id="7" name="Image 6" descr="C:\Users\toshiba\Desktop\photos arca by noussa\20472494_1276568035786016_1429486500_o.jpg"/>
            <p:cNvPicPr/>
            <p:nvPr/>
          </p:nvPicPr>
          <p:blipFill>
            <a:blip r:embed="rId2" cstate="print">
              <a:lum contrast="10000"/>
            </a:blip>
            <a:srcRect t="4921" b="1586"/>
            <a:stretch>
              <a:fillRect/>
            </a:stretch>
          </p:blipFill>
          <p:spPr bwMode="auto">
            <a:xfrm>
              <a:off x="645911" y="1402903"/>
              <a:ext cx="2232248" cy="1440160"/>
            </a:xfrm>
            <a:prstGeom prst="rect">
              <a:avLst/>
            </a:prstGeom>
            <a:ln>
              <a:noFill/>
            </a:ln>
            <a:effectLst>
              <a:softEdge rad="112500"/>
            </a:effectLst>
          </p:spPr>
        </p:pic>
        <p:pic>
          <p:nvPicPr>
            <p:cNvPr id="8" name="Image 7" descr="C:\Users\toshiba\Desktop\DORIS\arca_noae-slb161_image1200.jpg"/>
            <p:cNvPicPr/>
            <p:nvPr/>
          </p:nvPicPr>
          <p:blipFill>
            <a:blip r:embed="rId3" cstate="print"/>
            <a:srcRect/>
            <a:stretch>
              <a:fillRect/>
            </a:stretch>
          </p:blipFill>
          <p:spPr bwMode="auto">
            <a:xfrm>
              <a:off x="3419872" y="1402903"/>
              <a:ext cx="2088232" cy="1440160"/>
            </a:xfrm>
            <a:prstGeom prst="rect">
              <a:avLst/>
            </a:prstGeom>
            <a:ln>
              <a:noFill/>
            </a:ln>
            <a:effectLst>
              <a:softEdge rad="112500"/>
            </a:effectLst>
          </p:spPr>
        </p:pic>
        <p:sp>
          <p:nvSpPr>
            <p:cNvPr id="9" name="Rectangle 8"/>
            <p:cNvSpPr/>
            <p:nvPr/>
          </p:nvSpPr>
          <p:spPr>
            <a:xfrm>
              <a:off x="630968" y="451408"/>
              <a:ext cx="799288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0000"/>
                  </a:solidFill>
                  <a:latin typeface="Cambria" panose="02040503050406030204" pitchFamily="18" charset="0"/>
                  <a:ea typeface="Cambria" panose="02040503050406030204" pitchFamily="18" charset="0"/>
                </a:rPr>
                <a:t>The </a:t>
              </a:r>
              <a:r>
                <a:rPr lang="fr-FR" sz="2400" b="1" dirty="0" err="1" smtClean="0">
                  <a:solidFill>
                    <a:srgbClr val="FF0000"/>
                  </a:solidFill>
                  <a:latin typeface="Cambria" panose="02040503050406030204" pitchFamily="18" charset="0"/>
                  <a:ea typeface="Cambria" panose="02040503050406030204" pitchFamily="18" charset="0"/>
                </a:rPr>
                <a:t>Ark</a:t>
              </a:r>
              <a:r>
                <a:rPr lang="fr-FR" sz="2400" b="1" dirty="0" smtClean="0">
                  <a:solidFill>
                    <a:srgbClr val="FF0000"/>
                  </a:solidFill>
                  <a:latin typeface="Cambria" panose="02040503050406030204" pitchFamily="18" charset="0"/>
                  <a:ea typeface="Cambria" panose="02040503050406030204" pitchFamily="18" charset="0"/>
                </a:rPr>
                <a:t> </a:t>
              </a:r>
              <a:r>
                <a:rPr lang="fr-FR" sz="2400" b="1" dirty="0" err="1">
                  <a:solidFill>
                    <a:srgbClr val="FF0000"/>
                  </a:solidFill>
                  <a:latin typeface="Cambria" panose="02040503050406030204" pitchFamily="18" charset="0"/>
                  <a:ea typeface="Cambria" panose="02040503050406030204" pitchFamily="18" charset="0"/>
                </a:rPr>
                <a:t>shell</a:t>
              </a:r>
              <a:r>
                <a:rPr lang="fr-FR" sz="2400" b="1" dirty="0">
                  <a:solidFill>
                    <a:srgbClr val="FF0000"/>
                  </a:solidFill>
                  <a:latin typeface="Cambria" panose="02040503050406030204" pitchFamily="18" charset="0"/>
                  <a:ea typeface="Cambria" panose="02040503050406030204" pitchFamily="18" charset="0"/>
                </a:rPr>
                <a:t>: </a:t>
              </a:r>
              <a:r>
                <a:rPr lang="fr-FR" sz="2400" b="1" dirty="0" err="1">
                  <a:solidFill>
                    <a:srgbClr val="FF0000"/>
                  </a:solidFill>
                  <a:latin typeface="Cambria" panose="02040503050406030204" pitchFamily="18" charset="0"/>
                  <a:ea typeface="Cambria" panose="02040503050406030204" pitchFamily="18" charset="0"/>
                </a:rPr>
                <a:t>Noah’s</a:t>
              </a:r>
              <a:r>
                <a:rPr lang="fr-FR" sz="2400" b="1" dirty="0">
                  <a:solidFill>
                    <a:srgbClr val="FF0000"/>
                  </a:solidFill>
                  <a:latin typeface="Cambria" panose="02040503050406030204" pitchFamily="18" charset="0"/>
                  <a:ea typeface="Cambria" panose="02040503050406030204" pitchFamily="18" charset="0"/>
                </a:rPr>
                <a:t> </a:t>
              </a:r>
              <a:r>
                <a:rPr lang="fr-FR" sz="2400" b="1" dirty="0" err="1">
                  <a:solidFill>
                    <a:srgbClr val="FF0000"/>
                  </a:solidFill>
                  <a:latin typeface="Cambria" panose="02040503050406030204" pitchFamily="18" charset="0"/>
                  <a:ea typeface="Cambria" panose="02040503050406030204" pitchFamily="18" charset="0"/>
                </a:rPr>
                <a:t>Ark</a:t>
              </a:r>
              <a:r>
                <a:rPr lang="fr-FR" sz="2400" b="1" dirty="0">
                  <a:solidFill>
                    <a:srgbClr val="FF0000"/>
                  </a:solidFill>
                  <a:latin typeface="Cambria" panose="02040503050406030204" pitchFamily="18" charset="0"/>
                  <a:ea typeface="Cambria" panose="02040503050406030204" pitchFamily="18" charset="0"/>
                </a:rPr>
                <a:t> </a:t>
              </a:r>
              <a:r>
                <a:rPr lang="fr-FR" sz="2400" b="1" dirty="0" smtClean="0">
                  <a:solidFill>
                    <a:srgbClr val="FF0000"/>
                  </a:solidFill>
                  <a:latin typeface="Cambria" panose="02040503050406030204" pitchFamily="18" charset="0"/>
                  <a:ea typeface="Cambria" panose="02040503050406030204" pitchFamily="18" charset="0"/>
                </a:rPr>
                <a:t> </a:t>
              </a:r>
              <a:r>
                <a:rPr lang="fr-FR" sz="2400" b="1" i="1" u="sng" dirty="0" err="1" smtClean="0">
                  <a:solidFill>
                    <a:srgbClr val="FF0000"/>
                  </a:solidFill>
                  <a:latin typeface="Cambria" panose="02040503050406030204" pitchFamily="18" charset="0"/>
                  <a:ea typeface="Cambria" panose="02040503050406030204" pitchFamily="18" charset="0"/>
                </a:rPr>
                <a:t>Arca</a:t>
              </a:r>
              <a:r>
                <a:rPr lang="fr-FR" sz="2400" b="1" i="1" u="sng" dirty="0" smtClean="0">
                  <a:solidFill>
                    <a:srgbClr val="FF0000"/>
                  </a:solidFill>
                  <a:latin typeface="Cambria" panose="02040503050406030204" pitchFamily="18" charset="0"/>
                  <a:ea typeface="Cambria" panose="02040503050406030204" pitchFamily="18" charset="0"/>
                </a:rPr>
                <a:t> </a:t>
              </a:r>
              <a:r>
                <a:rPr lang="fr-FR" sz="2400" b="1" i="1" u="sng" dirty="0" err="1" smtClean="0">
                  <a:solidFill>
                    <a:srgbClr val="FF0000"/>
                  </a:solidFill>
                  <a:latin typeface="Cambria" panose="02040503050406030204" pitchFamily="18" charset="0"/>
                  <a:ea typeface="Cambria" panose="02040503050406030204" pitchFamily="18" charset="0"/>
                </a:rPr>
                <a:t>noae</a:t>
              </a:r>
              <a:r>
                <a:rPr lang="fr-FR" sz="2400" b="1" i="1" dirty="0" smtClean="0">
                  <a:solidFill>
                    <a:srgbClr val="FF0000"/>
                  </a:solidFill>
                  <a:latin typeface="Cambria" panose="02040503050406030204" pitchFamily="18" charset="0"/>
                  <a:ea typeface="Cambria" panose="02040503050406030204" pitchFamily="18" charset="0"/>
                </a:rPr>
                <a:t>  </a:t>
              </a:r>
              <a:r>
                <a:rPr lang="fr-FR" b="1" i="1" dirty="0" smtClean="0">
                  <a:solidFill>
                    <a:srgbClr val="FF0000"/>
                  </a:solidFill>
                  <a:latin typeface="Cambria" panose="02040503050406030204" pitchFamily="18" charset="0"/>
                  <a:ea typeface="Cambria" panose="02040503050406030204" pitchFamily="18" charset="0"/>
                </a:rPr>
                <a:t>(</a:t>
              </a:r>
              <a:r>
                <a:rPr lang="fr-FR" b="1" i="1" dirty="0" err="1" smtClean="0">
                  <a:solidFill>
                    <a:srgbClr val="FF0000"/>
                  </a:solidFill>
                  <a:latin typeface="Cambria" panose="02040503050406030204" pitchFamily="18" charset="0"/>
                  <a:ea typeface="Cambria" panose="02040503050406030204" pitchFamily="18" charset="0"/>
                </a:rPr>
                <a:t>Linnaeus</a:t>
              </a:r>
              <a:r>
                <a:rPr lang="fr-FR" b="1" i="1" dirty="0">
                  <a:solidFill>
                    <a:srgbClr val="FF0000"/>
                  </a:solidFill>
                  <a:latin typeface="Cambria" panose="02040503050406030204" pitchFamily="18" charset="0"/>
                  <a:ea typeface="Cambria" panose="02040503050406030204" pitchFamily="18" charset="0"/>
                </a:rPr>
                <a:t>,</a:t>
              </a:r>
              <a:r>
                <a:rPr lang="fr-FR" b="1" i="1" dirty="0" smtClean="0">
                  <a:solidFill>
                    <a:srgbClr val="FF0000"/>
                  </a:solidFill>
                  <a:latin typeface="Cambria" panose="02040503050406030204" pitchFamily="18" charset="0"/>
                  <a:ea typeface="Cambria" panose="02040503050406030204" pitchFamily="18" charset="0"/>
                </a:rPr>
                <a:t> 1756)</a:t>
              </a:r>
              <a:endParaRPr lang="fr-FR" b="1" i="1" dirty="0">
                <a:solidFill>
                  <a:srgbClr val="FF0000"/>
                </a:solidFill>
                <a:latin typeface="Cambria" panose="02040503050406030204" pitchFamily="18" charset="0"/>
                <a:ea typeface="Cambria" panose="02040503050406030204" pitchFamily="18" charset="0"/>
              </a:endParaRPr>
            </a:p>
          </p:txBody>
        </p:sp>
        <p:sp>
          <p:nvSpPr>
            <p:cNvPr id="12" name="ZoneTexte 11"/>
            <p:cNvSpPr txBox="1"/>
            <p:nvPr/>
          </p:nvSpPr>
          <p:spPr>
            <a:xfrm>
              <a:off x="1005951" y="2699047"/>
              <a:ext cx="1440160" cy="326161"/>
            </a:xfrm>
            <a:prstGeom prst="rect">
              <a:avLst/>
            </a:prstGeom>
            <a:noFill/>
          </p:spPr>
          <p:txBody>
            <a:bodyPr wrap="square" rtlCol="0">
              <a:spAutoFit/>
            </a:bodyPr>
            <a:lstStyle/>
            <a:p>
              <a:pPr algn="ctr"/>
              <a:r>
                <a:rPr lang="fr-FR" sz="1400" b="1" i="1" dirty="0" err="1" smtClean="0">
                  <a:latin typeface="Cambria" panose="02040503050406030204" pitchFamily="18" charset="0"/>
                  <a:ea typeface="Cambria" panose="02040503050406030204" pitchFamily="18" charset="0"/>
                </a:rPr>
                <a:t>Arca</a:t>
              </a:r>
              <a:r>
                <a:rPr lang="fr-FR" sz="1400" b="1" i="1" dirty="0" smtClean="0">
                  <a:latin typeface="Cambria" panose="02040503050406030204" pitchFamily="18" charset="0"/>
                  <a:ea typeface="Cambria" panose="02040503050406030204" pitchFamily="18" charset="0"/>
                </a:rPr>
                <a:t> </a:t>
              </a:r>
              <a:r>
                <a:rPr lang="fr-FR" sz="1400" b="1" i="1" dirty="0" err="1" smtClean="0">
                  <a:latin typeface="Cambria" panose="02040503050406030204" pitchFamily="18" charset="0"/>
                  <a:ea typeface="Cambria" panose="02040503050406030204" pitchFamily="18" charset="0"/>
                </a:rPr>
                <a:t>noae</a:t>
              </a:r>
              <a:endParaRPr lang="fr-FR" sz="1400" b="1" i="1" dirty="0">
                <a:latin typeface="Cambria" panose="02040503050406030204" pitchFamily="18" charset="0"/>
                <a:ea typeface="Cambria" panose="02040503050406030204" pitchFamily="18" charset="0"/>
              </a:endParaRPr>
            </a:p>
          </p:txBody>
        </p:sp>
        <p:sp>
          <p:nvSpPr>
            <p:cNvPr id="13" name="ZoneTexte 12"/>
            <p:cNvSpPr txBox="1"/>
            <p:nvPr/>
          </p:nvSpPr>
          <p:spPr>
            <a:xfrm>
              <a:off x="3491880" y="2797576"/>
              <a:ext cx="1944216" cy="326161"/>
            </a:xfrm>
            <a:prstGeom prst="rect">
              <a:avLst/>
            </a:prstGeom>
            <a:noFill/>
          </p:spPr>
          <p:txBody>
            <a:bodyPr wrap="square" rtlCol="0">
              <a:spAutoFit/>
            </a:bodyPr>
            <a:lstStyle/>
            <a:p>
              <a:pPr algn="ctr"/>
              <a:r>
                <a:rPr lang="fr-FR" sz="1400" b="1" i="1" dirty="0" smtClean="0">
                  <a:latin typeface="Cambria" panose="02040503050406030204" pitchFamily="18" charset="0"/>
                  <a:ea typeface="Cambria" panose="02040503050406030204" pitchFamily="18" charset="0"/>
                </a:rPr>
                <a:t>A. </a:t>
              </a:r>
              <a:r>
                <a:rPr lang="fr-FR" sz="1400" b="1" i="1" dirty="0" err="1" smtClean="0">
                  <a:latin typeface="Cambria" panose="02040503050406030204" pitchFamily="18" charset="0"/>
                  <a:ea typeface="Cambria" panose="02040503050406030204" pitchFamily="18" charset="0"/>
                </a:rPr>
                <a:t>noae</a:t>
              </a:r>
              <a:r>
                <a:rPr lang="fr-FR" sz="1400" b="1" i="1" dirty="0" smtClean="0">
                  <a:latin typeface="Cambria" panose="02040503050406030204" pitchFamily="18" charset="0"/>
                  <a:ea typeface="Cambria" panose="02040503050406030204" pitchFamily="18" charset="0"/>
                </a:rPr>
                <a:t> </a:t>
              </a:r>
              <a:r>
                <a:rPr lang="fr-FR" sz="1400" b="1" dirty="0" smtClean="0">
                  <a:latin typeface="Cambria" panose="02040503050406030204" pitchFamily="18" charset="0"/>
                  <a:ea typeface="Cambria" panose="02040503050406030204" pitchFamily="18" charset="0"/>
                </a:rPr>
                <a:t>byssus</a:t>
              </a:r>
              <a:endParaRPr lang="fr-FR" sz="1400" b="1" i="1" dirty="0">
                <a:latin typeface="Cambria" panose="02040503050406030204" pitchFamily="18" charset="0"/>
                <a:ea typeface="Cambria" panose="02040503050406030204" pitchFamily="18" charset="0"/>
              </a:endParaRPr>
            </a:p>
          </p:txBody>
        </p:sp>
        <p:pic>
          <p:nvPicPr>
            <p:cNvPr id="14" name="Picture 1"/>
            <p:cNvPicPr>
              <a:picLocks noChangeAspect="1" noChangeArrowheads="1"/>
            </p:cNvPicPr>
            <p:nvPr/>
          </p:nvPicPr>
          <p:blipFill>
            <a:blip r:embed="rId4" cstate="print"/>
            <a:srcRect t="6786"/>
            <a:stretch>
              <a:fillRect/>
            </a:stretch>
          </p:blipFill>
          <p:spPr bwMode="auto">
            <a:xfrm>
              <a:off x="5256076" y="3870342"/>
              <a:ext cx="3539480" cy="2304256"/>
            </a:xfrm>
            <a:prstGeom prst="rect">
              <a:avLst/>
            </a:prstGeom>
            <a:noFill/>
            <a:ln w="9525">
              <a:noFill/>
              <a:miter lim="800000"/>
              <a:headEnd/>
              <a:tailEnd/>
            </a:ln>
          </p:spPr>
        </p:pic>
        <p:pic>
          <p:nvPicPr>
            <p:cNvPr id="15" name="Image 14" descr="Résultat de recherche d'images pour &quot;symbole femelle&quot;"/>
            <p:cNvPicPr/>
            <p:nvPr/>
          </p:nvPicPr>
          <p:blipFill>
            <a:blip r:embed="rId5" cstate="print"/>
            <a:srcRect/>
            <a:stretch>
              <a:fillRect/>
            </a:stretch>
          </p:blipFill>
          <p:spPr bwMode="auto">
            <a:xfrm>
              <a:off x="7920372" y="3609694"/>
              <a:ext cx="403493" cy="306621"/>
            </a:xfrm>
            <a:prstGeom prst="rect">
              <a:avLst/>
            </a:prstGeom>
            <a:noFill/>
            <a:ln w="28575">
              <a:solidFill>
                <a:schemeClr val="accent2">
                  <a:lumMod val="60000"/>
                  <a:lumOff val="40000"/>
                </a:schemeClr>
              </a:solidFill>
              <a:miter lim="800000"/>
              <a:headEnd/>
              <a:tailEnd/>
            </a:ln>
          </p:spPr>
        </p:pic>
        <p:pic>
          <p:nvPicPr>
            <p:cNvPr id="16" name="Image 15" descr="Résultat de recherche d'images pour &quot;symbole male&quot;"/>
            <p:cNvPicPr/>
            <p:nvPr/>
          </p:nvPicPr>
          <p:blipFill>
            <a:blip r:embed="rId6" cstate="print"/>
            <a:srcRect/>
            <a:stretch>
              <a:fillRect/>
            </a:stretch>
          </p:blipFill>
          <p:spPr bwMode="auto">
            <a:xfrm>
              <a:off x="5760132" y="3609694"/>
              <a:ext cx="403493" cy="306621"/>
            </a:xfrm>
            <a:prstGeom prst="rect">
              <a:avLst/>
            </a:prstGeom>
            <a:noFill/>
            <a:ln w="28575">
              <a:solidFill>
                <a:schemeClr val="accent5">
                  <a:lumMod val="75000"/>
                </a:schemeClr>
              </a:solidFill>
              <a:miter lim="800000"/>
              <a:headEnd/>
              <a:tailEnd/>
            </a:ln>
          </p:spPr>
        </p:pic>
        <p:pic>
          <p:nvPicPr>
            <p:cNvPr id="17" name="Image 16" descr="C:\Users\toshiba\Desktop\DORIS\arca_noae-bb111_image1200.jpg"/>
            <p:cNvPicPr/>
            <p:nvPr/>
          </p:nvPicPr>
          <p:blipFill>
            <a:blip r:embed="rId7" cstate="print"/>
            <a:srcRect/>
            <a:stretch>
              <a:fillRect/>
            </a:stretch>
          </p:blipFill>
          <p:spPr bwMode="auto">
            <a:xfrm>
              <a:off x="6156176" y="1402903"/>
              <a:ext cx="2304256" cy="1368152"/>
            </a:xfrm>
            <a:prstGeom prst="rect">
              <a:avLst/>
            </a:prstGeom>
            <a:ln>
              <a:noFill/>
            </a:ln>
            <a:effectLst>
              <a:softEdge rad="112500"/>
            </a:effectLst>
          </p:spPr>
        </p:pic>
        <p:sp>
          <p:nvSpPr>
            <p:cNvPr id="18" name="ZoneTexte 17"/>
            <p:cNvSpPr txBox="1"/>
            <p:nvPr/>
          </p:nvSpPr>
          <p:spPr>
            <a:xfrm>
              <a:off x="6156176" y="2699047"/>
              <a:ext cx="2232248" cy="554473"/>
            </a:xfrm>
            <a:prstGeom prst="rect">
              <a:avLst/>
            </a:prstGeom>
            <a:noFill/>
          </p:spPr>
          <p:txBody>
            <a:bodyPr wrap="square" rtlCol="0">
              <a:spAutoFit/>
            </a:bodyPr>
            <a:lstStyle/>
            <a:p>
              <a:pPr algn="ctr"/>
              <a:r>
                <a:rPr lang="fr-FR" sz="1400" b="1" i="1" dirty="0" smtClean="0">
                  <a:latin typeface="Cambria" panose="02040503050406030204" pitchFamily="18" charset="0"/>
                  <a:ea typeface="Cambria" panose="02040503050406030204" pitchFamily="18" charset="0"/>
                </a:rPr>
                <a:t>A. </a:t>
              </a:r>
              <a:r>
                <a:rPr lang="fr-FR" sz="1400" b="1" i="1" dirty="0" err="1" smtClean="0">
                  <a:latin typeface="Cambria" panose="02040503050406030204" pitchFamily="18" charset="0"/>
                  <a:ea typeface="Cambria" panose="02040503050406030204" pitchFamily="18" charset="0"/>
                </a:rPr>
                <a:t>noae</a:t>
              </a:r>
              <a:r>
                <a:rPr lang="fr-FR" sz="1400" b="1" i="1" dirty="0" smtClean="0">
                  <a:latin typeface="Cambria" panose="02040503050406030204" pitchFamily="18" charset="0"/>
                  <a:ea typeface="Cambria" panose="02040503050406030204" pitchFamily="18" charset="0"/>
                </a:rPr>
                <a:t> </a:t>
              </a:r>
              <a:r>
                <a:rPr lang="fr-FR" sz="1400" b="1" dirty="0" err="1" smtClean="0">
                  <a:latin typeface="Cambria" panose="02040503050406030204" pitchFamily="18" charset="0"/>
                  <a:ea typeface="Cambria" panose="02040503050406030204" pitchFamily="18" charset="0"/>
                </a:rPr>
                <a:t>covered</a:t>
              </a:r>
              <a:r>
                <a:rPr lang="fr-FR" sz="1400" b="1" dirty="0" smtClean="0">
                  <a:latin typeface="Cambria" panose="02040503050406030204" pitchFamily="18" charset="0"/>
                  <a:ea typeface="Cambria" panose="02040503050406030204" pitchFamily="18" charset="0"/>
                </a:rPr>
                <a:t> by the </a:t>
              </a:r>
              <a:r>
                <a:rPr lang="fr-FR" sz="1400" b="1" dirty="0" err="1" smtClean="0">
                  <a:latin typeface="Cambria" panose="02040503050406030204" pitchFamily="18" charset="0"/>
                  <a:ea typeface="Cambria" panose="02040503050406030204" pitchFamily="18" charset="0"/>
                </a:rPr>
                <a:t>sponge</a:t>
              </a:r>
              <a:r>
                <a:rPr lang="fr-FR" sz="1400" b="1" dirty="0" smtClean="0">
                  <a:latin typeface="Cambria" panose="02040503050406030204" pitchFamily="18" charset="0"/>
                  <a:ea typeface="Cambria" panose="02040503050406030204" pitchFamily="18" charset="0"/>
                </a:rPr>
                <a:t> </a:t>
              </a:r>
              <a:r>
                <a:rPr lang="fr-FR" sz="1400" b="1" i="1" dirty="0" smtClean="0">
                  <a:latin typeface="Cambria" panose="02040503050406030204" pitchFamily="18" charset="0"/>
                  <a:ea typeface="Cambria" panose="02040503050406030204" pitchFamily="18" charset="0"/>
                </a:rPr>
                <a:t>Crambe crambe</a:t>
              </a:r>
              <a:endParaRPr lang="fr-FR" sz="1400" b="1" i="1" dirty="0">
                <a:latin typeface="Cambria" panose="02040503050406030204" pitchFamily="18" charset="0"/>
                <a:ea typeface="Cambria" panose="02040503050406030204" pitchFamily="18" charset="0"/>
              </a:endParaRPr>
            </a:p>
          </p:txBody>
        </p:sp>
      </p:grpSp>
      <p:sp>
        <p:nvSpPr>
          <p:cNvPr id="19" name="Rectangle 18"/>
          <p:cNvSpPr/>
          <p:nvPr/>
        </p:nvSpPr>
        <p:spPr>
          <a:xfrm>
            <a:off x="369457" y="4321688"/>
            <a:ext cx="4531877" cy="2275664"/>
          </a:xfrm>
          <a:prstGeom prst="rect">
            <a:avLst/>
          </a:prstGeom>
          <a:solidFill>
            <a:schemeClr val="accent6">
              <a:lumMod val="20000"/>
              <a:lumOff val="8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t"/>
          <a:lstStyle/>
          <a:p>
            <a:pPr algn="just">
              <a:buFont typeface="Arial" pitchFamily="34" charset="0"/>
              <a:buChar char="•"/>
            </a:pPr>
            <a:r>
              <a:rPr lang="fr-FR" dirty="0" smtClean="0">
                <a:solidFill>
                  <a:schemeClr val="tx1"/>
                </a:solidFill>
                <a:latin typeface="Cambria" panose="02040503050406030204" pitchFamily="18" charset="0"/>
                <a:ea typeface="Cambria" panose="02040503050406030204" pitchFamily="18" charset="0"/>
                <a:cs typeface="Arial" pitchFamily="34" charset="0"/>
              </a:rPr>
              <a:t> </a:t>
            </a:r>
            <a:r>
              <a:rPr lang="fr-FR" dirty="0" err="1" smtClean="0">
                <a:solidFill>
                  <a:schemeClr val="tx1"/>
                </a:solidFill>
                <a:latin typeface="Cambria" panose="02040503050406030204" pitchFamily="18" charset="0"/>
                <a:ea typeface="Cambria" panose="02040503050406030204" pitchFamily="18" charset="0"/>
                <a:cs typeface="Arial" pitchFamily="34" charset="0"/>
              </a:rPr>
              <a:t>Epifaunal</a:t>
            </a:r>
            <a:r>
              <a:rPr lang="fr-FR" dirty="0" smtClean="0">
                <a:solidFill>
                  <a:schemeClr val="tx1"/>
                </a:solidFill>
                <a:latin typeface="Cambria" panose="02040503050406030204" pitchFamily="18" charset="0"/>
                <a:ea typeface="Cambria" panose="02040503050406030204" pitchFamily="18" charset="0"/>
                <a:cs typeface="Arial" pitchFamily="34" charset="0"/>
              </a:rPr>
              <a:t> / </a:t>
            </a:r>
            <a:r>
              <a:rPr lang="fr-FR" dirty="0" err="1" smtClean="0">
                <a:solidFill>
                  <a:schemeClr val="tx1"/>
                </a:solidFill>
                <a:latin typeface="Cambria" panose="02040503050406030204" pitchFamily="18" charset="0"/>
                <a:ea typeface="Cambria" panose="02040503050406030204" pitchFamily="18" charset="0"/>
                <a:cs typeface="Arial" pitchFamily="34" charset="0"/>
              </a:rPr>
              <a:t>fixed</a:t>
            </a:r>
            <a:r>
              <a:rPr lang="fr-FR" dirty="0" smtClean="0">
                <a:solidFill>
                  <a:schemeClr val="tx1"/>
                </a:solidFill>
                <a:latin typeface="Cambria" panose="02040503050406030204" pitchFamily="18" charset="0"/>
                <a:ea typeface="Cambria" panose="02040503050406030204" pitchFamily="18" charset="0"/>
                <a:cs typeface="Arial" pitchFamily="34" charset="0"/>
              </a:rPr>
              <a:t> on </a:t>
            </a:r>
            <a:r>
              <a:rPr lang="fr-FR" dirty="0" err="1" smtClean="0">
                <a:solidFill>
                  <a:schemeClr val="tx1"/>
                </a:solidFill>
                <a:latin typeface="Cambria" panose="02040503050406030204" pitchFamily="18" charset="0"/>
                <a:ea typeface="Cambria" panose="02040503050406030204" pitchFamily="18" charset="0"/>
                <a:cs typeface="Arial" pitchFamily="34" charset="0"/>
              </a:rPr>
              <a:t>rocky</a:t>
            </a:r>
            <a:r>
              <a:rPr lang="fr-FR" dirty="0" smtClean="0">
                <a:solidFill>
                  <a:schemeClr val="tx1"/>
                </a:solidFill>
                <a:latin typeface="Cambria" panose="02040503050406030204" pitchFamily="18" charset="0"/>
                <a:ea typeface="Cambria" panose="02040503050406030204" pitchFamily="18" charset="0"/>
                <a:cs typeface="Arial" pitchFamily="34" charset="0"/>
              </a:rPr>
              <a:t> grounds </a:t>
            </a:r>
            <a:endParaRPr lang="fr-FR" dirty="0" smtClean="0">
              <a:solidFill>
                <a:schemeClr val="tx1"/>
              </a:solidFill>
              <a:latin typeface="Cambria" panose="02040503050406030204" pitchFamily="18" charset="0"/>
              <a:ea typeface="Cambria" panose="02040503050406030204" pitchFamily="18" charset="0"/>
              <a:cs typeface="Arial" pitchFamily="34" charset="0"/>
            </a:endParaRPr>
          </a:p>
          <a:p>
            <a:pPr algn="just">
              <a:buFont typeface="Arial" pitchFamily="34" charset="0"/>
              <a:buChar char="•"/>
            </a:pPr>
            <a:r>
              <a:rPr lang="en-US" dirty="0" smtClean="0">
                <a:latin typeface="Cambria" panose="02040503050406030204" pitchFamily="18" charset="0"/>
                <a:ea typeface="Cambria" panose="02040503050406030204" pitchFamily="18" charset="0"/>
              </a:rPr>
              <a:t> It lives attached </a:t>
            </a:r>
            <a:r>
              <a:rPr lang="en-US" dirty="0">
                <a:latin typeface="Cambria" panose="02040503050406030204" pitchFamily="18" charset="0"/>
                <a:ea typeface="Cambria" panose="02040503050406030204" pitchFamily="18" charset="0"/>
              </a:rPr>
              <a:t>to the substrate using its </a:t>
            </a:r>
            <a:r>
              <a:rPr lang="en-US" dirty="0" smtClean="0">
                <a:latin typeface="Cambria" panose="02040503050406030204" pitchFamily="18" charset="0"/>
                <a:ea typeface="Cambria" panose="02040503050406030204" pitchFamily="18" charset="0"/>
              </a:rPr>
              <a:t>strong greenish </a:t>
            </a:r>
            <a:r>
              <a:rPr lang="en-US" dirty="0">
                <a:latin typeface="Cambria" panose="02040503050406030204" pitchFamily="18" charset="0"/>
                <a:ea typeface="Cambria" panose="02040503050406030204" pitchFamily="18" charset="0"/>
              </a:rPr>
              <a:t>byssus, it can reach a length of 120 mm and lives up to 25 </a:t>
            </a:r>
            <a:r>
              <a:rPr lang="en-US" dirty="0" smtClean="0">
                <a:latin typeface="Cambria" panose="02040503050406030204" pitchFamily="18" charset="0"/>
                <a:ea typeface="Cambria" panose="02040503050406030204" pitchFamily="18" charset="0"/>
              </a:rPr>
              <a:t>years</a:t>
            </a:r>
          </a:p>
          <a:p>
            <a:pPr algn="just">
              <a:buFont typeface="Arial" pitchFamily="34" charset="0"/>
              <a:buChar char="•"/>
            </a:pPr>
            <a:r>
              <a:rPr lang="fr-FR" dirty="0" smtClean="0">
                <a:solidFill>
                  <a:schemeClr val="tx1"/>
                </a:solidFill>
                <a:latin typeface="Cambria" panose="02040503050406030204" pitchFamily="18" charset="0"/>
                <a:ea typeface="Cambria" panose="02040503050406030204" pitchFamily="18" charset="0"/>
                <a:cs typeface="Arial" pitchFamily="34" charset="0"/>
              </a:rPr>
              <a:t> </a:t>
            </a:r>
            <a:r>
              <a:rPr lang="fr-FR" dirty="0" err="1" smtClean="0">
                <a:solidFill>
                  <a:schemeClr val="tx1"/>
                </a:solidFill>
                <a:latin typeface="Cambria" panose="02040503050406030204" pitchFamily="18" charset="0"/>
                <a:ea typeface="Cambria" panose="02040503050406030204" pitchFamily="18" charset="0"/>
                <a:cs typeface="Arial" pitchFamily="34" charset="0"/>
              </a:rPr>
              <a:t>Mediterranean</a:t>
            </a:r>
            <a:r>
              <a:rPr lang="fr-FR" dirty="0" smtClean="0">
                <a:solidFill>
                  <a:schemeClr val="tx1"/>
                </a:solidFill>
                <a:latin typeface="Cambria" panose="02040503050406030204" pitchFamily="18" charset="0"/>
                <a:ea typeface="Cambria" panose="02040503050406030204" pitchFamily="18" charset="0"/>
                <a:cs typeface="Arial" pitchFamily="34" charset="0"/>
              </a:rPr>
              <a:t> </a:t>
            </a:r>
            <a:r>
              <a:rPr lang="fr-FR" dirty="0" err="1" smtClean="0">
                <a:solidFill>
                  <a:schemeClr val="tx1"/>
                </a:solidFill>
                <a:latin typeface="Cambria" panose="02040503050406030204" pitchFamily="18" charset="0"/>
                <a:ea typeface="Cambria" panose="02040503050406030204" pitchFamily="18" charset="0"/>
                <a:cs typeface="Arial" pitchFamily="34" charset="0"/>
              </a:rPr>
              <a:t>sea</a:t>
            </a:r>
            <a:r>
              <a:rPr lang="fr-FR" dirty="0" smtClean="0">
                <a:solidFill>
                  <a:schemeClr val="tx1"/>
                </a:solidFill>
                <a:latin typeface="Cambria" panose="02040503050406030204" pitchFamily="18" charset="0"/>
                <a:ea typeface="Cambria" panose="02040503050406030204" pitchFamily="18" charset="0"/>
                <a:cs typeface="Arial" pitchFamily="34" charset="0"/>
              </a:rPr>
              <a:t> / Black </a:t>
            </a:r>
            <a:r>
              <a:rPr lang="fr-FR" dirty="0" err="1" smtClean="0">
                <a:solidFill>
                  <a:schemeClr val="tx1"/>
                </a:solidFill>
                <a:latin typeface="Cambria" panose="02040503050406030204" pitchFamily="18" charset="0"/>
                <a:ea typeface="Cambria" panose="02040503050406030204" pitchFamily="18" charset="0"/>
                <a:cs typeface="Arial" pitchFamily="34" charset="0"/>
              </a:rPr>
              <a:t>sea</a:t>
            </a:r>
            <a:r>
              <a:rPr lang="fr-FR" dirty="0" smtClean="0">
                <a:solidFill>
                  <a:schemeClr val="tx1"/>
                </a:solidFill>
                <a:latin typeface="Cambria" panose="02040503050406030204" pitchFamily="18" charset="0"/>
                <a:ea typeface="Cambria" panose="02040503050406030204" pitchFamily="18" charset="0"/>
                <a:cs typeface="Arial" pitchFamily="34" charset="0"/>
              </a:rPr>
              <a:t> / Atlantic </a:t>
            </a:r>
            <a:r>
              <a:rPr lang="fr-FR" dirty="0" err="1" smtClean="0">
                <a:solidFill>
                  <a:schemeClr val="tx1"/>
                </a:solidFill>
                <a:latin typeface="Cambria" panose="02040503050406030204" pitchFamily="18" charset="0"/>
                <a:ea typeface="Cambria" panose="02040503050406030204" pitchFamily="18" charset="0"/>
                <a:cs typeface="Arial" pitchFamily="34" charset="0"/>
              </a:rPr>
              <a:t>ocean</a:t>
            </a:r>
            <a:endParaRPr lang="fr-FR" dirty="0" smtClean="0">
              <a:solidFill>
                <a:schemeClr val="tx1"/>
              </a:solidFill>
              <a:latin typeface="Cambria" panose="02040503050406030204" pitchFamily="18" charset="0"/>
              <a:ea typeface="Cambria" panose="02040503050406030204" pitchFamily="18" charset="0"/>
              <a:cs typeface="Arial" pitchFamily="34" charset="0"/>
            </a:endParaRPr>
          </a:p>
          <a:p>
            <a:pPr algn="just">
              <a:buFont typeface="Arial" pitchFamily="34" charset="0"/>
              <a:buChar char="•"/>
            </a:pPr>
            <a:r>
              <a:rPr lang="fr-FR" dirty="0" smtClean="0">
                <a:solidFill>
                  <a:schemeClr val="tx1"/>
                </a:solidFill>
                <a:latin typeface="Cambria" panose="02040503050406030204" pitchFamily="18" charset="0"/>
                <a:ea typeface="Cambria" panose="02040503050406030204" pitchFamily="18" charset="0"/>
                <a:cs typeface="Arial" pitchFamily="34" charset="0"/>
              </a:rPr>
              <a:t>Important commercial value in </a:t>
            </a:r>
            <a:r>
              <a:rPr lang="fr-FR" dirty="0" err="1" smtClean="0">
                <a:solidFill>
                  <a:schemeClr val="tx1"/>
                </a:solidFill>
                <a:latin typeface="Cambria" panose="02040503050406030204" pitchFamily="18" charset="0"/>
                <a:ea typeface="Cambria" panose="02040503050406030204" pitchFamily="18" charset="0"/>
                <a:cs typeface="Arial" pitchFamily="34" charset="0"/>
              </a:rPr>
              <a:t>Croatia</a:t>
            </a:r>
            <a:r>
              <a:rPr lang="fr-FR" dirty="0" smtClean="0">
                <a:solidFill>
                  <a:schemeClr val="tx1"/>
                </a:solidFill>
                <a:latin typeface="Cambria" panose="02040503050406030204" pitchFamily="18" charset="0"/>
                <a:ea typeface="Cambria" panose="02040503050406030204" pitchFamily="18" charset="0"/>
                <a:cs typeface="Arial" pitchFamily="34" charset="0"/>
              </a:rPr>
              <a:t> and </a:t>
            </a:r>
            <a:r>
              <a:rPr lang="fr-FR" dirty="0" err="1" smtClean="0">
                <a:solidFill>
                  <a:schemeClr val="tx1"/>
                </a:solidFill>
                <a:latin typeface="Cambria" panose="02040503050406030204" pitchFamily="18" charset="0"/>
                <a:ea typeface="Cambria" panose="02040503050406030204" pitchFamily="18" charset="0"/>
                <a:cs typeface="Arial" pitchFamily="34" charset="0"/>
              </a:rPr>
              <a:t>Italy</a:t>
            </a:r>
            <a:r>
              <a:rPr lang="fr-FR" dirty="0" smtClean="0">
                <a:solidFill>
                  <a:schemeClr val="tx1"/>
                </a:solidFill>
                <a:latin typeface="Cambria" panose="02040503050406030204" pitchFamily="18" charset="0"/>
                <a:ea typeface="Cambria" panose="02040503050406030204" pitchFamily="18" charset="0"/>
                <a:cs typeface="Arial" pitchFamily="34" charset="0"/>
              </a:rPr>
              <a:t> </a:t>
            </a:r>
            <a:endParaRPr lang="fr-FR" dirty="0">
              <a:solidFill>
                <a:schemeClr val="tx1"/>
              </a:solidFill>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1698145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1966" y="404664"/>
            <a:ext cx="9132034" cy="144016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j-cs"/>
              </a:rPr>
              <a:t>Objectives</a:t>
            </a:r>
            <a:endParaRPr kumimoji="0" lang="fr-FR" sz="44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j-cs"/>
            </a:endParaRPr>
          </a:p>
        </p:txBody>
      </p:sp>
      <p:sp>
        <p:nvSpPr>
          <p:cNvPr id="10" name="Rectangle 9"/>
          <p:cNvSpPr/>
          <p:nvPr/>
        </p:nvSpPr>
        <p:spPr>
          <a:xfrm>
            <a:off x="1043608" y="2513312"/>
            <a:ext cx="7820042" cy="958660"/>
          </a:xfrm>
          <a:prstGeom prst="rect">
            <a:avLst/>
          </a:prstGeom>
        </p:spPr>
        <p:txBody>
          <a:bodyPr wrap="square">
            <a:spAutoFit/>
          </a:bodyPr>
          <a:lstStyle/>
          <a:p>
            <a:pPr algn="just">
              <a:lnSpc>
                <a:spcPct val="150000"/>
              </a:lnSpc>
            </a:pPr>
            <a:r>
              <a:rPr lang="en-US" sz="2000" dirty="0">
                <a:latin typeface="Cambria" panose="02040503050406030204" pitchFamily="18" charset="0"/>
                <a:ea typeface="Cambria" panose="02040503050406030204" pitchFamily="18" charset="0"/>
              </a:rPr>
              <a:t>What would be the concentrations of the trace elements (TE) in the </a:t>
            </a:r>
            <a:r>
              <a:rPr lang="en-US" sz="2000" dirty="0" smtClean="0">
                <a:latin typeface="Cambria" panose="02040503050406030204" pitchFamily="18" charset="0"/>
                <a:ea typeface="Cambria" panose="02040503050406030204" pitchFamily="18" charset="0"/>
              </a:rPr>
              <a:t>soft tissue </a:t>
            </a:r>
            <a:r>
              <a:rPr lang="en-US" sz="2000" dirty="0">
                <a:latin typeface="Cambria" panose="02040503050406030204" pitchFamily="18" charset="0"/>
                <a:ea typeface="Cambria" panose="02040503050406030204" pitchFamily="18" charset="0"/>
              </a:rPr>
              <a:t>of </a:t>
            </a:r>
            <a:r>
              <a:rPr lang="en-US" sz="2000" i="1" dirty="0">
                <a:latin typeface="Cambria" panose="02040503050406030204" pitchFamily="18" charset="0"/>
                <a:ea typeface="Cambria" panose="02040503050406030204" pitchFamily="18" charset="0"/>
              </a:rPr>
              <a:t>A. </a:t>
            </a:r>
            <a:r>
              <a:rPr lang="en-US" sz="2000" i="1" dirty="0" err="1">
                <a:latin typeface="Cambria" panose="02040503050406030204" pitchFamily="18" charset="0"/>
                <a:ea typeface="Cambria" panose="02040503050406030204" pitchFamily="18" charset="0"/>
              </a:rPr>
              <a:t>noae</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harvested from </a:t>
            </a:r>
            <a:r>
              <a:rPr lang="en-US" sz="2000" dirty="0" smtClean="0">
                <a:latin typeface="Cambria" panose="02040503050406030204" pitchFamily="18" charset="0"/>
                <a:ea typeface="Cambria" panose="02040503050406030204" pitchFamily="18" charset="0"/>
              </a:rPr>
              <a:t>the Bizerte </a:t>
            </a:r>
            <a:r>
              <a:rPr lang="en-US" sz="2000" dirty="0">
                <a:latin typeface="Cambria" panose="02040503050406030204" pitchFamily="18" charset="0"/>
                <a:ea typeface="Cambria" panose="02040503050406030204" pitchFamily="18" charset="0"/>
              </a:rPr>
              <a:t>lagoon?</a:t>
            </a:r>
            <a:endParaRPr lang="ar-TN" sz="2000" dirty="0">
              <a:latin typeface="Cambria" panose="02040503050406030204" pitchFamily="18" charset="0"/>
              <a:ea typeface="Cambria" panose="02040503050406030204" pitchFamily="18" charset="0"/>
            </a:endParaRPr>
          </a:p>
        </p:txBody>
      </p:sp>
      <p:sp>
        <p:nvSpPr>
          <p:cNvPr id="11" name="Rectangle 10"/>
          <p:cNvSpPr/>
          <p:nvPr/>
        </p:nvSpPr>
        <p:spPr>
          <a:xfrm>
            <a:off x="323528" y="2708920"/>
            <a:ext cx="504056"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2800" b="1" dirty="0" smtClean="0">
                <a:solidFill>
                  <a:schemeClr val="tx1"/>
                </a:solidFill>
              </a:rPr>
              <a:t>1</a:t>
            </a:r>
            <a:endParaRPr lang="ar-TN" sz="2800" b="1" dirty="0">
              <a:solidFill>
                <a:schemeClr val="tx1"/>
              </a:solidFill>
            </a:endParaRPr>
          </a:p>
        </p:txBody>
      </p:sp>
      <p:sp>
        <p:nvSpPr>
          <p:cNvPr id="12" name="Rectangle 11"/>
          <p:cNvSpPr/>
          <p:nvPr/>
        </p:nvSpPr>
        <p:spPr>
          <a:xfrm>
            <a:off x="323528" y="4561227"/>
            <a:ext cx="504056"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2800" b="1" dirty="0" smtClean="0">
                <a:solidFill>
                  <a:schemeClr val="tx1"/>
                </a:solidFill>
              </a:rPr>
              <a:t>2</a:t>
            </a:r>
            <a:endParaRPr lang="ar-TN" sz="2800" b="1" dirty="0">
              <a:solidFill>
                <a:schemeClr val="tx1"/>
              </a:solidFill>
            </a:endParaRPr>
          </a:p>
        </p:txBody>
      </p:sp>
      <p:sp>
        <p:nvSpPr>
          <p:cNvPr id="13" name="Rectangle 12"/>
          <p:cNvSpPr/>
          <p:nvPr/>
        </p:nvSpPr>
        <p:spPr>
          <a:xfrm>
            <a:off x="1072367" y="4315091"/>
            <a:ext cx="7820042" cy="965970"/>
          </a:xfrm>
          <a:prstGeom prst="rect">
            <a:avLst/>
          </a:prstGeom>
        </p:spPr>
        <p:txBody>
          <a:bodyPr wrap="square">
            <a:spAutoFit/>
          </a:bodyPr>
          <a:lstStyle/>
          <a:p>
            <a:pPr algn="just">
              <a:lnSpc>
                <a:spcPct val="150000"/>
              </a:lnSpc>
            </a:pPr>
            <a:r>
              <a:rPr lang="en-US" sz="2000" dirty="0" smtClean="0">
                <a:latin typeface="Cambria" panose="02040503050406030204" pitchFamily="18" charset="0"/>
                <a:ea typeface="Cambria" panose="02040503050406030204" pitchFamily="18" charset="0"/>
              </a:rPr>
              <a:t>What </a:t>
            </a:r>
            <a:r>
              <a:rPr lang="en-US" sz="2000" dirty="0">
                <a:latin typeface="Cambria" panose="02040503050406030204" pitchFamily="18" charset="0"/>
                <a:ea typeface="Cambria" panose="02040503050406030204" pitchFamily="18" charset="0"/>
              </a:rPr>
              <a:t>is the state of health of </a:t>
            </a:r>
            <a:r>
              <a:rPr lang="en-US" sz="2000" i="1" dirty="0">
                <a:latin typeface="Cambria" panose="02040503050406030204" pitchFamily="18" charset="0"/>
                <a:ea typeface="Cambria" panose="02040503050406030204" pitchFamily="18" charset="0"/>
              </a:rPr>
              <a:t>A. </a:t>
            </a:r>
            <a:r>
              <a:rPr lang="en-US" sz="2000" i="1" dirty="0" err="1">
                <a:latin typeface="Cambria" panose="02040503050406030204" pitchFamily="18" charset="0"/>
                <a:ea typeface="Cambria" panose="02040503050406030204" pitchFamily="18" charset="0"/>
              </a:rPr>
              <a:t>noae</a:t>
            </a:r>
            <a:r>
              <a:rPr lang="en-US" sz="2000" dirty="0">
                <a:latin typeface="Cambria" panose="02040503050406030204" pitchFamily="18" charset="0"/>
                <a:ea typeface="Cambria" panose="02040503050406030204" pitchFamily="18" charset="0"/>
              </a:rPr>
              <a:t> in the Bizerte lagoon and possible consumption of this marine product do poses risks to human health?</a:t>
            </a:r>
            <a:endParaRPr lang="ar-TN"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8130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pic>
        <p:nvPicPr>
          <p:cNvPr id="9" name="Picture 5" descr="C:\Users\toshiba\Desktop\1200px-Shell_Island_1985.jpg"/>
          <p:cNvPicPr>
            <a:picLocks noChangeAspect="1" noChangeArrowheads="1"/>
          </p:cNvPicPr>
          <p:nvPr/>
        </p:nvPicPr>
        <p:blipFill>
          <a:blip r:embed="rId3" cstate="print"/>
          <a:srcRect r="25510"/>
          <a:stretch>
            <a:fillRect/>
          </a:stretch>
        </p:blipFill>
        <p:spPr bwMode="auto">
          <a:xfrm>
            <a:off x="0" y="0"/>
            <a:ext cx="9144000" cy="6858000"/>
          </a:xfrm>
          <a:prstGeom prst="rect">
            <a:avLst/>
          </a:prstGeom>
          <a:ln>
            <a:noFill/>
          </a:ln>
          <a:effectLst>
            <a:softEdge rad="112500"/>
          </a:effectLst>
        </p:spPr>
      </p:pic>
      <p:sp>
        <p:nvSpPr>
          <p:cNvPr id="10" name="Titre 1"/>
          <p:cNvSpPr txBox="1">
            <a:spLocks/>
          </p:cNvSpPr>
          <p:nvPr/>
        </p:nvSpPr>
        <p:spPr>
          <a:xfrm>
            <a:off x="-17920" y="2708920"/>
            <a:ext cx="9132034" cy="1440160"/>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err="1" smtClean="0">
                <a:ln>
                  <a:noFill/>
                </a:ln>
                <a:solidFill>
                  <a:schemeClr val="bg1"/>
                </a:solidFill>
                <a:effectLst/>
                <a:uLnTx/>
                <a:uFillTx/>
                <a:latin typeface="Cambria" panose="02040503050406030204" pitchFamily="18" charset="0"/>
                <a:ea typeface="Cambria" panose="02040503050406030204" pitchFamily="18" charset="0"/>
                <a:cs typeface="+mj-cs"/>
              </a:rPr>
              <a:t>Materials</a:t>
            </a:r>
            <a:r>
              <a:rPr kumimoji="0" lang="fr-FR" sz="4800" b="1" i="0" u="none" strike="noStrike" kern="1200" cap="none" spc="0" normalizeH="0" baseline="0" noProof="0" dirty="0" smtClean="0">
                <a:ln>
                  <a:noFill/>
                </a:ln>
                <a:solidFill>
                  <a:schemeClr val="bg1"/>
                </a:solidFill>
                <a:effectLst/>
                <a:uLnTx/>
                <a:uFillTx/>
                <a:latin typeface="Cambria" panose="02040503050406030204" pitchFamily="18" charset="0"/>
                <a:ea typeface="Cambria" panose="02040503050406030204" pitchFamily="18" charset="0"/>
                <a:cs typeface="+mj-cs"/>
              </a:rPr>
              <a:t> &amp; </a:t>
            </a:r>
            <a:r>
              <a:rPr kumimoji="0" lang="fr-FR" sz="4800" b="1" i="0" u="none" strike="noStrike" kern="1200" cap="none" spc="0" normalizeH="0" baseline="0" noProof="0" dirty="0" err="1" smtClean="0">
                <a:ln>
                  <a:noFill/>
                </a:ln>
                <a:solidFill>
                  <a:schemeClr val="bg1"/>
                </a:solidFill>
                <a:effectLst/>
                <a:uLnTx/>
                <a:uFillTx/>
                <a:latin typeface="Cambria" panose="02040503050406030204" pitchFamily="18" charset="0"/>
                <a:ea typeface="Cambria" panose="02040503050406030204" pitchFamily="18" charset="0"/>
                <a:cs typeface="+mj-cs"/>
              </a:rPr>
              <a:t>Methods</a:t>
            </a:r>
            <a:endParaRPr kumimoji="0" lang="fr-FR" sz="48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j-cs"/>
            </a:endParaRPr>
          </a:p>
        </p:txBody>
      </p:sp>
    </p:spTree>
    <p:extLst>
      <p:ext uri="{BB962C8B-B14F-4D97-AF65-F5344CB8AC3E}">
        <p14:creationId xmlns:p14="http://schemas.microsoft.com/office/powerpoint/2010/main" val="2019511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549047" y="3184388"/>
            <a:ext cx="1500126" cy="1977685"/>
            <a:chOff x="4860031" y="-603448"/>
            <a:chExt cx="2558917" cy="3285426"/>
          </a:xfrm>
        </p:grpSpPr>
        <p:grpSp>
          <p:nvGrpSpPr>
            <p:cNvPr id="5" name="Groupe 22"/>
            <p:cNvGrpSpPr/>
            <p:nvPr/>
          </p:nvGrpSpPr>
          <p:grpSpPr>
            <a:xfrm>
              <a:off x="4932040" y="-603448"/>
              <a:ext cx="2151023" cy="3285426"/>
              <a:chOff x="1547664" y="836712"/>
              <a:chExt cx="1876425" cy="2503854"/>
            </a:xfrm>
          </p:grpSpPr>
          <p:pic>
            <p:nvPicPr>
              <p:cNvPr id="7" name="Image 6" descr="E:\20614401_1283259835116836_1580155170_n.jpg"/>
              <p:cNvPicPr/>
              <p:nvPr/>
            </p:nvPicPr>
            <p:blipFill>
              <a:blip r:embed="rId2" cstate="print"/>
              <a:srcRect/>
              <a:stretch>
                <a:fillRect/>
              </a:stretch>
            </p:blipFill>
            <p:spPr bwMode="auto">
              <a:xfrm>
                <a:off x="1547664" y="836712"/>
                <a:ext cx="1876425" cy="2503854"/>
              </a:xfrm>
              <a:prstGeom prst="rect">
                <a:avLst/>
              </a:prstGeom>
              <a:ln w="19050" cap="sq">
                <a:noFill/>
                <a:prstDash val="solid"/>
                <a:miter lim="800000"/>
              </a:ln>
              <a:effectLst>
                <a:outerShdw blurRad="50800" dist="38100" dir="2700000" algn="tl" rotWithShape="0">
                  <a:srgbClr val="000000">
                    <a:alpha val="43000"/>
                  </a:srgbClr>
                </a:outerShdw>
              </a:effectLst>
            </p:spPr>
          </p:pic>
          <p:sp>
            <p:nvSpPr>
              <p:cNvPr id="8" name="AutoShape 8"/>
              <p:cNvSpPr>
                <a:spLocks noChangeShapeType="1"/>
              </p:cNvSpPr>
              <p:nvPr/>
            </p:nvSpPr>
            <p:spPr bwMode="auto">
              <a:xfrm>
                <a:off x="2123728" y="2420888"/>
                <a:ext cx="989013" cy="0"/>
              </a:xfrm>
              <a:prstGeom prst="straightConnector1">
                <a:avLst/>
              </a:prstGeom>
              <a:noFill/>
              <a:ln w="28575">
                <a:solidFill>
                  <a:srgbClr val="FFFF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latin typeface="Cambria" panose="02040503050406030204" pitchFamily="18" charset="0"/>
                  <a:ea typeface="Cambria" panose="02040503050406030204" pitchFamily="18" charset="0"/>
                </a:endParaRPr>
              </a:p>
            </p:txBody>
          </p:sp>
        </p:grpSp>
        <p:sp>
          <p:nvSpPr>
            <p:cNvPr id="6" name="Text Box 7"/>
            <p:cNvSpPr txBox="1">
              <a:spLocks noChangeArrowheads="1"/>
            </p:cNvSpPr>
            <p:nvPr/>
          </p:nvSpPr>
          <p:spPr bwMode="auto">
            <a:xfrm>
              <a:off x="4860031" y="2158112"/>
              <a:ext cx="2558917" cy="43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Cambria" panose="02040503050406030204" pitchFamily="18" charset="0"/>
                  <a:ea typeface="Cambria" panose="02040503050406030204" pitchFamily="18" charset="0"/>
                  <a:cs typeface="Arial" pitchFamily="34" charset="0"/>
                </a:rPr>
                <a:t>W</a:t>
              </a:r>
              <a:endParaRPr kumimoji="0" 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p:txBody>
        </p:sp>
      </p:grpSp>
      <p:grpSp>
        <p:nvGrpSpPr>
          <p:cNvPr id="10" name="Groupe 9"/>
          <p:cNvGrpSpPr/>
          <p:nvPr/>
        </p:nvGrpSpPr>
        <p:grpSpPr>
          <a:xfrm>
            <a:off x="3552799" y="3412345"/>
            <a:ext cx="2423728" cy="1757836"/>
            <a:chOff x="323526" y="548680"/>
            <a:chExt cx="4320481" cy="2996953"/>
          </a:xfrm>
        </p:grpSpPr>
        <p:grpSp>
          <p:nvGrpSpPr>
            <p:cNvPr id="11" name="Groupe 10"/>
            <p:cNvGrpSpPr/>
            <p:nvPr/>
          </p:nvGrpSpPr>
          <p:grpSpPr>
            <a:xfrm>
              <a:off x="323526" y="548680"/>
              <a:ext cx="4320481" cy="2996953"/>
              <a:chOff x="7986233" y="-414479"/>
              <a:chExt cx="3602157" cy="2843410"/>
            </a:xfrm>
          </p:grpSpPr>
          <p:grpSp>
            <p:nvGrpSpPr>
              <p:cNvPr id="14" name="Groupe 21"/>
              <p:cNvGrpSpPr/>
              <p:nvPr/>
            </p:nvGrpSpPr>
            <p:grpSpPr>
              <a:xfrm>
                <a:off x="7986233" y="-414479"/>
                <a:ext cx="2991778" cy="2186201"/>
                <a:chOff x="4499994" y="1052735"/>
                <a:chExt cx="2609850" cy="1666125"/>
              </a:xfrm>
            </p:grpSpPr>
            <p:pic>
              <p:nvPicPr>
                <p:cNvPr id="17" name="Image 5" descr="20614228_1283262478449905_543277718_n"/>
                <p:cNvPicPr>
                  <a:picLocks noChangeAspect="1" noChangeArrowheads="1"/>
                </p:cNvPicPr>
                <p:nvPr/>
              </p:nvPicPr>
              <p:blipFill>
                <a:blip r:embed="rId3" cstate="print"/>
                <a:srcRect l="15087"/>
                <a:stretch>
                  <a:fillRect/>
                </a:stretch>
              </p:blipFill>
              <p:spPr bwMode="auto">
                <a:xfrm rot="16200000">
                  <a:off x="4971856" y="580873"/>
                  <a:ext cx="1666125" cy="2609850"/>
                </a:xfrm>
                <a:prstGeom prst="rect">
                  <a:avLst/>
                </a:prstGeom>
                <a:ln w="19050" cap="sq">
                  <a:noFill/>
                  <a:prstDash val="solid"/>
                  <a:miter lim="800000"/>
                </a:ln>
                <a:effectLst>
                  <a:outerShdw blurRad="50800" dist="38100" dir="2700000" algn="tl" rotWithShape="0">
                    <a:srgbClr val="000000">
                      <a:alpha val="43000"/>
                    </a:srgbClr>
                  </a:outerShdw>
                </a:effectLst>
              </p:spPr>
            </p:pic>
            <p:sp>
              <p:nvSpPr>
                <p:cNvPr id="18" name="AutoShape 4"/>
                <p:cNvSpPr>
                  <a:spLocks noChangeShapeType="1"/>
                </p:cNvSpPr>
                <p:nvPr/>
              </p:nvSpPr>
              <p:spPr bwMode="auto">
                <a:xfrm>
                  <a:off x="4788024" y="2420888"/>
                  <a:ext cx="1981200" cy="9525"/>
                </a:xfrm>
                <a:prstGeom prst="straightConnector1">
                  <a:avLst/>
                </a:prstGeom>
                <a:noFill/>
                <a:ln w="19050">
                  <a:no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latin typeface="Cambria" panose="02040503050406030204" pitchFamily="18" charset="0"/>
                    <a:ea typeface="Cambria" panose="02040503050406030204" pitchFamily="18" charset="0"/>
                  </a:endParaRPr>
                </a:p>
              </p:txBody>
            </p:sp>
            <p:sp>
              <p:nvSpPr>
                <p:cNvPr id="19" name="AutoShape 3"/>
                <p:cNvSpPr>
                  <a:spLocks noChangeShapeType="1"/>
                </p:cNvSpPr>
                <p:nvPr/>
              </p:nvSpPr>
              <p:spPr bwMode="auto">
                <a:xfrm flipH="1">
                  <a:off x="6876256" y="1196752"/>
                  <a:ext cx="9525" cy="1114425"/>
                </a:xfrm>
                <a:prstGeom prst="straightConnector1">
                  <a:avLst/>
                </a:prstGeom>
                <a:noFill/>
                <a:ln w="19050">
                  <a:no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latin typeface="Cambria" panose="02040503050406030204" pitchFamily="18" charset="0"/>
                    <a:ea typeface="Cambria" panose="02040503050406030204" pitchFamily="18" charset="0"/>
                  </a:endParaRPr>
                </a:p>
              </p:txBody>
            </p:sp>
          </p:grpSp>
          <p:sp>
            <p:nvSpPr>
              <p:cNvPr id="15" name="Text Box 2"/>
              <p:cNvSpPr txBox="1">
                <a:spLocks noChangeArrowheads="1"/>
              </p:cNvSpPr>
              <p:nvPr/>
            </p:nvSpPr>
            <p:spPr bwMode="auto">
              <a:xfrm>
                <a:off x="8869782" y="1771724"/>
                <a:ext cx="1568369" cy="657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Cambria" panose="02040503050406030204" pitchFamily="18" charset="0"/>
                    <a:ea typeface="Cambria" panose="02040503050406030204" pitchFamily="18" charset="0"/>
                    <a:cs typeface="Arial" pitchFamily="34" charset="0"/>
                  </a:rPr>
                  <a:t>L</a:t>
                </a:r>
                <a:endParaRPr kumimoji="0" lang="fr-FR" sz="1600" b="0" i="0" u="none" strike="noStrike" cap="none" normalizeH="0" baseline="0" dirty="0" smtClean="0">
                  <a:ln>
                    <a:noFill/>
                  </a:ln>
                  <a:solidFill>
                    <a:srgbClr val="00B0F0"/>
                  </a:solidFill>
                  <a:effectLst/>
                  <a:latin typeface="Cambria" panose="02040503050406030204" pitchFamily="18" charset="0"/>
                  <a:ea typeface="Cambria" panose="02040503050406030204" pitchFamily="18" charset="0"/>
                  <a:cs typeface="Arial" pitchFamily="34" charset="0"/>
                </a:endParaRPr>
              </a:p>
            </p:txBody>
          </p:sp>
          <p:sp>
            <p:nvSpPr>
              <p:cNvPr id="16" name="Text Box 1"/>
              <p:cNvSpPr txBox="1">
                <a:spLocks noChangeArrowheads="1"/>
              </p:cNvSpPr>
              <p:nvPr/>
            </p:nvSpPr>
            <p:spPr bwMode="auto">
              <a:xfrm rot="16200000">
                <a:off x="10307386" y="360712"/>
                <a:ext cx="1984187" cy="577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Cambria" panose="02040503050406030204" pitchFamily="18" charset="0"/>
                    <a:ea typeface="Cambria" panose="02040503050406030204" pitchFamily="18" charset="0"/>
                    <a:cs typeface="Arial" pitchFamily="34" charset="0"/>
                  </a:rPr>
                  <a:t>H</a:t>
                </a:r>
                <a:endParaRPr kumimoji="0" lang="fr-FR"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p:txBody>
          </p:sp>
        </p:grpSp>
        <p:cxnSp>
          <p:nvCxnSpPr>
            <p:cNvPr id="12" name="Connecteur droit avec flèche 11"/>
            <p:cNvCxnSpPr/>
            <p:nvPr/>
          </p:nvCxnSpPr>
          <p:spPr>
            <a:xfrm>
              <a:off x="3685127" y="781170"/>
              <a:ext cx="0" cy="1512169"/>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611560" y="2636912"/>
              <a:ext cx="2736304" cy="0"/>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4" name="Image 23"/>
          <p:cNvPicPr/>
          <p:nvPr/>
        </p:nvPicPr>
        <p:blipFill>
          <a:blip r:embed="rId4" cstate="print"/>
          <a:srcRect l="22975" t="15608" r="17521" b="12963"/>
          <a:stretch>
            <a:fillRect/>
          </a:stretch>
        </p:blipFill>
        <p:spPr bwMode="auto">
          <a:xfrm>
            <a:off x="3203288" y="157139"/>
            <a:ext cx="2880880" cy="2113210"/>
          </a:xfrm>
          <a:prstGeom prst="rect">
            <a:avLst/>
          </a:prstGeom>
          <a:noFill/>
          <a:ln w="9525">
            <a:noFill/>
            <a:miter lim="800000"/>
            <a:headEnd/>
            <a:tailEnd/>
          </a:ln>
        </p:spPr>
      </p:pic>
      <p:pic>
        <p:nvPicPr>
          <p:cNvPr id="25" name="Picture 7" descr="C:\Users\SAFA\Desktop\Tunisie_carte_archéologique.PNG"/>
          <p:cNvPicPr>
            <a:picLocks noChangeAspect="1" noChangeArrowheads="1"/>
          </p:cNvPicPr>
          <p:nvPr/>
        </p:nvPicPr>
        <p:blipFill>
          <a:blip r:embed="rId5" cstate="print">
            <a:extLst>
              <a:ext uri="{28A0092B-C50C-407E-A947-70E740481C1C}">
                <a14:useLocalDpi xmlns:a14="http://schemas.microsoft.com/office/drawing/2010/main" val="0"/>
              </a:ext>
            </a:extLst>
          </a:blip>
          <a:srcRect b="7317"/>
          <a:stretch>
            <a:fillRect/>
          </a:stretch>
        </p:blipFill>
        <p:spPr bwMode="auto">
          <a:xfrm>
            <a:off x="168808" y="157139"/>
            <a:ext cx="2839657" cy="6440213"/>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Rectangle 4"/>
          <p:cNvSpPr>
            <a:spLocks noChangeArrowheads="1"/>
          </p:cNvSpPr>
          <p:nvPr/>
        </p:nvSpPr>
        <p:spPr bwMode="auto">
          <a:xfrm>
            <a:off x="1331640" y="392343"/>
            <a:ext cx="542427" cy="470409"/>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solidFill>
                <a:srgbClr val="FFFF00"/>
              </a:solidFill>
              <a:latin typeface="Cambria" panose="02040503050406030204" pitchFamily="18" charset="0"/>
              <a:ea typeface="Cambria" panose="02040503050406030204" pitchFamily="18" charset="0"/>
            </a:endParaRPr>
          </a:p>
        </p:txBody>
      </p:sp>
      <p:cxnSp>
        <p:nvCxnSpPr>
          <p:cNvPr id="28" name="Connecteur droit avec flèche 27"/>
          <p:cNvCxnSpPr/>
          <p:nvPr/>
        </p:nvCxnSpPr>
        <p:spPr>
          <a:xfrm>
            <a:off x="1875585" y="862752"/>
            <a:ext cx="1400271" cy="394783"/>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4" name="AutoShape 3"/>
          <p:cNvSpPr>
            <a:spLocks noChangeArrowheads="1"/>
          </p:cNvSpPr>
          <p:nvPr/>
        </p:nvSpPr>
        <p:spPr bwMode="auto">
          <a:xfrm>
            <a:off x="5103819" y="1594068"/>
            <a:ext cx="195037" cy="178102"/>
          </a:xfrm>
          <a:prstGeom prst="star5">
            <a:avLst/>
          </a:prstGeom>
          <a:solidFill>
            <a:srgbClr val="FFFF00"/>
          </a:solid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endParaRPr lang="fr-FR">
              <a:latin typeface="Cambria" panose="02040503050406030204" pitchFamily="18" charset="0"/>
              <a:ea typeface="Cambria" panose="02040503050406030204" pitchFamily="18" charset="0"/>
            </a:endParaRPr>
          </a:p>
        </p:txBody>
      </p:sp>
      <p:sp>
        <p:nvSpPr>
          <p:cNvPr id="36" name="ZoneTexte 35"/>
          <p:cNvSpPr txBox="1"/>
          <p:nvPr/>
        </p:nvSpPr>
        <p:spPr>
          <a:xfrm rot="16200000">
            <a:off x="-634104" y="5229935"/>
            <a:ext cx="2190605" cy="584775"/>
          </a:xfrm>
          <a:prstGeom prst="rect">
            <a:avLst/>
          </a:prstGeom>
          <a:noFill/>
        </p:spPr>
        <p:txBody>
          <a:bodyPr wrap="square" rtlCol="1">
            <a:spAutoFit/>
          </a:bodyPr>
          <a:lstStyle/>
          <a:p>
            <a:pPr algn="ctr"/>
            <a:r>
              <a:rPr lang="fr-FR" sz="3200" b="1" dirty="0" smtClean="0">
                <a:solidFill>
                  <a:srgbClr val="FF0000"/>
                </a:solidFill>
                <a:latin typeface="Cambria" panose="02040503050406030204" pitchFamily="18" charset="0"/>
                <a:ea typeface="Cambria" panose="02040503050406030204" pitchFamily="18" charset="0"/>
              </a:rPr>
              <a:t>TUNISIA</a:t>
            </a:r>
            <a:endParaRPr lang="ar-TN" sz="3200" b="1" dirty="0">
              <a:solidFill>
                <a:srgbClr val="FF0000"/>
              </a:solidFill>
              <a:latin typeface="Cambria" panose="02040503050406030204" pitchFamily="18" charset="0"/>
              <a:ea typeface="Cambria" panose="02040503050406030204" pitchFamily="18" charset="0"/>
            </a:endParaRPr>
          </a:p>
        </p:txBody>
      </p:sp>
      <p:sp>
        <p:nvSpPr>
          <p:cNvPr id="37" name="ZoneTexte 36"/>
          <p:cNvSpPr txBox="1"/>
          <p:nvPr/>
        </p:nvSpPr>
        <p:spPr>
          <a:xfrm>
            <a:off x="6109923" y="584421"/>
            <a:ext cx="2812554" cy="461665"/>
          </a:xfrm>
          <a:prstGeom prst="rect">
            <a:avLst/>
          </a:prstGeom>
          <a:noFill/>
        </p:spPr>
        <p:txBody>
          <a:bodyPr wrap="square" rtlCol="1">
            <a:spAutoFit/>
          </a:bodyPr>
          <a:lstStyle/>
          <a:p>
            <a:pPr algn="ctr"/>
            <a:r>
              <a:rPr lang="fr-FR" sz="2400" b="1" dirty="0" smtClean="0">
                <a:solidFill>
                  <a:srgbClr val="FF0000"/>
                </a:solidFill>
                <a:latin typeface="Cambria" panose="02040503050406030204" pitchFamily="18" charset="0"/>
                <a:ea typeface="Cambria" panose="02040503050406030204" pitchFamily="18" charset="0"/>
              </a:rPr>
              <a:t>Bizerte lagoon</a:t>
            </a:r>
            <a:endParaRPr lang="ar-TN" sz="2400" b="1" dirty="0">
              <a:solidFill>
                <a:srgbClr val="FF0000"/>
              </a:solidFill>
              <a:latin typeface="Cambria" panose="02040503050406030204" pitchFamily="18" charset="0"/>
              <a:ea typeface="Cambria" panose="02040503050406030204" pitchFamily="18" charset="0"/>
            </a:endParaRPr>
          </a:p>
        </p:txBody>
      </p:sp>
      <p:pic>
        <p:nvPicPr>
          <p:cNvPr id="38" name="Picture 2" descr="C:\Users\toshiba\Desktop\Pied_coulisse_d.jpg"/>
          <p:cNvPicPr>
            <a:picLocks noChangeAspect="1" noChangeArrowheads="1"/>
          </p:cNvPicPr>
          <p:nvPr/>
        </p:nvPicPr>
        <p:blipFill>
          <a:blip r:embed="rId6" cstate="print"/>
          <a:srcRect/>
          <a:stretch>
            <a:fillRect/>
          </a:stretch>
        </p:blipFill>
        <p:spPr bwMode="auto">
          <a:xfrm rot="3443185">
            <a:off x="4275531" y="5789519"/>
            <a:ext cx="1252706" cy="451145"/>
          </a:xfrm>
          <a:prstGeom prst="rect">
            <a:avLst/>
          </a:prstGeom>
          <a:noFill/>
        </p:spPr>
      </p:pic>
      <p:pic>
        <p:nvPicPr>
          <p:cNvPr id="39" name="Picture 3" descr="C:\Users\toshiba\Desktop\GAT0.jpg"/>
          <p:cNvPicPr>
            <a:picLocks noChangeAspect="1" noChangeArrowheads="1"/>
          </p:cNvPicPr>
          <p:nvPr/>
        </p:nvPicPr>
        <p:blipFill>
          <a:blip r:embed="rId7" cstate="print"/>
          <a:srcRect l="19207" b="4373"/>
          <a:stretch>
            <a:fillRect/>
          </a:stretch>
        </p:blipFill>
        <p:spPr bwMode="auto">
          <a:xfrm>
            <a:off x="6383932" y="5374148"/>
            <a:ext cx="998646" cy="1281886"/>
          </a:xfrm>
          <a:prstGeom prst="rect">
            <a:avLst/>
          </a:prstGeom>
          <a:ln>
            <a:noFill/>
          </a:ln>
          <a:effectLst>
            <a:softEdge rad="112500"/>
          </a:effectLst>
        </p:spPr>
      </p:pic>
      <p:sp>
        <p:nvSpPr>
          <p:cNvPr id="43" name="Rectangle 42"/>
          <p:cNvSpPr/>
          <p:nvPr/>
        </p:nvSpPr>
        <p:spPr>
          <a:xfrm>
            <a:off x="3037250" y="2449733"/>
            <a:ext cx="3306099" cy="439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600" b="1" dirty="0" smtClean="0">
                <a:solidFill>
                  <a:schemeClr val="tx1"/>
                </a:solidFill>
                <a:latin typeface="Cambria" panose="02040503050406030204" pitchFamily="18" charset="0"/>
                <a:ea typeface="Cambria" panose="02040503050406030204" pitchFamily="18" charset="0"/>
              </a:rPr>
              <a:t>(</a:t>
            </a:r>
            <a:r>
              <a:rPr lang="fr-FR" sz="1600" b="1" dirty="0" err="1" smtClean="0">
                <a:solidFill>
                  <a:schemeClr val="tx1"/>
                </a:solidFill>
                <a:latin typeface="Cambria" panose="02040503050406030204" pitchFamily="18" charset="0"/>
                <a:ea typeface="Cambria" panose="02040503050406030204" pitchFamily="18" charset="0"/>
              </a:rPr>
              <a:t>October</a:t>
            </a:r>
            <a:r>
              <a:rPr lang="fr-FR" sz="1600" b="1" dirty="0" smtClean="0">
                <a:solidFill>
                  <a:schemeClr val="tx1"/>
                </a:solidFill>
                <a:latin typeface="Cambria" panose="02040503050406030204" pitchFamily="18" charset="0"/>
                <a:ea typeface="Cambria" panose="02040503050406030204" pitchFamily="18" charset="0"/>
              </a:rPr>
              <a:t> 2013-September 2014)</a:t>
            </a:r>
          </a:p>
          <a:p>
            <a:pPr algn="ctr"/>
            <a:endParaRPr lang="fr-FR" sz="1600" b="1" dirty="0">
              <a:solidFill>
                <a:schemeClr val="tx1"/>
              </a:solidFill>
              <a:latin typeface="Cambria" panose="02040503050406030204" pitchFamily="18" charset="0"/>
              <a:ea typeface="Cambria" panose="02040503050406030204" pitchFamily="18" charset="0"/>
            </a:endParaRPr>
          </a:p>
        </p:txBody>
      </p:sp>
      <p:grpSp>
        <p:nvGrpSpPr>
          <p:cNvPr id="44" name="Groupe 21"/>
          <p:cNvGrpSpPr/>
          <p:nvPr/>
        </p:nvGrpSpPr>
        <p:grpSpPr>
          <a:xfrm>
            <a:off x="6215547" y="1213732"/>
            <a:ext cx="2706930" cy="586958"/>
            <a:chOff x="8084610" y="-2266604"/>
            <a:chExt cx="3690715" cy="290895"/>
          </a:xfrm>
          <a:solidFill>
            <a:schemeClr val="bg2">
              <a:lumMod val="25000"/>
            </a:schemeClr>
          </a:solidFill>
        </p:grpSpPr>
        <p:sp>
          <p:nvSpPr>
            <p:cNvPr id="45" name="Rectangle 52"/>
            <p:cNvSpPr>
              <a:spLocks noChangeArrowheads="1"/>
            </p:cNvSpPr>
            <p:nvPr/>
          </p:nvSpPr>
          <p:spPr bwMode="auto">
            <a:xfrm>
              <a:off x="8084610" y="-2266604"/>
              <a:ext cx="3690715" cy="290895"/>
            </a:xfrm>
            <a:prstGeom prst="rect">
              <a:avLst/>
            </a:prstGeom>
            <a:solidFill>
              <a:schemeClr val="tx1"/>
            </a:solidFill>
            <a:ln w="12700">
              <a:noFill/>
              <a:miter lim="800000"/>
              <a:headEnd type="none" w="sm" len="sm"/>
              <a:tailEnd type="none" w="sm" len="sm"/>
            </a:ln>
            <a:effectLst/>
          </p:spPr>
          <p:txBody>
            <a:bodyPr wrap="square" lIns="90000" tIns="46800" rIns="90000" bIns="46800">
              <a:spAutoFit/>
              <a:flatTx/>
            </a:bodyPr>
            <a:lstStyle/>
            <a:p>
              <a:pPr algn="ctr">
                <a:defRPr/>
              </a:pPr>
              <a:r>
                <a:rPr lang="fr-FR" sz="1600" b="1" dirty="0" smtClean="0">
                  <a:solidFill>
                    <a:schemeClr val="bg1"/>
                  </a:solidFill>
                  <a:latin typeface="Cambria" panose="02040503050406030204" pitchFamily="18" charset="0"/>
                  <a:ea typeface="Cambria" panose="02040503050406030204" pitchFamily="18" charset="0"/>
                </a:rPr>
                <a:t> </a:t>
              </a:r>
              <a:r>
                <a:rPr lang="fr-FR" sz="1600" b="1" dirty="0" smtClean="0">
                  <a:solidFill>
                    <a:schemeClr val="bg1"/>
                  </a:solidFill>
                  <a:latin typeface="Cambria" panose="02040503050406030204" pitchFamily="18" charset="0"/>
                  <a:ea typeface="Cambria" panose="02040503050406030204" pitchFamily="18" charset="0"/>
                </a:rPr>
                <a:t>   37°08'36.0"N </a:t>
              </a:r>
              <a:r>
                <a:rPr lang="fr-FR" sz="1600" b="1" dirty="0" smtClean="0">
                  <a:solidFill>
                    <a:schemeClr val="bg1"/>
                  </a:solidFill>
                  <a:latin typeface="Cambria" panose="02040503050406030204" pitchFamily="18" charset="0"/>
                  <a:ea typeface="Cambria" panose="02040503050406030204" pitchFamily="18" charset="0"/>
                </a:rPr>
                <a:t>9°52'20.4"E</a:t>
              </a:r>
              <a:endParaRPr lang="fr-FR" sz="1600" b="1" dirty="0">
                <a:solidFill>
                  <a:schemeClr val="bg1"/>
                </a:solidFill>
                <a:latin typeface="Cambria" panose="02040503050406030204" pitchFamily="18" charset="0"/>
                <a:ea typeface="Cambria" panose="02040503050406030204" pitchFamily="18" charset="0"/>
                <a:cs typeface="Arial" charset="0"/>
              </a:endParaRPr>
            </a:p>
          </p:txBody>
        </p:sp>
        <p:sp>
          <p:nvSpPr>
            <p:cNvPr id="46" name="AutoShape 3"/>
            <p:cNvSpPr>
              <a:spLocks noChangeArrowheads="1"/>
            </p:cNvSpPr>
            <p:nvPr/>
          </p:nvSpPr>
          <p:spPr bwMode="auto">
            <a:xfrm flipH="1">
              <a:off x="8314191" y="-2179757"/>
              <a:ext cx="573072" cy="101647"/>
            </a:xfrm>
            <a:prstGeom prst="star5">
              <a:avLst/>
            </a:prstGeom>
            <a:solidFill>
              <a:srgbClr val="FFFF00"/>
            </a:solid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endParaRPr lang="fr-FR" sz="1400" b="1">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85796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22" presetClass="entr" presetSubtype="4"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par>
                                <p:cTn id="20" presetID="22" presetClass="entr" presetSubtype="4"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toshiba\Desktop\Photo0754.jpg"/>
          <p:cNvPicPr>
            <a:picLocks noChangeAspect="1" noChangeArrowheads="1"/>
          </p:cNvPicPr>
          <p:nvPr/>
        </p:nvPicPr>
        <p:blipFill>
          <a:blip r:embed="rId3" cstate="print"/>
          <a:srcRect/>
          <a:stretch>
            <a:fillRect/>
          </a:stretch>
        </p:blipFill>
        <p:spPr bwMode="auto">
          <a:xfrm>
            <a:off x="6444208" y="5949280"/>
            <a:ext cx="580577" cy="432048"/>
          </a:xfrm>
          <a:prstGeom prst="rect">
            <a:avLst/>
          </a:prstGeom>
          <a:noFill/>
        </p:spPr>
      </p:pic>
      <p:pic>
        <p:nvPicPr>
          <p:cNvPr id="5" name="Picture 2" descr="E:\Documents thèse feriel\photos équipements\Photo0831.jpg"/>
          <p:cNvPicPr>
            <a:picLocks noChangeAspect="1" noChangeArrowheads="1"/>
          </p:cNvPicPr>
          <p:nvPr/>
        </p:nvPicPr>
        <p:blipFill>
          <a:blip r:embed="rId4" cstate="print"/>
          <a:srcRect/>
          <a:stretch>
            <a:fillRect/>
          </a:stretch>
        </p:blipFill>
        <p:spPr bwMode="auto">
          <a:xfrm>
            <a:off x="6300192" y="3284984"/>
            <a:ext cx="1442665" cy="1080120"/>
          </a:xfrm>
          <a:prstGeom prst="rect">
            <a:avLst/>
          </a:prstGeom>
          <a:noFill/>
        </p:spPr>
      </p:pic>
      <p:pic>
        <p:nvPicPr>
          <p:cNvPr id="6" name="Picture 2" descr="E:\Documents thèse feriel\photos équipements\Photo0836.jpg"/>
          <p:cNvPicPr>
            <a:picLocks noChangeAspect="1" noChangeArrowheads="1"/>
          </p:cNvPicPr>
          <p:nvPr/>
        </p:nvPicPr>
        <p:blipFill>
          <a:blip r:embed="rId5" cstate="print"/>
          <a:srcRect/>
          <a:stretch>
            <a:fillRect/>
          </a:stretch>
        </p:blipFill>
        <p:spPr bwMode="auto">
          <a:xfrm>
            <a:off x="6300192" y="5301208"/>
            <a:ext cx="672075" cy="504056"/>
          </a:xfrm>
          <a:prstGeom prst="rect">
            <a:avLst/>
          </a:prstGeom>
          <a:noFill/>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latin typeface="Cambria" panose="02040503050406030204" pitchFamily="18" charset="0"/>
                <a:ea typeface="Cambria" panose="02040503050406030204" pitchFamily="18" charset="0"/>
              </a:rPr>
              <a:pPr/>
              <a:t>8</a:t>
            </a:fld>
            <a:endParaRPr lang="fr-BE">
              <a:latin typeface="Cambria" panose="02040503050406030204" pitchFamily="18" charset="0"/>
              <a:ea typeface="Cambria" panose="02040503050406030204" pitchFamily="18" charset="0"/>
            </a:endParaRPr>
          </a:p>
        </p:txBody>
      </p:sp>
      <p:pic>
        <p:nvPicPr>
          <p:cNvPr id="14" name="Image 13" descr="C:\Users\toshiba\Pictures\2016-04-09\190.jpg"/>
          <p:cNvPicPr/>
          <p:nvPr/>
        </p:nvPicPr>
        <p:blipFill>
          <a:blip r:embed="rId6" cstate="print"/>
          <a:srcRect/>
          <a:stretch>
            <a:fillRect/>
          </a:stretch>
        </p:blipFill>
        <p:spPr bwMode="auto">
          <a:xfrm>
            <a:off x="7164288" y="5013176"/>
            <a:ext cx="1800200" cy="1368152"/>
          </a:xfrm>
          <a:prstGeom prst="rect">
            <a:avLst/>
          </a:prstGeom>
          <a:noFill/>
          <a:ln w="9525">
            <a:noFill/>
            <a:miter lim="800000"/>
            <a:headEnd/>
            <a:tailEnd/>
          </a:ln>
        </p:spPr>
      </p:pic>
      <p:sp>
        <p:nvSpPr>
          <p:cNvPr id="25" name="Rectangle 24"/>
          <p:cNvSpPr/>
          <p:nvPr/>
        </p:nvSpPr>
        <p:spPr>
          <a:xfrm>
            <a:off x="1907704" y="1855859"/>
            <a:ext cx="2376264" cy="685950"/>
          </a:xfrm>
          <a:prstGeom prst="rect">
            <a:avLst/>
          </a:prstGeom>
          <a:solidFill>
            <a:schemeClr val="accent5">
              <a:lumMod val="50000"/>
            </a:schemeClr>
          </a:solidFill>
          <a:ln>
            <a:noFill/>
          </a:ln>
        </p:spPr>
        <p:style>
          <a:lnRef idx="1">
            <a:schemeClr val="accent6"/>
          </a:lnRef>
          <a:fillRef idx="2">
            <a:schemeClr val="accent6"/>
          </a:fillRef>
          <a:effectRef idx="1">
            <a:schemeClr val="accent6"/>
          </a:effectRef>
          <a:fontRef idx="minor">
            <a:schemeClr val="dk1"/>
          </a:fontRef>
        </p:style>
        <p:txBody>
          <a:bodyPr lIns="90873" tIns="45437" rIns="90873" bIns="45437" rtlCol="0" anchor="ctr"/>
          <a:lstStyle/>
          <a:p>
            <a:pPr marL="0" lvl="1" algn="ctr"/>
            <a:r>
              <a:rPr lang="fr-FR" sz="2400" b="1" dirty="0" smtClean="0">
                <a:solidFill>
                  <a:schemeClr val="bg1"/>
                </a:solidFill>
                <a:latin typeface="Cambria" panose="02040503050406030204" pitchFamily="18" charset="0"/>
                <a:ea typeface="Cambria" panose="02040503050406030204" pitchFamily="18" charset="0"/>
              </a:rPr>
              <a:t>Lyophilisation</a:t>
            </a:r>
            <a:endParaRPr lang="fr-FR" sz="2400" b="1" dirty="0">
              <a:solidFill>
                <a:schemeClr val="bg1"/>
              </a:solidFill>
              <a:latin typeface="Cambria" panose="02040503050406030204" pitchFamily="18" charset="0"/>
              <a:ea typeface="Cambria" panose="02040503050406030204" pitchFamily="18" charset="0"/>
            </a:endParaRPr>
          </a:p>
        </p:txBody>
      </p:sp>
      <p:sp>
        <p:nvSpPr>
          <p:cNvPr id="26" name="Rectangle 25"/>
          <p:cNvSpPr/>
          <p:nvPr/>
        </p:nvSpPr>
        <p:spPr>
          <a:xfrm>
            <a:off x="3167844" y="5301208"/>
            <a:ext cx="2376264" cy="648072"/>
          </a:xfrm>
          <a:prstGeom prst="rect">
            <a:avLst/>
          </a:prstGeom>
          <a:solidFill>
            <a:schemeClr val="bg2">
              <a:lumMod val="10000"/>
            </a:schemeClr>
          </a:solidFill>
          <a:ln>
            <a:noFill/>
          </a:ln>
        </p:spPr>
        <p:style>
          <a:lnRef idx="1">
            <a:schemeClr val="accent6"/>
          </a:lnRef>
          <a:fillRef idx="2">
            <a:schemeClr val="accent6"/>
          </a:fillRef>
          <a:effectRef idx="1">
            <a:schemeClr val="accent6"/>
          </a:effectRef>
          <a:fontRef idx="minor">
            <a:schemeClr val="dk1"/>
          </a:fontRef>
        </p:style>
        <p:txBody>
          <a:bodyPr lIns="90873" tIns="45437" rIns="90873" bIns="45437" rtlCol="0" anchor="ctr"/>
          <a:lstStyle/>
          <a:p>
            <a:pPr algn="ctr"/>
            <a:r>
              <a:rPr lang="fr-FR" sz="2400" b="1" dirty="0" smtClean="0">
                <a:solidFill>
                  <a:schemeClr val="bg1"/>
                </a:solidFill>
                <a:latin typeface="Cambria" panose="02040503050406030204" pitchFamily="18" charset="0"/>
                <a:ea typeface="Cambria" panose="02040503050406030204" pitchFamily="18" charset="0"/>
              </a:rPr>
              <a:t>Trace elements</a:t>
            </a:r>
            <a:endParaRPr lang="fr-FR" sz="2400" b="1" dirty="0">
              <a:solidFill>
                <a:schemeClr val="bg1"/>
              </a:solidFill>
              <a:latin typeface="Cambria" panose="02040503050406030204" pitchFamily="18" charset="0"/>
              <a:ea typeface="Cambria" panose="02040503050406030204" pitchFamily="18" charset="0"/>
            </a:endParaRPr>
          </a:p>
        </p:txBody>
      </p:sp>
      <p:sp>
        <p:nvSpPr>
          <p:cNvPr id="27" name="Rectangle 26"/>
          <p:cNvSpPr/>
          <p:nvPr/>
        </p:nvSpPr>
        <p:spPr>
          <a:xfrm>
            <a:off x="2555776" y="3501008"/>
            <a:ext cx="2376264" cy="648072"/>
          </a:xfrm>
          <a:prstGeom prst="rect">
            <a:avLst/>
          </a:prstGeom>
          <a:solidFill>
            <a:schemeClr val="tx2">
              <a:lumMod val="50000"/>
            </a:schemeClr>
          </a:solidFill>
          <a:ln>
            <a:noFill/>
          </a:ln>
        </p:spPr>
        <p:style>
          <a:lnRef idx="1">
            <a:schemeClr val="accent6"/>
          </a:lnRef>
          <a:fillRef idx="2">
            <a:schemeClr val="accent6"/>
          </a:fillRef>
          <a:effectRef idx="1">
            <a:schemeClr val="accent6"/>
          </a:effectRef>
          <a:fontRef idx="minor">
            <a:schemeClr val="dk1"/>
          </a:fontRef>
        </p:style>
        <p:txBody>
          <a:bodyPr lIns="90873" tIns="45437" rIns="90873" bIns="45437" rtlCol="0" anchor="ctr"/>
          <a:lstStyle/>
          <a:p>
            <a:pPr marL="0" lvl="1" algn="ctr"/>
            <a:r>
              <a:rPr lang="fr-FR" sz="2400" b="1" dirty="0" smtClean="0">
                <a:solidFill>
                  <a:schemeClr val="bg1"/>
                </a:solidFill>
                <a:latin typeface="Cambria" panose="02040503050406030204" pitchFamily="18" charset="0"/>
                <a:ea typeface="Cambria" panose="02040503050406030204" pitchFamily="18" charset="0"/>
              </a:rPr>
              <a:t>Mineralization</a:t>
            </a:r>
            <a:endParaRPr lang="fr-FR" sz="2400" b="1" dirty="0">
              <a:solidFill>
                <a:schemeClr val="bg1"/>
              </a:solidFill>
              <a:latin typeface="Cambria" panose="02040503050406030204" pitchFamily="18" charset="0"/>
              <a:ea typeface="Cambria" panose="02040503050406030204" pitchFamily="18" charset="0"/>
            </a:endParaRPr>
          </a:p>
        </p:txBody>
      </p:sp>
      <p:pic>
        <p:nvPicPr>
          <p:cNvPr id="39" name="Picture 41" descr="C:\Users\toshiba\Pictures\2016-04-09\185.jpg"/>
          <p:cNvPicPr>
            <a:picLocks noChangeAspect="1" noChangeArrowheads="1"/>
          </p:cNvPicPr>
          <p:nvPr/>
        </p:nvPicPr>
        <p:blipFill>
          <a:blip r:embed="rId7" cstate="print"/>
          <a:srcRect/>
          <a:stretch>
            <a:fillRect/>
          </a:stretch>
        </p:blipFill>
        <p:spPr bwMode="auto">
          <a:xfrm>
            <a:off x="8028384" y="1484784"/>
            <a:ext cx="864096" cy="1211521"/>
          </a:xfrm>
          <a:prstGeom prst="rect">
            <a:avLst/>
          </a:prstGeom>
          <a:noFill/>
        </p:spPr>
      </p:pic>
      <p:pic>
        <p:nvPicPr>
          <p:cNvPr id="40" name="Picture 48" descr="Résultat de recherche d'images pour &quot;mortier agate&quot;"/>
          <p:cNvPicPr>
            <a:picLocks noChangeAspect="1" noChangeArrowheads="1"/>
          </p:cNvPicPr>
          <p:nvPr/>
        </p:nvPicPr>
        <p:blipFill>
          <a:blip r:embed="rId8" cstate="print"/>
          <a:srcRect/>
          <a:stretch>
            <a:fillRect/>
          </a:stretch>
        </p:blipFill>
        <p:spPr bwMode="auto">
          <a:xfrm>
            <a:off x="8100392" y="2780928"/>
            <a:ext cx="718167" cy="599357"/>
          </a:xfrm>
          <a:prstGeom prst="rect">
            <a:avLst/>
          </a:prstGeom>
          <a:noFill/>
        </p:spPr>
      </p:pic>
      <p:pic>
        <p:nvPicPr>
          <p:cNvPr id="41" name="Picture 43" descr="C:\Users\toshiba\Pictures\2016-04-09\173.jpg"/>
          <p:cNvPicPr>
            <a:picLocks noChangeAspect="1" noChangeArrowheads="1"/>
          </p:cNvPicPr>
          <p:nvPr/>
        </p:nvPicPr>
        <p:blipFill>
          <a:blip r:embed="rId9" cstate="print"/>
          <a:srcRect t="27636"/>
          <a:stretch>
            <a:fillRect/>
          </a:stretch>
        </p:blipFill>
        <p:spPr bwMode="auto">
          <a:xfrm>
            <a:off x="6300192" y="1484784"/>
            <a:ext cx="1512168" cy="1534238"/>
          </a:xfrm>
          <a:prstGeom prst="rect">
            <a:avLst/>
          </a:prstGeom>
          <a:noFill/>
        </p:spPr>
      </p:pic>
      <p:pic>
        <p:nvPicPr>
          <p:cNvPr id="42" name="Picture 42" descr="C:\Users\toshiba\Pictures\2016-04-09\151.jpg"/>
          <p:cNvPicPr>
            <a:picLocks noChangeAspect="1" noChangeArrowheads="1"/>
          </p:cNvPicPr>
          <p:nvPr/>
        </p:nvPicPr>
        <p:blipFill>
          <a:blip r:embed="rId10" cstate="print"/>
          <a:srcRect r="13579"/>
          <a:stretch>
            <a:fillRect/>
          </a:stretch>
        </p:blipFill>
        <p:spPr bwMode="auto">
          <a:xfrm>
            <a:off x="7740352" y="3573016"/>
            <a:ext cx="1142507" cy="1042629"/>
          </a:xfrm>
          <a:prstGeom prst="rect">
            <a:avLst/>
          </a:prstGeom>
          <a:noFill/>
        </p:spPr>
      </p:pic>
      <p:sp>
        <p:nvSpPr>
          <p:cNvPr id="35" name="Rectangle 34"/>
          <p:cNvSpPr/>
          <p:nvPr/>
        </p:nvSpPr>
        <p:spPr>
          <a:xfrm>
            <a:off x="71405" y="440668"/>
            <a:ext cx="8964488" cy="523220"/>
          </a:xfrm>
          <a:prstGeom prst="rect">
            <a:avLst/>
          </a:prstGeom>
        </p:spPr>
        <p:txBody>
          <a:bodyPr wrap="square">
            <a:spAutoFit/>
          </a:bodyPr>
          <a:lstStyle/>
          <a:p>
            <a:pPr algn="ctr"/>
            <a:r>
              <a:rPr lang="en-US" sz="2800" b="1" dirty="0" smtClean="0">
                <a:solidFill>
                  <a:srgbClr val="FF0000"/>
                </a:solidFill>
                <a:latin typeface="Cambria" panose="02040503050406030204" pitchFamily="18" charset="0"/>
                <a:ea typeface="Cambria" panose="02040503050406030204" pitchFamily="18" charset="0"/>
              </a:rPr>
              <a:t>I</a:t>
            </a:r>
            <a:r>
              <a:rPr lang="en-US" sz="2800" dirty="0" smtClean="0">
                <a:solidFill>
                  <a:srgbClr val="FF0000"/>
                </a:solidFill>
                <a:latin typeface="Cambria" panose="02040503050406030204" pitchFamily="18" charset="0"/>
                <a:ea typeface="Cambria" panose="02040503050406030204" pitchFamily="18" charset="0"/>
              </a:rPr>
              <a:t>nductively </a:t>
            </a:r>
            <a:r>
              <a:rPr lang="en-US" sz="2800" b="1" dirty="0" smtClean="0">
                <a:solidFill>
                  <a:srgbClr val="FF0000"/>
                </a:solidFill>
                <a:latin typeface="Cambria" panose="02040503050406030204" pitchFamily="18" charset="0"/>
                <a:ea typeface="Cambria" panose="02040503050406030204" pitchFamily="18" charset="0"/>
              </a:rPr>
              <a:t>C</a:t>
            </a:r>
            <a:r>
              <a:rPr lang="en-US" sz="2800" dirty="0" smtClean="0">
                <a:solidFill>
                  <a:srgbClr val="FF0000"/>
                </a:solidFill>
                <a:latin typeface="Cambria" panose="02040503050406030204" pitchFamily="18" charset="0"/>
                <a:ea typeface="Cambria" panose="02040503050406030204" pitchFamily="18" charset="0"/>
              </a:rPr>
              <a:t>oupled </a:t>
            </a:r>
            <a:r>
              <a:rPr lang="en-US" sz="2800" b="1" dirty="0" smtClean="0">
                <a:solidFill>
                  <a:srgbClr val="FF0000"/>
                </a:solidFill>
                <a:latin typeface="Cambria" panose="02040503050406030204" pitchFamily="18" charset="0"/>
                <a:ea typeface="Cambria" panose="02040503050406030204" pitchFamily="18" charset="0"/>
              </a:rPr>
              <a:t>P</a:t>
            </a:r>
            <a:r>
              <a:rPr lang="en-US" sz="2800" dirty="0" smtClean="0">
                <a:solidFill>
                  <a:srgbClr val="FF0000"/>
                </a:solidFill>
                <a:latin typeface="Cambria" panose="02040503050406030204" pitchFamily="18" charset="0"/>
                <a:ea typeface="Cambria" panose="02040503050406030204" pitchFamily="18" charset="0"/>
              </a:rPr>
              <a:t>lasma </a:t>
            </a:r>
            <a:r>
              <a:rPr lang="en-US" sz="2800" b="1" dirty="0" smtClean="0">
                <a:solidFill>
                  <a:srgbClr val="FF0000"/>
                </a:solidFill>
                <a:latin typeface="Cambria" panose="02040503050406030204" pitchFamily="18" charset="0"/>
                <a:ea typeface="Cambria" panose="02040503050406030204" pitchFamily="18" charset="0"/>
              </a:rPr>
              <a:t>M</a:t>
            </a:r>
            <a:r>
              <a:rPr lang="en-US" sz="2800" dirty="0" smtClean="0">
                <a:solidFill>
                  <a:srgbClr val="FF0000"/>
                </a:solidFill>
                <a:latin typeface="Cambria" panose="02040503050406030204" pitchFamily="18" charset="0"/>
                <a:ea typeface="Cambria" panose="02040503050406030204" pitchFamily="18" charset="0"/>
              </a:rPr>
              <a:t>ass </a:t>
            </a:r>
            <a:r>
              <a:rPr lang="en-US" sz="2800" b="1" dirty="0" smtClean="0">
                <a:solidFill>
                  <a:srgbClr val="FF0000"/>
                </a:solidFill>
                <a:latin typeface="Cambria" panose="02040503050406030204" pitchFamily="18" charset="0"/>
                <a:ea typeface="Cambria" panose="02040503050406030204" pitchFamily="18" charset="0"/>
              </a:rPr>
              <a:t>S</a:t>
            </a:r>
            <a:r>
              <a:rPr lang="en-US" sz="2800" dirty="0" smtClean="0">
                <a:solidFill>
                  <a:srgbClr val="FF0000"/>
                </a:solidFill>
                <a:latin typeface="Cambria" panose="02040503050406030204" pitchFamily="18" charset="0"/>
                <a:ea typeface="Cambria" panose="02040503050406030204" pitchFamily="18" charset="0"/>
              </a:rPr>
              <a:t>pectrometry </a:t>
            </a:r>
            <a:r>
              <a:rPr lang="fr-FR" sz="2800" b="1" dirty="0" smtClean="0">
                <a:solidFill>
                  <a:srgbClr val="FF0000"/>
                </a:solidFill>
                <a:latin typeface="Cambria" panose="02040503050406030204" pitchFamily="18" charset="0"/>
                <a:ea typeface="Cambria" panose="02040503050406030204" pitchFamily="18" charset="0"/>
              </a:rPr>
              <a:t>(</a:t>
            </a:r>
            <a:r>
              <a:rPr lang="fr-FR" sz="2800" b="1" dirty="0" smtClean="0">
                <a:solidFill>
                  <a:srgbClr val="FF0000"/>
                </a:solidFill>
                <a:latin typeface="Cambria" panose="02040503050406030204" pitchFamily="18" charset="0"/>
                <a:ea typeface="Cambria" panose="02040503050406030204" pitchFamily="18" charset="0"/>
              </a:rPr>
              <a:t>ICP-MS)</a:t>
            </a:r>
            <a:endParaRPr lang="fr-FR" sz="2800" dirty="0">
              <a:solidFill>
                <a:srgbClr val="FF0000"/>
              </a:solidFill>
              <a:latin typeface="Cambria" panose="02040503050406030204" pitchFamily="18" charset="0"/>
              <a:ea typeface="Cambria" panose="02040503050406030204" pitchFamily="18" charset="0"/>
            </a:endParaRPr>
          </a:p>
        </p:txBody>
      </p:sp>
      <p:sp>
        <p:nvSpPr>
          <p:cNvPr id="49" name="Flèche droite 48"/>
          <p:cNvSpPr/>
          <p:nvPr/>
        </p:nvSpPr>
        <p:spPr>
          <a:xfrm rot="5400000">
            <a:off x="3383868" y="2888940"/>
            <a:ext cx="576064" cy="50405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mbria" panose="02040503050406030204" pitchFamily="18" charset="0"/>
              <a:ea typeface="Cambria" panose="02040503050406030204" pitchFamily="18" charset="0"/>
            </a:endParaRPr>
          </a:p>
        </p:txBody>
      </p:sp>
      <p:sp>
        <p:nvSpPr>
          <p:cNvPr id="50" name="Flèche droite 49"/>
          <p:cNvSpPr/>
          <p:nvPr/>
        </p:nvSpPr>
        <p:spPr>
          <a:xfrm rot="5400000">
            <a:off x="3995936" y="4689140"/>
            <a:ext cx="576064" cy="50405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mbria" panose="02040503050406030204" pitchFamily="18" charset="0"/>
              <a:ea typeface="Cambria" panose="02040503050406030204" pitchFamily="18" charset="0"/>
            </a:endParaRPr>
          </a:p>
        </p:txBody>
      </p:sp>
      <p:pic>
        <p:nvPicPr>
          <p:cNvPr id="52" name="Picture 2" descr="C:\Users\toshiba\Pictures\2016-04-09\156.jpg"/>
          <p:cNvPicPr>
            <a:picLocks noChangeAspect="1" noChangeArrowheads="1"/>
          </p:cNvPicPr>
          <p:nvPr/>
        </p:nvPicPr>
        <p:blipFill>
          <a:blip r:embed="rId11" cstate="print"/>
          <a:srcRect t="21432" r="12104" b="22843"/>
          <a:stretch>
            <a:fillRect/>
          </a:stretch>
        </p:blipFill>
        <p:spPr bwMode="auto">
          <a:xfrm>
            <a:off x="6732240" y="4437112"/>
            <a:ext cx="864096" cy="432048"/>
          </a:xfrm>
          <a:prstGeom prst="rect">
            <a:avLst/>
          </a:prstGeom>
          <a:noFill/>
        </p:spPr>
      </p:pic>
      <p:sp>
        <p:nvSpPr>
          <p:cNvPr id="56" name="Flèche droite 55"/>
          <p:cNvSpPr/>
          <p:nvPr/>
        </p:nvSpPr>
        <p:spPr>
          <a:xfrm>
            <a:off x="4355976" y="1999875"/>
            <a:ext cx="576064" cy="504056"/>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mbria" panose="02040503050406030204" pitchFamily="18" charset="0"/>
              <a:ea typeface="Cambria" panose="02040503050406030204" pitchFamily="18" charset="0"/>
            </a:endParaRPr>
          </a:p>
        </p:txBody>
      </p:sp>
      <p:sp>
        <p:nvSpPr>
          <p:cNvPr id="57" name="Flèche droite 56"/>
          <p:cNvSpPr/>
          <p:nvPr/>
        </p:nvSpPr>
        <p:spPr>
          <a:xfrm>
            <a:off x="5004048" y="3573016"/>
            <a:ext cx="576064" cy="504056"/>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mbria" panose="02040503050406030204" pitchFamily="18" charset="0"/>
              <a:ea typeface="Cambria" panose="02040503050406030204" pitchFamily="18" charset="0"/>
            </a:endParaRPr>
          </a:p>
        </p:txBody>
      </p:sp>
      <p:sp>
        <p:nvSpPr>
          <p:cNvPr id="58" name="Flèche droite 57"/>
          <p:cNvSpPr/>
          <p:nvPr/>
        </p:nvSpPr>
        <p:spPr>
          <a:xfrm>
            <a:off x="5616116" y="5445224"/>
            <a:ext cx="576064" cy="50405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mbria" panose="02040503050406030204" pitchFamily="18" charset="0"/>
              <a:ea typeface="Cambria" panose="02040503050406030204" pitchFamily="18" charset="0"/>
            </a:endParaRPr>
          </a:p>
        </p:txBody>
      </p:sp>
      <p:sp>
        <p:nvSpPr>
          <p:cNvPr id="37" name="Ellipse 36"/>
          <p:cNvSpPr/>
          <p:nvPr/>
        </p:nvSpPr>
        <p:spPr>
          <a:xfrm>
            <a:off x="1163908" y="4839283"/>
            <a:ext cx="764734" cy="568237"/>
          </a:xfrm>
          <a:prstGeom prst="ellipse">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latin typeface="Cambria" panose="02040503050406030204" pitchFamily="18" charset="0"/>
                <a:ea typeface="Cambria" panose="02040503050406030204" pitchFamily="18" charset="0"/>
              </a:rPr>
              <a:t>Cd</a:t>
            </a:r>
            <a:endParaRPr lang="en-US" sz="2400" b="1" dirty="0">
              <a:solidFill>
                <a:schemeClr val="tx1"/>
              </a:solidFill>
              <a:latin typeface="Cambria" panose="02040503050406030204" pitchFamily="18" charset="0"/>
              <a:ea typeface="Cambria" panose="02040503050406030204" pitchFamily="18" charset="0"/>
            </a:endParaRPr>
          </a:p>
        </p:txBody>
      </p:sp>
      <p:sp>
        <p:nvSpPr>
          <p:cNvPr id="43" name="Ellipse 42"/>
          <p:cNvSpPr/>
          <p:nvPr/>
        </p:nvSpPr>
        <p:spPr>
          <a:xfrm>
            <a:off x="2173409" y="5371996"/>
            <a:ext cx="764734" cy="568237"/>
          </a:xfrm>
          <a:prstGeom prst="ellipse">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latin typeface="Cambria" panose="02040503050406030204" pitchFamily="18" charset="0"/>
                <a:ea typeface="Cambria" panose="02040503050406030204" pitchFamily="18" charset="0"/>
              </a:rPr>
              <a:t>Cr</a:t>
            </a:r>
            <a:endParaRPr lang="en-US" sz="2400" b="1" dirty="0">
              <a:solidFill>
                <a:schemeClr val="tx1"/>
              </a:solidFill>
              <a:latin typeface="Cambria" panose="02040503050406030204" pitchFamily="18" charset="0"/>
              <a:ea typeface="Cambria" panose="02040503050406030204" pitchFamily="18" charset="0"/>
            </a:endParaRPr>
          </a:p>
        </p:txBody>
      </p:sp>
      <p:sp>
        <p:nvSpPr>
          <p:cNvPr id="46" name="Ellipse 45"/>
          <p:cNvSpPr/>
          <p:nvPr/>
        </p:nvSpPr>
        <p:spPr>
          <a:xfrm>
            <a:off x="1163908" y="5829335"/>
            <a:ext cx="814609" cy="568237"/>
          </a:xfrm>
          <a:prstGeom prst="ellipse">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latin typeface="Cambria" panose="02040503050406030204" pitchFamily="18" charset="0"/>
                <a:ea typeface="Cambria" panose="02040503050406030204" pitchFamily="18" charset="0"/>
              </a:rPr>
              <a:t>Pb</a:t>
            </a:r>
            <a:endParaRPr lang="en-US" sz="2400" b="1" dirty="0">
              <a:solidFill>
                <a:schemeClr val="tx1"/>
              </a:solidFill>
              <a:latin typeface="Cambria" panose="02040503050406030204" pitchFamily="18" charset="0"/>
              <a:ea typeface="Cambria" panose="02040503050406030204" pitchFamily="18" charset="0"/>
            </a:endParaRPr>
          </a:p>
        </p:txBody>
      </p:sp>
      <p:sp>
        <p:nvSpPr>
          <p:cNvPr id="48" name="Ellipse 47"/>
          <p:cNvSpPr/>
          <p:nvPr/>
        </p:nvSpPr>
        <p:spPr>
          <a:xfrm>
            <a:off x="235585" y="5229200"/>
            <a:ext cx="764734" cy="568237"/>
          </a:xfrm>
          <a:prstGeom prst="ellipse">
            <a:avLst/>
          </a:prstGeom>
          <a:solidFill>
            <a:srgbClr val="FFFF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latin typeface="Cambria" panose="02040503050406030204" pitchFamily="18" charset="0"/>
                <a:ea typeface="Cambria" panose="02040503050406030204" pitchFamily="18" charset="0"/>
              </a:rPr>
              <a:t>Ni</a:t>
            </a:r>
            <a:endParaRPr lang="en-US" sz="24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111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down)">
                                      <p:cBhvr>
                                        <p:cTn id="10" dur="500"/>
                                        <p:tgtEl>
                                          <p:spTgt spid="4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down)">
                                      <p:cBhvr>
                                        <p:cTn id="19" dur="500"/>
                                        <p:tgtEl>
                                          <p:spTgt spid="5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down)">
                                      <p:cBhvr>
                                        <p:cTn id="25" dur="500"/>
                                        <p:tgtEl>
                                          <p:spTgt spid="5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down)">
                                      <p:cBhvr>
                                        <p:cTn id="28" dur="500"/>
                                        <p:tgtEl>
                                          <p:spTgt spid="58"/>
                                        </p:tgtEl>
                                      </p:cBhvr>
                                    </p:animEffect>
                                  </p:childTnLst>
                                </p:cTn>
                              </p:par>
                              <p:par>
                                <p:cTn id="29" presetID="22" presetClass="entr" presetSubtype="4"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par>
                                <p:cTn id="38" presetID="22" presetClass="entr" presetSubtype="4"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par>
                                <p:cTn id="41" presetID="22" presetClass="entr" presetSubtype="4"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500"/>
                                        <p:tgtEl>
                                          <p:spTgt spid="52"/>
                                        </p:tgtEl>
                                      </p:cBhvr>
                                    </p:animEffect>
                                  </p:childTnLst>
                                </p:cTn>
                              </p:par>
                              <p:par>
                                <p:cTn id="44" presetID="22" presetClass="entr" presetSubtype="4"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par>
                                <p:cTn id="47" presetID="2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4"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par>
                                <p:cTn id="53" presetID="2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00"/>
                                        <p:tgtEl>
                                          <p:spTgt spid="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5" grpId="0"/>
      <p:bldP spid="49" grpId="0" animBg="1"/>
      <p:bldP spid="50" grpId="0" animBg="1"/>
      <p:bldP spid="56" grpId="0" animBg="1"/>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404664"/>
            <a:ext cx="8856984" cy="1429622"/>
          </a:xfrm>
          <a:prstGeom prst="rect">
            <a:avLst/>
          </a:prstGeom>
        </p:spPr>
        <p:txBody>
          <a:bodyPr wrap="square">
            <a:spAutoFit/>
          </a:bodyPr>
          <a:lstStyle/>
          <a:p>
            <a:pPr algn="ctr">
              <a:lnSpc>
                <a:spcPct val="150000"/>
              </a:lnSpc>
            </a:pPr>
            <a:r>
              <a:rPr lang="en-GB" sz="2000" dirty="0">
                <a:latin typeface="Cambria" panose="02040503050406030204" pitchFamily="18" charset="0"/>
                <a:ea typeface="Cambria" panose="02040503050406030204" pitchFamily="18" charset="0"/>
              </a:rPr>
              <a:t>The daily intake of TE depends on both their concentrations in food and the daily food consumption. In addition, the consumer body weight can influence the tolerance of contaminants</a:t>
            </a:r>
            <a:r>
              <a:rPr lang="en-GB" sz="2000" dirty="0" smtClean="0">
                <a:latin typeface="Cambria" panose="02040503050406030204" pitchFamily="18" charset="0"/>
                <a:ea typeface="Cambria" panose="02040503050406030204" pitchFamily="18" charset="0"/>
              </a:rPr>
              <a:t>.</a:t>
            </a:r>
          </a:p>
        </p:txBody>
      </p:sp>
      <p:sp>
        <p:nvSpPr>
          <p:cNvPr id="8" name="Rectangle 7"/>
          <p:cNvSpPr/>
          <p:nvPr/>
        </p:nvSpPr>
        <p:spPr>
          <a:xfrm>
            <a:off x="370035" y="2967334"/>
            <a:ext cx="8331922" cy="965970"/>
          </a:xfrm>
          <a:prstGeom prst="rect">
            <a:avLst/>
          </a:prstGeom>
        </p:spPr>
        <p:txBody>
          <a:bodyPr wrap="square">
            <a:spAutoFit/>
          </a:bodyPr>
          <a:lstStyle/>
          <a:p>
            <a:pPr algn="just">
              <a:lnSpc>
                <a:spcPct val="150000"/>
              </a:lnSpc>
            </a:pPr>
            <a:r>
              <a:rPr lang="en-US" sz="2000" dirty="0">
                <a:latin typeface="Cambria" panose="02040503050406030204" pitchFamily="18" charset="0"/>
                <a:ea typeface="Cambria" panose="02040503050406030204" pitchFamily="18" charset="0"/>
              </a:rPr>
              <a:t>In the current work, the impact of each TE on consumer health </a:t>
            </a:r>
            <a:r>
              <a:rPr lang="en-US" sz="2000" dirty="0" smtClean="0">
                <a:latin typeface="Cambria" panose="02040503050406030204" pitchFamily="18" charset="0"/>
                <a:ea typeface="Cambria" panose="02040503050406030204" pitchFamily="18" charset="0"/>
              </a:rPr>
              <a:t>was </a:t>
            </a:r>
            <a:r>
              <a:rPr lang="en-US" sz="2000" dirty="0">
                <a:latin typeface="Cambria" panose="02040503050406030204" pitchFamily="18" charset="0"/>
                <a:ea typeface="Cambria" panose="02040503050406030204" pitchFamily="18" charset="0"/>
              </a:rPr>
              <a:t>considered through several parameters: </a:t>
            </a:r>
            <a:endParaRPr lang="ar-TN" sz="2000" dirty="0">
              <a:latin typeface="Cambria" panose="02040503050406030204" pitchFamily="18" charset="0"/>
              <a:ea typeface="Cambria" panose="02040503050406030204" pitchFamily="18" charset="0"/>
            </a:endParaRPr>
          </a:p>
        </p:txBody>
      </p:sp>
      <p:sp>
        <p:nvSpPr>
          <p:cNvPr id="10" name="ZoneTexte 9"/>
          <p:cNvSpPr txBox="1"/>
          <p:nvPr/>
        </p:nvSpPr>
        <p:spPr>
          <a:xfrm>
            <a:off x="2627784" y="4309065"/>
            <a:ext cx="4320480" cy="400110"/>
          </a:xfrm>
          <a:prstGeom prst="rect">
            <a:avLst/>
          </a:prstGeom>
          <a:solidFill>
            <a:schemeClr val="tx1">
              <a:lumMod val="85000"/>
              <a:lumOff val="15000"/>
            </a:schemeClr>
          </a:solidFill>
        </p:spPr>
        <p:txBody>
          <a:bodyPr wrap="square" rtlCol="1">
            <a:spAutoFit/>
          </a:bodyPr>
          <a:lstStyle/>
          <a:p>
            <a:pPr algn="ctr"/>
            <a:r>
              <a:rPr lang="fr-FR" sz="2000" b="1" dirty="0" smtClean="0">
                <a:solidFill>
                  <a:srgbClr val="FFFF00"/>
                </a:solidFill>
                <a:latin typeface="Cambria" panose="02040503050406030204" pitchFamily="18" charset="0"/>
                <a:ea typeface="Cambria" panose="02040503050406030204" pitchFamily="18" charset="0"/>
              </a:rPr>
              <a:t>1- </a:t>
            </a:r>
            <a:r>
              <a:rPr lang="fr-FR" sz="2000" b="1" dirty="0" err="1" smtClean="0">
                <a:solidFill>
                  <a:srgbClr val="FFFF00"/>
                </a:solidFill>
                <a:latin typeface="Cambria" panose="02040503050406030204" pitchFamily="18" charset="0"/>
                <a:ea typeface="Cambria" panose="02040503050406030204" pitchFamily="18" charset="0"/>
              </a:rPr>
              <a:t>Estimated</a:t>
            </a:r>
            <a:r>
              <a:rPr lang="fr-FR" sz="2000" b="1" dirty="0" smtClean="0">
                <a:solidFill>
                  <a:srgbClr val="FFFF00"/>
                </a:solidFill>
                <a:latin typeface="Cambria" panose="02040503050406030204" pitchFamily="18" charset="0"/>
                <a:ea typeface="Cambria" panose="02040503050406030204" pitchFamily="18" charset="0"/>
              </a:rPr>
              <a:t> </a:t>
            </a:r>
            <a:r>
              <a:rPr lang="fr-FR" sz="2000" b="1" dirty="0" err="1" smtClean="0">
                <a:solidFill>
                  <a:srgbClr val="FFFF00"/>
                </a:solidFill>
                <a:latin typeface="Cambria" panose="02040503050406030204" pitchFamily="18" charset="0"/>
                <a:ea typeface="Cambria" panose="02040503050406030204" pitchFamily="18" charset="0"/>
              </a:rPr>
              <a:t>weekely</a:t>
            </a:r>
            <a:r>
              <a:rPr lang="fr-FR" sz="2000" b="1" dirty="0" smtClean="0">
                <a:solidFill>
                  <a:srgbClr val="FFFF00"/>
                </a:solidFill>
                <a:latin typeface="Cambria" panose="02040503050406030204" pitchFamily="18" charset="0"/>
                <a:ea typeface="Cambria" panose="02040503050406030204" pitchFamily="18" charset="0"/>
              </a:rPr>
              <a:t> </a:t>
            </a:r>
            <a:r>
              <a:rPr lang="fr-FR" sz="2000" b="1" dirty="0" err="1" smtClean="0">
                <a:solidFill>
                  <a:srgbClr val="FFFF00"/>
                </a:solidFill>
                <a:latin typeface="Cambria" panose="02040503050406030204" pitchFamily="18" charset="0"/>
                <a:ea typeface="Cambria" panose="02040503050406030204" pitchFamily="18" charset="0"/>
              </a:rPr>
              <a:t>intake</a:t>
            </a:r>
            <a:r>
              <a:rPr lang="fr-FR" sz="2000" b="1" dirty="0" smtClean="0">
                <a:solidFill>
                  <a:srgbClr val="FFFF00"/>
                </a:solidFill>
                <a:latin typeface="Cambria" panose="02040503050406030204" pitchFamily="18" charset="0"/>
                <a:ea typeface="Cambria" panose="02040503050406030204" pitchFamily="18" charset="0"/>
              </a:rPr>
              <a:t> (EWI)</a:t>
            </a:r>
            <a:endParaRPr lang="ar-TN" sz="2000" b="1" dirty="0">
              <a:solidFill>
                <a:srgbClr val="FFFF00"/>
              </a:solidFill>
              <a:latin typeface="Cambria" panose="02040503050406030204" pitchFamily="18" charset="0"/>
              <a:ea typeface="Cambria" panose="02040503050406030204" pitchFamily="18" charset="0"/>
            </a:endParaRPr>
          </a:p>
        </p:txBody>
      </p:sp>
      <p:sp>
        <p:nvSpPr>
          <p:cNvPr id="11" name="ZoneTexte 10"/>
          <p:cNvSpPr txBox="1"/>
          <p:nvPr/>
        </p:nvSpPr>
        <p:spPr>
          <a:xfrm>
            <a:off x="2627784" y="4994974"/>
            <a:ext cx="4320480" cy="553998"/>
          </a:xfrm>
          <a:prstGeom prst="rect">
            <a:avLst/>
          </a:prstGeom>
          <a:solidFill>
            <a:schemeClr val="tx1">
              <a:lumMod val="85000"/>
              <a:lumOff val="15000"/>
            </a:schemeClr>
          </a:solidFill>
        </p:spPr>
        <p:txBody>
          <a:bodyPr wrap="square" rtlCol="1">
            <a:spAutoFit/>
          </a:bodyPr>
          <a:lstStyle/>
          <a:p>
            <a:pPr algn="ctr">
              <a:lnSpc>
                <a:spcPct val="150000"/>
              </a:lnSpc>
            </a:pPr>
            <a:r>
              <a:rPr lang="en-GB" sz="2000" b="1" dirty="0" smtClean="0">
                <a:solidFill>
                  <a:srgbClr val="FFFF00"/>
                </a:solidFill>
                <a:latin typeface="Cambria" panose="02040503050406030204" pitchFamily="18" charset="0"/>
                <a:ea typeface="Cambria" panose="02040503050406030204" pitchFamily="18" charset="0"/>
              </a:rPr>
              <a:t>2- Target </a:t>
            </a:r>
            <a:r>
              <a:rPr lang="en-GB" sz="2000" b="1" dirty="0">
                <a:solidFill>
                  <a:srgbClr val="FFFF00"/>
                </a:solidFill>
                <a:latin typeface="Cambria" panose="02040503050406030204" pitchFamily="18" charset="0"/>
                <a:ea typeface="Cambria" panose="02040503050406030204" pitchFamily="18" charset="0"/>
              </a:rPr>
              <a:t>hazard quotient (THQ)</a:t>
            </a:r>
            <a:endParaRPr lang="en-US" sz="2000" dirty="0">
              <a:solidFill>
                <a:srgbClr val="FFFF00"/>
              </a:solidFill>
              <a:latin typeface="Cambria" panose="02040503050406030204" pitchFamily="18" charset="0"/>
              <a:ea typeface="Cambria" panose="02040503050406030204" pitchFamily="18" charset="0"/>
            </a:endParaRPr>
          </a:p>
        </p:txBody>
      </p:sp>
      <p:sp>
        <p:nvSpPr>
          <p:cNvPr id="12" name="ZoneTexte 11"/>
          <p:cNvSpPr txBox="1"/>
          <p:nvPr/>
        </p:nvSpPr>
        <p:spPr>
          <a:xfrm>
            <a:off x="2627784" y="5877272"/>
            <a:ext cx="4320480" cy="553998"/>
          </a:xfrm>
          <a:prstGeom prst="rect">
            <a:avLst/>
          </a:prstGeom>
          <a:solidFill>
            <a:schemeClr val="tx1">
              <a:lumMod val="85000"/>
              <a:lumOff val="15000"/>
            </a:schemeClr>
          </a:solidFill>
        </p:spPr>
        <p:txBody>
          <a:bodyPr wrap="square" rtlCol="1">
            <a:spAutoFit/>
          </a:bodyPr>
          <a:lstStyle/>
          <a:p>
            <a:pPr algn="ctr">
              <a:lnSpc>
                <a:spcPct val="150000"/>
              </a:lnSpc>
            </a:pPr>
            <a:r>
              <a:rPr lang="en-GB" sz="2000" b="1" dirty="0">
                <a:solidFill>
                  <a:srgbClr val="FFFF00"/>
                </a:solidFill>
                <a:latin typeface="Cambria" panose="02040503050406030204" pitchFamily="18" charset="0"/>
                <a:ea typeface="Cambria" panose="02040503050406030204" pitchFamily="18" charset="0"/>
              </a:rPr>
              <a:t>3- Target cancer risk (TR)</a:t>
            </a:r>
            <a:endParaRPr lang="en-US" sz="2000" dirty="0">
              <a:solidFill>
                <a:srgbClr val="FFFF00"/>
              </a:solidFill>
              <a:latin typeface="Cambria" panose="02040503050406030204" pitchFamily="18" charset="0"/>
              <a:ea typeface="Cambria" panose="02040503050406030204" pitchFamily="18" charset="0"/>
            </a:endParaRPr>
          </a:p>
        </p:txBody>
      </p:sp>
      <p:sp>
        <p:nvSpPr>
          <p:cNvPr id="13" name="Flèche droite 12"/>
          <p:cNvSpPr/>
          <p:nvPr/>
        </p:nvSpPr>
        <p:spPr>
          <a:xfrm rot="5400000">
            <a:off x="4175956" y="2168860"/>
            <a:ext cx="576064" cy="504056"/>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3403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3656</TotalTime>
  <Words>1449</Words>
  <Application>Microsoft Office PowerPoint</Application>
  <PresentationFormat>Affichage à l'écran (4:3)</PresentationFormat>
  <Paragraphs>117</Paragraphs>
  <Slides>16</Slides>
  <Notes>5</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   METAL TOXICITY AND HEALTH PROBLEMS LINKED TO THE CONSUMPTION OF ARK SHELLS (ARCA NOAE L.) FROM A TUNISIAN COASTAL LAGOON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nourchene ghribi</dc:creator>
  <cp:lastModifiedBy>nourchene ghribi</cp:lastModifiedBy>
  <cp:revision>81</cp:revision>
  <dcterms:created xsi:type="dcterms:W3CDTF">2021-12-22T19:02:11Z</dcterms:created>
  <dcterms:modified xsi:type="dcterms:W3CDTF">2021-12-25T08:46:18Z</dcterms:modified>
</cp:coreProperties>
</file>