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14" r:id="rId2"/>
    <p:sldId id="489" r:id="rId3"/>
    <p:sldId id="534" r:id="rId4"/>
    <p:sldId id="496" r:id="rId5"/>
    <p:sldId id="501" r:id="rId6"/>
    <p:sldId id="540" r:id="rId7"/>
    <p:sldId id="549" r:id="rId8"/>
    <p:sldId id="508" r:id="rId9"/>
    <p:sldId id="536" r:id="rId10"/>
    <p:sldId id="550" r:id="rId11"/>
    <p:sldId id="551" r:id="rId12"/>
    <p:sldId id="546" r:id="rId13"/>
    <p:sldId id="538" r:id="rId14"/>
    <p:sldId id="531" r:id="rId15"/>
    <p:sldId id="532" r:id="rId16"/>
    <p:sldId id="533" r:id="rId17"/>
    <p:sldId id="455" r:id="rId18"/>
    <p:sldId id="558" r:id="rId19"/>
    <p:sldId id="552" r:id="rId20"/>
    <p:sldId id="555" r:id="rId21"/>
    <p:sldId id="5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g Hangbiao" initials="SH" lastIdx="1" clrIdx="0">
    <p:extLst>
      <p:ext uri="{19B8F6BF-5375-455C-9EA6-DF929625EA0E}">
        <p15:presenceInfo xmlns:p15="http://schemas.microsoft.com/office/powerpoint/2012/main" userId="22d957747e6bf2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205"/>
    <a:srgbClr val="EDB120"/>
    <a:srgbClr val="2E5587"/>
    <a:srgbClr val="D84D11"/>
    <a:srgbClr val="00BEBE"/>
    <a:srgbClr val="74AA2B"/>
    <a:srgbClr val="7E2F8E"/>
    <a:srgbClr val="D95319"/>
    <a:srgbClr val="00548A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434" autoAdjust="0"/>
  </p:normalViewPr>
  <p:slideViewPr>
    <p:cSldViewPr snapToGrid="0">
      <p:cViewPr varScale="1">
        <p:scale>
          <a:sx n="88" d="100"/>
          <a:sy n="88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BD7E0-53DB-4323-BF0B-A4DE004825B3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02A0C-7EBD-4E3E-9685-63A1083339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54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D4BB6-E385-46D9-8B9F-31D2F31D0BB5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4A2E-27DE-4BFB-A77E-63F15795B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38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853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6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8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87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73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1676" y="3456000"/>
            <a:ext cx="8581004" cy="62945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91676" y="2879999"/>
            <a:ext cx="8557361" cy="64800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grpSp>
        <p:nvGrpSpPr>
          <p:cNvPr id="35" name="Groupe 34"/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grpSp>
          <p:nvGrpSpPr>
            <p:cNvPr id="36" name="Groupe 35"/>
            <p:cNvGrpSpPr/>
            <p:nvPr/>
          </p:nvGrpSpPr>
          <p:grpSpPr>
            <a:xfrm>
              <a:off x="0" y="0"/>
              <a:ext cx="3981449" cy="4085455"/>
              <a:chOff x="0" y="0"/>
              <a:chExt cx="3981449" cy="4085455"/>
            </a:xfrm>
          </p:grpSpPr>
          <p:grpSp>
            <p:nvGrpSpPr>
              <p:cNvPr id="45" name="Groupe 44"/>
              <p:cNvGrpSpPr/>
              <p:nvPr/>
            </p:nvGrpSpPr>
            <p:grpSpPr>
              <a:xfrm>
                <a:off x="0" y="0"/>
                <a:ext cx="3981449" cy="4085455"/>
                <a:chOff x="0" y="0"/>
                <a:chExt cx="3981449" cy="4085455"/>
              </a:xfrm>
              <a:solidFill>
                <a:srgbClr val="2E5587"/>
              </a:solidFill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0" y="0"/>
                  <a:ext cx="1801906" cy="18556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556932" y="485214"/>
                  <a:ext cx="3424517" cy="19103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2358837" y="0"/>
                  <a:ext cx="532839" cy="4852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0" y="2395537"/>
                  <a:ext cx="556932" cy="59055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556931" y="2395537"/>
                  <a:ext cx="1801905" cy="16899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6" name="Groupe 45"/>
              <p:cNvGrpSpPr/>
              <p:nvPr/>
            </p:nvGrpSpPr>
            <p:grpSpPr>
              <a:xfrm>
                <a:off x="1171574" y="1153649"/>
                <a:ext cx="1187261" cy="1222839"/>
                <a:chOff x="1171574" y="1153649"/>
                <a:chExt cx="1187261" cy="1222839"/>
              </a:xfrm>
              <a:solidFill>
                <a:srgbClr val="FCE510"/>
              </a:solidFill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1171574" y="1855694"/>
                  <a:ext cx="1187261" cy="5207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 rot="5400000">
                  <a:off x="1730537" y="1227399"/>
                  <a:ext cx="702047" cy="55454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7" name="Groupe 46"/>
              <p:cNvGrpSpPr/>
              <p:nvPr/>
            </p:nvGrpSpPr>
            <p:grpSpPr>
              <a:xfrm>
                <a:off x="1781175" y="338031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8" name="Groupe 47"/>
              <p:cNvGrpSpPr/>
              <p:nvPr/>
            </p:nvGrpSpPr>
            <p:grpSpPr>
              <a:xfrm rot="5400000">
                <a:off x="2324207" y="2343232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9" name="Groupe 48"/>
              <p:cNvGrpSpPr/>
              <p:nvPr/>
            </p:nvGrpSpPr>
            <p:grpSpPr>
              <a:xfrm rot="16200000" flipH="1">
                <a:off x="413428" y="2947919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7" name="Rectangle 36"/>
            <p:cNvSpPr/>
            <p:nvPr/>
          </p:nvSpPr>
          <p:spPr>
            <a:xfrm>
              <a:off x="11449037" y="5424932"/>
              <a:ext cx="742963" cy="1433068"/>
            </a:xfrm>
            <a:prstGeom prst="rect">
              <a:avLst/>
            </a:prstGeom>
            <a:solidFill>
              <a:srgbClr val="2E5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11119867" y="5785868"/>
              <a:ext cx="711198" cy="1433068"/>
            </a:xfrm>
            <a:prstGeom prst="rect">
              <a:avLst/>
            </a:prstGeom>
            <a:solidFill>
              <a:srgbClr val="2E5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449037" y="6144106"/>
              <a:ext cx="435600" cy="154800"/>
            </a:xfrm>
            <a:prstGeom prst="rect">
              <a:avLst/>
            </a:prstGeom>
            <a:solidFill>
              <a:srgbClr val="FCE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 rot="5400000">
              <a:off x="11321640" y="6271503"/>
              <a:ext cx="435600" cy="180806"/>
            </a:xfrm>
            <a:prstGeom prst="rect">
              <a:avLst/>
            </a:prstGeom>
            <a:solidFill>
              <a:srgbClr val="FCE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1" name="Groupe 40"/>
            <p:cNvGrpSpPr/>
            <p:nvPr/>
          </p:nvGrpSpPr>
          <p:grpSpPr>
            <a:xfrm rot="5400000" flipH="1" flipV="1">
              <a:off x="11321458" y="6015953"/>
              <a:ext cx="173938" cy="177442"/>
              <a:chOff x="1781175" y="338031"/>
              <a:chExt cx="173938" cy="177442"/>
            </a:xfrm>
            <a:solidFill>
              <a:srgbClr val="FCE510"/>
            </a:solidFill>
          </p:grpSpPr>
          <p:sp>
            <p:nvSpPr>
              <p:cNvPr id="43" name="Rectangle 42"/>
              <p:cNvSpPr/>
              <p:nvPr/>
            </p:nvSpPr>
            <p:spPr>
              <a:xfrm>
                <a:off x="1781175" y="338031"/>
                <a:ext cx="66675" cy="1739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5400000">
                <a:off x="1834806" y="395167"/>
                <a:ext cx="66675" cy="1739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059" y="490121"/>
              <a:ext cx="1880723" cy="962751"/>
            </a:xfrm>
            <a:prstGeom prst="rect">
              <a:avLst/>
            </a:prstGeom>
          </p:spPr>
        </p:pic>
      </p:grpSp>
      <p:pic>
        <p:nvPicPr>
          <p:cNvPr id="81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2" y="5753836"/>
            <a:ext cx="600710" cy="39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/>
          <p:cNvSpPr/>
          <p:nvPr userDrawn="1"/>
        </p:nvSpPr>
        <p:spPr>
          <a:xfrm>
            <a:off x="1085850" y="5832188"/>
            <a:ext cx="10366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350" i="1" dirty="0" smtClean="0">
                <a:solidFill>
                  <a:schemeClr val="accent1">
                    <a:lumMod val="75000"/>
                  </a:schemeClr>
                </a:solidFill>
              </a:rPr>
              <a:t>This project has received funding from the European Union’s Horizon 2020 research and innovation programme under grant agreement n° 847593.</a:t>
            </a:r>
          </a:p>
        </p:txBody>
      </p:sp>
      <p:sp>
        <p:nvSpPr>
          <p:cNvPr id="8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64000" y="646112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020172" y="64706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5587"/>
                </a:solidFill>
              </a:defRPr>
            </a:lvl1pPr>
          </a:lstStyle>
          <a:p>
            <a:fld id="{58081BB4-39FC-45C5-B277-4E32D1EC170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5" name="Image 6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31" y="599952"/>
            <a:ext cx="1876978" cy="852322"/>
          </a:xfrm>
          <a:prstGeom prst="rect">
            <a:avLst/>
          </a:prstGeom>
        </p:spPr>
      </p:pic>
      <p:pic>
        <p:nvPicPr>
          <p:cNvPr id="77" name="Picture 2" descr="https://hopscotch.key4events.com/images/client/190/images/BM_ClayConf2022_OK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57" y="601790"/>
            <a:ext cx="2844924" cy="77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224533" y="6552000"/>
            <a:ext cx="4114800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The Clay Conference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1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2E5587"/>
                </a:solidFill>
                <a:latin typeface="Myriad Pro" panose="020B0503030403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0" y="6552000"/>
            <a:ext cx="12192000" cy="306000"/>
          </a:xfrm>
          <a:prstGeom prst="rect">
            <a:avLst/>
          </a:prstGeom>
          <a:solidFill>
            <a:srgbClr val="2E5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Sous-titr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rgbClr val="00548A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GB" dirty="0"/>
          </a:p>
        </p:txBody>
      </p:sp>
      <p:sp>
        <p:nvSpPr>
          <p:cNvPr id="4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The Clay Conference – June 2022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07" y="6200775"/>
            <a:ext cx="1170653" cy="1170001"/>
          </a:xfrm>
          <a:prstGeom prst="rect">
            <a:avLst/>
          </a:prstGeom>
        </p:spPr>
      </p:pic>
      <p:sp>
        <p:nvSpPr>
          <p:cNvPr id="52" name="Sous-titre 2"/>
          <p:cNvSpPr txBox="1">
            <a:spLocks/>
          </p:cNvSpPr>
          <p:nvPr userDrawn="1"/>
        </p:nvSpPr>
        <p:spPr>
          <a:xfrm>
            <a:off x="2891676" y="3479248"/>
            <a:ext cx="8581004" cy="62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147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081BB4-39FC-45C5-B277-4E32D1EC17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67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9251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64000" y="646112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20172" y="64706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E5587"/>
                </a:solidFill>
              </a:defRPr>
            </a:lvl1pPr>
          </a:lstStyle>
          <a:p>
            <a:fld id="{58081BB4-39FC-45C5-B277-4E32D1EC17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24533" y="6552000"/>
            <a:ext cx="4114800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8" name="Espace réservé du pied de page 4"/>
          <p:cNvSpPr txBox="1">
            <a:spLocks/>
          </p:cNvSpPr>
          <p:nvPr userDrawn="1"/>
        </p:nvSpPr>
        <p:spPr>
          <a:xfrm>
            <a:off x="8077200" y="6551998"/>
            <a:ext cx="411480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/15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60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emf"/><Relationship Id="rId18" Type="http://schemas.openxmlformats.org/officeDocument/2006/relationships/image" Target="../media/image60.emf"/><Relationship Id="rId26" Type="http://schemas.openxmlformats.org/officeDocument/2006/relationships/image" Target="../media/image68.emf"/><Relationship Id="rId39" Type="http://schemas.openxmlformats.org/officeDocument/2006/relationships/image" Target="../media/image81.emf"/><Relationship Id="rId21" Type="http://schemas.openxmlformats.org/officeDocument/2006/relationships/image" Target="../media/image63.emf"/><Relationship Id="rId34" Type="http://schemas.openxmlformats.org/officeDocument/2006/relationships/image" Target="../media/image76.emf"/><Relationship Id="rId42" Type="http://schemas.openxmlformats.org/officeDocument/2006/relationships/image" Target="../media/image84.emf"/><Relationship Id="rId47" Type="http://schemas.openxmlformats.org/officeDocument/2006/relationships/image" Target="../media/image89.emf"/><Relationship Id="rId50" Type="http://schemas.openxmlformats.org/officeDocument/2006/relationships/image" Target="../media/image92.emf"/><Relationship Id="rId7" Type="http://schemas.openxmlformats.org/officeDocument/2006/relationships/image" Target="../media/image49.emf"/><Relationship Id="rId2" Type="http://schemas.openxmlformats.org/officeDocument/2006/relationships/image" Target="../media/image29.jpeg"/><Relationship Id="rId16" Type="http://schemas.openxmlformats.org/officeDocument/2006/relationships/image" Target="../media/image58.emf"/><Relationship Id="rId29" Type="http://schemas.openxmlformats.org/officeDocument/2006/relationships/image" Target="../media/image71.emf"/><Relationship Id="rId11" Type="http://schemas.openxmlformats.org/officeDocument/2006/relationships/image" Target="../media/image53.emf"/><Relationship Id="rId24" Type="http://schemas.openxmlformats.org/officeDocument/2006/relationships/image" Target="../media/image66.emf"/><Relationship Id="rId32" Type="http://schemas.openxmlformats.org/officeDocument/2006/relationships/image" Target="../media/image74.emf"/><Relationship Id="rId37" Type="http://schemas.openxmlformats.org/officeDocument/2006/relationships/image" Target="../media/image79.emf"/><Relationship Id="rId40" Type="http://schemas.openxmlformats.org/officeDocument/2006/relationships/image" Target="../media/image82.emf"/><Relationship Id="rId45" Type="http://schemas.openxmlformats.org/officeDocument/2006/relationships/image" Target="../media/image87.emf"/><Relationship Id="rId5" Type="http://schemas.openxmlformats.org/officeDocument/2006/relationships/image" Target="../media/image47.emf"/><Relationship Id="rId15" Type="http://schemas.openxmlformats.org/officeDocument/2006/relationships/image" Target="../media/image57.emf"/><Relationship Id="rId23" Type="http://schemas.openxmlformats.org/officeDocument/2006/relationships/image" Target="../media/image65.emf"/><Relationship Id="rId28" Type="http://schemas.openxmlformats.org/officeDocument/2006/relationships/image" Target="../media/image70.emf"/><Relationship Id="rId36" Type="http://schemas.openxmlformats.org/officeDocument/2006/relationships/image" Target="../media/image78.emf"/><Relationship Id="rId49" Type="http://schemas.openxmlformats.org/officeDocument/2006/relationships/image" Target="../media/image91.emf"/><Relationship Id="rId10" Type="http://schemas.openxmlformats.org/officeDocument/2006/relationships/image" Target="../media/image52.emf"/><Relationship Id="rId19" Type="http://schemas.openxmlformats.org/officeDocument/2006/relationships/image" Target="../media/image61.emf"/><Relationship Id="rId31" Type="http://schemas.openxmlformats.org/officeDocument/2006/relationships/image" Target="../media/image73.emf"/><Relationship Id="rId44" Type="http://schemas.openxmlformats.org/officeDocument/2006/relationships/image" Target="../media/image86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Relationship Id="rId14" Type="http://schemas.openxmlformats.org/officeDocument/2006/relationships/image" Target="../media/image56.emf"/><Relationship Id="rId22" Type="http://schemas.openxmlformats.org/officeDocument/2006/relationships/image" Target="../media/image64.emf"/><Relationship Id="rId27" Type="http://schemas.openxmlformats.org/officeDocument/2006/relationships/image" Target="../media/image69.emf"/><Relationship Id="rId30" Type="http://schemas.openxmlformats.org/officeDocument/2006/relationships/image" Target="../media/image72.emf"/><Relationship Id="rId35" Type="http://schemas.openxmlformats.org/officeDocument/2006/relationships/image" Target="../media/image77.emf"/><Relationship Id="rId43" Type="http://schemas.openxmlformats.org/officeDocument/2006/relationships/image" Target="../media/image85.emf"/><Relationship Id="rId48" Type="http://schemas.openxmlformats.org/officeDocument/2006/relationships/image" Target="../media/image90.emf"/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12" Type="http://schemas.openxmlformats.org/officeDocument/2006/relationships/image" Target="../media/image54.emf"/><Relationship Id="rId17" Type="http://schemas.openxmlformats.org/officeDocument/2006/relationships/image" Target="../media/image59.emf"/><Relationship Id="rId25" Type="http://schemas.openxmlformats.org/officeDocument/2006/relationships/image" Target="../media/image67.emf"/><Relationship Id="rId33" Type="http://schemas.openxmlformats.org/officeDocument/2006/relationships/image" Target="../media/image75.emf"/><Relationship Id="rId38" Type="http://schemas.openxmlformats.org/officeDocument/2006/relationships/image" Target="../media/image80.emf"/><Relationship Id="rId46" Type="http://schemas.openxmlformats.org/officeDocument/2006/relationships/image" Target="../media/image88.emf"/><Relationship Id="rId20" Type="http://schemas.openxmlformats.org/officeDocument/2006/relationships/image" Target="../media/image62.emf"/><Relationship Id="rId41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6.png"/><Relationship Id="rId7" Type="http://schemas.openxmlformats.org/officeDocument/2006/relationships/image" Target="NUL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99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8" Type="http://schemas.openxmlformats.org/officeDocument/2006/relationships/image" Target="../media/image3800.png"/><Relationship Id="rId3" Type="http://schemas.openxmlformats.org/officeDocument/2006/relationships/image" Target="../media/image17.png"/><Relationship Id="rId21" Type="http://schemas.openxmlformats.org/officeDocument/2006/relationships/image" Target="../media/image25.png"/><Relationship Id="rId7" Type="http://schemas.openxmlformats.org/officeDocument/2006/relationships/image" Target="../media/image21.png"/><Relationship Id="rId17" Type="http://schemas.openxmlformats.org/officeDocument/2006/relationships/image" Target="../media/image3700.png"/><Relationship Id="rId2" Type="http://schemas.openxmlformats.org/officeDocument/2006/relationships/image" Target="../media/image16.png"/><Relationship Id="rId16" Type="http://schemas.openxmlformats.org/officeDocument/2006/relationships/image" Target="../media/image431.png"/><Relationship Id="rId20" Type="http://schemas.openxmlformats.org/officeDocument/2006/relationships/image" Target="../media/image40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4300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9" Type="http://schemas.openxmlformats.org/officeDocument/2006/relationships/image" Target="../media/image3900.png"/><Relationship Id="rId10" Type="http://schemas.openxmlformats.org/officeDocument/2006/relationships/image" Target="../media/image420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3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185850" y="5189652"/>
            <a:ext cx="622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aseline="30000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Geomechanics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and Engineering Geology, University of Liège </a:t>
            </a:r>
            <a:endParaRPr lang="en-GB" dirty="0">
              <a:solidFill>
                <a:srgbClr val="5990B3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itre 2"/>
          <p:cNvSpPr txBox="1">
            <a:spLocks/>
          </p:cNvSpPr>
          <p:nvPr/>
        </p:nvSpPr>
        <p:spPr>
          <a:xfrm>
            <a:off x="2590800" y="2754735"/>
            <a:ext cx="9305109" cy="108952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1" kern="1200" cap="all" spc="20" baseline="0" dirty="0">
                <a:solidFill>
                  <a:srgbClr val="2C5688"/>
                </a:solidFill>
                <a:latin typeface="Myriad Pro Semibold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GB" cap="none" dirty="0" smtClean="0">
                <a:solidFill>
                  <a:srgbClr val="2E5587"/>
                </a:solidFill>
                <a:latin typeface="Myriad Pro Semibold"/>
              </a:rPr>
              <a:t>Thermal effect on in-situ THM behaviour</a:t>
            </a:r>
          </a:p>
          <a:p>
            <a:r>
              <a:rPr lang="en-US" altLang="zh-CN" cap="none" dirty="0" smtClean="0">
                <a:solidFill>
                  <a:srgbClr val="2E5587"/>
                </a:solidFill>
                <a:latin typeface="Myriad Pro Semibold"/>
              </a:rPr>
              <a:t>o</a:t>
            </a:r>
            <a:r>
              <a:rPr lang="en-US" cap="none" dirty="0" smtClean="0">
                <a:solidFill>
                  <a:srgbClr val="2E5587"/>
                </a:solidFill>
                <a:latin typeface="Myriad Pro Semibold"/>
              </a:rPr>
              <a:t>f </a:t>
            </a:r>
            <a:r>
              <a:rPr lang="en-US" cap="none" dirty="0" err="1" smtClean="0">
                <a:solidFill>
                  <a:srgbClr val="2E5587"/>
                </a:solidFill>
                <a:latin typeface="Myriad Pro Semibold"/>
              </a:rPr>
              <a:t>COx</a:t>
            </a:r>
            <a:r>
              <a:rPr lang="en-US" cap="none" dirty="0" smtClean="0">
                <a:solidFill>
                  <a:srgbClr val="2E5587"/>
                </a:solidFill>
                <a:latin typeface="Myriad Pro Semibold"/>
              </a:rPr>
              <a:t> claystone</a:t>
            </a:r>
            <a:endParaRPr lang="en-GB" cap="none" dirty="0">
              <a:solidFill>
                <a:srgbClr val="2E5587"/>
              </a:solidFill>
              <a:latin typeface="Myriad Pro Semibold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C5DBE5-F429-3F49-867A-8DD1813B104E}"/>
              </a:ext>
            </a:extLst>
          </p:cNvPr>
          <p:cNvSpPr txBox="1"/>
          <p:nvPr/>
        </p:nvSpPr>
        <p:spPr>
          <a:xfrm>
            <a:off x="2590800" y="4666432"/>
            <a:ext cx="443701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u="sng" spc="50" dirty="0" smtClean="0">
                <a:solidFill>
                  <a:srgbClr val="00548A">
                    <a:alpha val="65000"/>
                  </a:srgbClr>
                </a:solidFill>
              </a:rPr>
              <a:t>Hangbiao </a:t>
            </a:r>
            <a:r>
              <a:rPr lang="fr-FR" sz="2400" u="sng" cap="small" spc="50" dirty="0" smtClean="0">
                <a:solidFill>
                  <a:srgbClr val="00548A">
                    <a:alpha val="65000"/>
                  </a:srgbClr>
                </a:solidFill>
              </a:rPr>
              <a:t>Song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Frédéric </a:t>
            </a:r>
            <a:r>
              <a:rPr lang="fr-FR" sz="2400" cap="small" spc="50" dirty="0" smtClean="0">
                <a:solidFill>
                  <a:srgbClr val="00548A">
                    <a:alpha val="65000"/>
                  </a:srgbClr>
                </a:solidFill>
              </a:rPr>
              <a:t>Collin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endParaRPr lang="fr-FR" sz="2400" cap="small" spc="50" baseline="3000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C5DBE5-F429-3F49-867A-8DD1813B104E}"/>
              </a:ext>
            </a:extLst>
          </p:cNvPr>
          <p:cNvSpPr txBox="1"/>
          <p:nvPr/>
        </p:nvSpPr>
        <p:spPr>
          <a:xfrm>
            <a:off x="2590800" y="4143212"/>
            <a:ext cx="8569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23 </a:t>
            </a:r>
            <a:r>
              <a:rPr lang="fr-FR" sz="2400" spc="50" dirty="0" err="1" smtClean="0">
                <a:solidFill>
                  <a:srgbClr val="00548A">
                    <a:alpha val="65000"/>
                  </a:srgbClr>
                </a:solidFill>
              </a:rPr>
              <a:t>June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 2022 • EUROTUN, Bochum (Germany)</a:t>
            </a:r>
            <a:endParaRPr lang="fr-FR" sz="2400" spc="5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655" y="557351"/>
            <a:ext cx="2970166" cy="9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Cross anisotropic </a:t>
            </a:r>
            <a:r>
              <a:rPr lang="en-GB" dirty="0" smtClean="0">
                <a:solidFill>
                  <a:srgbClr val="00B0F0"/>
                </a:solidFill>
              </a:rPr>
              <a:t>Elastic response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09/13</a:t>
            </a:r>
            <a:endParaRPr lang="en-GB" dirty="0"/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728985" y="3526909"/>
            <a:ext cx="7529565" cy="339033"/>
            <a:chOff x="1929830" y="3764412"/>
            <a:chExt cx="8492484" cy="382390"/>
          </a:xfrm>
        </p:grpSpPr>
        <p:sp>
          <p:nvSpPr>
            <p:cNvPr id="24" name="TextBox 23"/>
            <p:cNvSpPr txBox="1"/>
            <p:nvPr/>
          </p:nvSpPr>
          <p:spPr>
            <a:xfrm>
              <a:off x="1929830" y="3764952"/>
              <a:ext cx="1645258" cy="381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Temperature</a:t>
              </a:r>
              <a:endParaRPr lang="en-GB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860145" y="3764412"/>
              <a:ext cx="1562169" cy="381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Convergence</a:t>
              </a:r>
              <a:endParaRPr lang="en-GB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91814" y="3771336"/>
              <a:ext cx="1788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Pore pressure</a:t>
              </a:r>
              <a:endParaRPr lang="en-GB" sz="1600" dirty="0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708686"/>
              </p:ext>
            </p:extLst>
          </p:nvPr>
        </p:nvGraphicFramePr>
        <p:xfrm>
          <a:off x="539566" y="1221018"/>
          <a:ext cx="1928633" cy="31747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70420">
                  <a:extLst>
                    <a:ext uri="{9D8B030D-6E8A-4147-A177-3AD203B41FA5}">
                      <a16:colId xmlns:a16="http://schemas.microsoft.com/office/drawing/2014/main" val="2124489420"/>
                    </a:ext>
                  </a:extLst>
                </a:gridCol>
                <a:gridCol w="858213">
                  <a:extLst>
                    <a:ext uri="{9D8B030D-6E8A-4147-A177-3AD203B41FA5}">
                      <a16:colId xmlns:a16="http://schemas.microsoft.com/office/drawing/2014/main" val="910203916"/>
                    </a:ext>
                  </a:extLst>
                </a:gridCol>
              </a:tblGrid>
              <a:tr h="2784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Elastic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408696"/>
                  </a:ext>
                </a:extLst>
              </a:tr>
              <a:tr h="4315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ρ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(kg/m</a:t>
                      </a:r>
                      <a:r>
                        <a:rPr lang="en-GB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2639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655610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(-)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378563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∥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(MPa)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8000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408779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⊥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(MPa)</a:t>
                      </a:r>
                      <a:endParaRPr lang="en-GB" sz="1400" i="1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42435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</a:t>
                      </a:r>
                      <a:r>
                        <a:rPr lang="el-GR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∥∥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(-)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629218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</a:t>
                      </a:r>
                      <a:r>
                        <a:rPr lang="el-GR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∥⊥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(-)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142711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⊥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(MPa)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02548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∥</a:t>
                      </a: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429457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⊥</a:t>
                      </a: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5680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856219" y="1095689"/>
            <a:ext cx="9017164" cy="2460249"/>
            <a:chOff x="2856219" y="1095689"/>
            <a:chExt cx="9017164" cy="24602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9301" y="1096202"/>
              <a:ext cx="3074082" cy="24597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1354" y="1095689"/>
              <a:ext cx="3066186" cy="24597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6219" y="1095689"/>
              <a:ext cx="3079346" cy="24597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856219" y="3865463"/>
            <a:ext cx="9014534" cy="2459736"/>
            <a:chOff x="2856219" y="3865463"/>
            <a:chExt cx="9014534" cy="24597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6671" y="3865463"/>
              <a:ext cx="3074082" cy="24597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1354" y="3865463"/>
              <a:ext cx="3066186" cy="24597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56219" y="3865463"/>
              <a:ext cx="3079346" cy="2459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60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10/13</a:t>
            </a:r>
            <a:endParaRPr lang="en-GB" dirty="0"/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- </a:t>
            </a:r>
            <a:r>
              <a:rPr lang="en-GB" dirty="0" smtClean="0">
                <a:solidFill>
                  <a:srgbClr val="00B0F0"/>
                </a:solidFill>
              </a:rPr>
              <a:t>Constitutive modelling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0" name="Pie 29"/>
          <p:cNvSpPr/>
          <p:nvPr/>
        </p:nvSpPr>
        <p:spPr>
          <a:xfrm rot="5400000">
            <a:off x="5605385" y="4137335"/>
            <a:ext cx="1830963" cy="2072762"/>
          </a:xfrm>
          <a:prstGeom prst="pie">
            <a:avLst>
              <a:gd name="adj1" fmla="val 10804330"/>
              <a:gd name="adj2" fmla="val 161999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Lucida Sans" panose="020B0602030504020204" pitchFamily="34" charset="0"/>
            </a:endParaRPr>
          </a:p>
        </p:txBody>
      </p:sp>
      <p:sp>
        <p:nvSpPr>
          <p:cNvPr id="11" name="ZoneTexte 19"/>
          <p:cNvSpPr txBox="1"/>
          <p:nvPr/>
        </p:nvSpPr>
        <p:spPr>
          <a:xfrm>
            <a:off x="0" y="1109074"/>
            <a:ext cx="445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First gradient law: V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zh-CN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Eekelen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criterion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43" b="13443"/>
          <a:stretch/>
        </p:blipFill>
        <p:spPr>
          <a:xfrm>
            <a:off x="423239" y="4258234"/>
            <a:ext cx="2187881" cy="1631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95" y="1795599"/>
            <a:ext cx="2391562" cy="645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36" y="2591826"/>
            <a:ext cx="2556421" cy="16126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536" y="5829152"/>
            <a:ext cx="2070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Eekelen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yield surface with hardening/softening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0831" y="5878401"/>
            <a:ext cx="209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hyperbolic relation for two values of coefficient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Bϕ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33040" y="1424307"/>
            <a:ext cx="14020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Eekelen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(1980)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3" b="13443"/>
          <a:stretch/>
        </p:blipFill>
        <p:spPr>
          <a:xfrm>
            <a:off x="2658853" y="4268669"/>
            <a:ext cx="2359424" cy="163160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392081" y="1109074"/>
            <a:ext cx="2390479" cy="1401413"/>
            <a:chOff x="5392081" y="1109074"/>
            <a:chExt cx="2390479" cy="1401413"/>
          </a:xfrm>
        </p:grpSpPr>
        <p:sp>
          <p:nvSpPr>
            <p:cNvPr id="16" name="ZoneTexte 19"/>
            <p:cNvSpPr txBox="1"/>
            <p:nvPr/>
          </p:nvSpPr>
          <p:spPr>
            <a:xfrm>
              <a:off x="5392081" y="1109074"/>
              <a:ext cx="23904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Second gradient law: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2575" y="1726366"/>
              <a:ext cx="2079985" cy="78412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711676" y="1424306"/>
              <a:ext cx="94288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Mindlin</a:t>
              </a: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1965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50524" y="1909595"/>
            <a:ext cx="5743071" cy="447467"/>
            <a:chOff x="6350524" y="1909595"/>
            <a:chExt cx="5743071" cy="447467"/>
          </a:xfrm>
        </p:grpSpPr>
        <p:sp>
          <p:nvSpPr>
            <p:cNvPr id="17" name="Oval 16"/>
            <p:cNvSpPr/>
            <p:nvPr/>
          </p:nvSpPr>
          <p:spPr>
            <a:xfrm>
              <a:off x="6350524" y="1909595"/>
              <a:ext cx="919124" cy="4474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5" name="ZoneTexte 19"/>
            <p:cNvSpPr txBox="1"/>
            <p:nvPr/>
          </p:nvSpPr>
          <p:spPr>
            <a:xfrm>
              <a:off x="7891682" y="1964051"/>
              <a:ext cx="4201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80000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Internal length scale: control of bands’ width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92080" y="2495256"/>
            <a:ext cx="6224304" cy="3824774"/>
            <a:chOff x="5392080" y="2495256"/>
            <a:chExt cx="6224304" cy="38247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20" y="3589840"/>
              <a:ext cx="3996441" cy="2229358"/>
            </a:xfrm>
            <a:prstGeom prst="rect">
              <a:avLst/>
            </a:prstGeom>
          </p:spPr>
        </p:pic>
        <p:sp>
          <p:nvSpPr>
            <p:cNvPr id="23" name="ZoneTexte 19"/>
            <p:cNvSpPr txBox="1"/>
            <p:nvPr/>
          </p:nvSpPr>
          <p:spPr>
            <a:xfrm>
              <a:off x="5392080" y="2495256"/>
              <a:ext cx="61119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Variation of cohesion for cross-anisotropic rock (fabric tensor):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2575" y="3124779"/>
              <a:ext cx="4977994" cy="38612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350524" y="5858365"/>
              <a:ext cx="5265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a) as a function of the angle between the normal to the bedding planes and the direction of loading and (b) as a function of the loading vector.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91682" y="2833810"/>
              <a:ext cx="25490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Niandou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al., (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1997); </a:t>
              </a:r>
              <a:r>
                <a:rPr lang="en-GB" sz="1000" i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Valès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(2004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25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11/13</a:t>
            </a:r>
            <a:endParaRPr lang="en-GB" dirty="0"/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GB" dirty="0" smtClean="0">
                <a:solidFill>
                  <a:srgbClr val="00B0F0"/>
                </a:solidFill>
              </a:rPr>
              <a:t>Strain localisation (</a:t>
            </a:r>
            <a:r>
              <a:rPr lang="en-GB" dirty="0" smtClean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00B0F0"/>
                </a:solidFill>
              </a:rPr>
              <a:t>HM)</a:t>
            </a:r>
            <a:endParaRPr lang="en-GB" dirty="0">
              <a:solidFill>
                <a:srgbClr val="00B0F0"/>
              </a:solidFill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1804342" y="1067285"/>
            <a:ext cx="4915755" cy="284597"/>
            <a:chOff x="655189" y="1230620"/>
            <a:chExt cx="4915755" cy="284597"/>
          </a:xfrm>
        </p:grpSpPr>
        <p:sp>
          <p:nvSpPr>
            <p:cNvPr id="97" name="TextBox 96"/>
            <p:cNvSpPr txBox="1"/>
            <p:nvPr/>
          </p:nvSpPr>
          <p:spPr>
            <a:xfrm>
              <a:off x="655189" y="1238218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Plasticity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618309" y="1230620"/>
              <a:ext cx="2458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 increment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515540" y="1236253"/>
              <a:ext cx="20554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</a:t>
              </a:r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513109" y="5108771"/>
            <a:ext cx="4818888" cy="1228662"/>
            <a:chOff x="6176370" y="1424515"/>
            <a:chExt cx="5813506" cy="1494868"/>
          </a:xfrm>
        </p:grpSpPr>
        <p:grpSp>
          <p:nvGrpSpPr>
            <p:cNvPr id="14" name="Group 13"/>
            <p:cNvGrpSpPr/>
            <p:nvPr/>
          </p:nvGrpSpPr>
          <p:grpSpPr>
            <a:xfrm>
              <a:off x="6176370" y="1424515"/>
              <a:ext cx="5813506" cy="1494868"/>
              <a:chOff x="6152820" y="1510287"/>
              <a:chExt cx="5813506" cy="1494868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2820" y="1602154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/>
              </p:cNvPicPr>
              <p:nvPr/>
            </p:nvPicPr>
            <p:blipFill rotWithShape="1">
              <a:blip r:embed="rId4"/>
              <a:srcRect l="92362" t="60735" r="645" b="2459"/>
              <a:stretch/>
            </p:blipFill>
            <p:spPr>
              <a:xfrm>
                <a:off x="7712356" y="1752427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7610293" y="1529282"/>
                <a:ext cx="536653" cy="299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1e-3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4919" y="1611172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/>
              </p:cNvPicPr>
              <p:nvPr/>
            </p:nvPicPr>
            <p:blipFill rotWithShape="1">
              <a:blip r:embed="rId6"/>
              <a:srcRect l="92287" t="60852" r="631" b="2444"/>
              <a:stretch/>
            </p:blipFill>
            <p:spPr>
              <a:xfrm>
                <a:off x="9618083" y="1745053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9543550" y="1518422"/>
                <a:ext cx="536653" cy="299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1e-4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65838" y="1593033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/>
              </p:cNvPicPr>
              <p:nvPr/>
            </p:nvPicPr>
            <p:blipFill rotWithShape="1">
              <a:blip r:embed="rId8"/>
              <a:srcRect l="92241" t="60815" r="689" b="2343"/>
              <a:stretch/>
            </p:blipFill>
            <p:spPr>
              <a:xfrm>
                <a:off x="11530566" y="1736888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11429673" y="1510287"/>
                <a:ext cx="536653" cy="299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1e-5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615197" y="1487004"/>
              <a:ext cx="1127021" cy="299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T0+270 days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23993" y="1299702"/>
            <a:ext cx="4812377" cy="1256308"/>
            <a:chOff x="273048" y="1457569"/>
            <a:chExt cx="5793544" cy="1512450"/>
          </a:xfrm>
        </p:grpSpPr>
        <p:grpSp>
          <p:nvGrpSpPr>
            <p:cNvPr id="7" name="Group 6"/>
            <p:cNvGrpSpPr/>
            <p:nvPr/>
          </p:nvGrpSpPr>
          <p:grpSpPr>
            <a:xfrm>
              <a:off x="273048" y="1457569"/>
              <a:ext cx="5793544" cy="1512450"/>
              <a:chOff x="6932198" y="1416581"/>
              <a:chExt cx="5653614" cy="147591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932198" y="1431056"/>
                <a:ext cx="1957802" cy="1439781"/>
                <a:chOff x="7602758" y="1468401"/>
                <a:chExt cx="1957802" cy="1439781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02758" y="1549823"/>
                  <a:ext cx="1520021" cy="1358359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92324" t="60841" r="750" b="2499"/>
                <a:stretch/>
              </p:blipFill>
              <p:spPr>
                <a:xfrm>
                  <a:off x="9122779" y="1671320"/>
                  <a:ext cx="320941" cy="1236862"/>
                </a:xfrm>
                <a:prstGeom prst="rect">
                  <a:avLst/>
                </a:prstGeom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9036869" y="1468401"/>
                  <a:ext cx="523691" cy="2892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1e-3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8784286" y="1416581"/>
                <a:ext cx="1964228" cy="1459819"/>
                <a:chOff x="6925772" y="2903196"/>
                <a:chExt cx="1964228" cy="1459819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25772" y="3000559"/>
                  <a:ext cx="1524604" cy="1362456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92217" t="60494" r="508" b="2282"/>
                <a:stretch/>
              </p:blipFill>
              <p:spPr>
                <a:xfrm>
                  <a:off x="8452219" y="3101748"/>
                  <a:ext cx="336069" cy="1253044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8366309" y="2903196"/>
                  <a:ext cx="523691" cy="2892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1e-5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10647547" y="1425408"/>
                <a:ext cx="1938265" cy="1467092"/>
                <a:chOff x="6920805" y="2977061"/>
                <a:chExt cx="1938265" cy="1467092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92284" t="60463" r="680" b="2452"/>
                <a:stretch/>
              </p:blipFill>
              <p:spPr>
                <a:xfrm>
                  <a:off x="8442505" y="3199846"/>
                  <a:ext cx="306213" cy="124430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6920805" y="2977061"/>
                  <a:ext cx="1938265" cy="1465775"/>
                  <a:chOff x="6920805" y="2977061"/>
                  <a:chExt cx="1938265" cy="1465775"/>
                </a:xfrm>
              </p:grpSpPr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920805" y="3080380"/>
                    <a:ext cx="1524604" cy="1362456"/>
                  </a:xfrm>
                  <a:prstGeom prst="rect">
                    <a:avLst/>
                  </a:prstGeom>
                </p:spPr>
              </p:pic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8335379" y="2977061"/>
                    <a:ext cx="523691" cy="2892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1e-5</a:t>
                    </a:r>
                    <a:endParaRPr lang="en-GB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61" name="TextBox 60"/>
            <p:cNvSpPr txBox="1"/>
            <p:nvPr/>
          </p:nvSpPr>
          <p:spPr>
            <a:xfrm>
              <a:off x="1020063" y="1516004"/>
              <a:ext cx="823918" cy="29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T0+24 h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08946" y="2589831"/>
            <a:ext cx="4812926" cy="1227638"/>
            <a:chOff x="250419" y="3013146"/>
            <a:chExt cx="5794205" cy="1477934"/>
          </a:xfrm>
        </p:grpSpPr>
        <p:grpSp>
          <p:nvGrpSpPr>
            <p:cNvPr id="11" name="Group 10"/>
            <p:cNvGrpSpPr/>
            <p:nvPr/>
          </p:nvGrpSpPr>
          <p:grpSpPr>
            <a:xfrm>
              <a:off x="250419" y="3013146"/>
              <a:ext cx="5794205" cy="1477934"/>
              <a:chOff x="681922" y="3211270"/>
              <a:chExt cx="5794205" cy="147793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81922" y="3211270"/>
                <a:ext cx="1987476" cy="1468848"/>
                <a:chOff x="626923" y="3329718"/>
                <a:chExt cx="1987476" cy="1468848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6923" y="3402617"/>
                  <a:ext cx="1555301" cy="1389888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92175" t="60661" r="781" b="2395"/>
                <a:stretch/>
              </p:blipFill>
              <p:spPr>
                <a:xfrm>
                  <a:off x="2182224" y="3533818"/>
                  <a:ext cx="334078" cy="1264748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2077746" y="3329718"/>
                  <a:ext cx="536653" cy="296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1e-3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2585257" y="3230481"/>
                <a:ext cx="2007437" cy="1457561"/>
                <a:chOff x="2585257" y="3230481"/>
                <a:chExt cx="2007437" cy="1457561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85257" y="3298154"/>
                  <a:ext cx="1555301" cy="1389888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92112" t="60467" r="577" b="2218"/>
                <a:stretch/>
              </p:blipFill>
              <p:spPr>
                <a:xfrm>
                  <a:off x="4140558" y="3439806"/>
                  <a:ext cx="340518" cy="1248236"/>
                </a:xfrm>
                <a:prstGeom prst="rect">
                  <a:avLst/>
                </a:prstGeom>
              </p:spPr>
            </p:pic>
            <p:sp>
              <p:nvSpPr>
                <p:cNvPr id="37" name="TextBox 36"/>
                <p:cNvSpPr txBox="1"/>
                <p:nvPr/>
              </p:nvSpPr>
              <p:spPr>
                <a:xfrm>
                  <a:off x="4056041" y="3230481"/>
                  <a:ext cx="536653" cy="296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1e-5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4489323" y="3221054"/>
                <a:ext cx="1986804" cy="1468150"/>
                <a:chOff x="4489323" y="3221054"/>
                <a:chExt cx="1986804" cy="1468150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89323" y="3298154"/>
                  <a:ext cx="1555301" cy="1389888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20"/>
                <a:srcRect l="92275" t="60555" r="540" b="2405"/>
                <a:stretch/>
              </p:blipFill>
              <p:spPr>
                <a:xfrm>
                  <a:off x="6031293" y="3439806"/>
                  <a:ext cx="340518" cy="1249398"/>
                </a:xfrm>
                <a:prstGeom prst="rect">
                  <a:avLst/>
                </a:prstGeom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5939474" y="3221054"/>
                  <a:ext cx="536653" cy="296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1e-5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2" name="TextBox 61"/>
            <p:cNvSpPr txBox="1"/>
            <p:nvPr/>
          </p:nvSpPr>
          <p:spPr>
            <a:xfrm>
              <a:off x="710563" y="3046736"/>
              <a:ext cx="1179623" cy="29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T0+180 days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507330" y="3851290"/>
            <a:ext cx="4817471" cy="1223659"/>
            <a:chOff x="244947" y="4543606"/>
            <a:chExt cx="5799677" cy="1473144"/>
          </a:xfrm>
        </p:grpSpPr>
        <p:grpSp>
          <p:nvGrpSpPr>
            <p:cNvPr id="13" name="Group 12"/>
            <p:cNvGrpSpPr/>
            <p:nvPr/>
          </p:nvGrpSpPr>
          <p:grpSpPr>
            <a:xfrm>
              <a:off x="244947" y="4543606"/>
              <a:ext cx="5799677" cy="1473144"/>
              <a:chOff x="675789" y="4778582"/>
              <a:chExt cx="5799677" cy="1473144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789" y="4842105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2"/>
              <a:srcRect l="92402" t="60735" r="598" b="2403"/>
              <a:stretch/>
            </p:blipFill>
            <p:spPr>
              <a:xfrm>
                <a:off x="2236456" y="4973306"/>
                <a:ext cx="347941" cy="1258687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151528" y="4778582"/>
                <a:ext cx="536653" cy="296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1e-3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81739" y="4852599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4"/>
              <a:srcRect l="92397" t="60699" r="703" b="2374"/>
              <a:stretch/>
            </p:blipFill>
            <p:spPr>
              <a:xfrm>
                <a:off x="4137040" y="5008237"/>
                <a:ext cx="331850" cy="123425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4042490" y="4797437"/>
                <a:ext cx="536653" cy="296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1e-4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81076" y="4855755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/>
              </p:cNvPicPr>
              <p:nvPr/>
            </p:nvPicPr>
            <p:blipFill rotWithShape="1">
              <a:blip r:embed="rId26"/>
              <a:srcRect l="92309" t="63600" r="716" b="2474"/>
              <a:stretch/>
            </p:blipFill>
            <p:spPr>
              <a:xfrm>
                <a:off x="6044624" y="4998998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5938813" y="4784715"/>
                <a:ext cx="536653" cy="296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1e-5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663761" y="4599830"/>
              <a:ext cx="1167343" cy="29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T0+198 days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680739" y="1307216"/>
            <a:ext cx="4818888" cy="1225296"/>
            <a:chOff x="6187554" y="4528551"/>
            <a:chExt cx="5802322" cy="1491777"/>
          </a:xfrm>
        </p:grpSpPr>
        <p:grpSp>
          <p:nvGrpSpPr>
            <p:cNvPr id="16" name="Group 15"/>
            <p:cNvGrpSpPr/>
            <p:nvPr/>
          </p:nvGrpSpPr>
          <p:grpSpPr>
            <a:xfrm>
              <a:off x="6187554" y="4528551"/>
              <a:ext cx="5802322" cy="1491777"/>
              <a:chOff x="6187554" y="4528551"/>
              <a:chExt cx="5802322" cy="1491777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87554" y="4619438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/>
              </p:cNvPicPr>
              <p:nvPr/>
            </p:nvPicPr>
            <p:blipFill rotWithShape="1">
              <a:blip r:embed="rId28"/>
              <a:srcRect l="92381" t="60791" r="700" b="2472"/>
              <a:stretch/>
            </p:blipFill>
            <p:spPr>
              <a:xfrm>
                <a:off x="7735906" y="4754783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7642119" y="4538097"/>
                <a:ext cx="536653" cy="2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1e-3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90480" y="4613443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/>
              </p:cNvPicPr>
              <p:nvPr/>
            </p:nvPicPr>
            <p:blipFill rotWithShape="1">
              <a:blip r:embed="rId30"/>
              <a:srcRect l="92538" t="61070" r="388" b="1814"/>
              <a:stretch/>
            </p:blipFill>
            <p:spPr>
              <a:xfrm>
                <a:off x="9641633" y="4761531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9533082" y="4545319"/>
                <a:ext cx="536653" cy="2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1e-4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979961" y="4630440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/>
              </p:cNvPicPr>
              <p:nvPr/>
            </p:nvPicPr>
            <p:blipFill rotWithShape="1">
              <a:blip r:embed="rId32"/>
              <a:srcRect l="92491" t="60938" r="776" b="2450"/>
              <a:stretch/>
            </p:blipFill>
            <p:spPr>
              <a:xfrm>
                <a:off x="11536783" y="4754783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11453223" y="4528551"/>
                <a:ext cx="536653" cy="2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1e-5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6722643" y="4634761"/>
              <a:ext cx="1080994" cy="29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T0+2 years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6679995" y="2566541"/>
            <a:ext cx="4818888" cy="1234335"/>
            <a:chOff x="6186916" y="6009629"/>
            <a:chExt cx="5793816" cy="1496269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186916" y="6116009"/>
              <a:ext cx="1555301" cy="1389889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/>
            </p:cNvPicPr>
            <p:nvPr/>
          </p:nvPicPr>
          <p:blipFill rotWithShape="1">
            <a:blip r:embed="rId34"/>
            <a:srcRect l="92276" t="60620" r="588" b="2509"/>
            <a:stretch/>
          </p:blipFill>
          <p:spPr>
            <a:xfrm>
              <a:off x="7742217" y="6235624"/>
              <a:ext cx="338328" cy="125348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7634242" y="6017379"/>
              <a:ext cx="536653" cy="29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1e-3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8090480" y="6112803"/>
              <a:ext cx="1555301" cy="1389888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/>
            </p:cNvPicPr>
            <p:nvPr/>
          </p:nvPicPr>
          <p:blipFill rotWithShape="1">
            <a:blip r:embed="rId36"/>
            <a:srcRect l="92456" t="60782" r="828" b="2470"/>
            <a:stretch/>
          </p:blipFill>
          <p:spPr>
            <a:xfrm>
              <a:off x="9641181" y="6253169"/>
              <a:ext cx="338328" cy="1252727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9534278" y="6036756"/>
              <a:ext cx="536653" cy="29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1e-4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9994163" y="6101215"/>
              <a:ext cx="1555301" cy="1389888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/>
            </p:cNvPicPr>
            <p:nvPr/>
          </p:nvPicPr>
          <p:blipFill rotWithShape="1">
            <a:blip r:embed="rId38"/>
            <a:srcRect l="92463" t="60897" r="769" b="2453"/>
            <a:stretch/>
          </p:blipFill>
          <p:spPr>
            <a:xfrm>
              <a:off x="11552385" y="6243309"/>
              <a:ext cx="338328" cy="1252728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11444079" y="6009629"/>
              <a:ext cx="536653" cy="29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706233" y="6068915"/>
              <a:ext cx="1080994" cy="29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T0+4 years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908609" y="1088771"/>
            <a:ext cx="4915755" cy="284597"/>
            <a:chOff x="655189" y="1230620"/>
            <a:chExt cx="4915755" cy="284597"/>
          </a:xfrm>
        </p:grpSpPr>
        <p:sp>
          <p:nvSpPr>
            <p:cNvPr id="137" name="TextBox 136"/>
            <p:cNvSpPr txBox="1"/>
            <p:nvPr/>
          </p:nvSpPr>
          <p:spPr>
            <a:xfrm>
              <a:off x="655189" y="1238218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Plasticity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618309" y="1230620"/>
              <a:ext cx="2458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 increment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515540" y="1236253"/>
              <a:ext cx="20554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</a:t>
              </a:r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392451" y="3867214"/>
            <a:ext cx="1403969" cy="276999"/>
            <a:chOff x="392451" y="3867214"/>
            <a:chExt cx="1403969" cy="276999"/>
          </a:xfrm>
        </p:grpSpPr>
        <p:sp>
          <p:nvSpPr>
            <p:cNvPr id="200" name="Action Button: Forward or Next 199">
              <a:hlinkClick r:id="" action="ppaction://hlinkshowjump?jump=nextslide" highlightClick="1"/>
            </p:cNvPr>
            <p:cNvSpPr/>
            <p:nvPr/>
          </p:nvSpPr>
          <p:spPr>
            <a:xfrm>
              <a:off x="392451" y="3876772"/>
              <a:ext cx="251626" cy="230559"/>
            </a:xfrm>
            <a:prstGeom prst="actionButtonForwardNex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16683" y="3867214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altLang="zh-CN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</a:t>
              </a:r>
              <a:endPara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394520" y="1390904"/>
            <a:ext cx="1394604" cy="276999"/>
            <a:chOff x="394520" y="1390904"/>
            <a:chExt cx="1394604" cy="276999"/>
          </a:xfrm>
        </p:grpSpPr>
        <p:sp>
          <p:nvSpPr>
            <p:cNvPr id="144" name="Action Button: Forward or Next 143">
              <a:hlinkClick r:id="" action="ppaction://hlinkshowjump?jump=nextslide" highlightClick="1"/>
            </p:cNvPr>
            <p:cNvSpPr/>
            <p:nvPr/>
          </p:nvSpPr>
          <p:spPr>
            <a:xfrm>
              <a:off x="394520" y="1417958"/>
              <a:ext cx="251626" cy="230559"/>
            </a:xfrm>
            <a:prstGeom prst="actionButtonForwardNex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09387" y="1390904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Excavation</a:t>
              </a:r>
              <a:endParaRPr lang="en-GB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94520" y="2630998"/>
            <a:ext cx="1394604" cy="276999"/>
            <a:chOff x="394520" y="2630998"/>
            <a:chExt cx="1394604" cy="276999"/>
          </a:xfrm>
        </p:grpSpPr>
        <p:sp>
          <p:nvSpPr>
            <p:cNvPr id="146" name="Action Button: Forward or Next 145">
              <a:hlinkClick r:id="" action="ppaction://hlinkshowjump?jump=nextslide" highlightClick="1"/>
            </p:cNvPr>
            <p:cNvSpPr/>
            <p:nvPr/>
          </p:nvSpPr>
          <p:spPr>
            <a:xfrm>
              <a:off x="394520" y="2658052"/>
              <a:ext cx="251626" cy="230559"/>
            </a:xfrm>
            <a:prstGeom prst="actionButtonForwardNex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09387" y="2630998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Waiting</a:t>
              </a:r>
              <a:endParaRPr lang="en-GB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6679995" y="3836764"/>
            <a:ext cx="4818888" cy="1238133"/>
            <a:chOff x="646887" y="4645874"/>
            <a:chExt cx="5815236" cy="1480900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646887" y="4736885"/>
              <a:ext cx="1555301" cy="1389888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/>
            </p:cNvPicPr>
            <p:nvPr/>
          </p:nvPicPr>
          <p:blipFill rotWithShape="1">
            <a:blip r:embed="rId40"/>
            <a:srcRect l="92356" t="60808" r="718" b="2513"/>
            <a:stretch/>
          </p:blipFill>
          <p:spPr>
            <a:xfrm>
              <a:off x="2202188" y="4874046"/>
              <a:ext cx="338328" cy="1252728"/>
            </a:xfrm>
            <a:prstGeom prst="rect">
              <a:avLst/>
            </a:prstGeom>
          </p:spPr>
        </p:pic>
        <p:sp>
          <p:nvSpPr>
            <p:cNvPr id="151" name="TextBox 150"/>
            <p:cNvSpPr txBox="1"/>
            <p:nvPr/>
          </p:nvSpPr>
          <p:spPr>
            <a:xfrm>
              <a:off x="2096189" y="4645874"/>
              <a:ext cx="536653" cy="294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1e-3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2546909" y="4736885"/>
              <a:ext cx="1555301" cy="1389888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/>
            </p:cNvPicPr>
            <p:nvPr/>
          </p:nvPicPr>
          <p:blipFill rotWithShape="1">
            <a:blip r:embed="rId42"/>
            <a:srcRect l="92287" t="60860" r="808" b="2597"/>
            <a:stretch/>
          </p:blipFill>
          <p:spPr>
            <a:xfrm>
              <a:off x="4096911" y="4874046"/>
              <a:ext cx="338328" cy="1252728"/>
            </a:xfrm>
            <a:prstGeom prst="rect">
              <a:avLst/>
            </a:prstGeom>
          </p:spPr>
        </p:pic>
        <p:sp>
          <p:nvSpPr>
            <p:cNvPr id="154" name="TextBox 153"/>
            <p:cNvSpPr txBox="1"/>
            <p:nvPr/>
          </p:nvSpPr>
          <p:spPr>
            <a:xfrm>
              <a:off x="3996968" y="4649953"/>
              <a:ext cx="536653" cy="294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4469333" y="4736885"/>
              <a:ext cx="1555301" cy="1389888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/>
            </p:cNvPicPr>
            <p:nvPr/>
          </p:nvPicPr>
          <p:blipFill rotWithShape="1">
            <a:blip r:embed="rId44"/>
            <a:srcRect l="92318" t="60771" r="784" b="2505"/>
            <a:stretch/>
          </p:blipFill>
          <p:spPr>
            <a:xfrm>
              <a:off x="6024633" y="4871533"/>
              <a:ext cx="338328" cy="1252728"/>
            </a:xfrm>
            <a:prstGeom prst="rect">
              <a:avLst/>
            </a:prstGeom>
          </p:spPr>
        </p:pic>
        <p:sp>
          <p:nvSpPr>
            <p:cNvPr id="157" name="TextBox 156"/>
            <p:cNvSpPr txBox="1"/>
            <p:nvPr/>
          </p:nvSpPr>
          <p:spPr>
            <a:xfrm>
              <a:off x="5925470" y="4652404"/>
              <a:ext cx="536653" cy="294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217355" y="4718434"/>
              <a:ext cx="1080994" cy="294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T0+8 years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6679995" y="5118304"/>
            <a:ext cx="4818888" cy="1225296"/>
            <a:chOff x="6451025" y="1771226"/>
            <a:chExt cx="5814111" cy="1491969"/>
          </a:xfrm>
        </p:grpSpPr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6451025" y="1865239"/>
              <a:ext cx="1555301" cy="1389888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/>
            </p:cNvPicPr>
            <p:nvPr/>
          </p:nvPicPr>
          <p:blipFill rotWithShape="1">
            <a:blip r:embed="rId46"/>
            <a:srcRect l="92209" t="60696" r="763" b="2451"/>
            <a:stretch/>
          </p:blipFill>
          <p:spPr>
            <a:xfrm>
              <a:off x="8006326" y="2007511"/>
              <a:ext cx="338328" cy="1253490"/>
            </a:xfrm>
            <a:prstGeom prst="rect">
              <a:avLst/>
            </a:prstGeom>
          </p:spPr>
        </p:pic>
        <p:sp>
          <p:nvSpPr>
            <p:cNvPr id="162" name="TextBox 161"/>
            <p:cNvSpPr txBox="1"/>
            <p:nvPr/>
          </p:nvSpPr>
          <p:spPr>
            <a:xfrm>
              <a:off x="7924748" y="1792469"/>
              <a:ext cx="536653" cy="2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1e-3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8361198" y="1860191"/>
              <a:ext cx="1555301" cy="1389888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/>
            </p:cNvPicPr>
            <p:nvPr/>
          </p:nvPicPr>
          <p:blipFill rotWithShape="1">
            <a:blip r:embed="rId48"/>
            <a:srcRect l="92217" t="60748" r="725" b="2328"/>
            <a:stretch/>
          </p:blipFill>
          <p:spPr>
            <a:xfrm>
              <a:off x="9917473" y="2010467"/>
              <a:ext cx="338328" cy="1252728"/>
            </a:xfrm>
            <a:prstGeom prst="rect">
              <a:avLst/>
            </a:prstGeom>
          </p:spPr>
        </p:pic>
        <p:sp>
          <p:nvSpPr>
            <p:cNvPr id="165" name="TextBox 164"/>
            <p:cNvSpPr txBox="1"/>
            <p:nvPr/>
          </p:nvSpPr>
          <p:spPr>
            <a:xfrm>
              <a:off x="9818310" y="1792469"/>
              <a:ext cx="536653" cy="2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10280653" y="1865239"/>
              <a:ext cx="1555301" cy="138988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/>
            </p:cNvPicPr>
            <p:nvPr/>
          </p:nvPicPr>
          <p:blipFill rotWithShape="1">
            <a:blip r:embed="rId50"/>
            <a:srcRect l="92461" t="63637" r="808" b="2458"/>
            <a:stretch/>
          </p:blipFill>
          <p:spPr>
            <a:xfrm>
              <a:off x="11837806" y="1998275"/>
              <a:ext cx="338328" cy="1252728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11728483" y="1771226"/>
              <a:ext cx="536653" cy="2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961218" y="1820475"/>
              <a:ext cx="1080994" cy="2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T0+10 years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04" name="Straight Connector 203"/>
          <p:cNvCxnSpPr/>
          <p:nvPr/>
        </p:nvCxnSpPr>
        <p:spPr>
          <a:xfrm>
            <a:off x="6438507" y="1060528"/>
            <a:ext cx="0" cy="544433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0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12/13</a:t>
            </a:r>
            <a:endParaRPr lang="en-GB" dirty="0"/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US" altLang="zh-CN" dirty="0" smtClean="0">
                <a:solidFill>
                  <a:srgbClr val="00B0F0"/>
                </a:solidFill>
              </a:rPr>
              <a:t>stress path</a:t>
            </a:r>
            <a:endParaRPr lang="en-GB" dirty="0">
              <a:solidFill>
                <a:srgbClr val="00B0F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77670" y="1429067"/>
            <a:ext cx="8862779" cy="4044167"/>
            <a:chOff x="821847" y="1502371"/>
            <a:chExt cx="8862779" cy="4044167"/>
          </a:xfrm>
        </p:grpSpPr>
        <p:grpSp>
          <p:nvGrpSpPr>
            <p:cNvPr id="10" name="Group 9"/>
            <p:cNvGrpSpPr/>
            <p:nvPr/>
          </p:nvGrpSpPr>
          <p:grpSpPr>
            <a:xfrm>
              <a:off x="5079307" y="1509084"/>
              <a:ext cx="4605319" cy="4037454"/>
              <a:chOff x="905339" y="1166637"/>
              <a:chExt cx="4605319" cy="403745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05339" y="1166637"/>
                <a:ext cx="4605319" cy="3672383"/>
                <a:chOff x="5480426" y="1193545"/>
                <a:chExt cx="4605319" cy="3672383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80426" y="1193545"/>
                  <a:ext cx="4605319" cy="3672383"/>
                </a:xfrm>
                <a:prstGeom prst="rect">
                  <a:avLst/>
                </a:prstGeom>
              </p:spPr>
            </p:pic>
            <p:sp>
              <p:nvSpPr>
                <p:cNvPr id="3" name="Isosceles Triangle 2"/>
                <p:cNvSpPr/>
                <p:nvPr/>
              </p:nvSpPr>
              <p:spPr>
                <a:xfrm>
                  <a:off x="8297787" y="1746880"/>
                  <a:ext cx="102163" cy="88072"/>
                </a:xfrm>
                <a:prstGeom prst="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Isosceles Triangle 34"/>
                <p:cNvSpPr/>
                <p:nvPr/>
              </p:nvSpPr>
              <p:spPr>
                <a:xfrm>
                  <a:off x="8774291" y="2052472"/>
                  <a:ext cx="102163" cy="88072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Isosceles Triangle 36"/>
                <p:cNvSpPr/>
                <p:nvPr/>
              </p:nvSpPr>
              <p:spPr>
                <a:xfrm>
                  <a:off x="8820292" y="2804652"/>
                  <a:ext cx="102163" cy="88072"/>
                </a:xfrm>
                <a:prstGeom prst="triangl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" name="5-Point Star 1"/>
              <p:cNvSpPr/>
              <p:nvPr/>
            </p:nvSpPr>
            <p:spPr>
              <a:xfrm>
                <a:off x="3603117" y="2135989"/>
                <a:ext cx="119583" cy="119583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5-Point Star 23"/>
              <p:cNvSpPr/>
              <p:nvPr/>
            </p:nvSpPr>
            <p:spPr>
              <a:xfrm>
                <a:off x="4164919" y="2135989"/>
                <a:ext cx="110635" cy="110635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5-Point Star 24"/>
              <p:cNvSpPr/>
              <p:nvPr/>
            </p:nvSpPr>
            <p:spPr>
              <a:xfrm>
                <a:off x="4246454" y="2865816"/>
                <a:ext cx="119992" cy="119992"/>
              </a:xfrm>
              <a:prstGeom prst="star5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518214" y="4927092"/>
                <a:ext cx="18482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Vertica</a:t>
                </a:r>
                <a:r>
                  <a:rPr lang="en-US" altLang="zh-CN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 axis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21847" y="1502371"/>
              <a:ext cx="4613647" cy="4037454"/>
              <a:chOff x="5552895" y="1166637"/>
              <a:chExt cx="4613647" cy="403745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552895" y="1166637"/>
                <a:ext cx="4613647" cy="3675888"/>
                <a:chOff x="4874255" y="1326013"/>
                <a:chExt cx="4613647" cy="3675888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74255" y="1326013"/>
                  <a:ext cx="4613647" cy="3675888"/>
                </a:xfrm>
                <a:prstGeom prst="rect">
                  <a:avLst/>
                </a:prstGeom>
              </p:spPr>
            </p:pic>
            <p:sp>
              <p:nvSpPr>
                <p:cNvPr id="43" name="Isosceles Triangle 42"/>
                <p:cNvSpPr/>
                <p:nvPr/>
              </p:nvSpPr>
              <p:spPr>
                <a:xfrm>
                  <a:off x="7238246" y="2677034"/>
                  <a:ext cx="102163" cy="88072"/>
                </a:xfrm>
                <a:prstGeom prst="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Isosceles Triangle 44"/>
                <p:cNvSpPr/>
                <p:nvPr/>
              </p:nvSpPr>
              <p:spPr>
                <a:xfrm>
                  <a:off x="7747906" y="2309902"/>
                  <a:ext cx="102163" cy="88072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Isosceles Triangle 47"/>
                <p:cNvSpPr/>
                <p:nvPr/>
              </p:nvSpPr>
              <p:spPr>
                <a:xfrm>
                  <a:off x="8051236" y="2687194"/>
                  <a:ext cx="102163" cy="88072"/>
                </a:xfrm>
                <a:prstGeom prst="triangl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7202886" y="4927092"/>
                <a:ext cx="18715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altLang="zh-CN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orizontal axis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5-Point Star 29"/>
              <p:cNvSpPr/>
              <p:nvPr/>
            </p:nvSpPr>
            <p:spPr>
              <a:xfrm>
                <a:off x="7791181" y="2641214"/>
                <a:ext cx="119583" cy="119583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5-Point Star 55"/>
              <p:cNvSpPr/>
              <p:nvPr/>
            </p:nvSpPr>
            <p:spPr>
              <a:xfrm>
                <a:off x="8712456" y="2370463"/>
                <a:ext cx="119583" cy="119583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5-Point Star 56"/>
              <p:cNvSpPr/>
              <p:nvPr/>
            </p:nvSpPr>
            <p:spPr>
              <a:xfrm>
                <a:off x="9074406" y="2744868"/>
                <a:ext cx="119583" cy="119583"/>
              </a:xfrm>
              <a:prstGeom prst="star5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9513282" y="2749454"/>
            <a:ext cx="1918473" cy="618577"/>
            <a:chOff x="2192820" y="5301309"/>
            <a:chExt cx="1918473" cy="618577"/>
          </a:xfrm>
        </p:grpSpPr>
        <p:sp>
          <p:nvSpPr>
            <p:cNvPr id="63" name="5-Point Star 62"/>
            <p:cNvSpPr/>
            <p:nvPr/>
          </p:nvSpPr>
          <p:spPr>
            <a:xfrm>
              <a:off x="2192820" y="5666960"/>
              <a:ext cx="207121" cy="207121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Isosceles Triangle 63"/>
            <p:cNvSpPr/>
            <p:nvPr/>
          </p:nvSpPr>
          <p:spPr>
            <a:xfrm>
              <a:off x="2211103" y="5371132"/>
              <a:ext cx="159331" cy="13735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61843" y="5301309"/>
              <a:ext cx="1549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End of excavation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61843" y="5642887"/>
              <a:ext cx="1549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End of waiting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7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04/13</a:t>
            </a:r>
            <a:endParaRPr lang="en-GB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sp>
        <p:nvSpPr>
          <p:cNvPr id="9" name="ZoneTexte 3"/>
          <p:cNvSpPr txBox="1"/>
          <p:nvPr/>
        </p:nvSpPr>
        <p:spPr>
          <a:xfrm>
            <a:off x="3009900" y="1519646"/>
            <a:ext cx="6819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fr-FR" sz="2800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</a:t>
            </a:r>
            <a:r>
              <a:rPr lang="fr-FR" sz="2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❸"/>
            </a:pPr>
            <a:r>
              <a:rPr lang="fr-FR" sz="2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" panose="020B0502040204020203" pitchFamily="34" charset="0"/>
              <a:buChar char="❹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8350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7B991B-B489-4746-894B-A67DE72222CC}"/>
              </a:ext>
            </a:extLst>
          </p:cNvPr>
          <p:cNvSpPr txBox="1"/>
          <p:nvPr/>
        </p:nvSpPr>
        <p:spPr>
          <a:xfrm>
            <a:off x="457200" y="959098"/>
            <a:ext cx="117347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2400" dirty="0">
                <a:latin typeface="Myriad Pro" panose="020B0503030403020204" pitchFamily="34" charset="0"/>
              </a:rPr>
              <a:t>We </a:t>
            </a:r>
            <a:r>
              <a:rPr lang="en-GB" sz="2400" b="1" u="sng" dirty="0">
                <a:latin typeface="Myriad Pro" panose="020B0503030403020204" pitchFamily="34" charset="0"/>
              </a:rPr>
              <a:t>developed</a:t>
            </a:r>
            <a:r>
              <a:rPr lang="en-GB" sz="2400" dirty="0">
                <a:latin typeface="Myriad Pro" panose="020B0503030403020204" pitchFamily="34" charset="0"/>
              </a:rPr>
              <a:t> a </a:t>
            </a:r>
            <a:r>
              <a:rPr lang="en-GB" sz="2400" dirty="0" smtClean="0">
                <a:latin typeface="Myriad Pro" panose="020B0503030403020204" pitchFamily="34" charset="0"/>
              </a:rPr>
              <a:t>2</a:t>
            </a:r>
            <a:r>
              <a:rPr lang="en-GB" sz="2400" baseline="30000" dirty="0" smtClean="0">
                <a:latin typeface="Myriad Pro" panose="020B0503030403020204" pitchFamily="34" charset="0"/>
              </a:rPr>
              <a:t>nd</a:t>
            </a:r>
            <a:r>
              <a:rPr lang="en-GB" sz="2400" dirty="0" smtClean="0">
                <a:latin typeface="Myriad Pro" panose="020B0503030403020204" pitchFamily="34" charset="0"/>
              </a:rPr>
              <a:t> gradient THM coupled </a:t>
            </a:r>
            <a:r>
              <a:rPr lang="en-GB" sz="2400" dirty="0">
                <a:latin typeface="Myriad Pro" panose="020B0503030403020204" pitchFamily="34" charset="0"/>
              </a:rPr>
              <a:t>element able to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 smtClean="0">
                <a:latin typeface="Myriad Pro" panose="020B0503030403020204" pitchFamily="34" charset="0"/>
              </a:rPr>
              <a:t>Model damage around EDZ with strain localisation in shear band </a:t>
            </a:r>
            <a:r>
              <a:rPr lang="fr-BE" sz="2200" dirty="0" smtClean="0">
                <a:latin typeface="Myriad Pro" panose="020B0503030403020204" pitchFamily="34" charset="0"/>
              </a:rPr>
              <a:t>mode.</a:t>
            </a:r>
            <a:endParaRPr lang="en-GB" sz="2200" dirty="0">
              <a:latin typeface="Myriad Pro" panose="020B0503030403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>
                <a:latin typeface="Myriad Pro" panose="020B0503030403020204" pitchFamily="34" charset="0"/>
              </a:rPr>
              <a:t>Reproduce </a:t>
            </a:r>
            <a:r>
              <a:rPr lang="en-GB" sz="2200" dirty="0" smtClean="0">
                <a:latin typeface="Myriad Pro" panose="020B0503030403020204" pitchFamily="34" charset="0"/>
              </a:rPr>
              <a:t>thermal effects on the in-situ THM behaviour of </a:t>
            </a:r>
            <a:r>
              <a:rPr lang="en-GB" sz="2200" dirty="0" err="1" smtClean="0">
                <a:latin typeface="Myriad Pro" panose="020B0503030403020204" pitchFamily="34" charset="0"/>
              </a:rPr>
              <a:t>COx</a:t>
            </a:r>
            <a:r>
              <a:rPr lang="en-GB" sz="2200" dirty="0" smtClean="0">
                <a:latin typeface="Myriad Pro" panose="020B0503030403020204" pitchFamily="34" charset="0"/>
              </a:rPr>
              <a:t> claystone. </a:t>
            </a:r>
            <a:endParaRPr lang="en-GB" sz="2200" dirty="0">
              <a:latin typeface="Myriad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07259D-FAA1-4A79-AE93-1E8F40521B84}"/>
              </a:ext>
            </a:extLst>
          </p:cNvPr>
          <p:cNvSpPr txBox="1"/>
          <p:nvPr/>
        </p:nvSpPr>
        <p:spPr>
          <a:xfrm>
            <a:off x="457200" y="2847538"/>
            <a:ext cx="116602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2400" dirty="0">
                <a:latin typeface="Myriad Pro" panose="020B0503030403020204" pitchFamily="34" charset="0"/>
              </a:rPr>
              <a:t>We </a:t>
            </a:r>
            <a:r>
              <a:rPr lang="en-GB" sz="2400" b="1" u="sng" dirty="0">
                <a:latin typeface="Myriad Pro" panose="020B0503030403020204" pitchFamily="34" charset="0"/>
              </a:rPr>
              <a:t>showed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smtClean="0">
                <a:latin typeface="Myriad Pro" panose="020B0503030403020204" pitchFamily="34" charset="0"/>
              </a:rPr>
              <a:t>that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 smtClean="0">
                <a:latin typeface="Myriad Pro" panose="020B0503030403020204" pitchFamily="34" charset="0"/>
              </a:rPr>
              <a:t>The obtained fracturing pattern is in good agreement with the in-situ observations.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200" dirty="0" smtClean="0">
                <a:latin typeface="Myriad Pro" panose="020B0503030403020204" pitchFamily="34" charset="0"/>
              </a:rPr>
              <a:t>During </a:t>
            </a:r>
            <a:r>
              <a:rPr lang="en-US" sz="2200" dirty="0">
                <a:latin typeface="Myriad Pro" panose="020B0503030403020204" pitchFamily="34" charset="0"/>
              </a:rPr>
              <a:t>the heating, the shear strain </a:t>
            </a:r>
            <a:r>
              <a:rPr lang="en-US" sz="2200" dirty="0" err="1">
                <a:latin typeface="Myriad Pro" panose="020B0503030403020204" pitchFamily="34" charset="0"/>
              </a:rPr>
              <a:t>localisation</a:t>
            </a:r>
            <a:r>
              <a:rPr lang="en-US" sz="2200" dirty="0">
                <a:latin typeface="Myriad Pro" panose="020B0503030403020204" pitchFamily="34" charset="0"/>
              </a:rPr>
              <a:t> is highly </a:t>
            </a:r>
            <a:r>
              <a:rPr lang="en-US" sz="2200" dirty="0" smtClean="0">
                <a:latin typeface="Myriad Pro" panose="020B0503030403020204" pitchFamily="34" charset="0"/>
              </a:rPr>
              <a:t>pronounced</a:t>
            </a:r>
            <a:r>
              <a:rPr lang="en-GB" sz="2200" dirty="0" smtClean="0"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13/13</a:t>
            </a:r>
            <a:endParaRPr lang="en-GB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457B991B-B489-4746-894B-A67DE72222CC}"/>
              </a:ext>
            </a:extLst>
          </p:cNvPr>
          <p:cNvSpPr txBox="1"/>
          <p:nvPr/>
        </p:nvSpPr>
        <p:spPr>
          <a:xfrm>
            <a:off x="457201" y="4735977"/>
            <a:ext cx="117347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2400" dirty="0">
                <a:latin typeface="Myriad Pro" panose="020B0503030403020204" pitchFamily="34" charset="0"/>
              </a:rPr>
              <a:t>We </a:t>
            </a:r>
            <a:r>
              <a:rPr lang="en-GB" sz="2400" b="1" u="sng" dirty="0" smtClean="0">
                <a:latin typeface="Myriad Pro" panose="020B0503030403020204" pitchFamily="34" charset="0"/>
              </a:rPr>
              <a:t>plan</a:t>
            </a:r>
            <a:r>
              <a:rPr lang="en-GB" sz="2400" dirty="0" smtClean="0">
                <a:latin typeface="Myriad Pro" panose="020B0503030403020204" pitchFamily="34" charset="0"/>
              </a:rPr>
              <a:t> to</a:t>
            </a:r>
            <a:endParaRPr lang="en-GB" sz="2400" dirty="0">
              <a:latin typeface="Myriad Pro" panose="020B0503030403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Myriad Pro" panose="020B0503030403020204" pitchFamily="34" charset="0"/>
              </a:rPr>
              <a:t>A tensile failure criterion will be taken into account to better represent the extensional stress pathways.</a:t>
            </a:r>
          </a:p>
        </p:txBody>
      </p:sp>
    </p:spTree>
    <p:extLst>
      <p:ext uri="{BB962C8B-B14F-4D97-AF65-F5344CB8AC3E}">
        <p14:creationId xmlns:p14="http://schemas.microsoft.com/office/powerpoint/2010/main" val="59939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185850" y="5189652"/>
            <a:ext cx="622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aseline="30000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Geomechanics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and Engineering Geology, University of Liège </a:t>
            </a:r>
            <a:endParaRPr lang="en-GB" dirty="0">
              <a:solidFill>
                <a:srgbClr val="5990B3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C5DBE5-F429-3F49-867A-8DD1813B104E}"/>
              </a:ext>
            </a:extLst>
          </p:cNvPr>
          <p:cNvSpPr txBox="1"/>
          <p:nvPr/>
        </p:nvSpPr>
        <p:spPr>
          <a:xfrm>
            <a:off x="2590800" y="4666432"/>
            <a:ext cx="443701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u="sng" spc="50" dirty="0" smtClean="0">
                <a:solidFill>
                  <a:srgbClr val="00548A">
                    <a:alpha val="65000"/>
                  </a:srgbClr>
                </a:solidFill>
              </a:rPr>
              <a:t>Hangbiao </a:t>
            </a:r>
            <a:r>
              <a:rPr lang="fr-FR" sz="2400" u="sng" cap="small" spc="50" dirty="0" smtClean="0">
                <a:solidFill>
                  <a:srgbClr val="00548A">
                    <a:alpha val="65000"/>
                  </a:srgbClr>
                </a:solidFill>
              </a:rPr>
              <a:t>Song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Frédéric </a:t>
            </a:r>
            <a:r>
              <a:rPr lang="fr-FR" sz="2400" cap="small" spc="50" dirty="0" smtClean="0">
                <a:solidFill>
                  <a:srgbClr val="00548A">
                    <a:alpha val="65000"/>
                  </a:srgbClr>
                </a:solidFill>
              </a:rPr>
              <a:t>Collin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endParaRPr lang="fr-FR" sz="2400" cap="small" spc="50" baseline="3000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C5DBE5-F429-3F49-867A-8DD1813B104E}"/>
              </a:ext>
            </a:extLst>
          </p:cNvPr>
          <p:cNvSpPr txBox="1"/>
          <p:nvPr/>
        </p:nvSpPr>
        <p:spPr>
          <a:xfrm>
            <a:off x="2590800" y="4143212"/>
            <a:ext cx="8569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23 </a:t>
            </a:r>
            <a:r>
              <a:rPr lang="fr-FR" sz="2400" spc="50" dirty="0" err="1" smtClean="0">
                <a:solidFill>
                  <a:srgbClr val="00548A">
                    <a:alpha val="65000"/>
                  </a:srgbClr>
                </a:solidFill>
              </a:rPr>
              <a:t>June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 2022 • EUROTUN, Bochum (Germany)</a:t>
            </a:r>
            <a:endParaRPr lang="fr-FR" sz="2400" spc="5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655" y="557351"/>
            <a:ext cx="2970166" cy="923108"/>
          </a:xfrm>
          <a:prstGeom prst="rect">
            <a:avLst/>
          </a:prstGeom>
        </p:spPr>
      </p:pic>
      <p:sp>
        <p:nvSpPr>
          <p:cNvPr id="8" name="Titre 2"/>
          <p:cNvSpPr>
            <a:spLocks noGrp="1"/>
          </p:cNvSpPr>
          <p:nvPr>
            <p:ph type="ctrTitle"/>
          </p:nvPr>
        </p:nvSpPr>
        <p:spPr>
          <a:xfrm>
            <a:off x="2590800" y="2971991"/>
            <a:ext cx="8557361" cy="648001"/>
          </a:xfrm>
        </p:spPr>
        <p:txBody>
          <a:bodyPr>
            <a:noAutofit/>
          </a:bodyPr>
          <a:lstStyle/>
          <a:p>
            <a:r>
              <a:rPr lang="en-GB" sz="4800" b="1" spc="20" dirty="0" smtClean="0">
                <a:solidFill>
                  <a:srgbClr val="2E5587"/>
                </a:solidFill>
                <a:latin typeface="Myriad Pro Semibold" panose="020B0503030403020204" pitchFamily="34" charset="0"/>
              </a:rPr>
              <a:t>Thank </a:t>
            </a:r>
            <a:r>
              <a:rPr lang="en-GB" sz="4800" b="1" spc="20" dirty="0">
                <a:solidFill>
                  <a:srgbClr val="2E5587"/>
                </a:solidFill>
                <a:latin typeface="Myriad Pro Semibold" panose="020B0503030403020204" pitchFamily="34" charset="0"/>
              </a:rPr>
              <a:t>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4252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1135"/>
            <a:ext cx="12192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Ensi (2013),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Geologische Tiefenlager, Radioaktive abfälle sicher entsorgen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Rapport.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Andra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(2005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Dossier 2005: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Argile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Synthesis. Evaluation of the Feasibility of a Geological Repository in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 argillaceous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Formation Meuse/Haute-Marne Site. National Agency for Radioactive Waste Management, Paris.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Braun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(2019),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Thermo-hydro-mechanical behavior of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Callovo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-Oxfordian. PhD thesis.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Université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Paris-Est.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Desrues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and M.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Mokni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(1999),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Strain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localisation measurements in undrained plane-strain biaxial test on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Hostun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RF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Mech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Cohes-Frict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Mat, 4(4):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419–441.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S.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Diederichs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(2003),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Rock Fracture and Collapse Under Low Confinement Conditions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Rock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Mech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Rock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36(5):339–381.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Bastiaens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F. Bernier, M.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Buyens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Demarche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X. L. Li, J.-M. Linotte, J. Verstricht (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December 2003),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The extension of the HADES underground research facility at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, Belgium, The construction of the connecting gallery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EURIDICE report 03-294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F. Bernier, Y.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Wileveau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(2008)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Similarities in the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hydromechanical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response of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Callovo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-Oxfordian clay and Boom Clay during gallery excavation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Physics and Chemistry of the Earth 33 S343–S349.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F. Collin, R.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Chambon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and R.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Charlier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(2006),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A finite element method for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poro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-mechanical modelling of geotechnical problems using local second gradient models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International Journal for Numerical Methods in Engineering, 65(11):1749-1772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R. Chambon, D.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Caillerie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and N. El Hassan (1998),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One-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dimensional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localisation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studied with a second grade model.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European Journal of Mechanics, A/Solids, 17(4):637-656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Pardoen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(2015),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Hydro-mechanical analysis of the fracturing induced by the excavation of nuclear waste repository galleries using shear banding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PhD Thesis, University of Liège, Faculty of Applied Sciences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EURAD WP HITEC - Milestone report 49 – Selection of benchmark exercises for task 2.3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Eekelen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H. A. M. (1980). Isotropic yield surfaces in three dimensions for use in soil me-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chanics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Numer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Anal Meth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Geomech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4(1):98–101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D.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Mindlin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(1965)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Second gradient of strain and surface-tension in linear elasticity.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J Solids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Struct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1:417–438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Niandou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J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F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Shao, J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P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Henry,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D.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Fourmaintraux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(1997),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Laboratory investigation of the mechanical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tournemire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shale.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J Rock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34(1):3–16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Valès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N. Minh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Gharbi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and A.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Rejeb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(2004),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Experimental study of the influence of the degree of saturation on physical and mechanical properties 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tournemire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shale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Clay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26(1-4):197–207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3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041424" y="6236986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A5FF72-EE1F-4B0B-A830-F2C516971C6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7099" y="180687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Balance equations</a:t>
            </a:r>
            <a:endParaRPr lang="en-GB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961" y="3430982"/>
            <a:ext cx="341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mass balance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79961" y="3934232"/>
                <a:ext cx="4978578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B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  <m: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fr-BE" sz="1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b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BE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fr-B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BE" sz="1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  <m: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61" y="3934232"/>
                <a:ext cx="4978578" cy="576376"/>
              </a:xfrm>
              <a:prstGeom prst="rect">
                <a:avLst/>
              </a:prstGeom>
              <a:blipFill>
                <a:blip r:embed="rId2"/>
                <a:stretch>
                  <a:fillRect l="-6732" t="-144211" r="-122" b="-21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79961" y="4670571"/>
            <a:ext cx="365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Energy balance of mixture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79961" y="5199866"/>
                <a:ext cx="4625789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BE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fr-B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BE" sz="1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61" y="5199866"/>
                <a:ext cx="4625789" cy="576376"/>
              </a:xfrm>
              <a:prstGeom prst="rect">
                <a:avLst/>
              </a:prstGeom>
              <a:blipFill>
                <a:blip r:embed="rId3"/>
                <a:stretch>
                  <a:fillRect l="-7642" t="-144211" r="-1449" b="-21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79961" y="989641"/>
            <a:ext cx="384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balance of mixture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35878" y="1488051"/>
                <a:ext cx="8342623" cy="590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𝛺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𝛴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BE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BE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𝛺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𝛺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BE" sz="140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BE" sz="1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BE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fr-BE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fr-BE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⋆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fr-BE" sz="1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BE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BE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Sup>
                                    <m:sSubSupPr>
                                      <m:ctrlPr>
                                        <a:rPr lang="fr-BE" sz="14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𝛺</m:t>
                              </m:r>
                            </m:e>
                          </m:nary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𝛺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𝑚𝑖𝑥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b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𝛤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⋆</m:t>
                                          </m:r>
                                        </m:sup>
                                      </m:sSub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fr-BE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fr-BE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BE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fr-BE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fr-BE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⋆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𝛤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78" y="1488051"/>
                <a:ext cx="8342623" cy="590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79961" y="2258397"/>
            <a:ext cx="4399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Field of Lagrange multipliers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64132" y="2721931"/>
                <a:ext cx="2773261" cy="584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BE" sz="140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BE" sz="14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BE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fr-BE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  <m:sup>
                              <m:r>
                                <a:rPr lang="fr-BE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  <m:d>
                            <m:dPr>
                              <m:ctrlPr>
                                <a:rPr lang="fr-BE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sSubSup>
                                    <m:sSubSupPr>
                                      <m:ctrlPr>
                                        <a:rPr lang="en-US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fr-BE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fr-BE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fr-BE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BE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Sup>
                                <m:sSubSupPr>
                                  <m:ctrlP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𝒊𝒋</m:t>
                                  </m:r>
                                </m:sub>
                                <m:sup>
                                  <m: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bSup>
                            </m:e>
                          </m:d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fr-BE" sz="1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  <m:r>
                        <a:rPr lang="fr-BE" sz="1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32" y="2721931"/>
                <a:ext cx="2773261" cy="584071"/>
              </a:xfrm>
              <a:prstGeom prst="rect">
                <a:avLst/>
              </a:prstGeom>
              <a:blipFill>
                <a:blip r:embed="rId5"/>
                <a:stretch>
                  <a:fillRect l="-13187" t="-144211" b="-21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2"/>
          <p:cNvSpPr txBox="1"/>
          <p:nvPr/>
        </p:nvSpPr>
        <p:spPr>
          <a:xfrm>
            <a:off x="6359699" y="2844689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 </a:t>
            </a:r>
            <a:r>
              <a:rPr lang="en-GB" sz="1600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restriction</a:t>
            </a:r>
            <a:endParaRPr lang="en-GB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70845" y="1074478"/>
            <a:ext cx="2207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Microstructure effects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5628726" y="3934232"/>
                <a:ext cx="3439887" cy="580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BE" sz="14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726" y="3934232"/>
                <a:ext cx="3439887" cy="5809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5891701" y="5196860"/>
            <a:ext cx="2817053" cy="777605"/>
            <a:chOff x="5438772" y="5709740"/>
            <a:chExt cx="2817053" cy="7776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5438772" y="5709740"/>
                  <a:ext cx="2817053" cy="3243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𝑓</a:t>
                  </a:r>
                  <a14:m>
                    <m:oMath xmlns:m="http://schemas.openxmlformats.org/officeDocument/2006/math">
                      <m:r>
                        <a:rPr lang="en-US" sz="1400" baseline="-250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𝑇</m:t>
                      </m:r>
                    </m:oMath>
                  </a14:m>
                  <a:r>
                    <a:rPr lang="en-U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,𝑖  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=</a:t>
                  </a:r>
                  <a:r>
                    <a:rPr lang="fr-BE" sz="1400" dirty="0"/>
                    <a:t> </a:t>
                  </a:r>
                  <a14:m>
                    <m:oMath xmlns:m="http://schemas.openxmlformats.org/officeDocument/2006/math">
                      <m:r>
                        <a:rPr lang="fr-BE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BE" sz="1400" i="1">
                          <a:latin typeface="Cambria Math" panose="02040503050406030204" pitchFamily="18" charset="0"/>
                        </a:rPr>
                        <m:t>𝛤𝛻</m:t>
                      </m:r>
                      <m:r>
                        <a:rPr lang="fr-BE" sz="1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sSup>
                        <m:sSup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sup>
                      </m:sSup>
                      <m:sSub>
                        <m:sSub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 i="1" baseline="-250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8772" y="5709740"/>
                  <a:ext cx="2817053" cy="324384"/>
                </a:xfrm>
                <a:prstGeom prst="rect">
                  <a:avLst/>
                </a:prstGeom>
                <a:blipFill>
                  <a:blip r:embed="rId7"/>
                  <a:stretch>
                    <a:fillRect l="-648" t="-5660" b="-132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6268268" y="6151099"/>
                  <a:ext cx="1782476" cy="3362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1400" baseline="-250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𝑇</m:t>
                      </m:r>
                    </m:oMath>
                  </a14:m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BE" sz="14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fr-BE" sz="1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𝑚𝑖𝑥</m:t>
                          </m:r>
                        </m:sup>
                      </m:sSup>
                      <m:sSub>
                        <m:sSubPr>
                          <m:ctrlPr>
                            <a:rPr lang="fr-BE" sz="1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fr-BE" sz="1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BE" sz="140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BE" sz="140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8268" y="6151099"/>
                  <a:ext cx="1782476" cy="33624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 20"/>
          <p:cNvSpPr/>
          <p:nvPr/>
        </p:nvSpPr>
        <p:spPr>
          <a:xfrm>
            <a:off x="5080533" y="352878"/>
            <a:ext cx="53112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(Biphasic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porous media with full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saturation)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86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10/16</a:t>
            </a:r>
            <a:endParaRPr lang="en-GB" dirty="0"/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GB" dirty="0" smtClean="0">
                <a:solidFill>
                  <a:srgbClr val="00B0F0"/>
                </a:solidFill>
              </a:rPr>
              <a:t>Elastoplastic results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022" y="1040932"/>
            <a:ext cx="3081978" cy="2459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09" y="3731973"/>
            <a:ext cx="3087241" cy="24597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901746" y="3476103"/>
            <a:ext cx="138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Convergence</a:t>
            </a:r>
            <a:endParaRPr lang="en-GB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1738010" y="3482242"/>
            <a:ext cx="1586070" cy="300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Pore pressure</a:t>
            </a:r>
            <a:endParaRPr lang="en-GB" sz="16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88" y="1035952"/>
            <a:ext cx="3087241" cy="24597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022" y="3731973"/>
            <a:ext cx="3081978" cy="245973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45513" y="1035952"/>
            <a:ext cx="3178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dirty="0" smtClean="0"/>
              <a:t>nisotropic parameters</a:t>
            </a:r>
            <a:endParaRPr lang="en-US" altLang="zh-CN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/>
              <p:cNvGraphicFramePr>
                <a:graphicFrameLocks noGrp="1"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2299358"/>
                  </p:ext>
                </p:extLst>
              </p:nvPr>
            </p:nvGraphicFramePr>
            <p:xfrm>
              <a:off x="7293900" y="1497617"/>
              <a:ext cx="4583907" cy="450568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20868">
                      <a:extLst>
                        <a:ext uri="{9D8B030D-6E8A-4147-A177-3AD203B41FA5}">
                          <a16:colId xmlns:a16="http://schemas.microsoft.com/office/drawing/2014/main" val="1571180818"/>
                        </a:ext>
                      </a:extLst>
                    </a:gridCol>
                    <a:gridCol w="679268">
                      <a:extLst>
                        <a:ext uri="{9D8B030D-6E8A-4147-A177-3AD203B41FA5}">
                          <a16:colId xmlns:a16="http://schemas.microsoft.com/office/drawing/2014/main" val="314919103"/>
                        </a:ext>
                      </a:extLst>
                    </a:gridCol>
                    <a:gridCol w="783771">
                      <a:extLst>
                        <a:ext uri="{9D8B030D-6E8A-4147-A177-3AD203B41FA5}">
                          <a16:colId xmlns:a16="http://schemas.microsoft.com/office/drawing/2014/main" val="91338543"/>
                        </a:ext>
                      </a:extLst>
                    </a:gridCol>
                  </a:tblGrid>
                  <a:tr h="46704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Characteristics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Symbol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Value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91264639"/>
                      </a:ext>
                    </a:extLst>
                  </a:tr>
                  <a:tr h="27055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r>
                            <a:rPr lang="en-US" altLang="zh-CN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ohesion [MPa]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GB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GB" sz="1400" dirty="0"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57142064"/>
                      </a:ext>
                    </a:extLst>
                  </a:tr>
                  <a:tr h="270557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GB" sz="1400" baseline="-25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//</a:t>
                          </a:r>
                          <a:endParaRPr lang="en-GB" sz="1400" baseline="-25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0.117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63617944"/>
                      </a:ext>
                    </a:extLst>
                  </a:tr>
                  <a:tr h="270557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b1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14.24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69216145"/>
                      </a:ext>
                    </a:extLst>
                  </a:tr>
                  <a:tr h="270557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b2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05144450"/>
                      </a:ext>
                    </a:extLst>
                  </a:tr>
                  <a:tr h="27055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Ratio of cohesion softening [-]</a:t>
                          </a:r>
                          <a:endParaRPr lang="en-GB" sz="1400" kern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ξ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23781604"/>
                      </a:ext>
                    </a:extLst>
                  </a:tr>
                  <a:tr h="19837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Cohesion softening parameter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0.003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57217370"/>
                      </a:ext>
                    </a:extLst>
                  </a:tr>
                  <a:tr h="195661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Cohesion softening shifting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dec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90442087"/>
                      </a:ext>
                    </a:extLst>
                  </a:tr>
                  <a:tr h="20717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Initial compressive 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c,0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80780614"/>
                      </a:ext>
                    </a:extLst>
                  </a:tr>
                  <a:tr h="205497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Final compressive 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c,f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52241157"/>
                      </a:ext>
                    </a:extLst>
                  </a:tr>
                  <a:tr h="200054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Initial </a:t>
                          </a: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extensive 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GB" sz="1400" i="1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,0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83513229"/>
                      </a:ext>
                    </a:extLst>
                  </a:tr>
                  <a:tr h="200054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Final </a:t>
                          </a: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extensive 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GB" sz="1400" i="1" baseline="-25000" dirty="0" err="1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,f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8520945"/>
                      </a:ext>
                    </a:extLst>
                  </a:tr>
                  <a:tr h="33319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hardening parameter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0.001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9683252"/>
                      </a:ext>
                    </a:extLst>
                  </a:tr>
                  <a:tr h="20717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hardening shifting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dec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70821867"/>
                      </a:ext>
                    </a:extLst>
                  </a:tr>
                  <a:tr h="218682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Dilatancy angle [</a:t>
                          </a:r>
                          <a:r>
                            <a:rPr lang="zh-CN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ψ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31173764"/>
                      </a:ext>
                    </a:extLst>
                  </a:tr>
                  <a:tr h="3701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Second gradient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elastic modulus [</a:t>
                          </a:r>
                          <a:r>
                            <a:rPr lang="en-US" sz="14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kN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507967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/>
              <p:cNvGraphicFramePr>
                <a:graphicFrameLocks noGrp="1"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2299358"/>
                  </p:ext>
                </p:extLst>
              </p:nvPr>
            </p:nvGraphicFramePr>
            <p:xfrm>
              <a:off x="7293900" y="1497617"/>
              <a:ext cx="4583907" cy="450568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20868">
                      <a:extLst>
                        <a:ext uri="{9D8B030D-6E8A-4147-A177-3AD203B41FA5}">
                          <a16:colId xmlns:a16="http://schemas.microsoft.com/office/drawing/2014/main" val="1571180818"/>
                        </a:ext>
                      </a:extLst>
                    </a:gridCol>
                    <a:gridCol w="679268">
                      <a:extLst>
                        <a:ext uri="{9D8B030D-6E8A-4147-A177-3AD203B41FA5}">
                          <a16:colId xmlns:a16="http://schemas.microsoft.com/office/drawing/2014/main" val="314919103"/>
                        </a:ext>
                      </a:extLst>
                    </a:gridCol>
                    <a:gridCol w="783771">
                      <a:extLst>
                        <a:ext uri="{9D8B030D-6E8A-4147-A177-3AD203B41FA5}">
                          <a16:colId xmlns:a16="http://schemas.microsoft.com/office/drawing/2014/main" val="91338543"/>
                        </a:ext>
                      </a:extLst>
                    </a:gridCol>
                  </a:tblGrid>
                  <a:tr h="50715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Characteristics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Symbol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Value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91264639"/>
                      </a:ext>
                    </a:extLst>
                  </a:tr>
                  <a:tr h="2937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r>
                            <a:rPr lang="en-US" altLang="zh-CN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ohesion [MPa]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62162" t="-173469" r="-117117" b="-12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57142064"/>
                      </a:ext>
                    </a:extLst>
                  </a:tr>
                  <a:tr h="293792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GB" sz="1400" baseline="-25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//</a:t>
                          </a:r>
                          <a:endParaRPr lang="en-GB" sz="1400" baseline="-25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0.117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63617944"/>
                      </a:ext>
                    </a:extLst>
                  </a:tr>
                  <a:tr h="293792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b1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14.24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69216145"/>
                      </a:ext>
                    </a:extLst>
                  </a:tr>
                  <a:tr h="293792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b2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05144450"/>
                      </a:ext>
                    </a:extLst>
                  </a:tr>
                  <a:tr h="2937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Ratio of cohesion softening [-]</a:t>
                          </a:r>
                          <a:endParaRPr lang="en-GB" sz="1400" kern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ξ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23781604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Cohesion softening parameter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0.003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57217370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Cohesion softening shifting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dec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90442087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Initial compressive 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c,0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80780614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Final compressive 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c,f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52241157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Initial </a:t>
                          </a: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extensive 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GB" sz="1400" i="1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,0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83513229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Final </a:t>
                          </a: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extensive 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GB" sz="1400" i="1" baseline="-25000" dirty="0" err="1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,f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8520945"/>
                      </a:ext>
                    </a:extLst>
                  </a:tr>
                  <a:tr h="33319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hardening parameter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0.001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9683252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hardening shifting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dec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70821867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Dilatancy angle [</a:t>
                          </a:r>
                          <a:r>
                            <a:rPr lang="zh-CN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ψ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31173764"/>
                      </a:ext>
                    </a:extLst>
                  </a:tr>
                  <a:tr h="3701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Second gradient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elastic modulus [</a:t>
                          </a:r>
                          <a:r>
                            <a:rPr lang="en-US" sz="14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kN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5079672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19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sp>
        <p:nvSpPr>
          <p:cNvPr id="1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02/13</a:t>
            </a:r>
            <a:endParaRPr lang="en-GB" dirty="0"/>
          </a:p>
        </p:txBody>
      </p:sp>
      <p:sp>
        <p:nvSpPr>
          <p:cNvPr id="23" name="ZoneTexte 16"/>
          <p:cNvSpPr txBox="1"/>
          <p:nvPr/>
        </p:nvSpPr>
        <p:spPr>
          <a:xfrm>
            <a:off x="1874277" y="553081"/>
            <a:ext cx="510091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en-GB" dirty="0" smtClean="0">
                <a:solidFill>
                  <a:srgbClr val="0070C0"/>
                </a:solidFill>
                <a:latin typeface="Myriad Pro" panose="020B0503030403020204"/>
              </a:rPr>
              <a:t>Geological disposal of radioactive wastes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Multi-barrier confinement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Long-term management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rgbClr val="FF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</a:t>
            </a:r>
            <a:r>
              <a:rPr lang="en-GB" sz="1600" b="1" dirty="0">
                <a:solidFill>
                  <a:srgbClr val="00B0F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</a:t>
            </a:r>
            <a:r>
              <a:rPr lang="en-GB" sz="1600" b="1" dirty="0">
                <a:solidFill>
                  <a:srgbClr val="00B05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coupling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2701" y="1148936"/>
            <a:ext cx="4681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sz="1600" dirty="0" smtClean="0">
                <a:latin typeface="Myriad Pro" panose="020B0503030403020204"/>
                <a:cs typeface="Arial" panose="020B0604020202020204" pitchFamily="34" charset="0"/>
              </a:rPr>
              <a:t>Excavation</a:t>
            </a:r>
            <a:r>
              <a:rPr lang="en-US" sz="1600" dirty="0">
                <a:latin typeface="Myriad Pro" panose="020B0503030403020204"/>
                <a:cs typeface="Arial" panose="020B0604020202020204" pitchFamily="34" charset="0"/>
              </a:rPr>
              <a:t>, open drift, waste emplacement, backfilling, self-sealing, repository </a:t>
            </a:r>
            <a:r>
              <a:rPr lang="en-US" sz="1600" dirty="0" smtClean="0">
                <a:latin typeface="Myriad Pro" panose="020B0503030403020204"/>
                <a:cs typeface="Arial" panose="020B0604020202020204" pitchFamily="34" charset="0"/>
              </a:rPr>
              <a:t>closure</a:t>
            </a:r>
            <a:endParaRPr lang="en-US" dirty="0">
              <a:latin typeface="Myriad Pro" panose="020B0503030403020204"/>
              <a:cs typeface="Arial" panose="020B0604020202020204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5020470" y="1335225"/>
            <a:ext cx="849297" cy="212195"/>
          </a:xfrm>
          <a:prstGeom prst="leftArrow">
            <a:avLst>
              <a:gd name="adj1" fmla="val 50000"/>
              <a:gd name="adj2" fmla="val 115665"/>
            </a:avLst>
          </a:prstGeom>
          <a:solidFill>
            <a:srgbClr val="F392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oup 60"/>
          <p:cNvGrpSpPr/>
          <p:nvPr/>
        </p:nvGrpSpPr>
        <p:grpSpPr>
          <a:xfrm>
            <a:off x="1660576" y="2253189"/>
            <a:ext cx="8696126" cy="3739977"/>
            <a:chOff x="1590907" y="2253189"/>
            <a:chExt cx="8696126" cy="3739977"/>
          </a:xfrm>
        </p:grpSpPr>
        <p:grpSp>
          <p:nvGrpSpPr>
            <p:cNvPr id="2" name="Group 1"/>
            <p:cNvGrpSpPr/>
            <p:nvPr/>
          </p:nvGrpSpPr>
          <p:grpSpPr>
            <a:xfrm>
              <a:off x="1590907" y="2253189"/>
              <a:ext cx="8696126" cy="3739977"/>
              <a:chOff x="1845242" y="1117749"/>
              <a:chExt cx="8696126" cy="373997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845242" y="1117749"/>
                <a:ext cx="3641367" cy="3726091"/>
                <a:chOff x="4809486" y="3170710"/>
                <a:chExt cx="3983102" cy="4075778"/>
              </a:xfrm>
            </p:grpSpPr>
            <p:pic>
              <p:nvPicPr>
                <p:cNvPr id="13" name="Image 16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" b="230"/>
                <a:stretch/>
              </p:blipFill>
              <p:spPr>
                <a:xfrm>
                  <a:off x="4927812" y="3170710"/>
                  <a:ext cx="3797114" cy="3311226"/>
                </a:xfrm>
                <a:prstGeom prst="rect">
                  <a:avLst/>
                </a:prstGeom>
              </p:spPr>
            </p:pic>
            <p:sp>
              <p:nvSpPr>
                <p:cNvPr id="15" name="ZoneTexte 391"/>
                <p:cNvSpPr txBox="1"/>
                <p:nvPr/>
              </p:nvSpPr>
              <p:spPr>
                <a:xfrm>
                  <a:off x="4809486" y="6674165"/>
                  <a:ext cx="3983102" cy="5723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Conceptual scheme of a deep geological disposal, modified from </a:t>
                  </a:r>
                  <a:r>
                    <a:rPr lang="en-US" sz="1000" i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ENSI (2013)</a:t>
                  </a:r>
                  <a:endParaRPr lang="en-US" sz="10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ZoneTexte 173"/>
                <p:cNvSpPr txBox="1"/>
                <p:nvPr/>
              </p:nvSpPr>
              <p:spPr>
                <a:xfrm rot="1710025">
                  <a:off x="5486603" y="4778314"/>
                  <a:ext cx="1105020" cy="302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Main gallery</a:t>
                  </a:r>
                  <a:endParaRPr lang="en-GB" sz="12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ZoneTexte 170"/>
                <p:cNvSpPr txBox="1"/>
                <p:nvPr/>
              </p:nvSpPr>
              <p:spPr>
                <a:xfrm>
                  <a:off x="4913012" y="4103511"/>
                  <a:ext cx="912141" cy="302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200" dirty="0" smtClean="0"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Host rock</a:t>
                  </a:r>
                  <a:endParaRPr lang="fr-BE" sz="12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ZoneTexte 167"/>
                <p:cNvSpPr txBox="1"/>
                <p:nvPr/>
              </p:nvSpPr>
              <p:spPr>
                <a:xfrm rot="20958718">
                  <a:off x="5355971" y="5717867"/>
                  <a:ext cx="1366282" cy="302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Storage alveole</a:t>
                  </a:r>
                  <a:endParaRPr lang="en-GB" sz="12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ZoneTexte 391"/>
              <p:cNvSpPr txBox="1"/>
              <p:nvPr/>
            </p:nvSpPr>
            <p:spPr>
              <a:xfrm>
                <a:off x="6256751" y="4334506"/>
                <a:ext cx="42846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Schematic view of repository concepts/disposal 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cells, modified from </a:t>
                </a:r>
                <a:r>
                  <a:rPr lang="en-US" sz="1000" i="1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ANDRA (2005)</a:t>
                </a:r>
                <a:endParaRPr lang="en-US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021412" y="2321701"/>
              <a:ext cx="4263976" cy="2953955"/>
              <a:chOff x="5928133" y="2333898"/>
              <a:chExt cx="4547405" cy="315030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/>
              <a:srcRect t="1272" r="618"/>
              <a:stretch/>
            </p:blipFill>
            <p:spPr>
              <a:xfrm>
                <a:off x="5928133" y="2333898"/>
                <a:ext cx="4382817" cy="31503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963652" y="4986973"/>
                <a:ext cx="1543784" cy="4595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Callovo</a:t>
                </a:r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-Oxfordian claystone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2701" y="2393000"/>
                <a:ext cx="1200740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Technological gap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963402" y="3006100"/>
                <a:ext cx="1219428" cy="4595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Technological gap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083583" y="2374602"/>
                <a:ext cx="1200740" cy="4595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Steel liner</a:t>
                </a:r>
              </a:p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(Carbon steel)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280797" y="3006100"/>
                <a:ext cx="1012235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Disposal</a:t>
                </a:r>
              </a:p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package</a:t>
                </a:r>
              </a:p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(Carbon steel)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185226" y="4028183"/>
                <a:ext cx="962335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Waste canister</a:t>
                </a:r>
                <a:endParaRPr lang="en-GB" sz="11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(stainless steel)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112532" y="4692542"/>
                <a:ext cx="1142841" cy="5539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Scale</a:t>
                </a:r>
              </a:p>
              <a:p>
                <a:pPr algn="ctr"/>
                <a:endPara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9280797" y="5097902"/>
                <a:ext cx="799307" cy="85577"/>
                <a:chOff x="9339300" y="5184730"/>
                <a:chExt cx="810540" cy="9847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9339300" y="5239567"/>
                  <a:ext cx="81054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300" y="5184730"/>
                  <a:ext cx="0" cy="9847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0149840" y="5184730"/>
                  <a:ext cx="0" cy="9847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9741750" y="5196840"/>
                  <a:ext cx="0" cy="7874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9659835" y="5204460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9583635" y="5204460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9503625" y="5207295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9421710" y="5208225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0059726" y="5204460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9821601" y="5208225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9901611" y="5204460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9985431" y="5204460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TextBox 55"/>
              <p:cNvSpPr txBox="1"/>
              <p:nvPr/>
            </p:nvSpPr>
            <p:spPr>
              <a:xfrm>
                <a:off x="9158527" y="4883983"/>
                <a:ext cx="13170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      12.5    25cm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9" name="Forme libre 67"/>
          <p:cNvSpPr/>
          <p:nvPr/>
        </p:nvSpPr>
        <p:spPr>
          <a:xfrm>
            <a:off x="4097702" y="4148600"/>
            <a:ext cx="152400" cy="290512"/>
          </a:xfrm>
          <a:custGeom>
            <a:avLst/>
            <a:gdLst>
              <a:gd name="connsiteX0" fmla="*/ 0 w 152400"/>
              <a:gd name="connsiteY0" fmla="*/ 0 h 290512"/>
              <a:gd name="connsiteX1" fmla="*/ 0 w 152400"/>
              <a:gd name="connsiteY1" fmla="*/ 202406 h 290512"/>
              <a:gd name="connsiteX2" fmla="*/ 152400 w 152400"/>
              <a:gd name="connsiteY2" fmla="*/ 290512 h 290512"/>
              <a:gd name="connsiteX3" fmla="*/ 150019 w 152400"/>
              <a:gd name="connsiteY3" fmla="*/ 78581 h 290512"/>
              <a:gd name="connsiteX4" fmla="*/ 0 w 152400"/>
              <a:gd name="connsiteY4" fmla="*/ 0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290512">
                <a:moveTo>
                  <a:pt x="0" y="0"/>
                </a:moveTo>
                <a:lnTo>
                  <a:pt x="0" y="202406"/>
                </a:lnTo>
                <a:lnTo>
                  <a:pt x="152400" y="290512"/>
                </a:lnTo>
                <a:cubicBezTo>
                  <a:pt x="151606" y="219868"/>
                  <a:pt x="150813" y="149225"/>
                  <a:pt x="150019" y="78581"/>
                </a:cubicBezTo>
                <a:lnTo>
                  <a:pt x="0" y="0"/>
                </a:lnTo>
                <a:close/>
              </a:path>
            </a:pathLst>
          </a:custGeom>
          <a:pattFill prst="wdUpDiag">
            <a:fgClr>
              <a:srgbClr val="C00000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0" name="Connecteur droit 72"/>
          <p:cNvCxnSpPr/>
          <p:nvPr/>
        </p:nvCxnSpPr>
        <p:spPr>
          <a:xfrm>
            <a:off x="4233880" y="4449901"/>
            <a:ext cx="1847821" cy="801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74"/>
          <p:cNvCxnSpPr>
            <a:stCxn id="79" idx="0"/>
          </p:cNvCxnSpPr>
          <p:nvPr/>
        </p:nvCxnSpPr>
        <p:spPr>
          <a:xfrm flipV="1">
            <a:off x="4097702" y="2359868"/>
            <a:ext cx="1974383" cy="1788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 rot="4740000" flipH="1">
            <a:off x="2663050" y="4352230"/>
            <a:ext cx="61439" cy="180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86" name="Group 85"/>
          <p:cNvGrpSpPr/>
          <p:nvPr/>
        </p:nvGrpSpPr>
        <p:grpSpPr>
          <a:xfrm>
            <a:off x="3987799" y="4300280"/>
            <a:ext cx="182881" cy="89405"/>
            <a:chOff x="2589343" y="4393627"/>
            <a:chExt cx="200255" cy="97898"/>
          </a:xfrm>
        </p:grpSpPr>
        <p:sp>
          <p:nvSpPr>
            <p:cNvPr id="83" name="Arc plein 69"/>
            <p:cNvSpPr/>
            <p:nvPr/>
          </p:nvSpPr>
          <p:spPr>
            <a:xfrm rot="4594207">
              <a:off x="2740072" y="4408467"/>
              <a:ext cx="64365" cy="34686"/>
            </a:xfrm>
            <a:prstGeom prst="blockArc">
              <a:avLst>
                <a:gd name="adj1" fmla="val 10800000"/>
                <a:gd name="adj2" fmla="val 486253"/>
                <a:gd name="adj3" fmla="val 281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  <p:cxnSp>
          <p:nvCxnSpPr>
            <p:cNvPr id="84" name="Connecteur droit 70"/>
            <p:cNvCxnSpPr/>
            <p:nvPr/>
          </p:nvCxnSpPr>
          <p:spPr>
            <a:xfrm flipV="1">
              <a:off x="2589343" y="4394902"/>
              <a:ext cx="174697" cy="352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71"/>
            <p:cNvCxnSpPr/>
            <p:nvPr/>
          </p:nvCxnSpPr>
          <p:spPr>
            <a:xfrm flipV="1">
              <a:off x="2607077" y="4456276"/>
              <a:ext cx="174697" cy="352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5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10/16</a:t>
            </a:r>
            <a:endParaRPr lang="en-GB" dirty="0"/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GB" dirty="0" smtClean="0">
                <a:solidFill>
                  <a:srgbClr val="00B0F0"/>
                </a:solidFill>
              </a:rPr>
              <a:t>Elastoplastic results</a:t>
            </a:r>
            <a:endParaRPr lang="en-GB" dirty="0">
              <a:solidFill>
                <a:srgbClr val="00B0F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85705" y="1203768"/>
            <a:ext cx="7039248" cy="2540670"/>
            <a:chOff x="1116151" y="3339245"/>
            <a:chExt cx="8746532" cy="3156878"/>
          </a:xfrm>
        </p:grpSpPr>
        <p:sp>
          <p:nvSpPr>
            <p:cNvPr id="17" name="ZoneTexte 391"/>
            <p:cNvSpPr txBox="1"/>
            <p:nvPr/>
          </p:nvSpPr>
          <p:spPr>
            <a:xfrm>
              <a:off x="1116151" y="6113698"/>
              <a:ext cx="8746532" cy="38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rgbClr val="D34412"/>
                  </a:solidFill>
                  <a:cs typeface="Times New Roman" panose="02020603050405020304" pitchFamily="18" charset="0"/>
                </a:rPr>
                <a:t>Fig. : </a:t>
              </a:r>
              <a:r>
                <a:rPr lang="en-GB" sz="1400" dirty="0"/>
                <a:t>Contact situation </a:t>
              </a:r>
              <a:r>
                <a:rPr lang="en-US" altLang="zh-CN" sz="1400" dirty="0"/>
                <a:t>at</a:t>
              </a:r>
              <a:r>
                <a:rPr lang="en-GB" sz="1400" dirty="0"/>
                <a:t>: (a) End of excavation, (b) End of waiting, (c) 18</a:t>
              </a:r>
              <a:r>
                <a:rPr lang="en-GB" sz="1400" baseline="30000" dirty="0"/>
                <a:t>th</a:t>
              </a:r>
              <a:r>
                <a:rPr lang="en-GB" sz="1400" dirty="0"/>
                <a:t> day of heating.</a:t>
              </a:r>
            </a:p>
          </p:txBody>
        </p:sp>
        <p:pic>
          <p:nvPicPr>
            <p:cNvPr id="20" name="Picture 1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005" y="3339245"/>
              <a:ext cx="2361452" cy="2341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40" y="3339245"/>
              <a:ext cx="2429692" cy="2341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645" y="3339245"/>
              <a:ext cx="2496777" cy="23414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2215416" y="5683702"/>
              <a:ext cx="607894" cy="4589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(a) </a:t>
              </a:r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39189" y="5683702"/>
              <a:ext cx="621838" cy="4589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(b) </a:t>
              </a:r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092728" y="5683702"/>
              <a:ext cx="591960" cy="4589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(c) </a:t>
              </a:r>
              <a:endParaRPr lang="en-GB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4546" y="3845168"/>
            <a:ext cx="7541566" cy="2647708"/>
            <a:chOff x="805343" y="4152944"/>
            <a:chExt cx="7541566" cy="2647708"/>
          </a:xfrm>
        </p:grpSpPr>
        <p:grpSp>
          <p:nvGrpSpPr>
            <p:cNvPr id="35" name="Group 34"/>
            <p:cNvGrpSpPr/>
            <p:nvPr/>
          </p:nvGrpSpPr>
          <p:grpSpPr>
            <a:xfrm>
              <a:off x="805343" y="4152944"/>
              <a:ext cx="7324410" cy="1984652"/>
              <a:chOff x="788093" y="4187926"/>
              <a:chExt cx="7324410" cy="1984652"/>
            </a:xfrm>
          </p:grpSpPr>
          <p:pic>
            <p:nvPicPr>
              <p:cNvPr id="40" name="Picture 39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093" y="4187926"/>
                <a:ext cx="2646770" cy="19846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Picture 40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418" y="4187926"/>
                <a:ext cx="2651760" cy="19842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Picture 41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0743" y="4187926"/>
                <a:ext cx="2651760" cy="19842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" name="ZoneTexte 391"/>
            <p:cNvSpPr txBox="1"/>
            <p:nvPr/>
          </p:nvSpPr>
          <p:spPr>
            <a:xfrm>
              <a:off x="1307661" y="6492875"/>
              <a:ext cx="7039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rgbClr val="D34412"/>
                  </a:solidFill>
                  <a:cs typeface="Times New Roman" panose="02020603050405020304" pitchFamily="18" charset="0"/>
                </a:rPr>
                <a:t>Fig. : </a:t>
              </a:r>
              <a:r>
                <a:rPr lang="en-US" altLang="zh-CN" sz="1400" dirty="0"/>
                <a:t>Cohesion variation at</a:t>
              </a:r>
              <a:r>
                <a:rPr lang="en-GB" sz="1400" dirty="0"/>
                <a:t>: (a) Horizontal, (b) Vertical, (c) 45 degree directions.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908300" y="6106484"/>
              <a:ext cx="489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(a) </a:t>
              </a:r>
              <a:endParaRPr lang="en-GB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341846" y="6106484"/>
              <a:ext cx="5004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(b) </a:t>
              </a:r>
              <a:endParaRPr lang="en-GB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638387" y="6106484"/>
              <a:ext cx="4764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(c) 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489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10/16</a:t>
            </a:r>
            <a:endParaRPr lang="en-GB" dirty="0"/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26" name="Slide Number Placeholder 2"/>
          <p:cNvSpPr txBox="1">
            <a:spLocks/>
          </p:cNvSpPr>
          <p:nvPr/>
        </p:nvSpPr>
        <p:spPr>
          <a:xfrm>
            <a:off x="9388565" y="64928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A5FF72-EE1F-4B0B-A830-F2C516971C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1" name="ZoneTexte 391"/>
          <p:cNvSpPr txBox="1"/>
          <p:nvPr/>
        </p:nvSpPr>
        <p:spPr>
          <a:xfrm>
            <a:off x="2193823" y="1677569"/>
            <a:ext cx="7541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buFont typeface="Wingdings" panose="05000000000000000000" pitchFamily="2" charset="2"/>
              <a:buChar char="ü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Since Mohr-</a:t>
            </a:r>
            <a:r>
              <a:rPr lang="en-US" altLang="zh-CN" dirty="0" err="1"/>
              <a:t>Coloumb</a:t>
            </a:r>
            <a:r>
              <a:rPr lang="en-US" altLang="zh-CN" dirty="0"/>
              <a:t> overestimates the tensile strength of rock material, the objective is to limit the plasticity caused by tensile stress, to implement the law with ranking tensile criterion.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120877" y="2614740"/>
            <a:ext cx="5687295" cy="2830751"/>
            <a:chOff x="1191489" y="2422434"/>
            <a:chExt cx="5687295" cy="2830751"/>
          </a:xfrm>
        </p:grpSpPr>
        <p:grpSp>
          <p:nvGrpSpPr>
            <p:cNvPr id="33" name="Group 32"/>
            <p:cNvGrpSpPr/>
            <p:nvPr/>
          </p:nvGrpSpPr>
          <p:grpSpPr>
            <a:xfrm>
              <a:off x="1625040" y="2422434"/>
              <a:ext cx="5253744" cy="2830751"/>
              <a:chOff x="1250572" y="2492103"/>
              <a:chExt cx="5253744" cy="283075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250572" y="2492103"/>
                <a:ext cx="5253744" cy="2830751"/>
                <a:chOff x="1060304" y="2958028"/>
                <a:chExt cx="4184788" cy="2254791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060304" y="5077097"/>
                  <a:ext cx="3537822" cy="0"/>
                </a:xfrm>
                <a:prstGeom prst="line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716333" y="3014174"/>
                  <a:ext cx="0" cy="2062923"/>
                </a:xfrm>
                <a:prstGeom prst="line">
                  <a:avLst/>
                </a:prstGeom>
                <a:ln w="28575">
                  <a:headEnd type="triangle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1488332" y="3474419"/>
                  <a:ext cx="3105007" cy="1591908"/>
                </a:xfrm>
                <a:prstGeom prst="line">
                  <a:avLst/>
                </a:prstGeom>
                <a:ln w="28575"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4593339" y="4923690"/>
                      <a:ext cx="651753" cy="2891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oMath>
                      </a14:m>
                      <a:r>
                        <a:rPr lang="el-GR" baseline="-25000" dirty="0"/>
                        <a:t>σ</a:t>
                      </a:r>
                      <a:r>
                        <a:rPr lang="en-US" baseline="-25000" dirty="0"/>
                        <a:t>’</a:t>
                      </a:r>
                      <a:endParaRPr lang="en-GB" baseline="-25000" dirty="0"/>
                    </a:p>
                  </p:txBody>
                </p:sp>
              </mc:Choice>
              <mc:Fallback xmlns="">
                <p:sp>
                  <p:nvSpPr>
                    <p:cNvPr id="51" name="TextBox 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93339" y="4923690"/>
                      <a:ext cx="651753" cy="28912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2542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2249404" y="2958028"/>
                      <a:ext cx="651753" cy="2891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𝐼𝐼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sub>
                          </m:sSub>
                        </m:oMath>
                      </a14:m>
                      <a:r>
                        <a:rPr lang="en-US" baseline="-25000" dirty="0"/>
                        <a:t>’</a:t>
                      </a:r>
                      <a:endParaRPr lang="en-GB" baseline="-25000" dirty="0"/>
                    </a:p>
                  </p:txBody>
                </p:sp>
              </mc:Choice>
              <mc:Fallback xmlns="">
                <p:sp>
                  <p:nvSpPr>
                    <p:cNvPr id="52" name="TextBox 5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9404" y="2958028"/>
                      <a:ext cx="651753" cy="28912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2542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2369146" y="3534945"/>
                  <a:ext cx="2210135" cy="1133115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ysDash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2270394" y="4426061"/>
                  <a:ext cx="459813" cy="63716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Arc 35"/>
              <p:cNvSpPr/>
              <p:nvPr/>
            </p:nvSpPr>
            <p:spPr>
              <a:xfrm>
                <a:off x="2405780" y="4604416"/>
                <a:ext cx="575198" cy="553101"/>
              </a:xfrm>
              <a:custGeom>
                <a:avLst/>
                <a:gdLst>
                  <a:gd name="connsiteX0" fmla="*/ 507 w 548640"/>
                  <a:gd name="connsiteY0" fmla="*/ 230641 h 434853"/>
                  <a:gd name="connsiteX1" fmla="*/ 99810 w 548640"/>
                  <a:gd name="connsiteY1" fmla="*/ 49669 h 434853"/>
                  <a:gd name="connsiteX2" fmla="*/ 276227 w 548640"/>
                  <a:gd name="connsiteY2" fmla="*/ 5 h 434853"/>
                  <a:gd name="connsiteX3" fmla="*/ 274320 w 548640"/>
                  <a:gd name="connsiteY3" fmla="*/ 217427 h 434853"/>
                  <a:gd name="connsiteX4" fmla="*/ 507 w 548640"/>
                  <a:gd name="connsiteY4" fmla="*/ 230641 h 434853"/>
                  <a:gd name="connsiteX0" fmla="*/ 507 w 548640"/>
                  <a:gd name="connsiteY0" fmla="*/ 230641 h 434853"/>
                  <a:gd name="connsiteX1" fmla="*/ 99810 w 548640"/>
                  <a:gd name="connsiteY1" fmla="*/ 49669 h 434853"/>
                  <a:gd name="connsiteX2" fmla="*/ 276227 w 548640"/>
                  <a:gd name="connsiteY2" fmla="*/ 5 h 434853"/>
                  <a:gd name="connsiteX0" fmla="*/ 508 w 345897"/>
                  <a:gd name="connsiteY0" fmla="*/ 291597 h 291597"/>
                  <a:gd name="connsiteX1" fmla="*/ 99811 w 345897"/>
                  <a:gd name="connsiteY1" fmla="*/ 110625 h 291597"/>
                  <a:gd name="connsiteX2" fmla="*/ 276228 w 345897"/>
                  <a:gd name="connsiteY2" fmla="*/ 60961 h 291597"/>
                  <a:gd name="connsiteX3" fmla="*/ 274321 w 345897"/>
                  <a:gd name="connsiteY3" fmla="*/ 278383 h 291597"/>
                  <a:gd name="connsiteX4" fmla="*/ 508 w 345897"/>
                  <a:gd name="connsiteY4" fmla="*/ 291597 h 291597"/>
                  <a:gd name="connsiteX0" fmla="*/ 508 w 345897"/>
                  <a:gd name="connsiteY0" fmla="*/ 291597 h 291597"/>
                  <a:gd name="connsiteX1" fmla="*/ 99811 w 345897"/>
                  <a:gd name="connsiteY1" fmla="*/ 110625 h 291597"/>
                  <a:gd name="connsiteX2" fmla="*/ 345897 w 345897"/>
                  <a:gd name="connsiteY2" fmla="*/ 1 h 29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5897" h="291597" stroke="0" extrusionOk="0">
                    <a:moveTo>
                      <a:pt x="508" y="291597"/>
                    </a:moveTo>
                    <a:cubicBezTo>
                      <a:pt x="-4827" y="222155"/>
                      <a:pt x="32087" y="154883"/>
                      <a:pt x="99811" y="110625"/>
                    </a:cubicBezTo>
                    <a:cubicBezTo>
                      <a:pt x="149450" y="78186"/>
                      <a:pt x="211894" y="60607"/>
                      <a:pt x="276228" y="60961"/>
                    </a:cubicBezTo>
                    <a:cubicBezTo>
                      <a:pt x="275592" y="133435"/>
                      <a:pt x="274957" y="205909"/>
                      <a:pt x="274321" y="278383"/>
                    </a:cubicBezTo>
                    <a:lnTo>
                      <a:pt x="508" y="291597"/>
                    </a:lnTo>
                    <a:close/>
                  </a:path>
                  <a:path w="345897" h="291597" fill="none">
                    <a:moveTo>
                      <a:pt x="508" y="291597"/>
                    </a:moveTo>
                    <a:cubicBezTo>
                      <a:pt x="-4827" y="222155"/>
                      <a:pt x="32087" y="154883"/>
                      <a:pt x="99811" y="110625"/>
                    </a:cubicBezTo>
                    <a:cubicBezTo>
                      <a:pt x="149450" y="78186"/>
                      <a:pt x="281563" y="-353"/>
                      <a:pt x="345897" y="1"/>
                    </a:cubicBezTo>
                  </a:path>
                </a:pathLst>
              </a:custGeom>
              <a:ln w="28575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3845799" y="3045375"/>
              <a:ext cx="1846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Mohr-</a:t>
              </a:r>
              <a:r>
                <a:rPr lang="en-US" altLang="zh-CN" dirty="0" err="1"/>
                <a:t>Coloumn</a:t>
              </a:r>
              <a:endParaRPr lang="en-GB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79483" y="3700670"/>
              <a:ext cx="1846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</a:rPr>
                <a:t>hyperbolic model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91489" y="3756995"/>
              <a:ext cx="2721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Ranking tensile criterion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2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sp>
        <p:nvSpPr>
          <p:cNvPr id="1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03/13</a:t>
            </a:r>
            <a:endParaRPr lang="en-GB" dirty="0"/>
          </a:p>
        </p:txBody>
      </p:sp>
      <p:sp>
        <p:nvSpPr>
          <p:cNvPr id="23" name="ZoneTexte 16"/>
          <p:cNvSpPr txBox="1"/>
          <p:nvPr/>
        </p:nvSpPr>
        <p:spPr>
          <a:xfrm>
            <a:off x="1828684" y="519702"/>
            <a:ext cx="38749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en-GB" dirty="0" smtClean="0">
                <a:solidFill>
                  <a:srgbClr val="0070C0"/>
                </a:solidFill>
                <a:latin typeface="Myriad Pro" panose="020B0503030403020204"/>
              </a:rPr>
              <a:t>N</a:t>
            </a:r>
            <a:r>
              <a:rPr lang="en-US" altLang="zh-CN" dirty="0" smtClean="0">
                <a:solidFill>
                  <a:srgbClr val="0070C0"/>
                </a:solidFill>
                <a:latin typeface="Myriad Pro" panose="020B0503030403020204"/>
              </a:rPr>
              <a:t>ear field:</a:t>
            </a:r>
            <a:endParaRPr lang="en-GB" dirty="0" smtClean="0">
              <a:solidFill>
                <a:srgbClr val="0070C0"/>
              </a:solidFill>
              <a:latin typeface="Myriad Pro" panose="020B0503030403020204"/>
            </a:endParaRP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Excess pore pressure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Fracture re-opening/propagation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Alter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permeability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9747" y="2189132"/>
            <a:ext cx="4054473" cy="3762238"/>
            <a:chOff x="7550659" y="2281559"/>
            <a:chExt cx="4663014" cy="4326917"/>
          </a:xfrm>
        </p:grpSpPr>
        <p:grpSp>
          <p:nvGrpSpPr>
            <p:cNvPr id="52" name="Group 51"/>
            <p:cNvGrpSpPr/>
            <p:nvPr/>
          </p:nvGrpSpPr>
          <p:grpSpPr>
            <a:xfrm>
              <a:off x="7550659" y="2281559"/>
              <a:ext cx="4663014" cy="4326917"/>
              <a:chOff x="7550659" y="2281559"/>
              <a:chExt cx="4663014" cy="4326917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8797727" y="2281559"/>
                <a:ext cx="3415946" cy="3075709"/>
                <a:chOff x="7316063" y="2321958"/>
                <a:chExt cx="3415946" cy="3075709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7316063" y="2321958"/>
                  <a:ext cx="3204250" cy="307570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8787734" y="4522316"/>
                  <a:ext cx="674254" cy="3893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</a:t>
                  </a:r>
                  <a:r>
                    <a:rPr lang="en-US" sz="1600" baseline="-25000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</a:t>
                  </a:r>
                  <a:endParaRPr lang="en-GB" sz="1600" baseline="-25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8817902" y="4953225"/>
                  <a:ext cx="1137690" cy="3893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α</a:t>
                  </a:r>
                  <a:r>
                    <a:rPr lang="en-US" sz="1600" baseline="-250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</a:t>
                  </a:r>
                  <a:r>
                    <a:rPr lang="en-US" sz="16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&gt;</a:t>
                  </a:r>
                  <a:r>
                    <a:rPr lang="el-GR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l-GR" sz="16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α</a:t>
                  </a:r>
                  <a:r>
                    <a:rPr lang="en-US" sz="1600" baseline="-250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  <a:r>
                    <a:rPr lang="en-US" sz="16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7436696" y="2897456"/>
                  <a:ext cx="1380811" cy="672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Thermal conduction</a:t>
                  </a:r>
                  <a:endPara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7" name="Straight Arrow Connector 66"/>
                <p:cNvCxnSpPr/>
                <p:nvPr/>
              </p:nvCxnSpPr>
              <p:spPr>
                <a:xfrm flipV="1">
                  <a:off x="9286246" y="4613991"/>
                  <a:ext cx="3221" cy="269183"/>
                </a:xfrm>
                <a:prstGeom prst="straightConnector1">
                  <a:avLst/>
                </a:prstGeom>
                <a:ln w="158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TextBox 67"/>
                <p:cNvSpPr txBox="1"/>
                <p:nvPr/>
              </p:nvSpPr>
              <p:spPr>
                <a:xfrm>
                  <a:off x="9054918" y="2522726"/>
                  <a:ext cx="1677091" cy="3893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Rock layers</a:t>
                  </a:r>
                  <a:endParaRPr lang="en-GB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8515413" y="3865926"/>
                  <a:ext cx="1953484" cy="672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Thermal pressurization</a:t>
                  </a:r>
                  <a:endParaRPr lang="en-GB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Pie 61"/>
              <p:cNvSpPr/>
              <p:nvPr/>
            </p:nvSpPr>
            <p:spPr>
              <a:xfrm rot="16200000">
                <a:off x="7550659" y="4106059"/>
                <a:ext cx="2502417" cy="2502417"/>
              </a:xfrm>
              <a:prstGeom prst="pie">
                <a:avLst>
                  <a:gd name="adj1" fmla="val 0"/>
                  <a:gd name="adj2" fmla="val 5403168"/>
                </a:avLst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53" name="Curved Connector 52"/>
            <p:cNvCxnSpPr/>
            <p:nvPr/>
          </p:nvCxnSpPr>
          <p:spPr>
            <a:xfrm rot="5400000" flipH="1" flipV="1">
              <a:off x="9189836" y="4067011"/>
              <a:ext cx="509048" cy="256654"/>
            </a:xfrm>
            <a:prstGeom prst="curvedConnector3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/>
            <p:nvPr/>
          </p:nvCxnSpPr>
          <p:spPr>
            <a:xfrm flipV="1">
              <a:off x="9519440" y="4280627"/>
              <a:ext cx="456644" cy="331092"/>
            </a:xfrm>
            <a:prstGeom prst="curvedConnector3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/>
            <p:nvPr/>
          </p:nvCxnSpPr>
          <p:spPr>
            <a:xfrm flipV="1">
              <a:off x="9762028" y="4693248"/>
              <a:ext cx="439163" cy="203067"/>
            </a:xfrm>
            <a:prstGeom prst="curvedConnector3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/>
            <p:nvPr/>
          </p:nvCxnSpPr>
          <p:spPr>
            <a:xfrm flipV="1">
              <a:off x="9872121" y="5099053"/>
              <a:ext cx="463460" cy="41809"/>
            </a:xfrm>
            <a:prstGeom prst="curvedConnector3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5400000" flipH="1" flipV="1">
              <a:off x="8724570" y="3977008"/>
              <a:ext cx="548394" cy="160814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8781567" y="4935566"/>
              <a:ext cx="1271509" cy="38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Canister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947089" y="4536699"/>
              <a:ext cx="674254" cy="38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en-GB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9312812" y="4585654"/>
              <a:ext cx="3221" cy="26918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6519591" y="2200354"/>
            <a:ext cx="3213903" cy="485531"/>
            <a:chOff x="4590857" y="2902473"/>
            <a:chExt cx="3213903" cy="485531"/>
          </a:xfrm>
        </p:grpSpPr>
        <p:sp>
          <p:nvSpPr>
            <p:cNvPr id="74" name="Flowchart: Connector 73"/>
            <p:cNvSpPr/>
            <p:nvPr/>
          </p:nvSpPr>
          <p:spPr>
            <a:xfrm>
              <a:off x="4590857" y="3017384"/>
              <a:ext cx="287823" cy="28782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lowchart: Connector 74"/>
            <p:cNvSpPr/>
            <p:nvPr/>
          </p:nvSpPr>
          <p:spPr>
            <a:xfrm>
              <a:off x="7516937" y="2902473"/>
              <a:ext cx="287823" cy="48553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6" name="ZoneTexte 16"/>
          <p:cNvSpPr txBox="1"/>
          <p:nvPr/>
        </p:nvSpPr>
        <p:spPr>
          <a:xfrm>
            <a:off x="6717516" y="591667"/>
            <a:ext cx="38749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en-US" dirty="0" smtClean="0">
                <a:solidFill>
                  <a:srgbClr val="0070C0"/>
                </a:solidFill>
                <a:latin typeface="Myriad Pro" panose="020B0503030403020204"/>
              </a:rPr>
              <a:t>Far </a:t>
            </a:r>
            <a:r>
              <a:rPr lang="en-US" altLang="zh-CN" dirty="0" smtClean="0">
                <a:solidFill>
                  <a:srgbClr val="0070C0"/>
                </a:solidFill>
                <a:latin typeface="Myriad Pro" panose="020B0503030403020204"/>
              </a:rPr>
              <a:t>field:</a:t>
            </a:r>
            <a:endParaRPr lang="en-GB" altLang="zh-CN" dirty="0">
              <a:solidFill>
                <a:srgbClr val="0070C0"/>
              </a:solidFill>
              <a:latin typeface="Myriad Pro" panose="020B0503030403020204"/>
            </a:endParaRP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Tensile failure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Shear failure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Reactivate old fractures/faults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5744473" y="2168118"/>
            <a:ext cx="5174443" cy="2862807"/>
            <a:chOff x="1406704" y="433383"/>
            <a:chExt cx="9405345" cy="5203590"/>
          </a:xfrm>
        </p:grpSpPr>
        <p:sp>
          <p:nvSpPr>
            <p:cNvPr id="78" name="TextBox 77"/>
            <p:cNvSpPr txBox="1"/>
            <p:nvPr/>
          </p:nvSpPr>
          <p:spPr>
            <a:xfrm>
              <a:off x="2728912" y="716781"/>
              <a:ext cx="1698836" cy="644202"/>
            </a:xfrm>
            <a:prstGeom prst="rect">
              <a:avLst/>
            </a:prstGeom>
            <a:noFill/>
          </p:spPr>
          <p:txBody>
            <a:bodyPr wrap="square" lIns="91440" rIns="0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Natural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091118" y="433383"/>
              <a:ext cx="2843269" cy="4685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Temperature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697039" y="804628"/>
              <a:ext cx="1733909" cy="4685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Heated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856045" y="4853770"/>
              <a:ext cx="8956004" cy="7832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Symmetric axes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No horizontal deformation</a:t>
              </a:r>
            </a:p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horizontal heat/water flow, modified from </a:t>
              </a:r>
              <a:r>
                <a:rPr lang="en-US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Braun </a:t>
              </a: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P., </a:t>
              </a:r>
              <a:r>
                <a:rPr lang="en-US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(2019</a:t>
              </a: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3"/>
            <a:srcRect l="8859" t="12664" r="8876" b="21000"/>
            <a:stretch/>
          </p:blipFill>
          <p:spPr>
            <a:xfrm>
              <a:off x="1406704" y="1300898"/>
              <a:ext cx="8406597" cy="3572758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3"/>
            <a:srcRect l="39096" t="5662" r="40425" b="88037"/>
            <a:stretch/>
          </p:blipFill>
          <p:spPr>
            <a:xfrm>
              <a:off x="4429149" y="961534"/>
              <a:ext cx="2092750" cy="339365"/>
            </a:xfrm>
            <a:prstGeom prst="rect">
              <a:avLst/>
            </a:prstGeom>
          </p:spPr>
        </p:pic>
      </p:grpSp>
      <p:sp>
        <p:nvSpPr>
          <p:cNvPr id="84" name="ZoneTexte 16"/>
          <p:cNvSpPr txBox="1"/>
          <p:nvPr/>
        </p:nvSpPr>
        <p:spPr>
          <a:xfrm>
            <a:off x="1805585" y="5198402"/>
            <a:ext cx="8580829" cy="1077218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</a:p>
          <a:p>
            <a:pPr>
              <a:spcAft>
                <a:spcPts val="1200"/>
              </a:spcAft>
              <a:buSzPct val="80000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Reproduce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damage processes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in-situ observations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around EDZ induced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thermal effects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0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6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04/13</a:t>
            </a:r>
            <a:endParaRPr lang="en-GB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sp>
        <p:nvSpPr>
          <p:cNvPr id="8" name="ZoneTexte 3"/>
          <p:cNvSpPr txBox="1"/>
          <p:nvPr/>
        </p:nvSpPr>
        <p:spPr>
          <a:xfrm>
            <a:off x="3009900" y="1519646"/>
            <a:ext cx="6819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fr-FR" sz="2800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Description 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❸"/>
            </a:pPr>
            <a:r>
              <a:rPr lang="fr-FR" sz="2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  <a:p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" panose="020B0502040204020203" pitchFamily="34" charset="0"/>
              <a:buChar char="❹"/>
            </a:pPr>
            <a:r>
              <a:rPr lang="fr-FR" sz="2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69064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latin typeface="Myriad Pro" panose="020B0503030403020204"/>
              </a:rPr>
              <a:t>Shear strain localisation evidence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Representation of damage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1104135"/>
            <a:ext cx="2715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geomaterials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failure…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96441"/>
            <a:ext cx="32330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Human-made slope failure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Belgium,1998)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722579"/>
            <a:ext cx="3543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Railway tracks after an earthquake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Turkey, 1999)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3603" y="6151889"/>
            <a:ext cx="268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Biaxial compression test on sand,</a:t>
            </a:r>
          </a:p>
          <a:p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Desrues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(1999)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" y="1436589"/>
            <a:ext cx="3214766" cy="126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" y="3053179"/>
            <a:ext cx="3172454" cy="16694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" y="5041757"/>
            <a:ext cx="755970" cy="1469263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3886200" y="1104135"/>
            <a:ext cx="4100090" cy="5441479"/>
            <a:chOff x="3886200" y="1104135"/>
            <a:chExt cx="4100090" cy="544147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7228" y="2289008"/>
              <a:ext cx="4099062" cy="378000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3886200" y="1104135"/>
              <a:ext cx="40384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…to the drilling of underground galleries…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45380" y="6145504"/>
              <a:ext cx="29201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Mechanisms of rock mass failure around gallery, adapted from </a:t>
              </a:r>
              <a:r>
                <a:rPr lang="en-GB" sz="1000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Diederichs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(2003)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7642740" y="1106239"/>
            <a:ext cx="4549260" cy="5439375"/>
            <a:chOff x="7642740" y="1106239"/>
            <a:chExt cx="4549260" cy="5439375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61" y="3524924"/>
              <a:ext cx="3085584" cy="1980000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745" y="1882108"/>
              <a:ext cx="3060000" cy="847577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 rot="19824027">
              <a:off x="7691684" y="2466774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Boom Clay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 rot="2206410">
              <a:off x="7642740" y="3660601"/>
              <a:ext cx="1350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COx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claystone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9095070" y="1106239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…in host rock formations.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7684937" y="3127304"/>
              <a:ext cx="1461860" cy="11225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flipV="1">
              <a:off x="7684937" y="2305897"/>
              <a:ext cx="1433808" cy="8214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9347755" y="6145504"/>
              <a:ext cx="284424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Fracturation</a:t>
              </a:r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pattern around storage galleries, </a:t>
              </a:r>
              <a:r>
                <a:rPr lang="en-GB" sz="1000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Bastiaens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al. (2003) </a:t>
              </a:r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Bernier et al. (2007)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05/13</a:t>
            </a:r>
            <a:endParaRPr lang="en-GB" dirty="0"/>
          </a:p>
        </p:txBody>
      </p:sp>
      <p:sp>
        <p:nvSpPr>
          <p:cNvPr id="3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81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Numerical considerations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Representation of damage</a:t>
            </a:r>
            <a:endParaRPr lang="en-GB" dirty="0"/>
          </a:p>
        </p:txBody>
      </p:sp>
      <p:sp>
        <p:nvSpPr>
          <p:cNvPr id="7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06/13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0480" y="1083445"/>
            <a:ext cx="3953648" cy="5046578"/>
            <a:chOff x="30480" y="1083445"/>
            <a:chExt cx="3953648" cy="5046578"/>
          </a:xfrm>
        </p:grpSpPr>
        <p:grpSp>
          <p:nvGrpSpPr>
            <p:cNvPr id="6" name="Groupe 5"/>
            <p:cNvGrpSpPr/>
            <p:nvPr/>
          </p:nvGrpSpPr>
          <p:grpSpPr>
            <a:xfrm>
              <a:off x="30480" y="4440909"/>
              <a:ext cx="2381347" cy="1689114"/>
              <a:chOff x="9163" y="5034839"/>
              <a:chExt cx="2381347" cy="1689114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" t="18983" r="88917" b="35367"/>
              <a:stretch/>
            </p:blipFill>
            <p:spPr>
              <a:xfrm>
                <a:off x="9163" y="5098295"/>
                <a:ext cx="409937" cy="1562400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419100" y="5034839"/>
                <a:ext cx="1971410" cy="1689114"/>
                <a:chOff x="518160" y="5058283"/>
                <a:chExt cx="1971410" cy="168911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18160" y="5058283"/>
                  <a:ext cx="197141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Imposed displacement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18160" y="5400372"/>
                  <a:ext cx="197141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Impervious boundary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518160" y="5757047"/>
                  <a:ext cx="197141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Constraint displacement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518160" y="6113723"/>
                  <a:ext cx="197141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Material imperfection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518160" y="6470398"/>
                  <a:ext cx="197141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Mesh size: variable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4" name="Groupe 13"/>
            <p:cNvGrpSpPr/>
            <p:nvPr/>
          </p:nvGrpSpPr>
          <p:grpSpPr>
            <a:xfrm>
              <a:off x="2344120" y="2057834"/>
              <a:ext cx="1403890" cy="1831917"/>
              <a:chOff x="4917341" y="2347287"/>
              <a:chExt cx="1403890" cy="1831917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215" y="2379204"/>
                <a:ext cx="1252016" cy="18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6" name="ZoneTexte 42"/>
              <p:cNvSpPr txBox="1"/>
              <p:nvPr/>
            </p:nvSpPr>
            <p:spPr>
              <a:xfrm>
                <a:off x="4917341" y="2347287"/>
                <a:ext cx="1222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BE" sz="9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eviatoric</a:t>
                </a:r>
                <a:r>
                  <a:rPr lang="fr-BE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strain</a:t>
                </a:r>
                <a:endParaRPr lang="fr-BE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increment</a:t>
                </a:r>
                <a:endPara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1162775" y="2722071"/>
                  <a:ext cx="13687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BE" sz="12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10×20</m:t>
                      </m:r>
                    </m:oMath>
                  </a14:m>
                  <a:r>
                    <a:rPr lang="en-GB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elements</a:t>
                  </a:r>
                </a:p>
              </p:txBody>
            </p:sp>
          </mc:Choice>
          <mc:Fallback xmlns=""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775" y="2722071"/>
                  <a:ext cx="1368708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4444" r="-446" b="-1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Connecteur droit avec flèche 17"/>
            <p:cNvCxnSpPr>
              <a:stCxn id="39" idx="3"/>
              <a:endCxn id="30" idx="1"/>
            </p:cNvCxnSpPr>
            <p:nvPr/>
          </p:nvCxnSpPr>
          <p:spPr>
            <a:xfrm>
              <a:off x="1222380" y="2993885"/>
              <a:ext cx="1273759" cy="21939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>
              <a:stCxn id="39" idx="3"/>
              <a:endCxn id="15" idx="1"/>
            </p:cNvCxnSpPr>
            <p:nvPr/>
          </p:nvCxnSpPr>
          <p:spPr>
            <a:xfrm flipV="1">
              <a:off x="1222380" y="2989751"/>
              <a:ext cx="1273614" cy="41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/>
                <p:cNvSpPr txBox="1"/>
                <p:nvPr/>
              </p:nvSpPr>
              <p:spPr>
                <a:xfrm rot="3575134">
                  <a:off x="1250638" y="3783359"/>
                  <a:ext cx="13687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BE" sz="12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fr-BE" sz="12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fr-BE" sz="12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fr-BE" sz="12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fr-BE" sz="12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</m:oMath>
                  </a14:m>
                  <a:r>
                    <a:rPr lang="en-GB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elements</a:t>
                  </a:r>
                </a:p>
              </p:txBody>
            </p:sp>
          </mc:Choice>
          <mc:Fallback xmlns="">
            <p:sp>
              <p:nvSpPr>
                <p:cNvPr id="20" name="ZoneTexte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575134">
                  <a:off x="1250638" y="3783359"/>
                  <a:ext cx="1368708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1299" b="-18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e 20"/>
            <p:cNvGrpSpPr/>
            <p:nvPr/>
          </p:nvGrpSpPr>
          <p:grpSpPr>
            <a:xfrm>
              <a:off x="2838702" y="3248441"/>
              <a:ext cx="365504" cy="315334"/>
              <a:chOff x="3373444" y="3925008"/>
              <a:chExt cx="365504" cy="315334"/>
            </a:xfrm>
          </p:grpSpPr>
          <p:cxnSp>
            <p:nvCxnSpPr>
              <p:cNvPr id="22" name="Connecteur droit 21"/>
              <p:cNvCxnSpPr/>
              <p:nvPr/>
            </p:nvCxnSpPr>
            <p:spPr>
              <a:xfrm>
                <a:off x="3500438" y="4031456"/>
                <a:ext cx="123825" cy="116682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flipV="1">
                <a:off x="3571079" y="4089630"/>
                <a:ext cx="92869" cy="111919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flipV="1">
                <a:off x="3445284" y="3976772"/>
                <a:ext cx="94444" cy="113025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4"/>
              <p:cNvCxnSpPr/>
              <p:nvPr/>
            </p:nvCxnSpPr>
            <p:spPr>
              <a:xfrm>
                <a:off x="3373444" y="3925008"/>
                <a:ext cx="119062" cy="10206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/>
              <p:cNvCxnSpPr/>
              <p:nvPr/>
            </p:nvCxnSpPr>
            <p:spPr>
              <a:xfrm rot="10800000">
                <a:off x="3619886" y="4138281"/>
                <a:ext cx="119062" cy="10206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ZoneTexte 26"/>
            <p:cNvSpPr txBox="1"/>
            <p:nvPr/>
          </p:nvSpPr>
          <p:spPr>
            <a:xfrm>
              <a:off x="2765415" y="3020191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b="1" baseline="-250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/>
                <p:cNvSpPr txBox="1"/>
                <p:nvPr/>
              </p:nvSpPr>
              <p:spPr>
                <a:xfrm>
                  <a:off x="2756072" y="3924144"/>
                  <a:ext cx="7273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GB" sz="14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14:m>
                    <m:oMath xmlns:m="http://schemas.openxmlformats.org/officeDocument/2006/math">
                      <m:r>
                        <a:rPr lang="en-GB" sz="1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≠</m:t>
                      </m:r>
                    </m:oMath>
                  </a14:m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e</a:t>
                  </a:r>
                  <a:r>
                    <a:rPr lang="en-GB" sz="14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GB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ZoneText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072" y="3924144"/>
                  <a:ext cx="727397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840"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e 28"/>
            <p:cNvGrpSpPr/>
            <p:nvPr/>
          </p:nvGrpSpPr>
          <p:grpSpPr>
            <a:xfrm>
              <a:off x="2338302" y="4258020"/>
              <a:ext cx="1407334" cy="1829781"/>
              <a:chOff x="2548224" y="4261360"/>
              <a:chExt cx="1407334" cy="1829781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6061" y="4291141"/>
                <a:ext cx="1249497" cy="18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31" name="Groupe 30"/>
              <p:cNvGrpSpPr/>
              <p:nvPr/>
            </p:nvGrpSpPr>
            <p:grpSpPr>
              <a:xfrm>
                <a:off x="3031296" y="5495643"/>
                <a:ext cx="298758" cy="313465"/>
                <a:chOff x="3396186" y="3916240"/>
                <a:chExt cx="298758" cy="313465"/>
              </a:xfrm>
            </p:grpSpPr>
            <p:cxnSp>
              <p:nvCxnSpPr>
                <p:cNvPr id="34" name="Connecteur droit 33"/>
                <p:cNvCxnSpPr/>
                <p:nvPr/>
              </p:nvCxnSpPr>
              <p:spPr>
                <a:xfrm>
                  <a:off x="3500438" y="4031456"/>
                  <a:ext cx="78581" cy="71856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/>
                <p:cNvCxnSpPr/>
                <p:nvPr/>
              </p:nvCxnSpPr>
              <p:spPr>
                <a:xfrm flipV="1">
                  <a:off x="3515916" y="4049818"/>
                  <a:ext cx="100439" cy="107072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/>
                <p:cNvCxnSpPr/>
                <p:nvPr/>
              </p:nvCxnSpPr>
              <p:spPr>
                <a:xfrm flipV="1">
                  <a:off x="3460552" y="3992210"/>
                  <a:ext cx="95250" cy="9101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avec flèche 36"/>
                <p:cNvCxnSpPr/>
                <p:nvPr/>
              </p:nvCxnSpPr>
              <p:spPr>
                <a:xfrm>
                  <a:off x="3396186" y="3916240"/>
                  <a:ext cx="104252" cy="115216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avec flèche 37"/>
                <p:cNvCxnSpPr/>
                <p:nvPr/>
              </p:nvCxnSpPr>
              <p:spPr>
                <a:xfrm flipH="1" flipV="1">
                  <a:off x="3575882" y="4105860"/>
                  <a:ext cx="119062" cy="123845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ZoneTexte 31"/>
              <p:cNvSpPr txBox="1"/>
              <p:nvPr/>
            </p:nvSpPr>
            <p:spPr>
              <a:xfrm>
                <a:off x="2935267" y="5257171"/>
                <a:ext cx="3513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1400" b="1" baseline="-25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GB" sz="20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ZoneTexte 42"/>
              <p:cNvSpPr txBox="1"/>
              <p:nvPr/>
            </p:nvSpPr>
            <p:spPr>
              <a:xfrm>
                <a:off x="2548224" y="4261360"/>
                <a:ext cx="1222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BE" sz="9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eviatoric</a:t>
                </a:r>
                <a:r>
                  <a:rPr lang="fr-BE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strain</a:t>
                </a:r>
                <a:endParaRPr lang="fr-BE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increment</a:t>
                </a:r>
                <a:endPara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04" y="1913885"/>
              <a:ext cx="1088876" cy="2160000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1680292" y="1083445"/>
              <a:ext cx="230383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80000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Classical FE methods:</a:t>
              </a:r>
            </a:p>
            <a:p>
              <a:pPr>
                <a:buSzPct val="80000"/>
              </a:pPr>
              <a:endParaRPr lang="en-GB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chemeClr val="tx1"/>
                </a:buClr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Mesh size dependency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4099389" y="1078457"/>
            <a:ext cx="2496196" cy="5006954"/>
            <a:chOff x="4099389" y="1078457"/>
            <a:chExt cx="2496196" cy="5006954"/>
          </a:xfrm>
        </p:grpSpPr>
        <p:sp>
          <p:nvSpPr>
            <p:cNvPr id="53" name="ZoneTexte 52"/>
            <p:cNvSpPr txBox="1"/>
            <p:nvPr/>
          </p:nvSpPr>
          <p:spPr>
            <a:xfrm>
              <a:off x="5261749" y="3002011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b="1" baseline="-250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7" name="Groupe 76"/>
            <p:cNvGrpSpPr/>
            <p:nvPr/>
          </p:nvGrpSpPr>
          <p:grpSpPr>
            <a:xfrm>
              <a:off x="4710115" y="2061447"/>
              <a:ext cx="1406667" cy="1836895"/>
              <a:chOff x="4710115" y="2061447"/>
              <a:chExt cx="1406667" cy="1836895"/>
            </a:xfrm>
          </p:grpSpPr>
          <p:grpSp>
            <p:nvGrpSpPr>
              <p:cNvPr id="41" name="Groupe 40"/>
              <p:cNvGrpSpPr/>
              <p:nvPr/>
            </p:nvGrpSpPr>
            <p:grpSpPr>
              <a:xfrm>
                <a:off x="4710115" y="2061447"/>
                <a:ext cx="1406667" cy="1836895"/>
                <a:chOff x="8615385" y="2342309"/>
                <a:chExt cx="1406667" cy="1836895"/>
              </a:xfrm>
            </p:grpSpPr>
            <p:pic>
              <p:nvPicPr>
                <p:cNvPr id="42" name="Image 41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9326" y="2379204"/>
                  <a:ext cx="1272726" cy="180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43" name="ZoneTexte 59"/>
                <p:cNvSpPr txBox="1"/>
                <p:nvPr/>
              </p:nvSpPr>
              <p:spPr>
                <a:xfrm>
                  <a:off x="8615385" y="2342309"/>
                  <a:ext cx="11834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fr-BE" sz="900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fr-BE" sz="9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eviatoric</a:t>
                  </a:r>
                  <a:r>
                    <a:rPr lang="fr-BE" sz="9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BE" sz="9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strain</a:t>
                  </a:r>
                  <a:r>
                    <a:rPr lang="fr-BE" sz="9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BE" sz="9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increment</a:t>
                  </a:r>
                  <a:endParaRPr lang="en-GB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Groupe 45"/>
              <p:cNvGrpSpPr/>
              <p:nvPr/>
            </p:nvGrpSpPr>
            <p:grpSpPr>
              <a:xfrm>
                <a:off x="5308904" y="3276845"/>
                <a:ext cx="356442" cy="393766"/>
                <a:chOff x="3407641" y="3929395"/>
                <a:chExt cx="356442" cy="393766"/>
              </a:xfrm>
            </p:grpSpPr>
            <p:cxnSp>
              <p:nvCxnSpPr>
                <p:cNvPr id="47" name="Connecteur droit 46"/>
                <p:cNvCxnSpPr/>
                <p:nvPr/>
              </p:nvCxnSpPr>
              <p:spPr>
                <a:xfrm>
                  <a:off x="3500438" y="4031456"/>
                  <a:ext cx="159399" cy="17502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/>
                <p:cNvCxnSpPr/>
                <p:nvPr/>
              </p:nvCxnSpPr>
              <p:spPr>
                <a:xfrm flipV="1">
                  <a:off x="3604684" y="4148138"/>
                  <a:ext cx="110307" cy="11668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/>
                <p:cNvCxnSpPr/>
                <p:nvPr/>
              </p:nvCxnSpPr>
              <p:spPr>
                <a:xfrm flipV="1">
                  <a:off x="3452813" y="3980425"/>
                  <a:ext cx="109537" cy="10937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avec flèche 49"/>
                <p:cNvCxnSpPr/>
                <p:nvPr/>
              </p:nvCxnSpPr>
              <p:spPr>
                <a:xfrm>
                  <a:off x="3407641" y="3929395"/>
                  <a:ext cx="90343" cy="102061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avec flèche 50"/>
                <p:cNvCxnSpPr/>
                <p:nvPr/>
              </p:nvCxnSpPr>
              <p:spPr>
                <a:xfrm flipH="1" flipV="1">
                  <a:off x="3659837" y="4208737"/>
                  <a:ext cx="104246" cy="114424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ZoneTexte 43"/>
            <p:cNvSpPr txBox="1"/>
            <p:nvPr/>
          </p:nvSpPr>
          <p:spPr>
            <a:xfrm>
              <a:off x="4099389" y="1078457"/>
              <a:ext cx="249619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80000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Regularisation technique:</a:t>
              </a:r>
            </a:p>
            <a:p>
              <a:pPr>
                <a:buSzPct val="80000"/>
              </a:pPr>
              <a:endParaRPr lang="en-GB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chemeClr val="tx1"/>
                </a:buClr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Shear band width control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44057" y="1793779"/>
              <a:ext cx="125111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Collin et al. (2006)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>
                  <a:off x="5001945" y="3919453"/>
                  <a:ext cx="7273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GB" sz="14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14:m>
                    <m:oMath xmlns:m="http://schemas.openxmlformats.org/officeDocument/2006/math">
                      <m:r>
                        <a:rPr lang="en-GB" sz="1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a14:m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GB" sz="14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GB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ZoneTexte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1945" y="3919453"/>
                  <a:ext cx="727397" cy="30777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e 53"/>
            <p:cNvGrpSpPr/>
            <p:nvPr/>
          </p:nvGrpSpPr>
          <p:grpSpPr>
            <a:xfrm>
              <a:off x="4693301" y="4258908"/>
              <a:ext cx="1401873" cy="1826503"/>
              <a:chOff x="4698108" y="4264638"/>
              <a:chExt cx="1401873" cy="1826503"/>
            </a:xfrm>
          </p:grpSpPr>
          <p:pic>
            <p:nvPicPr>
              <p:cNvPr id="55" name="Image 5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1594" y="4291141"/>
                <a:ext cx="1248387" cy="18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56" name="Groupe 55"/>
              <p:cNvGrpSpPr/>
              <p:nvPr/>
            </p:nvGrpSpPr>
            <p:grpSpPr>
              <a:xfrm>
                <a:off x="5292719" y="5444613"/>
                <a:ext cx="356442" cy="393766"/>
                <a:chOff x="3407641" y="3929395"/>
                <a:chExt cx="356442" cy="393766"/>
              </a:xfrm>
            </p:grpSpPr>
            <p:cxnSp>
              <p:nvCxnSpPr>
                <p:cNvPr id="59" name="Connecteur droit 58"/>
                <p:cNvCxnSpPr/>
                <p:nvPr/>
              </p:nvCxnSpPr>
              <p:spPr>
                <a:xfrm>
                  <a:off x="3500438" y="4031456"/>
                  <a:ext cx="159399" cy="17502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/>
                <p:cNvCxnSpPr/>
                <p:nvPr/>
              </p:nvCxnSpPr>
              <p:spPr>
                <a:xfrm flipV="1">
                  <a:off x="3604684" y="4148138"/>
                  <a:ext cx="110307" cy="11668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/>
                <p:cNvCxnSpPr/>
                <p:nvPr/>
              </p:nvCxnSpPr>
              <p:spPr>
                <a:xfrm flipV="1">
                  <a:off x="3452813" y="3980425"/>
                  <a:ext cx="109537" cy="10937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avec flèche 61"/>
                <p:cNvCxnSpPr/>
                <p:nvPr/>
              </p:nvCxnSpPr>
              <p:spPr>
                <a:xfrm>
                  <a:off x="3407641" y="3929395"/>
                  <a:ext cx="90343" cy="102061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avec flèche 62"/>
                <p:cNvCxnSpPr/>
                <p:nvPr/>
              </p:nvCxnSpPr>
              <p:spPr>
                <a:xfrm flipH="1" flipV="1">
                  <a:off x="3659837" y="4208737"/>
                  <a:ext cx="104246" cy="114424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ZoneTexte 56"/>
              <p:cNvSpPr txBox="1"/>
              <p:nvPr/>
            </p:nvSpPr>
            <p:spPr>
              <a:xfrm>
                <a:off x="5200216" y="5189517"/>
                <a:ext cx="3513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1400" b="1" baseline="-25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GB" sz="20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ZoneTexte 42"/>
              <p:cNvSpPr txBox="1"/>
              <p:nvPr/>
            </p:nvSpPr>
            <p:spPr>
              <a:xfrm>
                <a:off x="4698108" y="4264638"/>
                <a:ext cx="1222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BE" sz="9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eviatoric</a:t>
                </a:r>
                <a:r>
                  <a:rPr lang="fr-BE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strain</a:t>
                </a:r>
                <a:endParaRPr lang="fr-BE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increment</a:t>
                </a:r>
                <a:endPara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9" name="ZoneTexte 78"/>
            <p:cNvSpPr txBox="1"/>
            <p:nvPr/>
          </p:nvSpPr>
          <p:spPr>
            <a:xfrm>
              <a:off x="5233155" y="3026701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b="1" baseline="-250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grpSp>
        <p:nvGrpSpPr>
          <p:cNvPr id="64" name="Group 63"/>
          <p:cNvGrpSpPr/>
          <p:nvPr/>
        </p:nvGrpSpPr>
        <p:grpSpPr>
          <a:xfrm>
            <a:off x="6498325" y="1087117"/>
            <a:ext cx="5928806" cy="5058387"/>
            <a:chOff x="6498325" y="1087117"/>
            <a:chExt cx="5928806" cy="5058387"/>
          </a:xfrm>
        </p:grpSpPr>
        <p:grpSp>
          <p:nvGrpSpPr>
            <p:cNvPr id="75" name="Group 74"/>
            <p:cNvGrpSpPr/>
            <p:nvPr/>
          </p:nvGrpSpPr>
          <p:grpSpPr>
            <a:xfrm>
              <a:off x="6498325" y="1606350"/>
              <a:ext cx="5928806" cy="4539154"/>
              <a:chOff x="5691507" y="1912187"/>
              <a:chExt cx="5928806" cy="4539154"/>
            </a:xfrm>
          </p:grpSpPr>
          <p:sp>
            <p:nvSpPr>
              <p:cNvPr id="81" name="ZoneTexte 10"/>
              <p:cNvSpPr txBox="1"/>
              <p:nvPr/>
            </p:nvSpPr>
            <p:spPr>
              <a:xfrm>
                <a:off x="6821162" y="1912187"/>
                <a:ext cx="47991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Regularisation technique </a:t>
                </a:r>
                <a:r>
                  <a:rPr lang="en-GB" sz="1100" i="1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Chambon</a:t>
                </a:r>
                <a:r>
                  <a:rPr lang="en-GB" sz="11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et al. (1998)</a:t>
                </a:r>
              </a:p>
              <a:p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402061" y="2543615"/>
                <a:ext cx="45720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nrichment </a:t>
                </a: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of the </a:t>
                </a: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kinematics </a:t>
                </a: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microstructure </a:t>
                </a: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effects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4" name="Groupe 13"/>
              <p:cNvGrpSpPr/>
              <p:nvPr/>
            </p:nvGrpSpPr>
            <p:grpSpPr>
              <a:xfrm>
                <a:off x="5691507" y="2236402"/>
                <a:ext cx="4711056" cy="4214939"/>
                <a:chOff x="5691507" y="2236402"/>
                <a:chExt cx="4711056" cy="421493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Rectangle 84"/>
                    <p:cNvSpPr/>
                    <p:nvPr/>
                  </p:nvSpPr>
                  <p:spPr>
                    <a:xfrm>
                      <a:off x="6952497" y="3169763"/>
                      <a:ext cx="3450066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Macro-volume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BE" sz="1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oMath>
                      </a14:m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GB" sz="1400" b="1" dirty="0" smtClean="0"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</a:t>
                      </a: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Micro-volumes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oMath>
                      </a14:m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Rectangle 1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52497" y="3169763"/>
                      <a:ext cx="3450066" cy="307777"/>
                    </a:xfrm>
                    <a:prstGeom prst="rect">
                      <a:avLst/>
                    </a:prstGeom>
                    <a:blipFill rotWithShape="0">
                      <a:blip r:embed="rId16"/>
                      <a:stretch>
                        <a:fillRect l="-531" t="-6000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6" name="Rectangle 85"/>
                <p:cNvSpPr/>
                <p:nvPr/>
              </p:nvSpPr>
              <p:spPr>
                <a:xfrm>
                  <a:off x="5691507" y="3528705"/>
                  <a:ext cx="126989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Displacement</a:t>
                  </a:r>
                  <a:endParaRPr lang="en-GB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7" name="Rectangle 86"/>
                    <p:cNvSpPr/>
                    <p:nvPr/>
                  </p:nvSpPr>
                  <p:spPr>
                    <a:xfrm>
                      <a:off x="9409233" y="3481945"/>
                      <a:ext cx="473014" cy="30854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Rectangle 1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409233" y="3481945"/>
                      <a:ext cx="473014" cy="308546"/>
                    </a:xfrm>
                    <a:prstGeom prst="rect">
                      <a:avLst/>
                    </a:prstGeom>
                    <a:blipFill rotWithShape="0"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7544381" y="3482714"/>
                      <a:ext cx="395365" cy="30777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Rectangle 1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44381" y="3482714"/>
                      <a:ext cx="395365" cy="307777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9" name="Rectangle 88"/>
                <p:cNvSpPr/>
                <p:nvPr/>
              </p:nvSpPr>
              <p:spPr>
                <a:xfrm>
                  <a:off x="5710859" y="4061631"/>
                  <a:ext cx="115929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Deformation</a:t>
                  </a:r>
                  <a:endParaRPr lang="en-GB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Rectangle 89"/>
                    <p:cNvSpPr/>
                    <p:nvPr/>
                  </p:nvSpPr>
                  <p:spPr>
                    <a:xfrm>
                      <a:off x="7227615" y="3872391"/>
                      <a:ext cx="942437" cy="56271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Rectangle 1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27615" y="3872391"/>
                      <a:ext cx="942437" cy="562718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Rectangle 90"/>
                    <p:cNvSpPr/>
                    <p:nvPr/>
                  </p:nvSpPr>
                  <p:spPr>
                    <a:xfrm>
                      <a:off x="9107162" y="3865819"/>
                      <a:ext cx="1018549" cy="57554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B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Sup>
                                  <m:sSubSupPr>
                                    <m:ctrlP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fr-B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Rectangle 1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7162" y="3865819"/>
                      <a:ext cx="1018549" cy="575542"/>
                    </a:xfrm>
                    <a:prstGeom prst="rect">
                      <a:avLst/>
                    </a:prstGeom>
                    <a:blipFill rotWithShape="0"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2" name="Connecteur droit avec flèche 21"/>
                <p:cNvCxnSpPr>
                  <a:stCxn id="82" idx="2"/>
                  <a:endCxn id="85" idx="0"/>
                </p:cNvCxnSpPr>
                <p:nvPr/>
              </p:nvCxnSpPr>
              <p:spPr>
                <a:xfrm flipH="1">
                  <a:off x="8677530" y="2851392"/>
                  <a:ext cx="0" cy="31837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Rectangle 92"/>
                <p:cNvSpPr/>
                <p:nvPr/>
              </p:nvSpPr>
              <p:spPr>
                <a:xfrm>
                  <a:off x="7105219" y="6205120"/>
                  <a:ext cx="3092666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000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Kinematics of microstructure continuum</a:t>
                  </a:r>
                </a:p>
              </p:txBody>
            </p:sp>
            <p:grpSp>
              <p:nvGrpSpPr>
                <p:cNvPr id="94" name="Groupe 23"/>
                <p:cNvGrpSpPr/>
                <p:nvPr/>
              </p:nvGrpSpPr>
              <p:grpSpPr>
                <a:xfrm>
                  <a:off x="7105219" y="4550634"/>
                  <a:ext cx="3165683" cy="1618945"/>
                  <a:chOff x="6341543" y="4621752"/>
                  <a:chExt cx="3407177" cy="1805342"/>
                </a:xfrm>
              </p:grpSpPr>
              <p:grpSp>
                <p:nvGrpSpPr>
                  <p:cNvPr id="95" name="Groupe 24"/>
                  <p:cNvGrpSpPr>
                    <a:grpSpLocks noChangeAspect="1"/>
                  </p:cNvGrpSpPr>
                  <p:nvPr/>
                </p:nvGrpSpPr>
                <p:grpSpPr>
                  <a:xfrm>
                    <a:off x="6341543" y="4926162"/>
                    <a:ext cx="1267773" cy="1500900"/>
                    <a:chOff x="6735619" y="2994354"/>
                    <a:chExt cx="1497866" cy="1773303"/>
                  </a:xfrm>
                </p:grpSpPr>
                <p:pic>
                  <p:nvPicPr>
                    <p:cNvPr id="99" name="Picture 5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5323" r="63889"/>
                    <a:stretch/>
                  </p:blipFill>
                  <p:spPr bwMode="auto">
                    <a:xfrm>
                      <a:off x="6735619" y="2994354"/>
                      <a:ext cx="1497866" cy="14851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0" name="ZoneTexte 29"/>
                        <p:cNvSpPr txBox="1"/>
                        <p:nvPr/>
                      </p:nvSpPr>
                      <p:spPr>
                        <a:xfrm>
                          <a:off x="7379554" y="4490658"/>
                          <a:ext cx="209993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fr-BE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49" name="ZoneTexte 4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379554" y="4490658"/>
                          <a:ext cx="209993" cy="276999"/>
                        </a:xfrm>
                        <a:prstGeom prst="rect">
                          <a:avLst/>
                        </a:prstGeom>
                        <a:blipFill rotWithShape="0">
                          <a:blip r:embed="rId10"/>
                          <a:stretch>
                            <a:fillRect l="-44444" r="-51852" b="-4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96" name="Groupe 25"/>
                  <p:cNvGrpSpPr>
                    <a:grpSpLocks noChangeAspect="1"/>
                  </p:cNvGrpSpPr>
                  <p:nvPr/>
                </p:nvGrpSpPr>
                <p:grpSpPr>
                  <a:xfrm>
                    <a:off x="8368607" y="4621752"/>
                    <a:ext cx="1380113" cy="1805342"/>
                    <a:chOff x="7699384" y="4711162"/>
                    <a:chExt cx="1549800" cy="2027311"/>
                  </a:xfrm>
                </p:grpSpPr>
                <p:pic>
                  <p:nvPicPr>
                    <p:cNvPr id="97" name="Picture 5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3182" t="-285" r="8483" b="9278"/>
                    <a:stretch/>
                  </p:blipFill>
                  <p:spPr bwMode="auto">
                    <a:xfrm>
                      <a:off x="7699384" y="4711162"/>
                      <a:ext cx="1549800" cy="17640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8" name="ZoneTexte 27"/>
                        <p:cNvSpPr txBox="1"/>
                        <p:nvPr/>
                      </p:nvSpPr>
                      <p:spPr>
                        <a:xfrm>
                          <a:off x="8306886" y="6461475"/>
                          <a:ext cx="488853" cy="27699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fr-BE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fr-BE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fr-B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BE" b="0" i="0" smtClean="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BE" b="0" i="0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47" name="ZoneTexte 4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306886" y="6461475"/>
                          <a:ext cx="488853" cy="276998"/>
                        </a:xfrm>
                        <a:prstGeom prst="rect">
                          <a:avLst/>
                        </a:prstGeom>
                        <a:blipFill rotWithShape="0">
                          <a:blip r:embed="rId11"/>
                          <a:stretch>
                            <a:fillRect l="-19403" r="-20896" b="-4594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p:cxnSp>
              <p:nvCxnSpPr>
                <p:cNvPr id="111" name="Connecteur droit avec flèche 21"/>
                <p:cNvCxnSpPr/>
                <p:nvPr/>
              </p:nvCxnSpPr>
              <p:spPr>
                <a:xfrm flipH="1">
                  <a:off x="8686238" y="2236402"/>
                  <a:ext cx="0" cy="31837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2" name="TextBox 101"/>
            <p:cNvSpPr txBox="1"/>
            <p:nvPr/>
          </p:nvSpPr>
          <p:spPr>
            <a:xfrm>
              <a:off x="7654469" y="1087117"/>
              <a:ext cx="24478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Local </a:t>
              </a:r>
              <a:r>
                <a:rPr lang="en-US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gradient </a:t>
              </a:r>
              <a:r>
                <a:rPr lang="en-US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model:</a:t>
              </a:r>
              <a:endParaRPr lang="en-GB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28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07/13</a:t>
            </a:r>
            <a:endParaRPr lang="en-GB" dirty="0"/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sp>
        <p:nvSpPr>
          <p:cNvPr id="37" name="ZoneTexte 5"/>
          <p:cNvSpPr txBox="1"/>
          <p:nvPr/>
        </p:nvSpPr>
        <p:spPr>
          <a:xfrm>
            <a:off x="0" y="1104135"/>
            <a:ext cx="4818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From isotropic stress state  and isotropic material…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ZoneTexte 5"/>
          <p:cNvSpPr txBox="1"/>
          <p:nvPr/>
        </p:nvSpPr>
        <p:spPr>
          <a:xfrm>
            <a:off x="5791200" y="1103645"/>
            <a:ext cx="2821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anisotropic stress state…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HM </a:t>
            </a:r>
            <a:r>
              <a:rPr lang="en-GB" dirty="0">
                <a:solidFill>
                  <a:schemeClr val="tx1"/>
                </a:solidFill>
              </a:rPr>
              <a:t>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GB" dirty="0" smtClean="0">
                <a:solidFill>
                  <a:srgbClr val="00B0F0"/>
                </a:solidFill>
              </a:rPr>
              <a:t>Strain localisation during Excavation </a:t>
            </a:r>
            <a:r>
              <a:rPr lang="en-GB" sz="1000" b="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Pardoen</a:t>
            </a:r>
            <a:r>
              <a:rPr lang="en-GB" sz="1000" b="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(2015)</a:t>
            </a:r>
            <a:endParaRPr lang="en-GB" sz="1000" b="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ZoneTexte 19"/>
          <p:cNvSpPr txBox="1"/>
          <p:nvPr/>
        </p:nvSpPr>
        <p:spPr>
          <a:xfrm>
            <a:off x="5999145" y="1508124"/>
            <a:ext cx="512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imperfection </a:t>
            </a:r>
            <a:r>
              <a:rPr lang="el-GR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</a:t>
            </a:r>
            <a:r>
              <a:rPr lang="el-GR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15.6 MPa, </a:t>
            </a:r>
            <a:r>
              <a:rPr lang="el-GR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=</a:t>
            </a:r>
            <a:r>
              <a:rPr lang="el-GR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=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1200" b="1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endParaRPr lang="en-GB" sz="12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ZoneTexte 19"/>
          <p:cNvSpPr txBox="1"/>
          <p:nvPr/>
        </p:nvSpPr>
        <p:spPr>
          <a:xfrm>
            <a:off x="5999144" y="3811305"/>
            <a:ext cx="6077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 of numerical model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ZoneTexte 19"/>
          <p:cNvSpPr txBox="1"/>
          <p:nvPr/>
        </p:nvSpPr>
        <p:spPr>
          <a:xfrm>
            <a:off x="686915" y="1510193"/>
            <a:ext cx="4244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Without imperfection </a:t>
            </a:r>
            <a:r>
              <a:rPr lang="el-GR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</a:t>
            </a:r>
            <a:r>
              <a:rPr lang="el-GR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=</a:t>
            </a:r>
            <a:r>
              <a:rPr lang="el-GR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= 15.6 MPa</a:t>
            </a:r>
            <a:endParaRPr lang="en-GB" sz="12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Texte 19"/>
          <p:cNvSpPr txBox="1"/>
          <p:nvPr/>
        </p:nvSpPr>
        <p:spPr>
          <a:xfrm>
            <a:off x="686914" y="3813374"/>
            <a:ext cx="498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 imperfection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</a:t>
            </a:r>
            <a:r>
              <a:rPr lang="el-GR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=</a:t>
            </a:r>
            <a:r>
              <a:rPr lang="el-GR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= 15.6 MPa</a:t>
            </a:r>
            <a:endParaRPr lang="en-GB" sz="12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80000"/>
            </a:pPr>
            <a:r>
              <a:rPr lang="en-GB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en-GB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lower cohesion for weaker elements</a:t>
            </a:r>
            <a:endParaRPr lang="en-GB" sz="12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53567" y="1846678"/>
            <a:ext cx="3478248" cy="1947298"/>
            <a:chOff x="1453567" y="1846678"/>
            <a:chExt cx="3478248" cy="1947298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2"/>
            <a:srcRect l="11597" b="49907"/>
            <a:stretch/>
          </p:blipFill>
          <p:spPr>
            <a:xfrm>
              <a:off x="1453567" y="1846678"/>
              <a:ext cx="3478248" cy="194729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764790" y="1969788"/>
              <a:ext cx="43552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</a:t>
              </a:r>
              <a:r>
                <a:rPr lang="en-US" sz="7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</a:t>
              </a:r>
            </a:p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 days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96294" y="1975400"/>
              <a:ext cx="43552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Plasticity</a:t>
              </a:r>
            </a:p>
            <a:p>
              <a:pPr algn="ctr"/>
              <a:endParaRPr lang="en-US" sz="7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 days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53419" y="4433558"/>
            <a:ext cx="3478544" cy="1929218"/>
            <a:chOff x="1453419" y="4216286"/>
            <a:chExt cx="3478544" cy="192921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2"/>
            <a:srcRect l="11589" t="50373"/>
            <a:stretch/>
          </p:blipFill>
          <p:spPr>
            <a:xfrm>
              <a:off x="1453419" y="4216286"/>
              <a:ext cx="3478544" cy="192921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79291" y="4271703"/>
              <a:ext cx="43552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Plasticity</a:t>
              </a:r>
            </a:p>
            <a:p>
              <a:pPr algn="ctr"/>
              <a:endParaRPr lang="en-US" sz="7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 days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67645" y="4271029"/>
              <a:ext cx="43552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</a:t>
              </a:r>
              <a:r>
                <a:rPr lang="en-US" sz="7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</a:t>
              </a:r>
            </a:p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 days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Representation of damage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6759646" y="1887021"/>
            <a:ext cx="3442488" cy="1825811"/>
            <a:chOff x="6759646" y="1887021"/>
            <a:chExt cx="3442488" cy="1825811"/>
          </a:xfrm>
        </p:grpSpPr>
        <p:pic>
          <p:nvPicPr>
            <p:cNvPr id="34" name="Picture 33"/>
            <p:cNvPicPr>
              <a:picLocks/>
            </p:cNvPicPr>
            <p:nvPr/>
          </p:nvPicPr>
          <p:blipFill rotWithShape="1">
            <a:blip r:embed="rId3"/>
            <a:srcRect b="50407"/>
            <a:stretch/>
          </p:blipFill>
          <p:spPr>
            <a:xfrm>
              <a:off x="6759646" y="1887021"/>
              <a:ext cx="3379689" cy="182581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054796" y="1887021"/>
              <a:ext cx="43552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</a:t>
              </a:r>
              <a:r>
                <a:rPr lang="en-US" sz="7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</a:t>
              </a:r>
            </a:p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 days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766613" y="1890633"/>
              <a:ext cx="43552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Plasticity</a:t>
              </a:r>
            </a:p>
            <a:p>
              <a:pPr algn="ctr"/>
              <a:endParaRPr lang="en-US" sz="7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 days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4730" b="9028"/>
          <a:stretch/>
        </p:blipFill>
        <p:spPr>
          <a:xfrm>
            <a:off x="5999144" y="4209900"/>
            <a:ext cx="5507845" cy="18409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80322" y="610905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Evolution of the convergence of a gallery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different sets of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viscoplastic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parameters</a:t>
            </a:r>
          </a:p>
        </p:txBody>
      </p:sp>
    </p:spTree>
    <p:extLst>
      <p:ext uri="{BB962C8B-B14F-4D97-AF65-F5344CB8AC3E}">
        <p14:creationId xmlns:p14="http://schemas.microsoft.com/office/powerpoint/2010/main" val="35465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5" grpId="0"/>
      <p:bldP spid="56" grpId="0"/>
      <p:bldP spid="60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6" name="ZoneTexte 3"/>
          <p:cNvSpPr txBox="1"/>
          <p:nvPr/>
        </p:nvSpPr>
        <p:spPr>
          <a:xfrm>
            <a:off x="3009900" y="1519646"/>
            <a:ext cx="6819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fr-FR" sz="2800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</a:t>
            </a:r>
            <a:r>
              <a:rPr lang="fr-FR" sz="2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❸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 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" panose="020B0502040204020203" pitchFamily="34" charset="0"/>
              <a:buChar char="❹"/>
            </a:pPr>
            <a:r>
              <a:rPr lang="fr-FR" sz="2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04/13</a:t>
            </a:r>
            <a:endParaRPr lang="en-GB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2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- </a:t>
            </a:r>
            <a:r>
              <a:rPr lang="en-GB" dirty="0">
                <a:solidFill>
                  <a:srgbClr val="00B0F0"/>
                </a:solidFill>
              </a:rPr>
              <a:t>Strain localisation </a:t>
            </a:r>
            <a:r>
              <a:rPr lang="en-GB" dirty="0" smtClean="0">
                <a:solidFill>
                  <a:srgbClr val="00B0F0"/>
                </a:solidFill>
              </a:rPr>
              <a:t>during </a:t>
            </a:r>
            <a:r>
              <a:rPr lang="en-GB" dirty="0" smtClean="0">
                <a:solidFill>
                  <a:srgbClr val="FF0000"/>
                </a:solidFill>
              </a:rPr>
              <a:t>Heating 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08/13</a:t>
            </a:r>
            <a:endParaRPr lang="en-GB" dirty="0"/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smtClean="0"/>
              <a:t>EUROTUN – June 2022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370" name="ZoneTexte 10"/>
          <p:cNvSpPr txBox="1"/>
          <p:nvPr/>
        </p:nvSpPr>
        <p:spPr>
          <a:xfrm>
            <a:off x="0" y="1156570"/>
            <a:ext cx="11258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EURAD-HITEC Subtask 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2.3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THM modelling of effect of temperature in near field: selection of benchmark exercises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77640" y="2467692"/>
            <a:ext cx="7503160" cy="3068437"/>
            <a:chOff x="4038600" y="2682123"/>
            <a:chExt cx="7503160" cy="30684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80370" r="8054" b="1829"/>
            <a:stretch/>
          </p:blipFill>
          <p:spPr>
            <a:xfrm>
              <a:off x="4118504" y="5201919"/>
              <a:ext cx="7423256" cy="548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8600" y="2682123"/>
              <a:ext cx="7250536" cy="2403973"/>
            </a:xfrm>
            <a:prstGeom prst="rect">
              <a:avLst/>
            </a:prstGeom>
          </p:spPr>
        </p:pic>
      </p:grpSp>
      <p:sp>
        <p:nvSpPr>
          <p:cNvPr id="18" name="ZoneTexte 19"/>
          <p:cNvSpPr txBox="1"/>
          <p:nvPr/>
        </p:nvSpPr>
        <p:spPr>
          <a:xfrm>
            <a:off x="0" y="1613827"/>
            <a:ext cx="3698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2D plane strain generic model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0" y="5798675"/>
            <a:ext cx="511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Lagamine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finite element code developed in </a:t>
            </a: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ULiege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90478" y="4552869"/>
            <a:ext cx="94648" cy="946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337802" y="4505545"/>
            <a:ext cx="94648" cy="946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78271" y="2121658"/>
            <a:ext cx="3685881" cy="3606034"/>
            <a:chOff x="178271" y="2121658"/>
            <a:chExt cx="3685881" cy="3606034"/>
          </a:xfrm>
        </p:grpSpPr>
        <p:pic>
          <p:nvPicPr>
            <p:cNvPr id="14" name="Image 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" t="1606" r="6274" b="1443"/>
            <a:stretch/>
          </p:blipFill>
          <p:spPr>
            <a:xfrm>
              <a:off x="178271" y="2121658"/>
              <a:ext cx="3685881" cy="3535051"/>
            </a:xfrm>
            <a:prstGeom prst="rect">
              <a:avLst/>
            </a:prstGeom>
          </p:spPr>
        </p:pic>
        <p:sp>
          <p:nvSpPr>
            <p:cNvPr id="6" name="Arc 5"/>
            <p:cNvSpPr/>
            <p:nvPr/>
          </p:nvSpPr>
          <p:spPr>
            <a:xfrm>
              <a:off x="178271" y="4379810"/>
              <a:ext cx="1347882" cy="1347882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37580" y="4434229"/>
              <a:ext cx="1367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</a:t>
              </a:r>
              <a:r>
                <a:rPr lang="en-US" altLang="zh-CN" sz="1600" dirty="0" smtClean="0"/>
                <a:t>ap=4.63 mm</a:t>
              </a:r>
              <a:endParaRPr lang="en-GB" sz="16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130219" y="4600193"/>
              <a:ext cx="202369" cy="2023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385126" y="4308827"/>
              <a:ext cx="220541" cy="2377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23887" y="4428402"/>
              <a:ext cx="1108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Steel liner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58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37659</TotalTime>
  <Words>1850</Words>
  <Application>Microsoft Office PowerPoint</Application>
  <PresentationFormat>Widescreen</PresentationFormat>
  <Paragraphs>411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DengXian</vt:lpstr>
      <vt:lpstr>Myriad Pro</vt:lpstr>
      <vt:lpstr>Myriad Pro Semibold</vt:lpstr>
      <vt:lpstr>宋体</vt:lpstr>
      <vt:lpstr>Arial</vt:lpstr>
      <vt:lpstr>Calibri</vt:lpstr>
      <vt:lpstr>Calibri Light</vt:lpstr>
      <vt:lpstr>Cambria</vt:lpstr>
      <vt:lpstr>Cambria Math</vt:lpstr>
      <vt:lpstr>Gill Sans MT</vt:lpstr>
      <vt:lpstr>Lucida Sans</vt:lpstr>
      <vt:lpstr>Segoe UI</vt:lpstr>
      <vt:lpstr>Segoe UI Semibold</vt:lpstr>
      <vt:lpstr>Segoe UI Symbol</vt:lpstr>
      <vt:lpstr>Tahoma</vt:lpstr>
      <vt:lpstr>Times New Roman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Shear strain localisation evidence</vt:lpstr>
      <vt:lpstr>Numerical considerations</vt:lpstr>
      <vt:lpstr>HM coupled processes - COx Claystone – Strain localisation during Excavation Pardoen (2015)</vt:lpstr>
      <vt:lpstr>PowerPoint Presentation</vt:lpstr>
      <vt:lpstr>THM coupled processes - COx Claystone - Strain localisation during Heating ?</vt:lpstr>
      <vt:lpstr>THM coupled processes - COx Claystone – Cross anisotropic Elastic response</vt:lpstr>
      <vt:lpstr>THM coupled processes - COx Claystone - Constitutive modelling</vt:lpstr>
      <vt:lpstr>THM coupled processes - COx Claystone – Strain localisation (THM)</vt:lpstr>
      <vt:lpstr>THM coupled processes - COx Claystone – stress path</vt:lpstr>
      <vt:lpstr>PowerPoint Presentation</vt:lpstr>
      <vt:lpstr>PowerPoint Presentation</vt:lpstr>
      <vt:lpstr>Thank you for your attention</vt:lpstr>
      <vt:lpstr>PowerPoint Presentation</vt:lpstr>
      <vt:lpstr>PowerPoint Presentation</vt:lpstr>
      <vt:lpstr>THM coupled processes - COx Claystone – Elastoplastic results</vt:lpstr>
      <vt:lpstr>THM coupled processes - COx Claystone – Elastoplastic results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Corman</dc:creator>
  <cp:lastModifiedBy>Song Hangbiao</cp:lastModifiedBy>
  <cp:revision>681</cp:revision>
  <dcterms:created xsi:type="dcterms:W3CDTF">2020-04-13T08:44:07Z</dcterms:created>
  <dcterms:modified xsi:type="dcterms:W3CDTF">2022-06-22T22:26:31Z</dcterms:modified>
</cp:coreProperties>
</file>