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0" r:id="rId2"/>
  </p:sldIdLst>
  <p:sldSz cx="43019663" cy="21059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906" userDrawn="1">
          <p15:clr>
            <a:srgbClr val="A4A3A4"/>
          </p15:clr>
        </p15:guide>
        <p15:guide id="3" orient="horz" pos="6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84AA"/>
    <a:srgbClr val="55A868"/>
    <a:srgbClr val="DD8452"/>
    <a:srgbClr val="4C72B0"/>
    <a:srgbClr val="EAEAF2"/>
    <a:srgbClr val="CC8963"/>
    <a:srgbClr val="5975A4"/>
    <a:srgbClr val="646465"/>
    <a:srgbClr val="229091"/>
    <a:srgbClr val="DDE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632" autoAdjust="0"/>
  </p:normalViewPr>
  <p:slideViewPr>
    <p:cSldViewPr snapToGrid="0" showGuides="1">
      <p:cViewPr>
        <p:scale>
          <a:sx n="89" d="100"/>
          <a:sy n="89" d="100"/>
        </p:scale>
        <p:origin x="-7752" y="-6078"/>
      </p:cViewPr>
      <p:guideLst>
        <p:guide pos="16906"/>
        <p:guide orient="horz" pos="66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E15AB-B921-4188-8CD6-5A0E8CB4CDD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77813" y="1143000"/>
            <a:ext cx="6302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EC23E-1588-4907-8E1D-1FCA7820CC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2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EC23E-1588-4907-8E1D-1FCA7820CC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9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7458" y="3446590"/>
            <a:ext cx="32264747" cy="7331922"/>
          </a:xfrm>
        </p:spPr>
        <p:txBody>
          <a:bodyPr anchor="b"/>
          <a:lstStyle>
            <a:lvl1pPr algn="ctr">
              <a:defRPr sz="1842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7458" y="11061258"/>
            <a:ext cx="32264747" cy="5084569"/>
          </a:xfrm>
        </p:spPr>
        <p:txBody>
          <a:bodyPr/>
          <a:lstStyle>
            <a:lvl1pPr marL="0" indent="0" algn="ctr">
              <a:buNone/>
              <a:defRPr sz="7370"/>
            </a:lvl1pPr>
            <a:lvl2pPr marL="1403970" indent="0" algn="ctr">
              <a:buNone/>
              <a:defRPr sz="6142"/>
            </a:lvl2pPr>
            <a:lvl3pPr marL="2807940" indent="0" algn="ctr">
              <a:buNone/>
              <a:defRPr sz="5527"/>
            </a:lvl3pPr>
            <a:lvl4pPr marL="4211909" indent="0" algn="ctr">
              <a:buNone/>
              <a:defRPr sz="4913"/>
            </a:lvl4pPr>
            <a:lvl5pPr marL="5615879" indent="0" algn="ctr">
              <a:buNone/>
              <a:defRPr sz="4913"/>
            </a:lvl5pPr>
            <a:lvl6pPr marL="7019849" indent="0" algn="ctr">
              <a:buNone/>
              <a:defRPr sz="4913"/>
            </a:lvl6pPr>
            <a:lvl7pPr marL="8423819" indent="0" algn="ctr">
              <a:buNone/>
              <a:defRPr sz="4913"/>
            </a:lvl7pPr>
            <a:lvl8pPr marL="9827788" indent="0" algn="ctr">
              <a:buNone/>
              <a:defRPr sz="4913"/>
            </a:lvl8pPr>
            <a:lvl9pPr marL="11231758" indent="0" algn="ctr">
              <a:buNone/>
              <a:defRPr sz="491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9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785946" y="1121238"/>
            <a:ext cx="9276115" cy="178471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7602" y="1121238"/>
            <a:ext cx="27290599" cy="178471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2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5196" y="5250322"/>
            <a:ext cx="37104459" cy="8760280"/>
          </a:xfrm>
        </p:spPr>
        <p:txBody>
          <a:bodyPr anchor="b"/>
          <a:lstStyle>
            <a:lvl1pPr>
              <a:defRPr sz="1842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5196" y="14093478"/>
            <a:ext cx="37104459" cy="4606824"/>
          </a:xfrm>
        </p:spPr>
        <p:txBody>
          <a:bodyPr/>
          <a:lstStyle>
            <a:lvl1pPr marL="0" indent="0">
              <a:buNone/>
              <a:defRPr sz="7370">
                <a:solidFill>
                  <a:schemeClr val="tx1">
                    <a:tint val="75000"/>
                  </a:schemeClr>
                </a:solidFill>
              </a:defRPr>
            </a:lvl1pPr>
            <a:lvl2pPr marL="1403970" indent="0">
              <a:buNone/>
              <a:defRPr sz="6142">
                <a:solidFill>
                  <a:schemeClr val="tx1">
                    <a:tint val="75000"/>
                  </a:schemeClr>
                </a:solidFill>
              </a:defRPr>
            </a:lvl2pPr>
            <a:lvl3pPr marL="2807940" indent="0">
              <a:buNone/>
              <a:defRPr sz="5527">
                <a:solidFill>
                  <a:schemeClr val="tx1">
                    <a:tint val="75000"/>
                  </a:schemeClr>
                </a:solidFill>
              </a:defRPr>
            </a:lvl3pPr>
            <a:lvl4pPr marL="4211909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4pPr>
            <a:lvl5pPr marL="5615879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5pPr>
            <a:lvl6pPr marL="7019849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6pPr>
            <a:lvl7pPr marL="8423819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7pPr>
            <a:lvl8pPr marL="9827788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8pPr>
            <a:lvl9pPr marL="11231758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0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7602" y="5606190"/>
            <a:ext cx="18283357" cy="133622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78704" y="5606190"/>
            <a:ext cx="18283357" cy="133622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7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205" y="1121240"/>
            <a:ext cx="37104459" cy="407058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3207" y="5162572"/>
            <a:ext cx="18199332" cy="2530096"/>
          </a:xfrm>
        </p:spPr>
        <p:txBody>
          <a:bodyPr anchor="b"/>
          <a:lstStyle>
            <a:lvl1pPr marL="0" indent="0">
              <a:buNone/>
              <a:defRPr sz="7370" b="1"/>
            </a:lvl1pPr>
            <a:lvl2pPr marL="1403970" indent="0">
              <a:buNone/>
              <a:defRPr sz="6142" b="1"/>
            </a:lvl2pPr>
            <a:lvl3pPr marL="2807940" indent="0">
              <a:buNone/>
              <a:defRPr sz="5527" b="1"/>
            </a:lvl3pPr>
            <a:lvl4pPr marL="4211909" indent="0">
              <a:buNone/>
              <a:defRPr sz="4913" b="1"/>
            </a:lvl4pPr>
            <a:lvl5pPr marL="5615879" indent="0">
              <a:buNone/>
              <a:defRPr sz="4913" b="1"/>
            </a:lvl5pPr>
            <a:lvl6pPr marL="7019849" indent="0">
              <a:buNone/>
              <a:defRPr sz="4913" b="1"/>
            </a:lvl6pPr>
            <a:lvl7pPr marL="8423819" indent="0">
              <a:buNone/>
              <a:defRPr sz="4913" b="1"/>
            </a:lvl7pPr>
            <a:lvl8pPr marL="9827788" indent="0">
              <a:buNone/>
              <a:defRPr sz="4913" b="1"/>
            </a:lvl8pPr>
            <a:lvl9pPr marL="11231758" indent="0">
              <a:buNone/>
              <a:defRPr sz="491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3207" y="7692668"/>
            <a:ext cx="18199332" cy="1131475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78704" y="5162572"/>
            <a:ext cx="18288960" cy="2530096"/>
          </a:xfrm>
        </p:spPr>
        <p:txBody>
          <a:bodyPr anchor="b"/>
          <a:lstStyle>
            <a:lvl1pPr marL="0" indent="0">
              <a:buNone/>
              <a:defRPr sz="7370" b="1"/>
            </a:lvl1pPr>
            <a:lvl2pPr marL="1403970" indent="0">
              <a:buNone/>
              <a:defRPr sz="6142" b="1"/>
            </a:lvl2pPr>
            <a:lvl3pPr marL="2807940" indent="0">
              <a:buNone/>
              <a:defRPr sz="5527" b="1"/>
            </a:lvl3pPr>
            <a:lvl4pPr marL="4211909" indent="0">
              <a:buNone/>
              <a:defRPr sz="4913" b="1"/>
            </a:lvl4pPr>
            <a:lvl5pPr marL="5615879" indent="0">
              <a:buNone/>
              <a:defRPr sz="4913" b="1"/>
            </a:lvl5pPr>
            <a:lvl6pPr marL="7019849" indent="0">
              <a:buNone/>
              <a:defRPr sz="4913" b="1"/>
            </a:lvl6pPr>
            <a:lvl7pPr marL="8423819" indent="0">
              <a:buNone/>
              <a:defRPr sz="4913" b="1"/>
            </a:lvl7pPr>
            <a:lvl8pPr marL="9827788" indent="0">
              <a:buNone/>
              <a:defRPr sz="4913" b="1"/>
            </a:lvl8pPr>
            <a:lvl9pPr marL="11231758" indent="0">
              <a:buNone/>
              <a:defRPr sz="491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78704" y="7692668"/>
            <a:ext cx="18288960" cy="1131475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6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5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207" y="1403985"/>
            <a:ext cx="13874960" cy="4913948"/>
          </a:xfrm>
        </p:spPr>
        <p:txBody>
          <a:bodyPr anchor="b"/>
          <a:lstStyle>
            <a:lvl1pPr>
              <a:defRPr sz="98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960" y="3032219"/>
            <a:ext cx="21778704" cy="14966090"/>
          </a:xfrm>
        </p:spPr>
        <p:txBody>
          <a:bodyPr/>
          <a:lstStyle>
            <a:lvl1pPr>
              <a:defRPr sz="9827"/>
            </a:lvl1pPr>
            <a:lvl2pPr>
              <a:defRPr sz="8598"/>
            </a:lvl2pPr>
            <a:lvl3pPr>
              <a:defRPr sz="7370"/>
            </a:lvl3pPr>
            <a:lvl4pPr>
              <a:defRPr sz="6142"/>
            </a:lvl4pPr>
            <a:lvl5pPr>
              <a:defRPr sz="6142"/>
            </a:lvl5pPr>
            <a:lvl6pPr>
              <a:defRPr sz="6142"/>
            </a:lvl6pPr>
            <a:lvl7pPr>
              <a:defRPr sz="6142"/>
            </a:lvl7pPr>
            <a:lvl8pPr>
              <a:defRPr sz="6142"/>
            </a:lvl8pPr>
            <a:lvl9pPr>
              <a:defRPr sz="614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207" y="6317933"/>
            <a:ext cx="13874960" cy="11704751"/>
          </a:xfrm>
        </p:spPr>
        <p:txBody>
          <a:bodyPr/>
          <a:lstStyle>
            <a:lvl1pPr marL="0" indent="0">
              <a:buNone/>
              <a:defRPr sz="4913"/>
            </a:lvl1pPr>
            <a:lvl2pPr marL="1403970" indent="0">
              <a:buNone/>
              <a:defRPr sz="4299"/>
            </a:lvl2pPr>
            <a:lvl3pPr marL="2807940" indent="0">
              <a:buNone/>
              <a:defRPr sz="3685"/>
            </a:lvl3pPr>
            <a:lvl4pPr marL="4211909" indent="0">
              <a:buNone/>
              <a:defRPr sz="3071"/>
            </a:lvl4pPr>
            <a:lvl5pPr marL="5615879" indent="0">
              <a:buNone/>
              <a:defRPr sz="3071"/>
            </a:lvl5pPr>
            <a:lvl6pPr marL="7019849" indent="0">
              <a:buNone/>
              <a:defRPr sz="3071"/>
            </a:lvl6pPr>
            <a:lvl7pPr marL="8423819" indent="0">
              <a:buNone/>
              <a:defRPr sz="3071"/>
            </a:lvl7pPr>
            <a:lvl8pPr marL="9827788" indent="0">
              <a:buNone/>
              <a:defRPr sz="3071"/>
            </a:lvl8pPr>
            <a:lvl9pPr marL="11231758" indent="0">
              <a:buNone/>
              <a:defRPr sz="307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8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207" y="1403985"/>
            <a:ext cx="13874960" cy="4913948"/>
          </a:xfrm>
        </p:spPr>
        <p:txBody>
          <a:bodyPr anchor="b"/>
          <a:lstStyle>
            <a:lvl1pPr>
              <a:defRPr sz="98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288960" y="3032219"/>
            <a:ext cx="21778704" cy="14966090"/>
          </a:xfrm>
        </p:spPr>
        <p:txBody>
          <a:bodyPr anchor="t"/>
          <a:lstStyle>
            <a:lvl1pPr marL="0" indent="0">
              <a:buNone/>
              <a:defRPr sz="9827"/>
            </a:lvl1pPr>
            <a:lvl2pPr marL="1403970" indent="0">
              <a:buNone/>
              <a:defRPr sz="8598"/>
            </a:lvl2pPr>
            <a:lvl3pPr marL="2807940" indent="0">
              <a:buNone/>
              <a:defRPr sz="7370"/>
            </a:lvl3pPr>
            <a:lvl4pPr marL="4211909" indent="0">
              <a:buNone/>
              <a:defRPr sz="6142"/>
            </a:lvl4pPr>
            <a:lvl5pPr marL="5615879" indent="0">
              <a:buNone/>
              <a:defRPr sz="6142"/>
            </a:lvl5pPr>
            <a:lvl6pPr marL="7019849" indent="0">
              <a:buNone/>
              <a:defRPr sz="6142"/>
            </a:lvl6pPr>
            <a:lvl7pPr marL="8423819" indent="0">
              <a:buNone/>
              <a:defRPr sz="6142"/>
            </a:lvl7pPr>
            <a:lvl8pPr marL="9827788" indent="0">
              <a:buNone/>
              <a:defRPr sz="6142"/>
            </a:lvl8pPr>
            <a:lvl9pPr marL="11231758" indent="0">
              <a:buNone/>
              <a:defRPr sz="6142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207" y="6317933"/>
            <a:ext cx="13874960" cy="11704751"/>
          </a:xfrm>
        </p:spPr>
        <p:txBody>
          <a:bodyPr/>
          <a:lstStyle>
            <a:lvl1pPr marL="0" indent="0">
              <a:buNone/>
              <a:defRPr sz="4913"/>
            </a:lvl1pPr>
            <a:lvl2pPr marL="1403970" indent="0">
              <a:buNone/>
              <a:defRPr sz="4299"/>
            </a:lvl2pPr>
            <a:lvl3pPr marL="2807940" indent="0">
              <a:buNone/>
              <a:defRPr sz="3685"/>
            </a:lvl3pPr>
            <a:lvl4pPr marL="4211909" indent="0">
              <a:buNone/>
              <a:defRPr sz="3071"/>
            </a:lvl4pPr>
            <a:lvl5pPr marL="5615879" indent="0">
              <a:buNone/>
              <a:defRPr sz="3071"/>
            </a:lvl5pPr>
            <a:lvl6pPr marL="7019849" indent="0">
              <a:buNone/>
              <a:defRPr sz="3071"/>
            </a:lvl6pPr>
            <a:lvl7pPr marL="8423819" indent="0">
              <a:buNone/>
              <a:defRPr sz="3071"/>
            </a:lvl7pPr>
            <a:lvl8pPr marL="9827788" indent="0">
              <a:buNone/>
              <a:defRPr sz="3071"/>
            </a:lvl8pPr>
            <a:lvl9pPr marL="11231758" indent="0">
              <a:buNone/>
              <a:defRPr sz="307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1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7602" y="1121240"/>
            <a:ext cx="37104459" cy="407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7602" y="5606190"/>
            <a:ext cx="37104459" cy="13362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57602" y="19519293"/>
            <a:ext cx="9679424" cy="112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BFB2C-C9EA-44C6-BA11-F31A26B677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50264" y="19519293"/>
            <a:ext cx="14519136" cy="112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382637" y="19519293"/>
            <a:ext cx="9679424" cy="112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E83A-32C9-47BB-9743-F826A5F54E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0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807940" rtl="0" eaLnBrk="1" latinLnBrk="0" hangingPunct="1">
        <a:lnSpc>
          <a:spcPct val="90000"/>
        </a:lnSpc>
        <a:spcBef>
          <a:spcPct val="0"/>
        </a:spcBef>
        <a:buNone/>
        <a:defRPr sz="135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1985" indent="-701985" algn="l" defTabSz="2807940" rtl="0" eaLnBrk="1" latinLnBrk="0" hangingPunct="1">
        <a:lnSpc>
          <a:spcPct val="90000"/>
        </a:lnSpc>
        <a:spcBef>
          <a:spcPts val="3071"/>
        </a:spcBef>
        <a:buFont typeface="Arial" panose="020B0604020202020204" pitchFamily="34" charset="0"/>
        <a:buChar char="•"/>
        <a:defRPr sz="8598" kern="1200">
          <a:solidFill>
            <a:schemeClr val="tx1"/>
          </a:solidFill>
          <a:latin typeface="+mn-lt"/>
          <a:ea typeface="+mn-ea"/>
          <a:cs typeface="+mn-cs"/>
        </a:defRPr>
      </a:lvl1pPr>
      <a:lvl2pPr marL="2105955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7370" kern="1200">
          <a:solidFill>
            <a:schemeClr val="tx1"/>
          </a:solidFill>
          <a:latin typeface="+mn-lt"/>
          <a:ea typeface="+mn-ea"/>
          <a:cs typeface="+mn-cs"/>
        </a:defRPr>
      </a:lvl2pPr>
      <a:lvl3pPr marL="3509924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6142" kern="1200">
          <a:solidFill>
            <a:schemeClr val="tx1"/>
          </a:solidFill>
          <a:latin typeface="+mn-lt"/>
          <a:ea typeface="+mn-ea"/>
          <a:cs typeface="+mn-cs"/>
        </a:defRPr>
      </a:lvl3pPr>
      <a:lvl4pPr marL="4913894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5527" kern="1200">
          <a:solidFill>
            <a:schemeClr val="tx1"/>
          </a:solidFill>
          <a:latin typeface="+mn-lt"/>
          <a:ea typeface="+mn-ea"/>
          <a:cs typeface="+mn-cs"/>
        </a:defRPr>
      </a:lvl4pPr>
      <a:lvl5pPr marL="6317864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5527" kern="1200">
          <a:solidFill>
            <a:schemeClr val="tx1"/>
          </a:solidFill>
          <a:latin typeface="+mn-lt"/>
          <a:ea typeface="+mn-ea"/>
          <a:cs typeface="+mn-cs"/>
        </a:defRPr>
      </a:lvl5pPr>
      <a:lvl6pPr marL="7721834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5527" kern="1200">
          <a:solidFill>
            <a:schemeClr val="tx1"/>
          </a:solidFill>
          <a:latin typeface="+mn-lt"/>
          <a:ea typeface="+mn-ea"/>
          <a:cs typeface="+mn-cs"/>
        </a:defRPr>
      </a:lvl6pPr>
      <a:lvl7pPr marL="9125803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5527" kern="1200">
          <a:solidFill>
            <a:schemeClr val="tx1"/>
          </a:solidFill>
          <a:latin typeface="+mn-lt"/>
          <a:ea typeface="+mn-ea"/>
          <a:cs typeface="+mn-cs"/>
        </a:defRPr>
      </a:lvl7pPr>
      <a:lvl8pPr marL="10529773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5527" kern="1200">
          <a:solidFill>
            <a:schemeClr val="tx1"/>
          </a:solidFill>
          <a:latin typeface="+mn-lt"/>
          <a:ea typeface="+mn-ea"/>
          <a:cs typeface="+mn-cs"/>
        </a:defRPr>
      </a:lvl8pPr>
      <a:lvl9pPr marL="11933743" indent="-701985" algn="l" defTabSz="280794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55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1pPr>
      <a:lvl2pPr marL="1403970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2pPr>
      <a:lvl3pPr marL="2807940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3pPr>
      <a:lvl4pPr marL="4211909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4pPr>
      <a:lvl5pPr marL="5615879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5pPr>
      <a:lvl6pPr marL="7019849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6pPr>
      <a:lvl7pPr marL="8423819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7pPr>
      <a:lvl8pPr marL="9827788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8pPr>
      <a:lvl9pPr marL="11231758" algn="l" defTabSz="2807940" rtl="0" eaLnBrk="1" latinLnBrk="0" hangingPunct="1">
        <a:defRPr sz="55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B4BD03-12C8-13A6-BF21-C1F070DB1D88}"/>
              </a:ext>
            </a:extLst>
          </p:cNvPr>
          <p:cNvSpPr/>
          <p:nvPr/>
        </p:nvSpPr>
        <p:spPr>
          <a:xfrm>
            <a:off x="153718" y="13439"/>
            <a:ext cx="42995362" cy="2939144"/>
          </a:xfrm>
          <a:prstGeom prst="rect">
            <a:avLst/>
          </a:prstGeom>
          <a:solidFill>
            <a:srgbClr val="14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232047-6EC9-C84D-DBA5-E5FA68111FF3}"/>
              </a:ext>
            </a:extLst>
          </p:cNvPr>
          <p:cNvSpPr/>
          <p:nvPr/>
        </p:nvSpPr>
        <p:spPr>
          <a:xfrm>
            <a:off x="0" y="0"/>
            <a:ext cx="314326" cy="21059775"/>
          </a:xfrm>
          <a:prstGeom prst="rect">
            <a:avLst/>
          </a:prstGeom>
          <a:solidFill>
            <a:srgbClr val="14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D678C-81A9-3CE3-4913-CCCA91A7DAA0}"/>
              </a:ext>
            </a:extLst>
          </p:cNvPr>
          <p:cNvSpPr/>
          <p:nvPr/>
        </p:nvSpPr>
        <p:spPr>
          <a:xfrm>
            <a:off x="42836613" y="0"/>
            <a:ext cx="314326" cy="21059775"/>
          </a:xfrm>
          <a:prstGeom prst="rect">
            <a:avLst/>
          </a:prstGeom>
          <a:solidFill>
            <a:srgbClr val="14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75AFF0-D39B-5E8B-B283-D3F3D524478B}"/>
              </a:ext>
            </a:extLst>
          </p:cNvPr>
          <p:cNvSpPr/>
          <p:nvPr/>
        </p:nvSpPr>
        <p:spPr>
          <a:xfrm rot="5400000">
            <a:off x="21376637" y="-700216"/>
            <a:ext cx="314327" cy="43150941"/>
          </a:xfrm>
          <a:prstGeom prst="rect">
            <a:avLst/>
          </a:prstGeom>
          <a:solidFill>
            <a:srgbClr val="14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7FDCE5-D2B7-8CCE-39FA-E73D193B0719}"/>
              </a:ext>
            </a:extLst>
          </p:cNvPr>
          <p:cNvSpPr txBox="1"/>
          <p:nvPr/>
        </p:nvSpPr>
        <p:spPr>
          <a:xfrm>
            <a:off x="7391193" y="74363"/>
            <a:ext cx="2762388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Application of deep learning for linking microscope image features to ionic signal distribution</a:t>
            </a:r>
          </a:p>
          <a:p>
            <a:pPr algn="ctr"/>
            <a:endParaRPr lang="fr-BE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BE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Raphaël La Rocca</a:t>
            </a:r>
            <a:r>
              <a:rPr lang="fr-BE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fr-B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; Virginie Bertrand</a:t>
            </a:r>
            <a:r>
              <a:rPr lang="fr-BE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fr-B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; Eppe Gauthier</a:t>
            </a:r>
            <a:r>
              <a:rPr lang="fr-BE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fr-B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; Edwin De Pauw</a:t>
            </a:r>
            <a:r>
              <a:rPr lang="fr-BE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fr-B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; Loïc Quinton</a:t>
            </a:r>
            <a:r>
              <a:rPr lang="fr-BE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</a:p>
          <a:p>
            <a:pPr algn="ctr"/>
            <a:r>
              <a:rPr lang="en-US" sz="2800" b="0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en-US" sz="28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Mass Spectrometry Laboratory, </a:t>
            </a:r>
            <a:r>
              <a:rPr lang="en-US" sz="28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MolSys</a:t>
            </a:r>
            <a:r>
              <a:rPr lang="en-US" sz="28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Research Unit, Department of Chemistry, University of Liège, Liège, Belgium</a:t>
            </a:r>
          </a:p>
          <a:p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B729D0-010C-F9A3-CE98-D4D3C996C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6" y="193395"/>
            <a:ext cx="2999184" cy="272329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1A524FB-12BB-067E-4F8F-D16B603AF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8513" y="74363"/>
            <a:ext cx="1551195" cy="17907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1F6F7B-F66C-E2F2-511F-2E6AB7F26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0219" y="0"/>
            <a:ext cx="2499143" cy="146021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84F5AC2-77D0-2B5D-3612-95EE23272532}"/>
              </a:ext>
            </a:extLst>
          </p:cNvPr>
          <p:cNvSpPr txBox="1"/>
          <p:nvPr/>
        </p:nvSpPr>
        <p:spPr>
          <a:xfrm>
            <a:off x="34352335" y="1865065"/>
            <a:ext cx="895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Contact: </a:t>
            </a:r>
            <a:r>
              <a:rPr lang="it-IT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raphael.larocca@uliege.be</a:t>
            </a: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F36CFC-47BE-4044-75B8-88A13CF663FD}"/>
              </a:ext>
            </a:extLst>
          </p:cNvPr>
          <p:cNvSpPr/>
          <p:nvPr/>
        </p:nvSpPr>
        <p:spPr>
          <a:xfrm>
            <a:off x="584328" y="7918755"/>
            <a:ext cx="10292862" cy="4828516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20B85D48-1A0A-F228-EFB2-2D8B978AF9E5}"/>
              </a:ext>
            </a:extLst>
          </p:cNvPr>
          <p:cNvSpPr txBox="1"/>
          <p:nvPr/>
        </p:nvSpPr>
        <p:spPr>
          <a:xfrm>
            <a:off x="1297877" y="11634412"/>
            <a:ext cx="3683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Microscope image 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B0244C4A-9FA3-68EC-0D96-5EA479411852}"/>
              </a:ext>
            </a:extLst>
          </p:cNvPr>
          <p:cNvSpPr txBox="1"/>
          <p:nvPr/>
        </p:nvSpPr>
        <p:spPr>
          <a:xfrm>
            <a:off x="6874287" y="11640297"/>
            <a:ext cx="4323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Mass spectrometry image</a:t>
            </a:r>
          </a:p>
          <a:p>
            <a:r>
              <a:rPr lang="en-US" sz="2400" dirty="0"/>
              <a:t>with a high spatial resolution 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3C12637F-2D9D-6BC2-04DA-06FCFF0AD227}"/>
              </a:ext>
            </a:extLst>
          </p:cNvPr>
          <p:cNvSpPr txBox="1"/>
          <p:nvPr/>
        </p:nvSpPr>
        <p:spPr>
          <a:xfrm>
            <a:off x="2108485" y="8674361"/>
            <a:ext cx="272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Input</a:t>
            </a:r>
            <a:r>
              <a:rPr lang="en-US" dirty="0"/>
              <a:t> 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FF072FAB-759C-51A6-CDDF-FF536E3E65A0}"/>
              </a:ext>
            </a:extLst>
          </p:cNvPr>
          <p:cNvSpPr txBox="1"/>
          <p:nvPr/>
        </p:nvSpPr>
        <p:spPr>
          <a:xfrm>
            <a:off x="7529413" y="8644928"/>
            <a:ext cx="272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Prediction</a:t>
            </a:r>
            <a:r>
              <a:rPr lang="en-US" dirty="0"/>
              <a:t> 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D3C4CCA3-D73A-9CF7-C5FF-BCE38DB28A34}"/>
              </a:ext>
            </a:extLst>
          </p:cNvPr>
          <p:cNvCxnSpPr>
            <a:cxnSpLocks/>
          </p:cNvCxnSpPr>
          <p:nvPr/>
        </p:nvCxnSpPr>
        <p:spPr>
          <a:xfrm flipV="1">
            <a:off x="9633436" y="9896395"/>
            <a:ext cx="906258" cy="1789704"/>
          </a:xfrm>
          <a:prstGeom prst="straightConnector1">
            <a:avLst/>
          </a:prstGeom>
          <a:ln w="57150">
            <a:solidFill>
              <a:srgbClr val="1484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ZoneTexte 158">
            <a:extLst>
              <a:ext uri="{FF2B5EF4-FFF2-40B4-BE49-F238E27FC236}">
                <a16:creationId xmlns:a16="http://schemas.microsoft.com/office/drawing/2014/main" id="{0C447DFD-08B1-437D-C66E-C068886DBB0D}"/>
              </a:ext>
            </a:extLst>
          </p:cNvPr>
          <p:cNvSpPr txBox="1"/>
          <p:nvPr/>
        </p:nvSpPr>
        <p:spPr>
          <a:xfrm>
            <a:off x="10070053" y="10820831"/>
            <a:ext cx="155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m/z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199822E-3819-499A-BCFA-96AA1DB9F712}"/>
              </a:ext>
            </a:extLst>
          </p:cNvPr>
          <p:cNvSpPr/>
          <p:nvPr/>
        </p:nvSpPr>
        <p:spPr>
          <a:xfrm>
            <a:off x="591766" y="3349304"/>
            <a:ext cx="10285424" cy="4292742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B083D820-9DAA-3050-88FE-B3E0674C610C}"/>
              </a:ext>
            </a:extLst>
          </p:cNvPr>
          <p:cNvSpPr txBox="1"/>
          <p:nvPr/>
        </p:nvSpPr>
        <p:spPr>
          <a:xfrm>
            <a:off x="615003" y="3670164"/>
            <a:ext cx="10200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04132812-1192-A8DE-E88F-B6B77B932003}"/>
              </a:ext>
            </a:extLst>
          </p:cNvPr>
          <p:cNvSpPr txBox="1"/>
          <p:nvPr/>
        </p:nvSpPr>
        <p:spPr>
          <a:xfrm>
            <a:off x="759396" y="4094033"/>
            <a:ext cx="10211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High spatial resolution of mass spectrometry imaging is difficult to obtain as it is time consuming and the reduction of ionized matter reduces the sensitivity.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Image fusion can increase artificially the spatial resolution of mass spectrometry images when combined with image modalities of a higher spatial resolution.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Fusion method with predictive capabilities are rare and also dependent on multiple image preprocessing.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Deep learning methods have shown to be more robust for image analysis by avoiding any image preprocessing.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5645DF2-3AD1-9C4C-AC4B-4F67852D654B}"/>
              </a:ext>
            </a:extLst>
          </p:cNvPr>
          <p:cNvSpPr/>
          <p:nvPr/>
        </p:nvSpPr>
        <p:spPr>
          <a:xfrm>
            <a:off x="603635" y="13124193"/>
            <a:ext cx="10285424" cy="7417420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6DAFFE-6998-EA7E-90AE-A363C5C021FC}"/>
              </a:ext>
            </a:extLst>
          </p:cNvPr>
          <p:cNvSpPr/>
          <p:nvPr/>
        </p:nvSpPr>
        <p:spPr>
          <a:xfrm>
            <a:off x="25450733" y="3319008"/>
            <a:ext cx="17056838" cy="10852991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951F7B0-685B-1950-CD08-4339A1E149E6}"/>
              </a:ext>
            </a:extLst>
          </p:cNvPr>
          <p:cNvSpPr/>
          <p:nvPr/>
        </p:nvSpPr>
        <p:spPr>
          <a:xfrm>
            <a:off x="11310345" y="11805592"/>
            <a:ext cx="13665192" cy="8738657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12F2B05-1236-7BF2-D3ED-275E2A51CE9B}"/>
              </a:ext>
            </a:extLst>
          </p:cNvPr>
          <p:cNvSpPr/>
          <p:nvPr/>
        </p:nvSpPr>
        <p:spPr>
          <a:xfrm>
            <a:off x="11332167" y="3301371"/>
            <a:ext cx="13643370" cy="8193410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3C6ECCDC-E50F-11C0-7360-3C6806884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571" y="4512873"/>
            <a:ext cx="1545881" cy="1545881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FDC98FD5-AF8D-2E3A-B9FB-CD7901EB2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2471" y="4522815"/>
            <a:ext cx="1545881" cy="1545881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B2B14975-474C-CBCD-F0B8-8B7FDDFB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9823" y="4542681"/>
            <a:ext cx="1545881" cy="1545881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C8BCAF90-9C5C-C7F6-EE9F-FAD5006E2ABF}"/>
              </a:ext>
            </a:extLst>
          </p:cNvPr>
          <p:cNvSpPr txBox="1"/>
          <p:nvPr/>
        </p:nvSpPr>
        <p:spPr>
          <a:xfrm>
            <a:off x="28389612" y="3833902"/>
            <a:ext cx="1805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cs typeface="Arial" panose="020B0604020202020204" pitchFamily="34" charset="0"/>
              </a:rPr>
              <a:t>PC</a:t>
            </a:r>
            <a:r>
              <a:rPr lang="pt-BR" sz="1800" dirty="0">
                <a:cs typeface="Arial" panose="020B0604020202020204" pitchFamily="34" charset="0"/>
              </a:rPr>
              <a:t> </a:t>
            </a:r>
          </a:p>
          <a:p>
            <a:r>
              <a:rPr lang="pt-BR" sz="1200" dirty="0">
                <a:cs typeface="Arial" panose="020B0604020202020204" pitchFamily="34" charset="0"/>
              </a:rPr>
              <a:t>[C46H84NO8P + H]⁺ 810.6016 m/z 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F7F4278B-0ADB-402C-1508-273D4930690A}"/>
              </a:ext>
            </a:extLst>
          </p:cNvPr>
          <p:cNvSpPr txBox="1"/>
          <p:nvPr/>
        </p:nvSpPr>
        <p:spPr>
          <a:xfrm>
            <a:off x="30131378" y="3825432"/>
            <a:ext cx="1575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PC</a:t>
            </a:r>
          </a:p>
          <a:p>
            <a:r>
              <a:rPr lang="pt-BR" sz="1200" dirty="0"/>
              <a:t>[C44H80NO8P + H]⁺ 782.5698 m/z</a:t>
            </a:r>
          </a:p>
          <a:p>
            <a:endParaRPr lang="en-US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6ED89994-AFA8-D16E-CCD0-47B848E5757B}"/>
              </a:ext>
            </a:extLst>
          </p:cNvPr>
          <p:cNvSpPr txBox="1"/>
          <p:nvPr/>
        </p:nvSpPr>
        <p:spPr>
          <a:xfrm>
            <a:off x="31856850" y="3834870"/>
            <a:ext cx="1567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 </a:t>
            </a:r>
          </a:p>
          <a:p>
            <a:r>
              <a:rPr lang="pt-BR" sz="1200" dirty="0"/>
              <a:t>[C41H77N2O6P + H]⁺   725.5600 m/z </a:t>
            </a:r>
          </a:p>
          <a:p>
            <a:endParaRPr lang="en-US" dirty="0"/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E62C7F8C-0368-C922-087D-ADA73040B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053" y="4561495"/>
            <a:ext cx="1545881" cy="1545881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961F508F-66C1-374C-BB68-7CC5180703AD}"/>
              </a:ext>
            </a:extLst>
          </p:cNvPr>
          <p:cNvSpPr txBox="1"/>
          <p:nvPr/>
        </p:nvSpPr>
        <p:spPr>
          <a:xfrm>
            <a:off x="33600211" y="3834870"/>
            <a:ext cx="1459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 </a:t>
            </a:r>
          </a:p>
          <a:p>
            <a:r>
              <a:rPr lang="pt-BR" sz="1200" dirty="0"/>
              <a:t>[C29H50NO8P + H]⁺ 572.3343 m/z </a:t>
            </a:r>
            <a:endParaRPr lang="en-US" sz="1200" dirty="0"/>
          </a:p>
          <a:p>
            <a:endParaRPr lang="en-US" dirty="0"/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4AB8CC90-3A7D-56F4-7772-FB93C8C4D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033" y="4559351"/>
            <a:ext cx="1545882" cy="1545882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F7CD5B4C-1DE0-7976-0BD7-313F37E10195}"/>
              </a:ext>
            </a:extLst>
          </p:cNvPr>
          <p:cNvSpPr txBox="1"/>
          <p:nvPr/>
        </p:nvSpPr>
        <p:spPr>
          <a:xfrm>
            <a:off x="35366838" y="3864369"/>
            <a:ext cx="1420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</a:t>
            </a:r>
          </a:p>
          <a:p>
            <a:r>
              <a:rPr lang="pt-BR" sz="1200" dirty="0"/>
              <a:t>[C43H73O8P + H]⁺ 749.5124 m/z </a:t>
            </a:r>
            <a:endParaRPr lang="en-US" sz="1200" dirty="0"/>
          </a:p>
          <a:p>
            <a:endParaRPr lang="en-US" dirty="0"/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2A921228-F2EC-9F7A-9F3E-622C8F01A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107" y="4549754"/>
            <a:ext cx="1545881" cy="1545881"/>
          </a:xfrm>
          <a:prstGeom prst="rect">
            <a:avLst/>
          </a:prstGeom>
        </p:spPr>
      </p:pic>
      <p:sp>
        <p:nvSpPr>
          <p:cNvPr id="88" name="ZoneTexte 87">
            <a:extLst>
              <a:ext uri="{FF2B5EF4-FFF2-40B4-BE49-F238E27FC236}">
                <a16:creationId xmlns:a16="http://schemas.microsoft.com/office/drawing/2014/main" id="{4293A96D-E157-AD38-1F47-7B6149174E0B}"/>
              </a:ext>
            </a:extLst>
          </p:cNvPr>
          <p:cNvSpPr txBox="1"/>
          <p:nvPr/>
        </p:nvSpPr>
        <p:spPr>
          <a:xfrm>
            <a:off x="37098442" y="3867237"/>
            <a:ext cx="149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PS </a:t>
            </a:r>
          </a:p>
          <a:p>
            <a:r>
              <a:rPr lang="pt-BR" sz="1200" dirty="0"/>
              <a:t>[C37H66NO9P + H]⁺</a:t>
            </a:r>
          </a:p>
          <a:p>
            <a:r>
              <a:rPr lang="pt-BR" sz="1200" dirty="0"/>
              <a:t> 700.4548 m/z</a:t>
            </a:r>
          </a:p>
          <a:p>
            <a:endParaRPr lang="en-US" sz="1200" dirty="0"/>
          </a:p>
          <a:p>
            <a:endParaRPr lang="en-US" dirty="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43997D2B-49B5-B912-BD9C-DAE4BB3739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375" y="4547774"/>
            <a:ext cx="1535696" cy="1535696"/>
          </a:xfrm>
          <a:prstGeom prst="rect">
            <a:avLst/>
          </a:prstGeom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8E760F2A-9F6A-3195-88B7-93BB4BE5DF5A}"/>
              </a:ext>
            </a:extLst>
          </p:cNvPr>
          <p:cNvSpPr txBox="1"/>
          <p:nvPr/>
        </p:nvSpPr>
        <p:spPr>
          <a:xfrm>
            <a:off x="38831012" y="3855157"/>
            <a:ext cx="197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CerP</a:t>
            </a:r>
            <a:endParaRPr lang="en-US" b="1" dirty="0"/>
          </a:p>
          <a:p>
            <a:r>
              <a:rPr lang="pt-BR" sz="1200" dirty="0"/>
              <a:t>[C38H68NO6P + H]⁺ 666.4858 m/z </a:t>
            </a:r>
          </a:p>
          <a:p>
            <a:endParaRPr lang="en-US" dirty="0"/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72044BA4-B8E3-F43B-CBA2-D34DB6E96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06" y="4537107"/>
            <a:ext cx="1545881" cy="1545881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5C4BAF1F-691A-3E6B-8FA2-7AC6CCD51DBD}"/>
              </a:ext>
            </a:extLst>
          </p:cNvPr>
          <p:cNvSpPr txBox="1"/>
          <p:nvPr/>
        </p:nvSpPr>
        <p:spPr>
          <a:xfrm>
            <a:off x="40563821" y="3900584"/>
            <a:ext cx="143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HCCA</a:t>
            </a:r>
            <a:r>
              <a:rPr lang="en-US" dirty="0"/>
              <a:t> </a:t>
            </a:r>
          </a:p>
          <a:p>
            <a:r>
              <a:rPr lang="en-US" sz="1200" dirty="0"/>
              <a:t>2HCCA H2Na+</a:t>
            </a:r>
          </a:p>
          <a:p>
            <a:endParaRPr lang="en-US" dirty="0"/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9CE7F1FC-C9B8-76B0-3FBD-B122BA20A7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100" y="6301759"/>
            <a:ext cx="1545882" cy="1545882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08DDBD94-114D-1525-E7DD-D818FBAA7D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574" y="6313207"/>
            <a:ext cx="1567445" cy="1567445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74E5080E-E56D-D941-D8E6-BDDC14A019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295" y="6330154"/>
            <a:ext cx="1535697" cy="1535697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E83F4D77-BD82-71BF-E834-DA49B213C5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98" y="6317456"/>
            <a:ext cx="1535697" cy="1535697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C7C826A1-2953-0696-AFA6-7A36A2F6AC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783" y="6302085"/>
            <a:ext cx="1573546" cy="1573546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6A23BF8D-50A9-FC78-D405-AC693508F4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777" y="6284268"/>
            <a:ext cx="1573546" cy="1573546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8971D0CA-6E94-0381-E12F-2E2217C68D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506" y="6279198"/>
            <a:ext cx="1573547" cy="1573547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CAF5CC53-6DC0-5D53-543C-E919C38857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112" y="6276106"/>
            <a:ext cx="1535696" cy="153569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B18054B-DCA3-361B-1B44-647C38688A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25704" y="6235461"/>
            <a:ext cx="1567406" cy="1573148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5A9F59A5-A3D9-308C-BB84-90DD97C322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704" y="8078502"/>
            <a:ext cx="1567406" cy="1567406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7D93E282-7E6A-FB3D-5CE5-94ED469850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480" y="4556771"/>
            <a:ext cx="1545881" cy="1545881"/>
          </a:xfrm>
          <a:prstGeom prst="rect">
            <a:avLst/>
          </a:prstGeom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8AB285B2-DD5C-9193-F49F-06F8D147BF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100" y="8086736"/>
            <a:ext cx="1518462" cy="1518462"/>
          </a:xfrm>
          <a:prstGeom prst="rect">
            <a:avLst/>
          </a:prstGeom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0757C25F-45BA-A2AA-18EB-BF42848DBE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007" y="8114917"/>
            <a:ext cx="1567445" cy="1518462"/>
          </a:xfrm>
          <a:prstGeom prst="rect">
            <a:avLst/>
          </a:prstGeom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A050763-50D5-4C8D-BB2D-346CC3E9361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074" y="8094165"/>
            <a:ext cx="1535697" cy="1535697"/>
          </a:xfrm>
          <a:prstGeom prst="rect">
            <a:avLst/>
          </a:prstGeom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FFFA19F5-5AB8-C6D8-5D3A-CF0E482F3ED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459" y="8081345"/>
            <a:ext cx="1567406" cy="1567406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DDE24AD8-3F12-3A31-CF57-2B241B2BA15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550" y="8072587"/>
            <a:ext cx="1567445" cy="1567445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E7C83B8F-9548-EFCF-2C53-1722D99AFD6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065" y="8076104"/>
            <a:ext cx="1571818" cy="1571818"/>
          </a:xfrm>
          <a:prstGeom prst="rect">
            <a:avLst/>
          </a:prstGeom>
        </p:spPr>
      </p:pic>
      <p:pic>
        <p:nvPicPr>
          <p:cNvPr id="126" name="Image 125">
            <a:extLst>
              <a:ext uri="{FF2B5EF4-FFF2-40B4-BE49-F238E27FC236}">
                <a16:creationId xmlns:a16="http://schemas.microsoft.com/office/drawing/2014/main" id="{05722261-4603-45E5-869B-B1AC8B250E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804" y="8104336"/>
            <a:ext cx="1535696" cy="1535696"/>
          </a:xfrm>
          <a:prstGeom prst="rect">
            <a:avLst/>
          </a:prstGeom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DADBB200-E399-0F5A-3460-9176D0D4FCE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107" y="8090926"/>
            <a:ext cx="1567446" cy="1567446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0B3A7138-993F-6481-3F51-1EA6920D089E}"/>
              </a:ext>
            </a:extLst>
          </p:cNvPr>
          <p:cNvSpPr/>
          <p:nvPr/>
        </p:nvSpPr>
        <p:spPr>
          <a:xfrm>
            <a:off x="25458869" y="14474531"/>
            <a:ext cx="10169601" cy="6069717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3E326B3-CDE7-C501-C33F-0C97D1EE9302}"/>
              </a:ext>
            </a:extLst>
          </p:cNvPr>
          <p:cNvSpPr/>
          <p:nvPr/>
        </p:nvSpPr>
        <p:spPr>
          <a:xfrm>
            <a:off x="36065584" y="14474532"/>
            <a:ext cx="6492593" cy="4284392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63E4FD7F-2D22-8573-38FF-34E7485B9C07}"/>
              </a:ext>
            </a:extLst>
          </p:cNvPr>
          <p:cNvSpPr txBox="1"/>
          <p:nvPr/>
        </p:nvSpPr>
        <p:spPr>
          <a:xfrm>
            <a:off x="36198826" y="15124743"/>
            <a:ext cx="63364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>
                <a:cs typeface="Arial" panose="020B0604020202020204" pitchFamily="34" charset="0"/>
              </a:rPr>
              <a:t>U-net architecture is modified to fused microscopy and mass spectrometry images.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>
                <a:cs typeface="Arial" panose="020B0604020202020204" pitchFamily="34" charset="0"/>
              </a:rPr>
              <a:t>Estimate the lipid composition of cells by increasing the spatial resolution from 100 µm to 1.5 µm.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>
                <a:cs typeface="Arial" panose="020B0604020202020204" pitchFamily="34" charset="0"/>
              </a:rPr>
              <a:t>The cause of mass signal has to visible in the microscopic image.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>
                <a:cs typeface="Arial" panose="020B0604020202020204" pitchFamily="34" charset="0"/>
              </a:rPr>
              <a:t>Detect/annotate cell types directly from a  microscope image with a trained model.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8839F71-B09F-1AA6-2C96-6D217FD566D2}"/>
              </a:ext>
            </a:extLst>
          </p:cNvPr>
          <p:cNvSpPr txBox="1"/>
          <p:nvPr/>
        </p:nvSpPr>
        <p:spPr>
          <a:xfrm>
            <a:off x="28402517" y="15196733"/>
            <a:ext cx="1865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Fused image Segmentation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46EFD43E-9A60-E7FE-8056-2B16DFF495DF}"/>
              </a:ext>
            </a:extLst>
          </p:cNvPr>
          <p:cNvSpPr txBox="1"/>
          <p:nvPr/>
        </p:nvSpPr>
        <p:spPr>
          <a:xfrm>
            <a:off x="26296931" y="15219018"/>
            <a:ext cx="227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Microscope</a:t>
            </a:r>
          </a:p>
          <a:p>
            <a:pPr algn="ctr"/>
            <a:r>
              <a:rPr lang="en-US" sz="2200" dirty="0"/>
              <a:t> image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8F1A5D8-6C04-6A23-E6A6-A317FF358469}"/>
              </a:ext>
            </a:extLst>
          </p:cNvPr>
          <p:cNvSpPr txBox="1"/>
          <p:nvPr/>
        </p:nvSpPr>
        <p:spPr>
          <a:xfrm>
            <a:off x="25587121" y="16966287"/>
            <a:ext cx="1535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MCF-7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A81DC66A-089B-44C0-085F-C17518BE86D4}"/>
              </a:ext>
            </a:extLst>
          </p:cNvPr>
          <p:cNvSpPr txBox="1"/>
          <p:nvPr/>
        </p:nvSpPr>
        <p:spPr>
          <a:xfrm>
            <a:off x="25595258" y="19051308"/>
            <a:ext cx="1535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WI-38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C7B83A7-F39D-1981-792C-E3FB7492E7C4}"/>
              </a:ext>
            </a:extLst>
          </p:cNvPr>
          <p:cNvSpPr txBox="1"/>
          <p:nvPr/>
        </p:nvSpPr>
        <p:spPr>
          <a:xfrm>
            <a:off x="32402869" y="15411469"/>
            <a:ext cx="319694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K-means segmentation with 3 clusters.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Clustering applied on monocultures.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Target classes: background, WI-38 cells and MCF-7 cells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Balanced accuracy: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r>
              <a:rPr lang="en-US" sz="2400" dirty="0"/>
              <a:t>Microscopic image: 0.56</a:t>
            </a:r>
          </a:p>
          <a:p>
            <a:r>
              <a:rPr lang="en-US" sz="2400" dirty="0"/>
              <a:t>Predicted fused image: 0.76 </a:t>
            </a:r>
          </a:p>
          <a:p>
            <a:endParaRPr lang="en-US" sz="20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5CEEFA1-9470-A220-587D-D766A495023C}"/>
              </a:ext>
            </a:extLst>
          </p:cNvPr>
          <p:cNvSpPr/>
          <p:nvPr/>
        </p:nvSpPr>
        <p:spPr>
          <a:xfrm>
            <a:off x="25458869" y="3301370"/>
            <a:ext cx="17048702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044CF7E-716D-BAD6-C59A-EA5EB3503AC2}"/>
              </a:ext>
            </a:extLst>
          </p:cNvPr>
          <p:cNvSpPr txBox="1"/>
          <p:nvPr/>
        </p:nvSpPr>
        <p:spPr>
          <a:xfrm>
            <a:off x="25430470" y="3277215"/>
            <a:ext cx="9584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Predicted Fused Image 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0DF2AC6-DF40-DE42-769B-1463B98C1513}"/>
              </a:ext>
            </a:extLst>
          </p:cNvPr>
          <p:cNvSpPr/>
          <p:nvPr/>
        </p:nvSpPr>
        <p:spPr>
          <a:xfrm>
            <a:off x="36065584" y="19003340"/>
            <a:ext cx="6451040" cy="476118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2376610-9A3E-F5DD-0BA3-FB87BD571EDC}"/>
              </a:ext>
            </a:extLst>
          </p:cNvPr>
          <p:cNvSpPr/>
          <p:nvPr/>
        </p:nvSpPr>
        <p:spPr>
          <a:xfrm>
            <a:off x="11352874" y="3293789"/>
            <a:ext cx="13622663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B8D25A36-C99B-ED14-EDF9-76C3E6CF9A2D}"/>
              </a:ext>
            </a:extLst>
          </p:cNvPr>
          <p:cNvSpPr txBox="1"/>
          <p:nvPr/>
        </p:nvSpPr>
        <p:spPr>
          <a:xfrm>
            <a:off x="11303768" y="3259659"/>
            <a:ext cx="10200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Fusion Method 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7887F49-511F-A81C-9006-7443FC27A0DB}"/>
              </a:ext>
            </a:extLst>
          </p:cNvPr>
          <p:cNvSpPr/>
          <p:nvPr/>
        </p:nvSpPr>
        <p:spPr>
          <a:xfrm>
            <a:off x="11314809" y="11819095"/>
            <a:ext cx="13622663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3BA4A46-58CB-AEA9-1917-D3D418D13042}"/>
              </a:ext>
            </a:extLst>
          </p:cNvPr>
          <p:cNvSpPr/>
          <p:nvPr/>
        </p:nvSpPr>
        <p:spPr>
          <a:xfrm>
            <a:off x="565578" y="13127113"/>
            <a:ext cx="10328697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873406DD-22CC-D295-A430-C2E72BF228AC}"/>
              </a:ext>
            </a:extLst>
          </p:cNvPr>
          <p:cNvSpPr txBox="1"/>
          <p:nvPr/>
        </p:nvSpPr>
        <p:spPr>
          <a:xfrm>
            <a:off x="567905" y="13106174"/>
            <a:ext cx="10200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Challenge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C01D3C6-1B9E-5A1B-B1CF-8494B8353F06}"/>
              </a:ext>
            </a:extLst>
          </p:cNvPr>
          <p:cNvSpPr/>
          <p:nvPr/>
        </p:nvSpPr>
        <p:spPr>
          <a:xfrm>
            <a:off x="572446" y="7883347"/>
            <a:ext cx="10315247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F24F94-3FDA-FD5F-9937-7AC434FA0AB7}"/>
              </a:ext>
            </a:extLst>
          </p:cNvPr>
          <p:cNvSpPr txBox="1"/>
          <p:nvPr/>
        </p:nvSpPr>
        <p:spPr>
          <a:xfrm>
            <a:off x="572446" y="7867426"/>
            <a:ext cx="10200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Goal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69279DAB-688C-F45F-0583-5301AE310E1A}"/>
              </a:ext>
            </a:extLst>
          </p:cNvPr>
          <p:cNvSpPr/>
          <p:nvPr/>
        </p:nvSpPr>
        <p:spPr>
          <a:xfrm>
            <a:off x="565577" y="3348128"/>
            <a:ext cx="10301075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81619F77-9644-D806-2F4D-86E75BF7DD58}"/>
              </a:ext>
            </a:extLst>
          </p:cNvPr>
          <p:cNvSpPr txBox="1"/>
          <p:nvPr/>
        </p:nvSpPr>
        <p:spPr>
          <a:xfrm>
            <a:off x="557233" y="3293059"/>
            <a:ext cx="10200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Motivation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0C573D9-CF14-A597-E5B1-C5022FE3A30C}"/>
              </a:ext>
            </a:extLst>
          </p:cNvPr>
          <p:cNvSpPr txBox="1"/>
          <p:nvPr/>
        </p:nvSpPr>
        <p:spPr>
          <a:xfrm>
            <a:off x="25501524" y="6782958"/>
            <a:ext cx="12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i="0" dirty="0">
                <a:effectLst/>
                <a:cs typeface="Arial" panose="020B0604020202020204" pitchFamily="34" charset="0"/>
              </a:rPr>
              <a:t>WI-38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5B38B62-4D7E-9255-65AC-B9AB6BABFE4C}"/>
              </a:ext>
            </a:extLst>
          </p:cNvPr>
          <p:cNvSpPr txBox="1"/>
          <p:nvPr/>
        </p:nvSpPr>
        <p:spPr>
          <a:xfrm>
            <a:off x="25528466" y="5091861"/>
            <a:ext cx="118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0" dirty="0">
                <a:effectLst/>
              </a:rPr>
              <a:t>MCF-7</a:t>
            </a:r>
            <a:endParaRPr lang="en-US" sz="2400" dirty="0"/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483B1DEC-F165-7E4E-E490-D716B4E8DDB4}"/>
              </a:ext>
            </a:extLst>
          </p:cNvPr>
          <p:cNvSpPr txBox="1"/>
          <p:nvPr/>
        </p:nvSpPr>
        <p:spPr>
          <a:xfrm>
            <a:off x="25459076" y="8353092"/>
            <a:ext cx="15178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0" dirty="0">
                <a:effectLst/>
              </a:rPr>
              <a:t>MCF-7 &amp; </a:t>
            </a:r>
            <a:r>
              <a:rPr lang="fr-FR" sz="2400" b="0" i="0" dirty="0">
                <a:effectLst/>
                <a:cs typeface="Arial" panose="020B0604020202020204" pitchFamily="34" charset="0"/>
              </a:rPr>
              <a:t>WI-38</a:t>
            </a:r>
            <a:endParaRPr lang="en-US" sz="2400" dirty="0"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3F7D3B4-7B64-0861-08FE-0E3A0514D926}"/>
              </a:ext>
            </a:extLst>
          </p:cNvPr>
          <p:cNvCxnSpPr>
            <a:cxnSpLocks/>
          </p:cNvCxnSpPr>
          <p:nvPr/>
        </p:nvCxnSpPr>
        <p:spPr>
          <a:xfrm>
            <a:off x="28327644" y="3983238"/>
            <a:ext cx="0" cy="5899415"/>
          </a:xfrm>
          <a:prstGeom prst="line">
            <a:avLst/>
          </a:prstGeom>
          <a:ln w="38100">
            <a:solidFill>
              <a:srgbClr val="1484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19D5B1E5-D335-83A2-246F-BAA84655738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10573" y="9331566"/>
            <a:ext cx="8787974" cy="2156756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868A7E87-32CB-0027-1E74-B2E8447ACA3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60163" y="18805588"/>
            <a:ext cx="1341272" cy="1346186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CC9A783B-8D0B-4517-EDBE-206682BE060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740" y="17141278"/>
            <a:ext cx="1284815" cy="1284815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57CC98E3-7B96-0EB6-8C94-222EE13829C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425938" y="14504448"/>
            <a:ext cx="1911927" cy="1868422"/>
          </a:xfrm>
          <a:prstGeom prst="rect">
            <a:avLst/>
          </a:prstGeom>
        </p:spPr>
      </p:pic>
      <p:sp>
        <p:nvSpPr>
          <p:cNvPr id="178" name="Flèche : droite 177">
            <a:extLst>
              <a:ext uri="{FF2B5EF4-FFF2-40B4-BE49-F238E27FC236}">
                <a16:creationId xmlns:a16="http://schemas.microsoft.com/office/drawing/2014/main" id="{5C89E2EB-8FAE-E46C-F7AA-C7092FE8560D}"/>
              </a:ext>
            </a:extLst>
          </p:cNvPr>
          <p:cNvSpPr/>
          <p:nvPr/>
        </p:nvSpPr>
        <p:spPr>
          <a:xfrm>
            <a:off x="7391193" y="15171667"/>
            <a:ext cx="759203" cy="584905"/>
          </a:xfrm>
          <a:prstGeom prst="rightArrow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A2076FE8-7A42-F60C-5F99-2EBE2107CDF5}"/>
              </a:ext>
            </a:extLst>
          </p:cNvPr>
          <p:cNvSpPr/>
          <p:nvPr/>
        </p:nvSpPr>
        <p:spPr>
          <a:xfrm>
            <a:off x="8758542" y="14744052"/>
            <a:ext cx="1132679" cy="1212511"/>
          </a:xfrm>
          <a:prstGeom prst="ellipse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C7823C91-667D-C8EB-0752-B1A77E8DD26D}"/>
              </a:ext>
            </a:extLst>
          </p:cNvPr>
          <p:cNvSpPr txBox="1"/>
          <p:nvPr/>
        </p:nvSpPr>
        <p:spPr>
          <a:xfrm rot="16200000">
            <a:off x="727062" y="15114994"/>
            <a:ext cx="102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µm</a:t>
            </a:r>
          </a:p>
        </p:txBody>
      </p:sp>
      <p:sp>
        <p:nvSpPr>
          <p:cNvPr id="181" name="ZoneTexte 180">
            <a:extLst>
              <a:ext uri="{FF2B5EF4-FFF2-40B4-BE49-F238E27FC236}">
                <a16:creationId xmlns:a16="http://schemas.microsoft.com/office/drawing/2014/main" id="{8A47F9E4-E0C9-982B-AFEB-FA6F5700DEC4}"/>
              </a:ext>
            </a:extLst>
          </p:cNvPr>
          <p:cNvSpPr txBox="1"/>
          <p:nvPr/>
        </p:nvSpPr>
        <p:spPr>
          <a:xfrm>
            <a:off x="2007198" y="14194011"/>
            <a:ext cx="663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µm</a:t>
            </a:r>
          </a:p>
        </p:txBody>
      </p:sp>
      <p:pic>
        <p:nvPicPr>
          <p:cNvPr id="182" name="Image 181">
            <a:extLst>
              <a:ext uri="{FF2B5EF4-FFF2-40B4-BE49-F238E27FC236}">
                <a16:creationId xmlns:a16="http://schemas.microsoft.com/office/drawing/2014/main" id="{5A48EB5E-6228-96A8-158E-5F72611F286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401038" y="14324272"/>
            <a:ext cx="1995935" cy="1837354"/>
          </a:xfrm>
          <a:prstGeom prst="rect">
            <a:avLst/>
          </a:prstGeom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E309FD87-3D28-A877-2C10-9A250B5572F5}"/>
              </a:ext>
            </a:extLst>
          </p:cNvPr>
          <p:cNvSpPr/>
          <p:nvPr/>
        </p:nvSpPr>
        <p:spPr>
          <a:xfrm>
            <a:off x="4876600" y="15294583"/>
            <a:ext cx="457200" cy="432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B004099-A9D7-11C8-BBFE-F49CB903C696}"/>
              </a:ext>
            </a:extLst>
          </p:cNvPr>
          <p:cNvSpPr/>
          <p:nvPr/>
        </p:nvSpPr>
        <p:spPr>
          <a:xfrm>
            <a:off x="2171082" y="15194219"/>
            <a:ext cx="537083" cy="515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roix 184">
            <a:extLst>
              <a:ext uri="{FF2B5EF4-FFF2-40B4-BE49-F238E27FC236}">
                <a16:creationId xmlns:a16="http://schemas.microsoft.com/office/drawing/2014/main" id="{86E9C78F-7160-1CD7-9BBB-FFEDBFE27601}"/>
              </a:ext>
            </a:extLst>
          </p:cNvPr>
          <p:cNvSpPr/>
          <p:nvPr/>
        </p:nvSpPr>
        <p:spPr>
          <a:xfrm>
            <a:off x="3661638" y="15340318"/>
            <a:ext cx="386703" cy="369332"/>
          </a:xfrm>
          <a:prstGeom prst="plus">
            <a:avLst>
              <a:gd name="adj" fmla="val 43597"/>
            </a:avLst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ZoneTexte 185">
            <a:extLst>
              <a:ext uri="{FF2B5EF4-FFF2-40B4-BE49-F238E27FC236}">
                <a16:creationId xmlns:a16="http://schemas.microsoft.com/office/drawing/2014/main" id="{1416F17D-344C-B9FB-7006-A0BC9FAB9E24}"/>
              </a:ext>
            </a:extLst>
          </p:cNvPr>
          <p:cNvSpPr txBox="1"/>
          <p:nvPr/>
        </p:nvSpPr>
        <p:spPr>
          <a:xfrm>
            <a:off x="8804175" y="15163019"/>
            <a:ext cx="1294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MODEL</a:t>
            </a:r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C2D08FC4-1F57-3A18-685A-4BC4D30B2CA1}"/>
              </a:ext>
            </a:extLst>
          </p:cNvPr>
          <p:cNvCxnSpPr>
            <a:cxnSpLocks/>
          </p:cNvCxnSpPr>
          <p:nvPr/>
        </p:nvCxnSpPr>
        <p:spPr>
          <a:xfrm flipV="1">
            <a:off x="6154461" y="15220699"/>
            <a:ext cx="595209" cy="1071747"/>
          </a:xfrm>
          <a:prstGeom prst="straightConnector1">
            <a:avLst/>
          </a:prstGeom>
          <a:ln w="57150">
            <a:solidFill>
              <a:srgbClr val="1484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ZoneTexte 187">
            <a:extLst>
              <a:ext uri="{FF2B5EF4-FFF2-40B4-BE49-F238E27FC236}">
                <a16:creationId xmlns:a16="http://schemas.microsoft.com/office/drawing/2014/main" id="{522744A6-A5C5-2E32-A9EE-848D590F161F}"/>
              </a:ext>
            </a:extLst>
          </p:cNvPr>
          <p:cNvSpPr txBox="1"/>
          <p:nvPr/>
        </p:nvSpPr>
        <p:spPr>
          <a:xfrm>
            <a:off x="6375295" y="15726855"/>
            <a:ext cx="155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m/z</a:t>
            </a: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72519460-0691-0311-EA82-4BE67B04D443}"/>
              </a:ext>
            </a:extLst>
          </p:cNvPr>
          <p:cNvSpPr txBox="1"/>
          <p:nvPr/>
        </p:nvSpPr>
        <p:spPr>
          <a:xfrm>
            <a:off x="592749" y="13757368"/>
            <a:ext cx="913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Training on a mixed cell deposit of WI-38 and MCF-7 cells. 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92D03E7B-5659-5C14-3046-175BA9189461}"/>
              </a:ext>
            </a:extLst>
          </p:cNvPr>
          <p:cNvSpPr txBox="1"/>
          <p:nvPr/>
        </p:nvSpPr>
        <p:spPr>
          <a:xfrm>
            <a:off x="619113" y="16582724"/>
            <a:ext cx="926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Testing on monocultures of WI-38 and MCF-7 cells separately.  </a:t>
            </a:r>
          </a:p>
        </p:txBody>
      </p:sp>
      <p:pic>
        <p:nvPicPr>
          <p:cNvPr id="191" name="Image 190">
            <a:extLst>
              <a:ext uri="{FF2B5EF4-FFF2-40B4-BE49-F238E27FC236}">
                <a16:creationId xmlns:a16="http://schemas.microsoft.com/office/drawing/2014/main" id="{73855250-B3A8-2D05-4B70-468B37AECF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11" y="18820663"/>
            <a:ext cx="1343462" cy="1343462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id="{5BD5DB3F-4F4D-6811-5D2D-C219706C54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11" y="17210513"/>
            <a:ext cx="1343462" cy="1343462"/>
          </a:xfrm>
          <a:prstGeom prst="rect">
            <a:avLst/>
          </a:prstGeom>
        </p:spPr>
      </p:pic>
      <p:sp>
        <p:nvSpPr>
          <p:cNvPr id="193" name="ZoneTexte 192">
            <a:extLst>
              <a:ext uri="{FF2B5EF4-FFF2-40B4-BE49-F238E27FC236}">
                <a16:creationId xmlns:a16="http://schemas.microsoft.com/office/drawing/2014/main" id="{A8460202-935A-CE0B-1941-D04B7B674C38}"/>
              </a:ext>
            </a:extLst>
          </p:cNvPr>
          <p:cNvSpPr txBox="1"/>
          <p:nvPr/>
        </p:nvSpPr>
        <p:spPr>
          <a:xfrm rot="16200000">
            <a:off x="463560" y="17552852"/>
            <a:ext cx="134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MCF-7</a:t>
            </a:r>
          </a:p>
        </p:txBody>
      </p:sp>
      <p:sp>
        <p:nvSpPr>
          <p:cNvPr id="194" name="ZoneTexte 193">
            <a:extLst>
              <a:ext uri="{FF2B5EF4-FFF2-40B4-BE49-F238E27FC236}">
                <a16:creationId xmlns:a16="http://schemas.microsoft.com/office/drawing/2014/main" id="{8646A2AD-8E7C-C07F-D87E-380B43E61977}"/>
              </a:ext>
            </a:extLst>
          </p:cNvPr>
          <p:cNvSpPr txBox="1"/>
          <p:nvPr/>
        </p:nvSpPr>
        <p:spPr>
          <a:xfrm rot="16200000">
            <a:off x="494544" y="19047572"/>
            <a:ext cx="134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WI-38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9B833CDC-BC88-9072-E23C-87E4B131C95A}"/>
              </a:ext>
            </a:extLst>
          </p:cNvPr>
          <p:cNvSpPr/>
          <p:nvPr/>
        </p:nvSpPr>
        <p:spPr>
          <a:xfrm>
            <a:off x="3876664" y="17290896"/>
            <a:ext cx="1132679" cy="1212511"/>
          </a:xfrm>
          <a:prstGeom prst="ellipse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78D36868-1622-50A4-B090-37C4564A68B7}"/>
              </a:ext>
            </a:extLst>
          </p:cNvPr>
          <p:cNvSpPr txBox="1"/>
          <p:nvPr/>
        </p:nvSpPr>
        <p:spPr>
          <a:xfrm>
            <a:off x="3922297" y="17709863"/>
            <a:ext cx="1294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6FAF688D-DD89-ABBF-ABAC-00898D160150}"/>
              </a:ext>
            </a:extLst>
          </p:cNvPr>
          <p:cNvSpPr/>
          <p:nvPr/>
        </p:nvSpPr>
        <p:spPr>
          <a:xfrm>
            <a:off x="3863255" y="18874195"/>
            <a:ext cx="1132679" cy="1212511"/>
          </a:xfrm>
          <a:prstGeom prst="ellipse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CD80B182-C9C1-842B-051B-7361E072C2BC}"/>
              </a:ext>
            </a:extLst>
          </p:cNvPr>
          <p:cNvSpPr txBox="1"/>
          <p:nvPr/>
        </p:nvSpPr>
        <p:spPr>
          <a:xfrm>
            <a:off x="3908888" y="19293162"/>
            <a:ext cx="1294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199" name="Flèche : droite 198">
            <a:extLst>
              <a:ext uri="{FF2B5EF4-FFF2-40B4-BE49-F238E27FC236}">
                <a16:creationId xmlns:a16="http://schemas.microsoft.com/office/drawing/2014/main" id="{5AB92CD7-5A93-F407-B864-EA4559D02CE0}"/>
              </a:ext>
            </a:extLst>
          </p:cNvPr>
          <p:cNvSpPr/>
          <p:nvPr/>
        </p:nvSpPr>
        <p:spPr>
          <a:xfrm>
            <a:off x="3174571" y="17643367"/>
            <a:ext cx="464054" cy="584905"/>
          </a:xfrm>
          <a:prstGeom prst="rightArrow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lèche : droite 199">
            <a:extLst>
              <a:ext uri="{FF2B5EF4-FFF2-40B4-BE49-F238E27FC236}">
                <a16:creationId xmlns:a16="http://schemas.microsoft.com/office/drawing/2014/main" id="{3424A917-5AB8-732B-1807-33406636D237}"/>
              </a:ext>
            </a:extLst>
          </p:cNvPr>
          <p:cNvSpPr/>
          <p:nvPr/>
        </p:nvSpPr>
        <p:spPr>
          <a:xfrm>
            <a:off x="3174571" y="19166572"/>
            <a:ext cx="464054" cy="584905"/>
          </a:xfrm>
          <a:prstGeom prst="rightArrow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Image 200">
            <a:extLst>
              <a:ext uri="{FF2B5EF4-FFF2-40B4-BE49-F238E27FC236}">
                <a16:creationId xmlns:a16="http://schemas.microsoft.com/office/drawing/2014/main" id="{C52D249B-5AA1-450D-3034-3E6F2AEE51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31" y="18863855"/>
            <a:ext cx="1324733" cy="1324733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DE6F0F77-ACA7-261A-677C-87C45DD1BA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17" y="17198683"/>
            <a:ext cx="1295316" cy="1305277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04775A87-2E44-AFE7-DE1B-9F7C2497E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35" y="17247345"/>
            <a:ext cx="1324369" cy="1324369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408B0E0A-0AEF-0AC8-6938-46D3E76EEF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32" y="18975707"/>
            <a:ext cx="1352154" cy="1352154"/>
          </a:xfrm>
          <a:prstGeom prst="rect">
            <a:avLst/>
          </a:prstGeom>
        </p:spPr>
      </p:pic>
      <p:sp>
        <p:nvSpPr>
          <p:cNvPr id="205" name="Flèche : droite 204">
            <a:extLst>
              <a:ext uri="{FF2B5EF4-FFF2-40B4-BE49-F238E27FC236}">
                <a16:creationId xmlns:a16="http://schemas.microsoft.com/office/drawing/2014/main" id="{BE564A8D-861B-4A77-E272-FD32F19DAAA1}"/>
              </a:ext>
            </a:extLst>
          </p:cNvPr>
          <p:cNvSpPr/>
          <p:nvPr/>
        </p:nvSpPr>
        <p:spPr>
          <a:xfrm>
            <a:off x="5319122" y="17623380"/>
            <a:ext cx="464054" cy="584905"/>
          </a:xfrm>
          <a:prstGeom prst="rightArrow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lèche : droite 205">
            <a:extLst>
              <a:ext uri="{FF2B5EF4-FFF2-40B4-BE49-F238E27FC236}">
                <a16:creationId xmlns:a16="http://schemas.microsoft.com/office/drawing/2014/main" id="{750215C0-0843-6AC5-3611-632A8FBB0445}"/>
              </a:ext>
            </a:extLst>
          </p:cNvPr>
          <p:cNvSpPr/>
          <p:nvPr/>
        </p:nvSpPr>
        <p:spPr>
          <a:xfrm>
            <a:off x="5336467" y="19230882"/>
            <a:ext cx="464054" cy="584905"/>
          </a:xfrm>
          <a:prstGeom prst="rightArrow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Image 206">
            <a:extLst>
              <a:ext uri="{FF2B5EF4-FFF2-40B4-BE49-F238E27FC236}">
                <a16:creationId xmlns:a16="http://schemas.microsoft.com/office/drawing/2014/main" id="{A7D6C838-458E-B78C-1708-045109F0A45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324881" y="17188119"/>
            <a:ext cx="1351736" cy="1092060"/>
          </a:xfrm>
          <a:prstGeom prst="rect">
            <a:avLst/>
          </a:prstGeom>
        </p:spPr>
      </p:pic>
      <p:sp>
        <p:nvSpPr>
          <p:cNvPr id="208" name="Organigramme : Jonction de sommaire 207">
            <a:extLst>
              <a:ext uri="{FF2B5EF4-FFF2-40B4-BE49-F238E27FC236}">
                <a16:creationId xmlns:a16="http://schemas.microsoft.com/office/drawing/2014/main" id="{13151828-5B81-CF47-463A-DDBABA11C9CE}"/>
              </a:ext>
            </a:extLst>
          </p:cNvPr>
          <p:cNvSpPr/>
          <p:nvPr/>
        </p:nvSpPr>
        <p:spPr>
          <a:xfrm>
            <a:off x="8675647" y="17623380"/>
            <a:ext cx="516776" cy="485738"/>
          </a:xfrm>
          <a:prstGeom prst="flowChartSummingJunction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rganigramme : Jonction de sommaire 208">
            <a:extLst>
              <a:ext uri="{FF2B5EF4-FFF2-40B4-BE49-F238E27FC236}">
                <a16:creationId xmlns:a16="http://schemas.microsoft.com/office/drawing/2014/main" id="{E7B57A4B-E8F8-917C-59E4-7F519D8C8BE0}"/>
              </a:ext>
            </a:extLst>
          </p:cNvPr>
          <p:cNvSpPr/>
          <p:nvPr/>
        </p:nvSpPr>
        <p:spPr>
          <a:xfrm>
            <a:off x="8670922" y="19163255"/>
            <a:ext cx="516776" cy="485738"/>
          </a:xfrm>
          <a:prstGeom prst="flowChartSummingJunction">
            <a:avLst/>
          </a:prstGeom>
          <a:solidFill>
            <a:srgbClr val="148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Image 209">
            <a:extLst>
              <a:ext uri="{FF2B5EF4-FFF2-40B4-BE49-F238E27FC236}">
                <a16:creationId xmlns:a16="http://schemas.microsoft.com/office/drawing/2014/main" id="{BD219977-8304-D089-D03A-E8A5B6DEC50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371199" y="18830910"/>
            <a:ext cx="1351736" cy="1092060"/>
          </a:xfrm>
          <a:prstGeom prst="rect">
            <a:avLst/>
          </a:prstGeom>
        </p:spPr>
      </p:pic>
      <p:sp>
        <p:nvSpPr>
          <p:cNvPr id="211" name="Rectangle 210">
            <a:extLst>
              <a:ext uri="{FF2B5EF4-FFF2-40B4-BE49-F238E27FC236}">
                <a16:creationId xmlns:a16="http://schemas.microsoft.com/office/drawing/2014/main" id="{17E5A30E-B83F-71F9-85EE-B983D7A3C64E}"/>
              </a:ext>
            </a:extLst>
          </p:cNvPr>
          <p:cNvSpPr/>
          <p:nvPr/>
        </p:nvSpPr>
        <p:spPr>
          <a:xfrm>
            <a:off x="25450732" y="14458254"/>
            <a:ext cx="10177738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C4E7BC8C-3C38-87B8-C9B8-C537816EDC9F}"/>
              </a:ext>
            </a:extLst>
          </p:cNvPr>
          <p:cNvSpPr txBox="1"/>
          <p:nvPr/>
        </p:nvSpPr>
        <p:spPr>
          <a:xfrm>
            <a:off x="25426912" y="14460054"/>
            <a:ext cx="8305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Unsupervised Cells segmentation</a:t>
            </a:r>
          </a:p>
        </p:txBody>
      </p:sp>
      <p:pic>
        <p:nvPicPr>
          <p:cNvPr id="212" name="Image 211">
            <a:extLst>
              <a:ext uri="{FF2B5EF4-FFF2-40B4-BE49-F238E27FC236}">
                <a16:creationId xmlns:a16="http://schemas.microsoft.com/office/drawing/2014/main" id="{A8EA6847-6152-4951-842C-61A1A8EEEC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575" y="18389251"/>
            <a:ext cx="1815944" cy="1815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3" name="Image 212">
            <a:extLst>
              <a:ext uri="{FF2B5EF4-FFF2-40B4-BE49-F238E27FC236}">
                <a16:creationId xmlns:a16="http://schemas.microsoft.com/office/drawing/2014/main" id="{B4B0C525-FC47-9006-156F-DCC665C9B2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487" y="16295820"/>
            <a:ext cx="1757495" cy="1757495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8A159E98-D81B-31C7-7020-E4834A2DA48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428590" y="16267678"/>
            <a:ext cx="1778962" cy="1786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1174485A-D7EF-FC80-9F01-14E6391C1A4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8402517" y="18373415"/>
            <a:ext cx="1809819" cy="1815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E9F11AFC-C164-38EB-6708-48A06B49B84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0323017" y="16276462"/>
            <a:ext cx="1778962" cy="178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DECF1A10-1304-FC89-98DA-B33659037F6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0323017" y="18373688"/>
            <a:ext cx="1812601" cy="1815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4" name="ZoneTexte 213">
            <a:extLst>
              <a:ext uri="{FF2B5EF4-FFF2-40B4-BE49-F238E27FC236}">
                <a16:creationId xmlns:a16="http://schemas.microsoft.com/office/drawing/2014/main" id="{55053D38-B5A5-C60B-1B7F-A583F55C3681}"/>
              </a:ext>
            </a:extLst>
          </p:cNvPr>
          <p:cNvSpPr txBox="1"/>
          <p:nvPr/>
        </p:nvSpPr>
        <p:spPr>
          <a:xfrm>
            <a:off x="30067957" y="15199607"/>
            <a:ext cx="2159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Microscope image </a:t>
            </a:r>
          </a:p>
          <a:p>
            <a:pPr algn="ctr"/>
            <a:r>
              <a:rPr lang="en-US" sz="2200" dirty="0"/>
              <a:t>Segmentation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36076516-8040-1001-F909-52E51E68390B}"/>
              </a:ext>
            </a:extLst>
          </p:cNvPr>
          <p:cNvSpPr/>
          <p:nvPr/>
        </p:nvSpPr>
        <p:spPr>
          <a:xfrm>
            <a:off x="36053919" y="18961750"/>
            <a:ext cx="6492593" cy="1638063"/>
          </a:xfrm>
          <a:prstGeom prst="rect">
            <a:avLst/>
          </a:prstGeom>
          <a:noFill/>
          <a:ln w="76200"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4945092C-F4C7-6EB4-0034-EFC0307FECFA}"/>
              </a:ext>
            </a:extLst>
          </p:cNvPr>
          <p:cNvSpPr/>
          <p:nvPr/>
        </p:nvSpPr>
        <p:spPr>
          <a:xfrm>
            <a:off x="36094887" y="14492061"/>
            <a:ext cx="6492593" cy="485739"/>
          </a:xfrm>
          <a:prstGeom prst="rect">
            <a:avLst/>
          </a:prstGeom>
          <a:solidFill>
            <a:srgbClr val="1484AA"/>
          </a:solidFill>
          <a:ln>
            <a:solidFill>
              <a:srgbClr val="148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01BD2F67-2365-0D6F-6282-1C565E89B8D8}"/>
              </a:ext>
            </a:extLst>
          </p:cNvPr>
          <p:cNvSpPr txBox="1"/>
          <p:nvPr/>
        </p:nvSpPr>
        <p:spPr>
          <a:xfrm>
            <a:off x="36065584" y="14439433"/>
            <a:ext cx="81411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Conclusion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id="{7825A907-DA99-6F4D-ED63-0D83728FC75D}"/>
              </a:ext>
            </a:extLst>
          </p:cNvPr>
          <p:cNvSpPr txBox="1"/>
          <p:nvPr/>
        </p:nvSpPr>
        <p:spPr>
          <a:xfrm>
            <a:off x="36077228" y="19597826"/>
            <a:ext cx="6253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thank</a:t>
            </a:r>
            <a:r>
              <a:rPr lang="fr-FR" sz="1800" dirty="0"/>
              <a:t> the </a:t>
            </a:r>
            <a:r>
              <a:rPr lang="fr-FR" sz="1800" b="1" dirty="0"/>
              <a:t>F.R.S. FRNS, EOS </a:t>
            </a:r>
            <a:r>
              <a:rPr lang="fr-FR" sz="1800" b="1" dirty="0" err="1"/>
              <a:t>project</a:t>
            </a:r>
            <a:r>
              <a:rPr lang="fr-FR" sz="1800" b="1" dirty="0"/>
              <a:t> </a:t>
            </a:r>
            <a:r>
              <a:rPr lang="fr-FR" sz="1800" b="1" dirty="0" err="1"/>
              <a:t>Rhizoclip</a:t>
            </a:r>
            <a:r>
              <a:rPr lang="fr-FR" sz="1800" b="1" dirty="0"/>
              <a:t> (</a:t>
            </a:r>
            <a:r>
              <a:rPr lang="fr-FR" sz="1800" b="1" dirty="0" err="1"/>
              <a:t>grant</a:t>
            </a:r>
            <a:r>
              <a:rPr lang="fr-FR" sz="1800" b="1" dirty="0"/>
              <a:t> </a:t>
            </a:r>
            <a:r>
              <a:rPr lang="fr-FR" sz="1800" b="1" dirty="0" err="1"/>
              <a:t>number</a:t>
            </a:r>
            <a:r>
              <a:rPr lang="fr-FR" sz="1800" b="1" dirty="0"/>
              <a:t> 30650620), the Interreg – </a:t>
            </a:r>
            <a:r>
              <a:rPr lang="fr-FR" sz="1800" b="1" dirty="0" err="1"/>
              <a:t>Euregio</a:t>
            </a:r>
            <a:r>
              <a:rPr lang="fr-FR" sz="1800" b="1" dirty="0"/>
              <a:t> </a:t>
            </a:r>
            <a:r>
              <a:rPr lang="fr-FR" sz="1800" b="1" dirty="0" err="1"/>
              <a:t>MeuseRhin</a:t>
            </a:r>
            <a:r>
              <a:rPr lang="fr-FR" sz="1800" b="1" dirty="0"/>
              <a:t> </a:t>
            </a:r>
            <a:r>
              <a:rPr lang="fr-FR" sz="1800" b="1" dirty="0" err="1"/>
              <a:t>EurLipids</a:t>
            </a:r>
            <a:r>
              <a:rPr lang="fr-FR" sz="1800" b="1" dirty="0"/>
              <a:t> </a:t>
            </a:r>
            <a:r>
              <a:rPr lang="fr-FR" sz="1800" b="1" dirty="0" err="1"/>
              <a:t>project</a:t>
            </a:r>
            <a:r>
              <a:rPr lang="fr-FR" sz="1800" b="1" dirty="0"/>
              <a:t>, </a:t>
            </a:r>
            <a:r>
              <a:rPr lang="fr-FR" sz="1800" dirty="0"/>
              <a:t>and the </a:t>
            </a:r>
            <a:r>
              <a:rPr lang="fr-FR" sz="1800" b="1" dirty="0"/>
              <a:t>EU_FT-ICR_MS H2020 </a:t>
            </a:r>
            <a:r>
              <a:rPr lang="fr-FR" sz="1800" b="1" dirty="0" err="1"/>
              <a:t>project</a:t>
            </a:r>
            <a:r>
              <a:rPr lang="fr-FR" sz="1800" b="1" dirty="0"/>
              <a:t> </a:t>
            </a:r>
            <a:r>
              <a:rPr lang="fr-FR" sz="1800" dirty="0"/>
              <a:t>for </a:t>
            </a:r>
            <a:r>
              <a:rPr lang="fr-FR" sz="1800" dirty="0" err="1"/>
              <a:t>financial</a:t>
            </a:r>
            <a:r>
              <a:rPr lang="fr-FR" sz="1800" dirty="0"/>
              <a:t> support.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3DD47C9E-AA97-1D42-5E9A-167854B333E3}"/>
              </a:ext>
            </a:extLst>
          </p:cNvPr>
          <p:cNvSpPr txBox="1"/>
          <p:nvPr/>
        </p:nvSpPr>
        <p:spPr>
          <a:xfrm>
            <a:off x="36053919" y="18945323"/>
            <a:ext cx="81411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CC27F09D-D9DF-4C8E-F832-4FABE6DC381B}"/>
              </a:ext>
            </a:extLst>
          </p:cNvPr>
          <p:cNvSpPr txBox="1"/>
          <p:nvPr/>
        </p:nvSpPr>
        <p:spPr>
          <a:xfrm>
            <a:off x="25948461" y="10307900"/>
            <a:ext cx="2023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MCF-7</a:t>
            </a:r>
          </a:p>
        </p:txBody>
      </p:sp>
      <p:pic>
        <p:nvPicPr>
          <p:cNvPr id="221" name="Image 220">
            <a:extLst>
              <a:ext uri="{FF2B5EF4-FFF2-40B4-BE49-F238E27FC236}">
                <a16:creationId xmlns:a16="http://schemas.microsoft.com/office/drawing/2014/main" id="{1572B487-87FC-2DFA-6364-4D64537E9C1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7233419" y="10370660"/>
            <a:ext cx="5490274" cy="3548592"/>
          </a:xfrm>
          <a:prstGeom prst="rect">
            <a:avLst/>
          </a:prstGeom>
        </p:spPr>
      </p:pic>
      <p:pic>
        <p:nvPicPr>
          <p:cNvPr id="223" name="Image 222">
            <a:extLst>
              <a:ext uri="{FF2B5EF4-FFF2-40B4-BE49-F238E27FC236}">
                <a16:creationId xmlns:a16="http://schemas.microsoft.com/office/drawing/2014/main" id="{32F1C789-D2C8-48D5-5BE1-000BFA2B3BF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6617474" y="10444205"/>
            <a:ext cx="5274247" cy="3429832"/>
          </a:xfrm>
          <a:prstGeom prst="rect">
            <a:avLst/>
          </a:prstGeom>
        </p:spPr>
      </p:pic>
      <p:sp>
        <p:nvSpPr>
          <p:cNvPr id="224" name="ZoneTexte 223">
            <a:extLst>
              <a:ext uri="{FF2B5EF4-FFF2-40B4-BE49-F238E27FC236}">
                <a16:creationId xmlns:a16="http://schemas.microsoft.com/office/drawing/2014/main" id="{FC3D7786-4521-6DAC-5F7E-764D47BF87E0}"/>
              </a:ext>
            </a:extLst>
          </p:cNvPr>
          <p:cNvSpPr txBox="1"/>
          <p:nvPr/>
        </p:nvSpPr>
        <p:spPr>
          <a:xfrm>
            <a:off x="35614390" y="10388924"/>
            <a:ext cx="2023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WI-38</a:t>
            </a:r>
          </a:p>
        </p:txBody>
      </p:sp>
      <p:pic>
        <p:nvPicPr>
          <p:cNvPr id="228" name="Image 227">
            <a:extLst>
              <a:ext uri="{FF2B5EF4-FFF2-40B4-BE49-F238E27FC236}">
                <a16:creationId xmlns:a16="http://schemas.microsoft.com/office/drawing/2014/main" id="{51078346-3465-7335-F1A1-EC77AF78433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2297223" y="16905583"/>
            <a:ext cx="4680212" cy="3096972"/>
          </a:xfrm>
          <a:prstGeom prst="rect">
            <a:avLst/>
          </a:prstGeom>
        </p:spPr>
      </p:pic>
      <p:pic>
        <p:nvPicPr>
          <p:cNvPr id="230" name="Image 229">
            <a:extLst>
              <a:ext uri="{FF2B5EF4-FFF2-40B4-BE49-F238E27FC236}">
                <a16:creationId xmlns:a16="http://schemas.microsoft.com/office/drawing/2014/main" id="{51F9AE9C-B517-AF74-C3F1-FE2E0CF1AC8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9549593" y="13335103"/>
            <a:ext cx="4261592" cy="2823524"/>
          </a:xfrm>
          <a:prstGeom prst="rect">
            <a:avLst/>
          </a:prstGeom>
        </p:spPr>
      </p:pic>
      <p:sp>
        <p:nvSpPr>
          <p:cNvPr id="233" name="ZoneTexte 232">
            <a:extLst>
              <a:ext uri="{FF2B5EF4-FFF2-40B4-BE49-F238E27FC236}">
                <a16:creationId xmlns:a16="http://schemas.microsoft.com/office/drawing/2014/main" id="{8A77BECA-1B2A-D7F4-2416-299B03A41B0A}"/>
              </a:ext>
            </a:extLst>
          </p:cNvPr>
          <p:cNvSpPr txBox="1"/>
          <p:nvPr/>
        </p:nvSpPr>
        <p:spPr>
          <a:xfrm>
            <a:off x="11276744" y="11782870"/>
            <a:ext cx="8305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Predicted signal comparison</a:t>
            </a: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id="{E6C4CB0C-98D3-F7BB-61C6-DB638EEEEA38}"/>
              </a:ext>
            </a:extLst>
          </p:cNvPr>
          <p:cNvSpPr txBox="1"/>
          <p:nvPr/>
        </p:nvSpPr>
        <p:spPr>
          <a:xfrm rot="16200000">
            <a:off x="35100870" y="11672297"/>
            <a:ext cx="2715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Absolute correlation  </a:t>
            </a:r>
          </a:p>
        </p:txBody>
      </p:sp>
      <p:sp>
        <p:nvSpPr>
          <p:cNvPr id="236" name="ZoneTexte 235">
            <a:extLst>
              <a:ext uri="{FF2B5EF4-FFF2-40B4-BE49-F238E27FC236}">
                <a16:creationId xmlns:a16="http://schemas.microsoft.com/office/drawing/2014/main" id="{4FC92D64-545A-349C-EAF9-FAEFF67B071C}"/>
              </a:ext>
            </a:extLst>
          </p:cNvPr>
          <p:cNvSpPr txBox="1"/>
          <p:nvPr/>
        </p:nvSpPr>
        <p:spPr>
          <a:xfrm>
            <a:off x="13199386" y="12404405"/>
            <a:ext cx="273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Original mass signal</a:t>
            </a:r>
          </a:p>
        </p:txBody>
      </p:sp>
      <p:sp>
        <p:nvSpPr>
          <p:cNvPr id="239" name="ZoneTexte 238">
            <a:extLst>
              <a:ext uri="{FF2B5EF4-FFF2-40B4-BE49-F238E27FC236}">
                <a16:creationId xmlns:a16="http://schemas.microsoft.com/office/drawing/2014/main" id="{4FB684AB-3230-2EE2-B34C-C685F6E2C90B}"/>
              </a:ext>
            </a:extLst>
          </p:cNvPr>
          <p:cNvSpPr txBox="1"/>
          <p:nvPr/>
        </p:nvSpPr>
        <p:spPr>
          <a:xfrm rot="16200000">
            <a:off x="18036510" y="17732435"/>
            <a:ext cx="214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MSE</a:t>
            </a:r>
          </a:p>
        </p:txBody>
      </p:sp>
      <p:sp>
        <p:nvSpPr>
          <p:cNvPr id="245" name="ZoneTexte 244">
            <a:extLst>
              <a:ext uri="{FF2B5EF4-FFF2-40B4-BE49-F238E27FC236}">
                <a16:creationId xmlns:a16="http://schemas.microsoft.com/office/drawing/2014/main" id="{7895CCED-EE0F-3967-CF21-3C839E0F4E13}"/>
              </a:ext>
            </a:extLst>
          </p:cNvPr>
          <p:cNvSpPr txBox="1"/>
          <p:nvPr/>
        </p:nvSpPr>
        <p:spPr>
          <a:xfrm rot="16200000">
            <a:off x="18182507" y="13567771"/>
            <a:ext cx="240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</a:t>
            </a:r>
          </a:p>
        </p:txBody>
      </p:sp>
      <p:sp>
        <p:nvSpPr>
          <p:cNvPr id="246" name="ZoneTexte 245">
            <a:extLst>
              <a:ext uri="{FF2B5EF4-FFF2-40B4-BE49-F238E27FC236}">
                <a16:creationId xmlns:a16="http://schemas.microsoft.com/office/drawing/2014/main" id="{4C4E806D-6B18-A9D2-40ED-6522BE9D1416}"/>
              </a:ext>
            </a:extLst>
          </p:cNvPr>
          <p:cNvSpPr txBox="1"/>
          <p:nvPr/>
        </p:nvSpPr>
        <p:spPr>
          <a:xfrm rot="16200000">
            <a:off x="11001482" y="13660401"/>
            <a:ext cx="240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</a:t>
            </a:r>
          </a:p>
        </p:txBody>
      </p:sp>
      <p:sp>
        <p:nvSpPr>
          <p:cNvPr id="247" name="ZoneTexte 246">
            <a:extLst>
              <a:ext uri="{FF2B5EF4-FFF2-40B4-BE49-F238E27FC236}">
                <a16:creationId xmlns:a16="http://schemas.microsoft.com/office/drawing/2014/main" id="{7CC49953-5A36-9367-D2E0-065D8784FFA8}"/>
              </a:ext>
            </a:extLst>
          </p:cNvPr>
          <p:cNvSpPr txBox="1"/>
          <p:nvPr/>
        </p:nvSpPr>
        <p:spPr>
          <a:xfrm>
            <a:off x="19226685" y="16842896"/>
            <a:ext cx="649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d) Mean square error between b) and c) 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DB421A63-3FBC-9128-AE33-D1176A808DD8}"/>
              </a:ext>
            </a:extLst>
          </p:cNvPr>
          <p:cNvSpPr/>
          <p:nvPr/>
        </p:nvSpPr>
        <p:spPr>
          <a:xfrm>
            <a:off x="17328131" y="16192290"/>
            <a:ext cx="611250" cy="231091"/>
          </a:xfrm>
          <a:prstGeom prst="rect">
            <a:avLst/>
          </a:prstGeom>
          <a:solidFill>
            <a:srgbClr val="5975A4"/>
          </a:solidFill>
          <a:ln>
            <a:solidFill>
              <a:srgbClr val="64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1A8C263B-C10E-D839-4778-89FE8A36587E}"/>
              </a:ext>
            </a:extLst>
          </p:cNvPr>
          <p:cNvSpPr/>
          <p:nvPr/>
        </p:nvSpPr>
        <p:spPr>
          <a:xfrm>
            <a:off x="17328131" y="16513970"/>
            <a:ext cx="611250" cy="231091"/>
          </a:xfrm>
          <a:prstGeom prst="rect">
            <a:avLst/>
          </a:prstGeom>
          <a:solidFill>
            <a:srgbClr val="CC8963"/>
          </a:solidFill>
          <a:ln>
            <a:solidFill>
              <a:srgbClr val="64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ZoneTexte 249">
            <a:extLst>
              <a:ext uri="{FF2B5EF4-FFF2-40B4-BE49-F238E27FC236}">
                <a16:creationId xmlns:a16="http://schemas.microsoft.com/office/drawing/2014/main" id="{C682FC61-FC6B-5C45-6A1B-EF89759CAFFA}"/>
              </a:ext>
            </a:extLst>
          </p:cNvPr>
          <p:cNvSpPr txBox="1"/>
          <p:nvPr/>
        </p:nvSpPr>
        <p:spPr>
          <a:xfrm>
            <a:off x="17945958" y="16123169"/>
            <a:ext cx="1212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MCF-7</a:t>
            </a:r>
          </a:p>
        </p:txBody>
      </p:sp>
      <p:sp>
        <p:nvSpPr>
          <p:cNvPr id="251" name="ZoneTexte 250">
            <a:extLst>
              <a:ext uri="{FF2B5EF4-FFF2-40B4-BE49-F238E27FC236}">
                <a16:creationId xmlns:a16="http://schemas.microsoft.com/office/drawing/2014/main" id="{0B6D68CB-9FCD-170B-DF3D-7B6AF50B42E6}"/>
              </a:ext>
            </a:extLst>
          </p:cNvPr>
          <p:cNvSpPr txBox="1"/>
          <p:nvPr/>
        </p:nvSpPr>
        <p:spPr>
          <a:xfrm>
            <a:off x="17945958" y="16457598"/>
            <a:ext cx="1212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WI-38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2205B49D-2A4F-F63F-052F-43FA0752A389}"/>
              </a:ext>
            </a:extLst>
          </p:cNvPr>
          <p:cNvSpPr/>
          <p:nvPr/>
        </p:nvSpPr>
        <p:spPr>
          <a:xfrm>
            <a:off x="23312839" y="13374522"/>
            <a:ext cx="486744" cy="330100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" name="Image 255">
            <a:extLst>
              <a:ext uri="{FF2B5EF4-FFF2-40B4-BE49-F238E27FC236}">
                <a16:creationId xmlns:a16="http://schemas.microsoft.com/office/drawing/2014/main" id="{218D8419-49C4-E22F-8E4F-A080373E0C9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2362100" y="13218974"/>
            <a:ext cx="4463751" cy="3031911"/>
          </a:xfrm>
          <a:prstGeom prst="rect">
            <a:avLst/>
          </a:prstGeom>
        </p:spPr>
      </p:pic>
      <p:sp>
        <p:nvSpPr>
          <p:cNvPr id="252" name="Rectangle 251">
            <a:extLst>
              <a:ext uri="{FF2B5EF4-FFF2-40B4-BE49-F238E27FC236}">
                <a16:creationId xmlns:a16="http://schemas.microsoft.com/office/drawing/2014/main" id="{4C3F6002-D43D-18A8-F429-9124E7EB7504}"/>
              </a:ext>
            </a:extLst>
          </p:cNvPr>
          <p:cNvSpPr/>
          <p:nvPr/>
        </p:nvSpPr>
        <p:spPr>
          <a:xfrm>
            <a:off x="12530517" y="13279461"/>
            <a:ext cx="486744" cy="330100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431C02BE-D3E6-9593-918D-9B49994C8B7D}"/>
              </a:ext>
            </a:extLst>
          </p:cNvPr>
          <p:cNvSpPr/>
          <p:nvPr/>
        </p:nvSpPr>
        <p:spPr>
          <a:xfrm>
            <a:off x="16277212" y="17059592"/>
            <a:ext cx="486744" cy="330100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ZoneTexte 297">
            <a:extLst>
              <a:ext uri="{FF2B5EF4-FFF2-40B4-BE49-F238E27FC236}">
                <a16:creationId xmlns:a16="http://schemas.microsoft.com/office/drawing/2014/main" id="{635BFB52-031A-5523-69E1-88956FCCCF97}"/>
              </a:ext>
            </a:extLst>
          </p:cNvPr>
          <p:cNvSpPr txBox="1"/>
          <p:nvPr/>
        </p:nvSpPr>
        <p:spPr>
          <a:xfrm>
            <a:off x="12499610" y="16151111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(1)</a:t>
            </a:r>
          </a:p>
        </p:txBody>
      </p:sp>
      <p:sp>
        <p:nvSpPr>
          <p:cNvPr id="299" name="ZoneTexte 298">
            <a:extLst>
              <a:ext uri="{FF2B5EF4-FFF2-40B4-BE49-F238E27FC236}">
                <a16:creationId xmlns:a16="http://schemas.microsoft.com/office/drawing/2014/main" id="{14748976-6692-BF0E-E5F8-649F6FB1FBE0}"/>
              </a:ext>
            </a:extLst>
          </p:cNvPr>
          <p:cNvSpPr txBox="1"/>
          <p:nvPr/>
        </p:nvSpPr>
        <p:spPr>
          <a:xfrm>
            <a:off x="13026973" y="16149985"/>
            <a:ext cx="76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(2)</a:t>
            </a:r>
          </a:p>
        </p:txBody>
      </p:sp>
      <p:sp>
        <p:nvSpPr>
          <p:cNvPr id="300" name="ZoneTexte 299">
            <a:extLst>
              <a:ext uri="{FF2B5EF4-FFF2-40B4-BE49-F238E27FC236}">
                <a16:creationId xmlns:a16="http://schemas.microsoft.com/office/drawing/2014/main" id="{519CE560-D8CF-6937-5C0E-02709DD717D0}"/>
              </a:ext>
            </a:extLst>
          </p:cNvPr>
          <p:cNvSpPr txBox="1"/>
          <p:nvPr/>
        </p:nvSpPr>
        <p:spPr>
          <a:xfrm>
            <a:off x="13579824" y="16149719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301" name="ZoneTexte 300">
            <a:extLst>
              <a:ext uri="{FF2B5EF4-FFF2-40B4-BE49-F238E27FC236}">
                <a16:creationId xmlns:a16="http://schemas.microsoft.com/office/drawing/2014/main" id="{0C7155B9-1DDB-C260-DED8-A32A299FA4CE}"/>
              </a:ext>
            </a:extLst>
          </p:cNvPr>
          <p:cNvSpPr txBox="1"/>
          <p:nvPr/>
        </p:nvSpPr>
        <p:spPr>
          <a:xfrm>
            <a:off x="14112759" y="16142249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endParaRPr lang="en-US" sz="1200" dirty="0"/>
          </a:p>
        </p:txBody>
      </p:sp>
      <p:sp>
        <p:nvSpPr>
          <p:cNvPr id="302" name="ZoneTexte 301">
            <a:extLst>
              <a:ext uri="{FF2B5EF4-FFF2-40B4-BE49-F238E27FC236}">
                <a16:creationId xmlns:a16="http://schemas.microsoft.com/office/drawing/2014/main" id="{162ACAEC-0B2A-601C-6B1D-7AB46232426F}"/>
              </a:ext>
            </a:extLst>
          </p:cNvPr>
          <p:cNvSpPr txBox="1"/>
          <p:nvPr/>
        </p:nvSpPr>
        <p:spPr>
          <a:xfrm>
            <a:off x="14643402" y="16144211"/>
            <a:ext cx="5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303" name="ZoneTexte 302">
            <a:extLst>
              <a:ext uri="{FF2B5EF4-FFF2-40B4-BE49-F238E27FC236}">
                <a16:creationId xmlns:a16="http://schemas.microsoft.com/office/drawing/2014/main" id="{ADF58F28-4578-820B-758B-FF7893435ED5}"/>
              </a:ext>
            </a:extLst>
          </p:cNvPr>
          <p:cNvSpPr txBox="1"/>
          <p:nvPr/>
        </p:nvSpPr>
        <p:spPr>
          <a:xfrm>
            <a:off x="15181408" y="16144673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304" name="ZoneTexte 303">
            <a:extLst>
              <a:ext uri="{FF2B5EF4-FFF2-40B4-BE49-F238E27FC236}">
                <a16:creationId xmlns:a16="http://schemas.microsoft.com/office/drawing/2014/main" id="{39A45338-F277-3B29-906F-FE58E845C6C4}"/>
              </a:ext>
            </a:extLst>
          </p:cNvPr>
          <p:cNvSpPr txBox="1"/>
          <p:nvPr/>
        </p:nvSpPr>
        <p:spPr>
          <a:xfrm>
            <a:off x="16247142" y="16150385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305" name="ZoneTexte 304">
            <a:extLst>
              <a:ext uri="{FF2B5EF4-FFF2-40B4-BE49-F238E27FC236}">
                <a16:creationId xmlns:a16="http://schemas.microsoft.com/office/drawing/2014/main" id="{D1966035-76B9-5346-D635-203880D31C46}"/>
              </a:ext>
            </a:extLst>
          </p:cNvPr>
          <p:cNvSpPr txBox="1"/>
          <p:nvPr/>
        </p:nvSpPr>
        <p:spPr>
          <a:xfrm>
            <a:off x="15713778" y="16152881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sp>
        <p:nvSpPr>
          <p:cNvPr id="314" name="ZoneTexte 313">
            <a:extLst>
              <a:ext uri="{FF2B5EF4-FFF2-40B4-BE49-F238E27FC236}">
                <a16:creationId xmlns:a16="http://schemas.microsoft.com/office/drawing/2014/main" id="{6EEB1BBB-2041-C02C-233F-71CEC753999C}"/>
              </a:ext>
            </a:extLst>
          </p:cNvPr>
          <p:cNvSpPr txBox="1"/>
          <p:nvPr/>
        </p:nvSpPr>
        <p:spPr>
          <a:xfrm>
            <a:off x="19400267" y="19736471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r>
              <a:rPr lang="en-US" sz="1200" dirty="0"/>
              <a:t>(1)</a:t>
            </a:r>
          </a:p>
        </p:txBody>
      </p:sp>
      <p:sp>
        <p:nvSpPr>
          <p:cNvPr id="315" name="ZoneTexte 314">
            <a:extLst>
              <a:ext uri="{FF2B5EF4-FFF2-40B4-BE49-F238E27FC236}">
                <a16:creationId xmlns:a16="http://schemas.microsoft.com/office/drawing/2014/main" id="{AFAB0F58-4EDC-7691-D037-422A3630B755}"/>
              </a:ext>
            </a:extLst>
          </p:cNvPr>
          <p:cNvSpPr txBox="1"/>
          <p:nvPr/>
        </p:nvSpPr>
        <p:spPr>
          <a:xfrm>
            <a:off x="19927631" y="19735345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</a:p>
        </p:txBody>
      </p:sp>
      <p:sp>
        <p:nvSpPr>
          <p:cNvPr id="316" name="ZoneTexte 315">
            <a:extLst>
              <a:ext uri="{FF2B5EF4-FFF2-40B4-BE49-F238E27FC236}">
                <a16:creationId xmlns:a16="http://schemas.microsoft.com/office/drawing/2014/main" id="{E64DB70E-3120-A40B-9F9C-3FD4B265A377}"/>
              </a:ext>
            </a:extLst>
          </p:cNvPr>
          <p:cNvSpPr txBox="1"/>
          <p:nvPr/>
        </p:nvSpPr>
        <p:spPr>
          <a:xfrm>
            <a:off x="20480481" y="19735079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317" name="ZoneTexte 316">
            <a:extLst>
              <a:ext uri="{FF2B5EF4-FFF2-40B4-BE49-F238E27FC236}">
                <a16:creationId xmlns:a16="http://schemas.microsoft.com/office/drawing/2014/main" id="{A978EF32-5744-6DE0-2C5B-9EDA32C85B16}"/>
              </a:ext>
            </a:extLst>
          </p:cNvPr>
          <p:cNvSpPr txBox="1"/>
          <p:nvPr/>
        </p:nvSpPr>
        <p:spPr>
          <a:xfrm>
            <a:off x="21013416" y="19727609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r>
              <a:rPr lang="en-US" sz="1200" dirty="0"/>
              <a:t>(2)</a:t>
            </a:r>
          </a:p>
        </p:txBody>
      </p:sp>
      <p:sp>
        <p:nvSpPr>
          <p:cNvPr id="318" name="ZoneTexte 317">
            <a:extLst>
              <a:ext uri="{FF2B5EF4-FFF2-40B4-BE49-F238E27FC236}">
                <a16:creationId xmlns:a16="http://schemas.microsoft.com/office/drawing/2014/main" id="{D183E133-FDCA-BC7F-4646-0F57C2933286}"/>
              </a:ext>
            </a:extLst>
          </p:cNvPr>
          <p:cNvSpPr txBox="1"/>
          <p:nvPr/>
        </p:nvSpPr>
        <p:spPr>
          <a:xfrm>
            <a:off x="21544059" y="19729571"/>
            <a:ext cx="5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319" name="ZoneTexte 318">
            <a:extLst>
              <a:ext uri="{FF2B5EF4-FFF2-40B4-BE49-F238E27FC236}">
                <a16:creationId xmlns:a16="http://schemas.microsoft.com/office/drawing/2014/main" id="{F8E2CAE1-48F8-DA8C-61A1-2D8850BB8E26}"/>
              </a:ext>
            </a:extLst>
          </p:cNvPr>
          <p:cNvSpPr txBox="1"/>
          <p:nvPr/>
        </p:nvSpPr>
        <p:spPr>
          <a:xfrm>
            <a:off x="22082065" y="19730033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320" name="ZoneTexte 319">
            <a:extLst>
              <a:ext uri="{FF2B5EF4-FFF2-40B4-BE49-F238E27FC236}">
                <a16:creationId xmlns:a16="http://schemas.microsoft.com/office/drawing/2014/main" id="{281FF92A-26A2-E594-9491-2424646B91CF}"/>
              </a:ext>
            </a:extLst>
          </p:cNvPr>
          <p:cNvSpPr txBox="1"/>
          <p:nvPr/>
        </p:nvSpPr>
        <p:spPr>
          <a:xfrm>
            <a:off x="23147799" y="19735745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321" name="ZoneTexte 320">
            <a:extLst>
              <a:ext uri="{FF2B5EF4-FFF2-40B4-BE49-F238E27FC236}">
                <a16:creationId xmlns:a16="http://schemas.microsoft.com/office/drawing/2014/main" id="{76762241-81C9-F70E-BE95-E1E02C656977}"/>
              </a:ext>
            </a:extLst>
          </p:cNvPr>
          <p:cNvSpPr txBox="1"/>
          <p:nvPr/>
        </p:nvSpPr>
        <p:spPr>
          <a:xfrm>
            <a:off x="22614435" y="19738241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4C85EF24-ED18-EEC2-A674-208E78A48633}"/>
              </a:ext>
            </a:extLst>
          </p:cNvPr>
          <p:cNvSpPr/>
          <p:nvPr/>
        </p:nvSpPr>
        <p:spPr>
          <a:xfrm>
            <a:off x="32239954" y="10580158"/>
            <a:ext cx="116466" cy="3285351"/>
          </a:xfrm>
          <a:prstGeom prst="rect">
            <a:avLst/>
          </a:prstGeom>
          <a:solidFill>
            <a:srgbClr val="DD845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776E2B57-64DF-E6E1-EFB5-FAD3538643E2}"/>
              </a:ext>
            </a:extLst>
          </p:cNvPr>
          <p:cNvSpPr/>
          <p:nvPr/>
        </p:nvSpPr>
        <p:spPr>
          <a:xfrm>
            <a:off x="32107839" y="10676727"/>
            <a:ext cx="125541" cy="3188627"/>
          </a:xfrm>
          <a:prstGeom prst="rect">
            <a:avLst/>
          </a:prstGeom>
          <a:solidFill>
            <a:srgbClr val="4C72B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F53489B7-AAE4-F74D-CD33-BEFEF68EC452}"/>
              </a:ext>
            </a:extLst>
          </p:cNvPr>
          <p:cNvSpPr/>
          <p:nvPr/>
        </p:nvSpPr>
        <p:spPr>
          <a:xfrm>
            <a:off x="41416694" y="10632528"/>
            <a:ext cx="116466" cy="3178094"/>
          </a:xfrm>
          <a:prstGeom prst="rect">
            <a:avLst/>
          </a:prstGeom>
          <a:solidFill>
            <a:srgbClr val="DD845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8CE7C2B1-45A1-F74A-F454-6FE041F8B5BA}"/>
              </a:ext>
            </a:extLst>
          </p:cNvPr>
          <p:cNvSpPr/>
          <p:nvPr/>
        </p:nvSpPr>
        <p:spPr>
          <a:xfrm>
            <a:off x="41299172" y="10836966"/>
            <a:ext cx="116466" cy="2973967"/>
          </a:xfrm>
          <a:prstGeom prst="rect">
            <a:avLst/>
          </a:prstGeom>
          <a:solidFill>
            <a:srgbClr val="4C72B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E809709E-BE21-D40D-26BA-F3DBFEF43123}"/>
              </a:ext>
            </a:extLst>
          </p:cNvPr>
          <p:cNvSpPr/>
          <p:nvPr/>
        </p:nvSpPr>
        <p:spPr>
          <a:xfrm>
            <a:off x="40706522" y="10504286"/>
            <a:ext cx="587333" cy="508046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37173785-DD63-AA18-4BAF-395AAB51235C}"/>
              </a:ext>
            </a:extLst>
          </p:cNvPr>
          <p:cNvSpPr/>
          <p:nvPr/>
        </p:nvSpPr>
        <p:spPr>
          <a:xfrm>
            <a:off x="40855901" y="10539905"/>
            <a:ext cx="560833" cy="279906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44A1EDB8-EA18-92F2-43AE-182E80A43CB9}"/>
              </a:ext>
            </a:extLst>
          </p:cNvPr>
          <p:cNvSpPr/>
          <p:nvPr/>
        </p:nvSpPr>
        <p:spPr>
          <a:xfrm>
            <a:off x="41539216" y="10530234"/>
            <a:ext cx="313537" cy="443693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ZoneTexte 328">
            <a:extLst>
              <a:ext uri="{FF2B5EF4-FFF2-40B4-BE49-F238E27FC236}">
                <a16:creationId xmlns:a16="http://schemas.microsoft.com/office/drawing/2014/main" id="{F45E2CD1-FBE2-DF92-307C-FF36357B37E4}"/>
              </a:ext>
            </a:extLst>
          </p:cNvPr>
          <p:cNvSpPr txBox="1"/>
          <p:nvPr/>
        </p:nvSpPr>
        <p:spPr>
          <a:xfrm rot="16200000">
            <a:off x="25552890" y="11833722"/>
            <a:ext cx="2715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Absolute correlation  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9448CFF5-4DB6-FA63-4544-B33929A70C7B}"/>
              </a:ext>
            </a:extLst>
          </p:cNvPr>
          <p:cNvSpPr/>
          <p:nvPr/>
        </p:nvSpPr>
        <p:spPr>
          <a:xfrm>
            <a:off x="33145248" y="11471839"/>
            <a:ext cx="649706" cy="261078"/>
          </a:xfrm>
          <a:prstGeom prst="rect">
            <a:avLst/>
          </a:prstGeom>
          <a:solidFill>
            <a:srgbClr val="4C72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39D091A4-DDB9-8CE0-2D56-F9DE4B3DDF3E}"/>
              </a:ext>
            </a:extLst>
          </p:cNvPr>
          <p:cNvSpPr/>
          <p:nvPr/>
        </p:nvSpPr>
        <p:spPr>
          <a:xfrm>
            <a:off x="33145248" y="11891569"/>
            <a:ext cx="640173" cy="258179"/>
          </a:xfrm>
          <a:prstGeom prst="rect">
            <a:avLst/>
          </a:prstGeom>
          <a:solidFill>
            <a:srgbClr val="DD84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33DBFAC1-B0E0-235C-F5FF-89622F9473FF}"/>
              </a:ext>
            </a:extLst>
          </p:cNvPr>
          <p:cNvSpPr/>
          <p:nvPr/>
        </p:nvSpPr>
        <p:spPr>
          <a:xfrm>
            <a:off x="33145248" y="12324310"/>
            <a:ext cx="643415" cy="258179"/>
          </a:xfrm>
          <a:prstGeom prst="rect">
            <a:avLst/>
          </a:prstGeom>
          <a:solidFill>
            <a:srgbClr val="55A8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3" name="ZoneTexte 332">
            <a:extLst>
              <a:ext uri="{FF2B5EF4-FFF2-40B4-BE49-F238E27FC236}">
                <a16:creationId xmlns:a16="http://schemas.microsoft.com/office/drawing/2014/main" id="{7936915C-31DB-869B-0BFA-677FCDBF6F15}"/>
              </a:ext>
            </a:extLst>
          </p:cNvPr>
          <p:cNvSpPr txBox="1"/>
          <p:nvPr/>
        </p:nvSpPr>
        <p:spPr>
          <a:xfrm>
            <a:off x="34066765" y="11462142"/>
            <a:ext cx="151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34" name="ZoneTexte 333">
            <a:extLst>
              <a:ext uri="{FF2B5EF4-FFF2-40B4-BE49-F238E27FC236}">
                <a16:creationId xmlns:a16="http://schemas.microsoft.com/office/drawing/2014/main" id="{FCC9575D-A3CF-F62C-F90B-9917E073D880}"/>
              </a:ext>
            </a:extLst>
          </p:cNvPr>
          <p:cNvSpPr txBox="1"/>
          <p:nvPr/>
        </p:nvSpPr>
        <p:spPr>
          <a:xfrm>
            <a:off x="33852301" y="11374705"/>
            <a:ext cx="18598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Original signal </a:t>
            </a:r>
          </a:p>
        </p:txBody>
      </p:sp>
      <p:sp>
        <p:nvSpPr>
          <p:cNvPr id="335" name="ZoneTexte 334">
            <a:extLst>
              <a:ext uri="{FF2B5EF4-FFF2-40B4-BE49-F238E27FC236}">
                <a16:creationId xmlns:a16="http://schemas.microsoft.com/office/drawing/2014/main" id="{3A49AC41-CFF5-4F71-868F-6875B15D2BF9}"/>
              </a:ext>
            </a:extLst>
          </p:cNvPr>
          <p:cNvSpPr txBox="1"/>
          <p:nvPr/>
        </p:nvSpPr>
        <p:spPr>
          <a:xfrm>
            <a:off x="33874204" y="12238980"/>
            <a:ext cx="2100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Predicted image </a:t>
            </a:r>
          </a:p>
        </p:txBody>
      </p:sp>
      <p:sp>
        <p:nvSpPr>
          <p:cNvPr id="337" name="ZoneTexte 336">
            <a:extLst>
              <a:ext uri="{FF2B5EF4-FFF2-40B4-BE49-F238E27FC236}">
                <a16:creationId xmlns:a16="http://schemas.microsoft.com/office/drawing/2014/main" id="{9A5A02A1-472A-EEE5-DACA-1B8F5A077F05}"/>
              </a:ext>
            </a:extLst>
          </p:cNvPr>
          <p:cNvSpPr txBox="1"/>
          <p:nvPr/>
        </p:nvSpPr>
        <p:spPr>
          <a:xfrm>
            <a:off x="33875885" y="11810825"/>
            <a:ext cx="2058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Predicted signal </a:t>
            </a:r>
          </a:p>
        </p:txBody>
      </p:sp>
      <p:sp>
        <p:nvSpPr>
          <p:cNvPr id="354" name="ZoneTexte 353">
            <a:extLst>
              <a:ext uri="{FF2B5EF4-FFF2-40B4-BE49-F238E27FC236}">
                <a16:creationId xmlns:a16="http://schemas.microsoft.com/office/drawing/2014/main" id="{D0C56EB8-11B8-DB6A-DCFB-EFC5749D7730}"/>
              </a:ext>
            </a:extLst>
          </p:cNvPr>
          <p:cNvSpPr txBox="1"/>
          <p:nvPr/>
        </p:nvSpPr>
        <p:spPr>
          <a:xfrm>
            <a:off x="30648697" y="9854083"/>
            <a:ext cx="921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Correlation of cell monoculture annotations with detected signal   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EAA2DB9F-CA42-6A35-764C-857DF020CB5A}"/>
              </a:ext>
            </a:extLst>
          </p:cNvPr>
          <p:cNvSpPr/>
          <p:nvPr/>
        </p:nvSpPr>
        <p:spPr>
          <a:xfrm>
            <a:off x="31491989" y="10451830"/>
            <a:ext cx="615850" cy="494581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3C3A1A75-40C4-CCE0-14A6-333F0D059EB6}"/>
              </a:ext>
            </a:extLst>
          </p:cNvPr>
          <p:cNvSpPr/>
          <p:nvPr/>
        </p:nvSpPr>
        <p:spPr>
          <a:xfrm>
            <a:off x="31638143" y="10472107"/>
            <a:ext cx="589215" cy="204620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26FD8ACD-CF89-9983-352C-FFA538949E7C}"/>
              </a:ext>
            </a:extLst>
          </p:cNvPr>
          <p:cNvSpPr/>
          <p:nvPr/>
        </p:nvSpPr>
        <p:spPr>
          <a:xfrm>
            <a:off x="32361968" y="10535228"/>
            <a:ext cx="302505" cy="382153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1" name="Image 230">
            <a:extLst>
              <a:ext uri="{FF2B5EF4-FFF2-40B4-BE49-F238E27FC236}">
                <a16:creationId xmlns:a16="http://schemas.microsoft.com/office/drawing/2014/main" id="{57E597E6-B8CB-825C-5175-17CC363924D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9283833" y="17185109"/>
            <a:ext cx="4499936" cy="2973903"/>
          </a:xfrm>
          <a:prstGeom prst="rect">
            <a:avLst/>
          </a:prstGeom>
        </p:spPr>
      </p:pic>
      <p:sp>
        <p:nvSpPr>
          <p:cNvPr id="254" name="Rectangle 253">
            <a:extLst>
              <a:ext uri="{FF2B5EF4-FFF2-40B4-BE49-F238E27FC236}">
                <a16:creationId xmlns:a16="http://schemas.microsoft.com/office/drawing/2014/main" id="{50F47663-01D9-34FF-459E-AB69CD954115}"/>
              </a:ext>
            </a:extLst>
          </p:cNvPr>
          <p:cNvSpPr/>
          <p:nvPr/>
        </p:nvSpPr>
        <p:spPr>
          <a:xfrm flipV="1">
            <a:off x="23256396" y="17171051"/>
            <a:ext cx="486744" cy="423348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 : coins arrondis 264">
            <a:extLst>
              <a:ext uri="{FF2B5EF4-FFF2-40B4-BE49-F238E27FC236}">
                <a16:creationId xmlns:a16="http://schemas.microsoft.com/office/drawing/2014/main" id="{9531CF17-33BB-A1BD-4BE9-ED3BC1405DEA}"/>
              </a:ext>
            </a:extLst>
          </p:cNvPr>
          <p:cNvSpPr/>
          <p:nvPr/>
        </p:nvSpPr>
        <p:spPr>
          <a:xfrm>
            <a:off x="22128991" y="17161582"/>
            <a:ext cx="575696" cy="3233612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27B95F-D892-457B-2E41-52094F072409}"/>
              </a:ext>
            </a:extLst>
          </p:cNvPr>
          <p:cNvSpPr txBox="1"/>
          <p:nvPr/>
        </p:nvSpPr>
        <p:spPr>
          <a:xfrm>
            <a:off x="11719122" y="3869775"/>
            <a:ext cx="13240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full microscope image is parsed in small images of 300 µm represented by 192x192 pixels with 3 color channels. </a:t>
            </a:r>
          </a:p>
          <a:p>
            <a:r>
              <a:rPr lang="en-US" sz="2200" dirty="0"/>
              <a:t>The mass spectrum associated to the parsed microscope image by registration is composed of 8 ions to simplify data interpretation. </a:t>
            </a:r>
          </a:p>
        </p:txBody>
      </p:sp>
      <p:sp>
        <p:nvSpPr>
          <p:cNvPr id="404" name="ZoneTexte 403">
            <a:extLst>
              <a:ext uri="{FF2B5EF4-FFF2-40B4-BE49-F238E27FC236}">
                <a16:creationId xmlns:a16="http://schemas.microsoft.com/office/drawing/2014/main" id="{CC680E9D-3640-14AA-6761-D29E64757D18}"/>
              </a:ext>
            </a:extLst>
          </p:cNvPr>
          <p:cNvSpPr txBox="1"/>
          <p:nvPr/>
        </p:nvSpPr>
        <p:spPr>
          <a:xfrm>
            <a:off x="12396542" y="12940598"/>
            <a:ext cx="229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Log of raw signal </a:t>
            </a:r>
          </a:p>
        </p:txBody>
      </p:sp>
      <p:sp>
        <p:nvSpPr>
          <p:cNvPr id="407" name="ZoneTexte 406">
            <a:extLst>
              <a:ext uri="{FF2B5EF4-FFF2-40B4-BE49-F238E27FC236}">
                <a16:creationId xmlns:a16="http://schemas.microsoft.com/office/drawing/2014/main" id="{9CB84EAC-A3E0-BBC9-857C-C8639F817D42}"/>
              </a:ext>
            </a:extLst>
          </p:cNvPr>
          <p:cNvSpPr txBox="1"/>
          <p:nvPr/>
        </p:nvSpPr>
        <p:spPr>
          <a:xfrm>
            <a:off x="12397877" y="16610007"/>
            <a:ext cx="29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Standardized signal </a:t>
            </a:r>
          </a:p>
        </p:txBody>
      </p:sp>
      <p:sp>
        <p:nvSpPr>
          <p:cNvPr id="409" name="ZoneTexte 408">
            <a:extLst>
              <a:ext uri="{FF2B5EF4-FFF2-40B4-BE49-F238E27FC236}">
                <a16:creationId xmlns:a16="http://schemas.microsoft.com/office/drawing/2014/main" id="{811066D9-9C9D-1A52-E75C-1146017737BD}"/>
              </a:ext>
            </a:extLst>
          </p:cNvPr>
          <p:cNvSpPr txBox="1"/>
          <p:nvPr/>
        </p:nvSpPr>
        <p:spPr>
          <a:xfrm rot="16200000">
            <a:off x="11016004" y="17574447"/>
            <a:ext cx="240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E894A-B749-3D8C-CAFE-4E9FC6767E27}"/>
              </a:ext>
            </a:extLst>
          </p:cNvPr>
          <p:cNvSpPr/>
          <p:nvPr/>
        </p:nvSpPr>
        <p:spPr>
          <a:xfrm>
            <a:off x="11818594" y="12453399"/>
            <a:ext cx="5348724" cy="7868019"/>
          </a:xfrm>
          <a:prstGeom prst="rect">
            <a:avLst/>
          </a:prstGeom>
          <a:noFill/>
          <a:ln w="57150">
            <a:solidFill>
              <a:srgbClr val="1484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DACD4F39-4DE5-3A77-9318-76C6AB1FBC83}"/>
              </a:ext>
            </a:extLst>
          </p:cNvPr>
          <p:cNvSpPr/>
          <p:nvPr/>
        </p:nvSpPr>
        <p:spPr>
          <a:xfrm>
            <a:off x="18710593" y="12449750"/>
            <a:ext cx="5793748" cy="4086441"/>
          </a:xfrm>
          <a:prstGeom prst="rect">
            <a:avLst/>
          </a:prstGeom>
          <a:noFill/>
          <a:ln w="57150">
            <a:solidFill>
              <a:srgbClr val="1484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" name="ZoneTexte 410">
            <a:extLst>
              <a:ext uri="{FF2B5EF4-FFF2-40B4-BE49-F238E27FC236}">
                <a16:creationId xmlns:a16="http://schemas.microsoft.com/office/drawing/2014/main" id="{71193386-7C86-8A45-63C6-4AF301D714B5}"/>
              </a:ext>
            </a:extLst>
          </p:cNvPr>
          <p:cNvSpPr txBox="1"/>
          <p:nvPr/>
        </p:nvSpPr>
        <p:spPr>
          <a:xfrm>
            <a:off x="20266940" y="12410328"/>
            <a:ext cx="321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Predicted  mass signal</a:t>
            </a:r>
          </a:p>
        </p:txBody>
      </p:sp>
      <p:sp>
        <p:nvSpPr>
          <p:cNvPr id="412" name="ZoneTexte 411">
            <a:extLst>
              <a:ext uri="{FF2B5EF4-FFF2-40B4-BE49-F238E27FC236}">
                <a16:creationId xmlns:a16="http://schemas.microsoft.com/office/drawing/2014/main" id="{7FD5F787-AFC0-A490-2490-1E1B5999F9FD}"/>
              </a:ext>
            </a:extLst>
          </p:cNvPr>
          <p:cNvSpPr txBox="1"/>
          <p:nvPr/>
        </p:nvSpPr>
        <p:spPr>
          <a:xfrm>
            <a:off x="19593774" y="13027139"/>
            <a:ext cx="29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Standardized signal 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5D8B3A23-3389-D15B-2950-9D9F3F227821}"/>
              </a:ext>
            </a:extLst>
          </p:cNvPr>
          <p:cNvSpPr/>
          <p:nvPr/>
        </p:nvSpPr>
        <p:spPr>
          <a:xfrm>
            <a:off x="18748422" y="16724517"/>
            <a:ext cx="5782891" cy="3611988"/>
          </a:xfrm>
          <a:prstGeom prst="rect">
            <a:avLst/>
          </a:prstGeom>
          <a:noFill/>
          <a:ln w="57150">
            <a:solidFill>
              <a:srgbClr val="1484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7" name="ZoneTexte 256">
            <a:extLst>
              <a:ext uri="{FF2B5EF4-FFF2-40B4-BE49-F238E27FC236}">
                <a16:creationId xmlns:a16="http://schemas.microsoft.com/office/drawing/2014/main" id="{AE3295DC-CF76-9EDB-7B61-47B2B8EC8DE7}"/>
              </a:ext>
            </a:extLst>
          </p:cNvPr>
          <p:cNvSpPr txBox="1"/>
          <p:nvPr/>
        </p:nvSpPr>
        <p:spPr>
          <a:xfrm>
            <a:off x="12529388" y="19929525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(1)</a:t>
            </a:r>
          </a:p>
        </p:txBody>
      </p:sp>
      <p:sp>
        <p:nvSpPr>
          <p:cNvPr id="261" name="ZoneTexte 260">
            <a:extLst>
              <a:ext uri="{FF2B5EF4-FFF2-40B4-BE49-F238E27FC236}">
                <a16:creationId xmlns:a16="http://schemas.microsoft.com/office/drawing/2014/main" id="{E010226C-EE92-A0F1-B36A-CF49A2C63142}"/>
              </a:ext>
            </a:extLst>
          </p:cNvPr>
          <p:cNvSpPr txBox="1"/>
          <p:nvPr/>
        </p:nvSpPr>
        <p:spPr>
          <a:xfrm>
            <a:off x="13056751" y="19928399"/>
            <a:ext cx="76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(2)</a:t>
            </a:r>
          </a:p>
        </p:txBody>
      </p:sp>
      <p:sp>
        <p:nvSpPr>
          <p:cNvPr id="266" name="ZoneTexte 265">
            <a:extLst>
              <a:ext uri="{FF2B5EF4-FFF2-40B4-BE49-F238E27FC236}">
                <a16:creationId xmlns:a16="http://schemas.microsoft.com/office/drawing/2014/main" id="{50C256D7-250D-4221-EBA8-778307B89FB2}"/>
              </a:ext>
            </a:extLst>
          </p:cNvPr>
          <p:cNvSpPr txBox="1"/>
          <p:nvPr/>
        </p:nvSpPr>
        <p:spPr>
          <a:xfrm>
            <a:off x="13609602" y="19928133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267" name="ZoneTexte 266">
            <a:extLst>
              <a:ext uri="{FF2B5EF4-FFF2-40B4-BE49-F238E27FC236}">
                <a16:creationId xmlns:a16="http://schemas.microsoft.com/office/drawing/2014/main" id="{7AB62E81-8DAD-76F4-3E02-5A1A62EF25CB}"/>
              </a:ext>
            </a:extLst>
          </p:cNvPr>
          <p:cNvSpPr txBox="1"/>
          <p:nvPr/>
        </p:nvSpPr>
        <p:spPr>
          <a:xfrm>
            <a:off x="14142537" y="19920663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endParaRPr lang="en-US" sz="1200" dirty="0"/>
          </a:p>
        </p:txBody>
      </p:sp>
      <p:sp>
        <p:nvSpPr>
          <p:cNvPr id="270" name="ZoneTexte 269">
            <a:extLst>
              <a:ext uri="{FF2B5EF4-FFF2-40B4-BE49-F238E27FC236}">
                <a16:creationId xmlns:a16="http://schemas.microsoft.com/office/drawing/2014/main" id="{9B3A0984-410E-6BDD-2F11-6CAA5F6D5F32}"/>
              </a:ext>
            </a:extLst>
          </p:cNvPr>
          <p:cNvSpPr txBox="1"/>
          <p:nvPr/>
        </p:nvSpPr>
        <p:spPr>
          <a:xfrm>
            <a:off x="14673180" y="19922625"/>
            <a:ext cx="5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272" name="ZoneTexte 271">
            <a:extLst>
              <a:ext uri="{FF2B5EF4-FFF2-40B4-BE49-F238E27FC236}">
                <a16:creationId xmlns:a16="http://schemas.microsoft.com/office/drawing/2014/main" id="{D870540B-1507-CDB1-857D-25FA75745990}"/>
              </a:ext>
            </a:extLst>
          </p:cNvPr>
          <p:cNvSpPr txBox="1"/>
          <p:nvPr/>
        </p:nvSpPr>
        <p:spPr>
          <a:xfrm>
            <a:off x="15211186" y="19923087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273" name="ZoneTexte 272">
            <a:extLst>
              <a:ext uri="{FF2B5EF4-FFF2-40B4-BE49-F238E27FC236}">
                <a16:creationId xmlns:a16="http://schemas.microsoft.com/office/drawing/2014/main" id="{87203FDC-A29E-D36E-BE80-2C134F6AEC84}"/>
              </a:ext>
            </a:extLst>
          </p:cNvPr>
          <p:cNvSpPr txBox="1"/>
          <p:nvPr/>
        </p:nvSpPr>
        <p:spPr>
          <a:xfrm>
            <a:off x="16276920" y="19928799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274" name="ZoneTexte 273">
            <a:extLst>
              <a:ext uri="{FF2B5EF4-FFF2-40B4-BE49-F238E27FC236}">
                <a16:creationId xmlns:a16="http://schemas.microsoft.com/office/drawing/2014/main" id="{A3E72BA9-36AD-CD9B-2DFA-13CAD694BF86}"/>
              </a:ext>
            </a:extLst>
          </p:cNvPr>
          <p:cNvSpPr txBox="1"/>
          <p:nvPr/>
        </p:nvSpPr>
        <p:spPr>
          <a:xfrm>
            <a:off x="15743556" y="19931295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sp>
        <p:nvSpPr>
          <p:cNvPr id="275" name="ZoneTexte 274">
            <a:extLst>
              <a:ext uri="{FF2B5EF4-FFF2-40B4-BE49-F238E27FC236}">
                <a16:creationId xmlns:a16="http://schemas.microsoft.com/office/drawing/2014/main" id="{456605B1-2137-5BE4-8425-73384D7A8046}"/>
              </a:ext>
            </a:extLst>
          </p:cNvPr>
          <p:cNvSpPr txBox="1"/>
          <p:nvPr/>
        </p:nvSpPr>
        <p:spPr>
          <a:xfrm>
            <a:off x="19695107" y="16052208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(1)</a:t>
            </a:r>
          </a:p>
        </p:txBody>
      </p:sp>
      <p:sp>
        <p:nvSpPr>
          <p:cNvPr id="276" name="ZoneTexte 275">
            <a:extLst>
              <a:ext uri="{FF2B5EF4-FFF2-40B4-BE49-F238E27FC236}">
                <a16:creationId xmlns:a16="http://schemas.microsoft.com/office/drawing/2014/main" id="{AEBA5433-04AB-85E1-DF4F-E370ADB9CBF8}"/>
              </a:ext>
            </a:extLst>
          </p:cNvPr>
          <p:cNvSpPr txBox="1"/>
          <p:nvPr/>
        </p:nvSpPr>
        <p:spPr>
          <a:xfrm>
            <a:off x="20246057" y="16059874"/>
            <a:ext cx="76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(2)</a:t>
            </a:r>
          </a:p>
        </p:txBody>
      </p:sp>
      <p:sp>
        <p:nvSpPr>
          <p:cNvPr id="277" name="ZoneTexte 276">
            <a:extLst>
              <a:ext uri="{FF2B5EF4-FFF2-40B4-BE49-F238E27FC236}">
                <a16:creationId xmlns:a16="http://schemas.microsoft.com/office/drawing/2014/main" id="{5CA9C29B-332A-5EE9-45B2-2F23F77126AA}"/>
              </a:ext>
            </a:extLst>
          </p:cNvPr>
          <p:cNvSpPr txBox="1"/>
          <p:nvPr/>
        </p:nvSpPr>
        <p:spPr>
          <a:xfrm>
            <a:off x="20768184" y="16056718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278" name="ZoneTexte 277">
            <a:extLst>
              <a:ext uri="{FF2B5EF4-FFF2-40B4-BE49-F238E27FC236}">
                <a16:creationId xmlns:a16="http://schemas.microsoft.com/office/drawing/2014/main" id="{34151023-0B3D-DCC6-2CFE-922EA820BE12}"/>
              </a:ext>
            </a:extLst>
          </p:cNvPr>
          <p:cNvSpPr txBox="1"/>
          <p:nvPr/>
        </p:nvSpPr>
        <p:spPr>
          <a:xfrm>
            <a:off x="21292024" y="16053712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endParaRPr lang="en-US" sz="1200" dirty="0"/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id="{516A14D2-B033-9B86-5FDA-D50D56FF7549}"/>
              </a:ext>
            </a:extLst>
          </p:cNvPr>
          <p:cNvSpPr txBox="1"/>
          <p:nvPr/>
        </p:nvSpPr>
        <p:spPr>
          <a:xfrm>
            <a:off x="21838110" y="16066466"/>
            <a:ext cx="5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id="{98A47349-E713-DA57-7755-59F935DAA286}"/>
              </a:ext>
            </a:extLst>
          </p:cNvPr>
          <p:cNvSpPr txBox="1"/>
          <p:nvPr/>
        </p:nvSpPr>
        <p:spPr>
          <a:xfrm>
            <a:off x="22380930" y="16066466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281" name="ZoneTexte 280">
            <a:extLst>
              <a:ext uri="{FF2B5EF4-FFF2-40B4-BE49-F238E27FC236}">
                <a16:creationId xmlns:a16="http://schemas.microsoft.com/office/drawing/2014/main" id="{5D74A7A5-EBEE-73D1-0B2D-929857E57DED}"/>
              </a:ext>
            </a:extLst>
          </p:cNvPr>
          <p:cNvSpPr txBox="1"/>
          <p:nvPr/>
        </p:nvSpPr>
        <p:spPr>
          <a:xfrm>
            <a:off x="23307472" y="16067337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282" name="ZoneTexte 281">
            <a:extLst>
              <a:ext uri="{FF2B5EF4-FFF2-40B4-BE49-F238E27FC236}">
                <a16:creationId xmlns:a16="http://schemas.microsoft.com/office/drawing/2014/main" id="{C708B86B-6830-16B0-25FC-7BEFF28AC84D}"/>
              </a:ext>
            </a:extLst>
          </p:cNvPr>
          <p:cNvSpPr txBox="1"/>
          <p:nvPr/>
        </p:nvSpPr>
        <p:spPr>
          <a:xfrm>
            <a:off x="22800465" y="16059874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id="{B2691B3D-C868-FE18-9B87-B93A5A4513A3}"/>
              </a:ext>
            </a:extLst>
          </p:cNvPr>
          <p:cNvSpPr txBox="1"/>
          <p:nvPr/>
        </p:nvSpPr>
        <p:spPr>
          <a:xfrm>
            <a:off x="19453227" y="19999580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(1)</a:t>
            </a:r>
          </a:p>
        </p:txBody>
      </p:sp>
      <p:sp>
        <p:nvSpPr>
          <p:cNvPr id="284" name="ZoneTexte 283">
            <a:extLst>
              <a:ext uri="{FF2B5EF4-FFF2-40B4-BE49-F238E27FC236}">
                <a16:creationId xmlns:a16="http://schemas.microsoft.com/office/drawing/2014/main" id="{8E31FC00-6DF1-39E6-4A66-E6CEAE111397}"/>
              </a:ext>
            </a:extLst>
          </p:cNvPr>
          <p:cNvSpPr txBox="1"/>
          <p:nvPr/>
        </p:nvSpPr>
        <p:spPr>
          <a:xfrm>
            <a:off x="19980590" y="19998454"/>
            <a:ext cx="76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(2)</a:t>
            </a:r>
          </a:p>
        </p:txBody>
      </p:sp>
      <p:sp>
        <p:nvSpPr>
          <p:cNvPr id="285" name="ZoneTexte 284">
            <a:extLst>
              <a:ext uri="{FF2B5EF4-FFF2-40B4-BE49-F238E27FC236}">
                <a16:creationId xmlns:a16="http://schemas.microsoft.com/office/drawing/2014/main" id="{7A5518F9-4C9A-A8B4-C5C9-BF27FDB2E935}"/>
              </a:ext>
            </a:extLst>
          </p:cNvPr>
          <p:cNvSpPr txBox="1"/>
          <p:nvPr/>
        </p:nvSpPr>
        <p:spPr>
          <a:xfrm>
            <a:off x="20533441" y="19998188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101E14AB-4AC5-6D2C-E9AE-AF6D7526A536}"/>
              </a:ext>
            </a:extLst>
          </p:cNvPr>
          <p:cNvSpPr txBox="1"/>
          <p:nvPr/>
        </p:nvSpPr>
        <p:spPr>
          <a:xfrm>
            <a:off x="21066376" y="19990718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endParaRPr lang="en-US" sz="1200" dirty="0"/>
          </a:p>
        </p:txBody>
      </p:sp>
      <p:sp>
        <p:nvSpPr>
          <p:cNvPr id="287" name="ZoneTexte 286">
            <a:extLst>
              <a:ext uri="{FF2B5EF4-FFF2-40B4-BE49-F238E27FC236}">
                <a16:creationId xmlns:a16="http://schemas.microsoft.com/office/drawing/2014/main" id="{9225808B-69BB-B86F-CD90-E1A28E7F2B0A}"/>
              </a:ext>
            </a:extLst>
          </p:cNvPr>
          <p:cNvSpPr txBox="1"/>
          <p:nvPr/>
        </p:nvSpPr>
        <p:spPr>
          <a:xfrm>
            <a:off x="21597019" y="19992680"/>
            <a:ext cx="5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288" name="ZoneTexte 287">
            <a:extLst>
              <a:ext uri="{FF2B5EF4-FFF2-40B4-BE49-F238E27FC236}">
                <a16:creationId xmlns:a16="http://schemas.microsoft.com/office/drawing/2014/main" id="{4ED4AF82-FB7F-D109-A521-718DB1E54977}"/>
              </a:ext>
            </a:extLst>
          </p:cNvPr>
          <p:cNvSpPr txBox="1"/>
          <p:nvPr/>
        </p:nvSpPr>
        <p:spPr>
          <a:xfrm>
            <a:off x="22135025" y="19993142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289" name="ZoneTexte 288">
            <a:extLst>
              <a:ext uri="{FF2B5EF4-FFF2-40B4-BE49-F238E27FC236}">
                <a16:creationId xmlns:a16="http://schemas.microsoft.com/office/drawing/2014/main" id="{2176C0ED-9E2F-6803-78D3-237AD2681527}"/>
              </a:ext>
            </a:extLst>
          </p:cNvPr>
          <p:cNvSpPr txBox="1"/>
          <p:nvPr/>
        </p:nvSpPr>
        <p:spPr>
          <a:xfrm>
            <a:off x="23200759" y="19998854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290" name="ZoneTexte 289">
            <a:extLst>
              <a:ext uri="{FF2B5EF4-FFF2-40B4-BE49-F238E27FC236}">
                <a16:creationId xmlns:a16="http://schemas.microsoft.com/office/drawing/2014/main" id="{EEC94F89-7051-F988-F2C2-E332B6174499}"/>
              </a:ext>
            </a:extLst>
          </p:cNvPr>
          <p:cNvSpPr txBox="1"/>
          <p:nvPr/>
        </p:nvSpPr>
        <p:spPr>
          <a:xfrm>
            <a:off x="22667395" y="20001350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sp>
        <p:nvSpPr>
          <p:cNvPr id="291" name="ZoneTexte 290">
            <a:extLst>
              <a:ext uri="{FF2B5EF4-FFF2-40B4-BE49-F238E27FC236}">
                <a16:creationId xmlns:a16="http://schemas.microsoft.com/office/drawing/2014/main" id="{F80DCBBC-3A70-2F1C-E7F4-59692DF38D22}"/>
              </a:ext>
            </a:extLst>
          </p:cNvPr>
          <p:cNvSpPr txBox="1"/>
          <p:nvPr/>
        </p:nvSpPr>
        <p:spPr>
          <a:xfrm>
            <a:off x="27647415" y="13757368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(1)</a:t>
            </a:r>
          </a:p>
        </p:txBody>
      </p:sp>
      <p:sp>
        <p:nvSpPr>
          <p:cNvPr id="292" name="ZoneTexte 291">
            <a:extLst>
              <a:ext uri="{FF2B5EF4-FFF2-40B4-BE49-F238E27FC236}">
                <a16:creationId xmlns:a16="http://schemas.microsoft.com/office/drawing/2014/main" id="{E4F7A081-42FD-F623-32D6-6BBC4EABE0D0}"/>
              </a:ext>
            </a:extLst>
          </p:cNvPr>
          <p:cNvSpPr txBox="1"/>
          <p:nvPr/>
        </p:nvSpPr>
        <p:spPr>
          <a:xfrm>
            <a:off x="28275390" y="13756871"/>
            <a:ext cx="76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(2)</a:t>
            </a:r>
          </a:p>
        </p:txBody>
      </p:sp>
      <p:sp>
        <p:nvSpPr>
          <p:cNvPr id="293" name="ZoneTexte 292">
            <a:extLst>
              <a:ext uri="{FF2B5EF4-FFF2-40B4-BE49-F238E27FC236}">
                <a16:creationId xmlns:a16="http://schemas.microsoft.com/office/drawing/2014/main" id="{528A97AA-0EA9-15B1-3C89-86429A3F9363}"/>
              </a:ext>
            </a:extLst>
          </p:cNvPr>
          <p:cNvSpPr txBox="1"/>
          <p:nvPr/>
        </p:nvSpPr>
        <p:spPr>
          <a:xfrm>
            <a:off x="28902815" y="13764110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294" name="ZoneTexte 293">
            <a:extLst>
              <a:ext uri="{FF2B5EF4-FFF2-40B4-BE49-F238E27FC236}">
                <a16:creationId xmlns:a16="http://schemas.microsoft.com/office/drawing/2014/main" id="{CC3F2F04-0257-E9E4-06C3-59E4339FEEF6}"/>
              </a:ext>
            </a:extLst>
          </p:cNvPr>
          <p:cNvSpPr txBox="1"/>
          <p:nvPr/>
        </p:nvSpPr>
        <p:spPr>
          <a:xfrm>
            <a:off x="29519976" y="13760229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endParaRPr lang="en-US" sz="1200" dirty="0"/>
          </a:p>
        </p:txBody>
      </p:sp>
      <p:sp>
        <p:nvSpPr>
          <p:cNvPr id="295" name="ZoneTexte 294">
            <a:extLst>
              <a:ext uri="{FF2B5EF4-FFF2-40B4-BE49-F238E27FC236}">
                <a16:creationId xmlns:a16="http://schemas.microsoft.com/office/drawing/2014/main" id="{B29D574F-E643-5D11-5431-0A8DE78C1CD2}"/>
              </a:ext>
            </a:extLst>
          </p:cNvPr>
          <p:cNvSpPr txBox="1"/>
          <p:nvPr/>
        </p:nvSpPr>
        <p:spPr>
          <a:xfrm>
            <a:off x="30133493" y="13755805"/>
            <a:ext cx="59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296" name="ZoneTexte 295">
            <a:extLst>
              <a:ext uri="{FF2B5EF4-FFF2-40B4-BE49-F238E27FC236}">
                <a16:creationId xmlns:a16="http://schemas.microsoft.com/office/drawing/2014/main" id="{D6F81077-F029-92AE-0CD9-6F2C0D1CD374}"/>
              </a:ext>
            </a:extLst>
          </p:cNvPr>
          <p:cNvSpPr txBox="1"/>
          <p:nvPr/>
        </p:nvSpPr>
        <p:spPr>
          <a:xfrm>
            <a:off x="30780382" y="13760229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297" name="ZoneTexte 296">
            <a:extLst>
              <a:ext uri="{FF2B5EF4-FFF2-40B4-BE49-F238E27FC236}">
                <a16:creationId xmlns:a16="http://schemas.microsoft.com/office/drawing/2014/main" id="{B08A8890-48D3-5628-BEF5-88B8492281CC}"/>
              </a:ext>
            </a:extLst>
          </p:cNvPr>
          <p:cNvSpPr txBox="1"/>
          <p:nvPr/>
        </p:nvSpPr>
        <p:spPr>
          <a:xfrm>
            <a:off x="32002975" y="13782446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336" name="ZoneTexte 335">
            <a:extLst>
              <a:ext uri="{FF2B5EF4-FFF2-40B4-BE49-F238E27FC236}">
                <a16:creationId xmlns:a16="http://schemas.microsoft.com/office/drawing/2014/main" id="{0C4E07AE-55EC-4045-4E52-0E403D9C35FD}"/>
              </a:ext>
            </a:extLst>
          </p:cNvPr>
          <p:cNvSpPr txBox="1"/>
          <p:nvPr/>
        </p:nvSpPr>
        <p:spPr>
          <a:xfrm>
            <a:off x="31370606" y="13776306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sp>
        <p:nvSpPr>
          <p:cNvPr id="358" name="ZoneTexte 357">
            <a:extLst>
              <a:ext uri="{FF2B5EF4-FFF2-40B4-BE49-F238E27FC236}">
                <a16:creationId xmlns:a16="http://schemas.microsoft.com/office/drawing/2014/main" id="{8427CE4D-6DA2-9F5B-3791-18FC208E9B92}"/>
              </a:ext>
            </a:extLst>
          </p:cNvPr>
          <p:cNvSpPr txBox="1"/>
          <p:nvPr/>
        </p:nvSpPr>
        <p:spPr>
          <a:xfrm>
            <a:off x="37001917" y="13721275"/>
            <a:ext cx="7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(1)</a:t>
            </a:r>
          </a:p>
        </p:txBody>
      </p:sp>
      <p:sp>
        <p:nvSpPr>
          <p:cNvPr id="359" name="ZoneTexte 358">
            <a:extLst>
              <a:ext uri="{FF2B5EF4-FFF2-40B4-BE49-F238E27FC236}">
                <a16:creationId xmlns:a16="http://schemas.microsoft.com/office/drawing/2014/main" id="{ED023DC9-E65B-F512-7FB9-D17CD54D7CE3}"/>
              </a:ext>
            </a:extLst>
          </p:cNvPr>
          <p:cNvSpPr txBox="1"/>
          <p:nvPr/>
        </p:nvSpPr>
        <p:spPr>
          <a:xfrm>
            <a:off x="37629892" y="13720778"/>
            <a:ext cx="76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</a:t>
            </a:r>
            <a:r>
              <a:rPr lang="en-US" sz="1200" dirty="0"/>
              <a:t>(2)</a:t>
            </a:r>
          </a:p>
        </p:txBody>
      </p:sp>
      <p:sp>
        <p:nvSpPr>
          <p:cNvPr id="360" name="ZoneTexte 359">
            <a:extLst>
              <a:ext uri="{FF2B5EF4-FFF2-40B4-BE49-F238E27FC236}">
                <a16:creationId xmlns:a16="http://schemas.microsoft.com/office/drawing/2014/main" id="{77F3EB4D-C71C-F60D-ABE5-E4D792DE49E6}"/>
              </a:ext>
            </a:extLst>
          </p:cNvPr>
          <p:cNvSpPr txBox="1"/>
          <p:nvPr/>
        </p:nvSpPr>
        <p:spPr>
          <a:xfrm>
            <a:off x="38257317" y="13728017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361" name="ZoneTexte 360">
            <a:extLst>
              <a:ext uri="{FF2B5EF4-FFF2-40B4-BE49-F238E27FC236}">
                <a16:creationId xmlns:a16="http://schemas.microsoft.com/office/drawing/2014/main" id="{59553764-9CA0-3639-E032-ECF54AC98242}"/>
              </a:ext>
            </a:extLst>
          </p:cNvPr>
          <p:cNvSpPr txBox="1"/>
          <p:nvPr/>
        </p:nvSpPr>
        <p:spPr>
          <a:xfrm>
            <a:off x="38820485" y="13730961"/>
            <a:ext cx="75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</a:t>
            </a:r>
            <a:endParaRPr lang="en-US" sz="1200" dirty="0"/>
          </a:p>
        </p:txBody>
      </p:sp>
      <p:sp>
        <p:nvSpPr>
          <p:cNvPr id="362" name="ZoneTexte 361">
            <a:extLst>
              <a:ext uri="{FF2B5EF4-FFF2-40B4-BE49-F238E27FC236}">
                <a16:creationId xmlns:a16="http://schemas.microsoft.com/office/drawing/2014/main" id="{48A48B4D-0923-F248-CD65-A9873E2F9AFA}"/>
              </a:ext>
            </a:extLst>
          </p:cNvPr>
          <p:cNvSpPr txBox="1"/>
          <p:nvPr/>
        </p:nvSpPr>
        <p:spPr>
          <a:xfrm>
            <a:off x="39414284" y="13727307"/>
            <a:ext cx="61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363" name="ZoneTexte 362">
            <a:extLst>
              <a:ext uri="{FF2B5EF4-FFF2-40B4-BE49-F238E27FC236}">
                <a16:creationId xmlns:a16="http://schemas.microsoft.com/office/drawing/2014/main" id="{6E60DE36-C58B-E5C3-05F4-A86255B64953}"/>
              </a:ext>
            </a:extLst>
          </p:cNvPr>
          <p:cNvSpPr txBox="1"/>
          <p:nvPr/>
        </p:nvSpPr>
        <p:spPr>
          <a:xfrm>
            <a:off x="40010971" y="13729878"/>
            <a:ext cx="5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364" name="ZoneTexte 363">
            <a:extLst>
              <a:ext uri="{FF2B5EF4-FFF2-40B4-BE49-F238E27FC236}">
                <a16:creationId xmlns:a16="http://schemas.microsoft.com/office/drawing/2014/main" id="{3DAA51ED-585D-4C65-8337-6E7A14812B0C}"/>
              </a:ext>
            </a:extLst>
          </p:cNvPr>
          <p:cNvSpPr txBox="1"/>
          <p:nvPr/>
        </p:nvSpPr>
        <p:spPr>
          <a:xfrm>
            <a:off x="41189480" y="13738624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HCCA</a:t>
            </a:r>
          </a:p>
        </p:txBody>
      </p:sp>
      <p:sp>
        <p:nvSpPr>
          <p:cNvPr id="365" name="ZoneTexte 364">
            <a:extLst>
              <a:ext uri="{FF2B5EF4-FFF2-40B4-BE49-F238E27FC236}">
                <a16:creationId xmlns:a16="http://schemas.microsoft.com/office/drawing/2014/main" id="{F6953082-7AD8-7D18-FFE5-DDCCBD34873D}"/>
              </a:ext>
            </a:extLst>
          </p:cNvPr>
          <p:cNvSpPr txBox="1"/>
          <p:nvPr/>
        </p:nvSpPr>
        <p:spPr>
          <a:xfrm>
            <a:off x="40592853" y="13727307"/>
            <a:ext cx="74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CerP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D4157F-6032-6589-6D7D-2E483D0AF40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2196287" y="5283602"/>
            <a:ext cx="12385604" cy="61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73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3102</TotalTime>
  <Words>651</Words>
  <Application>Microsoft Office PowerPoint</Application>
  <PresentationFormat>Personnalisé</PresentationFormat>
  <Paragraphs>157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Arial Rounded MT Bold</vt:lpstr>
      <vt:lpstr>Calibri</vt:lpstr>
      <vt:lpstr>Calibri Light</vt:lpstr>
      <vt:lpstr>Wingdings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 Rocca Raphaël</dc:creator>
  <cp:lastModifiedBy>La Rocca Raphaël</cp:lastModifiedBy>
  <cp:revision>55</cp:revision>
  <dcterms:created xsi:type="dcterms:W3CDTF">2022-05-20T14:08:49Z</dcterms:created>
  <dcterms:modified xsi:type="dcterms:W3CDTF">2022-05-30T13:14:43Z</dcterms:modified>
</cp:coreProperties>
</file>