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2E98D0-0D13-7106-9C18-401D1049FC2A}" name="Administration publique" initials="AP" userId="Administration publiqu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EB954-30EC-4AF9-AFE5-1009869318C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BD001C3-E102-480E-B269-A9D401B78E6F}">
      <dgm:prSet/>
      <dgm:spPr/>
      <dgm:t>
        <a:bodyPr/>
        <a:lstStyle/>
        <a:p>
          <a:pPr>
            <a:defRPr cap="all"/>
          </a:pPr>
          <a:r>
            <a:rPr lang="fr-BE"/>
            <a:t>Aspect « état des lieux »</a:t>
          </a:r>
          <a:endParaRPr lang="en-US"/>
        </a:p>
      </dgm:t>
    </dgm:pt>
    <dgm:pt modelId="{C75AAB63-0E41-47F7-B5B5-32CD027EAD45}" type="parTrans" cxnId="{3523761E-70D7-44CF-95AF-2A2F49198E33}">
      <dgm:prSet/>
      <dgm:spPr/>
      <dgm:t>
        <a:bodyPr/>
        <a:lstStyle/>
        <a:p>
          <a:endParaRPr lang="en-US"/>
        </a:p>
      </dgm:t>
    </dgm:pt>
    <dgm:pt modelId="{BE3302F4-6CEF-4119-AEE7-DAC928FE54FB}" type="sibTrans" cxnId="{3523761E-70D7-44CF-95AF-2A2F49198E33}">
      <dgm:prSet/>
      <dgm:spPr/>
      <dgm:t>
        <a:bodyPr/>
        <a:lstStyle/>
        <a:p>
          <a:endParaRPr lang="en-US"/>
        </a:p>
      </dgm:t>
    </dgm:pt>
    <dgm:pt modelId="{F59A57D3-0741-42DE-90ED-8978C190A4E2}">
      <dgm:prSet/>
      <dgm:spPr/>
      <dgm:t>
        <a:bodyPr/>
        <a:lstStyle/>
        <a:p>
          <a:pPr>
            <a:defRPr cap="all"/>
          </a:pPr>
          <a:r>
            <a:rPr lang="fr-BE"/>
            <a:t>Aspect « facteurs d’influence »</a:t>
          </a:r>
          <a:endParaRPr lang="en-US"/>
        </a:p>
      </dgm:t>
    </dgm:pt>
    <dgm:pt modelId="{CCA5FDEA-9681-442E-93A0-E23FB987F682}" type="parTrans" cxnId="{2596845F-2F8E-45BA-9135-DB5F96E7056C}">
      <dgm:prSet/>
      <dgm:spPr/>
      <dgm:t>
        <a:bodyPr/>
        <a:lstStyle/>
        <a:p>
          <a:endParaRPr lang="en-US"/>
        </a:p>
      </dgm:t>
    </dgm:pt>
    <dgm:pt modelId="{15A52626-9E74-43A7-9E70-0F9A6D86C00D}" type="sibTrans" cxnId="{2596845F-2F8E-45BA-9135-DB5F96E7056C}">
      <dgm:prSet/>
      <dgm:spPr/>
      <dgm:t>
        <a:bodyPr/>
        <a:lstStyle/>
        <a:p>
          <a:endParaRPr lang="en-US"/>
        </a:p>
      </dgm:t>
    </dgm:pt>
    <dgm:pt modelId="{80351D3D-457F-472A-84E7-4D143AEEDF4F}" type="pres">
      <dgm:prSet presAssocID="{442EB954-30EC-4AF9-AFE5-1009869318CE}" presName="root" presStyleCnt="0">
        <dgm:presLayoutVars>
          <dgm:dir/>
          <dgm:resizeHandles val="exact"/>
        </dgm:presLayoutVars>
      </dgm:prSet>
      <dgm:spPr/>
    </dgm:pt>
    <dgm:pt modelId="{6B9F39C8-3E74-4A8E-A25F-7C787FFA5897}" type="pres">
      <dgm:prSet presAssocID="{ABD001C3-E102-480E-B269-A9D401B78E6F}" presName="compNode" presStyleCnt="0"/>
      <dgm:spPr/>
    </dgm:pt>
    <dgm:pt modelId="{55B57907-AE1A-44C2-98BC-F6F63452CDE2}" type="pres">
      <dgm:prSet presAssocID="{ABD001C3-E102-480E-B269-A9D401B78E6F}" presName="iconBgRect" presStyleLbl="bgShp" presStyleIdx="0" presStyleCnt="2"/>
      <dgm:spPr/>
    </dgm:pt>
    <dgm:pt modelId="{B6F2813B-12DC-4C98-9CF9-14FA934340EF}" type="pres">
      <dgm:prSet presAssocID="{ABD001C3-E102-480E-B269-A9D401B78E6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te avec repère contour"/>
        </a:ext>
      </dgm:extLst>
    </dgm:pt>
    <dgm:pt modelId="{2F022CA1-CD95-4C55-B2CD-300CFC5B1703}" type="pres">
      <dgm:prSet presAssocID="{ABD001C3-E102-480E-B269-A9D401B78E6F}" presName="spaceRect" presStyleCnt="0"/>
      <dgm:spPr/>
    </dgm:pt>
    <dgm:pt modelId="{A2431EDC-8611-4627-AFDA-E9D56CC7F22A}" type="pres">
      <dgm:prSet presAssocID="{ABD001C3-E102-480E-B269-A9D401B78E6F}" presName="textRect" presStyleLbl="revTx" presStyleIdx="0" presStyleCnt="2">
        <dgm:presLayoutVars>
          <dgm:chMax val="1"/>
          <dgm:chPref val="1"/>
        </dgm:presLayoutVars>
      </dgm:prSet>
      <dgm:spPr/>
    </dgm:pt>
    <dgm:pt modelId="{6A4FD0DE-0FC9-4C39-A234-6E4FBE7BBD87}" type="pres">
      <dgm:prSet presAssocID="{BE3302F4-6CEF-4119-AEE7-DAC928FE54FB}" presName="sibTrans" presStyleCnt="0"/>
      <dgm:spPr/>
    </dgm:pt>
    <dgm:pt modelId="{CF6F667A-FEB5-43A9-8086-D456456770A6}" type="pres">
      <dgm:prSet presAssocID="{F59A57D3-0741-42DE-90ED-8978C190A4E2}" presName="compNode" presStyleCnt="0"/>
      <dgm:spPr/>
    </dgm:pt>
    <dgm:pt modelId="{98471E2E-B3E3-4F19-BA64-6D62B32597C7}" type="pres">
      <dgm:prSet presAssocID="{F59A57D3-0741-42DE-90ED-8978C190A4E2}" presName="iconBgRect" presStyleLbl="bgShp" presStyleIdx="1" presStyleCnt="2"/>
      <dgm:spPr/>
    </dgm:pt>
    <dgm:pt modelId="{31FB1014-A968-4580-B50E-508BA9500C73}" type="pres">
      <dgm:prSet presAssocID="{F59A57D3-0741-42DE-90ED-8978C190A4E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poule et crayon avec un remplissage uni"/>
        </a:ext>
      </dgm:extLst>
    </dgm:pt>
    <dgm:pt modelId="{41B79697-080D-4A40-BF9F-0ADEF1CC6EB9}" type="pres">
      <dgm:prSet presAssocID="{F59A57D3-0741-42DE-90ED-8978C190A4E2}" presName="spaceRect" presStyleCnt="0"/>
      <dgm:spPr/>
    </dgm:pt>
    <dgm:pt modelId="{F926EC62-D50F-49F3-B1AF-8A18320A5EEB}" type="pres">
      <dgm:prSet presAssocID="{F59A57D3-0741-42DE-90ED-8978C190A4E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FD35901-9B3B-4F56-99EF-44593F9A49A1}" type="presOf" srcId="{F59A57D3-0741-42DE-90ED-8978C190A4E2}" destId="{F926EC62-D50F-49F3-B1AF-8A18320A5EEB}" srcOrd="0" destOrd="0" presId="urn:microsoft.com/office/officeart/2018/5/layout/IconCircleLabelList"/>
    <dgm:cxn modelId="{3523761E-70D7-44CF-95AF-2A2F49198E33}" srcId="{442EB954-30EC-4AF9-AFE5-1009869318CE}" destId="{ABD001C3-E102-480E-B269-A9D401B78E6F}" srcOrd="0" destOrd="0" parTransId="{C75AAB63-0E41-47F7-B5B5-32CD027EAD45}" sibTransId="{BE3302F4-6CEF-4119-AEE7-DAC928FE54FB}"/>
    <dgm:cxn modelId="{2596845F-2F8E-45BA-9135-DB5F96E7056C}" srcId="{442EB954-30EC-4AF9-AFE5-1009869318CE}" destId="{F59A57D3-0741-42DE-90ED-8978C190A4E2}" srcOrd="1" destOrd="0" parTransId="{CCA5FDEA-9681-442E-93A0-E23FB987F682}" sibTransId="{15A52626-9E74-43A7-9E70-0F9A6D86C00D}"/>
    <dgm:cxn modelId="{F7E4CE90-D1C5-4B15-B36A-62BD485F898C}" type="presOf" srcId="{442EB954-30EC-4AF9-AFE5-1009869318CE}" destId="{80351D3D-457F-472A-84E7-4D143AEEDF4F}" srcOrd="0" destOrd="0" presId="urn:microsoft.com/office/officeart/2018/5/layout/IconCircleLabelList"/>
    <dgm:cxn modelId="{2F2EAF9F-3CD9-4CD3-B2B3-77EFBB0D97DC}" type="presOf" srcId="{ABD001C3-E102-480E-B269-A9D401B78E6F}" destId="{A2431EDC-8611-4627-AFDA-E9D56CC7F22A}" srcOrd="0" destOrd="0" presId="urn:microsoft.com/office/officeart/2018/5/layout/IconCircleLabelList"/>
    <dgm:cxn modelId="{16A3DAE3-3661-46F2-AB08-85B1CE8B299F}" type="presParOf" srcId="{80351D3D-457F-472A-84E7-4D143AEEDF4F}" destId="{6B9F39C8-3E74-4A8E-A25F-7C787FFA5897}" srcOrd="0" destOrd="0" presId="urn:microsoft.com/office/officeart/2018/5/layout/IconCircleLabelList"/>
    <dgm:cxn modelId="{02DE6607-0976-430E-B4E3-BCF4A3BB8BB1}" type="presParOf" srcId="{6B9F39C8-3E74-4A8E-A25F-7C787FFA5897}" destId="{55B57907-AE1A-44C2-98BC-F6F63452CDE2}" srcOrd="0" destOrd="0" presId="urn:microsoft.com/office/officeart/2018/5/layout/IconCircleLabelList"/>
    <dgm:cxn modelId="{60D429F3-E012-4940-88F1-98C93981E418}" type="presParOf" srcId="{6B9F39C8-3E74-4A8E-A25F-7C787FFA5897}" destId="{B6F2813B-12DC-4C98-9CF9-14FA934340EF}" srcOrd="1" destOrd="0" presId="urn:microsoft.com/office/officeart/2018/5/layout/IconCircleLabelList"/>
    <dgm:cxn modelId="{4785ACD2-4944-41D6-9C6D-2C8B7459B61A}" type="presParOf" srcId="{6B9F39C8-3E74-4A8E-A25F-7C787FFA5897}" destId="{2F022CA1-CD95-4C55-B2CD-300CFC5B1703}" srcOrd="2" destOrd="0" presId="urn:microsoft.com/office/officeart/2018/5/layout/IconCircleLabelList"/>
    <dgm:cxn modelId="{68DC651A-0870-40AA-897F-13185FED7047}" type="presParOf" srcId="{6B9F39C8-3E74-4A8E-A25F-7C787FFA5897}" destId="{A2431EDC-8611-4627-AFDA-E9D56CC7F22A}" srcOrd="3" destOrd="0" presId="urn:microsoft.com/office/officeart/2018/5/layout/IconCircleLabelList"/>
    <dgm:cxn modelId="{F2C0927C-9C16-473D-BCFB-E3EB35127FED}" type="presParOf" srcId="{80351D3D-457F-472A-84E7-4D143AEEDF4F}" destId="{6A4FD0DE-0FC9-4C39-A234-6E4FBE7BBD87}" srcOrd="1" destOrd="0" presId="urn:microsoft.com/office/officeart/2018/5/layout/IconCircleLabelList"/>
    <dgm:cxn modelId="{23000607-525F-4BFD-A765-96B5C31CF577}" type="presParOf" srcId="{80351D3D-457F-472A-84E7-4D143AEEDF4F}" destId="{CF6F667A-FEB5-43A9-8086-D456456770A6}" srcOrd="2" destOrd="0" presId="urn:microsoft.com/office/officeart/2018/5/layout/IconCircleLabelList"/>
    <dgm:cxn modelId="{EDA1A758-7D57-48D0-8115-908261D2CA48}" type="presParOf" srcId="{CF6F667A-FEB5-43A9-8086-D456456770A6}" destId="{98471E2E-B3E3-4F19-BA64-6D62B32597C7}" srcOrd="0" destOrd="0" presId="urn:microsoft.com/office/officeart/2018/5/layout/IconCircleLabelList"/>
    <dgm:cxn modelId="{C403FEDA-1E41-40C1-8FA8-A7F1201382B7}" type="presParOf" srcId="{CF6F667A-FEB5-43A9-8086-D456456770A6}" destId="{31FB1014-A968-4580-B50E-508BA9500C73}" srcOrd="1" destOrd="0" presId="urn:microsoft.com/office/officeart/2018/5/layout/IconCircleLabelList"/>
    <dgm:cxn modelId="{A5AB5524-74FA-4299-806D-78911C433829}" type="presParOf" srcId="{CF6F667A-FEB5-43A9-8086-D456456770A6}" destId="{41B79697-080D-4A40-BF9F-0ADEF1CC6EB9}" srcOrd="2" destOrd="0" presId="urn:microsoft.com/office/officeart/2018/5/layout/IconCircleLabelList"/>
    <dgm:cxn modelId="{3CCC99EC-405C-4CAA-B4D0-54CB62FF6124}" type="presParOf" srcId="{CF6F667A-FEB5-43A9-8086-D456456770A6}" destId="{F926EC62-D50F-49F3-B1AF-8A18320A5E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EB954-30EC-4AF9-AFE5-1009869318C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BD001C3-E102-480E-B269-A9D401B78E6F}">
      <dgm:prSet/>
      <dgm:spPr/>
      <dgm:t>
        <a:bodyPr/>
        <a:lstStyle/>
        <a:p>
          <a:pPr>
            <a:defRPr cap="all"/>
          </a:pPr>
          <a:r>
            <a:rPr lang="fr-BE" dirty="0"/>
            <a:t>Favorisation de la logique Juridictionnelle  </a:t>
          </a:r>
          <a:endParaRPr lang="en-US" dirty="0"/>
        </a:p>
      </dgm:t>
    </dgm:pt>
    <dgm:pt modelId="{C75AAB63-0E41-47F7-B5B5-32CD027EAD45}" type="parTrans" cxnId="{3523761E-70D7-44CF-95AF-2A2F49198E33}">
      <dgm:prSet/>
      <dgm:spPr/>
      <dgm:t>
        <a:bodyPr/>
        <a:lstStyle/>
        <a:p>
          <a:endParaRPr lang="en-US"/>
        </a:p>
      </dgm:t>
    </dgm:pt>
    <dgm:pt modelId="{BE3302F4-6CEF-4119-AEE7-DAC928FE54FB}" type="sibTrans" cxnId="{3523761E-70D7-44CF-95AF-2A2F49198E33}">
      <dgm:prSet/>
      <dgm:spPr/>
      <dgm:t>
        <a:bodyPr/>
        <a:lstStyle/>
        <a:p>
          <a:endParaRPr lang="en-US"/>
        </a:p>
      </dgm:t>
    </dgm:pt>
    <dgm:pt modelId="{F59A57D3-0741-42DE-90ED-8978C190A4E2}">
      <dgm:prSet/>
      <dgm:spPr/>
      <dgm:t>
        <a:bodyPr/>
        <a:lstStyle/>
        <a:p>
          <a:pPr>
            <a:defRPr cap="all"/>
          </a:pPr>
          <a:r>
            <a:rPr lang="fr-BE" dirty="0"/>
            <a:t>Favorisation de la logique institutionnelle </a:t>
          </a:r>
          <a:endParaRPr lang="en-US" dirty="0"/>
        </a:p>
      </dgm:t>
    </dgm:pt>
    <dgm:pt modelId="{CCA5FDEA-9681-442E-93A0-E23FB987F682}" type="parTrans" cxnId="{2596845F-2F8E-45BA-9135-DB5F96E7056C}">
      <dgm:prSet/>
      <dgm:spPr/>
      <dgm:t>
        <a:bodyPr/>
        <a:lstStyle/>
        <a:p>
          <a:endParaRPr lang="en-US"/>
        </a:p>
      </dgm:t>
    </dgm:pt>
    <dgm:pt modelId="{15A52626-9E74-43A7-9E70-0F9A6D86C00D}" type="sibTrans" cxnId="{2596845F-2F8E-45BA-9135-DB5F96E7056C}">
      <dgm:prSet/>
      <dgm:spPr/>
      <dgm:t>
        <a:bodyPr/>
        <a:lstStyle/>
        <a:p>
          <a:endParaRPr lang="en-US"/>
        </a:p>
      </dgm:t>
    </dgm:pt>
    <dgm:pt modelId="{80351D3D-457F-472A-84E7-4D143AEEDF4F}" type="pres">
      <dgm:prSet presAssocID="{442EB954-30EC-4AF9-AFE5-1009869318CE}" presName="root" presStyleCnt="0">
        <dgm:presLayoutVars>
          <dgm:dir/>
          <dgm:resizeHandles val="exact"/>
        </dgm:presLayoutVars>
      </dgm:prSet>
      <dgm:spPr/>
    </dgm:pt>
    <dgm:pt modelId="{6B9F39C8-3E74-4A8E-A25F-7C787FFA5897}" type="pres">
      <dgm:prSet presAssocID="{ABD001C3-E102-480E-B269-A9D401B78E6F}" presName="compNode" presStyleCnt="0"/>
      <dgm:spPr/>
    </dgm:pt>
    <dgm:pt modelId="{55B57907-AE1A-44C2-98BC-F6F63452CDE2}" type="pres">
      <dgm:prSet presAssocID="{ABD001C3-E102-480E-B269-A9D401B78E6F}" presName="iconBgRect" presStyleLbl="bgShp" presStyleIdx="0" presStyleCnt="2"/>
      <dgm:spPr/>
    </dgm:pt>
    <dgm:pt modelId="{B6F2813B-12DC-4C98-9CF9-14FA934340EF}" type="pres">
      <dgm:prSet presAssocID="{ABD001C3-E102-480E-B269-A9D401B78E6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ance de la justice contour"/>
        </a:ext>
      </dgm:extLst>
    </dgm:pt>
    <dgm:pt modelId="{2F022CA1-CD95-4C55-B2CD-300CFC5B1703}" type="pres">
      <dgm:prSet presAssocID="{ABD001C3-E102-480E-B269-A9D401B78E6F}" presName="spaceRect" presStyleCnt="0"/>
      <dgm:spPr/>
    </dgm:pt>
    <dgm:pt modelId="{A2431EDC-8611-4627-AFDA-E9D56CC7F22A}" type="pres">
      <dgm:prSet presAssocID="{ABD001C3-E102-480E-B269-A9D401B78E6F}" presName="textRect" presStyleLbl="revTx" presStyleIdx="0" presStyleCnt="2" custLinFactNeighborX="-977" custLinFactNeighborY="-34068">
        <dgm:presLayoutVars>
          <dgm:chMax val="1"/>
          <dgm:chPref val="1"/>
        </dgm:presLayoutVars>
      </dgm:prSet>
      <dgm:spPr/>
    </dgm:pt>
    <dgm:pt modelId="{6A4FD0DE-0FC9-4C39-A234-6E4FBE7BBD87}" type="pres">
      <dgm:prSet presAssocID="{BE3302F4-6CEF-4119-AEE7-DAC928FE54FB}" presName="sibTrans" presStyleCnt="0"/>
      <dgm:spPr/>
    </dgm:pt>
    <dgm:pt modelId="{CF6F667A-FEB5-43A9-8086-D456456770A6}" type="pres">
      <dgm:prSet presAssocID="{F59A57D3-0741-42DE-90ED-8978C190A4E2}" presName="compNode" presStyleCnt="0"/>
      <dgm:spPr/>
    </dgm:pt>
    <dgm:pt modelId="{98471E2E-B3E3-4F19-BA64-6D62B32597C7}" type="pres">
      <dgm:prSet presAssocID="{F59A57D3-0741-42DE-90ED-8978C190A4E2}" presName="iconBgRect" presStyleLbl="bgShp" presStyleIdx="1" presStyleCnt="2"/>
      <dgm:spPr/>
    </dgm:pt>
    <dgm:pt modelId="{31FB1014-A968-4580-B50E-508BA9500C73}" type="pres">
      <dgm:prSet presAssocID="{F59A57D3-0741-42DE-90ED-8978C190A4E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ibunal contour"/>
        </a:ext>
      </dgm:extLst>
    </dgm:pt>
    <dgm:pt modelId="{41B79697-080D-4A40-BF9F-0ADEF1CC6EB9}" type="pres">
      <dgm:prSet presAssocID="{F59A57D3-0741-42DE-90ED-8978C190A4E2}" presName="spaceRect" presStyleCnt="0"/>
      <dgm:spPr/>
    </dgm:pt>
    <dgm:pt modelId="{F926EC62-D50F-49F3-B1AF-8A18320A5EEB}" type="pres">
      <dgm:prSet presAssocID="{F59A57D3-0741-42DE-90ED-8978C190A4E2}" presName="textRect" presStyleLbl="revTx" presStyleIdx="1" presStyleCnt="2" custLinFactNeighborX="1214" custLinFactNeighborY="-38840">
        <dgm:presLayoutVars>
          <dgm:chMax val="1"/>
          <dgm:chPref val="1"/>
        </dgm:presLayoutVars>
      </dgm:prSet>
      <dgm:spPr/>
    </dgm:pt>
  </dgm:ptLst>
  <dgm:cxnLst>
    <dgm:cxn modelId="{3FD35901-9B3B-4F56-99EF-44593F9A49A1}" type="presOf" srcId="{F59A57D3-0741-42DE-90ED-8978C190A4E2}" destId="{F926EC62-D50F-49F3-B1AF-8A18320A5EEB}" srcOrd="0" destOrd="0" presId="urn:microsoft.com/office/officeart/2018/5/layout/IconCircleLabelList"/>
    <dgm:cxn modelId="{3523761E-70D7-44CF-95AF-2A2F49198E33}" srcId="{442EB954-30EC-4AF9-AFE5-1009869318CE}" destId="{ABD001C3-E102-480E-B269-A9D401B78E6F}" srcOrd="0" destOrd="0" parTransId="{C75AAB63-0E41-47F7-B5B5-32CD027EAD45}" sibTransId="{BE3302F4-6CEF-4119-AEE7-DAC928FE54FB}"/>
    <dgm:cxn modelId="{2596845F-2F8E-45BA-9135-DB5F96E7056C}" srcId="{442EB954-30EC-4AF9-AFE5-1009869318CE}" destId="{F59A57D3-0741-42DE-90ED-8978C190A4E2}" srcOrd="1" destOrd="0" parTransId="{CCA5FDEA-9681-442E-93A0-E23FB987F682}" sibTransId="{15A52626-9E74-43A7-9E70-0F9A6D86C00D}"/>
    <dgm:cxn modelId="{F7E4CE90-D1C5-4B15-B36A-62BD485F898C}" type="presOf" srcId="{442EB954-30EC-4AF9-AFE5-1009869318CE}" destId="{80351D3D-457F-472A-84E7-4D143AEEDF4F}" srcOrd="0" destOrd="0" presId="urn:microsoft.com/office/officeart/2018/5/layout/IconCircleLabelList"/>
    <dgm:cxn modelId="{2F2EAF9F-3CD9-4CD3-B2B3-77EFBB0D97DC}" type="presOf" srcId="{ABD001C3-E102-480E-B269-A9D401B78E6F}" destId="{A2431EDC-8611-4627-AFDA-E9D56CC7F22A}" srcOrd="0" destOrd="0" presId="urn:microsoft.com/office/officeart/2018/5/layout/IconCircleLabelList"/>
    <dgm:cxn modelId="{16A3DAE3-3661-46F2-AB08-85B1CE8B299F}" type="presParOf" srcId="{80351D3D-457F-472A-84E7-4D143AEEDF4F}" destId="{6B9F39C8-3E74-4A8E-A25F-7C787FFA5897}" srcOrd="0" destOrd="0" presId="urn:microsoft.com/office/officeart/2018/5/layout/IconCircleLabelList"/>
    <dgm:cxn modelId="{02DE6607-0976-430E-B4E3-BCF4A3BB8BB1}" type="presParOf" srcId="{6B9F39C8-3E74-4A8E-A25F-7C787FFA5897}" destId="{55B57907-AE1A-44C2-98BC-F6F63452CDE2}" srcOrd="0" destOrd="0" presId="urn:microsoft.com/office/officeart/2018/5/layout/IconCircleLabelList"/>
    <dgm:cxn modelId="{60D429F3-E012-4940-88F1-98C93981E418}" type="presParOf" srcId="{6B9F39C8-3E74-4A8E-A25F-7C787FFA5897}" destId="{B6F2813B-12DC-4C98-9CF9-14FA934340EF}" srcOrd="1" destOrd="0" presId="urn:microsoft.com/office/officeart/2018/5/layout/IconCircleLabelList"/>
    <dgm:cxn modelId="{4785ACD2-4944-41D6-9C6D-2C8B7459B61A}" type="presParOf" srcId="{6B9F39C8-3E74-4A8E-A25F-7C787FFA5897}" destId="{2F022CA1-CD95-4C55-B2CD-300CFC5B1703}" srcOrd="2" destOrd="0" presId="urn:microsoft.com/office/officeart/2018/5/layout/IconCircleLabelList"/>
    <dgm:cxn modelId="{68DC651A-0870-40AA-897F-13185FED7047}" type="presParOf" srcId="{6B9F39C8-3E74-4A8E-A25F-7C787FFA5897}" destId="{A2431EDC-8611-4627-AFDA-E9D56CC7F22A}" srcOrd="3" destOrd="0" presId="urn:microsoft.com/office/officeart/2018/5/layout/IconCircleLabelList"/>
    <dgm:cxn modelId="{F2C0927C-9C16-473D-BCFB-E3EB35127FED}" type="presParOf" srcId="{80351D3D-457F-472A-84E7-4D143AEEDF4F}" destId="{6A4FD0DE-0FC9-4C39-A234-6E4FBE7BBD87}" srcOrd="1" destOrd="0" presId="urn:microsoft.com/office/officeart/2018/5/layout/IconCircleLabelList"/>
    <dgm:cxn modelId="{23000607-525F-4BFD-A765-96B5C31CF577}" type="presParOf" srcId="{80351D3D-457F-472A-84E7-4D143AEEDF4F}" destId="{CF6F667A-FEB5-43A9-8086-D456456770A6}" srcOrd="2" destOrd="0" presId="urn:microsoft.com/office/officeart/2018/5/layout/IconCircleLabelList"/>
    <dgm:cxn modelId="{EDA1A758-7D57-48D0-8115-908261D2CA48}" type="presParOf" srcId="{CF6F667A-FEB5-43A9-8086-D456456770A6}" destId="{98471E2E-B3E3-4F19-BA64-6D62B32597C7}" srcOrd="0" destOrd="0" presId="urn:microsoft.com/office/officeart/2018/5/layout/IconCircleLabelList"/>
    <dgm:cxn modelId="{C403FEDA-1E41-40C1-8FA8-A7F1201382B7}" type="presParOf" srcId="{CF6F667A-FEB5-43A9-8086-D456456770A6}" destId="{31FB1014-A968-4580-B50E-508BA9500C73}" srcOrd="1" destOrd="0" presId="urn:microsoft.com/office/officeart/2018/5/layout/IconCircleLabelList"/>
    <dgm:cxn modelId="{A5AB5524-74FA-4299-806D-78911C433829}" type="presParOf" srcId="{CF6F667A-FEB5-43A9-8086-D456456770A6}" destId="{41B79697-080D-4A40-BF9F-0ADEF1CC6EB9}" srcOrd="2" destOrd="0" presId="urn:microsoft.com/office/officeart/2018/5/layout/IconCircleLabelList"/>
    <dgm:cxn modelId="{3CCC99EC-405C-4CAA-B4D0-54CB62FF6124}" type="presParOf" srcId="{CF6F667A-FEB5-43A9-8086-D456456770A6}" destId="{F926EC62-D50F-49F3-B1AF-8A18320A5E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7907-AE1A-44C2-98BC-F6F63452CDE2}">
      <dsp:nvSpPr>
        <dsp:cNvPr id="0" name=""/>
        <dsp:cNvSpPr/>
      </dsp:nvSpPr>
      <dsp:spPr>
        <a:xfrm>
          <a:off x="2520237" y="20987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2813B-12DC-4C98-9CF9-14FA934340EF}">
      <dsp:nvSpPr>
        <dsp:cNvPr id="0" name=""/>
        <dsp:cNvSpPr/>
      </dsp:nvSpPr>
      <dsp:spPr>
        <a:xfrm>
          <a:off x="2900487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31EDC-8611-4627-AFDA-E9D56CC7F22A}">
      <dsp:nvSpPr>
        <dsp:cNvPr id="0" name=""/>
        <dsp:cNvSpPr/>
      </dsp:nvSpPr>
      <dsp:spPr>
        <a:xfrm>
          <a:off x="1949862" y="2360987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2500" kern="1200"/>
            <a:t>Aspect « état des lieux »</a:t>
          </a:r>
          <a:endParaRPr lang="en-US" sz="2500" kern="1200"/>
        </a:p>
      </dsp:txBody>
      <dsp:txXfrm>
        <a:off x="1949862" y="2360987"/>
        <a:ext cx="2925000" cy="720000"/>
      </dsp:txXfrm>
    </dsp:sp>
    <dsp:sp modelId="{98471E2E-B3E3-4F19-BA64-6D62B32597C7}">
      <dsp:nvSpPr>
        <dsp:cNvPr id="0" name=""/>
        <dsp:cNvSpPr/>
      </dsp:nvSpPr>
      <dsp:spPr>
        <a:xfrm>
          <a:off x="5957112" y="20987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B1014-A968-4580-B50E-508BA9500C73}">
      <dsp:nvSpPr>
        <dsp:cNvPr id="0" name=""/>
        <dsp:cNvSpPr/>
      </dsp:nvSpPr>
      <dsp:spPr>
        <a:xfrm>
          <a:off x="6337362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6EC62-D50F-49F3-B1AF-8A18320A5EEB}">
      <dsp:nvSpPr>
        <dsp:cNvPr id="0" name=""/>
        <dsp:cNvSpPr/>
      </dsp:nvSpPr>
      <dsp:spPr>
        <a:xfrm>
          <a:off x="5386737" y="2360987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2500" kern="1200"/>
            <a:t>Aspect « facteurs d’influence »</a:t>
          </a:r>
          <a:endParaRPr lang="en-US" sz="2500" kern="1200"/>
        </a:p>
      </dsp:txBody>
      <dsp:txXfrm>
        <a:off x="5386737" y="2360987"/>
        <a:ext cx="292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7907-AE1A-44C2-98BC-F6F63452CDE2}">
      <dsp:nvSpPr>
        <dsp:cNvPr id="0" name=""/>
        <dsp:cNvSpPr/>
      </dsp:nvSpPr>
      <dsp:spPr>
        <a:xfrm>
          <a:off x="2520237" y="20987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2813B-12DC-4C98-9CF9-14FA934340EF}">
      <dsp:nvSpPr>
        <dsp:cNvPr id="0" name=""/>
        <dsp:cNvSpPr/>
      </dsp:nvSpPr>
      <dsp:spPr>
        <a:xfrm>
          <a:off x="2900487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31EDC-8611-4627-AFDA-E9D56CC7F22A}">
      <dsp:nvSpPr>
        <dsp:cNvPr id="0" name=""/>
        <dsp:cNvSpPr/>
      </dsp:nvSpPr>
      <dsp:spPr>
        <a:xfrm>
          <a:off x="1921285" y="2115697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1800" kern="1200" dirty="0"/>
            <a:t>Favorisation de la logique Juridictionnelle  </a:t>
          </a:r>
          <a:endParaRPr lang="en-US" sz="1800" kern="1200" dirty="0"/>
        </a:p>
      </dsp:txBody>
      <dsp:txXfrm>
        <a:off x="1921285" y="2115697"/>
        <a:ext cx="2925000" cy="720000"/>
      </dsp:txXfrm>
    </dsp:sp>
    <dsp:sp modelId="{98471E2E-B3E3-4F19-BA64-6D62B32597C7}">
      <dsp:nvSpPr>
        <dsp:cNvPr id="0" name=""/>
        <dsp:cNvSpPr/>
      </dsp:nvSpPr>
      <dsp:spPr>
        <a:xfrm>
          <a:off x="5957112" y="20987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B1014-A968-4580-B50E-508BA9500C73}">
      <dsp:nvSpPr>
        <dsp:cNvPr id="0" name=""/>
        <dsp:cNvSpPr/>
      </dsp:nvSpPr>
      <dsp:spPr>
        <a:xfrm>
          <a:off x="6337362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6EC62-D50F-49F3-B1AF-8A18320A5EEB}">
      <dsp:nvSpPr>
        <dsp:cNvPr id="0" name=""/>
        <dsp:cNvSpPr/>
      </dsp:nvSpPr>
      <dsp:spPr>
        <a:xfrm>
          <a:off x="5422247" y="2081339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1800" kern="1200" dirty="0"/>
            <a:t>Favorisation de la logique institutionnelle </a:t>
          </a:r>
          <a:endParaRPr lang="en-US" sz="1800" kern="1200" dirty="0"/>
        </a:p>
      </dsp:txBody>
      <dsp:txXfrm>
        <a:off x="5422247" y="2081339"/>
        <a:ext cx="292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04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823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790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699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762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764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115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37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31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81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32EF08E-9D34-44DA-93B4-23D491E6C8B4}" type="datetimeFigureOut">
              <a:rPr lang="fr-BE" smtClean="0"/>
              <a:t>11-07-22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A1888EC-2D7B-4AA8-B41E-69A5E712CC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931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7834F-DF43-12AE-1D14-98EF67695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030" y="2556770"/>
            <a:ext cx="4652012" cy="1475734"/>
          </a:xfrm>
        </p:spPr>
        <p:txBody>
          <a:bodyPr>
            <a:normAutofit/>
          </a:bodyPr>
          <a:lstStyle/>
          <a:p>
            <a:r>
              <a:rPr lang="fr-BE" sz="2000" b="1"/>
              <a:t>Les techniques d’altération de justiciabilité et les droits fondamentaux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F113AA-EC96-D0D4-CCE0-CB5CB880A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806" y="4352544"/>
            <a:ext cx="4360821" cy="1239894"/>
          </a:xfrm>
        </p:spPr>
        <p:txBody>
          <a:bodyPr>
            <a:normAutofit/>
          </a:bodyPr>
          <a:lstStyle/>
          <a:p>
            <a:r>
              <a:rPr lang="fr-BE" sz="1800"/>
              <a:t>Andy </a:t>
            </a:r>
            <a:r>
              <a:rPr lang="fr-BE" sz="1800" cap="all"/>
              <a:t>Jousten</a:t>
            </a:r>
          </a:p>
          <a:p>
            <a:r>
              <a:rPr lang="fr-BE" sz="1800"/>
              <a:t>Juridoc (11 juillet 2022)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019B2E6-CE4A-4FE7-A783-D6615D737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1745" y="690885"/>
            <a:ext cx="5535469" cy="5446943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EC475F01-1ACB-458A-B5CC-A46CC23E7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5716" y="771741"/>
            <a:ext cx="5367528" cy="5285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37B84F1-4AA1-29BF-BEDC-0AE173FE5414}"/>
              </a:ext>
            </a:extLst>
          </p:cNvPr>
          <p:cNvPicPr/>
          <p:nvPr/>
        </p:nvPicPr>
        <p:blipFill rotWithShape="1">
          <a:blip r:embed="rId2"/>
          <a:srcRect l="18441" r="26689" b="-2"/>
          <a:stretch/>
        </p:blipFill>
        <p:spPr>
          <a:xfrm>
            <a:off x="887730" y="905068"/>
            <a:ext cx="2391049" cy="2451203"/>
          </a:xfrm>
          <a:prstGeom prst="rect">
            <a:avLst/>
          </a:prstGeom>
          <a:effectLst/>
        </p:spPr>
      </p:pic>
      <p:pic>
        <p:nvPicPr>
          <p:cNvPr id="12" name="Image 11" descr="Une image contenant personne, homme, portant, complet&#10;&#10;Description générée automatiquement">
            <a:extLst>
              <a:ext uri="{FF2B5EF4-FFF2-40B4-BE49-F238E27FC236}">
                <a16:creationId xmlns:a16="http://schemas.microsoft.com/office/drawing/2014/main" id="{426A5A49-9F30-5B45-D8CA-120CEB621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r="44350" b="1"/>
          <a:stretch/>
        </p:blipFill>
        <p:spPr>
          <a:xfrm>
            <a:off x="3449913" y="905068"/>
            <a:ext cx="2409711" cy="2451203"/>
          </a:xfrm>
          <a:prstGeom prst="rect">
            <a:avLst/>
          </a:prstGeom>
          <a:effectLst/>
        </p:spPr>
      </p:pic>
      <p:pic>
        <p:nvPicPr>
          <p:cNvPr id="10" name="Image 9" descr="Une image contenant personne, homme, intérieur, complet&#10;&#10;Description générée automatiquement">
            <a:extLst>
              <a:ext uri="{FF2B5EF4-FFF2-40B4-BE49-F238E27FC236}">
                <a16:creationId xmlns:a16="http://schemas.microsoft.com/office/drawing/2014/main" id="{1B1A8459-ABBF-859A-09A0-D61C7C6A8E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r="32732" b="1"/>
          <a:stretch/>
        </p:blipFill>
        <p:spPr>
          <a:xfrm>
            <a:off x="887729" y="3520385"/>
            <a:ext cx="2391050" cy="2416869"/>
          </a:xfrm>
          <a:prstGeom prst="rect">
            <a:avLst/>
          </a:prstGeom>
          <a:effectLst/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91E6913C-9C16-DC16-51C0-C8219E1F0DEB}"/>
              </a:ext>
            </a:extLst>
          </p:cNvPr>
          <p:cNvPicPr/>
          <p:nvPr/>
        </p:nvPicPr>
        <p:blipFill rotWithShape="1">
          <a:blip r:embed="rId5"/>
          <a:srcRect l="6249" r="10255" b="6"/>
          <a:stretch/>
        </p:blipFill>
        <p:spPr>
          <a:xfrm>
            <a:off x="3449913" y="3520384"/>
            <a:ext cx="2409711" cy="24168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3482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II. Projet de recherche en l’État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651688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A. État des lieux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Techniques d’altération de la justiciabilité : </a:t>
            </a:r>
          </a:p>
          <a:p>
            <a:pPr lvl="2" algn="just"/>
            <a:r>
              <a:rPr lang="fr-BE" sz="2000" dirty="0">
                <a:solidFill>
                  <a:srgbClr val="404040"/>
                </a:solidFill>
              </a:rPr>
              <a:t>(i) altèrent la « justiciabilité » de leurs bénéficiaires </a:t>
            </a:r>
          </a:p>
          <a:p>
            <a:pPr lvl="2" algn="just"/>
            <a:r>
              <a:rPr lang="fr-BE" sz="2000" dirty="0">
                <a:solidFill>
                  <a:srgbClr val="404040"/>
                </a:solidFill>
              </a:rPr>
              <a:t>(ii) participent à l’articulation entre une logique institutionnelle et une logique juridictionnelle  </a:t>
            </a:r>
          </a:p>
        </p:txBody>
      </p:sp>
    </p:spTree>
    <p:extLst>
      <p:ext uri="{BB962C8B-B14F-4D97-AF65-F5344CB8AC3E}">
        <p14:creationId xmlns:p14="http://schemas.microsoft.com/office/powerpoint/2010/main" val="1665938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II. Projet de recherche en l’État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651688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A. État des lieux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(i) Altération de la justiciabilité</a:t>
            </a:r>
          </a:p>
          <a:p>
            <a:pPr lvl="2" algn="just"/>
            <a:r>
              <a:rPr lang="fr-BE" sz="2000" dirty="0">
                <a:solidFill>
                  <a:srgbClr val="404040"/>
                </a:solidFill>
              </a:rPr>
              <a:t>Possibilité d’exercer des prérogatives civiles ou pénales sur le plan juridictionnel contre la « personne d’un pouvoir constitué »  </a:t>
            </a:r>
          </a:p>
          <a:p>
            <a:pPr lvl="2" algn="just"/>
            <a:r>
              <a:rPr lang="fr-BE" sz="2000" dirty="0">
                <a:solidFill>
                  <a:srgbClr val="404040"/>
                </a:solidFill>
              </a:rPr>
              <a:t>Altération peut avoir une étendue et un degré variable (fonction du champ d’application et des effets de la T.A.J.)</a:t>
            </a:r>
          </a:p>
          <a:p>
            <a:pPr lvl="2" algn="just"/>
            <a:r>
              <a:rPr lang="fr-BE" sz="2000" dirty="0">
                <a:solidFill>
                  <a:srgbClr val="404040"/>
                </a:solidFill>
              </a:rPr>
              <a:t>Cadre de référence : justiciabilité du citoyen dit ordinaire</a:t>
            </a:r>
          </a:p>
        </p:txBody>
      </p:sp>
    </p:spTree>
    <p:extLst>
      <p:ext uri="{BB962C8B-B14F-4D97-AF65-F5344CB8AC3E}">
        <p14:creationId xmlns:p14="http://schemas.microsoft.com/office/powerpoint/2010/main" val="8151757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F5A9F7-DE68-F424-1A7F-36FD2D72A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297848"/>
            <a:ext cx="8337130" cy="42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2460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8F38D3-E3C6-82DD-1EEB-EB68518D5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320676"/>
            <a:ext cx="8422005" cy="42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7906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II. Projet de recherche en l’État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651688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A. État des lieux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(ii) Articulation entre une logique institutionnelle et une logique juridictionnelle</a:t>
            </a:r>
          </a:p>
          <a:p>
            <a:pPr lvl="2" algn="just"/>
            <a:r>
              <a:rPr lang="fr-BE" sz="2000" i="1" dirty="0">
                <a:solidFill>
                  <a:srgbClr val="404040"/>
                </a:solidFill>
              </a:rPr>
              <a:t>Logique institutionnelle </a:t>
            </a:r>
            <a:r>
              <a:rPr lang="fr-BE" sz="2000" dirty="0">
                <a:solidFill>
                  <a:srgbClr val="404040"/>
                </a:solidFill>
              </a:rPr>
              <a:t>: protection de la continuité et de la régularité de l’exercice d’une fonction ou du fonctionnement d’une institution contre les nuisances d’une initiative juridictionnelle</a:t>
            </a:r>
          </a:p>
          <a:p>
            <a:pPr lvl="2" algn="just"/>
            <a:r>
              <a:rPr lang="fr-BE" sz="2000" i="1" dirty="0">
                <a:solidFill>
                  <a:srgbClr val="404040"/>
                </a:solidFill>
              </a:rPr>
              <a:t>Logique juridictionnelle </a:t>
            </a:r>
            <a:r>
              <a:rPr lang="fr-BE" sz="2000" dirty="0">
                <a:solidFill>
                  <a:srgbClr val="404040"/>
                </a:solidFill>
              </a:rPr>
              <a:t>: soumission la plus large possible des pouvoirs constitués à un contrôle juridictionnel </a:t>
            </a:r>
          </a:p>
        </p:txBody>
      </p:sp>
    </p:spTree>
    <p:extLst>
      <p:ext uri="{BB962C8B-B14F-4D97-AF65-F5344CB8AC3E}">
        <p14:creationId xmlns:p14="http://schemas.microsoft.com/office/powerpoint/2010/main" val="20358605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II. Projet de recherche en l’État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651688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B. Facteurs d’influence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Facteurs juridiques et non juridiques (contextuels) qui influencent l’articulation entre logiques institutionnelle et juridictionnelle (et donc les T.A.J.)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Facteurs nombreux et variables (</a:t>
            </a:r>
            <a:r>
              <a:rPr lang="fr-BE" sz="2000" i="1" dirty="0">
                <a:solidFill>
                  <a:srgbClr val="404040"/>
                </a:solidFill>
              </a:rPr>
              <a:t>cf</a:t>
            </a:r>
            <a:r>
              <a:rPr lang="fr-BE" sz="2000" dirty="0">
                <a:solidFill>
                  <a:srgbClr val="404040"/>
                </a:solidFill>
              </a:rPr>
              <a:t>. </a:t>
            </a:r>
            <a:r>
              <a:rPr lang="fr-BE" sz="2000" i="1" dirty="0">
                <a:solidFill>
                  <a:srgbClr val="404040"/>
                </a:solidFill>
              </a:rPr>
              <a:t>infra</a:t>
            </a:r>
            <a:r>
              <a:rPr lang="fr-BE" sz="2000" dirty="0">
                <a:solidFill>
                  <a:srgbClr val="404040"/>
                </a:solidFill>
              </a:rPr>
              <a:t>, III)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Focus sur les droits fondamentaux </a:t>
            </a:r>
          </a:p>
        </p:txBody>
      </p:sp>
    </p:spTree>
    <p:extLst>
      <p:ext uri="{BB962C8B-B14F-4D97-AF65-F5344CB8AC3E}">
        <p14:creationId xmlns:p14="http://schemas.microsoft.com/office/powerpoint/2010/main" val="47419754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II. Projet de recherche en l’État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651688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B. Facteurs d’influence – Focus sur les droits fondamentaux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DAA89A0-F4A8-1FC2-860F-20A8B0740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97795"/>
              </p:ext>
            </p:extLst>
          </p:nvPr>
        </p:nvGraphicFramePr>
        <p:xfrm>
          <a:off x="965018" y="2393303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42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73" y="479893"/>
            <a:ext cx="5710428" cy="542294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BE" dirty="0"/>
              <a:t>B. Facteurs d’influence – Focus sur les droits fondamentaux</a:t>
            </a:r>
          </a:p>
          <a:p>
            <a:pPr lvl="1" algn="just">
              <a:lnSpc>
                <a:spcPct val="90000"/>
              </a:lnSpc>
            </a:pPr>
            <a:r>
              <a:rPr lang="fr-BE" sz="1800" dirty="0"/>
              <a:t>Favorisation de la logique </a:t>
            </a:r>
            <a:r>
              <a:rPr lang="fr-BE" sz="1800" i="1" dirty="0"/>
              <a:t>juridictionnelle</a:t>
            </a:r>
            <a:r>
              <a:rPr lang="fr-BE" sz="1800" dirty="0"/>
              <a:t> </a:t>
            </a:r>
          </a:p>
          <a:p>
            <a:pPr lvl="2" algn="just">
              <a:lnSpc>
                <a:spcPct val="90000"/>
              </a:lnSpc>
            </a:pPr>
            <a:r>
              <a:rPr lang="fr-BE" sz="1800" dirty="0"/>
              <a:t>Contestation juridictionnelle de T.A.J. en prenant argument des droits fondamentaux (de tiers, mais aussi de bénéficiaires des T.A.J.)</a:t>
            </a:r>
          </a:p>
          <a:p>
            <a:pPr lvl="3" algn="just">
              <a:lnSpc>
                <a:spcPct val="90000"/>
              </a:lnSpc>
            </a:pPr>
            <a:r>
              <a:rPr lang="fr-BE" sz="1800" dirty="0"/>
              <a:t>Droit d’accès au juge</a:t>
            </a:r>
          </a:p>
          <a:p>
            <a:pPr lvl="3" algn="just">
              <a:lnSpc>
                <a:spcPct val="90000"/>
              </a:lnSpc>
            </a:pPr>
            <a:r>
              <a:rPr lang="fr-BE" sz="1800" dirty="0"/>
              <a:t>Droit au respect de la vie privée (honneur)</a:t>
            </a:r>
          </a:p>
          <a:p>
            <a:pPr lvl="3" algn="just">
              <a:lnSpc>
                <a:spcPct val="90000"/>
              </a:lnSpc>
            </a:pPr>
            <a:r>
              <a:rPr lang="fr-BE" sz="1800" dirty="0"/>
              <a:t>Principe d’égalité et de non-discrimination </a:t>
            </a:r>
          </a:p>
          <a:p>
            <a:pPr lvl="2" algn="just">
              <a:lnSpc>
                <a:spcPct val="90000"/>
              </a:lnSpc>
            </a:pPr>
            <a:r>
              <a:rPr lang="fr-BE" sz="1800" dirty="0"/>
              <a:t>Prise en compte de droits fondamentaux dans le cadre de réformes de T.A.J.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803F3A-1CF2-43BE-AFF4-1E43A49C5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74B9B0-81F6-4A56-8C82-E75BC3B6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7E355E-2240-4DCA-A63B-C226FC647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 descr="Une image contenant personne, homme, complet, habillé&#10;&#10;Description générée automatiquement">
            <a:extLst>
              <a:ext uri="{FF2B5EF4-FFF2-40B4-BE49-F238E27FC236}">
                <a16:creationId xmlns:a16="http://schemas.microsoft.com/office/drawing/2014/main" id="{D13968C3-DFD4-17C2-C9DD-00404AFC7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1855"/>
          <a:stretch/>
        </p:blipFill>
        <p:spPr>
          <a:xfrm>
            <a:off x="6941977" y="805352"/>
            <a:ext cx="2161366" cy="1905043"/>
          </a:xfrm>
          <a:prstGeom prst="rect">
            <a:avLst/>
          </a:prstGeom>
        </p:spPr>
      </p:pic>
      <p:pic>
        <p:nvPicPr>
          <p:cNvPr id="23" name="Image 22" descr="Une image contenant personne, homme, portant, complet&#10;&#10;Description générée automatiquement">
            <a:extLst>
              <a:ext uri="{FF2B5EF4-FFF2-40B4-BE49-F238E27FC236}">
                <a16:creationId xmlns:a16="http://schemas.microsoft.com/office/drawing/2014/main" id="{8FEFCBBE-EC19-CC30-9573-463B52F63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26" b="2"/>
          <a:stretch/>
        </p:blipFill>
        <p:spPr>
          <a:xfrm>
            <a:off x="9276491" y="805352"/>
            <a:ext cx="2090609" cy="1892085"/>
          </a:xfrm>
          <a:prstGeom prst="rect">
            <a:avLst/>
          </a:prstGeom>
        </p:spPr>
      </p:pic>
      <p:pic>
        <p:nvPicPr>
          <p:cNvPr id="27" name="Image 26" descr="Une image contenant plancher, intérieur, sport&#10;&#10;Description générée automatiquement">
            <a:extLst>
              <a:ext uri="{FF2B5EF4-FFF2-40B4-BE49-F238E27FC236}">
                <a16:creationId xmlns:a16="http://schemas.microsoft.com/office/drawing/2014/main" id="{5DAEA6D3-6D27-FD1D-86F4-864BD056A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638"/>
          <a:stretch/>
        </p:blipFill>
        <p:spPr>
          <a:xfrm>
            <a:off x="6941976" y="2874988"/>
            <a:ext cx="4425123" cy="27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0607"/>
      </p:ext>
    </p:extLst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12" y="439288"/>
            <a:ext cx="5541697" cy="518757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BE" dirty="0"/>
              <a:t>B. Facteurs d’influence – Focus sur les droits fondamentaux</a:t>
            </a:r>
          </a:p>
          <a:p>
            <a:pPr lvl="1" algn="just">
              <a:lnSpc>
                <a:spcPct val="90000"/>
              </a:lnSpc>
            </a:pPr>
            <a:r>
              <a:rPr lang="fr-BE" sz="1800" dirty="0"/>
              <a:t>Favorisation de la logique </a:t>
            </a:r>
            <a:r>
              <a:rPr lang="fr-BE" sz="1800" i="1" dirty="0"/>
              <a:t>institutionnelle</a:t>
            </a:r>
            <a:r>
              <a:rPr lang="fr-BE" sz="1800" dirty="0"/>
              <a:t> </a:t>
            </a:r>
          </a:p>
          <a:p>
            <a:pPr lvl="2" algn="just">
              <a:lnSpc>
                <a:spcPct val="90000"/>
              </a:lnSpc>
            </a:pPr>
            <a:r>
              <a:rPr lang="fr-BE" sz="1800" dirty="0"/>
              <a:t>Justification des T.A.J. (dans leur conception et en cas de contestation)</a:t>
            </a:r>
          </a:p>
          <a:p>
            <a:pPr lvl="3" algn="just">
              <a:lnSpc>
                <a:spcPct val="90000"/>
              </a:lnSpc>
            </a:pPr>
            <a:r>
              <a:rPr lang="fr-BE" sz="1800" dirty="0"/>
              <a:t>Protection des « protecteurs des droits fondamentaux »</a:t>
            </a:r>
          </a:p>
          <a:p>
            <a:pPr lvl="3" algn="just">
              <a:lnSpc>
                <a:spcPct val="90000"/>
              </a:lnSpc>
            </a:pPr>
            <a:r>
              <a:rPr lang="fr-BE" sz="1800" dirty="0"/>
              <a:t>Participation à la protection de droits fondamentaux</a:t>
            </a:r>
          </a:p>
          <a:p>
            <a:pPr lvl="2" algn="just">
              <a:lnSpc>
                <a:spcPct val="90000"/>
              </a:lnSpc>
            </a:pPr>
            <a:r>
              <a:rPr lang="fr-BE" sz="1800" dirty="0"/>
              <a:t>Consolidation des T.A.J.</a:t>
            </a:r>
          </a:p>
          <a:p>
            <a:pPr lvl="3" algn="just">
              <a:lnSpc>
                <a:spcPct val="90000"/>
              </a:lnSpc>
            </a:pPr>
            <a:r>
              <a:rPr lang="fr-BE" sz="1800" dirty="0"/>
              <a:t>Convergence entre T.A.J. et un droit fondamental d’un bénéficiaire</a:t>
            </a:r>
          </a:p>
          <a:p>
            <a:pPr lvl="3" algn="just">
              <a:lnSpc>
                <a:spcPct val="90000"/>
              </a:lnSpc>
            </a:pPr>
            <a:r>
              <a:rPr lang="fr-BE" sz="1800" dirty="0"/>
              <a:t>Violation d’une T.A.J. = violation de ce droit fondamental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03F3A-1CF2-43BE-AFF4-1E43A49C5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4B9B0-81F6-4A56-8C82-E75BC3B6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7E355E-2240-4DCA-A63B-C226FC647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texte, silhouette, graphiques vectoriels&#10;&#10;Description générée automatiquement">
            <a:extLst>
              <a:ext uri="{FF2B5EF4-FFF2-40B4-BE49-F238E27FC236}">
                <a16:creationId xmlns:a16="http://schemas.microsoft.com/office/drawing/2014/main" id="{4D811FAE-1D13-98F3-20E7-ECB2BF621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0"/>
          <a:stretch/>
        </p:blipFill>
        <p:spPr>
          <a:xfrm>
            <a:off x="6941977" y="805352"/>
            <a:ext cx="2161366" cy="1905043"/>
          </a:xfrm>
          <a:prstGeom prst="rect">
            <a:avLst/>
          </a:prstGeom>
        </p:spPr>
      </p:pic>
      <p:pic>
        <p:nvPicPr>
          <p:cNvPr id="7" name="Image 6" descr="Une image contenant personne, homme, intérieur, complet&#10;&#10;Description générée automatiquement">
            <a:extLst>
              <a:ext uri="{FF2B5EF4-FFF2-40B4-BE49-F238E27FC236}">
                <a16:creationId xmlns:a16="http://schemas.microsoft.com/office/drawing/2014/main" id="{5D4D894E-7EC6-79C8-6F43-BBF05E267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2" b="-7"/>
          <a:stretch/>
        </p:blipFill>
        <p:spPr>
          <a:xfrm>
            <a:off x="9276491" y="805352"/>
            <a:ext cx="2090609" cy="1892085"/>
          </a:xfrm>
          <a:prstGeom prst="rect">
            <a:avLst/>
          </a:prstGeom>
        </p:spPr>
      </p:pic>
      <p:pic>
        <p:nvPicPr>
          <p:cNvPr id="5" name="Image 4" descr="Une image contenant bâtiment, extérieur, rue, bâtiment gouvernemental&#10;&#10;Description générée automatiquement">
            <a:extLst>
              <a:ext uri="{FF2B5EF4-FFF2-40B4-BE49-F238E27FC236}">
                <a16:creationId xmlns:a16="http://schemas.microsoft.com/office/drawing/2014/main" id="{4BF075D6-32D9-4EF6-ABE8-D17E6D5743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/>
          <a:stretch/>
        </p:blipFill>
        <p:spPr>
          <a:xfrm>
            <a:off x="6941976" y="2874988"/>
            <a:ext cx="4425123" cy="27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3747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homme, habits, complet&#10;&#10;Description générée automatiquement">
            <a:extLst>
              <a:ext uri="{FF2B5EF4-FFF2-40B4-BE49-F238E27FC236}">
                <a16:creationId xmlns:a16="http://schemas.microsoft.com/office/drawing/2014/main" id="{61C2E906-3638-DA6C-8927-9D2DC0932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2" r="3" b="19725"/>
          <a:stretch/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2776C3-386D-49FB-90FF-F5F67BE42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prstGeom prst="ellipse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fr-BE" sz="1500">
                <a:solidFill>
                  <a:srgbClr val="262626"/>
                </a:solidFill>
              </a:rPr>
              <a:t>III. Questions, défis et difficultés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23EE1B-86DD-97AD-800B-F3299E75F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12593"/>
          <a:stretch/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36" y="2785367"/>
            <a:ext cx="5980532" cy="3355666"/>
          </a:xfrm>
        </p:spPr>
        <p:txBody>
          <a:bodyPr>
            <a:normAutofit/>
          </a:bodyPr>
          <a:lstStyle/>
          <a:p>
            <a:pPr algn="just"/>
            <a:r>
              <a:rPr lang="fr-BE" sz="2000" dirty="0"/>
              <a:t>Champ d’application </a:t>
            </a:r>
            <a:r>
              <a:rPr lang="fr-BE" sz="2000" i="1" dirty="0" err="1"/>
              <a:t>ratione</a:t>
            </a:r>
            <a:r>
              <a:rPr lang="fr-BE" sz="2000" i="1" dirty="0"/>
              <a:t> personae </a:t>
            </a:r>
          </a:p>
          <a:p>
            <a:pPr lvl="2" algn="just"/>
            <a:r>
              <a:rPr lang="fr-BE" sz="1800" dirty="0"/>
              <a:t>Conception du projet dans une perspective de droit interne</a:t>
            </a:r>
          </a:p>
          <a:p>
            <a:pPr lvl="2" algn="just"/>
            <a:r>
              <a:rPr lang="fr-BE" sz="1800" dirty="0"/>
              <a:t>Choix nécessaires dans la sphère interne: </a:t>
            </a:r>
          </a:p>
          <a:p>
            <a:pPr lvl="3" algn="just"/>
            <a:r>
              <a:rPr lang="fr-BE" sz="1800" dirty="0"/>
              <a:t>Prise en compte des magistrats? Critère des « acteurs politiques »</a:t>
            </a:r>
          </a:p>
          <a:p>
            <a:pPr lvl="3" algn="just"/>
            <a:r>
              <a:rPr lang="fr-BE" sz="1800" dirty="0"/>
              <a:t>Prise en compte du Roi? Critère des « décideurs »</a:t>
            </a:r>
          </a:p>
        </p:txBody>
      </p:sp>
    </p:spTree>
    <p:extLst>
      <p:ext uri="{BB962C8B-B14F-4D97-AF65-F5344CB8AC3E}">
        <p14:creationId xmlns:p14="http://schemas.microsoft.com/office/powerpoint/2010/main" val="324898692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BE" sz="3000" dirty="0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431" y="1443035"/>
            <a:ext cx="5320696" cy="4053840"/>
          </a:xfrm>
        </p:spPr>
        <p:txBody>
          <a:bodyPr anchor="ctr">
            <a:normAutofit/>
          </a:bodyPr>
          <a:lstStyle/>
          <a:p>
            <a:pPr algn="just"/>
            <a:r>
              <a:rPr lang="fr-BE" sz="2800" dirty="0"/>
              <a:t>1. Genèse du projet de recherche </a:t>
            </a:r>
          </a:p>
          <a:p>
            <a:pPr algn="just"/>
            <a:r>
              <a:rPr lang="fr-BE" sz="2800" dirty="0"/>
              <a:t>II. Présentation de la recherche en l’état</a:t>
            </a:r>
          </a:p>
          <a:p>
            <a:pPr algn="just"/>
            <a:r>
              <a:rPr lang="fr-BE" sz="2800" dirty="0"/>
              <a:t>III. Aperçu de quelques questions, défis et difficultés </a:t>
            </a:r>
          </a:p>
        </p:txBody>
      </p:sp>
    </p:spTree>
    <p:extLst>
      <p:ext uri="{BB962C8B-B14F-4D97-AF65-F5344CB8AC3E}">
        <p14:creationId xmlns:p14="http://schemas.microsoft.com/office/powerpoint/2010/main" val="8987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4692"/>
            <a:ext cx="7437536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fr-BE" sz="1800"/>
              <a:t>III. Questions, défis et difficultés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475145"/>
            <a:ext cx="7437536" cy="3409259"/>
          </a:xfrm>
        </p:spPr>
        <p:txBody>
          <a:bodyPr>
            <a:normAutofit/>
          </a:bodyPr>
          <a:lstStyle/>
          <a:p>
            <a:pPr algn="just"/>
            <a:r>
              <a:rPr lang="fr-BE" sz="2800" dirty="0"/>
              <a:t>Champ d’application </a:t>
            </a:r>
            <a:r>
              <a:rPr lang="fr-BE" sz="2800" i="1" dirty="0" err="1"/>
              <a:t>ratione</a:t>
            </a:r>
            <a:r>
              <a:rPr lang="fr-BE" sz="2800" i="1" dirty="0"/>
              <a:t> </a:t>
            </a:r>
            <a:r>
              <a:rPr lang="fr-BE" sz="2800" i="1" dirty="0" err="1"/>
              <a:t>loci</a:t>
            </a:r>
            <a:r>
              <a:rPr lang="fr-BE" sz="2800" i="1" dirty="0"/>
              <a:t> </a:t>
            </a:r>
          </a:p>
          <a:p>
            <a:pPr lvl="2" algn="just"/>
            <a:r>
              <a:rPr lang="fr-BE" sz="2400" dirty="0"/>
              <a:t>Perspective de droit comparé?</a:t>
            </a:r>
          </a:p>
          <a:p>
            <a:pPr lvl="3" algn="just"/>
            <a:r>
              <a:rPr lang="fr-BE" sz="2400" dirty="0"/>
              <a:t>Enrichir à la fois l’« état des lieux » et les facteurs d’influence</a:t>
            </a:r>
          </a:p>
          <a:p>
            <a:pPr lvl="3" algn="just"/>
            <a:r>
              <a:rPr lang="fr-BE" sz="2400" dirty="0"/>
              <a:t>Démultiplie les mécanismes à étudier </a:t>
            </a:r>
          </a:p>
          <a:p>
            <a:pPr lvl="2" algn="just"/>
            <a:r>
              <a:rPr lang="fr-BE" sz="2400" dirty="0"/>
              <a:t>Choix d’une approche de droit comparé limitée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46388A-2647-4F1F-949F-ECF02785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7576" y="-2"/>
            <a:ext cx="3284423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D3BC9F-D4F6-4979-ADE3-F0C45926E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84632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53BF4F5-D39A-2F41-4B4D-C02AB5CFC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72" y="690562"/>
            <a:ext cx="2007553" cy="13383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D426D71-13A6-4F47-AD13-F698B73EE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2395728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87DF5D-445F-FD35-BB68-D1AE1E4FF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72" y="2646493"/>
            <a:ext cx="2007553" cy="124869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E2AB7B0-BBCF-4F2A-821F-776653534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311381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AAF290E-00BF-4225-04EE-8426B8B80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72" y="4584229"/>
            <a:ext cx="2007553" cy="1204531"/>
          </a:xfrm>
          <a:prstGeom prst="rect">
            <a:avLst/>
          </a:prstGeom>
        </p:spPr>
      </p:pic>
      <p:pic>
        <p:nvPicPr>
          <p:cNvPr id="24" name="Image 23" descr="L'homme du service clientèle, la main sur la tête">
            <a:extLst>
              <a:ext uri="{FF2B5EF4-FFF2-40B4-BE49-F238E27FC236}">
                <a16:creationId xmlns:a16="http://schemas.microsoft.com/office/drawing/2014/main" id="{8BF9CC8D-7688-5EC5-B6E2-1FC67D12A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151">
            <a:off x="7221736" y="4841476"/>
            <a:ext cx="2351839" cy="21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6412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III. Questions, défis et difficultés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4361688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Facteurs d’influence</a:t>
            </a:r>
            <a:endParaRPr lang="fr-BE" sz="2000" i="1" dirty="0">
              <a:solidFill>
                <a:srgbClr val="404040"/>
              </a:solidFill>
            </a:endParaRPr>
          </a:p>
          <a:p>
            <a:pPr lvl="2" algn="just"/>
            <a:r>
              <a:rPr lang="fr-BE" sz="2000" dirty="0">
                <a:solidFill>
                  <a:srgbClr val="404040"/>
                </a:solidFill>
              </a:rPr>
              <a:t>Pas aisés à cerner: </a:t>
            </a:r>
          </a:p>
          <a:p>
            <a:pPr lvl="3" algn="just"/>
            <a:r>
              <a:rPr lang="fr-BE" sz="2000" dirty="0">
                <a:solidFill>
                  <a:srgbClr val="404040"/>
                </a:solidFill>
              </a:rPr>
              <a:t>Multiplicité (séparation et équilibre des pouvoirs, droits fondamentaux, degré d’indépendance de la justice, opinion publique, …)</a:t>
            </a:r>
          </a:p>
          <a:p>
            <a:pPr lvl="3" algn="just"/>
            <a:r>
              <a:rPr lang="fr-BE" sz="2000" dirty="0">
                <a:solidFill>
                  <a:srgbClr val="404040"/>
                </a:solidFill>
              </a:rPr>
              <a:t>Variabilité (facteurs juridiques et non juridiques / contextuels)</a:t>
            </a:r>
          </a:p>
          <a:p>
            <a:pPr lvl="3" algn="just"/>
            <a:r>
              <a:rPr lang="fr-BE" sz="2000" dirty="0">
                <a:solidFill>
                  <a:srgbClr val="404040"/>
                </a:solidFill>
              </a:rPr>
              <a:t>Souvent difficilement mesurables</a:t>
            </a:r>
          </a:p>
          <a:p>
            <a:pPr lvl="2" algn="just"/>
            <a:r>
              <a:rPr lang="fr-BE" sz="2000" dirty="0">
                <a:solidFill>
                  <a:srgbClr val="404040"/>
                </a:solidFill>
              </a:rPr>
              <a:t>Focus sur les droits fondamentaux (</a:t>
            </a:r>
            <a:r>
              <a:rPr lang="fr-BE" sz="2000" i="1" dirty="0">
                <a:solidFill>
                  <a:srgbClr val="404040"/>
                </a:solidFill>
              </a:rPr>
              <a:t>cf</a:t>
            </a:r>
            <a:r>
              <a:rPr lang="fr-BE" sz="2000" dirty="0">
                <a:solidFill>
                  <a:srgbClr val="404040"/>
                </a:solidFill>
              </a:rPr>
              <a:t>. </a:t>
            </a:r>
            <a:r>
              <a:rPr lang="fr-BE" sz="2000" i="1" dirty="0">
                <a:solidFill>
                  <a:srgbClr val="404040"/>
                </a:solidFill>
              </a:rPr>
              <a:t>supra</a:t>
            </a:r>
            <a:r>
              <a:rPr lang="fr-BE" sz="2000" dirty="0">
                <a:solidFill>
                  <a:srgbClr val="404040"/>
                </a:solidFill>
              </a:rPr>
              <a:t>, II)</a:t>
            </a:r>
          </a:p>
        </p:txBody>
      </p:sp>
    </p:spTree>
    <p:extLst>
      <p:ext uri="{BB962C8B-B14F-4D97-AF65-F5344CB8AC3E}">
        <p14:creationId xmlns:p14="http://schemas.microsoft.com/office/powerpoint/2010/main" val="343511893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6" descr="Une image contenant homme, complet, personne, debout&#10;&#10;Description générée automatiquement">
            <a:extLst>
              <a:ext uri="{FF2B5EF4-FFF2-40B4-BE49-F238E27FC236}">
                <a16:creationId xmlns:a16="http://schemas.microsoft.com/office/drawing/2014/main" id="{CF7544CC-83FA-AAD2-E0DC-5600E2037D5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048240" y="1705140"/>
            <a:ext cx="6095520" cy="3447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5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fr-BE"/>
              <a:t>I. Genèse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rgbClr val="404040"/>
                </a:solidFill>
              </a:rPr>
              <a:t>L’existence de nombreuses « affaires » </a:t>
            </a:r>
          </a:p>
          <a:p>
            <a:pPr marL="0" indent="0">
              <a:buNone/>
            </a:pPr>
            <a:endParaRPr lang="fr-BE" sz="2800" dirty="0">
              <a:solidFill>
                <a:srgbClr val="404040"/>
              </a:solidFill>
            </a:endParaRPr>
          </a:p>
          <a:p>
            <a:r>
              <a:rPr lang="fr-BE" sz="2800" dirty="0">
                <a:solidFill>
                  <a:srgbClr val="404040"/>
                </a:solidFill>
              </a:rPr>
              <a:t>La mauvaise réputation des « immunités » dans l’opinion publique : entre « impunité » et « justice de classes »</a:t>
            </a:r>
          </a:p>
          <a:p>
            <a:pPr marL="0" indent="0">
              <a:buNone/>
            </a:pPr>
            <a:endParaRPr lang="fr-BE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9370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9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homme, personne&#10;&#10;Description générée automatiquement">
            <a:extLst>
              <a:ext uri="{FF2B5EF4-FFF2-40B4-BE49-F238E27FC236}">
                <a16:creationId xmlns:a16="http://schemas.microsoft.com/office/drawing/2014/main" id="{E8E6FF98-A23A-7908-72FB-9BA521B3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r="17480" b="2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25" name="Image 24" descr="Une image contenant mur, personne, intérieur&#10;&#10;Description générée automatiquement">
            <a:extLst>
              <a:ext uri="{FF2B5EF4-FFF2-40B4-BE49-F238E27FC236}">
                <a16:creationId xmlns:a16="http://schemas.microsoft.com/office/drawing/2014/main" id="{380DD601-A352-7F93-7883-0888C8019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/>
          <a:stretch/>
        </p:blipFill>
        <p:spPr>
          <a:xfrm>
            <a:off x="4094479" y="3471913"/>
            <a:ext cx="4014047" cy="3383270"/>
          </a:xfrm>
          <a:prstGeom prst="rect">
            <a:avLst/>
          </a:prstGeom>
        </p:spPr>
      </p:pic>
      <p:pic>
        <p:nvPicPr>
          <p:cNvPr id="17" name="Image 16" descr="Une image contenant texte, personne, debout, habillé&#10;&#10;Description générée automatiquement">
            <a:extLst>
              <a:ext uri="{FF2B5EF4-FFF2-40B4-BE49-F238E27FC236}">
                <a16:creationId xmlns:a16="http://schemas.microsoft.com/office/drawing/2014/main" id="{E34219D7-BF90-DF20-4DF4-8096B955A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r="5747" b="1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21" name="Image 20" descr="Une image contenant homme, personne, mur, intérieur&#10;&#10;Description générée automatiquement">
            <a:extLst>
              <a:ext uri="{FF2B5EF4-FFF2-40B4-BE49-F238E27FC236}">
                <a16:creationId xmlns:a16="http://schemas.microsoft.com/office/drawing/2014/main" id="{5E0644DC-8EA8-B0AB-48A5-75B8593E8E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21891" b="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5" name="Image 14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6F586994-9557-F4FE-2FD5-88EA11E1F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-1" b="-1"/>
          <a:stretch/>
        </p:blipFill>
        <p:spPr>
          <a:xfrm>
            <a:off x="4168795" y="42911"/>
            <a:ext cx="4014047" cy="3383280"/>
          </a:xfrm>
          <a:prstGeom prst="rect">
            <a:avLst/>
          </a:prstGeom>
        </p:spPr>
      </p:pic>
      <p:pic>
        <p:nvPicPr>
          <p:cNvPr id="23" name="Image 22" descr="Une image contenant mur, personne, homme, intérieur&#10;&#10;Description générée automatiquement">
            <a:extLst>
              <a:ext uri="{FF2B5EF4-FFF2-40B4-BE49-F238E27FC236}">
                <a16:creationId xmlns:a16="http://schemas.microsoft.com/office/drawing/2014/main" id="{92E9BEA5-8B51-7D45-DECC-713B7E1503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r="2" b="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2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fr-BE"/>
              <a:t>I. Genèse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1843590"/>
            <a:ext cx="8779512" cy="2879256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rgbClr val="404040"/>
                </a:solidFill>
              </a:rPr>
              <a:t>Littérature abondante, mais: </a:t>
            </a:r>
          </a:p>
          <a:p>
            <a:pPr lvl="1"/>
            <a:r>
              <a:rPr lang="fr-BE" sz="2000" dirty="0">
                <a:solidFill>
                  <a:srgbClr val="404040"/>
                </a:solidFill>
              </a:rPr>
              <a:t>Pas de thèse de doctorat spécifique et récente en Belgique</a:t>
            </a:r>
          </a:p>
          <a:p>
            <a:pPr lvl="1"/>
            <a:r>
              <a:rPr lang="fr-BE" sz="2000" dirty="0">
                <a:solidFill>
                  <a:srgbClr val="404040"/>
                </a:solidFill>
              </a:rPr>
              <a:t>Rareté des études « comparatives » entre différents pouvoirs constitués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6D824E-4F72-D5E6-7DF1-C23C355C5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37" t="15467" r="33828" b="4444"/>
          <a:stretch/>
        </p:blipFill>
        <p:spPr>
          <a:xfrm>
            <a:off x="2028296" y="3214400"/>
            <a:ext cx="1428043" cy="2319625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FD3ED6-7444-9E3F-F918-50DF144C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72" y="3214400"/>
            <a:ext cx="1425995" cy="2316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A90736-65D4-FCBD-0093-153B7435B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3214400"/>
            <a:ext cx="1451731" cy="23163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25DB58-5293-518F-0106-A782A1B75D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5" t="18200" r="34531" b="4722"/>
          <a:stretch/>
        </p:blipFill>
        <p:spPr>
          <a:xfrm>
            <a:off x="6083096" y="3214400"/>
            <a:ext cx="1581150" cy="23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fr-BE"/>
              <a:t>I. Genèse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Identification du « matériau de base du travail : immunités, irresponsabilités, inviolabilités, privilèges de juridiction (en droit interne, </a:t>
            </a:r>
            <a:r>
              <a:rPr lang="fr-BE" sz="2400" i="1" dirty="0">
                <a:solidFill>
                  <a:srgbClr val="404040"/>
                </a:solidFill>
              </a:rPr>
              <a:t>cf</a:t>
            </a:r>
            <a:r>
              <a:rPr lang="fr-BE" sz="2400" dirty="0">
                <a:solidFill>
                  <a:srgbClr val="404040"/>
                </a:solidFill>
              </a:rPr>
              <a:t>. </a:t>
            </a:r>
            <a:r>
              <a:rPr lang="fr-BE" sz="2400" i="1" dirty="0">
                <a:solidFill>
                  <a:srgbClr val="404040"/>
                </a:solidFill>
              </a:rPr>
              <a:t>infra</a:t>
            </a:r>
            <a:r>
              <a:rPr lang="fr-BE" sz="2400" dirty="0">
                <a:solidFill>
                  <a:srgbClr val="404040"/>
                </a:solidFill>
              </a:rPr>
              <a:t>, III)</a:t>
            </a:r>
          </a:p>
          <a:p>
            <a:pPr algn="just"/>
            <a:r>
              <a:rPr lang="fr-BE" sz="2400" dirty="0">
                <a:solidFill>
                  <a:srgbClr val="404040"/>
                </a:solidFill>
              </a:rPr>
              <a:t>Questions intuitives : </a:t>
            </a:r>
          </a:p>
          <a:p>
            <a:pPr lvl="1" algn="just"/>
            <a:r>
              <a:rPr lang="fr-BE" sz="2200" dirty="0">
                <a:solidFill>
                  <a:srgbClr val="404040"/>
                </a:solidFill>
              </a:rPr>
              <a:t>Qu’apportent ces mécanismes, quelle est leur utilité? </a:t>
            </a:r>
          </a:p>
          <a:p>
            <a:pPr lvl="1" algn="just"/>
            <a:r>
              <a:rPr lang="fr-BE" sz="2200" dirty="0">
                <a:solidFill>
                  <a:srgbClr val="404040"/>
                </a:solidFill>
              </a:rPr>
              <a:t>Qu’est-ce qui fait qu’ils existent toujours, dans une société (censée être) marquée par:  (i) les droits fondamentaux, dont (ii) l’égalité, ainsi que (iii) la responsabilité des pouvoirs constitués ?</a:t>
            </a:r>
          </a:p>
        </p:txBody>
      </p:sp>
    </p:spTree>
    <p:extLst>
      <p:ext uri="{BB962C8B-B14F-4D97-AF65-F5344CB8AC3E}">
        <p14:creationId xmlns:p14="http://schemas.microsoft.com/office/powerpoint/2010/main" val="1652431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fr-BE"/>
              <a:t>I. Genèse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Perspective du travail: </a:t>
            </a:r>
          </a:p>
          <a:p>
            <a:pPr lvl="1" algn="just"/>
            <a:r>
              <a:rPr lang="fr-BE" sz="2200" dirty="0">
                <a:solidFill>
                  <a:srgbClr val="404040"/>
                </a:solidFill>
              </a:rPr>
              <a:t>État des lieux de ces mécanismes (immunités, irresponsabilités, inviolabilités, privilèges de juridiction)</a:t>
            </a:r>
          </a:p>
          <a:p>
            <a:pPr lvl="1" algn="just"/>
            <a:r>
              <a:rPr lang="fr-BE" sz="2200" dirty="0">
                <a:solidFill>
                  <a:srgbClr val="404040"/>
                </a:solidFill>
              </a:rPr>
              <a:t>Facteurs d’influence de ces mécanismes</a:t>
            </a:r>
          </a:p>
        </p:txBody>
      </p:sp>
    </p:spTree>
    <p:extLst>
      <p:ext uri="{BB962C8B-B14F-4D97-AF65-F5344CB8AC3E}">
        <p14:creationId xmlns:p14="http://schemas.microsoft.com/office/powerpoint/2010/main" val="12323322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II. Projet de recherche en l’État</a:t>
            </a:r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779A06AA-795B-32AB-4FA9-FE2DCEB1C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75254"/>
              </p:ext>
            </p:extLst>
          </p:nvPr>
        </p:nvGraphicFramePr>
        <p:xfrm>
          <a:off x="965200" y="2171181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23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D5474-9BBB-FC13-8CEE-FD58A62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II. Projet de recherche en l’État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A79CA-4F86-4F08-5D56-332F31C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651688"/>
          </a:xfrm>
        </p:spPr>
        <p:txBody>
          <a:bodyPr>
            <a:normAutofit/>
          </a:bodyPr>
          <a:lstStyle/>
          <a:p>
            <a:pPr algn="just"/>
            <a:r>
              <a:rPr lang="fr-BE" sz="2400" dirty="0">
                <a:solidFill>
                  <a:srgbClr val="404040"/>
                </a:solidFill>
              </a:rPr>
              <a:t>A. État des lieux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Multiplicité des mécanismes « immunitaires » : choix nécessaires (</a:t>
            </a:r>
            <a:r>
              <a:rPr lang="fr-BE" sz="2000" i="1" dirty="0">
                <a:solidFill>
                  <a:srgbClr val="404040"/>
                </a:solidFill>
              </a:rPr>
              <a:t>cf</a:t>
            </a:r>
            <a:r>
              <a:rPr lang="fr-BE" sz="2000" dirty="0">
                <a:solidFill>
                  <a:srgbClr val="404040"/>
                </a:solidFill>
              </a:rPr>
              <a:t>. </a:t>
            </a:r>
            <a:r>
              <a:rPr lang="fr-BE" sz="2000" i="1" dirty="0">
                <a:solidFill>
                  <a:srgbClr val="404040"/>
                </a:solidFill>
              </a:rPr>
              <a:t>infra</a:t>
            </a:r>
            <a:r>
              <a:rPr lang="fr-BE" sz="2000" dirty="0">
                <a:solidFill>
                  <a:srgbClr val="404040"/>
                </a:solidFill>
              </a:rPr>
              <a:t>, III)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Controverses conceptuelles et terminologiques</a:t>
            </a:r>
          </a:p>
          <a:p>
            <a:pPr lvl="1" algn="just"/>
            <a:r>
              <a:rPr lang="fr-BE" sz="2000" dirty="0">
                <a:solidFill>
                  <a:srgbClr val="404040"/>
                </a:solidFill>
              </a:rPr>
              <a:t>Proximité avec d’autres mécanismes juridiques de protection </a:t>
            </a:r>
          </a:p>
          <a:p>
            <a:pPr lvl="1" algn="just"/>
            <a:endParaRPr lang="fr-BE" sz="2000" dirty="0">
              <a:solidFill>
                <a:srgbClr val="404040"/>
              </a:solidFill>
            </a:endParaRPr>
          </a:p>
          <a:p>
            <a:pPr marL="228600" lvl="1" indent="0" algn="ctr">
              <a:buNone/>
            </a:pPr>
            <a:r>
              <a:rPr lang="fr-BE" sz="2000" b="1" dirty="0">
                <a:solidFill>
                  <a:srgbClr val="404040"/>
                </a:solidFill>
              </a:rPr>
              <a:t>→ Recours à un concept générique: les </a:t>
            </a:r>
            <a:r>
              <a:rPr lang="fr-BE" sz="2000" b="1" i="1" dirty="0">
                <a:solidFill>
                  <a:srgbClr val="404040"/>
                </a:solidFill>
              </a:rPr>
              <a:t>techniques d’altération de la justiciabilité</a:t>
            </a:r>
          </a:p>
          <a:p>
            <a:pPr lvl="1" algn="just"/>
            <a:endParaRPr lang="fr-BE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750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636</TotalTime>
  <Words>871</Words>
  <Application>Microsoft Office PowerPoint</Application>
  <PresentationFormat>Grand écran</PresentationFormat>
  <Paragraphs>93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Colis</vt:lpstr>
      <vt:lpstr>Les techniques d’altération de justiciabilité et les droits fondamentaux</vt:lpstr>
      <vt:lpstr>Plan</vt:lpstr>
      <vt:lpstr>I. Genèse du projet</vt:lpstr>
      <vt:lpstr>Présentation PowerPoint</vt:lpstr>
      <vt:lpstr>I. Genèse du projet</vt:lpstr>
      <vt:lpstr>I. Genèse du projet</vt:lpstr>
      <vt:lpstr>I. Genèse du projet</vt:lpstr>
      <vt:lpstr>II. Projet de recherche en l’État</vt:lpstr>
      <vt:lpstr>II. Projet de recherche en l’État</vt:lpstr>
      <vt:lpstr>II. Projet de recherche en l’État</vt:lpstr>
      <vt:lpstr>II. Projet de recherche en l’État</vt:lpstr>
      <vt:lpstr>Présentation PowerPoint</vt:lpstr>
      <vt:lpstr>Présentation PowerPoint</vt:lpstr>
      <vt:lpstr>II. Projet de recherche en l’État</vt:lpstr>
      <vt:lpstr>II. Projet de recherche en l’État</vt:lpstr>
      <vt:lpstr>II. Projet de recherche en l’État</vt:lpstr>
      <vt:lpstr>Présentation PowerPoint</vt:lpstr>
      <vt:lpstr>Présentation PowerPoint</vt:lpstr>
      <vt:lpstr>III. Questions, défis et difficultés</vt:lpstr>
      <vt:lpstr>III. Questions, défis et difficultés</vt:lpstr>
      <vt:lpstr>III. Questions, défis et difficultés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techniques d’altération de justiciabilité et les droits fondamentaux</dc:title>
  <dc:creator>Administration publique</dc:creator>
  <cp:lastModifiedBy>Administration publique</cp:lastModifiedBy>
  <cp:revision>30</cp:revision>
  <dcterms:created xsi:type="dcterms:W3CDTF">2022-07-04T07:14:46Z</dcterms:created>
  <dcterms:modified xsi:type="dcterms:W3CDTF">2022-07-11T12:07:07Z</dcterms:modified>
</cp:coreProperties>
</file>