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980" r:id="rId4"/>
    <p:sldId id="888" r:id="rId5"/>
    <p:sldId id="890" r:id="rId6"/>
    <p:sldId id="891" r:id="rId7"/>
    <p:sldId id="892" r:id="rId8"/>
    <p:sldId id="893" r:id="rId9"/>
    <p:sldId id="925" r:id="rId10"/>
    <p:sldId id="926" r:id="rId11"/>
    <p:sldId id="937" r:id="rId12"/>
    <p:sldId id="943" r:id="rId13"/>
    <p:sldId id="938" r:id="rId14"/>
    <p:sldId id="939" r:id="rId15"/>
    <p:sldId id="940" r:id="rId16"/>
    <p:sldId id="944" r:id="rId17"/>
    <p:sldId id="941" r:id="rId18"/>
    <p:sldId id="983" r:id="rId19"/>
    <p:sldId id="984" r:id="rId20"/>
    <p:sldId id="985" r:id="rId21"/>
    <p:sldId id="264" r:id="rId22"/>
    <p:sldId id="986" r:id="rId23"/>
    <p:sldId id="990" r:id="rId24"/>
    <p:sldId id="991" r:id="rId25"/>
    <p:sldId id="992" r:id="rId26"/>
    <p:sldId id="993" r:id="rId27"/>
    <p:sldId id="896" r:id="rId28"/>
    <p:sldId id="998" r:id="rId29"/>
    <p:sldId id="997" r:id="rId30"/>
    <p:sldId id="897" r:id="rId31"/>
    <p:sldId id="961" r:id="rId32"/>
    <p:sldId id="962" r:id="rId33"/>
    <p:sldId id="970" r:id="rId34"/>
    <p:sldId id="967" r:id="rId35"/>
    <p:sldId id="968" r:id="rId36"/>
    <p:sldId id="969" r:id="rId37"/>
    <p:sldId id="971" r:id="rId38"/>
    <p:sldId id="972" r:id="rId39"/>
    <p:sldId id="973" r:id="rId40"/>
    <p:sldId id="269" r:id="rId41"/>
    <p:sldId id="996" r:id="rId42"/>
    <p:sldId id="976" r:id="rId43"/>
    <p:sldId id="978" r:id="rId44"/>
    <p:sldId id="995" r:id="rId45"/>
    <p:sldId id="981" r:id="rId46"/>
    <p:sldId id="994" r:id="rId47"/>
    <p:sldId id="999" r:id="rId48"/>
    <p:sldId id="1000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D0D"/>
    <a:srgbClr val="D9D9D9"/>
    <a:srgbClr val="4168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6788B-5CE6-41EF-801C-136E966357D1}" v="2862" dt="2022-06-13T08:10:52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2839" autoAdjust="0"/>
  </p:normalViewPr>
  <p:slideViewPr>
    <p:cSldViewPr snapToGrid="0">
      <p:cViewPr varScale="1">
        <p:scale>
          <a:sx n="79" d="100"/>
          <a:sy n="79" d="100"/>
        </p:scale>
        <p:origin x="6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E41E8-CC24-6A54-038E-3A00451B4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3ADDB-DE9E-171C-6A50-6F0A8C83D1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67EE5-B1F3-4FD7-A129-5070D1A91C6A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F7737-13E8-105A-BDB5-DCC7A471C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7EDC7-9BFB-CCBC-3D9C-EAF0C768A6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835C-91D0-4A1B-866F-3E1EA6F64F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18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601D2-FC3B-4AB4-A82A-71B6C499BBA7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E198B-AC3F-4648-9482-DE56DDD9940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an image of CHT?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3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an image of CHT?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8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put an image of CHT?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6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Invert:</a:t>
            </a:r>
          </a:p>
          <a:p>
            <a:r>
              <a:rPr lang="en-US" dirty="0"/>
              <a:t>First, say collocation one by one</a:t>
            </a:r>
          </a:p>
          <a:p>
            <a:r>
              <a:rPr lang="en-US" dirty="0"/>
              <a:t>Then, say they may differ by number of QP</a:t>
            </a:r>
          </a:p>
          <a:p>
            <a:r>
              <a:rPr lang="en-US" dirty="0"/>
              <a:t>We sort solution at QP by number of QP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6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Efficiency of this operation is unchanged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efficiency is bit lost for collocation é redistribution but not on fluxes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Extension is exact since 2 elements have same functional basis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6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omega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of Amaury?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ECCOMAS 2022, nayan.levaux@uliege.be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E198B-AC3F-4648-9482-DE56DDD9940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64F0-CEE1-49AE-A7CE-4312B7D93064}" type="datetime1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4A0AC-3A4E-4BD2-87CC-9D711D492B26}" type="datetime1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BCC7-8039-46EE-9B6F-06279BD8DDCA}" type="datetime1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E7D1-17D8-4979-A1C7-DD3868E232C8}" type="datetime1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D356-90B4-4455-B79C-03482AA754DC}" type="datetime1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F2C05-3A33-4783-879E-3E7684C47A60}" type="datetime1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1E8D1-9789-47D3-A682-1C8EE082283F}" type="datetime1">
              <a:rPr lang="fr-FR" smtClean="0"/>
              <a:t>06/09/2022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54A4-D4C6-4950-B549-F5FB5EA235C0}" type="datetime1">
              <a:rPr lang="fr-FR" smtClean="0"/>
              <a:t>06/09/2022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6A5A-0DBA-48E9-A081-49F1839D6B08}" type="datetime1">
              <a:rPr lang="fr-FR" smtClean="0"/>
              <a:t>06/09/2022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0EC7-B97D-43D7-AF01-4527F204E662}" type="datetime1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1F6B-A3B6-4536-A4DC-FD0CC53E8811}" type="datetime1">
              <a:rPr lang="fr-FR" smtClean="0"/>
              <a:t>06/09/2022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2D0D9-C1F6-4239-B242-4D3DE4C2C35F}" type="datetime1">
              <a:rPr lang="fr-FR" smtClean="0"/>
              <a:t>06/09/2022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ECCOMAS Congress 2022, nayan.levaux@uliege.be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Relationship Id="rId4" Type="http://schemas.openxmlformats.org/officeDocument/2006/relationships/image" Target="../media/image3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7" Type="http://schemas.openxmlformats.org/officeDocument/2006/relationships/image" Target="../media/image5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65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7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65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7.png"/><Relationship Id="rId10" Type="http://schemas.openxmlformats.org/officeDocument/2006/relationships/image" Target="../media/image54.png"/><Relationship Id="rId4" Type="http://schemas.openxmlformats.org/officeDocument/2006/relationships/image" Target="../media/image65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2.png"/><Relationship Id="rId7" Type="http://schemas.openxmlformats.org/officeDocument/2006/relationships/image" Target="../media/image3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7.png"/><Relationship Id="rId4" Type="http://schemas.openxmlformats.org/officeDocument/2006/relationships/image" Target="../media/image12.jpeg"/><Relationship Id="rId9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5" Type="http://schemas.openxmlformats.org/officeDocument/2006/relationships/image" Target="../media/image89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7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96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73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0.png"/><Relationship Id="rId10" Type="http://schemas.openxmlformats.org/officeDocument/2006/relationships/image" Target="../media/image103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0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3.png"/><Relationship Id="rId9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media" Target="../media/media3.mp4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0.png"/><Relationship Id="rId4" Type="http://schemas.openxmlformats.org/officeDocument/2006/relationships/video" Target="../media/media3.mp4"/><Relationship Id="rId9" Type="http://schemas.openxmlformats.org/officeDocument/2006/relationships/image" Target="../media/image79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media" Target="../media/media3.mp4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0.png"/><Relationship Id="rId4" Type="http://schemas.openxmlformats.org/officeDocument/2006/relationships/video" Target="../media/media3.mp4"/><Relationship Id="rId9" Type="http://schemas.openxmlformats.org/officeDocument/2006/relationships/image" Target="../media/image7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10" Type="http://schemas.openxmlformats.org/officeDocument/2006/relationships/image" Target="../media/image25.png"/><Relationship Id="rId4" Type="http://schemas.openxmlformats.org/officeDocument/2006/relationships/image" Target="../media/image170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3.png"/><Relationship Id="rId7" Type="http://schemas.openxmlformats.org/officeDocument/2006/relationships/image" Target="../media/image1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0.png"/><Relationship Id="rId4" Type="http://schemas.openxmlformats.org/officeDocument/2006/relationships/image" Target="../media/image170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70.png"/><Relationship Id="rId4" Type="http://schemas.openxmlformats.org/officeDocument/2006/relationships/image" Target="../media/image3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utput">
            <a:hlinkClick r:id="" action="ppaction://media"/>
            <a:extLst>
              <a:ext uri="{FF2B5EF4-FFF2-40B4-BE49-F238E27FC236}">
                <a16:creationId xmlns:a16="http://schemas.microsoft.com/office/drawing/2014/main" id="{C6E2BF54-90F7-CF8F-8F72-C02502FBCA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587" y="1472760"/>
            <a:ext cx="7944826" cy="432000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8735CFE-2B55-7F71-F57F-55514C671BC7}"/>
              </a:ext>
            </a:extLst>
          </p:cNvPr>
          <p:cNvSpPr>
            <a:spLocks noChangeAspect="1"/>
          </p:cNvSpPr>
          <p:nvPr/>
        </p:nvSpPr>
        <p:spPr>
          <a:xfrm>
            <a:off x="5640600" y="3177360"/>
            <a:ext cx="910800" cy="910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D519C-8DBD-2E29-DBE4-B166FCAA1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454" cy="74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66E21-ACBA-58CF-6EB6-9FA51F0AD4F7}"/>
              </a:ext>
            </a:extLst>
          </p:cNvPr>
          <p:cNvSpPr txBox="1"/>
          <p:nvPr/>
        </p:nvSpPr>
        <p:spPr>
          <a:xfrm>
            <a:off x="2029246" y="863327"/>
            <a:ext cx="813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 "/>
              </a:rPr>
              <a:t>A Cartesian discontinuous </a:t>
            </a:r>
            <a:r>
              <a:rPr lang="en-US" sz="3600" b="1" dirty="0" err="1">
                <a:latin typeface="Calibri "/>
              </a:rPr>
              <a:t>Galerkin</a:t>
            </a:r>
            <a:r>
              <a:rPr lang="en-US" sz="3600" b="1" dirty="0">
                <a:latin typeface="Calibri "/>
              </a:rPr>
              <a:t> solver</a:t>
            </a:r>
          </a:p>
          <a:p>
            <a:pPr algn="ctr"/>
            <a:r>
              <a:rPr lang="en-US" sz="3600" b="1" dirty="0">
                <a:latin typeface="Calibri "/>
              </a:rPr>
              <a:t>with immersed boundaries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9657B-A7AF-B558-4731-540BD7EA6E61}"/>
              </a:ext>
            </a:extLst>
          </p:cNvPr>
          <p:cNvSpPr txBox="1"/>
          <p:nvPr/>
        </p:nvSpPr>
        <p:spPr>
          <a:xfrm>
            <a:off x="1327804" y="5642728"/>
            <a:ext cx="953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Nayan Levaux</a:t>
            </a:r>
            <a:r>
              <a:rPr lang="en-US" sz="2800" dirty="0"/>
              <a:t>, A. </a:t>
            </a:r>
            <a:r>
              <a:rPr lang="en-US" sz="2800" dirty="0" err="1"/>
              <a:t>Bilocq</a:t>
            </a:r>
            <a:r>
              <a:rPr lang="en-US" sz="2800" dirty="0"/>
              <a:t>, P. </a:t>
            </a:r>
            <a:r>
              <a:rPr lang="en-US" sz="2800" dirty="0" err="1"/>
              <a:t>Schrooyen</a:t>
            </a:r>
            <a:r>
              <a:rPr lang="en-US" sz="2800" dirty="0"/>
              <a:t>, V. </a:t>
            </a:r>
            <a:r>
              <a:rPr lang="en-US" sz="2800" dirty="0" err="1"/>
              <a:t>Terrapon</a:t>
            </a:r>
            <a:r>
              <a:rPr lang="en-US" sz="2800" dirty="0"/>
              <a:t>, K. </a:t>
            </a:r>
            <a:r>
              <a:rPr lang="en-US" sz="2800" dirty="0" err="1"/>
              <a:t>Hillewaert</a:t>
            </a:r>
            <a:endParaRPr lang="en-US" sz="2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815452-4F4D-3346-328E-66CF3043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146328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  <a:endParaRPr lang="fr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/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 dirty="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Pentagon 17">
            <a:extLst>
              <a:ext uri="{FF2B5EF4-FFF2-40B4-BE49-F238E27FC236}">
                <a16:creationId xmlns:a16="http://schemas.microsoft.com/office/drawing/2014/main" id="{D6FBF1B4-133D-A091-9E13-C9CE30725D49}"/>
              </a:ext>
            </a:extLst>
          </p:cNvPr>
          <p:cNvSpPr/>
          <p:nvPr/>
        </p:nvSpPr>
        <p:spPr>
          <a:xfrm rot="5400000">
            <a:off x="8503571" y="2807544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CA43D221-608F-71AD-FD53-63DDD9BB3A39}"/>
                  </a:ext>
                </a:extLst>
              </p:cNvPr>
              <p:cNvSpPr txBox="1"/>
              <p:nvPr/>
            </p:nvSpPr>
            <p:spPr>
              <a:xfrm>
                <a:off x="7661197" y="4664902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/>
              </a:p>
            </p:txBody>
          </p:sp>
        </mc:Choice>
        <mc:Fallback xmlns="">
          <p:sp>
            <p:nvSpPr>
              <p:cNvPr id="24" name="TextBox 13">
                <a:extLst>
                  <a:ext uri="{FF2B5EF4-FFF2-40B4-BE49-F238E27FC236}">
                    <a16:creationId xmlns:a16="http://schemas.microsoft.com/office/drawing/2014/main" id="{CA43D221-608F-71AD-FD53-63DDD9BB3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197" y="4664902"/>
                <a:ext cx="2087229" cy="54316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7B210155-37DA-D135-0C7F-AB7BD5FE8E3B}"/>
              </a:ext>
            </a:extLst>
          </p:cNvPr>
          <p:cNvSpPr txBox="1"/>
          <p:nvPr/>
        </p:nvSpPr>
        <p:spPr>
          <a:xfrm>
            <a:off x="9385934" y="2695344"/>
            <a:ext cx="2622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Quadrature rule</a:t>
            </a:r>
          </a:p>
          <a:p>
            <a:r>
              <a:rPr lang="en-US" sz="2400" dirty="0"/>
              <a:t>Solution expansion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2003AA-4ED9-FA52-A930-A71576472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10</a:t>
            </a:fld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FDD1DE-FDE5-6838-0D46-F502B1E81EEA}"/>
              </a:ext>
            </a:extLst>
          </p:cNvPr>
          <p:cNvSpPr txBox="1"/>
          <p:nvPr/>
        </p:nvSpPr>
        <p:spPr>
          <a:xfrm>
            <a:off x="7277081" y="3909295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071509-C36B-C32F-1E87-052441559006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14F1919-9BF1-0BAE-E7D1-04B7227C055C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AC1034-31D6-7CAF-6F9D-A8952B308C63}"/>
                  </a:ext>
                </a:extLst>
              </p:cNvPr>
              <p:cNvSpPr txBox="1"/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𝒥</m:t>
                          </m:r>
                        </m:e>
                      </m:d>
                    </m:oMath>
                  </m:oMathPara>
                </a14:m>
                <a:endParaRPr lang="fr-BE" sz="1800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8AC1034-31D6-7CAF-6F9D-A8952B308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22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ZoneTexte 53">
            <a:extLst>
              <a:ext uri="{FF2B5EF4-FFF2-40B4-BE49-F238E27FC236}">
                <a16:creationId xmlns:a16="http://schemas.microsoft.com/office/drawing/2014/main" id="{70E3F09D-5DF6-EB4D-9925-57087871E808}"/>
              </a:ext>
            </a:extLst>
          </p:cNvPr>
          <p:cNvSpPr txBox="1"/>
          <p:nvPr/>
        </p:nvSpPr>
        <p:spPr>
          <a:xfrm>
            <a:off x="1293154" y="171201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DE18D62-3234-89A1-54B7-2C4188795D85}"/>
                  </a:ext>
                </a:extLst>
              </p:cNvPr>
              <p:cNvSpPr txBox="1"/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BE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𝒥</m:t>
                          </m:r>
                        </m:e>
                      </m:d>
                    </m:oMath>
                  </m:oMathPara>
                </a14:m>
                <a:endParaRPr lang="fr-BE" sz="1800" dirty="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DE18D62-3234-89A1-54B7-2C4188795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1" y="1467172"/>
                <a:ext cx="5141792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89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CCA17FFD-2F12-9626-90C5-7648F99FB22B}"/>
              </a:ext>
            </a:extLst>
          </p:cNvPr>
          <p:cNvSpPr txBox="1"/>
          <p:nvPr/>
        </p:nvSpPr>
        <p:spPr>
          <a:xfrm>
            <a:off x="1293154" y="245387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1F3B63F-CB34-3D1B-0968-9BF62CF8BD35}"/>
                  </a:ext>
                </a:extLst>
              </p:cNvPr>
              <p:cNvSpPr txBox="1"/>
              <p:nvPr/>
            </p:nvSpPr>
            <p:spPr>
              <a:xfrm>
                <a:off x="5654140" y="2209032"/>
                <a:ext cx="5154616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fr-BE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BE" sz="1800" dirty="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1F3B63F-CB34-3D1B-0968-9BF62CF8B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0" y="2209032"/>
                <a:ext cx="5154616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74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F613F8E-8C85-6D5A-6478-11DC598F8784}"/>
              </a:ext>
            </a:extLst>
          </p:cNvPr>
          <p:cNvSpPr txBox="1"/>
          <p:nvPr/>
        </p:nvSpPr>
        <p:spPr>
          <a:xfrm>
            <a:off x="1293154" y="3192540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6A34F8D-5362-6F88-219F-2217336C6412}"/>
                  </a:ext>
                </a:extLst>
              </p:cNvPr>
              <p:cNvSpPr txBox="1"/>
              <p:nvPr/>
            </p:nvSpPr>
            <p:spPr>
              <a:xfrm>
                <a:off x="5654140" y="2947696"/>
                <a:ext cx="5244384" cy="95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∇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𝑑𝑉</m:t>
                          </m:r>
                        </m:e>
                      </m:nary>
                      <m:r>
                        <a:rPr lang="fr-B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acc>
                            <m:accPr>
                              <m:chr m:val="⃗"/>
                              <m:ctrlP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acc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  <a:cs typeface="Calibri"/>
                                </a:rPr>
                                <m:t>𝑔</m:t>
                              </m:r>
                            </m:e>
                          </m:acc>
                          <m:r>
                            <a:rPr lang="fr-B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 </m:t>
                          </m:r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B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∇</m:t>
                              </m:r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fr-BE" i="1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/>
                            </a:rPr>
                            <m:t>𝒥</m:t>
                          </m:r>
                        </m:e>
                      </m:d>
                    </m:oMath>
                  </m:oMathPara>
                </a14:m>
                <a:endParaRPr lang="fr-BE" sz="1800" dirty="0">
                  <a:solidFill>
                    <a:schemeClr val="bg1">
                      <a:lumMod val="8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6A34F8D-5362-6F88-219F-2217336C6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140" y="2947696"/>
                <a:ext cx="5244384" cy="95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83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15</a:t>
            </a:fld>
            <a:endParaRPr lang="fr-FR"/>
          </a:p>
        </p:txBody>
      </p:sp>
      <p:sp>
        <p:nvSpPr>
          <p:cNvPr id="13" name="Right Brace 18">
            <a:extLst>
              <a:ext uri="{FF2B5EF4-FFF2-40B4-BE49-F238E27FC236}">
                <a16:creationId xmlns:a16="http://schemas.microsoft.com/office/drawing/2014/main" id="{FD14E7FE-1B27-66CD-AFE3-410CA9A7B290}"/>
              </a:ext>
            </a:extLst>
          </p:cNvPr>
          <p:cNvSpPr/>
          <p:nvPr/>
        </p:nvSpPr>
        <p:spPr>
          <a:xfrm>
            <a:off x="4738136" y="1715213"/>
            <a:ext cx="284085" cy="2016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B7F2FE-4F6E-44C4-7D12-7C374492D26E}"/>
              </a:ext>
            </a:extLst>
          </p:cNvPr>
          <p:cNvSpPr txBox="1"/>
          <p:nvPr/>
        </p:nvSpPr>
        <p:spPr>
          <a:xfrm>
            <a:off x="5022221" y="2492380"/>
            <a:ext cx="3429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volume and interfaces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EAF87272-2898-F937-CE10-839A00060B07}"/>
                  </a:ext>
                </a:extLst>
              </p:cNvPr>
              <p:cNvSpPr txBox="1"/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EAF87272-2898-F937-CE10-839A0006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F7BAD325-685F-4F23-743F-030148751006}"/>
              </a:ext>
            </a:extLst>
          </p:cNvPr>
          <p:cNvSpPr txBox="1"/>
          <p:nvPr/>
        </p:nvSpPr>
        <p:spPr>
          <a:xfrm>
            <a:off x="8351205" y="1791467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</p:spTree>
    <p:extLst>
      <p:ext uri="{BB962C8B-B14F-4D97-AF65-F5344CB8AC3E}">
        <p14:creationId xmlns:p14="http://schemas.microsoft.com/office/powerpoint/2010/main" val="285470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0CC37A45-5CF9-5F67-5F0D-7E645462D6CF}"/>
              </a:ext>
            </a:extLst>
          </p:cNvPr>
          <p:cNvSpPr txBox="1"/>
          <p:nvPr/>
        </p:nvSpPr>
        <p:spPr>
          <a:xfrm>
            <a:off x="1293154" y="3931204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351AE68F-1AD2-EC66-9F5D-8A5CB9BAF809}"/>
                  </a:ext>
                </a:extLst>
              </p:cNvPr>
              <p:cNvSpPr txBox="1"/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13">
                <a:extLst>
                  <a:ext uri="{FF2B5EF4-FFF2-40B4-BE49-F238E27FC236}">
                    <a16:creationId xmlns:a16="http://schemas.microsoft.com/office/drawing/2014/main" id="{351AE68F-1AD2-EC66-9F5D-8A5CB9BA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39B44608-BC83-0227-4593-692F277FBDC9}"/>
              </a:ext>
            </a:extLst>
          </p:cNvPr>
          <p:cNvSpPr txBox="1"/>
          <p:nvPr/>
        </p:nvSpPr>
        <p:spPr>
          <a:xfrm>
            <a:off x="8351205" y="1791467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B4131C-192D-BFEB-F141-710E2368C501}"/>
              </a:ext>
            </a:extLst>
          </p:cNvPr>
          <p:cNvSpPr txBox="1"/>
          <p:nvPr/>
        </p:nvSpPr>
        <p:spPr>
          <a:xfrm>
            <a:off x="5299665" y="3931204"/>
            <a:ext cx="5456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Same element mass matrix for all domain</a:t>
            </a:r>
          </a:p>
        </p:txBody>
      </p:sp>
      <p:sp>
        <p:nvSpPr>
          <p:cNvPr id="14" name="Arrow: Pentagon 17">
            <a:extLst>
              <a:ext uri="{FF2B5EF4-FFF2-40B4-BE49-F238E27FC236}">
                <a16:creationId xmlns:a16="http://schemas.microsoft.com/office/drawing/2014/main" id="{74DC6A3E-E419-765F-0D85-223A4CB8DDA5}"/>
              </a:ext>
            </a:extLst>
          </p:cNvPr>
          <p:cNvSpPr/>
          <p:nvPr/>
        </p:nvSpPr>
        <p:spPr>
          <a:xfrm>
            <a:off x="4897182" y="3858737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7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DA5CAC6-04D4-4891-C609-3D58BFDB7568}"/>
              </a:ext>
            </a:extLst>
          </p:cNvPr>
          <p:cNvSpPr txBox="1"/>
          <p:nvPr/>
        </p:nvSpPr>
        <p:spPr>
          <a:xfrm>
            <a:off x="1293154" y="4669868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891A668-377D-34FB-9821-CA6B838FAB86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computation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A5D8BC2-F3F8-A536-8E5B-40C227CDF949}"/>
                  </a:ext>
                </a:extLst>
              </p:cNvPr>
              <p:cNvSpPr txBox="1"/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2800" i="1">
                    <a:solidFill>
                      <a:schemeClr val="dk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180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BE" sz="18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BE" sz="18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A5D8BC2-F3F8-A536-8E5B-40C227CDF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322" y="2410883"/>
                <a:ext cx="2087229" cy="543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BA523DAE-07C8-BA21-7AD7-490174929045}"/>
              </a:ext>
            </a:extLst>
          </p:cNvPr>
          <p:cNvSpPr txBox="1"/>
          <p:nvPr/>
        </p:nvSpPr>
        <p:spPr>
          <a:xfrm>
            <a:off x="8351205" y="1791467"/>
            <a:ext cx="285546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Semi-discretized eqn.</a:t>
            </a:r>
          </a:p>
        </p:txBody>
      </p:sp>
      <p:sp>
        <p:nvSpPr>
          <p:cNvPr id="15" name="Flèche : demi-tour 14">
            <a:extLst>
              <a:ext uri="{FF2B5EF4-FFF2-40B4-BE49-F238E27FC236}">
                <a16:creationId xmlns:a16="http://schemas.microsoft.com/office/drawing/2014/main" id="{FDD8BD63-8029-899E-4864-604CABF0B242}"/>
              </a:ext>
            </a:extLst>
          </p:cNvPr>
          <p:cNvSpPr/>
          <p:nvPr/>
        </p:nvSpPr>
        <p:spPr>
          <a:xfrm rot="16200000">
            <a:off x="-592575" y="2988780"/>
            <a:ext cx="3086959" cy="684498"/>
          </a:xfrm>
          <a:prstGeom prst="uturnArrow">
            <a:avLst>
              <a:gd name="adj1" fmla="val 0"/>
              <a:gd name="adj2" fmla="val 25000"/>
              <a:gd name="adj3" fmla="val 38057"/>
              <a:gd name="adj4" fmla="val 0"/>
              <a:gd name="adj5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Pentagon 17">
            <a:extLst>
              <a:ext uri="{FF2B5EF4-FFF2-40B4-BE49-F238E27FC236}">
                <a16:creationId xmlns:a16="http://schemas.microsoft.com/office/drawing/2014/main" id="{B46CE39C-75EE-64C2-DF53-54BB4889A40B}"/>
              </a:ext>
            </a:extLst>
          </p:cNvPr>
          <p:cNvSpPr/>
          <p:nvPr/>
        </p:nvSpPr>
        <p:spPr>
          <a:xfrm>
            <a:off x="4897182" y="457121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3F29195-756B-DD87-DCA4-1D5C78E2E8E3}"/>
              </a:ext>
            </a:extLst>
          </p:cNvPr>
          <p:cNvSpPr txBox="1"/>
          <p:nvPr/>
        </p:nvSpPr>
        <p:spPr>
          <a:xfrm>
            <a:off x="5299665" y="4669867"/>
            <a:ext cx="527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High-order explicit/implicit time scheme</a:t>
            </a:r>
          </a:p>
        </p:txBody>
      </p:sp>
    </p:spTree>
    <p:extLst>
      <p:ext uri="{BB962C8B-B14F-4D97-AF65-F5344CB8AC3E}">
        <p14:creationId xmlns:p14="http://schemas.microsoft.com/office/powerpoint/2010/main" val="415738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Implementation optimization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/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256B140E-93F4-A597-3C92-C9008A9DC0E8}"/>
              </a:ext>
            </a:extLst>
          </p:cNvPr>
          <p:cNvSpPr/>
          <p:nvPr/>
        </p:nvSpPr>
        <p:spPr>
          <a:xfrm>
            <a:off x="7258570" y="3506702"/>
            <a:ext cx="270000" cy="162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254553-0803-A20B-7F69-2832B665838D}"/>
              </a:ext>
            </a:extLst>
          </p:cNvPr>
          <p:cNvSpPr/>
          <p:nvPr/>
        </p:nvSpPr>
        <p:spPr>
          <a:xfrm>
            <a:off x="5286000" y="3506702"/>
            <a:ext cx="1620000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ABC9267-A42E-8B0F-1E7F-EED6ABDF9759}"/>
              </a:ext>
            </a:extLst>
          </p:cNvPr>
          <p:cNvSpPr txBox="1"/>
          <p:nvPr/>
        </p:nvSpPr>
        <p:spPr>
          <a:xfrm>
            <a:off x="4727868" y="39058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/>
              <a:t>=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86328C8-2EFE-BFBB-2C20-1D1FA8606669}"/>
              </a:ext>
            </a:extLst>
          </p:cNvPr>
          <p:cNvCxnSpPr>
            <a:cxnSpLocks/>
          </p:cNvCxnSpPr>
          <p:nvPr/>
        </p:nvCxnSpPr>
        <p:spPr>
          <a:xfrm>
            <a:off x="5666534" y="3386406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/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blipFill>
                <a:blip r:embed="rId4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D10B5794-5DF0-644E-065B-E394D329DC5B}"/>
              </a:ext>
            </a:extLst>
          </p:cNvPr>
          <p:cNvCxnSpPr>
            <a:cxnSpLocks/>
          </p:cNvCxnSpPr>
          <p:nvPr/>
        </p:nvCxnSpPr>
        <p:spPr>
          <a:xfrm>
            <a:off x="4418746" y="3605019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7D8E0088-8AED-8C9E-E244-9C7BD2F5CACB}"/>
                  </a:ext>
                </a:extLst>
              </p:cNvPr>
              <p:cNvSpPr txBox="1"/>
              <p:nvPr/>
            </p:nvSpPr>
            <p:spPr>
              <a:xfrm>
                <a:off x="4232128" y="3916683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7D8E0088-8AED-8C9E-E244-9C7BD2F5C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128" y="3916683"/>
                <a:ext cx="184922" cy="276999"/>
              </a:xfrm>
              <a:prstGeom prst="rect">
                <a:avLst/>
              </a:prstGeom>
              <a:blipFill>
                <a:blip r:embed="rId5"/>
                <a:stretch>
                  <a:fillRect l="-32258" r="-2258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FF3E78E2-C371-4E75-8636-AC3031E176A3}"/>
                  </a:ext>
                </a:extLst>
              </p:cNvPr>
              <p:cNvSpPr txBox="1"/>
              <p:nvPr/>
            </p:nvSpPr>
            <p:spPr>
              <a:xfrm>
                <a:off x="7167494" y="4099666"/>
                <a:ext cx="482440" cy="3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FF3E78E2-C371-4E75-8636-AC3031E17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94" y="4099666"/>
                <a:ext cx="482440" cy="370358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/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/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FC5F34B7-C66E-E915-8CF1-012A51C6B65D}"/>
              </a:ext>
            </a:extLst>
          </p:cNvPr>
          <p:cNvCxnSpPr>
            <a:cxnSpLocks/>
          </p:cNvCxnSpPr>
          <p:nvPr/>
        </p:nvCxnSpPr>
        <p:spPr>
          <a:xfrm>
            <a:off x="5205825" y="3603016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/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blipFill>
                <a:blip r:embed="rId9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80F2A63-61A0-52DD-0F84-A98836AC19B3}"/>
              </a:ext>
            </a:extLst>
          </p:cNvPr>
          <p:cNvCxnSpPr>
            <a:cxnSpLocks/>
          </p:cNvCxnSpPr>
          <p:nvPr/>
        </p:nvCxnSpPr>
        <p:spPr>
          <a:xfrm>
            <a:off x="7179614" y="3880015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/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blipFill>
                <a:blip r:embed="rId10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/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blipFill>
                <a:blip r:embed="rId11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7C3C7FBF-CC42-7D76-5DC2-55EB47EDFBE3}"/>
              </a:ext>
            </a:extLst>
          </p:cNvPr>
          <p:cNvSpPr/>
          <p:nvPr/>
        </p:nvSpPr>
        <p:spPr>
          <a:xfrm>
            <a:off x="4483356" y="3506011"/>
            <a:ext cx="270000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3E1A519-3047-0FA0-D535-D711C76652F4}"/>
              </a:ext>
            </a:extLst>
          </p:cNvPr>
          <p:cNvSpPr txBox="1"/>
          <p:nvPr/>
        </p:nvSpPr>
        <p:spPr>
          <a:xfrm>
            <a:off x="6000193" y="937029"/>
            <a:ext cx="5768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Data-structures</a:t>
            </a:r>
          </a:p>
          <a:p>
            <a:r>
              <a:rPr lang="en-US" sz="2400" dirty="0"/>
              <a:t>Grouping elements sharing same operations</a:t>
            </a:r>
          </a:p>
          <a:p>
            <a:r>
              <a:rPr lang="en-US" sz="2400" dirty="0"/>
              <a:t>Matrix-matrix multiplications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D9353C-8500-EE49-7096-84C6415C51D7}"/>
              </a:ext>
            </a:extLst>
          </p:cNvPr>
          <p:cNvSpPr txBox="1"/>
          <p:nvPr/>
        </p:nvSpPr>
        <p:spPr>
          <a:xfrm>
            <a:off x="1149232" y="1306360"/>
            <a:ext cx="3267818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Efficient implementation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2D539F-9EBA-0B01-D054-958D4D9A7809}"/>
              </a:ext>
            </a:extLst>
          </p:cNvPr>
          <p:cNvSpPr txBox="1"/>
          <p:nvPr/>
        </p:nvSpPr>
        <p:spPr>
          <a:xfrm>
            <a:off x="627798" y="2346359"/>
            <a:ext cx="161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Collocation</a:t>
            </a:r>
          </a:p>
        </p:txBody>
      </p:sp>
      <p:sp>
        <p:nvSpPr>
          <p:cNvPr id="28" name="Arrow: Pentagon 17">
            <a:extLst>
              <a:ext uri="{FF2B5EF4-FFF2-40B4-BE49-F238E27FC236}">
                <a16:creationId xmlns:a16="http://schemas.microsoft.com/office/drawing/2014/main" id="{E3E6EF9C-6C78-4939-C7FE-45B994B64960}"/>
              </a:ext>
            </a:extLst>
          </p:cNvPr>
          <p:cNvSpPr/>
          <p:nvPr/>
        </p:nvSpPr>
        <p:spPr>
          <a:xfrm>
            <a:off x="5007380" y="1233893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6" grpId="0"/>
      <p:bldP spid="58" grpId="0"/>
      <p:bldP spid="60" grpId="0"/>
      <p:bldP spid="61" grpId="0"/>
      <p:bldP spid="62" grpId="0"/>
      <p:bldP spid="67" grpId="0"/>
      <p:bldP spid="69" grpId="0"/>
      <p:bldP spid="71" grpId="0"/>
      <p:bldP spid="72" grpId="0"/>
      <p:bldP spid="77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Implementation optimization</a:t>
            </a:r>
          </a:p>
        </p:txBody>
      </p:sp>
      <p:sp>
        <p:nvSpPr>
          <p:cNvPr id="52" name="Espace réservé du numéro de diapositive 51">
            <a:extLst>
              <a:ext uri="{FF2B5EF4-FFF2-40B4-BE49-F238E27FC236}">
                <a16:creationId xmlns:a16="http://schemas.microsoft.com/office/drawing/2014/main" id="{BCCE5DA8-5C77-F581-A7AD-02F3B781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19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/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50" name="ZoneTexte 44">
                <a:extLst>
                  <a:ext uri="{FF2B5EF4-FFF2-40B4-BE49-F238E27FC236}">
                    <a16:creationId xmlns:a16="http://schemas.microsoft.com/office/drawing/2014/main" id="{DC19020D-3D94-7CC9-3321-5A947C178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58" y="2298790"/>
                <a:ext cx="2590966" cy="544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F1254553-0803-A20B-7F69-2832B665838D}"/>
              </a:ext>
            </a:extLst>
          </p:cNvPr>
          <p:cNvSpPr/>
          <p:nvPr/>
        </p:nvSpPr>
        <p:spPr>
          <a:xfrm>
            <a:off x="5286000" y="3506702"/>
            <a:ext cx="1620000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ABC9267-A42E-8B0F-1E7F-EED6ABDF9759}"/>
              </a:ext>
            </a:extLst>
          </p:cNvPr>
          <p:cNvSpPr txBox="1"/>
          <p:nvPr/>
        </p:nvSpPr>
        <p:spPr>
          <a:xfrm>
            <a:off x="4727868" y="39058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/>
              <a:t>=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86328C8-2EFE-BFBB-2C20-1D1FA8606669}"/>
              </a:ext>
            </a:extLst>
          </p:cNvPr>
          <p:cNvCxnSpPr>
            <a:cxnSpLocks/>
          </p:cNvCxnSpPr>
          <p:nvPr/>
        </p:nvCxnSpPr>
        <p:spPr>
          <a:xfrm>
            <a:off x="5666534" y="3386406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/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/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81EDAD59-BEDB-9C4A-1679-124D4F14E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60" y="3109407"/>
                <a:ext cx="133947" cy="276999"/>
              </a:xfrm>
              <a:prstGeom prst="rect">
                <a:avLst/>
              </a:prstGeom>
              <a:blipFill>
                <a:blip r:embed="rId4"/>
                <a:stretch>
                  <a:fillRect l="-45455" r="-3636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/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39D7F1C-DE1F-B261-F270-7AF20904E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405" y="3940637"/>
                <a:ext cx="911211" cy="390748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/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EA77100-C7D9-AB08-6AED-8F348D0AB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69" y="3905868"/>
                <a:ext cx="34015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FC5F34B7-C66E-E915-8CF1-012A51C6B65D}"/>
              </a:ext>
            </a:extLst>
          </p:cNvPr>
          <p:cNvCxnSpPr>
            <a:cxnSpLocks/>
          </p:cNvCxnSpPr>
          <p:nvPr/>
        </p:nvCxnSpPr>
        <p:spPr>
          <a:xfrm>
            <a:off x="5205825" y="3603016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/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8A0C6ACC-D9EE-6394-B5CC-CF42E348D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207" y="3914680"/>
                <a:ext cx="184922" cy="276999"/>
              </a:xfrm>
              <a:prstGeom prst="rect">
                <a:avLst/>
              </a:prstGeom>
              <a:blipFill>
                <a:blip r:embed="rId7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80F2A63-61A0-52DD-0F84-A98836AC19B3}"/>
              </a:ext>
            </a:extLst>
          </p:cNvPr>
          <p:cNvCxnSpPr>
            <a:cxnSpLocks/>
          </p:cNvCxnSpPr>
          <p:nvPr/>
        </p:nvCxnSpPr>
        <p:spPr>
          <a:xfrm>
            <a:off x="7179614" y="3880015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/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8914260B-2EB3-E11D-EF30-BE9BCED43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96" y="4191679"/>
                <a:ext cx="133946" cy="276999"/>
              </a:xfrm>
              <a:prstGeom prst="rect">
                <a:avLst/>
              </a:prstGeom>
              <a:blipFill>
                <a:blip r:embed="rId8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/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F2E4838-83B9-E4E3-AC89-53F98F3F3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26" y="3956043"/>
                <a:ext cx="911596" cy="390748"/>
              </a:xfrm>
              <a:prstGeom prst="rect">
                <a:avLst/>
              </a:prstGeom>
              <a:blipFill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43E1A519-3047-0FA0-D535-D711C76652F4}"/>
              </a:ext>
            </a:extLst>
          </p:cNvPr>
          <p:cNvSpPr txBox="1"/>
          <p:nvPr/>
        </p:nvSpPr>
        <p:spPr>
          <a:xfrm>
            <a:off x="6000193" y="937029"/>
            <a:ext cx="5768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Data-structures</a:t>
            </a:r>
          </a:p>
          <a:p>
            <a:r>
              <a:rPr lang="en-US" sz="2400" dirty="0"/>
              <a:t>Grouping elements sharing same operations</a:t>
            </a:r>
          </a:p>
          <a:p>
            <a:r>
              <a:rPr lang="en-US" sz="2400" dirty="0"/>
              <a:t>Matrix-matrix multiplications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D9353C-8500-EE49-7096-84C6415C51D7}"/>
              </a:ext>
            </a:extLst>
          </p:cNvPr>
          <p:cNvSpPr txBox="1"/>
          <p:nvPr/>
        </p:nvSpPr>
        <p:spPr>
          <a:xfrm>
            <a:off x="1149232" y="1306360"/>
            <a:ext cx="3267818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Efficient implementation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2D539F-9EBA-0B01-D054-958D4D9A7809}"/>
              </a:ext>
            </a:extLst>
          </p:cNvPr>
          <p:cNvSpPr txBox="1"/>
          <p:nvPr/>
        </p:nvSpPr>
        <p:spPr>
          <a:xfrm>
            <a:off x="627798" y="2346359"/>
            <a:ext cx="1617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Collocation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BB9504-F7C5-0EA7-A0BC-20A7C95A4524}"/>
              </a:ext>
            </a:extLst>
          </p:cNvPr>
          <p:cNvSpPr/>
          <p:nvPr/>
        </p:nvSpPr>
        <p:spPr>
          <a:xfrm>
            <a:off x="7258570" y="3507916"/>
            <a:ext cx="1958400" cy="162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2CC30F-6089-BEFD-4C80-CF645A4213C3}"/>
              </a:ext>
            </a:extLst>
          </p:cNvPr>
          <p:cNvSpPr/>
          <p:nvPr/>
        </p:nvSpPr>
        <p:spPr>
          <a:xfrm>
            <a:off x="2793402" y="3507225"/>
            <a:ext cx="1958838" cy="1260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F4D43A0-CF28-7E69-9875-313242A03253}"/>
              </a:ext>
            </a:extLst>
          </p:cNvPr>
          <p:cNvSpPr txBox="1"/>
          <p:nvPr/>
        </p:nvSpPr>
        <p:spPr>
          <a:xfrm>
            <a:off x="4727868" y="390708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/>
              <a:t>=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DA77B6B-3170-7E69-5CB3-A263D3DA1770}"/>
              </a:ext>
            </a:extLst>
          </p:cNvPr>
          <p:cNvCxnSpPr>
            <a:cxnSpLocks/>
          </p:cNvCxnSpPr>
          <p:nvPr/>
        </p:nvCxnSpPr>
        <p:spPr>
          <a:xfrm>
            <a:off x="5666534" y="338762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ED0562E-31BD-27A4-143B-90312C51F470}"/>
              </a:ext>
            </a:extLst>
          </p:cNvPr>
          <p:cNvCxnSpPr>
            <a:cxnSpLocks/>
          </p:cNvCxnSpPr>
          <p:nvPr/>
        </p:nvCxnSpPr>
        <p:spPr>
          <a:xfrm>
            <a:off x="2711866" y="3606233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29481DE-58BE-466C-72F6-7BB924DBB06B}"/>
                  </a:ext>
                </a:extLst>
              </p:cNvPr>
              <p:cNvSpPr txBox="1"/>
              <p:nvPr/>
            </p:nvSpPr>
            <p:spPr>
              <a:xfrm>
                <a:off x="2525248" y="3917897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D29481DE-58BE-466C-72F6-7BB924DB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48" y="3917897"/>
                <a:ext cx="184922" cy="276999"/>
              </a:xfrm>
              <a:prstGeom prst="rect">
                <a:avLst/>
              </a:prstGeom>
              <a:blipFill>
                <a:blip r:embed="rId10"/>
                <a:stretch>
                  <a:fillRect l="-32258" r="-225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14175735-820E-F852-13B1-26188ADD6EE9}"/>
                  </a:ext>
                </a:extLst>
              </p:cNvPr>
              <p:cNvSpPr txBox="1"/>
              <p:nvPr/>
            </p:nvSpPr>
            <p:spPr>
              <a:xfrm>
                <a:off x="7996550" y="4100880"/>
                <a:ext cx="482440" cy="370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14175735-820E-F852-13B1-26188ADD6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550" y="4100880"/>
                <a:ext cx="482440" cy="370358"/>
              </a:xfrm>
              <a:prstGeom prst="rect">
                <a:avLst/>
              </a:prstGeom>
              <a:blipFill>
                <a:blip r:embed="rId1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33E12DF-06C0-F43F-C417-5B29291E7FC1}"/>
              </a:ext>
            </a:extLst>
          </p:cNvPr>
          <p:cNvCxnSpPr>
            <a:cxnSpLocks/>
          </p:cNvCxnSpPr>
          <p:nvPr/>
        </p:nvCxnSpPr>
        <p:spPr>
          <a:xfrm>
            <a:off x="7686739" y="338762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08BBD338-795C-0C79-C41E-39FB65B6AAE4}"/>
                  </a:ext>
                </a:extLst>
              </p:cNvPr>
              <p:cNvSpPr txBox="1"/>
              <p:nvPr/>
            </p:nvSpPr>
            <p:spPr>
              <a:xfrm>
                <a:off x="8069765" y="3110621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08BBD338-795C-0C79-C41E-39FB65B6A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65" y="3110621"/>
                <a:ext cx="171777" cy="276999"/>
              </a:xfrm>
              <a:prstGeom prst="rect">
                <a:avLst/>
              </a:prstGeom>
              <a:blipFill>
                <a:blip r:embed="rId12"/>
                <a:stretch>
                  <a:fillRect l="-21429" r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D2CD505E-E41F-50F0-10CE-9E47713C3817}"/>
              </a:ext>
            </a:extLst>
          </p:cNvPr>
          <p:cNvCxnSpPr>
            <a:cxnSpLocks/>
          </p:cNvCxnSpPr>
          <p:nvPr/>
        </p:nvCxnSpPr>
        <p:spPr>
          <a:xfrm>
            <a:off x="3346490" y="3387620"/>
            <a:ext cx="90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36C247C-7DEF-3057-A422-00D8A9037633}"/>
                  </a:ext>
                </a:extLst>
              </p:cNvPr>
              <p:cNvSpPr txBox="1"/>
              <p:nvPr/>
            </p:nvSpPr>
            <p:spPr>
              <a:xfrm>
                <a:off x="3729516" y="3110621"/>
                <a:ext cx="1717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36C247C-7DEF-3057-A422-00D8A903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516" y="3110621"/>
                <a:ext cx="171777" cy="276999"/>
              </a:xfrm>
              <a:prstGeom prst="rect">
                <a:avLst/>
              </a:prstGeom>
              <a:blipFill>
                <a:blip r:embed="rId13"/>
                <a:stretch>
                  <a:fillRect l="-21429" r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1735216-1324-5043-89DF-D90838A042AB}"/>
                  </a:ext>
                </a:extLst>
              </p:cNvPr>
              <p:cNvSpPr txBox="1"/>
              <p:nvPr/>
            </p:nvSpPr>
            <p:spPr>
              <a:xfrm>
                <a:off x="6853769" y="3907082"/>
                <a:ext cx="340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B1735216-1324-5043-89DF-D90838A04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769" y="3907082"/>
                <a:ext cx="34015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87FDF74-F785-B9FC-A237-67937C2ECE6B}"/>
              </a:ext>
            </a:extLst>
          </p:cNvPr>
          <p:cNvCxnSpPr>
            <a:cxnSpLocks/>
          </p:cNvCxnSpPr>
          <p:nvPr/>
        </p:nvCxnSpPr>
        <p:spPr>
          <a:xfrm>
            <a:off x="5205825" y="3604230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617E377-F37D-103B-A27B-BED7CCEFD1B9}"/>
              </a:ext>
            </a:extLst>
          </p:cNvPr>
          <p:cNvCxnSpPr>
            <a:cxnSpLocks/>
          </p:cNvCxnSpPr>
          <p:nvPr/>
        </p:nvCxnSpPr>
        <p:spPr>
          <a:xfrm>
            <a:off x="7179614" y="3881229"/>
            <a:ext cx="6433" cy="933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ED83F36-8321-0D72-CB7E-5D3151A2C022}"/>
                  </a:ext>
                </a:extLst>
              </p:cNvPr>
              <p:cNvSpPr txBox="1"/>
              <p:nvPr/>
            </p:nvSpPr>
            <p:spPr>
              <a:xfrm>
                <a:off x="6992996" y="4192893"/>
                <a:ext cx="1339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ED83F36-8321-0D72-CB7E-5D3151A2C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996" y="4192893"/>
                <a:ext cx="133946" cy="276999"/>
              </a:xfrm>
              <a:prstGeom prst="rect">
                <a:avLst/>
              </a:prstGeom>
              <a:blipFill>
                <a:blip r:embed="rId15"/>
                <a:stretch>
                  <a:fillRect l="-45455" r="-3636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>
            <a:extLst>
              <a:ext uri="{FF2B5EF4-FFF2-40B4-BE49-F238E27FC236}">
                <a16:creationId xmlns:a16="http://schemas.microsoft.com/office/drawing/2014/main" id="{C6846215-188B-1C03-1F42-E0BF87AF899F}"/>
              </a:ext>
            </a:extLst>
          </p:cNvPr>
          <p:cNvSpPr txBox="1"/>
          <p:nvPr/>
        </p:nvSpPr>
        <p:spPr>
          <a:xfrm>
            <a:off x="627798" y="5476793"/>
            <a:ext cx="1909369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Cartesian grid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C918FF2-26EA-3093-3174-6B464F594E9A}"/>
              </a:ext>
            </a:extLst>
          </p:cNvPr>
          <p:cNvSpPr txBox="1"/>
          <p:nvPr/>
        </p:nvSpPr>
        <p:spPr>
          <a:xfrm>
            <a:off x="2587158" y="5476790"/>
            <a:ext cx="381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Elements differ only by order</a:t>
            </a:r>
          </a:p>
        </p:txBody>
      </p:sp>
      <p:sp>
        <p:nvSpPr>
          <p:cNvPr id="49" name="Arrow: Pentagon 17">
            <a:extLst>
              <a:ext uri="{FF2B5EF4-FFF2-40B4-BE49-F238E27FC236}">
                <a16:creationId xmlns:a16="http://schemas.microsoft.com/office/drawing/2014/main" id="{B6D5428B-E8A9-7E84-8678-8DA78E3B7E49}"/>
              </a:ext>
            </a:extLst>
          </p:cNvPr>
          <p:cNvSpPr/>
          <p:nvPr/>
        </p:nvSpPr>
        <p:spPr>
          <a:xfrm>
            <a:off x="6451286" y="5404326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6F7CDDF-57DE-CF0C-0CDF-EFD7B920B72F}"/>
              </a:ext>
            </a:extLst>
          </p:cNvPr>
          <p:cNvSpPr txBox="1"/>
          <p:nvPr/>
        </p:nvSpPr>
        <p:spPr>
          <a:xfrm>
            <a:off x="6799836" y="5476791"/>
            <a:ext cx="4968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 by order and collocate all at once</a:t>
            </a:r>
          </a:p>
        </p:txBody>
      </p:sp>
      <p:sp>
        <p:nvSpPr>
          <p:cNvPr id="55" name="Arrow: Pentagon 17">
            <a:extLst>
              <a:ext uri="{FF2B5EF4-FFF2-40B4-BE49-F238E27FC236}">
                <a16:creationId xmlns:a16="http://schemas.microsoft.com/office/drawing/2014/main" id="{6FE712C6-660A-3F49-93E7-2BC20CAD4EA4}"/>
              </a:ext>
            </a:extLst>
          </p:cNvPr>
          <p:cNvSpPr/>
          <p:nvPr/>
        </p:nvSpPr>
        <p:spPr>
          <a:xfrm>
            <a:off x="5007380" y="1233893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3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249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Motivation</a:t>
            </a: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82EBF607-ADE2-D610-C5CC-1416316877E0}"/>
              </a:ext>
            </a:extLst>
          </p:cNvPr>
          <p:cNvSpPr txBox="1"/>
          <p:nvPr/>
        </p:nvSpPr>
        <p:spPr>
          <a:xfrm>
            <a:off x="8489057" y="811683"/>
            <a:ext cx="294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Topology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7AFE2-DE24-5AAA-E1F3-A51CDA0A6E74}"/>
              </a:ext>
            </a:extLst>
          </p:cNvPr>
          <p:cNvSpPr txBox="1"/>
          <p:nvPr/>
        </p:nvSpPr>
        <p:spPr>
          <a:xfrm>
            <a:off x="612875" y="1627585"/>
            <a:ext cx="2960169" cy="954107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Complex / evolving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geometry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DF4411-A03F-0B01-8BB6-E9DC4B61E640}"/>
              </a:ext>
            </a:extLst>
          </p:cNvPr>
          <p:cNvSpPr txBox="1"/>
          <p:nvPr/>
        </p:nvSpPr>
        <p:spPr>
          <a:xfrm>
            <a:off x="613844" y="3816630"/>
            <a:ext cx="29592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Multiphysics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50F9A9-C103-2770-18FE-DC3EAAD9CE17}"/>
              </a:ext>
            </a:extLst>
          </p:cNvPr>
          <p:cNvSpPr txBox="1"/>
          <p:nvPr/>
        </p:nvSpPr>
        <p:spPr>
          <a:xfrm>
            <a:off x="612875" y="5574788"/>
            <a:ext cx="29592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High resolution</a:t>
            </a:r>
          </a:p>
        </p:txBody>
      </p:sp>
      <p:pic>
        <p:nvPicPr>
          <p:cNvPr id="26" name="Picture 7" descr="Une image contenant plante, agave&#10;&#10;Description générée automatiquement">
            <a:extLst>
              <a:ext uri="{FF2B5EF4-FFF2-40B4-BE49-F238E27FC236}">
                <a16:creationId xmlns:a16="http://schemas.microsoft.com/office/drawing/2014/main" id="{2C2BF285-E5E6-6821-E40F-C1A743743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40" y="1204639"/>
            <a:ext cx="1796203" cy="1800000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9F94C4D6-7DDF-42B1-FF89-EA92DC6019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49" y="1384638"/>
            <a:ext cx="2397886" cy="14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786538C-5A4A-D0BB-AD34-B52EFC825D24}"/>
              </a:ext>
            </a:extLst>
          </p:cNvPr>
          <p:cNvSpPr txBox="1"/>
          <p:nvPr/>
        </p:nvSpPr>
        <p:spPr>
          <a:xfrm>
            <a:off x="4758928" y="811683"/>
            <a:ext cx="3120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Additive manufacturing</a:t>
            </a:r>
          </a:p>
        </p:txBody>
      </p:sp>
      <p:pic>
        <p:nvPicPr>
          <p:cNvPr id="29" name="Picture 17" descr="Une image contenant objet d’extérieur, roue à vent&#10;&#10;Description générée automatiquement">
            <a:extLst>
              <a:ext uri="{FF2B5EF4-FFF2-40B4-BE49-F238E27FC236}">
                <a16:creationId xmlns:a16="http://schemas.microsoft.com/office/drawing/2014/main" id="{2AA70D01-E2B9-CE49-28FC-D39DFE0A1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59" y="3341370"/>
            <a:ext cx="319526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12">
            <a:extLst>
              <a:ext uri="{FF2B5EF4-FFF2-40B4-BE49-F238E27FC236}">
                <a16:creationId xmlns:a16="http://schemas.microsoft.com/office/drawing/2014/main" id="{6F17CF2F-366E-C122-19DC-D205433A5A4D}"/>
              </a:ext>
            </a:extLst>
          </p:cNvPr>
          <p:cNvSpPr txBox="1"/>
          <p:nvPr/>
        </p:nvSpPr>
        <p:spPr>
          <a:xfrm>
            <a:off x="4814736" y="3004639"/>
            <a:ext cx="301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Fluid-solid interactions</a:t>
            </a:r>
          </a:p>
        </p:txBody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id="{31F53C69-356D-051C-A295-9EA33BF47C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521" y="3341370"/>
            <a:ext cx="1905439" cy="1800000"/>
          </a:xfrm>
          <a:prstGeom prst="rect">
            <a:avLst/>
          </a:prstGeom>
        </p:spPr>
      </p:pic>
      <p:sp>
        <p:nvSpPr>
          <p:cNvPr id="32" name="TextBox 16">
            <a:extLst>
              <a:ext uri="{FF2B5EF4-FFF2-40B4-BE49-F238E27FC236}">
                <a16:creationId xmlns:a16="http://schemas.microsoft.com/office/drawing/2014/main" id="{DEB9DE4A-F026-4FD2-0900-5A9CF62A4922}"/>
              </a:ext>
            </a:extLst>
          </p:cNvPr>
          <p:cNvSpPr txBox="1"/>
          <p:nvPr/>
        </p:nvSpPr>
        <p:spPr>
          <a:xfrm>
            <a:off x="8401563" y="2947407"/>
            <a:ext cx="3123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Conjugate heat transfer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085FD1E1-EA0D-13C6-8A9A-6A1BF8C90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9" y="5320364"/>
            <a:ext cx="5130720" cy="1216757"/>
          </a:xfrm>
          <a:prstGeom prst="rect">
            <a:avLst/>
          </a:prstGeom>
        </p:spPr>
      </p:pic>
      <p:sp>
        <p:nvSpPr>
          <p:cNvPr id="35" name="TextBox 5">
            <a:extLst>
              <a:ext uri="{FF2B5EF4-FFF2-40B4-BE49-F238E27FC236}">
                <a16:creationId xmlns:a16="http://schemas.microsoft.com/office/drawing/2014/main" id="{9C97FEF7-4912-8E9C-9367-570FBD005249}"/>
              </a:ext>
            </a:extLst>
          </p:cNvPr>
          <p:cNvSpPr txBox="1"/>
          <p:nvPr/>
        </p:nvSpPr>
        <p:spPr>
          <a:xfrm>
            <a:off x="5530895" y="6098008"/>
            <a:ext cx="9316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[Frère,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66507A8B-6E03-DF18-30ED-EABC314782BE}"/>
              </a:ext>
            </a:extLst>
          </p:cNvPr>
          <p:cNvSpPr txBox="1"/>
          <p:nvPr/>
        </p:nvSpPr>
        <p:spPr>
          <a:xfrm>
            <a:off x="4581379" y="4879760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[Thomas, 2019]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1ECB0F8E-B637-A5A3-6C45-3E84D7A4DF04}"/>
              </a:ext>
            </a:extLst>
          </p:cNvPr>
          <p:cNvSpPr txBox="1"/>
          <p:nvPr/>
        </p:nvSpPr>
        <p:spPr>
          <a:xfrm>
            <a:off x="10841281" y="4879760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2018]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3B84E348-1E5B-179B-D7EF-784DA2808362}"/>
              </a:ext>
            </a:extLst>
          </p:cNvPr>
          <p:cNvSpPr txBox="1"/>
          <p:nvPr/>
        </p:nvSpPr>
        <p:spPr>
          <a:xfrm>
            <a:off x="10270612" y="2685797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Alexandersen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2016]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846BA8-6628-C418-8173-B5FBC0C6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8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36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Towards high accuracy immersed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6912C-E8D2-CD01-B89D-1874C090E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1" y="1136992"/>
            <a:ext cx="2880000" cy="28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AC9074-068D-4165-AB52-76915E59DC60}"/>
              </a:ext>
            </a:extLst>
          </p:cNvPr>
          <p:cNvSpPr txBox="1"/>
          <p:nvPr/>
        </p:nvSpPr>
        <p:spPr>
          <a:xfrm>
            <a:off x="1608991" y="364766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D25DA5-349F-F3F4-8DE7-C05298762B6B}"/>
              </a:ext>
            </a:extLst>
          </p:cNvPr>
          <p:cNvSpPr txBox="1"/>
          <p:nvPr/>
        </p:nvSpPr>
        <p:spPr>
          <a:xfrm>
            <a:off x="266948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2951E2-330A-3FFA-80FC-6F8092AC0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0" y="1136992"/>
            <a:ext cx="2879999" cy="28799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B49B44-C6A7-F1D0-66BA-A288AF960CE4}"/>
              </a:ext>
            </a:extLst>
          </p:cNvPr>
          <p:cNvSpPr txBox="1"/>
          <p:nvPr/>
        </p:nvSpPr>
        <p:spPr>
          <a:xfrm>
            <a:off x="1412295" y="4340632"/>
            <a:ext cx="32724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Immersed approach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7468C-F93D-A6DD-1396-61930539CC5E}"/>
              </a:ext>
            </a:extLst>
          </p:cNvPr>
          <p:cNvSpPr txBox="1"/>
          <p:nvPr/>
        </p:nvSpPr>
        <p:spPr>
          <a:xfrm>
            <a:off x="4801823" y="257699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Cut-cell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DF15D-87E3-BB1D-14A9-C08EFB0A6964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3758696" y="2807824"/>
            <a:ext cx="1043127" cy="310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D2605FD-C43F-54B3-B7AE-32BBB1195CED}"/>
              </a:ext>
            </a:extLst>
          </p:cNvPr>
          <p:cNvSpPr/>
          <p:nvPr/>
        </p:nvSpPr>
        <p:spPr>
          <a:xfrm>
            <a:off x="3404366" y="2943062"/>
            <a:ext cx="354330" cy="350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43475-5E22-4B80-C24B-359E937E4221}"/>
              </a:ext>
            </a:extLst>
          </p:cNvPr>
          <p:cNvSpPr txBox="1"/>
          <p:nvPr/>
        </p:nvSpPr>
        <p:spPr>
          <a:xfrm>
            <a:off x="672495" y="5007091"/>
            <a:ext cx="47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Simple mesh generation 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 errors at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resolution near interfaces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EEA4-D23C-683A-5B5A-10B7BEF57182}"/>
              </a:ext>
            </a:extLst>
          </p:cNvPr>
          <p:cNvSpPr txBox="1"/>
          <p:nvPr/>
        </p:nvSpPr>
        <p:spPr>
          <a:xfrm>
            <a:off x="6777325" y="1132148"/>
            <a:ext cx="4733347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tackle lack of accuracy?</a:t>
            </a:r>
          </a:p>
        </p:txBody>
      </p:sp>
      <p:sp>
        <p:nvSpPr>
          <p:cNvPr id="19" name="Arrow: Pentagon 17">
            <a:extLst>
              <a:ext uri="{FF2B5EF4-FFF2-40B4-BE49-F238E27FC236}">
                <a16:creationId xmlns:a16="http://schemas.microsoft.com/office/drawing/2014/main" id="{FFFF197F-9305-60FC-D696-35DCF68DB3A6}"/>
              </a:ext>
            </a:extLst>
          </p:cNvPr>
          <p:cNvSpPr/>
          <p:nvPr/>
        </p:nvSpPr>
        <p:spPr>
          <a:xfrm rot="5400000">
            <a:off x="8942756" y="194023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48">
            <a:extLst>
              <a:ext uri="{FF2B5EF4-FFF2-40B4-BE49-F238E27FC236}">
                <a16:creationId xmlns:a16="http://schemas.microsoft.com/office/drawing/2014/main" id="{6DDEBD5C-D920-CC76-B285-CEA4232A8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618" y="2455919"/>
            <a:ext cx="2016000" cy="1512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56AB49-B326-04F3-485A-CE7072726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97" y="2590742"/>
            <a:ext cx="1654575" cy="1206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2C313-BD29-FE75-C3E6-5DF9004A1A72}"/>
              </a:ext>
            </a:extLst>
          </p:cNvPr>
          <p:cNvSpPr txBox="1"/>
          <p:nvPr/>
        </p:nvSpPr>
        <p:spPr>
          <a:xfrm>
            <a:off x="6375217" y="3893736"/>
            <a:ext cx="23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DG</a:t>
            </a:r>
          </a:p>
          <a:p>
            <a:pPr algn="ctr"/>
            <a:r>
              <a:rPr lang="en-US" sz="2400" dirty="0"/>
              <a:t>on cartesian grid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1C49D4-3663-1509-86A3-2ED6779AA21A}"/>
              </a:ext>
            </a:extLst>
          </p:cNvPr>
          <p:cNvSpPr txBox="1"/>
          <p:nvPr/>
        </p:nvSpPr>
        <p:spPr>
          <a:xfrm>
            <a:off x="10025394" y="3893740"/>
            <a:ext cx="160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</a:t>
            </a:r>
          </a:p>
          <a:p>
            <a:pPr algn="ctr"/>
            <a:r>
              <a:rPr lang="en-US" sz="2400" dirty="0"/>
              <a:t>cut-cells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B0359-CD00-FFB6-7880-7903E761EC99}"/>
              </a:ext>
            </a:extLst>
          </p:cNvPr>
          <p:cNvSpPr/>
          <p:nvPr/>
        </p:nvSpPr>
        <p:spPr>
          <a:xfrm>
            <a:off x="9755997" y="2455919"/>
            <a:ext cx="1874901" cy="2268814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20</a:t>
            </a:fld>
            <a:endParaRPr lang="fr-FR"/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C8CF8F6B-5F9D-1F22-E71F-FD750468C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8597"/>
            <a:ext cx="1224000" cy="122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A3EE83-13E5-8DE0-9F95-AC6FA80123AB}"/>
              </a:ext>
            </a:extLst>
          </p:cNvPr>
          <p:cNvSpPr txBox="1"/>
          <p:nvPr/>
        </p:nvSpPr>
        <p:spPr>
          <a:xfrm>
            <a:off x="7328782" y="5951682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mesh refinement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3A125-FB2E-2782-3C47-DB90FC286D20}"/>
              </a:ext>
            </a:extLst>
          </p:cNvPr>
          <p:cNvSpPr/>
          <p:nvPr/>
        </p:nvSpPr>
        <p:spPr>
          <a:xfrm>
            <a:off x="7328782" y="4768470"/>
            <a:ext cx="4025018" cy="158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097DC39-EDAC-B925-12A7-1919A6C2181D}"/>
              </a:ext>
            </a:extLst>
          </p:cNvPr>
          <p:cNvSpPr txBox="1"/>
          <p:nvPr/>
        </p:nvSpPr>
        <p:spPr>
          <a:xfrm>
            <a:off x="7328782" y="5951681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Adaptive mesh refinement</a:t>
            </a: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01231BF8-A705-0A19-A9DE-7F4FE3F0C64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2906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Geometry in Cartesian grid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37780C-A7D4-ACB9-34CC-E4421C6FF9BA}"/>
              </a:ext>
            </a:extLst>
          </p:cNvPr>
          <p:cNvSpPr txBox="1"/>
          <p:nvPr/>
        </p:nvSpPr>
        <p:spPr>
          <a:xfrm>
            <a:off x="614751" y="1136992"/>
            <a:ext cx="129740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Level-set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F7B7D5-EB8D-97C9-3AA1-AF7B11C67FA8}"/>
              </a:ext>
            </a:extLst>
          </p:cNvPr>
          <p:cNvSpPr txBox="1"/>
          <p:nvPr/>
        </p:nvSpPr>
        <p:spPr>
          <a:xfrm>
            <a:off x="2100897" y="1133055"/>
            <a:ext cx="593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are we with respect to geometry limit?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B0D2E6-4F0F-F247-2266-F3807F2D1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55" y="1887019"/>
            <a:ext cx="3600000" cy="21136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11A615-5FCC-52FD-DD7E-4E0BEE42F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59" y="1840711"/>
            <a:ext cx="2160000" cy="216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ED4EC1-16C0-675F-4AF7-0D5F038C3A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55" y="4093341"/>
            <a:ext cx="3600000" cy="6997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51FA507-B480-056F-C80C-D41223BE9F47}"/>
              </a:ext>
            </a:extLst>
          </p:cNvPr>
          <p:cNvSpPr txBox="1"/>
          <p:nvPr/>
        </p:nvSpPr>
        <p:spPr>
          <a:xfrm>
            <a:off x="3173458" y="4191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  <a:endParaRPr lang="en-GB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79A2540-33EE-068F-FC1C-F7FB657EA7A0}"/>
              </a:ext>
            </a:extLst>
          </p:cNvPr>
          <p:cNvCxnSpPr/>
          <p:nvPr/>
        </p:nvCxnSpPr>
        <p:spPr>
          <a:xfrm>
            <a:off x="3324301" y="409715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FB74490-748D-2CD7-6A40-432A7FA746A9}"/>
                  </a:ext>
                </a:extLst>
              </p:cNvPr>
              <p:cNvSpPr txBox="1"/>
              <p:nvPr/>
            </p:nvSpPr>
            <p:spPr>
              <a:xfrm>
                <a:off x="7646646" y="278157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FB74490-748D-2CD7-6A40-432A7FA74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646" y="278157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308" r="-7692" b="-35714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80A5F8F-C850-5364-4B01-FA8B98A0F10D}"/>
                  </a:ext>
                </a:extLst>
              </p:cNvPr>
              <p:cNvSpPr txBox="1"/>
              <p:nvPr/>
            </p:nvSpPr>
            <p:spPr>
              <a:xfrm>
                <a:off x="7230777" y="3801149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880A5F8F-C850-5364-4B01-FA8B98A0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777" y="3801149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308" r="-7692" b="-4074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5B46446C-BACC-4141-ECD1-0596441CAFD4}"/>
              </a:ext>
            </a:extLst>
          </p:cNvPr>
          <p:cNvSpPr txBox="1"/>
          <p:nvPr/>
        </p:nvSpPr>
        <p:spPr>
          <a:xfrm>
            <a:off x="1190132" y="5041984"/>
            <a:ext cx="2748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Analytical</a:t>
            </a:r>
            <a:r>
              <a:rPr lang="fr-BE" sz="2400" dirty="0"/>
              <a:t> </a:t>
            </a:r>
            <a:r>
              <a:rPr lang="fr-BE" sz="2400" dirty="0" err="1"/>
              <a:t>level</a:t>
            </a:r>
            <a:r>
              <a:rPr lang="fr-BE" sz="2400" dirty="0"/>
              <a:t>-set</a:t>
            </a:r>
          </a:p>
          <a:p>
            <a:r>
              <a:rPr lang="fr-BE" sz="2400" dirty="0" err="1"/>
              <a:t>Signed</a:t>
            </a:r>
            <a:r>
              <a:rPr lang="fr-BE" sz="2400" dirty="0"/>
              <a:t> distance </a:t>
            </a:r>
            <a:r>
              <a:rPr lang="fr-BE" sz="2400" dirty="0" err="1"/>
              <a:t>field</a:t>
            </a:r>
            <a:endParaRPr lang="fr-BE" sz="2400" dirty="0"/>
          </a:p>
          <a:p>
            <a:r>
              <a:rPr lang="fr-BE" sz="2400" dirty="0"/>
              <a:t>…</a:t>
            </a:r>
          </a:p>
        </p:txBody>
      </p:sp>
      <p:sp>
        <p:nvSpPr>
          <p:cNvPr id="15" name="Right Brace 18">
            <a:extLst>
              <a:ext uri="{FF2B5EF4-FFF2-40B4-BE49-F238E27FC236}">
                <a16:creationId xmlns:a16="http://schemas.microsoft.com/office/drawing/2014/main" id="{61F7815E-695C-9B23-9A62-795C9937EC7D}"/>
              </a:ext>
            </a:extLst>
          </p:cNvPr>
          <p:cNvSpPr/>
          <p:nvPr/>
        </p:nvSpPr>
        <p:spPr>
          <a:xfrm>
            <a:off x="3938770" y="4994149"/>
            <a:ext cx="284085" cy="1296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740639D-1B44-C865-DBFA-A058C48F9E6E}"/>
              </a:ext>
            </a:extLst>
          </p:cNvPr>
          <p:cNvSpPr txBox="1"/>
          <p:nvPr/>
        </p:nvSpPr>
        <p:spPr>
          <a:xfrm>
            <a:off x="4598126" y="5411315"/>
            <a:ext cx="6124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Project </a:t>
            </a:r>
            <a:r>
              <a:rPr lang="fr-BE" sz="2400" dirty="0" err="1"/>
              <a:t>level</a:t>
            </a:r>
            <a:r>
              <a:rPr lang="fr-BE" sz="2400" dirty="0"/>
              <a:t>-set onto </a:t>
            </a:r>
            <a:r>
              <a:rPr lang="fr-BE" sz="2400" b="1" dirty="0"/>
              <a:t>Bernstein</a:t>
            </a:r>
            <a:r>
              <a:rPr lang="fr-BE" sz="2400" dirty="0"/>
              <a:t> </a:t>
            </a:r>
            <a:r>
              <a:rPr lang="fr-BE" sz="2400" dirty="0" err="1"/>
              <a:t>functional</a:t>
            </a:r>
            <a:r>
              <a:rPr lang="fr-BE" sz="2400" dirty="0"/>
              <a:t> basis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DFF86D5-D00B-9299-AC82-F6B0538A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0826BFE3-406C-01C2-4CCD-C41883BB4F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D02B6C4C-BDC2-7656-1984-DB1BBCA53717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5AC005-12F8-FD3C-9E9D-D6583AF0626F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35AC005-12F8-FD3C-9E9D-D6583AF06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83FD0D3-DC3F-ABE1-375B-A433A027C887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83FD0D3-DC3F-ABE1-375B-A433A027C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18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1938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1938544" cy="461665"/>
              </a:xfrm>
              <a:prstGeom prst="rect">
                <a:avLst/>
              </a:prstGeom>
              <a:blipFill>
                <a:blip r:embed="rId5"/>
                <a:stretch>
                  <a:fillRect l="-4717" t="-10526" r="-125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ECDF16AC-F372-D37D-18FE-9913A8E19E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B99F6825-13E9-E6EC-C848-A11F63609606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300BC96-82B4-DAD3-F33E-069051C8E2B2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F300BC96-82B4-DAD3-F33E-069051C8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3B0EEB2-0B89-4F95-95F2-87F477D44B16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C3B0EEB2-0B89-4F95-95F2-87F477D44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694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Taking advantage of </a:t>
                </a:r>
                <a:r>
                  <a:rPr lang="en-US" sz="2400" b="1" dirty="0"/>
                  <a:t>Bernstein</a:t>
                </a:r>
                <a:r>
                  <a:rPr lang="en-US" sz="2400" dirty="0"/>
                  <a:t> polynomials properties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blipFill>
                <a:blip r:embed="rId5"/>
                <a:stretch>
                  <a:fillRect l="-1325" t="-5882" r="-26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951CD54F-F9D9-C56A-75F9-D8610F2FFC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/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)&lt;0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at least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b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blipFill>
                <a:blip r:embed="rId7"/>
                <a:stretch>
                  <a:fillRect l="-986" t="-8974" b="-2692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4">
            <a:extLst>
              <a:ext uri="{FF2B5EF4-FFF2-40B4-BE49-F238E27FC236}">
                <a16:creationId xmlns:a16="http://schemas.microsoft.com/office/drawing/2014/main" id="{12ACE555-1257-23C7-D185-2A19DEED8E90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94190AD-3CAB-5AD4-0466-FE4F02D65BE5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394190AD-3CAB-5AD4-0466-FE4F02D65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179C5CB-6617-B995-60FF-2AD5450B54D2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179C5CB-6617-B995-60FF-2AD5450B5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72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Taking advantage of </a:t>
                </a:r>
                <a:r>
                  <a:rPr lang="en-US" sz="2400" b="1" dirty="0"/>
                  <a:t>Bernstein</a:t>
                </a:r>
                <a:r>
                  <a:rPr lang="en-US" sz="2400" dirty="0"/>
                  <a:t> polynomials properties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blipFill>
                <a:blip r:embed="rId5"/>
                <a:stretch>
                  <a:fillRect l="-1325" t="-5882" r="-26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B6C16E0D-A636-A6AB-3584-E9A8684D2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8" y="5199263"/>
            <a:ext cx="614151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59E03BE-D9E2-3956-89CE-5558E8A9D3CA}"/>
              </a:ext>
            </a:extLst>
          </p:cNvPr>
          <p:cNvSpPr txBox="1"/>
          <p:nvPr/>
        </p:nvSpPr>
        <p:spPr>
          <a:xfrm>
            <a:off x="1943279" y="5242888"/>
            <a:ext cx="1882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False-positive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7EC579-FF86-11A5-5C66-958F3905C1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/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)&lt;0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at least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b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blipFill>
                <a:blip r:embed="rId8"/>
                <a:stretch>
                  <a:fillRect l="-986" t="-8974" b="-2692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4">
            <a:extLst>
              <a:ext uri="{FF2B5EF4-FFF2-40B4-BE49-F238E27FC236}">
                <a16:creationId xmlns:a16="http://schemas.microsoft.com/office/drawing/2014/main" id="{E9DCCB3B-D5F6-C042-3101-2D0836035FED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F2E8C7A-9F7E-DC37-9018-C77498500CD5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6F2E8C7A-9F7E-DC37-9018-C77498500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40D8E7-217F-3F96-9AC0-8FD631190305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C440D8E7-217F-3F96-9AC0-8FD63119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33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Cut-cell identification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1F51A8-425D-56B4-3B8D-B0D81F96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/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Detect change of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BC53E03A-1C99-D922-E22E-C199E2E5D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" y="967105"/>
                <a:ext cx="3479479" cy="461665"/>
              </a:xfrm>
              <a:prstGeom prst="rect">
                <a:avLst/>
              </a:prstGeom>
              <a:blipFill>
                <a:blip r:embed="rId4"/>
                <a:stretch>
                  <a:fillRect l="-2627" t="-10667" r="-17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row: Pentagon 17">
            <a:extLst>
              <a:ext uri="{FF2B5EF4-FFF2-40B4-BE49-F238E27FC236}">
                <a16:creationId xmlns:a16="http://schemas.microsoft.com/office/drawing/2014/main" id="{34ABBF89-7A6A-9A66-DAD5-0FAC20497FCF}"/>
              </a:ext>
            </a:extLst>
          </p:cNvPr>
          <p:cNvSpPr/>
          <p:nvPr/>
        </p:nvSpPr>
        <p:spPr>
          <a:xfrm>
            <a:off x="4376560" y="89463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/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Sampling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r-BE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Taking advantage of </a:t>
                </a:r>
                <a:r>
                  <a:rPr lang="en-US" sz="2400" b="1" dirty="0"/>
                  <a:t>Bernstein</a:t>
                </a:r>
                <a:r>
                  <a:rPr lang="en-US" sz="2400" dirty="0"/>
                  <a:t> polynomials properties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BA1B3788-2269-9F6D-FDDD-E6BCCEF3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989" y="811683"/>
                <a:ext cx="6899389" cy="830997"/>
              </a:xfrm>
              <a:prstGeom prst="rect">
                <a:avLst/>
              </a:prstGeom>
              <a:blipFill>
                <a:blip r:embed="rId5"/>
                <a:stretch>
                  <a:fillRect l="-1325" t="-5882" r="-26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B6C16E0D-A636-A6AB-3584-E9A8684D2E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28" y="5199263"/>
            <a:ext cx="614151" cy="54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59E03BE-D9E2-3956-89CE-5558E8A9D3CA}"/>
              </a:ext>
            </a:extLst>
          </p:cNvPr>
          <p:cNvSpPr txBox="1"/>
          <p:nvPr/>
        </p:nvSpPr>
        <p:spPr>
          <a:xfrm>
            <a:off x="1943279" y="5242888"/>
            <a:ext cx="8257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False-positive: Refinement (but only on reduced set of elements)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6C2EBF-3555-DD10-A910-BE5AA70B1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90" y="1809000"/>
            <a:ext cx="4318821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/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)&lt;0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at least one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  <m:sub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  <m:sup>
                        <m:r>
                          <a:rPr lang="fr-BE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p>
                    </m:sSubSup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6317675E-275A-EFA8-657D-99167B56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239" y="1971436"/>
                <a:ext cx="4311245" cy="462947"/>
              </a:xfrm>
              <a:prstGeom prst="rect">
                <a:avLst/>
              </a:prstGeom>
              <a:blipFill>
                <a:blip r:embed="rId8"/>
                <a:stretch>
                  <a:fillRect l="-986" t="-8974" b="-26923"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4">
            <a:extLst>
              <a:ext uri="{FF2B5EF4-FFF2-40B4-BE49-F238E27FC236}">
                <a16:creationId xmlns:a16="http://schemas.microsoft.com/office/drawing/2014/main" id="{49A2EDA6-A271-142B-2B59-43B95A201938}"/>
              </a:ext>
            </a:extLst>
          </p:cNvPr>
          <p:cNvSpPr txBox="1"/>
          <p:nvPr/>
        </p:nvSpPr>
        <p:spPr>
          <a:xfrm>
            <a:off x="3667883" y="4815532"/>
            <a:ext cx="1037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2012]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309494E-FAF0-B790-153B-D15721272393}"/>
                  </a:ext>
                </a:extLst>
              </p:cNvPr>
              <p:cNvSpPr txBox="1"/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309494E-FAF0-B790-153B-D15721272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969" y="1686506"/>
                <a:ext cx="35644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B0FF16F-B64D-CA5A-15CB-9D10DF74C86C}"/>
                  </a:ext>
                </a:extLst>
              </p:cNvPr>
              <p:cNvSpPr txBox="1"/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BE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FB0FF16F-B64D-CA5A-15CB-9D10DF74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189" y="1689046"/>
                <a:ext cx="76040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4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 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order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Moment</a:t>
            </a:r>
          </a:p>
          <a:p>
            <a:pPr algn="ctr"/>
            <a:r>
              <a:rPr lang="en-US" dirty="0"/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Height</a:t>
            </a:r>
          </a:p>
          <a:p>
            <a:pPr algn="ctr"/>
            <a:r>
              <a:rPr lang="en-US" dirty="0"/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36736"/>
          <a:stretch/>
        </p:blipFill>
        <p:spPr>
          <a:xfrm>
            <a:off x="2840010" y="3372755"/>
            <a:ext cx="4555018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59205A-EA33-D83B-3A58-B56A2AD0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27</a:t>
            </a:fld>
            <a:endParaRPr lang="fr-FR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9132581-8C84-D865-1A3F-2C1802B6A2BC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5595C0-0E3D-B048-3BC2-4466E33D1769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pic>
        <p:nvPicPr>
          <p:cNvPr id="24" name="Image 31">
            <a:extLst>
              <a:ext uri="{FF2B5EF4-FFF2-40B4-BE49-F238E27FC236}">
                <a16:creationId xmlns:a16="http://schemas.microsoft.com/office/drawing/2014/main" id="{0AC42EE4-57E6-A6A7-4900-9E732A35A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52977" r="17081"/>
          <a:stretch/>
        </p:blipFill>
        <p:spPr>
          <a:xfrm>
            <a:off x="7395028" y="3374467"/>
            <a:ext cx="1415155" cy="1244100"/>
          </a:xfrm>
          <a:prstGeom prst="rect">
            <a:avLst/>
          </a:prstGeom>
        </p:spPr>
      </p:pic>
      <p:pic>
        <p:nvPicPr>
          <p:cNvPr id="26" name="Image 31">
            <a:extLst>
              <a:ext uri="{FF2B5EF4-FFF2-40B4-BE49-F238E27FC236}">
                <a16:creationId xmlns:a16="http://schemas.microsoft.com/office/drawing/2014/main" id="{5B1EA650-2629-2795-6FFF-086277BF4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9" t="52977"/>
          <a:stretch/>
        </p:blipFill>
        <p:spPr>
          <a:xfrm>
            <a:off x="8810183" y="3372755"/>
            <a:ext cx="1229825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C303C8C9-6ECB-6564-BBB6-685D16FC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2B00A4B5-E596-F3C6-529B-314FAB217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84A9D5C2-0144-CD19-63FB-5A86FE97D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85AFC939-0E8A-3A96-9CCE-5E90631BF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3451AB46-2836-5C90-D5F6-E64B5A8B7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793BDE-5BA5-F0A2-6934-5DE7A136A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567E4DEB-45E9-C00F-779B-40CDF3D7C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F4DFCFEA-1956-13DE-13F7-DFDE92CF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1122094B-8695-74FD-8ACB-42933F6A4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Linear 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 order</a:t>
            </a:r>
          </a:p>
          <a:p>
            <a:pPr algn="ctr"/>
            <a:r>
              <a:rPr lang="en-US" dirty="0"/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Moment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Height</a:t>
            </a:r>
          </a:p>
          <a:p>
            <a:pPr algn="ctr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36736"/>
          <a:stretch/>
        </p:blipFill>
        <p:spPr>
          <a:xfrm>
            <a:off x="2840010" y="3372755"/>
            <a:ext cx="4555018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59205A-EA33-D83B-3A58-B56A2AD0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28</a:t>
            </a:fld>
            <a:endParaRPr lang="fr-FR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9132581-8C84-D865-1A3F-2C1802B6A2BC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5595C0-0E3D-B048-3BC2-4466E33D1769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pic>
        <p:nvPicPr>
          <p:cNvPr id="24" name="Image 31">
            <a:extLst>
              <a:ext uri="{FF2B5EF4-FFF2-40B4-BE49-F238E27FC236}">
                <a16:creationId xmlns:a16="http://schemas.microsoft.com/office/drawing/2014/main" id="{0AC42EE4-57E6-A6A7-4900-9E732A35A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52977" r="17081"/>
          <a:stretch/>
        </p:blipFill>
        <p:spPr>
          <a:xfrm>
            <a:off x="7395028" y="3374467"/>
            <a:ext cx="1415155" cy="1244100"/>
          </a:xfrm>
          <a:prstGeom prst="rect">
            <a:avLst/>
          </a:prstGeom>
        </p:spPr>
      </p:pic>
      <p:pic>
        <p:nvPicPr>
          <p:cNvPr id="26" name="Image 31">
            <a:extLst>
              <a:ext uri="{FF2B5EF4-FFF2-40B4-BE49-F238E27FC236}">
                <a16:creationId xmlns:a16="http://schemas.microsoft.com/office/drawing/2014/main" id="{5B1EA650-2629-2795-6FFF-086277BF4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9" t="52977"/>
          <a:stretch/>
        </p:blipFill>
        <p:spPr>
          <a:xfrm>
            <a:off x="8810183" y="3372755"/>
            <a:ext cx="1229825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C303C8C9-6ECB-6564-BBB6-685D16FC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2B00A4B5-E596-F3C6-529B-314FAB217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84A9D5C2-0144-CD19-63FB-5A86FE97D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85AFC939-0E8A-3A96-9CCE-5E90631BF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3451AB46-2836-5C90-D5F6-E64B5A8B7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793BDE-5BA5-F0A2-6934-5DE7A136A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567E4DEB-45E9-C00F-779B-40CDF3D7C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F4DFCFEA-1956-13DE-13F7-DFDE92CF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1122094B-8695-74FD-8ACB-42933F6A4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4B123775-35D9-6355-19AE-02F71D08B8FE}"/>
              </a:ext>
            </a:extLst>
          </p:cNvPr>
          <p:cNvSpPr txBox="1"/>
          <p:nvPr/>
        </p:nvSpPr>
        <p:spPr>
          <a:xfrm>
            <a:off x="4319493" y="5573643"/>
            <a:ext cx="147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Low-order</a:t>
            </a:r>
          </a:p>
        </p:txBody>
      </p:sp>
      <p:sp>
        <p:nvSpPr>
          <p:cNvPr id="37" name="Right Brace 18">
            <a:extLst>
              <a:ext uri="{FF2B5EF4-FFF2-40B4-BE49-F238E27FC236}">
                <a16:creationId xmlns:a16="http://schemas.microsoft.com/office/drawing/2014/main" id="{16F1450E-272C-0279-A879-69926D57F748}"/>
              </a:ext>
            </a:extLst>
          </p:cNvPr>
          <p:cNvSpPr/>
          <p:nvPr/>
        </p:nvSpPr>
        <p:spPr>
          <a:xfrm rot="5400000">
            <a:off x="4916276" y="2764295"/>
            <a:ext cx="284085" cy="51624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9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Linear 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High order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Moment</a:t>
            </a:r>
          </a:p>
          <a:p>
            <a:pPr algn="ctr"/>
            <a:r>
              <a:rPr lang="en-US" dirty="0"/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Height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36736"/>
          <a:stretch/>
        </p:blipFill>
        <p:spPr>
          <a:xfrm>
            <a:off x="2840010" y="3374625"/>
            <a:ext cx="4555018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59205A-EA33-D83B-3A58-B56A2AD0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29</a:t>
            </a:fld>
            <a:endParaRPr lang="fr-FR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F030A785-556E-CF7D-F3F4-5A50B1E388AA}"/>
              </a:ext>
            </a:extLst>
          </p:cNvPr>
          <p:cNvSpPr txBox="1"/>
          <p:nvPr/>
        </p:nvSpPr>
        <p:spPr>
          <a:xfrm>
            <a:off x="7479280" y="5274716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2013]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B9132581-8C84-D865-1A3F-2C1802B6A2BC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45595C0-0E3D-B048-3BC2-4466E33D1769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pic>
        <p:nvPicPr>
          <p:cNvPr id="24" name="Image 31">
            <a:extLst>
              <a:ext uri="{FF2B5EF4-FFF2-40B4-BE49-F238E27FC236}">
                <a16:creationId xmlns:a16="http://schemas.microsoft.com/office/drawing/2014/main" id="{0AC42EE4-57E6-A6A7-4900-9E732A35A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64" t="52977" r="17081"/>
          <a:stretch/>
        </p:blipFill>
        <p:spPr>
          <a:xfrm>
            <a:off x="7395028" y="3374467"/>
            <a:ext cx="1415155" cy="1244100"/>
          </a:xfrm>
          <a:prstGeom prst="rect">
            <a:avLst/>
          </a:prstGeom>
        </p:spPr>
      </p:pic>
      <p:pic>
        <p:nvPicPr>
          <p:cNvPr id="26" name="Image 31">
            <a:extLst>
              <a:ext uri="{FF2B5EF4-FFF2-40B4-BE49-F238E27FC236}">
                <a16:creationId xmlns:a16="http://schemas.microsoft.com/office/drawing/2014/main" id="{5B1EA650-2629-2795-6FFF-086277BF4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9" t="52977"/>
          <a:stretch/>
        </p:blipFill>
        <p:spPr>
          <a:xfrm>
            <a:off x="8810183" y="3372755"/>
            <a:ext cx="1229825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C303C8C9-6ECB-6564-BBB6-685D16FC99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2B00A4B5-E596-F3C6-529B-314FAB217E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84A9D5C2-0144-CD19-63FB-5A86FE97D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85AFC939-0E8A-3A96-9CCE-5E90631BFB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3451AB46-2836-5C90-D5F6-E64B5A8B79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CC793BDE-5BA5-F0A2-6934-5DE7A136A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567E4DEB-45E9-C00F-779B-40CDF3D7C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F4DFCFEA-1956-13DE-13F7-DFDE92CF3F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1122094B-8695-74FD-8ACB-42933F6A4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1"/>
            <a:ext cx="6444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Towards high accuracy immersed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8E6552-8D02-ADA0-61AD-ABF3F1C47457}"/>
              </a:ext>
            </a:extLst>
          </p:cNvPr>
          <p:cNvSpPr txBox="1"/>
          <p:nvPr/>
        </p:nvSpPr>
        <p:spPr>
          <a:xfrm>
            <a:off x="876449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6912C-E8D2-CD01-B89D-1874C090E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1" y="1136992"/>
            <a:ext cx="2880000" cy="288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AC9074-068D-4165-AB52-76915E59DC60}"/>
              </a:ext>
            </a:extLst>
          </p:cNvPr>
          <p:cNvSpPr txBox="1"/>
          <p:nvPr/>
        </p:nvSpPr>
        <p:spPr>
          <a:xfrm>
            <a:off x="1608991" y="364766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Fluid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D25DA5-349F-F3F4-8DE7-C05298762B6B}"/>
              </a:ext>
            </a:extLst>
          </p:cNvPr>
          <p:cNvSpPr txBox="1"/>
          <p:nvPr/>
        </p:nvSpPr>
        <p:spPr>
          <a:xfrm>
            <a:off x="2669486" y="28316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Solid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42951E2-330A-3FFA-80FC-6F8092AC0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0" y="1136992"/>
            <a:ext cx="2879999" cy="28799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B49B44-C6A7-F1D0-66BA-A288AF960CE4}"/>
              </a:ext>
            </a:extLst>
          </p:cNvPr>
          <p:cNvSpPr txBox="1"/>
          <p:nvPr/>
        </p:nvSpPr>
        <p:spPr>
          <a:xfrm>
            <a:off x="1412295" y="4340632"/>
            <a:ext cx="3272400" cy="523220"/>
          </a:xfrm>
          <a:prstGeom prst="rect">
            <a:avLst/>
          </a:prstGeom>
          <a:solidFill>
            <a:srgbClr val="4168E1"/>
          </a:solidFill>
          <a:ln>
            <a:solidFill>
              <a:srgbClr val="4168E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Immersed approach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27468C-F93D-A6DD-1396-61930539CC5E}"/>
              </a:ext>
            </a:extLst>
          </p:cNvPr>
          <p:cNvSpPr txBox="1"/>
          <p:nvPr/>
        </p:nvSpPr>
        <p:spPr>
          <a:xfrm>
            <a:off x="4801823" y="2576991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Cut-cell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CEDF15D-87E3-BB1D-14A9-C08EFB0A6964}"/>
              </a:ext>
            </a:extLst>
          </p:cNvPr>
          <p:cNvCxnSpPr>
            <a:cxnSpLocks/>
            <a:stCxn id="26" idx="1"/>
            <a:endCxn id="28" idx="3"/>
          </p:cNvCxnSpPr>
          <p:nvPr/>
        </p:nvCxnSpPr>
        <p:spPr>
          <a:xfrm flipH="1">
            <a:off x="3758696" y="2807824"/>
            <a:ext cx="1043127" cy="310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D2605FD-C43F-54B3-B7AE-32BBB1195CED}"/>
              </a:ext>
            </a:extLst>
          </p:cNvPr>
          <p:cNvSpPr/>
          <p:nvPr/>
        </p:nvSpPr>
        <p:spPr>
          <a:xfrm>
            <a:off x="3404366" y="2943062"/>
            <a:ext cx="354330" cy="350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43475-5E22-4B80-C24B-359E937E4221}"/>
              </a:ext>
            </a:extLst>
          </p:cNvPr>
          <p:cNvSpPr txBox="1"/>
          <p:nvPr/>
        </p:nvSpPr>
        <p:spPr>
          <a:xfrm>
            <a:off x="672495" y="5007091"/>
            <a:ext cx="47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Simple mesh generation 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Numerical errors at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Lack of resolution near interfaces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6EEA4-D23C-683A-5B5A-10B7BEF57182}"/>
              </a:ext>
            </a:extLst>
          </p:cNvPr>
          <p:cNvSpPr txBox="1"/>
          <p:nvPr/>
        </p:nvSpPr>
        <p:spPr>
          <a:xfrm>
            <a:off x="6777325" y="1132148"/>
            <a:ext cx="4733347" cy="523220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tackle lack of accuracy?</a:t>
            </a:r>
          </a:p>
        </p:txBody>
      </p:sp>
      <p:sp>
        <p:nvSpPr>
          <p:cNvPr id="19" name="Arrow: Pentagon 17">
            <a:extLst>
              <a:ext uri="{FF2B5EF4-FFF2-40B4-BE49-F238E27FC236}">
                <a16:creationId xmlns:a16="http://schemas.microsoft.com/office/drawing/2014/main" id="{FFFF197F-9305-60FC-D696-35DCF68DB3A6}"/>
              </a:ext>
            </a:extLst>
          </p:cNvPr>
          <p:cNvSpPr/>
          <p:nvPr/>
        </p:nvSpPr>
        <p:spPr>
          <a:xfrm rot="5400000">
            <a:off x="8942756" y="1940230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mage 48">
            <a:extLst>
              <a:ext uri="{FF2B5EF4-FFF2-40B4-BE49-F238E27FC236}">
                <a16:creationId xmlns:a16="http://schemas.microsoft.com/office/drawing/2014/main" id="{6DDEBD5C-D920-CC76-B285-CEA4232A8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618" y="2455919"/>
            <a:ext cx="2016000" cy="1512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656AB49-B326-04F3-485A-CE7072726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097" y="2590742"/>
            <a:ext cx="1654575" cy="1206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412C313-BD29-FE75-C3E6-5DF9004A1A72}"/>
              </a:ext>
            </a:extLst>
          </p:cNvPr>
          <p:cNvSpPr txBox="1"/>
          <p:nvPr/>
        </p:nvSpPr>
        <p:spPr>
          <a:xfrm>
            <a:off x="6375217" y="3893736"/>
            <a:ext cx="23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DG</a:t>
            </a:r>
          </a:p>
          <a:p>
            <a:pPr algn="ctr"/>
            <a:r>
              <a:rPr lang="en-US" sz="2400" dirty="0"/>
              <a:t>on cartesian grid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A1C49D4-3663-1509-86A3-2ED6779AA21A}"/>
              </a:ext>
            </a:extLst>
          </p:cNvPr>
          <p:cNvSpPr txBox="1"/>
          <p:nvPr/>
        </p:nvSpPr>
        <p:spPr>
          <a:xfrm>
            <a:off x="10025394" y="3893740"/>
            <a:ext cx="160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High-order</a:t>
            </a:r>
            <a:r>
              <a:rPr lang="fr-BE" sz="2400" dirty="0"/>
              <a:t> </a:t>
            </a:r>
          </a:p>
          <a:p>
            <a:pPr algn="ctr"/>
            <a:r>
              <a:rPr lang="en-US" sz="2400" dirty="0"/>
              <a:t>cut-cells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8B0359-CD00-FFB6-7880-7903E761EC99}"/>
              </a:ext>
            </a:extLst>
          </p:cNvPr>
          <p:cNvSpPr/>
          <p:nvPr/>
        </p:nvSpPr>
        <p:spPr>
          <a:xfrm>
            <a:off x="6375216" y="2455919"/>
            <a:ext cx="2334805" cy="2268814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6AA9B1-A767-FCA6-AA57-FD88299A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</a:t>
            </a:fld>
            <a:endParaRPr lang="fr-FR"/>
          </a:p>
        </p:txBody>
      </p:sp>
      <p:pic>
        <p:nvPicPr>
          <p:cNvPr id="34" name="Picture 8">
            <a:extLst>
              <a:ext uri="{FF2B5EF4-FFF2-40B4-BE49-F238E27FC236}">
                <a16:creationId xmlns:a16="http://schemas.microsoft.com/office/drawing/2014/main" id="{C8CF8F6B-5F9D-1F22-E71F-FD750468C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8597"/>
            <a:ext cx="1224000" cy="1224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EA3EE83-13E5-8DE0-9F95-AC6FA80123AB}"/>
              </a:ext>
            </a:extLst>
          </p:cNvPr>
          <p:cNvSpPr txBox="1"/>
          <p:nvPr/>
        </p:nvSpPr>
        <p:spPr>
          <a:xfrm>
            <a:off x="7328782" y="5951682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Adaptive mesh refinement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03A125-FB2E-2782-3C47-DB90FC286D20}"/>
              </a:ext>
            </a:extLst>
          </p:cNvPr>
          <p:cNvSpPr/>
          <p:nvPr/>
        </p:nvSpPr>
        <p:spPr>
          <a:xfrm>
            <a:off x="7328782" y="4768470"/>
            <a:ext cx="4025018" cy="158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097DC39-EDAC-B925-12A7-1919A6C2181D}"/>
              </a:ext>
            </a:extLst>
          </p:cNvPr>
          <p:cNvSpPr txBox="1"/>
          <p:nvPr/>
        </p:nvSpPr>
        <p:spPr>
          <a:xfrm>
            <a:off x="7328782" y="5951681"/>
            <a:ext cx="351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Adaptive mesh refinement</a:t>
            </a: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01231BF8-A705-0A19-A9DE-7F4FE3F0C64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97" y="4802906"/>
            <a:ext cx="122400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 animBg="1"/>
      <p:bldP spid="26" grpId="0"/>
      <p:bldP spid="28" grpId="0" animBg="1"/>
      <p:bldP spid="29" grpId="0"/>
      <p:bldP spid="3" grpId="0" animBg="1"/>
      <p:bldP spid="19" grpId="0" animBg="1"/>
      <p:bldP spid="2" grpId="0"/>
      <p:bldP spid="32" grpId="0"/>
      <p:bldP spid="5" grpId="0" animBg="1"/>
      <p:bldP spid="4" grpId="0"/>
      <p:bldP spid="11" grpId="0" animBg="1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Quadrature rule for cut-cells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546F8EF-050A-E03B-9E54-1D2B77A8D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46" y="1165924"/>
            <a:ext cx="2331083" cy="1692000"/>
          </a:xfrm>
          <a:prstGeom prst="rect">
            <a:avLst/>
          </a:prstGeom>
        </p:spPr>
      </p:pic>
      <p:pic>
        <p:nvPicPr>
          <p:cNvPr id="8" name="Image 23">
            <a:extLst>
              <a:ext uri="{FF2B5EF4-FFF2-40B4-BE49-F238E27FC236}">
                <a16:creationId xmlns:a16="http://schemas.microsoft.com/office/drawing/2014/main" id="{B00685E7-F01C-F316-A9EB-9C3E68B9E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89" b="51561"/>
          <a:stretch/>
        </p:blipFill>
        <p:spPr>
          <a:xfrm>
            <a:off x="5993190" y="1748346"/>
            <a:ext cx="1260803" cy="1281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/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9" name="ZoneTexte 27">
                <a:extLst>
                  <a:ext uri="{FF2B5EF4-FFF2-40B4-BE49-F238E27FC236}">
                    <a16:creationId xmlns:a16="http://schemas.microsoft.com/office/drawing/2014/main" id="{692DB39A-CF35-A8EC-AFC7-E9975C0B5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303" y="2514282"/>
                <a:ext cx="393954" cy="169277"/>
              </a:xfrm>
              <a:prstGeom prst="rect">
                <a:avLst/>
              </a:prstGeom>
              <a:blipFill>
                <a:blip r:embed="rId5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/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0" name="ZoneTexte 28">
                <a:extLst>
                  <a:ext uri="{FF2B5EF4-FFF2-40B4-BE49-F238E27FC236}">
                    <a16:creationId xmlns:a16="http://schemas.microsoft.com/office/drawing/2014/main" id="{5A9299EC-F282-1918-CC80-CE576772D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17" y="1754117"/>
                <a:ext cx="393954" cy="169277"/>
              </a:xfrm>
              <a:prstGeom prst="rect">
                <a:avLst/>
              </a:prstGeom>
              <a:blipFill>
                <a:blip r:embed="rId6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/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BE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ZoneTexte 29">
                <a:extLst>
                  <a:ext uri="{FF2B5EF4-FFF2-40B4-BE49-F238E27FC236}">
                    <a16:creationId xmlns:a16="http://schemas.microsoft.com/office/drawing/2014/main" id="{E7A68F9A-2930-F370-2AE6-0363CCE2B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34" y="2665648"/>
                <a:ext cx="393954" cy="169277"/>
              </a:xfrm>
              <a:prstGeom prst="rect">
                <a:avLst/>
              </a:prstGeom>
              <a:blipFill>
                <a:blip r:embed="rId7"/>
                <a:stretch>
                  <a:fillRect l="-12500" r="-937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en arc 30">
            <a:extLst>
              <a:ext uri="{FF2B5EF4-FFF2-40B4-BE49-F238E27FC236}">
                <a16:creationId xmlns:a16="http://schemas.microsoft.com/office/drawing/2014/main" id="{C508F1CD-D6B6-8062-A915-2FC6EDCA8747}"/>
              </a:ext>
            </a:extLst>
          </p:cNvPr>
          <p:cNvCxnSpPr>
            <a:endCxn id="9" idx="1"/>
          </p:cNvCxnSpPr>
          <p:nvPr/>
        </p:nvCxnSpPr>
        <p:spPr>
          <a:xfrm>
            <a:off x="6871593" y="2446420"/>
            <a:ext cx="410710" cy="15250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8">
            <a:extLst>
              <a:ext uri="{FF2B5EF4-FFF2-40B4-BE49-F238E27FC236}">
                <a16:creationId xmlns:a16="http://schemas.microsoft.com/office/drawing/2014/main" id="{D9A8E066-C788-9164-F3D6-7FF3E506C279}"/>
              </a:ext>
            </a:extLst>
          </p:cNvPr>
          <p:cNvCxnSpPr/>
          <p:nvPr/>
        </p:nvCxnSpPr>
        <p:spPr>
          <a:xfrm>
            <a:off x="5058319" y="2370793"/>
            <a:ext cx="9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2">
            <a:extLst>
              <a:ext uri="{FF2B5EF4-FFF2-40B4-BE49-F238E27FC236}">
                <a16:creationId xmlns:a16="http://schemas.microsoft.com/office/drawing/2014/main" id="{33138AC3-4FF1-33D6-3B7F-AEA6AFA81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10" y="2004526"/>
            <a:ext cx="1175492" cy="85680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FFE2C81-3C57-80AC-7CF3-E5DD07DF6BE2}"/>
              </a:ext>
            </a:extLst>
          </p:cNvPr>
          <p:cNvSpPr txBox="1"/>
          <p:nvPr/>
        </p:nvSpPr>
        <p:spPr>
          <a:xfrm>
            <a:off x="7897068" y="224826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and</a:t>
            </a:r>
            <a:endParaRPr lang="en-GB" dirty="0"/>
          </a:p>
        </p:txBody>
      </p:sp>
      <p:sp>
        <p:nvSpPr>
          <p:cNvPr id="16" name="ZoneTexte 4">
            <a:extLst>
              <a:ext uri="{FF2B5EF4-FFF2-40B4-BE49-F238E27FC236}">
                <a16:creationId xmlns:a16="http://schemas.microsoft.com/office/drawing/2014/main" id="{B1251FA2-429B-F0A1-E734-98D958A7CF41}"/>
              </a:ext>
            </a:extLst>
          </p:cNvPr>
          <p:cNvSpPr txBox="1"/>
          <p:nvPr/>
        </p:nvSpPr>
        <p:spPr>
          <a:xfrm>
            <a:off x="2574980" y="461703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Linear 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A8E33617-B666-41A2-AFC7-148C3D52F263}"/>
              </a:ext>
            </a:extLst>
          </p:cNvPr>
          <p:cNvSpPr txBox="1"/>
          <p:nvPr/>
        </p:nvSpPr>
        <p:spPr>
          <a:xfrm>
            <a:off x="4390327" y="4616720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High order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reconstruction</a:t>
            </a:r>
          </a:p>
        </p:txBody>
      </p:sp>
      <p:sp>
        <p:nvSpPr>
          <p:cNvPr id="18" name="ZoneTexte 24">
            <a:extLst>
              <a:ext uri="{FF2B5EF4-FFF2-40B4-BE49-F238E27FC236}">
                <a16:creationId xmlns:a16="http://schemas.microsoft.com/office/drawing/2014/main" id="{AB2D6211-F192-832A-45F8-C1A383070153}"/>
              </a:ext>
            </a:extLst>
          </p:cNvPr>
          <p:cNvSpPr txBox="1"/>
          <p:nvPr/>
        </p:nvSpPr>
        <p:spPr>
          <a:xfrm>
            <a:off x="6207470" y="4892860"/>
            <a:ext cx="127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Regularized</a:t>
            </a:r>
          </a:p>
        </p:txBody>
      </p:sp>
      <p:sp>
        <p:nvSpPr>
          <p:cNvPr id="19" name="ZoneTexte 25">
            <a:extLst>
              <a:ext uri="{FF2B5EF4-FFF2-40B4-BE49-F238E27FC236}">
                <a16:creationId xmlns:a16="http://schemas.microsoft.com/office/drawing/2014/main" id="{B6881F20-F287-BF25-945A-825F6AA9686B}"/>
              </a:ext>
            </a:extLst>
          </p:cNvPr>
          <p:cNvSpPr txBox="1"/>
          <p:nvPr/>
        </p:nvSpPr>
        <p:spPr>
          <a:xfrm>
            <a:off x="7715904" y="4615860"/>
            <a:ext cx="10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Moment</a:t>
            </a:r>
          </a:p>
          <a:p>
            <a:pPr algn="ctr"/>
            <a:r>
              <a:rPr lang="en-US" dirty="0">
                <a:solidFill>
                  <a:srgbClr val="D9D9D9"/>
                </a:solidFill>
              </a:rPr>
              <a:t>fitting</a:t>
            </a:r>
          </a:p>
        </p:txBody>
      </p:sp>
      <p:sp>
        <p:nvSpPr>
          <p:cNvPr id="20" name="ZoneTexte 26">
            <a:extLst>
              <a:ext uri="{FF2B5EF4-FFF2-40B4-BE49-F238E27FC236}">
                <a16:creationId xmlns:a16="http://schemas.microsoft.com/office/drawing/2014/main" id="{CD787017-A389-A8E2-927F-68D658AE1C12}"/>
              </a:ext>
            </a:extLst>
          </p:cNvPr>
          <p:cNvSpPr txBox="1"/>
          <p:nvPr/>
        </p:nvSpPr>
        <p:spPr>
          <a:xfrm>
            <a:off x="8943478" y="4615861"/>
            <a:ext cx="970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Height</a:t>
            </a:r>
          </a:p>
          <a:p>
            <a:pPr algn="ctr"/>
            <a:r>
              <a:rPr lang="en-US" dirty="0"/>
              <a:t>function</a:t>
            </a:r>
          </a:p>
        </p:txBody>
      </p:sp>
      <p:pic>
        <p:nvPicPr>
          <p:cNvPr id="21" name="Image 31">
            <a:extLst>
              <a:ext uri="{FF2B5EF4-FFF2-40B4-BE49-F238E27FC236}">
                <a16:creationId xmlns:a16="http://schemas.microsoft.com/office/drawing/2014/main" id="{E082D0AB-C5FA-417D-10A2-AD7D86F91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9" t="52977"/>
          <a:stretch/>
        </p:blipFill>
        <p:spPr>
          <a:xfrm>
            <a:off x="8736004" y="3374625"/>
            <a:ext cx="1304006" cy="12441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9D441E-2C1B-FF66-5CC5-D4FABAB0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30</a:t>
            </a:fld>
            <a:endParaRPr lang="fr-FR" dirty="0"/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513AD20D-73CB-E77B-5E60-7DD917ED92E3}"/>
              </a:ext>
            </a:extLst>
          </p:cNvPr>
          <p:cNvSpPr txBox="1"/>
          <p:nvPr/>
        </p:nvSpPr>
        <p:spPr>
          <a:xfrm>
            <a:off x="2577416" y="3167390"/>
            <a:ext cx="1229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[Schrooyen,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E78DCDC8-F641-55C4-871C-2837CE407739}"/>
              </a:ext>
            </a:extLst>
          </p:cNvPr>
          <p:cNvSpPr txBox="1"/>
          <p:nvPr/>
        </p:nvSpPr>
        <p:spPr>
          <a:xfrm>
            <a:off x="8741854" y="5274716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Saye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2015]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EFA6661-06D7-700B-7660-3F9AD832214D}"/>
              </a:ext>
            </a:extLst>
          </p:cNvPr>
          <p:cNvSpPr txBox="1"/>
          <p:nvPr/>
        </p:nvSpPr>
        <p:spPr>
          <a:xfrm>
            <a:off x="5833293" y="1088268"/>
            <a:ext cx="48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Integrate fluxes on implicitly cut-cells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411386-441B-03EE-8E8F-AD90AE1D65C0}"/>
              </a:ext>
            </a:extLst>
          </p:cNvPr>
          <p:cNvSpPr/>
          <p:nvPr/>
        </p:nvSpPr>
        <p:spPr>
          <a:xfrm>
            <a:off x="8814798" y="3428999"/>
            <a:ext cx="1304006" cy="1845771"/>
          </a:xfrm>
          <a:prstGeom prst="rect">
            <a:avLst/>
          </a:prstGeom>
          <a:noFill/>
          <a:ln w="38100"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 31">
            <a:extLst>
              <a:ext uri="{FF2B5EF4-FFF2-40B4-BE49-F238E27FC236}">
                <a16:creationId xmlns:a16="http://schemas.microsoft.com/office/drawing/2014/main" id="{7721C953-5D56-8E99-92B6-33C4FEC076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7" r="18389"/>
          <a:stretch/>
        </p:blipFill>
        <p:spPr>
          <a:xfrm>
            <a:off x="2840010" y="3374122"/>
            <a:ext cx="5875976" cy="1244100"/>
          </a:xfrm>
          <a:prstGeom prst="rect">
            <a:avLst/>
          </a:prstGeom>
        </p:spPr>
      </p:pic>
      <p:pic>
        <p:nvPicPr>
          <p:cNvPr id="27" name="Image 31">
            <a:extLst>
              <a:ext uri="{FF2B5EF4-FFF2-40B4-BE49-F238E27FC236}">
                <a16:creationId xmlns:a16="http://schemas.microsoft.com/office/drawing/2014/main" id="{EE0B6192-FDDE-BE15-9A6C-CD55B7A470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897068" y="4401753"/>
            <a:ext cx="51008" cy="73660"/>
          </a:xfrm>
          <a:prstGeom prst="rect">
            <a:avLst/>
          </a:prstGeom>
        </p:spPr>
      </p:pic>
      <p:pic>
        <p:nvPicPr>
          <p:cNvPr id="28" name="Image 31">
            <a:extLst>
              <a:ext uri="{FF2B5EF4-FFF2-40B4-BE49-F238E27FC236}">
                <a16:creationId xmlns:a16="http://schemas.microsoft.com/office/drawing/2014/main" id="{DC9B20FA-769D-BC1B-EC0D-8A02EB0206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85166" y="4401753"/>
            <a:ext cx="51008" cy="73660"/>
          </a:xfrm>
          <a:prstGeom prst="rect">
            <a:avLst/>
          </a:prstGeom>
        </p:spPr>
      </p:pic>
      <p:pic>
        <p:nvPicPr>
          <p:cNvPr id="29" name="Image 31">
            <a:extLst>
              <a:ext uri="{FF2B5EF4-FFF2-40B4-BE49-F238E27FC236}">
                <a16:creationId xmlns:a16="http://schemas.microsoft.com/office/drawing/2014/main" id="{62FC6698-4E28-4AAF-A23D-AACFD54A5E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98768" y="4406680"/>
            <a:ext cx="51008" cy="73660"/>
          </a:xfrm>
          <a:prstGeom prst="rect">
            <a:avLst/>
          </a:prstGeom>
        </p:spPr>
      </p:pic>
      <p:pic>
        <p:nvPicPr>
          <p:cNvPr id="30" name="Image 31">
            <a:extLst>
              <a:ext uri="{FF2B5EF4-FFF2-40B4-BE49-F238E27FC236}">
                <a16:creationId xmlns:a16="http://schemas.microsoft.com/office/drawing/2014/main" id="{26ECF6EC-F7F5-E676-1AF9-572F67BC7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676257" y="3776913"/>
            <a:ext cx="51008" cy="73660"/>
          </a:xfrm>
          <a:prstGeom prst="rect">
            <a:avLst/>
          </a:prstGeom>
        </p:spPr>
      </p:pic>
      <p:pic>
        <p:nvPicPr>
          <p:cNvPr id="31" name="Image 31">
            <a:extLst>
              <a:ext uri="{FF2B5EF4-FFF2-40B4-BE49-F238E27FC236}">
                <a16:creationId xmlns:a16="http://schemas.microsoft.com/office/drawing/2014/main" id="{B0CC7366-AAE7-75EA-266A-3A0E89E6E5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973206" y="3776913"/>
            <a:ext cx="51008" cy="7366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23A86E0-4EA5-5E7B-34AF-F5BF111D1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270155" y="3777547"/>
            <a:ext cx="51008" cy="73660"/>
          </a:xfrm>
          <a:prstGeom prst="rect">
            <a:avLst/>
          </a:prstGeom>
        </p:spPr>
      </p:pic>
      <p:pic>
        <p:nvPicPr>
          <p:cNvPr id="33" name="Image 31">
            <a:extLst>
              <a:ext uri="{FF2B5EF4-FFF2-40B4-BE49-F238E27FC236}">
                <a16:creationId xmlns:a16="http://schemas.microsoft.com/office/drawing/2014/main" id="{AB961BD3-543F-1E43-4ABD-F8FF6CCBA7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115525" y="4101725"/>
            <a:ext cx="51008" cy="73660"/>
          </a:xfrm>
          <a:prstGeom prst="rect">
            <a:avLst/>
          </a:prstGeom>
        </p:spPr>
      </p:pic>
      <p:pic>
        <p:nvPicPr>
          <p:cNvPr id="34" name="Image 31">
            <a:extLst>
              <a:ext uri="{FF2B5EF4-FFF2-40B4-BE49-F238E27FC236}">
                <a16:creationId xmlns:a16="http://schemas.microsoft.com/office/drawing/2014/main" id="{BC3BC857-CADC-1F05-AD0A-C224368AF8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7787848" y="4101445"/>
            <a:ext cx="51008" cy="73660"/>
          </a:xfrm>
          <a:prstGeom prst="rect">
            <a:avLst/>
          </a:prstGeom>
        </p:spPr>
      </p:pic>
      <p:pic>
        <p:nvPicPr>
          <p:cNvPr id="35" name="Image 31">
            <a:extLst>
              <a:ext uri="{FF2B5EF4-FFF2-40B4-BE49-F238E27FC236}">
                <a16:creationId xmlns:a16="http://schemas.microsoft.com/office/drawing/2014/main" id="{93BD1CF3-65C3-1C6E-3598-4D548ED6A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4" t="70944" r="8767" b="26272"/>
          <a:stretch/>
        </p:blipFill>
        <p:spPr>
          <a:xfrm>
            <a:off x="8403623" y="4101445"/>
            <a:ext cx="51008" cy="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Height function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9D441E-2C1B-FF66-5CC5-D4FABAB0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31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C6C9878D-ECF2-2D83-5EEB-84C067148756}"/>
                  </a:ext>
                </a:extLst>
              </p:cNvPr>
              <p:cNvSpPr txBox="1"/>
              <p:nvPr/>
            </p:nvSpPr>
            <p:spPr>
              <a:xfrm>
                <a:off x="611151" y="3078539"/>
                <a:ext cx="431419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Blip>
                    <a:blip r:embed="rId3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Positive weights</a:t>
                </a:r>
              </a:p>
              <a:p>
                <a:pPr marL="342900" indent="-342900">
                  <a:buBlip>
                    <a:blip r:embed="rId3"/>
                  </a:buBlip>
                </a:pP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fr-BE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order convergence</a:t>
                </a:r>
              </a:p>
              <a:p>
                <a:pPr marL="342900" indent="-342900">
                  <a:buBlip>
                    <a:blip r:embed="rId3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 extension of integrand</a:t>
                </a:r>
              </a:p>
              <a:p>
                <a:pPr marL="342900" indent="-342900">
                  <a:buBlip>
                    <a:blip r:embed="rId4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Different quadrature points</a:t>
                </a:r>
              </a:p>
              <a:p>
                <a:pPr marL="342900" indent="-342900">
                  <a:buBlip>
                    <a:blip r:embed="rId4"/>
                  </a:buBlip>
                </a:pP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Leads to large number of points</a:t>
                </a:r>
              </a:p>
            </p:txBody>
          </p:sp>
        </mc:Choice>
        <mc:Fallback xmlns="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C6C9878D-ECF2-2D83-5EEB-84C06714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51" y="3078539"/>
                <a:ext cx="4314193" cy="2308324"/>
              </a:xfrm>
              <a:prstGeom prst="rect">
                <a:avLst/>
              </a:prstGeom>
              <a:blipFill>
                <a:blip r:embed="rId5"/>
                <a:stretch>
                  <a:fillRect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>
            <a:extLst>
              <a:ext uri="{FF2B5EF4-FFF2-40B4-BE49-F238E27FC236}">
                <a16:creationId xmlns:a16="http://schemas.microsoft.com/office/drawing/2014/main" id="{1EEFDE4A-2645-BCC0-5A44-AD4E619FB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03" y="1314080"/>
            <a:ext cx="2143424" cy="1562318"/>
          </a:xfrm>
          <a:prstGeom prst="rect">
            <a:avLst/>
          </a:prstGeom>
        </p:spPr>
      </p:pic>
      <p:sp>
        <p:nvSpPr>
          <p:cNvPr id="26" name="TextBox 23">
            <a:extLst>
              <a:ext uri="{FF2B5EF4-FFF2-40B4-BE49-F238E27FC236}">
                <a16:creationId xmlns:a16="http://schemas.microsoft.com/office/drawing/2014/main" id="{E73FB71C-32F0-C3B1-CAE6-F27480323B15}"/>
              </a:ext>
            </a:extLst>
          </p:cNvPr>
          <p:cNvSpPr txBox="1"/>
          <p:nvPr/>
        </p:nvSpPr>
        <p:spPr>
          <a:xfrm>
            <a:off x="611151" y="5386863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fr-BE" sz="1100" dirty="0" err="1">
                <a:solidFill>
                  <a:schemeClr val="bg1">
                    <a:lumMod val="50000"/>
                  </a:schemeClr>
                </a:solidFill>
              </a:rPr>
              <a:t>Saye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, 2015]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46A701-0B7E-4C8D-3C2A-1C3DFAC0F4FB}"/>
              </a:ext>
            </a:extLst>
          </p:cNvPr>
          <p:cNvSpPr/>
          <p:nvPr/>
        </p:nvSpPr>
        <p:spPr>
          <a:xfrm>
            <a:off x="611150" y="4569997"/>
            <a:ext cx="3854667" cy="816867"/>
          </a:xfrm>
          <a:prstGeom prst="rect">
            <a:avLst/>
          </a:prstGeom>
          <a:noFill/>
          <a:ln w="19050">
            <a:solidFill>
              <a:srgbClr val="F8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 5">
            <a:extLst>
              <a:ext uri="{FF2B5EF4-FFF2-40B4-BE49-F238E27FC236}">
                <a16:creationId xmlns:a16="http://schemas.microsoft.com/office/drawing/2014/main" id="{D66D5C65-39B6-D588-A627-FDE16FE20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395" y="746463"/>
            <a:ext cx="375426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6BC2A75-3FDB-CE75-66DA-EB530EE0102D}"/>
                  </a:ext>
                </a:extLst>
              </p:cNvPr>
              <p:cNvSpPr txBox="1"/>
              <p:nvPr/>
            </p:nvSpPr>
            <p:spPr>
              <a:xfrm>
                <a:off x="5415542" y="3659394"/>
                <a:ext cx="65777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Number of points depends on error estimates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Error predicted is too large</a:t>
                </a: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6BC2A75-3FDB-CE75-66DA-EB530EE01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42" y="3659394"/>
                <a:ext cx="6577763" cy="830997"/>
              </a:xfrm>
              <a:prstGeom prst="rect">
                <a:avLst/>
              </a:prstGeom>
              <a:blipFill>
                <a:blip r:embed="rId8"/>
                <a:stretch>
                  <a:fillRect l="-139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Pentagon 17">
            <a:extLst>
              <a:ext uri="{FF2B5EF4-FFF2-40B4-BE49-F238E27FC236}">
                <a16:creationId xmlns:a16="http://schemas.microsoft.com/office/drawing/2014/main" id="{E0AD24B2-349C-DEAF-A2FD-1AC5DC2C0773}"/>
              </a:ext>
            </a:extLst>
          </p:cNvPr>
          <p:cNvSpPr/>
          <p:nvPr/>
        </p:nvSpPr>
        <p:spPr>
          <a:xfrm>
            <a:off x="5548026" y="4675131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8C0081-1505-5326-3033-50C5DE5C1214}"/>
                  </a:ext>
                </a:extLst>
              </p:cNvPr>
              <p:cNvSpPr txBox="1"/>
              <p:nvPr/>
            </p:nvSpPr>
            <p:spPr>
              <a:xfrm>
                <a:off x="6096000" y="4747596"/>
                <a:ext cx="5906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Better define error estimation for projected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8C0081-1505-5326-3033-50C5DE5C1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747596"/>
                <a:ext cx="5906360" cy="461665"/>
              </a:xfrm>
              <a:prstGeom prst="rect">
                <a:avLst/>
              </a:prstGeom>
              <a:blipFill>
                <a:blip r:embed="rId9"/>
                <a:stretch>
                  <a:fillRect l="-154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2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/>
      <p:bldP spid="39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63669C-2474-66EF-7A33-D5EEAB88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FB0F8B-C1B0-DF8B-098B-B296E1C385C6}"/>
              </a:ext>
            </a:extLst>
          </p:cNvPr>
          <p:cNvSpPr txBox="1"/>
          <p:nvPr/>
        </p:nvSpPr>
        <p:spPr>
          <a:xfrm>
            <a:off x="6096000" y="1045737"/>
            <a:ext cx="547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Trivial/Optimized : from 5 to 200 speed-up</a:t>
            </a:r>
          </a:p>
        </p:txBody>
      </p:sp>
    </p:spTree>
    <p:extLst>
      <p:ext uri="{BB962C8B-B14F-4D97-AF65-F5344CB8AC3E}">
        <p14:creationId xmlns:p14="http://schemas.microsoft.com/office/powerpoint/2010/main" val="14079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A42364-B799-FD67-6EBB-01E61747E063}"/>
              </a:ext>
            </a:extLst>
          </p:cNvPr>
          <p:cNvSpPr txBox="1"/>
          <p:nvPr/>
        </p:nvSpPr>
        <p:spPr>
          <a:xfrm>
            <a:off x="1293154" y="171201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AEF693-8AA4-6BE8-E9DE-C3A223692778}"/>
              </a:ext>
            </a:extLst>
          </p:cNvPr>
          <p:cNvSpPr/>
          <p:nvPr/>
        </p:nvSpPr>
        <p:spPr>
          <a:xfrm>
            <a:off x="6700767" y="3161333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F07CD1C-A795-F8C1-D13D-DF424FAE7ECC}"/>
              </a:ext>
            </a:extLst>
          </p:cNvPr>
          <p:cNvSpPr/>
          <p:nvPr/>
        </p:nvSpPr>
        <p:spPr>
          <a:xfrm>
            <a:off x="8140767" y="3161333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AF345E-1B57-79D1-729F-64E2431738BC}"/>
              </a:ext>
            </a:extLst>
          </p:cNvPr>
          <p:cNvSpPr/>
          <p:nvPr/>
        </p:nvSpPr>
        <p:spPr>
          <a:xfrm>
            <a:off x="8860767" y="3161333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Arrow: Pentagon 17">
            <a:extLst>
              <a:ext uri="{FF2B5EF4-FFF2-40B4-BE49-F238E27FC236}">
                <a16:creationId xmlns:a16="http://schemas.microsoft.com/office/drawing/2014/main" id="{746A8162-FA62-F663-BD7A-271D96FD7CD0}"/>
              </a:ext>
            </a:extLst>
          </p:cNvPr>
          <p:cNvSpPr/>
          <p:nvPr/>
        </p:nvSpPr>
        <p:spPr>
          <a:xfrm>
            <a:off x="4897182" y="169208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E709AEA-C839-C6B9-145E-413AF798EABD}"/>
              </a:ext>
            </a:extLst>
          </p:cNvPr>
          <p:cNvSpPr txBox="1"/>
          <p:nvPr/>
        </p:nvSpPr>
        <p:spPr>
          <a:xfrm>
            <a:off x="5299665" y="1574038"/>
            <a:ext cx="6658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cut-cells </a:t>
            </a:r>
            <a:r>
              <a:rPr lang="en-US" sz="2400" b="1" dirty="0"/>
              <a:t>one by one</a:t>
            </a:r>
            <a:r>
              <a:rPr lang="en-US" sz="2400" dirty="0"/>
              <a:t>, stored contiguously</a:t>
            </a:r>
          </a:p>
          <a:p>
            <a:r>
              <a:rPr lang="en-US" sz="2400" dirty="0"/>
              <a:t>Cut-cells may differ by number of quadrature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299665" y="2598421"/>
                <a:ext cx="306911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B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without sorting</a:t>
                </a:r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65" y="2598421"/>
                <a:ext cx="3069110" cy="490199"/>
              </a:xfrm>
              <a:prstGeom prst="rect">
                <a:avLst/>
              </a:prstGeom>
              <a:blipFill>
                <a:blip r:embed="rId4"/>
                <a:stretch>
                  <a:fillRect t="-8642" r="-218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54E05EEC-54CC-3046-7D55-CD241608D26D}"/>
              </a:ext>
            </a:extLst>
          </p:cNvPr>
          <p:cNvSpPr txBox="1"/>
          <p:nvPr/>
        </p:nvSpPr>
        <p:spPr>
          <a:xfrm>
            <a:off x="5713102" y="4452966"/>
            <a:ext cx="583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Problematic for efficiency of fluxes evaluation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9B56E3-D0F4-3DAC-CA7A-C65F7E2A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499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A42364-B799-FD67-6EBB-01E61747E063}"/>
              </a:ext>
            </a:extLst>
          </p:cNvPr>
          <p:cNvSpPr txBox="1"/>
          <p:nvPr/>
        </p:nvSpPr>
        <p:spPr>
          <a:xfrm>
            <a:off x="1293154" y="171201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81" name="Arrow: Pentagon 17">
            <a:extLst>
              <a:ext uri="{FF2B5EF4-FFF2-40B4-BE49-F238E27FC236}">
                <a16:creationId xmlns:a16="http://schemas.microsoft.com/office/drawing/2014/main" id="{746A8162-FA62-F663-BD7A-271D96FD7CD0}"/>
              </a:ext>
            </a:extLst>
          </p:cNvPr>
          <p:cNvSpPr/>
          <p:nvPr/>
        </p:nvSpPr>
        <p:spPr>
          <a:xfrm>
            <a:off x="4897182" y="1692088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299665" y="2598421"/>
                <a:ext cx="403078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B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temporary sorting</a:t>
                </a:r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65" y="2598421"/>
                <a:ext cx="4030783" cy="490199"/>
              </a:xfrm>
              <a:prstGeom prst="rect">
                <a:avLst/>
              </a:prstGeom>
              <a:blipFill>
                <a:blip r:embed="rId3"/>
                <a:stretch>
                  <a:fillRect t="-8642" r="-136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0D7D78D-9EAC-C892-74EF-0A70A684A8F2}"/>
              </a:ext>
            </a:extLst>
          </p:cNvPr>
          <p:cNvSpPr/>
          <p:nvPr/>
        </p:nvSpPr>
        <p:spPr>
          <a:xfrm>
            <a:off x="6699758" y="3162065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F32AD-5D36-F7A6-76CC-CDCF17DB64FD}"/>
              </a:ext>
            </a:extLst>
          </p:cNvPr>
          <p:cNvSpPr/>
          <p:nvPr/>
        </p:nvSpPr>
        <p:spPr>
          <a:xfrm>
            <a:off x="9580767" y="3161333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FA0A7-2B06-DAF0-38C4-0546685EF98E}"/>
              </a:ext>
            </a:extLst>
          </p:cNvPr>
          <p:cNvSpPr/>
          <p:nvPr/>
        </p:nvSpPr>
        <p:spPr>
          <a:xfrm>
            <a:off x="8139758" y="3161333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34379C-86EC-E215-15A8-5B7707D3EC88}"/>
              </a:ext>
            </a:extLst>
          </p:cNvPr>
          <p:cNvSpPr txBox="1"/>
          <p:nvPr/>
        </p:nvSpPr>
        <p:spPr>
          <a:xfrm>
            <a:off x="5299665" y="1574038"/>
            <a:ext cx="6658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For </a:t>
            </a:r>
            <a:r>
              <a:rPr lang="fr-BE" sz="2400" dirty="0" err="1"/>
              <a:t>each</a:t>
            </a:r>
            <a:r>
              <a:rPr lang="fr-BE" sz="2400" dirty="0"/>
              <a:t> </a:t>
            </a:r>
            <a:r>
              <a:rPr lang="fr-BE" sz="2400" dirty="0" err="1"/>
              <a:t>cut-cells</a:t>
            </a:r>
            <a:r>
              <a:rPr lang="fr-BE" sz="2400" dirty="0"/>
              <a:t> </a:t>
            </a:r>
            <a:r>
              <a:rPr lang="fr-BE" sz="2400" b="1" dirty="0"/>
              <a:t>one by one</a:t>
            </a:r>
            <a:r>
              <a:rPr lang="en-US" sz="2400" dirty="0"/>
              <a:t>, stored contiguously</a:t>
            </a:r>
            <a:endParaRPr lang="fr-BE" sz="2400" b="1" dirty="0"/>
          </a:p>
          <a:p>
            <a:r>
              <a:rPr lang="fr-BE" sz="2400" dirty="0"/>
              <a:t>Cut-</a:t>
            </a:r>
            <a:r>
              <a:rPr lang="fr-BE" sz="2400" dirty="0" err="1"/>
              <a:t>cells</a:t>
            </a:r>
            <a:r>
              <a:rPr lang="fr-BE" sz="2400" dirty="0"/>
              <a:t> </a:t>
            </a:r>
            <a:r>
              <a:rPr lang="fr-BE" sz="2400" dirty="0" err="1"/>
              <a:t>may</a:t>
            </a:r>
            <a:r>
              <a:rPr lang="fr-BE" sz="2400" dirty="0"/>
              <a:t> </a:t>
            </a:r>
            <a:r>
              <a:rPr lang="fr-BE" sz="2400" dirty="0" err="1"/>
              <a:t>differ</a:t>
            </a:r>
            <a:r>
              <a:rPr lang="fr-BE" sz="2400" dirty="0"/>
              <a:t> by </a:t>
            </a:r>
            <a:r>
              <a:rPr lang="fr-BE" sz="2400" dirty="0" err="1"/>
              <a:t>number</a:t>
            </a:r>
            <a:r>
              <a:rPr lang="fr-BE" sz="2400" dirty="0"/>
              <a:t> of quadrature points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3E228B-B14C-5663-9EFA-9DCB6BE2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39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blipFill>
                <a:blip r:embed="rId4"/>
                <a:stretch>
                  <a:fillRect r="-15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0D7D78D-9EAC-C892-74EF-0A70A684A8F2}"/>
              </a:ext>
            </a:extLst>
          </p:cNvPr>
          <p:cNvSpPr/>
          <p:nvPr/>
        </p:nvSpPr>
        <p:spPr>
          <a:xfrm>
            <a:off x="6699757" y="2342609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F32AD-5D36-F7A6-76CC-CDCF17DB64FD}"/>
              </a:ext>
            </a:extLst>
          </p:cNvPr>
          <p:cNvSpPr/>
          <p:nvPr/>
        </p:nvSpPr>
        <p:spPr>
          <a:xfrm>
            <a:off x="9580766" y="2341877"/>
            <a:ext cx="72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FA0A7-2B06-DAF0-38C4-0546685EF98E}"/>
              </a:ext>
            </a:extLst>
          </p:cNvPr>
          <p:cNvSpPr/>
          <p:nvPr/>
        </p:nvSpPr>
        <p:spPr>
          <a:xfrm>
            <a:off x="8139757" y="2341877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920D01-2763-89F8-3ACF-113A0A4BBDA7}"/>
              </a:ext>
            </a:extLst>
          </p:cNvPr>
          <p:cNvSpPr txBox="1"/>
          <p:nvPr/>
        </p:nvSpPr>
        <p:spPr>
          <a:xfrm>
            <a:off x="1293154" y="245387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93E4B2-1B66-172C-0EAA-0146FF821AB1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20" name="Right Brace 18">
            <a:extLst>
              <a:ext uri="{FF2B5EF4-FFF2-40B4-BE49-F238E27FC236}">
                <a16:creationId xmlns:a16="http://schemas.microsoft.com/office/drawing/2014/main" id="{A4D24A06-D66A-3F1C-0B7C-BCC79A3C7831}"/>
              </a:ext>
            </a:extLst>
          </p:cNvPr>
          <p:cNvSpPr/>
          <p:nvPr/>
        </p:nvSpPr>
        <p:spPr>
          <a:xfrm rot="5400000">
            <a:off x="7997715" y="3295747"/>
            <a:ext cx="284085" cy="2880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3E5D74-590C-017A-55B8-5A250BE1B6E7}"/>
              </a:ext>
            </a:extLst>
          </p:cNvPr>
          <p:cNvSpPr txBox="1"/>
          <p:nvPr/>
        </p:nvSpPr>
        <p:spPr>
          <a:xfrm>
            <a:off x="5911679" y="5033111"/>
            <a:ext cx="44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Fluxes are computed for this block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A85F4E-F86D-FF15-BC6A-442E5136DCD8}"/>
              </a:ext>
            </a:extLst>
          </p:cNvPr>
          <p:cNvSpPr/>
          <p:nvPr/>
        </p:nvSpPr>
        <p:spPr>
          <a:xfrm>
            <a:off x="6699757" y="949164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69FF6F-0112-18FE-EA7D-1CA9D7CE20D6}"/>
              </a:ext>
            </a:extLst>
          </p:cNvPr>
          <p:cNvSpPr/>
          <p:nvPr/>
        </p:nvSpPr>
        <p:spPr>
          <a:xfrm>
            <a:off x="9580766" y="948432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D6E3EF-1759-22B2-32E5-BA446391E5D6}"/>
              </a:ext>
            </a:extLst>
          </p:cNvPr>
          <p:cNvSpPr/>
          <p:nvPr/>
        </p:nvSpPr>
        <p:spPr>
          <a:xfrm>
            <a:off x="8139757" y="948432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/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blipFill>
                <a:blip r:embed="rId5"/>
                <a:stretch>
                  <a:fillRect r="-137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4E6C24-A3C4-002E-ED05-2D6ECA36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679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/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ZoneTexte 82">
                <a:extLst>
                  <a:ext uri="{FF2B5EF4-FFF2-40B4-BE49-F238E27FC236}">
                    <a16:creationId xmlns:a16="http://schemas.microsoft.com/office/drawing/2014/main" id="{7D705781-5F0F-1B39-DA4B-81AA04AB4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33" y="1031469"/>
                <a:ext cx="1150315" cy="490199"/>
              </a:xfrm>
              <a:prstGeom prst="rect">
                <a:avLst/>
              </a:prstGeom>
              <a:blipFill>
                <a:blip r:embed="rId4"/>
                <a:stretch>
                  <a:fillRect r="-158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0D7D78D-9EAC-C892-74EF-0A70A684A8F2}"/>
              </a:ext>
            </a:extLst>
          </p:cNvPr>
          <p:cNvSpPr/>
          <p:nvPr/>
        </p:nvSpPr>
        <p:spPr>
          <a:xfrm>
            <a:off x="6699757" y="2342609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1F32AD-5D36-F7A6-76CC-CDCF17DB64FD}"/>
              </a:ext>
            </a:extLst>
          </p:cNvPr>
          <p:cNvSpPr/>
          <p:nvPr/>
        </p:nvSpPr>
        <p:spPr>
          <a:xfrm>
            <a:off x="9580766" y="2341877"/>
            <a:ext cx="72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7FA0A7-2B06-DAF0-38C4-0546685EF98E}"/>
              </a:ext>
            </a:extLst>
          </p:cNvPr>
          <p:cNvSpPr/>
          <p:nvPr/>
        </p:nvSpPr>
        <p:spPr>
          <a:xfrm>
            <a:off x="8139757" y="2341877"/>
            <a:ext cx="1440000" cy="144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920D01-2763-89F8-3ACF-113A0A4BBDA7}"/>
              </a:ext>
            </a:extLst>
          </p:cNvPr>
          <p:cNvSpPr txBox="1"/>
          <p:nvPr/>
        </p:nvSpPr>
        <p:spPr>
          <a:xfrm>
            <a:off x="1293154" y="2453876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93E4B2-1B66-172C-0EAA-0146FF821AB1}"/>
              </a:ext>
            </a:extLst>
          </p:cNvPr>
          <p:cNvSpPr txBox="1"/>
          <p:nvPr/>
        </p:nvSpPr>
        <p:spPr>
          <a:xfrm>
            <a:off x="1293154" y="1715213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sp>
        <p:nvSpPr>
          <p:cNvPr id="20" name="Right Brace 18">
            <a:extLst>
              <a:ext uri="{FF2B5EF4-FFF2-40B4-BE49-F238E27FC236}">
                <a16:creationId xmlns:a16="http://schemas.microsoft.com/office/drawing/2014/main" id="{A4D24A06-D66A-3F1C-0B7C-BCC79A3C7831}"/>
              </a:ext>
            </a:extLst>
          </p:cNvPr>
          <p:cNvSpPr/>
          <p:nvPr/>
        </p:nvSpPr>
        <p:spPr>
          <a:xfrm rot="5400000">
            <a:off x="9798218" y="4375243"/>
            <a:ext cx="284085" cy="721009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3E5D74-590C-017A-55B8-5A250BE1B6E7}"/>
              </a:ext>
            </a:extLst>
          </p:cNvPr>
          <p:cNvSpPr txBox="1"/>
          <p:nvPr/>
        </p:nvSpPr>
        <p:spPr>
          <a:xfrm>
            <a:off x="8048652" y="4900700"/>
            <a:ext cx="3783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then fluxes for this block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A85F4E-F86D-FF15-BC6A-442E5136DCD8}"/>
              </a:ext>
            </a:extLst>
          </p:cNvPr>
          <p:cNvSpPr/>
          <p:nvPr/>
        </p:nvSpPr>
        <p:spPr>
          <a:xfrm>
            <a:off x="6699757" y="949164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69FF6F-0112-18FE-EA7D-1CA9D7CE20D6}"/>
              </a:ext>
            </a:extLst>
          </p:cNvPr>
          <p:cNvSpPr/>
          <p:nvPr/>
        </p:nvSpPr>
        <p:spPr>
          <a:xfrm>
            <a:off x="9580766" y="948432"/>
            <a:ext cx="7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D6E3EF-1759-22B2-32E5-BA446391E5D6}"/>
              </a:ext>
            </a:extLst>
          </p:cNvPr>
          <p:cNvSpPr/>
          <p:nvPr/>
        </p:nvSpPr>
        <p:spPr>
          <a:xfrm>
            <a:off x="8139757" y="948432"/>
            <a:ext cx="144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/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CEF8819-1A15-E90D-7B49-EA0747D05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195" y="2810612"/>
                <a:ext cx="1333057" cy="490199"/>
              </a:xfrm>
              <a:prstGeom prst="rect">
                <a:avLst/>
              </a:prstGeom>
              <a:blipFill>
                <a:blip r:embed="rId5"/>
                <a:stretch>
                  <a:fillRect r="-137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E497E9-5D52-4934-6EA3-5928656B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974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72D944B0-5960-E134-280A-A3D45D9C176E}"/>
              </a:ext>
            </a:extLst>
          </p:cNvPr>
          <p:cNvSpPr txBox="1"/>
          <p:nvPr/>
        </p:nvSpPr>
        <p:spPr>
          <a:xfrm>
            <a:off x="1293154" y="3192540"/>
            <a:ext cx="3444982" cy="461665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Redistribution/Integration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E9A9E5-C572-C839-2DC0-0BCBA28DC78E}"/>
              </a:ext>
            </a:extLst>
          </p:cNvPr>
          <p:cNvSpPr txBox="1"/>
          <p:nvPr/>
        </p:nvSpPr>
        <p:spPr>
          <a:xfrm>
            <a:off x="1293154" y="1715210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Residual correction for cut-cells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18B1FE-0FAD-C3A5-ABB0-35AA8124C397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  <p:sp>
        <p:nvSpPr>
          <p:cNvPr id="81" name="Arrow: Pentagon 17">
            <a:extLst>
              <a:ext uri="{FF2B5EF4-FFF2-40B4-BE49-F238E27FC236}">
                <a16:creationId xmlns:a16="http://schemas.microsoft.com/office/drawing/2014/main" id="{746A8162-FA62-F663-BD7A-271D96FD7CD0}"/>
              </a:ext>
            </a:extLst>
          </p:cNvPr>
          <p:cNvSpPr/>
          <p:nvPr/>
        </p:nvSpPr>
        <p:spPr>
          <a:xfrm>
            <a:off x="4897182" y="3120073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534379C-86EC-E215-15A8-5B7707D3EC88}"/>
              </a:ext>
            </a:extLst>
          </p:cNvPr>
          <p:cNvSpPr txBox="1"/>
          <p:nvPr/>
        </p:nvSpPr>
        <p:spPr>
          <a:xfrm>
            <a:off x="5299665" y="3007872"/>
            <a:ext cx="512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For </a:t>
            </a:r>
            <a:r>
              <a:rPr lang="fr-BE" sz="2400" dirty="0" err="1"/>
              <a:t>each</a:t>
            </a:r>
            <a:r>
              <a:rPr lang="fr-BE" sz="2400" dirty="0"/>
              <a:t> </a:t>
            </a:r>
            <a:r>
              <a:rPr lang="fr-BE" sz="2400" dirty="0" err="1"/>
              <a:t>cut-cells</a:t>
            </a:r>
            <a:r>
              <a:rPr lang="fr-BE" sz="2400" dirty="0"/>
              <a:t> </a:t>
            </a:r>
            <a:r>
              <a:rPr lang="fr-BE" sz="2400" b="1" dirty="0"/>
              <a:t>one by one</a:t>
            </a:r>
          </a:p>
          <a:p>
            <a:r>
              <a:rPr lang="fr-BE" sz="2400" dirty="0"/>
              <a:t>Return back to original </a:t>
            </a:r>
            <a:r>
              <a:rPr lang="fr-BE" sz="2400" dirty="0" err="1"/>
              <a:t>element</a:t>
            </a:r>
            <a:r>
              <a:rPr lang="fr-BE" sz="2400" dirty="0"/>
              <a:t> </a:t>
            </a:r>
            <a:r>
              <a:rPr lang="fr-BE" sz="2400" dirty="0" err="1"/>
              <a:t>sorting</a:t>
            </a:r>
            <a:endParaRPr lang="fr-BE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97C0FD-F687-444D-B193-5E3EB7E8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461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5A1C97F-5B7C-A11C-6FB0-DB3E83648E20}"/>
              </a:ext>
            </a:extLst>
          </p:cNvPr>
          <p:cNvSpPr txBox="1"/>
          <p:nvPr/>
        </p:nvSpPr>
        <p:spPr>
          <a:xfrm>
            <a:off x="1293154" y="1715210"/>
            <a:ext cx="3444982" cy="34163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endParaRPr lang="fr-BE" sz="2400" dirty="0"/>
          </a:p>
          <a:p>
            <a:r>
              <a:rPr lang="fr-BE" sz="2400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Agglomeration of small cells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65DFDC-6BEA-CD29-8B2C-072FAD77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38</a:t>
            </a:fld>
            <a:endParaRPr lang="fr-FR"/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0E16D107-30F2-B805-6D5F-94E3B8EAA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75" y="1398626"/>
            <a:ext cx="3144080" cy="162000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64757A6-309E-C02B-0627-62DB2EBF9421}"/>
              </a:ext>
            </a:extLst>
          </p:cNvPr>
          <p:cNvSpPr txBox="1"/>
          <p:nvPr/>
        </p:nvSpPr>
        <p:spPr>
          <a:xfrm>
            <a:off x="6756066" y="29749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6B661-BA73-2783-9230-BD9C7767B1C9}"/>
              </a:ext>
            </a:extLst>
          </p:cNvPr>
          <p:cNvSpPr txBox="1"/>
          <p:nvPr/>
        </p:nvSpPr>
        <p:spPr>
          <a:xfrm>
            <a:off x="8358599" y="2974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8490D-E998-E1AB-E3CF-5BCAD14C397F}"/>
              </a:ext>
            </a:extLst>
          </p:cNvPr>
          <p:cNvSpPr txBox="1"/>
          <p:nvPr/>
        </p:nvSpPr>
        <p:spPr>
          <a:xfrm>
            <a:off x="8539903" y="297492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C8840B8-F0CF-CCA2-84E4-3BBBAF7D9CA4}"/>
              </a:ext>
            </a:extLst>
          </p:cNvPr>
          <p:cNvSpPr txBox="1"/>
          <p:nvPr/>
        </p:nvSpPr>
        <p:spPr>
          <a:xfrm>
            <a:off x="9247128" y="2143143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Ill-conditioned small cut-cell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5B098E-017C-E529-5F3C-04E47943C77D}"/>
              </a:ext>
            </a:extLst>
          </p:cNvPr>
          <p:cNvSpPr txBox="1"/>
          <p:nvPr/>
        </p:nvSpPr>
        <p:spPr>
          <a:xfrm>
            <a:off x="6942175" y="2629245"/>
            <a:ext cx="44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/>
              <a:t>tgt</a:t>
            </a:r>
            <a:endParaRPr lang="fr-BE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417A3-6616-01EB-FFDE-6F5E7608E32C}"/>
              </a:ext>
            </a:extLst>
          </p:cNvPr>
          <p:cNvSpPr txBox="1"/>
          <p:nvPr/>
        </p:nvSpPr>
        <p:spPr>
          <a:xfrm>
            <a:off x="9637286" y="2647099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1E33900-1ACD-6063-7C4D-7042F724957B}"/>
                  </a:ext>
                </a:extLst>
              </p:cNvPr>
              <p:cNvSpPr txBox="1"/>
              <p:nvPr/>
            </p:nvSpPr>
            <p:spPr>
              <a:xfrm>
                <a:off x="9326749" y="4498865"/>
                <a:ext cx="8395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1E33900-1ACD-6063-7C4D-7042F7249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49" y="4498865"/>
                <a:ext cx="839589" cy="369332"/>
              </a:xfrm>
              <a:prstGeom prst="rect">
                <a:avLst/>
              </a:prstGeom>
              <a:blipFill>
                <a:blip r:embed="rId5"/>
                <a:stretch>
                  <a:fillRect l="-5072" r="-1014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A7D2EEE-1BB3-3506-23A5-EF6EC7EE99BE}"/>
                  </a:ext>
                </a:extLst>
              </p:cNvPr>
              <p:cNvSpPr txBox="1"/>
              <p:nvPr/>
            </p:nvSpPr>
            <p:spPr>
              <a:xfrm>
                <a:off x="6565929" y="3658935"/>
                <a:ext cx="3761222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𝑚𝑒𝑟𝑔𝑒𝑑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𝑔𝑡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fr-BE" sz="2400" i="1">
                              <a:latin typeface="Cambria Math" panose="02040503050406030204" pitchFamily="18" charset="0"/>
                            </a:rPr>
                            <m:t>𝑒𝑥𝑡𝑒𝑛𝑑𝑒𝑑</m:t>
                          </m:r>
                        </m:sup>
                      </m:sSup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2A7D2EEE-1BB3-3506-23A5-EF6EC7EE9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929" y="3658935"/>
                <a:ext cx="3761222" cy="375872"/>
              </a:xfrm>
              <a:prstGeom prst="rect">
                <a:avLst/>
              </a:prstGeom>
              <a:blipFill>
                <a:blip r:embed="rId6"/>
                <a:stretch>
                  <a:fillRect l="-648" t="-6452" r="-324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56A3D0EE-A810-732A-4B31-366BAB26432A}"/>
              </a:ext>
            </a:extLst>
          </p:cNvPr>
          <p:cNvSpPr/>
          <p:nvPr/>
        </p:nvSpPr>
        <p:spPr>
          <a:xfrm rot="5400000">
            <a:off x="9663191" y="3576811"/>
            <a:ext cx="204537" cy="1374989"/>
          </a:xfrm>
          <a:prstGeom prst="rightBrace">
            <a:avLst/>
          </a:prstGeom>
          <a:ln w="28575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168E1"/>
              </a:solidFill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928AD2D-247A-1FC8-9409-DAD545E6F04C}"/>
              </a:ext>
            </a:extLst>
          </p:cNvPr>
          <p:cNvSpPr txBox="1"/>
          <p:nvPr/>
        </p:nvSpPr>
        <p:spPr>
          <a:xfrm>
            <a:off x="6942175" y="1131073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2017]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9B90D03-48F0-F6E2-DB51-03536EEFC74B}"/>
              </a:ext>
            </a:extLst>
          </p:cNvPr>
          <p:cNvSpPr txBox="1"/>
          <p:nvPr/>
        </p:nvSpPr>
        <p:spPr>
          <a:xfrm>
            <a:off x="5461442" y="500264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Extension without loss of accuracy since they share the same functional basis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11DF00A-ACB1-9B47-0F95-7D327AA4D48A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</p:spTree>
    <p:extLst>
      <p:ext uri="{BB962C8B-B14F-4D97-AF65-F5344CB8AC3E}">
        <p14:creationId xmlns:p14="http://schemas.microsoft.com/office/powerpoint/2010/main" val="1470884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65A1C97F-5B7C-A11C-6FB0-DB3E83648E20}"/>
              </a:ext>
            </a:extLst>
          </p:cNvPr>
          <p:cNvSpPr txBox="1"/>
          <p:nvPr/>
        </p:nvSpPr>
        <p:spPr>
          <a:xfrm>
            <a:off x="1293154" y="1715210"/>
            <a:ext cx="3444982" cy="37856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sz="2400" dirty="0"/>
              <a:t>Collocation</a:t>
            </a:r>
          </a:p>
          <a:p>
            <a:endParaRPr lang="fr-BE" sz="2400" dirty="0"/>
          </a:p>
          <a:p>
            <a:r>
              <a:rPr lang="fr-BE" sz="2400" dirty="0"/>
              <a:t>Flux computations</a:t>
            </a:r>
          </a:p>
          <a:p>
            <a:endParaRPr lang="fr-BE" sz="2400" dirty="0"/>
          </a:p>
          <a:p>
            <a:r>
              <a:rPr lang="fr-BE" sz="2400" dirty="0"/>
              <a:t>Redistribution/</a:t>
            </a:r>
            <a:r>
              <a:rPr lang="fr-BE" sz="2400" dirty="0" err="1"/>
              <a:t>Integration</a:t>
            </a:r>
            <a:endParaRPr lang="fr-BE" sz="2400" dirty="0"/>
          </a:p>
          <a:p>
            <a:r>
              <a:rPr lang="fr-BE" sz="2400" b="1" dirty="0" err="1"/>
              <a:t>Cell-agglomeration</a:t>
            </a:r>
            <a:endParaRPr lang="fr-BE" sz="2400" b="1" dirty="0"/>
          </a:p>
          <a:p>
            <a:r>
              <a:rPr lang="fr-BE" sz="2400" b="1" dirty="0"/>
              <a:t>Inverse mass matrix</a:t>
            </a:r>
          </a:p>
          <a:p>
            <a:endParaRPr lang="fr-BE" sz="2400" dirty="0"/>
          </a:p>
          <a:p>
            <a:r>
              <a:rPr lang="fr-BE" sz="2400" dirty="0"/>
              <a:t>Advance in time</a:t>
            </a:r>
          </a:p>
          <a:p>
            <a:r>
              <a:rPr lang="fr-BE" sz="2400" b="1" dirty="0"/>
              <a:t>Source update</a:t>
            </a:r>
          </a:p>
        </p:txBody>
      </p:sp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Cell-agglomeration for stability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65DFDC-6BEA-CD29-8B2C-072FAD77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39</a:t>
            </a:fld>
            <a:endParaRPr lang="fr-FR"/>
          </a:p>
        </p:txBody>
      </p:sp>
      <p:pic>
        <p:nvPicPr>
          <p:cNvPr id="10" name="Picture 24">
            <a:extLst>
              <a:ext uri="{FF2B5EF4-FFF2-40B4-BE49-F238E27FC236}">
                <a16:creationId xmlns:a16="http://schemas.microsoft.com/office/drawing/2014/main" id="{0E16D107-30F2-B805-6D5F-94E3B8EAA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75" y="1398626"/>
            <a:ext cx="3144080" cy="1620000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664757A6-309E-C02B-0627-62DB2EBF9421}"/>
              </a:ext>
            </a:extLst>
          </p:cNvPr>
          <p:cNvSpPr txBox="1"/>
          <p:nvPr/>
        </p:nvSpPr>
        <p:spPr>
          <a:xfrm>
            <a:off x="6756066" y="29749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66B661-BA73-2783-9230-BD9C7767B1C9}"/>
              </a:ext>
            </a:extLst>
          </p:cNvPr>
          <p:cNvSpPr txBox="1"/>
          <p:nvPr/>
        </p:nvSpPr>
        <p:spPr>
          <a:xfrm>
            <a:off x="8358599" y="2974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8490D-E998-E1AB-E3CF-5BCAD14C397F}"/>
              </a:ext>
            </a:extLst>
          </p:cNvPr>
          <p:cNvSpPr txBox="1"/>
          <p:nvPr/>
        </p:nvSpPr>
        <p:spPr>
          <a:xfrm>
            <a:off x="8539903" y="297492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C8840B8-F0CF-CCA2-84E4-3BBBAF7D9CA4}"/>
              </a:ext>
            </a:extLst>
          </p:cNvPr>
          <p:cNvSpPr txBox="1"/>
          <p:nvPr/>
        </p:nvSpPr>
        <p:spPr>
          <a:xfrm>
            <a:off x="9247128" y="2143143"/>
            <a:ext cx="290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Ill-</a:t>
            </a:r>
            <a:r>
              <a:rPr lang="fr-BE" dirty="0" err="1"/>
              <a:t>conditioned</a:t>
            </a:r>
            <a:r>
              <a:rPr lang="fr-BE" dirty="0"/>
              <a:t> </a:t>
            </a:r>
            <a:r>
              <a:rPr lang="fr-BE" dirty="0" err="1"/>
              <a:t>small</a:t>
            </a:r>
            <a:r>
              <a:rPr lang="fr-BE" dirty="0"/>
              <a:t> </a:t>
            </a:r>
            <a:r>
              <a:rPr lang="fr-BE" dirty="0" err="1"/>
              <a:t>cut-cell</a:t>
            </a:r>
            <a:endParaRPr lang="fr-BE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5B098E-017C-E529-5F3C-04E47943C77D}"/>
              </a:ext>
            </a:extLst>
          </p:cNvPr>
          <p:cNvSpPr txBox="1"/>
          <p:nvPr/>
        </p:nvSpPr>
        <p:spPr>
          <a:xfrm>
            <a:off x="6942175" y="2629245"/>
            <a:ext cx="44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tar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1417A3-6616-01EB-FFDE-6F5E7608E32C}"/>
              </a:ext>
            </a:extLst>
          </p:cNvPr>
          <p:cNvSpPr txBox="1"/>
          <p:nvPr/>
        </p:nvSpPr>
        <p:spPr>
          <a:xfrm>
            <a:off x="9637286" y="2647099"/>
            <a:ext cx="44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src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7928AD2D-247A-1FC8-9409-DAD545E6F04C}"/>
              </a:ext>
            </a:extLst>
          </p:cNvPr>
          <p:cNvSpPr txBox="1"/>
          <p:nvPr/>
        </p:nvSpPr>
        <p:spPr>
          <a:xfrm>
            <a:off x="6942175" y="1131073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[Müller, 2017]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6CC0C3B-62B0-0347-FC11-2CB7E358F544}"/>
                  </a:ext>
                </a:extLst>
              </p:cNvPr>
              <p:cNvSpPr txBox="1"/>
              <p:nvPr/>
            </p:nvSpPr>
            <p:spPr>
              <a:xfrm>
                <a:off x="4978125" y="3570613"/>
                <a:ext cx="32167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𝑎𝑔𝑔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𝑡𝑔𝑡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6CC0C3B-62B0-0347-FC11-2CB7E358F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125" y="3570613"/>
                <a:ext cx="3216778" cy="461665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C2DAE95-0980-57DE-F2D6-4EE5609FD99E}"/>
                  </a:ext>
                </a:extLst>
              </p:cNvPr>
              <p:cNvSpPr txBox="1"/>
              <p:nvPr/>
            </p:nvSpPr>
            <p:spPr>
              <a:xfrm>
                <a:off x="4984221" y="3931203"/>
                <a:ext cx="3604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𝑎𝑔𝑔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𝑡𝑔𝑡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r-B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0C2DAE95-0980-57DE-F2D6-4EE5609FD9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1" y="3931203"/>
                <a:ext cx="3604898" cy="461665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AD5143-379E-8308-7362-BF00650D4A5F}"/>
                  </a:ext>
                </a:extLst>
              </p:cNvPr>
              <p:cNvSpPr txBox="1"/>
              <p:nvPr/>
            </p:nvSpPr>
            <p:spPr>
              <a:xfrm>
                <a:off x="4984221" y="5039197"/>
                <a:ext cx="20835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p>
                      </m:sSup>
                      <m:r>
                        <a:rPr lang="fr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fr-B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𝑄𝑢</m:t>
                          </m:r>
                        </m:e>
                        <m:sup>
                          <m:r>
                            <a:rPr lang="fr-BE" sz="2400" b="0" i="1" smtClean="0">
                              <a:latin typeface="Cambria Math" panose="02040503050406030204" pitchFamily="18" charset="0"/>
                            </a:rPr>
                            <m:t>𝑎𝑔𝑔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AD5143-379E-8308-7362-BF00650D4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21" y="5039197"/>
                <a:ext cx="2083583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821396B7-5A29-3F84-C34E-CDADCEB6B65A}"/>
              </a:ext>
            </a:extLst>
          </p:cNvPr>
          <p:cNvSpPr txBox="1"/>
          <p:nvPr/>
        </p:nvSpPr>
        <p:spPr>
          <a:xfrm>
            <a:off x="578215" y="1045737"/>
            <a:ext cx="4521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 posteriori </a:t>
            </a:r>
            <a:r>
              <a:rPr lang="en-US" sz="2400" dirty="0"/>
              <a:t>correction for cut-cells</a:t>
            </a:r>
          </a:p>
        </p:txBody>
      </p:sp>
    </p:spTree>
    <p:extLst>
      <p:ext uri="{BB962C8B-B14F-4D97-AF65-F5344CB8AC3E}">
        <p14:creationId xmlns:p14="http://schemas.microsoft.com/office/powerpoint/2010/main" val="19715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40">
            <a:extLst>
              <a:ext uri="{FF2B5EF4-FFF2-40B4-BE49-F238E27FC236}">
                <a16:creationId xmlns:a16="http://schemas.microsoft.com/office/drawing/2014/main" id="{6F4AA255-ED39-A887-03A4-58DF9949E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1292E0B5-5450-7A8E-46C3-BA372932D986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1292E0B5-5450-7A8E-46C3-BA372932D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49FB1A-C517-5327-D7C8-0489EDFB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28">
                <a:extLst>
                  <a:ext uri="{FF2B5EF4-FFF2-40B4-BE49-F238E27FC236}">
                    <a16:creationId xmlns:a16="http://schemas.microsoft.com/office/drawing/2014/main" id="{A59EE409-F1A5-8CE9-A781-6009DCE42BA1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7" name="ZoneTexte 28">
                <a:extLst>
                  <a:ext uri="{FF2B5EF4-FFF2-40B4-BE49-F238E27FC236}">
                    <a16:creationId xmlns:a16="http://schemas.microsoft.com/office/drawing/2014/main" id="{A59EE409-F1A5-8CE9-A781-6009DCE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048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Preliminary results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40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683AD3-BAD9-F52B-9BBC-7AA0F1F2AE6E}"/>
              </a:ext>
            </a:extLst>
          </p:cNvPr>
          <p:cNvSpPr txBox="1"/>
          <p:nvPr/>
        </p:nvSpPr>
        <p:spPr>
          <a:xfrm>
            <a:off x="578215" y="1045737"/>
            <a:ext cx="809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Pure convection </a:t>
            </a:r>
            <a:r>
              <a:rPr lang="en-US" sz="2400"/>
              <a:t>of gaussian </a:t>
            </a:r>
            <a:r>
              <a:rPr lang="en-US" sz="2400" dirty="0"/>
              <a:t>function around an immersed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8D0550-49A1-69ED-0215-FB1653022626}"/>
                  </a:ext>
                </a:extLst>
              </p:cNvPr>
              <p:cNvSpPr txBox="1"/>
              <p:nvPr/>
            </p:nvSpPr>
            <p:spPr>
              <a:xfrm>
                <a:off x="4660326" y="2644170"/>
                <a:ext cx="733117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Quadratic level-set projected on Bernstein basis</a:t>
                </a:r>
              </a:p>
              <a:p>
                <a:r>
                  <a:rPr lang="en-US" sz="2400" dirty="0"/>
                  <a:t>Discontinuous </a:t>
                </a:r>
                <a:r>
                  <a:rPr lang="en-US" sz="2400" dirty="0" err="1"/>
                  <a:t>Galerkin</a:t>
                </a:r>
                <a:r>
                  <a:rPr lang="en-US" sz="2400" dirty="0"/>
                  <a:t> with Lax-Friedrichs numerical flux</a:t>
                </a:r>
              </a:p>
              <a:p>
                <a:r>
                  <a:rPr lang="en-US" sz="2400" dirty="0"/>
                  <a:t>Cell-agglomeration with threshold of 5%</a:t>
                </a:r>
              </a:p>
              <a:p>
                <a:r>
                  <a:rPr lang="en-US" sz="2400" dirty="0"/>
                  <a:t>Explicit Runge-</a:t>
                </a:r>
                <a:r>
                  <a:rPr lang="en-US" sz="2400" dirty="0" err="1"/>
                  <a:t>Kutta</a:t>
                </a:r>
                <a:r>
                  <a:rPr lang="en-US" sz="2400" dirty="0"/>
                  <a:t> of order 4 (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𝐶𝐹𝐿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=0.01)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8D0550-49A1-69ED-0215-FB1653022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26" y="2644170"/>
                <a:ext cx="7331174" cy="1569660"/>
              </a:xfrm>
              <a:prstGeom prst="rect">
                <a:avLst/>
              </a:prstGeom>
              <a:blipFill>
                <a:blip r:embed="rId5"/>
                <a:stretch>
                  <a:fillRect l="-1247" t="-3113" r="-249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B545D768-89B7-DBCA-7B03-E81F342F044D}"/>
              </a:ext>
            </a:extLst>
          </p:cNvPr>
          <p:cNvSpPr/>
          <p:nvPr/>
        </p:nvSpPr>
        <p:spPr>
          <a:xfrm>
            <a:off x="2218641" y="3139912"/>
            <a:ext cx="10512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utput">
            <a:hlinkClick r:id="" action="ppaction://media"/>
            <a:extLst>
              <a:ext uri="{FF2B5EF4-FFF2-40B4-BE49-F238E27FC236}">
                <a16:creationId xmlns:a16="http://schemas.microsoft.com/office/drawing/2014/main" id="{F45D82BC-5018-966B-B563-D78D46A5B8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0035" t="12874" r="30091" b="12954"/>
          <a:stretch/>
        </p:blipFill>
        <p:spPr>
          <a:xfrm>
            <a:off x="1164505" y="2085000"/>
            <a:ext cx="3168000" cy="32040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6771975-371E-B2B8-8FBB-0854DF18B535}"/>
              </a:ext>
            </a:extLst>
          </p:cNvPr>
          <p:cNvSpPr>
            <a:spLocks noChangeAspect="1"/>
          </p:cNvSpPr>
          <p:nvPr/>
        </p:nvSpPr>
        <p:spPr>
          <a:xfrm>
            <a:off x="2297515" y="3233950"/>
            <a:ext cx="910800" cy="910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6B4BE6-DFF3-69C4-A0EC-249840D7528D}"/>
              </a:ext>
            </a:extLst>
          </p:cNvPr>
          <p:cNvSpPr txBox="1"/>
          <p:nvPr/>
        </p:nvSpPr>
        <p:spPr>
          <a:xfrm>
            <a:off x="4660326" y="4681183"/>
            <a:ext cx="5639429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Very low numerical diffusion and dispersion</a:t>
            </a:r>
          </a:p>
        </p:txBody>
      </p:sp>
    </p:spTree>
    <p:extLst>
      <p:ext uri="{BB962C8B-B14F-4D97-AF65-F5344CB8AC3E}">
        <p14:creationId xmlns:p14="http://schemas.microsoft.com/office/powerpoint/2010/main" val="24332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Preliminary results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683AD3-BAD9-F52B-9BBC-7AA0F1F2AE6E}"/>
              </a:ext>
            </a:extLst>
          </p:cNvPr>
          <p:cNvSpPr txBox="1"/>
          <p:nvPr/>
        </p:nvSpPr>
        <p:spPr>
          <a:xfrm>
            <a:off x="578215" y="1045737"/>
            <a:ext cx="809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Pure convection </a:t>
            </a:r>
            <a:r>
              <a:rPr lang="en-US" sz="2400"/>
              <a:t>of gaussian </a:t>
            </a:r>
            <a:r>
              <a:rPr lang="en-US" sz="2400" dirty="0"/>
              <a:t>function around an immersed circle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8D0550-49A1-69ED-0215-FB1653022626}"/>
                  </a:ext>
                </a:extLst>
              </p:cNvPr>
              <p:cNvSpPr txBox="1"/>
              <p:nvPr/>
            </p:nvSpPr>
            <p:spPr>
              <a:xfrm>
                <a:off x="4660326" y="2644170"/>
                <a:ext cx="733117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Quadratic level-set projected on Bernstein basis</a:t>
                </a:r>
              </a:p>
              <a:p>
                <a:r>
                  <a:rPr lang="en-US" sz="2400" dirty="0"/>
                  <a:t>Discontinuous </a:t>
                </a:r>
                <a:r>
                  <a:rPr lang="en-US" sz="2400" dirty="0" err="1"/>
                  <a:t>Galerkin</a:t>
                </a:r>
                <a:r>
                  <a:rPr lang="en-US" sz="2400" dirty="0"/>
                  <a:t> with Lax-Friedrichs numerical flux</a:t>
                </a:r>
              </a:p>
              <a:p>
                <a:r>
                  <a:rPr lang="en-US" sz="2400" dirty="0"/>
                  <a:t>Cell-agglomeration with threshold of 5%</a:t>
                </a:r>
              </a:p>
              <a:p>
                <a:r>
                  <a:rPr lang="en-US" sz="2400" dirty="0"/>
                  <a:t>Explicit Runge-</a:t>
                </a:r>
                <a:r>
                  <a:rPr lang="en-US" sz="2400" dirty="0" err="1"/>
                  <a:t>Kutta</a:t>
                </a:r>
                <a:r>
                  <a:rPr lang="en-US" sz="2400" dirty="0"/>
                  <a:t> of order 4 (</a:t>
                </a:r>
                <a14:m>
                  <m:oMath xmlns:m="http://schemas.openxmlformats.org/officeDocument/2006/math"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𝐶𝐹𝐿</m:t>
                    </m:r>
                    <m:r>
                      <a:rPr lang="fr-BE" sz="2400" b="0" i="1" smtClean="0">
                        <a:latin typeface="Cambria Math" panose="02040503050406030204" pitchFamily="18" charset="0"/>
                      </a:rPr>
                      <m:t>=0.01)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8D0550-49A1-69ED-0215-FB1653022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26" y="2644170"/>
                <a:ext cx="7331174" cy="1569660"/>
              </a:xfrm>
              <a:prstGeom prst="rect">
                <a:avLst/>
              </a:prstGeom>
              <a:blipFill>
                <a:blip r:embed="rId5"/>
                <a:stretch>
                  <a:fillRect l="-1247" t="-3113" r="-249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B545D768-89B7-DBCA-7B03-E81F342F044D}"/>
              </a:ext>
            </a:extLst>
          </p:cNvPr>
          <p:cNvSpPr/>
          <p:nvPr/>
        </p:nvSpPr>
        <p:spPr>
          <a:xfrm>
            <a:off x="2218641" y="3139912"/>
            <a:ext cx="10512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utput">
            <a:hlinkClick r:id="" action="ppaction://media"/>
            <a:extLst>
              <a:ext uri="{FF2B5EF4-FFF2-40B4-BE49-F238E27FC236}">
                <a16:creationId xmlns:a16="http://schemas.microsoft.com/office/drawing/2014/main" id="{F45D82BC-5018-966B-B563-D78D46A5B8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0035" t="12874" r="30091" b="12954"/>
          <a:stretch/>
        </p:blipFill>
        <p:spPr>
          <a:xfrm>
            <a:off x="1164505" y="2085000"/>
            <a:ext cx="3168000" cy="3204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26B4BE6-DFF3-69C4-A0EC-249840D7528D}"/>
              </a:ext>
            </a:extLst>
          </p:cNvPr>
          <p:cNvSpPr txBox="1"/>
          <p:nvPr/>
        </p:nvSpPr>
        <p:spPr>
          <a:xfrm>
            <a:off x="4660326" y="4681183"/>
            <a:ext cx="5639429" cy="461665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Very low numerical diffusion and dispersion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372E4CE-C489-FD6A-4883-AB463504DE3F}"/>
              </a:ext>
            </a:extLst>
          </p:cNvPr>
          <p:cNvSpPr txBox="1"/>
          <p:nvPr/>
        </p:nvSpPr>
        <p:spPr>
          <a:xfrm>
            <a:off x="1244407" y="1706076"/>
            <a:ext cx="299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Overview of backstage</a:t>
            </a:r>
          </a:p>
        </p:txBody>
      </p:sp>
    </p:spTree>
    <p:extLst>
      <p:ext uri="{BB962C8B-B14F-4D97-AF65-F5344CB8AC3E}">
        <p14:creationId xmlns:p14="http://schemas.microsoft.com/office/powerpoint/2010/main" val="39660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6">
            <a:extLst>
              <a:ext uri="{FF2B5EF4-FFF2-40B4-BE49-F238E27FC236}">
                <a16:creationId xmlns:a16="http://schemas.microsoft.com/office/drawing/2014/main" id="{B59FB154-0816-307B-2951-2A9CCA6A3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099" y="1996650"/>
            <a:ext cx="4946513" cy="3744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Preliminary results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683AD3-BAD9-F52B-9BBC-7AA0F1F2AE6E}"/>
                  </a:ext>
                </a:extLst>
              </p:cNvPr>
              <p:cNvSpPr txBox="1"/>
              <p:nvPr/>
            </p:nvSpPr>
            <p:spPr>
              <a:xfrm>
                <a:off x="578215" y="1045737"/>
                <a:ext cx="44933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Error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-norm of </a:t>
                </a:r>
                <a:r>
                  <a:rPr lang="en-US" sz="2400" b="1" dirty="0"/>
                  <a:t>initial solution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683AD3-BAD9-F52B-9BBC-7AA0F1F2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5" y="1045737"/>
                <a:ext cx="4493346" cy="461665"/>
              </a:xfrm>
              <a:prstGeom prst="rect">
                <a:avLst/>
              </a:prstGeom>
              <a:blipFill>
                <a:blip r:embed="rId5"/>
                <a:stretch>
                  <a:fillRect l="-2171" t="-10667" r="-108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B545D768-89B7-DBCA-7B03-E81F342F044D}"/>
              </a:ext>
            </a:extLst>
          </p:cNvPr>
          <p:cNvSpPr/>
          <p:nvPr/>
        </p:nvSpPr>
        <p:spPr>
          <a:xfrm>
            <a:off x="2218641" y="3139912"/>
            <a:ext cx="1051200" cy="108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BC93057A-3137-F0C5-0C36-03C037AFA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99" y="1990593"/>
            <a:ext cx="4957802" cy="3744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8154704-D63C-02FA-BE76-1D472426EB0B}"/>
              </a:ext>
            </a:extLst>
          </p:cNvPr>
          <p:cNvSpPr txBox="1"/>
          <p:nvPr/>
        </p:nvSpPr>
        <p:spPr>
          <a:xfrm>
            <a:off x="2570066" y="157306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78402F-170B-51AC-12B1-FAC11581D56E}"/>
                  </a:ext>
                </a:extLst>
              </p:cNvPr>
              <p:cNvSpPr txBox="1"/>
              <p:nvPr/>
            </p:nvSpPr>
            <p:spPr>
              <a:xfrm>
                <a:off x="1434915" y="5830432"/>
                <a:ext cx="3669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/>
                  <a:t>Order of convergence </a:t>
                </a: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78402F-170B-51AC-12B1-FAC11581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15" y="5830432"/>
                <a:ext cx="3669851" cy="461665"/>
              </a:xfrm>
              <a:prstGeom prst="rect">
                <a:avLst/>
              </a:prstGeom>
              <a:blipFill>
                <a:blip r:embed="rId8"/>
                <a:stretch>
                  <a:fillRect l="-24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16994E54-CC89-5B24-0BB3-172D064ACC67}"/>
              </a:ext>
            </a:extLst>
          </p:cNvPr>
          <p:cNvSpPr txBox="1"/>
          <p:nvPr/>
        </p:nvSpPr>
        <p:spPr>
          <a:xfrm>
            <a:off x="8615845" y="1573065"/>
            <a:ext cx="18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boundary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79813F3-08A2-E17F-B7FF-118176FD0DDF}"/>
                  </a:ext>
                </a:extLst>
              </p:cNvPr>
              <p:cNvSpPr txBox="1"/>
              <p:nvPr/>
            </p:nvSpPr>
            <p:spPr>
              <a:xfrm>
                <a:off x="7740266" y="5830432"/>
                <a:ext cx="3133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/>
                  <a:t>Order of convergence </a:t>
                </a: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79813F3-08A2-E17F-B7FF-118176FD0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266" y="5830432"/>
                <a:ext cx="3133871" cy="461665"/>
              </a:xfrm>
              <a:prstGeom prst="rect">
                <a:avLst/>
              </a:prstGeom>
              <a:blipFill>
                <a:blip r:embed="rId10"/>
                <a:stretch>
                  <a:fillRect l="-31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144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7">
            <a:extLst>
              <a:ext uri="{FF2B5EF4-FFF2-40B4-BE49-F238E27FC236}">
                <a16:creationId xmlns:a16="http://schemas.microsoft.com/office/drawing/2014/main" id="{0D068E64-E5EF-9205-D7D8-91BDA224C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804" y="2001103"/>
            <a:ext cx="4957808" cy="3744000"/>
          </a:xfrm>
          <a:prstGeom prst="rect">
            <a:avLst/>
          </a:prstGeom>
        </p:spPr>
      </p:pic>
      <p:pic>
        <p:nvPicPr>
          <p:cNvPr id="14" name="Image 6">
            <a:extLst>
              <a:ext uri="{FF2B5EF4-FFF2-40B4-BE49-F238E27FC236}">
                <a16:creationId xmlns:a16="http://schemas.microsoft.com/office/drawing/2014/main" id="{3432F848-2E16-F9C6-AC82-15264CAD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5" y="1990593"/>
            <a:ext cx="4957808" cy="3744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Preliminary results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EE1119-3D2E-DF50-C1BB-15C3199F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683AD3-BAD9-F52B-9BBC-7AA0F1F2AE6E}"/>
                  </a:ext>
                </a:extLst>
              </p:cNvPr>
              <p:cNvSpPr txBox="1"/>
              <p:nvPr/>
            </p:nvSpPr>
            <p:spPr>
              <a:xfrm>
                <a:off x="578215" y="1045737"/>
                <a:ext cx="6517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Error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fr-B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-norm of solution </a:t>
                </a:r>
                <a:r>
                  <a:rPr lang="en-US" sz="2400" b="1" dirty="0"/>
                  <a:t>after a quarter period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683AD3-BAD9-F52B-9BBC-7AA0F1F2A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5" y="1045737"/>
                <a:ext cx="6517490" cy="461665"/>
              </a:xfrm>
              <a:prstGeom prst="rect">
                <a:avLst/>
              </a:prstGeom>
              <a:blipFill>
                <a:blip r:embed="rId5"/>
                <a:stretch>
                  <a:fillRect l="-1497" t="-10667" r="-37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78402F-170B-51AC-12B1-FAC11581D56E}"/>
                  </a:ext>
                </a:extLst>
              </p:cNvPr>
              <p:cNvSpPr txBox="1"/>
              <p:nvPr/>
            </p:nvSpPr>
            <p:spPr>
              <a:xfrm>
                <a:off x="1434915" y="5830432"/>
                <a:ext cx="3669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/>
                  <a:t>Order of convergence </a:t>
                </a: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BE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78402F-170B-51AC-12B1-FAC11581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15" y="5830432"/>
                <a:ext cx="3669851" cy="461665"/>
              </a:xfrm>
              <a:prstGeom prst="rect">
                <a:avLst/>
              </a:prstGeom>
              <a:blipFill>
                <a:blip r:embed="rId7"/>
                <a:stretch>
                  <a:fillRect l="-24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79813F3-08A2-E17F-B7FF-118176FD0DDF}"/>
                  </a:ext>
                </a:extLst>
              </p:cNvPr>
              <p:cNvSpPr txBox="1"/>
              <p:nvPr/>
            </p:nvSpPr>
            <p:spPr>
              <a:xfrm>
                <a:off x="7740266" y="5830432"/>
                <a:ext cx="31338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BE" sz="2400" dirty="0"/>
                  <a:t>Order of convergence </a:t>
                </a:r>
                <a14:m>
                  <m:oMath xmlns:m="http://schemas.openxmlformats.org/officeDocument/2006/math">
                    <m:r>
                      <a:rPr lang="fr-BE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fr-BE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79813F3-08A2-E17F-B7FF-118176FD0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266" y="5830432"/>
                <a:ext cx="3133871" cy="461665"/>
              </a:xfrm>
              <a:prstGeom prst="rect">
                <a:avLst/>
              </a:prstGeom>
              <a:blipFill>
                <a:blip r:embed="rId9"/>
                <a:stretch>
                  <a:fillRect l="-311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FF88C6E8-6D5F-6CAE-E283-634EDDF0389A}"/>
              </a:ext>
            </a:extLst>
          </p:cNvPr>
          <p:cNvSpPr txBox="1"/>
          <p:nvPr/>
        </p:nvSpPr>
        <p:spPr>
          <a:xfrm>
            <a:off x="2570066" y="157306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domain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DB9091-5BF9-384C-E706-3C677A251470}"/>
              </a:ext>
            </a:extLst>
          </p:cNvPr>
          <p:cNvSpPr txBox="1"/>
          <p:nvPr/>
        </p:nvSpPr>
        <p:spPr>
          <a:xfrm>
            <a:off x="8615845" y="1573065"/>
            <a:ext cx="18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 boundary</a:t>
            </a:r>
          </a:p>
        </p:txBody>
      </p:sp>
    </p:spTree>
    <p:extLst>
      <p:ext uri="{BB962C8B-B14F-4D97-AF65-F5344CB8AC3E}">
        <p14:creationId xmlns:p14="http://schemas.microsoft.com/office/powerpoint/2010/main" val="4140469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Current status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43130C-E969-BA9B-1190-1C231568A2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" y="1041865"/>
            <a:ext cx="1697297" cy="169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2813538" y="1104835"/>
            <a:ext cx="8709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DG solver on a cartesian mesh with immersed boundary</a:t>
            </a:r>
          </a:p>
          <a:p>
            <a:r>
              <a:rPr lang="en-US" sz="2400" dirty="0"/>
              <a:t>C++, object-oriented programming </a:t>
            </a:r>
          </a:p>
          <a:p>
            <a:r>
              <a:rPr lang="en-US" sz="2400" dirty="0"/>
              <a:t>Collaborative (</a:t>
            </a:r>
            <a:r>
              <a:rPr lang="en-US" sz="2400" i="1" dirty="0"/>
              <a:t>software forge </a:t>
            </a:r>
            <a:r>
              <a:rPr lang="en-US" sz="2400" dirty="0"/>
              <a:t>spirit)</a:t>
            </a:r>
          </a:p>
          <a:p>
            <a:r>
              <a:rPr lang="en-US" sz="2400" dirty="0"/>
              <a:t>Development of shock-capturing methods (see A. </a:t>
            </a:r>
            <a:r>
              <a:rPr lang="en-US" sz="2400" dirty="0" err="1"/>
              <a:t>Bilocq</a:t>
            </a:r>
            <a:r>
              <a:rPr lang="en-US" sz="2400" dirty="0"/>
              <a:t> on 8</a:t>
            </a:r>
            <a:r>
              <a:rPr lang="en-US" sz="2400" baseline="30000" dirty="0"/>
              <a:t>th</a:t>
            </a:r>
            <a:r>
              <a:rPr lang="en-US" sz="2400" dirty="0"/>
              <a:t> June)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5C11E4-BF36-AC1E-95A8-B7E7D75ACEEF}"/>
              </a:ext>
            </a:extLst>
          </p:cNvPr>
          <p:cNvSpPr txBox="1"/>
          <p:nvPr/>
        </p:nvSpPr>
        <p:spPr>
          <a:xfrm>
            <a:off x="710754" y="2727229"/>
            <a:ext cx="162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ForDGe</a:t>
            </a:r>
            <a:endParaRPr lang="en-US" sz="3600" b="1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E251964-83B4-73DB-AF90-F29FFD6E0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775" y="3587587"/>
            <a:ext cx="2880000" cy="2880000"/>
          </a:xfrm>
          <a:prstGeom prst="rect">
            <a:avLst/>
          </a:prstGeom>
        </p:spPr>
      </p:pic>
      <p:pic>
        <p:nvPicPr>
          <p:cNvPr id="14" name="decayTGV_32x32_p4_Re2000">
            <a:hlinkClick r:id="" action="ppaction://media"/>
            <a:extLst>
              <a:ext uri="{FF2B5EF4-FFF2-40B4-BE49-F238E27FC236}">
                <a16:creationId xmlns:a16="http://schemas.microsoft.com/office/drawing/2014/main" id="{F3A9E04B-D400-B9D5-1ED7-207055A643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56000" y="3649841"/>
            <a:ext cx="2880000" cy="288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268B4B2-6148-1308-96D8-F20745173833}"/>
              </a:ext>
            </a:extLst>
          </p:cNvPr>
          <p:cNvSpPr txBox="1"/>
          <p:nvPr/>
        </p:nvSpPr>
        <p:spPr>
          <a:xfrm>
            <a:off x="1702795" y="3521948"/>
            <a:ext cx="158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Convection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CD6CB5D-E3B4-BBAC-319E-E19A8FCEE018}"/>
              </a:ext>
            </a:extLst>
          </p:cNvPr>
          <p:cNvSpPr txBox="1"/>
          <p:nvPr/>
        </p:nvSpPr>
        <p:spPr>
          <a:xfrm>
            <a:off x="4695585" y="3587587"/>
            <a:ext cx="280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Convection-Diffusion</a:t>
            </a:r>
          </a:p>
        </p:txBody>
      </p:sp>
      <p:pic>
        <p:nvPicPr>
          <p:cNvPr id="17" name="collisionDipole_t1s_fr100_tilted_cropped">
            <a:hlinkClick r:id="" action="ppaction://media"/>
            <a:extLst>
              <a:ext uri="{FF2B5EF4-FFF2-40B4-BE49-F238E27FC236}">
                <a16:creationId xmlns:a16="http://schemas.microsoft.com/office/drawing/2014/main" id="{44EB0C30-76FD-F042-9F70-1C15FBAEE38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03785" y="4073734"/>
            <a:ext cx="2040212" cy="204021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98B74FC-D7D6-ACA7-8594-6B082B5B36E9}"/>
              </a:ext>
            </a:extLst>
          </p:cNvPr>
          <p:cNvSpPr txBox="1"/>
          <p:nvPr/>
        </p:nvSpPr>
        <p:spPr>
          <a:xfrm>
            <a:off x="8341686" y="3649841"/>
            <a:ext cx="276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err="1"/>
              <a:t>Boundary</a:t>
            </a:r>
            <a:r>
              <a:rPr lang="fr-BE" sz="2400"/>
              <a:t> conditions</a:t>
            </a:r>
          </a:p>
        </p:txBody>
      </p:sp>
    </p:spTree>
    <p:extLst>
      <p:ext uri="{BB962C8B-B14F-4D97-AF65-F5344CB8AC3E}">
        <p14:creationId xmlns:p14="http://schemas.microsoft.com/office/powerpoint/2010/main" val="24065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Perspectives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43130C-E969-BA9B-1190-1C231568A2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2" y="1041865"/>
            <a:ext cx="1697297" cy="16956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2813538" y="1104835"/>
            <a:ext cx="53830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quadrature points for cut-cells</a:t>
            </a:r>
          </a:p>
          <a:p>
            <a:r>
              <a:rPr lang="en-US" sz="2400" dirty="0"/>
              <a:t>Diffusive term and implicit formulation</a:t>
            </a:r>
          </a:p>
          <a:p>
            <a:r>
              <a:rPr lang="en-US" sz="2400" dirty="0"/>
              <a:t>Data structures for cut-cells</a:t>
            </a:r>
          </a:p>
          <a:p>
            <a:r>
              <a:rPr lang="en-US" sz="2400" dirty="0"/>
              <a:t>Symmetric interface conditions for DG</a:t>
            </a:r>
          </a:p>
          <a:p>
            <a:r>
              <a:rPr lang="en-US" sz="2400" dirty="0"/>
              <a:t>Adaptive mesh-order refinement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5C11E4-BF36-AC1E-95A8-B7E7D75ACEEF}"/>
              </a:ext>
            </a:extLst>
          </p:cNvPr>
          <p:cNvSpPr txBox="1"/>
          <p:nvPr/>
        </p:nvSpPr>
        <p:spPr>
          <a:xfrm>
            <a:off x="710754" y="2727229"/>
            <a:ext cx="162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ForDGe</a:t>
            </a:r>
            <a:endParaRPr lang="en-US" sz="36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282DEB-7F18-E40E-4639-D3E34AF3B1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775" y="3587587"/>
            <a:ext cx="2880000" cy="2880000"/>
          </a:xfrm>
          <a:prstGeom prst="rect">
            <a:avLst/>
          </a:prstGeom>
        </p:spPr>
      </p:pic>
      <p:pic>
        <p:nvPicPr>
          <p:cNvPr id="13" name="decayTGV_32x32_p4_Re2000">
            <a:hlinkClick r:id="" action="ppaction://media"/>
            <a:extLst>
              <a:ext uri="{FF2B5EF4-FFF2-40B4-BE49-F238E27FC236}">
                <a16:creationId xmlns:a16="http://schemas.microsoft.com/office/drawing/2014/main" id="{64EC9577-926C-4ED3-762D-B2E84372E61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56000" y="3649841"/>
            <a:ext cx="2880000" cy="288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9E96AA9-739D-971B-CB6F-427A5D77E261}"/>
              </a:ext>
            </a:extLst>
          </p:cNvPr>
          <p:cNvSpPr txBox="1"/>
          <p:nvPr/>
        </p:nvSpPr>
        <p:spPr>
          <a:xfrm>
            <a:off x="1702795" y="3521948"/>
            <a:ext cx="158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Convection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61CFD8-212B-2A04-6AC0-2F2BF61DB103}"/>
              </a:ext>
            </a:extLst>
          </p:cNvPr>
          <p:cNvSpPr txBox="1"/>
          <p:nvPr/>
        </p:nvSpPr>
        <p:spPr>
          <a:xfrm>
            <a:off x="4695585" y="3587587"/>
            <a:ext cx="280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/>
              <a:t>Convection-Diffusion</a:t>
            </a:r>
          </a:p>
        </p:txBody>
      </p:sp>
      <p:pic>
        <p:nvPicPr>
          <p:cNvPr id="16" name="collisionDipole_t1s_fr100_tilted_cropped">
            <a:hlinkClick r:id="" action="ppaction://media"/>
            <a:extLst>
              <a:ext uri="{FF2B5EF4-FFF2-40B4-BE49-F238E27FC236}">
                <a16:creationId xmlns:a16="http://schemas.microsoft.com/office/drawing/2014/main" id="{A0042C9B-DFC8-4693-357E-0373286EE8F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03785" y="4073734"/>
            <a:ext cx="2040212" cy="2040212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0E87C29-4C33-4B0C-86F3-BE253A033BAE}"/>
              </a:ext>
            </a:extLst>
          </p:cNvPr>
          <p:cNvSpPr txBox="1"/>
          <p:nvPr/>
        </p:nvSpPr>
        <p:spPr>
          <a:xfrm>
            <a:off x="8341686" y="3649841"/>
            <a:ext cx="2764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err="1"/>
              <a:t>Boundary</a:t>
            </a:r>
            <a:r>
              <a:rPr lang="fr-BE" sz="2400"/>
              <a:t> conditions</a:t>
            </a:r>
          </a:p>
        </p:txBody>
      </p:sp>
    </p:spTree>
    <p:extLst>
      <p:ext uri="{BB962C8B-B14F-4D97-AF65-F5344CB8AC3E}">
        <p14:creationId xmlns:p14="http://schemas.microsoft.com/office/powerpoint/2010/main" val="20975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utput">
            <a:hlinkClick r:id="" action="ppaction://media"/>
            <a:extLst>
              <a:ext uri="{FF2B5EF4-FFF2-40B4-BE49-F238E27FC236}">
                <a16:creationId xmlns:a16="http://schemas.microsoft.com/office/drawing/2014/main" id="{C6E2BF54-90F7-CF8F-8F72-C02502FBCA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587" y="1472760"/>
            <a:ext cx="7944826" cy="4320000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8735CFE-2B55-7F71-F57F-55514C671BC7}"/>
              </a:ext>
            </a:extLst>
          </p:cNvPr>
          <p:cNvSpPr>
            <a:spLocks noChangeAspect="1"/>
          </p:cNvSpPr>
          <p:nvPr/>
        </p:nvSpPr>
        <p:spPr>
          <a:xfrm>
            <a:off x="5640600" y="3177360"/>
            <a:ext cx="910800" cy="910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D519C-8DBD-2E29-DBE4-B166FCAA1B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7454" cy="74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F66E21-ACBA-58CF-6EB6-9FA51F0AD4F7}"/>
              </a:ext>
            </a:extLst>
          </p:cNvPr>
          <p:cNvSpPr txBox="1"/>
          <p:nvPr/>
        </p:nvSpPr>
        <p:spPr>
          <a:xfrm>
            <a:off x="2029246" y="863327"/>
            <a:ext cx="8133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 "/>
              </a:rPr>
              <a:t>A Cartesian discontinuous </a:t>
            </a:r>
            <a:r>
              <a:rPr lang="en-US" sz="3600" b="1" dirty="0" err="1">
                <a:latin typeface="Calibri "/>
              </a:rPr>
              <a:t>Galerkin</a:t>
            </a:r>
            <a:r>
              <a:rPr lang="en-US" sz="3600" b="1" dirty="0">
                <a:latin typeface="Calibri "/>
              </a:rPr>
              <a:t> solver</a:t>
            </a:r>
          </a:p>
          <a:p>
            <a:pPr algn="ctr"/>
            <a:r>
              <a:rPr lang="en-US" sz="3600" b="1" dirty="0">
                <a:latin typeface="Calibri "/>
              </a:rPr>
              <a:t>with immersed boundaries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9657B-A7AF-B558-4731-540BD7EA6E61}"/>
              </a:ext>
            </a:extLst>
          </p:cNvPr>
          <p:cNvSpPr txBox="1"/>
          <p:nvPr/>
        </p:nvSpPr>
        <p:spPr>
          <a:xfrm>
            <a:off x="1327804" y="5642728"/>
            <a:ext cx="953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Nayan Levaux</a:t>
            </a:r>
            <a:r>
              <a:rPr lang="en-US" sz="2800" dirty="0"/>
              <a:t>, A. </a:t>
            </a:r>
            <a:r>
              <a:rPr lang="en-US" sz="2800" dirty="0" err="1"/>
              <a:t>Bilocq</a:t>
            </a:r>
            <a:r>
              <a:rPr lang="en-US" sz="2800" dirty="0"/>
              <a:t>, P. </a:t>
            </a:r>
            <a:r>
              <a:rPr lang="en-US" sz="2800" dirty="0" err="1"/>
              <a:t>Schrooyen</a:t>
            </a:r>
            <a:r>
              <a:rPr lang="en-US" sz="2800" dirty="0"/>
              <a:t>, V. </a:t>
            </a:r>
            <a:r>
              <a:rPr lang="en-US" sz="2800" dirty="0" err="1"/>
              <a:t>Terrapon</a:t>
            </a:r>
            <a:r>
              <a:rPr lang="en-US" sz="2800" dirty="0"/>
              <a:t>, K. </a:t>
            </a:r>
            <a:r>
              <a:rPr lang="en-US" sz="2800" dirty="0" err="1"/>
              <a:t>Hillewaert</a:t>
            </a:r>
            <a:endParaRPr lang="en-US" sz="28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815452-4F4D-3346-328E-66CF3043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ECCOMAS Congress 2022, nayan.levaux@uliege.be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2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References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423240" y="1104835"/>
            <a:ext cx="113455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fr-B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Alexandersen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, 2016]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Alexandersen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J., Sigmund, O., &amp;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Aage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N. (2016). Large scale three-dimensional topology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optimisation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of heat sinks cooled by natural convection. </a:t>
            </a:r>
            <a:r>
              <a:rPr lang="en-US" sz="20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Int. J. Heat Mass Tran.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876-891.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[Thomas, 2019]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Thomas, D.,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Cerquaglia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M. L., Boman, R.,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Economon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T. D., Alonso, J. J.,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Dimitriadis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G., &amp; Terrapon, V. E. (2019).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CUPyDO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-An integrated Python environment for coupled fluid-structure simulations.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Adv. Eng. </a:t>
            </a:r>
            <a:r>
              <a:rPr lang="en-US" sz="2000" b="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Softw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69-85.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[Frère, 2015] 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Frere, A., Hillewaert, K., </a:t>
            </a:r>
            <a:r>
              <a:rPr lang="en-US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Chivaee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H. S., Mikkelsen, R. F., &amp; Chatelain, P. (2015). Cross-validation of numerical and experimental studies of transitional airfoil performance. In </a:t>
            </a:r>
            <a:r>
              <a:rPr lang="en-US" sz="20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33rd Wind Energy Symposium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(p. 0499).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[Das, 2018] 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Das, S., Panda, A.,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Deen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N. G., &amp; </a:t>
            </a:r>
            <a:r>
              <a:rPr lang="en-US" sz="20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Kuipers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J. A. M. (2018). A sharp-interface immersed boundary method to simulate convective and conjugate heat transfer through highly complex periodic porous structures. </a:t>
            </a:r>
            <a:r>
              <a:rPr lang="en-US" sz="20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Chem. Eng. Sci.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191</a:t>
            </a:r>
            <a:r>
              <a:rPr lang="en-US" sz="2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1-18.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Johnen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2012] </a:t>
            </a:r>
            <a:r>
              <a:rPr lang="en-US" sz="2000" dirty="0" err="1"/>
              <a:t>Johnen</a:t>
            </a:r>
            <a:r>
              <a:rPr lang="en-US" sz="2000" dirty="0"/>
              <a:t>, A., Remacle, J. F., &amp; </a:t>
            </a:r>
            <a:r>
              <a:rPr lang="en-US" sz="2000" dirty="0" err="1"/>
              <a:t>Geuzaine</a:t>
            </a:r>
            <a:r>
              <a:rPr lang="en-US" sz="2000" dirty="0"/>
              <a:t>, C. (2014). Geometrical validity of high-order triangular finite elements. </a:t>
            </a:r>
            <a:r>
              <a:rPr lang="en-US" sz="2000" i="1" dirty="0"/>
              <a:t>Eng. </a:t>
            </a:r>
            <a:r>
              <a:rPr lang="en-US" sz="2000" i="1" dirty="0" err="1"/>
              <a:t>Comput</a:t>
            </a:r>
            <a:r>
              <a:rPr lang="en-US" sz="2000" i="1" dirty="0"/>
              <a:t>.</a:t>
            </a:r>
            <a:r>
              <a:rPr lang="en-US" sz="2000" dirty="0"/>
              <a:t>, </a:t>
            </a:r>
            <a:r>
              <a:rPr lang="en-US" sz="2000" b="1" dirty="0"/>
              <a:t>30</a:t>
            </a:r>
            <a:r>
              <a:rPr lang="en-US" sz="2000" dirty="0"/>
              <a:t>, 375-382.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[Schrooyen, 2015] </a:t>
            </a:r>
            <a:r>
              <a:rPr lang="en-US" sz="2000" dirty="0"/>
              <a:t>Schrooyen, P. (2015). </a:t>
            </a:r>
            <a:r>
              <a:rPr lang="en-US" sz="2000" i="1" dirty="0"/>
              <a:t>Numerical simulation of aerothermal flows through ablative thermal protection systems</a:t>
            </a:r>
            <a:r>
              <a:rPr lang="en-US" sz="2000" dirty="0"/>
              <a:t> (Doctoral dissertation, PhD thesis, UCL).</a:t>
            </a:r>
          </a:p>
          <a:p>
            <a:r>
              <a:rPr lang="en-US" sz="2000" dirty="0"/>
              <a:t>[Müller, 2013] Müller, B., </a:t>
            </a:r>
            <a:r>
              <a:rPr lang="en-US" sz="2000" dirty="0" err="1"/>
              <a:t>Kummer</a:t>
            </a:r>
            <a:r>
              <a:rPr lang="en-US" sz="2000" dirty="0"/>
              <a:t>, F., &amp; </a:t>
            </a:r>
            <a:r>
              <a:rPr lang="en-US" sz="2000" dirty="0" err="1"/>
              <a:t>Oberlack</a:t>
            </a:r>
            <a:r>
              <a:rPr lang="en-US" sz="2000" dirty="0"/>
              <a:t>, M. (2013). Highly accurate surface and volume integration on implicit domains by means of moment‐fitting. </a:t>
            </a:r>
            <a:r>
              <a:rPr lang="nl-NL" sz="2000" i="1" dirty="0"/>
              <a:t>Int. J. </a:t>
            </a:r>
            <a:r>
              <a:rPr lang="nl-NL" sz="2000" i="1" dirty="0" err="1"/>
              <a:t>Numer</a:t>
            </a:r>
            <a:r>
              <a:rPr lang="nl-NL" sz="2000" i="1" dirty="0"/>
              <a:t>. </a:t>
            </a:r>
            <a:r>
              <a:rPr lang="nl-NL" sz="2000" i="1" dirty="0" err="1"/>
              <a:t>Methods</a:t>
            </a:r>
            <a:r>
              <a:rPr lang="nl-NL" sz="2000" i="1" dirty="0"/>
              <a:t> Eng.</a:t>
            </a:r>
            <a:r>
              <a:rPr lang="en-US" sz="2000" dirty="0"/>
              <a:t>, </a:t>
            </a:r>
            <a:r>
              <a:rPr lang="en-US" sz="2000" b="1" dirty="0"/>
              <a:t>96</a:t>
            </a:r>
            <a:r>
              <a:rPr lang="en-US" sz="2000" dirty="0"/>
              <a:t>, 512-528.</a:t>
            </a:r>
          </a:p>
        </p:txBody>
      </p:sp>
    </p:spTree>
    <p:extLst>
      <p:ext uri="{BB962C8B-B14F-4D97-AF65-F5344CB8AC3E}">
        <p14:creationId xmlns:p14="http://schemas.microsoft.com/office/powerpoint/2010/main" val="3162838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References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5BE056-4C42-73C5-005D-4A9E475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48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14674D-33C3-ADB6-4484-01551E2F7560}"/>
              </a:ext>
            </a:extLst>
          </p:cNvPr>
          <p:cNvSpPr txBox="1"/>
          <p:nvPr/>
        </p:nvSpPr>
        <p:spPr>
          <a:xfrm>
            <a:off x="423240" y="1104835"/>
            <a:ext cx="1134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CMR12"/>
              </a:rPr>
              <a:t>[</a:t>
            </a:r>
            <a:r>
              <a:rPr lang="en-US" sz="2000" b="0" i="0" u="none" strike="noStrike" baseline="0" dirty="0" err="1">
                <a:latin typeface="CMR12"/>
              </a:rPr>
              <a:t>Saye</a:t>
            </a:r>
            <a:r>
              <a:rPr lang="en-US" sz="2000" b="0" i="0" u="none" strike="noStrike" baseline="0" dirty="0">
                <a:latin typeface="CMR12"/>
              </a:rPr>
              <a:t>, 2015] </a:t>
            </a:r>
            <a:r>
              <a:rPr lang="en-US" sz="2000" b="0" i="0" u="none" strike="noStrike" baseline="0" dirty="0" err="1">
                <a:latin typeface="CMR12"/>
              </a:rPr>
              <a:t>Saye</a:t>
            </a:r>
            <a:r>
              <a:rPr lang="en-US" sz="2000" b="0" i="0" u="none" strike="noStrike" baseline="0" dirty="0">
                <a:latin typeface="CMR12"/>
              </a:rPr>
              <a:t>, R. I. (2015). </a:t>
            </a:r>
            <a:r>
              <a:rPr lang="en-US" sz="2000" b="0" i="0" u="none" strike="noStrike" baseline="0" dirty="0">
                <a:latin typeface="CMTI12"/>
              </a:rPr>
              <a:t>High-Order Quadrature Methods for Implicitly Defined Surfaces and Volumes</a:t>
            </a:r>
          </a:p>
          <a:p>
            <a:pPr algn="l"/>
            <a:r>
              <a:rPr lang="en-US" sz="2000" b="0" i="0" u="none" strike="noStrike" baseline="0" dirty="0">
                <a:latin typeface="CMTI12"/>
              </a:rPr>
              <a:t>in Hyperrectangles</a:t>
            </a:r>
            <a:r>
              <a:rPr lang="en-US" sz="2000" dirty="0">
                <a:latin typeface="CMR12"/>
              </a:rPr>
              <a:t>. </a:t>
            </a:r>
            <a:r>
              <a:rPr lang="fr-BE" sz="2000" i="1" dirty="0"/>
              <a:t>SIAM J. </a:t>
            </a:r>
            <a:r>
              <a:rPr lang="fr-BE" sz="2000" i="1" dirty="0" err="1"/>
              <a:t>Sci</a:t>
            </a:r>
            <a:r>
              <a:rPr lang="fr-BE" sz="2000" i="1" dirty="0"/>
              <a:t>. Comput.</a:t>
            </a:r>
            <a:r>
              <a:rPr lang="en-US" sz="2000" b="0" i="0" u="none" strike="noStrike" baseline="0" dirty="0">
                <a:latin typeface="CMR12"/>
              </a:rPr>
              <a:t> </a:t>
            </a:r>
            <a:r>
              <a:rPr lang="en-US" sz="2000" b="1" i="0" u="none" strike="noStrike" baseline="0" dirty="0">
                <a:latin typeface="CMR12"/>
              </a:rPr>
              <a:t>37</a:t>
            </a:r>
            <a:r>
              <a:rPr lang="en-US" sz="2000" b="0" i="0" u="none" strike="noStrike" baseline="0" dirty="0">
                <a:latin typeface="CMR12"/>
              </a:rPr>
              <a:t>, A993-A1019</a:t>
            </a:r>
            <a:endParaRPr lang="en-US" sz="2000" dirty="0"/>
          </a:p>
          <a:p>
            <a:r>
              <a:rPr lang="en-US" sz="2000" dirty="0"/>
              <a:t>[Müller, 2017] </a:t>
            </a:r>
            <a:r>
              <a:rPr lang="en-US" sz="2000" b="0" i="0" u="none" strike="noStrike" baseline="0" dirty="0">
                <a:latin typeface="CMR12"/>
              </a:rPr>
              <a:t>Müller, B., </a:t>
            </a:r>
            <a:r>
              <a:rPr lang="en-US" sz="2000" b="0" i="0" u="none" strike="noStrike" baseline="0" dirty="0" err="1">
                <a:latin typeface="CMR12"/>
              </a:rPr>
              <a:t>Krämer-Eis</a:t>
            </a:r>
            <a:r>
              <a:rPr lang="en-US" sz="2000" b="0" i="0" u="none" strike="noStrike" baseline="0" dirty="0">
                <a:latin typeface="CMR12"/>
              </a:rPr>
              <a:t>, S., </a:t>
            </a:r>
            <a:r>
              <a:rPr lang="en-US" sz="2000" b="0" i="0" u="none" strike="noStrike" baseline="0" dirty="0" err="1">
                <a:latin typeface="CMR12"/>
              </a:rPr>
              <a:t>Kummer</a:t>
            </a:r>
            <a:r>
              <a:rPr lang="en-US" sz="2000" b="0" i="0" u="none" strike="noStrike" baseline="0" dirty="0">
                <a:latin typeface="CMR12"/>
              </a:rPr>
              <a:t>, F., &amp; </a:t>
            </a:r>
            <a:r>
              <a:rPr lang="en-US" sz="2000" b="0" i="0" u="none" strike="noStrike" baseline="0" dirty="0" err="1">
                <a:latin typeface="CMR12"/>
              </a:rPr>
              <a:t>Oberlack</a:t>
            </a:r>
            <a:r>
              <a:rPr lang="en-US" sz="2000" b="0" i="0" u="none" strike="noStrike" baseline="0" dirty="0">
                <a:latin typeface="CMR12"/>
              </a:rPr>
              <a:t>, M. (2017). </a:t>
            </a:r>
            <a:r>
              <a:rPr lang="en-US" sz="2000" b="0" i="0" u="none" strike="noStrike" baseline="0" dirty="0">
                <a:latin typeface="CMTI12"/>
              </a:rPr>
              <a:t>A high-order discontinuous </a:t>
            </a:r>
            <a:r>
              <a:rPr lang="en-US" sz="2000" b="0" i="0" u="none" strike="noStrike" baseline="0" dirty="0" err="1">
                <a:latin typeface="CMTI12"/>
              </a:rPr>
              <a:t>Galerkin</a:t>
            </a:r>
            <a:r>
              <a:rPr lang="en-US" sz="2000" b="0" i="0" u="none" strike="noStrike" baseline="0" dirty="0">
                <a:latin typeface="CMTI12"/>
              </a:rPr>
              <a:t> method for compressible flows with immersed boundaries</a:t>
            </a:r>
            <a:r>
              <a:rPr lang="en-US" sz="2000" b="0" i="0" u="none" strike="noStrike" baseline="0" dirty="0">
                <a:latin typeface="CMR12"/>
              </a:rPr>
              <a:t>, </a:t>
            </a:r>
            <a:r>
              <a:rPr lang="en-US" sz="2000" b="0" i="1" u="none" strike="noStrike" baseline="0" dirty="0">
                <a:latin typeface="CMR12"/>
              </a:rPr>
              <a:t>Int. J. </a:t>
            </a:r>
            <a:r>
              <a:rPr lang="en-US" sz="2000" b="0" i="1" u="none" strike="noStrike" baseline="0" dirty="0" err="1">
                <a:latin typeface="CMR12"/>
              </a:rPr>
              <a:t>Numer</a:t>
            </a:r>
            <a:r>
              <a:rPr lang="en-US" sz="2000" b="0" i="1" u="none" strike="noStrike" baseline="0" dirty="0">
                <a:latin typeface="CMR12"/>
              </a:rPr>
              <a:t>. Meth. </a:t>
            </a:r>
            <a:r>
              <a:rPr lang="en-US" sz="2000" b="0" i="1" u="none" strike="noStrike" baseline="0" dirty="0" err="1">
                <a:latin typeface="CMR12"/>
              </a:rPr>
              <a:t>Engng</a:t>
            </a:r>
            <a:r>
              <a:rPr lang="en-US" sz="2000" b="0" i="0" u="none" strike="noStrike" baseline="0" dirty="0">
                <a:latin typeface="CMR12"/>
              </a:rPr>
              <a:t>, </a:t>
            </a:r>
            <a:r>
              <a:rPr lang="en-US" sz="2000" b="1" i="0" u="none" strike="noStrike" baseline="0" dirty="0">
                <a:latin typeface="CMR12"/>
              </a:rPr>
              <a:t>110</a:t>
            </a:r>
            <a:r>
              <a:rPr lang="en-US" sz="2000" i="0" u="none" strike="noStrike" baseline="0" dirty="0">
                <a:latin typeface="CMR12"/>
              </a:rPr>
              <a:t>,</a:t>
            </a:r>
            <a:r>
              <a:rPr lang="en-US" sz="2000" b="0" i="0" u="none" strike="noStrike" baseline="0" dirty="0">
                <a:latin typeface="CMR12"/>
              </a:rPr>
              <a:t>3-30.</a:t>
            </a:r>
          </a:p>
        </p:txBody>
      </p:sp>
    </p:spTree>
    <p:extLst>
      <p:ext uri="{BB962C8B-B14F-4D97-AF65-F5344CB8AC3E}">
        <p14:creationId xmlns:p14="http://schemas.microsoft.com/office/powerpoint/2010/main" val="123998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1">
            <a:extLst>
              <a:ext uri="{FF2B5EF4-FFF2-40B4-BE49-F238E27FC236}">
                <a16:creationId xmlns:a16="http://schemas.microsoft.com/office/drawing/2014/main" id="{20574417-D08C-8A48-E12E-8415EC4F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44">
                <a:extLst>
                  <a:ext uri="{FF2B5EF4-FFF2-40B4-BE49-F238E27FC236}">
                    <a16:creationId xmlns:a16="http://schemas.microsoft.com/office/drawing/2014/main" id="{5935A59E-C45A-4BCD-D4FC-0D130066EA26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4" name="ZoneTexte 44">
                <a:extLst>
                  <a:ext uri="{FF2B5EF4-FFF2-40B4-BE49-F238E27FC236}">
                    <a16:creationId xmlns:a16="http://schemas.microsoft.com/office/drawing/2014/main" id="{5935A59E-C45A-4BCD-D4FC-0D130066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2">
                <a:extLst>
                  <a:ext uri="{FF2B5EF4-FFF2-40B4-BE49-F238E27FC236}">
                    <a16:creationId xmlns:a16="http://schemas.microsoft.com/office/drawing/2014/main" id="{CE3E59DF-FDF4-3DAD-8382-6F45D676B40C}"/>
                  </a:ext>
                </a:extLst>
              </p:cNvPr>
              <p:cNvSpPr txBox="1"/>
              <p:nvPr/>
            </p:nvSpPr>
            <p:spPr>
              <a:xfrm>
                <a:off x="1959701" y="2302415"/>
                <a:ext cx="482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7" name="ZoneTexte 2">
                <a:extLst>
                  <a:ext uri="{FF2B5EF4-FFF2-40B4-BE49-F238E27FC236}">
                    <a16:creationId xmlns:a16="http://schemas.microsoft.com/office/drawing/2014/main" id="{CE3E59DF-FDF4-3DAD-8382-6F45D676B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01" y="2302415"/>
                <a:ext cx="482440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25">
                <a:extLst>
                  <a:ext uri="{FF2B5EF4-FFF2-40B4-BE49-F238E27FC236}">
                    <a16:creationId xmlns:a16="http://schemas.microsoft.com/office/drawing/2014/main" id="{1D7F7916-249E-1F2C-57A3-C8294375D07C}"/>
                  </a:ext>
                </a:extLst>
              </p:cNvPr>
              <p:cNvSpPr txBox="1"/>
              <p:nvPr/>
            </p:nvSpPr>
            <p:spPr>
              <a:xfrm>
                <a:off x="2789669" y="1240554"/>
                <a:ext cx="482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25">
                <a:extLst>
                  <a:ext uri="{FF2B5EF4-FFF2-40B4-BE49-F238E27FC236}">
                    <a16:creationId xmlns:a16="http://schemas.microsoft.com/office/drawing/2014/main" id="{1D7F7916-249E-1F2C-57A3-C8294375D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669" y="1240554"/>
                <a:ext cx="48244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7">
                <a:extLst>
                  <a:ext uri="{FF2B5EF4-FFF2-40B4-BE49-F238E27FC236}">
                    <a16:creationId xmlns:a16="http://schemas.microsoft.com/office/drawing/2014/main" id="{1B3E0676-981F-386E-00E7-42BB42A9C283}"/>
                  </a:ext>
                </a:extLst>
              </p:cNvPr>
              <p:cNvSpPr txBox="1"/>
              <p:nvPr/>
            </p:nvSpPr>
            <p:spPr>
              <a:xfrm>
                <a:off x="3776440" y="2033175"/>
                <a:ext cx="482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9" name="ZoneTexte 27">
                <a:extLst>
                  <a:ext uri="{FF2B5EF4-FFF2-40B4-BE49-F238E27FC236}">
                    <a16:creationId xmlns:a16="http://schemas.microsoft.com/office/drawing/2014/main" id="{1B3E0676-981F-386E-00E7-42BB42A9C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440" y="2033175"/>
                <a:ext cx="482440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B2B12E-142A-10D5-6856-FA27DEE4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28">
                <a:extLst>
                  <a:ext uri="{FF2B5EF4-FFF2-40B4-BE49-F238E27FC236}">
                    <a16:creationId xmlns:a16="http://schemas.microsoft.com/office/drawing/2014/main" id="{F518077E-D064-38D4-1127-C17F5D06393C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20" name="ZoneTexte 28">
                <a:extLst>
                  <a:ext uri="{FF2B5EF4-FFF2-40B4-BE49-F238E27FC236}">
                    <a16:creationId xmlns:a16="http://schemas.microsoft.com/office/drawing/2014/main" id="{F518077E-D064-38D4-1127-C17F5D06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30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43">
            <a:extLst>
              <a:ext uri="{FF2B5EF4-FFF2-40B4-BE49-F238E27FC236}">
                <a16:creationId xmlns:a16="http://schemas.microsoft.com/office/drawing/2014/main" id="{0A78CF3A-88D3-D79B-A9E6-14C362F9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F2297085-B248-5A47-2369-D241FB04F6B0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6" name="ZoneTexte 44">
                <a:extLst>
                  <a:ext uri="{FF2B5EF4-FFF2-40B4-BE49-F238E27FC236}">
                    <a16:creationId xmlns:a16="http://schemas.microsoft.com/office/drawing/2014/main" id="{F2297085-B248-5A47-2369-D241FB04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0AB2D4F6-1486-C9EB-2A51-DA3D50739C83}"/>
              </a:ext>
            </a:extLst>
          </p:cNvPr>
          <p:cNvSpPr txBox="1"/>
          <p:nvPr/>
        </p:nvSpPr>
        <p:spPr>
          <a:xfrm>
            <a:off x="974835" y="4936483"/>
            <a:ext cx="3753592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865530-8C94-1884-BC82-207724E5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28">
                <a:extLst>
                  <a:ext uri="{FF2B5EF4-FFF2-40B4-BE49-F238E27FC236}">
                    <a16:creationId xmlns:a16="http://schemas.microsoft.com/office/drawing/2014/main" id="{33658021-0FA1-D2FB-E3A4-D2D25E841748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8" name="ZoneTexte 28">
                <a:extLst>
                  <a:ext uri="{FF2B5EF4-FFF2-40B4-BE49-F238E27FC236}">
                    <a16:creationId xmlns:a16="http://schemas.microsoft.com/office/drawing/2014/main" id="{33658021-0FA1-D2FB-E3A4-D2D25E841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89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8">
            <a:extLst>
              <a:ext uri="{FF2B5EF4-FFF2-40B4-BE49-F238E27FC236}">
                <a16:creationId xmlns:a16="http://schemas.microsoft.com/office/drawing/2014/main" id="{3CF83021-7EDE-B56D-B147-BA537D1E0426}"/>
              </a:ext>
            </a:extLst>
          </p:cNvPr>
          <p:cNvSpPr/>
          <p:nvPr/>
        </p:nvSpPr>
        <p:spPr>
          <a:xfrm>
            <a:off x="4944036" y="5361008"/>
            <a:ext cx="284085" cy="720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A4BB52E-BCAE-AE96-A025-1DB51AE0C642}"/>
                  </a:ext>
                </a:extLst>
              </p:cNvPr>
              <p:cNvSpPr txBox="1"/>
              <p:nvPr/>
            </p:nvSpPr>
            <p:spPr>
              <a:xfrm>
                <a:off x="5238647" y="5490175"/>
                <a:ext cx="2110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/>
                  <a:t> classical FEM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A4BB52E-BCAE-AE96-A025-1DB51AE0C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647" y="5490175"/>
                <a:ext cx="2110514" cy="461665"/>
              </a:xfrm>
              <a:prstGeom prst="rect">
                <a:avLst/>
              </a:prstGeom>
              <a:blipFill>
                <a:blip r:embed="rId9"/>
                <a:stretch>
                  <a:fillRect t="-10667" r="-345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74B728-0CFE-D87C-D77E-4ACE4693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9428FF-4B28-9AFC-8A52-BA090E5A192C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692A57C-8D83-9A02-B663-806A87E3DD92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0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 dirty="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8">
            <a:extLst>
              <a:ext uri="{FF2B5EF4-FFF2-40B4-BE49-F238E27FC236}">
                <a16:creationId xmlns:a16="http://schemas.microsoft.com/office/drawing/2014/main" id="{99846748-132E-D7C1-EC92-212D2CA28078}"/>
              </a:ext>
            </a:extLst>
          </p:cNvPr>
          <p:cNvSpPr/>
          <p:nvPr/>
        </p:nvSpPr>
        <p:spPr>
          <a:xfrm rot="5400000">
            <a:off x="7568846" y="1477035"/>
            <a:ext cx="284085" cy="2844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E0AEE6-3007-35DF-4E65-3BEC28A399BD}"/>
              </a:ext>
            </a:extLst>
          </p:cNvPr>
          <p:cNvSpPr txBox="1"/>
          <p:nvPr/>
        </p:nvSpPr>
        <p:spPr>
          <a:xfrm>
            <a:off x="6787879" y="3059668"/>
            <a:ext cx="18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Classical</a:t>
            </a:r>
            <a:r>
              <a:rPr lang="fr-BE" sz="2400" dirty="0"/>
              <a:t> FEM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621D45-E875-71DB-BF39-F97292C5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8</a:t>
            </a:fld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55B696-FBA4-3B89-3173-A544C04BAA24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C88DB1-99B3-1E0A-F331-05300F5EEAEC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</p:spTree>
    <p:extLst>
      <p:ext uri="{BB962C8B-B14F-4D97-AF65-F5344CB8AC3E}">
        <p14:creationId xmlns:p14="http://schemas.microsoft.com/office/powerpoint/2010/main" val="305398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48">
            <a:extLst>
              <a:ext uri="{FF2B5EF4-FFF2-40B4-BE49-F238E27FC236}">
                <a16:creationId xmlns:a16="http://schemas.microsoft.com/office/drawing/2014/main" id="{7E7D94C4-E4D7-E198-FC30-7FD560F1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0" y="1136992"/>
            <a:ext cx="4320000" cy="3240000"/>
          </a:xfrm>
          <a:prstGeom prst="rect">
            <a:avLst/>
          </a:prstGeom>
        </p:spPr>
      </p:pic>
      <p:pic>
        <p:nvPicPr>
          <p:cNvPr id="6" name="Image 7" descr="uLIEGE_DroitSciencesPoCrimino_Logo_U_RVB@2x.png">
            <a:extLst>
              <a:ext uri="{FF2B5EF4-FFF2-40B4-BE49-F238E27FC236}">
                <a16:creationId xmlns:a16="http://schemas.microsoft.com/office/drawing/2014/main" id="{C19DF302-C8FF-E041-8A7E-544AD91BE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97" y="97740"/>
            <a:ext cx="66266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E0F3C-34ED-CA4A-8F4A-BF9FE9EA1392}"/>
              </a:ext>
            </a:extLst>
          </p:cNvPr>
          <p:cNvSpPr txBox="1"/>
          <p:nvPr/>
        </p:nvSpPr>
        <p:spPr>
          <a:xfrm>
            <a:off x="423240" y="165352"/>
            <a:ext cx="67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is discontinuous </a:t>
            </a:r>
            <a:r>
              <a:rPr lang="en-US" sz="3600" b="1" dirty="0" err="1"/>
              <a:t>Galerkin</a:t>
            </a:r>
            <a:r>
              <a:rPr lang="en-US" sz="3600" b="1" dirty="0"/>
              <a:t>?</a:t>
            </a:r>
          </a:p>
        </p:txBody>
      </p:sp>
      <p:sp>
        <p:nvSpPr>
          <p:cNvPr id="10" name="ZoneTexte 29">
            <a:extLst>
              <a:ext uri="{FF2B5EF4-FFF2-40B4-BE49-F238E27FC236}">
                <a16:creationId xmlns:a16="http://schemas.microsoft.com/office/drawing/2014/main" id="{5891EE19-EE48-38E9-1645-1DC322B99979}"/>
              </a:ext>
            </a:extLst>
          </p:cNvPr>
          <p:cNvSpPr txBox="1"/>
          <p:nvPr/>
        </p:nvSpPr>
        <p:spPr>
          <a:xfrm>
            <a:off x="1128672" y="3567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0</a:t>
            </a:r>
          </a:p>
        </p:txBody>
      </p:sp>
      <p:sp>
        <p:nvSpPr>
          <p:cNvPr id="11" name="ZoneTexte 30">
            <a:extLst>
              <a:ext uri="{FF2B5EF4-FFF2-40B4-BE49-F238E27FC236}">
                <a16:creationId xmlns:a16="http://schemas.microsoft.com/office/drawing/2014/main" id="{CB6756C8-E301-1D09-BCAE-39B03D413E8A}"/>
              </a:ext>
            </a:extLst>
          </p:cNvPr>
          <p:cNvSpPr txBox="1"/>
          <p:nvPr/>
        </p:nvSpPr>
        <p:spPr>
          <a:xfrm>
            <a:off x="112867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/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2" name="ZoneTexte 2">
                <a:extLst>
                  <a:ext uri="{FF2B5EF4-FFF2-40B4-BE49-F238E27FC236}">
                    <a16:creationId xmlns:a16="http://schemas.microsoft.com/office/drawing/2014/main" id="{1C53EC38-5CF4-4305-014E-CD47B7122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994" y="2875002"/>
                <a:ext cx="48205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/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3" name="ZoneTexte 25">
                <a:extLst>
                  <a:ext uri="{FF2B5EF4-FFF2-40B4-BE49-F238E27FC236}">
                    <a16:creationId xmlns:a16="http://schemas.microsoft.com/office/drawing/2014/main" id="{39D8A0B8-B281-06D2-8267-ED326FAEC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962" y="2829141"/>
                <a:ext cx="48205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/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5" name="ZoneTexte 27">
                <a:extLst>
                  <a:ext uri="{FF2B5EF4-FFF2-40B4-BE49-F238E27FC236}">
                    <a16:creationId xmlns:a16="http://schemas.microsoft.com/office/drawing/2014/main" id="{58AAFCB3-4440-6B9F-5278-7FA7796F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33" y="2875002"/>
                <a:ext cx="482055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49">
            <a:extLst>
              <a:ext uri="{FF2B5EF4-FFF2-40B4-BE49-F238E27FC236}">
                <a16:creationId xmlns:a16="http://schemas.microsoft.com/office/drawing/2014/main" id="{910C343F-C154-F9E3-530F-890CE7865F73}"/>
              </a:ext>
            </a:extLst>
          </p:cNvPr>
          <p:cNvSpPr txBox="1"/>
          <p:nvPr/>
        </p:nvSpPr>
        <p:spPr>
          <a:xfrm>
            <a:off x="974835" y="4936483"/>
            <a:ext cx="401834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Continuous</a:t>
            </a:r>
            <a:r>
              <a:rPr lang="fr-BE" sz="2400" dirty="0">
                <a:cs typeface="Calibri"/>
              </a:rPr>
              <a:t> </a:t>
            </a:r>
            <a:r>
              <a:rPr lang="fr-BE" sz="2400" dirty="0" err="1">
                <a:cs typeface="Calibri"/>
              </a:rPr>
              <a:t>within</a:t>
            </a:r>
            <a:r>
              <a:rPr lang="fr-BE" sz="2400" dirty="0">
                <a:cs typeface="Calibri"/>
              </a:rPr>
              <a:t>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Doubling</a:t>
            </a:r>
            <a:r>
              <a:rPr lang="fr-BE" sz="2400" dirty="0">
                <a:cs typeface="Calibri"/>
              </a:rPr>
              <a:t> of DOF at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cs typeface="Calibri"/>
              </a:rPr>
              <a:t>Locality</a:t>
            </a:r>
            <a:endParaRPr lang="fr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/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d>
                        <m:dPr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B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fr-B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fr-B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B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B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fr-BE" dirty="0"/>
              </a:p>
            </p:txBody>
          </p:sp>
        </mc:Choice>
        <mc:Fallback xmlns="">
          <p:sp>
            <p:nvSpPr>
              <p:cNvPr id="18" name="ZoneTexte 44">
                <a:extLst>
                  <a:ext uri="{FF2B5EF4-FFF2-40B4-BE49-F238E27FC236}">
                    <a16:creationId xmlns:a16="http://schemas.microsoft.com/office/drawing/2014/main" id="{AF6A6BF8-D9BB-EA43-9221-B31C6E83E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04" y="4248762"/>
                <a:ext cx="2323970" cy="544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/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24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BE" sz="2400" dirty="0"/>
              </a:p>
            </p:txBody>
          </p:sp>
        </mc:Choice>
        <mc:Fallback xmlns="">
          <p:sp>
            <p:nvSpPr>
              <p:cNvPr id="19" name="ZoneTexte 28">
                <a:extLst>
                  <a:ext uri="{FF2B5EF4-FFF2-40B4-BE49-F238E27FC236}">
                    <a16:creationId xmlns:a16="http://schemas.microsoft.com/office/drawing/2014/main" id="{90E68C5A-C1B5-21D2-F30A-4AD641F4C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25" y="903125"/>
                <a:ext cx="412613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/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BE" sz="180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fr-BE" sz="1800" i="1" smtClean="0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fr-BE" sz="180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fr-BE" sz="1800" b="0" i="1" smtClean="0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𝜕</m:t>
                                      </m:r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𝑡</m:t>
                                      </m:r>
                                    </m:den>
                                  </m:f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</m:e>
                              </m:nary>
                              <m:r>
                                <a:rPr lang="fr-BE" sz="1800" i="1">
                                  <a:solidFill>
                                    <a:srgbClr val="011C4B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r>
                                    <m:rPr>
                                      <m:sty m:val="p"/>
                                    </m:rP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∇</m:t>
                                  </m:r>
                                  <m:sSubSup>
                                    <m:sSubSupPr>
                                      <m:ctrlP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800" b="0" i="1" smtClean="0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BE" sz="1800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BE" sz="1800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𝑒</m:t>
                                      </m:r>
                                    </m:sup>
                                  </m:sSup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𝑑𝑉</m:t>
                                  </m:r>
                                  <m:r>
                                    <a:rPr lang="fr-BE" sz="1800" i="1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+</m:t>
                                  </m:r>
                                </m:e>
                              </m:nary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BE" sz="180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𝑓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∈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𝜕</m:t>
                                  </m:r>
                                  <m:r>
                                    <a:rPr lang="fr-BE" sz="1800" b="0" i="1" smtClean="0">
                                      <a:solidFill>
                                        <a:srgbClr val="011C4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/>
                                    </a:rPr>
                                    <m:t>𝑒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𝑓</m:t>
                                      </m:r>
                                    </m:sub>
                                    <m:sup/>
                                    <m:e>
                                      <m:sSup>
                                        <m:sSupPr>
                                          <m:ctrlP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/>
                                            </a:rPr>
                                            <m:t>𝛾</m:t>
                                          </m:r>
                                        </m:e>
                                        <m:sup>
                                          <m:r>
                                            <a:rPr lang="fr-BE" i="1">
                                              <a:solidFill>
                                                <a:srgbClr val="011C4B"/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  <m:t>𝑒</m:t>
                                          </m:r>
                                        </m:sup>
                                      </m:sSup>
                                      <m:r>
                                        <a:rPr lang="fr-BE" i="1">
                                          <a:solidFill>
                                            <a:srgbClr val="011C4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/>
                                        </a:rPr>
                                        <m:t>𝑑𝑆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nary>
                      <m:r>
                        <a:rPr lang="en-US" sz="180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r>
                        <a:rPr lang="fr-BE" sz="1800" b="0" i="1" smtClean="0">
                          <a:solidFill>
                            <a:srgbClr val="011C4B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0, ∀ </m:t>
                      </m:r>
                      <m:sSubSup>
                        <m:sSubSupPr>
                          <m:ctrlP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SupPr>
                        <m:e>
                          <m:r>
                            <a:rPr lang="fr-BE" sz="1800" b="0" i="1" smtClean="0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𝑣</m:t>
                          </m:r>
                        </m:e>
                        <m:sub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𝑖</m:t>
                          </m:r>
                        </m:sub>
                        <m:sup>
                          <m:r>
                            <a:rPr lang="fr-BE" sz="1800" i="1">
                              <a:solidFill>
                                <a:srgbClr val="011C4B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fr-BE" sz="1800" dirty="0">
                  <a:solidFill>
                    <a:srgbClr val="011C4B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CB3A60C4-7059-A91A-4635-A43FA974D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1663532"/>
                <a:ext cx="6195670" cy="990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18">
            <a:extLst>
              <a:ext uri="{FF2B5EF4-FFF2-40B4-BE49-F238E27FC236}">
                <a16:creationId xmlns:a16="http://schemas.microsoft.com/office/drawing/2014/main" id="{2D219962-3BCC-6C7C-B3CC-850869C4A35D}"/>
              </a:ext>
            </a:extLst>
          </p:cNvPr>
          <p:cNvSpPr/>
          <p:nvPr/>
        </p:nvSpPr>
        <p:spPr>
          <a:xfrm rot="5400000">
            <a:off x="9832995" y="2246176"/>
            <a:ext cx="284085" cy="1296000"/>
          </a:xfrm>
          <a:prstGeom prst="rightBrace">
            <a:avLst/>
          </a:prstGeom>
          <a:noFill/>
          <a:ln w="38100">
            <a:solidFill>
              <a:srgbClr val="4168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CD4B83C-8E16-EBF9-CFF2-3A0189AA323C}"/>
              </a:ext>
            </a:extLst>
          </p:cNvPr>
          <p:cNvSpPr txBox="1"/>
          <p:nvPr/>
        </p:nvSpPr>
        <p:spPr>
          <a:xfrm>
            <a:off x="8208816" y="3059668"/>
            <a:ext cx="353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err="1"/>
              <a:t>Appropriate</a:t>
            </a:r>
            <a:r>
              <a:rPr lang="fr-BE" sz="2400" dirty="0"/>
              <a:t> </a:t>
            </a:r>
            <a:r>
              <a:rPr lang="fr-BE" sz="2400" dirty="0" err="1"/>
              <a:t>numerical</a:t>
            </a:r>
            <a:r>
              <a:rPr lang="fr-BE" sz="2400" dirty="0"/>
              <a:t> flux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C4B1F4-DFD7-5AE2-0606-CE33987A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7A33F25-9EF9-C06D-4FC4-B326046933C3}"/>
                  </a:ext>
                </a:extLst>
              </p:cNvPr>
              <p:cNvSpPr txBox="1"/>
              <p:nvPr/>
            </p:nvSpPr>
            <p:spPr>
              <a:xfrm>
                <a:off x="9068410" y="3500108"/>
                <a:ext cx="1813253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𝑐𝑜𝑛𝑣</m:t>
                          </m:r>
                        </m:sup>
                      </m:sSup>
                      <m:r>
                        <a:rPr lang="fr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7A33F25-9EF9-C06D-4FC4-B32604693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410" y="3500108"/>
                <a:ext cx="1813253" cy="285912"/>
              </a:xfrm>
              <a:prstGeom prst="rect">
                <a:avLst/>
              </a:prstGeom>
              <a:blipFill>
                <a:blip r:embed="rId14"/>
                <a:stretch>
                  <a:fillRect l="-2694" t="-8511" r="-2020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Pentagon 17">
            <a:extLst>
              <a:ext uri="{FF2B5EF4-FFF2-40B4-BE49-F238E27FC236}">
                <a16:creationId xmlns:a16="http://schemas.microsoft.com/office/drawing/2014/main" id="{2AB0471F-3A10-6119-1BCB-28379BEE6AE1}"/>
              </a:ext>
            </a:extLst>
          </p:cNvPr>
          <p:cNvSpPr/>
          <p:nvPr/>
        </p:nvSpPr>
        <p:spPr>
          <a:xfrm>
            <a:off x="8272389" y="3898219"/>
            <a:ext cx="402483" cy="606597"/>
          </a:xfrm>
          <a:prstGeom prst="homePlate">
            <a:avLst>
              <a:gd name="adj" fmla="val 100000"/>
            </a:avLst>
          </a:prstGeom>
          <a:solidFill>
            <a:srgbClr val="4168E1"/>
          </a:solidFill>
          <a:ln>
            <a:solidFill>
              <a:srgbClr val="416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DEEC0F-E11F-C238-E538-1537F3935FB0}"/>
              </a:ext>
            </a:extLst>
          </p:cNvPr>
          <p:cNvSpPr txBox="1"/>
          <p:nvPr/>
        </p:nvSpPr>
        <p:spPr>
          <a:xfrm>
            <a:off x="8674872" y="3786020"/>
            <a:ext cx="2600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Connect elements</a:t>
            </a:r>
          </a:p>
          <a:p>
            <a:r>
              <a:rPr lang="en-US" sz="2400" dirty="0"/>
              <a:t>Weakly impose BCs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2B66C11-BB6C-1B7A-0F7A-EBD228C441E1}"/>
              </a:ext>
            </a:extLst>
          </p:cNvPr>
          <p:cNvSpPr txBox="1"/>
          <p:nvPr/>
        </p:nvSpPr>
        <p:spPr>
          <a:xfrm>
            <a:off x="2575576" y="2259330"/>
            <a:ext cx="156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Discontinuities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1E648C5-C296-59CE-B375-B6C78425C16C}"/>
              </a:ext>
            </a:extLst>
          </p:cNvPr>
          <p:cNvSpPr/>
          <p:nvPr/>
        </p:nvSpPr>
        <p:spPr>
          <a:xfrm>
            <a:off x="4144403" y="2259330"/>
            <a:ext cx="184196" cy="23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2292</Words>
  <Application>Microsoft Office PowerPoint</Application>
  <PresentationFormat>Grand écran</PresentationFormat>
  <Paragraphs>664</Paragraphs>
  <Slides>48</Slides>
  <Notes>12</Notes>
  <HiddenSlides>0</HiddenSlides>
  <MMClips>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>Levaux Nayan</cp:lastModifiedBy>
  <cp:revision>39</cp:revision>
  <dcterms:created xsi:type="dcterms:W3CDTF">2022-05-26T11:51:54Z</dcterms:created>
  <dcterms:modified xsi:type="dcterms:W3CDTF">2022-09-06T08:33:58Z</dcterms:modified>
</cp:coreProperties>
</file>