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69" r:id="rId4"/>
    <p:sldId id="259" r:id="rId5"/>
    <p:sldId id="260" r:id="rId6"/>
    <p:sldId id="261" r:id="rId7"/>
    <p:sldId id="270" r:id="rId8"/>
    <p:sldId id="271" r:id="rId9"/>
    <p:sldId id="272" r:id="rId10"/>
    <p:sldId id="273" r:id="rId11"/>
    <p:sldId id="262" r:id="rId12"/>
    <p:sldId id="263" r:id="rId13"/>
    <p:sldId id="277" r:id="rId14"/>
    <p:sldId id="276" r:id="rId15"/>
    <p:sldId id="274" r:id="rId16"/>
    <p:sldId id="275" r:id="rId17"/>
    <p:sldId id="268" r:id="rId18"/>
    <p:sldId id="279" r:id="rId19"/>
    <p:sldId id="280"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433A19B7-886A-44AF-BA3C-294323C8A612}">
          <p14:sldIdLst>
            <p14:sldId id="256"/>
            <p14:sldId id="258"/>
            <p14:sldId id="269"/>
            <p14:sldId id="259"/>
            <p14:sldId id="260"/>
            <p14:sldId id="261"/>
            <p14:sldId id="270"/>
            <p14:sldId id="271"/>
            <p14:sldId id="272"/>
            <p14:sldId id="273"/>
            <p14:sldId id="262"/>
            <p14:sldId id="263"/>
            <p14:sldId id="277"/>
            <p14:sldId id="276"/>
            <p14:sldId id="274"/>
            <p14:sldId id="275"/>
            <p14:sldId id="268"/>
            <p14:sldId id="279"/>
            <p14:sldId id="2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5061" autoAdjust="0"/>
  </p:normalViewPr>
  <p:slideViewPr>
    <p:cSldViewPr snapToGrid="0">
      <p:cViewPr varScale="1">
        <p:scale>
          <a:sx n="64" d="100"/>
          <a:sy n="64" d="100"/>
        </p:scale>
        <p:origin x="142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DEE73-0AD8-4A7A-AFF3-54E4480DF6DE}" type="datetimeFigureOut">
              <a:rPr lang="fr-BE" smtClean="0"/>
              <a:t>16-03-22</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46D858-B6F3-44B2-B4C9-9B2BBCF80884}" type="slidenum">
              <a:rPr lang="fr-BE" smtClean="0"/>
              <a:t>‹N°›</a:t>
            </a:fld>
            <a:endParaRPr lang="fr-BE"/>
          </a:p>
        </p:txBody>
      </p:sp>
    </p:spTree>
    <p:extLst>
      <p:ext uri="{BB962C8B-B14F-4D97-AF65-F5344CB8AC3E}">
        <p14:creationId xmlns:p14="http://schemas.microsoft.com/office/powerpoint/2010/main" val="617278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a:solidFill>
                  <a:schemeClr val="tx1"/>
                </a:solidFill>
                <a:effectLst/>
                <a:latin typeface="+mn-lt"/>
                <a:ea typeface="+mn-ea"/>
                <a:cs typeface="+mn-cs"/>
              </a:rPr>
              <a:t>Quitterie l’a rappelé, je vais ajouter les chiffres de l’enquête Brunel et al. de 2019</a:t>
            </a:r>
          </a:p>
          <a:p>
            <a:endParaRPr lang="fr-BE" sz="1200" kern="1200" dirty="0">
              <a:solidFill>
                <a:schemeClr val="tx1"/>
              </a:solidFill>
              <a:effectLst/>
              <a:latin typeface="+mn-lt"/>
              <a:ea typeface="+mn-ea"/>
              <a:cs typeface="+mn-cs"/>
            </a:endParaRPr>
          </a:p>
          <a:p>
            <a:r>
              <a:rPr lang="fr-BE" sz="1200" kern="1200" dirty="0">
                <a:solidFill>
                  <a:schemeClr val="tx1"/>
                </a:solidFill>
                <a:effectLst/>
                <a:latin typeface="+mn-lt"/>
                <a:ea typeface="+mn-ea"/>
                <a:cs typeface="+mn-cs"/>
              </a:rPr>
              <a:t>Les facteurs qui président à une aide des enfants plus ou moins importante ne relèvent que bien imparfaitement de la responsabilité des individus. C’est le cas du genre et du nombre d’enfants comme de la situation maritale des parents et des enfants. De ce fait, ils ne peuvent pas être affectés par telle ou telle politique publique et doivent être considérés comme une donnée. Connaître ces facteurs (biais de genre</a:t>
            </a:r>
            <a:r>
              <a:rPr lang="fr-BE" sz="1200" kern="1200" baseline="0" dirty="0">
                <a:solidFill>
                  <a:schemeClr val="tx1"/>
                </a:solidFill>
                <a:effectLst/>
                <a:latin typeface="+mn-lt"/>
                <a:ea typeface="+mn-ea"/>
                <a:cs typeface="+mn-cs"/>
              </a:rPr>
              <a:t> et de sang)</a:t>
            </a:r>
            <a:r>
              <a:rPr lang="fr-BE" sz="1200" kern="1200" dirty="0">
                <a:solidFill>
                  <a:schemeClr val="tx1"/>
                </a:solidFill>
                <a:effectLst/>
                <a:latin typeface="+mn-lt"/>
                <a:ea typeface="+mn-ea"/>
                <a:cs typeface="+mn-cs"/>
              </a:rPr>
              <a:t> permet d’anticiper la qualité et la quantité d’aide qu’un parent dépendant peut recevoir de ses enfants et ou beaux-enfants.</a:t>
            </a: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2</a:t>
            </a:fld>
            <a:endParaRPr lang="fr-BE"/>
          </a:p>
        </p:txBody>
      </p:sp>
    </p:spTree>
    <p:extLst>
      <p:ext uri="{BB962C8B-B14F-4D97-AF65-F5344CB8AC3E}">
        <p14:creationId xmlns:p14="http://schemas.microsoft.com/office/powerpoint/2010/main" val="1442396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dirty="0"/>
              <a:t>Dans notre échantillon, </a:t>
            </a:r>
            <a:r>
              <a:rPr lang="fr-BE" baseline="0" dirty="0"/>
              <a:t>on a toute une série d’enfants qui n’aident pas leurs parents soit parce que leurs parents n’en ont pas besoin, soit parce qu’ils sont trop loin, soit parce qu’ils ne veulent simplement pas les aider (20% des parents sont aidés).</a:t>
            </a:r>
            <a:endParaRPr lang="fr-BE" dirty="0"/>
          </a:p>
          <a:p>
            <a:r>
              <a:rPr lang="fr-BE" dirty="0"/>
              <a:t>Type de relations observées : 27,5% des mères sont aidées et dans notre échantillon elles représentent près de 60% des parents aidés.</a:t>
            </a:r>
          </a:p>
          <a:p>
            <a:r>
              <a:rPr lang="fr-BE" dirty="0"/>
              <a:t>20% des aides sont quotidiennes (mais différences à l’échelon européen)</a:t>
            </a:r>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13</a:t>
            </a:fld>
            <a:endParaRPr lang="fr-BE"/>
          </a:p>
        </p:txBody>
      </p:sp>
    </p:spTree>
    <p:extLst>
      <p:ext uri="{BB962C8B-B14F-4D97-AF65-F5344CB8AC3E}">
        <p14:creationId xmlns:p14="http://schemas.microsoft.com/office/powerpoint/2010/main" val="2795625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a:t>Le biais</a:t>
            </a:r>
            <a:r>
              <a:rPr lang="fr-BE" baseline="0" dirty="0"/>
              <a:t> de genre a l’air de ne pas jouer quand on regarde l’aide intensive de l’enfant</a:t>
            </a: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14</a:t>
            </a:fld>
            <a:endParaRPr lang="fr-BE"/>
          </a:p>
        </p:txBody>
      </p:sp>
    </p:spTree>
    <p:extLst>
      <p:ext uri="{BB962C8B-B14F-4D97-AF65-F5344CB8AC3E}">
        <p14:creationId xmlns:p14="http://schemas.microsoft.com/office/powerpoint/2010/main" val="2428400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a:t>On se concentre sur les femmes qui ont un partenaire et qui ont au moins un parent ou beau-parent qui est aidé par un des deux partenaires.</a:t>
            </a:r>
          </a:p>
          <a:p>
            <a:r>
              <a:rPr lang="fr-BE" dirty="0"/>
              <a:t>Eviter les indéterminations (ratio</a:t>
            </a:r>
            <a:r>
              <a:rPr lang="fr-BE" baseline="0" dirty="0"/>
              <a:t> d’aide): Distribution de l’aide à l’intérieur du ménage en fonction du statut d’emploi. Principalement la femme et on voit également que l’aide de la femme est plus intensive que celle de son compagnon.</a:t>
            </a:r>
          </a:p>
          <a:p>
            <a:r>
              <a:rPr lang="fr-BE" baseline="0" dirty="0"/>
              <a:t>10,5% des couples aident le parent dépendant de manière égale.</a:t>
            </a: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15</a:t>
            </a:fld>
            <a:endParaRPr lang="fr-BE"/>
          </a:p>
        </p:txBody>
      </p:sp>
    </p:spTree>
    <p:extLst>
      <p:ext uri="{BB962C8B-B14F-4D97-AF65-F5344CB8AC3E}">
        <p14:creationId xmlns:p14="http://schemas.microsoft.com/office/powerpoint/2010/main" val="1855633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a:t>En</a:t>
            </a:r>
            <a:r>
              <a:rPr lang="fr-BE" baseline="0" dirty="0"/>
              <a:t> rouge, on observe l’absence d’effet du pouvoir de négociation du à l’écart de salaire ou à l’écart du niveau d’éducation.</a:t>
            </a:r>
          </a:p>
          <a:p>
            <a:r>
              <a:rPr lang="fr-BE" baseline="0" dirty="0"/>
              <a:t>En bleu, on voit les biais de genre et de sang avec le coefficient des biais de sang plus fort que celui de genre.</a:t>
            </a:r>
          </a:p>
          <a:p>
            <a:r>
              <a:rPr lang="fr-BE" baseline="0" dirty="0"/>
              <a:t>L’intensité de l’aide de la femme est plus faible quand seule la femme travaille ou quand les deux travaillent que quand personne ne travaille. (pas de d’effet sur l’aide de la femme quand seul l’homme travaille par rapport la situation où personne ne travaille)</a:t>
            </a:r>
          </a:p>
          <a:p>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16</a:t>
            </a:fld>
            <a:endParaRPr lang="fr-BE"/>
          </a:p>
        </p:txBody>
      </p:sp>
    </p:spTree>
    <p:extLst>
      <p:ext uri="{BB962C8B-B14F-4D97-AF65-F5344CB8AC3E}">
        <p14:creationId xmlns:p14="http://schemas.microsoft.com/office/powerpoint/2010/main" val="32683225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effectLst/>
              </a:rPr>
              <a:t>En général, les organismes sociaux ne disposent pas de bonnes informations sur les besoins réels des personnes âgées dépendantes, car il est difficile d'observer la gravité de la dépendance et l'intensité des soins informels. Nos résultats pourraient contribuer à une conception plus éclairée des systèmes de transfert des soins de longue durée et suggèrent que les organismes sociaux devraient consacrer plus d'attention et de ressources aux personnes dépendantes qui n'ont pas d'enfants ou à celles qui ne peuvent compter que sur leurs beaux-enfants ou des enfants d'un autre sexe.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effectLst/>
              </a:rPr>
              <a:t>Comportement des ménages: Information</a:t>
            </a:r>
            <a:r>
              <a:rPr lang="fr-FR" baseline="0" dirty="0">
                <a:effectLst/>
              </a:rPr>
              <a:t> </a:t>
            </a:r>
            <a:r>
              <a:rPr lang="fr-FR" baseline="0" dirty="0">
                <a:effectLst/>
                <a:sym typeface="Wingdings" panose="05000000000000000000" pitchFamily="2" charset="2"/>
              </a:rPr>
              <a:t> encourager les parents les plus à risque de ne pas recevoir d’aide d’adapter leurs stratégies (si possible)  choix d’épargne / assurance dépendance là où cela existe et est possible.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baseline="0" dirty="0">
              <a:effectLst/>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latin typeface="Arial" panose="020B0604020202020204" pitchFamily="34" charset="0"/>
              </a:rPr>
              <a:t>When direct tagging is not possible because of political constraints (for instance, no-gender-discrimination policies), more sophisticated transfers could be designed, involving self-selection</a:t>
            </a:r>
            <a:br>
              <a:rPr lang="en-US" dirty="0"/>
            </a:br>
            <a:r>
              <a:rPr lang="en-US" dirty="0">
                <a:effectLst/>
                <a:latin typeface="Arial" panose="020B0604020202020204" pitchFamily="34" charset="0"/>
              </a:rPr>
              <a:t>of families</a:t>
            </a: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17</a:t>
            </a:fld>
            <a:endParaRPr lang="fr-BE"/>
          </a:p>
        </p:txBody>
      </p:sp>
    </p:spTree>
    <p:extLst>
      <p:ext uri="{BB962C8B-B14F-4D97-AF65-F5344CB8AC3E}">
        <p14:creationId xmlns:p14="http://schemas.microsoft.com/office/powerpoint/2010/main" val="4185052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18</a:t>
            </a:fld>
            <a:endParaRPr lang="fr-BE"/>
          </a:p>
        </p:txBody>
      </p:sp>
    </p:spTree>
    <p:extLst>
      <p:ext uri="{BB962C8B-B14F-4D97-AF65-F5344CB8AC3E}">
        <p14:creationId xmlns:p14="http://schemas.microsoft.com/office/powerpoint/2010/main" val="179223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19</a:t>
            </a:fld>
            <a:endParaRPr lang="fr-BE"/>
          </a:p>
        </p:txBody>
      </p:sp>
    </p:spTree>
    <p:extLst>
      <p:ext uri="{BB962C8B-B14F-4D97-AF65-F5344CB8AC3E}">
        <p14:creationId xmlns:p14="http://schemas.microsoft.com/office/powerpoint/2010/main" val="1126471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a:solidFill>
                  <a:schemeClr val="tx1"/>
                </a:solidFill>
                <a:effectLst/>
                <a:latin typeface="+mn-lt"/>
                <a:ea typeface="+mn-ea"/>
                <a:cs typeface="+mn-cs"/>
              </a:rPr>
              <a:t>. Ils peuvent être utilisés par les pouvoirs publics pour connaître quelles sont les personnes dépendantes qui doivent être aidées en priorité parce que précisément ne bénéficiant pas ou peu d’aide de la part de leurs enfants, si enfants il y a.</a:t>
            </a:r>
          </a:p>
          <a:p>
            <a:r>
              <a:rPr lang="fr-BE" sz="1200" kern="1200" dirty="0">
                <a:solidFill>
                  <a:schemeClr val="tx1"/>
                </a:solidFill>
                <a:effectLst/>
                <a:latin typeface="+mn-lt"/>
                <a:ea typeface="+mn-ea"/>
                <a:cs typeface="+mn-cs"/>
              </a:rPr>
              <a:t>Par ailleurs, les parents peuvent aussi anticiper à partir de leur structure familiale l’aide qu’ils peuvent attendre de leurs enfants en cas de dépendance. Si par exemple, leur structure familiale semble impliquer une faible participation de leurs enfants, ils devraient adapter en conséquence leur décision d’épargne et l’achat éventuel d’une assurance dépendance.</a:t>
            </a:r>
          </a:p>
          <a:p>
            <a:endParaRPr lang="fr-BE" dirty="0"/>
          </a:p>
          <a:p>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3</a:t>
            </a:fld>
            <a:endParaRPr lang="fr-BE"/>
          </a:p>
        </p:txBody>
      </p:sp>
    </p:spTree>
    <p:extLst>
      <p:ext uri="{BB962C8B-B14F-4D97-AF65-F5344CB8AC3E}">
        <p14:creationId xmlns:p14="http://schemas.microsoft.com/office/powerpoint/2010/main" val="3386140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Roméo avait l’air de connaître des études plutôt européennes, je suis preneur</a:t>
            </a:r>
          </a:p>
          <a:p>
            <a:endParaRPr lang="fr-BE" dirty="0"/>
          </a:p>
        </p:txBody>
      </p:sp>
      <p:sp>
        <p:nvSpPr>
          <p:cNvPr id="4" name="Espace réservé du numéro de diapositive 3"/>
          <p:cNvSpPr>
            <a:spLocks noGrp="1"/>
          </p:cNvSpPr>
          <p:nvPr>
            <p:ph type="sldNum" sz="quarter" idx="5"/>
          </p:nvPr>
        </p:nvSpPr>
        <p:spPr/>
        <p:txBody>
          <a:bodyPr/>
          <a:lstStyle/>
          <a:p>
            <a:fld id="{5746D858-B6F3-44B2-B4C9-9B2BBCF80884}" type="slidenum">
              <a:rPr lang="fr-BE" smtClean="0"/>
              <a:t>5</a:t>
            </a:fld>
            <a:endParaRPr lang="fr-BE"/>
          </a:p>
        </p:txBody>
      </p:sp>
    </p:spTree>
    <p:extLst>
      <p:ext uri="{BB962C8B-B14F-4D97-AF65-F5344CB8AC3E}">
        <p14:creationId xmlns:p14="http://schemas.microsoft.com/office/powerpoint/2010/main" val="2302679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a:t>Phi: Pouvoir</a:t>
            </a:r>
            <a:r>
              <a:rPr lang="fr-BE" baseline="0" dirty="0"/>
              <a:t> de négociation: dépend des revenus de chacun (w + R) alors que le coût d’opportunité c’est w1/w2 </a:t>
            </a:r>
          </a:p>
          <a:p>
            <a:r>
              <a:rPr lang="fr-BE" baseline="0" dirty="0"/>
              <a:t>Ce mu peut être une fonction des écarts de salaire ou des écarts de richesse</a:t>
            </a:r>
          </a:p>
          <a:p>
            <a:r>
              <a:rPr lang="fr-BE" baseline="0" dirty="0"/>
              <a:t>Epsilon et </a:t>
            </a:r>
            <a:r>
              <a:rPr lang="fr-BE" baseline="0" dirty="0" err="1"/>
              <a:t>eta</a:t>
            </a:r>
            <a:endParaRPr lang="fr-BE" baseline="0" dirty="0"/>
          </a:p>
          <a:p>
            <a:r>
              <a:rPr lang="fr-BE" baseline="0" dirty="0"/>
              <a:t>H est le </a:t>
            </a:r>
            <a:r>
              <a:rPr lang="fr-BE" baseline="0" dirty="0" err="1"/>
              <a:t>welfare</a:t>
            </a:r>
            <a:r>
              <a:rPr lang="fr-BE" baseline="0" dirty="0"/>
              <a:t> du parent qui dépend donc du temps accordé par la femme et son partenaire</a:t>
            </a: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7</a:t>
            </a:fld>
            <a:endParaRPr lang="fr-BE"/>
          </a:p>
        </p:txBody>
      </p:sp>
    </p:spTree>
    <p:extLst>
      <p:ext uri="{BB962C8B-B14F-4D97-AF65-F5344CB8AC3E}">
        <p14:creationId xmlns:p14="http://schemas.microsoft.com/office/powerpoint/2010/main" val="2046645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a:t>On adopte</a:t>
            </a:r>
            <a:r>
              <a:rPr lang="fr-BE" baseline="0" dirty="0"/>
              <a:t> cette forme fonctionnelle pour le </a:t>
            </a:r>
            <a:r>
              <a:rPr lang="fr-BE" baseline="0" dirty="0" err="1"/>
              <a:t>welfare</a:t>
            </a:r>
            <a:r>
              <a:rPr lang="fr-BE" baseline="0" dirty="0"/>
              <a:t> du parent avec la somme </a:t>
            </a:r>
            <a:r>
              <a:rPr lang="fr-BE" baseline="0" dirty="0" err="1"/>
              <a:t>espilon</a:t>
            </a:r>
            <a:r>
              <a:rPr lang="fr-BE" baseline="0" dirty="0"/>
              <a:t> + </a:t>
            </a:r>
            <a:r>
              <a:rPr lang="fr-BE" baseline="0" dirty="0" err="1"/>
              <a:t>eta</a:t>
            </a:r>
            <a:r>
              <a:rPr lang="fr-BE" baseline="0" dirty="0"/>
              <a:t> inférieure à 1</a:t>
            </a:r>
            <a:endParaRPr lang="fr-BE" dirty="0"/>
          </a:p>
          <a:p>
            <a:r>
              <a:rPr lang="fr-BE" dirty="0"/>
              <a:t>Problème ne serait pas concave et on pourrait avoir</a:t>
            </a:r>
            <a:r>
              <a:rPr lang="fr-BE" baseline="0" dirty="0"/>
              <a:t> des</a:t>
            </a:r>
            <a:r>
              <a:rPr lang="fr-BE" dirty="0"/>
              <a:t> solutions</a:t>
            </a:r>
            <a:r>
              <a:rPr lang="fr-BE" baseline="0" dirty="0"/>
              <a:t> de coin</a:t>
            </a:r>
          </a:p>
          <a:p>
            <a:r>
              <a:rPr lang="fr-BE" baseline="0" dirty="0"/>
              <a:t>Au final, l’aide relative ne dépend que de </a:t>
            </a:r>
            <a:r>
              <a:rPr lang="fr-BE" baseline="0" dirty="0" err="1"/>
              <a:t>Ej</a:t>
            </a:r>
            <a:r>
              <a:rPr lang="fr-BE" baseline="0" dirty="0"/>
              <a:t>= mesure du biais de genre et de sang et du coût d’opportunité de l’aide</a:t>
            </a:r>
          </a:p>
          <a:p>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8</a:t>
            </a:fld>
            <a:endParaRPr lang="fr-BE"/>
          </a:p>
        </p:txBody>
      </p:sp>
    </p:spTree>
    <p:extLst>
      <p:ext uri="{BB962C8B-B14F-4D97-AF65-F5344CB8AC3E}">
        <p14:creationId xmlns:p14="http://schemas.microsoft.com/office/powerpoint/2010/main" val="1373713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nous nous attendons à ce que 𝑎_1/𝑎_2 soit plus élevé lorsque l'aide de l'épouse par rapport à celle de son mari est fournie à une personne à charge qui est une femme et qui est la mère de l'épouse.</a:t>
            </a:r>
          </a:p>
          <a:p>
            <a:r>
              <a:rPr lang="fr-FR" dirty="0"/>
              <a:t>E1</a:t>
            </a:r>
            <a:r>
              <a:rPr lang="fr-FR" baseline="0" dirty="0"/>
              <a:t> par rapport à E2 = fille aide plus sa mère que son père, sa belle-mère que son beau-père, sa mère que sa belle-mère et son père que son beau-père</a:t>
            </a:r>
          </a:p>
          <a:p>
            <a:r>
              <a:rPr lang="fr-FR" baseline="0" dirty="0"/>
              <a:t>Son père et sa belle-mère: pas de conjecture spécifique (indétermination): on vérifiera empiriquement (dépendra si le biais de genre est plus élevé ou plus faible que le biais de sang).</a:t>
            </a:r>
          </a:p>
          <a:p>
            <a:r>
              <a:rPr lang="fr-BE" dirty="0"/>
              <a:t>Dérivée</a:t>
            </a:r>
            <a:r>
              <a:rPr lang="fr-BE" baseline="0" dirty="0"/>
              <a:t> croisée positive </a:t>
            </a:r>
          </a:p>
          <a:p>
            <a:endParaRPr lang="fr-BE" baseline="0" dirty="0"/>
          </a:p>
          <a:p>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9</a:t>
            </a:fld>
            <a:endParaRPr lang="fr-BE"/>
          </a:p>
        </p:txBody>
      </p:sp>
    </p:spTree>
    <p:extLst>
      <p:ext uri="{BB962C8B-B14F-4D97-AF65-F5344CB8AC3E}">
        <p14:creationId xmlns:p14="http://schemas.microsoft.com/office/powerpoint/2010/main" val="2535501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L’aide relative de la femme augmente s’il y a un lien</a:t>
            </a:r>
            <a:r>
              <a:rPr lang="fr-FR" baseline="0" dirty="0"/>
              <a:t> de parenté avec la</a:t>
            </a:r>
            <a:r>
              <a:rPr lang="fr-FR" dirty="0"/>
              <a:t> personne dépendante, et avec le fait que la personne dépendante soit une femme ;</a:t>
            </a:r>
          </a:p>
          <a:p>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10</a:t>
            </a:fld>
            <a:endParaRPr lang="fr-BE"/>
          </a:p>
        </p:txBody>
      </p:sp>
    </p:spTree>
    <p:extLst>
      <p:ext uri="{BB962C8B-B14F-4D97-AF65-F5344CB8AC3E}">
        <p14:creationId xmlns:p14="http://schemas.microsoft.com/office/powerpoint/2010/main" val="3894156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err="1"/>
              <a:t>Cohabitants</a:t>
            </a:r>
            <a:r>
              <a:rPr lang="fr-BE" dirty="0"/>
              <a:t> </a:t>
            </a:r>
            <a:r>
              <a:rPr lang="fr-BE" dirty="0">
                <a:sym typeface="Wingdings" panose="05000000000000000000" pitchFamily="2" charset="2"/>
              </a:rPr>
              <a:t> répondent qu’ils aident</a:t>
            </a:r>
            <a:r>
              <a:rPr lang="fr-BE" baseline="0" dirty="0">
                <a:sym typeface="Wingdings" panose="05000000000000000000" pitchFamily="2" charset="2"/>
              </a:rPr>
              <a:t> leurs parents</a:t>
            </a:r>
            <a:endParaRPr lang="fr-BE" dirty="0"/>
          </a:p>
          <a:p>
            <a:r>
              <a:rPr lang="fr-BE" dirty="0"/>
              <a:t>Ou mort dans les 12 derniers mois</a:t>
            </a:r>
            <a:r>
              <a:rPr lang="fr-BE" baseline="0" dirty="0"/>
              <a:t> car beaucoup d’informations et évidemment </a:t>
            </a:r>
            <a:r>
              <a:rPr lang="fr-BE" baseline="0" dirty="0" err="1"/>
              <a:t>bcp</a:t>
            </a:r>
            <a:r>
              <a:rPr lang="fr-BE" baseline="0" dirty="0"/>
              <a:t> de moments d’aide.</a:t>
            </a:r>
          </a:p>
          <a:p>
            <a:r>
              <a:rPr lang="fr-BE" baseline="0" dirty="0"/>
              <a:t>Exemple: un couple avec deux parents en vie </a:t>
            </a:r>
            <a:r>
              <a:rPr lang="fr-BE" baseline="0" dirty="0">
                <a:sym typeface="Wingdings" panose="05000000000000000000" pitchFamily="2" charset="2"/>
              </a:rPr>
              <a:t> 4 lignes (un parent peut se retrouver 2 fois et un enfant maximum 4 fois)</a:t>
            </a:r>
          </a:p>
          <a:p>
            <a:r>
              <a:rPr lang="fr-BE" baseline="0" dirty="0">
                <a:sym typeface="Wingdings" panose="05000000000000000000" pitchFamily="2" charset="2"/>
              </a:rPr>
              <a:t> Notre unité d’observation, c’est le couple enfant*parent, enfant*</a:t>
            </a:r>
            <a:r>
              <a:rPr lang="fr-BE" baseline="0" dirty="0" err="1">
                <a:sym typeface="Wingdings" panose="05000000000000000000" pitchFamily="2" charset="2"/>
              </a:rPr>
              <a:t>beau-parent</a:t>
            </a:r>
            <a:endParaRPr lang="fr-BE" baseline="0" dirty="0">
              <a:sym typeface="Wingdings" panose="05000000000000000000" pitchFamily="2" charset="2"/>
            </a:endParaRPr>
          </a:p>
          <a:p>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11</a:t>
            </a:fld>
            <a:endParaRPr lang="fr-BE"/>
          </a:p>
        </p:txBody>
      </p:sp>
    </p:spTree>
    <p:extLst>
      <p:ext uri="{BB962C8B-B14F-4D97-AF65-F5344CB8AC3E}">
        <p14:creationId xmlns:p14="http://schemas.microsoft.com/office/powerpoint/2010/main" val="2325488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a:t>Présente l’échantillon</a:t>
            </a:r>
            <a:r>
              <a:rPr lang="fr-BE" baseline="0" dirty="0"/>
              <a:t> par pays et les résultats descriptifs mais on fait notre analyse économétrique sur l’ensemble de l’échantillon en mettant des binaires par pays.</a:t>
            </a:r>
            <a:endParaRPr lang="fr-BE" dirty="0"/>
          </a:p>
        </p:txBody>
      </p:sp>
      <p:sp>
        <p:nvSpPr>
          <p:cNvPr id="4" name="Espace réservé du numéro de diapositive 3"/>
          <p:cNvSpPr>
            <a:spLocks noGrp="1"/>
          </p:cNvSpPr>
          <p:nvPr>
            <p:ph type="sldNum" sz="quarter" idx="10"/>
          </p:nvPr>
        </p:nvSpPr>
        <p:spPr/>
        <p:txBody>
          <a:bodyPr/>
          <a:lstStyle/>
          <a:p>
            <a:fld id="{5746D858-B6F3-44B2-B4C9-9B2BBCF80884}" type="slidenum">
              <a:rPr lang="fr-BE" smtClean="0"/>
              <a:t>12</a:t>
            </a:fld>
            <a:endParaRPr lang="fr-BE"/>
          </a:p>
        </p:txBody>
      </p:sp>
    </p:spTree>
    <p:extLst>
      <p:ext uri="{BB962C8B-B14F-4D97-AF65-F5344CB8AC3E}">
        <p14:creationId xmlns:p14="http://schemas.microsoft.com/office/powerpoint/2010/main" val="2415512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0C679D-7477-4FF5-96BA-367E47D0F30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C9DDEF73-90DE-45A5-A9CF-3616C8AB83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CDD501F5-B8FC-4643-91AF-51BAD82A000B}"/>
              </a:ext>
            </a:extLst>
          </p:cNvPr>
          <p:cNvSpPr>
            <a:spLocks noGrp="1"/>
          </p:cNvSpPr>
          <p:nvPr>
            <p:ph type="dt" sz="half" idx="10"/>
          </p:nvPr>
        </p:nvSpPr>
        <p:spPr/>
        <p:txBody>
          <a:bodyPr/>
          <a:lstStyle/>
          <a:p>
            <a:fld id="{53D0BB06-2861-4D6E-A128-E7D50BCC8718}" type="datetime1">
              <a:rPr lang="fr-BE" smtClean="0"/>
              <a:t>16-03-22</a:t>
            </a:fld>
            <a:endParaRPr lang="fr-BE"/>
          </a:p>
        </p:txBody>
      </p:sp>
      <p:sp>
        <p:nvSpPr>
          <p:cNvPr id="5" name="Espace réservé du pied de page 4">
            <a:extLst>
              <a:ext uri="{FF2B5EF4-FFF2-40B4-BE49-F238E27FC236}">
                <a16:creationId xmlns:a16="http://schemas.microsoft.com/office/drawing/2014/main" id="{AC7E7467-4441-417F-AA98-59EF126BDD5B}"/>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67B6447-32E6-4DD5-9AC0-E3F0C031589D}"/>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2273858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09E955-0B61-4154-8A7F-9B9EFA72C54A}"/>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5FB31EA8-E06B-4C54-ACEF-01D13DB4F67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01F0938E-1B44-49FF-9824-CF02FE11CC1B}"/>
              </a:ext>
            </a:extLst>
          </p:cNvPr>
          <p:cNvSpPr>
            <a:spLocks noGrp="1"/>
          </p:cNvSpPr>
          <p:nvPr>
            <p:ph type="dt" sz="half" idx="10"/>
          </p:nvPr>
        </p:nvSpPr>
        <p:spPr/>
        <p:txBody>
          <a:bodyPr/>
          <a:lstStyle/>
          <a:p>
            <a:fld id="{5CAE6489-DA3F-4307-8403-A6F8A4AD3ED8}" type="datetime1">
              <a:rPr lang="fr-BE" smtClean="0"/>
              <a:t>16-03-22</a:t>
            </a:fld>
            <a:endParaRPr lang="fr-BE"/>
          </a:p>
        </p:txBody>
      </p:sp>
      <p:sp>
        <p:nvSpPr>
          <p:cNvPr id="5" name="Espace réservé du pied de page 4">
            <a:extLst>
              <a:ext uri="{FF2B5EF4-FFF2-40B4-BE49-F238E27FC236}">
                <a16:creationId xmlns:a16="http://schemas.microsoft.com/office/drawing/2014/main" id="{357BCE27-BDD3-43F4-B023-AD5ECC9AD2CE}"/>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0B629FDE-5943-49D6-AA6B-DBDCFE8F392B}"/>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418638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6635DE6-E575-4B93-915A-F5187DC46A0B}"/>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58F09076-5BD3-42D5-81A3-E15BD343771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79D2E82E-9F01-41E5-A303-1F2B60C974D5}"/>
              </a:ext>
            </a:extLst>
          </p:cNvPr>
          <p:cNvSpPr>
            <a:spLocks noGrp="1"/>
          </p:cNvSpPr>
          <p:nvPr>
            <p:ph type="dt" sz="half" idx="10"/>
          </p:nvPr>
        </p:nvSpPr>
        <p:spPr/>
        <p:txBody>
          <a:bodyPr/>
          <a:lstStyle/>
          <a:p>
            <a:fld id="{E591B2A4-F328-493D-ABD9-383C9EE8B9B5}" type="datetime1">
              <a:rPr lang="fr-BE" smtClean="0"/>
              <a:t>16-03-22</a:t>
            </a:fld>
            <a:endParaRPr lang="fr-BE"/>
          </a:p>
        </p:txBody>
      </p:sp>
      <p:sp>
        <p:nvSpPr>
          <p:cNvPr id="5" name="Espace réservé du pied de page 4">
            <a:extLst>
              <a:ext uri="{FF2B5EF4-FFF2-40B4-BE49-F238E27FC236}">
                <a16:creationId xmlns:a16="http://schemas.microsoft.com/office/drawing/2014/main" id="{627C4619-A244-4210-9558-AE8E0423A9BE}"/>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C51BA33A-50C9-40AA-A240-4F411581B95C}"/>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2444115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7F1179-A0C2-4FA5-A545-0A35C715F1BC}"/>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D1AC186B-09DC-437E-A9E4-885EB4BFBE4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6E774977-F4EA-4D19-9755-CD0C1C04325D}"/>
              </a:ext>
            </a:extLst>
          </p:cNvPr>
          <p:cNvSpPr>
            <a:spLocks noGrp="1"/>
          </p:cNvSpPr>
          <p:nvPr>
            <p:ph type="dt" sz="half" idx="10"/>
          </p:nvPr>
        </p:nvSpPr>
        <p:spPr/>
        <p:txBody>
          <a:bodyPr/>
          <a:lstStyle/>
          <a:p>
            <a:fld id="{BBF52A01-6702-4470-A019-6408C1F97F88}" type="datetime1">
              <a:rPr lang="fr-BE" smtClean="0"/>
              <a:t>16-03-22</a:t>
            </a:fld>
            <a:endParaRPr lang="fr-BE"/>
          </a:p>
        </p:txBody>
      </p:sp>
      <p:sp>
        <p:nvSpPr>
          <p:cNvPr id="5" name="Espace réservé du pied de page 4">
            <a:extLst>
              <a:ext uri="{FF2B5EF4-FFF2-40B4-BE49-F238E27FC236}">
                <a16:creationId xmlns:a16="http://schemas.microsoft.com/office/drawing/2014/main" id="{9F96E359-E249-437A-8EC5-D608A14C961B}"/>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013C0A0F-9E17-4759-92C4-8298C3486961}"/>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80270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F1D78F-B468-4C6E-918C-54AD4CFD4A0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6E3A42AE-FF4A-4C8F-8D63-8F3B227648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9880247-BCE4-41AD-AF91-AB92EFF174EE}"/>
              </a:ext>
            </a:extLst>
          </p:cNvPr>
          <p:cNvSpPr>
            <a:spLocks noGrp="1"/>
          </p:cNvSpPr>
          <p:nvPr>
            <p:ph type="dt" sz="half" idx="10"/>
          </p:nvPr>
        </p:nvSpPr>
        <p:spPr/>
        <p:txBody>
          <a:bodyPr/>
          <a:lstStyle/>
          <a:p>
            <a:fld id="{48C1E528-F9A0-4FA7-97E1-FD82F051ED5E}" type="datetime1">
              <a:rPr lang="fr-BE" smtClean="0"/>
              <a:t>16-03-22</a:t>
            </a:fld>
            <a:endParaRPr lang="fr-BE"/>
          </a:p>
        </p:txBody>
      </p:sp>
      <p:sp>
        <p:nvSpPr>
          <p:cNvPr id="5" name="Espace réservé du pied de page 4">
            <a:extLst>
              <a:ext uri="{FF2B5EF4-FFF2-40B4-BE49-F238E27FC236}">
                <a16:creationId xmlns:a16="http://schemas.microsoft.com/office/drawing/2014/main" id="{CB786319-340D-4535-A7BD-DA59EDEE83C1}"/>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4CEAC713-0FAB-4DB9-984D-21D7EFCCAF40}"/>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333018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7082CA-311E-45B9-86E1-0EA8392BE73E}"/>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4C842CC0-A044-4AD4-946A-F1A48D9A22D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EA7BB4A9-E84A-4E49-83E2-A54A32A7DD8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471831DA-1CD5-4C8D-B460-3AEBFDFDEF11}"/>
              </a:ext>
            </a:extLst>
          </p:cNvPr>
          <p:cNvSpPr>
            <a:spLocks noGrp="1"/>
          </p:cNvSpPr>
          <p:nvPr>
            <p:ph type="dt" sz="half" idx="10"/>
          </p:nvPr>
        </p:nvSpPr>
        <p:spPr/>
        <p:txBody>
          <a:bodyPr/>
          <a:lstStyle/>
          <a:p>
            <a:fld id="{7DECBDB1-6A97-4A06-82E3-B8654AA0BCE1}" type="datetime1">
              <a:rPr lang="fr-BE" smtClean="0"/>
              <a:t>16-03-22</a:t>
            </a:fld>
            <a:endParaRPr lang="fr-BE"/>
          </a:p>
        </p:txBody>
      </p:sp>
      <p:sp>
        <p:nvSpPr>
          <p:cNvPr id="6" name="Espace réservé du pied de page 5">
            <a:extLst>
              <a:ext uri="{FF2B5EF4-FFF2-40B4-BE49-F238E27FC236}">
                <a16:creationId xmlns:a16="http://schemas.microsoft.com/office/drawing/2014/main" id="{6185EA14-72FF-44E9-B078-A2875FF04B39}"/>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DD4A0558-03CB-4D50-891D-1B2FFA8B7D38}"/>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4119806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CB3D5D-A22B-4993-89B3-59BFA657DF5F}"/>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FB48BB51-7BF3-4F02-A109-079ED24F73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56719D9-77AE-4B80-8291-7DF147CB7D9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7E8F23B0-0C51-4F34-9E8C-8D76D275C2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4DF87A9-E097-454E-91FF-735EA98BA50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B7E9BC3C-510C-4B63-973B-5412077EC4D3}"/>
              </a:ext>
            </a:extLst>
          </p:cNvPr>
          <p:cNvSpPr>
            <a:spLocks noGrp="1"/>
          </p:cNvSpPr>
          <p:nvPr>
            <p:ph type="dt" sz="half" idx="10"/>
          </p:nvPr>
        </p:nvSpPr>
        <p:spPr/>
        <p:txBody>
          <a:bodyPr/>
          <a:lstStyle/>
          <a:p>
            <a:fld id="{20300A6A-26BA-4E63-A474-04A6F7E03BBC}" type="datetime1">
              <a:rPr lang="fr-BE" smtClean="0"/>
              <a:t>16-03-22</a:t>
            </a:fld>
            <a:endParaRPr lang="fr-BE"/>
          </a:p>
        </p:txBody>
      </p:sp>
      <p:sp>
        <p:nvSpPr>
          <p:cNvPr id="8" name="Espace réservé du pied de page 7">
            <a:extLst>
              <a:ext uri="{FF2B5EF4-FFF2-40B4-BE49-F238E27FC236}">
                <a16:creationId xmlns:a16="http://schemas.microsoft.com/office/drawing/2014/main" id="{391C1B3E-C96F-44EA-917A-0F75C0DB0292}"/>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AD7E4244-D8CE-4B87-A893-7CEDE83E0BA0}"/>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1172832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96FF35-B5E9-46E9-B348-5640FEB0CECA}"/>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6260645E-8F23-4AF9-8DF1-037FBCC9D64A}"/>
              </a:ext>
            </a:extLst>
          </p:cNvPr>
          <p:cNvSpPr>
            <a:spLocks noGrp="1"/>
          </p:cNvSpPr>
          <p:nvPr>
            <p:ph type="dt" sz="half" idx="10"/>
          </p:nvPr>
        </p:nvSpPr>
        <p:spPr/>
        <p:txBody>
          <a:bodyPr/>
          <a:lstStyle/>
          <a:p>
            <a:fld id="{91F42BA4-7517-47C4-AC41-7662D81E6FAB}" type="datetime1">
              <a:rPr lang="fr-BE" smtClean="0"/>
              <a:t>16-03-22</a:t>
            </a:fld>
            <a:endParaRPr lang="fr-BE"/>
          </a:p>
        </p:txBody>
      </p:sp>
      <p:sp>
        <p:nvSpPr>
          <p:cNvPr id="4" name="Espace réservé du pied de page 3">
            <a:extLst>
              <a:ext uri="{FF2B5EF4-FFF2-40B4-BE49-F238E27FC236}">
                <a16:creationId xmlns:a16="http://schemas.microsoft.com/office/drawing/2014/main" id="{A3FC22D5-A977-4032-A2F7-9A5F3777CE16}"/>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4AE791FD-EBAF-4FAF-A654-06EB544367F0}"/>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1077816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A9CB8F3-82D2-44E6-AB9D-0B66589C1E22}"/>
              </a:ext>
            </a:extLst>
          </p:cNvPr>
          <p:cNvSpPr>
            <a:spLocks noGrp="1"/>
          </p:cNvSpPr>
          <p:nvPr>
            <p:ph type="dt" sz="half" idx="10"/>
          </p:nvPr>
        </p:nvSpPr>
        <p:spPr/>
        <p:txBody>
          <a:bodyPr/>
          <a:lstStyle/>
          <a:p>
            <a:fld id="{7896F25D-FE80-449B-8CD7-04C2969BC597}" type="datetime1">
              <a:rPr lang="fr-BE" smtClean="0"/>
              <a:t>16-03-22</a:t>
            </a:fld>
            <a:endParaRPr lang="fr-BE"/>
          </a:p>
        </p:txBody>
      </p:sp>
      <p:sp>
        <p:nvSpPr>
          <p:cNvPr id="3" name="Espace réservé du pied de page 2">
            <a:extLst>
              <a:ext uri="{FF2B5EF4-FFF2-40B4-BE49-F238E27FC236}">
                <a16:creationId xmlns:a16="http://schemas.microsoft.com/office/drawing/2014/main" id="{8388A869-7BFC-48CC-BB9B-C600ABB9B774}"/>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A6A9D831-A1AC-4D13-8619-A683F0D6138B}"/>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2036247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CB43BE-3EBB-4F35-9837-DAE29525228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EB0169D0-FAF6-4331-AB62-3FC80F51F0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60D9FA06-8EBE-4D99-B6DD-3473DE5161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358B8A0-F759-40C8-9D74-A71A95F16FB4}"/>
              </a:ext>
            </a:extLst>
          </p:cNvPr>
          <p:cNvSpPr>
            <a:spLocks noGrp="1"/>
          </p:cNvSpPr>
          <p:nvPr>
            <p:ph type="dt" sz="half" idx="10"/>
          </p:nvPr>
        </p:nvSpPr>
        <p:spPr/>
        <p:txBody>
          <a:bodyPr/>
          <a:lstStyle/>
          <a:p>
            <a:fld id="{57A44D5D-1042-4256-BA5F-AA3F32E140ED}" type="datetime1">
              <a:rPr lang="fr-BE" smtClean="0"/>
              <a:t>16-03-22</a:t>
            </a:fld>
            <a:endParaRPr lang="fr-BE"/>
          </a:p>
        </p:txBody>
      </p:sp>
      <p:sp>
        <p:nvSpPr>
          <p:cNvPr id="6" name="Espace réservé du pied de page 5">
            <a:extLst>
              <a:ext uri="{FF2B5EF4-FFF2-40B4-BE49-F238E27FC236}">
                <a16:creationId xmlns:a16="http://schemas.microsoft.com/office/drawing/2014/main" id="{751CF427-02DC-459F-9103-B8D78C7A484D}"/>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75EE8017-DF76-4E5B-873F-867B1B83500C}"/>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4113966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8CB7DB-05FE-4CE9-A25A-8CB959E41C4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0743970A-8E48-47D3-B4C6-6B103DC54D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2780F03F-DBB5-47EF-903A-F6ACC92ABF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1DEB977-80E7-4613-9675-F4BF0215C920}"/>
              </a:ext>
            </a:extLst>
          </p:cNvPr>
          <p:cNvSpPr>
            <a:spLocks noGrp="1"/>
          </p:cNvSpPr>
          <p:nvPr>
            <p:ph type="dt" sz="half" idx="10"/>
          </p:nvPr>
        </p:nvSpPr>
        <p:spPr/>
        <p:txBody>
          <a:bodyPr/>
          <a:lstStyle/>
          <a:p>
            <a:fld id="{F8172809-5EFC-4126-96FD-35C19721A3D9}" type="datetime1">
              <a:rPr lang="fr-BE" smtClean="0"/>
              <a:t>16-03-22</a:t>
            </a:fld>
            <a:endParaRPr lang="fr-BE"/>
          </a:p>
        </p:txBody>
      </p:sp>
      <p:sp>
        <p:nvSpPr>
          <p:cNvPr id="6" name="Espace réservé du pied de page 5">
            <a:extLst>
              <a:ext uri="{FF2B5EF4-FFF2-40B4-BE49-F238E27FC236}">
                <a16:creationId xmlns:a16="http://schemas.microsoft.com/office/drawing/2014/main" id="{C881812D-CDA4-4FA0-B7F2-8E1A00E28770}"/>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0038FCA9-5719-4B8C-ABAA-818CE388994B}"/>
              </a:ext>
            </a:extLst>
          </p:cNvPr>
          <p:cNvSpPr>
            <a:spLocks noGrp="1"/>
          </p:cNvSpPr>
          <p:nvPr>
            <p:ph type="sldNum" sz="quarter" idx="12"/>
          </p:nvPr>
        </p:nvSpPr>
        <p:spPr/>
        <p:txBody>
          <a:bodyPr/>
          <a:lstStyle/>
          <a:p>
            <a:fld id="{2B042A79-5A38-48E5-8E23-6AFED0025E0F}" type="slidenum">
              <a:rPr lang="fr-BE" smtClean="0"/>
              <a:t>‹N°›</a:t>
            </a:fld>
            <a:endParaRPr lang="fr-BE"/>
          </a:p>
        </p:txBody>
      </p:sp>
    </p:spTree>
    <p:extLst>
      <p:ext uri="{BB962C8B-B14F-4D97-AF65-F5344CB8AC3E}">
        <p14:creationId xmlns:p14="http://schemas.microsoft.com/office/powerpoint/2010/main" val="1470759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EF079D3-1468-4EF6-B4D9-264F202054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4EA26D7F-782B-4F28-A83F-55387BFBBF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D01DCADC-A395-4D9F-A4D5-33ED745F2D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5A215-0EE4-447B-8224-621DA12BC119}" type="datetime1">
              <a:rPr lang="fr-BE" smtClean="0"/>
              <a:t>16-03-22</a:t>
            </a:fld>
            <a:endParaRPr lang="fr-BE"/>
          </a:p>
        </p:txBody>
      </p:sp>
      <p:sp>
        <p:nvSpPr>
          <p:cNvPr id="5" name="Espace réservé du pied de page 4">
            <a:extLst>
              <a:ext uri="{FF2B5EF4-FFF2-40B4-BE49-F238E27FC236}">
                <a16:creationId xmlns:a16="http://schemas.microsoft.com/office/drawing/2014/main" id="{BC2428FA-E430-4D15-B0D2-129F501A06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0EA72C2E-AA4D-4A36-81B5-4EA96E264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042A79-5A38-48E5-8E23-6AFED0025E0F}" type="slidenum">
              <a:rPr lang="fr-BE" smtClean="0"/>
              <a:t>‹N°›</a:t>
            </a:fld>
            <a:endParaRPr lang="fr-BE"/>
          </a:p>
        </p:txBody>
      </p:sp>
    </p:spTree>
    <p:extLst>
      <p:ext uri="{BB962C8B-B14F-4D97-AF65-F5344CB8AC3E}">
        <p14:creationId xmlns:p14="http://schemas.microsoft.com/office/powerpoint/2010/main" val="3952374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4D2CA0-46F5-4A52-B55D-513A9C82A76B}"/>
              </a:ext>
            </a:extLst>
          </p:cNvPr>
          <p:cNvSpPr>
            <a:spLocks noGrp="1"/>
          </p:cNvSpPr>
          <p:nvPr>
            <p:ph type="ctrTitle"/>
          </p:nvPr>
        </p:nvSpPr>
        <p:spPr/>
        <p:txBody>
          <a:bodyPr>
            <a:normAutofit/>
          </a:bodyPr>
          <a:lstStyle/>
          <a:p>
            <a:r>
              <a:rPr lang="en-US" sz="3600" b="0" i="0" u="none" strike="noStrike" baseline="0" dirty="0">
                <a:latin typeface="+mn-lt"/>
              </a:rPr>
              <a:t>Blood and Gender Bias in Informal Care within the Family?</a:t>
            </a:r>
            <a:endParaRPr lang="fr-BE" sz="3600" dirty="0">
              <a:latin typeface="+mn-lt"/>
            </a:endParaRPr>
          </a:p>
        </p:txBody>
      </p:sp>
      <p:sp>
        <p:nvSpPr>
          <p:cNvPr id="3" name="Sous-titre 2">
            <a:extLst>
              <a:ext uri="{FF2B5EF4-FFF2-40B4-BE49-F238E27FC236}">
                <a16:creationId xmlns:a16="http://schemas.microsoft.com/office/drawing/2014/main" id="{ED862373-8948-43A3-A466-FF060DA60E79}"/>
              </a:ext>
            </a:extLst>
          </p:cNvPr>
          <p:cNvSpPr>
            <a:spLocks noGrp="1"/>
          </p:cNvSpPr>
          <p:nvPr>
            <p:ph type="subTitle" idx="1"/>
          </p:nvPr>
        </p:nvSpPr>
        <p:spPr>
          <a:xfrm>
            <a:off x="933091" y="4347761"/>
            <a:ext cx="10325819" cy="2165181"/>
          </a:xfrm>
        </p:spPr>
        <p:txBody>
          <a:bodyPr>
            <a:normAutofit/>
          </a:bodyPr>
          <a:lstStyle/>
          <a:p>
            <a:r>
              <a:rPr lang="fr-BE" sz="2000" b="0" i="0" u="none" strike="noStrike" baseline="0" dirty="0" err="1"/>
              <a:t>Chiara</a:t>
            </a:r>
            <a:r>
              <a:rPr lang="fr-BE" sz="2000" b="0" i="0" u="none" strike="noStrike" baseline="0" dirty="0"/>
              <a:t> </a:t>
            </a:r>
            <a:r>
              <a:rPr lang="fr-BE" sz="2000" b="0" i="0" u="none" strike="noStrike" baseline="0" dirty="0" err="1"/>
              <a:t>Canta</a:t>
            </a:r>
            <a:r>
              <a:rPr lang="fr-BE" sz="2000" b="0" i="0" u="none" strike="noStrike" baseline="0" dirty="0"/>
              <a:t> (TBS), Pierre Pestieau (</a:t>
            </a:r>
            <a:r>
              <a:rPr lang="fr-BE" sz="2000" b="0" i="0" u="none" strike="noStrike" baseline="0" dirty="0" err="1"/>
              <a:t>ULiege</a:t>
            </a:r>
            <a:r>
              <a:rPr lang="fr-BE" sz="2000" b="0" i="0" u="none" strike="noStrike" baseline="0" dirty="0"/>
              <a:t>, </a:t>
            </a:r>
            <a:r>
              <a:rPr lang="fr-BE" sz="2000" dirty="0"/>
              <a:t>PSE</a:t>
            </a:r>
            <a:r>
              <a:rPr lang="fr-BE" sz="2000" b="0" i="0" u="none" strike="noStrike" baseline="0" dirty="0"/>
              <a:t>) &amp; </a:t>
            </a:r>
            <a:r>
              <a:rPr lang="fr-BE" sz="2000" b="0" i="0" u="none" strike="noStrike" baseline="0" dirty="0">
                <a:solidFill>
                  <a:schemeClr val="accent1"/>
                </a:solidFill>
              </a:rPr>
              <a:t>Jérôme Schoenmaeckers (</a:t>
            </a:r>
            <a:r>
              <a:rPr lang="fr-BE" sz="2000" b="0" i="0" u="none" strike="noStrike" baseline="0" dirty="0" err="1">
                <a:solidFill>
                  <a:schemeClr val="accent1"/>
                </a:solidFill>
              </a:rPr>
              <a:t>ULiege</a:t>
            </a:r>
            <a:r>
              <a:rPr lang="fr-BE" sz="2000" b="0" i="0" u="none" strike="noStrike" baseline="0" dirty="0">
                <a:solidFill>
                  <a:schemeClr val="accent1"/>
                </a:solidFill>
              </a:rPr>
              <a:t>)</a:t>
            </a:r>
          </a:p>
          <a:p>
            <a:endParaRPr lang="fr-BE" sz="2000" b="0" i="0" u="none" strike="noStrike" baseline="0" dirty="0">
              <a:solidFill>
                <a:schemeClr val="accent1"/>
              </a:solidFill>
            </a:endParaRPr>
          </a:p>
          <a:p>
            <a:r>
              <a:rPr lang="fr-BE" sz="1700" dirty="0">
                <a:latin typeface="Calibri (Corps)"/>
              </a:rPr>
              <a:t>Journée GIS « Aide informelle et vies de famille : une analyse des différences de genre » </a:t>
            </a:r>
          </a:p>
          <a:p>
            <a:r>
              <a:rPr lang="fr-BE" sz="1700" dirty="0">
                <a:latin typeface="Calibri (Corps)"/>
              </a:rPr>
              <a:t>Strasbourg, 16 mars 2022</a:t>
            </a:r>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1</a:t>
            </a:fld>
            <a:endParaRPr lang="fr-BE"/>
          </a:p>
        </p:txBody>
      </p:sp>
    </p:spTree>
    <p:extLst>
      <p:ext uri="{BB962C8B-B14F-4D97-AF65-F5344CB8AC3E}">
        <p14:creationId xmlns:p14="http://schemas.microsoft.com/office/powerpoint/2010/main" val="338727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25875-697E-4C7D-A743-3E3D955E8E75}"/>
              </a:ext>
            </a:extLst>
          </p:cNvPr>
          <p:cNvSpPr>
            <a:spLocks noGrp="1"/>
          </p:cNvSpPr>
          <p:nvPr>
            <p:ph type="title"/>
          </p:nvPr>
        </p:nvSpPr>
        <p:spPr/>
        <p:txBody>
          <a:bodyPr/>
          <a:lstStyle/>
          <a:p>
            <a:r>
              <a:rPr lang="en-GB" dirty="0">
                <a:solidFill>
                  <a:schemeClr val="accent1"/>
                </a:solidFill>
              </a:rPr>
              <a:t>Theoretical </a:t>
            </a:r>
            <a:r>
              <a:rPr lang="en-GB" dirty="0" err="1">
                <a:solidFill>
                  <a:schemeClr val="accent1"/>
                </a:solidFill>
              </a:rPr>
              <a:t>modeling</a:t>
            </a:r>
            <a:endParaRPr lang="en-GB" dirty="0">
              <a:solidFill>
                <a:schemeClr val="accent1"/>
              </a:solidFill>
            </a:endParaRPr>
          </a:p>
        </p:txBody>
      </p:sp>
      <p:sp>
        <p:nvSpPr>
          <p:cNvPr id="3" name="Espace réservé du contenu 2">
            <a:extLst>
              <a:ext uri="{FF2B5EF4-FFF2-40B4-BE49-F238E27FC236}">
                <a16:creationId xmlns:a16="http://schemas.microsoft.com/office/drawing/2014/main" id="{BF2081F5-CDB4-4AED-BF1D-89B85A9F0714}"/>
              </a:ext>
            </a:extLst>
          </p:cNvPr>
          <p:cNvSpPr>
            <a:spLocks noGrp="1"/>
          </p:cNvSpPr>
          <p:nvPr>
            <p:ph idx="1"/>
          </p:nvPr>
        </p:nvSpPr>
        <p:spPr/>
        <p:txBody>
          <a:bodyPr>
            <a:normAutofit lnSpcReduction="10000"/>
          </a:bodyPr>
          <a:lstStyle/>
          <a:p>
            <a:r>
              <a:rPr lang="en-US" dirty="0"/>
              <a:t>Hypotheses we want to test empirically:</a:t>
            </a:r>
          </a:p>
          <a:p>
            <a:pPr marL="457200" lvl="1" indent="0">
              <a:buNone/>
            </a:pPr>
            <a:r>
              <a:rPr lang="en-US" dirty="0"/>
              <a:t>Relative level of female informal care:</a:t>
            </a:r>
          </a:p>
          <a:p>
            <a:pPr lvl="1"/>
            <a:r>
              <a:rPr lang="en-US" dirty="0">
                <a:solidFill>
                  <a:schemeClr val="accent1"/>
                </a:solidFill>
              </a:rPr>
              <a:t>Increases in the blood relationship of the wife with the dependent, and with the fact that the dependent is a woman</a:t>
            </a:r>
            <a:r>
              <a:rPr lang="en-US" dirty="0"/>
              <a:t>;</a:t>
            </a:r>
          </a:p>
          <a:p>
            <a:pPr lvl="1"/>
            <a:r>
              <a:rPr lang="en-US" dirty="0"/>
              <a:t>For working couples, it increases in the male-to-female wage ratio, but does not depend on the bargaining weights.</a:t>
            </a:r>
          </a:p>
          <a:p>
            <a:pPr marL="457200" lvl="1" indent="0">
              <a:buNone/>
            </a:pPr>
            <a:endParaRPr lang="en-US" dirty="0"/>
          </a:p>
          <a:p>
            <a:pPr marL="457200" lvl="1" indent="0">
              <a:buNone/>
            </a:pPr>
            <a:r>
              <a:rPr lang="en-US" dirty="0"/>
              <a:t>Absolute level of informal care:</a:t>
            </a:r>
          </a:p>
          <a:p>
            <a:pPr lvl="1"/>
            <a:r>
              <a:rPr lang="en-US" dirty="0"/>
              <a:t>Increases in the blood relationship and if the caregiver and the dependent have the same gender;</a:t>
            </a:r>
          </a:p>
          <a:p>
            <a:pPr lvl="1"/>
            <a:r>
              <a:rPr lang="en-US" dirty="0"/>
              <a:t>Decreases with the wage of both partners;</a:t>
            </a:r>
          </a:p>
          <a:p>
            <a:pPr lvl="1"/>
            <a:r>
              <a:rPr lang="en-US" dirty="0"/>
              <a:t>Is positively correlated with the informal care of the spouse.</a:t>
            </a:r>
          </a:p>
          <a:p>
            <a:endParaRPr lang="fr-BE" dirty="0"/>
          </a:p>
        </p:txBody>
      </p:sp>
      <p:sp>
        <p:nvSpPr>
          <p:cNvPr id="4" name="Rectangle 3"/>
          <p:cNvSpPr/>
          <p:nvPr/>
        </p:nvSpPr>
        <p:spPr>
          <a:xfrm>
            <a:off x="1242204" y="2198374"/>
            <a:ext cx="9920377" cy="180292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Espace réservé du numéro de diapositive 5"/>
          <p:cNvSpPr>
            <a:spLocks noGrp="1"/>
          </p:cNvSpPr>
          <p:nvPr>
            <p:ph type="sldNum" sz="quarter" idx="12"/>
          </p:nvPr>
        </p:nvSpPr>
        <p:spPr/>
        <p:txBody>
          <a:bodyPr/>
          <a:lstStyle/>
          <a:p>
            <a:fld id="{2B042A79-5A38-48E5-8E23-6AFED0025E0F}" type="slidenum">
              <a:rPr lang="fr-BE" smtClean="0"/>
              <a:t>10</a:t>
            </a:fld>
            <a:endParaRPr lang="fr-BE"/>
          </a:p>
        </p:txBody>
      </p:sp>
    </p:spTree>
    <p:extLst>
      <p:ext uri="{BB962C8B-B14F-4D97-AF65-F5344CB8AC3E}">
        <p14:creationId xmlns:p14="http://schemas.microsoft.com/office/powerpoint/2010/main" val="3174232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p:txBody>
          <a:bodyPr/>
          <a:lstStyle/>
          <a:p>
            <a:r>
              <a:rPr lang="en-GB" dirty="0">
                <a:solidFill>
                  <a:schemeClr val="accent1"/>
                </a:solidFill>
              </a:rPr>
              <a:t>Empirical testing</a:t>
            </a:r>
          </a:p>
        </p:txBody>
      </p:sp>
      <p:sp>
        <p:nvSpPr>
          <p:cNvPr id="3" name="Espace réservé du contenu 2">
            <a:extLst>
              <a:ext uri="{FF2B5EF4-FFF2-40B4-BE49-F238E27FC236}">
                <a16:creationId xmlns:a16="http://schemas.microsoft.com/office/drawing/2014/main" id="{FE3FDD63-1252-4479-88AC-C523B04BAF66}"/>
              </a:ext>
            </a:extLst>
          </p:cNvPr>
          <p:cNvSpPr>
            <a:spLocks noGrp="1"/>
          </p:cNvSpPr>
          <p:nvPr>
            <p:ph idx="1"/>
          </p:nvPr>
        </p:nvSpPr>
        <p:spPr>
          <a:xfrm>
            <a:off x="838199" y="1825624"/>
            <a:ext cx="10453778" cy="4825342"/>
          </a:xfrm>
        </p:spPr>
        <p:txBody>
          <a:bodyPr>
            <a:normAutofit lnSpcReduction="10000"/>
          </a:bodyPr>
          <a:lstStyle/>
          <a:p>
            <a:pPr algn="just"/>
            <a:r>
              <a:rPr lang="en-GB" dirty="0"/>
              <a:t>SHARE data</a:t>
            </a:r>
          </a:p>
          <a:p>
            <a:pPr lvl="1" algn="just"/>
            <a:r>
              <a:rPr lang="en-GB" dirty="0"/>
              <a:t>Wave 6th (2015): distinction of help given by </a:t>
            </a:r>
            <a:r>
              <a:rPr lang="en-GB" dirty="0">
                <a:solidFill>
                  <a:schemeClr val="accent1"/>
                </a:solidFill>
              </a:rPr>
              <a:t>each spouse </a:t>
            </a:r>
            <a:r>
              <a:rPr lang="en-GB" dirty="0"/>
              <a:t>of the household</a:t>
            </a:r>
          </a:p>
          <a:p>
            <a:pPr marL="914400" lvl="2" indent="0" algn="just">
              <a:buNone/>
            </a:pPr>
            <a:r>
              <a:rPr lang="en-GB" dirty="0"/>
              <a:t>“Which family member from outside the household, friend or neighbour have you helped in the last twelve months? How often? Was it… </a:t>
            </a:r>
            <a:r>
              <a:rPr lang="en-GB" i="1" dirty="0">
                <a:solidFill>
                  <a:schemeClr val="accent1"/>
                </a:solidFill>
              </a:rPr>
              <a:t>1. Less than once a month; 2. At least once a month; 3. At least once a week; 4. Almost every day</a:t>
            </a:r>
            <a:r>
              <a:rPr lang="en-GB" dirty="0">
                <a:solidFill>
                  <a:schemeClr val="accent1"/>
                </a:solidFill>
              </a:rPr>
              <a:t>?”</a:t>
            </a:r>
          </a:p>
          <a:p>
            <a:pPr marL="914400" lvl="2" indent="0" algn="just">
              <a:buNone/>
            </a:pPr>
            <a:endParaRPr lang="en-GB" sz="1000" dirty="0">
              <a:sym typeface="Wingdings" panose="05000000000000000000" pitchFamily="2" charset="2"/>
            </a:endParaRPr>
          </a:p>
          <a:p>
            <a:pPr marL="914400" lvl="2" indent="0" algn="just">
              <a:buNone/>
            </a:pPr>
            <a:r>
              <a:rPr lang="en-GB" dirty="0">
                <a:sym typeface="Wingdings" panose="05000000000000000000" pitchFamily="2" charset="2"/>
              </a:rPr>
              <a:t>Remark: not only the fact of helping but also the </a:t>
            </a:r>
            <a:r>
              <a:rPr lang="en-GB" dirty="0">
                <a:solidFill>
                  <a:schemeClr val="accent1"/>
                </a:solidFill>
                <a:sym typeface="Wingdings" panose="05000000000000000000" pitchFamily="2" charset="2"/>
              </a:rPr>
              <a:t>intensity</a:t>
            </a:r>
            <a:r>
              <a:rPr lang="en-GB" dirty="0">
                <a:sym typeface="Wingdings" panose="05000000000000000000" pitchFamily="2" charset="2"/>
              </a:rPr>
              <a:t> of that help </a:t>
            </a:r>
          </a:p>
          <a:p>
            <a:pPr marL="914400" lvl="2" indent="0" algn="just">
              <a:buNone/>
            </a:pPr>
            <a:r>
              <a:rPr lang="en-GB" dirty="0">
                <a:solidFill>
                  <a:schemeClr val="accent1"/>
                </a:solidFill>
                <a:sym typeface="Wingdings" panose="05000000000000000000" pitchFamily="2" charset="2"/>
              </a:rPr>
              <a:t>(</a:t>
            </a:r>
            <a:r>
              <a:rPr lang="en-GB" dirty="0">
                <a:solidFill>
                  <a:schemeClr val="accent1"/>
                </a:solidFill>
              </a:rPr>
              <a:t>personal care, practical household help and help with paperwork)</a:t>
            </a:r>
          </a:p>
          <a:p>
            <a:pPr marL="914400" lvl="2" indent="0" algn="just">
              <a:buNone/>
            </a:pPr>
            <a:endParaRPr lang="en-US" sz="1100" dirty="0">
              <a:sym typeface="Wingdings" panose="05000000000000000000" pitchFamily="2" charset="2"/>
            </a:endParaRPr>
          </a:p>
          <a:p>
            <a:pPr marL="457200" lvl="1" indent="0" algn="just">
              <a:buNone/>
            </a:pPr>
            <a:r>
              <a:rPr lang="en-US" dirty="0">
                <a:sym typeface="Wingdings" panose="05000000000000000000" pitchFamily="2" charset="2"/>
              </a:rPr>
              <a:t> Care </a:t>
            </a:r>
            <a:r>
              <a:rPr lang="en-US" dirty="0"/>
              <a:t>Provision from married children ? Different behavior than single children? </a:t>
            </a:r>
          </a:p>
          <a:p>
            <a:pPr marL="457200" lvl="1" indent="0" algn="just">
              <a:buNone/>
            </a:pPr>
            <a:endParaRPr lang="en-US" dirty="0"/>
          </a:p>
          <a:p>
            <a:pPr algn="just"/>
            <a:r>
              <a:rPr lang="en-US" dirty="0"/>
              <a:t>Sample</a:t>
            </a:r>
          </a:p>
          <a:p>
            <a:pPr lvl="1" algn="just"/>
            <a:r>
              <a:rPr lang="en-US" dirty="0"/>
              <a:t>Selection of respondents with at least one living parent or parent-in-law</a:t>
            </a:r>
          </a:p>
          <a:p>
            <a:pPr lvl="2" algn="just"/>
            <a:r>
              <a:rPr lang="en-US" dirty="0"/>
              <a:t>34,655 </a:t>
            </a:r>
            <a:r>
              <a:rPr lang="en-US" i="1" dirty="0"/>
              <a:t>Parents &amp; </a:t>
            </a:r>
            <a:r>
              <a:rPr lang="en-US" dirty="0"/>
              <a:t>22,279</a:t>
            </a:r>
            <a:r>
              <a:rPr lang="en-US" i="1" dirty="0"/>
              <a:t> Children </a:t>
            </a:r>
            <a:r>
              <a:rPr lang="en-US" i="1" dirty="0">
                <a:sym typeface="Wingdings" panose="05000000000000000000" pitchFamily="2" charset="2"/>
              </a:rPr>
              <a:t> </a:t>
            </a:r>
            <a:r>
              <a:rPr lang="en-US" dirty="0">
                <a:sym typeface="Wingdings" panose="05000000000000000000" pitchFamily="2" charset="2"/>
              </a:rPr>
              <a:t>each child has 1.5 elder to potentially care for</a:t>
            </a:r>
            <a:endParaRPr lang="en-US" i="1" dirty="0"/>
          </a:p>
          <a:p>
            <a:pPr lvl="1"/>
            <a:endParaRPr lang="fr-BE" dirty="0"/>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11</a:t>
            </a:fld>
            <a:endParaRPr lang="fr-BE" dirty="0"/>
          </a:p>
        </p:txBody>
      </p:sp>
    </p:spTree>
    <p:extLst>
      <p:ext uri="{BB962C8B-B14F-4D97-AF65-F5344CB8AC3E}">
        <p14:creationId xmlns:p14="http://schemas.microsoft.com/office/powerpoint/2010/main" val="3054024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a:xfrm>
            <a:off x="0" y="0"/>
            <a:ext cx="2277374" cy="6858000"/>
          </a:xfrm>
        </p:spPr>
        <p:txBody>
          <a:bodyPr/>
          <a:lstStyle/>
          <a:p>
            <a:r>
              <a:rPr lang="en-GB" dirty="0">
                <a:solidFill>
                  <a:schemeClr val="accent1"/>
                </a:solidFill>
              </a:rPr>
              <a:t>Empirical testing:</a:t>
            </a:r>
            <a:br>
              <a:rPr lang="en-GB" dirty="0">
                <a:solidFill>
                  <a:schemeClr val="accent1"/>
                </a:solidFill>
              </a:rPr>
            </a:br>
            <a:r>
              <a:rPr lang="en-GB" b="1" dirty="0">
                <a:solidFill>
                  <a:schemeClr val="accent1"/>
                </a:solidFill>
              </a:rPr>
              <a:t>Sample</a:t>
            </a:r>
          </a:p>
        </p:txBody>
      </p:sp>
      <p:pic>
        <p:nvPicPr>
          <p:cNvPr id="4" name="Espace réservé du contenu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355677" y="226891"/>
            <a:ext cx="7720640" cy="6404218"/>
          </a:xfrm>
        </p:spPr>
      </p:pic>
      <p:sp>
        <p:nvSpPr>
          <p:cNvPr id="5" name="Rectangle 4"/>
          <p:cNvSpPr/>
          <p:nvPr/>
        </p:nvSpPr>
        <p:spPr>
          <a:xfrm>
            <a:off x="10334445" y="681487"/>
            <a:ext cx="741872" cy="13716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Rectangle 5"/>
          <p:cNvSpPr/>
          <p:nvPr/>
        </p:nvSpPr>
        <p:spPr>
          <a:xfrm>
            <a:off x="10334444" y="4252823"/>
            <a:ext cx="802257" cy="3191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Rectangle 7"/>
          <p:cNvSpPr/>
          <p:nvPr/>
        </p:nvSpPr>
        <p:spPr>
          <a:xfrm>
            <a:off x="10334444" y="4764657"/>
            <a:ext cx="802257" cy="31630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10334444" y="5762718"/>
            <a:ext cx="802257" cy="60357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Espace réservé du numéro de diapositive 6"/>
          <p:cNvSpPr>
            <a:spLocks noGrp="1"/>
          </p:cNvSpPr>
          <p:nvPr>
            <p:ph type="sldNum" sz="quarter" idx="12"/>
          </p:nvPr>
        </p:nvSpPr>
        <p:spPr/>
        <p:txBody>
          <a:bodyPr/>
          <a:lstStyle/>
          <a:p>
            <a:fld id="{2B042A79-5A38-48E5-8E23-6AFED0025E0F}" type="slidenum">
              <a:rPr lang="fr-BE" smtClean="0"/>
              <a:t>12</a:t>
            </a:fld>
            <a:endParaRPr lang="fr-BE"/>
          </a:p>
        </p:txBody>
      </p:sp>
      <p:sp>
        <p:nvSpPr>
          <p:cNvPr id="10" name="Rectangle 9"/>
          <p:cNvSpPr/>
          <p:nvPr/>
        </p:nvSpPr>
        <p:spPr>
          <a:xfrm>
            <a:off x="10334445" y="2480487"/>
            <a:ext cx="741872" cy="59740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559057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a:xfrm>
            <a:off x="-1" y="0"/>
            <a:ext cx="2643561" cy="6858000"/>
          </a:xfrm>
        </p:spPr>
        <p:txBody>
          <a:bodyPr/>
          <a:lstStyle/>
          <a:p>
            <a:r>
              <a:rPr lang="en-GB" dirty="0">
                <a:solidFill>
                  <a:schemeClr val="accent1"/>
                </a:solidFill>
              </a:rPr>
              <a:t>Empirical testing:</a:t>
            </a:r>
            <a:br>
              <a:rPr lang="en-GB" dirty="0">
                <a:solidFill>
                  <a:schemeClr val="accent1"/>
                </a:solidFill>
              </a:rPr>
            </a:br>
            <a:r>
              <a:rPr lang="en-GB" b="1" dirty="0">
                <a:solidFill>
                  <a:schemeClr val="accent1"/>
                </a:solidFill>
              </a:rPr>
              <a:t>Descriptive</a:t>
            </a:r>
            <a:br>
              <a:rPr lang="en-GB" b="1" dirty="0">
                <a:solidFill>
                  <a:schemeClr val="accent1"/>
                </a:solidFill>
              </a:rPr>
            </a:br>
            <a:r>
              <a:rPr lang="en-GB" b="1" dirty="0">
                <a:solidFill>
                  <a:schemeClr val="accent1"/>
                </a:solidFill>
              </a:rPr>
              <a:t>statistics</a:t>
            </a:r>
          </a:p>
        </p:txBody>
      </p:sp>
      <p:sp>
        <p:nvSpPr>
          <p:cNvPr id="7" name="Espace réservé du numéro de diapositive 6"/>
          <p:cNvSpPr>
            <a:spLocks noGrp="1"/>
          </p:cNvSpPr>
          <p:nvPr>
            <p:ph type="sldNum" sz="quarter" idx="12"/>
          </p:nvPr>
        </p:nvSpPr>
        <p:spPr/>
        <p:txBody>
          <a:bodyPr/>
          <a:lstStyle/>
          <a:p>
            <a:fld id="{2B042A79-5A38-48E5-8E23-6AFED0025E0F}" type="slidenum">
              <a:rPr lang="fr-BE" smtClean="0"/>
              <a:t>13</a:t>
            </a:fld>
            <a:endParaRPr lang="fr-BE"/>
          </a:p>
        </p:txBody>
      </p:sp>
      <p:pic>
        <p:nvPicPr>
          <p:cNvPr id="13" name="Espace réservé du contenu 12" descr="Une image contenant table&#10;&#10;Description générée automatiquement">
            <a:extLst>
              <a:ext uri="{FF2B5EF4-FFF2-40B4-BE49-F238E27FC236}">
                <a16:creationId xmlns:a16="http://schemas.microsoft.com/office/drawing/2014/main" id="{3AA54061-D4B1-44FE-AC08-12233ECC6C2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43561" y="621869"/>
            <a:ext cx="8277102" cy="5614262"/>
          </a:xfrm>
        </p:spPr>
      </p:pic>
      <p:sp>
        <p:nvSpPr>
          <p:cNvPr id="14" name="Rectangle 13">
            <a:extLst>
              <a:ext uri="{FF2B5EF4-FFF2-40B4-BE49-F238E27FC236}">
                <a16:creationId xmlns:a16="http://schemas.microsoft.com/office/drawing/2014/main" id="{16A98DD0-AE77-4284-B7DD-B1D133F687E6}"/>
              </a:ext>
            </a:extLst>
          </p:cNvPr>
          <p:cNvSpPr/>
          <p:nvPr/>
        </p:nvSpPr>
        <p:spPr>
          <a:xfrm>
            <a:off x="9903616" y="1203159"/>
            <a:ext cx="962525" cy="81715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5" name="Rectangle 14">
            <a:extLst>
              <a:ext uri="{FF2B5EF4-FFF2-40B4-BE49-F238E27FC236}">
                <a16:creationId xmlns:a16="http://schemas.microsoft.com/office/drawing/2014/main" id="{D85D662F-2DA1-4E4A-9414-ED98B29BDA3E}"/>
              </a:ext>
            </a:extLst>
          </p:cNvPr>
          <p:cNvSpPr/>
          <p:nvPr/>
        </p:nvSpPr>
        <p:spPr>
          <a:xfrm>
            <a:off x="9903615" y="3165296"/>
            <a:ext cx="962525" cy="48027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6" name="Rectangle 15">
            <a:extLst>
              <a:ext uri="{FF2B5EF4-FFF2-40B4-BE49-F238E27FC236}">
                <a16:creationId xmlns:a16="http://schemas.microsoft.com/office/drawing/2014/main" id="{45C0B41C-4AE5-497F-8E34-473DFD170C17}"/>
              </a:ext>
            </a:extLst>
          </p:cNvPr>
          <p:cNvSpPr/>
          <p:nvPr/>
        </p:nvSpPr>
        <p:spPr>
          <a:xfrm>
            <a:off x="9903616" y="5755859"/>
            <a:ext cx="962524" cy="48027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462069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a:solidFill>
                  <a:schemeClr val="accent1"/>
                </a:solidFill>
              </a:rPr>
              <a:t>Empirical testing</a:t>
            </a:r>
            <a:endParaRPr lang="en-GB" b="1" dirty="0"/>
          </a:p>
        </p:txBody>
      </p:sp>
      <p:sp>
        <p:nvSpPr>
          <p:cNvPr id="3" name="Espace réservé du contenu 2"/>
          <p:cNvSpPr>
            <a:spLocks noGrp="1"/>
          </p:cNvSpPr>
          <p:nvPr>
            <p:ph idx="1"/>
          </p:nvPr>
        </p:nvSpPr>
        <p:spPr>
          <a:xfrm>
            <a:off x="838200" y="1929732"/>
            <a:ext cx="10515600" cy="4767680"/>
          </a:xfrm>
        </p:spPr>
        <p:txBody>
          <a:bodyPr>
            <a:normAutofit lnSpcReduction="10000"/>
          </a:bodyPr>
          <a:lstStyle/>
          <a:p>
            <a:r>
              <a:rPr lang="en-GB" dirty="0"/>
              <a:t>Major results on </a:t>
            </a:r>
            <a:r>
              <a:rPr lang="en-GB" b="1" dirty="0">
                <a:solidFill>
                  <a:schemeClr val="accent1"/>
                </a:solidFill>
              </a:rPr>
              <a:t>absolute</a:t>
            </a:r>
            <a:r>
              <a:rPr lang="en-GB" dirty="0"/>
              <a:t> level of informal care:</a:t>
            </a:r>
          </a:p>
          <a:p>
            <a:pPr lvl="1" algn="just"/>
            <a:endParaRPr lang="en-GB" dirty="0"/>
          </a:p>
          <a:p>
            <a:pPr algn="just"/>
            <a:endParaRPr lang="en-GB" dirty="0"/>
          </a:p>
          <a:p>
            <a:pPr algn="just"/>
            <a:endParaRPr lang="en-GB" dirty="0"/>
          </a:p>
          <a:p>
            <a:pPr marL="0" indent="0" algn="just">
              <a:buNone/>
            </a:pPr>
            <a:endParaRPr lang="en-GB" dirty="0"/>
          </a:p>
          <a:p>
            <a:pPr marL="0" indent="0" algn="just">
              <a:buNone/>
            </a:pPr>
            <a:endParaRPr lang="en-GB" dirty="0"/>
          </a:p>
          <a:p>
            <a:pPr marL="0" indent="0" algn="just">
              <a:buNone/>
            </a:pPr>
            <a:endParaRPr lang="en-GB" dirty="0"/>
          </a:p>
          <a:p>
            <a:pPr algn="just"/>
            <a:endParaRPr lang="en-GB" dirty="0">
              <a:sym typeface="Wingdings" panose="05000000000000000000" pitchFamily="2" charset="2"/>
            </a:endParaRPr>
          </a:p>
          <a:p>
            <a:pPr algn="just"/>
            <a:r>
              <a:rPr lang="en-GB" dirty="0">
                <a:sym typeface="Wingdings" panose="05000000000000000000" pitchFamily="2" charset="2"/>
              </a:rPr>
              <a:t>But first impression  Focus on </a:t>
            </a:r>
            <a:r>
              <a:rPr lang="en-GB" i="1" dirty="0">
                <a:sym typeface="Wingdings" panose="05000000000000000000" pitchFamily="2" charset="2"/>
              </a:rPr>
              <a:t>Children</a:t>
            </a:r>
            <a:r>
              <a:rPr lang="en-GB" dirty="0">
                <a:sym typeface="Wingdings" panose="05000000000000000000" pitchFamily="2" charset="2"/>
              </a:rPr>
              <a:t> in couple and results on </a:t>
            </a:r>
            <a:r>
              <a:rPr lang="en-GB" b="1" dirty="0">
                <a:solidFill>
                  <a:schemeClr val="accent1"/>
                </a:solidFill>
                <a:sym typeface="Wingdings" panose="05000000000000000000" pitchFamily="2" charset="2"/>
              </a:rPr>
              <a:t>relative</a:t>
            </a:r>
            <a:r>
              <a:rPr lang="en-GB" dirty="0">
                <a:sym typeface="Wingdings" panose="05000000000000000000" pitchFamily="2" charset="2"/>
              </a:rPr>
              <a:t> level of IC in order to fit the theoretical model presented </a:t>
            </a:r>
          </a:p>
          <a:p>
            <a:pPr marL="457200" lvl="1" indent="0">
              <a:buNone/>
            </a:pPr>
            <a:endParaRPr lang="fr-BE" dirty="0"/>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14</a:t>
            </a:fld>
            <a:endParaRPr lang="fr-BE"/>
          </a:p>
        </p:txBody>
      </p:sp>
      <p:graphicFrame>
        <p:nvGraphicFramePr>
          <p:cNvPr id="6" name="Tableau 5"/>
          <p:cNvGraphicFramePr>
            <a:graphicFrameLocks noGrp="1"/>
          </p:cNvGraphicFramePr>
          <p:nvPr>
            <p:extLst>
              <p:ext uri="{D42A27DB-BD31-4B8C-83A1-F6EECF244321}">
                <p14:modId xmlns:p14="http://schemas.microsoft.com/office/powerpoint/2010/main" val="1620733850"/>
              </p:ext>
            </p:extLst>
          </p:nvPr>
        </p:nvGraphicFramePr>
        <p:xfrm>
          <a:off x="1678318" y="2341432"/>
          <a:ext cx="8127999" cy="29870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pPr algn="ctr"/>
                      <a:r>
                        <a:rPr lang="en-GB" sz="2200" noProof="0"/>
                        <a:t>Explanatory</a:t>
                      </a:r>
                      <a:r>
                        <a:rPr lang="en-GB" sz="2200" baseline="0" noProof="0"/>
                        <a:t> variables</a:t>
                      </a:r>
                      <a:endParaRPr lang="en-GB" sz="2200" noProof="0"/>
                    </a:p>
                  </a:txBody>
                  <a:tcPr anchor="ctr"/>
                </a:tc>
                <a:tc>
                  <a:txBody>
                    <a:bodyPr/>
                    <a:lstStyle/>
                    <a:p>
                      <a:pPr algn="ctr"/>
                      <a:r>
                        <a:rPr lang="en-GB" sz="2200" noProof="0"/>
                        <a:t>Extensive</a:t>
                      </a:r>
                    </a:p>
                  </a:txBody>
                  <a:tcPr anchor="ctr"/>
                </a:tc>
                <a:tc>
                  <a:txBody>
                    <a:bodyPr/>
                    <a:lstStyle/>
                    <a:p>
                      <a:pPr algn="ctr"/>
                      <a:r>
                        <a:rPr lang="en-GB" sz="2200" noProof="0"/>
                        <a:t>Intensive</a:t>
                      </a:r>
                    </a:p>
                  </a:txBody>
                  <a:tcPr anchor="ctr"/>
                </a:tc>
                <a:extLst>
                  <a:ext uri="{0D108BD9-81ED-4DB2-BD59-A6C34878D82A}">
                    <a16:rowId xmlns:a16="http://schemas.microsoft.com/office/drawing/2014/main" val="10000"/>
                  </a:ext>
                </a:extLst>
              </a:tr>
              <a:tr h="370840">
                <a:tc>
                  <a:txBody>
                    <a:bodyPr/>
                    <a:lstStyle/>
                    <a:p>
                      <a:pPr algn="ctr"/>
                      <a:r>
                        <a:rPr lang="en-GB" sz="2200" noProof="0"/>
                        <a:t>Blood relationship</a:t>
                      </a:r>
                    </a:p>
                  </a:txBody>
                  <a:tcPr anchor="ctr"/>
                </a:tc>
                <a:tc>
                  <a:txBody>
                    <a:bodyPr/>
                    <a:lstStyle/>
                    <a:p>
                      <a:pPr algn="ctr"/>
                      <a:r>
                        <a:rPr lang="en-GB" sz="2200" noProof="0"/>
                        <a:t>+</a:t>
                      </a:r>
                    </a:p>
                  </a:txBody>
                  <a:tcPr anchor="ctr"/>
                </a:tc>
                <a:tc>
                  <a:txBody>
                    <a:bodyPr/>
                    <a:lstStyle/>
                    <a:p>
                      <a:pPr algn="ctr"/>
                      <a:r>
                        <a:rPr lang="en-GB" sz="2200" noProof="0"/>
                        <a:t>+</a:t>
                      </a:r>
                    </a:p>
                  </a:txBody>
                  <a:tcPr anchor="ctr"/>
                </a:tc>
                <a:extLst>
                  <a:ext uri="{0D108BD9-81ED-4DB2-BD59-A6C34878D82A}">
                    <a16:rowId xmlns:a16="http://schemas.microsoft.com/office/drawing/2014/main" val="10001"/>
                  </a:ext>
                </a:extLst>
              </a:tr>
              <a:tr h="370840">
                <a:tc>
                  <a:txBody>
                    <a:bodyPr/>
                    <a:lstStyle/>
                    <a:p>
                      <a:pPr algn="ctr"/>
                      <a:r>
                        <a:rPr lang="en-GB" sz="2200" noProof="0"/>
                        <a:t>Gender bias</a:t>
                      </a:r>
                    </a:p>
                  </a:txBody>
                  <a:tcPr anchor="ctr"/>
                </a:tc>
                <a:tc>
                  <a:txBody>
                    <a:bodyPr/>
                    <a:lstStyle/>
                    <a:p>
                      <a:pPr algn="ctr"/>
                      <a:r>
                        <a:rPr lang="en-GB" sz="2200" noProof="0"/>
                        <a:t>+</a:t>
                      </a:r>
                    </a:p>
                  </a:txBody>
                  <a:tcPr anchor="ctr"/>
                </a:tc>
                <a:tc>
                  <a:txBody>
                    <a:bodyPr/>
                    <a:lstStyle/>
                    <a:p>
                      <a:pPr algn="ctr"/>
                      <a:r>
                        <a:rPr lang="en-GB" sz="2200" noProof="0" dirty="0"/>
                        <a:t>-</a:t>
                      </a:r>
                    </a:p>
                  </a:txBody>
                  <a:tcPr anchor="ctr"/>
                </a:tc>
                <a:extLst>
                  <a:ext uri="{0D108BD9-81ED-4DB2-BD59-A6C34878D82A}">
                    <a16:rowId xmlns:a16="http://schemas.microsoft.com/office/drawing/2014/main" val="10002"/>
                  </a:ext>
                </a:extLst>
              </a:tr>
              <a:tr h="370840">
                <a:tc>
                  <a:txBody>
                    <a:bodyPr/>
                    <a:lstStyle/>
                    <a:p>
                      <a:pPr algn="ctr"/>
                      <a:r>
                        <a:rPr lang="en-GB" sz="2200" noProof="0"/>
                        <a:t>Child employed</a:t>
                      </a:r>
                    </a:p>
                  </a:txBody>
                  <a:tcPr anchor="ctr"/>
                </a:tc>
                <a:tc>
                  <a:txBody>
                    <a:bodyPr/>
                    <a:lstStyle/>
                    <a:p>
                      <a:pPr algn="ctr"/>
                      <a:r>
                        <a:rPr lang="en-GB" sz="2200" noProof="0"/>
                        <a:t>0</a:t>
                      </a:r>
                    </a:p>
                  </a:txBody>
                  <a:tcPr anchor="ctr"/>
                </a:tc>
                <a:tc>
                  <a:txBody>
                    <a:bodyPr/>
                    <a:lstStyle/>
                    <a:p>
                      <a:pPr algn="ctr"/>
                      <a:r>
                        <a:rPr lang="en-GB" sz="2200" noProof="0"/>
                        <a:t>-</a:t>
                      </a:r>
                    </a:p>
                  </a:txBody>
                  <a:tcPr anchor="ctr"/>
                </a:tc>
                <a:extLst>
                  <a:ext uri="{0D108BD9-81ED-4DB2-BD59-A6C34878D82A}">
                    <a16:rowId xmlns:a16="http://schemas.microsoft.com/office/drawing/2014/main" val="10003"/>
                  </a:ext>
                </a:extLst>
              </a:tr>
              <a:tr h="370840">
                <a:tc>
                  <a:txBody>
                    <a:bodyPr/>
                    <a:lstStyle/>
                    <a:p>
                      <a:pPr algn="ctr"/>
                      <a:r>
                        <a:rPr lang="en-GB" sz="2200" noProof="0"/>
                        <a:t>Child</a:t>
                      </a:r>
                      <a:r>
                        <a:rPr lang="en-GB" sz="2200" baseline="0" noProof="0"/>
                        <a:t>’s income</a:t>
                      </a:r>
                      <a:endParaRPr lang="en-GB" sz="2200" noProof="0"/>
                    </a:p>
                  </a:txBody>
                  <a:tcPr anchor="ctr"/>
                </a:tc>
                <a:tc>
                  <a:txBody>
                    <a:bodyPr/>
                    <a:lstStyle/>
                    <a:p>
                      <a:pPr algn="ctr"/>
                      <a:r>
                        <a:rPr lang="en-GB" sz="2200" noProof="0"/>
                        <a:t>+</a:t>
                      </a:r>
                    </a:p>
                  </a:txBody>
                  <a:tcPr anchor="ctr"/>
                </a:tc>
                <a:tc>
                  <a:txBody>
                    <a:bodyPr/>
                    <a:lstStyle/>
                    <a:p>
                      <a:pPr algn="ctr"/>
                      <a:r>
                        <a:rPr lang="en-GB" sz="2200" noProof="0"/>
                        <a:t>-</a:t>
                      </a:r>
                    </a:p>
                  </a:txBody>
                  <a:tcPr anchor="ctr"/>
                </a:tc>
                <a:extLst>
                  <a:ext uri="{0D108BD9-81ED-4DB2-BD59-A6C34878D82A}">
                    <a16:rowId xmlns:a16="http://schemas.microsoft.com/office/drawing/2014/main" val="10004"/>
                  </a:ext>
                </a:extLst>
              </a:tr>
              <a:tr h="370840">
                <a:tc>
                  <a:txBody>
                    <a:bodyPr/>
                    <a:lstStyle/>
                    <a:p>
                      <a:pPr algn="ctr"/>
                      <a:r>
                        <a:rPr lang="en-GB" sz="2200" b="1" noProof="0"/>
                        <a:t>Child in couple</a:t>
                      </a:r>
                    </a:p>
                  </a:txBody>
                  <a:tcPr anchor="ctr"/>
                </a:tc>
                <a:tc>
                  <a:txBody>
                    <a:bodyPr/>
                    <a:lstStyle/>
                    <a:p>
                      <a:pPr algn="ctr"/>
                      <a:r>
                        <a:rPr lang="en-GB" sz="2200" b="1" noProof="0"/>
                        <a:t>0</a:t>
                      </a:r>
                    </a:p>
                  </a:txBody>
                  <a:tcPr anchor="ctr"/>
                </a:tc>
                <a:tc>
                  <a:txBody>
                    <a:bodyPr/>
                    <a:lstStyle/>
                    <a:p>
                      <a:pPr algn="ctr"/>
                      <a:r>
                        <a:rPr lang="en-GB" sz="2200" b="1" noProof="0"/>
                        <a:t>0</a:t>
                      </a:r>
                    </a:p>
                  </a:txBody>
                  <a:tcPr anchor="ctr"/>
                </a:tc>
                <a:extLst>
                  <a:ext uri="{0D108BD9-81ED-4DB2-BD59-A6C34878D82A}">
                    <a16:rowId xmlns:a16="http://schemas.microsoft.com/office/drawing/2014/main" val="10005"/>
                  </a:ext>
                </a:extLst>
              </a:tr>
              <a:tr h="370840">
                <a:tc>
                  <a:txBody>
                    <a:bodyPr/>
                    <a:lstStyle/>
                    <a:p>
                      <a:pPr algn="ctr"/>
                      <a:r>
                        <a:rPr lang="en-GB" sz="2200" noProof="0"/>
                        <a:t>Child’s partner helps</a:t>
                      </a:r>
                    </a:p>
                  </a:txBody>
                  <a:tcPr anchor="ctr"/>
                </a:tc>
                <a:tc>
                  <a:txBody>
                    <a:bodyPr/>
                    <a:lstStyle/>
                    <a:p>
                      <a:pPr algn="ctr"/>
                      <a:r>
                        <a:rPr lang="en-GB" sz="2200" noProof="0"/>
                        <a:t>+</a:t>
                      </a:r>
                    </a:p>
                  </a:txBody>
                  <a:tcPr anchor="ctr"/>
                </a:tc>
                <a:tc>
                  <a:txBody>
                    <a:bodyPr/>
                    <a:lstStyle/>
                    <a:p>
                      <a:pPr marL="0" indent="0" algn="ctr">
                        <a:buFont typeface="Wingdings" panose="05000000000000000000" pitchFamily="2" charset="2"/>
                        <a:buNone/>
                      </a:pPr>
                      <a:r>
                        <a:rPr lang="en-GB" sz="2200" baseline="0" noProof="0" dirty="0"/>
                        <a:t>+</a:t>
                      </a:r>
                      <a:endParaRPr lang="en-GB" sz="2200" noProof="0" dirty="0"/>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96983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a:xfrm>
            <a:off x="0" y="0"/>
            <a:ext cx="2794958" cy="6858000"/>
          </a:xfrm>
        </p:spPr>
        <p:txBody>
          <a:bodyPr/>
          <a:lstStyle/>
          <a:p>
            <a:r>
              <a:rPr lang="fr-BE" dirty="0" err="1">
                <a:solidFill>
                  <a:schemeClr val="accent1"/>
                </a:solidFill>
              </a:rPr>
              <a:t>Empirical</a:t>
            </a:r>
            <a:r>
              <a:rPr lang="fr-BE" dirty="0">
                <a:solidFill>
                  <a:schemeClr val="accent1"/>
                </a:solidFill>
              </a:rPr>
              <a:t> </a:t>
            </a:r>
            <a:r>
              <a:rPr lang="fr-BE" dirty="0" err="1">
                <a:solidFill>
                  <a:schemeClr val="accent1"/>
                </a:solidFill>
              </a:rPr>
              <a:t>testing</a:t>
            </a:r>
            <a:r>
              <a:rPr lang="fr-BE" dirty="0">
                <a:solidFill>
                  <a:schemeClr val="accent1"/>
                </a:solidFill>
              </a:rPr>
              <a:t>:</a:t>
            </a:r>
            <a:br>
              <a:rPr lang="fr-BE" dirty="0">
                <a:solidFill>
                  <a:schemeClr val="accent1"/>
                </a:solidFill>
              </a:rPr>
            </a:br>
            <a:r>
              <a:rPr lang="fr-BE" b="1" dirty="0">
                <a:solidFill>
                  <a:schemeClr val="accent1"/>
                </a:solidFill>
              </a:rPr>
              <a:t>Descriptive</a:t>
            </a:r>
            <a:br>
              <a:rPr lang="fr-BE" b="1" dirty="0">
                <a:solidFill>
                  <a:schemeClr val="accent1"/>
                </a:solidFill>
              </a:rPr>
            </a:br>
            <a:r>
              <a:rPr lang="fr-BE" b="1" dirty="0" err="1">
                <a:solidFill>
                  <a:schemeClr val="accent1"/>
                </a:solidFill>
              </a:rPr>
              <a:t>Statistics</a:t>
            </a:r>
            <a:endParaRPr lang="fr-BE" b="1" dirty="0">
              <a:solidFill>
                <a:schemeClr val="accent1"/>
              </a:solidFill>
            </a:endParaRPr>
          </a:p>
        </p:txBody>
      </p:sp>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94958" y="3613346"/>
            <a:ext cx="8936967" cy="3023718"/>
          </a:xfrm>
          <a:prstGeom prst="rect">
            <a:avLst/>
          </a:prstGeom>
        </p:spPr>
      </p:pic>
      <p:pic>
        <p:nvPicPr>
          <p:cNvPr id="11" name="Imag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94958" y="608492"/>
            <a:ext cx="5193634" cy="2881196"/>
          </a:xfrm>
          <a:prstGeom prst="rect">
            <a:avLst/>
          </a:prstGeom>
        </p:spPr>
      </p:pic>
      <p:sp>
        <p:nvSpPr>
          <p:cNvPr id="4" name="Espace réservé du numéro de diapositive 3"/>
          <p:cNvSpPr>
            <a:spLocks noGrp="1"/>
          </p:cNvSpPr>
          <p:nvPr>
            <p:ph type="sldNum" sz="quarter" idx="12"/>
          </p:nvPr>
        </p:nvSpPr>
        <p:spPr/>
        <p:txBody>
          <a:bodyPr/>
          <a:lstStyle/>
          <a:p>
            <a:fld id="{2B042A79-5A38-48E5-8E23-6AFED0025E0F}" type="slidenum">
              <a:rPr lang="fr-BE" smtClean="0"/>
              <a:t>15</a:t>
            </a:fld>
            <a:endParaRPr lang="fr-BE"/>
          </a:p>
        </p:txBody>
      </p:sp>
      <mc:AlternateContent xmlns:mc="http://schemas.openxmlformats.org/markup-compatibility/2006" xmlns:a14="http://schemas.microsoft.com/office/drawing/2010/main">
        <mc:Choice Requires="a14">
          <p:sp>
            <p:nvSpPr>
              <p:cNvPr id="5" name="ZoneTexte 4"/>
              <p:cNvSpPr txBox="1"/>
              <p:nvPr/>
            </p:nvSpPr>
            <p:spPr>
              <a:xfrm>
                <a:off x="8160590" y="627366"/>
                <a:ext cx="3493697" cy="2862322"/>
              </a:xfrm>
              <a:prstGeom prst="rect">
                <a:avLst/>
              </a:prstGeom>
              <a:noFill/>
              <a:ln w="28575">
                <a:solidFill>
                  <a:schemeClr val="accent1"/>
                </a:solidFill>
              </a:ln>
            </p:spPr>
            <p:txBody>
              <a:bodyPr wrap="square" rtlCol="0">
                <a:spAutoFit/>
              </a:bodyPr>
              <a:lstStyle/>
              <a:p>
                <a:pPr marL="285750" indent="-285750" algn="just">
                  <a:buFont typeface="Arial" panose="020B0604020202020204" pitchFamily="34" charset="0"/>
                  <a:buChar char="•"/>
                </a:pPr>
                <a:r>
                  <a:rPr lang="en-GB" dirty="0">
                    <a:solidFill>
                      <a:schemeClr val="accent1"/>
                    </a:solidFill>
                  </a:rPr>
                  <a:t>N</a:t>
                </a:r>
                <a:r>
                  <a:rPr lang="en-GB" dirty="0"/>
                  <a:t> = 3370 women (and partners)</a:t>
                </a:r>
              </a:p>
              <a:p>
                <a:pPr algn="just"/>
                <a:r>
                  <a:rPr lang="en-GB" dirty="0">
                    <a:sym typeface="Wingdings" panose="05000000000000000000" pitchFamily="2" charset="2"/>
                  </a:rPr>
                  <a:t> new sample unit : the couple</a:t>
                </a:r>
                <a:endParaRPr lang="en-GB" dirty="0"/>
              </a:p>
              <a:p>
                <a:pPr marL="285750" indent="-285750" algn="just">
                  <a:buFont typeface="Arial" panose="020B0604020202020204" pitchFamily="34" charset="0"/>
                  <a:buChar char="•"/>
                </a:pPr>
                <a:r>
                  <a:rPr lang="en-GB" dirty="0"/>
                  <a:t>Help Ratio =</a:t>
                </a:r>
              </a:p>
              <a:p>
                <a:pPr algn="just"/>
                <a:r>
                  <a:rPr lang="en-GB" dirty="0"/>
                  <a:t> </a:t>
                </a:r>
                <a:r>
                  <a:rPr lang="en-GB" dirty="0">
                    <a:solidFill>
                      <a:schemeClr val="accent1"/>
                    </a:solidFill>
                  </a:rPr>
                  <a:t>[(</a:t>
                </a:r>
                <a14:m>
                  <m:oMath xmlns:m="http://schemas.openxmlformats.org/officeDocument/2006/math">
                    <m:sSub>
                      <m:sSubPr>
                        <m:ctrlPr>
                          <a:rPr lang="en-GB" i="1" smtClean="0">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𝑎</m:t>
                        </m:r>
                      </m:e>
                      <m:sub>
                        <m:r>
                          <a:rPr lang="en-GB" b="0" i="1" smtClean="0">
                            <a:solidFill>
                              <a:schemeClr val="accent1"/>
                            </a:solidFill>
                            <a:latin typeface="Cambria Math" panose="02040503050406030204" pitchFamily="18" charset="0"/>
                          </a:rPr>
                          <m:t>1</m:t>
                        </m:r>
                      </m:sub>
                    </m:sSub>
                    <m:r>
                      <a:rPr lang="en-GB" b="0" i="1" smtClean="0">
                        <a:solidFill>
                          <a:schemeClr val="accent1"/>
                        </a:solidFill>
                        <a:latin typeface="Cambria Math" panose="02040503050406030204" pitchFamily="18" charset="0"/>
                      </a:rPr>
                      <m:t>−</m:t>
                    </m:r>
                    <m:sSub>
                      <m:sSubPr>
                        <m:ctrlPr>
                          <a:rPr lang="en-GB" b="0" i="1" smtClean="0">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𝑎</m:t>
                        </m:r>
                      </m:e>
                      <m:sub>
                        <m:r>
                          <a:rPr lang="en-GB" b="0" i="1" smtClean="0">
                            <a:solidFill>
                              <a:schemeClr val="accent1"/>
                            </a:solidFill>
                            <a:latin typeface="Cambria Math" panose="02040503050406030204" pitchFamily="18" charset="0"/>
                          </a:rPr>
                          <m:t>2</m:t>
                        </m:r>
                      </m:sub>
                    </m:sSub>
                    <m:r>
                      <a:rPr lang="en-GB" b="0" i="1" smtClean="0">
                        <a:solidFill>
                          <a:schemeClr val="accent1"/>
                        </a:solidFill>
                        <a:latin typeface="Cambria Math" panose="02040503050406030204" pitchFamily="18" charset="0"/>
                      </a:rPr>
                      <m:t>)/</m:t>
                    </m:r>
                    <m:sSub>
                      <m:sSubPr>
                        <m:ctrlPr>
                          <a:rPr lang="en-GB" i="1" smtClean="0">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m:t>
                        </m:r>
                        <m:r>
                          <a:rPr lang="en-GB" i="1" smtClean="0">
                            <a:solidFill>
                              <a:schemeClr val="accent1"/>
                            </a:solidFill>
                            <a:latin typeface="Cambria Math" panose="02040503050406030204" pitchFamily="18" charset="0"/>
                          </a:rPr>
                          <m:t>𝑎</m:t>
                        </m:r>
                      </m:e>
                      <m:sub>
                        <m:r>
                          <a:rPr lang="en-GB" i="1" smtClean="0">
                            <a:solidFill>
                              <a:schemeClr val="accent1"/>
                            </a:solidFill>
                            <a:latin typeface="Cambria Math" panose="02040503050406030204" pitchFamily="18" charset="0"/>
                          </a:rPr>
                          <m:t>1</m:t>
                        </m:r>
                      </m:sub>
                    </m:sSub>
                    <m:r>
                      <a:rPr lang="en-GB" b="0" i="1" smtClean="0">
                        <a:solidFill>
                          <a:schemeClr val="accent1"/>
                        </a:solidFill>
                        <a:latin typeface="Cambria Math" panose="02040503050406030204" pitchFamily="18" charset="0"/>
                      </a:rPr>
                      <m:t>+</m:t>
                    </m:r>
                    <m:sSub>
                      <m:sSubPr>
                        <m:ctrlPr>
                          <a:rPr lang="en-GB" i="1" smtClean="0">
                            <a:solidFill>
                              <a:schemeClr val="accent1"/>
                            </a:solidFill>
                            <a:latin typeface="Cambria Math" panose="02040503050406030204" pitchFamily="18" charset="0"/>
                          </a:rPr>
                        </m:ctrlPr>
                      </m:sSubPr>
                      <m:e>
                        <m:r>
                          <a:rPr lang="en-GB" i="1" smtClean="0">
                            <a:solidFill>
                              <a:schemeClr val="accent1"/>
                            </a:solidFill>
                            <a:latin typeface="Cambria Math" panose="02040503050406030204" pitchFamily="18" charset="0"/>
                          </a:rPr>
                          <m:t>𝑎</m:t>
                        </m:r>
                      </m:e>
                      <m:sub>
                        <m:r>
                          <a:rPr lang="en-GB" i="1" smtClean="0">
                            <a:solidFill>
                              <a:schemeClr val="accent1"/>
                            </a:solidFill>
                            <a:latin typeface="Cambria Math" panose="02040503050406030204" pitchFamily="18" charset="0"/>
                          </a:rPr>
                          <m:t>2</m:t>
                        </m:r>
                      </m:sub>
                    </m:sSub>
                    <m:r>
                      <a:rPr lang="en-GB" b="0" i="1" smtClean="0">
                        <a:solidFill>
                          <a:schemeClr val="accent1"/>
                        </a:solidFill>
                        <a:latin typeface="Cambria Math" panose="02040503050406030204" pitchFamily="18" charset="0"/>
                      </a:rPr>
                      <m:t>)]+1</m:t>
                    </m:r>
                  </m:oMath>
                </a14:m>
                <a:endParaRPr lang="en-GB" b="0" dirty="0">
                  <a:solidFill>
                    <a:schemeClr val="accent1"/>
                  </a:solidFill>
                </a:endParaRPr>
              </a:p>
              <a:p>
                <a:pPr marL="285750" indent="-285750" algn="just">
                  <a:buFont typeface="Wingdings" panose="05000000000000000000" pitchFamily="2" charset="2"/>
                  <a:buChar char="à"/>
                </a:pPr>
                <a:r>
                  <a:rPr lang="en-GB" dirty="0">
                    <a:sym typeface="Wingdings" panose="05000000000000000000" pitchFamily="2" charset="2"/>
                  </a:rPr>
                  <a:t>values between 0 &amp; 2; 1 meaning two members of the couple help the dependent </a:t>
                </a:r>
                <a:r>
                  <a:rPr lang="en-GB" i="1" dirty="0">
                    <a:sym typeface="Wingdings" panose="05000000000000000000" pitchFamily="2" charset="2"/>
                  </a:rPr>
                  <a:t>Parent</a:t>
                </a:r>
                <a:r>
                  <a:rPr lang="en-GB" dirty="0">
                    <a:sym typeface="Wingdings" panose="05000000000000000000" pitchFamily="2" charset="2"/>
                  </a:rPr>
                  <a:t> in the same proportions</a:t>
                </a:r>
              </a:p>
              <a:p>
                <a:pPr marL="285750" indent="-285750" algn="just">
                  <a:buFont typeface="Arial" panose="020B0604020202020204" pitchFamily="34" charset="0"/>
                  <a:buChar char="•"/>
                </a:pPr>
                <a14:m>
                  <m:oMath xmlns:m="http://schemas.openxmlformats.org/officeDocument/2006/math">
                    <m:sSub>
                      <m:sSubPr>
                        <m:ctrlPr>
                          <a:rPr lang="en-GB" i="1" smtClean="0">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𝑤</m:t>
                        </m:r>
                      </m:e>
                      <m:sub>
                        <m:r>
                          <a:rPr lang="en-GB" b="0" i="1" smtClean="0">
                            <a:solidFill>
                              <a:schemeClr val="accent1"/>
                            </a:solidFill>
                            <a:latin typeface="Cambria Math" panose="02040503050406030204" pitchFamily="18" charset="0"/>
                          </a:rPr>
                          <m:t>1</m:t>
                        </m:r>
                      </m:sub>
                    </m:sSub>
                    <m:r>
                      <a:rPr lang="en-GB" b="0" i="1" smtClean="0">
                        <a:solidFill>
                          <a:schemeClr val="accent1"/>
                        </a:solidFill>
                        <a:latin typeface="Cambria Math" panose="02040503050406030204" pitchFamily="18" charset="0"/>
                      </a:rPr>
                      <m:t>/</m:t>
                    </m:r>
                    <m:sSub>
                      <m:sSubPr>
                        <m:ctrlPr>
                          <a:rPr lang="en-GB" b="0" i="1" smtClean="0">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𝑤</m:t>
                        </m:r>
                      </m:e>
                      <m:sub>
                        <m:r>
                          <a:rPr lang="en-GB" b="0" i="1" smtClean="0">
                            <a:solidFill>
                              <a:schemeClr val="accent1"/>
                            </a:solidFill>
                            <a:latin typeface="Cambria Math" panose="02040503050406030204" pitchFamily="18" charset="0"/>
                          </a:rPr>
                          <m:t>2</m:t>
                        </m:r>
                      </m:sub>
                    </m:sSub>
                  </m:oMath>
                </a14:m>
                <a:r>
                  <a:rPr lang="en-GB" dirty="0"/>
                  <a:t>= wage’s rate of the woman over her partner’s one</a:t>
                </a:r>
              </a:p>
            </p:txBody>
          </p:sp>
        </mc:Choice>
        <mc:Fallback xmlns="">
          <p:sp>
            <p:nvSpPr>
              <p:cNvPr id="5" name="ZoneTexte 4"/>
              <p:cNvSpPr txBox="1">
                <a:spLocks noRot="1" noChangeAspect="1" noMove="1" noResize="1" noEditPoints="1" noAdjustHandles="1" noChangeArrowheads="1" noChangeShapeType="1" noTextEdit="1"/>
              </p:cNvSpPr>
              <p:nvPr/>
            </p:nvSpPr>
            <p:spPr>
              <a:xfrm>
                <a:off x="8160590" y="627366"/>
                <a:ext cx="3493697" cy="2862322"/>
              </a:xfrm>
              <a:prstGeom prst="rect">
                <a:avLst/>
              </a:prstGeom>
              <a:blipFill>
                <a:blip r:embed="rId5"/>
                <a:stretch>
                  <a:fillRect l="-1211" t="-844" r="-865" b="-1899"/>
                </a:stretch>
              </a:blipFill>
              <a:ln w="28575">
                <a:solidFill>
                  <a:schemeClr val="accent1"/>
                </a:solidFill>
              </a:ln>
            </p:spPr>
            <p:txBody>
              <a:bodyPr/>
              <a:lstStyle/>
              <a:p>
                <a:r>
                  <a:rPr lang="fr-BE">
                    <a:noFill/>
                  </a:rPr>
                  <a:t> </a:t>
                </a:r>
              </a:p>
            </p:txBody>
          </p:sp>
        </mc:Fallback>
      </mc:AlternateContent>
    </p:spTree>
    <p:extLst>
      <p:ext uri="{BB962C8B-B14F-4D97-AF65-F5344CB8AC3E}">
        <p14:creationId xmlns:p14="http://schemas.microsoft.com/office/powerpoint/2010/main" val="1343793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a:xfrm>
            <a:off x="0" y="0"/>
            <a:ext cx="2794958" cy="6858000"/>
          </a:xfrm>
        </p:spPr>
        <p:txBody>
          <a:bodyPr/>
          <a:lstStyle/>
          <a:p>
            <a:r>
              <a:rPr lang="en-GB" dirty="0">
                <a:solidFill>
                  <a:schemeClr val="accent1"/>
                </a:solidFill>
              </a:rPr>
              <a:t>Empirical testing:</a:t>
            </a:r>
            <a:br>
              <a:rPr lang="en-GB" dirty="0">
                <a:solidFill>
                  <a:schemeClr val="accent1"/>
                </a:solidFill>
              </a:rPr>
            </a:br>
            <a:r>
              <a:rPr lang="en-GB" b="1" dirty="0">
                <a:solidFill>
                  <a:schemeClr val="accent1"/>
                </a:solidFill>
              </a:rPr>
              <a:t>Regressions</a:t>
            </a: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4826" y="0"/>
            <a:ext cx="7909063" cy="6858000"/>
          </a:xfrm>
          <a:prstGeom prst="rect">
            <a:avLst/>
          </a:prstGeom>
        </p:spPr>
      </p:pic>
      <p:sp>
        <p:nvSpPr>
          <p:cNvPr id="5" name="Espace réservé du numéro de diapositive 4"/>
          <p:cNvSpPr>
            <a:spLocks noGrp="1"/>
          </p:cNvSpPr>
          <p:nvPr>
            <p:ph type="sldNum" sz="quarter" idx="12"/>
          </p:nvPr>
        </p:nvSpPr>
        <p:spPr/>
        <p:txBody>
          <a:bodyPr/>
          <a:lstStyle/>
          <a:p>
            <a:fld id="{2B042A79-5A38-48E5-8E23-6AFED0025E0F}" type="slidenum">
              <a:rPr lang="fr-BE" smtClean="0"/>
              <a:t>16</a:t>
            </a:fld>
            <a:endParaRPr lang="fr-BE"/>
          </a:p>
        </p:txBody>
      </p:sp>
      <p:sp>
        <p:nvSpPr>
          <p:cNvPr id="6" name="Rectangle 5"/>
          <p:cNvSpPr/>
          <p:nvPr/>
        </p:nvSpPr>
        <p:spPr>
          <a:xfrm>
            <a:off x="3502325" y="2734574"/>
            <a:ext cx="7971564" cy="113006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Rectangle 6"/>
          <p:cNvSpPr/>
          <p:nvPr/>
        </p:nvSpPr>
        <p:spPr>
          <a:xfrm>
            <a:off x="5865962" y="0"/>
            <a:ext cx="1880559" cy="2734574"/>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Rectangle 7"/>
          <p:cNvSpPr/>
          <p:nvPr/>
        </p:nvSpPr>
        <p:spPr>
          <a:xfrm>
            <a:off x="7746521" y="3821502"/>
            <a:ext cx="864079" cy="1112807"/>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619070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F26FBA-B713-4249-BB3F-E6FB1B3446E1}"/>
              </a:ext>
            </a:extLst>
          </p:cNvPr>
          <p:cNvSpPr>
            <a:spLocks noGrp="1"/>
          </p:cNvSpPr>
          <p:nvPr>
            <p:ph type="title"/>
          </p:nvPr>
        </p:nvSpPr>
        <p:spPr/>
        <p:txBody>
          <a:bodyPr/>
          <a:lstStyle/>
          <a:p>
            <a:r>
              <a:rPr lang="fr-BE" dirty="0">
                <a:solidFill>
                  <a:schemeClr val="accent1"/>
                </a:solidFill>
              </a:rPr>
              <a:t>Discussion &amp; Conclusion</a:t>
            </a:r>
          </a:p>
        </p:txBody>
      </p:sp>
      <p:sp>
        <p:nvSpPr>
          <p:cNvPr id="3" name="Espace réservé du contenu 2">
            <a:extLst>
              <a:ext uri="{FF2B5EF4-FFF2-40B4-BE49-F238E27FC236}">
                <a16:creationId xmlns:a16="http://schemas.microsoft.com/office/drawing/2014/main" id="{022EB192-E632-4DE7-9622-734D16AE14A8}"/>
              </a:ext>
            </a:extLst>
          </p:cNvPr>
          <p:cNvSpPr>
            <a:spLocks noGrp="1"/>
          </p:cNvSpPr>
          <p:nvPr>
            <p:ph idx="1"/>
          </p:nvPr>
        </p:nvSpPr>
        <p:spPr>
          <a:xfrm>
            <a:off x="838200" y="1825625"/>
            <a:ext cx="10515600" cy="5176754"/>
          </a:xfrm>
        </p:spPr>
        <p:txBody>
          <a:bodyPr>
            <a:normAutofit fontScale="92500" lnSpcReduction="10000"/>
          </a:bodyPr>
          <a:lstStyle/>
          <a:p>
            <a:r>
              <a:rPr lang="en-GB" dirty="0"/>
              <a:t>Empirical results:</a:t>
            </a:r>
          </a:p>
          <a:p>
            <a:pPr lvl="1"/>
            <a:r>
              <a:rPr lang="en-GB" dirty="0"/>
              <a:t>Confirmation of the theoretical blood and gender bias</a:t>
            </a:r>
          </a:p>
          <a:p>
            <a:pPr lvl="1"/>
            <a:r>
              <a:rPr lang="en-GB" dirty="0"/>
              <a:t>No statistically significant evidence of impact of the wage ratio</a:t>
            </a:r>
          </a:p>
          <a:p>
            <a:pPr lvl="1" algn="just"/>
            <a:r>
              <a:rPr lang="en-GB" dirty="0"/>
              <a:t>A lot of other interesting/confirming results in absolute help decisions: </a:t>
            </a:r>
          </a:p>
          <a:p>
            <a:pPr lvl="2" algn="just"/>
            <a:r>
              <a:rPr lang="en-GB" dirty="0"/>
              <a:t>role of siblings on extensive but not intensive help</a:t>
            </a:r>
          </a:p>
          <a:p>
            <a:pPr lvl="2" algn="just"/>
            <a:r>
              <a:rPr lang="en-GB" dirty="0"/>
              <a:t>more intensive help if you are already helping another parent</a:t>
            </a:r>
          </a:p>
          <a:p>
            <a:pPr lvl="2" algn="just"/>
            <a:r>
              <a:rPr lang="en-GB" dirty="0"/>
              <a:t>levels of care within a couple are complements rather than substitutes</a:t>
            </a:r>
          </a:p>
          <a:p>
            <a:pPr lvl="2" algn="just"/>
            <a:r>
              <a:rPr lang="en-GB" dirty="0"/>
              <a:t>…</a:t>
            </a:r>
          </a:p>
          <a:p>
            <a:pPr algn="just"/>
            <a:r>
              <a:rPr lang="en-GB" dirty="0"/>
              <a:t>Policy implications:</a:t>
            </a:r>
          </a:p>
          <a:p>
            <a:pPr lvl="1" algn="just"/>
            <a:r>
              <a:rPr lang="en-GB" dirty="0"/>
              <a:t>Target those to be helped first </a:t>
            </a:r>
          </a:p>
          <a:p>
            <a:pPr lvl="2" algn="just"/>
            <a:r>
              <a:rPr lang="en-GB" dirty="0"/>
              <a:t>assistance decided by social services/local agencies</a:t>
            </a:r>
          </a:p>
          <a:p>
            <a:pPr marL="914400" lvl="2" indent="0" algn="just">
              <a:buNone/>
            </a:pPr>
            <a:r>
              <a:rPr lang="en-GB" dirty="0">
                <a:sym typeface="Wingdings" panose="05000000000000000000" pitchFamily="2" charset="2"/>
              </a:rPr>
              <a:t> more attention and resources to dependents without children or those that can only count on children-in-laws or children of a different gender than themselves</a:t>
            </a:r>
            <a:endParaRPr lang="en-GB" dirty="0"/>
          </a:p>
          <a:p>
            <a:pPr lvl="1" algn="just"/>
            <a:r>
              <a:rPr lang="en-GB" dirty="0"/>
              <a:t>Encourage parents most at risk of not receiving help to adapt their strategies (if possible) with different LTC insurance and savings choices</a:t>
            </a:r>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17</a:t>
            </a:fld>
            <a:endParaRPr lang="fr-BE"/>
          </a:p>
        </p:txBody>
      </p:sp>
    </p:spTree>
    <p:extLst>
      <p:ext uri="{BB962C8B-B14F-4D97-AF65-F5344CB8AC3E}">
        <p14:creationId xmlns:p14="http://schemas.microsoft.com/office/powerpoint/2010/main" val="3141582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a:xfrm>
            <a:off x="-1" y="0"/>
            <a:ext cx="2643561" cy="6858000"/>
          </a:xfrm>
        </p:spPr>
        <p:txBody>
          <a:bodyPr/>
          <a:lstStyle/>
          <a:p>
            <a:r>
              <a:rPr lang="en-GB" dirty="0">
                <a:solidFill>
                  <a:schemeClr val="accent1"/>
                </a:solidFill>
              </a:rPr>
              <a:t>Absolute informal care: role of Child’s partner</a:t>
            </a:r>
            <a:endParaRPr lang="en-GB" b="1" dirty="0">
              <a:solidFill>
                <a:schemeClr val="accent1"/>
              </a:solidFill>
            </a:endParaRPr>
          </a:p>
        </p:txBody>
      </p:sp>
      <p:sp>
        <p:nvSpPr>
          <p:cNvPr id="7" name="Espace réservé du numéro de diapositive 6"/>
          <p:cNvSpPr>
            <a:spLocks noGrp="1"/>
          </p:cNvSpPr>
          <p:nvPr>
            <p:ph type="sldNum" sz="quarter" idx="12"/>
          </p:nvPr>
        </p:nvSpPr>
        <p:spPr/>
        <p:txBody>
          <a:bodyPr/>
          <a:lstStyle/>
          <a:p>
            <a:fld id="{2B042A79-5A38-48E5-8E23-6AFED0025E0F}" type="slidenum">
              <a:rPr lang="fr-BE" smtClean="0"/>
              <a:t>18</a:t>
            </a:fld>
            <a:endParaRPr lang="fr-BE"/>
          </a:p>
        </p:txBody>
      </p:sp>
      <p:pic>
        <p:nvPicPr>
          <p:cNvPr id="6" name="Image 5" descr="Une image contenant table&#10;&#10;Description générée automatiquement">
            <a:extLst>
              <a:ext uri="{FF2B5EF4-FFF2-40B4-BE49-F238E27FC236}">
                <a16:creationId xmlns:a16="http://schemas.microsoft.com/office/drawing/2014/main" id="{DCD4B689-A94C-45C7-837D-EA73A07514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459" y="0"/>
            <a:ext cx="7174208" cy="6865734"/>
          </a:xfrm>
          <a:prstGeom prst="rect">
            <a:avLst/>
          </a:prstGeom>
        </p:spPr>
      </p:pic>
      <p:sp>
        <p:nvSpPr>
          <p:cNvPr id="12" name="Rectangle 11">
            <a:extLst>
              <a:ext uri="{FF2B5EF4-FFF2-40B4-BE49-F238E27FC236}">
                <a16:creationId xmlns:a16="http://schemas.microsoft.com/office/drawing/2014/main" id="{8220340C-3BB4-4B25-A904-31B576F93B03}"/>
              </a:ext>
            </a:extLst>
          </p:cNvPr>
          <p:cNvSpPr/>
          <p:nvPr/>
        </p:nvSpPr>
        <p:spPr>
          <a:xfrm>
            <a:off x="8649950" y="2971800"/>
            <a:ext cx="1673145" cy="4572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7" name="Rectangle 16">
            <a:extLst>
              <a:ext uri="{FF2B5EF4-FFF2-40B4-BE49-F238E27FC236}">
                <a16:creationId xmlns:a16="http://schemas.microsoft.com/office/drawing/2014/main" id="{CC2441D5-2C65-4D0C-8F81-44E15DC33FE8}"/>
              </a:ext>
            </a:extLst>
          </p:cNvPr>
          <p:cNvSpPr/>
          <p:nvPr/>
        </p:nvSpPr>
        <p:spPr>
          <a:xfrm>
            <a:off x="5710235" y="3200400"/>
            <a:ext cx="1673145" cy="457200"/>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8" name="Rectangle 17">
            <a:extLst>
              <a:ext uri="{FF2B5EF4-FFF2-40B4-BE49-F238E27FC236}">
                <a16:creationId xmlns:a16="http://schemas.microsoft.com/office/drawing/2014/main" id="{052BB742-5765-422F-8C26-80013E4D8DAF}"/>
              </a:ext>
            </a:extLst>
          </p:cNvPr>
          <p:cNvSpPr/>
          <p:nvPr/>
        </p:nvSpPr>
        <p:spPr>
          <a:xfrm>
            <a:off x="5710234" y="4487778"/>
            <a:ext cx="4612861" cy="23662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790829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C5844C-9EF8-4695-BFAE-4862936F6455}"/>
              </a:ext>
            </a:extLst>
          </p:cNvPr>
          <p:cNvSpPr>
            <a:spLocks noGrp="1"/>
          </p:cNvSpPr>
          <p:nvPr>
            <p:ph type="title"/>
          </p:nvPr>
        </p:nvSpPr>
        <p:spPr>
          <a:xfrm>
            <a:off x="-1" y="0"/>
            <a:ext cx="3043990" cy="6858000"/>
          </a:xfrm>
        </p:spPr>
        <p:txBody>
          <a:bodyPr/>
          <a:lstStyle/>
          <a:p>
            <a:r>
              <a:rPr lang="en-GB" dirty="0">
                <a:solidFill>
                  <a:schemeClr val="accent1"/>
                </a:solidFill>
              </a:rPr>
              <a:t>Relative informal care: robustness tests</a:t>
            </a:r>
            <a:endParaRPr lang="en-GB" b="1" dirty="0">
              <a:solidFill>
                <a:schemeClr val="accent1"/>
              </a:solidFill>
            </a:endParaRPr>
          </a:p>
        </p:txBody>
      </p:sp>
      <p:sp>
        <p:nvSpPr>
          <p:cNvPr id="7" name="Espace réservé du numéro de diapositive 6"/>
          <p:cNvSpPr>
            <a:spLocks noGrp="1"/>
          </p:cNvSpPr>
          <p:nvPr>
            <p:ph type="sldNum" sz="quarter" idx="12"/>
          </p:nvPr>
        </p:nvSpPr>
        <p:spPr/>
        <p:txBody>
          <a:bodyPr/>
          <a:lstStyle/>
          <a:p>
            <a:fld id="{2B042A79-5A38-48E5-8E23-6AFED0025E0F}" type="slidenum">
              <a:rPr lang="fr-BE" smtClean="0"/>
              <a:t>19</a:t>
            </a:fld>
            <a:endParaRPr lang="fr-BE"/>
          </a:p>
        </p:txBody>
      </p:sp>
      <p:pic>
        <p:nvPicPr>
          <p:cNvPr id="4" name="Image 3" descr="Une image contenant table&#10;&#10;Description générée automatiquement">
            <a:extLst>
              <a:ext uri="{FF2B5EF4-FFF2-40B4-BE49-F238E27FC236}">
                <a16:creationId xmlns:a16="http://schemas.microsoft.com/office/drawing/2014/main" id="{19405B01-197E-4226-8BE3-EDF8B98720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9657" y="345310"/>
            <a:ext cx="6975153" cy="6480939"/>
          </a:xfrm>
          <a:prstGeom prst="rect">
            <a:avLst/>
          </a:prstGeom>
        </p:spPr>
      </p:pic>
      <p:sp>
        <p:nvSpPr>
          <p:cNvPr id="10" name="Rectangle 9">
            <a:extLst>
              <a:ext uri="{FF2B5EF4-FFF2-40B4-BE49-F238E27FC236}">
                <a16:creationId xmlns:a16="http://schemas.microsoft.com/office/drawing/2014/main" id="{17B231C7-D149-40C1-9AA3-95704A990344}"/>
              </a:ext>
            </a:extLst>
          </p:cNvPr>
          <p:cNvSpPr/>
          <p:nvPr/>
        </p:nvSpPr>
        <p:spPr>
          <a:xfrm>
            <a:off x="7561470" y="2478505"/>
            <a:ext cx="2557088" cy="757655"/>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Rectangle 10">
            <a:extLst>
              <a:ext uri="{FF2B5EF4-FFF2-40B4-BE49-F238E27FC236}">
                <a16:creationId xmlns:a16="http://schemas.microsoft.com/office/drawing/2014/main" id="{8574DE3D-20CB-43D0-895F-2215350BF321}"/>
              </a:ext>
            </a:extLst>
          </p:cNvPr>
          <p:cNvSpPr/>
          <p:nvPr/>
        </p:nvSpPr>
        <p:spPr>
          <a:xfrm>
            <a:off x="5004381" y="625642"/>
            <a:ext cx="2695829" cy="203333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11293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4C2263-90AA-40F8-8533-95A0DE32E6C4}"/>
              </a:ext>
            </a:extLst>
          </p:cNvPr>
          <p:cNvSpPr>
            <a:spLocks noGrp="1"/>
          </p:cNvSpPr>
          <p:nvPr>
            <p:ph type="title"/>
          </p:nvPr>
        </p:nvSpPr>
        <p:spPr/>
        <p:txBody>
          <a:bodyPr/>
          <a:lstStyle/>
          <a:p>
            <a:r>
              <a:rPr lang="fr-BE" dirty="0">
                <a:solidFill>
                  <a:schemeClr val="accent1"/>
                </a:solidFill>
              </a:rPr>
              <a:t>Introduction</a:t>
            </a:r>
          </a:p>
        </p:txBody>
      </p:sp>
      <p:sp>
        <p:nvSpPr>
          <p:cNvPr id="3" name="Espace réservé du contenu 2">
            <a:extLst>
              <a:ext uri="{FF2B5EF4-FFF2-40B4-BE49-F238E27FC236}">
                <a16:creationId xmlns:a16="http://schemas.microsoft.com/office/drawing/2014/main" id="{8C6B22CE-F942-4EBB-ACB9-C34DB5F1B60B}"/>
              </a:ext>
            </a:extLst>
          </p:cNvPr>
          <p:cNvSpPr>
            <a:spLocks noGrp="1"/>
          </p:cNvSpPr>
          <p:nvPr>
            <p:ph idx="1"/>
          </p:nvPr>
        </p:nvSpPr>
        <p:spPr/>
        <p:txBody>
          <a:bodyPr>
            <a:normAutofit fontScale="92500" lnSpcReduction="10000"/>
          </a:bodyPr>
          <a:lstStyle/>
          <a:p>
            <a:pPr algn="just"/>
            <a:r>
              <a:rPr lang="en-GB" dirty="0"/>
              <a:t>Family's essential role in Long Term Care (LTC)</a:t>
            </a:r>
          </a:p>
          <a:p>
            <a:pPr lvl="1" algn="just"/>
            <a:r>
              <a:rPr lang="en-GB" i="1" dirty="0"/>
              <a:t>Volunteers</a:t>
            </a:r>
            <a:r>
              <a:rPr lang="en-GB" dirty="0"/>
              <a:t> spend </a:t>
            </a:r>
            <a:r>
              <a:rPr lang="en-GB" dirty="0">
                <a:solidFill>
                  <a:schemeClr val="accent1"/>
                </a:solidFill>
              </a:rPr>
              <a:t>three times as much time </a:t>
            </a:r>
            <a:r>
              <a:rPr lang="en-GB" dirty="0"/>
              <a:t>as professionals in caring for the dependent person (Bouget et al., 1990; </a:t>
            </a:r>
            <a:r>
              <a:rPr lang="en-GB" dirty="0" err="1"/>
              <a:t>Attias-Donfut</a:t>
            </a:r>
            <a:r>
              <a:rPr lang="en-GB" dirty="0"/>
              <a:t>, 1993)</a:t>
            </a:r>
          </a:p>
          <a:p>
            <a:pPr lvl="1" algn="just"/>
            <a:r>
              <a:rPr lang="en-GB" dirty="0"/>
              <a:t>With SHARE W4-5-6-7, we see that for people who are highly dependent (ADL &gt;= 3), </a:t>
            </a:r>
            <a:r>
              <a:rPr lang="en-GB" dirty="0">
                <a:solidFill>
                  <a:schemeClr val="accent1"/>
                </a:solidFill>
              </a:rPr>
              <a:t>14% </a:t>
            </a:r>
            <a:r>
              <a:rPr lang="en-GB" dirty="0"/>
              <a:t>are in </a:t>
            </a:r>
            <a:r>
              <a:rPr lang="en-GB" dirty="0">
                <a:solidFill>
                  <a:schemeClr val="accent1"/>
                </a:solidFill>
              </a:rPr>
              <a:t>NH</a:t>
            </a:r>
            <a:r>
              <a:rPr lang="en-GB" dirty="0"/>
              <a:t> while </a:t>
            </a:r>
            <a:r>
              <a:rPr lang="en-GB" dirty="0">
                <a:solidFill>
                  <a:schemeClr val="accent1"/>
                </a:solidFill>
              </a:rPr>
              <a:t>55%</a:t>
            </a:r>
            <a:r>
              <a:rPr lang="en-GB" dirty="0"/>
              <a:t> received help from </a:t>
            </a:r>
            <a:r>
              <a:rPr lang="en-GB" dirty="0">
                <a:solidFill>
                  <a:schemeClr val="accent1"/>
                </a:solidFill>
              </a:rPr>
              <a:t>family</a:t>
            </a:r>
            <a:r>
              <a:rPr lang="en-GB" dirty="0"/>
              <a:t>…</a:t>
            </a:r>
          </a:p>
          <a:p>
            <a:pPr algn="just"/>
            <a:r>
              <a:rPr lang="en-GB" dirty="0"/>
              <a:t>Access to dependency support only partially under the control of individuals:</a:t>
            </a:r>
          </a:p>
          <a:p>
            <a:pPr lvl="1" algn="just"/>
            <a:r>
              <a:rPr lang="en-GB" dirty="0"/>
              <a:t>Gender, number of children, marital status of parents and children </a:t>
            </a:r>
            <a:r>
              <a:rPr lang="en-GB" dirty="0">
                <a:sym typeface="Wingdings" panose="05000000000000000000" pitchFamily="2" charset="2"/>
              </a:rPr>
              <a:t> not affected by any particular public policy</a:t>
            </a:r>
            <a:endParaRPr lang="en-GB" dirty="0"/>
          </a:p>
          <a:p>
            <a:pPr algn="just"/>
            <a:r>
              <a:rPr lang="en-GB" dirty="0"/>
              <a:t>Knowing how these factors affect support allows one to anticipate the quality and quantity of support a dependent parent may receive from his or her children</a:t>
            </a:r>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2</a:t>
            </a:fld>
            <a:endParaRPr lang="fr-BE"/>
          </a:p>
        </p:txBody>
      </p:sp>
    </p:spTree>
    <p:extLst>
      <p:ext uri="{BB962C8B-B14F-4D97-AF65-F5344CB8AC3E}">
        <p14:creationId xmlns:p14="http://schemas.microsoft.com/office/powerpoint/2010/main" val="4275678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4C2263-90AA-40F8-8533-95A0DE32E6C4}"/>
              </a:ext>
            </a:extLst>
          </p:cNvPr>
          <p:cNvSpPr>
            <a:spLocks noGrp="1"/>
          </p:cNvSpPr>
          <p:nvPr>
            <p:ph type="title"/>
          </p:nvPr>
        </p:nvSpPr>
        <p:spPr/>
        <p:txBody>
          <a:bodyPr/>
          <a:lstStyle/>
          <a:p>
            <a:r>
              <a:rPr lang="fr-BE" dirty="0">
                <a:solidFill>
                  <a:schemeClr val="accent1"/>
                </a:solidFill>
              </a:rPr>
              <a:t>Introduction</a:t>
            </a:r>
          </a:p>
        </p:txBody>
      </p:sp>
      <p:sp>
        <p:nvSpPr>
          <p:cNvPr id="3" name="Espace réservé du contenu 2">
            <a:extLst>
              <a:ext uri="{FF2B5EF4-FFF2-40B4-BE49-F238E27FC236}">
                <a16:creationId xmlns:a16="http://schemas.microsoft.com/office/drawing/2014/main" id="{8C6B22CE-F942-4EBB-ACB9-C34DB5F1B60B}"/>
              </a:ext>
            </a:extLst>
          </p:cNvPr>
          <p:cNvSpPr>
            <a:spLocks noGrp="1"/>
          </p:cNvSpPr>
          <p:nvPr>
            <p:ph idx="1"/>
          </p:nvPr>
        </p:nvSpPr>
        <p:spPr/>
        <p:txBody>
          <a:bodyPr>
            <a:normAutofit/>
          </a:bodyPr>
          <a:lstStyle/>
          <a:p>
            <a:pPr algn="just"/>
            <a:r>
              <a:rPr lang="en-GB" dirty="0"/>
              <a:t>Why is it important?</a:t>
            </a:r>
          </a:p>
          <a:p>
            <a:pPr lvl="1" algn="just"/>
            <a:r>
              <a:rPr lang="en-US" dirty="0"/>
              <a:t>For public authorities: determining who should be helped in priority</a:t>
            </a:r>
          </a:p>
          <a:p>
            <a:pPr lvl="1" algn="just"/>
            <a:r>
              <a:rPr lang="en-US" dirty="0"/>
              <a:t>For households: anticipation based on family structure of the help parents can expect from their children in case of dependency </a:t>
            </a:r>
            <a:r>
              <a:rPr lang="en-US" dirty="0">
                <a:sym typeface="Wingdings" panose="05000000000000000000" pitchFamily="2" charset="2"/>
              </a:rPr>
              <a:t> adjust savings decision and/or LTCI purchase</a:t>
            </a:r>
            <a:r>
              <a:rPr lang="en-US" dirty="0"/>
              <a:t> </a:t>
            </a:r>
          </a:p>
          <a:p>
            <a:pPr marL="457200" lvl="1" indent="0" algn="just">
              <a:buNone/>
            </a:pPr>
            <a:endParaRPr lang="en-US" dirty="0"/>
          </a:p>
          <a:p>
            <a:pPr algn="just"/>
            <a:r>
              <a:rPr lang="en-GB" dirty="0"/>
              <a:t>What methods are used?</a:t>
            </a:r>
          </a:p>
          <a:p>
            <a:pPr lvl="1" algn="just"/>
            <a:r>
              <a:rPr lang="en-US" dirty="0"/>
              <a:t>D</a:t>
            </a:r>
            <a:r>
              <a:rPr lang="en-US" dirty="0">
                <a:effectLst/>
              </a:rPr>
              <a:t>eveloping theoretical model(s) of informal care decision where help’s decision is taken collectively within couples (and individually by singles)</a:t>
            </a:r>
          </a:p>
          <a:p>
            <a:pPr lvl="1" algn="just"/>
            <a:r>
              <a:rPr lang="en-US" dirty="0"/>
              <a:t>Empirical tests of these models with SHARE data that allow for the analysis of existing (or not) helping relationships between parents(</a:t>
            </a:r>
            <a:r>
              <a:rPr lang="en-US" i="1" dirty="0"/>
              <a:t>-in-law</a:t>
            </a:r>
            <a:r>
              <a:rPr lang="en-US" dirty="0"/>
              <a:t>) and children.</a:t>
            </a:r>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3</a:t>
            </a:fld>
            <a:endParaRPr lang="fr-BE"/>
          </a:p>
        </p:txBody>
      </p:sp>
    </p:spTree>
    <p:extLst>
      <p:ext uri="{BB962C8B-B14F-4D97-AF65-F5344CB8AC3E}">
        <p14:creationId xmlns:p14="http://schemas.microsoft.com/office/powerpoint/2010/main" val="281461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DDFF2F-4B98-4237-8D9D-6E02E4FA2F3A}"/>
              </a:ext>
            </a:extLst>
          </p:cNvPr>
          <p:cNvSpPr>
            <a:spLocks noGrp="1"/>
          </p:cNvSpPr>
          <p:nvPr>
            <p:ph type="title"/>
          </p:nvPr>
        </p:nvSpPr>
        <p:spPr/>
        <p:txBody>
          <a:bodyPr/>
          <a:lstStyle/>
          <a:p>
            <a:r>
              <a:rPr lang="fr-BE" dirty="0" err="1">
                <a:solidFill>
                  <a:schemeClr val="accent1"/>
                </a:solidFill>
              </a:rPr>
              <a:t>Literature</a:t>
            </a:r>
            <a:r>
              <a:rPr lang="fr-BE" dirty="0">
                <a:solidFill>
                  <a:schemeClr val="accent1"/>
                </a:solidFill>
              </a:rPr>
              <a:t> </a:t>
            </a:r>
            <a:r>
              <a:rPr lang="fr-BE" dirty="0" err="1">
                <a:solidFill>
                  <a:schemeClr val="accent1"/>
                </a:solidFill>
              </a:rPr>
              <a:t>Review</a:t>
            </a:r>
            <a:endParaRPr lang="fr-BE" dirty="0">
              <a:solidFill>
                <a:schemeClr val="accent1"/>
              </a:solidFill>
            </a:endParaRPr>
          </a:p>
        </p:txBody>
      </p:sp>
      <p:sp>
        <p:nvSpPr>
          <p:cNvPr id="3" name="Espace réservé du contenu 2">
            <a:extLst>
              <a:ext uri="{FF2B5EF4-FFF2-40B4-BE49-F238E27FC236}">
                <a16:creationId xmlns:a16="http://schemas.microsoft.com/office/drawing/2014/main" id="{7533A0E7-508E-4B6B-A92B-F0C167399EFC}"/>
              </a:ext>
            </a:extLst>
          </p:cNvPr>
          <p:cNvSpPr>
            <a:spLocks noGrp="1"/>
          </p:cNvSpPr>
          <p:nvPr>
            <p:ph idx="1"/>
          </p:nvPr>
        </p:nvSpPr>
        <p:spPr/>
        <p:txBody>
          <a:bodyPr>
            <a:normAutofit lnSpcReduction="10000"/>
          </a:bodyPr>
          <a:lstStyle/>
          <a:p>
            <a:pPr algn="just"/>
            <a:r>
              <a:rPr lang="en-US" dirty="0"/>
              <a:t>Majority of studies on intergenerational caring focus on relationships between parents and their own children </a:t>
            </a:r>
            <a:r>
              <a:rPr lang="en-US" dirty="0">
                <a:sym typeface="Wingdings" panose="05000000000000000000" pitchFamily="2" charset="2"/>
              </a:rPr>
              <a:t> </a:t>
            </a:r>
            <a:r>
              <a:rPr lang="en-US" i="1" dirty="0">
                <a:solidFill>
                  <a:schemeClr val="accent1"/>
                </a:solidFill>
              </a:rPr>
              <a:t>In-laws</a:t>
            </a:r>
            <a:r>
              <a:rPr lang="en-US" dirty="0">
                <a:solidFill>
                  <a:schemeClr val="accent1"/>
                </a:solidFill>
              </a:rPr>
              <a:t> </a:t>
            </a:r>
            <a:r>
              <a:rPr lang="en-US" dirty="0"/>
              <a:t>: hidden group of caregivers?</a:t>
            </a:r>
          </a:p>
          <a:p>
            <a:pPr algn="just"/>
            <a:r>
              <a:rPr lang="en-US" dirty="0"/>
              <a:t>Few (or old) literature and ambiguous empirical results rather on American or East-Asian data</a:t>
            </a:r>
          </a:p>
          <a:p>
            <a:pPr algn="just"/>
            <a:endParaRPr lang="en-US" dirty="0"/>
          </a:p>
          <a:p>
            <a:pPr lvl="1" algn="just"/>
            <a:r>
              <a:rPr lang="fr-BE" dirty="0">
                <a:solidFill>
                  <a:schemeClr val="accent1"/>
                </a:solidFill>
              </a:rPr>
              <a:t>Gender </a:t>
            </a:r>
            <a:r>
              <a:rPr lang="fr-BE" dirty="0" err="1">
                <a:solidFill>
                  <a:schemeClr val="accent1"/>
                </a:solidFill>
              </a:rPr>
              <a:t>bias</a:t>
            </a:r>
            <a:r>
              <a:rPr lang="fr-BE" dirty="0">
                <a:solidFill>
                  <a:schemeClr val="accent1"/>
                </a:solidFill>
              </a:rPr>
              <a:t>?</a:t>
            </a:r>
          </a:p>
          <a:p>
            <a:pPr marL="457200" lvl="1" indent="0" algn="just">
              <a:buNone/>
            </a:pPr>
            <a:r>
              <a:rPr lang="en-US" dirty="0"/>
              <a:t>More help from a child to a parent of the same sex?</a:t>
            </a:r>
            <a:endParaRPr lang="fr-BE" dirty="0"/>
          </a:p>
          <a:p>
            <a:pPr marL="457200" lvl="1" indent="0" algn="just">
              <a:buNone/>
            </a:pPr>
            <a:endParaRPr lang="en-US" dirty="0"/>
          </a:p>
          <a:p>
            <a:pPr lvl="1" algn="just"/>
            <a:r>
              <a:rPr lang="en-US" dirty="0">
                <a:solidFill>
                  <a:schemeClr val="accent1"/>
                </a:solidFill>
              </a:rPr>
              <a:t>Blood bias?</a:t>
            </a:r>
          </a:p>
          <a:p>
            <a:pPr marL="457200" lvl="1" indent="0">
              <a:buNone/>
            </a:pPr>
            <a:r>
              <a:rPr lang="en-US" dirty="0"/>
              <a:t>More help from a child to a parent of the same family?</a:t>
            </a:r>
          </a:p>
          <a:p>
            <a:pPr lvl="1"/>
            <a:endParaRPr lang="en-US" dirty="0"/>
          </a:p>
          <a:p>
            <a:pPr lvl="1"/>
            <a:endParaRPr lang="en-US" dirty="0"/>
          </a:p>
          <a:p>
            <a:pPr lvl="1"/>
            <a:endParaRPr lang="en-US" dirty="0"/>
          </a:p>
          <a:p>
            <a:endParaRPr lang="en-US" dirty="0"/>
          </a:p>
          <a:p>
            <a:endParaRPr lang="en-US" dirty="0"/>
          </a:p>
          <a:p>
            <a:pPr marL="0" indent="0">
              <a:buNone/>
            </a:pPr>
            <a:endParaRPr lang="fr-BE" dirty="0"/>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4</a:t>
            </a:fld>
            <a:endParaRPr lang="fr-BE"/>
          </a:p>
        </p:txBody>
      </p:sp>
    </p:spTree>
    <p:extLst>
      <p:ext uri="{BB962C8B-B14F-4D97-AF65-F5344CB8AC3E}">
        <p14:creationId xmlns:p14="http://schemas.microsoft.com/office/powerpoint/2010/main" val="24063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A32488-B05C-445A-BD4D-998F571A5759}"/>
              </a:ext>
            </a:extLst>
          </p:cNvPr>
          <p:cNvSpPr>
            <a:spLocks noGrp="1"/>
          </p:cNvSpPr>
          <p:nvPr>
            <p:ph type="title"/>
          </p:nvPr>
        </p:nvSpPr>
        <p:spPr/>
        <p:txBody>
          <a:bodyPr/>
          <a:lstStyle/>
          <a:p>
            <a:r>
              <a:rPr lang="fr-BE" dirty="0" err="1">
                <a:solidFill>
                  <a:schemeClr val="accent1"/>
                </a:solidFill>
              </a:rPr>
              <a:t>Literature</a:t>
            </a:r>
            <a:r>
              <a:rPr lang="fr-BE" dirty="0">
                <a:solidFill>
                  <a:schemeClr val="accent1"/>
                </a:solidFill>
              </a:rPr>
              <a:t> </a:t>
            </a:r>
            <a:r>
              <a:rPr lang="fr-BE" dirty="0" err="1">
                <a:solidFill>
                  <a:schemeClr val="accent1"/>
                </a:solidFill>
              </a:rPr>
              <a:t>Review</a:t>
            </a:r>
            <a:endParaRPr lang="fr-BE" dirty="0">
              <a:solidFill>
                <a:schemeClr val="accent1"/>
              </a:solidFill>
            </a:endParaRPr>
          </a:p>
        </p:txBody>
      </p:sp>
      <p:sp>
        <p:nvSpPr>
          <p:cNvPr id="3" name="Espace réservé du contenu 2">
            <a:extLst>
              <a:ext uri="{FF2B5EF4-FFF2-40B4-BE49-F238E27FC236}">
                <a16:creationId xmlns:a16="http://schemas.microsoft.com/office/drawing/2014/main" id="{2E94D94D-4E4E-484B-AB55-1A25DFF206E9}"/>
              </a:ext>
            </a:extLst>
          </p:cNvPr>
          <p:cNvSpPr>
            <a:spLocks noGrp="1"/>
          </p:cNvSpPr>
          <p:nvPr>
            <p:ph idx="1"/>
          </p:nvPr>
        </p:nvSpPr>
        <p:spPr>
          <a:xfrm>
            <a:off x="838200" y="1825625"/>
            <a:ext cx="10515600" cy="4799462"/>
          </a:xfrm>
        </p:spPr>
        <p:txBody>
          <a:bodyPr>
            <a:normAutofit lnSpcReduction="10000"/>
          </a:bodyPr>
          <a:lstStyle/>
          <a:p>
            <a:r>
              <a:rPr lang="en-US" dirty="0"/>
              <a:t>American data </a:t>
            </a:r>
          </a:p>
          <a:p>
            <a:pPr lvl="1" algn="just"/>
            <a:r>
              <a:rPr lang="en-US" dirty="0"/>
              <a:t>Couples are more responsive to the needs of the wife’s parent(s) (</a:t>
            </a:r>
            <a:r>
              <a:rPr lang="fr-BE" dirty="0" err="1"/>
              <a:t>Shuey</a:t>
            </a:r>
            <a:r>
              <a:rPr lang="fr-BE" dirty="0"/>
              <a:t> and Hardy, 2003; </a:t>
            </a:r>
            <a:r>
              <a:rPr lang="fr-BE" dirty="0" err="1"/>
              <a:t>Henz</a:t>
            </a:r>
            <a:r>
              <a:rPr lang="fr-BE" dirty="0"/>
              <a:t>, 2009)</a:t>
            </a:r>
          </a:p>
          <a:p>
            <a:pPr lvl="1" algn="just"/>
            <a:r>
              <a:rPr lang="en-US" dirty="0"/>
              <a:t>Daughters-in-law often take direct responsibility (</a:t>
            </a:r>
            <a:r>
              <a:rPr lang="fr-BE" dirty="0" err="1"/>
              <a:t>Henz</a:t>
            </a:r>
            <a:r>
              <a:rPr lang="fr-BE" dirty="0"/>
              <a:t>, 2009)</a:t>
            </a:r>
          </a:p>
          <a:p>
            <a:pPr lvl="1" algn="just"/>
            <a:r>
              <a:rPr lang="en-US" dirty="0"/>
              <a:t>Women contact and help parents more than in-laws, whereas for men there is no difference (Lee et al., 2003)</a:t>
            </a:r>
          </a:p>
          <a:p>
            <a:pPr lvl="1" algn="just"/>
            <a:r>
              <a:rPr lang="en-US" dirty="0"/>
              <a:t>Similarity of help between helpers (children and in-law) in caregiving families (</a:t>
            </a:r>
            <a:r>
              <a:rPr lang="fr-BE" dirty="0"/>
              <a:t>Peters-Davies et al., 1999)</a:t>
            </a:r>
          </a:p>
          <a:p>
            <a:pPr lvl="1" algn="just"/>
            <a:r>
              <a:rPr lang="en-US" dirty="0"/>
              <a:t>Emotional closeness and similarity of gender and attitudes (</a:t>
            </a:r>
            <a:r>
              <a:rPr lang="en-US" dirty="0" err="1"/>
              <a:t>Pillemer</a:t>
            </a:r>
            <a:r>
              <a:rPr lang="en-US" dirty="0"/>
              <a:t> and Suitor, 2006)</a:t>
            </a:r>
          </a:p>
          <a:p>
            <a:pPr algn="just"/>
            <a:r>
              <a:rPr lang="fr-BE" dirty="0"/>
              <a:t>East-Asian data</a:t>
            </a:r>
          </a:p>
          <a:p>
            <a:pPr lvl="1" algn="just"/>
            <a:r>
              <a:rPr lang="fr-BE" dirty="0" err="1"/>
              <a:t>Role</a:t>
            </a:r>
            <a:r>
              <a:rPr lang="fr-BE" dirty="0"/>
              <a:t> of </a:t>
            </a:r>
            <a:r>
              <a:rPr lang="fr-BE" dirty="0" err="1"/>
              <a:t>daughters</a:t>
            </a:r>
            <a:r>
              <a:rPr lang="fr-BE" dirty="0"/>
              <a:t>-in-</a:t>
            </a:r>
            <a:r>
              <a:rPr lang="fr-BE" dirty="0" err="1"/>
              <a:t>law</a:t>
            </a:r>
            <a:r>
              <a:rPr lang="fr-BE" dirty="0"/>
              <a:t> (Nishi et al., 2010) but for Norton (2008), </a:t>
            </a:r>
            <a:r>
              <a:rPr lang="en-US" dirty="0" err="1"/>
              <a:t>Hashizume</a:t>
            </a:r>
            <a:r>
              <a:rPr lang="en-US" dirty="0"/>
              <a:t> (2000) or Long and Harris (2000) : no longer the case</a:t>
            </a:r>
            <a:endParaRPr lang="fr-BE" dirty="0"/>
          </a:p>
          <a:p>
            <a:pPr lvl="1"/>
            <a:endParaRPr lang="fr-BE" dirty="0"/>
          </a:p>
          <a:p>
            <a:pPr lvl="1"/>
            <a:endParaRPr lang="fr-BE" dirty="0"/>
          </a:p>
          <a:p>
            <a:endParaRPr lang="fr-BE" dirty="0"/>
          </a:p>
          <a:p>
            <a:pPr lvl="1"/>
            <a:endParaRPr lang="en-US" dirty="0"/>
          </a:p>
          <a:p>
            <a:pPr lvl="1"/>
            <a:endParaRPr lang="en-US" dirty="0"/>
          </a:p>
          <a:p>
            <a:pPr lvl="1"/>
            <a:endParaRPr lang="fr-BE" dirty="0"/>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5</a:t>
            </a:fld>
            <a:endParaRPr lang="fr-BE"/>
          </a:p>
        </p:txBody>
      </p:sp>
    </p:spTree>
    <p:extLst>
      <p:ext uri="{BB962C8B-B14F-4D97-AF65-F5344CB8AC3E}">
        <p14:creationId xmlns:p14="http://schemas.microsoft.com/office/powerpoint/2010/main" val="2443682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25875-697E-4C7D-A743-3E3D955E8E75}"/>
              </a:ext>
            </a:extLst>
          </p:cNvPr>
          <p:cNvSpPr>
            <a:spLocks noGrp="1"/>
          </p:cNvSpPr>
          <p:nvPr>
            <p:ph type="title"/>
          </p:nvPr>
        </p:nvSpPr>
        <p:spPr/>
        <p:txBody>
          <a:bodyPr/>
          <a:lstStyle/>
          <a:p>
            <a:r>
              <a:rPr lang="fr-BE" dirty="0" err="1">
                <a:solidFill>
                  <a:schemeClr val="accent1"/>
                </a:solidFill>
              </a:rPr>
              <a:t>Theoretical</a:t>
            </a:r>
            <a:r>
              <a:rPr lang="fr-BE" dirty="0">
                <a:solidFill>
                  <a:schemeClr val="accent1"/>
                </a:solidFill>
              </a:rPr>
              <a:t> modeling</a:t>
            </a:r>
          </a:p>
        </p:txBody>
      </p:sp>
      <p:sp>
        <p:nvSpPr>
          <p:cNvPr id="3" name="Espace réservé du contenu 2">
            <a:extLst>
              <a:ext uri="{FF2B5EF4-FFF2-40B4-BE49-F238E27FC236}">
                <a16:creationId xmlns:a16="http://schemas.microsoft.com/office/drawing/2014/main" id="{BF2081F5-CDB4-4AED-BF1D-89B85A9F0714}"/>
              </a:ext>
            </a:extLst>
          </p:cNvPr>
          <p:cNvSpPr>
            <a:spLocks noGrp="1"/>
          </p:cNvSpPr>
          <p:nvPr>
            <p:ph idx="1"/>
          </p:nvPr>
        </p:nvSpPr>
        <p:spPr/>
        <p:txBody>
          <a:bodyPr>
            <a:normAutofit/>
          </a:bodyPr>
          <a:lstStyle/>
          <a:p>
            <a:pPr algn="just"/>
            <a:r>
              <a:rPr lang="en-US" dirty="0">
                <a:solidFill>
                  <a:schemeClr val="accent1"/>
                </a:solidFill>
              </a:rPr>
              <a:t>Collective choice</a:t>
            </a:r>
            <a:r>
              <a:rPr lang="en-US" dirty="0"/>
              <a:t>: decision of care is taken collectively within couples </a:t>
            </a:r>
          </a:p>
          <a:p>
            <a:pPr marL="457200" lvl="1" indent="0" algn="just">
              <a:buNone/>
            </a:pPr>
            <a:r>
              <a:rPr lang="en-US" dirty="0">
                <a:sym typeface="Wingdings" panose="05000000000000000000" pitchFamily="2" charset="2"/>
              </a:rPr>
              <a:t> look at the </a:t>
            </a:r>
            <a:r>
              <a:rPr lang="en-US" dirty="0">
                <a:solidFill>
                  <a:schemeClr val="accent1"/>
                </a:solidFill>
                <a:sym typeface="Wingdings" panose="05000000000000000000" pitchFamily="2" charset="2"/>
              </a:rPr>
              <a:t>supply</a:t>
            </a:r>
            <a:r>
              <a:rPr lang="en-US" dirty="0">
                <a:sym typeface="Wingdings" panose="05000000000000000000" pitchFamily="2" charset="2"/>
              </a:rPr>
              <a:t> of care from </a:t>
            </a:r>
            <a:r>
              <a:rPr lang="en-US" dirty="0"/>
              <a:t>a couple of middle aged individuals with a dependent parent</a:t>
            </a:r>
          </a:p>
          <a:p>
            <a:pPr algn="just"/>
            <a:endParaRPr lang="en-US" dirty="0"/>
          </a:p>
          <a:p>
            <a:pPr lvl="1" algn="just"/>
            <a:r>
              <a:rPr lang="en-US" dirty="0"/>
              <a:t>Two hypotheses:</a:t>
            </a:r>
          </a:p>
          <a:p>
            <a:pPr marL="914400" lvl="2" indent="0" algn="just">
              <a:buNone/>
            </a:pPr>
            <a:r>
              <a:rPr lang="en-US" dirty="0"/>
              <a:t>(</a:t>
            </a:r>
            <a:r>
              <a:rPr lang="en-US" dirty="0" err="1"/>
              <a:t>i</a:t>
            </a:r>
            <a:r>
              <a:rPr lang="en-US" dirty="0"/>
              <a:t>) each individual in the household has specific preferences and </a:t>
            </a:r>
          </a:p>
          <a:p>
            <a:pPr marL="914400" lvl="2" indent="0" algn="just">
              <a:buNone/>
            </a:pPr>
            <a:r>
              <a:rPr lang="en-US" dirty="0"/>
              <a:t>(ii) the outcome of the decision process is Pareto efficient</a:t>
            </a:r>
          </a:p>
          <a:p>
            <a:pPr marL="457200" lvl="1" indent="0" algn="just">
              <a:buNone/>
            </a:pPr>
            <a:endParaRPr lang="en-US" dirty="0"/>
          </a:p>
          <a:p>
            <a:pPr marL="0" indent="0" algn="just">
              <a:buNone/>
            </a:pPr>
            <a:r>
              <a:rPr lang="en-US" dirty="0">
                <a:sym typeface="Wingdings" panose="05000000000000000000" pitchFamily="2" charset="2"/>
              </a:rPr>
              <a:t> </a:t>
            </a:r>
            <a:r>
              <a:rPr lang="en-US" dirty="0"/>
              <a:t>Each spouse has to allocate one unit of time between labor, leisure and caring</a:t>
            </a:r>
          </a:p>
          <a:p>
            <a:pPr marL="457200" lvl="1" indent="0">
              <a:buNone/>
            </a:pPr>
            <a:endParaRPr lang="en-US" dirty="0"/>
          </a:p>
          <a:p>
            <a:endParaRPr lang="en-US" dirty="0"/>
          </a:p>
          <a:p>
            <a:endParaRPr lang="fr-BE" dirty="0"/>
          </a:p>
        </p:txBody>
      </p:sp>
      <p:sp>
        <p:nvSpPr>
          <p:cNvPr id="5" name="Espace réservé du numéro de diapositive 4"/>
          <p:cNvSpPr>
            <a:spLocks noGrp="1"/>
          </p:cNvSpPr>
          <p:nvPr>
            <p:ph type="sldNum" sz="quarter" idx="12"/>
          </p:nvPr>
        </p:nvSpPr>
        <p:spPr/>
        <p:txBody>
          <a:bodyPr/>
          <a:lstStyle/>
          <a:p>
            <a:fld id="{2B042A79-5A38-48E5-8E23-6AFED0025E0F}" type="slidenum">
              <a:rPr lang="fr-BE" smtClean="0"/>
              <a:t>6</a:t>
            </a:fld>
            <a:endParaRPr lang="fr-BE"/>
          </a:p>
        </p:txBody>
      </p:sp>
    </p:spTree>
    <p:extLst>
      <p:ext uri="{BB962C8B-B14F-4D97-AF65-F5344CB8AC3E}">
        <p14:creationId xmlns:p14="http://schemas.microsoft.com/office/powerpoint/2010/main" val="797076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25875-697E-4C7D-A743-3E3D955E8E75}"/>
              </a:ext>
            </a:extLst>
          </p:cNvPr>
          <p:cNvSpPr>
            <a:spLocks noGrp="1"/>
          </p:cNvSpPr>
          <p:nvPr>
            <p:ph type="title"/>
          </p:nvPr>
        </p:nvSpPr>
        <p:spPr/>
        <p:txBody>
          <a:bodyPr/>
          <a:lstStyle/>
          <a:p>
            <a:r>
              <a:rPr lang="fr-BE" dirty="0" err="1">
                <a:solidFill>
                  <a:schemeClr val="accent1"/>
                </a:solidFill>
              </a:rPr>
              <a:t>Theoretical</a:t>
            </a:r>
            <a:r>
              <a:rPr lang="fr-BE" dirty="0">
                <a:solidFill>
                  <a:schemeClr val="accent1"/>
                </a:solidFill>
              </a:rPr>
              <a:t> modeling</a:t>
            </a:r>
          </a:p>
        </p:txBody>
      </p:sp>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BF2081F5-CDB4-4AED-BF1D-89B85A9F0714}"/>
                  </a:ext>
                </a:extLst>
              </p:cNvPr>
              <p:cNvSpPr>
                <a:spLocks noGrp="1"/>
              </p:cNvSpPr>
              <p:nvPr>
                <p:ph idx="1"/>
              </p:nvPr>
            </p:nvSpPr>
            <p:spPr>
              <a:xfrm>
                <a:off x="838200" y="1825624"/>
                <a:ext cx="10515600" cy="4790835"/>
              </a:xfrm>
            </p:spPr>
            <p:txBody>
              <a:bodyPr>
                <a:normAutofit lnSpcReduction="10000"/>
              </a:bodyPr>
              <a:lstStyle/>
              <a:p>
                <a:pPr marL="0" indent="0">
                  <a:buNone/>
                </a:pPr>
                <a:r>
                  <a:rPr lang="en-US" dirty="0"/>
                  <a:t>The couple maximizes the following function with respect to </a:t>
                </a:r>
                <a14:m>
                  <m:oMath xmlns:m="http://schemas.openxmlformats.org/officeDocument/2006/math">
                    <m:sSub>
                      <m:sSubPr>
                        <m:ctrlPr>
                          <a:rPr lang="en-US" i="1" smtClean="0">
                            <a:latin typeface="Cambria Math" panose="02040503050406030204" pitchFamily="18" charset="0"/>
                          </a:rPr>
                        </m:ctrlPr>
                      </m:sSubPr>
                      <m:e>
                        <m:r>
                          <a:rPr lang="fr-BE" b="0" i="1" smtClean="0">
                            <a:latin typeface="Cambria Math" panose="02040503050406030204" pitchFamily="18" charset="0"/>
                          </a:rPr>
                          <m:t>𝑐</m:t>
                        </m:r>
                      </m:e>
                      <m:sub>
                        <m:r>
                          <a:rPr lang="fr-BE" b="0" i="1" smtClean="0">
                            <a:latin typeface="Cambria Math" panose="02040503050406030204" pitchFamily="18" charset="0"/>
                          </a:rPr>
                          <m:t>1</m:t>
                        </m:r>
                      </m:sub>
                    </m:sSub>
                  </m:oMath>
                </a14:m>
                <a:r>
                  <a:rPr lang="en-US" dirty="0"/>
                  <a:t>, </a:t>
                </a:r>
                <a14:m>
                  <m:oMath xmlns:m="http://schemas.openxmlformats.org/officeDocument/2006/math">
                    <m:sSub>
                      <m:sSubPr>
                        <m:ctrlPr>
                          <a:rPr lang="en-US" i="1">
                            <a:latin typeface="Cambria Math" panose="02040503050406030204" pitchFamily="18" charset="0"/>
                          </a:rPr>
                        </m:ctrlPr>
                      </m:sSubPr>
                      <m:e>
                        <m:r>
                          <a:rPr lang="fr-BE" i="1">
                            <a:latin typeface="Cambria Math" panose="02040503050406030204" pitchFamily="18" charset="0"/>
                          </a:rPr>
                          <m:t>𝑐</m:t>
                        </m:r>
                      </m:e>
                      <m:sub>
                        <m:r>
                          <a:rPr lang="fr-BE" b="0" i="1" smtClean="0">
                            <a:latin typeface="Cambria Math" panose="02040503050406030204" pitchFamily="18" charset="0"/>
                          </a:rPr>
                          <m:t>2 </m:t>
                        </m:r>
                      </m:sub>
                    </m:sSub>
                    <m:r>
                      <a:rPr lang="fr-BE" b="0" i="1" smtClean="0">
                        <a:latin typeface="Cambria Math" panose="02040503050406030204" pitchFamily="18" charset="0"/>
                      </a:rPr>
                      <m:t>,</m:t>
                    </m:r>
                  </m:oMath>
                </a14:m>
                <a:r>
                  <a:rPr lang="en-US" dirty="0"/>
                  <a:t> </a:t>
                </a:r>
                <a14:m>
                  <m:oMath xmlns:m="http://schemas.openxmlformats.org/officeDocument/2006/math">
                    <m:sSub>
                      <m:sSubPr>
                        <m:ctrlPr>
                          <a:rPr lang="en-US" i="1">
                            <a:latin typeface="Cambria Math" panose="02040503050406030204" pitchFamily="18" charset="0"/>
                          </a:rPr>
                        </m:ctrlPr>
                      </m:sSubPr>
                      <m:e>
                        <m:r>
                          <a:rPr lang="fr-BE" b="0" i="1" smtClean="0">
                            <a:latin typeface="Cambria Math" panose="02040503050406030204" pitchFamily="18" charset="0"/>
                          </a:rPr>
                          <m:t>𝑎</m:t>
                        </m:r>
                      </m:e>
                      <m:sub>
                        <m:r>
                          <a:rPr lang="fr-BE" i="1">
                            <a:latin typeface="Cambria Math" panose="02040503050406030204" pitchFamily="18" charset="0"/>
                          </a:rPr>
                          <m:t>1</m:t>
                        </m:r>
                      </m:sub>
                    </m:sSub>
                  </m:oMath>
                </a14:m>
                <a:r>
                  <a:rPr lang="en-US" dirty="0"/>
                  <a:t>, </a:t>
                </a:r>
                <a14:m>
                  <m:oMath xmlns:m="http://schemas.openxmlformats.org/officeDocument/2006/math">
                    <m:sSub>
                      <m:sSubPr>
                        <m:ctrlPr>
                          <a:rPr lang="en-US" i="1">
                            <a:latin typeface="Cambria Math" panose="02040503050406030204" pitchFamily="18" charset="0"/>
                          </a:rPr>
                        </m:ctrlPr>
                      </m:sSubPr>
                      <m:e>
                        <m:r>
                          <a:rPr lang="fr-BE" b="0" i="1" smtClean="0">
                            <a:latin typeface="Cambria Math" panose="02040503050406030204" pitchFamily="18" charset="0"/>
                          </a:rPr>
                          <m:t>𝑎</m:t>
                        </m:r>
                      </m:e>
                      <m:sub>
                        <m:r>
                          <a:rPr lang="fr-BE" i="1">
                            <a:latin typeface="Cambria Math" panose="02040503050406030204" pitchFamily="18" charset="0"/>
                          </a:rPr>
                          <m:t>2 </m:t>
                        </m:r>
                      </m:sub>
                    </m:sSub>
                    <m:r>
                      <a:rPr lang="fr-BE" i="1">
                        <a:latin typeface="Cambria Math" panose="02040503050406030204" pitchFamily="18" charset="0"/>
                      </a:rPr>
                      <m:t>,</m:t>
                    </m:r>
                  </m:oMath>
                </a14:m>
                <a:r>
                  <a:rPr lang="en-US" dirty="0"/>
                  <a:t> </a:t>
                </a:r>
                <a14:m>
                  <m:oMath xmlns:m="http://schemas.openxmlformats.org/officeDocument/2006/math">
                    <m:sSub>
                      <m:sSubPr>
                        <m:ctrlPr>
                          <a:rPr lang="en-US" i="1">
                            <a:latin typeface="Cambria Math" panose="02040503050406030204" pitchFamily="18" charset="0"/>
                          </a:rPr>
                        </m:ctrlPr>
                      </m:sSubPr>
                      <m:e>
                        <m:r>
                          <a:rPr lang="fr-BE" b="0" i="1" smtClean="0">
                            <a:latin typeface="Cambria Math" panose="02040503050406030204" pitchFamily="18" charset="0"/>
                          </a:rPr>
                          <m:t>𝑙</m:t>
                        </m:r>
                      </m:e>
                      <m:sub>
                        <m:r>
                          <a:rPr lang="fr-BE" i="1">
                            <a:latin typeface="Cambria Math" panose="02040503050406030204" pitchFamily="18" charset="0"/>
                          </a:rPr>
                          <m:t>1</m:t>
                        </m:r>
                      </m:sub>
                    </m:sSub>
                  </m:oMath>
                </a14:m>
                <a:r>
                  <a:rPr lang="en-US" dirty="0"/>
                  <a:t>, </a:t>
                </a:r>
                <a14:m>
                  <m:oMath xmlns:m="http://schemas.openxmlformats.org/officeDocument/2006/math">
                    <m:sSub>
                      <m:sSubPr>
                        <m:ctrlPr>
                          <a:rPr lang="en-US" i="1">
                            <a:latin typeface="Cambria Math" panose="02040503050406030204" pitchFamily="18" charset="0"/>
                          </a:rPr>
                        </m:ctrlPr>
                      </m:sSubPr>
                      <m:e>
                        <m:r>
                          <a:rPr lang="fr-BE" b="0" i="1" smtClean="0">
                            <a:latin typeface="Cambria Math" panose="02040503050406030204" pitchFamily="18" charset="0"/>
                          </a:rPr>
                          <m:t>𝑙</m:t>
                        </m:r>
                      </m:e>
                      <m:sub>
                        <m:r>
                          <a:rPr lang="fr-BE" i="1">
                            <a:latin typeface="Cambria Math" panose="02040503050406030204" pitchFamily="18" charset="0"/>
                          </a:rPr>
                          <m:t>2 </m:t>
                        </m:r>
                      </m:sub>
                    </m:sSub>
                    <m:r>
                      <a:rPr lang="fr-BE" b="0" i="1" smtClean="0">
                        <a:latin typeface="Cambria Math" panose="02040503050406030204" pitchFamily="18" charset="0"/>
                      </a:rPr>
                      <m:t>: </m:t>
                    </m:r>
                  </m:oMath>
                </a14:m>
                <a:endParaRPr lang="en-US" dirty="0"/>
              </a:p>
              <a:p>
                <a:endParaRPr lang="en-US" dirty="0"/>
              </a:p>
              <a:p>
                <a:endParaRPr lang="en-US" dirty="0"/>
              </a:p>
              <a:p>
                <a:pPr marL="0" indent="0">
                  <a:buNone/>
                </a:pPr>
                <a:endParaRPr lang="en-US" sz="2400" dirty="0"/>
              </a:p>
              <a:p>
                <a:pPr marL="0" indent="0">
                  <a:buNone/>
                </a:pPr>
                <a:r>
                  <a:rPr lang="en-US" sz="2400" dirty="0"/>
                  <a:t>where:</a:t>
                </a:r>
              </a:p>
              <a:p>
                <a:pPr lvl="1"/>
                <a14:m>
                  <m:oMath xmlns:m="http://schemas.openxmlformats.org/officeDocument/2006/math">
                    <m:r>
                      <m:rPr>
                        <m:sty m:val="p"/>
                      </m:rPr>
                      <a:rPr lang="el-GR" i="1" dirty="0">
                        <a:latin typeface="Cambria Math" panose="02040503050406030204" pitchFamily="18" charset="0"/>
                        <a:ea typeface="Cambria Math" panose="02040503050406030204" pitchFamily="18" charset="0"/>
                      </a:rPr>
                      <m:t>φ</m:t>
                    </m:r>
                  </m:oMath>
                </a14:m>
                <a:r>
                  <a:rPr lang="en-US" dirty="0"/>
                  <a:t>: bargaining power of the husband;</a:t>
                </a:r>
              </a:p>
              <a:p>
                <a:pPr lvl="1"/>
                <a:r>
                  <a:rPr lang="el-GR" dirty="0"/>
                  <a:t>μ</a:t>
                </a:r>
                <a:r>
                  <a:rPr lang="en-US" dirty="0"/>
                  <a:t>: Lagrange multiplier associated with the budget constraint faced by the couple (function of wage or wealth gaps);</a:t>
                </a:r>
              </a:p>
              <a:p>
                <a:pPr lvl="1"/>
                <a:r>
                  <a:rPr lang="en-US" dirty="0"/>
                  <a:t>α (&gt;0) : severity of the dependency;</a:t>
                </a:r>
              </a:p>
              <a:p>
                <a:pPr lvl="1"/>
                <a:r>
                  <a:rPr lang="en-US" dirty="0"/>
                  <a:t>β: altruism toward the dependent elderly;</a:t>
                </a:r>
              </a:p>
              <a:p>
                <a:pPr lvl="1"/>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𝜀</m:t>
                        </m:r>
                      </m:e>
                      <m:sub>
                        <m:r>
                          <a:rPr lang="fr-BE" b="0" i="1" smtClean="0">
                            <a:latin typeface="Cambria Math" panose="02040503050406030204" pitchFamily="18" charset="0"/>
                          </a:rPr>
                          <m:t>𝑗</m:t>
                        </m:r>
                      </m:sub>
                    </m:sSub>
                  </m:oMath>
                </a14:m>
                <a:r>
                  <a:rPr lang="en-US" dirty="0"/>
                  <a:t> &amp; </a:t>
                </a:r>
                <a14:m>
                  <m:oMath xmlns:m="http://schemas.openxmlformats.org/officeDocument/2006/math">
                    <m:sSub>
                      <m:sSubPr>
                        <m:ctrlPr>
                          <a:rPr lang="en-US" i="1">
                            <a:latin typeface="Cambria Math" panose="02040503050406030204" pitchFamily="18" charset="0"/>
                          </a:rPr>
                        </m:ctrlPr>
                      </m:sSubPr>
                      <m:e>
                        <m:r>
                          <m:rPr>
                            <m:sty m:val="p"/>
                          </m:rPr>
                          <a:rPr lang="el-GR" i="1" smtClean="0">
                            <a:latin typeface="Cambria Math" panose="02040503050406030204" pitchFamily="18" charset="0"/>
                          </a:rPr>
                          <m:t>η</m:t>
                        </m:r>
                      </m:e>
                      <m:sub>
                        <m:r>
                          <a:rPr lang="fr-BE" i="1">
                            <a:latin typeface="Cambria Math" panose="02040503050406030204" pitchFamily="18" charset="0"/>
                          </a:rPr>
                          <m:t>𝑗</m:t>
                        </m:r>
                      </m:sub>
                    </m:sSub>
                  </m:oMath>
                </a14:m>
                <a:r>
                  <a:rPr lang="en-US" dirty="0"/>
                  <a:t> : gender &amp; blood biases</a:t>
                </a:r>
              </a:p>
              <a:p>
                <a:endParaRPr lang="fr-BE" dirty="0"/>
              </a:p>
            </p:txBody>
          </p:sp>
        </mc:Choice>
        <mc:Fallback xmlns="">
          <p:sp>
            <p:nvSpPr>
              <p:cNvPr id="3" name="Espace réservé du contenu 2">
                <a:extLst>
                  <a:ext uri="{FF2B5EF4-FFF2-40B4-BE49-F238E27FC236}">
                    <a16:creationId xmlns:a16="http://schemas.microsoft.com/office/drawing/2014/main" xmlns="" id="{BF2081F5-CDB4-4AED-BF1D-89B85A9F0714}"/>
                  </a:ext>
                </a:extLst>
              </p:cNvPr>
              <p:cNvSpPr>
                <a:spLocks noGrp="1" noRot="1" noChangeAspect="1" noMove="1" noResize="1" noEditPoints="1" noAdjustHandles="1" noChangeArrowheads="1" noChangeShapeType="1" noTextEdit="1"/>
              </p:cNvSpPr>
              <p:nvPr>
                <p:ph idx="1"/>
              </p:nvPr>
            </p:nvSpPr>
            <p:spPr>
              <a:xfrm>
                <a:off x="838200" y="1825624"/>
                <a:ext cx="10515600" cy="4790835"/>
              </a:xfrm>
              <a:blipFill rotWithShape="0">
                <a:blip r:embed="rId3"/>
                <a:stretch>
                  <a:fillRect l="-1217" t="-2799" r="-812"/>
                </a:stretch>
              </a:blipFill>
            </p:spPr>
            <p:txBody>
              <a:bodyPr/>
              <a:lstStyle/>
              <a:p>
                <a:r>
                  <a:rPr lang="fr-BE">
                    <a:noFill/>
                  </a:rPr>
                  <a:t> </a:t>
                </a:r>
              </a:p>
            </p:txBody>
          </p:sp>
        </mc:Fallback>
      </mc:AlternateContent>
      <p:pic>
        <p:nvPicPr>
          <p:cNvPr id="5" name="Imag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73553" y="2777706"/>
            <a:ext cx="9444894" cy="923024"/>
          </a:xfrm>
          <a:prstGeom prst="rect">
            <a:avLst/>
          </a:prstGeom>
          <a:ln w="28575">
            <a:solidFill>
              <a:schemeClr val="accent1"/>
            </a:solidFill>
          </a:ln>
        </p:spPr>
      </p:pic>
      <p:sp>
        <p:nvSpPr>
          <p:cNvPr id="6" name="Espace réservé du numéro de diapositive 5"/>
          <p:cNvSpPr>
            <a:spLocks noGrp="1"/>
          </p:cNvSpPr>
          <p:nvPr>
            <p:ph type="sldNum" sz="quarter" idx="12"/>
          </p:nvPr>
        </p:nvSpPr>
        <p:spPr/>
        <p:txBody>
          <a:bodyPr/>
          <a:lstStyle/>
          <a:p>
            <a:fld id="{2B042A79-5A38-48E5-8E23-6AFED0025E0F}" type="slidenum">
              <a:rPr lang="fr-BE" smtClean="0"/>
              <a:t>7</a:t>
            </a:fld>
            <a:endParaRPr lang="fr-BE"/>
          </a:p>
        </p:txBody>
      </p:sp>
    </p:spTree>
    <p:extLst>
      <p:ext uri="{BB962C8B-B14F-4D97-AF65-F5344CB8AC3E}">
        <p14:creationId xmlns:p14="http://schemas.microsoft.com/office/powerpoint/2010/main" val="2029188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25875-697E-4C7D-A743-3E3D955E8E75}"/>
              </a:ext>
            </a:extLst>
          </p:cNvPr>
          <p:cNvSpPr>
            <a:spLocks noGrp="1"/>
          </p:cNvSpPr>
          <p:nvPr>
            <p:ph type="title"/>
          </p:nvPr>
        </p:nvSpPr>
        <p:spPr/>
        <p:txBody>
          <a:bodyPr/>
          <a:lstStyle/>
          <a:p>
            <a:r>
              <a:rPr lang="fr-BE" dirty="0" err="1">
                <a:solidFill>
                  <a:schemeClr val="accent1"/>
                </a:solidFill>
              </a:rPr>
              <a:t>Theoretical</a:t>
            </a:r>
            <a:r>
              <a:rPr lang="fr-BE" dirty="0">
                <a:solidFill>
                  <a:schemeClr val="accent1"/>
                </a:solidFill>
              </a:rPr>
              <a:t> modeling</a:t>
            </a:r>
          </a:p>
        </p:txBody>
      </p:sp>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BF2081F5-CDB4-4AED-BF1D-89B85A9F0714}"/>
                  </a:ext>
                </a:extLst>
              </p:cNvPr>
              <p:cNvSpPr>
                <a:spLocks noGrp="1"/>
              </p:cNvSpPr>
              <p:nvPr>
                <p:ph idx="1"/>
              </p:nvPr>
            </p:nvSpPr>
            <p:spPr/>
            <p:txBody>
              <a:bodyPr>
                <a:normAutofit fontScale="92500" lnSpcReduction="20000"/>
              </a:bodyPr>
              <a:lstStyle/>
              <a:p>
                <a:pPr marL="0" indent="0">
                  <a:buNone/>
                </a:pPr>
                <a:r>
                  <a:rPr lang="fr-BE" sz="2400" dirty="0"/>
                  <a:t>	… </a:t>
                </a:r>
                <a:r>
                  <a:rPr lang="fr-BE" sz="2600" dirty="0"/>
                  <a:t>and </a:t>
                </a:r>
                <a:r>
                  <a:rPr lang="fr-BE" sz="2600" dirty="0" err="1"/>
                  <a:t>we</a:t>
                </a:r>
                <a:r>
                  <a:rPr lang="fr-BE" sz="2600" dirty="0"/>
                  <a:t> </a:t>
                </a:r>
                <a:r>
                  <a:rPr lang="en-US" sz="2600" dirty="0"/>
                  <a:t>adopt the following functional form for </a:t>
                </a:r>
                <a:r>
                  <a:rPr lang="en-US" sz="2600" i="1" dirty="0"/>
                  <a:t>H </a:t>
                </a:r>
                <a:r>
                  <a:rPr lang="en-US" sz="2600" dirty="0"/>
                  <a:t>: </a:t>
                </a:r>
              </a:p>
              <a:p>
                <a:pPr marL="0" indent="0">
                  <a:buNone/>
                </a:pPr>
                <a:r>
                  <a:rPr lang="fr-BE" sz="2600" dirty="0"/>
                  <a:t> 					</a:t>
                </a:r>
              </a:p>
              <a:p>
                <a:pPr marL="0" indent="0">
                  <a:buNone/>
                </a:pPr>
                <a:r>
                  <a:rPr lang="fr-BE" sz="2600" dirty="0"/>
                  <a:t>					</a:t>
                </a:r>
                <a:r>
                  <a:rPr lang="fr-BE" sz="2600" dirty="0" err="1"/>
                  <a:t>with</a:t>
                </a:r>
                <a:r>
                  <a:rPr lang="fr-BE" sz="2600" dirty="0"/>
                  <a:t> 	</a:t>
                </a:r>
                <a14:m>
                  <m:oMath xmlns:m="http://schemas.openxmlformats.org/officeDocument/2006/math">
                    <m:sSub>
                      <m:sSubPr>
                        <m:ctrlPr>
                          <a:rPr lang="en-US" sz="2600" i="1">
                            <a:latin typeface="Cambria Math" panose="02040503050406030204" pitchFamily="18" charset="0"/>
                          </a:rPr>
                        </m:ctrlPr>
                      </m:sSubPr>
                      <m:e>
                        <m:r>
                          <a:rPr lang="en-US" sz="2600" i="1">
                            <a:latin typeface="Cambria Math" panose="02040503050406030204" pitchFamily="18" charset="0"/>
                            <a:ea typeface="Cambria Math" panose="02040503050406030204" pitchFamily="18" charset="0"/>
                          </a:rPr>
                          <m:t>𝜀</m:t>
                        </m:r>
                      </m:e>
                      <m:sub>
                        <m:r>
                          <a:rPr lang="fr-BE" sz="2600" i="1">
                            <a:latin typeface="Cambria Math" panose="02040503050406030204" pitchFamily="18" charset="0"/>
                          </a:rPr>
                          <m:t>𝑗</m:t>
                        </m:r>
                      </m:sub>
                    </m:sSub>
                  </m:oMath>
                </a14:m>
                <a:r>
                  <a:rPr lang="en-US" sz="2600" dirty="0"/>
                  <a:t> + </a:t>
                </a:r>
                <a14:m>
                  <m:oMath xmlns:m="http://schemas.openxmlformats.org/officeDocument/2006/math">
                    <m:sSub>
                      <m:sSubPr>
                        <m:ctrlPr>
                          <a:rPr lang="en-US" sz="2600" i="1">
                            <a:latin typeface="Cambria Math" panose="02040503050406030204" pitchFamily="18" charset="0"/>
                          </a:rPr>
                        </m:ctrlPr>
                      </m:sSubPr>
                      <m:e>
                        <m:r>
                          <m:rPr>
                            <m:sty m:val="p"/>
                          </m:rPr>
                          <a:rPr lang="el-GR" sz="2600" i="1">
                            <a:latin typeface="Cambria Math" panose="02040503050406030204" pitchFamily="18" charset="0"/>
                          </a:rPr>
                          <m:t>η</m:t>
                        </m:r>
                      </m:e>
                      <m:sub>
                        <m:r>
                          <a:rPr lang="fr-BE" sz="2600" i="1">
                            <a:latin typeface="Cambria Math" panose="02040503050406030204" pitchFamily="18" charset="0"/>
                          </a:rPr>
                          <m:t>𝑗</m:t>
                        </m:r>
                      </m:sub>
                    </m:sSub>
                  </m:oMath>
                </a14:m>
                <a:r>
                  <a:rPr lang="fr-BE" sz="2600" dirty="0"/>
                  <a:t> &lt; 1 …</a:t>
                </a:r>
              </a:p>
              <a:p>
                <a:pPr marL="0" indent="0">
                  <a:buNone/>
                </a:pPr>
                <a:endParaRPr lang="fr-BE" sz="2600" dirty="0"/>
              </a:p>
              <a:p>
                <a:pPr marL="0" indent="0">
                  <a:buNone/>
                </a:pPr>
                <a:r>
                  <a:rPr lang="fr-BE" sz="2600" dirty="0"/>
                  <a:t>By </a:t>
                </a:r>
                <a:r>
                  <a:rPr lang="fr-BE" sz="2600" dirty="0" err="1"/>
                  <a:t>assuming</a:t>
                </a:r>
                <a:r>
                  <a:rPr lang="fr-BE" sz="2600" dirty="0"/>
                  <a:t> </a:t>
                </a:r>
                <a:r>
                  <a:rPr lang="fr-BE" sz="2600" dirty="0" err="1"/>
                  <a:t>that</a:t>
                </a:r>
                <a:r>
                  <a:rPr lang="fr-BE" sz="2600" dirty="0"/>
                  <a:t> </a:t>
                </a:r>
                <a:r>
                  <a:rPr lang="en-US" sz="2600" dirty="0"/>
                  <a:t>informal care may be more productive when the caregiver and the dependent have </a:t>
                </a:r>
              </a:p>
              <a:p>
                <a:pPr marL="0" indent="0">
                  <a:buNone/>
                </a:pPr>
                <a:r>
                  <a:rPr lang="en-US" sz="2600" dirty="0"/>
                  <a:t>		1) the same gender</a:t>
                </a:r>
                <a:endParaRPr lang="fr-BE" sz="2600" dirty="0"/>
              </a:p>
              <a:p>
                <a:pPr marL="0" indent="0">
                  <a:buNone/>
                </a:pPr>
                <a:r>
                  <a:rPr lang="fr-BE" sz="2600" dirty="0"/>
                  <a:t>		2) the </a:t>
                </a:r>
                <a:r>
                  <a:rPr lang="fr-BE" sz="2600" dirty="0" err="1"/>
                  <a:t>same</a:t>
                </a:r>
                <a:r>
                  <a:rPr lang="fr-BE" sz="2600" dirty="0"/>
                  <a:t> </a:t>
                </a:r>
                <a:r>
                  <a:rPr lang="fr-BE" sz="2600" dirty="0" err="1"/>
                  <a:t>blood</a:t>
                </a:r>
                <a:endParaRPr lang="fr-BE" sz="2600" dirty="0"/>
              </a:p>
              <a:p>
                <a:pPr marL="0" indent="0">
                  <a:buNone/>
                </a:pPr>
                <a:endParaRPr lang="fr-BE" sz="2400" dirty="0"/>
              </a:p>
              <a:p>
                <a:pPr marL="0" indent="0">
                  <a:buNone/>
                </a:pPr>
                <a:r>
                  <a:rPr lang="fr-BE" sz="3000" dirty="0" err="1"/>
                  <a:t>Using</a:t>
                </a:r>
                <a:r>
                  <a:rPr lang="fr-BE" sz="3000" dirty="0"/>
                  <a:t> the </a:t>
                </a:r>
                <a:r>
                  <a:rPr lang="fr-BE" sz="3000" dirty="0" err="1"/>
                  <a:t>FOC’s</a:t>
                </a:r>
                <a:r>
                  <a:rPr lang="fr-BE" sz="3000" dirty="0"/>
                  <a:t>:                                  or</a:t>
                </a:r>
              </a:p>
              <a:p>
                <a:pPr marL="0" indent="0">
                  <a:buNone/>
                </a:pPr>
                <a:r>
                  <a:rPr lang="fr-BE" sz="3000" dirty="0"/>
                  <a:t>	</a:t>
                </a:r>
              </a:p>
            </p:txBody>
          </p:sp>
        </mc:Choice>
        <mc:Fallback xmlns="">
          <p:sp>
            <p:nvSpPr>
              <p:cNvPr id="3" name="Espace réservé du contenu 2">
                <a:extLst>
                  <a:ext uri="{FF2B5EF4-FFF2-40B4-BE49-F238E27FC236}">
                    <a16:creationId xmlns:a16="http://schemas.microsoft.com/office/drawing/2014/main" xmlns="" id="{BF2081F5-CDB4-4AED-BF1D-89B85A9F0714}"/>
                  </a:ext>
                </a:extLst>
              </p:cNvPr>
              <p:cNvSpPr>
                <a:spLocks noGrp="1" noRot="1" noChangeAspect="1" noMove="1" noResize="1" noEditPoints="1" noAdjustHandles="1" noChangeArrowheads="1" noChangeShapeType="1" noTextEdit="1"/>
              </p:cNvSpPr>
              <p:nvPr>
                <p:ph idx="1"/>
              </p:nvPr>
            </p:nvSpPr>
            <p:spPr>
              <a:blipFill rotWithShape="0">
                <a:blip r:embed="rId3"/>
                <a:stretch>
                  <a:fillRect l="-1217" t="-3221"/>
                </a:stretch>
              </a:blipFill>
            </p:spPr>
            <p:txBody>
              <a:bodyPr/>
              <a:lstStyle/>
              <a:p>
                <a:r>
                  <a:rPr lang="fr-BE">
                    <a:noFill/>
                  </a:rPr>
                  <a:t> </a:t>
                </a:r>
              </a:p>
            </p:txBody>
          </p:sp>
        </mc:Fallback>
      </mc:AlternateContent>
      <p:pic>
        <p:nvPicPr>
          <p:cNvPr id="4" name="Imag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11507" y="2466003"/>
            <a:ext cx="2510990" cy="630966"/>
          </a:xfrm>
          <a:prstGeom prst="rect">
            <a:avLst/>
          </a:prstGeom>
          <a:ln w="28575">
            <a:solidFill>
              <a:schemeClr val="accent1"/>
            </a:solidFill>
          </a:ln>
        </p:spPr>
      </p:pic>
      <p:pic>
        <p:nvPicPr>
          <p:cNvPr id="6" name="Imag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04643" y="4999278"/>
            <a:ext cx="1617854" cy="673026"/>
          </a:xfrm>
          <a:prstGeom prst="rect">
            <a:avLst/>
          </a:prstGeom>
          <a:ln w="28575">
            <a:solidFill>
              <a:schemeClr val="accent1"/>
            </a:solidFill>
          </a:ln>
        </p:spPr>
      </p:pic>
      <p:pic>
        <p:nvPicPr>
          <p:cNvPr id="7" name="Imag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96556" y="4999278"/>
            <a:ext cx="1833416" cy="673026"/>
          </a:xfrm>
          <a:prstGeom prst="rect">
            <a:avLst/>
          </a:prstGeom>
          <a:ln w="28575">
            <a:solidFill>
              <a:schemeClr val="accent1"/>
            </a:solidFill>
          </a:ln>
        </p:spPr>
      </p:pic>
      <p:sp>
        <p:nvSpPr>
          <p:cNvPr id="8" name="Espace réservé du numéro de diapositive 7"/>
          <p:cNvSpPr>
            <a:spLocks noGrp="1"/>
          </p:cNvSpPr>
          <p:nvPr>
            <p:ph type="sldNum" sz="quarter" idx="12"/>
          </p:nvPr>
        </p:nvSpPr>
        <p:spPr/>
        <p:txBody>
          <a:bodyPr/>
          <a:lstStyle/>
          <a:p>
            <a:fld id="{2B042A79-5A38-48E5-8E23-6AFED0025E0F}" type="slidenum">
              <a:rPr lang="fr-BE" smtClean="0"/>
              <a:t>8</a:t>
            </a:fld>
            <a:endParaRPr lang="fr-BE"/>
          </a:p>
        </p:txBody>
      </p:sp>
    </p:spTree>
    <p:extLst>
      <p:ext uri="{BB962C8B-B14F-4D97-AF65-F5344CB8AC3E}">
        <p14:creationId xmlns:p14="http://schemas.microsoft.com/office/powerpoint/2010/main" val="4074376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125875-697E-4C7D-A743-3E3D955E8E75}"/>
              </a:ext>
            </a:extLst>
          </p:cNvPr>
          <p:cNvSpPr>
            <a:spLocks noGrp="1"/>
          </p:cNvSpPr>
          <p:nvPr>
            <p:ph type="title"/>
          </p:nvPr>
        </p:nvSpPr>
        <p:spPr/>
        <p:txBody>
          <a:bodyPr/>
          <a:lstStyle/>
          <a:p>
            <a:r>
              <a:rPr lang="en-GB" dirty="0">
                <a:solidFill>
                  <a:schemeClr val="accent1"/>
                </a:solidFill>
              </a:rPr>
              <a:t>Theoretical </a:t>
            </a:r>
            <a:r>
              <a:rPr lang="en-GB" dirty="0" err="1">
                <a:solidFill>
                  <a:schemeClr val="accent1"/>
                </a:solidFill>
              </a:rPr>
              <a:t>modeling</a:t>
            </a:r>
            <a:endParaRPr lang="en-GB" dirty="0">
              <a:solidFill>
                <a:schemeClr val="accent1"/>
              </a:solidFill>
            </a:endParaRPr>
          </a:p>
        </p:txBody>
      </p:sp>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BF2081F5-CDB4-4AED-BF1D-89B85A9F0714}"/>
                  </a:ext>
                </a:extLst>
              </p:cNvPr>
              <p:cNvSpPr>
                <a:spLocks noGrp="1"/>
              </p:cNvSpPr>
              <p:nvPr>
                <p:ph idx="1"/>
              </p:nvPr>
            </p:nvSpPr>
            <p:spPr>
              <a:xfrm>
                <a:off x="838200" y="1825624"/>
                <a:ext cx="10790208" cy="4782209"/>
              </a:xfrm>
            </p:spPr>
            <p:txBody>
              <a:bodyPr>
                <a:normAutofit fontScale="92500" lnSpcReduction="10000"/>
              </a:bodyPr>
              <a:lstStyle/>
              <a:p>
                <a:r>
                  <a:rPr lang="en-GB" dirty="0"/>
                  <a:t>About </a:t>
                </a:r>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𝐸</m:t>
                        </m:r>
                      </m:e>
                      <m:sub>
                        <m:r>
                          <a:rPr lang="en-GB" b="0" i="1" smtClean="0">
                            <a:latin typeface="Cambria Math" panose="02040503050406030204" pitchFamily="18" charset="0"/>
                          </a:rPr>
                          <m:t>𝑗</m:t>
                        </m:r>
                      </m:sub>
                    </m:sSub>
                    <m:r>
                      <a:rPr lang="en-GB" b="0" i="1" smtClean="0">
                        <a:latin typeface="Cambria Math" panose="02040503050406030204" pitchFamily="18" charset="0"/>
                      </a:rPr>
                      <m:t>?</m:t>
                    </m:r>
                  </m:oMath>
                </a14:m>
                <a:r>
                  <a:rPr lang="en-GB" dirty="0"/>
                  <a:t>  (Gender and blood bias)</a:t>
                </a:r>
              </a:p>
              <a:p>
                <a:pPr marL="0" indent="0" algn="just">
                  <a:buNone/>
                </a:pPr>
                <a14:m>
                  <m:oMath xmlns:m="http://schemas.openxmlformats.org/officeDocument/2006/math">
                    <m:sSub>
                      <m:sSubPr>
                        <m:ctrlPr>
                          <a:rPr lang="en-GB" i="1" smtClean="0">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1</m:t>
                        </m:r>
                      </m:sub>
                    </m:sSub>
                  </m:oMath>
                </a14:m>
                <a:r>
                  <a:rPr lang="en-GB" dirty="0">
                    <a:solidFill>
                      <a:schemeClr val="accent1"/>
                    </a:solidFill>
                  </a:rPr>
                  <a:t> &gt;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2</m:t>
                        </m:r>
                      </m:sub>
                    </m:sSub>
                  </m:oMath>
                </a14:m>
                <a:r>
                  <a:rPr lang="en-GB" dirty="0">
                    <a:solidFill>
                      <a:schemeClr val="accent1"/>
                    </a:solidFill>
                  </a:rPr>
                  <a:t> ,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3</m:t>
                        </m:r>
                      </m:sub>
                    </m:sSub>
                  </m:oMath>
                </a14:m>
                <a:r>
                  <a:rPr lang="en-GB" dirty="0">
                    <a:solidFill>
                      <a:schemeClr val="accent1"/>
                    </a:solidFill>
                  </a:rPr>
                  <a:t> &gt;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4</m:t>
                        </m:r>
                      </m:sub>
                    </m:sSub>
                  </m:oMath>
                </a14:m>
                <a:r>
                  <a:rPr lang="en-GB" dirty="0">
                    <a:solidFill>
                      <a:schemeClr val="accent1"/>
                    </a:solidFill>
                  </a:rPr>
                  <a:t> ,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i="1">
                            <a:solidFill>
                              <a:schemeClr val="accent1"/>
                            </a:solidFill>
                            <a:latin typeface="Cambria Math" panose="02040503050406030204" pitchFamily="18" charset="0"/>
                          </a:rPr>
                          <m:t>1</m:t>
                        </m:r>
                      </m:sub>
                    </m:sSub>
                  </m:oMath>
                </a14:m>
                <a:r>
                  <a:rPr lang="en-GB" dirty="0">
                    <a:solidFill>
                      <a:schemeClr val="accent1"/>
                    </a:solidFill>
                  </a:rPr>
                  <a:t>&gt;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3</m:t>
                        </m:r>
                      </m:sub>
                    </m:sSub>
                  </m:oMath>
                </a14:m>
                <a:r>
                  <a:rPr lang="en-GB" dirty="0">
                    <a:solidFill>
                      <a:schemeClr val="accent1"/>
                    </a:solidFill>
                  </a:rPr>
                  <a:t> and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2</m:t>
                        </m:r>
                      </m:sub>
                    </m:sSub>
                    <m:r>
                      <a:rPr lang="en-GB" b="0" i="1" smtClean="0">
                        <a:solidFill>
                          <a:schemeClr val="accent1"/>
                        </a:solidFill>
                        <a:latin typeface="Cambria Math" panose="02040503050406030204" pitchFamily="18" charset="0"/>
                      </a:rPr>
                      <m:t>&gt;</m:t>
                    </m:r>
                  </m:oMath>
                </a14:m>
                <a:r>
                  <a:rPr lang="en-GB" dirty="0">
                    <a:solidFill>
                      <a:schemeClr val="accent1"/>
                    </a:solidFill>
                  </a:rPr>
                  <a:t> </a:t>
                </a:r>
                <a14:m>
                  <m:oMath xmlns:m="http://schemas.openxmlformats.org/officeDocument/2006/math">
                    <m:sSub>
                      <m:sSubPr>
                        <m:ctrlPr>
                          <a:rPr lang="en-GB" i="1">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4 </m:t>
                        </m:r>
                      </m:sub>
                    </m:sSub>
                  </m:oMath>
                </a14:m>
                <a:endParaRPr lang="en-GB" dirty="0"/>
              </a:p>
              <a:p>
                <a:pPr marL="457200" lvl="1" indent="0" algn="just">
                  <a:buNone/>
                </a:pPr>
                <a:r>
                  <a:rPr lang="en-GB" dirty="0">
                    <a:sym typeface="Wingdings" panose="05000000000000000000" pitchFamily="2" charset="2"/>
                  </a:rPr>
                  <a:t> </a:t>
                </a:r>
                <a:r>
                  <a:rPr lang="en-GB" dirty="0"/>
                  <a:t>we expect the </a:t>
                </a:r>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𝑎</m:t>
                        </m:r>
                      </m:e>
                      <m:sub>
                        <m:r>
                          <a:rPr lang="en-GB" b="0" i="1" smtClean="0">
                            <a:latin typeface="Cambria Math" panose="02040503050406030204" pitchFamily="18" charset="0"/>
                          </a:rPr>
                          <m:t>1</m:t>
                        </m:r>
                      </m:sub>
                    </m:sSub>
                    <m:r>
                      <a:rPr lang="en-GB" i="1" smtClean="0">
                        <a:latin typeface="Cambria Math" panose="02040503050406030204" pitchFamily="18" charset="0"/>
                      </a:rPr>
                      <m:t>/</m:t>
                    </m:r>
                    <m:sSub>
                      <m:sSubPr>
                        <m:ctrlPr>
                          <a:rPr lang="en-GB" i="1" smtClean="0">
                            <a:latin typeface="Cambria Math" panose="02040503050406030204" pitchFamily="18" charset="0"/>
                          </a:rPr>
                        </m:ctrlPr>
                      </m:sSubPr>
                      <m:e>
                        <m:r>
                          <a:rPr lang="en-GB" b="0" i="1" smtClean="0">
                            <a:latin typeface="Cambria Math" panose="02040503050406030204" pitchFamily="18" charset="0"/>
                          </a:rPr>
                          <m:t>𝑎</m:t>
                        </m:r>
                      </m:e>
                      <m:sub>
                        <m:r>
                          <a:rPr lang="en-GB" b="0" i="1" smtClean="0">
                            <a:latin typeface="Cambria Math" panose="02040503050406030204" pitchFamily="18" charset="0"/>
                          </a:rPr>
                          <m:t>2</m:t>
                        </m:r>
                      </m:sub>
                    </m:sSub>
                    <m:r>
                      <a:rPr lang="en-GB" i="1" smtClean="0">
                        <a:latin typeface="Cambria Math" panose="02040503050406030204" pitchFamily="18" charset="0"/>
                      </a:rPr>
                      <m:t> </m:t>
                    </m:r>
                  </m:oMath>
                </a14:m>
                <a:r>
                  <a:rPr lang="en-GB" dirty="0"/>
                  <a:t>to be higher when the aid of the wife relative to that of her husband is provided to a dependent who is a woman and who is the mother of the wife</a:t>
                </a:r>
                <a:endParaRPr lang="en-GB" dirty="0">
                  <a:sym typeface="Wingdings" panose="05000000000000000000" pitchFamily="2" charset="2"/>
                </a:endParaRPr>
              </a:p>
              <a:p>
                <a:pPr marL="0" indent="0" algn="just">
                  <a:buNone/>
                </a:pPr>
                <a14:m>
                  <m:oMath xmlns:m="http://schemas.openxmlformats.org/officeDocument/2006/math">
                    <m:sSub>
                      <m:sSubPr>
                        <m:ctrlPr>
                          <a:rPr lang="en-GB" i="1" smtClean="0">
                            <a:solidFill>
                              <a:schemeClr val="accent1"/>
                            </a:solidFill>
                            <a:latin typeface="Cambria Math" panose="02040503050406030204" pitchFamily="18" charset="0"/>
                          </a:rPr>
                        </m:ctrlPr>
                      </m:sSubPr>
                      <m:e>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2</m:t>
                        </m:r>
                      </m:sub>
                    </m:sSub>
                  </m:oMath>
                </a14:m>
                <a:r>
                  <a:rPr lang="en-GB" dirty="0">
                    <a:solidFill>
                      <a:schemeClr val="accent1"/>
                    </a:solidFill>
                  </a:rPr>
                  <a:t> </a:t>
                </a:r>
                <a14:m>
                  <m:oMath xmlns:m="http://schemas.openxmlformats.org/officeDocument/2006/math">
                    <m:sSub>
                      <m:sSubPr>
                        <m:ctrlPr>
                          <a:rPr lang="en-GB" i="1">
                            <a:solidFill>
                              <a:schemeClr val="accent1"/>
                            </a:solidFill>
                            <a:latin typeface="Cambria Math" panose="02040503050406030204" pitchFamily="18" charset="0"/>
                          </a:rPr>
                        </m:ctrlPr>
                      </m:sSubPr>
                      <m:e>
                        <m:r>
                          <a:rPr lang="en-GB" b="0" i="1" smtClean="0">
                            <a:solidFill>
                              <a:schemeClr val="accent1"/>
                            </a:solidFill>
                            <a:latin typeface="Cambria Math" panose="02040503050406030204" pitchFamily="18" charset="0"/>
                          </a:rPr>
                          <m:t>&gt;/</m:t>
                        </m:r>
                        <m:r>
                          <a:rPr lang="en-GB" b="0" i="1" smtClean="0">
                            <a:solidFill>
                              <a:schemeClr val="accent1"/>
                            </a:solidFill>
                            <a:latin typeface="Cambria Math" panose="02040503050406030204" pitchFamily="18" charset="0"/>
                            <a:ea typeface="Cambria Math" panose="02040503050406030204" pitchFamily="18" charset="0"/>
                          </a:rPr>
                          <m:t>=</m:t>
                        </m:r>
                        <m:r>
                          <a:rPr lang="en-GB" b="0" i="1" smtClean="0">
                            <a:solidFill>
                              <a:schemeClr val="accent1"/>
                            </a:solidFill>
                            <a:latin typeface="Cambria Math" panose="02040503050406030204" pitchFamily="18" charset="0"/>
                          </a:rPr>
                          <m:t>/&lt;</m:t>
                        </m:r>
                        <m:r>
                          <a:rPr lang="en-GB" i="1">
                            <a:solidFill>
                              <a:schemeClr val="accent1"/>
                            </a:solidFill>
                            <a:latin typeface="Cambria Math" panose="02040503050406030204" pitchFamily="18" charset="0"/>
                          </a:rPr>
                          <m:t>𝐸</m:t>
                        </m:r>
                      </m:e>
                      <m:sub>
                        <m:r>
                          <a:rPr lang="en-GB" b="0" i="1" smtClean="0">
                            <a:solidFill>
                              <a:schemeClr val="accent1"/>
                            </a:solidFill>
                            <a:latin typeface="Cambria Math" panose="02040503050406030204" pitchFamily="18" charset="0"/>
                          </a:rPr>
                          <m:t>3</m:t>
                        </m:r>
                      </m:sub>
                    </m:sSub>
                  </m:oMath>
                </a14:m>
                <a:r>
                  <a:rPr lang="en-GB" dirty="0">
                    <a:solidFill>
                      <a:schemeClr val="accent1"/>
                    </a:solidFill>
                  </a:rPr>
                  <a:t> ? </a:t>
                </a:r>
                <a:r>
                  <a:rPr lang="en-GB" dirty="0">
                    <a:solidFill>
                      <a:schemeClr val="accent1"/>
                    </a:solidFill>
                    <a:sym typeface="Wingdings" panose="05000000000000000000" pitchFamily="2" charset="2"/>
                  </a:rPr>
                  <a:t> </a:t>
                </a:r>
                <a:r>
                  <a:rPr lang="en-GB" dirty="0">
                    <a:solidFill>
                      <a:schemeClr val="accent1"/>
                    </a:solidFill>
                  </a:rPr>
                  <a:t>Empirical question</a:t>
                </a:r>
              </a:p>
              <a:p>
                <a:pPr algn="just"/>
                <a:r>
                  <a:rPr lang="en-GB" dirty="0"/>
                  <a:t>About </a:t>
                </a:r>
                <a14:m>
                  <m:oMath xmlns:m="http://schemas.openxmlformats.org/officeDocument/2006/math">
                    <m:r>
                      <a:rPr lang="en-GB" i="1" smtClean="0">
                        <a:latin typeface="Cambria Math" panose="02040503050406030204" pitchFamily="18" charset="0"/>
                      </a:rPr>
                      <m:t>𝑊</m:t>
                    </m:r>
                    <m:r>
                      <a:rPr lang="en-GB" b="0" i="0" smtClean="0">
                        <a:latin typeface="Cambria Math" panose="02040503050406030204" pitchFamily="18" charset="0"/>
                      </a:rPr>
                      <m:t>?</m:t>
                    </m:r>
                  </m:oMath>
                </a14:m>
                <a:r>
                  <a:rPr lang="en-GB" dirty="0"/>
                  <a:t> (</a:t>
                </a:r>
                <a14:m>
                  <m:oMath xmlns:m="http://schemas.openxmlformats.org/officeDocument/2006/math">
                    <m:f>
                      <m:fPr>
                        <m:ctrlPr>
                          <a:rPr lang="en-GB" i="1" smtClean="0">
                            <a:latin typeface="Cambria Math" panose="02040503050406030204" pitchFamily="18" charset="0"/>
                          </a:rPr>
                        </m:ctrlPr>
                      </m:fPr>
                      <m:num>
                        <m:sSub>
                          <m:sSubPr>
                            <m:ctrlPr>
                              <a:rPr lang="en-GB" i="1" smtClean="0">
                                <a:latin typeface="Cambria Math" panose="02040503050406030204" pitchFamily="18" charset="0"/>
                              </a:rPr>
                            </m:ctrlPr>
                          </m:sSubPr>
                          <m:e>
                            <m:r>
                              <a:rPr lang="en-GB" b="0" i="1" smtClean="0">
                                <a:latin typeface="Cambria Math" panose="02040503050406030204" pitchFamily="18" charset="0"/>
                              </a:rPr>
                              <m:t>𝑤</m:t>
                            </m:r>
                          </m:e>
                          <m:sub>
                            <m:r>
                              <a:rPr lang="en-GB" b="0" i="1" smtClean="0">
                                <a:latin typeface="Cambria Math" panose="02040503050406030204" pitchFamily="18" charset="0"/>
                              </a:rPr>
                              <m:t>2</m:t>
                            </m:r>
                          </m:sub>
                        </m:sSub>
                      </m:num>
                      <m:den>
                        <m:sSub>
                          <m:sSubPr>
                            <m:ctrlPr>
                              <a:rPr lang="en-GB" i="1" smtClean="0">
                                <a:latin typeface="Cambria Math" panose="02040503050406030204" pitchFamily="18" charset="0"/>
                              </a:rPr>
                            </m:ctrlPr>
                          </m:sSubPr>
                          <m:e>
                            <m:r>
                              <a:rPr lang="en-GB" b="0" i="1" smtClean="0">
                                <a:latin typeface="Cambria Math" panose="02040503050406030204" pitchFamily="18" charset="0"/>
                              </a:rPr>
                              <m:t>𝑤</m:t>
                            </m:r>
                          </m:e>
                          <m:sub>
                            <m:r>
                              <a:rPr lang="en-GB" b="0" i="1" smtClean="0">
                                <a:latin typeface="Cambria Math" panose="02040503050406030204" pitchFamily="18" charset="0"/>
                              </a:rPr>
                              <m:t>1</m:t>
                            </m:r>
                          </m:sub>
                        </m:sSub>
                      </m:den>
                    </m:f>
                  </m:oMath>
                </a14:m>
                <a:r>
                  <a:rPr lang="en-GB" dirty="0"/>
                  <a:t> = relative opportunity cost </a:t>
                </a:r>
                <a:r>
                  <a:rPr lang="en-US" dirty="0"/>
                  <a:t>of the aid provided by the husband)</a:t>
                </a:r>
              </a:p>
              <a:p>
                <a:pPr lvl="1" algn="just"/>
                <a:r>
                  <a:rPr lang="en-US" dirty="0"/>
                  <a:t>Quality of data on wages ? </a:t>
                </a:r>
                <a:r>
                  <a:rPr lang="en-US" dirty="0">
                    <a:sym typeface="Wingdings" panose="05000000000000000000" pitchFamily="2" charset="2"/>
                  </a:rPr>
                  <a:t> approximated by four categories:</a:t>
                </a:r>
              </a:p>
              <a:p>
                <a:pPr marL="914400" lvl="2" indent="0" algn="just">
                  <a:buNone/>
                </a:pPr>
                <a14:m>
                  <m:oMath xmlns:m="http://schemas.openxmlformats.org/officeDocument/2006/math">
                    <m:sSub>
                      <m:sSubPr>
                        <m:ctrlPr>
                          <a:rPr lang="en-US" i="1" smtClean="0">
                            <a:latin typeface="Cambria Math" panose="02040503050406030204" pitchFamily="18" charset="0"/>
                            <a:sym typeface="Wingdings" panose="05000000000000000000" pitchFamily="2" charset="2"/>
                          </a:rPr>
                        </m:ctrlPr>
                      </m:sSubPr>
                      <m:e>
                        <m:r>
                          <a:rPr lang="fr-BE" b="0" i="1" smtClean="0">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00</m:t>
                        </m:r>
                      </m:sub>
                    </m:sSub>
                  </m:oMath>
                </a14:m>
                <a:r>
                  <a:rPr lang="en-US" dirty="0"/>
                  <a:t> (nobody works),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2 </m:t>
                        </m:r>
                      </m:sub>
                    </m:sSub>
                  </m:oMath>
                </a14:m>
                <a:r>
                  <a:rPr lang="en-US" dirty="0"/>
                  <a:t>(the husband works),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1</m:t>
                        </m:r>
                      </m:sub>
                    </m:sSub>
                  </m:oMath>
                </a14:m>
                <a:r>
                  <a:rPr lang="en-US" dirty="0"/>
                  <a:t>(the wife works),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12</m:t>
                        </m:r>
                      </m:sub>
                    </m:sSub>
                  </m:oMath>
                </a14:m>
                <a:r>
                  <a:rPr lang="en-US" dirty="0"/>
                  <a:t>(both work), with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i="1">
                            <a:latin typeface="Cambria Math" panose="02040503050406030204" pitchFamily="18" charset="0"/>
                            <a:sym typeface="Wingdings" panose="05000000000000000000" pitchFamily="2" charset="2"/>
                          </a:rPr>
                          <m:t>00</m:t>
                        </m:r>
                      </m:sub>
                    </m:sSub>
                  </m:oMath>
                </a14:m>
                <a:r>
                  <a:rPr lang="en-US" dirty="0"/>
                  <a:t>&gt;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2</m:t>
                        </m:r>
                      </m:sub>
                    </m:sSub>
                  </m:oMath>
                </a14:m>
                <a:r>
                  <a:rPr lang="en-US" dirty="0"/>
                  <a:t>&gt;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1</m:t>
                        </m:r>
                      </m:sub>
                    </m:sSub>
                  </m:oMath>
                </a14:m>
                <a:r>
                  <a:rPr lang="en-US" dirty="0"/>
                  <a:t>&gt; </a:t>
                </a:r>
                <a14:m>
                  <m:oMath xmlns:m="http://schemas.openxmlformats.org/officeDocument/2006/math">
                    <m:sSub>
                      <m:sSubPr>
                        <m:ctrlPr>
                          <a:rPr lang="en-US" i="1">
                            <a:latin typeface="Cambria Math" panose="02040503050406030204" pitchFamily="18" charset="0"/>
                            <a:sym typeface="Wingdings" panose="05000000000000000000" pitchFamily="2" charset="2"/>
                          </a:rPr>
                        </m:ctrlPr>
                      </m:sSubPr>
                      <m:e>
                        <m:r>
                          <a:rPr lang="fr-BE" i="1">
                            <a:latin typeface="Cambria Math" panose="02040503050406030204" pitchFamily="18" charset="0"/>
                            <a:sym typeface="Wingdings" panose="05000000000000000000" pitchFamily="2" charset="2"/>
                          </a:rPr>
                          <m:t>𝑊</m:t>
                        </m:r>
                      </m:e>
                      <m:sub>
                        <m:r>
                          <a:rPr lang="fr-BE" b="0" i="1" smtClean="0">
                            <a:latin typeface="Cambria Math" panose="02040503050406030204" pitchFamily="18" charset="0"/>
                            <a:sym typeface="Wingdings" panose="05000000000000000000" pitchFamily="2" charset="2"/>
                          </a:rPr>
                          <m:t>12</m:t>
                        </m:r>
                      </m:sub>
                    </m:sSub>
                  </m:oMath>
                </a14:m>
                <a:r>
                  <a:rPr lang="en-US" dirty="0"/>
                  <a:t> </a:t>
                </a:r>
              </a:p>
              <a:p>
                <a:pPr algn="just"/>
                <a:r>
                  <a:rPr lang="en-US" dirty="0"/>
                  <a:t>Two informal care levels are complements: </a:t>
                </a:r>
                <a14:m>
                  <m:oMath xmlns:m="http://schemas.openxmlformats.org/officeDocument/2006/math">
                    <m:sSub>
                      <m:sSubPr>
                        <m:ctrlPr>
                          <a:rPr lang="en-US" i="1" smtClean="0">
                            <a:solidFill>
                              <a:schemeClr val="accent1"/>
                            </a:solidFill>
                            <a:latin typeface="Cambria Math" panose="02040503050406030204" pitchFamily="18" charset="0"/>
                          </a:rPr>
                        </m:ctrlPr>
                      </m:sSubPr>
                      <m:e>
                        <m:r>
                          <a:rPr lang="fr-BE" i="1">
                            <a:solidFill>
                              <a:schemeClr val="accent1"/>
                            </a:solidFill>
                            <a:latin typeface="Cambria Math" panose="02040503050406030204" pitchFamily="18" charset="0"/>
                          </a:rPr>
                          <m:t>𝐻</m:t>
                        </m:r>
                      </m:e>
                      <m:sub>
                        <m:r>
                          <a:rPr lang="fr-BE" i="1">
                            <a:solidFill>
                              <a:schemeClr val="accent1"/>
                            </a:solidFill>
                            <a:latin typeface="Cambria Math" panose="02040503050406030204" pitchFamily="18" charset="0"/>
                          </a:rPr>
                          <m:t>12</m:t>
                        </m:r>
                      </m:sub>
                    </m:sSub>
                    <m:d>
                      <m:dPr>
                        <m:ctrlPr>
                          <a:rPr lang="fr-BE" i="1">
                            <a:solidFill>
                              <a:schemeClr val="accent1"/>
                            </a:solidFill>
                            <a:latin typeface="Cambria Math" panose="02040503050406030204" pitchFamily="18" charset="0"/>
                          </a:rPr>
                        </m:ctrlPr>
                      </m:dPr>
                      <m:e>
                        <m:sSub>
                          <m:sSubPr>
                            <m:ctrlPr>
                              <a:rPr lang="fr-BE" i="1">
                                <a:solidFill>
                                  <a:schemeClr val="accent1"/>
                                </a:solidFill>
                                <a:latin typeface="Cambria Math" panose="02040503050406030204" pitchFamily="18" charset="0"/>
                              </a:rPr>
                            </m:ctrlPr>
                          </m:sSubPr>
                          <m:e>
                            <m:r>
                              <a:rPr lang="fr-BE" i="1">
                                <a:solidFill>
                                  <a:schemeClr val="accent1"/>
                                </a:solidFill>
                                <a:latin typeface="Cambria Math" panose="02040503050406030204" pitchFamily="18" charset="0"/>
                              </a:rPr>
                              <m:t>𝑎</m:t>
                            </m:r>
                          </m:e>
                          <m:sub>
                            <m:r>
                              <a:rPr lang="fr-BE" i="1">
                                <a:solidFill>
                                  <a:schemeClr val="accent1"/>
                                </a:solidFill>
                                <a:latin typeface="Cambria Math" panose="02040503050406030204" pitchFamily="18" charset="0"/>
                              </a:rPr>
                              <m:t>1</m:t>
                            </m:r>
                          </m:sub>
                        </m:sSub>
                        <m:r>
                          <a:rPr lang="fr-BE" i="1">
                            <a:solidFill>
                              <a:schemeClr val="accent1"/>
                            </a:solidFill>
                            <a:latin typeface="Cambria Math" panose="02040503050406030204" pitchFamily="18" charset="0"/>
                          </a:rPr>
                          <m:t>,</m:t>
                        </m:r>
                        <m:sSub>
                          <m:sSubPr>
                            <m:ctrlPr>
                              <a:rPr lang="fr-BE" i="1">
                                <a:solidFill>
                                  <a:schemeClr val="accent1"/>
                                </a:solidFill>
                                <a:latin typeface="Cambria Math" panose="02040503050406030204" pitchFamily="18" charset="0"/>
                              </a:rPr>
                            </m:ctrlPr>
                          </m:sSubPr>
                          <m:e>
                            <m:r>
                              <a:rPr lang="fr-BE" i="1">
                                <a:solidFill>
                                  <a:schemeClr val="accent1"/>
                                </a:solidFill>
                                <a:latin typeface="Cambria Math" panose="02040503050406030204" pitchFamily="18" charset="0"/>
                              </a:rPr>
                              <m:t>𝑎</m:t>
                            </m:r>
                          </m:e>
                          <m:sub>
                            <m:r>
                              <a:rPr lang="fr-BE" i="1">
                                <a:solidFill>
                                  <a:schemeClr val="accent1"/>
                                </a:solidFill>
                                <a:latin typeface="Cambria Math" panose="02040503050406030204" pitchFamily="18" charset="0"/>
                              </a:rPr>
                              <m:t>2</m:t>
                            </m:r>
                          </m:sub>
                        </m:sSub>
                      </m:e>
                    </m:d>
                    <m:r>
                      <a:rPr lang="fr-BE" i="1">
                        <a:solidFill>
                          <a:schemeClr val="accent1"/>
                        </a:solidFill>
                        <a:latin typeface="Cambria Math" panose="02040503050406030204" pitchFamily="18" charset="0"/>
                      </a:rPr>
                      <m:t>&gt;0</m:t>
                    </m:r>
                  </m:oMath>
                </a14:m>
                <a:r>
                  <a:rPr lang="en-US" dirty="0">
                    <a:solidFill>
                      <a:schemeClr val="accent1"/>
                    </a:solidFill>
                  </a:rPr>
                  <a:t> </a:t>
                </a:r>
              </a:p>
              <a:p>
                <a:pPr algn="just"/>
                <a:r>
                  <a:rPr lang="en-US" dirty="0"/>
                  <a:t>Absence of severity of the dependence and the non earned income in </a:t>
                </a:r>
                <a14:m>
                  <m:oMath xmlns:m="http://schemas.openxmlformats.org/officeDocument/2006/math">
                    <m:f>
                      <m:fPr>
                        <m:ctrlPr>
                          <a:rPr lang="fr-BE" i="1" dirty="0">
                            <a:latin typeface="Cambria Math" panose="02040503050406030204" pitchFamily="18" charset="0"/>
                          </a:rPr>
                        </m:ctrlPr>
                      </m:fPr>
                      <m:num>
                        <m:sSub>
                          <m:sSubPr>
                            <m:ctrlPr>
                              <a:rPr lang="fr-BE" i="1" dirty="0">
                                <a:latin typeface="Cambria Math" panose="02040503050406030204" pitchFamily="18" charset="0"/>
                              </a:rPr>
                            </m:ctrlPr>
                          </m:sSubPr>
                          <m:e>
                            <m:r>
                              <a:rPr lang="fr-BE" b="0" i="1" dirty="0" smtClean="0">
                                <a:latin typeface="Cambria Math" panose="02040503050406030204" pitchFamily="18" charset="0"/>
                              </a:rPr>
                              <m:t>𝑎</m:t>
                            </m:r>
                          </m:e>
                          <m:sub>
                            <m:r>
                              <a:rPr lang="fr-BE" b="0" i="1" dirty="0" smtClean="0">
                                <a:latin typeface="Cambria Math" panose="02040503050406030204" pitchFamily="18" charset="0"/>
                              </a:rPr>
                              <m:t>1</m:t>
                            </m:r>
                          </m:sub>
                        </m:sSub>
                      </m:num>
                      <m:den>
                        <m:sSub>
                          <m:sSubPr>
                            <m:ctrlPr>
                              <a:rPr lang="fr-BE" i="1" dirty="0">
                                <a:latin typeface="Cambria Math" panose="02040503050406030204" pitchFamily="18" charset="0"/>
                              </a:rPr>
                            </m:ctrlPr>
                          </m:sSubPr>
                          <m:e>
                            <m:r>
                              <a:rPr lang="fr-BE" b="0" i="1" dirty="0" smtClean="0">
                                <a:latin typeface="Cambria Math" panose="02040503050406030204" pitchFamily="18" charset="0"/>
                              </a:rPr>
                              <m:t>𝑎</m:t>
                            </m:r>
                          </m:e>
                          <m:sub>
                            <m:r>
                              <a:rPr lang="fr-BE" b="0" i="1" dirty="0" smtClean="0">
                                <a:latin typeface="Cambria Math" panose="02040503050406030204" pitchFamily="18" charset="0"/>
                              </a:rPr>
                              <m:t>2</m:t>
                            </m:r>
                          </m:sub>
                        </m:sSub>
                      </m:den>
                    </m:f>
                  </m:oMath>
                </a14:m>
                <a:endParaRPr lang="en-US" dirty="0"/>
              </a:p>
              <a:p>
                <a:pPr algn="just"/>
                <a:endParaRPr lang="en-US" dirty="0"/>
              </a:p>
              <a:p>
                <a:pPr algn="just"/>
                <a:endParaRPr lang="en-US" dirty="0"/>
              </a:p>
              <a:p>
                <a:pPr lvl="1" algn="just"/>
                <a:endParaRPr lang="fr-BE" dirty="0"/>
              </a:p>
            </p:txBody>
          </p:sp>
        </mc:Choice>
        <mc:Fallback xmlns="">
          <p:sp>
            <p:nvSpPr>
              <p:cNvPr id="3" name="Espace réservé du contenu 2">
                <a:extLst>
                  <a:ext uri="{FF2B5EF4-FFF2-40B4-BE49-F238E27FC236}">
                    <a16:creationId xmlns:a16="http://schemas.microsoft.com/office/drawing/2014/main" id="{BF2081F5-CDB4-4AED-BF1D-89B85A9F0714}"/>
                  </a:ext>
                </a:extLst>
              </p:cNvPr>
              <p:cNvSpPr>
                <a:spLocks noGrp="1" noRot="1" noChangeAspect="1" noMove="1" noResize="1" noEditPoints="1" noAdjustHandles="1" noChangeArrowheads="1" noChangeShapeType="1" noTextEdit="1"/>
              </p:cNvSpPr>
              <p:nvPr>
                <p:ph idx="1"/>
              </p:nvPr>
            </p:nvSpPr>
            <p:spPr>
              <a:xfrm>
                <a:off x="838200" y="1825624"/>
                <a:ext cx="10790208" cy="4782209"/>
              </a:xfrm>
              <a:blipFill>
                <a:blip r:embed="rId3"/>
                <a:stretch>
                  <a:fillRect l="-904" t="-2293" r="-678"/>
                </a:stretch>
              </a:blipFill>
            </p:spPr>
            <p:txBody>
              <a:bodyPr/>
              <a:lstStyle/>
              <a:p>
                <a:r>
                  <a:rPr lang="fr-BE">
                    <a:noFill/>
                  </a:rPr>
                  <a:t> </a:t>
                </a:r>
              </a:p>
            </p:txBody>
          </p:sp>
        </mc:Fallback>
      </mc:AlternateContent>
      <p:sp>
        <p:nvSpPr>
          <p:cNvPr id="5" name="Espace réservé du numéro de diapositive 4"/>
          <p:cNvSpPr>
            <a:spLocks noGrp="1"/>
          </p:cNvSpPr>
          <p:nvPr>
            <p:ph type="sldNum" sz="quarter" idx="12"/>
          </p:nvPr>
        </p:nvSpPr>
        <p:spPr/>
        <p:txBody>
          <a:bodyPr/>
          <a:lstStyle/>
          <a:p>
            <a:fld id="{2B042A79-5A38-48E5-8E23-6AFED0025E0F}" type="slidenum">
              <a:rPr lang="fr-BE" smtClean="0"/>
              <a:t>9</a:t>
            </a:fld>
            <a:endParaRPr lang="fr-BE"/>
          </a:p>
        </p:txBody>
      </p:sp>
    </p:spTree>
    <p:extLst>
      <p:ext uri="{BB962C8B-B14F-4D97-AF65-F5344CB8AC3E}">
        <p14:creationId xmlns:p14="http://schemas.microsoft.com/office/powerpoint/2010/main" val="10703222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3745</TotalTime>
  <Words>2470</Words>
  <Application>Microsoft Office PowerPoint</Application>
  <PresentationFormat>Grand écran</PresentationFormat>
  <Paragraphs>241</Paragraphs>
  <Slides>19</Slides>
  <Notes>16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19</vt:i4>
      </vt:variant>
    </vt:vector>
  </HeadingPairs>
  <TitlesOfParts>
    <vt:vector size="26" baseType="lpstr">
      <vt:lpstr>Arial</vt:lpstr>
      <vt:lpstr>Calibri</vt:lpstr>
      <vt:lpstr>Calibri (Corps)</vt:lpstr>
      <vt:lpstr>Calibri Light</vt:lpstr>
      <vt:lpstr>Cambria Math</vt:lpstr>
      <vt:lpstr>Wingdings</vt:lpstr>
      <vt:lpstr>Thème Office</vt:lpstr>
      <vt:lpstr>Blood and Gender Bias in Informal Care within the Family?</vt:lpstr>
      <vt:lpstr>Introduction</vt:lpstr>
      <vt:lpstr>Introduction</vt:lpstr>
      <vt:lpstr>Literature Review</vt:lpstr>
      <vt:lpstr>Literature Review</vt:lpstr>
      <vt:lpstr>Theoretical modeling</vt:lpstr>
      <vt:lpstr>Theoretical modeling</vt:lpstr>
      <vt:lpstr>Theoretical modeling</vt:lpstr>
      <vt:lpstr>Theoretical modeling</vt:lpstr>
      <vt:lpstr>Theoretical modeling</vt:lpstr>
      <vt:lpstr>Empirical testing</vt:lpstr>
      <vt:lpstr>Empirical testing: Sample</vt:lpstr>
      <vt:lpstr>Empirical testing: Descriptive statistics</vt:lpstr>
      <vt:lpstr>Empirical testing</vt:lpstr>
      <vt:lpstr>Empirical testing: Descriptive Statistics</vt:lpstr>
      <vt:lpstr>Empirical testing: Regressions</vt:lpstr>
      <vt:lpstr>Discussion &amp; Conclusion</vt:lpstr>
      <vt:lpstr>Absolute informal care: role of Child’s partner</vt:lpstr>
      <vt:lpstr>Relative informal care: robustness tests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Jerôme SCHOENMAECKERS</dc:creator>
  <cp:lastModifiedBy>Jerôme SCHOENMAECKERS</cp:lastModifiedBy>
  <cp:revision>144</cp:revision>
  <dcterms:created xsi:type="dcterms:W3CDTF">2021-09-21T14:56:11Z</dcterms:created>
  <dcterms:modified xsi:type="dcterms:W3CDTF">2022-03-16T10:47:22Z</dcterms:modified>
</cp:coreProperties>
</file>