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55" r:id="rId2"/>
    <p:sldId id="549" r:id="rId3"/>
    <p:sldId id="739" r:id="rId4"/>
    <p:sldId id="769" r:id="rId5"/>
    <p:sldId id="759" r:id="rId6"/>
    <p:sldId id="723" r:id="rId7"/>
    <p:sldId id="748" r:id="rId8"/>
    <p:sldId id="762" r:id="rId9"/>
    <p:sldId id="763" r:id="rId10"/>
    <p:sldId id="764" r:id="rId11"/>
    <p:sldId id="765" r:id="rId12"/>
    <p:sldId id="766" r:id="rId13"/>
    <p:sldId id="767" r:id="rId14"/>
    <p:sldId id="758" r:id="rId15"/>
    <p:sldId id="725" r:id="rId16"/>
    <p:sldId id="768" r:id="rId17"/>
    <p:sldId id="756" r:id="rId18"/>
    <p:sldId id="728" r:id="rId19"/>
    <p:sldId id="770" r:id="rId20"/>
    <p:sldId id="757" r:id="rId21"/>
    <p:sldId id="771" r:id="rId22"/>
    <p:sldId id="772" r:id="rId23"/>
    <p:sldId id="742" r:id="rId24"/>
    <p:sldId id="761" r:id="rId25"/>
    <p:sldId id="773" r:id="rId26"/>
    <p:sldId id="775" r:id="rId27"/>
    <p:sldId id="776" r:id="rId28"/>
    <p:sldId id="777" r:id="rId29"/>
    <p:sldId id="528" r:id="rId30"/>
    <p:sldId id="290" r:id="rId31"/>
    <p:sldId id="741" r:id="rId32"/>
    <p:sldId id="692" r:id="rId33"/>
    <p:sldId id="740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bo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68" autoAdjust="0"/>
    <p:restoredTop sz="84953"/>
  </p:normalViewPr>
  <p:slideViewPr>
    <p:cSldViewPr snapToGrid="0" snapToObjects="1">
      <p:cViewPr varScale="1">
        <p:scale>
          <a:sx n="108" d="100"/>
          <a:sy n="108" d="100"/>
        </p:scale>
        <p:origin x="2128" y="192"/>
      </p:cViewPr>
      <p:guideLst>
        <p:guide orient="horz" pos="2160"/>
        <p:guide pos="2880"/>
      </p:guideLst>
    </p:cSldViewPr>
  </p:slid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F762D97-644F-0B41-AFAD-FF1B26AE9B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35C555-6015-E648-99B5-9206FC27F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80600-B6F7-8B43-B18E-56D5029D1471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BC50F7-70A3-CA4F-91D5-FA9B121631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31A680-98DE-AB49-B6B3-ED13DEA277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F0B74-4ABF-2D4A-A319-113C85769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907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4E20F-C846-8844-9D17-A5D8A25757E4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E29FE-3BEA-E04A-B421-E5B7F4ECE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6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FEF1A1-2569-F540-9F56-D0F1D59BB80E}" type="slidenum">
              <a:rPr lang="fr-FR" sz="1200">
                <a:solidFill>
                  <a:prstClr val="black"/>
                </a:solidFill>
                <a:latin typeface="Avenir Light"/>
              </a:rPr>
              <a:pPr eaLnBrk="1" hangingPunct="1"/>
              <a:t>1</a:t>
            </a:fld>
            <a:endParaRPr lang="fr-FR" sz="1200" dirty="0">
              <a:solidFill>
                <a:prstClr val="black"/>
              </a:solidFill>
              <a:latin typeface="Avenir Light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7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768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279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73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22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824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844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557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838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859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24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powders</a:t>
            </a:r>
            <a:r>
              <a:rPr lang="fr-FR" dirty="0"/>
              <a:t> and </a:t>
            </a:r>
            <a:r>
              <a:rPr lang="fr-FR" dirty="0" err="1"/>
              <a:t>coatings</a:t>
            </a:r>
            <a:r>
              <a:rPr lang="fr-FR" dirty="0"/>
              <a:t> --&gt; Pas </a:t>
            </a:r>
            <a:r>
              <a:rPr lang="fr-FR" dirty="0" err="1"/>
              <a:t>from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197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 Cambridge (photo Sam) + parameters of PL measurements ; also PL mapping explanation (quite unique)</a:t>
            </a:r>
            <a:r>
              <a:rPr lang="fr-BE" dirty="0">
                <a:effectLst/>
              </a:rPr>
              <a:t> </a:t>
            </a:r>
          </a:p>
          <a:p>
            <a:endParaRPr lang="fr-F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BE" sz="1200" dirty="0">
                <a:solidFill>
                  <a:schemeClr val="accent4"/>
                </a:solidFill>
              </a:rPr>
              <a:t>The </a:t>
            </a:r>
            <a:r>
              <a:rPr lang="fr-BE" sz="1200" dirty="0" err="1">
                <a:solidFill>
                  <a:schemeClr val="accent4"/>
                </a:solidFill>
              </a:rPr>
              <a:t>higher</a:t>
            </a:r>
            <a:r>
              <a:rPr lang="fr-BE" sz="1200" dirty="0">
                <a:solidFill>
                  <a:schemeClr val="accent4"/>
                </a:solidFill>
              </a:rPr>
              <a:t> the </a:t>
            </a:r>
            <a:r>
              <a:rPr lang="fr-BE" sz="1200" dirty="0" err="1">
                <a:solidFill>
                  <a:schemeClr val="accent4"/>
                </a:solidFill>
              </a:rPr>
              <a:t>peak</a:t>
            </a:r>
            <a:r>
              <a:rPr lang="fr-BE" sz="1200" dirty="0">
                <a:solidFill>
                  <a:schemeClr val="accent4"/>
                </a:solidFill>
              </a:rPr>
              <a:t> </a:t>
            </a:r>
            <a:r>
              <a:rPr lang="fr-BE" sz="1200" dirty="0" err="1">
                <a:solidFill>
                  <a:schemeClr val="accent4"/>
                </a:solidFill>
              </a:rPr>
              <a:t>is</a:t>
            </a:r>
            <a:r>
              <a:rPr lang="fr-BE" sz="1200" dirty="0">
                <a:solidFill>
                  <a:schemeClr val="accent4"/>
                </a:solidFill>
              </a:rPr>
              <a:t>, the </a:t>
            </a:r>
            <a:r>
              <a:rPr lang="fr-BE" sz="1200" dirty="0" err="1">
                <a:solidFill>
                  <a:schemeClr val="accent4"/>
                </a:solidFill>
              </a:rPr>
              <a:t>better</a:t>
            </a:r>
            <a:r>
              <a:rPr lang="fr-BE" sz="1200" dirty="0">
                <a:solidFill>
                  <a:schemeClr val="accent4"/>
                </a:solidFill>
              </a:rPr>
              <a:t> the </a:t>
            </a:r>
            <a:r>
              <a:rPr lang="fr-BE" sz="1200" dirty="0" err="1">
                <a:solidFill>
                  <a:schemeClr val="accent4"/>
                </a:solidFill>
              </a:rPr>
              <a:t>photovoltaic</a:t>
            </a:r>
            <a:r>
              <a:rPr lang="fr-BE" sz="1200" dirty="0">
                <a:solidFill>
                  <a:schemeClr val="accent4"/>
                </a:solidFill>
              </a:rPr>
              <a:t> compound </a:t>
            </a:r>
            <a:r>
              <a:rPr lang="fr-BE" sz="1200" dirty="0" err="1">
                <a:solidFill>
                  <a:schemeClr val="accent4"/>
                </a:solidFill>
              </a:rPr>
              <a:t>is</a:t>
            </a:r>
            <a:r>
              <a:rPr lang="fr-BE" sz="1200" dirty="0">
                <a:solidFill>
                  <a:schemeClr val="accent4"/>
                </a:solidFill>
              </a:rPr>
              <a:t> (longer </a:t>
            </a:r>
            <a:r>
              <a:rPr lang="fr-BE" sz="1200" dirty="0" err="1">
                <a:solidFill>
                  <a:schemeClr val="accent4"/>
                </a:solidFill>
              </a:rPr>
              <a:t>electron</a:t>
            </a:r>
            <a:r>
              <a:rPr lang="fr-BE" sz="1200" dirty="0">
                <a:solidFill>
                  <a:schemeClr val="accent4"/>
                </a:solidFill>
              </a:rPr>
              <a:t> </a:t>
            </a:r>
            <a:r>
              <a:rPr lang="fr-BE" sz="1200" dirty="0" err="1">
                <a:solidFill>
                  <a:schemeClr val="accent4"/>
                </a:solidFill>
              </a:rPr>
              <a:t>lifetime</a:t>
            </a:r>
            <a:r>
              <a:rPr lang="fr-BE" sz="1200" dirty="0">
                <a:solidFill>
                  <a:schemeClr val="accent4"/>
                </a:solidFill>
              </a:rPr>
              <a:t>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5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 Cambridge (photo Sam) + parameters of PL measurements ; also PL mapping explanation (quite unique)</a:t>
            </a:r>
            <a:r>
              <a:rPr lang="fr-BE" dirty="0">
                <a:effectLst/>
              </a:rPr>
              <a:t> </a:t>
            </a:r>
          </a:p>
          <a:p>
            <a:r>
              <a:rPr lang="fr-BE" dirty="0">
                <a:effectLst/>
              </a:rPr>
              <a:t>Faire animations: trop chargé </a:t>
            </a:r>
          </a:p>
          <a:p>
            <a:endParaRPr lang="fr-F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BE" sz="1200" dirty="0">
                <a:solidFill>
                  <a:schemeClr val="accent4"/>
                </a:solidFill>
              </a:rPr>
              <a:t>The </a:t>
            </a:r>
            <a:r>
              <a:rPr lang="fr-BE" sz="1200" dirty="0" err="1">
                <a:solidFill>
                  <a:schemeClr val="accent4"/>
                </a:solidFill>
              </a:rPr>
              <a:t>higher</a:t>
            </a:r>
            <a:r>
              <a:rPr lang="fr-BE" sz="1200" dirty="0">
                <a:solidFill>
                  <a:schemeClr val="accent4"/>
                </a:solidFill>
              </a:rPr>
              <a:t> the </a:t>
            </a:r>
            <a:r>
              <a:rPr lang="fr-BE" sz="1200" dirty="0" err="1">
                <a:solidFill>
                  <a:schemeClr val="accent4"/>
                </a:solidFill>
              </a:rPr>
              <a:t>peak</a:t>
            </a:r>
            <a:r>
              <a:rPr lang="fr-BE" sz="1200" dirty="0">
                <a:solidFill>
                  <a:schemeClr val="accent4"/>
                </a:solidFill>
              </a:rPr>
              <a:t> </a:t>
            </a:r>
            <a:r>
              <a:rPr lang="fr-BE" sz="1200" dirty="0" err="1">
                <a:solidFill>
                  <a:schemeClr val="accent4"/>
                </a:solidFill>
              </a:rPr>
              <a:t>is</a:t>
            </a:r>
            <a:r>
              <a:rPr lang="fr-BE" sz="1200" dirty="0">
                <a:solidFill>
                  <a:schemeClr val="accent4"/>
                </a:solidFill>
              </a:rPr>
              <a:t>, the </a:t>
            </a:r>
            <a:r>
              <a:rPr lang="fr-BE" sz="1200" dirty="0" err="1">
                <a:solidFill>
                  <a:schemeClr val="accent4"/>
                </a:solidFill>
              </a:rPr>
              <a:t>better</a:t>
            </a:r>
            <a:r>
              <a:rPr lang="fr-BE" sz="1200" dirty="0">
                <a:solidFill>
                  <a:schemeClr val="accent4"/>
                </a:solidFill>
              </a:rPr>
              <a:t> the </a:t>
            </a:r>
            <a:r>
              <a:rPr lang="fr-BE" sz="1200" dirty="0" err="1">
                <a:solidFill>
                  <a:schemeClr val="accent4"/>
                </a:solidFill>
              </a:rPr>
              <a:t>photovoltaic</a:t>
            </a:r>
            <a:r>
              <a:rPr lang="fr-BE" sz="1200" dirty="0">
                <a:solidFill>
                  <a:schemeClr val="accent4"/>
                </a:solidFill>
              </a:rPr>
              <a:t> compound </a:t>
            </a:r>
            <a:r>
              <a:rPr lang="fr-BE" sz="1200" dirty="0" err="1">
                <a:solidFill>
                  <a:schemeClr val="accent4"/>
                </a:solidFill>
              </a:rPr>
              <a:t>is</a:t>
            </a:r>
            <a:r>
              <a:rPr lang="fr-BE" sz="1200" dirty="0">
                <a:solidFill>
                  <a:schemeClr val="accent4"/>
                </a:solidFill>
              </a:rPr>
              <a:t> (longer </a:t>
            </a:r>
            <a:r>
              <a:rPr lang="fr-BE" sz="1200" dirty="0" err="1">
                <a:solidFill>
                  <a:schemeClr val="accent4"/>
                </a:solidFill>
              </a:rPr>
              <a:t>electron</a:t>
            </a:r>
            <a:r>
              <a:rPr lang="fr-BE" sz="1200" dirty="0">
                <a:solidFill>
                  <a:schemeClr val="accent4"/>
                </a:solidFill>
              </a:rPr>
              <a:t> </a:t>
            </a:r>
            <a:r>
              <a:rPr lang="fr-BE" sz="1200" dirty="0" err="1">
                <a:solidFill>
                  <a:schemeClr val="accent4"/>
                </a:solidFill>
              </a:rPr>
              <a:t>lifetime</a:t>
            </a:r>
            <a:r>
              <a:rPr lang="fr-BE" sz="1200" dirty="0">
                <a:solidFill>
                  <a:schemeClr val="accent4"/>
                </a:solidFill>
              </a:rPr>
              <a:t>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540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err="1"/>
              <a:t>Despite</a:t>
            </a:r>
            <a:r>
              <a:rPr lang="fr-BE" dirty="0"/>
              <a:t> the </a:t>
            </a:r>
            <a:r>
              <a:rPr lang="fr-BE" dirty="0" err="1"/>
              <a:t>higher</a:t>
            </a:r>
            <a:r>
              <a:rPr lang="fr-BE" dirty="0"/>
              <a:t> absorbance and the </a:t>
            </a:r>
            <a:r>
              <a:rPr lang="fr-BE" dirty="0" err="1"/>
              <a:t>better</a:t>
            </a:r>
            <a:r>
              <a:rPr lang="fr-BE" dirty="0"/>
              <a:t> </a:t>
            </a:r>
            <a:r>
              <a:rPr lang="fr-BE" dirty="0" err="1"/>
              <a:t>connectivity</a:t>
            </a:r>
            <a:r>
              <a:rPr lang="fr-BE" dirty="0"/>
              <a:t> the spray-</a:t>
            </a:r>
            <a:r>
              <a:rPr lang="fr-BE" dirty="0" err="1"/>
              <a:t>coated</a:t>
            </a:r>
            <a:r>
              <a:rPr lang="fr-BE" dirty="0"/>
              <a:t> </a:t>
            </a:r>
            <a:r>
              <a:rPr lang="fr-BE" dirty="0" err="1"/>
              <a:t>device</a:t>
            </a:r>
            <a:r>
              <a:rPr lang="fr-BE" dirty="0"/>
              <a:t> shows </a:t>
            </a:r>
            <a:r>
              <a:rPr lang="fr-BE" dirty="0" err="1"/>
              <a:t>reduced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</a:t>
            </a:r>
            <a:r>
              <a:rPr lang="fr-BE" dirty="0" err="1"/>
              <a:t>density</a:t>
            </a:r>
            <a:r>
              <a:rPr lang="fr-BE" dirty="0"/>
              <a:t> (</a:t>
            </a:r>
            <a:r>
              <a:rPr lang="fr-BE" dirty="0" err="1"/>
              <a:t>Jsc</a:t>
            </a:r>
            <a:r>
              <a:rPr lang="fr-BE" dirty="0"/>
              <a:t>) </a:t>
            </a:r>
            <a:r>
              <a:rPr lang="fr-BE" dirty="0" err="1"/>
              <a:t>compared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spin-</a:t>
            </a:r>
            <a:r>
              <a:rPr lang="fr-BE" dirty="0" err="1"/>
              <a:t>coated</a:t>
            </a:r>
            <a:r>
              <a:rPr lang="fr-BE" dirty="0"/>
              <a:t> benchmark and </a:t>
            </a:r>
            <a:r>
              <a:rPr lang="fr-BE" dirty="0" err="1"/>
              <a:t>this</a:t>
            </a:r>
            <a:r>
              <a:rPr lang="fr-BE" dirty="0"/>
              <a:t> trend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corroborated</a:t>
            </a:r>
            <a:r>
              <a:rPr lang="fr-BE" dirty="0"/>
              <a:t> by the </a:t>
            </a:r>
            <a:r>
              <a:rPr lang="fr-BE" dirty="0" err="1"/>
              <a:t>external</a:t>
            </a:r>
            <a:r>
              <a:rPr lang="fr-BE" dirty="0"/>
              <a:t> quantum </a:t>
            </a:r>
            <a:r>
              <a:rPr lang="fr-BE" dirty="0" err="1"/>
              <a:t>efficiency</a:t>
            </a:r>
            <a:r>
              <a:rPr lang="fr-BE" dirty="0"/>
              <a:t> (EQE) </a:t>
            </a:r>
            <a:r>
              <a:rPr lang="fr-BE" dirty="0" err="1"/>
              <a:t>measurements</a:t>
            </a:r>
            <a:r>
              <a:rPr lang="fr-BE" dirty="0"/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charge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spin-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spray-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Cs2AgBiBr6-based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electrochemical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impedance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(EIS)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B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Dire que c’est ma cellule championne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Uniformiser tableau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196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err="1"/>
              <a:t>Despite</a:t>
            </a:r>
            <a:r>
              <a:rPr lang="fr-BE" dirty="0"/>
              <a:t> the </a:t>
            </a:r>
            <a:r>
              <a:rPr lang="fr-BE" dirty="0" err="1"/>
              <a:t>higher</a:t>
            </a:r>
            <a:r>
              <a:rPr lang="fr-BE" dirty="0"/>
              <a:t> absorbance and the </a:t>
            </a:r>
            <a:r>
              <a:rPr lang="fr-BE" dirty="0" err="1"/>
              <a:t>better</a:t>
            </a:r>
            <a:r>
              <a:rPr lang="fr-BE" dirty="0"/>
              <a:t> </a:t>
            </a:r>
            <a:r>
              <a:rPr lang="fr-BE" dirty="0" err="1"/>
              <a:t>connectivity</a:t>
            </a:r>
            <a:r>
              <a:rPr lang="fr-BE" dirty="0"/>
              <a:t> the spray-</a:t>
            </a:r>
            <a:r>
              <a:rPr lang="fr-BE" dirty="0" err="1"/>
              <a:t>coated</a:t>
            </a:r>
            <a:r>
              <a:rPr lang="fr-BE" dirty="0"/>
              <a:t> </a:t>
            </a:r>
            <a:r>
              <a:rPr lang="fr-BE" dirty="0" err="1"/>
              <a:t>device</a:t>
            </a:r>
            <a:r>
              <a:rPr lang="fr-BE" dirty="0"/>
              <a:t> shows </a:t>
            </a:r>
            <a:r>
              <a:rPr lang="fr-BE" dirty="0" err="1"/>
              <a:t>reduced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</a:t>
            </a:r>
            <a:r>
              <a:rPr lang="fr-BE" dirty="0" err="1"/>
              <a:t>density</a:t>
            </a:r>
            <a:r>
              <a:rPr lang="fr-BE" dirty="0"/>
              <a:t> (</a:t>
            </a:r>
            <a:r>
              <a:rPr lang="fr-BE" dirty="0" err="1"/>
              <a:t>Jsc</a:t>
            </a:r>
            <a:r>
              <a:rPr lang="fr-BE" dirty="0"/>
              <a:t>) </a:t>
            </a:r>
            <a:r>
              <a:rPr lang="fr-BE" dirty="0" err="1"/>
              <a:t>compared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spin-</a:t>
            </a:r>
            <a:r>
              <a:rPr lang="fr-BE" dirty="0" err="1"/>
              <a:t>coated</a:t>
            </a:r>
            <a:r>
              <a:rPr lang="fr-BE" dirty="0"/>
              <a:t> benchmark and </a:t>
            </a:r>
            <a:r>
              <a:rPr lang="fr-BE" dirty="0" err="1"/>
              <a:t>this</a:t>
            </a:r>
            <a:r>
              <a:rPr lang="fr-BE" dirty="0"/>
              <a:t> trend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corroborated</a:t>
            </a:r>
            <a:r>
              <a:rPr lang="fr-BE" dirty="0"/>
              <a:t> by the </a:t>
            </a:r>
            <a:r>
              <a:rPr lang="fr-BE" dirty="0" err="1"/>
              <a:t>external</a:t>
            </a:r>
            <a:r>
              <a:rPr lang="fr-BE" dirty="0"/>
              <a:t> quantum </a:t>
            </a:r>
            <a:r>
              <a:rPr lang="fr-BE" dirty="0" err="1"/>
              <a:t>efficiency</a:t>
            </a:r>
            <a:r>
              <a:rPr lang="fr-BE" dirty="0"/>
              <a:t> (EQE) </a:t>
            </a:r>
            <a:r>
              <a:rPr lang="fr-BE" dirty="0" err="1"/>
              <a:t>measurements</a:t>
            </a:r>
            <a:r>
              <a:rPr lang="fr-BE" dirty="0"/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charge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spin-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spray-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Cs2AgBiBr6-based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electrochemical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impedance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(EIS)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B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Dire que c’est ma cellule championne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Uniformiser tableau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245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Data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fitted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equivalent</a:t>
            </a:r>
            <a:r>
              <a:rPr lang="fr-BE" dirty="0"/>
              <a:t> circuit </a:t>
            </a:r>
            <a:r>
              <a:rPr lang="fr-BE" dirty="0" err="1"/>
              <a:t>model.The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</a:t>
            </a:r>
            <a:r>
              <a:rPr lang="fr-BE" dirty="0" err="1"/>
              <a:t>electrical</a:t>
            </a:r>
            <a:r>
              <a:rPr lang="fr-BE" dirty="0"/>
              <a:t> circuit </a:t>
            </a:r>
            <a:r>
              <a:rPr lang="fr-BE" dirty="0" err="1"/>
              <a:t>consists</a:t>
            </a:r>
            <a:r>
              <a:rPr lang="fr-BE" dirty="0"/>
              <a:t> of: an R1 </a:t>
            </a:r>
            <a:r>
              <a:rPr lang="fr-BE" dirty="0" err="1"/>
              <a:t>resistance</a:t>
            </a:r>
            <a:r>
              <a:rPr lang="fr-BE" dirty="0"/>
              <a:t> </a:t>
            </a:r>
            <a:r>
              <a:rPr lang="fr-BE" dirty="0" err="1"/>
              <a:t>associated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wires</a:t>
            </a:r>
            <a:r>
              <a:rPr lang="fr-BE" dirty="0"/>
              <a:t> and contacts; an R2//Q2 </a:t>
            </a:r>
            <a:r>
              <a:rPr lang="fr-BE" dirty="0" err="1"/>
              <a:t>element</a:t>
            </a:r>
            <a:r>
              <a:rPr lang="fr-BE" dirty="0"/>
              <a:t> </a:t>
            </a:r>
            <a:r>
              <a:rPr lang="fr-BE" dirty="0" err="1"/>
              <a:t>characteristic</a:t>
            </a:r>
            <a:r>
              <a:rPr lang="fr-BE" dirty="0"/>
              <a:t> of the </a:t>
            </a:r>
            <a:r>
              <a:rPr lang="fr-BE" dirty="0" err="1"/>
              <a:t>selective</a:t>
            </a:r>
            <a:r>
              <a:rPr lang="fr-BE" dirty="0"/>
              <a:t> contacts, </a:t>
            </a:r>
            <a:r>
              <a:rPr lang="fr-BE" dirty="0" err="1"/>
              <a:t>including</a:t>
            </a:r>
            <a:r>
              <a:rPr lang="fr-BE" dirty="0"/>
              <a:t> c-TiO2 and mp-TiO2 for </a:t>
            </a:r>
            <a:r>
              <a:rPr lang="fr-BE" dirty="0" err="1"/>
              <a:t>electron-selective</a:t>
            </a:r>
            <a:r>
              <a:rPr lang="fr-BE" dirty="0"/>
              <a:t> contacts and the </a:t>
            </a:r>
            <a:r>
              <a:rPr lang="fr-BE" dirty="0" err="1"/>
              <a:t>Spiro-OMeTAD</a:t>
            </a:r>
            <a:r>
              <a:rPr lang="fr-BE" dirty="0"/>
              <a:t> for </a:t>
            </a:r>
            <a:r>
              <a:rPr lang="fr-BE" dirty="0" err="1"/>
              <a:t>hole-selective</a:t>
            </a:r>
            <a:r>
              <a:rPr lang="fr-BE" dirty="0"/>
              <a:t> contacts, </a:t>
            </a:r>
            <a:r>
              <a:rPr lang="fr-BE" dirty="0" err="1"/>
              <a:t>respectively</a:t>
            </a:r>
            <a:r>
              <a:rPr lang="fr-BE" dirty="0"/>
              <a:t> and an R3//Q3 </a:t>
            </a:r>
            <a:r>
              <a:rPr lang="fr-BE" dirty="0" err="1"/>
              <a:t>element</a:t>
            </a:r>
            <a:r>
              <a:rPr lang="fr-BE" dirty="0"/>
              <a:t> for </a:t>
            </a:r>
            <a:r>
              <a:rPr lang="fr-BE" dirty="0" err="1"/>
              <a:t>interfacial</a:t>
            </a:r>
            <a:r>
              <a:rPr lang="fr-BE" dirty="0"/>
              <a:t> </a:t>
            </a:r>
            <a:r>
              <a:rPr lang="fr-BE" dirty="0" err="1"/>
              <a:t>recombination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electrons</a:t>
            </a:r>
            <a:r>
              <a:rPr lang="fr-BE" dirty="0"/>
              <a:t> and </a:t>
            </a:r>
            <a:r>
              <a:rPr lang="fr-BE" dirty="0" err="1"/>
              <a:t>holes</a:t>
            </a:r>
            <a:r>
              <a:rPr lang="fr-BE" dirty="0"/>
              <a:t> </a:t>
            </a:r>
          </a:p>
          <a:p>
            <a:endParaRPr lang="fr-FR" dirty="0"/>
          </a:p>
          <a:p>
            <a:r>
              <a:rPr lang="fr-FR" dirty="0"/>
              <a:t>Focus on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: R3 and R2 </a:t>
            </a:r>
          </a:p>
          <a:p>
            <a:r>
              <a:rPr lang="fr-BE" sz="1200" b="1" dirty="0">
                <a:solidFill>
                  <a:schemeClr val="accent4"/>
                </a:solidFill>
              </a:rPr>
              <a:t>EIS data </a:t>
            </a:r>
            <a:r>
              <a:rPr lang="fr-BE" sz="1200" b="1" dirty="0" err="1">
                <a:solidFill>
                  <a:schemeClr val="accent4"/>
                </a:solidFill>
              </a:rPr>
              <a:t>corroborate</a:t>
            </a:r>
            <a:r>
              <a:rPr lang="fr-BE" sz="1200" b="1" dirty="0">
                <a:solidFill>
                  <a:schemeClr val="accent4"/>
                </a:solidFill>
              </a:rPr>
              <a:t> PL and J–V </a:t>
            </a:r>
            <a:r>
              <a:rPr lang="fr-BE" sz="1200" b="1" dirty="0" err="1">
                <a:solidFill>
                  <a:schemeClr val="accent4"/>
                </a:solidFill>
              </a:rPr>
              <a:t>results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65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Data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fitted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equivalent</a:t>
            </a:r>
            <a:r>
              <a:rPr lang="fr-BE" dirty="0"/>
              <a:t> circuit </a:t>
            </a:r>
            <a:r>
              <a:rPr lang="fr-BE" dirty="0" err="1"/>
              <a:t>model.The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</a:t>
            </a:r>
            <a:r>
              <a:rPr lang="fr-BE" dirty="0" err="1"/>
              <a:t>electrical</a:t>
            </a:r>
            <a:r>
              <a:rPr lang="fr-BE" dirty="0"/>
              <a:t> circuit </a:t>
            </a:r>
            <a:r>
              <a:rPr lang="fr-BE" dirty="0" err="1"/>
              <a:t>consists</a:t>
            </a:r>
            <a:r>
              <a:rPr lang="fr-BE" dirty="0"/>
              <a:t> of: an R1 </a:t>
            </a:r>
            <a:r>
              <a:rPr lang="fr-BE" dirty="0" err="1"/>
              <a:t>resistance</a:t>
            </a:r>
            <a:r>
              <a:rPr lang="fr-BE" dirty="0"/>
              <a:t> </a:t>
            </a:r>
            <a:r>
              <a:rPr lang="fr-BE" dirty="0" err="1"/>
              <a:t>associated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wires</a:t>
            </a:r>
            <a:r>
              <a:rPr lang="fr-BE" dirty="0"/>
              <a:t> and contacts; an R2//Q2 </a:t>
            </a:r>
            <a:r>
              <a:rPr lang="fr-BE" dirty="0" err="1"/>
              <a:t>element</a:t>
            </a:r>
            <a:r>
              <a:rPr lang="fr-BE" dirty="0"/>
              <a:t> </a:t>
            </a:r>
            <a:r>
              <a:rPr lang="fr-BE" dirty="0" err="1"/>
              <a:t>characteristic</a:t>
            </a:r>
            <a:r>
              <a:rPr lang="fr-BE" dirty="0"/>
              <a:t> of the </a:t>
            </a:r>
            <a:r>
              <a:rPr lang="fr-BE" dirty="0" err="1"/>
              <a:t>selective</a:t>
            </a:r>
            <a:r>
              <a:rPr lang="fr-BE" dirty="0"/>
              <a:t> contacts, </a:t>
            </a:r>
            <a:r>
              <a:rPr lang="fr-BE" dirty="0" err="1"/>
              <a:t>including</a:t>
            </a:r>
            <a:r>
              <a:rPr lang="fr-BE" dirty="0"/>
              <a:t> c-TiO2 and mp-TiO2 for </a:t>
            </a:r>
            <a:r>
              <a:rPr lang="fr-BE" dirty="0" err="1"/>
              <a:t>electron-selective</a:t>
            </a:r>
            <a:r>
              <a:rPr lang="fr-BE" dirty="0"/>
              <a:t> contacts and the </a:t>
            </a:r>
            <a:r>
              <a:rPr lang="fr-BE" dirty="0" err="1"/>
              <a:t>Spiro-OMeTAD</a:t>
            </a:r>
            <a:r>
              <a:rPr lang="fr-BE" dirty="0"/>
              <a:t> for </a:t>
            </a:r>
            <a:r>
              <a:rPr lang="fr-BE" dirty="0" err="1"/>
              <a:t>hole-selective</a:t>
            </a:r>
            <a:r>
              <a:rPr lang="fr-BE" dirty="0"/>
              <a:t> contacts, </a:t>
            </a:r>
            <a:r>
              <a:rPr lang="fr-BE" dirty="0" err="1"/>
              <a:t>respectively</a:t>
            </a:r>
            <a:r>
              <a:rPr lang="fr-BE" dirty="0"/>
              <a:t> and an R3//Q3 </a:t>
            </a:r>
            <a:r>
              <a:rPr lang="fr-BE" dirty="0" err="1"/>
              <a:t>element</a:t>
            </a:r>
            <a:r>
              <a:rPr lang="fr-BE" dirty="0"/>
              <a:t> for </a:t>
            </a:r>
            <a:r>
              <a:rPr lang="fr-BE" dirty="0" err="1"/>
              <a:t>interfacial</a:t>
            </a:r>
            <a:r>
              <a:rPr lang="fr-BE" dirty="0"/>
              <a:t> </a:t>
            </a:r>
            <a:r>
              <a:rPr lang="fr-BE" dirty="0" err="1"/>
              <a:t>recombination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electrons</a:t>
            </a:r>
            <a:r>
              <a:rPr lang="fr-BE" dirty="0"/>
              <a:t> and </a:t>
            </a:r>
            <a:r>
              <a:rPr lang="fr-BE" dirty="0" err="1"/>
              <a:t>holes</a:t>
            </a:r>
            <a:r>
              <a:rPr lang="fr-BE" dirty="0"/>
              <a:t> </a:t>
            </a:r>
          </a:p>
          <a:p>
            <a:endParaRPr lang="fr-FR" dirty="0"/>
          </a:p>
          <a:p>
            <a:r>
              <a:rPr lang="fr-FR" dirty="0"/>
              <a:t>Focus on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: R3 and R2 </a:t>
            </a:r>
          </a:p>
          <a:p>
            <a:r>
              <a:rPr lang="fr-BE" sz="1200" b="1" dirty="0">
                <a:solidFill>
                  <a:schemeClr val="accent4"/>
                </a:solidFill>
              </a:rPr>
              <a:t>EIS data </a:t>
            </a:r>
            <a:r>
              <a:rPr lang="fr-BE" sz="1200" b="1" dirty="0" err="1">
                <a:solidFill>
                  <a:schemeClr val="accent4"/>
                </a:solidFill>
              </a:rPr>
              <a:t>corroborate</a:t>
            </a:r>
            <a:r>
              <a:rPr lang="fr-BE" sz="1200" b="1" dirty="0">
                <a:solidFill>
                  <a:schemeClr val="accent4"/>
                </a:solidFill>
              </a:rPr>
              <a:t> PL and J–V </a:t>
            </a:r>
            <a:r>
              <a:rPr lang="fr-BE" sz="1200" b="1" dirty="0" err="1">
                <a:solidFill>
                  <a:schemeClr val="accent4"/>
                </a:solidFill>
              </a:rPr>
              <a:t>results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064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Perspectives : facilitate infiltration, substitution, improve hole conduction =&gt; PEN/TET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conclude about Cs2AgBiBr6 as an alternative lead-free perovskite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246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Perspectives : facilitate infiltration, substitution, improve hole conduction =&gt; PEN/TET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conclude about Cs2AgBiBr6 as an alternative lead-free perovskite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131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Perspectives : facilitate infiltration, substitution, improve hole conduction =&gt; PEN/TET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conclude about Cs2AgBiBr6 as an alternative lead-free perovskite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516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13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</a:t>
            </a:r>
            <a:r>
              <a:rPr lang="fr-FR" dirty="0" err="1"/>
              <a:t>is</a:t>
            </a:r>
            <a:r>
              <a:rPr lang="fr-FR" dirty="0"/>
              <a:t> one </a:t>
            </a:r>
            <a:r>
              <a:rPr lang="fr-FR" dirty="0" err="1"/>
              <a:t>promising</a:t>
            </a:r>
            <a:r>
              <a:rPr lang="fr-FR" dirty="0"/>
              <a:t> alternative</a:t>
            </a:r>
          </a:p>
          <a:p>
            <a:endParaRPr lang="fr-FR" dirty="0"/>
          </a:p>
          <a:p>
            <a:r>
              <a:rPr lang="fr-FR" dirty="0"/>
              <a:t>Eviter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efficiencies</a:t>
            </a:r>
            <a:r>
              <a:rPr lang="fr-FR" dirty="0"/>
              <a:t>: are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</a:t>
            </a:r>
            <a:r>
              <a:rPr lang="fr-FR" dirty="0" err="1"/>
              <a:t>theoretical</a:t>
            </a:r>
            <a:r>
              <a:rPr lang="fr-FR" dirty="0"/>
              <a:t> maximum </a:t>
            </a:r>
            <a:r>
              <a:rPr lang="fr-FR" dirty="0" err="1"/>
              <a:t>efficiency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965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Atomization with US =&gt; micron-sized droplets sprayed onto glass surface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17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82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</a:t>
            </a:r>
            <a:r>
              <a:rPr lang="fr-FR" dirty="0" err="1"/>
              <a:t>is</a:t>
            </a:r>
            <a:r>
              <a:rPr lang="fr-FR" dirty="0"/>
              <a:t> one </a:t>
            </a:r>
            <a:r>
              <a:rPr lang="fr-FR" dirty="0" err="1"/>
              <a:t>promising</a:t>
            </a:r>
            <a:r>
              <a:rPr lang="fr-FR" dirty="0"/>
              <a:t> alternative</a:t>
            </a:r>
          </a:p>
          <a:p>
            <a:endParaRPr lang="fr-FR" dirty="0"/>
          </a:p>
          <a:p>
            <a:r>
              <a:rPr lang="fr-FR" dirty="0"/>
              <a:t>Eviter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efficiencies</a:t>
            </a:r>
            <a:r>
              <a:rPr lang="fr-FR" dirty="0"/>
              <a:t>: are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</a:t>
            </a:r>
            <a:r>
              <a:rPr lang="fr-FR" dirty="0" err="1"/>
              <a:t>theoretical</a:t>
            </a:r>
            <a:r>
              <a:rPr lang="fr-FR" dirty="0"/>
              <a:t> maximum </a:t>
            </a:r>
            <a:r>
              <a:rPr lang="fr-FR" dirty="0" err="1"/>
              <a:t>efficiency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13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</a:t>
            </a:r>
            <a:r>
              <a:rPr lang="fr-FR" dirty="0" err="1"/>
              <a:t>is</a:t>
            </a:r>
            <a:r>
              <a:rPr lang="fr-FR" dirty="0"/>
              <a:t> one </a:t>
            </a:r>
            <a:r>
              <a:rPr lang="fr-FR" dirty="0" err="1"/>
              <a:t>promising</a:t>
            </a:r>
            <a:r>
              <a:rPr lang="fr-FR" dirty="0"/>
              <a:t> alternative</a:t>
            </a:r>
          </a:p>
          <a:p>
            <a:endParaRPr lang="fr-FR" dirty="0"/>
          </a:p>
          <a:p>
            <a:r>
              <a:rPr lang="fr-FR" dirty="0"/>
              <a:t>Eviter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efficiencies</a:t>
            </a:r>
            <a:r>
              <a:rPr lang="fr-FR" dirty="0"/>
              <a:t>: are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</a:t>
            </a:r>
            <a:r>
              <a:rPr lang="fr-FR" dirty="0" err="1"/>
              <a:t>theoretical</a:t>
            </a:r>
            <a:r>
              <a:rPr lang="fr-FR" dirty="0"/>
              <a:t> maximum </a:t>
            </a:r>
            <a:r>
              <a:rPr lang="fr-FR" dirty="0" err="1"/>
              <a:t>efficiency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66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Aspect fondamental: comparaison des 2 méthodes (morphologie, paramètres etc.) pas juste </a:t>
            </a:r>
            <a:r>
              <a:rPr lang="fr-FR" dirty="0" err="1"/>
              <a:t>upscaling</a:t>
            </a:r>
            <a:endParaRPr lang="fr-F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 Parler de l’</a:t>
            </a:r>
            <a:r>
              <a:rPr lang="fr-FR" dirty="0" err="1"/>
              <a:t>ExactaCoat</a:t>
            </a:r>
            <a:r>
              <a:rPr lang="fr-FR" dirty="0"/>
              <a:t> (permet de déposer jusqu’à 40X40cm)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fr-FR" dirty="0">
                <a:sym typeface="Wingdings" pitchFamily="2" charset="2"/>
              </a:rPr>
              <a:t>ATTENTION ne pas citer tous les paramètres de dépôts USP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fr-FR" dirty="0" err="1">
                <a:sym typeface="Wingdings" pitchFamily="2" charset="2"/>
              </a:rPr>
              <a:t>Méchanismes</a:t>
            </a:r>
            <a:r>
              <a:rPr lang="fr-FR" dirty="0">
                <a:sym typeface="Wingdings" pitchFamily="2" charset="2"/>
              </a:rPr>
              <a:t> de dépôts différents donc comparaison fondamentale des deux techniques (spin: référence et USP et peut être développé pour des plus grandes surfaces).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42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1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appropriate</a:t>
            </a:r>
            <a:r>
              <a:rPr lang="fr-FR" dirty="0"/>
              <a:t> architecture (n-i-p)</a:t>
            </a:r>
          </a:p>
          <a:p>
            <a:r>
              <a:rPr lang="fr-FR" dirty="0"/>
              <a:t>Pas préciser les épaisseurs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9FE-3BEA-E04A-B421-E5B7F4ECE8E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92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noProof="1" smtClean="0"/>
            </a:lvl1pPr>
          </a:lstStyle>
          <a:p>
            <a:r>
              <a:rPr lang="fr-BE" noProof="1"/>
              <a:t>Formatvorlage des Untertitelmasters durch Klicken bearbeiten</a:t>
            </a:r>
          </a:p>
        </p:txBody>
      </p:sp>
      <p:sp>
        <p:nvSpPr>
          <p:cNvPr id="15667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noProof="1" smtClean="0"/>
            </a:lvl1pPr>
          </a:lstStyle>
          <a:p>
            <a:r>
              <a:rPr lang="fr-BE" noProof="1"/>
              <a:t>Titelmasterformat durch Klicken bearbeiten</a:t>
            </a:r>
          </a:p>
        </p:txBody>
      </p:sp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F753-5E45-3846-A9DF-A50AA3A80600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2328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692DB-CC76-F04E-B0CC-7BCAC4FCAA3C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463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9729" y="411163"/>
            <a:ext cx="2130425" cy="539115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1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86529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68636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1" indent="0">
              <a:buNone/>
              <a:defRPr sz="1800"/>
            </a:lvl2pPr>
            <a:lvl3pPr marL="914340" indent="0">
              <a:buNone/>
              <a:defRPr sz="1600"/>
            </a:lvl3pPr>
            <a:lvl4pPr marL="1371511" indent="0">
              <a:buNone/>
              <a:defRPr sz="1400"/>
            </a:lvl4pPr>
            <a:lvl5pPr marL="1828681" indent="0">
              <a:buNone/>
              <a:defRPr sz="1400"/>
            </a:lvl5pPr>
            <a:lvl6pPr marL="2285851" indent="0">
              <a:buNone/>
              <a:defRPr sz="1400"/>
            </a:lvl6pPr>
            <a:lvl7pPr marL="2743021" indent="0">
              <a:buNone/>
              <a:defRPr sz="1400"/>
            </a:lvl7pPr>
            <a:lvl8pPr marL="3200192" indent="0">
              <a:buNone/>
              <a:defRPr sz="1400"/>
            </a:lvl8pPr>
            <a:lvl9pPr marL="3657362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79B7-F605-C044-BAF1-E4282FB052DF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455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7" y="1489075"/>
            <a:ext cx="4186237" cy="4313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03CC7-709A-9F4E-B567-2DD60033E2EE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3261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0479047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1F0B-0DB5-5743-8531-A14985D1B31D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479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132C-DCBA-1E43-9354-824D752D2C34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128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0" indent="0">
              <a:buNone/>
              <a:defRPr sz="1000"/>
            </a:lvl3pPr>
            <a:lvl4pPr marL="1371511" indent="0">
              <a:buNone/>
              <a:defRPr sz="900"/>
            </a:lvl4pPr>
            <a:lvl5pPr marL="1828681" indent="0">
              <a:buNone/>
              <a:defRPr sz="900"/>
            </a:lvl5pPr>
            <a:lvl6pPr marL="2285851" indent="0">
              <a:buNone/>
              <a:defRPr sz="900"/>
            </a:lvl6pPr>
            <a:lvl7pPr marL="2743021" indent="0">
              <a:buNone/>
              <a:defRPr sz="900"/>
            </a:lvl7pPr>
            <a:lvl8pPr marL="3200192" indent="0">
              <a:buNone/>
              <a:defRPr sz="900"/>
            </a:lvl8pPr>
            <a:lvl9pPr marL="3657362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212F-329A-7943-837D-75FCBCE2AE44}" type="slidenum">
              <a:rPr lang="fr-FR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666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0" indent="0">
              <a:buNone/>
              <a:defRPr sz="2400"/>
            </a:lvl3pPr>
            <a:lvl4pPr marL="1371511" indent="0">
              <a:buNone/>
              <a:defRPr sz="2000"/>
            </a:lvl4pPr>
            <a:lvl5pPr marL="1828681" indent="0">
              <a:buNone/>
              <a:defRPr sz="2000"/>
            </a:lvl5pPr>
            <a:lvl6pPr marL="2285851" indent="0">
              <a:buNone/>
              <a:defRPr sz="2000"/>
            </a:lvl6pPr>
            <a:lvl7pPr marL="2743021" indent="0">
              <a:buNone/>
              <a:defRPr sz="2000"/>
            </a:lvl7pPr>
            <a:lvl8pPr marL="3200192" indent="0">
              <a:buNone/>
              <a:defRPr sz="2000"/>
            </a:lvl8pPr>
            <a:lvl9pPr marL="3657362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0" indent="0">
              <a:buNone/>
              <a:defRPr sz="1000"/>
            </a:lvl3pPr>
            <a:lvl4pPr marL="1371511" indent="0">
              <a:buNone/>
              <a:defRPr sz="900"/>
            </a:lvl4pPr>
            <a:lvl5pPr marL="1828681" indent="0">
              <a:buNone/>
              <a:defRPr sz="900"/>
            </a:lvl5pPr>
            <a:lvl6pPr marL="2285851" indent="0">
              <a:buNone/>
              <a:defRPr sz="900"/>
            </a:lvl6pPr>
            <a:lvl7pPr marL="2743021" indent="0">
              <a:buNone/>
              <a:defRPr sz="900"/>
            </a:lvl7pPr>
            <a:lvl8pPr marL="3200192" indent="0">
              <a:buNone/>
              <a:defRPr sz="900"/>
            </a:lvl8pPr>
            <a:lvl9pPr marL="3657362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800700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9" y="1489075"/>
            <a:ext cx="8524875" cy="43132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Titelformat zu bearbeiten</a:t>
            </a:r>
          </a:p>
        </p:txBody>
      </p:sp>
      <p:pic>
        <p:nvPicPr>
          <p:cNvPr id="5" name="Image 4" descr="essaiLogoGreenmat_sans fond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562" y="116633"/>
            <a:ext cx="1303378" cy="42087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947854"/>
            <a:ext cx="9144000" cy="588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1pPr>
          </a:lstStyle>
          <a:p>
            <a:pPr defTabSz="91434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dirty="0">
              <a:solidFill>
                <a:srgbClr val="80808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9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venir Light"/>
          <a:ea typeface="ＭＳ Ｐゴシック" charset="0"/>
          <a:cs typeface="Avenir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17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34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51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68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0962" indent="-180962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chemeClr val="tx1"/>
          </a:solidFill>
          <a:latin typeface="Avenir Light"/>
          <a:ea typeface="ＭＳ Ｐゴシック" charset="0"/>
          <a:cs typeface="Avenir Light"/>
        </a:defRPr>
      </a:lvl1pPr>
      <a:lvl2pPr marL="444472" indent="-261922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venir Light"/>
          <a:ea typeface="ＭＳ Ｐゴシック" charset="0"/>
          <a:cs typeface="Avenir Light"/>
        </a:defRPr>
      </a:lvl2pPr>
      <a:lvl3pPr marL="720678" indent="-274621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venir Light"/>
          <a:ea typeface="ＭＳ Ｐゴシック" charset="0"/>
          <a:cs typeface="Avenir Light"/>
        </a:defRPr>
      </a:lvl3pPr>
      <a:lvl4pPr marL="987361" indent="-26509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venir Light"/>
          <a:ea typeface="ＭＳ Ｐゴシック" charset="0"/>
          <a:cs typeface="Avenir Light"/>
        </a:defRPr>
      </a:lvl4pPr>
      <a:lvl5pPr marL="1254044" indent="-26509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venir Light"/>
          <a:ea typeface="ＭＳ Ｐゴシック" charset="0"/>
          <a:cs typeface="Avenir Light"/>
        </a:defRPr>
      </a:lvl5pPr>
      <a:lvl6pPr marL="1711214" indent="-265097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384" indent="-265097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554" indent="-265097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724" indent="-265097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0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jpeg"/><Relationship Id="rId5" Type="http://schemas.openxmlformats.org/officeDocument/2006/relationships/image" Target="../media/image7.emf"/><Relationship Id="rId15" Type="http://schemas.openxmlformats.org/officeDocument/2006/relationships/image" Target="../media/image17.gi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www.greenmat.uliege.be/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20.tiff"/><Relationship Id="rId4" Type="http://schemas.openxmlformats.org/officeDocument/2006/relationships/image" Target="../media/image24.png"/><Relationship Id="rId9" Type="http://schemas.openxmlformats.org/officeDocument/2006/relationships/image" Target="../media/image19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20.tiff"/><Relationship Id="rId4" Type="http://schemas.openxmlformats.org/officeDocument/2006/relationships/image" Target="../media/image24.png"/><Relationship Id="rId9" Type="http://schemas.openxmlformats.org/officeDocument/2006/relationships/image" Target="../media/image19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366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pic>
        <p:nvPicPr>
          <p:cNvPr id="4" name="Image 3" descr="LogoGreenmat_2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64" y="239640"/>
            <a:ext cx="2217600" cy="792000"/>
          </a:xfrm>
          <a:prstGeom prst="rect">
            <a:avLst/>
          </a:prstGeom>
        </p:spPr>
      </p:pic>
      <p:pic>
        <p:nvPicPr>
          <p:cNvPr id="9" name="Image 8" descr="Logo ULiège 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89" y="59639"/>
            <a:ext cx="1945012" cy="1224000"/>
          </a:xfrm>
          <a:prstGeom prst="rect">
            <a:avLst/>
          </a:prstGeom>
        </p:spPr>
      </p:pic>
      <p:sp>
        <p:nvSpPr>
          <p:cNvPr id="10" name="Triangle rectangle 9"/>
          <p:cNvSpPr/>
          <p:nvPr/>
        </p:nvSpPr>
        <p:spPr>
          <a:xfrm rot="16200000">
            <a:off x="6558920" y="4272916"/>
            <a:ext cx="3789041" cy="1381127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0"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11" name="Triangle rectangle 10"/>
          <p:cNvSpPr/>
          <p:nvPr/>
        </p:nvSpPr>
        <p:spPr>
          <a:xfrm>
            <a:off x="1" y="1219"/>
            <a:ext cx="785936" cy="6396409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0"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087" y="2635163"/>
            <a:ext cx="7863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0B13D"/>
                </a:solidFill>
              </a:rPr>
              <a:t>High Open-Circuit Voltage Lead-Free Cs</a:t>
            </a:r>
            <a:r>
              <a:rPr lang="en-US" sz="2800" baseline="-25000" dirty="0">
                <a:solidFill>
                  <a:srgbClr val="30B13D"/>
                </a:solidFill>
              </a:rPr>
              <a:t>2</a:t>
            </a:r>
            <a:r>
              <a:rPr lang="en-US" sz="2800" dirty="0">
                <a:solidFill>
                  <a:srgbClr val="30B13D"/>
                </a:solidFill>
              </a:rPr>
              <a:t>AgBiBr</a:t>
            </a:r>
            <a:r>
              <a:rPr lang="en-US" sz="2800" baseline="-25000" dirty="0">
                <a:solidFill>
                  <a:srgbClr val="30B13D"/>
                </a:solidFill>
              </a:rPr>
              <a:t>6</a:t>
            </a:r>
            <a:r>
              <a:rPr lang="en-US" sz="2800" dirty="0">
                <a:solidFill>
                  <a:srgbClr val="30B13D"/>
                </a:solidFill>
              </a:rPr>
              <a:t> Double Perovskite Solar Cells from Spray-Coating Deposition</a:t>
            </a:r>
            <a:endParaRPr lang="fr-BE" sz="2800" dirty="0">
              <a:solidFill>
                <a:srgbClr val="30B13D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F73983-B423-0345-9EE2-0E33A8B07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C132C-DCBA-1E43-9354-824D752D2C34}" type="slidenum">
              <a:rPr lang="fr-FR" smtClean="0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1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46CF6-3615-554F-860B-E9F10BFB682C}"/>
              </a:ext>
            </a:extLst>
          </p:cNvPr>
          <p:cNvSpPr/>
          <p:nvPr/>
        </p:nvSpPr>
        <p:spPr>
          <a:xfrm>
            <a:off x="3190877" y="540286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2000" dirty="0">
                <a:solidFill>
                  <a:schemeClr val="accent4"/>
                </a:solidFill>
              </a:rPr>
              <a:t>24</a:t>
            </a:r>
            <a:r>
              <a:rPr lang="fr-FR" sz="2000" baseline="30000" dirty="0">
                <a:solidFill>
                  <a:schemeClr val="accent4"/>
                </a:solidFill>
              </a:rPr>
              <a:t>th </a:t>
            </a:r>
            <a:r>
              <a:rPr lang="fr-FR" sz="2000" dirty="0">
                <a:solidFill>
                  <a:schemeClr val="accent4"/>
                </a:solidFill>
              </a:rPr>
              <a:t>May 2022</a:t>
            </a:r>
          </a:p>
          <a:p>
            <a:pPr algn="r"/>
            <a:r>
              <a:rPr lang="fr-FR" sz="2000" dirty="0">
                <a:solidFill>
                  <a:schemeClr val="accent4"/>
                </a:solidFill>
              </a:rPr>
              <a:t>València, HOPV 22</a:t>
            </a:r>
          </a:p>
          <a:p>
            <a:pPr algn="r"/>
            <a:endParaRPr lang="fr-FR" sz="2000" dirty="0">
              <a:solidFill>
                <a:schemeClr val="accent4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2E681E-563A-894E-A1BB-0B43330B8B3D}"/>
              </a:ext>
            </a:extLst>
          </p:cNvPr>
          <p:cNvSpPr txBox="1"/>
          <p:nvPr/>
        </p:nvSpPr>
        <p:spPr>
          <a:xfrm>
            <a:off x="751523" y="5402866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Nathan Daem</a:t>
            </a:r>
          </a:p>
          <a:p>
            <a:r>
              <a:rPr lang="fr-FR" sz="1600" dirty="0">
                <a:solidFill>
                  <a:schemeClr val="accent4"/>
                </a:solidFill>
              </a:rPr>
              <a:t>Nathan.Daem@uliege.be</a:t>
            </a:r>
          </a:p>
        </p:txBody>
      </p:sp>
    </p:spTree>
    <p:extLst>
      <p:ext uri="{BB962C8B-B14F-4D97-AF65-F5344CB8AC3E}">
        <p14:creationId xmlns:p14="http://schemas.microsoft.com/office/powerpoint/2010/main" val="21696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3B7E74-0E0C-6640-9C36-3A9D2248DCEE}"/>
              </a:ext>
            </a:extLst>
          </p:cNvPr>
          <p:cNvSpPr txBox="1"/>
          <p:nvPr/>
        </p:nvSpPr>
        <p:spPr>
          <a:xfrm>
            <a:off x="702215" y="4607229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Mesoporous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Filled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</a:rPr>
              <a:t>Collects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electrons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5159437-4138-5747-8F4A-6926D24A7D01}"/>
              </a:ext>
            </a:extLst>
          </p:cNvPr>
          <p:cNvSpPr txBox="1"/>
          <p:nvPr/>
        </p:nvSpPr>
        <p:spPr>
          <a:xfrm>
            <a:off x="32420" y="2534165"/>
            <a:ext cx="284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Double </a:t>
            </a:r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perovskite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Absorbs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light,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creates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electron-hole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pairs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B45A6A-9F5C-3C45-9427-95C4E17F9FFB}"/>
              </a:ext>
            </a:extLst>
          </p:cNvPr>
          <p:cNvCxnSpPr/>
          <p:nvPr/>
        </p:nvCxnSpPr>
        <p:spPr>
          <a:xfrm>
            <a:off x="6110998" y="3555528"/>
            <a:ext cx="713947" cy="703349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04B6F26-6B3E-B54D-ABAA-BB4DC745ED04}"/>
              </a:ext>
            </a:extLst>
          </p:cNvPr>
          <p:cNvCxnSpPr>
            <a:cxnSpLocks/>
          </p:cNvCxnSpPr>
          <p:nvPr/>
        </p:nvCxnSpPr>
        <p:spPr>
          <a:xfrm flipH="1">
            <a:off x="2368811" y="2709079"/>
            <a:ext cx="796391" cy="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2CC4BC9-D4D3-6147-9ECD-CDFF278704F1}"/>
              </a:ext>
            </a:extLst>
          </p:cNvPr>
          <p:cNvCxnSpPr>
            <a:cxnSpLocks/>
          </p:cNvCxnSpPr>
          <p:nvPr/>
        </p:nvCxnSpPr>
        <p:spPr>
          <a:xfrm flipH="1">
            <a:off x="2447089" y="3506136"/>
            <a:ext cx="1015004" cy="1047308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0B39083-A2FD-B849-AA9A-BDF2213C7067}"/>
              </a:ext>
            </a:extLst>
          </p:cNvPr>
          <p:cNvSpPr txBox="1"/>
          <p:nvPr/>
        </p:nvSpPr>
        <p:spPr>
          <a:xfrm>
            <a:off x="6819014" y="4214890"/>
            <a:ext cx="11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Dense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CA7A4-5C66-B547-8D77-09C23D8A6B3A}"/>
              </a:ext>
            </a:extLst>
          </p:cNvPr>
          <p:cNvSpPr txBox="1"/>
          <p:nvPr/>
        </p:nvSpPr>
        <p:spPr>
          <a:xfrm>
            <a:off x="6165810" y="4420086"/>
            <a:ext cx="25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Avoids</a:t>
            </a:r>
            <a:r>
              <a:rPr lang="fr-FR" sz="1600" dirty="0">
                <a:solidFill>
                  <a:prstClr val="black"/>
                </a:solidFill>
                <a:latin typeface="Calibri"/>
                <a:sym typeface="Wingdings"/>
              </a:rPr>
              <a:t> short-</a:t>
            </a: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cuts</a:t>
            </a: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44" indent="-285744" defTabSz="914400">
              <a:buFont typeface="Wingdings" charset="2"/>
              <a:buChar char="à"/>
            </a:pP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823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3B7E74-0E0C-6640-9C36-3A9D2248DCEE}"/>
              </a:ext>
            </a:extLst>
          </p:cNvPr>
          <p:cNvSpPr txBox="1"/>
          <p:nvPr/>
        </p:nvSpPr>
        <p:spPr>
          <a:xfrm>
            <a:off x="702215" y="4607229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Mesoporous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Filled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</a:rPr>
              <a:t>Collects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electrons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5159437-4138-5747-8F4A-6926D24A7D01}"/>
              </a:ext>
            </a:extLst>
          </p:cNvPr>
          <p:cNvSpPr txBox="1"/>
          <p:nvPr/>
        </p:nvSpPr>
        <p:spPr>
          <a:xfrm>
            <a:off x="32420" y="2534165"/>
            <a:ext cx="284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Double </a:t>
            </a:r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perovskite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Absorbs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light,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creates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electron-hole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pairs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B45A6A-9F5C-3C45-9427-95C4E17F9FFB}"/>
              </a:ext>
            </a:extLst>
          </p:cNvPr>
          <p:cNvCxnSpPr/>
          <p:nvPr/>
        </p:nvCxnSpPr>
        <p:spPr>
          <a:xfrm>
            <a:off x="6110998" y="3555528"/>
            <a:ext cx="713947" cy="703349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04B6F26-6B3E-B54D-ABAA-BB4DC745ED04}"/>
              </a:ext>
            </a:extLst>
          </p:cNvPr>
          <p:cNvCxnSpPr>
            <a:cxnSpLocks/>
          </p:cNvCxnSpPr>
          <p:nvPr/>
        </p:nvCxnSpPr>
        <p:spPr>
          <a:xfrm flipH="1">
            <a:off x="2368811" y="2709079"/>
            <a:ext cx="796391" cy="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43E6955-6123-BE4F-BD32-556B07B8A474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6208501" y="1689046"/>
            <a:ext cx="344699" cy="568354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2CC4BC9-D4D3-6147-9ECD-CDFF278704F1}"/>
              </a:ext>
            </a:extLst>
          </p:cNvPr>
          <p:cNvCxnSpPr>
            <a:cxnSpLocks/>
          </p:cNvCxnSpPr>
          <p:nvPr/>
        </p:nvCxnSpPr>
        <p:spPr>
          <a:xfrm flipH="1">
            <a:off x="2447089" y="3506136"/>
            <a:ext cx="1015004" cy="1047308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0B39083-A2FD-B849-AA9A-BDF2213C7067}"/>
              </a:ext>
            </a:extLst>
          </p:cNvPr>
          <p:cNvSpPr txBox="1"/>
          <p:nvPr/>
        </p:nvSpPr>
        <p:spPr>
          <a:xfrm>
            <a:off x="6819014" y="4214890"/>
            <a:ext cx="11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Dense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CA7A4-5C66-B547-8D77-09C23D8A6B3A}"/>
              </a:ext>
            </a:extLst>
          </p:cNvPr>
          <p:cNvSpPr txBox="1"/>
          <p:nvPr/>
        </p:nvSpPr>
        <p:spPr>
          <a:xfrm>
            <a:off x="6165810" y="4420086"/>
            <a:ext cx="25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Avoids</a:t>
            </a:r>
            <a:r>
              <a:rPr lang="fr-FR" sz="1600" dirty="0">
                <a:solidFill>
                  <a:prstClr val="black"/>
                </a:solidFill>
                <a:latin typeface="Calibri"/>
                <a:sym typeface="Wingdings"/>
              </a:rPr>
              <a:t> short-</a:t>
            </a: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cuts</a:t>
            </a: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44" indent="-285744" defTabSz="914400">
              <a:buFont typeface="Wingdings" charset="2"/>
              <a:buChar char="à"/>
            </a:pP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05DF555-65C2-8045-8EB2-D208F0BB2EDA}"/>
              </a:ext>
            </a:extLst>
          </p:cNvPr>
          <p:cNvSpPr txBox="1"/>
          <p:nvPr/>
        </p:nvSpPr>
        <p:spPr>
          <a:xfrm>
            <a:off x="6553200" y="1396658"/>
            <a:ext cx="279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Hole </a:t>
            </a:r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transporting</a:t>
            </a:r>
            <a:r>
              <a:rPr lang="fr-FR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buFont typeface="Wingdings" charset="2"/>
              <a:buChar char="à"/>
            </a:pPr>
            <a:r>
              <a:rPr lang="fr-FR" sz="16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Spiro-OMeTAD</a:t>
            </a:r>
            <a:endParaRPr lang="fr-FR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864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3B7E74-0E0C-6640-9C36-3A9D2248DCEE}"/>
              </a:ext>
            </a:extLst>
          </p:cNvPr>
          <p:cNvSpPr txBox="1"/>
          <p:nvPr/>
        </p:nvSpPr>
        <p:spPr>
          <a:xfrm>
            <a:off x="702215" y="4607229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Mesoporous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Filled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</a:rPr>
              <a:t>Collects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electrons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5159437-4138-5747-8F4A-6926D24A7D01}"/>
              </a:ext>
            </a:extLst>
          </p:cNvPr>
          <p:cNvSpPr txBox="1"/>
          <p:nvPr/>
        </p:nvSpPr>
        <p:spPr>
          <a:xfrm>
            <a:off x="32420" y="2534165"/>
            <a:ext cx="284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Double </a:t>
            </a:r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perovskite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Absorbs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light,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creates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electron-hole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pairs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B45A6A-9F5C-3C45-9427-95C4E17F9FFB}"/>
              </a:ext>
            </a:extLst>
          </p:cNvPr>
          <p:cNvCxnSpPr/>
          <p:nvPr/>
        </p:nvCxnSpPr>
        <p:spPr>
          <a:xfrm>
            <a:off x="6110998" y="3555528"/>
            <a:ext cx="713947" cy="703349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04B6F26-6B3E-B54D-ABAA-BB4DC745ED04}"/>
              </a:ext>
            </a:extLst>
          </p:cNvPr>
          <p:cNvCxnSpPr>
            <a:cxnSpLocks/>
          </p:cNvCxnSpPr>
          <p:nvPr/>
        </p:nvCxnSpPr>
        <p:spPr>
          <a:xfrm flipH="1">
            <a:off x="2368811" y="2709079"/>
            <a:ext cx="796391" cy="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43E6955-6123-BE4F-BD32-556B07B8A474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6208501" y="1689046"/>
            <a:ext cx="344699" cy="568354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2CC4BC9-D4D3-6147-9ECD-CDFF278704F1}"/>
              </a:ext>
            </a:extLst>
          </p:cNvPr>
          <p:cNvCxnSpPr>
            <a:cxnSpLocks/>
          </p:cNvCxnSpPr>
          <p:nvPr/>
        </p:nvCxnSpPr>
        <p:spPr>
          <a:xfrm flipH="1">
            <a:off x="2447089" y="3506136"/>
            <a:ext cx="1015004" cy="1047308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0B39083-A2FD-B849-AA9A-BDF2213C7067}"/>
              </a:ext>
            </a:extLst>
          </p:cNvPr>
          <p:cNvSpPr txBox="1"/>
          <p:nvPr/>
        </p:nvSpPr>
        <p:spPr>
          <a:xfrm>
            <a:off x="6819014" y="4214890"/>
            <a:ext cx="11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Dense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CA7A4-5C66-B547-8D77-09C23D8A6B3A}"/>
              </a:ext>
            </a:extLst>
          </p:cNvPr>
          <p:cNvSpPr txBox="1"/>
          <p:nvPr/>
        </p:nvSpPr>
        <p:spPr>
          <a:xfrm>
            <a:off x="6165810" y="4420086"/>
            <a:ext cx="25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Avoids</a:t>
            </a:r>
            <a:r>
              <a:rPr lang="fr-FR" sz="1600" dirty="0">
                <a:solidFill>
                  <a:prstClr val="black"/>
                </a:solidFill>
                <a:latin typeface="Calibri"/>
                <a:sym typeface="Wingdings"/>
              </a:rPr>
              <a:t> short-</a:t>
            </a: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cuts</a:t>
            </a: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44" indent="-285744" defTabSz="914400">
              <a:buFont typeface="Wingdings" charset="2"/>
              <a:buChar char="à"/>
            </a:pP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05DF555-65C2-8045-8EB2-D208F0BB2EDA}"/>
              </a:ext>
            </a:extLst>
          </p:cNvPr>
          <p:cNvSpPr txBox="1"/>
          <p:nvPr/>
        </p:nvSpPr>
        <p:spPr>
          <a:xfrm>
            <a:off x="6553200" y="1396658"/>
            <a:ext cx="279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Hole </a:t>
            </a:r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transporting</a:t>
            </a:r>
            <a:r>
              <a:rPr lang="fr-FR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buFont typeface="Wingdings" charset="2"/>
              <a:buChar char="à"/>
            </a:pPr>
            <a:r>
              <a:rPr lang="fr-FR" sz="16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Spiro-OMeTAD</a:t>
            </a:r>
            <a:endParaRPr lang="fr-FR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E4D2B42-DF5A-8347-82D5-EA5A5332B199}"/>
              </a:ext>
            </a:extLst>
          </p:cNvPr>
          <p:cNvSpPr txBox="1"/>
          <p:nvPr/>
        </p:nvSpPr>
        <p:spPr>
          <a:xfrm>
            <a:off x="269646" y="923501"/>
            <a:ext cx="188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Counter-electrode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buFont typeface="Wingdings" charset="2"/>
              <a:buChar char="à"/>
            </a:pPr>
            <a:r>
              <a:rPr lang="fr-FR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Gold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64D1C66-9BBB-9543-80AD-FE0FE65227A6}"/>
              </a:ext>
            </a:extLst>
          </p:cNvPr>
          <p:cNvCxnSpPr>
            <a:cxnSpLocks/>
            <a:endCxn id="35" idx="3"/>
          </p:cNvCxnSpPr>
          <p:nvPr/>
        </p:nvCxnSpPr>
        <p:spPr>
          <a:xfrm flipH="1" flipV="1">
            <a:off x="2150684" y="1215889"/>
            <a:ext cx="519580" cy="555160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811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3B7E74-0E0C-6640-9C36-3A9D2248DCEE}"/>
              </a:ext>
            </a:extLst>
          </p:cNvPr>
          <p:cNvSpPr txBox="1"/>
          <p:nvPr/>
        </p:nvSpPr>
        <p:spPr>
          <a:xfrm>
            <a:off x="702215" y="4607229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Mesoporous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Filled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</a:rPr>
              <a:t>Collects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electrons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5159437-4138-5747-8F4A-6926D24A7D01}"/>
              </a:ext>
            </a:extLst>
          </p:cNvPr>
          <p:cNvSpPr txBox="1"/>
          <p:nvPr/>
        </p:nvSpPr>
        <p:spPr>
          <a:xfrm>
            <a:off x="32420" y="2534165"/>
            <a:ext cx="284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Double </a:t>
            </a:r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perovskite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Absorbs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light,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creates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electron-hole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pairs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B45A6A-9F5C-3C45-9427-95C4E17F9FFB}"/>
              </a:ext>
            </a:extLst>
          </p:cNvPr>
          <p:cNvCxnSpPr/>
          <p:nvPr/>
        </p:nvCxnSpPr>
        <p:spPr>
          <a:xfrm>
            <a:off x="6110998" y="3555528"/>
            <a:ext cx="713947" cy="703349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04B6F26-6B3E-B54D-ABAA-BB4DC745ED04}"/>
              </a:ext>
            </a:extLst>
          </p:cNvPr>
          <p:cNvCxnSpPr>
            <a:cxnSpLocks/>
          </p:cNvCxnSpPr>
          <p:nvPr/>
        </p:nvCxnSpPr>
        <p:spPr>
          <a:xfrm flipH="1">
            <a:off x="2368811" y="2709079"/>
            <a:ext cx="796391" cy="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43E6955-6123-BE4F-BD32-556B07B8A474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6208501" y="1689046"/>
            <a:ext cx="344699" cy="568354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2CC4BC9-D4D3-6147-9ECD-CDFF278704F1}"/>
              </a:ext>
            </a:extLst>
          </p:cNvPr>
          <p:cNvCxnSpPr>
            <a:cxnSpLocks/>
          </p:cNvCxnSpPr>
          <p:nvPr/>
        </p:nvCxnSpPr>
        <p:spPr>
          <a:xfrm flipH="1">
            <a:off x="2447089" y="3506136"/>
            <a:ext cx="1015004" cy="1047308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0B39083-A2FD-B849-AA9A-BDF2213C7067}"/>
              </a:ext>
            </a:extLst>
          </p:cNvPr>
          <p:cNvSpPr txBox="1"/>
          <p:nvPr/>
        </p:nvSpPr>
        <p:spPr>
          <a:xfrm>
            <a:off x="6819014" y="4214890"/>
            <a:ext cx="11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Dense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CA7A4-5C66-B547-8D77-09C23D8A6B3A}"/>
              </a:ext>
            </a:extLst>
          </p:cNvPr>
          <p:cNvSpPr txBox="1"/>
          <p:nvPr/>
        </p:nvSpPr>
        <p:spPr>
          <a:xfrm>
            <a:off x="6165810" y="4420086"/>
            <a:ext cx="25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Avoids</a:t>
            </a:r>
            <a:r>
              <a:rPr lang="fr-FR" sz="1600" dirty="0">
                <a:solidFill>
                  <a:prstClr val="black"/>
                </a:solidFill>
                <a:latin typeface="Calibri"/>
                <a:sym typeface="Wingdings"/>
              </a:rPr>
              <a:t> short-</a:t>
            </a: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cuts</a:t>
            </a: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44" indent="-285744" defTabSz="914400">
              <a:buFont typeface="Wingdings" charset="2"/>
              <a:buChar char="à"/>
            </a:pP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05DF555-65C2-8045-8EB2-D208F0BB2EDA}"/>
              </a:ext>
            </a:extLst>
          </p:cNvPr>
          <p:cNvSpPr txBox="1"/>
          <p:nvPr/>
        </p:nvSpPr>
        <p:spPr>
          <a:xfrm>
            <a:off x="6553200" y="1396658"/>
            <a:ext cx="279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Hole </a:t>
            </a:r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transporting</a:t>
            </a:r>
            <a:r>
              <a:rPr lang="fr-FR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buFont typeface="Wingdings" charset="2"/>
              <a:buChar char="à"/>
            </a:pPr>
            <a:r>
              <a:rPr lang="fr-FR" sz="16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Spiro-OMeTAD</a:t>
            </a:r>
            <a:endParaRPr lang="fr-FR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E4D2B42-DF5A-8347-82D5-EA5A5332B199}"/>
              </a:ext>
            </a:extLst>
          </p:cNvPr>
          <p:cNvSpPr txBox="1"/>
          <p:nvPr/>
        </p:nvSpPr>
        <p:spPr>
          <a:xfrm>
            <a:off x="269646" y="923501"/>
            <a:ext cx="188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Counter-electrode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buFont typeface="Wingdings" charset="2"/>
              <a:buChar char="à"/>
            </a:pPr>
            <a:r>
              <a:rPr lang="fr-FR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Gold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64D1C66-9BBB-9543-80AD-FE0FE65227A6}"/>
              </a:ext>
            </a:extLst>
          </p:cNvPr>
          <p:cNvCxnSpPr>
            <a:cxnSpLocks/>
            <a:endCxn id="35" idx="3"/>
          </p:cNvCxnSpPr>
          <p:nvPr/>
        </p:nvCxnSpPr>
        <p:spPr>
          <a:xfrm flipH="1" flipV="1">
            <a:off x="2150684" y="1215889"/>
            <a:ext cx="519580" cy="555160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FDEB4CD-BE01-8144-AA3B-D48E256A54C5}"/>
              </a:ext>
            </a:extLst>
          </p:cNvPr>
          <p:cNvSpPr/>
          <p:nvPr/>
        </p:nvSpPr>
        <p:spPr>
          <a:xfrm>
            <a:off x="47410" y="2534165"/>
            <a:ext cx="222975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9E0944-BCF0-E24D-9067-A32ADC08B5A4}"/>
              </a:ext>
            </a:extLst>
          </p:cNvPr>
          <p:cNvSpPr txBox="1"/>
          <p:nvPr/>
        </p:nvSpPr>
        <p:spPr>
          <a:xfrm>
            <a:off x="406235" y="3611383"/>
            <a:ext cx="13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 VS USP</a:t>
            </a:r>
          </a:p>
        </p:txBody>
      </p:sp>
    </p:spTree>
    <p:extLst>
      <p:ext uri="{BB962C8B-B14F-4D97-AF65-F5344CB8AC3E}">
        <p14:creationId xmlns:p14="http://schemas.microsoft.com/office/powerpoint/2010/main" val="23989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496CE69-76C1-A347-B706-67502E6908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AC0546-7632-BA4F-8E9F-C410C4A0E684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Publication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B976D7-FB50-4A45-B9CE-82987B3D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928" y="4192285"/>
            <a:ext cx="2184935" cy="21849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01FA1F-25D4-B444-B657-CE836D8E1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71" t="69259" r="30185" b="14630"/>
          <a:stretch/>
        </p:blipFill>
        <p:spPr>
          <a:xfrm>
            <a:off x="3568700" y="6344455"/>
            <a:ext cx="1257300" cy="5135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DAFD18-C508-3D4D-9E70-6DAF143C9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19" y="868680"/>
            <a:ext cx="7831465" cy="3261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5D3751-B223-914E-B27A-3175829A0BA0}"/>
              </a:ext>
            </a:extLst>
          </p:cNvPr>
          <p:cNvSpPr/>
          <p:nvPr/>
        </p:nvSpPr>
        <p:spPr>
          <a:xfrm>
            <a:off x="4381872" y="6324603"/>
            <a:ext cx="495300" cy="6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D37AA590-30A9-E045-BA71-51F25D8A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61" y="1168695"/>
            <a:ext cx="2101066" cy="1489539"/>
          </a:xfrm>
          <a:prstGeom prst="rect">
            <a:avLst/>
          </a:prstGeom>
        </p:spPr>
      </p:pic>
      <p:pic>
        <p:nvPicPr>
          <p:cNvPr id="2062" name="Image 1">
            <a:extLst>
              <a:ext uri="{FF2B5EF4-FFF2-40B4-BE49-F238E27FC236}">
                <a16:creationId xmlns:a16="http://schemas.microsoft.com/office/drawing/2014/main" id="{5F50E14D-86B5-B94B-9921-FCDACFA0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1" y="3909776"/>
            <a:ext cx="2101066" cy="154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Morphology</a:t>
            </a:r>
            <a:r>
              <a:rPr lang="fr-FR" sz="2000" dirty="0">
                <a:solidFill>
                  <a:srgbClr val="00B050"/>
                </a:solidFill>
              </a:rPr>
              <a:t>-SEM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A6EA43-944A-F649-B3B7-8C95D11BD35D}"/>
              </a:ext>
            </a:extLst>
          </p:cNvPr>
          <p:cNvSpPr txBox="1"/>
          <p:nvPr/>
        </p:nvSpPr>
        <p:spPr>
          <a:xfrm>
            <a:off x="415440" y="526998"/>
            <a:ext cx="449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</a:rPr>
              <a:t>Spin-</a:t>
            </a:r>
            <a:r>
              <a:rPr lang="fr-FR" dirty="0" err="1">
                <a:solidFill>
                  <a:schemeClr val="accent4"/>
                </a:solidFill>
              </a:rPr>
              <a:t>coated</a:t>
            </a:r>
            <a:r>
              <a:rPr lang="fr-FR" dirty="0">
                <a:solidFill>
                  <a:schemeClr val="accent4"/>
                </a:solidFill>
              </a:rPr>
              <a:t> double </a:t>
            </a:r>
            <a:r>
              <a:rPr lang="fr-FR" dirty="0" err="1">
                <a:solidFill>
                  <a:schemeClr val="accent4"/>
                </a:solidFill>
              </a:rPr>
              <a:t>perovskite</a:t>
            </a:r>
            <a:r>
              <a:rPr lang="fr-FR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7CE337-80D9-744B-B5C7-88F8D999B53C}"/>
              </a:ext>
            </a:extLst>
          </p:cNvPr>
          <p:cNvSpPr/>
          <p:nvPr/>
        </p:nvSpPr>
        <p:spPr>
          <a:xfrm>
            <a:off x="1002987" y="1654727"/>
            <a:ext cx="472652" cy="37768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9D57A1B-EAFD-5E4D-BA7C-71E947E472C0}"/>
              </a:ext>
            </a:extLst>
          </p:cNvPr>
          <p:cNvCxnSpPr>
            <a:cxnSpLocks/>
          </p:cNvCxnSpPr>
          <p:nvPr/>
        </p:nvCxnSpPr>
        <p:spPr>
          <a:xfrm flipV="1">
            <a:off x="1457106" y="1168695"/>
            <a:ext cx="1163331" cy="48603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25C323A-B4EF-1E4C-B52E-E51E4F1EE9D3}"/>
              </a:ext>
            </a:extLst>
          </p:cNvPr>
          <p:cNvCxnSpPr>
            <a:cxnSpLocks/>
          </p:cNvCxnSpPr>
          <p:nvPr/>
        </p:nvCxnSpPr>
        <p:spPr>
          <a:xfrm>
            <a:off x="1457106" y="2032414"/>
            <a:ext cx="1163331" cy="62582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440CBD3-8051-0C4C-954B-A417A1A52296}"/>
              </a:ext>
            </a:extLst>
          </p:cNvPr>
          <p:cNvSpPr txBox="1"/>
          <p:nvPr/>
        </p:nvSpPr>
        <p:spPr>
          <a:xfrm>
            <a:off x="2049769" y="2727719"/>
            <a:ext cx="102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Top </a:t>
            </a:r>
            <a:r>
              <a:rPr lang="fr-FR" sz="1600" dirty="0" err="1">
                <a:solidFill>
                  <a:schemeClr val="accent4"/>
                </a:solidFill>
              </a:rPr>
              <a:t>view</a:t>
            </a:r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36BC8AA-7AF1-6D47-A6F9-32BA25CFFB44}"/>
              </a:ext>
            </a:extLst>
          </p:cNvPr>
          <p:cNvSpPr txBox="1"/>
          <p:nvPr/>
        </p:nvSpPr>
        <p:spPr>
          <a:xfrm>
            <a:off x="6388460" y="2710409"/>
            <a:ext cx="193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/>
                </a:solidFill>
              </a:rPr>
              <a:t>Cross section</a:t>
            </a:r>
          </a:p>
          <a:p>
            <a:pPr algn="ctr"/>
            <a:r>
              <a:rPr lang="fr-FR" sz="1600" dirty="0">
                <a:solidFill>
                  <a:schemeClr val="accent4"/>
                </a:solidFill>
              </a:rPr>
              <a:t>(film + </a:t>
            </a:r>
            <a:r>
              <a:rPr lang="fr-FR" sz="1600" dirty="0" err="1">
                <a:solidFill>
                  <a:schemeClr val="accent4"/>
                </a:solidFill>
              </a:rPr>
              <a:t>solar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cell</a:t>
            </a:r>
            <a:r>
              <a:rPr lang="fr-FR" sz="16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F3BFA1-E6E8-6A42-9E61-3DC5873844EF}"/>
              </a:ext>
            </a:extLst>
          </p:cNvPr>
          <p:cNvSpPr txBox="1"/>
          <p:nvPr/>
        </p:nvSpPr>
        <p:spPr>
          <a:xfrm>
            <a:off x="415440" y="3233451"/>
            <a:ext cx="449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</a:rPr>
              <a:t>Spray-</a:t>
            </a:r>
            <a:r>
              <a:rPr lang="fr-FR" dirty="0" err="1">
                <a:solidFill>
                  <a:schemeClr val="accent4"/>
                </a:solidFill>
              </a:rPr>
              <a:t>coated</a:t>
            </a:r>
            <a:r>
              <a:rPr lang="fr-FR" dirty="0">
                <a:solidFill>
                  <a:schemeClr val="accent4"/>
                </a:solidFill>
              </a:rPr>
              <a:t> double </a:t>
            </a:r>
            <a:r>
              <a:rPr lang="fr-FR" dirty="0" err="1">
                <a:solidFill>
                  <a:schemeClr val="accent4"/>
                </a:solidFill>
              </a:rPr>
              <a:t>perovskite</a:t>
            </a:r>
            <a:r>
              <a:rPr lang="fr-FR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7EAC2-B76D-1E4E-B766-7B887845DDB4}"/>
              </a:ext>
            </a:extLst>
          </p:cNvPr>
          <p:cNvSpPr/>
          <p:nvPr/>
        </p:nvSpPr>
        <p:spPr>
          <a:xfrm>
            <a:off x="1004979" y="4457543"/>
            <a:ext cx="457898" cy="37768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EBEB308-AEC8-D144-8A33-E2EB674219F1}"/>
              </a:ext>
            </a:extLst>
          </p:cNvPr>
          <p:cNvCxnSpPr>
            <a:cxnSpLocks/>
          </p:cNvCxnSpPr>
          <p:nvPr/>
        </p:nvCxnSpPr>
        <p:spPr>
          <a:xfrm flipV="1">
            <a:off x="1444922" y="3909777"/>
            <a:ext cx="1175515" cy="547767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FC0178C-7331-F246-BD32-5BEBC15746D6}"/>
              </a:ext>
            </a:extLst>
          </p:cNvPr>
          <p:cNvCxnSpPr>
            <a:cxnSpLocks/>
          </p:cNvCxnSpPr>
          <p:nvPr/>
        </p:nvCxnSpPr>
        <p:spPr>
          <a:xfrm>
            <a:off x="1457106" y="4835706"/>
            <a:ext cx="1111210" cy="61846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AF334B9-7C1E-934A-B47D-C2879E57A3D1}"/>
              </a:ext>
            </a:extLst>
          </p:cNvPr>
          <p:cNvSpPr txBox="1"/>
          <p:nvPr/>
        </p:nvSpPr>
        <p:spPr>
          <a:xfrm>
            <a:off x="2002519" y="5493361"/>
            <a:ext cx="102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Top </a:t>
            </a:r>
            <a:r>
              <a:rPr lang="fr-FR" sz="1600" dirty="0" err="1">
                <a:solidFill>
                  <a:schemeClr val="accent4"/>
                </a:solidFill>
              </a:rPr>
              <a:t>view</a:t>
            </a:r>
            <a:endParaRPr lang="fr-FR" sz="1600" dirty="0">
              <a:solidFill>
                <a:schemeClr val="accent4"/>
              </a:solidFill>
            </a:endParaRPr>
          </a:p>
        </p:txBody>
      </p:sp>
      <p:pic>
        <p:nvPicPr>
          <p:cNvPr id="2061" name="Image 8">
            <a:extLst>
              <a:ext uri="{FF2B5EF4-FFF2-40B4-BE49-F238E27FC236}">
                <a16:creationId xmlns:a16="http://schemas.microsoft.com/office/drawing/2014/main" id="{05E81B58-8F5D-DE4A-83CB-A2F720D4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1" y="3894817"/>
            <a:ext cx="2172877" cy="15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1EA2A8-C58B-0341-BA2A-9B03D6F584B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620436" y="1156476"/>
            <a:ext cx="2120757" cy="15048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51723E2-1785-C444-9264-DF8984DAD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45" y="1164055"/>
            <a:ext cx="2126266" cy="1506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9F2CA4-5CEF-E94E-B9F5-4C0027AB6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3968" y="3894817"/>
            <a:ext cx="2088487" cy="15361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F8A604-1CA3-E244-82A6-1C3D88F40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2366" y="1169243"/>
            <a:ext cx="2072551" cy="149332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247095F-F9DB-5B42-91A4-4047D2578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46" y="3909776"/>
            <a:ext cx="2129574" cy="152117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A8E3BA8C-5235-7D40-9D18-C28289657CFF}"/>
              </a:ext>
            </a:extLst>
          </p:cNvPr>
          <p:cNvSpPr txBox="1"/>
          <p:nvPr/>
        </p:nvSpPr>
        <p:spPr>
          <a:xfrm>
            <a:off x="6293210" y="5420803"/>
            <a:ext cx="193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/>
                </a:solidFill>
              </a:rPr>
              <a:t>Cross section</a:t>
            </a:r>
          </a:p>
          <a:p>
            <a:pPr algn="ctr"/>
            <a:r>
              <a:rPr lang="fr-FR" sz="1600" dirty="0">
                <a:solidFill>
                  <a:schemeClr val="accent4"/>
                </a:solidFill>
              </a:rPr>
              <a:t>(film + </a:t>
            </a:r>
            <a:r>
              <a:rPr lang="fr-FR" sz="1600" dirty="0" err="1">
                <a:solidFill>
                  <a:schemeClr val="accent4"/>
                </a:solidFill>
              </a:rPr>
              <a:t>solar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cell</a:t>
            </a:r>
            <a:r>
              <a:rPr lang="fr-FR" sz="16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5B8AB949-8F86-084A-871F-B7020E9F8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935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D37AA590-30A9-E045-BA71-51F25D8A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61" y="1168695"/>
            <a:ext cx="2101066" cy="1489539"/>
          </a:xfrm>
          <a:prstGeom prst="rect">
            <a:avLst/>
          </a:prstGeom>
        </p:spPr>
      </p:pic>
      <p:pic>
        <p:nvPicPr>
          <p:cNvPr id="2062" name="Image 1">
            <a:extLst>
              <a:ext uri="{FF2B5EF4-FFF2-40B4-BE49-F238E27FC236}">
                <a16:creationId xmlns:a16="http://schemas.microsoft.com/office/drawing/2014/main" id="{5F50E14D-86B5-B94B-9921-FCDACFA0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1" y="3909776"/>
            <a:ext cx="2101066" cy="154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Morphology</a:t>
            </a:r>
            <a:r>
              <a:rPr lang="fr-FR" sz="2000" dirty="0">
                <a:solidFill>
                  <a:srgbClr val="00B050"/>
                </a:solidFill>
              </a:rPr>
              <a:t>-SEM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A6EA43-944A-F649-B3B7-8C95D11BD35D}"/>
              </a:ext>
            </a:extLst>
          </p:cNvPr>
          <p:cNvSpPr txBox="1"/>
          <p:nvPr/>
        </p:nvSpPr>
        <p:spPr>
          <a:xfrm>
            <a:off x="415440" y="526998"/>
            <a:ext cx="449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</a:rPr>
              <a:t>Spin-</a:t>
            </a:r>
            <a:r>
              <a:rPr lang="fr-FR" dirty="0" err="1">
                <a:solidFill>
                  <a:schemeClr val="accent4"/>
                </a:solidFill>
              </a:rPr>
              <a:t>coated</a:t>
            </a:r>
            <a:r>
              <a:rPr lang="fr-FR" dirty="0">
                <a:solidFill>
                  <a:schemeClr val="accent4"/>
                </a:solidFill>
              </a:rPr>
              <a:t> double </a:t>
            </a:r>
            <a:r>
              <a:rPr lang="fr-FR" dirty="0" err="1">
                <a:solidFill>
                  <a:schemeClr val="accent4"/>
                </a:solidFill>
              </a:rPr>
              <a:t>perovskite</a:t>
            </a:r>
            <a:r>
              <a:rPr lang="fr-FR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7CE337-80D9-744B-B5C7-88F8D999B53C}"/>
              </a:ext>
            </a:extLst>
          </p:cNvPr>
          <p:cNvSpPr/>
          <p:nvPr/>
        </p:nvSpPr>
        <p:spPr>
          <a:xfrm>
            <a:off x="1002987" y="1654727"/>
            <a:ext cx="472652" cy="37768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9D57A1B-EAFD-5E4D-BA7C-71E947E472C0}"/>
              </a:ext>
            </a:extLst>
          </p:cNvPr>
          <p:cNvCxnSpPr>
            <a:cxnSpLocks/>
          </p:cNvCxnSpPr>
          <p:nvPr/>
        </p:nvCxnSpPr>
        <p:spPr>
          <a:xfrm flipV="1">
            <a:off x="1457106" y="1168695"/>
            <a:ext cx="1163331" cy="48603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25C323A-B4EF-1E4C-B52E-E51E4F1EE9D3}"/>
              </a:ext>
            </a:extLst>
          </p:cNvPr>
          <p:cNvCxnSpPr>
            <a:cxnSpLocks/>
          </p:cNvCxnSpPr>
          <p:nvPr/>
        </p:nvCxnSpPr>
        <p:spPr>
          <a:xfrm>
            <a:off x="1457106" y="2032414"/>
            <a:ext cx="1163331" cy="62582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440CBD3-8051-0C4C-954B-A417A1A52296}"/>
              </a:ext>
            </a:extLst>
          </p:cNvPr>
          <p:cNvSpPr txBox="1"/>
          <p:nvPr/>
        </p:nvSpPr>
        <p:spPr>
          <a:xfrm>
            <a:off x="2049769" y="2727719"/>
            <a:ext cx="102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Top </a:t>
            </a:r>
            <a:r>
              <a:rPr lang="fr-FR" sz="1600" dirty="0" err="1">
                <a:solidFill>
                  <a:schemeClr val="accent4"/>
                </a:solidFill>
              </a:rPr>
              <a:t>view</a:t>
            </a:r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36BC8AA-7AF1-6D47-A6F9-32BA25CFFB44}"/>
              </a:ext>
            </a:extLst>
          </p:cNvPr>
          <p:cNvSpPr txBox="1"/>
          <p:nvPr/>
        </p:nvSpPr>
        <p:spPr>
          <a:xfrm>
            <a:off x="6388460" y="2710409"/>
            <a:ext cx="193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/>
                </a:solidFill>
              </a:rPr>
              <a:t>Cross section</a:t>
            </a:r>
          </a:p>
          <a:p>
            <a:pPr algn="ctr"/>
            <a:r>
              <a:rPr lang="fr-FR" sz="1600" dirty="0">
                <a:solidFill>
                  <a:schemeClr val="accent4"/>
                </a:solidFill>
              </a:rPr>
              <a:t>(film + </a:t>
            </a:r>
            <a:r>
              <a:rPr lang="fr-FR" sz="1600" dirty="0" err="1">
                <a:solidFill>
                  <a:schemeClr val="accent4"/>
                </a:solidFill>
              </a:rPr>
              <a:t>solar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cell</a:t>
            </a:r>
            <a:r>
              <a:rPr lang="fr-FR" sz="16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F3BFA1-E6E8-6A42-9E61-3DC5873844EF}"/>
              </a:ext>
            </a:extLst>
          </p:cNvPr>
          <p:cNvSpPr txBox="1"/>
          <p:nvPr/>
        </p:nvSpPr>
        <p:spPr>
          <a:xfrm>
            <a:off x="415440" y="3233451"/>
            <a:ext cx="449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</a:rPr>
              <a:t>Spray-</a:t>
            </a:r>
            <a:r>
              <a:rPr lang="fr-FR" dirty="0" err="1">
                <a:solidFill>
                  <a:schemeClr val="accent4"/>
                </a:solidFill>
              </a:rPr>
              <a:t>coated</a:t>
            </a:r>
            <a:r>
              <a:rPr lang="fr-FR" dirty="0">
                <a:solidFill>
                  <a:schemeClr val="accent4"/>
                </a:solidFill>
              </a:rPr>
              <a:t> double </a:t>
            </a:r>
            <a:r>
              <a:rPr lang="fr-FR" dirty="0" err="1">
                <a:solidFill>
                  <a:schemeClr val="accent4"/>
                </a:solidFill>
              </a:rPr>
              <a:t>perovskite</a:t>
            </a:r>
            <a:r>
              <a:rPr lang="fr-FR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7EAC2-B76D-1E4E-B766-7B887845DDB4}"/>
              </a:ext>
            </a:extLst>
          </p:cNvPr>
          <p:cNvSpPr/>
          <p:nvPr/>
        </p:nvSpPr>
        <p:spPr>
          <a:xfrm>
            <a:off x="1004979" y="4457543"/>
            <a:ext cx="457898" cy="37768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EBEB308-AEC8-D144-8A33-E2EB674219F1}"/>
              </a:ext>
            </a:extLst>
          </p:cNvPr>
          <p:cNvCxnSpPr>
            <a:cxnSpLocks/>
          </p:cNvCxnSpPr>
          <p:nvPr/>
        </p:nvCxnSpPr>
        <p:spPr>
          <a:xfrm flipV="1">
            <a:off x="1444922" y="3909777"/>
            <a:ext cx="1175515" cy="547767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FC0178C-7331-F246-BD32-5BEBC15746D6}"/>
              </a:ext>
            </a:extLst>
          </p:cNvPr>
          <p:cNvCxnSpPr>
            <a:cxnSpLocks/>
          </p:cNvCxnSpPr>
          <p:nvPr/>
        </p:nvCxnSpPr>
        <p:spPr>
          <a:xfrm>
            <a:off x="1457106" y="4835706"/>
            <a:ext cx="1111210" cy="61846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AF334B9-7C1E-934A-B47D-C2879E57A3D1}"/>
              </a:ext>
            </a:extLst>
          </p:cNvPr>
          <p:cNvSpPr txBox="1"/>
          <p:nvPr/>
        </p:nvSpPr>
        <p:spPr>
          <a:xfrm>
            <a:off x="2002519" y="5493361"/>
            <a:ext cx="102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Top </a:t>
            </a:r>
            <a:r>
              <a:rPr lang="fr-FR" sz="1600" dirty="0" err="1">
                <a:solidFill>
                  <a:schemeClr val="accent4"/>
                </a:solidFill>
              </a:rPr>
              <a:t>view</a:t>
            </a:r>
            <a:endParaRPr lang="fr-FR" sz="1600" dirty="0">
              <a:solidFill>
                <a:schemeClr val="accent4"/>
              </a:solidFill>
            </a:endParaRPr>
          </a:p>
        </p:txBody>
      </p:sp>
      <p:pic>
        <p:nvPicPr>
          <p:cNvPr id="2061" name="Image 8">
            <a:extLst>
              <a:ext uri="{FF2B5EF4-FFF2-40B4-BE49-F238E27FC236}">
                <a16:creationId xmlns:a16="http://schemas.microsoft.com/office/drawing/2014/main" id="{05E81B58-8F5D-DE4A-83CB-A2F720D4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1" y="3894817"/>
            <a:ext cx="2172877" cy="15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BE2705-9A47-274E-BFA4-F7AC1DD3025D}"/>
              </a:ext>
            </a:extLst>
          </p:cNvPr>
          <p:cNvSpPr txBox="1"/>
          <p:nvPr/>
        </p:nvSpPr>
        <p:spPr>
          <a:xfrm>
            <a:off x="78998" y="6117962"/>
            <a:ext cx="8906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à"/>
            </a:pP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Spray: </a:t>
            </a:r>
            <a:r>
              <a:rPr lang="fr-FR" sz="1600" dirty="0" err="1">
                <a:solidFill>
                  <a:schemeClr val="accent4"/>
                </a:solidFill>
                <a:sym typeface="Wingdings" pitchFamily="2" charset="2"/>
              </a:rPr>
              <a:t>higher</a:t>
            </a: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sz="1600" dirty="0" err="1">
                <a:solidFill>
                  <a:schemeClr val="accent4"/>
                </a:solidFill>
                <a:sym typeface="Wingdings" pitchFamily="2" charset="2"/>
              </a:rPr>
              <a:t>coverage</a:t>
            </a: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 and </a:t>
            </a:r>
            <a:r>
              <a:rPr lang="fr-FR" sz="1600" dirty="0" err="1">
                <a:solidFill>
                  <a:schemeClr val="accent4"/>
                </a:solidFill>
                <a:sym typeface="Wingdings" pitchFamily="2" charset="2"/>
              </a:rPr>
              <a:t>smaller</a:t>
            </a: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 grains (150 nm VS 350 nm)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Spin/Spray: </a:t>
            </a:r>
            <a:r>
              <a:rPr lang="fr-FR" sz="1600" dirty="0" err="1">
                <a:solidFill>
                  <a:schemeClr val="accent4"/>
                </a:solidFill>
                <a:sym typeface="Wingdings" pitchFamily="2" charset="2"/>
              </a:rPr>
              <a:t>overlayer</a:t>
            </a: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 = 150-200 nm </a:t>
            </a:r>
            <a:endParaRPr lang="fr-FR" sz="1600" dirty="0">
              <a:solidFill>
                <a:schemeClr val="accent4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1EA2A8-C58B-0341-BA2A-9B03D6F584B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620436" y="1156476"/>
            <a:ext cx="2120757" cy="15048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51723E2-1785-C444-9264-DF8984DAD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45" y="1164055"/>
            <a:ext cx="2126266" cy="1506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9F2CA4-5CEF-E94E-B9F5-4C0027AB6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3968" y="3894817"/>
            <a:ext cx="2088487" cy="15361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F8A604-1CA3-E244-82A6-1C3D88F40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2366" y="1169243"/>
            <a:ext cx="2072551" cy="149332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247095F-F9DB-5B42-91A4-4047D2578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46" y="3909776"/>
            <a:ext cx="2129574" cy="152117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A8E3BA8C-5235-7D40-9D18-C28289657CFF}"/>
              </a:ext>
            </a:extLst>
          </p:cNvPr>
          <p:cNvSpPr txBox="1"/>
          <p:nvPr/>
        </p:nvSpPr>
        <p:spPr>
          <a:xfrm>
            <a:off x="6293210" y="5420803"/>
            <a:ext cx="193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/>
                </a:solidFill>
              </a:rPr>
              <a:t>Cross section</a:t>
            </a:r>
          </a:p>
          <a:p>
            <a:pPr algn="ctr"/>
            <a:r>
              <a:rPr lang="fr-FR" sz="1600" dirty="0">
                <a:solidFill>
                  <a:schemeClr val="accent4"/>
                </a:solidFill>
              </a:rPr>
              <a:t>(film + </a:t>
            </a:r>
            <a:r>
              <a:rPr lang="fr-FR" sz="1600" dirty="0" err="1">
                <a:solidFill>
                  <a:schemeClr val="accent4"/>
                </a:solidFill>
              </a:rPr>
              <a:t>solar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cell</a:t>
            </a:r>
            <a:r>
              <a:rPr lang="fr-FR" sz="16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5B8AB949-8F86-084A-871F-B7020E9F8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82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Structure-XRD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5B8AB949-8F86-084A-871F-B7020E9F8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8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F6FFC6B-22A6-5B40-B6F2-96528DDF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00" y="3662361"/>
            <a:ext cx="5448097" cy="296519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4CA3BF9-5D2D-C842-8389-896A613EE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00" y="596796"/>
            <a:ext cx="5425200" cy="298792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E68945C1-1872-6D4C-BEAE-CE9E641706B0}"/>
              </a:ext>
            </a:extLst>
          </p:cNvPr>
          <p:cNvSpPr txBox="1"/>
          <p:nvPr/>
        </p:nvSpPr>
        <p:spPr>
          <a:xfrm>
            <a:off x="3384411" y="1434655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Spray-</a:t>
            </a:r>
            <a:r>
              <a:rPr lang="fr-FR" sz="1400" dirty="0" err="1">
                <a:solidFill>
                  <a:srgbClr val="00B050"/>
                </a:solidFill>
              </a:rPr>
              <a:t>coated</a:t>
            </a:r>
            <a:r>
              <a:rPr lang="fr-FR" sz="1400" dirty="0">
                <a:solidFill>
                  <a:srgbClr val="00B050"/>
                </a:solidFill>
              </a:rPr>
              <a:t> film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DFF2BCD-DFD2-1645-8F51-C9747E1F5EE5}"/>
              </a:ext>
            </a:extLst>
          </p:cNvPr>
          <p:cNvSpPr txBox="1"/>
          <p:nvPr/>
        </p:nvSpPr>
        <p:spPr>
          <a:xfrm>
            <a:off x="3394029" y="2285842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Spin-</a:t>
            </a:r>
            <a:r>
              <a:rPr lang="fr-FR" sz="1400" dirty="0" err="1">
                <a:solidFill>
                  <a:schemeClr val="accent4"/>
                </a:solidFill>
              </a:rPr>
              <a:t>coated</a:t>
            </a:r>
            <a:r>
              <a:rPr lang="fr-FR" sz="1400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6831D5D-5A07-E24F-883D-07A27CD7F8FC}"/>
              </a:ext>
            </a:extLst>
          </p:cNvPr>
          <p:cNvSpPr txBox="1"/>
          <p:nvPr/>
        </p:nvSpPr>
        <p:spPr>
          <a:xfrm>
            <a:off x="3491999" y="3949540"/>
            <a:ext cx="173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</a:rPr>
              <a:t>Reference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 (VESTA </a:t>
            </a:r>
            <a:r>
              <a:rPr lang="fr-FR" sz="1400" dirty="0" err="1">
                <a:solidFill>
                  <a:schemeClr val="bg2"/>
                </a:solidFill>
              </a:rPr>
              <a:t>simulated</a:t>
            </a:r>
            <a:r>
              <a:rPr lang="fr-FR" sz="14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A4D9E664-DC57-D84A-A0A7-781DD03F6C0B}"/>
              </a:ext>
            </a:extLst>
          </p:cNvPr>
          <p:cNvSpPr/>
          <p:nvPr/>
        </p:nvSpPr>
        <p:spPr>
          <a:xfrm>
            <a:off x="1673836" y="1973148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53E2B011-72AB-6F45-890F-43AC0E6794FF}"/>
              </a:ext>
            </a:extLst>
          </p:cNvPr>
          <p:cNvSpPr/>
          <p:nvPr/>
        </p:nvSpPr>
        <p:spPr>
          <a:xfrm>
            <a:off x="1870198" y="1542299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A59D8D3B-FBA3-064C-A3C3-B3F201420AEF}"/>
              </a:ext>
            </a:extLst>
          </p:cNvPr>
          <p:cNvSpPr/>
          <p:nvPr/>
        </p:nvSpPr>
        <p:spPr>
          <a:xfrm>
            <a:off x="2471005" y="982522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6589E3A7-BF34-794A-B197-BCD2153FBC9F}"/>
              </a:ext>
            </a:extLst>
          </p:cNvPr>
          <p:cNvSpPr/>
          <p:nvPr/>
        </p:nvSpPr>
        <p:spPr>
          <a:xfrm>
            <a:off x="2851337" y="2019393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195FCC75-A7D3-B14A-9465-9084417029C3}"/>
              </a:ext>
            </a:extLst>
          </p:cNvPr>
          <p:cNvSpPr/>
          <p:nvPr/>
        </p:nvSpPr>
        <p:spPr>
          <a:xfrm>
            <a:off x="2941288" y="1667526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CF5480C8-C2CC-F44D-9AA3-0BB5362A60BC}"/>
              </a:ext>
            </a:extLst>
          </p:cNvPr>
          <p:cNvSpPr/>
          <p:nvPr/>
        </p:nvSpPr>
        <p:spPr>
          <a:xfrm>
            <a:off x="3324309" y="813182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AFE978EB-30D5-2147-B497-36ABE8824760}"/>
              </a:ext>
            </a:extLst>
          </p:cNvPr>
          <p:cNvSpPr/>
          <p:nvPr/>
        </p:nvSpPr>
        <p:spPr>
          <a:xfrm>
            <a:off x="3591954" y="2053828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1DD4652A-4F1C-5047-83F8-EC1D64D60DC3}"/>
              </a:ext>
            </a:extLst>
          </p:cNvPr>
          <p:cNvSpPr/>
          <p:nvPr/>
        </p:nvSpPr>
        <p:spPr>
          <a:xfrm>
            <a:off x="3674537" y="1958259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613584DD-A6E7-EA4C-8E0C-A818E40EFF69}"/>
              </a:ext>
            </a:extLst>
          </p:cNvPr>
          <p:cNvSpPr/>
          <p:nvPr/>
        </p:nvSpPr>
        <p:spPr>
          <a:xfrm>
            <a:off x="3875710" y="1973147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0AEC021F-44B6-A140-81E8-787CB29F0ABF}"/>
              </a:ext>
            </a:extLst>
          </p:cNvPr>
          <p:cNvSpPr/>
          <p:nvPr/>
        </p:nvSpPr>
        <p:spPr>
          <a:xfrm>
            <a:off x="4000780" y="1752467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59CEB953-BCD4-7C4B-9FD0-25789F51BC2C}"/>
              </a:ext>
            </a:extLst>
          </p:cNvPr>
          <p:cNvSpPr/>
          <p:nvPr/>
        </p:nvSpPr>
        <p:spPr>
          <a:xfrm>
            <a:off x="4582388" y="1682669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E018DF0E-D7C4-A140-BA64-7BD4C9231B0C}"/>
              </a:ext>
            </a:extLst>
          </p:cNvPr>
          <p:cNvSpPr/>
          <p:nvPr/>
        </p:nvSpPr>
        <p:spPr>
          <a:xfrm>
            <a:off x="4852038" y="2022098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081BF34C-E1C0-7A47-8229-D39917B5478A}"/>
              </a:ext>
            </a:extLst>
          </p:cNvPr>
          <p:cNvSpPr/>
          <p:nvPr/>
        </p:nvSpPr>
        <p:spPr>
          <a:xfrm>
            <a:off x="5121624" y="1973147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768F7CE9-0503-3642-BA75-E1F2FD9F417A}"/>
              </a:ext>
            </a:extLst>
          </p:cNvPr>
          <p:cNvSpPr/>
          <p:nvPr/>
        </p:nvSpPr>
        <p:spPr>
          <a:xfrm>
            <a:off x="5358553" y="2002782"/>
            <a:ext cx="65314" cy="9249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96B875D2-37E0-674B-BDF7-587DD4026E35}"/>
              </a:ext>
            </a:extLst>
          </p:cNvPr>
          <p:cNvSpPr>
            <a:spLocks noChangeAspect="1"/>
          </p:cNvSpPr>
          <p:nvPr/>
        </p:nvSpPr>
        <p:spPr>
          <a:xfrm>
            <a:off x="4093542" y="3320298"/>
            <a:ext cx="101688" cy="14400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F78AD15-9F90-134A-81FA-799D8EC165AE}"/>
              </a:ext>
            </a:extLst>
          </p:cNvPr>
          <p:cNvSpPr txBox="1"/>
          <p:nvPr/>
        </p:nvSpPr>
        <p:spPr>
          <a:xfrm>
            <a:off x="4160789" y="323841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: Cs</a:t>
            </a:r>
            <a:r>
              <a:rPr lang="fr-FR" sz="1400" baseline="-25000" dirty="0">
                <a:solidFill>
                  <a:schemeClr val="accent4"/>
                </a:solidFill>
              </a:rPr>
              <a:t>2</a:t>
            </a:r>
            <a:r>
              <a:rPr lang="fr-FR" sz="1400" dirty="0">
                <a:solidFill>
                  <a:schemeClr val="accent4"/>
                </a:solidFill>
              </a:rPr>
              <a:t>AgBiBr</a:t>
            </a:r>
            <a:r>
              <a:rPr lang="fr-FR" sz="1400" baseline="-25000" dirty="0">
                <a:solidFill>
                  <a:schemeClr val="accent4"/>
                </a:solidFill>
              </a:rPr>
              <a:t>6</a:t>
            </a:r>
            <a:endParaRPr lang="fr-FR" sz="14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A12C85F4-72D0-5E4E-AD5C-F423F990DE52}"/>
                  </a:ext>
                </a:extLst>
              </p:cNvPr>
              <p:cNvSpPr txBox="1"/>
              <p:nvPr/>
            </p:nvSpPr>
            <p:spPr>
              <a:xfrm>
                <a:off x="5811866" y="2674466"/>
                <a:ext cx="3332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à"/>
                </a:pPr>
                <a:r>
                  <a:rPr lang="fr-FR" sz="1600" dirty="0">
                    <a:solidFill>
                      <a:schemeClr val="accent4"/>
                    </a:solidFill>
                  </a:rPr>
                  <a:t>No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impurities</a:t>
                </a:r>
                <a:endParaRPr lang="fr-FR" sz="1600" dirty="0">
                  <a:solidFill>
                    <a:schemeClr val="accent4"/>
                  </a:solidFill>
                </a:endParaRP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fr-FR" sz="1600" dirty="0" err="1">
                    <a:solidFill>
                      <a:schemeClr val="accent4"/>
                    </a:solidFill>
                  </a:rPr>
                  <a:t>Crystallite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 size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similar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600" dirty="0">
                    <a:solidFill>
                      <a:schemeClr val="accent4"/>
                    </a:solidFill>
                  </a:rPr>
                  <a:t>35 nm</a:t>
                </a:r>
              </a:p>
              <a:p>
                <a:endParaRPr lang="fr-FR" sz="1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A12C85F4-72D0-5E4E-AD5C-F423F990D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66" y="2674466"/>
                <a:ext cx="3332133" cy="830997"/>
              </a:xfrm>
              <a:prstGeom prst="rect">
                <a:avLst/>
              </a:prstGeom>
              <a:blipFill>
                <a:blip r:embed="rId5"/>
                <a:stretch>
                  <a:fillRect l="-760" t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3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9796561-A4C8-E649-AD7A-00B1EA407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" y="1023312"/>
            <a:ext cx="4765966" cy="26398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Optical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-UV-VIS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648DF7-3181-3A40-A3B5-0E445F44B9A6}"/>
              </a:ext>
            </a:extLst>
          </p:cNvPr>
          <p:cNvSpPr txBox="1"/>
          <p:nvPr/>
        </p:nvSpPr>
        <p:spPr>
          <a:xfrm>
            <a:off x="2904859" y="2483369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Spray-</a:t>
            </a:r>
            <a:r>
              <a:rPr lang="fr-FR" sz="1400" dirty="0" err="1">
                <a:solidFill>
                  <a:srgbClr val="00B050"/>
                </a:solidFill>
              </a:rPr>
              <a:t>coated</a:t>
            </a:r>
            <a:r>
              <a:rPr lang="fr-FR" sz="1400" dirty="0">
                <a:solidFill>
                  <a:srgbClr val="00B050"/>
                </a:solidFill>
              </a:rPr>
              <a:t> film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2611EF-B84B-6D45-A436-1346C5E2B982}"/>
              </a:ext>
            </a:extLst>
          </p:cNvPr>
          <p:cNvSpPr txBox="1"/>
          <p:nvPr/>
        </p:nvSpPr>
        <p:spPr>
          <a:xfrm>
            <a:off x="2914477" y="276480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Spin-</a:t>
            </a:r>
            <a:r>
              <a:rPr lang="fr-FR" sz="1400" dirty="0" err="1">
                <a:solidFill>
                  <a:schemeClr val="accent4"/>
                </a:solidFill>
              </a:rPr>
              <a:t>coated</a:t>
            </a:r>
            <a:r>
              <a:rPr lang="fr-FR" sz="1400" dirty="0">
                <a:solidFill>
                  <a:schemeClr val="accent4"/>
                </a:solidFill>
              </a:rPr>
              <a:t> film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DBA6C2-3C0B-9F4A-B37E-D832D2B7E890}"/>
                  </a:ext>
                </a:extLst>
              </p:cNvPr>
              <p:cNvSpPr txBox="1"/>
              <p:nvPr/>
            </p:nvSpPr>
            <p:spPr>
              <a:xfrm>
                <a:off x="4797611" y="3663166"/>
                <a:ext cx="47140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accent4"/>
                    </a:solidFill>
                  </a:rPr>
                  <a:t>Spin-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coated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: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Eg</a:t>
                </a:r>
                <a14:m>
                  <m:oMath xmlns:m="http://schemas.openxmlformats.org/officeDocument/2006/math">
                    <m:r>
                      <a:rPr lang="nl-BE" sz="1600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6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600" dirty="0">
                    <a:solidFill>
                      <a:schemeClr val="accent4"/>
                    </a:solidFill>
                  </a:rPr>
                  <a:t> 2.25 eV (direct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bandgap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)</a:t>
                </a:r>
              </a:p>
              <a:p>
                <a:r>
                  <a:rPr lang="fr-FR" sz="1600" dirty="0">
                    <a:solidFill>
                      <a:schemeClr val="accent4"/>
                    </a:solidFill>
                  </a:rPr>
                  <a:t>Spray-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coated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: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Eg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600" dirty="0">
                    <a:solidFill>
                      <a:schemeClr val="accent4"/>
                    </a:solidFill>
                  </a:rPr>
                  <a:t> 2.15 eV (direct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bandgap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)</a:t>
                </a:r>
              </a:p>
              <a:p>
                <a:endParaRPr lang="fr-FR" sz="1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DBA6C2-3C0B-9F4A-B37E-D832D2B7E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611" y="3663166"/>
                <a:ext cx="4714020" cy="830997"/>
              </a:xfrm>
              <a:prstGeom prst="rect">
                <a:avLst/>
              </a:prstGeom>
              <a:blipFill>
                <a:blip r:embed="rId4"/>
                <a:stretch>
                  <a:fillRect l="-538" t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CECE532B-C0BB-E748-A977-ADA4F6EF1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326" y="1032370"/>
            <a:ext cx="4346389" cy="255875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4D2812D-2ED0-7B49-AF50-404393709483}"/>
              </a:ext>
            </a:extLst>
          </p:cNvPr>
          <p:cNvSpPr txBox="1"/>
          <p:nvPr/>
        </p:nvSpPr>
        <p:spPr>
          <a:xfrm>
            <a:off x="5269861" y="1129714"/>
            <a:ext cx="20222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7CE311-D0D1-BC46-8BCB-BDA33ED9D347}"/>
              </a:ext>
            </a:extLst>
          </p:cNvPr>
          <p:cNvSpPr txBox="1"/>
          <p:nvPr/>
        </p:nvSpPr>
        <p:spPr>
          <a:xfrm>
            <a:off x="5309808" y="1785433"/>
            <a:ext cx="13892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4922974-622E-E944-95DA-0B56CD9BC89F}"/>
              </a:ext>
            </a:extLst>
          </p:cNvPr>
          <p:cNvSpPr txBox="1"/>
          <p:nvPr/>
        </p:nvSpPr>
        <p:spPr>
          <a:xfrm>
            <a:off x="5383597" y="1428713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7A2A06-BE2B-5E46-8C16-04C31E22A331}"/>
              </a:ext>
            </a:extLst>
          </p:cNvPr>
          <p:cNvSpPr txBox="1"/>
          <p:nvPr/>
        </p:nvSpPr>
        <p:spPr>
          <a:xfrm>
            <a:off x="5355527" y="1428713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1DBC98-946F-8947-B422-8DC75D99408E}"/>
              </a:ext>
            </a:extLst>
          </p:cNvPr>
          <p:cNvSpPr txBox="1"/>
          <p:nvPr/>
        </p:nvSpPr>
        <p:spPr>
          <a:xfrm>
            <a:off x="5309808" y="1428713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81A1A3-F357-8D45-939F-87BF9C7F28EE}"/>
              </a:ext>
            </a:extLst>
          </p:cNvPr>
          <p:cNvSpPr txBox="1"/>
          <p:nvPr/>
        </p:nvSpPr>
        <p:spPr>
          <a:xfrm>
            <a:off x="5378386" y="2141699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78D3E48-5419-874D-AABA-268BB559C4DC}"/>
              </a:ext>
            </a:extLst>
          </p:cNvPr>
          <p:cNvSpPr txBox="1"/>
          <p:nvPr/>
        </p:nvSpPr>
        <p:spPr>
          <a:xfrm>
            <a:off x="5350316" y="2141699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698E488-3138-0344-8B7F-00737147AD2D}"/>
              </a:ext>
            </a:extLst>
          </p:cNvPr>
          <p:cNvSpPr txBox="1"/>
          <p:nvPr/>
        </p:nvSpPr>
        <p:spPr>
          <a:xfrm>
            <a:off x="5304597" y="2141699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3E409FE-D5D6-D249-99E8-2EF6852CF985}"/>
              </a:ext>
            </a:extLst>
          </p:cNvPr>
          <p:cNvCxnSpPr>
            <a:cxnSpLocks/>
          </p:cNvCxnSpPr>
          <p:nvPr/>
        </p:nvCxnSpPr>
        <p:spPr>
          <a:xfrm flipV="1">
            <a:off x="5806396" y="2773866"/>
            <a:ext cx="1350207" cy="69249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49BB3F8-0D6C-A042-BBDB-89039C28336D}"/>
              </a:ext>
            </a:extLst>
          </p:cNvPr>
          <p:cNvCxnSpPr>
            <a:cxnSpLocks/>
          </p:cNvCxnSpPr>
          <p:nvPr/>
        </p:nvCxnSpPr>
        <p:spPr>
          <a:xfrm flipV="1">
            <a:off x="6789727" y="2257775"/>
            <a:ext cx="622814" cy="591655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BD7EB6C-99B7-6C4A-849F-E24C33270146}"/>
              </a:ext>
            </a:extLst>
          </p:cNvPr>
          <p:cNvCxnSpPr>
            <a:cxnSpLocks/>
          </p:cNvCxnSpPr>
          <p:nvPr/>
        </p:nvCxnSpPr>
        <p:spPr>
          <a:xfrm flipV="1">
            <a:off x="5778312" y="3037648"/>
            <a:ext cx="1322822" cy="27161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D382F7D-8299-AD43-B89F-9F23E073FE96}"/>
              </a:ext>
            </a:extLst>
          </p:cNvPr>
          <p:cNvCxnSpPr>
            <a:cxnSpLocks/>
          </p:cNvCxnSpPr>
          <p:nvPr/>
        </p:nvCxnSpPr>
        <p:spPr>
          <a:xfrm flipV="1">
            <a:off x="6904305" y="2483369"/>
            <a:ext cx="508236" cy="578523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1CFF6F7-1D23-8947-8A2A-76BE507A8405}"/>
              </a:ext>
            </a:extLst>
          </p:cNvPr>
          <p:cNvCxnSpPr>
            <a:cxnSpLocks/>
          </p:cNvCxnSpPr>
          <p:nvPr/>
        </p:nvCxnSpPr>
        <p:spPr>
          <a:xfrm>
            <a:off x="2303493" y="2241726"/>
            <a:ext cx="606175" cy="811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0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9796561-A4C8-E649-AD7A-00B1EA407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" y="1023312"/>
            <a:ext cx="4765966" cy="26398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Optical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-UV-VIS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648DF7-3181-3A40-A3B5-0E445F44B9A6}"/>
              </a:ext>
            </a:extLst>
          </p:cNvPr>
          <p:cNvSpPr txBox="1"/>
          <p:nvPr/>
        </p:nvSpPr>
        <p:spPr>
          <a:xfrm>
            <a:off x="2904859" y="2483369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Spray-</a:t>
            </a:r>
            <a:r>
              <a:rPr lang="fr-FR" sz="1400" dirty="0" err="1">
                <a:solidFill>
                  <a:srgbClr val="00B050"/>
                </a:solidFill>
              </a:rPr>
              <a:t>coated</a:t>
            </a:r>
            <a:r>
              <a:rPr lang="fr-FR" sz="1400" dirty="0">
                <a:solidFill>
                  <a:srgbClr val="00B050"/>
                </a:solidFill>
              </a:rPr>
              <a:t> film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2611EF-B84B-6D45-A436-1346C5E2B982}"/>
              </a:ext>
            </a:extLst>
          </p:cNvPr>
          <p:cNvSpPr txBox="1"/>
          <p:nvPr/>
        </p:nvSpPr>
        <p:spPr>
          <a:xfrm>
            <a:off x="2914477" y="276480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Spin-</a:t>
            </a:r>
            <a:r>
              <a:rPr lang="fr-FR" sz="1400" dirty="0" err="1">
                <a:solidFill>
                  <a:schemeClr val="accent4"/>
                </a:solidFill>
              </a:rPr>
              <a:t>coated</a:t>
            </a:r>
            <a:r>
              <a:rPr lang="fr-FR" sz="1400" dirty="0">
                <a:solidFill>
                  <a:schemeClr val="accent4"/>
                </a:solidFill>
              </a:rPr>
              <a:t> film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DBA6C2-3C0B-9F4A-B37E-D832D2B7E890}"/>
                  </a:ext>
                </a:extLst>
              </p:cNvPr>
              <p:cNvSpPr txBox="1"/>
              <p:nvPr/>
            </p:nvSpPr>
            <p:spPr>
              <a:xfrm>
                <a:off x="4797611" y="3663166"/>
                <a:ext cx="47140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accent4"/>
                    </a:solidFill>
                  </a:rPr>
                  <a:t>Spin-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coated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: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Eg</a:t>
                </a:r>
                <a14:m>
                  <m:oMath xmlns:m="http://schemas.openxmlformats.org/officeDocument/2006/math">
                    <m:r>
                      <a:rPr lang="nl-BE" sz="1600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6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600" dirty="0">
                    <a:solidFill>
                      <a:schemeClr val="accent4"/>
                    </a:solidFill>
                  </a:rPr>
                  <a:t> 2.25 eV (direct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bandgap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)</a:t>
                </a:r>
              </a:p>
              <a:p>
                <a:r>
                  <a:rPr lang="fr-FR" sz="1600" dirty="0">
                    <a:solidFill>
                      <a:schemeClr val="accent4"/>
                    </a:solidFill>
                  </a:rPr>
                  <a:t>Spray-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coated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: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Eg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600" dirty="0">
                    <a:solidFill>
                      <a:schemeClr val="accent4"/>
                    </a:solidFill>
                  </a:rPr>
                  <a:t> 2.15 eV (direct </a:t>
                </a:r>
                <a:r>
                  <a:rPr lang="fr-FR" sz="1600" dirty="0" err="1">
                    <a:solidFill>
                      <a:schemeClr val="accent4"/>
                    </a:solidFill>
                  </a:rPr>
                  <a:t>bandgap</a:t>
                </a:r>
                <a:r>
                  <a:rPr lang="fr-FR" sz="1600" dirty="0">
                    <a:solidFill>
                      <a:schemeClr val="accent4"/>
                    </a:solidFill>
                  </a:rPr>
                  <a:t>)</a:t>
                </a:r>
              </a:p>
              <a:p>
                <a:endParaRPr lang="fr-FR" sz="1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DBA6C2-3C0B-9F4A-B37E-D832D2B7E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611" y="3663166"/>
                <a:ext cx="4714020" cy="830997"/>
              </a:xfrm>
              <a:prstGeom prst="rect">
                <a:avLst/>
              </a:prstGeom>
              <a:blipFill>
                <a:blip r:embed="rId4"/>
                <a:stretch>
                  <a:fillRect l="-538" t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49273134-B44D-6B40-98B5-BD4C154E89B6}"/>
              </a:ext>
            </a:extLst>
          </p:cNvPr>
          <p:cNvSpPr/>
          <p:nvPr/>
        </p:nvSpPr>
        <p:spPr>
          <a:xfrm>
            <a:off x="842708" y="4831311"/>
            <a:ext cx="593558" cy="27680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46CFE4-03E0-F94D-9C0F-22B7C3794840}"/>
              </a:ext>
            </a:extLst>
          </p:cNvPr>
          <p:cNvSpPr txBox="1"/>
          <p:nvPr/>
        </p:nvSpPr>
        <p:spPr>
          <a:xfrm>
            <a:off x="1592420" y="4769732"/>
            <a:ext cx="735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dirty="0" err="1">
                <a:solidFill>
                  <a:schemeClr val="accent4"/>
                </a:solidFill>
              </a:rPr>
              <a:t>Higher</a:t>
            </a:r>
            <a:r>
              <a:rPr lang="fr-BE" dirty="0">
                <a:solidFill>
                  <a:schemeClr val="accent4"/>
                </a:solidFill>
              </a:rPr>
              <a:t> absorbance for spray-</a:t>
            </a:r>
            <a:r>
              <a:rPr lang="fr-BE" dirty="0" err="1">
                <a:solidFill>
                  <a:schemeClr val="accent4"/>
                </a:solidFill>
              </a:rPr>
              <a:t>coated</a:t>
            </a:r>
            <a:r>
              <a:rPr lang="fr-BE" dirty="0">
                <a:solidFill>
                  <a:schemeClr val="accent4"/>
                </a:solidFill>
              </a:rPr>
              <a:t> film </a:t>
            </a:r>
            <a:r>
              <a:rPr lang="fr-BE" dirty="0" err="1">
                <a:solidFill>
                  <a:schemeClr val="accent4"/>
                </a:solidFill>
              </a:rPr>
              <a:t>compared</a:t>
            </a:r>
            <a:r>
              <a:rPr lang="fr-BE" dirty="0">
                <a:solidFill>
                  <a:schemeClr val="accent4"/>
                </a:solidFill>
              </a:rPr>
              <a:t> </a:t>
            </a:r>
            <a:r>
              <a:rPr lang="fr-BE" dirty="0" err="1">
                <a:solidFill>
                  <a:schemeClr val="accent4"/>
                </a:solidFill>
              </a:rPr>
              <a:t>with</a:t>
            </a:r>
            <a:r>
              <a:rPr lang="fr-BE" dirty="0">
                <a:solidFill>
                  <a:schemeClr val="accent4"/>
                </a:solidFill>
              </a:rPr>
              <a:t> spin-</a:t>
            </a:r>
            <a:r>
              <a:rPr lang="fr-BE" dirty="0" err="1">
                <a:solidFill>
                  <a:schemeClr val="accent4"/>
                </a:solidFill>
              </a:rPr>
              <a:t>coated</a:t>
            </a:r>
            <a:r>
              <a:rPr lang="fr-BE" dirty="0">
                <a:solidFill>
                  <a:schemeClr val="accent4"/>
                </a:solidFill>
              </a:rPr>
              <a:t>:</a:t>
            </a:r>
          </a:p>
          <a:p>
            <a:pPr algn="just"/>
            <a:r>
              <a:rPr lang="fr-BE" dirty="0" err="1">
                <a:solidFill>
                  <a:schemeClr val="accent4"/>
                </a:solidFill>
              </a:rPr>
              <a:t>Different</a:t>
            </a:r>
            <a:r>
              <a:rPr lang="fr-BE" dirty="0">
                <a:solidFill>
                  <a:schemeClr val="accent4"/>
                </a:solidFill>
              </a:rPr>
              <a:t> values of </a:t>
            </a:r>
            <a:r>
              <a:rPr lang="fr-BE" dirty="0" err="1">
                <a:solidFill>
                  <a:schemeClr val="accent4"/>
                </a:solidFill>
              </a:rPr>
              <a:t>Eg</a:t>
            </a:r>
            <a:r>
              <a:rPr lang="fr-BE" dirty="0">
                <a:solidFill>
                  <a:schemeClr val="accent4"/>
                </a:solidFill>
              </a:rPr>
              <a:t> for Cs</a:t>
            </a:r>
            <a:r>
              <a:rPr lang="fr-BE" baseline="-25000" dirty="0">
                <a:solidFill>
                  <a:schemeClr val="accent4"/>
                </a:solidFill>
              </a:rPr>
              <a:t>2</a:t>
            </a:r>
            <a:r>
              <a:rPr lang="fr-BE" dirty="0">
                <a:solidFill>
                  <a:schemeClr val="accent4"/>
                </a:solidFill>
              </a:rPr>
              <a:t>AgBiBr</a:t>
            </a:r>
            <a:r>
              <a:rPr lang="fr-BE" baseline="-25000" dirty="0">
                <a:solidFill>
                  <a:schemeClr val="accent4"/>
                </a:solidFill>
              </a:rPr>
              <a:t>6 </a:t>
            </a:r>
            <a:r>
              <a:rPr lang="fr-BE" dirty="0">
                <a:solidFill>
                  <a:schemeClr val="accent4"/>
                </a:solidFill>
              </a:rPr>
              <a:t>films</a:t>
            </a:r>
            <a:r>
              <a:rPr lang="fr-BE" baseline="-25000" dirty="0">
                <a:solidFill>
                  <a:schemeClr val="accent4"/>
                </a:solidFill>
              </a:rPr>
              <a:t> </a:t>
            </a:r>
            <a:r>
              <a:rPr lang="fr-BE" dirty="0">
                <a:solidFill>
                  <a:schemeClr val="accent4"/>
                </a:solidFill>
              </a:rPr>
              <a:t>due to </a:t>
            </a:r>
            <a:r>
              <a:rPr lang="fr-BE" dirty="0" err="1">
                <a:solidFill>
                  <a:schemeClr val="accent4"/>
                </a:solidFill>
              </a:rPr>
              <a:t>different</a:t>
            </a:r>
            <a:r>
              <a:rPr lang="fr-BE" dirty="0">
                <a:solidFill>
                  <a:schemeClr val="accent4"/>
                </a:solidFill>
              </a:rPr>
              <a:t> </a:t>
            </a:r>
            <a:r>
              <a:rPr lang="fr-BE" dirty="0" err="1">
                <a:solidFill>
                  <a:schemeClr val="accent4"/>
                </a:solidFill>
              </a:rPr>
              <a:t>preparation</a:t>
            </a:r>
            <a:r>
              <a:rPr lang="fr-BE" dirty="0">
                <a:solidFill>
                  <a:schemeClr val="accent4"/>
                </a:solidFill>
              </a:rPr>
              <a:t> </a:t>
            </a:r>
            <a:r>
              <a:rPr lang="fr-BE" dirty="0" err="1">
                <a:solidFill>
                  <a:schemeClr val="accent4"/>
                </a:solidFill>
              </a:rPr>
              <a:t>methods</a:t>
            </a:r>
            <a:endParaRPr lang="fr-BE" dirty="0">
              <a:solidFill>
                <a:schemeClr val="accent4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ECE532B-C0BB-E748-A977-ADA4F6EF1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326" y="1032370"/>
            <a:ext cx="4346389" cy="255875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4D2812D-2ED0-7B49-AF50-404393709483}"/>
              </a:ext>
            </a:extLst>
          </p:cNvPr>
          <p:cNvSpPr txBox="1"/>
          <p:nvPr/>
        </p:nvSpPr>
        <p:spPr>
          <a:xfrm>
            <a:off x="5269861" y="1129714"/>
            <a:ext cx="20222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7CE311-D0D1-BC46-8BCB-BDA33ED9D347}"/>
              </a:ext>
            </a:extLst>
          </p:cNvPr>
          <p:cNvSpPr txBox="1"/>
          <p:nvPr/>
        </p:nvSpPr>
        <p:spPr>
          <a:xfrm>
            <a:off x="5309808" y="1785433"/>
            <a:ext cx="13892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4922974-622E-E944-95DA-0B56CD9BC89F}"/>
              </a:ext>
            </a:extLst>
          </p:cNvPr>
          <p:cNvSpPr txBox="1"/>
          <p:nvPr/>
        </p:nvSpPr>
        <p:spPr>
          <a:xfrm>
            <a:off x="5383597" y="1428713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7A2A06-BE2B-5E46-8C16-04C31E22A331}"/>
              </a:ext>
            </a:extLst>
          </p:cNvPr>
          <p:cNvSpPr txBox="1"/>
          <p:nvPr/>
        </p:nvSpPr>
        <p:spPr>
          <a:xfrm>
            <a:off x="5355527" y="1428713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1DBC98-946F-8947-B422-8DC75D99408E}"/>
              </a:ext>
            </a:extLst>
          </p:cNvPr>
          <p:cNvSpPr txBox="1"/>
          <p:nvPr/>
        </p:nvSpPr>
        <p:spPr>
          <a:xfrm>
            <a:off x="5309808" y="1428713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81A1A3-F357-8D45-939F-87BF9C7F28EE}"/>
              </a:ext>
            </a:extLst>
          </p:cNvPr>
          <p:cNvSpPr txBox="1"/>
          <p:nvPr/>
        </p:nvSpPr>
        <p:spPr>
          <a:xfrm>
            <a:off x="5378386" y="2141699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78D3E48-5419-874D-AABA-268BB559C4DC}"/>
              </a:ext>
            </a:extLst>
          </p:cNvPr>
          <p:cNvSpPr txBox="1"/>
          <p:nvPr/>
        </p:nvSpPr>
        <p:spPr>
          <a:xfrm>
            <a:off x="5350316" y="2141699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698E488-3138-0344-8B7F-00737147AD2D}"/>
              </a:ext>
            </a:extLst>
          </p:cNvPr>
          <p:cNvSpPr txBox="1"/>
          <p:nvPr/>
        </p:nvSpPr>
        <p:spPr>
          <a:xfrm>
            <a:off x="5304597" y="2141699"/>
            <a:ext cx="457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3E409FE-D5D6-D249-99E8-2EF6852CF985}"/>
              </a:ext>
            </a:extLst>
          </p:cNvPr>
          <p:cNvCxnSpPr>
            <a:cxnSpLocks/>
          </p:cNvCxnSpPr>
          <p:nvPr/>
        </p:nvCxnSpPr>
        <p:spPr>
          <a:xfrm flipV="1">
            <a:off x="5806396" y="2773866"/>
            <a:ext cx="1350207" cy="69249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49BB3F8-0D6C-A042-BBDB-89039C28336D}"/>
              </a:ext>
            </a:extLst>
          </p:cNvPr>
          <p:cNvCxnSpPr>
            <a:cxnSpLocks/>
          </p:cNvCxnSpPr>
          <p:nvPr/>
        </p:nvCxnSpPr>
        <p:spPr>
          <a:xfrm flipV="1">
            <a:off x="6789727" y="2257775"/>
            <a:ext cx="622814" cy="591655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BD7EB6C-99B7-6C4A-849F-E24C33270146}"/>
              </a:ext>
            </a:extLst>
          </p:cNvPr>
          <p:cNvCxnSpPr>
            <a:cxnSpLocks/>
          </p:cNvCxnSpPr>
          <p:nvPr/>
        </p:nvCxnSpPr>
        <p:spPr>
          <a:xfrm flipV="1">
            <a:off x="5778312" y="3037648"/>
            <a:ext cx="1322822" cy="27161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D382F7D-8299-AD43-B89F-9F23E073FE96}"/>
              </a:ext>
            </a:extLst>
          </p:cNvPr>
          <p:cNvCxnSpPr>
            <a:cxnSpLocks/>
          </p:cNvCxnSpPr>
          <p:nvPr/>
        </p:nvCxnSpPr>
        <p:spPr>
          <a:xfrm flipV="1">
            <a:off x="6904305" y="2483369"/>
            <a:ext cx="508236" cy="578523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1CFF6F7-1D23-8947-8A2A-76BE507A8405}"/>
              </a:ext>
            </a:extLst>
          </p:cNvPr>
          <p:cNvCxnSpPr>
            <a:cxnSpLocks/>
          </p:cNvCxnSpPr>
          <p:nvPr/>
        </p:nvCxnSpPr>
        <p:spPr>
          <a:xfrm>
            <a:off x="2303493" y="2241726"/>
            <a:ext cx="606175" cy="811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64" y="476672"/>
            <a:ext cx="5653322" cy="18986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248" y="2450270"/>
            <a:ext cx="357338" cy="3573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556" y="2423062"/>
            <a:ext cx="415031" cy="4150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312" y="2970199"/>
            <a:ext cx="482810" cy="16793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126" y="2981080"/>
            <a:ext cx="482810" cy="16793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29810" y="2834215"/>
            <a:ext cx="194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808080">
                    <a:lumMod val="65000"/>
                    <a:lumOff val="35000"/>
                  </a:srgbClr>
                </a:solidFill>
                <a:latin typeface="Lucida Grande"/>
                <a:ea typeface="ＭＳ Ｐゴシック" charset="0"/>
                <a:cs typeface="Lucida Grande"/>
              </a:rPr>
              <a:t>POWDERS</a:t>
            </a:r>
            <a:endParaRPr lang="fr-FR" sz="1400" dirty="0">
              <a:solidFill>
                <a:srgbClr val="808080">
                  <a:lumMod val="65000"/>
                  <a:lumOff val="35000"/>
                </a:srgbClr>
              </a:solidFill>
              <a:latin typeface="Lucida Grande"/>
              <a:ea typeface="ＭＳ Ｐゴシック" charset="0"/>
              <a:cs typeface="Lucida Grande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44208" y="2834215"/>
            <a:ext cx="208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808080">
                    <a:lumMod val="65000"/>
                    <a:lumOff val="35000"/>
                  </a:srgbClr>
                </a:solidFill>
                <a:latin typeface="Lucida Grande"/>
                <a:ea typeface="ＭＳ Ｐゴシック" charset="0"/>
                <a:cs typeface="Lucida Grande"/>
              </a:rPr>
              <a:t>COATINGS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8193" y="817111"/>
            <a:ext cx="465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baseline="30000" dirty="0" err="1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Hybrid</a:t>
            </a:r>
            <a:r>
              <a:rPr lang="fr-FR" sz="2400" b="1" baseline="30000" dirty="0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 and </a:t>
            </a:r>
            <a:r>
              <a:rPr lang="fr-FR" sz="2400" b="1" baseline="30000" dirty="0" err="1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Inorganic</a:t>
            </a:r>
            <a:r>
              <a:rPr lang="fr-FR" sz="2400" b="1" dirty="0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 </a:t>
            </a:r>
            <a:r>
              <a:rPr lang="fr-FR" sz="2400" b="1" baseline="30000" dirty="0" err="1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Materials</a:t>
            </a:r>
            <a:r>
              <a:rPr lang="fr-FR" sz="2400" b="1" baseline="30000" dirty="0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baseline="30000" dirty="0" err="1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with</a:t>
            </a:r>
            <a:r>
              <a:rPr lang="fr-FR" sz="2400" b="1" baseline="30000" dirty="0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 </a:t>
            </a:r>
            <a:r>
              <a:rPr lang="fr-FR" sz="2400" b="1" baseline="30000" dirty="0" err="1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Controlled</a:t>
            </a:r>
            <a:r>
              <a:rPr lang="fr-FR" sz="2400" b="1" baseline="30000" dirty="0">
                <a:solidFill>
                  <a:srgbClr val="FFFFFF"/>
                </a:solidFill>
                <a:latin typeface="Lucida Grande"/>
                <a:ea typeface="ＭＳ Ｐゴシック" charset="0"/>
                <a:cs typeface="Lucida Grande"/>
              </a:rPr>
              <a:t> Micro- and Nanostructure</a:t>
            </a:r>
          </a:p>
        </p:txBody>
      </p:sp>
      <p:pic>
        <p:nvPicPr>
          <p:cNvPr id="34" name="Picture 17" descr="TiP25-02"/>
          <p:cNvPicPr>
            <a:picLocks noChangeAspect="1" noChangeArrowheads="1"/>
          </p:cNvPicPr>
          <p:nvPr/>
        </p:nvPicPr>
        <p:blipFill rotWithShape="1">
          <a:blip r:embed="rId7">
            <a:lum bright="1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7" t="50784" r="16722" b="7265"/>
          <a:stretch/>
        </p:blipFill>
        <p:spPr bwMode="auto">
          <a:xfrm rot="5400000">
            <a:off x="2502854" y="1173912"/>
            <a:ext cx="708673" cy="1440000"/>
          </a:xfrm>
          <a:prstGeom prst="roundRect">
            <a:avLst/>
          </a:prstGeom>
          <a:noFill/>
          <a:ln w="190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246"/>
          <a:stretch/>
        </p:blipFill>
        <p:spPr bwMode="auto">
          <a:xfrm rot="5400000">
            <a:off x="5935446" y="1173912"/>
            <a:ext cx="692283" cy="1440000"/>
          </a:xfrm>
          <a:prstGeom prst="roundRect">
            <a:avLst/>
          </a:prstGeom>
          <a:noFill/>
          <a:ln w="190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9"/>
          <a:srcRect l="14395" r="57510" b="16144"/>
          <a:stretch/>
        </p:blipFill>
        <p:spPr>
          <a:xfrm rot="5400000">
            <a:off x="4216969" y="1173912"/>
            <a:ext cx="709712" cy="1440000"/>
          </a:xfrm>
          <a:prstGeom prst="round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3331824"/>
            <a:ext cx="2160422" cy="1277330"/>
          </a:xfrm>
          <a:prstGeom prst="roundRect">
            <a:avLst/>
          </a:prstGeom>
        </p:spPr>
      </p:pic>
      <p:pic>
        <p:nvPicPr>
          <p:cNvPr id="42" name="Image 369" descr="dyed thin films-1"/>
          <p:cNvPicPr>
            <a:picLocks noChangeAspect="1"/>
          </p:cNvPicPr>
          <p:nvPr/>
        </p:nvPicPr>
        <p:blipFill>
          <a:blip r:embed="rId11" cstate="print">
            <a:lum bright="3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258462"/>
            <a:ext cx="1381975" cy="1656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 descr="C:\Users\Portable\Pictures\Dépot\LTF-C15-D25-400°C 10min.JP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164288" y="4338398"/>
            <a:ext cx="1669497" cy="136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552" y="4283818"/>
            <a:ext cx="2164796" cy="1494740"/>
          </a:xfrm>
          <a:prstGeom prst="roundRect">
            <a:avLst/>
          </a:prstGeom>
        </p:spPr>
      </p:pic>
      <p:sp>
        <p:nvSpPr>
          <p:cNvPr id="47" name="Espace réservé du numéro de diapositive 4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C132C-DCBA-1E43-9354-824D752D2C34}" type="slidenum">
              <a:rPr lang="fr-FR" smtClean="0">
                <a:solidFill>
                  <a:srgbClr val="808080">
                    <a:tint val="75000"/>
                  </a:srgbClr>
                </a:solidFill>
              </a:rPr>
              <a:pPr>
                <a:defRPr/>
              </a:pPr>
              <a:t>2</a:t>
            </a:fld>
            <a:endParaRPr lang="fr-FR">
              <a:solidFill>
                <a:srgbClr val="808080">
                  <a:tint val="75000"/>
                </a:srgbClr>
              </a:solidFill>
            </a:endParaRPr>
          </a:p>
        </p:txBody>
      </p:sp>
      <p:pic>
        <p:nvPicPr>
          <p:cNvPr id="24" name="Picture 7" descr="Résultat de recherche d'images pour &quot;suspension nanoparticles&quot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47" y="3752601"/>
            <a:ext cx="2670142" cy="158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lmg.ulg.ac.be/locindus/dataLiege/imLg/isoch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4610"/>
            <a:ext cx="1598417" cy="1520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2835" y="856656"/>
            <a:ext cx="1611303" cy="1181367"/>
          </a:xfrm>
          <a:prstGeom prst="round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275821" y="2834215"/>
            <a:ext cx="251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808080">
                    <a:lumMod val="65000"/>
                    <a:lumOff val="35000"/>
                  </a:srgbClr>
                </a:solidFill>
                <a:latin typeface="Lucida Grande"/>
                <a:ea typeface="ＭＳ Ｐゴシック" charset="0"/>
                <a:cs typeface="Lucida Grande"/>
              </a:rPr>
              <a:t>SUSPENSIONS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78720" y="5868443"/>
            <a:ext cx="7434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4"/>
                </a:solidFill>
              </a:rPr>
              <a:t>Applications for </a:t>
            </a:r>
            <a:r>
              <a:rPr lang="fr-BE" b="1" dirty="0" err="1">
                <a:solidFill>
                  <a:schemeClr val="accent4"/>
                </a:solidFill>
              </a:rPr>
              <a:t>energy</a:t>
            </a:r>
            <a:r>
              <a:rPr lang="fr-BE" dirty="0">
                <a:solidFill>
                  <a:schemeClr val="accent4"/>
                </a:solidFill>
              </a:rPr>
              <a:t> (batteries, smart </a:t>
            </a:r>
            <a:r>
              <a:rPr lang="fr-BE" dirty="0" err="1">
                <a:solidFill>
                  <a:schemeClr val="accent4"/>
                </a:solidFill>
              </a:rPr>
              <a:t>windows</a:t>
            </a:r>
            <a:r>
              <a:rPr lang="fr-BE" dirty="0">
                <a:solidFill>
                  <a:schemeClr val="accent4"/>
                </a:solidFill>
              </a:rPr>
              <a:t>, </a:t>
            </a:r>
            <a:r>
              <a:rPr lang="fr-BE" b="1" i="1" u="sng" dirty="0" err="1">
                <a:solidFill>
                  <a:schemeClr val="accent4"/>
                </a:solidFill>
              </a:rPr>
              <a:t>solar</a:t>
            </a:r>
            <a:r>
              <a:rPr lang="fr-BE" b="1" i="1" u="sng" dirty="0">
                <a:solidFill>
                  <a:schemeClr val="accent4"/>
                </a:solidFill>
              </a:rPr>
              <a:t> </a:t>
            </a:r>
            <a:r>
              <a:rPr lang="fr-BE" b="1" i="1" u="sng" dirty="0" err="1">
                <a:solidFill>
                  <a:schemeClr val="accent4"/>
                </a:solidFill>
              </a:rPr>
              <a:t>cells</a:t>
            </a:r>
            <a:r>
              <a:rPr lang="fr-BE" dirty="0">
                <a:solidFill>
                  <a:schemeClr val="accent4"/>
                </a:solidFill>
              </a:rPr>
              <a:t>…), </a:t>
            </a:r>
            <a:r>
              <a:rPr lang="fr-BE" b="1" dirty="0" err="1">
                <a:solidFill>
                  <a:schemeClr val="accent4"/>
                </a:solidFill>
              </a:rPr>
              <a:t>environment</a:t>
            </a:r>
            <a:r>
              <a:rPr lang="fr-BE" dirty="0">
                <a:solidFill>
                  <a:schemeClr val="accent4"/>
                </a:solidFill>
              </a:rPr>
              <a:t> (</a:t>
            </a:r>
            <a:r>
              <a:rPr lang="fr-BE" dirty="0" err="1">
                <a:solidFill>
                  <a:schemeClr val="accent4"/>
                </a:solidFill>
              </a:rPr>
              <a:t>recycling</a:t>
            </a:r>
            <a:r>
              <a:rPr lang="fr-BE" dirty="0">
                <a:solidFill>
                  <a:schemeClr val="accent4"/>
                </a:solidFill>
              </a:rPr>
              <a:t>, air/water </a:t>
            </a:r>
            <a:r>
              <a:rPr lang="fr-BE" dirty="0" err="1">
                <a:solidFill>
                  <a:schemeClr val="accent4"/>
                </a:solidFill>
              </a:rPr>
              <a:t>treatment</a:t>
            </a:r>
            <a:r>
              <a:rPr lang="fr-BE" dirty="0">
                <a:solidFill>
                  <a:schemeClr val="accent4"/>
                </a:solidFill>
              </a:rPr>
              <a:t>, </a:t>
            </a:r>
            <a:r>
              <a:rPr lang="fr-BE" dirty="0" err="1">
                <a:solidFill>
                  <a:schemeClr val="accent4"/>
                </a:solidFill>
              </a:rPr>
              <a:t>catalysis</a:t>
            </a:r>
            <a:r>
              <a:rPr lang="fr-BE" dirty="0">
                <a:solidFill>
                  <a:schemeClr val="accent4"/>
                </a:solidFill>
              </a:rPr>
              <a:t>)</a:t>
            </a:r>
          </a:p>
          <a:p>
            <a:pPr algn="ctr"/>
            <a:r>
              <a:rPr lang="fr-BE" dirty="0">
                <a:solidFill>
                  <a:schemeClr val="accent4"/>
                </a:solidFill>
              </a:rPr>
              <a:t>and </a:t>
            </a:r>
            <a:r>
              <a:rPr lang="fr-BE" b="1" dirty="0" err="1">
                <a:solidFill>
                  <a:schemeClr val="accent4"/>
                </a:solidFill>
              </a:rPr>
              <a:t>health</a:t>
            </a:r>
            <a:r>
              <a:rPr lang="fr-BE" dirty="0">
                <a:solidFill>
                  <a:schemeClr val="accent4"/>
                </a:solidFill>
              </a:rPr>
              <a:t> (additive </a:t>
            </a:r>
            <a:r>
              <a:rPr lang="fr-BE" dirty="0" err="1">
                <a:solidFill>
                  <a:schemeClr val="accent4"/>
                </a:solidFill>
              </a:rPr>
              <a:t>manufacturing</a:t>
            </a:r>
            <a:r>
              <a:rPr lang="fr-BE" dirty="0">
                <a:solidFill>
                  <a:schemeClr val="accent4"/>
                </a:solidFill>
              </a:rPr>
              <a:t>, </a:t>
            </a:r>
            <a:r>
              <a:rPr lang="fr-BE" dirty="0" err="1">
                <a:solidFill>
                  <a:schemeClr val="accent4"/>
                </a:solidFill>
              </a:rPr>
              <a:t>biomaterials</a:t>
            </a:r>
            <a:r>
              <a:rPr lang="fr-BE" dirty="0">
                <a:solidFill>
                  <a:schemeClr val="accent4"/>
                </a:solidFill>
              </a:rPr>
              <a:t>…)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DEE420-CB2A-C245-A025-021E24339B20}"/>
              </a:ext>
            </a:extLst>
          </p:cNvPr>
          <p:cNvSpPr txBox="1"/>
          <p:nvPr/>
        </p:nvSpPr>
        <p:spPr>
          <a:xfrm>
            <a:off x="407620" y="126888"/>
            <a:ext cx="354686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ULiège</a:t>
            </a:r>
            <a:r>
              <a:rPr lang="fr-FR" sz="2000" dirty="0">
                <a:solidFill>
                  <a:srgbClr val="00B050"/>
                </a:solidFill>
              </a:rPr>
              <a:t>- </a:t>
            </a:r>
            <a:r>
              <a:rPr lang="fr-FR" sz="2000" dirty="0" err="1">
                <a:solidFill>
                  <a:srgbClr val="00B050"/>
                </a:solidFill>
              </a:rPr>
              <a:t>GREEnMat</a:t>
            </a:r>
            <a:endParaRPr lang="fr-FR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77CEEAC-2C2B-6F4C-8D76-E63684C566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00" y="736083"/>
            <a:ext cx="3968733" cy="165033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2BFD4EA-5935-6D4E-988A-FC53A706241E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Optoelectronic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-Photoluminescence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AB0BC25-ED4E-2446-9A28-F95D912B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908" y="870350"/>
            <a:ext cx="1803661" cy="13527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9A9BF2-48E6-F742-8DDE-F4660E755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239"/>
          <a:stretch/>
        </p:blipFill>
        <p:spPr>
          <a:xfrm>
            <a:off x="518293" y="1066257"/>
            <a:ext cx="1238075" cy="3088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E80A05E-E778-1249-B1DA-767745515AC6}"/>
              </a:ext>
            </a:extLst>
          </p:cNvPr>
          <p:cNvSpPr txBox="1"/>
          <p:nvPr/>
        </p:nvSpPr>
        <p:spPr>
          <a:xfrm>
            <a:off x="86755" y="1549223"/>
            <a:ext cx="2101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Samuel D. </a:t>
            </a:r>
            <a:r>
              <a:rPr lang="fr-FR" sz="16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Stranks</a:t>
            </a:r>
            <a:endParaRPr lang="fr-FR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E3A443DF-2C8A-3F4B-81C8-013C1F0A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43" y="2492753"/>
            <a:ext cx="3651557" cy="20494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538D6C-D978-264C-AE06-CFE59BE05124}"/>
              </a:ext>
            </a:extLst>
          </p:cNvPr>
          <p:cNvSpPr txBox="1"/>
          <p:nvPr/>
        </p:nvSpPr>
        <p:spPr>
          <a:xfrm>
            <a:off x="4107335" y="2537335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Spray-</a:t>
            </a:r>
            <a:r>
              <a:rPr lang="fr-FR" sz="1400" dirty="0" err="1">
                <a:solidFill>
                  <a:srgbClr val="00B050"/>
                </a:solidFill>
              </a:rPr>
              <a:t>coated</a:t>
            </a:r>
            <a:r>
              <a:rPr lang="fr-FR" sz="1400" dirty="0">
                <a:solidFill>
                  <a:srgbClr val="00B050"/>
                </a:solidFill>
              </a:rPr>
              <a:t> film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C36358-8353-544A-ABDA-5FD118C71C91}"/>
              </a:ext>
            </a:extLst>
          </p:cNvPr>
          <p:cNvSpPr txBox="1"/>
          <p:nvPr/>
        </p:nvSpPr>
        <p:spPr>
          <a:xfrm>
            <a:off x="4216339" y="3601026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Spin-</a:t>
            </a:r>
            <a:r>
              <a:rPr lang="fr-FR" sz="1400" dirty="0" err="1">
                <a:solidFill>
                  <a:schemeClr val="accent4"/>
                </a:solidFill>
              </a:rPr>
              <a:t>coated</a:t>
            </a:r>
            <a:r>
              <a:rPr lang="fr-FR" sz="1400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056EFB-62F1-664E-AE38-1FB1FA2EF9EB}"/>
              </a:ext>
            </a:extLst>
          </p:cNvPr>
          <p:cNvSpPr txBox="1"/>
          <p:nvPr/>
        </p:nvSpPr>
        <p:spPr>
          <a:xfrm>
            <a:off x="1038887" y="4635812"/>
            <a:ext cx="751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Maximum of the </a:t>
            </a:r>
            <a:r>
              <a:rPr lang="fr-BE" sz="1600" dirty="0" err="1">
                <a:solidFill>
                  <a:schemeClr val="accent4"/>
                </a:solidFill>
              </a:rPr>
              <a:t>curves</a:t>
            </a:r>
            <a:r>
              <a:rPr lang="fr-BE" sz="1600" dirty="0">
                <a:solidFill>
                  <a:schemeClr val="accent4"/>
                </a:solidFill>
              </a:rPr>
              <a:t> at the </a:t>
            </a:r>
            <a:r>
              <a:rPr lang="fr-BE" sz="1600" dirty="0" err="1">
                <a:solidFill>
                  <a:schemeClr val="accent4"/>
                </a:solidFill>
              </a:rPr>
              <a:t>same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wavelength</a:t>
            </a:r>
            <a:r>
              <a:rPr lang="fr-BE" sz="1600" dirty="0">
                <a:solidFill>
                  <a:schemeClr val="accent4"/>
                </a:solidFill>
              </a:rPr>
              <a:t> (640 nm ≈ 1.9 eV) </a:t>
            </a:r>
            <a:r>
              <a:rPr lang="fr-BE" sz="1600" dirty="0">
                <a:solidFill>
                  <a:schemeClr val="accent4"/>
                </a:solidFill>
                <a:sym typeface="Wingdings" pitchFamily="2" charset="2"/>
              </a:rPr>
              <a:t> indirect </a:t>
            </a:r>
            <a:r>
              <a:rPr lang="fr-BE" sz="1600" dirty="0" err="1">
                <a:solidFill>
                  <a:schemeClr val="accent4"/>
                </a:solidFill>
                <a:sym typeface="Wingdings" pitchFamily="2" charset="2"/>
              </a:rPr>
              <a:t>bandgap</a:t>
            </a:r>
            <a:endParaRPr lang="fr-BE" sz="1600" dirty="0">
              <a:solidFill>
                <a:schemeClr val="accent4"/>
              </a:solidFill>
              <a:sym typeface="Wingdings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dirty="0" err="1">
                <a:solidFill>
                  <a:schemeClr val="accent4"/>
                </a:solidFill>
              </a:rPr>
              <a:t>Higher</a:t>
            </a:r>
            <a:r>
              <a:rPr lang="fr-BE" sz="1600" dirty="0">
                <a:solidFill>
                  <a:schemeClr val="accent4"/>
                </a:solidFill>
              </a:rPr>
              <a:t> PL </a:t>
            </a:r>
            <a:r>
              <a:rPr lang="fr-BE" sz="1600" dirty="0" err="1">
                <a:solidFill>
                  <a:schemeClr val="accent4"/>
                </a:solidFill>
              </a:rPr>
              <a:t>intensity</a:t>
            </a:r>
            <a:r>
              <a:rPr lang="fr-BE" sz="1600" dirty="0">
                <a:solidFill>
                  <a:schemeClr val="accent4"/>
                </a:solidFill>
              </a:rPr>
              <a:t> for spray VS spin (</a:t>
            </a:r>
            <a:r>
              <a:rPr lang="fr-BE" sz="1600" dirty="0" err="1">
                <a:solidFill>
                  <a:schemeClr val="accent4"/>
                </a:solidFill>
              </a:rPr>
              <a:t>higher</a:t>
            </a:r>
            <a:r>
              <a:rPr lang="fr-BE" sz="1600" dirty="0">
                <a:solidFill>
                  <a:schemeClr val="accent4"/>
                </a:solidFill>
              </a:rPr>
              <a:t> absorption and </a:t>
            </a:r>
            <a:r>
              <a:rPr lang="fr-BE" sz="1600" dirty="0" err="1">
                <a:solidFill>
                  <a:schemeClr val="accent4"/>
                </a:solidFill>
              </a:rPr>
              <a:t>less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recombination</a:t>
            </a:r>
            <a:r>
              <a:rPr lang="fr-BE" sz="1600" dirty="0">
                <a:solidFill>
                  <a:schemeClr val="accent4"/>
                </a:solidFill>
              </a:rPr>
              <a:t>)</a:t>
            </a:r>
          </a:p>
          <a:p>
            <a:pPr algn="just"/>
            <a:endParaRPr lang="fr-FR" sz="1600" dirty="0">
              <a:solidFill>
                <a:schemeClr val="accent4"/>
              </a:solidFill>
            </a:endParaRPr>
          </a:p>
          <a:p>
            <a:pPr algn="just"/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 </a:t>
            </a:r>
            <a:r>
              <a:rPr lang="fr-BE" sz="1600" dirty="0">
                <a:solidFill>
                  <a:schemeClr val="accent4"/>
                </a:solidFill>
                <a:sym typeface="Wingdings" pitchFamily="2" charset="2"/>
              </a:rPr>
              <a:t>Spray: </a:t>
            </a:r>
            <a:r>
              <a:rPr lang="fr-BE" sz="1600" dirty="0" err="1">
                <a:solidFill>
                  <a:schemeClr val="accent4"/>
                </a:solidFill>
                <a:sym typeface="Wingdings" pitchFamily="2" charset="2"/>
              </a:rPr>
              <a:t>very</a:t>
            </a:r>
            <a:r>
              <a:rPr lang="fr-BE" sz="1600" dirty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promising</a:t>
            </a:r>
            <a:r>
              <a:rPr lang="fr-BE" sz="1600" dirty="0">
                <a:solidFill>
                  <a:schemeClr val="accent4"/>
                </a:solidFill>
              </a:rPr>
              <a:t> in </a:t>
            </a:r>
            <a:r>
              <a:rPr lang="fr-BE" sz="1600" dirty="0" err="1">
                <a:solidFill>
                  <a:schemeClr val="accent4"/>
                </a:solidFill>
              </a:rPr>
              <a:t>terms</a:t>
            </a:r>
            <a:r>
              <a:rPr lang="fr-BE" sz="1600" dirty="0">
                <a:solidFill>
                  <a:schemeClr val="accent4"/>
                </a:solidFill>
              </a:rPr>
              <a:t> of </a:t>
            </a:r>
            <a:r>
              <a:rPr lang="fr-BE" sz="1600" dirty="0" err="1">
                <a:solidFill>
                  <a:schemeClr val="accent4"/>
                </a:solidFill>
              </a:rPr>
              <a:t>optoelectronic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properties</a:t>
            </a:r>
            <a:endParaRPr lang="fr-FR" sz="1600" dirty="0">
              <a:solidFill>
                <a:schemeClr val="accent4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77CEEAC-2C2B-6F4C-8D76-E63684C566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00" y="736083"/>
            <a:ext cx="3968733" cy="165033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2BFD4EA-5935-6D4E-988A-FC53A706241E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Optoelectronic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-Photoluminescence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AB0BC25-ED4E-2446-9A28-F95D912BC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908" y="870350"/>
            <a:ext cx="1803661" cy="135274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3898EED-DF18-544B-BF11-DAECF706F0DD}"/>
              </a:ext>
            </a:extLst>
          </p:cNvPr>
          <p:cNvSpPr txBox="1"/>
          <p:nvPr/>
        </p:nvSpPr>
        <p:spPr>
          <a:xfrm>
            <a:off x="86755" y="1549223"/>
            <a:ext cx="2101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Samuel D. </a:t>
            </a:r>
            <a:r>
              <a:rPr lang="fr-FR" sz="16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Stranks</a:t>
            </a:r>
            <a:endParaRPr lang="fr-FR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3AA0AE6-7F3F-EB4A-A352-866BB94847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39"/>
          <a:stretch/>
        </p:blipFill>
        <p:spPr>
          <a:xfrm>
            <a:off x="518293" y="1066257"/>
            <a:ext cx="1238075" cy="3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Photovoltaic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-I-V </a:t>
            </a:r>
            <a:r>
              <a:rPr lang="fr-FR" sz="2000" dirty="0" err="1">
                <a:solidFill>
                  <a:srgbClr val="00B050"/>
                </a:solidFill>
              </a:rPr>
              <a:t>curves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A33B06-3F46-0444-BD06-516BCC4F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71" y="546226"/>
            <a:ext cx="5504867" cy="24706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BA93C1-3774-3A4F-9608-94478653ECC4}"/>
              </a:ext>
            </a:extLst>
          </p:cNvPr>
          <p:cNvSpPr txBox="1"/>
          <p:nvPr/>
        </p:nvSpPr>
        <p:spPr>
          <a:xfrm>
            <a:off x="3616094" y="114388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Spray-</a:t>
            </a:r>
            <a:r>
              <a:rPr lang="fr-FR" sz="1400" dirty="0" err="1">
                <a:solidFill>
                  <a:srgbClr val="00B050"/>
                </a:solidFill>
              </a:rPr>
              <a:t>coated</a:t>
            </a:r>
            <a:r>
              <a:rPr lang="fr-FR" sz="1400" dirty="0">
                <a:solidFill>
                  <a:srgbClr val="00B050"/>
                </a:solidFill>
              </a:rPr>
              <a:t> film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DC3458-AF78-5B47-B64F-D3280F3F8F1B}"/>
              </a:ext>
            </a:extLst>
          </p:cNvPr>
          <p:cNvSpPr txBox="1"/>
          <p:nvPr/>
        </p:nvSpPr>
        <p:spPr>
          <a:xfrm>
            <a:off x="3606868" y="63275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Spin-</a:t>
            </a:r>
            <a:r>
              <a:rPr lang="fr-FR" sz="1400" dirty="0" err="1">
                <a:solidFill>
                  <a:schemeClr val="accent4"/>
                </a:solidFill>
              </a:rPr>
              <a:t>coated</a:t>
            </a:r>
            <a:r>
              <a:rPr lang="fr-FR" sz="1400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2E7F9B-FA2E-8642-BD66-DC607736F106}"/>
              </a:ext>
            </a:extLst>
          </p:cNvPr>
          <p:cNvSpPr txBox="1"/>
          <p:nvPr/>
        </p:nvSpPr>
        <p:spPr>
          <a:xfrm>
            <a:off x="5441729" y="707107"/>
            <a:ext cx="1403949" cy="5541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3995FC7-4D32-D24A-A85A-6A5D1C6769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88771" y="3160956"/>
          <a:ext cx="5756909" cy="2076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76">
                  <a:extLst>
                    <a:ext uri="{9D8B030D-6E8A-4147-A177-3AD203B41FA5}">
                      <a16:colId xmlns:a16="http://schemas.microsoft.com/office/drawing/2014/main" val="3654965110"/>
                    </a:ext>
                  </a:extLst>
                </a:gridCol>
                <a:gridCol w="928714">
                  <a:extLst>
                    <a:ext uri="{9D8B030D-6E8A-4147-A177-3AD203B41FA5}">
                      <a16:colId xmlns:a16="http://schemas.microsoft.com/office/drawing/2014/main" val="822333199"/>
                    </a:ext>
                  </a:extLst>
                </a:gridCol>
                <a:gridCol w="928714">
                  <a:extLst>
                    <a:ext uri="{9D8B030D-6E8A-4147-A177-3AD203B41FA5}">
                      <a16:colId xmlns:a16="http://schemas.microsoft.com/office/drawing/2014/main" val="3465712165"/>
                    </a:ext>
                  </a:extLst>
                </a:gridCol>
                <a:gridCol w="909825">
                  <a:extLst>
                    <a:ext uri="{9D8B030D-6E8A-4147-A177-3AD203B41FA5}">
                      <a16:colId xmlns:a16="http://schemas.microsoft.com/office/drawing/2014/main" val="5451594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442792665"/>
                    </a:ext>
                  </a:extLst>
                </a:gridCol>
                <a:gridCol w="1116330">
                  <a:extLst>
                    <a:ext uri="{9D8B030D-6E8A-4147-A177-3AD203B41FA5}">
                      <a16:colId xmlns:a16="http://schemas.microsoft.com/office/drawing/2014/main" val="2396091225"/>
                    </a:ext>
                  </a:extLst>
                </a:gridCol>
              </a:tblGrid>
              <a:tr h="192405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err="1">
                          <a:effectLst/>
                        </a:rPr>
                        <a:t>Voc</a:t>
                      </a:r>
                      <a:r>
                        <a:rPr lang="fr-BE" sz="1200" b="0" dirty="0">
                          <a:effectLst/>
                        </a:rPr>
                        <a:t>           </a:t>
                      </a:r>
                      <a:r>
                        <a:rPr lang="fr-FR" sz="1200" b="0" dirty="0">
                          <a:effectLst/>
                        </a:rPr>
                        <a:t>(V)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effectLst/>
                        </a:rPr>
                        <a:t>Jsc    (mA/cm</a:t>
                      </a:r>
                      <a:r>
                        <a:rPr lang="fr-FR" sz="1200" b="0" baseline="30000">
                          <a:effectLst/>
                        </a:rPr>
                        <a:t>2</a:t>
                      </a:r>
                      <a:r>
                        <a:rPr lang="fr-FR" sz="1200" b="0">
                          <a:effectLst/>
                        </a:rPr>
                        <a:t>)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effectLst/>
                        </a:rPr>
                        <a:t>FF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effectLst/>
                        </a:rPr>
                        <a:t>PCE               (%)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130782"/>
                  </a:ext>
                </a:extLst>
              </a:tr>
              <a:tr h="404749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Spin-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coated</a:t>
                      </a: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         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device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Direct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0.827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3.6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81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93639"/>
                  </a:ext>
                </a:extLst>
              </a:tr>
              <a:tr h="4047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Reverse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0.811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3.7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78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210455"/>
                  </a:ext>
                </a:extLst>
              </a:tr>
              <a:tr h="404749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Spray-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coated</a:t>
                      </a: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device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Direct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1.091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3.1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70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47041"/>
                  </a:ext>
                </a:extLst>
              </a:tr>
              <a:tr h="4047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Reverse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1.093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3.2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68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36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9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Photovoltaic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-I-V </a:t>
            </a:r>
            <a:r>
              <a:rPr lang="fr-FR" sz="2000" dirty="0" err="1">
                <a:solidFill>
                  <a:srgbClr val="00B050"/>
                </a:solidFill>
              </a:rPr>
              <a:t>curves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EF2A6-5044-CA46-8347-6FD7989B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447" y="27748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fr-BE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A33B06-3F46-0444-BD06-516BCC4F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71" y="546226"/>
            <a:ext cx="5504867" cy="24706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BA93C1-3774-3A4F-9608-94478653ECC4}"/>
              </a:ext>
            </a:extLst>
          </p:cNvPr>
          <p:cNvSpPr txBox="1"/>
          <p:nvPr/>
        </p:nvSpPr>
        <p:spPr>
          <a:xfrm>
            <a:off x="3616094" y="114388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Spray-</a:t>
            </a:r>
            <a:r>
              <a:rPr lang="fr-FR" sz="1400" dirty="0" err="1">
                <a:solidFill>
                  <a:srgbClr val="00B050"/>
                </a:solidFill>
              </a:rPr>
              <a:t>coated</a:t>
            </a:r>
            <a:r>
              <a:rPr lang="fr-FR" sz="1400" dirty="0">
                <a:solidFill>
                  <a:srgbClr val="00B050"/>
                </a:solidFill>
              </a:rPr>
              <a:t> film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DC3458-AF78-5B47-B64F-D3280F3F8F1B}"/>
              </a:ext>
            </a:extLst>
          </p:cNvPr>
          <p:cNvSpPr txBox="1"/>
          <p:nvPr/>
        </p:nvSpPr>
        <p:spPr>
          <a:xfrm>
            <a:off x="3606868" y="63275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Spin-</a:t>
            </a:r>
            <a:r>
              <a:rPr lang="fr-FR" sz="1400" dirty="0" err="1">
                <a:solidFill>
                  <a:schemeClr val="accent4"/>
                </a:solidFill>
              </a:rPr>
              <a:t>coated</a:t>
            </a:r>
            <a:r>
              <a:rPr lang="fr-FR" sz="1400" dirty="0">
                <a:solidFill>
                  <a:schemeClr val="accent4"/>
                </a:solidFill>
              </a:rPr>
              <a:t> film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2E7F9B-FA2E-8642-BD66-DC607736F106}"/>
              </a:ext>
            </a:extLst>
          </p:cNvPr>
          <p:cNvSpPr txBox="1"/>
          <p:nvPr/>
        </p:nvSpPr>
        <p:spPr>
          <a:xfrm>
            <a:off x="5441729" y="707107"/>
            <a:ext cx="1403949" cy="5541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3995FC7-4D32-D24A-A85A-6A5D1C676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722652"/>
              </p:ext>
            </p:extLst>
          </p:nvPr>
        </p:nvGraphicFramePr>
        <p:xfrm>
          <a:off x="1588771" y="3160956"/>
          <a:ext cx="5756909" cy="2076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76">
                  <a:extLst>
                    <a:ext uri="{9D8B030D-6E8A-4147-A177-3AD203B41FA5}">
                      <a16:colId xmlns:a16="http://schemas.microsoft.com/office/drawing/2014/main" val="3654965110"/>
                    </a:ext>
                  </a:extLst>
                </a:gridCol>
                <a:gridCol w="928714">
                  <a:extLst>
                    <a:ext uri="{9D8B030D-6E8A-4147-A177-3AD203B41FA5}">
                      <a16:colId xmlns:a16="http://schemas.microsoft.com/office/drawing/2014/main" val="822333199"/>
                    </a:ext>
                  </a:extLst>
                </a:gridCol>
                <a:gridCol w="928714">
                  <a:extLst>
                    <a:ext uri="{9D8B030D-6E8A-4147-A177-3AD203B41FA5}">
                      <a16:colId xmlns:a16="http://schemas.microsoft.com/office/drawing/2014/main" val="3465712165"/>
                    </a:ext>
                  </a:extLst>
                </a:gridCol>
                <a:gridCol w="909825">
                  <a:extLst>
                    <a:ext uri="{9D8B030D-6E8A-4147-A177-3AD203B41FA5}">
                      <a16:colId xmlns:a16="http://schemas.microsoft.com/office/drawing/2014/main" val="5451594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442792665"/>
                    </a:ext>
                  </a:extLst>
                </a:gridCol>
                <a:gridCol w="1116330">
                  <a:extLst>
                    <a:ext uri="{9D8B030D-6E8A-4147-A177-3AD203B41FA5}">
                      <a16:colId xmlns:a16="http://schemas.microsoft.com/office/drawing/2014/main" val="2396091225"/>
                    </a:ext>
                  </a:extLst>
                </a:gridCol>
              </a:tblGrid>
              <a:tr h="192405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err="1">
                          <a:effectLst/>
                        </a:rPr>
                        <a:t>Voc</a:t>
                      </a:r>
                      <a:r>
                        <a:rPr lang="fr-BE" sz="1200" b="0" dirty="0">
                          <a:effectLst/>
                        </a:rPr>
                        <a:t>           </a:t>
                      </a:r>
                      <a:r>
                        <a:rPr lang="fr-FR" sz="1200" b="0" dirty="0">
                          <a:effectLst/>
                        </a:rPr>
                        <a:t>(V)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effectLst/>
                        </a:rPr>
                        <a:t>Jsc    (mA/cm</a:t>
                      </a:r>
                      <a:r>
                        <a:rPr lang="fr-FR" sz="1200" b="0" baseline="30000">
                          <a:effectLst/>
                        </a:rPr>
                        <a:t>2</a:t>
                      </a:r>
                      <a:r>
                        <a:rPr lang="fr-FR" sz="1200" b="0">
                          <a:effectLst/>
                        </a:rPr>
                        <a:t>)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effectLst/>
                        </a:rPr>
                        <a:t>FF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effectLst/>
                        </a:rPr>
                        <a:t>PCE               (%)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130782"/>
                  </a:ext>
                </a:extLst>
              </a:tr>
              <a:tr h="404749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Spin-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coated</a:t>
                      </a: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         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device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Direct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0.827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3.6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81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93639"/>
                  </a:ext>
                </a:extLst>
              </a:tr>
              <a:tr h="4047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Reverse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0.811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3.7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78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210455"/>
                  </a:ext>
                </a:extLst>
              </a:tr>
              <a:tr h="404749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Spray-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coated</a:t>
                      </a: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accent4"/>
                          </a:solidFill>
                          <a:effectLst/>
                        </a:rPr>
                        <a:t>device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Direct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1.091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3.1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70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BE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47041"/>
                  </a:ext>
                </a:extLst>
              </a:tr>
              <a:tr h="4047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Reverse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1.093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3.2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68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200" dirty="0">
                          <a:solidFill>
                            <a:schemeClr val="accent4"/>
                          </a:solidFill>
                          <a:effectLst/>
                        </a:rPr>
                        <a:t>2.3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3663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B27A89C-382D-EB48-87B2-8DBE529EEB01}"/>
              </a:ext>
            </a:extLst>
          </p:cNvPr>
          <p:cNvSpPr txBox="1"/>
          <p:nvPr/>
        </p:nvSpPr>
        <p:spPr>
          <a:xfrm>
            <a:off x="1352087" y="5315233"/>
            <a:ext cx="6381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 err="1">
                <a:solidFill>
                  <a:schemeClr val="accent4"/>
                </a:solidFill>
              </a:rPr>
              <a:t>Among</a:t>
            </a:r>
            <a:r>
              <a:rPr lang="fr-FR" sz="1600" dirty="0">
                <a:solidFill>
                  <a:schemeClr val="accent4"/>
                </a:solidFill>
              </a:rPr>
              <a:t> the </a:t>
            </a:r>
            <a:r>
              <a:rPr lang="fr-FR" sz="1600" dirty="0" err="1">
                <a:solidFill>
                  <a:schemeClr val="accent4"/>
                </a:solidFill>
              </a:rPr>
              <a:t>highest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efficiencies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reached</a:t>
            </a:r>
            <a:r>
              <a:rPr lang="fr-FR" sz="1600" dirty="0">
                <a:solidFill>
                  <a:schemeClr val="accent4"/>
                </a:solidFill>
              </a:rPr>
              <a:t> to date (2.3% vs. 2.5%)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accent4"/>
                </a:solidFill>
              </a:rPr>
              <a:t>Spray: no </a:t>
            </a:r>
            <a:r>
              <a:rPr lang="fr-FR" sz="1600" dirty="0" err="1">
                <a:solidFill>
                  <a:schemeClr val="accent4"/>
                </a:solidFill>
              </a:rPr>
              <a:t>hysteresis</a:t>
            </a:r>
            <a:r>
              <a:rPr lang="fr-FR" sz="1600" dirty="0">
                <a:solidFill>
                  <a:schemeClr val="accent4"/>
                </a:solidFill>
              </a:rPr>
              <a:t> and </a:t>
            </a:r>
            <a:r>
              <a:rPr lang="fr-FR" sz="1600" dirty="0" err="1">
                <a:solidFill>
                  <a:schemeClr val="accent4"/>
                </a:solidFill>
              </a:rPr>
              <a:t>higher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Voc</a:t>
            </a:r>
            <a:r>
              <a:rPr lang="fr-FR" sz="1600" dirty="0">
                <a:solidFill>
                  <a:schemeClr val="accent4"/>
                </a:solidFill>
              </a:rPr>
              <a:t> (</a:t>
            </a:r>
            <a:r>
              <a:rPr lang="fr-FR" sz="1600" dirty="0" err="1">
                <a:solidFill>
                  <a:schemeClr val="accent4"/>
                </a:solidFill>
              </a:rPr>
              <a:t>cf</a:t>
            </a:r>
            <a:r>
              <a:rPr lang="fr-FR" sz="1600" dirty="0">
                <a:solidFill>
                  <a:schemeClr val="accent4"/>
                </a:solidFill>
              </a:rPr>
              <a:t> PL)</a:t>
            </a:r>
          </a:p>
          <a:p>
            <a:endParaRPr lang="fr-FR" sz="1600" dirty="0">
              <a:solidFill>
                <a:schemeClr val="accent4"/>
              </a:solidFill>
            </a:endParaRPr>
          </a:p>
          <a:p>
            <a:r>
              <a:rPr lang="fr-FR" sz="1600" b="1" dirty="0">
                <a:solidFill>
                  <a:schemeClr val="accent4"/>
                </a:solidFill>
              </a:rPr>
              <a:t>     </a:t>
            </a:r>
            <a:r>
              <a:rPr lang="fr-FR" sz="1600" dirty="0">
                <a:solidFill>
                  <a:schemeClr val="accent4"/>
                </a:solidFill>
              </a:rPr>
              <a:t>BUT </a:t>
            </a:r>
            <a:r>
              <a:rPr lang="fr-FR" sz="1600" dirty="0" err="1">
                <a:solidFill>
                  <a:schemeClr val="accent4"/>
                </a:solidFill>
              </a:rPr>
              <a:t>lower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Jsc</a:t>
            </a:r>
            <a:r>
              <a:rPr lang="fr-FR" sz="1600" b="1" dirty="0">
                <a:solidFill>
                  <a:schemeClr val="accent4"/>
                </a:solidFill>
              </a:rPr>
              <a:t> </a:t>
            </a: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 </a:t>
            </a:r>
            <a:r>
              <a:rPr lang="fr-FR" sz="1600" dirty="0" err="1">
                <a:solidFill>
                  <a:schemeClr val="accent4"/>
                </a:solidFill>
                <a:sym typeface="Wingdings" pitchFamily="2" charset="2"/>
              </a:rPr>
              <a:t>Why</a:t>
            </a:r>
            <a:r>
              <a:rPr lang="fr-FR" sz="1600" dirty="0">
                <a:solidFill>
                  <a:schemeClr val="accent4"/>
                </a:solidFill>
                <a:sym typeface="Wingdings" pitchFamily="2" charset="2"/>
              </a:rPr>
              <a:t>? </a:t>
            </a:r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43BAF349-2560-2346-B8B8-DFA80EC26B98}"/>
              </a:ext>
            </a:extLst>
          </p:cNvPr>
          <p:cNvSpPr/>
          <p:nvPr/>
        </p:nvSpPr>
        <p:spPr>
          <a:xfrm>
            <a:off x="612291" y="5346406"/>
            <a:ext cx="593558" cy="27680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2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Photovoltaic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 EIS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2E7F9B-FA2E-8642-BD66-DC607736F106}"/>
              </a:ext>
            </a:extLst>
          </p:cNvPr>
          <p:cNvSpPr txBox="1"/>
          <p:nvPr/>
        </p:nvSpPr>
        <p:spPr>
          <a:xfrm>
            <a:off x="5694218" y="1025664"/>
            <a:ext cx="1717964" cy="5541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49" name="Image 27">
            <a:extLst>
              <a:ext uri="{FF2B5EF4-FFF2-40B4-BE49-F238E27FC236}">
                <a16:creationId xmlns:a16="http://schemas.microsoft.com/office/drawing/2014/main" id="{4FE0DEE6-FF18-2D41-989F-9F326D7A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58" y="687029"/>
            <a:ext cx="4481242" cy="24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BDA736DD-E674-1F4A-804D-6BDC09A5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687" y="292732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1" name="Image 45">
            <a:extLst>
              <a:ext uri="{FF2B5EF4-FFF2-40B4-BE49-F238E27FC236}">
                <a16:creationId xmlns:a16="http://schemas.microsoft.com/office/drawing/2014/main" id="{539C96E9-702B-6E47-A051-6301CC57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7" t="23611" r="8360" b="66302"/>
          <a:stretch>
            <a:fillRect/>
          </a:stretch>
        </p:blipFill>
        <p:spPr bwMode="auto">
          <a:xfrm>
            <a:off x="3136147" y="2190250"/>
            <a:ext cx="1765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2747907-6CBC-C74D-BDE6-AE4FD42EB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791027"/>
              </p:ext>
            </p:extLst>
          </p:nvPr>
        </p:nvGraphicFramePr>
        <p:xfrm>
          <a:off x="636219" y="3322877"/>
          <a:ext cx="7004564" cy="1126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381">
                  <a:extLst>
                    <a:ext uri="{9D8B030D-6E8A-4147-A177-3AD203B41FA5}">
                      <a16:colId xmlns:a16="http://schemas.microsoft.com/office/drawing/2014/main" val="3530738313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448699301"/>
                    </a:ext>
                  </a:extLst>
                </a:gridCol>
                <a:gridCol w="1017713">
                  <a:extLst>
                    <a:ext uri="{9D8B030D-6E8A-4147-A177-3AD203B41FA5}">
                      <a16:colId xmlns:a16="http://schemas.microsoft.com/office/drawing/2014/main" val="4019783147"/>
                    </a:ext>
                  </a:extLst>
                </a:gridCol>
                <a:gridCol w="606065">
                  <a:extLst>
                    <a:ext uri="{9D8B030D-6E8A-4147-A177-3AD203B41FA5}">
                      <a16:colId xmlns:a16="http://schemas.microsoft.com/office/drawing/2014/main" val="3396938091"/>
                    </a:ext>
                  </a:extLst>
                </a:gridCol>
                <a:gridCol w="942195">
                  <a:extLst>
                    <a:ext uri="{9D8B030D-6E8A-4147-A177-3AD203B41FA5}">
                      <a16:colId xmlns:a16="http://schemas.microsoft.com/office/drawing/2014/main" val="1671993318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3019085736"/>
                    </a:ext>
                  </a:extLst>
                </a:gridCol>
                <a:gridCol w="836456">
                  <a:extLst>
                    <a:ext uri="{9D8B030D-6E8A-4147-A177-3AD203B41FA5}">
                      <a16:colId xmlns:a16="http://schemas.microsoft.com/office/drawing/2014/main" val="1981662241"/>
                    </a:ext>
                  </a:extLst>
                </a:gridCol>
                <a:gridCol w="942195">
                  <a:extLst>
                    <a:ext uri="{9D8B030D-6E8A-4147-A177-3AD203B41FA5}">
                      <a16:colId xmlns:a16="http://schemas.microsoft.com/office/drawing/2014/main" val="285388219"/>
                    </a:ext>
                  </a:extLst>
                </a:gridCol>
              </a:tblGrid>
              <a:tr h="331334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R</a:t>
                      </a:r>
                      <a:r>
                        <a:rPr lang="en-US" sz="1000" b="0" baseline="-25000" dirty="0">
                          <a:effectLst/>
                        </a:rPr>
                        <a:t>1</a:t>
                      </a:r>
                      <a:r>
                        <a:rPr lang="en-US" sz="1000" b="0" dirty="0">
                          <a:effectLst/>
                        </a:rPr>
                        <a:t>     [</a:t>
                      </a:r>
                      <a:r>
                        <a:rPr lang="en-US" sz="1000" b="0" dirty="0" err="1">
                          <a:effectLst/>
                        </a:rPr>
                        <a:t>Ω</a:t>
                      </a:r>
                      <a:r>
                        <a:rPr lang="en-US" sz="1000" b="0" dirty="0">
                          <a:effectLst/>
                        </a:rPr>
                        <a:t>]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effectLst/>
                        </a:rPr>
                        <a:t>Q</a:t>
                      </a:r>
                      <a:r>
                        <a:rPr lang="en-US" sz="1000" b="0" baseline="-25000">
                          <a:effectLst/>
                        </a:rPr>
                        <a:t>2</a:t>
                      </a:r>
                      <a:r>
                        <a:rPr lang="en-US" sz="1000" b="0">
                          <a:effectLst/>
                        </a:rPr>
                        <a:t>                  [10</a:t>
                      </a:r>
                      <a:r>
                        <a:rPr lang="en-US" sz="1000" b="0" baseline="30000">
                          <a:effectLst/>
                        </a:rPr>
                        <a:t>−6</a:t>
                      </a:r>
                      <a:r>
                        <a:rPr lang="en-US" sz="1000" b="0">
                          <a:effectLst/>
                        </a:rPr>
                        <a:t> F. s</a:t>
                      </a:r>
                      <a:r>
                        <a:rPr lang="en-US" sz="1000" b="0" baseline="30000">
                          <a:effectLst/>
                        </a:rPr>
                        <a:t>a−1</a:t>
                      </a:r>
                      <a:r>
                        <a:rPr lang="en-US" sz="1000" b="0">
                          <a:effectLst/>
                        </a:rPr>
                        <a:t>]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effectLst/>
                        </a:rPr>
                        <a:t>a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R</a:t>
                      </a:r>
                      <a:r>
                        <a:rPr lang="en-US" sz="1000" b="0" baseline="-25000" dirty="0">
                          <a:effectLst/>
                        </a:rPr>
                        <a:t>2             </a:t>
                      </a:r>
                    </a:p>
                    <a:p>
                      <a:pPr algn="ctr"/>
                      <a:r>
                        <a:rPr lang="en-US" sz="1000" b="0" baseline="0" dirty="0">
                          <a:effectLst/>
                        </a:rPr>
                        <a:t>[</a:t>
                      </a:r>
                      <a:r>
                        <a:rPr lang="en-US" sz="1000" b="0" baseline="0" dirty="0" err="1">
                          <a:effectLst/>
                        </a:rPr>
                        <a:t>Ω</a:t>
                      </a:r>
                      <a:r>
                        <a:rPr lang="en-US" sz="1000" b="0" baseline="0" dirty="0">
                          <a:effectLst/>
                        </a:rPr>
                        <a:t>]</a:t>
                      </a:r>
                      <a:endParaRPr lang="fr-BE" sz="1200" b="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Q</a:t>
                      </a:r>
                      <a:r>
                        <a:rPr lang="en-US" sz="1000" b="0" baseline="-25000" dirty="0">
                          <a:effectLst/>
                        </a:rPr>
                        <a:t>3</a:t>
                      </a:r>
                      <a:r>
                        <a:rPr lang="en-US" sz="1000" b="0" dirty="0">
                          <a:effectLst/>
                        </a:rPr>
                        <a:t>           </a:t>
                      </a:r>
                    </a:p>
                    <a:p>
                      <a:pPr algn="ctr"/>
                      <a:r>
                        <a:rPr lang="en-US" sz="1000" b="0" dirty="0">
                          <a:effectLst/>
                        </a:rPr>
                        <a:t> [10</a:t>
                      </a:r>
                      <a:r>
                        <a:rPr lang="en-US" sz="1000" b="0" baseline="30000" dirty="0">
                          <a:effectLst/>
                        </a:rPr>
                        <a:t>−6</a:t>
                      </a:r>
                      <a:r>
                        <a:rPr lang="en-US" sz="1000" b="0" dirty="0">
                          <a:effectLst/>
                        </a:rPr>
                        <a:t> F.s</a:t>
                      </a:r>
                      <a:r>
                        <a:rPr lang="en-US" sz="1000" b="0" baseline="30000" dirty="0">
                          <a:effectLst/>
                        </a:rPr>
                        <a:t>b−1</a:t>
                      </a:r>
                      <a:r>
                        <a:rPr lang="en-US" sz="1000" b="0" dirty="0">
                          <a:effectLst/>
                        </a:rPr>
                        <a:t>]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effectLst/>
                        </a:rPr>
                        <a:t>b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R</a:t>
                      </a:r>
                      <a:r>
                        <a:rPr lang="en-US" sz="1000" b="0" baseline="-25000" dirty="0">
                          <a:effectLst/>
                        </a:rPr>
                        <a:t>3</a:t>
                      </a:r>
                      <a:r>
                        <a:rPr lang="en-US" sz="1000" b="0" dirty="0">
                          <a:effectLst/>
                        </a:rPr>
                        <a:t>            </a:t>
                      </a:r>
                    </a:p>
                    <a:p>
                      <a:pPr algn="ctr"/>
                      <a:r>
                        <a:rPr lang="en-US" sz="1000" b="0" dirty="0">
                          <a:effectLst/>
                        </a:rPr>
                        <a:t>[</a:t>
                      </a:r>
                      <a:r>
                        <a:rPr lang="en-US" sz="1000" b="0" dirty="0" err="1">
                          <a:effectLst/>
                        </a:rPr>
                        <a:t>Ω</a:t>
                      </a:r>
                      <a:r>
                        <a:rPr lang="en-US" sz="1000" b="0" dirty="0">
                          <a:effectLst/>
                        </a:rPr>
                        <a:t>]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170540"/>
                  </a:ext>
                </a:extLst>
              </a:tr>
              <a:tr h="397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4"/>
                          </a:solidFill>
                          <a:effectLst/>
                        </a:rPr>
                        <a:t>Spin-coated device</a:t>
                      </a:r>
                      <a:endParaRPr lang="fr-BE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10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0.381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0.979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178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0.615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0.808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254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543967"/>
                  </a:ext>
                </a:extLst>
              </a:tr>
              <a:tr h="397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4"/>
                          </a:solidFill>
                          <a:effectLst/>
                        </a:rPr>
                        <a:t>Spray-coated device</a:t>
                      </a:r>
                      <a:endParaRPr lang="fr-BE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11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0.235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0.850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4"/>
                          </a:solidFill>
                          <a:effectLst/>
                        </a:rPr>
                        <a:t>191</a:t>
                      </a:r>
                      <a:endParaRPr lang="fr-BE" sz="120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0.831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0.806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367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29553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5462FC0-E82B-1843-AB44-AA77674E2A3C}"/>
              </a:ext>
            </a:extLst>
          </p:cNvPr>
          <p:cNvSpPr/>
          <p:nvPr/>
        </p:nvSpPr>
        <p:spPr>
          <a:xfrm>
            <a:off x="6689035" y="3322877"/>
            <a:ext cx="951747" cy="1126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D4857D-9F7F-BD42-8B25-9617816E0A1E}"/>
              </a:ext>
            </a:extLst>
          </p:cNvPr>
          <p:cNvSpPr txBox="1"/>
          <p:nvPr/>
        </p:nvSpPr>
        <p:spPr>
          <a:xfrm>
            <a:off x="4450597" y="4633756"/>
            <a:ext cx="4378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Recombination</a:t>
            </a:r>
            <a:r>
              <a:rPr lang="fr-BE" sz="1600" dirty="0">
                <a:solidFill>
                  <a:schemeClr val="accent4"/>
                </a:solidFill>
              </a:rPr>
              <a:t> at the Cs</a:t>
            </a:r>
            <a:r>
              <a:rPr lang="fr-BE" sz="1600" baseline="-25000" dirty="0">
                <a:solidFill>
                  <a:schemeClr val="accent4"/>
                </a:solidFill>
              </a:rPr>
              <a:t>2</a:t>
            </a:r>
            <a:r>
              <a:rPr lang="fr-BE" sz="1600" dirty="0">
                <a:solidFill>
                  <a:schemeClr val="accent4"/>
                </a:solidFill>
              </a:rPr>
              <a:t>AgBiBr</a:t>
            </a:r>
            <a:r>
              <a:rPr lang="fr-BE" sz="1600" baseline="-25000" dirty="0">
                <a:solidFill>
                  <a:schemeClr val="accent4"/>
                </a:solidFill>
              </a:rPr>
              <a:t>6</a:t>
            </a:r>
            <a:r>
              <a:rPr lang="fr-BE" sz="1600" dirty="0">
                <a:solidFill>
                  <a:schemeClr val="accent4"/>
                </a:solidFill>
              </a:rPr>
              <a:t>/</a:t>
            </a:r>
            <a:r>
              <a:rPr lang="fr-BE" sz="1600" dirty="0" err="1">
                <a:solidFill>
                  <a:schemeClr val="accent4"/>
                </a:solidFill>
              </a:rPr>
              <a:t>Spiro</a:t>
            </a:r>
            <a:r>
              <a:rPr lang="fr-BE" sz="1600" dirty="0">
                <a:solidFill>
                  <a:schemeClr val="accent4"/>
                </a:solidFill>
              </a:rPr>
              <a:t> interface: R</a:t>
            </a:r>
            <a:r>
              <a:rPr lang="fr-BE" sz="1600" baseline="-25000" dirty="0">
                <a:solidFill>
                  <a:schemeClr val="accent4"/>
                </a:solidFill>
              </a:rPr>
              <a:t>3 </a:t>
            </a:r>
            <a:r>
              <a:rPr lang="fr-BE" sz="1600" dirty="0">
                <a:solidFill>
                  <a:schemeClr val="accent4"/>
                </a:solidFill>
              </a:rPr>
              <a:t>↑</a:t>
            </a:r>
            <a:r>
              <a:rPr lang="fr-BE" sz="1600" baseline="-25000" dirty="0">
                <a:solidFill>
                  <a:schemeClr val="accent4"/>
                </a:solidFill>
              </a:rPr>
              <a:t>  </a:t>
            </a:r>
            <a:r>
              <a:rPr lang="fr-BE" sz="1600" dirty="0">
                <a:solidFill>
                  <a:schemeClr val="accent4"/>
                </a:solidFill>
              </a:rPr>
              <a:t>= </a:t>
            </a:r>
            <a:r>
              <a:rPr lang="fr-BE" sz="1600" dirty="0" err="1">
                <a:solidFill>
                  <a:schemeClr val="accent4"/>
                </a:solidFill>
              </a:rPr>
              <a:t>recombination</a:t>
            </a:r>
            <a:r>
              <a:rPr lang="fr-BE" sz="1600" dirty="0">
                <a:solidFill>
                  <a:schemeClr val="accent4"/>
                </a:solidFill>
              </a:rPr>
              <a:t> ↓</a:t>
            </a:r>
            <a:endParaRPr lang="fr-BE" sz="1600" baseline="-25000" dirty="0">
              <a:solidFill>
                <a:schemeClr val="accent4"/>
              </a:solidFill>
            </a:endParaRPr>
          </a:p>
          <a:p>
            <a:pPr algn="just"/>
            <a:endParaRPr lang="fr-BE" sz="1600" dirty="0">
              <a:solidFill>
                <a:schemeClr val="accent4"/>
              </a:solidFill>
              <a:sym typeface="Wingdings" pitchFamily="2" charset="2"/>
            </a:endParaRPr>
          </a:p>
          <a:p>
            <a:r>
              <a:rPr lang="fr-BE" sz="1600" dirty="0">
                <a:solidFill>
                  <a:schemeClr val="accent4"/>
                </a:solidFill>
                <a:sym typeface="Wingdings" pitchFamily="2" charset="2"/>
              </a:rPr>
              <a:t> Spray: </a:t>
            </a:r>
            <a:r>
              <a:rPr lang="fr-BE" sz="1600" dirty="0" err="1">
                <a:solidFill>
                  <a:schemeClr val="accent4"/>
                </a:solidFill>
                <a:sym typeface="Wingdings" pitchFamily="2" charset="2"/>
              </a:rPr>
              <a:t>lower</a:t>
            </a:r>
            <a:r>
              <a:rPr lang="fr-BE" sz="1600" dirty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recombination</a:t>
            </a:r>
            <a:r>
              <a:rPr lang="fr-BE" sz="1600" dirty="0">
                <a:solidFill>
                  <a:schemeClr val="accent4"/>
                </a:solidFill>
              </a:rPr>
              <a:t> rate (V</a:t>
            </a:r>
            <a:r>
              <a:rPr lang="fr-BE" sz="1600" baseline="-25000" dirty="0">
                <a:solidFill>
                  <a:schemeClr val="accent4"/>
                </a:solidFill>
              </a:rPr>
              <a:t>OC</a:t>
            </a:r>
            <a:r>
              <a:rPr lang="fr-BE" sz="1600" dirty="0">
                <a:solidFill>
                  <a:schemeClr val="accent4"/>
                </a:solidFill>
              </a:rPr>
              <a:t> ↑)</a:t>
            </a:r>
            <a:endParaRPr lang="fr-FR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Photovoltaic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properties</a:t>
            </a:r>
            <a:r>
              <a:rPr lang="fr-FR" sz="2000" dirty="0">
                <a:solidFill>
                  <a:srgbClr val="00B050"/>
                </a:solidFill>
              </a:rPr>
              <a:t>- EIS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8F9C1E-22E6-6C4A-A79C-FEA7F7C9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CF6A13-5888-C740-A3F1-8BCE6787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597" y="526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FA8DC0C-636A-3A4F-8D0C-86DF1FD7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2E7F9B-FA2E-8642-BD66-DC607736F106}"/>
              </a:ext>
            </a:extLst>
          </p:cNvPr>
          <p:cNvSpPr txBox="1"/>
          <p:nvPr/>
        </p:nvSpPr>
        <p:spPr>
          <a:xfrm>
            <a:off x="5694218" y="1025664"/>
            <a:ext cx="1717964" cy="5541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49" name="Image 27">
            <a:extLst>
              <a:ext uri="{FF2B5EF4-FFF2-40B4-BE49-F238E27FC236}">
                <a16:creationId xmlns:a16="http://schemas.microsoft.com/office/drawing/2014/main" id="{4FE0DEE6-FF18-2D41-989F-9F326D7A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58" y="687029"/>
            <a:ext cx="4481242" cy="24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BDA736DD-E674-1F4A-804D-6BDC09A5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687" y="292732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1" name="Image 45">
            <a:extLst>
              <a:ext uri="{FF2B5EF4-FFF2-40B4-BE49-F238E27FC236}">
                <a16:creationId xmlns:a16="http://schemas.microsoft.com/office/drawing/2014/main" id="{539C96E9-702B-6E47-A051-6301CC57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7" t="23611" r="8360" b="66302"/>
          <a:stretch>
            <a:fillRect/>
          </a:stretch>
        </p:blipFill>
        <p:spPr bwMode="auto">
          <a:xfrm>
            <a:off x="3136147" y="2190250"/>
            <a:ext cx="1765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2747907-6CBC-C74D-BDE6-AE4FD42EB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290864"/>
              </p:ext>
            </p:extLst>
          </p:nvPr>
        </p:nvGraphicFramePr>
        <p:xfrm>
          <a:off x="636219" y="3322877"/>
          <a:ext cx="7004564" cy="1126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381">
                  <a:extLst>
                    <a:ext uri="{9D8B030D-6E8A-4147-A177-3AD203B41FA5}">
                      <a16:colId xmlns:a16="http://schemas.microsoft.com/office/drawing/2014/main" val="3530738313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448699301"/>
                    </a:ext>
                  </a:extLst>
                </a:gridCol>
                <a:gridCol w="1017713">
                  <a:extLst>
                    <a:ext uri="{9D8B030D-6E8A-4147-A177-3AD203B41FA5}">
                      <a16:colId xmlns:a16="http://schemas.microsoft.com/office/drawing/2014/main" val="4019783147"/>
                    </a:ext>
                  </a:extLst>
                </a:gridCol>
                <a:gridCol w="606065">
                  <a:extLst>
                    <a:ext uri="{9D8B030D-6E8A-4147-A177-3AD203B41FA5}">
                      <a16:colId xmlns:a16="http://schemas.microsoft.com/office/drawing/2014/main" val="3396938091"/>
                    </a:ext>
                  </a:extLst>
                </a:gridCol>
                <a:gridCol w="942195">
                  <a:extLst>
                    <a:ext uri="{9D8B030D-6E8A-4147-A177-3AD203B41FA5}">
                      <a16:colId xmlns:a16="http://schemas.microsoft.com/office/drawing/2014/main" val="1671993318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3019085736"/>
                    </a:ext>
                  </a:extLst>
                </a:gridCol>
                <a:gridCol w="836456">
                  <a:extLst>
                    <a:ext uri="{9D8B030D-6E8A-4147-A177-3AD203B41FA5}">
                      <a16:colId xmlns:a16="http://schemas.microsoft.com/office/drawing/2014/main" val="1981662241"/>
                    </a:ext>
                  </a:extLst>
                </a:gridCol>
                <a:gridCol w="942195">
                  <a:extLst>
                    <a:ext uri="{9D8B030D-6E8A-4147-A177-3AD203B41FA5}">
                      <a16:colId xmlns:a16="http://schemas.microsoft.com/office/drawing/2014/main" val="285388219"/>
                    </a:ext>
                  </a:extLst>
                </a:gridCol>
              </a:tblGrid>
              <a:tr h="331334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R</a:t>
                      </a:r>
                      <a:r>
                        <a:rPr lang="en-US" sz="1000" b="0" baseline="-25000" dirty="0">
                          <a:effectLst/>
                        </a:rPr>
                        <a:t>1</a:t>
                      </a:r>
                      <a:r>
                        <a:rPr lang="en-US" sz="1000" b="0" dirty="0">
                          <a:effectLst/>
                        </a:rPr>
                        <a:t>     [</a:t>
                      </a:r>
                      <a:r>
                        <a:rPr lang="en-US" sz="1000" b="0" dirty="0" err="1">
                          <a:effectLst/>
                        </a:rPr>
                        <a:t>Ω</a:t>
                      </a:r>
                      <a:r>
                        <a:rPr lang="en-US" sz="1000" b="0" dirty="0">
                          <a:effectLst/>
                        </a:rPr>
                        <a:t>]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effectLst/>
                        </a:rPr>
                        <a:t>Q</a:t>
                      </a:r>
                      <a:r>
                        <a:rPr lang="en-US" sz="1000" b="0" baseline="-25000">
                          <a:effectLst/>
                        </a:rPr>
                        <a:t>2</a:t>
                      </a:r>
                      <a:r>
                        <a:rPr lang="en-US" sz="1000" b="0">
                          <a:effectLst/>
                        </a:rPr>
                        <a:t>                  [10</a:t>
                      </a:r>
                      <a:r>
                        <a:rPr lang="en-US" sz="1000" b="0" baseline="30000">
                          <a:effectLst/>
                        </a:rPr>
                        <a:t>−6</a:t>
                      </a:r>
                      <a:r>
                        <a:rPr lang="en-US" sz="1000" b="0">
                          <a:effectLst/>
                        </a:rPr>
                        <a:t> F. s</a:t>
                      </a:r>
                      <a:r>
                        <a:rPr lang="en-US" sz="1000" b="0" baseline="30000">
                          <a:effectLst/>
                        </a:rPr>
                        <a:t>a−1</a:t>
                      </a:r>
                      <a:r>
                        <a:rPr lang="en-US" sz="1000" b="0">
                          <a:effectLst/>
                        </a:rPr>
                        <a:t>]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effectLst/>
                        </a:rPr>
                        <a:t>a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R</a:t>
                      </a:r>
                      <a:r>
                        <a:rPr lang="en-US" sz="1000" b="0" baseline="-25000" dirty="0">
                          <a:effectLst/>
                        </a:rPr>
                        <a:t>2             </a:t>
                      </a:r>
                    </a:p>
                    <a:p>
                      <a:pPr algn="ctr"/>
                      <a:r>
                        <a:rPr lang="en-US" sz="1000" b="0" baseline="0" dirty="0">
                          <a:effectLst/>
                        </a:rPr>
                        <a:t>[</a:t>
                      </a:r>
                      <a:r>
                        <a:rPr lang="en-US" sz="1000" b="0" baseline="0" dirty="0" err="1">
                          <a:effectLst/>
                        </a:rPr>
                        <a:t>Ω</a:t>
                      </a:r>
                      <a:r>
                        <a:rPr lang="en-US" sz="1000" b="0" baseline="0" dirty="0">
                          <a:effectLst/>
                        </a:rPr>
                        <a:t>]</a:t>
                      </a:r>
                      <a:endParaRPr lang="fr-BE" sz="1200" b="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Q</a:t>
                      </a:r>
                      <a:r>
                        <a:rPr lang="en-US" sz="1000" b="0" baseline="-25000" dirty="0">
                          <a:effectLst/>
                        </a:rPr>
                        <a:t>3</a:t>
                      </a:r>
                      <a:r>
                        <a:rPr lang="en-US" sz="1000" b="0" dirty="0">
                          <a:effectLst/>
                        </a:rPr>
                        <a:t>           </a:t>
                      </a:r>
                    </a:p>
                    <a:p>
                      <a:pPr algn="ctr"/>
                      <a:r>
                        <a:rPr lang="en-US" sz="1000" b="0" dirty="0">
                          <a:effectLst/>
                        </a:rPr>
                        <a:t> [10</a:t>
                      </a:r>
                      <a:r>
                        <a:rPr lang="en-US" sz="1000" b="0" baseline="30000" dirty="0">
                          <a:effectLst/>
                        </a:rPr>
                        <a:t>−6</a:t>
                      </a:r>
                      <a:r>
                        <a:rPr lang="en-US" sz="1000" b="0" dirty="0">
                          <a:effectLst/>
                        </a:rPr>
                        <a:t> F.s</a:t>
                      </a:r>
                      <a:r>
                        <a:rPr lang="en-US" sz="1000" b="0" baseline="30000" dirty="0">
                          <a:effectLst/>
                        </a:rPr>
                        <a:t>b−1</a:t>
                      </a:r>
                      <a:r>
                        <a:rPr lang="en-US" sz="1000" b="0" dirty="0">
                          <a:effectLst/>
                        </a:rPr>
                        <a:t>]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effectLst/>
                        </a:rPr>
                        <a:t>b</a:t>
                      </a:r>
                      <a:endParaRPr lang="fr-B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effectLst/>
                        </a:rPr>
                        <a:t>R</a:t>
                      </a:r>
                      <a:r>
                        <a:rPr lang="en-US" sz="1000" b="0" baseline="-25000" dirty="0">
                          <a:effectLst/>
                        </a:rPr>
                        <a:t>3</a:t>
                      </a:r>
                      <a:r>
                        <a:rPr lang="en-US" sz="1000" b="0" dirty="0">
                          <a:effectLst/>
                        </a:rPr>
                        <a:t>            </a:t>
                      </a:r>
                    </a:p>
                    <a:p>
                      <a:pPr algn="ctr"/>
                      <a:r>
                        <a:rPr lang="en-US" sz="1000" b="0" dirty="0">
                          <a:effectLst/>
                        </a:rPr>
                        <a:t>[</a:t>
                      </a:r>
                      <a:r>
                        <a:rPr lang="en-US" sz="1000" b="0" dirty="0" err="1">
                          <a:effectLst/>
                        </a:rPr>
                        <a:t>Ω</a:t>
                      </a:r>
                      <a:r>
                        <a:rPr lang="en-US" sz="1000" b="0" dirty="0">
                          <a:effectLst/>
                        </a:rPr>
                        <a:t>]</a:t>
                      </a:r>
                      <a:endParaRPr lang="fr-B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170540"/>
                  </a:ext>
                </a:extLst>
              </a:tr>
              <a:tr h="397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4"/>
                          </a:solidFill>
                          <a:effectLst/>
                        </a:rPr>
                        <a:t>Spin-coated device</a:t>
                      </a:r>
                      <a:endParaRPr lang="fr-BE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10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0.381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0.979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178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0.615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0.808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254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543967"/>
                  </a:ext>
                </a:extLst>
              </a:tr>
              <a:tr h="397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4"/>
                          </a:solidFill>
                          <a:effectLst/>
                        </a:rPr>
                        <a:t>Spray-coated device</a:t>
                      </a:r>
                      <a:endParaRPr lang="fr-BE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11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0.235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0.850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4"/>
                          </a:solidFill>
                          <a:effectLst/>
                        </a:rPr>
                        <a:t>191</a:t>
                      </a:r>
                      <a:endParaRPr lang="fr-BE" sz="120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0.831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0.806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effectLst/>
                        </a:rPr>
                        <a:t>367</a:t>
                      </a:r>
                      <a:endParaRPr lang="fr-BE" sz="12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295537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C0024C61-D56F-A642-8B35-C32687737A2A}"/>
              </a:ext>
            </a:extLst>
          </p:cNvPr>
          <p:cNvSpPr/>
          <p:nvPr/>
        </p:nvSpPr>
        <p:spPr>
          <a:xfrm>
            <a:off x="3848853" y="3336413"/>
            <a:ext cx="951747" cy="1126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163ECB3-DB92-CC40-B323-3AF47854A63C}"/>
              </a:ext>
            </a:extLst>
          </p:cNvPr>
          <p:cNvSpPr txBox="1"/>
          <p:nvPr/>
        </p:nvSpPr>
        <p:spPr>
          <a:xfrm>
            <a:off x="3136147" y="4554392"/>
            <a:ext cx="4922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Selective</a:t>
            </a:r>
            <a:r>
              <a:rPr lang="fr-BE" sz="1600" dirty="0">
                <a:solidFill>
                  <a:schemeClr val="accent4"/>
                </a:solidFill>
              </a:rPr>
              <a:t> contact </a:t>
            </a:r>
            <a:r>
              <a:rPr lang="fr-BE" sz="1600" dirty="0" err="1">
                <a:solidFill>
                  <a:schemeClr val="accent4"/>
                </a:solidFill>
              </a:rPr>
              <a:t>resistance</a:t>
            </a:r>
            <a:r>
              <a:rPr lang="fr-BE" sz="1600" dirty="0">
                <a:solidFill>
                  <a:schemeClr val="accent4"/>
                </a:solidFill>
              </a:rPr>
              <a:t>: </a:t>
            </a:r>
          </a:p>
          <a:p>
            <a:pPr algn="just"/>
            <a:endParaRPr lang="fr-BE" sz="1600" dirty="0">
              <a:solidFill>
                <a:schemeClr val="accent4"/>
              </a:solidFill>
            </a:endParaRPr>
          </a:p>
          <a:p>
            <a:pPr marL="285750" indent="-285750" algn="just">
              <a:buFont typeface="Wingdings" pitchFamily="2" charset="2"/>
              <a:buChar char="à"/>
            </a:pPr>
            <a:r>
              <a:rPr lang="fr-BE" sz="1600" dirty="0">
                <a:solidFill>
                  <a:schemeClr val="accent4"/>
                </a:solidFill>
              </a:rPr>
              <a:t>Spray: R</a:t>
            </a:r>
            <a:r>
              <a:rPr lang="fr-BE" sz="1600" baseline="-25000" dirty="0">
                <a:solidFill>
                  <a:schemeClr val="accent4"/>
                </a:solidFill>
              </a:rPr>
              <a:t>2 </a:t>
            </a:r>
            <a:r>
              <a:rPr lang="fr-BE" sz="1600" dirty="0">
                <a:solidFill>
                  <a:schemeClr val="accent4"/>
                </a:solidFill>
              </a:rPr>
              <a:t>↑ = </a:t>
            </a:r>
            <a:r>
              <a:rPr lang="fr-BE" sz="1600" dirty="0" err="1">
                <a:solidFill>
                  <a:schemeClr val="accent4"/>
                </a:solidFill>
              </a:rPr>
              <a:t>less</a:t>
            </a:r>
            <a:r>
              <a:rPr lang="fr-BE" sz="1600" dirty="0">
                <a:solidFill>
                  <a:schemeClr val="accent4"/>
                </a:solidFill>
              </a:rPr>
              <a:t> efficient charge </a:t>
            </a:r>
            <a:r>
              <a:rPr lang="fr-BE" sz="1600" dirty="0" err="1">
                <a:solidFill>
                  <a:schemeClr val="accent4"/>
                </a:solidFill>
              </a:rPr>
              <a:t>transfer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>
                <a:solidFill>
                  <a:schemeClr val="accent4"/>
                </a:solidFill>
              </a:rPr>
              <a:t>     </a:t>
            </a:r>
            <a:r>
              <a:rPr lang="fr-BE" sz="1600" dirty="0" err="1">
                <a:solidFill>
                  <a:schemeClr val="accent4"/>
                </a:solidFill>
              </a:rPr>
              <a:t>With</a:t>
            </a:r>
            <a:r>
              <a:rPr lang="fr-BE" sz="1600" dirty="0">
                <a:solidFill>
                  <a:schemeClr val="accent4"/>
                </a:solidFill>
              </a:rPr>
              <a:t> Spin: </a:t>
            </a:r>
            <a:r>
              <a:rPr lang="fr-BE" sz="1600" dirty="0" err="1">
                <a:solidFill>
                  <a:schemeClr val="accent4"/>
                </a:solidFill>
              </a:rPr>
              <a:t>larger</a:t>
            </a:r>
            <a:r>
              <a:rPr lang="fr-BE" sz="1600" dirty="0">
                <a:solidFill>
                  <a:schemeClr val="accent4"/>
                </a:solidFill>
              </a:rPr>
              <a:t> grains and </a:t>
            </a:r>
            <a:r>
              <a:rPr lang="fr-BE" sz="1600" dirty="0" err="1">
                <a:solidFill>
                  <a:schemeClr val="accent4"/>
                </a:solidFill>
              </a:rPr>
              <a:t>better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infilitration</a:t>
            </a:r>
            <a:endParaRPr lang="fr-FR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Conclusion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834F9-4B6B-304C-98E6-5FF489C8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435" y="3203168"/>
            <a:ext cx="792088" cy="6524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CE9C5D-23BF-D54F-B647-133B9BC31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945" y="2532483"/>
            <a:ext cx="1255706" cy="136785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E64956D-2634-EE4E-9F63-D4D1FC348B2D}"/>
              </a:ext>
            </a:extLst>
          </p:cNvPr>
          <p:cNvSpPr txBox="1"/>
          <p:nvPr/>
        </p:nvSpPr>
        <p:spPr>
          <a:xfrm>
            <a:off x="3507358" y="375490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DCBDF19-6517-4649-89AD-FC4ADEC85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443" y="3861983"/>
            <a:ext cx="310537" cy="3175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FC4B83-0CD0-4649-B946-BF797D078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322" y="2550751"/>
            <a:ext cx="300168" cy="2834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806A54D-FE8F-DF4C-9E48-45CFCE53D3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624" y="2998572"/>
            <a:ext cx="288200" cy="3422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7CC65FB-4ADF-6742-BF7C-5A2A7C026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85" y="3405698"/>
            <a:ext cx="309684" cy="3302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373FEF0-0DCF-6E4B-BB53-D91396706429}"/>
              </a:ext>
            </a:extLst>
          </p:cNvPr>
          <p:cNvSpPr txBox="1"/>
          <p:nvPr/>
        </p:nvSpPr>
        <p:spPr>
          <a:xfrm>
            <a:off x="4985090" y="3882689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X= Br, Cl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7F9F39-BE07-2648-BD8E-7732E47671A2}"/>
              </a:ext>
            </a:extLst>
          </p:cNvPr>
          <p:cNvSpPr txBox="1"/>
          <p:nvPr/>
        </p:nvSpPr>
        <p:spPr>
          <a:xfrm>
            <a:off x="4935345" y="2564168"/>
            <a:ext cx="199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 monovalent cation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5FD8329-87F0-3549-80BB-E27138B86469}"/>
              </a:ext>
            </a:extLst>
          </p:cNvPr>
          <p:cNvSpPr txBox="1"/>
          <p:nvPr/>
        </p:nvSpPr>
        <p:spPr>
          <a:xfrm>
            <a:off x="4945764" y="2992903"/>
            <a:ext cx="184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3E47A6-5B82-D54A-8DD7-1999FED03093}"/>
              </a:ext>
            </a:extLst>
          </p:cNvPr>
          <p:cNvSpPr txBox="1"/>
          <p:nvPr/>
        </p:nvSpPr>
        <p:spPr>
          <a:xfrm>
            <a:off x="4945763" y="3425972"/>
            <a:ext cx="210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84F2D6-F00D-4F44-AF79-B98F2645DE4C}"/>
              </a:ext>
            </a:extLst>
          </p:cNvPr>
          <p:cNvSpPr>
            <a:spLocks noChangeAspect="1"/>
          </p:cNvSpPr>
          <p:nvPr/>
        </p:nvSpPr>
        <p:spPr>
          <a:xfrm>
            <a:off x="687162" y="880635"/>
            <a:ext cx="1768963" cy="1611418"/>
          </a:xfrm>
          <a:prstGeom prst="ellipse">
            <a:avLst/>
          </a:prstGeom>
          <a:noFill/>
          <a:ln>
            <a:solidFill>
              <a:srgbClr val="30B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Cs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2</a:t>
            </a:r>
            <a:r>
              <a:rPr lang="fr-FR" sz="1600" dirty="0">
                <a:solidFill>
                  <a:sysClr val="windowText" lastClr="000000"/>
                </a:solidFill>
              </a:rPr>
              <a:t>AgBiBr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6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90B2649-CEAB-2648-8618-FA29390D1831}"/>
              </a:ext>
            </a:extLst>
          </p:cNvPr>
          <p:cNvSpPr txBox="1"/>
          <p:nvPr/>
        </p:nvSpPr>
        <p:spPr>
          <a:xfrm>
            <a:off x="2718649" y="1252134"/>
            <a:ext cx="4735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Easy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processability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>
                <a:solidFill>
                  <a:schemeClr val="accent4"/>
                </a:solidFill>
              </a:rPr>
              <a:t>High </a:t>
            </a:r>
            <a:r>
              <a:rPr lang="fr-BE" sz="1600" dirty="0" err="1">
                <a:solidFill>
                  <a:schemeClr val="accent4"/>
                </a:solidFill>
              </a:rPr>
              <a:t>stability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Nontoxicity</a:t>
            </a:r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153EC80-BBFA-F843-BF60-766B9E2B7138}"/>
              </a:ext>
            </a:extLst>
          </p:cNvPr>
          <p:cNvSpPr txBox="1"/>
          <p:nvPr/>
        </p:nvSpPr>
        <p:spPr>
          <a:xfrm>
            <a:off x="2487109" y="1275026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9815A69-9DD9-B44F-B900-17B5B00B0791}"/>
              </a:ext>
            </a:extLst>
          </p:cNvPr>
          <p:cNvSpPr txBox="1"/>
          <p:nvPr/>
        </p:nvSpPr>
        <p:spPr>
          <a:xfrm>
            <a:off x="2526865" y="151803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D5F3A38-1E74-B040-A3C7-0F436214F68F}"/>
              </a:ext>
            </a:extLst>
          </p:cNvPr>
          <p:cNvSpPr txBox="1"/>
          <p:nvPr/>
        </p:nvSpPr>
        <p:spPr>
          <a:xfrm>
            <a:off x="2526864" y="178027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86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Conclusion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834F9-4B6B-304C-98E6-5FF489C8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435" y="3203168"/>
            <a:ext cx="792088" cy="6524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CE9C5D-23BF-D54F-B647-133B9BC31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945" y="2532483"/>
            <a:ext cx="1255706" cy="136785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E64956D-2634-EE4E-9F63-D4D1FC348B2D}"/>
              </a:ext>
            </a:extLst>
          </p:cNvPr>
          <p:cNvSpPr txBox="1"/>
          <p:nvPr/>
        </p:nvSpPr>
        <p:spPr>
          <a:xfrm>
            <a:off x="3507358" y="375490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DCBDF19-6517-4649-89AD-FC4ADEC85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443" y="3861983"/>
            <a:ext cx="310537" cy="3175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FC4B83-0CD0-4649-B946-BF797D078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322" y="2550751"/>
            <a:ext cx="300168" cy="2834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806A54D-FE8F-DF4C-9E48-45CFCE53D3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624" y="2998572"/>
            <a:ext cx="288200" cy="3422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7CC65FB-4ADF-6742-BF7C-5A2A7C026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85" y="3405698"/>
            <a:ext cx="309684" cy="3302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373FEF0-0DCF-6E4B-BB53-D91396706429}"/>
              </a:ext>
            </a:extLst>
          </p:cNvPr>
          <p:cNvSpPr txBox="1"/>
          <p:nvPr/>
        </p:nvSpPr>
        <p:spPr>
          <a:xfrm>
            <a:off x="4985090" y="3882689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X= Br, Cl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7F9F39-BE07-2648-BD8E-7732E47671A2}"/>
              </a:ext>
            </a:extLst>
          </p:cNvPr>
          <p:cNvSpPr txBox="1"/>
          <p:nvPr/>
        </p:nvSpPr>
        <p:spPr>
          <a:xfrm>
            <a:off x="4935345" y="2564168"/>
            <a:ext cx="199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 monovalent cation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5FD8329-87F0-3549-80BB-E27138B86469}"/>
              </a:ext>
            </a:extLst>
          </p:cNvPr>
          <p:cNvSpPr txBox="1"/>
          <p:nvPr/>
        </p:nvSpPr>
        <p:spPr>
          <a:xfrm>
            <a:off x="4945764" y="2992903"/>
            <a:ext cx="184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3E47A6-5B82-D54A-8DD7-1999FED03093}"/>
              </a:ext>
            </a:extLst>
          </p:cNvPr>
          <p:cNvSpPr txBox="1"/>
          <p:nvPr/>
        </p:nvSpPr>
        <p:spPr>
          <a:xfrm>
            <a:off x="4945763" y="3425972"/>
            <a:ext cx="210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84F2D6-F00D-4F44-AF79-B98F2645DE4C}"/>
              </a:ext>
            </a:extLst>
          </p:cNvPr>
          <p:cNvSpPr>
            <a:spLocks noChangeAspect="1"/>
          </p:cNvSpPr>
          <p:nvPr/>
        </p:nvSpPr>
        <p:spPr>
          <a:xfrm>
            <a:off x="687162" y="880635"/>
            <a:ext cx="1768963" cy="1611418"/>
          </a:xfrm>
          <a:prstGeom prst="ellipse">
            <a:avLst/>
          </a:prstGeom>
          <a:noFill/>
          <a:ln>
            <a:solidFill>
              <a:srgbClr val="30B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Cs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2</a:t>
            </a:r>
            <a:r>
              <a:rPr lang="fr-FR" sz="1600" dirty="0">
                <a:solidFill>
                  <a:sysClr val="windowText" lastClr="000000"/>
                </a:solidFill>
              </a:rPr>
              <a:t>AgBiBr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6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90B2649-CEAB-2648-8618-FA29390D1831}"/>
              </a:ext>
            </a:extLst>
          </p:cNvPr>
          <p:cNvSpPr txBox="1"/>
          <p:nvPr/>
        </p:nvSpPr>
        <p:spPr>
          <a:xfrm>
            <a:off x="2718649" y="1252134"/>
            <a:ext cx="4735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Easy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processability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>
                <a:solidFill>
                  <a:schemeClr val="accent4"/>
                </a:solidFill>
              </a:rPr>
              <a:t>High </a:t>
            </a:r>
            <a:r>
              <a:rPr lang="fr-BE" sz="1600" dirty="0" err="1">
                <a:solidFill>
                  <a:schemeClr val="accent4"/>
                </a:solidFill>
              </a:rPr>
              <a:t>stability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Nontoxicity</a:t>
            </a:r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153EC80-BBFA-F843-BF60-766B9E2B7138}"/>
              </a:ext>
            </a:extLst>
          </p:cNvPr>
          <p:cNvSpPr txBox="1"/>
          <p:nvPr/>
        </p:nvSpPr>
        <p:spPr>
          <a:xfrm>
            <a:off x="2487109" y="1275026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9815A69-9DD9-B44F-B900-17B5B00B0791}"/>
              </a:ext>
            </a:extLst>
          </p:cNvPr>
          <p:cNvSpPr txBox="1"/>
          <p:nvPr/>
        </p:nvSpPr>
        <p:spPr>
          <a:xfrm>
            <a:off x="2526865" y="151803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D5F3A38-1E74-B040-A3C7-0F436214F68F}"/>
              </a:ext>
            </a:extLst>
          </p:cNvPr>
          <p:cNvSpPr txBox="1"/>
          <p:nvPr/>
        </p:nvSpPr>
        <p:spPr>
          <a:xfrm>
            <a:off x="2526864" y="178027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D35B422-09CE-294E-977F-A6DDA72AA22B}"/>
              </a:ext>
            </a:extLst>
          </p:cNvPr>
          <p:cNvSpPr>
            <a:spLocks noChangeAspect="1"/>
          </p:cNvSpPr>
          <p:nvPr/>
        </p:nvSpPr>
        <p:spPr>
          <a:xfrm>
            <a:off x="15418" y="4453254"/>
            <a:ext cx="1331852" cy="13320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Spray-</a:t>
            </a:r>
            <a:r>
              <a:rPr lang="fr-FR" sz="1600" dirty="0" err="1">
                <a:solidFill>
                  <a:sysClr val="windowText" lastClr="000000"/>
                </a:solidFill>
              </a:rPr>
              <a:t>coating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AB63642-F238-3F41-A772-5E219EB82B30}"/>
              </a:ext>
            </a:extLst>
          </p:cNvPr>
          <p:cNvSpPr txBox="1"/>
          <p:nvPr/>
        </p:nvSpPr>
        <p:spPr>
          <a:xfrm>
            <a:off x="1552883" y="4661650"/>
            <a:ext cx="303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>
                <a:solidFill>
                  <a:schemeClr val="accent4"/>
                </a:solidFill>
              </a:rPr>
              <a:t>Smooth</a:t>
            </a:r>
            <a:r>
              <a:rPr lang="fr-BE" sz="1600" dirty="0">
                <a:solidFill>
                  <a:schemeClr val="accent4"/>
                </a:solidFill>
              </a:rPr>
              <a:t> and </a:t>
            </a:r>
            <a:r>
              <a:rPr lang="fr-BE" sz="1600" dirty="0" err="1">
                <a:solidFill>
                  <a:schemeClr val="accent4"/>
                </a:solidFill>
              </a:rPr>
              <a:t>uniform</a:t>
            </a:r>
            <a:r>
              <a:rPr lang="fr-BE" sz="1600" dirty="0">
                <a:solidFill>
                  <a:schemeClr val="accent4"/>
                </a:solidFill>
              </a:rPr>
              <a:t> film</a:t>
            </a:r>
          </a:p>
          <a:p>
            <a:r>
              <a:rPr lang="fr-BE" sz="1600" dirty="0" err="1">
                <a:solidFill>
                  <a:schemeClr val="accent4"/>
                </a:solidFill>
              </a:rPr>
              <a:t>Smaller</a:t>
            </a:r>
            <a:r>
              <a:rPr lang="fr-BE" sz="1600" dirty="0">
                <a:solidFill>
                  <a:schemeClr val="accent4"/>
                </a:solidFill>
              </a:rPr>
              <a:t> and </a:t>
            </a:r>
            <a:r>
              <a:rPr lang="fr-BE" sz="1600" dirty="0" err="1">
                <a:solidFill>
                  <a:schemeClr val="accent4"/>
                </a:solidFill>
              </a:rPr>
              <a:t>better</a:t>
            </a:r>
            <a:endParaRPr lang="fr-BE" sz="1600" dirty="0">
              <a:solidFill>
                <a:schemeClr val="accent4"/>
              </a:solidFill>
            </a:endParaRPr>
          </a:p>
          <a:p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connected</a:t>
            </a:r>
            <a:r>
              <a:rPr lang="fr-BE" sz="1600" dirty="0">
                <a:solidFill>
                  <a:schemeClr val="accent4"/>
                </a:solidFill>
              </a:rPr>
              <a:t> grains</a:t>
            </a:r>
          </a:p>
          <a:p>
            <a:r>
              <a:rPr lang="fr-BE" sz="1600" dirty="0">
                <a:solidFill>
                  <a:schemeClr val="accent4"/>
                </a:solidFill>
              </a:rPr>
              <a:t>PCE: 2.3 % (</a:t>
            </a:r>
            <a:r>
              <a:rPr lang="fr-BE" sz="1600" dirty="0" err="1">
                <a:solidFill>
                  <a:schemeClr val="accent4"/>
                </a:solidFill>
              </a:rPr>
              <a:t>Voc</a:t>
            </a:r>
            <a:r>
              <a:rPr lang="fr-BE" sz="1600" dirty="0">
                <a:solidFill>
                  <a:schemeClr val="accent4"/>
                </a:solidFill>
              </a:rPr>
              <a:t>      )</a:t>
            </a:r>
          </a:p>
          <a:p>
            <a:endParaRPr lang="fr-BE" sz="1600" dirty="0">
              <a:solidFill>
                <a:schemeClr val="accent4"/>
              </a:solidFill>
            </a:endParaRPr>
          </a:p>
          <a:p>
            <a:endParaRPr lang="fr-FR" sz="1600" dirty="0">
              <a:solidFill>
                <a:schemeClr val="accent4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9E0E684-CE3B-C94B-8AC9-54C6BE24C201}"/>
              </a:ext>
            </a:extLst>
          </p:cNvPr>
          <p:cNvCxnSpPr/>
          <p:nvPr/>
        </p:nvCxnSpPr>
        <p:spPr>
          <a:xfrm flipV="1">
            <a:off x="3218969" y="5448400"/>
            <a:ext cx="95870" cy="2055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F9733FC-0983-F649-991B-2B1481E2057A}"/>
              </a:ext>
            </a:extLst>
          </p:cNvPr>
          <p:cNvCxnSpPr/>
          <p:nvPr/>
        </p:nvCxnSpPr>
        <p:spPr>
          <a:xfrm flipV="1">
            <a:off x="3313495" y="5461904"/>
            <a:ext cx="95870" cy="2055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E0EAF020-D614-4A4F-9BC4-66AC6C92BAC8}"/>
              </a:ext>
            </a:extLst>
          </p:cNvPr>
          <p:cNvSpPr txBox="1"/>
          <p:nvPr/>
        </p:nvSpPr>
        <p:spPr>
          <a:xfrm>
            <a:off x="1344810" y="4661119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8179839-ED4B-1D43-9AC2-20FDBBF3C26B}"/>
              </a:ext>
            </a:extLst>
          </p:cNvPr>
          <p:cNvSpPr txBox="1"/>
          <p:nvPr/>
        </p:nvSpPr>
        <p:spPr>
          <a:xfrm>
            <a:off x="1349730" y="4904131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35E367E-1ACA-A544-A105-5E72517FED1E}"/>
              </a:ext>
            </a:extLst>
          </p:cNvPr>
          <p:cNvSpPr txBox="1"/>
          <p:nvPr/>
        </p:nvSpPr>
        <p:spPr>
          <a:xfrm>
            <a:off x="1358438" y="538408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2304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Conclusion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834F9-4B6B-304C-98E6-5FF489C8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435" y="3203168"/>
            <a:ext cx="792088" cy="6524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CE9C5D-23BF-D54F-B647-133B9BC31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945" y="2532483"/>
            <a:ext cx="1255706" cy="136785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E64956D-2634-EE4E-9F63-D4D1FC348B2D}"/>
              </a:ext>
            </a:extLst>
          </p:cNvPr>
          <p:cNvSpPr txBox="1"/>
          <p:nvPr/>
        </p:nvSpPr>
        <p:spPr>
          <a:xfrm>
            <a:off x="3507358" y="375490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DCBDF19-6517-4649-89AD-FC4ADEC85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443" y="3861983"/>
            <a:ext cx="310537" cy="3175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FC4B83-0CD0-4649-B946-BF797D078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322" y="2550751"/>
            <a:ext cx="300168" cy="2834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806A54D-FE8F-DF4C-9E48-45CFCE53D3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624" y="2998572"/>
            <a:ext cx="288200" cy="3422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7CC65FB-4ADF-6742-BF7C-5A2A7C026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85" y="3405698"/>
            <a:ext cx="309684" cy="3302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373FEF0-0DCF-6E4B-BB53-D91396706429}"/>
              </a:ext>
            </a:extLst>
          </p:cNvPr>
          <p:cNvSpPr txBox="1"/>
          <p:nvPr/>
        </p:nvSpPr>
        <p:spPr>
          <a:xfrm>
            <a:off x="4985090" y="3882689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X= Br, Cl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7F9F39-BE07-2648-BD8E-7732E47671A2}"/>
              </a:ext>
            </a:extLst>
          </p:cNvPr>
          <p:cNvSpPr txBox="1"/>
          <p:nvPr/>
        </p:nvSpPr>
        <p:spPr>
          <a:xfrm>
            <a:off x="4935345" y="2564168"/>
            <a:ext cx="199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 monovalent cation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5FD8329-87F0-3549-80BB-E27138B86469}"/>
              </a:ext>
            </a:extLst>
          </p:cNvPr>
          <p:cNvSpPr txBox="1"/>
          <p:nvPr/>
        </p:nvSpPr>
        <p:spPr>
          <a:xfrm>
            <a:off x="4945764" y="2992903"/>
            <a:ext cx="184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3E47A6-5B82-D54A-8DD7-1999FED03093}"/>
              </a:ext>
            </a:extLst>
          </p:cNvPr>
          <p:cNvSpPr txBox="1"/>
          <p:nvPr/>
        </p:nvSpPr>
        <p:spPr>
          <a:xfrm>
            <a:off x="4945763" y="3425972"/>
            <a:ext cx="210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84F2D6-F00D-4F44-AF79-B98F2645DE4C}"/>
              </a:ext>
            </a:extLst>
          </p:cNvPr>
          <p:cNvSpPr>
            <a:spLocks noChangeAspect="1"/>
          </p:cNvSpPr>
          <p:nvPr/>
        </p:nvSpPr>
        <p:spPr>
          <a:xfrm>
            <a:off x="687162" y="880635"/>
            <a:ext cx="1768963" cy="1611418"/>
          </a:xfrm>
          <a:prstGeom prst="ellipse">
            <a:avLst/>
          </a:prstGeom>
          <a:noFill/>
          <a:ln>
            <a:solidFill>
              <a:srgbClr val="30B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Cs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2</a:t>
            </a:r>
            <a:r>
              <a:rPr lang="fr-FR" sz="1600" dirty="0">
                <a:solidFill>
                  <a:sysClr val="windowText" lastClr="000000"/>
                </a:solidFill>
              </a:rPr>
              <a:t>AgBiBr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6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90B2649-CEAB-2648-8618-FA29390D1831}"/>
              </a:ext>
            </a:extLst>
          </p:cNvPr>
          <p:cNvSpPr txBox="1"/>
          <p:nvPr/>
        </p:nvSpPr>
        <p:spPr>
          <a:xfrm>
            <a:off x="2718649" y="1252134"/>
            <a:ext cx="4735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Easy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processability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>
                <a:solidFill>
                  <a:schemeClr val="accent4"/>
                </a:solidFill>
              </a:rPr>
              <a:t>High </a:t>
            </a:r>
            <a:r>
              <a:rPr lang="fr-BE" sz="1600" dirty="0" err="1">
                <a:solidFill>
                  <a:schemeClr val="accent4"/>
                </a:solidFill>
              </a:rPr>
              <a:t>stability</a:t>
            </a:r>
            <a:endParaRPr lang="fr-BE" sz="1600" dirty="0">
              <a:solidFill>
                <a:schemeClr val="accent4"/>
              </a:solidFill>
            </a:endParaRPr>
          </a:p>
          <a:p>
            <a:pPr algn="just"/>
            <a:r>
              <a:rPr lang="fr-BE" sz="1600" dirty="0" err="1">
                <a:solidFill>
                  <a:schemeClr val="accent4"/>
                </a:solidFill>
              </a:rPr>
              <a:t>Nontoxicity</a:t>
            </a:r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153EC80-BBFA-F843-BF60-766B9E2B7138}"/>
              </a:ext>
            </a:extLst>
          </p:cNvPr>
          <p:cNvSpPr txBox="1"/>
          <p:nvPr/>
        </p:nvSpPr>
        <p:spPr>
          <a:xfrm>
            <a:off x="2487109" y="1275026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9815A69-9DD9-B44F-B900-17B5B00B0791}"/>
              </a:ext>
            </a:extLst>
          </p:cNvPr>
          <p:cNvSpPr txBox="1"/>
          <p:nvPr/>
        </p:nvSpPr>
        <p:spPr>
          <a:xfrm>
            <a:off x="2526865" y="151803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D5F3A38-1E74-B040-A3C7-0F436214F68F}"/>
              </a:ext>
            </a:extLst>
          </p:cNvPr>
          <p:cNvSpPr txBox="1"/>
          <p:nvPr/>
        </p:nvSpPr>
        <p:spPr>
          <a:xfrm>
            <a:off x="2526864" y="178027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D35B422-09CE-294E-977F-A6DDA72AA22B}"/>
              </a:ext>
            </a:extLst>
          </p:cNvPr>
          <p:cNvSpPr>
            <a:spLocks noChangeAspect="1"/>
          </p:cNvSpPr>
          <p:nvPr/>
        </p:nvSpPr>
        <p:spPr>
          <a:xfrm>
            <a:off x="15418" y="4453254"/>
            <a:ext cx="1331852" cy="13320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Spray-</a:t>
            </a:r>
            <a:r>
              <a:rPr lang="fr-FR" sz="1600" dirty="0" err="1">
                <a:solidFill>
                  <a:sysClr val="windowText" lastClr="000000"/>
                </a:solidFill>
              </a:rPr>
              <a:t>coating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99F95F7-D24E-CF42-B94F-FD433087134A}"/>
              </a:ext>
            </a:extLst>
          </p:cNvPr>
          <p:cNvSpPr>
            <a:spLocks noChangeAspect="1"/>
          </p:cNvSpPr>
          <p:nvPr/>
        </p:nvSpPr>
        <p:spPr>
          <a:xfrm>
            <a:off x="4053580" y="4472274"/>
            <a:ext cx="1344141" cy="134429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ysClr val="windowText" lastClr="000000"/>
                </a:solidFill>
              </a:rPr>
              <a:t>Next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  <a:r>
              <a:rPr lang="fr-FR" sz="1600" dirty="0" err="1">
                <a:solidFill>
                  <a:sysClr val="windowText" lastClr="000000"/>
                </a:solidFill>
              </a:rPr>
              <a:t>steps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F8320F2-7201-C148-A588-75C9BD3AE59E}"/>
              </a:ext>
            </a:extLst>
          </p:cNvPr>
          <p:cNvSpPr txBox="1"/>
          <p:nvPr/>
        </p:nvSpPr>
        <p:spPr>
          <a:xfrm>
            <a:off x="5437763" y="4692334"/>
            <a:ext cx="3630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accent4"/>
                </a:solidFill>
              </a:rPr>
              <a:t>Efficiencies</a:t>
            </a: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lang="fr-FR" sz="1600" dirty="0" err="1">
                <a:solidFill>
                  <a:schemeClr val="accent4"/>
                </a:solidFill>
              </a:rPr>
              <a:t>improvement</a:t>
            </a:r>
            <a:r>
              <a:rPr lang="fr-FR" sz="1600" dirty="0">
                <a:solidFill>
                  <a:schemeClr val="accent4"/>
                </a:solidFill>
              </a:rPr>
              <a:t> by</a:t>
            </a:r>
            <a:endParaRPr lang="fr-BE" sz="16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accent4"/>
                </a:solidFill>
              </a:rPr>
              <a:t>Substitution of </a:t>
            </a:r>
            <a:r>
              <a:rPr lang="fr-FR" sz="1600" dirty="0" err="1">
                <a:solidFill>
                  <a:schemeClr val="accent4"/>
                </a:solidFill>
              </a:rPr>
              <a:t>elements</a:t>
            </a:r>
            <a:endParaRPr lang="fr-FR" sz="16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err="1">
                <a:solidFill>
                  <a:schemeClr val="accent4"/>
                </a:solidFill>
              </a:rPr>
              <a:t>Improvement</a:t>
            </a:r>
            <a:r>
              <a:rPr lang="fr-FR" sz="1600" dirty="0">
                <a:solidFill>
                  <a:schemeClr val="accent4"/>
                </a:solidFill>
              </a:rPr>
              <a:t> of Cs</a:t>
            </a:r>
            <a:r>
              <a:rPr lang="fr-FR" sz="1600" baseline="-25000" dirty="0">
                <a:solidFill>
                  <a:schemeClr val="accent4"/>
                </a:solidFill>
              </a:rPr>
              <a:t>2</a:t>
            </a:r>
            <a:r>
              <a:rPr lang="fr-FR" sz="1600" dirty="0">
                <a:solidFill>
                  <a:schemeClr val="accent4"/>
                </a:solidFill>
              </a:rPr>
              <a:t>AgBiBr</a:t>
            </a:r>
            <a:r>
              <a:rPr lang="fr-FR" sz="1600" baseline="-25000" dirty="0">
                <a:solidFill>
                  <a:schemeClr val="accent4"/>
                </a:solidFill>
              </a:rPr>
              <a:t>6</a:t>
            </a:r>
            <a:r>
              <a:rPr lang="fr-FR" sz="1600" dirty="0">
                <a:solidFill>
                  <a:schemeClr val="accent4"/>
                </a:solidFill>
              </a:rPr>
              <a:t>/</a:t>
            </a:r>
            <a:r>
              <a:rPr lang="fr-FR" sz="1600" dirty="0" err="1">
                <a:solidFill>
                  <a:schemeClr val="accent4"/>
                </a:solidFill>
              </a:rPr>
              <a:t>Spiro</a:t>
            </a:r>
            <a:r>
              <a:rPr lang="fr-FR" sz="1600" dirty="0">
                <a:solidFill>
                  <a:schemeClr val="accent4"/>
                </a:solidFill>
              </a:rPr>
              <a:t> interface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AB63642-F238-3F41-A772-5E219EB82B30}"/>
              </a:ext>
            </a:extLst>
          </p:cNvPr>
          <p:cNvSpPr txBox="1"/>
          <p:nvPr/>
        </p:nvSpPr>
        <p:spPr>
          <a:xfrm>
            <a:off x="1552883" y="4661650"/>
            <a:ext cx="303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>
                <a:solidFill>
                  <a:schemeClr val="accent4"/>
                </a:solidFill>
              </a:rPr>
              <a:t>Smooth</a:t>
            </a:r>
            <a:r>
              <a:rPr lang="fr-BE" sz="1600" dirty="0">
                <a:solidFill>
                  <a:schemeClr val="accent4"/>
                </a:solidFill>
              </a:rPr>
              <a:t> and </a:t>
            </a:r>
            <a:r>
              <a:rPr lang="fr-BE" sz="1600" dirty="0" err="1">
                <a:solidFill>
                  <a:schemeClr val="accent4"/>
                </a:solidFill>
              </a:rPr>
              <a:t>uniform</a:t>
            </a:r>
            <a:r>
              <a:rPr lang="fr-BE" sz="1600" dirty="0">
                <a:solidFill>
                  <a:schemeClr val="accent4"/>
                </a:solidFill>
              </a:rPr>
              <a:t> film</a:t>
            </a:r>
          </a:p>
          <a:p>
            <a:r>
              <a:rPr lang="fr-BE" sz="1600" dirty="0" err="1">
                <a:solidFill>
                  <a:schemeClr val="accent4"/>
                </a:solidFill>
              </a:rPr>
              <a:t>Smaller</a:t>
            </a:r>
            <a:r>
              <a:rPr lang="fr-BE" sz="1600" dirty="0">
                <a:solidFill>
                  <a:schemeClr val="accent4"/>
                </a:solidFill>
              </a:rPr>
              <a:t> and </a:t>
            </a:r>
            <a:r>
              <a:rPr lang="fr-BE" sz="1600" dirty="0" err="1">
                <a:solidFill>
                  <a:schemeClr val="accent4"/>
                </a:solidFill>
              </a:rPr>
              <a:t>better</a:t>
            </a:r>
            <a:endParaRPr lang="fr-BE" sz="1600" dirty="0">
              <a:solidFill>
                <a:schemeClr val="accent4"/>
              </a:solidFill>
            </a:endParaRPr>
          </a:p>
          <a:p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connected</a:t>
            </a:r>
            <a:r>
              <a:rPr lang="fr-BE" sz="1600" dirty="0">
                <a:solidFill>
                  <a:schemeClr val="accent4"/>
                </a:solidFill>
              </a:rPr>
              <a:t> grains</a:t>
            </a:r>
          </a:p>
          <a:p>
            <a:r>
              <a:rPr lang="fr-BE" sz="1600" dirty="0">
                <a:solidFill>
                  <a:schemeClr val="accent4"/>
                </a:solidFill>
              </a:rPr>
              <a:t>PCE: 2.3 % (</a:t>
            </a:r>
            <a:r>
              <a:rPr lang="fr-BE" sz="1600" dirty="0" err="1">
                <a:solidFill>
                  <a:schemeClr val="accent4"/>
                </a:solidFill>
              </a:rPr>
              <a:t>Voc</a:t>
            </a:r>
            <a:r>
              <a:rPr lang="fr-BE" sz="1600" dirty="0">
                <a:solidFill>
                  <a:schemeClr val="accent4"/>
                </a:solidFill>
              </a:rPr>
              <a:t>      )</a:t>
            </a:r>
          </a:p>
          <a:p>
            <a:endParaRPr lang="fr-BE" sz="1600" dirty="0">
              <a:solidFill>
                <a:schemeClr val="accent4"/>
              </a:solidFill>
            </a:endParaRPr>
          </a:p>
          <a:p>
            <a:endParaRPr lang="fr-FR" sz="1600" dirty="0">
              <a:solidFill>
                <a:schemeClr val="accent4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9E0E684-CE3B-C94B-8AC9-54C6BE24C201}"/>
              </a:ext>
            </a:extLst>
          </p:cNvPr>
          <p:cNvCxnSpPr/>
          <p:nvPr/>
        </p:nvCxnSpPr>
        <p:spPr>
          <a:xfrm flipV="1">
            <a:off x="3218969" y="5448400"/>
            <a:ext cx="95870" cy="2055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F9733FC-0983-F649-991B-2B1481E2057A}"/>
              </a:ext>
            </a:extLst>
          </p:cNvPr>
          <p:cNvCxnSpPr/>
          <p:nvPr/>
        </p:nvCxnSpPr>
        <p:spPr>
          <a:xfrm flipV="1">
            <a:off x="3313495" y="5461904"/>
            <a:ext cx="95870" cy="2055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E0EAF020-D614-4A4F-9BC4-66AC6C92BAC8}"/>
              </a:ext>
            </a:extLst>
          </p:cNvPr>
          <p:cNvSpPr txBox="1"/>
          <p:nvPr/>
        </p:nvSpPr>
        <p:spPr>
          <a:xfrm>
            <a:off x="1344810" y="4661119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8179839-ED4B-1D43-9AC2-20FDBBF3C26B}"/>
              </a:ext>
            </a:extLst>
          </p:cNvPr>
          <p:cNvSpPr txBox="1"/>
          <p:nvPr/>
        </p:nvSpPr>
        <p:spPr>
          <a:xfrm>
            <a:off x="1349730" y="4904131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35E367E-1ACA-A544-A105-5E72517FED1E}"/>
              </a:ext>
            </a:extLst>
          </p:cNvPr>
          <p:cNvSpPr txBox="1"/>
          <p:nvPr/>
        </p:nvSpPr>
        <p:spPr>
          <a:xfrm>
            <a:off x="1358438" y="5384088"/>
            <a:ext cx="3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solidFill>
                  <a:srgbClr val="00B05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845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16178" y="895537"/>
            <a:ext cx="84023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BE" sz="1600" b="1" u="sng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00" b="1" u="sng" dirty="0" err="1">
                <a:solidFill>
                  <a:schemeClr val="accent4"/>
                </a:solidFill>
              </a:rPr>
              <a:t>Funding</a:t>
            </a:r>
            <a:r>
              <a:rPr lang="fr-BE" sz="1600" dirty="0">
                <a:solidFill>
                  <a:schemeClr val="accent4"/>
                </a:solidFill>
              </a:rPr>
              <a:t>: </a:t>
            </a:r>
            <a:r>
              <a:rPr lang="fr-BE" sz="1600" dirty="0" err="1">
                <a:solidFill>
                  <a:schemeClr val="accent4"/>
                </a:solidFill>
              </a:rPr>
              <a:t>University</a:t>
            </a:r>
            <a:r>
              <a:rPr lang="fr-BE" sz="1600" dirty="0">
                <a:solidFill>
                  <a:schemeClr val="accent4"/>
                </a:solidFill>
              </a:rPr>
              <a:t> of Liège and FNRS </a:t>
            </a:r>
          </a:p>
          <a:p>
            <a:endParaRPr lang="fr-BE" sz="16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1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1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1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1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00" b="1" u="sng" dirty="0" err="1">
                <a:solidFill>
                  <a:schemeClr val="accent4"/>
                </a:solidFill>
              </a:rPr>
              <a:t>University</a:t>
            </a:r>
            <a:r>
              <a:rPr lang="fr-BE" sz="1600" b="1" u="sng" dirty="0">
                <a:solidFill>
                  <a:schemeClr val="accent4"/>
                </a:solidFill>
              </a:rPr>
              <a:t> of Liège – </a:t>
            </a:r>
            <a:r>
              <a:rPr lang="fr-BE" sz="1600" b="1" u="sng" dirty="0" err="1">
                <a:solidFill>
                  <a:schemeClr val="accent4"/>
                </a:solidFill>
              </a:rPr>
              <a:t>GREEnMat</a:t>
            </a:r>
            <a:endParaRPr lang="fr-BE" sz="1600" b="1" u="sng" dirty="0">
              <a:solidFill>
                <a:schemeClr val="accent4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Prof. Rudi Cloots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Dr. Pierre </a:t>
            </a:r>
            <a:r>
              <a:rPr lang="fr-BE" sz="1600" dirty="0" err="1">
                <a:solidFill>
                  <a:schemeClr val="accent4"/>
                </a:solidFill>
              </a:rPr>
              <a:t>Colson</a:t>
            </a:r>
            <a:endParaRPr lang="fr-BE" sz="1600" dirty="0">
              <a:solidFill>
                <a:schemeClr val="accent4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Dr. Anthony </a:t>
            </a:r>
            <a:r>
              <a:rPr lang="fr-BE" sz="1600" dirty="0" err="1">
                <a:solidFill>
                  <a:schemeClr val="accent4"/>
                </a:solidFill>
              </a:rPr>
              <a:t>Maho</a:t>
            </a:r>
            <a:endParaRPr lang="fr-BE" sz="1600" dirty="0">
              <a:solidFill>
                <a:schemeClr val="accent4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Dr. Jennifer Dewalque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Gilles Spronck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 err="1">
                <a:solidFill>
                  <a:schemeClr val="accent4"/>
                </a:solidFill>
              </a:rPr>
              <a:t>ULiège</a:t>
            </a:r>
            <a:r>
              <a:rPr lang="fr-BE" sz="1600" dirty="0">
                <a:solidFill>
                  <a:schemeClr val="accent4"/>
                </a:solidFill>
              </a:rPr>
              <a:t>-GREENMAT </a:t>
            </a:r>
            <a:r>
              <a:rPr lang="fr-BE" sz="1600" dirty="0" err="1">
                <a:solidFill>
                  <a:schemeClr val="accent4"/>
                </a:solidFill>
              </a:rPr>
              <a:t>co-workers</a:t>
            </a:r>
            <a:r>
              <a:rPr lang="fr-BE" sz="1600" dirty="0">
                <a:solidFill>
                  <a:schemeClr val="accent4"/>
                </a:solidFill>
              </a:rPr>
              <a:t> &amp; </a:t>
            </a:r>
            <a:r>
              <a:rPr lang="fr-BE" sz="1600" dirty="0" err="1">
                <a:solidFill>
                  <a:schemeClr val="accent4"/>
                </a:solidFill>
              </a:rPr>
              <a:t>collaborators</a:t>
            </a:r>
            <a:endParaRPr lang="fr-BE" sz="16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100" dirty="0">
              <a:solidFill>
                <a:schemeClr val="accent4"/>
              </a:solidFill>
            </a:endParaRPr>
          </a:p>
          <a:p>
            <a:endParaRPr lang="fr-BE" sz="1100" dirty="0">
              <a:solidFill>
                <a:schemeClr val="accent4"/>
              </a:solidFill>
            </a:endParaRPr>
          </a:p>
          <a:p>
            <a:endParaRPr lang="fr-BE" sz="1100" dirty="0">
              <a:solidFill>
                <a:schemeClr val="accent4"/>
              </a:solidFill>
            </a:endParaRPr>
          </a:p>
          <a:p>
            <a:endParaRPr lang="fr-BE" sz="1100" dirty="0">
              <a:solidFill>
                <a:schemeClr val="accent4"/>
              </a:solidFill>
            </a:endParaRPr>
          </a:p>
          <a:p>
            <a:endParaRPr lang="fr-BE" sz="1100" dirty="0">
              <a:solidFill>
                <a:schemeClr val="accent4"/>
              </a:solidFill>
            </a:endParaRPr>
          </a:p>
          <a:p>
            <a:endParaRPr lang="fr-BE" sz="11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00" b="1" u="sng" dirty="0" err="1">
                <a:solidFill>
                  <a:schemeClr val="accent4"/>
                </a:solidFill>
              </a:rPr>
              <a:t>University</a:t>
            </a:r>
            <a:r>
              <a:rPr lang="fr-BE" sz="1600" b="1" u="sng" dirty="0">
                <a:solidFill>
                  <a:schemeClr val="accent4"/>
                </a:solidFill>
              </a:rPr>
              <a:t> of Cambridge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Prof. Samuel D. </a:t>
            </a:r>
            <a:r>
              <a:rPr lang="fr-BE" sz="1600" dirty="0" err="1">
                <a:solidFill>
                  <a:schemeClr val="accent4"/>
                </a:solidFill>
              </a:rPr>
              <a:t>Stranks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accent4"/>
                </a:solidFill>
              </a:rPr>
              <a:t>Dr. Felix Lang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1600" dirty="0" err="1">
                <a:solidFill>
                  <a:schemeClr val="accent4"/>
                </a:solidFill>
              </a:rPr>
              <a:t>Stranks</a:t>
            </a:r>
            <a:r>
              <a:rPr lang="fr-BE" sz="1600" dirty="0">
                <a:solidFill>
                  <a:schemeClr val="accent4"/>
                </a:solidFill>
              </a:rPr>
              <a:t>’ </a:t>
            </a:r>
            <a:r>
              <a:rPr lang="fr-BE" sz="1600" dirty="0" err="1">
                <a:solidFill>
                  <a:schemeClr val="accent4"/>
                </a:solidFill>
              </a:rPr>
              <a:t>Lab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co-workers</a:t>
            </a:r>
            <a:r>
              <a:rPr lang="fr-BE" sz="1600" dirty="0">
                <a:solidFill>
                  <a:schemeClr val="accent4"/>
                </a:solidFill>
              </a:rPr>
              <a:t> &amp; </a:t>
            </a:r>
            <a:r>
              <a:rPr lang="fr-BE" sz="1600" dirty="0" err="1">
                <a:solidFill>
                  <a:schemeClr val="accent4"/>
                </a:solidFill>
              </a:rPr>
              <a:t>collaborators</a:t>
            </a:r>
            <a:endParaRPr lang="fr-BE" sz="16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100" dirty="0">
              <a:solidFill>
                <a:schemeClr val="accent4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F5B5B7-B749-F541-A5AD-6B9D269CCC32}"/>
              </a:ext>
            </a:extLst>
          </p:cNvPr>
          <p:cNvSpPr txBox="1"/>
          <p:nvPr/>
        </p:nvSpPr>
        <p:spPr>
          <a:xfrm>
            <a:off x="407619" y="126888"/>
            <a:ext cx="5972159" cy="40703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1800"/>
              </a:spcAft>
            </a:pP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6996C6-9752-F949-B070-93AAE274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245" y="2423587"/>
            <a:ext cx="2375065" cy="17812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B1865F-6CA5-1043-BE07-10D70FF94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78" y="702731"/>
            <a:ext cx="1980000" cy="12460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FDC84-B12C-194F-AF74-C2AB800212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99"/>
          <a:stretch/>
        </p:blipFill>
        <p:spPr>
          <a:xfrm>
            <a:off x="6281010" y="5316027"/>
            <a:ext cx="2177533" cy="4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3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782AD3E-CB71-A447-B2B1-E0AD9F0FF1D0}"/>
              </a:ext>
            </a:extLst>
          </p:cNvPr>
          <p:cNvSpPr txBox="1"/>
          <p:nvPr/>
        </p:nvSpPr>
        <p:spPr>
          <a:xfrm>
            <a:off x="407618" y="91262"/>
            <a:ext cx="490396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4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0B13D"/>
                </a:solidFill>
              </a:rPr>
              <a:t>Alternative: lead free materials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9AC0BD-F387-AD44-8149-B2F0399314FD}"/>
              </a:ext>
            </a:extLst>
          </p:cNvPr>
          <p:cNvSpPr>
            <a:spLocks noChangeAspect="1"/>
          </p:cNvSpPr>
          <p:nvPr/>
        </p:nvSpPr>
        <p:spPr>
          <a:xfrm>
            <a:off x="2577885" y="2295754"/>
            <a:ext cx="1331852" cy="13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ysClr val="windowText" lastClr="000000"/>
                </a:solidFill>
              </a:rPr>
              <a:t>Stability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0BCD9B-CA23-0F45-9528-7D7FBAF9D4C7}"/>
              </a:ext>
            </a:extLst>
          </p:cNvPr>
          <p:cNvSpPr>
            <a:spLocks noChangeAspect="1"/>
          </p:cNvSpPr>
          <p:nvPr/>
        </p:nvSpPr>
        <p:spPr>
          <a:xfrm>
            <a:off x="4499247" y="2301019"/>
            <a:ext cx="1331852" cy="1332000"/>
          </a:xfrm>
          <a:prstGeom prst="ellipse">
            <a:avLst/>
          </a:prstGeom>
          <a:noFill/>
          <a:ln>
            <a:solidFill>
              <a:srgbClr val="008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263770D-5DD7-D94F-BD1D-53F8C48EF10C}"/>
              </a:ext>
            </a:extLst>
          </p:cNvPr>
          <p:cNvSpPr>
            <a:spLocks noChangeAspect="1"/>
          </p:cNvSpPr>
          <p:nvPr/>
        </p:nvSpPr>
        <p:spPr>
          <a:xfrm>
            <a:off x="630745" y="2295754"/>
            <a:ext cx="1331852" cy="13320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ysClr val="windowText" lastClr="000000"/>
                </a:solidFill>
              </a:rPr>
              <a:t>Low</a:t>
            </a:r>
            <a:r>
              <a:rPr lang="fr-FR" sz="1400" dirty="0">
                <a:solidFill>
                  <a:sysClr val="windowText" lastClr="000000"/>
                </a:solidFill>
              </a:rPr>
              <a:t> </a:t>
            </a:r>
            <a:r>
              <a:rPr lang="fr-FR" sz="1400" dirty="0" err="1">
                <a:solidFill>
                  <a:sysClr val="windowText" lastClr="000000"/>
                </a:solidFill>
              </a:rPr>
              <a:t>toxicity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CA64D4-C626-C84B-9F55-5E15AB69EEDE}"/>
              </a:ext>
            </a:extLst>
          </p:cNvPr>
          <p:cNvSpPr txBox="1"/>
          <p:nvPr/>
        </p:nvSpPr>
        <p:spPr>
          <a:xfrm>
            <a:off x="4486420" y="2631689"/>
            <a:ext cx="13159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ysClr val="windowText" lastClr="000000"/>
                </a:solidFill>
              </a:rPr>
              <a:t>Cell processability</a:t>
            </a:r>
            <a:endParaRPr lang="fr-FR" sz="1400" dirty="0">
              <a:solidFill>
                <a:sysClr val="windowText" lastClr="000000"/>
              </a:solidFill>
            </a:endParaRPr>
          </a:p>
          <a:p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198657D-E749-D548-A5B9-81BECD741051}"/>
              </a:ext>
            </a:extLst>
          </p:cNvPr>
          <p:cNvSpPr>
            <a:spLocks noChangeAspect="1"/>
          </p:cNvSpPr>
          <p:nvPr/>
        </p:nvSpPr>
        <p:spPr>
          <a:xfrm>
            <a:off x="6317146" y="2332695"/>
            <a:ext cx="1549964" cy="1332000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Photo</a:t>
            </a:r>
          </a:p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conversion </a:t>
            </a:r>
            <a:r>
              <a:rPr lang="fr-FR" sz="1400" dirty="0" err="1">
                <a:solidFill>
                  <a:sysClr val="windowText" lastClr="000000"/>
                </a:solidFill>
              </a:rPr>
              <a:t>efficiency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869B02-3732-A543-9B09-B6044787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559" y="1303302"/>
            <a:ext cx="989323" cy="9893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56EEB8-210C-D249-8CFD-1915DFFAF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247" y="1363332"/>
            <a:ext cx="1439204" cy="905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AC103D-81EF-0444-84C5-A3DA6E18DD7A}"/>
              </a:ext>
            </a:extLst>
          </p:cNvPr>
          <p:cNvSpPr/>
          <p:nvPr/>
        </p:nvSpPr>
        <p:spPr>
          <a:xfrm rot="1288253">
            <a:off x="5570614" y="1563419"/>
            <a:ext cx="635619" cy="67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8169D4-57BE-9640-892B-DA8749DD4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00" b="90000" l="6700" r="90000">
                        <a14:foregroundMark x1="19400" y1="70400" x2="19400" y2="70400"/>
                        <a14:foregroundMark x1="22500" y1="69800" x2="22500" y2="69800"/>
                        <a14:foregroundMark x1="22500" y1="69800" x2="22500" y2="69800"/>
                        <a14:foregroundMark x1="34100" y1="29600" x2="34100" y2="29600"/>
                        <a14:foregroundMark x1="58400" y1="29000" x2="58400" y2="2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626" y="1338227"/>
            <a:ext cx="1129111" cy="11291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0ABD7F-B84E-3B4E-A3B1-3CF8C8AC47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4" b="100000" l="2174" r="100000">
                        <a14:foregroundMark x1="82174" y1="70870" x2="82174" y2="70870"/>
                      </a14:backgroundRemoval>
                    </a14:imgEffect>
                  </a14:imgLayer>
                </a14:imgProps>
              </a:ext>
            </a:extLst>
          </a:blip>
          <a:srcRect b="14635"/>
          <a:stretch/>
        </p:blipFill>
        <p:spPr>
          <a:xfrm>
            <a:off x="735959" y="1343997"/>
            <a:ext cx="1067984" cy="9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6502189" y="6074128"/>
            <a:ext cx="2133600" cy="365125"/>
          </a:xfrm>
        </p:spPr>
        <p:txBody>
          <a:bodyPr/>
          <a:lstStyle/>
          <a:p>
            <a:pPr>
              <a:defRPr/>
            </a:pPr>
            <a:fld id="{B91C132C-DCBA-1E43-9354-824D752D2C34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570500" y="3790766"/>
            <a:ext cx="3544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err="1">
                <a:solidFill>
                  <a:schemeClr val="accent4"/>
                </a:solidFill>
              </a:rPr>
              <a:t>Website</a:t>
            </a:r>
            <a:r>
              <a:rPr lang="fr-BE" sz="1400" b="1" dirty="0">
                <a:solidFill>
                  <a:schemeClr val="accent4"/>
                </a:solidFill>
              </a:rPr>
              <a:t> : </a:t>
            </a:r>
            <a:r>
              <a:rPr lang="fr-BE" sz="14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http://www.greenmat.uliege.be</a:t>
            </a:r>
            <a:endParaRPr lang="fr-BE" sz="1400" dirty="0">
              <a:solidFill>
                <a:schemeClr val="accent4"/>
              </a:solidFill>
            </a:endParaRPr>
          </a:p>
          <a:p>
            <a:endParaRPr lang="fr-BE" sz="1400" dirty="0">
              <a:solidFill>
                <a:schemeClr val="accent4"/>
              </a:solidFill>
            </a:endParaRPr>
          </a:p>
          <a:p>
            <a:r>
              <a:rPr lang="fr-BE" sz="1400" b="1" dirty="0">
                <a:solidFill>
                  <a:schemeClr val="accent4"/>
                </a:solidFill>
              </a:rPr>
              <a:t>E-mail: </a:t>
            </a:r>
            <a:r>
              <a:rPr lang="fr-BE" sz="1400" dirty="0" err="1">
                <a:solidFill>
                  <a:schemeClr val="accent4"/>
                </a:solidFill>
              </a:rPr>
              <a:t>nathan.daem@uliege.be</a:t>
            </a:r>
            <a:endParaRPr lang="fr-BE" dirty="0">
              <a:solidFill>
                <a:schemeClr val="accent4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8738"/>
            <a:ext cx="1826145" cy="14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45" y="4868738"/>
            <a:ext cx="1567347" cy="144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741" y="4868738"/>
            <a:ext cx="2187133" cy="144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696" y="4868738"/>
            <a:ext cx="2621303" cy="144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874" y="4868738"/>
            <a:ext cx="965823" cy="14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DDB4CC-0B2F-2048-BEDF-33FE863AD3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14887" r="-2057" b="18963"/>
          <a:stretch/>
        </p:blipFill>
        <p:spPr>
          <a:xfrm>
            <a:off x="0" y="770802"/>
            <a:ext cx="9351818" cy="395284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6408899-AB03-E449-8903-78779FD65B9E}"/>
              </a:ext>
            </a:extLst>
          </p:cNvPr>
          <p:cNvSpPr txBox="1">
            <a:spLocks/>
          </p:cNvSpPr>
          <p:nvPr/>
        </p:nvSpPr>
        <p:spPr>
          <a:xfrm>
            <a:off x="936523" y="2261435"/>
            <a:ext cx="6448576" cy="6932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i="1" dirty="0" err="1">
                <a:solidFill>
                  <a:srgbClr val="30B13D"/>
                </a:solidFill>
              </a:rPr>
              <a:t>Thank</a:t>
            </a:r>
            <a:r>
              <a:rPr lang="fr-FR" sz="4400" i="1" dirty="0">
                <a:solidFill>
                  <a:srgbClr val="30B13D"/>
                </a:solidFill>
              </a:rPr>
              <a:t> </a:t>
            </a:r>
            <a:r>
              <a:rPr lang="fr-FR" sz="4400" i="1" dirty="0" err="1">
                <a:solidFill>
                  <a:srgbClr val="30B13D"/>
                </a:solidFill>
              </a:rPr>
              <a:t>you</a:t>
            </a:r>
            <a:r>
              <a:rPr lang="fr-FR" sz="4400" i="1" dirty="0">
                <a:solidFill>
                  <a:srgbClr val="30B13D"/>
                </a:solidFill>
              </a:rPr>
              <a:t> for </a:t>
            </a:r>
          </a:p>
          <a:p>
            <a:r>
              <a:rPr lang="fr-FR" sz="4400" i="1" dirty="0" err="1">
                <a:solidFill>
                  <a:srgbClr val="30B13D"/>
                </a:solidFill>
              </a:rPr>
              <a:t>your</a:t>
            </a:r>
            <a:r>
              <a:rPr lang="fr-FR" sz="4400" i="1" dirty="0">
                <a:solidFill>
                  <a:srgbClr val="30B13D"/>
                </a:solidFill>
              </a:rPr>
              <a:t> attention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1864AF13-0A39-CB46-B091-7075B89C06A8}"/>
              </a:ext>
            </a:extLst>
          </p:cNvPr>
          <p:cNvSpPr txBox="1">
            <a:spLocks/>
          </p:cNvSpPr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38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Ultrasonic</a:t>
            </a:r>
            <a:r>
              <a:rPr lang="fr-FR" sz="2000" dirty="0">
                <a:solidFill>
                  <a:srgbClr val="00B050"/>
                </a:solidFill>
              </a:rPr>
              <a:t> spray </a:t>
            </a:r>
            <a:r>
              <a:rPr lang="fr-FR" sz="2000" dirty="0" err="1">
                <a:solidFill>
                  <a:srgbClr val="00B050"/>
                </a:solidFill>
              </a:rPr>
              <a:t>pyrolysis</a:t>
            </a:r>
            <a:endParaRPr lang="fr-FR" sz="2000" dirty="0">
              <a:solidFill>
                <a:srgbClr val="00B050"/>
              </a:solidFill>
            </a:endParaRPr>
          </a:p>
        </p:txBody>
      </p:sp>
      <p:pic>
        <p:nvPicPr>
          <p:cNvPr id="24" name="video-1606124282.mp4">
            <a:hlinkClick r:id="" action="ppaction://media"/>
            <a:extLst>
              <a:ext uri="{FF2B5EF4-FFF2-40B4-BE49-F238E27FC236}">
                <a16:creationId xmlns:a16="http://schemas.microsoft.com/office/drawing/2014/main" id="{DD79BE22-BA50-3C4B-8EE3-FF8065ACF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3698" y="929733"/>
            <a:ext cx="2939097" cy="52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20" y="126888"/>
            <a:ext cx="464785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B050"/>
                </a:solidFill>
              </a:rPr>
              <a:t>Perspectives- Stability tests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B0604-41B5-5C4D-BA42-7C72C0F82394}"/>
              </a:ext>
            </a:extLst>
          </p:cNvPr>
          <p:cNvSpPr/>
          <p:nvPr/>
        </p:nvSpPr>
        <p:spPr>
          <a:xfrm>
            <a:off x="71993" y="2118648"/>
            <a:ext cx="415637" cy="74814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84DF7A-B150-AF40-A4F4-07AF58B73B6F}"/>
              </a:ext>
            </a:extLst>
          </p:cNvPr>
          <p:cNvSpPr/>
          <p:nvPr/>
        </p:nvSpPr>
        <p:spPr>
          <a:xfrm>
            <a:off x="3775115" y="2225527"/>
            <a:ext cx="415637" cy="52251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EC8105DE-83D9-394E-B419-367AAAB6F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17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DD6541C-505C-E540-B84A-D6D0A1B15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89185"/>
              </p:ext>
            </p:extLst>
          </p:nvPr>
        </p:nvGraphicFramePr>
        <p:xfrm>
          <a:off x="469750" y="1056489"/>
          <a:ext cx="8064921" cy="2164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0333">
                  <a:extLst>
                    <a:ext uri="{9D8B030D-6E8A-4147-A177-3AD203B41FA5}">
                      <a16:colId xmlns:a16="http://schemas.microsoft.com/office/drawing/2014/main" val="3130674845"/>
                    </a:ext>
                  </a:extLst>
                </a:gridCol>
                <a:gridCol w="5434588">
                  <a:extLst>
                    <a:ext uri="{9D8B030D-6E8A-4147-A177-3AD203B41FA5}">
                      <a16:colId xmlns:a16="http://schemas.microsoft.com/office/drawing/2014/main" val="2814185376"/>
                    </a:ext>
                  </a:extLst>
                </a:gridCol>
              </a:tblGrid>
              <a:tr h="304138">
                <a:tc gridSpan="2"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bg1"/>
                          </a:solidFill>
                        </a:rPr>
                        <a:t>Tests recommandés (Normes ISOS-1)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795728"/>
                  </a:ext>
                </a:extLst>
              </a:tr>
              <a:tr h="253448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accent4"/>
                          </a:solidFill>
                        </a:rPr>
                        <a:t>Storage in </a:t>
                      </a:r>
                      <a:r>
                        <a:rPr lang="fr-FR" sz="1600" b="0" dirty="0" err="1">
                          <a:solidFill>
                            <a:schemeClr val="accent4"/>
                          </a:solidFill>
                        </a:rPr>
                        <a:t>humidity</a:t>
                      </a:r>
                      <a:endParaRPr lang="fr-FR" sz="1600" b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>
                          <a:solidFill>
                            <a:schemeClr val="accent4"/>
                          </a:solidFill>
                        </a:rPr>
                        <a:t>Temperature</a:t>
                      </a:r>
                      <a:r>
                        <a:rPr lang="fr-FR" sz="1400" b="0" dirty="0">
                          <a:solidFill>
                            <a:schemeClr val="accent4"/>
                          </a:solidFill>
                        </a:rPr>
                        <a:t>= RT/65 °C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92321"/>
                  </a:ext>
                </a:extLst>
              </a:tr>
              <a:tr h="2534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accent4"/>
                          </a:solidFill>
                        </a:rPr>
                        <a:t>RH= </a:t>
                      </a:r>
                      <a:r>
                        <a:rPr lang="fr-FR" sz="1400" b="0" dirty="0" err="1">
                          <a:solidFill>
                            <a:schemeClr val="accent4"/>
                          </a:solidFill>
                        </a:rPr>
                        <a:t>dessiccator</a:t>
                      </a:r>
                      <a:r>
                        <a:rPr lang="fr-FR" sz="1400" b="0" dirty="0">
                          <a:solidFill>
                            <a:schemeClr val="accent4"/>
                          </a:solidFill>
                        </a:rPr>
                        <a:t> (20%)/ no </a:t>
                      </a:r>
                      <a:r>
                        <a:rPr lang="fr-FR" sz="1400" b="0" dirty="0" err="1">
                          <a:solidFill>
                            <a:schemeClr val="accent4"/>
                          </a:solidFill>
                        </a:rPr>
                        <a:t>controlled</a:t>
                      </a:r>
                      <a:endParaRPr lang="fr-FR" sz="1400" b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1145067"/>
                  </a:ext>
                </a:extLst>
              </a:tr>
              <a:tr h="215431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0" dirty="0" err="1">
                          <a:solidFill>
                            <a:schemeClr val="accent4"/>
                          </a:solidFill>
                        </a:rPr>
                        <a:t>Prolonged</a:t>
                      </a:r>
                      <a:r>
                        <a:rPr lang="fr-FR" sz="1600" b="0" dirty="0">
                          <a:solidFill>
                            <a:schemeClr val="accent4"/>
                          </a:solidFill>
                        </a:rPr>
                        <a:t> illumination test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>
                          <a:solidFill>
                            <a:schemeClr val="accent4"/>
                          </a:solidFill>
                        </a:rPr>
                        <a:t>Temperature</a:t>
                      </a:r>
                      <a:r>
                        <a:rPr lang="fr-FR" sz="1400" b="0" dirty="0">
                          <a:solidFill>
                            <a:schemeClr val="accent4"/>
                          </a:solidFill>
                        </a:rPr>
                        <a:t>= 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995074"/>
                  </a:ext>
                </a:extLst>
              </a:tr>
              <a:tr h="21543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accent4"/>
                          </a:solidFill>
                        </a:rPr>
                        <a:t>RH= room </a:t>
                      </a:r>
                      <a:r>
                        <a:rPr lang="fr-FR" sz="1400" b="0" dirty="0" err="1">
                          <a:solidFill>
                            <a:schemeClr val="accent4"/>
                          </a:solidFill>
                        </a:rPr>
                        <a:t>humidity</a:t>
                      </a:r>
                      <a:endParaRPr lang="fr-FR" sz="1400" b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02619"/>
                  </a:ext>
                </a:extLst>
              </a:tr>
              <a:tr h="430862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accent4"/>
                          </a:solidFill>
                        </a:rPr>
                        <a:t>Test of cycle illumination-</a:t>
                      </a:r>
                      <a:r>
                        <a:rPr lang="fr-FR" sz="1600" b="0" dirty="0" err="1">
                          <a:solidFill>
                            <a:schemeClr val="accent4"/>
                          </a:solidFill>
                        </a:rPr>
                        <a:t>humidity</a:t>
                      </a:r>
                      <a:r>
                        <a:rPr lang="fr-FR" sz="1600" b="0" dirty="0">
                          <a:solidFill>
                            <a:schemeClr val="accent4"/>
                          </a:solidFill>
                        </a:rPr>
                        <a:t>-thermal </a:t>
                      </a:r>
                      <a:r>
                        <a:rPr lang="fr-FR" sz="1600" b="0" dirty="0" err="1">
                          <a:solidFill>
                            <a:schemeClr val="accent4"/>
                          </a:solidFill>
                        </a:rPr>
                        <a:t>treatment</a:t>
                      </a:r>
                      <a:endParaRPr lang="fr-FR" sz="1600" b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err="1">
                          <a:solidFill>
                            <a:schemeClr val="accent4"/>
                          </a:solidFill>
                        </a:rPr>
                        <a:t>Temperature</a:t>
                      </a:r>
                      <a:r>
                        <a:rPr lang="fr-BE" sz="1400" dirty="0">
                          <a:solidFill>
                            <a:schemeClr val="accent4"/>
                          </a:solidFill>
                        </a:rPr>
                        <a:t>= RT </a:t>
                      </a:r>
                    </a:p>
                    <a:p>
                      <a:pPr algn="ctr"/>
                      <a:r>
                        <a:rPr lang="fr-BE" sz="1400" dirty="0">
                          <a:solidFill>
                            <a:schemeClr val="accent4"/>
                          </a:solidFill>
                        </a:rPr>
                        <a:t>RH: no </a:t>
                      </a:r>
                      <a:r>
                        <a:rPr lang="fr-BE" sz="1400" dirty="0" err="1">
                          <a:solidFill>
                            <a:schemeClr val="accent4"/>
                          </a:solidFill>
                        </a:rPr>
                        <a:t>controlled</a:t>
                      </a:r>
                      <a:endParaRPr lang="fr-FR" sz="1400" b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600865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A583C6A-BFC0-BC49-AD72-E542F70D72CD}"/>
              </a:ext>
            </a:extLst>
          </p:cNvPr>
          <p:cNvSpPr txBox="1"/>
          <p:nvPr/>
        </p:nvSpPr>
        <p:spPr>
          <a:xfrm>
            <a:off x="166254" y="6377612"/>
            <a:ext cx="8177646" cy="34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solidFill>
                  <a:schemeClr val="accent4"/>
                </a:solidFill>
              </a:rPr>
              <a:t>M. V. </a:t>
            </a:r>
            <a:r>
              <a:rPr lang="fr-BE" sz="800" dirty="0" err="1">
                <a:solidFill>
                  <a:schemeClr val="accent4"/>
                </a:solidFill>
              </a:rPr>
              <a:t>Khenkin</a:t>
            </a:r>
            <a:r>
              <a:rPr lang="fr-BE" sz="800" dirty="0">
                <a:solidFill>
                  <a:schemeClr val="accent4"/>
                </a:solidFill>
              </a:rPr>
              <a:t> et al., “Consensus </a:t>
            </a:r>
            <a:r>
              <a:rPr lang="fr-BE" sz="800" dirty="0" err="1">
                <a:solidFill>
                  <a:schemeClr val="accent4"/>
                </a:solidFill>
              </a:rPr>
              <a:t>statement</a:t>
            </a:r>
            <a:r>
              <a:rPr lang="fr-BE" sz="800" dirty="0">
                <a:solidFill>
                  <a:schemeClr val="accent4"/>
                </a:solidFill>
              </a:rPr>
              <a:t> for </a:t>
            </a:r>
            <a:r>
              <a:rPr lang="fr-BE" sz="800" dirty="0" err="1">
                <a:solidFill>
                  <a:schemeClr val="accent4"/>
                </a:solidFill>
              </a:rPr>
              <a:t>stability</a:t>
            </a:r>
            <a:r>
              <a:rPr lang="fr-BE" sz="800" dirty="0">
                <a:solidFill>
                  <a:schemeClr val="accent4"/>
                </a:solidFill>
              </a:rPr>
              <a:t> </a:t>
            </a:r>
            <a:r>
              <a:rPr lang="fr-BE" sz="800" dirty="0" err="1">
                <a:solidFill>
                  <a:schemeClr val="accent4"/>
                </a:solidFill>
              </a:rPr>
              <a:t>assessment</a:t>
            </a:r>
            <a:r>
              <a:rPr lang="fr-BE" sz="800" dirty="0">
                <a:solidFill>
                  <a:schemeClr val="accent4"/>
                </a:solidFill>
              </a:rPr>
              <a:t> and </a:t>
            </a:r>
            <a:r>
              <a:rPr lang="fr-BE" sz="800" dirty="0" err="1">
                <a:solidFill>
                  <a:schemeClr val="accent4"/>
                </a:solidFill>
              </a:rPr>
              <a:t>reporting</a:t>
            </a:r>
            <a:r>
              <a:rPr lang="fr-BE" sz="800" dirty="0">
                <a:solidFill>
                  <a:schemeClr val="accent4"/>
                </a:solidFill>
              </a:rPr>
              <a:t> for </a:t>
            </a:r>
            <a:r>
              <a:rPr lang="fr-BE" sz="800" dirty="0" err="1">
                <a:solidFill>
                  <a:schemeClr val="accent4"/>
                </a:solidFill>
              </a:rPr>
              <a:t>perovskite</a:t>
            </a:r>
            <a:r>
              <a:rPr lang="fr-BE" sz="800" dirty="0">
                <a:solidFill>
                  <a:schemeClr val="accent4"/>
                </a:solidFill>
              </a:rPr>
              <a:t> </a:t>
            </a:r>
            <a:r>
              <a:rPr lang="fr-BE" sz="800" dirty="0" err="1">
                <a:solidFill>
                  <a:schemeClr val="accent4"/>
                </a:solidFill>
              </a:rPr>
              <a:t>photovoltaics</a:t>
            </a:r>
            <a:r>
              <a:rPr lang="fr-BE" sz="800" dirty="0">
                <a:solidFill>
                  <a:schemeClr val="accent4"/>
                </a:solidFill>
              </a:rPr>
              <a:t> </a:t>
            </a:r>
            <a:r>
              <a:rPr lang="fr-BE" sz="800" dirty="0" err="1">
                <a:solidFill>
                  <a:schemeClr val="accent4"/>
                </a:solidFill>
              </a:rPr>
              <a:t>based</a:t>
            </a:r>
            <a:r>
              <a:rPr lang="fr-BE" sz="800" dirty="0">
                <a:solidFill>
                  <a:schemeClr val="accent4"/>
                </a:solidFill>
              </a:rPr>
              <a:t> on ISOS </a:t>
            </a:r>
            <a:r>
              <a:rPr lang="fr-BE" sz="800" dirty="0" err="1">
                <a:solidFill>
                  <a:schemeClr val="accent4"/>
                </a:solidFill>
              </a:rPr>
              <a:t>procedures</a:t>
            </a:r>
            <a:r>
              <a:rPr lang="fr-BE" sz="800" dirty="0">
                <a:solidFill>
                  <a:schemeClr val="accent4"/>
                </a:solidFill>
              </a:rPr>
              <a:t>,” Nat. </a:t>
            </a:r>
            <a:r>
              <a:rPr lang="fr-BE" sz="800" dirty="0" err="1">
                <a:solidFill>
                  <a:schemeClr val="accent4"/>
                </a:solidFill>
              </a:rPr>
              <a:t>Energy</a:t>
            </a:r>
            <a:r>
              <a:rPr lang="fr-BE" sz="800" dirty="0">
                <a:solidFill>
                  <a:schemeClr val="accent4"/>
                </a:solidFill>
              </a:rPr>
              <a:t>, vol. 5, no. 1, pp. 35–49, 2020</a:t>
            </a:r>
            <a:endParaRPr lang="fr-FR" sz="1100" dirty="0">
              <a:solidFill>
                <a:schemeClr val="accent4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76D973-A83B-E246-B892-5ADA8D632816}"/>
              </a:ext>
            </a:extLst>
          </p:cNvPr>
          <p:cNvSpPr txBox="1"/>
          <p:nvPr/>
        </p:nvSpPr>
        <p:spPr>
          <a:xfrm>
            <a:off x="794337" y="3665441"/>
            <a:ext cx="767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chemeClr val="accent4"/>
                </a:solidFill>
              </a:rPr>
              <a:t>1</a:t>
            </a:r>
            <a:r>
              <a:rPr lang="fr-BE" sz="1600" baseline="30000" dirty="0">
                <a:solidFill>
                  <a:schemeClr val="accent4"/>
                </a:solidFill>
              </a:rPr>
              <a:t>st</a:t>
            </a:r>
            <a:r>
              <a:rPr lang="fr-BE" sz="1600" dirty="0">
                <a:solidFill>
                  <a:schemeClr val="accent4"/>
                </a:solidFill>
              </a:rPr>
              <a:t> tests: essential encapsulation for the </a:t>
            </a:r>
            <a:r>
              <a:rPr lang="fr-BE" sz="1600" dirty="0" err="1">
                <a:solidFill>
                  <a:schemeClr val="accent4"/>
                </a:solidFill>
              </a:rPr>
              <a:t>rest</a:t>
            </a:r>
            <a:r>
              <a:rPr lang="fr-BE" sz="1600" dirty="0">
                <a:solidFill>
                  <a:schemeClr val="accent4"/>
                </a:solidFill>
              </a:rPr>
              <a:t> of </a:t>
            </a:r>
            <a:r>
              <a:rPr lang="fr-BE" sz="1600" dirty="0" err="1">
                <a:solidFill>
                  <a:schemeClr val="accent4"/>
                </a:solidFill>
              </a:rPr>
              <a:t>study</a:t>
            </a:r>
            <a:r>
              <a:rPr lang="fr-BE" sz="1600" dirty="0">
                <a:solidFill>
                  <a:schemeClr val="accent4"/>
                </a:solidFill>
              </a:rPr>
              <a:t>: </a:t>
            </a:r>
            <a:r>
              <a:rPr lang="fr-BE" sz="1600" dirty="0" err="1">
                <a:solidFill>
                  <a:schemeClr val="accent4"/>
                </a:solidFill>
              </a:rPr>
              <a:t>cover</a:t>
            </a:r>
            <a:r>
              <a:rPr lang="fr-BE" sz="1600" dirty="0">
                <a:solidFill>
                  <a:schemeClr val="accent4"/>
                </a:solidFill>
              </a:rPr>
              <a:t> glass, </a:t>
            </a:r>
            <a:r>
              <a:rPr lang="fr-BE" sz="1600" dirty="0" err="1">
                <a:solidFill>
                  <a:schemeClr val="accent4"/>
                </a:solidFill>
              </a:rPr>
              <a:t>thermoplastic</a:t>
            </a:r>
            <a:r>
              <a:rPr lang="fr-BE" sz="1600" dirty="0">
                <a:solidFill>
                  <a:schemeClr val="accent4"/>
                </a:solidFill>
              </a:rPr>
              <a:t>, </a:t>
            </a:r>
            <a:r>
              <a:rPr lang="fr-BE" sz="1600" dirty="0" err="1">
                <a:solidFill>
                  <a:schemeClr val="accent4"/>
                </a:solidFill>
              </a:rPr>
              <a:t>epoxy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resin</a:t>
            </a:r>
            <a:endParaRPr lang="fr-BE" sz="1600" dirty="0">
              <a:solidFill>
                <a:schemeClr val="accent4"/>
              </a:solidFill>
            </a:endParaRPr>
          </a:p>
          <a:p>
            <a:endParaRPr lang="fr-FR" sz="1600" dirty="0">
              <a:solidFill>
                <a:schemeClr val="accent4"/>
              </a:solidFill>
            </a:endParaRP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4205F7EE-8501-9341-A1D4-E432D333314E}"/>
              </a:ext>
            </a:extLst>
          </p:cNvPr>
          <p:cNvSpPr/>
          <p:nvPr/>
        </p:nvSpPr>
        <p:spPr>
          <a:xfrm>
            <a:off x="407620" y="3747310"/>
            <a:ext cx="386717" cy="18256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E2D6D4A-BC04-4145-BDA7-6E5D2F05B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15" t="8420" r="28875" b="26700"/>
          <a:stretch/>
        </p:blipFill>
        <p:spPr>
          <a:xfrm>
            <a:off x="3643788" y="4389909"/>
            <a:ext cx="858423" cy="17427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B00691-DFE7-EE4C-A579-6FCEF8AD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2" t="9800" r="36905" b="10517"/>
          <a:stretch/>
        </p:blipFill>
        <p:spPr>
          <a:xfrm rot="10800000">
            <a:off x="4673762" y="4389607"/>
            <a:ext cx="1083349" cy="1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C8550E82-D9AB-9A44-841F-6106780E7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66" t="25397" r="27744" b="46602"/>
          <a:stretch/>
        </p:blipFill>
        <p:spPr bwMode="auto">
          <a:xfrm flipH="1">
            <a:off x="4326846" y="3830171"/>
            <a:ext cx="1786773" cy="9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Triangle 44">
            <a:extLst>
              <a:ext uri="{FF2B5EF4-FFF2-40B4-BE49-F238E27FC236}">
                <a16:creationId xmlns:a16="http://schemas.microsoft.com/office/drawing/2014/main" id="{57E20E10-C6D4-CE46-8599-6736D5A82C9F}"/>
              </a:ext>
            </a:extLst>
          </p:cNvPr>
          <p:cNvSpPr>
            <a:spLocks noChangeAspect="1"/>
          </p:cNvSpPr>
          <p:nvPr/>
        </p:nvSpPr>
        <p:spPr>
          <a:xfrm>
            <a:off x="5367872" y="4801700"/>
            <a:ext cx="191096" cy="1440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0911003-4688-ED41-AF75-582F164788D5}"/>
              </a:ext>
            </a:extLst>
          </p:cNvPr>
          <p:cNvSpPr>
            <a:spLocks noChangeAspect="1"/>
          </p:cNvSpPr>
          <p:nvPr/>
        </p:nvSpPr>
        <p:spPr>
          <a:xfrm rot="10800000">
            <a:off x="5369912" y="4909700"/>
            <a:ext cx="189056" cy="72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grpSp>
        <p:nvGrpSpPr>
          <p:cNvPr id="121" name="Group 68">
            <a:extLst>
              <a:ext uri="{FF2B5EF4-FFF2-40B4-BE49-F238E27FC236}">
                <a16:creationId xmlns:a16="http://schemas.microsoft.com/office/drawing/2014/main" id="{86691AF9-E6FB-B147-AC68-9DE940212D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12039" y="2221032"/>
            <a:ext cx="1219989" cy="852619"/>
            <a:chOff x="3120" y="1778"/>
            <a:chExt cx="1724" cy="1205"/>
          </a:xfrm>
        </p:grpSpPr>
        <p:sp>
          <p:nvSpPr>
            <p:cNvPr id="122" name="Freeform 69">
              <a:extLst>
                <a:ext uri="{FF2B5EF4-FFF2-40B4-BE49-F238E27FC236}">
                  <a16:creationId xmlns:a16="http://schemas.microsoft.com/office/drawing/2014/main" id="{6A704264-4066-B142-A849-990C18AAE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350"/>
              <a:ext cx="1724" cy="414"/>
            </a:xfrm>
            <a:custGeom>
              <a:avLst/>
              <a:gdLst>
                <a:gd name="T0" fmla="*/ 8141 w 766"/>
                <a:gd name="T1" fmla="*/ 92 h 184"/>
                <a:gd name="T2" fmla="*/ 7958 w 766"/>
                <a:gd name="T3" fmla="*/ 0 h 184"/>
                <a:gd name="T4" fmla="*/ 765 w 766"/>
                <a:gd name="T5" fmla="*/ 0 h 184"/>
                <a:gd name="T6" fmla="*/ 572 w 766"/>
                <a:gd name="T7" fmla="*/ 117 h 184"/>
                <a:gd name="T8" fmla="*/ 25 w 766"/>
                <a:gd name="T9" fmla="*/ 1985 h 184"/>
                <a:gd name="T10" fmla="*/ 254 w 766"/>
                <a:gd name="T11" fmla="*/ 2097 h 184"/>
                <a:gd name="T12" fmla="*/ 8469 w 766"/>
                <a:gd name="T13" fmla="*/ 2097 h 184"/>
                <a:gd name="T14" fmla="*/ 8697 w 766"/>
                <a:gd name="T15" fmla="*/ 1985 h 184"/>
                <a:gd name="T16" fmla="*/ 8141 w 766"/>
                <a:gd name="T17" fmla="*/ 92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6" h="184">
                  <a:moveTo>
                    <a:pt x="714" y="8"/>
                  </a:moveTo>
                  <a:cubicBezTo>
                    <a:pt x="710" y="3"/>
                    <a:pt x="704" y="0"/>
                    <a:pt x="69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0" y="0"/>
                    <a:pt x="54" y="1"/>
                    <a:pt x="50" y="10"/>
                  </a:cubicBezTo>
                  <a:cubicBezTo>
                    <a:pt x="48" y="13"/>
                    <a:pt x="2" y="174"/>
                    <a:pt x="2" y="174"/>
                  </a:cubicBezTo>
                  <a:cubicBezTo>
                    <a:pt x="0" y="183"/>
                    <a:pt x="11" y="184"/>
                    <a:pt x="22" y="184"/>
                  </a:cubicBezTo>
                  <a:cubicBezTo>
                    <a:pt x="743" y="184"/>
                    <a:pt x="743" y="184"/>
                    <a:pt x="743" y="184"/>
                  </a:cubicBezTo>
                  <a:cubicBezTo>
                    <a:pt x="754" y="184"/>
                    <a:pt x="766" y="183"/>
                    <a:pt x="763" y="174"/>
                  </a:cubicBezTo>
                  <a:cubicBezTo>
                    <a:pt x="763" y="174"/>
                    <a:pt x="716" y="12"/>
                    <a:pt x="714" y="8"/>
                  </a:cubicBezTo>
                  <a:close/>
                </a:path>
              </a:pathLst>
            </a:custGeom>
            <a:solidFill>
              <a:srgbClr val="88B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3" name="Freeform 70">
              <a:extLst>
                <a:ext uri="{FF2B5EF4-FFF2-40B4-BE49-F238E27FC236}">
                  <a16:creationId xmlns:a16="http://schemas.microsoft.com/office/drawing/2014/main" id="{3A1D5E0B-72B4-D648-8CF6-01E8E3238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" y="2010"/>
              <a:ext cx="1492" cy="363"/>
            </a:xfrm>
            <a:custGeom>
              <a:avLst/>
              <a:gdLst>
                <a:gd name="T0" fmla="*/ 7557 w 663"/>
                <a:gd name="T1" fmla="*/ 1835 h 161"/>
                <a:gd name="T2" fmla="*/ 7557 w 663"/>
                <a:gd name="T3" fmla="*/ 1835 h 161"/>
                <a:gd name="T4" fmla="*/ 7557 w 663"/>
                <a:gd name="T5" fmla="*/ 1844 h 161"/>
                <a:gd name="T6" fmla="*/ 7557 w 663"/>
                <a:gd name="T7" fmla="*/ 1844 h 161"/>
                <a:gd name="T8" fmla="*/ 7557 w 663"/>
                <a:gd name="T9" fmla="*/ 1835 h 161"/>
                <a:gd name="T10" fmla="*/ 6598 w 663"/>
                <a:gd name="T11" fmla="*/ 92 h 161"/>
                <a:gd name="T12" fmla="*/ 6452 w 663"/>
                <a:gd name="T13" fmla="*/ 0 h 161"/>
                <a:gd name="T14" fmla="*/ 1105 w 663"/>
                <a:gd name="T15" fmla="*/ 0 h 161"/>
                <a:gd name="T16" fmla="*/ 956 w 663"/>
                <a:gd name="T17" fmla="*/ 92 h 161"/>
                <a:gd name="T18" fmla="*/ 956 w 663"/>
                <a:gd name="T19" fmla="*/ 92 h 161"/>
                <a:gd name="T20" fmla="*/ 0 w 663"/>
                <a:gd name="T21" fmla="*/ 1835 h 161"/>
                <a:gd name="T22" fmla="*/ 0 w 663"/>
                <a:gd name="T23" fmla="*/ 1835 h 161"/>
                <a:gd name="T24" fmla="*/ 182 w 663"/>
                <a:gd name="T25" fmla="*/ 1729 h 161"/>
                <a:gd name="T26" fmla="*/ 182 w 663"/>
                <a:gd name="T27" fmla="*/ 1729 h 161"/>
                <a:gd name="T28" fmla="*/ 7374 w 663"/>
                <a:gd name="T29" fmla="*/ 1729 h 161"/>
                <a:gd name="T30" fmla="*/ 7557 w 663"/>
                <a:gd name="T31" fmla="*/ 1820 h 161"/>
                <a:gd name="T32" fmla="*/ 6598 w 663"/>
                <a:gd name="T33" fmla="*/ 92 h 1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3" h="161">
                  <a:moveTo>
                    <a:pt x="663" y="160"/>
                  </a:moveTo>
                  <a:cubicBezTo>
                    <a:pt x="663" y="160"/>
                    <a:pt x="663" y="160"/>
                    <a:pt x="663" y="160"/>
                  </a:cubicBezTo>
                  <a:cubicBezTo>
                    <a:pt x="663" y="160"/>
                    <a:pt x="663" y="160"/>
                    <a:pt x="663" y="161"/>
                  </a:cubicBezTo>
                  <a:cubicBezTo>
                    <a:pt x="663" y="161"/>
                    <a:pt x="663" y="161"/>
                    <a:pt x="663" y="161"/>
                  </a:cubicBezTo>
                  <a:lnTo>
                    <a:pt x="663" y="160"/>
                  </a:lnTo>
                  <a:close/>
                  <a:moveTo>
                    <a:pt x="579" y="8"/>
                  </a:moveTo>
                  <a:cubicBezTo>
                    <a:pt x="577" y="3"/>
                    <a:pt x="572" y="0"/>
                    <a:pt x="566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86" y="3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4" y="152"/>
                    <a:pt x="9" y="151"/>
                    <a:pt x="16" y="151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647" y="151"/>
                    <a:pt x="647" y="151"/>
                    <a:pt x="647" y="151"/>
                  </a:cubicBezTo>
                  <a:cubicBezTo>
                    <a:pt x="653" y="151"/>
                    <a:pt x="659" y="154"/>
                    <a:pt x="663" y="159"/>
                  </a:cubicBezTo>
                  <a:cubicBezTo>
                    <a:pt x="579" y="8"/>
                    <a:pt x="579" y="8"/>
                    <a:pt x="579" y="8"/>
                  </a:cubicBezTo>
                  <a:close/>
                </a:path>
              </a:pathLst>
            </a:custGeom>
            <a:solidFill>
              <a:srgbClr val="E6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4" name="Freeform 71">
              <a:extLst>
                <a:ext uri="{FF2B5EF4-FFF2-40B4-BE49-F238E27FC236}">
                  <a16:creationId xmlns:a16="http://schemas.microsoft.com/office/drawing/2014/main" id="{6EFE814E-E3C4-E940-BDE8-F2FBF968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447"/>
              <a:ext cx="362" cy="56"/>
            </a:xfrm>
            <a:custGeom>
              <a:avLst/>
              <a:gdLst>
                <a:gd name="T0" fmla="*/ 0 w 161"/>
                <a:gd name="T1" fmla="*/ 271 h 25"/>
                <a:gd name="T2" fmla="*/ 65 w 161"/>
                <a:gd name="T3" fmla="*/ 9 h 25"/>
                <a:gd name="T4" fmla="*/ 81 w 161"/>
                <a:gd name="T5" fmla="*/ 0 h 25"/>
                <a:gd name="T6" fmla="*/ 1819 w 161"/>
                <a:gd name="T7" fmla="*/ 0 h 25"/>
                <a:gd name="T8" fmla="*/ 1830 w 161"/>
                <a:gd name="T9" fmla="*/ 9 h 25"/>
                <a:gd name="T10" fmla="*/ 1830 w 161"/>
                <a:gd name="T11" fmla="*/ 271 h 25"/>
                <a:gd name="T12" fmla="*/ 1819 w 161"/>
                <a:gd name="T13" fmla="*/ 280 h 25"/>
                <a:gd name="T14" fmla="*/ 9 w 161"/>
                <a:gd name="T15" fmla="*/ 280 h 25"/>
                <a:gd name="T16" fmla="*/ 0 w 161"/>
                <a:gd name="T17" fmla="*/ 271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1" h="25">
                  <a:moveTo>
                    <a:pt x="0" y="24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1" y="0"/>
                    <a:pt x="161" y="1"/>
                    <a:pt x="161" y="1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5"/>
                    <a:pt x="161" y="25"/>
                    <a:pt x="16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5"/>
                    <a:pt x="0" y="24"/>
                  </a:cubicBezTo>
                  <a:close/>
                </a:path>
              </a:pathLst>
            </a:custGeom>
            <a:solidFill>
              <a:srgbClr val="E9F1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5" name="Freeform 72">
              <a:extLst>
                <a:ext uri="{FF2B5EF4-FFF2-40B4-BE49-F238E27FC236}">
                  <a16:creationId xmlns:a16="http://schemas.microsoft.com/office/drawing/2014/main" id="{54335D3D-25B9-3D47-A5E6-A0B7AC12A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2051"/>
              <a:ext cx="1010" cy="263"/>
            </a:xfrm>
            <a:custGeom>
              <a:avLst/>
              <a:gdLst>
                <a:gd name="T0" fmla="*/ 0 w 449"/>
                <a:gd name="T1" fmla="*/ 0 h 117"/>
                <a:gd name="T2" fmla="*/ 2560 w 449"/>
                <a:gd name="T3" fmla="*/ 899 h 117"/>
                <a:gd name="T4" fmla="*/ 5111 w 449"/>
                <a:gd name="T5" fmla="*/ 0 h 117"/>
                <a:gd name="T6" fmla="*/ 5111 w 449"/>
                <a:gd name="T7" fmla="*/ 429 h 117"/>
                <a:gd name="T8" fmla="*/ 2560 w 449"/>
                <a:gd name="T9" fmla="*/ 1328 h 117"/>
                <a:gd name="T10" fmla="*/ 0 w 449"/>
                <a:gd name="T11" fmla="*/ 429 h 117"/>
                <a:gd name="T12" fmla="*/ 0 w 449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9" h="117">
                  <a:moveTo>
                    <a:pt x="0" y="0"/>
                  </a:moveTo>
                  <a:cubicBezTo>
                    <a:pt x="0" y="44"/>
                    <a:pt x="100" y="79"/>
                    <a:pt x="225" y="79"/>
                  </a:cubicBezTo>
                  <a:cubicBezTo>
                    <a:pt x="349" y="79"/>
                    <a:pt x="449" y="44"/>
                    <a:pt x="449" y="0"/>
                  </a:cubicBezTo>
                  <a:cubicBezTo>
                    <a:pt x="449" y="38"/>
                    <a:pt x="449" y="38"/>
                    <a:pt x="449" y="38"/>
                  </a:cubicBezTo>
                  <a:cubicBezTo>
                    <a:pt x="449" y="82"/>
                    <a:pt x="349" y="117"/>
                    <a:pt x="225" y="117"/>
                  </a:cubicBezTo>
                  <a:cubicBezTo>
                    <a:pt x="100" y="117"/>
                    <a:pt x="0" y="82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5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6" name="Oval 73">
              <a:extLst>
                <a:ext uri="{FF2B5EF4-FFF2-40B4-BE49-F238E27FC236}">
                  <a16:creationId xmlns:a16="http://schemas.microsoft.com/office/drawing/2014/main" id="{E26E7442-BD67-B644-9336-90EF2977E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" y="1778"/>
              <a:ext cx="962" cy="336"/>
            </a:xfrm>
            <a:prstGeom prst="ellipse">
              <a:avLst/>
            </a:pr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7" name="Freeform 74">
              <a:extLst>
                <a:ext uri="{FF2B5EF4-FFF2-40B4-BE49-F238E27FC236}">
                  <a16:creationId xmlns:a16="http://schemas.microsoft.com/office/drawing/2014/main" id="{DBCA8F19-0985-064E-A952-66F313AC6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1792"/>
              <a:ext cx="788" cy="243"/>
            </a:xfrm>
            <a:custGeom>
              <a:avLst/>
              <a:gdLst>
                <a:gd name="T0" fmla="*/ 254 w 350"/>
                <a:gd name="T1" fmla="*/ 911 h 108"/>
                <a:gd name="T2" fmla="*/ 2434 w 350"/>
                <a:gd name="T3" fmla="*/ 81 h 108"/>
                <a:gd name="T4" fmla="*/ 3985 w 350"/>
                <a:gd name="T5" fmla="*/ 308 h 108"/>
                <a:gd name="T6" fmla="*/ 3994 w 350"/>
                <a:gd name="T7" fmla="*/ 308 h 108"/>
                <a:gd name="T8" fmla="*/ 2236 w 350"/>
                <a:gd name="T9" fmla="*/ 0 h 108"/>
                <a:gd name="T10" fmla="*/ 0 w 350"/>
                <a:gd name="T11" fmla="*/ 774 h 108"/>
                <a:gd name="T12" fmla="*/ 527 w 350"/>
                <a:gd name="T13" fmla="*/ 1231 h 108"/>
                <a:gd name="T14" fmla="*/ 254 w 350"/>
                <a:gd name="T15" fmla="*/ 911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0" h="108">
                  <a:moveTo>
                    <a:pt x="22" y="80"/>
                  </a:moveTo>
                  <a:cubicBezTo>
                    <a:pt x="22" y="43"/>
                    <a:pt x="107" y="7"/>
                    <a:pt x="213" y="7"/>
                  </a:cubicBezTo>
                  <a:cubicBezTo>
                    <a:pt x="264" y="7"/>
                    <a:pt x="314" y="14"/>
                    <a:pt x="349" y="27"/>
                  </a:cubicBezTo>
                  <a:cubicBezTo>
                    <a:pt x="349" y="27"/>
                    <a:pt x="350" y="27"/>
                    <a:pt x="350" y="27"/>
                  </a:cubicBezTo>
                  <a:cubicBezTo>
                    <a:pt x="315" y="11"/>
                    <a:pt x="259" y="0"/>
                    <a:pt x="196" y="0"/>
                  </a:cubicBezTo>
                  <a:cubicBezTo>
                    <a:pt x="91" y="0"/>
                    <a:pt x="0" y="31"/>
                    <a:pt x="0" y="68"/>
                  </a:cubicBezTo>
                  <a:cubicBezTo>
                    <a:pt x="0" y="83"/>
                    <a:pt x="21" y="97"/>
                    <a:pt x="46" y="108"/>
                  </a:cubicBezTo>
                  <a:cubicBezTo>
                    <a:pt x="34" y="99"/>
                    <a:pt x="22" y="90"/>
                    <a:pt x="22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8" name="Freeform 75">
              <a:extLst>
                <a:ext uri="{FF2B5EF4-FFF2-40B4-BE49-F238E27FC236}">
                  <a16:creationId xmlns:a16="http://schemas.microsoft.com/office/drawing/2014/main" id="{D2AB50D0-6B18-664D-9040-CBA4C807F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1945"/>
              <a:ext cx="962" cy="250"/>
            </a:xfrm>
            <a:custGeom>
              <a:avLst/>
              <a:gdLst>
                <a:gd name="T0" fmla="*/ 0 w 427"/>
                <a:gd name="T1" fmla="*/ 0 h 111"/>
                <a:gd name="T2" fmla="*/ 2447 w 427"/>
                <a:gd name="T3" fmla="*/ 858 h 111"/>
                <a:gd name="T4" fmla="*/ 4882 w 427"/>
                <a:gd name="T5" fmla="*/ 0 h 111"/>
                <a:gd name="T6" fmla="*/ 4882 w 427"/>
                <a:gd name="T7" fmla="*/ 410 h 111"/>
                <a:gd name="T8" fmla="*/ 2447 w 427"/>
                <a:gd name="T9" fmla="*/ 1268 h 111"/>
                <a:gd name="T10" fmla="*/ 0 w 427"/>
                <a:gd name="T11" fmla="*/ 410 h 111"/>
                <a:gd name="T12" fmla="*/ 0 w 427"/>
                <a:gd name="T13" fmla="*/ 0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7" h="111">
                  <a:moveTo>
                    <a:pt x="0" y="0"/>
                  </a:moveTo>
                  <a:cubicBezTo>
                    <a:pt x="0" y="41"/>
                    <a:pt x="96" y="75"/>
                    <a:pt x="214" y="75"/>
                  </a:cubicBezTo>
                  <a:cubicBezTo>
                    <a:pt x="331" y="75"/>
                    <a:pt x="427" y="41"/>
                    <a:pt x="427" y="0"/>
                  </a:cubicBezTo>
                  <a:cubicBezTo>
                    <a:pt x="427" y="36"/>
                    <a:pt x="427" y="36"/>
                    <a:pt x="427" y="36"/>
                  </a:cubicBezTo>
                  <a:cubicBezTo>
                    <a:pt x="427" y="78"/>
                    <a:pt x="331" y="111"/>
                    <a:pt x="214" y="111"/>
                  </a:cubicBezTo>
                  <a:cubicBezTo>
                    <a:pt x="96" y="111"/>
                    <a:pt x="0" y="78"/>
                    <a:pt x="0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29" name="Freeform 76">
              <a:extLst>
                <a:ext uri="{FF2B5EF4-FFF2-40B4-BE49-F238E27FC236}">
                  <a16:creationId xmlns:a16="http://schemas.microsoft.com/office/drawing/2014/main" id="{54AA58FE-C377-2D45-9158-42A3E6191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1997"/>
              <a:ext cx="1010" cy="232"/>
            </a:xfrm>
            <a:custGeom>
              <a:avLst/>
              <a:gdLst>
                <a:gd name="T0" fmla="*/ 4985 w 449"/>
                <a:gd name="T1" fmla="*/ 0 h 103"/>
                <a:gd name="T2" fmla="*/ 4985 w 449"/>
                <a:gd name="T3" fmla="*/ 146 h 103"/>
                <a:gd name="T4" fmla="*/ 2560 w 449"/>
                <a:gd name="T5" fmla="*/ 1005 h 103"/>
                <a:gd name="T6" fmla="*/ 126 w 449"/>
                <a:gd name="T7" fmla="*/ 146 h 103"/>
                <a:gd name="T8" fmla="*/ 126 w 449"/>
                <a:gd name="T9" fmla="*/ 0 h 103"/>
                <a:gd name="T10" fmla="*/ 0 w 449"/>
                <a:gd name="T11" fmla="*/ 275 h 103"/>
                <a:gd name="T12" fmla="*/ 2560 w 449"/>
                <a:gd name="T13" fmla="*/ 1178 h 103"/>
                <a:gd name="T14" fmla="*/ 5111 w 449"/>
                <a:gd name="T15" fmla="*/ 275 h 103"/>
                <a:gd name="T16" fmla="*/ 4985 w 449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9" h="103">
                  <a:moveTo>
                    <a:pt x="438" y="0"/>
                  </a:moveTo>
                  <a:cubicBezTo>
                    <a:pt x="438" y="13"/>
                    <a:pt x="438" y="13"/>
                    <a:pt x="438" y="13"/>
                  </a:cubicBezTo>
                  <a:cubicBezTo>
                    <a:pt x="438" y="55"/>
                    <a:pt x="342" y="88"/>
                    <a:pt x="225" y="88"/>
                  </a:cubicBezTo>
                  <a:cubicBezTo>
                    <a:pt x="107" y="88"/>
                    <a:pt x="11" y="55"/>
                    <a:pt x="11" y="1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8"/>
                    <a:pt x="0" y="16"/>
                    <a:pt x="0" y="24"/>
                  </a:cubicBezTo>
                  <a:cubicBezTo>
                    <a:pt x="0" y="68"/>
                    <a:pt x="100" y="103"/>
                    <a:pt x="225" y="103"/>
                  </a:cubicBezTo>
                  <a:cubicBezTo>
                    <a:pt x="349" y="103"/>
                    <a:pt x="449" y="68"/>
                    <a:pt x="449" y="24"/>
                  </a:cubicBezTo>
                  <a:cubicBezTo>
                    <a:pt x="449" y="16"/>
                    <a:pt x="445" y="8"/>
                    <a:pt x="438" y="0"/>
                  </a:cubicBezTo>
                  <a:close/>
                </a:path>
              </a:pathLst>
            </a:custGeom>
            <a:solidFill>
              <a:srgbClr val="0E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0" name="Freeform 77">
              <a:extLst>
                <a:ext uri="{FF2B5EF4-FFF2-40B4-BE49-F238E27FC236}">
                  <a16:creationId xmlns:a16="http://schemas.microsoft.com/office/drawing/2014/main" id="{A6667F89-6435-9E4F-95F2-C1CA2F843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51"/>
              <a:ext cx="1713" cy="122"/>
            </a:xfrm>
            <a:custGeom>
              <a:avLst/>
              <a:gdLst>
                <a:gd name="T0" fmla="*/ 8452 w 761"/>
                <a:gd name="T1" fmla="*/ 72 h 54"/>
                <a:gd name="T2" fmla="*/ 227 w 761"/>
                <a:gd name="T3" fmla="*/ 72 h 54"/>
                <a:gd name="T4" fmla="*/ 0 w 761"/>
                <a:gd name="T5" fmla="*/ 0 h 54"/>
                <a:gd name="T6" fmla="*/ 0 w 761"/>
                <a:gd name="T7" fmla="*/ 506 h 54"/>
                <a:gd name="T8" fmla="*/ 227 w 761"/>
                <a:gd name="T9" fmla="*/ 624 h 54"/>
                <a:gd name="T10" fmla="*/ 8452 w 761"/>
                <a:gd name="T11" fmla="*/ 624 h 54"/>
                <a:gd name="T12" fmla="*/ 8680 w 761"/>
                <a:gd name="T13" fmla="*/ 506 h 54"/>
                <a:gd name="T14" fmla="*/ 8680 w 761"/>
                <a:gd name="T15" fmla="*/ 0 h 54"/>
                <a:gd name="T16" fmla="*/ 8452 w 761"/>
                <a:gd name="T17" fmla="*/ 7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1" h="54">
                  <a:moveTo>
                    <a:pt x="741" y="6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11" y="6"/>
                    <a:pt x="2" y="6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3"/>
                    <a:pt x="9" y="54"/>
                    <a:pt x="20" y="54"/>
                  </a:cubicBezTo>
                  <a:cubicBezTo>
                    <a:pt x="741" y="54"/>
                    <a:pt x="741" y="54"/>
                    <a:pt x="741" y="54"/>
                  </a:cubicBezTo>
                  <a:cubicBezTo>
                    <a:pt x="752" y="54"/>
                    <a:pt x="761" y="54"/>
                    <a:pt x="761" y="44"/>
                  </a:cubicBezTo>
                  <a:cubicBezTo>
                    <a:pt x="761" y="0"/>
                    <a:pt x="761" y="0"/>
                    <a:pt x="761" y="0"/>
                  </a:cubicBezTo>
                  <a:cubicBezTo>
                    <a:pt x="759" y="6"/>
                    <a:pt x="750" y="6"/>
                    <a:pt x="741" y="6"/>
                  </a:cubicBezTo>
                  <a:close/>
                </a:path>
              </a:pathLst>
            </a:custGeom>
            <a:solidFill>
              <a:srgbClr val="4F9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1" name="Freeform 78">
              <a:extLst>
                <a:ext uri="{FF2B5EF4-FFF2-40B4-BE49-F238E27FC236}">
                  <a16:creationId xmlns:a16="http://schemas.microsoft.com/office/drawing/2014/main" id="{A22874A6-5C59-3844-BDAC-5E6B63448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873"/>
              <a:ext cx="1306" cy="63"/>
            </a:xfrm>
            <a:custGeom>
              <a:avLst/>
              <a:gdLst>
                <a:gd name="T0" fmla="*/ 6622 w 580"/>
                <a:gd name="T1" fmla="*/ 0 h 28"/>
                <a:gd name="T2" fmla="*/ 0 w 580"/>
                <a:gd name="T3" fmla="*/ 0 h 28"/>
                <a:gd name="T4" fmla="*/ 0 w 580"/>
                <a:gd name="T5" fmla="*/ 207 h 28"/>
                <a:gd name="T6" fmla="*/ 227 w 580"/>
                <a:gd name="T7" fmla="*/ 320 h 28"/>
                <a:gd name="T8" fmla="*/ 6384 w 580"/>
                <a:gd name="T9" fmla="*/ 320 h 28"/>
                <a:gd name="T10" fmla="*/ 6622 w 580"/>
                <a:gd name="T11" fmla="*/ 207 h 28"/>
                <a:gd name="T12" fmla="*/ 6622 w 580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0" h="28">
                  <a:moveTo>
                    <a:pt x="5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9" y="28"/>
                    <a:pt x="20" y="28"/>
                  </a:cubicBezTo>
                  <a:cubicBezTo>
                    <a:pt x="559" y="28"/>
                    <a:pt x="559" y="28"/>
                    <a:pt x="559" y="28"/>
                  </a:cubicBezTo>
                  <a:cubicBezTo>
                    <a:pt x="571" y="28"/>
                    <a:pt x="580" y="28"/>
                    <a:pt x="580" y="18"/>
                  </a:cubicBezTo>
                  <a:lnTo>
                    <a:pt x="580" y="0"/>
                  </a:lnTo>
                  <a:close/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2" name="Freeform 79">
              <a:extLst>
                <a:ext uri="{FF2B5EF4-FFF2-40B4-BE49-F238E27FC236}">
                  <a16:creationId xmlns:a16="http://schemas.microsoft.com/office/drawing/2014/main" id="{13284AE0-52BD-6A4D-A55F-C7619138B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447"/>
              <a:ext cx="363" cy="56"/>
            </a:xfrm>
            <a:custGeom>
              <a:avLst/>
              <a:gdLst>
                <a:gd name="T0" fmla="*/ 1835 w 161"/>
                <a:gd name="T1" fmla="*/ 280 h 25"/>
                <a:gd name="T2" fmla="*/ 11 w 161"/>
                <a:gd name="T3" fmla="*/ 280 h 25"/>
                <a:gd name="T4" fmla="*/ 0 w 161"/>
                <a:gd name="T5" fmla="*/ 271 h 25"/>
                <a:gd name="T6" fmla="*/ 0 w 161"/>
                <a:gd name="T7" fmla="*/ 9 h 25"/>
                <a:gd name="T8" fmla="*/ 11 w 161"/>
                <a:gd name="T9" fmla="*/ 0 h 25"/>
                <a:gd name="T10" fmla="*/ 1763 w 161"/>
                <a:gd name="T11" fmla="*/ 0 h 25"/>
                <a:gd name="T12" fmla="*/ 1774 w 161"/>
                <a:gd name="T13" fmla="*/ 9 h 25"/>
                <a:gd name="T14" fmla="*/ 1844 w 161"/>
                <a:gd name="T15" fmla="*/ 271 h 25"/>
                <a:gd name="T16" fmla="*/ 1835 w 161"/>
                <a:gd name="T17" fmla="*/ 28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1" h="25">
                  <a:moveTo>
                    <a:pt x="160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5" y="0"/>
                    <a:pt x="155" y="1"/>
                    <a:pt x="155" y="1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5"/>
                    <a:pt x="160" y="25"/>
                    <a:pt x="160" y="25"/>
                  </a:cubicBezTo>
                  <a:close/>
                </a:path>
              </a:pathLst>
            </a:custGeom>
            <a:solidFill>
              <a:srgbClr val="E9F1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3" name="Freeform 80">
              <a:extLst>
                <a:ext uri="{FF2B5EF4-FFF2-40B4-BE49-F238E27FC236}">
                  <a16:creationId xmlns:a16="http://schemas.microsoft.com/office/drawing/2014/main" id="{D4130805-85B8-EE46-8C99-43A34FEC9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" y="2366"/>
              <a:ext cx="1461" cy="79"/>
            </a:xfrm>
            <a:custGeom>
              <a:avLst/>
              <a:gdLst>
                <a:gd name="T0" fmla="*/ 56 w 649"/>
                <a:gd name="T1" fmla="*/ 402 h 35"/>
                <a:gd name="T2" fmla="*/ 684 w 649"/>
                <a:gd name="T3" fmla="*/ 93 h 35"/>
                <a:gd name="T4" fmla="*/ 7348 w 649"/>
                <a:gd name="T5" fmla="*/ 0 h 35"/>
                <a:gd name="T6" fmla="*/ 308 w 649"/>
                <a:gd name="T7" fmla="*/ 0 h 35"/>
                <a:gd name="T8" fmla="*/ 126 w 649"/>
                <a:gd name="T9" fmla="*/ 117 h 35"/>
                <a:gd name="T10" fmla="*/ 56 w 649"/>
                <a:gd name="T11" fmla="*/ 402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9" h="35">
                  <a:moveTo>
                    <a:pt x="5" y="35"/>
                  </a:moveTo>
                  <a:cubicBezTo>
                    <a:pt x="13" y="14"/>
                    <a:pt x="22" y="12"/>
                    <a:pt x="60" y="8"/>
                  </a:cubicBezTo>
                  <a:cubicBezTo>
                    <a:pt x="225" y="5"/>
                    <a:pt x="649" y="0"/>
                    <a:pt x="64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0" y="0"/>
                    <a:pt x="15" y="1"/>
                    <a:pt x="11" y="10"/>
                  </a:cubicBezTo>
                  <a:cubicBezTo>
                    <a:pt x="11" y="10"/>
                    <a:pt x="0" y="35"/>
                    <a:pt x="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4" name="Freeform 81">
              <a:extLst>
                <a:ext uri="{FF2B5EF4-FFF2-40B4-BE49-F238E27FC236}">
                  <a16:creationId xmlns:a16="http://schemas.microsoft.com/office/drawing/2014/main" id="{DDEE56E8-B979-424E-8ADB-C7068BFA1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" y="2028"/>
              <a:ext cx="326" cy="304"/>
            </a:xfrm>
            <a:custGeom>
              <a:avLst/>
              <a:gdLst>
                <a:gd name="T0" fmla="*/ 0 w 145"/>
                <a:gd name="T1" fmla="*/ 1543 h 135"/>
                <a:gd name="T2" fmla="*/ 1556 w 145"/>
                <a:gd name="T3" fmla="*/ 1543 h 135"/>
                <a:gd name="T4" fmla="*/ 1628 w 145"/>
                <a:gd name="T5" fmla="*/ 1486 h 135"/>
                <a:gd name="T6" fmla="*/ 794 w 145"/>
                <a:gd name="T7" fmla="*/ 0 h 135"/>
                <a:gd name="T8" fmla="*/ 1376 w 145"/>
                <a:gd name="T9" fmla="*/ 1380 h 135"/>
                <a:gd name="T10" fmla="*/ 0 w 145"/>
                <a:gd name="T11" fmla="*/ 1543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5" h="135">
                  <a:moveTo>
                    <a:pt x="0" y="135"/>
                  </a:moveTo>
                  <a:cubicBezTo>
                    <a:pt x="28" y="135"/>
                    <a:pt x="110" y="135"/>
                    <a:pt x="137" y="135"/>
                  </a:cubicBezTo>
                  <a:cubicBezTo>
                    <a:pt x="141" y="135"/>
                    <a:pt x="145" y="133"/>
                    <a:pt x="143" y="130"/>
                  </a:cubicBezTo>
                  <a:cubicBezTo>
                    <a:pt x="130" y="104"/>
                    <a:pt x="70" y="0"/>
                    <a:pt x="70" y="0"/>
                  </a:cubicBezTo>
                  <a:cubicBezTo>
                    <a:pt x="76" y="13"/>
                    <a:pt x="133" y="115"/>
                    <a:pt x="121" y="121"/>
                  </a:cubicBezTo>
                  <a:cubicBezTo>
                    <a:pt x="110" y="127"/>
                    <a:pt x="0" y="135"/>
                    <a:pt x="0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5" name="Freeform 82">
              <a:extLst>
                <a:ext uri="{FF2B5EF4-FFF2-40B4-BE49-F238E27FC236}">
                  <a16:creationId xmlns:a16="http://schemas.microsoft.com/office/drawing/2014/main" id="{335B94A2-6322-9F4D-AD32-8839612E6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2873"/>
              <a:ext cx="545" cy="58"/>
            </a:xfrm>
            <a:custGeom>
              <a:avLst/>
              <a:gdLst>
                <a:gd name="T0" fmla="*/ 2739 w 242"/>
                <a:gd name="T1" fmla="*/ 0 h 26"/>
                <a:gd name="T2" fmla="*/ 2673 w 242"/>
                <a:gd name="T3" fmla="*/ 9 h 26"/>
                <a:gd name="T4" fmla="*/ 2592 w 242"/>
                <a:gd name="T5" fmla="*/ 9 h 26"/>
                <a:gd name="T6" fmla="*/ 2581 w 242"/>
                <a:gd name="T7" fmla="*/ 20 h 26"/>
                <a:gd name="T8" fmla="*/ 2556 w 242"/>
                <a:gd name="T9" fmla="*/ 20 h 26"/>
                <a:gd name="T10" fmla="*/ 2216 w 242"/>
                <a:gd name="T11" fmla="*/ 190 h 26"/>
                <a:gd name="T12" fmla="*/ 0 w 242"/>
                <a:gd name="T13" fmla="*/ 288 h 26"/>
                <a:gd name="T14" fmla="*/ 11 w 242"/>
                <a:gd name="T15" fmla="*/ 288 h 26"/>
                <a:gd name="T16" fmla="*/ 2662 w 242"/>
                <a:gd name="T17" fmla="*/ 288 h 26"/>
                <a:gd name="T18" fmla="*/ 2739 w 242"/>
                <a:gd name="T19" fmla="*/ 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2" h="26">
                  <a:moveTo>
                    <a:pt x="240" y="0"/>
                  </a:moveTo>
                  <a:cubicBezTo>
                    <a:pt x="239" y="1"/>
                    <a:pt x="237" y="1"/>
                    <a:pt x="234" y="1"/>
                  </a:cubicBezTo>
                  <a:cubicBezTo>
                    <a:pt x="227" y="1"/>
                    <a:pt x="227" y="1"/>
                    <a:pt x="227" y="1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2" y="6"/>
                    <a:pt x="216" y="16"/>
                    <a:pt x="194" y="17"/>
                  </a:cubicBezTo>
                  <a:cubicBezTo>
                    <a:pt x="166" y="18"/>
                    <a:pt x="0" y="26"/>
                    <a:pt x="0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225" y="26"/>
                    <a:pt x="233" y="26"/>
                  </a:cubicBezTo>
                  <a:cubicBezTo>
                    <a:pt x="239" y="26"/>
                    <a:pt x="242" y="26"/>
                    <a:pt x="240" y="0"/>
                  </a:cubicBezTo>
                  <a:close/>
                </a:path>
              </a:pathLst>
            </a:custGeom>
            <a:solidFill>
              <a:srgbClr val="025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6" name="Freeform 83">
              <a:extLst>
                <a:ext uri="{FF2B5EF4-FFF2-40B4-BE49-F238E27FC236}">
                  <a16:creationId xmlns:a16="http://schemas.microsoft.com/office/drawing/2014/main" id="{D2758238-0DDD-F44E-AF93-CFE948BC1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2771"/>
              <a:ext cx="545" cy="88"/>
            </a:xfrm>
            <a:custGeom>
              <a:avLst/>
              <a:gdLst>
                <a:gd name="T0" fmla="*/ 2739 w 242"/>
                <a:gd name="T1" fmla="*/ 0 h 39"/>
                <a:gd name="T2" fmla="*/ 2673 w 242"/>
                <a:gd name="T3" fmla="*/ 11 h 39"/>
                <a:gd name="T4" fmla="*/ 2592 w 242"/>
                <a:gd name="T5" fmla="*/ 11 h 39"/>
                <a:gd name="T6" fmla="*/ 2581 w 242"/>
                <a:gd name="T7" fmla="*/ 25 h 39"/>
                <a:gd name="T8" fmla="*/ 2556 w 242"/>
                <a:gd name="T9" fmla="*/ 25 h 39"/>
                <a:gd name="T10" fmla="*/ 2216 w 242"/>
                <a:gd name="T11" fmla="*/ 345 h 39"/>
                <a:gd name="T12" fmla="*/ 0 w 242"/>
                <a:gd name="T13" fmla="*/ 449 h 39"/>
                <a:gd name="T14" fmla="*/ 11 w 242"/>
                <a:gd name="T15" fmla="*/ 449 h 39"/>
                <a:gd name="T16" fmla="*/ 2662 w 242"/>
                <a:gd name="T17" fmla="*/ 449 h 39"/>
                <a:gd name="T18" fmla="*/ 2739 w 242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2" h="39">
                  <a:moveTo>
                    <a:pt x="240" y="0"/>
                  </a:moveTo>
                  <a:cubicBezTo>
                    <a:pt x="239" y="1"/>
                    <a:pt x="237" y="1"/>
                    <a:pt x="234" y="1"/>
                  </a:cubicBezTo>
                  <a:cubicBezTo>
                    <a:pt x="227" y="1"/>
                    <a:pt x="227" y="1"/>
                    <a:pt x="227" y="1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2" y="6"/>
                    <a:pt x="216" y="29"/>
                    <a:pt x="194" y="30"/>
                  </a:cubicBezTo>
                  <a:cubicBezTo>
                    <a:pt x="166" y="31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225" y="39"/>
                    <a:pt x="233" y="39"/>
                  </a:cubicBezTo>
                  <a:cubicBezTo>
                    <a:pt x="239" y="39"/>
                    <a:pt x="242" y="26"/>
                    <a:pt x="240" y="0"/>
                  </a:cubicBezTo>
                  <a:close/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7" name="Freeform 84">
              <a:extLst>
                <a:ext uri="{FF2B5EF4-FFF2-40B4-BE49-F238E27FC236}">
                  <a16:creationId xmlns:a16="http://schemas.microsoft.com/office/drawing/2014/main" id="{DAB065FA-2024-6F4E-B36D-EF9BEF7F5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2771"/>
              <a:ext cx="284" cy="88"/>
            </a:xfrm>
            <a:custGeom>
              <a:avLst/>
              <a:gdLst>
                <a:gd name="T0" fmla="*/ 25 w 126"/>
                <a:gd name="T1" fmla="*/ 0 h 39"/>
                <a:gd name="T2" fmla="*/ 92 w 126"/>
                <a:gd name="T3" fmla="*/ 11 h 39"/>
                <a:gd name="T4" fmla="*/ 183 w 126"/>
                <a:gd name="T5" fmla="*/ 11 h 39"/>
                <a:gd name="T6" fmla="*/ 183 w 126"/>
                <a:gd name="T7" fmla="*/ 25 h 39"/>
                <a:gd name="T8" fmla="*/ 207 w 126"/>
                <a:gd name="T9" fmla="*/ 25 h 39"/>
                <a:gd name="T10" fmla="*/ 365 w 126"/>
                <a:gd name="T11" fmla="*/ 275 h 39"/>
                <a:gd name="T12" fmla="*/ 1443 w 126"/>
                <a:gd name="T13" fmla="*/ 449 h 39"/>
                <a:gd name="T14" fmla="*/ 1418 w 126"/>
                <a:gd name="T15" fmla="*/ 449 h 39"/>
                <a:gd name="T16" fmla="*/ 92 w 126"/>
                <a:gd name="T17" fmla="*/ 449 h 39"/>
                <a:gd name="T18" fmla="*/ 25 w 126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6" h="39">
                  <a:moveTo>
                    <a:pt x="2" y="0"/>
                  </a:moveTo>
                  <a:cubicBezTo>
                    <a:pt x="3" y="1"/>
                    <a:pt x="6" y="1"/>
                    <a:pt x="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5"/>
                    <a:pt x="23" y="17"/>
                    <a:pt x="32" y="24"/>
                  </a:cubicBezTo>
                  <a:cubicBezTo>
                    <a:pt x="46" y="34"/>
                    <a:pt x="126" y="39"/>
                    <a:pt x="126" y="39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4" y="39"/>
                    <a:pt x="15" y="39"/>
                    <a:pt x="8" y="39"/>
                  </a:cubicBezTo>
                  <a:cubicBezTo>
                    <a:pt x="1" y="39"/>
                    <a:pt x="0" y="26"/>
                    <a:pt x="2" y="0"/>
                  </a:cubicBezTo>
                  <a:close/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8" name="Freeform 85">
              <a:extLst>
                <a:ext uri="{FF2B5EF4-FFF2-40B4-BE49-F238E27FC236}">
                  <a16:creationId xmlns:a16="http://schemas.microsoft.com/office/drawing/2014/main" id="{E0EAFF93-7B23-8542-AF88-13830D923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" y="2019"/>
              <a:ext cx="198" cy="306"/>
            </a:xfrm>
            <a:custGeom>
              <a:avLst/>
              <a:gdLst>
                <a:gd name="T0" fmla="*/ 830 w 88"/>
                <a:gd name="T1" fmla="*/ 146 h 136"/>
                <a:gd name="T2" fmla="*/ 0 w 88"/>
                <a:gd name="T3" fmla="*/ 1550 h 136"/>
                <a:gd name="T4" fmla="*/ 830 w 88"/>
                <a:gd name="T5" fmla="*/ 25 h 136"/>
                <a:gd name="T6" fmla="*/ 1004 w 88"/>
                <a:gd name="T7" fmla="*/ 0 h 136"/>
                <a:gd name="T8" fmla="*/ 830 w 88"/>
                <a:gd name="T9" fmla="*/ 14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36">
                  <a:moveTo>
                    <a:pt x="73" y="13"/>
                  </a:moveTo>
                  <a:cubicBezTo>
                    <a:pt x="68" y="20"/>
                    <a:pt x="0" y="136"/>
                    <a:pt x="0" y="136"/>
                  </a:cubicBezTo>
                  <a:cubicBezTo>
                    <a:pt x="0" y="136"/>
                    <a:pt x="72" y="4"/>
                    <a:pt x="73" y="2"/>
                  </a:cubicBezTo>
                  <a:cubicBezTo>
                    <a:pt x="75" y="0"/>
                    <a:pt x="82" y="0"/>
                    <a:pt x="88" y="0"/>
                  </a:cubicBezTo>
                  <a:cubicBezTo>
                    <a:pt x="84" y="1"/>
                    <a:pt x="81" y="0"/>
                    <a:pt x="73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39" name="Freeform 86">
              <a:extLst>
                <a:ext uri="{FF2B5EF4-FFF2-40B4-BE49-F238E27FC236}">
                  <a16:creationId xmlns:a16="http://schemas.microsoft.com/office/drawing/2014/main" id="{0E452A49-508B-5E4E-ACD2-1BE41834E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" y="2771"/>
              <a:ext cx="195" cy="77"/>
            </a:xfrm>
            <a:custGeom>
              <a:avLst/>
              <a:gdLst>
                <a:gd name="T0" fmla="*/ 408 w 87"/>
                <a:gd name="T1" fmla="*/ 313 h 34"/>
                <a:gd name="T2" fmla="*/ 0 w 87"/>
                <a:gd name="T3" fmla="*/ 0 h 34"/>
                <a:gd name="T4" fmla="*/ 0 w 87"/>
                <a:gd name="T5" fmla="*/ 394 h 34"/>
                <a:gd name="T6" fmla="*/ 979 w 87"/>
                <a:gd name="T7" fmla="*/ 369 h 34"/>
                <a:gd name="T8" fmla="*/ 408 w 87"/>
                <a:gd name="T9" fmla="*/ 313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34">
                  <a:moveTo>
                    <a:pt x="36" y="27"/>
                  </a:moveTo>
                  <a:cubicBezTo>
                    <a:pt x="17" y="22"/>
                    <a:pt x="0" y="13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7" y="32"/>
                    <a:pt x="56" y="33"/>
                    <a:pt x="36" y="27"/>
                  </a:cubicBezTo>
                  <a:close/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0" name="Freeform 87">
              <a:extLst>
                <a:ext uri="{FF2B5EF4-FFF2-40B4-BE49-F238E27FC236}">
                  <a16:creationId xmlns:a16="http://schemas.microsoft.com/office/drawing/2014/main" id="{1365AD0F-7B5F-A442-A548-857992505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" y="2771"/>
              <a:ext cx="201" cy="68"/>
            </a:xfrm>
            <a:custGeom>
              <a:avLst/>
              <a:gdLst>
                <a:gd name="T0" fmla="*/ 56 w 89"/>
                <a:gd name="T1" fmla="*/ 0 h 30"/>
                <a:gd name="T2" fmla="*/ 1025 w 89"/>
                <a:gd name="T3" fmla="*/ 0 h 30"/>
                <a:gd name="T4" fmla="*/ 312 w 89"/>
                <a:gd name="T5" fmla="*/ 165 h 30"/>
                <a:gd name="T6" fmla="*/ 540 w 89"/>
                <a:gd name="T7" fmla="*/ 324 h 30"/>
                <a:gd name="T8" fmla="*/ 174 w 89"/>
                <a:gd name="T9" fmla="*/ 349 h 30"/>
                <a:gd name="T10" fmla="*/ 0 w 89"/>
                <a:gd name="T11" fmla="*/ 304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" h="30">
                  <a:moveTo>
                    <a:pt x="5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27" y="3"/>
                    <a:pt x="27" y="14"/>
                  </a:cubicBezTo>
                  <a:cubicBezTo>
                    <a:pt x="27" y="26"/>
                    <a:pt x="47" y="28"/>
                    <a:pt x="47" y="2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26"/>
                    <a:pt x="0" y="26"/>
                    <a:pt x="0" y="26"/>
                  </a:cubicBezTo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1" name="Freeform 88">
              <a:extLst>
                <a:ext uri="{FF2B5EF4-FFF2-40B4-BE49-F238E27FC236}">
                  <a16:creationId xmlns:a16="http://schemas.microsoft.com/office/drawing/2014/main" id="{C79F976D-B61B-D646-9219-B30777346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771"/>
              <a:ext cx="201" cy="68"/>
            </a:xfrm>
            <a:custGeom>
              <a:avLst/>
              <a:gdLst>
                <a:gd name="T0" fmla="*/ 56 w 89"/>
                <a:gd name="T1" fmla="*/ 0 h 30"/>
                <a:gd name="T2" fmla="*/ 1025 w 89"/>
                <a:gd name="T3" fmla="*/ 0 h 30"/>
                <a:gd name="T4" fmla="*/ 312 w 89"/>
                <a:gd name="T5" fmla="*/ 165 h 30"/>
                <a:gd name="T6" fmla="*/ 540 w 89"/>
                <a:gd name="T7" fmla="*/ 324 h 30"/>
                <a:gd name="T8" fmla="*/ 174 w 89"/>
                <a:gd name="T9" fmla="*/ 349 h 30"/>
                <a:gd name="T10" fmla="*/ 0 w 89"/>
                <a:gd name="T11" fmla="*/ 304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" h="30">
                  <a:moveTo>
                    <a:pt x="5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27" y="3"/>
                    <a:pt x="27" y="14"/>
                  </a:cubicBezTo>
                  <a:cubicBezTo>
                    <a:pt x="27" y="26"/>
                    <a:pt x="47" y="28"/>
                    <a:pt x="47" y="2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26"/>
                    <a:pt x="0" y="26"/>
                    <a:pt x="0" y="26"/>
                  </a:cubicBezTo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2" name="Freeform 89">
              <a:extLst>
                <a:ext uri="{FF2B5EF4-FFF2-40B4-BE49-F238E27FC236}">
                  <a16:creationId xmlns:a16="http://schemas.microsoft.com/office/drawing/2014/main" id="{EB6561B2-58EA-B745-97AC-553437D25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2827"/>
              <a:ext cx="553" cy="34"/>
            </a:xfrm>
            <a:custGeom>
              <a:avLst/>
              <a:gdLst>
                <a:gd name="T0" fmla="*/ 553 w 553"/>
                <a:gd name="T1" fmla="*/ 34 h 34"/>
                <a:gd name="T2" fmla="*/ 0 w 553"/>
                <a:gd name="T3" fmla="*/ 34 h 34"/>
                <a:gd name="T4" fmla="*/ 13 w 553"/>
                <a:gd name="T5" fmla="*/ 0 h 34"/>
                <a:gd name="T6" fmla="*/ 553 w 553"/>
                <a:gd name="T7" fmla="*/ 34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3" h="34">
                  <a:moveTo>
                    <a:pt x="553" y="34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553" y="34"/>
                  </a:lnTo>
                  <a:close/>
                </a:path>
              </a:pathLst>
            </a:custGeom>
            <a:solidFill>
              <a:srgbClr val="187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3" name="Freeform 90">
              <a:extLst>
                <a:ext uri="{FF2B5EF4-FFF2-40B4-BE49-F238E27FC236}">
                  <a16:creationId xmlns:a16="http://schemas.microsoft.com/office/drawing/2014/main" id="{C17A6F68-9264-D64A-8353-4B34D6F92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2827"/>
              <a:ext cx="553" cy="34"/>
            </a:xfrm>
            <a:custGeom>
              <a:avLst/>
              <a:gdLst>
                <a:gd name="T0" fmla="*/ 553 w 553"/>
                <a:gd name="T1" fmla="*/ 34 h 34"/>
                <a:gd name="T2" fmla="*/ 0 w 553"/>
                <a:gd name="T3" fmla="*/ 34 h 34"/>
                <a:gd name="T4" fmla="*/ 13 w 553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53" h="34">
                  <a:moveTo>
                    <a:pt x="553" y="34"/>
                  </a:moveTo>
                  <a:lnTo>
                    <a:pt x="0" y="34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4" name="Freeform 91">
              <a:extLst>
                <a:ext uri="{FF2B5EF4-FFF2-40B4-BE49-F238E27FC236}">
                  <a16:creationId xmlns:a16="http://schemas.microsoft.com/office/drawing/2014/main" id="{B354C617-A148-F841-BA26-E026BB868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2573"/>
              <a:ext cx="252" cy="171"/>
            </a:xfrm>
            <a:custGeom>
              <a:avLst/>
              <a:gdLst>
                <a:gd name="T0" fmla="*/ 239 w 112"/>
                <a:gd name="T1" fmla="*/ 0 h 76"/>
                <a:gd name="T2" fmla="*/ 25 w 112"/>
                <a:gd name="T3" fmla="*/ 754 h 76"/>
                <a:gd name="T4" fmla="*/ 263 w 112"/>
                <a:gd name="T5" fmla="*/ 866 h 76"/>
                <a:gd name="T6" fmla="*/ 1276 w 112"/>
                <a:gd name="T7" fmla="*/ 866 h 76"/>
                <a:gd name="T8" fmla="*/ 239 w 112"/>
                <a:gd name="T9" fmla="*/ 673 h 76"/>
                <a:gd name="T10" fmla="*/ 239 w 112"/>
                <a:gd name="T11" fmla="*/ 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" h="76">
                  <a:moveTo>
                    <a:pt x="21" y="0"/>
                  </a:moveTo>
                  <a:cubicBezTo>
                    <a:pt x="21" y="0"/>
                    <a:pt x="4" y="57"/>
                    <a:pt x="2" y="66"/>
                  </a:cubicBezTo>
                  <a:cubicBezTo>
                    <a:pt x="0" y="75"/>
                    <a:pt x="4" y="76"/>
                    <a:pt x="23" y="76"/>
                  </a:cubicBezTo>
                  <a:cubicBezTo>
                    <a:pt x="42" y="76"/>
                    <a:pt x="112" y="76"/>
                    <a:pt x="112" y="76"/>
                  </a:cubicBezTo>
                  <a:cubicBezTo>
                    <a:pt x="60" y="75"/>
                    <a:pt x="30" y="67"/>
                    <a:pt x="21" y="59"/>
                  </a:cubicBezTo>
                  <a:cubicBezTo>
                    <a:pt x="12" y="51"/>
                    <a:pt x="18" y="13"/>
                    <a:pt x="21" y="0"/>
                  </a:cubicBezTo>
                  <a:close/>
                </a:path>
              </a:pathLst>
            </a:custGeom>
            <a:solidFill>
              <a:srgbClr val="CBD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5" name="Freeform 92">
              <a:extLst>
                <a:ext uri="{FF2B5EF4-FFF2-40B4-BE49-F238E27FC236}">
                  <a16:creationId xmlns:a16="http://schemas.microsoft.com/office/drawing/2014/main" id="{6C46B29D-0D1C-D643-9464-13E871B2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2424"/>
              <a:ext cx="252" cy="320"/>
            </a:xfrm>
            <a:custGeom>
              <a:avLst/>
              <a:gdLst>
                <a:gd name="T0" fmla="*/ 846 w 112"/>
                <a:gd name="T1" fmla="*/ 0 h 142"/>
                <a:gd name="T2" fmla="*/ 1256 w 112"/>
                <a:gd name="T3" fmla="*/ 1508 h 142"/>
                <a:gd name="T4" fmla="*/ 1013 w 112"/>
                <a:gd name="T5" fmla="*/ 1625 h 142"/>
                <a:gd name="T6" fmla="*/ 0 w 112"/>
                <a:gd name="T7" fmla="*/ 1625 h 142"/>
                <a:gd name="T8" fmla="*/ 1085 w 112"/>
                <a:gd name="T9" fmla="*/ 1478 h 142"/>
                <a:gd name="T10" fmla="*/ 846 w 112"/>
                <a:gd name="T11" fmla="*/ 0 h 1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" h="142">
                  <a:moveTo>
                    <a:pt x="74" y="0"/>
                  </a:moveTo>
                  <a:cubicBezTo>
                    <a:pt x="74" y="0"/>
                    <a:pt x="108" y="123"/>
                    <a:pt x="110" y="132"/>
                  </a:cubicBezTo>
                  <a:cubicBezTo>
                    <a:pt x="112" y="141"/>
                    <a:pt x="108" y="142"/>
                    <a:pt x="89" y="142"/>
                  </a:cubicBezTo>
                  <a:cubicBezTo>
                    <a:pt x="70" y="142"/>
                    <a:pt x="0" y="142"/>
                    <a:pt x="0" y="142"/>
                  </a:cubicBezTo>
                  <a:cubicBezTo>
                    <a:pt x="52" y="141"/>
                    <a:pt x="86" y="137"/>
                    <a:pt x="95" y="129"/>
                  </a:cubicBezTo>
                  <a:cubicBezTo>
                    <a:pt x="104" y="121"/>
                    <a:pt x="77" y="13"/>
                    <a:pt x="74" y="0"/>
                  </a:cubicBezTo>
                  <a:close/>
                </a:path>
              </a:pathLst>
            </a:custGeom>
            <a:solidFill>
              <a:srgbClr val="619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6" name="Freeform 93">
              <a:extLst>
                <a:ext uri="{FF2B5EF4-FFF2-40B4-BE49-F238E27FC236}">
                  <a16:creationId xmlns:a16="http://schemas.microsoft.com/office/drawing/2014/main" id="{33772D67-2964-7F49-A947-50678B66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66"/>
              <a:ext cx="668" cy="234"/>
            </a:xfrm>
            <a:custGeom>
              <a:avLst/>
              <a:gdLst>
                <a:gd name="T0" fmla="*/ 3005 w 297"/>
                <a:gd name="T1" fmla="*/ 0 h 104"/>
                <a:gd name="T2" fmla="*/ 3232 w 297"/>
                <a:gd name="T3" fmla="*/ 329 h 104"/>
                <a:gd name="T4" fmla="*/ 1138 w 297"/>
                <a:gd name="T5" fmla="*/ 1105 h 104"/>
                <a:gd name="T6" fmla="*/ 9 w 297"/>
                <a:gd name="T7" fmla="*/ 1058 h 104"/>
                <a:gd name="T8" fmla="*/ 9 w 297"/>
                <a:gd name="T9" fmla="*/ 1058 h 104"/>
                <a:gd name="T10" fmla="*/ 1203 w 297"/>
                <a:gd name="T11" fmla="*/ 1186 h 104"/>
                <a:gd name="T12" fmla="*/ 3378 w 297"/>
                <a:gd name="T13" fmla="*/ 421 h 104"/>
                <a:gd name="T14" fmla="*/ 3005 w 297"/>
                <a:gd name="T15" fmla="*/ 0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7" h="104">
                  <a:moveTo>
                    <a:pt x="264" y="0"/>
                  </a:moveTo>
                  <a:cubicBezTo>
                    <a:pt x="277" y="9"/>
                    <a:pt x="284" y="18"/>
                    <a:pt x="284" y="29"/>
                  </a:cubicBezTo>
                  <a:cubicBezTo>
                    <a:pt x="284" y="66"/>
                    <a:pt x="206" y="97"/>
                    <a:pt x="100" y="97"/>
                  </a:cubicBezTo>
                  <a:cubicBezTo>
                    <a:pt x="68" y="97"/>
                    <a:pt x="27" y="98"/>
                    <a:pt x="1" y="93"/>
                  </a:cubicBezTo>
                  <a:cubicBezTo>
                    <a:pt x="0" y="93"/>
                    <a:pt x="1" y="94"/>
                    <a:pt x="1" y="93"/>
                  </a:cubicBezTo>
                  <a:cubicBezTo>
                    <a:pt x="31" y="100"/>
                    <a:pt x="67" y="104"/>
                    <a:pt x="106" y="104"/>
                  </a:cubicBezTo>
                  <a:cubicBezTo>
                    <a:pt x="212" y="104"/>
                    <a:pt x="297" y="74"/>
                    <a:pt x="297" y="37"/>
                  </a:cubicBezTo>
                  <a:cubicBezTo>
                    <a:pt x="297" y="23"/>
                    <a:pt x="285" y="10"/>
                    <a:pt x="264" y="0"/>
                  </a:cubicBezTo>
                  <a:close/>
                </a:path>
              </a:pathLst>
            </a:custGeom>
            <a:solidFill>
              <a:srgbClr val="ABB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7" name="Freeform 94">
              <a:extLst>
                <a:ext uri="{FF2B5EF4-FFF2-40B4-BE49-F238E27FC236}">
                  <a16:creationId xmlns:a16="http://schemas.microsoft.com/office/drawing/2014/main" id="{7B5D4CE2-1B3D-984D-BA09-89020CBD3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997"/>
              <a:ext cx="504" cy="182"/>
            </a:xfrm>
            <a:custGeom>
              <a:avLst/>
              <a:gdLst>
                <a:gd name="T0" fmla="*/ 1013 w 224"/>
                <a:gd name="T1" fmla="*/ 591 h 81"/>
                <a:gd name="T2" fmla="*/ 0 w 224"/>
                <a:gd name="T3" fmla="*/ 919 h 81"/>
                <a:gd name="T4" fmla="*/ 2552 w 224"/>
                <a:gd name="T5" fmla="*/ 238 h 81"/>
                <a:gd name="T6" fmla="*/ 2552 w 224"/>
                <a:gd name="T7" fmla="*/ 0 h 81"/>
                <a:gd name="T8" fmla="*/ 1013 w 224"/>
                <a:gd name="T9" fmla="*/ 59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81">
                  <a:moveTo>
                    <a:pt x="89" y="52"/>
                  </a:moveTo>
                  <a:cubicBezTo>
                    <a:pt x="95" y="53"/>
                    <a:pt x="61" y="80"/>
                    <a:pt x="0" y="81"/>
                  </a:cubicBezTo>
                  <a:cubicBezTo>
                    <a:pt x="74" y="81"/>
                    <a:pt x="181" y="74"/>
                    <a:pt x="224" y="2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1" y="10"/>
                    <a:pt x="175" y="46"/>
                    <a:pt x="89" y="52"/>
                  </a:cubicBezTo>
                  <a:close/>
                </a:path>
              </a:pathLst>
            </a:custGeom>
            <a:solidFill>
              <a:srgbClr val="747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8" name="Freeform 95">
              <a:extLst>
                <a:ext uri="{FF2B5EF4-FFF2-40B4-BE49-F238E27FC236}">
                  <a16:creationId xmlns:a16="http://schemas.microsoft.com/office/drawing/2014/main" id="{1A233BF8-6DB7-144B-9848-74353597F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2107"/>
              <a:ext cx="504" cy="182"/>
            </a:xfrm>
            <a:custGeom>
              <a:avLst/>
              <a:gdLst>
                <a:gd name="T0" fmla="*/ 1013 w 224"/>
                <a:gd name="T1" fmla="*/ 600 h 81"/>
                <a:gd name="T2" fmla="*/ 0 w 224"/>
                <a:gd name="T3" fmla="*/ 919 h 81"/>
                <a:gd name="T4" fmla="*/ 2552 w 224"/>
                <a:gd name="T5" fmla="*/ 238 h 81"/>
                <a:gd name="T6" fmla="*/ 2552 w 224"/>
                <a:gd name="T7" fmla="*/ 0 h 81"/>
                <a:gd name="T8" fmla="*/ 1013 w 224"/>
                <a:gd name="T9" fmla="*/ 60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81">
                  <a:moveTo>
                    <a:pt x="89" y="53"/>
                  </a:moveTo>
                  <a:cubicBezTo>
                    <a:pt x="95" y="53"/>
                    <a:pt x="61" y="80"/>
                    <a:pt x="0" y="81"/>
                  </a:cubicBezTo>
                  <a:cubicBezTo>
                    <a:pt x="74" y="81"/>
                    <a:pt x="181" y="75"/>
                    <a:pt x="224" y="2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1" y="10"/>
                    <a:pt x="175" y="47"/>
                    <a:pt x="89" y="53"/>
                  </a:cubicBezTo>
                  <a:close/>
                </a:path>
              </a:pathLst>
            </a:custGeom>
            <a:solidFill>
              <a:srgbClr val="35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49" name="Freeform 96">
              <a:extLst>
                <a:ext uri="{FF2B5EF4-FFF2-40B4-BE49-F238E27FC236}">
                  <a16:creationId xmlns:a16="http://schemas.microsoft.com/office/drawing/2014/main" id="{7ABC22CE-C1F4-6A45-AFA5-1B201CAF6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" y="1999"/>
              <a:ext cx="261" cy="164"/>
            </a:xfrm>
            <a:custGeom>
              <a:avLst/>
              <a:gdLst>
                <a:gd name="T0" fmla="*/ 0 w 116"/>
                <a:gd name="T1" fmla="*/ 0 h 73"/>
                <a:gd name="T2" fmla="*/ 0 w 116"/>
                <a:gd name="T3" fmla="*/ 218 h 73"/>
                <a:gd name="T4" fmla="*/ 1321 w 116"/>
                <a:gd name="T5" fmla="*/ 827 h 73"/>
                <a:gd name="T6" fmla="*/ 0 w 116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73">
                  <a:moveTo>
                    <a:pt x="0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5" y="29"/>
                    <a:pt x="33" y="63"/>
                    <a:pt x="116" y="73"/>
                  </a:cubicBezTo>
                  <a:cubicBezTo>
                    <a:pt x="61" y="63"/>
                    <a:pt x="8" y="33"/>
                    <a:pt x="0" y="0"/>
                  </a:cubicBezTo>
                  <a:close/>
                </a:path>
              </a:pathLst>
            </a:custGeom>
            <a:solidFill>
              <a:srgbClr val="D3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0" name="Freeform 97">
              <a:extLst>
                <a:ext uri="{FF2B5EF4-FFF2-40B4-BE49-F238E27FC236}">
                  <a16:creationId xmlns:a16="http://schemas.microsoft.com/office/drawing/2014/main" id="{5D3FC2CA-7B7F-B84B-8009-C7C889225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" y="2109"/>
              <a:ext cx="261" cy="165"/>
            </a:xfrm>
            <a:custGeom>
              <a:avLst/>
              <a:gdLst>
                <a:gd name="T0" fmla="*/ 0 w 116"/>
                <a:gd name="T1" fmla="*/ 0 h 73"/>
                <a:gd name="T2" fmla="*/ 0 w 116"/>
                <a:gd name="T3" fmla="*/ 231 h 73"/>
                <a:gd name="T4" fmla="*/ 1321 w 116"/>
                <a:gd name="T5" fmla="*/ 843 h 73"/>
                <a:gd name="T6" fmla="*/ 0 w 116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73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5" y="30"/>
                    <a:pt x="33" y="64"/>
                    <a:pt x="116" y="73"/>
                  </a:cubicBezTo>
                  <a:cubicBezTo>
                    <a:pt x="61" y="63"/>
                    <a:pt x="8" y="33"/>
                    <a:pt x="0" y="0"/>
                  </a:cubicBezTo>
                  <a:close/>
                </a:path>
              </a:pathLst>
            </a:custGeom>
            <a:solidFill>
              <a:srgbClr val="B0B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1" name="Freeform 98">
              <a:extLst>
                <a:ext uri="{FF2B5EF4-FFF2-40B4-BE49-F238E27FC236}">
                  <a16:creationId xmlns:a16="http://schemas.microsoft.com/office/drawing/2014/main" id="{5F099206-B90D-484C-8803-FDB089E0E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2103"/>
              <a:ext cx="61" cy="87"/>
            </a:xfrm>
            <a:custGeom>
              <a:avLst/>
              <a:gdLst>
                <a:gd name="T0" fmla="*/ 0 w 27"/>
                <a:gd name="T1" fmla="*/ 397 h 39"/>
                <a:gd name="T2" fmla="*/ 312 w 27"/>
                <a:gd name="T3" fmla="*/ 433 h 39"/>
                <a:gd name="T4" fmla="*/ 312 w 27"/>
                <a:gd name="T5" fmla="*/ 36 h 39"/>
                <a:gd name="T6" fmla="*/ 0 w 27"/>
                <a:gd name="T7" fmla="*/ 0 h 39"/>
                <a:gd name="T8" fmla="*/ 0 w 27"/>
                <a:gd name="T9" fmla="*/ 397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39">
                  <a:moveTo>
                    <a:pt x="0" y="36"/>
                  </a:moveTo>
                  <a:cubicBezTo>
                    <a:pt x="9" y="37"/>
                    <a:pt x="18" y="38"/>
                    <a:pt x="27" y="39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8" y="2"/>
                    <a:pt x="9" y="1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35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2" name="Freeform 99">
              <a:extLst>
                <a:ext uri="{FF2B5EF4-FFF2-40B4-BE49-F238E27FC236}">
                  <a16:creationId xmlns:a16="http://schemas.microsoft.com/office/drawing/2014/main" id="{FA55302D-0B78-1142-AB11-DEC86FB7C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2096"/>
              <a:ext cx="22" cy="85"/>
            </a:xfrm>
            <a:custGeom>
              <a:avLst/>
              <a:gdLst>
                <a:gd name="T0" fmla="*/ 0 w 10"/>
                <a:gd name="T1" fmla="*/ 405 h 38"/>
                <a:gd name="T2" fmla="*/ 106 w 10"/>
                <a:gd name="T3" fmla="*/ 425 h 38"/>
                <a:gd name="T4" fmla="*/ 106 w 10"/>
                <a:gd name="T5" fmla="*/ 9 h 38"/>
                <a:gd name="T6" fmla="*/ 0 w 10"/>
                <a:gd name="T7" fmla="*/ 0 h 38"/>
                <a:gd name="T8" fmla="*/ 0 w 10"/>
                <a:gd name="T9" fmla="*/ 405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38">
                  <a:moveTo>
                    <a:pt x="0" y="36"/>
                  </a:moveTo>
                  <a:cubicBezTo>
                    <a:pt x="3" y="37"/>
                    <a:pt x="6" y="37"/>
                    <a:pt x="10" y="38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1"/>
                    <a:pt x="3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D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3" name="Line 100">
              <a:extLst>
                <a:ext uri="{FF2B5EF4-FFF2-40B4-BE49-F238E27FC236}">
                  <a16:creationId xmlns:a16="http://schemas.microsoft.com/office/drawing/2014/main" id="{79F5B062-E37C-5B4D-AF91-6BB05A5D44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8" y="2098"/>
              <a:ext cx="1" cy="83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4" name="Freeform 101">
              <a:extLst>
                <a:ext uri="{FF2B5EF4-FFF2-40B4-BE49-F238E27FC236}">
                  <a16:creationId xmlns:a16="http://schemas.microsoft.com/office/drawing/2014/main" id="{85718011-438C-784C-8D74-73B4551BE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" y="2109"/>
              <a:ext cx="11" cy="84"/>
            </a:xfrm>
            <a:custGeom>
              <a:avLst/>
              <a:gdLst>
                <a:gd name="T0" fmla="*/ 0 w 5"/>
                <a:gd name="T1" fmla="*/ 422 h 37"/>
                <a:gd name="T2" fmla="*/ 53 w 5"/>
                <a:gd name="T3" fmla="*/ 434 h 37"/>
                <a:gd name="T4" fmla="*/ 53 w 5"/>
                <a:gd name="T5" fmla="*/ 11 h 37"/>
                <a:gd name="T6" fmla="*/ 0 w 5"/>
                <a:gd name="T7" fmla="*/ 0 h 37"/>
                <a:gd name="T8" fmla="*/ 0 w 5"/>
                <a:gd name="T9" fmla="*/ 42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37">
                  <a:moveTo>
                    <a:pt x="0" y="36"/>
                  </a:moveTo>
                  <a:cubicBezTo>
                    <a:pt x="3" y="36"/>
                    <a:pt x="2" y="37"/>
                    <a:pt x="5" y="37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1"/>
                    <a:pt x="3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727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5" name="Line 102">
              <a:extLst>
                <a:ext uri="{FF2B5EF4-FFF2-40B4-BE49-F238E27FC236}">
                  <a16:creationId xmlns:a16="http://schemas.microsoft.com/office/drawing/2014/main" id="{5C6D4B0F-A857-6A41-BF85-368724F05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4" y="2058"/>
              <a:ext cx="1" cy="81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6" name="Freeform 103">
              <a:extLst>
                <a:ext uri="{FF2B5EF4-FFF2-40B4-BE49-F238E27FC236}">
                  <a16:creationId xmlns:a16="http://schemas.microsoft.com/office/drawing/2014/main" id="{6E037C9C-40F8-6A44-864A-B5F03635E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060"/>
              <a:ext cx="11" cy="88"/>
            </a:xfrm>
            <a:custGeom>
              <a:avLst/>
              <a:gdLst>
                <a:gd name="T0" fmla="*/ 0 w 11"/>
                <a:gd name="T1" fmla="*/ 0 h 88"/>
                <a:gd name="T2" fmla="*/ 0 w 11"/>
                <a:gd name="T3" fmla="*/ 85 h 88"/>
                <a:gd name="T4" fmla="*/ 11 w 11"/>
                <a:gd name="T5" fmla="*/ 88 h 88"/>
                <a:gd name="T6" fmla="*/ 11 w 11"/>
                <a:gd name="T7" fmla="*/ 7 h 88"/>
                <a:gd name="T8" fmla="*/ 0 w 11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88">
                  <a:moveTo>
                    <a:pt x="0" y="0"/>
                  </a:moveTo>
                  <a:lnTo>
                    <a:pt x="0" y="85"/>
                  </a:lnTo>
                  <a:lnTo>
                    <a:pt x="11" y="88"/>
                  </a:lnTo>
                  <a:lnTo>
                    <a:pt x="1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7" name="Freeform 104">
              <a:extLst>
                <a:ext uri="{FF2B5EF4-FFF2-40B4-BE49-F238E27FC236}">
                  <a16:creationId xmlns:a16="http://schemas.microsoft.com/office/drawing/2014/main" id="{5C08529E-6C5F-564E-B27B-C330C46AB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060"/>
              <a:ext cx="11" cy="88"/>
            </a:xfrm>
            <a:custGeom>
              <a:avLst/>
              <a:gdLst>
                <a:gd name="T0" fmla="*/ 0 w 11"/>
                <a:gd name="T1" fmla="*/ 0 h 88"/>
                <a:gd name="T2" fmla="*/ 0 w 11"/>
                <a:gd name="T3" fmla="*/ 85 h 88"/>
                <a:gd name="T4" fmla="*/ 11 w 11"/>
                <a:gd name="T5" fmla="*/ 88 h 88"/>
                <a:gd name="T6" fmla="*/ 11 w 11"/>
                <a:gd name="T7" fmla="*/ 7 h 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8">
                  <a:moveTo>
                    <a:pt x="0" y="0"/>
                  </a:moveTo>
                  <a:lnTo>
                    <a:pt x="0" y="85"/>
                  </a:lnTo>
                  <a:lnTo>
                    <a:pt x="11" y="88"/>
                  </a:lnTo>
                  <a:lnTo>
                    <a:pt x="11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8" name="Freeform 105">
              <a:extLst>
                <a:ext uri="{FF2B5EF4-FFF2-40B4-BE49-F238E27FC236}">
                  <a16:creationId xmlns:a16="http://schemas.microsoft.com/office/drawing/2014/main" id="{F0008245-BA49-AD4A-AB6B-6B2B4305C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067"/>
              <a:ext cx="21" cy="90"/>
            </a:xfrm>
            <a:custGeom>
              <a:avLst/>
              <a:gdLst>
                <a:gd name="T0" fmla="*/ 0 w 21"/>
                <a:gd name="T1" fmla="*/ 0 h 90"/>
                <a:gd name="T2" fmla="*/ 0 w 21"/>
                <a:gd name="T3" fmla="*/ 83 h 90"/>
                <a:gd name="T4" fmla="*/ 21 w 21"/>
                <a:gd name="T5" fmla="*/ 90 h 90"/>
                <a:gd name="T6" fmla="*/ 21 w 21"/>
                <a:gd name="T7" fmla="*/ 9 h 90"/>
                <a:gd name="T8" fmla="*/ 0 w 2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90">
                  <a:moveTo>
                    <a:pt x="0" y="0"/>
                  </a:moveTo>
                  <a:lnTo>
                    <a:pt x="0" y="83"/>
                  </a:lnTo>
                  <a:lnTo>
                    <a:pt x="21" y="90"/>
                  </a:lnTo>
                  <a:lnTo>
                    <a:pt x="2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5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59" name="Freeform 106">
              <a:extLst>
                <a:ext uri="{FF2B5EF4-FFF2-40B4-BE49-F238E27FC236}">
                  <a16:creationId xmlns:a16="http://schemas.microsoft.com/office/drawing/2014/main" id="{12B698A2-AA73-5340-9FD5-139876A6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067"/>
              <a:ext cx="21" cy="90"/>
            </a:xfrm>
            <a:custGeom>
              <a:avLst/>
              <a:gdLst>
                <a:gd name="T0" fmla="*/ 0 w 21"/>
                <a:gd name="T1" fmla="*/ 0 h 90"/>
                <a:gd name="T2" fmla="*/ 0 w 21"/>
                <a:gd name="T3" fmla="*/ 83 h 90"/>
                <a:gd name="T4" fmla="*/ 21 w 21"/>
                <a:gd name="T5" fmla="*/ 90 h 90"/>
                <a:gd name="T6" fmla="*/ 21 w 21"/>
                <a:gd name="T7" fmla="*/ 9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90">
                  <a:moveTo>
                    <a:pt x="0" y="0"/>
                  </a:moveTo>
                  <a:lnTo>
                    <a:pt x="0" y="83"/>
                  </a:lnTo>
                  <a:lnTo>
                    <a:pt x="21" y="90"/>
                  </a:lnTo>
                  <a:lnTo>
                    <a:pt x="21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0" name="Freeform 107">
              <a:extLst>
                <a:ext uri="{FF2B5EF4-FFF2-40B4-BE49-F238E27FC236}">
                  <a16:creationId xmlns:a16="http://schemas.microsoft.com/office/drawing/2014/main" id="{7B605F9C-9AC2-7C4D-A72A-CCA4436EA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" y="2188"/>
              <a:ext cx="313" cy="133"/>
            </a:xfrm>
            <a:custGeom>
              <a:avLst/>
              <a:gdLst>
                <a:gd name="T0" fmla="*/ 0 w 139"/>
                <a:gd name="T1" fmla="*/ 640 h 59"/>
                <a:gd name="T2" fmla="*/ 1588 w 139"/>
                <a:gd name="T3" fmla="*/ 0 h 59"/>
                <a:gd name="T4" fmla="*/ 0 w 139"/>
                <a:gd name="T5" fmla="*/ 640 h 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59">
                  <a:moveTo>
                    <a:pt x="0" y="56"/>
                  </a:moveTo>
                  <a:cubicBezTo>
                    <a:pt x="35" y="50"/>
                    <a:pt x="104" y="39"/>
                    <a:pt x="139" y="0"/>
                  </a:cubicBezTo>
                  <a:cubicBezTo>
                    <a:pt x="127" y="35"/>
                    <a:pt x="63" y="59"/>
                    <a:pt x="0" y="56"/>
                  </a:cubicBezTo>
                  <a:close/>
                </a:path>
              </a:pathLst>
            </a:custGeom>
            <a:solidFill>
              <a:srgbClr val="AFC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1" name="Freeform 108">
              <a:extLst>
                <a:ext uri="{FF2B5EF4-FFF2-40B4-BE49-F238E27FC236}">
                  <a16:creationId xmlns:a16="http://schemas.microsoft.com/office/drawing/2014/main" id="{3375F0ED-B6A9-B84C-9FC7-F3679AC44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2051"/>
              <a:ext cx="1010" cy="263"/>
            </a:xfrm>
            <a:custGeom>
              <a:avLst/>
              <a:gdLst>
                <a:gd name="T0" fmla="*/ 0 w 449"/>
                <a:gd name="T1" fmla="*/ 0 h 117"/>
                <a:gd name="T2" fmla="*/ 2560 w 449"/>
                <a:gd name="T3" fmla="*/ 899 h 117"/>
                <a:gd name="T4" fmla="*/ 5111 w 449"/>
                <a:gd name="T5" fmla="*/ 0 h 117"/>
                <a:gd name="T6" fmla="*/ 5111 w 449"/>
                <a:gd name="T7" fmla="*/ 429 h 117"/>
                <a:gd name="T8" fmla="*/ 2560 w 449"/>
                <a:gd name="T9" fmla="*/ 1328 h 117"/>
                <a:gd name="T10" fmla="*/ 0 w 449"/>
                <a:gd name="T11" fmla="*/ 429 h 117"/>
                <a:gd name="T12" fmla="*/ 0 w 449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9" h="117">
                  <a:moveTo>
                    <a:pt x="0" y="0"/>
                  </a:moveTo>
                  <a:cubicBezTo>
                    <a:pt x="0" y="44"/>
                    <a:pt x="100" y="79"/>
                    <a:pt x="225" y="79"/>
                  </a:cubicBezTo>
                  <a:cubicBezTo>
                    <a:pt x="349" y="79"/>
                    <a:pt x="449" y="44"/>
                    <a:pt x="449" y="0"/>
                  </a:cubicBezTo>
                  <a:cubicBezTo>
                    <a:pt x="449" y="38"/>
                    <a:pt x="449" y="38"/>
                    <a:pt x="449" y="38"/>
                  </a:cubicBezTo>
                  <a:cubicBezTo>
                    <a:pt x="449" y="82"/>
                    <a:pt x="349" y="117"/>
                    <a:pt x="225" y="117"/>
                  </a:cubicBezTo>
                  <a:cubicBezTo>
                    <a:pt x="100" y="117"/>
                    <a:pt x="0" y="82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2" name="Oval 109">
              <a:extLst>
                <a:ext uri="{FF2B5EF4-FFF2-40B4-BE49-F238E27FC236}">
                  <a16:creationId xmlns:a16="http://schemas.microsoft.com/office/drawing/2014/main" id="{BC8774DC-7013-E84B-9C17-32AB30666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" y="1778"/>
              <a:ext cx="962" cy="336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3" name="Freeform 110">
              <a:extLst>
                <a:ext uri="{FF2B5EF4-FFF2-40B4-BE49-F238E27FC236}">
                  <a16:creationId xmlns:a16="http://schemas.microsoft.com/office/drawing/2014/main" id="{C44F146C-7FC5-6C44-BA11-CBDFD8AD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1945"/>
              <a:ext cx="962" cy="250"/>
            </a:xfrm>
            <a:custGeom>
              <a:avLst/>
              <a:gdLst>
                <a:gd name="T0" fmla="*/ 0 w 427"/>
                <a:gd name="T1" fmla="*/ 0 h 111"/>
                <a:gd name="T2" fmla="*/ 2447 w 427"/>
                <a:gd name="T3" fmla="*/ 858 h 111"/>
                <a:gd name="T4" fmla="*/ 4882 w 427"/>
                <a:gd name="T5" fmla="*/ 0 h 111"/>
                <a:gd name="T6" fmla="*/ 4882 w 427"/>
                <a:gd name="T7" fmla="*/ 410 h 111"/>
                <a:gd name="T8" fmla="*/ 2447 w 427"/>
                <a:gd name="T9" fmla="*/ 1268 h 111"/>
                <a:gd name="T10" fmla="*/ 0 w 427"/>
                <a:gd name="T11" fmla="*/ 410 h 111"/>
                <a:gd name="T12" fmla="*/ 0 w 427"/>
                <a:gd name="T13" fmla="*/ 0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7" h="111">
                  <a:moveTo>
                    <a:pt x="0" y="0"/>
                  </a:moveTo>
                  <a:cubicBezTo>
                    <a:pt x="0" y="41"/>
                    <a:pt x="96" y="75"/>
                    <a:pt x="214" y="75"/>
                  </a:cubicBezTo>
                  <a:cubicBezTo>
                    <a:pt x="331" y="75"/>
                    <a:pt x="427" y="41"/>
                    <a:pt x="427" y="0"/>
                  </a:cubicBezTo>
                  <a:cubicBezTo>
                    <a:pt x="427" y="36"/>
                    <a:pt x="427" y="36"/>
                    <a:pt x="427" y="36"/>
                  </a:cubicBezTo>
                  <a:cubicBezTo>
                    <a:pt x="427" y="78"/>
                    <a:pt x="331" y="111"/>
                    <a:pt x="214" y="111"/>
                  </a:cubicBezTo>
                  <a:cubicBezTo>
                    <a:pt x="96" y="111"/>
                    <a:pt x="0" y="78"/>
                    <a:pt x="0" y="3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4" name="Freeform 111">
              <a:extLst>
                <a:ext uri="{FF2B5EF4-FFF2-40B4-BE49-F238E27FC236}">
                  <a16:creationId xmlns:a16="http://schemas.microsoft.com/office/drawing/2014/main" id="{C812687F-7E1B-B64B-9F40-6F98D9F31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1997"/>
              <a:ext cx="1010" cy="232"/>
            </a:xfrm>
            <a:custGeom>
              <a:avLst/>
              <a:gdLst>
                <a:gd name="T0" fmla="*/ 4985 w 449"/>
                <a:gd name="T1" fmla="*/ 0 h 103"/>
                <a:gd name="T2" fmla="*/ 4985 w 449"/>
                <a:gd name="T3" fmla="*/ 146 h 103"/>
                <a:gd name="T4" fmla="*/ 2560 w 449"/>
                <a:gd name="T5" fmla="*/ 1005 h 103"/>
                <a:gd name="T6" fmla="*/ 126 w 449"/>
                <a:gd name="T7" fmla="*/ 146 h 103"/>
                <a:gd name="T8" fmla="*/ 126 w 449"/>
                <a:gd name="T9" fmla="*/ 0 h 103"/>
                <a:gd name="T10" fmla="*/ 0 w 449"/>
                <a:gd name="T11" fmla="*/ 275 h 103"/>
                <a:gd name="T12" fmla="*/ 2560 w 449"/>
                <a:gd name="T13" fmla="*/ 1178 h 103"/>
                <a:gd name="T14" fmla="*/ 5111 w 449"/>
                <a:gd name="T15" fmla="*/ 275 h 103"/>
                <a:gd name="T16" fmla="*/ 4985 w 449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9" h="103">
                  <a:moveTo>
                    <a:pt x="438" y="0"/>
                  </a:moveTo>
                  <a:cubicBezTo>
                    <a:pt x="438" y="13"/>
                    <a:pt x="438" y="13"/>
                    <a:pt x="438" y="13"/>
                  </a:cubicBezTo>
                  <a:cubicBezTo>
                    <a:pt x="438" y="55"/>
                    <a:pt x="342" y="88"/>
                    <a:pt x="225" y="88"/>
                  </a:cubicBezTo>
                  <a:cubicBezTo>
                    <a:pt x="107" y="88"/>
                    <a:pt x="11" y="55"/>
                    <a:pt x="11" y="1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8"/>
                    <a:pt x="0" y="16"/>
                    <a:pt x="0" y="24"/>
                  </a:cubicBezTo>
                  <a:cubicBezTo>
                    <a:pt x="0" y="68"/>
                    <a:pt x="100" y="103"/>
                    <a:pt x="225" y="103"/>
                  </a:cubicBezTo>
                  <a:cubicBezTo>
                    <a:pt x="349" y="103"/>
                    <a:pt x="449" y="68"/>
                    <a:pt x="449" y="24"/>
                  </a:cubicBezTo>
                  <a:cubicBezTo>
                    <a:pt x="449" y="16"/>
                    <a:pt x="445" y="8"/>
                    <a:pt x="43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5" name="Freeform 112">
              <a:extLst>
                <a:ext uri="{FF2B5EF4-FFF2-40B4-BE49-F238E27FC236}">
                  <a16:creationId xmlns:a16="http://schemas.microsoft.com/office/drawing/2014/main" id="{12BFC967-1833-4748-B8BD-2A9B010E5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350"/>
              <a:ext cx="1724" cy="414"/>
            </a:xfrm>
            <a:custGeom>
              <a:avLst/>
              <a:gdLst>
                <a:gd name="T0" fmla="*/ 8141 w 766"/>
                <a:gd name="T1" fmla="*/ 92 h 184"/>
                <a:gd name="T2" fmla="*/ 7958 w 766"/>
                <a:gd name="T3" fmla="*/ 0 h 184"/>
                <a:gd name="T4" fmla="*/ 765 w 766"/>
                <a:gd name="T5" fmla="*/ 0 h 184"/>
                <a:gd name="T6" fmla="*/ 572 w 766"/>
                <a:gd name="T7" fmla="*/ 117 h 184"/>
                <a:gd name="T8" fmla="*/ 25 w 766"/>
                <a:gd name="T9" fmla="*/ 1985 h 184"/>
                <a:gd name="T10" fmla="*/ 254 w 766"/>
                <a:gd name="T11" fmla="*/ 2097 h 184"/>
                <a:gd name="T12" fmla="*/ 8469 w 766"/>
                <a:gd name="T13" fmla="*/ 2097 h 184"/>
                <a:gd name="T14" fmla="*/ 8697 w 766"/>
                <a:gd name="T15" fmla="*/ 1985 h 184"/>
                <a:gd name="T16" fmla="*/ 8141 w 766"/>
                <a:gd name="T17" fmla="*/ 92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6" h="184">
                  <a:moveTo>
                    <a:pt x="714" y="8"/>
                  </a:moveTo>
                  <a:cubicBezTo>
                    <a:pt x="710" y="3"/>
                    <a:pt x="704" y="0"/>
                    <a:pt x="69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0" y="0"/>
                    <a:pt x="54" y="1"/>
                    <a:pt x="50" y="10"/>
                  </a:cubicBezTo>
                  <a:cubicBezTo>
                    <a:pt x="48" y="13"/>
                    <a:pt x="2" y="174"/>
                    <a:pt x="2" y="174"/>
                  </a:cubicBezTo>
                  <a:cubicBezTo>
                    <a:pt x="0" y="183"/>
                    <a:pt x="11" y="184"/>
                    <a:pt x="22" y="184"/>
                  </a:cubicBezTo>
                  <a:cubicBezTo>
                    <a:pt x="743" y="184"/>
                    <a:pt x="743" y="184"/>
                    <a:pt x="743" y="184"/>
                  </a:cubicBezTo>
                  <a:cubicBezTo>
                    <a:pt x="754" y="184"/>
                    <a:pt x="766" y="183"/>
                    <a:pt x="763" y="174"/>
                  </a:cubicBezTo>
                  <a:cubicBezTo>
                    <a:pt x="763" y="174"/>
                    <a:pt x="716" y="12"/>
                    <a:pt x="714" y="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6" name="Freeform 113">
              <a:extLst>
                <a:ext uri="{FF2B5EF4-FFF2-40B4-BE49-F238E27FC236}">
                  <a16:creationId xmlns:a16="http://schemas.microsoft.com/office/drawing/2014/main" id="{C145741B-687F-F545-BC96-7EE72B851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51"/>
              <a:ext cx="1713" cy="122"/>
            </a:xfrm>
            <a:custGeom>
              <a:avLst/>
              <a:gdLst>
                <a:gd name="T0" fmla="*/ 8452 w 761"/>
                <a:gd name="T1" fmla="*/ 72 h 54"/>
                <a:gd name="T2" fmla="*/ 227 w 761"/>
                <a:gd name="T3" fmla="*/ 72 h 54"/>
                <a:gd name="T4" fmla="*/ 0 w 761"/>
                <a:gd name="T5" fmla="*/ 0 h 54"/>
                <a:gd name="T6" fmla="*/ 0 w 761"/>
                <a:gd name="T7" fmla="*/ 506 h 54"/>
                <a:gd name="T8" fmla="*/ 227 w 761"/>
                <a:gd name="T9" fmla="*/ 624 h 54"/>
                <a:gd name="T10" fmla="*/ 8452 w 761"/>
                <a:gd name="T11" fmla="*/ 624 h 54"/>
                <a:gd name="T12" fmla="*/ 8680 w 761"/>
                <a:gd name="T13" fmla="*/ 506 h 54"/>
                <a:gd name="T14" fmla="*/ 8680 w 761"/>
                <a:gd name="T15" fmla="*/ 0 h 54"/>
                <a:gd name="T16" fmla="*/ 8452 w 761"/>
                <a:gd name="T17" fmla="*/ 7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1" h="54">
                  <a:moveTo>
                    <a:pt x="741" y="6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11" y="6"/>
                    <a:pt x="2" y="6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3"/>
                    <a:pt x="9" y="54"/>
                    <a:pt x="20" y="54"/>
                  </a:cubicBezTo>
                  <a:cubicBezTo>
                    <a:pt x="741" y="54"/>
                    <a:pt x="741" y="54"/>
                    <a:pt x="741" y="54"/>
                  </a:cubicBezTo>
                  <a:cubicBezTo>
                    <a:pt x="752" y="54"/>
                    <a:pt x="761" y="54"/>
                    <a:pt x="761" y="44"/>
                  </a:cubicBezTo>
                  <a:cubicBezTo>
                    <a:pt x="761" y="0"/>
                    <a:pt x="761" y="0"/>
                    <a:pt x="761" y="0"/>
                  </a:cubicBezTo>
                  <a:cubicBezTo>
                    <a:pt x="759" y="6"/>
                    <a:pt x="750" y="6"/>
                    <a:pt x="741" y="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7" name="Freeform 114">
              <a:extLst>
                <a:ext uri="{FF2B5EF4-FFF2-40B4-BE49-F238E27FC236}">
                  <a16:creationId xmlns:a16="http://schemas.microsoft.com/office/drawing/2014/main" id="{6F69475C-FE42-0940-BE67-9FE94CB24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873"/>
              <a:ext cx="1306" cy="63"/>
            </a:xfrm>
            <a:custGeom>
              <a:avLst/>
              <a:gdLst>
                <a:gd name="T0" fmla="*/ 6622 w 580"/>
                <a:gd name="T1" fmla="*/ 0 h 28"/>
                <a:gd name="T2" fmla="*/ 0 w 580"/>
                <a:gd name="T3" fmla="*/ 0 h 28"/>
                <a:gd name="T4" fmla="*/ 0 w 580"/>
                <a:gd name="T5" fmla="*/ 207 h 28"/>
                <a:gd name="T6" fmla="*/ 227 w 580"/>
                <a:gd name="T7" fmla="*/ 320 h 28"/>
                <a:gd name="T8" fmla="*/ 6384 w 580"/>
                <a:gd name="T9" fmla="*/ 320 h 28"/>
                <a:gd name="T10" fmla="*/ 6622 w 580"/>
                <a:gd name="T11" fmla="*/ 207 h 28"/>
                <a:gd name="T12" fmla="*/ 6622 w 580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0" h="28">
                  <a:moveTo>
                    <a:pt x="5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9" y="28"/>
                    <a:pt x="20" y="28"/>
                  </a:cubicBezTo>
                  <a:cubicBezTo>
                    <a:pt x="559" y="28"/>
                    <a:pt x="559" y="28"/>
                    <a:pt x="559" y="28"/>
                  </a:cubicBezTo>
                  <a:cubicBezTo>
                    <a:pt x="571" y="28"/>
                    <a:pt x="580" y="28"/>
                    <a:pt x="580" y="18"/>
                  </a:cubicBezTo>
                  <a:lnTo>
                    <a:pt x="580" y="0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8" name="Freeform 115">
              <a:extLst>
                <a:ext uri="{FF2B5EF4-FFF2-40B4-BE49-F238E27FC236}">
                  <a16:creationId xmlns:a16="http://schemas.microsoft.com/office/drawing/2014/main" id="{51BBB0B5-0D65-B64C-8A33-9415D500F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" y="2010"/>
              <a:ext cx="1492" cy="363"/>
            </a:xfrm>
            <a:custGeom>
              <a:avLst/>
              <a:gdLst>
                <a:gd name="T0" fmla="*/ 7557 w 663"/>
                <a:gd name="T1" fmla="*/ 1835 h 161"/>
                <a:gd name="T2" fmla="*/ 7557 w 663"/>
                <a:gd name="T3" fmla="*/ 1835 h 161"/>
                <a:gd name="T4" fmla="*/ 7557 w 663"/>
                <a:gd name="T5" fmla="*/ 1844 h 161"/>
                <a:gd name="T6" fmla="*/ 7557 w 663"/>
                <a:gd name="T7" fmla="*/ 1844 h 161"/>
                <a:gd name="T8" fmla="*/ 7557 w 663"/>
                <a:gd name="T9" fmla="*/ 1835 h 161"/>
                <a:gd name="T10" fmla="*/ 1287 w 663"/>
                <a:gd name="T11" fmla="*/ 0 h 161"/>
                <a:gd name="T12" fmla="*/ 1105 w 663"/>
                <a:gd name="T13" fmla="*/ 0 h 161"/>
                <a:gd name="T14" fmla="*/ 956 w 663"/>
                <a:gd name="T15" fmla="*/ 92 h 161"/>
                <a:gd name="T16" fmla="*/ 956 w 663"/>
                <a:gd name="T17" fmla="*/ 92 h 161"/>
                <a:gd name="T18" fmla="*/ 0 w 663"/>
                <a:gd name="T19" fmla="*/ 1835 h 161"/>
                <a:gd name="T20" fmla="*/ 0 w 663"/>
                <a:gd name="T21" fmla="*/ 1835 h 161"/>
                <a:gd name="T22" fmla="*/ 182 w 663"/>
                <a:gd name="T23" fmla="*/ 1729 h 161"/>
                <a:gd name="T24" fmla="*/ 182 w 663"/>
                <a:gd name="T25" fmla="*/ 1729 h 161"/>
                <a:gd name="T26" fmla="*/ 7374 w 663"/>
                <a:gd name="T27" fmla="*/ 1729 h 161"/>
                <a:gd name="T28" fmla="*/ 7557 w 663"/>
                <a:gd name="T29" fmla="*/ 1820 h 161"/>
                <a:gd name="T30" fmla="*/ 6598 w 663"/>
                <a:gd name="T31" fmla="*/ 92 h 161"/>
                <a:gd name="T32" fmla="*/ 6598 w 663"/>
                <a:gd name="T33" fmla="*/ 92 h 161"/>
                <a:gd name="T34" fmla="*/ 6452 w 663"/>
                <a:gd name="T35" fmla="*/ 0 h 161"/>
                <a:gd name="T36" fmla="*/ 6290 w 663"/>
                <a:gd name="T37" fmla="*/ 0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3" h="161">
                  <a:moveTo>
                    <a:pt x="663" y="160"/>
                  </a:moveTo>
                  <a:cubicBezTo>
                    <a:pt x="663" y="160"/>
                    <a:pt x="663" y="160"/>
                    <a:pt x="663" y="160"/>
                  </a:cubicBezTo>
                  <a:cubicBezTo>
                    <a:pt x="663" y="160"/>
                    <a:pt x="663" y="160"/>
                    <a:pt x="663" y="161"/>
                  </a:cubicBezTo>
                  <a:cubicBezTo>
                    <a:pt x="663" y="161"/>
                    <a:pt x="663" y="161"/>
                    <a:pt x="663" y="161"/>
                  </a:cubicBezTo>
                  <a:lnTo>
                    <a:pt x="663" y="160"/>
                  </a:lnTo>
                  <a:close/>
                  <a:moveTo>
                    <a:pt x="113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86" y="3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4" y="152"/>
                    <a:pt x="9" y="151"/>
                    <a:pt x="16" y="151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647" y="151"/>
                    <a:pt x="647" y="151"/>
                    <a:pt x="647" y="151"/>
                  </a:cubicBezTo>
                  <a:cubicBezTo>
                    <a:pt x="653" y="151"/>
                    <a:pt x="659" y="154"/>
                    <a:pt x="663" y="159"/>
                  </a:cubicBezTo>
                  <a:cubicBezTo>
                    <a:pt x="579" y="8"/>
                    <a:pt x="579" y="8"/>
                    <a:pt x="579" y="8"/>
                  </a:cubicBezTo>
                  <a:cubicBezTo>
                    <a:pt x="579" y="8"/>
                    <a:pt x="579" y="8"/>
                    <a:pt x="579" y="8"/>
                  </a:cubicBezTo>
                  <a:cubicBezTo>
                    <a:pt x="577" y="3"/>
                    <a:pt x="572" y="0"/>
                    <a:pt x="566" y="0"/>
                  </a:cubicBezTo>
                  <a:cubicBezTo>
                    <a:pt x="552" y="0"/>
                    <a:pt x="552" y="0"/>
                    <a:pt x="552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69" name="Freeform 116">
              <a:extLst>
                <a:ext uri="{FF2B5EF4-FFF2-40B4-BE49-F238E27FC236}">
                  <a16:creationId xmlns:a16="http://schemas.microsoft.com/office/drawing/2014/main" id="{CA0A67D3-FC04-1149-AE77-3043763F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519"/>
              <a:ext cx="362" cy="207"/>
            </a:xfrm>
            <a:custGeom>
              <a:avLst/>
              <a:gdLst>
                <a:gd name="T0" fmla="*/ 0 w 161"/>
                <a:gd name="T1" fmla="*/ 740 h 92"/>
                <a:gd name="T2" fmla="*/ 101 w 161"/>
                <a:gd name="T3" fmla="*/ 1049 h 92"/>
                <a:gd name="T4" fmla="*/ 101 w 161"/>
                <a:gd name="T5" fmla="*/ 1049 h 92"/>
                <a:gd name="T6" fmla="*/ 45 w 161"/>
                <a:gd name="T7" fmla="*/ 740 h 92"/>
                <a:gd name="T8" fmla="*/ 920 w 161"/>
                <a:gd name="T9" fmla="*/ 45 h 92"/>
                <a:gd name="T10" fmla="*/ 1785 w 161"/>
                <a:gd name="T11" fmla="*/ 740 h 92"/>
                <a:gd name="T12" fmla="*/ 1729 w 161"/>
                <a:gd name="T13" fmla="*/ 1049 h 92"/>
                <a:gd name="T14" fmla="*/ 1729 w 161"/>
                <a:gd name="T15" fmla="*/ 1049 h 92"/>
                <a:gd name="T16" fmla="*/ 1830 w 161"/>
                <a:gd name="T17" fmla="*/ 740 h 92"/>
                <a:gd name="T18" fmla="*/ 920 w 161"/>
                <a:gd name="T19" fmla="*/ 0 h 92"/>
                <a:gd name="T20" fmla="*/ 0 w 161"/>
                <a:gd name="T21" fmla="*/ 740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" h="92">
                  <a:moveTo>
                    <a:pt x="0" y="65"/>
                  </a:moveTo>
                  <a:cubicBezTo>
                    <a:pt x="0" y="75"/>
                    <a:pt x="4" y="84"/>
                    <a:pt x="9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4" y="84"/>
                    <a:pt x="4" y="74"/>
                    <a:pt x="4" y="65"/>
                  </a:cubicBezTo>
                  <a:cubicBezTo>
                    <a:pt x="4" y="31"/>
                    <a:pt x="38" y="4"/>
                    <a:pt x="81" y="4"/>
                  </a:cubicBezTo>
                  <a:cubicBezTo>
                    <a:pt x="123" y="4"/>
                    <a:pt x="157" y="31"/>
                    <a:pt x="157" y="65"/>
                  </a:cubicBezTo>
                  <a:cubicBezTo>
                    <a:pt x="157" y="74"/>
                    <a:pt x="157" y="84"/>
                    <a:pt x="152" y="92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7" y="84"/>
                    <a:pt x="161" y="75"/>
                    <a:pt x="161" y="65"/>
                  </a:cubicBezTo>
                  <a:cubicBezTo>
                    <a:pt x="161" y="29"/>
                    <a:pt x="125" y="0"/>
                    <a:pt x="81" y="0"/>
                  </a:cubicBezTo>
                  <a:cubicBezTo>
                    <a:pt x="36" y="0"/>
                    <a:pt x="0" y="29"/>
                    <a:pt x="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0" name="Freeform 117">
              <a:extLst>
                <a:ext uri="{FF2B5EF4-FFF2-40B4-BE49-F238E27FC236}">
                  <a16:creationId xmlns:a16="http://schemas.microsoft.com/office/drawing/2014/main" id="{AD313307-554F-884A-8526-6957A1738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519"/>
              <a:ext cx="363" cy="207"/>
            </a:xfrm>
            <a:custGeom>
              <a:avLst/>
              <a:gdLst>
                <a:gd name="T0" fmla="*/ 0 w 161"/>
                <a:gd name="T1" fmla="*/ 740 h 92"/>
                <a:gd name="T2" fmla="*/ 101 w 161"/>
                <a:gd name="T3" fmla="*/ 1049 h 92"/>
                <a:gd name="T4" fmla="*/ 101 w 161"/>
                <a:gd name="T5" fmla="*/ 1049 h 92"/>
                <a:gd name="T6" fmla="*/ 45 w 161"/>
                <a:gd name="T7" fmla="*/ 740 h 92"/>
                <a:gd name="T8" fmla="*/ 931 w 161"/>
                <a:gd name="T9" fmla="*/ 45 h 92"/>
                <a:gd name="T10" fmla="*/ 1799 w 161"/>
                <a:gd name="T11" fmla="*/ 740 h 92"/>
                <a:gd name="T12" fmla="*/ 1743 w 161"/>
                <a:gd name="T13" fmla="*/ 1049 h 92"/>
                <a:gd name="T14" fmla="*/ 1743 w 161"/>
                <a:gd name="T15" fmla="*/ 1049 h 92"/>
                <a:gd name="T16" fmla="*/ 1844 w 161"/>
                <a:gd name="T17" fmla="*/ 740 h 92"/>
                <a:gd name="T18" fmla="*/ 931 w 161"/>
                <a:gd name="T19" fmla="*/ 0 h 92"/>
                <a:gd name="T20" fmla="*/ 0 w 161"/>
                <a:gd name="T21" fmla="*/ 740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" h="92">
                  <a:moveTo>
                    <a:pt x="0" y="65"/>
                  </a:moveTo>
                  <a:cubicBezTo>
                    <a:pt x="0" y="75"/>
                    <a:pt x="4" y="84"/>
                    <a:pt x="9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4" y="84"/>
                    <a:pt x="4" y="74"/>
                    <a:pt x="4" y="65"/>
                  </a:cubicBezTo>
                  <a:cubicBezTo>
                    <a:pt x="4" y="31"/>
                    <a:pt x="38" y="4"/>
                    <a:pt x="81" y="4"/>
                  </a:cubicBezTo>
                  <a:cubicBezTo>
                    <a:pt x="123" y="4"/>
                    <a:pt x="157" y="31"/>
                    <a:pt x="157" y="65"/>
                  </a:cubicBezTo>
                  <a:cubicBezTo>
                    <a:pt x="157" y="74"/>
                    <a:pt x="157" y="84"/>
                    <a:pt x="152" y="92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7" y="84"/>
                    <a:pt x="161" y="75"/>
                    <a:pt x="161" y="65"/>
                  </a:cubicBezTo>
                  <a:cubicBezTo>
                    <a:pt x="161" y="29"/>
                    <a:pt x="125" y="0"/>
                    <a:pt x="81" y="0"/>
                  </a:cubicBezTo>
                  <a:cubicBezTo>
                    <a:pt x="36" y="0"/>
                    <a:pt x="0" y="29"/>
                    <a:pt x="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1" name="Oval 118">
              <a:extLst>
                <a:ext uri="{FF2B5EF4-FFF2-40B4-BE49-F238E27FC236}">
                  <a16:creationId xmlns:a16="http://schemas.microsoft.com/office/drawing/2014/main" id="{71F68C69-79E2-234B-B7A9-B7BBCCC61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555"/>
              <a:ext cx="290" cy="223"/>
            </a:xfrm>
            <a:prstGeom prst="ellipse">
              <a:avLst/>
            </a:prstGeom>
            <a:solidFill>
              <a:srgbClr val="516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2" name="Freeform 119">
              <a:extLst>
                <a:ext uri="{FF2B5EF4-FFF2-40B4-BE49-F238E27FC236}">
                  <a16:creationId xmlns:a16="http://schemas.microsoft.com/office/drawing/2014/main" id="{1FC22B05-4481-F641-910A-5284BC836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578"/>
              <a:ext cx="200" cy="189"/>
            </a:xfrm>
            <a:custGeom>
              <a:avLst/>
              <a:gdLst>
                <a:gd name="T0" fmla="*/ 636 w 89"/>
                <a:gd name="T1" fmla="*/ 0 h 84"/>
                <a:gd name="T2" fmla="*/ 928 w 89"/>
                <a:gd name="T3" fmla="*/ 410 h 84"/>
                <a:gd name="T4" fmla="*/ 272 w 89"/>
                <a:gd name="T5" fmla="*/ 923 h 84"/>
                <a:gd name="T6" fmla="*/ 0 w 89"/>
                <a:gd name="T7" fmla="*/ 866 h 84"/>
                <a:gd name="T8" fmla="*/ 364 w 89"/>
                <a:gd name="T9" fmla="*/ 956 h 84"/>
                <a:gd name="T10" fmla="*/ 1009 w 89"/>
                <a:gd name="T11" fmla="*/ 457 h 84"/>
                <a:gd name="T12" fmla="*/ 636 w 89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" h="84">
                  <a:moveTo>
                    <a:pt x="56" y="0"/>
                  </a:moveTo>
                  <a:cubicBezTo>
                    <a:pt x="72" y="8"/>
                    <a:pt x="82" y="21"/>
                    <a:pt x="82" y="36"/>
                  </a:cubicBezTo>
                  <a:cubicBezTo>
                    <a:pt x="82" y="61"/>
                    <a:pt x="56" y="81"/>
                    <a:pt x="24" y="81"/>
                  </a:cubicBezTo>
                  <a:cubicBezTo>
                    <a:pt x="16" y="81"/>
                    <a:pt x="7" y="79"/>
                    <a:pt x="0" y="76"/>
                  </a:cubicBezTo>
                  <a:cubicBezTo>
                    <a:pt x="9" y="81"/>
                    <a:pt x="20" y="84"/>
                    <a:pt x="32" y="84"/>
                  </a:cubicBezTo>
                  <a:cubicBezTo>
                    <a:pt x="64" y="84"/>
                    <a:pt x="89" y="64"/>
                    <a:pt x="89" y="40"/>
                  </a:cubicBezTo>
                  <a:cubicBezTo>
                    <a:pt x="89" y="22"/>
                    <a:pt x="76" y="7"/>
                    <a:pt x="56" y="0"/>
                  </a:cubicBezTo>
                  <a:close/>
                </a:path>
              </a:pathLst>
            </a:custGeom>
            <a:solidFill>
              <a:srgbClr val="334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3" name="Freeform 120">
              <a:extLst>
                <a:ext uri="{FF2B5EF4-FFF2-40B4-BE49-F238E27FC236}">
                  <a16:creationId xmlns:a16="http://schemas.microsoft.com/office/drawing/2014/main" id="{830DBCA9-7F08-8947-A63B-84B24D3BB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564"/>
              <a:ext cx="178" cy="176"/>
            </a:xfrm>
            <a:custGeom>
              <a:avLst/>
              <a:gdLst>
                <a:gd name="T0" fmla="*/ 207 w 79"/>
                <a:gd name="T1" fmla="*/ 896 h 78"/>
                <a:gd name="T2" fmla="*/ 101 w 79"/>
                <a:gd name="T3" fmla="*/ 564 h 78"/>
                <a:gd name="T4" fmla="*/ 895 w 79"/>
                <a:gd name="T5" fmla="*/ 36 h 78"/>
                <a:gd name="T6" fmla="*/ 895 w 79"/>
                <a:gd name="T7" fmla="*/ 36 h 78"/>
                <a:gd name="T8" fmla="*/ 665 w 79"/>
                <a:gd name="T9" fmla="*/ 0 h 78"/>
                <a:gd name="T10" fmla="*/ 0 w 79"/>
                <a:gd name="T11" fmla="*/ 519 h 78"/>
                <a:gd name="T12" fmla="*/ 207 w 79"/>
                <a:gd name="T13" fmla="*/ 896 h 78"/>
                <a:gd name="T14" fmla="*/ 207 w 79"/>
                <a:gd name="T15" fmla="*/ 896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" h="78">
                  <a:moveTo>
                    <a:pt x="18" y="78"/>
                  </a:moveTo>
                  <a:cubicBezTo>
                    <a:pt x="12" y="71"/>
                    <a:pt x="9" y="59"/>
                    <a:pt x="9" y="49"/>
                  </a:cubicBezTo>
                  <a:cubicBezTo>
                    <a:pt x="9" y="24"/>
                    <a:pt x="38" y="2"/>
                    <a:pt x="78" y="3"/>
                  </a:cubicBezTo>
                  <a:cubicBezTo>
                    <a:pt x="79" y="4"/>
                    <a:pt x="79" y="4"/>
                    <a:pt x="78" y="3"/>
                  </a:cubicBezTo>
                  <a:cubicBezTo>
                    <a:pt x="72" y="1"/>
                    <a:pt x="65" y="0"/>
                    <a:pt x="58" y="0"/>
                  </a:cubicBezTo>
                  <a:cubicBezTo>
                    <a:pt x="26" y="0"/>
                    <a:pt x="0" y="21"/>
                    <a:pt x="0" y="45"/>
                  </a:cubicBezTo>
                  <a:cubicBezTo>
                    <a:pt x="0" y="58"/>
                    <a:pt x="7" y="70"/>
                    <a:pt x="18" y="78"/>
                  </a:cubicBezTo>
                  <a:cubicBezTo>
                    <a:pt x="18" y="78"/>
                    <a:pt x="18" y="77"/>
                    <a:pt x="18" y="78"/>
                  </a:cubicBezTo>
                  <a:close/>
                </a:path>
              </a:pathLst>
            </a:custGeom>
            <a:solidFill>
              <a:srgbClr val="96A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4" name="Freeform 121">
              <a:extLst>
                <a:ext uri="{FF2B5EF4-FFF2-40B4-BE49-F238E27FC236}">
                  <a16:creationId xmlns:a16="http://schemas.microsoft.com/office/drawing/2014/main" id="{B5F3A9DF-B224-4449-8025-328E9FC47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2665"/>
              <a:ext cx="290" cy="318"/>
            </a:xfrm>
            <a:custGeom>
              <a:avLst/>
              <a:gdLst>
                <a:gd name="T0" fmla="*/ 0 w 129"/>
                <a:gd name="T1" fmla="*/ 1042 h 141"/>
                <a:gd name="T2" fmla="*/ 737 w 129"/>
                <a:gd name="T3" fmla="*/ 1617 h 141"/>
                <a:gd name="T4" fmla="*/ 1466 w 129"/>
                <a:gd name="T5" fmla="*/ 1042 h 141"/>
                <a:gd name="T6" fmla="*/ 1466 w 129"/>
                <a:gd name="T7" fmla="*/ 0 h 141"/>
                <a:gd name="T8" fmla="*/ 737 w 129"/>
                <a:gd name="T9" fmla="*/ 575 h 141"/>
                <a:gd name="T10" fmla="*/ 0 w 129"/>
                <a:gd name="T11" fmla="*/ 0 h 141"/>
                <a:gd name="T12" fmla="*/ 0 w 129"/>
                <a:gd name="T13" fmla="*/ 104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41">
                  <a:moveTo>
                    <a:pt x="0" y="91"/>
                  </a:moveTo>
                  <a:cubicBezTo>
                    <a:pt x="0" y="119"/>
                    <a:pt x="29" y="141"/>
                    <a:pt x="65" y="141"/>
                  </a:cubicBezTo>
                  <a:cubicBezTo>
                    <a:pt x="100" y="141"/>
                    <a:pt x="129" y="119"/>
                    <a:pt x="129" y="9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28"/>
                    <a:pt x="100" y="50"/>
                    <a:pt x="65" y="50"/>
                  </a:cubicBezTo>
                  <a:cubicBezTo>
                    <a:pt x="29" y="50"/>
                    <a:pt x="0" y="28"/>
                    <a:pt x="0" y="0"/>
                  </a:cubicBezTo>
                  <a:lnTo>
                    <a:pt x="0" y="91"/>
                  </a:lnTo>
                  <a:close/>
                </a:path>
              </a:pathLst>
            </a:custGeom>
            <a:solidFill>
              <a:srgbClr val="2A3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5" name="Freeform 122">
              <a:extLst>
                <a:ext uri="{FF2B5EF4-FFF2-40B4-BE49-F238E27FC236}">
                  <a16:creationId xmlns:a16="http://schemas.microsoft.com/office/drawing/2014/main" id="{4F5FDA35-6D3E-EC42-A2C5-775F3CC05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710"/>
              <a:ext cx="204" cy="259"/>
            </a:xfrm>
            <a:custGeom>
              <a:avLst/>
              <a:gdLst>
                <a:gd name="T0" fmla="*/ 1024 w 91"/>
                <a:gd name="T1" fmla="*/ 757 h 115"/>
                <a:gd name="T2" fmla="*/ 1024 w 91"/>
                <a:gd name="T3" fmla="*/ 0 h 115"/>
                <a:gd name="T4" fmla="*/ 453 w 91"/>
                <a:gd name="T5" fmla="*/ 365 h 115"/>
                <a:gd name="T6" fmla="*/ 699 w 91"/>
                <a:gd name="T7" fmla="*/ 547 h 115"/>
                <a:gd name="T8" fmla="*/ 664 w 91"/>
                <a:gd name="T9" fmla="*/ 1013 h 115"/>
                <a:gd name="T10" fmla="*/ 0 w 91"/>
                <a:gd name="T11" fmla="*/ 1259 h 115"/>
                <a:gd name="T12" fmla="*/ 307 w 91"/>
                <a:gd name="T13" fmla="*/ 1313 h 115"/>
                <a:gd name="T14" fmla="*/ 1024 w 91"/>
                <a:gd name="T15" fmla="*/ 757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1" h="115">
                  <a:moveTo>
                    <a:pt x="91" y="66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83" y="16"/>
                    <a:pt x="64" y="29"/>
                    <a:pt x="40" y="32"/>
                  </a:cubicBezTo>
                  <a:cubicBezTo>
                    <a:pt x="54" y="31"/>
                    <a:pt x="61" y="39"/>
                    <a:pt x="62" y="48"/>
                  </a:cubicBezTo>
                  <a:cubicBezTo>
                    <a:pt x="63" y="55"/>
                    <a:pt x="68" y="77"/>
                    <a:pt x="59" y="89"/>
                  </a:cubicBezTo>
                  <a:cubicBezTo>
                    <a:pt x="49" y="102"/>
                    <a:pt x="15" y="112"/>
                    <a:pt x="0" y="110"/>
                  </a:cubicBezTo>
                  <a:cubicBezTo>
                    <a:pt x="7" y="113"/>
                    <a:pt x="15" y="115"/>
                    <a:pt x="27" y="115"/>
                  </a:cubicBezTo>
                  <a:cubicBezTo>
                    <a:pt x="62" y="115"/>
                    <a:pt x="91" y="93"/>
                    <a:pt x="91" y="66"/>
                  </a:cubicBezTo>
                  <a:close/>
                </a:path>
              </a:pathLst>
            </a:custGeom>
            <a:solidFill>
              <a:srgbClr val="1C2D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6" name="Freeform 123">
              <a:extLst>
                <a:ext uri="{FF2B5EF4-FFF2-40B4-BE49-F238E27FC236}">
                  <a16:creationId xmlns:a16="http://schemas.microsoft.com/office/drawing/2014/main" id="{71BD72CD-AC5D-D74E-BF14-61CC803E5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2593"/>
              <a:ext cx="78" cy="72"/>
            </a:xfrm>
            <a:custGeom>
              <a:avLst/>
              <a:gdLst>
                <a:gd name="T0" fmla="*/ 78 w 78"/>
                <a:gd name="T1" fmla="*/ 72 h 72"/>
                <a:gd name="T2" fmla="*/ 0 w 78"/>
                <a:gd name="T3" fmla="*/ 0 h 72"/>
                <a:gd name="T4" fmla="*/ 78 w 78"/>
                <a:gd name="T5" fmla="*/ 72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72">
                  <a:moveTo>
                    <a:pt x="78" y="72"/>
                  </a:moveTo>
                  <a:lnTo>
                    <a:pt x="0" y="0"/>
                  </a:lnTo>
                  <a:lnTo>
                    <a:pt x="78" y="72"/>
                  </a:lnTo>
                  <a:close/>
                </a:path>
              </a:pathLst>
            </a:custGeom>
            <a:solidFill>
              <a:srgbClr val="0E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7" name="Line 124">
              <a:extLst>
                <a:ext uri="{FF2B5EF4-FFF2-40B4-BE49-F238E27FC236}">
                  <a16:creationId xmlns:a16="http://schemas.microsoft.com/office/drawing/2014/main" id="{6DB60A29-F7AF-974C-97E4-1D909B2046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03" y="2593"/>
              <a:ext cx="78" cy="7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8" name="Oval 125">
              <a:extLst>
                <a:ext uri="{FF2B5EF4-FFF2-40B4-BE49-F238E27FC236}">
                  <a16:creationId xmlns:a16="http://schemas.microsoft.com/office/drawing/2014/main" id="{37145F1B-B827-1F48-AB92-02BDEDA53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2555"/>
              <a:ext cx="291" cy="223"/>
            </a:xfrm>
            <a:prstGeom prst="ellipse">
              <a:avLst/>
            </a:prstGeom>
            <a:solidFill>
              <a:srgbClr val="516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79" name="Freeform 126">
              <a:extLst>
                <a:ext uri="{FF2B5EF4-FFF2-40B4-BE49-F238E27FC236}">
                  <a16:creationId xmlns:a16="http://schemas.microsoft.com/office/drawing/2014/main" id="{6EFDE90A-23C3-1A4A-9A38-0A3DBF885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" y="2665"/>
              <a:ext cx="291" cy="318"/>
            </a:xfrm>
            <a:custGeom>
              <a:avLst/>
              <a:gdLst>
                <a:gd name="T0" fmla="*/ 1480 w 129"/>
                <a:gd name="T1" fmla="*/ 1042 h 141"/>
                <a:gd name="T2" fmla="*/ 749 w 129"/>
                <a:gd name="T3" fmla="*/ 1617 h 141"/>
                <a:gd name="T4" fmla="*/ 0 w 129"/>
                <a:gd name="T5" fmla="*/ 1042 h 141"/>
                <a:gd name="T6" fmla="*/ 0 w 129"/>
                <a:gd name="T7" fmla="*/ 0 h 141"/>
                <a:gd name="T8" fmla="*/ 749 w 129"/>
                <a:gd name="T9" fmla="*/ 575 h 141"/>
                <a:gd name="T10" fmla="*/ 1480 w 129"/>
                <a:gd name="T11" fmla="*/ 0 h 141"/>
                <a:gd name="T12" fmla="*/ 1480 w 129"/>
                <a:gd name="T13" fmla="*/ 104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41">
                  <a:moveTo>
                    <a:pt x="129" y="91"/>
                  </a:moveTo>
                  <a:cubicBezTo>
                    <a:pt x="129" y="119"/>
                    <a:pt x="100" y="141"/>
                    <a:pt x="65" y="141"/>
                  </a:cubicBezTo>
                  <a:cubicBezTo>
                    <a:pt x="29" y="141"/>
                    <a:pt x="0" y="119"/>
                    <a:pt x="0" y="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29" y="50"/>
                    <a:pt x="65" y="50"/>
                  </a:cubicBezTo>
                  <a:cubicBezTo>
                    <a:pt x="100" y="50"/>
                    <a:pt x="129" y="28"/>
                    <a:pt x="129" y="0"/>
                  </a:cubicBezTo>
                  <a:lnTo>
                    <a:pt x="129" y="91"/>
                  </a:lnTo>
                  <a:close/>
                </a:path>
              </a:pathLst>
            </a:custGeom>
            <a:solidFill>
              <a:srgbClr val="2A3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0" name="Freeform 127">
              <a:extLst>
                <a:ext uri="{FF2B5EF4-FFF2-40B4-BE49-F238E27FC236}">
                  <a16:creationId xmlns:a16="http://schemas.microsoft.com/office/drawing/2014/main" id="{64865D10-E94E-A145-BBA4-899EEF2B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" y="2593"/>
              <a:ext cx="76" cy="72"/>
            </a:xfrm>
            <a:custGeom>
              <a:avLst/>
              <a:gdLst>
                <a:gd name="T0" fmla="*/ 76 w 76"/>
                <a:gd name="T1" fmla="*/ 72 h 72"/>
                <a:gd name="T2" fmla="*/ 0 w 76"/>
                <a:gd name="T3" fmla="*/ 0 h 72"/>
                <a:gd name="T4" fmla="*/ 76 w 76"/>
                <a:gd name="T5" fmla="*/ 72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" h="72">
                  <a:moveTo>
                    <a:pt x="76" y="72"/>
                  </a:moveTo>
                  <a:lnTo>
                    <a:pt x="0" y="0"/>
                  </a:lnTo>
                  <a:lnTo>
                    <a:pt x="76" y="72"/>
                  </a:lnTo>
                  <a:close/>
                </a:path>
              </a:pathLst>
            </a:custGeom>
            <a:solidFill>
              <a:srgbClr val="0E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1" name="Line 128">
              <a:extLst>
                <a:ext uri="{FF2B5EF4-FFF2-40B4-BE49-F238E27FC236}">
                  <a16:creationId xmlns:a16="http://schemas.microsoft.com/office/drawing/2014/main" id="{AD8A4E2B-3493-654C-A0CC-FC5A0C5F0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04" y="2593"/>
              <a:ext cx="76" cy="7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2" name="Oval 129">
              <a:extLst>
                <a:ext uri="{FF2B5EF4-FFF2-40B4-BE49-F238E27FC236}">
                  <a16:creationId xmlns:a16="http://schemas.microsoft.com/office/drawing/2014/main" id="{9E084F06-580E-A940-A116-24B36B811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555"/>
              <a:ext cx="290" cy="223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3" name="Freeform 130">
              <a:extLst>
                <a:ext uri="{FF2B5EF4-FFF2-40B4-BE49-F238E27FC236}">
                  <a16:creationId xmlns:a16="http://schemas.microsoft.com/office/drawing/2014/main" id="{44C5B7F0-9FFC-C447-AC8C-91158C74D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2665"/>
              <a:ext cx="290" cy="318"/>
            </a:xfrm>
            <a:custGeom>
              <a:avLst/>
              <a:gdLst>
                <a:gd name="T0" fmla="*/ 0 w 129"/>
                <a:gd name="T1" fmla="*/ 1042 h 141"/>
                <a:gd name="T2" fmla="*/ 737 w 129"/>
                <a:gd name="T3" fmla="*/ 1617 h 141"/>
                <a:gd name="T4" fmla="*/ 1466 w 129"/>
                <a:gd name="T5" fmla="*/ 1042 h 141"/>
                <a:gd name="T6" fmla="*/ 1466 w 129"/>
                <a:gd name="T7" fmla="*/ 0 h 141"/>
                <a:gd name="T8" fmla="*/ 737 w 129"/>
                <a:gd name="T9" fmla="*/ 575 h 141"/>
                <a:gd name="T10" fmla="*/ 0 w 129"/>
                <a:gd name="T11" fmla="*/ 0 h 141"/>
                <a:gd name="T12" fmla="*/ 0 w 129"/>
                <a:gd name="T13" fmla="*/ 104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41">
                  <a:moveTo>
                    <a:pt x="0" y="91"/>
                  </a:moveTo>
                  <a:cubicBezTo>
                    <a:pt x="0" y="119"/>
                    <a:pt x="29" y="141"/>
                    <a:pt x="65" y="141"/>
                  </a:cubicBezTo>
                  <a:cubicBezTo>
                    <a:pt x="100" y="141"/>
                    <a:pt x="129" y="119"/>
                    <a:pt x="129" y="9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28"/>
                    <a:pt x="100" y="50"/>
                    <a:pt x="65" y="50"/>
                  </a:cubicBezTo>
                  <a:cubicBezTo>
                    <a:pt x="29" y="50"/>
                    <a:pt x="0" y="28"/>
                    <a:pt x="0" y="0"/>
                  </a:cubicBezTo>
                  <a:lnTo>
                    <a:pt x="0" y="91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4" name="Line 131">
              <a:extLst>
                <a:ext uri="{FF2B5EF4-FFF2-40B4-BE49-F238E27FC236}">
                  <a16:creationId xmlns:a16="http://schemas.microsoft.com/office/drawing/2014/main" id="{F31D7729-474A-AD4D-84DF-691F7A1147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03" y="2593"/>
              <a:ext cx="78" cy="72"/>
            </a:xfrm>
            <a:prstGeom prst="line">
              <a:avLst/>
            </a:prstGeom>
            <a:noFill/>
            <a:ln w="1428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5" name="Oval 132">
              <a:extLst>
                <a:ext uri="{FF2B5EF4-FFF2-40B4-BE49-F238E27FC236}">
                  <a16:creationId xmlns:a16="http://schemas.microsoft.com/office/drawing/2014/main" id="{5BBA4A78-C0AC-3D4E-97B0-B6D9B6DBA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2555"/>
              <a:ext cx="291" cy="223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6" name="Freeform 133">
              <a:extLst>
                <a:ext uri="{FF2B5EF4-FFF2-40B4-BE49-F238E27FC236}">
                  <a16:creationId xmlns:a16="http://schemas.microsoft.com/office/drawing/2014/main" id="{0AC51110-639B-DA4F-8F99-A1138AD0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" y="2665"/>
              <a:ext cx="291" cy="318"/>
            </a:xfrm>
            <a:custGeom>
              <a:avLst/>
              <a:gdLst>
                <a:gd name="T0" fmla="*/ 1480 w 129"/>
                <a:gd name="T1" fmla="*/ 1042 h 141"/>
                <a:gd name="T2" fmla="*/ 749 w 129"/>
                <a:gd name="T3" fmla="*/ 1617 h 141"/>
                <a:gd name="T4" fmla="*/ 0 w 129"/>
                <a:gd name="T5" fmla="*/ 1042 h 141"/>
                <a:gd name="T6" fmla="*/ 0 w 129"/>
                <a:gd name="T7" fmla="*/ 0 h 141"/>
                <a:gd name="T8" fmla="*/ 749 w 129"/>
                <a:gd name="T9" fmla="*/ 575 h 141"/>
                <a:gd name="T10" fmla="*/ 1480 w 129"/>
                <a:gd name="T11" fmla="*/ 0 h 141"/>
                <a:gd name="T12" fmla="*/ 1480 w 129"/>
                <a:gd name="T13" fmla="*/ 104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41">
                  <a:moveTo>
                    <a:pt x="129" y="91"/>
                  </a:moveTo>
                  <a:cubicBezTo>
                    <a:pt x="129" y="119"/>
                    <a:pt x="100" y="141"/>
                    <a:pt x="65" y="141"/>
                  </a:cubicBezTo>
                  <a:cubicBezTo>
                    <a:pt x="29" y="141"/>
                    <a:pt x="0" y="119"/>
                    <a:pt x="0" y="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29" y="50"/>
                    <a:pt x="65" y="50"/>
                  </a:cubicBezTo>
                  <a:cubicBezTo>
                    <a:pt x="100" y="50"/>
                    <a:pt x="129" y="28"/>
                    <a:pt x="129" y="0"/>
                  </a:cubicBezTo>
                  <a:lnTo>
                    <a:pt x="129" y="91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7" name="Freeform 134">
              <a:extLst>
                <a:ext uri="{FF2B5EF4-FFF2-40B4-BE49-F238E27FC236}">
                  <a16:creationId xmlns:a16="http://schemas.microsoft.com/office/drawing/2014/main" id="{1300D47A-1DA7-7F4B-AC1A-40DFBD8AA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578"/>
              <a:ext cx="200" cy="189"/>
            </a:xfrm>
            <a:custGeom>
              <a:avLst/>
              <a:gdLst>
                <a:gd name="T0" fmla="*/ 636 w 89"/>
                <a:gd name="T1" fmla="*/ 0 h 84"/>
                <a:gd name="T2" fmla="*/ 928 w 89"/>
                <a:gd name="T3" fmla="*/ 410 h 84"/>
                <a:gd name="T4" fmla="*/ 272 w 89"/>
                <a:gd name="T5" fmla="*/ 923 h 84"/>
                <a:gd name="T6" fmla="*/ 0 w 89"/>
                <a:gd name="T7" fmla="*/ 866 h 84"/>
                <a:gd name="T8" fmla="*/ 364 w 89"/>
                <a:gd name="T9" fmla="*/ 956 h 84"/>
                <a:gd name="T10" fmla="*/ 1009 w 89"/>
                <a:gd name="T11" fmla="*/ 457 h 84"/>
                <a:gd name="T12" fmla="*/ 636 w 89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" h="84">
                  <a:moveTo>
                    <a:pt x="56" y="0"/>
                  </a:moveTo>
                  <a:cubicBezTo>
                    <a:pt x="72" y="8"/>
                    <a:pt x="82" y="21"/>
                    <a:pt x="82" y="36"/>
                  </a:cubicBezTo>
                  <a:cubicBezTo>
                    <a:pt x="82" y="61"/>
                    <a:pt x="56" y="81"/>
                    <a:pt x="24" y="81"/>
                  </a:cubicBezTo>
                  <a:cubicBezTo>
                    <a:pt x="16" y="81"/>
                    <a:pt x="7" y="79"/>
                    <a:pt x="0" y="76"/>
                  </a:cubicBezTo>
                  <a:cubicBezTo>
                    <a:pt x="9" y="81"/>
                    <a:pt x="20" y="84"/>
                    <a:pt x="32" y="84"/>
                  </a:cubicBezTo>
                  <a:cubicBezTo>
                    <a:pt x="64" y="84"/>
                    <a:pt x="89" y="64"/>
                    <a:pt x="89" y="40"/>
                  </a:cubicBezTo>
                  <a:cubicBezTo>
                    <a:pt x="89" y="22"/>
                    <a:pt x="76" y="7"/>
                    <a:pt x="56" y="0"/>
                  </a:cubicBezTo>
                  <a:close/>
                </a:path>
              </a:pathLst>
            </a:custGeom>
            <a:solidFill>
              <a:srgbClr val="334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8" name="Freeform 135">
              <a:extLst>
                <a:ext uri="{FF2B5EF4-FFF2-40B4-BE49-F238E27FC236}">
                  <a16:creationId xmlns:a16="http://schemas.microsoft.com/office/drawing/2014/main" id="{6E738793-8A95-184F-96E8-72C5006FA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2564"/>
              <a:ext cx="177" cy="176"/>
            </a:xfrm>
            <a:custGeom>
              <a:avLst/>
              <a:gdLst>
                <a:gd name="T0" fmla="*/ 202 w 79"/>
                <a:gd name="T1" fmla="*/ 896 h 78"/>
                <a:gd name="T2" fmla="*/ 101 w 79"/>
                <a:gd name="T3" fmla="*/ 564 h 78"/>
                <a:gd name="T4" fmla="*/ 878 w 79"/>
                <a:gd name="T5" fmla="*/ 36 h 78"/>
                <a:gd name="T6" fmla="*/ 878 w 79"/>
                <a:gd name="T7" fmla="*/ 36 h 78"/>
                <a:gd name="T8" fmla="*/ 652 w 79"/>
                <a:gd name="T9" fmla="*/ 0 h 78"/>
                <a:gd name="T10" fmla="*/ 0 w 79"/>
                <a:gd name="T11" fmla="*/ 519 h 78"/>
                <a:gd name="T12" fmla="*/ 202 w 79"/>
                <a:gd name="T13" fmla="*/ 896 h 78"/>
                <a:gd name="T14" fmla="*/ 202 w 79"/>
                <a:gd name="T15" fmla="*/ 896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" h="78">
                  <a:moveTo>
                    <a:pt x="18" y="78"/>
                  </a:moveTo>
                  <a:cubicBezTo>
                    <a:pt x="12" y="71"/>
                    <a:pt x="9" y="59"/>
                    <a:pt x="9" y="49"/>
                  </a:cubicBezTo>
                  <a:cubicBezTo>
                    <a:pt x="9" y="24"/>
                    <a:pt x="38" y="2"/>
                    <a:pt x="78" y="3"/>
                  </a:cubicBezTo>
                  <a:cubicBezTo>
                    <a:pt x="79" y="4"/>
                    <a:pt x="79" y="4"/>
                    <a:pt x="78" y="3"/>
                  </a:cubicBezTo>
                  <a:cubicBezTo>
                    <a:pt x="72" y="1"/>
                    <a:pt x="65" y="0"/>
                    <a:pt x="58" y="0"/>
                  </a:cubicBezTo>
                  <a:cubicBezTo>
                    <a:pt x="26" y="0"/>
                    <a:pt x="0" y="21"/>
                    <a:pt x="0" y="45"/>
                  </a:cubicBezTo>
                  <a:cubicBezTo>
                    <a:pt x="0" y="58"/>
                    <a:pt x="7" y="70"/>
                    <a:pt x="18" y="78"/>
                  </a:cubicBezTo>
                  <a:cubicBezTo>
                    <a:pt x="18" y="78"/>
                    <a:pt x="18" y="77"/>
                    <a:pt x="18" y="78"/>
                  </a:cubicBezTo>
                  <a:close/>
                </a:path>
              </a:pathLst>
            </a:custGeom>
            <a:solidFill>
              <a:srgbClr val="96A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89" name="Freeform 136">
              <a:extLst>
                <a:ext uri="{FF2B5EF4-FFF2-40B4-BE49-F238E27FC236}">
                  <a16:creationId xmlns:a16="http://schemas.microsoft.com/office/drawing/2014/main" id="{60985341-A5F8-4F4A-8BE3-3B4F9B26F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710"/>
              <a:ext cx="205" cy="259"/>
            </a:xfrm>
            <a:custGeom>
              <a:avLst/>
              <a:gdLst>
                <a:gd name="T0" fmla="*/ 1041 w 91"/>
                <a:gd name="T1" fmla="*/ 757 h 115"/>
                <a:gd name="T2" fmla="*/ 1041 w 91"/>
                <a:gd name="T3" fmla="*/ 0 h 115"/>
                <a:gd name="T4" fmla="*/ 457 w 91"/>
                <a:gd name="T5" fmla="*/ 365 h 115"/>
                <a:gd name="T6" fmla="*/ 710 w 91"/>
                <a:gd name="T7" fmla="*/ 547 h 115"/>
                <a:gd name="T8" fmla="*/ 676 w 91"/>
                <a:gd name="T9" fmla="*/ 1013 h 115"/>
                <a:gd name="T10" fmla="*/ 0 w 91"/>
                <a:gd name="T11" fmla="*/ 1259 h 115"/>
                <a:gd name="T12" fmla="*/ 309 w 91"/>
                <a:gd name="T13" fmla="*/ 1313 h 115"/>
                <a:gd name="T14" fmla="*/ 1041 w 91"/>
                <a:gd name="T15" fmla="*/ 757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1" h="115">
                  <a:moveTo>
                    <a:pt x="91" y="66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83" y="16"/>
                    <a:pt x="64" y="29"/>
                    <a:pt x="40" y="32"/>
                  </a:cubicBezTo>
                  <a:cubicBezTo>
                    <a:pt x="54" y="31"/>
                    <a:pt x="61" y="39"/>
                    <a:pt x="62" y="48"/>
                  </a:cubicBezTo>
                  <a:cubicBezTo>
                    <a:pt x="63" y="55"/>
                    <a:pt x="68" y="77"/>
                    <a:pt x="59" y="89"/>
                  </a:cubicBezTo>
                  <a:cubicBezTo>
                    <a:pt x="49" y="102"/>
                    <a:pt x="15" y="112"/>
                    <a:pt x="0" y="110"/>
                  </a:cubicBezTo>
                  <a:cubicBezTo>
                    <a:pt x="7" y="113"/>
                    <a:pt x="15" y="115"/>
                    <a:pt x="27" y="115"/>
                  </a:cubicBezTo>
                  <a:cubicBezTo>
                    <a:pt x="62" y="115"/>
                    <a:pt x="91" y="93"/>
                    <a:pt x="91" y="66"/>
                  </a:cubicBezTo>
                  <a:close/>
                </a:path>
              </a:pathLst>
            </a:custGeom>
            <a:solidFill>
              <a:srgbClr val="1C2D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90" name="Line 137">
              <a:extLst>
                <a:ext uri="{FF2B5EF4-FFF2-40B4-BE49-F238E27FC236}">
                  <a16:creationId xmlns:a16="http://schemas.microsoft.com/office/drawing/2014/main" id="{AE15C375-7D67-D442-8B94-7AFC8C564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04" y="2593"/>
              <a:ext cx="76" cy="72"/>
            </a:xfrm>
            <a:prstGeom prst="line">
              <a:avLst/>
            </a:prstGeom>
            <a:noFill/>
            <a:ln w="1428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91" name="Freeform 138">
              <a:extLst>
                <a:ext uri="{FF2B5EF4-FFF2-40B4-BE49-F238E27FC236}">
                  <a16:creationId xmlns:a16="http://schemas.microsoft.com/office/drawing/2014/main" id="{F4AC390E-792B-3449-BDF6-D294E9559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2746"/>
              <a:ext cx="32" cy="185"/>
            </a:xfrm>
            <a:custGeom>
              <a:avLst/>
              <a:gdLst>
                <a:gd name="T0" fmla="*/ 0 w 14"/>
                <a:gd name="T1" fmla="*/ 0 h 82"/>
                <a:gd name="T2" fmla="*/ 0 w 14"/>
                <a:gd name="T3" fmla="*/ 641 h 82"/>
                <a:gd name="T4" fmla="*/ 167 w 14"/>
                <a:gd name="T5" fmla="*/ 941 h 82"/>
                <a:gd name="T6" fmla="*/ 85 w 14"/>
                <a:gd name="T7" fmla="*/ 733 h 82"/>
                <a:gd name="T8" fmla="*/ 0 w 14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2">
                  <a:moveTo>
                    <a:pt x="0" y="0"/>
                  </a:moveTo>
                  <a:cubicBezTo>
                    <a:pt x="0" y="19"/>
                    <a:pt x="0" y="47"/>
                    <a:pt x="0" y="56"/>
                  </a:cubicBezTo>
                  <a:cubicBezTo>
                    <a:pt x="0" y="65"/>
                    <a:pt x="7" y="77"/>
                    <a:pt x="14" y="82"/>
                  </a:cubicBezTo>
                  <a:cubicBezTo>
                    <a:pt x="10" y="76"/>
                    <a:pt x="8" y="71"/>
                    <a:pt x="7" y="64"/>
                  </a:cubicBezTo>
                  <a:cubicBezTo>
                    <a:pt x="6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CC8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  <p:sp>
          <p:nvSpPr>
            <p:cNvPr id="192" name="Freeform 139">
              <a:extLst>
                <a:ext uri="{FF2B5EF4-FFF2-40B4-BE49-F238E27FC236}">
                  <a16:creationId xmlns:a16="http://schemas.microsoft.com/office/drawing/2014/main" id="{C70DA35E-23FD-CB47-A2D9-EC64E69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746"/>
              <a:ext cx="34" cy="185"/>
            </a:xfrm>
            <a:custGeom>
              <a:avLst/>
              <a:gdLst>
                <a:gd name="T0" fmla="*/ 0 w 15"/>
                <a:gd name="T1" fmla="*/ 0 h 82"/>
                <a:gd name="T2" fmla="*/ 0 w 15"/>
                <a:gd name="T3" fmla="*/ 641 h 82"/>
                <a:gd name="T4" fmla="*/ 175 w 15"/>
                <a:gd name="T5" fmla="*/ 941 h 82"/>
                <a:gd name="T6" fmla="*/ 82 w 15"/>
                <a:gd name="T7" fmla="*/ 733 h 82"/>
                <a:gd name="T8" fmla="*/ 0 w 15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82">
                  <a:moveTo>
                    <a:pt x="0" y="0"/>
                  </a:moveTo>
                  <a:cubicBezTo>
                    <a:pt x="0" y="19"/>
                    <a:pt x="0" y="47"/>
                    <a:pt x="0" y="56"/>
                  </a:cubicBezTo>
                  <a:cubicBezTo>
                    <a:pt x="0" y="65"/>
                    <a:pt x="8" y="77"/>
                    <a:pt x="15" y="82"/>
                  </a:cubicBezTo>
                  <a:cubicBezTo>
                    <a:pt x="11" y="76"/>
                    <a:pt x="8" y="71"/>
                    <a:pt x="7" y="64"/>
                  </a:cubicBezTo>
                  <a:cubicBezTo>
                    <a:pt x="7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CC8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>
                <a:solidFill>
                  <a:schemeClr val="accent4"/>
                </a:solidFill>
              </a:endParaRPr>
            </a:p>
          </p:txBody>
        </p:sp>
      </p:grpSp>
      <p:pic>
        <p:nvPicPr>
          <p:cNvPr id="193" name="Image 192">
            <a:extLst>
              <a:ext uri="{FF2B5EF4-FFF2-40B4-BE49-F238E27FC236}">
                <a16:creationId xmlns:a16="http://schemas.microsoft.com/office/drawing/2014/main" id="{6CB67CB3-9A21-E54C-845B-84303AEB2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00" b="100000" l="33429" r="64286"/>
                    </a14:imgEffect>
                  </a14:imgLayer>
                </a14:imgProps>
              </a:ext>
            </a:extLst>
          </a:blip>
          <a:srcRect l="34945" t="31171" r="34693"/>
          <a:stretch/>
        </p:blipFill>
        <p:spPr>
          <a:xfrm>
            <a:off x="3975484" y="1630516"/>
            <a:ext cx="317620" cy="720000"/>
          </a:xfrm>
          <a:prstGeom prst="rect">
            <a:avLst/>
          </a:prstGeom>
        </p:spPr>
      </p:pic>
      <p:sp>
        <p:nvSpPr>
          <p:cNvPr id="194" name="Cylindre 193">
            <a:extLst>
              <a:ext uri="{FF2B5EF4-FFF2-40B4-BE49-F238E27FC236}">
                <a16:creationId xmlns:a16="http://schemas.microsoft.com/office/drawing/2014/main" id="{8503B3E4-CD21-5440-9B3B-D1206F8194F1}"/>
              </a:ext>
            </a:extLst>
          </p:cNvPr>
          <p:cNvSpPr/>
          <p:nvPr/>
        </p:nvSpPr>
        <p:spPr>
          <a:xfrm>
            <a:off x="4017373" y="1914717"/>
            <a:ext cx="238928" cy="338156"/>
          </a:xfrm>
          <a:prstGeom prst="ca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D3E19905-55A8-994F-BE38-85BB47E3B477}"/>
              </a:ext>
            </a:extLst>
          </p:cNvPr>
          <p:cNvSpPr txBox="1"/>
          <p:nvPr/>
        </p:nvSpPr>
        <p:spPr>
          <a:xfrm>
            <a:off x="3805115" y="3108670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@ 70°C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FB5C4729-5B3C-FC48-93B8-AD7F98A0C8A7}"/>
              </a:ext>
            </a:extLst>
          </p:cNvPr>
          <p:cNvSpPr txBox="1"/>
          <p:nvPr/>
        </p:nvSpPr>
        <p:spPr>
          <a:xfrm>
            <a:off x="4500371" y="2177675"/>
            <a:ext cx="285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chemeClr val="accent4"/>
                </a:solidFill>
              </a:rPr>
              <a:t>+</a:t>
            </a:r>
          </a:p>
        </p:txBody>
      </p:sp>
      <p:sp>
        <p:nvSpPr>
          <p:cNvPr id="210" name="Flèche courbée vers la droite 209">
            <a:extLst>
              <a:ext uri="{FF2B5EF4-FFF2-40B4-BE49-F238E27FC236}">
                <a16:creationId xmlns:a16="http://schemas.microsoft.com/office/drawing/2014/main" id="{899CC22A-14F0-974D-B74A-A4FFE7A64EC2}"/>
              </a:ext>
            </a:extLst>
          </p:cNvPr>
          <p:cNvSpPr/>
          <p:nvPr/>
        </p:nvSpPr>
        <p:spPr>
          <a:xfrm>
            <a:off x="5916451" y="2900138"/>
            <a:ext cx="394335" cy="189000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sp>
        <p:nvSpPr>
          <p:cNvPr id="211" name="Disque magnétique 210">
            <a:extLst>
              <a:ext uri="{FF2B5EF4-FFF2-40B4-BE49-F238E27FC236}">
                <a16:creationId xmlns:a16="http://schemas.microsoft.com/office/drawing/2014/main" id="{756A35CB-4059-1A4A-B621-01B39319F50E}"/>
              </a:ext>
            </a:extLst>
          </p:cNvPr>
          <p:cNvSpPr>
            <a:spLocks noChangeAspect="1"/>
          </p:cNvSpPr>
          <p:nvPr/>
        </p:nvSpPr>
        <p:spPr>
          <a:xfrm>
            <a:off x="6063426" y="2767335"/>
            <a:ext cx="115404" cy="288000"/>
          </a:xfrm>
          <a:prstGeom prst="flowChartMagneticDisk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sp>
        <p:nvSpPr>
          <p:cNvPr id="212" name="Disque magnétique 211">
            <a:extLst>
              <a:ext uri="{FF2B5EF4-FFF2-40B4-BE49-F238E27FC236}">
                <a16:creationId xmlns:a16="http://schemas.microsoft.com/office/drawing/2014/main" id="{F1EC33CF-2A22-0141-9EB0-2D666EF4A45E}"/>
              </a:ext>
            </a:extLst>
          </p:cNvPr>
          <p:cNvSpPr>
            <a:spLocks noChangeAspect="1"/>
          </p:cNvSpPr>
          <p:nvPr/>
        </p:nvSpPr>
        <p:spPr>
          <a:xfrm>
            <a:off x="5081081" y="2642530"/>
            <a:ext cx="1968000" cy="144000"/>
          </a:xfrm>
          <a:prstGeom prst="flowChartMagneticDisk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sp>
        <p:nvSpPr>
          <p:cNvPr id="222" name="ZoneTexte 221">
            <a:extLst>
              <a:ext uri="{FF2B5EF4-FFF2-40B4-BE49-F238E27FC236}">
                <a16:creationId xmlns:a16="http://schemas.microsoft.com/office/drawing/2014/main" id="{1D5FFC97-2EF7-3046-8D4C-41C0CDA3F1E7}"/>
              </a:ext>
            </a:extLst>
          </p:cNvPr>
          <p:cNvSpPr txBox="1"/>
          <p:nvPr/>
        </p:nvSpPr>
        <p:spPr>
          <a:xfrm>
            <a:off x="4858493" y="6054384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@ 150°C</a:t>
            </a:r>
          </a:p>
        </p:txBody>
      </p:sp>
      <p:sp>
        <p:nvSpPr>
          <p:cNvPr id="109" name="Larme 108">
            <a:extLst>
              <a:ext uri="{FF2B5EF4-FFF2-40B4-BE49-F238E27FC236}">
                <a16:creationId xmlns:a16="http://schemas.microsoft.com/office/drawing/2014/main" id="{57A542E9-8A87-574A-824D-3235D94A5E7A}"/>
              </a:ext>
            </a:extLst>
          </p:cNvPr>
          <p:cNvSpPr>
            <a:spLocks noChangeAspect="1"/>
          </p:cNvSpPr>
          <p:nvPr/>
        </p:nvSpPr>
        <p:spPr>
          <a:xfrm rot="18460156">
            <a:off x="5641077" y="1319439"/>
            <a:ext cx="210104" cy="18000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4"/>
              </a:solidFill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50CA6256-D5E5-1B4C-ACC5-7304983D536A}"/>
              </a:ext>
            </a:extLst>
          </p:cNvPr>
          <p:cNvSpPr txBox="1"/>
          <p:nvPr/>
        </p:nvSpPr>
        <p:spPr>
          <a:xfrm>
            <a:off x="5879926" y="1245421"/>
            <a:ext cx="177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/>
                </a:solidFill>
              </a:rPr>
              <a:t>CsBr, AgBr, BiBr</a:t>
            </a:r>
            <a:r>
              <a:rPr lang="fr-FR" sz="1600" baseline="-25000" dirty="0">
                <a:solidFill>
                  <a:schemeClr val="accent4"/>
                </a:solidFill>
              </a:rPr>
              <a:t>3</a:t>
            </a:r>
            <a:r>
              <a:rPr lang="fr-FR" sz="1600" dirty="0">
                <a:solidFill>
                  <a:schemeClr val="accent4"/>
                </a:solidFill>
              </a:rPr>
              <a:t> in DMSO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42B944A3-EC41-EB48-9DE2-0D20EDFCC2A7}"/>
              </a:ext>
            </a:extLst>
          </p:cNvPr>
          <p:cNvSpPr txBox="1"/>
          <p:nvPr/>
        </p:nvSpPr>
        <p:spPr>
          <a:xfrm>
            <a:off x="5688580" y="4520564"/>
            <a:ext cx="2244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/>
                </a:solidFill>
              </a:rPr>
              <a:t>CsBr, AgBr, BiBr</a:t>
            </a:r>
            <a:r>
              <a:rPr lang="fr-FR" sz="1600" baseline="-25000" dirty="0">
                <a:solidFill>
                  <a:schemeClr val="accent4"/>
                </a:solidFill>
              </a:rPr>
              <a:t>3</a:t>
            </a:r>
            <a:r>
              <a:rPr lang="fr-FR" sz="1600" dirty="0">
                <a:solidFill>
                  <a:schemeClr val="accent4"/>
                </a:solidFill>
              </a:rPr>
              <a:t> in DMF:DMSO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B28CBACF-A9EA-9140-953A-E4F4CAD8DAE6}"/>
              </a:ext>
            </a:extLst>
          </p:cNvPr>
          <p:cNvSpPr txBox="1"/>
          <p:nvPr/>
        </p:nvSpPr>
        <p:spPr>
          <a:xfrm>
            <a:off x="1226526" y="2350516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4"/>
                </a:solidFill>
              </a:rPr>
              <a:t>Spin-coating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5506007E-9386-0D4D-B7BC-5E77A74B448F}"/>
              </a:ext>
            </a:extLst>
          </p:cNvPr>
          <p:cNvSpPr txBox="1"/>
          <p:nvPr/>
        </p:nvSpPr>
        <p:spPr>
          <a:xfrm>
            <a:off x="955098" y="4441642"/>
            <a:ext cx="200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accent4"/>
                </a:solidFill>
              </a:rPr>
              <a:t>Ultrasonic</a:t>
            </a:r>
            <a:r>
              <a:rPr lang="fr-FR" sz="2000" dirty="0">
                <a:solidFill>
                  <a:schemeClr val="accent4"/>
                </a:solidFill>
              </a:rPr>
              <a:t> spray </a:t>
            </a:r>
            <a:r>
              <a:rPr lang="fr-FR" sz="2000" dirty="0" err="1">
                <a:solidFill>
                  <a:schemeClr val="accent4"/>
                </a:solidFill>
              </a:rPr>
              <a:t>pyrolisis</a:t>
            </a:r>
            <a:endParaRPr lang="fr-FR" sz="2000" dirty="0">
              <a:solidFill>
                <a:schemeClr val="accent4"/>
              </a:solidFill>
            </a:endParaRPr>
          </a:p>
        </p:txBody>
      </p:sp>
      <p:pic>
        <p:nvPicPr>
          <p:cNvPr id="197" name="Image 196">
            <a:extLst>
              <a:ext uri="{FF2B5EF4-FFF2-40B4-BE49-F238E27FC236}">
                <a16:creationId xmlns:a16="http://schemas.microsoft.com/office/drawing/2014/main" id="{4A0CC926-7EDD-0142-87B8-17CDD703F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195" y="1309453"/>
            <a:ext cx="3776720" cy="2145498"/>
          </a:xfrm>
          <a:prstGeom prst="rect">
            <a:avLst/>
          </a:prstGeom>
        </p:spPr>
      </p:pic>
      <p:pic>
        <p:nvPicPr>
          <p:cNvPr id="198" name="Image 197">
            <a:extLst>
              <a:ext uri="{FF2B5EF4-FFF2-40B4-BE49-F238E27FC236}">
                <a16:creationId xmlns:a16="http://schemas.microsoft.com/office/drawing/2014/main" id="{86D0ECEE-7C6F-7B4E-9022-AFC99D5CF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6342" y="4404979"/>
            <a:ext cx="4236243" cy="2406546"/>
          </a:xfrm>
          <a:prstGeom prst="rect">
            <a:avLst/>
          </a:prstGeom>
        </p:spPr>
      </p:pic>
      <p:sp>
        <p:nvSpPr>
          <p:cNvPr id="199" name="ZoneTexte 198">
            <a:extLst>
              <a:ext uri="{FF2B5EF4-FFF2-40B4-BE49-F238E27FC236}">
                <a16:creationId xmlns:a16="http://schemas.microsoft.com/office/drawing/2014/main" id="{34FF987E-8A70-564D-8DB0-3E10CDD4FC63}"/>
              </a:ext>
            </a:extLst>
          </p:cNvPr>
          <p:cNvSpPr txBox="1"/>
          <p:nvPr/>
        </p:nvSpPr>
        <p:spPr>
          <a:xfrm>
            <a:off x="6417198" y="2834439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@ 70°C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DA5F9A25-6C42-E841-970D-9E868900BA2B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Strategy</a:t>
            </a:r>
            <a:r>
              <a:rPr lang="fr-FR" sz="2000" dirty="0">
                <a:solidFill>
                  <a:srgbClr val="00B050"/>
                </a:solidFill>
              </a:rPr>
              <a:t>- double </a:t>
            </a:r>
            <a:r>
              <a:rPr lang="fr-FR" sz="2000" dirty="0" err="1">
                <a:solidFill>
                  <a:srgbClr val="00B050"/>
                </a:solidFill>
              </a:rPr>
              <a:t>perovskite</a:t>
            </a:r>
            <a:r>
              <a:rPr lang="fr-FR" sz="2000" dirty="0">
                <a:solidFill>
                  <a:srgbClr val="00B050"/>
                </a:solidFill>
              </a:rPr>
              <a:t> focus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959598C-6098-0F4C-9E7B-C017A9DD2FC8}"/>
              </a:ext>
            </a:extLst>
          </p:cNvPr>
          <p:cNvCxnSpPr/>
          <p:nvPr/>
        </p:nvCxnSpPr>
        <p:spPr>
          <a:xfrm>
            <a:off x="2952877" y="1218958"/>
            <a:ext cx="0" cy="489356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>
            <a:extLst>
              <a:ext uri="{FF2B5EF4-FFF2-40B4-BE49-F238E27FC236}">
                <a16:creationId xmlns:a16="http://schemas.microsoft.com/office/drawing/2014/main" id="{7866974D-93D6-ED47-9A02-86222A1B56EE}"/>
              </a:ext>
            </a:extLst>
          </p:cNvPr>
          <p:cNvCxnSpPr>
            <a:cxnSpLocks/>
          </p:cNvCxnSpPr>
          <p:nvPr/>
        </p:nvCxnSpPr>
        <p:spPr>
          <a:xfrm flipH="1" flipV="1">
            <a:off x="981452" y="3620538"/>
            <a:ext cx="5552491" cy="3226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Espace réservé du numéro de diapositive 1">
            <a:extLst>
              <a:ext uri="{FF2B5EF4-FFF2-40B4-BE49-F238E27FC236}">
                <a16:creationId xmlns:a16="http://schemas.microsoft.com/office/drawing/2014/main" id="{2B9C1FB4-B79F-4247-AA1C-AEA9576CFC0B}"/>
              </a:ext>
            </a:extLst>
          </p:cNvPr>
          <p:cNvSpPr txBox="1">
            <a:spLocks/>
          </p:cNvSpPr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1200" dirty="0">
                <a:solidFill>
                  <a:srgbClr val="808080">
                    <a:tint val="75000"/>
                  </a:srgbClr>
                </a:solidFill>
                <a:latin typeface="Avenir Roman" panose="02000503020000020003" pitchFamily="2" charset="0"/>
              </a:rPr>
              <a:t>			18</a:t>
            </a:r>
            <a:endParaRPr lang="fr-FR" dirty="0">
              <a:solidFill>
                <a:srgbClr val="808080">
                  <a:tint val="75000"/>
                </a:srgb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8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3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782AD3E-CB71-A447-B2B1-E0AD9F0FF1D0}"/>
              </a:ext>
            </a:extLst>
          </p:cNvPr>
          <p:cNvSpPr txBox="1"/>
          <p:nvPr/>
        </p:nvSpPr>
        <p:spPr>
          <a:xfrm>
            <a:off x="407618" y="91262"/>
            <a:ext cx="490396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4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0B13D"/>
                </a:solidFill>
              </a:rPr>
              <a:t>Alternative: lead free materials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9AC0BD-F387-AD44-8149-B2F0399314FD}"/>
              </a:ext>
            </a:extLst>
          </p:cNvPr>
          <p:cNvSpPr>
            <a:spLocks noChangeAspect="1"/>
          </p:cNvSpPr>
          <p:nvPr/>
        </p:nvSpPr>
        <p:spPr>
          <a:xfrm>
            <a:off x="2577885" y="2295754"/>
            <a:ext cx="1331852" cy="13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ysClr val="windowText" lastClr="000000"/>
                </a:solidFill>
              </a:rPr>
              <a:t>Stability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0BCD9B-CA23-0F45-9528-7D7FBAF9D4C7}"/>
              </a:ext>
            </a:extLst>
          </p:cNvPr>
          <p:cNvSpPr>
            <a:spLocks noChangeAspect="1"/>
          </p:cNvSpPr>
          <p:nvPr/>
        </p:nvSpPr>
        <p:spPr>
          <a:xfrm>
            <a:off x="4499247" y="2301019"/>
            <a:ext cx="1331852" cy="1332000"/>
          </a:xfrm>
          <a:prstGeom prst="ellipse">
            <a:avLst/>
          </a:prstGeom>
          <a:noFill/>
          <a:ln>
            <a:solidFill>
              <a:srgbClr val="008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263770D-5DD7-D94F-BD1D-53F8C48EF10C}"/>
              </a:ext>
            </a:extLst>
          </p:cNvPr>
          <p:cNvSpPr>
            <a:spLocks noChangeAspect="1"/>
          </p:cNvSpPr>
          <p:nvPr/>
        </p:nvSpPr>
        <p:spPr>
          <a:xfrm>
            <a:off x="630745" y="2295754"/>
            <a:ext cx="1331852" cy="13320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ysClr val="windowText" lastClr="000000"/>
                </a:solidFill>
              </a:rPr>
              <a:t>Low</a:t>
            </a:r>
            <a:r>
              <a:rPr lang="fr-FR" sz="1400" dirty="0">
                <a:solidFill>
                  <a:sysClr val="windowText" lastClr="000000"/>
                </a:solidFill>
              </a:rPr>
              <a:t> </a:t>
            </a:r>
            <a:r>
              <a:rPr lang="fr-FR" sz="1400" dirty="0" err="1">
                <a:solidFill>
                  <a:sysClr val="windowText" lastClr="000000"/>
                </a:solidFill>
              </a:rPr>
              <a:t>toxicity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CA64D4-C626-C84B-9F55-5E15AB69EEDE}"/>
              </a:ext>
            </a:extLst>
          </p:cNvPr>
          <p:cNvSpPr txBox="1"/>
          <p:nvPr/>
        </p:nvSpPr>
        <p:spPr>
          <a:xfrm>
            <a:off x="4486420" y="2631689"/>
            <a:ext cx="13159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ysClr val="windowText" lastClr="000000"/>
                </a:solidFill>
              </a:rPr>
              <a:t>Cell processability</a:t>
            </a:r>
            <a:endParaRPr lang="fr-FR" sz="1400" dirty="0">
              <a:solidFill>
                <a:sysClr val="windowText" lastClr="000000"/>
              </a:solidFill>
            </a:endParaRPr>
          </a:p>
          <a:p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6FF535A-7F88-4948-B8D5-F9B7D68FBA6A}"/>
              </a:ext>
            </a:extLst>
          </p:cNvPr>
          <p:cNvSpPr>
            <a:spLocks noChangeAspect="1"/>
          </p:cNvSpPr>
          <p:nvPr/>
        </p:nvSpPr>
        <p:spPr>
          <a:xfrm>
            <a:off x="3282094" y="3911791"/>
            <a:ext cx="1768963" cy="1611418"/>
          </a:xfrm>
          <a:prstGeom prst="ellipse">
            <a:avLst/>
          </a:prstGeom>
          <a:noFill/>
          <a:ln>
            <a:solidFill>
              <a:srgbClr val="30B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Cs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2</a:t>
            </a:r>
            <a:r>
              <a:rPr lang="fr-FR" sz="1600" dirty="0">
                <a:solidFill>
                  <a:sysClr val="windowText" lastClr="000000"/>
                </a:solidFill>
              </a:rPr>
              <a:t>AgBiBr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6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87A553-9281-C147-9F01-8C39460CFAC6}"/>
              </a:ext>
            </a:extLst>
          </p:cNvPr>
          <p:cNvCxnSpPr>
            <a:cxnSpLocks/>
          </p:cNvCxnSpPr>
          <p:nvPr/>
        </p:nvCxnSpPr>
        <p:spPr>
          <a:xfrm>
            <a:off x="1815404" y="3373314"/>
            <a:ext cx="1538755" cy="95966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3753F647-BB5C-474E-8B8D-D5B2912F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887" y="4672781"/>
            <a:ext cx="792088" cy="652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6F2B8AC-21F7-D94D-83A9-80A60B6CBC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397" y="4002096"/>
            <a:ext cx="1255706" cy="136785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BDF80D5-1A8A-9D40-B5EE-4B59E9F03FE3}"/>
              </a:ext>
            </a:extLst>
          </p:cNvPr>
          <p:cNvSpPr txBox="1"/>
          <p:nvPr/>
        </p:nvSpPr>
        <p:spPr>
          <a:xfrm>
            <a:off x="5839810" y="522452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92355FC-C7BD-CB4E-9099-9A6D113A1FE9}"/>
              </a:ext>
            </a:extLst>
          </p:cNvPr>
          <p:cNvCxnSpPr>
            <a:cxnSpLocks/>
          </p:cNvCxnSpPr>
          <p:nvPr/>
        </p:nvCxnSpPr>
        <p:spPr>
          <a:xfrm>
            <a:off x="3587308" y="3528739"/>
            <a:ext cx="194926" cy="43949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E1DBCF3E-0A7C-D84B-87A6-01F9C20F60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95" y="5331596"/>
            <a:ext cx="310537" cy="3175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20A987D-D1C3-B149-A991-1325026DC4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774" y="4020364"/>
            <a:ext cx="300168" cy="28342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1DCF42-4BD6-C148-87A9-DA54A563B8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076" y="4468185"/>
            <a:ext cx="288200" cy="3422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88DC45E-BF38-6C46-8E01-816B4F8280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37" y="4875311"/>
            <a:ext cx="309684" cy="3302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A0C00000-5084-AD4C-9E15-CC3D5FDC4AE5}"/>
              </a:ext>
            </a:extLst>
          </p:cNvPr>
          <p:cNvSpPr txBox="1"/>
          <p:nvPr/>
        </p:nvSpPr>
        <p:spPr>
          <a:xfrm>
            <a:off x="7317542" y="5352302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X= Br, Cl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F164079-C557-7E41-9441-0A9370E384E3}"/>
              </a:ext>
            </a:extLst>
          </p:cNvPr>
          <p:cNvSpPr txBox="1"/>
          <p:nvPr/>
        </p:nvSpPr>
        <p:spPr>
          <a:xfrm>
            <a:off x="7267797" y="4033781"/>
            <a:ext cx="199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 monovalent cation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6CEC5B-37F8-F549-BA7A-8465840B6ED6}"/>
              </a:ext>
            </a:extLst>
          </p:cNvPr>
          <p:cNvSpPr txBox="1"/>
          <p:nvPr/>
        </p:nvSpPr>
        <p:spPr>
          <a:xfrm>
            <a:off x="7278216" y="4462516"/>
            <a:ext cx="184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EC1BB0D-584C-7547-B880-8B4F1AFD5252}"/>
              </a:ext>
            </a:extLst>
          </p:cNvPr>
          <p:cNvSpPr txBox="1"/>
          <p:nvPr/>
        </p:nvSpPr>
        <p:spPr>
          <a:xfrm>
            <a:off x="7278215" y="4895585"/>
            <a:ext cx="210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1A07613-51DA-6F47-92FE-9CE98DC1DA74}"/>
              </a:ext>
            </a:extLst>
          </p:cNvPr>
          <p:cNvCxnSpPr>
            <a:cxnSpLocks/>
          </p:cNvCxnSpPr>
          <p:nvPr/>
        </p:nvCxnSpPr>
        <p:spPr>
          <a:xfrm flipH="1">
            <a:off x="4469849" y="3519144"/>
            <a:ext cx="297298" cy="440640"/>
          </a:xfrm>
          <a:prstGeom prst="line">
            <a:avLst/>
          </a:prstGeom>
          <a:ln>
            <a:solidFill>
              <a:srgbClr val="008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A869B02-3732-A543-9B09-B6044787E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559" y="1303302"/>
            <a:ext cx="989323" cy="9893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56EEB8-210C-D249-8CFD-1915DFFAFE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247" y="1363332"/>
            <a:ext cx="1439204" cy="905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AC103D-81EF-0444-84C5-A3DA6E18DD7A}"/>
              </a:ext>
            </a:extLst>
          </p:cNvPr>
          <p:cNvSpPr/>
          <p:nvPr/>
        </p:nvSpPr>
        <p:spPr>
          <a:xfrm rot="1288253">
            <a:off x="5570614" y="1563419"/>
            <a:ext cx="635619" cy="67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8169D4-57BE-9640-892B-DA8749DD4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00" b="90000" l="6700" r="90000">
                        <a14:foregroundMark x1="19400" y1="70400" x2="19400" y2="70400"/>
                        <a14:foregroundMark x1="22500" y1="69800" x2="22500" y2="69800"/>
                        <a14:foregroundMark x1="22500" y1="69800" x2="22500" y2="69800"/>
                        <a14:foregroundMark x1="34100" y1="29600" x2="34100" y2="29600"/>
                        <a14:foregroundMark x1="58400" y1="29000" x2="58400" y2="2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626" y="1338227"/>
            <a:ext cx="1129111" cy="11291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0ABD7F-B84E-3B4E-A3B1-3CF8C8AC471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74" b="100000" l="2174" r="100000">
                        <a14:foregroundMark x1="82174" y1="70870" x2="82174" y2="70870"/>
                      </a14:backgroundRemoval>
                    </a14:imgEffect>
                  </a14:imgLayer>
                </a14:imgProps>
              </a:ext>
            </a:extLst>
          </a:blip>
          <a:srcRect b="14635"/>
          <a:stretch/>
        </p:blipFill>
        <p:spPr>
          <a:xfrm>
            <a:off x="735959" y="1343997"/>
            <a:ext cx="1067984" cy="911687"/>
          </a:xfrm>
          <a:prstGeom prst="rect">
            <a:avLst/>
          </a:prstGeom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DE2CC5DE-9E2A-B241-9A2D-054F72C779B3}"/>
              </a:ext>
            </a:extLst>
          </p:cNvPr>
          <p:cNvSpPr>
            <a:spLocks noChangeAspect="1"/>
          </p:cNvSpPr>
          <p:nvPr/>
        </p:nvSpPr>
        <p:spPr>
          <a:xfrm>
            <a:off x="6317146" y="2332695"/>
            <a:ext cx="1549964" cy="1332000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Photo</a:t>
            </a:r>
          </a:p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conversion </a:t>
            </a:r>
            <a:r>
              <a:rPr lang="fr-FR" sz="1400" dirty="0" err="1">
                <a:solidFill>
                  <a:sysClr val="windowText" lastClr="000000"/>
                </a:solidFill>
              </a:rPr>
              <a:t>efficiency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3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782AD3E-CB71-A447-B2B1-E0AD9F0FF1D0}"/>
              </a:ext>
            </a:extLst>
          </p:cNvPr>
          <p:cNvSpPr txBox="1"/>
          <p:nvPr/>
        </p:nvSpPr>
        <p:spPr>
          <a:xfrm>
            <a:off x="407618" y="91262"/>
            <a:ext cx="490396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4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0B13D"/>
                </a:solidFill>
              </a:rPr>
              <a:t>Alternative: lead free materials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9AC0BD-F387-AD44-8149-B2F0399314FD}"/>
              </a:ext>
            </a:extLst>
          </p:cNvPr>
          <p:cNvSpPr>
            <a:spLocks noChangeAspect="1"/>
          </p:cNvSpPr>
          <p:nvPr/>
        </p:nvSpPr>
        <p:spPr>
          <a:xfrm>
            <a:off x="2577885" y="2295754"/>
            <a:ext cx="1331852" cy="13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ysClr val="windowText" lastClr="000000"/>
                </a:solidFill>
              </a:rPr>
              <a:t>Stability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0BCD9B-CA23-0F45-9528-7D7FBAF9D4C7}"/>
              </a:ext>
            </a:extLst>
          </p:cNvPr>
          <p:cNvSpPr>
            <a:spLocks noChangeAspect="1"/>
          </p:cNvSpPr>
          <p:nvPr/>
        </p:nvSpPr>
        <p:spPr>
          <a:xfrm>
            <a:off x="4499247" y="2301019"/>
            <a:ext cx="1331852" cy="1332000"/>
          </a:xfrm>
          <a:prstGeom prst="ellipse">
            <a:avLst/>
          </a:prstGeom>
          <a:noFill/>
          <a:ln>
            <a:solidFill>
              <a:srgbClr val="008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263770D-5DD7-D94F-BD1D-53F8C48EF10C}"/>
              </a:ext>
            </a:extLst>
          </p:cNvPr>
          <p:cNvSpPr>
            <a:spLocks noChangeAspect="1"/>
          </p:cNvSpPr>
          <p:nvPr/>
        </p:nvSpPr>
        <p:spPr>
          <a:xfrm>
            <a:off x="630745" y="2295754"/>
            <a:ext cx="1331852" cy="13320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ysClr val="windowText" lastClr="000000"/>
                </a:solidFill>
              </a:rPr>
              <a:t>Low</a:t>
            </a:r>
            <a:r>
              <a:rPr lang="fr-FR" sz="1400" dirty="0">
                <a:solidFill>
                  <a:sysClr val="windowText" lastClr="000000"/>
                </a:solidFill>
              </a:rPr>
              <a:t> </a:t>
            </a:r>
            <a:r>
              <a:rPr lang="fr-FR" sz="1400" dirty="0" err="1">
                <a:solidFill>
                  <a:sysClr val="windowText" lastClr="000000"/>
                </a:solidFill>
              </a:rPr>
              <a:t>toxicity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CA64D4-C626-C84B-9F55-5E15AB69EEDE}"/>
              </a:ext>
            </a:extLst>
          </p:cNvPr>
          <p:cNvSpPr txBox="1"/>
          <p:nvPr/>
        </p:nvSpPr>
        <p:spPr>
          <a:xfrm>
            <a:off x="4486420" y="2631689"/>
            <a:ext cx="13159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ysClr val="windowText" lastClr="000000"/>
                </a:solidFill>
              </a:rPr>
              <a:t>Cell processability</a:t>
            </a:r>
            <a:endParaRPr lang="fr-FR" sz="1400" dirty="0">
              <a:solidFill>
                <a:sysClr val="windowText" lastClr="000000"/>
              </a:solidFill>
            </a:endParaRPr>
          </a:p>
          <a:p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6FF535A-7F88-4948-B8D5-F9B7D68FBA6A}"/>
              </a:ext>
            </a:extLst>
          </p:cNvPr>
          <p:cNvSpPr>
            <a:spLocks noChangeAspect="1"/>
          </p:cNvSpPr>
          <p:nvPr/>
        </p:nvSpPr>
        <p:spPr>
          <a:xfrm>
            <a:off x="3282094" y="3911791"/>
            <a:ext cx="1768963" cy="1611418"/>
          </a:xfrm>
          <a:prstGeom prst="ellipse">
            <a:avLst/>
          </a:prstGeom>
          <a:noFill/>
          <a:ln>
            <a:solidFill>
              <a:srgbClr val="30B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Cs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2</a:t>
            </a:r>
            <a:r>
              <a:rPr lang="fr-FR" sz="1600" dirty="0">
                <a:solidFill>
                  <a:sysClr val="windowText" lastClr="000000"/>
                </a:solidFill>
              </a:rPr>
              <a:t>AgBiBr</a:t>
            </a:r>
            <a:r>
              <a:rPr lang="fr-FR" sz="1600" baseline="-25000" dirty="0">
                <a:solidFill>
                  <a:sysClr val="windowText" lastClr="000000"/>
                </a:solidFill>
              </a:rPr>
              <a:t>6</a:t>
            </a:r>
            <a:endParaRPr lang="fr-FR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87A553-9281-C147-9F01-8C39460CFAC6}"/>
              </a:ext>
            </a:extLst>
          </p:cNvPr>
          <p:cNvCxnSpPr>
            <a:cxnSpLocks/>
          </p:cNvCxnSpPr>
          <p:nvPr/>
        </p:nvCxnSpPr>
        <p:spPr>
          <a:xfrm>
            <a:off x="1815404" y="3373314"/>
            <a:ext cx="1538755" cy="95966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3753F647-BB5C-474E-8B8D-D5B2912F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887" y="4672781"/>
            <a:ext cx="792088" cy="652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6F2B8AC-21F7-D94D-83A9-80A60B6CBC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397" y="4002096"/>
            <a:ext cx="1255706" cy="136785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BDF80D5-1A8A-9D40-B5EE-4B59E9F03FE3}"/>
              </a:ext>
            </a:extLst>
          </p:cNvPr>
          <p:cNvSpPr txBox="1"/>
          <p:nvPr/>
        </p:nvSpPr>
        <p:spPr>
          <a:xfrm>
            <a:off x="5839810" y="522452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baseline="-25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92355FC-C7BD-CB4E-9099-9A6D113A1FE9}"/>
              </a:ext>
            </a:extLst>
          </p:cNvPr>
          <p:cNvCxnSpPr>
            <a:cxnSpLocks/>
          </p:cNvCxnSpPr>
          <p:nvPr/>
        </p:nvCxnSpPr>
        <p:spPr>
          <a:xfrm>
            <a:off x="3587308" y="3528739"/>
            <a:ext cx="194926" cy="43949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E1DBCF3E-0A7C-D84B-87A6-01F9C20F60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95" y="5331596"/>
            <a:ext cx="310537" cy="3175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20A987D-D1C3-B149-A991-1325026DC4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774" y="4020364"/>
            <a:ext cx="300168" cy="28342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1DCF42-4BD6-C148-87A9-DA54A563B8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076" y="4468185"/>
            <a:ext cx="288200" cy="3422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88DC45E-BF38-6C46-8E01-816B4F8280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37" y="4875311"/>
            <a:ext cx="309684" cy="3302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A0C00000-5084-AD4C-9E15-CC3D5FDC4AE5}"/>
              </a:ext>
            </a:extLst>
          </p:cNvPr>
          <p:cNvSpPr txBox="1"/>
          <p:nvPr/>
        </p:nvSpPr>
        <p:spPr>
          <a:xfrm>
            <a:off x="7317542" y="5352302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X= Br, Cl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F164079-C557-7E41-9441-0A9370E384E3}"/>
              </a:ext>
            </a:extLst>
          </p:cNvPr>
          <p:cNvSpPr txBox="1"/>
          <p:nvPr/>
        </p:nvSpPr>
        <p:spPr>
          <a:xfrm>
            <a:off x="7267797" y="4033781"/>
            <a:ext cx="199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 monovalent cation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6CEC5B-37F8-F549-BA7A-8465840B6ED6}"/>
              </a:ext>
            </a:extLst>
          </p:cNvPr>
          <p:cNvSpPr txBox="1"/>
          <p:nvPr/>
        </p:nvSpPr>
        <p:spPr>
          <a:xfrm>
            <a:off x="7278216" y="4462516"/>
            <a:ext cx="184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EC1BB0D-584C-7547-B880-8B4F1AFD5252}"/>
              </a:ext>
            </a:extLst>
          </p:cNvPr>
          <p:cNvSpPr txBox="1"/>
          <p:nvPr/>
        </p:nvSpPr>
        <p:spPr>
          <a:xfrm>
            <a:off x="7278215" y="4895585"/>
            <a:ext cx="210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200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fr-FR" sz="7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trivalent </a:t>
            </a:r>
            <a:r>
              <a:rPr lang="fr-FR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1A07613-51DA-6F47-92FE-9CE98DC1DA74}"/>
              </a:ext>
            </a:extLst>
          </p:cNvPr>
          <p:cNvCxnSpPr>
            <a:cxnSpLocks/>
          </p:cNvCxnSpPr>
          <p:nvPr/>
        </p:nvCxnSpPr>
        <p:spPr>
          <a:xfrm flipH="1">
            <a:off x="4469849" y="3519144"/>
            <a:ext cx="297298" cy="440640"/>
          </a:xfrm>
          <a:prstGeom prst="line">
            <a:avLst/>
          </a:prstGeom>
          <a:ln>
            <a:solidFill>
              <a:srgbClr val="008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0F1BE4E-3619-E44C-95C1-E4DBB7B89DE0}"/>
              </a:ext>
            </a:extLst>
          </p:cNvPr>
          <p:cNvCxnSpPr>
            <a:cxnSpLocks/>
          </p:cNvCxnSpPr>
          <p:nvPr/>
        </p:nvCxnSpPr>
        <p:spPr>
          <a:xfrm flipH="1">
            <a:off x="4931181" y="3664695"/>
            <a:ext cx="1955300" cy="646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A869B02-3732-A543-9B09-B6044787E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559" y="1303302"/>
            <a:ext cx="989323" cy="9893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56EEB8-210C-D249-8CFD-1915DFFAFE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247" y="1363332"/>
            <a:ext cx="1439204" cy="905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AC103D-81EF-0444-84C5-A3DA6E18DD7A}"/>
              </a:ext>
            </a:extLst>
          </p:cNvPr>
          <p:cNvSpPr/>
          <p:nvPr/>
        </p:nvSpPr>
        <p:spPr>
          <a:xfrm rot="1288253">
            <a:off x="5570614" y="1563419"/>
            <a:ext cx="635619" cy="67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8169D4-57BE-9640-892B-DA8749DD4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00" b="90000" l="6700" r="90000">
                        <a14:foregroundMark x1="19400" y1="70400" x2="19400" y2="70400"/>
                        <a14:foregroundMark x1="22500" y1="69800" x2="22500" y2="69800"/>
                        <a14:foregroundMark x1="22500" y1="69800" x2="22500" y2="69800"/>
                        <a14:foregroundMark x1="34100" y1="29600" x2="34100" y2="29600"/>
                        <a14:foregroundMark x1="58400" y1="29000" x2="58400" y2="2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626" y="1338227"/>
            <a:ext cx="1129111" cy="11291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0ABD7F-B84E-3B4E-A3B1-3CF8C8AC471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74" b="100000" l="2174" r="100000">
                        <a14:foregroundMark x1="82174" y1="70870" x2="82174" y2="70870"/>
                      </a14:backgroundRemoval>
                    </a14:imgEffect>
                  </a14:imgLayer>
                </a14:imgProps>
              </a:ext>
            </a:extLst>
          </a:blip>
          <a:srcRect b="14635"/>
          <a:stretch/>
        </p:blipFill>
        <p:spPr>
          <a:xfrm>
            <a:off x="735959" y="1343997"/>
            <a:ext cx="1067984" cy="911687"/>
          </a:xfrm>
          <a:prstGeom prst="rect">
            <a:avLst/>
          </a:prstGeom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890108EE-8231-B84E-96EE-7F0E3C3A7DFD}"/>
              </a:ext>
            </a:extLst>
          </p:cNvPr>
          <p:cNvSpPr>
            <a:spLocks noChangeAspect="1"/>
          </p:cNvSpPr>
          <p:nvPr/>
        </p:nvSpPr>
        <p:spPr>
          <a:xfrm>
            <a:off x="6317146" y="2332695"/>
            <a:ext cx="1549964" cy="133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Photo</a:t>
            </a:r>
          </a:p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conversion </a:t>
            </a:r>
            <a:r>
              <a:rPr lang="fr-FR" sz="1400" dirty="0" err="1">
                <a:solidFill>
                  <a:sysClr val="windowText" lastClr="000000"/>
                </a:solidFill>
              </a:rPr>
              <a:t>efficiency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7CA7A9-C7C0-994B-8132-2F32BF754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C6BDA9-A8BC-B24F-81E7-50C09CDF2C6C}"/>
              </a:ext>
            </a:extLst>
          </p:cNvPr>
          <p:cNvSpPr txBox="1"/>
          <p:nvPr/>
        </p:nvSpPr>
        <p:spPr>
          <a:xfrm>
            <a:off x="407619" y="126888"/>
            <a:ext cx="597215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50"/>
                </a:solidFill>
              </a:rPr>
              <a:t>Strategy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296C695-DCF8-E84B-8BE8-DC8786753EA9}"/>
              </a:ext>
            </a:extLst>
          </p:cNvPr>
          <p:cNvSpPr txBox="1">
            <a:spLocks/>
          </p:cNvSpPr>
          <p:nvPr/>
        </p:nvSpPr>
        <p:spPr>
          <a:xfrm>
            <a:off x="560440" y="924232"/>
            <a:ext cx="8023123" cy="4863921"/>
          </a:xfrm>
          <a:prstGeom prst="rect">
            <a:avLst/>
          </a:prstGeom>
        </p:spPr>
        <p:txBody>
          <a:bodyPr/>
          <a:lstStyle>
            <a:lvl1pPr marL="180962" indent="-180962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chemeClr val="tx1"/>
                </a:solidFill>
                <a:latin typeface="Avenir Light"/>
                <a:ea typeface="ＭＳ Ｐゴシック" charset="0"/>
                <a:cs typeface="Avenir Light"/>
              </a:defRPr>
            </a:lvl1pPr>
            <a:lvl2pPr marL="444472" indent="-26192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venir Light"/>
                <a:ea typeface="ＭＳ Ｐゴシック" charset="0"/>
                <a:cs typeface="Avenir Light"/>
              </a:defRPr>
            </a:lvl2pPr>
            <a:lvl3pPr marL="720678" indent="-27462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venir Light"/>
                <a:ea typeface="ＭＳ Ｐゴシック" charset="0"/>
                <a:cs typeface="Avenir Light"/>
              </a:defRPr>
            </a:lvl3pPr>
            <a:lvl4pPr marL="987361" indent="-26509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venir Light"/>
                <a:ea typeface="ＭＳ Ｐゴシック" charset="0"/>
                <a:cs typeface="Avenir Light"/>
              </a:defRPr>
            </a:lvl4pPr>
            <a:lvl5pPr marL="1254044" indent="-26509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venir Light"/>
                <a:ea typeface="ＭＳ Ｐゴシック" charset="0"/>
                <a:cs typeface="Avenir Light"/>
              </a:defRPr>
            </a:lvl5pPr>
            <a:lvl6pPr marL="1711214" indent="-26509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384" indent="-26509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554" indent="-26509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724" indent="-26509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2296" indent="0" algn="just" defTabSz="914400">
              <a:buNone/>
            </a:pPr>
            <a:r>
              <a:rPr lang="fr-BE" sz="1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double </a:t>
            </a:r>
            <a:r>
              <a:rPr lang="fr-BE" sz="1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perovskite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(Cs</a:t>
            </a:r>
            <a:r>
              <a:rPr lang="fr-BE" sz="1800" baseline="-25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AgBiBr</a:t>
            </a:r>
            <a:r>
              <a:rPr lang="fr-BE" sz="1800" baseline="-25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BE" sz="1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spin-</a:t>
            </a:r>
            <a:r>
              <a:rPr lang="fr-BE" sz="1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1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spray </a:t>
            </a:r>
            <a:r>
              <a:rPr lang="fr-BE" sz="1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pyrolysis</a:t>
            </a:r>
            <a:r>
              <a:rPr lang="fr-BE" sz="1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(USP)</a:t>
            </a:r>
            <a:endParaRPr lang="fr-BE" sz="1800" kern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 algn="just" defTabSz="914400">
              <a:buFont typeface="Wingdings" charset="0"/>
              <a:buNone/>
            </a:pPr>
            <a:r>
              <a:rPr lang="fr-BE" sz="1400" kern="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82296" indent="0" algn="just" defTabSz="914400">
              <a:buFont typeface="Wingdings" charset="0"/>
              <a:buNone/>
            </a:pPr>
            <a:endParaRPr lang="fr-BE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 algn="just" defTabSz="914400">
              <a:buFont typeface="Wingdings" charset="0"/>
              <a:buNone/>
            </a:pPr>
            <a:endParaRPr lang="fr-BE" sz="1350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8A8024-3AFA-244A-870E-F68E04491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2" t="22242" r="43961" b="9250"/>
          <a:stretch/>
        </p:blipFill>
        <p:spPr bwMode="auto">
          <a:xfrm>
            <a:off x="714246" y="2523307"/>
            <a:ext cx="1380290" cy="1908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 de texte 53">
            <a:extLst>
              <a:ext uri="{FF2B5EF4-FFF2-40B4-BE49-F238E27FC236}">
                <a16:creationId xmlns:a16="http://schemas.microsoft.com/office/drawing/2014/main" id="{7B253900-4B7B-104E-A9FB-9634042D4D74}"/>
              </a:ext>
            </a:extLst>
          </p:cNvPr>
          <p:cNvSpPr txBox="1"/>
          <p:nvPr/>
        </p:nvSpPr>
        <p:spPr>
          <a:xfrm>
            <a:off x="1359448" y="2763551"/>
            <a:ext cx="1463103" cy="5315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BE" sz="14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Solution of </a:t>
            </a:r>
            <a:r>
              <a:rPr lang="fr-BE" sz="14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precursors</a:t>
            </a:r>
            <a:endParaRPr lang="fr-LU" sz="14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673A845-2427-4E40-A9BF-6145689B2126}"/>
              </a:ext>
            </a:extLst>
          </p:cNvPr>
          <p:cNvCxnSpPr/>
          <p:nvPr/>
        </p:nvCxnSpPr>
        <p:spPr>
          <a:xfrm flipH="1">
            <a:off x="580634" y="3271301"/>
            <a:ext cx="21600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 de texte 57">
            <a:extLst>
              <a:ext uri="{FF2B5EF4-FFF2-40B4-BE49-F238E27FC236}">
                <a16:creationId xmlns:a16="http://schemas.microsoft.com/office/drawing/2014/main" id="{67D5B5AB-2525-6F43-BC95-77A89A4C39C9}"/>
              </a:ext>
            </a:extLst>
          </p:cNvPr>
          <p:cNvSpPr txBox="1"/>
          <p:nvPr/>
        </p:nvSpPr>
        <p:spPr>
          <a:xfrm>
            <a:off x="137693" y="3100347"/>
            <a:ext cx="536249" cy="3751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BE" sz="14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TiO</a:t>
            </a:r>
            <a:r>
              <a:rPr lang="fr-BE" sz="1400" baseline="-250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LU" sz="105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9088A4-9209-5441-8656-965494FF4CF6}"/>
              </a:ext>
            </a:extLst>
          </p:cNvPr>
          <p:cNvSpPr/>
          <p:nvPr/>
        </p:nvSpPr>
        <p:spPr>
          <a:xfrm>
            <a:off x="6518620" y="3362030"/>
            <a:ext cx="276374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LU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D6892-14DA-B64F-8E02-679FADC9F721}"/>
              </a:ext>
            </a:extLst>
          </p:cNvPr>
          <p:cNvSpPr/>
          <p:nvPr/>
        </p:nvSpPr>
        <p:spPr>
          <a:xfrm>
            <a:off x="4728758" y="4448336"/>
            <a:ext cx="251086" cy="178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35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3EA317E-AD64-9F44-A1C9-15FAB844E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66" t="25397" r="27744" b="8760"/>
          <a:stretch/>
        </p:blipFill>
        <p:spPr bwMode="auto">
          <a:xfrm>
            <a:off x="4482482" y="2559141"/>
            <a:ext cx="2048416" cy="2186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 de texte 53">
            <a:extLst>
              <a:ext uri="{FF2B5EF4-FFF2-40B4-BE49-F238E27FC236}">
                <a16:creationId xmlns:a16="http://schemas.microsoft.com/office/drawing/2014/main" id="{9EA0C576-9533-AE42-A97A-80799B5C9AB1}"/>
              </a:ext>
            </a:extLst>
          </p:cNvPr>
          <p:cNvSpPr txBox="1"/>
          <p:nvPr/>
        </p:nvSpPr>
        <p:spPr>
          <a:xfrm>
            <a:off x="5421440" y="2144158"/>
            <a:ext cx="1058506" cy="2571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BE" sz="14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Solution of </a:t>
            </a:r>
            <a:r>
              <a:rPr lang="fr-BE" sz="14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precursors</a:t>
            </a:r>
            <a:endParaRPr lang="fr-LU" sz="14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838CBA6-DBDB-E74D-A76A-305F6923ACA7}"/>
              </a:ext>
            </a:extLst>
          </p:cNvPr>
          <p:cNvSpPr txBox="1"/>
          <p:nvPr/>
        </p:nvSpPr>
        <p:spPr>
          <a:xfrm>
            <a:off x="4225713" y="2297531"/>
            <a:ext cx="104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solidFill>
                  <a:schemeClr val="accent4"/>
                </a:solidFill>
              </a:rPr>
              <a:t>Ultrasonic</a:t>
            </a:r>
            <a:r>
              <a:rPr lang="fr-BE" sz="1400" dirty="0">
                <a:solidFill>
                  <a:schemeClr val="accent4"/>
                </a:solidFill>
              </a:rPr>
              <a:t> </a:t>
            </a:r>
            <a:r>
              <a:rPr lang="fr-BE" sz="1400" dirty="0" err="1">
                <a:solidFill>
                  <a:schemeClr val="accent4"/>
                </a:solidFill>
              </a:rPr>
              <a:t>generator</a:t>
            </a:r>
            <a:endParaRPr lang="fr-LU" sz="1400" dirty="0">
              <a:solidFill>
                <a:schemeClr val="accent4"/>
              </a:solidFill>
            </a:endParaRPr>
          </a:p>
        </p:txBody>
      </p:sp>
      <p:sp>
        <p:nvSpPr>
          <p:cNvPr id="16" name="Zone de texte 25">
            <a:extLst>
              <a:ext uri="{FF2B5EF4-FFF2-40B4-BE49-F238E27FC236}">
                <a16:creationId xmlns:a16="http://schemas.microsoft.com/office/drawing/2014/main" id="{CE515B22-3338-6A46-B082-3B2211DB2162}"/>
              </a:ext>
            </a:extLst>
          </p:cNvPr>
          <p:cNvSpPr txBox="1"/>
          <p:nvPr/>
        </p:nvSpPr>
        <p:spPr>
          <a:xfrm>
            <a:off x="5724229" y="3175806"/>
            <a:ext cx="932578" cy="44339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BE" sz="14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Carrier </a:t>
            </a:r>
            <a:r>
              <a:rPr lang="fr-BE" sz="14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gas</a:t>
            </a:r>
            <a:endParaRPr lang="fr-LU" sz="1050" baseline="-250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 de texte 57">
            <a:extLst>
              <a:ext uri="{FF2B5EF4-FFF2-40B4-BE49-F238E27FC236}">
                <a16:creationId xmlns:a16="http://schemas.microsoft.com/office/drawing/2014/main" id="{02F25CF7-087F-054C-9517-FE1E65EDAEE2}"/>
              </a:ext>
            </a:extLst>
          </p:cNvPr>
          <p:cNvSpPr txBox="1"/>
          <p:nvPr/>
        </p:nvSpPr>
        <p:spPr>
          <a:xfrm>
            <a:off x="4535025" y="3428728"/>
            <a:ext cx="574554" cy="39341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BE" sz="14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TiO</a:t>
            </a:r>
            <a:r>
              <a:rPr lang="fr-BE" sz="1400" baseline="-250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LU" sz="105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FD95540-C666-A944-9C06-12A1ED83FCBB}"/>
              </a:ext>
            </a:extLst>
          </p:cNvPr>
          <p:cNvSpPr txBox="1"/>
          <p:nvPr/>
        </p:nvSpPr>
        <p:spPr>
          <a:xfrm flipH="1">
            <a:off x="392462" y="5066791"/>
            <a:ext cx="202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accent4"/>
                </a:solidFill>
              </a:rPr>
              <a:t>Lab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scale</a:t>
            </a:r>
            <a:endParaRPr lang="fr-BE" sz="1600" dirty="0">
              <a:solidFill>
                <a:schemeClr val="accent4"/>
              </a:solidFill>
            </a:endParaRPr>
          </a:p>
          <a:p>
            <a:pPr algn="ctr"/>
            <a:r>
              <a:rPr lang="fr-BE" sz="1600" dirty="0">
                <a:solidFill>
                  <a:schemeClr val="accent4"/>
                </a:solidFill>
              </a:rPr>
              <a:t>(Spin coating)</a:t>
            </a:r>
            <a:endParaRPr lang="fr-LU" sz="1600" dirty="0">
              <a:solidFill>
                <a:schemeClr val="accent4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D584C20-F8C9-B24A-8A38-6447185BBFAA}"/>
              </a:ext>
            </a:extLst>
          </p:cNvPr>
          <p:cNvSpPr txBox="1"/>
          <p:nvPr/>
        </p:nvSpPr>
        <p:spPr>
          <a:xfrm>
            <a:off x="4147044" y="5061127"/>
            <a:ext cx="2023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accent4"/>
                </a:solidFill>
              </a:rPr>
              <a:t>Scalable</a:t>
            </a:r>
            <a:r>
              <a:rPr lang="fr-BE" sz="1600" dirty="0">
                <a:solidFill>
                  <a:schemeClr val="accent4"/>
                </a:solidFill>
              </a:rPr>
              <a:t> </a:t>
            </a:r>
            <a:r>
              <a:rPr lang="fr-BE" sz="1600" dirty="0" err="1">
                <a:solidFill>
                  <a:schemeClr val="accent4"/>
                </a:solidFill>
              </a:rPr>
              <a:t>process</a:t>
            </a:r>
            <a:endParaRPr lang="fr-BE" sz="1600" dirty="0">
              <a:solidFill>
                <a:schemeClr val="accent4"/>
              </a:solidFill>
            </a:endParaRPr>
          </a:p>
          <a:p>
            <a:pPr algn="ctr"/>
            <a:r>
              <a:rPr lang="fr-BE" sz="1600" dirty="0">
                <a:solidFill>
                  <a:schemeClr val="accent4"/>
                </a:solidFill>
              </a:rPr>
              <a:t>(USP)</a:t>
            </a:r>
            <a:endParaRPr lang="fr-LU" sz="1600" dirty="0">
              <a:solidFill>
                <a:schemeClr val="accent4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411338-0711-A645-BBC2-9E5ED2C84C50}"/>
              </a:ext>
            </a:extLst>
          </p:cNvPr>
          <p:cNvSpPr/>
          <p:nvPr/>
        </p:nvSpPr>
        <p:spPr>
          <a:xfrm>
            <a:off x="4794594" y="4295763"/>
            <a:ext cx="216000" cy="15257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1B69C-59AB-E848-A17C-172FBED332D2}"/>
              </a:ext>
            </a:extLst>
          </p:cNvPr>
          <p:cNvSpPr txBox="1"/>
          <p:nvPr/>
        </p:nvSpPr>
        <p:spPr>
          <a:xfrm>
            <a:off x="3250298" y="3276738"/>
            <a:ext cx="67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4"/>
                </a:solidFill>
              </a:rPr>
              <a:t>vs.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C5F6307-76E4-D14E-8B8B-7BFA0ACCD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039" y="2763551"/>
            <a:ext cx="2411583" cy="16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39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</p:spTree>
    <p:extLst>
      <p:ext uri="{BB962C8B-B14F-4D97-AF65-F5344CB8AC3E}">
        <p14:creationId xmlns:p14="http://schemas.microsoft.com/office/powerpoint/2010/main" val="24733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B45A6A-9F5C-3C45-9427-95C4E17F9FFB}"/>
              </a:ext>
            </a:extLst>
          </p:cNvPr>
          <p:cNvCxnSpPr/>
          <p:nvPr/>
        </p:nvCxnSpPr>
        <p:spPr>
          <a:xfrm>
            <a:off x="6110998" y="3555528"/>
            <a:ext cx="713947" cy="703349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0B39083-A2FD-B849-AA9A-BDF2213C7067}"/>
              </a:ext>
            </a:extLst>
          </p:cNvPr>
          <p:cNvSpPr txBox="1"/>
          <p:nvPr/>
        </p:nvSpPr>
        <p:spPr>
          <a:xfrm>
            <a:off x="6819014" y="4214890"/>
            <a:ext cx="11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Dense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CA7A4-5C66-B547-8D77-09C23D8A6B3A}"/>
              </a:ext>
            </a:extLst>
          </p:cNvPr>
          <p:cNvSpPr txBox="1"/>
          <p:nvPr/>
        </p:nvSpPr>
        <p:spPr>
          <a:xfrm>
            <a:off x="6165810" y="4420086"/>
            <a:ext cx="25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Avoids</a:t>
            </a:r>
            <a:r>
              <a:rPr lang="fr-FR" sz="1600" dirty="0">
                <a:solidFill>
                  <a:prstClr val="black"/>
                </a:solidFill>
                <a:latin typeface="Calibri"/>
                <a:sym typeface="Wingdings"/>
              </a:rPr>
              <a:t> short-</a:t>
            </a: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cuts</a:t>
            </a: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44" indent="-285744" defTabSz="914400">
              <a:buFont typeface="Wingdings" charset="2"/>
              <a:buChar char="à"/>
            </a:pP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751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06F377-B32B-7E44-86B8-E8B09CFF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808080">
                    <a:tint val="75000"/>
                  </a:srgbClr>
                </a:solidFill>
              </a:rPr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C8A755-D28F-E646-B06F-33E7B2650F30}"/>
              </a:ext>
            </a:extLst>
          </p:cNvPr>
          <p:cNvSpPr txBox="1"/>
          <p:nvPr/>
        </p:nvSpPr>
        <p:spPr>
          <a:xfrm>
            <a:off x="407619" y="91262"/>
            <a:ext cx="439248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0B13D"/>
                </a:solidFill>
              </a:rPr>
              <a:t>Cs</a:t>
            </a:r>
            <a:r>
              <a:rPr lang="fr-FR" sz="2000" baseline="-25000" dirty="0">
                <a:solidFill>
                  <a:srgbClr val="30B13D"/>
                </a:solidFill>
              </a:rPr>
              <a:t>2</a:t>
            </a:r>
            <a:r>
              <a:rPr lang="fr-FR" sz="2000" dirty="0">
                <a:solidFill>
                  <a:srgbClr val="30B13D"/>
                </a:solidFill>
              </a:rPr>
              <a:t>AgBiBr</a:t>
            </a:r>
            <a:r>
              <a:rPr lang="fr-FR" sz="2000" baseline="-25000" dirty="0">
                <a:solidFill>
                  <a:srgbClr val="30B13D"/>
                </a:solidFill>
              </a:rPr>
              <a:t>6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solar</a:t>
            </a:r>
            <a:r>
              <a:rPr lang="fr-FR" sz="2000" dirty="0">
                <a:solidFill>
                  <a:srgbClr val="30B13D"/>
                </a:solidFill>
              </a:rPr>
              <a:t> </a:t>
            </a:r>
            <a:r>
              <a:rPr lang="fr-FR" sz="2000" dirty="0" err="1">
                <a:solidFill>
                  <a:srgbClr val="30B13D"/>
                </a:solidFill>
              </a:rPr>
              <a:t>cell</a:t>
            </a:r>
            <a:r>
              <a:rPr lang="fr-FR" sz="2000" dirty="0">
                <a:solidFill>
                  <a:srgbClr val="30B13D"/>
                </a:solidFill>
              </a:rPr>
              <a:t> architecture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3B7E74-0E0C-6640-9C36-3A9D2248DCEE}"/>
              </a:ext>
            </a:extLst>
          </p:cNvPr>
          <p:cNvSpPr txBox="1"/>
          <p:nvPr/>
        </p:nvSpPr>
        <p:spPr>
          <a:xfrm>
            <a:off x="702215" y="4607229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Mesoporous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Filled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Cs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AgBiBr</a:t>
            </a:r>
            <a:r>
              <a:rPr lang="fr-FR" sz="1600" baseline="-25000" dirty="0">
                <a:solidFill>
                  <a:prstClr val="black"/>
                </a:solidFill>
                <a:latin typeface="Calibri"/>
              </a:rPr>
              <a:t>6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</a:rPr>
              <a:t>Collects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electrons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93915-16D0-A644-9A85-0DEF9576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1"/>
          <a:stretch/>
        </p:blipFill>
        <p:spPr>
          <a:xfrm>
            <a:off x="2569680" y="1000582"/>
            <a:ext cx="3860929" cy="364058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A868D3A-A4C1-854D-A86F-C83272FD9637}"/>
              </a:ext>
            </a:extLst>
          </p:cNvPr>
          <p:cNvCxnSpPr/>
          <p:nvPr/>
        </p:nvCxnSpPr>
        <p:spPr>
          <a:xfrm flipH="1">
            <a:off x="4471766" y="4026259"/>
            <a:ext cx="14157" cy="505451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4CE66-C2DA-6F40-B156-1633B384508D}"/>
              </a:ext>
            </a:extLst>
          </p:cNvPr>
          <p:cNvSpPr txBox="1"/>
          <p:nvPr/>
        </p:nvSpPr>
        <p:spPr>
          <a:xfrm>
            <a:off x="3783725" y="4510184"/>
            <a:ext cx="1490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 err="1">
                <a:solidFill>
                  <a:prstClr val="black"/>
                </a:solidFill>
                <a:latin typeface="Calibri"/>
              </a:rPr>
              <a:t>Substrate</a:t>
            </a: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85B58-7ED0-0F49-96F5-5BEC3A77D61B}"/>
              </a:ext>
            </a:extLst>
          </p:cNvPr>
          <p:cNvSpPr txBox="1"/>
          <p:nvPr/>
        </p:nvSpPr>
        <p:spPr>
          <a:xfrm>
            <a:off x="3268437" y="4770303"/>
            <a:ext cx="2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FTO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conducting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glass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B45A6A-9F5C-3C45-9427-95C4E17F9FFB}"/>
              </a:ext>
            </a:extLst>
          </p:cNvPr>
          <p:cNvCxnSpPr/>
          <p:nvPr/>
        </p:nvCxnSpPr>
        <p:spPr>
          <a:xfrm>
            <a:off x="6110998" y="3555528"/>
            <a:ext cx="713947" cy="703349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2CC4BC9-D4D3-6147-9ECD-CDFF278704F1}"/>
              </a:ext>
            </a:extLst>
          </p:cNvPr>
          <p:cNvCxnSpPr>
            <a:cxnSpLocks/>
          </p:cNvCxnSpPr>
          <p:nvPr/>
        </p:nvCxnSpPr>
        <p:spPr>
          <a:xfrm flipH="1">
            <a:off x="2447089" y="3506136"/>
            <a:ext cx="1015004" cy="1047308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0B39083-A2FD-B849-AA9A-BDF2213C7067}"/>
              </a:ext>
            </a:extLst>
          </p:cNvPr>
          <p:cNvSpPr txBox="1"/>
          <p:nvPr/>
        </p:nvSpPr>
        <p:spPr>
          <a:xfrm>
            <a:off x="6819014" y="4214890"/>
            <a:ext cx="11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600" b="1" dirty="0">
                <a:solidFill>
                  <a:prstClr val="black"/>
                </a:solidFill>
                <a:latin typeface="Calibri"/>
              </a:rPr>
              <a:t>Dense TiO</a:t>
            </a:r>
            <a:r>
              <a:rPr lang="fr-FR" sz="1600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CA7A4-5C66-B547-8D77-09C23D8A6B3A}"/>
              </a:ext>
            </a:extLst>
          </p:cNvPr>
          <p:cNvSpPr txBox="1"/>
          <p:nvPr/>
        </p:nvSpPr>
        <p:spPr>
          <a:xfrm>
            <a:off x="6165810" y="4420086"/>
            <a:ext cx="25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400">
              <a:buFont typeface="Wingdings" charset="2"/>
              <a:buChar char="à"/>
            </a:pP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Avoids</a:t>
            </a:r>
            <a:r>
              <a:rPr lang="fr-FR" sz="1600" dirty="0">
                <a:solidFill>
                  <a:prstClr val="black"/>
                </a:solidFill>
                <a:latin typeface="Calibri"/>
                <a:sym typeface="Wingdings"/>
              </a:rPr>
              <a:t> short-</a:t>
            </a:r>
            <a:r>
              <a:rPr lang="fr-FR" sz="1600" dirty="0" err="1">
                <a:solidFill>
                  <a:prstClr val="black"/>
                </a:solidFill>
                <a:latin typeface="Calibri"/>
                <a:sym typeface="Wingdings"/>
              </a:rPr>
              <a:t>cuts</a:t>
            </a: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44" indent="-285744" defTabSz="914400">
              <a:buFont typeface="Wingdings" charset="2"/>
              <a:buChar char="à"/>
            </a:pPr>
            <a:endParaRPr lang="fr-FR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326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FE">
  <a:themeElements>
    <a:clrScheme name="Personnalisée 3">
      <a:dk1>
        <a:srgbClr val="808080"/>
      </a:dk1>
      <a:lt1>
        <a:srgbClr val="FFFFFF"/>
      </a:lt1>
      <a:dk2>
        <a:srgbClr val="4C7013"/>
      </a:dk2>
      <a:lt2>
        <a:srgbClr val="0061B2"/>
      </a:lt2>
      <a:accent1>
        <a:srgbClr val="106221"/>
      </a:accent1>
      <a:accent2>
        <a:srgbClr val="B6D57B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C40505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C40505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45868</TotalTime>
  <Words>2010</Words>
  <Application>Microsoft Macintosh PowerPoint</Application>
  <PresentationFormat>Affichage à l'écran (4:3)</PresentationFormat>
  <Paragraphs>568</Paragraphs>
  <Slides>33</Slides>
  <Notes>31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Avenir Light</vt:lpstr>
      <vt:lpstr>Avenir Roman</vt:lpstr>
      <vt:lpstr>Calibri</vt:lpstr>
      <vt:lpstr>Cambria Math</vt:lpstr>
      <vt:lpstr>Lucida Grande</vt:lpstr>
      <vt:lpstr>Times New Roman</vt:lpstr>
      <vt:lpstr>Wingdings</vt:lpstr>
      <vt:lpstr>TFE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Colson</dc:creator>
  <cp:lastModifiedBy>Microsoft Office User</cp:lastModifiedBy>
  <cp:revision>944</cp:revision>
  <cp:lastPrinted>2019-11-19T15:36:43Z</cp:lastPrinted>
  <dcterms:created xsi:type="dcterms:W3CDTF">2016-09-05T06:04:05Z</dcterms:created>
  <dcterms:modified xsi:type="dcterms:W3CDTF">2022-05-31T11:36:17Z</dcterms:modified>
</cp:coreProperties>
</file>