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4" r:id="rId9"/>
    <p:sldId id="260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6" d="100"/>
          <a:sy n="76" d="100"/>
        </p:scale>
        <p:origin x="-182" y="-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2435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0868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7063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453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544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8570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7255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65787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3772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8344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8340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893CE-3B50-43DC-8FEB-014EC5306659}" type="datetimeFigureOut">
              <a:rPr lang="fr-BE" smtClean="0"/>
              <a:t>23-01-22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562FD-1952-4BFD-91F2-68FFAF0FCCB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8289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503257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/>
              <a:t/>
            </a:r>
            <a:br>
              <a:rPr lang="fr-BE" dirty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b="1" i="1" dirty="0">
                <a:solidFill>
                  <a:prstClr val="black"/>
                </a:solidFill>
              </a:rPr>
              <a:t>Les stratégies de persuasion des </a:t>
            </a:r>
            <a:r>
              <a:rPr lang="fr-BE" b="1" i="1" dirty="0" smtClean="0">
                <a:solidFill>
                  <a:prstClr val="black"/>
                </a:solidFill>
              </a:rPr>
              <a:t>auteurs</a:t>
            </a:r>
            <a:br>
              <a:rPr lang="fr-BE" b="1" i="1" dirty="0" smtClean="0">
                <a:solidFill>
                  <a:prstClr val="black"/>
                </a:solidFill>
              </a:rPr>
            </a:br>
            <a:r>
              <a:rPr lang="fr-BE" b="1" i="1" dirty="0" smtClean="0"/>
              <a:t/>
            </a:r>
            <a:br>
              <a:rPr lang="fr-BE" b="1" i="1" dirty="0" smtClean="0"/>
            </a:br>
            <a:r>
              <a:rPr lang="fr-BE" sz="4000" i="1" dirty="0" smtClean="0"/>
              <a:t>Quand la narratologie s’allie à l’anthropologie pour décrypter les textes</a:t>
            </a:r>
            <a:endParaRPr lang="fr-BE" sz="40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87773" y="4625620"/>
            <a:ext cx="9144000" cy="1655762"/>
          </a:xfrm>
        </p:spPr>
        <p:txBody>
          <a:bodyPr/>
          <a:lstStyle/>
          <a:p>
            <a:endParaRPr lang="fr-BE" dirty="0" smtClean="0"/>
          </a:p>
          <a:p>
            <a:pPr algn="r"/>
            <a:r>
              <a:rPr lang="fr-BE" dirty="0" smtClean="0"/>
              <a:t>Par Arnaud AMILIEN (Liège Université)</a:t>
            </a:r>
          </a:p>
          <a:p>
            <a:pPr algn="r"/>
            <a:r>
              <a:rPr lang="fr-BE" dirty="0" smtClean="0"/>
              <a:t>Midis de l’Antiquité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7356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1. Commençons par quelques évidences…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BE" dirty="0" smtClean="0"/>
              <a:t>Tout homme est influencé par la société dans laquelle il évolue -&gt; </a:t>
            </a:r>
          </a:p>
          <a:p>
            <a:pPr algn="just"/>
            <a:r>
              <a:rPr lang="fr-BE" dirty="0" smtClean="0"/>
              <a:t>Développe un ensemble de représentations du monde, de lui-même, des autres et de la vie </a:t>
            </a:r>
            <a:r>
              <a:rPr lang="fr-BE" dirty="0" smtClean="0"/>
              <a:t>réussie.</a:t>
            </a:r>
            <a:endParaRPr lang="fr-BE" dirty="0" smtClean="0"/>
          </a:p>
          <a:p>
            <a:pPr lvl="1" algn="just"/>
            <a:r>
              <a:rPr lang="fr-BE" dirty="0" smtClean="0"/>
              <a:t>Place de l’homme par rapport au monde (ex. </a:t>
            </a:r>
            <a:r>
              <a:rPr lang="fr-BE" i="1" dirty="0" err="1" smtClean="0"/>
              <a:t>congregatio</a:t>
            </a:r>
            <a:r>
              <a:rPr lang="fr-BE" dirty="0" smtClean="0"/>
              <a:t> stoïcienne : frères par nature -&gt; vie ensemble)</a:t>
            </a:r>
          </a:p>
          <a:p>
            <a:pPr lvl="1" algn="just"/>
            <a:r>
              <a:rPr lang="fr-BE" dirty="0" smtClean="0"/>
              <a:t>Ce qui est juste/injuste, bien/mal, héroïque/honteux (ex. tuer au combat)</a:t>
            </a:r>
          </a:p>
          <a:p>
            <a:pPr lvl="1" algn="just"/>
            <a:r>
              <a:rPr lang="fr-BE" dirty="0" smtClean="0"/>
              <a:t>Jeux d’opposition, souvent binaires (ex. Grecs/Barbares; patriciens/plébéiens; </a:t>
            </a:r>
            <a:r>
              <a:rPr lang="fr-BE" dirty="0" smtClean="0"/>
              <a:t>prolétaires/bourgeois</a:t>
            </a:r>
            <a:r>
              <a:rPr lang="fr-BE" dirty="0" smtClean="0"/>
              <a:t>; criminels/police </a:t>
            </a:r>
            <a:r>
              <a:rPr lang="fr-BE" i="1" dirty="0" smtClean="0"/>
              <a:t>etc</a:t>
            </a:r>
            <a:r>
              <a:rPr lang="fr-BE" dirty="0" smtClean="0"/>
              <a:t>.)</a:t>
            </a:r>
          </a:p>
          <a:p>
            <a:pPr lvl="0" algn="just"/>
            <a:r>
              <a:rPr lang="fr-BE" dirty="0">
                <a:solidFill>
                  <a:prstClr val="black"/>
                </a:solidFill>
              </a:rPr>
              <a:t>Ces représentations suscitent </a:t>
            </a:r>
            <a:r>
              <a:rPr lang="fr-BE" dirty="0" smtClean="0">
                <a:solidFill>
                  <a:prstClr val="black"/>
                </a:solidFill>
              </a:rPr>
              <a:t>des </a:t>
            </a:r>
            <a:r>
              <a:rPr lang="fr-BE" dirty="0">
                <a:solidFill>
                  <a:prstClr val="black"/>
                </a:solidFill>
              </a:rPr>
              <a:t>émotions -&gt; </a:t>
            </a:r>
            <a:r>
              <a:rPr lang="fr-BE" dirty="0" smtClean="0">
                <a:solidFill>
                  <a:prstClr val="black"/>
                </a:solidFill>
              </a:rPr>
              <a:t>actions. </a:t>
            </a:r>
            <a:endParaRPr lang="fr-BE" dirty="0" smtClean="0">
              <a:solidFill>
                <a:prstClr val="black"/>
              </a:solidFill>
            </a:endParaRPr>
          </a:p>
          <a:p>
            <a:pPr marL="914400" lvl="2" indent="0" algn="just">
              <a:buNone/>
            </a:pPr>
            <a:r>
              <a:rPr lang="fr-BE" dirty="0" smtClean="0">
                <a:solidFill>
                  <a:prstClr val="black"/>
                </a:solidFill>
              </a:rPr>
              <a:t>(ex. la « gloire » homérique, les « droits humains »)</a:t>
            </a:r>
            <a:endParaRPr lang="fr-BE" dirty="0">
              <a:solidFill>
                <a:prstClr val="black"/>
              </a:solidFill>
            </a:endParaRPr>
          </a:p>
          <a:p>
            <a:pPr lvl="1"/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202861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2. L’exploitation de ces représentations 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fr-BE" dirty="0" smtClean="0"/>
              <a:t>Un auteur ou un artiste peut avoir l’intention de faire passer un </a:t>
            </a:r>
            <a:r>
              <a:rPr lang="fr-BE" u="sng" dirty="0" smtClean="0"/>
              <a:t>message</a:t>
            </a:r>
            <a:r>
              <a:rPr lang="fr-BE" dirty="0" smtClean="0"/>
              <a:t> </a:t>
            </a:r>
            <a:r>
              <a:rPr lang="fr-BE" dirty="0" smtClean="0"/>
              <a:t>.</a:t>
            </a:r>
            <a:endParaRPr lang="fr-BE" dirty="0" smtClean="0"/>
          </a:p>
          <a:p>
            <a:pPr marL="0" indent="0" algn="just">
              <a:buNone/>
            </a:pPr>
            <a:r>
              <a:rPr lang="fr-BE" dirty="0" smtClean="0"/>
              <a:t>	-&gt; Exploite ces représentations pour émouvoir et pousser à </a:t>
            </a:r>
            <a:r>
              <a:rPr lang="fr-BE" dirty="0" smtClean="0"/>
              <a:t>agir.</a:t>
            </a:r>
            <a:endParaRPr lang="fr-BE" dirty="0" smtClean="0"/>
          </a:p>
          <a:p>
            <a:pPr marL="0" indent="0" algn="just">
              <a:buNone/>
            </a:pPr>
            <a:endParaRPr lang="fr-BE" dirty="0" smtClean="0"/>
          </a:p>
          <a:p>
            <a:pPr algn="just"/>
            <a:r>
              <a:rPr lang="fr-BE" dirty="0" smtClean="0"/>
              <a:t>Effet parfois </a:t>
            </a:r>
            <a:r>
              <a:rPr lang="fr-BE" u="sng" dirty="0" smtClean="0"/>
              <a:t>inconscient</a:t>
            </a:r>
            <a:r>
              <a:rPr lang="fr-BE" dirty="0" smtClean="0"/>
              <a:t> : le public ressent instinctivement sympathie ou antipathie pour un personnage qui lui donne un sentiment de </a:t>
            </a:r>
            <a:r>
              <a:rPr lang="fr-BE" u="sng" dirty="0" smtClean="0"/>
              <a:t>déjà </a:t>
            </a:r>
            <a:r>
              <a:rPr lang="fr-BE" u="sng" dirty="0" smtClean="0"/>
              <a:t>vu</a:t>
            </a:r>
            <a:r>
              <a:rPr lang="fr-BE" dirty="0" smtClean="0"/>
              <a:t>.</a:t>
            </a:r>
            <a:endParaRPr lang="fr-BE" dirty="0" smtClean="0"/>
          </a:p>
          <a:p>
            <a:pPr algn="just"/>
            <a:endParaRPr lang="fr-BE" u="sng" dirty="0" smtClean="0"/>
          </a:p>
          <a:p>
            <a:pPr algn="just"/>
            <a:r>
              <a:rPr lang="fr-BE" dirty="0" smtClean="0"/>
              <a:t>But du </a:t>
            </a:r>
            <a:r>
              <a:rPr lang="fr-BE" dirty="0" err="1" smtClean="0"/>
              <a:t>narratologue</a:t>
            </a:r>
            <a:r>
              <a:rPr lang="fr-BE" dirty="0" smtClean="0"/>
              <a:t> : comprendre comment l’auteur </a:t>
            </a:r>
            <a:r>
              <a:rPr lang="fr-BE" u="sng" dirty="0" smtClean="0"/>
              <a:t>construit</a:t>
            </a:r>
            <a:r>
              <a:rPr lang="fr-BE" dirty="0" smtClean="0"/>
              <a:t> son récit en présentant les faits sous un certain </a:t>
            </a:r>
            <a:r>
              <a:rPr lang="fr-BE" u="sng" dirty="0" smtClean="0"/>
              <a:t>angle</a:t>
            </a:r>
            <a:r>
              <a:rPr lang="fr-BE" dirty="0" smtClean="0"/>
              <a:t>. </a:t>
            </a:r>
            <a:endParaRPr lang="fr-BE" dirty="0" smtClean="0"/>
          </a:p>
          <a:p>
            <a:pPr marL="0" indent="0" algn="just">
              <a:buNone/>
            </a:pPr>
            <a:r>
              <a:rPr lang="fr-BE" dirty="0" smtClean="0"/>
              <a:t>	-&gt; Influence la réception par son public. 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3439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3. Le principe de base de la narratologie : </a:t>
            </a:r>
            <a:br>
              <a:rPr lang="fr-BE" b="1" dirty="0" smtClean="0"/>
            </a:br>
            <a:r>
              <a:rPr lang="fr-BE" b="1" dirty="0" smtClean="0"/>
              <a:t>« Cadrer, c’est choisir »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BE" dirty="0" smtClean="0"/>
              <a:t>Tout récit est l’objet d’un tri et de choix : on choisit </a:t>
            </a:r>
            <a:r>
              <a:rPr lang="fr-BE" u="sng" dirty="0" smtClean="0"/>
              <a:t>ce que</a:t>
            </a:r>
            <a:r>
              <a:rPr lang="fr-BE" dirty="0" smtClean="0"/>
              <a:t> l’on va raconter et </a:t>
            </a:r>
            <a:r>
              <a:rPr lang="fr-BE" u="sng" dirty="0" smtClean="0"/>
              <a:t>comment</a:t>
            </a:r>
            <a:r>
              <a:rPr lang="fr-BE" dirty="0" smtClean="0"/>
              <a:t> le raconter.</a:t>
            </a:r>
          </a:p>
          <a:p>
            <a:pPr algn="just"/>
            <a:r>
              <a:rPr lang="fr-BE" dirty="0" smtClean="0"/>
              <a:t>Liberté de l’auteur par rapport aux sources. Oui, peut se documenter MAIS garde son libre choix.</a:t>
            </a:r>
          </a:p>
          <a:p>
            <a:pPr marL="0" indent="0" algn="just">
              <a:buNone/>
            </a:pPr>
            <a:endParaRPr lang="fr-BE" dirty="0" smtClean="0"/>
          </a:p>
          <a:p>
            <a:pPr marL="0" indent="0" algn="just">
              <a:buNone/>
            </a:pPr>
            <a:r>
              <a:rPr lang="fr-BE" dirty="0" smtClean="0"/>
              <a:t>Ex. Pour raconter les guerres médiques, Hérodote a dû </a:t>
            </a:r>
            <a:r>
              <a:rPr lang="fr-BE" u="sng" dirty="0" smtClean="0"/>
              <a:t>se documenter </a:t>
            </a:r>
            <a:r>
              <a:rPr lang="fr-BE" dirty="0" smtClean="0"/>
              <a:t>mais il choisit une </a:t>
            </a:r>
            <a:r>
              <a:rPr lang="fr-BE" u="sng" dirty="0" smtClean="0"/>
              <a:t>façon de présenter </a:t>
            </a:r>
            <a:r>
              <a:rPr lang="fr-BE" dirty="0" smtClean="0"/>
              <a:t>faits et personnages. </a:t>
            </a:r>
          </a:p>
          <a:p>
            <a:pPr marL="0" indent="0" algn="just">
              <a:buNone/>
            </a:pPr>
            <a:r>
              <a:rPr lang="fr-BE" dirty="0" smtClean="0"/>
              <a:t>	-&gt; Version hostile à Thémistocle dépend des sources… ou de son 	point de vue? (Thucydide montre qu’il y a d’autres traditions…)</a:t>
            </a:r>
          </a:p>
          <a:p>
            <a:endParaRPr lang="fr-BE" dirty="0" smtClean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514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839" y="353974"/>
            <a:ext cx="10515600" cy="1325563"/>
          </a:xfrm>
        </p:spPr>
        <p:txBody>
          <a:bodyPr/>
          <a:lstStyle/>
          <a:p>
            <a:r>
              <a:rPr lang="fr-BE" b="1" dirty="0" smtClean="0"/>
              <a:t>4. Les points influençant la présentation (1)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dirty="0" smtClean="0"/>
              <a:t>Posture du narrateur : extérieur, omniscient ou personnage du récit?</a:t>
            </a:r>
          </a:p>
          <a:p>
            <a:pPr marL="0" indent="0">
              <a:buNone/>
            </a:pPr>
            <a:r>
              <a:rPr lang="fr-BE" sz="2200" dirty="0" smtClean="0"/>
              <a:t>	Pline (</a:t>
            </a:r>
            <a:r>
              <a:rPr lang="fr-BE" sz="2200" dirty="0" err="1" smtClean="0"/>
              <a:t>Régulus</a:t>
            </a:r>
            <a:r>
              <a:rPr lang="fr-BE" sz="2200" dirty="0" smtClean="0"/>
              <a:t> le captateur)</a:t>
            </a:r>
          </a:p>
          <a:p>
            <a:pPr marL="0" indent="0">
              <a:buNone/>
            </a:pPr>
            <a:r>
              <a:rPr lang="fr-BE" sz="2200" dirty="0"/>
              <a:t>	</a:t>
            </a:r>
            <a:r>
              <a:rPr lang="fr-BE" sz="2200" dirty="0" smtClean="0"/>
              <a:t>Homère et Hérodote (accès aux sentiments des héros)</a:t>
            </a:r>
          </a:p>
          <a:p>
            <a:pPr marL="0" indent="0">
              <a:buNone/>
            </a:pPr>
            <a:r>
              <a:rPr lang="fr-BE" sz="2200" dirty="0"/>
              <a:t>	</a:t>
            </a:r>
            <a:r>
              <a:rPr lang="fr-BE" sz="2200" dirty="0" smtClean="0"/>
              <a:t>Pétrone (ridicule du héros qui raconte sans comprendre)</a:t>
            </a:r>
          </a:p>
          <a:p>
            <a:pPr marL="0" indent="0">
              <a:buNone/>
            </a:pPr>
            <a:endParaRPr lang="fr-BE" sz="2200" dirty="0" smtClean="0"/>
          </a:p>
          <a:p>
            <a:r>
              <a:rPr lang="fr-BE" dirty="0" smtClean="0"/>
              <a:t>Temps : dans quel ordre raconter? </a:t>
            </a:r>
          </a:p>
          <a:p>
            <a:pPr marL="0" indent="0">
              <a:buNone/>
            </a:pPr>
            <a:r>
              <a:rPr lang="fr-BE" sz="2100" dirty="0" smtClean="0"/>
              <a:t>	Chronologique </a:t>
            </a:r>
            <a:r>
              <a:rPr lang="fr-BE" sz="2100" dirty="0"/>
              <a:t>(Thucydide</a:t>
            </a:r>
            <a:r>
              <a:rPr lang="fr-BE" sz="2100" dirty="0" smtClean="0"/>
              <a:t>)</a:t>
            </a:r>
          </a:p>
          <a:p>
            <a:pPr marL="0" indent="0">
              <a:buNone/>
            </a:pPr>
            <a:r>
              <a:rPr lang="fr-BE" sz="2100" dirty="0"/>
              <a:t>	</a:t>
            </a:r>
            <a:r>
              <a:rPr lang="fr-BE" sz="2100" dirty="0" err="1" smtClean="0"/>
              <a:t>Anachronies</a:t>
            </a:r>
            <a:r>
              <a:rPr lang="fr-BE" sz="2100" dirty="0" smtClean="0"/>
              <a:t> </a:t>
            </a:r>
            <a:r>
              <a:rPr lang="fr-BE" sz="2100" dirty="0"/>
              <a:t>(Homère, flashback d’Ulysse</a:t>
            </a:r>
            <a:r>
              <a:rPr lang="fr-BE" sz="2100" dirty="0" smtClean="0"/>
              <a:t>)</a:t>
            </a:r>
          </a:p>
          <a:p>
            <a:pPr marL="0" indent="0">
              <a:buNone/>
            </a:pPr>
            <a:r>
              <a:rPr lang="fr-BE" sz="2100" dirty="0" smtClean="0"/>
              <a:t>	Flashbacks en série (Hérodote et les peuples)</a:t>
            </a:r>
          </a:p>
          <a:p>
            <a:pPr marL="0" indent="0">
              <a:buNone/>
            </a:pPr>
            <a:endParaRPr lang="fr-BE" sz="2100" dirty="0"/>
          </a:p>
          <a:p>
            <a:r>
              <a:rPr lang="fr-BE" dirty="0" smtClean="0"/>
              <a:t>Lieux et objets symboliques?</a:t>
            </a:r>
          </a:p>
          <a:p>
            <a:pPr marL="0" indent="0">
              <a:buNone/>
            </a:pPr>
            <a:r>
              <a:rPr lang="fr-BE" sz="2100" dirty="0" smtClean="0"/>
              <a:t>	Tacite </a:t>
            </a:r>
            <a:r>
              <a:rPr lang="fr-BE" sz="2100" dirty="0"/>
              <a:t>(la nuit // égarement de Néron), </a:t>
            </a:r>
            <a:endParaRPr lang="fr-BE" sz="2100" dirty="0" smtClean="0"/>
          </a:p>
          <a:p>
            <a:pPr marL="0" indent="0">
              <a:buNone/>
            </a:pPr>
            <a:r>
              <a:rPr lang="fr-BE" sz="2100" dirty="0" smtClean="0"/>
              <a:t>	Homère </a:t>
            </a:r>
            <a:r>
              <a:rPr lang="fr-BE" sz="2100" dirty="0"/>
              <a:t>(la lance d’Achille)</a:t>
            </a:r>
          </a:p>
        </p:txBody>
      </p:sp>
    </p:spTree>
    <p:extLst>
      <p:ext uri="{BB962C8B-B14F-4D97-AF65-F5344CB8AC3E}">
        <p14:creationId xmlns:p14="http://schemas.microsoft.com/office/powerpoint/2010/main" val="290047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>
                <a:solidFill>
                  <a:prstClr val="black"/>
                </a:solidFill>
              </a:rPr>
              <a:t>4. Les points influençant la présentation </a:t>
            </a:r>
            <a:r>
              <a:rPr lang="fr-BE" b="1" dirty="0" smtClean="0">
                <a:solidFill>
                  <a:prstClr val="black"/>
                </a:solidFill>
              </a:rPr>
              <a:t>(2)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BE" sz="2400" dirty="0">
                <a:solidFill>
                  <a:prstClr val="black"/>
                </a:solidFill>
              </a:rPr>
              <a:t>Jeux de </a:t>
            </a:r>
            <a:r>
              <a:rPr lang="fr-BE" sz="2400" dirty="0" smtClean="0">
                <a:solidFill>
                  <a:prstClr val="black"/>
                </a:solidFill>
              </a:rPr>
              <a:t>contraste </a:t>
            </a:r>
            <a:r>
              <a:rPr lang="fr-BE" sz="2400" dirty="0">
                <a:solidFill>
                  <a:prstClr val="black"/>
                </a:solidFill>
              </a:rPr>
              <a:t>entre personnages ou groupes?</a:t>
            </a:r>
          </a:p>
          <a:p>
            <a:pPr marL="0" lvl="0" indent="0">
              <a:buNone/>
            </a:pPr>
            <a:r>
              <a:rPr lang="fr-BE" sz="1500" dirty="0" smtClean="0">
                <a:solidFill>
                  <a:prstClr val="black"/>
                </a:solidFill>
              </a:rPr>
              <a:t>	</a:t>
            </a:r>
            <a:r>
              <a:rPr lang="fr-BE" sz="2000" dirty="0" smtClean="0">
                <a:solidFill>
                  <a:prstClr val="black"/>
                </a:solidFill>
              </a:rPr>
              <a:t>- Achille </a:t>
            </a:r>
            <a:r>
              <a:rPr lang="fr-BE" sz="2000" dirty="0">
                <a:solidFill>
                  <a:prstClr val="black"/>
                </a:solidFill>
              </a:rPr>
              <a:t>(brave et vassal) vs Agamemnon (inadéquat et suzerain)</a:t>
            </a:r>
          </a:p>
          <a:p>
            <a:pPr marL="0" lvl="0" indent="0">
              <a:buNone/>
            </a:pPr>
            <a:r>
              <a:rPr lang="fr-BE" sz="2000" dirty="0" smtClean="0">
                <a:solidFill>
                  <a:prstClr val="black"/>
                </a:solidFill>
              </a:rPr>
              <a:t>	- Barbare </a:t>
            </a:r>
            <a:r>
              <a:rPr lang="fr-BE" sz="2000" dirty="0">
                <a:solidFill>
                  <a:prstClr val="black"/>
                </a:solidFill>
              </a:rPr>
              <a:t>vs civilisé : Grecs-Perses-Scythes-Amazones (cf. </a:t>
            </a:r>
            <a:r>
              <a:rPr lang="fr-BE" sz="2000" dirty="0" err="1">
                <a:solidFill>
                  <a:prstClr val="black"/>
                </a:solidFill>
              </a:rPr>
              <a:t>Hartog</a:t>
            </a:r>
            <a:r>
              <a:rPr lang="fr-BE" sz="2000" dirty="0">
                <a:solidFill>
                  <a:prstClr val="black"/>
                </a:solidFill>
              </a:rPr>
              <a:t> 1980</a:t>
            </a:r>
            <a:r>
              <a:rPr lang="fr-BE" sz="2000" dirty="0" smtClean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endParaRPr lang="fr-BE" sz="2000" dirty="0">
              <a:solidFill>
                <a:prstClr val="black"/>
              </a:solidFill>
            </a:endParaRPr>
          </a:p>
          <a:p>
            <a:r>
              <a:rPr lang="fr-BE" sz="2400" dirty="0">
                <a:solidFill>
                  <a:prstClr val="black"/>
                </a:solidFill>
              </a:rPr>
              <a:t>Quel est le modèle (ou les modèles) en cas </a:t>
            </a:r>
            <a:r>
              <a:rPr lang="fr-BE" sz="2400" dirty="0" smtClean="0">
                <a:solidFill>
                  <a:prstClr val="black"/>
                </a:solidFill>
              </a:rPr>
              <a:t>d’allusions</a:t>
            </a:r>
            <a:r>
              <a:rPr lang="fr-BE" sz="2400" dirty="0">
                <a:solidFill>
                  <a:prstClr val="black"/>
                </a:solidFill>
              </a:rPr>
              <a:t>?</a:t>
            </a:r>
            <a:endParaRPr lang="fr-BE" sz="2400" dirty="0" smtClean="0">
              <a:solidFill>
                <a:prstClr val="black"/>
              </a:solidFill>
            </a:endParaRPr>
          </a:p>
          <a:p>
            <a:pPr lvl="1"/>
            <a:r>
              <a:rPr lang="fr-BE" sz="2000" dirty="0" smtClean="0">
                <a:solidFill>
                  <a:prstClr val="black"/>
                </a:solidFill>
              </a:rPr>
              <a:t>Utilisation de modèles pour différentes raisons : mettre en valeur, parodier </a:t>
            </a:r>
            <a:r>
              <a:rPr lang="fr-BE" sz="2000" i="1" dirty="0" smtClean="0">
                <a:solidFill>
                  <a:prstClr val="black"/>
                </a:solidFill>
              </a:rPr>
              <a:t>etc</a:t>
            </a:r>
            <a:r>
              <a:rPr lang="fr-BE" sz="2000" dirty="0" smtClean="0">
                <a:solidFill>
                  <a:prstClr val="black"/>
                </a:solidFill>
              </a:rPr>
              <a:t>.</a:t>
            </a:r>
          </a:p>
          <a:p>
            <a:pPr marL="914400" lvl="2" indent="0">
              <a:buNone/>
            </a:pPr>
            <a:r>
              <a:rPr lang="fr-BE" sz="1600" dirty="0" smtClean="0">
                <a:solidFill>
                  <a:prstClr val="black"/>
                </a:solidFill>
              </a:rPr>
              <a:t>Ex. Virgile : Enée // Ulysse et Achille -&gt; mis en évidence vs </a:t>
            </a:r>
            <a:r>
              <a:rPr lang="fr-BE" sz="1600" dirty="0" err="1" smtClean="0">
                <a:solidFill>
                  <a:prstClr val="black"/>
                </a:solidFill>
              </a:rPr>
              <a:t>Turnus</a:t>
            </a:r>
            <a:r>
              <a:rPr lang="fr-BE" sz="1600" dirty="0" smtClean="0">
                <a:solidFill>
                  <a:prstClr val="black"/>
                </a:solidFill>
              </a:rPr>
              <a:t>, parodie de héros homérique, inférieur</a:t>
            </a:r>
          </a:p>
          <a:p>
            <a:pPr marL="914400" lvl="2" indent="0">
              <a:buNone/>
            </a:pPr>
            <a:endParaRPr lang="fr-BE" sz="1600" dirty="0" smtClean="0">
              <a:solidFill>
                <a:prstClr val="black"/>
              </a:solidFill>
            </a:endParaRPr>
          </a:p>
          <a:p>
            <a:pPr lvl="1"/>
            <a:r>
              <a:rPr lang="fr-BE" sz="2000" dirty="0" smtClean="0">
                <a:solidFill>
                  <a:prstClr val="black"/>
                </a:solidFill>
              </a:rPr>
              <a:t>Plusieurs modèles (</a:t>
            </a:r>
            <a:r>
              <a:rPr lang="fr-BE" sz="2000" i="1" dirty="0" err="1" smtClean="0">
                <a:solidFill>
                  <a:prstClr val="black"/>
                </a:solidFill>
              </a:rPr>
              <a:t>contaminatio</a:t>
            </a:r>
            <a:r>
              <a:rPr lang="fr-BE" sz="2000" dirty="0" smtClean="0">
                <a:solidFill>
                  <a:prstClr val="black"/>
                </a:solidFill>
              </a:rPr>
              <a:t>) ou un modèle réorienté</a:t>
            </a:r>
          </a:p>
          <a:p>
            <a:pPr marL="914400" lvl="2" indent="0">
              <a:buNone/>
            </a:pPr>
            <a:r>
              <a:rPr lang="fr-BE" sz="1600" dirty="0" smtClean="0">
                <a:solidFill>
                  <a:prstClr val="black"/>
                </a:solidFill>
              </a:rPr>
              <a:t>Ex. Cruautés lors de la prise de Troie vs Pausanias chez Hérodote (« les fils ne sont pas responsables »)</a:t>
            </a:r>
          </a:p>
          <a:p>
            <a:pPr marL="914400" lvl="2" indent="0">
              <a:buNone/>
            </a:pPr>
            <a:endParaRPr lang="fr-BE" sz="1600" dirty="0" smtClean="0">
              <a:solidFill>
                <a:prstClr val="black"/>
              </a:solidFill>
            </a:endParaRPr>
          </a:p>
          <a:p>
            <a:pPr lvl="1"/>
            <a:r>
              <a:rPr lang="fr-BE" sz="2000" dirty="0" smtClean="0">
                <a:solidFill>
                  <a:prstClr val="black"/>
                </a:solidFill>
              </a:rPr>
              <a:t>Même modèle pour plusieurs auteurs (cf. dia suivante)</a:t>
            </a:r>
            <a:endParaRPr lang="fr-BE" sz="2000" dirty="0">
              <a:solidFill>
                <a:prstClr val="black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8389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5</a:t>
            </a:r>
            <a:r>
              <a:rPr lang="fr-BE" b="1" dirty="0" smtClean="0"/>
              <a:t>. Un cas d’école : un même modèle pour plusieurs auteurs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8629" y="189253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BE" dirty="0" smtClean="0"/>
              <a:t>Homère = le socle (ou l’un des socles) culturel du monde </a:t>
            </a:r>
            <a:r>
              <a:rPr lang="fr-BE" dirty="0" smtClean="0"/>
              <a:t>grec.</a:t>
            </a:r>
            <a:endParaRPr lang="fr-BE" dirty="0" smtClean="0"/>
          </a:p>
          <a:p>
            <a:pPr marL="457200" lvl="1" indent="0" algn="just">
              <a:buNone/>
            </a:pPr>
            <a:r>
              <a:rPr lang="fr-BE" dirty="0" smtClean="0"/>
              <a:t>	</a:t>
            </a:r>
            <a:r>
              <a:rPr lang="fr-BE" i="1" dirty="0" smtClean="0"/>
              <a:t>Iliade</a:t>
            </a:r>
            <a:r>
              <a:rPr lang="fr-BE" dirty="0" smtClean="0"/>
              <a:t> : bravoure au combat + </a:t>
            </a:r>
            <a:r>
              <a:rPr lang="fr-BE" i="1" dirty="0" smtClean="0"/>
              <a:t>Odyssée</a:t>
            </a:r>
            <a:r>
              <a:rPr lang="fr-BE" dirty="0" smtClean="0"/>
              <a:t> : ruse face à un ennemi plus fort</a:t>
            </a:r>
          </a:p>
          <a:p>
            <a:pPr marL="457200" lvl="1" indent="0" algn="just">
              <a:buNone/>
            </a:pPr>
            <a:endParaRPr lang="fr-BE" dirty="0" smtClean="0"/>
          </a:p>
          <a:p>
            <a:pPr algn="just"/>
            <a:r>
              <a:rPr lang="fr-BE" dirty="0" smtClean="0"/>
              <a:t>Au début du </a:t>
            </a:r>
            <a:r>
              <a:rPr lang="fr-BE" dirty="0" smtClean="0"/>
              <a:t>Vème </a:t>
            </a:r>
            <a:r>
              <a:rPr lang="fr-BE" dirty="0" smtClean="0"/>
              <a:t>siècle, victoire sur les Perses -&gt; représentée de façon héroïque, en comparant aux héros </a:t>
            </a:r>
            <a:r>
              <a:rPr lang="fr-BE" dirty="0" smtClean="0"/>
              <a:t>d’Homère.</a:t>
            </a:r>
            <a:endParaRPr lang="fr-BE" dirty="0" smtClean="0"/>
          </a:p>
          <a:p>
            <a:pPr algn="just"/>
            <a:endParaRPr lang="fr-BE" dirty="0" smtClean="0"/>
          </a:p>
          <a:p>
            <a:pPr algn="just"/>
            <a:r>
              <a:rPr lang="fr-BE" dirty="0" smtClean="0"/>
              <a:t>Beaucoup d’auteurs le font MAIS chacun à sa façon en fonction de ses </a:t>
            </a:r>
            <a:r>
              <a:rPr lang="fr-BE" dirty="0" smtClean="0"/>
              <a:t>objectifs :</a:t>
            </a:r>
            <a:endParaRPr lang="fr-BE" dirty="0" smtClean="0"/>
          </a:p>
          <a:p>
            <a:pPr lvl="1" algn="just"/>
            <a:r>
              <a:rPr lang="fr-BE" dirty="0" smtClean="0"/>
              <a:t>Grecs vs Barbares = ordre vs chaos sur le « portique peint » (</a:t>
            </a:r>
            <a:r>
              <a:rPr lang="fr-BE" i="1" dirty="0" err="1" smtClean="0"/>
              <a:t>Stoa</a:t>
            </a:r>
            <a:r>
              <a:rPr lang="fr-BE" i="1" dirty="0" smtClean="0"/>
              <a:t> </a:t>
            </a:r>
            <a:r>
              <a:rPr lang="fr-BE" i="1" dirty="0" err="1" smtClean="0"/>
              <a:t>poikilè</a:t>
            </a:r>
            <a:r>
              <a:rPr lang="fr-BE" dirty="0" smtClean="0"/>
              <a:t>)</a:t>
            </a:r>
          </a:p>
          <a:p>
            <a:pPr lvl="1" algn="just"/>
            <a:r>
              <a:rPr lang="fr-BE" dirty="0" err="1" smtClean="0"/>
              <a:t>Diodore</a:t>
            </a:r>
            <a:r>
              <a:rPr lang="fr-BE" dirty="0" smtClean="0"/>
              <a:t> : version idéalisée de la collaboration entre Grecs</a:t>
            </a:r>
          </a:p>
          <a:p>
            <a:pPr lvl="1" algn="just"/>
            <a:r>
              <a:rPr lang="fr-BE" dirty="0" smtClean="0"/>
              <a:t>Hérodote : conflits entre cités et difficultés à s’accorder MAIS héroïsme de ceux qui surmontent ces différences </a:t>
            </a:r>
          </a:p>
          <a:p>
            <a:pPr marL="914400" lvl="2" indent="0" algn="just">
              <a:buNone/>
            </a:pPr>
            <a:r>
              <a:rPr lang="fr-BE" dirty="0" smtClean="0"/>
              <a:t>Ex. Léonidas se sacrifie pour le salut de toute la Grèce, vrai héros vs autres…</a:t>
            </a:r>
          </a:p>
          <a:p>
            <a:pPr lvl="1" algn="just"/>
            <a:endParaRPr lang="fr-BE" dirty="0" smtClean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09817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6. Conclusion : toujours un point de vue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Même si un récit semble objectif, toujours une part de subjectivité (car produit d’une construction</a:t>
            </a:r>
            <a:r>
              <a:rPr lang="fr-BE" dirty="0" smtClean="0"/>
              <a:t>).</a:t>
            </a:r>
            <a:endParaRPr lang="fr-BE" dirty="0" smtClean="0"/>
          </a:p>
          <a:p>
            <a:pPr marL="0" indent="0">
              <a:buNone/>
            </a:pPr>
            <a:endParaRPr lang="fr-BE" dirty="0" smtClean="0"/>
          </a:p>
          <a:p>
            <a:r>
              <a:rPr lang="fr-BE" dirty="0" smtClean="0"/>
              <a:t>Impossible de raconter « des faits et seulement des faits </a:t>
            </a:r>
            <a:r>
              <a:rPr lang="fr-BE" dirty="0" smtClean="0"/>
              <a:t>».</a:t>
            </a:r>
            <a:endParaRPr lang="fr-BE" dirty="0" smtClean="0"/>
          </a:p>
          <a:p>
            <a:pPr marL="0" indent="0">
              <a:buNone/>
            </a:pPr>
            <a:r>
              <a:rPr lang="fr-BE" dirty="0" smtClean="0"/>
              <a:t>Ex. </a:t>
            </a:r>
            <a:r>
              <a:rPr lang="fr-BE" dirty="0" err="1" smtClean="0"/>
              <a:t>Pelling</a:t>
            </a:r>
            <a:r>
              <a:rPr lang="fr-BE" dirty="0" smtClean="0"/>
              <a:t> 2000 : Alcibiade rappelé -&gt; défaite en Sicile (= cause?)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6046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BE" sz="5400" b="1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fr-BE" sz="5400" b="1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Merci </a:t>
            </a:r>
            <a:r>
              <a:rPr lang="fr-BE" sz="54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pour votre attention</a:t>
            </a:r>
            <a:endParaRPr lang="fr-BE" sz="5400" b="1" dirty="0"/>
          </a:p>
        </p:txBody>
      </p:sp>
    </p:spTree>
    <p:extLst>
      <p:ext uri="{BB962C8B-B14F-4D97-AF65-F5344CB8AC3E}">
        <p14:creationId xmlns:p14="http://schemas.microsoft.com/office/powerpoint/2010/main" val="246689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310</Words>
  <Application>Microsoft Office PowerPoint</Application>
  <PresentationFormat>Grand écran</PresentationFormat>
  <Paragraphs>72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    Les stratégies de persuasion des auteurs  Quand la narratologie s’allie à l’anthropologie pour décrypter les textes</vt:lpstr>
      <vt:lpstr>1. Commençons par quelques évidences…</vt:lpstr>
      <vt:lpstr>2. L’exploitation de ces représentations </vt:lpstr>
      <vt:lpstr>3. Le principe de base de la narratologie :  « Cadrer, c’est choisir »</vt:lpstr>
      <vt:lpstr>4. Les points influençant la présentation (1)</vt:lpstr>
      <vt:lpstr>4. Les points influençant la présentation (2)</vt:lpstr>
      <vt:lpstr>5. Un cas d’école : un même modèle pour plusieurs auteurs</vt:lpstr>
      <vt:lpstr>6. Conclusion : toujours un point de vue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stratégies de persuasion des auteurs  Quand la narratologie s’allie à l’anthropologie pour décrypter les textes</dc:title>
  <dc:creator>ARNAUD</dc:creator>
  <cp:lastModifiedBy>ARNAUD</cp:lastModifiedBy>
  <cp:revision>18</cp:revision>
  <dcterms:created xsi:type="dcterms:W3CDTF">2022-01-19T10:51:33Z</dcterms:created>
  <dcterms:modified xsi:type="dcterms:W3CDTF">2022-01-23T12:40:16Z</dcterms:modified>
</cp:coreProperties>
</file>