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257" r:id="rId2"/>
    <p:sldId id="369" r:id="rId3"/>
    <p:sldId id="275" r:id="rId4"/>
    <p:sldId id="410" r:id="rId5"/>
    <p:sldId id="392" r:id="rId6"/>
    <p:sldId id="406" r:id="rId7"/>
    <p:sldId id="372" r:id="rId8"/>
    <p:sldId id="407" r:id="rId9"/>
    <p:sldId id="405" r:id="rId10"/>
    <p:sldId id="299" r:id="rId11"/>
    <p:sldId id="321" r:id="rId12"/>
    <p:sldId id="298" r:id="rId13"/>
    <p:sldId id="300" r:id="rId14"/>
    <p:sldId id="377" r:id="rId15"/>
    <p:sldId id="378" r:id="rId16"/>
    <p:sldId id="302" r:id="rId17"/>
    <p:sldId id="380" r:id="rId18"/>
    <p:sldId id="303" r:id="rId19"/>
    <p:sldId id="403" r:id="rId20"/>
    <p:sldId id="402" r:id="rId21"/>
    <p:sldId id="404" r:id="rId22"/>
    <p:sldId id="398" r:id="rId23"/>
    <p:sldId id="379" r:id="rId24"/>
    <p:sldId id="334" r:id="rId25"/>
    <p:sldId id="335" r:id="rId26"/>
    <p:sldId id="336" r:id="rId27"/>
    <p:sldId id="337" r:id="rId28"/>
    <p:sldId id="394" r:id="rId29"/>
    <p:sldId id="381" r:id="rId30"/>
    <p:sldId id="339" r:id="rId31"/>
    <p:sldId id="340" r:id="rId32"/>
    <p:sldId id="345" r:id="rId33"/>
    <p:sldId id="346" r:id="rId34"/>
    <p:sldId id="347" r:id="rId35"/>
    <p:sldId id="348" r:id="rId36"/>
    <p:sldId id="349" r:id="rId37"/>
    <p:sldId id="350" r:id="rId38"/>
    <p:sldId id="351" r:id="rId39"/>
    <p:sldId id="341" r:id="rId40"/>
    <p:sldId id="331" r:id="rId41"/>
    <p:sldId id="409" r:id="rId42"/>
    <p:sldId id="383" r:id="rId43"/>
    <p:sldId id="395" r:id="rId44"/>
    <p:sldId id="384" r:id="rId45"/>
    <p:sldId id="353" r:id="rId46"/>
    <p:sldId id="354" r:id="rId47"/>
    <p:sldId id="355" r:id="rId48"/>
    <p:sldId id="356" r:id="rId49"/>
    <p:sldId id="357" r:id="rId50"/>
    <p:sldId id="358" r:id="rId51"/>
    <p:sldId id="360" r:id="rId52"/>
    <p:sldId id="396" r:id="rId53"/>
    <p:sldId id="399" r:id="rId54"/>
    <p:sldId id="400" r:id="rId55"/>
    <p:sldId id="397" r:id="rId56"/>
    <p:sldId id="401" r:id="rId57"/>
  </p:sldIdLst>
  <p:sldSz cx="12192000" cy="6858000"/>
  <p:notesSz cx="6888163" cy="100203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ECEF8"/>
    <a:srgbClr val="FFFF99"/>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542" y="77"/>
      </p:cViewPr>
      <p:guideLst/>
    </p:cSldViewPr>
  </p:slideViewPr>
  <p:notesTextViewPr>
    <p:cViewPr>
      <p:scale>
        <a:sx n="1" d="1"/>
        <a:sy n="1" d="1"/>
      </p:scale>
      <p:origin x="0" y="0"/>
    </p:cViewPr>
  </p:notesTextViewPr>
  <p:sorterViewPr>
    <p:cViewPr>
      <p:scale>
        <a:sx n="100" d="100"/>
        <a:sy n="100" d="100"/>
      </p:scale>
      <p:origin x="0" y="-1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r>
              <a:rPr lang="en-US" smtClean="0"/>
              <a:t>D.Leclercq (2022) The precision or grnularity of Confidence Degrees measured by the method of repetition. EARLI SIG 16 "Metacognition" online Meeting </a:t>
            </a:r>
            <a:endParaRPr lang="fr-BE"/>
          </a:p>
        </p:txBody>
      </p:sp>
      <p:sp>
        <p:nvSpPr>
          <p:cNvPr id="3" name="Espace réservé de la date 2"/>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a:defRPr sz="1200"/>
            </a:lvl1pPr>
          </a:lstStyle>
          <a:p>
            <a:fld id="{941EA3E5-64D0-49AA-BB3B-00A7C557F101}" type="datetimeFigureOut">
              <a:rPr lang="fr-BE" smtClean="0"/>
              <a:t>24-06-22</a:t>
            </a:fld>
            <a:endParaRPr lang="fr-BE"/>
          </a:p>
        </p:txBody>
      </p:sp>
      <p:sp>
        <p:nvSpPr>
          <p:cNvPr id="4" name="Espace réservé du pied de page 3"/>
          <p:cNvSpPr>
            <a:spLocks noGrp="1"/>
          </p:cNvSpPr>
          <p:nvPr>
            <p:ph type="ftr" sz="quarter" idx="2"/>
          </p:nvPr>
        </p:nvSpPr>
        <p:spPr>
          <a:xfrm>
            <a:off x="0" y="9518650"/>
            <a:ext cx="2984500" cy="501650"/>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902075" y="9518650"/>
            <a:ext cx="2984500" cy="501650"/>
          </a:xfrm>
          <a:prstGeom prst="rect">
            <a:avLst/>
          </a:prstGeom>
        </p:spPr>
        <p:txBody>
          <a:bodyPr vert="horz" lIns="91440" tIns="45720" rIns="91440" bIns="45720" rtlCol="0" anchor="b"/>
          <a:lstStyle>
            <a:lvl1pPr algn="r">
              <a:defRPr sz="1200"/>
            </a:lvl1pPr>
          </a:lstStyle>
          <a:p>
            <a:fld id="{044EC1CD-A03F-4506-81D5-B075545D4015}" type="slidenum">
              <a:rPr lang="fr-BE" smtClean="0"/>
              <a:t>‹N°›</a:t>
            </a:fld>
            <a:endParaRPr lang="fr-BE"/>
          </a:p>
        </p:txBody>
      </p:sp>
    </p:spTree>
    <p:extLst>
      <p:ext uri="{BB962C8B-B14F-4D97-AF65-F5344CB8AC3E}">
        <p14:creationId xmlns:p14="http://schemas.microsoft.com/office/powerpoint/2010/main" val="200176190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r>
              <a:rPr lang="en-US" smtClean="0"/>
              <a:t>D.Leclercq (2022) The precision or grnularity of Confidence Degrees measured by the method of repetition. EARLI SIG 16 "Metacognition" online Meeting </a:t>
            </a:r>
            <a:endParaRPr lang="fr-BE"/>
          </a:p>
        </p:txBody>
      </p:sp>
      <p:sp>
        <p:nvSpPr>
          <p:cNvPr id="3" name="Espace réservé de la date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78AE0356-730A-4390-8DDD-B7643DF09127}" type="datetimeFigureOut">
              <a:rPr lang="fr-BE" smtClean="0"/>
              <a:t>24-06-22</a:t>
            </a:fld>
            <a:endParaRPr lang="fr-BE"/>
          </a:p>
        </p:txBody>
      </p:sp>
      <p:sp>
        <p:nvSpPr>
          <p:cNvPr id="4" name="Espace réservé de l'image des diapositives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8975" y="4822825"/>
            <a:ext cx="5510213" cy="3944938"/>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9518650"/>
            <a:ext cx="2984500" cy="501650"/>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902075" y="9518650"/>
            <a:ext cx="2984500" cy="501650"/>
          </a:xfrm>
          <a:prstGeom prst="rect">
            <a:avLst/>
          </a:prstGeom>
        </p:spPr>
        <p:txBody>
          <a:bodyPr vert="horz" lIns="91440" tIns="45720" rIns="91440" bIns="45720" rtlCol="0" anchor="b"/>
          <a:lstStyle>
            <a:lvl1pPr algn="r">
              <a:defRPr sz="1200"/>
            </a:lvl1pPr>
          </a:lstStyle>
          <a:p>
            <a:fld id="{AF14B73B-402B-473A-BEB7-C2A09878E3F4}" type="slidenum">
              <a:rPr lang="fr-BE" smtClean="0"/>
              <a:t>‹N°›</a:t>
            </a:fld>
            <a:endParaRPr lang="fr-BE"/>
          </a:p>
        </p:txBody>
      </p:sp>
    </p:spTree>
    <p:extLst>
      <p:ext uri="{BB962C8B-B14F-4D97-AF65-F5344CB8AC3E}">
        <p14:creationId xmlns:p14="http://schemas.microsoft.com/office/powerpoint/2010/main" val="304185564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BE"/>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BE"/>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59098967-E759-41CB-A5CC-3C1A370887E1}" type="datetime1">
              <a:rPr lang="fr-BE" smtClean="0"/>
              <a:t>24-06-22</a:t>
            </a:fld>
            <a:endParaRPr lang="fr-BE"/>
          </a:p>
        </p:txBody>
      </p:sp>
      <p:sp>
        <p:nvSpPr>
          <p:cNvPr id="5" name="Espace réservé du pied de page 4"/>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6" name="Espace réservé du numéro de diapositive 5"/>
          <p:cNvSpPr>
            <a:spLocks noGrp="1"/>
          </p:cNvSpPr>
          <p:nvPr>
            <p:ph type="sldNum" sz="quarter" idx="12"/>
          </p:nvPr>
        </p:nvSpPr>
        <p:spPr/>
        <p:txBody>
          <a:bodyPr/>
          <a:lstStyle/>
          <a:p>
            <a:fld id="{DE42F99F-C3BD-439B-B38E-59375BB5C084}" type="slidenum">
              <a:rPr lang="fr-BE" smtClean="0"/>
              <a:t>‹N°›</a:t>
            </a:fld>
            <a:endParaRPr lang="fr-BE"/>
          </a:p>
        </p:txBody>
      </p:sp>
    </p:spTree>
    <p:extLst>
      <p:ext uri="{BB962C8B-B14F-4D97-AF65-F5344CB8AC3E}">
        <p14:creationId xmlns:p14="http://schemas.microsoft.com/office/powerpoint/2010/main" val="348864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2D084CDC-7D9A-4AC9-9BAD-4B3B52277B1F}" type="datetime1">
              <a:rPr lang="fr-BE" smtClean="0"/>
              <a:t>24-06-22</a:t>
            </a:fld>
            <a:endParaRPr lang="fr-BE"/>
          </a:p>
        </p:txBody>
      </p:sp>
      <p:sp>
        <p:nvSpPr>
          <p:cNvPr id="5" name="Espace réservé du pied de page 4"/>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6" name="Espace réservé du numéro de diapositive 5"/>
          <p:cNvSpPr>
            <a:spLocks noGrp="1"/>
          </p:cNvSpPr>
          <p:nvPr>
            <p:ph type="sldNum" sz="quarter" idx="12"/>
          </p:nvPr>
        </p:nvSpPr>
        <p:spPr/>
        <p:txBody>
          <a:bodyPr/>
          <a:lstStyle/>
          <a:p>
            <a:fld id="{DE42F99F-C3BD-439B-B38E-59375BB5C084}" type="slidenum">
              <a:rPr lang="fr-BE" smtClean="0"/>
              <a:t>‹N°›</a:t>
            </a:fld>
            <a:endParaRPr lang="fr-BE"/>
          </a:p>
        </p:txBody>
      </p:sp>
    </p:spTree>
    <p:extLst>
      <p:ext uri="{BB962C8B-B14F-4D97-AF65-F5344CB8AC3E}">
        <p14:creationId xmlns:p14="http://schemas.microsoft.com/office/powerpoint/2010/main" val="1876179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D2F90D3A-0473-4D11-9966-63ED9886982A}" type="datetime1">
              <a:rPr lang="fr-BE" smtClean="0"/>
              <a:t>24-06-22</a:t>
            </a:fld>
            <a:endParaRPr lang="fr-BE"/>
          </a:p>
        </p:txBody>
      </p:sp>
      <p:sp>
        <p:nvSpPr>
          <p:cNvPr id="5" name="Espace réservé du pied de page 4"/>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6" name="Espace réservé du numéro de diapositive 5"/>
          <p:cNvSpPr>
            <a:spLocks noGrp="1"/>
          </p:cNvSpPr>
          <p:nvPr>
            <p:ph type="sldNum" sz="quarter" idx="12"/>
          </p:nvPr>
        </p:nvSpPr>
        <p:spPr/>
        <p:txBody>
          <a:bodyPr/>
          <a:lstStyle/>
          <a:p>
            <a:fld id="{DE42F99F-C3BD-439B-B38E-59375BB5C084}" type="slidenum">
              <a:rPr lang="fr-BE" smtClean="0"/>
              <a:t>‹N°›</a:t>
            </a:fld>
            <a:endParaRPr lang="fr-BE"/>
          </a:p>
        </p:txBody>
      </p:sp>
    </p:spTree>
    <p:extLst>
      <p:ext uri="{BB962C8B-B14F-4D97-AF65-F5344CB8AC3E}">
        <p14:creationId xmlns:p14="http://schemas.microsoft.com/office/powerpoint/2010/main" val="4254322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8CBEA174-9FB3-4CC2-B057-D9CB334EF998}" type="datetime1">
              <a:rPr lang="fr-BE" smtClean="0"/>
              <a:t>24-06-22</a:t>
            </a:fld>
            <a:endParaRPr lang="fr-BE"/>
          </a:p>
        </p:txBody>
      </p:sp>
      <p:sp>
        <p:nvSpPr>
          <p:cNvPr id="5" name="Espace réservé du pied de page 4"/>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6" name="Espace réservé du numéro de diapositive 5"/>
          <p:cNvSpPr>
            <a:spLocks noGrp="1"/>
          </p:cNvSpPr>
          <p:nvPr>
            <p:ph type="sldNum" sz="quarter" idx="12"/>
          </p:nvPr>
        </p:nvSpPr>
        <p:spPr/>
        <p:txBody>
          <a:bodyPr/>
          <a:lstStyle/>
          <a:p>
            <a:fld id="{DE42F99F-C3BD-439B-B38E-59375BB5C084}" type="slidenum">
              <a:rPr lang="fr-BE" smtClean="0"/>
              <a:t>‹N°›</a:t>
            </a:fld>
            <a:endParaRPr lang="fr-BE"/>
          </a:p>
        </p:txBody>
      </p:sp>
    </p:spTree>
    <p:extLst>
      <p:ext uri="{BB962C8B-B14F-4D97-AF65-F5344CB8AC3E}">
        <p14:creationId xmlns:p14="http://schemas.microsoft.com/office/powerpoint/2010/main" val="176681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BE"/>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B592C47E-03CC-41A5-85D4-9EA9110629D9}" type="datetime1">
              <a:rPr lang="fr-BE" smtClean="0"/>
              <a:t>24-06-22</a:t>
            </a:fld>
            <a:endParaRPr lang="fr-BE"/>
          </a:p>
        </p:txBody>
      </p:sp>
      <p:sp>
        <p:nvSpPr>
          <p:cNvPr id="5" name="Espace réservé du pied de page 4"/>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6" name="Espace réservé du numéro de diapositive 5"/>
          <p:cNvSpPr>
            <a:spLocks noGrp="1"/>
          </p:cNvSpPr>
          <p:nvPr>
            <p:ph type="sldNum" sz="quarter" idx="12"/>
          </p:nvPr>
        </p:nvSpPr>
        <p:spPr/>
        <p:txBody>
          <a:bodyPr/>
          <a:lstStyle/>
          <a:p>
            <a:fld id="{DE42F99F-C3BD-439B-B38E-59375BB5C084}" type="slidenum">
              <a:rPr lang="fr-BE" smtClean="0"/>
              <a:t>‹N°›</a:t>
            </a:fld>
            <a:endParaRPr lang="fr-BE"/>
          </a:p>
        </p:txBody>
      </p:sp>
    </p:spTree>
    <p:extLst>
      <p:ext uri="{BB962C8B-B14F-4D97-AF65-F5344CB8AC3E}">
        <p14:creationId xmlns:p14="http://schemas.microsoft.com/office/powerpoint/2010/main" val="359293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fld id="{A3622AB4-788B-4E90-A973-F8CCB2BA2DB1}" type="datetime1">
              <a:rPr lang="fr-BE" smtClean="0"/>
              <a:t>24-06-22</a:t>
            </a:fld>
            <a:endParaRPr lang="fr-BE"/>
          </a:p>
        </p:txBody>
      </p:sp>
      <p:sp>
        <p:nvSpPr>
          <p:cNvPr id="6" name="Espace réservé du pied de page 5"/>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7" name="Espace réservé du numéro de diapositive 6"/>
          <p:cNvSpPr>
            <a:spLocks noGrp="1"/>
          </p:cNvSpPr>
          <p:nvPr>
            <p:ph type="sldNum" sz="quarter" idx="12"/>
          </p:nvPr>
        </p:nvSpPr>
        <p:spPr/>
        <p:txBody>
          <a:bodyPr/>
          <a:lstStyle/>
          <a:p>
            <a:fld id="{DE42F99F-C3BD-439B-B38E-59375BB5C084}" type="slidenum">
              <a:rPr lang="fr-BE" smtClean="0"/>
              <a:t>‹N°›</a:t>
            </a:fld>
            <a:endParaRPr lang="fr-BE"/>
          </a:p>
        </p:txBody>
      </p:sp>
    </p:spTree>
    <p:extLst>
      <p:ext uri="{BB962C8B-B14F-4D97-AF65-F5344CB8AC3E}">
        <p14:creationId xmlns:p14="http://schemas.microsoft.com/office/powerpoint/2010/main" val="1701192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BE"/>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a:xfrm>
            <a:off x="838200" y="6356350"/>
            <a:ext cx="2743200" cy="365125"/>
          </a:xfrm>
          <a:prstGeom prst="rect">
            <a:avLst/>
          </a:prstGeom>
        </p:spPr>
        <p:txBody>
          <a:bodyPr/>
          <a:lstStyle/>
          <a:p>
            <a:fld id="{58812E75-C652-411B-BC87-B3F06EB7E2BB}" type="datetime1">
              <a:rPr lang="fr-BE" smtClean="0"/>
              <a:t>24-06-22</a:t>
            </a:fld>
            <a:endParaRPr lang="fr-BE"/>
          </a:p>
        </p:txBody>
      </p:sp>
      <p:sp>
        <p:nvSpPr>
          <p:cNvPr id="8" name="Espace réservé du pied de page 7"/>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9" name="Espace réservé du numéro de diapositive 8"/>
          <p:cNvSpPr>
            <a:spLocks noGrp="1"/>
          </p:cNvSpPr>
          <p:nvPr>
            <p:ph type="sldNum" sz="quarter" idx="12"/>
          </p:nvPr>
        </p:nvSpPr>
        <p:spPr/>
        <p:txBody>
          <a:bodyPr/>
          <a:lstStyle/>
          <a:p>
            <a:fld id="{DE42F99F-C3BD-439B-B38E-59375BB5C084}" type="slidenum">
              <a:rPr lang="fr-BE" smtClean="0"/>
              <a:t>‹N°›</a:t>
            </a:fld>
            <a:endParaRPr lang="fr-BE"/>
          </a:p>
        </p:txBody>
      </p:sp>
    </p:spTree>
    <p:extLst>
      <p:ext uri="{BB962C8B-B14F-4D97-AF65-F5344CB8AC3E}">
        <p14:creationId xmlns:p14="http://schemas.microsoft.com/office/powerpoint/2010/main" val="3921447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a:xfrm>
            <a:off x="838200" y="6356350"/>
            <a:ext cx="2743200" cy="365125"/>
          </a:xfrm>
          <a:prstGeom prst="rect">
            <a:avLst/>
          </a:prstGeom>
        </p:spPr>
        <p:txBody>
          <a:bodyPr/>
          <a:lstStyle/>
          <a:p>
            <a:fld id="{E775B7C4-0F9A-4A0A-AF3E-CDC774455098}" type="datetime1">
              <a:rPr lang="fr-BE" smtClean="0"/>
              <a:t>24-06-22</a:t>
            </a:fld>
            <a:endParaRPr lang="fr-BE"/>
          </a:p>
        </p:txBody>
      </p:sp>
      <p:sp>
        <p:nvSpPr>
          <p:cNvPr id="4" name="Espace réservé du pied de page 3"/>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5" name="Espace réservé du numéro de diapositive 4"/>
          <p:cNvSpPr>
            <a:spLocks noGrp="1"/>
          </p:cNvSpPr>
          <p:nvPr>
            <p:ph type="sldNum" sz="quarter" idx="12"/>
          </p:nvPr>
        </p:nvSpPr>
        <p:spPr/>
        <p:txBody>
          <a:bodyPr/>
          <a:lstStyle/>
          <a:p>
            <a:fld id="{DE42F99F-C3BD-439B-B38E-59375BB5C084}" type="slidenum">
              <a:rPr lang="fr-BE" smtClean="0"/>
              <a:t>‹N°›</a:t>
            </a:fld>
            <a:endParaRPr lang="fr-BE"/>
          </a:p>
        </p:txBody>
      </p:sp>
    </p:spTree>
    <p:extLst>
      <p:ext uri="{BB962C8B-B14F-4D97-AF65-F5344CB8AC3E}">
        <p14:creationId xmlns:p14="http://schemas.microsoft.com/office/powerpoint/2010/main" val="1867769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838200" y="6356350"/>
            <a:ext cx="2743200" cy="365125"/>
          </a:xfrm>
          <a:prstGeom prst="rect">
            <a:avLst/>
          </a:prstGeom>
        </p:spPr>
        <p:txBody>
          <a:bodyPr/>
          <a:lstStyle/>
          <a:p>
            <a:fld id="{68BCCE96-13D6-4918-B3CF-03B414962CC8}" type="datetime1">
              <a:rPr lang="fr-BE" smtClean="0"/>
              <a:t>24-06-22</a:t>
            </a:fld>
            <a:endParaRPr lang="fr-BE"/>
          </a:p>
        </p:txBody>
      </p:sp>
      <p:sp>
        <p:nvSpPr>
          <p:cNvPr id="3" name="Espace réservé du pied de page 2"/>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4" name="Espace réservé du numéro de diapositive 3"/>
          <p:cNvSpPr>
            <a:spLocks noGrp="1"/>
          </p:cNvSpPr>
          <p:nvPr>
            <p:ph type="sldNum" sz="quarter" idx="12"/>
          </p:nvPr>
        </p:nvSpPr>
        <p:spPr/>
        <p:txBody>
          <a:bodyPr/>
          <a:lstStyle/>
          <a:p>
            <a:fld id="{DE42F99F-C3BD-439B-B38E-59375BB5C084}" type="slidenum">
              <a:rPr lang="fr-BE" smtClean="0"/>
              <a:t>‹N°›</a:t>
            </a:fld>
            <a:endParaRPr lang="fr-BE"/>
          </a:p>
        </p:txBody>
      </p:sp>
    </p:spTree>
    <p:extLst>
      <p:ext uri="{BB962C8B-B14F-4D97-AF65-F5344CB8AC3E}">
        <p14:creationId xmlns:p14="http://schemas.microsoft.com/office/powerpoint/2010/main" val="7140497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B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fld id="{71DA7183-B4A5-426B-966D-2E0DDB4FBB9C}" type="datetime1">
              <a:rPr lang="fr-BE" smtClean="0"/>
              <a:t>24-06-22</a:t>
            </a:fld>
            <a:endParaRPr lang="fr-BE"/>
          </a:p>
        </p:txBody>
      </p:sp>
      <p:sp>
        <p:nvSpPr>
          <p:cNvPr id="6" name="Espace réservé du pied de page 5"/>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7" name="Espace réservé du numéro de diapositive 6"/>
          <p:cNvSpPr>
            <a:spLocks noGrp="1"/>
          </p:cNvSpPr>
          <p:nvPr>
            <p:ph type="sldNum" sz="quarter" idx="12"/>
          </p:nvPr>
        </p:nvSpPr>
        <p:spPr/>
        <p:txBody>
          <a:bodyPr/>
          <a:lstStyle/>
          <a:p>
            <a:fld id="{DE42F99F-C3BD-439B-B38E-59375BB5C084}" type="slidenum">
              <a:rPr lang="fr-BE" smtClean="0"/>
              <a:t>‹N°›</a:t>
            </a:fld>
            <a:endParaRPr lang="fr-BE"/>
          </a:p>
        </p:txBody>
      </p:sp>
    </p:spTree>
    <p:extLst>
      <p:ext uri="{BB962C8B-B14F-4D97-AF65-F5344CB8AC3E}">
        <p14:creationId xmlns:p14="http://schemas.microsoft.com/office/powerpoint/2010/main" val="315905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BE"/>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fld id="{548EAD81-40C1-415E-A0C8-10C5563D90C3}" type="datetime1">
              <a:rPr lang="fr-BE" smtClean="0"/>
              <a:t>24-06-22</a:t>
            </a:fld>
            <a:endParaRPr lang="fr-BE"/>
          </a:p>
        </p:txBody>
      </p:sp>
      <p:sp>
        <p:nvSpPr>
          <p:cNvPr id="6" name="Espace réservé du pied de page 5"/>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7" name="Espace réservé du numéro de diapositive 6"/>
          <p:cNvSpPr>
            <a:spLocks noGrp="1"/>
          </p:cNvSpPr>
          <p:nvPr>
            <p:ph type="sldNum" sz="quarter" idx="12"/>
          </p:nvPr>
        </p:nvSpPr>
        <p:spPr/>
        <p:txBody>
          <a:bodyPr/>
          <a:lstStyle/>
          <a:p>
            <a:fld id="{DE42F99F-C3BD-439B-B38E-59375BB5C084}" type="slidenum">
              <a:rPr lang="fr-BE" smtClean="0"/>
              <a:t>‹N°›</a:t>
            </a:fld>
            <a:endParaRPr lang="fr-BE"/>
          </a:p>
        </p:txBody>
      </p:sp>
    </p:spTree>
    <p:extLst>
      <p:ext uri="{BB962C8B-B14F-4D97-AF65-F5344CB8AC3E}">
        <p14:creationId xmlns:p14="http://schemas.microsoft.com/office/powerpoint/2010/main" val="110283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pied de page 4"/>
          <p:cNvSpPr>
            <a:spLocks noGrp="1"/>
          </p:cNvSpPr>
          <p:nvPr>
            <p:ph type="ftr" sz="quarter" idx="3"/>
          </p:nvPr>
        </p:nvSpPr>
        <p:spPr>
          <a:xfrm>
            <a:off x="699247" y="6544235"/>
            <a:ext cx="10470776" cy="313765"/>
          </a:xfrm>
          <a:prstGeom prst="rect">
            <a:avLst/>
          </a:prstGeom>
        </p:spPr>
        <p:txBody>
          <a:bodyPr vert="horz" lIns="91440" tIns="45720" rIns="91440" bIns="45720" rtlCol="0" anchor="ctr"/>
          <a:lstStyle>
            <a:lvl1pPr algn="ctr">
              <a:defRPr sz="1200" b="1">
                <a:solidFill>
                  <a:schemeClr val="tx1"/>
                </a:solidFill>
              </a:defRPr>
            </a:lvl1pPr>
          </a:lstStyle>
          <a:p>
            <a:r>
              <a:rPr lang="en-US" smtClean="0"/>
              <a:t>D. Leclercq (2022). The precision or granularity of confidence degrees studied by repetition. EARLI SIG 16 On line Conference. june 24, 2022</a:t>
            </a:r>
            <a:endParaRPr lang="fr-BE"/>
          </a:p>
        </p:txBody>
      </p:sp>
      <p:sp>
        <p:nvSpPr>
          <p:cNvPr id="6" name="Espace réservé du numéro de diapositive 5"/>
          <p:cNvSpPr>
            <a:spLocks noGrp="1"/>
          </p:cNvSpPr>
          <p:nvPr>
            <p:ph type="sldNum" sz="quarter" idx="4"/>
          </p:nvPr>
        </p:nvSpPr>
        <p:spPr>
          <a:xfrm>
            <a:off x="11429999" y="6372225"/>
            <a:ext cx="551329" cy="365125"/>
          </a:xfrm>
          <a:prstGeom prst="rect">
            <a:avLst/>
          </a:prstGeom>
        </p:spPr>
        <p:txBody>
          <a:bodyPr vert="horz" lIns="91440" tIns="45720" rIns="91440" bIns="45720" rtlCol="0" anchor="ctr"/>
          <a:lstStyle>
            <a:lvl1pPr algn="r">
              <a:defRPr sz="1600" b="1">
                <a:solidFill>
                  <a:schemeClr val="tx1"/>
                </a:solidFill>
              </a:defRPr>
            </a:lvl1pPr>
          </a:lstStyle>
          <a:p>
            <a:fld id="{DE42F99F-C3BD-439B-B38E-59375BB5C084}" type="slidenum">
              <a:rPr lang="fr-BE" smtClean="0"/>
              <a:pPr/>
              <a:t>‹N°›</a:t>
            </a:fld>
            <a:endParaRPr lang="fr-BE"/>
          </a:p>
        </p:txBody>
      </p:sp>
    </p:spTree>
    <p:extLst>
      <p:ext uri="{BB962C8B-B14F-4D97-AF65-F5344CB8AC3E}">
        <p14:creationId xmlns:p14="http://schemas.microsoft.com/office/powerpoint/2010/main" val="3249046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9013" y="1391958"/>
            <a:ext cx="7431459" cy="830997"/>
          </a:xfrm>
          <a:prstGeom prst="rect">
            <a:avLst/>
          </a:prstGeom>
          <a:ln>
            <a:solidFill>
              <a:schemeClr val="tx1"/>
            </a:solidFill>
          </a:ln>
        </p:spPr>
        <p:txBody>
          <a:bodyPr wrap="square">
            <a:spAutoFit/>
          </a:bodyPr>
          <a:lstStyle/>
          <a:p>
            <a:pPr algn="ctr"/>
            <a:r>
              <a:rPr lang="en-US" sz="2400" b="1" dirty="0">
                <a:latin typeface="Calibri" panose="020F0502020204030204" pitchFamily="34" charset="0"/>
                <a:ea typeface="Calibri" panose="020F0502020204030204" pitchFamily="34" charset="0"/>
                <a:cs typeface="Times New Roman" panose="02020603050405020304" pitchFamily="18" charset="0"/>
              </a:rPr>
              <a:t>The precision or granularity of confidence degrees </a:t>
            </a:r>
            <a:endParaRPr lang="en-US" sz="2400" b="1" dirty="0" smtClean="0">
              <a:latin typeface="Calibri" panose="020F0502020204030204" pitchFamily="34" charset="0"/>
              <a:ea typeface="Calibri" panose="020F0502020204030204" pitchFamily="34" charset="0"/>
              <a:cs typeface="Times New Roman" panose="02020603050405020304" pitchFamily="18" charset="0"/>
            </a:endParaRPr>
          </a:p>
          <a:p>
            <a:pPr algn="ctr"/>
            <a:r>
              <a:rPr lang="en-US" sz="2400" b="1" dirty="0" smtClean="0">
                <a:latin typeface="Calibri" panose="020F0502020204030204" pitchFamily="34" charset="0"/>
                <a:ea typeface="Calibri" panose="020F0502020204030204" pitchFamily="34" charset="0"/>
                <a:cs typeface="Times New Roman" panose="02020603050405020304" pitchFamily="18" charset="0"/>
              </a:rPr>
              <a:t>measured </a:t>
            </a:r>
            <a:r>
              <a:rPr lang="en-US" sz="2400" b="1" dirty="0">
                <a:latin typeface="Calibri" panose="020F0502020204030204" pitchFamily="34" charset="0"/>
                <a:ea typeface="Calibri" panose="020F0502020204030204" pitchFamily="34" charset="0"/>
                <a:cs typeface="Times New Roman" panose="02020603050405020304" pitchFamily="18" charset="0"/>
              </a:rPr>
              <a:t>by the method of repetition</a:t>
            </a:r>
            <a:endParaRPr lang="fr-BE" sz="2400" dirty="0"/>
          </a:p>
        </p:txBody>
      </p:sp>
      <p:sp>
        <p:nvSpPr>
          <p:cNvPr id="5" name="ZoneTexte 4"/>
          <p:cNvSpPr txBox="1"/>
          <p:nvPr/>
        </p:nvSpPr>
        <p:spPr>
          <a:xfrm>
            <a:off x="5025531" y="2813914"/>
            <a:ext cx="2213683" cy="369332"/>
          </a:xfrm>
          <a:prstGeom prst="rect">
            <a:avLst/>
          </a:prstGeom>
          <a:noFill/>
        </p:spPr>
        <p:txBody>
          <a:bodyPr wrap="none" rtlCol="0">
            <a:spAutoFit/>
          </a:bodyPr>
          <a:lstStyle/>
          <a:p>
            <a:r>
              <a:rPr lang="fr-BE" b="1" dirty="0" smtClean="0"/>
              <a:t>Dieudonné LECLERCQ</a:t>
            </a:r>
            <a:endParaRPr lang="fr-BE" b="1" dirty="0"/>
          </a:p>
        </p:txBody>
      </p:sp>
      <p:pic>
        <p:nvPicPr>
          <p:cNvPr id="6" name="Image 5"/>
          <p:cNvPicPr>
            <a:picLocks noChangeAspect="1"/>
          </p:cNvPicPr>
          <p:nvPr/>
        </p:nvPicPr>
        <p:blipFill rotWithShape="1">
          <a:blip r:embed="rId2"/>
          <a:srcRect l="28963" t="47855" r="30680" b="49301"/>
          <a:stretch/>
        </p:blipFill>
        <p:spPr>
          <a:xfrm>
            <a:off x="3373371" y="716109"/>
            <a:ext cx="6156293" cy="244031"/>
          </a:xfrm>
          <a:prstGeom prst="rect">
            <a:avLst/>
          </a:prstGeom>
        </p:spPr>
      </p:pic>
      <p:pic>
        <p:nvPicPr>
          <p:cNvPr id="7" name="Image 6"/>
          <p:cNvPicPr>
            <a:picLocks noChangeAspect="1"/>
          </p:cNvPicPr>
          <p:nvPr/>
        </p:nvPicPr>
        <p:blipFill rotWithShape="1">
          <a:blip r:embed="rId2"/>
          <a:srcRect l="28963" t="25374" r="30680" b="66545"/>
          <a:stretch/>
        </p:blipFill>
        <p:spPr>
          <a:xfrm>
            <a:off x="3387011" y="31602"/>
            <a:ext cx="6142653" cy="691812"/>
          </a:xfrm>
          <a:prstGeom prst="rect">
            <a:avLst/>
          </a:prstGeom>
        </p:spPr>
      </p:pic>
      <p:pic>
        <p:nvPicPr>
          <p:cNvPr id="8" name="Image 7"/>
          <p:cNvPicPr>
            <a:picLocks noChangeAspect="1"/>
          </p:cNvPicPr>
          <p:nvPr/>
        </p:nvPicPr>
        <p:blipFill rotWithShape="1">
          <a:blip r:embed="rId3"/>
          <a:srcRect l="38229" t="15709" r="40069" b="70348"/>
          <a:stretch/>
        </p:blipFill>
        <p:spPr>
          <a:xfrm>
            <a:off x="0" y="31602"/>
            <a:ext cx="2080727" cy="751942"/>
          </a:xfrm>
          <a:prstGeom prst="rect">
            <a:avLst/>
          </a:prstGeom>
        </p:spPr>
      </p:pic>
      <p:sp>
        <p:nvSpPr>
          <p:cNvPr id="9" name="ZoneTexte 8"/>
          <p:cNvSpPr txBox="1"/>
          <p:nvPr/>
        </p:nvSpPr>
        <p:spPr>
          <a:xfrm>
            <a:off x="5290340" y="2285441"/>
            <a:ext cx="1483098" cy="369332"/>
          </a:xfrm>
          <a:prstGeom prst="rect">
            <a:avLst/>
          </a:prstGeom>
          <a:noFill/>
        </p:spPr>
        <p:txBody>
          <a:bodyPr wrap="none" rtlCol="0">
            <a:spAutoFit/>
          </a:bodyPr>
          <a:lstStyle/>
          <a:p>
            <a:r>
              <a:rPr lang="fr-BE" b="1" dirty="0" err="1" smtClean="0"/>
              <a:t>June</a:t>
            </a:r>
            <a:r>
              <a:rPr lang="fr-BE" b="1" dirty="0" smtClean="0"/>
              <a:t> 24, 2022</a:t>
            </a:r>
            <a:endParaRPr lang="fr-BE" b="1" dirty="0"/>
          </a:p>
        </p:txBody>
      </p:sp>
      <p:pic>
        <p:nvPicPr>
          <p:cNvPr id="10" name="Picture 6" descr="Résultat de recherche d'image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3382" y="3173290"/>
            <a:ext cx="1689481" cy="1937870"/>
          </a:xfrm>
          <a:prstGeom prst="rect">
            <a:avLst/>
          </a:prstGeom>
          <a:noFill/>
          <a:extLst/>
        </p:spPr>
      </p:pic>
      <p:pic>
        <p:nvPicPr>
          <p:cNvPr id="11" name="Image 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0902" y="3569964"/>
            <a:ext cx="1745637" cy="777006"/>
          </a:xfrm>
          <a:prstGeom prst="rect">
            <a:avLst/>
          </a:prstGeom>
          <a:noFill/>
          <a:ln>
            <a:noFill/>
          </a:ln>
          <a:extLst>
            <a:ext uri="{FAA26D3D-D897-4be2-8F04-BA451C77F1D7}">
              <ma14:placeholderFlag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pic>
      <p:pic>
        <p:nvPicPr>
          <p:cNvPr id="12" name="Image 1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03668" y="4434334"/>
            <a:ext cx="2294148" cy="719419"/>
          </a:xfrm>
          <a:prstGeom prst="rect">
            <a:avLst/>
          </a:prstGeom>
          <a:noFill/>
          <a:ln>
            <a:noFill/>
          </a:ln>
          <a:extLst>
            <a:ext uri="{FAA26D3D-D897-4be2-8F04-BA451C77F1D7}">
              <ma14:placeholderFlag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pic>
      <p:sp>
        <p:nvSpPr>
          <p:cNvPr id="13" name="Zone de texte 1"/>
          <p:cNvSpPr txBox="1"/>
          <p:nvPr/>
        </p:nvSpPr>
        <p:spPr>
          <a:xfrm>
            <a:off x="2381869" y="5135136"/>
            <a:ext cx="788619" cy="365167"/>
          </a:xfrm>
          <a:prstGeom prst="rect">
            <a:avLst/>
          </a:prstGeom>
          <a:solidFill>
            <a:schemeClr val="lt1"/>
          </a:solid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BE" sz="1400" b="1" dirty="0">
                <a:effectLst/>
                <a:latin typeface="Calibri" panose="020F0502020204030204" pitchFamily="34" charset="0"/>
                <a:ea typeface="Calibri" panose="020F0502020204030204" pitchFamily="34" charset="0"/>
                <a:cs typeface="Times New Roman" panose="02020603050405020304" pitchFamily="18" charset="0"/>
              </a:rPr>
              <a:t>EA3412</a:t>
            </a:r>
          </a:p>
        </p:txBody>
      </p:sp>
      <p:pic>
        <p:nvPicPr>
          <p:cNvPr id="14" name="Image 13"/>
          <p:cNvPicPr/>
          <p:nvPr/>
        </p:nvPicPr>
        <p:blipFill rotWithShape="1">
          <a:blip r:embed="rId7"/>
          <a:srcRect l="41278" t="22743" r="44384" b="68500"/>
          <a:stretch/>
        </p:blipFill>
        <p:spPr>
          <a:xfrm>
            <a:off x="9687628" y="3506411"/>
            <a:ext cx="2330940" cy="901302"/>
          </a:xfrm>
          <a:prstGeom prst="rect">
            <a:avLst/>
          </a:prstGeom>
        </p:spPr>
      </p:pic>
      <p:pic>
        <p:nvPicPr>
          <p:cNvPr id="15" name="Image 14"/>
          <p:cNvPicPr/>
          <p:nvPr/>
        </p:nvPicPr>
        <p:blipFill>
          <a:blip r:embed="rId8" cstate="print">
            <a:extLst>
              <a:ext uri="{28A0092B-C50C-407E-A947-70E740481C1C}">
                <a14:useLocalDpi xmlns:a14="http://schemas.microsoft.com/office/drawing/2010/main" val="0"/>
              </a:ext>
            </a:extLst>
          </a:blip>
          <a:stretch>
            <a:fillRect/>
          </a:stretch>
        </p:blipFill>
        <p:spPr>
          <a:xfrm>
            <a:off x="9687628" y="4504492"/>
            <a:ext cx="2330940" cy="873956"/>
          </a:xfrm>
          <a:prstGeom prst="rect">
            <a:avLst/>
          </a:prstGeom>
          <a:ln>
            <a:solidFill>
              <a:schemeClr val="tx1"/>
            </a:solidFill>
          </a:ln>
        </p:spPr>
      </p:pic>
      <p:sp>
        <p:nvSpPr>
          <p:cNvPr id="17" name="ZoneTexte 16"/>
          <p:cNvSpPr txBox="1"/>
          <p:nvPr/>
        </p:nvSpPr>
        <p:spPr>
          <a:xfrm>
            <a:off x="9708628" y="2860080"/>
            <a:ext cx="1984390" cy="646331"/>
          </a:xfrm>
          <a:prstGeom prst="rect">
            <a:avLst/>
          </a:prstGeom>
          <a:noFill/>
        </p:spPr>
        <p:txBody>
          <a:bodyPr wrap="none" rtlCol="0">
            <a:spAutoFit/>
          </a:bodyPr>
          <a:lstStyle/>
          <a:p>
            <a:pPr algn="ctr"/>
            <a:r>
              <a:rPr lang="fr-BE" b="1" dirty="0" err="1" smtClean="0"/>
              <a:t>Emeritus</a:t>
            </a:r>
            <a:r>
              <a:rPr lang="fr-BE" b="1" dirty="0" smtClean="0"/>
              <a:t> </a:t>
            </a:r>
            <a:r>
              <a:rPr lang="fr-BE" b="1" dirty="0" err="1" smtClean="0"/>
              <a:t>professor</a:t>
            </a:r>
            <a:endParaRPr lang="fr-BE" b="1" dirty="0" smtClean="0"/>
          </a:p>
          <a:p>
            <a:pPr algn="ctr"/>
            <a:r>
              <a:rPr lang="fr-BE" b="1" dirty="0"/>
              <a:t>i</a:t>
            </a:r>
            <a:r>
              <a:rPr lang="fr-BE" b="1" dirty="0" smtClean="0"/>
              <a:t>n Education</a:t>
            </a:r>
            <a:endParaRPr lang="fr-BE" b="1" dirty="0"/>
          </a:p>
        </p:txBody>
      </p:sp>
      <p:sp>
        <p:nvSpPr>
          <p:cNvPr id="18" name="ZoneTexte 17"/>
          <p:cNvSpPr txBox="1"/>
          <p:nvPr/>
        </p:nvSpPr>
        <p:spPr>
          <a:xfrm>
            <a:off x="9758198" y="5468981"/>
            <a:ext cx="2162259" cy="369332"/>
          </a:xfrm>
          <a:prstGeom prst="rect">
            <a:avLst/>
          </a:prstGeom>
          <a:noFill/>
        </p:spPr>
        <p:txBody>
          <a:bodyPr wrap="none" rtlCol="0">
            <a:spAutoFit/>
          </a:bodyPr>
          <a:lstStyle/>
          <a:p>
            <a:r>
              <a:rPr lang="fr-BE" dirty="0" smtClean="0">
                <a:solidFill>
                  <a:srgbClr val="0000CC"/>
                </a:solidFill>
              </a:rPr>
              <a:t>d.leclercq@uliege.be</a:t>
            </a:r>
            <a:endParaRPr lang="fr-BE" dirty="0">
              <a:solidFill>
                <a:srgbClr val="0000CC"/>
              </a:solidFill>
            </a:endParaRPr>
          </a:p>
        </p:txBody>
      </p:sp>
      <p:sp>
        <p:nvSpPr>
          <p:cNvPr id="19" name="ZoneTexte 18"/>
          <p:cNvSpPr txBox="1"/>
          <p:nvPr/>
        </p:nvSpPr>
        <p:spPr>
          <a:xfrm>
            <a:off x="9740116" y="5744180"/>
            <a:ext cx="2198422" cy="369332"/>
          </a:xfrm>
          <a:prstGeom prst="rect">
            <a:avLst/>
          </a:prstGeom>
          <a:noFill/>
        </p:spPr>
        <p:txBody>
          <a:bodyPr wrap="none" rtlCol="0">
            <a:spAutoFit/>
          </a:bodyPr>
          <a:lstStyle/>
          <a:p>
            <a:r>
              <a:rPr lang="fr-BE" dirty="0" smtClean="0">
                <a:solidFill>
                  <a:srgbClr val="0000CC"/>
                </a:solidFill>
              </a:rPr>
              <a:t>https://orbi.uliege.be</a:t>
            </a:r>
            <a:endParaRPr lang="fr-BE" dirty="0">
              <a:solidFill>
                <a:srgbClr val="0000CC"/>
              </a:solidFill>
            </a:endParaRPr>
          </a:p>
        </p:txBody>
      </p:sp>
      <p:sp>
        <p:nvSpPr>
          <p:cNvPr id="20" name="ZoneTexte 19"/>
          <p:cNvSpPr txBox="1"/>
          <p:nvPr/>
        </p:nvSpPr>
        <p:spPr>
          <a:xfrm>
            <a:off x="1658619" y="3020599"/>
            <a:ext cx="1851661" cy="369332"/>
          </a:xfrm>
          <a:prstGeom prst="rect">
            <a:avLst/>
          </a:prstGeom>
          <a:noFill/>
        </p:spPr>
        <p:txBody>
          <a:bodyPr wrap="none" rtlCol="0">
            <a:spAutoFit/>
          </a:bodyPr>
          <a:lstStyle/>
          <a:p>
            <a:r>
              <a:rPr lang="fr-BE" b="1" dirty="0" err="1" smtClean="0"/>
              <a:t>Invited</a:t>
            </a:r>
            <a:r>
              <a:rPr lang="fr-BE" b="1" dirty="0" smtClean="0"/>
              <a:t> </a:t>
            </a:r>
            <a:r>
              <a:rPr lang="fr-BE" b="1" dirty="0" err="1" smtClean="0"/>
              <a:t>professor</a:t>
            </a:r>
            <a:r>
              <a:rPr lang="fr-BE" b="1" dirty="0" smtClean="0"/>
              <a:t> </a:t>
            </a:r>
            <a:endParaRPr lang="fr-BE" b="1" dirty="0"/>
          </a:p>
        </p:txBody>
      </p:sp>
      <p:sp>
        <p:nvSpPr>
          <p:cNvPr id="4" name="Espace réservé du pied de page 3"/>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21" name="Espace réservé du numéro de diapositive 20"/>
          <p:cNvSpPr>
            <a:spLocks noGrp="1"/>
          </p:cNvSpPr>
          <p:nvPr>
            <p:ph type="sldNum" sz="quarter" idx="12"/>
          </p:nvPr>
        </p:nvSpPr>
        <p:spPr/>
        <p:txBody>
          <a:bodyPr/>
          <a:lstStyle/>
          <a:p>
            <a:fld id="{DE42F99F-C3BD-439B-B38E-59375BB5C084}" type="slidenum">
              <a:rPr lang="fr-BE" smtClean="0"/>
              <a:t>1</a:t>
            </a:fld>
            <a:endParaRPr lang="fr-BE"/>
          </a:p>
        </p:txBody>
      </p:sp>
      <p:pic>
        <p:nvPicPr>
          <p:cNvPr id="22" name="Image 21"/>
          <p:cNvPicPr>
            <a:picLocks noChangeAspect="1"/>
          </p:cNvPicPr>
          <p:nvPr/>
        </p:nvPicPr>
        <p:blipFill rotWithShape="1">
          <a:blip r:embed="rId9" cstate="print">
            <a:extLst>
              <a:ext uri="{28A0092B-C50C-407E-A947-70E740481C1C}">
                <a14:useLocalDpi xmlns:a14="http://schemas.microsoft.com/office/drawing/2010/main" val="0"/>
              </a:ext>
            </a:extLst>
          </a:blip>
          <a:srcRect l="46529" t="16127" r="27058" b="32952"/>
          <a:stretch/>
        </p:blipFill>
        <p:spPr>
          <a:xfrm>
            <a:off x="5190831" y="3205265"/>
            <a:ext cx="2081844" cy="2675704"/>
          </a:xfrm>
          <a:prstGeom prst="rect">
            <a:avLst/>
          </a:prstGeom>
        </p:spPr>
      </p:pic>
    </p:spTree>
    <p:extLst>
      <p:ext uri="{BB962C8B-B14F-4D97-AF65-F5344CB8AC3E}">
        <p14:creationId xmlns:p14="http://schemas.microsoft.com/office/powerpoint/2010/main" val="27588601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476083" y="4818941"/>
            <a:ext cx="11336447" cy="1191702"/>
          </a:xfrm>
          <a:prstGeom prst="rect">
            <a:avLst/>
          </a:prstGeom>
        </p:spPr>
      </p:pic>
      <p:sp>
        <p:nvSpPr>
          <p:cNvPr id="3" name="ZoneTexte 2"/>
          <p:cNvSpPr txBox="1"/>
          <p:nvPr/>
        </p:nvSpPr>
        <p:spPr>
          <a:xfrm>
            <a:off x="572756" y="4180115"/>
            <a:ext cx="413896" cy="646331"/>
          </a:xfrm>
          <a:prstGeom prst="rect">
            <a:avLst/>
          </a:prstGeom>
          <a:noFill/>
        </p:spPr>
        <p:txBody>
          <a:bodyPr wrap="none" rtlCol="0">
            <a:spAutoFit/>
          </a:bodyPr>
          <a:lstStyle/>
          <a:p>
            <a:r>
              <a:rPr lang="fr-BE" sz="3600" b="1" dirty="0" smtClean="0"/>
              <a:t>T</a:t>
            </a:r>
            <a:endParaRPr lang="fr-BE" sz="3600" b="1" dirty="0"/>
          </a:p>
        </p:txBody>
      </p:sp>
      <p:sp>
        <p:nvSpPr>
          <p:cNvPr id="5" name="ZoneTexte 4"/>
          <p:cNvSpPr txBox="1"/>
          <p:nvPr/>
        </p:nvSpPr>
        <p:spPr>
          <a:xfrm>
            <a:off x="986652" y="4180115"/>
            <a:ext cx="476412" cy="646331"/>
          </a:xfrm>
          <a:prstGeom prst="rect">
            <a:avLst/>
          </a:prstGeom>
          <a:noFill/>
        </p:spPr>
        <p:txBody>
          <a:bodyPr wrap="none" rtlCol="0">
            <a:spAutoFit/>
          </a:bodyPr>
          <a:lstStyle/>
          <a:p>
            <a:r>
              <a:rPr lang="fr-BE" sz="3600" b="1" dirty="0" smtClean="0"/>
              <a:t>H</a:t>
            </a:r>
            <a:endParaRPr lang="fr-BE" sz="3600" b="1" dirty="0"/>
          </a:p>
        </p:txBody>
      </p:sp>
      <p:sp>
        <p:nvSpPr>
          <p:cNvPr id="6" name="ZoneTexte 5"/>
          <p:cNvSpPr txBox="1"/>
          <p:nvPr/>
        </p:nvSpPr>
        <p:spPr>
          <a:xfrm>
            <a:off x="1419797" y="4180114"/>
            <a:ext cx="413896" cy="646331"/>
          </a:xfrm>
          <a:prstGeom prst="rect">
            <a:avLst/>
          </a:prstGeom>
          <a:noFill/>
        </p:spPr>
        <p:txBody>
          <a:bodyPr wrap="none" rtlCol="0">
            <a:spAutoFit/>
          </a:bodyPr>
          <a:lstStyle/>
          <a:p>
            <a:r>
              <a:rPr lang="fr-BE" sz="3600" b="1" dirty="0" smtClean="0"/>
              <a:t>E</a:t>
            </a:r>
            <a:endParaRPr lang="fr-BE" sz="3600" b="1" dirty="0"/>
          </a:p>
        </p:txBody>
      </p:sp>
      <p:sp>
        <p:nvSpPr>
          <p:cNvPr id="7" name="ZoneTexte 6"/>
          <p:cNvSpPr txBox="1"/>
          <p:nvPr/>
        </p:nvSpPr>
        <p:spPr>
          <a:xfrm>
            <a:off x="1833693" y="4193398"/>
            <a:ext cx="444352" cy="646331"/>
          </a:xfrm>
          <a:prstGeom prst="rect">
            <a:avLst/>
          </a:prstGeom>
          <a:noFill/>
        </p:spPr>
        <p:txBody>
          <a:bodyPr wrap="none" rtlCol="0">
            <a:spAutoFit/>
          </a:bodyPr>
          <a:lstStyle/>
          <a:p>
            <a:r>
              <a:rPr lang="fr-BE" sz="3600" b="1" dirty="0" smtClean="0"/>
              <a:t>R</a:t>
            </a:r>
            <a:endParaRPr lang="fr-BE" sz="3600" b="1" dirty="0"/>
          </a:p>
        </p:txBody>
      </p:sp>
      <p:sp>
        <p:nvSpPr>
          <p:cNvPr id="8" name="ZoneTexte 7"/>
          <p:cNvSpPr txBox="1"/>
          <p:nvPr/>
        </p:nvSpPr>
        <p:spPr>
          <a:xfrm>
            <a:off x="2310105" y="4180113"/>
            <a:ext cx="413896" cy="646331"/>
          </a:xfrm>
          <a:prstGeom prst="rect">
            <a:avLst/>
          </a:prstGeom>
          <a:noFill/>
        </p:spPr>
        <p:txBody>
          <a:bodyPr wrap="none" rtlCol="0">
            <a:spAutoFit/>
          </a:bodyPr>
          <a:lstStyle/>
          <a:p>
            <a:r>
              <a:rPr lang="fr-BE" sz="3600" b="1" dirty="0" smtClean="0"/>
              <a:t>E</a:t>
            </a:r>
            <a:endParaRPr lang="fr-BE" sz="3600" b="1" dirty="0"/>
          </a:p>
        </p:txBody>
      </p:sp>
      <p:sp>
        <p:nvSpPr>
          <p:cNvPr id="9" name="ZoneTexte 8"/>
          <p:cNvSpPr txBox="1"/>
          <p:nvPr/>
        </p:nvSpPr>
        <p:spPr>
          <a:xfrm>
            <a:off x="2699981" y="4193397"/>
            <a:ext cx="325730" cy="646331"/>
          </a:xfrm>
          <a:prstGeom prst="rect">
            <a:avLst/>
          </a:prstGeom>
          <a:noFill/>
        </p:spPr>
        <p:txBody>
          <a:bodyPr wrap="none" rtlCol="0">
            <a:spAutoFit/>
          </a:bodyPr>
          <a:lstStyle/>
          <a:p>
            <a:r>
              <a:rPr lang="fr-BE" sz="3600" b="1" dirty="0" smtClean="0"/>
              <a:t>-</a:t>
            </a:r>
            <a:endParaRPr lang="fr-BE" sz="3600" b="1" dirty="0"/>
          </a:p>
        </p:txBody>
      </p:sp>
      <p:sp>
        <p:nvSpPr>
          <p:cNvPr id="10" name="ZoneTexte 9"/>
          <p:cNvSpPr txBox="1"/>
          <p:nvPr/>
        </p:nvSpPr>
        <p:spPr>
          <a:xfrm>
            <a:off x="2993465" y="4180113"/>
            <a:ext cx="308098" cy="646331"/>
          </a:xfrm>
          <a:prstGeom prst="rect">
            <a:avLst/>
          </a:prstGeom>
          <a:noFill/>
        </p:spPr>
        <p:txBody>
          <a:bodyPr wrap="none" rtlCol="0">
            <a:spAutoFit/>
          </a:bodyPr>
          <a:lstStyle/>
          <a:p>
            <a:r>
              <a:rPr lang="fr-BE" sz="3600" b="1" dirty="0" smtClean="0"/>
              <a:t>I</a:t>
            </a:r>
            <a:endParaRPr lang="fr-BE" sz="3600" b="1" dirty="0"/>
          </a:p>
        </p:txBody>
      </p:sp>
      <p:sp>
        <p:nvSpPr>
          <p:cNvPr id="11" name="ZoneTexte 10"/>
          <p:cNvSpPr txBox="1"/>
          <p:nvPr/>
        </p:nvSpPr>
        <p:spPr>
          <a:xfrm>
            <a:off x="3208639" y="4180112"/>
            <a:ext cx="413896" cy="646331"/>
          </a:xfrm>
          <a:prstGeom prst="rect">
            <a:avLst/>
          </a:prstGeom>
          <a:noFill/>
        </p:spPr>
        <p:txBody>
          <a:bodyPr wrap="none" rtlCol="0">
            <a:spAutoFit/>
          </a:bodyPr>
          <a:lstStyle/>
          <a:p>
            <a:r>
              <a:rPr lang="fr-BE" sz="3600" b="1" dirty="0" smtClean="0"/>
              <a:t>S</a:t>
            </a:r>
            <a:endParaRPr lang="fr-BE" sz="3600" b="1" dirty="0"/>
          </a:p>
        </p:txBody>
      </p:sp>
      <p:sp>
        <p:nvSpPr>
          <p:cNvPr id="12" name="ZoneTexte 11"/>
          <p:cNvSpPr txBox="1"/>
          <p:nvPr/>
        </p:nvSpPr>
        <p:spPr>
          <a:xfrm>
            <a:off x="3490126" y="4180111"/>
            <a:ext cx="325730" cy="646331"/>
          </a:xfrm>
          <a:prstGeom prst="rect">
            <a:avLst/>
          </a:prstGeom>
          <a:noFill/>
        </p:spPr>
        <p:txBody>
          <a:bodyPr wrap="none" rtlCol="0">
            <a:spAutoFit/>
          </a:bodyPr>
          <a:lstStyle/>
          <a:p>
            <a:r>
              <a:rPr lang="fr-BE" sz="3600" b="1" dirty="0" smtClean="0"/>
              <a:t>-</a:t>
            </a:r>
            <a:endParaRPr lang="fr-BE" sz="3600" b="1" dirty="0"/>
          </a:p>
        </p:txBody>
      </p:sp>
      <p:sp>
        <p:nvSpPr>
          <p:cNvPr id="13" name="ZoneTexte 12"/>
          <p:cNvSpPr txBox="1"/>
          <p:nvPr/>
        </p:nvSpPr>
        <p:spPr>
          <a:xfrm>
            <a:off x="3786201" y="4176532"/>
            <a:ext cx="489236" cy="646331"/>
          </a:xfrm>
          <a:prstGeom prst="rect">
            <a:avLst/>
          </a:prstGeom>
          <a:noFill/>
        </p:spPr>
        <p:txBody>
          <a:bodyPr wrap="none" rtlCol="0">
            <a:spAutoFit/>
          </a:bodyPr>
          <a:lstStyle/>
          <a:p>
            <a:r>
              <a:rPr lang="fr-BE" sz="3600" b="1" dirty="0" smtClean="0"/>
              <a:t>N</a:t>
            </a:r>
            <a:endParaRPr lang="fr-BE" sz="3600" b="1" dirty="0"/>
          </a:p>
        </p:txBody>
      </p:sp>
      <p:sp>
        <p:nvSpPr>
          <p:cNvPr id="14" name="ZoneTexte 13"/>
          <p:cNvSpPr txBox="1"/>
          <p:nvPr/>
        </p:nvSpPr>
        <p:spPr>
          <a:xfrm>
            <a:off x="4115137" y="4172953"/>
            <a:ext cx="497252" cy="646331"/>
          </a:xfrm>
          <a:prstGeom prst="rect">
            <a:avLst/>
          </a:prstGeom>
          <a:noFill/>
        </p:spPr>
        <p:txBody>
          <a:bodyPr wrap="none" rtlCol="0">
            <a:spAutoFit/>
          </a:bodyPr>
          <a:lstStyle/>
          <a:p>
            <a:r>
              <a:rPr lang="fr-BE" sz="3600" b="1" dirty="0" smtClean="0"/>
              <a:t>O</a:t>
            </a:r>
            <a:endParaRPr lang="fr-BE" sz="3600" b="1" dirty="0"/>
          </a:p>
        </p:txBody>
      </p:sp>
      <p:sp>
        <p:nvSpPr>
          <p:cNvPr id="15" name="ZoneTexte 14"/>
          <p:cNvSpPr txBox="1"/>
          <p:nvPr/>
        </p:nvSpPr>
        <p:spPr>
          <a:xfrm>
            <a:off x="4275437" y="3615548"/>
            <a:ext cx="6033950" cy="461665"/>
          </a:xfrm>
          <a:prstGeom prst="rect">
            <a:avLst/>
          </a:prstGeom>
          <a:noFill/>
        </p:spPr>
        <p:txBody>
          <a:bodyPr wrap="square" rtlCol="0">
            <a:spAutoFit/>
          </a:bodyPr>
          <a:lstStyle/>
          <a:p>
            <a:pPr algn="ctr"/>
            <a:r>
              <a:rPr lang="fr-BE" sz="2400" b="1" dirty="0" err="1" smtClean="0">
                <a:solidFill>
                  <a:srgbClr val="0000CC"/>
                </a:solidFill>
              </a:rPr>
              <a:t>LLGGame</a:t>
            </a:r>
            <a:r>
              <a:rPr lang="fr-BE" sz="2400" b="1" dirty="0" smtClean="0">
                <a:solidFill>
                  <a:srgbClr val="0000CC"/>
                </a:solidFill>
              </a:rPr>
              <a:t> 1    1 « </a:t>
            </a:r>
            <a:r>
              <a:rPr lang="fr-BE" sz="2400" b="1" dirty="0" err="1" smtClean="0">
                <a:solidFill>
                  <a:srgbClr val="0000CC"/>
                </a:solidFill>
              </a:rPr>
              <a:t>confidenced</a:t>
            </a:r>
            <a:r>
              <a:rPr lang="fr-BE" sz="2400" b="1" dirty="0" smtClean="0">
                <a:solidFill>
                  <a:srgbClr val="0000CC"/>
                </a:solidFill>
              </a:rPr>
              <a:t> » </a:t>
            </a:r>
            <a:r>
              <a:rPr lang="fr-BE" sz="2400" b="1" dirty="0" err="1" smtClean="0">
                <a:solidFill>
                  <a:srgbClr val="0000CC"/>
                </a:solidFill>
              </a:rPr>
              <a:t>Letter</a:t>
            </a:r>
            <a:r>
              <a:rPr lang="fr-BE" sz="2400" b="1" dirty="0" smtClean="0">
                <a:solidFill>
                  <a:srgbClr val="0000CC"/>
                </a:solidFill>
              </a:rPr>
              <a:t> </a:t>
            </a:r>
            <a:endParaRPr lang="fr-BE" sz="2400" b="1" dirty="0">
              <a:solidFill>
                <a:srgbClr val="0000CC"/>
              </a:solidFill>
            </a:endParaRPr>
          </a:p>
        </p:txBody>
      </p:sp>
      <p:sp>
        <p:nvSpPr>
          <p:cNvPr id="16" name="Rectangle 15"/>
          <p:cNvSpPr/>
          <p:nvPr/>
        </p:nvSpPr>
        <p:spPr>
          <a:xfrm>
            <a:off x="476083" y="3619127"/>
            <a:ext cx="4160691" cy="461665"/>
          </a:xfrm>
          <a:prstGeom prst="rect">
            <a:avLst/>
          </a:prstGeom>
        </p:spPr>
        <p:txBody>
          <a:bodyPr wrap="none">
            <a:spAutoFit/>
          </a:bodyPr>
          <a:lstStyle/>
          <a:p>
            <a:pPr algn="ctr"/>
            <a:r>
              <a:rPr lang="fr-BE" sz="2400" b="1" dirty="0">
                <a:solidFill>
                  <a:srgbClr val="0000CC"/>
                </a:solidFill>
              </a:rPr>
              <a:t>Leclercq </a:t>
            </a:r>
            <a:r>
              <a:rPr lang="fr-BE" sz="2400" b="1" dirty="0" err="1">
                <a:solidFill>
                  <a:srgbClr val="0000CC"/>
                </a:solidFill>
              </a:rPr>
              <a:t>Letter</a:t>
            </a:r>
            <a:r>
              <a:rPr lang="fr-BE" sz="2400" b="1" dirty="0">
                <a:solidFill>
                  <a:srgbClr val="0000CC"/>
                </a:solidFill>
              </a:rPr>
              <a:t> </a:t>
            </a:r>
            <a:r>
              <a:rPr lang="fr-BE" sz="2400" b="1" dirty="0" err="1">
                <a:solidFill>
                  <a:srgbClr val="0000CC"/>
                </a:solidFill>
              </a:rPr>
              <a:t>Guessing</a:t>
            </a:r>
            <a:r>
              <a:rPr lang="fr-BE" sz="2400" b="1" dirty="0">
                <a:solidFill>
                  <a:srgbClr val="0000CC"/>
                </a:solidFill>
              </a:rPr>
              <a:t> Game </a:t>
            </a:r>
          </a:p>
        </p:txBody>
      </p:sp>
      <p:sp>
        <p:nvSpPr>
          <p:cNvPr id="18" name="Espace réservé du pied de page 17"/>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19" name="Espace réservé du numéro de diapositive 18"/>
          <p:cNvSpPr>
            <a:spLocks noGrp="1"/>
          </p:cNvSpPr>
          <p:nvPr>
            <p:ph type="sldNum" sz="quarter" idx="12"/>
          </p:nvPr>
        </p:nvSpPr>
        <p:spPr/>
        <p:txBody>
          <a:bodyPr/>
          <a:lstStyle/>
          <a:p>
            <a:fld id="{DE42F99F-C3BD-439B-B38E-59375BB5C084}" type="slidenum">
              <a:rPr lang="fr-BE" smtClean="0"/>
              <a:t>10</a:t>
            </a:fld>
            <a:endParaRPr lang="fr-BE"/>
          </a:p>
        </p:txBody>
      </p:sp>
      <p:pic>
        <p:nvPicPr>
          <p:cNvPr id="20" name="Image 19"/>
          <p:cNvPicPr>
            <a:picLocks noChangeAspect="1"/>
          </p:cNvPicPr>
          <p:nvPr/>
        </p:nvPicPr>
        <p:blipFill rotWithShape="1">
          <a:blip r:embed="rId3"/>
          <a:srcRect l="5351" t="29022" r="65783" b="66079"/>
          <a:stretch/>
        </p:blipFill>
        <p:spPr>
          <a:xfrm>
            <a:off x="2424173" y="2131945"/>
            <a:ext cx="9150861" cy="873672"/>
          </a:xfrm>
          <a:prstGeom prst="rect">
            <a:avLst/>
          </a:prstGeom>
        </p:spPr>
      </p:pic>
      <p:sp>
        <p:nvSpPr>
          <p:cNvPr id="21" name="ZoneTexte 20"/>
          <p:cNvSpPr txBox="1"/>
          <p:nvPr/>
        </p:nvSpPr>
        <p:spPr>
          <a:xfrm>
            <a:off x="4075002" y="3389"/>
            <a:ext cx="6749669" cy="1200329"/>
          </a:xfrm>
          <a:prstGeom prst="rect">
            <a:avLst/>
          </a:prstGeom>
          <a:noFill/>
        </p:spPr>
        <p:txBody>
          <a:bodyPr wrap="none" rtlCol="0">
            <a:spAutoFit/>
          </a:bodyPr>
          <a:lstStyle/>
          <a:p>
            <a:pPr algn="ctr"/>
            <a:r>
              <a:rPr lang="fr-BE" sz="2400" b="1" dirty="0" smtClean="0">
                <a:solidFill>
                  <a:srgbClr val="0000CC"/>
                </a:solidFill>
              </a:rPr>
              <a:t>Shannon </a:t>
            </a:r>
            <a:r>
              <a:rPr lang="fr-BE" sz="2400" b="1" dirty="0" err="1" smtClean="0">
                <a:solidFill>
                  <a:srgbClr val="0000CC"/>
                </a:solidFill>
              </a:rPr>
              <a:t>Letter</a:t>
            </a:r>
            <a:r>
              <a:rPr lang="fr-BE" sz="2400" b="1" dirty="0" smtClean="0">
                <a:solidFill>
                  <a:srgbClr val="0000CC"/>
                </a:solidFill>
              </a:rPr>
              <a:t> </a:t>
            </a:r>
            <a:r>
              <a:rPr lang="fr-BE" sz="2400" b="1" dirty="0" err="1" smtClean="0">
                <a:solidFill>
                  <a:srgbClr val="0000CC"/>
                </a:solidFill>
              </a:rPr>
              <a:t>Guessing</a:t>
            </a:r>
            <a:r>
              <a:rPr lang="fr-BE" sz="2400" b="1" dirty="0" smtClean="0">
                <a:solidFill>
                  <a:srgbClr val="0000CC"/>
                </a:solidFill>
              </a:rPr>
              <a:t> Game or </a:t>
            </a:r>
            <a:r>
              <a:rPr lang="fr-BE" sz="3600" b="1" dirty="0" err="1" smtClean="0">
                <a:solidFill>
                  <a:srgbClr val="0000CC"/>
                </a:solidFill>
              </a:rPr>
              <a:t>SLGGame</a:t>
            </a:r>
            <a:r>
              <a:rPr lang="fr-BE" sz="3600" b="1" dirty="0" smtClean="0">
                <a:solidFill>
                  <a:srgbClr val="0000CC"/>
                </a:solidFill>
              </a:rPr>
              <a:t> : </a:t>
            </a:r>
          </a:p>
          <a:p>
            <a:pPr algn="ctr"/>
            <a:r>
              <a:rPr lang="fr-BE" sz="3600" b="1" dirty="0" err="1" smtClean="0">
                <a:solidFill>
                  <a:srgbClr val="0000CC"/>
                </a:solidFill>
              </a:rPr>
              <a:t>number</a:t>
            </a:r>
            <a:r>
              <a:rPr lang="fr-BE" sz="3600" b="1" dirty="0" smtClean="0">
                <a:solidFill>
                  <a:srgbClr val="0000CC"/>
                </a:solidFill>
              </a:rPr>
              <a:t> of </a:t>
            </a:r>
            <a:r>
              <a:rPr lang="fr-BE" sz="3600" b="1" dirty="0" err="1" smtClean="0">
                <a:solidFill>
                  <a:srgbClr val="0000CC"/>
                </a:solidFill>
              </a:rPr>
              <a:t>guesses</a:t>
            </a:r>
            <a:r>
              <a:rPr lang="fr-BE" sz="3600" b="1" dirty="0" smtClean="0">
                <a:solidFill>
                  <a:srgbClr val="0000CC"/>
                </a:solidFill>
              </a:rPr>
              <a:t> per </a:t>
            </a:r>
            <a:r>
              <a:rPr lang="fr-BE" sz="3600" b="1" dirty="0" err="1" smtClean="0">
                <a:solidFill>
                  <a:srgbClr val="0000CC"/>
                </a:solidFill>
              </a:rPr>
              <a:t>letter</a:t>
            </a:r>
            <a:endParaRPr lang="fr-BE" sz="3600" b="1" dirty="0">
              <a:solidFill>
                <a:srgbClr val="0000CC"/>
              </a:solidFill>
            </a:endParaRPr>
          </a:p>
        </p:txBody>
      </p:sp>
      <p:sp>
        <p:nvSpPr>
          <p:cNvPr id="22" name="ZoneTexte 21"/>
          <p:cNvSpPr txBox="1"/>
          <p:nvPr/>
        </p:nvSpPr>
        <p:spPr>
          <a:xfrm>
            <a:off x="332773" y="108324"/>
            <a:ext cx="3909532" cy="523220"/>
          </a:xfrm>
          <a:prstGeom prst="rect">
            <a:avLst/>
          </a:prstGeom>
          <a:noFill/>
        </p:spPr>
        <p:txBody>
          <a:bodyPr wrap="none" rtlCol="0">
            <a:spAutoFit/>
          </a:bodyPr>
          <a:lstStyle/>
          <a:p>
            <a:r>
              <a:rPr lang="fr-FR" sz="2800" b="1" dirty="0" smtClean="0"/>
              <a:t>In 1971, I </a:t>
            </a:r>
            <a:r>
              <a:rPr lang="fr-FR" sz="2800" b="1" dirty="0" err="1" smtClean="0"/>
              <a:t>discovered</a:t>
            </a:r>
            <a:r>
              <a:rPr lang="fr-FR" sz="2800" b="1" dirty="0" smtClean="0"/>
              <a:t> the </a:t>
            </a:r>
            <a:endParaRPr lang="fr-BE" sz="2800" b="1" dirty="0"/>
          </a:p>
        </p:txBody>
      </p:sp>
      <p:pic>
        <p:nvPicPr>
          <p:cNvPr id="23" name="Imag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90" y="585142"/>
            <a:ext cx="1809536" cy="2703905"/>
          </a:xfrm>
          <a:prstGeom prst="rect">
            <a:avLst/>
          </a:prstGeom>
        </p:spPr>
      </p:pic>
      <p:sp>
        <p:nvSpPr>
          <p:cNvPr id="24" name="Rectangle 23"/>
          <p:cNvSpPr/>
          <p:nvPr/>
        </p:nvSpPr>
        <p:spPr>
          <a:xfrm>
            <a:off x="219943" y="3319567"/>
            <a:ext cx="1636987" cy="338554"/>
          </a:xfrm>
          <a:prstGeom prst="rect">
            <a:avLst/>
          </a:prstGeom>
        </p:spPr>
        <p:txBody>
          <a:bodyPr wrap="none">
            <a:spAutoFit/>
          </a:bodyPr>
          <a:lstStyle/>
          <a:p>
            <a:pPr algn="ctr"/>
            <a:r>
              <a:rPr lang="fr-BE" sz="1600" b="1" dirty="0"/>
              <a:t>Claude Shannon</a:t>
            </a:r>
          </a:p>
        </p:txBody>
      </p:sp>
    </p:spTree>
    <p:extLst>
      <p:ext uri="{BB962C8B-B14F-4D97-AF65-F5344CB8AC3E}">
        <p14:creationId xmlns:p14="http://schemas.microsoft.com/office/powerpoint/2010/main" val="131340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2" grpId="0"/>
      <p:bldP spid="13" grpId="0"/>
      <p:bldP spid="14" grpId="0"/>
      <p:bldP spid="15" grpId="0"/>
      <p:bldP spid="16" grpId="0"/>
      <p:bldP spid="21" grpId="0"/>
      <p:bldP spid="22"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srcRect l="3949" t="36345" r="38931" b="54589"/>
          <a:stretch/>
        </p:blipFill>
        <p:spPr>
          <a:xfrm>
            <a:off x="1347841" y="5430217"/>
            <a:ext cx="10446026" cy="932623"/>
          </a:xfrm>
          <a:prstGeom prst="rect">
            <a:avLst/>
          </a:prstGeom>
        </p:spPr>
      </p:pic>
      <p:sp>
        <p:nvSpPr>
          <p:cNvPr id="2" name="ZoneTexte 1"/>
          <p:cNvSpPr txBox="1"/>
          <p:nvPr/>
        </p:nvSpPr>
        <p:spPr>
          <a:xfrm>
            <a:off x="3502469" y="4243846"/>
            <a:ext cx="3738139" cy="400110"/>
          </a:xfrm>
          <a:prstGeom prst="rect">
            <a:avLst/>
          </a:prstGeom>
          <a:noFill/>
        </p:spPr>
        <p:txBody>
          <a:bodyPr wrap="none" rtlCol="0">
            <a:spAutoFit/>
          </a:bodyPr>
          <a:lstStyle/>
          <a:p>
            <a:r>
              <a:rPr lang="fr-BE" sz="2000" b="1" dirty="0" err="1" smtClean="0">
                <a:solidFill>
                  <a:srgbClr val="FF0000"/>
                </a:solidFill>
              </a:rPr>
              <a:t>Some</a:t>
            </a:r>
            <a:r>
              <a:rPr lang="fr-BE" sz="2000" b="1" dirty="0" smtClean="0">
                <a:solidFill>
                  <a:srgbClr val="FF0000"/>
                </a:solidFill>
              </a:rPr>
              <a:t> </a:t>
            </a:r>
            <a:r>
              <a:rPr lang="fr-BE" sz="2000" b="1" dirty="0" err="1" smtClean="0">
                <a:solidFill>
                  <a:srgbClr val="FF0000"/>
                </a:solidFill>
              </a:rPr>
              <a:t>letters</a:t>
            </a:r>
            <a:r>
              <a:rPr lang="fr-BE" sz="2000" b="1" dirty="0" smtClean="0">
                <a:solidFill>
                  <a:srgbClr val="FF0000"/>
                </a:solidFill>
              </a:rPr>
              <a:t> are </a:t>
            </a:r>
            <a:r>
              <a:rPr lang="fr-BE" sz="2000" b="1" dirty="0" err="1" smtClean="0">
                <a:solidFill>
                  <a:srgbClr val="FF0000"/>
                </a:solidFill>
              </a:rPr>
              <a:t>difficult</a:t>
            </a:r>
            <a:r>
              <a:rPr lang="fr-BE" sz="2000" b="1" dirty="0" smtClean="0">
                <a:solidFill>
                  <a:srgbClr val="FF0000"/>
                </a:solidFill>
              </a:rPr>
              <a:t> to </a:t>
            </a:r>
            <a:r>
              <a:rPr lang="fr-BE" sz="2000" b="1" dirty="0" err="1" smtClean="0">
                <a:solidFill>
                  <a:srgbClr val="FF0000"/>
                </a:solidFill>
              </a:rPr>
              <a:t>guess</a:t>
            </a:r>
            <a:endParaRPr lang="fr-BE" sz="2000" b="1" dirty="0">
              <a:solidFill>
                <a:srgbClr val="FF0000"/>
              </a:solidFill>
            </a:endParaRPr>
          </a:p>
        </p:txBody>
      </p:sp>
      <p:cxnSp>
        <p:nvCxnSpPr>
          <p:cNvPr id="8" name="Connecteur droit avec flèche 7"/>
          <p:cNvCxnSpPr/>
          <p:nvPr/>
        </p:nvCxnSpPr>
        <p:spPr>
          <a:xfrm>
            <a:off x="2899309" y="5039597"/>
            <a:ext cx="10049" cy="5024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120581" y="4577862"/>
            <a:ext cx="3381888" cy="400110"/>
          </a:xfrm>
          <a:prstGeom prst="rect">
            <a:avLst/>
          </a:prstGeom>
          <a:noFill/>
        </p:spPr>
        <p:txBody>
          <a:bodyPr wrap="none" rtlCol="0">
            <a:spAutoFit/>
          </a:bodyPr>
          <a:lstStyle/>
          <a:p>
            <a:r>
              <a:rPr lang="fr-BE" sz="2000" b="1" dirty="0" err="1" smtClean="0">
                <a:solidFill>
                  <a:srgbClr val="FF0000"/>
                </a:solidFill>
              </a:rPr>
              <a:t>Space</a:t>
            </a:r>
            <a:r>
              <a:rPr lang="fr-BE" sz="2000" b="1" dirty="0" smtClean="0">
                <a:solidFill>
                  <a:srgbClr val="FF0000"/>
                </a:solidFill>
              </a:rPr>
              <a:t> </a:t>
            </a:r>
            <a:r>
              <a:rPr lang="fr-BE" sz="2000" b="1" dirty="0" err="1" smtClean="0">
                <a:solidFill>
                  <a:srgbClr val="FF0000"/>
                </a:solidFill>
              </a:rPr>
              <a:t>is</a:t>
            </a:r>
            <a:r>
              <a:rPr lang="fr-BE" sz="2000" b="1" dirty="0" smtClean="0">
                <a:solidFill>
                  <a:srgbClr val="FF0000"/>
                </a:solidFill>
              </a:rPr>
              <a:t> a </a:t>
            </a:r>
            <a:r>
              <a:rPr lang="fr-BE" sz="2000" b="1" dirty="0" err="1" smtClean="0">
                <a:solidFill>
                  <a:srgbClr val="FF0000"/>
                </a:solidFill>
              </a:rPr>
              <a:t>letter</a:t>
            </a:r>
            <a:r>
              <a:rPr lang="fr-BE" sz="2000" b="1" dirty="0" smtClean="0">
                <a:solidFill>
                  <a:srgbClr val="FF0000"/>
                </a:solidFill>
              </a:rPr>
              <a:t> to </a:t>
            </a:r>
            <a:r>
              <a:rPr lang="fr-BE" sz="2000" b="1" dirty="0" err="1" smtClean="0">
                <a:solidFill>
                  <a:srgbClr val="FF0000"/>
                </a:solidFill>
              </a:rPr>
              <a:t>be</a:t>
            </a:r>
            <a:r>
              <a:rPr lang="fr-BE" sz="2000" b="1" dirty="0" smtClean="0">
                <a:solidFill>
                  <a:srgbClr val="FF0000"/>
                </a:solidFill>
              </a:rPr>
              <a:t> </a:t>
            </a:r>
            <a:r>
              <a:rPr lang="fr-BE" sz="2000" b="1" dirty="0" err="1" smtClean="0">
                <a:solidFill>
                  <a:srgbClr val="FF0000"/>
                </a:solidFill>
              </a:rPr>
              <a:t>guessed</a:t>
            </a:r>
            <a:endParaRPr lang="fr-BE" sz="2000" b="1" dirty="0">
              <a:solidFill>
                <a:srgbClr val="FF0000"/>
              </a:solidFill>
            </a:endParaRPr>
          </a:p>
        </p:txBody>
      </p:sp>
      <p:cxnSp>
        <p:nvCxnSpPr>
          <p:cNvPr id="10" name="Connecteur droit avec flèche 9"/>
          <p:cNvCxnSpPr/>
          <p:nvPr/>
        </p:nvCxnSpPr>
        <p:spPr>
          <a:xfrm>
            <a:off x="4563291" y="4577862"/>
            <a:ext cx="5721" cy="9101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8709765" y="4560604"/>
            <a:ext cx="3482235" cy="400110"/>
          </a:xfrm>
          <a:prstGeom prst="rect">
            <a:avLst/>
          </a:prstGeom>
          <a:noFill/>
        </p:spPr>
        <p:txBody>
          <a:bodyPr wrap="none" rtlCol="0">
            <a:spAutoFit/>
          </a:bodyPr>
          <a:lstStyle/>
          <a:p>
            <a:r>
              <a:rPr lang="fr-BE" sz="2000" b="1" dirty="0" err="1" smtClean="0">
                <a:solidFill>
                  <a:srgbClr val="FF0000"/>
                </a:solidFill>
              </a:rPr>
              <a:t>Some</a:t>
            </a:r>
            <a:r>
              <a:rPr lang="fr-BE" sz="2000" b="1" dirty="0" smtClean="0">
                <a:solidFill>
                  <a:srgbClr val="FF0000"/>
                </a:solidFill>
              </a:rPr>
              <a:t> </a:t>
            </a:r>
            <a:r>
              <a:rPr lang="fr-BE" sz="2000" b="1" dirty="0" err="1" smtClean="0">
                <a:solidFill>
                  <a:srgbClr val="FF0000"/>
                </a:solidFill>
              </a:rPr>
              <a:t>letters</a:t>
            </a:r>
            <a:r>
              <a:rPr lang="fr-BE" sz="2000" b="1" dirty="0" smtClean="0">
                <a:solidFill>
                  <a:srgbClr val="FF0000"/>
                </a:solidFill>
              </a:rPr>
              <a:t> are </a:t>
            </a:r>
            <a:r>
              <a:rPr lang="fr-BE" sz="2000" b="1" dirty="0" err="1" smtClean="0">
                <a:solidFill>
                  <a:srgbClr val="FF0000"/>
                </a:solidFill>
              </a:rPr>
              <a:t>easy</a:t>
            </a:r>
            <a:r>
              <a:rPr lang="fr-BE" sz="2000" b="1" dirty="0" smtClean="0">
                <a:solidFill>
                  <a:srgbClr val="FF0000"/>
                </a:solidFill>
              </a:rPr>
              <a:t> to </a:t>
            </a:r>
            <a:r>
              <a:rPr lang="fr-BE" sz="2000" b="1" dirty="0" err="1" smtClean="0">
                <a:solidFill>
                  <a:srgbClr val="FF0000"/>
                </a:solidFill>
              </a:rPr>
              <a:t>guess</a:t>
            </a:r>
            <a:endParaRPr lang="fr-BE" sz="2000" b="1" dirty="0">
              <a:solidFill>
                <a:srgbClr val="FF0000"/>
              </a:solidFill>
            </a:endParaRPr>
          </a:p>
        </p:txBody>
      </p:sp>
      <p:cxnSp>
        <p:nvCxnSpPr>
          <p:cNvPr id="12" name="Connecteur droit avec flèche 11"/>
          <p:cNvCxnSpPr/>
          <p:nvPr/>
        </p:nvCxnSpPr>
        <p:spPr>
          <a:xfrm>
            <a:off x="10740374" y="4955331"/>
            <a:ext cx="10049" cy="5024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Espace réservé du pied de page 12"/>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14" name="Espace réservé du numéro de diapositive 13"/>
          <p:cNvSpPr>
            <a:spLocks noGrp="1"/>
          </p:cNvSpPr>
          <p:nvPr>
            <p:ph type="sldNum" sz="quarter" idx="12"/>
          </p:nvPr>
        </p:nvSpPr>
        <p:spPr/>
        <p:txBody>
          <a:bodyPr/>
          <a:lstStyle/>
          <a:p>
            <a:fld id="{DE42F99F-C3BD-439B-B38E-59375BB5C084}" type="slidenum">
              <a:rPr lang="fr-BE" smtClean="0"/>
              <a:t>11</a:t>
            </a:fld>
            <a:endParaRPr lang="fr-BE"/>
          </a:p>
        </p:txBody>
      </p:sp>
    </p:spTree>
    <p:extLst>
      <p:ext uri="{BB962C8B-B14F-4D97-AF65-F5344CB8AC3E}">
        <p14:creationId xmlns:p14="http://schemas.microsoft.com/office/powerpoint/2010/main" val="21510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17326" y="1276840"/>
            <a:ext cx="5975423" cy="5021888"/>
          </a:xfrm>
          <a:prstGeom prst="rect">
            <a:avLst/>
          </a:prstGeom>
        </p:spPr>
        <p:txBody>
          <a:bodyPr wrap="square">
            <a:spAutoFit/>
          </a:bodyPr>
          <a:lstStyle/>
          <a:p>
            <a:pPr algn="just">
              <a:lnSpc>
                <a:spcPct val="150000"/>
              </a:lnSpc>
              <a:spcAft>
                <a:spcPts val="1000"/>
              </a:spcAft>
            </a:pPr>
            <a:r>
              <a:rPr lang="en-US" sz="1600" b="1" dirty="0">
                <a:latin typeface="Times New Roman" panose="02020603050405020304" pitchFamily="18" charset="0"/>
                <a:ea typeface="Calibri" panose="020F0502020204030204" pitchFamily="34" charset="0"/>
                <a:cs typeface="Times New Roman" panose="02020603050405020304" pitchFamily="18" charset="0"/>
              </a:rPr>
              <a:t>G1. The pioneer: Shannon’s Letters Guessing Game or SLGG </a:t>
            </a:r>
            <a:endParaRPr lang="fr-BE"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This game (</a:t>
            </a:r>
            <a:r>
              <a:rPr lang="en-US" sz="1600" dirty="0" err="1">
                <a:latin typeface="Times New Roman" panose="02020603050405020304" pitchFamily="18" charset="0"/>
                <a:ea typeface="Calibri" panose="020F0502020204030204" pitchFamily="34" charset="0"/>
                <a:cs typeface="Times New Roman" panose="02020603050405020304" pitchFamily="18" charset="0"/>
              </a:rPr>
              <a:t>Attneave</a:t>
            </a:r>
            <a:r>
              <a:rPr lang="en-US" sz="1600" dirty="0">
                <a:latin typeface="Times New Roman" panose="02020603050405020304" pitchFamily="18" charset="0"/>
                <a:ea typeface="Calibri" panose="020F0502020204030204" pitchFamily="34" charset="0"/>
                <a:cs typeface="Times New Roman" panose="02020603050405020304" pitchFamily="18" charset="0"/>
              </a:rPr>
              <a:t>, 1959,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Leclercq</a:t>
            </a:r>
            <a:r>
              <a:rPr lang="en-US" sz="1600" dirty="0">
                <a:latin typeface="Times New Roman" panose="02020603050405020304" pitchFamily="18" charset="0"/>
                <a:ea typeface="Calibri" panose="020F0502020204030204" pitchFamily="34" charset="0"/>
                <a:cs typeface="Times New Roman" panose="02020603050405020304" pitchFamily="18" charset="0"/>
              </a:rPr>
              <a:t>, 1982, 243) is based on the selection, by the researcher, of a text from a book, or a newspaper or else, written in a language known by the subjects (French or English, or Spanish, etc.), but that has never been read by the player. It consists in asking to the player to guess the first letter of the text. After a response, the player is informed whether her guess is correct (then the player guesses the second letter, knowing the first one) or not (in this latter case, the subject proposes another letter). The number of guesses is counted for each letter to get the correct one. Shannon used this game to demonstrate how much redundant are natural languages like English or French: many letters are correctly guessed by providing only 1 response (in the first guess). </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 1"/>
          <p:cNvPicPr>
            <a:picLocks noChangeAspect="1"/>
          </p:cNvPicPr>
          <p:nvPr/>
        </p:nvPicPr>
        <p:blipFill rotWithShape="1">
          <a:blip r:embed="rId2"/>
          <a:srcRect l="54693" t="29227" r="28454" b="64165"/>
          <a:stretch/>
        </p:blipFill>
        <p:spPr>
          <a:xfrm>
            <a:off x="5817326" y="0"/>
            <a:ext cx="5888337" cy="1168808"/>
          </a:xfrm>
          <a:prstGeom prst="rect">
            <a:avLst/>
          </a:prstGeom>
        </p:spPr>
      </p:pic>
      <p:pic>
        <p:nvPicPr>
          <p:cNvPr id="3" name="Image 2"/>
          <p:cNvPicPr>
            <a:picLocks noChangeAspect="1"/>
          </p:cNvPicPr>
          <p:nvPr/>
        </p:nvPicPr>
        <p:blipFill rotWithShape="1">
          <a:blip r:embed="rId3" cstate="print">
            <a:extLst>
              <a:ext uri="{28A0092B-C50C-407E-A947-70E740481C1C}">
                <a14:useLocalDpi xmlns:a14="http://schemas.microsoft.com/office/drawing/2010/main" val="0"/>
              </a:ext>
            </a:extLst>
          </a:blip>
          <a:srcRect l="4870" r="21370" b="28323"/>
          <a:stretch/>
        </p:blipFill>
        <p:spPr>
          <a:xfrm>
            <a:off x="374469" y="91439"/>
            <a:ext cx="4798421" cy="6416614"/>
          </a:xfrm>
          <a:prstGeom prst="rect">
            <a:avLst/>
          </a:prstGeom>
          <a:ln>
            <a:solidFill>
              <a:schemeClr val="tx1"/>
            </a:solidFill>
          </a:ln>
        </p:spPr>
      </p:pic>
      <p:sp>
        <p:nvSpPr>
          <p:cNvPr id="5" name="ZoneTexte 4"/>
          <p:cNvSpPr txBox="1"/>
          <p:nvPr/>
        </p:nvSpPr>
        <p:spPr>
          <a:xfrm>
            <a:off x="1176997" y="5412148"/>
            <a:ext cx="806631" cy="461665"/>
          </a:xfrm>
          <a:prstGeom prst="rect">
            <a:avLst/>
          </a:prstGeom>
          <a:noFill/>
        </p:spPr>
        <p:txBody>
          <a:bodyPr wrap="none" rtlCol="0">
            <a:spAutoFit/>
          </a:bodyPr>
          <a:lstStyle/>
          <a:p>
            <a:r>
              <a:rPr lang="fr-BE" sz="2400" b="1" dirty="0" smtClean="0"/>
              <a:t>1982</a:t>
            </a:r>
            <a:endParaRPr lang="fr-BE" sz="2400" b="1" dirty="0"/>
          </a:p>
        </p:txBody>
      </p:sp>
      <p:sp>
        <p:nvSpPr>
          <p:cNvPr id="7" name="Espace réservé du pied de page 6"/>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8" name="Espace réservé du numéro de diapositive 7"/>
          <p:cNvSpPr>
            <a:spLocks noGrp="1"/>
          </p:cNvSpPr>
          <p:nvPr>
            <p:ph type="sldNum" sz="quarter" idx="12"/>
          </p:nvPr>
        </p:nvSpPr>
        <p:spPr/>
        <p:txBody>
          <a:bodyPr/>
          <a:lstStyle/>
          <a:p>
            <a:fld id="{DE42F99F-C3BD-439B-B38E-59375BB5C084}" type="slidenum">
              <a:rPr lang="fr-BE" smtClean="0"/>
              <a:t>12</a:t>
            </a:fld>
            <a:endParaRPr lang="fr-BE"/>
          </a:p>
        </p:txBody>
      </p:sp>
    </p:spTree>
    <p:extLst>
      <p:ext uri="{BB962C8B-B14F-4D97-AF65-F5344CB8AC3E}">
        <p14:creationId xmlns:p14="http://schemas.microsoft.com/office/powerpoint/2010/main" val="297788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573907" y="569989"/>
            <a:ext cx="6820906" cy="1384995"/>
          </a:xfrm>
          <a:prstGeom prst="rect">
            <a:avLst/>
          </a:prstGeom>
          <a:noFill/>
        </p:spPr>
        <p:txBody>
          <a:bodyPr wrap="none" rtlCol="0">
            <a:spAutoFit/>
          </a:bodyPr>
          <a:lstStyle/>
          <a:p>
            <a:r>
              <a:rPr lang="fr-BE" sz="2800" b="1" dirty="0" smtClean="0">
                <a:solidFill>
                  <a:srgbClr val="FF0000"/>
                </a:solidFill>
              </a:rPr>
              <a:t>LLGG 1 </a:t>
            </a:r>
            <a:r>
              <a:rPr lang="fr-BE" sz="2800" b="1" dirty="0" err="1" smtClean="0">
                <a:solidFill>
                  <a:srgbClr val="FF0000"/>
                </a:solidFill>
              </a:rPr>
              <a:t>cannot</a:t>
            </a:r>
            <a:r>
              <a:rPr lang="fr-BE" sz="2800" b="1" dirty="0" smtClean="0">
                <a:solidFill>
                  <a:srgbClr val="FF0000"/>
                </a:solidFill>
              </a:rPr>
              <a:t> </a:t>
            </a:r>
            <a:r>
              <a:rPr lang="fr-BE" sz="2800" b="1" dirty="0" err="1" smtClean="0">
                <a:solidFill>
                  <a:srgbClr val="FF0000"/>
                </a:solidFill>
              </a:rPr>
              <a:t>be</a:t>
            </a:r>
            <a:r>
              <a:rPr lang="fr-BE" sz="2800" b="1" dirty="0" smtClean="0">
                <a:solidFill>
                  <a:srgbClr val="FF0000"/>
                </a:solidFill>
              </a:rPr>
              <a:t> </a:t>
            </a:r>
            <a:r>
              <a:rPr lang="fr-BE" sz="2800" b="1" dirty="0" err="1" smtClean="0">
                <a:solidFill>
                  <a:srgbClr val="FF0000"/>
                </a:solidFill>
              </a:rPr>
              <a:t>used</a:t>
            </a:r>
            <a:r>
              <a:rPr lang="fr-BE" sz="2800" b="1" dirty="0" smtClean="0">
                <a:solidFill>
                  <a:srgbClr val="FF0000"/>
                </a:solidFill>
              </a:rPr>
              <a:t> for </a:t>
            </a:r>
            <a:r>
              <a:rPr lang="fr-BE" sz="2800" b="1" dirty="0" err="1" smtClean="0">
                <a:solidFill>
                  <a:srgbClr val="FF0000"/>
                </a:solidFill>
              </a:rPr>
              <a:t>repetition</a:t>
            </a:r>
            <a:r>
              <a:rPr lang="fr-BE" sz="2800" b="1" dirty="0" smtClean="0">
                <a:solidFill>
                  <a:srgbClr val="FF0000"/>
                </a:solidFill>
              </a:rPr>
              <a:t> ------</a:t>
            </a:r>
            <a:r>
              <a:rPr lang="fr-BE" sz="2800" b="1" dirty="0" smtClean="0">
                <a:solidFill>
                  <a:srgbClr val="FF0000"/>
                </a:solidFill>
                <a:sym typeface="Wingdings" panose="05000000000000000000" pitchFamily="2" charset="2"/>
              </a:rPr>
              <a:t> </a:t>
            </a:r>
          </a:p>
          <a:p>
            <a:endParaRPr lang="fr-BE" sz="2800" b="1" dirty="0" smtClean="0">
              <a:solidFill>
                <a:srgbClr val="FF0000"/>
              </a:solidFill>
              <a:sym typeface="Wingdings" panose="05000000000000000000" pitchFamily="2" charset="2"/>
            </a:endParaRPr>
          </a:p>
          <a:p>
            <a:r>
              <a:rPr lang="fr-BE" sz="2800" b="1" dirty="0" smtClean="0">
                <a:solidFill>
                  <a:srgbClr val="0000CC"/>
                </a:solidFill>
                <a:sym typeface="Wingdings" panose="05000000000000000000" pitchFamily="2" charset="2"/>
              </a:rPr>
              <a:t>                             </a:t>
            </a:r>
            <a:endParaRPr lang="fr-BE" sz="2800" b="1" dirty="0">
              <a:solidFill>
                <a:srgbClr val="0000CC"/>
              </a:solidFill>
            </a:endParaRPr>
          </a:p>
        </p:txBody>
      </p:sp>
      <p:sp>
        <p:nvSpPr>
          <p:cNvPr id="4" name="Espace réservé du pied de page 3"/>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5" name="Espace réservé du numéro de diapositive 4"/>
          <p:cNvSpPr>
            <a:spLocks noGrp="1"/>
          </p:cNvSpPr>
          <p:nvPr>
            <p:ph type="sldNum" sz="quarter" idx="12"/>
          </p:nvPr>
        </p:nvSpPr>
        <p:spPr/>
        <p:txBody>
          <a:bodyPr/>
          <a:lstStyle/>
          <a:p>
            <a:fld id="{DE42F99F-C3BD-439B-B38E-59375BB5C084}" type="slidenum">
              <a:rPr lang="fr-BE" smtClean="0"/>
              <a:t>13</a:t>
            </a:fld>
            <a:endParaRPr lang="fr-BE"/>
          </a:p>
        </p:txBody>
      </p:sp>
      <p:sp>
        <p:nvSpPr>
          <p:cNvPr id="6" name="ZoneTexte 5"/>
          <p:cNvSpPr txBox="1"/>
          <p:nvPr/>
        </p:nvSpPr>
        <p:spPr>
          <a:xfrm>
            <a:off x="3065417" y="2116183"/>
            <a:ext cx="6427401" cy="1200329"/>
          </a:xfrm>
          <a:prstGeom prst="rect">
            <a:avLst/>
          </a:prstGeom>
          <a:noFill/>
        </p:spPr>
        <p:txBody>
          <a:bodyPr wrap="none" rtlCol="0">
            <a:spAutoFit/>
          </a:bodyPr>
          <a:lstStyle/>
          <a:p>
            <a:r>
              <a:rPr lang="fr-BE" sz="3600" b="1" dirty="0">
                <a:solidFill>
                  <a:srgbClr val="0000CC"/>
                </a:solidFill>
                <a:sym typeface="Wingdings" panose="05000000000000000000" pitchFamily="2" charset="2"/>
              </a:rPr>
              <a:t>Leclercq </a:t>
            </a:r>
            <a:r>
              <a:rPr lang="fr-BE" sz="3600" b="1" dirty="0" err="1">
                <a:solidFill>
                  <a:srgbClr val="0000CC"/>
                </a:solidFill>
                <a:sym typeface="Wingdings" panose="05000000000000000000" pitchFamily="2" charset="2"/>
              </a:rPr>
              <a:t>LGGame</a:t>
            </a:r>
            <a:r>
              <a:rPr lang="fr-BE" sz="3600" b="1" dirty="0">
                <a:solidFill>
                  <a:srgbClr val="0000CC"/>
                </a:solidFill>
                <a:sym typeface="Wingdings" panose="05000000000000000000" pitchFamily="2" charset="2"/>
              </a:rPr>
              <a:t> 2    </a:t>
            </a:r>
            <a:r>
              <a:rPr lang="fr-BE" sz="3600" b="1" dirty="0" err="1">
                <a:solidFill>
                  <a:srgbClr val="0000CC"/>
                </a:solidFill>
                <a:sym typeface="Wingdings" panose="05000000000000000000" pitchFamily="2" charset="2"/>
              </a:rPr>
              <a:t>truncated</a:t>
            </a:r>
            <a:r>
              <a:rPr lang="fr-BE" sz="3600" b="1" dirty="0">
                <a:solidFill>
                  <a:srgbClr val="0000CC"/>
                </a:solidFill>
                <a:sym typeface="Wingdings" panose="05000000000000000000" pitchFamily="2" charset="2"/>
              </a:rPr>
              <a:t> §</a:t>
            </a:r>
            <a:endParaRPr lang="fr-BE" sz="3600" b="1" dirty="0">
              <a:solidFill>
                <a:srgbClr val="0000CC"/>
              </a:solidFill>
            </a:endParaRPr>
          </a:p>
          <a:p>
            <a:endParaRPr lang="fr-BE" sz="3600" dirty="0"/>
          </a:p>
        </p:txBody>
      </p:sp>
    </p:spTree>
    <p:extLst>
      <p:ext uri="{BB962C8B-B14F-4D97-AF65-F5344CB8AC3E}">
        <p14:creationId xmlns:p14="http://schemas.microsoft.com/office/powerpoint/2010/main" val="3971134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l="14853" b="15800"/>
          <a:stretch/>
        </p:blipFill>
        <p:spPr>
          <a:xfrm>
            <a:off x="415852" y="889598"/>
            <a:ext cx="11151877" cy="2948872"/>
          </a:xfrm>
          <a:prstGeom prst="rect">
            <a:avLst/>
          </a:prstGeom>
        </p:spPr>
      </p:pic>
      <p:pic>
        <p:nvPicPr>
          <p:cNvPr id="3" name="Image 2"/>
          <p:cNvPicPr>
            <a:picLocks noChangeAspect="1"/>
          </p:cNvPicPr>
          <p:nvPr/>
        </p:nvPicPr>
        <p:blipFill>
          <a:blip r:embed="rId3"/>
          <a:stretch>
            <a:fillRect/>
          </a:stretch>
        </p:blipFill>
        <p:spPr>
          <a:xfrm>
            <a:off x="571300" y="4092288"/>
            <a:ext cx="10644911" cy="2077399"/>
          </a:xfrm>
          <a:prstGeom prst="rect">
            <a:avLst/>
          </a:prstGeom>
        </p:spPr>
      </p:pic>
      <p:sp>
        <p:nvSpPr>
          <p:cNvPr id="4" name="ZoneTexte 3"/>
          <p:cNvSpPr txBox="1"/>
          <p:nvPr/>
        </p:nvSpPr>
        <p:spPr>
          <a:xfrm>
            <a:off x="281354" y="174115"/>
            <a:ext cx="4531562" cy="461665"/>
          </a:xfrm>
          <a:prstGeom prst="rect">
            <a:avLst/>
          </a:prstGeom>
          <a:noFill/>
        </p:spPr>
        <p:txBody>
          <a:bodyPr wrap="none" rtlCol="0">
            <a:spAutoFit/>
          </a:bodyPr>
          <a:lstStyle/>
          <a:p>
            <a:r>
              <a:rPr lang="fr-FR" sz="2400" b="1" dirty="0" smtClean="0">
                <a:solidFill>
                  <a:srgbClr val="0000CC"/>
                </a:solidFill>
              </a:rPr>
              <a:t>LLGG 2 : </a:t>
            </a:r>
            <a:r>
              <a:rPr lang="fr-FR" sz="2400" b="1" dirty="0" err="1" smtClean="0">
                <a:solidFill>
                  <a:srgbClr val="0000CC"/>
                </a:solidFill>
              </a:rPr>
              <a:t>Truncated</a:t>
            </a:r>
            <a:r>
              <a:rPr lang="fr-FR" sz="2400" b="1" dirty="0" smtClean="0">
                <a:solidFill>
                  <a:srgbClr val="0000CC"/>
                </a:solidFill>
              </a:rPr>
              <a:t> </a:t>
            </a:r>
            <a:r>
              <a:rPr lang="fr-FR" sz="2400" b="1" dirty="0" err="1" smtClean="0">
                <a:solidFill>
                  <a:srgbClr val="0000CC"/>
                </a:solidFill>
              </a:rPr>
              <a:t>paragraphs</a:t>
            </a:r>
            <a:r>
              <a:rPr lang="fr-FR" sz="2400" b="1" dirty="0" smtClean="0">
                <a:solidFill>
                  <a:srgbClr val="0000CC"/>
                </a:solidFill>
              </a:rPr>
              <a:t> (§) </a:t>
            </a:r>
            <a:endParaRPr lang="fr-BE" sz="2400" b="1" dirty="0">
              <a:solidFill>
                <a:srgbClr val="0000CC"/>
              </a:solidFill>
            </a:endParaRPr>
          </a:p>
        </p:txBody>
      </p:sp>
      <p:sp>
        <p:nvSpPr>
          <p:cNvPr id="5" name="Espace réservé du pied de page 4"/>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6" name="Espace réservé du numéro de diapositive 5"/>
          <p:cNvSpPr>
            <a:spLocks noGrp="1"/>
          </p:cNvSpPr>
          <p:nvPr>
            <p:ph type="sldNum" sz="quarter" idx="12"/>
          </p:nvPr>
        </p:nvSpPr>
        <p:spPr/>
        <p:txBody>
          <a:bodyPr/>
          <a:lstStyle/>
          <a:p>
            <a:fld id="{DE42F99F-C3BD-439B-B38E-59375BB5C084}" type="slidenum">
              <a:rPr lang="fr-BE" smtClean="0"/>
              <a:t>14</a:t>
            </a:fld>
            <a:endParaRPr lang="fr-BE"/>
          </a:p>
        </p:txBody>
      </p:sp>
    </p:spTree>
    <p:extLst>
      <p:ext uri="{BB962C8B-B14F-4D97-AF65-F5344CB8AC3E}">
        <p14:creationId xmlns:p14="http://schemas.microsoft.com/office/powerpoint/2010/main" val="213237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 29"/>
          <p:cNvPicPr>
            <a:picLocks noChangeAspect="1"/>
          </p:cNvPicPr>
          <p:nvPr/>
        </p:nvPicPr>
        <p:blipFill rotWithShape="1">
          <a:blip r:embed="rId2"/>
          <a:srcRect l="14854" r="27441" b="15800"/>
          <a:stretch/>
        </p:blipFill>
        <p:spPr>
          <a:xfrm>
            <a:off x="1485660" y="775357"/>
            <a:ext cx="8564032" cy="3341472"/>
          </a:xfrm>
          <a:prstGeom prst="rect">
            <a:avLst/>
          </a:prstGeom>
          <a:ln>
            <a:solidFill>
              <a:schemeClr val="tx1"/>
            </a:solidFill>
          </a:ln>
        </p:spPr>
      </p:pic>
      <p:pic>
        <p:nvPicPr>
          <p:cNvPr id="3" name="Image 2"/>
          <p:cNvPicPr>
            <a:picLocks noChangeAspect="1"/>
          </p:cNvPicPr>
          <p:nvPr/>
        </p:nvPicPr>
        <p:blipFill>
          <a:blip r:embed="rId3"/>
          <a:stretch>
            <a:fillRect/>
          </a:stretch>
        </p:blipFill>
        <p:spPr>
          <a:xfrm>
            <a:off x="278630" y="4780730"/>
            <a:ext cx="11312010" cy="1350103"/>
          </a:xfrm>
          <a:prstGeom prst="rect">
            <a:avLst/>
          </a:prstGeom>
          <a:ln>
            <a:solidFill>
              <a:schemeClr val="tx1"/>
            </a:solidFill>
          </a:ln>
        </p:spPr>
      </p:pic>
      <p:sp>
        <p:nvSpPr>
          <p:cNvPr id="4" name="ZoneTexte 3"/>
          <p:cNvSpPr txBox="1"/>
          <p:nvPr/>
        </p:nvSpPr>
        <p:spPr>
          <a:xfrm>
            <a:off x="1088571" y="102876"/>
            <a:ext cx="9657805" cy="584775"/>
          </a:xfrm>
          <a:prstGeom prst="rect">
            <a:avLst/>
          </a:prstGeom>
          <a:noFill/>
        </p:spPr>
        <p:txBody>
          <a:bodyPr wrap="square" rtlCol="0">
            <a:spAutoFit/>
          </a:bodyPr>
          <a:lstStyle/>
          <a:p>
            <a:pPr algn="ctr"/>
            <a:r>
              <a:rPr lang="fr-BE" sz="1600" b="1" dirty="0" smtClean="0">
                <a:solidFill>
                  <a:srgbClr val="0000CC"/>
                </a:solidFill>
              </a:rPr>
              <a:t>Leclercq </a:t>
            </a:r>
            <a:r>
              <a:rPr lang="fr-BE" sz="1600" b="1" dirty="0" err="1" smtClean="0">
                <a:solidFill>
                  <a:srgbClr val="0000CC"/>
                </a:solidFill>
              </a:rPr>
              <a:t>Letter</a:t>
            </a:r>
            <a:r>
              <a:rPr lang="fr-BE" sz="1600" b="1" dirty="0" smtClean="0">
                <a:solidFill>
                  <a:srgbClr val="0000CC"/>
                </a:solidFill>
              </a:rPr>
              <a:t> </a:t>
            </a:r>
            <a:r>
              <a:rPr lang="fr-BE" sz="1600" b="1" dirty="0" err="1" smtClean="0">
                <a:solidFill>
                  <a:srgbClr val="0000CC"/>
                </a:solidFill>
              </a:rPr>
              <a:t>Guessing</a:t>
            </a:r>
            <a:r>
              <a:rPr lang="fr-BE" sz="1600" b="1" dirty="0" smtClean="0">
                <a:solidFill>
                  <a:srgbClr val="0000CC"/>
                </a:solidFill>
              </a:rPr>
              <a:t> Game                 </a:t>
            </a:r>
            <a:r>
              <a:rPr lang="fr-BE" sz="3200" b="1" dirty="0" err="1" smtClean="0">
                <a:solidFill>
                  <a:srgbClr val="0000CC"/>
                </a:solidFill>
              </a:rPr>
              <a:t>LLGGame</a:t>
            </a:r>
            <a:r>
              <a:rPr lang="fr-BE" sz="3200" b="1" dirty="0" smtClean="0">
                <a:solidFill>
                  <a:srgbClr val="0000CC"/>
                </a:solidFill>
              </a:rPr>
              <a:t> 2 : </a:t>
            </a:r>
            <a:r>
              <a:rPr lang="fr-BE" sz="3200" b="1" dirty="0" err="1" smtClean="0">
                <a:solidFill>
                  <a:srgbClr val="0000CC"/>
                </a:solidFill>
              </a:rPr>
              <a:t>truncated</a:t>
            </a:r>
            <a:r>
              <a:rPr lang="fr-BE" sz="3200" b="1" dirty="0" smtClean="0">
                <a:solidFill>
                  <a:srgbClr val="0000CC"/>
                </a:solidFill>
              </a:rPr>
              <a:t> §</a:t>
            </a:r>
            <a:endParaRPr lang="fr-BE" sz="3200" b="1" dirty="0">
              <a:solidFill>
                <a:srgbClr val="0000CC"/>
              </a:solidFill>
            </a:endParaRPr>
          </a:p>
        </p:txBody>
      </p:sp>
      <p:sp>
        <p:nvSpPr>
          <p:cNvPr id="5" name="Espace réservé du pied de page 4"/>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6" name="Espace réservé du numéro de diapositive 5"/>
          <p:cNvSpPr>
            <a:spLocks noGrp="1"/>
          </p:cNvSpPr>
          <p:nvPr>
            <p:ph type="sldNum" sz="quarter" idx="12"/>
          </p:nvPr>
        </p:nvSpPr>
        <p:spPr/>
        <p:txBody>
          <a:bodyPr/>
          <a:lstStyle/>
          <a:p>
            <a:fld id="{DE42F99F-C3BD-439B-B38E-59375BB5C084}" type="slidenum">
              <a:rPr lang="fr-BE" smtClean="0"/>
              <a:t>15</a:t>
            </a:fld>
            <a:endParaRPr lang="fr-BE"/>
          </a:p>
        </p:txBody>
      </p:sp>
      <p:sp>
        <p:nvSpPr>
          <p:cNvPr id="7" name="ZoneTexte 6"/>
          <p:cNvSpPr txBox="1"/>
          <p:nvPr/>
        </p:nvSpPr>
        <p:spPr>
          <a:xfrm>
            <a:off x="87041" y="4122562"/>
            <a:ext cx="3448188" cy="584775"/>
          </a:xfrm>
          <a:prstGeom prst="rect">
            <a:avLst/>
          </a:prstGeom>
          <a:noFill/>
        </p:spPr>
        <p:txBody>
          <a:bodyPr wrap="none" rtlCol="0">
            <a:spAutoFit/>
          </a:bodyPr>
          <a:lstStyle/>
          <a:p>
            <a:r>
              <a:rPr lang="fr-BE" sz="3200" b="1" dirty="0" smtClean="0"/>
              <a:t>3 confidence </a:t>
            </a:r>
            <a:r>
              <a:rPr lang="fr-BE" sz="3200" b="1" dirty="0" err="1" smtClean="0"/>
              <a:t>scales</a:t>
            </a:r>
            <a:endParaRPr lang="fr-BE" sz="3200" b="1" dirty="0"/>
          </a:p>
        </p:txBody>
      </p:sp>
    </p:spTree>
    <p:extLst>
      <p:ext uri="{BB962C8B-B14F-4D97-AF65-F5344CB8AC3E}">
        <p14:creationId xmlns:p14="http://schemas.microsoft.com/office/powerpoint/2010/main" val="380856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p:nvPr/>
        </p:nvPicPr>
        <p:blipFill rotWithShape="1">
          <a:blip r:embed="rId2">
            <a:extLst>
              <a:ext uri="{28A0092B-C50C-407E-A947-70E740481C1C}">
                <a14:useLocalDpi xmlns:a14="http://schemas.microsoft.com/office/drawing/2010/main" val="0"/>
              </a:ext>
            </a:extLst>
          </a:blip>
          <a:srcRect l="7756"/>
          <a:stretch/>
        </p:blipFill>
        <p:spPr bwMode="auto">
          <a:xfrm>
            <a:off x="1198814" y="3213463"/>
            <a:ext cx="10776689" cy="2113613"/>
          </a:xfrm>
          <a:prstGeom prst="rect">
            <a:avLst/>
          </a:prstGeom>
          <a:noFill/>
          <a:ln>
            <a:noFill/>
          </a:ln>
        </p:spPr>
      </p:pic>
      <p:sp>
        <p:nvSpPr>
          <p:cNvPr id="5" name="ZoneTexte 4"/>
          <p:cNvSpPr txBox="1"/>
          <p:nvPr/>
        </p:nvSpPr>
        <p:spPr>
          <a:xfrm>
            <a:off x="67742" y="3134343"/>
            <a:ext cx="1103828" cy="369332"/>
          </a:xfrm>
          <a:prstGeom prst="rect">
            <a:avLst/>
          </a:prstGeom>
          <a:noFill/>
        </p:spPr>
        <p:txBody>
          <a:bodyPr wrap="none" rtlCol="0">
            <a:spAutoFit/>
          </a:bodyPr>
          <a:lstStyle/>
          <a:p>
            <a:r>
              <a:rPr lang="fr-BE" b="1" dirty="0" smtClean="0"/>
              <a:t>4 </a:t>
            </a:r>
            <a:r>
              <a:rPr lang="fr-BE" b="1" dirty="0" err="1" smtClean="0"/>
              <a:t>degrees</a:t>
            </a:r>
            <a:endParaRPr lang="fr-BE" b="1" dirty="0"/>
          </a:p>
        </p:txBody>
      </p:sp>
      <p:sp>
        <p:nvSpPr>
          <p:cNvPr id="6" name="ZoneTexte 5"/>
          <p:cNvSpPr txBox="1"/>
          <p:nvPr/>
        </p:nvSpPr>
        <p:spPr>
          <a:xfrm>
            <a:off x="6562" y="3686773"/>
            <a:ext cx="1215589" cy="369332"/>
          </a:xfrm>
          <a:prstGeom prst="rect">
            <a:avLst/>
          </a:prstGeom>
          <a:noFill/>
        </p:spPr>
        <p:txBody>
          <a:bodyPr wrap="none" rtlCol="0">
            <a:spAutoFit/>
          </a:bodyPr>
          <a:lstStyle/>
          <a:p>
            <a:r>
              <a:rPr lang="fr-BE" b="1" dirty="0" smtClean="0"/>
              <a:t>10 </a:t>
            </a:r>
            <a:r>
              <a:rPr lang="fr-BE" b="1" dirty="0" err="1" smtClean="0"/>
              <a:t>degrees</a:t>
            </a:r>
            <a:endParaRPr lang="fr-BE" b="1" dirty="0"/>
          </a:p>
        </p:txBody>
      </p:sp>
      <p:sp>
        <p:nvSpPr>
          <p:cNvPr id="7" name="ZoneTexte 6"/>
          <p:cNvSpPr txBox="1"/>
          <p:nvPr/>
        </p:nvSpPr>
        <p:spPr>
          <a:xfrm>
            <a:off x="0" y="4270269"/>
            <a:ext cx="1215589" cy="369332"/>
          </a:xfrm>
          <a:prstGeom prst="rect">
            <a:avLst/>
          </a:prstGeom>
          <a:noFill/>
        </p:spPr>
        <p:txBody>
          <a:bodyPr wrap="none" rtlCol="0">
            <a:spAutoFit/>
          </a:bodyPr>
          <a:lstStyle/>
          <a:p>
            <a:r>
              <a:rPr lang="fr-BE" b="1" dirty="0" smtClean="0"/>
              <a:t>40 </a:t>
            </a:r>
            <a:r>
              <a:rPr lang="fr-BE" b="1" dirty="0" err="1" smtClean="0"/>
              <a:t>degrees</a:t>
            </a:r>
            <a:endParaRPr lang="fr-BE" b="1" dirty="0"/>
          </a:p>
        </p:txBody>
      </p:sp>
      <p:sp>
        <p:nvSpPr>
          <p:cNvPr id="10" name="Ellipse 9"/>
          <p:cNvSpPr/>
          <p:nvPr/>
        </p:nvSpPr>
        <p:spPr>
          <a:xfrm>
            <a:off x="5084484" y="3319009"/>
            <a:ext cx="432079" cy="425764"/>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Ellipse 10"/>
          <p:cNvSpPr/>
          <p:nvPr/>
        </p:nvSpPr>
        <p:spPr>
          <a:xfrm>
            <a:off x="5886481" y="3740780"/>
            <a:ext cx="432079" cy="39560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Ellipse 11"/>
          <p:cNvSpPr/>
          <p:nvPr/>
        </p:nvSpPr>
        <p:spPr>
          <a:xfrm>
            <a:off x="5534149" y="4468008"/>
            <a:ext cx="443801" cy="416781"/>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Espace réservé du pied de page 14"/>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16" name="Espace réservé du numéro de diapositive 15"/>
          <p:cNvSpPr>
            <a:spLocks noGrp="1"/>
          </p:cNvSpPr>
          <p:nvPr>
            <p:ph type="sldNum" sz="quarter" idx="12"/>
          </p:nvPr>
        </p:nvSpPr>
        <p:spPr/>
        <p:txBody>
          <a:bodyPr/>
          <a:lstStyle/>
          <a:p>
            <a:fld id="{DE42F99F-C3BD-439B-B38E-59375BB5C084}" type="slidenum">
              <a:rPr lang="fr-BE" smtClean="0"/>
              <a:t>16</a:t>
            </a:fld>
            <a:endParaRPr lang="fr-BE"/>
          </a:p>
        </p:txBody>
      </p:sp>
      <p:sp>
        <p:nvSpPr>
          <p:cNvPr id="8" name="ZoneTexte 7"/>
          <p:cNvSpPr txBox="1"/>
          <p:nvPr/>
        </p:nvSpPr>
        <p:spPr>
          <a:xfrm>
            <a:off x="376480" y="3383687"/>
            <a:ext cx="1051891" cy="369332"/>
          </a:xfrm>
          <a:prstGeom prst="rect">
            <a:avLst/>
          </a:prstGeom>
          <a:noFill/>
        </p:spPr>
        <p:txBody>
          <a:bodyPr wrap="none" rtlCol="0">
            <a:spAutoFit/>
          </a:bodyPr>
          <a:lstStyle/>
          <a:p>
            <a:r>
              <a:rPr lang="fr-FR" b="1" dirty="0" smtClean="0">
                <a:solidFill>
                  <a:srgbClr val="0000CC"/>
                </a:solidFill>
              </a:rPr>
              <a:t>ICI = </a:t>
            </a:r>
            <a:r>
              <a:rPr lang="fr-FR" b="1" dirty="0" smtClean="0">
                <a:solidFill>
                  <a:srgbClr val="0000CC"/>
                </a:solidFill>
              </a:rPr>
              <a:t>25%</a:t>
            </a:r>
            <a:endParaRPr lang="fr-BE" b="1" dirty="0">
              <a:solidFill>
                <a:srgbClr val="0000CC"/>
              </a:solidFill>
            </a:endParaRPr>
          </a:p>
        </p:txBody>
      </p:sp>
      <p:sp>
        <p:nvSpPr>
          <p:cNvPr id="17" name="ZoneTexte 16"/>
          <p:cNvSpPr txBox="1"/>
          <p:nvPr/>
        </p:nvSpPr>
        <p:spPr>
          <a:xfrm>
            <a:off x="400600" y="3900937"/>
            <a:ext cx="1051891" cy="369332"/>
          </a:xfrm>
          <a:prstGeom prst="rect">
            <a:avLst/>
          </a:prstGeom>
          <a:noFill/>
        </p:spPr>
        <p:txBody>
          <a:bodyPr wrap="none" rtlCol="0">
            <a:spAutoFit/>
          </a:bodyPr>
          <a:lstStyle/>
          <a:p>
            <a:r>
              <a:rPr lang="fr-FR" b="1" dirty="0" smtClean="0">
                <a:solidFill>
                  <a:srgbClr val="0000CC"/>
                </a:solidFill>
              </a:rPr>
              <a:t>ICI = </a:t>
            </a:r>
            <a:r>
              <a:rPr lang="fr-FR" b="1" dirty="0" smtClean="0">
                <a:solidFill>
                  <a:srgbClr val="0000CC"/>
                </a:solidFill>
              </a:rPr>
              <a:t>10%</a:t>
            </a:r>
            <a:endParaRPr lang="fr-BE" b="1" dirty="0">
              <a:solidFill>
                <a:srgbClr val="0000CC"/>
              </a:solidFill>
            </a:endParaRPr>
          </a:p>
        </p:txBody>
      </p:sp>
      <p:sp>
        <p:nvSpPr>
          <p:cNvPr id="18" name="ZoneTexte 17"/>
          <p:cNvSpPr txBox="1"/>
          <p:nvPr/>
        </p:nvSpPr>
        <p:spPr>
          <a:xfrm>
            <a:off x="301815" y="4509516"/>
            <a:ext cx="1164101" cy="369332"/>
          </a:xfrm>
          <a:prstGeom prst="rect">
            <a:avLst/>
          </a:prstGeom>
          <a:noFill/>
        </p:spPr>
        <p:txBody>
          <a:bodyPr wrap="none" rtlCol="0">
            <a:spAutoFit/>
          </a:bodyPr>
          <a:lstStyle/>
          <a:p>
            <a:r>
              <a:rPr lang="fr-FR" b="1" dirty="0" smtClean="0"/>
              <a:t> </a:t>
            </a:r>
            <a:r>
              <a:rPr lang="fr-FR" b="1" dirty="0" smtClean="0">
                <a:solidFill>
                  <a:srgbClr val="0000CC"/>
                </a:solidFill>
              </a:rPr>
              <a:t>ICI = </a:t>
            </a:r>
            <a:r>
              <a:rPr lang="fr-FR" b="1" dirty="0" smtClean="0">
                <a:solidFill>
                  <a:srgbClr val="0000CC"/>
                </a:solidFill>
              </a:rPr>
              <a:t>2,5%</a:t>
            </a:r>
            <a:endParaRPr lang="fr-BE" b="1" dirty="0">
              <a:solidFill>
                <a:srgbClr val="0000CC"/>
              </a:solidFill>
            </a:endParaRPr>
          </a:p>
        </p:txBody>
      </p:sp>
      <p:sp>
        <p:nvSpPr>
          <p:cNvPr id="13" name="Rectangle 12"/>
          <p:cNvSpPr/>
          <p:nvPr/>
        </p:nvSpPr>
        <p:spPr>
          <a:xfrm>
            <a:off x="1284175" y="2131955"/>
            <a:ext cx="9885848" cy="707886"/>
          </a:xfrm>
          <a:prstGeom prst="rect">
            <a:avLst/>
          </a:prstGeom>
        </p:spPr>
        <p:txBody>
          <a:bodyPr wrap="none">
            <a:spAutoFit/>
          </a:bodyPr>
          <a:lstStyle/>
          <a:p>
            <a:r>
              <a:rPr lang="en-US" sz="4000" b="1" dirty="0">
                <a:latin typeface="Times New Roman" panose="02020603050405020304" pitchFamily="18" charset="0"/>
                <a:ea typeface="Calibri" panose="020F0502020204030204" pitchFamily="34" charset="0"/>
                <a:cs typeface="Times New Roman" panose="02020603050405020304" pitchFamily="18" charset="0"/>
              </a:rPr>
              <a:t>3 scales </a:t>
            </a:r>
            <a:r>
              <a:rPr lang="en-US" sz="2400" b="1" dirty="0">
                <a:latin typeface="Times New Roman" panose="02020603050405020304" pitchFamily="18" charset="0"/>
                <a:ea typeface="Calibri" panose="020F0502020204030204" pitchFamily="34" charset="0"/>
                <a:cs typeface="Times New Roman" panose="02020603050405020304" pitchFamily="18" charset="0"/>
              </a:rPr>
              <a:t>with different </a:t>
            </a:r>
            <a:r>
              <a:rPr lang="en-US" sz="32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I</a:t>
            </a:r>
            <a:r>
              <a:rPr lang="en-US" sz="3200" b="1" dirty="0">
                <a:latin typeface="Times New Roman" panose="02020603050405020304" pitchFamily="18" charset="0"/>
                <a:ea typeface="Calibri" panose="020F0502020204030204" pitchFamily="34" charset="0"/>
                <a:cs typeface="Times New Roman" panose="02020603050405020304" pitchFamily="18" charset="0"/>
              </a:rPr>
              <a:t>nter </a:t>
            </a:r>
            <a:r>
              <a:rPr lang="en-US" sz="32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C</a:t>
            </a:r>
            <a:r>
              <a:rPr lang="en-US" sz="3200" b="1" dirty="0">
                <a:latin typeface="Times New Roman" panose="02020603050405020304" pitchFamily="18" charset="0"/>
                <a:ea typeface="Calibri" panose="020F0502020204030204" pitchFamily="34" charset="0"/>
                <a:cs typeface="Times New Roman" panose="02020603050405020304" pitchFamily="18" charset="0"/>
              </a:rPr>
              <a:t>onfidences </a:t>
            </a:r>
            <a:r>
              <a:rPr lang="en-US" sz="32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I</a:t>
            </a:r>
            <a:r>
              <a:rPr lang="en-US" sz="3200" b="1" dirty="0">
                <a:latin typeface="Times New Roman" panose="02020603050405020304" pitchFamily="18" charset="0"/>
                <a:ea typeface="Calibri" panose="020F0502020204030204" pitchFamily="34" charset="0"/>
                <a:cs typeface="Times New Roman" panose="02020603050405020304" pitchFamily="18" charset="0"/>
              </a:rPr>
              <a:t>ntervals (</a:t>
            </a:r>
            <a:r>
              <a:rPr lang="en-US" sz="32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ICI</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endParaRPr lang="fr-BE" sz="3200" dirty="0"/>
          </a:p>
        </p:txBody>
      </p:sp>
    </p:spTree>
    <p:extLst>
      <p:ext uri="{BB962C8B-B14F-4D97-AF65-F5344CB8AC3E}">
        <p14:creationId xmlns:p14="http://schemas.microsoft.com/office/powerpoint/2010/main" val="65662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animBg="1"/>
      <p:bldP spid="11" grpId="0" animBg="1"/>
      <p:bldP spid="12" grpId="0" animBg="1"/>
      <p:bldP spid="8"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712725" y="1316334"/>
            <a:ext cx="5928161" cy="3477875"/>
          </a:xfrm>
          <a:prstGeom prst="rect">
            <a:avLst/>
          </a:prstGeom>
          <a:noFill/>
        </p:spPr>
        <p:txBody>
          <a:bodyPr wrap="none" rtlCol="0">
            <a:spAutoFit/>
          </a:bodyPr>
          <a:lstStyle/>
          <a:p>
            <a:pPr algn="ctr"/>
            <a:r>
              <a:rPr lang="fr-FR" sz="4000" b="1" dirty="0" err="1" smtClean="0">
                <a:solidFill>
                  <a:srgbClr val="0000CC"/>
                </a:solidFill>
              </a:rPr>
              <a:t>Results</a:t>
            </a:r>
            <a:r>
              <a:rPr lang="fr-FR" sz="4000" b="1" dirty="0" smtClean="0">
                <a:solidFill>
                  <a:srgbClr val="0000CC"/>
                </a:solidFill>
              </a:rPr>
              <a:t> </a:t>
            </a:r>
          </a:p>
          <a:p>
            <a:pPr algn="ctr"/>
            <a:r>
              <a:rPr lang="fr-FR" sz="4000" b="1" dirty="0" err="1" smtClean="0"/>
              <a:t>Repetition</a:t>
            </a:r>
            <a:r>
              <a:rPr lang="fr-FR" sz="4000" b="1" dirty="0" smtClean="0"/>
              <a:t> </a:t>
            </a:r>
            <a:r>
              <a:rPr lang="fr-FR" sz="4000" b="1" dirty="0" err="1" smtClean="0"/>
              <a:t>curves</a:t>
            </a:r>
            <a:r>
              <a:rPr lang="fr-FR" sz="4000" b="1" dirty="0" smtClean="0"/>
              <a:t> </a:t>
            </a:r>
            <a:r>
              <a:rPr lang="fr-FR" sz="4000" b="1" dirty="0" err="1" smtClean="0"/>
              <a:t>with</a:t>
            </a:r>
            <a:r>
              <a:rPr lang="fr-FR" sz="4000" b="1" dirty="0" smtClean="0"/>
              <a:t> the </a:t>
            </a:r>
          </a:p>
          <a:p>
            <a:pPr algn="ctr"/>
            <a:endParaRPr lang="fr-FR" sz="4000" b="1" dirty="0"/>
          </a:p>
          <a:p>
            <a:pPr algn="ctr"/>
            <a:r>
              <a:rPr lang="fr-FR" sz="6000" b="1" dirty="0" smtClean="0"/>
              <a:t>40</a:t>
            </a:r>
          </a:p>
          <a:p>
            <a:pPr algn="ctr"/>
            <a:r>
              <a:rPr lang="fr-FR" sz="4000" b="1" dirty="0" err="1"/>
              <a:t>d</a:t>
            </a:r>
            <a:r>
              <a:rPr lang="fr-FR" sz="4000" b="1" dirty="0" err="1" smtClean="0"/>
              <a:t>egrees</a:t>
            </a:r>
            <a:r>
              <a:rPr lang="fr-FR" sz="4000" b="1" dirty="0" smtClean="0"/>
              <a:t> </a:t>
            </a:r>
            <a:r>
              <a:rPr lang="fr-FR" sz="4000" b="1" dirty="0" err="1" smtClean="0"/>
              <a:t>scale</a:t>
            </a:r>
            <a:endParaRPr lang="fr-BE" sz="4000" b="1" dirty="0"/>
          </a:p>
        </p:txBody>
      </p:sp>
      <p:sp>
        <p:nvSpPr>
          <p:cNvPr id="3" name="Espace réservé du pied de page 2"/>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4" name="Espace réservé du numéro de diapositive 3"/>
          <p:cNvSpPr>
            <a:spLocks noGrp="1"/>
          </p:cNvSpPr>
          <p:nvPr>
            <p:ph type="sldNum" sz="quarter" idx="12"/>
          </p:nvPr>
        </p:nvSpPr>
        <p:spPr/>
        <p:txBody>
          <a:bodyPr/>
          <a:lstStyle/>
          <a:p>
            <a:fld id="{DE42F99F-C3BD-439B-B38E-59375BB5C084}" type="slidenum">
              <a:rPr lang="fr-BE" smtClean="0"/>
              <a:t>17</a:t>
            </a:fld>
            <a:endParaRPr lang="fr-BE"/>
          </a:p>
        </p:txBody>
      </p:sp>
    </p:spTree>
    <p:extLst>
      <p:ext uri="{BB962C8B-B14F-4D97-AF65-F5344CB8AC3E}">
        <p14:creationId xmlns:p14="http://schemas.microsoft.com/office/powerpoint/2010/main" val="432313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710" y="713058"/>
            <a:ext cx="11840140" cy="3820775"/>
          </a:xfrm>
          <a:prstGeom prst="rect">
            <a:avLst/>
          </a:prstGeom>
          <a:noFill/>
          <a:ln>
            <a:noFill/>
          </a:ln>
        </p:spPr>
      </p:pic>
      <p:sp>
        <p:nvSpPr>
          <p:cNvPr id="5" name="Rectangle 4"/>
          <p:cNvSpPr/>
          <p:nvPr/>
        </p:nvSpPr>
        <p:spPr>
          <a:xfrm>
            <a:off x="769368" y="4279918"/>
            <a:ext cx="10774680" cy="463397"/>
          </a:xfrm>
          <a:prstGeom prst="rect">
            <a:avLst/>
          </a:prstGeom>
        </p:spPr>
        <p:txBody>
          <a:bodyPr wrap="square">
            <a:spAutoFit/>
          </a:bodyPr>
          <a:lstStyle/>
          <a:p>
            <a:pPr algn="ctr">
              <a:lnSpc>
                <a:spcPct val="150000"/>
              </a:lnSpc>
              <a:spcAft>
                <a:spcPts val="0"/>
              </a:spcAft>
            </a:pPr>
            <a:r>
              <a:rPr lang="en-US" b="1" dirty="0" smtClean="0">
                <a:latin typeface="Times New Roman" panose="02020603050405020304" pitchFamily="18" charset="0"/>
                <a:ea typeface="Calibri" panose="020F0502020204030204" pitchFamily="34" charset="0"/>
                <a:cs typeface="Times New Roman" panose="02020603050405020304" pitchFamily="18" charset="0"/>
              </a:rPr>
              <a:t>Distribution </a:t>
            </a:r>
            <a:r>
              <a:rPr lang="en-US" b="1" dirty="0">
                <a:latin typeface="Times New Roman" panose="02020603050405020304" pitchFamily="18" charset="0"/>
                <a:ea typeface="Calibri" panose="020F0502020204030204" pitchFamily="34" charset="0"/>
                <a:cs typeface="Times New Roman" panose="02020603050405020304" pitchFamily="18" charset="0"/>
              </a:rPr>
              <a:t>of the </a:t>
            </a:r>
            <a:r>
              <a:rPr lang="en-US" b="1" dirty="0" smtClean="0">
                <a:latin typeface="Times New Roman" panose="02020603050405020304" pitchFamily="18" charset="0"/>
                <a:ea typeface="Calibri" panose="020F0502020204030204" pitchFamily="34" charset="0"/>
                <a:cs typeface="Times New Roman" panose="02020603050405020304" pitchFamily="18" charset="0"/>
              </a:rPr>
              <a:t>7400 </a:t>
            </a:r>
            <a:r>
              <a:rPr lang="en-US" b="1" dirty="0">
                <a:latin typeface="Times New Roman" panose="02020603050405020304" pitchFamily="18" charset="0"/>
                <a:ea typeface="Calibri" panose="020F0502020204030204" pitchFamily="34" charset="0"/>
                <a:cs typeface="Times New Roman" panose="02020603050405020304" pitchFamily="18" charset="0"/>
              </a:rPr>
              <a:t>Confidence degrees given with scale </a:t>
            </a:r>
            <a:r>
              <a:rPr lang="en-US" b="1" dirty="0" smtClean="0">
                <a:latin typeface="Times New Roman" panose="02020603050405020304" pitchFamily="18" charset="0"/>
                <a:ea typeface="Calibri" panose="020F0502020204030204" pitchFamily="34" charset="0"/>
                <a:cs typeface="Times New Roman" panose="02020603050405020304" pitchFamily="18" charset="0"/>
              </a:rPr>
              <a:t>40 degrees</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ZoneTexte 2"/>
          <p:cNvSpPr txBox="1"/>
          <p:nvPr/>
        </p:nvSpPr>
        <p:spPr>
          <a:xfrm>
            <a:off x="905377" y="824690"/>
            <a:ext cx="10670806" cy="369332"/>
          </a:xfrm>
          <a:prstGeom prst="rect">
            <a:avLst/>
          </a:prstGeom>
          <a:noFill/>
        </p:spPr>
        <p:txBody>
          <a:bodyPr wrap="none" rtlCol="0">
            <a:spAutoFit/>
          </a:bodyPr>
          <a:lstStyle/>
          <a:p>
            <a:r>
              <a:rPr lang="en-GB" b="1" dirty="0" smtClean="0">
                <a:solidFill>
                  <a:srgbClr val="0000CC"/>
                </a:solidFill>
              </a:rPr>
              <a:t>LLGG2 (truncated §) </a:t>
            </a:r>
            <a:r>
              <a:rPr lang="en-GB" b="1" dirty="0" smtClean="0"/>
              <a:t>Chosen CDs with the 40 degrees scale by 74 adults on 100 items (</a:t>
            </a:r>
            <a:r>
              <a:rPr lang="en-GB" b="1" dirty="0" err="1" smtClean="0"/>
              <a:t>Leclercq</a:t>
            </a:r>
            <a:r>
              <a:rPr lang="en-GB" b="1" dirty="0" smtClean="0"/>
              <a:t>, 1982, p. 252)</a:t>
            </a:r>
            <a:endParaRPr lang="en-GB" b="1" dirty="0"/>
          </a:p>
        </p:txBody>
      </p:sp>
      <p:sp>
        <p:nvSpPr>
          <p:cNvPr id="7" name="ZoneTexte 6"/>
          <p:cNvSpPr txBox="1"/>
          <p:nvPr/>
        </p:nvSpPr>
        <p:spPr>
          <a:xfrm>
            <a:off x="394139" y="4891846"/>
            <a:ext cx="6186822" cy="461665"/>
          </a:xfrm>
          <a:prstGeom prst="rect">
            <a:avLst/>
          </a:prstGeom>
          <a:noFill/>
        </p:spPr>
        <p:txBody>
          <a:bodyPr wrap="none" rtlCol="0">
            <a:spAutoFit/>
          </a:bodyPr>
          <a:lstStyle/>
          <a:p>
            <a:r>
              <a:rPr lang="fr-BE" sz="2400" b="1" dirty="0" err="1" smtClean="0">
                <a:solidFill>
                  <a:srgbClr val="FF0000"/>
                </a:solidFill>
              </a:rPr>
              <a:t>Result</a:t>
            </a:r>
            <a:r>
              <a:rPr lang="fr-BE" sz="2400" b="1" dirty="0" smtClean="0">
                <a:solidFill>
                  <a:srgbClr val="FF0000"/>
                </a:solidFill>
              </a:rPr>
              <a:t> </a:t>
            </a:r>
            <a:r>
              <a:rPr lang="fr-BE" sz="2400" b="1" dirty="0" smtClean="0"/>
              <a:t>: 11 </a:t>
            </a:r>
            <a:r>
              <a:rPr lang="fr-BE" sz="2400" b="1" dirty="0" err="1" smtClean="0"/>
              <a:t>prefered</a:t>
            </a:r>
            <a:r>
              <a:rPr lang="fr-BE" sz="2400" b="1" dirty="0" smtClean="0"/>
              <a:t> values : the multiples of 10</a:t>
            </a:r>
          </a:p>
        </p:txBody>
      </p:sp>
      <p:sp>
        <p:nvSpPr>
          <p:cNvPr id="2" name="Espace réservé du pied de page 1"/>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6" name="Espace réservé du numéro de diapositive 5"/>
          <p:cNvSpPr>
            <a:spLocks noGrp="1"/>
          </p:cNvSpPr>
          <p:nvPr>
            <p:ph type="sldNum" sz="quarter" idx="12"/>
          </p:nvPr>
        </p:nvSpPr>
        <p:spPr/>
        <p:txBody>
          <a:bodyPr/>
          <a:lstStyle/>
          <a:p>
            <a:fld id="{DE42F99F-C3BD-439B-B38E-59375BB5C084}" type="slidenum">
              <a:rPr lang="fr-BE" smtClean="0"/>
              <a:t>18</a:t>
            </a:fld>
            <a:endParaRPr lang="fr-BE"/>
          </a:p>
        </p:txBody>
      </p:sp>
      <p:sp>
        <p:nvSpPr>
          <p:cNvPr id="8" name="ZoneTexte 7"/>
          <p:cNvSpPr txBox="1"/>
          <p:nvPr/>
        </p:nvSpPr>
        <p:spPr>
          <a:xfrm>
            <a:off x="394139" y="81797"/>
            <a:ext cx="7207422" cy="369332"/>
          </a:xfrm>
          <a:prstGeom prst="rect">
            <a:avLst/>
          </a:prstGeom>
          <a:noFill/>
        </p:spPr>
        <p:txBody>
          <a:bodyPr wrap="none" rtlCol="0">
            <a:spAutoFit/>
          </a:bodyPr>
          <a:lstStyle/>
          <a:p>
            <a:r>
              <a:rPr lang="fr-FR" dirty="0" smtClean="0"/>
              <a:t>NB: The </a:t>
            </a:r>
            <a:r>
              <a:rPr lang="fr-FR" dirty="0" err="1" smtClean="0"/>
              <a:t>following</a:t>
            </a:r>
            <a:r>
              <a:rPr lang="fr-FR" dirty="0" smtClean="0"/>
              <a:t> values </a:t>
            </a:r>
            <a:r>
              <a:rPr lang="fr-FR" dirty="0" err="1" smtClean="0"/>
              <a:t>merge</a:t>
            </a:r>
            <a:r>
              <a:rPr lang="fr-FR" dirty="0" smtClean="0"/>
              <a:t> 2 sources of variation: items and </a:t>
            </a:r>
            <a:r>
              <a:rPr lang="fr-FR" dirty="0" err="1" smtClean="0"/>
              <a:t>subjects</a:t>
            </a:r>
            <a:r>
              <a:rPr lang="fr-FR" dirty="0" smtClean="0"/>
              <a:t>.</a:t>
            </a:r>
            <a:endParaRPr lang="fr-BE" dirty="0"/>
          </a:p>
        </p:txBody>
      </p:sp>
      <p:sp>
        <p:nvSpPr>
          <p:cNvPr id="9" name="Rectangle 8"/>
          <p:cNvSpPr/>
          <p:nvPr/>
        </p:nvSpPr>
        <p:spPr>
          <a:xfrm>
            <a:off x="394139" y="5522783"/>
            <a:ext cx="9100761" cy="584775"/>
          </a:xfrm>
          <a:prstGeom prst="rect">
            <a:avLst/>
          </a:prstGeom>
        </p:spPr>
        <p:txBody>
          <a:bodyPr wrap="none">
            <a:spAutoFit/>
          </a:bodyPr>
          <a:lstStyle/>
          <a:p>
            <a:r>
              <a:rPr lang="fr-FR" sz="3200" b="1" dirty="0"/>
              <a:t>So let us </a:t>
            </a:r>
            <a:r>
              <a:rPr lang="fr-FR" sz="3200" b="1" dirty="0" err="1">
                <a:solidFill>
                  <a:srgbClr val="FF0000"/>
                </a:solidFill>
              </a:rPr>
              <a:t>concentrate</a:t>
            </a:r>
            <a:r>
              <a:rPr lang="fr-FR" sz="3200" b="1" dirty="0">
                <a:solidFill>
                  <a:srgbClr val="FF0000"/>
                </a:solidFill>
              </a:rPr>
              <a:t> on the 4 and 10 </a:t>
            </a:r>
            <a:r>
              <a:rPr lang="fr-FR" sz="3200" b="1" dirty="0" err="1">
                <a:solidFill>
                  <a:srgbClr val="FF0000"/>
                </a:solidFill>
              </a:rPr>
              <a:t>degrees</a:t>
            </a:r>
            <a:r>
              <a:rPr lang="fr-FR" sz="3200" b="1" dirty="0">
                <a:solidFill>
                  <a:srgbClr val="FF0000"/>
                </a:solidFill>
              </a:rPr>
              <a:t> </a:t>
            </a:r>
            <a:r>
              <a:rPr lang="fr-FR" sz="3200" b="1" dirty="0" err="1">
                <a:solidFill>
                  <a:srgbClr val="FF0000"/>
                </a:solidFill>
              </a:rPr>
              <a:t>scales</a:t>
            </a:r>
            <a:r>
              <a:rPr lang="fr-FR" sz="3200" b="1" dirty="0">
                <a:solidFill>
                  <a:srgbClr val="FF0000"/>
                </a:solidFill>
              </a:rPr>
              <a:t> </a:t>
            </a:r>
            <a:endParaRPr lang="fr-BE" sz="3200" b="1" dirty="0">
              <a:solidFill>
                <a:srgbClr val="FF0000"/>
              </a:solidFill>
            </a:endParaRPr>
          </a:p>
        </p:txBody>
      </p:sp>
    </p:spTree>
    <p:extLst>
      <p:ext uri="{BB962C8B-B14F-4D97-AF65-F5344CB8AC3E}">
        <p14:creationId xmlns:p14="http://schemas.microsoft.com/office/powerpoint/2010/main" val="298288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3" name="Espace réservé du numéro de diapositive 2"/>
          <p:cNvSpPr>
            <a:spLocks noGrp="1"/>
          </p:cNvSpPr>
          <p:nvPr>
            <p:ph type="sldNum" sz="quarter" idx="12"/>
          </p:nvPr>
        </p:nvSpPr>
        <p:spPr/>
        <p:txBody>
          <a:bodyPr/>
          <a:lstStyle/>
          <a:p>
            <a:fld id="{DE42F99F-C3BD-439B-B38E-59375BB5C084}" type="slidenum">
              <a:rPr lang="fr-BE" smtClean="0"/>
              <a:t>19</a:t>
            </a:fld>
            <a:endParaRPr lang="fr-BE"/>
          </a:p>
        </p:txBody>
      </p:sp>
      <p:sp>
        <p:nvSpPr>
          <p:cNvPr id="5" name="ZoneTexte 4"/>
          <p:cNvSpPr txBox="1"/>
          <p:nvPr/>
        </p:nvSpPr>
        <p:spPr>
          <a:xfrm>
            <a:off x="499830" y="317178"/>
            <a:ext cx="9811468" cy="584775"/>
          </a:xfrm>
          <a:prstGeom prst="rect">
            <a:avLst/>
          </a:prstGeom>
          <a:noFill/>
        </p:spPr>
        <p:txBody>
          <a:bodyPr wrap="none" rtlCol="0">
            <a:spAutoFit/>
          </a:bodyPr>
          <a:lstStyle/>
          <a:p>
            <a:r>
              <a:rPr lang="fr-FR" sz="3200" b="1" dirty="0" smtClean="0"/>
              <a:t>There are </a:t>
            </a:r>
            <a:r>
              <a:rPr lang="fr-FR" sz="3200" b="1" dirty="0" smtClean="0">
                <a:solidFill>
                  <a:srgbClr val="00B050"/>
                </a:solidFill>
              </a:rPr>
              <a:t>2 </a:t>
            </a:r>
            <a:r>
              <a:rPr lang="fr-FR" sz="3200" b="1" dirty="0" err="1" smtClean="0">
                <a:solidFill>
                  <a:srgbClr val="00B050"/>
                </a:solidFill>
              </a:rPr>
              <a:t>criteria</a:t>
            </a:r>
            <a:r>
              <a:rPr lang="fr-FR" sz="3200" b="1" dirty="0" smtClean="0">
                <a:solidFill>
                  <a:srgbClr val="00B050"/>
                </a:solidFill>
              </a:rPr>
              <a:t> </a:t>
            </a:r>
            <a:r>
              <a:rPr lang="fr-FR" sz="3200" b="1" dirty="0" smtClean="0"/>
              <a:t>of a </a:t>
            </a:r>
            <a:r>
              <a:rPr lang="fr-FR" sz="3200" b="1" dirty="0" err="1" smtClean="0"/>
              <a:t>satisfying</a:t>
            </a:r>
            <a:r>
              <a:rPr lang="fr-FR" sz="3200" b="1" dirty="0" smtClean="0"/>
              <a:t> </a:t>
            </a:r>
            <a:r>
              <a:rPr lang="fr-FR" sz="3200" b="1" dirty="0" err="1" smtClean="0"/>
              <a:t>Repetition</a:t>
            </a:r>
            <a:r>
              <a:rPr lang="fr-FR" sz="3200" b="1" dirty="0" smtClean="0"/>
              <a:t> distribution</a:t>
            </a:r>
          </a:p>
        </p:txBody>
      </p:sp>
      <p:sp>
        <p:nvSpPr>
          <p:cNvPr id="6" name="ZoneTexte 5"/>
          <p:cNvSpPr txBox="1"/>
          <p:nvPr/>
        </p:nvSpPr>
        <p:spPr>
          <a:xfrm>
            <a:off x="699247" y="2520556"/>
            <a:ext cx="11492753" cy="584775"/>
          </a:xfrm>
          <a:prstGeom prst="rect">
            <a:avLst/>
          </a:prstGeom>
          <a:noFill/>
        </p:spPr>
        <p:txBody>
          <a:bodyPr wrap="square" rtlCol="0">
            <a:spAutoFit/>
          </a:bodyPr>
          <a:lstStyle/>
          <a:p>
            <a:r>
              <a:rPr lang="fr-FR" sz="3200" b="1" dirty="0" smtClean="0"/>
              <a:t>-</a:t>
            </a:r>
            <a:r>
              <a:rPr lang="fr-FR" sz="3200" b="1" dirty="0" err="1" smtClean="0">
                <a:solidFill>
                  <a:srgbClr val="00B050"/>
                </a:solidFill>
              </a:rPr>
              <a:t>criteria</a:t>
            </a:r>
            <a:r>
              <a:rPr lang="fr-FR" sz="3200" b="1" dirty="0" smtClean="0">
                <a:solidFill>
                  <a:srgbClr val="00B050"/>
                </a:solidFill>
              </a:rPr>
              <a:t> 1</a:t>
            </a:r>
            <a:r>
              <a:rPr lang="fr-FR" sz="3200" b="1" dirty="0" smtClean="0"/>
              <a:t>: The </a:t>
            </a:r>
            <a:r>
              <a:rPr lang="fr-FR" sz="3200" b="1" u="sng" dirty="0" smtClean="0"/>
              <a:t>Mode</a:t>
            </a:r>
            <a:r>
              <a:rPr lang="fr-FR" sz="3200" b="1" dirty="0" smtClean="0">
                <a:solidFill>
                  <a:srgbClr val="FF0000"/>
                </a:solidFill>
              </a:rPr>
              <a:t> </a:t>
            </a:r>
            <a:r>
              <a:rPr lang="fr-FR" sz="3200" b="1" dirty="0" smtClean="0"/>
              <a:t>(Most </a:t>
            </a:r>
            <a:r>
              <a:rPr lang="fr-FR" sz="3200" b="1" dirty="0" err="1" smtClean="0"/>
              <a:t>frequent</a:t>
            </a:r>
            <a:r>
              <a:rPr lang="fr-FR" sz="3200" b="1" dirty="0" smtClean="0"/>
              <a:t> value) of CD on </a:t>
            </a:r>
            <a:r>
              <a:rPr lang="fr-FR" sz="3200" b="1" dirty="0" err="1" smtClean="0"/>
              <a:t>retest</a:t>
            </a:r>
            <a:r>
              <a:rPr lang="fr-FR" sz="3200" b="1" dirty="0" smtClean="0"/>
              <a:t> </a:t>
            </a:r>
            <a:r>
              <a:rPr lang="fr-FR" sz="3200" b="1" dirty="0" err="1" smtClean="0"/>
              <a:t>is</a:t>
            </a:r>
            <a:r>
              <a:rPr lang="fr-FR" sz="3200" b="1" dirty="0" smtClean="0"/>
              <a:t> </a:t>
            </a:r>
            <a:r>
              <a:rPr lang="fr-FR" sz="3200" b="1" dirty="0" smtClean="0">
                <a:solidFill>
                  <a:srgbClr val="00B050"/>
                </a:solidFill>
              </a:rPr>
              <a:t>60%</a:t>
            </a:r>
            <a:r>
              <a:rPr lang="fr-FR" sz="3200" b="1" dirty="0" smtClean="0"/>
              <a:t> </a:t>
            </a:r>
            <a:endParaRPr lang="fr-BE" sz="3200" b="1" dirty="0"/>
          </a:p>
        </p:txBody>
      </p:sp>
      <p:sp>
        <p:nvSpPr>
          <p:cNvPr id="7" name="ZoneTexte 6"/>
          <p:cNvSpPr txBox="1"/>
          <p:nvPr/>
        </p:nvSpPr>
        <p:spPr>
          <a:xfrm>
            <a:off x="739782" y="3331417"/>
            <a:ext cx="10389704" cy="1077218"/>
          </a:xfrm>
          <a:prstGeom prst="rect">
            <a:avLst/>
          </a:prstGeom>
          <a:noFill/>
        </p:spPr>
        <p:txBody>
          <a:bodyPr wrap="none" rtlCol="0">
            <a:spAutoFit/>
          </a:bodyPr>
          <a:lstStyle/>
          <a:p>
            <a:r>
              <a:rPr lang="fr-FR" sz="3200" b="1" dirty="0" smtClean="0"/>
              <a:t>-</a:t>
            </a:r>
            <a:r>
              <a:rPr lang="fr-FR" sz="3200" b="1" dirty="0" err="1" smtClean="0">
                <a:solidFill>
                  <a:srgbClr val="00B050"/>
                </a:solidFill>
              </a:rPr>
              <a:t>criteria</a:t>
            </a:r>
            <a:r>
              <a:rPr lang="fr-FR" sz="3200" b="1" dirty="0" smtClean="0">
                <a:solidFill>
                  <a:srgbClr val="00B050"/>
                </a:solidFill>
              </a:rPr>
              <a:t> 2</a:t>
            </a:r>
            <a:r>
              <a:rPr lang="fr-FR" sz="3200" b="1" dirty="0" smtClean="0"/>
              <a:t>: The </a:t>
            </a:r>
            <a:r>
              <a:rPr lang="fr-FR" sz="3200" b="1" dirty="0" err="1" smtClean="0"/>
              <a:t>other</a:t>
            </a:r>
            <a:r>
              <a:rPr lang="fr-FR" sz="3200" b="1" dirty="0" smtClean="0"/>
              <a:t> Confidence </a:t>
            </a:r>
            <a:r>
              <a:rPr lang="fr-FR" sz="3200" b="1" dirty="0" err="1"/>
              <a:t>D</a:t>
            </a:r>
            <a:r>
              <a:rPr lang="fr-FR" sz="3200" b="1" dirty="0" err="1" smtClean="0"/>
              <a:t>egrees</a:t>
            </a:r>
            <a:r>
              <a:rPr lang="fr-FR" sz="3200" b="1" dirty="0" smtClean="0"/>
              <a:t> are close to 60%, </a:t>
            </a:r>
          </a:p>
          <a:p>
            <a:r>
              <a:rPr lang="fr-FR" sz="3200" b="1" dirty="0" smtClean="0"/>
              <a:t>                     i.e. the </a:t>
            </a:r>
            <a:r>
              <a:rPr lang="fr-FR" sz="3200" b="1" u="sng" dirty="0" err="1" smtClean="0">
                <a:solidFill>
                  <a:srgbClr val="FF0000"/>
                </a:solidFill>
              </a:rPr>
              <a:t>R</a:t>
            </a:r>
            <a:r>
              <a:rPr lang="fr-FR" sz="3200" b="1" u="sng" dirty="0" err="1" smtClean="0"/>
              <a:t>epetition</a:t>
            </a:r>
            <a:r>
              <a:rPr lang="fr-FR" sz="3200" b="1" u="sng" dirty="0" smtClean="0"/>
              <a:t> </a:t>
            </a:r>
            <a:r>
              <a:rPr lang="fr-FR" sz="3200" b="1" u="sng" dirty="0" err="1" smtClean="0">
                <a:solidFill>
                  <a:srgbClr val="FF0000"/>
                </a:solidFill>
              </a:rPr>
              <a:t>E</a:t>
            </a:r>
            <a:r>
              <a:rPr lang="fr-FR" sz="3200" b="1" u="sng" dirty="0" err="1" smtClean="0"/>
              <a:t>rror</a:t>
            </a:r>
            <a:r>
              <a:rPr lang="fr-FR" sz="3200" b="1" u="sng" dirty="0" smtClean="0"/>
              <a:t> </a:t>
            </a:r>
            <a:r>
              <a:rPr lang="fr-FR" sz="3200" b="1" u="sng" dirty="0" smtClean="0">
                <a:solidFill>
                  <a:srgbClr val="FF0000"/>
                </a:solidFill>
              </a:rPr>
              <a:t>R</a:t>
            </a:r>
            <a:r>
              <a:rPr lang="fr-FR" sz="3200" b="1" u="sng" dirty="0" smtClean="0"/>
              <a:t>ange </a:t>
            </a:r>
            <a:r>
              <a:rPr lang="fr-FR" sz="3200" b="1" dirty="0" err="1" smtClean="0"/>
              <a:t>is</a:t>
            </a:r>
            <a:r>
              <a:rPr lang="fr-FR" sz="3200" b="1" dirty="0" smtClean="0"/>
              <a:t> </a:t>
            </a:r>
            <a:r>
              <a:rPr lang="fr-FR" sz="3200" b="1" dirty="0" err="1" smtClean="0"/>
              <a:t>narrow</a:t>
            </a:r>
            <a:r>
              <a:rPr lang="fr-FR" sz="3200" b="1" dirty="0" smtClean="0"/>
              <a:t>, i.e.  </a:t>
            </a:r>
            <a:endParaRPr lang="fr-BE" sz="3200" b="1" dirty="0"/>
          </a:p>
        </p:txBody>
      </p:sp>
      <p:sp>
        <p:nvSpPr>
          <p:cNvPr id="8" name="ZoneTexte 7"/>
          <p:cNvSpPr txBox="1"/>
          <p:nvPr/>
        </p:nvSpPr>
        <p:spPr>
          <a:xfrm>
            <a:off x="3981215" y="4484430"/>
            <a:ext cx="3906839" cy="1323439"/>
          </a:xfrm>
          <a:prstGeom prst="rect">
            <a:avLst/>
          </a:prstGeom>
          <a:noFill/>
        </p:spPr>
        <p:txBody>
          <a:bodyPr wrap="none" rtlCol="0">
            <a:spAutoFit/>
          </a:bodyPr>
          <a:lstStyle/>
          <a:p>
            <a:r>
              <a:rPr lang="fr-BE" sz="8000" b="1" dirty="0" smtClean="0">
                <a:solidFill>
                  <a:srgbClr val="FF0000"/>
                </a:solidFill>
                <a:latin typeface="Calibri" panose="020F0502020204030204" pitchFamily="34" charset="0"/>
                <a:cs typeface="Calibri" panose="020F0502020204030204" pitchFamily="34" charset="0"/>
              </a:rPr>
              <a:t>RER</a:t>
            </a:r>
            <a:r>
              <a:rPr lang="fr-BE" sz="8000" b="1" dirty="0" smtClean="0">
                <a:latin typeface="Calibri" panose="020F0502020204030204" pitchFamily="34" charset="0"/>
                <a:cs typeface="Calibri" panose="020F0502020204030204" pitchFamily="34" charset="0"/>
              </a:rPr>
              <a:t> ≤ </a:t>
            </a:r>
            <a:r>
              <a:rPr lang="fr-BE" sz="8000" b="1" dirty="0" smtClean="0">
                <a:solidFill>
                  <a:srgbClr val="0000CC"/>
                </a:solidFill>
                <a:latin typeface="Calibri" panose="020F0502020204030204" pitchFamily="34" charset="0"/>
                <a:cs typeface="Calibri" panose="020F0502020204030204" pitchFamily="34" charset="0"/>
              </a:rPr>
              <a:t>ICI</a:t>
            </a:r>
            <a:endParaRPr lang="fr-BE" sz="8000" b="1" dirty="0">
              <a:solidFill>
                <a:srgbClr val="0000CC"/>
              </a:solidFill>
            </a:endParaRPr>
          </a:p>
        </p:txBody>
      </p:sp>
      <p:sp>
        <p:nvSpPr>
          <p:cNvPr id="4" name="Rectangle 3"/>
          <p:cNvSpPr/>
          <p:nvPr/>
        </p:nvSpPr>
        <p:spPr>
          <a:xfrm>
            <a:off x="2569028" y="1054693"/>
            <a:ext cx="9412299" cy="1138773"/>
          </a:xfrm>
          <a:prstGeom prst="rect">
            <a:avLst/>
          </a:prstGeom>
        </p:spPr>
        <p:txBody>
          <a:bodyPr wrap="square">
            <a:spAutoFit/>
          </a:bodyPr>
          <a:lstStyle/>
          <a:p>
            <a:r>
              <a:rPr lang="fr-FR" sz="2800" b="1" dirty="0"/>
              <a:t>for instance for a </a:t>
            </a:r>
            <a:r>
              <a:rPr lang="fr-FR" sz="2800" b="1" dirty="0">
                <a:solidFill>
                  <a:srgbClr val="00B050"/>
                </a:solidFill>
              </a:rPr>
              <a:t>Confidence </a:t>
            </a:r>
            <a:r>
              <a:rPr lang="fr-FR" sz="2800" b="1" dirty="0" err="1">
                <a:solidFill>
                  <a:srgbClr val="00B050"/>
                </a:solidFill>
              </a:rPr>
              <a:t>Degree</a:t>
            </a:r>
            <a:r>
              <a:rPr lang="fr-FR" sz="2800" b="1" dirty="0">
                <a:solidFill>
                  <a:srgbClr val="00B050"/>
                </a:solidFill>
              </a:rPr>
              <a:t> 60% </a:t>
            </a:r>
          </a:p>
          <a:p>
            <a:r>
              <a:rPr lang="fr-FR" sz="2800" b="1" dirty="0"/>
              <a:t>in a </a:t>
            </a:r>
            <a:r>
              <a:rPr lang="fr-FR" sz="2800" b="1" dirty="0" err="1"/>
              <a:t>scale</a:t>
            </a:r>
            <a:r>
              <a:rPr lang="fr-FR" sz="2800" b="1" dirty="0"/>
              <a:t> </a:t>
            </a:r>
            <a:r>
              <a:rPr lang="fr-FR" sz="2800" b="1" dirty="0" err="1"/>
              <a:t>where</a:t>
            </a:r>
            <a:r>
              <a:rPr lang="fr-FR" sz="2800" b="1" dirty="0"/>
              <a:t> the </a:t>
            </a:r>
            <a:r>
              <a:rPr lang="fr-FR" sz="2800" b="1" dirty="0">
                <a:solidFill>
                  <a:srgbClr val="0000CC"/>
                </a:solidFill>
              </a:rPr>
              <a:t>I</a:t>
            </a:r>
            <a:r>
              <a:rPr lang="fr-FR" sz="2800" b="1" dirty="0"/>
              <a:t>nter-</a:t>
            </a:r>
            <a:r>
              <a:rPr lang="fr-FR" sz="2800" b="1" dirty="0">
                <a:solidFill>
                  <a:srgbClr val="0000CC"/>
                </a:solidFill>
              </a:rPr>
              <a:t>C</a:t>
            </a:r>
            <a:r>
              <a:rPr lang="fr-FR" sz="2800" b="1" dirty="0"/>
              <a:t>onfidence </a:t>
            </a:r>
            <a:r>
              <a:rPr lang="fr-FR" sz="2800" b="1" dirty="0" err="1">
                <a:solidFill>
                  <a:srgbClr val="0000CC"/>
                </a:solidFill>
              </a:rPr>
              <a:t>I</a:t>
            </a:r>
            <a:r>
              <a:rPr lang="fr-FR" sz="2800" b="1" dirty="0" err="1"/>
              <a:t>nterval</a:t>
            </a:r>
            <a:r>
              <a:rPr lang="fr-FR" sz="2800" b="1" dirty="0"/>
              <a:t> or </a:t>
            </a:r>
            <a:r>
              <a:rPr lang="fr-FR" sz="4000" b="1" dirty="0">
                <a:solidFill>
                  <a:srgbClr val="0000CC"/>
                </a:solidFill>
              </a:rPr>
              <a:t>ICI</a:t>
            </a:r>
            <a:r>
              <a:rPr lang="fr-FR" sz="2800" b="1" dirty="0"/>
              <a:t> </a:t>
            </a:r>
            <a:r>
              <a:rPr lang="fr-FR" sz="2800" b="1" dirty="0" err="1"/>
              <a:t>is</a:t>
            </a:r>
            <a:r>
              <a:rPr lang="fr-FR" sz="2800" b="1" dirty="0"/>
              <a:t> 10</a:t>
            </a:r>
            <a:r>
              <a:rPr lang="fr-FR" sz="2800" b="1" dirty="0" smtClean="0"/>
              <a:t>% </a:t>
            </a:r>
            <a:endParaRPr lang="fr-BE" sz="2800" b="1" dirty="0"/>
          </a:p>
        </p:txBody>
      </p:sp>
      <p:sp>
        <p:nvSpPr>
          <p:cNvPr id="9" name="ZoneTexte 8"/>
          <p:cNvSpPr txBox="1"/>
          <p:nvPr/>
        </p:nvSpPr>
        <p:spPr>
          <a:xfrm>
            <a:off x="699247" y="5753717"/>
            <a:ext cx="11111055" cy="461665"/>
          </a:xfrm>
          <a:prstGeom prst="rect">
            <a:avLst/>
          </a:prstGeom>
          <a:noFill/>
        </p:spPr>
        <p:txBody>
          <a:bodyPr wrap="none" rtlCol="0">
            <a:spAutoFit/>
          </a:bodyPr>
          <a:lstStyle/>
          <a:p>
            <a:r>
              <a:rPr lang="fr-FR" sz="2400" b="1" dirty="0" smtClean="0"/>
              <a:t>In science, the </a:t>
            </a:r>
            <a:r>
              <a:rPr lang="fr-FR" sz="2400" b="1" dirty="0" err="1" smtClean="0"/>
              <a:t>pretention</a:t>
            </a:r>
            <a:r>
              <a:rPr lang="fr-FR" sz="2400" b="1" dirty="0" smtClean="0"/>
              <a:t> of </a:t>
            </a:r>
            <a:r>
              <a:rPr lang="fr-FR" sz="2400" b="1" dirty="0" err="1" smtClean="0"/>
              <a:t>precision</a:t>
            </a:r>
            <a:r>
              <a:rPr lang="fr-FR" sz="2400" b="1" dirty="0" smtClean="0"/>
              <a:t> </a:t>
            </a:r>
            <a:r>
              <a:rPr lang="fr-FR" sz="2400" b="1" dirty="0" err="1" smtClean="0"/>
              <a:t>may</a:t>
            </a:r>
            <a:r>
              <a:rPr lang="fr-FR" sz="2400" b="1" dirty="0" smtClean="0"/>
              <a:t> not </a:t>
            </a:r>
            <a:r>
              <a:rPr lang="fr-FR" sz="2400" b="1" dirty="0" err="1" smtClean="0"/>
              <a:t>exceed</a:t>
            </a:r>
            <a:r>
              <a:rPr lang="fr-FR" sz="2400" b="1" dirty="0" smtClean="0"/>
              <a:t> the </a:t>
            </a:r>
            <a:r>
              <a:rPr lang="fr-FR" sz="2400" b="1" dirty="0" err="1" smtClean="0"/>
              <a:t>precision</a:t>
            </a:r>
            <a:r>
              <a:rPr lang="fr-FR" sz="2400" b="1" dirty="0" smtClean="0"/>
              <a:t> of the instrument.</a:t>
            </a:r>
            <a:endParaRPr lang="fr-BE" sz="2400" b="1" dirty="0"/>
          </a:p>
        </p:txBody>
      </p:sp>
    </p:spTree>
    <p:extLst>
      <p:ext uri="{BB962C8B-B14F-4D97-AF65-F5344CB8AC3E}">
        <p14:creationId xmlns:p14="http://schemas.microsoft.com/office/powerpoint/2010/main" val="43617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4"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3214" y="49235"/>
            <a:ext cx="9739062" cy="2554545"/>
          </a:xfrm>
          <a:prstGeom prst="rect">
            <a:avLst/>
          </a:prstGeom>
        </p:spPr>
        <p:txBody>
          <a:bodyPr wrap="square">
            <a:spAutoFit/>
          </a:bodyPr>
          <a:lstStyle/>
          <a:p>
            <a:pPr algn="ctr"/>
            <a:r>
              <a:rPr lang="en-US" sz="3200" b="1" dirty="0" smtClean="0">
                <a:latin typeface="Times New Roman" panose="02020603050405020304" pitchFamily="18" charset="0"/>
                <a:ea typeface="Calibri" panose="020F0502020204030204" pitchFamily="34" charset="0"/>
              </a:rPr>
              <a:t>The research question : </a:t>
            </a:r>
          </a:p>
          <a:p>
            <a:pPr algn="ctr"/>
            <a:endParaRPr lang="en-US" sz="3200" b="1" dirty="0">
              <a:latin typeface="Times New Roman" panose="02020603050405020304" pitchFamily="18" charset="0"/>
              <a:ea typeface="Calibri" panose="020F0502020204030204" pitchFamily="34" charset="0"/>
            </a:endParaRPr>
          </a:p>
          <a:p>
            <a:pPr algn="ctr"/>
            <a:r>
              <a:rPr lang="en-US" sz="3200" b="1" dirty="0" smtClean="0">
                <a:latin typeface="Times New Roman" panose="02020603050405020304" pitchFamily="18" charset="0"/>
                <a:ea typeface="Calibri" panose="020F0502020204030204" pitchFamily="34" charset="0"/>
              </a:rPr>
              <a:t>What is </a:t>
            </a:r>
            <a:r>
              <a:rPr lang="en-US" sz="3200" b="1" dirty="0" smtClean="0">
                <a:solidFill>
                  <a:srgbClr val="FF0000"/>
                </a:solidFill>
                <a:latin typeface="Times New Roman" panose="02020603050405020304" pitchFamily="18" charset="0"/>
                <a:ea typeface="Calibri" panose="020F0502020204030204" pitchFamily="34" charset="0"/>
              </a:rPr>
              <a:t>the </a:t>
            </a:r>
            <a:r>
              <a:rPr lang="en-US" sz="3200" b="1" dirty="0">
                <a:solidFill>
                  <a:srgbClr val="FF0000"/>
                </a:solidFill>
                <a:latin typeface="Times New Roman" panose="02020603050405020304" pitchFamily="18" charset="0"/>
                <a:ea typeface="Calibri" panose="020F0502020204030204" pitchFamily="34" charset="0"/>
              </a:rPr>
              <a:t>optimal number </a:t>
            </a:r>
            <a:r>
              <a:rPr lang="en-US" sz="3200" b="1" dirty="0">
                <a:latin typeface="Times New Roman" panose="02020603050405020304" pitchFamily="18" charset="0"/>
                <a:ea typeface="Calibri" panose="020F0502020204030204" pitchFamily="34" charset="0"/>
              </a:rPr>
              <a:t>of </a:t>
            </a:r>
            <a:r>
              <a:rPr lang="en-US" sz="3200" b="1" dirty="0" smtClean="0">
                <a:latin typeface="Times New Roman" panose="02020603050405020304" pitchFamily="18" charset="0"/>
                <a:ea typeface="Calibri" panose="020F0502020204030204" pitchFamily="34" charset="0"/>
              </a:rPr>
              <a:t>confidence degrees </a:t>
            </a:r>
          </a:p>
          <a:p>
            <a:pPr algn="ctr"/>
            <a:endParaRPr lang="en-US" sz="3200" b="1" dirty="0" smtClean="0">
              <a:latin typeface="Times New Roman" panose="02020603050405020304" pitchFamily="18" charset="0"/>
              <a:ea typeface="Calibri" panose="020F0502020204030204" pitchFamily="34" charset="0"/>
            </a:endParaRPr>
          </a:p>
          <a:p>
            <a:pPr algn="ctr"/>
            <a:r>
              <a:rPr lang="en-US" sz="3200" b="1" dirty="0" smtClean="0">
                <a:latin typeface="Times New Roman" panose="02020603050405020304" pitchFamily="18" charset="0"/>
                <a:ea typeface="Calibri" panose="020F0502020204030204" pitchFamily="34" charset="0"/>
              </a:rPr>
              <a:t>in </a:t>
            </a:r>
            <a:r>
              <a:rPr lang="en-US" sz="3200" b="1" dirty="0">
                <a:latin typeface="Times New Roman" panose="02020603050405020304" pitchFamily="18" charset="0"/>
                <a:ea typeface="Calibri" panose="020F0502020204030204" pitchFamily="34" charset="0"/>
              </a:rPr>
              <a:t>the percentages scale ranging from 0% to 100</a:t>
            </a:r>
            <a:r>
              <a:rPr lang="en-US" sz="3200" b="1" dirty="0" smtClean="0">
                <a:latin typeface="Times New Roman" panose="02020603050405020304" pitchFamily="18" charset="0"/>
                <a:ea typeface="Calibri" panose="020F0502020204030204" pitchFamily="34" charset="0"/>
              </a:rPr>
              <a:t>% ?</a:t>
            </a:r>
            <a:endParaRPr lang="fr-BE" sz="3200" b="1" dirty="0"/>
          </a:p>
        </p:txBody>
      </p:sp>
      <p:sp>
        <p:nvSpPr>
          <p:cNvPr id="3" name="ZoneTexte 2"/>
          <p:cNvSpPr txBox="1"/>
          <p:nvPr/>
        </p:nvSpPr>
        <p:spPr>
          <a:xfrm>
            <a:off x="86204" y="2831147"/>
            <a:ext cx="6210483" cy="461665"/>
          </a:xfrm>
          <a:prstGeom prst="rect">
            <a:avLst/>
          </a:prstGeom>
          <a:noFill/>
        </p:spPr>
        <p:txBody>
          <a:bodyPr wrap="none" rtlCol="0">
            <a:spAutoFit/>
          </a:bodyPr>
          <a:lstStyle/>
          <a:p>
            <a:r>
              <a:rPr lang="fr-FR" sz="2400" b="1" dirty="0" smtClean="0"/>
              <a:t>It has implications for </a:t>
            </a:r>
            <a:r>
              <a:rPr lang="fr-FR" sz="2400" b="1" dirty="0" err="1" smtClean="0"/>
              <a:t>several</a:t>
            </a:r>
            <a:r>
              <a:rPr lang="fr-FR" sz="2400" b="1" dirty="0" smtClean="0"/>
              <a:t> </a:t>
            </a:r>
            <a:r>
              <a:rPr lang="fr-FR" sz="2400" b="1" dirty="0" err="1" smtClean="0"/>
              <a:t>other</a:t>
            </a:r>
            <a:r>
              <a:rPr lang="fr-FR" sz="2400" b="1" dirty="0" smtClean="0"/>
              <a:t> </a:t>
            </a:r>
            <a:r>
              <a:rPr lang="fr-FR" sz="2400" b="1" dirty="0" err="1" smtClean="0"/>
              <a:t>measures</a:t>
            </a:r>
            <a:r>
              <a:rPr lang="fr-FR" sz="2400" b="1" dirty="0" smtClean="0"/>
              <a:t>:  </a:t>
            </a:r>
            <a:endParaRPr lang="fr-BE" sz="2400" b="1" dirty="0"/>
          </a:p>
        </p:txBody>
      </p:sp>
      <p:sp>
        <p:nvSpPr>
          <p:cNvPr id="4" name="ZoneTexte 3"/>
          <p:cNvSpPr txBox="1"/>
          <p:nvPr/>
        </p:nvSpPr>
        <p:spPr>
          <a:xfrm>
            <a:off x="1718775" y="3312095"/>
            <a:ext cx="2595390" cy="461665"/>
          </a:xfrm>
          <a:prstGeom prst="rect">
            <a:avLst/>
          </a:prstGeom>
          <a:noFill/>
        </p:spPr>
        <p:txBody>
          <a:bodyPr wrap="none" rtlCol="0">
            <a:spAutoFit/>
          </a:bodyPr>
          <a:lstStyle/>
          <a:p>
            <a:r>
              <a:rPr lang="fr-FR" sz="2400" b="1" dirty="0" smtClean="0"/>
              <a:t>-calibration indices</a:t>
            </a:r>
            <a:endParaRPr lang="fr-BE" sz="2400" b="1" dirty="0"/>
          </a:p>
        </p:txBody>
      </p:sp>
      <p:sp>
        <p:nvSpPr>
          <p:cNvPr id="5" name="ZoneTexte 4"/>
          <p:cNvSpPr txBox="1"/>
          <p:nvPr/>
        </p:nvSpPr>
        <p:spPr>
          <a:xfrm>
            <a:off x="1732657" y="3750100"/>
            <a:ext cx="2567626" cy="461665"/>
          </a:xfrm>
          <a:prstGeom prst="rect">
            <a:avLst/>
          </a:prstGeom>
          <a:noFill/>
        </p:spPr>
        <p:txBody>
          <a:bodyPr wrap="none" rtlCol="0">
            <a:spAutoFit/>
          </a:bodyPr>
          <a:lstStyle/>
          <a:p>
            <a:r>
              <a:rPr lang="fr-FR" sz="2400" b="1" dirty="0" smtClean="0"/>
              <a:t>-</a:t>
            </a:r>
            <a:r>
              <a:rPr lang="fr-FR" sz="2400" b="1" dirty="0" err="1" smtClean="0"/>
              <a:t>measures</a:t>
            </a:r>
            <a:r>
              <a:rPr lang="fr-FR" sz="2400" b="1" dirty="0" smtClean="0"/>
              <a:t> of gains</a:t>
            </a:r>
            <a:endParaRPr lang="fr-BE" sz="2400" b="1" dirty="0"/>
          </a:p>
        </p:txBody>
      </p:sp>
      <p:sp>
        <p:nvSpPr>
          <p:cNvPr id="6" name="ZoneTexte 5"/>
          <p:cNvSpPr txBox="1"/>
          <p:nvPr/>
        </p:nvSpPr>
        <p:spPr>
          <a:xfrm>
            <a:off x="1718775" y="4251232"/>
            <a:ext cx="5050422" cy="461665"/>
          </a:xfrm>
          <a:prstGeom prst="rect">
            <a:avLst/>
          </a:prstGeom>
          <a:noFill/>
        </p:spPr>
        <p:txBody>
          <a:bodyPr wrap="none" rtlCol="0">
            <a:spAutoFit/>
          </a:bodyPr>
          <a:lstStyle/>
          <a:p>
            <a:r>
              <a:rPr lang="fr-FR" sz="2400" b="1" dirty="0" smtClean="0"/>
              <a:t>-</a:t>
            </a:r>
            <a:r>
              <a:rPr lang="fr-FR" sz="2400" b="1" dirty="0" err="1" smtClean="0"/>
              <a:t>measures</a:t>
            </a:r>
            <a:r>
              <a:rPr lang="fr-FR" sz="2400" b="1" dirty="0" smtClean="0"/>
              <a:t> of </a:t>
            </a:r>
            <a:r>
              <a:rPr lang="fr-FR" sz="2400" b="1" dirty="0" err="1" smtClean="0"/>
              <a:t>revisions</a:t>
            </a:r>
            <a:r>
              <a:rPr lang="fr-FR" sz="2400" b="1" dirty="0" smtClean="0"/>
              <a:t> of </a:t>
            </a:r>
            <a:r>
              <a:rPr lang="fr-FR" sz="2400" b="1" dirty="0" err="1" smtClean="0"/>
              <a:t>probabilities</a:t>
            </a:r>
            <a:endParaRPr lang="fr-BE" sz="2400" b="1" dirty="0"/>
          </a:p>
        </p:txBody>
      </p:sp>
      <p:sp>
        <p:nvSpPr>
          <p:cNvPr id="7" name="ZoneTexte 6"/>
          <p:cNvSpPr txBox="1"/>
          <p:nvPr/>
        </p:nvSpPr>
        <p:spPr>
          <a:xfrm>
            <a:off x="1732657" y="4752364"/>
            <a:ext cx="5438605" cy="461665"/>
          </a:xfrm>
          <a:prstGeom prst="rect">
            <a:avLst/>
          </a:prstGeom>
          <a:noFill/>
        </p:spPr>
        <p:txBody>
          <a:bodyPr wrap="none" rtlCol="0">
            <a:spAutoFit/>
          </a:bodyPr>
          <a:lstStyle/>
          <a:p>
            <a:r>
              <a:rPr lang="fr-FR" sz="2400" b="1" dirty="0" smtClean="0"/>
              <a:t>-</a:t>
            </a:r>
            <a:r>
              <a:rPr lang="fr-FR" sz="2400" b="1" dirty="0" err="1" smtClean="0"/>
              <a:t>personal</a:t>
            </a:r>
            <a:r>
              <a:rPr lang="fr-FR" sz="2400" b="1" dirty="0" smtClean="0"/>
              <a:t> </a:t>
            </a:r>
            <a:r>
              <a:rPr lang="fr-FR" sz="2400" b="1" dirty="0" err="1" smtClean="0"/>
              <a:t>thresholds</a:t>
            </a:r>
            <a:r>
              <a:rPr lang="fr-FR" sz="2400" b="1" dirty="0" smtClean="0"/>
              <a:t> for </a:t>
            </a:r>
            <a:r>
              <a:rPr lang="fr-FR" sz="2400" b="1" dirty="0" err="1" smtClean="0"/>
              <a:t>decision</a:t>
            </a:r>
            <a:r>
              <a:rPr lang="fr-FR" sz="2400" b="1" dirty="0" smtClean="0"/>
              <a:t> </a:t>
            </a:r>
            <a:r>
              <a:rPr lang="fr-FR" sz="2400" b="1" dirty="0" err="1" smtClean="0"/>
              <a:t>making</a:t>
            </a:r>
            <a:r>
              <a:rPr lang="fr-FR" sz="2400" b="1" dirty="0" smtClean="0"/>
              <a:t> </a:t>
            </a:r>
            <a:endParaRPr lang="fr-BE" sz="2400" b="1" dirty="0"/>
          </a:p>
        </p:txBody>
      </p:sp>
      <p:sp>
        <p:nvSpPr>
          <p:cNvPr id="8" name="ZoneTexte 7"/>
          <p:cNvSpPr txBox="1"/>
          <p:nvPr/>
        </p:nvSpPr>
        <p:spPr>
          <a:xfrm>
            <a:off x="1732657" y="5253496"/>
            <a:ext cx="5818837" cy="461665"/>
          </a:xfrm>
          <a:prstGeom prst="rect">
            <a:avLst/>
          </a:prstGeom>
          <a:noFill/>
        </p:spPr>
        <p:txBody>
          <a:bodyPr wrap="none" rtlCol="0">
            <a:spAutoFit/>
          </a:bodyPr>
          <a:lstStyle/>
          <a:p>
            <a:r>
              <a:rPr lang="fr-FR" sz="2400" b="1" dirty="0" smtClean="0"/>
              <a:t>-</a:t>
            </a:r>
            <a:r>
              <a:rPr lang="fr-FR" sz="2400" b="1" dirty="0" err="1" smtClean="0"/>
              <a:t>institutional</a:t>
            </a:r>
            <a:r>
              <a:rPr lang="fr-FR" sz="2400" b="1" dirty="0" smtClean="0"/>
              <a:t> </a:t>
            </a:r>
            <a:r>
              <a:rPr lang="fr-FR" sz="2400" b="1" dirty="0" err="1" smtClean="0"/>
              <a:t>thresholds</a:t>
            </a:r>
            <a:r>
              <a:rPr lang="fr-FR" sz="2400" b="1" dirty="0" smtClean="0"/>
              <a:t> for </a:t>
            </a:r>
            <a:r>
              <a:rPr lang="fr-FR" sz="2400" b="1" dirty="0" err="1" smtClean="0"/>
              <a:t>decision</a:t>
            </a:r>
            <a:r>
              <a:rPr lang="fr-FR" sz="2400" b="1" dirty="0" smtClean="0"/>
              <a:t> </a:t>
            </a:r>
            <a:r>
              <a:rPr lang="fr-FR" sz="2400" b="1" dirty="0" err="1" smtClean="0"/>
              <a:t>making</a:t>
            </a:r>
            <a:endParaRPr lang="fr-BE" sz="2400" b="1" dirty="0"/>
          </a:p>
        </p:txBody>
      </p:sp>
      <p:sp>
        <p:nvSpPr>
          <p:cNvPr id="9" name="Espace réservé du pied de page 8"/>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10" name="Espace réservé du numéro de diapositive 9"/>
          <p:cNvSpPr>
            <a:spLocks noGrp="1"/>
          </p:cNvSpPr>
          <p:nvPr>
            <p:ph type="sldNum" sz="quarter" idx="12"/>
          </p:nvPr>
        </p:nvSpPr>
        <p:spPr/>
        <p:txBody>
          <a:bodyPr/>
          <a:lstStyle/>
          <a:p>
            <a:fld id="{DE42F99F-C3BD-439B-B38E-59375BB5C084}" type="slidenum">
              <a:rPr lang="fr-BE" smtClean="0"/>
              <a:t>2</a:t>
            </a:fld>
            <a:endParaRPr lang="fr-BE"/>
          </a:p>
        </p:txBody>
      </p:sp>
    </p:spTree>
    <p:extLst>
      <p:ext uri="{BB962C8B-B14F-4D97-AF65-F5344CB8AC3E}">
        <p14:creationId xmlns:p14="http://schemas.microsoft.com/office/powerpoint/2010/main" val="356123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a:picLocks noChangeAspect="1"/>
          </p:cNvPicPr>
          <p:nvPr/>
        </p:nvPicPr>
        <p:blipFill>
          <a:blip r:embed="rId2"/>
          <a:stretch>
            <a:fillRect/>
          </a:stretch>
        </p:blipFill>
        <p:spPr>
          <a:xfrm>
            <a:off x="4372637" y="1174517"/>
            <a:ext cx="7504999" cy="5176080"/>
          </a:xfrm>
          <a:prstGeom prst="rect">
            <a:avLst/>
          </a:prstGeom>
        </p:spPr>
      </p:pic>
      <p:sp>
        <p:nvSpPr>
          <p:cNvPr id="2" name="Espace réservé du pied de page 1"/>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3" name="Espace réservé du numéro de diapositive 2"/>
          <p:cNvSpPr>
            <a:spLocks noGrp="1"/>
          </p:cNvSpPr>
          <p:nvPr>
            <p:ph type="sldNum" sz="quarter" idx="12"/>
          </p:nvPr>
        </p:nvSpPr>
        <p:spPr/>
        <p:txBody>
          <a:bodyPr/>
          <a:lstStyle/>
          <a:p>
            <a:fld id="{DE42F99F-C3BD-439B-B38E-59375BB5C084}" type="slidenum">
              <a:rPr lang="fr-BE" smtClean="0"/>
              <a:t>20</a:t>
            </a:fld>
            <a:endParaRPr lang="fr-BE"/>
          </a:p>
        </p:txBody>
      </p:sp>
      <p:sp>
        <p:nvSpPr>
          <p:cNvPr id="5" name="ZoneTexte 4"/>
          <p:cNvSpPr txBox="1"/>
          <p:nvPr/>
        </p:nvSpPr>
        <p:spPr>
          <a:xfrm>
            <a:off x="0" y="26773"/>
            <a:ext cx="11430000" cy="954107"/>
          </a:xfrm>
          <a:prstGeom prst="rect">
            <a:avLst/>
          </a:prstGeom>
          <a:noFill/>
        </p:spPr>
        <p:txBody>
          <a:bodyPr wrap="square" rtlCol="0">
            <a:spAutoFit/>
          </a:bodyPr>
          <a:lstStyle/>
          <a:p>
            <a:r>
              <a:rPr lang="fr-FR" sz="2800" b="1" dirty="0" smtClean="0"/>
              <a:t>A </a:t>
            </a:r>
            <a:r>
              <a:rPr lang="fr-FR" sz="2800" b="1" dirty="0" err="1" smtClean="0"/>
              <a:t>ficticious</a:t>
            </a:r>
            <a:r>
              <a:rPr lang="fr-FR" sz="2800" b="1" dirty="0" smtClean="0"/>
              <a:t> </a:t>
            </a:r>
            <a:r>
              <a:rPr lang="fr-FR" sz="2800" b="1" dirty="0" err="1" smtClean="0"/>
              <a:t>example</a:t>
            </a:r>
            <a:r>
              <a:rPr lang="fr-FR" sz="2800" b="1" dirty="0" smtClean="0"/>
              <a:t> for </a:t>
            </a:r>
            <a:r>
              <a:rPr lang="fr-FR" sz="2800" b="1" dirty="0"/>
              <a:t>10  Confidence </a:t>
            </a:r>
            <a:r>
              <a:rPr lang="fr-FR" sz="2800" b="1" dirty="0" err="1"/>
              <a:t>Degrees</a:t>
            </a:r>
            <a:r>
              <a:rPr lang="fr-FR" sz="2800" b="1" dirty="0"/>
              <a:t> </a:t>
            </a:r>
            <a:r>
              <a:rPr lang="fr-FR" sz="2800" b="1" dirty="0" smtClean="0"/>
              <a:t>(</a:t>
            </a:r>
            <a:r>
              <a:rPr lang="fr-FR" sz="2800" b="1" dirty="0" smtClean="0">
                <a:solidFill>
                  <a:srgbClr val="FF0000"/>
                </a:solidFill>
              </a:rPr>
              <a:t>ICI = 10%</a:t>
            </a:r>
            <a:r>
              <a:rPr lang="fr-FR" sz="2800" b="1" dirty="0" smtClean="0"/>
              <a:t>) on </a:t>
            </a:r>
            <a:r>
              <a:rPr lang="fr-FR" sz="2800" b="1" dirty="0" err="1" smtClean="0"/>
              <a:t>pretest</a:t>
            </a:r>
            <a:r>
              <a:rPr lang="fr-FR" sz="2800" b="1" dirty="0" smtClean="0"/>
              <a:t>, </a:t>
            </a:r>
          </a:p>
          <a:p>
            <a:r>
              <a:rPr lang="fr-FR" sz="2800" b="1" dirty="0" err="1" smtClean="0"/>
              <a:t>with</a:t>
            </a:r>
            <a:r>
              <a:rPr lang="fr-FR" sz="2800" b="1" dirty="0" smtClean="0"/>
              <a:t> the </a:t>
            </a:r>
            <a:r>
              <a:rPr lang="fr-FR" sz="2800" b="1" dirty="0" err="1" smtClean="0"/>
              <a:t>following</a:t>
            </a:r>
            <a:r>
              <a:rPr lang="fr-FR" sz="2800" b="1" dirty="0" smtClean="0"/>
              <a:t> </a:t>
            </a:r>
            <a:r>
              <a:rPr lang="fr-FR" sz="2800" b="1" dirty="0" err="1" smtClean="0">
                <a:solidFill>
                  <a:srgbClr val="FF0000"/>
                </a:solidFill>
              </a:rPr>
              <a:t>Repetition</a:t>
            </a:r>
            <a:r>
              <a:rPr lang="fr-FR" sz="2800" b="1" dirty="0" smtClean="0">
                <a:solidFill>
                  <a:srgbClr val="FF0000"/>
                </a:solidFill>
              </a:rPr>
              <a:t> distribution</a:t>
            </a:r>
            <a:r>
              <a:rPr lang="fr-FR" sz="2800" b="1" dirty="0" smtClean="0"/>
              <a:t>:</a:t>
            </a:r>
          </a:p>
        </p:txBody>
      </p:sp>
      <p:sp>
        <p:nvSpPr>
          <p:cNvPr id="6" name="ZoneTexte 5"/>
          <p:cNvSpPr txBox="1"/>
          <p:nvPr/>
        </p:nvSpPr>
        <p:spPr>
          <a:xfrm>
            <a:off x="167640" y="1813560"/>
            <a:ext cx="4204997" cy="1077218"/>
          </a:xfrm>
          <a:prstGeom prst="rect">
            <a:avLst/>
          </a:prstGeom>
          <a:noFill/>
        </p:spPr>
        <p:txBody>
          <a:bodyPr wrap="none" rtlCol="0">
            <a:spAutoFit/>
          </a:bodyPr>
          <a:lstStyle/>
          <a:p>
            <a:pPr marL="514350" indent="-514350">
              <a:buAutoNum type="arabicParenBoth"/>
            </a:pPr>
            <a:r>
              <a:rPr lang="fr-FR" sz="2800" b="1" dirty="0" smtClean="0"/>
              <a:t>The </a:t>
            </a:r>
            <a:r>
              <a:rPr lang="fr-FR" sz="2800" b="1" dirty="0" err="1" smtClean="0"/>
              <a:t>repetition</a:t>
            </a:r>
            <a:r>
              <a:rPr lang="fr-FR" sz="2800" b="1" dirty="0" smtClean="0"/>
              <a:t> </a:t>
            </a:r>
          </a:p>
          <a:p>
            <a:r>
              <a:rPr lang="fr-FR" sz="2800" b="1" dirty="0"/>
              <a:t> </a:t>
            </a:r>
            <a:r>
              <a:rPr lang="fr-FR" sz="2800" b="1" dirty="0" smtClean="0"/>
              <a:t>      Mode </a:t>
            </a:r>
            <a:r>
              <a:rPr lang="fr-FR" sz="2800" b="1" dirty="0" err="1" smtClean="0"/>
              <a:t>is</a:t>
            </a:r>
            <a:r>
              <a:rPr lang="fr-FR" sz="2800" b="1" dirty="0" smtClean="0"/>
              <a:t> 60%----</a:t>
            </a:r>
            <a:r>
              <a:rPr lang="fr-FR" sz="2800" b="1" dirty="0" smtClean="0">
                <a:sym typeface="Wingdings" panose="05000000000000000000" pitchFamily="2" charset="2"/>
              </a:rPr>
              <a:t> </a:t>
            </a:r>
            <a:r>
              <a:rPr lang="fr-FR" sz="3600" b="1" dirty="0" smtClean="0">
                <a:solidFill>
                  <a:srgbClr val="00B050"/>
                </a:solidFill>
                <a:sym typeface="Wingdings" panose="05000000000000000000" pitchFamily="2" charset="2"/>
              </a:rPr>
              <a:t>OK</a:t>
            </a:r>
            <a:r>
              <a:rPr lang="fr-FR" sz="3600" b="1" dirty="0" smtClean="0">
                <a:solidFill>
                  <a:srgbClr val="00B050"/>
                </a:solidFill>
              </a:rPr>
              <a:t> </a:t>
            </a:r>
            <a:endParaRPr lang="fr-BE" sz="3600" b="1" dirty="0">
              <a:solidFill>
                <a:srgbClr val="00B050"/>
              </a:solidFill>
            </a:endParaRPr>
          </a:p>
        </p:txBody>
      </p:sp>
      <p:sp>
        <p:nvSpPr>
          <p:cNvPr id="7" name="ZoneTexte 6"/>
          <p:cNvSpPr txBox="1"/>
          <p:nvPr/>
        </p:nvSpPr>
        <p:spPr>
          <a:xfrm>
            <a:off x="9928239" y="1196337"/>
            <a:ext cx="2263761" cy="830997"/>
          </a:xfrm>
          <a:prstGeom prst="rect">
            <a:avLst/>
          </a:prstGeom>
          <a:noFill/>
        </p:spPr>
        <p:txBody>
          <a:bodyPr wrap="none" rtlCol="0">
            <a:spAutoFit/>
          </a:bodyPr>
          <a:lstStyle/>
          <a:p>
            <a:r>
              <a:rPr lang="fr-FR" sz="4800" b="1" dirty="0" smtClean="0">
                <a:solidFill>
                  <a:srgbClr val="00B050"/>
                </a:solidFill>
                <a:sym typeface="Wingdings" panose="05000000000000000000" pitchFamily="2" charset="2"/>
              </a:rPr>
              <a:t>M</a:t>
            </a:r>
            <a:r>
              <a:rPr lang="fr-FR" sz="3200" b="1" dirty="0" smtClean="0">
                <a:solidFill>
                  <a:srgbClr val="00B050"/>
                </a:solidFill>
                <a:sym typeface="Wingdings" panose="05000000000000000000" pitchFamily="2" charset="2"/>
              </a:rPr>
              <a:t>ode</a:t>
            </a:r>
            <a:r>
              <a:rPr lang="fr-FR" sz="4800" b="1" dirty="0" smtClean="0">
                <a:solidFill>
                  <a:srgbClr val="00B050"/>
                </a:solidFill>
                <a:sym typeface="Wingdings" panose="05000000000000000000" pitchFamily="2" charset="2"/>
              </a:rPr>
              <a:t> OK</a:t>
            </a:r>
            <a:endParaRPr lang="fr-BE" sz="4800" dirty="0"/>
          </a:p>
        </p:txBody>
      </p:sp>
      <p:sp>
        <p:nvSpPr>
          <p:cNvPr id="8" name="ZoneTexte 7"/>
          <p:cNvSpPr txBox="1"/>
          <p:nvPr/>
        </p:nvSpPr>
        <p:spPr>
          <a:xfrm>
            <a:off x="0" y="3291496"/>
            <a:ext cx="4290662" cy="1569660"/>
          </a:xfrm>
          <a:prstGeom prst="rect">
            <a:avLst/>
          </a:prstGeom>
          <a:noFill/>
        </p:spPr>
        <p:txBody>
          <a:bodyPr wrap="none" rtlCol="0">
            <a:spAutoFit/>
          </a:bodyPr>
          <a:lstStyle/>
          <a:p>
            <a:r>
              <a:rPr lang="fr-FR" sz="2800" b="1" dirty="0" smtClean="0"/>
              <a:t>(2) The distribution Range</a:t>
            </a:r>
          </a:p>
          <a:p>
            <a:r>
              <a:rPr lang="fr-FR" sz="2800" b="1" dirty="0" smtClean="0"/>
              <a:t>(or </a:t>
            </a:r>
            <a:r>
              <a:rPr lang="fr-FR" sz="2800" b="1" dirty="0" err="1" smtClean="0">
                <a:solidFill>
                  <a:srgbClr val="FF0000"/>
                </a:solidFill>
              </a:rPr>
              <a:t>R</a:t>
            </a:r>
            <a:r>
              <a:rPr lang="fr-FR" sz="2800" b="1" dirty="0" err="1" smtClean="0"/>
              <a:t>epetition</a:t>
            </a:r>
            <a:r>
              <a:rPr lang="fr-FR" sz="2800" b="1" dirty="0" smtClean="0"/>
              <a:t> </a:t>
            </a:r>
            <a:r>
              <a:rPr lang="fr-FR" sz="2800" b="1" dirty="0" err="1" smtClean="0">
                <a:solidFill>
                  <a:srgbClr val="FF0000"/>
                </a:solidFill>
              </a:rPr>
              <a:t>E</a:t>
            </a:r>
            <a:r>
              <a:rPr lang="fr-FR" sz="2800" b="1" dirty="0" err="1" smtClean="0"/>
              <a:t>rror</a:t>
            </a:r>
            <a:r>
              <a:rPr lang="fr-FR" sz="2800" b="1" dirty="0" smtClean="0"/>
              <a:t> </a:t>
            </a:r>
            <a:r>
              <a:rPr lang="fr-FR" sz="2800" b="1" dirty="0" smtClean="0">
                <a:solidFill>
                  <a:srgbClr val="FF0000"/>
                </a:solidFill>
              </a:rPr>
              <a:t>R</a:t>
            </a:r>
            <a:r>
              <a:rPr lang="fr-FR" sz="2800" b="1" dirty="0" smtClean="0"/>
              <a:t>ange)</a:t>
            </a:r>
          </a:p>
          <a:p>
            <a:r>
              <a:rPr lang="fr-FR" sz="2800" b="1" dirty="0" smtClean="0"/>
              <a:t> </a:t>
            </a:r>
            <a:r>
              <a:rPr lang="fr-FR" sz="2800" b="1" dirty="0" err="1" smtClean="0"/>
              <a:t>is</a:t>
            </a:r>
            <a:r>
              <a:rPr lang="fr-FR" sz="2800" b="1" dirty="0" smtClean="0"/>
              <a:t> </a:t>
            </a:r>
            <a:r>
              <a:rPr lang="fr-FR" sz="2800" b="1" dirty="0" err="1" smtClean="0"/>
              <a:t>narrow</a:t>
            </a:r>
            <a:r>
              <a:rPr lang="fr-FR" sz="2800" b="1" dirty="0" smtClean="0"/>
              <a:t>, but </a:t>
            </a:r>
            <a:r>
              <a:rPr lang="fr-FR" sz="2800" b="1" dirty="0" err="1" smtClean="0"/>
              <a:t>is</a:t>
            </a:r>
            <a:r>
              <a:rPr lang="fr-FR" sz="2800" b="1" dirty="0" smtClean="0"/>
              <a:t> </a:t>
            </a:r>
            <a:r>
              <a:rPr lang="fr-FR" sz="2800" b="1" dirty="0" err="1" smtClean="0"/>
              <a:t>it</a:t>
            </a:r>
            <a:r>
              <a:rPr lang="fr-FR" sz="2800" b="1" dirty="0" smtClean="0"/>
              <a:t> </a:t>
            </a:r>
            <a:r>
              <a:rPr lang="fr-FR" sz="2800" b="1" dirty="0" smtClean="0">
                <a:sym typeface="Wingdings" panose="05000000000000000000" pitchFamily="2" charset="2"/>
              </a:rPr>
              <a:t> </a:t>
            </a:r>
            <a:r>
              <a:rPr lang="fr-FR" sz="4000" b="1" dirty="0" smtClean="0">
                <a:solidFill>
                  <a:srgbClr val="00B050"/>
                </a:solidFill>
                <a:sym typeface="Wingdings" panose="05000000000000000000" pitchFamily="2" charset="2"/>
              </a:rPr>
              <a:t>OK ?</a:t>
            </a:r>
            <a:endParaRPr lang="fr-BE" sz="4000" b="1" dirty="0">
              <a:solidFill>
                <a:srgbClr val="00B050"/>
              </a:solidFill>
            </a:endParaRPr>
          </a:p>
        </p:txBody>
      </p:sp>
      <p:cxnSp>
        <p:nvCxnSpPr>
          <p:cNvPr id="10" name="Connecteur droit avec flèche 9"/>
          <p:cNvCxnSpPr/>
          <p:nvPr/>
        </p:nvCxnSpPr>
        <p:spPr>
          <a:xfrm>
            <a:off x="8913434" y="4116117"/>
            <a:ext cx="1014805" cy="0"/>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7259373" y="3100837"/>
            <a:ext cx="1418978" cy="1323439"/>
          </a:xfrm>
          <a:prstGeom prst="rect">
            <a:avLst/>
          </a:prstGeom>
          <a:noFill/>
        </p:spPr>
        <p:txBody>
          <a:bodyPr wrap="none" rtlCol="0">
            <a:spAutoFit/>
          </a:bodyPr>
          <a:lstStyle/>
          <a:p>
            <a:r>
              <a:rPr lang="fr-FR" sz="4000" b="1" dirty="0" smtClean="0">
                <a:solidFill>
                  <a:srgbClr val="FF0000"/>
                </a:solidFill>
              </a:rPr>
              <a:t>RER </a:t>
            </a:r>
          </a:p>
          <a:p>
            <a:r>
              <a:rPr lang="fr-FR" sz="4000" b="1" dirty="0" smtClean="0"/>
              <a:t>= OK?</a:t>
            </a:r>
            <a:endParaRPr lang="fr-BE" sz="4000" b="1" dirty="0"/>
          </a:p>
        </p:txBody>
      </p:sp>
      <p:sp>
        <p:nvSpPr>
          <p:cNvPr id="4" name="Rectangle 3"/>
          <p:cNvSpPr/>
          <p:nvPr/>
        </p:nvSpPr>
        <p:spPr>
          <a:xfrm>
            <a:off x="9144000" y="5294811"/>
            <a:ext cx="670560" cy="5834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277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3" name="Espace réservé du numéro de diapositive 2"/>
          <p:cNvSpPr>
            <a:spLocks noGrp="1"/>
          </p:cNvSpPr>
          <p:nvPr>
            <p:ph type="sldNum" sz="quarter" idx="12"/>
          </p:nvPr>
        </p:nvSpPr>
        <p:spPr/>
        <p:txBody>
          <a:bodyPr/>
          <a:lstStyle/>
          <a:p>
            <a:fld id="{DE42F99F-C3BD-439B-B38E-59375BB5C084}" type="slidenum">
              <a:rPr lang="fr-BE" smtClean="0"/>
              <a:t>21</a:t>
            </a:fld>
            <a:endParaRPr lang="fr-BE"/>
          </a:p>
        </p:txBody>
      </p:sp>
      <p:sp>
        <p:nvSpPr>
          <p:cNvPr id="4" name="ZoneTexte 3"/>
          <p:cNvSpPr txBox="1"/>
          <p:nvPr/>
        </p:nvSpPr>
        <p:spPr>
          <a:xfrm>
            <a:off x="2493099" y="244556"/>
            <a:ext cx="7177349" cy="1200329"/>
          </a:xfrm>
          <a:prstGeom prst="rect">
            <a:avLst/>
          </a:prstGeom>
          <a:noFill/>
        </p:spPr>
        <p:txBody>
          <a:bodyPr wrap="none" rtlCol="0">
            <a:spAutoFit/>
          </a:bodyPr>
          <a:lstStyle/>
          <a:p>
            <a:pPr algn="ctr"/>
            <a:r>
              <a:rPr lang="fr-FR" sz="3600" b="1" dirty="0" smtClean="0"/>
              <a:t>How to </a:t>
            </a:r>
            <a:r>
              <a:rPr lang="fr-FR" sz="3600" b="1" dirty="0" err="1" smtClean="0"/>
              <a:t>compute</a:t>
            </a:r>
            <a:r>
              <a:rPr lang="fr-FR" sz="3600" b="1" dirty="0" smtClean="0"/>
              <a:t> </a:t>
            </a:r>
          </a:p>
          <a:p>
            <a:pPr algn="ctr"/>
            <a:r>
              <a:rPr lang="fr-FR" sz="3600" b="1" dirty="0" smtClean="0"/>
              <a:t>the </a:t>
            </a:r>
            <a:r>
              <a:rPr lang="fr-FR" sz="3600" b="1" dirty="0" err="1" smtClean="0"/>
              <a:t>Repetition</a:t>
            </a:r>
            <a:r>
              <a:rPr lang="fr-FR" sz="3600" b="1" dirty="0" smtClean="0"/>
              <a:t> </a:t>
            </a:r>
            <a:r>
              <a:rPr lang="fr-FR" sz="3600" b="1" dirty="0" err="1" smtClean="0"/>
              <a:t>Error</a:t>
            </a:r>
            <a:r>
              <a:rPr lang="fr-FR" sz="3600" b="1" dirty="0" smtClean="0"/>
              <a:t> Range or RER  ? </a:t>
            </a:r>
            <a:endParaRPr lang="fr-BE" sz="3600" b="1" dirty="0"/>
          </a:p>
        </p:txBody>
      </p:sp>
      <p:sp>
        <p:nvSpPr>
          <p:cNvPr id="5" name="ZoneTexte 4"/>
          <p:cNvSpPr txBox="1"/>
          <p:nvPr/>
        </p:nvSpPr>
        <p:spPr>
          <a:xfrm>
            <a:off x="246888" y="1851746"/>
            <a:ext cx="12950533" cy="584775"/>
          </a:xfrm>
          <a:prstGeom prst="rect">
            <a:avLst/>
          </a:prstGeom>
          <a:noFill/>
        </p:spPr>
        <p:txBody>
          <a:bodyPr wrap="none" rtlCol="0">
            <a:spAutoFit/>
          </a:bodyPr>
          <a:lstStyle/>
          <a:p>
            <a:r>
              <a:rPr lang="fr-BE" sz="3200" b="1" dirty="0" err="1" smtClean="0"/>
              <a:t>Since</a:t>
            </a:r>
            <a:r>
              <a:rPr lang="fr-BE" sz="3200" b="1" dirty="0" smtClean="0"/>
              <a:t> </a:t>
            </a:r>
            <a:r>
              <a:rPr lang="fr-BE" sz="3200" b="1" dirty="0" err="1" smtClean="0"/>
              <a:t>many</a:t>
            </a:r>
            <a:r>
              <a:rPr lang="fr-BE" sz="3200" b="1" dirty="0" smtClean="0"/>
              <a:t> </a:t>
            </a:r>
            <a:r>
              <a:rPr lang="fr-BE" sz="3200" b="1" dirty="0" err="1"/>
              <a:t>R</a:t>
            </a:r>
            <a:r>
              <a:rPr lang="fr-BE" sz="3200" b="1" dirty="0" err="1" smtClean="0"/>
              <a:t>epetition</a:t>
            </a:r>
            <a:r>
              <a:rPr lang="fr-BE" sz="3200" b="1" dirty="0" smtClean="0"/>
              <a:t> distributions are not normal (not </a:t>
            </a:r>
            <a:r>
              <a:rPr lang="fr-BE" sz="3200" b="1" dirty="0" err="1" smtClean="0"/>
              <a:t>gaussian</a:t>
            </a:r>
            <a:r>
              <a:rPr lang="fr-BE" sz="3200" b="1" dirty="0" smtClean="0"/>
              <a:t>),                 </a:t>
            </a:r>
            <a:endParaRPr lang="fr-BE" sz="3200" b="1" dirty="0"/>
          </a:p>
        </p:txBody>
      </p:sp>
      <p:sp>
        <p:nvSpPr>
          <p:cNvPr id="6" name="Rectangle 5"/>
          <p:cNvSpPr/>
          <p:nvPr/>
        </p:nvSpPr>
        <p:spPr>
          <a:xfrm>
            <a:off x="1301674" y="3387658"/>
            <a:ext cx="10387405" cy="2862322"/>
          </a:xfrm>
          <a:prstGeom prst="rect">
            <a:avLst/>
          </a:prstGeom>
        </p:spPr>
        <p:txBody>
          <a:bodyPr wrap="square">
            <a:spAutoFit/>
          </a:bodyPr>
          <a:lstStyle/>
          <a:p>
            <a:r>
              <a:rPr lang="fr-BE" sz="3200" b="1" dirty="0" smtClean="0"/>
              <a:t>-the </a:t>
            </a:r>
            <a:r>
              <a:rPr lang="fr-BE" sz="3200" b="1" dirty="0" err="1">
                <a:solidFill>
                  <a:srgbClr val="FF0000"/>
                </a:solidFill>
              </a:rPr>
              <a:t>R</a:t>
            </a:r>
            <a:r>
              <a:rPr lang="fr-BE" sz="3200" b="1" dirty="0" err="1"/>
              <a:t>epetition</a:t>
            </a:r>
            <a:r>
              <a:rPr lang="fr-BE" sz="3200" b="1" dirty="0"/>
              <a:t> </a:t>
            </a:r>
            <a:r>
              <a:rPr lang="fr-BE" sz="3200" b="1" dirty="0" err="1">
                <a:solidFill>
                  <a:srgbClr val="FF0000"/>
                </a:solidFill>
              </a:rPr>
              <a:t>E</a:t>
            </a:r>
            <a:r>
              <a:rPr lang="fr-BE" sz="3200" b="1" dirty="0" err="1"/>
              <a:t>rror</a:t>
            </a:r>
            <a:r>
              <a:rPr lang="fr-BE" sz="3200" b="1" dirty="0"/>
              <a:t> </a:t>
            </a:r>
            <a:r>
              <a:rPr lang="fr-BE" sz="3200" b="1" dirty="0">
                <a:solidFill>
                  <a:srgbClr val="FF0000"/>
                </a:solidFill>
              </a:rPr>
              <a:t>R</a:t>
            </a:r>
            <a:r>
              <a:rPr lang="fr-BE" sz="3200" b="1" dirty="0"/>
              <a:t>ange (RER) </a:t>
            </a:r>
            <a:r>
              <a:rPr lang="fr-BE" sz="3200" b="1" dirty="0" err="1"/>
              <a:t>will</a:t>
            </a:r>
            <a:r>
              <a:rPr lang="fr-BE" sz="3200" b="1" dirty="0"/>
              <a:t> </a:t>
            </a:r>
            <a:r>
              <a:rPr lang="fr-BE" sz="3200" b="1" dirty="0" err="1"/>
              <a:t>be</a:t>
            </a:r>
            <a:r>
              <a:rPr lang="fr-BE" sz="3200" b="1" dirty="0"/>
              <a:t> </a:t>
            </a:r>
            <a:r>
              <a:rPr lang="fr-BE" sz="3200" b="1" dirty="0" err="1"/>
              <a:t>computed</a:t>
            </a:r>
            <a:r>
              <a:rPr lang="fr-BE" sz="3200" b="1" dirty="0"/>
              <a:t> by </a:t>
            </a:r>
            <a:endParaRPr lang="fr-BE" sz="3200" b="1" dirty="0" smtClean="0"/>
          </a:p>
          <a:p>
            <a:r>
              <a:rPr lang="fr-BE" sz="3200" b="1" dirty="0" smtClean="0"/>
              <a:t>the </a:t>
            </a:r>
            <a:r>
              <a:rPr lang="fr-BE" sz="4800" b="1" dirty="0"/>
              <a:t>Semi-Interquartile Range</a:t>
            </a:r>
            <a:r>
              <a:rPr lang="fr-BE" sz="3200" b="1" dirty="0"/>
              <a:t>, </a:t>
            </a:r>
            <a:endParaRPr lang="fr-BE" sz="3200" b="1" dirty="0" smtClean="0"/>
          </a:p>
          <a:p>
            <a:r>
              <a:rPr lang="fr-BE" sz="3200" b="1" dirty="0"/>
              <a:t> </a:t>
            </a:r>
            <a:r>
              <a:rPr lang="fr-BE" sz="3200" b="1" dirty="0" smtClean="0"/>
              <a:t>              i.e</a:t>
            </a:r>
            <a:r>
              <a:rPr lang="fr-BE" sz="3200" b="1" dirty="0"/>
              <a:t>.  </a:t>
            </a:r>
            <a:r>
              <a:rPr lang="fr-BE" sz="4400" b="1" dirty="0"/>
              <a:t>(Q</a:t>
            </a:r>
            <a:r>
              <a:rPr lang="fr-BE" sz="3600" b="1" dirty="0"/>
              <a:t>uart</a:t>
            </a:r>
            <a:r>
              <a:rPr lang="fr-BE" sz="4400" b="1" dirty="0"/>
              <a:t>3 – Q</a:t>
            </a:r>
            <a:r>
              <a:rPr lang="fr-BE" sz="3600" b="1" dirty="0"/>
              <a:t>uart</a:t>
            </a:r>
            <a:r>
              <a:rPr lang="fr-BE" sz="4400" b="1" dirty="0"/>
              <a:t>1) / 2 </a:t>
            </a:r>
            <a:endParaRPr lang="fr-BE" sz="3200" b="1" dirty="0" smtClean="0"/>
          </a:p>
          <a:p>
            <a:endParaRPr lang="fr-BE" sz="3200" b="1" dirty="0"/>
          </a:p>
          <a:p>
            <a:r>
              <a:rPr lang="fr-BE" sz="2400" b="1" dirty="0"/>
              <a:t>of the distribution of the confidences </a:t>
            </a:r>
            <a:r>
              <a:rPr lang="fr-BE" sz="2400" b="1" dirty="0" err="1"/>
              <a:t>provided</a:t>
            </a:r>
            <a:r>
              <a:rPr lang="fr-BE" sz="2400" b="1" dirty="0"/>
              <a:t> on </a:t>
            </a:r>
            <a:r>
              <a:rPr lang="fr-BE" sz="2400" b="1" dirty="0" err="1" smtClean="0"/>
              <a:t>re-test</a:t>
            </a:r>
            <a:r>
              <a:rPr lang="fr-BE" sz="2400" b="1" dirty="0" smtClean="0"/>
              <a:t>. </a:t>
            </a:r>
            <a:endParaRPr lang="fr-BE" sz="3200" b="1" dirty="0"/>
          </a:p>
        </p:txBody>
      </p:sp>
      <p:sp>
        <p:nvSpPr>
          <p:cNvPr id="7" name="Rectangle 6"/>
          <p:cNvSpPr/>
          <p:nvPr/>
        </p:nvSpPr>
        <p:spPr>
          <a:xfrm>
            <a:off x="1151312" y="2619702"/>
            <a:ext cx="8180253" cy="584775"/>
          </a:xfrm>
          <a:prstGeom prst="rect">
            <a:avLst/>
          </a:prstGeom>
        </p:spPr>
        <p:txBody>
          <a:bodyPr wrap="none">
            <a:spAutoFit/>
          </a:bodyPr>
          <a:lstStyle/>
          <a:p>
            <a:r>
              <a:rPr lang="fr-BE" sz="3200" b="1" dirty="0"/>
              <a:t>- </a:t>
            </a:r>
            <a:r>
              <a:rPr lang="fr-BE" sz="3200" b="1" dirty="0" err="1"/>
              <a:t>criterion</a:t>
            </a:r>
            <a:r>
              <a:rPr lang="fr-BE" sz="3200" b="1" dirty="0"/>
              <a:t> 1 </a:t>
            </a:r>
            <a:r>
              <a:rPr lang="fr-BE" sz="3200" b="1" dirty="0" err="1"/>
              <a:t>will</a:t>
            </a:r>
            <a:r>
              <a:rPr lang="fr-BE" sz="3200" b="1" dirty="0"/>
              <a:t> </a:t>
            </a:r>
            <a:r>
              <a:rPr lang="fr-BE" sz="3200" b="1" dirty="0" err="1"/>
              <a:t>be</a:t>
            </a:r>
            <a:r>
              <a:rPr lang="fr-BE" sz="3200" b="1" dirty="0"/>
              <a:t> </a:t>
            </a:r>
            <a:r>
              <a:rPr lang="fr-BE" sz="3200" b="1" dirty="0" smtClean="0"/>
              <a:t> the </a:t>
            </a:r>
            <a:r>
              <a:rPr lang="fr-BE" sz="3200" b="1" dirty="0" smtClean="0">
                <a:solidFill>
                  <a:srgbClr val="00B050"/>
                </a:solidFill>
              </a:rPr>
              <a:t>Mode</a:t>
            </a:r>
            <a:r>
              <a:rPr lang="fr-BE" sz="3200" b="1" dirty="0" smtClean="0"/>
              <a:t> </a:t>
            </a:r>
            <a:r>
              <a:rPr lang="fr-BE" sz="3200" b="1" dirty="0"/>
              <a:t>(and not </a:t>
            </a:r>
            <a:r>
              <a:rPr lang="fr-BE" sz="3200" b="1" dirty="0" err="1"/>
              <a:t>Mean</a:t>
            </a:r>
            <a:r>
              <a:rPr lang="fr-BE" sz="3200" b="1" dirty="0" smtClean="0"/>
              <a:t>). </a:t>
            </a:r>
            <a:endParaRPr lang="fr-BE" sz="3200" b="1" dirty="0"/>
          </a:p>
        </p:txBody>
      </p:sp>
    </p:spTree>
    <p:extLst>
      <p:ext uri="{BB962C8B-B14F-4D97-AF65-F5344CB8AC3E}">
        <p14:creationId xmlns:p14="http://schemas.microsoft.com/office/powerpoint/2010/main" val="129188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120522" y="660462"/>
            <a:ext cx="8071478" cy="5690615"/>
          </a:xfrm>
          <a:prstGeom prst="rect">
            <a:avLst/>
          </a:prstGeom>
        </p:spPr>
      </p:pic>
      <p:sp>
        <p:nvSpPr>
          <p:cNvPr id="5" name="ZoneTexte 4"/>
          <p:cNvSpPr txBox="1"/>
          <p:nvPr/>
        </p:nvSpPr>
        <p:spPr>
          <a:xfrm>
            <a:off x="0" y="110879"/>
            <a:ext cx="10017038" cy="1015663"/>
          </a:xfrm>
          <a:prstGeom prst="rect">
            <a:avLst/>
          </a:prstGeom>
          <a:noFill/>
        </p:spPr>
        <p:txBody>
          <a:bodyPr wrap="none" rtlCol="0">
            <a:spAutoFit/>
          </a:bodyPr>
          <a:lstStyle/>
          <a:p>
            <a:r>
              <a:rPr lang="fr-BE" sz="2800" b="1" dirty="0" err="1" smtClean="0"/>
              <a:t>Example</a:t>
            </a:r>
            <a:r>
              <a:rPr lang="fr-BE" sz="2800" b="1" dirty="0" smtClean="0"/>
              <a:t>: if, for 10 uses of Confidence 60% and </a:t>
            </a:r>
            <a:r>
              <a:rPr lang="fr-BE" sz="3200" b="1" dirty="0" smtClean="0">
                <a:solidFill>
                  <a:srgbClr val="0000CC"/>
                </a:solidFill>
              </a:rPr>
              <a:t>ICI = 10%</a:t>
            </a:r>
            <a:r>
              <a:rPr lang="fr-BE" sz="2800" b="1" dirty="0" smtClean="0"/>
              <a:t> on test, </a:t>
            </a:r>
          </a:p>
          <a:p>
            <a:r>
              <a:rPr lang="fr-BE" sz="2800" b="1" dirty="0" smtClean="0"/>
              <a:t>the </a:t>
            </a:r>
            <a:r>
              <a:rPr lang="fr-BE" sz="2800" b="1" dirty="0" err="1" smtClean="0"/>
              <a:t>retest</a:t>
            </a:r>
            <a:r>
              <a:rPr lang="fr-BE" sz="2800" b="1" dirty="0" smtClean="0"/>
              <a:t> distribution </a:t>
            </a:r>
            <a:r>
              <a:rPr lang="fr-BE" sz="2800" b="1" dirty="0" err="1" smtClean="0"/>
              <a:t>is</a:t>
            </a:r>
            <a:endParaRPr lang="fr-BE" sz="2800" b="1" dirty="0"/>
          </a:p>
        </p:txBody>
      </p:sp>
      <p:sp>
        <p:nvSpPr>
          <p:cNvPr id="6" name="Ellipse 5"/>
          <p:cNvSpPr/>
          <p:nvPr/>
        </p:nvSpPr>
        <p:spPr>
          <a:xfrm>
            <a:off x="5827165" y="3211121"/>
            <a:ext cx="749808" cy="65836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Ellipse 6"/>
          <p:cNvSpPr/>
          <p:nvPr/>
        </p:nvSpPr>
        <p:spPr>
          <a:xfrm>
            <a:off x="8634678" y="3211121"/>
            <a:ext cx="749808" cy="65836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ZoneTexte 7"/>
          <p:cNvSpPr txBox="1"/>
          <p:nvPr/>
        </p:nvSpPr>
        <p:spPr>
          <a:xfrm>
            <a:off x="388686" y="1924327"/>
            <a:ext cx="2316660" cy="584775"/>
          </a:xfrm>
          <a:prstGeom prst="rect">
            <a:avLst/>
          </a:prstGeom>
          <a:noFill/>
        </p:spPr>
        <p:txBody>
          <a:bodyPr wrap="none" rtlCol="0">
            <a:spAutoFit/>
          </a:bodyPr>
          <a:lstStyle/>
          <a:p>
            <a:r>
              <a:rPr lang="fr-BE" sz="3200" b="1" dirty="0" smtClean="0"/>
              <a:t>Q</a:t>
            </a:r>
            <a:r>
              <a:rPr lang="fr-BE" sz="2400" b="1" dirty="0" smtClean="0"/>
              <a:t>uart</a:t>
            </a:r>
            <a:r>
              <a:rPr lang="fr-BE" sz="3200" b="1" dirty="0" smtClean="0"/>
              <a:t>1 = 50%</a:t>
            </a:r>
            <a:endParaRPr lang="fr-BE" sz="3200" b="1" dirty="0"/>
          </a:p>
        </p:txBody>
      </p:sp>
      <p:sp>
        <p:nvSpPr>
          <p:cNvPr id="9" name="ZoneTexte 8"/>
          <p:cNvSpPr txBox="1"/>
          <p:nvPr/>
        </p:nvSpPr>
        <p:spPr>
          <a:xfrm>
            <a:off x="354221" y="2467198"/>
            <a:ext cx="2385589" cy="584775"/>
          </a:xfrm>
          <a:prstGeom prst="rect">
            <a:avLst/>
          </a:prstGeom>
          <a:noFill/>
        </p:spPr>
        <p:txBody>
          <a:bodyPr wrap="none" rtlCol="0">
            <a:spAutoFit/>
          </a:bodyPr>
          <a:lstStyle/>
          <a:p>
            <a:r>
              <a:rPr lang="fr-BE" sz="3200" b="1" dirty="0" smtClean="0"/>
              <a:t>Q</a:t>
            </a:r>
            <a:r>
              <a:rPr lang="fr-BE" sz="2400" b="1" dirty="0" smtClean="0"/>
              <a:t>uart</a:t>
            </a:r>
            <a:r>
              <a:rPr lang="fr-BE" sz="3200" b="1" dirty="0" smtClean="0"/>
              <a:t>3 = 70%</a:t>
            </a:r>
            <a:endParaRPr lang="fr-BE" sz="3200" b="1" dirty="0"/>
          </a:p>
        </p:txBody>
      </p:sp>
      <p:sp>
        <p:nvSpPr>
          <p:cNvPr id="10" name="ZoneTexte 9"/>
          <p:cNvSpPr txBox="1"/>
          <p:nvPr/>
        </p:nvSpPr>
        <p:spPr>
          <a:xfrm>
            <a:off x="429080" y="3051973"/>
            <a:ext cx="2803973" cy="1077218"/>
          </a:xfrm>
          <a:prstGeom prst="rect">
            <a:avLst/>
          </a:prstGeom>
          <a:noFill/>
        </p:spPr>
        <p:txBody>
          <a:bodyPr wrap="none" rtlCol="0">
            <a:spAutoFit/>
          </a:bodyPr>
          <a:lstStyle/>
          <a:p>
            <a:r>
              <a:rPr lang="fr-BE" sz="3200" b="1" dirty="0" smtClean="0">
                <a:solidFill>
                  <a:srgbClr val="FF0000"/>
                </a:solidFill>
              </a:rPr>
              <a:t>RER</a:t>
            </a:r>
            <a:r>
              <a:rPr lang="fr-BE" sz="3200" b="1" dirty="0" smtClean="0"/>
              <a:t>   = 20% / 2 </a:t>
            </a:r>
          </a:p>
          <a:p>
            <a:r>
              <a:rPr lang="fr-BE" sz="3200" b="1" dirty="0"/>
              <a:t> </a:t>
            </a:r>
            <a:r>
              <a:rPr lang="fr-BE" sz="3200" b="1" dirty="0" smtClean="0"/>
              <a:t>         = </a:t>
            </a:r>
            <a:r>
              <a:rPr lang="fr-BE" sz="3200" b="1" dirty="0" smtClean="0">
                <a:solidFill>
                  <a:srgbClr val="FF0000"/>
                </a:solidFill>
              </a:rPr>
              <a:t>10%</a:t>
            </a:r>
            <a:endParaRPr lang="fr-BE" sz="3200" b="1" dirty="0">
              <a:solidFill>
                <a:srgbClr val="FF0000"/>
              </a:solidFill>
            </a:endParaRPr>
          </a:p>
        </p:txBody>
      </p:sp>
      <p:sp>
        <p:nvSpPr>
          <p:cNvPr id="12" name="ZoneTexte 11"/>
          <p:cNvSpPr txBox="1"/>
          <p:nvPr/>
        </p:nvSpPr>
        <p:spPr>
          <a:xfrm>
            <a:off x="7943634" y="1589086"/>
            <a:ext cx="3174267" cy="830997"/>
          </a:xfrm>
          <a:prstGeom prst="rect">
            <a:avLst/>
          </a:prstGeom>
          <a:noFill/>
        </p:spPr>
        <p:txBody>
          <a:bodyPr wrap="none" rtlCol="0">
            <a:spAutoFit/>
          </a:bodyPr>
          <a:lstStyle/>
          <a:p>
            <a:r>
              <a:rPr lang="fr-BE" sz="2400" b="1" dirty="0" smtClean="0">
                <a:solidFill>
                  <a:srgbClr val="00B050"/>
                </a:solidFill>
              </a:rPr>
              <a:t>Mode </a:t>
            </a:r>
            <a:r>
              <a:rPr lang="fr-BE" sz="2400" b="1" dirty="0" err="1" smtClean="0">
                <a:solidFill>
                  <a:srgbClr val="00B050"/>
                </a:solidFill>
              </a:rPr>
              <a:t>is</a:t>
            </a:r>
            <a:r>
              <a:rPr lang="fr-BE" sz="2400" b="1" dirty="0" smtClean="0">
                <a:solidFill>
                  <a:srgbClr val="00B050"/>
                </a:solidFill>
              </a:rPr>
              <a:t> OK</a:t>
            </a:r>
          </a:p>
          <a:p>
            <a:r>
              <a:rPr lang="fr-BE" sz="2400" b="1" dirty="0" smtClean="0">
                <a:solidFill>
                  <a:srgbClr val="00B050"/>
                </a:solidFill>
              </a:rPr>
              <a:t>       </a:t>
            </a:r>
            <a:r>
              <a:rPr lang="fr-BE" b="1" dirty="0" err="1" smtClean="0"/>
              <a:t>since</a:t>
            </a:r>
            <a:r>
              <a:rPr lang="fr-BE" b="1" dirty="0" smtClean="0"/>
              <a:t> </a:t>
            </a:r>
            <a:r>
              <a:rPr lang="fr-BE" b="1" dirty="0" err="1" smtClean="0"/>
              <a:t>it</a:t>
            </a:r>
            <a:r>
              <a:rPr lang="fr-BE" b="1" dirty="0" smtClean="0"/>
              <a:t> </a:t>
            </a:r>
            <a:r>
              <a:rPr lang="fr-BE" b="1" dirty="0" err="1" smtClean="0"/>
              <a:t>is</a:t>
            </a:r>
            <a:r>
              <a:rPr lang="fr-BE" b="1" dirty="0" smtClean="0"/>
              <a:t> 60% as </a:t>
            </a:r>
            <a:r>
              <a:rPr lang="fr-BE" b="1" dirty="0" err="1" smtClean="0"/>
              <a:t>expected</a:t>
            </a:r>
            <a:endParaRPr lang="fr-BE" b="1" dirty="0"/>
          </a:p>
        </p:txBody>
      </p:sp>
      <p:sp>
        <p:nvSpPr>
          <p:cNvPr id="4" name="Espace réservé du pied de page 3"/>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14" name="Espace réservé du numéro de diapositive 13"/>
          <p:cNvSpPr>
            <a:spLocks noGrp="1"/>
          </p:cNvSpPr>
          <p:nvPr>
            <p:ph type="sldNum" sz="quarter" idx="12"/>
          </p:nvPr>
        </p:nvSpPr>
        <p:spPr/>
        <p:txBody>
          <a:bodyPr/>
          <a:lstStyle/>
          <a:p>
            <a:fld id="{DE42F99F-C3BD-439B-B38E-59375BB5C084}" type="slidenum">
              <a:rPr lang="fr-BE" smtClean="0"/>
              <a:t>22</a:t>
            </a:fld>
            <a:endParaRPr lang="fr-BE"/>
          </a:p>
        </p:txBody>
      </p:sp>
      <p:sp>
        <p:nvSpPr>
          <p:cNvPr id="15" name="ZoneTexte 14"/>
          <p:cNvSpPr txBox="1"/>
          <p:nvPr/>
        </p:nvSpPr>
        <p:spPr>
          <a:xfrm rot="16200000">
            <a:off x="3524102" y="2056641"/>
            <a:ext cx="2846805" cy="523220"/>
          </a:xfrm>
          <a:prstGeom prst="rect">
            <a:avLst/>
          </a:prstGeom>
          <a:noFill/>
        </p:spPr>
        <p:txBody>
          <a:bodyPr wrap="none" rtlCol="0">
            <a:spAutoFit/>
          </a:bodyPr>
          <a:lstStyle/>
          <a:p>
            <a:r>
              <a:rPr lang="fr-FR" b="1" dirty="0" err="1" smtClean="0"/>
              <a:t>Number</a:t>
            </a:r>
            <a:r>
              <a:rPr lang="fr-FR" b="1" dirty="0" smtClean="0"/>
              <a:t> of uses in </a:t>
            </a:r>
            <a:r>
              <a:rPr lang="fr-FR" sz="2800" b="1" dirty="0" err="1" smtClean="0"/>
              <a:t>retest</a:t>
            </a:r>
            <a:endParaRPr lang="fr-BE" b="1" dirty="0"/>
          </a:p>
        </p:txBody>
      </p:sp>
      <p:sp>
        <p:nvSpPr>
          <p:cNvPr id="16" name="ZoneTexte 15"/>
          <p:cNvSpPr txBox="1"/>
          <p:nvPr/>
        </p:nvSpPr>
        <p:spPr>
          <a:xfrm>
            <a:off x="0" y="1248618"/>
            <a:ext cx="1074333" cy="646331"/>
          </a:xfrm>
          <a:prstGeom prst="rect">
            <a:avLst/>
          </a:prstGeom>
          <a:noFill/>
        </p:spPr>
        <p:txBody>
          <a:bodyPr wrap="none" rtlCol="0">
            <a:spAutoFit/>
          </a:bodyPr>
          <a:lstStyle/>
          <a:p>
            <a:r>
              <a:rPr lang="fr-FR" sz="3600" b="1" dirty="0" err="1" smtClean="0"/>
              <a:t>then</a:t>
            </a:r>
            <a:endParaRPr lang="fr-BE" sz="3600" b="1" dirty="0"/>
          </a:p>
        </p:txBody>
      </p:sp>
      <p:sp>
        <p:nvSpPr>
          <p:cNvPr id="17" name="ZoneTexte 16"/>
          <p:cNvSpPr txBox="1"/>
          <p:nvPr/>
        </p:nvSpPr>
        <p:spPr>
          <a:xfrm>
            <a:off x="112486" y="4129191"/>
            <a:ext cx="3898824" cy="1015663"/>
          </a:xfrm>
          <a:prstGeom prst="rect">
            <a:avLst/>
          </a:prstGeom>
          <a:noFill/>
        </p:spPr>
        <p:txBody>
          <a:bodyPr wrap="none" rtlCol="0">
            <a:spAutoFit/>
          </a:bodyPr>
          <a:lstStyle/>
          <a:p>
            <a:r>
              <a:rPr lang="fr-FR" sz="2800" b="1" dirty="0" err="1" smtClean="0"/>
              <a:t>Here</a:t>
            </a:r>
            <a:r>
              <a:rPr lang="fr-FR" sz="2800" b="1" dirty="0" smtClean="0"/>
              <a:t>, </a:t>
            </a:r>
          </a:p>
          <a:p>
            <a:r>
              <a:rPr lang="fr-FR" sz="3200" b="1" dirty="0" smtClean="0">
                <a:solidFill>
                  <a:srgbClr val="FF0000"/>
                </a:solidFill>
              </a:rPr>
              <a:t>RER</a:t>
            </a:r>
            <a:r>
              <a:rPr lang="fr-FR" sz="3200" b="1" dirty="0" smtClean="0"/>
              <a:t> (10%) = </a:t>
            </a:r>
            <a:r>
              <a:rPr lang="fr-FR" sz="3200" b="1" dirty="0" smtClean="0">
                <a:solidFill>
                  <a:srgbClr val="0000CC"/>
                </a:solidFill>
              </a:rPr>
              <a:t>ICI</a:t>
            </a:r>
            <a:r>
              <a:rPr lang="fr-FR" sz="3200" b="1" dirty="0" smtClean="0"/>
              <a:t> (10%) </a:t>
            </a:r>
          </a:p>
        </p:txBody>
      </p:sp>
      <p:sp>
        <p:nvSpPr>
          <p:cNvPr id="18" name="ZoneTexte 17"/>
          <p:cNvSpPr txBox="1"/>
          <p:nvPr/>
        </p:nvSpPr>
        <p:spPr>
          <a:xfrm>
            <a:off x="1592859" y="5096252"/>
            <a:ext cx="938077" cy="830997"/>
          </a:xfrm>
          <a:prstGeom prst="rect">
            <a:avLst/>
          </a:prstGeom>
          <a:noFill/>
        </p:spPr>
        <p:txBody>
          <a:bodyPr wrap="none" rtlCol="0">
            <a:spAutoFit/>
          </a:bodyPr>
          <a:lstStyle/>
          <a:p>
            <a:r>
              <a:rPr lang="fr-FR" sz="4800" b="1" dirty="0" smtClean="0">
                <a:solidFill>
                  <a:srgbClr val="00B050"/>
                </a:solidFill>
              </a:rPr>
              <a:t>OK</a:t>
            </a:r>
            <a:endParaRPr lang="fr-BE" sz="4800" b="1" dirty="0">
              <a:solidFill>
                <a:srgbClr val="00B050"/>
              </a:solidFill>
            </a:endParaRPr>
          </a:p>
        </p:txBody>
      </p:sp>
    </p:spTree>
    <p:extLst>
      <p:ext uri="{BB962C8B-B14F-4D97-AF65-F5344CB8AC3E}">
        <p14:creationId xmlns:p14="http://schemas.microsoft.com/office/powerpoint/2010/main" val="426476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p:bldP spid="12" grpId="0"/>
      <p:bldP spid="16"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185164" y="2585608"/>
            <a:ext cx="5928161" cy="2862322"/>
          </a:xfrm>
          <a:prstGeom prst="rect">
            <a:avLst/>
          </a:prstGeom>
          <a:noFill/>
        </p:spPr>
        <p:txBody>
          <a:bodyPr wrap="none" rtlCol="0">
            <a:spAutoFit/>
          </a:bodyPr>
          <a:lstStyle/>
          <a:p>
            <a:pPr algn="ctr"/>
            <a:r>
              <a:rPr lang="fr-FR" sz="4000" b="1" dirty="0" err="1" smtClean="0"/>
              <a:t>Repetition</a:t>
            </a:r>
            <a:r>
              <a:rPr lang="fr-FR" sz="4000" b="1" dirty="0" smtClean="0"/>
              <a:t> </a:t>
            </a:r>
            <a:r>
              <a:rPr lang="fr-FR" sz="4000" b="1" dirty="0" err="1" smtClean="0"/>
              <a:t>curves</a:t>
            </a:r>
            <a:r>
              <a:rPr lang="fr-FR" sz="4000" b="1" dirty="0" smtClean="0"/>
              <a:t> </a:t>
            </a:r>
            <a:r>
              <a:rPr lang="fr-FR" sz="4000" b="1" dirty="0" err="1" smtClean="0"/>
              <a:t>with</a:t>
            </a:r>
            <a:r>
              <a:rPr lang="fr-FR" sz="4000" b="1" dirty="0" smtClean="0"/>
              <a:t> the </a:t>
            </a:r>
          </a:p>
          <a:p>
            <a:pPr algn="ctr"/>
            <a:endParaRPr lang="fr-FR" sz="4000" b="1" dirty="0"/>
          </a:p>
          <a:p>
            <a:pPr algn="ctr"/>
            <a:r>
              <a:rPr lang="fr-FR" sz="6000" b="1" dirty="0" smtClean="0"/>
              <a:t>4</a:t>
            </a:r>
          </a:p>
          <a:p>
            <a:pPr algn="ctr"/>
            <a:r>
              <a:rPr lang="fr-FR" sz="4000" b="1" dirty="0" err="1"/>
              <a:t>d</a:t>
            </a:r>
            <a:r>
              <a:rPr lang="fr-FR" sz="4000" b="1" dirty="0" err="1" smtClean="0"/>
              <a:t>egrees</a:t>
            </a:r>
            <a:r>
              <a:rPr lang="fr-FR" sz="4000" b="1" dirty="0" smtClean="0"/>
              <a:t> </a:t>
            </a:r>
            <a:r>
              <a:rPr lang="fr-FR" sz="4000" b="1" dirty="0" err="1" smtClean="0"/>
              <a:t>scale</a:t>
            </a:r>
            <a:endParaRPr lang="fr-BE" sz="4000" b="1" dirty="0"/>
          </a:p>
        </p:txBody>
      </p:sp>
      <p:sp>
        <p:nvSpPr>
          <p:cNvPr id="3" name="Espace réservé du pied de page 2"/>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4" name="Espace réservé du numéro de diapositive 3"/>
          <p:cNvSpPr>
            <a:spLocks noGrp="1"/>
          </p:cNvSpPr>
          <p:nvPr>
            <p:ph type="sldNum" sz="quarter" idx="12"/>
          </p:nvPr>
        </p:nvSpPr>
        <p:spPr/>
        <p:txBody>
          <a:bodyPr/>
          <a:lstStyle/>
          <a:p>
            <a:fld id="{DE42F99F-C3BD-439B-B38E-59375BB5C084}" type="slidenum">
              <a:rPr lang="fr-BE" smtClean="0"/>
              <a:t>23</a:t>
            </a:fld>
            <a:endParaRPr lang="fr-BE"/>
          </a:p>
        </p:txBody>
      </p:sp>
      <p:sp>
        <p:nvSpPr>
          <p:cNvPr id="5" name="ZoneTexte 4"/>
          <p:cNvSpPr txBox="1"/>
          <p:nvPr/>
        </p:nvSpPr>
        <p:spPr>
          <a:xfrm>
            <a:off x="1905000" y="1151099"/>
            <a:ext cx="8795100" cy="954107"/>
          </a:xfrm>
          <a:prstGeom prst="rect">
            <a:avLst/>
          </a:prstGeom>
          <a:noFill/>
        </p:spPr>
        <p:txBody>
          <a:bodyPr wrap="none" rtlCol="0">
            <a:spAutoFit/>
          </a:bodyPr>
          <a:lstStyle/>
          <a:p>
            <a:pPr algn="ctr"/>
            <a:r>
              <a:rPr lang="fr-FR" sz="2800" b="1" dirty="0" err="1" smtClean="0"/>
              <a:t>Observed</a:t>
            </a:r>
            <a:r>
              <a:rPr lang="fr-FR" sz="2800" b="1" dirty="0" smtClean="0"/>
              <a:t> data </a:t>
            </a:r>
            <a:r>
              <a:rPr lang="fr-FR" sz="2800" b="1" dirty="0" err="1" smtClean="0"/>
              <a:t>from</a:t>
            </a:r>
            <a:r>
              <a:rPr lang="fr-FR" sz="2800" b="1" dirty="0" smtClean="0"/>
              <a:t> 40 </a:t>
            </a:r>
            <a:r>
              <a:rPr lang="fr-FR" sz="2800" b="1" dirty="0" err="1" smtClean="0"/>
              <a:t>Subjects</a:t>
            </a:r>
            <a:r>
              <a:rPr lang="fr-FR" sz="2800" b="1" dirty="0" smtClean="0"/>
              <a:t> </a:t>
            </a:r>
            <a:r>
              <a:rPr lang="fr-FR" sz="2800" b="1" dirty="0" err="1" smtClean="0"/>
              <a:t>answering</a:t>
            </a:r>
            <a:r>
              <a:rPr lang="fr-FR" sz="2800" b="1" dirty="0" smtClean="0"/>
              <a:t> 100 questions </a:t>
            </a:r>
          </a:p>
          <a:p>
            <a:pPr algn="ctr"/>
            <a:r>
              <a:rPr lang="fr-FR" sz="2800" b="1" dirty="0" smtClean="0"/>
              <a:t>on LLGG2 (</a:t>
            </a:r>
            <a:r>
              <a:rPr lang="fr-FR" sz="2800" b="1" dirty="0" err="1" smtClean="0"/>
              <a:t>truncated</a:t>
            </a:r>
            <a:r>
              <a:rPr lang="fr-FR" sz="2800" b="1" dirty="0" smtClean="0"/>
              <a:t> §)</a:t>
            </a:r>
            <a:endParaRPr lang="fr-BE" sz="2800" b="1" dirty="0"/>
          </a:p>
        </p:txBody>
      </p:sp>
      <p:sp>
        <p:nvSpPr>
          <p:cNvPr id="6" name="ZoneTexte 5"/>
          <p:cNvSpPr txBox="1"/>
          <p:nvPr/>
        </p:nvSpPr>
        <p:spPr>
          <a:xfrm>
            <a:off x="5292022" y="54794"/>
            <a:ext cx="1714444" cy="707886"/>
          </a:xfrm>
          <a:prstGeom prst="rect">
            <a:avLst/>
          </a:prstGeom>
          <a:noFill/>
        </p:spPr>
        <p:txBody>
          <a:bodyPr wrap="none" rtlCol="0">
            <a:spAutoFit/>
          </a:bodyPr>
          <a:lstStyle/>
          <a:p>
            <a:r>
              <a:rPr lang="fr-BE" sz="4000" b="1" dirty="0" err="1" smtClean="0">
                <a:solidFill>
                  <a:srgbClr val="0000CC"/>
                </a:solidFill>
              </a:rPr>
              <a:t>Results</a:t>
            </a:r>
            <a:endParaRPr lang="fr-BE" sz="4000" b="1" dirty="0">
              <a:solidFill>
                <a:srgbClr val="0000CC"/>
              </a:solidFill>
            </a:endParaRPr>
          </a:p>
        </p:txBody>
      </p:sp>
    </p:spTree>
    <p:extLst>
      <p:ext uri="{BB962C8B-B14F-4D97-AF65-F5344CB8AC3E}">
        <p14:creationId xmlns:p14="http://schemas.microsoft.com/office/powerpoint/2010/main" val="25780966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1197863" y="342059"/>
            <a:ext cx="9729647" cy="6131893"/>
          </a:xfrm>
          <a:prstGeom prst="rect">
            <a:avLst/>
          </a:prstGeom>
        </p:spPr>
      </p:pic>
      <p:sp>
        <p:nvSpPr>
          <p:cNvPr id="8" name="Espace réservé du pied de page 7"/>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9" name="Espace réservé du numéro de diapositive 8"/>
          <p:cNvSpPr>
            <a:spLocks noGrp="1"/>
          </p:cNvSpPr>
          <p:nvPr>
            <p:ph type="sldNum" sz="quarter" idx="12"/>
          </p:nvPr>
        </p:nvSpPr>
        <p:spPr/>
        <p:txBody>
          <a:bodyPr/>
          <a:lstStyle/>
          <a:p>
            <a:fld id="{DE42F99F-C3BD-439B-B38E-59375BB5C084}" type="slidenum">
              <a:rPr lang="fr-BE" smtClean="0"/>
              <a:t>24</a:t>
            </a:fld>
            <a:endParaRPr lang="fr-BE"/>
          </a:p>
        </p:txBody>
      </p:sp>
    </p:spTree>
    <p:extLst>
      <p:ext uri="{BB962C8B-B14F-4D97-AF65-F5344CB8AC3E}">
        <p14:creationId xmlns:p14="http://schemas.microsoft.com/office/powerpoint/2010/main" val="33512967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336041" y="144018"/>
            <a:ext cx="10046929" cy="6165342"/>
          </a:xfrm>
          <a:prstGeom prst="rect">
            <a:avLst/>
          </a:prstGeom>
        </p:spPr>
      </p:pic>
      <p:sp>
        <p:nvSpPr>
          <p:cNvPr id="6" name="Espace réservé du pied de page 5"/>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7" name="Espace réservé du numéro de diapositive 6"/>
          <p:cNvSpPr>
            <a:spLocks noGrp="1"/>
          </p:cNvSpPr>
          <p:nvPr>
            <p:ph type="sldNum" sz="quarter" idx="12"/>
          </p:nvPr>
        </p:nvSpPr>
        <p:spPr/>
        <p:txBody>
          <a:bodyPr/>
          <a:lstStyle/>
          <a:p>
            <a:fld id="{DE42F99F-C3BD-439B-B38E-59375BB5C084}" type="slidenum">
              <a:rPr lang="fr-BE" smtClean="0"/>
              <a:t>25</a:t>
            </a:fld>
            <a:endParaRPr lang="fr-BE"/>
          </a:p>
        </p:txBody>
      </p:sp>
    </p:spTree>
    <p:extLst>
      <p:ext uri="{BB962C8B-B14F-4D97-AF65-F5344CB8AC3E}">
        <p14:creationId xmlns:p14="http://schemas.microsoft.com/office/powerpoint/2010/main" val="39202380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820674" y="172212"/>
            <a:ext cx="10078974" cy="6182340"/>
          </a:xfrm>
          <a:prstGeom prst="rect">
            <a:avLst/>
          </a:prstGeom>
        </p:spPr>
      </p:pic>
      <p:sp>
        <p:nvSpPr>
          <p:cNvPr id="5" name="Espace réservé du pied de page 4"/>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6" name="Espace réservé du numéro de diapositive 5"/>
          <p:cNvSpPr>
            <a:spLocks noGrp="1"/>
          </p:cNvSpPr>
          <p:nvPr>
            <p:ph type="sldNum" sz="quarter" idx="12"/>
          </p:nvPr>
        </p:nvSpPr>
        <p:spPr/>
        <p:txBody>
          <a:bodyPr/>
          <a:lstStyle/>
          <a:p>
            <a:fld id="{DE42F99F-C3BD-439B-B38E-59375BB5C084}" type="slidenum">
              <a:rPr lang="fr-BE" smtClean="0"/>
              <a:t>26</a:t>
            </a:fld>
            <a:endParaRPr lang="fr-BE"/>
          </a:p>
        </p:txBody>
      </p:sp>
    </p:spTree>
    <p:extLst>
      <p:ext uri="{BB962C8B-B14F-4D97-AF65-F5344CB8AC3E}">
        <p14:creationId xmlns:p14="http://schemas.microsoft.com/office/powerpoint/2010/main" val="10167987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969263" y="172212"/>
            <a:ext cx="10099439" cy="6027420"/>
          </a:xfrm>
          <a:prstGeom prst="rect">
            <a:avLst/>
          </a:prstGeom>
        </p:spPr>
      </p:pic>
      <p:sp>
        <p:nvSpPr>
          <p:cNvPr id="6" name="Espace réservé du pied de page 5"/>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7" name="Espace réservé du numéro de diapositive 6"/>
          <p:cNvSpPr>
            <a:spLocks noGrp="1"/>
          </p:cNvSpPr>
          <p:nvPr>
            <p:ph type="sldNum" sz="quarter" idx="12"/>
          </p:nvPr>
        </p:nvSpPr>
        <p:spPr/>
        <p:txBody>
          <a:bodyPr/>
          <a:lstStyle/>
          <a:p>
            <a:fld id="{DE42F99F-C3BD-439B-B38E-59375BB5C084}" type="slidenum">
              <a:rPr lang="fr-BE" smtClean="0"/>
              <a:t>27</a:t>
            </a:fld>
            <a:endParaRPr lang="fr-BE"/>
          </a:p>
        </p:txBody>
      </p:sp>
    </p:spTree>
    <p:extLst>
      <p:ext uri="{BB962C8B-B14F-4D97-AF65-F5344CB8AC3E}">
        <p14:creationId xmlns:p14="http://schemas.microsoft.com/office/powerpoint/2010/main" val="26360340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969263" y="158509"/>
            <a:ext cx="10295167" cy="6178283"/>
          </a:xfrm>
          <a:prstGeom prst="rect">
            <a:avLst/>
          </a:prstGeom>
        </p:spPr>
      </p:pic>
      <p:sp>
        <p:nvSpPr>
          <p:cNvPr id="3" name="ZoneTexte 2"/>
          <p:cNvSpPr txBox="1"/>
          <p:nvPr/>
        </p:nvSpPr>
        <p:spPr>
          <a:xfrm>
            <a:off x="5592425" y="4176632"/>
            <a:ext cx="2726644" cy="1384995"/>
          </a:xfrm>
          <a:prstGeom prst="rect">
            <a:avLst/>
          </a:prstGeom>
          <a:noFill/>
        </p:spPr>
        <p:txBody>
          <a:bodyPr wrap="none" rtlCol="0">
            <a:spAutoFit/>
          </a:bodyPr>
          <a:lstStyle/>
          <a:p>
            <a:pPr algn="ctr"/>
            <a:r>
              <a:rPr lang="fr-FR" sz="3200" b="1" dirty="0" smtClean="0">
                <a:solidFill>
                  <a:srgbClr val="00B050"/>
                </a:solidFill>
              </a:rPr>
              <a:t>All OK </a:t>
            </a:r>
          </a:p>
          <a:p>
            <a:pPr algn="ctr"/>
            <a:r>
              <a:rPr lang="fr-FR" b="1" dirty="0">
                <a:solidFill>
                  <a:srgbClr val="FF0000"/>
                </a:solidFill>
              </a:rPr>
              <a:t>b</a:t>
            </a:r>
            <a:r>
              <a:rPr lang="fr-FR" b="1" dirty="0" smtClean="0">
                <a:solidFill>
                  <a:srgbClr val="FF0000"/>
                </a:solidFill>
              </a:rPr>
              <a:t>ut</a:t>
            </a:r>
          </a:p>
          <a:p>
            <a:pPr algn="ctr"/>
            <a:r>
              <a:rPr lang="fr-FR" sz="3200" b="1" dirty="0" smtClean="0">
                <a:solidFill>
                  <a:srgbClr val="FF0000"/>
                </a:solidFill>
              </a:rPr>
              <a:t>Compressive ? </a:t>
            </a:r>
            <a:endParaRPr lang="fr-BE" sz="3200" b="1" dirty="0">
              <a:solidFill>
                <a:srgbClr val="FF0000"/>
              </a:solidFill>
            </a:endParaRPr>
          </a:p>
        </p:txBody>
      </p:sp>
      <p:sp>
        <p:nvSpPr>
          <p:cNvPr id="4" name="Espace réservé du pied de page 3"/>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5" name="Espace réservé du numéro de diapositive 4"/>
          <p:cNvSpPr>
            <a:spLocks noGrp="1"/>
          </p:cNvSpPr>
          <p:nvPr>
            <p:ph type="sldNum" sz="quarter" idx="12"/>
          </p:nvPr>
        </p:nvSpPr>
        <p:spPr/>
        <p:txBody>
          <a:bodyPr/>
          <a:lstStyle/>
          <a:p>
            <a:fld id="{DE42F99F-C3BD-439B-B38E-59375BB5C084}" type="slidenum">
              <a:rPr lang="fr-BE" smtClean="0"/>
              <a:t>28</a:t>
            </a:fld>
            <a:endParaRPr lang="fr-BE"/>
          </a:p>
        </p:txBody>
      </p:sp>
    </p:spTree>
    <p:extLst>
      <p:ext uri="{BB962C8B-B14F-4D97-AF65-F5344CB8AC3E}">
        <p14:creationId xmlns:p14="http://schemas.microsoft.com/office/powerpoint/2010/main" val="315112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712724" y="1316334"/>
            <a:ext cx="5928161" cy="2862322"/>
          </a:xfrm>
          <a:prstGeom prst="rect">
            <a:avLst/>
          </a:prstGeom>
          <a:noFill/>
        </p:spPr>
        <p:txBody>
          <a:bodyPr wrap="none" rtlCol="0">
            <a:spAutoFit/>
          </a:bodyPr>
          <a:lstStyle/>
          <a:p>
            <a:pPr algn="ctr"/>
            <a:r>
              <a:rPr lang="fr-FR" sz="4000" b="1" dirty="0" err="1" smtClean="0"/>
              <a:t>Repetition</a:t>
            </a:r>
            <a:r>
              <a:rPr lang="fr-FR" sz="4000" b="1" dirty="0" smtClean="0"/>
              <a:t> </a:t>
            </a:r>
            <a:r>
              <a:rPr lang="fr-FR" sz="4000" b="1" dirty="0" err="1" smtClean="0"/>
              <a:t>curves</a:t>
            </a:r>
            <a:r>
              <a:rPr lang="fr-FR" sz="4000" b="1" dirty="0" smtClean="0"/>
              <a:t> </a:t>
            </a:r>
            <a:r>
              <a:rPr lang="fr-FR" sz="4000" b="1" dirty="0" err="1" smtClean="0"/>
              <a:t>with</a:t>
            </a:r>
            <a:r>
              <a:rPr lang="fr-FR" sz="4000" b="1" dirty="0" smtClean="0"/>
              <a:t> the </a:t>
            </a:r>
          </a:p>
          <a:p>
            <a:pPr algn="ctr"/>
            <a:endParaRPr lang="fr-FR" sz="4000" b="1" dirty="0"/>
          </a:p>
          <a:p>
            <a:pPr algn="ctr"/>
            <a:r>
              <a:rPr lang="fr-FR" sz="6000" b="1" dirty="0" smtClean="0"/>
              <a:t>10</a:t>
            </a:r>
          </a:p>
          <a:p>
            <a:pPr algn="ctr"/>
            <a:r>
              <a:rPr lang="fr-FR" sz="4000" b="1" dirty="0" err="1"/>
              <a:t>d</a:t>
            </a:r>
            <a:r>
              <a:rPr lang="fr-FR" sz="4000" b="1" dirty="0" err="1" smtClean="0"/>
              <a:t>egrees</a:t>
            </a:r>
            <a:r>
              <a:rPr lang="fr-FR" sz="4000" b="1" dirty="0" smtClean="0"/>
              <a:t> </a:t>
            </a:r>
            <a:r>
              <a:rPr lang="fr-FR" sz="4000" b="1" dirty="0" err="1" smtClean="0"/>
              <a:t>scale</a:t>
            </a:r>
            <a:endParaRPr lang="fr-BE" sz="4000" b="1" dirty="0"/>
          </a:p>
        </p:txBody>
      </p:sp>
      <p:sp>
        <p:nvSpPr>
          <p:cNvPr id="3" name="Espace réservé du pied de page 2"/>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4" name="Espace réservé du numéro de diapositive 3"/>
          <p:cNvSpPr>
            <a:spLocks noGrp="1"/>
          </p:cNvSpPr>
          <p:nvPr>
            <p:ph type="sldNum" sz="quarter" idx="12"/>
          </p:nvPr>
        </p:nvSpPr>
        <p:spPr/>
        <p:txBody>
          <a:bodyPr/>
          <a:lstStyle/>
          <a:p>
            <a:fld id="{DE42F99F-C3BD-439B-B38E-59375BB5C084}" type="slidenum">
              <a:rPr lang="fr-BE" smtClean="0"/>
              <a:t>29</a:t>
            </a:fld>
            <a:endParaRPr lang="fr-BE"/>
          </a:p>
        </p:txBody>
      </p:sp>
    </p:spTree>
    <p:extLst>
      <p:ext uri="{BB962C8B-B14F-4D97-AF65-F5344CB8AC3E}">
        <p14:creationId xmlns:p14="http://schemas.microsoft.com/office/powerpoint/2010/main" val="28691822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22306" y="5151760"/>
            <a:ext cx="11161274"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fr-FR" sz="28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 the domain of loudness, is 50 </a:t>
            </a:r>
            <a:r>
              <a:rPr kumimoji="0" lang="en-US" altLang="fr-FR" sz="2800" b="1"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db</a:t>
            </a:r>
            <a:r>
              <a:rPr kumimoji="0" lang="en-US" altLang="fr-FR" sz="28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perceived different from 60 </a:t>
            </a:r>
            <a:r>
              <a:rPr kumimoji="0" lang="en-US" altLang="fr-FR" sz="2800" b="1"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db</a:t>
            </a:r>
            <a:r>
              <a:rPr kumimoji="0" lang="en-US" altLang="fr-FR" sz="28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fr-FR" sz="28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3" name="Rectangle 2"/>
          <p:cNvSpPr/>
          <p:nvPr/>
        </p:nvSpPr>
        <p:spPr>
          <a:xfrm>
            <a:off x="313944" y="18806"/>
            <a:ext cx="12679680" cy="892552"/>
          </a:xfrm>
          <a:prstGeom prst="rect">
            <a:avLst/>
          </a:prstGeom>
        </p:spPr>
        <p:txBody>
          <a:bodyPr wrap="square">
            <a:spAutoFit/>
          </a:bodyPr>
          <a:lstStyle/>
          <a:p>
            <a:r>
              <a:rPr lang="en-US" sz="2400" b="1" dirty="0" smtClean="0">
                <a:latin typeface="Times New Roman" panose="02020603050405020304" pitchFamily="18" charset="0"/>
                <a:ea typeface="Calibri" panose="020F0502020204030204" pitchFamily="34" charset="0"/>
              </a:rPr>
              <a:t>Vickers </a:t>
            </a:r>
            <a:r>
              <a:rPr lang="en-US" sz="2400" b="1" dirty="0">
                <a:latin typeface="Times New Roman" panose="02020603050405020304" pitchFamily="18" charset="0"/>
                <a:ea typeface="Calibri" panose="020F0502020204030204" pitchFamily="34" charset="0"/>
              </a:rPr>
              <a:t>(2001, p. </a:t>
            </a:r>
            <a:r>
              <a:rPr lang="en-US" sz="2400" b="1" dirty="0" smtClean="0">
                <a:latin typeface="Times New Roman" panose="02020603050405020304" pitchFamily="18" charset="0"/>
                <a:ea typeface="Calibri" panose="020F0502020204030204" pitchFamily="34" charset="0"/>
              </a:rPr>
              <a:t>148, cited by </a:t>
            </a:r>
            <a:r>
              <a:rPr lang="en-US" sz="2400" b="1" dirty="0" err="1" smtClean="0">
                <a:latin typeface="Times New Roman" panose="02020603050405020304" pitchFamily="18" charset="0"/>
                <a:ea typeface="Calibri" panose="020F0502020204030204" pitchFamily="34" charset="0"/>
              </a:rPr>
              <a:t>Koriat</a:t>
            </a:r>
            <a:r>
              <a:rPr lang="en-US" sz="2400" b="1" dirty="0" smtClean="0">
                <a:latin typeface="Times New Roman" panose="02020603050405020304" pitchFamily="18" charset="0"/>
                <a:ea typeface="Calibri" panose="020F0502020204030204" pitchFamily="34" charset="0"/>
              </a:rPr>
              <a:t>, ) </a:t>
            </a:r>
          </a:p>
          <a:p>
            <a:r>
              <a:rPr lang="en-US" sz="2800" dirty="0" smtClean="0">
                <a:latin typeface="Times New Roman" panose="02020603050405020304" pitchFamily="18" charset="0"/>
                <a:ea typeface="Calibri" panose="020F0502020204030204" pitchFamily="34" charset="0"/>
              </a:rPr>
              <a:t>“</a:t>
            </a:r>
            <a:r>
              <a:rPr lang="en-US" sz="2800" b="1" dirty="0" smtClean="0">
                <a:latin typeface="Times New Roman" panose="02020603050405020304" pitchFamily="18" charset="0"/>
                <a:ea typeface="Calibri" panose="020F0502020204030204" pitchFamily="34" charset="0"/>
              </a:rPr>
              <a:t>confidence has been overlooked </a:t>
            </a:r>
            <a:r>
              <a:rPr lang="en-US" sz="2800" b="1" dirty="0">
                <a:latin typeface="Times New Roman" panose="02020603050405020304" pitchFamily="18" charset="0"/>
                <a:ea typeface="Calibri" panose="020F0502020204030204" pitchFamily="34" charset="0"/>
              </a:rPr>
              <a:t>as an interesting variable in its own</a:t>
            </a:r>
            <a:r>
              <a:rPr lang="en-US" sz="2800" dirty="0">
                <a:latin typeface="Times New Roman" panose="02020603050405020304" pitchFamily="18" charset="0"/>
                <a:ea typeface="Calibri" panose="020F0502020204030204" pitchFamily="34" charset="0"/>
              </a:rPr>
              <a:t>.”.</a:t>
            </a:r>
            <a:endParaRPr lang="fr-BE" sz="2800" dirty="0"/>
          </a:p>
        </p:txBody>
      </p:sp>
      <p:sp>
        <p:nvSpPr>
          <p:cNvPr id="4" name="ZoneTexte 3"/>
          <p:cNvSpPr txBox="1"/>
          <p:nvPr/>
        </p:nvSpPr>
        <p:spPr>
          <a:xfrm>
            <a:off x="0" y="1016802"/>
            <a:ext cx="7282610" cy="954107"/>
          </a:xfrm>
          <a:prstGeom prst="rect">
            <a:avLst/>
          </a:prstGeom>
          <a:noFill/>
        </p:spPr>
        <p:txBody>
          <a:bodyPr wrap="square" rtlCol="0">
            <a:spAutoFit/>
          </a:bodyPr>
          <a:lstStyle/>
          <a:p>
            <a:r>
              <a:rPr lang="fr-BE" sz="2400" b="1" dirty="0" err="1" smtClean="0"/>
              <a:t>Many</a:t>
            </a:r>
            <a:r>
              <a:rPr lang="fr-BE" sz="2400" b="1" dirty="0" smtClean="0"/>
              <a:t> </a:t>
            </a:r>
            <a:r>
              <a:rPr lang="fr-BE" sz="2400" b="1" dirty="0" err="1" smtClean="0"/>
              <a:t>studies</a:t>
            </a:r>
            <a:r>
              <a:rPr lang="fr-BE" sz="2400" b="1" dirty="0" smtClean="0"/>
              <a:t> </a:t>
            </a:r>
            <a:r>
              <a:rPr lang="fr-BE" sz="2400" b="1" dirty="0" err="1" smtClean="0"/>
              <a:t>exist</a:t>
            </a:r>
            <a:r>
              <a:rPr lang="fr-BE" sz="2400" b="1" dirty="0" smtClean="0"/>
              <a:t> on </a:t>
            </a:r>
            <a:r>
              <a:rPr lang="fr-BE" sz="3200" b="1" dirty="0" smtClean="0"/>
              <a:t>Calibration</a:t>
            </a:r>
            <a:r>
              <a:rPr lang="fr-BE" sz="2400" b="1" dirty="0" smtClean="0"/>
              <a:t>, </a:t>
            </a:r>
          </a:p>
          <a:p>
            <a:r>
              <a:rPr lang="fr-BE" sz="2400" b="1" dirty="0" smtClean="0"/>
              <a:t> but </a:t>
            </a:r>
            <a:r>
              <a:rPr lang="fr-BE" sz="2400" b="1" dirty="0" err="1" smtClean="0"/>
              <a:t>what</a:t>
            </a:r>
            <a:r>
              <a:rPr lang="fr-BE" sz="2400" b="1" dirty="0" smtClean="0"/>
              <a:t> about </a:t>
            </a:r>
            <a:endParaRPr lang="fr-BE" sz="2400" b="1" dirty="0"/>
          </a:p>
        </p:txBody>
      </p:sp>
      <p:sp>
        <p:nvSpPr>
          <p:cNvPr id="5" name="Rectangle 4"/>
          <p:cNvSpPr/>
          <p:nvPr/>
        </p:nvSpPr>
        <p:spPr>
          <a:xfrm>
            <a:off x="2468410" y="1460719"/>
            <a:ext cx="5869870" cy="3108543"/>
          </a:xfrm>
          <a:prstGeom prst="rect">
            <a:avLst/>
          </a:prstGeom>
        </p:spPr>
        <p:txBody>
          <a:bodyPr wrap="square">
            <a:spAutoFit/>
          </a:bodyPr>
          <a:lstStyle/>
          <a:p>
            <a:pPr lvl="0" algn="just" eaLnBrk="0" fontAlgn="base" hangingPunct="0">
              <a:spcBef>
                <a:spcPct val="0"/>
              </a:spcBef>
              <a:spcAft>
                <a:spcPct val="0"/>
              </a:spcAft>
            </a:pPr>
            <a:r>
              <a:rPr lang="en-US" altLang="fr-FR"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a:t>
            </a:r>
            <a:r>
              <a:rPr lang="en-US" altLang="fr-FR" sz="28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recision </a:t>
            </a:r>
          </a:p>
          <a:p>
            <a:pPr lvl="0" algn="just" eaLnBrk="0" fontAlgn="base" hangingPunct="0">
              <a:spcBef>
                <a:spcPct val="0"/>
              </a:spcBef>
              <a:spcAft>
                <a:spcPct val="0"/>
              </a:spcAft>
            </a:pPr>
            <a:r>
              <a:rPr lang="en-US" altLang="fr-FR" sz="28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resolving </a:t>
            </a:r>
            <a:r>
              <a:rPr lang="en-US" altLang="fr-FR"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power</a:t>
            </a:r>
            <a:r>
              <a:rPr lang="en-US" altLang="fr-FR"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altLang="fr-FR"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lvl="0" algn="just" eaLnBrk="0" fontAlgn="base" hangingPunct="0">
              <a:spcBef>
                <a:spcPct val="0"/>
              </a:spcBef>
              <a:spcAft>
                <a:spcPct val="0"/>
              </a:spcAft>
            </a:pPr>
            <a:r>
              <a:rPr lang="en-US" altLang="fr-FR" sz="28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sensitivity</a:t>
            </a:r>
            <a:r>
              <a:rPr lang="en-US" altLang="fr-FR"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altLang="fr-FR"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lvl="0" algn="just" eaLnBrk="0" fontAlgn="base" hangingPunct="0">
              <a:spcBef>
                <a:spcPct val="0"/>
              </a:spcBef>
              <a:spcAft>
                <a:spcPct val="0"/>
              </a:spcAft>
            </a:pPr>
            <a:r>
              <a:rPr lang="en-US" altLang="fr-FR"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a:t>
            </a:r>
            <a:r>
              <a:rPr lang="en-US" altLang="fr-FR" sz="28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efinition, </a:t>
            </a:r>
          </a:p>
          <a:p>
            <a:pPr lvl="0" algn="just" eaLnBrk="0" fontAlgn="base" hangingPunct="0">
              <a:spcBef>
                <a:spcPct val="0"/>
              </a:spcBef>
              <a:spcAft>
                <a:spcPct val="0"/>
              </a:spcAft>
            </a:pPr>
            <a:r>
              <a:rPr lang="en-US" altLang="fr-FR" sz="28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granularity</a:t>
            </a:r>
            <a:r>
              <a:rPr lang="en-US" altLang="fr-FR"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altLang="fr-FR"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lvl="0" algn="just" eaLnBrk="0" fontAlgn="base" hangingPunct="0">
              <a:spcBef>
                <a:spcPct val="0"/>
              </a:spcBef>
              <a:spcAft>
                <a:spcPct val="0"/>
              </a:spcAft>
            </a:pPr>
            <a:r>
              <a:rPr lang="en-US" altLang="fr-FR" sz="28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acuity</a:t>
            </a:r>
            <a:r>
              <a:rPr lang="en-US" altLang="fr-FR"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a:p>
            <a:pPr lvl="0" algn="just" eaLnBrk="0" fontAlgn="base" hangingPunct="0">
              <a:spcBef>
                <a:spcPct val="0"/>
              </a:spcBef>
              <a:spcAft>
                <a:spcPct val="0"/>
              </a:spcAft>
            </a:pPr>
            <a:r>
              <a:rPr lang="en-US" altLang="fr-FR"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a:t>
            </a:r>
            <a:r>
              <a:rPr lang="en-US" altLang="fr-FR" sz="28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he just noticeable difference (</a:t>
            </a:r>
            <a:r>
              <a:rPr lang="en-US" altLang="fr-FR" sz="2800" b="1"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jnd</a:t>
            </a:r>
            <a:r>
              <a:rPr lang="en-US" altLang="fr-FR" sz="28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altLang="fr-FR" sz="4000" b="1" i="1" dirty="0">
              <a:solidFill>
                <a:srgbClr val="FF0000"/>
              </a:solidFill>
              <a:latin typeface="Arial" panose="020B0604020202020204" pitchFamily="34" charset="0"/>
            </a:endParaRPr>
          </a:p>
        </p:txBody>
      </p:sp>
      <p:sp>
        <p:nvSpPr>
          <p:cNvPr id="6" name="Rectangle 5"/>
          <p:cNvSpPr/>
          <p:nvPr/>
        </p:nvSpPr>
        <p:spPr>
          <a:xfrm>
            <a:off x="313944" y="5628814"/>
            <a:ext cx="11060790" cy="523220"/>
          </a:xfrm>
          <a:prstGeom prst="rect">
            <a:avLst/>
          </a:prstGeom>
        </p:spPr>
        <p:txBody>
          <a:bodyPr wrap="square">
            <a:spAutoFit/>
          </a:bodyPr>
          <a:lstStyle/>
          <a:p>
            <a:pPr lvl="0" algn="just" eaLnBrk="0" fontAlgn="base" hangingPunct="0">
              <a:spcBef>
                <a:spcPct val="0"/>
              </a:spcBef>
              <a:spcAft>
                <a:spcPct val="0"/>
              </a:spcAft>
            </a:pPr>
            <a:r>
              <a:rPr lang="en-US" altLang="fr-FR" sz="2800" b="1"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In the domain of confidence, is 50</a:t>
            </a:r>
            <a:r>
              <a:rPr lang="en-US" altLang="fr-FR" sz="2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altLang="fr-FR" sz="2800" b="1"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perceived different </a:t>
            </a:r>
            <a:r>
              <a:rPr lang="en-US" altLang="fr-FR" sz="2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from 60</a:t>
            </a:r>
            <a:r>
              <a:rPr lang="en-US" altLang="fr-FR" sz="2800" b="1"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endParaRPr lang="en-US" altLang="fr-FR" sz="2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1164150" y="4636523"/>
            <a:ext cx="9677586" cy="523220"/>
          </a:xfrm>
          <a:prstGeom prst="rect">
            <a:avLst/>
          </a:prstGeom>
        </p:spPr>
        <p:txBody>
          <a:bodyPr wrap="none">
            <a:spAutoFit/>
          </a:bodyPr>
          <a:lstStyle/>
          <a:p>
            <a:r>
              <a:rPr lang="en-US" altLang="fr-FR" sz="2800" b="1" dirty="0" smtClean="0">
                <a:latin typeface="Times New Roman" panose="02020603050405020304" pitchFamily="18" charset="0"/>
                <a:ea typeface="Calibri" panose="020F0502020204030204" pitchFamily="34" charset="0"/>
                <a:cs typeface="Times New Roman" panose="02020603050405020304" pitchFamily="18" charset="0"/>
              </a:rPr>
              <a:t>Fechner &amp;    S. S. Stevens </a:t>
            </a:r>
            <a:r>
              <a:rPr lang="en-US" altLang="fr-FR" sz="2800" b="1" dirty="0">
                <a:latin typeface="Times New Roman" panose="02020603050405020304" pitchFamily="18" charset="0"/>
                <a:ea typeface="Calibri" panose="020F0502020204030204" pitchFamily="34" charset="0"/>
                <a:cs typeface="Times New Roman" panose="02020603050405020304" pitchFamily="18" charset="0"/>
              </a:rPr>
              <a:t>“On the psychophysical law” (1957)</a:t>
            </a:r>
            <a:endParaRPr lang="fr-BE" sz="2800" dirty="0"/>
          </a:p>
        </p:txBody>
      </p:sp>
      <p:sp>
        <p:nvSpPr>
          <p:cNvPr id="8" name="Rectangle 7"/>
          <p:cNvSpPr/>
          <p:nvPr/>
        </p:nvSpPr>
        <p:spPr>
          <a:xfrm>
            <a:off x="7568424" y="2052619"/>
            <a:ext cx="2654568" cy="923330"/>
          </a:xfrm>
          <a:prstGeom prst="rect">
            <a:avLst/>
          </a:prstGeom>
          <a:ln>
            <a:solidFill>
              <a:schemeClr val="tx1"/>
            </a:solidFill>
          </a:ln>
        </p:spPr>
        <p:txBody>
          <a:bodyPr wrap="square">
            <a:spAutoFit/>
          </a:bodyPr>
          <a:lstStyle/>
          <a:p>
            <a:r>
              <a:rPr lang="en-US" altLang="fr-FR" b="1" dirty="0" err="1">
                <a:latin typeface="Times New Roman" panose="02020603050405020304" pitchFamily="18" charset="0"/>
                <a:ea typeface="Calibri" panose="020F0502020204030204" pitchFamily="34" charset="0"/>
                <a:cs typeface="Times New Roman" panose="02020603050405020304" pitchFamily="18" charset="0"/>
              </a:rPr>
              <a:t>Veenman</a:t>
            </a:r>
            <a:r>
              <a:rPr lang="en-US" altLang="fr-FR" b="1" dirty="0">
                <a:latin typeface="Times New Roman" panose="02020603050405020304" pitchFamily="18" charset="0"/>
                <a:ea typeface="Calibri" panose="020F0502020204030204" pitchFamily="34" charset="0"/>
                <a:cs typeface="Times New Roman" panose="02020603050405020304" pitchFamily="18" charset="0"/>
              </a:rPr>
              <a:t> (</a:t>
            </a:r>
            <a:r>
              <a:rPr lang="en-US" altLang="fr-FR" b="1" dirty="0" smtClean="0">
                <a:latin typeface="Times New Roman" panose="02020603050405020304" pitchFamily="18" charset="0"/>
                <a:ea typeface="Calibri" panose="020F0502020204030204" pitchFamily="34" charset="0"/>
                <a:cs typeface="Times New Roman" panose="02020603050405020304" pitchFamily="18" charset="0"/>
              </a:rPr>
              <a:t>2007) calls for  </a:t>
            </a:r>
          </a:p>
          <a:p>
            <a:r>
              <a:rPr lang="en-US" altLang="fr-FR" b="1" dirty="0" smtClean="0">
                <a:latin typeface="Times New Roman" panose="02020603050405020304" pitchFamily="18" charset="0"/>
                <a:ea typeface="Calibri" panose="020F0502020204030204" pitchFamily="34" charset="0"/>
                <a:cs typeface="Times New Roman" panose="02020603050405020304" pitchFamily="18" charset="0"/>
              </a:rPr>
              <a:t>“</a:t>
            </a:r>
            <a:r>
              <a:rPr lang="en-US" altLang="fr-FR" b="1" dirty="0">
                <a:latin typeface="Times New Roman" panose="02020603050405020304" pitchFamily="18" charset="0"/>
                <a:ea typeface="Calibri" panose="020F0502020204030204" pitchFamily="34" charset="0"/>
                <a:cs typeface="Times New Roman" panose="02020603050405020304" pitchFamily="18" charset="0"/>
              </a:rPr>
              <a:t>reliability measures </a:t>
            </a:r>
            <a:endParaRPr lang="en-US" altLang="fr-FR" b="1" dirty="0" smtClean="0">
              <a:latin typeface="Times New Roman" panose="02020603050405020304" pitchFamily="18" charset="0"/>
              <a:ea typeface="Calibri" panose="020F0502020204030204" pitchFamily="34" charset="0"/>
              <a:cs typeface="Times New Roman" panose="02020603050405020304" pitchFamily="18" charset="0"/>
            </a:endParaRPr>
          </a:p>
          <a:p>
            <a:r>
              <a:rPr lang="en-US" altLang="fr-FR" b="1" dirty="0" smtClean="0">
                <a:latin typeface="Times New Roman" panose="02020603050405020304" pitchFamily="18" charset="0"/>
                <a:ea typeface="Calibri" panose="020F0502020204030204" pitchFamily="34" charset="0"/>
                <a:cs typeface="Times New Roman" panose="02020603050405020304" pitchFamily="18" charset="0"/>
              </a:rPr>
              <a:t>for the </a:t>
            </a:r>
            <a:r>
              <a:rPr lang="en-US" altLang="fr-FR" b="1" dirty="0">
                <a:latin typeface="Times New Roman" panose="02020603050405020304" pitchFamily="18" charset="0"/>
                <a:ea typeface="Calibri" panose="020F0502020204030204" pitchFamily="34" charset="0"/>
                <a:cs typeface="Times New Roman" panose="02020603050405020304" pitchFamily="18" charset="0"/>
              </a:rPr>
              <a:t>self-report data”</a:t>
            </a:r>
            <a:endParaRPr lang="fr-BE" dirty="0"/>
          </a:p>
        </p:txBody>
      </p:sp>
      <p:sp>
        <p:nvSpPr>
          <p:cNvPr id="9" name="Espace réservé du pied de page 8"/>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10" name="Espace réservé du numéro de diapositive 9"/>
          <p:cNvSpPr>
            <a:spLocks noGrp="1"/>
          </p:cNvSpPr>
          <p:nvPr>
            <p:ph type="sldNum" sz="quarter" idx="12"/>
          </p:nvPr>
        </p:nvSpPr>
        <p:spPr/>
        <p:txBody>
          <a:bodyPr/>
          <a:lstStyle/>
          <a:p>
            <a:fld id="{DE42F99F-C3BD-439B-B38E-59375BB5C084}" type="slidenum">
              <a:rPr lang="fr-BE" smtClean="0"/>
              <a:t>3</a:t>
            </a:fld>
            <a:endParaRPr lang="fr-BE"/>
          </a:p>
        </p:txBody>
      </p:sp>
    </p:spTree>
    <p:extLst>
      <p:ext uri="{BB962C8B-B14F-4D97-AF65-F5344CB8AC3E}">
        <p14:creationId xmlns:p14="http://schemas.microsoft.com/office/powerpoint/2010/main" val="76219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5" name="Espace réservé du numéro de diapositive 4"/>
          <p:cNvSpPr>
            <a:spLocks noGrp="1"/>
          </p:cNvSpPr>
          <p:nvPr>
            <p:ph type="sldNum" sz="quarter" idx="12"/>
          </p:nvPr>
        </p:nvSpPr>
        <p:spPr/>
        <p:txBody>
          <a:bodyPr/>
          <a:lstStyle/>
          <a:p>
            <a:fld id="{DE42F99F-C3BD-439B-B38E-59375BB5C084}" type="slidenum">
              <a:rPr lang="fr-BE" smtClean="0"/>
              <a:t>30</a:t>
            </a:fld>
            <a:endParaRPr lang="fr-BE"/>
          </a:p>
        </p:txBody>
      </p:sp>
      <p:pic>
        <p:nvPicPr>
          <p:cNvPr id="6" name="Image 5"/>
          <p:cNvPicPr>
            <a:picLocks noChangeAspect="1"/>
          </p:cNvPicPr>
          <p:nvPr/>
        </p:nvPicPr>
        <p:blipFill>
          <a:blip r:embed="rId2"/>
          <a:stretch>
            <a:fillRect/>
          </a:stretch>
        </p:blipFill>
        <p:spPr>
          <a:xfrm>
            <a:off x="912875" y="212598"/>
            <a:ext cx="10182031" cy="5813298"/>
          </a:xfrm>
          <a:prstGeom prst="rect">
            <a:avLst/>
          </a:prstGeom>
        </p:spPr>
      </p:pic>
      <p:sp>
        <p:nvSpPr>
          <p:cNvPr id="2" name="Rectangle 1"/>
          <p:cNvSpPr/>
          <p:nvPr/>
        </p:nvSpPr>
        <p:spPr>
          <a:xfrm>
            <a:off x="5799909" y="1645920"/>
            <a:ext cx="5155474" cy="783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48283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5" name="Espace réservé du numéro de diapositive 4"/>
          <p:cNvSpPr>
            <a:spLocks noGrp="1"/>
          </p:cNvSpPr>
          <p:nvPr>
            <p:ph type="sldNum" sz="quarter" idx="12"/>
          </p:nvPr>
        </p:nvSpPr>
        <p:spPr/>
        <p:txBody>
          <a:bodyPr/>
          <a:lstStyle/>
          <a:p>
            <a:fld id="{DE42F99F-C3BD-439B-B38E-59375BB5C084}" type="slidenum">
              <a:rPr lang="fr-BE" smtClean="0"/>
              <a:t>31</a:t>
            </a:fld>
            <a:endParaRPr lang="fr-BE"/>
          </a:p>
        </p:txBody>
      </p:sp>
      <p:pic>
        <p:nvPicPr>
          <p:cNvPr id="6" name="Image 5"/>
          <p:cNvPicPr>
            <a:picLocks noChangeAspect="1"/>
          </p:cNvPicPr>
          <p:nvPr/>
        </p:nvPicPr>
        <p:blipFill>
          <a:blip r:embed="rId2"/>
          <a:stretch>
            <a:fillRect/>
          </a:stretch>
        </p:blipFill>
        <p:spPr>
          <a:xfrm>
            <a:off x="931163" y="368046"/>
            <a:ext cx="10005857" cy="5712714"/>
          </a:xfrm>
          <a:prstGeom prst="rect">
            <a:avLst/>
          </a:prstGeom>
        </p:spPr>
      </p:pic>
      <p:sp>
        <p:nvSpPr>
          <p:cNvPr id="7" name="Rectangle 6"/>
          <p:cNvSpPr/>
          <p:nvPr/>
        </p:nvSpPr>
        <p:spPr>
          <a:xfrm>
            <a:off x="5677989" y="1663337"/>
            <a:ext cx="5155474" cy="783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54115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5" name="Espace réservé du numéro de diapositive 4"/>
          <p:cNvSpPr>
            <a:spLocks noGrp="1"/>
          </p:cNvSpPr>
          <p:nvPr>
            <p:ph type="sldNum" sz="quarter" idx="12"/>
          </p:nvPr>
        </p:nvSpPr>
        <p:spPr/>
        <p:txBody>
          <a:bodyPr/>
          <a:lstStyle/>
          <a:p>
            <a:fld id="{DE42F99F-C3BD-439B-B38E-59375BB5C084}" type="slidenum">
              <a:rPr lang="fr-BE" smtClean="0"/>
              <a:t>32</a:t>
            </a:fld>
            <a:endParaRPr lang="fr-BE"/>
          </a:p>
        </p:txBody>
      </p:sp>
      <p:pic>
        <p:nvPicPr>
          <p:cNvPr id="6" name="Image 5"/>
          <p:cNvPicPr>
            <a:picLocks noChangeAspect="1"/>
          </p:cNvPicPr>
          <p:nvPr/>
        </p:nvPicPr>
        <p:blipFill>
          <a:blip r:embed="rId2"/>
          <a:stretch>
            <a:fillRect/>
          </a:stretch>
        </p:blipFill>
        <p:spPr>
          <a:xfrm>
            <a:off x="586573" y="283464"/>
            <a:ext cx="10266113" cy="5861304"/>
          </a:xfrm>
          <a:prstGeom prst="rect">
            <a:avLst/>
          </a:prstGeom>
        </p:spPr>
      </p:pic>
      <p:sp>
        <p:nvSpPr>
          <p:cNvPr id="7" name="Rectangle 6"/>
          <p:cNvSpPr/>
          <p:nvPr/>
        </p:nvSpPr>
        <p:spPr>
          <a:xfrm>
            <a:off x="1994263" y="3526972"/>
            <a:ext cx="5155474" cy="783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08332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6" name="Espace réservé du numéro de diapositive 5"/>
          <p:cNvSpPr>
            <a:spLocks noGrp="1"/>
          </p:cNvSpPr>
          <p:nvPr>
            <p:ph type="sldNum" sz="quarter" idx="12"/>
          </p:nvPr>
        </p:nvSpPr>
        <p:spPr/>
        <p:txBody>
          <a:bodyPr/>
          <a:lstStyle/>
          <a:p>
            <a:fld id="{DE42F99F-C3BD-439B-B38E-59375BB5C084}" type="slidenum">
              <a:rPr lang="fr-BE" smtClean="0"/>
              <a:t>33</a:t>
            </a:fld>
            <a:endParaRPr lang="fr-BE"/>
          </a:p>
        </p:txBody>
      </p:sp>
      <p:pic>
        <p:nvPicPr>
          <p:cNvPr id="7" name="Image 6"/>
          <p:cNvPicPr>
            <a:picLocks noChangeAspect="1"/>
          </p:cNvPicPr>
          <p:nvPr/>
        </p:nvPicPr>
        <p:blipFill>
          <a:blip r:embed="rId2"/>
          <a:stretch>
            <a:fillRect/>
          </a:stretch>
        </p:blipFill>
        <p:spPr>
          <a:xfrm>
            <a:off x="1192691" y="210311"/>
            <a:ext cx="9386979" cy="6161913"/>
          </a:xfrm>
          <a:prstGeom prst="rect">
            <a:avLst/>
          </a:prstGeom>
        </p:spPr>
      </p:pic>
      <p:sp>
        <p:nvSpPr>
          <p:cNvPr id="8" name="Rectangle 7"/>
          <p:cNvSpPr/>
          <p:nvPr/>
        </p:nvSpPr>
        <p:spPr>
          <a:xfrm>
            <a:off x="3308443" y="4032069"/>
            <a:ext cx="5155474" cy="783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52367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5" name="Espace réservé du numéro de diapositive 4"/>
          <p:cNvSpPr>
            <a:spLocks noGrp="1"/>
          </p:cNvSpPr>
          <p:nvPr>
            <p:ph type="sldNum" sz="quarter" idx="12"/>
          </p:nvPr>
        </p:nvSpPr>
        <p:spPr/>
        <p:txBody>
          <a:bodyPr/>
          <a:lstStyle/>
          <a:p>
            <a:fld id="{DE42F99F-C3BD-439B-B38E-59375BB5C084}" type="slidenum">
              <a:rPr lang="fr-BE" smtClean="0"/>
              <a:t>34</a:t>
            </a:fld>
            <a:endParaRPr lang="fr-BE"/>
          </a:p>
        </p:txBody>
      </p:sp>
      <p:pic>
        <p:nvPicPr>
          <p:cNvPr id="6" name="Image 5"/>
          <p:cNvPicPr>
            <a:picLocks noChangeAspect="1"/>
          </p:cNvPicPr>
          <p:nvPr/>
        </p:nvPicPr>
        <p:blipFill>
          <a:blip r:embed="rId2"/>
          <a:stretch>
            <a:fillRect/>
          </a:stretch>
        </p:blipFill>
        <p:spPr>
          <a:xfrm>
            <a:off x="699246" y="185166"/>
            <a:ext cx="10470315" cy="5977890"/>
          </a:xfrm>
          <a:prstGeom prst="rect">
            <a:avLst/>
          </a:prstGeom>
        </p:spPr>
      </p:pic>
      <p:sp>
        <p:nvSpPr>
          <p:cNvPr id="7" name="Rectangle 6"/>
          <p:cNvSpPr/>
          <p:nvPr/>
        </p:nvSpPr>
        <p:spPr>
          <a:xfrm>
            <a:off x="3648892" y="3587932"/>
            <a:ext cx="5155474" cy="783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46731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5" name="Espace réservé du numéro de diapositive 4"/>
          <p:cNvSpPr>
            <a:spLocks noGrp="1"/>
          </p:cNvSpPr>
          <p:nvPr>
            <p:ph type="sldNum" sz="quarter" idx="12"/>
          </p:nvPr>
        </p:nvSpPr>
        <p:spPr/>
        <p:txBody>
          <a:bodyPr/>
          <a:lstStyle/>
          <a:p>
            <a:fld id="{DE42F99F-C3BD-439B-B38E-59375BB5C084}" type="slidenum">
              <a:rPr lang="fr-BE" smtClean="0"/>
              <a:t>35</a:t>
            </a:fld>
            <a:endParaRPr lang="fr-BE"/>
          </a:p>
        </p:txBody>
      </p:sp>
      <p:pic>
        <p:nvPicPr>
          <p:cNvPr id="6" name="Image 5"/>
          <p:cNvPicPr>
            <a:picLocks noChangeAspect="1"/>
          </p:cNvPicPr>
          <p:nvPr/>
        </p:nvPicPr>
        <p:blipFill>
          <a:blip r:embed="rId2"/>
          <a:stretch>
            <a:fillRect/>
          </a:stretch>
        </p:blipFill>
        <p:spPr>
          <a:xfrm>
            <a:off x="699247" y="139446"/>
            <a:ext cx="10625512" cy="5977890"/>
          </a:xfrm>
          <a:prstGeom prst="rect">
            <a:avLst/>
          </a:prstGeom>
        </p:spPr>
      </p:pic>
      <p:sp>
        <p:nvSpPr>
          <p:cNvPr id="7" name="Rectangle 6"/>
          <p:cNvSpPr/>
          <p:nvPr/>
        </p:nvSpPr>
        <p:spPr>
          <a:xfrm>
            <a:off x="1802674" y="1698172"/>
            <a:ext cx="4258492" cy="1201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01054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231953" y="184731"/>
            <a:ext cx="10198046" cy="5822442"/>
          </a:xfrm>
          <a:prstGeom prst="rect">
            <a:avLst/>
          </a:prstGeom>
        </p:spPr>
      </p:pic>
      <p:sp>
        <p:nvSpPr>
          <p:cNvPr id="3" name="Espace réservé du pied de page 2"/>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5" name="Espace réservé du numéro de diapositive 4"/>
          <p:cNvSpPr>
            <a:spLocks noGrp="1"/>
          </p:cNvSpPr>
          <p:nvPr>
            <p:ph type="sldNum" sz="quarter" idx="12"/>
          </p:nvPr>
        </p:nvSpPr>
        <p:spPr/>
        <p:txBody>
          <a:bodyPr/>
          <a:lstStyle/>
          <a:p>
            <a:fld id="{DE42F99F-C3BD-439B-B38E-59375BB5C084}" type="slidenum">
              <a:rPr lang="fr-BE" smtClean="0"/>
              <a:t>36</a:t>
            </a:fld>
            <a:endParaRPr lang="fr-BE"/>
          </a:p>
        </p:txBody>
      </p:sp>
      <p:sp>
        <p:nvSpPr>
          <p:cNvPr id="6" name="Rectangle 5"/>
          <p:cNvSpPr/>
          <p:nvPr/>
        </p:nvSpPr>
        <p:spPr>
          <a:xfrm>
            <a:off x="2301149" y="1201783"/>
            <a:ext cx="4195445" cy="1123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66972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995172" y="111252"/>
            <a:ext cx="10274696" cy="5868924"/>
          </a:xfrm>
          <a:prstGeom prst="rect">
            <a:avLst/>
          </a:prstGeom>
        </p:spPr>
      </p:pic>
      <p:sp>
        <p:nvSpPr>
          <p:cNvPr id="4" name="Espace réservé du pied de page 3"/>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5" name="Espace réservé du numéro de diapositive 4"/>
          <p:cNvSpPr>
            <a:spLocks noGrp="1"/>
          </p:cNvSpPr>
          <p:nvPr>
            <p:ph type="sldNum" sz="quarter" idx="12"/>
          </p:nvPr>
        </p:nvSpPr>
        <p:spPr/>
        <p:txBody>
          <a:bodyPr/>
          <a:lstStyle/>
          <a:p>
            <a:fld id="{DE42F99F-C3BD-439B-B38E-59375BB5C084}" type="slidenum">
              <a:rPr lang="fr-BE" smtClean="0"/>
              <a:t>37</a:t>
            </a:fld>
            <a:endParaRPr lang="fr-BE"/>
          </a:p>
        </p:txBody>
      </p:sp>
      <p:sp>
        <p:nvSpPr>
          <p:cNvPr id="6" name="Rectangle 5"/>
          <p:cNvSpPr/>
          <p:nvPr/>
        </p:nvSpPr>
        <p:spPr>
          <a:xfrm>
            <a:off x="2264229" y="1445623"/>
            <a:ext cx="3727268" cy="1384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52787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5" name="Espace réservé du numéro de diapositive 4"/>
          <p:cNvSpPr>
            <a:spLocks noGrp="1"/>
          </p:cNvSpPr>
          <p:nvPr>
            <p:ph type="sldNum" sz="quarter" idx="12"/>
          </p:nvPr>
        </p:nvSpPr>
        <p:spPr/>
        <p:txBody>
          <a:bodyPr/>
          <a:lstStyle/>
          <a:p>
            <a:fld id="{DE42F99F-C3BD-439B-B38E-59375BB5C084}" type="slidenum">
              <a:rPr lang="fr-BE" smtClean="0"/>
              <a:t>38</a:t>
            </a:fld>
            <a:endParaRPr lang="fr-BE"/>
          </a:p>
        </p:txBody>
      </p:sp>
      <p:pic>
        <p:nvPicPr>
          <p:cNvPr id="6" name="Image 5"/>
          <p:cNvPicPr>
            <a:picLocks noChangeAspect="1"/>
          </p:cNvPicPr>
          <p:nvPr/>
        </p:nvPicPr>
        <p:blipFill>
          <a:blip r:embed="rId2"/>
          <a:stretch>
            <a:fillRect/>
          </a:stretch>
        </p:blipFill>
        <p:spPr>
          <a:xfrm>
            <a:off x="699247" y="129540"/>
            <a:ext cx="10325454" cy="5896356"/>
          </a:xfrm>
          <a:prstGeom prst="rect">
            <a:avLst/>
          </a:prstGeom>
        </p:spPr>
      </p:pic>
      <p:sp>
        <p:nvSpPr>
          <p:cNvPr id="7" name="Rectangle 6"/>
          <p:cNvSpPr/>
          <p:nvPr/>
        </p:nvSpPr>
        <p:spPr>
          <a:xfrm>
            <a:off x="2264229" y="1445623"/>
            <a:ext cx="3727268" cy="1384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80574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7" name="Espace réservé du numéro de diapositive 6"/>
          <p:cNvSpPr>
            <a:spLocks noGrp="1"/>
          </p:cNvSpPr>
          <p:nvPr>
            <p:ph type="sldNum" sz="quarter" idx="12"/>
          </p:nvPr>
        </p:nvSpPr>
        <p:spPr/>
        <p:txBody>
          <a:bodyPr/>
          <a:lstStyle/>
          <a:p>
            <a:fld id="{DE42F99F-C3BD-439B-B38E-59375BB5C084}" type="slidenum">
              <a:rPr lang="fr-BE" smtClean="0"/>
              <a:t>39</a:t>
            </a:fld>
            <a:endParaRPr lang="fr-BE"/>
          </a:p>
        </p:txBody>
      </p:sp>
      <p:pic>
        <p:nvPicPr>
          <p:cNvPr id="8" name="Image 7"/>
          <p:cNvPicPr>
            <a:picLocks noChangeAspect="1"/>
          </p:cNvPicPr>
          <p:nvPr/>
        </p:nvPicPr>
        <p:blipFill>
          <a:blip r:embed="rId2"/>
          <a:stretch>
            <a:fillRect/>
          </a:stretch>
        </p:blipFill>
        <p:spPr>
          <a:xfrm>
            <a:off x="774953" y="129540"/>
            <a:ext cx="10581655" cy="6042660"/>
          </a:xfrm>
          <a:prstGeom prst="rect">
            <a:avLst/>
          </a:prstGeom>
        </p:spPr>
      </p:pic>
      <p:sp>
        <p:nvSpPr>
          <p:cNvPr id="5" name="Rectangle 4"/>
          <p:cNvSpPr/>
          <p:nvPr/>
        </p:nvSpPr>
        <p:spPr>
          <a:xfrm>
            <a:off x="2264229" y="1445623"/>
            <a:ext cx="3727268" cy="1384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40369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1195942" y="115669"/>
            <a:ext cx="9065239" cy="523220"/>
          </a:xfrm>
          <a:prstGeom prst="rect">
            <a:avLst/>
          </a:prstGeom>
          <a:noFill/>
        </p:spPr>
        <p:txBody>
          <a:bodyPr wrap="none" rtlCol="0">
            <a:spAutoFit/>
          </a:bodyPr>
          <a:lstStyle/>
          <a:p>
            <a:r>
              <a:rPr lang="fr-BE" sz="2800" b="1" dirty="0" smtClean="0"/>
              <a:t>A </a:t>
            </a:r>
            <a:r>
              <a:rPr lang="fr-BE" sz="2800" b="1" dirty="0" err="1" smtClean="0">
                <a:solidFill>
                  <a:srgbClr val="FF0000"/>
                </a:solidFill>
              </a:rPr>
              <a:t>taxonomy</a:t>
            </a:r>
            <a:r>
              <a:rPr lang="fr-BE" sz="2800" b="1" dirty="0" smtClean="0">
                <a:solidFill>
                  <a:srgbClr val="FF0000"/>
                </a:solidFill>
              </a:rPr>
              <a:t> of Instructions on </a:t>
            </a:r>
            <a:r>
              <a:rPr lang="fr-BE" sz="2800" b="1" dirty="0" err="1" smtClean="0">
                <a:solidFill>
                  <a:srgbClr val="FF0000"/>
                </a:solidFill>
              </a:rPr>
              <a:t>Precision</a:t>
            </a:r>
            <a:r>
              <a:rPr lang="fr-BE" sz="2800" b="1" dirty="0" smtClean="0">
                <a:solidFill>
                  <a:srgbClr val="FF0000"/>
                </a:solidFill>
              </a:rPr>
              <a:t> </a:t>
            </a:r>
            <a:r>
              <a:rPr lang="fr-BE" sz="2800" b="1" dirty="0" smtClean="0"/>
              <a:t>of</a:t>
            </a:r>
            <a:r>
              <a:rPr lang="fr-BE" sz="2800" b="1" dirty="0" smtClean="0">
                <a:solidFill>
                  <a:srgbClr val="FF0000"/>
                </a:solidFill>
              </a:rPr>
              <a:t> </a:t>
            </a:r>
            <a:r>
              <a:rPr lang="fr-BE" sz="2800" b="1" dirty="0" smtClean="0"/>
              <a:t>Confidence </a:t>
            </a:r>
            <a:r>
              <a:rPr lang="fr-BE" sz="2800" b="1" dirty="0" err="1" smtClean="0"/>
              <a:t>scale</a:t>
            </a:r>
            <a:endParaRPr lang="fr-BE" sz="2800" b="1" dirty="0"/>
          </a:p>
        </p:txBody>
      </p:sp>
      <p:sp>
        <p:nvSpPr>
          <p:cNvPr id="9" name="ZoneTexte 8"/>
          <p:cNvSpPr txBox="1"/>
          <p:nvPr/>
        </p:nvSpPr>
        <p:spPr>
          <a:xfrm>
            <a:off x="2254373" y="1495572"/>
            <a:ext cx="2699457" cy="369332"/>
          </a:xfrm>
          <a:prstGeom prst="rect">
            <a:avLst/>
          </a:prstGeom>
          <a:noFill/>
        </p:spPr>
        <p:txBody>
          <a:bodyPr wrap="none" rtlCol="0">
            <a:spAutoFit/>
          </a:bodyPr>
          <a:lstStyle/>
          <a:p>
            <a:r>
              <a:rPr lang="fr-BE" b="1" dirty="0" smtClean="0"/>
              <a:t>Confidence not </a:t>
            </a:r>
            <a:r>
              <a:rPr lang="fr-BE" b="1" dirty="0" err="1" smtClean="0"/>
              <a:t>permitted</a:t>
            </a:r>
            <a:r>
              <a:rPr lang="fr-BE" b="1" dirty="0" smtClean="0"/>
              <a:t> </a:t>
            </a:r>
            <a:endParaRPr lang="fr-BE" b="1" dirty="0"/>
          </a:p>
        </p:txBody>
      </p:sp>
      <p:sp>
        <p:nvSpPr>
          <p:cNvPr id="10" name="ZoneTexte 9"/>
          <p:cNvSpPr txBox="1"/>
          <p:nvPr/>
        </p:nvSpPr>
        <p:spPr>
          <a:xfrm>
            <a:off x="952703" y="732873"/>
            <a:ext cx="2030492" cy="523220"/>
          </a:xfrm>
          <a:prstGeom prst="rect">
            <a:avLst/>
          </a:prstGeom>
          <a:noFill/>
        </p:spPr>
        <p:txBody>
          <a:bodyPr wrap="none" rtlCol="0">
            <a:spAutoFit/>
          </a:bodyPr>
          <a:lstStyle/>
          <a:p>
            <a:r>
              <a:rPr lang="fr-BE" sz="2800" b="1" dirty="0" smtClean="0"/>
              <a:t>Instructions </a:t>
            </a:r>
            <a:endParaRPr lang="fr-BE" sz="2800" b="1" dirty="0"/>
          </a:p>
        </p:txBody>
      </p:sp>
      <p:sp>
        <p:nvSpPr>
          <p:cNvPr id="11" name="ZoneTexte 10"/>
          <p:cNvSpPr txBox="1"/>
          <p:nvPr/>
        </p:nvSpPr>
        <p:spPr>
          <a:xfrm>
            <a:off x="0" y="1405385"/>
            <a:ext cx="1930978" cy="523220"/>
          </a:xfrm>
          <a:prstGeom prst="rect">
            <a:avLst/>
          </a:prstGeom>
          <a:noFill/>
        </p:spPr>
        <p:txBody>
          <a:bodyPr wrap="none" rtlCol="0">
            <a:spAutoFit/>
          </a:bodyPr>
          <a:lstStyle/>
          <a:p>
            <a:r>
              <a:rPr lang="fr-BE" sz="2800" b="1" dirty="0" smtClean="0">
                <a:solidFill>
                  <a:srgbClr val="0000CC"/>
                </a:solidFill>
              </a:rPr>
              <a:t>suppressive</a:t>
            </a:r>
            <a:endParaRPr lang="fr-BE" sz="2800" b="1" dirty="0">
              <a:solidFill>
                <a:srgbClr val="0000CC"/>
              </a:solidFill>
            </a:endParaRPr>
          </a:p>
        </p:txBody>
      </p:sp>
      <p:sp>
        <p:nvSpPr>
          <p:cNvPr id="12" name="ZoneTexte 11"/>
          <p:cNvSpPr txBox="1"/>
          <p:nvPr/>
        </p:nvSpPr>
        <p:spPr>
          <a:xfrm>
            <a:off x="3334294" y="2074896"/>
            <a:ext cx="3992503" cy="369332"/>
          </a:xfrm>
          <a:prstGeom prst="rect">
            <a:avLst/>
          </a:prstGeom>
          <a:noFill/>
        </p:spPr>
        <p:txBody>
          <a:bodyPr wrap="none" rtlCol="0">
            <a:spAutoFit/>
          </a:bodyPr>
          <a:lstStyle/>
          <a:p>
            <a:r>
              <a:rPr lang="fr-BE" b="1" dirty="0" smtClean="0"/>
              <a:t>Confident or not ? (ex: Z for </a:t>
            </a:r>
            <a:r>
              <a:rPr lang="fr-BE" b="1" dirty="0" err="1" smtClean="0"/>
              <a:t>Zekerheid</a:t>
            </a:r>
            <a:r>
              <a:rPr lang="fr-BE" b="1" dirty="0" smtClean="0"/>
              <a:t>)  </a:t>
            </a:r>
            <a:endParaRPr lang="fr-BE" b="1" dirty="0"/>
          </a:p>
        </p:txBody>
      </p:sp>
      <p:sp>
        <p:nvSpPr>
          <p:cNvPr id="13" name="ZoneTexte 12"/>
          <p:cNvSpPr txBox="1"/>
          <p:nvPr/>
        </p:nvSpPr>
        <p:spPr>
          <a:xfrm>
            <a:off x="1982986" y="1965008"/>
            <a:ext cx="1285224" cy="523220"/>
          </a:xfrm>
          <a:prstGeom prst="rect">
            <a:avLst/>
          </a:prstGeom>
          <a:noFill/>
        </p:spPr>
        <p:txBody>
          <a:bodyPr wrap="none" rtlCol="0">
            <a:spAutoFit/>
          </a:bodyPr>
          <a:lstStyle/>
          <a:p>
            <a:r>
              <a:rPr lang="fr-BE" sz="2800" b="1" dirty="0" err="1" smtClean="0">
                <a:solidFill>
                  <a:srgbClr val="0000CC"/>
                </a:solidFill>
              </a:rPr>
              <a:t>evasive</a:t>
            </a:r>
            <a:endParaRPr lang="fr-BE" sz="2800" b="1" dirty="0">
              <a:solidFill>
                <a:srgbClr val="0000CC"/>
              </a:solidFill>
            </a:endParaRPr>
          </a:p>
        </p:txBody>
      </p:sp>
      <p:sp>
        <p:nvSpPr>
          <p:cNvPr id="14" name="ZoneTexte 13"/>
          <p:cNvSpPr txBox="1"/>
          <p:nvPr/>
        </p:nvSpPr>
        <p:spPr>
          <a:xfrm>
            <a:off x="3334294" y="5610751"/>
            <a:ext cx="9116591" cy="646331"/>
          </a:xfrm>
          <a:prstGeom prst="rect">
            <a:avLst/>
          </a:prstGeom>
          <a:noFill/>
        </p:spPr>
        <p:txBody>
          <a:bodyPr wrap="square" rtlCol="0">
            <a:spAutoFit/>
          </a:bodyPr>
          <a:lstStyle/>
          <a:p>
            <a:r>
              <a:rPr lang="fr-BE" b="1" dirty="0" err="1" smtClean="0"/>
              <a:t>Without</a:t>
            </a:r>
            <a:r>
              <a:rPr lang="fr-BE" b="1" dirty="0" smtClean="0"/>
              <a:t> </a:t>
            </a:r>
            <a:r>
              <a:rPr lang="fr-BE" b="1" dirty="0" err="1" smtClean="0"/>
              <a:t>any</a:t>
            </a:r>
            <a:r>
              <a:rPr lang="fr-BE" b="1" dirty="0" smtClean="0"/>
              <a:t> </a:t>
            </a:r>
            <a:r>
              <a:rPr lang="fr-BE" b="1" dirty="0" err="1" smtClean="0"/>
              <a:t>limit</a:t>
            </a:r>
            <a:r>
              <a:rPr lang="fr-BE" b="1" dirty="0" smtClean="0"/>
              <a:t> in </a:t>
            </a:r>
            <a:r>
              <a:rPr lang="fr-BE" b="1" dirty="0" err="1" smtClean="0"/>
              <a:t>precision</a:t>
            </a:r>
            <a:r>
              <a:rPr lang="fr-BE" b="1" dirty="0" smtClean="0"/>
              <a:t> (ex: </a:t>
            </a:r>
            <a:r>
              <a:rPr lang="fr-BE" b="1" dirty="0" err="1" smtClean="0"/>
              <a:t>Continuous</a:t>
            </a:r>
            <a:r>
              <a:rPr lang="fr-BE" b="1" dirty="0" smtClean="0"/>
              <a:t> confidence </a:t>
            </a:r>
            <a:r>
              <a:rPr lang="fr-BE" b="1" dirty="0" err="1" smtClean="0"/>
              <a:t>marking</a:t>
            </a:r>
            <a:endParaRPr lang="fr-BE" b="1" dirty="0" smtClean="0"/>
          </a:p>
          <a:p>
            <a:r>
              <a:rPr lang="fr-BE" b="1" dirty="0" smtClean="0"/>
              <a:t>                                                                                             Ex : « I </a:t>
            </a:r>
            <a:r>
              <a:rPr lang="fr-BE" b="1" dirty="0" err="1" smtClean="0"/>
              <a:t>am</a:t>
            </a:r>
            <a:r>
              <a:rPr lang="fr-BE" b="1" dirty="0" smtClean="0"/>
              <a:t> </a:t>
            </a:r>
            <a:r>
              <a:rPr lang="fr-BE" b="1" dirty="0" smtClean="0"/>
              <a:t>34.15</a:t>
            </a:r>
            <a:r>
              <a:rPr lang="fr-BE" b="1" dirty="0" smtClean="0"/>
              <a:t>% confident »</a:t>
            </a:r>
            <a:endParaRPr lang="fr-BE" b="1" dirty="0"/>
          </a:p>
        </p:txBody>
      </p:sp>
      <p:sp>
        <p:nvSpPr>
          <p:cNvPr id="15" name="ZoneTexte 14"/>
          <p:cNvSpPr txBox="1"/>
          <p:nvPr/>
        </p:nvSpPr>
        <p:spPr>
          <a:xfrm>
            <a:off x="1930978" y="5502391"/>
            <a:ext cx="1276311" cy="523220"/>
          </a:xfrm>
          <a:prstGeom prst="rect">
            <a:avLst/>
          </a:prstGeom>
          <a:noFill/>
        </p:spPr>
        <p:txBody>
          <a:bodyPr wrap="none" rtlCol="0">
            <a:spAutoFit/>
          </a:bodyPr>
          <a:lstStyle/>
          <a:p>
            <a:r>
              <a:rPr lang="fr-BE" sz="2800" b="1" dirty="0" err="1" smtClean="0">
                <a:solidFill>
                  <a:srgbClr val="0000CC"/>
                </a:solidFill>
              </a:rPr>
              <a:t>illusory</a:t>
            </a:r>
            <a:endParaRPr lang="fr-BE" sz="2800" b="1" dirty="0">
              <a:solidFill>
                <a:srgbClr val="0000CC"/>
              </a:solidFill>
            </a:endParaRPr>
          </a:p>
        </p:txBody>
      </p:sp>
      <p:sp>
        <p:nvSpPr>
          <p:cNvPr id="20" name="ZoneTexte 19"/>
          <p:cNvSpPr txBox="1"/>
          <p:nvPr/>
        </p:nvSpPr>
        <p:spPr>
          <a:xfrm>
            <a:off x="1854103" y="2658631"/>
            <a:ext cx="2078454" cy="523220"/>
          </a:xfrm>
          <a:prstGeom prst="rect">
            <a:avLst/>
          </a:prstGeom>
          <a:noFill/>
        </p:spPr>
        <p:txBody>
          <a:bodyPr wrap="none" rtlCol="0">
            <a:spAutoFit/>
          </a:bodyPr>
          <a:lstStyle/>
          <a:p>
            <a:r>
              <a:rPr lang="fr-BE" sz="2800" b="1" dirty="0" smtClean="0">
                <a:solidFill>
                  <a:srgbClr val="0000CC"/>
                </a:solidFill>
              </a:rPr>
              <a:t>Compressive</a:t>
            </a:r>
            <a:endParaRPr lang="fr-BE" sz="2800" b="1" dirty="0">
              <a:solidFill>
                <a:srgbClr val="0000CC"/>
              </a:solidFill>
            </a:endParaRPr>
          </a:p>
        </p:txBody>
      </p:sp>
      <p:sp>
        <p:nvSpPr>
          <p:cNvPr id="22" name="Accolade ouvrante 21"/>
          <p:cNvSpPr/>
          <p:nvPr/>
        </p:nvSpPr>
        <p:spPr>
          <a:xfrm>
            <a:off x="1700793" y="2004899"/>
            <a:ext cx="392250" cy="3988664"/>
          </a:xfrm>
          <a:prstGeom prst="leftBrace">
            <a:avLst>
              <a:gd name="adj1" fmla="val 23463"/>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23" name="Accolade ouvrante 22"/>
          <p:cNvSpPr/>
          <p:nvPr/>
        </p:nvSpPr>
        <p:spPr>
          <a:xfrm flipH="1">
            <a:off x="6354107" y="2687081"/>
            <a:ext cx="440811" cy="2604000"/>
          </a:xfrm>
          <a:prstGeom prst="leftBrace">
            <a:avLst>
              <a:gd name="adj1" fmla="val 23463"/>
              <a:gd name="adj2" fmla="val 40432"/>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24" name="ZoneTexte 23"/>
          <p:cNvSpPr txBox="1"/>
          <p:nvPr/>
        </p:nvSpPr>
        <p:spPr>
          <a:xfrm>
            <a:off x="1914698" y="4536859"/>
            <a:ext cx="1569276" cy="523220"/>
          </a:xfrm>
          <a:prstGeom prst="rect">
            <a:avLst/>
          </a:prstGeom>
          <a:noFill/>
        </p:spPr>
        <p:txBody>
          <a:bodyPr wrap="none" rtlCol="0">
            <a:spAutoFit/>
          </a:bodyPr>
          <a:lstStyle/>
          <a:p>
            <a:r>
              <a:rPr lang="fr-BE" sz="2800" b="1" dirty="0" smtClean="0">
                <a:solidFill>
                  <a:srgbClr val="0000CC"/>
                </a:solidFill>
              </a:rPr>
              <a:t>Excessive</a:t>
            </a:r>
            <a:endParaRPr lang="fr-BE" sz="2800" b="1" dirty="0">
              <a:solidFill>
                <a:srgbClr val="0000CC"/>
              </a:solidFill>
            </a:endParaRPr>
          </a:p>
        </p:txBody>
      </p:sp>
      <p:sp>
        <p:nvSpPr>
          <p:cNvPr id="25" name="ZoneTexte 24"/>
          <p:cNvSpPr txBox="1"/>
          <p:nvPr/>
        </p:nvSpPr>
        <p:spPr>
          <a:xfrm>
            <a:off x="1945581" y="3662319"/>
            <a:ext cx="1388713" cy="523220"/>
          </a:xfrm>
          <a:prstGeom prst="rect">
            <a:avLst/>
          </a:prstGeom>
          <a:noFill/>
        </p:spPr>
        <p:txBody>
          <a:bodyPr wrap="none" rtlCol="0">
            <a:spAutoFit/>
          </a:bodyPr>
          <a:lstStyle/>
          <a:p>
            <a:r>
              <a:rPr lang="fr-BE" sz="2800" b="1" dirty="0">
                <a:solidFill>
                  <a:srgbClr val="00B050"/>
                </a:solidFill>
              </a:rPr>
              <a:t>O</a:t>
            </a:r>
            <a:r>
              <a:rPr lang="fr-BE" sz="2800" b="1" dirty="0" smtClean="0">
                <a:solidFill>
                  <a:srgbClr val="00B050"/>
                </a:solidFill>
              </a:rPr>
              <a:t>ptimal</a:t>
            </a:r>
            <a:endParaRPr lang="fr-BE" sz="2800" b="1" dirty="0">
              <a:solidFill>
                <a:srgbClr val="00B050"/>
              </a:solidFill>
            </a:endParaRPr>
          </a:p>
        </p:txBody>
      </p:sp>
      <p:sp>
        <p:nvSpPr>
          <p:cNvPr id="27" name="ZoneTexte 26"/>
          <p:cNvSpPr txBox="1"/>
          <p:nvPr/>
        </p:nvSpPr>
        <p:spPr>
          <a:xfrm>
            <a:off x="7973643" y="1609985"/>
            <a:ext cx="3376173" cy="1384995"/>
          </a:xfrm>
          <a:prstGeom prst="rect">
            <a:avLst/>
          </a:prstGeom>
          <a:noFill/>
        </p:spPr>
        <p:txBody>
          <a:bodyPr wrap="square" rtlCol="0">
            <a:spAutoFit/>
          </a:bodyPr>
          <a:lstStyle/>
          <a:p>
            <a:pPr algn="ctr"/>
            <a:r>
              <a:rPr lang="fr-BE" sz="2400" dirty="0" err="1"/>
              <a:t>s</a:t>
            </a:r>
            <a:r>
              <a:rPr lang="fr-BE" sz="2400" dirty="0" err="1" smtClean="0"/>
              <a:t>tudied</a:t>
            </a:r>
            <a:r>
              <a:rPr lang="fr-BE" sz="2400" dirty="0" smtClean="0"/>
              <a:t> by the </a:t>
            </a:r>
          </a:p>
          <a:p>
            <a:pPr algn="ctr"/>
            <a:r>
              <a:rPr lang="fr-BE" sz="2400" b="1" dirty="0" err="1" smtClean="0">
                <a:solidFill>
                  <a:srgbClr val="FF0000"/>
                </a:solidFill>
              </a:rPr>
              <a:t>method</a:t>
            </a:r>
            <a:r>
              <a:rPr lang="fr-BE" sz="2400" b="1" dirty="0" smtClean="0">
                <a:solidFill>
                  <a:srgbClr val="FF0000"/>
                </a:solidFill>
              </a:rPr>
              <a:t> of </a:t>
            </a:r>
            <a:r>
              <a:rPr lang="fr-BE" sz="3600" b="1" dirty="0" err="1" smtClean="0">
                <a:solidFill>
                  <a:srgbClr val="FF0000"/>
                </a:solidFill>
              </a:rPr>
              <a:t>repetition</a:t>
            </a:r>
            <a:endParaRPr lang="fr-BE" sz="3600" b="1" dirty="0">
              <a:solidFill>
                <a:srgbClr val="FF0000"/>
              </a:solidFill>
            </a:endParaRPr>
          </a:p>
        </p:txBody>
      </p:sp>
      <p:sp>
        <p:nvSpPr>
          <p:cNvPr id="28" name="ZoneTexte 27"/>
          <p:cNvSpPr txBox="1"/>
          <p:nvPr/>
        </p:nvSpPr>
        <p:spPr>
          <a:xfrm>
            <a:off x="7326797" y="3058679"/>
            <a:ext cx="4518042" cy="1631216"/>
          </a:xfrm>
          <a:prstGeom prst="rect">
            <a:avLst/>
          </a:prstGeom>
          <a:noFill/>
          <a:ln>
            <a:solidFill>
              <a:schemeClr val="tx1"/>
            </a:solidFill>
          </a:ln>
        </p:spPr>
        <p:txBody>
          <a:bodyPr wrap="square" rtlCol="0">
            <a:spAutoFit/>
          </a:bodyPr>
          <a:lstStyle/>
          <a:p>
            <a:r>
              <a:rPr lang="fr-BE" sz="2000" b="1" dirty="0" smtClean="0"/>
              <a:t>-</a:t>
            </a:r>
            <a:r>
              <a:rPr lang="fr-BE" sz="2000" b="1" dirty="0" err="1" smtClean="0"/>
              <a:t>After</a:t>
            </a:r>
            <a:r>
              <a:rPr lang="fr-BE" sz="2000" b="1" dirty="0" smtClean="0"/>
              <a:t> a </a:t>
            </a:r>
            <a:r>
              <a:rPr lang="fr-BE" sz="2000" b="1" dirty="0" err="1" smtClean="0"/>
              <a:t>delay</a:t>
            </a:r>
            <a:r>
              <a:rPr lang="fr-BE" sz="2000" b="1" dirty="0" smtClean="0"/>
              <a:t> (</a:t>
            </a:r>
            <a:r>
              <a:rPr lang="fr-BE" sz="2000" b="1" dirty="0" err="1" smtClean="0"/>
              <a:t>hours</a:t>
            </a:r>
            <a:r>
              <a:rPr lang="fr-BE" sz="2000" b="1" dirty="0" smtClean="0"/>
              <a:t>, </a:t>
            </a:r>
            <a:r>
              <a:rPr lang="fr-BE" sz="2000" b="1" dirty="0" err="1" smtClean="0"/>
              <a:t>days</a:t>
            </a:r>
            <a:r>
              <a:rPr lang="fr-BE" sz="2000" b="1" dirty="0" smtClean="0"/>
              <a:t>, </a:t>
            </a:r>
            <a:r>
              <a:rPr lang="fr-BE" sz="2000" b="1" dirty="0" err="1" smtClean="0"/>
              <a:t>weeks</a:t>
            </a:r>
            <a:r>
              <a:rPr lang="fr-BE" sz="2000" b="1" dirty="0" smtClean="0"/>
              <a:t>) :  </a:t>
            </a:r>
          </a:p>
          <a:p>
            <a:r>
              <a:rPr lang="fr-BE" sz="2000" b="1" dirty="0" smtClean="0"/>
              <a:t>-</a:t>
            </a:r>
            <a:r>
              <a:rPr lang="fr-BE" sz="2000" b="1" dirty="0" err="1" smtClean="0"/>
              <a:t>here</a:t>
            </a:r>
            <a:r>
              <a:rPr lang="fr-BE" sz="2000" b="1" dirty="0" smtClean="0"/>
              <a:t> are the </a:t>
            </a:r>
            <a:r>
              <a:rPr lang="fr-BE" sz="2000" b="1" dirty="0" err="1" smtClean="0"/>
              <a:t>pretest</a:t>
            </a:r>
            <a:r>
              <a:rPr lang="fr-BE" sz="2000" b="1" dirty="0" smtClean="0"/>
              <a:t>   questions</a:t>
            </a:r>
          </a:p>
          <a:p>
            <a:r>
              <a:rPr lang="fr-BE" sz="2000" b="1" dirty="0" smtClean="0"/>
              <a:t>-</a:t>
            </a:r>
            <a:r>
              <a:rPr lang="fr-BE" sz="2000" b="1" dirty="0" err="1" smtClean="0"/>
              <a:t>here</a:t>
            </a:r>
            <a:r>
              <a:rPr lang="fr-BE" sz="2000" b="1" dirty="0" smtClean="0"/>
              <a:t> are </a:t>
            </a:r>
            <a:r>
              <a:rPr lang="fr-BE" sz="2000" b="1" dirty="0" err="1" smtClean="0"/>
              <a:t>your</a:t>
            </a:r>
            <a:r>
              <a:rPr lang="fr-BE" sz="2000" b="1" dirty="0" smtClean="0"/>
              <a:t> </a:t>
            </a:r>
            <a:r>
              <a:rPr lang="fr-BE" sz="2000" b="1" dirty="0" err="1"/>
              <a:t>p</a:t>
            </a:r>
            <a:r>
              <a:rPr lang="fr-BE" sz="2000" b="1" dirty="0" err="1" smtClean="0"/>
              <a:t>retest</a:t>
            </a:r>
            <a:r>
              <a:rPr lang="fr-BE" sz="2000" b="1" dirty="0" smtClean="0"/>
              <a:t> </a:t>
            </a:r>
            <a:r>
              <a:rPr lang="fr-BE" sz="2000" b="1" dirty="0" err="1"/>
              <a:t>a</a:t>
            </a:r>
            <a:r>
              <a:rPr lang="fr-BE" sz="2000" b="1" dirty="0" err="1" smtClean="0"/>
              <a:t>nswers</a:t>
            </a:r>
            <a:r>
              <a:rPr lang="fr-BE" sz="2000" b="1" dirty="0" smtClean="0"/>
              <a:t> </a:t>
            </a:r>
          </a:p>
          <a:p>
            <a:r>
              <a:rPr lang="fr-BE" sz="2000" b="1" dirty="0" smtClean="0"/>
              <a:t>-</a:t>
            </a:r>
            <a:r>
              <a:rPr lang="fr-BE" sz="2000" b="1" dirty="0" err="1"/>
              <a:t>g</a:t>
            </a:r>
            <a:r>
              <a:rPr lang="fr-BE" sz="2000" b="1" dirty="0" err="1" smtClean="0"/>
              <a:t>ive</a:t>
            </a:r>
            <a:r>
              <a:rPr lang="fr-BE" sz="2000" b="1" dirty="0" smtClean="0"/>
              <a:t> </a:t>
            </a:r>
            <a:r>
              <a:rPr lang="fr-BE" sz="2000" b="1" dirty="0" err="1" smtClean="0"/>
              <a:t>your</a:t>
            </a:r>
            <a:r>
              <a:rPr lang="fr-BE" sz="2000" b="1" dirty="0" smtClean="0"/>
              <a:t> confidence </a:t>
            </a:r>
            <a:r>
              <a:rPr lang="fr-BE" sz="2000" b="1" dirty="0" err="1" smtClean="0"/>
              <a:t>again</a:t>
            </a:r>
            <a:r>
              <a:rPr lang="fr-BE" sz="2000" b="1" dirty="0" smtClean="0"/>
              <a:t> (</a:t>
            </a:r>
            <a:r>
              <a:rPr lang="fr-BE" sz="2000" b="1" dirty="0" err="1" smtClean="0"/>
              <a:t>retest</a:t>
            </a:r>
            <a:r>
              <a:rPr lang="fr-BE" sz="2000" b="1" dirty="0" smtClean="0"/>
              <a:t>) </a:t>
            </a:r>
          </a:p>
          <a:p>
            <a:r>
              <a:rPr lang="fr-BE" sz="2000" b="1" dirty="0" smtClean="0"/>
              <a:t>-on the </a:t>
            </a:r>
            <a:r>
              <a:rPr lang="fr-BE" sz="2000" b="1" dirty="0" err="1" smtClean="0"/>
              <a:t>same</a:t>
            </a:r>
            <a:r>
              <a:rPr lang="fr-BE" sz="2000" b="1" dirty="0" smtClean="0"/>
              <a:t> </a:t>
            </a:r>
            <a:r>
              <a:rPr lang="fr-BE" sz="2000" b="1" dirty="0" err="1" smtClean="0"/>
              <a:t>scale</a:t>
            </a:r>
            <a:r>
              <a:rPr lang="fr-BE" sz="2000" b="1" dirty="0" smtClean="0"/>
              <a:t> </a:t>
            </a:r>
            <a:endParaRPr lang="fr-BE" sz="2000" b="1" dirty="0"/>
          </a:p>
        </p:txBody>
      </p:sp>
      <p:sp>
        <p:nvSpPr>
          <p:cNvPr id="26" name="ZoneTexte 25"/>
          <p:cNvSpPr txBox="1"/>
          <p:nvPr/>
        </p:nvSpPr>
        <p:spPr>
          <a:xfrm>
            <a:off x="-62636" y="3727471"/>
            <a:ext cx="1744195" cy="523220"/>
          </a:xfrm>
          <a:prstGeom prst="rect">
            <a:avLst/>
          </a:prstGeom>
          <a:noFill/>
        </p:spPr>
        <p:txBody>
          <a:bodyPr wrap="none" rtlCol="0">
            <a:spAutoFit/>
          </a:bodyPr>
          <a:lstStyle/>
          <a:p>
            <a:r>
              <a:rPr lang="fr-BE" sz="2800" b="1" dirty="0" smtClean="0">
                <a:solidFill>
                  <a:srgbClr val="0000CC"/>
                </a:solidFill>
              </a:rPr>
              <a:t>expressive</a:t>
            </a:r>
            <a:endParaRPr lang="fr-BE" sz="2800" b="1" dirty="0">
              <a:solidFill>
                <a:srgbClr val="0000CC"/>
              </a:solidFill>
            </a:endParaRPr>
          </a:p>
        </p:txBody>
      </p:sp>
      <p:sp>
        <p:nvSpPr>
          <p:cNvPr id="2" name="Espace réservé du pied de page 1"/>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3" name="Espace réservé du numéro de diapositive 2"/>
          <p:cNvSpPr>
            <a:spLocks noGrp="1"/>
          </p:cNvSpPr>
          <p:nvPr>
            <p:ph type="sldNum" sz="quarter" idx="12"/>
          </p:nvPr>
        </p:nvSpPr>
        <p:spPr/>
        <p:txBody>
          <a:bodyPr/>
          <a:lstStyle/>
          <a:p>
            <a:fld id="{DE42F99F-C3BD-439B-B38E-59375BB5C084}" type="slidenum">
              <a:rPr lang="fr-BE" smtClean="0"/>
              <a:t>4</a:t>
            </a:fld>
            <a:endParaRPr lang="fr-BE"/>
          </a:p>
        </p:txBody>
      </p:sp>
    </p:spTree>
    <p:extLst>
      <p:ext uri="{BB962C8B-B14F-4D97-AF65-F5344CB8AC3E}">
        <p14:creationId xmlns:p14="http://schemas.microsoft.com/office/powerpoint/2010/main" val="253378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P spid="15" grpId="0"/>
      <p:bldP spid="20" grpId="0"/>
      <p:bldP spid="22" grpId="0" animBg="1"/>
      <p:bldP spid="24" grpId="0"/>
      <p:bldP spid="25" grpId="0"/>
      <p:bldP spid="27" grpId="0"/>
      <p:bldP spid="28" grpId="0" animBg="1"/>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p:cNvCxnSpPr/>
          <p:nvPr/>
        </p:nvCxnSpPr>
        <p:spPr>
          <a:xfrm>
            <a:off x="1051823" y="6183115"/>
            <a:ext cx="358844" cy="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1986690" y="6183115"/>
            <a:ext cx="338328" cy="3"/>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698842" y="5822280"/>
            <a:ext cx="10575407" cy="369332"/>
          </a:xfrm>
          <a:prstGeom prst="rect">
            <a:avLst/>
          </a:prstGeom>
          <a:noFill/>
        </p:spPr>
        <p:txBody>
          <a:bodyPr wrap="square" rtlCol="0">
            <a:spAutoFit/>
          </a:bodyPr>
          <a:lstStyle/>
          <a:p>
            <a:r>
              <a:rPr lang="fr-FR" dirty="0" smtClean="0"/>
              <a:t>       </a:t>
            </a:r>
            <a:r>
              <a:rPr lang="fr-FR" b="1" dirty="0" smtClean="0"/>
              <a:t>0                1                2                 3                   4                5                  6                  7                 8                9</a:t>
            </a:r>
            <a:endParaRPr lang="fr-BE" dirty="0"/>
          </a:p>
        </p:txBody>
      </p:sp>
      <p:cxnSp>
        <p:nvCxnSpPr>
          <p:cNvPr id="12" name="Connecteur droit 11"/>
          <p:cNvCxnSpPr/>
          <p:nvPr/>
        </p:nvCxnSpPr>
        <p:spPr>
          <a:xfrm>
            <a:off x="2895408" y="6191012"/>
            <a:ext cx="338328" cy="3"/>
          </a:xfrm>
          <a:prstGeom prst="line">
            <a:avLst/>
          </a:prstGeom>
          <a:ln w="762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3848802" y="6183115"/>
            <a:ext cx="532279" cy="10621"/>
          </a:xfrm>
          <a:prstGeom prst="line">
            <a:avLst/>
          </a:prstGeom>
          <a:ln w="7620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5029173" y="6205012"/>
            <a:ext cx="406984" cy="17960"/>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6015755" y="6222972"/>
            <a:ext cx="338328" cy="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7081028" y="6183115"/>
            <a:ext cx="338328" cy="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8099959" y="6191012"/>
            <a:ext cx="338328" cy="3"/>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9139947" y="6183112"/>
            <a:ext cx="338328" cy="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10052687" y="6195456"/>
            <a:ext cx="477986" cy="8980"/>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6" name="Image 25"/>
          <p:cNvPicPr>
            <a:picLocks noChangeAspect="1"/>
          </p:cNvPicPr>
          <p:nvPr/>
        </p:nvPicPr>
        <p:blipFill rotWithShape="1">
          <a:blip r:embed="rId2"/>
          <a:srcRect r="3859" b="12803"/>
          <a:stretch/>
        </p:blipFill>
        <p:spPr>
          <a:xfrm>
            <a:off x="47921" y="13436"/>
            <a:ext cx="11155991" cy="5899401"/>
          </a:xfrm>
          <a:prstGeom prst="rect">
            <a:avLst/>
          </a:prstGeom>
        </p:spPr>
      </p:pic>
      <p:sp>
        <p:nvSpPr>
          <p:cNvPr id="31" name="ZoneTexte 30"/>
          <p:cNvSpPr txBox="1"/>
          <p:nvPr/>
        </p:nvSpPr>
        <p:spPr>
          <a:xfrm>
            <a:off x="2895408" y="1491090"/>
            <a:ext cx="5696111" cy="1384995"/>
          </a:xfrm>
          <a:prstGeom prst="rect">
            <a:avLst/>
          </a:prstGeom>
          <a:solidFill>
            <a:srgbClr val="FFFF99"/>
          </a:solidFill>
        </p:spPr>
        <p:txBody>
          <a:bodyPr wrap="none" rtlCol="0">
            <a:spAutoFit/>
          </a:bodyPr>
          <a:lstStyle/>
          <a:p>
            <a:pPr algn="ctr"/>
            <a:r>
              <a:rPr lang="fr-BE" sz="2800" b="1" dirty="0" smtClean="0"/>
              <a:t>3 Modes out of 10 do not match</a:t>
            </a:r>
          </a:p>
          <a:p>
            <a:pPr algn="ctr"/>
            <a:r>
              <a:rPr lang="fr-BE" sz="2800" b="1" dirty="0" smtClean="0"/>
              <a:t>All the </a:t>
            </a:r>
            <a:r>
              <a:rPr lang="fr-BE" sz="2800" b="1" dirty="0" err="1" smtClean="0">
                <a:solidFill>
                  <a:srgbClr val="FF0000"/>
                </a:solidFill>
              </a:rPr>
              <a:t>R</a:t>
            </a:r>
            <a:r>
              <a:rPr lang="fr-BE" sz="2800" b="1" dirty="0" err="1" smtClean="0"/>
              <a:t>epetition</a:t>
            </a:r>
            <a:r>
              <a:rPr lang="fr-BE" sz="2800" b="1" dirty="0" smtClean="0"/>
              <a:t> </a:t>
            </a:r>
            <a:r>
              <a:rPr lang="fr-BE" sz="2800" b="1" dirty="0" err="1" smtClean="0">
                <a:solidFill>
                  <a:srgbClr val="FF0000"/>
                </a:solidFill>
              </a:rPr>
              <a:t>E</a:t>
            </a:r>
            <a:r>
              <a:rPr lang="fr-BE" sz="2800" b="1" dirty="0" err="1" smtClean="0"/>
              <a:t>rror</a:t>
            </a:r>
            <a:r>
              <a:rPr lang="fr-BE" sz="2800" b="1" dirty="0" smtClean="0"/>
              <a:t> </a:t>
            </a:r>
            <a:r>
              <a:rPr lang="fr-BE" sz="2800" b="1" dirty="0" smtClean="0">
                <a:solidFill>
                  <a:srgbClr val="FF0000"/>
                </a:solidFill>
              </a:rPr>
              <a:t>R</a:t>
            </a:r>
            <a:r>
              <a:rPr lang="fr-BE" sz="2800" b="1" dirty="0" smtClean="0"/>
              <a:t>anges </a:t>
            </a:r>
          </a:p>
          <a:p>
            <a:pPr algn="ctr"/>
            <a:r>
              <a:rPr lang="fr-BE" sz="2800" b="1" dirty="0" err="1" smtClean="0"/>
              <a:t>exceed</a:t>
            </a:r>
            <a:r>
              <a:rPr lang="fr-BE" sz="2800" b="1" dirty="0" smtClean="0"/>
              <a:t> the </a:t>
            </a:r>
            <a:r>
              <a:rPr lang="fr-BE" sz="2800" b="1" dirty="0" smtClean="0">
                <a:solidFill>
                  <a:srgbClr val="0000CC"/>
                </a:solidFill>
              </a:rPr>
              <a:t>I</a:t>
            </a:r>
            <a:r>
              <a:rPr lang="fr-BE" sz="2800" b="1" dirty="0" smtClean="0"/>
              <a:t>nter-</a:t>
            </a:r>
            <a:r>
              <a:rPr lang="fr-BE" sz="2800" b="1" dirty="0" smtClean="0">
                <a:solidFill>
                  <a:srgbClr val="0000CC"/>
                </a:solidFill>
              </a:rPr>
              <a:t>C</a:t>
            </a:r>
            <a:r>
              <a:rPr lang="fr-BE" sz="2800" b="1" dirty="0" smtClean="0"/>
              <a:t>onfidence </a:t>
            </a:r>
            <a:r>
              <a:rPr lang="fr-BE" sz="2800" b="1" dirty="0" err="1" smtClean="0">
                <a:solidFill>
                  <a:srgbClr val="0000CC"/>
                </a:solidFill>
              </a:rPr>
              <a:t>I</a:t>
            </a:r>
            <a:r>
              <a:rPr lang="fr-BE" sz="2800" b="1" dirty="0" err="1" smtClean="0"/>
              <a:t>nterval</a:t>
            </a:r>
            <a:r>
              <a:rPr lang="fr-BE" sz="2800" b="1" dirty="0" smtClean="0"/>
              <a:t> </a:t>
            </a:r>
            <a:endParaRPr lang="fr-BE" sz="2800" b="1" dirty="0"/>
          </a:p>
        </p:txBody>
      </p:sp>
      <p:sp>
        <p:nvSpPr>
          <p:cNvPr id="32" name="ZoneTexte 31"/>
          <p:cNvSpPr txBox="1"/>
          <p:nvPr/>
        </p:nvSpPr>
        <p:spPr>
          <a:xfrm>
            <a:off x="3730557" y="2783481"/>
            <a:ext cx="3790718" cy="954107"/>
          </a:xfrm>
          <a:prstGeom prst="rect">
            <a:avLst/>
          </a:prstGeom>
          <a:solidFill>
            <a:schemeClr val="bg1"/>
          </a:solidFill>
        </p:spPr>
        <p:txBody>
          <a:bodyPr wrap="none" rtlCol="0">
            <a:spAutoFit/>
          </a:bodyPr>
          <a:lstStyle/>
          <a:p>
            <a:pPr algn="ctr"/>
            <a:r>
              <a:rPr lang="fr-BE" sz="2800" b="1" dirty="0" err="1" smtClean="0">
                <a:solidFill>
                  <a:srgbClr val="FF0000"/>
                </a:solidFill>
              </a:rPr>
              <a:t>Granularity</a:t>
            </a:r>
            <a:r>
              <a:rPr lang="fr-BE" sz="2800" b="1" dirty="0" smtClean="0">
                <a:solidFill>
                  <a:srgbClr val="FF0000"/>
                </a:solidFill>
              </a:rPr>
              <a:t> or </a:t>
            </a:r>
            <a:r>
              <a:rPr lang="fr-BE" sz="2800" b="1" dirty="0" err="1" smtClean="0">
                <a:solidFill>
                  <a:srgbClr val="FF0000"/>
                </a:solidFill>
              </a:rPr>
              <a:t>Precision</a:t>
            </a:r>
            <a:r>
              <a:rPr lang="fr-BE" sz="2800" b="1" dirty="0" smtClean="0">
                <a:solidFill>
                  <a:srgbClr val="FF0000"/>
                </a:solidFill>
              </a:rPr>
              <a:t> </a:t>
            </a:r>
          </a:p>
          <a:p>
            <a:pPr algn="ctr"/>
            <a:r>
              <a:rPr lang="fr-BE" sz="2800" b="1" dirty="0" err="1" smtClean="0">
                <a:solidFill>
                  <a:srgbClr val="FF0000"/>
                </a:solidFill>
              </a:rPr>
              <a:t>is</a:t>
            </a:r>
            <a:r>
              <a:rPr lang="fr-BE" sz="2800" b="1" dirty="0" smtClean="0">
                <a:solidFill>
                  <a:srgbClr val="FF0000"/>
                </a:solidFill>
              </a:rPr>
              <a:t> </a:t>
            </a:r>
            <a:r>
              <a:rPr lang="fr-BE" sz="2800" b="1" dirty="0" err="1" smtClean="0">
                <a:solidFill>
                  <a:srgbClr val="FF0000"/>
                </a:solidFill>
              </a:rPr>
              <a:t>less</a:t>
            </a:r>
            <a:r>
              <a:rPr lang="fr-BE" sz="2800" b="1" dirty="0" smtClean="0">
                <a:solidFill>
                  <a:srgbClr val="FF0000"/>
                </a:solidFill>
              </a:rPr>
              <a:t> </a:t>
            </a:r>
            <a:r>
              <a:rPr lang="fr-BE" sz="2800" b="1" dirty="0" err="1" smtClean="0">
                <a:solidFill>
                  <a:srgbClr val="FF0000"/>
                </a:solidFill>
              </a:rPr>
              <a:t>than</a:t>
            </a:r>
            <a:r>
              <a:rPr lang="fr-BE" sz="2800" b="1" dirty="0" smtClean="0">
                <a:solidFill>
                  <a:srgbClr val="FF0000"/>
                </a:solidFill>
              </a:rPr>
              <a:t>  10 </a:t>
            </a:r>
            <a:r>
              <a:rPr lang="fr-BE" sz="2800" b="1" dirty="0" err="1" smtClean="0">
                <a:solidFill>
                  <a:srgbClr val="FF0000"/>
                </a:solidFill>
              </a:rPr>
              <a:t>degrees</a:t>
            </a:r>
            <a:endParaRPr lang="fr-BE" sz="2800" b="1" dirty="0">
              <a:solidFill>
                <a:srgbClr val="FF0000"/>
              </a:solidFill>
            </a:endParaRPr>
          </a:p>
        </p:txBody>
      </p:sp>
      <p:sp>
        <p:nvSpPr>
          <p:cNvPr id="17" name="ZoneTexte 1"/>
          <p:cNvSpPr txBox="1"/>
          <p:nvPr/>
        </p:nvSpPr>
        <p:spPr>
          <a:xfrm>
            <a:off x="613021" y="5720246"/>
            <a:ext cx="5373525" cy="279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BE" sz="2000" b="1" dirty="0" smtClean="0">
                <a:solidFill>
                  <a:srgbClr val="0000CC"/>
                </a:solidFill>
              </a:rPr>
              <a:t>0             </a:t>
            </a:r>
            <a:r>
              <a:rPr lang="fr-BE" sz="2000" b="1" dirty="0">
                <a:solidFill>
                  <a:srgbClr val="0000CC"/>
                </a:solidFill>
              </a:rPr>
              <a:t>10          </a:t>
            </a:r>
            <a:r>
              <a:rPr lang="fr-BE" sz="2000" b="1" dirty="0" smtClean="0">
                <a:solidFill>
                  <a:srgbClr val="0000CC"/>
                </a:solidFill>
              </a:rPr>
              <a:t>   </a:t>
            </a:r>
            <a:r>
              <a:rPr lang="fr-BE" sz="2000" b="1" dirty="0">
                <a:solidFill>
                  <a:srgbClr val="0000CC"/>
                </a:solidFill>
              </a:rPr>
              <a:t>20           </a:t>
            </a:r>
            <a:r>
              <a:rPr lang="fr-BE" sz="2000" b="1" dirty="0" smtClean="0">
                <a:solidFill>
                  <a:srgbClr val="0000CC"/>
                </a:solidFill>
              </a:rPr>
              <a:t>  </a:t>
            </a:r>
            <a:r>
              <a:rPr lang="fr-BE" sz="2000" b="1" dirty="0">
                <a:solidFill>
                  <a:srgbClr val="0000CC"/>
                </a:solidFill>
              </a:rPr>
              <a:t>30          </a:t>
            </a:r>
            <a:r>
              <a:rPr lang="fr-BE" sz="2000" b="1" dirty="0" smtClean="0">
                <a:solidFill>
                  <a:srgbClr val="0000CC"/>
                </a:solidFill>
              </a:rPr>
              <a:t>  40              </a:t>
            </a:r>
            <a:r>
              <a:rPr lang="fr-BE" sz="2000" b="1" dirty="0">
                <a:solidFill>
                  <a:srgbClr val="0000CC"/>
                </a:solidFill>
              </a:rPr>
              <a:t>50           </a:t>
            </a:r>
            <a:r>
              <a:rPr lang="fr-BE" sz="2000" b="1" dirty="0" smtClean="0">
                <a:solidFill>
                  <a:srgbClr val="0000CC"/>
                </a:solidFill>
              </a:rPr>
              <a:t>  60              70             </a:t>
            </a:r>
            <a:r>
              <a:rPr lang="fr-BE" sz="2000" b="1" dirty="0">
                <a:solidFill>
                  <a:srgbClr val="0000CC"/>
                </a:solidFill>
              </a:rPr>
              <a:t>80      </a:t>
            </a:r>
            <a:r>
              <a:rPr lang="fr-BE" sz="2000" b="1" dirty="0" smtClean="0">
                <a:solidFill>
                  <a:srgbClr val="0000CC"/>
                </a:solidFill>
              </a:rPr>
              <a:t>      </a:t>
            </a:r>
            <a:r>
              <a:rPr lang="fr-BE" sz="2000" b="1" dirty="0">
                <a:solidFill>
                  <a:srgbClr val="0000CC"/>
                </a:solidFill>
              </a:rPr>
              <a:t>90          </a:t>
            </a:r>
            <a:r>
              <a:rPr lang="fr-BE" sz="2000" b="1" dirty="0" smtClean="0">
                <a:solidFill>
                  <a:srgbClr val="0000CC"/>
                </a:solidFill>
              </a:rPr>
              <a:t>  100</a:t>
            </a:r>
            <a:endParaRPr lang="fr-BE" sz="2000" b="1" dirty="0">
              <a:solidFill>
                <a:srgbClr val="0000CC"/>
              </a:solidFill>
            </a:endParaRPr>
          </a:p>
        </p:txBody>
      </p:sp>
      <p:sp>
        <p:nvSpPr>
          <p:cNvPr id="2" name="Espace réservé du pied de page 1"/>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3" name="Espace réservé du numéro de diapositive 2"/>
          <p:cNvSpPr>
            <a:spLocks noGrp="1"/>
          </p:cNvSpPr>
          <p:nvPr>
            <p:ph type="sldNum" sz="quarter" idx="12"/>
          </p:nvPr>
        </p:nvSpPr>
        <p:spPr/>
        <p:txBody>
          <a:bodyPr/>
          <a:lstStyle/>
          <a:p>
            <a:fld id="{DE42F99F-C3BD-439B-B38E-59375BB5C084}" type="slidenum">
              <a:rPr lang="fr-BE" smtClean="0"/>
              <a:t>40</a:t>
            </a:fld>
            <a:endParaRPr lang="fr-BE"/>
          </a:p>
        </p:txBody>
      </p:sp>
      <p:sp>
        <p:nvSpPr>
          <p:cNvPr id="4" name="ZoneTexte 3"/>
          <p:cNvSpPr txBox="1"/>
          <p:nvPr/>
        </p:nvSpPr>
        <p:spPr>
          <a:xfrm>
            <a:off x="1302771" y="2476972"/>
            <a:ext cx="623889" cy="523220"/>
          </a:xfrm>
          <a:prstGeom prst="rect">
            <a:avLst/>
          </a:prstGeom>
          <a:noFill/>
        </p:spPr>
        <p:txBody>
          <a:bodyPr wrap="none" rtlCol="0">
            <a:spAutoFit/>
          </a:bodyPr>
          <a:lstStyle/>
          <a:p>
            <a:r>
              <a:rPr lang="fr-FR" sz="2800" b="1" dirty="0" smtClean="0">
                <a:solidFill>
                  <a:srgbClr val="00B050"/>
                </a:solidFill>
              </a:rPr>
              <a:t>OK</a:t>
            </a:r>
            <a:endParaRPr lang="fr-BE" sz="2800" b="1" dirty="0">
              <a:solidFill>
                <a:srgbClr val="00B050"/>
              </a:solidFill>
            </a:endParaRPr>
          </a:p>
        </p:txBody>
      </p:sp>
      <p:sp>
        <p:nvSpPr>
          <p:cNvPr id="25" name="ZoneTexte 24"/>
          <p:cNvSpPr txBox="1"/>
          <p:nvPr/>
        </p:nvSpPr>
        <p:spPr>
          <a:xfrm>
            <a:off x="2271519" y="3557342"/>
            <a:ext cx="623889" cy="523220"/>
          </a:xfrm>
          <a:prstGeom prst="rect">
            <a:avLst/>
          </a:prstGeom>
          <a:noFill/>
        </p:spPr>
        <p:txBody>
          <a:bodyPr wrap="none" rtlCol="0">
            <a:spAutoFit/>
          </a:bodyPr>
          <a:lstStyle/>
          <a:p>
            <a:r>
              <a:rPr lang="fr-FR" sz="2800" b="1" dirty="0" smtClean="0">
                <a:solidFill>
                  <a:srgbClr val="00B050"/>
                </a:solidFill>
              </a:rPr>
              <a:t>OK</a:t>
            </a:r>
            <a:endParaRPr lang="fr-BE" sz="2800" b="1" dirty="0">
              <a:solidFill>
                <a:srgbClr val="00B050"/>
              </a:solidFill>
            </a:endParaRPr>
          </a:p>
        </p:txBody>
      </p:sp>
      <p:sp>
        <p:nvSpPr>
          <p:cNvPr id="27" name="ZoneTexte 26"/>
          <p:cNvSpPr txBox="1"/>
          <p:nvPr/>
        </p:nvSpPr>
        <p:spPr>
          <a:xfrm>
            <a:off x="10521853" y="602452"/>
            <a:ext cx="623889" cy="523220"/>
          </a:xfrm>
          <a:prstGeom prst="rect">
            <a:avLst/>
          </a:prstGeom>
          <a:noFill/>
        </p:spPr>
        <p:txBody>
          <a:bodyPr wrap="none" rtlCol="0">
            <a:spAutoFit/>
          </a:bodyPr>
          <a:lstStyle/>
          <a:p>
            <a:r>
              <a:rPr lang="fr-FR" sz="2800" b="1" dirty="0" smtClean="0">
                <a:solidFill>
                  <a:srgbClr val="00B050"/>
                </a:solidFill>
              </a:rPr>
              <a:t>OK</a:t>
            </a:r>
            <a:endParaRPr lang="fr-BE" sz="2800" b="1" dirty="0">
              <a:solidFill>
                <a:srgbClr val="00B050"/>
              </a:solidFill>
            </a:endParaRPr>
          </a:p>
        </p:txBody>
      </p:sp>
      <p:sp>
        <p:nvSpPr>
          <p:cNvPr id="28" name="ZoneTexte 27"/>
          <p:cNvSpPr txBox="1"/>
          <p:nvPr/>
        </p:nvSpPr>
        <p:spPr>
          <a:xfrm>
            <a:off x="3224913" y="4080562"/>
            <a:ext cx="623889" cy="523220"/>
          </a:xfrm>
          <a:prstGeom prst="rect">
            <a:avLst/>
          </a:prstGeom>
          <a:noFill/>
        </p:spPr>
        <p:txBody>
          <a:bodyPr wrap="none" rtlCol="0">
            <a:spAutoFit/>
          </a:bodyPr>
          <a:lstStyle/>
          <a:p>
            <a:r>
              <a:rPr lang="fr-FR" sz="2800" b="1" dirty="0" smtClean="0">
                <a:solidFill>
                  <a:srgbClr val="00B050"/>
                </a:solidFill>
              </a:rPr>
              <a:t>OK</a:t>
            </a:r>
            <a:endParaRPr lang="fr-BE" sz="2800" b="1" dirty="0">
              <a:solidFill>
                <a:srgbClr val="00B050"/>
              </a:solidFill>
            </a:endParaRPr>
          </a:p>
        </p:txBody>
      </p:sp>
      <p:sp>
        <p:nvSpPr>
          <p:cNvPr id="29" name="ZoneTexte 28"/>
          <p:cNvSpPr txBox="1"/>
          <p:nvPr/>
        </p:nvSpPr>
        <p:spPr>
          <a:xfrm>
            <a:off x="7395296" y="4001706"/>
            <a:ext cx="623889" cy="523220"/>
          </a:xfrm>
          <a:prstGeom prst="rect">
            <a:avLst/>
          </a:prstGeom>
          <a:noFill/>
        </p:spPr>
        <p:txBody>
          <a:bodyPr wrap="none" rtlCol="0">
            <a:spAutoFit/>
          </a:bodyPr>
          <a:lstStyle/>
          <a:p>
            <a:r>
              <a:rPr lang="fr-FR" sz="2800" b="1" dirty="0" smtClean="0">
                <a:solidFill>
                  <a:srgbClr val="00B050"/>
                </a:solidFill>
              </a:rPr>
              <a:t>OK</a:t>
            </a:r>
            <a:endParaRPr lang="fr-BE" sz="2800" b="1" dirty="0">
              <a:solidFill>
                <a:srgbClr val="00B050"/>
              </a:solidFill>
            </a:endParaRPr>
          </a:p>
        </p:txBody>
      </p:sp>
      <p:sp>
        <p:nvSpPr>
          <p:cNvPr id="30" name="ZoneTexte 29"/>
          <p:cNvSpPr txBox="1"/>
          <p:nvPr/>
        </p:nvSpPr>
        <p:spPr>
          <a:xfrm>
            <a:off x="6341188" y="4001706"/>
            <a:ext cx="623889" cy="523220"/>
          </a:xfrm>
          <a:prstGeom prst="rect">
            <a:avLst/>
          </a:prstGeom>
          <a:noFill/>
        </p:spPr>
        <p:txBody>
          <a:bodyPr wrap="none" rtlCol="0">
            <a:spAutoFit/>
          </a:bodyPr>
          <a:lstStyle/>
          <a:p>
            <a:r>
              <a:rPr lang="fr-FR" sz="2800" b="1" dirty="0" smtClean="0">
                <a:solidFill>
                  <a:srgbClr val="00B050"/>
                </a:solidFill>
              </a:rPr>
              <a:t>OK</a:t>
            </a:r>
            <a:endParaRPr lang="fr-BE" sz="2800" b="1" dirty="0">
              <a:solidFill>
                <a:srgbClr val="00B050"/>
              </a:solidFill>
            </a:endParaRPr>
          </a:p>
        </p:txBody>
      </p:sp>
      <p:sp>
        <p:nvSpPr>
          <p:cNvPr id="33" name="ZoneTexte 32"/>
          <p:cNvSpPr txBox="1"/>
          <p:nvPr/>
        </p:nvSpPr>
        <p:spPr>
          <a:xfrm>
            <a:off x="1670687" y="2153849"/>
            <a:ext cx="663964" cy="523220"/>
          </a:xfrm>
          <a:prstGeom prst="rect">
            <a:avLst/>
          </a:prstGeom>
          <a:noFill/>
        </p:spPr>
        <p:txBody>
          <a:bodyPr wrap="none" rtlCol="0">
            <a:spAutoFit/>
          </a:bodyPr>
          <a:lstStyle/>
          <a:p>
            <a:r>
              <a:rPr lang="fr-FR" sz="2800" b="1" dirty="0" smtClean="0">
                <a:solidFill>
                  <a:srgbClr val="FF0000"/>
                </a:solidFill>
              </a:rPr>
              <a:t>NO</a:t>
            </a:r>
            <a:endParaRPr lang="fr-BE" sz="2800" b="1" dirty="0">
              <a:solidFill>
                <a:srgbClr val="FF0000"/>
              </a:solidFill>
            </a:endParaRPr>
          </a:p>
        </p:txBody>
      </p:sp>
      <p:sp>
        <p:nvSpPr>
          <p:cNvPr id="5" name="Flèche droite 4"/>
          <p:cNvSpPr/>
          <p:nvPr/>
        </p:nvSpPr>
        <p:spPr>
          <a:xfrm>
            <a:off x="2895408" y="3085412"/>
            <a:ext cx="835149" cy="34849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46003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flipH="1">
            <a:off x="310460" y="245929"/>
            <a:ext cx="5486401" cy="646331"/>
          </a:xfrm>
          <a:prstGeom prst="rect">
            <a:avLst/>
          </a:prstGeom>
          <a:noFill/>
        </p:spPr>
        <p:txBody>
          <a:bodyPr wrap="square" rtlCol="0">
            <a:spAutoFit/>
          </a:bodyPr>
          <a:lstStyle/>
          <a:p>
            <a:r>
              <a:rPr lang="fr-FR" b="1" dirty="0" err="1" smtClean="0">
                <a:solidFill>
                  <a:srgbClr val="FF0000"/>
                </a:solidFill>
              </a:rPr>
              <a:t>methodological</a:t>
            </a:r>
            <a:r>
              <a:rPr lang="fr-FR" b="1" dirty="0" smtClean="0">
                <a:solidFill>
                  <a:srgbClr val="FF0000"/>
                </a:solidFill>
              </a:rPr>
              <a:t> challenges  : </a:t>
            </a:r>
          </a:p>
          <a:p>
            <a:endParaRPr lang="fr-FR" b="1" dirty="0"/>
          </a:p>
        </p:txBody>
      </p:sp>
      <p:sp>
        <p:nvSpPr>
          <p:cNvPr id="7" name="ZoneTexte 6"/>
          <p:cNvSpPr txBox="1"/>
          <p:nvPr/>
        </p:nvSpPr>
        <p:spPr>
          <a:xfrm>
            <a:off x="177306" y="3265621"/>
            <a:ext cx="7091300" cy="1384995"/>
          </a:xfrm>
          <a:prstGeom prst="rect">
            <a:avLst/>
          </a:prstGeom>
          <a:noFill/>
        </p:spPr>
        <p:txBody>
          <a:bodyPr wrap="none" rtlCol="0">
            <a:spAutoFit/>
          </a:bodyPr>
          <a:lstStyle/>
          <a:p>
            <a:r>
              <a:rPr lang="fr-FR" sz="2800" b="1" dirty="0" smtClean="0"/>
              <a:t>(2) A </a:t>
            </a:r>
            <a:r>
              <a:rPr lang="fr-FR" sz="2800" b="1" dirty="0" err="1" smtClean="0"/>
              <a:t>domain</a:t>
            </a:r>
            <a:r>
              <a:rPr lang="fr-FR" sz="2800" b="1" dirty="0" smtClean="0"/>
              <a:t> on </a:t>
            </a:r>
            <a:r>
              <a:rPr lang="fr-FR" sz="2800" b="1" dirty="0" err="1" smtClean="0"/>
              <a:t>which</a:t>
            </a:r>
            <a:r>
              <a:rPr lang="fr-FR" sz="2800" b="1" dirty="0" smtClean="0"/>
              <a:t> </a:t>
            </a:r>
            <a:r>
              <a:rPr lang="fr-FR" sz="2800" b="1" dirty="0" err="1" smtClean="0"/>
              <a:t>it</a:t>
            </a:r>
            <a:r>
              <a:rPr lang="fr-FR" sz="2800" b="1" dirty="0" smtClean="0"/>
              <a:t> </a:t>
            </a:r>
            <a:r>
              <a:rPr lang="fr-FR" sz="2800" b="1" dirty="0" err="1" smtClean="0"/>
              <a:t>can</a:t>
            </a:r>
            <a:r>
              <a:rPr lang="fr-FR" sz="2800" b="1" dirty="0" smtClean="0"/>
              <a:t> </a:t>
            </a:r>
          </a:p>
          <a:p>
            <a:r>
              <a:rPr lang="fr-FR" sz="2800" b="1" dirty="0">
                <a:solidFill>
                  <a:srgbClr val="0000CC"/>
                </a:solidFill>
              </a:rPr>
              <a:t> </a:t>
            </a:r>
            <a:r>
              <a:rPr lang="fr-FR" sz="2800" b="1" dirty="0" smtClean="0">
                <a:solidFill>
                  <a:srgbClr val="0000CC"/>
                </a:solidFill>
              </a:rPr>
              <a:t>               </a:t>
            </a:r>
            <a:r>
              <a:rPr lang="fr-FR" sz="2800" b="1" dirty="0" err="1" smtClean="0">
                <a:solidFill>
                  <a:srgbClr val="0000CC"/>
                </a:solidFill>
              </a:rPr>
              <a:t>neither</a:t>
            </a:r>
            <a:r>
              <a:rPr lang="fr-FR" sz="2800" b="1" dirty="0" smtClean="0">
                <a:solidFill>
                  <a:srgbClr val="0000CC"/>
                </a:solidFill>
              </a:rPr>
              <a:t> </a:t>
            </a:r>
            <a:r>
              <a:rPr lang="fr-FR" sz="2800" b="1" dirty="0" err="1" smtClean="0">
                <a:solidFill>
                  <a:srgbClr val="0000CC"/>
                </a:solidFill>
              </a:rPr>
              <a:t>be</a:t>
            </a:r>
            <a:r>
              <a:rPr lang="fr-FR" sz="2800" b="1" dirty="0" smtClean="0">
                <a:solidFill>
                  <a:srgbClr val="0000CC"/>
                </a:solidFill>
              </a:rPr>
              <a:t> </a:t>
            </a:r>
            <a:r>
              <a:rPr lang="fr-FR" sz="2800" b="1" dirty="0" err="1" smtClean="0">
                <a:solidFill>
                  <a:srgbClr val="0000CC"/>
                </a:solidFill>
              </a:rPr>
              <a:t>learned</a:t>
            </a:r>
            <a:r>
              <a:rPr lang="fr-FR" sz="2800" b="1" dirty="0" smtClean="0">
                <a:solidFill>
                  <a:srgbClr val="0000CC"/>
                </a:solidFill>
              </a:rPr>
              <a:t> </a:t>
            </a:r>
            <a:r>
              <a:rPr lang="fr-FR" sz="2800" b="1" dirty="0" err="1" smtClean="0">
                <a:solidFill>
                  <a:srgbClr val="0000CC"/>
                </a:solidFill>
              </a:rPr>
              <a:t>nor</a:t>
            </a:r>
            <a:r>
              <a:rPr lang="fr-FR" sz="2800" b="1" dirty="0" smtClean="0">
                <a:solidFill>
                  <a:srgbClr val="0000CC"/>
                </a:solidFill>
              </a:rPr>
              <a:t> </a:t>
            </a:r>
            <a:r>
              <a:rPr lang="fr-FR" sz="2800" b="1" dirty="0" err="1" smtClean="0">
                <a:solidFill>
                  <a:srgbClr val="0000CC"/>
                </a:solidFill>
              </a:rPr>
              <a:t>forgotten</a:t>
            </a:r>
            <a:r>
              <a:rPr lang="fr-FR" sz="2800" b="1" dirty="0" smtClean="0">
                <a:solidFill>
                  <a:srgbClr val="0000CC"/>
                </a:solidFill>
              </a:rPr>
              <a:t> </a:t>
            </a:r>
          </a:p>
          <a:p>
            <a:r>
              <a:rPr lang="fr-FR" sz="2800" b="1" dirty="0">
                <a:solidFill>
                  <a:srgbClr val="0000CC"/>
                </a:solidFill>
              </a:rPr>
              <a:t> </a:t>
            </a:r>
            <a:r>
              <a:rPr lang="fr-FR" sz="2800" b="1" dirty="0" smtClean="0">
                <a:solidFill>
                  <a:srgbClr val="0000CC"/>
                </a:solidFill>
              </a:rPr>
              <a:t>                 </a:t>
            </a:r>
            <a:r>
              <a:rPr lang="fr-FR" sz="2800" b="1" dirty="0" smtClean="0"/>
              <a:t>in the </a:t>
            </a:r>
            <a:r>
              <a:rPr lang="fr-FR" sz="2800" b="1" dirty="0" err="1" smtClean="0"/>
              <a:t>interval</a:t>
            </a:r>
            <a:r>
              <a:rPr lang="fr-FR" sz="2800" b="1" dirty="0" smtClean="0"/>
              <a:t> </a:t>
            </a:r>
            <a:r>
              <a:rPr lang="fr-FR" sz="2800" b="1" dirty="0" err="1" smtClean="0"/>
              <a:t>between</a:t>
            </a:r>
            <a:r>
              <a:rPr lang="fr-FR" sz="2800" b="1" dirty="0" smtClean="0"/>
              <a:t> </a:t>
            </a:r>
            <a:r>
              <a:rPr lang="fr-FR" sz="2800" b="1" dirty="0" err="1" smtClean="0"/>
              <a:t>pre</a:t>
            </a:r>
            <a:r>
              <a:rPr lang="fr-FR" sz="2800" b="1" dirty="0" smtClean="0"/>
              <a:t> and post</a:t>
            </a:r>
            <a:endParaRPr lang="fr-BE" sz="2800" b="1" dirty="0"/>
          </a:p>
        </p:txBody>
      </p:sp>
      <p:sp>
        <p:nvSpPr>
          <p:cNvPr id="8" name="ZoneTexte 7"/>
          <p:cNvSpPr txBox="1"/>
          <p:nvPr/>
        </p:nvSpPr>
        <p:spPr>
          <a:xfrm>
            <a:off x="246635" y="5134286"/>
            <a:ext cx="11375999" cy="830997"/>
          </a:xfrm>
          <a:prstGeom prst="rect">
            <a:avLst/>
          </a:prstGeom>
          <a:noFill/>
          <a:ln w="38100">
            <a:solidFill>
              <a:srgbClr val="FF0000"/>
            </a:solidFill>
          </a:ln>
        </p:spPr>
        <p:txBody>
          <a:bodyPr wrap="none" rtlCol="0">
            <a:spAutoFit/>
          </a:bodyPr>
          <a:lstStyle/>
          <a:p>
            <a:r>
              <a:rPr lang="fr-FR" sz="2800" b="1" dirty="0" smtClean="0"/>
              <a:t>(3) </a:t>
            </a:r>
            <a:r>
              <a:rPr lang="fr-FR" sz="2800" b="1" dirty="0" err="1" smtClean="0"/>
              <a:t>With</a:t>
            </a:r>
            <a:r>
              <a:rPr lang="fr-FR" sz="2800" b="1" dirty="0" smtClean="0"/>
              <a:t> the </a:t>
            </a:r>
            <a:r>
              <a:rPr lang="fr-FR" sz="4800" b="1" dirty="0" err="1" smtClean="0">
                <a:solidFill>
                  <a:srgbClr val="0000CC"/>
                </a:solidFill>
              </a:rPr>
              <a:t>same</a:t>
            </a:r>
            <a:r>
              <a:rPr lang="fr-FR" sz="4800" b="1" dirty="0" smtClean="0">
                <a:solidFill>
                  <a:srgbClr val="0000CC"/>
                </a:solidFill>
              </a:rPr>
              <a:t> </a:t>
            </a:r>
            <a:r>
              <a:rPr lang="fr-FR" sz="4800" b="1" dirty="0" err="1" smtClean="0">
                <a:solidFill>
                  <a:srgbClr val="0000CC"/>
                </a:solidFill>
              </a:rPr>
              <a:t>mindset</a:t>
            </a:r>
            <a:r>
              <a:rPr lang="fr-FR" sz="4800" b="1" dirty="0" smtClean="0">
                <a:solidFill>
                  <a:srgbClr val="0000CC"/>
                </a:solidFill>
              </a:rPr>
              <a:t> </a:t>
            </a:r>
            <a:r>
              <a:rPr lang="fr-FR" sz="2800" b="1" dirty="0" smtClean="0"/>
              <a:t>in the 2 occasions (</a:t>
            </a:r>
            <a:r>
              <a:rPr lang="fr-FR" sz="2800" b="1" dirty="0" err="1" smtClean="0"/>
              <a:t>pretest</a:t>
            </a:r>
            <a:r>
              <a:rPr lang="fr-FR" sz="2800" b="1" dirty="0" smtClean="0"/>
              <a:t> and </a:t>
            </a:r>
            <a:r>
              <a:rPr lang="fr-FR" sz="2800" b="1" dirty="0" err="1" smtClean="0"/>
              <a:t>retest</a:t>
            </a:r>
            <a:r>
              <a:rPr lang="fr-FR" sz="2800" b="1" dirty="0" smtClean="0"/>
              <a:t>)</a:t>
            </a:r>
            <a:endParaRPr lang="fr-BE" sz="2800" b="1" dirty="0"/>
          </a:p>
        </p:txBody>
      </p:sp>
      <p:sp>
        <p:nvSpPr>
          <p:cNvPr id="10" name="Espace réservé du pied de page 9"/>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11" name="Espace réservé du numéro de diapositive 10"/>
          <p:cNvSpPr>
            <a:spLocks noGrp="1"/>
          </p:cNvSpPr>
          <p:nvPr>
            <p:ph type="sldNum" sz="quarter" idx="12"/>
          </p:nvPr>
        </p:nvSpPr>
        <p:spPr/>
        <p:txBody>
          <a:bodyPr/>
          <a:lstStyle/>
          <a:p>
            <a:fld id="{DE42F99F-C3BD-439B-B38E-59375BB5C084}" type="slidenum">
              <a:rPr lang="fr-BE" smtClean="0"/>
              <a:t>41</a:t>
            </a:fld>
            <a:endParaRPr lang="fr-BE"/>
          </a:p>
        </p:txBody>
      </p:sp>
      <p:sp>
        <p:nvSpPr>
          <p:cNvPr id="12" name="Rectangle 11"/>
          <p:cNvSpPr/>
          <p:nvPr/>
        </p:nvSpPr>
        <p:spPr>
          <a:xfrm>
            <a:off x="246975" y="819003"/>
            <a:ext cx="10046618" cy="2246769"/>
          </a:xfrm>
          <a:prstGeom prst="rect">
            <a:avLst/>
          </a:prstGeom>
        </p:spPr>
        <p:txBody>
          <a:bodyPr wrap="square">
            <a:spAutoFit/>
          </a:bodyPr>
          <a:lstStyle/>
          <a:p>
            <a:pPr marL="342900" indent="-342900">
              <a:buAutoNum type="arabicParenBoth"/>
            </a:pPr>
            <a:r>
              <a:rPr lang="fr-FR" sz="2800" b="1" dirty="0"/>
              <a:t>Questions on </a:t>
            </a:r>
            <a:r>
              <a:rPr lang="fr-FR" sz="2800" b="1" dirty="0" err="1"/>
              <a:t>which</a:t>
            </a:r>
            <a:r>
              <a:rPr lang="fr-FR" sz="2800" b="1" dirty="0"/>
              <a:t> </a:t>
            </a:r>
            <a:r>
              <a:rPr lang="fr-FR" sz="2800" b="1" dirty="0" err="1">
                <a:solidFill>
                  <a:srgbClr val="0000CC"/>
                </a:solidFill>
              </a:rPr>
              <a:t>domain</a:t>
            </a:r>
            <a:r>
              <a:rPr lang="fr-FR" sz="2800" b="1" dirty="0">
                <a:solidFill>
                  <a:srgbClr val="0000CC"/>
                </a:solidFill>
              </a:rPr>
              <a:t>? </a:t>
            </a:r>
          </a:p>
          <a:p>
            <a:pPr lvl="2"/>
            <a:r>
              <a:rPr lang="fr-FR" sz="2800" b="1" dirty="0" err="1"/>
              <a:t>Hopefully</a:t>
            </a:r>
            <a:endParaRPr lang="fr-FR" sz="2800" b="1" dirty="0"/>
          </a:p>
          <a:p>
            <a:pPr lvl="3"/>
            <a:r>
              <a:rPr lang="fr-FR" sz="2800" b="1" dirty="0"/>
              <a:t>-</a:t>
            </a:r>
            <a:r>
              <a:rPr lang="fr-FR" sz="2800" b="1" dirty="0" err="1"/>
              <a:t>automatic</a:t>
            </a:r>
            <a:r>
              <a:rPr lang="fr-FR" sz="2800" b="1" dirty="0"/>
              <a:t> </a:t>
            </a:r>
            <a:r>
              <a:rPr lang="fr-FR" sz="2800" b="1" dirty="0" err="1"/>
              <a:t>generation</a:t>
            </a:r>
            <a:r>
              <a:rPr lang="fr-FR" sz="2800" b="1" dirty="0"/>
              <a:t> of questions</a:t>
            </a:r>
          </a:p>
          <a:p>
            <a:pPr lvl="3"/>
            <a:r>
              <a:rPr lang="fr-FR" sz="2800" b="1" dirty="0"/>
              <a:t>-</a:t>
            </a:r>
            <a:r>
              <a:rPr lang="fr-FR" sz="2800" b="1" dirty="0" err="1"/>
              <a:t>automatic</a:t>
            </a:r>
            <a:r>
              <a:rPr lang="fr-FR" sz="2800" b="1" dirty="0"/>
              <a:t> correction &amp; feedback</a:t>
            </a:r>
          </a:p>
          <a:p>
            <a:pPr lvl="3"/>
            <a:r>
              <a:rPr lang="fr-FR" sz="2800" b="1" dirty="0"/>
              <a:t>-large </a:t>
            </a:r>
            <a:r>
              <a:rPr lang="fr-FR" sz="2800" b="1" dirty="0" err="1"/>
              <a:t>number</a:t>
            </a:r>
            <a:r>
              <a:rPr lang="fr-FR" sz="2800" b="1" dirty="0"/>
              <a:t> of </a:t>
            </a:r>
            <a:r>
              <a:rPr lang="fr-FR" sz="2800" b="1" dirty="0" err="1"/>
              <a:t>potential</a:t>
            </a:r>
            <a:r>
              <a:rPr lang="fr-FR" sz="2800" b="1" dirty="0"/>
              <a:t> questions</a:t>
            </a:r>
            <a:endParaRPr lang="fr-BE" sz="2800" b="1" dirty="0"/>
          </a:p>
        </p:txBody>
      </p:sp>
      <p:sp>
        <p:nvSpPr>
          <p:cNvPr id="13" name="ZoneTexte 12"/>
          <p:cNvSpPr txBox="1"/>
          <p:nvPr/>
        </p:nvSpPr>
        <p:spPr>
          <a:xfrm>
            <a:off x="8774383" y="2788567"/>
            <a:ext cx="2566728" cy="1384995"/>
          </a:xfrm>
          <a:prstGeom prst="rect">
            <a:avLst/>
          </a:prstGeom>
          <a:noFill/>
        </p:spPr>
        <p:txBody>
          <a:bodyPr wrap="none" rtlCol="0">
            <a:spAutoFit/>
          </a:bodyPr>
          <a:lstStyle/>
          <a:p>
            <a:pPr algn="ctr"/>
            <a:r>
              <a:rPr lang="fr-BE" sz="2800" b="1" dirty="0" smtClean="0">
                <a:solidFill>
                  <a:srgbClr val="FF0000"/>
                </a:solidFill>
              </a:rPr>
              <a:t>Leclercq </a:t>
            </a:r>
            <a:r>
              <a:rPr lang="fr-BE" sz="2800" b="1" dirty="0" err="1" smtClean="0">
                <a:solidFill>
                  <a:srgbClr val="FF0000"/>
                </a:solidFill>
              </a:rPr>
              <a:t>Letter</a:t>
            </a:r>
            <a:r>
              <a:rPr lang="fr-BE" sz="2800" b="1" dirty="0" smtClean="0">
                <a:solidFill>
                  <a:srgbClr val="FF0000"/>
                </a:solidFill>
              </a:rPr>
              <a:t> </a:t>
            </a:r>
          </a:p>
          <a:p>
            <a:pPr algn="ctr"/>
            <a:r>
              <a:rPr lang="fr-BE" sz="2800" b="1" dirty="0" err="1" smtClean="0">
                <a:solidFill>
                  <a:srgbClr val="FF0000"/>
                </a:solidFill>
              </a:rPr>
              <a:t>Guessing</a:t>
            </a:r>
            <a:r>
              <a:rPr lang="fr-BE" sz="2800" b="1" dirty="0" smtClean="0">
                <a:solidFill>
                  <a:srgbClr val="FF0000"/>
                </a:solidFill>
              </a:rPr>
              <a:t> Game </a:t>
            </a:r>
          </a:p>
          <a:p>
            <a:pPr algn="ctr"/>
            <a:r>
              <a:rPr lang="fr-BE" sz="2800" b="1" dirty="0" smtClean="0">
                <a:solidFill>
                  <a:srgbClr val="FF0000"/>
                </a:solidFill>
              </a:rPr>
              <a:t>LLGG 2</a:t>
            </a:r>
            <a:endParaRPr lang="fr-BE" sz="2800" b="1" dirty="0">
              <a:solidFill>
                <a:srgbClr val="FF0000"/>
              </a:solidFill>
            </a:endParaRPr>
          </a:p>
        </p:txBody>
      </p:sp>
      <p:sp>
        <p:nvSpPr>
          <p:cNvPr id="14" name="Accolade fermante 13"/>
          <p:cNvSpPr/>
          <p:nvPr/>
        </p:nvSpPr>
        <p:spPr>
          <a:xfrm>
            <a:off x="7442956" y="1680886"/>
            <a:ext cx="691028" cy="2969622"/>
          </a:xfrm>
          <a:prstGeom prst="rightBrace">
            <a:avLst>
              <a:gd name="adj1" fmla="val 38486"/>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Tree>
    <p:extLst>
      <p:ext uri="{BB962C8B-B14F-4D97-AF65-F5344CB8AC3E}">
        <p14:creationId xmlns:p14="http://schemas.microsoft.com/office/powerpoint/2010/main" val="39605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r="61163" b="38954"/>
          <a:stretch/>
        </p:blipFill>
        <p:spPr>
          <a:xfrm>
            <a:off x="445107" y="1598022"/>
            <a:ext cx="4266230" cy="3514813"/>
          </a:xfrm>
          <a:prstGeom prst="rect">
            <a:avLst/>
          </a:prstGeom>
        </p:spPr>
      </p:pic>
      <p:sp>
        <p:nvSpPr>
          <p:cNvPr id="3" name="ZoneTexte 2"/>
          <p:cNvSpPr txBox="1"/>
          <p:nvPr/>
        </p:nvSpPr>
        <p:spPr>
          <a:xfrm>
            <a:off x="160774" y="110532"/>
            <a:ext cx="10785900" cy="523220"/>
          </a:xfrm>
          <a:prstGeom prst="rect">
            <a:avLst/>
          </a:prstGeom>
          <a:noFill/>
        </p:spPr>
        <p:txBody>
          <a:bodyPr wrap="square" rtlCol="0">
            <a:spAutoFit/>
          </a:bodyPr>
          <a:lstStyle/>
          <a:p>
            <a:r>
              <a:rPr lang="fr-FR" sz="2800" b="1" dirty="0" err="1" smtClean="0"/>
              <a:t>Example</a:t>
            </a:r>
            <a:r>
              <a:rPr lang="fr-FR" sz="2800" b="1" dirty="0" smtClean="0"/>
              <a:t> of </a:t>
            </a:r>
            <a:r>
              <a:rPr lang="fr-FR" sz="2800" b="1" dirty="0" err="1" smtClean="0"/>
              <a:t>answers</a:t>
            </a:r>
            <a:r>
              <a:rPr lang="fr-FR" sz="2800" b="1" dirty="0" smtClean="0"/>
              <a:t> to a question on the </a:t>
            </a:r>
            <a:r>
              <a:rPr lang="fr-FR" sz="2800" b="1" dirty="0" smtClean="0">
                <a:solidFill>
                  <a:srgbClr val="0000CC"/>
                </a:solidFill>
              </a:rPr>
              <a:t>LLGG </a:t>
            </a:r>
            <a:r>
              <a:rPr lang="fr-FR" sz="2800" b="1" dirty="0">
                <a:solidFill>
                  <a:srgbClr val="0000CC"/>
                </a:solidFill>
              </a:rPr>
              <a:t>3  (</a:t>
            </a:r>
            <a:r>
              <a:rPr lang="fr-FR" sz="2800" b="1" dirty="0" err="1">
                <a:solidFill>
                  <a:srgbClr val="0000CC"/>
                </a:solidFill>
              </a:rPr>
              <a:t>process</a:t>
            </a:r>
            <a:r>
              <a:rPr lang="fr-FR" sz="2800" b="1" dirty="0">
                <a:solidFill>
                  <a:srgbClr val="0000CC"/>
                </a:solidFill>
              </a:rPr>
              <a:t> </a:t>
            </a:r>
            <a:r>
              <a:rPr lang="fr-FR" sz="2800" b="1" dirty="0" err="1" smtClean="0">
                <a:solidFill>
                  <a:srgbClr val="0000CC"/>
                </a:solidFill>
              </a:rPr>
              <a:t>noted</a:t>
            </a:r>
            <a:r>
              <a:rPr lang="fr-FR" sz="2800" b="1" dirty="0" smtClean="0">
                <a:solidFill>
                  <a:srgbClr val="0000CC"/>
                </a:solidFill>
              </a:rPr>
              <a:t>)</a:t>
            </a:r>
            <a:endParaRPr lang="fr-BE" sz="2800" b="1" dirty="0">
              <a:solidFill>
                <a:srgbClr val="0000CC"/>
              </a:solidFill>
            </a:endParaRPr>
          </a:p>
        </p:txBody>
      </p:sp>
      <p:sp>
        <p:nvSpPr>
          <p:cNvPr id="4" name="ZoneTexte 3"/>
          <p:cNvSpPr txBox="1"/>
          <p:nvPr/>
        </p:nvSpPr>
        <p:spPr>
          <a:xfrm>
            <a:off x="3969272" y="5228007"/>
            <a:ext cx="5101525" cy="707886"/>
          </a:xfrm>
          <a:prstGeom prst="rect">
            <a:avLst/>
          </a:prstGeom>
          <a:noFill/>
        </p:spPr>
        <p:txBody>
          <a:bodyPr wrap="none" rtlCol="0">
            <a:spAutoFit/>
          </a:bodyPr>
          <a:lstStyle/>
          <a:p>
            <a:pPr algn="ctr"/>
            <a:r>
              <a:rPr lang="fr-FR" sz="2000" b="1" dirty="0" smtClean="0"/>
              <a:t>The </a:t>
            </a:r>
            <a:r>
              <a:rPr lang="fr-FR" sz="2000" b="1" dirty="0" err="1" smtClean="0"/>
              <a:t>sum</a:t>
            </a:r>
            <a:r>
              <a:rPr lang="fr-FR" sz="2000" b="1" dirty="0" smtClean="0"/>
              <a:t> of confidences </a:t>
            </a:r>
            <a:r>
              <a:rPr lang="fr-FR" sz="2000" b="1" dirty="0" err="1" smtClean="0"/>
              <a:t>may</a:t>
            </a:r>
            <a:r>
              <a:rPr lang="fr-FR" sz="2000" b="1" dirty="0" smtClean="0"/>
              <a:t> </a:t>
            </a:r>
            <a:r>
              <a:rPr lang="fr-FR" sz="2000" b="1" dirty="0" err="1" smtClean="0"/>
              <a:t>be</a:t>
            </a:r>
            <a:r>
              <a:rPr lang="fr-FR" sz="2000" b="1" dirty="0" smtClean="0"/>
              <a:t> </a:t>
            </a:r>
            <a:r>
              <a:rPr lang="fr-FR" sz="2000" b="1" dirty="0" err="1" smtClean="0"/>
              <a:t>inferior</a:t>
            </a:r>
            <a:r>
              <a:rPr lang="fr-FR" sz="2000" b="1" dirty="0" smtClean="0"/>
              <a:t> to 100</a:t>
            </a:r>
          </a:p>
          <a:p>
            <a:pPr algn="ctr"/>
            <a:r>
              <a:rPr lang="fr-FR" sz="2000" b="1" dirty="0" smtClean="0"/>
              <a:t>(</a:t>
            </a:r>
            <a:r>
              <a:rPr lang="fr-FR" sz="2000" b="1" dirty="0" err="1" smtClean="0"/>
              <a:t>here</a:t>
            </a:r>
            <a:r>
              <a:rPr lang="fr-FR" sz="2000" b="1" dirty="0" smtClean="0"/>
              <a:t> 85%)</a:t>
            </a:r>
            <a:endParaRPr lang="fr-BE" sz="2000" b="1" dirty="0"/>
          </a:p>
        </p:txBody>
      </p:sp>
      <p:sp>
        <p:nvSpPr>
          <p:cNvPr id="5" name="Espace réservé du pied de page 4"/>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6" name="Espace réservé du numéro de diapositive 5"/>
          <p:cNvSpPr>
            <a:spLocks noGrp="1"/>
          </p:cNvSpPr>
          <p:nvPr>
            <p:ph type="sldNum" sz="quarter" idx="12"/>
          </p:nvPr>
        </p:nvSpPr>
        <p:spPr/>
        <p:txBody>
          <a:bodyPr/>
          <a:lstStyle/>
          <a:p>
            <a:fld id="{DE42F99F-C3BD-439B-B38E-59375BB5C084}" type="slidenum">
              <a:rPr lang="fr-BE" smtClean="0"/>
              <a:t>42</a:t>
            </a:fld>
            <a:endParaRPr lang="fr-BE"/>
          </a:p>
        </p:txBody>
      </p:sp>
      <p:sp>
        <p:nvSpPr>
          <p:cNvPr id="7" name="ZoneTexte 6"/>
          <p:cNvSpPr txBox="1"/>
          <p:nvPr/>
        </p:nvSpPr>
        <p:spPr>
          <a:xfrm>
            <a:off x="507658" y="1614114"/>
            <a:ext cx="3498009" cy="830997"/>
          </a:xfrm>
          <a:prstGeom prst="rect">
            <a:avLst/>
          </a:prstGeom>
          <a:solidFill>
            <a:schemeClr val="bg1">
              <a:lumMod val="95000"/>
            </a:schemeClr>
          </a:solidFill>
        </p:spPr>
        <p:txBody>
          <a:bodyPr wrap="none" rtlCol="0">
            <a:spAutoFit/>
          </a:bodyPr>
          <a:lstStyle/>
          <a:p>
            <a:r>
              <a:rPr lang="fr-FR" sz="2400" b="1" dirty="0" smtClean="0"/>
              <a:t>       Up to 4 </a:t>
            </a:r>
            <a:r>
              <a:rPr lang="fr-FR" sz="2400" b="1" dirty="0" err="1" smtClean="0"/>
              <a:t>responses</a:t>
            </a:r>
            <a:r>
              <a:rPr lang="fr-FR" sz="2400" b="1" dirty="0" smtClean="0"/>
              <a:t>        </a:t>
            </a:r>
          </a:p>
          <a:p>
            <a:r>
              <a:rPr lang="fr-FR" sz="2400" b="1" dirty="0" smtClean="0"/>
              <a:t> </a:t>
            </a:r>
            <a:endParaRPr lang="fr-BE" sz="2400" b="1" dirty="0"/>
          </a:p>
        </p:txBody>
      </p:sp>
      <p:pic>
        <p:nvPicPr>
          <p:cNvPr id="8" name="Image 7"/>
          <p:cNvPicPr>
            <a:picLocks noChangeAspect="1"/>
          </p:cNvPicPr>
          <p:nvPr/>
        </p:nvPicPr>
        <p:blipFill rotWithShape="1">
          <a:blip r:embed="rId2"/>
          <a:srcRect l="38286" r="55055" b="38954"/>
          <a:stretch/>
        </p:blipFill>
        <p:spPr>
          <a:xfrm>
            <a:off x="4624251" y="1598021"/>
            <a:ext cx="731520" cy="3514813"/>
          </a:xfrm>
          <a:prstGeom prst="rect">
            <a:avLst/>
          </a:prstGeom>
        </p:spPr>
      </p:pic>
      <p:pic>
        <p:nvPicPr>
          <p:cNvPr id="9" name="Image 8"/>
          <p:cNvPicPr>
            <a:picLocks noChangeAspect="1"/>
          </p:cNvPicPr>
          <p:nvPr/>
        </p:nvPicPr>
        <p:blipFill rotWithShape="1">
          <a:blip r:embed="rId2"/>
          <a:srcRect l="44296" r="28195" b="38954"/>
          <a:stretch/>
        </p:blipFill>
        <p:spPr>
          <a:xfrm>
            <a:off x="5295085" y="1598020"/>
            <a:ext cx="3021875" cy="3514813"/>
          </a:xfrm>
          <a:prstGeom prst="rect">
            <a:avLst/>
          </a:prstGeom>
        </p:spPr>
      </p:pic>
      <p:pic>
        <p:nvPicPr>
          <p:cNvPr id="10" name="Image 9"/>
          <p:cNvPicPr>
            <a:picLocks noChangeAspect="1"/>
          </p:cNvPicPr>
          <p:nvPr/>
        </p:nvPicPr>
        <p:blipFill rotWithShape="1">
          <a:blip r:embed="rId2"/>
          <a:srcRect l="71024" b="38954"/>
          <a:stretch/>
        </p:blipFill>
        <p:spPr>
          <a:xfrm>
            <a:off x="8219647" y="1598019"/>
            <a:ext cx="3182982" cy="3514813"/>
          </a:xfrm>
          <a:prstGeom prst="rect">
            <a:avLst/>
          </a:prstGeom>
        </p:spPr>
      </p:pic>
      <p:sp>
        <p:nvSpPr>
          <p:cNvPr id="11" name="ZoneTexte 10"/>
          <p:cNvSpPr txBox="1"/>
          <p:nvPr/>
        </p:nvSpPr>
        <p:spPr>
          <a:xfrm>
            <a:off x="306454" y="601351"/>
            <a:ext cx="11582979" cy="461665"/>
          </a:xfrm>
          <a:prstGeom prst="rect">
            <a:avLst/>
          </a:prstGeom>
          <a:noFill/>
        </p:spPr>
        <p:txBody>
          <a:bodyPr wrap="none" rtlCol="0">
            <a:spAutoFit/>
          </a:bodyPr>
          <a:lstStyle/>
          <a:p>
            <a:r>
              <a:rPr lang="fr-FR" sz="2400" b="1" dirty="0" err="1" smtClean="0"/>
              <a:t>Modified</a:t>
            </a:r>
            <a:r>
              <a:rPr lang="fr-FR" sz="2400" b="1" dirty="0" smtClean="0"/>
              <a:t> De </a:t>
            </a:r>
            <a:r>
              <a:rPr lang="fr-FR" sz="2400" b="1" dirty="0" err="1" smtClean="0"/>
              <a:t>Finetti</a:t>
            </a:r>
            <a:r>
              <a:rPr lang="fr-FR" sz="2400" b="1" dirty="0" smtClean="0"/>
              <a:t> (1965)’s </a:t>
            </a:r>
            <a:r>
              <a:rPr lang="fr-FR" sz="2400" b="1" dirty="0" smtClean="0">
                <a:solidFill>
                  <a:srgbClr val="0000CC"/>
                </a:solidFill>
              </a:rPr>
              <a:t>5 stars system </a:t>
            </a:r>
            <a:r>
              <a:rPr lang="fr-FR" sz="2400" b="1" dirty="0" smtClean="0"/>
              <a:t>:    </a:t>
            </a:r>
            <a:r>
              <a:rPr lang="fr-FR" sz="2400" b="1" dirty="0" smtClean="0">
                <a:solidFill>
                  <a:srgbClr val="0000CC"/>
                </a:solidFill>
              </a:rPr>
              <a:t>* * * * *      i</a:t>
            </a:r>
            <a:r>
              <a:rPr lang="fr-FR" sz="2400" b="1" dirty="0" smtClean="0"/>
              <a:t>.e.       5    20    40    60    80    95   </a:t>
            </a:r>
            <a:endParaRPr lang="fr-BE" sz="2400" b="1" dirty="0"/>
          </a:p>
        </p:txBody>
      </p:sp>
      <p:sp>
        <p:nvSpPr>
          <p:cNvPr id="12" name="ZoneTexte 11"/>
          <p:cNvSpPr txBox="1"/>
          <p:nvPr/>
        </p:nvSpPr>
        <p:spPr>
          <a:xfrm>
            <a:off x="6421383" y="1540495"/>
            <a:ext cx="466794" cy="400110"/>
          </a:xfrm>
          <a:prstGeom prst="rect">
            <a:avLst/>
          </a:prstGeom>
          <a:noFill/>
        </p:spPr>
        <p:txBody>
          <a:bodyPr wrap="none" rtlCol="0">
            <a:spAutoFit/>
          </a:bodyPr>
          <a:lstStyle/>
          <a:p>
            <a:r>
              <a:rPr lang="fr-FR" sz="2000" b="1" dirty="0"/>
              <a:t>o</a:t>
            </a:r>
            <a:r>
              <a:rPr lang="fr-FR" sz="2000" b="1" dirty="0" smtClean="0"/>
              <a:t>r</a:t>
            </a:r>
            <a:r>
              <a:rPr lang="fr-FR" dirty="0" smtClean="0"/>
              <a:t> </a:t>
            </a:r>
            <a:endParaRPr lang="fr-BE" dirty="0"/>
          </a:p>
        </p:txBody>
      </p:sp>
      <p:sp>
        <p:nvSpPr>
          <p:cNvPr id="13" name="ZoneTexte 12"/>
          <p:cNvSpPr txBox="1"/>
          <p:nvPr/>
        </p:nvSpPr>
        <p:spPr>
          <a:xfrm>
            <a:off x="8944554" y="845949"/>
            <a:ext cx="1733167" cy="707886"/>
          </a:xfrm>
          <a:prstGeom prst="rect">
            <a:avLst/>
          </a:prstGeom>
          <a:noFill/>
        </p:spPr>
        <p:txBody>
          <a:bodyPr wrap="none" rtlCol="0">
            <a:spAutoFit/>
          </a:bodyPr>
          <a:lstStyle/>
          <a:p>
            <a:r>
              <a:rPr lang="fr-FR" sz="4000" b="1" dirty="0" smtClean="0">
                <a:solidFill>
                  <a:srgbClr val="0000CC"/>
                </a:solidFill>
              </a:rPr>
              <a:t>ICI = 20</a:t>
            </a:r>
            <a:endParaRPr lang="fr-BE" sz="4000" b="1" dirty="0">
              <a:solidFill>
                <a:srgbClr val="0000CC"/>
              </a:solidFill>
            </a:endParaRPr>
          </a:p>
        </p:txBody>
      </p:sp>
    </p:spTree>
    <p:extLst>
      <p:ext uri="{BB962C8B-B14F-4D97-AF65-F5344CB8AC3E}">
        <p14:creationId xmlns:p14="http://schemas.microsoft.com/office/powerpoint/2010/main" val="268462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t="60251"/>
          <a:stretch/>
        </p:blipFill>
        <p:spPr>
          <a:xfrm>
            <a:off x="435708" y="1243583"/>
            <a:ext cx="10984892" cy="2288613"/>
          </a:xfrm>
          <a:prstGeom prst="rect">
            <a:avLst/>
          </a:prstGeom>
        </p:spPr>
      </p:pic>
      <p:sp>
        <p:nvSpPr>
          <p:cNvPr id="3" name="ZoneTexte 2"/>
          <p:cNvSpPr txBox="1"/>
          <p:nvPr/>
        </p:nvSpPr>
        <p:spPr>
          <a:xfrm>
            <a:off x="160774" y="110532"/>
            <a:ext cx="10608802" cy="400110"/>
          </a:xfrm>
          <a:prstGeom prst="rect">
            <a:avLst/>
          </a:prstGeom>
          <a:noFill/>
        </p:spPr>
        <p:txBody>
          <a:bodyPr wrap="none" rtlCol="0">
            <a:spAutoFit/>
          </a:bodyPr>
          <a:lstStyle/>
          <a:p>
            <a:r>
              <a:rPr lang="fr-FR" sz="2000" b="1" dirty="0" err="1" smtClean="0"/>
              <a:t>Example</a:t>
            </a:r>
            <a:r>
              <a:rPr lang="fr-FR" sz="2000" b="1" dirty="0" smtClean="0"/>
              <a:t> of </a:t>
            </a:r>
            <a:r>
              <a:rPr lang="fr-FR" sz="2000" b="1" dirty="0" err="1" smtClean="0"/>
              <a:t>answers</a:t>
            </a:r>
            <a:r>
              <a:rPr lang="fr-FR" sz="2000" b="1" dirty="0" smtClean="0"/>
              <a:t> to 2 questions on the </a:t>
            </a:r>
            <a:r>
              <a:rPr lang="fr-FR" sz="2000" b="1" dirty="0" smtClean="0">
                <a:solidFill>
                  <a:srgbClr val="0000CC"/>
                </a:solidFill>
              </a:rPr>
              <a:t>LLGG 3</a:t>
            </a:r>
            <a:r>
              <a:rPr lang="fr-FR" sz="2000" b="1" dirty="0" smtClean="0"/>
              <a:t> (Leclercq </a:t>
            </a:r>
            <a:r>
              <a:rPr lang="fr-FR" sz="2000" b="1" dirty="0" err="1" smtClean="0"/>
              <a:t>Letter</a:t>
            </a:r>
            <a:r>
              <a:rPr lang="fr-FR" sz="2000" b="1" dirty="0" smtClean="0"/>
              <a:t> </a:t>
            </a:r>
            <a:r>
              <a:rPr lang="fr-FR" sz="2000" b="1" dirty="0" err="1" smtClean="0"/>
              <a:t>Guessing</a:t>
            </a:r>
            <a:r>
              <a:rPr lang="fr-FR" sz="2000" b="1" dirty="0" smtClean="0"/>
              <a:t> Game 3) </a:t>
            </a:r>
            <a:r>
              <a:rPr lang="fr-FR" sz="2000" b="1" dirty="0" err="1" smtClean="0">
                <a:solidFill>
                  <a:srgbClr val="0000CC"/>
                </a:solidFill>
              </a:rPr>
              <a:t>process</a:t>
            </a:r>
            <a:r>
              <a:rPr lang="fr-FR" sz="2000" b="1" dirty="0" smtClean="0">
                <a:solidFill>
                  <a:srgbClr val="0000CC"/>
                </a:solidFill>
              </a:rPr>
              <a:t> </a:t>
            </a:r>
            <a:r>
              <a:rPr lang="fr-FR" sz="2000" b="1" dirty="0" err="1" smtClean="0">
                <a:solidFill>
                  <a:srgbClr val="0000CC"/>
                </a:solidFill>
              </a:rPr>
              <a:t>noted</a:t>
            </a:r>
            <a:endParaRPr lang="fr-BE" sz="2000" b="1" dirty="0">
              <a:solidFill>
                <a:srgbClr val="0000CC"/>
              </a:solidFill>
            </a:endParaRPr>
          </a:p>
        </p:txBody>
      </p:sp>
      <p:sp>
        <p:nvSpPr>
          <p:cNvPr id="4" name="ZoneTexte 3"/>
          <p:cNvSpPr txBox="1"/>
          <p:nvPr/>
        </p:nvSpPr>
        <p:spPr>
          <a:xfrm>
            <a:off x="7100030" y="4169757"/>
            <a:ext cx="4498283" cy="830997"/>
          </a:xfrm>
          <a:prstGeom prst="rect">
            <a:avLst/>
          </a:prstGeom>
          <a:noFill/>
        </p:spPr>
        <p:txBody>
          <a:bodyPr wrap="none" rtlCol="0">
            <a:spAutoFit/>
          </a:bodyPr>
          <a:lstStyle/>
          <a:p>
            <a:pPr algn="ctr"/>
            <a:r>
              <a:rPr lang="fr-FR" sz="2400" b="1" dirty="0" smtClean="0"/>
              <a:t>There </a:t>
            </a:r>
            <a:r>
              <a:rPr lang="fr-FR" sz="2400" b="1" dirty="0" err="1" smtClean="0"/>
              <a:t>may</a:t>
            </a:r>
            <a:r>
              <a:rPr lang="fr-FR" sz="2400" b="1" dirty="0" smtClean="0"/>
              <a:t> </a:t>
            </a:r>
            <a:r>
              <a:rPr lang="fr-FR" sz="2400" b="1" dirty="0" err="1" smtClean="0"/>
              <a:t>be</a:t>
            </a:r>
            <a:r>
              <a:rPr lang="fr-FR" sz="2400" b="1" dirty="0" smtClean="0"/>
              <a:t> </a:t>
            </a:r>
            <a:r>
              <a:rPr lang="fr-FR" sz="2400" b="1" dirty="0" err="1" smtClean="0"/>
              <a:t>several</a:t>
            </a:r>
            <a:r>
              <a:rPr lang="fr-FR" sz="2400" b="1" dirty="0" smtClean="0"/>
              <a:t> </a:t>
            </a:r>
            <a:r>
              <a:rPr lang="fr-FR" sz="2400" b="1" dirty="0" err="1" smtClean="0"/>
              <a:t>hypotheses</a:t>
            </a:r>
            <a:r>
              <a:rPr lang="fr-FR" sz="2400" b="1" dirty="0" smtClean="0"/>
              <a:t> </a:t>
            </a:r>
          </a:p>
          <a:p>
            <a:pPr algn="ctr"/>
            <a:r>
              <a:rPr lang="fr-FR" sz="2400" b="1" dirty="0" smtClean="0"/>
              <a:t>for an </a:t>
            </a:r>
            <a:r>
              <a:rPr lang="fr-FR" sz="2400" b="1" dirty="0" err="1" smtClean="0"/>
              <a:t>answer</a:t>
            </a:r>
            <a:endParaRPr lang="fr-BE" sz="2400" b="1" dirty="0"/>
          </a:p>
        </p:txBody>
      </p:sp>
      <p:cxnSp>
        <p:nvCxnSpPr>
          <p:cNvPr id="6" name="Connecteur droit avec flèche 5"/>
          <p:cNvCxnSpPr/>
          <p:nvPr/>
        </p:nvCxnSpPr>
        <p:spPr>
          <a:xfrm flipV="1">
            <a:off x="3318971" y="3004457"/>
            <a:ext cx="1644915" cy="16278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1356527" y="4632290"/>
            <a:ext cx="4468787" cy="461665"/>
          </a:xfrm>
          <a:prstGeom prst="rect">
            <a:avLst/>
          </a:prstGeom>
          <a:noFill/>
        </p:spPr>
        <p:txBody>
          <a:bodyPr wrap="none" rtlCol="0">
            <a:spAutoFit/>
          </a:bodyPr>
          <a:lstStyle/>
          <a:p>
            <a:r>
              <a:rPr lang="fr-FR" sz="2400" b="1" dirty="0" smtClean="0"/>
              <a:t>There </a:t>
            </a:r>
            <a:r>
              <a:rPr lang="fr-FR" sz="2400" b="1" dirty="0" err="1" smtClean="0"/>
              <a:t>may</a:t>
            </a:r>
            <a:r>
              <a:rPr lang="fr-FR" sz="2400" b="1" dirty="0" smtClean="0"/>
              <a:t> </a:t>
            </a:r>
            <a:r>
              <a:rPr lang="fr-FR" sz="2400" b="1" dirty="0" err="1" smtClean="0"/>
              <a:t>be</a:t>
            </a:r>
            <a:r>
              <a:rPr lang="fr-FR" sz="2400" b="1" dirty="0" smtClean="0"/>
              <a:t> </a:t>
            </a:r>
            <a:r>
              <a:rPr lang="fr-FR" sz="2400" b="1" dirty="0" err="1" smtClean="0"/>
              <a:t>less</a:t>
            </a:r>
            <a:r>
              <a:rPr lang="fr-FR" sz="2400" b="1" dirty="0" smtClean="0"/>
              <a:t> </a:t>
            </a:r>
            <a:r>
              <a:rPr lang="fr-FR" sz="2400" b="1" dirty="0" err="1" smtClean="0"/>
              <a:t>than</a:t>
            </a:r>
            <a:r>
              <a:rPr lang="fr-FR" sz="2400" b="1" dirty="0" smtClean="0"/>
              <a:t> 4 </a:t>
            </a:r>
            <a:r>
              <a:rPr lang="fr-FR" sz="2400" b="1" dirty="0" err="1" smtClean="0"/>
              <a:t>answers</a:t>
            </a:r>
            <a:endParaRPr lang="fr-BE" sz="2400" b="1" dirty="0"/>
          </a:p>
        </p:txBody>
      </p:sp>
      <p:cxnSp>
        <p:nvCxnSpPr>
          <p:cNvPr id="9" name="Connecteur droit avec flèche 8"/>
          <p:cNvCxnSpPr/>
          <p:nvPr/>
        </p:nvCxnSpPr>
        <p:spPr>
          <a:xfrm flipV="1">
            <a:off x="9606224" y="1944557"/>
            <a:ext cx="865833" cy="23205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Espace réservé du pied de page 10"/>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12" name="Espace réservé du numéro de diapositive 11"/>
          <p:cNvSpPr>
            <a:spLocks noGrp="1"/>
          </p:cNvSpPr>
          <p:nvPr>
            <p:ph type="sldNum" sz="quarter" idx="12"/>
          </p:nvPr>
        </p:nvSpPr>
        <p:spPr/>
        <p:txBody>
          <a:bodyPr/>
          <a:lstStyle/>
          <a:p>
            <a:fld id="{DE42F99F-C3BD-439B-B38E-59375BB5C084}" type="slidenum">
              <a:rPr lang="fr-BE" smtClean="0"/>
              <a:t>43</a:t>
            </a:fld>
            <a:endParaRPr lang="fr-BE"/>
          </a:p>
        </p:txBody>
      </p:sp>
    </p:spTree>
    <p:extLst>
      <p:ext uri="{BB962C8B-B14F-4D97-AF65-F5344CB8AC3E}">
        <p14:creationId xmlns:p14="http://schemas.microsoft.com/office/powerpoint/2010/main" val="161619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163017" y="1115367"/>
            <a:ext cx="5469702" cy="2246769"/>
          </a:xfrm>
          <a:prstGeom prst="rect">
            <a:avLst/>
          </a:prstGeom>
          <a:noFill/>
        </p:spPr>
        <p:txBody>
          <a:bodyPr wrap="none" rtlCol="0">
            <a:spAutoFit/>
          </a:bodyPr>
          <a:lstStyle/>
          <a:p>
            <a:pPr algn="ctr"/>
            <a:r>
              <a:rPr lang="fr-FR" sz="4000" b="1" dirty="0" err="1" smtClean="0"/>
              <a:t>Repetition</a:t>
            </a:r>
            <a:r>
              <a:rPr lang="fr-FR" sz="4000" b="1" dirty="0" smtClean="0"/>
              <a:t> </a:t>
            </a:r>
            <a:r>
              <a:rPr lang="fr-FR" sz="4000" b="1" dirty="0" err="1" smtClean="0"/>
              <a:t>curves</a:t>
            </a:r>
            <a:r>
              <a:rPr lang="fr-FR" sz="4000" b="1" dirty="0" smtClean="0"/>
              <a:t> </a:t>
            </a:r>
            <a:r>
              <a:rPr lang="fr-FR" sz="4000" b="1" dirty="0" err="1" smtClean="0"/>
              <a:t>with</a:t>
            </a:r>
            <a:r>
              <a:rPr lang="fr-FR" sz="4000" b="1" dirty="0" smtClean="0"/>
              <a:t> a </a:t>
            </a:r>
          </a:p>
          <a:p>
            <a:pPr algn="ctr"/>
            <a:r>
              <a:rPr lang="fr-FR" sz="6000" b="1" dirty="0" smtClean="0"/>
              <a:t>6</a:t>
            </a:r>
          </a:p>
          <a:p>
            <a:pPr algn="ctr"/>
            <a:r>
              <a:rPr lang="fr-FR" sz="4000" b="1" dirty="0" err="1"/>
              <a:t>d</a:t>
            </a:r>
            <a:r>
              <a:rPr lang="fr-FR" sz="4000" b="1" dirty="0" err="1" smtClean="0"/>
              <a:t>egrees</a:t>
            </a:r>
            <a:r>
              <a:rPr lang="fr-FR" sz="4000" b="1" dirty="0" smtClean="0"/>
              <a:t> </a:t>
            </a:r>
            <a:r>
              <a:rPr lang="fr-FR" sz="4000" b="1" dirty="0" err="1" smtClean="0"/>
              <a:t>scale</a:t>
            </a:r>
            <a:endParaRPr lang="fr-BE" sz="4000" b="1" dirty="0"/>
          </a:p>
        </p:txBody>
      </p:sp>
      <p:sp>
        <p:nvSpPr>
          <p:cNvPr id="3" name="ZoneTexte 2"/>
          <p:cNvSpPr txBox="1"/>
          <p:nvPr/>
        </p:nvSpPr>
        <p:spPr>
          <a:xfrm>
            <a:off x="3092644" y="4230355"/>
            <a:ext cx="5610447" cy="1077218"/>
          </a:xfrm>
          <a:prstGeom prst="rect">
            <a:avLst/>
          </a:prstGeom>
          <a:noFill/>
        </p:spPr>
        <p:txBody>
          <a:bodyPr wrap="none" rtlCol="0">
            <a:spAutoFit/>
          </a:bodyPr>
          <a:lstStyle/>
          <a:p>
            <a:pPr algn="ctr"/>
            <a:r>
              <a:rPr lang="fr-FR" sz="3200" b="1" dirty="0" smtClean="0"/>
              <a:t>on </a:t>
            </a:r>
            <a:r>
              <a:rPr lang="fr-FR" sz="3200" b="1" dirty="0" smtClean="0">
                <a:solidFill>
                  <a:srgbClr val="0000CC"/>
                </a:solidFill>
              </a:rPr>
              <a:t>LLGG 3 </a:t>
            </a:r>
          </a:p>
          <a:p>
            <a:pPr algn="ctr"/>
            <a:r>
              <a:rPr lang="fr-FR" sz="3200" b="1" dirty="0" smtClean="0"/>
              <a:t>(</a:t>
            </a:r>
            <a:r>
              <a:rPr lang="fr-FR" sz="3200" b="1" dirty="0" err="1" smtClean="0">
                <a:solidFill>
                  <a:srgbClr val="0000CC"/>
                </a:solidFill>
              </a:rPr>
              <a:t>truncated</a:t>
            </a:r>
            <a:r>
              <a:rPr lang="fr-FR" sz="3200" b="1" dirty="0" smtClean="0">
                <a:solidFill>
                  <a:srgbClr val="0000CC"/>
                </a:solidFill>
              </a:rPr>
              <a:t> § and </a:t>
            </a:r>
            <a:r>
              <a:rPr lang="fr-FR" sz="3200" b="1" dirty="0" err="1" smtClean="0">
                <a:solidFill>
                  <a:srgbClr val="0000CC"/>
                </a:solidFill>
              </a:rPr>
              <a:t>process</a:t>
            </a:r>
            <a:r>
              <a:rPr lang="fr-FR" sz="3200" b="1" dirty="0" smtClean="0">
                <a:solidFill>
                  <a:srgbClr val="0000CC"/>
                </a:solidFill>
              </a:rPr>
              <a:t> </a:t>
            </a:r>
            <a:r>
              <a:rPr lang="fr-FR" sz="3200" b="1" dirty="0" err="1" smtClean="0">
                <a:solidFill>
                  <a:srgbClr val="0000CC"/>
                </a:solidFill>
              </a:rPr>
              <a:t>noted</a:t>
            </a:r>
            <a:r>
              <a:rPr lang="fr-FR" sz="3200" b="1" dirty="0" smtClean="0"/>
              <a:t>)</a:t>
            </a:r>
            <a:endParaRPr lang="fr-BE" sz="3200" b="1" dirty="0"/>
          </a:p>
        </p:txBody>
      </p:sp>
      <p:sp>
        <p:nvSpPr>
          <p:cNvPr id="4" name="Espace réservé du pied de page 3"/>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5" name="Espace réservé du numéro de diapositive 4"/>
          <p:cNvSpPr>
            <a:spLocks noGrp="1"/>
          </p:cNvSpPr>
          <p:nvPr>
            <p:ph type="sldNum" sz="quarter" idx="12"/>
          </p:nvPr>
        </p:nvSpPr>
        <p:spPr/>
        <p:txBody>
          <a:bodyPr/>
          <a:lstStyle/>
          <a:p>
            <a:fld id="{DE42F99F-C3BD-439B-B38E-59375BB5C084}" type="slidenum">
              <a:rPr lang="fr-BE" smtClean="0"/>
              <a:t>44</a:t>
            </a:fld>
            <a:endParaRPr lang="fr-BE"/>
          </a:p>
        </p:txBody>
      </p:sp>
    </p:spTree>
    <p:extLst>
      <p:ext uri="{BB962C8B-B14F-4D97-AF65-F5344CB8AC3E}">
        <p14:creationId xmlns:p14="http://schemas.microsoft.com/office/powerpoint/2010/main" val="28094305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84011" y="85956"/>
            <a:ext cx="11005627" cy="6365086"/>
          </a:xfrm>
          <a:prstGeom prst="rect">
            <a:avLst/>
          </a:prstGeom>
        </p:spPr>
      </p:pic>
      <p:sp>
        <p:nvSpPr>
          <p:cNvPr id="3" name="Espace réservé du pied de page 2"/>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5" name="Espace réservé du numéro de diapositive 4"/>
          <p:cNvSpPr>
            <a:spLocks noGrp="1"/>
          </p:cNvSpPr>
          <p:nvPr>
            <p:ph type="sldNum" sz="quarter" idx="12"/>
          </p:nvPr>
        </p:nvSpPr>
        <p:spPr/>
        <p:txBody>
          <a:bodyPr/>
          <a:lstStyle/>
          <a:p>
            <a:fld id="{DE42F99F-C3BD-439B-B38E-59375BB5C084}" type="slidenum">
              <a:rPr lang="fr-BE" smtClean="0"/>
              <a:t>45</a:t>
            </a:fld>
            <a:endParaRPr lang="fr-BE"/>
          </a:p>
        </p:txBody>
      </p:sp>
      <p:sp>
        <p:nvSpPr>
          <p:cNvPr id="6" name="Rectangle 5"/>
          <p:cNvSpPr/>
          <p:nvPr/>
        </p:nvSpPr>
        <p:spPr>
          <a:xfrm>
            <a:off x="5934635" y="1558834"/>
            <a:ext cx="5081708" cy="1384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6318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815608" y="117339"/>
            <a:ext cx="10565528" cy="6032251"/>
          </a:xfrm>
          <a:prstGeom prst="rect">
            <a:avLst/>
          </a:prstGeom>
        </p:spPr>
      </p:pic>
      <p:sp>
        <p:nvSpPr>
          <p:cNvPr id="5" name="Espace réservé du pied de page 4"/>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6" name="Espace réservé du numéro de diapositive 5"/>
          <p:cNvSpPr>
            <a:spLocks noGrp="1"/>
          </p:cNvSpPr>
          <p:nvPr>
            <p:ph type="sldNum" sz="quarter" idx="12"/>
          </p:nvPr>
        </p:nvSpPr>
        <p:spPr/>
        <p:txBody>
          <a:bodyPr/>
          <a:lstStyle/>
          <a:p>
            <a:fld id="{DE42F99F-C3BD-439B-B38E-59375BB5C084}" type="slidenum">
              <a:rPr lang="fr-BE" smtClean="0"/>
              <a:t>46</a:t>
            </a:fld>
            <a:endParaRPr lang="fr-BE"/>
          </a:p>
        </p:txBody>
      </p:sp>
      <p:sp>
        <p:nvSpPr>
          <p:cNvPr id="7" name="Rectangle 6"/>
          <p:cNvSpPr/>
          <p:nvPr/>
        </p:nvSpPr>
        <p:spPr>
          <a:xfrm>
            <a:off x="5934635" y="1558834"/>
            <a:ext cx="5081708" cy="1384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01638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64882" y="167581"/>
            <a:ext cx="10952725" cy="6253316"/>
          </a:xfrm>
          <a:prstGeom prst="rect">
            <a:avLst/>
          </a:prstGeom>
        </p:spPr>
      </p:pic>
      <p:sp>
        <p:nvSpPr>
          <p:cNvPr id="4" name="Espace réservé du pied de page 3"/>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5" name="Espace réservé du numéro de diapositive 4"/>
          <p:cNvSpPr>
            <a:spLocks noGrp="1"/>
          </p:cNvSpPr>
          <p:nvPr>
            <p:ph type="sldNum" sz="quarter" idx="12"/>
          </p:nvPr>
        </p:nvSpPr>
        <p:spPr/>
        <p:txBody>
          <a:bodyPr/>
          <a:lstStyle/>
          <a:p>
            <a:fld id="{DE42F99F-C3BD-439B-B38E-59375BB5C084}" type="slidenum">
              <a:rPr lang="fr-BE" smtClean="0"/>
              <a:t>47</a:t>
            </a:fld>
            <a:endParaRPr lang="fr-BE"/>
          </a:p>
        </p:txBody>
      </p:sp>
      <p:sp>
        <p:nvSpPr>
          <p:cNvPr id="6" name="Rectangle 5"/>
          <p:cNvSpPr/>
          <p:nvPr/>
        </p:nvSpPr>
        <p:spPr>
          <a:xfrm>
            <a:off x="6827520" y="1558834"/>
            <a:ext cx="4720046" cy="1384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22896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48780" y="261257"/>
            <a:ext cx="10856890" cy="6199833"/>
          </a:xfrm>
          <a:prstGeom prst="rect">
            <a:avLst/>
          </a:prstGeom>
        </p:spPr>
      </p:pic>
      <p:sp>
        <p:nvSpPr>
          <p:cNvPr id="4" name="Espace réservé du pied de page 3"/>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5" name="Espace réservé du numéro de diapositive 4"/>
          <p:cNvSpPr>
            <a:spLocks noGrp="1"/>
          </p:cNvSpPr>
          <p:nvPr>
            <p:ph type="sldNum" sz="quarter" idx="12"/>
          </p:nvPr>
        </p:nvSpPr>
        <p:spPr/>
        <p:txBody>
          <a:bodyPr/>
          <a:lstStyle/>
          <a:p>
            <a:fld id="{DE42F99F-C3BD-439B-B38E-59375BB5C084}" type="slidenum">
              <a:rPr lang="fr-BE" smtClean="0"/>
              <a:t>48</a:t>
            </a:fld>
            <a:endParaRPr lang="fr-BE"/>
          </a:p>
        </p:txBody>
      </p:sp>
      <p:sp>
        <p:nvSpPr>
          <p:cNvPr id="6" name="Rectangle 5"/>
          <p:cNvSpPr/>
          <p:nvPr/>
        </p:nvSpPr>
        <p:spPr>
          <a:xfrm>
            <a:off x="1676144" y="1733006"/>
            <a:ext cx="4115056" cy="1384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72654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056006" y="156771"/>
            <a:ext cx="10582359" cy="6043062"/>
          </a:xfrm>
          <a:prstGeom prst="rect">
            <a:avLst/>
          </a:prstGeom>
        </p:spPr>
      </p:pic>
      <p:sp>
        <p:nvSpPr>
          <p:cNvPr id="4" name="Espace réservé du pied de page 3"/>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5" name="Espace réservé du numéro de diapositive 4"/>
          <p:cNvSpPr>
            <a:spLocks noGrp="1"/>
          </p:cNvSpPr>
          <p:nvPr>
            <p:ph type="sldNum" sz="quarter" idx="12"/>
          </p:nvPr>
        </p:nvSpPr>
        <p:spPr/>
        <p:txBody>
          <a:bodyPr/>
          <a:lstStyle/>
          <a:p>
            <a:fld id="{DE42F99F-C3BD-439B-B38E-59375BB5C084}" type="slidenum">
              <a:rPr lang="fr-BE" smtClean="0"/>
              <a:t>49</a:t>
            </a:fld>
            <a:endParaRPr lang="fr-BE"/>
          </a:p>
        </p:txBody>
      </p:sp>
      <p:sp>
        <p:nvSpPr>
          <p:cNvPr id="6" name="Rectangle 5"/>
          <p:cNvSpPr/>
          <p:nvPr/>
        </p:nvSpPr>
        <p:spPr>
          <a:xfrm>
            <a:off x="2335267" y="1611086"/>
            <a:ext cx="4561922" cy="940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05795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5580" y="749682"/>
            <a:ext cx="4188519" cy="461665"/>
          </a:xfrm>
          <a:prstGeom prst="rect">
            <a:avLst/>
          </a:prstGeom>
          <a:noFill/>
        </p:spPr>
        <p:txBody>
          <a:bodyPr wrap="none" rtlCol="0">
            <a:spAutoFit/>
          </a:bodyPr>
          <a:lstStyle/>
          <a:p>
            <a:r>
              <a:rPr lang="fr-FR" sz="2400" b="1" dirty="0" err="1" smtClean="0">
                <a:solidFill>
                  <a:srgbClr val="FF0000"/>
                </a:solidFill>
              </a:rPr>
              <a:t>answer</a:t>
            </a:r>
            <a:r>
              <a:rPr lang="fr-FR" sz="2400" b="1" dirty="0" smtClean="0">
                <a:solidFill>
                  <a:srgbClr val="FF0000"/>
                </a:solidFill>
              </a:rPr>
              <a:t> a </a:t>
            </a:r>
            <a:r>
              <a:rPr lang="fr-FR" sz="2400" b="1" dirty="0" err="1" smtClean="0">
                <a:solidFill>
                  <a:srgbClr val="FF0000"/>
                </a:solidFill>
              </a:rPr>
              <a:t>prequisite</a:t>
            </a:r>
            <a:r>
              <a:rPr lang="fr-FR" sz="2400" b="1" dirty="0" smtClean="0">
                <a:solidFill>
                  <a:srgbClr val="FF0000"/>
                </a:solidFill>
              </a:rPr>
              <a:t> question</a:t>
            </a:r>
            <a:r>
              <a:rPr lang="fr-FR" sz="2400" b="1" dirty="0" smtClean="0"/>
              <a:t>: </a:t>
            </a:r>
          </a:p>
        </p:txBody>
      </p:sp>
      <p:sp>
        <p:nvSpPr>
          <p:cNvPr id="3" name="ZoneTexte 2"/>
          <p:cNvSpPr txBox="1"/>
          <p:nvPr/>
        </p:nvSpPr>
        <p:spPr>
          <a:xfrm flipH="1">
            <a:off x="215580" y="4216761"/>
            <a:ext cx="5486401" cy="461665"/>
          </a:xfrm>
          <a:prstGeom prst="rect">
            <a:avLst/>
          </a:prstGeom>
          <a:noFill/>
        </p:spPr>
        <p:txBody>
          <a:bodyPr wrap="square" rtlCol="0">
            <a:spAutoFit/>
          </a:bodyPr>
          <a:lstStyle/>
          <a:p>
            <a:r>
              <a:rPr lang="fr-FR" sz="2400" b="1" dirty="0" err="1" smtClean="0">
                <a:solidFill>
                  <a:srgbClr val="FF0000"/>
                </a:solidFill>
              </a:rPr>
              <a:t>fulfill</a:t>
            </a:r>
            <a:r>
              <a:rPr lang="fr-FR" sz="2400" b="1" dirty="0" smtClean="0">
                <a:solidFill>
                  <a:srgbClr val="FF0000"/>
                </a:solidFill>
              </a:rPr>
              <a:t>  3 </a:t>
            </a:r>
            <a:r>
              <a:rPr lang="fr-FR" sz="2400" b="1" dirty="0" err="1" smtClean="0">
                <a:solidFill>
                  <a:srgbClr val="FF0000"/>
                </a:solidFill>
              </a:rPr>
              <a:t>experimental</a:t>
            </a:r>
            <a:r>
              <a:rPr lang="fr-FR" sz="2400" b="1" dirty="0" smtClean="0">
                <a:solidFill>
                  <a:srgbClr val="FF0000"/>
                </a:solidFill>
              </a:rPr>
              <a:t> conditions  </a:t>
            </a:r>
          </a:p>
        </p:txBody>
      </p:sp>
      <p:sp>
        <p:nvSpPr>
          <p:cNvPr id="4" name="ZoneTexte 3"/>
          <p:cNvSpPr txBox="1"/>
          <p:nvPr/>
        </p:nvSpPr>
        <p:spPr>
          <a:xfrm>
            <a:off x="215580" y="2350954"/>
            <a:ext cx="4452053" cy="461665"/>
          </a:xfrm>
          <a:prstGeom prst="rect">
            <a:avLst/>
          </a:prstGeom>
          <a:noFill/>
        </p:spPr>
        <p:txBody>
          <a:bodyPr wrap="none" rtlCol="0">
            <a:spAutoFit/>
          </a:bodyPr>
          <a:lstStyle/>
          <a:p>
            <a:r>
              <a:rPr lang="fr-FR" sz="2400" b="1" dirty="0" err="1" smtClean="0">
                <a:solidFill>
                  <a:srgbClr val="FF0000"/>
                </a:solidFill>
              </a:rPr>
              <a:t>opt</a:t>
            </a:r>
            <a:r>
              <a:rPr lang="fr-FR" sz="2400" b="1" dirty="0" smtClean="0">
                <a:solidFill>
                  <a:srgbClr val="FF0000"/>
                </a:solidFill>
              </a:rPr>
              <a:t> for a </a:t>
            </a:r>
            <a:r>
              <a:rPr lang="fr-FR" sz="2400" b="1" dirty="0" err="1" smtClean="0">
                <a:solidFill>
                  <a:srgbClr val="FF0000"/>
                </a:solidFill>
              </a:rPr>
              <a:t>methodological</a:t>
            </a:r>
            <a:r>
              <a:rPr lang="fr-FR" sz="2400" b="1" dirty="0" smtClean="0">
                <a:solidFill>
                  <a:srgbClr val="FF0000"/>
                </a:solidFill>
              </a:rPr>
              <a:t> option </a:t>
            </a:r>
            <a:r>
              <a:rPr lang="fr-FR" sz="2400" b="1" dirty="0" smtClean="0"/>
              <a:t>  </a:t>
            </a:r>
          </a:p>
        </p:txBody>
      </p:sp>
      <p:sp>
        <p:nvSpPr>
          <p:cNvPr id="10" name="Espace réservé du pied de page 9"/>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11" name="Espace réservé du numéro de diapositive 10"/>
          <p:cNvSpPr>
            <a:spLocks noGrp="1"/>
          </p:cNvSpPr>
          <p:nvPr>
            <p:ph type="sldNum" sz="quarter" idx="12"/>
          </p:nvPr>
        </p:nvSpPr>
        <p:spPr/>
        <p:txBody>
          <a:bodyPr/>
          <a:lstStyle/>
          <a:p>
            <a:fld id="{DE42F99F-C3BD-439B-B38E-59375BB5C084}" type="slidenum">
              <a:rPr lang="fr-BE" smtClean="0"/>
              <a:t>5</a:t>
            </a:fld>
            <a:endParaRPr lang="fr-BE"/>
          </a:p>
        </p:txBody>
      </p:sp>
      <p:sp>
        <p:nvSpPr>
          <p:cNvPr id="14" name="ZoneTexte 13"/>
          <p:cNvSpPr txBox="1"/>
          <p:nvPr/>
        </p:nvSpPr>
        <p:spPr>
          <a:xfrm>
            <a:off x="215580" y="136766"/>
            <a:ext cx="6918048" cy="523220"/>
          </a:xfrm>
          <a:prstGeom prst="rect">
            <a:avLst/>
          </a:prstGeom>
          <a:noFill/>
        </p:spPr>
        <p:txBody>
          <a:bodyPr wrap="none" rtlCol="0">
            <a:spAutoFit/>
          </a:bodyPr>
          <a:lstStyle/>
          <a:p>
            <a:r>
              <a:rPr lang="fr-BE" sz="2800" b="1" dirty="0" smtClean="0"/>
              <a:t>To </a:t>
            </a:r>
            <a:r>
              <a:rPr lang="fr-BE" sz="2800" b="1" dirty="0" err="1" smtClean="0"/>
              <a:t>realize</a:t>
            </a:r>
            <a:r>
              <a:rPr lang="fr-BE" sz="2800" b="1" dirty="0" smtClean="0"/>
              <a:t> </a:t>
            </a:r>
            <a:r>
              <a:rPr lang="fr-BE" sz="2800" b="1" dirty="0" err="1" smtClean="0"/>
              <a:t>such</a:t>
            </a:r>
            <a:r>
              <a:rPr lang="fr-BE" sz="2800" b="1" dirty="0" smtClean="0"/>
              <a:t> a </a:t>
            </a:r>
            <a:r>
              <a:rPr lang="fr-BE" sz="2800" b="1" dirty="0" err="1" smtClean="0"/>
              <a:t>study</a:t>
            </a:r>
            <a:r>
              <a:rPr lang="fr-BE" sz="2800" b="1" dirty="0" smtClean="0"/>
              <a:t>, the </a:t>
            </a:r>
            <a:r>
              <a:rPr lang="fr-BE" sz="2800" b="1" dirty="0" err="1" smtClean="0"/>
              <a:t>researcher</a:t>
            </a:r>
            <a:r>
              <a:rPr lang="fr-BE" sz="2800" b="1" dirty="0" smtClean="0"/>
              <a:t> must </a:t>
            </a:r>
            <a:endParaRPr lang="fr-BE" sz="2800" b="1" dirty="0"/>
          </a:p>
        </p:txBody>
      </p:sp>
    </p:spTree>
    <p:extLst>
      <p:ext uri="{BB962C8B-B14F-4D97-AF65-F5344CB8AC3E}">
        <p14:creationId xmlns:p14="http://schemas.microsoft.com/office/powerpoint/2010/main" val="66451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631714" y="150725"/>
            <a:ext cx="10980064" cy="6270172"/>
          </a:xfrm>
          <a:prstGeom prst="rect">
            <a:avLst/>
          </a:prstGeom>
        </p:spPr>
      </p:pic>
      <p:sp>
        <p:nvSpPr>
          <p:cNvPr id="4" name="Espace réservé du pied de page 3"/>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5" name="Espace réservé du numéro de diapositive 4"/>
          <p:cNvSpPr>
            <a:spLocks noGrp="1"/>
          </p:cNvSpPr>
          <p:nvPr>
            <p:ph type="sldNum" sz="quarter" idx="12"/>
          </p:nvPr>
        </p:nvSpPr>
        <p:spPr/>
        <p:txBody>
          <a:bodyPr/>
          <a:lstStyle/>
          <a:p>
            <a:fld id="{DE42F99F-C3BD-439B-B38E-59375BB5C084}" type="slidenum">
              <a:rPr lang="fr-BE" smtClean="0"/>
              <a:t>50</a:t>
            </a:fld>
            <a:endParaRPr lang="fr-BE"/>
          </a:p>
        </p:txBody>
      </p:sp>
      <p:sp>
        <p:nvSpPr>
          <p:cNvPr id="6" name="Rectangle 5"/>
          <p:cNvSpPr/>
          <p:nvPr/>
        </p:nvSpPr>
        <p:spPr>
          <a:xfrm>
            <a:off x="2207366" y="1454331"/>
            <a:ext cx="5081708" cy="1384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81360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024932" y="0"/>
            <a:ext cx="10389996" cy="6521883"/>
          </a:xfrm>
          <a:prstGeom prst="rect">
            <a:avLst/>
          </a:prstGeom>
        </p:spPr>
      </p:pic>
      <p:sp>
        <p:nvSpPr>
          <p:cNvPr id="4" name="Espace réservé du pied de page 3"/>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5" name="Espace réservé du numéro de diapositive 4"/>
          <p:cNvSpPr>
            <a:spLocks noGrp="1"/>
          </p:cNvSpPr>
          <p:nvPr>
            <p:ph type="sldNum" sz="quarter" idx="12"/>
          </p:nvPr>
        </p:nvSpPr>
        <p:spPr/>
        <p:txBody>
          <a:bodyPr/>
          <a:lstStyle/>
          <a:p>
            <a:fld id="{DE42F99F-C3BD-439B-B38E-59375BB5C084}" type="slidenum">
              <a:rPr lang="fr-BE" smtClean="0"/>
              <a:t>51</a:t>
            </a:fld>
            <a:endParaRPr lang="fr-BE"/>
          </a:p>
        </p:txBody>
      </p:sp>
    </p:spTree>
    <p:extLst>
      <p:ext uri="{BB962C8B-B14F-4D97-AF65-F5344CB8AC3E}">
        <p14:creationId xmlns:p14="http://schemas.microsoft.com/office/powerpoint/2010/main" val="3926986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99890" y="935682"/>
            <a:ext cx="11469490" cy="830997"/>
          </a:xfrm>
          <a:prstGeom prst="rect">
            <a:avLst/>
          </a:prstGeom>
          <a:noFill/>
        </p:spPr>
        <p:txBody>
          <a:bodyPr wrap="square" rtlCol="0">
            <a:spAutoFit/>
          </a:bodyPr>
          <a:lstStyle/>
          <a:p>
            <a:r>
              <a:rPr lang="fr-FR" sz="2400" b="1" dirty="0" smtClean="0"/>
              <a:t>This </a:t>
            </a:r>
            <a:r>
              <a:rPr lang="fr-FR" sz="2400" b="1" dirty="0" err="1" smtClean="0"/>
              <a:t>level</a:t>
            </a:r>
            <a:r>
              <a:rPr lang="fr-FR" sz="2400" b="1" dirty="0" smtClean="0"/>
              <a:t> of </a:t>
            </a:r>
            <a:r>
              <a:rPr lang="fr-FR" sz="2400" b="1" dirty="0" err="1" smtClean="0"/>
              <a:t>granularity</a:t>
            </a:r>
            <a:r>
              <a:rPr lang="fr-FR" sz="2400" b="1" dirty="0" smtClean="0"/>
              <a:t> (6 </a:t>
            </a:r>
            <a:r>
              <a:rPr lang="fr-FR" sz="2400" b="1" dirty="0" err="1" smtClean="0"/>
              <a:t>degrees</a:t>
            </a:r>
            <a:r>
              <a:rPr lang="fr-FR" sz="2400" b="1" dirty="0" smtClean="0"/>
              <a:t>) and </a:t>
            </a:r>
            <a:r>
              <a:rPr lang="fr-FR" sz="2400" b="1" dirty="0" err="1" smtClean="0"/>
              <a:t>these</a:t>
            </a:r>
            <a:r>
              <a:rPr lang="fr-FR" sz="2400" b="1" dirty="0" smtClean="0"/>
              <a:t> </a:t>
            </a:r>
            <a:r>
              <a:rPr lang="fr-FR" sz="2400" b="1" dirty="0" err="1" smtClean="0">
                <a:solidFill>
                  <a:srgbClr val="0000CC"/>
                </a:solidFill>
              </a:rPr>
              <a:t>ICI</a:t>
            </a:r>
            <a:r>
              <a:rPr lang="fr-FR" sz="2400" b="1" dirty="0" err="1" smtClean="0"/>
              <a:t>ntervals</a:t>
            </a:r>
            <a:r>
              <a:rPr lang="fr-FR" sz="2400" b="1" dirty="0" smtClean="0"/>
              <a:t> (</a:t>
            </a:r>
            <a:r>
              <a:rPr lang="fr-FR" sz="2400" b="1" dirty="0" smtClean="0">
                <a:solidFill>
                  <a:srgbClr val="0000CC"/>
                </a:solidFill>
              </a:rPr>
              <a:t>20</a:t>
            </a:r>
            <a:r>
              <a:rPr lang="fr-FR" sz="2400" b="1" dirty="0" smtClean="0"/>
              <a:t>) are  </a:t>
            </a:r>
            <a:r>
              <a:rPr lang="fr-FR" sz="2400" b="1" dirty="0" err="1" smtClean="0"/>
              <a:t>also</a:t>
            </a:r>
            <a:r>
              <a:rPr lang="fr-FR" sz="2400" b="1" dirty="0" smtClean="0"/>
              <a:t> </a:t>
            </a:r>
          </a:p>
          <a:p>
            <a:r>
              <a:rPr lang="fr-FR" sz="2400" b="1" dirty="0" err="1" smtClean="0">
                <a:solidFill>
                  <a:srgbClr val="0000CC"/>
                </a:solidFill>
              </a:rPr>
              <a:t>convenient</a:t>
            </a:r>
            <a:r>
              <a:rPr lang="fr-FR" sz="2400" b="1" dirty="0" smtClean="0"/>
              <a:t> for 3 </a:t>
            </a:r>
            <a:r>
              <a:rPr lang="fr-FR" sz="2400" b="1" dirty="0" err="1" smtClean="0"/>
              <a:t>reasons</a:t>
            </a:r>
            <a:r>
              <a:rPr lang="fr-FR" sz="2400" b="1" dirty="0" smtClean="0"/>
              <a:t> </a:t>
            </a:r>
          </a:p>
        </p:txBody>
      </p:sp>
      <p:sp>
        <p:nvSpPr>
          <p:cNvPr id="5" name="ZoneTexte 4"/>
          <p:cNvSpPr txBox="1"/>
          <p:nvPr/>
        </p:nvSpPr>
        <p:spPr>
          <a:xfrm>
            <a:off x="271406" y="204603"/>
            <a:ext cx="4390946" cy="584775"/>
          </a:xfrm>
          <a:prstGeom prst="rect">
            <a:avLst/>
          </a:prstGeom>
          <a:noFill/>
        </p:spPr>
        <p:txBody>
          <a:bodyPr wrap="none" rtlCol="0">
            <a:spAutoFit/>
          </a:bodyPr>
          <a:lstStyle/>
          <a:p>
            <a:r>
              <a:rPr lang="fr-FR" sz="3200" b="1" dirty="0" smtClean="0"/>
              <a:t>Discussion &amp; Conclusion </a:t>
            </a:r>
            <a:endParaRPr lang="fr-BE" sz="3200" b="1" dirty="0"/>
          </a:p>
        </p:txBody>
      </p:sp>
      <p:sp>
        <p:nvSpPr>
          <p:cNvPr id="10" name="Espace réservé du pied de page 9"/>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11" name="Espace réservé du numéro de diapositive 10"/>
          <p:cNvSpPr>
            <a:spLocks noGrp="1"/>
          </p:cNvSpPr>
          <p:nvPr>
            <p:ph type="sldNum" sz="quarter" idx="12"/>
          </p:nvPr>
        </p:nvSpPr>
        <p:spPr/>
        <p:txBody>
          <a:bodyPr/>
          <a:lstStyle/>
          <a:p>
            <a:fld id="{DE42F99F-C3BD-439B-B38E-59375BB5C084}" type="slidenum">
              <a:rPr lang="fr-BE" smtClean="0"/>
              <a:t>52</a:t>
            </a:fld>
            <a:endParaRPr lang="fr-BE"/>
          </a:p>
        </p:txBody>
      </p:sp>
      <p:sp>
        <p:nvSpPr>
          <p:cNvPr id="12" name="ZoneTexte 11"/>
          <p:cNvSpPr txBox="1"/>
          <p:nvPr/>
        </p:nvSpPr>
        <p:spPr>
          <a:xfrm>
            <a:off x="576072" y="2047203"/>
            <a:ext cx="9241761" cy="461665"/>
          </a:xfrm>
          <a:prstGeom prst="rect">
            <a:avLst/>
          </a:prstGeom>
          <a:noFill/>
        </p:spPr>
        <p:txBody>
          <a:bodyPr wrap="none" rtlCol="0">
            <a:spAutoFit/>
          </a:bodyPr>
          <a:lstStyle/>
          <a:p>
            <a:r>
              <a:rPr lang="fr-BE" sz="2400" b="1" dirty="0" smtClean="0"/>
              <a:t>1. It </a:t>
            </a:r>
            <a:r>
              <a:rPr lang="fr-BE" sz="2400" b="1" dirty="0" err="1" smtClean="0"/>
              <a:t>fits</a:t>
            </a:r>
            <a:r>
              <a:rPr lang="fr-BE" sz="2400" b="1" dirty="0" smtClean="0"/>
              <a:t> </a:t>
            </a:r>
            <a:r>
              <a:rPr lang="fr-BE" sz="2400" b="1" dirty="0" err="1" smtClean="0">
                <a:solidFill>
                  <a:srgbClr val="0000CC"/>
                </a:solidFill>
              </a:rPr>
              <a:t>learners</a:t>
            </a:r>
            <a:r>
              <a:rPr lang="fr-BE" sz="2400" b="1" dirty="0" smtClean="0">
                <a:solidFill>
                  <a:srgbClr val="0000CC"/>
                </a:solidFill>
              </a:rPr>
              <a:t> </a:t>
            </a:r>
            <a:r>
              <a:rPr lang="fr-BE" sz="2400" b="1" dirty="0" err="1" smtClean="0">
                <a:solidFill>
                  <a:srgbClr val="0000CC"/>
                </a:solidFill>
              </a:rPr>
              <a:t>preferences</a:t>
            </a:r>
            <a:r>
              <a:rPr lang="fr-BE" sz="2400" b="1" dirty="0" smtClean="0">
                <a:solidFill>
                  <a:srgbClr val="0000CC"/>
                </a:solidFill>
              </a:rPr>
              <a:t> </a:t>
            </a:r>
            <a:r>
              <a:rPr lang="fr-BE" sz="2400" b="1" dirty="0" smtClean="0"/>
              <a:t>in </a:t>
            </a:r>
            <a:r>
              <a:rPr lang="fr-BE" sz="2400" b="1" dirty="0" err="1" smtClean="0"/>
              <a:t>terms</a:t>
            </a:r>
            <a:r>
              <a:rPr lang="fr-BE" sz="2400" b="1" dirty="0" smtClean="0"/>
              <a:t> of </a:t>
            </a:r>
            <a:r>
              <a:rPr lang="fr-BE" sz="2400" b="1" dirty="0" err="1" smtClean="0"/>
              <a:t>number</a:t>
            </a:r>
            <a:r>
              <a:rPr lang="fr-BE" sz="2400" b="1" dirty="0" smtClean="0"/>
              <a:t> of confidence </a:t>
            </a:r>
            <a:r>
              <a:rPr lang="fr-BE" sz="2400" b="1" dirty="0" err="1" smtClean="0"/>
              <a:t>degrees</a:t>
            </a:r>
            <a:endParaRPr lang="fr-BE" sz="2400" b="1" dirty="0"/>
          </a:p>
        </p:txBody>
      </p:sp>
      <p:sp>
        <p:nvSpPr>
          <p:cNvPr id="13" name="ZoneTexte 12"/>
          <p:cNvSpPr txBox="1"/>
          <p:nvPr/>
        </p:nvSpPr>
        <p:spPr>
          <a:xfrm>
            <a:off x="576072" y="2691619"/>
            <a:ext cx="4315968" cy="461665"/>
          </a:xfrm>
          <a:prstGeom prst="rect">
            <a:avLst/>
          </a:prstGeom>
          <a:noFill/>
        </p:spPr>
        <p:txBody>
          <a:bodyPr wrap="square" rtlCol="0">
            <a:spAutoFit/>
          </a:bodyPr>
          <a:lstStyle/>
          <a:p>
            <a:r>
              <a:rPr lang="fr-BE" sz="2400" b="1" dirty="0" smtClean="0"/>
              <a:t>2. For </a:t>
            </a:r>
            <a:r>
              <a:rPr lang="fr-BE" sz="2400" b="1" dirty="0" err="1" smtClean="0">
                <a:solidFill>
                  <a:srgbClr val="0000CC"/>
                </a:solidFill>
              </a:rPr>
              <a:t>Research</a:t>
            </a:r>
            <a:r>
              <a:rPr lang="fr-BE" sz="2400" b="1" dirty="0" smtClean="0"/>
              <a:t> </a:t>
            </a:r>
            <a:r>
              <a:rPr lang="fr-BE" sz="2400" b="1" dirty="0" err="1" smtClean="0"/>
              <a:t>purposes</a:t>
            </a:r>
            <a:r>
              <a:rPr lang="fr-BE" sz="2400" b="1" dirty="0" smtClean="0"/>
              <a:t>  </a:t>
            </a:r>
            <a:endParaRPr lang="fr-BE" sz="2400" b="1" dirty="0"/>
          </a:p>
        </p:txBody>
      </p:sp>
      <p:sp>
        <p:nvSpPr>
          <p:cNvPr id="14" name="ZoneTexte 13"/>
          <p:cNvSpPr txBox="1"/>
          <p:nvPr/>
        </p:nvSpPr>
        <p:spPr>
          <a:xfrm>
            <a:off x="576072" y="3376954"/>
            <a:ext cx="6131358" cy="461665"/>
          </a:xfrm>
          <a:prstGeom prst="rect">
            <a:avLst/>
          </a:prstGeom>
          <a:noFill/>
        </p:spPr>
        <p:txBody>
          <a:bodyPr wrap="none" rtlCol="0">
            <a:spAutoFit/>
          </a:bodyPr>
          <a:lstStyle/>
          <a:p>
            <a:r>
              <a:rPr lang="fr-BE" sz="2400" b="1" dirty="0" smtClean="0"/>
              <a:t>3. For </a:t>
            </a:r>
            <a:r>
              <a:rPr lang="fr-BE" sz="2400" b="1" dirty="0" err="1" smtClean="0">
                <a:solidFill>
                  <a:srgbClr val="0000CC"/>
                </a:solidFill>
              </a:rPr>
              <a:t>Educational</a:t>
            </a:r>
            <a:r>
              <a:rPr lang="fr-BE" sz="2400" b="1" dirty="0" smtClean="0"/>
              <a:t> (</a:t>
            </a:r>
            <a:r>
              <a:rPr lang="fr-BE" sz="2400" b="1" dirty="0" err="1" smtClean="0"/>
              <a:t>school</a:t>
            </a:r>
            <a:r>
              <a:rPr lang="fr-BE" sz="2400" b="1" dirty="0"/>
              <a:t> </a:t>
            </a:r>
            <a:r>
              <a:rPr lang="fr-BE" sz="2400" b="1" dirty="0" smtClean="0"/>
              <a:t>&amp; training) </a:t>
            </a:r>
            <a:r>
              <a:rPr lang="fr-BE" sz="2400" b="1" dirty="0" err="1" smtClean="0"/>
              <a:t>purposes</a:t>
            </a:r>
            <a:endParaRPr lang="fr-BE" sz="2400" b="1" dirty="0"/>
          </a:p>
        </p:txBody>
      </p:sp>
      <p:sp>
        <p:nvSpPr>
          <p:cNvPr id="2" name="Rectangle 1"/>
          <p:cNvSpPr/>
          <p:nvPr/>
        </p:nvSpPr>
        <p:spPr>
          <a:xfrm>
            <a:off x="3449317" y="4557440"/>
            <a:ext cx="3367397" cy="369332"/>
          </a:xfrm>
          <a:prstGeom prst="rect">
            <a:avLst/>
          </a:prstGeom>
        </p:spPr>
        <p:txBody>
          <a:bodyPr wrap="none">
            <a:spAutoFit/>
          </a:bodyPr>
          <a:lstStyle/>
          <a:p>
            <a:r>
              <a:rPr lang="fr-FR" b="1" dirty="0" smtClean="0"/>
              <a:t>I </a:t>
            </a:r>
            <a:r>
              <a:rPr lang="fr-FR" b="1" dirty="0" err="1" smtClean="0"/>
              <a:t>suggest</a:t>
            </a:r>
            <a:r>
              <a:rPr lang="fr-FR" b="1" dirty="0" smtClean="0"/>
              <a:t> </a:t>
            </a:r>
            <a:r>
              <a:rPr lang="fr-FR" b="1" dirty="0" err="1" smtClean="0"/>
              <a:t>this</a:t>
            </a:r>
            <a:r>
              <a:rPr lang="fr-FR" b="1" dirty="0" smtClean="0"/>
              <a:t> </a:t>
            </a:r>
            <a:r>
              <a:rPr lang="fr-FR" b="1" dirty="0" smtClean="0">
                <a:solidFill>
                  <a:srgbClr val="FF0000"/>
                </a:solidFill>
              </a:rPr>
              <a:t>optimal </a:t>
            </a:r>
            <a:r>
              <a:rPr lang="fr-FR" b="1" dirty="0" err="1">
                <a:solidFill>
                  <a:srgbClr val="FF0000"/>
                </a:solidFill>
              </a:rPr>
              <a:t>number</a:t>
            </a:r>
            <a:r>
              <a:rPr lang="fr-FR" b="1" dirty="0">
                <a:solidFill>
                  <a:srgbClr val="FF0000"/>
                </a:solidFill>
              </a:rPr>
              <a:t> </a:t>
            </a:r>
            <a:r>
              <a:rPr lang="fr-FR" b="1" dirty="0" smtClean="0">
                <a:solidFill>
                  <a:srgbClr val="FF0000"/>
                </a:solidFill>
              </a:rPr>
              <a:t>6</a:t>
            </a:r>
            <a:r>
              <a:rPr lang="fr-FR" b="1" dirty="0" smtClean="0"/>
              <a:t> </a:t>
            </a:r>
            <a:endParaRPr lang="fr-BE" dirty="0"/>
          </a:p>
        </p:txBody>
      </p:sp>
    </p:spTree>
    <p:extLst>
      <p:ext uri="{BB962C8B-B14F-4D97-AF65-F5344CB8AC3E}">
        <p14:creationId xmlns:p14="http://schemas.microsoft.com/office/powerpoint/2010/main" val="17718459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l="27177" t="23220" r="30425" b="19637"/>
          <a:stretch/>
        </p:blipFill>
        <p:spPr>
          <a:xfrm>
            <a:off x="4438260" y="398105"/>
            <a:ext cx="7753740" cy="5878287"/>
          </a:xfrm>
          <a:prstGeom prst="rect">
            <a:avLst/>
          </a:prstGeom>
        </p:spPr>
      </p:pic>
      <p:sp>
        <p:nvSpPr>
          <p:cNvPr id="6" name="ZoneTexte 5"/>
          <p:cNvSpPr txBox="1"/>
          <p:nvPr/>
        </p:nvSpPr>
        <p:spPr>
          <a:xfrm>
            <a:off x="317241" y="494522"/>
            <a:ext cx="3873817" cy="800219"/>
          </a:xfrm>
          <a:prstGeom prst="rect">
            <a:avLst/>
          </a:prstGeom>
          <a:noFill/>
        </p:spPr>
        <p:txBody>
          <a:bodyPr wrap="none" rtlCol="0">
            <a:spAutoFit/>
          </a:bodyPr>
          <a:lstStyle/>
          <a:p>
            <a:pPr marL="342900" indent="-342900">
              <a:buAutoNum type="arabicParenBoth"/>
            </a:pPr>
            <a:r>
              <a:rPr lang="fr-BE" b="1" dirty="0" smtClean="0"/>
              <a:t>The optimal </a:t>
            </a:r>
            <a:r>
              <a:rPr lang="fr-BE" b="1" dirty="0" err="1" smtClean="0"/>
              <a:t>number</a:t>
            </a:r>
            <a:r>
              <a:rPr lang="fr-BE" b="1" dirty="0" smtClean="0"/>
              <a:t> </a:t>
            </a:r>
          </a:p>
          <a:p>
            <a:r>
              <a:rPr lang="fr-BE" sz="2800" b="1" dirty="0" err="1"/>
              <a:t>f</a:t>
            </a:r>
            <a:r>
              <a:rPr lang="fr-BE" sz="2800" b="1" dirty="0" err="1" smtClean="0"/>
              <a:t>its</a:t>
            </a:r>
            <a:r>
              <a:rPr lang="fr-BE" sz="2800" b="1" dirty="0" smtClean="0"/>
              <a:t> </a:t>
            </a:r>
            <a:r>
              <a:rPr lang="fr-BE" sz="2800" b="1" dirty="0" err="1" smtClean="0"/>
              <a:t>subjects</a:t>
            </a:r>
            <a:r>
              <a:rPr lang="fr-BE" sz="2800" b="1" dirty="0" smtClean="0"/>
              <a:t> </a:t>
            </a:r>
            <a:r>
              <a:rPr lang="fr-BE" sz="2800" b="1" dirty="0" err="1" smtClean="0"/>
              <a:t>preferences</a:t>
            </a:r>
            <a:r>
              <a:rPr lang="fr-BE" sz="2800" b="1" dirty="0" smtClean="0"/>
              <a:t> </a:t>
            </a:r>
          </a:p>
        </p:txBody>
      </p:sp>
      <p:sp>
        <p:nvSpPr>
          <p:cNvPr id="7" name="ZoneTexte 6"/>
          <p:cNvSpPr txBox="1"/>
          <p:nvPr/>
        </p:nvSpPr>
        <p:spPr>
          <a:xfrm>
            <a:off x="897967" y="1925808"/>
            <a:ext cx="2591992" cy="646331"/>
          </a:xfrm>
          <a:prstGeom prst="rect">
            <a:avLst/>
          </a:prstGeom>
          <a:noFill/>
        </p:spPr>
        <p:txBody>
          <a:bodyPr wrap="none" rtlCol="0">
            <a:spAutoFit/>
          </a:bodyPr>
          <a:lstStyle/>
          <a:p>
            <a:r>
              <a:rPr lang="fr-BE" b="1" dirty="0" err="1" smtClean="0"/>
              <a:t>Results</a:t>
            </a:r>
            <a:r>
              <a:rPr lang="fr-BE" b="1" dirty="0" smtClean="0"/>
              <a:t> </a:t>
            </a:r>
            <a:r>
              <a:rPr lang="fr-BE" b="1" dirty="0" err="1" smtClean="0"/>
              <a:t>from</a:t>
            </a:r>
            <a:r>
              <a:rPr lang="fr-BE" b="1" dirty="0" smtClean="0"/>
              <a:t> </a:t>
            </a:r>
            <a:r>
              <a:rPr lang="fr-BE" b="1" dirty="0" err="1" smtClean="0"/>
              <a:t>he</a:t>
            </a:r>
            <a:r>
              <a:rPr lang="fr-BE" b="1" dirty="0" smtClean="0"/>
              <a:t> </a:t>
            </a:r>
            <a:r>
              <a:rPr lang="fr-BE" b="1" dirty="0" err="1" smtClean="0"/>
              <a:t>study</a:t>
            </a:r>
            <a:r>
              <a:rPr lang="fr-BE" b="1" dirty="0" smtClean="0"/>
              <a:t> by </a:t>
            </a:r>
          </a:p>
          <a:p>
            <a:r>
              <a:rPr lang="fr-BE" b="1" dirty="0" smtClean="0"/>
              <a:t>Preston &amp; Colman, 2000</a:t>
            </a:r>
            <a:endParaRPr lang="fr-BE" b="1" dirty="0"/>
          </a:p>
        </p:txBody>
      </p:sp>
      <p:sp>
        <p:nvSpPr>
          <p:cNvPr id="8" name="ZoneTexte 7"/>
          <p:cNvSpPr txBox="1"/>
          <p:nvPr/>
        </p:nvSpPr>
        <p:spPr>
          <a:xfrm>
            <a:off x="410547" y="2901820"/>
            <a:ext cx="3765903" cy="923330"/>
          </a:xfrm>
          <a:prstGeom prst="rect">
            <a:avLst/>
          </a:prstGeom>
          <a:noFill/>
        </p:spPr>
        <p:txBody>
          <a:bodyPr wrap="none" rtlCol="0">
            <a:spAutoFit/>
          </a:bodyPr>
          <a:lstStyle/>
          <a:p>
            <a:r>
              <a:rPr lang="fr-BE" b="1" dirty="0" smtClean="0"/>
              <a:t>The question </a:t>
            </a:r>
            <a:r>
              <a:rPr lang="fr-BE" b="1" dirty="0" err="1" smtClean="0"/>
              <a:t>was</a:t>
            </a:r>
            <a:r>
              <a:rPr lang="fr-BE" b="1" dirty="0" smtClean="0"/>
              <a:t> : </a:t>
            </a:r>
          </a:p>
          <a:p>
            <a:r>
              <a:rPr lang="fr-BE" b="1" dirty="0" smtClean="0"/>
              <a:t>« </a:t>
            </a:r>
            <a:r>
              <a:rPr lang="fr-BE" b="1" dirty="0" err="1" smtClean="0"/>
              <a:t>What</a:t>
            </a:r>
            <a:r>
              <a:rPr lang="fr-BE" b="1" dirty="0" smtClean="0"/>
              <a:t> </a:t>
            </a:r>
            <a:r>
              <a:rPr lang="fr-BE" b="1" dirty="0" err="1" smtClean="0"/>
              <a:t>is</a:t>
            </a:r>
            <a:r>
              <a:rPr lang="fr-BE" b="1" dirty="0" smtClean="0"/>
              <a:t> the </a:t>
            </a:r>
            <a:r>
              <a:rPr lang="fr-BE" b="1" dirty="0" err="1" smtClean="0"/>
              <a:t>adequacy</a:t>
            </a:r>
            <a:r>
              <a:rPr lang="fr-BE" b="1" dirty="0" smtClean="0"/>
              <a:t> of a </a:t>
            </a:r>
          </a:p>
          <a:p>
            <a:r>
              <a:rPr lang="fr-BE" b="1" dirty="0" smtClean="0"/>
              <a:t>confidence </a:t>
            </a:r>
            <a:r>
              <a:rPr lang="fr-BE" b="1" dirty="0" err="1" smtClean="0"/>
              <a:t>scale</a:t>
            </a:r>
            <a:r>
              <a:rPr lang="fr-BE" b="1" dirty="0" smtClean="0"/>
              <a:t> </a:t>
            </a:r>
            <a:r>
              <a:rPr lang="fr-BE" b="1" dirty="0" err="1" smtClean="0"/>
              <a:t>with</a:t>
            </a:r>
            <a:r>
              <a:rPr lang="fr-BE" b="1" dirty="0" smtClean="0"/>
              <a:t> …….</a:t>
            </a:r>
            <a:r>
              <a:rPr lang="fr-BE" b="1" dirty="0" err="1" smtClean="0"/>
              <a:t>degrees</a:t>
            </a:r>
            <a:r>
              <a:rPr lang="fr-BE" b="1" dirty="0" smtClean="0"/>
              <a:t> ? »</a:t>
            </a:r>
            <a:endParaRPr lang="fr-BE" b="1" dirty="0"/>
          </a:p>
        </p:txBody>
      </p:sp>
      <p:sp>
        <p:nvSpPr>
          <p:cNvPr id="9" name="Ellipse 8"/>
          <p:cNvSpPr/>
          <p:nvPr/>
        </p:nvSpPr>
        <p:spPr>
          <a:xfrm>
            <a:off x="7803501" y="5346440"/>
            <a:ext cx="522514" cy="51318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Espace réservé du pied de page 2"/>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4" name="Espace réservé du numéro de diapositive 3"/>
          <p:cNvSpPr>
            <a:spLocks noGrp="1"/>
          </p:cNvSpPr>
          <p:nvPr>
            <p:ph type="sldNum" sz="quarter" idx="12"/>
          </p:nvPr>
        </p:nvSpPr>
        <p:spPr/>
        <p:txBody>
          <a:bodyPr/>
          <a:lstStyle/>
          <a:p>
            <a:fld id="{DE42F99F-C3BD-439B-B38E-59375BB5C084}" type="slidenum">
              <a:rPr lang="fr-BE" smtClean="0"/>
              <a:t>53</a:t>
            </a:fld>
            <a:endParaRPr lang="fr-BE"/>
          </a:p>
        </p:txBody>
      </p:sp>
    </p:spTree>
    <p:extLst>
      <p:ext uri="{BB962C8B-B14F-4D97-AF65-F5344CB8AC3E}">
        <p14:creationId xmlns:p14="http://schemas.microsoft.com/office/powerpoint/2010/main" val="16718458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0822" y="1558254"/>
            <a:ext cx="11612474" cy="3539430"/>
          </a:xfrm>
          <a:prstGeom prst="rect">
            <a:avLst/>
          </a:prstGeom>
          <a:noFill/>
        </p:spPr>
        <p:txBody>
          <a:bodyPr wrap="none" rtlCol="0">
            <a:spAutoFit/>
          </a:bodyPr>
          <a:lstStyle/>
          <a:p>
            <a:r>
              <a:rPr lang="fr-FR" sz="2800" b="1" dirty="0"/>
              <a:t>-</a:t>
            </a:r>
            <a:r>
              <a:rPr lang="fr-FR" sz="2800" b="1" dirty="0" smtClean="0"/>
              <a:t>I </a:t>
            </a:r>
            <a:r>
              <a:rPr lang="fr-FR" sz="2800" b="1" dirty="0" err="1" smtClean="0"/>
              <a:t>used</a:t>
            </a:r>
            <a:r>
              <a:rPr lang="fr-FR" sz="2800" b="1" dirty="0" smtClean="0"/>
              <a:t> </a:t>
            </a:r>
            <a:r>
              <a:rPr lang="fr-FR" sz="2800" b="1" dirty="0" err="1" smtClean="0"/>
              <a:t>this</a:t>
            </a:r>
            <a:r>
              <a:rPr lang="fr-FR" sz="2800" b="1" dirty="0" smtClean="0"/>
              <a:t> 6 </a:t>
            </a:r>
            <a:r>
              <a:rPr lang="fr-FR" sz="2800" b="1" dirty="0" err="1" smtClean="0"/>
              <a:t>degrees</a:t>
            </a:r>
            <a:r>
              <a:rPr lang="fr-FR" sz="2800" b="1" dirty="0" smtClean="0"/>
              <a:t> </a:t>
            </a:r>
            <a:r>
              <a:rPr lang="fr-FR" sz="2800" b="1" dirty="0" err="1" smtClean="0"/>
              <a:t>scale</a:t>
            </a:r>
            <a:r>
              <a:rPr lang="fr-FR" sz="2800" b="1" dirty="0" smtClean="0"/>
              <a:t> to </a:t>
            </a:r>
            <a:r>
              <a:rPr lang="fr-FR" sz="2800" b="1" dirty="0" err="1" smtClean="0"/>
              <a:t>study</a:t>
            </a:r>
            <a:r>
              <a:rPr lang="fr-FR" sz="2800" b="1" dirty="0" smtClean="0"/>
              <a:t>, </a:t>
            </a:r>
          </a:p>
          <a:p>
            <a:r>
              <a:rPr lang="fr-FR" sz="2800" b="1" dirty="0" smtClean="0"/>
              <a:t>on large populations (</a:t>
            </a:r>
            <a:r>
              <a:rPr lang="fr-FR" sz="2800" b="1" dirty="0" err="1" smtClean="0"/>
              <a:t>from</a:t>
            </a:r>
            <a:r>
              <a:rPr lang="fr-FR" sz="2800" b="1" dirty="0" smtClean="0"/>
              <a:t> 2000 to 4000 </a:t>
            </a:r>
            <a:r>
              <a:rPr lang="fr-FR" sz="2800" b="1" dirty="0" err="1" smtClean="0"/>
              <a:t>entering</a:t>
            </a:r>
            <a:r>
              <a:rPr lang="fr-FR" sz="2800" b="1" dirty="0" smtClean="0"/>
              <a:t> </a:t>
            </a:r>
            <a:r>
              <a:rPr lang="fr-FR" sz="2800" b="1" dirty="0" err="1" smtClean="0"/>
              <a:t>university</a:t>
            </a:r>
            <a:r>
              <a:rPr lang="fr-FR" sz="2800" b="1" dirty="0" smtClean="0"/>
              <a:t> </a:t>
            </a:r>
            <a:r>
              <a:rPr lang="fr-FR" sz="2800" b="1" dirty="0" err="1" smtClean="0"/>
              <a:t>students</a:t>
            </a:r>
            <a:r>
              <a:rPr lang="fr-FR" sz="2800" b="1" dirty="0" smtClean="0"/>
              <a:t> )</a:t>
            </a:r>
          </a:p>
          <a:p>
            <a:r>
              <a:rPr lang="fr-FR" sz="2800" b="1" dirty="0" smtClean="0"/>
              <a:t> 	-</a:t>
            </a:r>
            <a:r>
              <a:rPr lang="fr-FR" sz="2800" b="1" dirty="0" err="1" smtClean="0"/>
              <a:t>their</a:t>
            </a:r>
            <a:r>
              <a:rPr lang="fr-FR" sz="2800" b="1" dirty="0" smtClean="0"/>
              <a:t> calibration  </a:t>
            </a:r>
            <a:r>
              <a:rPr lang="fr-FR" sz="2800" b="1" dirty="0" err="1" smtClean="0"/>
              <a:t>characteristics</a:t>
            </a:r>
            <a:r>
              <a:rPr lang="fr-FR" sz="2800" b="1" dirty="0" smtClean="0"/>
              <a:t> </a:t>
            </a:r>
          </a:p>
          <a:p>
            <a:pPr lvl="1"/>
            <a:r>
              <a:rPr lang="fr-FR" sz="2800" b="1" dirty="0" smtClean="0"/>
              <a:t>	-the issue of « local » or « global » </a:t>
            </a:r>
            <a:r>
              <a:rPr lang="fr-FR" sz="2800" b="1" dirty="0" err="1" smtClean="0"/>
              <a:t>characteristics</a:t>
            </a:r>
            <a:r>
              <a:rPr lang="fr-FR" sz="2800" b="1" dirty="0" smtClean="0"/>
              <a:t> (</a:t>
            </a:r>
            <a:r>
              <a:rPr lang="fr-FR" sz="2800" b="1" dirty="0" err="1" smtClean="0"/>
              <a:t>Schraw</a:t>
            </a:r>
            <a:r>
              <a:rPr lang="fr-FR" sz="2800" b="1" dirty="0" smtClean="0"/>
              <a:t>, 2003)</a:t>
            </a:r>
          </a:p>
          <a:p>
            <a:pPr lvl="1"/>
            <a:r>
              <a:rPr lang="fr-FR" sz="2800" b="1" dirty="0" smtClean="0"/>
              <a:t>	</a:t>
            </a:r>
            <a:endParaRPr lang="fr-FR" sz="2800" b="1" dirty="0"/>
          </a:p>
          <a:p>
            <a:r>
              <a:rPr lang="fr-FR" sz="2800" b="1" dirty="0" smtClean="0"/>
              <a:t>-the </a:t>
            </a:r>
            <a:r>
              <a:rPr lang="fr-FR" sz="2800" b="1" dirty="0" err="1" smtClean="0"/>
              <a:t>precision</a:t>
            </a:r>
            <a:r>
              <a:rPr lang="fr-FR" sz="2800" b="1" dirty="0" smtClean="0"/>
              <a:t> or </a:t>
            </a:r>
            <a:r>
              <a:rPr lang="fr-FR" sz="2800" b="1" dirty="0" err="1" smtClean="0"/>
              <a:t>granularity</a:t>
            </a:r>
            <a:r>
              <a:rPr lang="fr-FR" sz="2800" b="1" dirty="0" smtClean="0"/>
              <a:t> of confidence in </a:t>
            </a:r>
            <a:r>
              <a:rPr lang="fr-FR" sz="2800" b="1" dirty="0" err="1" smtClean="0"/>
              <a:t>binary</a:t>
            </a:r>
            <a:r>
              <a:rPr lang="fr-FR" sz="2800" b="1" dirty="0" smtClean="0"/>
              <a:t> questions (</a:t>
            </a:r>
            <a:r>
              <a:rPr lang="fr-FR" sz="2800" b="1" dirty="0" err="1" smtClean="0"/>
              <a:t>True</a:t>
            </a:r>
            <a:r>
              <a:rPr lang="fr-FR" sz="2800" b="1" dirty="0" smtClean="0"/>
              <a:t> / False)</a:t>
            </a:r>
          </a:p>
          <a:p>
            <a:endParaRPr lang="fr-FR" sz="2800" b="1" dirty="0"/>
          </a:p>
          <a:p>
            <a:r>
              <a:rPr lang="fr-FR" sz="2800" b="1" dirty="0" smtClean="0"/>
              <a:t>-the </a:t>
            </a:r>
            <a:r>
              <a:rPr lang="fr-FR" sz="2800" b="1" dirty="0" err="1" smtClean="0"/>
              <a:t>reasons</a:t>
            </a:r>
            <a:r>
              <a:rPr lang="fr-FR" sz="2800" b="1" dirty="0" smtClean="0"/>
              <a:t> of </a:t>
            </a:r>
            <a:r>
              <a:rPr lang="fr-FR" sz="2800" b="1" dirty="0" err="1" smtClean="0"/>
              <a:t>miscalibration</a:t>
            </a:r>
            <a:r>
              <a:rPr lang="fr-FR" sz="2800" b="1" dirty="0" smtClean="0"/>
              <a:t>, </a:t>
            </a:r>
            <a:r>
              <a:rPr lang="fr-FR" sz="2800" b="1" dirty="0" err="1" smtClean="0"/>
              <a:t>especially</a:t>
            </a:r>
            <a:r>
              <a:rPr lang="fr-FR" sz="2800" b="1" dirty="0" smtClean="0"/>
              <a:t> in </a:t>
            </a:r>
            <a:r>
              <a:rPr lang="fr-FR" sz="2800" b="1" dirty="0" err="1" smtClean="0"/>
              <a:t>therapeutic</a:t>
            </a:r>
            <a:r>
              <a:rPr lang="fr-FR" sz="2800" b="1" dirty="0" smtClean="0"/>
              <a:t> patient </a:t>
            </a:r>
            <a:r>
              <a:rPr lang="fr-FR" sz="2800" b="1" dirty="0" err="1" smtClean="0"/>
              <a:t>edcuation</a:t>
            </a:r>
            <a:r>
              <a:rPr lang="fr-FR" sz="2800" b="1" dirty="0" smtClean="0"/>
              <a:t>. </a:t>
            </a:r>
            <a:endParaRPr lang="fr-BE" sz="2800" b="1" dirty="0"/>
          </a:p>
        </p:txBody>
      </p:sp>
      <p:sp>
        <p:nvSpPr>
          <p:cNvPr id="4" name="ZoneTexte 3"/>
          <p:cNvSpPr txBox="1"/>
          <p:nvPr/>
        </p:nvSpPr>
        <p:spPr>
          <a:xfrm>
            <a:off x="170822" y="789378"/>
            <a:ext cx="11469490" cy="461665"/>
          </a:xfrm>
          <a:prstGeom prst="rect">
            <a:avLst/>
          </a:prstGeom>
          <a:noFill/>
        </p:spPr>
        <p:txBody>
          <a:bodyPr wrap="square" rtlCol="0">
            <a:spAutoFit/>
          </a:bodyPr>
          <a:lstStyle/>
          <a:p>
            <a:r>
              <a:rPr lang="fr-FR" sz="2400" b="1" dirty="0" smtClean="0">
                <a:solidFill>
                  <a:srgbClr val="0000CC"/>
                </a:solidFill>
              </a:rPr>
              <a:t>(2) This </a:t>
            </a:r>
            <a:r>
              <a:rPr lang="fr-FR" sz="2400" b="1" dirty="0" smtClean="0">
                <a:solidFill>
                  <a:srgbClr val="FF0000"/>
                </a:solidFill>
              </a:rPr>
              <a:t>optimal </a:t>
            </a:r>
            <a:r>
              <a:rPr lang="fr-FR" sz="2400" b="1" dirty="0" err="1" smtClean="0">
                <a:solidFill>
                  <a:srgbClr val="FF0000"/>
                </a:solidFill>
              </a:rPr>
              <a:t>number</a:t>
            </a:r>
            <a:r>
              <a:rPr lang="fr-FR" sz="2400" b="1" dirty="0" smtClean="0">
                <a:solidFill>
                  <a:srgbClr val="FF0000"/>
                </a:solidFill>
              </a:rPr>
              <a:t> 6 </a:t>
            </a:r>
            <a:r>
              <a:rPr lang="fr-FR" sz="2400" b="1" dirty="0" err="1" smtClean="0"/>
              <a:t>is</a:t>
            </a:r>
            <a:r>
              <a:rPr lang="fr-FR" sz="2400" b="1" dirty="0" smtClean="0"/>
              <a:t> </a:t>
            </a:r>
            <a:r>
              <a:rPr lang="fr-FR" sz="2400" b="1" dirty="0" err="1" smtClean="0"/>
              <a:t>convenient</a:t>
            </a:r>
            <a:r>
              <a:rPr lang="fr-FR" sz="2400" b="1" dirty="0" smtClean="0"/>
              <a:t> for </a:t>
            </a:r>
            <a:r>
              <a:rPr lang="fr-FR" sz="2400" b="1" dirty="0" err="1">
                <a:solidFill>
                  <a:srgbClr val="0000CC"/>
                </a:solidFill>
              </a:rPr>
              <a:t>Research</a:t>
            </a:r>
            <a:r>
              <a:rPr lang="fr-FR" sz="2400" b="1" dirty="0">
                <a:solidFill>
                  <a:srgbClr val="0000CC"/>
                </a:solidFill>
              </a:rPr>
              <a:t> </a:t>
            </a:r>
            <a:endParaRPr lang="fr-FR" sz="2400" b="1" dirty="0" smtClean="0"/>
          </a:p>
        </p:txBody>
      </p:sp>
      <p:sp>
        <p:nvSpPr>
          <p:cNvPr id="5" name="ZoneTexte 4"/>
          <p:cNvSpPr txBox="1"/>
          <p:nvPr/>
        </p:nvSpPr>
        <p:spPr>
          <a:xfrm>
            <a:off x="170822" y="132985"/>
            <a:ext cx="4390946" cy="584775"/>
          </a:xfrm>
          <a:prstGeom prst="rect">
            <a:avLst/>
          </a:prstGeom>
          <a:noFill/>
        </p:spPr>
        <p:txBody>
          <a:bodyPr wrap="none" rtlCol="0">
            <a:spAutoFit/>
          </a:bodyPr>
          <a:lstStyle/>
          <a:p>
            <a:r>
              <a:rPr lang="fr-FR" sz="3200" b="1" dirty="0" smtClean="0"/>
              <a:t>Discussion &amp; Conclusion </a:t>
            </a:r>
            <a:endParaRPr lang="fr-BE" sz="3200" b="1" dirty="0"/>
          </a:p>
        </p:txBody>
      </p:sp>
      <p:sp>
        <p:nvSpPr>
          <p:cNvPr id="9" name="ZoneTexte 8"/>
          <p:cNvSpPr txBox="1"/>
          <p:nvPr/>
        </p:nvSpPr>
        <p:spPr>
          <a:xfrm>
            <a:off x="7321576" y="5836914"/>
            <a:ext cx="3013710" cy="400110"/>
          </a:xfrm>
          <a:prstGeom prst="rect">
            <a:avLst/>
          </a:prstGeom>
          <a:noFill/>
        </p:spPr>
        <p:txBody>
          <a:bodyPr wrap="none" rtlCol="0">
            <a:spAutoFit/>
          </a:bodyPr>
          <a:lstStyle/>
          <a:p>
            <a:r>
              <a:rPr lang="fr-FR" sz="2000" b="1" dirty="0" smtClean="0">
                <a:solidFill>
                  <a:srgbClr val="FF0000"/>
                </a:solidFill>
              </a:rPr>
              <a:t>But </a:t>
            </a:r>
            <a:r>
              <a:rPr lang="fr-FR" sz="2000" b="1" dirty="0" err="1" smtClean="0">
                <a:solidFill>
                  <a:srgbClr val="FF0000"/>
                </a:solidFill>
              </a:rPr>
              <a:t>these</a:t>
            </a:r>
            <a:r>
              <a:rPr lang="fr-FR" sz="2000" b="1" dirty="0" smtClean="0">
                <a:solidFill>
                  <a:srgbClr val="FF0000"/>
                </a:solidFill>
              </a:rPr>
              <a:t> are </a:t>
            </a:r>
            <a:r>
              <a:rPr lang="fr-FR" sz="2000" b="1" dirty="0" err="1" smtClean="0">
                <a:solidFill>
                  <a:srgbClr val="FF0000"/>
                </a:solidFill>
              </a:rPr>
              <a:t>other</a:t>
            </a:r>
            <a:r>
              <a:rPr lang="fr-FR" sz="2000" b="1" dirty="0" smtClean="0">
                <a:solidFill>
                  <a:srgbClr val="FF0000"/>
                </a:solidFill>
              </a:rPr>
              <a:t> stories</a:t>
            </a:r>
            <a:endParaRPr lang="fr-BE" sz="2000" b="1" dirty="0">
              <a:solidFill>
                <a:srgbClr val="FF0000"/>
              </a:solidFill>
            </a:endParaRPr>
          </a:p>
        </p:txBody>
      </p:sp>
      <p:sp>
        <p:nvSpPr>
          <p:cNvPr id="10" name="Espace réservé du pied de page 9"/>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11" name="Espace réservé du numéro de diapositive 10"/>
          <p:cNvSpPr>
            <a:spLocks noGrp="1"/>
          </p:cNvSpPr>
          <p:nvPr>
            <p:ph type="sldNum" sz="quarter" idx="12"/>
          </p:nvPr>
        </p:nvSpPr>
        <p:spPr/>
        <p:txBody>
          <a:bodyPr/>
          <a:lstStyle/>
          <a:p>
            <a:fld id="{DE42F99F-C3BD-439B-B38E-59375BB5C084}" type="slidenum">
              <a:rPr lang="fr-BE" smtClean="0"/>
              <a:t>54</a:t>
            </a:fld>
            <a:endParaRPr lang="fr-BE"/>
          </a:p>
        </p:txBody>
      </p:sp>
    </p:spTree>
    <p:extLst>
      <p:ext uri="{BB962C8B-B14F-4D97-AF65-F5344CB8AC3E}">
        <p14:creationId xmlns:p14="http://schemas.microsoft.com/office/powerpoint/2010/main" val="14715983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66918" y="441239"/>
            <a:ext cx="8677632" cy="461665"/>
          </a:xfrm>
          <a:prstGeom prst="rect">
            <a:avLst/>
          </a:prstGeom>
          <a:noFill/>
        </p:spPr>
        <p:txBody>
          <a:bodyPr wrap="none" rtlCol="0">
            <a:spAutoFit/>
          </a:bodyPr>
          <a:lstStyle/>
          <a:p>
            <a:r>
              <a:rPr lang="fr-FR" sz="2400" b="1" dirty="0" smtClean="0">
                <a:solidFill>
                  <a:srgbClr val="0000CC"/>
                </a:solidFill>
              </a:rPr>
              <a:t>(3) This Optimal </a:t>
            </a:r>
            <a:r>
              <a:rPr lang="fr-FR" sz="2400" b="1" dirty="0" err="1" smtClean="0">
                <a:solidFill>
                  <a:srgbClr val="0000CC"/>
                </a:solidFill>
              </a:rPr>
              <a:t>number</a:t>
            </a:r>
            <a:r>
              <a:rPr lang="fr-FR" sz="2400" b="1" dirty="0" smtClean="0">
                <a:solidFill>
                  <a:srgbClr val="0000CC"/>
                </a:solidFill>
              </a:rPr>
              <a:t> 6 </a:t>
            </a:r>
            <a:r>
              <a:rPr lang="fr-FR" sz="2400" b="1" dirty="0" err="1" smtClean="0">
                <a:solidFill>
                  <a:srgbClr val="0000CC"/>
                </a:solidFill>
              </a:rPr>
              <a:t>is</a:t>
            </a:r>
            <a:r>
              <a:rPr lang="fr-FR" sz="2400" b="1" dirty="0" smtClean="0">
                <a:solidFill>
                  <a:srgbClr val="0000CC"/>
                </a:solidFill>
              </a:rPr>
              <a:t> </a:t>
            </a:r>
            <a:r>
              <a:rPr lang="fr-FR" sz="2400" b="1" dirty="0" err="1" smtClean="0">
                <a:solidFill>
                  <a:srgbClr val="0000CC"/>
                </a:solidFill>
              </a:rPr>
              <a:t>convenient</a:t>
            </a:r>
            <a:r>
              <a:rPr lang="fr-FR" sz="2400" b="1" dirty="0" smtClean="0">
                <a:solidFill>
                  <a:srgbClr val="0000CC"/>
                </a:solidFill>
              </a:rPr>
              <a:t> for </a:t>
            </a:r>
            <a:r>
              <a:rPr lang="fr-FR" sz="2400" b="1" dirty="0" err="1" smtClean="0">
                <a:solidFill>
                  <a:srgbClr val="0000CC"/>
                </a:solidFill>
              </a:rPr>
              <a:t>educational</a:t>
            </a:r>
            <a:r>
              <a:rPr lang="fr-FR" sz="2400" b="1" dirty="0" smtClean="0">
                <a:solidFill>
                  <a:srgbClr val="0000CC"/>
                </a:solidFill>
              </a:rPr>
              <a:t> </a:t>
            </a:r>
            <a:r>
              <a:rPr lang="fr-FR" sz="2400" b="1" dirty="0" err="1" smtClean="0">
                <a:solidFill>
                  <a:srgbClr val="0000CC"/>
                </a:solidFill>
              </a:rPr>
              <a:t>purposes</a:t>
            </a:r>
            <a:r>
              <a:rPr lang="fr-FR" sz="2400" b="1" dirty="0" smtClean="0">
                <a:solidFill>
                  <a:srgbClr val="0000CC"/>
                </a:solidFill>
              </a:rPr>
              <a:t> </a:t>
            </a:r>
            <a:endParaRPr lang="fr-BE" sz="2400" b="1" dirty="0">
              <a:solidFill>
                <a:srgbClr val="0000CC"/>
              </a:solidFill>
            </a:endParaRPr>
          </a:p>
        </p:txBody>
      </p:sp>
      <p:sp>
        <p:nvSpPr>
          <p:cNvPr id="3" name="ZoneTexte 2"/>
          <p:cNvSpPr txBox="1"/>
          <p:nvPr/>
        </p:nvSpPr>
        <p:spPr>
          <a:xfrm>
            <a:off x="264480" y="1042407"/>
            <a:ext cx="8561639" cy="738664"/>
          </a:xfrm>
          <a:prstGeom prst="rect">
            <a:avLst/>
          </a:prstGeom>
          <a:noFill/>
        </p:spPr>
        <p:txBody>
          <a:bodyPr wrap="none" rtlCol="0">
            <a:spAutoFit/>
          </a:bodyPr>
          <a:lstStyle/>
          <a:p>
            <a:r>
              <a:rPr lang="fr-FR" b="1" dirty="0" smtClean="0"/>
              <a:t>The </a:t>
            </a:r>
            <a:r>
              <a:rPr lang="fr-FR" sz="2400" b="1" dirty="0" err="1" smtClean="0"/>
              <a:t>scale</a:t>
            </a:r>
            <a:r>
              <a:rPr lang="fr-FR" sz="2400" b="1" dirty="0" smtClean="0"/>
              <a:t> of </a:t>
            </a:r>
            <a:r>
              <a:rPr lang="fr-FR" sz="2400" b="1" dirty="0" err="1" smtClean="0"/>
              <a:t>qualities</a:t>
            </a:r>
            <a:r>
              <a:rPr lang="fr-FR" sz="2400" b="1" dirty="0" smtClean="0"/>
              <a:t> </a:t>
            </a:r>
            <a:r>
              <a:rPr lang="fr-FR" b="1" dirty="0" smtClean="0"/>
              <a:t>of </a:t>
            </a:r>
            <a:r>
              <a:rPr lang="fr-FR" b="1" dirty="0" err="1" smtClean="0">
                <a:solidFill>
                  <a:srgbClr val="FF0000"/>
                </a:solidFill>
              </a:rPr>
              <a:t>confidenced</a:t>
            </a:r>
            <a:r>
              <a:rPr lang="fr-FR" b="1" dirty="0" smtClean="0">
                <a:solidFill>
                  <a:srgbClr val="FF0000"/>
                </a:solidFill>
              </a:rPr>
              <a:t> </a:t>
            </a:r>
            <a:r>
              <a:rPr lang="fr-FR" sz="2400" b="1" dirty="0" err="1" smtClean="0">
                <a:solidFill>
                  <a:srgbClr val="FF0000"/>
                </a:solidFill>
              </a:rPr>
              <a:t>responses</a:t>
            </a:r>
            <a:r>
              <a:rPr lang="fr-FR" b="1" dirty="0" smtClean="0">
                <a:solidFill>
                  <a:srgbClr val="FF0000"/>
                </a:solidFill>
              </a:rPr>
              <a:t> </a:t>
            </a:r>
            <a:r>
              <a:rPr lang="fr-FR" b="1" dirty="0" smtClean="0"/>
              <a:t>(= </a:t>
            </a:r>
            <a:r>
              <a:rPr lang="fr-FR" b="1" dirty="0" err="1" smtClean="0"/>
              <a:t>spectrum</a:t>
            </a:r>
            <a:r>
              <a:rPr lang="fr-FR" b="1" dirty="0" smtClean="0"/>
              <a:t> of </a:t>
            </a:r>
            <a:r>
              <a:rPr lang="fr-FR" sz="2400" b="1" dirty="0" err="1" smtClean="0">
                <a:solidFill>
                  <a:srgbClr val="FF0000"/>
                </a:solidFill>
              </a:rPr>
              <a:t>knowledge</a:t>
            </a:r>
            <a:r>
              <a:rPr lang="fr-FR" b="1" dirty="0" smtClean="0"/>
              <a:t>) </a:t>
            </a:r>
          </a:p>
          <a:p>
            <a:r>
              <a:rPr lang="fr-FR" b="1" dirty="0"/>
              <a:t> </a:t>
            </a:r>
            <a:r>
              <a:rPr lang="fr-FR" b="1" dirty="0" smtClean="0"/>
              <a:t>                                                                       </a:t>
            </a:r>
            <a:r>
              <a:rPr lang="fr-FR" b="1" dirty="0" err="1" smtClean="0"/>
              <a:t>can</a:t>
            </a:r>
            <a:r>
              <a:rPr lang="fr-FR" b="1" dirty="0" smtClean="0"/>
              <a:t> </a:t>
            </a:r>
            <a:r>
              <a:rPr lang="fr-FR" b="1" dirty="0" err="1" smtClean="0"/>
              <a:t>be</a:t>
            </a:r>
            <a:r>
              <a:rPr lang="fr-FR" b="1" dirty="0" smtClean="0"/>
              <a:t> </a:t>
            </a:r>
            <a:r>
              <a:rPr lang="fr-FR" b="1" dirty="0" err="1" smtClean="0"/>
              <a:t>partitioned</a:t>
            </a:r>
            <a:r>
              <a:rPr lang="fr-FR" b="1" dirty="0" smtClean="0"/>
              <a:t> </a:t>
            </a:r>
            <a:r>
              <a:rPr lang="fr-FR" b="1" dirty="0" err="1" smtClean="0"/>
              <a:t>into</a:t>
            </a:r>
            <a:r>
              <a:rPr lang="fr-FR" b="1" dirty="0" smtClean="0"/>
              <a:t> zones </a:t>
            </a:r>
            <a:r>
              <a:rPr lang="fr-FR" b="1" dirty="0" err="1" smtClean="0"/>
              <a:t>such</a:t>
            </a:r>
            <a:r>
              <a:rPr lang="fr-FR" b="1" dirty="0" smtClean="0"/>
              <a:t> as  </a:t>
            </a:r>
            <a:endParaRPr lang="fr-BE" b="1" dirty="0"/>
          </a:p>
        </p:txBody>
      </p:sp>
      <p:pic>
        <p:nvPicPr>
          <p:cNvPr id="5" name="Image 4"/>
          <p:cNvPicPr>
            <a:picLocks noChangeAspect="1"/>
          </p:cNvPicPr>
          <p:nvPr/>
        </p:nvPicPr>
        <p:blipFill>
          <a:blip r:embed="rId2"/>
          <a:stretch>
            <a:fillRect/>
          </a:stretch>
        </p:blipFill>
        <p:spPr>
          <a:xfrm>
            <a:off x="182013" y="2031444"/>
            <a:ext cx="11796627" cy="1503007"/>
          </a:xfrm>
          <a:prstGeom prst="rect">
            <a:avLst/>
          </a:prstGeom>
          <a:ln>
            <a:solidFill>
              <a:schemeClr val="tx1"/>
            </a:solidFill>
          </a:ln>
        </p:spPr>
      </p:pic>
      <p:pic>
        <p:nvPicPr>
          <p:cNvPr id="7" name="Image 6"/>
          <p:cNvPicPr>
            <a:picLocks noChangeAspect="1"/>
          </p:cNvPicPr>
          <p:nvPr/>
        </p:nvPicPr>
        <p:blipFill>
          <a:blip r:embed="rId3"/>
          <a:stretch>
            <a:fillRect/>
          </a:stretch>
        </p:blipFill>
        <p:spPr>
          <a:xfrm>
            <a:off x="6407782" y="3661115"/>
            <a:ext cx="5278249" cy="2036958"/>
          </a:xfrm>
          <a:prstGeom prst="rect">
            <a:avLst/>
          </a:prstGeom>
        </p:spPr>
      </p:pic>
      <p:sp>
        <p:nvSpPr>
          <p:cNvPr id="8" name="ZoneTexte 7"/>
          <p:cNvSpPr txBox="1"/>
          <p:nvPr/>
        </p:nvSpPr>
        <p:spPr>
          <a:xfrm>
            <a:off x="182013" y="3932456"/>
            <a:ext cx="6338338" cy="830997"/>
          </a:xfrm>
          <a:prstGeom prst="rect">
            <a:avLst/>
          </a:prstGeom>
          <a:noFill/>
        </p:spPr>
        <p:txBody>
          <a:bodyPr wrap="none" rtlCol="0">
            <a:spAutoFit/>
          </a:bodyPr>
          <a:lstStyle/>
          <a:p>
            <a:r>
              <a:rPr lang="fr-FR" sz="2400" b="1" dirty="0" smtClean="0"/>
              <a:t>It </a:t>
            </a:r>
            <a:r>
              <a:rPr lang="fr-FR" sz="2400" b="1" dirty="0" err="1" smtClean="0"/>
              <a:t>can</a:t>
            </a:r>
            <a:r>
              <a:rPr lang="fr-FR" sz="2400" b="1" dirty="0" smtClean="0"/>
              <a:t> </a:t>
            </a:r>
            <a:r>
              <a:rPr lang="fr-FR" sz="2400" b="1" dirty="0" err="1" smtClean="0"/>
              <a:t>also</a:t>
            </a:r>
            <a:r>
              <a:rPr lang="fr-FR" sz="2400" b="1" dirty="0" smtClean="0"/>
              <a:t> </a:t>
            </a:r>
            <a:r>
              <a:rPr lang="fr-FR" sz="2400" b="1" dirty="0" err="1" smtClean="0"/>
              <a:t>be</a:t>
            </a:r>
            <a:r>
              <a:rPr lang="fr-FR" sz="2400" b="1" dirty="0" smtClean="0"/>
              <a:t> </a:t>
            </a:r>
            <a:r>
              <a:rPr lang="fr-FR" sz="2400" b="1" dirty="0" err="1" smtClean="0"/>
              <a:t>expressed</a:t>
            </a:r>
            <a:r>
              <a:rPr lang="fr-FR" sz="2400" b="1" dirty="0" smtClean="0"/>
              <a:t> in multiples of 20%, </a:t>
            </a:r>
          </a:p>
          <a:p>
            <a:r>
              <a:rPr lang="fr-FR" sz="2400" b="1" dirty="0" smtClean="0"/>
              <a:t>                                               </a:t>
            </a:r>
            <a:r>
              <a:rPr lang="fr-FR" sz="2400" b="1" dirty="0" err="1" smtClean="0"/>
              <a:t>even</a:t>
            </a:r>
            <a:r>
              <a:rPr lang="fr-FR" sz="2400" b="1" dirty="0" smtClean="0"/>
              <a:t> </a:t>
            </a:r>
            <a:r>
              <a:rPr lang="fr-FR" sz="2400" b="1" dirty="0" err="1" smtClean="0"/>
              <a:t>with</a:t>
            </a:r>
            <a:r>
              <a:rPr lang="fr-FR" sz="2400" b="1" dirty="0" smtClean="0"/>
              <a:t> the </a:t>
            </a:r>
            <a:r>
              <a:rPr lang="fr-FR" sz="2400" b="1" dirty="0" err="1" smtClean="0"/>
              <a:t>fingers</a:t>
            </a:r>
            <a:r>
              <a:rPr lang="fr-FR" sz="2400" b="1" dirty="0" smtClean="0"/>
              <a:t>.  </a:t>
            </a:r>
            <a:endParaRPr lang="fr-BE" sz="2400" b="1" dirty="0"/>
          </a:p>
        </p:txBody>
      </p:sp>
      <p:sp>
        <p:nvSpPr>
          <p:cNvPr id="9" name="ZoneTexte 8"/>
          <p:cNvSpPr txBox="1"/>
          <p:nvPr/>
        </p:nvSpPr>
        <p:spPr>
          <a:xfrm>
            <a:off x="6702552" y="5294376"/>
            <a:ext cx="5276088" cy="523220"/>
          </a:xfrm>
          <a:prstGeom prst="rect">
            <a:avLst/>
          </a:prstGeom>
          <a:noFill/>
        </p:spPr>
        <p:txBody>
          <a:bodyPr wrap="square" rtlCol="0">
            <a:spAutoFit/>
          </a:bodyPr>
          <a:lstStyle/>
          <a:p>
            <a:r>
              <a:rPr lang="fr-FR" sz="2800" b="1" dirty="0" smtClean="0">
                <a:solidFill>
                  <a:srgbClr val="0000CC"/>
                </a:solidFill>
              </a:rPr>
              <a:t>0       20      40      60      80      100</a:t>
            </a:r>
            <a:endParaRPr lang="fr-BE" sz="2800" b="1" dirty="0">
              <a:solidFill>
                <a:srgbClr val="0000CC"/>
              </a:solidFill>
            </a:endParaRPr>
          </a:p>
        </p:txBody>
      </p:sp>
      <p:sp>
        <p:nvSpPr>
          <p:cNvPr id="11" name="Espace réservé du pied de page 10"/>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12" name="Espace réservé du numéro de diapositive 11"/>
          <p:cNvSpPr>
            <a:spLocks noGrp="1"/>
          </p:cNvSpPr>
          <p:nvPr>
            <p:ph type="sldNum" sz="quarter" idx="12"/>
          </p:nvPr>
        </p:nvSpPr>
        <p:spPr/>
        <p:txBody>
          <a:bodyPr/>
          <a:lstStyle/>
          <a:p>
            <a:fld id="{DE42F99F-C3BD-439B-B38E-59375BB5C084}" type="slidenum">
              <a:rPr lang="fr-BE" smtClean="0"/>
              <a:t>55</a:t>
            </a:fld>
            <a:endParaRPr lang="fr-BE"/>
          </a:p>
        </p:txBody>
      </p:sp>
      <p:sp>
        <p:nvSpPr>
          <p:cNvPr id="13" name="ZoneTexte 12"/>
          <p:cNvSpPr txBox="1"/>
          <p:nvPr/>
        </p:nvSpPr>
        <p:spPr>
          <a:xfrm>
            <a:off x="182013" y="5034373"/>
            <a:ext cx="8419164" cy="1323439"/>
          </a:xfrm>
          <a:prstGeom prst="rect">
            <a:avLst/>
          </a:prstGeom>
          <a:noFill/>
        </p:spPr>
        <p:txBody>
          <a:bodyPr wrap="none" rtlCol="0">
            <a:spAutoFit/>
          </a:bodyPr>
          <a:lstStyle/>
          <a:p>
            <a:r>
              <a:rPr lang="fr-BE" sz="2000" b="1" dirty="0" err="1" smtClean="0"/>
              <a:t>These</a:t>
            </a:r>
            <a:r>
              <a:rPr lang="fr-BE" sz="2000" b="1" dirty="0" smtClean="0"/>
              <a:t> instructions </a:t>
            </a:r>
            <a:r>
              <a:rPr lang="fr-BE" sz="4000" b="1" dirty="0" smtClean="0"/>
              <a:t>have been </a:t>
            </a:r>
            <a:r>
              <a:rPr lang="fr-BE" sz="4000" b="1" dirty="0" err="1" smtClean="0"/>
              <a:t>used</a:t>
            </a:r>
            <a:r>
              <a:rPr lang="fr-BE" sz="4000" b="1" dirty="0" smtClean="0"/>
              <a:t> </a:t>
            </a:r>
          </a:p>
          <a:p>
            <a:r>
              <a:rPr lang="fr-BE" sz="2000" b="1" dirty="0" smtClean="0"/>
              <a:t>in </a:t>
            </a:r>
            <a:r>
              <a:rPr lang="fr-BE" sz="2000" b="1" dirty="0" err="1" smtClean="0"/>
              <a:t>many</a:t>
            </a:r>
            <a:r>
              <a:rPr lang="fr-BE" sz="2000" b="1" dirty="0" smtClean="0"/>
              <a:t> training sessions </a:t>
            </a:r>
          </a:p>
          <a:p>
            <a:r>
              <a:rPr lang="fr-BE" sz="2000" b="1" dirty="0" smtClean="0"/>
              <a:t>in </a:t>
            </a:r>
            <a:r>
              <a:rPr lang="fr-BE" sz="2000" b="1" dirty="0" err="1" smtClean="0"/>
              <a:t>various</a:t>
            </a:r>
            <a:r>
              <a:rPr lang="fr-BE" sz="2000" b="1" dirty="0" smtClean="0"/>
              <a:t> </a:t>
            </a:r>
            <a:r>
              <a:rPr lang="fr-BE" sz="2000" b="1" dirty="0" err="1" smtClean="0"/>
              <a:t>domains</a:t>
            </a:r>
            <a:r>
              <a:rPr lang="fr-BE" sz="2000" b="1" dirty="0" smtClean="0"/>
              <a:t>, in </a:t>
            </a:r>
            <a:r>
              <a:rPr lang="fr-BE" sz="2000" b="1" dirty="0" err="1" smtClean="0"/>
              <a:t>various</a:t>
            </a:r>
            <a:r>
              <a:rPr lang="fr-BE" sz="2000" b="1" dirty="0" smtClean="0"/>
              <a:t> </a:t>
            </a:r>
            <a:r>
              <a:rPr lang="fr-BE" sz="2000" b="1" dirty="0" err="1" smtClean="0"/>
              <a:t>conutries</a:t>
            </a:r>
            <a:r>
              <a:rPr lang="fr-BE" sz="2000" b="1" dirty="0" smtClean="0"/>
              <a:t>... and </a:t>
            </a:r>
            <a:r>
              <a:rPr lang="fr-BE" sz="2000" b="1" dirty="0" err="1" smtClean="0"/>
              <a:t>measures</a:t>
            </a:r>
            <a:r>
              <a:rPr lang="fr-BE" sz="2000" b="1" dirty="0" smtClean="0"/>
              <a:t> have been </a:t>
            </a:r>
            <a:r>
              <a:rPr lang="fr-BE" sz="2000" b="1" dirty="0" err="1" smtClean="0"/>
              <a:t>published</a:t>
            </a:r>
            <a:endParaRPr lang="fr-BE" sz="2000" b="1" dirty="0"/>
          </a:p>
        </p:txBody>
      </p:sp>
    </p:spTree>
    <p:extLst>
      <p:ext uri="{BB962C8B-B14F-4D97-AF65-F5344CB8AC3E}">
        <p14:creationId xmlns:p14="http://schemas.microsoft.com/office/powerpoint/2010/main" val="33279653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3" name="Espace réservé du numéro de diapositive 2"/>
          <p:cNvSpPr>
            <a:spLocks noGrp="1"/>
          </p:cNvSpPr>
          <p:nvPr>
            <p:ph type="sldNum" sz="quarter" idx="12"/>
          </p:nvPr>
        </p:nvSpPr>
        <p:spPr/>
        <p:txBody>
          <a:bodyPr/>
          <a:lstStyle/>
          <a:p>
            <a:fld id="{DE42F99F-C3BD-439B-B38E-59375BB5C084}" type="slidenum">
              <a:rPr lang="fr-BE" smtClean="0"/>
              <a:t>56</a:t>
            </a:fld>
            <a:endParaRPr lang="fr-BE"/>
          </a:p>
        </p:txBody>
      </p:sp>
      <p:sp>
        <p:nvSpPr>
          <p:cNvPr id="4" name="ZoneTexte 3"/>
          <p:cNvSpPr txBox="1"/>
          <p:nvPr/>
        </p:nvSpPr>
        <p:spPr>
          <a:xfrm>
            <a:off x="3323114" y="3105652"/>
            <a:ext cx="5076646" cy="584775"/>
          </a:xfrm>
          <a:prstGeom prst="rect">
            <a:avLst/>
          </a:prstGeom>
          <a:noFill/>
        </p:spPr>
        <p:txBody>
          <a:bodyPr wrap="none" rtlCol="0">
            <a:spAutoFit/>
          </a:bodyPr>
          <a:lstStyle/>
          <a:p>
            <a:r>
              <a:rPr lang="fr-BE" sz="3200" b="1" dirty="0" err="1" smtClean="0"/>
              <a:t>Thank</a:t>
            </a:r>
            <a:r>
              <a:rPr lang="fr-BE" sz="3200" b="1" dirty="0" smtClean="0"/>
              <a:t> </a:t>
            </a:r>
            <a:r>
              <a:rPr lang="fr-BE" sz="3200" b="1" dirty="0" err="1" smtClean="0"/>
              <a:t>you</a:t>
            </a:r>
            <a:r>
              <a:rPr lang="fr-BE" sz="3200" b="1" dirty="0" smtClean="0"/>
              <a:t> for </a:t>
            </a:r>
            <a:r>
              <a:rPr lang="fr-BE" sz="3200" b="1" dirty="0" err="1" smtClean="0"/>
              <a:t>your</a:t>
            </a:r>
            <a:r>
              <a:rPr lang="fr-BE" sz="3200" b="1" dirty="0" smtClean="0"/>
              <a:t> attention</a:t>
            </a:r>
            <a:endParaRPr lang="fr-BE" sz="3200" b="1" dirty="0"/>
          </a:p>
        </p:txBody>
      </p:sp>
      <p:sp>
        <p:nvSpPr>
          <p:cNvPr id="5" name="ZoneTexte 4"/>
          <p:cNvSpPr txBox="1"/>
          <p:nvPr/>
        </p:nvSpPr>
        <p:spPr>
          <a:xfrm>
            <a:off x="1097280" y="775063"/>
            <a:ext cx="4451668" cy="646331"/>
          </a:xfrm>
          <a:prstGeom prst="rect">
            <a:avLst/>
          </a:prstGeom>
          <a:noFill/>
        </p:spPr>
        <p:txBody>
          <a:bodyPr wrap="none" rtlCol="0">
            <a:spAutoFit/>
          </a:bodyPr>
          <a:lstStyle/>
          <a:p>
            <a:r>
              <a:rPr lang="fr-BE" sz="3600" b="1" dirty="0" err="1" smtClean="0"/>
              <a:t>References</a:t>
            </a:r>
            <a:r>
              <a:rPr lang="fr-BE" sz="3600" b="1" dirty="0" smtClean="0"/>
              <a:t> on </a:t>
            </a:r>
            <a:r>
              <a:rPr lang="fr-BE" sz="3600" b="1" dirty="0" err="1" smtClean="0"/>
              <a:t>request</a:t>
            </a:r>
            <a:endParaRPr lang="fr-BE" sz="3600" b="1" dirty="0"/>
          </a:p>
        </p:txBody>
      </p:sp>
      <p:sp>
        <p:nvSpPr>
          <p:cNvPr id="6" name="ZoneTexte 5"/>
          <p:cNvSpPr txBox="1"/>
          <p:nvPr/>
        </p:nvSpPr>
        <p:spPr>
          <a:xfrm>
            <a:off x="5934635" y="5277394"/>
            <a:ext cx="3317639" cy="523220"/>
          </a:xfrm>
          <a:prstGeom prst="rect">
            <a:avLst/>
          </a:prstGeom>
          <a:noFill/>
        </p:spPr>
        <p:txBody>
          <a:bodyPr wrap="none" rtlCol="0">
            <a:spAutoFit/>
          </a:bodyPr>
          <a:lstStyle/>
          <a:p>
            <a:r>
              <a:rPr lang="fr-BE" sz="2800" b="1" dirty="0" smtClean="0">
                <a:solidFill>
                  <a:srgbClr val="0000CC"/>
                </a:solidFill>
              </a:rPr>
              <a:t>d.leclercq@uliege.be</a:t>
            </a:r>
            <a:endParaRPr lang="fr-BE" sz="2800" b="1" dirty="0">
              <a:solidFill>
                <a:srgbClr val="0000CC"/>
              </a:solidFill>
            </a:endParaRPr>
          </a:p>
        </p:txBody>
      </p:sp>
    </p:spTree>
    <p:extLst>
      <p:ext uri="{BB962C8B-B14F-4D97-AF65-F5344CB8AC3E}">
        <p14:creationId xmlns:p14="http://schemas.microsoft.com/office/powerpoint/2010/main" val="2200078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3957" y="2221908"/>
            <a:ext cx="10584180" cy="707886"/>
          </a:xfrm>
          <a:prstGeom prst="rect">
            <a:avLst/>
          </a:prstGeom>
          <a:noFill/>
        </p:spPr>
        <p:txBody>
          <a:bodyPr wrap="none" rtlCol="0">
            <a:spAutoFit/>
          </a:bodyPr>
          <a:lstStyle/>
          <a:p>
            <a:r>
              <a:rPr lang="fr-FR" sz="4000" b="1" dirty="0" err="1" smtClean="0">
                <a:solidFill>
                  <a:srgbClr val="0000CC"/>
                </a:solidFill>
              </a:rPr>
              <a:t>Numbers</a:t>
            </a:r>
            <a:r>
              <a:rPr lang="fr-FR" sz="2400" b="1" dirty="0" smtClean="0"/>
              <a:t> </a:t>
            </a:r>
            <a:r>
              <a:rPr lang="fr-FR" sz="2400" b="1" dirty="0"/>
              <a:t>(% or </a:t>
            </a:r>
            <a:r>
              <a:rPr lang="fr-FR" sz="2400" b="1" dirty="0" err="1"/>
              <a:t>percents</a:t>
            </a:r>
            <a:r>
              <a:rPr lang="fr-FR" sz="2400" b="1" dirty="0"/>
              <a:t>) </a:t>
            </a:r>
            <a:r>
              <a:rPr lang="fr-FR" b="1" dirty="0" err="1" smtClean="0"/>
              <a:t>instead</a:t>
            </a:r>
            <a:r>
              <a:rPr lang="fr-FR" b="1" dirty="0" smtClean="0"/>
              <a:t> of </a:t>
            </a:r>
            <a:r>
              <a:rPr lang="fr-FR" sz="2400" b="1" dirty="0" err="1" smtClean="0">
                <a:solidFill>
                  <a:srgbClr val="0000CC"/>
                </a:solidFill>
              </a:rPr>
              <a:t>Words</a:t>
            </a:r>
            <a:r>
              <a:rPr lang="fr-FR" sz="2400" b="1" dirty="0" smtClean="0">
                <a:solidFill>
                  <a:srgbClr val="0000CC"/>
                </a:solidFill>
              </a:rPr>
              <a:t> </a:t>
            </a:r>
            <a:r>
              <a:rPr lang="fr-FR" sz="2400" b="1" dirty="0" smtClean="0"/>
              <a:t>(</a:t>
            </a:r>
            <a:r>
              <a:rPr lang="fr-FR" sz="2400" b="1" dirty="0" err="1" smtClean="0"/>
              <a:t>weakly</a:t>
            </a:r>
            <a:r>
              <a:rPr lang="fr-FR" sz="2400" b="1" dirty="0" smtClean="0"/>
              <a:t> sure, sure, </a:t>
            </a:r>
            <a:r>
              <a:rPr lang="fr-FR" sz="2400" b="1" dirty="0" err="1" smtClean="0"/>
              <a:t>very</a:t>
            </a:r>
            <a:r>
              <a:rPr lang="fr-FR" sz="2400" b="1" dirty="0" smtClean="0"/>
              <a:t> sure, etc.)  </a:t>
            </a:r>
            <a:endParaRPr lang="fr-BE" sz="2400" b="1" dirty="0"/>
          </a:p>
        </p:txBody>
      </p:sp>
      <p:sp>
        <p:nvSpPr>
          <p:cNvPr id="10" name="Espace réservé du pied de page 9"/>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11" name="Espace réservé du numéro de diapositive 10"/>
          <p:cNvSpPr>
            <a:spLocks noGrp="1"/>
          </p:cNvSpPr>
          <p:nvPr>
            <p:ph type="sldNum" sz="quarter" idx="12"/>
          </p:nvPr>
        </p:nvSpPr>
        <p:spPr/>
        <p:txBody>
          <a:bodyPr/>
          <a:lstStyle/>
          <a:p>
            <a:fld id="{DE42F99F-C3BD-439B-B38E-59375BB5C084}" type="slidenum">
              <a:rPr lang="fr-BE" smtClean="0"/>
              <a:t>6</a:t>
            </a:fld>
            <a:endParaRPr lang="fr-BE"/>
          </a:p>
        </p:txBody>
      </p:sp>
      <p:sp>
        <p:nvSpPr>
          <p:cNvPr id="14" name="ZoneTexte 13"/>
          <p:cNvSpPr txBox="1"/>
          <p:nvPr/>
        </p:nvSpPr>
        <p:spPr>
          <a:xfrm>
            <a:off x="215580" y="136766"/>
            <a:ext cx="3177152" cy="523220"/>
          </a:xfrm>
          <a:prstGeom prst="rect">
            <a:avLst/>
          </a:prstGeom>
          <a:noFill/>
        </p:spPr>
        <p:txBody>
          <a:bodyPr wrap="none" rtlCol="0">
            <a:spAutoFit/>
          </a:bodyPr>
          <a:lstStyle/>
          <a:p>
            <a:r>
              <a:rPr lang="fr-BE" sz="2800" b="1" dirty="0" smtClean="0"/>
              <a:t>the </a:t>
            </a:r>
            <a:r>
              <a:rPr lang="fr-BE" sz="2800" b="1" dirty="0" err="1" smtClean="0"/>
              <a:t>researcher</a:t>
            </a:r>
            <a:r>
              <a:rPr lang="fr-BE" sz="2800" b="1" dirty="0" smtClean="0"/>
              <a:t> must</a:t>
            </a:r>
            <a:endParaRPr lang="fr-BE" sz="2800" b="1" dirty="0"/>
          </a:p>
        </p:txBody>
      </p:sp>
      <p:sp>
        <p:nvSpPr>
          <p:cNvPr id="15" name="ZoneTexte 14"/>
          <p:cNvSpPr txBox="1"/>
          <p:nvPr/>
        </p:nvSpPr>
        <p:spPr>
          <a:xfrm>
            <a:off x="1199507" y="4051503"/>
            <a:ext cx="9470255" cy="523220"/>
          </a:xfrm>
          <a:prstGeom prst="rect">
            <a:avLst/>
          </a:prstGeom>
          <a:solidFill>
            <a:schemeClr val="bg1"/>
          </a:solidFill>
        </p:spPr>
        <p:txBody>
          <a:bodyPr wrap="square" rtlCol="0">
            <a:spAutoFit/>
          </a:bodyPr>
          <a:lstStyle/>
          <a:p>
            <a:r>
              <a:rPr lang="fr-FR" sz="2800" b="1" dirty="0" smtClean="0"/>
              <a:t>Great inter-</a:t>
            </a:r>
            <a:r>
              <a:rPr lang="fr-FR" sz="2800" b="1" dirty="0" err="1" smtClean="0"/>
              <a:t>individual</a:t>
            </a:r>
            <a:r>
              <a:rPr lang="fr-FR" sz="2800" b="1" dirty="0" smtClean="0"/>
              <a:t> </a:t>
            </a:r>
            <a:r>
              <a:rPr lang="fr-FR" sz="2800" b="1" dirty="0" err="1" smtClean="0"/>
              <a:t>differences</a:t>
            </a:r>
            <a:r>
              <a:rPr lang="fr-FR" sz="2800" b="1" dirty="0" smtClean="0"/>
              <a:t> in translation of </a:t>
            </a:r>
            <a:r>
              <a:rPr lang="fr-FR" sz="2800" b="1" dirty="0" err="1" smtClean="0"/>
              <a:t>words</a:t>
            </a:r>
            <a:r>
              <a:rPr lang="fr-FR" sz="2800" b="1" dirty="0" smtClean="0"/>
              <a:t> in %</a:t>
            </a:r>
          </a:p>
        </p:txBody>
      </p:sp>
      <p:sp>
        <p:nvSpPr>
          <p:cNvPr id="16" name="Rectangle 15"/>
          <p:cNvSpPr/>
          <p:nvPr/>
        </p:nvSpPr>
        <p:spPr>
          <a:xfrm>
            <a:off x="1114598" y="3384697"/>
            <a:ext cx="9640071" cy="523220"/>
          </a:xfrm>
          <a:prstGeom prst="rect">
            <a:avLst/>
          </a:prstGeom>
          <a:solidFill>
            <a:schemeClr val="bg1"/>
          </a:solidFill>
        </p:spPr>
        <p:txBody>
          <a:bodyPr wrap="square">
            <a:spAutoFit/>
          </a:bodyPr>
          <a:lstStyle/>
          <a:p>
            <a:r>
              <a:rPr lang="fr-FR" sz="2800" b="1" dirty="0" err="1"/>
              <a:t>Words</a:t>
            </a:r>
            <a:r>
              <a:rPr lang="fr-FR" sz="2800" b="1" dirty="0"/>
              <a:t> do not permit to </a:t>
            </a:r>
            <a:r>
              <a:rPr lang="fr-FR" sz="2800" b="1" dirty="0" err="1" smtClean="0"/>
              <a:t>compute</a:t>
            </a:r>
            <a:r>
              <a:rPr lang="fr-FR" sz="2800" b="1" dirty="0" smtClean="0"/>
              <a:t> </a:t>
            </a:r>
            <a:r>
              <a:rPr lang="fr-FR" sz="2800" b="1" dirty="0" err="1" smtClean="0"/>
              <a:t>classical</a:t>
            </a:r>
            <a:r>
              <a:rPr lang="fr-FR" sz="2800" b="1" dirty="0" smtClean="0"/>
              <a:t>  </a:t>
            </a:r>
            <a:r>
              <a:rPr lang="fr-FR" sz="2800" b="1" dirty="0"/>
              <a:t>calibration indices</a:t>
            </a:r>
            <a:endParaRPr lang="fr-BE" sz="2800" b="1" dirty="0"/>
          </a:p>
        </p:txBody>
      </p:sp>
      <p:sp>
        <p:nvSpPr>
          <p:cNvPr id="7" name="ZoneTexte 6"/>
          <p:cNvSpPr txBox="1"/>
          <p:nvPr/>
        </p:nvSpPr>
        <p:spPr>
          <a:xfrm>
            <a:off x="959792" y="4861895"/>
            <a:ext cx="10210231" cy="584775"/>
          </a:xfrm>
          <a:prstGeom prst="rect">
            <a:avLst/>
          </a:prstGeom>
          <a:noFill/>
        </p:spPr>
        <p:txBody>
          <a:bodyPr wrap="none" rtlCol="0">
            <a:spAutoFit/>
          </a:bodyPr>
          <a:lstStyle/>
          <a:p>
            <a:r>
              <a:rPr lang="fr-BE" sz="3200" b="1" dirty="0" smtClean="0"/>
              <a:t>« I </a:t>
            </a:r>
            <a:r>
              <a:rPr lang="fr-BE" sz="3200" b="1" dirty="0" err="1" smtClean="0"/>
              <a:t>am</a:t>
            </a:r>
            <a:r>
              <a:rPr lang="fr-BE" sz="3200" b="1" dirty="0" smtClean="0"/>
              <a:t> as sure as ou are, but not </a:t>
            </a:r>
            <a:r>
              <a:rPr lang="fr-BE" sz="3200" b="1" dirty="0" err="1" smtClean="0"/>
              <a:t>with</a:t>
            </a:r>
            <a:r>
              <a:rPr lang="fr-BE" sz="3200" b="1" dirty="0" smtClean="0"/>
              <a:t> the </a:t>
            </a:r>
            <a:r>
              <a:rPr lang="fr-BE" sz="3200" b="1" dirty="0" err="1" smtClean="0"/>
              <a:t>same</a:t>
            </a:r>
            <a:r>
              <a:rPr lang="fr-BE" sz="3200" b="1" dirty="0" smtClean="0"/>
              <a:t> </a:t>
            </a:r>
            <a:r>
              <a:rPr lang="fr-BE" sz="3200" b="1" dirty="0" err="1" smtClean="0"/>
              <a:t>percents</a:t>
            </a:r>
            <a:r>
              <a:rPr lang="fr-BE" sz="3200" b="1" dirty="0" smtClean="0"/>
              <a:t> ». </a:t>
            </a:r>
            <a:endParaRPr lang="fr-BE" sz="3200" b="1" dirty="0"/>
          </a:p>
        </p:txBody>
      </p:sp>
      <p:sp>
        <p:nvSpPr>
          <p:cNvPr id="3" name="Rectangle 2"/>
          <p:cNvSpPr/>
          <p:nvPr/>
        </p:nvSpPr>
        <p:spPr>
          <a:xfrm>
            <a:off x="533784" y="744710"/>
            <a:ext cx="7929094" cy="523220"/>
          </a:xfrm>
          <a:prstGeom prst="rect">
            <a:avLst/>
          </a:prstGeom>
        </p:spPr>
        <p:txBody>
          <a:bodyPr wrap="none">
            <a:spAutoFit/>
          </a:bodyPr>
          <a:lstStyle/>
          <a:p>
            <a:r>
              <a:rPr lang="fr-FR" sz="2800" b="1" dirty="0">
                <a:solidFill>
                  <a:srgbClr val="FF0000"/>
                </a:solidFill>
              </a:rPr>
              <a:t> </a:t>
            </a:r>
            <a:r>
              <a:rPr lang="fr-FR" sz="2800" b="1" dirty="0" smtClean="0">
                <a:solidFill>
                  <a:srgbClr val="FF0000"/>
                </a:solidFill>
              </a:rPr>
              <a:t>-</a:t>
            </a:r>
            <a:r>
              <a:rPr lang="fr-FR" sz="2800" b="1" dirty="0" err="1" smtClean="0">
                <a:solidFill>
                  <a:srgbClr val="FF0000"/>
                </a:solidFill>
              </a:rPr>
              <a:t>answer</a:t>
            </a:r>
            <a:r>
              <a:rPr lang="fr-FR" sz="2800" b="1" dirty="0" smtClean="0">
                <a:solidFill>
                  <a:srgbClr val="FF0000"/>
                </a:solidFill>
              </a:rPr>
              <a:t> </a:t>
            </a:r>
            <a:r>
              <a:rPr lang="fr-FR" sz="2800" b="1" dirty="0">
                <a:solidFill>
                  <a:srgbClr val="FF0000"/>
                </a:solidFill>
              </a:rPr>
              <a:t>a </a:t>
            </a:r>
            <a:r>
              <a:rPr lang="fr-FR" sz="2800" b="1" dirty="0" err="1">
                <a:solidFill>
                  <a:srgbClr val="FF0000"/>
                </a:solidFill>
              </a:rPr>
              <a:t>prequisite</a:t>
            </a:r>
            <a:r>
              <a:rPr lang="fr-FR" sz="2800" b="1" dirty="0">
                <a:solidFill>
                  <a:srgbClr val="FF0000"/>
                </a:solidFill>
              </a:rPr>
              <a:t> question</a:t>
            </a:r>
            <a:r>
              <a:rPr lang="fr-FR" sz="2800" b="1" dirty="0"/>
              <a:t>: </a:t>
            </a:r>
            <a:r>
              <a:rPr lang="fr-FR" sz="2800" b="1" dirty="0" err="1">
                <a:solidFill>
                  <a:srgbClr val="0000CC"/>
                </a:solidFill>
              </a:rPr>
              <a:t>Numbers</a:t>
            </a:r>
            <a:r>
              <a:rPr lang="fr-FR" sz="2800" b="1" dirty="0">
                <a:solidFill>
                  <a:srgbClr val="0000CC"/>
                </a:solidFill>
              </a:rPr>
              <a:t> or </a:t>
            </a:r>
            <a:r>
              <a:rPr lang="fr-FR" sz="2800" b="1" dirty="0" err="1">
                <a:solidFill>
                  <a:srgbClr val="0000CC"/>
                </a:solidFill>
              </a:rPr>
              <a:t>Words</a:t>
            </a:r>
            <a:r>
              <a:rPr lang="fr-FR" sz="2800" b="1" dirty="0">
                <a:solidFill>
                  <a:srgbClr val="0000CC"/>
                </a:solidFill>
              </a:rPr>
              <a:t> ?</a:t>
            </a:r>
            <a:endParaRPr lang="fr-FR" sz="2800" b="1" dirty="0"/>
          </a:p>
        </p:txBody>
      </p:sp>
      <p:sp>
        <p:nvSpPr>
          <p:cNvPr id="4" name="ZoneTexte 3"/>
          <p:cNvSpPr txBox="1"/>
          <p:nvPr/>
        </p:nvSpPr>
        <p:spPr>
          <a:xfrm>
            <a:off x="215580" y="1936816"/>
            <a:ext cx="1412823" cy="369332"/>
          </a:xfrm>
          <a:prstGeom prst="rect">
            <a:avLst/>
          </a:prstGeom>
          <a:noFill/>
        </p:spPr>
        <p:txBody>
          <a:bodyPr wrap="none" rtlCol="0">
            <a:spAutoFit/>
          </a:bodyPr>
          <a:lstStyle/>
          <a:p>
            <a:r>
              <a:rPr lang="fr-FR" b="1" dirty="0" err="1" smtClean="0">
                <a:solidFill>
                  <a:srgbClr val="FF0000"/>
                </a:solidFill>
              </a:rPr>
              <a:t>My</a:t>
            </a:r>
            <a:r>
              <a:rPr lang="fr-FR" b="1" dirty="0" smtClean="0">
                <a:solidFill>
                  <a:srgbClr val="FF0000"/>
                </a:solidFill>
              </a:rPr>
              <a:t> </a:t>
            </a:r>
            <a:r>
              <a:rPr lang="fr-FR" b="1" dirty="0" err="1" smtClean="0">
                <a:solidFill>
                  <a:srgbClr val="FF0000"/>
                </a:solidFill>
              </a:rPr>
              <a:t>answer</a:t>
            </a:r>
            <a:r>
              <a:rPr lang="fr-FR" b="1" dirty="0" smtClean="0">
                <a:solidFill>
                  <a:srgbClr val="FF0000"/>
                </a:solidFill>
              </a:rPr>
              <a:t> : </a:t>
            </a:r>
            <a:endParaRPr lang="fr-BE" b="1" dirty="0">
              <a:solidFill>
                <a:srgbClr val="FF0000"/>
              </a:solidFill>
            </a:endParaRPr>
          </a:p>
        </p:txBody>
      </p:sp>
    </p:spTree>
    <p:extLst>
      <p:ext uri="{BB962C8B-B14F-4D97-AF65-F5344CB8AC3E}">
        <p14:creationId xmlns:p14="http://schemas.microsoft.com/office/powerpoint/2010/main" val="329276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animBg="1"/>
      <p:bldP spid="16" grpId="0" animBg="1"/>
      <p:bldP spid="7"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2832" y="120179"/>
            <a:ext cx="5427768" cy="523220"/>
          </a:xfrm>
          <a:prstGeom prst="rect">
            <a:avLst/>
          </a:prstGeom>
          <a:noFill/>
        </p:spPr>
        <p:txBody>
          <a:bodyPr wrap="none" rtlCol="0">
            <a:spAutoFit/>
          </a:bodyPr>
          <a:lstStyle/>
          <a:p>
            <a:r>
              <a:rPr lang="fr-BE" sz="2800" b="1" dirty="0" err="1" smtClean="0"/>
              <a:t>Words</a:t>
            </a:r>
            <a:r>
              <a:rPr lang="fr-BE" sz="2800" b="1" dirty="0" smtClean="0"/>
              <a:t> </a:t>
            </a:r>
            <a:r>
              <a:rPr lang="fr-BE" sz="2800" b="1" dirty="0" err="1" smtClean="0"/>
              <a:t>translated</a:t>
            </a:r>
            <a:r>
              <a:rPr lang="fr-BE" sz="2800" b="1" dirty="0" smtClean="0"/>
              <a:t> </a:t>
            </a:r>
            <a:r>
              <a:rPr lang="fr-BE" sz="2800" b="1" dirty="0" err="1" smtClean="0"/>
              <a:t>into</a:t>
            </a:r>
            <a:r>
              <a:rPr lang="fr-BE" sz="2800" b="1" dirty="0" smtClean="0"/>
              <a:t> </a:t>
            </a:r>
            <a:r>
              <a:rPr lang="fr-BE" sz="2800" b="1" dirty="0" err="1" smtClean="0">
                <a:solidFill>
                  <a:srgbClr val="0000CC"/>
                </a:solidFill>
              </a:rPr>
              <a:t>Numbers</a:t>
            </a:r>
            <a:r>
              <a:rPr lang="fr-BE" sz="2800" b="1" dirty="0" smtClean="0"/>
              <a:t> (%)</a:t>
            </a:r>
            <a:endParaRPr lang="fr-BE" sz="2800" b="1" dirty="0"/>
          </a:p>
        </p:txBody>
      </p:sp>
      <p:sp>
        <p:nvSpPr>
          <p:cNvPr id="5" name="ZoneTexte 4"/>
          <p:cNvSpPr txBox="1"/>
          <p:nvPr/>
        </p:nvSpPr>
        <p:spPr>
          <a:xfrm>
            <a:off x="5600600" y="233375"/>
            <a:ext cx="3744230" cy="369332"/>
          </a:xfrm>
          <a:prstGeom prst="rect">
            <a:avLst/>
          </a:prstGeom>
          <a:noFill/>
        </p:spPr>
        <p:txBody>
          <a:bodyPr wrap="none" rtlCol="0">
            <a:spAutoFit/>
          </a:bodyPr>
          <a:lstStyle/>
          <a:p>
            <a:r>
              <a:rPr lang="fr-FR" dirty="0" smtClean="0"/>
              <a:t>2 </a:t>
            </a:r>
            <a:r>
              <a:rPr lang="fr-FR" dirty="0" err="1" smtClean="0"/>
              <a:t>Experiments</a:t>
            </a:r>
            <a:r>
              <a:rPr lang="fr-FR" dirty="0" smtClean="0"/>
              <a:t> (Leclercq 2016 &amp; 2017)</a:t>
            </a:r>
            <a:endParaRPr lang="fr-BE" b="1" dirty="0"/>
          </a:p>
        </p:txBody>
      </p:sp>
      <p:pic>
        <p:nvPicPr>
          <p:cNvPr id="7" name="Image 6"/>
          <p:cNvPicPr>
            <a:picLocks noChangeAspect="1"/>
          </p:cNvPicPr>
          <p:nvPr/>
        </p:nvPicPr>
        <p:blipFill rotWithShape="1">
          <a:blip r:embed="rId2"/>
          <a:srcRect l="11941" t="37240" r="28867" b="5903"/>
          <a:stretch/>
        </p:blipFill>
        <p:spPr>
          <a:xfrm>
            <a:off x="933969" y="713075"/>
            <a:ext cx="10001331" cy="5403860"/>
          </a:xfrm>
          <a:prstGeom prst="rect">
            <a:avLst/>
          </a:prstGeom>
        </p:spPr>
      </p:pic>
      <p:sp>
        <p:nvSpPr>
          <p:cNvPr id="8" name="ZoneTexte 7"/>
          <p:cNvSpPr txBox="1"/>
          <p:nvPr/>
        </p:nvSpPr>
        <p:spPr>
          <a:xfrm>
            <a:off x="2072641" y="1001023"/>
            <a:ext cx="2738378" cy="646331"/>
          </a:xfrm>
          <a:prstGeom prst="rect">
            <a:avLst/>
          </a:prstGeom>
          <a:solidFill>
            <a:schemeClr val="bg1"/>
          </a:solidFill>
        </p:spPr>
        <p:txBody>
          <a:bodyPr wrap="none" rtlCol="0">
            <a:spAutoFit/>
          </a:bodyPr>
          <a:lstStyle/>
          <a:p>
            <a:r>
              <a:rPr lang="fr-FR" b="1" dirty="0" smtClean="0"/>
              <a:t>           </a:t>
            </a:r>
            <a:r>
              <a:rPr lang="fr-FR" b="1" dirty="0" err="1" smtClean="0"/>
              <a:t>Context</a:t>
            </a:r>
            <a:r>
              <a:rPr lang="fr-FR" b="1" dirty="0" smtClean="0"/>
              <a:t> free               </a:t>
            </a:r>
          </a:p>
          <a:p>
            <a:r>
              <a:rPr lang="fr-FR" b="1" dirty="0" smtClean="0"/>
              <a:t>           33 </a:t>
            </a:r>
            <a:r>
              <a:rPr lang="fr-FR" b="1" dirty="0" err="1" smtClean="0"/>
              <a:t>subjects</a:t>
            </a:r>
            <a:endParaRPr lang="fr-BE" b="1" dirty="0"/>
          </a:p>
        </p:txBody>
      </p:sp>
      <p:sp>
        <p:nvSpPr>
          <p:cNvPr id="9" name="ZoneTexte 8"/>
          <p:cNvSpPr txBox="1"/>
          <p:nvPr/>
        </p:nvSpPr>
        <p:spPr>
          <a:xfrm>
            <a:off x="1913708" y="1944479"/>
            <a:ext cx="633507" cy="830997"/>
          </a:xfrm>
          <a:prstGeom prst="rect">
            <a:avLst/>
          </a:prstGeom>
          <a:noFill/>
        </p:spPr>
        <p:txBody>
          <a:bodyPr wrap="none" rtlCol="0">
            <a:spAutoFit/>
          </a:bodyPr>
          <a:lstStyle/>
          <a:p>
            <a:r>
              <a:rPr lang="fr-FR" sz="4800" b="1" dirty="0" smtClean="0">
                <a:solidFill>
                  <a:srgbClr val="0000CC"/>
                </a:solidFill>
              </a:rPr>
              <a:t>%</a:t>
            </a:r>
            <a:endParaRPr lang="fr-BE" sz="4800" b="1" dirty="0">
              <a:solidFill>
                <a:srgbClr val="0000CC"/>
              </a:solidFill>
            </a:endParaRPr>
          </a:p>
        </p:txBody>
      </p:sp>
      <p:sp>
        <p:nvSpPr>
          <p:cNvPr id="10" name="Rectangle 9"/>
          <p:cNvSpPr/>
          <p:nvPr/>
        </p:nvSpPr>
        <p:spPr>
          <a:xfrm>
            <a:off x="6521486" y="5134965"/>
            <a:ext cx="1285737" cy="584775"/>
          </a:xfrm>
          <a:prstGeom prst="rect">
            <a:avLst/>
          </a:prstGeom>
        </p:spPr>
        <p:txBody>
          <a:bodyPr wrap="none">
            <a:spAutoFit/>
          </a:bodyPr>
          <a:lstStyle/>
          <a:p>
            <a:r>
              <a:rPr lang="fr-BE" sz="3200" b="1" dirty="0" err="1">
                <a:solidFill>
                  <a:srgbClr val="0000CC"/>
                </a:solidFill>
              </a:rPr>
              <a:t>Words</a:t>
            </a:r>
            <a:endParaRPr lang="fr-BE" sz="3200" dirty="0"/>
          </a:p>
        </p:txBody>
      </p:sp>
      <p:sp>
        <p:nvSpPr>
          <p:cNvPr id="14" name="Espace réservé du pied de page 13"/>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15" name="Espace réservé du numéro de diapositive 14"/>
          <p:cNvSpPr>
            <a:spLocks noGrp="1"/>
          </p:cNvSpPr>
          <p:nvPr>
            <p:ph type="sldNum" sz="quarter" idx="12"/>
          </p:nvPr>
        </p:nvSpPr>
        <p:spPr/>
        <p:txBody>
          <a:bodyPr/>
          <a:lstStyle/>
          <a:p>
            <a:fld id="{DE42F99F-C3BD-439B-B38E-59375BB5C084}" type="slidenum">
              <a:rPr lang="fr-BE" smtClean="0"/>
              <a:t>7</a:t>
            </a:fld>
            <a:endParaRPr lang="fr-BE"/>
          </a:p>
        </p:txBody>
      </p:sp>
      <p:sp>
        <p:nvSpPr>
          <p:cNvPr id="3" name="ZoneTexte 2"/>
          <p:cNvSpPr txBox="1"/>
          <p:nvPr/>
        </p:nvSpPr>
        <p:spPr>
          <a:xfrm>
            <a:off x="2072641" y="5725894"/>
            <a:ext cx="1161536" cy="646331"/>
          </a:xfrm>
          <a:prstGeom prst="rect">
            <a:avLst/>
          </a:prstGeom>
          <a:solidFill>
            <a:schemeClr val="bg1"/>
          </a:solidFill>
        </p:spPr>
        <p:txBody>
          <a:bodyPr wrap="none" rtlCol="0">
            <a:spAutoFit/>
          </a:bodyPr>
          <a:lstStyle/>
          <a:p>
            <a:pPr algn="ctr"/>
            <a:r>
              <a:rPr lang="fr-FR" b="1" dirty="0" smtClean="0">
                <a:solidFill>
                  <a:srgbClr val="0000CC"/>
                </a:solidFill>
              </a:rPr>
              <a:t> Not sure  </a:t>
            </a:r>
          </a:p>
          <a:p>
            <a:pPr algn="ctr"/>
            <a:r>
              <a:rPr lang="fr-FR" b="1" dirty="0">
                <a:solidFill>
                  <a:srgbClr val="0000CC"/>
                </a:solidFill>
              </a:rPr>
              <a:t>a</a:t>
            </a:r>
            <a:r>
              <a:rPr lang="fr-FR" b="1" dirty="0" smtClean="0">
                <a:solidFill>
                  <a:srgbClr val="0000CC"/>
                </a:solidFill>
              </a:rPr>
              <a:t>t all </a:t>
            </a:r>
            <a:endParaRPr lang="fr-BE" b="1" dirty="0">
              <a:solidFill>
                <a:srgbClr val="0000CC"/>
              </a:solidFill>
            </a:endParaRPr>
          </a:p>
        </p:txBody>
      </p:sp>
      <p:sp>
        <p:nvSpPr>
          <p:cNvPr id="16" name="ZoneTexte 15"/>
          <p:cNvSpPr txBox="1"/>
          <p:nvPr/>
        </p:nvSpPr>
        <p:spPr>
          <a:xfrm>
            <a:off x="3576323" y="5719740"/>
            <a:ext cx="997196" cy="646331"/>
          </a:xfrm>
          <a:prstGeom prst="rect">
            <a:avLst/>
          </a:prstGeom>
          <a:solidFill>
            <a:schemeClr val="bg1"/>
          </a:solidFill>
        </p:spPr>
        <p:txBody>
          <a:bodyPr wrap="none" rtlCol="0">
            <a:spAutoFit/>
          </a:bodyPr>
          <a:lstStyle/>
          <a:p>
            <a:pPr algn="ctr"/>
            <a:r>
              <a:rPr lang="fr-FR" b="1" dirty="0" smtClean="0">
                <a:solidFill>
                  <a:srgbClr val="0000CC"/>
                </a:solidFill>
              </a:rPr>
              <a:t> </a:t>
            </a:r>
            <a:r>
              <a:rPr lang="fr-FR" b="1" dirty="0" err="1" smtClean="0">
                <a:solidFill>
                  <a:srgbClr val="0000CC"/>
                </a:solidFill>
              </a:rPr>
              <a:t>Weakly</a:t>
            </a:r>
            <a:r>
              <a:rPr lang="fr-FR" b="1" dirty="0" smtClean="0">
                <a:solidFill>
                  <a:srgbClr val="0000CC"/>
                </a:solidFill>
              </a:rPr>
              <a:t> </a:t>
            </a:r>
          </a:p>
          <a:p>
            <a:pPr algn="ctr"/>
            <a:r>
              <a:rPr lang="fr-FR" b="1" dirty="0" smtClean="0">
                <a:solidFill>
                  <a:srgbClr val="0000CC"/>
                </a:solidFill>
              </a:rPr>
              <a:t>sure  </a:t>
            </a:r>
          </a:p>
        </p:txBody>
      </p:sp>
      <p:sp>
        <p:nvSpPr>
          <p:cNvPr id="17" name="ZoneTexte 16"/>
          <p:cNvSpPr txBox="1"/>
          <p:nvPr/>
        </p:nvSpPr>
        <p:spPr>
          <a:xfrm>
            <a:off x="6704601" y="5707084"/>
            <a:ext cx="699872" cy="369332"/>
          </a:xfrm>
          <a:prstGeom prst="rect">
            <a:avLst/>
          </a:prstGeom>
          <a:solidFill>
            <a:schemeClr val="bg1"/>
          </a:solidFill>
        </p:spPr>
        <p:txBody>
          <a:bodyPr wrap="none" rtlCol="0">
            <a:spAutoFit/>
          </a:bodyPr>
          <a:lstStyle/>
          <a:p>
            <a:pPr algn="ctr"/>
            <a:r>
              <a:rPr lang="fr-FR" b="1" dirty="0" smtClean="0">
                <a:solidFill>
                  <a:srgbClr val="0000CC"/>
                </a:solidFill>
              </a:rPr>
              <a:t>sure  </a:t>
            </a:r>
          </a:p>
        </p:txBody>
      </p:sp>
      <p:sp>
        <p:nvSpPr>
          <p:cNvPr id="18" name="ZoneTexte 17"/>
          <p:cNvSpPr txBox="1"/>
          <p:nvPr/>
        </p:nvSpPr>
        <p:spPr>
          <a:xfrm>
            <a:off x="8120079" y="5707084"/>
            <a:ext cx="699871" cy="646331"/>
          </a:xfrm>
          <a:prstGeom prst="rect">
            <a:avLst/>
          </a:prstGeom>
          <a:solidFill>
            <a:schemeClr val="bg1"/>
          </a:solidFill>
        </p:spPr>
        <p:txBody>
          <a:bodyPr wrap="none" rtlCol="0">
            <a:spAutoFit/>
          </a:bodyPr>
          <a:lstStyle/>
          <a:p>
            <a:pPr algn="ctr"/>
            <a:r>
              <a:rPr lang="fr-FR" b="1" dirty="0" err="1" smtClean="0">
                <a:solidFill>
                  <a:srgbClr val="0000CC"/>
                </a:solidFill>
              </a:rPr>
              <a:t>Very</a:t>
            </a:r>
            <a:r>
              <a:rPr lang="fr-FR" b="1" dirty="0" smtClean="0">
                <a:solidFill>
                  <a:srgbClr val="0000CC"/>
                </a:solidFill>
              </a:rPr>
              <a:t> </a:t>
            </a:r>
          </a:p>
          <a:p>
            <a:pPr algn="ctr"/>
            <a:r>
              <a:rPr lang="fr-FR" b="1" dirty="0" smtClean="0">
                <a:solidFill>
                  <a:srgbClr val="0000CC"/>
                </a:solidFill>
              </a:rPr>
              <a:t>sure  </a:t>
            </a:r>
          </a:p>
        </p:txBody>
      </p:sp>
      <p:sp>
        <p:nvSpPr>
          <p:cNvPr id="19" name="ZoneTexte 18"/>
          <p:cNvSpPr txBox="1"/>
          <p:nvPr/>
        </p:nvSpPr>
        <p:spPr>
          <a:xfrm>
            <a:off x="9185008" y="5719740"/>
            <a:ext cx="1410002" cy="646331"/>
          </a:xfrm>
          <a:prstGeom prst="rect">
            <a:avLst/>
          </a:prstGeom>
          <a:solidFill>
            <a:schemeClr val="bg1"/>
          </a:solidFill>
        </p:spPr>
        <p:txBody>
          <a:bodyPr wrap="none" rtlCol="0">
            <a:spAutoFit/>
          </a:bodyPr>
          <a:lstStyle/>
          <a:p>
            <a:pPr algn="ctr"/>
            <a:r>
              <a:rPr lang="fr-FR" b="1" dirty="0" smtClean="0">
                <a:solidFill>
                  <a:srgbClr val="0000CC"/>
                </a:solidFill>
              </a:rPr>
              <a:t>    </a:t>
            </a:r>
            <a:r>
              <a:rPr lang="fr-FR" b="1" dirty="0" err="1" smtClean="0">
                <a:solidFill>
                  <a:srgbClr val="0000CC"/>
                </a:solidFill>
              </a:rPr>
              <a:t>Extremely</a:t>
            </a:r>
            <a:r>
              <a:rPr lang="fr-FR" b="1" dirty="0" smtClean="0">
                <a:solidFill>
                  <a:srgbClr val="0000CC"/>
                </a:solidFill>
              </a:rPr>
              <a:t> </a:t>
            </a:r>
          </a:p>
          <a:p>
            <a:pPr algn="ctr"/>
            <a:r>
              <a:rPr lang="fr-FR" b="1" dirty="0" smtClean="0">
                <a:solidFill>
                  <a:srgbClr val="0000CC"/>
                </a:solidFill>
              </a:rPr>
              <a:t>sure  </a:t>
            </a:r>
          </a:p>
        </p:txBody>
      </p:sp>
      <p:sp>
        <p:nvSpPr>
          <p:cNvPr id="20" name="ZoneTexte 19"/>
          <p:cNvSpPr txBox="1"/>
          <p:nvPr/>
        </p:nvSpPr>
        <p:spPr>
          <a:xfrm>
            <a:off x="4847022" y="5717556"/>
            <a:ext cx="1400960" cy="646331"/>
          </a:xfrm>
          <a:prstGeom prst="rect">
            <a:avLst/>
          </a:prstGeom>
          <a:solidFill>
            <a:schemeClr val="bg1"/>
          </a:solidFill>
        </p:spPr>
        <p:txBody>
          <a:bodyPr wrap="none" rtlCol="0">
            <a:spAutoFit/>
          </a:bodyPr>
          <a:lstStyle/>
          <a:p>
            <a:pPr algn="ctr"/>
            <a:r>
              <a:rPr lang="fr-FR" b="1" dirty="0" smtClean="0">
                <a:solidFill>
                  <a:srgbClr val="0000CC"/>
                </a:solidFill>
              </a:rPr>
              <a:t> </a:t>
            </a:r>
            <a:r>
              <a:rPr lang="fr-FR" b="1" dirty="0" err="1" smtClean="0">
                <a:solidFill>
                  <a:srgbClr val="0000CC"/>
                </a:solidFill>
              </a:rPr>
              <a:t>Moderately</a:t>
            </a:r>
            <a:r>
              <a:rPr lang="fr-FR" b="1" dirty="0" smtClean="0">
                <a:solidFill>
                  <a:srgbClr val="0000CC"/>
                </a:solidFill>
              </a:rPr>
              <a:t> </a:t>
            </a:r>
          </a:p>
          <a:p>
            <a:pPr algn="ctr"/>
            <a:r>
              <a:rPr lang="fr-FR" b="1" dirty="0" smtClean="0">
                <a:solidFill>
                  <a:srgbClr val="0000CC"/>
                </a:solidFill>
              </a:rPr>
              <a:t>sure  </a:t>
            </a:r>
          </a:p>
        </p:txBody>
      </p:sp>
      <p:cxnSp>
        <p:nvCxnSpPr>
          <p:cNvPr id="21" name="Connecteur droit 20"/>
          <p:cNvCxnSpPr/>
          <p:nvPr/>
        </p:nvCxnSpPr>
        <p:spPr>
          <a:xfrm>
            <a:off x="1913708" y="5707084"/>
            <a:ext cx="86813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flipH="1" flipV="1">
            <a:off x="1923724" y="958140"/>
            <a:ext cx="8899" cy="47489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Ellipse 24"/>
          <p:cNvSpPr/>
          <p:nvPr/>
        </p:nvSpPr>
        <p:spPr>
          <a:xfrm>
            <a:off x="2547215" y="4807131"/>
            <a:ext cx="169859" cy="13062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6" name="Ellipse 25"/>
          <p:cNvSpPr/>
          <p:nvPr/>
        </p:nvSpPr>
        <p:spPr>
          <a:xfrm>
            <a:off x="3972266" y="4271554"/>
            <a:ext cx="169859" cy="13062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7" name="Ellipse 26"/>
          <p:cNvSpPr/>
          <p:nvPr/>
        </p:nvSpPr>
        <p:spPr>
          <a:xfrm>
            <a:off x="5430741" y="3397873"/>
            <a:ext cx="169859" cy="13062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8" name="Ellipse 27"/>
          <p:cNvSpPr/>
          <p:nvPr/>
        </p:nvSpPr>
        <p:spPr>
          <a:xfrm>
            <a:off x="6878694" y="2053918"/>
            <a:ext cx="169859" cy="13062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9" name="Ellipse 28"/>
          <p:cNvSpPr/>
          <p:nvPr/>
        </p:nvSpPr>
        <p:spPr>
          <a:xfrm>
            <a:off x="8354801" y="1508024"/>
            <a:ext cx="169859" cy="13062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0" name="Ellipse 29"/>
          <p:cNvSpPr/>
          <p:nvPr/>
        </p:nvSpPr>
        <p:spPr>
          <a:xfrm>
            <a:off x="9805079" y="1127760"/>
            <a:ext cx="169859" cy="13062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31" name="Image 30"/>
          <p:cNvPicPr>
            <a:picLocks noChangeAspect="1"/>
          </p:cNvPicPr>
          <p:nvPr/>
        </p:nvPicPr>
        <p:blipFill rotWithShape="1">
          <a:blip r:embed="rId2"/>
          <a:srcRect l="14955" t="37240" r="82392" b="5903"/>
          <a:stretch/>
        </p:blipFill>
        <p:spPr>
          <a:xfrm>
            <a:off x="1443318" y="713075"/>
            <a:ext cx="448236" cy="5403860"/>
          </a:xfrm>
          <a:prstGeom prst="rect">
            <a:avLst/>
          </a:prstGeom>
        </p:spPr>
      </p:pic>
    </p:spTree>
    <p:extLst>
      <p:ext uri="{BB962C8B-B14F-4D97-AF65-F5344CB8AC3E}">
        <p14:creationId xmlns:p14="http://schemas.microsoft.com/office/powerpoint/2010/main" val="85100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5580" y="2102108"/>
            <a:ext cx="7805014" cy="461665"/>
          </a:xfrm>
          <a:prstGeom prst="rect">
            <a:avLst/>
          </a:prstGeom>
          <a:noFill/>
        </p:spPr>
        <p:txBody>
          <a:bodyPr wrap="square" rtlCol="0">
            <a:spAutoFit/>
          </a:bodyPr>
          <a:lstStyle/>
          <a:p>
            <a:r>
              <a:rPr lang="fr-FR" sz="2400" b="1" dirty="0" err="1" smtClean="0">
                <a:solidFill>
                  <a:srgbClr val="FF0000"/>
                </a:solidFill>
              </a:rPr>
              <a:t>My</a:t>
            </a:r>
            <a:r>
              <a:rPr lang="fr-FR" sz="2400" b="1" dirty="0" smtClean="0">
                <a:solidFill>
                  <a:srgbClr val="FF0000"/>
                </a:solidFill>
              </a:rPr>
              <a:t> option </a:t>
            </a:r>
            <a:r>
              <a:rPr lang="fr-FR" sz="2400" b="1" dirty="0" smtClean="0"/>
              <a:t>:  </a:t>
            </a:r>
            <a:r>
              <a:rPr lang="fr-FR" sz="2400" b="1" dirty="0" err="1" smtClean="0"/>
              <a:t>repetition</a:t>
            </a:r>
            <a:r>
              <a:rPr lang="fr-FR" sz="2400" b="1" dirty="0" smtClean="0"/>
              <a:t> or</a:t>
            </a:r>
          </a:p>
        </p:txBody>
      </p:sp>
      <p:sp>
        <p:nvSpPr>
          <p:cNvPr id="5" name="ZoneTexte 4"/>
          <p:cNvSpPr txBox="1"/>
          <p:nvPr/>
        </p:nvSpPr>
        <p:spPr>
          <a:xfrm>
            <a:off x="6777258" y="3288429"/>
            <a:ext cx="3299621" cy="461665"/>
          </a:xfrm>
          <a:prstGeom prst="rect">
            <a:avLst/>
          </a:prstGeom>
          <a:noFill/>
        </p:spPr>
        <p:txBody>
          <a:bodyPr wrap="none" rtlCol="0">
            <a:spAutoFit/>
          </a:bodyPr>
          <a:lstStyle/>
          <a:p>
            <a:r>
              <a:rPr lang="fr-FR" sz="2400" b="1" dirty="0" err="1"/>
              <a:t>w</a:t>
            </a:r>
            <a:r>
              <a:rPr lang="fr-FR" sz="2400" b="1" dirty="0" err="1" smtClean="0"/>
              <a:t>ith</a:t>
            </a:r>
            <a:r>
              <a:rPr lang="fr-FR" sz="2400" b="1" dirty="0" smtClean="0"/>
              <a:t> the </a:t>
            </a:r>
            <a:r>
              <a:rPr lang="fr-FR" sz="2400" b="1" dirty="0" err="1" smtClean="0"/>
              <a:t>same</a:t>
            </a:r>
            <a:r>
              <a:rPr lang="fr-FR" sz="2400" b="1" dirty="0" smtClean="0"/>
              <a:t> </a:t>
            </a:r>
            <a:r>
              <a:rPr lang="fr-FR" sz="2400" b="1" dirty="0" err="1" smtClean="0"/>
              <a:t>Response</a:t>
            </a:r>
            <a:endParaRPr lang="fr-BE" sz="2400" b="1" dirty="0"/>
          </a:p>
        </p:txBody>
      </p:sp>
      <p:sp>
        <p:nvSpPr>
          <p:cNvPr id="6" name="ZoneTexte 5"/>
          <p:cNvSpPr txBox="1"/>
          <p:nvPr/>
        </p:nvSpPr>
        <p:spPr>
          <a:xfrm>
            <a:off x="3629293" y="3864241"/>
            <a:ext cx="5418406" cy="461665"/>
          </a:xfrm>
          <a:prstGeom prst="rect">
            <a:avLst/>
          </a:prstGeom>
          <a:noFill/>
        </p:spPr>
        <p:txBody>
          <a:bodyPr wrap="none" rtlCol="0">
            <a:spAutoFit/>
          </a:bodyPr>
          <a:lstStyle/>
          <a:p>
            <a:r>
              <a:rPr lang="fr-FR" sz="2400" b="1" dirty="0" err="1" smtClean="0"/>
              <a:t>after</a:t>
            </a:r>
            <a:r>
              <a:rPr lang="fr-FR" sz="2400" b="1" dirty="0" smtClean="0"/>
              <a:t> </a:t>
            </a:r>
            <a:r>
              <a:rPr lang="fr-FR" sz="2400" b="1" dirty="0" err="1" smtClean="0"/>
              <a:t>various</a:t>
            </a:r>
            <a:r>
              <a:rPr lang="fr-FR" sz="2400" b="1" dirty="0" smtClean="0"/>
              <a:t> </a:t>
            </a:r>
            <a:r>
              <a:rPr lang="fr-FR" sz="2400" b="1" dirty="0" err="1" smtClean="0"/>
              <a:t>delays</a:t>
            </a:r>
            <a:r>
              <a:rPr lang="fr-FR" sz="2400" b="1" dirty="0" smtClean="0"/>
              <a:t> (</a:t>
            </a:r>
            <a:r>
              <a:rPr lang="fr-FR" sz="2400" b="1" dirty="0" err="1" smtClean="0"/>
              <a:t>hours</a:t>
            </a:r>
            <a:r>
              <a:rPr lang="fr-FR" sz="2400" b="1" dirty="0" smtClean="0"/>
              <a:t>, </a:t>
            </a:r>
            <a:r>
              <a:rPr lang="fr-FR" sz="2400" b="1" dirty="0" err="1" smtClean="0"/>
              <a:t>days</a:t>
            </a:r>
            <a:r>
              <a:rPr lang="fr-FR" sz="2400" b="1" dirty="0" smtClean="0"/>
              <a:t>, </a:t>
            </a:r>
            <a:r>
              <a:rPr lang="fr-FR" sz="2400" b="1" dirty="0" err="1" smtClean="0"/>
              <a:t>weeks</a:t>
            </a:r>
            <a:r>
              <a:rPr lang="fr-FR" sz="2400" b="1" dirty="0" smtClean="0"/>
              <a:t>) </a:t>
            </a:r>
            <a:endParaRPr lang="fr-BE" sz="2400" b="1" dirty="0"/>
          </a:p>
        </p:txBody>
      </p:sp>
      <p:sp>
        <p:nvSpPr>
          <p:cNvPr id="9" name="Rectangle 8"/>
          <p:cNvSpPr/>
          <p:nvPr/>
        </p:nvSpPr>
        <p:spPr>
          <a:xfrm>
            <a:off x="3549486" y="2057228"/>
            <a:ext cx="3473693" cy="523220"/>
          </a:xfrm>
          <a:prstGeom prst="rect">
            <a:avLst/>
          </a:prstGeom>
          <a:ln>
            <a:noFill/>
          </a:ln>
        </p:spPr>
        <p:txBody>
          <a:bodyPr wrap="square">
            <a:spAutoFit/>
          </a:bodyPr>
          <a:lstStyle/>
          <a:p>
            <a:pPr algn="just" eaLnBrk="0" fontAlgn="base" hangingPunct="0">
              <a:spcBef>
                <a:spcPct val="0"/>
              </a:spcBef>
              <a:spcAft>
                <a:spcPct val="0"/>
              </a:spcAft>
            </a:pPr>
            <a:r>
              <a:rPr lang="en-US" altLang="fr-FR" sz="20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altLang="fr-FR"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test-retest </a:t>
            </a:r>
            <a:r>
              <a:rPr lang="en-US" altLang="fr-FR"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stability</a:t>
            </a:r>
            <a:r>
              <a:rPr lang="en-US" altLang="fr-FR" sz="28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altLang="fr-FR" sz="2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Espace réservé du pied de page 9"/>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11" name="Espace réservé du numéro de diapositive 10"/>
          <p:cNvSpPr>
            <a:spLocks noGrp="1"/>
          </p:cNvSpPr>
          <p:nvPr>
            <p:ph type="sldNum" sz="quarter" idx="12"/>
          </p:nvPr>
        </p:nvSpPr>
        <p:spPr/>
        <p:txBody>
          <a:bodyPr/>
          <a:lstStyle/>
          <a:p>
            <a:fld id="{DE42F99F-C3BD-439B-B38E-59375BB5C084}" type="slidenum">
              <a:rPr lang="fr-BE" smtClean="0"/>
              <a:t>8</a:t>
            </a:fld>
            <a:endParaRPr lang="fr-BE"/>
          </a:p>
        </p:txBody>
      </p:sp>
      <p:sp>
        <p:nvSpPr>
          <p:cNvPr id="12" name="Rectangle 11"/>
          <p:cNvSpPr/>
          <p:nvPr/>
        </p:nvSpPr>
        <p:spPr>
          <a:xfrm>
            <a:off x="1162387" y="2907928"/>
            <a:ext cx="8914492" cy="461665"/>
          </a:xfrm>
          <a:prstGeom prst="rect">
            <a:avLst/>
          </a:prstGeom>
        </p:spPr>
        <p:txBody>
          <a:bodyPr wrap="none">
            <a:spAutoFit/>
          </a:bodyPr>
          <a:lstStyle/>
          <a:p>
            <a:r>
              <a:rPr lang="fr-FR" sz="2400" b="1" dirty="0"/>
              <a:t>i.e. </a:t>
            </a:r>
            <a:r>
              <a:rPr lang="fr-FR" sz="2400" b="1" dirty="0" err="1"/>
              <a:t>providing</a:t>
            </a:r>
            <a:r>
              <a:rPr lang="fr-FR" sz="2400" b="1" dirty="0"/>
              <a:t> a 2</a:t>
            </a:r>
            <a:r>
              <a:rPr lang="fr-FR" sz="2400" b="1" baseline="30000" dirty="0"/>
              <a:t>nd</a:t>
            </a:r>
            <a:r>
              <a:rPr lang="fr-FR" sz="2400" b="1" dirty="0"/>
              <a:t> time the confidence </a:t>
            </a:r>
            <a:r>
              <a:rPr lang="fr-FR" sz="2400" b="1" dirty="0" err="1"/>
              <a:t>degree</a:t>
            </a:r>
            <a:r>
              <a:rPr lang="fr-FR" sz="2400" b="1" dirty="0"/>
              <a:t> to the </a:t>
            </a:r>
            <a:r>
              <a:rPr lang="fr-FR" sz="2400" b="1" dirty="0" err="1"/>
              <a:t>same</a:t>
            </a:r>
            <a:r>
              <a:rPr lang="fr-FR" sz="2400" b="1" dirty="0"/>
              <a:t> </a:t>
            </a:r>
            <a:r>
              <a:rPr lang="fr-FR" sz="2400" b="1" dirty="0" smtClean="0"/>
              <a:t>Question</a:t>
            </a:r>
            <a:endParaRPr lang="fr-FR" sz="2400" b="1" dirty="0"/>
          </a:p>
        </p:txBody>
      </p:sp>
      <p:sp>
        <p:nvSpPr>
          <p:cNvPr id="13" name="Rectangle 12"/>
          <p:cNvSpPr/>
          <p:nvPr/>
        </p:nvSpPr>
        <p:spPr>
          <a:xfrm>
            <a:off x="6852242" y="2106606"/>
            <a:ext cx="4502258" cy="369332"/>
          </a:xfrm>
          <a:prstGeom prst="rect">
            <a:avLst/>
          </a:prstGeom>
        </p:spPr>
        <p:txBody>
          <a:bodyPr wrap="none">
            <a:spAutoFit/>
          </a:bodyPr>
          <a:lstStyle/>
          <a:p>
            <a:pPr algn="just" eaLnBrk="0" fontAlgn="base" hangingPunct="0">
              <a:spcBef>
                <a:spcPct val="0"/>
              </a:spcBef>
              <a:spcAft>
                <a:spcPct val="0"/>
              </a:spcAft>
            </a:pPr>
            <a:r>
              <a:rPr lang="en-US" altLang="fr-FR" b="1" dirty="0" err="1">
                <a:latin typeface="Times New Roman" panose="02020603050405020304" pitchFamily="18" charset="0"/>
                <a:ea typeface="Calibri" panose="020F0502020204030204" pitchFamily="34" charset="0"/>
                <a:cs typeface="Times New Roman" panose="02020603050405020304" pitchFamily="18" charset="0"/>
              </a:rPr>
              <a:t>Koriat</a:t>
            </a:r>
            <a:r>
              <a:rPr lang="en-US" altLang="fr-FR" b="1" dirty="0">
                <a:latin typeface="Times New Roman" panose="02020603050405020304" pitchFamily="18" charset="0"/>
                <a:ea typeface="Calibri" panose="020F0502020204030204" pitchFamily="34" charset="0"/>
                <a:cs typeface="Times New Roman" panose="02020603050405020304" pitchFamily="18" charset="0"/>
              </a:rPr>
              <a:t> (2011) and Preston &amp; Colman (2000)</a:t>
            </a:r>
          </a:p>
        </p:txBody>
      </p:sp>
      <p:sp>
        <p:nvSpPr>
          <p:cNvPr id="14" name="ZoneTexte 13"/>
          <p:cNvSpPr txBox="1"/>
          <p:nvPr/>
        </p:nvSpPr>
        <p:spPr>
          <a:xfrm>
            <a:off x="215580" y="136766"/>
            <a:ext cx="3177152" cy="523220"/>
          </a:xfrm>
          <a:prstGeom prst="rect">
            <a:avLst/>
          </a:prstGeom>
          <a:noFill/>
        </p:spPr>
        <p:txBody>
          <a:bodyPr wrap="none" rtlCol="0">
            <a:spAutoFit/>
          </a:bodyPr>
          <a:lstStyle/>
          <a:p>
            <a:r>
              <a:rPr lang="fr-BE" sz="2800" b="1" dirty="0" smtClean="0"/>
              <a:t>the </a:t>
            </a:r>
            <a:r>
              <a:rPr lang="fr-BE" sz="2800" b="1" dirty="0" err="1" smtClean="0"/>
              <a:t>researcher</a:t>
            </a:r>
            <a:r>
              <a:rPr lang="fr-BE" sz="2800" b="1" dirty="0" smtClean="0"/>
              <a:t> must</a:t>
            </a:r>
            <a:endParaRPr lang="fr-BE" sz="2800" b="1" dirty="0"/>
          </a:p>
        </p:txBody>
      </p:sp>
      <p:sp>
        <p:nvSpPr>
          <p:cNvPr id="2" name="Rectangle 1"/>
          <p:cNvSpPr/>
          <p:nvPr/>
        </p:nvSpPr>
        <p:spPr>
          <a:xfrm>
            <a:off x="307337" y="828683"/>
            <a:ext cx="2980624" cy="523220"/>
          </a:xfrm>
          <a:prstGeom prst="rect">
            <a:avLst/>
          </a:prstGeom>
        </p:spPr>
        <p:txBody>
          <a:bodyPr wrap="none">
            <a:spAutoFit/>
          </a:bodyPr>
          <a:lstStyle/>
          <a:p>
            <a:r>
              <a:rPr lang="fr-FR" sz="2800" b="1" dirty="0" err="1">
                <a:solidFill>
                  <a:srgbClr val="FF0000"/>
                </a:solidFill>
              </a:rPr>
              <a:t>opt</a:t>
            </a:r>
            <a:r>
              <a:rPr lang="fr-FR" sz="2800" b="1" dirty="0">
                <a:solidFill>
                  <a:srgbClr val="FF0000"/>
                </a:solidFill>
              </a:rPr>
              <a:t> for a </a:t>
            </a:r>
            <a:r>
              <a:rPr lang="fr-FR" sz="2800" b="1" dirty="0" err="1">
                <a:solidFill>
                  <a:srgbClr val="FF0000"/>
                </a:solidFill>
              </a:rPr>
              <a:t>method</a:t>
            </a:r>
            <a:r>
              <a:rPr lang="fr-FR" sz="2800" b="1" dirty="0">
                <a:solidFill>
                  <a:srgbClr val="FF0000"/>
                </a:solidFill>
              </a:rPr>
              <a:t> </a:t>
            </a:r>
            <a:r>
              <a:rPr lang="fr-FR" sz="2800" b="1" dirty="0"/>
              <a:t>: </a:t>
            </a:r>
          </a:p>
        </p:txBody>
      </p:sp>
    </p:spTree>
    <p:extLst>
      <p:ext uri="{BB962C8B-B14F-4D97-AF65-F5344CB8AC3E}">
        <p14:creationId xmlns:p14="http://schemas.microsoft.com/office/powerpoint/2010/main" val="69513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flipH="1">
            <a:off x="246974" y="540519"/>
            <a:ext cx="7590739" cy="584775"/>
          </a:xfrm>
          <a:prstGeom prst="rect">
            <a:avLst/>
          </a:prstGeom>
          <a:noFill/>
        </p:spPr>
        <p:txBody>
          <a:bodyPr wrap="square" rtlCol="0">
            <a:spAutoFit/>
          </a:bodyPr>
          <a:lstStyle/>
          <a:p>
            <a:r>
              <a:rPr lang="fr-FR" sz="3200" b="1" dirty="0" err="1" smtClean="0">
                <a:solidFill>
                  <a:srgbClr val="FF0000"/>
                </a:solidFill>
              </a:rPr>
              <a:t>fulfill</a:t>
            </a:r>
            <a:r>
              <a:rPr lang="fr-FR" sz="3200" b="1" dirty="0" smtClean="0">
                <a:solidFill>
                  <a:srgbClr val="FF0000"/>
                </a:solidFill>
              </a:rPr>
              <a:t> 3 </a:t>
            </a:r>
            <a:r>
              <a:rPr lang="fr-FR" sz="3200" b="1" dirty="0" err="1" smtClean="0">
                <a:solidFill>
                  <a:srgbClr val="FF0000"/>
                </a:solidFill>
              </a:rPr>
              <a:t>methodological</a:t>
            </a:r>
            <a:r>
              <a:rPr lang="fr-FR" sz="3200" b="1" dirty="0" smtClean="0">
                <a:solidFill>
                  <a:srgbClr val="FF0000"/>
                </a:solidFill>
              </a:rPr>
              <a:t> conditions : </a:t>
            </a:r>
          </a:p>
        </p:txBody>
      </p:sp>
      <p:sp>
        <p:nvSpPr>
          <p:cNvPr id="7" name="ZoneTexte 6"/>
          <p:cNvSpPr txBox="1"/>
          <p:nvPr/>
        </p:nvSpPr>
        <p:spPr>
          <a:xfrm>
            <a:off x="170191" y="3566598"/>
            <a:ext cx="7774179" cy="1384995"/>
          </a:xfrm>
          <a:prstGeom prst="rect">
            <a:avLst/>
          </a:prstGeom>
          <a:noFill/>
        </p:spPr>
        <p:txBody>
          <a:bodyPr wrap="none" rtlCol="0">
            <a:spAutoFit/>
          </a:bodyPr>
          <a:lstStyle/>
          <a:p>
            <a:r>
              <a:rPr lang="fr-FR" sz="2800" b="1" dirty="0" smtClean="0"/>
              <a:t>(2) A </a:t>
            </a:r>
            <a:r>
              <a:rPr lang="fr-FR" sz="2800" b="1" dirty="0" err="1" smtClean="0"/>
              <a:t>domain</a:t>
            </a:r>
            <a:r>
              <a:rPr lang="fr-FR" sz="2800" b="1" dirty="0" smtClean="0"/>
              <a:t> on </a:t>
            </a:r>
            <a:r>
              <a:rPr lang="fr-FR" sz="2800" b="1" dirty="0" err="1" smtClean="0"/>
              <a:t>which</a:t>
            </a:r>
            <a:r>
              <a:rPr lang="fr-FR" sz="2800" b="1" dirty="0" smtClean="0"/>
              <a:t> </a:t>
            </a:r>
            <a:r>
              <a:rPr lang="fr-FR" sz="2800" b="1" dirty="0" err="1" smtClean="0"/>
              <a:t>it</a:t>
            </a:r>
            <a:r>
              <a:rPr lang="fr-FR" sz="2800" b="1" dirty="0" smtClean="0"/>
              <a:t> </a:t>
            </a:r>
            <a:r>
              <a:rPr lang="fr-FR" sz="2800" b="1" dirty="0" err="1" smtClean="0"/>
              <a:t>can</a:t>
            </a:r>
            <a:r>
              <a:rPr lang="fr-FR" sz="2800" b="1" dirty="0" smtClean="0"/>
              <a:t> </a:t>
            </a:r>
          </a:p>
          <a:p>
            <a:r>
              <a:rPr lang="fr-FR" sz="2800" b="1" dirty="0">
                <a:solidFill>
                  <a:srgbClr val="0000CC"/>
                </a:solidFill>
              </a:rPr>
              <a:t> </a:t>
            </a:r>
            <a:r>
              <a:rPr lang="fr-FR" sz="2800" b="1" dirty="0" smtClean="0">
                <a:solidFill>
                  <a:srgbClr val="0000CC"/>
                </a:solidFill>
              </a:rPr>
              <a:t>               </a:t>
            </a:r>
            <a:r>
              <a:rPr lang="fr-FR" sz="2800" b="1" dirty="0" err="1" smtClean="0">
                <a:solidFill>
                  <a:srgbClr val="0000CC"/>
                </a:solidFill>
              </a:rPr>
              <a:t>neither</a:t>
            </a:r>
            <a:r>
              <a:rPr lang="fr-FR" sz="2800" b="1" dirty="0" smtClean="0">
                <a:solidFill>
                  <a:srgbClr val="0000CC"/>
                </a:solidFill>
              </a:rPr>
              <a:t> </a:t>
            </a:r>
            <a:r>
              <a:rPr lang="fr-FR" sz="2800" b="1" dirty="0" err="1" smtClean="0">
                <a:solidFill>
                  <a:srgbClr val="0000CC"/>
                </a:solidFill>
              </a:rPr>
              <a:t>be</a:t>
            </a:r>
            <a:r>
              <a:rPr lang="fr-FR" sz="2800" b="1" dirty="0" smtClean="0">
                <a:solidFill>
                  <a:srgbClr val="0000CC"/>
                </a:solidFill>
              </a:rPr>
              <a:t> </a:t>
            </a:r>
            <a:r>
              <a:rPr lang="fr-FR" sz="2800" b="1" dirty="0" err="1" smtClean="0">
                <a:solidFill>
                  <a:srgbClr val="0000CC"/>
                </a:solidFill>
              </a:rPr>
              <a:t>learned</a:t>
            </a:r>
            <a:r>
              <a:rPr lang="fr-FR" sz="2800" b="1" dirty="0" smtClean="0">
                <a:solidFill>
                  <a:srgbClr val="0000CC"/>
                </a:solidFill>
              </a:rPr>
              <a:t> </a:t>
            </a:r>
            <a:r>
              <a:rPr lang="fr-FR" sz="2800" b="1" dirty="0" err="1" smtClean="0">
                <a:solidFill>
                  <a:srgbClr val="0000CC"/>
                </a:solidFill>
              </a:rPr>
              <a:t>nor</a:t>
            </a:r>
            <a:r>
              <a:rPr lang="fr-FR" sz="2800" b="1" dirty="0" smtClean="0">
                <a:solidFill>
                  <a:srgbClr val="0000CC"/>
                </a:solidFill>
              </a:rPr>
              <a:t> </a:t>
            </a:r>
            <a:r>
              <a:rPr lang="fr-FR" sz="2800" b="1" dirty="0" err="1" smtClean="0">
                <a:solidFill>
                  <a:srgbClr val="0000CC"/>
                </a:solidFill>
              </a:rPr>
              <a:t>forgotten</a:t>
            </a:r>
            <a:r>
              <a:rPr lang="fr-FR" sz="2800" b="1" dirty="0" smtClean="0">
                <a:solidFill>
                  <a:srgbClr val="0000CC"/>
                </a:solidFill>
              </a:rPr>
              <a:t> </a:t>
            </a:r>
          </a:p>
          <a:p>
            <a:r>
              <a:rPr lang="fr-FR" sz="2800" b="1" dirty="0">
                <a:solidFill>
                  <a:srgbClr val="0000CC"/>
                </a:solidFill>
              </a:rPr>
              <a:t> </a:t>
            </a:r>
            <a:r>
              <a:rPr lang="fr-FR" sz="2800" b="1" dirty="0" smtClean="0">
                <a:solidFill>
                  <a:srgbClr val="0000CC"/>
                </a:solidFill>
              </a:rPr>
              <a:t>                 </a:t>
            </a:r>
            <a:r>
              <a:rPr lang="fr-FR" sz="2800" b="1" dirty="0" err="1" smtClean="0"/>
              <a:t>during</a:t>
            </a:r>
            <a:r>
              <a:rPr lang="fr-FR" sz="2800" b="1" dirty="0" smtClean="0"/>
              <a:t> </a:t>
            </a:r>
            <a:r>
              <a:rPr lang="fr-FR" sz="2800" b="1" dirty="0" smtClean="0"/>
              <a:t>the </a:t>
            </a:r>
            <a:r>
              <a:rPr lang="fr-FR" sz="2800" b="1" dirty="0" err="1" smtClean="0"/>
              <a:t>interval</a:t>
            </a:r>
            <a:r>
              <a:rPr lang="fr-FR" sz="2800" b="1" dirty="0" smtClean="0"/>
              <a:t> </a:t>
            </a:r>
            <a:r>
              <a:rPr lang="fr-FR" sz="2800" b="1" dirty="0" err="1" smtClean="0"/>
              <a:t>between</a:t>
            </a:r>
            <a:r>
              <a:rPr lang="fr-FR" sz="2800" b="1" dirty="0" smtClean="0"/>
              <a:t> </a:t>
            </a:r>
            <a:r>
              <a:rPr lang="fr-FR" sz="2800" b="1" dirty="0" err="1" smtClean="0"/>
              <a:t>pre</a:t>
            </a:r>
            <a:r>
              <a:rPr lang="fr-FR" sz="2800" b="1" dirty="0" smtClean="0"/>
              <a:t> and post</a:t>
            </a:r>
            <a:endParaRPr lang="fr-BE" sz="2800" b="1" dirty="0"/>
          </a:p>
        </p:txBody>
      </p:sp>
      <p:sp>
        <p:nvSpPr>
          <p:cNvPr id="10" name="Espace réservé du pied de page 9"/>
          <p:cNvSpPr>
            <a:spLocks noGrp="1"/>
          </p:cNvSpPr>
          <p:nvPr>
            <p:ph type="ftr" sz="quarter" idx="11"/>
          </p:nvPr>
        </p:nvSpPr>
        <p:spPr/>
        <p:txBody>
          <a:bodyPr/>
          <a:lstStyle/>
          <a:p>
            <a:r>
              <a:rPr lang="en-US" smtClean="0"/>
              <a:t>D. Leclercq (2022). The precision or granularity of confidence degrees studied by repetition. EARLI SIG 16 On line Conference. june 24, 2022</a:t>
            </a:r>
            <a:endParaRPr lang="fr-BE"/>
          </a:p>
        </p:txBody>
      </p:sp>
      <p:sp>
        <p:nvSpPr>
          <p:cNvPr id="11" name="Espace réservé du numéro de diapositive 10"/>
          <p:cNvSpPr>
            <a:spLocks noGrp="1"/>
          </p:cNvSpPr>
          <p:nvPr>
            <p:ph type="sldNum" sz="quarter" idx="12"/>
          </p:nvPr>
        </p:nvSpPr>
        <p:spPr/>
        <p:txBody>
          <a:bodyPr/>
          <a:lstStyle/>
          <a:p>
            <a:fld id="{DE42F99F-C3BD-439B-B38E-59375BB5C084}" type="slidenum">
              <a:rPr lang="fr-BE" smtClean="0"/>
              <a:t>9</a:t>
            </a:fld>
            <a:endParaRPr lang="fr-BE"/>
          </a:p>
        </p:txBody>
      </p:sp>
      <p:sp>
        <p:nvSpPr>
          <p:cNvPr id="12" name="Rectangle 11"/>
          <p:cNvSpPr/>
          <p:nvPr/>
        </p:nvSpPr>
        <p:spPr>
          <a:xfrm>
            <a:off x="170191" y="1338119"/>
            <a:ext cx="10046618" cy="1815882"/>
          </a:xfrm>
          <a:prstGeom prst="rect">
            <a:avLst/>
          </a:prstGeom>
        </p:spPr>
        <p:txBody>
          <a:bodyPr wrap="square">
            <a:spAutoFit/>
          </a:bodyPr>
          <a:lstStyle/>
          <a:p>
            <a:pPr marL="342900" indent="-342900">
              <a:buAutoNum type="arabicParenBoth"/>
            </a:pPr>
            <a:r>
              <a:rPr lang="fr-FR" sz="2800" b="1" dirty="0"/>
              <a:t>Questions on </a:t>
            </a:r>
            <a:r>
              <a:rPr lang="fr-FR" sz="2800" b="1" dirty="0" smtClean="0"/>
              <a:t>a </a:t>
            </a:r>
            <a:r>
              <a:rPr lang="fr-FR" sz="2800" b="1" dirty="0" err="1" smtClean="0">
                <a:solidFill>
                  <a:srgbClr val="0000CC"/>
                </a:solidFill>
              </a:rPr>
              <a:t>domain</a:t>
            </a:r>
            <a:r>
              <a:rPr lang="fr-FR" sz="2800" b="1" dirty="0" smtClean="0">
                <a:solidFill>
                  <a:srgbClr val="0000CC"/>
                </a:solidFill>
              </a:rPr>
              <a:t> </a:t>
            </a:r>
            <a:r>
              <a:rPr lang="fr-FR" sz="2800" b="1" dirty="0" err="1" smtClean="0"/>
              <a:t>that</a:t>
            </a:r>
            <a:r>
              <a:rPr lang="fr-FR" sz="2800" b="1" dirty="0" smtClean="0"/>
              <a:t> </a:t>
            </a:r>
            <a:r>
              <a:rPr lang="fr-FR" sz="2800" b="1" dirty="0" err="1" smtClean="0"/>
              <a:t>permits</a:t>
            </a:r>
            <a:r>
              <a:rPr lang="fr-FR" sz="2800" b="1" dirty="0" smtClean="0"/>
              <a:t>  </a:t>
            </a:r>
            <a:endParaRPr lang="fr-FR" sz="2800" b="1" dirty="0"/>
          </a:p>
          <a:p>
            <a:pPr lvl="3"/>
            <a:r>
              <a:rPr lang="fr-FR" sz="2800" b="1" dirty="0" smtClean="0"/>
              <a:t>-</a:t>
            </a:r>
            <a:r>
              <a:rPr lang="fr-FR" sz="2800" b="1" dirty="0" err="1"/>
              <a:t>automatic</a:t>
            </a:r>
            <a:r>
              <a:rPr lang="fr-FR" sz="2800" b="1" dirty="0"/>
              <a:t> </a:t>
            </a:r>
            <a:r>
              <a:rPr lang="fr-FR" sz="2800" b="1" dirty="0" err="1"/>
              <a:t>generation</a:t>
            </a:r>
            <a:r>
              <a:rPr lang="fr-FR" sz="2800" b="1" dirty="0"/>
              <a:t> of questions</a:t>
            </a:r>
          </a:p>
          <a:p>
            <a:pPr lvl="3"/>
            <a:r>
              <a:rPr lang="fr-FR" sz="2800" b="1" dirty="0"/>
              <a:t>-</a:t>
            </a:r>
            <a:r>
              <a:rPr lang="fr-FR" sz="2800" b="1" dirty="0" err="1"/>
              <a:t>automatic</a:t>
            </a:r>
            <a:r>
              <a:rPr lang="fr-FR" sz="2800" b="1" dirty="0"/>
              <a:t> correction &amp; feedback</a:t>
            </a:r>
          </a:p>
          <a:p>
            <a:pPr lvl="3"/>
            <a:r>
              <a:rPr lang="fr-FR" sz="2800" b="1" dirty="0"/>
              <a:t>-large </a:t>
            </a:r>
            <a:r>
              <a:rPr lang="fr-FR" sz="2800" b="1" dirty="0" err="1"/>
              <a:t>number</a:t>
            </a:r>
            <a:r>
              <a:rPr lang="fr-FR" sz="2800" b="1" dirty="0"/>
              <a:t> of </a:t>
            </a:r>
            <a:r>
              <a:rPr lang="fr-FR" sz="2800" b="1" dirty="0" err="1"/>
              <a:t>potential</a:t>
            </a:r>
            <a:r>
              <a:rPr lang="fr-FR" sz="2800" b="1" dirty="0"/>
              <a:t> questions</a:t>
            </a:r>
            <a:endParaRPr lang="fr-BE" sz="2800" b="1" dirty="0"/>
          </a:p>
        </p:txBody>
      </p:sp>
      <p:sp>
        <p:nvSpPr>
          <p:cNvPr id="13" name="ZoneTexte 12"/>
          <p:cNvSpPr txBox="1"/>
          <p:nvPr/>
        </p:nvSpPr>
        <p:spPr>
          <a:xfrm>
            <a:off x="8447671" y="2846224"/>
            <a:ext cx="3672993" cy="954107"/>
          </a:xfrm>
          <a:prstGeom prst="rect">
            <a:avLst/>
          </a:prstGeom>
          <a:noFill/>
        </p:spPr>
        <p:txBody>
          <a:bodyPr wrap="none" rtlCol="0">
            <a:spAutoFit/>
          </a:bodyPr>
          <a:lstStyle/>
          <a:p>
            <a:pPr algn="ctr"/>
            <a:r>
              <a:rPr lang="fr-BE" sz="2800" b="1" dirty="0" err="1" smtClean="0">
                <a:solidFill>
                  <a:srgbClr val="FF0000"/>
                </a:solidFill>
              </a:rPr>
              <a:t>Letter</a:t>
            </a:r>
            <a:r>
              <a:rPr lang="fr-BE" sz="2800" b="1" dirty="0" smtClean="0">
                <a:solidFill>
                  <a:srgbClr val="FF0000"/>
                </a:solidFill>
              </a:rPr>
              <a:t> </a:t>
            </a:r>
            <a:r>
              <a:rPr lang="fr-BE" sz="2800" b="1" dirty="0" err="1" smtClean="0">
                <a:solidFill>
                  <a:srgbClr val="FF0000"/>
                </a:solidFill>
              </a:rPr>
              <a:t>Guessing</a:t>
            </a:r>
            <a:r>
              <a:rPr lang="fr-BE" sz="2800" b="1" dirty="0" smtClean="0">
                <a:solidFill>
                  <a:srgbClr val="FF0000"/>
                </a:solidFill>
              </a:rPr>
              <a:t> </a:t>
            </a:r>
            <a:r>
              <a:rPr lang="fr-BE" sz="2800" b="1" dirty="0" err="1" smtClean="0">
                <a:solidFill>
                  <a:srgbClr val="FF0000"/>
                </a:solidFill>
              </a:rPr>
              <a:t>Games</a:t>
            </a:r>
            <a:r>
              <a:rPr lang="fr-BE" sz="2800" b="1" dirty="0" smtClean="0">
                <a:solidFill>
                  <a:srgbClr val="FF0000"/>
                </a:solidFill>
              </a:rPr>
              <a:t> </a:t>
            </a:r>
          </a:p>
          <a:p>
            <a:pPr algn="ctr"/>
            <a:r>
              <a:rPr lang="fr-BE" sz="2800" b="1" dirty="0" smtClean="0">
                <a:solidFill>
                  <a:srgbClr val="FF0000"/>
                </a:solidFill>
              </a:rPr>
              <a:t>LGG</a:t>
            </a:r>
            <a:endParaRPr lang="fr-BE" sz="2800" b="1" dirty="0">
              <a:solidFill>
                <a:srgbClr val="FF0000"/>
              </a:solidFill>
            </a:endParaRPr>
          </a:p>
        </p:txBody>
      </p:sp>
      <p:sp>
        <p:nvSpPr>
          <p:cNvPr id="14" name="Accolade fermante 13"/>
          <p:cNvSpPr/>
          <p:nvPr/>
        </p:nvSpPr>
        <p:spPr>
          <a:xfrm>
            <a:off x="7598856" y="1499743"/>
            <a:ext cx="691028" cy="3420136"/>
          </a:xfrm>
          <a:prstGeom prst="rightBrace">
            <a:avLst>
              <a:gd name="adj1" fmla="val 38486"/>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9" name="ZoneTexte 8"/>
          <p:cNvSpPr txBox="1"/>
          <p:nvPr/>
        </p:nvSpPr>
        <p:spPr>
          <a:xfrm>
            <a:off x="246974" y="105577"/>
            <a:ext cx="3258905" cy="523220"/>
          </a:xfrm>
          <a:prstGeom prst="rect">
            <a:avLst/>
          </a:prstGeom>
          <a:noFill/>
        </p:spPr>
        <p:txBody>
          <a:bodyPr wrap="none" rtlCol="0">
            <a:spAutoFit/>
          </a:bodyPr>
          <a:lstStyle/>
          <a:p>
            <a:r>
              <a:rPr lang="fr-BE" sz="2800" b="1" dirty="0" smtClean="0"/>
              <a:t>the </a:t>
            </a:r>
            <a:r>
              <a:rPr lang="fr-BE" sz="2800" b="1" dirty="0" err="1" smtClean="0"/>
              <a:t>researcher</a:t>
            </a:r>
            <a:r>
              <a:rPr lang="fr-BE" sz="2800" b="1" dirty="0" smtClean="0"/>
              <a:t> must </a:t>
            </a:r>
            <a:endParaRPr lang="fr-BE" sz="2800" b="1" dirty="0"/>
          </a:p>
        </p:txBody>
      </p:sp>
      <p:sp>
        <p:nvSpPr>
          <p:cNvPr id="2" name="ZoneTexte 1"/>
          <p:cNvSpPr txBox="1"/>
          <p:nvPr/>
        </p:nvSpPr>
        <p:spPr>
          <a:xfrm>
            <a:off x="9022079" y="2104473"/>
            <a:ext cx="2226892" cy="523220"/>
          </a:xfrm>
          <a:prstGeom prst="rect">
            <a:avLst/>
          </a:prstGeom>
          <a:noFill/>
        </p:spPr>
        <p:txBody>
          <a:bodyPr wrap="none" rtlCol="0">
            <a:spAutoFit/>
          </a:bodyPr>
          <a:lstStyle/>
          <a:p>
            <a:r>
              <a:rPr lang="fr-FR" sz="2800" b="1" dirty="0" err="1" smtClean="0">
                <a:solidFill>
                  <a:srgbClr val="FF0000"/>
                </a:solidFill>
              </a:rPr>
              <a:t>My</a:t>
            </a:r>
            <a:r>
              <a:rPr lang="fr-FR" sz="2800" b="1" dirty="0" smtClean="0">
                <a:solidFill>
                  <a:srgbClr val="FF0000"/>
                </a:solidFill>
              </a:rPr>
              <a:t> solution : </a:t>
            </a:r>
          </a:p>
        </p:txBody>
      </p:sp>
    </p:spTree>
    <p:extLst>
      <p:ext uri="{BB962C8B-B14F-4D97-AF65-F5344CB8AC3E}">
        <p14:creationId xmlns:p14="http://schemas.microsoft.com/office/powerpoint/2010/main" val="327466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animBg="1"/>
      <p:bldP spid="2"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3289</TotalTime>
  <Words>3391</Words>
  <Application>Microsoft Office PowerPoint</Application>
  <PresentationFormat>Grand écran</PresentationFormat>
  <Paragraphs>400</Paragraphs>
  <Slides>56</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56</vt:i4>
      </vt:variant>
    </vt:vector>
  </HeadingPairs>
  <TitlesOfParts>
    <vt:vector size="62" baseType="lpstr">
      <vt:lpstr>Arial</vt:lpstr>
      <vt:lpstr>Calibri</vt:lpstr>
      <vt:lpstr>Calibri Light</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Dieudo</dc:creator>
  <cp:lastModifiedBy>Dieudo</cp:lastModifiedBy>
  <cp:revision>147</cp:revision>
  <cp:lastPrinted>2022-06-23T19:42:55Z</cp:lastPrinted>
  <dcterms:created xsi:type="dcterms:W3CDTF">2022-06-11T21:21:28Z</dcterms:created>
  <dcterms:modified xsi:type="dcterms:W3CDTF">2022-06-24T15:26:49Z</dcterms:modified>
</cp:coreProperties>
</file>