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4" r:id="rId9"/>
    <p:sldId id="265" r:id="rId10"/>
    <p:sldId id="267" r:id="rId11"/>
    <p:sldId id="268" r:id="rId12"/>
    <p:sldId id="269" r:id="rId13"/>
    <p:sldId id="263" r:id="rId14"/>
    <p:sldId id="270" r:id="rId15"/>
    <p:sldId id="266" r:id="rId1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739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8269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840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80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86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02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05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26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00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959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A339D-9582-FB44-BAA9-55343FB2A014}" type="datetimeFigureOut">
              <a:rPr lang="fr-FR" smtClean="0"/>
              <a:t>28/07/20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70496-6899-7E4A-93A5-8CE4E25977D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812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bob.kabamba@uliege.b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/>
              <a:t>Méthodes de recherche en administration publique - 1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Ecole nationale d’Administration (ENA/</a:t>
            </a:r>
            <a:r>
              <a:rPr lang="fr-FR" dirty="0" err="1" smtClean="0">
                <a:solidFill>
                  <a:schemeClr val="tx1"/>
                </a:solidFill>
              </a:rPr>
              <a:t>Rdc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Kinshasa, 30 </a:t>
            </a:r>
            <a:r>
              <a:rPr lang="mr-IN" dirty="0" smtClean="0">
                <a:solidFill>
                  <a:schemeClr val="tx1"/>
                </a:solidFill>
              </a:rPr>
              <a:t>–</a:t>
            </a:r>
            <a:r>
              <a:rPr lang="fr-FR" dirty="0" smtClean="0">
                <a:solidFill>
                  <a:schemeClr val="tx1"/>
                </a:solidFill>
              </a:rPr>
              <a:t> 31 Juillet 2020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Pr. Bob KABAMBA, </a:t>
            </a:r>
            <a:r>
              <a:rPr lang="fr-FR" dirty="0" err="1" smtClean="0">
                <a:solidFill>
                  <a:schemeClr val="tx1"/>
                </a:solidFill>
              </a:rPr>
              <a:t>Uliège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658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3.1 </a:t>
            </a:r>
            <a:r>
              <a:rPr lang="fr-FR" dirty="0" smtClean="0"/>
              <a:t>PHASE DE CONCEPTION / CONSTRUCTION DE L’OBJET D’ÉTUDE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dirty="0" smtClean="0"/>
              <a:t>- </a:t>
            </a:r>
            <a:r>
              <a:rPr lang="fr-FR" dirty="0"/>
              <a:t> </a:t>
            </a:r>
            <a:r>
              <a:rPr lang="fr-FR" sz="4000" dirty="0"/>
              <a:t>choisir et formuler un </a:t>
            </a:r>
            <a:r>
              <a:rPr lang="fr-FR" sz="4000" dirty="0" smtClean="0"/>
              <a:t>problème </a:t>
            </a:r>
            <a:r>
              <a:rPr lang="fr-FR" sz="4000" dirty="0"/>
              <a:t>de recherche </a:t>
            </a:r>
            <a:endParaRPr lang="fr-FR" sz="4000" dirty="0" smtClean="0">
              <a:effectLst/>
            </a:endParaRPr>
          </a:p>
          <a:p>
            <a:pPr marL="0" indent="0" algn="just">
              <a:buNone/>
            </a:pPr>
            <a:r>
              <a:rPr lang="fr-FR" sz="4000" dirty="0" smtClean="0"/>
              <a:t>-</a:t>
            </a:r>
            <a:r>
              <a:rPr lang="fr-FR" sz="4000" dirty="0"/>
              <a:t> </a:t>
            </a:r>
            <a:r>
              <a:rPr lang="fr-FR" sz="4000" dirty="0" smtClean="0"/>
              <a:t>Enoncer </a:t>
            </a:r>
            <a:r>
              <a:rPr lang="fr-FR" sz="4000" dirty="0"/>
              <a:t>les questions, les objectifs, les </a:t>
            </a:r>
            <a:r>
              <a:rPr lang="fr-FR" sz="4000" dirty="0" smtClean="0"/>
              <a:t>hypothèses </a:t>
            </a:r>
            <a:r>
              <a:rPr lang="fr-FR" sz="4000" dirty="0"/>
              <a:t>de recherche, </a:t>
            </a:r>
            <a:r>
              <a:rPr lang="fr-FR" sz="4000" dirty="0" smtClean="0"/>
              <a:t>définir </a:t>
            </a:r>
            <a:r>
              <a:rPr lang="fr-FR" sz="4000" dirty="0"/>
              <a:t>les variables </a:t>
            </a:r>
            <a:endParaRPr lang="fr-FR" sz="4000" dirty="0" smtClean="0">
              <a:effectLst/>
            </a:endParaRPr>
          </a:p>
          <a:p>
            <a:pPr marL="0" indent="0" algn="just">
              <a:buNone/>
            </a:pPr>
            <a:r>
              <a:rPr lang="fr-FR" sz="4000" dirty="0"/>
              <a:t>-  Recenser les </a:t>
            </a:r>
            <a:r>
              <a:rPr lang="fr-FR" sz="4000" dirty="0" smtClean="0"/>
              <a:t>écrits </a:t>
            </a:r>
            <a:r>
              <a:rPr lang="fr-FR" sz="4000" dirty="0"/>
              <a:t>pertinents, observer les faits pertinents </a:t>
            </a:r>
            <a:endParaRPr lang="fr-FR" sz="4000" dirty="0" smtClean="0">
              <a:effectLst/>
            </a:endParaRPr>
          </a:p>
          <a:p>
            <a:pPr marL="0" indent="0" algn="just">
              <a:buNone/>
            </a:pPr>
            <a:r>
              <a:rPr lang="fr-FR" sz="4000" dirty="0"/>
              <a:t>-  </a:t>
            </a:r>
            <a:r>
              <a:rPr lang="fr-FR" sz="4000" dirty="0" smtClean="0"/>
              <a:t>Elaborer </a:t>
            </a:r>
            <a:r>
              <a:rPr lang="fr-FR" sz="4000" dirty="0"/>
              <a:t>un cadre de </a:t>
            </a:r>
            <a:r>
              <a:rPr lang="fr-FR" sz="4000" dirty="0" smtClean="0"/>
              <a:t>référence </a:t>
            </a:r>
            <a:endParaRPr lang="fr-FR" sz="40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36809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3.2 </a:t>
            </a:r>
            <a:r>
              <a:rPr lang="fr-FR" dirty="0" smtClean="0"/>
              <a:t>PHASE MÉTHODOLOGIQUE OU DE DÉCOUVERTE ET DE COLLECTE DE DONNÉES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 smtClean="0"/>
              <a:t>- </a:t>
            </a:r>
            <a:r>
              <a:rPr lang="fr-FR" dirty="0"/>
              <a:t>choisir les </a:t>
            </a:r>
            <a:r>
              <a:rPr lang="fr-FR" dirty="0" smtClean="0"/>
              <a:t>méthodes </a:t>
            </a:r>
            <a:r>
              <a:rPr lang="fr-FR" dirty="0"/>
              <a:t>et les instruments de collecte des </a:t>
            </a:r>
            <a:r>
              <a:rPr lang="fr-FR" dirty="0" smtClean="0"/>
              <a:t>données </a:t>
            </a:r>
          </a:p>
          <a:p>
            <a:pPr marL="0" indent="0" algn="just">
              <a:buNone/>
            </a:pPr>
            <a:r>
              <a:rPr lang="fr-FR" dirty="0" smtClean="0"/>
              <a:t>- Définir </a:t>
            </a:r>
            <a:r>
              <a:rPr lang="fr-FR" dirty="0"/>
              <a:t>la population et </a:t>
            </a:r>
            <a:r>
              <a:rPr lang="fr-FR" dirty="0" smtClean="0"/>
              <a:t>l’échantillon d’étude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- </a:t>
            </a:r>
            <a:r>
              <a:rPr lang="fr-FR" dirty="0" smtClean="0"/>
              <a:t>Décrire </a:t>
            </a:r>
            <a:r>
              <a:rPr lang="fr-FR" dirty="0"/>
              <a:t>le </a:t>
            </a:r>
            <a:r>
              <a:rPr lang="fr-FR" dirty="0" smtClean="0"/>
              <a:t>déroulement </a:t>
            </a:r>
            <a:r>
              <a:rPr lang="fr-FR" dirty="0"/>
              <a:t>de la collecte des </a:t>
            </a:r>
            <a:r>
              <a:rPr lang="fr-FR" dirty="0" smtClean="0"/>
              <a:t>données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- </a:t>
            </a:r>
            <a:r>
              <a:rPr lang="fr-FR" dirty="0" smtClean="0"/>
              <a:t>Présenter </a:t>
            </a:r>
            <a:r>
              <a:rPr lang="fr-FR" dirty="0"/>
              <a:t>le plan d’analyse des </a:t>
            </a:r>
            <a:r>
              <a:rPr lang="fr-FR" dirty="0" smtClean="0"/>
              <a:t>données </a:t>
            </a:r>
            <a:r>
              <a:rPr lang="fr-FR" dirty="0"/>
              <a:t>recueillies </a:t>
            </a:r>
            <a:endParaRPr lang="fr-FR" dirty="0" smtClean="0">
              <a:effectLst/>
            </a:endParaRPr>
          </a:p>
          <a:p>
            <a:pPr marL="0" indent="0" algn="just">
              <a:buNone/>
            </a:pPr>
            <a:r>
              <a:rPr lang="fr-FR" dirty="0"/>
              <a:t>- Collecter les </a:t>
            </a:r>
            <a:r>
              <a:rPr lang="fr-FR" dirty="0" smtClean="0"/>
              <a:t>données. </a:t>
            </a:r>
            <a:endParaRPr lang="fr-FR" dirty="0" smtClean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6033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3.3 </a:t>
            </a:r>
            <a:r>
              <a:rPr lang="fr-FR" dirty="0" smtClean="0"/>
              <a:t>PHASE DE TRAITEMENT: ANALYSE/ PRÉSENTATION DES DONNÉES ET INTERPRÉTATION/ DISCUSSION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- </a:t>
            </a:r>
            <a:r>
              <a:rPr lang="fr-FR" dirty="0"/>
              <a:t>Analyser</a:t>
            </a:r>
            <a:r>
              <a:rPr lang="fr-FR" dirty="0" smtClean="0"/>
              <a:t>/présenter </a:t>
            </a:r>
            <a:r>
              <a:rPr lang="fr-FR" dirty="0"/>
              <a:t>les </a:t>
            </a:r>
            <a:r>
              <a:rPr lang="fr-FR" dirty="0" smtClean="0"/>
              <a:t>données collectées </a:t>
            </a:r>
            <a:r>
              <a:rPr lang="fr-FR" dirty="0"/>
              <a:t>(ordonner, classer, comparer, mesurer la force du lien entre les variables) </a:t>
            </a:r>
            <a:endParaRPr lang="fr-FR" dirty="0" smtClean="0">
              <a:effectLst/>
            </a:endParaRPr>
          </a:p>
          <a:p>
            <a:pPr marL="0" indent="0" algn="just">
              <a:buNone/>
            </a:pPr>
            <a:r>
              <a:rPr lang="fr-FR" dirty="0"/>
              <a:t>- </a:t>
            </a:r>
            <a:r>
              <a:rPr lang="fr-FR" dirty="0" smtClean="0"/>
              <a:t>Interpréter/</a:t>
            </a:r>
            <a:r>
              <a:rPr lang="fr-FR" dirty="0"/>
              <a:t>discuter les </a:t>
            </a:r>
            <a:r>
              <a:rPr lang="fr-FR" dirty="0" smtClean="0"/>
              <a:t>résultats (vérifier l’authenticité́ </a:t>
            </a:r>
            <a:r>
              <a:rPr lang="fr-FR" dirty="0"/>
              <a:t>des </a:t>
            </a:r>
            <a:r>
              <a:rPr lang="fr-FR" dirty="0" smtClean="0"/>
              <a:t>résultats </a:t>
            </a:r>
            <a:r>
              <a:rPr lang="fr-FR" dirty="0"/>
              <a:t>obtenus, les </a:t>
            </a:r>
            <a:r>
              <a:rPr lang="fr-FR" dirty="0" smtClean="0"/>
              <a:t>hypothèses, </a:t>
            </a:r>
            <a:r>
              <a:rPr lang="fr-FR" dirty="0"/>
              <a:t>interroger les </a:t>
            </a:r>
            <a:r>
              <a:rPr lang="fr-FR" dirty="0" smtClean="0"/>
              <a:t>théories, </a:t>
            </a:r>
            <a:r>
              <a:rPr lang="fr-FR" dirty="0"/>
              <a:t>en </a:t>
            </a:r>
            <a:r>
              <a:rPr lang="fr-FR" dirty="0" smtClean="0"/>
              <a:t>élaborer.</a:t>
            </a:r>
            <a:r>
              <a:rPr lang="fr-FR" dirty="0"/>
              <a:t>..) </a:t>
            </a:r>
            <a:endParaRPr lang="fr-FR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31753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latin typeface="Calibri" charset="0"/>
              </a:rPr>
              <a:t>4. T</a:t>
            </a:r>
            <a:r>
              <a:rPr lang="fr-FR" b="1" u="sng" dirty="0" smtClean="0">
                <a:latin typeface="Calibri" charset="0"/>
              </a:rPr>
              <a:t>ravaux en groupe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 smtClean="0"/>
              <a:t>Groupe 1: Représentativité au sein du Gouvernement </a:t>
            </a:r>
            <a:r>
              <a:rPr lang="fr-FR" dirty="0" err="1" smtClean="0"/>
              <a:t>Ilunkamba</a:t>
            </a:r>
            <a:r>
              <a:rPr lang="fr-FR" dirty="0" smtClean="0"/>
              <a:t> </a:t>
            </a:r>
          </a:p>
          <a:p>
            <a:pPr algn="just"/>
            <a:r>
              <a:rPr lang="fr-FR" dirty="0" smtClean="0"/>
              <a:t>Groupe 2: Les « réseaux sociaux », facteur de développement en </a:t>
            </a:r>
            <a:r>
              <a:rPr lang="fr-FR" dirty="0" err="1" smtClean="0"/>
              <a:t>Rdc</a:t>
            </a:r>
            <a:endParaRPr lang="fr-FR" dirty="0" smtClean="0"/>
          </a:p>
          <a:p>
            <a:pPr algn="just"/>
            <a:r>
              <a:rPr lang="fr-FR" dirty="0" smtClean="0"/>
              <a:t>Groupe 3: La Balkanisation de la </a:t>
            </a:r>
            <a:r>
              <a:rPr lang="fr-FR" dirty="0" err="1" smtClean="0"/>
              <a:t>Rdc</a:t>
            </a:r>
            <a:endParaRPr lang="fr-FR" dirty="0" smtClean="0"/>
          </a:p>
          <a:p>
            <a:pPr algn="just"/>
            <a:r>
              <a:rPr lang="fr-FR" dirty="0" smtClean="0"/>
              <a:t>Groupe 4: Redynamiser l’économie congolaise</a:t>
            </a:r>
          </a:p>
          <a:p>
            <a:pPr algn="just"/>
            <a:r>
              <a:rPr lang="fr-FR" dirty="0" smtClean="0"/>
              <a:t>Groupe 5: Le </a:t>
            </a:r>
            <a:r>
              <a:rPr lang="fr-FR" smtClean="0"/>
              <a:t>danger des groupes </a:t>
            </a:r>
            <a:r>
              <a:rPr lang="fr-FR" dirty="0" smtClean="0"/>
              <a:t>armés dans le Nord-Kivu</a:t>
            </a:r>
          </a:p>
          <a:p>
            <a:pPr algn="just"/>
            <a:r>
              <a:rPr lang="fr-FR" dirty="0" smtClean="0"/>
              <a:t>Grou</a:t>
            </a:r>
            <a:r>
              <a:rPr lang="fr-FR" dirty="0" smtClean="0"/>
              <a:t>pe 6: Les Universités congolaises</a:t>
            </a:r>
          </a:p>
          <a:p>
            <a:r>
              <a:rPr lang="fr-FR" dirty="0" smtClean="0"/>
              <a:t>Groupe 7: La gestion de la crise Ebola</a:t>
            </a:r>
          </a:p>
          <a:p>
            <a:r>
              <a:rPr lang="fr-FR" dirty="0" smtClean="0"/>
              <a:t>Groupe 8: La liberté de la presse en </a:t>
            </a:r>
            <a:r>
              <a:rPr lang="fr-FR" dirty="0" err="1" smtClean="0"/>
              <a:t>Rdc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0961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5. Plan de présentation des travaux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dirty="0" smtClean="0"/>
              <a:t>Introduction</a:t>
            </a:r>
          </a:p>
          <a:p>
            <a:r>
              <a:rPr lang="fr-FR" sz="3600" dirty="0" smtClean="0"/>
              <a:t>Description des méthodes et techniques</a:t>
            </a:r>
          </a:p>
          <a:p>
            <a:r>
              <a:rPr lang="fr-FR" sz="3600" dirty="0" smtClean="0"/>
              <a:t>Présentation des résultats</a:t>
            </a:r>
          </a:p>
          <a:p>
            <a:r>
              <a:rPr lang="fr-FR" sz="3600" dirty="0" smtClean="0"/>
              <a:t>Discussion</a:t>
            </a:r>
          </a:p>
          <a:p>
            <a:r>
              <a:rPr lang="fr-FR" sz="3600" dirty="0" smtClean="0"/>
              <a:t>Conclusions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2637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Consignes de rédaction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/>
              <a:t>8</a:t>
            </a:r>
            <a:r>
              <a:rPr lang="fr-FR" dirty="0" smtClean="0"/>
              <a:t> pages maximum</a:t>
            </a:r>
            <a:endParaRPr lang="fr-BE" dirty="0" smtClean="0"/>
          </a:p>
          <a:p>
            <a:pPr algn="just"/>
            <a:r>
              <a:rPr lang="fr-FR" dirty="0" smtClean="0"/>
              <a:t>Taille de la police : 12 (Times New Roman)</a:t>
            </a:r>
            <a:endParaRPr lang="fr-BE" dirty="0" smtClean="0"/>
          </a:p>
          <a:p>
            <a:pPr algn="just"/>
            <a:r>
              <a:rPr lang="fr-FR" dirty="0" smtClean="0"/>
              <a:t>Interligne : 1,5</a:t>
            </a:r>
            <a:endParaRPr lang="fr-BE" dirty="0" smtClean="0"/>
          </a:p>
          <a:p>
            <a:pPr algn="just"/>
            <a:r>
              <a:rPr lang="fr-FR" dirty="0" smtClean="0"/>
              <a:t>Bibliographie</a:t>
            </a:r>
          </a:p>
          <a:p>
            <a:pPr algn="just"/>
            <a:r>
              <a:rPr lang="fr-FR" dirty="0" smtClean="0"/>
              <a:t>Travaux à rendre vendredi 31 juillet à 7h30, heure de Kinshasa par mail: </a:t>
            </a:r>
            <a:r>
              <a:rPr lang="fr-FR" dirty="0" smtClean="0">
                <a:hlinkClick r:id="rId2"/>
              </a:rPr>
              <a:t>bob.kabamba@uliege.be</a:t>
            </a:r>
            <a:r>
              <a:rPr lang="fr-FR" dirty="0" smtClean="0"/>
              <a:t> avec copie à </a:t>
            </a:r>
            <a:r>
              <a:rPr lang="fr-FR" dirty="0" err="1" smtClean="0"/>
              <a:t>y.atrouni@egmontinstitute.be</a:t>
            </a: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1631697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latin typeface="Calibri" charset="0"/>
              </a:rPr>
              <a:t>Présentation module de formation   30 -31 juillet 2020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defRPr/>
            </a:pPr>
            <a:r>
              <a:rPr lang="fr-FR" sz="4000" dirty="0"/>
              <a:t>Cour en présentiel avec méthode participative sur </a:t>
            </a:r>
            <a:r>
              <a:rPr lang="fr-FR" sz="4000" dirty="0" smtClean="0"/>
              <a:t>la méthodologie de recherche en Administration publique</a:t>
            </a:r>
            <a:endParaRPr lang="fr-FR" sz="4000" dirty="0"/>
          </a:p>
          <a:p>
            <a:pPr algn="just">
              <a:defRPr/>
            </a:pPr>
            <a:r>
              <a:rPr lang="fr-FR" sz="4000" dirty="0"/>
              <a:t>Etudes </a:t>
            </a:r>
            <a:r>
              <a:rPr lang="fr-FR" sz="4000" dirty="0" smtClean="0"/>
              <a:t>&amp; des </a:t>
            </a:r>
            <a:r>
              <a:rPr lang="fr-FR" sz="4000" dirty="0"/>
              <a:t>travaux </a:t>
            </a:r>
            <a:r>
              <a:rPr lang="fr-FR" sz="4000" dirty="0" smtClean="0"/>
              <a:t>pratiques en lieu avec le contexte de l’Administration publique congolaise. La promotion est divisée 8 groupes.</a:t>
            </a:r>
            <a:endParaRPr lang="fr-FR" sz="4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57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INTRODUCTION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/>
              <a:t>Le travail de recherche est la construction </a:t>
            </a:r>
            <a:r>
              <a:rPr lang="fr-FR" dirty="0" smtClean="0"/>
              <a:t>d’un </a:t>
            </a:r>
            <a:r>
              <a:rPr lang="fr-FR" dirty="0"/>
              <a:t>«objet scientifique». Il permet à </a:t>
            </a:r>
            <a:r>
              <a:rPr lang="fr-FR" dirty="0" smtClean="0"/>
              <a:t>l’auteur </a:t>
            </a:r>
            <a:r>
              <a:rPr lang="fr-FR" dirty="0"/>
              <a:t>de</a:t>
            </a:r>
            <a:r>
              <a:rPr lang="fr-FR" dirty="0" smtClean="0"/>
              <a:t>:</a:t>
            </a:r>
          </a:p>
          <a:p>
            <a:pPr marL="400050" lvl="1" indent="0" algn="just">
              <a:buNone/>
            </a:pPr>
            <a:r>
              <a:rPr lang="fr-FR" dirty="0" smtClean="0"/>
              <a:t> </a:t>
            </a:r>
            <a:r>
              <a:rPr lang="fr-FR" dirty="0"/>
              <a:t>- Explorer un </a:t>
            </a:r>
            <a:r>
              <a:rPr lang="fr-FR" dirty="0" smtClean="0"/>
              <a:t>phénomène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- </a:t>
            </a:r>
            <a:r>
              <a:rPr lang="fr-FR" dirty="0" smtClean="0"/>
              <a:t>Résoudre </a:t>
            </a:r>
            <a:r>
              <a:rPr lang="fr-FR" dirty="0"/>
              <a:t>un </a:t>
            </a:r>
            <a:r>
              <a:rPr lang="fr-FR" dirty="0" smtClean="0"/>
              <a:t>problème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- Questionner ou </a:t>
            </a:r>
            <a:r>
              <a:rPr lang="fr-FR" dirty="0" smtClean="0"/>
              <a:t>réfuter </a:t>
            </a:r>
            <a:r>
              <a:rPr lang="fr-FR" dirty="0"/>
              <a:t>des </a:t>
            </a:r>
            <a:r>
              <a:rPr lang="fr-FR" dirty="0" smtClean="0"/>
              <a:t>résultats </a:t>
            </a:r>
            <a:r>
              <a:rPr lang="fr-FR" dirty="0"/>
              <a:t>fournis dans des travaux </a:t>
            </a:r>
            <a:r>
              <a:rPr lang="fr-FR" dirty="0" smtClean="0"/>
              <a:t>antérieurs </a:t>
            </a:r>
            <a:r>
              <a:rPr lang="fr-FR" dirty="0"/>
              <a:t>ou une </a:t>
            </a:r>
            <a:r>
              <a:rPr lang="fr-FR" dirty="0" smtClean="0"/>
              <a:t>thèse </a:t>
            </a:r>
          </a:p>
          <a:p>
            <a:pPr marL="400050" lvl="1" indent="0" algn="just">
              <a:buNone/>
            </a:pPr>
            <a:r>
              <a:rPr lang="fr-FR" dirty="0"/>
              <a:t>- </a:t>
            </a:r>
            <a:r>
              <a:rPr lang="fr-FR" dirty="0" smtClean="0"/>
              <a:t>Expérimenter </a:t>
            </a:r>
            <a:r>
              <a:rPr lang="fr-FR" dirty="0"/>
              <a:t>un nouveau </a:t>
            </a:r>
            <a:r>
              <a:rPr lang="fr-FR" dirty="0" smtClean="0"/>
              <a:t>procédé́</a:t>
            </a:r>
            <a:r>
              <a:rPr lang="fr-FR" dirty="0"/>
              <a:t>, une nouvelle solution, une nouvelle </a:t>
            </a:r>
            <a:r>
              <a:rPr lang="fr-FR" dirty="0" smtClean="0"/>
              <a:t>théorie </a:t>
            </a:r>
            <a:r>
              <a:rPr lang="fr-FR" dirty="0"/>
              <a:t>- Appliquer une pratique à un </a:t>
            </a:r>
            <a:r>
              <a:rPr lang="fr-FR" dirty="0" smtClean="0"/>
              <a:t>phénomène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- De </a:t>
            </a:r>
            <a:r>
              <a:rPr lang="fr-FR" dirty="0" smtClean="0"/>
              <a:t>décrire </a:t>
            </a:r>
            <a:r>
              <a:rPr lang="fr-FR" dirty="0"/>
              <a:t>un </a:t>
            </a:r>
            <a:r>
              <a:rPr lang="fr-FR" dirty="0" smtClean="0"/>
              <a:t>phénomène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- Expliquer un </a:t>
            </a:r>
            <a:r>
              <a:rPr lang="fr-FR" dirty="0" smtClean="0"/>
              <a:t>phénomène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444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1.1. Qu’est-ce que la recherche? </a:t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fr-FR" dirty="0" smtClean="0"/>
              <a:t>La </a:t>
            </a:r>
            <a:r>
              <a:rPr lang="fr-FR" dirty="0"/>
              <a:t>recherche scientifique est un processus dynamique ou une </a:t>
            </a:r>
            <a:r>
              <a:rPr lang="fr-FR" dirty="0" smtClean="0"/>
              <a:t>démarche </a:t>
            </a:r>
            <a:r>
              <a:rPr lang="fr-FR" dirty="0"/>
              <a:t>rationnelle qui permet </a:t>
            </a:r>
            <a:r>
              <a:rPr lang="fr-FR" dirty="0" smtClean="0"/>
              <a:t>d’examiner </a:t>
            </a:r>
            <a:r>
              <a:rPr lang="fr-FR" dirty="0"/>
              <a:t>des </a:t>
            </a:r>
            <a:r>
              <a:rPr lang="fr-FR" dirty="0" smtClean="0"/>
              <a:t>phénomènes, </a:t>
            </a:r>
            <a:r>
              <a:rPr lang="fr-FR" dirty="0"/>
              <a:t>des </a:t>
            </a:r>
            <a:r>
              <a:rPr lang="fr-FR" dirty="0" smtClean="0"/>
              <a:t>problèmes </a:t>
            </a:r>
            <a:r>
              <a:rPr lang="fr-FR" dirty="0"/>
              <a:t>à </a:t>
            </a:r>
            <a:r>
              <a:rPr lang="fr-FR" dirty="0" smtClean="0"/>
              <a:t>résoudre, </a:t>
            </a:r>
            <a:r>
              <a:rPr lang="fr-FR" dirty="0"/>
              <a:t>et </a:t>
            </a:r>
            <a:r>
              <a:rPr lang="fr-FR" dirty="0" smtClean="0"/>
              <a:t>d’obtenir </a:t>
            </a:r>
            <a:r>
              <a:rPr lang="fr-FR" dirty="0"/>
              <a:t>des </a:t>
            </a:r>
            <a:r>
              <a:rPr lang="fr-FR" dirty="0" smtClean="0"/>
              <a:t>réponses précises </a:t>
            </a:r>
            <a:r>
              <a:rPr lang="fr-FR" dirty="0"/>
              <a:t>à partir </a:t>
            </a:r>
            <a:r>
              <a:rPr lang="fr-FR" dirty="0" smtClean="0"/>
              <a:t>d’investigations</a:t>
            </a:r>
            <a:r>
              <a:rPr lang="fr-FR" dirty="0"/>
              <a:t>. Ce processus se </a:t>
            </a:r>
            <a:r>
              <a:rPr lang="fr-FR" dirty="0" smtClean="0"/>
              <a:t>caractérise </a:t>
            </a:r>
            <a:r>
              <a:rPr lang="fr-FR" dirty="0"/>
              <a:t>par le fait </a:t>
            </a:r>
            <a:r>
              <a:rPr lang="fr-FR" dirty="0" smtClean="0"/>
              <a:t>qu'il </a:t>
            </a:r>
            <a:r>
              <a:rPr lang="fr-FR" dirty="0"/>
              <a:t>est </a:t>
            </a:r>
            <a:r>
              <a:rPr lang="fr-FR" dirty="0" smtClean="0"/>
              <a:t>systématique </a:t>
            </a:r>
            <a:r>
              <a:rPr lang="fr-FR" dirty="0"/>
              <a:t>et rigoureux et conduit à </a:t>
            </a:r>
            <a:r>
              <a:rPr lang="fr-FR" dirty="0" smtClean="0"/>
              <a:t>l’acquisition </a:t>
            </a:r>
            <a:r>
              <a:rPr lang="fr-FR" dirty="0"/>
              <a:t>de nouvelles connaissances. </a:t>
            </a:r>
            <a:endParaRPr lang="fr-FR" dirty="0" smtClean="0"/>
          </a:p>
          <a:p>
            <a:pPr algn="just"/>
            <a:r>
              <a:rPr lang="fr-FR" dirty="0" smtClean="0"/>
              <a:t>Les </a:t>
            </a:r>
            <a:r>
              <a:rPr lang="fr-FR" dirty="0"/>
              <a:t>fonctions de la recherche sont de </a:t>
            </a:r>
            <a:r>
              <a:rPr lang="fr-FR" dirty="0" smtClean="0"/>
              <a:t>décrire, d'expliquer, </a:t>
            </a:r>
            <a:r>
              <a:rPr lang="fr-FR" dirty="0"/>
              <a:t>de comprendre, de </a:t>
            </a:r>
            <a:r>
              <a:rPr lang="fr-FR" dirty="0" smtClean="0"/>
              <a:t>contrôler, </a:t>
            </a:r>
            <a:r>
              <a:rPr lang="fr-FR" dirty="0"/>
              <a:t>de </a:t>
            </a:r>
            <a:r>
              <a:rPr lang="fr-FR" dirty="0" smtClean="0"/>
              <a:t>prédire </a:t>
            </a:r>
            <a:r>
              <a:rPr lang="fr-FR" dirty="0"/>
              <a:t>des faits, des </a:t>
            </a:r>
            <a:r>
              <a:rPr lang="fr-FR" dirty="0" smtClean="0"/>
              <a:t>phénomènes </a:t>
            </a:r>
            <a:r>
              <a:rPr lang="fr-FR" dirty="0"/>
              <a:t>et des conduites. 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3473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1.2. Les </a:t>
            </a:r>
            <a:r>
              <a:rPr lang="fr-FR" b="1" dirty="0" smtClean="0"/>
              <a:t>différents </a:t>
            </a:r>
            <a:r>
              <a:rPr lang="fr-FR" b="1" dirty="0"/>
              <a:t>niveaux de recherche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/>
              <a:t>- </a:t>
            </a:r>
            <a:r>
              <a:rPr lang="fr-FR" sz="4000" dirty="0"/>
              <a:t>La </a:t>
            </a:r>
            <a:r>
              <a:rPr lang="fr-FR" sz="4000" dirty="0" smtClean="0"/>
              <a:t>description: déterminer nature &amp; caractéristiques d’un phénomène </a:t>
            </a:r>
          </a:p>
          <a:p>
            <a:pPr marL="0" indent="0" algn="just">
              <a:buNone/>
            </a:pPr>
            <a:r>
              <a:rPr lang="fr-FR" sz="4000" dirty="0" smtClean="0"/>
              <a:t>- </a:t>
            </a:r>
            <a:r>
              <a:rPr lang="fr-FR" sz="4000" dirty="0"/>
              <a:t>La </a:t>
            </a:r>
            <a:r>
              <a:rPr lang="fr-FR" sz="4000" dirty="0" smtClean="0"/>
              <a:t>classification: catégoriser, </a:t>
            </a:r>
            <a:r>
              <a:rPr lang="fr-FR" sz="4000" dirty="0"/>
              <a:t>regrouper, </a:t>
            </a:r>
            <a:endParaRPr lang="fr-FR" sz="4000" dirty="0" smtClean="0"/>
          </a:p>
          <a:p>
            <a:pPr marL="0" indent="0" algn="just">
              <a:buNone/>
            </a:pPr>
            <a:r>
              <a:rPr lang="fr-FR" sz="4000" dirty="0"/>
              <a:t>- L’explication / </a:t>
            </a:r>
            <a:r>
              <a:rPr lang="fr-FR" sz="4000" dirty="0" smtClean="0"/>
              <a:t>compréhension: répondre </a:t>
            </a:r>
            <a:r>
              <a:rPr lang="fr-FR" sz="4000" dirty="0"/>
              <a:t>à la question </a:t>
            </a:r>
            <a:r>
              <a:rPr lang="fr-FR" sz="4000" dirty="0" smtClean="0"/>
              <a:t>POURQUOI</a:t>
            </a:r>
            <a:r>
              <a:rPr lang="fr-FR" sz="4000" dirty="0"/>
              <a:t>? </a:t>
            </a:r>
            <a:endParaRPr lang="fr-FR" sz="4000" dirty="0" smtClean="0"/>
          </a:p>
          <a:p>
            <a:pPr marL="0" indent="0">
              <a:buNone/>
            </a:pPr>
            <a:endParaRPr lang="fr-FR" sz="40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2939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1.3. Les modes d’investigation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 smtClean="0"/>
              <a:t>L’approche quantitative: </a:t>
            </a:r>
            <a:r>
              <a:rPr lang="fr-FR" dirty="0"/>
              <a:t>recueillir des </a:t>
            </a:r>
            <a:r>
              <a:rPr lang="fr-FR" dirty="0" smtClean="0"/>
              <a:t>données </a:t>
            </a:r>
            <a:r>
              <a:rPr lang="fr-FR" dirty="0"/>
              <a:t>observables et </a:t>
            </a:r>
            <a:r>
              <a:rPr lang="fr-FR" dirty="0" smtClean="0"/>
              <a:t>quantifiables, </a:t>
            </a:r>
          </a:p>
          <a:p>
            <a:pPr algn="just"/>
            <a:r>
              <a:rPr lang="fr-FR" dirty="0" smtClean="0"/>
              <a:t>L’approche </a:t>
            </a:r>
            <a:r>
              <a:rPr lang="fr-FR" dirty="0"/>
              <a:t>qualitative </a:t>
            </a:r>
            <a:r>
              <a:rPr lang="fr-FR" dirty="0" smtClean="0"/>
              <a:t>: </a:t>
            </a:r>
            <a:r>
              <a:rPr lang="fr-FR" dirty="0"/>
              <a:t>donner sens au </a:t>
            </a:r>
            <a:r>
              <a:rPr lang="fr-CA" dirty="0" smtClean="0"/>
              <a:t>phénomène à travers ou au de-là de l’observation, de la description de l’interprétation et de l’appréciation du contexte;</a:t>
            </a:r>
            <a:endParaRPr lang="fr-FR" dirty="0" smtClean="0"/>
          </a:p>
          <a:p>
            <a:pPr algn="just"/>
            <a:r>
              <a:rPr lang="fr-FR" dirty="0" smtClean="0"/>
              <a:t>L’approche mixte: mobiliser </a:t>
            </a:r>
            <a:r>
              <a:rPr lang="fr-FR" dirty="0"/>
              <a:t>aussi bien les avantages du mode quantitatif que ceux du mode qualitatif. Cette conduite aide à maitriser le </a:t>
            </a:r>
            <a:r>
              <a:rPr lang="fr-FR" dirty="0" err="1" smtClean="0"/>
              <a:t>phénomène</a:t>
            </a:r>
            <a:r>
              <a:rPr lang="fr-FR" dirty="0" smtClean="0"/>
              <a:t> </a:t>
            </a:r>
            <a:r>
              <a:rPr lang="fr-FR" dirty="0"/>
              <a:t>dans </a:t>
            </a:r>
            <a:r>
              <a:rPr lang="fr-FR" dirty="0" smtClean="0"/>
              <a:t>« toutes » </a:t>
            </a:r>
            <a:r>
              <a:rPr lang="fr-FR" dirty="0"/>
              <a:t>ses dimensions. 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8268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1.4. Les </a:t>
            </a:r>
            <a:r>
              <a:rPr lang="fr-FR" b="1" dirty="0" smtClean="0"/>
              <a:t>différents </a:t>
            </a:r>
            <a:r>
              <a:rPr lang="fr-FR" b="1" dirty="0"/>
              <a:t>types </a:t>
            </a:r>
            <a:r>
              <a:rPr lang="fr-FR" b="1" dirty="0" smtClean="0"/>
              <a:t>d’étude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</a:t>
            </a:r>
            <a:r>
              <a:rPr lang="fr-FR" dirty="0" smtClean="0"/>
              <a:t>études </a:t>
            </a:r>
            <a:r>
              <a:rPr lang="fr-FR" dirty="0"/>
              <a:t>exploratoires et explicatives </a:t>
            </a:r>
            <a:endParaRPr lang="fr-FR" dirty="0" smtClean="0"/>
          </a:p>
          <a:p>
            <a:r>
              <a:rPr lang="fr-FR" dirty="0" smtClean="0"/>
              <a:t>Les études </a:t>
            </a:r>
            <a:r>
              <a:rPr lang="fr-FR" dirty="0"/>
              <a:t>descriptives et </a:t>
            </a:r>
            <a:r>
              <a:rPr lang="fr-FR" dirty="0" smtClean="0"/>
              <a:t>corrélationnelles</a:t>
            </a:r>
          </a:p>
          <a:p>
            <a:r>
              <a:rPr lang="fr-FR" dirty="0"/>
              <a:t>Les </a:t>
            </a:r>
            <a:r>
              <a:rPr lang="fr-FR" dirty="0" smtClean="0"/>
              <a:t>études corrélationnelles - explicatives </a:t>
            </a:r>
            <a:endParaRPr lang="fr-FR" dirty="0" smtClean="0">
              <a:effectLst/>
            </a:endParaRPr>
          </a:p>
          <a:p>
            <a:pPr algn="just"/>
            <a:r>
              <a:rPr lang="fr-FR" dirty="0" smtClean="0"/>
              <a:t>Les études expérimentales, </a:t>
            </a:r>
            <a:r>
              <a:rPr lang="fr-FR" dirty="0"/>
              <a:t>explicatives et </a:t>
            </a:r>
            <a:r>
              <a:rPr lang="fr-FR" dirty="0" smtClean="0"/>
              <a:t>prédictives </a:t>
            </a:r>
          </a:p>
          <a:p>
            <a:pPr algn="just"/>
            <a:r>
              <a:rPr lang="fr-FR" dirty="0"/>
              <a:t>Les </a:t>
            </a:r>
            <a:r>
              <a:rPr lang="fr-FR" dirty="0" smtClean="0"/>
              <a:t>études </a:t>
            </a:r>
            <a:r>
              <a:rPr lang="fr-FR" dirty="0"/>
              <a:t>qualitatives </a:t>
            </a:r>
            <a:endParaRPr lang="fr-FR" dirty="0" smtClean="0"/>
          </a:p>
          <a:p>
            <a:pPr algn="just"/>
            <a:endParaRPr lang="fr-FR" dirty="0" smtClean="0">
              <a:effectLst/>
            </a:endParaRP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4179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2. LES STRATÉGIES DE VÉRIFICATION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fr-FR" dirty="0"/>
              <a:t>2.1. </a:t>
            </a:r>
            <a:r>
              <a:rPr lang="fr-FR" dirty="0" smtClean="0"/>
              <a:t>L’observation: observer </a:t>
            </a:r>
            <a:r>
              <a:rPr lang="fr-FR" dirty="0"/>
              <a:t>le fait et à </a:t>
            </a:r>
            <a:r>
              <a:rPr lang="fr-FR" dirty="0" smtClean="0"/>
              <a:t>découvrir « tous » </a:t>
            </a:r>
            <a:r>
              <a:rPr lang="fr-FR" dirty="0"/>
              <a:t>les facteurs qui le composent </a:t>
            </a:r>
            <a:endParaRPr lang="fr-FR" dirty="0" smtClean="0"/>
          </a:p>
          <a:p>
            <a:pPr algn="just"/>
            <a:r>
              <a:rPr lang="fr-FR" dirty="0" smtClean="0"/>
              <a:t>2.2</a:t>
            </a:r>
            <a:r>
              <a:rPr lang="fr-FR" dirty="0"/>
              <a:t>. La </a:t>
            </a:r>
            <a:r>
              <a:rPr lang="fr-FR" dirty="0" smtClean="0"/>
              <a:t>stratégie expérimentale: manipuler </a:t>
            </a:r>
            <a:r>
              <a:rPr lang="fr-FR" dirty="0"/>
              <a:t>les facteurs </a:t>
            </a:r>
            <a:r>
              <a:rPr lang="fr-FR" dirty="0" smtClean="0"/>
              <a:t>d’intervention </a:t>
            </a:r>
            <a:r>
              <a:rPr lang="fr-FR" dirty="0"/>
              <a:t>pour en </a:t>
            </a:r>
            <a:r>
              <a:rPr lang="fr-FR" dirty="0" smtClean="0"/>
              <a:t>déterminer </a:t>
            </a:r>
            <a:r>
              <a:rPr lang="fr-FR" dirty="0"/>
              <a:t>les effets possibles sur </a:t>
            </a:r>
            <a:r>
              <a:rPr lang="fr-FR" dirty="0" smtClean="0"/>
              <a:t>l’objet </a:t>
            </a:r>
            <a:r>
              <a:rPr lang="fr-FR" dirty="0"/>
              <a:t>de </a:t>
            </a:r>
            <a:r>
              <a:rPr lang="fr-FR" dirty="0" smtClean="0"/>
              <a:t>l’intervention </a:t>
            </a:r>
          </a:p>
          <a:p>
            <a:pPr algn="just"/>
            <a:r>
              <a:rPr lang="fr-FR" dirty="0" smtClean="0"/>
              <a:t>2.3</a:t>
            </a:r>
            <a:r>
              <a:rPr lang="fr-FR" dirty="0"/>
              <a:t>. La </a:t>
            </a:r>
            <a:r>
              <a:rPr lang="fr-FR" dirty="0" smtClean="0"/>
              <a:t>stratégie quasi </a:t>
            </a:r>
            <a:r>
              <a:rPr lang="mr-IN" dirty="0" smtClean="0"/>
              <a:t>–</a:t>
            </a:r>
            <a:r>
              <a:rPr lang="fr-FR" dirty="0" smtClean="0"/>
              <a:t> expérimentale: </a:t>
            </a:r>
            <a:r>
              <a:rPr lang="fr-FR" dirty="0"/>
              <a:t>ne </a:t>
            </a:r>
            <a:r>
              <a:rPr lang="fr-FR" dirty="0" smtClean="0"/>
              <a:t>vérifie </a:t>
            </a:r>
            <a:r>
              <a:rPr lang="fr-FR" dirty="0"/>
              <a:t>que les conditions </a:t>
            </a:r>
            <a:r>
              <a:rPr lang="fr-FR" dirty="0" smtClean="0"/>
              <a:t>d'intervention </a:t>
            </a:r>
            <a:r>
              <a:rPr lang="fr-FR" dirty="0"/>
              <a:t>de la variable </a:t>
            </a:r>
            <a:r>
              <a:rPr lang="fr-FR" dirty="0" smtClean="0"/>
              <a:t>indépendante </a:t>
            </a:r>
          </a:p>
          <a:p>
            <a:pPr algn="just"/>
            <a:r>
              <a:rPr lang="fr-FR" dirty="0"/>
              <a:t>2.4. </a:t>
            </a:r>
            <a:r>
              <a:rPr lang="fr-FR" dirty="0" smtClean="0"/>
              <a:t>L’enqu</a:t>
            </a:r>
            <a:r>
              <a:rPr lang="fr-FR" dirty="0" smtClean="0"/>
              <a:t>ête: </a:t>
            </a:r>
            <a:r>
              <a:rPr lang="fr-FR" dirty="0" smtClean="0"/>
              <a:t>quête d'informations réalisée </a:t>
            </a:r>
            <a:r>
              <a:rPr lang="fr-FR" dirty="0"/>
              <a:t>par interrogation </a:t>
            </a:r>
            <a:r>
              <a:rPr lang="fr-FR" dirty="0" smtClean="0"/>
              <a:t>systématique </a:t>
            </a:r>
            <a:r>
              <a:rPr lang="fr-FR" dirty="0"/>
              <a:t>de sujets </a:t>
            </a:r>
            <a:r>
              <a:rPr lang="fr-FR" dirty="0" smtClean="0"/>
              <a:t>d'une </a:t>
            </a:r>
            <a:r>
              <a:rPr lang="fr-FR" dirty="0"/>
              <a:t>population </a:t>
            </a:r>
            <a:r>
              <a:rPr lang="fr-FR" dirty="0" smtClean="0"/>
              <a:t>déterminée </a:t>
            </a:r>
            <a:r>
              <a:rPr lang="fr-FR" dirty="0"/>
              <a:t>favorise </a:t>
            </a:r>
            <a:r>
              <a:rPr lang="fr-FR" dirty="0" smtClean="0"/>
              <a:t>l'utilisation </a:t>
            </a:r>
            <a:r>
              <a:rPr lang="fr-FR" dirty="0"/>
              <a:t>du questionnaire, du sondage et de </a:t>
            </a:r>
            <a:r>
              <a:rPr lang="fr-FR" dirty="0" smtClean="0"/>
              <a:t>l'entretien </a:t>
            </a:r>
          </a:p>
          <a:p>
            <a:pPr algn="just"/>
            <a:r>
              <a:rPr lang="fr-FR" dirty="0" smtClean="0"/>
              <a:t>2.5. L’étude de cas : étudie </a:t>
            </a:r>
            <a:r>
              <a:rPr lang="fr-FR" dirty="0"/>
              <a:t>un nombre limité de cas </a:t>
            </a:r>
            <a:r>
              <a:rPr lang="fr-FR" dirty="0" smtClean="0"/>
              <a:t>considérés </a:t>
            </a:r>
            <a:r>
              <a:rPr lang="fr-FR" dirty="0"/>
              <a:t>comme significatifs </a:t>
            </a:r>
            <a:endParaRPr lang="fr-FR" dirty="0" smtClean="0"/>
          </a:p>
          <a:p>
            <a:pPr algn="just"/>
            <a:r>
              <a:rPr lang="fr-FR" dirty="0" smtClean="0"/>
              <a:t>2.6</a:t>
            </a:r>
            <a:r>
              <a:rPr lang="fr-FR" dirty="0"/>
              <a:t>. La recherche-</a:t>
            </a:r>
            <a:r>
              <a:rPr lang="fr-FR" dirty="0" smtClean="0"/>
              <a:t>action: </a:t>
            </a:r>
            <a:r>
              <a:rPr lang="fr-FR" dirty="0"/>
              <a:t>action de modification de conduite sur les sujets </a:t>
            </a:r>
            <a:r>
              <a:rPr lang="fr-FR" dirty="0" smtClean="0"/>
              <a:t>impliqués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3759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3. LE PROCESSUS DE RECHERCHE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Cheminement </a:t>
            </a:r>
            <a:r>
              <a:rPr lang="fr-FR" dirty="0"/>
              <a:t>ordonné qui part de </a:t>
            </a:r>
            <a:r>
              <a:rPr lang="fr-FR" dirty="0" smtClean="0"/>
              <a:t>l'observation </a:t>
            </a:r>
            <a:r>
              <a:rPr lang="fr-FR" dirty="0"/>
              <a:t>à la discussion des conclusions scientifiques en passant respectivement par un </a:t>
            </a:r>
            <a:r>
              <a:rPr lang="fr-FR" dirty="0" smtClean="0"/>
              <a:t>problème </a:t>
            </a:r>
            <a:r>
              <a:rPr lang="fr-FR" dirty="0"/>
              <a:t>de recherche, une question de recherche, une </a:t>
            </a:r>
            <a:r>
              <a:rPr lang="fr-FR" dirty="0" smtClean="0"/>
              <a:t>hypothèse, </a:t>
            </a:r>
            <a:r>
              <a:rPr lang="fr-FR" dirty="0"/>
              <a:t>un objectif de recherche et une </a:t>
            </a:r>
            <a:r>
              <a:rPr lang="fr-FR" dirty="0" smtClean="0"/>
              <a:t>méthode </a:t>
            </a:r>
            <a:r>
              <a:rPr lang="fr-FR" dirty="0"/>
              <a:t>de </a:t>
            </a:r>
            <a:r>
              <a:rPr lang="fr-FR" dirty="0" smtClean="0"/>
              <a:t>résolution. </a:t>
            </a:r>
          </a:p>
          <a:p>
            <a:pPr algn="just"/>
            <a:r>
              <a:rPr lang="fr-FR" dirty="0"/>
              <a:t>P</a:t>
            </a:r>
            <a:r>
              <a:rPr lang="fr-FR" dirty="0" smtClean="0"/>
              <a:t>rocessus regroupé </a:t>
            </a:r>
            <a:r>
              <a:rPr lang="fr-FR" dirty="0"/>
              <a:t>en trois grandes phases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0033294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1423</TotalTime>
  <Words>540</Words>
  <Application>Microsoft Macintosh PowerPoint</Application>
  <PresentationFormat>Présentation à l'écran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Méthodes de recherche en administration publique - 1</vt:lpstr>
      <vt:lpstr>Présentation module de formation   30 -31 juillet 2020</vt:lpstr>
      <vt:lpstr>INTRODUCTION </vt:lpstr>
      <vt:lpstr>1.1. Qu’est-ce que la recherche?  </vt:lpstr>
      <vt:lpstr>1.2. Les différents niveaux de recherche </vt:lpstr>
      <vt:lpstr>1.3. Les modes d’investigation </vt:lpstr>
      <vt:lpstr>1.4. Les différents types d’étude </vt:lpstr>
      <vt:lpstr>2. LES STRATÉGIES DE VÉRIFICATION </vt:lpstr>
      <vt:lpstr>3. LE PROCESSUS DE RECHERCHE </vt:lpstr>
      <vt:lpstr>3.1 PHASE DE CONCEPTION / CONSTRUCTION DE L’OBJET D’ÉTUDE </vt:lpstr>
      <vt:lpstr>3.2 PHASE MÉTHODOLOGIQUE OU DE DÉCOUVERTE ET DE COLLECTE DE DONNÉES </vt:lpstr>
      <vt:lpstr>3.3 PHASE DE TRAITEMENT: ANALYSE/ PRÉSENTATION DES DONNÉES ET INTERPRÉTATION/ DISCUSSION </vt:lpstr>
      <vt:lpstr>4. Travaux en groupe</vt:lpstr>
      <vt:lpstr>5. Plan de présentation des travaux</vt:lpstr>
      <vt:lpstr>Consignes de rédaction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Méthodes de recherche en administration publique</dc:title>
  <dc:creator>Kabamba Bob</dc:creator>
  <cp:lastModifiedBy>Kabamba Bob</cp:lastModifiedBy>
  <cp:revision>35</cp:revision>
  <dcterms:created xsi:type="dcterms:W3CDTF">2020-07-28T11:25:12Z</dcterms:created>
  <dcterms:modified xsi:type="dcterms:W3CDTF">2020-07-29T11:08:29Z</dcterms:modified>
</cp:coreProperties>
</file>