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30"/>
  </p:notesMasterIdLst>
  <p:sldIdLst>
    <p:sldId id="280" r:id="rId2"/>
    <p:sldId id="281" r:id="rId3"/>
    <p:sldId id="282" r:id="rId4"/>
    <p:sldId id="283" r:id="rId5"/>
    <p:sldId id="284" r:id="rId6"/>
    <p:sldId id="285" r:id="rId7"/>
    <p:sldId id="286" r:id="rId8"/>
    <p:sldId id="287" r:id="rId9"/>
    <p:sldId id="288" r:id="rId10"/>
    <p:sldId id="294" r:id="rId11"/>
    <p:sldId id="295" r:id="rId12"/>
    <p:sldId id="257" r:id="rId13"/>
    <p:sldId id="258" r:id="rId14"/>
    <p:sldId id="275" r:id="rId15"/>
    <p:sldId id="261" r:id="rId16"/>
    <p:sldId id="300" r:id="rId17"/>
    <p:sldId id="276" r:id="rId18"/>
    <p:sldId id="263" r:id="rId19"/>
    <p:sldId id="279" r:id="rId20"/>
    <p:sldId id="264" r:id="rId21"/>
    <p:sldId id="277" r:id="rId22"/>
    <p:sldId id="278" r:id="rId23"/>
    <p:sldId id="265" r:id="rId24"/>
    <p:sldId id="293" r:id="rId25"/>
    <p:sldId id="301" r:id="rId26"/>
    <p:sldId id="297" r:id="rId27"/>
    <p:sldId id="302" r:id="rId28"/>
    <p:sldId id="27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a Marine" initials="MM" lastIdx="28" clrIdx="0">
    <p:extLst>
      <p:ext uri="{19B8F6BF-5375-455C-9EA6-DF929625EA0E}">
        <p15:presenceInfo xmlns:p15="http://schemas.microsoft.com/office/powerpoint/2012/main" userId="Mina Mar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90" autoAdjust="0"/>
    <p:restoredTop sz="95332" autoAdjust="0"/>
  </p:normalViewPr>
  <p:slideViewPr>
    <p:cSldViewPr snapToGrid="0">
      <p:cViewPr>
        <p:scale>
          <a:sx n="70" d="100"/>
          <a:sy n="70" d="100"/>
        </p:scale>
        <p:origin x="1066" y="4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02T10:26:43.714" idx="8">
    <p:pos x="10" y="10"/>
    <p:text/>
    <p:extLst mod="1">
      <p:ext uri="{C676402C-5697-4E1C-873F-D02D1690AC5C}">
        <p15:threadingInfo xmlns:p15="http://schemas.microsoft.com/office/powerpoint/2012/main" timeZoneBias="-120"/>
      </p:ext>
    </p:extLst>
  </p:cm>
  <p:cm authorId="1" dt="2021-09-16T11:28:50.402" idx="23">
    <p:pos x="10" y="146"/>
    <p:text>Endoscopy can help to suspect the diagnosis of GPA or CIDML. 
Indeed, endoscopy is useful for the topography of the lesions and we know that GPA generates more lateral lesions whereas cocaine use leads to midline damages.
But the macroscopic aspect doesn’t allow to make the difference between GPA and CIDML.</p:text>
    <p:extLst>
      <p:ext uri="{C676402C-5697-4E1C-873F-D02D1690AC5C}">
        <p15:threadingInfo xmlns:p15="http://schemas.microsoft.com/office/powerpoint/2012/main" timeZoneBias="-120">
          <p15:parentCm authorId="1" idx="8"/>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20T10:52:35.538" idx="26">
    <p:pos x="10" y="10"/>
    <p:text>Neutrophile elastase : cibles des ANCA, constituant du NET (neutrophil extracellular traps)</p:text>
    <p:extLst>
      <p:ext uri="{C676402C-5697-4E1C-873F-D02D1690AC5C}">
        <p15:threadingInfo xmlns:p15="http://schemas.microsoft.com/office/powerpoint/2012/main" timeZoneBias="-60"/>
      </p:ext>
    </p:extLst>
  </p:cm>
  <p:cm authorId="1" dt="2022-03-20T11:07:14.855" idx="27">
    <p:pos x="10" y="146"/>
    <p:text>HNE est une sérine protéase dont le role deletere a été mis en évidence dans de nombreuses pathologies inflammatoires respiratoires tellques que l'asthme, la BPCO, la mucoviscidose. elle a un effet pro inflammatoire et une capacité à détruire la matrace extra cellulaire.</p:text>
    <p:extLst>
      <p:ext uri="{C676402C-5697-4E1C-873F-D02D1690AC5C}">
        <p15:threadingInfo xmlns:p15="http://schemas.microsoft.com/office/powerpoint/2012/main" timeZoneBias="-60">
          <p15:parentCm authorId="1" idx="26"/>
        </p15:threadingInfo>
      </p:ext>
    </p:extLst>
  </p:cm>
  <p:cm authorId="1" dt="2022-03-20T11:12:45.399" idx="28">
    <p:pos x="10" y="282"/>
    <p:text>One of these atypical p-ANCA is human neutrophil elastase (HNE), which shares sequence and structural homology with the classic c-ANCA-associated antigen PR-3</p:text>
    <p:extLst>
      <p:ext uri="{C676402C-5697-4E1C-873F-D02D1690AC5C}">
        <p15:threadingInfo xmlns:p15="http://schemas.microsoft.com/office/powerpoint/2012/main" timeZoneBias="-60">
          <p15:parentCm authorId="1" idx="26"/>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1CB26-1574-460D-9FB2-976274DB5E86}" type="datetimeFigureOut">
              <a:rPr lang="fr-BE" smtClean="0"/>
              <a:t>20/03/2022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B5EE2-EAB3-42D0-BBAB-6CF23D1F7974}" type="slidenum">
              <a:rPr lang="fr-BE" smtClean="0"/>
              <a:t>‹N°›</a:t>
            </a:fld>
            <a:endParaRPr lang="fr-BE"/>
          </a:p>
        </p:txBody>
      </p:sp>
    </p:spTree>
    <p:extLst>
      <p:ext uri="{BB962C8B-B14F-4D97-AF65-F5344CB8AC3E}">
        <p14:creationId xmlns:p14="http://schemas.microsoft.com/office/powerpoint/2010/main" val="206704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b="0" i="0" kern="1200" dirty="0" smtClean="0">
                <a:solidFill>
                  <a:schemeClr val="tx1"/>
                </a:solidFill>
                <a:effectLst/>
                <a:latin typeface="+mn-lt"/>
                <a:ea typeface="+mn-ea"/>
                <a:cs typeface="+mn-cs"/>
              </a:rPr>
              <a:t> propriétés physico-chimiques semblables à celles de la cocaïne et l’augmentation des effets euphorisants et stimulants de la cocaïne</a:t>
            </a:r>
          </a:p>
          <a:p>
            <a:r>
              <a:rPr lang="fr-BE" sz="1200" b="0" i="0" kern="1200" dirty="0" smtClean="0">
                <a:solidFill>
                  <a:schemeClr val="tx1"/>
                </a:solidFill>
                <a:effectLst/>
                <a:latin typeface="+mn-lt"/>
                <a:ea typeface="+mn-ea"/>
                <a:cs typeface="+mn-cs"/>
              </a:rPr>
              <a:t>Anti helminthes. Utiliser</a:t>
            </a:r>
            <a:r>
              <a:rPr lang="fr-BE" sz="1200" b="0" i="0" kern="1200" baseline="0" dirty="0" smtClean="0">
                <a:solidFill>
                  <a:schemeClr val="tx1"/>
                </a:solidFill>
                <a:effectLst/>
                <a:latin typeface="+mn-lt"/>
                <a:ea typeface="+mn-ea"/>
                <a:cs typeface="+mn-cs"/>
              </a:rPr>
              <a:t> dans le </a:t>
            </a:r>
            <a:r>
              <a:rPr lang="fr-BE" sz="1200" b="0" i="0" kern="1200" baseline="0" dirty="0" err="1" smtClean="0">
                <a:solidFill>
                  <a:schemeClr val="tx1"/>
                </a:solidFill>
                <a:effectLst/>
                <a:latin typeface="+mn-lt"/>
                <a:ea typeface="+mn-ea"/>
                <a:cs typeface="+mn-cs"/>
              </a:rPr>
              <a:t>ttt</a:t>
            </a:r>
            <a:r>
              <a:rPr lang="fr-BE" sz="1200" b="0" i="0" kern="1200" baseline="0" dirty="0" smtClean="0">
                <a:solidFill>
                  <a:schemeClr val="tx1"/>
                </a:solidFill>
                <a:effectLst/>
                <a:latin typeface="+mn-lt"/>
                <a:ea typeface="+mn-ea"/>
                <a:cs typeface="+mn-cs"/>
              </a:rPr>
              <a:t> des </a:t>
            </a:r>
            <a:r>
              <a:rPr lang="fr-BE" sz="1200" b="0" i="0" kern="1200" baseline="0" dirty="0" err="1" smtClean="0">
                <a:solidFill>
                  <a:schemeClr val="tx1"/>
                </a:solidFill>
                <a:effectLst/>
                <a:latin typeface="+mn-lt"/>
                <a:ea typeface="+mn-ea"/>
                <a:cs typeface="+mn-cs"/>
              </a:rPr>
              <a:t>neo</a:t>
            </a:r>
            <a:r>
              <a:rPr lang="fr-BE" sz="1200" b="0" i="0" kern="1200" baseline="0" dirty="0" smtClean="0">
                <a:solidFill>
                  <a:schemeClr val="tx1"/>
                </a:solidFill>
                <a:effectLst/>
                <a:latin typeface="+mn-lt"/>
                <a:ea typeface="+mn-ea"/>
                <a:cs typeface="+mn-cs"/>
              </a:rPr>
              <a:t> du colon, Pr mais EI graves </a:t>
            </a:r>
            <a:r>
              <a:rPr lang="fr-BE" sz="1200" b="0" i="0" kern="1200" baseline="0" dirty="0" err="1" smtClean="0">
                <a:solidFill>
                  <a:schemeClr val="tx1"/>
                </a:solidFill>
                <a:effectLst/>
                <a:latin typeface="+mn-lt"/>
                <a:ea typeface="+mn-ea"/>
                <a:cs typeface="+mn-cs"/>
              </a:rPr>
              <a:t>tellques</a:t>
            </a:r>
            <a:r>
              <a:rPr lang="fr-BE" sz="1200" b="0" i="0" kern="1200" baseline="0" dirty="0" smtClean="0">
                <a:solidFill>
                  <a:schemeClr val="tx1"/>
                </a:solidFill>
                <a:effectLst/>
                <a:latin typeface="+mn-lt"/>
                <a:ea typeface="+mn-ea"/>
                <a:cs typeface="+mn-cs"/>
              </a:rPr>
              <a:t> agranulocytose, glomérulonéphrites ou encore nécroses cutanées. </a:t>
            </a:r>
            <a:endParaRPr lang="fr-FR" dirty="0"/>
          </a:p>
        </p:txBody>
      </p:sp>
      <p:sp>
        <p:nvSpPr>
          <p:cNvPr id="4" name="Espace réservé du numéro de diapositive 3"/>
          <p:cNvSpPr>
            <a:spLocks noGrp="1"/>
          </p:cNvSpPr>
          <p:nvPr>
            <p:ph type="sldNum" sz="quarter" idx="10"/>
          </p:nvPr>
        </p:nvSpPr>
        <p:spPr/>
        <p:txBody>
          <a:bodyPr/>
          <a:lstStyle/>
          <a:p>
            <a:fld id="{FA8BBE60-0483-5F43-B5B7-2725D85619CC}" type="slidenum">
              <a:rPr lang="fr-FR" smtClean="0"/>
              <a:t>10</a:t>
            </a:fld>
            <a:endParaRPr lang="fr-FR"/>
          </a:p>
        </p:txBody>
      </p:sp>
    </p:spTree>
    <p:extLst>
      <p:ext uri="{BB962C8B-B14F-4D97-AF65-F5344CB8AC3E}">
        <p14:creationId xmlns:p14="http://schemas.microsoft.com/office/powerpoint/2010/main" val="112009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HNE : </a:t>
            </a:r>
            <a:r>
              <a:rPr lang="fr-BE" sz="1200" b="0" i="0" kern="1200" dirty="0" err="1" smtClean="0">
                <a:solidFill>
                  <a:schemeClr val="tx1"/>
                </a:solidFill>
                <a:effectLst/>
                <a:latin typeface="+mn-lt"/>
                <a:ea typeface="+mn-ea"/>
                <a:cs typeface="+mn-cs"/>
              </a:rPr>
              <a:t>human</a:t>
            </a:r>
            <a:r>
              <a:rPr lang="fr-BE" sz="1200" b="0" i="0" kern="1200" dirty="0" smtClean="0">
                <a:solidFill>
                  <a:schemeClr val="tx1"/>
                </a:solidFill>
                <a:effectLst/>
                <a:latin typeface="+mn-lt"/>
                <a:ea typeface="+mn-ea"/>
                <a:cs typeface="+mn-cs"/>
              </a:rPr>
              <a:t> </a:t>
            </a:r>
            <a:r>
              <a:rPr lang="fr-BE" sz="1200" b="0" i="0" kern="1200" dirty="0" err="1" smtClean="0">
                <a:solidFill>
                  <a:schemeClr val="tx1"/>
                </a:solidFill>
                <a:effectLst/>
                <a:latin typeface="+mn-lt"/>
                <a:ea typeface="+mn-ea"/>
                <a:cs typeface="+mn-cs"/>
              </a:rPr>
              <a:t>neutrophil</a:t>
            </a:r>
            <a:r>
              <a:rPr lang="fr-BE" sz="1200" b="0" i="0" kern="1200" dirty="0" smtClean="0">
                <a:solidFill>
                  <a:schemeClr val="tx1"/>
                </a:solidFill>
                <a:effectLst/>
                <a:latin typeface="+mn-lt"/>
                <a:ea typeface="+mn-ea"/>
                <a:cs typeface="+mn-cs"/>
              </a:rPr>
              <a:t> </a:t>
            </a:r>
            <a:r>
              <a:rPr lang="fr-BE" sz="1200" b="0" i="0" kern="1200" dirty="0" err="1" smtClean="0">
                <a:solidFill>
                  <a:schemeClr val="tx1"/>
                </a:solidFill>
                <a:effectLst/>
                <a:latin typeface="+mn-lt"/>
                <a:ea typeface="+mn-ea"/>
                <a:cs typeface="+mn-cs"/>
              </a:rPr>
              <a:t>elastase</a:t>
            </a:r>
            <a:r>
              <a:rPr lang="fr-BE" sz="1200" b="0" i="0" kern="1200" dirty="0" smtClean="0">
                <a:solidFill>
                  <a:schemeClr val="tx1"/>
                </a:solidFill>
                <a:effectLst/>
                <a:latin typeface="+mn-lt"/>
                <a:ea typeface="+mn-ea"/>
                <a:cs typeface="+mn-cs"/>
              </a:rPr>
              <a:t> </a:t>
            </a:r>
          </a:p>
          <a:p>
            <a:r>
              <a:rPr lang="fr-BE" sz="1200" b="0" i="0" kern="1200" dirty="0" smtClean="0">
                <a:solidFill>
                  <a:schemeClr val="tx1"/>
                </a:solidFill>
                <a:effectLst/>
                <a:latin typeface="+mn-lt"/>
                <a:ea typeface="+mn-ea"/>
                <a:cs typeface="+mn-cs"/>
              </a:rPr>
              <a:t>= constituants</a:t>
            </a:r>
            <a:r>
              <a:rPr lang="fr-BE" sz="1200" b="0" i="0" kern="1200" baseline="0" dirty="0" smtClean="0">
                <a:solidFill>
                  <a:schemeClr val="tx1"/>
                </a:solidFill>
                <a:effectLst/>
                <a:latin typeface="+mn-lt"/>
                <a:ea typeface="+mn-ea"/>
                <a:cs typeface="+mn-cs"/>
              </a:rPr>
              <a:t> du NET, sérine protéase dont le </a:t>
            </a:r>
            <a:r>
              <a:rPr lang="fr-BE" sz="1200" b="0" i="0" kern="1200" baseline="0" dirty="0" err="1" smtClean="0">
                <a:solidFill>
                  <a:schemeClr val="tx1"/>
                </a:solidFill>
                <a:effectLst/>
                <a:latin typeface="+mn-lt"/>
                <a:ea typeface="+mn-ea"/>
                <a:cs typeface="+mn-cs"/>
              </a:rPr>
              <a:t>role</a:t>
            </a:r>
            <a:r>
              <a:rPr lang="fr-BE" sz="1200" b="0" i="0" kern="1200" baseline="0" dirty="0" smtClean="0">
                <a:solidFill>
                  <a:schemeClr val="tx1"/>
                </a:solidFill>
                <a:effectLst/>
                <a:latin typeface="+mn-lt"/>
                <a:ea typeface="+mn-ea"/>
                <a:cs typeface="+mn-cs"/>
              </a:rPr>
              <a:t> délétère a été mis en évidence dans de nombreuses pathologies inflammatoires respiratoires </a:t>
            </a:r>
            <a:r>
              <a:rPr lang="fr-BE" sz="1200" b="0" i="0" kern="1200" baseline="0" dirty="0" err="1" smtClean="0">
                <a:solidFill>
                  <a:schemeClr val="tx1"/>
                </a:solidFill>
                <a:effectLst/>
                <a:latin typeface="+mn-lt"/>
                <a:ea typeface="+mn-ea"/>
                <a:cs typeface="+mn-cs"/>
              </a:rPr>
              <a:t>tellques</a:t>
            </a:r>
            <a:r>
              <a:rPr lang="fr-BE" sz="1200" b="0" i="0" kern="1200" baseline="0" dirty="0" smtClean="0">
                <a:solidFill>
                  <a:schemeClr val="tx1"/>
                </a:solidFill>
                <a:effectLst/>
                <a:latin typeface="+mn-lt"/>
                <a:ea typeface="+mn-ea"/>
                <a:cs typeface="+mn-cs"/>
              </a:rPr>
              <a:t> que l'asthme, la BPCO, la mucoviscidose.  Pro inflammatoire  + capacité à détruire la </a:t>
            </a:r>
            <a:r>
              <a:rPr lang="fr-BE" sz="1200" b="0" i="0" kern="1200" baseline="0" dirty="0" err="1" smtClean="0">
                <a:solidFill>
                  <a:schemeClr val="tx1"/>
                </a:solidFill>
                <a:effectLst/>
                <a:latin typeface="+mn-lt"/>
                <a:ea typeface="+mn-ea"/>
                <a:cs typeface="+mn-cs"/>
              </a:rPr>
              <a:t>matrace</a:t>
            </a:r>
            <a:r>
              <a:rPr lang="fr-BE" sz="1200" b="0" i="0" kern="1200" baseline="0" dirty="0" smtClean="0">
                <a:solidFill>
                  <a:schemeClr val="tx1"/>
                </a:solidFill>
                <a:effectLst/>
                <a:latin typeface="+mn-lt"/>
                <a:ea typeface="+mn-ea"/>
                <a:cs typeface="+mn-cs"/>
              </a:rPr>
              <a:t> extra cellulaire.</a:t>
            </a:r>
          </a:p>
          <a:p>
            <a:r>
              <a:rPr lang="fr-BE" sz="1200" b="0" i="0" kern="1200" baseline="0" dirty="0" smtClean="0">
                <a:solidFill>
                  <a:schemeClr val="tx1"/>
                </a:solidFill>
                <a:effectLst/>
                <a:latin typeface="+mn-lt"/>
                <a:ea typeface="+mn-ea"/>
                <a:cs typeface="+mn-cs"/>
              </a:rPr>
              <a:t>= entraine formation d’AC, ANCA, anti HNE</a:t>
            </a:r>
          </a:p>
          <a:p>
            <a:r>
              <a:rPr lang="fr-BE" sz="1200" b="0" i="0" kern="1200" baseline="0" dirty="0" smtClean="0">
                <a:solidFill>
                  <a:schemeClr val="tx1"/>
                </a:solidFill>
                <a:effectLst/>
                <a:latin typeface="+mn-lt"/>
                <a:ea typeface="+mn-ea"/>
                <a:cs typeface="+mn-cs"/>
              </a:rPr>
              <a:t>= HNE a homologie de séquence et de structure avec PR3</a:t>
            </a:r>
            <a:endParaRPr lang="fr-BE" dirty="0"/>
          </a:p>
        </p:txBody>
      </p:sp>
      <p:sp>
        <p:nvSpPr>
          <p:cNvPr id="4" name="Espace réservé du numéro de diapositive 3"/>
          <p:cNvSpPr>
            <a:spLocks noGrp="1"/>
          </p:cNvSpPr>
          <p:nvPr>
            <p:ph type="sldNum" sz="quarter" idx="10"/>
          </p:nvPr>
        </p:nvSpPr>
        <p:spPr/>
        <p:txBody>
          <a:bodyPr/>
          <a:lstStyle/>
          <a:p>
            <a:fld id="{620B5EE2-EAB3-42D0-BBAB-6CF23D1F7974}" type="slidenum">
              <a:rPr lang="fr-BE" smtClean="0"/>
              <a:t>25</a:t>
            </a:fld>
            <a:endParaRPr lang="fr-BE"/>
          </a:p>
        </p:txBody>
      </p:sp>
    </p:spTree>
    <p:extLst>
      <p:ext uri="{BB962C8B-B14F-4D97-AF65-F5344CB8AC3E}">
        <p14:creationId xmlns:p14="http://schemas.microsoft.com/office/powerpoint/2010/main" val="402746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8BBE60-0483-5F43-B5B7-2725D85619CC}" type="slidenum">
              <a:rPr lang="fr-FR" smtClean="0"/>
              <a:t>27</a:t>
            </a:fld>
            <a:endParaRPr lang="fr-FR"/>
          </a:p>
        </p:txBody>
      </p:sp>
    </p:spTree>
    <p:extLst>
      <p:ext uri="{BB962C8B-B14F-4D97-AF65-F5344CB8AC3E}">
        <p14:creationId xmlns:p14="http://schemas.microsoft.com/office/powerpoint/2010/main" val="192738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52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045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9775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1293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smtClean="0"/>
              <a:t>3/20/2022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15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495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3/20/2022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4582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027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3/20/2022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635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3/20/2022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3601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smtClean="0"/>
              <a:t>3/20/2022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67875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3/20/2022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213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inscrire à l'ULiège">
            <a:extLst>
              <a:ext uri="{FF2B5EF4-FFF2-40B4-BE49-F238E27FC236}">
                <a16:creationId xmlns:a16="http://schemas.microsoft.com/office/drawing/2014/main" id="{EE1D38D3-837E-4015-A40D-B26FAD62F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50159"/>
            <a:ext cx="2366597"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a:extLst>
              <a:ext uri="{FF2B5EF4-FFF2-40B4-BE49-F238E27FC236}">
                <a16:creationId xmlns:a16="http://schemas.microsoft.com/office/drawing/2014/main" id="{9C562115-BAB1-47D6-8DB5-DA9635868278}"/>
              </a:ext>
            </a:extLst>
          </p:cNvPr>
          <p:cNvSpPr>
            <a:spLocks noGrp="1"/>
          </p:cNvSpPr>
          <p:nvPr>
            <p:ph type="ctrTitle"/>
          </p:nvPr>
        </p:nvSpPr>
        <p:spPr>
          <a:xfrm>
            <a:off x="0" y="1136341"/>
            <a:ext cx="12192000" cy="2682743"/>
          </a:xfrm>
        </p:spPr>
        <p:txBody>
          <a:bodyPr>
            <a:normAutofit/>
          </a:bodyPr>
          <a:lstStyle/>
          <a:p>
            <a:r>
              <a:rPr lang="fr-BE" sz="4800" b="1" dirty="0"/>
              <a:t>Les vascularites à ANCA chez les consommateurs de cocaïne :</a:t>
            </a:r>
            <a:br>
              <a:rPr lang="fr-BE" sz="4800" b="1" dirty="0"/>
            </a:br>
            <a:r>
              <a:rPr lang="fr-BE" sz="4800" b="1" dirty="0"/>
              <a:t> </a:t>
            </a:r>
            <a:br>
              <a:rPr lang="fr-BE" sz="4800" b="1" dirty="0"/>
            </a:br>
            <a:r>
              <a:rPr lang="fr-BE" sz="4800" b="1" dirty="0"/>
              <a:t>                    …. de la poudre aux yeux ? </a:t>
            </a:r>
          </a:p>
        </p:txBody>
      </p:sp>
      <p:sp>
        <p:nvSpPr>
          <p:cNvPr id="3" name="Sous-titre 2">
            <a:extLst>
              <a:ext uri="{FF2B5EF4-FFF2-40B4-BE49-F238E27FC236}">
                <a16:creationId xmlns:a16="http://schemas.microsoft.com/office/drawing/2014/main" id="{2667FB6E-B8B9-474A-B5EF-8CE684621849}"/>
              </a:ext>
            </a:extLst>
          </p:cNvPr>
          <p:cNvSpPr>
            <a:spLocks noGrp="1"/>
          </p:cNvSpPr>
          <p:nvPr>
            <p:ph type="subTitle" idx="1"/>
          </p:nvPr>
        </p:nvSpPr>
        <p:spPr>
          <a:xfrm>
            <a:off x="2653477" y="5240018"/>
            <a:ext cx="3537053" cy="740629"/>
          </a:xfrm>
        </p:spPr>
        <p:txBody>
          <a:bodyPr>
            <a:normAutofit/>
          </a:bodyPr>
          <a:lstStyle/>
          <a:p>
            <a:pPr algn="ctr"/>
            <a:r>
              <a:rPr lang="fr-BE" b="1" dirty="0"/>
              <a:t>GLEM </a:t>
            </a:r>
            <a:r>
              <a:rPr lang="fr-BE" b="1" dirty="0" smtClean="0"/>
              <a:t>ORL 21.03.22</a:t>
            </a:r>
            <a:endParaRPr lang="fr-BE" b="1" dirty="0"/>
          </a:p>
        </p:txBody>
      </p:sp>
      <p:pic>
        <p:nvPicPr>
          <p:cNvPr id="2050" name="Picture 2" descr="CHU de Liège - Home | Facebook">
            <a:extLst>
              <a:ext uri="{FF2B5EF4-FFF2-40B4-BE49-F238E27FC236}">
                <a16:creationId xmlns:a16="http://schemas.microsoft.com/office/drawing/2014/main" id="{9F2B15C6-8483-437B-B814-8B1BA68B89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51" b="23338"/>
          <a:stretch/>
        </p:blipFill>
        <p:spPr bwMode="auto">
          <a:xfrm>
            <a:off x="10477500" y="0"/>
            <a:ext cx="1714500" cy="9894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a:extLst>
              <a:ext uri="{FF2B5EF4-FFF2-40B4-BE49-F238E27FC236}">
                <a16:creationId xmlns:a16="http://schemas.microsoft.com/office/drawing/2014/main" id="{74299D9B-4784-463C-A78F-E8740AA8845B}"/>
              </a:ext>
            </a:extLst>
          </p:cNvPr>
          <p:cNvSpPr txBox="1"/>
          <p:nvPr/>
        </p:nvSpPr>
        <p:spPr>
          <a:xfrm>
            <a:off x="6692037" y="4859806"/>
            <a:ext cx="3201850" cy="1477328"/>
          </a:xfrm>
          <a:prstGeom prst="rect">
            <a:avLst/>
          </a:prstGeom>
          <a:noFill/>
        </p:spPr>
        <p:txBody>
          <a:bodyPr wrap="square" rtlCol="0">
            <a:spAutoFit/>
          </a:bodyPr>
          <a:lstStyle/>
          <a:p>
            <a:r>
              <a:rPr lang="fr-BE" sz="1800" dirty="0" err="1">
                <a:solidFill>
                  <a:schemeClr val="bg1">
                    <a:lumMod val="50000"/>
                  </a:schemeClr>
                </a:solidFill>
              </a:rPr>
              <a:t>Meilyn</a:t>
            </a:r>
            <a:r>
              <a:rPr lang="fr-BE" sz="1800" dirty="0">
                <a:solidFill>
                  <a:schemeClr val="bg1">
                    <a:lumMod val="50000"/>
                  </a:schemeClr>
                </a:solidFill>
              </a:rPr>
              <a:t> </a:t>
            </a:r>
            <a:r>
              <a:rPr lang="fr-BE" dirty="0">
                <a:solidFill>
                  <a:schemeClr val="bg1">
                    <a:lumMod val="50000"/>
                  </a:schemeClr>
                </a:solidFill>
              </a:rPr>
              <a:t>B</a:t>
            </a:r>
            <a:r>
              <a:rPr lang="fr-BE" sz="1800" dirty="0">
                <a:solidFill>
                  <a:schemeClr val="bg1">
                    <a:lumMod val="50000"/>
                  </a:schemeClr>
                </a:solidFill>
              </a:rPr>
              <a:t>olland</a:t>
            </a:r>
          </a:p>
          <a:p>
            <a:r>
              <a:rPr lang="fr-BE" dirty="0">
                <a:solidFill>
                  <a:schemeClr val="bg1">
                    <a:lumMod val="50000"/>
                  </a:schemeClr>
                </a:solidFill>
              </a:rPr>
              <a:t>M</a:t>
            </a:r>
            <a:r>
              <a:rPr lang="fr-BE" sz="1800" dirty="0">
                <a:solidFill>
                  <a:schemeClr val="bg1">
                    <a:lumMod val="50000"/>
                  </a:schemeClr>
                </a:solidFill>
              </a:rPr>
              <a:t>arine Mina</a:t>
            </a:r>
          </a:p>
          <a:p>
            <a:r>
              <a:rPr lang="fr-BE" dirty="0">
                <a:solidFill>
                  <a:schemeClr val="bg1">
                    <a:lumMod val="50000"/>
                  </a:schemeClr>
                </a:solidFill>
              </a:rPr>
              <a:t>Olivier Malaise</a:t>
            </a:r>
          </a:p>
          <a:p>
            <a:endParaRPr lang="fr-BE" dirty="0">
              <a:solidFill>
                <a:schemeClr val="bg1">
                  <a:lumMod val="50000"/>
                </a:schemeClr>
              </a:solidFill>
            </a:endParaRPr>
          </a:p>
          <a:p>
            <a:r>
              <a:rPr lang="fr-BE" dirty="0">
                <a:solidFill>
                  <a:schemeClr val="bg1">
                    <a:lumMod val="50000"/>
                  </a:schemeClr>
                </a:solidFill>
              </a:rPr>
              <a:t>SERVICE DE RHUMATOLOGIE</a:t>
            </a:r>
          </a:p>
        </p:txBody>
      </p:sp>
      <p:sp>
        <p:nvSpPr>
          <p:cNvPr id="7" name="ZoneTexte 6">
            <a:extLst>
              <a:ext uri="{FF2B5EF4-FFF2-40B4-BE49-F238E27FC236}">
                <a16:creationId xmlns:a16="http://schemas.microsoft.com/office/drawing/2014/main" id="{74299D9B-4784-463C-A78F-E8740AA8845B}"/>
              </a:ext>
            </a:extLst>
          </p:cNvPr>
          <p:cNvSpPr txBox="1"/>
          <p:nvPr/>
        </p:nvSpPr>
        <p:spPr>
          <a:xfrm>
            <a:off x="9701915" y="4849755"/>
            <a:ext cx="1964011" cy="1477328"/>
          </a:xfrm>
          <a:prstGeom prst="rect">
            <a:avLst/>
          </a:prstGeom>
          <a:noFill/>
        </p:spPr>
        <p:txBody>
          <a:bodyPr wrap="square" rtlCol="0">
            <a:spAutoFit/>
          </a:bodyPr>
          <a:lstStyle/>
          <a:p>
            <a:r>
              <a:rPr lang="fr-BE" dirty="0">
                <a:solidFill>
                  <a:schemeClr val="bg1">
                    <a:lumMod val="50000"/>
                  </a:schemeClr>
                </a:solidFill>
              </a:rPr>
              <a:t>Laurence Pottier</a:t>
            </a:r>
          </a:p>
          <a:p>
            <a:r>
              <a:rPr lang="fr-BE" dirty="0">
                <a:solidFill>
                  <a:schemeClr val="bg1">
                    <a:lumMod val="50000"/>
                  </a:schemeClr>
                </a:solidFill>
              </a:rPr>
              <a:t>Anne-Lise Poirrier</a:t>
            </a:r>
          </a:p>
          <a:p>
            <a:r>
              <a:rPr lang="fr-BE" dirty="0">
                <a:solidFill>
                  <a:schemeClr val="bg1">
                    <a:lumMod val="50000"/>
                  </a:schemeClr>
                </a:solidFill>
              </a:rPr>
              <a:t>Sophie </a:t>
            </a:r>
            <a:r>
              <a:rPr lang="fr-BE" dirty="0" err="1">
                <a:solidFill>
                  <a:schemeClr val="bg1">
                    <a:lumMod val="50000"/>
                  </a:schemeClr>
                </a:solidFill>
              </a:rPr>
              <a:t>Tombu</a:t>
            </a:r>
            <a:endParaRPr lang="fr-BE" dirty="0">
              <a:solidFill>
                <a:schemeClr val="bg1">
                  <a:lumMod val="50000"/>
                </a:schemeClr>
              </a:solidFill>
            </a:endParaRPr>
          </a:p>
          <a:p>
            <a:endParaRPr lang="fr-BE" dirty="0">
              <a:solidFill>
                <a:schemeClr val="bg1">
                  <a:lumMod val="50000"/>
                </a:schemeClr>
              </a:solidFill>
            </a:endParaRPr>
          </a:p>
          <a:p>
            <a:r>
              <a:rPr lang="fr-BE" dirty="0">
                <a:solidFill>
                  <a:schemeClr val="bg1">
                    <a:lumMod val="50000"/>
                  </a:schemeClr>
                </a:solidFill>
              </a:rPr>
              <a:t>SERVICE D’ORL</a:t>
            </a:r>
          </a:p>
        </p:txBody>
      </p:sp>
    </p:spTree>
    <p:extLst>
      <p:ext uri="{BB962C8B-B14F-4D97-AF65-F5344CB8AC3E}">
        <p14:creationId xmlns:p14="http://schemas.microsoft.com/office/powerpoint/2010/main" val="207089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1FB01-2C9D-4AF4-8F96-725F198A1C25}"/>
              </a:ext>
            </a:extLst>
          </p:cNvPr>
          <p:cNvSpPr>
            <a:spLocks noGrp="1"/>
          </p:cNvSpPr>
          <p:nvPr>
            <p:ph type="title" idx="4294967295"/>
          </p:nvPr>
        </p:nvSpPr>
        <p:spPr>
          <a:xfrm>
            <a:off x="0" y="504825"/>
            <a:ext cx="11658600" cy="433388"/>
          </a:xfrm>
        </p:spPr>
        <p:txBody>
          <a:bodyPr>
            <a:noAutofit/>
          </a:bodyPr>
          <a:lstStyle/>
          <a:p>
            <a:pPr algn="ctr"/>
            <a:r>
              <a:rPr lang="fr-BE" sz="2800" b="1" dirty="0">
                <a:solidFill>
                  <a:schemeClr val="tx1"/>
                </a:solidFill>
                <a:latin typeface="+mn-lt"/>
                <a:ea typeface="+mn-ea"/>
                <a:cs typeface="+mn-cs"/>
              </a:rPr>
              <a:t>ET LA </a:t>
            </a:r>
            <a:r>
              <a:rPr lang="fr-BE" sz="2800" b="1" dirty="0">
                <a:solidFill>
                  <a:schemeClr val="tx1"/>
                </a:solidFill>
                <a:latin typeface="+mn-lt"/>
                <a:ea typeface="+mn-ea"/>
                <a:cs typeface="+mn-cs"/>
              </a:rPr>
              <a:t>COCAINE</a:t>
            </a:r>
            <a:r>
              <a:rPr lang="fr-BE" sz="2800" b="1" dirty="0">
                <a:solidFill>
                  <a:schemeClr val="tx1"/>
                </a:solidFill>
                <a:latin typeface="+mn-lt"/>
                <a:ea typeface="+mn-ea"/>
                <a:cs typeface="+mn-cs"/>
              </a:rPr>
              <a:t> DANS TOUT CA ?</a:t>
            </a:r>
            <a:endParaRPr lang="fr-BE" sz="2800" b="1" dirty="0">
              <a:solidFill>
                <a:schemeClr val="tx1"/>
              </a:solidFill>
              <a:latin typeface="+mn-lt"/>
              <a:ea typeface="+mn-ea"/>
              <a:cs typeface="+mn-cs"/>
            </a:endParaRPr>
          </a:p>
        </p:txBody>
      </p:sp>
      <p:sp>
        <p:nvSpPr>
          <p:cNvPr id="3" name="Espace réservé du contenu 2">
            <a:extLst>
              <a:ext uri="{FF2B5EF4-FFF2-40B4-BE49-F238E27FC236}">
                <a16:creationId xmlns:a16="http://schemas.microsoft.com/office/drawing/2014/main" id="{95C99B04-3C6A-4CD0-8048-F671F1F0F1A6}"/>
              </a:ext>
            </a:extLst>
          </p:cNvPr>
          <p:cNvSpPr>
            <a:spLocks noGrp="1"/>
          </p:cNvSpPr>
          <p:nvPr>
            <p:ph idx="4294967295"/>
          </p:nvPr>
        </p:nvSpPr>
        <p:spPr>
          <a:xfrm>
            <a:off x="271826" y="1344795"/>
            <a:ext cx="11780837" cy="4194175"/>
          </a:xfrm>
        </p:spPr>
        <p:txBody>
          <a:bodyPr>
            <a:normAutofit/>
          </a:bodyPr>
          <a:lstStyle/>
          <a:p>
            <a:pPr marL="0" indent="0" algn="ctr">
              <a:buNone/>
            </a:pPr>
            <a:endParaRPr lang="fr-BE" sz="2400" b="1" dirty="0"/>
          </a:p>
          <a:p>
            <a:pPr>
              <a:buFont typeface="Arial" panose="020B0604020202020204" pitchFamily="34" charset="0"/>
              <a:buChar char="•"/>
            </a:pPr>
            <a:r>
              <a:rPr lang="fr-BE" dirty="0"/>
              <a:t> Substance </a:t>
            </a:r>
            <a:r>
              <a:rPr lang="fr-BE" b="1" dirty="0"/>
              <a:t>stimulant illicite la plus couramment utilisée en Europe</a:t>
            </a:r>
            <a:r>
              <a:rPr lang="fr-BE" dirty="0"/>
              <a:t>. </a:t>
            </a:r>
            <a:r>
              <a:rPr lang="fr-FR" dirty="0"/>
              <a:t>En 2018, plus de 2,2 millions de jeunes </a:t>
            </a:r>
            <a:r>
              <a:rPr lang="fr-BE" dirty="0"/>
              <a:t>âgés</a:t>
            </a:r>
            <a:r>
              <a:rPr lang="nl-BE" dirty="0"/>
              <a:t> de 15 à 34 </a:t>
            </a:r>
            <a:r>
              <a:rPr lang="fr-BE" dirty="0"/>
              <a:t>ans</a:t>
            </a:r>
            <a:r>
              <a:rPr lang="nl-BE" dirty="0"/>
              <a:t> </a:t>
            </a:r>
            <a:r>
              <a:rPr lang="fr-BE" dirty="0"/>
              <a:t>avaient</a:t>
            </a:r>
            <a:r>
              <a:rPr lang="nl-BE" dirty="0"/>
              <a:t> consommé de la cocaïne dans </a:t>
            </a:r>
            <a:r>
              <a:rPr lang="fr-BE" dirty="0"/>
              <a:t>l’année</a:t>
            </a:r>
            <a:r>
              <a:rPr lang="nl-BE" dirty="0"/>
              <a:t> et </a:t>
            </a:r>
            <a:r>
              <a:rPr lang="fr-BE" dirty="0"/>
              <a:t>cela</a:t>
            </a:r>
            <a:r>
              <a:rPr lang="nl-BE" dirty="0"/>
              <a:t> ne </a:t>
            </a:r>
            <a:r>
              <a:rPr lang="fr-BE" dirty="0"/>
              <a:t>cesse</a:t>
            </a:r>
            <a:r>
              <a:rPr lang="nl-BE" dirty="0"/>
              <a:t> </a:t>
            </a:r>
            <a:r>
              <a:rPr lang="fr-BE" dirty="0"/>
              <a:t>d’augmenter</a:t>
            </a:r>
            <a:r>
              <a:rPr lang="nl-BE" dirty="0"/>
              <a:t>.</a:t>
            </a:r>
          </a:p>
          <a:p>
            <a:pPr>
              <a:buFont typeface="Arial" panose="020B0604020202020204" pitchFamily="34" charset="0"/>
              <a:buChar char="•"/>
            </a:pPr>
            <a:r>
              <a:rPr lang="fr-BE" dirty="0"/>
              <a:t> En pratique, toute la cocaïne qui circule en Belgique est </a:t>
            </a:r>
            <a:r>
              <a:rPr lang="fr-BE" b="1" dirty="0"/>
              <a:t>couplée au </a:t>
            </a:r>
            <a:r>
              <a:rPr lang="fr-BE" b="1" dirty="0" err="1"/>
              <a:t>Lévamisole</a:t>
            </a:r>
            <a:r>
              <a:rPr lang="fr-BE" b="1" dirty="0" smtClean="0"/>
              <a:t>.</a:t>
            </a:r>
          </a:p>
          <a:p>
            <a:pPr>
              <a:buFont typeface="Arial" panose="020B0604020202020204" pitchFamily="34" charset="0"/>
              <a:buChar char="•"/>
            </a:pPr>
            <a:endParaRPr lang="fr-BE" b="1" dirty="0"/>
          </a:p>
          <a:p>
            <a:pPr>
              <a:buFont typeface="Arial" panose="020B0604020202020204" pitchFamily="34" charset="0"/>
              <a:buChar char="•"/>
            </a:pPr>
            <a:r>
              <a:rPr lang="fr-BE" dirty="0"/>
              <a:t> Risques neuropsychiques, infectieux et cardiovasculaires bien connus. </a:t>
            </a:r>
          </a:p>
          <a:p>
            <a:pPr>
              <a:buFont typeface="Arial" panose="020B0604020202020204" pitchFamily="34" charset="0"/>
              <a:buChar char="•"/>
            </a:pPr>
            <a:r>
              <a:rPr lang="fr-BE" dirty="0"/>
              <a:t> Tableaux trompeurs mimant une vascularite : </a:t>
            </a:r>
            <a:endParaRPr lang="fr-BE" dirty="0" smtClean="0"/>
          </a:p>
          <a:p>
            <a:pPr>
              <a:buFont typeface="Wingdings" panose="05000000000000000000" pitchFamily="2" charset="2"/>
              <a:buChar char="Ø"/>
            </a:pPr>
            <a:r>
              <a:rPr lang="fr-BE" dirty="0" smtClean="0"/>
              <a:t>les </a:t>
            </a:r>
            <a:r>
              <a:rPr lang="fr-BE" b="1" dirty="0"/>
              <a:t>vascularités cérébrales</a:t>
            </a:r>
            <a:r>
              <a:rPr lang="fr-BE" dirty="0"/>
              <a:t> </a:t>
            </a:r>
            <a:endParaRPr lang="fr-BE" dirty="0" smtClean="0"/>
          </a:p>
          <a:p>
            <a:pPr>
              <a:buFont typeface="Wingdings" panose="05000000000000000000" pitchFamily="2" charset="2"/>
              <a:buChar char="Ø"/>
            </a:pPr>
            <a:r>
              <a:rPr lang="fr-BE" dirty="0" smtClean="0"/>
              <a:t>et </a:t>
            </a:r>
            <a:r>
              <a:rPr lang="fr-BE" dirty="0"/>
              <a:t>les </a:t>
            </a:r>
            <a:r>
              <a:rPr lang="fr-BE" b="1" dirty="0"/>
              <a:t>vascularites associées aux ANCA</a:t>
            </a:r>
            <a:r>
              <a:rPr lang="fr-BE" dirty="0"/>
              <a:t>. </a:t>
            </a:r>
          </a:p>
          <a:p>
            <a:pPr>
              <a:buFont typeface="Arial" panose="020B0604020202020204" pitchFamily="34" charset="0"/>
              <a:buChar char="•"/>
            </a:pPr>
            <a:endParaRPr lang="fr-BE" sz="1800" dirty="0"/>
          </a:p>
          <a:p>
            <a:pPr marL="0" indent="0">
              <a:buNone/>
            </a:pPr>
            <a:endParaRPr lang="fr-BE" sz="1800" dirty="0"/>
          </a:p>
        </p:txBody>
      </p:sp>
    </p:spTree>
    <p:extLst>
      <p:ext uri="{BB962C8B-B14F-4D97-AF65-F5344CB8AC3E}">
        <p14:creationId xmlns:p14="http://schemas.microsoft.com/office/powerpoint/2010/main" val="4224079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6F9976-B45C-46FF-AB42-0547681D2BC0}"/>
              </a:ext>
            </a:extLst>
          </p:cNvPr>
          <p:cNvSpPr>
            <a:spLocks noGrp="1"/>
          </p:cNvSpPr>
          <p:nvPr>
            <p:ph type="title" idx="4294967295"/>
          </p:nvPr>
        </p:nvSpPr>
        <p:spPr>
          <a:xfrm>
            <a:off x="-46038" y="581106"/>
            <a:ext cx="12284075" cy="623887"/>
          </a:xfrm>
        </p:spPr>
        <p:txBody>
          <a:bodyPr>
            <a:normAutofit fontScale="90000"/>
          </a:bodyPr>
          <a:lstStyle/>
          <a:p>
            <a:pPr algn="ctr"/>
            <a:r>
              <a:rPr lang="fr-BE" sz="3600" b="1" dirty="0"/>
              <a:t/>
            </a:r>
            <a:br>
              <a:rPr lang="fr-BE" sz="3600" b="1" dirty="0"/>
            </a:br>
            <a:r>
              <a:rPr lang="fr-BE" sz="3600" b="1" dirty="0"/>
              <a:t>! Double piège dans le champs des vascularites associées aux ANCA en lien avec l’usage de la cocaïne !</a:t>
            </a:r>
            <a:endParaRPr lang="fr-BE" sz="3600" dirty="0"/>
          </a:p>
        </p:txBody>
      </p:sp>
      <p:sp>
        <p:nvSpPr>
          <p:cNvPr id="3" name="Espace réservé du contenu 2">
            <a:extLst>
              <a:ext uri="{FF2B5EF4-FFF2-40B4-BE49-F238E27FC236}">
                <a16:creationId xmlns:a16="http://schemas.microsoft.com/office/drawing/2014/main" id="{1861BE06-D52B-4E03-B1CC-A486053596B1}"/>
              </a:ext>
            </a:extLst>
          </p:cNvPr>
          <p:cNvSpPr>
            <a:spLocks noGrp="1"/>
          </p:cNvSpPr>
          <p:nvPr>
            <p:ph idx="4294967295"/>
          </p:nvPr>
        </p:nvSpPr>
        <p:spPr>
          <a:xfrm>
            <a:off x="141402" y="2195152"/>
            <a:ext cx="12050598" cy="2507477"/>
          </a:xfrm>
        </p:spPr>
        <p:txBody>
          <a:bodyPr>
            <a:normAutofit/>
          </a:bodyPr>
          <a:lstStyle/>
          <a:p>
            <a:pPr marL="0" indent="0" algn="ctr">
              <a:buNone/>
            </a:pPr>
            <a:endParaRPr lang="fr-BE" sz="2400" b="1" dirty="0"/>
          </a:p>
          <a:p>
            <a:pPr marL="457200" indent="-457200">
              <a:buFont typeface="+mj-lt"/>
              <a:buAutoNum type="arabicPeriod"/>
            </a:pPr>
            <a:r>
              <a:rPr lang="fr-BE" sz="2400" b="1" dirty="0"/>
              <a:t>Les lésions ORL mimant la GPA : CIMDL : </a:t>
            </a:r>
            <a:r>
              <a:rPr lang="fr-BE" sz="2400" b="1" dirty="0" err="1"/>
              <a:t>Cocaine</a:t>
            </a:r>
            <a:r>
              <a:rPr lang="fr-BE" sz="2400" b="1" dirty="0"/>
              <a:t> </a:t>
            </a:r>
            <a:r>
              <a:rPr lang="fr-BE" sz="2400" b="1" dirty="0" err="1"/>
              <a:t>Induced</a:t>
            </a:r>
            <a:r>
              <a:rPr lang="fr-BE" sz="2400" b="1" dirty="0"/>
              <a:t> </a:t>
            </a:r>
            <a:r>
              <a:rPr lang="fr-BE" sz="2400" b="1" dirty="0" err="1"/>
              <a:t>Midline</a:t>
            </a:r>
            <a:r>
              <a:rPr lang="fr-BE" sz="2400" b="1" dirty="0"/>
              <a:t> Destructives </a:t>
            </a:r>
            <a:r>
              <a:rPr lang="fr-BE" sz="2400" b="1" dirty="0" err="1"/>
              <a:t>Lesions</a:t>
            </a:r>
            <a:r>
              <a:rPr lang="fr-BE" sz="2400" b="1" dirty="0"/>
              <a:t> </a:t>
            </a:r>
          </a:p>
          <a:p>
            <a:pPr marL="457200" indent="-457200">
              <a:buFont typeface="+mj-lt"/>
              <a:buAutoNum type="arabicPeriod"/>
            </a:pPr>
            <a:endParaRPr lang="fr-BE" sz="2400" b="1" dirty="0"/>
          </a:p>
          <a:p>
            <a:pPr marL="457200" indent="-457200">
              <a:buFont typeface="+mj-lt"/>
              <a:buAutoNum type="arabicPeriod"/>
            </a:pPr>
            <a:r>
              <a:rPr lang="fr-BE" sz="2400" b="1" dirty="0" smtClean="0"/>
              <a:t>Les </a:t>
            </a:r>
            <a:r>
              <a:rPr lang="fr-BE" sz="2400" b="1" dirty="0" err="1"/>
              <a:t>vasculopathies</a:t>
            </a:r>
            <a:r>
              <a:rPr lang="fr-BE" sz="2400" b="1" dirty="0"/>
              <a:t> induites par la cocaïne couplée au </a:t>
            </a:r>
            <a:r>
              <a:rPr lang="fr-BE" sz="2400" b="1" dirty="0" err="1"/>
              <a:t>Levamisole</a:t>
            </a:r>
            <a:r>
              <a:rPr lang="fr-BE" sz="2400" b="1" dirty="0"/>
              <a:t> : LAV : </a:t>
            </a:r>
            <a:r>
              <a:rPr lang="fr-BE" sz="2400" b="1" dirty="0" err="1"/>
              <a:t>Levamisole</a:t>
            </a:r>
            <a:r>
              <a:rPr lang="fr-BE" sz="2400" b="1" dirty="0"/>
              <a:t> Associated </a:t>
            </a:r>
            <a:r>
              <a:rPr lang="fr-BE" sz="2400" b="1" dirty="0" err="1"/>
              <a:t>Vasculitis</a:t>
            </a:r>
            <a:endParaRPr lang="fr-BE" sz="2400" b="1" dirty="0"/>
          </a:p>
          <a:p>
            <a:pPr marL="0" indent="0">
              <a:buNone/>
            </a:pPr>
            <a:endParaRPr lang="fr-BE" sz="2000" dirty="0"/>
          </a:p>
          <a:p>
            <a:endParaRPr lang="fr-BE" dirty="0"/>
          </a:p>
        </p:txBody>
      </p:sp>
    </p:spTree>
    <p:extLst>
      <p:ext uri="{BB962C8B-B14F-4D97-AF65-F5344CB8AC3E}">
        <p14:creationId xmlns:p14="http://schemas.microsoft.com/office/powerpoint/2010/main" val="2005728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34788" y="259604"/>
            <a:ext cx="5895703" cy="584775"/>
          </a:xfrm>
          <a:prstGeom prst="rect">
            <a:avLst/>
          </a:prstGeom>
          <a:noFill/>
        </p:spPr>
        <p:txBody>
          <a:bodyPr wrap="square" rtlCol="0">
            <a:spAutoFit/>
          </a:bodyPr>
          <a:lstStyle/>
          <a:p>
            <a:pPr algn="ctr"/>
            <a:r>
              <a:rPr lang="fr-BE" sz="3200" b="1" dirty="0" smtClean="0"/>
              <a:t>MEDICAL CASE PRESENTATION</a:t>
            </a:r>
            <a:endParaRPr lang="fr-BE" sz="3200" b="1" dirty="0"/>
          </a:p>
        </p:txBody>
      </p:sp>
      <p:sp>
        <p:nvSpPr>
          <p:cNvPr id="3" name="ZoneTexte 2"/>
          <p:cNvSpPr txBox="1"/>
          <p:nvPr/>
        </p:nvSpPr>
        <p:spPr>
          <a:xfrm>
            <a:off x="265609" y="925713"/>
            <a:ext cx="11234057" cy="2677656"/>
          </a:xfrm>
          <a:prstGeom prst="rect">
            <a:avLst/>
          </a:prstGeom>
          <a:noFill/>
        </p:spPr>
        <p:txBody>
          <a:bodyPr wrap="square" rtlCol="0">
            <a:spAutoFit/>
          </a:bodyPr>
          <a:lstStyle/>
          <a:p>
            <a:r>
              <a:rPr lang="en-US" sz="2400" b="1" dirty="0" smtClean="0"/>
              <a:t>                                          - Suspicion </a:t>
            </a:r>
            <a:r>
              <a:rPr lang="en-US" sz="2400" b="1" dirty="0"/>
              <a:t>of GPA in a </a:t>
            </a:r>
            <a:r>
              <a:rPr lang="en-US" sz="2400" b="1" dirty="0" smtClean="0"/>
              <a:t>50 </a:t>
            </a:r>
            <a:r>
              <a:rPr lang="en-US" sz="2400" b="1" dirty="0"/>
              <a:t>year old </a:t>
            </a:r>
            <a:r>
              <a:rPr lang="en-US" sz="2400" b="1" dirty="0" smtClean="0"/>
              <a:t>man- </a:t>
            </a:r>
          </a:p>
          <a:p>
            <a:endParaRPr lang="en-US" dirty="0" smtClean="0"/>
          </a:p>
          <a:p>
            <a:endParaRPr lang="en-US" dirty="0" smtClean="0"/>
          </a:p>
          <a:p>
            <a:pPr marL="285750" indent="-285750">
              <a:buFont typeface="Arial" panose="020B0604020202020204" pitchFamily="34" charset="0"/>
              <a:buChar char="•"/>
            </a:pPr>
            <a:r>
              <a:rPr lang="en-US" b="1" dirty="0"/>
              <a:t>M</a:t>
            </a:r>
            <a:r>
              <a:rPr lang="en-US" b="1" dirty="0" smtClean="0"/>
              <a:t>edical history :</a:t>
            </a:r>
          </a:p>
          <a:p>
            <a:pPr marL="285750" indent="-285750">
              <a:buFont typeface="Arial" panose="020B0604020202020204" pitchFamily="34" charset="0"/>
              <a:buChar char="•"/>
            </a:pPr>
            <a:endParaRPr lang="en-US" b="1" dirty="0" smtClean="0"/>
          </a:p>
          <a:p>
            <a:pPr marL="285750" indent="-285750">
              <a:buFontTx/>
              <a:buChar char="-"/>
            </a:pPr>
            <a:r>
              <a:rPr lang="en-US" dirty="0"/>
              <a:t>Adrenal adenoma treated by </a:t>
            </a:r>
            <a:r>
              <a:rPr lang="en-US" dirty="0" err="1" smtClean="0"/>
              <a:t>adrenalectomy</a:t>
            </a:r>
            <a:endParaRPr lang="en-US" dirty="0" smtClean="0"/>
          </a:p>
          <a:p>
            <a:pPr marL="285750" indent="-285750">
              <a:buFontTx/>
              <a:buChar char="-"/>
            </a:pPr>
            <a:r>
              <a:rPr lang="en-US" dirty="0" smtClean="0"/>
              <a:t>Osteoporosis</a:t>
            </a:r>
            <a:endParaRPr lang="en-US" dirty="0"/>
          </a:p>
          <a:p>
            <a:pPr marL="285750" indent="-285750">
              <a:buFontTx/>
              <a:buChar char="-"/>
            </a:pPr>
            <a:r>
              <a:rPr lang="en-US" dirty="0" smtClean="0"/>
              <a:t>Ischemic </a:t>
            </a:r>
            <a:r>
              <a:rPr lang="en-US" dirty="0"/>
              <a:t>stroke</a:t>
            </a:r>
          </a:p>
          <a:p>
            <a:pPr marL="285750" indent="-285750">
              <a:buFontTx/>
              <a:buChar char="-"/>
            </a:pPr>
            <a:r>
              <a:rPr lang="en-US" dirty="0"/>
              <a:t>Active </a:t>
            </a:r>
            <a:r>
              <a:rPr lang="en-US" dirty="0" smtClean="0"/>
              <a:t>smoking</a:t>
            </a:r>
          </a:p>
        </p:txBody>
      </p:sp>
      <p:pic>
        <p:nvPicPr>
          <p:cNvPr id="4" name="Image 3" descr="Une image contenant texte, capture d’écran, équipement électronique, ordinateur&#10;&#10;Description générée automatiquement">
            <a:extLst>
              <a:ext uri="{FF2B5EF4-FFF2-40B4-BE49-F238E27FC236}">
                <a16:creationId xmlns:a16="http://schemas.microsoft.com/office/drawing/2014/main" id="{C478553E-0638-4480-AF35-B43BA0847023}"/>
              </a:ext>
            </a:extLst>
          </p:cNvPr>
          <p:cNvPicPr>
            <a:picLocks noChangeAspect="1"/>
          </p:cNvPicPr>
          <p:nvPr/>
        </p:nvPicPr>
        <p:blipFill rotWithShape="1">
          <a:blip r:embed="rId2"/>
          <a:srcRect l="58155" t="20736" r="30882" b="58361"/>
          <a:stretch/>
        </p:blipFill>
        <p:spPr>
          <a:xfrm>
            <a:off x="10783120" y="2117569"/>
            <a:ext cx="1159966" cy="1763537"/>
          </a:xfrm>
          <a:prstGeom prst="rect">
            <a:avLst/>
          </a:prstGeom>
        </p:spPr>
      </p:pic>
      <p:pic>
        <p:nvPicPr>
          <p:cNvPr id="6" name="Image 4">
            <a:extLst>
              <a:ext uri="{FF2B5EF4-FFF2-40B4-BE49-F238E27FC236}">
                <a16:creationId xmlns:a16="http://schemas.microsoft.com/office/drawing/2014/main" id="{978D9872-CBFC-4E1B-8F61-03AEFD4B9A4E}"/>
              </a:ext>
            </a:extLst>
          </p:cNvPr>
          <p:cNvPicPr>
            <a:picLocks noChangeAspect="1"/>
          </p:cNvPicPr>
          <p:nvPr/>
        </p:nvPicPr>
        <p:blipFill rotWithShape="1">
          <a:blip r:embed="rId3"/>
          <a:srcRect l="39509" t="9192" r="8929" b="28969"/>
          <a:stretch/>
        </p:blipFill>
        <p:spPr>
          <a:xfrm>
            <a:off x="4546487" y="4526699"/>
            <a:ext cx="1779641" cy="1664946"/>
          </a:xfrm>
          <a:prstGeom prst="rect">
            <a:avLst/>
          </a:prstGeom>
        </p:spPr>
      </p:pic>
      <p:pic>
        <p:nvPicPr>
          <p:cNvPr id="7" name="Image 5">
            <a:extLst>
              <a:ext uri="{FF2B5EF4-FFF2-40B4-BE49-F238E27FC236}">
                <a16:creationId xmlns:a16="http://schemas.microsoft.com/office/drawing/2014/main" id="{DA8BEAE4-27C8-490D-94C1-039388C68417}"/>
              </a:ext>
            </a:extLst>
          </p:cNvPr>
          <p:cNvPicPr>
            <a:picLocks noChangeAspect="1"/>
          </p:cNvPicPr>
          <p:nvPr/>
        </p:nvPicPr>
        <p:blipFill rotWithShape="1">
          <a:blip r:embed="rId4"/>
          <a:srcRect l="39485" t="9677" r="9013" b="29301"/>
          <a:stretch/>
        </p:blipFill>
        <p:spPr>
          <a:xfrm>
            <a:off x="4546487" y="2852230"/>
            <a:ext cx="1759356" cy="1664946"/>
          </a:xfrm>
          <a:prstGeom prst="rect">
            <a:avLst/>
          </a:prstGeom>
        </p:spPr>
      </p:pic>
      <p:sp>
        <p:nvSpPr>
          <p:cNvPr id="8" name="ZoneTexte 7"/>
          <p:cNvSpPr txBox="1"/>
          <p:nvPr/>
        </p:nvSpPr>
        <p:spPr>
          <a:xfrm>
            <a:off x="269106" y="4158843"/>
            <a:ext cx="2734491"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b="1" dirty="0"/>
              <a:t>Medication : </a:t>
            </a:r>
            <a:endParaRPr lang="en-US" b="1" dirty="0" smtClean="0"/>
          </a:p>
          <a:p>
            <a:pPr marL="285750" indent="-285750">
              <a:buFont typeface="Arial" panose="020B0604020202020204" pitchFamily="34" charset="0"/>
              <a:buChar char="•"/>
            </a:pPr>
            <a:endParaRPr lang="en-US" b="1" dirty="0"/>
          </a:p>
          <a:p>
            <a:pPr marL="285750" indent="-285750">
              <a:buFontTx/>
              <a:buChar char="-"/>
            </a:pPr>
            <a:r>
              <a:rPr lang="en-US" dirty="0" err="1" smtClean="0"/>
              <a:t>Clopidogrel</a:t>
            </a:r>
            <a:r>
              <a:rPr lang="en-US" dirty="0" smtClean="0"/>
              <a:t> </a:t>
            </a:r>
            <a:r>
              <a:rPr lang="en-US" dirty="0"/>
              <a:t>300 mg/d</a:t>
            </a:r>
          </a:p>
        </p:txBody>
      </p:sp>
      <p:sp>
        <p:nvSpPr>
          <p:cNvPr id="9" name="ZoneTexte 8"/>
          <p:cNvSpPr txBox="1"/>
          <p:nvPr/>
        </p:nvSpPr>
        <p:spPr>
          <a:xfrm>
            <a:off x="6453051" y="1540571"/>
            <a:ext cx="4754880" cy="5355312"/>
          </a:xfrm>
          <a:prstGeom prst="rect">
            <a:avLst/>
          </a:prstGeom>
          <a:noFill/>
        </p:spPr>
        <p:txBody>
          <a:bodyPr wrap="square" rtlCol="0">
            <a:spAutoFit/>
          </a:bodyPr>
          <a:lstStyle/>
          <a:p>
            <a:pPr marL="285750" indent="-285750">
              <a:buFontTx/>
              <a:buChar char="-"/>
            </a:pPr>
            <a:endParaRPr lang="en-US" dirty="0"/>
          </a:p>
          <a:p>
            <a:pPr marL="285750" indent="-285750">
              <a:buFont typeface="Arial" panose="020B0604020202020204" pitchFamily="34" charset="0"/>
              <a:buChar char="•"/>
            </a:pPr>
            <a:r>
              <a:rPr lang="en-US" b="1" dirty="0"/>
              <a:t>Symptoms and clinical examination : </a:t>
            </a:r>
          </a:p>
          <a:p>
            <a:pPr marL="285750" indent="-285750">
              <a:buFont typeface="Arial" panose="020B0604020202020204" pitchFamily="34" charset="0"/>
              <a:buChar char="•"/>
            </a:pPr>
            <a:endParaRPr lang="en-US" dirty="0"/>
          </a:p>
          <a:p>
            <a:pPr marL="285750" indent="-285750">
              <a:buFontTx/>
              <a:buChar char="-"/>
            </a:pPr>
            <a:r>
              <a:rPr lang="en-US" dirty="0"/>
              <a:t>Painful nasal obstruction</a:t>
            </a:r>
          </a:p>
          <a:p>
            <a:pPr marL="285750" indent="-285750">
              <a:buFontTx/>
              <a:buChar char="-"/>
            </a:pPr>
            <a:r>
              <a:rPr lang="en-US" dirty="0"/>
              <a:t>Epistaxis</a:t>
            </a:r>
          </a:p>
          <a:p>
            <a:pPr marL="285750" indent="-285750">
              <a:buFontTx/>
              <a:buChar char="-"/>
            </a:pPr>
            <a:endParaRPr lang="en-US" dirty="0"/>
          </a:p>
          <a:p>
            <a:pPr marL="285750" indent="-285750">
              <a:buFontTx/>
              <a:buChar char="-"/>
            </a:pPr>
            <a:r>
              <a:rPr lang="en-US" dirty="0"/>
              <a:t>Saddle nose</a:t>
            </a:r>
          </a:p>
          <a:p>
            <a:pPr marL="285750" indent="-285750">
              <a:buFontTx/>
              <a:buChar char="-"/>
            </a:pPr>
            <a:r>
              <a:rPr lang="en-US" dirty="0"/>
              <a:t>Extensive crust</a:t>
            </a:r>
          </a:p>
          <a:p>
            <a:pPr marL="285750" indent="-285750">
              <a:buFontTx/>
              <a:buChar char="-"/>
            </a:pPr>
            <a:r>
              <a:rPr lang="en-US" dirty="0"/>
              <a:t>Obstructive inflammatory secretions</a:t>
            </a:r>
          </a:p>
          <a:p>
            <a:pPr marL="285750" indent="-285750">
              <a:buFontTx/>
              <a:buChar char="-"/>
            </a:pPr>
            <a:r>
              <a:rPr lang="en-US" dirty="0"/>
              <a:t>Large septal perforation with cartilage degradation</a:t>
            </a:r>
          </a:p>
          <a:p>
            <a:pPr marL="285750" indent="-285750">
              <a:buFontTx/>
              <a:buChar char="-"/>
            </a:pPr>
            <a:endParaRPr lang="en-US" dirty="0"/>
          </a:p>
          <a:p>
            <a:pPr marL="285750" indent="-285750">
              <a:buFontTx/>
              <a:buChar char="-"/>
            </a:pPr>
            <a:r>
              <a:rPr lang="en-US" dirty="0"/>
              <a:t>No cocaine use reported</a:t>
            </a:r>
          </a:p>
          <a:p>
            <a:pPr marL="285750" indent="-285750">
              <a:buFontTx/>
              <a:buChar char="-"/>
            </a:pPr>
            <a:endParaRPr lang="en-US" dirty="0"/>
          </a:p>
          <a:p>
            <a:pPr marL="285750" indent="-285750">
              <a:buFontTx/>
              <a:buChar char="-"/>
            </a:pPr>
            <a:r>
              <a:rPr lang="en-US" dirty="0" smtClean="0"/>
              <a:t>Aerosols, antibiotics, and corticoids were </a:t>
            </a:r>
            <a:r>
              <a:rPr lang="en-US" dirty="0"/>
              <a:t>ineffective</a:t>
            </a:r>
          </a:p>
          <a:p>
            <a:pPr marL="285750" indent="-285750">
              <a:buFontTx/>
              <a:buChar char="-"/>
            </a:pPr>
            <a:endParaRPr lang="en-US" dirty="0"/>
          </a:p>
          <a:p>
            <a:endParaRPr lang="en-US" dirty="0"/>
          </a:p>
          <a:p>
            <a:endParaRPr lang="fr-BE" dirty="0"/>
          </a:p>
        </p:txBody>
      </p:sp>
    </p:spTree>
    <p:extLst>
      <p:ext uri="{BB962C8B-B14F-4D97-AF65-F5344CB8AC3E}">
        <p14:creationId xmlns:p14="http://schemas.microsoft.com/office/powerpoint/2010/main" val="1159593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09304" y="1088572"/>
            <a:ext cx="7454536" cy="2585323"/>
          </a:xfrm>
          <a:prstGeom prst="rect">
            <a:avLst/>
          </a:prstGeom>
          <a:noFill/>
        </p:spPr>
        <p:txBody>
          <a:bodyPr wrap="square" rtlCol="0">
            <a:spAutoFit/>
          </a:bodyPr>
          <a:lstStyle/>
          <a:p>
            <a:pPr marL="342900" indent="-342900">
              <a:buFont typeface="Arial" panose="020B0604020202020204" pitchFamily="34" charset="0"/>
              <a:buChar char="•"/>
            </a:pPr>
            <a:r>
              <a:rPr lang="en-US" b="1" dirty="0" smtClean="0"/>
              <a:t>Cone bean CT :</a:t>
            </a:r>
          </a:p>
          <a:p>
            <a:r>
              <a:rPr lang="en-US" dirty="0"/>
              <a:t>- Thickening of the mucous membranes of the right lower nasal concha</a:t>
            </a:r>
            <a:endParaRPr lang="en-US" dirty="0" smtClean="0"/>
          </a:p>
          <a:p>
            <a:r>
              <a:rPr lang="en-US" dirty="0" smtClean="0"/>
              <a:t>- None </a:t>
            </a:r>
            <a:r>
              <a:rPr lang="en-US" dirty="0" smtClean="0"/>
              <a:t>bone </a:t>
            </a:r>
            <a:r>
              <a:rPr lang="en-US" dirty="0" smtClean="0"/>
              <a:t>defect</a:t>
            </a:r>
          </a:p>
          <a:p>
            <a:endParaRPr lang="en-US" b="1" dirty="0"/>
          </a:p>
          <a:p>
            <a:pPr marL="285750" indent="-285750">
              <a:buFont typeface="Arial" panose="020B0604020202020204" pitchFamily="34" charset="0"/>
              <a:buChar char="•"/>
            </a:pPr>
            <a:r>
              <a:rPr lang="en-US" b="1" dirty="0" smtClean="0"/>
              <a:t>Blood test :</a:t>
            </a:r>
          </a:p>
          <a:p>
            <a:pPr marL="285750" indent="-285750">
              <a:buFontTx/>
              <a:buChar char="-"/>
            </a:pPr>
            <a:r>
              <a:rPr lang="en-US" dirty="0" smtClean="0"/>
              <a:t>Negative CRP</a:t>
            </a:r>
          </a:p>
          <a:p>
            <a:pPr marL="285750" indent="-285750">
              <a:buFontTx/>
              <a:buChar char="-"/>
            </a:pPr>
            <a:r>
              <a:rPr lang="en-US" dirty="0" err="1" smtClean="0"/>
              <a:t>Haematological</a:t>
            </a:r>
            <a:r>
              <a:rPr lang="en-US" dirty="0" smtClean="0"/>
              <a:t> formula, </a:t>
            </a:r>
            <a:r>
              <a:rPr lang="en-US" dirty="0" err="1" smtClean="0"/>
              <a:t>ionogram</a:t>
            </a:r>
            <a:r>
              <a:rPr lang="en-US" dirty="0" smtClean="0"/>
              <a:t>, renal and liver function : normal </a:t>
            </a:r>
          </a:p>
          <a:p>
            <a:pPr marL="285750" indent="-285750">
              <a:buFontTx/>
              <a:buChar char="-"/>
            </a:pPr>
            <a:r>
              <a:rPr lang="en-US" dirty="0" err="1" smtClean="0"/>
              <a:t>pANCA</a:t>
            </a:r>
            <a:r>
              <a:rPr lang="en-US" dirty="0" smtClean="0"/>
              <a:t> + : PR3 : 190,7 RU/ml</a:t>
            </a:r>
          </a:p>
          <a:p>
            <a:endParaRPr lang="en-US" dirty="0" smtClean="0"/>
          </a:p>
        </p:txBody>
      </p:sp>
      <p:pic>
        <p:nvPicPr>
          <p:cNvPr id="4" name="Image 5" descr="Une image contenant texte, équipement électronique, capture d’écran, afficher&#10;&#10;Description générée automatiquement">
            <a:extLst>
              <a:ext uri="{FF2B5EF4-FFF2-40B4-BE49-F238E27FC236}">
                <a16:creationId xmlns:a16="http://schemas.microsoft.com/office/drawing/2014/main" id="{BC2ED4E1-1895-40C8-94CB-B1DFA808A98F}"/>
              </a:ext>
            </a:extLst>
          </p:cNvPr>
          <p:cNvPicPr>
            <a:picLocks noChangeAspect="1"/>
          </p:cNvPicPr>
          <p:nvPr/>
        </p:nvPicPr>
        <p:blipFill rotWithShape="1">
          <a:blip r:embed="rId2"/>
          <a:srcRect l="33383" t="22702" r="30999" b="45220"/>
          <a:stretch/>
        </p:blipFill>
        <p:spPr>
          <a:xfrm>
            <a:off x="8504022" y="1041206"/>
            <a:ext cx="3274421" cy="2392903"/>
          </a:xfrm>
          <a:prstGeom prst="rect">
            <a:avLst/>
          </a:prstGeom>
        </p:spPr>
      </p:pic>
      <p:pic>
        <p:nvPicPr>
          <p:cNvPr id="5" name="Image 4">
            <a:extLst>
              <a:ext uri="{FF2B5EF4-FFF2-40B4-BE49-F238E27FC236}">
                <a16:creationId xmlns:a16="http://schemas.microsoft.com/office/drawing/2014/main" id="{69DF7308-E259-4E5E-B1D2-B959DBC4E483}"/>
              </a:ext>
            </a:extLst>
          </p:cNvPr>
          <p:cNvPicPr>
            <a:picLocks noChangeAspect="1"/>
          </p:cNvPicPr>
          <p:nvPr/>
        </p:nvPicPr>
        <p:blipFill>
          <a:blip r:embed="rId3"/>
          <a:stretch>
            <a:fillRect/>
          </a:stretch>
        </p:blipFill>
        <p:spPr>
          <a:xfrm>
            <a:off x="1041983" y="3434109"/>
            <a:ext cx="8782050" cy="1295400"/>
          </a:xfrm>
          <a:prstGeom prst="rect">
            <a:avLst/>
          </a:prstGeom>
        </p:spPr>
      </p:pic>
      <p:sp>
        <p:nvSpPr>
          <p:cNvPr id="6" name="ZoneTexte 5"/>
          <p:cNvSpPr txBox="1"/>
          <p:nvPr/>
        </p:nvSpPr>
        <p:spPr>
          <a:xfrm>
            <a:off x="409304" y="5314563"/>
            <a:ext cx="2743199"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Systemic work up :</a:t>
            </a:r>
          </a:p>
          <a:p>
            <a:pPr marL="285750" indent="-285750">
              <a:buFontTx/>
              <a:buChar char="-"/>
            </a:pPr>
            <a:r>
              <a:rPr lang="en-US" dirty="0" smtClean="0"/>
              <a:t>No proteinuria</a:t>
            </a:r>
          </a:p>
          <a:p>
            <a:pPr marL="285750" indent="-285750">
              <a:buFontTx/>
              <a:buChar char="-"/>
            </a:pPr>
            <a:r>
              <a:rPr lang="en-US" dirty="0" smtClean="0"/>
              <a:t>Chest CT: normal </a:t>
            </a:r>
            <a:endParaRPr lang="en-US" dirty="0"/>
          </a:p>
        </p:txBody>
      </p:sp>
      <p:sp>
        <p:nvSpPr>
          <p:cNvPr id="7" name="ZoneTexte 6"/>
          <p:cNvSpPr txBox="1"/>
          <p:nvPr/>
        </p:nvSpPr>
        <p:spPr>
          <a:xfrm>
            <a:off x="5629860" y="5528266"/>
            <a:ext cx="6335947"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Biopsy of nasal mucosae :</a:t>
            </a:r>
          </a:p>
          <a:p>
            <a:r>
              <a:rPr lang="en-US" dirty="0" smtClean="0"/>
              <a:t>- Inflammatory tissues with </a:t>
            </a:r>
            <a:r>
              <a:rPr lang="en-US" dirty="0"/>
              <a:t>ulcer </a:t>
            </a:r>
            <a:r>
              <a:rPr lang="en-US" dirty="0" smtClean="0"/>
              <a:t>material</a:t>
            </a:r>
            <a:endParaRPr lang="en-US" dirty="0"/>
          </a:p>
        </p:txBody>
      </p:sp>
      <p:sp>
        <p:nvSpPr>
          <p:cNvPr id="8" name="ZoneTexte 7"/>
          <p:cNvSpPr txBox="1"/>
          <p:nvPr/>
        </p:nvSpPr>
        <p:spPr>
          <a:xfrm>
            <a:off x="3308368" y="41133"/>
            <a:ext cx="5895703" cy="584775"/>
          </a:xfrm>
          <a:prstGeom prst="rect">
            <a:avLst/>
          </a:prstGeom>
          <a:noFill/>
        </p:spPr>
        <p:txBody>
          <a:bodyPr wrap="square" rtlCol="0">
            <a:spAutoFit/>
          </a:bodyPr>
          <a:lstStyle/>
          <a:p>
            <a:pPr algn="ctr"/>
            <a:r>
              <a:rPr lang="fr-BE" sz="3200" b="1" dirty="0" smtClean="0"/>
              <a:t>MEDICAL CASE PRESENTATION</a:t>
            </a:r>
            <a:endParaRPr lang="fr-BE" sz="3200" b="1" dirty="0"/>
          </a:p>
        </p:txBody>
      </p:sp>
      <p:sp>
        <p:nvSpPr>
          <p:cNvPr id="2" name="ZoneTexte 1"/>
          <p:cNvSpPr txBox="1"/>
          <p:nvPr/>
        </p:nvSpPr>
        <p:spPr>
          <a:xfrm>
            <a:off x="3523409" y="593165"/>
            <a:ext cx="5465619" cy="461665"/>
          </a:xfrm>
          <a:prstGeom prst="rect">
            <a:avLst/>
          </a:prstGeom>
          <a:noFill/>
        </p:spPr>
        <p:txBody>
          <a:bodyPr wrap="square" rtlCol="0">
            <a:spAutoFit/>
          </a:bodyPr>
          <a:lstStyle/>
          <a:p>
            <a:r>
              <a:rPr lang="en-US" sz="2400" b="1" dirty="0"/>
              <a:t>- Suspicion of GPA in a 50 year old man-</a:t>
            </a:r>
            <a:endParaRPr lang="fr-BE" sz="2400" dirty="0"/>
          </a:p>
        </p:txBody>
      </p:sp>
      <p:sp>
        <p:nvSpPr>
          <p:cNvPr id="9" name="Rectangle 8"/>
          <p:cNvSpPr/>
          <p:nvPr/>
        </p:nvSpPr>
        <p:spPr>
          <a:xfrm>
            <a:off x="409304" y="4837370"/>
            <a:ext cx="5879302" cy="369332"/>
          </a:xfrm>
          <a:prstGeom prst="rect">
            <a:avLst/>
          </a:prstGeom>
        </p:spPr>
        <p:txBody>
          <a:bodyPr wrap="none">
            <a:spAutoFit/>
          </a:bodyPr>
          <a:lstStyle/>
          <a:p>
            <a:pPr marL="285750" indent="-285750">
              <a:buFont typeface="Arial" panose="020B0604020202020204" pitchFamily="34" charset="0"/>
              <a:buChar char="•"/>
            </a:pPr>
            <a:r>
              <a:rPr lang="en-US" b="1" dirty="0"/>
              <a:t>The patient was referred to a rheumatology consultation</a:t>
            </a:r>
            <a:endParaRPr lang="en-US" dirty="0"/>
          </a:p>
        </p:txBody>
      </p:sp>
    </p:spTree>
    <p:extLst>
      <p:ext uri="{BB962C8B-B14F-4D97-AF65-F5344CB8AC3E}">
        <p14:creationId xmlns:p14="http://schemas.microsoft.com/office/powerpoint/2010/main" val="4192135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61845" y="1465948"/>
            <a:ext cx="11240410" cy="5078313"/>
          </a:xfrm>
          <a:prstGeom prst="rect">
            <a:avLst/>
          </a:prstGeom>
          <a:noFill/>
        </p:spPr>
        <p:txBody>
          <a:bodyPr wrap="square" rtlCol="0">
            <a:spAutoFit/>
          </a:bodyPr>
          <a:lstStyle/>
          <a:p>
            <a:r>
              <a:rPr lang="en-US" b="1" dirty="0" smtClean="0"/>
              <a:t>Diagnosis </a:t>
            </a:r>
            <a:r>
              <a:rPr lang="en-US" b="1" dirty="0" smtClean="0"/>
              <a:t>of « localized GPA » proposed</a:t>
            </a:r>
            <a:r>
              <a:rPr lang="en-US" b="1" dirty="0" smtClean="0"/>
              <a:t>.</a:t>
            </a:r>
          </a:p>
          <a:p>
            <a:r>
              <a:rPr lang="en-US" b="1" dirty="0" smtClean="0"/>
              <a:t>Medrol was repeated.</a:t>
            </a:r>
          </a:p>
          <a:p>
            <a:endParaRPr lang="en-US" b="1" dirty="0" smtClean="0"/>
          </a:p>
          <a:p>
            <a:r>
              <a:rPr lang="en-US" b="1" dirty="0" smtClean="0"/>
              <a:t>The patient was still very symptomatic. </a:t>
            </a:r>
          </a:p>
          <a:p>
            <a:endParaRPr lang="en-US" dirty="0" smtClean="0"/>
          </a:p>
          <a:p>
            <a:pPr marL="285750" indent="-285750" algn="ctr">
              <a:buFont typeface="Wingdings" panose="05000000000000000000" pitchFamily="2" charset="2"/>
              <a:buChar char="Ø"/>
            </a:pPr>
            <a:r>
              <a:rPr lang="en-US" b="1" dirty="0" smtClean="0"/>
              <a:t>Should we start </a:t>
            </a:r>
            <a:r>
              <a:rPr lang="en-US" b="1" dirty="0" err="1" smtClean="0"/>
              <a:t>Metotrexate</a:t>
            </a:r>
            <a:r>
              <a:rPr lang="en-US" b="1" dirty="0" smtClean="0"/>
              <a:t> </a:t>
            </a:r>
            <a:r>
              <a:rPr lang="en-US" b="1" dirty="0"/>
              <a:t>? </a:t>
            </a:r>
            <a:endParaRPr lang="en-US" b="1" dirty="0" smtClean="0"/>
          </a:p>
          <a:p>
            <a:pPr marL="285750" indent="-285750" algn="ctr">
              <a:buFont typeface="Wingdings" panose="05000000000000000000" pitchFamily="2" charset="2"/>
              <a:buChar char="Ø"/>
            </a:pPr>
            <a:r>
              <a:rPr lang="en-US" b="1" dirty="0" smtClean="0"/>
              <a:t>Was </a:t>
            </a:r>
            <a:r>
              <a:rPr lang="en-US" b="1" dirty="0"/>
              <a:t>it really a GPA ? </a:t>
            </a:r>
            <a:endParaRPr lang="en-US" b="1" dirty="0" smtClean="0"/>
          </a:p>
          <a:p>
            <a:endParaRPr lang="en-US" b="1" dirty="0"/>
          </a:p>
          <a:p>
            <a:pPr marL="285750" indent="-285750">
              <a:buFont typeface="Wingdings" panose="05000000000000000000" pitchFamily="2" charset="2"/>
              <a:buChar char="ü"/>
            </a:pPr>
            <a:r>
              <a:rPr lang="en-US" b="1" dirty="0"/>
              <a:t> </a:t>
            </a:r>
            <a:r>
              <a:rPr lang="en-US" b="1" dirty="0" smtClean="0"/>
              <a:t>Unusual </a:t>
            </a:r>
            <a:r>
              <a:rPr lang="en-US" b="1" dirty="0"/>
              <a:t>signs </a:t>
            </a:r>
            <a:r>
              <a:rPr lang="en-US" b="1" dirty="0" smtClean="0"/>
              <a:t>for GPA </a:t>
            </a:r>
          </a:p>
          <a:p>
            <a:r>
              <a:rPr lang="en-US" dirty="0" smtClean="0"/>
              <a:t>-    Midline </a:t>
            </a:r>
            <a:r>
              <a:rPr lang="en-US" dirty="0"/>
              <a:t>ENT </a:t>
            </a:r>
            <a:r>
              <a:rPr lang="en-US" dirty="0" smtClean="0"/>
              <a:t>damage</a:t>
            </a:r>
          </a:p>
          <a:p>
            <a:pPr marL="285750" indent="-285750">
              <a:buFontTx/>
              <a:buChar char="-"/>
            </a:pPr>
            <a:r>
              <a:rPr lang="en-US" dirty="0" smtClean="0"/>
              <a:t>No systemic </a:t>
            </a:r>
            <a:r>
              <a:rPr lang="en-US" dirty="0"/>
              <a:t>signs, CRP, </a:t>
            </a:r>
            <a:r>
              <a:rPr lang="en-US" dirty="0" smtClean="0"/>
              <a:t>or granuloma </a:t>
            </a:r>
            <a:r>
              <a:rPr lang="en-US" dirty="0"/>
              <a:t>at the biopsy.  </a:t>
            </a:r>
            <a:endParaRPr lang="en-US" dirty="0" smtClean="0"/>
          </a:p>
          <a:p>
            <a:pPr marL="285750" indent="-285750">
              <a:buFontTx/>
              <a:buChar char="-"/>
            </a:pPr>
            <a:r>
              <a:rPr lang="en-US" dirty="0" smtClean="0"/>
              <a:t>Medrol </a:t>
            </a:r>
            <a:r>
              <a:rPr lang="en-US" dirty="0"/>
              <a:t>was </a:t>
            </a:r>
            <a:r>
              <a:rPr lang="en-US" dirty="0" smtClean="0"/>
              <a:t>poorly effective</a:t>
            </a:r>
          </a:p>
          <a:p>
            <a:endParaRPr lang="en-US" dirty="0"/>
          </a:p>
          <a:p>
            <a:pPr marL="285750" indent="-285750">
              <a:buFont typeface="Wingdings" panose="05000000000000000000" pitchFamily="2" charset="2"/>
              <a:buChar char="ü"/>
            </a:pPr>
            <a:r>
              <a:rPr lang="en-US" dirty="0" smtClean="0"/>
              <a:t> +/- </a:t>
            </a:r>
            <a:r>
              <a:rPr lang="en-US" b="1" dirty="0" smtClean="0"/>
              <a:t>10 % </a:t>
            </a:r>
            <a:r>
              <a:rPr lang="en-US" b="1" dirty="0"/>
              <a:t> </a:t>
            </a:r>
            <a:r>
              <a:rPr lang="en-US" b="1" dirty="0" smtClean="0"/>
              <a:t>of ANCA patients are cocaine users</a:t>
            </a:r>
          </a:p>
          <a:p>
            <a:pPr marL="285750" indent="-285750" algn="ctr">
              <a:buFont typeface="Wingdings" panose="05000000000000000000" pitchFamily="2" charset="2"/>
              <a:buChar char="Ø"/>
            </a:pPr>
            <a:endParaRPr lang="en-US" b="1" dirty="0" smtClean="0"/>
          </a:p>
          <a:p>
            <a:pPr marL="285750" indent="-285750" algn="ctr">
              <a:buFont typeface="Wingdings" panose="05000000000000000000" pitchFamily="2" charset="2"/>
              <a:buChar char="Ø"/>
            </a:pPr>
            <a:r>
              <a:rPr lang="en-US" b="1" dirty="0" smtClean="0"/>
              <a:t>Cocaine consumption ? </a:t>
            </a:r>
            <a:endParaRPr lang="en-US" b="1" dirty="0"/>
          </a:p>
          <a:p>
            <a:pPr marL="285750" indent="-285750" algn="ctr">
              <a:buFont typeface="Wingdings" panose="05000000000000000000" pitchFamily="2" charset="2"/>
              <a:buChar char="Ø"/>
            </a:pPr>
            <a:r>
              <a:rPr lang="fr-BE" b="1" dirty="0" err="1" smtClean="0"/>
              <a:t>Cocaine-Induced</a:t>
            </a:r>
            <a:r>
              <a:rPr lang="fr-BE" b="1" dirty="0" smtClean="0"/>
              <a:t> </a:t>
            </a:r>
            <a:r>
              <a:rPr lang="fr-BE" b="1" dirty="0" err="1"/>
              <a:t>Midline</a:t>
            </a:r>
            <a:r>
              <a:rPr lang="fr-BE" b="1" dirty="0"/>
              <a:t> Destructive </a:t>
            </a:r>
            <a:r>
              <a:rPr lang="fr-BE" b="1" dirty="0" err="1"/>
              <a:t>Lesions</a:t>
            </a:r>
            <a:r>
              <a:rPr lang="fr-BE" b="1" dirty="0"/>
              <a:t> (</a:t>
            </a:r>
            <a:r>
              <a:rPr lang="en-US" b="1" dirty="0"/>
              <a:t>CIMDL</a:t>
            </a:r>
            <a:r>
              <a:rPr lang="en-US" b="1" dirty="0" smtClean="0"/>
              <a:t>) ?</a:t>
            </a:r>
            <a:endParaRPr lang="en-US" b="1" dirty="0"/>
          </a:p>
          <a:p>
            <a:pPr marL="285750" indent="-285750">
              <a:buFont typeface="Wingdings" panose="05000000000000000000" pitchFamily="2" charset="2"/>
              <a:buChar char="Ø"/>
            </a:pPr>
            <a:endParaRPr lang="en-US" dirty="0" smtClean="0"/>
          </a:p>
        </p:txBody>
      </p:sp>
      <p:sp>
        <p:nvSpPr>
          <p:cNvPr id="7" name="ZoneTexte 6"/>
          <p:cNvSpPr txBox="1"/>
          <p:nvPr/>
        </p:nvSpPr>
        <p:spPr>
          <a:xfrm>
            <a:off x="3523409" y="157960"/>
            <a:ext cx="5895703" cy="584775"/>
          </a:xfrm>
          <a:prstGeom prst="rect">
            <a:avLst/>
          </a:prstGeom>
          <a:noFill/>
        </p:spPr>
        <p:txBody>
          <a:bodyPr wrap="square" rtlCol="0">
            <a:spAutoFit/>
          </a:bodyPr>
          <a:lstStyle/>
          <a:p>
            <a:pPr algn="ctr"/>
            <a:r>
              <a:rPr lang="fr-BE" sz="3200" b="1" dirty="0" smtClean="0"/>
              <a:t>MEDICAL CASE PRESENTATION</a:t>
            </a:r>
            <a:endParaRPr lang="fr-BE" sz="3200" b="1" dirty="0"/>
          </a:p>
        </p:txBody>
      </p:sp>
      <p:sp>
        <p:nvSpPr>
          <p:cNvPr id="8" name="ZoneTexte 7"/>
          <p:cNvSpPr txBox="1"/>
          <p:nvPr/>
        </p:nvSpPr>
        <p:spPr>
          <a:xfrm>
            <a:off x="3738452" y="784299"/>
            <a:ext cx="5465619" cy="461665"/>
          </a:xfrm>
          <a:prstGeom prst="rect">
            <a:avLst/>
          </a:prstGeom>
          <a:noFill/>
        </p:spPr>
        <p:txBody>
          <a:bodyPr wrap="square" rtlCol="0">
            <a:spAutoFit/>
          </a:bodyPr>
          <a:lstStyle/>
          <a:p>
            <a:r>
              <a:rPr lang="en-US" sz="2400" b="1" dirty="0"/>
              <a:t>- Suspicion of GPA in a 50 year old man-</a:t>
            </a:r>
            <a:endParaRPr lang="fr-BE" sz="2400" dirty="0"/>
          </a:p>
        </p:txBody>
      </p:sp>
    </p:spTree>
    <p:extLst>
      <p:ext uri="{BB962C8B-B14F-4D97-AF65-F5344CB8AC3E}">
        <p14:creationId xmlns:p14="http://schemas.microsoft.com/office/powerpoint/2010/main" val="1670049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504" y="166625"/>
            <a:ext cx="11982994" cy="2862322"/>
          </a:xfrm>
          <a:prstGeom prst="rect">
            <a:avLst/>
          </a:prstGeom>
          <a:noFill/>
        </p:spPr>
        <p:txBody>
          <a:bodyPr wrap="square" rtlCol="0">
            <a:spAutoFit/>
          </a:bodyPr>
          <a:lstStyle/>
          <a:p>
            <a:r>
              <a:rPr lang="fr-BE" b="1" dirty="0" smtClean="0"/>
              <a:t>The </a:t>
            </a:r>
            <a:r>
              <a:rPr lang="fr-BE" b="1" dirty="0" err="1" smtClean="0"/>
              <a:t>Cocaine-Induced</a:t>
            </a:r>
            <a:r>
              <a:rPr lang="fr-BE" b="1" dirty="0" smtClean="0"/>
              <a:t> </a:t>
            </a:r>
            <a:r>
              <a:rPr lang="fr-BE" b="1" dirty="0" err="1"/>
              <a:t>Midline</a:t>
            </a:r>
            <a:r>
              <a:rPr lang="fr-BE" b="1" dirty="0"/>
              <a:t> Destructive </a:t>
            </a:r>
            <a:r>
              <a:rPr lang="fr-BE" b="1" dirty="0" err="1" smtClean="0"/>
              <a:t>Lesions</a:t>
            </a:r>
            <a:r>
              <a:rPr lang="fr-BE" b="1" dirty="0" smtClean="0"/>
              <a:t> « CIMDL » </a:t>
            </a:r>
          </a:p>
          <a:p>
            <a:r>
              <a:rPr lang="fr-BE" b="1" dirty="0"/>
              <a:t> </a:t>
            </a:r>
            <a:r>
              <a:rPr lang="fr-BE" b="1" dirty="0" smtClean="0"/>
              <a:t>              : </a:t>
            </a:r>
            <a:r>
              <a:rPr lang="fr-BE" b="1" dirty="0" err="1"/>
              <a:t>similar</a:t>
            </a:r>
            <a:r>
              <a:rPr lang="fr-BE" b="1" dirty="0"/>
              <a:t> but not </a:t>
            </a:r>
            <a:r>
              <a:rPr lang="fr-BE" b="1" dirty="0" err="1" smtClean="0"/>
              <a:t>identical</a:t>
            </a:r>
            <a:r>
              <a:rPr lang="fr-BE" b="1" dirty="0" smtClean="0"/>
              <a:t> </a:t>
            </a:r>
            <a:r>
              <a:rPr lang="en-GB" b="1" dirty="0" smtClean="0"/>
              <a:t>presentation </a:t>
            </a:r>
            <a:r>
              <a:rPr lang="en-GB" b="1" dirty="0"/>
              <a:t>with localized manifestation of the granulomatosis with </a:t>
            </a:r>
            <a:r>
              <a:rPr lang="en-GB" b="1" dirty="0" err="1"/>
              <a:t>polyangiitis</a:t>
            </a:r>
            <a:r>
              <a:rPr lang="en-GB" b="1" dirty="0"/>
              <a:t> (GPA</a:t>
            </a:r>
            <a:r>
              <a:rPr lang="en-GB" b="1" dirty="0" smtClean="0"/>
              <a:t>)</a:t>
            </a:r>
          </a:p>
          <a:p>
            <a:endParaRPr lang="en-GB" b="1" dirty="0"/>
          </a:p>
          <a:p>
            <a:endParaRPr lang="en-GB" b="1" dirty="0" smtClean="0"/>
          </a:p>
          <a:p>
            <a:endParaRPr lang="fr-BE" b="1" dirty="0"/>
          </a:p>
          <a:p>
            <a:endParaRPr lang="fr-BE" dirty="0"/>
          </a:p>
          <a:p>
            <a:endParaRPr lang="fr-BE" dirty="0" smtClean="0"/>
          </a:p>
          <a:p>
            <a:endParaRPr lang="fr-BE" dirty="0"/>
          </a:p>
          <a:p>
            <a:endParaRPr lang="fr-BE" dirty="0" smtClean="0"/>
          </a:p>
          <a:p>
            <a:endParaRPr lang="fr-BE" dirty="0"/>
          </a:p>
        </p:txBody>
      </p:sp>
      <p:sp>
        <p:nvSpPr>
          <p:cNvPr id="4" name="ZoneTexte 3"/>
          <p:cNvSpPr txBox="1"/>
          <p:nvPr/>
        </p:nvSpPr>
        <p:spPr>
          <a:xfrm>
            <a:off x="348345" y="1048158"/>
            <a:ext cx="5007428" cy="5078313"/>
          </a:xfrm>
          <a:prstGeom prst="rect">
            <a:avLst/>
          </a:prstGeom>
          <a:noFill/>
          <a:ln w="28575">
            <a:solidFill>
              <a:schemeClr val="accent1"/>
            </a:solidFill>
          </a:ln>
        </p:spPr>
        <p:txBody>
          <a:bodyPr wrap="square" rtlCol="0">
            <a:spAutoFit/>
          </a:bodyPr>
          <a:lstStyle/>
          <a:p>
            <a:pPr algn="ctr"/>
            <a:r>
              <a:rPr lang="en-US" b="1" dirty="0" smtClean="0"/>
              <a:t>CIMDL</a:t>
            </a:r>
            <a:endParaRPr lang="en-US" dirty="0" smtClean="0"/>
          </a:p>
          <a:p>
            <a:pPr marL="285750" indent="-285750">
              <a:buFontTx/>
              <a:buChar char="-"/>
            </a:pPr>
            <a:r>
              <a:rPr lang="en-US" b="1" dirty="0" smtClean="0"/>
              <a:t>Facial pain</a:t>
            </a:r>
          </a:p>
          <a:p>
            <a:pPr marL="285750" indent="-285750">
              <a:buFontTx/>
              <a:buChar char="-"/>
            </a:pPr>
            <a:r>
              <a:rPr lang="en-US" b="1" dirty="0" smtClean="0"/>
              <a:t>Significant nasal obstruction</a:t>
            </a:r>
          </a:p>
          <a:p>
            <a:pPr marL="285750" indent="-285750">
              <a:buFontTx/>
              <a:buChar char="-"/>
            </a:pPr>
            <a:r>
              <a:rPr lang="en-US" b="1" dirty="0" smtClean="0"/>
              <a:t>Frequent epistaxis</a:t>
            </a:r>
          </a:p>
          <a:p>
            <a:pPr marL="285750" indent="-285750">
              <a:buFontTx/>
              <a:buChar char="-"/>
            </a:pPr>
            <a:r>
              <a:rPr lang="en-US" b="1" dirty="0" smtClean="0"/>
              <a:t>Diffuse necrotizing ulcerative lesions</a:t>
            </a:r>
          </a:p>
          <a:p>
            <a:pPr marL="285750" indent="-285750">
              <a:buFontTx/>
              <a:buChar char="-"/>
            </a:pPr>
            <a:r>
              <a:rPr lang="en-US" b="1" dirty="0" smtClean="0"/>
              <a:t>Extensive crust</a:t>
            </a:r>
          </a:p>
          <a:p>
            <a:pPr marL="285750" indent="-285750">
              <a:buFontTx/>
              <a:buChar char="-"/>
            </a:pPr>
            <a:r>
              <a:rPr lang="en-US" b="1" dirty="0" smtClean="0"/>
              <a:t>Septal perforation </a:t>
            </a:r>
          </a:p>
          <a:p>
            <a:pPr marL="285750" indent="-285750">
              <a:buFontTx/>
              <a:buChar char="-"/>
            </a:pPr>
            <a:r>
              <a:rPr lang="en-US" dirty="0" smtClean="0"/>
              <a:t>Inferior </a:t>
            </a:r>
            <a:r>
              <a:rPr lang="en-US" dirty="0" err="1" smtClean="0"/>
              <a:t>turbinates</a:t>
            </a:r>
            <a:r>
              <a:rPr lang="en-US" dirty="0" smtClean="0"/>
              <a:t>/palate perforation</a:t>
            </a:r>
          </a:p>
          <a:p>
            <a:pPr marL="285750" indent="-285750">
              <a:buFontTx/>
              <a:buChar char="-"/>
            </a:pPr>
            <a:r>
              <a:rPr lang="en-US" dirty="0" smtClean="0"/>
              <a:t>Extension of necrosis to middle and superior </a:t>
            </a:r>
            <a:r>
              <a:rPr lang="en-US" dirty="0" err="1" smtClean="0"/>
              <a:t>turbinates</a:t>
            </a:r>
            <a:endParaRPr lang="en-US" dirty="0" smtClean="0"/>
          </a:p>
          <a:p>
            <a:pPr marL="285750" indent="-285750">
              <a:buFontTx/>
              <a:buChar char="-"/>
            </a:pPr>
            <a:r>
              <a:rPr lang="en-US" dirty="0" smtClean="0"/>
              <a:t>Destructive bone lesions can affect the base of the skull</a:t>
            </a:r>
          </a:p>
          <a:p>
            <a:r>
              <a:rPr lang="en-US" dirty="0" smtClean="0"/>
              <a:t>                   </a:t>
            </a:r>
            <a:r>
              <a:rPr lang="en-US" b="1" dirty="0" smtClean="0"/>
              <a:t>&lt;-&gt; Medial localization </a:t>
            </a:r>
          </a:p>
          <a:p>
            <a:endParaRPr lang="en-US" b="1" dirty="0" smtClean="0"/>
          </a:p>
          <a:p>
            <a:pPr marL="285750" indent="-285750">
              <a:buFontTx/>
              <a:buChar char="-"/>
            </a:pPr>
            <a:r>
              <a:rPr lang="en-US" b="1" dirty="0" smtClean="0"/>
              <a:t>No auditory, ophthalmic or systemic involvement</a:t>
            </a:r>
          </a:p>
          <a:p>
            <a:pPr marL="285750" indent="-285750">
              <a:buFontTx/>
              <a:buChar char="-"/>
            </a:pPr>
            <a:endParaRPr lang="en-US" b="1" dirty="0" smtClean="0"/>
          </a:p>
          <a:p>
            <a:pPr marL="285750" indent="-285750">
              <a:buFontTx/>
              <a:buChar char="-"/>
            </a:pPr>
            <a:r>
              <a:rPr lang="en-US" dirty="0" smtClean="0"/>
              <a:t>Unknown prevalence : 4 % ?</a:t>
            </a:r>
          </a:p>
        </p:txBody>
      </p:sp>
      <p:sp>
        <p:nvSpPr>
          <p:cNvPr id="5" name="ZoneTexte 4"/>
          <p:cNvSpPr txBox="1"/>
          <p:nvPr/>
        </p:nvSpPr>
        <p:spPr>
          <a:xfrm>
            <a:off x="26126" y="6399791"/>
            <a:ext cx="11599817" cy="400110"/>
          </a:xfrm>
          <a:prstGeom prst="rect">
            <a:avLst/>
          </a:prstGeom>
          <a:noFill/>
        </p:spPr>
        <p:txBody>
          <a:bodyPr wrap="square" rtlCol="0">
            <a:spAutoFit/>
          </a:bodyPr>
          <a:lstStyle/>
          <a:p>
            <a:r>
              <a:rPr lang="en-US" sz="1000" dirty="0"/>
              <a:t>Cocaine-Induced Midline Destructive Lesions Clinical, Radiographic, Histopathologic, and Serologic Features and their Differentiation from Wegener Granulomatosis. M </a:t>
            </a:r>
            <a:r>
              <a:rPr lang="en-US" sz="1000" dirty="0" err="1"/>
              <a:t>Trimarchi</a:t>
            </a:r>
            <a:r>
              <a:rPr lang="en-US" sz="1000" dirty="0"/>
              <a:t> and all</a:t>
            </a:r>
          </a:p>
          <a:p>
            <a:r>
              <a:rPr lang="fr-BE" sz="1000" dirty="0"/>
              <a:t>Cocaïne et lésions destructrices </a:t>
            </a:r>
            <a:r>
              <a:rPr lang="fr-BE" sz="1000" dirty="0" err="1"/>
              <a:t>centro</a:t>
            </a:r>
            <a:r>
              <a:rPr lang="fr-BE" sz="1000" dirty="0"/>
              <a:t>-faciales : à propos d'un cas. Félix </a:t>
            </a:r>
            <a:r>
              <a:rPr lang="fr-BE" sz="1000" dirty="0" err="1"/>
              <a:t>Blaison</a:t>
            </a:r>
            <a:r>
              <a:rPr lang="fr-BE" sz="1000" dirty="0"/>
              <a:t> and all. </a:t>
            </a:r>
          </a:p>
        </p:txBody>
      </p:sp>
      <p:sp>
        <p:nvSpPr>
          <p:cNvPr id="7" name="ZoneTexte 6"/>
          <p:cNvSpPr txBox="1"/>
          <p:nvPr/>
        </p:nvSpPr>
        <p:spPr>
          <a:xfrm>
            <a:off x="6226628" y="1077413"/>
            <a:ext cx="5251269" cy="3416320"/>
          </a:xfrm>
          <a:prstGeom prst="rect">
            <a:avLst/>
          </a:prstGeom>
          <a:noFill/>
          <a:ln w="28575">
            <a:solidFill>
              <a:schemeClr val="accent1"/>
            </a:solidFill>
          </a:ln>
        </p:spPr>
        <p:txBody>
          <a:bodyPr wrap="square" rtlCol="0">
            <a:spAutoFit/>
          </a:bodyPr>
          <a:lstStyle/>
          <a:p>
            <a:pPr algn="ctr"/>
            <a:r>
              <a:rPr lang="en-US" b="1" dirty="0" smtClean="0"/>
              <a:t>GPA</a:t>
            </a:r>
          </a:p>
          <a:p>
            <a:endParaRPr lang="en-US" b="1" dirty="0" smtClean="0"/>
          </a:p>
          <a:p>
            <a:pPr marL="285750" indent="-285750">
              <a:buFontTx/>
              <a:buChar char="-"/>
            </a:pPr>
            <a:r>
              <a:rPr lang="en-US" b="1" dirty="0" smtClean="0"/>
              <a:t>Not much or no pain</a:t>
            </a:r>
          </a:p>
          <a:p>
            <a:pPr marL="285750" indent="-285750">
              <a:buFontTx/>
              <a:buChar char="-"/>
            </a:pPr>
            <a:r>
              <a:rPr lang="en-US" b="1" dirty="0" err="1" smtClean="0"/>
              <a:t>Otorhinolaryngological</a:t>
            </a:r>
            <a:r>
              <a:rPr lang="en-US" b="1" dirty="0" smtClean="0"/>
              <a:t> manifestations </a:t>
            </a:r>
            <a:r>
              <a:rPr lang="en-US" dirty="0" smtClean="0"/>
              <a:t>including nose/sinuses, ears, eyes, larynx/trachea, oral cavity, and salivary glands</a:t>
            </a:r>
            <a:endParaRPr lang="en-US" b="1" dirty="0" smtClean="0"/>
          </a:p>
          <a:p>
            <a:pPr marL="285750" indent="-285750">
              <a:buFontTx/>
              <a:buChar char="-"/>
            </a:pPr>
            <a:endParaRPr lang="en-US" b="1" dirty="0" smtClean="0"/>
          </a:p>
          <a:p>
            <a:pPr marL="285750" indent="-285750">
              <a:buFontTx/>
              <a:buChar char="-"/>
            </a:pPr>
            <a:endParaRPr lang="en-US" b="1" dirty="0" smtClean="0"/>
          </a:p>
          <a:p>
            <a:pPr marL="285750" indent="-285750">
              <a:buFontTx/>
              <a:buChar char="-"/>
            </a:pPr>
            <a:r>
              <a:rPr lang="en-US" b="1" dirty="0" smtClean="0"/>
              <a:t>+/- systemic involvement </a:t>
            </a:r>
            <a:r>
              <a:rPr lang="en-US" b="1" dirty="0"/>
              <a:t>: lungs, kidneys, central and peripheral nervous </a:t>
            </a:r>
            <a:r>
              <a:rPr lang="en-US" b="1" dirty="0" smtClean="0"/>
              <a:t>system, skin…</a:t>
            </a:r>
          </a:p>
          <a:p>
            <a:pPr marL="285750" indent="-285750">
              <a:buFontTx/>
              <a:buChar char="-"/>
            </a:pPr>
            <a:endParaRPr lang="en-US" b="1" dirty="0"/>
          </a:p>
          <a:p>
            <a:pPr marL="285750" indent="-285750">
              <a:buFontTx/>
              <a:buChar char="-"/>
            </a:pPr>
            <a:r>
              <a:rPr lang="en-US" dirty="0" smtClean="0"/>
              <a:t>Low prevalence : 0,01 %</a:t>
            </a:r>
            <a:endParaRPr lang="en-US" dirty="0"/>
          </a:p>
        </p:txBody>
      </p:sp>
      <p:sp>
        <p:nvSpPr>
          <p:cNvPr id="3" name="ZoneTexte 2"/>
          <p:cNvSpPr txBox="1"/>
          <p:nvPr/>
        </p:nvSpPr>
        <p:spPr>
          <a:xfrm>
            <a:off x="8020594" y="5404521"/>
            <a:ext cx="1262743" cy="369332"/>
          </a:xfrm>
          <a:prstGeom prst="rect">
            <a:avLst/>
          </a:prstGeom>
          <a:noFill/>
          <a:ln w="38100">
            <a:solidFill>
              <a:schemeClr val="accent1"/>
            </a:solidFill>
          </a:ln>
        </p:spPr>
        <p:txBody>
          <a:bodyPr wrap="square" rtlCol="0">
            <a:spAutoFit/>
          </a:bodyPr>
          <a:lstStyle/>
          <a:p>
            <a:r>
              <a:rPr lang="fr-BE" b="1" dirty="0" smtClean="0"/>
              <a:t>CLINIQUE</a:t>
            </a:r>
            <a:endParaRPr lang="fr-BE" b="1" dirty="0"/>
          </a:p>
        </p:txBody>
      </p:sp>
    </p:spTree>
    <p:extLst>
      <p:ext uri="{BB962C8B-B14F-4D97-AF65-F5344CB8AC3E}">
        <p14:creationId xmlns:p14="http://schemas.microsoft.com/office/powerpoint/2010/main" val="617837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6B95A5F-6380-48B3-B1BE-D259665D2CE9}"/>
              </a:ext>
            </a:extLst>
          </p:cNvPr>
          <p:cNvPicPr>
            <a:picLocks noChangeAspect="1"/>
          </p:cNvPicPr>
          <p:nvPr/>
        </p:nvPicPr>
        <p:blipFill>
          <a:blip r:embed="rId2"/>
          <a:stretch>
            <a:fillRect/>
          </a:stretch>
        </p:blipFill>
        <p:spPr>
          <a:xfrm>
            <a:off x="1315294" y="219892"/>
            <a:ext cx="4782894" cy="2029452"/>
          </a:xfrm>
          <a:prstGeom prst="rect">
            <a:avLst/>
          </a:prstGeom>
        </p:spPr>
      </p:pic>
      <p:pic>
        <p:nvPicPr>
          <p:cNvPr id="3" name="Image 2">
            <a:extLst>
              <a:ext uri="{FF2B5EF4-FFF2-40B4-BE49-F238E27FC236}">
                <a16:creationId xmlns:a16="http://schemas.microsoft.com/office/drawing/2014/main" id="{39148646-1BDE-4C1A-AFBF-4126219D3366}"/>
              </a:ext>
            </a:extLst>
          </p:cNvPr>
          <p:cNvPicPr>
            <a:picLocks noChangeAspect="1"/>
          </p:cNvPicPr>
          <p:nvPr/>
        </p:nvPicPr>
        <p:blipFill>
          <a:blip r:embed="rId3"/>
          <a:stretch>
            <a:fillRect/>
          </a:stretch>
        </p:blipFill>
        <p:spPr>
          <a:xfrm>
            <a:off x="1605552" y="2333415"/>
            <a:ext cx="4007874" cy="1630307"/>
          </a:xfrm>
          <a:prstGeom prst="rect">
            <a:avLst/>
          </a:prstGeom>
        </p:spPr>
      </p:pic>
      <p:sp>
        <p:nvSpPr>
          <p:cNvPr id="5" name="ZoneTexte 4"/>
          <p:cNvSpPr txBox="1"/>
          <p:nvPr/>
        </p:nvSpPr>
        <p:spPr>
          <a:xfrm>
            <a:off x="391116" y="4047793"/>
            <a:ext cx="5970077" cy="2031325"/>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t>Endoscopy </a:t>
            </a:r>
            <a:r>
              <a:rPr lang="en-US" b="1" dirty="0"/>
              <a:t>helps in the topography of the lesions </a:t>
            </a:r>
            <a:r>
              <a:rPr lang="en-US" b="1" dirty="0" smtClean="0"/>
              <a:t>++</a:t>
            </a:r>
          </a:p>
          <a:p>
            <a:r>
              <a:rPr lang="en-US" b="1" dirty="0" smtClean="0"/>
              <a:t> </a:t>
            </a:r>
          </a:p>
          <a:p>
            <a:pPr marL="285750" indent="-285750">
              <a:buFont typeface="Wingdings" panose="05000000000000000000" pitchFamily="2" charset="2"/>
              <a:buChar char="Ø"/>
            </a:pPr>
            <a:r>
              <a:rPr lang="en-US" dirty="0"/>
              <a:t>GPA gives more lateral lesions in the nose while </a:t>
            </a:r>
            <a:r>
              <a:rPr lang="en-US" b="1" dirty="0"/>
              <a:t>cocaine lesions are in the midline</a:t>
            </a:r>
            <a:r>
              <a:rPr lang="en-US" dirty="0"/>
              <a:t>.</a:t>
            </a:r>
          </a:p>
          <a:p>
            <a:pPr marL="285750" indent="-285750">
              <a:buFont typeface="Wingdings" panose="05000000000000000000" pitchFamily="2" charset="2"/>
              <a:buChar char="Ø"/>
            </a:pPr>
            <a:endParaRPr lang="en-US" b="1" dirty="0" smtClean="0"/>
          </a:p>
          <a:p>
            <a:pPr marL="285750" indent="-285750">
              <a:buFont typeface="Wingdings" panose="05000000000000000000" pitchFamily="2" charset="2"/>
              <a:buChar char="Ø"/>
            </a:pPr>
            <a:r>
              <a:rPr lang="en-US" dirty="0" smtClean="0"/>
              <a:t>But the </a:t>
            </a:r>
            <a:r>
              <a:rPr lang="en-US" b="1" dirty="0"/>
              <a:t>macroscopic aspect does not allow </a:t>
            </a:r>
            <a:r>
              <a:rPr lang="en-US" b="1" dirty="0" smtClean="0"/>
              <a:t>to see </a:t>
            </a:r>
            <a:r>
              <a:rPr lang="en-US" b="1" dirty="0"/>
              <a:t>the </a:t>
            </a:r>
            <a:r>
              <a:rPr lang="en-US" b="1" dirty="0" smtClean="0"/>
              <a:t>difference </a:t>
            </a:r>
            <a:endParaRPr lang="fr-BE" b="1" dirty="0"/>
          </a:p>
        </p:txBody>
      </p:sp>
      <p:sp>
        <p:nvSpPr>
          <p:cNvPr id="6" name="ZoneTexte 5"/>
          <p:cNvSpPr txBox="1"/>
          <p:nvPr/>
        </p:nvSpPr>
        <p:spPr>
          <a:xfrm>
            <a:off x="26126" y="6399791"/>
            <a:ext cx="11599817" cy="400110"/>
          </a:xfrm>
          <a:prstGeom prst="rect">
            <a:avLst/>
          </a:prstGeom>
          <a:noFill/>
        </p:spPr>
        <p:txBody>
          <a:bodyPr wrap="square" rtlCol="0">
            <a:spAutoFit/>
          </a:bodyPr>
          <a:lstStyle/>
          <a:p>
            <a:r>
              <a:rPr lang="en-US" sz="1000" dirty="0"/>
              <a:t>Cocaine-Induced Midline Destructive Lesions Clinical, Radiographic, Histopathologic, and Serologic Features and their Differentiation from Wegener Granulomatosis. M </a:t>
            </a:r>
            <a:r>
              <a:rPr lang="en-US" sz="1000" dirty="0" err="1"/>
              <a:t>Trimarchi</a:t>
            </a:r>
            <a:r>
              <a:rPr lang="en-US" sz="1000" dirty="0"/>
              <a:t> and all</a:t>
            </a:r>
          </a:p>
          <a:p>
            <a:r>
              <a:rPr lang="fr-BE" sz="1000" dirty="0"/>
              <a:t>Cocaïne et lésions destructrices </a:t>
            </a:r>
            <a:r>
              <a:rPr lang="fr-BE" sz="1000" dirty="0" err="1"/>
              <a:t>centro</a:t>
            </a:r>
            <a:r>
              <a:rPr lang="fr-BE" sz="1000" dirty="0"/>
              <a:t>-faciales : à propos d'un cas. Félix </a:t>
            </a:r>
            <a:r>
              <a:rPr lang="fr-BE" sz="1000" dirty="0" err="1"/>
              <a:t>Blaison</a:t>
            </a:r>
            <a:r>
              <a:rPr lang="fr-BE" sz="1000" dirty="0"/>
              <a:t> and all. </a:t>
            </a:r>
          </a:p>
        </p:txBody>
      </p:sp>
      <p:pic>
        <p:nvPicPr>
          <p:cNvPr id="7" name="Image 6"/>
          <p:cNvPicPr>
            <a:picLocks noChangeAspect="1"/>
          </p:cNvPicPr>
          <p:nvPr/>
        </p:nvPicPr>
        <p:blipFill>
          <a:blip r:embed="rId4"/>
          <a:stretch>
            <a:fillRect/>
          </a:stretch>
        </p:blipFill>
        <p:spPr>
          <a:xfrm>
            <a:off x="7288328" y="245184"/>
            <a:ext cx="4337615" cy="2977330"/>
          </a:xfrm>
          <a:prstGeom prst="rect">
            <a:avLst/>
          </a:prstGeom>
        </p:spPr>
      </p:pic>
      <p:pic>
        <p:nvPicPr>
          <p:cNvPr id="8" name="Image 5" descr="Une image contenant texte, moniteur, équipement électronique, ordinateur&#10;&#10;Description générée automatiquement">
            <a:extLst>
              <a:ext uri="{FF2B5EF4-FFF2-40B4-BE49-F238E27FC236}">
                <a16:creationId xmlns:a16="http://schemas.microsoft.com/office/drawing/2014/main" id="{5213C470-8931-4458-BFEA-4569CD7513A4}"/>
              </a:ext>
            </a:extLst>
          </p:cNvPr>
          <p:cNvPicPr>
            <a:picLocks noChangeAspect="1"/>
          </p:cNvPicPr>
          <p:nvPr/>
        </p:nvPicPr>
        <p:blipFill rotWithShape="1">
          <a:blip r:embed="rId5"/>
          <a:srcRect l="37613" t="24744" r="37037" b="51217"/>
          <a:stretch/>
        </p:blipFill>
        <p:spPr>
          <a:xfrm>
            <a:off x="7969647" y="3543187"/>
            <a:ext cx="3334847" cy="2487691"/>
          </a:xfrm>
          <a:prstGeom prst="rect">
            <a:avLst/>
          </a:prstGeom>
        </p:spPr>
      </p:pic>
    </p:spTree>
    <p:extLst>
      <p:ext uri="{BB962C8B-B14F-4D97-AF65-F5344CB8AC3E}">
        <p14:creationId xmlns:p14="http://schemas.microsoft.com/office/powerpoint/2010/main" val="1734018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504" y="166625"/>
            <a:ext cx="11982994" cy="2862322"/>
          </a:xfrm>
          <a:prstGeom prst="rect">
            <a:avLst/>
          </a:prstGeom>
          <a:noFill/>
        </p:spPr>
        <p:txBody>
          <a:bodyPr wrap="square" rtlCol="0">
            <a:spAutoFit/>
          </a:bodyPr>
          <a:lstStyle/>
          <a:p>
            <a:r>
              <a:rPr lang="fr-BE" b="1" dirty="0" smtClean="0"/>
              <a:t>The </a:t>
            </a:r>
            <a:r>
              <a:rPr lang="fr-BE" b="1" dirty="0" err="1" smtClean="0"/>
              <a:t>Cocaine-Induced</a:t>
            </a:r>
            <a:r>
              <a:rPr lang="fr-BE" b="1" dirty="0" smtClean="0"/>
              <a:t> </a:t>
            </a:r>
            <a:r>
              <a:rPr lang="fr-BE" b="1" dirty="0" err="1"/>
              <a:t>Midline</a:t>
            </a:r>
            <a:r>
              <a:rPr lang="fr-BE" b="1" dirty="0"/>
              <a:t> Destructive </a:t>
            </a:r>
            <a:r>
              <a:rPr lang="fr-BE" b="1" dirty="0" err="1" smtClean="0"/>
              <a:t>Lesions</a:t>
            </a:r>
            <a:r>
              <a:rPr lang="fr-BE" b="1" dirty="0" smtClean="0"/>
              <a:t> « CIMDL » </a:t>
            </a:r>
          </a:p>
          <a:p>
            <a:r>
              <a:rPr lang="fr-BE" b="1" dirty="0"/>
              <a:t> </a:t>
            </a:r>
            <a:r>
              <a:rPr lang="fr-BE" b="1" dirty="0" smtClean="0"/>
              <a:t>              : </a:t>
            </a:r>
            <a:r>
              <a:rPr lang="fr-BE" b="1" dirty="0" err="1"/>
              <a:t>similar</a:t>
            </a:r>
            <a:r>
              <a:rPr lang="fr-BE" b="1" dirty="0"/>
              <a:t> but not </a:t>
            </a:r>
            <a:r>
              <a:rPr lang="fr-BE" b="1" dirty="0" err="1" smtClean="0"/>
              <a:t>identical</a:t>
            </a:r>
            <a:r>
              <a:rPr lang="fr-BE" b="1" dirty="0" smtClean="0"/>
              <a:t> </a:t>
            </a:r>
            <a:r>
              <a:rPr lang="en-GB" b="1" dirty="0" smtClean="0"/>
              <a:t>presentation </a:t>
            </a:r>
            <a:r>
              <a:rPr lang="en-GB" b="1" dirty="0"/>
              <a:t>with localized manifestation of the granulomatosis with </a:t>
            </a:r>
            <a:r>
              <a:rPr lang="en-GB" b="1" dirty="0" err="1"/>
              <a:t>polyangiitis</a:t>
            </a:r>
            <a:r>
              <a:rPr lang="en-GB" b="1" dirty="0"/>
              <a:t> (GPA</a:t>
            </a:r>
            <a:r>
              <a:rPr lang="en-GB" b="1" dirty="0" smtClean="0"/>
              <a:t>)</a:t>
            </a:r>
          </a:p>
          <a:p>
            <a:endParaRPr lang="en-GB" b="1" dirty="0"/>
          </a:p>
          <a:p>
            <a:endParaRPr lang="en-GB" b="1" dirty="0" smtClean="0"/>
          </a:p>
          <a:p>
            <a:endParaRPr lang="fr-BE" b="1" dirty="0"/>
          </a:p>
          <a:p>
            <a:endParaRPr lang="fr-BE" dirty="0"/>
          </a:p>
          <a:p>
            <a:endParaRPr lang="fr-BE" dirty="0" smtClean="0"/>
          </a:p>
          <a:p>
            <a:endParaRPr lang="fr-BE" dirty="0"/>
          </a:p>
          <a:p>
            <a:endParaRPr lang="fr-BE" dirty="0" smtClean="0"/>
          </a:p>
          <a:p>
            <a:endParaRPr lang="fr-BE" dirty="0"/>
          </a:p>
        </p:txBody>
      </p:sp>
      <p:sp>
        <p:nvSpPr>
          <p:cNvPr id="4" name="ZoneTexte 3"/>
          <p:cNvSpPr txBox="1"/>
          <p:nvPr/>
        </p:nvSpPr>
        <p:spPr>
          <a:xfrm>
            <a:off x="348345" y="1048158"/>
            <a:ext cx="5007428" cy="5078313"/>
          </a:xfrm>
          <a:prstGeom prst="rect">
            <a:avLst/>
          </a:prstGeom>
          <a:noFill/>
          <a:ln w="28575">
            <a:solidFill>
              <a:schemeClr val="accent1"/>
            </a:solidFill>
          </a:ln>
        </p:spPr>
        <p:txBody>
          <a:bodyPr wrap="square" rtlCol="0">
            <a:spAutoFit/>
          </a:bodyPr>
          <a:lstStyle/>
          <a:p>
            <a:pPr algn="ctr"/>
            <a:r>
              <a:rPr lang="en-US" b="1" dirty="0" smtClean="0"/>
              <a:t>CIMDL</a:t>
            </a:r>
            <a:endParaRPr lang="en-US" dirty="0" smtClean="0"/>
          </a:p>
          <a:p>
            <a:pPr marL="285750" indent="-285750">
              <a:buFontTx/>
              <a:buChar char="-"/>
            </a:pPr>
            <a:r>
              <a:rPr lang="en-US" b="1" dirty="0" smtClean="0"/>
              <a:t>Facial pain</a:t>
            </a:r>
          </a:p>
          <a:p>
            <a:pPr marL="285750" indent="-285750">
              <a:buFontTx/>
              <a:buChar char="-"/>
            </a:pPr>
            <a:r>
              <a:rPr lang="en-US" b="1" dirty="0" smtClean="0"/>
              <a:t>Significant nasal obstruction</a:t>
            </a:r>
          </a:p>
          <a:p>
            <a:pPr marL="285750" indent="-285750">
              <a:buFontTx/>
              <a:buChar char="-"/>
            </a:pPr>
            <a:r>
              <a:rPr lang="en-US" b="1" dirty="0" smtClean="0"/>
              <a:t>Frequent epistaxis</a:t>
            </a:r>
          </a:p>
          <a:p>
            <a:pPr marL="285750" indent="-285750">
              <a:buFontTx/>
              <a:buChar char="-"/>
            </a:pPr>
            <a:r>
              <a:rPr lang="en-US" b="1" dirty="0" smtClean="0"/>
              <a:t>Diffuse necrotizing ulcerative lesions</a:t>
            </a:r>
          </a:p>
          <a:p>
            <a:pPr marL="285750" indent="-285750">
              <a:buFontTx/>
              <a:buChar char="-"/>
            </a:pPr>
            <a:r>
              <a:rPr lang="en-US" b="1" dirty="0" smtClean="0"/>
              <a:t>Extensive crust</a:t>
            </a:r>
          </a:p>
          <a:p>
            <a:pPr marL="285750" indent="-285750">
              <a:buFontTx/>
              <a:buChar char="-"/>
            </a:pPr>
            <a:r>
              <a:rPr lang="en-US" b="1" dirty="0" smtClean="0"/>
              <a:t>Septal perforation </a:t>
            </a:r>
          </a:p>
          <a:p>
            <a:pPr marL="285750" indent="-285750">
              <a:buFontTx/>
              <a:buChar char="-"/>
            </a:pPr>
            <a:r>
              <a:rPr lang="en-US" dirty="0" smtClean="0"/>
              <a:t>Inferior </a:t>
            </a:r>
            <a:r>
              <a:rPr lang="en-US" dirty="0" err="1" smtClean="0"/>
              <a:t>turbinates</a:t>
            </a:r>
            <a:r>
              <a:rPr lang="en-US" dirty="0" smtClean="0"/>
              <a:t>/palate perforation</a:t>
            </a:r>
          </a:p>
          <a:p>
            <a:pPr marL="285750" indent="-285750">
              <a:buFontTx/>
              <a:buChar char="-"/>
            </a:pPr>
            <a:r>
              <a:rPr lang="en-US" dirty="0" smtClean="0"/>
              <a:t>Extension of necrosis to middle and superior </a:t>
            </a:r>
            <a:r>
              <a:rPr lang="en-US" dirty="0" err="1" smtClean="0"/>
              <a:t>turbinates</a:t>
            </a:r>
            <a:endParaRPr lang="en-US" dirty="0" smtClean="0"/>
          </a:p>
          <a:p>
            <a:pPr marL="285750" indent="-285750">
              <a:buFontTx/>
              <a:buChar char="-"/>
            </a:pPr>
            <a:r>
              <a:rPr lang="en-US" dirty="0" smtClean="0"/>
              <a:t>Destructive bone lesions can affect the base of the skull</a:t>
            </a:r>
          </a:p>
          <a:p>
            <a:r>
              <a:rPr lang="en-US" dirty="0" smtClean="0"/>
              <a:t>                   </a:t>
            </a:r>
            <a:r>
              <a:rPr lang="en-US" b="1" dirty="0" smtClean="0"/>
              <a:t>&lt;-&gt; Medial localization </a:t>
            </a:r>
          </a:p>
          <a:p>
            <a:endParaRPr lang="en-US" b="1" dirty="0" smtClean="0"/>
          </a:p>
          <a:p>
            <a:pPr marL="285750" indent="-285750">
              <a:buFontTx/>
              <a:buChar char="-"/>
            </a:pPr>
            <a:r>
              <a:rPr lang="en-US" b="1" dirty="0" smtClean="0"/>
              <a:t>No auditory, ophthalmic or systemic involvement</a:t>
            </a:r>
          </a:p>
          <a:p>
            <a:pPr marL="285750" indent="-285750">
              <a:buFontTx/>
              <a:buChar char="-"/>
            </a:pPr>
            <a:endParaRPr lang="en-US" b="1" dirty="0" smtClean="0"/>
          </a:p>
          <a:p>
            <a:pPr marL="285750" indent="-285750">
              <a:buFontTx/>
              <a:buChar char="-"/>
            </a:pPr>
            <a:r>
              <a:rPr lang="en-US" dirty="0" smtClean="0"/>
              <a:t>Unknown prevalence : 4 % ?</a:t>
            </a:r>
          </a:p>
        </p:txBody>
      </p:sp>
      <p:sp>
        <p:nvSpPr>
          <p:cNvPr id="5" name="ZoneTexte 4"/>
          <p:cNvSpPr txBox="1"/>
          <p:nvPr/>
        </p:nvSpPr>
        <p:spPr>
          <a:xfrm>
            <a:off x="26126" y="6399791"/>
            <a:ext cx="11599817" cy="400110"/>
          </a:xfrm>
          <a:prstGeom prst="rect">
            <a:avLst/>
          </a:prstGeom>
          <a:noFill/>
        </p:spPr>
        <p:txBody>
          <a:bodyPr wrap="square" rtlCol="0">
            <a:spAutoFit/>
          </a:bodyPr>
          <a:lstStyle/>
          <a:p>
            <a:r>
              <a:rPr lang="en-US" sz="1000" dirty="0"/>
              <a:t>Cocaine-Induced Midline Destructive Lesions Clinical, Radiographic, Histopathologic, and Serologic Features and their Differentiation from Wegener Granulomatosis. M </a:t>
            </a:r>
            <a:r>
              <a:rPr lang="en-US" sz="1000" dirty="0" err="1"/>
              <a:t>Trimarchi</a:t>
            </a:r>
            <a:r>
              <a:rPr lang="en-US" sz="1000" dirty="0"/>
              <a:t> and all</a:t>
            </a:r>
          </a:p>
          <a:p>
            <a:r>
              <a:rPr lang="fr-BE" sz="1000" dirty="0"/>
              <a:t>Cocaïne et lésions destructrices </a:t>
            </a:r>
            <a:r>
              <a:rPr lang="fr-BE" sz="1000" dirty="0" err="1"/>
              <a:t>centro</a:t>
            </a:r>
            <a:r>
              <a:rPr lang="fr-BE" sz="1000" dirty="0"/>
              <a:t>-faciales : à propos d'un cas. Félix </a:t>
            </a:r>
            <a:r>
              <a:rPr lang="fr-BE" sz="1000" dirty="0" err="1"/>
              <a:t>Blaison</a:t>
            </a:r>
            <a:r>
              <a:rPr lang="fr-BE" sz="1000" dirty="0"/>
              <a:t> and all. </a:t>
            </a:r>
          </a:p>
        </p:txBody>
      </p:sp>
      <p:sp>
        <p:nvSpPr>
          <p:cNvPr id="7" name="ZoneTexte 6"/>
          <p:cNvSpPr txBox="1"/>
          <p:nvPr/>
        </p:nvSpPr>
        <p:spPr>
          <a:xfrm>
            <a:off x="6226628" y="1077413"/>
            <a:ext cx="5251269" cy="3416320"/>
          </a:xfrm>
          <a:prstGeom prst="rect">
            <a:avLst/>
          </a:prstGeom>
          <a:noFill/>
          <a:ln w="28575">
            <a:solidFill>
              <a:schemeClr val="accent1"/>
            </a:solidFill>
          </a:ln>
        </p:spPr>
        <p:txBody>
          <a:bodyPr wrap="square" rtlCol="0">
            <a:spAutoFit/>
          </a:bodyPr>
          <a:lstStyle/>
          <a:p>
            <a:pPr algn="ctr"/>
            <a:r>
              <a:rPr lang="en-US" b="1" dirty="0" smtClean="0"/>
              <a:t>GPA</a:t>
            </a:r>
          </a:p>
          <a:p>
            <a:endParaRPr lang="en-US" b="1" dirty="0" smtClean="0"/>
          </a:p>
          <a:p>
            <a:pPr marL="285750" indent="-285750">
              <a:buFontTx/>
              <a:buChar char="-"/>
            </a:pPr>
            <a:r>
              <a:rPr lang="en-US" b="1" dirty="0" smtClean="0"/>
              <a:t>Not much or no pain</a:t>
            </a:r>
          </a:p>
          <a:p>
            <a:pPr marL="285750" indent="-285750">
              <a:buFontTx/>
              <a:buChar char="-"/>
            </a:pPr>
            <a:r>
              <a:rPr lang="en-US" b="1" dirty="0" err="1" smtClean="0"/>
              <a:t>Otorhinolaryngological</a:t>
            </a:r>
            <a:r>
              <a:rPr lang="en-US" b="1" dirty="0" smtClean="0"/>
              <a:t> manifestations </a:t>
            </a:r>
            <a:r>
              <a:rPr lang="en-US" dirty="0" smtClean="0"/>
              <a:t>including nose/sinuses, ears, eyes, larynx/trachea, oral cavity, and salivary glands</a:t>
            </a:r>
            <a:endParaRPr lang="en-US" b="1" dirty="0" smtClean="0"/>
          </a:p>
          <a:p>
            <a:pPr marL="285750" indent="-285750">
              <a:buFontTx/>
              <a:buChar char="-"/>
            </a:pPr>
            <a:endParaRPr lang="en-US" b="1" dirty="0" smtClean="0"/>
          </a:p>
          <a:p>
            <a:pPr marL="285750" indent="-285750">
              <a:buFontTx/>
              <a:buChar char="-"/>
            </a:pPr>
            <a:endParaRPr lang="en-US" b="1" dirty="0" smtClean="0"/>
          </a:p>
          <a:p>
            <a:pPr marL="285750" indent="-285750">
              <a:buFontTx/>
              <a:buChar char="-"/>
            </a:pPr>
            <a:r>
              <a:rPr lang="en-US" b="1" dirty="0" smtClean="0"/>
              <a:t>Systemic involvement </a:t>
            </a:r>
            <a:r>
              <a:rPr lang="en-US" b="1" dirty="0"/>
              <a:t>: lungs, kidneys, central and peripheral nervous </a:t>
            </a:r>
            <a:r>
              <a:rPr lang="en-US" b="1" dirty="0" smtClean="0"/>
              <a:t>system, skin…</a:t>
            </a:r>
          </a:p>
          <a:p>
            <a:pPr marL="285750" indent="-285750">
              <a:buFontTx/>
              <a:buChar char="-"/>
            </a:pPr>
            <a:endParaRPr lang="en-US" b="1" dirty="0"/>
          </a:p>
          <a:p>
            <a:pPr marL="285750" indent="-285750">
              <a:buFontTx/>
              <a:buChar char="-"/>
            </a:pPr>
            <a:r>
              <a:rPr lang="en-US" dirty="0" smtClean="0"/>
              <a:t>Low prevalence : 0,01 %</a:t>
            </a:r>
            <a:endParaRPr lang="en-US" dirty="0"/>
          </a:p>
        </p:txBody>
      </p:sp>
      <p:sp>
        <p:nvSpPr>
          <p:cNvPr id="6" name="Étoile : 5 branches 12">
            <a:extLst>
              <a:ext uri="{FF2B5EF4-FFF2-40B4-BE49-F238E27FC236}">
                <a16:creationId xmlns:a16="http://schemas.microsoft.com/office/drawing/2014/main" id="{F860E305-561A-4A90-B577-EFCA667E5C2F}"/>
              </a:ext>
            </a:extLst>
          </p:cNvPr>
          <p:cNvSpPr/>
          <p:nvPr/>
        </p:nvSpPr>
        <p:spPr>
          <a:xfrm rot="17764057">
            <a:off x="1846884" y="1332356"/>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Étoile : 5 branches 12">
            <a:extLst>
              <a:ext uri="{FF2B5EF4-FFF2-40B4-BE49-F238E27FC236}">
                <a16:creationId xmlns:a16="http://schemas.microsoft.com/office/drawing/2014/main" id="{F860E305-561A-4A90-B577-EFCA667E5C2F}"/>
              </a:ext>
            </a:extLst>
          </p:cNvPr>
          <p:cNvSpPr/>
          <p:nvPr/>
        </p:nvSpPr>
        <p:spPr>
          <a:xfrm rot="17764057">
            <a:off x="3489631" y="1551811"/>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Étoile : 5 branches 12">
            <a:extLst>
              <a:ext uri="{FF2B5EF4-FFF2-40B4-BE49-F238E27FC236}">
                <a16:creationId xmlns:a16="http://schemas.microsoft.com/office/drawing/2014/main" id="{F860E305-561A-4A90-B577-EFCA667E5C2F}"/>
              </a:ext>
            </a:extLst>
          </p:cNvPr>
          <p:cNvSpPr/>
          <p:nvPr/>
        </p:nvSpPr>
        <p:spPr>
          <a:xfrm rot="17764057">
            <a:off x="2643037" y="1907123"/>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Étoile : 5 branches 12">
            <a:extLst>
              <a:ext uri="{FF2B5EF4-FFF2-40B4-BE49-F238E27FC236}">
                <a16:creationId xmlns:a16="http://schemas.microsoft.com/office/drawing/2014/main" id="{F860E305-561A-4A90-B577-EFCA667E5C2F}"/>
              </a:ext>
            </a:extLst>
          </p:cNvPr>
          <p:cNvSpPr/>
          <p:nvPr/>
        </p:nvSpPr>
        <p:spPr>
          <a:xfrm rot="17764057">
            <a:off x="2258053" y="2480044"/>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Étoile : 5 branches 12">
            <a:extLst>
              <a:ext uri="{FF2B5EF4-FFF2-40B4-BE49-F238E27FC236}">
                <a16:creationId xmlns:a16="http://schemas.microsoft.com/office/drawing/2014/main" id="{F860E305-561A-4A90-B577-EFCA667E5C2F}"/>
              </a:ext>
            </a:extLst>
          </p:cNvPr>
          <p:cNvSpPr/>
          <p:nvPr/>
        </p:nvSpPr>
        <p:spPr>
          <a:xfrm rot="17764057">
            <a:off x="2707477" y="2725297"/>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Étoile : 5 branches 12">
            <a:extLst>
              <a:ext uri="{FF2B5EF4-FFF2-40B4-BE49-F238E27FC236}">
                <a16:creationId xmlns:a16="http://schemas.microsoft.com/office/drawing/2014/main" id="{F860E305-561A-4A90-B577-EFCA667E5C2F}"/>
              </a:ext>
            </a:extLst>
          </p:cNvPr>
          <p:cNvSpPr/>
          <p:nvPr/>
        </p:nvSpPr>
        <p:spPr>
          <a:xfrm rot="17764057">
            <a:off x="3695214" y="4335415"/>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Étoile : 5 branches 12">
            <a:extLst>
              <a:ext uri="{FF2B5EF4-FFF2-40B4-BE49-F238E27FC236}">
                <a16:creationId xmlns:a16="http://schemas.microsoft.com/office/drawing/2014/main" id="{F860E305-561A-4A90-B577-EFCA667E5C2F}"/>
              </a:ext>
            </a:extLst>
          </p:cNvPr>
          <p:cNvSpPr/>
          <p:nvPr/>
        </p:nvSpPr>
        <p:spPr>
          <a:xfrm rot="17764057">
            <a:off x="4375170" y="5089334"/>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5987828" y="5166860"/>
            <a:ext cx="5895703" cy="584775"/>
          </a:xfrm>
          <a:prstGeom prst="rect">
            <a:avLst/>
          </a:prstGeom>
          <a:noFill/>
        </p:spPr>
        <p:txBody>
          <a:bodyPr wrap="square" rtlCol="0">
            <a:spAutoFit/>
          </a:bodyPr>
          <a:lstStyle/>
          <a:p>
            <a:pPr algn="ctr"/>
            <a:r>
              <a:rPr lang="fr-BE" sz="3200" b="1" dirty="0" smtClean="0"/>
              <a:t>MEDICAL CASE PRESENTATION</a:t>
            </a:r>
            <a:endParaRPr lang="fr-BE" sz="3200" b="1" dirty="0"/>
          </a:p>
        </p:txBody>
      </p:sp>
    </p:spTree>
    <p:extLst>
      <p:ext uri="{BB962C8B-B14F-4D97-AF65-F5344CB8AC3E}">
        <p14:creationId xmlns:p14="http://schemas.microsoft.com/office/powerpoint/2010/main" val="4029287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221435"/>
            <a:ext cx="12192001" cy="400110"/>
          </a:xfrm>
          <a:prstGeom prst="rect">
            <a:avLst/>
          </a:prstGeom>
          <a:noFill/>
        </p:spPr>
        <p:txBody>
          <a:bodyPr wrap="square" rtlCol="0">
            <a:spAutoFit/>
          </a:bodyPr>
          <a:lstStyle/>
          <a:p>
            <a:pPr algn="ctr"/>
            <a:r>
              <a:rPr lang="en-US" sz="2000" b="1" dirty="0" smtClean="0"/>
              <a:t>CIMDL : similar but not identical presentation with </a:t>
            </a:r>
            <a:r>
              <a:rPr lang="en-GB" sz="2000" b="1" dirty="0"/>
              <a:t>localized</a:t>
            </a:r>
            <a:r>
              <a:rPr lang="en-US" sz="2000" b="1" dirty="0" smtClean="0"/>
              <a:t> GPA</a:t>
            </a:r>
            <a:endParaRPr lang="en-US" sz="2000" dirty="0"/>
          </a:p>
        </p:txBody>
      </p:sp>
      <p:sp>
        <p:nvSpPr>
          <p:cNvPr id="6" name="ZoneTexte 5"/>
          <p:cNvSpPr txBox="1"/>
          <p:nvPr/>
        </p:nvSpPr>
        <p:spPr>
          <a:xfrm>
            <a:off x="155574" y="1089409"/>
            <a:ext cx="5670459" cy="4524315"/>
          </a:xfrm>
          <a:prstGeom prst="rect">
            <a:avLst/>
          </a:prstGeom>
          <a:noFill/>
          <a:ln w="28575">
            <a:solidFill>
              <a:schemeClr val="accent1"/>
            </a:solidFill>
          </a:ln>
        </p:spPr>
        <p:txBody>
          <a:bodyPr wrap="square" rtlCol="0">
            <a:spAutoFit/>
          </a:bodyPr>
          <a:lstStyle/>
          <a:p>
            <a:pPr algn="ctr"/>
            <a:r>
              <a:rPr lang="en-US" b="1" dirty="0" smtClean="0"/>
              <a:t>CIMDL</a:t>
            </a:r>
          </a:p>
          <a:p>
            <a:endParaRPr lang="en-US" dirty="0" smtClean="0"/>
          </a:p>
          <a:p>
            <a:pPr marL="285750" indent="-285750">
              <a:buFontTx/>
              <a:buChar char="-"/>
            </a:pPr>
            <a:r>
              <a:rPr lang="en-US" dirty="0" smtClean="0"/>
              <a:t>ANCA + (&gt; 80 %)</a:t>
            </a:r>
          </a:p>
          <a:p>
            <a:pPr marL="285750" indent="-285750">
              <a:buFontTx/>
              <a:buChar char="-"/>
            </a:pPr>
            <a:r>
              <a:rPr lang="en-US" dirty="0" smtClean="0"/>
              <a:t>Perinuclear pattern (</a:t>
            </a:r>
            <a:r>
              <a:rPr lang="en-US" b="1" dirty="0" err="1" smtClean="0"/>
              <a:t>pANCA</a:t>
            </a:r>
            <a:r>
              <a:rPr lang="en-US" dirty="0" smtClean="0"/>
              <a:t>)</a:t>
            </a:r>
          </a:p>
          <a:p>
            <a:pPr marL="285750" indent="-285750">
              <a:buFontTx/>
              <a:buChar char="-"/>
            </a:pPr>
            <a:r>
              <a:rPr lang="en-US" b="1" dirty="0" smtClean="0"/>
              <a:t>Anti PR3 </a:t>
            </a:r>
            <a:r>
              <a:rPr lang="en-US" dirty="0" smtClean="0"/>
              <a:t>+ (&gt;50 %)</a:t>
            </a:r>
          </a:p>
          <a:p>
            <a:pPr marL="285750" indent="-285750">
              <a:buFontTx/>
              <a:buChar char="-"/>
            </a:pPr>
            <a:r>
              <a:rPr lang="en-US" b="1" dirty="0" smtClean="0"/>
              <a:t>Anti HNE + </a:t>
            </a:r>
            <a:r>
              <a:rPr lang="en-US" dirty="0" smtClean="0"/>
              <a:t>(&gt;</a:t>
            </a:r>
            <a:r>
              <a:rPr lang="en-US" dirty="0" smtClean="0"/>
              <a:t>50-85%) </a:t>
            </a:r>
            <a:r>
              <a:rPr lang="en-US" dirty="0" smtClean="0"/>
              <a:t>specificity ++</a:t>
            </a:r>
          </a:p>
          <a:p>
            <a:r>
              <a:rPr lang="fr-BE" dirty="0"/>
              <a:t>(</a:t>
            </a:r>
            <a:r>
              <a:rPr lang="fr-BE" dirty="0" err="1"/>
              <a:t>human</a:t>
            </a:r>
            <a:r>
              <a:rPr lang="fr-BE" dirty="0"/>
              <a:t> </a:t>
            </a:r>
            <a:r>
              <a:rPr lang="fr-BE" dirty="0" err="1"/>
              <a:t>neutrophil</a:t>
            </a:r>
            <a:r>
              <a:rPr lang="fr-BE" dirty="0"/>
              <a:t> </a:t>
            </a:r>
            <a:r>
              <a:rPr lang="fr-BE" dirty="0" err="1"/>
              <a:t>elastase</a:t>
            </a:r>
            <a:r>
              <a:rPr lang="fr-BE" dirty="0"/>
              <a:t>) </a:t>
            </a:r>
            <a:endParaRPr lang="nl-BE" dirty="0"/>
          </a:p>
          <a:p>
            <a:endParaRPr lang="nl-BE" dirty="0" smtClean="0"/>
          </a:p>
          <a:p>
            <a:endParaRPr lang="nl-BE" dirty="0" smtClean="0"/>
          </a:p>
          <a:p>
            <a:r>
              <a:rPr lang="nl-BE" dirty="0" smtClean="0"/>
              <a:t>-</a:t>
            </a:r>
            <a:r>
              <a:rPr lang="en-US" dirty="0" smtClean="0"/>
              <a:t>  </a:t>
            </a:r>
            <a:r>
              <a:rPr lang="en-US" b="1" dirty="0" smtClean="0"/>
              <a:t>Urinary </a:t>
            </a:r>
            <a:r>
              <a:rPr lang="en-US" b="1" dirty="0"/>
              <a:t>cocaine metabolites </a:t>
            </a:r>
            <a:r>
              <a:rPr lang="en-US" dirty="0" smtClean="0"/>
              <a:t>(</a:t>
            </a:r>
            <a:r>
              <a:rPr lang="en-US" dirty="0"/>
              <a:t>detectable from 2h to 5d after </a:t>
            </a:r>
            <a:r>
              <a:rPr lang="en-US" dirty="0" smtClean="0"/>
              <a:t>consumption</a:t>
            </a:r>
            <a:r>
              <a:rPr lang="nl-BE" dirty="0" smtClean="0"/>
              <a:t>)</a:t>
            </a:r>
            <a:endParaRPr lang="nl-BE" dirty="0"/>
          </a:p>
          <a:p>
            <a:endParaRPr lang="en-US" dirty="0" smtClean="0"/>
          </a:p>
          <a:p>
            <a:pPr marL="285750" indent="-285750">
              <a:buFontTx/>
              <a:buChar char="-"/>
            </a:pPr>
            <a:r>
              <a:rPr lang="en-US" b="1" dirty="0" smtClean="0"/>
              <a:t>CRP +/- 0</a:t>
            </a:r>
          </a:p>
          <a:p>
            <a:pPr marL="285750" indent="-285750">
              <a:buFontTx/>
              <a:buChar char="-"/>
            </a:pPr>
            <a:endParaRPr lang="en-US" dirty="0"/>
          </a:p>
          <a:p>
            <a:pPr marL="285750" indent="-285750">
              <a:buFontTx/>
              <a:buChar char="-"/>
            </a:pPr>
            <a:r>
              <a:rPr lang="en-US" b="1" dirty="0"/>
              <a:t>Nasal carriage of Staphylococcus </a:t>
            </a:r>
            <a:r>
              <a:rPr lang="en-US" b="1" dirty="0" smtClean="0"/>
              <a:t>aureus ++++</a:t>
            </a:r>
            <a:endParaRPr lang="fr-BE" b="1" dirty="0"/>
          </a:p>
          <a:p>
            <a:pPr marL="285750" indent="-285750">
              <a:buFontTx/>
              <a:buChar char="-"/>
            </a:pPr>
            <a:endParaRPr lang="fr-BE" dirty="0"/>
          </a:p>
        </p:txBody>
      </p:sp>
      <p:sp>
        <p:nvSpPr>
          <p:cNvPr id="8" name="ZoneTexte 7"/>
          <p:cNvSpPr txBox="1"/>
          <p:nvPr/>
        </p:nvSpPr>
        <p:spPr>
          <a:xfrm>
            <a:off x="130629" y="6429442"/>
            <a:ext cx="11599817" cy="400110"/>
          </a:xfrm>
          <a:prstGeom prst="rect">
            <a:avLst/>
          </a:prstGeom>
          <a:noFill/>
        </p:spPr>
        <p:txBody>
          <a:bodyPr wrap="square" rtlCol="0">
            <a:spAutoFit/>
          </a:bodyPr>
          <a:lstStyle/>
          <a:p>
            <a:r>
              <a:rPr lang="en-US" sz="1000" dirty="0"/>
              <a:t>Cocaine-Induced Midline Destructive Lesions Clinical, Radiographic, Histopathologic, and Serologic Features and their Differentiation from Wegener Granulomatosis. M </a:t>
            </a:r>
            <a:r>
              <a:rPr lang="en-US" sz="1000" dirty="0" err="1"/>
              <a:t>Trimarchi</a:t>
            </a:r>
            <a:r>
              <a:rPr lang="en-US" sz="1000" dirty="0"/>
              <a:t> and all</a:t>
            </a:r>
          </a:p>
          <a:p>
            <a:r>
              <a:rPr lang="fr-BE" sz="1000" dirty="0"/>
              <a:t>Cocaïne et lésions destructrices </a:t>
            </a:r>
            <a:r>
              <a:rPr lang="fr-BE" sz="1000" dirty="0" err="1"/>
              <a:t>centro</a:t>
            </a:r>
            <a:r>
              <a:rPr lang="fr-BE" sz="1000" dirty="0"/>
              <a:t>-faciales : à propos d'un cas. Félix </a:t>
            </a:r>
            <a:r>
              <a:rPr lang="fr-BE" sz="1000" dirty="0" err="1"/>
              <a:t>Blaison</a:t>
            </a:r>
            <a:r>
              <a:rPr lang="fr-BE" sz="1000" dirty="0"/>
              <a:t> and all. </a:t>
            </a:r>
          </a:p>
        </p:txBody>
      </p:sp>
      <p:sp>
        <p:nvSpPr>
          <p:cNvPr id="10" name="ZoneTexte 9"/>
          <p:cNvSpPr txBox="1"/>
          <p:nvPr/>
        </p:nvSpPr>
        <p:spPr>
          <a:xfrm>
            <a:off x="6514010" y="1063282"/>
            <a:ext cx="5111932" cy="3970318"/>
          </a:xfrm>
          <a:prstGeom prst="rect">
            <a:avLst/>
          </a:prstGeom>
          <a:noFill/>
          <a:ln w="28575">
            <a:solidFill>
              <a:schemeClr val="accent1"/>
            </a:solidFill>
          </a:ln>
        </p:spPr>
        <p:txBody>
          <a:bodyPr wrap="square" rtlCol="0">
            <a:spAutoFit/>
          </a:bodyPr>
          <a:lstStyle/>
          <a:p>
            <a:pPr algn="ctr"/>
            <a:r>
              <a:rPr lang="en-US" b="1" dirty="0" smtClean="0"/>
              <a:t>GPA</a:t>
            </a:r>
          </a:p>
          <a:p>
            <a:endParaRPr lang="en-US" dirty="0" smtClean="0"/>
          </a:p>
          <a:p>
            <a:pPr marL="285750" indent="-285750">
              <a:buFontTx/>
              <a:buChar char="-"/>
            </a:pPr>
            <a:r>
              <a:rPr lang="en-US" dirty="0" smtClean="0"/>
              <a:t>ANCA + (60 % in ENT GPA, &gt;80 % in all GPA)</a:t>
            </a:r>
          </a:p>
          <a:p>
            <a:pPr marL="285750" indent="-285750">
              <a:buFontTx/>
              <a:buChar char="-"/>
            </a:pPr>
            <a:r>
              <a:rPr lang="en-US" dirty="0" smtClean="0"/>
              <a:t>Cytoplasmic pattern (</a:t>
            </a:r>
            <a:r>
              <a:rPr lang="en-US" b="1" dirty="0" err="1" smtClean="0"/>
              <a:t>cANCA</a:t>
            </a:r>
            <a:r>
              <a:rPr lang="en-US" dirty="0" smtClean="0"/>
              <a:t>)</a:t>
            </a:r>
          </a:p>
          <a:p>
            <a:pPr marL="285750" indent="-285750">
              <a:buFontTx/>
              <a:buChar char="-"/>
            </a:pPr>
            <a:r>
              <a:rPr lang="en-US" b="1" dirty="0" smtClean="0"/>
              <a:t>Anti PR3 + </a:t>
            </a:r>
            <a:r>
              <a:rPr lang="en-US" dirty="0" smtClean="0"/>
              <a:t>(90 %)</a:t>
            </a:r>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smtClean="0"/>
          </a:p>
          <a:p>
            <a:pPr marL="285750" indent="-285750">
              <a:buFontTx/>
              <a:buChar char="-"/>
            </a:pPr>
            <a:r>
              <a:rPr lang="en-US" b="1" dirty="0" smtClean="0"/>
              <a:t>CRP ++</a:t>
            </a:r>
          </a:p>
          <a:p>
            <a:endParaRPr lang="en-US" dirty="0"/>
          </a:p>
          <a:p>
            <a:pPr marL="285750" indent="-285750">
              <a:buFontTx/>
              <a:buChar char="-"/>
            </a:pPr>
            <a:r>
              <a:rPr lang="en-US" b="1" dirty="0"/>
              <a:t>Nasal carriage of Staphylococcus </a:t>
            </a:r>
            <a:r>
              <a:rPr lang="en-US" b="1" dirty="0" smtClean="0"/>
              <a:t>aureus ++</a:t>
            </a:r>
            <a:endParaRPr lang="fr-BE" b="1" dirty="0"/>
          </a:p>
          <a:p>
            <a:pPr marL="285750" indent="-285750">
              <a:buFontTx/>
              <a:buChar char="-"/>
            </a:pPr>
            <a:endParaRPr lang="fr-BE" dirty="0"/>
          </a:p>
        </p:txBody>
      </p:sp>
      <p:pic>
        <p:nvPicPr>
          <p:cNvPr id="1028" name="Picture 4" descr="Atypical anti-perinuclear neutrophil cytoplasmic antibody (p-ANCA)....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972" y="1433212"/>
            <a:ext cx="1925774" cy="173262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3"/>
          <a:stretch>
            <a:fillRect/>
          </a:stretch>
        </p:blipFill>
        <p:spPr>
          <a:xfrm>
            <a:off x="9787661" y="2469727"/>
            <a:ext cx="1838281" cy="1722026"/>
          </a:xfrm>
          <a:prstGeom prst="rect">
            <a:avLst/>
          </a:prstGeom>
        </p:spPr>
      </p:pic>
      <p:sp>
        <p:nvSpPr>
          <p:cNvPr id="9" name="ZoneTexte 8"/>
          <p:cNvSpPr txBox="1"/>
          <p:nvPr/>
        </p:nvSpPr>
        <p:spPr>
          <a:xfrm>
            <a:off x="7807233" y="5429058"/>
            <a:ext cx="1262743" cy="369332"/>
          </a:xfrm>
          <a:prstGeom prst="rect">
            <a:avLst/>
          </a:prstGeom>
          <a:noFill/>
          <a:ln w="38100">
            <a:solidFill>
              <a:schemeClr val="accent1"/>
            </a:solidFill>
          </a:ln>
        </p:spPr>
        <p:txBody>
          <a:bodyPr wrap="square" rtlCol="0">
            <a:spAutoFit/>
          </a:bodyPr>
          <a:lstStyle/>
          <a:p>
            <a:r>
              <a:rPr lang="fr-BE" b="1" dirty="0" smtClean="0"/>
              <a:t>BIOLOGIE</a:t>
            </a:r>
            <a:endParaRPr lang="fr-BE" b="1" dirty="0"/>
          </a:p>
        </p:txBody>
      </p:sp>
    </p:spTree>
    <p:extLst>
      <p:ext uri="{BB962C8B-B14F-4D97-AF65-F5344CB8AC3E}">
        <p14:creationId xmlns:p14="http://schemas.microsoft.com/office/powerpoint/2010/main" val="2618029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221435"/>
            <a:ext cx="12192001" cy="400110"/>
          </a:xfrm>
          <a:prstGeom prst="rect">
            <a:avLst/>
          </a:prstGeom>
          <a:noFill/>
        </p:spPr>
        <p:txBody>
          <a:bodyPr wrap="square" rtlCol="0">
            <a:spAutoFit/>
          </a:bodyPr>
          <a:lstStyle/>
          <a:p>
            <a:pPr algn="ctr"/>
            <a:r>
              <a:rPr lang="en-US" sz="2000" b="1" dirty="0" smtClean="0"/>
              <a:t>CIMDL : similar but not identical presentation with </a:t>
            </a:r>
            <a:r>
              <a:rPr lang="en-GB" sz="2000" b="1" dirty="0"/>
              <a:t>localized</a:t>
            </a:r>
            <a:r>
              <a:rPr lang="en-US" sz="2000" b="1" dirty="0" smtClean="0"/>
              <a:t> GPA</a:t>
            </a:r>
            <a:endParaRPr lang="en-US" sz="2000" dirty="0"/>
          </a:p>
        </p:txBody>
      </p:sp>
      <p:sp>
        <p:nvSpPr>
          <p:cNvPr id="6" name="ZoneTexte 5"/>
          <p:cNvSpPr txBox="1"/>
          <p:nvPr/>
        </p:nvSpPr>
        <p:spPr>
          <a:xfrm>
            <a:off x="155574" y="1089409"/>
            <a:ext cx="5670459" cy="4524315"/>
          </a:xfrm>
          <a:prstGeom prst="rect">
            <a:avLst/>
          </a:prstGeom>
          <a:noFill/>
          <a:ln w="28575">
            <a:solidFill>
              <a:schemeClr val="accent1"/>
            </a:solidFill>
          </a:ln>
        </p:spPr>
        <p:txBody>
          <a:bodyPr wrap="square" rtlCol="0">
            <a:spAutoFit/>
          </a:bodyPr>
          <a:lstStyle/>
          <a:p>
            <a:pPr algn="ctr"/>
            <a:r>
              <a:rPr lang="en-US" b="1" dirty="0" smtClean="0"/>
              <a:t>CIMDL</a:t>
            </a:r>
          </a:p>
          <a:p>
            <a:endParaRPr lang="en-US" dirty="0" smtClean="0"/>
          </a:p>
          <a:p>
            <a:pPr marL="285750" indent="-285750">
              <a:buFontTx/>
              <a:buChar char="-"/>
            </a:pPr>
            <a:r>
              <a:rPr lang="en-US" dirty="0" smtClean="0"/>
              <a:t>ANCA + (&gt; 80 %)</a:t>
            </a:r>
          </a:p>
          <a:p>
            <a:pPr marL="285750" indent="-285750">
              <a:buFontTx/>
              <a:buChar char="-"/>
            </a:pPr>
            <a:r>
              <a:rPr lang="en-US" dirty="0" smtClean="0"/>
              <a:t>Perinuclear pattern (</a:t>
            </a:r>
            <a:r>
              <a:rPr lang="en-US" b="1" dirty="0" err="1" smtClean="0"/>
              <a:t>pANCA</a:t>
            </a:r>
            <a:r>
              <a:rPr lang="en-US" dirty="0" smtClean="0"/>
              <a:t>)</a:t>
            </a:r>
          </a:p>
          <a:p>
            <a:pPr marL="285750" indent="-285750">
              <a:buFontTx/>
              <a:buChar char="-"/>
            </a:pPr>
            <a:r>
              <a:rPr lang="en-US" b="1" dirty="0" smtClean="0"/>
              <a:t>Anti PR3 </a:t>
            </a:r>
            <a:r>
              <a:rPr lang="en-US" dirty="0" smtClean="0"/>
              <a:t>+ (&gt;50 %)</a:t>
            </a:r>
          </a:p>
          <a:p>
            <a:pPr marL="285750" indent="-285750">
              <a:buFontTx/>
              <a:buChar char="-"/>
            </a:pPr>
            <a:r>
              <a:rPr lang="en-US" b="1" dirty="0" smtClean="0"/>
              <a:t>Anti HNE + </a:t>
            </a:r>
            <a:r>
              <a:rPr lang="en-US" dirty="0" smtClean="0"/>
              <a:t>(&gt;50%) specificity ++</a:t>
            </a:r>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r>
              <a:rPr lang="en-US" b="1" dirty="0" smtClean="0"/>
              <a:t>CRP +/- 0</a:t>
            </a:r>
          </a:p>
          <a:p>
            <a:pPr marL="285750" indent="-285750">
              <a:buFontTx/>
              <a:buChar char="-"/>
            </a:pPr>
            <a:endParaRPr lang="en-US" dirty="0"/>
          </a:p>
          <a:p>
            <a:pPr marL="285750" indent="-285750">
              <a:buFontTx/>
              <a:buChar char="-"/>
            </a:pPr>
            <a:r>
              <a:rPr lang="en-US" b="1" dirty="0"/>
              <a:t>Nasal carriage of Staphylococcus </a:t>
            </a:r>
            <a:r>
              <a:rPr lang="en-US" b="1" dirty="0" smtClean="0"/>
              <a:t>aureus ++++</a:t>
            </a:r>
            <a:endParaRPr lang="fr-BE" b="1" dirty="0"/>
          </a:p>
          <a:p>
            <a:pPr marL="285750" indent="-285750">
              <a:buFontTx/>
              <a:buChar char="-"/>
            </a:pPr>
            <a:endParaRPr lang="fr-BE" dirty="0"/>
          </a:p>
        </p:txBody>
      </p:sp>
      <p:sp>
        <p:nvSpPr>
          <p:cNvPr id="8" name="ZoneTexte 7"/>
          <p:cNvSpPr txBox="1"/>
          <p:nvPr/>
        </p:nvSpPr>
        <p:spPr>
          <a:xfrm>
            <a:off x="130629" y="6429442"/>
            <a:ext cx="11599817" cy="400110"/>
          </a:xfrm>
          <a:prstGeom prst="rect">
            <a:avLst/>
          </a:prstGeom>
          <a:noFill/>
        </p:spPr>
        <p:txBody>
          <a:bodyPr wrap="square" rtlCol="0">
            <a:spAutoFit/>
          </a:bodyPr>
          <a:lstStyle/>
          <a:p>
            <a:r>
              <a:rPr lang="en-US" sz="1000" dirty="0"/>
              <a:t>Cocaine-Induced Midline Destructive Lesions Clinical, Radiographic, Histopathologic, and Serologic Features and their Differentiation from Wegener Granulomatosis. M </a:t>
            </a:r>
            <a:r>
              <a:rPr lang="en-US" sz="1000" dirty="0" err="1"/>
              <a:t>Trimarchi</a:t>
            </a:r>
            <a:r>
              <a:rPr lang="en-US" sz="1000" dirty="0"/>
              <a:t> and all</a:t>
            </a:r>
          </a:p>
          <a:p>
            <a:r>
              <a:rPr lang="fr-BE" sz="1000" dirty="0"/>
              <a:t>Cocaïne et lésions destructrices </a:t>
            </a:r>
            <a:r>
              <a:rPr lang="fr-BE" sz="1000" dirty="0" err="1"/>
              <a:t>centro</a:t>
            </a:r>
            <a:r>
              <a:rPr lang="fr-BE" sz="1000" dirty="0"/>
              <a:t>-faciales : à propos d'un cas. Félix </a:t>
            </a:r>
            <a:r>
              <a:rPr lang="fr-BE" sz="1000" dirty="0" err="1"/>
              <a:t>Blaison</a:t>
            </a:r>
            <a:r>
              <a:rPr lang="fr-BE" sz="1000" dirty="0"/>
              <a:t> and all. </a:t>
            </a:r>
          </a:p>
        </p:txBody>
      </p:sp>
      <p:sp>
        <p:nvSpPr>
          <p:cNvPr id="10" name="ZoneTexte 9"/>
          <p:cNvSpPr txBox="1"/>
          <p:nvPr/>
        </p:nvSpPr>
        <p:spPr>
          <a:xfrm>
            <a:off x="6514010" y="1063282"/>
            <a:ext cx="5111932" cy="3970318"/>
          </a:xfrm>
          <a:prstGeom prst="rect">
            <a:avLst/>
          </a:prstGeom>
          <a:noFill/>
          <a:ln w="28575">
            <a:solidFill>
              <a:schemeClr val="accent1"/>
            </a:solidFill>
          </a:ln>
        </p:spPr>
        <p:txBody>
          <a:bodyPr wrap="square" rtlCol="0">
            <a:spAutoFit/>
          </a:bodyPr>
          <a:lstStyle/>
          <a:p>
            <a:pPr algn="ctr"/>
            <a:r>
              <a:rPr lang="en-US" b="1" dirty="0" smtClean="0"/>
              <a:t>GPA</a:t>
            </a:r>
          </a:p>
          <a:p>
            <a:endParaRPr lang="en-US" dirty="0" smtClean="0"/>
          </a:p>
          <a:p>
            <a:pPr marL="285750" indent="-285750">
              <a:buFontTx/>
              <a:buChar char="-"/>
            </a:pPr>
            <a:r>
              <a:rPr lang="en-US" dirty="0" smtClean="0"/>
              <a:t>ANCA + (60 % in ENT GPA, &gt;80 % in all GPA)</a:t>
            </a:r>
          </a:p>
          <a:p>
            <a:pPr marL="285750" indent="-285750">
              <a:buFontTx/>
              <a:buChar char="-"/>
            </a:pPr>
            <a:r>
              <a:rPr lang="en-US" dirty="0" smtClean="0"/>
              <a:t>Cytoplasmic pattern (</a:t>
            </a:r>
            <a:r>
              <a:rPr lang="en-US" b="1" dirty="0" err="1" smtClean="0"/>
              <a:t>cANCA</a:t>
            </a:r>
            <a:r>
              <a:rPr lang="en-US" dirty="0" smtClean="0"/>
              <a:t>)</a:t>
            </a:r>
          </a:p>
          <a:p>
            <a:pPr marL="285750" indent="-285750">
              <a:buFontTx/>
              <a:buChar char="-"/>
            </a:pPr>
            <a:r>
              <a:rPr lang="en-US" b="1" dirty="0" smtClean="0"/>
              <a:t>Anti PR3 + </a:t>
            </a:r>
            <a:r>
              <a:rPr lang="en-US" dirty="0" smtClean="0"/>
              <a:t>(90 %)</a:t>
            </a:r>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smtClean="0"/>
          </a:p>
          <a:p>
            <a:pPr marL="285750" indent="-285750">
              <a:buFontTx/>
              <a:buChar char="-"/>
            </a:pPr>
            <a:r>
              <a:rPr lang="en-US" b="1" dirty="0" smtClean="0"/>
              <a:t>CRP ++</a:t>
            </a:r>
          </a:p>
          <a:p>
            <a:endParaRPr lang="en-US" dirty="0"/>
          </a:p>
          <a:p>
            <a:pPr marL="285750" indent="-285750">
              <a:buFontTx/>
              <a:buChar char="-"/>
            </a:pPr>
            <a:r>
              <a:rPr lang="en-US" b="1" dirty="0"/>
              <a:t>Nasal carriage of Staphylococcus </a:t>
            </a:r>
            <a:r>
              <a:rPr lang="en-US" b="1" dirty="0" smtClean="0"/>
              <a:t>aureus ++</a:t>
            </a:r>
            <a:endParaRPr lang="fr-BE" b="1" dirty="0"/>
          </a:p>
          <a:p>
            <a:pPr marL="285750" indent="-285750">
              <a:buFontTx/>
              <a:buChar char="-"/>
            </a:pPr>
            <a:endParaRPr lang="fr-BE" dirty="0"/>
          </a:p>
        </p:txBody>
      </p:sp>
      <p:pic>
        <p:nvPicPr>
          <p:cNvPr id="1028" name="Picture 4" descr="Atypical anti-perinuclear neutrophil cytoplasmic antibody (p-ANCA)....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259" y="2459124"/>
            <a:ext cx="1925774" cy="173262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3"/>
          <a:stretch>
            <a:fillRect/>
          </a:stretch>
        </p:blipFill>
        <p:spPr>
          <a:xfrm>
            <a:off x="9787661" y="2469727"/>
            <a:ext cx="1838281" cy="1722026"/>
          </a:xfrm>
          <a:prstGeom prst="rect">
            <a:avLst/>
          </a:prstGeom>
        </p:spPr>
      </p:pic>
      <p:sp>
        <p:nvSpPr>
          <p:cNvPr id="9" name="Étoile : 5 branches 12">
            <a:extLst>
              <a:ext uri="{FF2B5EF4-FFF2-40B4-BE49-F238E27FC236}">
                <a16:creationId xmlns:a16="http://schemas.microsoft.com/office/drawing/2014/main" id="{F860E305-561A-4A90-B577-EFCA667E5C2F}"/>
              </a:ext>
            </a:extLst>
          </p:cNvPr>
          <p:cNvSpPr/>
          <p:nvPr/>
        </p:nvSpPr>
        <p:spPr>
          <a:xfrm rot="17764057">
            <a:off x="2228506" y="1575766"/>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Étoile : 5 branches 12">
            <a:extLst>
              <a:ext uri="{FF2B5EF4-FFF2-40B4-BE49-F238E27FC236}">
                <a16:creationId xmlns:a16="http://schemas.microsoft.com/office/drawing/2014/main" id="{F860E305-561A-4A90-B577-EFCA667E5C2F}"/>
              </a:ext>
            </a:extLst>
          </p:cNvPr>
          <p:cNvSpPr/>
          <p:nvPr/>
        </p:nvSpPr>
        <p:spPr>
          <a:xfrm rot="17764057">
            <a:off x="3404163" y="1859068"/>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Étoile : 5 branches 12">
            <a:extLst>
              <a:ext uri="{FF2B5EF4-FFF2-40B4-BE49-F238E27FC236}">
                <a16:creationId xmlns:a16="http://schemas.microsoft.com/office/drawing/2014/main" id="{F860E305-561A-4A90-B577-EFCA667E5C2F}"/>
              </a:ext>
            </a:extLst>
          </p:cNvPr>
          <p:cNvSpPr/>
          <p:nvPr/>
        </p:nvSpPr>
        <p:spPr>
          <a:xfrm rot="17764057">
            <a:off x="2610751" y="2220441"/>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Étoile : 5 branches 12">
            <a:extLst>
              <a:ext uri="{FF2B5EF4-FFF2-40B4-BE49-F238E27FC236}">
                <a16:creationId xmlns:a16="http://schemas.microsoft.com/office/drawing/2014/main" id="{F860E305-561A-4A90-B577-EFCA667E5C2F}"/>
              </a:ext>
            </a:extLst>
          </p:cNvPr>
          <p:cNvSpPr/>
          <p:nvPr/>
        </p:nvSpPr>
        <p:spPr>
          <a:xfrm rot="17764057">
            <a:off x="1688573" y="4362509"/>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Étoile : 5 branches 12">
            <a:extLst>
              <a:ext uri="{FF2B5EF4-FFF2-40B4-BE49-F238E27FC236}">
                <a16:creationId xmlns:a16="http://schemas.microsoft.com/office/drawing/2014/main" id="{F860E305-561A-4A90-B577-EFCA667E5C2F}"/>
              </a:ext>
            </a:extLst>
          </p:cNvPr>
          <p:cNvSpPr/>
          <p:nvPr/>
        </p:nvSpPr>
        <p:spPr>
          <a:xfrm rot="17764057">
            <a:off x="11119792" y="1608187"/>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6" name="Étoile : 5 branches 12">
            <a:extLst>
              <a:ext uri="{FF2B5EF4-FFF2-40B4-BE49-F238E27FC236}">
                <a16:creationId xmlns:a16="http://schemas.microsoft.com/office/drawing/2014/main" id="{F860E305-561A-4A90-B577-EFCA667E5C2F}"/>
              </a:ext>
            </a:extLst>
          </p:cNvPr>
          <p:cNvSpPr/>
          <p:nvPr/>
        </p:nvSpPr>
        <p:spPr>
          <a:xfrm rot="17764057">
            <a:off x="8663454" y="2220439"/>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6096000" y="5537712"/>
            <a:ext cx="5895703" cy="584775"/>
          </a:xfrm>
          <a:prstGeom prst="rect">
            <a:avLst/>
          </a:prstGeom>
          <a:noFill/>
        </p:spPr>
        <p:txBody>
          <a:bodyPr wrap="square" rtlCol="0">
            <a:spAutoFit/>
          </a:bodyPr>
          <a:lstStyle/>
          <a:p>
            <a:pPr algn="ctr"/>
            <a:r>
              <a:rPr lang="fr-BE" sz="3200" b="1" dirty="0" smtClean="0"/>
              <a:t>MEDICAL CASE PRESENTATION</a:t>
            </a:r>
            <a:endParaRPr lang="fr-BE" sz="3200" b="1" dirty="0"/>
          </a:p>
        </p:txBody>
      </p:sp>
    </p:spTree>
    <p:extLst>
      <p:ext uri="{BB962C8B-B14F-4D97-AF65-F5344CB8AC3E}">
        <p14:creationId xmlns:p14="http://schemas.microsoft.com/office/powerpoint/2010/main" val="109257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EF1EA3-2C80-49C9-84F9-F43DD787B612}"/>
              </a:ext>
            </a:extLst>
          </p:cNvPr>
          <p:cNvSpPr>
            <a:spLocks noGrp="1"/>
          </p:cNvSpPr>
          <p:nvPr>
            <p:ph type="title" idx="4294967295"/>
          </p:nvPr>
        </p:nvSpPr>
        <p:spPr>
          <a:xfrm>
            <a:off x="966651" y="157163"/>
            <a:ext cx="10058400" cy="1154112"/>
          </a:xfrm>
          <a:ln>
            <a:solidFill>
              <a:schemeClr val="bg1"/>
            </a:solidFill>
          </a:ln>
        </p:spPr>
        <p:txBody>
          <a:bodyPr>
            <a:normAutofit/>
          </a:bodyPr>
          <a:lstStyle/>
          <a:p>
            <a:pPr algn="ctr"/>
            <a:r>
              <a:rPr lang="fr-BE" sz="3200" b="1" dirty="0" smtClean="0">
                <a:solidFill>
                  <a:schemeClr val="tx1"/>
                </a:solidFill>
                <a:latin typeface="+mn-lt"/>
                <a:ea typeface="+mn-ea"/>
                <a:cs typeface="+mn-cs"/>
              </a:rPr>
              <a:t>IMMUNOPATHOLOGIE </a:t>
            </a:r>
            <a:r>
              <a:rPr lang="fr-BE" sz="3200" b="1" dirty="0">
                <a:solidFill>
                  <a:schemeClr val="tx1"/>
                </a:solidFill>
                <a:latin typeface="+mn-lt"/>
                <a:ea typeface="+mn-ea"/>
                <a:cs typeface="+mn-cs"/>
              </a:rPr>
              <a:t>DES VASCULARITES A ANCA</a:t>
            </a:r>
            <a:br>
              <a:rPr lang="fr-BE" sz="3200" b="1" dirty="0">
                <a:solidFill>
                  <a:schemeClr val="tx1"/>
                </a:solidFill>
                <a:latin typeface="+mn-lt"/>
                <a:ea typeface="+mn-ea"/>
                <a:cs typeface="+mn-cs"/>
              </a:rPr>
            </a:br>
            <a:endParaRPr lang="fr-BE" sz="3200" b="1" dirty="0">
              <a:solidFill>
                <a:schemeClr val="tx1"/>
              </a:solidFill>
              <a:latin typeface="+mn-lt"/>
              <a:ea typeface="+mn-ea"/>
              <a:cs typeface="+mn-cs"/>
            </a:endParaRPr>
          </a:p>
        </p:txBody>
      </p:sp>
      <p:sp>
        <p:nvSpPr>
          <p:cNvPr id="4" name="Espace réservé du contenu 3">
            <a:extLst>
              <a:ext uri="{FF2B5EF4-FFF2-40B4-BE49-F238E27FC236}">
                <a16:creationId xmlns:a16="http://schemas.microsoft.com/office/drawing/2014/main" id="{6D3ED862-08AA-4884-912E-5C704FCBBA4F}"/>
              </a:ext>
            </a:extLst>
          </p:cNvPr>
          <p:cNvSpPr>
            <a:spLocks noGrp="1"/>
          </p:cNvSpPr>
          <p:nvPr>
            <p:ph sz="half" idx="4294967295"/>
          </p:nvPr>
        </p:nvSpPr>
        <p:spPr>
          <a:xfrm>
            <a:off x="452846" y="1546452"/>
            <a:ext cx="5355771" cy="4584382"/>
          </a:xfrm>
        </p:spPr>
        <p:txBody>
          <a:bodyPr/>
          <a:lstStyle/>
          <a:p>
            <a:pPr>
              <a:buFont typeface="Arial" panose="020B0604020202020204" pitchFamily="34" charset="0"/>
              <a:buChar char="•"/>
            </a:pPr>
            <a:r>
              <a:rPr lang="fr-BE" dirty="0"/>
              <a:t> </a:t>
            </a:r>
            <a:r>
              <a:rPr lang="fr-BE" b="1" dirty="0" smtClean="0"/>
              <a:t>Vascularites</a:t>
            </a:r>
            <a:r>
              <a:rPr lang="fr-BE" dirty="0"/>
              <a:t>, groupe hétérogène de maladies définies par l’existence de </a:t>
            </a:r>
            <a:r>
              <a:rPr lang="fr-BE" b="1" dirty="0"/>
              <a:t>lésions inflammatoires de la paroi vasculaire</a:t>
            </a:r>
            <a:r>
              <a:rPr lang="fr-BE" dirty="0"/>
              <a:t>, pouvant être à l’origine de signes cliniques qui vont varier en fonction de la localisation du calibre des vaisseaux intéressés et du (des) mécanisme(s) pathogénique(s</a:t>
            </a:r>
            <a:r>
              <a:rPr lang="fr-BE" dirty="0" smtClean="0"/>
              <a:t>)</a:t>
            </a:r>
          </a:p>
          <a:p>
            <a:pPr>
              <a:buFont typeface="Wingdings" panose="05000000000000000000" pitchFamily="2" charset="2"/>
              <a:buChar char="Ø"/>
            </a:pPr>
            <a:endParaRPr lang="fr-BE" dirty="0"/>
          </a:p>
          <a:p>
            <a:pPr>
              <a:buFont typeface="Arial" panose="020B0604020202020204" pitchFamily="34" charset="0"/>
              <a:buChar char="•"/>
            </a:pPr>
            <a:r>
              <a:rPr lang="fr-BE" dirty="0"/>
              <a:t> </a:t>
            </a:r>
            <a:r>
              <a:rPr lang="fr-BE" b="1" dirty="0" smtClean="0"/>
              <a:t>Vascularites </a:t>
            </a:r>
            <a:r>
              <a:rPr lang="fr-BE" b="1" dirty="0"/>
              <a:t>associées aux ANCA </a:t>
            </a:r>
            <a:r>
              <a:rPr lang="fr-BE" dirty="0"/>
              <a:t>(anti-</a:t>
            </a:r>
            <a:r>
              <a:rPr lang="fr-BE" dirty="0" err="1"/>
              <a:t>neutrophil</a:t>
            </a:r>
            <a:r>
              <a:rPr lang="fr-BE" dirty="0"/>
              <a:t> </a:t>
            </a:r>
            <a:r>
              <a:rPr lang="fr-BE" dirty="0" err="1"/>
              <a:t>cytoplasmic</a:t>
            </a:r>
            <a:r>
              <a:rPr lang="fr-BE" dirty="0"/>
              <a:t> </a:t>
            </a:r>
            <a:r>
              <a:rPr lang="fr-BE" dirty="0" err="1"/>
              <a:t>antibodies</a:t>
            </a:r>
            <a:r>
              <a:rPr lang="fr-BE" dirty="0"/>
              <a:t>)  </a:t>
            </a:r>
            <a:r>
              <a:rPr lang="fr-BE" dirty="0">
                <a:sym typeface="Wingdings" panose="05000000000000000000" pitchFamily="2" charset="2"/>
              </a:rPr>
              <a:t> à la détection </a:t>
            </a:r>
            <a:r>
              <a:rPr lang="fr-BE" b="1" dirty="0">
                <a:sym typeface="Wingdings" panose="05000000000000000000" pitchFamily="2" charset="2"/>
              </a:rPr>
              <a:t>d’anticorps anti-cytoplasme de polynucléaires neutrophiles</a:t>
            </a:r>
            <a:r>
              <a:rPr lang="fr-BE" dirty="0">
                <a:sym typeface="Wingdings" panose="05000000000000000000" pitchFamily="2" charset="2"/>
              </a:rPr>
              <a:t>.</a:t>
            </a:r>
          </a:p>
          <a:p>
            <a:pPr marL="0" indent="0">
              <a:buNone/>
            </a:pPr>
            <a:endParaRPr lang="fr-BE" dirty="0"/>
          </a:p>
        </p:txBody>
      </p:sp>
      <p:pic>
        <p:nvPicPr>
          <p:cNvPr id="7" name="Picture 2" descr="Vascularites Diagram | Quizlet">
            <a:extLst>
              <a:ext uri="{FF2B5EF4-FFF2-40B4-BE49-F238E27FC236}">
                <a16:creationId xmlns:a16="http://schemas.microsoft.com/office/drawing/2014/main" id="{68022061-4C52-483C-B0CD-7241F1FE06BA}"/>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6392093" y="1093561"/>
            <a:ext cx="4911634" cy="46566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7820297" y="5878286"/>
            <a:ext cx="4728755" cy="677108"/>
          </a:xfrm>
          <a:prstGeom prst="rect">
            <a:avLst/>
          </a:prstGeom>
          <a:noFill/>
        </p:spPr>
        <p:txBody>
          <a:bodyPr wrap="square" rtlCol="0">
            <a:spAutoFit/>
          </a:bodyPr>
          <a:lstStyle/>
          <a:p>
            <a:r>
              <a:rPr lang="fr-BE" sz="2000" dirty="0">
                <a:solidFill>
                  <a:schemeClr val="tx1">
                    <a:lumMod val="75000"/>
                    <a:lumOff val="25000"/>
                  </a:schemeClr>
                </a:solidFill>
              </a:rPr>
              <a:t>Classification de Chapel Hill</a:t>
            </a:r>
          </a:p>
          <a:p>
            <a:endParaRPr lang="fr-BE" dirty="0"/>
          </a:p>
        </p:txBody>
      </p:sp>
    </p:spTree>
    <p:extLst>
      <p:ext uri="{BB962C8B-B14F-4D97-AF65-F5344CB8AC3E}">
        <p14:creationId xmlns:p14="http://schemas.microsoft.com/office/powerpoint/2010/main" val="78700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9A85438-9904-4E89-AB2B-0CF7E0172335}"/>
              </a:ext>
            </a:extLst>
          </p:cNvPr>
          <p:cNvPicPr>
            <a:picLocks noChangeAspect="1"/>
          </p:cNvPicPr>
          <p:nvPr/>
        </p:nvPicPr>
        <p:blipFill>
          <a:blip r:embed="rId2"/>
          <a:stretch>
            <a:fillRect/>
          </a:stretch>
        </p:blipFill>
        <p:spPr>
          <a:xfrm>
            <a:off x="1358995" y="4120144"/>
            <a:ext cx="6304089" cy="1892772"/>
          </a:xfrm>
          <a:prstGeom prst="rect">
            <a:avLst/>
          </a:prstGeom>
        </p:spPr>
      </p:pic>
      <p:sp>
        <p:nvSpPr>
          <p:cNvPr id="3" name="ZoneTexte 2"/>
          <p:cNvSpPr txBox="1"/>
          <p:nvPr/>
        </p:nvSpPr>
        <p:spPr>
          <a:xfrm>
            <a:off x="-165462" y="192750"/>
            <a:ext cx="12192001" cy="400110"/>
          </a:xfrm>
          <a:prstGeom prst="rect">
            <a:avLst/>
          </a:prstGeom>
          <a:noFill/>
        </p:spPr>
        <p:txBody>
          <a:bodyPr wrap="square" rtlCol="0">
            <a:spAutoFit/>
          </a:bodyPr>
          <a:lstStyle/>
          <a:p>
            <a:pPr algn="ctr"/>
            <a:r>
              <a:rPr lang="fr-BE" sz="2000" b="1" dirty="0" smtClean="0"/>
              <a:t>CIMDL </a:t>
            </a:r>
            <a:r>
              <a:rPr lang="fr-BE" sz="2000" b="1" dirty="0"/>
              <a:t>: </a:t>
            </a:r>
            <a:r>
              <a:rPr lang="fr-BE" sz="2000" b="1" dirty="0" err="1"/>
              <a:t>similar</a:t>
            </a:r>
            <a:r>
              <a:rPr lang="fr-BE" sz="2000" b="1" dirty="0"/>
              <a:t> but not </a:t>
            </a:r>
            <a:r>
              <a:rPr lang="fr-BE" sz="2000" b="1" dirty="0" err="1"/>
              <a:t>identical</a:t>
            </a:r>
            <a:r>
              <a:rPr lang="fr-BE" sz="2000" b="1" dirty="0"/>
              <a:t> </a:t>
            </a:r>
            <a:r>
              <a:rPr lang="en-GB" sz="2000" b="1" dirty="0" smtClean="0"/>
              <a:t>presentation </a:t>
            </a:r>
            <a:r>
              <a:rPr lang="en-GB" sz="2000" b="1" dirty="0"/>
              <a:t>with localized GPA</a:t>
            </a:r>
            <a:endParaRPr lang="fr-BE" sz="2000" dirty="0"/>
          </a:p>
        </p:txBody>
      </p:sp>
      <p:sp>
        <p:nvSpPr>
          <p:cNvPr id="6" name="ZoneTexte 5"/>
          <p:cNvSpPr txBox="1"/>
          <p:nvPr/>
        </p:nvSpPr>
        <p:spPr>
          <a:xfrm>
            <a:off x="435332" y="1033420"/>
            <a:ext cx="4862807" cy="2585323"/>
          </a:xfrm>
          <a:prstGeom prst="rect">
            <a:avLst/>
          </a:prstGeom>
          <a:noFill/>
          <a:ln w="28575">
            <a:solidFill>
              <a:schemeClr val="accent1"/>
            </a:solidFill>
          </a:ln>
        </p:spPr>
        <p:txBody>
          <a:bodyPr wrap="square" rtlCol="0">
            <a:spAutoFit/>
          </a:bodyPr>
          <a:lstStyle/>
          <a:p>
            <a:pPr algn="ctr"/>
            <a:r>
              <a:rPr lang="fr-BE" b="1" dirty="0" smtClean="0"/>
              <a:t>CIMDL</a:t>
            </a:r>
          </a:p>
          <a:p>
            <a:pPr marL="285750" indent="-285750">
              <a:buFontTx/>
              <a:buChar char="-"/>
            </a:pPr>
            <a:r>
              <a:rPr lang="en-US" dirty="0" smtClean="0"/>
              <a:t>Inflammatory infiltrate of mononuclear cells, neutrophils and eosinophils.</a:t>
            </a:r>
          </a:p>
          <a:p>
            <a:pPr marL="285750" indent="-285750">
              <a:buFontTx/>
              <a:buChar char="-"/>
            </a:pPr>
            <a:r>
              <a:rPr lang="en-US" dirty="0" err="1" smtClean="0"/>
              <a:t>Perivenulitis</a:t>
            </a:r>
            <a:endParaRPr lang="en-US" dirty="0" smtClean="0"/>
          </a:p>
          <a:p>
            <a:pPr marL="285750" indent="-285750">
              <a:buFontTx/>
              <a:buChar char="-"/>
            </a:pPr>
            <a:r>
              <a:rPr lang="en-US" dirty="0" err="1" smtClean="0"/>
              <a:t>Microabscesses</a:t>
            </a:r>
            <a:r>
              <a:rPr lang="en-US" dirty="0" smtClean="0"/>
              <a:t> of wall of </a:t>
            </a:r>
            <a:r>
              <a:rPr lang="en-US" dirty="0" err="1" smtClean="0"/>
              <a:t>venules</a:t>
            </a:r>
            <a:endParaRPr lang="en-US" dirty="0" smtClean="0"/>
          </a:p>
          <a:p>
            <a:pPr marL="285750" indent="-285750">
              <a:buFontTx/>
              <a:buChar char="-"/>
            </a:pPr>
            <a:r>
              <a:rPr lang="en-US" dirty="0" err="1" smtClean="0"/>
              <a:t>Leukocytoclastic</a:t>
            </a:r>
            <a:r>
              <a:rPr lang="en-US" dirty="0" smtClean="0"/>
              <a:t> vasculitis with </a:t>
            </a:r>
            <a:r>
              <a:rPr lang="en-US" dirty="0" err="1" smtClean="0"/>
              <a:t>fibrinoid</a:t>
            </a:r>
            <a:r>
              <a:rPr lang="en-US" dirty="0" smtClean="0"/>
              <a:t> necrosis</a:t>
            </a:r>
          </a:p>
          <a:p>
            <a:pPr marL="285750" indent="-285750">
              <a:buFontTx/>
              <a:buChar char="-"/>
            </a:pPr>
            <a:r>
              <a:rPr lang="en-US" b="1" dirty="0" smtClean="0"/>
              <a:t>NO granuloma neither giant cells</a:t>
            </a:r>
          </a:p>
          <a:p>
            <a:pPr marL="285750" indent="-285750">
              <a:buFontTx/>
              <a:buChar char="-"/>
            </a:pPr>
            <a:r>
              <a:rPr lang="en-US" b="1" dirty="0" smtClean="0"/>
              <a:t>NO deep tissue necrosis</a:t>
            </a:r>
          </a:p>
        </p:txBody>
      </p:sp>
      <p:sp>
        <p:nvSpPr>
          <p:cNvPr id="7" name="ZoneTexte 6"/>
          <p:cNvSpPr txBox="1"/>
          <p:nvPr/>
        </p:nvSpPr>
        <p:spPr>
          <a:xfrm>
            <a:off x="6615008" y="983646"/>
            <a:ext cx="4798422" cy="2862322"/>
          </a:xfrm>
          <a:prstGeom prst="rect">
            <a:avLst/>
          </a:prstGeom>
          <a:noFill/>
          <a:ln w="28575">
            <a:solidFill>
              <a:schemeClr val="accent1"/>
            </a:solidFill>
          </a:ln>
        </p:spPr>
        <p:txBody>
          <a:bodyPr wrap="square" rtlCol="0">
            <a:spAutoFit/>
          </a:bodyPr>
          <a:lstStyle/>
          <a:p>
            <a:pPr algn="ctr"/>
            <a:r>
              <a:rPr lang="fr-BE" b="1" dirty="0" smtClean="0"/>
              <a:t>GPA</a:t>
            </a:r>
          </a:p>
          <a:p>
            <a:pPr marL="285750" indent="-285750">
              <a:buFontTx/>
              <a:buChar char="-"/>
            </a:pPr>
            <a:r>
              <a:rPr lang="en-US" dirty="0" smtClean="0"/>
              <a:t>Inflammatory infiltrate of mononuclear cells, neutrophils and eosinophils.</a:t>
            </a:r>
          </a:p>
          <a:p>
            <a:pPr marL="285750" indent="-285750">
              <a:buFontTx/>
              <a:buChar char="-"/>
            </a:pPr>
            <a:r>
              <a:rPr lang="en-US" dirty="0" err="1" smtClean="0"/>
              <a:t>Perivenulitis</a:t>
            </a:r>
            <a:endParaRPr lang="en-US" dirty="0" smtClean="0"/>
          </a:p>
          <a:p>
            <a:pPr marL="285750" indent="-285750">
              <a:buFontTx/>
              <a:buChar char="-"/>
            </a:pPr>
            <a:r>
              <a:rPr lang="en-US" dirty="0" err="1" smtClean="0"/>
              <a:t>Microabscesses</a:t>
            </a:r>
            <a:r>
              <a:rPr lang="en-US" dirty="0" smtClean="0"/>
              <a:t> of wall of </a:t>
            </a:r>
            <a:r>
              <a:rPr lang="en-US" dirty="0" err="1" smtClean="0"/>
              <a:t>venules</a:t>
            </a:r>
            <a:endParaRPr lang="en-US" dirty="0" smtClean="0"/>
          </a:p>
          <a:p>
            <a:pPr marL="285750" indent="-285750">
              <a:buFontTx/>
              <a:buChar char="-"/>
            </a:pPr>
            <a:r>
              <a:rPr lang="en-US" dirty="0" err="1" smtClean="0"/>
              <a:t>Leukocytoclastic</a:t>
            </a:r>
            <a:r>
              <a:rPr lang="en-US" dirty="0" smtClean="0"/>
              <a:t> vasculitis with </a:t>
            </a:r>
            <a:r>
              <a:rPr lang="en-US" dirty="0" err="1" smtClean="0"/>
              <a:t>fibrinoid</a:t>
            </a:r>
            <a:r>
              <a:rPr lang="en-US" dirty="0" smtClean="0"/>
              <a:t> necrosis</a:t>
            </a:r>
          </a:p>
          <a:p>
            <a:pPr marL="285750" indent="-285750">
              <a:buFontTx/>
              <a:buChar char="-"/>
            </a:pPr>
            <a:r>
              <a:rPr lang="en-US" b="1" dirty="0" smtClean="0"/>
              <a:t>+/- Granuloma / extravascular multinucleated giant cells</a:t>
            </a:r>
          </a:p>
          <a:p>
            <a:pPr marL="285750" indent="-285750">
              <a:buFontTx/>
              <a:buChar char="-"/>
            </a:pPr>
            <a:r>
              <a:rPr lang="en-US" b="1" dirty="0" smtClean="0"/>
              <a:t>Deeply located necrosis</a:t>
            </a:r>
          </a:p>
        </p:txBody>
      </p:sp>
      <p:sp>
        <p:nvSpPr>
          <p:cNvPr id="8" name="ZoneTexte 7"/>
          <p:cNvSpPr txBox="1"/>
          <p:nvPr/>
        </p:nvSpPr>
        <p:spPr>
          <a:xfrm>
            <a:off x="130629" y="6364850"/>
            <a:ext cx="11599817" cy="400110"/>
          </a:xfrm>
          <a:prstGeom prst="rect">
            <a:avLst/>
          </a:prstGeom>
          <a:noFill/>
        </p:spPr>
        <p:txBody>
          <a:bodyPr wrap="square" rtlCol="0">
            <a:spAutoFit/>
          </a:bodyPr>
          <a:lstStyle/>
          <a:p>
            <a:r>
              <a:rPr lang="en-US" sz="1000" dirty="0"/>
              <a:t>Cocaine-Induced Midline Destructive Lesions Clinical, Radiographic, Histopathologic, and Serologic Features and their Differentiation from Wegener Granulomatosis. M </a:t>
            </a:r>
            <a:r>
              <a:rPr lang="en-US" sz="1000" dirty="0" err="1"/>
              <a:t>Trimarchi</a:t>
            </a:r>
            <a:r>
              <a:rPr lang="en-US" sz="1000" dirty="0"/>
              <a:t> and all</a:t>
            </a:r>
          </a:p>
          <a:p>
            <a:r>
              <a:rPr lang="fr-BE" sz="1000" dirty="0"/>
              <a:t>Cocaïne et lésions destructrices </a:t>
            </a:r>
            <a:r>
              <a:rPr lang="fr-BE" sz="1000" dirty="0" err="1"/>
              <a:t>centro</a:t>
            </a:r>
            <a:r>
              <a:rPr lang="fr-BE" sz="1000" dirty="0"/>
              <a:t>-faciales : à propos d'un cas. Félix </a:t>
            </a:r>
            <a:r>
              <a:rPr lang="fr-BE" sz="1000" dirty="0" err="1"/>
              <a:t>Blaison</a:t>
            </a:r>
            <a:r>
              <a:rPr lang="fr-BE" sz="1000" dirty="0"/>
              <a:t> and all. </a:t>
            </a:r>
          </a:p>
        </p:txBody>
      </p:sp>
      <p:sp>
        <p:nvSpPr>
          <p:cNvPr id="9" name="ZoneTexte 8"/>
          <p:cNvSpPr txBox="1"/>
          <p:nvPr/>
        </p:nvSpPr>
        <p:spPr>
          <a:xfrm>
            <a:off x="8778240" y="5066530"/>
            <a:ext cx="2368731" cy="369332"/>
          </a:xfrm>
          <a:prstGeom prst="rect">
            <a:avLst/>
          </a:prstGeom>
          <a:noFill/>
          <a:ln w="38100">
            <a:solidFill>
              <a:schemeClr val="accent1"/>
            </a:solidFill>
          </a:ln>
        </p:spPr>
        <p:txBody>
          <a:bodyPr wrap="square" rtlCol="0">
            <a:spAutoFit/>
          </a:bodyPr>
          <a:lstStyle/>
          <a:p>
            <a:r>
              <a:rPr lang="fr-BE" b="1" dirty="0" smtClean="0"/>
              <a:t>ANAPATHOMOLOGIE</a:t>
            </a:r>
            <a:endParaRPr lang="fr-BE" b="1" dirty="0"/>
          </a:p>
        </p:txBody>
      </p:sp>
    </p:spTree>
    <p:extLst>
      <p:ext uri="{BB962C8B-B14F-4D97-AF65-F5344CB8AC3E}">
        <p14:creationId xmlns:p14="http://schemas.microsoft.com/office/powerpoint/2010/main" val="2080991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9A85438-9904-4E89-AB2B-0CF7E0172335}"/>
              </a:ext>
            </a:extLst>
          </p:cNvPr>
          <p:cNvPicPr>
            <a:picLocks noChangeAspect="1"/>
          </p:cNvPicPr>
          <p:nvPr/>
        </p:nvPicPr>
        <p:blipFill>
          <a:blip r:embed="rId2"/>
          <a:stretch>
            <a:fillRect/>
          </a:stretch>
        </p:blipFill>
        <p:spPr>
          <a:xfrm>
            <a:off x="479990" y="4140299"/>
            <a:ext cx="6304089" cy="1892772"/>
          </a:xfrm>
          <a:prstGeom prst="rect">
            <a:avLst/>
          </a:prstGeom>
        </p:spPr>
      </p:pic>
      <p:sp>
        <p:nvSpPr>
          <p:cNvPr id="3" name="ZoneTexte 2"/>
          <p:cNvSpPr txBox="1"/>
          <p:nvPr/>
        </p:nvSpPr>
        <p:spPr>
          <a:xfrm>
            <a:off x="-165462" y="192750"/>
            <a:ext cx="12192001" cy="400110"/>
          </a:xfrm>
          <a:prstGeom prst="rect">
            <a:avLst/>
          </a:prstGeom>
          <a:noFill/>
        </p:spPr>
        <p:txBody>
          <a:bodyPr wrap="square" rtlCol="0">
            <a:spAutoFit/>
          </a:bodyPr>
          <a:lstStyle/>
          <a:p>
            <a:pPr algn="ctr"/>
            <a:r>
              <a:rPr lang="fr-BE" sz="2000" b="1" dirty="0" smtClean="0"/>
              <a:t>CIMDL </a:t>
            </a:r>
            <a:r>
              <a:rPr lang="fr-BE" sz="2000" b="1" dirty="0"/>
              <a:t>: </a:t>
            </a:r>
            <a:r>
              <a:rPr lang="fr-BE" sz="2000" b="1" dirty="0" err="1"/>
              <a:t>similar</a:t>
            </a:r>
            <a:r>
              <a:rPr lang="fr-BE" sz="2000" b="1" dirty="0"/>
              <a:t> but not </a:t>
            </a:r>
            <a:r>
              <a:rPr lang="fr-BE" sz="2000" b="1" dirty="0" err="1"/>
              <a:t>identical</a:t>
            </a:r>
            <a:r>
              <a:rPr lang="fr-BE" sz="2000" b="1" dirty="0"/>
              <a:t> </a:t>
            </a:r>
            <a:r>
              <a:rPr lang="en-GB" sz="2000" b="1" dirty="0" smtClean="0"/>
              <a:t>presentation </a:t>
            </a:r>
            <a:r>
              <a:rPr lang="en-GB" sz="2000" b="1" dirty="0"/>
              <a:t>with localized GPA</a:t>
            </a:r>
            <a:endParaRPr lang="fr-BE" sz="2000" dirty="0"/>
          </a:p>
        </p:txBody>
      </p:sp>
      <p:sp>
        <p:nvSpPr>
          <p:cNvPr id="6" name="ZoneTexte 5"/>
          <p:cNvSpPr txBox="1"/>
          <p:nvPr/>
        </p:nvSpPr>
        <p:spPr>
          <a:xfrm>
            <a:off x="435332" y="1033420"/>
            <a:ext cx="4862807" cy="2585323"/>
          </a:xfrm>
          <a:prstGeom prst="rect">
            <a:avLst/>
          </a:prstGeom>
          <a:noFill/>
          <a:ln w="28575">
            <a:solidFill>
              <a:schemeClr val="accent1"/>
            </a:solidFill>
          </a:ln>
        </p:spPr>
        <p:txBody>
          <a:bodyPr wrap="square" rtlCol="0">
            <a:spAutoFit/>
          </a:bodyPr>
          <a:lstStyle/>
          <a:p>
            <a:pPr algn="ctr"/>
            <a:r>
              <a:rPr lang="fr-BE" b="1" dirty="0" smtClean="0"/>
              <a:t>CIMDL</a:t>
            </a:r>
          </a:p>
          <a:p>
            <a:pPr marL="285750" indent="-285750">
              <a:buFontTx/>
              <a:buChar char="-"/>
            </a:pPr>
            <a:r>
              <a:rPr lang="en-US" dirty="0" smtClean="0"/>
              <a:t>Inflammatory infiltrate of mononuclear cells, neutrophils and eosinophils.</a:t>
            </a:r>
          </a:p>
          <a:p>
            <a:pPr marL="285750" indent="-285750">
              <a:buFontTx/>
              <a:buChar char="-"/>
            </a:pPr>
            <a:r>
              <a:rPr lang="en-US" dirty="0" err="1" smtClean="0"/>
              <a:t>Perivenulitis</a:t>
            </a:r>
            <a:endParaRPr lang="en-US" dirty="0" smtClean="0"/>
          </a:p>
          <a:p>
            <a:pPr marL="285750" indent="-285750">
              <a:buFontTx/>
              <a:buChar char="-"/>
            </a:pPr>
            <a:r>
              <a:rPr lang="en-US" dirty="0" err="1" smtClean="0"/>
              <a:t>Microabscesses</a:t>
            </a:r>
            <a:r>
              <a:rPr lang="en-US" dirty="0" smtClean="0"/>
              <a:t> of wall of </a:t>
            </a:r>
            <a:r>
              <a:rPr lang="en-US" dirty="0" err="1" smtClean="0"/>
              <a:t>venules</a:t>
            </a:r>
            <a:endParaRPr lang="en-US" dirty="0" smtClean="0"/>
          </a:p>
          <a:p>
            <a:pPr marL="285750" indent="-285750">
              <a:buFontTx/>
              <a:buChar char="-"/>
            </a:pPr>
            <a:r>
              <a:rPr lang="en-US" dirty="0" err="1" smtClean="0"/>
              <a:t>Leukocytoclastic</a:t>
            </a:r>
            <a:r>
              <a:rPr lang="en-US" dirty="0" smtClean="0"/>
              <a:t> vasculitis with </a:t>
            </a:r>
            <a:r>
              <a:rPr lang="en-US" dirty="0" err="1" smtClean="0"/>
              <a:t>fibrinoid</a:t>
            </a:r>
            <a:r>
              <a:rPr lang="en-US" dirty="0" smtClean="0"/>
              <a:t> necrosis</a:t>
            </a:r>
          </a:p>
          <a:p>
            <a:pPr marL="285750" indent="-285750">
              <a:buFontTx/>
              <a:buChar char="-"/>
            </a:pPr>
            <a:r>
              <a:rPr lang="en-US" b="1" dirty="0" smtClean="0"/>
              <a:t>NO granuloma neither giant cells</a:t>
            </a:r>
          </a:p>
          <a:p>
            <a:pPr marL="285750" indent="-285750">
              <a:buFontTx/>
              <a:buChar char="-"/>
            </a:pPr>
            <a:r>
              <a:rPr lang="en-US" b="1" dirty="0" smtClean="0"/>
              <a:t>NO deep tissue necrosis</a:t>
            </a:r>
          </a:p>
        </p:txBody>
      </p:sp>
      <p:sp>
        <p:nvSpPr>
          <p:cNvPr id="7" name="ZoneTexte 6"/>
          <p:cNvSpPr txBox="1"/>
          <p:nvPr/>
        </p:nvSpPr>
        <p:spPr>
          <a:xfrm>
            <a:off x="6615008" y="983646"/>
            <a:ext cx="4798422" cy="2862322"/>
          </a:xfrm>
          <a:prstGeom prst="rect">
            <a:avLst/>
          </a:prstGeom>
          <a:noFill/>
          <a:ln w="28575">
            <a:solidFill>
              <a:schemeClr val="accent1"/>
            </a:solidFill>
          </a:ln>
        </p:spPr>
        <p:txBody>
          <a:bodyPr wrap="square" rtlCol="0">
            <a:spAutoFit/>
          </a:bodyPr>
          <a:lstStyle/>
          <a:p>
            <a:pPr algn="ctr"/>
            <a:r>
              <a:rPr lang="fr-BE" b="1" dirty="0" smtClean="0"/>
              <a:t>GPA</a:t>
            </a:r>
          </a:p>
          <a:p>
            <a:pPr marL="285750" indent="-285750">
              <a:buFontTx/>
              <a:buChar char="-"/>
            </a:pPr>
            <a:r>
              <a:rPr lang="en-US" dirty="0" smtClean="0"/>
              <a:t>Inflammatory infiltrate of mononuclear cells, neutrophils and eosinophils.</a:t>
            </a:r>
          </a:p>
          <a:p>
            <a:pPr marL="285750" indent="-285750">
              <a:buFontTx/>
              <a:buChar char="-"/>
            </a:pPr>
            <a:r>
              <a:rPr lang="en-US" dirty="0" err="1" smtClean="0"/>
              <a:t>Perivenulitis</a:t>
            </a:r>
            <a:endParaRPr lang="en-US" dirty="0" smtClean="0"/>
          </a:p>
          <a:p>
            <a:pPr marL="285750" indent="-285750">
              <a:buFontTx/>
              <a:buChar char="-"/>
            </a:pPr>
            <a:r>
              <a:rPr lang="en-US" dirty="0" err="1" smtClean="0"/>
              <a:t>Microabscesses</a:t>
            </a:r>
            <a:r>
              <a:rPr lang="en-US" dirty="0" smtClean="0"/>
              <a:t> of wall of </a:t>
            </a:r>
            <a:r>
              <a:rPr lang="en-US" dirty="0" err="1" smtClean="0"/>
              <a:t>venules</a:t>
            </a:r>
            <a:endParaRPr lang="en-US" dirty="0" smtClean="0"/>
          </a:p>
          <a:p>
            <a:pPr marL="285750" indent="-285750">
              <a:buFontTx/>
              <a:buChar char="-"/>
            </a:pPr>
            <a:r>
              <a:rPr lang="en-US" dirty="0" err="1" smtClean="0"/>
              <a:t>Leukocytoclastic</a:t>
            </a:r>
            <a:r>
              <a:rPr lang="en-US" dirty="0" smtClean="0"/>
              <a:t> vasculitis with </a:t>
            </a:r>
            <a:r>
              <a:rPr lang="en-US" dirty="0" err="1" smtClean="0"/>
              <a:t>fibrinoid</a:t>
            </a:r>
            <a:r>
              <a:rPr lang="en-US" dirty="0" smtClean="0"/>
              <a:t> necrosis</a:t>
            </a:r>
          </a:p>
          <a:p>
            <a:pPr marL="285750" indent="-285750">
              <a:buFontTx/>
              <a:buChar char="-"/>
            </a:pPr>
            <a:r>
              <a:rPr lang="en-US" b="1" dirty="0" smtClean="0"/>
              <a:t>+/- Granuloma / extravascular multinucleated giant cells</a:t>
            </a:r>
          </a:p>
          <a:p>
            <a:pPr marL="285750" indent="-285750">
              <a:buFontTx/>
              <a:buChar char="-"/>
            </a:pPr>
            <a:r>
              <a:rPr lang="en-US" b="1" dirty="0" smtClean="0"/>
              <a:t>Deeply located necrosis</a:t>
            </a:r>
          </a:p>
        </p:txBody>
      </p:sp>
      <p:sp>
        <p:nvSpPr>
          <p:cNvPr id="8" name="ZoneTexte 7"/>
          <p:cNvSpPr txBox="1"/>
          <p:nvPr/>
        </p:nvSpPr>
        <p:spPr>
          <a:xfrm>
            <a:off x="130629" y="6364850"/>
            <a:ext cx="11599817" cy="400110"/>
          </a:xfrm>
          <a:prstGeom prst="rect">
            <a:avLst/>
          </a:prstGeom>
          <a:noFill/>
        </p:spPr>
        <p:txBody>
          <a:bodyPr wrap="square" rtlCol="0">
            <a:spAutoFit/>
          </a:bodyPr>
          <a:lstStyle/>
          <a:p>
            <a:r>
              <a:rPr lang="en-US" sz="1000" dirty="0"/>
              <a:t>Cocaine-Induced Midline Destructive Lesions Clinical, Radiographic, Histopathologic, and Serologic Features and their Differentiation from Wegener Granulomatosis. M </a:t>
            </a:r>
            <a:r>
              <a:rPr lang="en-US" sz="1000" dirty="0" err="1"/>
              <a:t>Trimarchi</a:t>
            </a:r>
            <a:r>
              <a:rPr lang="en-US" sz="1000" dirty="0"/>
              <a:t> and all</a:t>
            </a:r>
          </a:p>
          <a:p>
            <a:r>
              <a:rPr lang="fr-BE" sz="1000" dirty="0"/>
              <a:t>Cocaïne et lésions destructrices </a:t>
            </a:r>
            <a:r>
              <a:rPr lang="fr-BE" sz="1000" dirty="0" err="1"/>
              <a:t>centro</a:t>
            </a:r>
            <a:r>
              <a:rPr lang="fr-BE" sz="1000" dirty="0"/>
              <a:t>-faciales : à propos d'un cas. Félix </a:t>
            </a:r>
            <a:r>
              <a:rPr lang="fr-BE" sz="1000" dirty="0" err="1"/>
              <a:t>Blaison</a:t>
            </a:r>
            <a:r>
              <a:rPr lang="fr-BE" sz="1000" dirty="0"/>
              <a:t> and all. </a:t>
            </a:r>
          </a:p>
        </p:txBody>
      </p:sp>
      <p:sp>
        <p:nvSpPr>
          <p:cNvPr id="9" name="Étoile : 5 branches 12">
            <a:extLst>
              <a:ext uri="{FF2B5EF4-FFF2-40B4-BE49-F238E27FC236}">
                <a16:creationId xmlns:a16="http://schemas.microsoft.com/office/drawing/2014/main" id="{F860E305-561A-4A90-B577-EFCA667E5C2F}"/>
              </a:ext>
            </a:extLst>
          </p:cNvPr>
          <p:cNvSpPr/>
          <p:nvPr/>
        </p:nvSpPr>
        <p:spPr>
          <a:xfrm rot="17764057">
            <a:off x="4022472" y="2981538"/>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Étoile : 5 branches 12">
            <a:extLst>
              <a:ext uri="{FF2B5EF4-FFF2-40B4-BE49-F238E27FC236}">
                <a16:creationId xmlns:a16="http://schemas.microsoft.com/office/drawing/2014/main" id="{F860E305-561A-4A90-B577-EFCA667E5C2F}"/>
              </a:ext>
            </a:extLst>
          </p:cNvPr>
          <p:cNvSpPr/>
          <p:nvPr/>
        </p:nvSpPr>
        <p:spPr>
          <a:xfrm rot="17764057">
            <a:off x="3282243" y="3261314"/>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6530897" y="4902092"/>
            <a:ext cx="5895703" cy="584775"/>
          </a:xfrm>
          <a:prstGeom prst="rect">
            <a:avLst/>
          </a:prstGeom>
          <a:noFill/>
        </p:spPr>
        <p:txBody>
          <a:bodyPr wrap="square" rtlCol="0">
            <a:spAutoFit/>
          </a:bodyPr>
          <a:lstStyle/>
          <a:p>
            <a:pPr algn="ctr"/>
            <a:r>
              <a:rPr lang="fr-BE" sz="3200" b="1" dirty="0" smtClean="0"/>
              <a:t>MEDICAL CASE PRESENTATION</a:t>
            </a:r>
            <a:endParaRPr lang="fr-BE" sz="3200" b="1" dirty="0"/>
          </a:p>
        </p:txBody>
      </p:sp>
    </p:spTree>
    <p:extLst>
      <p:ext uri="{BB962C8B-B14F-4D97-AF65-F5344CB8AC3E}">
        <p14:creationId xmlns:p14="http://schemas.microsoft.com/office/powerpoint/2010/main" val="3274768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61754" y="1207592"/>
            <a:ext cx="4862807" cy="3693319"/>
          </a:xfrm>
          <a:prstGeom prst="rect">
            <a:avLst/>
          </a:prstGeom>
          <a:noFill/>
          <a:ln w="28575">
            <a:solidFill>
              <a:schemeClr val="accent1"/>
            </a:solidFill>
          </a:ln>
        </p:spPr>
        <p:txBody>
          <a:bodyPr wrap="square" rtlCol="0">
            <a:spAutoFit/>
          </a:bodyPr>
          <a:lstStyle/>
          <a:p>
            <a:pPr algn="ctr"/>
            <a:r>
              <a:rPr lang="en-US" b="1" dirty="0" smtClean="0"/>
              <a:t>CIMDL</a:t>
            </a:r>
          </a:p>
          <a:p>
            <a:pPr algn="ctr"/>
            <a:endParaRPr lang="en-US" b="1" dirty="0" smtClean="0"/>
          </a:p>
          <a:p>
            <a:pPr marL="285750" indent="-285750">
              <a:buFontTx/>
              <a:buChar char="-"/>
            </a:pPr>
            <a:r>
              <a:rPr lang="en-US" b="1" dirty="0" smtClean="0"/>
              <a:t>Cocaine abstinence</a:t>
            </a:r>
            <a:r>
              <a:rPr lang="en-US" b="1" dirty="0"/>
              <a:t>, </a:t>
            </a:r>
            <a:r>
              <a:rPr lang="en-US" b="1" dirty="0" smtClean="0"/>
              <a:t>withdrawal </a:t>
            </a:r>
            <a:r>
              <a:rPr lang="en-US" b="1" dirty="0"/>
              <a:t>support</a:t>
            </a:r>
            <a:endParaRPr lang="en-US" b="1" dirty="0" smtClean="0"/>
          </a:p>
          <a:p>
            <a:pPr marL="285750" indent="-285750">
              <a:buFontTx/>
              <a:buChar char="-"/>
            </a:pPr>
            <a:r>
              <a:rPr lang="en-US" b="1" dirty="0" smtClean="0"/>
              <a:t>Local treatments (aerosols..)</a:t>
            </a:r>
          </a:p>
          <a:p>
            <a:pPr marL="285750" indent="-285750">
              <a:buFontTx/>
              <a:buChar char="-"/>
            </a:pPr>
            <a:r>
              <a:rPr lang="en-US" b="1" dirty="0" smtClean="0"/>
              <a:t>Co-</a:t>
            </a:r>
            <a:r>
              <a:rPr lang="en-US" b="1" dirty="0" err="1" smtClean="0"/>
              <a:t>trimoxazol</a:t>
            </a:r>
            <a:r>
              <a:rPr lang="en-US" b="1" dirty="0"/>
              <a:t>, </a:t>
            </a:r>
            <a:r>
              <a:rPr lang="en-US" b="1" dirty="0" smtClean="0"/>
              <a:t>short </a:t>
            </a:r>
            <a:r>
              <a:rPr lang="en-US" b="1" dirty="0"/>
              <a:t>broad-spectrum antibiotic therapies for recurrent </a:t>
            </a:r>
            <a:r>
              <a:rPr lang="en-US" b="1" dirty="0" smtClean="0"/>
              <a:t>infections</a:t>
            </a:r>
          </a:p>
          <a:p>
            <a:pPr marL="285750" indent="-285750">
              <a:buFontTx/>
              <a:buChar char="-"/>
            </a:pPr>
            <a:r>
              <a:rPr lang="en-US" dirty="0" smtClean="0"/>
              <a:t>(Reconstructive surgery)</a:t>
            </a:r>
          </a:p>
          <a:p>
            <a:pPr marL="285750" indent="-285750">
              <a:buFontTx/>
              <a:buChar char="-"/>
            </a:pPr>
            <a:endParaRPr lang="en-US" b="1" dirty="0" smtClean="0"/>
          </a:p>
          <a:p>
            <a:pPr marL="285750" indent="-285750">
              <a:buFontTx/>
              <a:buChar char="-"/>
            </a:pPr>
            <a:r>
              <a:rPr lang="en-US" dirty="0"/>
              <a:t>No effect of Medrol in theory but in practice relieves local </a:t>
            </a:r>
            <a:r>
              <a:rPr lang="en-US" dirty="0" smtClean="0"/>
              <a:t>inflammation</a:t>
            </a:r>
          </a:p>
          <a:p>
            <a:pPr marL="285750" indent="-285750">
              <a:buFontTx/>
              <a:buChar char="-"/>
            </a:pPr>
            <a:r>
              <a:rPr lang="en-US" dirty="0"/>
              <a:t>No effect of </a:t>
            </a:r>
            <a:r>
              <a:rPr lang="en-US" dirty="0" smtClean="0"/>
              <a:t>other </a:t>
            </a:r>
            <a:r>
              <a:rPr lang="fr-BE" dirty="0" smtClean="0"/>
              <a:t>immunosuppressive </a:t>
            </a:r>
            <a:r>
              <a:rPr lang="fr-BE" dirty="0" err="1" smtClean="0"/>
              <a:t>drugs</a:t>
            </a:r>
            <a:endParaRPr lang="en-US" b="1" dirty="0" smtClean="0"/>
          </a:p>
          <a:p>
            <a:pPr marL="285750" indent="-285750">
              <a:buFontTx/>
              <a:buChar char="-"/>
            </a:pPr>
            <a:endParaRPr lang="en-US" b="1" dirty="0" smtClean="0"/>
          </a:p>
          <a:p>
            <a:pPr marL="285750" indent="-285750">
              <a:buFontTx/>
              <a:buChar char="-"/>
            </a:pPr>
            <a:endParaRPr lang="fr-BE" b="1" dirty="0" smtClean="0"/>
          </a:p>
        </p:txBody>
      </p:sp>
      <p:sp>
        <p:nvSpPr>
          <p:cNvPr id="5" name="ZoneTexte 4"/>
          <p:cNvSpPr txBox="1"/>
          <p:nvPr/>
        </p:nvSpPr>
        <p:spPr>
          <a:xfrm>
            <a:off x="0" y="221435"/>
            <a:ext cx="12192001" cy="400110"/>
          </a:xfrm>
          <a:prstGeom prst="rect">
            <a:avLst/>
          </a:prstGeom>
          <a:noFill/>
        </p:spPr>
        <p:txBody>
          <a:bodyPr wrap="square" rtlCol="0">
            <a:spAutoFit/>
          </a:bodyPr>
          <a:lstStyle/>
          <a:p>
            <a:pPr algn="ctr"/>
            <a:r>
              <a:rPr lang="en-US" sz="2000" b="1" dirty="0" smtClean="0"/>
              <a:t>CIMDL and </a:t>
            </a:r>
            <a:r>
              <a:rPr lang="en-GB" sz="2000" b="1" dirty="0"/>
              <a:t>localized </a:t>
            </a:r>
            <a:r>
              <a:rPr lang="en-US" sz="2000" b="1" dirty="0" smtClean="0"/>
              <a:t>GPA : treatment</a:t>
            </a:r>
            <a:endParaRPr lang="en-US" sz="2000" dirty="0"/>
          </a:p>
        </p:txBody>
      </p:sp>
      <p:sp>
        <p:nvSpPr>
          <p:cNvPr id="6" name="ZoneTexte 5"/>
          <p:cNvSpPr txBox="1"/>
          <p:nvPr/>
        </p:nvSpPr>
        <p:spPr>
          <a:xfrm>
            <a:off x="130629" y="6364850"/>
            <a:ext cx="11599817" cy="246221"/>
          </a:xfrm>
          <a:prstGeom prst="rect">
            <a:avLst/>
          </a:prstGeom>
          <a:noFill/>
        </p:spPr>
        <p:txBody>
          <a:bodyPr wrap="square" rtlCol="0">
            <a:spAutoFit/>
          </a:bodyPr>
          <a:lstStyle/>
          <a:p>
            <a:r>
              <a:rPr lang="fr-BE" sz="1000" dirty="0"/>
              <a:t>C</a:t>
            </a:r>
            <a:r>
              <a:rPr lang="fr-BE" sz="1000" dirty="0" smtClean="0"/>
              <a:t>ocaïne </a:t>
            </a:r>
            <a:r>
              <a:rPr lang="fr-BE" sz="1000" dirty="0"/>
              <a:t>et lésions destructrices </a:t>
            </a:r>
            <a:r>
              <a:rPr lang="fr-BE" sz="1000" dirty="0" err="1"/>
              <a:t>centro</a:t>
            </a:r>
            <a:r>
              <a:rPr lang="fr-BE" sz="1000" dirty="0"/>
              <a:t>-faciales : à propos d'un cas. Félix </a:t>
            </a:r>
            <a:r>
              <a:rPr lang="fr-BE" sz="1000" dirty="0" err="1"/>
              <a:t>Blaison</a:t>
            </a:r>
            <a:r>
              <a:rPr lang="fr-BE" sz="1000" dirty="0"/>
              <a:t> and all. </a:t>
            </a:r>
          </a:p>
        </p:txBody>
      </p:sp>
      <p:sp>
        <p:nvSpPr>
          <p:cNvPr id="7" name="ZoneTexte 6"/>
          <p:cNvSpPr txBox="1"/>
          <p:nvPr/>
        </p:nvSpPr>
        <p:spPr>
          <a:xfrm>
            <a:off x="6474726" y="1947821"/>
            <a:ext cx="4862807" cy="2308324"/>
          </a:xfrm>
          <a:prstGeom prst="rect">
            <a:avLst/>
          </a:prstGeom>
          <a:noFill/>
          <a:ln w="28575">
            <a:solidFill>
              <a:schemeClr val="accent1"/>
            </a:solidFill>
          </a:ln>
        </p:spPr>
        <p:txBody>
          <a:bodyPr wrap="square" rtlCol="0">
            <a:spAutoFit/>
          </a:bodyPr>
          <a:lstStyle/>
          <a:p>
            <a:pPr algn="ctr"/>
            <a:r>
              <a:rPr lang="en-US" b="1" dirty="0" smtClean="0"/>
              <a:t>GPA</a:t>
            </a:r>
          </a:p>
          <a:p>
            <a:pPr algn="ctr"/>
            <a:endParaRPr lang="en-US" b="1" dirty="0" smtClean="0"/>
          </a:p>
          <a:p>
            <a:pPr marL="285750" indent="-285750">
              <a:buFontTx/>
              <a:buChar char="-"/>
            </a:pPr>
            <a:r>
              <a:rPr lang="en-US" b="1" dirty="0" smtClean="0"/>
              <a:t>Local treatments (aerosols..)</a:t>
            </a:r>
          </a:p>
          <a:p>
            <a:pPr marL="285750" indent="-285750">
              <a:buFontTx/>
              <a:buChar char="-"/>
            </a:pPr>
            <a:r>
              <a:rPr lang="en-US" b="1" dirty="0" smtClean="0"/>
              <a:t>Co-</a:t>
            </a:r>
            <a:r>
              <a:rPr lang="en-US" b="1" dirty="0" err="1" smtClean="0"/>
              <a:t>trimoxazol</a:t>
            </a:r>
            <a:endParaRPr lang="en-US" b="1" dirty="0" smtClean="0"/>
          </a:p>
          <a:p>
            <a:pPr marL="285750" indent="-285750">
              <a:buFontTx/>
              <a:buChar char="-"/>
            </a:pPr>
            <a:r>
              <a:rPr lang="en-US" b="1" dirty="0" smtClean="0"/>
              <a:t>Medrol and other </a:t>
            </a:r>
            <a:r>
              <a:rPr lang="fr-BE" b="1" dirty="0"/>
              <a:t>immunosuppressive </a:t>
            </a:r>
            <a:r>
              <a:rPr lang="fr-BE" b="1" dirty="0" err="1"/>
              <a:t>drugs</a:t>
            </a:r>
            <a:endParaRPr lang="en-US" b="1" dirty="0"/>
          </a:p>
          <a:p>
            <a:pPr marL="285750" indent="-285750">
              <a:buFontTx/>
              <a:buChar char="-"/>
            </a:pPr>
            <a:endParaRPr lang="en-US" b="1" dirty="0" smtClean="0"/>
          </a:p>
          <a:p>
            <a:pPr marL="285750" indent="-285750">
              <a:buFontTx/>
              <a:buChar char="-"/>
            </a:pPr>
            <a:endParaRPr lang="en-US" b="1" dirty="0" smtClean="0"/>
          </a:p>
          <a:p>
            <a:pPr marL="285750" indent="-285750">
              <a:buFontTx/>
              <a:buChar char="-"/>
            </a:pPr>
            <a:endParaRPr lang="fr-BE" b="1" dirty="0" smtClean="0"/>
          </a:p>
        </p:txBody>
      </p:sp>
      <p:sp>
        <p:nvSpPr>
          <p:cNvPr id="8" name="ZoneTexte 7"/>
          <p:cNvSpPr txBox="1"/>
          <p:nvPr/>
        </p:nvSpPr>
        <p:spPr>
          <a:xfrm>
            <a:off x="8778240" y="5066530"/>
            <a:ext cx="1802673" cy="369332"/>
          </a:xfrm>
          <a:prstGeom prst="rect">
            <a:avLst/>
          </a:prstGeom>
          <a:noFill/>
          <a:ln w="38100">
            <a:solidFill>
              <a:schemeClr val="accent1"/>
            </a:solidFill>
          </a:ln>
        </p:spPr>
        <p:txBody>
          <a:bodyPr wrap="square" rtlCol="0">
            <a:spAutoFit/>
          </a:bodyPr>
          <a:lstStyle/>
          <a:p>
            <a:r>
              <a:rPr lang="fr-BE" b="1" dirty="0" smtClean="0"/>
              <a:t>TRAITEMENT</a:t>
            </a:r>
            <a:endParaRPr lang="fr-BE" b="1" dirty="0"/>
          </a:p>
        </p:txBody>
      </p:sp>
    </p:spTree>
    <p:extLst>
      <p:ext uri="{BB962C8B-B14F-4D97-AF65-F5344CB8AC3E}">
        <p14:creationId xmlns:p14="http://schemas.microsoft.com/office/powerpoint/2010/main" val="2523828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0235" y="749285"/>
            <a:ext cx="4862807" cy="3693319"/>
          </a:xfrm>
          <a:prstGeom prst="rect">
            <a:avLst/>
          </a:prstGeom>
          <a:noFill/>
          <a:ln w="28575">
            <a:solidFill>
              <a:schemeClr val="accent1"/>
            </a:solidFill>
          </a:ln>
        </p:spPr>
        <p:txBody>
          <a:bodyPr wrap="square" rtlCol="0">
            <a:spAutoFit/>
          </a:bodyPr>
          <a:lstStyle/>
          <a:p>
            <a:pPr algn="ctr"/>
            <a:r>
              <a:rPr lang="en-US" b="1" dirty="0" smtClean="0"/>
              <a:t>CIMDL</a:t>
            </a:r>
          </a:p>
          <a:p>
            <a:pPr algn="ctr"/>
            <a:endParaRPr lang="en-US" b="1" dirty="0" smtClean="0"/>
          </a:p>
          <a:p>
            <a:pPr marL="285750" indent="-285750">
              <a:buFontTx/>
              <a:buChar char="-"/>
            </a:pPr>
            <a:r>
              <a:rPr lang="en-US" b="1" dirty="0" smtClean="0"/>
              <a:t>Cocaine abstinence</a:t>
            </a:r>
            <a:r>
              <a:rPr lang="en-US" b="1" dirty="0"/>
              <a:t>, </a:t>
            </a:r>
            <a:r>
              <a:rPr lang="en-US" b="1" dirty="0" smtClean="0"/>
              <a:t>withdrawal </a:t>
            </a:r>
            <a:r>
              <a:rPr lang="en-US" b="1" dirty="0"/>
              <a:t>support</a:t>
            </a:r>
            <a:endParaRPr lang="en-US" b="1" dirty="0" smtClean="0"/>
          </a:p>
          <a:p>
            <a:pPr marL="285750" indent="-285750">
              <a:buFontTx/>
              <a:buChar char="-"/>
            </a:pPr>
            <a:r>
              <a:rPr lang="en-US" b="1" dirty="0" smtClean="0"/>
              <a:t>Local treatments (aerosols..)</a:t>
            </a:r>
          </a:p>
          <a:p>
            <a:pPr marL="285750" indent="-285750">
              <a:buFontTx/>
              <a:buChar char="-"/>
            </a:pPr>
            <a:r>
              <a:rPr lang="en-US" b="1" dirty="0" smtClean="0"/>
              <a:t>Co-</a:t>
            </a:r>
            <a:r>
              <a:rPr lang="en-US" b="1" dirty="0" err="1" smtClean="0"/>
              <a:t>trimoxazol</a:t>
            </a:r>
            <a:r>
              <a:rPr lang="en-US" b="1" dirty="0"/>
              <a:t>, </a:t>
            </a:r>
            <a:r>
              <a:rPr lang="en-US" b="1" dirty="0" smtClean="0"/>
              <a:t>short </a:t>
            </a:r>
            <a:r>
              <a:rPr lang="en-US" b="1" dirty="0"/>
              <a:t>broad-spectrum antibiotic therapies for recurrent </a:t>
            </a:r>
            <a:r>
              <a:rPr lang="en-US" b="1" dirty="0" smtClean="0"/>
              <a:t>infections</a:t>
            </a:r>
          </a:p>
          <a:p>
            <a:pPr marL="285750" indent="-285750">
              <a:buFontTx/>
              <a:buChar char="-"/>
            </a:pPr>
            <a:r>
              <a:rPr lang="en-US" dirty="0" smtClean="0"/>
              <a:t>(Reconstructive surgery)</a:t>
            </a:r>
          </a:p>
          <a:p>
            <a:pPr marL="285750" indent="-285750">
              <a:buFontTx/>
              <a:buChar char="-"/>
            </a:pPr>
            <a:endParaRPr lang="en-US" b="1" dirty="0" smtClean="0"/>
          </a:p>
          <a:p>
            <a:pPr marL="285750" indent="-285750">
              <a:buFontTx/>
              <a:buChar char="-"/>
            </a:pPr>
            <a:r>
              <a:rPr lang="en-US" dirty="0"/>
              <a:t>No effect of Medrol in theory but in practice relieves local </a:t>
            </a:r>
            <a:r>
              <a:rPr lang="en-US" dirty="0" smtClean="0"/>
              <a:t>inflammation</a:t>
            </a:r>
          </a:p>
          <a:p>
            <a:pPr marL="285750" indent="-285750">
              <a:buFontTx/>
              <a:buChar char="-"/>
            </a:pPr>
            <a:r>
              <a:rPr lang="en-US" dirty="0"/>
              <a:t>No effect of </a:t>
            </a:r>
            <a:r>
              <a:rPr lang="en-US" dirty="0" smtClean="0"/>
              <a:t>other </a:t>
            </a:r>
            <a:r>
              <a:rPr lang="fr-BE" dirty="0" smtClean="0"/>
              <a:t>immunosuppressive </a:t>
            </a:r>
            <a:r>
              <a:rPr lang="fr-BE" dirty="0" err="1" smtClean="0"/>
              <a:t>drugs</a:t>
            </a:r>
            <a:endParaRPr lang="en-US" b="1" dirty="0" smtClean="0"/>
          </a:p>
          <a:p>
            <a:pPr marL="285750" indent="-285750">
              <a:buFontTx/>
              <a:buChar char="-"/>
            </a:pPr>
            <a:endParaRPr lang="en-US" b="1" dirty="0" smtClean="0"/>
          </a:p>
          <a:p>
            <a:pPr marL="285750" indent="-285750">
              <a:buFontTx/>
              <a:buChar char="-"/>
            </a:pPr>
            <a:endParaRPr lang="fr-BE" b="1" dirty="0" smtClean="0"/>
          </a:p>
        </p:txBody>
      </p:sp>
      <p:sp>
        <p:nvSpPr>
          <p:cNvPr id="5" name="ZoneTexte 4"/>
          <p:cNvSpPr txBox="1"/>
          <p:nvPr/>
        </p:nvSpPr>
        <p:spPr>
          <a:xfrm>
            <a:off x="0" y="221435"/>
            <a:ext cx="12192001" cy="400110"/>
          </a:xfrm>
          <a:prstGeom prst="rect">
            <a:avLst/>
          </a:prstGeom>
          <a:noFill/>
        </p:spPr>
        <p:txBody>
          <a:bodyPr wrap="square" rtlCol="0">
            <a:spAutoFit/>
          </a:bodyPr>
          <a:lstStyle/>
          <a:p>
            <a:pPr algn="ctr"/>
            <a:r>
              <a:rPr lang="en-US" sz="2000" b="1" dirty="0" smtClean="0"/>
              <a:t>CIMDL and </a:t>
            </a:r>
            <a:r>
              <a:rPr lang="en-GB" sz="2000" b="1" dirty="0"/>
              <a:t>localized </a:t>
            </a:r>
            <a:r>
              <a:rPr lang="en-US" sz="2000" b="1" dirty="0" smtClean="0"/>
              <a:t>GPA : treatment</a:t>
            </a:r>
            <a:endParaRPr lang="en-US" sz="2000" dirty="0"/>
          </a:p>
        </p:txBody>
      </p:sp>
      <p:sp>
        <p:nvSpPr>
          <p:cNvPr id="6" name="ZoneTexte 5"/>
          <p:cNvSpPr txBox="1"/>
          <p:nvPr/>
        </p:nvSpPr>
        <p:spPr>
          <a:xfrm>
            <a:off x="130629" y="6364850"/>
            <a:ext cx="11599817" cy="246221"/>
          </a:xfrm>
          <a:prstGeom prst="rect">
            <a:avLst/>
          </a:prstGeom>
          <a:noFill/>
        </p:spPr>
        <p:txBody>
          <a:bodyPr wrap="square" rtlCol="0">
            <a:spAutoFit/>
          </a:bodyPr>
          <a:lstStyle/>
          <a:p>
            <a:r>
              <a:rPr lang="fr-BE" sz="1000" dirty="0"/>
              <a:t>C</a:t>
            </a:r>
            <a:r>
              <a:rPr lang="fr-BE" sz="1000" dirty="0" smtClean="0"/>
              <a:t>ocaïne </a:t>
            </a:r>
            <a:r>
              <a:rPr lang="fr-BE" sz="1000" dirty="0"/>
              <a:t>et lésions destructrices </a:t>
            </a:r>
            <a:r>
              <a:rPr lang="fr-BE" sz="1000" dirty="0" err="1"/>
              <a:t>centro</a:t>
            </a:r>
            <a:r>
              <a:rPr lang="fr-BE" sz="1000" dirty="0"/>
              <a:t>-faciales : à propos d'un cas. Félix </a:t>
            </a:r>
            <a:r>
              <a:rPr lang="fr-BE" sz="1000" dirty="0" err="1"/>
              <a:t>Blaison</a:t>
            </a:r>
            <a:r>
              <a:rPr lang="fr-BE" sz="1000" dirty="0"/>
              <a:t> and all. </a:t>
            </a:r>
          </a:p>
        </p:txBody>
      </p:sp>
      <p:sp>
        <p:nvSpPr>
          <p:cNvPr id="7" name="ZoneTexte 6"/>
          <p:cNvSpPr txBox="1"/>
          <p:nvPr/>
        </p:nvSpPr>
        <p:spPr>
          <a:xfrm>
            <a:off x="6291844" y="1038936"/>
            <a:ext cx="4862807" cy="2031325"/>
          </a:xfrm>
          <a:prstGeom prst="rect">
            <a:avLst/>
          </a:prstGeom>
          <a:noFill/>
          <a:ln w="28575">
            <a:solidFill>
              <a:schemeClr val="accent1"/>
            </a:solidFill>
          </a:ln>
        </p:spPr>
        <p:txBody>
          <a:bodyPr wrap="square" rtlCol="0">
            <a:spAutoFit/>
          </a:bodyPr>
          <a:lstStyle/>
          <a:p>
            <a:pPr algn="ctr"/>
            <a:r>
              <a:rPr lang="en-US" b="1" dirty="0" smtClean="0"/>
              <a:t>GPA</a:t>
            </a:r>
          </a:p>
          <a:p>
            <a:pPr algn="ctr"/>
            <a:endParaRPr lang="en-US" b="1" dirty="0" smtClean="0"/>
          </a:p>
          <a:p>
            <a:pPr marL="285750" indent="-285750">
              <a:buFontTx/>
              <a:buChar char="-"/>
            </a:pPr>
            <a:r>
              <a:rPr lang="en-US" b="1" dirty="0" smtClean="0"/>
              <a:t>Local treatments (aerosols..)</a:t>
            </a:r>
          </a:p>
          <a:p>
            <a:pPr marL="285750" indent="-285750">
              <a:buFontTx/>
              <a:buChar char="-"/>
            </a:pPr>
            <a:r>
              <a:rPr lang="en-US" b="1" dirty="0" smtClean="0"/>
              <a:t>Co-</a:t>
            </a:r>
            <a:r>
              <a:rPr lang="en-US" b="1" dirty="0" err="1" smtClean="0"/>
              <a:t>trimoxazol</a:t>
            </a:r>
            <a:endParaRPr lang="en-US" b="1" dirty="0" smtClean="0"/>
          </a:p>
          <a:p>
            <a:pPr marL="285750" indent="-285750">
              <a:buFontTx/>
              <a:buChar char="-"/>
            </a:pPr>
            <a:r>
              <a:rPr lang="en-US" b="1" dirty="0" smtClean="0"/>
              <a:t>Medrol and other </a:t>
            </a:r>
            <a:r>
              <a:rPr lang="fr-BE" b="1" dirty="0"/>
              <a:t>immunosuppressive </a:t>
            </a:r>
            <a:r>
              <a:rPr lang="fr-BE" b="1" dirty="0" err="1" smtClean="0"/>
              <a:t>drugs</a:t>
            </a:r>
            <a:endParaRPr lang="en-US" b="1" dirty="0" smtClean="0"/>
          </a:p>
          <a:p>
            <a:pPr marL="285750" indent="-285750">
              <a:buFontTx/>
              <a:buChar char="-"/>
            </a:pPr>
            <a:endParaRPr lang="en-US" b="1" dirty="0" smtClean="0"/>
          </a:p>
          <a:p>
            <a:pPr marL="285750" indent="-285750">
              <a:buFontTx/>
              <a:buChar char="-"/>
            </a:pPr>
            <a:endParaRPr lang="fr-BE" b="1" dirty="0" smtClean="0"/>
          </a:p>
        </p:txBody>
      </p:sp>
      <p:sp>
        <p:nvSpPr>
          <p:cNvPr id="8" name="Étoile : 5 branches 12">
            <a:extLst>
              <a:ext uri="{FF2B5EF4-FFF2-40B4-BE49-F238E27FC236}">
                <a16:creationId xmlns:a16="http://schemas.microsoft.com/office/drawing/2014/main" id="{F860E305-561A-4A90-B577-EFCA667E5C2F}"/>
              </a:ext>
            </a:extLst>
          </p:cNvPr>
          <p:cNvSpPr/>
          <p:nvPr/>
        </p:nvSpPr>
        <p:spPr>
          <a:xfrm rot="17764057">
            <a:off x="4809526" y="2989832"/>
            <a:ext cx="288417" cy="31663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1235539" y="5070332"/>
            <a:ext cx="4197532"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en-US" b="1" dirty="0" smtClean="0"/>
              <a:t>Undisclosed cocaine use ??</a:t>
            </a:r>
            <a:endParaRPr lang="en-US" b="1" dirty="0"/>
          </a:p>
        </p:txBody>
      </p:sp>
      <p:sp>
        <p:nvSpPr>
          <p:cNvPr id="11" name="ZoneTexte 10"/>
          <p:cNvSpPr txBox="1"/>
          <p:nvPr/>
        </p:nvSpPr>
        <p:spPr>
          <a:xfrm>
            <a:off x="4681443" y="4507492"/>
            <a:ext cx="7398960" cy="1754326"/>
          </a:xfrm>
          <a:prstGeom prst="rect">
            <a:avLst/>
          </a:prstGeom>
          <a:noFill/>
          <a:ln w="28575">
            <a:solidFill>
              <a:schemeClr val="accent1"/>
            </a:solidFill>
          </a:ln>
        </p:spPr>
        <p:txBody>
          <a:bodyPr wrap="square" rtlCol="0">
            <a:spAutoFit/>
          </a:bodyPr>
          <a:lstStyle/>
          <a:p>
            <a:pPr marL="285750" indent="-285750">
              <a:buFont typeface="Wingdings" panose="05000000000000000000" pitchFamily="2" charset="2"/>
              <a:buChar char="ü"/>
            </a:pPr>
            <a:r>
              <a:rPr lang="en-US" b="1" dirty="0" smtClean="0"/>
              <a:t>He confessed to cocaine consume</a:t>
            </a:r>
          </a:p>
          <a:p>
            <a:pPr marL="285750" indent="-285750">
              <a:buFont typeface="Wingdings" panose="05000000000000000000" pitchFamily="2" charset="2"/>
              <a:buChar char="ü"/>
            </a:pPr>
            <a:r>
              <a:rPr lang="en-US" b="1" dirty="0" smtClean="0"/>
              <a:t>CIMDL was considered as the final diagnosis</a:t>
            </a:r>
          </a:p>
          <a:p>
            <a:pPr marL="285750" indent="-285750">
              <a:buFont typeface="Wingdings" panose="05000000000000000000" pitchFamily="2" charset="2"/>
              <a:buChar char="ü"/>
            </a:pPr>
            <a:r>
              <a:rPr lang="en-US" b="1" dirty="0" smtClean="0"/>
              <a:t>Glucocorticoids were tapered and Methotrexate was not initiated</a:t>
            </a:r>
          </a:p>
          <a:p>
            <a:pPr marL="285750" indent="-285750">
              <a:buFont typeface="Wingdings" panose="05000000000000000000" pitchFamily="2" charset="2"/>
              <a:buChar char="ü"/>
            </a:pPr>
            <a:r>
              <a:rPr lang="en-US" b="1" dirty="0"/>
              <a:t>W</a:t>
            </a:r>
            <a:r>
              <a:rPr lang="en-US" b="1" dirty="0" smtClean="0"/>
              <a:t>ithdrawal support was proposed. </a:t>
            </a:r>
          </a:p>
          <a:p>
            <a:pPr marL="285750" indent="-285750">
              <a:buFont typeface="Wingdings" panose="05000000000000000000" pitchFamily="2" charset="2"/>
              <a:buChar char="ü"/>
            </a:pPr>
            <a:r>
              <a:rPr lang="en-US" b="1" dirty="0" smtClean="0"/>
              <a:t>The patient succeeded to stop using cocaine</a:t>
            </a:r>
            <a:endParaRPr lang="en-US" b="1" dirty="0"/>
          </a:p>
          <a:p>
            <a:pPr marL="285750" indent="-285750">
              <a:buFont typeface="Wingdings" panose="05000000000000000000" pitchFamily="2" charset="2"/>
              <a:buChar char="ü"/>
            </a:pPr>
            <a:r>
              <a:rPr lang="en-US" b="1" dirty="0"/>
              <a:t>Clinical and biological remission</a:t>
            </a:r>
          </a:p>
        </p:txBody>
      </p:sp>
      <p:sp>
        <p:nvSpPr>
          <p:cNvPr id="9" name="ZoneTexte 8"/>
          <p:cNvSpPr txBox="1"/>
          <p:nvPr/>
        </p:nvSpPr>
        <p:spPr>
          <a:xfrm>
            <a:off x="5775395" y="3645718"/>
            <a:ext cx="5895703" cy="584775"/>
          </a:xfrm>
          <a:prstGeom prst="rect">
            <a:avLst/>
          </a:prstGeom>
          <a:noFill/>
        </p:spPr>
        <p:txBody>
          <a:bodyPr wrap="square" rtlCol="0">
            <a:spAutoFit/>
          </a:bodyPr>
          <a:lstStyle/>
          <a:p>
            <a:pPr algn="ctr"/>
            <a:r>
              <a:rPr lang="fr-BE" sz="3200" b="1" dirty="0" smtClean="0"/>
              <a:t>MEDICAL CASE PRESENTATION</a:t>
            </a:r>
            <a:endParaRPr lang="fr-BE" sz="3200" b="1" dirty="0"/>
          </a:p>
        </p:txBody>
      </p:sp>
    </p:spTree>
    <p:extLst>
      <p:ext uri="{BB962C8B-B14F-4D97-AF65-F5344CB8AC3E}">
        <p14:creationId xmlns:p14="http://schemas.microsoft.com/office/powerpoint/2010/main" val="371080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hysiopathologie des vascularites ANCA-positives - ScienceDirect">
            <a:extLst>
              <a:ext uri="{FF2B5EF4-FFF2-40B4-BE49-F238E27FC236}">
                <a16:creationId xmlns:a16="http://schemas.microsoft.com/office/drawing/2014/main" id="{77F7D60F-AC3E-4476-AF1E-652781C457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436"/>
          <a:stretch/>
        </p:blipFill>
        <p:spPr bwMode="auto">
          <a:xfrm>
            <a:off x="227631" y="922913"/>
            <a:ext cx="11579670" cy="574241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re 1">
            <a:extLst>
              <a:ext uri="{FF2B5EF4-FFF2-40B4-BE49-F238E27FC236}">
                <a16:creationId xmlns:a16="http://schemas.microsoft.com/office/drawing/2014/main" id="{B5F1FB01-2C9D-4AF4-8F96-725F198A1C25}"/>
              </a:ext>
            </a:extLst>
          </p:cNvPr>
          <p:cNvSpPr>
            <a:spLocks noGrp="1"/>
          </p:cNvSpPr>
          <p:nvPr>
            <p:ph type="title"/>
          </p:nvPr>
        </p:nvSpPr>
        <p:spPr>
          <a:xfrm>
            <a:off x="1832029" y="132462"/>
            <a:ext cx="10058400" cy="1195147"/>
          </a:xfrm>
        </p:spPr>
        <p:txBody>
          <a:bodyPr>
            <a:normAutofit/>
          </a:bodyPr>
          <a:lstStyle/>
          <a:p>
            <a:r>
              <a:rPr lang="nl-BE" sz="4000" b="1" dirty="0"/>
              <a:t>Physiopathologie des vascularites à ANCA</a:t>
            </a:r>
            <a:r>
              <a:rPr lang="fr-BE" sz="4000" b="1" dirty="0"/>
              <a:t/>
            </a:r>
            <a:br>
              <a:rPr lang="fr-BE" sz="4000" b="1" dirty="0"/>
            </a:br>
            <a:endParaRPr lang="fr-BE" sz="4000" dirty="0"/>
          </a:p>
        </p:txBody>
      </p:sp>
    </p:spTree>
    <p:extLst>
      <p:ext uri="{BB962C8B-B14F-4D97-AF65-F5344CB8AC3E}">
        <p14:creationId xmlns:p14="http://schemas.microsoft.com/office/powerpoint/2010/main" val="2799019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Connecteur droit avec flèche 90"/>
          <p:cNvCxnSpPr/>
          <p:nvPr/>
        </p:nvCxnSpPr>
        <p:spPr>
          <a:xfrm flipH="1">
            <a:off x="10091005" y="1562016"/>
            <a:ext cx="37" cy="911229"/>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rotWithShape="1">
          <a:blip r:embed="rId3"/>
          <a:srcRect l="13587"/>
          <a:stretch/>
        </p:blipFill>
        <p:spPr>
          <a:xfrm>
            <a:off x="5225878" y="739753"/>
            <a:ext cx="2039578" cy="1262420"/>
          </a:xfrm>
          <a:prstGeom prst="rect">
            <a:avLst/>
          </a:prstGeom>
        </p:spPr>
      </p:pic>
      <p:sp>
        <p:nvSpPr>
          <p:cNvPr id="5" name="Ellipse 4"/>
          <p:cNvSpPr/>
          <p:nvPr/>
        </p:nvSpPr>
        <p:spPr>
          <a:xfrm>
            <a:off x="5225878" y="849990"/>
            <a:ext cx="1311067" cy="827984"/>
          </a:xfrm>
          <a:prstGeom prst="ellipse">
            <a:avLst/>
          </a:prstGeom>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Cocaine</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ZoneTexte 5"/>
          <p:cNvSpPr txBox="1"/>
          <p:nvPr/>
        </p:nvSpPr>
        <p:spPr>
          <a:xfrm>
            <a:off x="1460777" y="57568"/>
            <a:ext cx="10058400" cy="523220"/>
          </a:xfrm>
          <a:prstGeom prst="rect">
            <a:avLst/>
          </a:prstGeom>
          <a:noFill/>
        </p:spPr>
        <p:txBody>
          <a:bodyPr wrap="square" rtlCol="0">
            <a:spAutoFit/>
          </a:bodyPr>
          <a:lstStyle/>
          <a:p>
            <a:r>
              <a:rPr lang="en-US" sz="2800" b="1" dirty="0" smtClean="0"/>
              <a:t>Simplified physiopathology of CIMDL, the “mimic localized GPA”</a:t>
            </a:r>
            <a:endParaRPr lang="en-US" sz="2800" b="1" dirty="0"/>
          </a:p>
        </p:txBody>
      </p:sp>
      <p:sp>
        <p:nvSpPr>
          <p:cNvPr id="7" name="ZoneTexte 6"/>
          <p:cNvSpPr txBox="1"/>
          <p:nvPr/>
        </p:nvSpPr>
        <p:spPr>
          <a:xfrm>
            <a:off x="1625106" y="1131448"/>
            <a:ext cx="2040023" cy="369332"/>
          </a:xfrm>
          <a:prstGeom prst="rect">
            <a:avLst/>
          </a:prstGeom>
          <a:noFill/>
          <a:ln w="19050">
            <a:solidFill>
              <a:srgbClr val="92D050"/>
            </a:solidFill>
          </a:ln>
        </p:spPr>
        <p:txBody>
          <a:bodyPr wrap="square" rtlCol="0">
            <a:spAutoFit/>
          </a:bodyPr>
          <a:lstStyle/>
          <a:p>
            <a:pPr algn="ctr"/>
            <a:r>
              <a:rPr lang="en-US" dirty="0" smtClean="0"/>
              <a:t>vasoconstriction</a:t>
            </a:r>
            <a:endParaRPr lang="en-US" dirty="0"/>
          </a:p>
        </p:txBody>
      </p:sp>
      <p:sp>
        <p:nvSpPr>
          <p:cNvPr id="8" name="Cylindre 7"/>
          <p:cNvSpPr/>
          <p:nvPr/>
        </p:nvSpPr>
        <p:spPr>
          <a:xfrm>
            <a:off x="1091283" y="1074817"/>
            <a:ext cx="263679" cy="467507"/>
          </a:xfrm>
          <a:prstGeom prst="can">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1625105" y="1884191"/>
            <a:ext cx="2040023" cy="923330"/>
          </a:xfrm>
          <a:prstGeom prst="rect">
            <a:avLst/>
          </a:prstGeom>
          <a:noFill/>
          <a:ln w="19050">
            <a:solidFill>
              <a:srgbClr val="92D050"/>
            </a:solidFill>
          </a:ln>
        </p:spPr>
        <p:txBody>
          <a:bodyPr wrap="square" rtlCol="0">
            <a:spAutoFit/>
          </a:bodyPr>
          <a:lstStyle/>
          <a:p>
            <a:pPr algn="ctr"/>
            <a:r>
              <a:rPr lang="en-US" dirty="0"/>
              <a:t>local </a:t>
            </a:r>
            <a:r>
              <a:rPr lang="en-US" dirty="0" smtClean="0"/>
              <a:t>ischemia</a:t>
            </a:r>
          </a:p>
          <a:p>
            <a:pPr algn="ctr"/>
            <a:r>
              <a:rPr lang="en-US" dirty="0" smtClean="0"/>
              <a:t>&amp; </a:t>
            </a:r>
            <a:endParaRPr lang="en-US" dirty="0"/>
          </a:p>
          <a:p>
            <a:pPr algn="ctr"/>
            <a:r>
              <a:rPr lang="en-US" dirty="0" smtClean="0"/>
              <a:t> </a:t>
            </a:r>
            <a:r>
              <a:rPr lang="en-US" dirty="0"/>
              <a:t>necrosis</a:t>
            </a:r>
          </a:p>
        </p:txBody>
      </p:sp>
      <p:sp>
        <p:nvSpPr>
          <p:cNvPr id="10" name="Rectangle 9"/>
          <p:cNvSpPr/>
          <p:nvPr/>
        </p:nvSpPr>
        <p:spPr>
          <a:xfrm>
            <a:off x="61011" y="3867431"/>
            <a:ext cx="1960666" cy="369332"/>
          </a:xfrm>
          <a:prstGeom prst="rect">
            <a:avLst/>
          </a:prstGeom>
          <a:ln w="19050">
            <a:solidFill>
              <a:srgbClr val="92D050"/>
            </a:solidFill>
          </a:ln>
        </p:spPr>
        <p:txBody>
          <a:bodyPr wrap="none">
            <a:spAutoFit/>
          </a:bodyPr>
          <a:lstStyle/>
          <a:p>
            <a:pPr algn="ctr"/>
            <a:r>
              <a:rPr lang="fr-BE" b="1" dirty="0"/>
              <a:t>ENT inflammation </a:t>
            </a:r>
            <a:endParaRPr lang="fr-BE" b="1" dirty="0" smtClean="0"/>
          </a:p>
        </p:txBody>
      </p:sp>
      <p:cxnSp>
        <p:nvCxnSpPr>
          <p:cNvPr id="11" name="Connecteur droit avec flèche 10"/>
          <p:cNvCxnSpPr/>
          <p:nvPr/>
        </p:nvCxnSpPr>
        <p:spPr>
          <a:xfrm flipH="1">
            <a:off x="3892653" y="1370963"/>
            <a:ext cx="853518" cy="0"/>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2640466" y="1551351"/>
            <a:ext cx="4650" cy="282269"/>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515558" y="2962577"/>
            <a:ext cx="297382" cy="65524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2960499" y="3702913"/>
            <a:ext cx="1962282" cy="653264"/>
          </a:xfrm>
          <a:prstGeom prst="rect">
            <a:avLst/>
          </a:prstGeom>
          <a:noFill/>
          <a:ln w="19050">
            <a:solidFill>
              <a:schemeClr val="bg2">
                <a:lumMod val="75000"/>
              </a:schemeClr>
            </a:solidFill>
          </a:ln>
        </p:spPr>
        <p:txBody>
          <a:bodyPr wrap="square" rtlCol="0">
            <a:spAutoFit/>
          </a:bodyPr>
          <a:lstStyle/>
          <a:p>
            <a:pPr algn="ctr"/>
            <a:r>
              <a:rPr lang="en-US" dirty="0" smtClean="0"/>
              <a:t>neutrophils </a:t>
            </a:r>
          </a:p>
          <a:p>
            <a:pPr algn="ctr"/>
            <a:r>
              <a:rPr lang="en-US" dirty="0" smtClean="0"/>
              <a:t>pre activation</a:t>
            </a:r>
            <a:endParaRPr lang="en-US" dirty="0"/>
          </a:p>
        </p:txBody>
      </p:sp>
      <p:sp>
        <p:nvSpPr>
          <p:cNvPr id="27" name="ZoneTexte 26"/>
          <p:cNvSpPr txBox="1"/>
          <p:nvPr/>
        </p:nvSpPr>
        <p:spPr>
          <a:xfrm>
            <a:off x="2837731" y="4876223"/>
            <a:ext cx="2795670" cy="369332"/>
          </a:xfrm>
          <a:prstGeom prst="rect">
            <a:avLst/>
          </a:prstGeom>
          <a:noFill/>
          <a:ln w="19050">
            <a:solidFill>
              <a:schemeClr val="bg2">
                <a:lumMod val="75000"/>
              </a:schemeClr>
            </a:solidFill>
          </a:ln>
        </p:spPr>
        <p:txBody>
          <a:bodyPr wrap="square" rtlCol="0">
            <a:spAutoFit/>
          </a:bodyPr>
          <a:lstStyle/>
          <a:p>
            <a:pPr algn="ctr"/>
            <a:r>
              <a:rPr lang="en-US" dirty="0" smtClean="0"/>
              <a:t>membrane PR3 expression</a:t>
            </a:r>
            <a:endParaRPr lang="en-US" dirty="0"/>
          </a:p>
        </p:txBody>
      </p:sp>
      <p:sp>
        <p:nvSpPr>
          <p:cNvPr id="29" name="ZoneTexte 28"/>
          <p:cNvSpPr txBox="1"/>
          <p:nvPr/>
        </p:nvSpPr>
        <p:spPr>
          <a:xfrm>
            <a:off x="8153517" y="4902289"/>
            <a:ext cx="2294567" cy="369332"/>
          </a:xfrm>
          <a:prstGeom prst="rect">
            <a:avLst/>
          </a:prstGeom>
          <a:noFill/>
          <a:ln w="19050">
            <a:solidFill>
              <a:srgbClr val="FF0000"/>
            </a:solidFill>
          </a:ln>
        </p:spPr>
        <p:txBody>
          <a:bodyPr wrap="square" rtlCol="0">
            <a:spAutoFit/>
          </a:bodyPr>
          <a:lstStyle/>
          <a:p>
            <a:pPr algn="ctr"/>
            <a:r>
              <a:rPr lang="en-US" b="1" dirty="0" smtClean="0"/>
              <a:t>ANCAs formation</a:t>
            </a:r>
            <a:endParaRPr lang="en-US" b="1" dirty="0"/>
          </a:p>
        </p:txBody>
      </p:sp>
      <p:sp>
        <p:nvSpPr>
          <p:cNvPr id="30" name="ZoneTexte 29"/>
          <p:cNvSpPr txBox="1"/>
          <p:nvPr/>
        </p:nvSpPr>
        <p:spPr>
          <a:xfrm>
            <a:off x="8415791" y="3896462"/>
            <a:ext cx="2799137" cy="369332"/>
          </a:xfrm>
          <a:prstGeom prst="rect">
            <a:avLst/>
          </a:prstGeom>
          <a:noFill/>
          <a:ln w="19050">
            <a:solidFill>
              <a:schemeClr val="bg2">
                <a:lumMod val="75000"/>
              </a:schemeClr>
            </a:solidFill>
          </a:ln>
        </p:spPr>
        <p:txBody>
          <a:bodyPr wrap="square" rtlCol="0">
            <a:spAutoFit/>
          </a:bodyPr>
          <a:lstStyle/>
          <a:p>
            <a:pPr algn="ctr"/>
            <a:r>
              <a:rPr lang="en-US" dirty="0" err="1" smtClean="0"/>
              <a:t>extratracellular</a:t>
            </a:r>
            <a:r>
              <a:rPr lang="en-US" dirty="0" smtClean="0"/>
              <a:t> PR3 release</a:t>
            </a:r>
            <a:endParaRPr lang="en-US" dirty="0"/>
          </a:p>
        </p:txBody>
      </p:sp>
      <p:sp>
        <p:nvSpPr>
          <p:cNvPr id="31" name="ZoneTexte 30"/>
          <p:cNvSpPr txBox="1"/>
          <p:nvPr/>
        </p:nvSpPr>
        <p:spPr>
          <a:xfrm>
            <a:off x="9127819" y="1845007"/>
            <a:ext cx="2294567" cy="369332"/>
          </a:xfrm>
          <a:prstGeom prst="rect">
            <a:avLst/>
          </a:prstGeom>
          <a:solidFill>
            <a:schemeClr val="bg1"/>
          </a:solidFill>
          <a:ln w="19050">
            <a:solidFill>
              <a:schemeClr val="bg2">
                <a:lumMod val="75000"/>
              </a:schemeClr>
            </a:solidFill>
          </a:ln>
        </p:spPr>
        <p:txBody>
          <a:bodyPr wrap="square" rtlCol="0">
            <a:spAutoFit/>
          </a:bodyPr>
          <a:lstStyle/>
          <a:p>
            <a:pPr algn="ctr"/>
            <a:r>
              <a:rPr lang="en-US" dirty="0" err="1" smtClean="0"/>
              <a:t>NETosis</a:t>
            </a:r>
            <a:endParaRPr lang="en-US" dirty="0"/>
          </a:p>
        </p:txBody>
      </p:sp>
      <p:cxnSp>
        <p:nvCxnSpPr>
          <p:cNvPr id="32" name="Connecteur droit avec flèche 31"/>
          <p:cNvCxnSpPr/>
          <p:nvPr/>
        </p:nvCxnSpPr>
        <p:spPr>
          <a:xfrm>
            <a:off x="7615880" y="1506384"/>
            <a:ext cx="1075274" cy="302683"/>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9815359" y="2328436"/>
            <a:ext cx="0" cy="1449324"/>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3808527" y="2475303"/>
            <a:ext cx="1369207" cy="90552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3299042" y="2848221"/>
            <a:ext cx="337095" cy="677442"/>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5336073" y="3345726"/>
            <a:ext cx="2294567" cy="369332"/>
          </a:xfrm>
          <a:prstGeom prst="rect">
            <a:avLst/>
          </a:prstGeom>
          <a:noFill/>
          <a:ln w="19050">
            <a:solidFill>
              <a:schemeClr val="bg2">
                <a:lumMod val="75000"/>
              </a:schemeClr>
            </a:solidFill>
          </a:ln>
        </p:spPr>
        <p:txBody>
          <a:bodyPr wrap="square" rtlCol="0">
            <a:spAutoFit/>
          </a:bodyPr>
          <a:lstStyle/>
          <a:p>
            <a:pPr algn="ctr"/>
            <a:r>
              <a:rPr lang="en-US" dirty="0" smtClean="0"/>
              <a:t>neutrophils necrosis</a:t>
            </a:r>
            <a:endParaRPr lang="en-US" dirty="0"/>
          </a:p>
        </p:txBody>
      </p:sp>
      <p:cxnSp>
        <p:nvCxnSpPr>
          <p:cNvPr id="48" name="Connecteur droit avec flèche 47"/>
          <p:cNvCxnSpPr/>
          <p:nvPr/>
        </p:nvCxnSpPr>
        <p:spPr>
          <a:xfrm flipH="1">
            <a:off x="9596846" y="4344113"/>
            <a:ext cx="4863" cy="4577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H="1">
            <a:off x="5740980" y="5082703"/>
            <a:ext cx="201905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a:off x="3928875" y="4440865"/>
            <a:ext cx="8375" cy="296841"/>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2047422" y="5868361"/>
            <a:ext cx="3145046" cy="369332"/>
          </a:xfrm>
          <a:prstGeom prst="rect">
            <a:avLst/>
          </a:prstGeom>
          <a:noFill/>
          <a:ln w="19050">
            <a:solidFill>
              <a:srgbClr val="FF0000"/>
            </a:solidFill>
          </a:ln>
        </p:spPr>
        <p:txBody>
          <a:bodyPr wrap="square" rtlCol="0">
            <a:spAutoFit/>
          </a:bodyPr>
          <a:lstStyle/>
          <a:p>
            <a:pPr algn="ctr"/>
            <a:r>
              <a:rPr lang="en-US" dirty="0" smtClean="0"/>
              <a:t>neutrophils activation</a:t>
            </a:r>
            <a:endParaRPr lang="en-US" dirty="0"/>
          </a:p>
        </p:txBody>
      </p:sp>
      <p:cxnSp>
        <p:nvCxnSpPr>
          <p:cNvPr id="68" name="Connecteur droit avec flèche 67"/>
          <p:cNvCxnSpPr/>
          <p:nvPr/>
        </p:nvCxnSpPr>
        <p:spPr>
          <a:xfrm>
            <a:off x="3954462" y="5316108"/>
            <a:ext cx="0" cy="3960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p:nvPr/>
        </p:nvCxnSpPr>
        <p:spPr>
          <a:xfrm flipH="1" flipV="1">
            <a:off x="1070369" y="4496364"/>
            <a:ext cx="915956" cy="12141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Cylindre 76"/>
          <p:cNvSpPr/>
          <p:nvPr/>
        </p:nvSpPr>
        <p:spPr>
          <a:xfrm>
            <a:off x="4174222" y="5298094"/>
            <a:ext cx="263679" cy="467507"/>
          </a:xfrm>
          <a:prstGeom prst="can">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82" name="Connecteur droit avec flèche 81"/>
          <p:cNvCxnSpPr/>
          <p:nvPr/>
        </p:nvCxnSpPr>
        <p:spPr>
          <a:xfrm>
            <a:off x="7831468" y="3666614"/>
            <a:ext cx="439819" cy="220871"/>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V="1">
            <a:off x="5526487" y="5945124"/>
            <a:ext cx="6341443" cy="311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p:nvPr/>
        </p:nvCxnSpPr>
        <p:spPr>
          <a:xfrm flipH="1" flipV="1">
            <a:off x="11181323" y="2328436"/>
            <a:ext cx="686608" cy="36166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5523660" y="2527281"/>
            <a:ext cx="2639830" cy="369332"/>
          </a:xfrm>
          <a:prstGeom prst="rect">
            <a:avLst/>
          </a:prstGeom>
          <a:noFill/>
          <a:ln w="19050">
            <a:solidFill>
              <a:srgbClr val="FFFF00"/>
            </a:solidFill>
          </a:ln>
        </p:spPr>
        <p:txBody>
          <a:bodyPr wrap="square" rtlCol="0">
            <a:spAutoFit/>
          </a:bodyPr>
          <a:lstStyle/>
          <a:p>
            <a:pPr algn="ctr"/>
            <a:r>
              <a:rPr lang="en-US" dirty="0" smtClean="0"/>
              <a:t>(</a:t>
            </a:r>
            <a:r>
              <a:rPr lang="en-US" dirty="0" err="1" smtClean="0"/>
              <a:t>S.Aureus</a:t>
            </a:r>
            <a:r>
              <a:rPr lang="en-US" dirty="0" smtClean="0"/>
              <a:t>) superinfection</a:t>
            </a:r>
            <a:endParaRPr lang="en-US" dirty="0"/>
          </a:p>
        </p:txBody>
      </p:sp>
      <p:cxnSp>
        <p:nvCxnSpPr>
          <p:cNvPr id="99" name="Connecteur droit avec flèche 98"/>
          <p:cNvCxnSpPr/>
          <p:nvPr/>
        </p:nvCxnSpPr>
        <p:spPr>
          <a:xfrm flipV="1">
            <a:off x="8329257" y="2232422"/>
            <a:ext cx="643482" cy="30620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a:off x="8213482" y="2936436"/>
            <a:ext cx="115775" cy="16782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8541065" y="3398243"/>
            <a:ext cx="112981" cy="16146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8382535" y="3162142"/>
            <a:ext cx="119208" cy="18134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a:off x="8698004" y="3610134"/>
            <a:ext cx="160694" cy="22910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p:nvPr/>
        </p:nvCxnSpPr>
        <p:spPr>
          <a:xfrm flipH="1">
            <a:off x="1584247" y="2745718"/>
            <a:ext cx="3728028" cy="103133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p:nvPr/>
        </p:nvCxnSpPr>
        <p:spPr>
          <a:xfrm flipH="1">
            <a:off x="4306062" y="2915961"/>
            <a:ext cx="1080002" cy="61670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Ellipse 3"/>
          <p:cNvSpPr/>
          <p:nvPr/>
        </p:nvSpPr>
        <p:spPr>
          <a:xfrm>
            <a:off x="2180860" y="3703071"/>
            <a:ext cx="643257" cy="590958"/>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2241995" y="3945214"/>
            <a:ext cx="169156" cy="176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5" name="Ellipse 44"/>
          <p:cNvSpPr/>
          <p:nvPr/>
        </p:nvSpPr>
        <p:spPr>
          <a:xfrm>
            <a:off x="2130272" y="4643071"/>
            <a:ext cx="643257" cy="590958"/>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9" name="Ellipse 48"/>
          <p:cNvSpPr/>
          <p:nvPr/>
        </p:nvSpPr>
        <p:spPr>
          <a:xfrm>
            <a:off x="2487944" y="3833324"/>
            <a:ext cx="262971" cy="3141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Ellipse 51"/>
          <p:cNvSpPr/>
          <p:nvPr/>
        </p:nvSpPr>
        <p:spPr>
          <a:xfrm>
            <a:off x="2475212" y="4768541"/>
            <a:ext cx="262971" cy="3141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Ellipse 52"/>
          <p:cNvSpPr/>
          <p:nvPr/>
        </p:nvSpPr>
        <p:spPr>
          <a:xfrm>
            <a:off x="2338021" y="5227867"/>
            <a:ext cx="169156" cy="176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55" name="Connecteur droit avec flèche 54"/>
          <p:cNvCxnSpPr/>
          <p:nvPr/>
        </p:nvCxnSpPr>
        <p:spPr>
          <a:xfrm flipH="1">
            <a:off x="2447622" y="4325988"/>
            <a:ext cx="3549" cy="306437"/>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5485790" y="3811175"/>
            <a:ext cx="643257" cy="590958"/>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7" name="Ellipse 56"/>
          <p:cNvSpPr/>
          <p:nvPr/>
        </p:nvSpPr>
        <p:spPr>
          <a:xfrm>
            <a:off x="5502910" y="3934603"/>
            <a:ext cx="262971" cy="3141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8" name="Ellipse 57"/>
          <p:cNvSpPr/>
          <p:nvPr/>
        </p:nvSpPr>
        <p:spPr>
          <a:xfrm>
            <a:off x="5849372" y="4020939"/>
            <a:ext cx="169156" cy="176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orme libre 21"/>
          <p:cNvSpPr/>
          <p:nvPr/>
        </p:nvSpPr>
        <p:spPr>
          <a:xfrm>
            <a:off x="6645463" y="3896462"/>
            <a:ext cx="661851" cy="187886"/>
          </a:xfrm>
          <a:custGeom>
            <a:avLst/>
            <a:gdLst>
              <a:gd name="connsiteX0" fmla="*/ 0 w 661851"/>
              <a:gd name="connsiteY0" fmla="*/ 118217 h 187886"/>
              <a:gd name="connsiteX1" fmla="*/ 557348 w 661851"/>
              <a:gd name="connsiteY1" fmla="*/ 57257 h 187886"/>
              <a:gd name="connsiteX2" fmla="*/ 339634 w 661851"/>
              <a:gd name="connsiteY2" fmla="*/ 5006 h 187886"/>
              <a:gd name="connsiteX3" fmla="*/ 661851 w 661851"/>
              <a:gd name="connsiteY3" fmla="*/ 187886 h 187886"/>
            </a:gdLst>
            <a:ahLst/>
            <a:cxnLst>
              <a:cxn ang="0">
                <a:pos x="connsiteX0" y="connsiteY0"/>
              </a:cxn>
              <a:cxn ang="0">
                <a:pos x="connsiteX1" y="connsiteY1"/>
              </a:cxn>
              <a:cxn ang="0">
                <a:pos x="connsiteX2" y="connsiteY2"/>
              </a:cxn>
              <a:cxn ang="0">
                <a:pos x="connsiteX3" y="connsiteY3"/>
              </a:cxn>
            </a:cxnLst>
            <a:rect l="l" t="t" r="r" b="b"/>
            <a:pathLst>
              <a:path w="661851" h="187886">
                <a:moveTo>
                  <a:pt x="0" y="118217"/>
                </a:moveTo>
                <a:cubicBezTo>
                  <a:pt x="250371" y="97171"/>
                  <a:pt x="500742" y="76125"/>
                  <a:pt x="557348" y="57257"/>
                </a:cubicBezTo>
                <a:cubicBezTo>
                  <a:pt x="613954" y="38388"/>
                  <a:pt x="322217" y="-16766"/>
                  <a:pt x="339634" y="5006"/>
                </a:cubicBezTo>
                <a:cubicBezTo>
                  <a:pt x="357051" y="26777"/>
                  <a:pt x="589280" y="164663"/>
                  <a:pt x="661851" y="187886"/>
                </a:cubicBezTo>
              </a:path>
            </a:pathLst>
          </a:cu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Arc 23"/>
          <p:cNvSpPr/>
          <p:nvPr/>
        </p:nvSpPr>
        <p:spPr>
          <a:xfrm>
            <a:off x="6974883" y="3964230"/>
            <a:ext cx="621010" cy="411367"/>
          </a:xfrm>
          <a:prstGeom prst="arc">
            <a:avLst>
              <a:gd name="adj1" fmla="val 16200000"/>
              <a:gd name="adj2" fmla="val 1983543"/>
            </a:avLst>
          </a:prstGeom>
          <a:solidFill>
            <a:schemeClr val="bg2">
              <a:lumMod val="75000"/>
            </a:schemeClr>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6" name="Forme libre 25"/>
          <p:cNvSpPr/>
          <p:nvPr/>
        </p:nvSpPr>
        <p:spPr>
          <a:xfrm>
            <a:off x="6732381" y="4048102"/>
            <a:ext cx="635858" cy="785526"/>
          </a:xfrm>
          <a:custGeom>
            <a:avLst/>
            <a:gdLst>
              <a:gd name="connsiteX0" fmla="*/ 635858 w 635858"/>
              <a:gd name="connsiteY0" fmla="*/ 679268 h 785526"/>
              <a:gd name="connsiteX1" fmla="*/ 113344 w 635858"/>
              <a:gd name="connsiteY1" fmla="*/ 757645 h 785526"/>
              <a:gd name="connsiteX2" fmla="*/ 132 w 635858"/>
              <a:gd name="connsiteY2" fmla="*/ 261257 h 785526"/>
              <a:gd name="connsiteX3" fmla="*/ 122052 w 635858"/>
              <a:gd name="connsiteY3" fmla="*/ 0 h 785526"/>
            </a:gdLst>
            <a:ahLst/>
            <a:cxnLst>
              <a:cxn ang="0">
                <a:pos x="connsiteX0" y="connsiteY0"/>
              </a:cxn>
              <a:cxn ang="0">
                <a:pos x="connsiteX1" y="connsiteY1"/>
              </a:cxn>
              <a:cxn ang="0">
                <a:pos x="connsiteX2" y="connsiteY2"/>
              </a:cxn>
              <a:cxn ang="0">
                <a:pos x="connsiteX3" y="connsiteY3"/>
              </a:cxn>
            </a:cxnLst>
            <a:rect l="l" t="t" r="r" b="b"/>
            <a:pathLst>
              <a:path w="635858" h="785526">
                <a:moveTo>
                  <a:pt x="635858" y="679268"/>
                </a:moveTo>
                <a:cubicBezTo>
                  <a:pt x="427578" y="753291"/>
                  <a:pt x="219298" y="827314"/>
                  <a:pt x="113344" y="757645"/>
                </a:cubicBezTo>
                <a:cubicBezTo>
                  <a:pt x="7390" y="687977"/>
                  <a:pt x="-1319" y="387531"/>
                  <a:pt x="132" y="261257"/>
                </a:cubicBezTo>
                <a:cubicBezTo>
                  <a:pt x="1583" y="134983"/>
                  <a:pt x="61817" y="67491"/>
                  <a:pt x="122052"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8" name="Forme libre 27"/>
          <p:cNvSpPr/>
          <p:nvPr/>
        </p:nvSpPr>
        <p:spPr>
          <a:xfrm>
            <a:off x="6592750" y="4265794"/>
            <a:ext cx="562403" cy="506007"/>
          </a:xfrm>
          <a:custGeom>
            <a:avLst/>
            <a:gdLst>
              <a:gd name="connsiteX0" fmla="*/ 0 w 606768"/>
              <a:gd name="connsiteY0" fmla="*/ 0 h 279306"/>
              <a:gd name="connsiteX1" fmla="*/ 583474 w 606768"/>
              <a:gd name="connsiteY1" fmla="*/ 278674 h 279306"/>
              <a:gd name="connsiteX2" fmla="*/ 435428 w 606768"/>
              <a:gd name="connsiteY2" fmla="*/ 60960 h 279306"/>
            </a:gdLst>
            <a:ahLst/>
            <a:cxnLst>
              <a:cxn ang="0">
                <a:pos x="connsiteX0" y="connsiteY0"/>
              </a:cxn>
              <a:cxn ang="0">
                <a:pos x="connsiteX1" y="connsiteY1"/>
              </a:cxn>
              <a:cxn ang="0">
                <a:pos x="connsiteX2" y="connsiteY2"/>
              </a:cxn>
            </a:cxnLst>
            <a:rect l="l" t="t" r="r" b="b"/>
            <a:pathLst>
              <a:path w="606768" h="279306">
                <a:moveTo>
                  <a:pt x="0" y="0"/>
                </a:moveTo>
                <a:cubicBezTo>
                  <a:pt x="255451" y="134257"/>
                  <a:pt x="510903" y="268514"/>
                  <a:pt x="583474" y="278674"/>
                </a:cubicBezTo>
                <a:cubicBezTo>
                  <a:pt x="656045" y="288834"/>
                  <a:pt x="545736" y="174897"/>
                  <a:pt x="435428" y="60960"/>
                </a:cubicBezTo>
              </a:path>
            </a:pathLst>
          </a:cu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Forme libre 32"/>
          <p:cNvSpPr/>
          <p:nvPr/>
        </p:nvSpPr>
        <p:spPr>
          <a:xfrm>
            <a:off x="7256791" y="4293326"/>
            <a:ext cx="371918" cy="429358"/>
          </a:xfrm>
          <a:custGeom>
            <a:avLst/>
            <a:gdLst>
              <a:gd name="connsiteX0" fmla="*/ 6158 w 371918"/>
              <a:gd name="connsiteY0" fmla="*/ 0 h 429358"/>
              <a:gd name="connsiteX1" fmla="*/ 49700 w 371918"/>
              <a:gd name="connsiteY1" fmla="*/ 426720 h 429358"/>
              <a:gd name="connsiteX2" fmla="*/ 371918 w 371918"/>
              <a:gd name="connsiteY2" fmla="*/ 191588 h 429358"/>
            </a:gdLst>
            <a:ahLst/>
            <a:cxnLst>
              <a:cxn ang="0">
                <a:pos x="connsiteX0" y="connsiteY0"/>
              </a:cxn>
              <a:cxn ang="0">
                <a:pos x="connsiteX1" y="connsiteY1"/>
              </a:cxn>
              <a:cxn ang="0">
                <a:pos x="connsiteX2" y="connsiteY2"/>
              </a:cxn>
            </a:cxnLst>
            <a:rect l="l" t="t" r="r" b="b"/>
            <a:pathLst>
              <a:path w="371918" h="429358">
                <a:moveTo>
                  <a:pt x="6158" y="0"/>
                </a:moveTo>
                <a:cubicBezTo>
                  <a:pt x="-2551" y="197394"/>
                  <a:pt x="-11260" y="394789"/>
                  <a:pt x="49700" y="426720"/>
                </a:cubicBezTo>
                <a:cubicBezTo>
                  <a:pt x="110660" y="458651"/>
                  <a:pt x="300798" y="190137"/>
                  <a:pt x="371918" y="191588"/>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6" name="Ellipse 65"/>
          <p:cNvSpPr/>
          <p:nvPr/>
        </p:nvSpPr>
        <p:spPr>
          <a:xfrm>
            <a:off x="6656056" y="3842083"/>
            <a:ext cx="262971" cy="3141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7" name="Ellipse 66"/>
          <p:cNvSpPr/>
          <p:nvPr/>
        </p:nvSpPr>
        <p:spPr>
          <a:xfrm>
            <a:off x="7760035" y="4150325"/>
            <a:ext cx="169156" cy="176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9" name="Ellipse 68"/>
          <p:cNvSpPr/>
          <p:nvPr/>
        </p:nvSpPr>
        <p:spPr>
          <a:xfrm>
            <a:off x="9423911" y="1002912"/>
            <a:ext cx="643257" cy="590958"/>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0" name="Ellipse 69"/>
          <p:cNvSpPr/>
          <p:nvPr/>
        </p:nvSpPr>
        <p:spPr>
          <a:xfrm>
            <a:off x="9953473" y="629114"/>
            <a:ext cx="643257" cy="590958"/>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Ellipse 71"/>
          <p:cNvSpPr/>
          <p:nvPr/>
        </p:nvSpPr>
        <p:spPr>
          <a:xfrm>
            <a:off x="10469895" y="2240773"/>
            <a:ext cx="643257" cy="590958"/>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Ellipse 73"/>
          <p:cNvSpPr/>
          <p:nvPr/>
        </p:nvSpPr>
        <p:spPr>
          <a:xfrm>
            <a:off x="10092142" y="2386194"/>
            <a:ext cx="643257" cy="590958"/>
          </a:xfrm>
          <a:prstGeom prst="ellipse">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4" name="Éclair 33"/>
          <p:cNvSpPr/>
          <p:nvPr/>
        </p:nvSpPr>
        <p:spPr>
          <a:xfrm>
            <a:off x="10374587" y="2632975"/>
            <a:ext cx="465639" cy="565972"/>
          </a:xfrm>
          <a:prstGeom prst="lightningBolt">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6" name="Éclair 75"/>
          <p:cNvSpPr/>
          <p:nvPr/>
        </p:nvSpPr>
        <p:spPr>
          <a:xfrm>
            <a:off x="10236476" y="2745718"/>
            <a:ext cx="422123" cy="500887"/>
          </a:xfrm>
          <a:prstGeom prst="lightningBolt">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8" name="Éclair 77"/>
          <p:cNvSpPr/>
          <p:nvPr/>
        </p:nvSpPr>
        <p:spPr>
          <a:xfrm flipH="1">
            <a:off x="10607407" y="2663483"/>
            <a:ext cx="450326" cy="414815"/>
          </a:xfrm>
          <a:prstGeom prst="lightningBolt">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9" name="Ellipse 78"/>
          <p:cNvSpPr/>
          <p:nvPr/>
        </p:nvSpPr>
        <p:spPr>
          <a:xfrm>
            <a:off x="10622367" y="3171311"/>
            <a:ext cx="169156" cy="176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0" name="Ellipse 79"/>
          <p:cNvSpPr/>
          <p:nvPr/>
        </p:nvSpPr>
        <p:spPr>
          <a:xfrm>
            <a:off x="9512268" y="1289311"/>
            <a:ext cx="169156" cy="176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1" name="Ellipse 80"/>
          <p:cNvSpPr/>
          <p:nvPr/>
        </p:nvSpPr>
        <p:spPr>
          <a:xfrm>
            <a:off x="10151898" y="977057"/>
            <a:ext cx="169156" cy="176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3" name="Ellipse 82"/>
          <p:cNvSpPr/>
          <p:nvPr/>
        </p:nvSpPr>
        <p:spPr>
          <a:xfrm>
            <a:off x="10367693" y="3324357"/>
            <a:ext cx="169156" cy="176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4" name="Ellipse 83"/>
          <p:cNvSpPr/>
          <p:nvPr/>
        </p:nvSpPr>
        <p:spPr>
          <a:xfrm>
            <a:off x="7912435" y="4302725"/>
            <a:ext cx="169156" cy="17648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5" name="Ellipse 84"/>
          <p:cNvSpPr/>
          <p:nvPr/>
        </p:nvSpPr>
        <p:spPr>
          <a:xfrm>
            <a:off x="9676449" y="1055816"/>
            <a:ext cx="262971" cy="3141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6" name="Ellipse 85"/>
          <p:cNvSpPr/>
          <p:nvPr/>
        </p:nvSpPr>
        <p:spPr>
          <a:xfrm>
            <a:off x="10282284" y="681172"/>
            <a:ext cx="262971" cy="3141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7" name="Ellipse 86"/>
          <p:cNvSpPr/>
          <p:nvPr/>
        </p:nvSpPr>
        <p:spPr>
          <a:xfrm>
            <a:off x="10068533" y="2674664"/>
            <a:ext cx="262971" cy="3141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8" name="Ellipse 87"/>
          <p:cNvSpPr/>
          <p:nvPr/>
        </p:nvSpPr>
        <p:spPr>
          <a:xfrm>
            <a:off x="10418385" y="2300197"/>
            <a:ext cx="262971" cy="3141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89" name="Connecteur droit avec flèche 88"/>
          <p:cNvCxnSpPr/>
          <p:nvPr/>
        </p:nvCxnSpPr>
        <p:spPr>
          <a:xfrm>
            <a:off x="6170023" y="4191227"/>
            <a:ext cx="405591" cy="6194"/>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Ellipse 74"/>
          <p:cNvSpPr/>
          <p:nvPr/>
        </p:nvSpPr>
        <p:spPr>
          <a:xfrm>
            <a:off x="11066615" y="3104257"/>
            <a:ext cx="213124" cy="19737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cc</a:t>
            </a:r>
            <a:endParaRPr lang="fr-BE" dirty="0"/>
          </a:p>
        </p:txBody>
      </p:sp>
      <p:cxnSp>
        <p:nvCxnSpPr>
          <p:cNvPr id="13" name="Connecteur droit avec flèche 12"/>
          <p:cNvCxnSpPr/>
          <p:nvPr/>
        </p:nvCxnSpPr>
        <p:spPr>
          <a:xfrm>
            <a:off x="11257288" y="3455863"/>
            <a:ext cx="213245" cy="1771634"/>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a:off x="8415792" y="5440110"/>
            <a:ext cx="3052546" cy="369332"/>
          </a:xfrm>
          <a:prstGeom prst="rect">
            <a:avLst/>
          </a:prstGeom>
          <a:noFill/>
          <a:ln w="19050">
            <a:solidFill>
              <a:srgbClr val="92D050"/>
            </a:solidFill>
          </a:ln>
        </p:spPr>
        <p:txBody>
          <a:bodyPr wrap="square" rtlCol="0">
            <a:spAutoFit/>
          </a:bodyPr>
          <a:lstStyle/>
          <a:p>
            <a:pPr algn="ctr"/>
            <a:r>
              <a:rPr lang="en-US" b="1" dirty="0" smtClean="0"/>
              <a:t>ANCA Anti HNE </a:t>
            </a:r>
            <a:r>
              <a:rPr lang="en-US" b="1" dirty="0" smtClean="0"/>
              <a:t>formation</a:t>
            </a:r>
            <a:endParaRPr lang="en-US" b="1" dirty="0"/>
          </a:p>
        </p:txBody>
      </p:sp>
      <p:sp>
        <p:nvSpPr>
          <p:cNvPr id="94" name="Ellipse 93"/>
          <p:cNvSpPr/>
          <p:nvPr/>
        </p:nvSpPr>
        <p:spPr>
          <a:xfrm>
            <a:off x="7182688" y="623098"/>
            <a:ext cx="2224499" cy="439153"/>
          </a:xfrm>
          <a:prstGeom prst="ellipse">
            <a:avLst/>
          </a:prstGeom>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fr-FR"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levamisole</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95" name="Connecteur droit avec flèche 94"/>
          <p:cNvCxnSpPr/>
          <p:nvPr/>
        </p:nvCxnSpPr>
        <p:spPr>
          <a:xfrm flipH="1" flipV="1">
            <a:off x="6974883" y="5271621"/>
            <a:ext cx="1106708" cy="355719"/>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44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1"/>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6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9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98"/>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26"/>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3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09"/>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0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2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94"/>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75"/>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95"/>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25" grpId="0" animBg="1"/>
      <p:bldP spid="27" grpId="0" animBg="1"/>
      <p:bldP spid="29" grpId="0" animBg="1"/>
      <p:bldP spid="30" grpId="0" animBg="1"/>
      <p:bldP spid="31" grpId="0" animBg="1"/>
      <p:bldP spid="46" grpId="0" animBg="1"/>
      <p:bldP spid="60" grpId="0" animBg="1"/>
      <p:bldP spid="77" grpId="0" animBg="1"/>
      <p:bldP spid="98" grpId="0" animBg="1"/>
      <p:bldP spid="4" grpId="0" animBg="1"/>
      <p:bldP spid="12" grpId="0" animBg="1"/>
      <p:bldP spid="45" grpId="0" animBg="1"/>
      <p:bldP spid="49" grpId="0" animBg="1"/>
      <p:bldP spid="52" grpId="0" animBg="1"/>
      <p:bldP spid="53" grpId="0" animBg="1"/>
      <p:bldP spid="56" grpId="0" animBg="1"/>
      <p:bldP spid="57" grpId="0" animBg="1"/>
      <p:bldP spid="58" grpId="0" animBg="1"/>
      <p:bldP spid="22" grpId="0" animBg="1"/>
      <p:bldP spid="24" grpId="0" animBg="1"/>
      <p:bldP spid="26" grpId="0" animBg="1"/>
      <p:bldP spid="28" grpId="0" animBg="1"/>
      <p:bldP spid="33" grpId="0" animBg="1"/>
      <p:bldP spid="66" grpId="0" animBg="1"/>
      <p:bldP spid="67" grpId="0" animBg="1"/>
      <p:bldP spid="69" grpId="0" animBg="1"/>
      <p:bldP spid="70" grpId="0" animBg="1"/>
      <p:bldP spid="72" grpId="0" animBg="1"/>
      <p:bldP spid="74" grpId="0" animBg="1"/>
      <p:bldP spid="34" grpId="0" animBg="1"/>
      <p:bldP spid="76" grpId="0" animBg="1"/>
      <p:bldP spid="78" grpId="0" animBg="1"/>
      <p:bldP spid="79" grpId="0" animBg="1"/>
      <p:bldP spid="80" grpId="0" animBg="1"/>
      <p:bldP spid="81" grpId="0" animBg="1"/>
      <p:bldP spid="83" grpId="0" animBg="1"/>
      <p:bldP spid="84" grpId="0" animBg="1"/>
      <p:bldP spid="85" grpId="0" animBg="1"/>
      <p:bldP spid="86" grpId="0" animBg="1"/>
      <p:bldP spid="87" grpId="0" animBg="1"/>
      <p:bldP spid="88" grpId="0" animBg="1"/>
      <p:bldP spid="75" grpId="0" animBg="1"/>
      <p:bldP spid="92" grpId="0" animBg="1"/>
      <p:bldP spid="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vamisole-induced Vasculitis in a Cocaine User | The Journal of  Rheumatology">
            <a:extLst>
              <a:ext uri="{FF2B5EF4-FFF2-40B4-BE49-F238E27FC236}">
                <a16:creationId xmlns:a16="http://schemas.microsoft.com/office/drawing/2014/main" id="{B03E4819-5C90-4CE6-8AF3-60FFF056551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70023" y="1178724"/>
            <a:ext cx="3476687" cy="23630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re 1">
            <a:extLst>
              <a:ext uri="{FF2B5EF4-FFF2-40B4-BE49-F238E27FC236}">
                <a16:creationId xmlns:a16="http://schemas.microsoft.com/office/drawing/2014/main" id="{CEBE5FC7-7DE4-4541-9DA5-28A829ACF308}"/>
              </a:ext>
            </a:extLst>
          </p:cNvPr>
          <p:cNvSpPr>
            <a:spLocks noGrp="1"/>
          </p:cNvSpPr>
          <p:nvPr>
            <p:ph type="title" idx="4294967295"/>
          </p:nvPr>
        </p:nvSpPr>
        <p:spPr>
          <a:xfrm>
            <a:off x="112248" y="-10676"/>
            <a:ext cx="9274627" cy="879566"/>
          </a:xfrm>
        </p:spPr>
        <p:txBody>
          <a:bodyPr>
            <a:normAutofit/>
          </a:bodyPr>
          <a:lstStyle/>
          <a:p>
            <a:r>
              <a:rPr lang="fr-BE" sz="2400" b="1" dirty="0">
                <a:solidFill>
                  <a:schemeClr val="tx1"/>
                </a:solidFill>
                <a:latin typeface="+mn-lt"/>
                <a:ea typeface="+mn-ea"/>
                <a:cs typeface="+mn-cs"/>
              </a:rPr>
              <a:t>LAV </a:t>
            </a:r>
            <a:r>
              <a:rPr lang="fr-BE" sz="2400" b="1" dirty="0">
                <a:solidFill>
                  <a:schemeClr val="tx1"/>
                </a:solidFill>
                <a:latin typeface="+mn-lt"/>
                <a:ea typeface="+mn-ea"/>
                <a:cs typeface="+mn-cs"/>
              </a:rPr>
              <a:t>: LEVAMISOLE ASSOCIATED VASCULITIS , </a:t>
            </a:r>
            <a:r>
              <a:rPr lang="fr-BE" sz="2400" b="1" dirty="0" smtClean="0">
                <a:solidFill>
                  <a:schemeClr val="tx1"/>
                </a:solidFill>
                <a:latin typeface="+mn-lt"/>
                <a:ea typeface="+mn-ea"/>
                <a:cs typeface="+mn-cs"/>
              </a:rPr>
              <a:t/>
            </a:r>
            <a:br>
              <a:rPr lang="fr-BE" sz="2400" b="1" dirty="0" smtClean="0">
                <a:solidFill>
                  <a:schemeClr val="tx1"/>
                </a:solidFill>
                <a:latin typeface="+mn-lt"/>
                <a:ea typeface="+mn-ea"/>
                <a:cs typeface="+mn-cs"/>
              </a:rPr>
            </a:br>
            <a:r>
              <a:rPr lang="fr-BE" sz="2400" b="1" dirty="0" smtClean="0">
                <a:solidFill>
                  <a:schemeClr val="tx1"/>
                </a:solidFill>
                <a:latin typeface="+mn-lt"/>
                <a:ea typeface="+mn-ea"/>
                <a:cs typeface="+mn-cs"/>
              </a:rPr>
              <a:t>LA </a:t>
            </a:r>
            <a:r>
              <a:rPr lang="fr-BE" sz="2400" b="1" dirty="0">
                <a:solidFill>
                  <a:schemeClr val="tx1"/>
                </a:solidFill>
                <a:latin typeface="+mn-lt"/>
                <a:ea typeface="+mn-ea"/>
                <a:cs typeface="+mn-cs"/>
              </a:rPr>
              <a:t>VASCULARITE </a:t>
            </a:r>
            <a:r>
              <a:rPr lang="fr-BE" sz="2400" b="1" dirty="0" smtClean="0">
                <a:solidFill>
                  <a:schemeClr val="tx1"/>
                </a:solidFill>
                <a:latin typeface="+mn-lt"/>
                <a:ea typeface="+mn-ea"/>
                <a:cs typeface="+mn-cs"/>
              </a:rPr>
              <a:t>INDUITE </a:t>
            </a:r>
            <a:r>
              <a:rPr lang="fr-BE" sz="2400" b="1" dirty="0">
                <a:solidFill>
                  <a:schemeClr val="tx1"/>
                </a:solidFill>
                <a:latin typeface="+mn-lt"/>
                <a:ea typeface="+mn-ea"/>
                <a:cs typeface="+mn-cs"/>
              </a:rPr>
              <a:t>PAR LA COCAINE COUPLEE AU </a:t>
            </a:r>
            <a:r>
              <a:rPr lang="fr-BE" sz="2400" b="1" dirty="0" smtClean="0">
                <a:solidFill>
                  <a:schemeClr val="tx1"/>
                </a:solidFill>
                <a:latin typeface="+mn-lt"/>
                <a:ea typeface="+mn-ea"/>
                <a:cs typeface="+mn-cs"/>
              </a:rPr>
              <a:t>LEVAMISOLE</a:t>
            </a:r>
            <a:endParaRPr lang="fr-BE" sz="5400" dirty="0"/>
          </a:p>
        </p:txBody>
      </p:sp>
      <p:sp>
        <p:nvSpPr>
          <p:cNvPr id="3" name="Espace réservé du contenu 2">
            <a:extLst>
              <a:ext uri="{FF2B5EF4-FFF2-40B4-BE49-F238E27FC236}">
                <a16:creationId xmlns:a16="http://schemas.microsoft.com/office/drawing/2014/main" id="{CCAC89BC-D5F7-49ED-8266-DC60B9905DD5}"/>
              </a:ext>
            </a:extLst>
          </p:cNvPr>
          <p:cNvSpPr>
            <a:spLocks noGrp="1"/>
          </p:cNvSpPr>
          <p:nvPr>
            <p:ph sz="half" idx="4294967295"/>
          </p:nvPr>
        </p:nvSpPr>
        <p:spPr>
          <a:xfrm>
            <a:off x="112248" y="835175"/>
            <a:ext cx="5347318" cy="1650220"/>
          </a:xfrm>
          <a:ln>
            <a:solidFill>
              <a:schemeClr val="accent1"/>
            </a:solidFill>
          </a:ln>
        </p:spPr>
        <p:txBody>
          <a:bodyPr>
            <a:normAutofit/>
          </a:bodyPr>
          <a:lstStyle/>
          <a:p>
            <a:pPr marL="0" indent="0">
              <a:buNone/>
            </a:pPr>
            <a:r>
              <a:rPr lang="fr-BE" sz="1400" dirty="0"/>
              <a:t>F</a:t>
            </a:r>
            <a:r>
              <a:rPr lang="fr-BE" sz="1400" dirty="0" smtClean="0"/>
              <a:t>emme </a:t>
            </a:r>
            <a:r>
              <a:rPr lang="fr-BE" sz="1400" dirty="0"/>
              <a:t>&gt; Homme (3 :1), âge médian 44 </a:t>
            </a:r>
            <a:r>
              <a:rPr lang="fr-BE" sz="1400" dirty="0" smtClean="0"/>
              <a:t>ans</a:t>
            </a:r>
          </a:p>
          <a:p>
            <a:pPr marL="0" indent="0">
              <a:buNone/>
            </a:pPr>
            <a:r>
              <a:rPr lang="fr-BE" sz="1400" b="1" dirty="0" smtClean="0"/>
              <a:t>Atteinte </a:t>
            </a:r>
            <a:r>
              <a:rPr lang="fr-BE" sz="1400" b="1" dirty="0"/>
              <a:t>cutanée : </a:t>
            </a:r>
            <a:r>
              <a:rPr lang="fr-BE" sz="1400" dirty="0" smtClean="0"/>
              <a:t>purpura</a:t>
            </a:r>
            <a:r>
              <a:rPr lang="fr-BE" sz="1400" dirty="0" smtClean="0"/>
              <a:t>; </a:t>
            </a:r>
            <a:r>
              <a:rPr lang="fr-BE" sz="1400" dirty="0" smtClean="0"/>
              <a:t>volontiers </a:t>
            </a:r>
            <a:r>
              <a:rPr lang="fr-BE" sz="1400" dirty="0"/>
              <a:t>nécrotiques, bulleux, évoluant vers amputations ou greffe cutanées.</a:t>
            </a:r>
          </a:p>
          <a:p>
            <a:pPr marL="0" indent="0">
              <a:buNone/>
            </a:pPr>
            <a:r>
              <a:rPr lang="fr-BE" sz="1400" b="1" dirty="0" err="1" smtClean="0"/>
              <a:t>Arthromyalgies</a:t>
            </a:r>
            <a:r>
              <a:rPr lang="fr-BE" sz="1400" dirty="0" smtClean="0"/>
              <a:t> </a:t>
            </a:r>
            <a:endParaRPr lang="fr-BE" sz="1400" dirty="0"/>
          </a:p>
          <a:p>
            <a:pPr marL="0" indent="0">
              <a:buNone/>
            </a:pPr>
            <a:r>
              <a:rPr lang="fr-BE" sz="1400" b="1" dirty="0" smtClean="0"/>
              <a:t>Fièvre</a:t>
            </a:r>
            <a:endParaRPr lang="fr-BE" sz="1800" dirty="0"/>
          </a:p>
        </p:txBody>
      </p:sp>
      <p:pic>
        <p:nvPicPr>
          <p:cNvPr id="2052" name="Picture 4" descr="FRI0366 Cocaine-Levamisole Induced Vasculitis: A Series of 11 Cases |  Annals of the Rheumatic Diseases">
            <a:extLst>
              <a:ext uri="{FF2B5EF4-FFF2-40B4-BE49-F238E27FC236}">
                <a16:creationId xmlns:a16="http://schemas.microsoft.com/office/drawing/2014/main" id="{E6AA81A0-AF62-454B-8C3F-781DE1B9BCF9}"/>
              </a:ext>
            </a:extLst>
          </p:cNvPr>
          <p:cNvPicPr>
            <a:picLocks noGrp="1" noChangeAspect="1" noChangeArrowheads="1"/>
          </p:cNvPicPr>
          <p:nvPr>
            <p:ph sz="half" idx="4294967295"/>
          </p:nvPr>
        </p:nvPicPr>
        <p:blipFill>
          <a:blip r:embed="rId3" cstate="hqprint">
            <a:extLst>
              <a:ext uri="{28A0092B-C50C-407E-A947-70E740481C1C}">
                <a14:useLocalDpi xmlns:a14="http://schemas.microsoft.com/office/drawing/2010/main" val="0"/>
              </a:ext>
            </a:extLst>
          </a:blip>
          <a:srcRect/>
          <a:stretch>
            <a:fillRect/>
          </a:stretch>
        </p:blipFill>
        <p:spPr bwMode="auto">
          <a:xfrm>
            <a:off x="9250363" y="89081"/>
            <a:ext cx="2941637" cy="29987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Espace réservé du contenu 3">
            <a:extLst>
              <a:ext uri="{FF2B5EF4-FFF2-40B4-BE49-F238E27FC236}">
                <a16:creationId xmlns:a16="http://schemas.microsoft.com/office/drawing/2014/main" id="{1F864D63-3CD9-4859-BFED-7A776C11311C}"/>
              </a:ext>
            </a:extLst>
          </p:cNvPr>
          <p:cNvSpPr txBox="1">
            <a:spLocks/>
          </p:cNvSpPr>
          <p:nvPr/>
        </p:nvSpPr>
        <p:spPr>
          <a:xfrm>
            <a:off x="112248" y="2559789"/>
            <a:ext cx="4375286" cy="2874562"/>
          </a:xfrm>
          <a:prstGeom prst="rect">
            <a:avLst/>
          </a:prstGeom>
          <a:ln>
            <a:solidFill>
              <a:schemeClr val="accent1"/>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BE" sz="1400" dirty="0" smtClean="0"/>
              <a:t>ANCA quasiment 100 %, type </a:t>
            </a:r>
            <a:r>
              <a:rPr lang="fr-BE" sz="1400" dirty="0" err="1" smtClean="0"/>
              <a:t>périnucléaire</a:t>
            </a:r>
            <a:r>
              <a:rPr lang="fr-BE" sz="1400" dirty="0" smtClean="0"/>
              <a:t> </a:t>
            </a:r>
            <a:r>
              <a:rPr lang="fr-BE" sz="1400" b="1" dirty="0" err="1" smtClean="0"/>
              <a:t>pANCA</a:t>
            </a:r>
            <a:endParaRPr lang="fr-BE" sz="1400" b="1" dirty="0" smtClean="0"/>
          </a:p>
          <a:p>
            <a:pPr marL="0" indent="0">
              <a:buNone/>
            </a:pPr>
            <a:r>
              <a:rPr lang="fr-BE" sz="1400" b="1" dirty="0" smtClean="0"/>
              <a:t>MPO  &gt; et/ou PR3 </a:t>
            </a:r>
          </a:p>
          <a:p>
            <a:pPr marL="0" indent="0">
              <a:buNone/>
            </a:pPr>
            <a:r>
              <a:rPr lang="fr-BE" sz="1400" b="1" dirty="0" smtClean="0"/>
              <a:t>HNE </a:t>
            </a:r>
            <a:r>
              <a:rPr lang="fr-BE" sz="1400" dirty="0" smtClean="0"/>
              <a:t>fréquents</a:t>
            </a:r>
          </a:p>
          <a:p>
            <a:pPr marL="0" indent="0">
              <a:buNone/>
            </a:pPr>
            <a:r>
              <a:rPr lang="fr-BE" sz="1400" b="1" dirty="0" err="1" smtClean="0"/>
              <a:t>IgM</a:t>
            </a:r>
            <a:r>
              <a:rPr lang="fr-BE" sz="1400" b="1" dirty="0" smtClean="0"/>
              <a:t> </a:t>
            </a:r>
            <a:r>
              <a:rPr lang="fr-BE" sz="1400" b="1" dirty="0" err="1" smtClean="0"/>
              <a:t>anticardiolipides</a:t>
            </a:r>
            <a:r>
              <a:rPr lang="fr-BE" sz="1400" b="1" dirty="0" smtClean="0"/>
              <a:t>, anticoagulant circulant, AAN, parfois </a:t>
            </a:r>
            <a:r>
              <a:rPr lang="fr-BE" sz="1400" b="1" dirty="0" err="1" smtClean="0"/>
              <a:t>hypocomplémentarite</a:t>
            </a:r>
            <a:r>
              <a:rPr lang="fr-BE" sz="1400" dirty="0" smtClean="0"/>
              <a:t>. </a:t>
            </a:r>
          </a:p>
          <a:p>
            <a:pPr marL="0" indent="0">
              <a:buNone/>
            </a:pPr>
            <a:r>
              <a:rPr lang="fr-BE" sz="1400" b="1" dirty="0" smtClean="0"/>
              <a:t>Leucopénie, agranulocytose</a:t>
            </a:r>
          </a:p>
          <a:p>
            <a:pPr marL="0" indent="0">
              <a:buNone/>
            </a:pPr>
            <a:r>
              <a:rPr lang="fr-BE" sz="1400" b="1" dirty="0" smtClean="0"/>
              <a:t>CRP</a:t>
            </a:r>
          </a:p>
          <a:p>
            <a:pPr marL="0" indent="0">
              <a:buNone/>
            </a:pPr>
            <a:r>
              <a:rPr lang="fr-BE" sz="1400" dirty="0"/>
              <a:t>Atteinte rénale : </a:t>
            </a:r>
            <a:r>
              <a:rPr lang="fr-BE" sz="1400" b="1" dirty="0" smtClean="0"/>
              <a:t>glomérulonéphrite</a:t>
            </a:r>
            <a:endParaRPr lang="fr-BE" sz="1400" b="1" dirty="0"/>
          </a:p>
        </p:txBody>
      </p:sp>
      <p:sp>
        <p:nvSpPr>
          <p:cNvPr id="7" name="ZoneTexte 6">
            <a:extLst>
              <a:ext uri="{FF2B5EF4-FFF2-40B4-BE49-F238E27FC236}">
                <a16:creationId xmlns:a16="http://schemas.microsoft.com/office/drawing/2014/main" id="{68B5B7BD-57F9-4355-98C3-35C232DB3360}"/>
              </a:ext>
            </a:extLst>
          </p:cNvPr>
          <p:cNvSpPr txBox="1"/>
          <p:nvPr/>
        </p:nvSpPr>
        <p:spPr>
          <a:xfrm>
            <a:off x="4585365" y="3610879"/>
            <a:ext cx="6069219" cy="954107"/>
          </a:xfrm>
          <a:prstGeom prst="rect">
            <a:avLst/>
          </a:prstGeom>
          <a:noFill/>
          <a:ln>
            <a:solidFill>
              <a:schemeClr val="accent1"/>
            </a:solidFill>
          </a:ln>
        </p:spPr>
        <p:txBody>
          <a:bodyPr wrap="square" rtlCol="0">
            <a:spAutoFit/>
          </a:bodyPr>
          <a:lstStyle/>
          <a:p>
            <a:pPr>
              <a:buClr>
                <a:schemeClr val="accent1"/>
              </a:buClr>
            </a:pPr>
            <a:r>
              <a:rPr lang="fr-BE" sz="1400" b="1" dirty="0" err="1"/>
              <a:t>Vasculopathie</a:t>
            </a:r>
            <a:r>
              <a:rPr lang="fr-BE" sz="1400" b="1" dirty="0"/>
              <a:t> thrombotique </a:t>
            </a:r>
            <a:r>
              <a:rPr lang="fr-BE" sz="1400" dirty="0"/>
              <a:t>(nécrose </a:t>
            </a:r>
            <a:r>
              <a:rPr lang="fr-BE" sz="1400" dirty="0" err="1"/>
              <a:t>fibrinoide</a:t>
            </a:r>
            <a:r>
              <a:rPr lang="fr-BE" sz="1400" dirty="0"/>
              <a:t> du mur vasculaire, </a:t>
            </a:r>
            <a:r>
              <a:rPr lang="fr-BE" sz="1400" dirty="0" err="1"/>
              <a:t>thrombis</a:t>
            </a:r>
            <a:r>
              <a:rPr lang="fr-BE" sz="1400" dirty="0" smtClean="0"/>
              <a:t>)</a:t>
            </a:r>
          </a:p>
          <a:p>
            <a:pPr>
              <a:buClr>
                <a:schemeClr val="accent1"/>
              </a:buClr>
            </a:pPr>
            <a:r>
              <a:rPr lang="fr-BE" sz="1400" dirty="0" smtClean="0"/>
              <a:t>Images </a:t>
            </a:r>
            <a:r>
              <a:rPr lang="fr-BE" sz="1400" dirty="0"/>
              <a:t>de vascularite </a:t>
            </a:r>
            <a:r>
              <a:rPr lang="fr-BE" sz="1400" b="1" dirty="0" err="1"/>
              <a:t>leucoclastique</a:t>
            </a:r>
            <a:r>
              <a:rPr lang="fr-BE" sz="1400" b="1" dirty="0"/>
              <a:t> ou nécrosante </a:t>
            </a:r>
            <a:r>
              <a:rPr lang="fr-BE" sz="1400" dirty="0"/>
              <a:t>des petits </a:t>
            </a:r>
            <a:r>
              <a:rPr lang="fr-BE" sz="1400" dirty="0" smtClean="0"/>
              <a:t>vaisseaux</a:t>
            </a:r>
          </a:p>
          <a:p>
            <a:pPr>
              <a:buClr>
                <a:schemeClr val="accent1"/>
              </a:buClr>
            </a:pPr>
            <a:r>
              <a:rPr lang="fr-BE" sz="1400" dirty="0" smtClean="0"/>
              <a:t>Dépôt </a:t>
            </a:r>
            <a:r>
              <a:rPr lang="fr-BE" sz="1400" dirty="0"/>
              <a:t>d’</a:t>
            </a:r>
            <a:r>
              <a:rPr lang="fr-BE" sz="1400" dirty="0" err="1"/>
              <a:t>Ig</a:t>
            </a:r>
            <a:r>
              <a:rPr lang="fr-BE" sz="1400" dirty="0"/>
              <a:t> ou de complément </a:t>
            </a:r>
          </a:p>
          <a:p>
            <a:endParaRPr lang="fr-BE" sz="1400" dirty="0"/>
          </a:p>
        </p:txBody>
      </p:sp>
      <p:sp>
        <p:nvSpPr>
          <p:cNvPr id="8" name="Espace réservé du contenu 12">
            <a:extLst>
              <a:ext uri="{FF2B5EF4-FFF2-40B4-BE49-F238E27FC236}">
                <a16:creationId xmlns:a16="http://schemas.microsoft.com/office/drawing/2014/main" id="{FBB686B2-2108-46A1-B3E3-487E69835759}"/>
              </a:ext>
            </a:extLst>
          </p:cNvPr>
          <p:cNvSpPr txBox="1">
            <a:spLocks/>
          </p:cNvSpPr>
          <p:nvPr/>
        </p:nvSpPr>
        <p:spPr>
          <a:xfrm>
            <a:off x="112248" y="5517445"/>
            <a:ext cx="4904784" cy="764692"/>
          </a:xfrm>
          <a:prstGeom prst="rect">
            <a:avLst/>
          </a:prstGeom>
          <a:ln>
            <a:solidFill>
              <a:schemeClr val="accent1"/>
            </a:solidFill>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r-BE" sz="1400" dirty="0" smtClean="0"/>
              <a:t>Pas de consensus en dehors de </a:t>
            </a:r>
            <a:r>
              <a:rPr lang="fr-BE" sz="1400" b="1" dirty="0" smtClean="0"/>
              <a:t>l’</a:t>
            </a:r>
            <a:r>
              <a:rPr lang="fr-BE" sz="1400" b="1" dirty="0" err="1" smtClean="0"/>
              <a:t>absention</a:t>
            </a:r>
            <a:r>
              <a:rPr lang="fr-BE" sz="1400" b="1" dirty="0" smtClean="0"/>
              <a:t> de </a:t>
            </a:r>
            <a:r>
              <a:rPr lang="fr-BE" sz="1400" b="1" dirty="0" err="1" smtClean="0"/>
              <a:t>cocaine</a:t>
            </a:r>
            <a:r>
              <a:rPr lang="fr-BE" sz="1400" b="1" dirty="0" smtClean="0"/>
              <a:t> </a:t>
            </a:r>
          </a:p>
          <a:p>
            <a:pPr marL="0" indent="0">
              <a:buNone/>
            </a:pPr>
            <a:r>
              <a:rPr lang="fr-BE" sz="1400" b="1" dirty="0" err="1" smtClean="0"/>
              <a:t>Medrol</a:t>
            </a:r>
            <a:r>
              <a:rPr lang="fr-BE" sz="1400" b="1" dirty="0" smtClean="0"/>
              <a:t> et autres IS ++ si atteinte sévère d’organes </a:t>
            </a:r>
            <a:endParaRPr lang="fr-BE" sz="1400" b="1" dirty="0"/>
          </a:p>
        </p:txBody>
      </p:sp>
      <p:sp>
        <p:nvSpPr>
          <p:cNvPr id="9" name="ZoneTexte 8">
            <a:extLst>
              <a:ext uri="{FF2B5EF4-FFF2-40B4-BE49-F238E27FC236}">
                <a16:creationId xmlns:a16="http://schemas.microsoft.com/office/drawing/2014/main" id="{31FEB68B-F8EF-4F2A-8051-53F4B79EC5A6}"/>
              </a:ext>
            </a:extLst>
          </p:cNvPr>
          <p:cNvSpPr txBox="1"/>
          <p:nvPr/>
        </p:nvSpPr>
        <p:spPr>
          <a:xfrm>
            <a:off x="7459960" y="4634132"/>
            <a:ext cx="4567612" cy="1600438"/>
          </a:xfrm>
          <a:prstGeom prst="rect">
            <a:avLst/>
          </a:prstGeom>
          <a:noFill/>
          <a:ln>
            <a:solidFill>
              <a:schemeClr val="accent1"/>
            </a:solidFill>
          </a:ln>
        </p:spPr>
        <p:txBody>
          <a:bodyPr wrap="square" rtlCol="0">
            <a:spAutoFit/>
          </a:bodyPr>
          <a:lstStyle/>
          <a:p>
            <a:pPr>
              <a:buClr>
                <a:schemeClr val="accent1"/>
              </a:buClr>
            </a:pPr>
            <a:r>
              <a:rPr lang="fr-BE" sz="1400" dirty="0"/>
              <a:t>Pathogénie : mal connue. </a:t>
            </a:r>
          </a:p>
          <a:p>
            <a:r>
              <a:rPr lang="fr-BE" sz="1400" dirty="0" smtClean="0"/>
              <a:t>- </a:t>
            </a:r>
            <a:r>
              <a:rPr lang="fr-BE" sz="1400" dirty="0"/>
              <a:t>In vitro : le </a:t>
            </a:r>
            <a:r>
              <a:rPr lang="fr-BE" sz="1400" dirty="0" err="1"/>
              <a:t>Lévamisole</a:t>
            </a:r>
            <a:r>
              <a:rPr lang="fr-BE" sz="1400" dirty="0"/>
              <a:t> peut induire la </a:t>
            </a:r>
            <a:r>
              <a:rPr lang="fr-BE" sz="1400" dirty="0" err="1"/>
              <a:t>NTEose</a:t>
            </a:r>
            <a:r>
              <a:rPr lang="fr-BE" sz="1400" dirty="0"/>
              <a:t> des neutrophiles</a:t>
            </a:r>
          </a:p>
          <a:p>
            <a:r>
              <a:rPr lang="fr-BE" sz="1400" dirty="0" smtClean="0"/>
              <a:t>- </a:t>
            </a:r>
            <a:r>
              <a:rPr lang="fr-BE" sz="1400" dirty="0" smtClean="0"/>
              <a:t>Effet </a:t>
            </a:r>
            <a:r>
              <a:rPr lang="fr-BE" sz="1400" dirty="0"/>
              <a:t>toxique du </a:t>
            </a:r>
            <a:r>
              <a:rPr lang="fr-BE" sz="1400" dirty="0" err="1"/>
              <a:t>Lévamisole</a:t>
            </a:r>
            <a:r>
              <a:rPr lang="fr-BE" sz="1400" dirty="0"/>
              <a:t> responsable du purpura et de la neutropénie. </a:t>
            </a:r>
            <a:endParaRPr lang="fr-BE" sz="1400" dirty="0" smtClean="0"/>
          </a:p>
          <a:p>
            <a:r>
              <a:rPr lang="fr-BE" sz="1400" dirty="0" smtClean="0"/>
              <a:t>- HLAB27 </a:t>
            </a:r>
            <a:r>
              <a:rPr lang="fr-BE" sz="1400" dirty="0"/>
              <a:t>= facteur de risque d’agranulocytose au </a:t>
            </a:r>
            <a:r>
              <a:rPr lang="fr-BE" sz="1400" dirty="0" err="1"/>
              <a:t>lévamisole</a:t>
            </a:r>
            <a:r>
              <a:rPr lang="fr-BE" sz="1400" dirty="0"/>
              <a:t> mais rôle dans la LAV est mal connue</a:t>
            </a:r>
            <a:r>
              <a:rPr lang="fr-BE" sz="1400" dirty="0" smtClean="0"/>
              <a:t>.</a:t>
            </a:r>
            <a:endParaRPr lang="fr-BE" sz="1400" dirty="0"/>
          </a:p>
        </p:txBody>
      </p:sp>
    </p:spTree>
    <p:extLst>
      <p:ext uri="{BB962C8B-B14F-4D97-AF65-F5344CB8AC3E}">
        <p14:creationId xmlns:p14="http://schemas.microsoft.com/office/powerpoint/2010/main" val="21864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1B953-25E6-4286-9418-1291DCF0C681}"/>
              </a:ext>
            </a:extLst>
          </p:cNvPr>
          <p:cNvSpPr>
            <a:spLocks noGrp="1"/>
          </p:cNvSpPr>
          <p:nvPr>
            <p:ph type="title" idx="4294967295"/>
          </p:nvPr>
        </p:nvSpPr>
        <p:spPr>
          <a:xfrm>
            <a:off x="109243" y="35032"/>
            <a:ext cx="11806407" cy="793686"/>
          </a:xfrm>
        </p:spPr>
        <p:txBody>
          <a:bodyPr>
            <a:noAutofit/>
          </a:bodyPr>
          <a:lstStyle/>
          <a:p>
            <a:r>
              <a:rPr lang="fr-BE" sz="2800" b="1" dirty="0"/>
              <a:t>Les vascularites nécrosantes chez les consommateurs de cocaïne : </a:t>
            </a:r>
            <a:br>
              <a:rPr lang="fr-BE" sz="2800" b="1" dirty="0"/>
            </a:br>
            <a:r>
              <a:rPr lang="fr-BE" sz="2800" b="1" dirty="0"/>
              <a:t>                                                                                                              …. de la poudre aux yeux ?  </a:t>
            </a:r>
            <a:endParaRPr lang="fr-BE" sz="2800" dirty="0"/>
          </a:p>
        </p:txBody>
      </p:sp>
      <p:sp>
        <p:nvSpPr>
          <p:cNvPr id="3" name="Espace réservé du contenu 2">
            <a:extLst>
              <a:ext uri="{FF2B5EF4-FFF2-40B4-BE49-F238E27FC236}">
                <a16:creationId xmlns:a16="http://schemas.microsoft.com/office/drawing/2014/main" id="{925D73F8-A747-4ACA-941B-50D5F87D05CF}"/>
              </a:ext>
            </a:extLst>
          </p:cNvPr>
          <p:cNvSpPr>
            <a:spLocks noGrp="1"/>
          </p:cNvSpPr>
          <p:nvPr>
            <p:ph idx="4294967295"/>
          </p:nvPr>
        </p:nvSpPr>
        <p:spPr>
          <a:xfrm>
            <a:off x="243443" y="828718"/>
            <a:ext cx="11763500" cy="5463225"/>
          </a:xfrm>
        </p:spPr>
        <p:txBody>
          <a:bodyPr>
            <a:noAutofit/>
          </a:bodyPr>
          <a:lstStyle/>
          <a:p>
            <a:pPr marL="457200" indent="-457200">
              <a:buAutoNum type="arabicPeriod"/>
            </a:pPr>
            <a:r>
              <a:rPr lang="fr-BE" sz="1800" b="1" dirty="0"/>
              <a:t>Lésions ORL mimant la GPA : </a:t>
            </a:r>
            <a:r>
              <a:rPr lang="fr-BE" sz="1800" b="1" dirty="0" err="1"/>
              <a:t>Cocaine</a:t>
            </a:r>
            <a:r>
              <a:rPr lang="fr-BE" sz="1800" b="1" dirty="0"/>
              <a:t> </a:t>
            </a:r>
            <a:r>
              <a:rPr lang="fr-BE" sz="1800" b="1" dirty="0" err="1"/>
              <a:t>Induced</a:t>
            </a:r>
            <a:r>
              <a:rPr lang="fr-BE" sz="1800" b="1" dirty="0"/>
              <a:t> </a:t>
            </a:r>
            <a:r>
              <a:rPr lang="fr-BE" sz="1800" b="1" dirty="0" err="1"/>
              <a:t>Midline</a:t>
            </a:r>
            <a:r>
              <a:rPr lang="fr-BE" sz="1800" b="1" dirty="0"/>
              <a:t> Destructives </a:t>
            </a:r>
            <a:r>
              <a:rPr lang="fr-BE" sz="1800" b="1" dirty="0" err="1"/>
              <a:t>Lesions</a:t>
            </a:r>
            <a:r>
              <a:rPr lang="fr-BE" sz="1800" b="1" dirty="0"/>
              <a:t> </a:t>
            </a:r>
          </a:p>
          <a:p>
            <a:pPr>
              <a:buFont typeface="Wingdings" panose="05000000000000000000" pitchFamily="2" charset="2"/>
              <a:buChar char="§"/>
            </a:pPr>
            <a:r>
              <a:rPr lang="fr-BE" sz="1600" dirty="0"/>
              <a:t> </a:t>
            </a:r>
            <a:r>
              <a:rPr lang="fr-BE" sz="1600" b="1" dirty="0"/>
              <a:t>Atteinte médiane </a:t>
            </a:r>
            <a:r>
              <a:rPr lang="fr-BE" sz="1600" dirty="0"/>
              <a:t>avec perforation septale, </a:t>
            </a:r>
            <a:r>
              <a:rPr lang="fr-BE" sz="1600" dirty="0" smtClean="0"/>
              <a:t>et des </a:t>
            </a:r>
            <a:r>
              <a:rPr lang="fr-BE" sz="1600" dirty="0"/>
              <a:t>cornets inférieurs </a:t>
            </a:r>
            <a:r>
              <a:rPr lang="fr-BE" sz="1600" dirty="0" smtClean="0"/>
              <a:t>. Douleur</a:t>
            </a:r>
            <a:r>
              <a:rPr lang="fr-BE" sz="1600" dirty="0"/>
              <a:t>. Absence d’autre signe ORL et systémiques.</a:t>
            </a:r>
          </a:p>
          <a:p>
            <a:pPr>
              <a:buFont typeface="Wingdings" panose="05000000000000000000" pitchFamily="2" charset="2"/>
              <a:buChar char="§"/>
            </a:pPr>
            <a:r>
              <a:rPr lang="fr-BE" sz="1600" dirty="0"/>
              <a:t> </a:t>
            </a:r>
            <a:r>
              <a:rPr lang="fr-BE" sz="1600" b="1" dirty="0" err="1"/>
              <a:t>pANCA</a:t>
            </a:r>
            <a:r>
              <a:rPr lang="fr-BE" sz="1600" b="1" dirty="0"/>
              <a:t> PR3 et HNE</a:t>
            </a:r>
          </a:p>
          <a:p>
            <a:pPr>
              <a:buFont typeface="Wingdings" panose="05000000000000000000" pitchFamily="2" charset="2"/>
              <a:buChar char="§"/>
            </a:pPr>
            <a:r>
              <a:rPr lang="fr-BE" sz="1600" dirty="0"/>
              <a:t> </a:t>
            </a:r>
            <a:r>
              <a:rPr lang="fr-BE" sz="1600" b="1" dirty="0"/>
              <a:t>Pas de granulome ni de nécrose profonde</a:t>
            </a:r>
            <a:r>
              <a:rPr lang="fr-BE" sz="1600" dirty="0"/>
              <a:t>.</a:t>
            </a:r>
          </a:p>
          <a:p>
            <a:pPr>
              <a:buFont typeface="Wingdings" panose="05000000000000000000" pitchFamily="2" charset="2"/>
              <a:buChar char="§"/>
            </a:pPr>
            <a:r>
              <a:rPr lang="fr-BE" sz="1600" dirty="0"/>
              <a:t> </a:t>
            </a:r>
            <a:r>
              <a:rPr lang="fr-BE" sz="1600" dirty="0" err="1"/>
              <a:t>Médrol</a:t>
            </a:r>
            <a:r>
              <a:rPr lang="fr-BE" sz="1600" dirty="0"/>
              <a:t> effet uniquement local, attention risque méningite. Absence d’effet des autres traitements immunosuppresseurs. </a:t>
            </a:r>
            <a:r>
              <a:rPr lang="fr-BE" sz="1600" b="1" dirty="0"/>
              <a:t>Sevrage</a:t>
            </a:r>
            <a:r>
              <a:rPr lang="fr-BE" sz="1600" dirty="0"/>
              <a:t>. Soins locaux, attention à la chirurgie. Bactrim, et cures d’</a:t>
            </a:r>
            <a:r>
              <a:rPr lang="fr-BE" sz="1600" dirty="0" err="1"/>
              <a:t>Abth</a:t>
            </a:r>
            <a:r>
              <a:rPr lang="fr-BE" sz="1600" dirty="0"/>
              <a:t> courtes à plus large spectre vu surinfections </a:t>
            </a:r>
            <a:r>
              <a:rPr lang="fr-BE" sz="1600" dirty="0" err="1"/>
              <a:t>recurrentes</a:t>
            </a:r>
            <a:r>
              <a:rPr lang="fr-BE" sz="1600" dirty="0"/>
              <a:t>. </a:t>
            </a:r>
          </a:p>
          <a:p>
            <a:pPr marL="457200" indent="-457200">
              <a:buFont typeface="+mj-lt"/>
              <a:buAutoNum type="arabicPeriod" startAt="2"/>
            </a:pPr>
            <a:r>
              <a:rPr lang="fr-BE" sz="1800" b="1" dirty="0"/>
              <a:t>Les </a:t>
            </a:r>
            <a:r>
              <a:rPr lang="fr-BE" sz="1800" b="1" dirty="0" err="1"/>
              <a:t>vasculopathies</a:t>
            </a:r>
            <a:r>
              <a:rPr lang="fr-BE" sz="1800" b="1" dirty="0"/>
              <a:t> induites par la </a:t>
            </a:r>
            <a:r>
              <a:rPr lang="fr-BE" sz="1800" b="1" dirty="0" err="1"/>
              <a:t>cocaine</a:t>
            </a:r>
            <a:r>
              <a:rPr lang="fr-BE" sz="1800" b="1" dirty="0"/>
              <a:t> couplée au </a:t>
            </a:r>
            <a:r>
              <a:rPr lang="fr-BE" sz="1800" b="1" dirty="0" err="1"/>
              <a:t>Levamisole</a:t>
            </a:r>
            <a:r>
              <a:rPr lang="fr-BE" sz="1800" b="1" dirty="0"/>
              <a:t> : </a:t>
            </a:r>
            <a:r>
              <a:rPr lang="fr-BE" sz="1800" b="1" dirty="0" err="1"/>
              <a:t>Levamisole</a:t>
            </a:r>
            <a:r>
              <a:rPr lang="fr-BE" sz="1800" b="1" dirty="0"/>
              <a:t> Associated </a:t>
            </a:r>
            <a:r>
              <a:rPr lang="fr-BE" sz="1800" b="1" dirty="0" err="1"/>
              <a:t>Vasculitis</a:t>
            </a:r>
            <a:r>
              <a:rPr lang="fr-BE" sz="1800" b="1" dirty="0"/>
              <a:t>.</a:t>
            </a:r>
          </a:p>
          <a:p>
            <a:pPr marL="457200" indent="-457200">
              <a:buFont typeface="+mj-lt"/>
              <a:buAutoNum type="arabicPeriod" startAt="3"/>
            </a:pPr>
            <a:r>
              <a:rPr lang="fr-BE" sz="1800" b="1" dirty="0"/>
              <a:t> </a:t>
            </a:r>
            <a:r>
              <a:rPr lang="fr-BE" sz="1800" b="1" dirty="0" err="1"/>
              <a:t>Physiopathogénie</a:t>
            </a:r>
            <a:r>
              <a:rPr lang="fr-BE" sz="1800" b="1" dirty="0"/>
              <a:t> complexe</a:t>
            </a:r>
          </a:p>
          <a:p>
            <a:pPr>
              <a:buFont typeface="Wingdings" panose="05000000000000000000" pitchFamily="2" charset="2"/>
              <a:buChar char="§"/>
            </a:pPr>
            <a:r>
              <a:rPr lang="fr-BE" sz="1600" dirty="0"/>
              <a:t> Pathogénie  des </a:t>
            </a:r>
            <a:r>
              <a:rPr lang="fr-BE" sz="1600" dirty="0" err="1"/>
              <a:t>vacularites</a:t>
            </a:r>
            <a:r>
              <a:rPr lang="fr-BE" sz="1600" dirty="0"/>
              <a:t> systémiques associées aux ANCA encore incomplètement élucidée. Rôle pathogène des ANCA bien documenté, utiles mais non suffisants pour induire la maladie chez l’Homme.</a:t>
            </a:r>
          </a:p>
          <a:p>
            <a:pPr>
              <a:buFont typeface="Wingdings" panose="05000000000000000000" pitchFamily="2" charset="2"/>
              <a:buChar char="§"/>
            </a:pPr>
            <a:r>
              <a:rPr lang="fr-BE" sz="1600" dirty="0" smtClean="0"/>
              <a:t>Vasoconstriction </a:t>
            </a:r>
            <a:r>
              <a:rPr lang="fr-BE" sz="1600" dirty="0"/>
              <a:t>et nécrose secondaire à l’inhalation de </a:t>
            </a:r>
            <a:r>
              <a:rPr lang="fr-BE" sz="1600" dirty="0" smtClean="0"/>
              <a:t>cocaïne = inflammation locale. </a:t>
            </a:r>
          </a:p>
          <a:p>
            <a:pPr>
              <a:buFont typeface="Wingdings" panose="05000000000000000000" pitchFamily="2" charset="2"/>
              <a:buChar char="§"/>
            </a:pPr>
            <a:r>
              <a:rPr lang="fr-BE" sz="1600" dirty="0"/>
              <a:t>Cocaïne et </a:t>
            </a:r>
            <a:r>
              <a:rPr lang="fr-BE" sz="1600" dirty="0" err="1"/>
              <a:t>levamisole</a:t>
            </a:r>
            <a:r>
              <a:rPr lang="fr-BE" sz="1600" dirty="0"/>
              <a:t>, </a:t>
            </a:r>
            <a:r>
              <a:rPr lang="fr-BE" sz="1600" dirty="0" err="1"/>
              <a:t>S.Aureus</a:t>
            </a:r>
            <a:r>
              <a:rPr lang="fr-BE" sz="1600" dirty="0"/>
              <a:t> = trigger de la production d’ANCA.</a:t>
            </a:r>
          </a:p>
          <a:p>
            <a:pPr>
              <a:buFont typeface="Wingdings" panose="05000000000000000000" pitchFamily="2" charset="2"/>
              <a:buChar char="§"/>
            </a:pPr>
            <a:r>
              <a:rPr lang="fr-BE" sz="1600" dirty="0" smtClean="0"/>
              <a:t> </a:t>
            </a:r>
            <a:r>
              <a:rPr lang="fr-BE" sz="1600" dirty="0"/>
              <a:t>Cocaïne, </a:t>
            </a:r>
            <a:r>
              <a:rPr lang="fr-BE" sz="1600" dirty="0" err="1"/>
              <a:t>levamisole</a:t>
            </a:r>
            <a:r>
              <a:rPr lang="fr-BE" sz="1600" dirty="0"/>
              <a:t>, </a:t>
            </a:r>
            <a:r>
              <a:rPr lang="fr-BE" sz="1600" dirty="0" err="1"/>
              <a:t>S.Aureus</a:t>
            </a:r>
            <a:r>
              <a:rPr lang="fr-BE" sz="1600" dirty="0"/>
              <a:t> = trigger du NET. </a:t>
            </a:r>
          </a:p>
          <a:p>
            <a:pPr>
              <a:buFont typeface="Wingdings" panose="05000000000000000000" pitchFamily="2" charset="2"/>
              <a:buChar char="§"/>
            </a:pPr>
            <a:r>
              <a:rPr lang="fr-BE" sz="1600" dirty="0"/>
              <a:t> Probable rôle de la conformation épi topique PR3-ANCA différent chez les patients CIMDL et les patients GPA expliquant probablement que les patients CIMDL ne développent pas le même tableau clinique</a:t>
            </a:r>
          </a:p>
          <a:p>
            <a:pPr marL="457200" indent="-457200">
              <a:buFont typeface="+mj-lt"/>
              <a:buAutoNum type="arabicPeriod" startAt="2"/>
            </a:pPr>
            <a:endParaRPr lang="fr-BE" sz="1800" b="1" dirty="0"/>
          </a:p>
          <a:p>
            <a:pPr algn="ctr"/>
            <a:endParaRPr lang="fr-BE" sz="1800" u="sng" dirty="0"/>
          </a:p>
          <a:p>
            <a:pPr algn="ctr"/>
            <a:endParaRPr lang="fr-BE" sz="1800" u="sng" dirty="0"/>
          </a:p>
        </p:txBody>
      </p:sp>
    </p:spTree>
    <p:extLst>
      <p:ext uri="{BB962C8B-B14F-4D97-AF65-F5344CB8AC3E}">
        <p14:creationId xmlns:p14="http://schemas.microsoft.com/office/powerpoint/2010/main" val="13049336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61211" y="984069"/>
            <a:ext cx="5826035" cy="584775"/>
          </a:xfrm>
          <a:prstGeom prst="rect">
            <a:avLst/>
          </a:prstGeom>
          <a:noFill/>
          <a:ln w="38100">
            <a:solidFill>
              <a:srgbClr val="002060"/>
            </a:solidFill>
          </a:ln>
        </p:spPr>
        <p:txBody>
          <a:bodyPr wrap="square" rtlCol="0">
            <a:spAutoFit/>
          </a:bodyPr>
          <a:lstStyle/>
          <a:p>
            <a:pPr algn="ctr"/>
            <a:r>
              <a:rPr lang="en-US" sz="3200" dirty="0" smtClean="0"/>
              <a:t>MERCI ! </a:t>
            </a:r>
            <a:endParaRPr lang="en-US" sz="3200" dirty="0"/>
          </a:p>
        </p:txBody>
      </p:sp>
      <p:sp>
        <p:nvSpPr>
          <p:cNvPr id="3" name="ZoneTexte 2"/>
          <p:cNvSpPr txBox="1"/>
          <p:nvPr/>
        </p:nvSpPr>
        <p:spPr>
          <a:xfrm>
            <a:off x="1193075" y="2534193"/>
            <a:ext cx="9300755" cy="3908762"/>
          </a:xfrm>
          <a:prstGeom prst="rect">
            <a:avLst/>
          </a:prstGeom>
          <a:noFill/>
        </p:spPr>
        <p:txBody>
          <a:bodyPr wrap="square" rtlCol="0">
            <a:spAutoFit/>
          </a:bodyPr>
          <a:lstStyle/>
          <a:p>
            <a:pPr algn="ctr"/>
            <a:r>
              <a:rPr lang="en-US" dirty="0" smtClean="0"/>
              <a:t>Bibliography</a:t>
            </a:r>
          </a:p>
          <a:p>
            <a:endParaRPr lang="en-US" dirty="0"/>
          </a:p>
          <a:p>
            <a:r>
              <a:rPr lang="en-US" dirty="0"/>
              <a:t> </a:t>
            </a:r>
            <a:endParaRPr lang="fr-BE" dirty="0"/>
          </a:p>
          <a:p>
            <a:r>
              <a:rPr lang="en-US" sz="1400" dirty="0"/>
              <a:t>Cocaine-Induced Midline Destructive Lesions Clinical, Radiographic, Histopathologic, and Serologic Features and their Differentiation from Wegener Granulomatosis. M </a:t>
            </a:r>
            <a:r>
              <a:rPr lang="en-US" sz="1400" dirty="0" err="1"/>
              <a:t>Trimarchi</a:t>
            </a:r>
            <a:r>
              <a:rPr lang="en-US" sz="1400" dirty="0"/>
              <a:t> and all. 025-7974/01/8006-0391/0 MEDICINE® 80: 391-404, 2001 Vol. 80, No. 6 Copyright © 2001 </a:t>
            </a:r>
            <a:endParaRPr lang="en-US" sz="1400" dirty="0" smtClean="0"/>
          </a:p>
          <a:p>
            <a:endParaRPr lang="fr-BE" sz="1400" dirty="0"/>
          </a:p>
          <a:p>
            <a:r>
              <a:rPr lang="fr-BE" sz="1400" dirty="0"/>
              <a:t>Cocaïne et lésions destructrices </a:t>
            </a:r>
            <a:r>
              <a:rPr lang="fr-BE" sz="1400" dirty="0" err="1"/>
              <a:t>centro</a:t>
            </a:r>
            <a:r>
              <a:rPr lang="fr-BE" sz="1400" dirty="0"/>
              <a:t>-faciales : à propos d'un cas. </a:t>
            </a:r>
            <a:r>
              <a:rPr lang="en-US" sz="1400" dirty="0"/>
              <a:t>F </a:t>
            </a:r>
            <a:r>
              <a:rPr lang="en-US" sz="1400" dirty="0" err="1"/>
              <a:t>Blaison</a:t>
            </a:r>
            <a:r>
              <a:rPr lang="en-US" sz="1400" dirty="0"/>
              <a:t> and all. Rev Med Interne. 2020 Sep;41(9):622-627. </a:t>
            </a:r>
            <a:r>
              <a:rPr lang="en-US" sz="1400" dirty="0" err="1"/>
              <a:t>doi</a:t>
            </a:r>
            <a:r>
              <a:rPr lang="en-US" sz="1400" dirty="0"/>
              <a:t>: 10.1016/j.revmed.2020.04.010. </a:t>
            </a:r>
            <a:r>
              <a:rPr lang="en-US" sz="1400" dirty="0" err="1"/>
              <a:t>Epub</a:t>
            </a:r>
            <a:r>
              <a:rPr lang="en-US" sz="1400" dirty="0"/>
              <a:t> 2020 Jul 11.</a:t>
            </a:r>
            <a:endParaRPr lang="fr-BE" sz="1400" dirty="0"/>
          </a:p>
          <a:p>
            <a:r>
              <a:rPr lang="fr-BE" sz="1400" dirty="0" err="1"/>
              <a:t>Proteinase</a:t>
            </a:r>
            <a:r>
              <a:rPr lang="fr-BE" sz="1400" dirty="0"/>
              <a:t> 3-ANCA </a:t>
            </a:r>
            <a:r>
              <a:rPr lang="fr-BE" sz="1400" dirty="0" err="1"/>
              <a:t>Vasculitis</a:t>
            </a:r>
            <a:r>
              <a:rPr lang="fr-BE" sz="1400" dirty="0"/>
              <a:t> versus </a:t>
            </a:r>
            <a:r>
              <a:rPr lang="fr-BE" sz="1400" dirty="0" err="1"/>
              <a:t>Myeloperoxidase</a:t>
            </a:r>
            <a:r>
              <a:rPr lang="fr-BE" sz="1400" dirty="0"/>
              <a:t>-ANCA </a:t>
            </a:r>
            <a:r>
              <a:rPr lang="fr-BE" sz="1400" dirty="0" err="1"/>
              <a:t>Vasculitis</a:t>
            </a:r>
            <a:r>
              <a:rPr lang="fr-BE" sz="1400" dirty="0"/>
              <a:t>. </a:t>
            </a:r>
            <a:r>
              <a:rPr lang="en-US" sz="1400" dirty="0"/>
              <a:t>M </a:t>
            </a:r>
            <a:r>
              <a:rPr lang="en-US" sz="1400" dirty="0" err="1"/>
              <a:t>Hilhorst</a:t>
            </a:r>
            <a:r>
              <a:rPr lang="en-US" sz="1400" dirty="0"/>
              <a:t> and all. J Am </a:t>
            </a:r>
            <a:r>
              <a:rPr lang="en-US" sz="1400" dirty="0" err="1"/>
              <a:t>Soc</a:t>
            </a:r>
            <a:r>
              <a:rPr lang="en-US" sz="1400" dirty="0"/>
              <a:t> </a:t>
            </a:r>
            <a:r>
              <a:rPr lang="en-US" sz="1400" dirty="0" err="1"/>
              <a:t>Nephrol</a:t>
            </a:r>
            <a:r>
              <a:rPr lang="en-US" sz="1400" dirty="0"/>
              <a:t>. 2015 Oct; 26(10): 2314–2327</a:t>
            </a:r>
            <a:r>
              <a:rPr lang="en-US" sz="1400" dirty="0" smtClean="0"/>
              <a:t>.</a:t>
            </a:r>
          </a:p>
          <a:p>
            <a:endParaRPr lang="fr-BE" sz="1400" dirty="0"/>
          </a:p>
          <a:p>
            <a:r>
              <a:rPr lang="fr-BE" sz="1400" dirty="0"/>
              <a:t>Physiopathologie des vascularites ANCA-positives. </a:t>
            </a:r>
            <a:r>
              <a:rPr lang="fr-BE" sz="1400" dirty="0" err="1"/>
              <a:t>Mouthon</a:t>
            </a:r>
            <a:r>
              <a:rPr lang="fr-BE" sz="1400" dirty="0"/>
              <a:t> and all. (2012). La Presse Médicale, 41(10), 996–1003.</a:t>
            </a:r>
          </a:p>
          <a:p>
            <a:endParaRPr lang="en-US" dirty="0" smtClean="0"/>
          </a:p>
          <a:p>
            <a:endParaRPr lang="en-US" dirty="0" smtClean="0"/>
          </a:p>
          <a:p>
            <a:endParaRPr lang="en-US" dirty="0"/>
          </a:p>
        </p:txBody>
      </p:sp>
    </p:spTree>
    <p:extLst>
      <p:ext uri="{BB962C8B-B14F-4D97-AF65-F5344CB8AC3E}">
        <p14:creationId xmlns:p14="http://schemas.microsoft.com/office/powerpoint/2010/main" val="1536221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38C9F56-BCFA-4196-8BE7-FA14F9889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80" y="2925433"/>
            <a:ext cx="3614057" cy="3047392"/>
          </a:xfrm>
          <a:prstGeom prst="rect">
            <a:avLst/>
          </a:prstGeom>
        </p:spPr>
      </p:pic>
      <p:pic>
        <p:nvPicPr>
          <p:cNvPr id="5" name="Image 4">
            <a:extLst>
              <a:ext uri="{FF2B5EF4-FFF2-40B4-BE49-F238E27FC236}">
                <a16:creationId xmlns:a16="http://schemas.microsoft.com/office/drawing/2014/main" id="{A859739E-3B09-4C1E-88D4-1950F5822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437" y="2751908"/>
            <a:ext cx="3102563" cy="3394441"/>
          </a:xfrm>
          <a:prstGeom prst="rect">
            <a:avLst/>
          </a:prstGeom>
        </p:spPr>
      </p:pic>
      <p:sp>
        <p:nvSpPr>
          <p:cNvPr id="3" name="Espace réservé du contenu 2">
            <a:extLst>
              <a:ext uri="{FF2B5EF4-FFF2-40B4-BE49-F238E27FC236}">
                <a16:creationId xmlns:a16="http://schemas.microsoft.com/office/drawing/2014/main" id="{95C99B04-3C6A-4CD0-8048-F671F1F0F1A6}"/>
              </a:ext>
            </a:extLst>
          </p:cNvPr>
          <p:cNvSpPr>
            <a:spLocks noGrp="1"/>
          </p:cNvSpPr>
          <p:nvPr>
            <p:ph idx="4294967295"/>
          </p:nvPr>
        </p:nvSpPr>
        <p:spPr>
          <a:xfrm>
            <a:off x="193858" y="1681208"/>
            <a:ext cx="11893640" cy="1070701"/>
          </a:xfrm>
        </p:spPr>
        <p:txBody>
          <a:bodyPr>
            <a:normAutofit/>
          </a:bodyPr>
          <a:lstStyle/>
          <a:p>
            <a:pPr>
              <a:buFont typeface="Arial" panose="020B0604020202020204" pitchFamily="34" charset="0"/>
              <a:buChar char="•"/>
            </a:pPr>
            <a:r>
              <a:rPr lang="fr-BE" b="1" dirty="0" smtClean="0"/>
              <a:t> </a:t>
            </a:r>
            <a:r>
              <a:rPr lang="fr-BE" b="1" dirty="0" err="1" smtClean="0"/>
              <a:t>p-ANCA</a:t>
            </a:r>
            <a:r>
              <a:rPr lang="fr-BE" b="1" dirty="0" smtClean="0"/>
              <a:t> </a:t>
            </a:r>
            <a:r>
              <a:rPr lang="fr-BE" dirty="0"/>
              <a:t>: </a:t>
            </a:r>
            <a:r>
              <a:rPr lang="fr-BE" dirty="0" err="1"/>
              <a:t>perinuclear</a:t>
            </a:r>
            <a:r>
              <a:rPr lang="fr-BE" dirty="0"/>
              <a:t> ANCA (distribution périnucléaire de la fluorescence)</a:t>
            </a:r>
          </a:p>
          <a:p>
            <a:pPr>
              <a:buFont typeface="Arial" panose="020B0604020202020204" pitchFamily="34" charset="0"/>
              <a:buChar char="•"/>
            </a:pPr>
            <a:r>
              <a:rPr lang="fr-BE" b="1" dirty="0" smtClean="0"/>
              <a:t> c-ANCA</a:t>
            </a:r>
            <a:r>
              <a:rPr lang="fr-BE" dirty="0" smtClean="0"/>
              <a:t> </a:t>
            </a:r>
            <a:r>
              <a:rPr lang="fr-BE" dirty="0"/>
              <a:t>: </a:t>
            </a:r>
            <a:r>
              <a:rPr lang="fr-BE" dirty="0" err="1"/>
              <a:t>cytoplasmic</a:t>
            </a:r>
            <a:r>
              <a:rPr lang="fr-BE" dirty="0"/>
              <a:t> ANCA (distribution cytoplasmique de la fluorescence)</a:t>
            </a:r>
          </a:p>
          <a:p>
            <a:pPr marL="0" indent="0">
              <a:buNone/>
            </a:pPr>
            <a:endParaRPr lang="fr-BE" sz="1800" dirty="0"/>
          </a:p>
          <a:p>
            <a:pPr marL="0" indent="0">
              <a:buNone/>
            </a:pPr>
            <a:endParaRPr lang="fr-BE" sz="1800" dirty="0"/>
          </a:p>
        </p:txBody>
      </p:sp>
      <p:sp>
        <p:nvSpPr>
          <p:cNvPr id="8" name="Titre 1">
            <a:extLst>
              <a:ext uri="{FF2B5EF4-FFF2-40B4-BE49-F238E27FC236}">
                <a16:creationId xmlns:a16="http://schemas.microsoft.com/office/drawing/2014/main" id="{AAEF1EA3-2C80-49C9-84F9-F43DD787B612}"/>
              </a:ext>
            </a:extLst>
          </p:cNvPr>
          <p:cNvSpPr txBox="1">
            <a:spLocks/>
          </p:cNvSpPr>
          <p:nvPr/>
        </p:nvSpPr>
        <p:spPr>
          <a:xfrm>
            <a:off x="966651" y="383610"/>
            <a:ext cx="10058400" cy="1154112"/>
          </a:xfrm>
          <a:prstGeom prst="rect">
            <a:avLst/>
          </a:prstGeom>
          <a:ln>
            <a:solidFill>
              <a:schemeClr val="bg1"/>
            </a:solidFill>
          </a:ln>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BE" sz="3200" b="1" dirty="0" smtClean="0">
                <a:solidFill>
                  <a:schemeClr val="tx1"/>
                </a:solidFill>
                <a:latin typeface="+mn-lt"/>
                <a:ea typeface="+mn-ea"/>
                <a:cs typeface="+mn-cs"/>
              </a:rPr>
              <a:t>ANCA : </a:t>
            </a:r>
            <a:r>
              <a:rPr lang="fr-BE" sz="3200" b="1" dirty="0">
                <a:solidFill>
                  <a:schemeClr val="tx1"/>
                </a:solidFill>
                <a:latin typeface="+mn-lt"/>
                <a:ea typeface="+mn-ea"/>
                <a:cs typeface="+mn-cs"/>
              </a:rPr>
              <a:t>Anti-</a:t>
            </a:r>
            <a:r>
              <a:rPr lang="fr-BE" sz="3200" b="1" dirty="0" err="1">
                <a:solidFill>
                  <a:schemeClr val="tx1"/>
                </a:solidFill>
                <a:latin typeface="+mn-lt"/>
                <a:ea typeface="+mn-ea"/>
                <a:cs typeface="+mn-cs"/>
              </a:rPr>
              <a:t>Neutrophil</a:t>
            </a:r>
            <a:r>
              <a:rPr lang="fr-BE" sz="3200" b="1" dirty="0">
                <a:solidFill>
                  <a:schemeClr val="tx1"/>
                </a:solidFill>
                <a:latin typeface="+mn-lt"/>
                <a:ea typeface="+mn-ea"/>
                <a:cs typeface="+mn-cs"/>
              </a:rPr>
              <a:t> </a:t>
            </a:r>
            <a:r>
              <a:rPr lang="fr-BE" sz="3200" b="1" dirty="0" err="1">
                <a:solidFill>
                  <a:schemeClr val="tx1"/>
                </a:solidFill>
                <a:latin typeface="+mn-lt"/>
                <a:ea typeface="+mn-ea"/>
                <a:cs typeface="+mn-cs"/>
              </a:rPr>
              <a:t>Cytoplasmic</a:t>
            </a:r>
            <a:r>
              <a:rPr lang="fr-BE" sz="3200" b="1" dirty="0">
                <a:solidFill>
                  <a:schemeClr val="tx1"/>
                </a:solidFill>
                <a:latin typeface="+mn-lt"/>
                <a:ea typeface="+mn-ea"/>
                <a:cs typeface="+mn-cs"/>
              </a:rPr>
              <a:t> </a:t>
            </a:r>
            <a:r>
              <a:rPr lang="fr-BE" sz="3200" b="1" dirty="0" err="1">
                <a:solidFill>
                  <a:schemeClr val="tx1"/>
                </a:solidFill>
                <a:latin typeface="+mn-lt"/>
                <a:ea typeface="+mn-ea"/>
                <a:cs typeface="+mn-cs"/>
              </a:rPr>
              <a:t>antibodies</a:t>
            </a:r>
            <a:r>
              <a:rPr lang="fr-BE" sz="3200" b="1" dirty="0">
                <a:solidFill>
                  <a:schemeClr val="tx1"/>
                </a:solidFill>
                <a:latin typeface="+mn-lt"/>
                <a:ea typeface="+mn-ea"/>
                <a:cs typeface="+mn-cs"/>
              </a:rPr>
              <a:t> </a:t>
            </a:r>
            <a:br>
              <a:rPr lang="fr-BE" sz="3200" b="1" dirty="0">
                <a:solidFill>
                  <a:schemeClr val="tx1"/>
                </a:solidFill>
                <a:latin typeface="+mn-lt"/>
                <a:ea typeface="+mn-ea"/>
                <a:cs typeface="+mn-cs"/>
              </a:rPr>
            </a:br>
            <a:endParaRPr lang="fr-BE" sz="3200" b="1" dirty="0">
              <a:solidFill>
                <a:schemeClr val="tx1"/>
              </a:solidFill>
              <a:latin typeface="+mn-lt"/>
              <a:ea typeface="+mn-ea"/>
              <a:cs typeface="+mn-cs"/>
            </a:endParaRPr>
          </a:p>
        </p:txBody>
      </p:sp>
    </p:spTree>
    <p:extLst>
      <p:ext uri="{BB962C8B-B14F-4D97-AF65-F5344CB8AC3E}">
        <p14:creationId xmlns:p14="http://schemas.microsoft.com/office/powerpoint/2010/main" val="215024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5C99B04-3C6A-4CD0-8048-F671F1F0F1A6}"/>
              </a:ext>
            </a:extLst>
          </p:cNvPr>
          <p:cNvSpPr>
            <a:spLocks noGrp="1"/>
          </p:cNvSpPr>
          <p:nvPr>
            <p:ph idx="4294967295"/>
          </p:nvPr>
        </p:nvSpPr>
        <p:spPr>
          <a:xfrm>
            <a:off x="167729" y="696584"/>
            <a:ext cx="11928475" cy="796913"/>
          </a:xfrm>
        </p:spPr>
        <p:txBody>
          <a:bodyPr>
            <a:normAutofit/>
          </a:bodyPr>
          <a:lstStyle/>
          <a:p>
            <a:pPr>
              <a:buFont typeface="Wingdings" panose="05000000000000000000" pitchFamily="2" charset="2"/>
              <a:buChar char="Ø"/>
            </a:pPr>
            <a:r>
              <a:rPr lang="fr-BE" sz="1600" b="1" dirty="0" err="1" smtClean="0"/>
              <a:t>p-ANCA</a:t>
            </a:r>
            <a:r>
              <a:rPr lang="fr-BE" sz="1600" b="1" dirty="0" smtClean="0"/>
              <a:t> </a:t>
            </a:r>
            <a:r>
              <a:rPr lang="fr-BE" sz="1600" dirty="0"/>
              <a:t>: </a:t>
            </a:r>
            <a:r>
              <a:rPr lang="fr-BE" sz="1600" dirty="0" err="1"/>
              <a:t>perinuclear</a:t>
            </a:r>
            <a:r>
              <a:rPr lang="fr-BE" sz="1600" dirty="0"/>
              <a:t> ANCA (distribution périnucléaire de la fluorescence)</a:t>
            </a:r>
          </a:p>
          <a:p>
            <a:pPr>
              <a:buFont typeface="Wingdings" panose="05000000000000000000" pitchFamily="2" charset="2"/>
              <a:buChar char="Ø"/>
            </a:pPr>
            <a:r>
              <a:rPr lang="fr-BE" sz="1600" b="1" dirty="0"/>
              <a:t> c-ANCA</a:t>
            </a:r>
            <a:r>
              <a:rPr lang="fr-BE" sz="1600" dirty="0"/>
              <a:t> : </a:t>
            </a:r>
            <a:r>
              <a:rPr lang="fr-BE" sz="1600" dirty="0" err="1"/>
              <a:t>cytoplasmic</a:t>
            </a:r>
            <a:r>
              <a:rPr lang="fr-BE" sz="1600" dirty="0"/>
              <a:t> ANCA (distribution cytoplasmique de la fluorescence</a:t>
            </a:r>
            <a:r>
              <a:rPr lang="fr-BE" sz="1600" dirty="0" smtClean="0"/>
              <a:t>)</a:t>
            </a:r>
            <a:endParaRPr lang="fr-BE" sz="1800" dirty="0"/>
          </a:p>
        </p:txBody>
      </p:sp>
      <p:sp>
        <p:nvSpPr>
          <p:cNvPr id="8" name="ZoneTexte 7"/>
          <p:cNvSpPr txBox="1"/>
          <p:nvPr/>
        </p:nvSpPr>
        <p:spPr>
          <a:xfrm>
            <a:off x="633649" y="1381323"/>
            <a:ext cx="6416842" cy="4770537"/>
          </a:xfrm>
          <a:prstGeom prst="rect">
            <a:avLst/>
          </a:prstGeom>
          <a:noFill/>
        </p:spPr>
        <p:txBody>
          <a:bodyPr wrap="square" rtlCol="0">
            <a:spAutoFit/>
          </a:bodyPr>
          <a:lstStyle/>
          <a:p>
            <a:pPr algn="just"/>
            <a:r>
              <a:rPr lang="fr-FR" sz="1600" dirty="0">
                <a:solidFill>
                  <a:srgbClr val="FF0000"/>
                </a:solidFill>
              </a:rPr>
              <a:t>1</a:t>
            </a:r>
            <a:r>
              <a:rPr lang="fr-FR" sz="1600" baseline="30000" dirty="0">
                <a:solidFill>
                  <a:srgbClr val="FF0000"/>
                </a:solidFill>
              </a:rPr>
              <a:t>ère</a:t>
            </a:r>
            <a:r>
              <a:rPr lang="fr-FR" sz="1600" dirty="0">
                <a:solidFill>
                  <a:srgbClr val="FF0000"/>
                </a:solidFill>
              </a:rPr>
              <a:t> étape de DEPISTAGE: </a:t>
            </a:r>
          </a:p>
          <a:p>
            <a:pPr algn="just"/>
            <a:endParaRPr lang="fr-FR" sz="800" dirty="0"/>
          </a:p>
          <a:p>
            <a:pPr marL="285750" indent="-285750" algn="just">
              <a:buFontTx/>
              <a:buChar char="•"/>
            </a:pPr>
            <a:r>
              <a:rPr lang="fr-FR" sz="1600" b="1" dirty="0">
                <a:solidFill>
                  <a:srgbClr val="FF0000"/>
                </a:solidFill>
              </a:rPr>
              <a:t>Immunofluorescence</a:t>
            </a:r>
            <a:r>
              <a:rPr lang="fr-FR" sz="1600" dirty="0"/>
              <a:t> </a:t>
            </a:r>
            <a:r>
              <a:rPr lang="fr-FR" sz="1600" dirty="0" smtClean="0"/>
              <a:t>sur </a:t>
            </a:r>
            <a:r>
              <a:rPr lang="fr-FR" sz="1600" dirty="0"/>
              <a:t>polynucléaires neutrophiles fixés à l’éthanol ou au formol </a:t>
            </a:r>
          </a:p>
          <a:p>
            <a:pPr marL="285750" indent="-285750" algn="just">
              <a:buFontTx/>
              <a:buChar char="•"/>
            </a:pPr>
            <a:endParaRPr lang="fr-FR" sz="800" dirty="0"/>
          </a:p>
          <a:p>
            <a:pPr marL="285750" indent="-285750" algn="just">
              <a:buFontTx/>
              <a:buChar char="•"/>
            </a:pPr>
            <a:r>
              <a:rPr lang="fr-FR" sz="1600" dirty="0"/>
              <a:t>Positif si dilution &gt;/= 1/20</a:t>
            </a:r>
          </a:p>
          <a:p>
            <a:pPr marL="285750" indent="-285750" algn="just">
              <a:buFontTx/>
              <a:buChar char="•"/>
            </a:pPr>
            <a:endParaRPr lang="fr-FR" sz="800" dirty="0"/>
          </a:p>
          <a:p>
            <a:pPr marL="285750" indent="-285750" algn="just">
              <a:buFontTx/>
              <a:buChar char="•"/>
            </a:pPr>
            <a:r>
              <a:rPr lang="fr-FR" sz="1600" dirty="0"/>
              <a:t>AC dirigés contre les enzymes contenues dans les granules des neutrophiles</a:t>
            </a:r>
          </a:p>
          <a:p>
            <a:pPr marL="742950" lvl="1" indent="-285750" algn="just">
              <a:buFontTx/>
              <a:buChar char="•"/>
            </a:pPr>
            <a:r>
              <a:rPr lang="fr-FR" sz="1600" b="1" dirty="0"/>
              <a:t>Protéinase 3</a:t>
            </a:r>
            <a:r>
              <a:rPr lang="fr-FR" sz="1600" dirty="0"/>
              <a:t> (PR3)</a:t>
            </a:r>
          </a:p>
          <a:p>
            <a:pPr marL="742950" lvl="1" indent="-285750" algn="just">
              <a:buFontTx/>
              <a:buChar char="•"/>
            </a:pPr>
            <a:r>
              <a:rPr lang="fr-FR" sz="1600" b="1" dirty="0" err="1"/>
              <a:t>Myéloperoxydase</a:t>
            </a:r>
            <a:r>
              <a:rPr lang="fr-FR" sz="1600" dirty="0"/>
              <a:t> (MPO)</a:t>
            </a:r>
          </a:p>
          <a:p>
            <a:pPr marL="742950" lvl="1" indent="-285750" algn="just">
              <a:buFontTx/>
              <a:buChar char="•"/>
            </a:pPr>
            <a:r>
              <a:rPr lang="fr-FR" sz="1600" dirty="0" err="1"/>
              <a:t>Elastase</a:t>
            </a:r>
            <a:r>
              <a:rPr lang="fr-FR" sz="1600" dirty="0"/>
              <a:t>, cathepsine G, lactoferrine, lysozyme </a:t>
            </a:r>
            <a:r>
              <a:rPr lang="mr-IN" sz="1600" dirty="0"/>
              <a:t>…</a:t>
            </a:r>
            <a:endParaRPr lang="nl-BE" sz="1600" dirty="0"/>
          </a:p>
          <a:p>
            <a:pPr marL="742950" lvl="1" indent="-285750" algn="just">
              <a:buFontTx/>
              <a:buChar char="•"/>
            </a:pPr>
            <a:endParaRPr lang="nl-BE" sz="800" dirty="0"/>
          </a:p>
          <a:p>
            <a:pPr marL="285750" indent="-285750" algn="just">
              <a:buFontTx/>
              <a:buChar char="•"/>
            </a:pPr>
            <a:r>
              <a:rPr lang="nl-BE" sz="1600" dirty="0"/>
              <a:t>DEUX informations</a:t>
            </a:r>
          </a:p>
          <a:p>
            <a:pPr marL="742950" lvl="1" indent="-285750" algn="just">
              <a:buFontTx/>
              <a:buChar char="•"/>
            </a:pPr>
            <a:r>
              <a:rPr lang="nl-BE" sz="1600" dirty="0"/>
              <a:t>La présence d’ANCA</a:t>
            </a:r>
          </a:p>
          <a:p>
            <a:pPr marL="742950" lvl="1" indent="-285750" algn="just">
              <a:buFontTx/>
              <a:buChar char="•"/>
            </a:pPr>
            <a:r>
              <a:rPr lang="nl-BE" sz="1600" dirty="0"/>
              <a:t>L’aspect de la fixation</a:t>
            </a:r>
          </a:p>
          <a:p>
            <a:pPr marL="1200150" lvl="2" indent="-285750" algn="just">
              <a:buFontTx/>
              <a:buChar char="•"/>
            </a:pPr>
            <a:r>
              <a:rPr lang="nl-BE" sz="1600" b="1" dirty="0">
                <a:solidFill>
                  <a:srgbClr val="FF0000"/>
                </a:solidFill>
              </a:rPr>
              <a:t>c</a:t>
            </a:r>
            <a:r>
              <a:rPr lang="nl-BE" sz="1600" dirty="0"/>
              <a:t>ANCA (granules </a:t>
            </a:r>
            <a:r>
              <a:rPr lang="nl-BE" sz="1600" b="1" dirty="0">
                <a:solidFill>
                  <a:srgbClr val="FF0000"/>
                </a:solidFill>
              </a:rPr>
              <a:t>c</a:t>
            </a:r>
            <a:r>
              <a:rPr lang="nl-BE" sz="1600" dirty="0"/>
              <a:t>ytoplasmiques)</a:t>
            </a:r>
          </a:p>
          <a:p>
            <a:pPr marL="1200150" lvl="2" indent="-285750" algn="just">
              <a:buFontTx/>
              <a:buChar char="•"/>
            </a:pPr>
            <a:r>
              <a:rPr lang="nl-BE" sz="1600" b="1" dirty="0">
                <a:solidFill>
                  <a:srgbClr val="FF0000"/>
                </a:solidFill>
              </a:rPr>
              <a:t>p</a:t>
            </a:r>
            <a:r>
              <a:rPr lang="nl-BE" sz="1600" dirty="0"/>
              <a:t>ANCA (granules </a:t>
            </a:r>
            <a:r>
              <a:rPr lang="nl-BE" sz="1600" b="1" dirty="0">
                <a:solidFill>
                  <a:srgbClr val="FF0000"/>
                </a:solidFill>
              </a:rPr>
              <a:t>p</a:t>
            </a:r>
            <a:r>
              <a:rPr lang="nl-BE" sz="1600" dirty="0"/>
              <a:t>érinucléaires)</a:t>
            </a:r>
          </a:p>
          <a:p>
            <a:pPr marL="1200150" lvl="2" indent="-285750" algn="just">
              <a:buFontTx/>
              <a:buChar char="•"/>
            </a:pPr>
            <a:r>
              <a:rPr lang="nl-BE" sz="1600" dirty="0"/>
              <a:t>Atypique</a:t>
            </a:r>
          </a:p>
          <a:p>
            <a:pPr marL="285750" indent="-285750" algn="just">
              <a:buFontTx/>
              <a:buChar char="•"/>
            </a:pPr>
            <a:endParaRPr lang="nl-BE" sz="1600" dirty="0"/>
          </a:p>
          <a:p>
            <a:pPr marL="285750" indent="-285750" algn="just">
              <a:buFontTx/>
              <a:buChar char="•"/>
            </a:pPr>
            <a:r>
              <a:rPr lang="nl-BE" sz="1600" dirty="0">
                <a:solidFill>
                  <a:srgbClr val="FF0000"/>
                </a:solidFill>
              </a:rPr>
              <a:t>CONFIRMATION : ELISA anti-PR3 et anti-MPO</a:t>
            </a:r>
            <a:endParaRPr lang="fr-FR" sz="1600" dirty="0">
              <a:solidFill>
                <a:srgbClr val="FF0000"/>
              </a:solidFill>
            </a:endParaRPr>
          </a:p>
        </p:txBody>
      </p:sp>
      <p:pic>
        <p:nvPicPr>
          <p:cNvPr id="9" name="Picture 4" descr="autoimmune_hep"/>
          <p:cNvPicPr>
            <a:picLocks noChangeAspect="1" noChangeArrowheads="1"/>
          </p:cNvPicPr>
          <p:nvPr/>
        </p:nvPicPr>
        <p:blipFill>
          <a:blip r:embed="rId2" cstate="print">
            <a:lum contrast="12000"/>
          </a:blip>
          <a:srcRect/>
          <a:stretch>
            <a:fillRect/>
          </a:stretch>
        </p:blipFill>
        <p:spPr bwMode="auto">
          <a:xfrm>
            <a:off x="9335801" y="787029"/>
            <a:ext cx="1643529" cy="1412935"/>
          </a:xfrm>
          <a:prstGeom prst="rect">
            <a:avLst/>
          </a:prstGeom>
          <a:noFill/>
          <a:ln w="22225">
            <a:solidFill>
              <a:schemeClr val="accent2"/>
            </a:solidFill>
            <a:miter lim="800000"/>
            <a:headEnd/>
            <a:tailEnd/>
          </a:ln>
        </p:spPr>
      </p:pic>
      <p:pic>
        <p:nvPicPr>
          <p:cNvPr id="10" name="Image 9"/>
          <p:cNvPicPr>
            <a:picLocks noChangeAspect="1"/>
          </p:cNvPicPr>
          <p:nvPr/>
        </p:nvPicPr>
        <p:blipFill rotWithShape="1">
          <a:blip r:embed="rId3"/>
          <a:srcRect r="38931"/>
          <a:stretch/>
        </p:blipFill>
        <p:spPr>
          <a:xfrm>
            <a:off x="7516411" y="2444797"/>
            <a:ext cx="3583575" cy="2922264"/>
          </a:xfrm>
          <a:prstGeom prst="rect">
            <a:avLst/>
          </a:prstGeom>
        </p:spPr>
      </p:pic>
      <p:sp>
        <p:nvSpPr>
          <p:cNvPr id="6" name="Titre 1">
            <a:extLst>
              <a:ext uri="{FF2B5EF4-FFF2-40B4-BE49-F238E27FC236}">
                <a16:creationId xmlns:a16="http://schemas.microsoft.com/office/drawing/2014/main" id="{AAEF1EA3-2C80-49C9-84F9-F43DD787B612}"/>
              </a:ext>
            </a:extLst>
          </p:cNvPr>
          <p:cNvSpPr txBox="1">
            <a:spLocks/>
          </p:cNvSpPr>
          <p:nvPr/>
        </p:nvSpPr>
        <p:spPr>
          <a:xfrm>
            <a:off x="2830285" y="174951"/>
            <a:ext cx="6357258" cy="439704"/>
          </a:xfrm>
          <a:prstGeom prst="rect">
            <a:avLst/>
          </a:prstGeom>
          <a:ln>
            <a:solidFill>
              <a:schemeClr val="bg1"/>
            </a:solidFill>
          </a:ln>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BE" sz="3600" b="1" dirty="0" smtClean="0">
                <a:solidFill>
                  <a:schemeClr val="tx1"/>
                </a:solidFill>
                <a:latin typeface="+mn-lt"/>
                <a:ea typeface="+mn-ea"/>
                <a:cs typeface="+mn-cs"/>
              </a:rPr>
              <a:t>ANCA : Comment les détecter ?</a:t>
            </a:r>
            <a:endParaRPr lang="fr-BE" sz="3600" b="1" dirty="0">
              <a:solidFill>
                <a:schemeClr val="tx1"/>
              </a:solidFill>
              <a:latin typeface="+mn-lt"/>
              <a:ea typeface="+mn-ea"/>
              <a:cs typeface="+mn-cs"/>
            </a:endParaRPr>
          </a:p>
        </p:txBody>
      </p:sp>
      <p:pic>
        <p:nvPicPr>
          <p:cNvPr id="2" name="Image 1"/>
          <p:cNvPicPr>
            <a:picLocks noChangeAspect="1"/>
          </p:cNvPicPr>
          <p:nvPr/>
        </p:nvPicPr>
        <p:blipFill>
          <a:blip r:embed="rId4"/>
          <a:stretch>
            <a:fillRect/>
          </a:stretch>
        </p:blipFill>
        <p:spPr>
          <a:xfrm>
            <a:off x="5192771" y="4481236"/>
            <a:ext cx="2000250" cy="1771650"/>
          </a:xfrm>
          <a:prstGeom prst="rect">
            <a:avLst/>
          </a:prstGeom>
        </p:spPr>
      </p:pic>
    </p:spTree>
    <p:extLst>
      <p:ext uri="{BB962C8B-B14F-4D97-AF65-F5344CB8AC3E}">
        <p14:creationId xmlns:p14="http://schemas.microsoft.com/office/powerpoint/2010/main" val="3809677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1FB01-2C9D-4AF4-8F96-725F198A1C25}"/>
              </a:ext>
            </a:extLst>
          </p:cNvPr>
          <p:cNvSpPr>
            <a:spLocks noGrp="1"/>
          </p:cNvSpPr>
          <p:nvPr>
            <p:ph type="title" idx="4294967295"/>
          </p:nvPr>
        </p:nvSpPr>
        <p:spPr>
          <a:xfrm>
            <a:off x="1367245" y="236447"/>
            <a:ext cx="10058400" cy="1300162"/>
          </a:xfrm>
        </p:spPr>
        <p:txBody>
          <a:bodyPr>
            <a:normAutofit/>
          </a:bodyPr>
          <a:lstStyle/>
          <a:p>
            <a:r>
              <a:rPr lang="fr-BE" sz="4000" b="1" dirty="0"/>
              <a:t>C’est quoi, un « PR3 » ? </a:t>
            </a:r>
            <a:br>
              <a:rPr lang="fr-BE" sz="4000" b="1" dirty="0"/>
            </a:br>
            <a:r>
              <a:rPr lang="fr-BE" sz="4000" b="1" dirty="0"/>
              <a:t>                     </a:t>
            </a:r>
            <a:r>
              <a:rPr lang="fr-BE" sz="2700" b="1" dirty="0">
                <a:solidFill>
                  <a:schemeClr val="tx1">
                    <a:lumMod val="75000"/>
                    <a:lumOff val="25000"/>
                  </a:schemeClr>
                </a:solidFill>
              </a:rPr>
              <a:t>PR3 (protéinase 3) : </a:t>
            </a:r>
            <a:r>
              <a:rPr lang="fr-BE" sz="2700" b="1" dirty="0"/>
              <a:t> a</a:t>
            </a:r>
            <a:r>
              <a:rPr lang="fr-BE" sz="2700" b="1" dirty="0">
                <a:solidFill>
                  <a:schemeClr val="tx1">
                    <a:lumMod val="75000"/>
                    <a:lumOff val="25000"/>
                  </a:schemeClr>
                </a:solidFill>
              </a:rPr>
              <a:t>uto antigène, cible des ANCA </a:t>
            </a:r>
            <a:endParaRPr lang="fr-BE" sz="4000" dirty="0"/>
          </a:p>
        </p:txBody>
      </p:sp>
      <p:sp>
        <p:nvSpPr>
          <p:cNvPr id="3" name="Espace réservé du contenu 2">
            <a:extLst>
              <a:ext uri="{FF2B5EF4-FFF2-40B4-BE49-F238E27FC236}">
                <a16:creationId xmlns:a16="http://schemas.microsoft.com/office/drawing/2014/main" id="{95C99B04-3C6A-4CD0-8048-F671F1F0F1A6}"/>
              </a:ext>
            </a:extLst>
          </p:cNvPr>
          <p:cNvSpPr>
            <a:spLocks noGrp="1"/>
          </p:cNvSpPr>
          <p:nvPr>
            <p:ph idx="4294967295"/>
          </p:nvPr>
        </p:nvSpPr>
        <p:spPr>
          <a:xfrm>
            <a:off x="139337" y="1734413"/>
            <a:ext cx="11891963" cy="4591050"/>
          </a:xfrm>
        </p:spPr>
        <p:txBody>
          <a:bodyPr>
            <a:normAutofit/>
          </a:bodyPr>
          <a:lstStyle/>
          <a:p>
            <a:pPr>
              <a:buClr>
                <a:schemeClr val="accent1"/>
              </a:buClr>
              <a:buFont typeface="Wingdings" panose="05000000000000000000" pitchFamily="2" charset="2"/>
              <a:buChar char="§"/>
            </a:pPr>
            <a:r>
              <a:rPr lang="fr-BE" sz="1800" dirty="0"/>
              <a:t> </a:t>
            </a:r>
            <a:r>
              <a:rPr lang="fr-BE" sz="1800" dirty="0">
                <a:solidFill>
                  <a:schemeClr val="tx1">
                    <a:lumMod val="75000"/>
                    <a:lumOff val="25000"/>
                  </a:schemeClr>
                </a:solidFill>
              </a:rPr>
              <a:t>Protéine présente au sein des granules azurophiles et dans les vésicules de sécrétions des PNN.  Face interne de la membrane cytoplasmique des PNN et à leur surface.  </a:t>
            </a:r>
          </a:p>
          <a:p>
            <a:pPr>
              <a:buClr>
                <a:schemeClr val="accent1"/>
              </a:buClr>
              <a:buFont typeface="Wingdings" panose="05000000000000000000" pitchFamily="2" charset="2"/>
              <a:buChar char="§"/>
            </a:pPr>
            <a:r>
              <a:rPr lang="fr-BE" sz="1800" dirty="0">
                <a:solidFill>
                  <a:schemeClr val="tx1">
                    <a:lumMod val="75000"/>
                    <a:lumOff val="25000"/>
                  </a:schemeClr>
                </a:solidFill>
              </a:rPr>
              <a:t> Enzyme également synthétisée par les monocytes et les mastocytes. </a:t>
            </a:r>
          </a:p>
          <a:p>
            <a:pPr>
              <a:buClr>
                <a:schemeClr val="accent1"/>
              </a:buClr>
              <a:buFont typeface="Wingdings" panose="05000000000000000000" pitchFamily="2" charset="2"/>
              <a:buChar char="§"/>
            </a:pPr>
            <a:r>
              <a:rPr lang="fr-BE" sz="1800" dirty="0">
                <a:solidFill>
                  <a:schemeClr val="tx1">
                    <a:lumMod val="75000"/>
                    <a:lumOff val="25000"/>
                  </a:schemeClr>
                </a:solidFill>
              </a:rPr>
              <a:t> Rôle dans la </a:t>
            </a:r>
            <a:r>
              <a:rPr lang="fr-BE" sz="1800" u="sng" dirty="0">
                <a:solidFill>
                  <a:schemeClr val="tx1">
                    <a:lumMod val="75000"/>
                    <a:lumOff val="25000"/>
                  </a:schemeClr>
                </a:solidFill>
              </a:rPr>
              <a:t>défense anti bactérienne</a:t>
            </a:r>
            <a:r>
              <a:rPr lang="fr-BE" sz="1800" dirty="0">
                <a:solidFill>
                  <a:schemeClr val="tx1">
                    <a:lumMod val="75000"/>
                    <a:lumOff val="25000"/>
                  </a:schemeClr>
                </a:solidFill>
              </a:rPr>
              <a:t>, facilite la </a:t>
            </a:r>
            <a:r>
              <a:rPr lang="fr-BE" sz="1800" u="sng" dirty="0">
                <a:solidFill>
                  <a:schemeClr val="tx1">
                    <a:lumMod val="75000"/>
                    <a:lumOff val="25000"/>
                  </a:schemeClr>
                </a:solidFill>
              </a:rPr>
              <a:t>dégradation des micro organismes phagocytés</a:t>
            </a:r>
            <a:r>
              <a:rPr lang="fr-BE" sz="1800" dirty="0">
                <a:solidFill>
                  <a:schemeClr val="tx1">
                    <a:lumMod val="75000"/>
                    <a:lumOff val="25000"/>
                  </a:schemeClr>
                </a:solidFill>
              </a:rPr>
              <a:t>. </a:t>
            </a:r>
            <a:endParaRPr lang="fr-BE" sz="1800" dirty="0"/>
          </a:p>
          <a:p>
            <a:pPr>
              <a:buClr>
                <a:schemeClr val="accent1"/>
              </a:buClr>
              <a:buFont typeface="Wingdings" panose="05000000000000000000" pitchFamily="2" charset="2"/>
              <a:buChar char="§"/>
            </a:pPr>
            <a:r>
              <a:rPr lang="fr-BE" sz="1800" dirty="0"/>
              <a:t> Elle clive et active des précurseurs du TNF, de l’IL1 et de l’IL8. </a:t>
            </a:r>
          </a:p>
          <a:p>
            <a:pPr>
              <a:buClr>
                <a:schemeClr val="accent1"/>
              </a:buClr>
              <a:buFont typeface="Wingdings" panose="05000000000000000000" pitchFamily="2" charset="2"/>
              <a:buChar char="§"/>
            </a:pPr>
            <a:r>
              <a:rPr lang="fr-BE" sz="1800" dirty="0">
                <a:solidFill>
                  <a:schemeClr val="tx1">
                    <a:lumMod val="75000"/>
                    <a:lumOff val="25000"/>
                  </a:schemeClr>
                </a:solidFill>
              </a:rPr>
              <a:t> Elle entra</a:t>
            </a:r>
            <a:r>
              <a:rPr lang="nl-BE" sz="1800" dirty="0">
                <a:solidFill>
                  <a:schemeClr val="tx1">
                    <a:lumMod val="75000"/>
                    <a:lumOff val="25000"/>
                  </a:schemeClr>
                </a:solidFill>
              </a:rPr>
              <a:t>î</a:t>
            </a:r>
            <a:r>
              <a:rPr lang="fr-BE" sz="1800" dirty="0">
                <a:solidFill>
                  <a:schemeClr val="tx1">
                    <a:lumMod val="75000"/>
                    <a:lumOff val="25000"/>
                  </a:schemeClr>
                </a:solidFill>
              </a:rPr>
              <a:t>ne la sécrétion de l’IL8 par les cellules endothéliales. </a:t>
            </a:r>
          </a:p>
          <a:p>
            <a:pPr>
              <a:buClr>
                <a:schemeClr val="accent1"/>
              </a:buClr>
              <a:buFont typeface="Wingdings" panose="05000000000000000000" pitchFamily="2" charset="2"/>
              <a:buChar char="§"/>
            </a:pPr>
            <a:r>
              <a:rPr lang="fr-BE" sz="1800" dirty="0" smtClean="0"/>
              <a:t> </a:t>
            </a:r>
            <a:r>
              <a:rPr lang="fr-BE" sz="1800" dirty="0"/>
              <a:t>Le TNF, l’IL8 et à moindre degré le TGF, favorisent l’expression de PR3 à la surface des PNN.</a:t>
            </a:r>
          </a:p>
          <a:p>
            <a:pPr>
              <a:buClr>
                <a:schemeClr val="accent1"/>
              </a:buClr>
              <a:buFont typeface="Wingdings" panose="05000000000000000000" pitchFamily="2" charset="2"/>
              <a:buChar char="§"/>
            </a:pPr>
            <a:endParaRPr lang="fr-BE" sz="1800" dirty="0">
              <a:solidFill>
                <a:schemeClr val="tx1">
                  <a:lumMod val="75000"/>
                  <a:lumOff val="25000"/>
                </a:schemeClr>
              </a:solidFill>
            </a:endParaRPr>
          </a:p>
          <a:p>
            <a:pPr marL="0" indent="0">
              <a:buClr>
                <a:schemeClr val="accent1"/>
              </a:buClr>
              <a:buNone/>
            </a:pPr>
            <a:endParaRPr lang="fr-BE" sz="1800" dirty="0"/>
          </a:p>
          <a:p>
            <a:pPr>
              <a:buFont typeface="Arial" panose="020B0604020202020204" pitchFamily="34" charset="0"/>
              <a:buChar char="•"/>
            </a:pPr>
            <a:endParaRPr lang="fr-BE" sz="1800" dirty="0"/>
          </a:p>
          <a:p>
            <a:pPr marL="0" indent="0">
              <a:buNone/>
            </a:pPr>
            <a:endParaRPr lang="fr-BE" sz="1800" dirty="0"/>
          </a:p>
        </p:txBody>
      </p:sp>
      <p:pic>
        <p:nvPicPr>
          <p:cNvPr id="9" name="Image 8">
            <a:extLst>
              <a:ext uri="{FF2B5EF4-FFF2-40B4-BE49-F238E27FC236}">
                <a16:creationId xmlns:a16="http://schemas.microsoft.com/office/drawing/2014/main" id="{A18FCAB4-A713-48CA-942A-B1CBC6603008}"/>
              </a:ext>
            </a:extLst>
          </p:cNvPr>
          <p:cNvPicPr>
            <a:picLocks noChangeAspect="1"/>
          </p:cNvPicPr>
          <p:nvPr/>
        </p:nvPicPr>
        <p:blipFill>
          <a:blip r:embed="rId2"/>
          <a:stretch>
            <a:fillRect/>
          </a:stretch>
        </p:blipFill>
        <p:spPr>
          <a:xfrm>
            <a:off x="6949439" y="4483711"/>
            <a:ext cx="3683726" cy="2220955"/>
          </a:xfrm>
          <a:prstGeom prst="rect">
            <a:avLst/>
          </a:prstGeom>
        </p:spPr>
      </p:pic>
    </p:spTree>
    <p:extLst>
      <p:ext uri="{BB962C8B-B14F-4D97-AF65-F5344CB8AC3E}">
        <p14:creationId xmlns:p14="http://schemas.microsoft.com/office/powerpoint/2010/main" val="1183029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1FB01-2C9D-4AF4-8F96-725F198A1C25}"/>
              </a:ext>
            </a:extLst>
          </p:cNvPr>
          <p:cNvSpPr>
            <a:spLocks noGrp="1"/>
          </p:cNvSpPr>
          <p:nvPr>
            <p:ph type="title" idx="4294967295"/>
          </p:nvPr>
        </p:nvSpPr>
        <p:spPr>
          <a:xfrm>
            <a:off x="0" y="141288"/>
            <a:ext cx="10058400" cy="1365250"/>
          </a:xfrm>
        </p:spPr>
        <p:txBody>
          <a:bodyPr>
            <a:normAutofit/>
          </a:bodyPr>
          <a:lstStyle/>
          <a:p>
            <a:r>
              <a:rPr lang="fr-BE" sz="4000" b="1" dirty="0"/>
              <a:t>C’est quoi, un « MPO » ?</a:t>
            </a:r>
            <a:br>
              <a:rPr lang="fr-BE" sz="4000" b="1" dirty="0"/>
            </a:br>
            <a:r>
              <a:rPr lang="fr-BE" sz="1400" b="1" dirty="0">
                <a:solidFill>
                  <a:schemeClr val="tx1">
                    <a:lumMod val="75000"/>
                    <a:lumOff val="25000"/>
                  </a:schemeClr>
                </a:solidFill>
              </a:rPr>
              <a:t>                                                </a:t>
            </a:r>
            <a:r>
              <a:rPr lang="fr-BE" sz="2800" b="1" dirty="0">
                <a:solidFill>
                  <a:schemeClr val="tx1">
                    <a:lumMod val="75000"/>
                    <a:lumOff val="25000"/>
                  </a:schemeClr>
                </a:solidFill>
              </a:rPr>
              <a:t>MPO (myélopéroxydase) : </a:t>
            </a:r>
            <a:r>
              <a:rPr lang="fr-BE" sz="2800" b="1" dirty="0"/>
              <a:t> a</a:t>
            </a:r>
            <a:r>
              <a:rPr lang="fr-BE" sz="2800" b="1" dirty="0">
                <a:solidFill>
                  <a:schemeClr val="tx1">
                    <a:lumMod val="75000"/>
                    <a:lumOff val="25000"/>
                  </a:schemeClr>
                </a:solidFill>
              </a:rPr>
              <a:t>uto antigène, cible des ANCA</a:t>
            </a:r>
            <a:endParaRPr lang="fr-BE" sz="4000" dirty="0"/>
          </a:p>
        </p:txBody>
      </p:sp>
      <p:sp>
        <p:nvSpPr>
          <p:cNvPr id="3" name="Espace réservé du contenu 2">
            <a:extLst>
              <a:ext uri="{FF2B5EF4-FFF2-40B4-BE49-F238E27FC236}">
                <a16:creationId xmlns:a16="http://schemas.microsoft.com/office/drawing/2014/main" id="{95C99B04-3C6A-4CD0-8048-F671F1F0F1A6}"/>
              </a:ext>
            </a:extLst>
          </p:cNvPr>
          <p:cNvSpPr>
            <a:spLocks noGrp="1"/>
          </p:cNvSpPr>
          <p:nvPr>
            <p:ph idx="4294967295"/>
          </p:nvPr>
        </p:nvSpPr>
        <p:spPr>
          <a:xfrm>
            <a:off x="243840" y="1763758"/>
            <a:ext cx="11863388" cy="3800475"/>
          </a:xfrm>
        </p:spPr>
        <p:txBody>
          <a:bodyPr>
            <a:normAutofit/>
          </a:bodyPr>
          <a:lstStyle/>
          <a:p>
            <a:pPr marL="0" indent="0" algn="ctr">
              <a:buClr>
                <a:schemeClr val="accent1"/>
              </a:buClr>
              <a:buNone/>
            </a:pPr>
            <a:endParaRPr lang="fr-BE" dirty="0">
              <a:solidFill>
                <a:schemeClr val="tx1">
                  <a:lumMod val="75000"/>
                  <a:lumOff val="25000"/>
                </a:schemeClr>
              </a:solidFill>
            </a:endParaRPr>
          </a:p>
          <a:p>
            <a:pPr>
              <a:buClr>
                <a:schemeClr val="accent1"/>
              </a:buClr>
              <a:buFont typeface="Wingdings" panose="05000000000000000000" pitchFamily="2" charset="2"/>
              <a:buChar char="§"/>
            </a:pPr>
            <a:r>
              <a:rPr lang="fr-BE" sz="1800" dirty="0">
                <a:solidFill>
                  <a:schemeClr val="tx1">
                    <a:lumMod val="75000"/>
                    <a:lumOff val="25000"/>
                  </a:schemeClr>
                </a:solidFill>
              </a:rPr>
              <a:t> Protéine présente quasi exclusivement dans les granules azurophiles des PNN.</a:t>
            </a:r>
          </a:p>
          <a:p>
            <a:pPr>
              <a:buClr>
                <a:schemeClr val="accent1"/>
              </a:buClr>
              <a:buFont typeface="Wingdings" panose="05000000000000000000" pitchFamily="2" charset="2"/>
              <a:buChar char="§"/>
            </a:pPr>
            <a:r>
              <a:rPr lang="fr-BE" sz="1800" dirty="0">
                <a:solidFill>
                  <a:schemeClr val="tx1">
                    <a:lumMod val="75000"/>
                    <a:lumOff val="25000"/>
                  </a:schemeClr>
                </a:solidFill>
              </a:rPr>
              <a:t> Également exprimée par les monocytes. </a:t>
            </a:r>
          </a:p>
          <a:p>
            <a:pPr marL="0" indent="0">
              <a:buClr>
                <a:schemeClr val="accent1"/>
              </a:buClr>
              <a:buNone/>
            </a:pPr>
            <a:endParaRPr lang="fr-BE" sz="1800" dirty="0">
              <a:solidFill>
                <a:schemeClr val="tx1">
                  <a:lumMod val="75000"/>
                  <a:lumOff val="25000"/>
                </a:schemeClr>
              </a:solidFill>
            </a:endParaRPr>
          </a:p>
          <a:p>
            <a:pPr>
              <a:buClr>
                <a:schemeClr val="accent1"/>
              </a:buClr>
              <a:buFont typeface="Wingdings" panose="05000000000000000000" pitchFamily="2" charset="2"/>
              <a:buChar char="§"/>
            </a:pPr>
            <a:r>
              <a:rPr lang="fr-BE" sz="1800" dirty="0">
                <a:solidFill>
                  <a:schemeClr val="tx1">
                    <a:lumMod val="75000"/>
                    <a:lumOff val="25000"/>
                  </a:schemeClr>
                </a:solidFill>
              </a:rPr>
              <a:t> Rôle </a:t>
            </a:r>
            <a:r>
              <a:rPr lang="fr-BE" sz="1800" u="sng" dirty="0">
                <a:solidFill>
                  <a:schemeClr val="tx1">
                    <a:lumMod val="75000"/>
                    <a:lumOff val="25000"/>
                  </a:schemeClr>
                </a:solidFill>
              </a:rPr>
              <a:t>bactéricide</a:t>
            </a:r>
            <a:r>
              <a:rPr lang="fr-BE" sz="1800" dirty="0">
                <a:solidFill>
                  <a:schemeClr val="tx1">
                    <a:lumMod val="75000"/>
                    <a:lumOff val="25000"/>
                  </a:schemeClr>
                </a:solidFill>
              </a:rPr>
              <a:t>. Libérée des PNN activés, la MPO se fixe aux cellules endothéliales, et permet d’induire la production d’oxydants puissants comme le monoxyde d’azote</a:t>
            </a:r>
          </a:p>
          <a:p>
            <a:pPr marL="0" indent="0">
              <a:buNone/>
            </a:pPr>
            <a:endParaRPr lang="fr-BE" sz="1800" dirty="0"/>
          </a:p>
          <a:p>
            <a:pPr>
              <a:buFont typeface="Arial" panose="020B0604020202020204" pitchFamily="34" charset="0"/>
              <a:buChar char="•"/>
            </a:pPr>
            <a:endParaRPr lang="fr-BE" sz="1800" dirty="0"/>
          </a:p>
          <a:p>
            <a:pPr marL="0" indent="0">
              <a:buNone/>
            </a:pPr>
            <a:endParaRPr lang="fr-BE" sz="1800" dirty="0"/>
          </a:p>
        </p:txBody>
      </p:sp>
      <p:pic>
        <p:nvPicPr>
          <p:cNvPr id="9" name="Image 8">
            <a:extLst>
              <a:ext uri="{FF2B5EF4-FFF2-40B4-BE49-F238E27FC236}">
                <a16:creationId xmlns:a16="http://schemas.microsoft.com/office/drawing/2014/main" id="{A18FCAB4-A713-48CA-942A-B1CBC6603008}"/>
              </a:ext>
            </a:extLst>
          </p:cNvPr>
          <p:cNvPicPr>
            <a:picLocks noChangeAspect="1"/>
          </p:cNvPicPr>
          <p:nvPr/>
        </p:nvPicPr>
        <p:blipFill>
          <a:blip r:embed="rId2"/>
          <a:stretch>
            <a:fillRect/>
          </a:stretch>
        </p:blipFill>
        <p:spPr>
          <a:xfrm>
            <a:off x="6818009" y="3907431"/>
            <a:ext cx="3632275" cy="2464187"/>
          </a:xfrm>
          <a:prstGeom prst="rect">
            <a:avLst/>
          </a:prstGeom>
        </p:spPr>
      </p:pic>
    </p:spTree>
    <p:extLst>
      <p:ext uri="{BB962C8B-B14F-4D97-AF65-F5344CB8AC3E}">
        <p14:creationId xmlns:p14="http://schemas.microsoft.com/office/powerpoint/2010/main" val="1924810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F1FB01-2C9D-4AF4-8F96-725F198A1C25}"/>
              </a:ext>
            </a:extLst>
          </p:cNvPr>
          <p:cNvSpPr>
            <a:spLocks noGrp="1"/>
          </p:cNvSpPr>
          <p:nvPr>
            <p:ph type="title" idx="4294967295"/>
          </p:nvPr>
        </p:nvSpPr>
        <p:spPr>
          <a:xfrm>
            <a:off x="0" y="350838"/>
            <a:ext cx="11456988" cy="1065212"/>
          </a:xfrm>
        </p:spPr>
        <p:txBody>
          <a:bodyPr>
            <a:normAutofit/>
          </a:bodyPr>
          <a:lstStyle/>
          <a:p>
            <a:pPr algn="ctr">
              <a:buClr>
                <a:schemeClr val="accent1"/>
              </a:buClr>
            </a:pPr>
            <a:r>
              <a:rPr lang="fr-BE" sz="3200" b="1" dirty="0"/>
              <a:t>PR3 ET MPO :  </a:t>
            </a:r>
            <a:r>
              <a:rPr lang="fr-BE" sz="3200" b="1" dirty="0">
                <a:solidFill>
                  <a:schemeClr val="tx1">
                    <a:lumMod val="75000"/>
                    <a:lumOff val="25000"/>
                  </a:schemeClr>
                </a:solidFill>
              </a:rPr>
              <a:t>auto antigènes, cibles des ANCA, comment les détecter</a:t>
            </a:r>
            <a:r>
              <a:rPr lang="fr-BE" sz="3200" b="1" dirty="0"/>
              <a:t> ?</a:t>
            </a:r>
            <a:br>
              <a:rPr lang="fr-BE" sz="3200" b="1" dirty="0"/>
            </a:br>
            <a:r>
              <a:rPr lang="fr-BE" sz="3200" b="1" dirty="0"/>
              <a:t>                                                      pas de frontière fixée …</a:t>
            </a:r>
            <a:endParaRPr lang="fr-BE" sz="3200" dirty="0"/>
          </a:p>
        </p:txBody>
      </p:sp>
      <p:sp>
        <p:nvSpPr>
          <p:cNvPr id="4" name="ZoneTexte 3">
            <a:extLst>
              <a:ext uri="{FF2B5EF4-FFF2-40B4-BE49-F238E27FC236}">
                <a16:creationId xmlns:a16="http://schemas.microsoft.com/office/drawing/2014/main" id="{9CF1BB5F-04AD-437D-85F4-0869E0F2C4C6}"/>
              </a:ext>
            </a:extLst>
          </p:cNvPr>
          <p:cNvSpPr txBox="1"/>
          <p:nvPr/>
        </p:nvSpPr>
        <p:spPr>
          <a:xfrm>
            <a:off x="179110" y="2035793"/>
            <a:ext cx="11620869" cy="1200329"/>
          </a:xfrm>
          <a:prstGeom prst="rect">
            <a:avLst/>
          </a:prstGeom>
          <a:noFill/>
        </p:spPr>
        <p:txBody>
          <a:bodyPr wrap="square" rtlCol="0">
            <a:spAutoFit/>
          </a:bodyPr>
          <a:lstStyle/>
          <a:p>
            <a:pPr marL="342900" indent="-342900">
              <a:buClr>
                <a:schemeClr val="accent1"/>
              </a:buClr>
              <a:buFont typeface="Wingdings" panose="05000000000000000000" pitchFamily="2" charset="2"/>
              <a:buChar char="Ø"/>
            </a:pPr>
            <a:r>
              <a:rPr lang="fr-BE" sz="2400" dirty="0">
                <a:solidFill>
                  <a:schemeClr val="tx1">
                    <a:lumMod val="75000"/>
                    <a:lumOff val="25000"/>
                  </a:schemeClr>
                </a:solidFill>
              </a:rPr>
              <a:t>Classiquement :  </a:t>
            </a:r>
            <a:r>
              <a:rPr lang="fr-BE" sz="2400" b="1" dirty="0" err="1">
                <a:solidFill>
                  <a:schemeClr val="tx1">
                    <a:lumMod val="75000"/>
                    <a:lumOff val="25000"/>
                  </a:schemeClr>
                </a:solidFill>
              </a:rPr>
              <a:t>pANCA</a:t>
            </a:r>
            <a:r>
              <a:rPr lang="fr-BE" sz="2400" b="1" dirty="0">
                <a:solidFill>
                  <a:schemeClr val="tx1">
                    <a:lumMod val="75000"/>
                    <a:lumOff val="25000"/>
                  </a:schemeClr>
                </a:solidFill>
              </a:rPr>
              <a:t> </a:t>
            </a:r>
            <a:r>
              <a:rPr lang="fr-BE" sz="2400" b="1" dirty="0">
                <a:solidFill>
                  <a:schemeClr val="tx1">
                    <a:lumMod val="75000"/>
                    <a:lumOff val="25000"/>
                  </a:schemeClr>
                </a:solidFill>
                <a:sym typeface="Wingdings" panose="05000000000000000000" pitchFamily="2" charset="2"/>
              </a:rPr>
              <a:t> </a:t>
            </a:r>
            <a:r>
              <a:rPr lang="fr-BE" sz="2400" b="1" dirty="0">
                <a:solidFill>
                  <a:schemeClr val="tx1">
                    <a:lumMod val="75000"/>
                    <a:lumOff val="25000"/>
                  </a:schemeClr>
                </a:solidFill>
              </a:rPr>
              <a:t> MPO </a:t>
            </a:r>
            <a:r>
              <a:rPr lang="fr-BE" sz="2400" dirty="0">
                <a:solidFill>
                  <a:schemeClr val="tx1">
                    <a:lumMod val="75000"/>
                    <a:lumOff val="25000"/>
                  </a:schemeClr>
                </a:solidFill>
              </a:rPr>
              <a:t>et </a:t>
            </a:r>
            <a:r>
              <a:rPr lang="fr-BE" sz="2400" b="1" dirty="0" err="1">
                <a:solidFill>
                  <a:schemeClr val="tx1">
                    <a:lumMod val="75000"/>
                    <a:lumOff val="25000"/>
                  </a:schemeClr>
                </a:solidFill>
              </a:rPr>
              <a:t>cANCA</a:t>
            </a:r>
            <a:r>
              <a:rPr lang="fr-BE" sz="2400" b="1" dirty="0">
                <a:solidFill>
                  <a:schemeClr val="tx1">
                    <a:lumMod val="75000"/>
                    <a:lumOff val="25000"/>
                  </a:schemeClr>
                </a:solidFill>
              </a:rPr>
              <a:t> </a:t>
            </a:r>
            <a:r>
              <a:rPr lang="fr-BE" sz="2400" b="1" dirty="0">
                <a:solidFill>
                  <a:schemeClr val="tx1">
                    <a:lumMod val="75000"/>
                    <a:lumOff val="25000"/>
                  </a:schemeClr>
                </a:solidFill>
                <a:sym typeface="Wingdings" panose="05000000000000000000" pitchFamily="2" charset="2"/>
              </a:rPr>
              <a:t> </a:t>
            </a:r>
            <a:r>
              <a:rPr lang="fr-BE" sz="2400" b="1" dirty="0">
                <a:solidFill>
                  <a:schemeClr val="tx1">
                    <a:lumMod val="75000"/>
                    <a:lumOff val="25000"/>
                  </a:schemeClr>
                </a:solidFill>
              </a:rPr>
              <a:t> PR3</a:t>
            </a:r>
          </a:p>
          <a:p>
            <a:pPr marL="342900" indent="-342900">
              <a:buClr>
                <a:schemeClr val="accent1"/>
              </a:buClr>
              <a:buFont typeface="Wingdings" panose="05000000000000000000" pitchFamily="2" charset="2"/>
              <a:buChar char="Ø"/>
            </a:pPr>
            <a:r>
              <a:rPr lang="fr-BE" sz="2400" dirty="0">
                <a:solidFill>
                  <a:schemeClr val="tx1">
                    <a:lumMod val="75000"/>
                    <a:lumOff val="25000"/>
                  </a:schemeClr>
                </a:solidFill>
              </a:rPr>
              <a:t>Mais l’aspect de la fluorescence ne permet pas toujours de préjuger de la spécificité (anti MPO ou anti PR3) qui sera déterminée par l’</a:t>
            </a:r>
            <a:r>
              <a:rPr lang="fr-BE" sz="2400" dirty="0" err="1">
                <a:solidFill>
                  <a:schemeClr val="tx1">
                    <a:lumMod val="75000"/>
                    <a:lumOff val="25000"/>
                  </a:schemeClr>
                </a:solidFill>
              </a:rPr>
              <a:t>immunodosage</a:t>
            </a:r>
            <a:r>
              <a:rPr lang="fr-BE" sz="2400" dirty="0">
                <a:solidFill>
                  <a:schemeClr val="tx1">
                    <a:lumMod val="75000"/>
                    <a:lumOff val="25000"/>
                  </a:schemeClr>
                </a:solidFill>
              </a:rPr>
              <a:t> (ELISA) </a:t>
            </a:r>
            <a:endParaRPr lang="fr-BE" sz="2400" b="1" dirty="0"/>
          </a:p>
        </p:txBody>
      </p:sp>
      <p:pic>
        <p:nvPicPr>
          <p:cNvPr id="8" name="Image 7">
            <a:extLst>
              <a:ext uri="{FF2B5EF4-FFF2-40B4-BE49-F238E27FC236}">
                <a16:creationId xmlns:a16="http://schemas.microsoft.com/office/drawing/2014/main" id="{6A6F5D24-7E1F-49E1-98CD-119748D2C599}"/>
              </a:ext>
            </a:extLst>
          </p:cNvPr>
          <p:cNvPicPr>
            <a:picLocks noChangeAspect="1"/>
          </p:cNvPicPr>
          <p:nvPr/>
        </p:nvPicPr>
        <p:blipFill>
          <a:blip r:embed="rId2"/>
          <a:stretch>
            <a:fillRect/>
          </a:stretch>
        </p:blipFill>
        <p:spPr>
          <a:xfrm>
            <a:off x="179110" y="3429000"/>
            <a:ext cx="4301118" cy="2821083"/>
          </a:xfrm>
          <a:prstGeom prst="rect">
            <a:avLst/>
          </a:prstGeom>
        </p:spPr>
      </p:pic>
      <p:pic>
        <p:nvPicPr>
          <p:cNvPr id="1026" name="Picture 2" descr="Le polynucléaire neutrophile dans les vascularites associées aux ANCA -  ScienceDirect">
            <a:extLst>
              <a:ext uri="{FF2B5EF4-FFF2-40B4-BE49-F238E27FC236}">
                <a16:creationId xmlns:a16="http://schemas.microsoft.com/office/drawing/2014/main" id="{28EEA7D8-8551-4193-9DB2-5A36CC529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550" y="3236122"/>
            <a:ext cx="4252067" cy="282108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5F863499-10DC-4F99-80BD-AB01658B5091}"/>
              </a:ext>
            </a:extLst>
          </p:cNvPr>
          <p:cNvPicPr>
            <a:picLocks noChangeAspect="1"/>
          </p:cNvPicPr>
          <p:nvPr/>
        </p:nvPicPr>
        <p:blipFill>
          <a:blip r:embed="rId4"/>
          <a:stretch>
            <a:fillRect/>
          </a:stretch>
        </p:blipFill>
        <p:spPr>
          <a:xfrm>
            <a:off x="7711774" y="4939464"/>
            <a:ext cx="3755641" cy="1918536"/>
          </a:xfrm>
          <a:prstGeom prst="rect">
            <a:avLst/>
          </a:prstGeom>
        </p:spPr>
      </p:pic>
    </p:spTree>
    <p:extLst>
      <p:ext uri="{BB962C8B-B14F-4D97-AF65-F5344CB8AC3E}">
        <p14:creationId xmlns:p14="http://schemas.microsoft.com/office/powerpoint/2010/main" val="2643015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79084" y="1677285"/>
            <a:ext cx="9715636" cy="4218415"/>
          </a:xfrm>
          <a:prstGeom prst="rect">
            <a:avLst/>
          </a:prstGeom>
        </p:spPr>
      </p:pic>
      <p:sp>
        <p:nvSpPr>
          <p:cNvPr id="3" name="ZoneTexte 2"/>
          <p:cNvSpPr txBox="1"/>
          <p:nvPr/>
        </p:nvSpPr>
        <p:spPr>
          <a:xfrm>
            <a:off x="966652" y="426719"/>
            <a:ext cx="10720251" cy="461665"/>
          </a:xfrm>
          <a:prstGeom prst="rect">
            <a:avLst/>
          </a:prstGeom>
          <a:noFill/>
        </p:spPr>
        <p:txBody>
          <a:bodyPr wrap="square" rtlCol="0">
            <a:spAutoFit/>
          </a:bodyPr>
          <a:lstStyle/>
          <a:p>
            <a:r>
              <a:rPr lang="fr-BE" sz="2400" b="1" strike="sngStrike" dirty="0" smtClean="0"/>
              <a:t>MALADIE DE WEGENER </a:t>
            </a:r>
            <a:r>
              <a:rPr lang="fr-BE" sz="2400" b="1" dirty="0" smtClean="0"/>
              <a:t>: GRANULOMATOSE AVEC POLYANGEITE (ANTI PR3)</a:t>
            </a:r>
            <a:endParaRPr lang="fr-BE" sz="2400" b="1" dirty="0"/>
          </a:p>
        </p:txBody>
      </p:sp>
    </p:spTree>
    <p:extLst>
      <p:ext uri="{BB962C8B-B14F-4D97-AF65-F5344CB8AC3E}">
        <p14:creationId xmlns:p14="http://schemas.microsoft.com/office/powerpoint/2010/main" val="1138728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66652" y="426719"/>
            <a:ext cx="10720251" cy="461665"/>
          </a:xfrm>
          <a:prstGeom prst="rect">
            <a:avLst/>
          </a:prstGeom>
          <a:noFill/>
        </p:spPr>
        <p:txBody>
          <a:bodyPr wrap="square" rtlCol="0">
            <a:spAutoFit/>
          </a:bodyPr>
          <a:lstStyle/>
          <a:p>
            <a:r>
              <a:rPr lang="fr-BE" sz="2400" b="1" strike="sngStrike" dirty="0" smtClean="0"/>
              <a:t>MALADIE DE WEGENER </a:t>
            </a:r>
            <a:r>
              <a:rPr lang="fr-BE" sz="2400" b="1" dirty="0" smtClean="0"/>
              <a:t>: GRANULOMATOSE AVEC POLYANGEITE (ANTI PR3)</a:t>
            </a:r>
            <a:endParaRPr lang="fr-BE" sz="2400" b="1" dirty="0"/>
          </a:p>
        </p:txBody>
      </p:sp>
      <p:pic>
        <p:nvPicPr>
          <p:cNvPr id="4" name="Picture 2" descr="Granulomatose De Wegener (AMP) Ou De La Granulomatose De Wegener (GW) Est  Une Maladie, Caractérisée Par Une Inflammation Des Vaisseaux Sanguins  (vascularite). Maladies Auto-immunes. Signes Et Symptômes. Silhouette  Humaine Avec Les Orga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707" y="1010083"/>
            <a:ext cx="5200196" cy="519619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497645" y="1236505"/>
            <a:ext cx="5893268" cy="4524315"/>
          </a:xfrm>
          <a:prstGeom prst="rect">
            <a:avLst/>
          </a:prstGeom>
          <a:noFill/>
        </p:spPr>
        <p:txBody>
          <a:bodyPr wrap="square" rtlCol="0">
            <a:spAutoFit/>
          </a:bodyPr>
          <a:lstStyle/>
          <a:p>
            <a:r>
              <a:rPr lang="fr-BE" b="1" dirty="0" smtClean="0"/>
              <a:t>Vascularite nécrosante </a:t>
            </a:r>
            <a:r>
              <a:rPr lang="fr-BE" dirty="0" smtClean="0"/>
              <a:t>qui associe une inflammation de la paroi vasculaire et une </a:t>
            </a:r>
            <a:r>
              <a:rPr lang="fr-BE" b="1" dirty="0" smtClean="0"/>
              <a:t>granulomatose</a:t>
            </a:r>
            <a:r>
              <a:rPr lang="fr-BE" dirty="0" smtClean="0"/>
              <a:t> </a:t>
            </a:r>
            <a:r>
              <a:rPr lang="fr-BE" dirty="0" err="1" smtClean="0"/>
              <a:t>pério</a:t>
            </a:r>
            <a:r>
              <a:rPr lang="fr-BE" dirty="0" smtClean="0"/>
              <a:t> et extra vasculaire. </a:t>
            </a:r>
          </a:p>
          <a:p>
            <a:r>
              <a:rPr lang="fr-BE" dirty="0" smtClean="0"/>
              <a:t>Elle touche les </a:t>
            </a:r>
            <a:r>
              <a:rPr lang="fr-BE" b="1" dirty="0" smtClean="0"/>
              <a:t>vaisseaux de petits calibres</a:t>
            </a:r>
            <a:r>
              <a:rPr lang="fr-BE" dirty="0" smtClean="0"/>
              <a:t>.  </a:t>
            </a:r>
          </a:p>
          <a:p>
            <a:endParaRPr lang="fr-BE" dirty="0"/>
          </a:p>
          <a:p>
            <a:r>
              <a:rPr lang="fr-BE" dirty="0" smtClean="0"/>
              <a:t>Les </a:t>
            </a:r>
            <a:r>
              <a:rPr lang="fr-BE" b="1" dirty="0" smtClean="0"/>
              <a:t>ANCA (++ PR3) </a:t>
            </a:r>
            <a:r>
              <a:rPr lang="fr-BE" dirty="0" smtClean="0"/>
              <a:t>sont présents dans </a:t>
            </a:r>
            <a:r>
              <a:rPr lang="fr-BE" b="1" dirty="0" smtClean="0"/>
              <a:t>&gt;80 % des GPA systémiques</a:t>
            </a:r>
            <a:r>
              <a:rPr lang="fr-BE" dirty="0" smtClean="0"/>
              <a:t>, et dans </a:t>
            </a:r>
            <a:r>
              <a:rPr lang="fr-BE" b="1" dirty="0" smtClean="0"/>
              <a:t>50 % des formes localisées,</a:t>
            </a:r>
          </a:p>
          <a:p>
            <a:endParaRPr lang="fr-BE" dirty="0"/>
          </a:p>
          <a:p>
            <a:r>
              <a:rPr lang="fr-BE" dirty="0" smtClean="0"/>
              <a:t>Sur le plan clinique, les </a:t>
            </a:r>
            <a:r>
              <a:rPr lang="fr-BE" b="1" dirty="0" smtClean="0"/>
              <a:t>atteintes</a:t>
            </a:r>
            <a:r>
              <a:rPr lang="fr-BE" dirty="0" smtClean="0"/>
              <a:t> sont variables, typiquement </a:t>
            </a:r>
            <a:r>
              <a:rPr lang="fr-BE" b="1" dirty="0" smtClean="0"/>
              <a:t>ORL, pulmonaires et rénales</a:t>
            </a:r>
            <a:r>
              <a:rPr lang="fr-BE" dirty="0" smtClean="0"/>
              <a:t>. </a:t>
            </a:r>
          </a:p>
          <a:p>
            <a:endParaRPr lang="fr-BE" dirty="0"/>
          </a:p>
          <a:p>
            <a:r>
              <a:rPr lang="fr-BE" dirty="0" smtClean="0"/>
              <a:t>Maladie </a:t>
            </a:r>
            <a:r>
              <a:rPr lang="fr-BE" b="1" dirty="0" smtClean="0"/>
              <a:t>rare</a:t>
            </a:r>
            <a:r>
              <a:rPr lang="fr-BE" dirty="0" smtClean="0"/>
              <a:t>. Prévalence : 3/100 0000 habitants. </a:t>
            </a:r>
          </a:p>
          <a:p>
            <a:r>
              <a:rPr lang="fr-BE" dirty="0" smtClean="0"/>
              <a:t>Age moyen 45 ans. </a:t>
            </a:r>
          </a:p>
          <a:p>
            <a:r>
              <a:rPr lang="fr-BE" dirty="0" smtClean="0"/>
              <a:t>F: H. </a:t>
            </a:r>
          </a:p>
          <a:p>
            <a:r>
              <a:rPr lang="fr-BE" dirty="0" smtClean="0"/>
              <a:t>Maladie grave, mortelle, dans sa forme systémique en l’absence de traitement. </a:t>
            </a:r>
            <a:endParaRPr lang="fr-BE" dirty="0"/>
          </a:p>
        </p:txBody>
      </p:sp>
    </p:spTree>
    <p:extLst>
      <p:ext uri="{BB962C8B-B14F-4D97-AF65-F5344CB8AC3E}">
        <p14:creationId xmlns:p14="http://schemas.microsoft.com/office/powerpoint/2010/main" val="2804521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5287</TotalTime>
  <Words>2341</Words>
  <Application>Microsoft Office PowerPoint</Application>
  <PresentationFormat>Grand écran</PresentationFormat>
  <Paragraphs>445</Paragraphs>
  <Slides>28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Calibri Light</vt:lpstr>
      <vt:lpstr>Mangal</vt:lpstr>
      <vt:lpstr>Wingdings</vt:lpstr>
      <vt:lpstr>Rétrospective</vt:lpstr>
      <vt:lpstr>Les vascularites à ANCA chez les consommateurs de cocaïne :                       …. de la poudre aux yeux ? </vt:lpstr>
      <vt:lpstr>IMMUNOPATHOLOGIE DES VASCULARITES A ANCA </vt:lpstr>
      <vt:lpstr>Présentation PowerPoint</vt:lpstr>
      <vt:lpstr>Présentation PowerPoint</vt:lpstr>
      <vt:lpstr>C’est quoi, un « PR3 » ?                       PR3 (protéinase 3) :  auto antigène, cible des ANCA </vt:lpstr>
      <vt:lpstr>C’est quoi, un « MPO » ?                                                 MPO (myélopéroxydase) :  auto antigène, cible des ANCA</vt:lpstr>
      <vt:lpstr>PR3 ET MPO :  auto antigènes, cibles des ANCA, comment les détecter ?                                                       pas de frontière fixée …</vt:lpstr>
      <vt:lpstr>Présentation PowerPoint</vt:lpstr>
      <vt:lpstr>Présentation PowerPoint</vt:lpstr>
      <vt:lpstr>ET LA COCAINE DANS TOUT CA ?</vt:lpstr>
      <vt:lpstr> ! Double piège dans le champs des vascularites associées aux ANCA en lien avec l’usage de la cocaïne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Physiopathologie des vascularites à ANCA </vt:lpstr>
      <vt:lpstr>Présentation PowerPoint</vt:lpstr>
      <vt:lpstr>LAV : LEVAMISOLE ASSOCIATED VASCULITIS ,  LA VASCULARITE INDUITE PAR LA COCAINE COUPLEE AU LEVAMISOLE</vt:lpstr>
      <vt:lpstr>Les vascularites nécrosantes chez les consommateurs de cocaïne :                                                                                                                …. de la poudre aux yeux ?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LOCALIZED NECROTIZING VASCULITIS AMONG COCAINE USUERS / SMOKE AND MIRROS ?</dc:title>
  <dc:creator>Mina Marine</dc:creator>
  <cp:lastModifiedBy>Mina Marine</cp:lastModifiedBy>
  <cp:revision>200</cp:revision>
  <dcterms:created xsi:type="dcterms:W3CDTF">2021-08-18T07:54:46Z</dcterms:created>
  <dcterms:modified xsi:type="dcterms:W3CDTF">2022-03-20T11:52:48Z</dcterms:modified>
</cp:coreProperties>
</file>