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9"/>
  </p:notesMasterIdLst>
  <p:sldIdLst>
    <p:sldId id="256" r:id="rId2"/>
    <p:sldId id="320" r:id="rId3"/>
    <p:sldId id="326" r:id="rId4"/>
    <p:sldId id="327" r:id="rId5"/>
    <p:sldId id="346" r:id="rId6"/>
    <p:sldId id="325" r:id="rId7"/>
    <p:sldId id="328" r:id="rId8"/>
    <p:sldId id="354" r:id="rId9"/>
    <p:sldId id="294" r:id="rId10"/>
    <p:sldId id="358" r:id="rId11"/>
    <p:sldId id="359" r:id="rId12"/>
    <p:sldId id="352" r:id="rId13"/>
    <p:sldId id="360" r:id="rId14"/>
    <p:sldId id="361" r:id="rId15"/>
    <p:sldId id="362" r:id="rId16"/>
    <p:sldId id="363" r:id="rId17"/>
    <p:sldId id="364" r:id="rId18"/>
    <p:sldId id="296" r:id="rId19"/>
    <p:sldId id="299" r:id="rId20"/>
    <p:sldId id="333" r:id="rId21"/>
    <p:sldId id="365" r:id="rId22"/>
    <p:sldId id="355" r:id="rId23"/>
    <p:sldId id="367" r:id="rId24"/>
    <p:sldId id="268" r:id="rId25"/>
    <p:sldId id="368" r:id="rId26"/>
    <p:sldId id="369" r:id="rId27"/>
    <p:sldId id="302" r:id="rId28"/>
    <p:sldId id="269" r:id="rId29"/>
    <p:sldId id="370" r:id="rId30"/>
    <p:sldId id="371" r:id="rId31"/>
    <p:sldId id="373" r:id="rId32"/>
    <p:sldId id="309" r:id="rId33"/>
    <p:sldId id="374" r:id="rId34"/>
    <p:sldId id="303" r:id="rId35"/>
    <p:sldId id="310" r:id="rId36"/>
    <p:sldId id="350" r:id="rId37"/>
    <p:sldId id="311" r:id="rId38"/>
    <p:sldId id="379" r:id="rId39"/>
    <p:sldId id="313" r:id="rId40"/>
    <p:sldId id="316" r:id="rId41"/>
    <p:sldId id="314" r:id="rId42"/>
    <p:sldId id="375" r:id="rId43"/>
    <p:sldId id="376" r:id="rId44"/>
    <p:sldId id="378" r:id="rId45"/>
    <p:sldId id="276" r:id="rId46"/>
    <p:sldId id="286" r:id="rId47"/>
    <p:sldId id="380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a marine" initials="mm" lastIdx="18" clrIdx="0">
    <p:extLst>
      <p:ext uri="{19B8F6BF-5375-455C-9EA6-DF929625EA0E}">
        <p15:presenceInfo xmlns:p15="http://schemas.microsoft.com/office/powerpoint/2012/main" userId="17c4d71433dd7cc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3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4E2A2-3EC4-4D3F-B27F-88C9A04687AF}" type="datetimeFigureOut">
              <a:rPr lang="fr-FR" smtClean="0"/>
              <a:t>14/12/2019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84319-F78C-456F-BF00-ED145E62E5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4140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7815-6E6A-4CED-BBC3-1B6FDBD7ECEB}" type="datetimeFigureOut">
              <a:rPr lang="fr-FR" smtClean="0"/>
              <a:t>14/12/2019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FA8F7-3E93-43F1-9164-9D2B90743F36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38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7815-6E6A-4CED-BBC3-1B6FDBD7ECEB}" type="datetimeFigureOut">
              <a:rPr lang="fr-FR" smtClean="0"/>
              <a:t>14/12/2019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FA8F7-3E93-43F1-9164-9D2B90743F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79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7815-6E6A-4CED-BBC3-1B6FDBD7ECEB}" type="datetimeFigureOut">
              <a:rPr lang="fr-FR" smtClean="0"/>
              <a:t>14/12/2019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FA8F7-3E93-43F1-9164-9D2B90743F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73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7815-6E6A-4CED-BBC3-1B6FDBD7ECEB}" type="datetimeFigureOut">
              <a:rPr lang="fr-FR" smtClean="0"/>
              <a:t>14/12/2019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FA8F7-3E93-43F1-9164-9D2B90743F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152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7815-6E6A-4CED-BBC3-1B6FDBD7ECEB}" type="datetimeFigureOut">
              <a:rPr lang="fr-FR" smtClean="0"/>
              <a:t>14/12/2019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FA8F7-3E93-43F1-9164-9D2B90743F36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960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7815-6E6A-4CED-BBC3-1B6FDBD7ECEB}" type="datetimeFigureOut">
              <a:rPr lang="fr-FR" smtClean="0"/>
              <a:t>14/12/2019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FA8F7-3E93-43F1-9164-9D2B90743F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041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7815-6E6A-4CED-BBC3-1B6FDBD7ECEB}" type="datetimeFigureOut">
              <a:rPr lang="fr-FR" smtClean="0"/>
              <a:t>14/12/2019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FA8F7-3E93-43F1-9164-9D2B90743F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90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7815-6E6A-4CED-BBC3-1B6FDBD7ECEB}" type="datetimeFigureOut">
              <a:rPr lang="fr-FR" smtClean="0"/>
              <a:t>14/12/2019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FA8F7-3E93-43F1-9164-9D2B90743F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567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7815-6E6A-4CED-BBC3-1B6FDBD7ECEB}" type="datetimeFigureOut">
              <a:rPr lang="fr-FR" smtClean="0"/>
              <a:t>14/12/2019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FA8F7-3E93-43F1-9164-9D2B90743F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4906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EC57815-6E6A-4CED-BBC3-1B6FDBD7ECEB}" type="datetimeFigureOut">
              <a:rPr lang="fr-FR" smtClean="0"/>
              <a:t>14/12/2019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3FA8F7-3E93-43F1-9164-9D2B90743F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050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7815-6E6A-4CED-BBC3-1B6FDBD7ECEB}" type="datetimeFigureOut">
              <a:rPr lang="fr-FR" smtClean="0"/>
              <a:t>14/12/2019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FA8F7-3E93-43F1-9164-9D2B90743F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66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EC57815-6E6A-4CED-BBC3-1B6FDBD7ECEB}" type="datetimeFigureOut">
              <a:rPr lang="fr-FR" smtClean="0"/>
              <a:t>14/12/2019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53FA8F7-3E93-43F1-9164-9D2B90743F3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16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3.JPG"/><Relationship Id="rId4" Type="http://schemas.openxmlformats.org/officeDocument/2006/relationships/image" Target="../media/image44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272BBA-CA4A-492A-850E-25C84D9C3F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851" y="746719"/>
            <a:ext cx="10734261" cy="1025321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Annual</a:t>
            </a:r>
            <a:r>
              <a:rPr lang="fr-FR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3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Congress</a:t>
            </a:r>
            <a:r>
              <a:rPr lang="fr-FR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the </a:t>
            </a:r>
            <a:r>
              <a:rPr lang="fr-FR" sz="3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Belgian</a:t>
            </a:r>
            <a:r>
              <a:rPr lang="fr-FR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Society of </a:t>
            </a:r>
            <a:r>
              <a:rPr lang="fr-FR" sz="3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Internal</a:t>
            </a:r>
            <a:r>
              <a:rPr lang="fr-FR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3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Medicine</a:t>
            </a:r>
            <a:r>
              <a:rPr lang="fr-FR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fr-FR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13 - 14 </a:t>
            </a:r>
            <a:r>
              <a:rPr lang="fr-FR" sz="3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December</a:t>
            </a:r>
            <a:r>
              <a:rPr lang="fr-FR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2019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DEE9DB1-02BB-4F19-BB82-F418AAD1A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615" y="2093844"/>
            <a:ext cx="11563696" cy="2822714"/>
          </a:xfrm>
        </p:spPr>
        <p:txBody>
          <a:bodyPr>
            <a:normAutofit/>
          </a:bodyPr>
          <a:lstStyle/>
          <a:p>
            <a:pPr algn="ctr"/>
            <a:endParaRPr lang="fr-FR" dirty="0"/>
          </a:p>
          <a:p>
            <a:pPr algn="ctr"/>
            <a:r>
              <a:rPr lang="fr-FR" sz="6600" dirty="0"/>
              <a:t>CLINICAL CASE</a:t>
            </a:r>
          </a:p>
          <a:p>
            <a:pPr algn="ctr"/>
            <a:r>
              <a:rPr lang="fr-FR" sz="4000" dirty="0"/>
              <a:t>CHRONIC GRANULOMATOUS DISEASE </a:t>
            </a:r>
          </a:p>
          <a:p>
            <a:pPr algn="ctr"/>
            <a:endParaRPr lang="fr-FR" sz="1100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B2ABA20-0015-453F-AC28-21E6131816D9}"/>
              </a:ext>
            </a:extLst>
          </p:cNvPr>
          <p:cNvSpPr txBox="1"/>
          <p:nvPr/>
        </p:nvSpPr>
        <p:spPr>
          <a:xfrm>
            <a:off x="425868" y="4776697"/>
            <a:ext cx="7932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Marine Mina</a:t>
            </a:r>
          </a:p>
          <a:p>
            <a:r>
              <a:rPr lang="fr-FR" sz="2000" dirty="0" err="1"/>
              <a:t>ULiège</a:t>
            </a:r>
            <a:endParaRPr lang="fr-FR" sz="2000" dirty="0"/>
          </a:p>
          <a:p>
            <a:r>
              <a:rPr lang="fr-FR" sz="2000" dirty="0" err="1"/>
              <a:t>Department</a:t>
            </a:r>
            <a:r>
              <a:rPr lang="fr-FR" sz="2000" dirty="0"/>
              <a:t> of </a:t>
            </a:r>
            <a:r>
              <a:rPr lang="fr-FR" sz="2000" dirty="0" err="1"/>
              <a:t>Infectious</a:t>
            </a:r>
            <a:r>
              <a:rPr lang="fr-FR" sz="2000" dirty="0"/>
              <a:t> </a:t>
            </a:r>
            <a:r>
              <a:rPr lang="fr-FR" sz="2000" dirty="0" err="1"/>
              <a:t>Diseases</a:t>
            </a:r>
            <a:r>
              <a:rPr lang="fr-FR" sz="2000" dirty="0"/>
              <a:t> and </a:t>
            </a:r>
            <a:r>
              <a:rPr lang="fr-FR" sz="2000" dirty="0" err="1"/>
              <a:t>Internal</a:t>
            </a:r>
            <a:r>
              <a:rPr lang="fr-FR" sz="2000" dirty="0"/>
              <a:t> </a:t>
            </a:r>
            <a:r>
              <a:rPr lang="fr-FR" sz="2000" dirty="0" err="1"/>
              <a:t>Medicine</a:t>
            </a:r>
            <a:r>
              <a:rPr lang="fr-FR" sz="2000" dirty="0"/>
              <a:t>  </a:t>
            </a:r>
          </a:p>
          <a:p>
            <a:r>
              <a:rPr lang="fr-FR" sz="2000" dirty="0"/>
              <a:t>Pr. </a:t>
            </a:r>
            <a:r>
              <a:rPr lang="fr-FR" sz="2000" dirty="0" err="1"/>
              <a:t>Moutschen</a:t>
            </a:r>
            <a:r>
              <a:rPr lang="fr-FR" sz="2000" dirty="0"/>
              <a:t>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EF7B443-61B4-4680-A151-57B87D163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359" y="5026782"/>
            <a:ext cx="1881753" cy="82326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39DC802-9DE0-4B57-8598-4E86129C6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15" y="1865400"/>
            <a:ext cx="1962846" cy="147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52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03F1B22-6BE5-407A-9027-D46237C73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C612C56-28B4-4C1B-BC87-FBDD4766C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4951" y="755616"/>
            <a:ext cx="6689512" cy="133057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dirty="0"/>
              <a:t>LYMPH NODE BIOPSY PATHOLOGY RESULT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9FA43E5-72A7-4217-BF9A-BAF97E346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1"/>
          <a:stretch/>
        </p:blipFill>
        <p:spPr>
          <a:xfrm>
            <a:off x="549643" y="2269117"/>
            <a:ext cx="6581030" cy="405331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F72216-3032-4D96-A301-EF60ADBF4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6CB743C6-F7E9-4C48-BB25-EFEEF96E73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4" r="3" b="13477"/>
          <a:stretch/>
        </p:blipFill>
        <p:spPr>
          <a:xfrm>
            <a:off x="551129" y="89327"/>
            <a:ext cx="3310204" cy="203878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1E19DF0-5A04-4FF9-9BC2-977B97DFA832}"/>
              </a:ext>
            </a:extLst>
          </p:cNvPr>
          <p:cNvSpPr txBox="1"/>
          <p:nvPr/>
        </p:nvSpPr>
        <p:spPr>
          <a:xfrm>
            <a:off x="5790198" y="2389627"/>
            <a:ext cx="5852159" cy="2701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0" tIns="45720" rIns="0" bIns="45720" rtlCol="0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&gt; non necrotizing granuloma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Epithelioid granuloma (GE)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Giant cells (CG)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Grocott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: negative 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(not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septate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hyphae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D990FE-A961-4BD0-BE00-23C4B8CFA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0844DA-CE45-4F7E-A994-16D702DBC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3AACBCB-17C8-4461-9AAF-896312B0DD39}"/>
              </a:ext>
            </a:extLst>
          </p:cNvPr>
          <p:cNvSpPr txBox="1"/>
          <p:nvPr/>
        </p:nvSpPr>
        <p:spPr>
          <a:xfrm>
            <a:off x="811279" y="466820"/>
            <a:ext cx="1971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ZIEHL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30BEBB6-73DA-481B-82F5-210A36C9A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3301" y="4576702"/>
            <a:ext cx="2973684" cy="2237575"/>
          </a:xfrm>
          <a:prstGeom prst="rect">
            <a:avLst/>
          </a:prstGeom>
        </p:spPr>
      </p:pic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0E214DF2-68D1-45BE-A5C1-A40452CB5002}"/>
              </a:ext>
            </a:extLst>
          </p:cNvPr>
          <p:cNvSpPr/>
          <p:nvPr/>
        </p:nvSpPr>
        <p:spPr>
          <a:xfrm>
            <a:off x="9877777" y="6135626"/>
            <a:ext cx="569844" cy="16544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FC6B845-0C62-47AE-B078-1973261B0042}"/>
              </a:ext>
            </a:extLst>
          </p:cNvPr>
          <p:cNvSpPr txBox="1"/>
          <p:nvPr/>
        </p:nvSpPr>
        <p:spPr>
          <a:xfrm>
            <a:off x="8960778" y="6051374"/>
            <a:ext cx="1942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GROCCOTT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2FF4EA6-C2E8-418C-951A-6B161E9E4D48}"/>
              </a:ext>
            </a:extLst>
          </p:cNvPr>
          <p:cNvSpPr txBox="1"/>
          <p:nvPr/>
        </p:nvSpPr>
        <p:spPr>
          <a:xfrm>
            <a:off x="3925037" y="95159"/>
            <a:ext cx="2200864" cy="1280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Ziehl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: negative 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692420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35E491-D273-4662-B04A-7DA0164B1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3527"/>
            <a:ext cx="10744863" cy="1450757"/>
          </a:xfrm>
        </p:spPr>
        <p:txBody>
          <a:bodyPr>
            <a:normAutofit/>
          </a:bodyPr>
          <a:lstStyle/>
          <a:p>
            <a:r>
              <a:rPr lang="en-US" sz="4000" dirty="0"/>
              <a:t>LYMPH NODE BIOPSY  : MICROBIOLOGY RESULT</a:t>
            </a:r>
            <a:endParaRPr lang="fr-FR" sz="4000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936F53D-80CB-4D82-908E-A60AD71DE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634" y="5336065"/>
            <a:ext cx="10228028" cy="992294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sz="2800" dirty="0"/>
              <a:t> Mycobacterium of the </a:t>
            </a:r>
            <a:r>
              <a:rPr lang="fr-FR" sz="2800" dirty="0" err="1"/>
              <a:t>tuberculosis</a:t>
            </a:r>
            <a:r>
              <a:rPr lang="fr-FR" sz="2800" dirty="0"/>
              <a:t> group</a:t>
            </a:r>
          </a:p>
          <a:p>
            <a:pPr algn="ctr"/>
            <a:r>
              <a:rPr lang="fr-FR" sz="2800" dirty="0" err="1"/>
              <a:t>Antibiogram</a:t>
            </a:r>
            <a:r>
              <a:rPr lang="fr-FR" sz="2800" dirty="0"/>
              <a:t>  : </a:t>
            </a:r>
            <a:r>
              <a:rPr lang="fr-FR" sz="2800" dirty="0" err="1"/>
              <a:t>ongoing</a:t>
            </a:r>
            <a:endParaRPr lang="fr-FR" sz="2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EF36203-DE36-4086-9C70-19D3ACA9C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2033587"/>
            <a:ext cx="12064743" cy="281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48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3F1DD3-A8AC-44AA-9EA8-E835B15912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79443" y="2106613"/>
            <a:ext cx="10058400" cy="2087562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WHAT IS YOUR DIAGNOSIS?</a:t>
            </a:r>
            <a:br>
              <a:rPr lang="fr-FR" dirty="0"/>
            </a:br>
            <a:br>
              <a:rPr lang="fr-FR" dirty="0"/>
            </a:br>
            <a:r>
              <a:rPr lang="fr-FR" dirty="0"/>
              <a:t> WHICH TREATMENT WOULD YOU START? </a:t>
            </a:r>
          </a:p>
        </p:txBody>
      </p:sp>
    </p:spTree>
    <p:extLst>
      <p:ext uri="{BB962C8B-B14F-4D97-AF65-F5344CB8AC3E}">
        <p14:creationId xmlns:p14="http://schemas.microsoft.com/office/powerpoint/2010/main" val="320229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7AB1D8-6AF3-476E-BE97-8FD4A15F93FE}"/>
              </a:ext>
            </a:extLst>
          </p:cNvPr>
          <p:cNvSpPr/>
          <p:nvPr/>
        </p:nvSpPr>
        <p:spPr>
          <a:xfrm>
            <a:off x="2928729" y="2474844"/>
            <a:ext cx="6334539" cy="76862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Lymphadenitis</a:t>
            </a:r>
            <a:r>
              <a:rPr lang="fr-F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fr-FR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pulmonary</a:t>
            </a:r>
            <a:r>
              <a:rPr lang="fr-F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tuberculosis</a:t>
            </a: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A3F1DD3-A8AC-44AA-9EA8-E835B1591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348" y="241852"/>
            <a:ext cx="9912626" cy="1325217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WHAT IS YOUR DIAGNOSIS?</a:t>
            </a:r>
            <a:br>
              <a:rPr lang="fr-FR" dirty="0"/>
            </a:br>
            <a:r>
              <a:rPr lang="fr-FR" dirty="0"/>
              <a:t> WHICH TREATMENT WOULD YOU START?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3A3328-A50F-4839-9B39-F87DF73F9A7D}"/>
              </a:ext>
            </a:extLst>
          </p:cNvPr>
          <p:cNvSpPr/>
          <p:nvPr/>
        </p:nvSpPr>
        <p:spPr>
          <a:xfrm>
            <a:off x="1802296" y="4028661"/>
            <a:ext cx="3498574" cy="1325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3A732EB5-4C56-41D4-A559-E35A9B838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6703" y="3892827"/>
            <a:ext cx="8938592" cy="1041951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/>
              <a:t>                                   </a:t>
            </a:r>
            <a:r>
              <a:rPr lang="fr-FR" sz="2400" b="1" dirty="0" err="1"/>
              <a:t>Quadritherapy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prescribed</a:t>
            </a:r>
            <a:r>
              <a:rPr lang="fr-FR" sz="2400" dirty="0"/>
              <a:t> (05/18)</a:t>
            </a:r>
          </a:p>
          <a:p>
            <a:r>
              <a:rPr lang="fr-FR" sz="2400" dirty="0"/>
              <a:t>    (Rifampicine, Isoniazide, </a:t>
            </a:r>
            <a:r>
              <a:rPr lang="fr-FR" sz="2400" dirty="0" err="1"/>
              <a:t>Pyrazinamide</a:t>
            </a:r>
            <a:r>
              <a:rPr lang="fr-FR" sz="2400" dirty="0"/>
              <a:t>, </a:t>
            </a:r>
            <a:r>
              <a:rPr lang="fr-FR" sz="2400" dirty="0" err="1"/>
              <a:t>Ethambutol</a:t>
            </a:r>
            <a:r>
              <a:rPr lang="fr-FR" sz="2400" dirty="0"/>
              <a:t>) + </a:t>
            </a:r>
            <a:r>
              <a:rPr lang="fr-FR" sz="2400" dirty="0" err="1"/>
              <a:t>pyroxidine</a:t>
            </a:r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06565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075DAB82-EA04-4804-AA4F-0E622FAA94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915" y="2008663"/>
            <a:ext cx="6065471" cy="41965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8747DC7-0F80-42DE-AE9C-0A01283D8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ANTIBIOGRAM RESULTS 07/06/18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B7880E2-DDBD-4147-A879-FCB0ABF87195}"/>
              </a:ext>
            </a:extLst>
          </p:cNvPr>
          <p:cNvSpPr txBox="1"/>
          <p:nvPr/>
        </p:nvSpPr>
        <p:spPr>
          <a:xfrm>
            <a:off x="3568685" y="2318007"/>
            <a:ext cx="8534400" cy="5078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2700" dirty="0"/>
              <a:t>WHAT IS THE MOST LIKELY REASON FOR THIS RESISTANCE ?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8D22F37-753A-470B-8BC1-C21E5C5E1B8D}"/>
              </a:ext>
            </a:extLst>
          </p:cNvPr>
          <p:cNvSpPr txBox="1"/>
          <p:nvPr/>
        </p:nvSpPr>
        <p:spPr>
          <a:xfrm>
            <a:off x="6553269" y="2993637"/>
            <a:ext cx="5221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= &gt;  </a:t>
            </a:r>
            <a:r>
              <a:rPr lang="fr-FR" sz="2400" b="1" dirty="0"/>
              <a:t>Natural </a:t>
            </a:r>
            <a:r>
              <a:rPr lang="fr-FR" sz="2400" b="1" dirty="0" err="1"/>
              <a:t>resistance</a:t>
            </a:r>
            <a:r>
              <a:rPr lang="fr-FR" sz="2400" b="1" dirty="0"/>
              <a:t> ?</a:t>
            </a:r>
          </a:p>
          <a:p>
            <a:r>
              <a:rPr lang="fr-FR" sz="2400" dirty="0"/>
              <a:t>= &gt;  </a:t>
            </a:r>
            <a:r>
              <a:rPr lang="fr-FR" sz="2400" dirty="0" err="1"/>
              <a:t>Acquired</a:t>
            </a:r>
            <a:r>
              <a:rPr lang="fr-FR" sz="2400" dirty="0"/>
              <a:t> </a:t>
            </a:r>
            <a:r>
              <a:rPr lang="fr-FR" sz="2400" dirty="0" err="1"/>
              <a:t>drug</a:t>
            </a:r>
            <a:r>
              <a:rPr lang="fr-FR" sz="2400" dirty="0"/>
              <a:t> </a:t>
            </a:r>
            <a:r>
              <a:rPr lang="fr-FR" sz="2400" dirty="0" err="1"/>
              <a:t>resistance</a:t>
            </a:r>
            <a:r>
              <a:rPr lang="fr-FR" sz="2400" dirty="0"/>
              <a:t> ? 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8CADA99-055E-4E54-A4DC-2E31CCE72701}"/>
              </a:ext>
            </a:extLst>
          </p:cNvPr>
          <p:cNvSpPr txBox="1"/>
          <p:nvPr/>
        </p:nvSpPr>
        <p:spPr>
          <a:xfrm>
            <a:off x="3538833" y="3981667"/>
            <a:ext cx="8594104" cy="5078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2700" dirty="0"/>
              <a:t>WHAT IS YOUR DEFINITIVE MICROBIOLOGICAL DIAGNOSIS </a:t>
            </a:r>
            <a:r>
              <a:rPr lang="fr-FR" sz="2400" dirty="0"/>
              <a:t>?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BF9BD97-29DC-4EAE-BB64-F8661A1B6ADD}"/>
              </a:ext>
            </a:extLst>
          </p:cNvPr>
          <p:cNvSpPr txBox="1"/>
          <p:nvPr/>
        </p:nvSpPr>
        <p:spPr>
          <a:xfrm>
            <a:off x="6126480" y="4545578"/>
            <a:ext cx="4187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= &gt; </a:t>
            </a:r>
            <a:r>
              <a:rPr lang="fr-FR" sz="2400" b="1" dirty="0"/>
              <a:t>Mycobacterium </a:t>
            </a:r>
            <a:r>
              <a:rPr lang="fr-FR" sz="2400" b="1" dirty="0" err="1"/>
              <a:t>bovis</a:t>
            </a:r>
            <a:endParaRPr lang="fr-FR" sz="2400" b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5C5BD64-EAF4-4CE5-9D18-8E8D9ACDC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386" y="5428957"/>
            <a:ext cx="6037614" cy="79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8902B8-784E-4437-89C1-991B3BC95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3527"/>
            <a:ext cx="12123089" cy="1450757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WHAT IS THE MOST LIKELY RISK FACTOR FOR </a:t>
            </a:r>
            <a:br>
              <a:rPr lang="fr-FR" sz="4000" dirty="0"/>
            </a:br>
            <a:r>
              <a:rPr lang="fr-FR" sz="4000" dirty="0"/>
              <a:t>MYCOBACTERIUM BOVIS INFECTION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7929FC-DE1A-4D33-9487-1B5FE3609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375821"/>
            <a:ext cx="10058400" cy="4023360"/>
          </a:xfrm>
        </p:spPr>
        <p:txBody>
          <a:bodyPr>
            <a:normAutofit/>
          </a:bodyPr>
          <a:lstStyle/>
          <a:p>
            <a:endParaRPr lang="fr-FR" sz="2400" dirty="0"/>
          </a:p>
          <a:p>
            <a:r>
              <a:rPr lang="fr-FR" sz="2400" dirty="0"/>
              <a:t>A - Travelling to </a:t>
            </a:r>
            <a:r>
              <a:rPr lang="fr-FR" sz="2400" dirty="0" err="1"/>
              <a:t>exotic</a:t>
            </a:r>
            <a:r>
              <a:rPr lang="fr-FR" sz="2400" dirty="0"/>
              <a:t> places</a:t>
            </a:r>
          </a:p>
          <a:p>
            <a:r>
              <a:rPr lang="fr-FR" sz="2400" dirty="0"/>
              <a:t>B -  </a:t>
            </a:r>
            <a:r>
              <a:rPr lang="fr-FR" sz="2400" dirty="0" err="1"/>
              <a:t>Farm</a:t>
            </a:r>
            <a:r>
              <a:rPr lang="fr-FR" sz="2400" dirty="0"/>
              <a:t> </a:t>
            </a:r>
            <a:r>
              <a:rPr lang="fr-FR" sz="2400" dirty="0" err="1"/>
              <a:t>work</a:t>
            </a:r>
            <a:endParaRPr lang="fr-FR" sz="2400" dirty="0"/>
          </a:p>
          <a:p>
            <a:r>
              <a:rPr lang="fr-FR" sz="2400" dirty="0"/>
              <a:t>C - </a:t>
            </a:r>
            <a:r>
              <a:rPr lang="fr-FR" sz="2400" dirty="0" err="1"/>
              <a:t>Iatrogenic</a:t>
            </a:r>
            <a:r>
              <a:rPr lang="fr-FR" sz="2400" dirty="0"/>
              <a:t> (</a:t>
            </a:r>
            <a:r>
              <a:rPr lang="fr-FR" sz="2400" dirty="0" err="1"/>
              <a:t>which</a:t>
            </a:r>
            <a:r>
              <a:rPr lang="fr-FR" sz="2400" dirty="0"/>
              <a:t> one ?)</a:t>
            </a:r>
          </a:p>
          <a:p>
            <a:r>
              <a:rPr lang="fr-FR" sz="2400" dirty="0"/>
              <a:t>D - </a:t>
            </a:r>
            <a:r>
              <a:rPr lang="fr-FR" sz="2400" dirty="0" err="1"/>
              <a:t>Dairy</a:t>
            </a:r>
            <a:r>
              <a:rPr lang="fr-FR" sz="2400" dirty="0"/>
              <a:t> </a:t>
            </a:r>
            <a:r>
              <a:rPr lang="fr-FR" sz="2400" dirty="0" err="1"/>
              <a:t>consumption</a:t>
            </a:r>
            <a:r>
              <a:rPr lang="fr-F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465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8902B8-784E-4437-89C1-991B3BC95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" y="263527"/>
            <a:ext cx="11993218" cy="1450757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WHAT IS THE LIKELIEST RISK FACTOR FOR </a:t>
            </a:r>
            <a:br>
              <a:rPr lang="fr-FR" sz="4000" dirty="0"/>
            </a:br>
            <a:r>
              <a:rPr lang="fr-FR" sz="4000" dirty="0"/>
              <a:t>MYCOBACTERIUM BOVIS INFECTION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7929FC-DE1A-4D33-9487-1B5FE3609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375821"/>
            <a:ext cx="10058400" cy="4023360"/>
          </a:xfrm>
        </p:spPr>
        <p:txBody>
          <a:bodyPr>
            <a:normAutofit/>
          </a:bodyPr>
          <a:lstStyle/>
          <a:p>
            <a:endParaRPr lang="fr-FR" sz="2400" dirty="0"/>
          </a:p>
          <a:p>
            <a:r>
              <a:rPr lang="fr-FR" sz="2400" dirty="0"/>
              <a:t>A - </a:t>
            </a:r>
            <a:r>
              <a:rPr lang="fr-FR" sz="2400" strike="sngStrike" dirty="0"/>
              <a:t>Travelling to </a:t>
            </a:r>
            <a:r>
              <a:rPr lang="fr-FR" sz="2400" strike="sngStrike" dirty="0" err="1"/>
              <a:t>exotic</a:t>
            </a:r>
            <a:r>
              <a:rPr lang="fr-FR" sz="2400" strike="sngStrike" dirty="0"/>
              <a:t> places</a:t>
            </a:r>
          </a:p>
          <a:p>
            <a:r>
              <a:rPr lang="fr-FR" sz="2400" dirty="0"/>
              <a:t>B -  </a:t>
            </a:r>
            <a:r>
              <a:rPr lang="fr-FR" sz="2400" strike="sngStrike" dirty="0" err="1"/>
              <a:t>Farm</a:t>
            </a:r>
            <a:r>
              <a:rPr lang="fr-FR" sz="2400" strike="sngStrike" dirty="0"/>
              <a:t> </a:t>
            </a:r>
            <a:r>
              <a:rPr lang="fr-FR" sz="2400" strike="sngStrike" dirty="0" err="1"/>
              <a:t>work</a:t>
            </a:r>
            <a:endParaRPr lang="fr-FR" sz="2400" strike="sngStrike" dirty="0"/>
          </a:p>
          <a:p>
            <a:r>
              <a:rPr lang="fr-FR" sz="2400" dirty="0"/>
              <a:t>C - </a:t>
            </a:r>
            <a:r>
              <a:rPr lang="fr-FR" sz="2400" b="1" dirty="0" err="1"/>
              <a:t>Iatrogenic</a:t>
            </a:r>
            <a:r>
              <a:rPr lang="fr-FR" sz="2400" b="1" dirty="0"/>
              <a:t> : BCG vaccination in </a:t>
            </a:r>
            <a:r>
              <a:rPr lang="fr-FR" sz="2400" b="1" dirty="0" err="1"/>
              <a:t>childhood</a:t>
            </a:r>
            <a:r>
              <a:rPr lang="fr-FR" sz="2400" b="1" dirty="0"/>
              <a:t>   </a:t>
            </a:r>
            <a:r>
              <a:rPr lang="fr-FR" sz="2400" b="1" dirty="0">
                <a:sym typeface="Wingdings" panose="05000000000000000000" pitchFamily="2" charset="2"/>
              </a:rPr>
              <a:t> BCG DISEASE</a:t>
            </a:r>
            <a:endParaRPr lang="fr-FR" sz="2400" b="1" dirty="0"/>
          </a:p>
          <a:p>
            <a:r>
              <a:rPr lang="fr-FR" sz="2400" dirty="0"/>
              <a:t>D - </a:t>
            </a:r>
            <a:r>
              <a:rPr lang="fr-FR" sz="2400" strike="sngStrike" dirty="0" err="1"/>
              <a:t>Dairy</a:t>
            </a:r>
            <a:r>
              <a:rPr lang="fr-FR" sz="2400" strike="sngStrike" dirty="0"/>
              <a:t> </a:t>
            </a:r>
            <a:r>
              <a:rPr lang="fr-FR" sz="2400" strike="sngStrike" dirty="0" err="1"/>
              <a:t>consumption</a:t>
            </a:r>
            <a:r>
              <a:rPr lang="fr-FR" sz="2400" strike="sngStrike" dirty="0"/>
              <a:t>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9127FFC-A598-4256-81C7-F12C4F955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726" y="4591463"/>
            <a:ext cx="6168473" cy="154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76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500FE2-D503-49C0-8C34-065A5069D4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184135"/>
            <a:ext cx="10058400" cy="768350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fr-FR" dirty="0"/>
              <a:t>FROM 06/18 TO 02/19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EB8E63-B602-4627-A660-D7CC1C188DC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9337" y="895188"/>
            <a:ext cx="11634788" cy="896937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2100" dirty="0"/>
              <a:t> </a:t>
            </a:r>
            <a:r>
              <a:rPr lang="fr-FR" sz="2100" dirty="0" err="1"/>
              <a:t>Tritherapy</a:t>
            </a:r>
            <a:r>
              <a:rPr lang="fr-FR" sz="2100" dirty="0"/>
              <a:t> (Rifampicine, Isoniazide, </a:t>
            </a:r>
            <a:r>
              <a:rPr lang="fr-FR" sz="2100" dirty="0" err="1"/>
              <a:t>Ethambutol</a:t>
            </a:r>
            <a:r>
              <a:rPr lang="fr-FR" sz="2100" dirty="0"/>
              <a:t>) </a:t>
            </a:r>
            <a:r>
              <a:rPr lang="fr-FR" sz="2100" dirty="0" err="1"/>
              <a:t>during</a:t>
            </a:r>
            <a:r>
              <a:rPr lang="fr-FR" sz="2100" dirty="0"/>
              <a:t> 2 </a:t>
            </a:r>
            <a:r>
              <a:rPr lang="fr-FR" sz="2100" dirty="0" err="1"/>
              <a:t>months</a:t>
            </a:r>
            <a:r>
              <a:rPr lang="fr-FR" sz="2100" dirty="0"/>
              <a:t>, </a:t>
            </a:r>
            <a:r>
              <a:rPr lang="fr-FR" sz="2100" dirty="0" err="1"/>
              <a:t>then</a:t>
            </a:r>
            <a:r>
              <a:rPr lang="fr-FR" sz="2100" dirty="0"/>
              <a:t> </a:t>
            </a:r>
            <a:r>
              <a:rPr lang="fr-FR" sz="2100" dirty="0" err="1"/>
              <a:t>bitherapy</a:t>
            </a:r>
            <a:r>
              <a:rPr lang="fr-FR" sz="2100" dirty="0"/>
              <a:t> </a:t>
            </a:r>
            <a:r>
              <a:rPr lang="fr-FR" sz="2100" dirty="0" err="1"/>
              <a:t>only</a:t>
            </a:r>
            <a:r>
              <a:rPr lang="fr-FR" sz="2100" dirty="0"/>
              <a:t> (Rifampicine, Isoniazide).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100" dirty="0"/>
              <a:t> The patient </a:t>
            </a:r>
            <a:r>
              <a:rPr lang="fr-FR" sz="2100" dirty="0" err="1"/>
              <a:t>is</a:t>
            </a:r>
            <a:r>
              <a:rPr lang="fr-FR" sz="2100" dirty="0"/>
              <a:t> feeling </a:t>
            </a:r>
            <a:r>
              <a:rPr lang="fr-FR" sz="2100" dirty="0" err="1"/>
              <a:t>better</a:t>
            </a:r>
            <a:r>
              <a:rPr lang="fr-FR" sz="2100" dirty="0"/>
              <a:t>, </a:t>
            </a:r>
            <a:r>
              <a:rPr lang="fr-FR" sz="2100" dirty="0" err="1"/>
              <a:t>blood</a:t>
            </a:r>
            <a:r>
              <a:rPr lang="fr-FR" sz="2100" dirty="0"/>
              <a:t> tests </a:t>
            </a:r>
            <a:r>
              <a:rPr lang="fr-FR" sz="2100" dirty="0" err="1"/>
              <a:t>improve</a:t>
            </a:r>
            <a:r>
              <a:rPr lang="fr-FR" sz="2100" dirty="0"/>
              <a:t>, </a:t>
            </a:r>
            <a:r>
              <a:rPr lang="fr-FR" sz="2100" dirty="0" err="1"/>
              <a:t>lung</a:t>
            </a:r>
            <a:r>
              <a:rPr lang="fr-FR" sz="2100" dirty="0"/>
              <a:t> masses and </a:t>
            </a:r>
            <a:r>
              <a:rPr lang="fr-FR" sz="2100" dirty="0" err="1"/>
              <a:t>lymph</a:t>
            </a:r>
            <a:r>
              <a:rPr lang="fr-FR" sz="2100" dirty="0"/>
              <a:t> </a:t>
            </a:r>
            <a:r>
              <a:rPr lang="fr-FR" sz="2100" dirty="0" err="1"/>
              <a:t>nodes</a:t>
            </a:r>
            <a:r>
              <a:rPr lang="fr-FR" sz="2100" dirty="0"/>
              <a:t> in CT </a:t>
            </a:r>
            <a:r>
              <a:rPr lang="fr-FR" sz="2100" dirty="0" err="1"/>
              <a:t>decrease</a:t>
            </a:r>
            <a:r>
              <a:rPr lang="fr-FR" sz="2100" dirty="0"/>
              <a:t>. </a:t>
            </a:r>
          </a:p>
          <a:p>
            <a:endParaRPr lang="fr-FR" sz="21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E662D0E-6749-4387-9210-640825EAE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6383"/>
            <a:ext cx="6771616" cy="301160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6B2F0B2-FDE3-4D55-B789-59EF3BEE8621}"/>
              </a:ext>
            </a:extLst>
          </p:cNvPr>
          <p:cNvSpPr txBox="1"/>
          <p:nvPr/>
        </p:nvSpPr>
        <p:spPr>
          <a:xfrm>
            <a:off x="2595979" y="4069909"/>
            <a:ext cx="96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04/18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F85B96B-1B2F-4723-8B23-4B87AA4004FE}"/>
              </a:ext>
            </a:extLst>
          </p:cNvPr>
          <p:cNvSpPr txBox="1"/>
          <p:nvPr/>
        </p:nvSpPr>
        <p:spPr>
          <a:xfrm>
            <a:off x="3563387" y="4069909"/>
            <a:ext cx="96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10/18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AD6DBA8E-0DFF-45B1-9146-041509DC7327}"/>
              </a:ext>
            </a:extLst>
          </p:cNvPr>
          <p:cNvCxnSpPr/>
          <p:nvPr/>
        </p:nvCxnSpPr>
        <p:spPr>
          <a:xfrm>
            <a:off x="697065" y="5512905"/>
            <a:ext cx="10230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5406FD8F-4B06-4F13-B98F-C7EFBAB7AD22}"/>
              </a:ext>
            </a:extLst>
          </p:cNvPr>
          <p:cNvCxnSpPr/>
          <p:nvPr/>
        </p:nvCxnSpPr>
        <p:spPr>
          <a:xfrm>
            <a:off x="4704522" y="5791201"/>
            <a:ext cx="7553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DA64D7B7-9B06-4A4C-B1E9-C0D1FD6BE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106" y="3799046"/>
            <a:ext cx="5526156" cy="30116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AC8C156-313A-44F3-85FB-6B8ECB71A75A}"/>
              </a:ext>
            </a:extLst>
          </p:cNvPr>
          <p:cNvSpPr/>
          <p:nvPr/>
        </p:nvSpPr>
        <p:spPr>
          <a:xfrm>
            <a:off x="1510087" y="1958014"/>
            <a:ext cx="10444038" cy="1359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in 1.2 million individuals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                                  </a:t>
            </a:r>
            <a:r>
              <a:rPr lang="fr-FR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04/18 =&gt; 10/18 </a:t>
            </a:r>
            <a:r>
              <a:rPr lang="fr-FR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Hb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: 13, 1  =&gt; 15, 6 mg/L              Bilirubine t : 0.62 =&gt; 0.7  mg/dl (&lt;1.2)        GGT : 26 =&gt; 25  U/L (&lt;60) 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GB : 7290 = &gt; 6800 /mm3             Bilirubine c : 0.2 = &gt; 0.28  mg/dl (&lt;0.39)    TGO : 23 = &gt;19 U/L (&lt;37) </a:t>
            </a:r>
          </a:p>
          <a:p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CRP : 19,8 =&gt; 4, 3 mg/L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PAL : 143 = &gt; 127 U/L (40-130)                    TGP : 21 = &gt; 18 U/L (&lt;41)                   GFR : &gt; 60 = &gt; 60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D25CEAF-739E-4718-8AF3-03EA74EB7DDD}"/>
              </a:ext>
            </a:extLst>
          </p:cNvPr>
          <p:cNvSpPr txBox="1"/>
          <p:nvPr/>
        </p:nvSpPr>
        <p:spPr>
          <a:xfrm>
            <a:off x="8726435" y="3985934"/>
            <a:ext cx="96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04/18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67D4869-86EB-4E7E-A15C-F8D221509ED8}"/>
              </a:ext>
            </a:extLst>
          </p:cNvPr>
          <p:cNvSpPr txBox="1"/>
          <p:nvPr/>
        </p:nvSpPr>
        <p:spPr>
          <a:xfrm>
            <a:off x="9793235" y="3985934"/>
            <a:ext cx="96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10/18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6F8B527F-D2FC-48C0-9032-31260560BBC5}"/>
              </a:ext>
            </a:extLst>
          </p:cNvPr>
          <p:cNvCxnSpPr/>
          <p:nvPr/>
        </p:nvCxnSpPr>
        <p:spPr>
          <a:xfrm>
            <a:off x="7460974" y="5009322"/>
            <a:ext cx="742122" cy="92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18949D84-23C2-4A6A-A6E6-A8CEA6327021}"/>
              </a:ext>
            </a:extLst>
          </p:cNvPr>
          <p:cNvCxnSpPr/>
          <p:nvPr/>
        </p:nvCxnSpPr>
        <p:spPr>
          <a:xfrm>
            <a:off x="11155680" y="4890052"/>
            <a:ext cx="320458" cy="212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52B0F3DE-BB8D-48E4-8BF9-58AB1D05AF91}"/>
              </a:ext>
            </a:extLst>
          </p:cNvPr>
          <p:cNvSpPr txBox="1"/>
          <p:nvPr/>
        </p:nvSpPr>
        <p:spPr>
          <a:xfrm>
            <a:off x="8598010" y="3465791"/>
            <a:ext cx="255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Sagittal section C +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F129E28-E125-4688-9550-B8056B61B264}"/>
              </a:ext>
            </a:extLst>
          </p:cNvPr>
          <p:cNvSpPr txBox="1"/>
          <p:nvPr/>
        </p:nvSpPr>
        <p:spPr>
          <a:xfrm>
            <a:off x="2595979" y="3533485"/>
            <a:ext cx="247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Axial section C+</a:t>
            </a: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24DC45F7-283F-4CD4-AE42-45A798FB0A47}"/>
              </a:ext>
            </a:extLst>
          </p:cNvPr>
          <p:cNvSpPr/>
          <p:nvPr/>
        </p:nvSpPr>
        <p:spPr>
          <a:xfrm>
            <a:off x="3079683" y="4444037"/>
            <a:ext cx="730195" cy="16229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2E87C24D-C6F1-48DE-8B13-603745E69239}"/>
              </a:ext>
            </a:extLst>
          </p:cNvPr>
          <p:cNvSpPr/>
          <p:nvPr/>
        </p:nvSpPr>
        <p:spPr>
          <a:xfrm>
            <a:off x="9329530" y="4439241"/>
            <a:ext cx="609600" cy="21764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09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 animBg="1"/>
      <p:bldP spid="13" grpId="0"/>
      <p:bldP spid="14" grpId="0"/>
      <p:bldP spid="19" grpId="0"/>
      <p:bldP spid="20" grpId="0"/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94C27F-71A9-4CE8-B262-3B4921B33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750" y="501594"/>
            <a:ext cx="10058400" cy="915725"/>
          </a:xfrm>
        </p:spPr>
        <p:txBody>
          <a:bodyPr/>
          <a:lstStyle/>
          <a:p>
            <a:pPr algn="ctr"/>
            <a:r>
              <a:rPr lang="fr-FR" dirty="0"/>
              <a:t> </a:t>
            </a:r>
            <a:r>
              <a:rPr lang="fr-FR" b="1" dirty="0"/>
              <a:t>MARCH 19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EAE110-6B6F-4BE4-B716-14C857C8B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987" y="1417319"/>
            <a:ext cx="10824376" cy="442688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pPr marL="0" indent="0">
              <a:buNone/>
            </a:pPr>
            <a:endParaRPr lang="fr-F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  The patient </a:t>
            </a:r>
            <a:r>
              <a:rPr lang="fr-FR" sz="2400" dirty="0" err="1"/>
              <a:t>is</a:t>
            </a:r>
            <a:r>
              <a:rPr lang="fr-FR" sz="2400" dirty="0"/>
              <a:t> not feeling </a:t>
            </a:r>
            <a:r>
              <a:rPr lang="fr-FR" sz="2400" dirty="0" err="1"/>
              <a:t>well</a:t>
            </a:r>
            <a:r>
              <a:rPr lang="fr-FR" sz="2400" dirty="0"/>
              <a:t> </a:t>
            </a:r>
            <a:r>
              <a:rPr lang="fr-FR" sz="2400" dirty="0" err="1"/>
              <a:t>again</a:t>
            </a:r>
            <a:r>
              <a:rPr lang="fr-FR" sz="2400" dirty="0"/>
              <a:t>: </a:t>
            </a:r>
            <a:r>
              <a:rPr lang="fr-FR" sz="2400" dirty="0" err="1"/>
              <a:t>asthenia</a:t>
            </a:r>
            <a:r>
              <a:rPr lang="fr-FR" sz="2400" dirty="0"/>
              <a:t>, </a:t>
            </a:r>
            <a:r>
              <a:rPr lang="fr-FR" sz="2400" dirty="0" err="1"/>
              <a:t>coughing</a:t>
            </a:r>
            <a:r>
              <a:rPr lang="fr-FR" sz="2400" dirty="0"/>
              <a:t>, </a:t>
            </a:r>
            <a:r>
              <a:rPr lang="fr-FR" sz="2400" dirty="0" err="1"/>
              <a:t>chest</a:t>
            </a:r>
            <a:r>
              <a:rPr lang="fr-FR" sz="2400" dirty="0"/>
              <a:t> pain…</a:t>
            </a:r>
          </a:p>
          <a:p>
            <a:pPr marL="0" indent="0">
              <a:buNone/>
            </a:pPr>
            <a:r>
              <a:rPr lang="fr-FR" sz="24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 Blood test  : 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2400" dirty="0"/>
          </a:p>
          <a:p>
            <a:pPr>
              <a:buFont typeface="Arial" panose="020B0604020202020204" pitchFamily="34" charset="0"/>
              <a:buChar char="•"/>
            </a:pPr>
            <a:endParaRPr lang="fr-FR" sz="2400" dirty="0"/>
          </a:p>
          <a:p>
            <a:pPr>
              <a:buFont typeface="Arial" panose="020B0604020202020204" pitchFamily="34" charset="0"/>
              <a:buChar char="•"/>
            </a:pPr>
            <a:endParaRPr lang="fr-FR" sz="2400" dirty="0"/>
          </a:p>
          <a:p>
            <a:pPr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0" indent="0">
              <a:buNone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7ACF779-0147-473B-BC6E-1C394A9061A3}"/>
              </a:ext>
            </a:extLst>
          </p:cNvPr>
          <p:cNvSpPr txBox="1"/>
          <p:nvPr/>
        </p:nvSpPr>
        <p:spPr>
          <a:xfrm>
            <a:off x="3107635" y="3429000"/>
            <a:ext cx="2988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Hb</a:t>
            </a:r>
            <a:r>
              <a:rPr lang="fr-FR" dirty="0"/>
              <a:t> 15,1  g/dl                                                         </a:t>
            </a:r>
          </a:p>
          <a:p>
            <a:r>
              <a:rPr lang="fr-FR" dirty="0"/>
              <a:t>GB 10 470 /mm3</a:t>
            </a:r>
          </a:p>
          <a:p>
            <a:r>
              <a:rPr lang="fr-FR" b="1" dirty="0"/>
              <a:t>CRP 46,3 mg/L (vs 4,3)</a:t>
            </a:r>
          </a:p>
          <a:p>
            <a:r>
              <a:rPr lang="fr-FR" dirty="0"/>
              <a:t>GFR &gt; 60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3A5CE73-439A-463D-B954-46E5CFDE5EE2}"/>
              </a:ext>
            </a:extLst>
          </p:cNvPr>
          <p:cNvSpPr txBox="1"/>
          <p:nvPr/>
        </p:nvSpPr>
        <p:spPr>
          <a:xfrm>
            <a:off x="5711687" y="3429000"/>
            <a:ext cx="37238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Bilirubine t  : 0,9 mg/dl (&lt;1,2)</a:t>
            </a:r>
          </a:p>
          <a:p>
            <a:r>
              <a:rPr lang="fr-FR" dirty="0"/>
              <a:t>Bilirubine c : 0,19 mg/dl (&lt;0,30)</a:t>
            </a:r>
          </a:p>
          <a:p>
            <a:r>
              <a:rPr lang="fr-FR" dirty="0"/>
              <a:t>TGO : 31 U/L (&lt;37)</a:t>
            </a:r>
          </a:p>
          <a:p>
            <a:r>
              <a:rPr lang="fr-FR" dirty="0"/>
              <a:t>TGO : 34 U/L ( &lt;41)</a:t>
            </a:r>
          </a:p>
          <a:p>
            <a:r>
              <a:rPr lang="fr-FR" dirty="0"/>
              <a:t>GGT  : 52 U/L ( &lt;60) ;</a:t>
            </a:r>
          </a:p>
          <a:p>
            <a:r>
              <a:rPr lang="fr-FR" dirty="0"/>
              <a:t>PAL  : 132 U/L ( &lt; 129); </a:t>
            </a:r>
          </a:p>
        </p:txBody>
      </p:sp>
    </p:spTree>
    <p:extLst>
      <p:ext uri="{BB962C8B-B14F-4D97-AF65-F5344CB8AC3E}">
        <p14:creationId xmlns:p14="http://schemas.microsoft.com/office/powerpoint/2010/main" val="166751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DD5396-CFD2-4824-B85B-18E97631AF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23932" y="956360"/>
            <a:ext cx="5553130" cy="650875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5400" dirty="0"/>
              <a:t>CT CHEST 03/19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386E34DA-1098-42CC-8EE5-C476B3002D5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713"/>
            <a:ext cx="3121025" cy="35687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C083A62-4F26-4360-87F5-3957678C6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9561"/>
            <a:ext cx="3121006" cy="371516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8C8A0C7-3EC4-47A5-B1A5-2FA90F111473}"/>
              </a:ext>
            </a:extLst>
          </p:cNvPr>
          <p:cNvSpPr/>
          <p:nvPr/>
        </p:nvSpPr>
        <p:spPr>
          <a:xfrm>
            <a:off x="6845260" y="1902426"/>
            <a:ext cx="5346740" cy="827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Significant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increase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the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left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lung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mass,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ground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glass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opacity</a:t>
            </a: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2373A4-FF7A-48BB-B721-A273B3268171}"/>
              </a:ext>
            </a:extLst>
          </p:cNvPr>
          <p:cNvSpPr/>
          <p:nvPr/>
        </p:nvSpPr>
        <p:spPr>
          <a:xfrm>
            <a:off x="3223651" y="2998630"/>
            <a:ext cx="6045292" cy="709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Significant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increase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the middle lobe mass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E39828-8BB6-4E4B-95F1-72B3354D2315}"/>
              </a:ext>
            </a:extLst>
          </p:cNvPr>
          <p:cNvSpPr/>
          <p:nvPr/>
        </p:nvSpPr>
        <p:spPr>
          <a:xfrm>
            <a:off x="7693356" y="3499052"/>
            <a:ext cx="4236839" cy="651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Mediastinal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lymph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nodes</a:t>
            </a: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Espace réservé du contenu 13">
            <a:extLst>
              <a:ext uri="{FF2B5EF4-FFF2-40B4-BE49-F238E27FC236}">
                <a16:creationId xmlns:a16="http://schemas.microsoft.com/office/drawing/2014/main" id="{8B22B0BF-1D30-4885-9F32-0D92F7C454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160" y="4174435"/>
            <a:ext cx="4578861" cy="2639875"/>
          </a:xfrm>
          <a:prstGeom prst="rect">
            <a:avLst/>
          </a:prstGeom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A6232133-83AA-4F35-A3CA-40CC154D5E7E}"/>
              </a:ext>
            </a:extLst>
          </p:cNvPr>
          <p:cNvCxnSpPr>
            <a:cxnSpLocks/>
          </p:cNvCxnSpPr>
          <p:nvPr/>
        </p:nvCxnSpPr>
        <p:spPr>
          <a:xfrm flipH="1" flipV="1">
            <a:off x="2014331" y="2469217"/>
            <a:ext cx="535300" cy="411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A0B668EA-895F-4556-BD6D-F623F17F4ECF}"/>
              </a:ext>
            </a:extLst>
          </p:cNvPr>
          <p:cNvCxnSpPr>
            <a:cxnSpLocks/>
          </p:cNvCxnSpPr>
          <p:nvPr/>
        </p:nvCxnSpPr>
        <p:spPr>
          <a:xfrm flipH="1">
            <a:off x="2284567" y="4289458"/>
            <a:ext cx="530128" cy="695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AC8DDB36-D4FC-4802-878E-BBFFD8D2EDCC}"/>
              </a:ext>
            </a:extLst>
          </p:cNvPr>
          <p:cNvCxnSpPr>
            <a:cxnSpLocks/>
          </p:cNvCxnSpPr>
          <p:nvPr/>
        </p:nvCxnSpPr>
        <p:spPr>
          <a:xfrm flipH="1" flipV="1">
            <a:off x="9992139" y="5424785"/>
            <a:ext cx="967409" cy="220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id="{47E10F59-4F24-4A58-B357-AC2E2F69A3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5131" y="117759"/>
            <a:ext cx="3696023" cy="25377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EF4CCA4-74B0-428C-A65C-EEAB96C9AD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6117" y="4244771"/>
            <a:ext cx="3796790" cy="2537700"/>
          </a:xfrm>
          <a:prstGeom prst="rect">
            <a:avLst/>
          </a:prstGeom>
        </p:spPr>
      </p:pic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9F7CDE0E-CE03-4F6C-BAD6-2D4B62E72426}"/>
              </a:ext>
            </a:extLst>
          </p:cNvPr>
          <p:cNvCxnSpPr>
            <a:cxnSpLocks/>
          </p:cNvCxnSpPr>
          <p:nvPr/>
        </p:nvCxnSpPr>
        <p:spPr>
          <a:xfrm flipV="1">
            <a:off x="4291960" y="5021787"/>
            <a:ext cx="649415" cy="2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F580D019-0B7D-4A97-8E93-D633B61B18B0}"/>
              </a:ext>
            </a:extLst>
          </p:cNvPr>
          <p:cNvCxnSpPr>
            <a:cxnSpLocks/>
          </p:cNvCxnSpPr>
          <p:nvPr/>
        </p:nvCxnSpPr>
        <p:spPr>
          <a:xfrm flipV="1">
            <a:off x="4108174" y="1940097"/>
            <a:ext cx="1241231" cy="121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38330AB8-B974-4D53-9848-8D8B9223BF92}"/>
              </a:ext>
            </a:extLst>
          </p:cNvPr>
          <p:cNvSpPr txBox="1"/>
          <p:nvPr/>
        </p:nvSpPr>
        <p:spPr>
          <a:xfrm>
            <a:off x="6454278" y="6221763"/>
            <a:ext cx="247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Axial section C+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9F8DDEC-5547-4468-A0B2-8EE77F057E9D}"/>
              </a:ext>
            </a:extLst>
          </p:cNvPr>
          <p:cNvSpPr txBox="1"/>
          <p:nvPr/>
        </p:nvSpPr>
        <p:spPr>
          <a:xfrm>
            <a:off x="612972" y="3211252"/>
            <a:ext cx="255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Sagittal section C +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1C8AB94-1889-4B76-8AF4-59D7FBE6DE5A}"/>
              </a:ext>
            </a:extLst>
          </p:cNvPr>
          <p:cNvSpPr txBox="1"/>
          <p:nvPr/>
        </p:nvSpPr>
        <p:spPr>
          <a:xfrm>
            <a:off x="4163423" y="2647798"/>
            <a:ext cx="247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Axial section C+</a:t>
            </a:r>
          </a:p>
        </p:txBody>
      </p:sp>
    </p:spTree>
    <p:extLst>
      <p:ext uri="{BB962C8B-B14F-4D97-AF65-F5344CB8AC3E}">
        <p14:creationId xmlns:p14="http://schemas.microsoft.com/office/powerpoint/2010/main" val="148452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41D3AD-0678-40F7-B83D-22EC76C7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dirty="0"/>
              <a:t>CLINICAL CASE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BF1E47-2E17-48F9-8E92-D0E1EA0BD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900" y="1874193"/>
            <a:ext cx="11657937" cy="491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In May 2018, a 28 </a:t>
            </a:r>
            <a:r>
              <a:rPr lang="fr-FR" dirty="0" err="1"/>
              <a:t>year-old</a:t>
            </a:r>
            <a:r>
              <a:rPr lang="fr-FR" dirty="0"/>
              <a:t> patient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chronic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granulomatous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disease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(CGD) </a:t>
            </a:r>
            <a:r>
              <a:rPr lang="fr-FR" dirty="0" err="1"/>
              <a:t>comes</a:t>
            </a:r>
            <a:r>
              <a:rPr lang="fr-FR" dirty="0"/>
              <a:t> to </a:t>
            </a:r>
            <a:r>
              <a:rPr lang="fr-FR" dirty="0" err="1"/>
              <a:t>our</a:t>
            </a:r>
            <a:r>
              <a:rPr lang="fr-FR" dirty="0"/>
              <a:t> service </a:t>
            </a:r>
          </a:p>
          <a:p>
            <a:pPr marL="0" indent="0">
              <a:buNone/>
            </a:pPr>
            <a:r>
              <a:rPr lang="fr-FR" dirty="0"/>
              <a:t>He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suffering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asthenia</a:t>
            </a:r>
            <a:r>
              <a:rPr lang="fr-FR" dirty="0"/>
              <a:t>, </a:t>
            </a:r>
            <a:r>
              <a:rPr lang="fr-FR" dirty="0" err="1"/>
              <a:t>chest</a:t>
            </a:r>
            <a:r>
              <a:rPr lang="fr-FR" dirty="0"/>
              <a:t> pain and dry </a:t>
            </a:r>
            <a:r>
              <a:rPr lang="fr-FR" dirty="0" err="1"/>
              <a:t>cough</a:t>
            </a:r>
            <a:r>
              <a:rPr lang="fr-FR" dirty="0"/>
              <a:t> </a:t>
            </a:r>
            <a:r>
              <a:rPr lang="fr-FR" dirty="0" err="1"/>
              <a:t>since</a:t>
            </a:r>
            <a:r>
              <a:rPr lang="fr-FR" dirty="0"/>
              <a:t> 2 </a:t>
            </a:r>
            <a:r>
              <a:rPr lang="fr-FR" dirty="0" err="1"/>
              <a:t>months</a:t>
            </a:r>
            <a:r>
              <a:rPr lang="fr-FR" dirty="0"/>
              <a:t>. He has </a:t>
            </a:r>
            <a:r>
              <a:rPr lang="fr-FR" dirty="0" err="1"/>
              <a:t>lost</a:t>
            </a:r>
            <a:r>
              <a:rPr lang="fr-FR" dirty="0"/>
              <a:t> 3 kg over the last 6 </a:t>
            </a:r>
            <a:r>
              <a:rPr lang="fr-FR" dirty="0" err="1"/>
              <a:t>months</a:t>
            </a:r>
            <a:r>
              <a:rPr lang="fr-FR" dirty="0"/>
              <a:t>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                  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D934FE4-E742-4F51-964B-BF801D76EFD2}"/>
              </a:ext>
            </a:extLst>
          </p:cNvPr>
          <p:cNvSpPr txBox="1"/>
          <p:nvPr/>
        </p:nvSpPr>
        <p:spPr>
          <a:xfrm>
            <a:off x="0" y="7046601"/>
            <a:ext cx="3538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 </a:t>
            </a:r>
          </a:p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FC5067-C7B3-41BA-993F-012ED98C54B1}"/>
              </a:ext>
            </a:extLst>
          </p:cNvPr>
          <p:cNvSpPr/>
          <p:nvPr/>
        </p:nvSpPr>
        <p:spPr>
          <a:xfrm>
            <a:off x="463829" y="2667862"/>
            <a:ext cx="4373214" cy="1806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Char char="•"/>
            </a:pPr>
            <a:r>
              <a:rPr lang="fr-FR" sz="20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sz="2000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Medical</a:t>
            </a:r>
            <a:r>
              <a:rPr lang="fr-FR" sz="20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sz="2000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history</a:t>
            </a:r>
            <a:r>
              <a:rPr lang="fr-FR" sz="20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Anal </a:t>
            </a:r>
            <a:r>
              <a:rPr lang="fr-FR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granuloma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Anal </a:t>
            </a:r>
            <a:r>
              <a:rPr lang="fr-FR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fistula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treated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by </a:t>
            </a:r>
            <a:r>
              <a:rPr lang="fr-FR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surgery</a:t>
            </a: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fr-FR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Appendicectomy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Shoulder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fracture</a:t>
            </a:r>
            <a:endParaRPr lang="fr-FR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90C67-AFE3-4E4D-BCAB-F0E922A0A7FE}"/>
              </a:ext>
            </a:extLst>
          </p:cNvPr>
          <p:cNvSpPr/>
          <p:nvPr/>
        </p:nvSpPr>
        <p:spPr>
          <a:xfrm>
            <a:off x="490335" y="4552188"/>
            <a:ext cx="3723860" cy="1199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2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Family </a:t>
            </a:r>
            <a:r>
              <a:rPr lang="fr-FR" sz="2000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history</a:t>
            </a:r>
            <a:r>
              <a:rPr lang="fr-FR" sz="2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- 3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brothers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CGD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27C66D-930F-44AF-8724-1DE056C3600B}"/>
              </a:ext>
            </a:extLst>
          </p:cNvPr>
          <p:cNvSpPr/>
          <p:nvPr/>
        </p:nvSpPr>
        <p:spPr>
          <a:xfrm>
            <a:off x="4662114" y="3024373"/>
            <a:ext cx="7459651" cy="1306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Lifestyle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:</a:t>
            </a:r>
          </a:p>
          <a:p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He has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always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lived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Luxembourg.</a:t>
            </a:r>
          </a:p>
          <a:p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He has no allergies,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does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not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smoke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does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not drink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alcohol</a:t>
            </a: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No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recent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travelling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F0BD60-D684-46DD-A144-AD99DE7DFFFC}"/>
              </a:ext>
            </a:extLst>
          </p:cNvPr>
          <p:cNvSpPr/>
          <p:nvPr/>
        </p:nvSpPr>
        <p:spPr>
          <a:xfrm>
            <a:off x="4662115" y="4595604"/>
            <a:ext cx="7447722" cy="16188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Medical</a:t>
            </a:r>
            <a:r>
              <a:rPr lang="fr-FR" sz="2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2000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treatment</a:t>
            </a:r>
            <a:r>
              <a:rPr lang="fr-FR" sz="2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:</a:t>
            </a: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Prophylaxis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since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birth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Cotrimoxazole (TMP-SMX) 1/d and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Itraconazole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100mgx2/d </a:t>
            </a:r>
          </a:p>
          <a:p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Poor observance to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microbial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prophylaxis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since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2017.</a:t>
            </a:r>
          </a:p>
        </p:txBody>
      </p:sp>
    </p:spTree>
    <p:extLst>
      <p:ext uri="{BB962C8B-B14F-4D97-AF65-F5344CB8AC3E}">
        <p14:creationId xmlns:p14="http://schemas.microsoft.com/office/powerpoint/2010/main" val="74040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2F84A4-58D9-429A-9935-DFFFFBEA1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314" y="468764"/>
            <a:ext cx="7720337" cy="1040283"/>
          </a:xfrm>
        </p:spPr>
        <p:txBody>
          <a:bodyPr>
            <a:normAutofit/>
          </a:bodyPr>
          <a:lstStyle/>
          <a:p>
            <a:r>
              <a:rPr lang="fr-FR" sz="4400" dirty="0"/>
              <a:t> WHAT DO YOU SUGGEST TO DO?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77ADD0-B418-444F-B326-5A4E70F6A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9795" y="2596724"/>
            <a:ext cx="5849256" cy="2769412"/>
          </a:xfrm>
        </p:spPr>
        <p:txBody>
          <a:bodyPr>
            <a:normAutofit lnSpcReduction="10000"/>
          </a:bodyPr>
          <a:lstStyle/>
          <a:p>
            <a:endParaRPr lang="fr-FR" sz="2400" dirty="0"/>
          </a:p>
          <a:p>
            <a:r>
              <a:rPr lang="fr-FR" sz="2400" dirty="0"/>
              <a:t>A - Stop </a:t>
            </a:r>
            <a:r>
              <a:rPr lang="fr-FR" sz="2400" dirty="0" err="1"/>
              <a:t>bitherapy</a:t>
            </a:r>
            <a:r>
              <a:rPr lang="fr-FR" sz="2400" dirty="0"/>
              <a:t> </a:t>
            </a:r>
          </a:p>
          <a:p>
            <a:r>
              <a:rPr lang="fr-FR" sz="2400" dirty="0"/>
              <a:t>B - Restart </a:t>
            </a:r>
            <a:r>
              <a:rPr lang="fr-FR" sz="2400" dirty="0" err="1"/>
              <a:t>quadritherapy</a:t>
            </a:r>
            <a:endParaRPr lang="fr-FR" sz="2400" dirty="0"/>
          </a:p>
          <a:p>
            <a:r>
              <a:rPr lang="fr-FR" sz="2400" dirty="0"/>
              <a:t>C - Restart </a:t>
            </a:r>
            <a:r>
              <a:rPr lang="fr-FR" sz="2400" dirty="0" err="1"/>
              <a:t>tritherapy</a:t>
            </a:r>
            <a:r>
              <a:rPr lang="fr-FR" sz="2400" dirty="0"/>
              <a:t> and </a:t>
            </a:r>
            <a:r>
              <a:rPr lang="fr-FR" sz="2400" dirty="0" err="1"/>
              <a:t>add</a:t>
            </a:r>
            <a:r>
              <a:rPr lang="fr-FR" sz="2400" dirty="0"/>
              <a:t> </a:t>
            </a:r>
            <a:r>
              <a:rPr lang="fr-FR" sz="2400" dirty="0" err="1"/>
              <a:t>Moxifloxacine</a:t>
            </a:r>
            <a:endParaRPr lang="fr-FR" sz="2400" dirty="0"/>
          </a:p>
          <a:p>
            <a:r>
              <a:rPr lang="fr-FR" sz="2400" dirty="0"/>
              <a:t>D - </a:t>
            </a:r>
            <a:r>
              <a:rPr lang="fr-FR" sz="2400" dirty="0" err="1"/>
              <a:t>Surgical</a:t>
            </a:r>
            <a:r>
              <a:rPr lang="fr-FR" sz="2400" dirty="0"/>
              <a:t> excision of </a:t>
            </a:r>
            <a:r>
              <a:rPr lang="fr-FR" sz="2400" dirty="0" err="1"/>
              <a:t>pulmonary</a:t>
            </a:r>
            <a:r>
              <a:rPr lang="fr-FR" sz="2400" dirty="0"/>
              <a:t> </a:t>
            </a:r>
            <a:r>
              <a:rPr lang="fr-FR" sz="2400" dirty="0" err="1"/>
              <a:t>lesion</a:t>
            </a:r>
            <a:r>
              <a:rPr lang="fr-FR" sz="2400" dirty="0"/>
              <a:t>(s)</a:t>
            </a:r>
          </a:p>
          <a:p>
            <a:r>
              <a:rPr lang="fr-FR" sz="2400" dirty="0"/>
              <a:t>E - PET CT</a:t>
            </a:r>
          </a:p>
          <a:p>
            <a:endParaRPr lang="fr-FR" sz="2400" dirty="0"/>
          </a:p>
        </p:txBody>
      </p:sp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id="{B6EE71F2-A319-44EE-BBD9-D1C90B435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37" y="1883135"/>
            <a:ext cx="5016016" cy="419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6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2F84A4-58D9-429A-9935-DFFFFBEA1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314" y="468764"/>
            <a:ext cx="7720337" cy="1040283"/>
          </a:xfrm>
        </p:spPr>
        <p:txBody>
          <a:bodyPr>
            <a:normAutofit/>
          </a:bodyPr>
          <a:lstStyle/>
          <a:p>
            <a:r>
              <a:rPr lang="fr-FR" sz="4400" dirty="0"/>
              <a:t> WHAT DO YOU SUGGEST TO DO?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77ADD0-B418-444F-B326-5A4E70F6A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5352" y="2296447"/>
            <a:ext cx="6740940" cy="3092094"/>
          </a:xfrm>
        </p:spPr>
        <p:txBody>
          <a:bodyPr>
            <a:normAutofit/>
          </a:bodyPr>
          <a:lstStyle/>
          <a:p>
            <a:endParaRPr lang="fr-FR" sz="2400" dirty="0"/>
          </a:p>
          <a:p>
            <a:r>
              <a:rPr lang="fr-FR" sz="2400" dirty="0"/>
              <a:t>A - </a:t>
            </a:r>
            <a:r>
              <a:rPr lang="fr-FR" sz="2400" strike="sngStrike" dirty="0"/>
              <a:t>Stop </a:t>
            </a:r>
            <a:r>
              <a:rPr lang="fr-FR" sz="2400" strike="sngStrike" dirty="0" err="1"/>
              <a:t>bitherapy</a:t>
            </a:r>
            <a:r>
              <a:rPr lang="fr-FR" sz="2400" strike="sngStrike" dirty="0"/>
              <a:t> </a:t>
            </a:r>
          </a:p>
          <a:p>
            <a:r>
              <a:rPr lang="fr-FR" sz="2400" dirty="0"/>
              <a:t>B -  </a:t>
            </a:r>
            <a:r>
              <a:rPr lang="fr-FR" sz="2400" strike="sngStrike" dirty="0"/>
              <a:t>Restart </a:t>
            </a:r>
            <a:r>
              <a:rPr lang="fr-FR" sz="2400" strike="sngStrike" dirty="0" err="1"/>
              <a:t>quadritherapy</a:t>
            </a:r>
            <a:endParaRPr lang="fr-FR" sz="2400" strike="sngStrike" dirty="0"/>
          </a:p>
          <a:p>
            <a:r>
              <a:rPr lang="fr-FR" sz="2400" dirty="0"/>
              <a:t>C </a:t>
            </a:r>
            <a:r>
              <a:rPr lang="fr-FR" sz="2400" b="1" dirty="0"/>
              <a:t>-  Restart </a:t>
            </a:r>
            <a:r>
              <a:rPr lang="fr-FR" sz="2400" b="1" dirty="0" err="1"/>
              <a:t>tritherapy</a:t>
            </a:r>
            <a:r>
              <a:rPr lang="fr-FR" sz="2400" b="1" dirty="0"/>
              <a:t> and </a:t>
            </a:r>
            <a:r>
              <a:rPr lang="fr-FR" sz="2400" b="1" dirty="0" err="1"/>
              <a:t>add</a:t>
            </a:r>
            <a:r>
              <a:rPr lang="fr-FR" sz="2400" b="1" dirty="0"/>
              <a:t> </a:t>
            </a:r>
            <a:r>
              <a:rPr lang="fr-FR" sz="2400" b="1" dirty="0" err="1"/>
              <a:t>Moxifloxacine</a:t>
            </a:r>
            <a:endParaRPr lang="fr-FR" sz="2400" b="1" dirty="0"/>
          </a:p>
          <a:p>
            <a:r>
              <a:rPr lang="fr-FR" sz="2400" dirty="0"/>
              <a:t>D - </a:t>
            </a:r>
            <a:r>
              <a:rPr lang="fr-FR" sz="2400" strike="sngStrike" dirty="0" err="1"/>
              <a:t>Surgical</a:t>
            </a:r>
            <a:r>
              <a:rPr lang="fr-FR" sz="2400" strike="sngStrike" dirty="0"/>
              <a:t> </a:t>
            </a:r>
            <a:r>
              <a:rPr lang="fr-FR" sz="2400" strike="sngStrike" dirty="0" err="1"/>
              <a:t>ecxision</a:t>
            </a:r>
            <a:r>
              <a:rPr lang="fr-FR" sz="2400" strike="sngStrike" dirty="0"/>
              <a:t> of </a:t>
            </a:r>
            <a:r>
              <a:rPr lang="fr-FR" sz="2400" strike="sngStrike" dirty="0" err="1"/>
              <a:t>pulmonary</a:t>
            </a:r>
            <a:r>
              <a:rPr lang="fr-FR" sz="2400" strike="sngStrike" dirty="0"/>
              <a:t> </a:t>
            </a:r>
            <a:r>
              <a:rPr lang="fr-FR" sz="2400" strike="sngStrike" dirty="0" err="1"/>
              <a:t>lesion</a:t>
            </a:r>
            <a:endParaRPr lang="fr-FR" sz="2400" strike="sngStrike" dirty="0"/>
          </a:p>
          <a:p>
            <a:r>
              <a:rPr lang="fr-FR" sz="2400" dirty="0"/>
              <a:t>E - </a:t>
            </a:r>
            <a:r>
              <a:rPr lang="fr-FR" sz="2400" strike="sngStrike" dirty="0"/>
              <a:t>PET CT</a:t>
            </a:r>
          </a:p>
          <a:p>
            <a:endParaRPr lang="fr-FR" sz="2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5D8A78E-45E0-4950-AAB2-2F7F81EF4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85" y="1791684"/>
            <a:ext cx="5422667" cy="448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34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CE95EA-C565-4EDD-B208-DA7F23D4D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765" y="715617"/>
            <a:ext cx="10058400" cy="800101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dirty="0"/>
              <a:t>MARCH AND APRIL 19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72C1E8-3EF9-4694-927D-7B7101F13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861" y="1992739"/>
            <a:ext cx="11052313" cy="94752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 </a:t>
            </a:r>
            <a:r>
              <a:rPr lang="fr-FR" sz="2200" dirty="0" err="1"/>
              <a:t>Tritherapy</a:t>
            </a:r>
            <a:r>
              <a:rPr lang="fr-FR" sz="2200" dirty="0"/>
              <a:t> </a:t>
            </a:r>
            <a:r>
              <a:rPr lang="fr-FR" sz="2200" dirty="0" err="1"/>
              <a:t>is</a:t>
            </a:r>
            <a:r>
              <a:rPr lang="fr-FR" sz="2200" dirty="0"/>
              <a:t> </a:t>
            </a:r>
            <a:r>
              <a:rPr lang="fr-FR" sz="2200" dirty="0" err="1"/>
              <a:t>restarted</a:t>
            </a:r>
            <a:r>
              <a:rPr lang="fr-FR" sz="2200" dirty="0"/>
              <a:t>, and </a:t>
            </a:r>
            <a:r>
              <a:rPr lang="fr-FR" sz="2200" dirty="0" err="1"/>
              <a:t>Moxifloxacin</a:t>
            </a:r>
            <a:r>
              <a:rPr lang="fr-FR" sz="2200" dirty="0"/>
              <a:t> </a:t>
            </a:r>
            <a:r>
              <a:rPr lang="fr-FR" sz="2200" dirty="0" err="1"/>
              <a:t>is</a:t>
            </a:r>
            <a:r>
              <a:rPr lang="fr-FR" sz="2200" dirty="0"/>
              <a:t> </a:t>
            </a:r>
            <a:r>
              <a:rPr lang="fr-FR" sz="2200" dirty="0" err="1"/>
              <a:t>added</a:t>
            </a:r>
            <a:endParaRPr lang="fr-FR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200" dirty="0"/>
              <a:t> No </a:t>
            </a:r>
            <a:r>
              <a:rPr lang="fr-FR" sz="2200" dirty="0" err="1"/>
              <a:t>clinical</a:t>
            </a:r>
            <a:r>
              <a:rPr lang="fr-FR" sz="2200" dirty="0"/>
              <a:t> and no </a:t>
            </a:r>
            <a:r>
              <a:rPr lang="fr-FR" sz="2200" dirty="0" err="1"/>
              <a:t>biological</a:t>
            </a:r>
            <a:r>
              <a:rPr lang="fr-FR" sz="2200" dirty="0"/>
              <a:t> </a:t>
            </a:r>
            <a:r>
              <a:rPr lang="fr-FR" sz="2200" dirty="0" err="1"/>
              <a:t>improvement</a:t>
            </a:r>
            <a:r>
              <a:rPr lang="fr-FR" sz="2200" dirty="0"/>
              <a:t> </a:t>
            </a:r>
            <a:r>
              <a:rPr lang="fr-FR" sz="2200" dirty="0" err="1"/>
              <a:t>after</a:t>
            </a:r>
            <a:r>
              <a:rPr lang="fr-FR" sz="2200" dirty="0"/>
              <a:t> </a:t>
            </a:r>
            <a:r>
              <a:rPr lang="fr-FR" sz="2200" dirty="0" err="1"/>
              <a:t>several</a:t>
            </a:r>
            <a:r>
              <a:rPr lang="fr-FR" sz="2200" dirty="0"/>
              <a:t> </a:t>
            </a:r>
            <a:r>
              <a:rPr lang="fr-FR" sz="2200" dirty="0" err="1"/>
              <a:t>weeks</a:t>
            </a:r>
            <a:endParaRPr lang="fr-FR" sz="22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437C743-F809-4236-95B0-5B57D54BB852}"/>
              </a:ext>
            </a:extLst>
          </p:cNvPr>
          <p:cNvSpPr txBox="1"/>
          <p:nvPr/>
        </p:nvSpPr>
        <p:spPr>
          <a:xfrm>
            <a:off x="1749287" y="3317568"/>
            <a:ext cx="3220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Hb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10,46 vs 15,1  g/dl                                                         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GB 10 460 vs 10 470  /mm3</a:t>
            </a:r>
          </a:p>
          <a:p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CRP 126 (vs 46 mg/L in 03/19)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GFR &gt; 60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133A211-E570-4562-891B-263BD4F0EE6E}"/>
              </a:ext>
            </a:extLst>
          </p:cNvPr>
          <p:cNvSpPr txBox="1"/>
          <p:nvPr/>
        </p:nvSpPr>
        <p:spPr>
          <a:xfrm>
            <a:off x="4969566" y="3360967"/>
            <a:ext cx="37238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Bilirubine t  : 0,43 mg/dl (&lt;1,2)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Bilirubine c : 0,27 mg/dl (&lt;0,30)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TGO : 32 U/L (&lt;37)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TGO : 32 U/L ( &lt;41°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GGT  : 75  vs 52 U/L ( &lt;60) ;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PAL  : 130  vs 132 U/L ( &lt; 129)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7E129E0-837D-4C29-9143-DD8C271C662E}"/>
              </a:ext>
            </a:extLst>
          </p:cNvPr>
          <p:cNvSpPr txBox="1"/>
          <p:nvPr/>
        </p:nvSpPr>
        <p:spPr>
          <a:xfrm>
            <a:off x="622852" y="5345434"/>
            <a:ext cx="10946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accent1"/>
                </a:solidFill>
              </a:rPr>
              <a:t> </a:t>
            </a:r>
            <a:r>
              <a:rPr lang="fr-FR" sz="2200" dirty="0" err="1"/>
              <a:t>We</a:t>
            </a:r>
            <a:r>
              <a:rPr lang="fr-FR" sz="2200" dirty="0"/>
              <a:t> </a:t>
            </a:r>
            <a:r>
              <a:rPr lang="fr-FR" sz="2200" dirty="0" err="1"/>
              <a:t>decide</a:t>
            </a:r>
            <a:r>
              <a:rPr lang="fr-FR" sz="2200" dirty="0"/>
              <a:t> to hospitalise the patient, </a:t>
            </a:r>
            <a:r>
              <a:rPr lang="fr-FR" sz="2200" dirty="0" err="1"/>
              <a:t>who</a:t>
            </a:r>
            <a:r>
              <a:rPr lang="fr-FR" sz="2200" dirty="0"/>
              <a:t> </a:t>
            </a:r>
            <a:r>
              <a:rPr lang="fr-FR" sz="2200" dirty="0" err="1"/>
              <a:t>chooses</a:t>
            </a:r>
            <a:r>
              <a:rPr lang="fr-FR" sz="2200" dirty="0"/>
              <a:t> to go to Wiltz in Luxembourg</a:t>
            </a:r>
          </a:p>
        </p:txBody>
      </p:sp>
    </p:spTree>
    <p:extLst>
      <p:ext uri="{BB962C8B-B14F-4D97-AF65-F5344CB8AC3E}">
        <p14:creationId xmlns:p14="http://schemas.microsoft.com/office/powerpoint/2010/main" val="311496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07C59C-9E03-4C2E-A0CB-94DD4250B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0" y="496407"/>
            <a:ext cx="11330609" cy="923797"/>
          </a:xfrm>
        </p:spPr>
        <p:txBody>
          <a:bodyPr>
            <a:normAutofit/>
          </a:bodyPr>
          <a:lstStyle/>
          <a:p>
            <a:r>
              <a:rPr lang="fr-FR" sz="4600" dirty="0"/>
              <a:t>HOSPITALISATION IN LUXEMBOURG IN APRIL 19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FF5A01-872E-4F29-815C-931B3BB31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2137282"/>
            <a:ext cx="6476998" cy="201168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  CT </a:t>
            </a:r>
            <a:r>
              <a:rPr lang="fr-FR" sz="2400" dirty="0" err="1"/>
              <a:t>chest</a:t>
            </a:r>
            <a:r>
              <a:rPr lang="fr-FR" sz="2400" dirty="0"/>
              <a:t>  and PET CT : </a:t>
            </a:r>
            <a:r>
              <a:rPr lang="fr-FR" sz="2400" dirty="0" err="1"/>
              <a:t>confirm</a:t>
            </a:r>
            <a:r>
              <a:rPr lang="fr-FR" sz="2400" dirty="0"/>
              <a:t> the aggravation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  Expectorations :</a:t>
            </a:r>
            <a:r>
              <a:rPr lang="fr-FR" sz="2400" b="1" dirty="0"/>
              <a:t> </a:t>
            </a:r>
          </a:p>
          <a:p>
            <a:pPr marL="0" indent="0">
              <a:buNone/>
            </a:pPr>
            <a:r>
              <a:rPr lang="fr-FR" sz="2400" b="1" dirty="0"/>
              <a:t>    - Aspergillus </a:t>
            </a:r>
            <a:r>
              <a:rPr lang="fr-FR" sz="2400" b="1" dirty="0" err="1"/>
              <a:t>Fumigatus</a:t>
            </a:r>
            <a:r>
              <a:rPr lang="fr-FR" sz="2400" b="1" dirty="0"/>
              <a:t> </a:t>
            </a:r>
          </a:p>
          <a:p>
            <a:pPr marL="0" indent="0">
              <a:buNone/>
            </a:pPr>
            <a:r>
              <a:rPr lang="fr-FR" sz="2400" b="1" dirty="0"/>
              <a:t>    - </a:t>
            </a:r>
            <a:r>
              <a:rPr lang="fr-FR" sz="2400" dirty="0" err="1"/>
              <a:t>Negative</a:t>
            </a:r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F0157FB-EE22-4143-86B8-8CCC5085E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799" y="2253487"/>
            <a:ext cx="5105400" cy="379095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692F8F8-63C5-4DC2-B0F0-7EA8B2E1B0DE}"/>
              </a:ext>
            </a:extLst>
          </p:cNvPr>
          <p:cNvSpPr txBox="1"/>
          <p:nvPr/>
        </p:nvSpPr>
        <p:spPr>
          <a:xfrm>
            <a:off x="304801" y="4330034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1"/>
                </a:solidFill>
              </a:rPr>
              <a:t> 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BAL :</a:t>
            </a:r>
          </a:p>
          <a:p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- Normal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macroscopy</a:t>
            </a: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-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Microbiology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: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negative</a:t>
            </a: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99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222BCF-0347-4B0C-9B67-67AE456D4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353" y="354865"/>
            <a:ext cx="10388338" cy="1232451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400" dirty="0"/>
              <a:t>WHICH TREATMENT WOULD YOU RECOMMEND?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ED735BC-7D04-4B09-A50E-D8886CFA105C}"/>
              </a:ext>
            </a:extLst>
          </p:cNvPr>
          <p:cNvSpPr txBox="1">
            <a:spLocks/>
          </p:cNvSpPr>
          <p:nvPr/>
        </p:nvSpPr>
        <p:spPr>
          <a:xfrm>
            <a:off x="5854564" y="2190291"/>
            <a:ext cx="4797534" cy="2728328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fr-FR" sz="2200" u="sng" dirty="0" err="1"/>
              <a:t>Reminder</a:t>
            </a:r>
            <a:r>
              <a:rPr lang="fr-FR" sz="2200" u="sng" dirty="0"/>
              <a:t> of the </a:t>
            </a:r>
            <a:r>
              <a:rPr lang="fr-FR" sz="2200" u="sng" dirty="0" err="1"/>
              <a:t>patient‘s</a:t>
            </a:r>
            <a:r>
              <a:rPr lang="fr-FR" sz="2200" u="sng" dirty="0"/>
              <a:t> </a:t>
            </a:r>
            <a:r>
              <a:rPr lang="fr-FR" sz="2200" u="sng" dirty="0" err="1"/>
              <a:t>treatment</a:t>
            </a:r>
            <a:r>
              <a:rPr lang="fr-FR" sz="2200" u="sng" dirty="0"/>
              <a:t> </a:t>
            </a:r>
            <a:r>
              <a:rPr lang="fr-FR" u="sng" dirty="0"/>
              <a:t>: 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fr-FR" sz="1400" dirty="0"/>
              <a:t>                               </a:t>
            </a:r>
            <a:r>
              <a:rPr lang="fr-FR" sz="1600" dirty="0" err="1"/>
              <a:t>Levofloxacine</a:t>
            </a:r>
            <a:r>
              <a:rPr lang="fr-FR" sz="1600" dirty="0"/>
              <a:t> 400 mg/d; 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fr-FR" sz="1600" dirty="0"/>
              <a:t>                            </a:t>
            </a:r>
            <a:r>
              <a:rPr lang="fr-FR" sz="1600" dirty="0" err="1"/>
              <a:t>Ethambutol</a:t>
            </a:r>
            <a:r>
              <a:rPr lang="fr-FR" sz="1600" dirty="0"/>
              <a:t> 400mgx3/d; 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fr-FR" sz="1600" dirty="0"/>
              <a:t>                            Isoniazide 300mg/d, 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fr-FR" sz="1600" dirty="0"/>
              <a:t>                            Rifampicine 300mgx3/d , 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fr-FR" sz="1600" dirty="0"/>
              <a:t>                            </a:t>
            </a:r>
            <a:r>
              <a:rPr lang="fr-FR" sz="1600" dirty="0" err="1"/>
              <a:t>Pyroxidine</a:t>
            </a:r>
            <a:r>
              <a:rPr lang="fr-FR" sz="1600" dirty="0"/>
              <a:t> 40mg/d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DB9DF9F-2DF5-4E44-B2CB-45E3AC40ECF1}"/>
              </a:ext>
            </a:extLst>
          </p:cNvPr>
          <p:cNvSpPr txBox="1"/>
          <p:nvPr/>
        </p:nvSpPr>
        <p:spPr>
          <a:xfrm>
            <a:off x="713404" y="2627904"/>
            <a:ext cx="3566496" cy="29238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- Cotrimoxazole</a:t>
            </a:r>
          </a:p>
          <a:p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 - Voriconazole</a:t>
            </a:r>
          </a:p>
          <a:p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C-  Clarithromycine</a:t>
            </a:r>
          </a:p>
          <a:p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 -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Amphotericine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</a:t>
            </a:r>
          </a:p>
          <a:p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-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Itraconazole</a:t>
            </a: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 -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Posaconasole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 -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Caspofungine</a:t>
            </a: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98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0162D0-EF42-4491-BB13-010610FD91A3}"/>
              </a:ext>
            </a:extLst>
          </p:cNvPr>
          <p:cNvSpPr/>
          <p:nvPr/>
        </p:nvSpPr>
        <p:spPr>
          <a:xfrm>
            <a:off x="1113057" y="2319867"/>
            <a:ext cx="3406058" cy="359060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222BCF-0347-4B0C-9B67-67AE456D4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353" y="354865"/>
            <a:ext cx="10388338" cy="1232451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400" dirty="0"/>
              <a:t>WHICH TREATMENT WOULD YOU RECOMMEND?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2ECF76-D8A7-4BDA-BAC0-DE11C3FC0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7981" y="2512025"/>
            <a:ext cx="3101134" cy="3290219"/>
          </a:xfrm>
        </p:spPr>
        <p:txBody>
          <a:bodyPr>
            <a:normAutofit lnSpcReduction="10000"/>
          </a:bodyPr>
          <a:lstStyle/>
          <a:p>
            <a:r>
              <a:rPr lang="fr-FR" sz="2400" dirty="0"/>
              <a:t>A - </a:t>
            </a:r>
            <a:r>
              <a:rPr lang="fr-FR" sz="2400" strike="sngStrike" dirty="0"/>
              <a:t>Cotrimoxazole</a:t>
            </a:r>
            <a:r>
              <a:rPr lang="fr-FR" sz="2400" dirty="0"/>
              <a:t> </a:t>
            </a:r>
          </a:p>
          <a:p>
            <a:r>
              <a:rPr lang="fr-FR" sz="2400" dirty="0"/>
              <a:t>B - </a:t>
            </a:r>
            <a:r>
              <a:rPr lang="fr-FR" sz="2400" strike="sngStrike" dirty="0"/>
              <a:t>Voriconazole</a:t>
            </a:r>
            <a:r>
              <a:rPr lang="fr-FR" sz="2400" dirty="0"/>
              <a:t> </a:t>
            </a:r>
          </a:p>
          <a:p>
            <a:r>
              <a:rPr lang="fr-FR" sz="2400" dirty="0"/>
              <a:t>C - </a:t>
            </a:r>
            <a:r>
              <a:rPr lang="fr-FR" sz="2400" strike="sngStrike" dirty="0"/>
              <a:t>Clarithromycine</a:t>
            </a:r>
            <a:endParaRPr lang="fr-FR" sz="2400" dirty="0"/>
          </a:p>
          <a:p>
            <a:pPr marL="0" indent="0">
              <a:buNone/>
            </a:pPr>
            <a:r>
              <a:rPr lang="fr-FR" sz="2400" dirty="0"/>
              <a:t> D - </a:t>
            </a:r>
            <a:r>
              <a:rPr lang="fr-FR" sz="2400" b="1" dirty="0" err="1"/>
              <a:t>Amphotericine</a:t>
            </a:r>
            <a:r>
              <a:rPr lang="fr-FR" sz="2400" b="1" dirty="0"/>
              <a:t> B</a:t>
            </a:r>
          </a:p>
          <a:p>
            <a:r>
              <a:rPr lang="fr-FR" sz="2400" dirty="0"/>
              <a:t>E -  </a:t>
            </a:r>
            <a:r>
              <a:rPr lang="fr-FR" sz="2400" dirty="0" err="1"/>
              <a:t>I</a:t>
            </a:r>
            <a:r>
              <a:rPr lang="fr-FR" sz="2400" strike="sngStrike" dirty="0" err="1"/>
              <a:t>traconazole</a:t>
            </a:r>
            <a:endParaRPr lang="en-US" sz="2400" dirty="0"/>
          </a:p>
          <a:p>
            <a:r>
              <a:rPr lang="fr-FR" sz="2400" dirty="0"/>
              <a:t>F -  </a:t>
            </a:r>
            <a:r>
              <a:rPr lang="fr-FR" sz="2400" strike="sngStrike" dirty="0" err="1"/>
              <a:t>Posaconasole</a:t>
            </a:r>
            <a:r>
              <a:rPr lang="fr-FR" sz="2400" dirty="0"/>
              <a:t> </a:t>
            </a:r>
          </a:p>
          <a:p>
            <a:r>
              <a:rPr lang="fr-FR" sz="2400" dirty="0"/>
              <a:t>G - </a:t>
            </a:r>
            <a:r>
              <a:rPr lang="fr-FR" sz="2400" strike="sngStrike" dirty="0" err="1"/>
              <a:t>Caspofungine</a:t>
            </a:r>
            <a:endParaRPr lang="fr-FR" sz="2400" dirty="0"/>
          </a:p>
          <a:p>
            <a:endParaRPr lang="fr-FR" sz="240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ED735BC-7D04-4B09-A50E-D8886CFA105C}"/>
              </a:ext>
            </a:extLst>
          </p:cNvPr>
          <p:cNvSpPr txBox="1">
            <a:spLocks/>
          </p:cNvSpPr>
          <p:nvPr/>
        </p:nvSpPr>
        <p:spPr>
          <a:xfrm>
            <a:off x="6281408" y="2618042"/>
            <a:ext cx="4797534" cy="2728328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fr-FR" sz="2200" u="sng" dirty="0" err="1"/>
              <a:t>Reminder</a:t>
            </a:r>
            <a:r>
              <a:rPr lang="fr-FR" sz="2200" u="sng" dirty="0"/>
              <a:t> of Mr T’s </a:t>
            </a:r>
            <a:r>
              <a:rPr lang="fr-FR" sz="2200" u="sng" dirty="0" err="1"/>
              <a:t>medical</a:t>
            </a:r>
            <a:r>
              <a:rPr lang="fr-FR" sz="2200" u="sng" dirty="0"/>
              <a:t> </a:t>
            </a:r>
            <a:r>
              <a:rPr lang="fr-FR" sz="2200" u="sng" dirty="0" err="1"/>
              <a:t>treatment</a:t>
            </a:r>
            <a:r>
              <a:rPr lang="fr-FR" sz="2200" u="sng" dirty="0"/>
              <a:t> </a:t>
            </a:r>
            <a:r>
              <a:rPr lang="fr-FR" u="sng" dirty="0"/>
              <a:t>: 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fr-FR" sz="1400" dirty="0"/>
              <a:t>                               </a:t>
            </a:r>
            <a:r>
              <a:rPr lang="fr-FR" sz="1600" dirty="0" err="1"/>
              <a:t>Levofloxacine</a:t>
            </a:r>
            <a:r>
              <a:rPr lang="fr-FR" sz="1600" dirty="0"/>
              <a:t> 400 mg/d; 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fr-FR" sz="1600" dirty="0"/>
              <a:t>                            </a:t>
            </a:r>
            <a:r>
              <a:rPr lang="fr-FR" sz="1600" dirty="0" err="1"/>
              <a:t>Ethambutol</a:t>
            </a:r>
            <a:r>
              <a:rPr lang="fr-FR" sz="1600" dirty="0"/>
              <a:t> 400mgx3/d; 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fr-FR" sz="1600" dirty="0"/>
              <a:t>                            Isoniazide 300mg/d, 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fr-FR" sz="1600" dirty="0"/>
              <a:t>                            Rifampicine 300mgx3/d , 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fr-FR" sz="1600" dirty="0"/>
              <a:t>                            </a:t>
            </a:r>
            <a:r>
              <a:rPr lang="fr-FR" sz="1600" dirty="0" err="1"/>
              <a:t>Pyroxidine</a:t>
            </a:r>
            <a:r>
              <a:rPr lang="fr-FR" sz="1600" dirty="0"/>
              <a:t> 40mg/d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6937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8E2320B-ED14-4A37-A09C-0ACB9125800F}"/>
              </a:ext>
            </a:extLst>
          </p:cNvPr>
          <p:cNvSpPr txBox="1"/>
          <p:nvPr/>
        </p:nvSpPr>
        <p:spPr>
          <a:xfrm>
            <a:off x="0" y="34757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RECOMMENDATIONS FROM IDSA GUIDELINES </a:t>
            </a:r>
          </a:p>
          <a:p>
            <a:pPr algn="ctr"/>
            <a:r>
              <a:rPr lang="fr-FR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(INFECTIOUS DISEASES SOCIETY OF AMERICA)</a:t>
            </a:r>
          </a:p>
          <a:p>
            <a:pPr algn="ctr"/>
            <a:endParaRPr lang="fr-FR" sz="3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A1988B-02CD-45B6-9305-33351179D06A}"/>
              </a:ext>
            </a:extLst>
          </p:cNvPr>
          <p:cNvSpPr txBox="1">
            <a:spLocks/>
          </p:cNvSpPr>
          <p:nvPr/>
        </p:nvSpPr>
        <p:spPr>
          <a:xfrm>
            <a:off x="324678" y="1676241"/>
            <a:ext cx="11542643" cy="3876578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 For </a:t>
            </a:r>
            <a:r>
              <a:rPr lang="fr-FR" sz="2400" b="1" dirty="0" err="1"/>
              <a:t>primary</a:t>
            </a:r>
            <a:r>
              <a:rPr lang="fr-FR" sz="2400" b="1" dirty="0"/>
              <a:t> </a:t>
            </a:r>
            <a:r>
              <a:rPr lang="fr-FR" sz="2400" b="1" dirty="0" err="1"/>
              <a:t>treatment</a:t>
            </a:r>
            <a:r>
              <a:rPr lang="fr-FR" sz="2400" b="1" dirty="0"/>
              <a:t> of invasive </a:t>
            </a:r>
            <a:r>
              <a:rPr lang="fr-FR" sz="2400" b="1" dirty="0" err="1"/>
              <a:t>pulmonary</a:t>
            </a:r>
            <a:r>
              <a:rPr lang="fr-FR" sz="2400" b="1" dirty="0"/>
              <a:t> </a:t>
            </a:r>
            <a:r>
              <a:rPr lang="fr-FR" sz="2400" b="1" dirty="0" err="1"/>
              <a:t>aspergillosis</a:t>
            </a:r>
            <a:r>
              <a:rPr lang="fr-FR" sz="2400" b="1" dirty="0"/>
              <a:t> :</a:t>
            </a:r>
          </a:p>
          <a:p>
            <a:pPr marL="0" indent="0">
              <a:buNone/>
            </a:pPr>
            <a:r>
              <a:rPr lang="fr-FR" sz="2400" dirty="0"/>
              <a:t>- oral </a:t>
            </a:r>
            <a:r>
              <a:rPr lang="fr-FR" sz="2400" b="1" dirty="0"/>
              <a:t>Voriconazole</a:t>
            </a:r>
            <a:r>
              <a:rPr lang="fr-FR" sz="2400" dirty="0"/>
              <a:t> (200 mg/12h)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recommended</a:t>
            </a:r>
            <a:r>
              <a:rPr lang="fr-FR" sz="2400" dirty="0"/>
              <a:t> for </a:t>
            </a:r>
            <a:r>
              <a:rPr lang="fr-FR" sz="2400" dirty="0" err="1"/>
              <a:t>most</a:t>
            </a:r>
            <a:r>
              <a:rPr lang="fr-FR" sz="2400" dirty="0"/>
              <a:t> patients, </a:t>
            </a:r>
            <a:r>
              <a:rPr lang="fr-FR" sz="2400" dirty="0" err="1"/>
              <a:t>while</a:t>
            </a:r>
            <a:r>
              <a:rPr lang="fr-FR" sz="2400" dirty="0"/>
              <a:t> IV (6mg/kg/12h </a:t>
            </a:r>
            <a:r>
              <a:rPr lang="fr-FR" sz="2400" dirty="0" err="1"/>
              <a:t>day</a:t>
            </a:r>
            <a:r>
              <a:rPr lang="fr-FR" sz="2400" dirty="0"/>
              <a:t> 1 </a:t>
            </a:r>
            <a:r>
              <a:rPr lang="fr-FR" sz="2400" dirty="0" err="1"/>
              <a:t>followed</a:t>
            </a:r>
            <a:r>
              <a:rPr lang="fr-FR" sz="2400" dirty="0"/>
              <a:t> by 4 mg/kg/12h)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recommended</a:t>
            </a:r>
            <a:r>
              <a:rPr lang="fr-FR" sz="2400" dirty="0"/>
              <a:t> for </a:t>
            </a:r>
            <a:r>
              <a:rPr lang="fr-FR" sz="2400" dirty="0" err="1"/>
              <a:t>seriously</a:t>
            </a:r>
            <a:r>
              <a:rPr lang="fr-FR" sz="2400" dirty="0"/>
              <a:t> </a:t>
            </a:r>
            <a:r>
              <a:rPr lang="fr-FR" sz="2400" dirty="0" err="1"/>
              <a:t>ill</a:t>
            </a:r>
            <a:r>
              <a:rPr lang="fr-FR" sz="2400" dirty="0"/>
              <a:t> patients</a:t>
            </a:r>
          </a:p>
          <a:p>
            <a:pPr marL="0" indent="0">
              <a:buNone/>
            </a:pPr>
            <a:r>
              <a:rPr lang="fr-FR" sz="2400" dirty="0"/>
              <a:t>- </a:t>
            </a:r>
            <a:r>
              <a:rPr lang="fr-FR" sz="2400" b="1" dirty="0" err="1"/>
              <a:t>Amphotericine</a:t>
            </a:r>
            <a:r>
              <a:rPr lang="fr-FR" sz="2400" b="1" dirty="0"/>
              <a:t> B </a:t>
            </a:r>
            <a:r>
              <a:rPr lang="fr-FR" sz="2400" dirty="0"/>
              <a:t>(3-5mg/kg/d) </a:t>
            </a:r>
            <a:r>
              <a:rPr lang="fr-FR" sz="2400" dirty="0" err="1"/>
              <a:t>may</a:t>
            </a:r>
            <a:r>
              <a:rPr lang="fr-FR" sz="2400" dirty="0"/>
              <a:t> </a:t>
            </a:r>
            <a:r>
              <a:rPr lang="fr-FR" sz="2400" dirty="0" err="1"/>
              <a:t>be</a:t>
            </a:r>
            <a:r>
              <a:rPr lang="fr-FR" sz="2400" dirty="0"/>
              <a:t> </a:t>
            </a:r>
            <a:r>
              <a:rPr lang="fr-FR" sz="2400" dirty="0" err="1"/>
              <a:t>considered</a:t>
            </a:r>
            <a:r>
              <a:rPr lang="fr-FR" sz="2400" dirty="0"/>
              <a:t> as an alternative </a:t>
            </a:r>
            <a:r>
              <a:rPr lang="fr-FR" sz="2400" dirty="0" err="1"/>
              <a:t>primary</a:t>
            </a:r>
            <a:r>
              <a:rPr lang="fr-FR" sz="2400" dirty="0"/>
              <a:t> </a:t>
            </a:r>
            <a:r>
              <a:rPr lang="fr-FR" sz="2400" dirty="0" err="1"/>
              <a:t>therapy</a:t>
            </a:r>
            <a:br>
              <a:rPr lang="fr-FR" sz="2400" dirty="0"/>
            </a:br>
            <a:endParaRPr lang="fr-F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For </a:t>
            </a:r>
            <a:r>
              <a:rPr lang="en-US" sz="2400" b="1" dirty="0"/>
              <a:t>salvage therapy,</a:t>
            </a:r>
            <a:r>
              <a:rPr lang="en-US" sz="2400" dirty="0"/>
              <a:t> agents include </a:t>
            </a:r>
            <a:r>
              <a:rPr lang="fr-FR" sz="2400" b="1" dirty="0"/>
              <a:t>: </a:t>
            </a:r>
            <a:r>
              <a:rPr lang="fr-FR" sz="2400" b="1" dirty="0" err="1"/>
              <a:t>posaconazole</a:t>
            </a:r>
            <a:r>
              <a:rPr lang="fr-FR" sz="2400" b="1" dirty="0"/>
              <a:t>, </a:t>
            </a:r>
            <a:r>
              <a:rPr lang="fr-FR" sz="2400" b="1" dirty="0" err="1"/>
              <a:t>itraconazole</a:t>
            </a:r>
            <a:r>
              <a:rPr lang="fr-FR" sz="2400" b="1" dirty="0"/>
              <a:t>, </a:t>
            </a:r>
            <a:r>
              <a:rPr lang="fr-FR" sz="2400" b="1" dirty="0" err="1"/>
              <a:t>caspofungine</a:t>
            </a:r>
            <a:r>
              <a:rPr lang="fr-FR" sz="2400" b="1" dirty="0"/>
              <a:t> or </a:t>
            </a:r>
            <a:r>
              <a:rPr lang="fr-FR" sz="2400" b="1" dirty="0" err="1"/>
              <a:t>micafungine</a:t>
            </a:r>
            <a:br>
              <a:rPr lang="fr-FR" sz="2400" dirty="0"/>
            </a:br>
            <a:endParaRPr lang="fr-F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400" b="1" dirty="0"/>
              <a:t> 6 to 12 </a:t>
            </a:r>
            <a:r>
              <a:rPr lang="fr-FR" sz="2400" b="1" dirty="0" err="1"/>
              <a:t>weeks</a:t>
            </a:r>
            <a:r>
              <a:rPr lang="fr-FR" sz="2400" b="1" dirty="0"/>
              <a:t> minimum</a:t>
            </a:r>
            <a:endParaRPr lang="fr-FR" sz="2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D36B549-9C1B-494E-85AA-62D10423894A}"/>
              </a:ext>
            </a:extLst>
          </p:cNvPr>
          <p:cNvSpPr txBox="1"/>
          <p:nvPr/>
        </p:nvSpPr>
        <p:spPr>
          <a:xfrm>
            <a:off x="2567552" y="5694822"/>
            <a:ext cx="962444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Treatment of Aspergillosis: Clinical Practice Guidelines of the Infectious Diseases Society of America</a:t>
            </a:r>
          </a:p>
          <a:p>
            <a:pPr algn="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Thomas J. Walsh,1,a Elias J. Anaissie,2 David W. Denning,13 Raoul Herbrecht,14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Dimitrios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P. Kontoyiannis,3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Kieren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A. Marr,5 Vicki A. Morrison,6,7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Brahm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 Segal,8 William J. Steinbach,9 David A. Stevens,10,11 Jo-Anne van Burik,7 John R. Wingard,12 and Thomas F. Patterson4,a</a:t>
            </a: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28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03327A-6A13-4960-B285-EFB1FFD6A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FE455D-BF59-411E-BCAD-D3F30B35D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262" y="2004405"/>
            <a:ext cx="11962738" cy="3641022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2500" dirty="0"/>
              <a:t> In </a:t>
            </a:r>
            <a:r>
              <a:rPr lang="fr-FR" sz="2500" dirty="0" err="1"/>
              <a:t>our</a:t>
            </a:r>
            <a:r>
              <a:rPr lang="fr-FR" sz="2500" dirty="0"/>
              <a:t> case, </a:t>
            </a:r>
            <a:r>
              <a:rPr lang="fr-FR" sz="2500" dirty="0" err="1"/>
              <a:t>there</a:t>
            </a:r>
            <a:r>
              <a:rPr lang="fr-FR" sz="2500" dirty="0"/>
              <a:t> </a:t>
            </a:r>
            <a:r>
              <a:rPr lang="fr-FR" sz="2500" dirty="0" err="1"/>
              <a:t>was</a:t>
            </a:r>
            <a:r>
              <a:rPr lang="fr-FR" sz="2500" dirty="0"/>
              <a:t> </a:t>
            </a:r>
            <a:r>
              <a:rPr lang="fr-FR" sz="2500" dirty="0" err="1"/>
              <a:t>only</a:t>
            </a:r>
            <a:r>
              <a:rPr lang="fr-FR" sz="2500" dirty="0"/>
              <a:t> one positive expectoration to Aspergillus :  </a:t>
            </a:r>
            <a:r>
              <a:rPr lang="fr-FR" sz="2500" dirty="0" err="1"/>
              <a:t>colonization</a:t>
            </a:r>
            <a:r>
              <a:rPr lang="fr-FR" sz="2500" dirty="0"/>
              <a:t> ? 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25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500" dirty="0"/>
              <a:t> </a:t>
            </a:r>
            <a:r>
              <a:rPr lang="fr-FR" sz="2500" dirty="0" err="1"/>
              <a:t>Because</a:t>
            </a:r>
            <a:r>
              <a:rPr lang="fr-FR" sz="2500" dirty="0"/>
              <a:t> of the </a:t>
            </a:r>
            <a:r>
              <a:rPr lang="fr-FR" sz="2500" dirty="0" err="1"/>
              <a:t>patient’s</a:t>
            </a:r>
            <a:r>
              <a:rPr lang="fr-FR" sz="2500" dirty="0"/>
              <a:t> </a:t>
            </a:r>
            <a:r>
              <a:rPr lang="fr-FR" sz="2500" dirty="0" err="1"/>
              <a:t>immunodepression</a:t>
            </a:r>
            <a:r>
              <a:rPr lang="fr-FR" sz="2500" dirty="0"/>
              <a:t>, invasive </a:t>
            </a:r>
            <a:r>
              <a:rPr lang="fr-FR" sz="2500" dirty="0" err="1"/>
              <a:t>pulmonary</a:t>
            </a:r>
            <a:r>
              <a:rPr lang="fr-FR" sz="2500" dirty="0"/>
              <a:t> </a:t>
            </a:r>
            <a:r>
              <a:rPr lang="fr-FR" sz="2500" dirty="0" err="1"/>
              <a:t>aspergillosis</a:t>
            </a:r>
            <a:r>
              <a:rPr lang="fr-FR" sz="2500" dirty="0"/>
              <a:t> </a:t>
            </a:r>
            <a:r>
              <a:rPr lang="fr-FR" sz="2500" dirty="0" err="1"/>
              <a:t>is</a:t>
            </a:r>
            <a:r>
              <a:rPr lang="fr-FR" sz="2500" dirty="0"/>
              <a:t> probable(</a:t>
            </a:r>
            <a:r>
              <a:rPr lang="en-US" sz="2500" dirty="0"/>
              <a:t>reference to EORTC criteria)</a:t>
            </a:r>
            <a:endParaRPr lang="fr-FR" sz="25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500" dirty="0"/>
              <a:t> He </a:t>
            </a:r>
            <a:r>
              <a:rPr lang="fr-FR" sz="2500" dirty="0" err="1"/>
              <a:t>is</a:t>
            </a:r>
            <a:r>
              <a:rPr lang="fr-FR" sz="2500" dirty="0"/>
              <a:t> </a:t>
            </a:r>
            <a:r>
              <a:rPr lang="fr-FR" sz="2500" dirty="0" err="1"/>
              <a:t>treated</a:t>
            </a:r>
            <a:r>
              <a:rPr lang="fr-FR" sz="2500" dirty="0"/>
              <a:t> </a:t>
            </a:r>
            <a:r>
              <a:rPr lang="fr-FR" sz="2500" dirty="0" err="1"/>
              <a:t>with</a:t>
            </a:r>
            <a:r>
              <a:rPr lang="fr-FR" sz="2500" dirty="0"/>
              <a:t> </a:t>
            </a:r>
            <a:r>
              <a:rPr lang="fr-FR" sz="2500" b="1" dirty="0" err="1"/>
              <a:t>Amphotericine</a:t>
            </a:r>
            <a:r>
              <a:rPr lang="fr-FR" sz="2500" b="1" dirty="0"/>
              <a:t> B IV for 2 </a:t>
            </a:r>
            <a:r>
              <a:rPr lang="fr-FR" sz="2500" b="1" dirty="0" err="1"/>
              <a:t>weeks</a:t>
            </a:r>
            <a:r>
              <a:rPr lang="fr-FR" sz="2500" dirty="0"/>
              <a:t>, </a:t>
            </a:r>
            <a:r>
              <a:rPr lang="fr-FR" sz="2500" dirty="0" err="1"/>
              <a:t>followed</a:t>
            </a:r>
            <a:r>
              <a:rPr lang="fr-FR" sz="2500" dirty="0"/>
              <a:t>, as </a:t>
            </a:r>
            <a:r>
              <a:rPr lang="fr-FR" sz="2500" dirty="0" err="1"/>
              <a:t>prophylaxis</a:t>
            </a:r>
            <a:r>
              <a:rPr lang="fr-FR" sz="2500" dirty="0"/>
              <a:t>, by </a:t>
            </a:r>
            <a:r>
              <a:rPr lang="fr-FR" sz="2500" dirty="0" err="1"/>
              <a:t>aerosolized</a:t>
            </a:r>
            <a:r>
              <a:rPr lang="fr-FR" sz="2500" dirty="0"/>
              <a:t> </a:t>
            </a:r>
            <a:r>
              <a:rPr lang="fr-FR" sz="2500" dirty="0" err="1"/>
              <a:t>Amphotericin</a:t>
            </a:r>
            <a:r>
              <a:rPr lang="fr-FR" sz="2500" dirty="0"/>
              <a:t> B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25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500" dirty="0"/>
              <a:t> </a:t>
            </a:r>
            <a:r>
              <a:rPr lang="fr-FR" sz="2500" dirty="0" err="1"/>
              <a:t>After</a:t>
            </a:r>
            <a:r>
              <a:rPr lang="fr-FR" sz="2500" dirty="0"/>
              <a:t> 2 </a:t>
            </a:r>
            <a:r>
              <a:rPr lang="fr-FR" sz="2500" dirty="0" err="1"/>
              <a:t>weeks</a:t>
            </a:r>
            <a:r>
              <a:rPr lang="fr-FR" sz="2500" dirty="0"/>
              <a:t> of </a:t>
            </a:r>
            <a:r>
              <a:rPr lang="fr-FR" sz="2500" dirty="0" err="1"/>
              <a:t>Amphotericin</a:t>
            </a:r>
            <a:r>
              <a:rPr lang="fr-FR" sz="2500" dirty="0"/>
              <a:t>, </a:t>
            </a:r>
            <a:r>
              <a:rPr lang="fr-FR" sz="2500" dirty="0" err="1"/>
              <a:t>clinico</a:t>
            </a:r>
            <a:r>
              <a:rPr lang="fr-FR" sz="2500" dirty="0"/>
              <a:t>-</a:t>
            </a:r>
            <a:r>
              <a:rPr lang="fr-FR" sz="2500" dirty="0" err="1"/>
              <a:t>biologic</a:t>
            </a:r>
            <a:r>
              <a:rPr lang="fr-FR" sz="2500" dirty="0"/>
              <a:t>-and </a:t>
            </a:r>
            <a:r>
              <a:rPr lang="fr-FR" sz="2500" dirty="0" err="1"/>
              <a:t>radiologic</a:t>
            </a:r>
            <a:r>
              <a:rPr lang="fr-FR" sz="2500" dirty="0"/>
              <a:t> </a:t>
            </a:r>
            <a:r>
              <a:rPr lang="fr-FR" sz="2500" dirty="0" err="1"/>
              <a:t>evolution</a:t>
            </a:r>
            <a:r>
              <a:rPr lang="fr-FR" sz="2500" dirty="0"/>
              <a:t> </a:t>
            </a:r>
            <a:r>
              <a:rPr lang="fr-FR" sz="2500" dirty="0" err="1"/>
              <a:t>is</a:t>
            </a:r>
            <a:r>
              <a:rPr lang="fr-FR" sz="2500" dirty="0"/>
              <a:t> </a:t>
            </a:r>
            <a:r>
              <a:rPr lang="fr-FR" sz="2500" dirty="0" err="1"/>
              <a:t>reported</a:t>
            </a:r>
            <a:r>
              <a:rPr lang="fr-FR" sz="2500" dirty="0"/>
              <a:t> as </a:t>
            </a:r>
            <a:r>
              <a:rPr lang="fr-FR" sz="2500" dirty="0" err="1"/>
              <a:t>satisfactory</a:t>
            </a:r>
            <a:endParaRPr lang="fr-FR" sz="2500" dirty="0"/>
          </a:p>
          <a:p>
            <a:pPr>
              <a:buFont typeface="Arial" panose="020B0604020202020204" pitchFamily="34" charset="0"/>
              <a:buChar char="•"/>
            </a:pPr>
            <a:endParaRPr lang="fr-FR" sz="2500" dirty="0"/>
          </a:p>
          <a:p>
            <a:endParaRPr lang="fr-FR" sz="2500" dirty="0"/>
          </a:p>
        </p:txBody>
      </p:sp>
    </p:spTree>
    <p:extLst>
      <p:ext uri="{BB962C8B-B14F-4D97-AF65-F5344CB8AC3E}">
        <p14:creationId xmlns:p14="http://schemas.microsoft.com/office/powerpoint/2010/main" val="252465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FF4B28-4495-4967-A452-D647CC50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37" y="208550"/>
            <a:ext cx="11581585" cy="1077747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/>
              <a:t>IN MAY AND JUNE 19 (DURING AEROSOLIZED AMPHOTERICINE THERAPY</a:t>
            </a:r>
            <a:r>
              <a:rPr lang="fr-FR" sz="3200" dirty="0"/>
              <a:t>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6E6860-6EBF-4930-B9BD-5BEA46750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207" y="2086382"/>
            <a:ext cx="11581585" cy="34853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2600" b="1" dirty="0"/>
              <a:t> </a:t>
            </a:r>
            <a:r>
              <a:rPr lang="fr-FR" sz="2600" dirty="0"/>
              <a:t>The patient reports </a:t>
            </a:r>
            <a:r>
              <a:rPr lang="fr-FR" sz="2600" dirty="0" err="1"/>
              <a:t>fever</a:t>
            </a:r>
            <a:r>
              <a:rPr lang="fr-FR" sz="2600" dirty="0"/>
              <a:t> and </a:t>
            </a:r>
            <a:r>
              <a:rPr lang="fr-FR" sz="2600" dirty="0" err="1"/>
              <a:t>sweating</a:t>
            </a:r>
            <a:endParaRPr lang="fr-FR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600" dirty="0"/>
              <a:t> Blood test </a:t>
            </a:r>
            <a:r>
              <a:rPr lang="fr-FR" sz="2600" dirty="0" err="1"/>
              <a:t>results</a:t>
            </a:r>
            <a:r>
              <a:rPr lang="fr-FR" sz="2600" dirty="0"/>
              <a:t> : 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2200" dirty="0"/>
          </a:p>
          <a:p>
            <a:pPr>
              <a:buFont typeface="Arial" panose="020B0604020202020204" pitchFamily="34" charset="0"/>
              <a:buChar char="•"/>
            </a:pPr>
            <a:endParaRPr lang="fr-FR" sz="2200" dirty="0"/>
          </a:p>
          <a:p>
            <a:pPr>
              <a:buFont typeface="Arial" panose="020B0604020202020204" pitchFamily="34" charset="0"/>
              <a:buChar char="•"/>
            </a:pPr>
            <a:endParaRPr lang="fr-FR" sz="2200" dirty="0"/>
          </a:p>
          <a:p>
            <a:pPr>
              <a:buFont typeface="Arial" panose="020B0604020202020204" pitchFamily="34" charset="0"/>
              <a:buChar char="•"/>
            </a:pPr>
            <a:endParaRPr lang="fr-FR" sz="2200" dirty="0"/>
          </a:p>
          <a:p>
            <a:pPr>
              <a:buFont typeface="Arial" panose="020B0604020202020204" pitchFamily="34" charset="0"/>
              <a:buChar char="•"/>
            </a:pPr>
            <a:endParaRPr lang="fr-FR" sz="2200" dirty="0"/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endParaRPr lang="fr-FR" sz="29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C3310F4-D49B-4C3A-84F2-637C3DA7A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71" y="3429000"/>
            <a:ext cx="7994598" cy="180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0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743ECB-DA0C-452E-96D1-6294141A6E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06646" y="299482"/>
            <a:ext cx="10058400" cy="889000"/>
          </a:xfrm>
        </p:spPr>
        <p:txBody>
          <a:bodyPr/>
          <a:lstStyle/>
          <a:p>
            <a:pPr algn="ctr"/>
            <a:r>
              <a:rPr lang="fr-FR" dirty="0"/>
              <a:t>CT CHEST 06/19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B092416-09CD-41B2-A73A-93242C769C8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075871" y="1672644"/>
            <a:ext cx="4829175" cy="27146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88DE6D4-E403-448E-8CE4-C28271FAE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408" y="3994566"/>
            <a:ext cx="4047770" cy="261533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7F3EC84-73D7-4965-B594-9CC03B6CE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814" y="402512"/>
            <a:ext cx="3267075" cy="43434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686A22D-DF10-49E9-BBEA-F6F22069FAFD}"/>
              </a:ext>
            </a:extLst>
          </p:cNvPr>
          <p:cNvSpPr txBox="1"/>
          <p:nvPr/>
        </p:nvSpPr>
        <p:spPr>
          <a:xfrm>
            <a:off x="8963048" y="3480424"/>
            <a:ext cx="247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Axial section C+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4C7E2BA-544F-41F1-8422-73C2D9EEA1F0}"/>
              </a:ext>
            </a:extLst>
          </p:cNvPr>
          <p:cNvSpPr txBox="1"/>
          <p:nvPr/>
        </p:nvSpPr>
        <p:spPr>
          <a:xfrm>
            <a:off x="967568" y="4844256"/>
            <a:ext cx="247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Sagittal section C+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47BC21DF-65AC-4861-BE5E-E81F09E73FF5}"/>
              </a:ext>
            </a:extLst>
          </p:cNvPr>
          <p:cNvCxnSpPr/>
          <p:nvPr/>
        </p:nvCxnSpPr>
        <p:spPr>
          <a:xfrm>
            <a:off x="2226684" y="1594534"/>
            <a:ext cx="198782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7EE4CC81-0AE2-431A-BF8A-176C263D8EB3}"/>
              </a:ext>
            </a:extLst>
          </p:cNvPr>
          <p:cNvCxnSpPr/>
          <p:nvPr/>
        </p:nvCxnSpPr>
        <p:spPr>
          <a:xfrm flipH="1" flipV="1">
            <a:off x="6897046" y="3552446"/>
            <a:ext cx="715617" cy="225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A355EF9D-B381-479A-80EA-0C05A7F17892}"/>
              </a:ext>
            </a:extLst>
          </p:cNvPr>
          <p:cNvCxnSpPr/>
          <p:nvPr/>
        </p:nvCxnSpPr>
        <p:spPr>
          <a:xfrm>
            <a:off x="8804022" y="4501109"/>
            <a:ext cx="578517" cy="2448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D23E449B-9061-4DBA-9900-3001EE2162E2}"/>
              </a:ext>
            </a:extLst>
          </p:cNvPr>
          <p:cNvSpPr txBox="1"/>
          <p:nvPr/>
        </p:nvSpPr>
        <p:spPr>
          <a:xfrm>
            <a:off x="1528501" y="5626394"/>
            <a:ext cx="7042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Large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left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lung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mass and middle lobe mass</a:t>
            </a:r>
          </a:p>
        </p:txBody>
      </p:sp>
    </p:spTree>
    <p:extLst>
      <p:ext uri="{BB962C8B-B14F-4D97-AF65-F5344CB8AC3E}">
        <p14:creationId xmlns:p14="http://schemas.microsoft.com/office/powerpoint/2010/main" val="397414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BFD2A9-F9C9-461C-AEB5-7E45C1A16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7" y="8307"/>
            <a:ext cx="12969903" cy="1450757"/>
          </a:xfrm>
        </p:spPr>
        <p:txBody>
          <a:bodyPr>
            <a:normAutofit/>
          </a:bodyPr>
          <a:lstStyle/>
          <a:p>
            <a:r>
              <a:rPr lang="fr-FR" sz="3200" dirty="0"/>
              <a:t>WHAT DO YOU KNOW ABOUT CHRONIC GRANULOMATOUS DISEASE (CGD)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0052E8-B4C7-4614-966D-1EF1BC8AB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7" y="2362507"/>
            <a:ext cx="7977809" cy="2620310"/>
          </a:xfrm>
        </p:spPr>
        <p:txBody>
          <a:bodyPr>
            <a:normAutofit/>
          </a:bodyPr>
          <a:lstStyle/>
          <a:p>
            <a:r>
              <a:rPr lang="fr-FR" sz="2400" dirty="0"/>
              <a:t>A -  It </a:t>
            </a:r>
            <a:r>
              <a:rPr lang="fr-FR" sz="2400" dirty="0" err="1"/>
              <a:t>is</a:t>
            </a:r>
            <a:r>
              <a:rPr lang="fr-FR" sz="2400" dirty="0"/>
              <a:t> a rare </a:t>
            </a:r>
            <a:r>
              <a:rPr lang="fr-FR" sz="2400" dirty="0" err="1"/>
              <a:t>disease</a:t>
            </a:r>
            <a:endParaRPr lang="fr-FR" sz="2400" dirty="0"/>
          </a:p>
          <a:p>
            <a:r>
              <a:rPr lang="fr-FR" sz="2400" dirty="0"/>
              <a:t>B -  It </a:t>
            </a:r>
            <a:r>
              <a:rPr lang="fr-FR" sz="2400" dirty="0" err="1"/>
              <a:t>is</a:t>
            </a:r>
            <a:r>
              <a:rPr lang="fr-FR" sz="2400" dirty="0"/>
              <a:t> a type of </a:t>
            </a:r>
            <a:r>
              <a:rPr lang="fr-FR" sz="2400" dirty="0" err="1"/>
              <a:t>common</a:t>
            </a:r>
            <a:r>
              <a:rPr lang="fr-FR" sz="2400" dirty="0"/>
              <a:t> variable </a:t>
            </a:r>
            <a:r>
              <a:rPr lang="fr-FR" sz="2400" dirty="0" err="1"/>
              <a:t>immunodeficiency</a:t>
            </a:r>
            <a:r>
              <a:rPr lang="fr-FR" sz="2400" dirty="0"/>
              <a:t> (CVID)</a:t>
            </a:r>
          </a:p>
          <a:p>
            <a:r>
              <a:rPr lang="fr-FR" sz="2400" dirty="0"/>
              <a:t>C - It </a:t>
            </a:r>
            <a:r>
              <a:rPr lang="fr-FR" sz="2400" dirty="0" err="1"/>
              <a:t>is</a:t>
            </a:r>
            <a:r>
              <a:rPr lang="fr-FR" sz="2400" dirty="0"/>
              <a:t> a </a:t>
            </a:r>
            <a:r>
              <a:rPr lang="fr-FR" sz="2400" dirty="0" err="1"/>
              <a:t>genetic</a:t>
            </a:r>
            <a:r>
              <a:rPr lang="fr-FR" sz="2400" dirty="0"/>
              <a:t> </a:t>
            </a:r>
            <a:r>
              <a:rPr lang="fr-FR" sz="2400" dirty="0" err="1"/>
              <a:t>disorder</a:t>
            </a:r>
            <a:endParaRPr lang="fr-FR" sz="2400" dirty="0"/>
          </a:p>
          <a:p>
            <a:r>
              <a:rPr lang="fr-FR" sz="2400" dirty="0"/>
              <a:t>D - It </a:t>
            </a:r>
            <a:r>
              <a:rPr lang="fr-FR" sz="2400" dirty="0" err="1"/>
              <a:t>is</a:t>
            </a:r>
            <a:r>
              <a:rPr lang="fr-FR" sz="2400" dirty="0"/>
              <a:t> a </a:t>
            </a:r>
            <a:r>
              <a:rPr lang="en-US" sz="2400" dirty="0"/>
              <a:t>X-linked </a:t>
            </a:r>
            <a:r>
              <a:rPr lang="fr-FR" sz="2400" dirty="0" err="1"/>
              <a:t>genetic</a:t>
            </a:r>
            <a:r>
              <a:rPr lang="fr-FR" sz="2400" dirty="0"/>
              <a:t> </a:t>
            </a:r>
            <a:r>
              <a:rPr lang="fr-FR" sz="2400" dirty="0" err="1"/>
              <a:t>disorder</a:t>
            </a:r>
            <a:endParaRPr lang="fr-FR" sz="2400" dirty="0"/>
          </a:p>
          <a:p>
            <a:r>
              <a:rPr lang="fr-FR" sz="2400" dirty="0"/>
              <a:t>E – It </a:t>
            </a:r>
            <a:r>
              <a:rPr lang="fr-FR" sz="2400" dirty="0" err="1"/>
              <a:t>is</a:t>
            </a:r>
            <a:r>
              <a:rPr lang="fr-FR" sz="2400" dirty="0"/>
              <a:t> an </a:t>
            </a:r>
            <a:r>
              <a:rPr lang="fr-FR" sz="2400" dirty="0" err="1"/>
              <a:t>autoimmune</a:t>
            </a:r>
            <a:r>
              <a:rPr lang="fr-FR" sz="2400" dirty="0"/>
              <a:t> </a:t>
            </a:r>
            <a:r>
              <a:rPr lang="fr-FR" sz="2400" dirty="0" err="1"/>
              <a:t>disease</a:t>
            </a:r>
            <a:r>
              <a:rPr lang="fr-FR" sz="2400" dirty="0"/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60881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EF00DD62-CE3F-4830-BFB1-7A038F2EF6D7}"/>
              </a:ext>
            </a:extLst>
          </p:cNvPr>
          <p:cNvSpPr txBox="1">
            <a:spLocks/>
          </p:cNvSpPr>
          <p:nvPr/>
        </p:nvSpPr>
        <p:spPr>
          <a:xfrm>
            <a:off x="556592" y="397565"/>
            <a:ext cx="11529389" cy="5645426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fr-FR" sz="27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700" dirty="0"/>
              <a:t> This time, </a:t>
            </a:r>
            <a:r>
              <a:rPr lang="fr-FR" sz="2700" dirty="0" err="1"/>
              <a:t>higher</a:t>
            </a:r>
            <a:r>
              <a:rPr lang="fr-FR" sz="2700" dirty="0"/>
              <a:t> </a:t>
            </a:r>
            <a:r>
              <a:rPr lang="fr-FR" sz="2700" dirty="0" err="1"/>
              <a:t>probability</a:t>
            </a:r>
            <a:r>
              <a:rPr lang="fr-FR" sz="2700" dirty="0"/>
              <a:t> of </a:t>
            </a:r>
            <a:r>
              <a:rPr lang="fr-FR" sz="2700" b="1" dirty="0"/>
              <a:t>invasive </a:t>
            </a:r>
            <a:r>
              <a:rPr lang="fr-FR" sz="2700" b="1" dirty="0" err="1"/>
              <a:t>pulmonary</a:t>
            </a:r>
            <a:r>
              <a:rPr lang="fr-FR" sz="2700" b="1" dirty="0"/>
              <a:t> </a:t>
            </a:r>
            <a:r>
              <a:rPr lang="fr-FR" sz="2700" b="1" dirty="0" err="1"/>
              <a:t>aspergillosis</a:t>
            </a:r>
            <a:r>
              <a:rPr lang="fr-FR" sz="2700" b="1" dirty="0"/>
              <a:t> </a:t>
            </a:r>
            <a:r>
              <a:rPr lang="fr-FR" sz="2700" dirty="0" err="1"/>
              <a:t>is</a:t>
            </a:r>
            <a:r>
              <a:rPr lang="fr-FR" sz="2700" dirty="0"/>
              <a:t> </a:t>
            </a:r>
            <a:r>
              <a:rPr lang="fr-FR" sz="2700" dirty="0" err="1"/>
              <a:t>considered</a:t>
            </a:r>
            <a:br>
              <a:rPr lang="fr-FR" sz="2700" dirty="0"/>
            </a:br>
            <a:endParaRPr lang="fr-FR" sz="27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700" dirty="0"/>
              <a:t> </a:t>
            </a:r>
            <a:r>
              <a:rPr lang="fr-FR" sz="2700" dirty="0" err="1"/>
              <a:t>We</a:t>
            </a:r>
            <a:r>
              <a:rPr lang="fr-FR" sz="2700" dirty="0"/>
              <a:t> </a:t>
            </a:r>
            <a:r>
              <a:rPr lang="fr-FR" sz="2700" dirty="0" err="1"/>
              <a:t>try</a:t>
            </a:r>
            <a:r>
              <a:rPr lang="fr-FR" sz="2700" dirty="0"/>
              <a:t> </a:t>
            </a:r>
            <a:r>
              <a:rPr lang="fr-FR" sz="2700" b="1" dirty="0"/>
              <a:t>Voriconazole</a:t>
            </a:r>
            <a:r>
              <a:rPr lang="fr-FR" sz="2700" dirty="0"/>
              <a:t>, but the </a:t>
            </a:r>
            <a:r>
              <a:rPr lang="fr-FR" sz="2700" dirty="0" err="1"/>
              <a:t>target</a:t>
            </a:r>
            <a:r>
              <a:rPr lang="fr-FR" sz="2700" dirty="0"/>
              <a:t> </a:t>
            </a:r>
            <a:r>
              <a:rPr lang="fr-FR" sz="2700" dirty="0" err="1"/>
              <a:t>level</a:t>
            </a:r>
            <a:r>
              <a:rPr lang="fr-FR" sz="2700" dirty="0"/>
              <a:t> </a:t>
            </a:r>
            <a:r>
              <a:rPr lang="fr-FR" sz="2700" dirty="0" err="1"/>
              <a:t>is</a:t>
            </a:r>
            <a:r>
              <a:rPr lang="fr-FR" sz="2700" dirty="0"/>
              <a:t> </a:t>
            </a:r>
            <a:r>
              <a:rPr lang="fr-FR" sz="2700" dirty="0" err="1"/>
              <a:t>never</a:t>
            </a:r>
            <a:r>
              <a:rPr lang="fr-FR" sz="2700" dirty="0"/>
              <a:t> </a:t>
            </a:r>
            <a:r>
              <a:rPr lang="fr-FR" sz="2700" dirty="0" err="1"/>
              <a:t>achieved</a:t>
            </a:r>
            <a:r>
              <a:rPr lang="fr-FR" sz="2700" dirty="0"/>
              <a:t>, </a:t>
            </a:r>
            <a:r>
              <a:rPr lang="fr-FR" sz="2700" dirty="0" err="1"/>
              <a:t>including</a:t>
            </a:r>
            <a:r>
              <a:rPr lang="fr-FR" sz="2700" dirty="0"/>
              <a:t> </a:t>
            </a:r>
            <a:r>
              <a:rPr lang="fr-FR" sz="2700" dirty="0" err="1"/>
              <a:t>with</a:t>
            </a:r>
            <a:r>
              <a:rPr lang="fr-FR" sz="2700" dirty="0"/>
              <a:t> high dose (200mg x3/d)</a:t>
            </a:r>
            <a:br>
              <a:rPr lang="fr-FR" sz="2700" dirty="0"/>
            </a:br>
            <a:endParaRPr lang="fr-FR" sz="27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700" dirty="0"/>
              <a:t> </a:t>
            </a:r>
            <a:r>
              <a:rPr lang="fr-FR" sz="2700" dirty="0" err="1"/>
              <a:t>We</a:t>
            </a:r>
            <a:r>
              <a:rPr lang="fr-FR" sz="2700" dirty="0"/>
              <a:t> </a:t>
            </a:r>
            <a:r>
              <a:rPr lang="fr-FR" sz="2700" dirty="0" err="1"/>
              <a:t>decide</a:t>
            </a:r>
            <a:r>
              <a:rPr lang="fr-FR" sz="2700" dirty="0"/>
              <a:t> to stop Rifampicine</a:t>
            </a:r>
          </a:p>
          <a:p>
            <a:r>
              <a:rPr lang="fr-FR" sz="2700" dirty="0"/>
              <a:t>  - Short combination of </a:t>
            </a:r>
            <a:r>
              <a:rPr lang="fr-FR" sz="2700" dirty="0" err="1"/>
              <a:t>Ambisome</a:t>
            </a:r>
            <a:r>
              <a:rPr lang="fr-FR" sz="2700" dirty="0"/>
              <a:t> and Voriconazole</a:t>
            </a:r>
          </a:p>
          <a:p>
            <a:r>
              <a:rPr lang="fr-FR" sz="2700" dirty="0"/>
              <a:t>  - </a:t>
            </a:r>
            <a:r>
              <a:rPr lang="fr-FR" sz="2700" dirty="0" err="1"/>
              <a:t>Then</a:t>
            </a:r>
            <a:r>
              <a:rPr lang="fr-FR" sz="2700" dirty="0"/>
              <a:t> oral Voriconazole </a:t>
            </a:r>
            <a:r>
              <a:rPr lang="fr-FR" sz="2700" dirty="0" err="1"/>
              <a:t>therapy</a:t>
            </a:r>
            <a:r>
              <a:rPr lang="fr-FR" sz="2700" dirty="0"/>
              <a:t> </a:t>
            </a:r>
            <a:r>
              <a:rPr lang="fr-FR" sz="2700" dirty="0" err="1"/>
              <a:t>only</a:t>
            </a:r>
            <a:endParaRPr lang="fr-FR" sz="2700" dirty="0"/>
          </a:p>
          <a:p>
            <a:endParaRPr lang="fr-FR" sz="2700" dirty="0"/>
          </a:p>
          <a:p>
            <a:pPr marL="0" indent="0">
              <a:buFont typeface="Calibri" panose="020F0502020204030204" pitchFamily="34" charset="0"/>
              <a:buNone/>
            </a:pPr>
            <a:endParaRPr lang="fr-FR" sz="2700" dirty="0"/>
          </a:p>
          <a:p>
            <a:pPr marL="0" indent="0">
              <a:buFont typeface="Calibri" panose="020F0502020204030204" pitchFamily="34" charset="0"/>
              <a:buNone/>
            </a:pPr>
            <a:endParaRPr lang="fr-FR" sz="2700" dirty="0"/>
          </a:p>
          <a:p>
            <a:endParaRPr lang="fr-FR" sz="27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C8848A7-D7A1-48FA-8448-871F0FA01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4" y="5082209"/>
            <a:ext cx="11993216" cy="82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0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227518D4-9EE4-4128-8B7B-6BE305CED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584" y="3643770"/>
            <a:ext cx="2999906" cy="297511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5432CF4-C885-453E-BEB9-CC8F5AF678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44487" y="239117"/>
            <a:ext cx="10058400" cy="7493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JULY 19 (DURING VORICONAZOLE THERAPY) 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DFB49AC1-F7AD-4546-9E12-A1573C00CCC3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252827" y="1306331"/>
            <a:ext cx="12177712" cy="2516611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 The patient </a:t>
            </a:r>
            <a:r>
              <a:rPr lang="fr-FR" sz="2400" dirty="0" err="1"/>
              <a:t>suffers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right hip pain, </a:t>
            </a:r>
            <a:r>
              <a:rPr lang="fr-FR" sz="2400" dirty="0" err="1"/>
              <a:t>he</a:t>
            </a:r>
            <a:r>
              <a:rPr lang="fr-FR" sz="2400" dirty="0"/>
              <a:t> reports pain and </a:t>
            </a:r>
            <a:r>
              <a:rPr lang="fr-FR" sz="2400" dirty="0" err="1"/>
              <a:t>swelling</a:t>
            </a:r>
            <a:r>
              <a:rPr lang="fr-FR" sz="2400" dirty="0"/>
              <a:t> on </a:t>
            </a:r>
            <a:r>
              <a:rPr lang="fr-FR" sz="2400" dirty="0" err="1"/>
              <a:t>his</a:t>
            </a:r>
            <a:r>
              <a:rPr lang="fr-FR" sz="2400" dirty="0"/>
              <a:t> </a:t>
            </a:r>
            <a:r>
              <a:rPr lang="fr-FR" sz="2400" dirty="0" err="1"/>
              <a:t>left</a:t>
            </a:r>
            <a:r>
              <a:rPr lang="fr-FR" sz="2400" dirty="0"/>
              <a:t> </a:t>
            </a:r>
            <a:r>
              <a:rPr lang="fr-FR" sz="2400" dirty="0" err="1"/>
              <a:t>ankle</a:t>
            </a:r>
            <a:r>
              <a:rPr lang="fr-FR" sz="2400" dirty="0"/>
              <a:t>, and </a:t>
            </a:r>
            <a:r>
              <a:rPr lang="fr-FR" sz="2400" dirty="0" err="1"/>
              <a:t>low</a:t>
            </a:r>
            <a:r>
              <a:rPr lang="fr-FR" sz="2400" dirty="0"/>
              <a:t> back pain. No </a:t>
            </a:r>
            <a:r>
              <a:rPr lang="fr-FR" sz="2400" dirty="0" err="1"/>
              <a:t>respiratory</a:t>
            </a:r>
            <a:r>
              <a:rPr lang="fr-FR" sz="2400" dirty="0"/>
              <a:t> complaint</a:t>
            </a:r>
            <a:br>
              <a:rPr lang="fr-FR" sz="2400" dirty="0"/>
            </a:br>
            <a:endParaRPr lang="fr-F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 Blood test shows </a:t>
            </a:r>
            <a:r>
              <a:rPr lang="fr-FR" sz="2400" dirty="0" err="1"/>
              <a:t>persitance</a:t>
            </a:r>
            <a:r>
              <a:rPr lang="fr-FR" sz="2400" dirty="0"/>
              <a:t> of CRP and </a:t>
            </a:r>
            <a:r>
              <a:rPr lang="fr-FR" sz="2400" dirty="0" err="1"/>
              <a:t>severe</a:t>
            </a:r>
            <a:r>
              <a:rPr lang="fr-FR" sz="2400" dirty="0"/>
              <a:t> </a:t>
            </a:r>
            <a:r>
              <a:rPr lang="fr-FR" sz="2400" dirty="0" err="1"/>
              <a:t>liver</a:t>
            </a:r>
            <a:r>
              <a:rPr lang="fr-FR" sz="2400" dirty="0"/>
              <a:t> enzyme </a:t>
            </a:r>
            <a:r>
              <a:rPr lang="fr-FR" sz="2400" dirty="0" err="1"/>
              <a:t>alteration</a:t>
            </a:r>
            <a:br>
              <a:rPr lang="fr-FR" sz="2400" dirty="0"/>
            </a:br>
            <a:endParaRPr lang="fr-F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 </a:t>
            </a:r>
            <a:r>
              <a:rPr lang="fr-FR" sz="2400" dirty="0" err="1"/>
              <a:t>We</a:t>
            </a:r>
            <a:r>
              <a:rPr lang="fr-FR" sz="2400" dirty="0"/>
              <a:t> </a:t>
            </a:r>
            <a:r>
              <a:rPr lang="fr-FR" sz="2400" dirty="0" err="1"/>
              <a:t>decide</a:t>
            </a:r>
            <a:r>
              <a:rPr lang="fr-FR" sz="2400" dirty="0"/>
              <a:t> to hospitalise the patient in August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9EB64FA-C142-45A8-9DCF-434567961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6490" y="2952784"/>
            <a:ext cx="830983" cy="366609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B4F1240-F1C1-4C96-973F-F83D410EC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7473" y="2952783"/>
            <a:ext cx="2671700" cy="366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5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23C836-4A95-4B98-93A0-66D62C666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79306"/>
            <a:ext cx="10058400" cy="1106263"/>
          </a:xfrm>
        </p:spPr>
        <p:txBody>
          <a:bodyPr/>
          <a:lstStyle/>
          <a:p>
            <a:pPr algn="ctr"/>
            <a:r>
              <a:rPr lang="fr-FR" dirty="0"/>
              <a:t>WHAT WOULD YOU SUGGEST TO DO?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68DA52-B6CC-4B98-8006-51E613915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03543"/>
            <a:ext cx="10058400" cy="4023360"/>
          </a:xfrm>
        </p:spPr>
        <p:txBody>
          <a:bodyPr>
            <a:normAutofit/>
          </a:bodyPr>
          <a:lstStyle/>
          <a:p>
            <a:r>
              <a:rPr lang="fr-FR" sz="2400" dirty="0"/>
              <a:t>A - Stop Voriconazole and restart </a:t>
            </a:r>
            <a:r>
              <a:rPr lang="fr-FR" sz="2400" dirty="0" err="1"/>
              <a:t>Amphotericine</a:t>
            </a:r>
            <a:r>
              <a:rPr lang="fr-FR" sz="2400" dirty="0"/>
              <a:t> B </a:t>
            </a:r>
          </a:p>
          <a:p>
            <a:r>
              <a:rPr lang="fr-FR" sz="2400" dirty="0"/>
              <a:t>B - Continue Voriconazole (12 </a:t>
            </a:r>
            <a:r>
              <a:rPr lang="fr-FR" sz="2400" dirty="0" err="1"/>
              <a:t>entire</a:t>
            </a:r>
            <a:r>
              <a:rPr lang="fr-FR" sz="2400" dirty="0"/>
              <a:t> </a:t>
            </a:r>
            <a:r>
              <a:rPr lang="fr-FR" sz="2400" dirty="0" err="1"/>
              <a:t>weeks</a:t>
            </a:r>
            <a:r>
              <a:rPr lang="fr-FR" sz="2400" dirty="0"/>
              <a:t>)</a:t>
            </a:r>
          </a:p>
          <a:p>
            <a:r>
              <a:rPr lang="fr-FR" sz="2400" dirty="0"/>
              <a:t>C - Hip MRI, </a:t>
            </a:r>
            <a:r>
              <a:rPr lang="fr-FR" sz="2400" dirty="0" err="1"/>
              <a:t>Ankle</a:t>
            </a:r>
            <a:r>
              <a:rPr lang="fr-FR" sz="2400" dirty="0"/>
              <a:t> MRI, and  </a:t>
            </a:r>
            <a:r>
              <a:rPr lang="fr-FR" sz="2400" dirty="0" err="1"/>
              <a:t>Lumbar</a:t>
            </a:r>
            <a:r>
              <a:rPr lang="fr-FR" sz="2400" dirty="0"/>
              <a:t> MRI</a:t>
            </a:r>
          </a:p>
          <a:p>
            <a:r>
              <a:rPr lang="fr-FR" sz="2400" dirty="0"/>
              <a:t>D - PET CT</a:t>
            </a:r>
          </a:p>
          <a:p>
            <a:r>
              <a:rPr lang="fr-FR" sz="2400" dirty="0"/>
              <a:t>E - Brain MRI</a:t>
            </a:r>
          </a:p>
          <a:p>
            <a:r>
              <a:rPr lang="fr-FR" sz="2400" dirty="0"/>
              <a:t>F - Abdominal US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76674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23C836-4A95-4B98-93A0-66D62C666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52802"/>
            <a:ext cx="10058400" cy="1119515"/>
          </a:xfrm>
        </p:spPr>
        <p:txBody>
          <a:bodyPr/>
          <a:lstStyle/>
          <a:p>
            <a:pPr algn="ctr"/>
            <a:r>
              <a:rPr lang="fr-FR" dirty="0"/>
              <a:t>WHAT WOULD YOU SUGGEST TO DO?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68DA52-B6CC-4B98-8006-51E613915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13" y="2216795"/>
            <a:ext cx="9766853" cy="4023360"/>
          </a:xfrm>
        </p:spPr>
        <p:txBody>
          <a:bodyPr>
            <a:normAutofit/>
          </a:bodyPr>
          <a:lstStyle/>
          <a:p>
            <a:r>
              <a:rPr lang="fr-FR" sz="2400" dirty="0"/>
              <a:t>A - </a:t>
            </a:r>
            <a:r>
              <a:rPr lang="fr-FR" sz="2400" strike="sngStrike" dirty="0"/>
              <a:t>Stop Voriconazole and restart </a:t>
            </a:r>
            <a:r>
              <a:rPr lang="fr-FR" sz="2400" strike="sngStrike" dirty="0" err="1"/>
              <a:t>Amphotericine</a:t>
            </a:r>
            <a:r>
              <a:rPr lang="fr-FR" sz="2400" strike="sngStrike" dirty="0"/>
              <a:t> B</a:t>
            </a:r>
            <a:endParaRPr lang="fr-FR" sz="2400" dirty="0"/>
          </a:p>
          <a:p>
            <a:r>
              <a:rPr lang="fr-FR" sz="2400" dirty="0"/>
              <a:t>B - </a:t>
            </a:r>
            <a:r>
              <a:rPr lang="fr-FR" sz="2400" strike="sngStrike" dirty="0"/>
              <a:t>Continue Voriconazole (12 </a:t>
            </a:r>
            <a:r>
              <a:rPr lang="fr-FR" sz="2400" strike="sngStrike" dirty="0" err="1"/>
              <a:t>entire</a:t>
            </a:r>
            <a:r>
              <a:rPr lang="fr-FR" sz="2400" strike="sngStrike" dirty="0"/>
              <a:t> </a:t>
            </a:r>
            <a:r>
              <a:rPr lang="fr-FR" sz="2400" strike="sngStrike" dirty="0" err="1"/>
              <a:t>weeks</a:t>
            </a:r>
            <a:r>
              <a:rPr lang="fr-FR" sz="2400" strike="sngStrike" dirty="0"/>
              <a:t>)</a:t>
            </a:r>
          </a:p>
          <a:p>
            <a:r>
              <a:rPr lang="fr-FR" sz="2400" dirty="0"/>
              <a:t>C - </a:t>
            </a:r>
            <a:r>
              <a:rPr lang="fr-FR" sz="2400" b="1" dirty="0"/>
              <a:t>Hip MRI, </a:t>
            </a:r>
            <a:r>
              <a:rPr lang="fr-FR" sz="2400" b="1" dirty="0" err="1"/>
              <a:t>Ankle</a:t>
            </a:r>
            <a:r>
              <a:rPr lang="fr-FR" sz="2400" b="1" dirty="0"/>
              <a:t> MRI, and  </a:t>
            </a:r>
            <a:r>
              <a:rPr lang="fr-FR" sz="2400" b="1" dirty="0" err="1"/>
              <a:t>Lumbar</a:t>
            </a:r>
            <a:r>
              <a:rPr lang="fr-FR" sz="2400" b="1" dirty="0"/>
              <a:t> MRI</a:t>
            </a:r>
            <a:endParaRPr lang="fr-FR" sz="2400" dirty="0"/>
          </a:p>
          <a:p>
            <a:r>
              <a:rPr lang="fr-FR" sz="2400" dirty="0"/>
              <a:t>D - </a:t>
            </a:r>
            <a:r>
              <a:rPr lang="fr-FR" sz="2400" b="1" dirty="0"/>
              <a:t>PET CT</a:t>
            </a:r>
            <a:endParaRPr lang="fr-FR" sz="2400" dirty="0"/>
          </a:p>
          <a:p>
            <a:r>
              <a:rPr lang="fr-FR" sz="2400" dirty="0"/>
              <a:t>E - </a:t>
            </a:r>
            <a:r>
              <a:rPr lang="fr-FR" sz="2400" b="1" dirty="0"/>
              <a:t>Brain MRI</a:t>
            </a:r>
          </a:p>
          <a:p>
            <a:r>
              <a:rPr lang="fr-FR" sz="2400" dirty="0"/>
              <a:t>F - </a:t>
            </a:r>
            <a:r>
              <a:rPr lang="fr-FR" sz="2400" b="1" dirty="0"/>
              <a:t>Abdominal US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1196376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6FCE055-6860-4FE6-9D8E-3FFF3DDAF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7" y="367895"/>
            <a:ext cx="3457575" cy="589597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93BE097-D68D-4DEB-B7D2-4AE81DD8EC8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10197" y="194401"/>
            <a:ext cx="4085086" cy="1156105"/>
          </a:xfrm>
        </p:spPr>
        <p:txBody>
          <a:bodyPr>
            <a:normAutofit/>
          </a:bodyPr>
          <a:lstStyle/>
          <a:p>
            <a:pPr algn="ctr"/>
            <a:r>
              <a:rPr lang="fr-FR" sz="5400" dirty="0"/>
              <a:t>PET CT 08/19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C83D7D1-62B2-46F0-AAA5-DA2E2B6D6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12" y="3428726"/>
            <a:ext cx="4326005" cy="259560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08D03F7-5542-46DD-8413-4B24A512E1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11" y="833671"/>
            <a:ext cx="4326005" cy="238216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9E05022-2CE1-4E0B-9F8A-95CAFF03CA7B}"/>
              </a:ext>
            </a:extLst>
          </p:cNvPr>
          <p:cNvSpPr txBox="1"/>
          <p:nvPr/>
        </p:nvSpPr>
        <p:spPr>
          <a:xfrm>
            <a:off x="3098732" y="1629804"/>
            <a:ext cx="45080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Hypermetabolic</a:t>
            </a:r>
            <a:r>
              <a:rPr lang="fr-F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fr-FR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activity</a:t>
            </a:r>
            <a:r>
              <a:rPr lang="fr-F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on :</a:t>
            </a:r>
          </a:p>
          <a:p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middle lobe, </a:t>
            </a:r>
          </a:p>
          <a:p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fr-F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left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superior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fr-F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inferior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lobe,</a:t>
            </a:r>
          </a:p>
          <a:p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right </a:t>
            </a:r>
            <a:r>
              <a:rPr lang="fr-F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parietal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posterior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chest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wall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</a:p>
          <a:p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fr-F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left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lobe </a:t>
            </a:r>
            <a:r>
              <a:rPr lang="fr-F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thyroid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</a:p>
          <a:p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L5, </a:t>
            </a:r>
          </a:p>
          <a:p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right hip, </a:t>
            </a:r>
          </a:p>
          <a:p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fr-F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behind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left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pectoral, </a:t>
            </a:r>
          </a:p>
          <a:p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fr-F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cecal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</a:p>
          <a:p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and </a:t>
            </a:r>
            <a:r>
              <a:rPr lang="fr-F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many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superior and inferior 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diaphragmatic and left axillary lymph nodes.</a:t>
            </a: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99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2099DA8-42EA-4B72-B8D4-97956D39EDD5}"/>
              </a:ext>
            </a:extLst>
          </p:cNvPr>
          <p:cNvSpPr/>
          <p:nvPr/>
        </p:nvSpPr>
        <p:spPr>
          <a:xfrm>
            <a:off x="1320800" y="419100"/>
            <a:ext cx="100838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DBAEF6F-DFA5-42B5-A0FA-C2F8579D7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353" y="341087"/>
            <a:ext cx="10058400" cy="1589313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fr-FR" dirty="0"/>
              <a:t>MRI : WHAT DIAGNOSIS CAN BE MADE? </a:t>
            </a:r>
            <a:br>
              <a:rPr lang="fr-FR" dirty="0"/>
            </a:b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4AFB914-9595-486B-9A48-32C3AA780A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75" y="1649802"/>
            <a:ext cx="5878978" cy="4278581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CC19042-3F5C-4971-A753-AFB97C424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1" y="1649803"/>
            <a:ext cx="4628117" cy="427858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BC128C3-ED4B-4D4D-8CCF-F00FD0EC8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300" y="1649802"/>
            <a:ext cx="2552700" cy="427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627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889B7C8-0C39-4453-8EA8-A901E90046A6}"/>
              </a:ext>
            </a:extLst>
          </p:cNvPr>
          <p:cNvSpPr/>
          <p:nvPr/>
        </p:nvSpPr>
        <p:spPr>
          <a:xfrm>
            <a:off x="8951133" y="5644379"/>
            <a:ext cx="3136900" cy="5237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F7A534-A8DE-4063-B9E6-6572E84924F1}"/>
              </a:ext>
            </a:extLst>
          </p:cNvPr>
          <p:cNvSpPr/>
          <p:nvPr/>
        </p:nvSpPr>
        <p:spPr>
          <a:xfrm>
            <a:off x="4358146" y="5623100"/>
            <a:ext cx="4536138" cy="67524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7B1B8D-8182-4052-BF81-07E574DA8CAD}"/>
              </a:ext>
            </a:extLst>
          </p:cNvPr>
          <p:cNvSpPr/>
          <p:nvPr/>
        </p:nvSpPr>
        <p:spPr>
          <a:xfrm>
            <a:off x="128520" y="5627980"/>
            <a:ext cx="3516379" cy="6077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64F025-A6F2-414E-AC10-BF3EE934EA65}"/>
              </a:ext>
            </a:extLst>
          </p:cNvPr>
          <p:cNvSpPr/>
          <p:nvPr/>
        </p:nvSpPr>
        <p:spPr>
          <a:xfrm>
            <a:off x="1281655" y="331485"/>
            <a:ext cx="9993447" cy="84573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DBAEF6F-DFA5-42B5-A0FA-C2F8579D7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353" y="341087"/>
            <a:ext cx="10058400" cy="1450757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fr-FR" dirty="0"/>
              <a:t>MRI : WHAT DIAGNOSIS CAN BE MADE ? </a:t>
            </a:r>
            <a:br>
              <a:rPr lang="fr-FR" dirty="0"/>
            </a:b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4AFB914-9595-486B-9A48-32C3AA780A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676" y="1289708"/>
            <a:ext cx="5878978" cy="4278581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CC19042-3F5C-4971-A753-AFB97C424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88" y="1289709"/>
            <a:ext cx="4628117" cy="427858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BC128C3-ED4B-4D4D-8CCF-F00FD0EC8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300" y="1289707"/>
            <a:ext cx="2552700" cy="427858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2078576-1F22-4282-B4AE-CD83FF0A31F4}"/>
              </a:ext>
            </a:extLst>
          </p:cNvPr>
          <p:cNvSpPr txBox="1"/>
          <p:nvPr/>
        </p:nvSpPr>
        <p:spPr>
          <a:xfrm>
            <a:off x="-359001" y="5568289"/>
            <a:ext cx="433727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/>
              <a:t>diaphyseal</a:t>
            </a:r>
            <a:r>
              <a:rPr lang="fr-FR" sz="2000" dirty="0"/>
              <a:t> tibial </a:t>
            </a:r>
            <a:r>
              <a:rPr lang="fr-FR" sz="2000" dirty="0" err="1"/>
              <a:t>abscess</a:t>
            </a:r>
            <a:r>
              <a:rPr lang="fr-FR" sz="2000" dirty="0"/>
              <a:t> and </a:t>
            </a:r>
            <a:r>
              <a:rPr lang="fr-FR" sz="2000" dirty="0" err="1"/>
              <a:t>osteomyelitis</a:t>
            </a:r>
            <a:endParaRPr lang="fr-FR" sz="2000" dirty="0"/>
          </a:p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501844-9FFA-4170-86BA-27CC101E7BCC}"/>
              </a:ext>
            </a:extLst>
          </p:cNvPr>
          <p:cNvSpPr txBox="1"/>
          <p:nvPr/>
        </p:nvSpPr>
        <p:spPr>
          <a:xfrm>
            <a:off x="4358146" y="5625352"/>
            <a:ext cx="4465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/>
              <a:t>abscess</a:t>
            </a:r>
            <a:r>
              <a:rPr lang="fr-FR" sz="2000" dirty="0"/>
              <a:t> at back of the </a:t>
            </a:r>
            <a:r>
              <a:rPr lang="fr-FR" sz="2000" dirty="0" err="1"/>
              <a:t>femoral</a:t>
            </a:r>
            <a:r>
              <a:rPr lang="fr-FR" sz="2000" dirty="0"/>
              <a:t> </a:t>
            </a:r>
            <a:r>
              <a:rPr lang="fr-FR" sz="2000" dirty="0" err="1"/>
              <a:t>head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dirty="0" err="1"/>
              <a:t>osteomyelitis</a:t>
            </a:r>
            <a:r>
              <a:rPr lang="fr-FR" sz="2000" dirty="0"/>
              <a:t> and </a:t>
            </a:r>
            <a:r>
              <a:rPr lang="fr-FR" sz="2000" dirty="0" err="1"/>
              <a:t>myositis</a:t>
            </a:r>
            <a:endParaRPr lang="fr-FR" sz="20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79D200F-13AD-4EBE-9D05-2FABDAC0C8EF}"/>
              </a:ext>
            </a:extLst>
          </p:cNvPr>
          <p:cNvSpPr txBox="1"/>
          <p:nvPr/>
        </p:nvSpPr>
        <p:spPr>
          <a:xfrm>
            <a:off x="8907393" y="5684895"/>
            <a:ext cx="3432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L5 </a:t>
            </a:r>
            <a:r>
              <a:rPr lang="fr-FR" sz="2000" dirty="0" err="1"/>
              <a:t>spondylitis</a:t>
            </a:r>
            <a:r>
              <a:rPr lang="fr-FR" sz="2000" dirty="0"/>
              <a:t> </a:t>
            </a:r>
            <a:r>
              <a:rPr lang="fr-FR" sz="2000" dirty="0" err="1"/>
              <a:t>without</a:t>
            </a:r>
            <a:r>
              <a:rPr lang="fr-FR" sz="2000" dirty="0"/>
              <a:t> </a:t>
            </a:r>
            <a:r>
              <a:rPr lang="fr-FR" sz="2000" dirty="0" err="1"/>
              <a:t>discitis</a:t>
            </a:r>
            <a:endParaRPr lang="fr-FR" sz="2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35D952D-BC08-4ED0-9C7B-ADBE9CF07871}"/>
              </a:ext>
            </a:extLst>
          </p:cNvPr>
          <p:cNvSpPr txBox="1"/>
          <p:nvPr/>
        </p:nvSpPr>
        <p:spPr>
          <a:xfrm>
            <a:off x="128521" y="1452357"/>
            <a:ext cx="2663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Sagittale T2 FAT SAT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D38EA8FB-163B-4C5A-9E86-5ACC20F9B200}"/>
              </a:ext>
            </a:extLst>
          </p:cNvPr>
          <p:cNvCxnSpPr>
            <a:cxnSpLocks/>
          </p:cNvCxnSpPr>
          <p:nvPr/>
        </p:nvCxnSpPr>
        <p:spPr>
          <a:xfrm>
            <a:off x="1487353" y="2610677"/>
            <a:ext cx="1448464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F78B21D4-F5F7-43AF-88F8-F2CBC7994C78}"/>
              </a:ext>
            </a:extLst>
          </p:cNvPr>
          <p:cNvSpPr txBox="1"/>
          <p:nvPr/>
        </p:nvSpPr>
        <p:spPr>
          <a:xfrm>
            <a:off x="4946536" y="1437435"/>
            <a:ext cx="2663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Axiale T2 FAT SAT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FB55EE60-F960-47A9-B80F-FDEDB05A56AD}"/>
              </a:ext>
            </a:extLst>
          </p:cNvPr>
          <p:cNvCxnSpPr>
            <a:cxnSpLocks/>
          </p:cNvCxnSpPr>
          <p:nvPr/>
        </p:nvCxnSpPr>
        <p:spPr>
          <a:xfrm>
            <a:off x="4744278" y="4108174"/>
            <a:ext cx="8368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6EA5BCB2-2BB5-4DF2-B3FB-73271CFF3FC4}"/>
              </a:ext>
            </a:extLst>
          </p:cNvPr>
          <p:cNvSpPr txBox="1"/>
          <p:nvPr/>
        </p:nvSpPr>
        <p:spPr>
          <a:xfrm>
            <a:off x="9583806" y="1432858"/>
            <a:ext cx="2663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Sagittale T2 FAT SAT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927C8812-D926-492F-9FCE-E662FDFD681B}"/>
              </a:ext>
            </a:extLst>
          </p:cNvPr>
          <p:cNvCxnSpPr>
            <a:cxnSpLocks/>
          </p:cNvCxnSpPr>
          <p:nvPr/>
        </p:nvCxnSpPr>
        <p:spPr>
          <a:xfrm flipV="1">
            <a:off x="10274060" y="4108175"/>
            <a:ext cx="430587" cy="755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3401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E34598-D116-4CE6-B259-3C1E661DE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8195A54-B52B-4141-91C2-25C27C833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690" y="38222"/>
            <a:ext cx="3080743" cy="3918704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E7D8DA0-C781-418C-8925-AE4A8974A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354" y="446440"/>
            <a:ext cx="2770283" cy="315504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D09E0F2-75AD-416B-BC9C-2491C1EF7F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691" y="38338"/>
            <a:ext cx="3063715" cy="391870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9C72D2D-E5D7-4948-B74E-74F4CC6C0B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0742" cy="395704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5DC25E9-E937-46CB-A21A-192D92971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550" y="3761322"/>
            <a:ext cx="2204274" cy="300818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D94486B-6DEC-4414-BD16-7A3194CA235A}"/>
              </a:ext>
            </a:extLst>
          </p:cNvPr>
          <p:cNvSpPr/>
          <p:nvPr/>
        </p:nvSpPr>
        <p:spPr>
          <a:xfrm>
            <a:off x="389176" y="4490239"/>
            <a:ext cx="8754824" cy="115293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DIAGNOSIS CAN BE MADE ?</a:t>
            </a:r>
          </a:p>
          <a:p>
            <a:pPr algn="ctr"/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(in </a:t>
            </a:r>
            <a:r>
              <a:rPr lang="fr-FR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this</a:t>
            </a:r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clinical</a:t>
            </a:r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case and as </a:t>
            </a:r>
            <a:r>
              <a:rPr lang="fr-FR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differential</a:t>
            </a:r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diagnosis</a:t>
            </a:r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D44305-5EDA-45C0-B00D-5A391459E8C0}"/>
              </a:ext>
            </a:extLst>
          </p:cNvPr>
          <p:cNvSpPr/>
          <p:nvPr/>
        </p:nvSpPr>
        <p:spPr>
          <a:xfrm>
            <a:off x="9968018" y="3273492"/>
            <a:ext cx="1834806" cy="2749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Axial T2 FLAIR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4A58FB-96B2-482D-B904-CDBC9944948F}"/>
              </a:ext>
            </a:extLst>
          </p:cNvPr>
          <p:cNvSpPr/>
          <p:nvPr/>
        </p:nvSpPr>
        <p:spPr>
          <a:xfrm>
            <a:off x="9598550" y="6428537"/>
            <a:ext cx="2204274" cy="434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Axial T1 flash 3D C +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87AF8C-D8A3-429C-B553-E98E13C65C03}"/>
              </a:ext>
            </a:extLst>
          </p:cNvPr>
          <p:cNvSpPr/>
          <p:nvPr/>
        </p:nvSpPr>
        <p:spPr>
          <a:xfrm>
            <a:off x="6791341" y="69188"/>
            <a:ext cx="2204274" cy="434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Axial T2 SWI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986D23-FAD7-44BD-8FB5-C100803F92CE}"/>
              </a:ext>
            </a:extLst>
          </p:cNvPr>
          <p:cNvSpPr/>
          <p:nvPr/>
        </p:nvSpPr>
        <p:spPr>
          <a:xfrm>
            <a:off x="506721" y="89053"/>
            <a:ext cx="2204274" cy="434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Axial T1 flash 3D C +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DB1BDE-B354-49D0-A3AB-E3BA96BECB1B}"/>
              </a:ext>
            </a:extLst>
          </p:cNvPr>
          <p:cNvSpPr/>
          <p:nvPr/>
        </p:nvSpPr>
        <p:spPr>
          <a:xfrm>
            <a:off x="3727897" y="89053"/>
            <a:ext cx="2204274" cy="434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Axial T1 flash 3D C +</a:t>
            </a:r>
          </a:p>
        </p:txBody>
      </p:sp>
    </p:spTree>
    <p:extLst>
      <p:ext uri="{BB962C8B-B14F-4D97-AF65-F5344CB8AC3E}">
        <p14:creationId xmlns:p14="http://schemas.microsoft.com/office/powerpoint/2010/main" val="173976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11C4286-781D-44B0-9F0E-4D1B9F0DA216}"/>
              </a:ext>
            </a:extLst>
          </p:cNvPr>
          <p:cNvSpPr/>
          <p:nvPr/>
        </p:nvSpPr>
        <p:spPr>
          <a:xfrm>
            <a:off x="4666080" y="4703545"/>
            <a:ext cx="4076806" cy="15905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0E34598-D116-4CE6-B259-3C1E661DE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E7D8DA0-C781-418C-8925-AE4A8974A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354" y="446440"/>
            <a:ext cx="2770283" cy="315504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5DC25E9-E937-46CB-A21A-192D92971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550" y="3761322"/>
            <a:ext cx="2204274" cy="30081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FD44305-5EDA-45C0-B00D-5A391459E8C0}"/>
              </a:ext>
            </a:extLst>
          </p:cNvPr>
          <p:cNvSpPr/>
          <p:nvPr/>
        </p:nvSpPr>
        <p:spPr>
          <a:xfrm>
            <a:off x="9968018" y="3273492"/>
            <a:ext cx="1834806" cy="2749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Axial T2 FLAIR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4A58FB-96B2-482D-B904-CDBC9944948F}"/>
              </a:ext>
            </a:extLst>
          </p:cNvPr>
          <p:cNvSpPr/>
          <p:nvPr/>
        </p:nvSpPr>
        <p:spPr>
          <a:xfrm>
            <a:off x="9598550" y="6428537"/>
            <a:ext cx="2204274" cy="434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Axial T1 flash 3D C +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11FAD5-4799-412B-8172-801C3F12D382}"/>
              </a:ext>
            </a:extLst>
          </p:cNvPr>
          <p:cNvSpPr/>
          <p:nvPr/>
        </p:nvSpPr>
        <p:spPr>
          <a:xfrm>
            <a:off x="908658" y="3923952"/>
            <a:ext cx="8150087" cy="695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DIAGNOSIS CAN BE MADE?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9C72D2D-E5D7-4948-B74E-74F4CC6C0B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5" y="77919"/>
            <a:ext cx="3080742" cy="395704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D09E0F2-75AD-416B-BC9C-2491C1EF7F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223" y="97088"/>
            <a:ext cx="3063715" cy="3918704"/>
          </a:xfrm>
          <a:prstGeom prst="rect">
            <a:avLst/>
          </a:prstGeom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8195A54-B52B-4141-91C2-25C27C833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776" y="71209"/>
            <a:ext cx="3080743" cy="3918704"/>
          </a:xfr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5CF955E-4CC3-4EFD-BA63-E133570EB1B5}"/>
              </a:ext>
            </a:extLst>
          </p:cNvPr>
          <p:cNvSpPr txBox="1"/>
          <p:nvPr/>
        </p:nvSpPr>
        <p:spPr>
          <a:xfrm>
            <a:off x="4983701" y="4677666"/>
            <a:ext cx="54099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        </a:t>
            </a:r>
            <a:r>
              <a:rPr lang="fr-FR" sz="2000" dirty="0" err="1"/>
              <a:t>Differential</a:t>
            </a:r>
            <a:r>
              <a:rPr lang="fr-FR" sz="2000" dirty="0"/>
              <a:t> </a:t>
            </a:r>
            <a:r>
              <a:rPr lang="fr-FR" sz="2000" dirty="0" err="1"/>
              <a:t>diagnosis</a:t>
            </a:r>
            <a:r>
              <a:rPr lang="fr-FR" sz="2000" dirty="0"/>
              <a:t> :</a:t>
            </a:r>
          </a:p>
          <a:p>
            <a:r>
              <a:rPr lang="fr-FR" sz="2000" dirty="0"/>
              <a:t>- </a:t>
            </a:r>
            <a:r>
              <a:rPr lang="fr-FR" sz="2000" dirty="0" err="1"/>
              <a:t>Bacterial</a:t>
            </a:r>
            <a:r>
              <a:rPr lang="fr-FR" sz="2000" dirty="0"/>
              <a:t> </a:t>
            </a:r>
            <a:r>
              <a:rPr lang="fr-FR" sz="2000" dirty="0" err="1"/>
              <a:t>abscess</a:t>
            </a:r>
            <a:r>
              <a:rPr lang="fr-FR" sz="2000" dirty="0"/>
              <a:t> </a:t>
            </a:r>
          </a:p>
          <a:p>
            <a:r>
              <a:rPr lang="fr-FR" sz="2000" dirty="0"/>
              <a:t>- </a:t>
            </a:r>
            <a:r>
              <a:rPr lang="fr-FR" sz="2000" dirty="0" err="1"/>
              <a:t>Tumor</a:t>
            </a:r>
            <a:r>
              <a:rPr lang="fr-FR" sz="2000" dirty="0"/>
              <a:t> </a:t>
            </a:r>
          </a:p>
          <a:p>
            <a:r>
              <a:rPr lang="fr-FR" sz="2000" dirty="0"/>
              <a:t>- </a:t>
            </a:r>
            <a:r>
              <a:rPr lang="fr-FR" sz="2000" dirty="0" err="1"/>
              <a:t>Toxoplasmosis</a:t>
            </a:r>
            <a:r>
              <a:rPr lang="fr-FR" sz="2000" dirty="0"/>
              <a:t> </a:t>
            </a:r>
          </a:p>
          <a:p>
            <a:r>
              <a:rPr lang="fr-FR" sz="2000" dirty="0"/>
              <a:t>- </a:t>
            </a:r>
            <a:r>
              <a:rPr lang="fr-FR" sz="2000" dirty="0" err="1"/>
              <a:t>Miliary</a:t>
            </a:r>
            <a:r>
              <a:rPr lang="fr-FR" sz="2000" dirty="0"/>
              <a:t> </a:t>
            </a:r>
            <a:r>
              <a:rPr lang="fr-FR" sz="2000" dirty="0" err="1"/>
              <a:t>Tuberculosis</a:t>
            </a:r>
            <a:r>
              <a:rPr lang="fr-FR" sz="2000" dirty="0"/>
              <a:t> </a:t>
            </a:r>
            <a:endParaRPr lang="fr-FR" strike="sngStrike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986D23-FAD7-44BD-8FB5-C100803F92CE}"/>
              </a:ext>
            </a:extLst>
          </p:cNvPr>
          <p:cNvSpPr/>
          <p:nvPr/>
        </p:nvSpPr>
        <p:spPr>
          <a:xfrm>
            <a:off x="631307" y="70070"/>
            <a:ext cx="2204274" cy="434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Axial T1 flash 3D C +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DB1BDE-B354-49D0-A3AB-E3BA96BECB1B}"/>
              </a:ext>
            </a:extLst>
          </p:cNvPr>
          <p:cNvSpPr/>
          <p:nvPr/>
        </p:nvSpPr>
        <p:spPr>
          <a:xfrm>
            <a:off x="3692963" y="159475"/>
            <a:ext cx="2204274" cy="434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Axial T1 flash 3D C +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87AF8C-D8A3-429C-B553-E98E13C65C03}"/>
              </a:ext>
            </a:extLst>
          </p:cNvPr>
          <p:cNvSpPr/>
          <p:nvPr/>
        </p:nvSpPr>
        <p:spPr>
          <a:xfrm>
            <a:off x="6626010" y="126403"/>
            <a:ext cx="2204274" cy="434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Axial T2 SWI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894D5F-92A9-4051-B3CA-4317CDB1BB09}"/>
              </a:ext>
            </a:extLst>
          </p:cNvPr>
          <p:cNvSpPr/>
          <p:nvPr/>
        </p:nvSpPr>
        <p:spPr>
          <a:xfrm>
            <a:off x="844070" y="4979751"/>
            <a:ext cx="2730500" cy="5713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/>
              <a:t>-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Invasive </a:t>
            </a:r>
            <a:r>
              <a:rPr lang="fr-FR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Aspergillosis</a:t>
            </a:r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222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092F249-D7FE-4F62-9BD4-37AFED8D44E9}"/>
              </a:ext>
            </a:extLst>
          </p:cNvPr>
          <p:cNvSpPr/>
          <p:nvPr/>
        </p:nvSpPr>
        <p:spPr>
          <a:xfrm>
            <a:off x="1524000" y="558800"/>
            <a:ext cx="9918700" cy="11779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87E2ADE-B104-48F5-AE81-F0A2604C30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5138" y="287338"/>
            <a:ext cx="11726862" cy="1449387"/>
          </a:xfrm>
        </p:spPr>
        <p:txBody>
          <a:bodyPr>
            <a:noAutofit/>
          </a:bodyPr>
          <a:lstStyle/>
          <a:p>
            <a:pPr algn="ctr"/>
            <a:br>
              <a:rPr lang="fr-FR" sz="4000" dirty="0"/>
            </a:br>
            <a:br>
              <a:rPr lang="fr-FR" sz="4000" dirty="0"/>
            </a:br>
            <a:r>
              <a:rPr lang="fr-FR" sz="4000" dirty="0"/>
              <a:t>WHAT ARE THE TWO TYPES OF ORGANISMS </a:t>
            </a:r>
            <a:br>
              <a:rPr lang="fr-FR" sz="4000" dirty="0"/>
            </a:br>
            <a:r>
              <a:rPr lang="fr-FR" sz="4000" dirty="0"/>
              <a:t>IN SPONDYLITIS WITHOUT DISCITIS ?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2EA7CB1-1931-4347-8853-F22CBA0719E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8" y="1858961"/>
            <a:ext cx="2591436" cy="471170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26CDED4-4BE4-44C3-AD89-DA81BCEC2EF8}"/>
              </a:ext>
            </a:extLst>
          </p:cNvPr>
          <p:cNvSpPr txBox="1"/>
          <p:nvPr/>
        </p:nvSpPr>
        <p:spPr>
          <a:xfrm>
            <a:off x="4161183" y="3225800"/>
            <a:ext cx="5963478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          </a:t>
            </a:r>
            <a:r>
              <a:rPr lang="fr-FR" sz="2400" dirty="0" err="1"/>
              <a:t>Mycobacteria</a:t>
            </a:r>
            <a:r>
              <a:rPr lang="fr-FR" sz="2400" dirty="0"/>
              <a:t> and </a:t>
            </a:r>
            <a:r>
              <a:rPr lang="fr-FR" sz="2400" dirty="0" err="1"/>
              <a:t>fungal</a:t>
            </a:r>
            <a:r>
              <a:rPr lang="fr-FR" sz="2400" dirty="0"/>
              <a:t> </a:t>
            </a:r>
            <a:r>
              <a:rPr lang="fr-FR" sz="2400" dirty="0" err="1"/>
              <a:t>pathogens</a:t>
            </a:r>
            <a:endParaRPr lang="fr-FR" sz="2400" dirty="0"/>
          </a:p>
          <a:p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215F6E-ADFC-4557-A276-60FF37662B70}"/>
              </a:ext>
            </a:extLst>
          </p:cNvPr>
          <p:cNvSpPr/>
          <p:nvPr/>
        </p:nvSpPr>
        <p:spPr>
          <a:xfrm>
            <a:off x="1987826" y="6106835"/>
            <a:ext cx="2173357" cy="4638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SAGITTAL T2 STIR</a:t>
            </a:r>
          </a:p>
        </p:txBody>
      </p:sp>
    </p:spTree>
    <p:extLst>
      <p:ext uri="{BB962C8B-B14F-4D97-AF65-F5344CB8AC3E}">
        <p14:creationId xmlns:p14="http://schemas.microsoft.com/office/powerpoint/2010/main" val="373076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BFD2A9-F9C9-461C-AEB5-7E45C1A16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313" y="286603"/>
            <a:ext cx="11264348" cy="1450757"/>
          </a:xfrm>
        </p:spPr>
        <p:txBody>
          <a:bodyPr>
            <a:noAutofit/>
          </a:bodyPr>
          <a:lstStyle/>
          <a:p>
            <a:pPr algn="ctr"/>
            <a:r>
              <a:rPr lang="fr-FR" dirty="0"/>
              <a:t>WHAT DO YOU KNOW ABOUT </a:t>
            </a:r>
            <a:br>
              <a:rPr lang="fr-FR" dirty="0"/>
            </a:br>
            <a:r>
              <a:rPr lang="fr-FR" dirty="0"/>
              <a:t>CHRONIC GRANULOMATOUS DISEASE (CGD)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0052E8-B4C7-4614-966D-1EF1BC8AB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2173356"/>
            <a:ext cx="11622156" cy="4161183"/>
          </a:xfrm>
        </p:spPr>
        <p:txBody>
          <a:bodyPr>
            <a:normAutofit/>
          </a:bodyPr>
          <a:lstStyle/>
          <a:p>
            <a:r>
              <a:rPr lang="fr-FR" sz="2400" b="1" dirty="0"/>
              <a:t>A - It </a:t>
            </a:r>
            <a:r>
              <a:rPr lang="fr-FR" sz="2400" b="1" dirty="0" err="1"/>
              <a:t>is</a:t>
            </a:r>
            <a:r>
              <a:rPr lang="fr-FR" sz="2400" b="1" dirty="0"/>
              <a:t> a rare </a:t>
            </a:r>
            <a:r>
              <a:rPr lang="fr-FR" sz="2400" b="1" dirty="0" err="1"/>
              <a:t>disease</a:t>
            </a:r>
            <a:r>
              <a:rPr lang="fr-FR" sz="2400" b="1" dirty="0"/>
              <a:t> </a:t>
            </a:r>
          </a:p>
          <a:p>
            <a:r>
              <a:rPr lang="fr-FR" sz="2400" dirty="0"/>
              <a:t>B- </a:t>
            </a:r>
            <a:r>
              <a:rPr lang="fr-FR" sz="2400" strike="sngStrike" dirty="0"/>
              <a:t>It </a:t>
            </a:r>
            <a:r>
              <a:rPr lang="fr-FR" sz="2400" strike="sngStrike" dirty="0" err="1"/>
              <a:t>is</a:t>
            </a:r>
            <a:r>
              <a:rPr lang="fr-FR" sz="2400" strike="sngStrike" dirty="0"/>
              <a:t> a type of </a:t>
            </a:r>
            <a:r>
              <a:rPr lang="fr-FR" sz="2400" strike="sngStrike" dirty="0" err="1"/>
              <a:t>common</a:t>
            </a:r>
            <a:r>
              <a:rPr lang="fr-FR" sz="2400" strike="sngStrike" dirty="0"/>
              <a:t> variable </a:t>
            </a:r>
            <a:r>
              <a:rPr lang="fr-FR" sz="2400" strike="sngStrike" dirty="0" err="1"/>
              <a:t>immunodeficiency</a:t>
            </a:r>
            <a:r>
              <a:rPr lang="fr-FR" sz="2400" strike="sngStrike" dirty="0"/>
              <a:t> (CVID)</a:t>
            </a:r>
          </a:p>
          <a:p>
            <a:r>
              <a:rPr lang="fr-FR" sz="2400" b="1" dirty="0"/>
              <a:t>C - It </a:t>
            </a:r>
            <a:r>
              <a:rPr lang="fr-FR" sz="2400" b="1" dirty="0" err="1"/>
              <a:t>is</a:t>
            </a:r>
            <a:r>
              <a:rPr lang="fr-FR" sz="2400" b="1" dirty="0"/>
              <a:t> a </a:t>
            </a:r>
            <a:r>
              <a:rPr lang="fr-FR" sz="2400" b="1" dirty="0" err="1"/>
              <a:t>genetic</a:t>
            </a:r>
            <a:r>
              <a:rPr lang="fr-FR" sz="2400" b="1" dirty="0"/>
              <a:t> </a:t>
            </a:r>
            <a:r>
              <a:rPr lang="fr-FR" sz="2400" b="1" dirty="0" err="1"/>
              <a:t>disorder</a:t>
            </a:r>
            <a:r>
              <a:rPr lang="fr-FR" sz="2400" b="1" dirty="0"/>
              <a:t> </a:t>
            </a:r>
          </a:p>
          <a:p>
            <a:r>
              <a:rPr lang="fr-FR" sz="2400" b="1" dirty="0"/>
              <a:t>D - It </a:t>
            </a:r>
            <a:r>
              <a:rPr lang="fr-FR" sz="2400" b="1" dirty="0" err="1"/>
              <a:t>is</a:t>
            </a:r>
            <a:r>
              <a:rPr lang="fr-FR" sz="2400" b="1" dirty="0"/>
              <a:t> a </a:t>
            </a:r>
            <a:r>
              <a:rPr lang="en-US" sz="2400" b="1" dirty="0"/>
              <a:t>X-linked </a:t>
            </a:r>
            <a:r>
              <a:rPr lang="fr-FR" sz="2400" b="1" dirty="0" err="1"/>
              <a:t>genetic</a:t>
            </a:r>
            <a:r>
              <a:rPr lang="fr-FR" sz="2400" b="1" dirty="0"/>
              <a:t> </a:t>
            </a:r>
            <a:r>
              <a:rPr lang="fr-FR" sz="2400" b="1" dirty="0" err="1"/>
              <a:t>disorder</a:t>
            </a:r>
            <a:endParaRPr lang="fr-FR" sz="2400" dirty="0"/>
          </a:p>
          <a:p>
            <a:pPr marL="0" indent="0">
              <a:buNone/>
            </a:pPr>
            <a:r>
              <a:rPr lang="fr-FR" sz="2400" dirty="0"/>
              <a:t> E- </a:t>
            </a:r>
            <a:r>
              <a:rPr lang="fr-FR" sz="2400" strike="sngStrike" dirty="0"/>
              <a:t>It </a:t>
            </a:r>
            <a:r>
              <a:rPr lang="fr-FR" sz="2400" strike="sngStrike" dirty="0" err="1"/>
              <a:t>is</a:t>
            </a:r>
            <a:r>
              <a:rPr lang="fr-FR" sz="2400" strike="sngStrike" dirty="0"/>
              <a:t> an </a:t>
            </a:r>
            <a:r>
              <a:rPr lang="fr-FR" sz="2400" strike="sngStrike" dirty="0" err="1"/>
              <a:t>autoimmune</a:t>
            </a:r>
            <a:r>
              <a:rPr lang="fr-FR" sz="2400" strike="sngStrike" dirty="0"/>
              <a:t> </a:t>
            </a:r>
            <a:r>
              <a:rPr lang="fr-FR" sz="2400" strike="sngStrike" dirty="0" err="1"/>
              <a:t>disease</a:t>
            </a:r>
            <a:br>
              <a:rPr lang="fr-FR" sz="2400" strike="sngStrike" dirty="0"/>
            </a:br>
            <a:endParaRPr lang="fr-FR" sz="2400" strike="sngStrike" dirty="0"/>
          </a:p>
          <a:p>
            <a:pPr marL="0" indent="0">
              <a:buNone/>
            </a:pPr>
            <a:r>
              <a:rPr lang="en-US" sz="2400" b="1" dirty="0"/>
              <a:t>Dysfunction of the NADPH oxidase complex of phagocytes </a:t>
            </a:r>
            <a:r>
              <a:rPr lang="en-US" sz="2400" dirty="0"/>
              <a:t>=&gt; increasing susceptibility to severe </a:t>
            </a:r>
            <a:r>
              <a:rPr lang="en-US" sz="2400" b="1" dirty="0"/>
              <a:t>fungal and bacterial infections and granuloma formation</a:t>
            </a:r>
            <a:r>
              <a:rPr lang="en-US" sz="2400" dirty="0"/>
              <a:t>, early in childhood. </a:t>
            </a:r>
          </a:p>
          <a:p>
            <a:pPr marL="0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42124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76441BDF-0A8F-4D2B-8A9C-D90CE268CBB6}"/>
              </a:ext>
            </a:extLst>
          </p:cNvPr>
          <p:cNvSpPr txBox="1">
            <a:spLocks/>
          </p:cNvSpPr>
          <p:nvPr/>
        </p:nvSpPr>
        <p:spPr>
          <a:xfrm>
            <a:off x="1066800" y="464024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LEFT ANKLE SURGICAL DRAINAGE 08/19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7CB094-DE65-46D8-90C8-6C5B823EF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33" y="1910688"/>
            <a:ext cx="5445457" cy="2374709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Calibri" panose="020F0502020204030204" pitchFamily="34" charset="0"/>
              <a:buChar char="•"/>
            </a:pPr>
            <a:r>
              <a:rPr lang="en-US" sz="2400" b="1" dirty="0"/>
              <a:t> Anatomical pathology : </a:t>
            </a:r>
            <a:endParaRPr lang="en-US" sz="2400" dirty="0"/>
          </a:p>
          <a:p>
            <a:pPr>
              <a:buFont typeface="Calibri" panose="020F0502020204030204" pitchFamily="34" charset="0"/>
              <a:buChar char="-"/>
            </a:pPr>
            <a:r>
              <a:rPr lang="en-US" sz="2400" dirty="0"/>
              <a:t> </a:t>
            </a:r>
            <a:r>
              <a:rPr lang="en-US" sz="2400" dirty="0" err="1"/>
              <a:t>Ziehl</a:t>
            </a:r>
            <a:r>
              <a:rPr lang="en-US" sz="2400" dirty="0"/>
              <a:t> :  negative    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en-US" sz="2400" dirty="0"/>
              <a:t> </a:t>
            </a:r>
            <a:r>
              <a:rPr lang="en-US" sz="2400" dirty="0" err="1"/>
              <a:t>Grocott</a:t>
            </a:r>
            <a:r>
              <a:rPr lang="en-US" sz="2400" dirty="0"/>
              <a:t> : negative   (not septate hyphae)                                    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en-US" sz="2400" dirty="0"/>
              <a:t> May Grunwald Giemsa :  </a:t>
            </a:r>
            <a:r>
              <a:rPr lang="en-US" sz="2400" b="1" dirty="0"/>
              <a:t>non-necrotizing  lymphocytic granuloma</a:t>
            </a:r>
          </a:p>
          <a:p>
            <a:pPr>
              <a:buFont typeface="Calibri" panose="020F0502020204030204" pitchFamily="34" charset="0"/>
              <a:buChar char="-"/>
            </a:pPr>
            <a:endParaRPr lang="en-US" sz="2400" b="1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B73541B-6DFD-40B5-8F3B-83FC050C4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227" y="2010628"/>
            <a:ext cx="6075659" cy="392614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18A0D6A4-57A6-467F-88E2-869BA477EA87}"/>
              </a:ext>
            </a:extLst>
          </p:cNvPr>
          <p:cNvSpPr txBox="1"/>
          <p:nvPr/>
        </p:nvSpPr>
        <p:spPr>
          <a:xfrm>
            <a:off x="39992" y="4562307"/>
            <a:ext cx="406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59B0EF2-1CFC-4A2C-9577-0B87DFCF047A}"/>
              </a:ext>
            </a:extLst>
          </p:cNvPr>
          <p:cNvSpPr txBox="1"/>
          <p:nvPr/>
        </p:nvSpPr>
        <p:spPr>
          <a:xfrm>
            <a:off x="5592417" y="297511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F06100B-C2BE-457D-98AC-31BD174E2D1C}"/>
              </a:ext>
            </a:extLst>
          </p:cNvPr>
          <p:cNvSpPr txBox="1"/>
          <p:nvPr/>
        </p:nvSpPr>
        <p:spPr>
          <a:xfrm>
            <a:off x="243114" y="4650909"/>
            <a:ext cx="5731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Microbiology results: </a:t>
            </a:r>
            <a:r>
              <a:rPr lang="en-US" sz="2400" dirty="0"/>
              <a:t>negative 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371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20C793-4A5A-42CB-9A0B-7B9782BFD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4222"/>
            <a:ext cx="10058400" cy="4023360"/>
          </a:xfrm>
        </p:spPr>
        <p:txBody>
          <a:bodyPr/>
          <a:lstStyle/>
          <a:p>
            <a:pPr marL="0" indent="0" algn="ctr">
              <a:buNone/>
            </a:pPr>
            <a:r>
              <a:rPr lang="fr-FR" sz="2800" b="1" dirty="0"/>
              <a:t> 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16A748D9-E0D3-4D83-8E24-C47CCB215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561013"/>
            <a:ext cx="10058400" cy="856307"/>
          </a:xfrm>
        </p:spPr>
        <p:txBody>
          <a:bodyPr/>
          <a:lstStyle/>
          <a:p>
            <a:pPr algn="ctr"/>
            <a:r>
              <a:rPr lang="fr-FR" dirty="0"/>
              <a:t>RIGHT HIP SURGICAL DRAINAGE 08/19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05B8B0B-C07B-40EB-A704-D537E3627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363" y="1736725"/>
            <a:ext cx="746760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4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F915F9C7-EA3C-4E99-A91C-10DCB4F5584C}"/>
              </a:ext>
            </a:extLst>
          </p:cNvPr>
          <p:cNvSpPr txBox="1">
            <a:spLocks/>
          </p:cNvSpPr>
          <p:nvPr/>
        </p:nvSpPr>
        <p:spPr>
          <a:xfrm>
            <a:off x="381000" y="1993899"/>
            <a:ext cx="11658600" cy="196850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fr-FR" sz="2800" dirty="0"/>
              <a:t>  </a:t>
            </a:r>
            <a:r>
              <a:rPr lang="fr-FR" sz="2800" dirty="0" err="1"/>
              <a:t>We</a:t>
            </a:r>
            <a:r>
              <a:rPr lang="fr-FR" sz="2800" dirty="0"/>
              <a:t> </a:t>
            </a:r>
            <a:r>
              <a:rPr lang="fr-FR" sz="2800" dirty="0" err="1"/>
              <a:t>finally</a:t>
            </a:r>
            <a:r>
              <a:rPr lang="fr-FR" sz="2800" dirty="0"/>
              <a:t> </a:t>
            </a:r>
            <a:r>
              <a:rPr lang="fr-FR" sz="2800" dirty="0" err="1"/>
              <a:t>conclude</a:t>
            </a:r>
            <a:r>
              <a:rPr lang="fr-FR" sz="2800" dirty="0"/>
              <a:t> to an </a:t>
            </a:r>
            <a:r>
              <a:rPr lang="fr-FR" sz="2800" b="1" dirty="0"/>
              <a:t>invasive </a:t>
            </a:r>
            <a:r>
              <a:rPr lang="fr-FR" sz="2800" b="1" dirty="0" err="1"/>
              <a:t>aspergillosis</a:t>
            </a:r>
            <a:r>
              <a:rPr lang="fr-FR" sz="2800" b="1" dirty="0"/>
              <a:t> </a:t>
            </a:r>
            <a:r>
              <a:rPr lang="fr-FR" sz="2800" b="1" dirty="0" err="1"/>
              <a:t>disease</a:t>
            </a:r>
            <a:endParaRPr lang="fr-FR" sz="2800" dirty="0"/>
          </a:p>
          <a:p>
            <a:pPr marL="0" indent="0">
              <a:buNone/>
            </a:pPr>
            <a:endParaRPr lang="fr-FR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800" dirty="0"/>
              <a:t>  </a:t>
            </a:r>
            <a:r>
              <a:rPr lang="fr-FR" sz="2800" b="1" dirty="0" err="1"/>
              <a:t>Ambisome</a:t>
            </a:r>
            <a:r>
              <a:rPr lang="fr-FR" sz="2800" b="1" dirty="0"/>
              <a:t> and </a:t>
            </a:r>
            <a:r>
              <a:rPr lang="fr-FR" sz="2800" b="1" dirty="0" err="1"/>
              <a:t>Imukine</a:t>
            </a:r>
            <a:r>
              <a:rPr lang="fr-FR" sz="2800" b="1" dirty="0"/>
              <a:t> </a:t>
            </a:r>
            <a:r>
              <a:rPr lang="fr-FR" sz="2800" dirty="0"/>
              <a:t>(INF gamma </a:t>
            </a:r>
            <a:r>
              <a:rPr lang="fr-FR" sz="2800" dirty="0" err="1"/>
              <a:t>therapy</a:t>
            </a:r>
            <a:r>
              <a:rPr lang="fr-FR" sz="2800" dirty="0"/>
              <a:t>, </a:t>
            </a:r>
            <a:r>
              <a:rPr lang="en-US" sz="2800" dirty="0"/>
              <a:t>immunomodulatory treatment used in management of CDG</a:t>
            </a:r>
            <a:r>
              <a:rPr lang="fr-FR" sz="2800" dirty="0"/>
              <a:t>) </a:t>
            </a:r>
            <a:r>
              <a:rPr lang="fr-FR" sz="2800" b="1" dirty="0"/>
              <a:t>are </a:t>
            </a:r>
            <a:r>
              <a:rPr lang="fr-FR" sz="2800" b="1" dirty="0" err="1"/>
              <a:t>started</a:t>
            </a:r>
            <a:endParaRPr lang="fr-FR" sz="2800" dirty="0"/>
          </a:p>
          <a:p>
            <a:pPr marL="0" indent="0">
              <a:buFont typeface="Calibri" panose="020F0502020204030204" pitchFamily="34" charset="0"/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7970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E34E30-5F6E-451D-9F16-BF84BCFB1505}"/>
              </a:ext>
            </a:extLst>
          </p:cNvPr>
          <p:cNvSpPr/>
          <p:nvPr/>
        </p:nvSpPr>
        <p:spPr>
          <a:xfrm>
            <a:off x="914400" y="3037837"/>
            <a:ext cx="3098800" cy="57728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BD9C252-4DC7-47F1-BC3D-FE1FA7A1D1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6687" y="546100"/>
            <a:ext cx="11858625" cy="979488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fr-FR" sz="4400" dirty="0"/>
              <a:t> WHAT IS THE TYPICAL SIDE EFFECT OF AMBISOME?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BB4A9F-7E7D-484E-A2E4-39FE1BF0A38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84633" y="2630803"/>
            <a:ext cx="3575050" cy="1391358"/>
          </a:xfrm>
        </p:spPr>
        <p:txBody>
          <a:bodyPr>
            <a:noAutofit/>
          </a:bodyPr>
          <a:lstStyle/>
          <a:p>
            <a:endParaRPr lang="fr-FR" sz="2400" dirty="0"/>
          </a:p>
          <a:p>
            <a:r>
              <a:rPr lang="fr-FR" sz="2800" b="1" dirty="0" err="1"/>
              <a:t>Hypokalemia</a:t>
            </a:r>
            <a:endParaRPr lang="fr-FR" sz="2800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A59102E-604A-475E-9475-63BA14807646}"/>
              </a:ext>
            </a:extLst>
          </p:cNvPr>
          <p:cNvSpPr txBox="1"/>
          <p:nvPr/>
        </p:nvSpPr>
        <p:spPr>
          <a:xfrm>
            <a:off x="5883966" y="2645898"/>
            <a:ext cx="60032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hypomognesemia</a:t>
            </a:r>
            <a:r>
              <a:rPr lang="fr-FR" dirty="0"/>
              <a:t>,  </a:t>
            </a:r>
            <a:r>
              <a:rPr lang="fr-FR" dirty="0" err="1"/>
              <a:t>hyponatremia</a:t>
            </a:r>
            <a:r>
              <a:rPr lang="fr-FR" dirty="0"/>
              <a:t>,  </a:t>
            </a:r>
          </a:p>
          <a:p>
            <a:r>
              <a:rPr lang="fr-FR" dirty="0" err="1"/>
              <a:t>hyperglycemia</a:t>
            </a:r>
            <a:r>
              <a:rPr lang="fr-FR" dirty="0"/>
              <a:t>, </a:t>
            </a:r>
          </a:p>
          <a:p>
            <a:r>
              <a:rPr lang="fr-FR" dirty="0" err="1"/>
              <a:t>creatinine</a:t>
            </a:r>
            <a:r>
              <a:rPr lang="fr-FR" dirty="0"/>
              <a:t> </a:t>
            </a:r>
            <a:r>
              <a:rPr lang="fr-FR" dirty="0" err="1"/>
              <a:t>increase</a:t>
            </a:r>
            <a:r>
              <a:rPr lang="fr-FR" dirty="0"/>
              <a:t>,</a:t>
            </a:r>
          </a:p>
          <a:p>
            <a:r>
              <a:rPr lang="fr-FR" b="1" dirty="0" err="1"/>
              <a:t>flushing</a:t>
            </a:r>
            <a:r>
              <a:rPr lang="fr-FR" dirty="0"/>
              <a:t>, </a:t>
            </a:r>
            <a:r>
              <a:rPr lang="fr-FR" b="1" dirty="0" err="1"/>
              <a:t>tachycardia</a:t>
            </a:r>
            <a:r>
              <a:rPr lang="fr-FR" dirty="0"/>
              <a:t>, </a:t>
            </a:r>
            <a:r>
              <a:rPr lang="fr-FR" dirty="0" err="1"/>
              <a:t>low</a:t>
            </a:r>
            <a:r>
              <a:rPr lang="fr-FR" dirty="0"/>
              <a:t> dose pressure,</a:t>
            </a:r>
          </a:p>
          <a:p>
            <a:r>
              <a:rPr lang="fr-FR" b="1" dirty="0" err="1"/>
              <a:t>nausea</a:t>
            </a:r>
            <a:r>
              <a:rPr lang="fr-FR" b="1" dirty="0"/>
              <a:t>, </a:t>
            </a:r>
            <a:r>
              <a:rPr lang="fr-FR" b="1" dirty="0" err="1"/>
              <a:t>vomiting</a:t>
            </a:r>
            <a:r>
              <a:rPr lang="fr-FR" dirty="0"/>
              <a:t>, </a:t>
            </a:r>
            <a:r>
              <a:rPr lang="fr-FR" dirty="0" err="1"/>
              <a:t>diarrhea</a:t>
            </a:r>
            <a:r>
              <a:rPr lang="fr-FR" dirty="0"/>
              <a:t>, </a:t>
            </a:r>
            <a:r>
              <a:rPr lang="fr-FR" dirty="0" err="1"/>
              <a:t>stomach</a:t>
            </a:r>
            <a:r>
              <a:rPr lang="fr-FR" dirty="0"/>
              <a:t> pain,  </a:t>
            </a:r>
          </a:p>
          <a:p>
            <a:r>
              <a:rPr lang="fr-FR" dirty="0" err="1"/>
              <a:t>headaches</a:t>
            </a:r>
            <a:r>
              <a:rPr lang="fr-FR" dirty="0"/>
              <a:t>, </a:t>
            </a:r>
          </a:p>
          <a:p>
            <a:r>
              <a:rPr lang="fr-FR" b="1" dirty="0" err="1"/>
              <a:t>Hepatotoxicity</a:t>
            </a:r>
            <a:r>
              <a:rPr lang="fr-FR" b="1" dirty="0"/>
              <a:t>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376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AF7559-7D05-4A72-ABB9-A1D6E1933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70" y="1728966"/>
            <a:ext cx="10058400" cy="51315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2300" dirty="0"/>
              <a:t>  </a:t>
            </a:r>
            <a:r>
              <a:rPr lang="fr-FR" sz="2300" dirty="0" err="1">
                <a:solidFill>
                  <a:schemeClr val="tx1"/>
                </a:solidFill>
              </a:rPr>
              <a:t>Hypokalemia</a:t>
            </a:r>
            <a:r>
              <a:rPr lang="fr-FR" sz="2300" dirty="0">
                <a:solidFill>
                  <a:schemeClr val="tx1"/>
                </a:solidFill>
              </a:rPr>
              <a:t> </a:t>
            </a:r>
            <a:r>
              <a:rPr lang="fr-FR" sz="2300" dirty="0" err="1">
                <a:solidFill>
                  <a:schemeClr val="tx1"/>
                </a:solidFill>
              </a:rPr>
              <a:t>occurs</a:t>
            </a:r>
            <a:r>
              <a:rPr lang="fr-FR" sz="2300" dirty="0">
                <a:solidFill>
                  <a:schemeClr val="tx1"/>
                </a:solidFill>
              </a:rPr>
              <a:t> :</a:t>
            </a:r>
          </a:p>
          <a:p>
            <a:pPr marL="0" indent="0">
              <a:buNone/>
            </a:pPr>
            <a:endParaRPr lang="fr-FR" sz="2300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BD3F96D-1802-49E1-A916-B41273D13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42941"/>
            <a:ext cx="10058400" cy="994385"/>
          </a:xfrm>
        </p:spPr>
        <p:txBody>
          <a:bodyPr/>
          <a:lstStyle/>
          <a:p>
            <a:pPr algn="ctr"/>
            <a:r>
              <a:rPr lang="fr-FR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HOSPITALISATION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1B2D518-50C0-47CE-9E3E-9F9CF8D07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18" y="2235890"/>
            <a:ext cx="11314396" cy="16179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8FF453D-4252-48FF-AE49-54A56F651C17}"/>
              </a:ext>
            </a:extLst>
          </p:cNvPr>
          <p:cNvSpPr txBox="1"/>
          <p:nvPr/>
        </p:nvSpPr>
        <p:spPr>
          <a:xfrm>
            <a:off x="314059" y="2561750"/>
            <a:ext cx="7092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00" dirty="0" err="1"/>
              <a:t>We</a:t>
            </a:r>
            <a:r>
              <a:rPr lang="fr-FR" sz="2300" dirty="0"/>
              <a:t> </a:t>
            </a:r>
            <a:r>
              <a:rPr lang="fr-FR" sz="2300" dirty="0" err="1"/>
              <a:t>maintain</a:t>
            </a:r>
            <a:r>
              <a:rPr lang="fr-FR" sz="2300" dirty="0"/>
              <a:t> </a:t>
            </a:r>
            <a:r>
              <a:rPr lang="fr-FR" sz="2300" dirty="0" err="1"/>
              <a:t>Ambisome</a:t>
            </a:r>
            <a:r>
              <a:rPr lang="fr-FR" sz="2300" dirty="0"/>
              <a:t> and </a:t>
            </a:r>
            <a:r>
              <a:rPr lang="fr-FR" sz="2300" dirty="0" err="1"/>
              <a:t>add</a:t>
            </a:r>
            <a:r>
              <a:rPr lang="fr-FR" sz="2300" dirty="0"/>
              <a:t> KCL</a:t>
            </a:r>
          </a:p>
          <a:p>
            <a:endParaRPr lang="fr-FR" sz="23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84225DE-F30C-4BD0-A518-46FFCDCBA29A}"/>
              </a:ext>
            </a:extLst>
          </p:cNvPr>
          <p:cNvSpPr txBox="1"/>
          <p:nvPr/>
        </p:nvSpPr>
        <p:spPr>
          <a:xfrm>
            <a:off x="145068" y="2561750"/>
            <a:ext cx="285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43CDE98-59D3-4F49-A94A-D3C44EFD5B20}"/>
              </a:ext>
            </a:extLst>
          </p:cNvPr>
          <p:cNvSpPr txBox="1"/>
          <p:nvPr/>
        </p:nvSpPr>
        <p:spPr>
          <a:xfrm>
            <a:off x="314060" y="3212013"/>
            <a:ext cx="1187793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00" dirty="0" err="1"/>
              <a:t>Because</a:t>
            </a:r>
            <a:r>
              <a:rPr lang="fr-FR" sz="2300" dirty="0"/>
              <a:t> the patient refuses to </a:t>
            </a:r>
            <a:r>
              <a:rPr lang="fr-FR" sz="2300" dirty="0" err="1"/>
              <a:t>stay</a:t>
            </a:r>
            <a:r>
              <a:rPr lang="fr-FR" sz="2300" dirty="0"/>
              <a:t> in </a:t>
            </a:r>
            <a:r>
              <a:rPr lang="fr-FR" sz="2300" dirty="0" err="1"/>
              <a:t>hospital</a:t>
            </a:r>
            <a:r>
              <a:rPr lang="fr-FR" sz="2300" dirty="0"/>
              <a:t>, </a:t>
            </a:r>
            <a:r>
              <a:rPr lang="fr-FR" sz="2300" dirty="0" err="1"/>
              <a:t>we</a:t>
            </a:r>
            <a:r>
              <a:rPr lang="fr-FR" sz="2300" dirty="0"/>
              <a:t> shift to </a:t>
            </a:r>
            <a:r>
              <a:rPr lang="fr-FR" sz="2300" dirty="0" err="1"/>
              <a:t>Posaconazole</a:t>
            </a:r>
            <a:r>
              <a:rPr lang="fr-FR" sz="2300" dirty="0"/>
              <a:t> (250mg/d) : </a:t>
            </a:r>
          </a:p>
          <a:p>
            <a:pPr>
              <a:buFontTx/>
              <a:buChar char="-"/>
            </a:pPr>
            <a:r>
              <a:rPr lang="fr-FR" sz="2300" dirty="0"/>
              <a:t> </a:t>
            </a:r>
            <a:r>
              <a:rPr lang="fr-FR" sz="2300" dirty="0" err="1"/>
              <a:t>Clinical</a:t>
            </a:r>
            <a:r>
              <a:rPr lang="fr-FR" sz="2300" dirty="0"/>
              <a:t> </a:t>
            </a:r>
            <a:r>
              <a:rPr lang="fr-FR" sz="2300" dirty="0" err="1"/>
              <a:t>improvement</a:t>
            </a:r>
            <a:endParaRPr lang="fr-FR" sz="2300" dirty="0"/>
          </a:p>
          <a:p>
            <a:pPr>
              <a:buFontTx/>
              <a:buChar char="-"/>
            </a:pPr>
            <a:r>
              <a:rPr lang="fr-FR" sz="2300" dirty="0"/>
              <a:t> </a:t>
            </a:r>
            <a:r>
              <a:rPr lang="fr-FR" sz="2300" dirty="0" err="1"/>
              <a:t>Biological</a:t>
            </a:r>
            <a:r>
              <a:rPr lang="fr-FR" sz="2300" dirty="0"/>
              <a:t> </a:t>
            </a:r>
            <a:r>
              <a:rPr lang="fr-FR" sz="2300" dirty="0" err="1"/>
              <a:t>improvement</a:t>
            </a:r>
            <a:r>
              <a:rPr lang="fr-FR" sz="2300" dirty="0"/>
              <a:t> (and no </a:t>
            </a:r>
            <a:r>
              <a:rPr lang="fr-FR" sz="2300" dirty="0" err="1"/>
              <a:t>hepatotoxity</a:t>
            </a:r>
            <a:r>
              <a:rPr lang="fr-FR" sz="2300" dirty="0"/>
              <a:t> as </a:t>
            </a:r>
            <a:r>
              <a:rPr lang="fr-FR" sz="2300" dirty="0" err="1"/>
              <a:t>with</a:t>
            </a:r>
            <a:r>
              <a:rPr lang="fr-FR" sz="2300" dirty="0"/>
              <a:t> Voriconazole)</a:t>
            </a:r>
          </a:p>
          <a:p>
            <a:endParaRPr lang="fr-FR" sz="23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E73552-2C5D-40BB-91DA-2034BA3BFF38}"/>
              </a:ext>
            </a:extLst>
          </p:cNvPr>
          <p:cNvSpPr/>
          <p:nvPr/>
        </p:nvSpPr>
        <p:spPr>
          <a:xfrm>
            <a:off x="50680" y="3258310"/>
            <a:ext cx="5309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CA8FE87-D364-4A9A-8E8C-B640F3565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115" y="4434304"/>
            <a:ext cx="964882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0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50666E-7127-4A13-BB1A-4776389DA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750" y="437322"/>
            <a:ext cx="10058400" cy="836212"/>
          </a:xfrm>
        </p:spPr>
        <p:txBody>
          <a:bodyPr/>
          <a:lstStyle/>
          <a:p>
            <a:pPr algn="ctr"/>
            <a:r>
              <a:rPr lang="fr-FR" dirty="0"/>
              <a:t>Conclusions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0952B4-F41C-4F00-BCE9-5867CA608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42609"/>
            <a:ext cx="12192000" cy="512064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fr-FR" sz="1900" dirty="0"/>
              <a:t>Patients </a:t>
            </a:r>
            <a:r>
              <a:rPr lang="fr-FR" sz="1900" dirty="0" err="1"/>
              <a:t>with</a:t>
            </a:r>
            <a:r>
              <a:rPr lang="fr-FR" sz="1900" dirty="0"/>
              <a:t> CGD have to </a:t>
            </a:r>
            <a:r>
              <a:rPr lang="fr-FR" sz="1900" dirty="0" err="1"/>
              <a:t>receive</a:t>
            </a:r>
            <a:r>
              <a:rPr lang="fr-FR" sz="1900" dirty="0"/>
              <a:t> </a:t>
            </a:r>
            <a:r>
              <a:rPr lang="fr-FR" sz="1900" dirty="0" err="1"/>
              <a:t>lifelong</a:t>
            </a:r>
            <a:r>
              <a:rPr lang="fr-FR" sz="1900" dirty="0"/>
              <a:t> </a:t>
            </a:r>
            <a:r>
              <a:rPr lang="fr-FR" sz="1900" dirty="0" err="1"/>
              <a:t>antifungal</a:t>
            </a:r>
            <a:r>
              <a:rPr lang="fr-FR" sz="1900" dirty="0"/>
              <a:t> </a:t>
            </a:r>
            <a:r>
              <a:rPr lang="fr-FR" sz="1900" dirty="0" err="1"/>
              <a:t>prophylaxis</a:t>
            </a:r>
            <a:r>
              <a:rPr lang="fr-FR" sz="1900" dirty="0"/>
              <a:t> (</a:t>
            </a:r>
            <a:r>
              <a:rPr lang="fr-FR" sz="1900" dirty="0" err="1"/>
              <a:t>Itraconazole</a:t>
            </a:r>
            <a:r>
              <a:rPr lang="fr-FR" sz="1900" dirty="0"/>
              <a:t>) and </a:t>
            </a:r>
            <a:r>
              <a:rPr lang="fr-FR" sz="1900" dirty="0" err="1"/>
              <a:t>antibacteria</a:t>
            </a:r>
            <a:r>
              <a:rPr lang="fr-FR" sz="1900" dirty="0"/>
              <a:t> </a:t>
            </a:r>
            <a:r>
              <a:rPr lang="fr-FR" sz="1900" dirty="0" err="1"/>
              <a:t>prohylaxis</a:t>
            </a:r>
            <a:r>
              <a:rPr lang="fr-FR" sz="1900" dirty="0"/>
              <a:t> (TMP-SMX) </a:t>
            </a:r>
          </a:p>
          <a:p>
            <a:pPr marL="514350" indent="-514350">
              <a:buFont typeface="+mj-lt"/>
              <a:buAutoNum type="romanUcPeriod"/>
            </a:pPr>
            <a:r>
              <a:rPr lang="fr-FR" sz="1900" dirty="0"/>
              <a:t>In CGD patients, BCG vaccination </a:t>
            </a:r>
            <a:r>
              <a:rPr lang="fr-FR" sz="1900" dirty="0" err="1"/>
              <a:t>is</a:t>
            </a:r>
            <a:r>
              <a:rPr lang="fr-FR" sz="1900" dirty="0"/>
              <a:t> </a:t>
            </a:r>
            <a:r>
              <a:rPr lang="fr-FR" sz="1900" dirty="0" err="1"/>
              <a:t>contraindicated</a:t>
            </a:r>
            <a:br>
              <a:rPr lang="fr-FR" sz="1900" dirty="0"/>
            </a:br>
            <a:r>
              <a:rPr lang="fr-FR" sz="1900" dirty="0" err="1"/>
              <a:t>Keep</a:t>
            </a:r>
            <a:r>
              <a:rPr lang="fr-FR" sz="1900" dirty="0"/>
              <a:t> in </a:t>
            </a:r>
            <a:r>
              <a:rPr lang="fr-FR" sz="1900" dirty="0" err="1"/>
              <a:t>mind</a:t>
            </a:r>
            <a:r>
              <a:rPr lang="fr-FR" sz="1900" dirty="0"/>
              <a:t> the </a:t>
            </a:r>
            <a:r>
              <a:rPr lang="fr-FR" sz="1900" dirty="0" err="1"/>
              <a:t>intrinsic</a:t>
            </a:r>
            <a:r>
              <a:rPr lang="fr-FR" sz="1900" dirty="0"/>
              <a:t> </a:t>
            </a:r>
            <a:r>
              <a:rPr lang="fr-FR" sz="1900" dirty="0" err="1"/>
              <a:t>resistance</a:t>
            </a:r>
            <a:r>
              <a:rPr lang="fr-FR" sz="1900" dirty="0"/>
              <a:t> of </a:t>
            </a:r>
            <a:r>
              <a:rPr lang="fr-FR" sz="1900" dirty="0" err="1"/>
              <a:t>Pyrazinamide</a:t>
            </a:r>
            <a:r>
              <a:rPr lang="fr-FR" sz="1900" dirty="0"/>
              <a:t> to Mycobacterium </a:t>
            </a:r>
            <a:r>
              <a:rPr lang="fr-FR" sz="1900" dirty="0" err="1"/>
              <a:t>bovis</a:t>
            </a:r>
            <a:endParaRPr lang="fr-FR" sz="1900" dirty="0"/>
          </a:p>
          <a:p>
            <a:pPr marL="514350" indent="-514350">
              <a:buFont typeface="+mj-lt"/>
              <a:buAutoNum type="romanUcPeriod"/>
            </a:pPr>
            <a:r>
              <a:rPr lang="fr-FR" sz="1900" dirty="0"/>
              <a:t> In CGD patients: </a:t>
            </a:r>
            <a:r>
              <a:rPr lang="fr-FR" sz="1900" dirty="0" err="1"/>
              <a:t>early</a:t>
            </a:r>
            <a:r>
              <a:rPr lang="fr-FR" sz="1900" dirty="0"/>
              <a:t> </a:t>
            </a:r>
            <a:r>
              <a:rPr lang="fr-FR" sz="1900" dirty="0" err="1"/>
              <a:t>diagnosis</a:t>
            </a:r>
            <a:r>
              <a:rPr lang="fr-FR" sz="1900" dirty="0"/>
              <a:t> of infection and </a:t>
            </a:r>
            <a:r>
              <a:rPr lang="fr-FR" sz="1900" dirty="0" err="1"/>
              <a:t>aggressive</a:t>
            </a:r>
            <a:r>
              <a:rPr lang="fr-FR" sz="1900" dirty="0"/>
              <a:t> management of </a:t>
            </a:r>
            <a:r>
              <a:rPr lang="fr-FR" sz="1900" dirty="0" err="1"/>
              <a:t>infectious</a:t>
            </a:r>
            <a:r>
              <a:rPr lang="fr-FR" sz="1900" dirty="0"/>
              <a:t> complications</a:t>
            </a:r>
          </a:p>
          <a:p>
            <a:pPr marL="514350" indent="-514350">
              <a:buFont typeface="+mj-lt"/>
              <a:buAutoNum type="romanUcPeriod"/>
            </a:pPr>
            <a:r>
              <a:rPr lang="fr-FR" sz="1900" dirty="0" err="1"/>
              <a:t>Let’s</a:t>
            </a:r>
            <a:r>
              <a:rPr lang="fr-FR" sz="1900" dirty="0"/>
              <a:t> not </a:t>
            </a:r>
            <a:r>
              <a:rPr lang="fr-FR" sz="1900" dirty="0" err="1"/>
              <a:t>forget</a:t>
            </a:r>
            <a:r>
              <a:rPr lang="fr-FR" sz="1900" dirty="0"/>
              <a:t> invasive </a:t>
            </a:r>
            <a:r>
              <a:rPr lang="fr-FR" sz="1900" dirty="0" err="1"/>
              <a:t>aspergillosis</a:t>
            </a:r>
            <a:r>
              <a:rPr lang="fr-FR" sz="1900" dirty="0"/>
              <a:t> in </a:t>
            </a:r>
            <a:r>
              <a:rPr lang="fr-FR" sz="1900" dirty="0" err="1"/>
              <a:t>immunodeficent</a:t>
            </a:r>
            <a:r>
              <a:rPr lang="fr-FR" sz="1900" dirty="0"/>
              <a:t> patients, </a:t>
            </a:r>
            <a:r>
              <a:rPr lang="fr-FR" sz="1900" dirty="0" err="1"/>
              <a:t>especially</a:t>
            </a:r>
            <a:r>
              <a:rPr lang="fr-FR" sz="1900" dirty="0"/>
              <a:t> CGD patients</a:t>
            </a:r>
            <a:br>
              <a:rPr lang="fr-FR" sz="1900" dirty="0"/>
            </a:br>
            <a:r>
              <a:rPr lang="fr-FR" sz="1900" dirty="0"/>
              <a:t>Invasive </a:t>
            </a:r>
            <a:r>
              <a:rPr lang="fr-FR" sz="1900" dirty="0" err="1"/>
              <a:t>pulmonary</a:t>
            </a:r>
            <a:r>
              <a:rPr lang="fr-FR" sz="1900" dirty="0"/>
              <a:t> </a:t>
            </a:r>
            <a:r>
              <a:rPr lang="fr-FR" sz="1900" dirty="0" err="1"/>
              <a:t>aspergillosis</a:t>
            </a:r>
            <a:r>
              <a:rPr lang="fr-FR" sz="1900" dirty="0"/>
              <a:t> </a:t>
            </a:r>
            <a:r>
              <a:rPr lang="fr-FR" sz="1900" dirty="0" err="1"/>
              <a:t>is</a:t>
            </a:r>
            <a:r>
              <a:rPr lang="fr-FR" sz="1900" dirty="0"/>
              <a:t> the </a:t>
            </a:r>
            <a:r>
              <a:rPr lang="fr-FR" sz="1900" dirty="0" err="1"/>
              <a:t>most</a:t>
            </a:r>
            <a:r>
              <a:rPr lang="fr-FR" sz="1900" dirty="0"/>
              <a:t> </a:t>
            </a:r>
            <a:r>
              <a:rPr lang="fr-FR" sz="1900" dirty="0" err="1"/>
              <a:t>common</a:t>
            </a:r>
            <a:r>
              <a:rPr lang="fr-FR" sz="1900" dirty="0"/>
              <a:t> life </a:t>
            </a:r>
            <a:r>
              <a:rPr lang="fr-FR" sz="1900" dirty="0" err="1"/>
              <a:t>threatening</a:t>
            </a:r>
            <a:r>
              <a:rPr lang="fr-FR" sz="1900" dirty="0"/>
              <a:t> </a:t>
            </a:r>
            <a:r>
              <a:rPr lang="fr-FR" sz="1900" dirty="0" err="1"/>
              <a:t>form</a:t>
            </a:r>
            <a:r>
              <a:rPr lang="fr-FR" sz="1900" dirty="0"/>
              <a:t> of invasive </a:t>
            </a:r>
            <a:r>
              <a:rPr lang="fr-FR" sz="1900" dirty="0" err="1"/>
              <a:t>aspergillosis</a:t>
            </a:r>
            <a:r>
              <a:rPr lang="fr-FR" sz="1900" dirty="0"/>
              <a:t>, but </a:t>
            </a:r>
            <a:r>
              <a:rPr lang="fr-FR" sz="1900" dirty="0" err="1"/>
              <a:t>other</a:t>
            </a:r>
            <a:r>
              <a:rPr lang="fr-FR" sz="1900" dirty="0"/>
              <a:t> </a:t>
            </a:r>
            <a:r>
              <a:rPr lang="fr-FR" sz="1900" dirty="0" err="1"/>
              <a:t>forms</a:t>
            </a:r>
            <a:r>
              <a:rPr lang="fr-FR" sz="1900" dirty="0"/>
              <a:t>  </a:t>
            </a:r>
            <a:r>
              <a:rPr lang="en-US" sz="1900" dirty="0"/>
              <a:t>must be researched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1900" dirty="0"/>
              <a:t> </a:t>
            </a:r>
            <a:r>
              <a:rPr lang="fr-FR" sz="1900" dirty="0"/>
              <a:t>For </a:t>
            </a:r>
            <a:r>
              <a:rPr lang="fr-FR" sz="1900" dirty="0" err="1"/>
              <a:t>primary</a:t>
            </a:r>
            <a:r>
              <a:rPr lang="fr-FR" sz="1900" dirty="0"/>
              <a:t> </a:t>
            </a:r>
            <a:r>
              <a:rPr lang="fr-FR" sz="1900" dirty="0" err="1"/>
              <a:t>treatment</a:t>
            </a:r>
            <a:r>
              <a:rPr lang="fr-FR" sz="1900" dirty="0"/>
              <a:t> of invasive </a:t>
            </a:r>
            <a:r>
              <a:rPr lang="fr-FR" sz="1900" dirty="0" err="1"/>
              <a:t>pulmonary</a:t>
            </a:r>
            <a:r>
              <a:rPr lang="fr-FR" sz="1900" dirty="0"/>
              <a:t> </a:t>
            </a:r>
            <a:r>
              <a:rPr lang="fr-FR" sz="1900" dirty="0" err="1"/>
              <a:t>aspergillosis</a:t>
            </a:r>
            <a:r>
              <a:rPr lang="fr-FR" sz="1900" dirty="0"/>
              <a:t>: </a:t>
            </a:r>
          </a:p>
          <a:p>
            <a:pPr lvl="1">
              <a:buFontTx/>
              <a:buChar char="-"/>
            </a:pPr>
            <a:r>
              <a:rPr lang="fr-FR" sz="1700" dirty="0"/>
              <a:t>Oral Voriconazole </a:t>
            </a:r>
            <a:r>
              <a:rPr lang="fr-FR" sz="1700" dirty="0" err="1"/>
              <a:t>is</a:t>
            </a:r>
            <a:r>
              <a:rPr lang="fr-FR" sz="1700" dirty="0"/>
              <a:t> </a:t>
            </a:r>
            <a:r>
              <a:rPr lang="fr-FR" sz="1700" dirty="0" err="1"/>
              <a:t>recommended</a:t>
            </a:r>
            <a:r>
              <a:rPr lang="fr-FR" sz="1700" dirty="0"/>
              <a:t> fort </a:t>
            </a:r>
            <a:r>
              <a:rPr lang="fr-FR" sz="1700" dirty="0" err="1"/>
              <a:t>most</a:t>
            </a:r>
            <a:r>
              <a:rPr lang="fr-FR" sz="1700" dirty="0"/>
              <a:t> patients, </a:t>
            </a:r>
            <a:r>
              <a:rPr lang="fr-FR" sz="1700" dirty="0" err="1"/>
              <a:t>while</a:t>
            </a:r>
            <a:r>
              <a:rPr lang="fr-FR" sz="1700" dirty="0"/>
              <a:t> IV </a:t>
            </a:r>
            <a:r>
              <a:rPr lang="fr-FR" sz="1700" dirty="0" err="1"/>
              <a:t>is</a:t>
            </a:r>
            <a:r>
              <a:rPr lang="fr-FR" sz="1700" dirty="0"/>
              <a:t> </a:t>
            </a:r>
            <a:r>
              <a:rPr lang="fr-FR" sz="1700" dirty="0" err="1"/>
              <a:t>recommended</a:t>
            </a:r>
            <a:r>
              <a:rPr lang="fr-FR" sz="1700" dirty="0"/>
              <a:t> for </a:t>
            </a:r>
            <a:r>
              <a:rPr lang="fr-FR" sz="1700" dirty="0" err="1"/>
              <a:t>seriously</a:t>
            </a:r>
            <a:r>
              <a:rPr lang="fr-FR" sz="1700" dirty="0"/>
              <a:t> </a:t>
            </a:r>
            <a:r>
              <a:rPr lang="fr-FR" sz="1700" dirty="0" err="1"/>
              <a:t>ill</a:t>
            </a:r>
            <a:r>
              <a:rPr lang="fr-FR" sz="1700" dirty="0"/>
              <a:t> patients</a:t>
            </a:r>
            <a:br>
              <a:rPr lang="fr-FR" sz="1700" dirty="0"/>
            </a:br>
            <a:r>
              <a:rPr lang="fr-FR" sz="1700" dirty="0" err="1"/>
              <a:t>Using</a:t>
            </a:r>
            <a:r>
              <a:rPr lang="fr-FR" sz="1700" dirty="0"/>
              <a:t> a dose of 6mg/kg/12h (Day 1) </a:t>
            </a:r>
            <a:r>
              <a:rPr lang="fr-FR" sz="1700" dirty="0" err="1"/>
              <a:t>followed</a:t>
            </a:r>
            <a:r>
              <a:rPr lang="fr-FR" sz="1700" dirty="0"/>
              <a:t> by 4 mg/kg/12h, oral dosage </a:t>
            </a:r>
            <a:r>
              <a:rPr lang="fr-FR" sz="1700" dirty="0" err="1"/>
              <a:t>is</a:t>
            </a:r>
            <a:r>
              <a:rPr lang="fr-FR" sz="1700" dirty="0"/>
              <a:t> 200 mg</a:t>
            </a:r>
            <a:r>
              <a:rPr lang="fr-FR" sz="1700"/>
              <a:t>/12h</a:t>
            </a:r>
            <a:endParaRPr lang="fr-FR" sz="1700" dirty="0"/>
          </a:p>
          <a:p>
            <a:pPr lvl="1">
              <a:buFontTx/>
              <a:buChar char="-"/>
            </a:pPr>
            <a:r>
              <a:rPr lang="fr-FR" sz="1700" dirty="0" err="1"/>
              <a:t>Amphotericin</a:t>
            </a:r>
            <a:r>
              <a:rPr lang="fr-FR" sz="1700" dirty="0"/>
              <a:t> B </a:t>
            </a:r>
            <a:r>
              <a:rPr lang="fr-FR" sz="1700" dirty="0" err="1"/>
              <a:t>may</a:t>
            </a:r>
            <a:r>
              <a:rPr lang="fr-FR" sz="1700" dirty="0"/>
              <a:t> </a:t>
            </a:r>
            <a:r>
              <a:rPr lang="fr-FR" sz="1700" dirty="0" err="1"/>
              <a:t>be</a:t>
            </a:r>
            <a:r>
              <a:rPr lang="fr-FR" sz="1700" dirty="0"/>
              <a:t> </a:t>
            </a:r>
            <a:r>
              <a:rPr lang="fr-FR" sz="1700" dirty="0" err="1"/>
              <a:t>considered</a:t>
            </a:r>
            <a:r>
              <a:rPr lang="fr-FR" sz="1700" dirty="0"/>
              <a:t> as an alternative </a:t>
            </a:r>
            <a:r>
              <a:rPr lang="fr-FR" sz="1700" dirty="0" err="1"/>
              <a:t>primary</a:t>
            </a:r>
            <a:r>
              <a:rPr lang="fr-FR" sz="1700" dirty="0"/>
              <a:t> </a:t>
            </a:r>
            <a:r>
              <a:rPr lang="fr-FR" sz="1700" dirty="0" err="1"/>
              <a:t>therapy</a:t>
            </a:r>
            <a:r>
              <a:rPr lang="fr-FR" sz="1700" dirty="0"/>
              <a:t> for </a:t>
            </a:r>
            <a:r>
              <a:rPr lang="fr-FR" sz="1700" dirty="0" err="1"/>
              <a:t>some</a:t>
            </a:r>
            <a:r>
              <a:rPr lang="fr-FR" sz="1700" dirty="0"/>
              <a:t> patients: 3-5mg/kg/d</a:t>
            </a:r>
          </a:p>
          <a:p>
            <a:pPr marL="514350" indent="-514350">
              <a:buFont typeface="+mj-lt"/>
              <a:buAutoNum type="romanUcPeriod"/>
            </a:pPr>
            <a:endParaRPr lang="fr-FR" sz="1900" dirty="0"/>
          </a:p>
          <a:p>
            <a:pPr marL="514350" indent="-514350">
              <a:buFont typeface="+mj-lt"/>
              <a:buAutoNum type="romanUcPeriod"/>
            </a:pPr>
            <a:endParaRPr lang="fr-FR" sz="1900" dirty="0"/>
          </a:p>
          <a:p>
            <a:pPr marL="514350" indent="-514350">
              <a:buFont typeface="+mj-lt"/>
              <a:buAutoNum type="romanUcPeriod"/>
            </a:pPr>
            <a:endParaRPr lang="fr-FR" sz="1900" dirty="0"/>
          </a:p>
        </p:txBody>
      </p:sp>
    </p:spTree>
    <p:extLst>
      <p:ext uri="{BB962C8B-B14F-4D97-AF65-F5344CB8AC3E}">
        <p14:creationId xmlns:p14="http://schemas.microsoft.com/office/powerpoint/2010/main" val="51633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5D979C0-AC6E-48F4-97FE-9C6635F35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78EF12-D334-499A-A1E0-638FED6A5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75A9B6D-208D-43F1-9C5E-9A634FD2E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endParaRPr lang="fr-FR" sz="4000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F870C1-6415-4D82-A920-B973EE928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985" y="2978426"/>
            <a:ext cx="5977938" cy="3652667"/>
          </a:xfrm>
        </p:spPr>
        <p:txBody>
          <a:bodyPr>
            <a:normAutofit/>
          </a:bodyPr>
          <a:lstStyle/>
          <a:p>
            <a:pPr algn="ctr"/>
            <a:r>
              <a:rPr lang="fr-FR" sz="6600">
                <a:solidFill>
                  <a:srgbClr val="FFFFFF"/>
                </a:solidFill>
              </a:rPr>
              <a:t>THANK </a:t>
            </a:r>
            <a:r>
              <a:rPr lang="fr-FR" sz="6600" dirty="0">
                <a:solidFill>
                  <a:srgbClr val="FFFFFF"/>
                </a:solidFill>
              </a:rPr>
              <a:t>YOU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57626B-1B4B-451C-9B75-C4E9A0F2C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D140B26-F2AB-4775-9895-CF3391615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579" y="990415"/>
            <a:ext cx="3609294" cy="157906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7C09DD8-78C8-4D1B-9221-CF4DB762A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3396996"/>
            <a:ext cx="464256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DE550D2-96FC-4C87-9D79-399907736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912" y="3782735"/>
            <a:ext cx="3458627" cy="25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76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03CC6BBD-99F2-44F5-9DA9-281B0D718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40" y="661189"/>
            <a:ext cx="11777919" cy="553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842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3F1DD3-A8AC-44AA-9EA8-E835B1591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dirty="0"/>
              <a:t>GOING BACK TO OUR CLINAL CASE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C970B6-4BE2-4167-883B-33255CEFE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5" y="1948070"/>
            <a:ext cx="11118573" cy="458489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 A « CGD » patient </a:t>
            </a:r>
            <a:r>
              <a:rPr lang="fr-FR" sz="2400" dirty="0" err="1"/>
              <a:t>with</a:t>
            </a:r>
            <a:r>
              <a:rPr lang="fr-FR" sz="2400" dirty="0"/>
              <a:t> a </a:t>
            </a:r>
            <a:r>
              <a:rPr lang="fr-FR" sz="2400" dirty="0" err="1"/>
              <a:t>low</a:t>
            </a:r>
            <a:r>
              <a:rPr lang="fr-FR" sz="2400" dirty="0"/>
              <a:t> </a:t>
            </a:r>
            <a:r>
              <a:rPr lang="fr-FR" sz="2400" dirty="0" err="1"/>
              <a:t>prophylaxis</a:t>
            </a:r>
            <a:r>
              <a:rPr lang="fr-FR" sz="2400" dirty="0"/>
              <a:t> observance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 </a:t>
            </a:r>
            <a:r>
              <a:rPr lang="fr-FR" sz="2400" dirty="0" err="1"/>
              <a:t>Asthenia</a:t>
            </a:r>
            <a:r>
              <a:rPr lang="fr-FR" sz="2400" dirty="0"/>
              <a:t>, </a:t>
            </a:r>
            <a:r>
              <a:rPr lang="fr-FR" sz="2400" dirty="0" err="1"/>
              <a:t>chest</a:t>
            </a:r>
            <a:r>
              <a:rPr lang="fr-FR" sz="2400" dirty="0"/>
              <a:t> pain, dry </a:t>
            </a:r>
            <a:r>
              <a:rPr lang="en-GB" sz="2400" dirty="0"/>
              <a:t>cough</a:t>
            </a:r>
            <a:r>
              <a:rPr lang="fr-FR" sz="2400" dirty="0"/>
              <a:t>, </a:t>
            </a:r>
            <a:r>
              <a:rPr lang="en-GB" sz="2400" dirty="0"/>
              <a:t>moderate</a:t>
            </a:r>
            <a:r>
              <a:rPr lang="fr-FR" sz="2400" dirty="0"/>
              <a:t> </a:t>
            </a:r>
            <a:r>
              <a:rPr lang="fr-FR" sz="2400" dirty="0" err="1"/>
              <a:t>weight</a:t>
            </a:r>
            <a:r>
              <a:rPr lang="fr-FR" sz="2400" dirty="0"/>
              <a:t> </a:t>
            </a:r>
            <a:r>
              <a:rPr lang="fr-FR" sz="2400" dirty="0" err="1"/>
              <a:t>loss</a:t>
            </a:r>
            <a:r>
              <a:rPr lang="fr-FR" sz="2400" dirty="0"/>
              <a:t> </a:t>
            </a:r>
            <a:r>
              <a:rPr lang="fr-FR" sz="2400" dirty="0" err="1"/>
              <a:t>since</a:t>
            </a:r>
            <a:r>
              <a:rPr lang="fr-FR" sz="2400" dirty="0"/>
              <a:t> March 2018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 </a:t>
            </a:r>
            <a:r>
              <a:rPr lang="fr-FR" sz="2400" dirty="0" err="1"/>
              <a:t>Clinical</a:t>
            </a:r>
            <a:r>
              <a:rPr lang="fr-FR" sz="2400" dirty="0"/>
              <a:t> </a:t>
            </a:r>
            <a:r>
              <a:rPr lang="fr-FR" sz="2400" dirty="0" err="1"/>
              <a:t>examination</a:t>
            </a:r>
            <a:r>
              <a:rPr lang="fr-FR" sz="2400" dirty="0"/>
              <a:t> : </a:t>
            </a:r>
            <a:r>
              <a:rPr lang="fr-FR" sz="2400" dirty="0" err="1"/>
              <a:t>swollen</a:t>
            </a:r>
            <a:r>
              <a:rPr lang="fr-FR" sz="2400" dirty="0"/>
              <a:t> </a:t>
            </a:r>
            <a:r>
              <a:rPr lang="fr-FR" sz="2400" dirty="0" err="1"/>
              <a:t>axillary</a:t>
            </a:r>
            <a:r>
              <a:rPr lang="fr-FR" sz="2400" dirty="0"/>
              <a:t> </a:t>
            </a:r>
            <a:r>
              <a:rPr lang="fr-FR" sz="2400" dirty="0" err="1"/>
              <a:t>left</a:t>
            </a:r>
            <a:r>
              <a:rPr lang="fr-FR" sz="2400" dirty="0"/>
              <a:t> </a:t>
            </a:r>
            <a:r>
              <a:rPr lang="fr-FR" sz="2400" dirty="0" err="1"/>
              <a:t>node</a:t>
            </a:r>
            <a:r>
              <a:rPr lang="fr-FR" sz="2400" dirty="0"/>
              <a:t> (2,5 cm)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 Blood test : </a:t>
            </a:r>
          </a:p>
          <a:p>
            <a:pPr marL="0" indent="0">
              <a:buNone/>
            </a:pPr>
            <a:r>
              <a:rPr lang="fr-FR" sz="2400" dirty="0"/>
              <a:t>                    </a:t>
            </a:r>
            <a:endParaRPr lang="fr-FR" sz="1800" dirty="0"/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3A3328-A50F-4839-9B39-F87DF73F9A7D}"/>
              </a:ext>
            </a:extLst>
          </p:cNvPr>
          <p:cNvSpPr/>
          <p:nvPr/>
        </p:nvSpPr>
        <p:spPr>
          <a:xfrm>
            <a:off x="1802296" y="4028661"/>
            <a:ext cx="3498574" cy="1325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036B19-8FF0-4889-81D7-4FEC4A421F34}"/>
              </a:ext>
            </a:extLst>
          </p:cNvPr>
          <p:cNvSpPr/>
          <p:nvPr/>
        </p:nvSpPr>
        <p:spPr>
          <a:xfrm>
            <a:off x="2690190" y="3651151"/>
            <a:ext cx="7248939" cy="20802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Hb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: 12, 5 mg/L                Bilirubine t : 0.60 mg/dl (&lt;1.2)</a:t>
            </a:r>
          </a:p>
          <a:p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GB : 4 360 /mm3             Bilirubine c : 0.29 mg/dl (&lt;0.39)</a:t>
            </a:r>
          </a:p>
          <a:p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CRP : 20 mg/L                 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PAL : 143 U/L (40-130)      </a:t>
            </a:r>
          </a:p>
          <a:p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GFR  : &gt; 60                        GGT : 26 U/L (&lt;60) </a:t>
            </a:r>
          </a:p>
          <a:p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TGO : 23 U/L (&lt;37) </a:t>
            </a:r>
          </a:p>
          <a:p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TGP : 21 U/L (&lt;41)</a:t>
            </a:r>
          </a:p>
        </p:txBody>
      </p:sp>
    </p:spTree>
    <p:extLst>
      <p:ext uri="{BB962C8B-B14F-4D97-AF65-F5344CB8AC3E}">
        <p14:creationId xmlns:p14="http://schemas.microsoft.com/office/powerpoint/2010/main" val="318802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50BB15-9609-45D4-928F-F72B61365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63218"/>
            <a:ext cx="10058400" cy="90247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5400" dirty="0"/>
              <a:t>WHAT WOULD YOU SUGGEST TO DO?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D4C1DD-5E24-48C9-A47F-E3496247D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41" y="1737359"/>
            <a:ext cx="9117494" cy="45574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sz="2800" dirty="0"/>
              <a:t>A - </a:t>
            </a:r>
            <a:r>
              <a:rPr lang="fr-FR" sz="2800" dirty="0" err="1"/>
              <a:t>Quantiferon</a:t>
            </a:r>
            <a:r>
              <a:rPr lang="fr-FR" sz="2800" dirty="0"/>
              <a:t>-TB Gold test</a:t>
            </a:r>
          </a:p>
          <a:p>
            <a:pPr marL="0" indent="0">
              <a:buNone/>
            </a:pPr>
            <a:r>
              <a:rPr lang="fr-FR" sz="2800" dirty="0"/>
              <a:t>B - </a:t>
            </a:r>
            <a:r>
              <a:rPr lang="fr-FR" sz="2800" dirty="0" err="1"/>
              <a:t>Chest</a:t>
            </a:r>
            <a:r>
              <a:rPr lang="fr-FR" sz="2800" dirty="0"/>
              <a:t> CT</a:t>
            </a:r>
          </a:p>
          <a:p>
            <a:pPr marL="0" indent="0">
              <a:buNone/>
            </a:pPr>
            <a:r>
              <a:rPr lang="fr-FR" sz="2800" dirty="0"/>
              <a:t>C - PET CT</a:t>
            </a:r>
          </a:p>
          <a:p>
            <a:pPr marL="0" indent="0">
              <a:buNone/>
            </a:pPr>
            <a:r>
              <a:rPr lang="fr-FR" sz="2800" dirty="0"/>
              <a:t>D - Hospitalisation of the patient</a:t>
            </a:r>
          </a:p>
          <a:p>
            <a:pPr marL="0" indent="0">
              <a:buNone/>
            </a:pPr>
            <a:r>
              <a:rPr lang="fr-FR" sz="2800" dirty="0"/>
              <a:t>E - ANA, ANCA</a:t>
            </a:r>
          </a:p>
          <a:p>
            <a:pPr marL="0" indent="0">
              <a:buNone/>
            </a:pPr>
            <a:r>
              <a:rPr lang="fr-FR" sz="2800" dirty="0"/>
              <a:t>F - Main </a:t>
            </a:r>
            <a:r>
              <a:rPr lang="fr-FR" sz="2800" dirty="0" err="1"/>
              <a:t>serologies</a:t>
            </a:r>
            <a:r>
              <a:rPr lang="fr-FR" sz="2800" dirty="0"/>
              <a:t> : HIV, EBV, CMV, </a:t>
            </a:r>
            <a:r>
              <a:rPr lang="fr-FR" sz="2800" dirty="0" err="1"/>
              <a:t>Toxoplasmosis</a:t>
            </a:r>
            <a:r>
              <a:rPr lang="fr-FR" sz="2800" dirty="0"/>
              <a:t>, </a:t>
            </a:r>
            <a:r>
              <a:rPr lang="fr-FR" sz="2800" dirty="0" err="1"/>
              <a:t>Bartonella</a:t>
            </a:r>
            <a:r>
              <a:rPr lang="fr-FR" sz="2800" dirty="0"/>
              <a:t>, </a:t>
            </a:r>
            <a:r>
              <a:rPr lang="fr-FR" sz="2800" dirty="0" err="1"/>
              <a:t>Nocardia</a:t>
            </a:r>
            <a:endParaRPr lang="fr-FR" sz="2800" dirty="0"/>
          </a:p>
          <a:p>
            <a:pPr marL="0" indent="0">
              <a:buNone/>
            </a:pPr>
            <a:r>
              <a:rPr lang="fr-FR" sz="2800" dirty="0"/>
              <a:t>G - Lymphocyte </a:t>
            </a:r>
            <a:r>
              <a:rPr lang="fr-FR" sz="2800" dirty="0" err="1"/>
              <a:t>subsets</a:t>
            </a:r>
            <a:r>
              <a:rPr lang="fr-FR" sz="2800" dirty="0"/>
              <a:t> </a:t>
            </a:r>
            <a:r>
              <a:rPr lang="fr-FR" sz="2800" dirty="0" err="1"/>
              <a:t>phenotyping</a:t>
            </a:r>
            <a:endParaRPr lang="fr-FR" sz="2800" dirty="0"/>
          </a:p>
          <a:p>
            <a:pPr marL="0" indent="0">
              <a:buNone/>
            </a:pPr>
            <a:r>
              <a:rPr lang="fr-FR" sz="2800" dirty="0"/>
              <a:t>H - (1-3) beta D </a:t>
            </a:r>
            <a:r>
              <a:rPr lang="fr-FR" sz="2800" dirty="0" err="1"/>
              <a:t>glucan</a:t>
            </a:r>
            <a:r>
              <a:rPr lang="fr-FR" sz="2800" dirty="0"/>
              <a:t> </a:t>
            </a:r>
          </a:p>
          <a:p>
            <a:pPr marL="0" indent="0">
              <a:buNone/>
            </a:pPr>
            <a:r>
              <a:rPr lang="fr-FR" sz="2800" dirty="0"/>
              <a:t>I - </a:t>
            </a:r>
            <a:r>
              <a:rPr lang="fr-FR" sz="2800" dirty="0" err="1"/>
              <a:t>Lymph</a:t>
            </a:r>
            <a:r>
              <a:rPr lang="fr-FR" sz="2800" dirty="0"/>
              <a:t> </a:t>
            </a:r>
            <a:r>
              <a:rPr lang="fr-FR" sz="2800" dirty="0" err="1"/>
              <a:t>node</a:t>
            </a:r>
            <a:r>
              <a:rPr lang="fr-FR" sz="2800" dirty="0"/>
              <a:t> </a:t>
            </a:r>
            <a:r>
              <a:rPr lang="fr-FR" sz="2800" dirty="0" err="1"/>
              <a:t>biopsy</a:t>
            </a:r>
            <a:endParaRPr lang="fr-FR" sz="2800" dirty="0"/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fr-FR" sz="28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9A954E4-54EA-4FAB-B348-0354F73D48BD}"/>
              </a:ext>
            </a:extLst>
          </p:cNvPr>
          <p:cNvSpPr txBox="1"/>
          <p:nvPr/>
        </p:nvSpPr>
        <p:spPr>
          <a:xfrm>
            <a:off x="7295322" y="2238296"/>
            <a:ext cx="4528378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: all the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answers</a:t>
            </a: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: all the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answers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except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</a:t>
            </a:r>
          </a:p>
          <a:p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: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answer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only</a:t>
            </a: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: all the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answers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except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 and I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39251F4-1109-4ACD-A3DF-ED89539C2C18}"/>
              </a:ext>
            </a:extLst>
          </p:cNvPr>
          <p:cNvSpPr txBox="1"/>
          <p:nvPr/>
        </p:nvSpPr>
        <p:spPr>
          <a:xfrm>
            <a:off x="6864627" y="5062330"/>
            <a:ext cx="4346712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Another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serology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?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Which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one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074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50BB15-9609-45D4-928F-F72B61365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558" y="678512"/>
            <a:ext cx="10058400" cy="856090"/>
          </a:xfrm>
        </p:spPr>
        <p:txBody>
          <a:bodyPr/>
          <a:lstStyle/>
          <a:p>
            <a:pPr algn="ctr"/>
            <a:r>
              <a:rPr lang="fr-FR" dirty="0"/>
              <a:t>WHAT WOULD YOU SUGGEST TO DO?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D4C1DD-5E24-48C9-A47F-E3496247D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38683"/>
            <a:ext cx="10360549" cy="49669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A - </a:t>
            </a:r>
            <a:r>
              <a:rPr lang="fr-FR" b="1" dirty="0" err="1"/>
              <a:t>Quantiferon</a:t>
            </a:r>
            <a:r>
              <a:rPr lang="fr-FR" b="1" dirty="0"/>
              <a:t>-TB Gold test : </a:t>
            </a:r>
            <a:r>
              <a:rPr lang="fr-FR" b="1" dirty="0" err="1"/>
              <a:t>negative</a:t>
            </a:r>
            <a:r>
              <a:rPr lang="fr-FR" b="1" dirty="0"/>
              <a:t> test</a:t>
            </a:r>
          </a:p>
          <a:p>
            <a:pPr marL="0" indent="0">
              <a:buNone/>
            </a:pPr>
            <a:r>
              <a:rPr lang="fr-FR" b="1" dirty="0"/>
              <a:t>B - </a:t>
            </a:r>
            <a:r>
              <a:rPr lang="fr-FR" b="1" dirty="0" err="1"/>
              <a:t>Chest</a:t>
            </a:r>
            <a:r>
              <a:rPr lang="fr-FR" b="1" dirty="0"/>
              <a:t> CT : </a:t>
            </a:r>
            <a:r>
              <a:rPr lang="fr-FR" b="1" dirty="0" err="1"/>
              <a:t>cf</a:t>
            </a:r>
            <a:r>
              <a:rPr lang="fr-FR" b="1" dirty="0"/>
              <a:t> </a:t>
            </a:r>
            <a:r>
              <a:rPr lang="fr-FR" b="1" dirty="0" err="1"/>
              <a:t>next</a:t>
            </a:r>
            <a:r>
              <a:rPr lang="fr-FR" b="1" dirty="0"/>
              <a:t> slide</a:t>
            </a:r>
          </a:p>
          <a:p>
            <a:pPr marL="0" indent="0">
              <a:buNone/>
            </a:pPr>
            <a:r>
              <a:rPr lang="fr-FR" b="1" dirty="0"/>
              <a:t>C - PET CT : </a:t>
            </a:r>
            <a:r>
              <a:rPr lang="fr-FR" b="1" dirty="0" err="1"/>
              <a:t>cf</a:t>
            </a:r>
            <a:r>
              <a:rPr lang="fr-FR" b="1" dirty="0"/>
              <a:t> </a:t>
            </a:r>
            <a:r>
              <a:rPr lang="fr-FR" b="1" dirty="0" err="1"/>
              <a:t>next</a:t>
            </a:r>
            <a:r>
              <a:rPr lang="fr-FR" b="1" dirty="0"/>
              <a:t> slide</a:t>
            </a:r>
          </a:p>
          <a:p>
            <a:pPr marL="0" indent="0">
              <a:buNone/>
            </a:pPr>
            <a:r>
              <a:rPr lang="fr-FR" dirty="0"/>
              <a:t>D - </a:t>
            </a:r>
            <a:r>
              <a:rPr lang="fr-FR" strike="sngStrike" dirty="0"/>
              <a:t>Hospitalisation of the patient</a:t>
            </a:r>
          </a:p>
          <a:p>
            <a:pPr marL="0" indent="0">
              <a:buNone/>
            </a:pPr>
            <a:r>
              <a:rPr lang="fr-FR" b="1" dirty="0"/>
              <a:t>E - ANA, ANCA : </a:t>
            </a:r>
            <a:r>
              <a:rPr lang="fr-FR" b="1" dirty="0" err="1"/>
              <a:t>negative</a:t>
            </a:r>
            <a:endParaRPr lang="fr-FR" b="1" dirty="0"/>
          </a:p>
          <a:p>
            <a:pPr marL="0" indent="0">
              <a:buNone/>
            </a:pPr>
            <a:r>
              <a:rPr lang="fr-FR" b="1" dirty="0"/>
              <a:t>D - Main </a:t>
            </a:r>
            <a:r>
              <a:rPr lang="fr-FR" b="1" dirty="0" err="1"/>
              <a:t>serologies</a:t>
            </a:r>
            <a:r>
              <a:rPr lang="fr-FR" b="1" dirty="0"/>
              <a:t> : HIV, EBC, CMV, </a:t>
            </a:r>
            <a:r>
              <a:rPr lang="fr-FR" b="1" dirty="0" err="1"/>
              <a:t>Toxoplasmosis</a:t>
            </a:r>
            <a:r>
              <a:rPr lang="fr-FR" b="1" dirty="0"/>
              <a:t>, </a:t>
            </a:r>
            <a:r>
              <a:rPr lang="fr-FR" b="1" dirty="0" err="1"/>
              <a:t>Bartonella</a:t>
            </a:r>
            <a:r>
              <a:rPr lang="fr-FR" b="1" dirty="0"/>
              <a:t>, </a:t>
            </a:r>
            <a:r>
              <a:rPr lang="fr-FR" b="1" dirty="0" err="1"/>
              <a:t>Nocardia</a:t>
            </a:r>
            <a:r>
              <a:rPr lang="fr-FR" b="1" dirty="0"/>
              <a:t> , Histoplasmose: </a:t>
            </a:r>
            <a:r>
              <a:rPr lang="fr-FR" b="1" dirty="0" err="1"/>
              <a:t>negative</a:t>
            </a:r>
            <a:endParaRPr lang="fr-FR" b="1" dirty="0"/>
          </a:p>
          <a:p>
            <a:pPr marL="0" indent="0">
              <a:buNone/>
            </a:pPr>
            <a:r>
              <a:rPr lang="fr-FR" b="1" dirty="0"/>
              <a:t>E - Lymphocyte </a:t>
            </a:r>
            <a:r>
              <a:rPr lang="fr-FR" b="1" dirty="0" err="1"/>
              <a:t>subsets</a:t>
            </a:r>
            <a:r>
              <a:rPr lang="fr-FR" b="1" dirty="0"/>
              <a:t> </a:t>
            </a:r>
            <a:r>
              <a:rPr lang="fr-FR" b="1" dirty="0" err="1"/>
              <a:t>phenotyping</a:t>
            </a:r>
            <a:r>
              <a:rPr lang="fr-FR" b="1" dirty="0"/>
              <a:t> : </a:t>
            </a:r>
            <a:r>
              <a:rPr lang="fr-FR" b="1" dirty="0" err="1"/>
              <a:t>negative</a:t>
            </a:r>
            <a:r>
              <a:rPr lang="fr-FR" b="1" dirty="0"/>
              <a:t>  </a:t>
            </a:r>
          </a:p>
          <a:p>
            <a:pPr marL="0" indent="0">
              <a:buNone/>
            </a:pPr>
            <a:r>
              <a:rPr lang="fr-FR" b="1" dirty="0"/>
              <a:t>F - (1-3) beta D </a:t>
            </a:r>
            <a:r>
              <a:rPr lang="fr-FR" b="1" dirty="0" err="1"/>
              <a:t>glucan</a:t>
            </a:r>
            <a:r>
              <a:rPr lang="fr-FR" b="1" dirty="0"/>
              <a:t> : </a:t>
            </a:r>
            <a:r>
              <a:rPr lang="fr-FR" b="1" dirty="0" err="1"/>
              <a:t>negative</a:t>
            </a:r>
            <a:endParaRPr lang="fr-FR" b="1" dirty="0"/>
          </a:p>
          <a:p>
            <a:pPr marL="0" indent="0">
              <a:buNone/>
            </a:pPr>
            <a:r>
              <a:rPr lang="fr-FR" b="1" dirty="0"/>
              <a:t>H - </a:t>
            </a:r>
            <a:r>
              <a:rPr lang="fr-FR" b="1" dirty="0" err="1"/>
              <a:t>Lymph</a:t>
            </a:r>
            <a:r>
              <a:rPr lang="fr-FR" b="1" dirty="0"/>
              <a:t> </a:t>
            </a:r>
            <a:r>
              <a:rPr lang="fr-FR" b="1" dirty="0" err="1"/>
              <a:t>node</a:t>
            </a:r>
            <a:r>
              <a:rPr lang="fr-FR" b="1" dirty="0"/>
              <a:t> </a:t>
            </a:r>
            <a:r>
              <a:rPr lang="fr-FR" b="1" dirty="0" err="1"/>
              <a:t>biopsy</a:t>
            </a:r>
            <a:r>
              <a:rPr lang="fr-FR" b="1" dirty="0"/>
              <a:t> : </a:t>
            </a:r>
            <a:r>
              <a:rPr lang="fr-FR" b="1" dirty="0" err="1"/>
              <a:t>ongoing</a:t>
            </a:r>
            <a:endParaRPr lang="fr-FR" b="1" dirty="0"/>
          </a:p>
          <a:p>
            <a:pPr marL="0" indent="0">
              <a:buNone/>
            </a:pPr>
            <a:endParaRPr lang="fr-FR" sz="2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A7E765F-9A18-41FD-9C48-BDC59D731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007" y="5420138"/>
            <a:ext cx="8212993" cy="8560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95AEC09-C562-4747-8F63-6DCB1DCA2FEC}"/>
              </a:ext>
            </a:extLst>
          </p:cNvPr>
          <p:cNvSpPr txBox="1"/>
          <p:nvPr/>
        </p:nvSpPr>
        <p:spPr>
          <a:xfrm>
            <a:off x="6347791" y="4464140"/>
            <a:ext cx="5539409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/>
              <a:t> </a:t>
            </a:r>
            <a:r>
              <a:rPr lang="fr-FR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Another</a:t>
            </a:r>
            <a:r>
              <a:rPr lang="fr-F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serology</a:t>
            </a:r>
            <a:r>
              <a:rPr lang="fr-F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: Aspergillus </a:t>
            </a:r>
            <a:r>
              <a:rPr lang="fr-FR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antigen</a:t>
            </a:r>
            <a:endParaRPr lang="fr-F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3F07119-5822-4062-AFAF-111CE4ED51B5}"/>
              </a:ext>
            </a:extLst>
          </p:cNvPr>
          <p:cNvSpPr txBox="1"/>
          <p:nvPr/>
        </p:nvSpPr>
        <p:spPr>
          <a:xfrm>
            <a:off x="7295322" y="2238296"/>
            <a:ext cx="4528378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: all the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answers</a:t>
            </a: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: all the </a:t>
            </a:r>
            <a:r>
              <a:rPr lang="fr-FR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answers</a:t>
            </a:r>
            <a:r>
              <a:rPr lang="fr-F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except</a:t>
            </a:r>
            <a:r>
              <a:rPr lang="fr-F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</a:t>
            </a:r>
          </a:p>
          <a:p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: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answer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only</a:t>
            </a: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: all the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answers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except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 and I</a:t>
            </a:r>
          </a:p>
        </p:txBody>
      </p:sp>
    </p:spTree>
    <p:extLst>
      <p:ext uri="{BB962C8B-B14F-4D97-AF65-F5344CB8AC3E}">
        <p14:creationId xmlns:p14="http://schemas.microsoft.com/office/powerpoint/2010/main" val="677338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27C81F47-892E-4546-A21C-0415AE722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492" y="3942615"/>
            <a:ext cx="3852940" cy="27624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E355C2B-ADD0-4BAA-BE5C-A74260397FBB}"/>
              </a:ext>
            </a:extLst>
          </p:cNvPr>
          <p:cNvSpPr/>
          <p:nvPr/>
        </p:nvSpPr>
        <p:spPr>
          <a:xfrm>
            <a:off x="0" y="689811"/>
            <a:ext cx="12192000" cy="1119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Suprahilar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right mass,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posterior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hilar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left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mass,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hilar and mediastinal lymph nodes, axillary nodes</a:t>
            </a: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414EFFA-EEAE-4B08-B4D9-D8EDF8E41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6297"/>
            <a:ext cx="10058400" cy="955740"/>
          </a:xfrm>
        </p:spPr>
        <p:txBody>
          <a:bodyPr>
            <a:normAutofit/>
          </a:bodyPr>
          <a:lstStyle/>
          <a:p>
            <a:pPr algn="ctr"/>
            <a:r>
              <a:rPr lang="fr-FR" sz="5400" dirty="0"/>
              <a:t>CT CHEST 05/18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43E7FEB-8547-492A-98A3-FBEC2FDA4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977" y="1652442"/>
            <a:ext cx="3286125" cy="40957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7D93D87-ACEE-49DD-BA42-5E36F37E7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53" y="1647838"/>
            <a:ext cx="3114675" cy="409575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02F3D7D-1239-4D9E-9698-C6023DDDF8C5}"/>
              </a:ext>
            </a:extLst>
          </p:cNvPr>
          <p:cNvSpPr txBox="1"/>
          <p:nvPr/>
        </p:nvSpPr>
        <p:spPr>
          <a:xfrm>
            <a:off x="2066808" y="5826337"/>
            <a:ext cx="255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Sagittal section C +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56C11BD-2D7E-4464-92F9-6AE446A2EBD0}"/>
              </a:ext>
            </a:extLst>
          </p:cNvPr>
          <p:cNvSpPr txBox="1"/>
          <p:nvPr/>
        </p:nvSpPr>
        <p:spPr>
          <a:xfrm>
            <a:off x="6677635" y="4149883"/>
            <a:ext cx="247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Axial section C+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8033B264-B7DA-4F5C-85AC-AF0B54224CA8}"/>
              </a:ext>
            </a:extLst>
          </p:cNvPr>
          <p:cNvCxnSpPr/>
          <p:nvPr/>
        </p:nvCxnSpPr>
        <p:spPr>
          <a:xfrm>
            <a:off x="1948070" y="2478157"/>
            <a:ext cx="0" cy="755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168D8090-A745-4153-9919-8D687DD740ED}"/>
              </a:ext>
            </a:extLst>
          </p:cNvPr>
          <p:cNvCxnSpPr/>
          <p:nvPr/>
        </p:nvCxnSpPr>
        <p:spPr>
          <a:xfrm>
            <a:off x="5340620" y="2769473"/>
            <a:ext cx="0" cy="556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8B36BBFA-61F5-4CCD-8565-202B2380B405}"/>
              </a:ext>
            </a:extLst>
          </p:cNvPr>
          <p:cNvCxnSpPr/>
          <p:nvPr/>
        </p:nvCxnSpPr>
        <p:spPr>
          <a:xfrm flipV="1">
            <a:off x="6758608" y="6011003"/>
            <a:ext cx="450574" cy="291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83E2BCFA-0B0B-410E-87C5-A1DEA85B9CEA}"/>
              </a:ext>
            </a:extLst>
          </p:cNvPr>
          <p:cNvCxnSpPr>
            <a:cxnSpLocks/>
          </p:cNvCxnSpPr>
          <p:nvPr/>
        </p:nvCxnSpPr>
        <p:spPr>
          <a:xfrm flipH="1">
            <a:off x="10828575" y="4916752"/>
            <a:ext cx="9626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 26">
            <a:extLst>
              <a:ext uri="{FF2B5EF4-FFF2-40B4-BE49-F238E27FC236}">
                <a16:creationId xmlns:a16="http://schemas.microsoft.com/office/drawing/2014/main" id="{B9717950-5F30-4508-AFA1-40C5F63DBB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4383" y="4759347"/>
            <a:ext cx="4153963" cy="2072901"/>
          </a:xfrm>
          <a:prstGeom prst="rect">
            <a:avLst/>
          </a:prstGeom>
        </p:spPr>
      </p:pic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34118193-020D-4E9E-B535-7AC5A7A5F5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677635" y="1652442"/>
            <a:ext cx="5112163" cy="2305050"/>
          </a:xfrm>
          <a:prstGeom prst="rect">
            <a:avLst/>
          </a:prstGeom>
        </p:spPr>
      </p:pic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B6903D72-DFDB-4EF8-BF3A-DDBF24F95227}"/>
              </a:ext>
            </a:extLst>
          </p:cNvPr>
          <p:cNvCxnSpPr/>
          <p:nvPr/>
        </p:nvCxnSpPr>
        <p:spPr>
          <a:xfrm flipV="1">
            <a:off x="10336696" y="2385391"/>
            <a:ext cx="636104" cy="470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FA80F425-2383-43A5-B594-5138A4E7999E}"/>
              </a:ext>
            </a:extLst>
          </p:cNvPr>
          <p:cNvCxnSpPr/>
          <p:nvPr/>
        </p:nvCxnSpPr>
        <p:spPr>
          <a:xfrm flipH="1" flipV="1">
            <a:off x="7765774" y="6110740"/>
            <a:ext cx="801682" cy="334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3F70AD9A-C754-41C4-98A4-32E4A5F238F7}"/>
              </a:ext>
            </a:extLst>
          </p:cNvPr>
          <p:cNvCxnSpPr/>
          <p:nvPr/>
        </p:nvCxnSpPr>
        <p:spPr>
          <a:xfrm flipV="1">
            <a:off x="8204742" y="2674853"/>
            <a:ext cx="511651" cy="385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468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8A51C0-4CA2-40E5-8E54-CFE7D9FEC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000" dirty="0"/>
              <a:t>PET-CT 04/18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130BF65-6FC8-45FF-B3C2-DD6E77F32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10" y="2077195"/>
            <a:ext cx="5625801" cy="288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8789D5-B981-414C-9FA5-0B3C01C79D09}"/>
              </a:ext>
            </a:extLst>
          </p:cNvPr>
          <p:cNvSpPr/>
          <p:nvPr/>
        </p:nvSpPr>
        <p:spPr>
          <a:xfrm>
            <a:off x="373910" y="5323399"/>
            <a:ext cx="11444180" cy="982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Hypermetabolic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activity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 all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chest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CT anomalies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described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previously</a:t>
            </a: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9EEFACE2-B6FA-4473-AB9C-F611DF2F58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45701" y="2077195"/>
            <a:ext cx="5272389" cy="288090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3B8563B-A169-4F45-8A06-40BD1B31E575}"/>
              </a:ext>
            </a:extLst>
          </p:cNvPr>
          <p:cNvSpPr txBox="1"/>
          <p:nvPr/>
        </p:nvSpPr>
        <p:spPr>
          <a:xfrm>
            <a:off x="5486326" y="4956084"/>
            <a:ext cx="247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Axial section 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0991607F-F02C-4D1F-9548-FB68A5A76C9F}"/>
              </a:ext>
            </a:extLst>
          </p:cNvPr>
          <p:cNvCxnSpPr/>
          <p:nvPr/>
        </p:nvCxnSpPr>
        <p:spPr>
          <a:xfrm flipV="1">
            <a:off x="1656522" y="3564835"/>
            <a:ext cx="755374" cy="251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58DCFCB9-9E72-4452-9EB1-04E569C2C840}"/>
              </a:ext>
            </a:extLst>
          </p:cNvPr>
          <p:cNvCxnSpPr/>
          <p:nvPr/>
        </p:nvCxnSpPr>
        <p:spPr>
          <a:xfrm flipH="1" flipV="1">
            <a:off x="3909391" y="4293704"/>
            <a:ext cx="768626" cy="251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9669C504-BC65-45D0-B281-C8A823B886A2}"/>
              </a:ext>
            </a:extLst>
          </p:cNvPr>
          <p:cNvCxnSpPr/>
          <p:nvPr/>
        </p:nvCxnSpPr>
        <p:spPr>
          <a:xfrm flipH="1">
            <a:off x="11039061" y="2517913"/>
            <a:ext cx="238539" cy="911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759228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2331</TotalTime>
  <Words>2218</Words>
  <Application>Microsoft Office PowerPoint</Application>
  <PresentationFormat>Grand écran</PresentationFormat>
  <Paragraphs>375</Paragraphs>
  <Slides>47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Rétrospective</vt:lpstr>
      <vt:lpstr>Annual Congress of the Belgian Society of Internal Medicine  13 - 14 December 2019</vt:lpstr>
      <vt:lpstr>CLINICAL CASE</vt:lpstr>
      <vt:lpstr>WHAT DO YOU KNOW ABOUT CHRONIC GRANULOMATOUS DISEASE (CGD) ?</vt:lpstr>
      <vt:lpstr>WHAT DO YOU KNOW ABOUT  CHRONIC GRANULOMATOUS DISEASE (CGD) ?</vt:lpstr>
      <vt:lpstr>GOING BACK TO OUR CLINAL CASE</vt:lpstr>
      <vt:lpstr>WHAT WOULD YOU SUGGEST TO DO?</vt:lpstr>
      <vt:lpstr>WHAT WOULD YOU SUGGEST TO DO?</vt:lpstr>
      <vt:lpstr>CT CHEST 05/18</vt:lpstr>
      <vt:lpstr>PET-CT 04/18</vt:lpstr>
      <vt:lpstr>LYMPH NODE BIOPSY PATHOLOGY RESULT</vt:lpstr>
      <vt:lpstr>LYMPH NODE BIOPSY  : MICROBIOLOGY RESULT</vt:lpstr>
      <vt:lpstr>WHAT IS YOUR DIAGNOSIS?   WHICH TREATMENT WOULD YOU START? </vt:lpstr>
      <vt:lpstr>WHAT IS YOUR DIAGNOSIS?  WHICH TREATMENT WOULD YOU START? </vt:lpstr>
      <vt:lpstr>ANTIBIOGRAM RESULTS 07/06/18</vt:lpstr>
      <vt:lpstr>WHAT IS THE MOST LIKELY RISK FACTOR FOR  MYCOBACTERIUM BOVIS INFECTION ? </vt:lpstr>
      <vt:lpstr>WHAT IS THE LIKELIEST RISK FACTOR FOR  MYCOBACTERIUM BOVIS INFECTION ? </vt:lpstr>
      <vt:lpstr>FROM 06/18 TO 02/19</vt:lpstr>
      <vt:lpstr> MARCH 19 </vt:lpstr>
      <vt:lpstr>CT CHEST 03/19</vt:lpstr>
      <vt:lpstr> WHAT DO YOU SUGGEST TO DO? </vt:lpstr>
      <vt:lpstr> WHAT DO YOU SUGGEST TO DO? </vt:lpstr>
      <vt:lpstr>MARCH AND APRIL 19</vt:lpstr>
      <vt:lpstr>HOSPITALISATION IN LUXEMBOURG IN APRIL 19</vt:lpstr>
      <vt:lpstr>WHICH TREATMENT WOULD YOU RECOMMEND?</vt:lpstr>
      <vt:lpstr>WHICH TREATMENT WOULD YOU RECOMMEND?</vt:lpstr>
      <vt:lpstr>Présentation PowerPoint</vt:lpstr>
      <vt:lpstr>Présentation PowerPoint</vt:lpstr>
      <vt:lpstr>IN MAY AND JUNE 19 (DURING AEROSOLIZED AMPHOTERICINE THERAPY)</vt:lpstr>
      <vt:lpstr>CT CHEST 06/19</vt:lpstr>
      <vt:lpstr>Présentation PowerPoint</vt:lpstr>
      <vt:lpstr>JULY 19 (DURING VORICONAZOLE THERAPY) </vt:lpstr>
      <vt:lpstr>WHAT WOULD YOU SUGGEST TO DO? </vt:lpstr>
      <vt:lpstr>WHAT WOULD YOU SUGGEST TO DO? </vt:lpstr>
      <vt:lpstr>PET CT 08/19 </vt:lpstr>
      <vt:lpstr>MRI : WHAT DIAGNOSIS CAN BE MADE?  </vt:lpstr>
      <vt:lpstr>MRI : WHAT DIAGNOSIS CAN BE MADE ?  </vt:lpstr>
      <vt:lpstr>Présentation PowerPoint</vt:lpstr>
      <vt:lpstr>Présentation PowerPoint</vt:lpstr>
      <vt:lpstr>  WHAT ARE THE TWO TYPES OF ORGANISMS  IN SPONDYLITIS WITHOUT DISCITIS ?</vt:lpstr>
      <vt:lpstr>Présentation PowerPoint</vt:lpstr>
      <vt:lpstr>RIGHT HIP SURGICAL DRAINAGE 08/19</vt:lpstr>
      <vt:lpstr>Présentation PowerPoint</vt:lpstr>
      <vt:lpstr> WHAT IS THE TYPICAL SIDE EFFECT OF AMBISOME?  </vt:lpstr>
      <vt:lpstr>HOSPITALISATION</vt:lpstr>
      <vt:lpstr>Conclusions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Congress of the Belgian Society of Internal Medicine  13 December 2019</dc:title>
  <dc:creator>mina marine</dc:creator>
  <cp:lastModifiedBy>mina marine</cp:lastModifiedBy>
  <cp:revision>115</cp:revision>
  <dcterms:created xsi:type="dcterms:W3CDTF">2019-12-01T16:41:37Z</dcterms:created>
  <dcterms:modified xsi:type="dcterms:W3CDTF">2019-12-14T07:43:39Z</dcterms:modified>
</cp:coreProperties>
</file>