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9" r:id="rId2"/>
  </p:sldMasterIdLst>
  <p:notesMasterIdLst>
    <p:notesMasterId r:id="rId33"/>
  </p:notesMasterIdLst>
  <p:handoutMasterIdLst>
    <p:handoutMasterId r:id="rId34"/>
  </p:handoutMasterIdLst>
  <p:sldIdLst>
    <p:sldId id="430" r:id="rId3"/>
    <p:sldId id="424" r:id="rId4"/>
    <p:sldId id="429" r:id="rId5"/>
    <p:sldId id="463" r:id="rId6"/>
    <p:sldId id="462" r:id="rId7"/>
    <p:sldId id="437" r:id="rId8"/>
    <p:sldId id="446" r:id="rId9"/>
    <p:sldId id="461" r:id="rId10"/>
    <p:sldId id="460" r:id="rId11"/>
    <p:sldId id="440" r:id="rId12"/>
    <p:sldId id="459" r:id="rId13"/>
    <p:sldId id="447" r:id="rId14"/>
    <p:sldId id="458" r:id="rId15"/>
    <p:sldId id="438" r:id="rId16"/>
    <p:sldId id="457" r:id="rId17"/>
    <p:sldId id="456" r:id="rId18"/>
    <p:sldId id="455" r:id="rId19"/>
    <p:sldId id="439" r:id="rId20"/>
    <p:sldId id="465" r:id="rId21"/>
    <p:sldId id="464" r:id="rId22"/>
    <p:sldId id="466" r:id="rId23"/>
    <p:sldId id="467" r:id="rId24"/>
    <p:sldId id="469" r:id="rId25"/>
    <p:sldId id="470" r:id="rId26"/>
    <p:sldId id="475" r:id="rId27"/>
    <p:sldId id="476" r:id="rId28"/>
    <p:sldId id="473" r:id="rId29"/>
    <p:sldId id="474" r:id="rId30"/>
    <p:sldId id="431" r:id="rId31"/>
    <p:sldId id="468" r:id="rId32"/>
  </p:sldIdLst>
  <p:sldSz cx="12192000" cy="6858000"/>
  <p:notesSz cx="9945688" cy="6858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rgbClr val="FFCC99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rgbClr val="FFCC99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rgbClr val="FFCC99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rgbClr val="FFCC99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rgbClr val="FFCC99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b="1" i="1" kern="1200">
        <a:solidFill>
          <a:srgbClr val="FFCC99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b="1" i="1" kern="1200">
        <a:solidFill>
          <a:srgbClr val="FFCC99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b="1" i="1" kern="1200">
        <a:solidFill>
          <a:srgbClr val="FFCC99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b="1" i="1" kern="1200">
        <a:solidFill>
          <a:srgbClr val="FFCC99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947" userDrawn="1">
          <p15:clr>
            <a:srgbClr val="A4A3A4"/>
          </p15:clr>
        </p15:guide>
        <p15:guide id="3" pos="1572" userDrawn="1">
          <p15:clr>
            <a:srgbClr val="A4A3A4"/>
          </p15:clr>
        </p15:guide>
        <p15:guide id="4" pos="748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ine GAUDARD" initials="S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C9C"/>
    <a:srgbClr val="1C4C82"/>
    <a:srgbClr val="595395"/>
    <a:srgbClr val="009999"/>
    <a:srgbClr val="315575"/>
    <a:srgbClr val="0A2D74"/>
    <a:srgbClr val="DC1168"/>
    <a:srgbClr val="D63A6A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4966" autoAdjust="0"/>
  </p:normalViewPr>
  <p:slideViewPr>
    <p:cSldViewPr snapToGrid="0">
      <p:cViewPr>
        <p:scale>
          <a:sx n="115" d="100"/>
          <a:sy n="115" d="100"/>
        </p:scale>
        <p:origin x="-396" y="546"/>
      </p:cViewPr>
      <p:guideLst>
        <p:guide orient="horz" pos="2160"/>
        <p:guide orient="horz" pos="3947"/>
        <p:guide pos="1572"/>
        <p:guide pos="7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86" y="-102"/>
      </p:cViewPr>
      <p:guideLst>
        <p:guide orient="horz" pos="2160"/>
        <p:guide pos="31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Burnout, stress ou conflit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TRI</c:v>
                </c:pt>
                <c:pt idx="1">
                  <c:v>VP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F1-4061-AD87-42B1AC49B3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Dépression, ou raisons mentales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TRI</c:v>
                </c:pt>
                <c:pt idx="1">
                  <c:v>VP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F1-4061-AD87-42B1AC49B3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TMS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TRI</c:v>
                </c:pt>
                <c:pt idx="1">
                  <c:v>VP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</c:v>
                </c:pt>
                <c:pt idx="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F1-4061-AD87-42B1AC49B3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Autres affections médicales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TRI</c:v>
                </c:pt>
                <c:pt idx="1">
                  <c:v>VP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0.41</c:v>
                </c:pt>
                <c:pt idx="1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F1-4061-AD87-42B1AC49B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653824"/>
        <c:axId val="132655360"/>
      </c:barChart>
      <c:catAx>
        <c:axId val="132653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655360"/>
        <c:crosses val="autoZero"/>
        <c:auto val="1"/>
        <c:lblAlgn val="ctr"/>
        <c:lblOffset val="100"/>
        <c:noMultiLvlLbl val="0"/>
      </c:catAx>
      <c:valAx>
        <c:axId val="132655360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3265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907" cy="3426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defTabSz="939800">
              <a:defRPr sz="1200" b="0" i="0">
                <a:solidFill>
                  <a:schemeClr val="tx1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6782" y="1"/>
            <a:ext cx="4308907" cy="3426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15332"/>
            <a:ext cx="4308907" cy="3426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defTabSz="939800">
              <a:defRPr sz="1200" b="0" i="0">
                <a:solidFill>
                  <a:schemeClr val="tx1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6782" y="6515332"/>
            <a:ext cx="4308907" cy="3426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B2B783-5490-3D46-8C28-53004ED6587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907" cy="3426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defTabSz="939800">
              <a:defRPr sz="1200" b="0" i="0">
                <a:solidFill>
                  <a:schemeClr val="tx1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6782" y="1"/>
            <a:ext cx="4308907" cy="3426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6050" y="514350"/>
            <a:ext cx="4573588" cy="2573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647" y="3258247"/>
            <a:ext cx="7294396" cy="30851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15332"/>
            <a:ext cx="4308907" cy="3426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defTabSz="939800">
              <a:defRPr sz="1200" b="0" i="0">
                <a:solidFill>
                  <a:schemeClr val="tx1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6782" y="6515332"/>
            <a:ext cx="4308907" cy="3426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3C3B0B-26DA-8E49-8E8B-B8992F34506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65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98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98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98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98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73C92A52-2551-EE42-8161-1A8368DA5061}" type="slidenum">
              <a:rPr lang="en-US" sz="1200" b="0" i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b="0" i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6050" y="514350"/>
            <a:ext cx="4573588" cy="257175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678" y="3257086"/>
            <a:ext cx="7958333" cy="3086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6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33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7714B-E578-475F-8B45-A3C8788BFF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7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Syndicats :  Les employeurs l’utilisent pour évacuer du ‘</a:t>
            </a:r>
            <a:r>
              <a:rPr lang="fr-BE" dirty="0" err="1"/>
              <a:t>pay</a:t>
            </a:r>
            <a:r>
              <a:rPr lang="fr-BE" dirty="0"/>
              <a:t>-roll’ leurs ‘malades de longue durée</a:t>
            </a:r>
            <a:r>
              <a:rPr lang="fr-BE" dirty="0" smtClean="0"/>
              <a:t>’…</a:t>
            </a:r>
          </a:p>
          <a:p>
            <a:r>
              <a:rPr lang="fr-BE" dirty="0" smtClean="0"/>
              <a:t>Employeurs </a:t>
            </a:r>
            <a:r>
              <a:rPr lang="fr-BE" dirty="0"/>
              <a:t>: </a:t>
            </a:r>
            <a:r>
              <a:rPr lang="fr-BE" dirty="0" smtClean="0"/>
              <a:t>problème d’indépendance du MT : </a:t>
            </a:r>
            <a:r>
              <a:rPr lang="fr-BE" dirty="0" err="1" smtClean="0"/>
              <a:t>svt</a:t>
            </a:r>
            <a:r>
              <a:rPr lang="fr-BE" dirty="0" smtClean="0"/>
              <a:t> il attribue </a:t>
            </a:r>
            <a:r>
              <a:rPr lang="fr-BE" dirty="0"/>
              <a:t>une décision D ou la rejette sur base de la demande du travailleur </a:t>
            </a:r>
            <a:endParaRPr lang="fr-BE" dirty="0" smtClean="0"/>
          </a:p>
          <a:p>
            <a:r>
              <a:rPr lang="fr-BE" dirty="0" smtClean="0"/>
              <a:t>Médecins du travail : De nombreuses demandes de TRI ne visent pas à une réintégration effective. Un problème de relation au travail est-il vraiment une cause d’inaptitude définitive ? </a:t>
            </a:r>
          </a:p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3B0B-26DA-8E49-8E8B-B8992F3450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comment gérer en pratique les délais laissés à l’employeur pour rédiger son plan de réintégration (55 j pour décision A; 12 mois pour C) ? « Nous devons respecter la loi et parfois mettre fin sans attendre à l’incapacité de travail…. Après 6 mois en fonction art 100§1» </a:t>
            </a:r>
            <a:br>
              <a:rPr lang="fr-BE" dirty="0" smtClean="0"/>
            </a:br>
            <a:r>
              <a:rPr lang="fr-BE" dirty="0" smtClean="0"/>
              <a:t>« la décision D est parfois la seule possibilité de débloquer une situation : le MT ne devrait pas hésiter dans ce cas ! »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3B0B-26DA-8E49-8E8B-B8992F3450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33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Pr Ph. Mairiaux - Reintégration au travail : expert meeting Ecolo-Groen 13/06/16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BC7E4E-1D65-4212-B6A2-0620B00E512C}" type="slidenum">
              <a:rPr lang="fr-BE" smtClean="0"/>
              <a:pPr>
                <a:defRPr/>
              </a:pPr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427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683220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86800" y="155576"/>
            <a:ext cx="2590800" cy="543877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2285" y="155576"/>
            <a:ext cx="7571316" cy="5438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340665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6745-B469-400F-82C3-935067301749}" type="datetimeFigureOut">
              <a:rPr lang="fr-BE" smtClean="0"/>
              <a:t>14-06-22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EBAD-7E14-445C-978E-238E972575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966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6745-B469-400F-82C3-935067301749}" type="datetimeFigureOut">
              <a:rPr lang="fr-BE" smtClean="0"/>
              <a:t>14-06-22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EBAD-7E14-445C-978E-238E972575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5839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6745-B469-400F-82C3-935067301749}" type="datetimeFigureOut">
              <a:rPr lang="fr-BE" smtClean="0"/>
              <a:t>14-06-22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EBAD-7E14-445C-978E-238E972575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042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6745-B469-400F-82C3-935067301749}" type="datetimeFigureOut">
              <a:rPr lang="fr-BE" smtClean="0"/>
              <a:t>14-06-22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EBAD-7E14-445C-978E-238E972575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098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6745-B469-400F-82C3-935067301749}" type="datetimeFigureOut">
              <a:rPr lang="fr-BE" smtClean="0"/>
              <a:t>14-06-22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EBAD-7E14-445C-978E-238E972575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3214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6745-B469-400F-82C3-935067301749}" type="datetimeFigureOut">
              <a:rPr lang="fr-BE" smtClean="0"/>
              <a:t>14-06-22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EBAD-7E14-445C-978E-238E972575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681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6745-B469-400F-82C3-935067301749}" type="datetimeFigureOut">
              <a:rPr lang="fr-BE" smtClean="0"/>
              <a:t>14-06-22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EBAD-7E14-445C-978E-238E972575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2546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6745-B469-400F-82C3-935067301749}" type="datetimeFigureOut">
              <a:rPr lang="fr-BE" smtClean="0"/>
              <a:t>14-06-22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EBAD-7E14-445C-978E-238E972575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3566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6745-B469-400F-82C3-935067301749}" type="datetimeFigureOut">
              <a:rPr lang="fr-BE" smtClean="0"/>
              <a:t>14-06-22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EBAD-7E14-445C-978E-238E972575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8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285" y="155575"/>
            <a:ext cx="10358967" cy="7556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47955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47955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67517308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6745-B469-400F-82C3-935067301749}" type="datetimeFigureOut">
              <a:rPr lang="fr-BE" smtClean="0"/>
              <a:t>14-06-22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EBAD-7E14-445C-978E-238E972575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4774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6745-B469-400F-82C3-935067301749}" type="datetimeFigureOut">
              <a:rPr lang="fr-BE" smtClean="0"/>
              <a:t>14-06-22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EBAD-7E14-445C-978E-238E972575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195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306377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737654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285" y="155575"/>
            <a:ext cx="10358967" cy="75565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6092982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972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243026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341346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285" y="155575"/>
            <a:ext cx="10358967" cy="7556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147955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0731901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charset="0"/>
        <a:buChar char="¡"/>
        <a:defRPr sz="28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6745-B469-400F-82C3-935067301749}" type="datetimeFigureOut">
              <a:rPr lang="fr-BE" smtClean="0"/>
              <a:t>14-06-22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EBAD-7E14-445C-978E-238E972575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663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rek.be/FR/Publications/Fiche.html?id=18b68cb7-60a4-4d88-85d2-1765a0bbadf8" TargetMode="External"/><Relationship Id="rId2" Type="http://schemas.openxmlformats.org/officeDocument/2006/relationships/hyperlink" Target="https://emploi.belgique.be/fr/projets-de-recherche/2020-evaluation-de-limpact-de-la-nouvelle-reglementation-sur-la-reintegration?back_to_theme=3289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cap="none" dirty="0" smtClean="0">
                <a:solidFill>
                  <a:srgbClr val="1C4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 Philippe Mairiaux</a:t>
            </a:r>
            <a:br>
              <a:rPr lang="fr-FR" sz="2400" cap="none" dirty="0" smtClean="0">
                <a:solidFill>
                  <a:srgbClr val="1C4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cap="none" dirty="0" smtClean="0">
                <a:solidFill>
                  <a:srgbClr val="1C4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Université de Liège </a:t>
            </a:r>
            <a:br>
              <a:rPr lang="fr-FR" sz="2400" cap="none" dirty="0" smtClean="0">
                <a:solidFill>
                  <a:srgbClr val="1C4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cap="none" dirty="0" smtClean="0">
                <a:solidFill>
                  <a:srgbClr val="1C4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Collège national de médecine d’assurance sociale en matière d’incapacité de travail</a:t>
            </a:r>
            <a:r>
              <a:rPr lang="fr-FR" sz="2400" dirty="0">
                <a:solidFill>
                  <a:srgbClr val="1C4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400" dirty="0">
                <a:solidFill>
                  <a:srgbClr val="1C4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dirty="0">
              <a:solidFill>
                <a:srgbClr val="1C4C8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3600" dirty="0" smtClean="0">
                <a:solidFill>
                  <a:srgbClr val="1C4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BE" sz="3600" dirty="0">
                <a:solidFill>
                  <a:srgbClr val="1C4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trajets de réintégration au sein de l'assurance maladie belge : succès ou échec </a:t>
            </a:r>
            <a:r>
              <a:rPr lang="fr-BE" sz="3600" dirty="0" smtClean="0">
                <a:solidFill>
                  <a:srgbClr val="1C4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CBB2229-CA65-F343-A706-EAC98B6C94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41746" cy="18212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</p:spTree>
    <p:extLst>
      <p:ext uri="{BB962C8B-B14F-4D97-AF65-F5344CB8AC3E}">
        <p14:creationId xmlns:p14="http://schemas.microsoft.com/office/powerpoint/2010/main" val="28629076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de la présentation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Motivations politiques et budgétaires</a:t>
            </a:r>
          </a:p>
          <a:p>
            <a:r>
              <a:rPr lang="fr-BE" b="1" i="1" dirty="0" smtClean="0">
                <a:solidFill>
                  <a:schemeClr val="accent6">
                    <a:lumMod val="75000"/>
                  </a:schemeClr>
                </a:solidFill>
              </a:rPr>
              <a:t>Les trajets de réintégration en chiffres (2017-2021)</a:t>
            </a:r>
          </a:p>
          <a:p>
            <a:r>
              <a:rPr lang="fr-BE" dirty="0" smtClean="0"/>
              <a:t>Bilan subjectif selon les acteurs</a:t>
            </a:r>
          </a:p>
          <a:p>
            <a:r>
              <a:rPr lang="fr-BE" dirty="0" smtClean="0"/>
              <a:t>Evaluation scientifique</a:t>
            </a:r>
          </a:p>
          <a:p>
            <a:pPr lvl="1"/>
            <a:r>
              <a:rPr lang="fr-BE" dirty="0"/>
              <a:t>Enquête universitaire par questionnaire</a:t>
            </a:r>
          </a:p>
          <a:p>
            <a:pPr lvl="1"/>
            <a:r>
              <a:rPr lang="fr-BE" dirty="0" smtClean="0"/>
              <a:t>Audit de la Cour des Comptes</a:t>
            </a:r>
          </a:p>
          <a:p>
            <a:r>
              <a:rPr lang="fr-BE" dirty="0" smtClean="0"/>
              <a:t>Trajets de réintégration 2.0 en 2022</a:t>
            </a:r>
          </a:p>
          <a:p>
            <a:r>
              <a:rPr lang="fr-BE" dirty="0" smtClean="0"/>
              <a:t>Conclusions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46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Nombre de trajets de réintégration (2017-2021) impliquant le médecin du travail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42" y="1601369"/>
            <a:ext cx="7876715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291156" y="5864630"/>
            <a:ext cx="1729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BE" sz="1600" dirty="0">
                <a:solidFill>
                  <a:srgbClr val="1F497D"/>
                </a:solidFill>
              </a:rPr>
              <a:t>Co-</a:t>
            </a:r>
            <a:r>
              <a:rPr lang="fr-BE" sz="1600" dirty="0" err="1">
                <a:solidFill>
                  <a:srgbClr val="1F497D"/>
                </a:solidFill>
              </a:rPr>
              <a:t>Prev</a:t>
            </a:r>
            <a:r>
              <a:rPr lang="fr-BE" sz="1600" dirty="0">
                <a:solidFill>
                  <a:srgbClr val="1F497D"/>
                </a:solidFill>
              </a:rPr>
              <a:t> 2022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76945" y="6203184"/>
            <a:ext cx="6306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chemeClr val="tx2"/>
                </a:solidFill>
              </a:rPr>
              <a:t>N.B. Les données des services autonomes ne sont pas inclues</a:t>
            </a:r>
            <a:endParaRPr lang="fr-B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Ventilation des trajets </a:t>
            </a:r>
            <a:r>
              <a:rPr lang="fr-BE" dirty="0" smtClean="0"/>
              <a:t>2017-2021 selon </a:t>
            </a:r>
            <a:r>
              <a:rPr lang="fr-BE" dirty="0"/>
              <a:t>le demandeur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85" y="1417330"/>
            <a:ext cx="8357427" cy="503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119062" y="1629295"/>
            <a:ext cx="814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BE" sz="1800" dirty="0">
                <a:solidFill>
                  <a:schemeClr val="tx2"/>
                </a:solidFill>
              </a:rPr>
              <a:t>En % du total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540538" y="6126480"/>
            <a:ext cx="1421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Co-</a:t>
            </a:r>
            <a:r>
              <a:rPr lang="fr-BE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</a:t>
            </a:r>
            <a:r>
              <a:rPr lang="fr-BE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2022</a:t>
            </a:r>
            <a:endParaRPr lang="fr-BE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90711" y="1978429"/>
            <a:ext cx="897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tx2"/>
                </a:solidFill>
              </a:rPr>
              <a:t>48-49%</a:t>
            </a:r>
            <a:endParaRPr lang="fr-BE" sz="16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77346" y="2834640"/>
            <a:ext cx="889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tx2"/>
                </a:solidFill>
              </a:rPr>
              <a:t>28-29%</a:t>
            </a:r>
            <a:endParaRPr lang="fr-BE" sz="16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06887" y="2834640"/>
            <a:ext cx="1039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tx2"/>
                </a:solidFill>
              </a:rPr>
              <a:t>21-22%</a:t>
            </a:r>
            <a:endParaRPr lang="fr-BE" sz="16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6" y="1908202"/>
            <a:ext cx="817562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36" y="1572445"/>
            <a:ext cx="8413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87" y="1908202"/>
            <a:ext cx="85883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3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Ventilation des décisions prises en 2021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26" y="1601369"/>
            <a:ext cx="8169348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96000" y="2036618"/>
            <a:ext cx="52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</a:rPr>
              <a:t>A</a:t>
            </a: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957753" y="2734887"/>
            <a:ext cx="64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</a:rPr>
              <a:t>B</a:t>
            </a: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281949" y="4447308"/>
            <a:ext cx="44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</a:rPr>
              <a:t>C</a:t>
            </a: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69280" y="5054138"/>
            <a:ext cx="691342" cy="47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</a:rPr>
              <a:t>D</a:t>
            </a: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12079" y="2036618"/>
            <a:ext cx="51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</a:rPr>
              <a:t>E</a:t>
            </a:r>
            <a:endParaRPr lang="fr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de la présentation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Motivations politiques et budgétaires</a:t>
            </a:r>
          </a:p>
          <a:p>
            <a:r>
              <a:rPr lang="fr-BE" dirty="0" smtClean="0"/>
              <a:t>Les trajets de réintégration en chiffres (2017-2021)</a:t>
            </a:r>
          </a:p>
          <a:p>
            <a:r>
              <a:rPr lang="fr-BE" b="1" i="1" dirty="0" smtClean="0">
                <a:solidFill>
                  <a:schemeClr val="accent6"/>
                </a:solidFill>
              </a:rPr>
              <a:t>Bilan subjectif selon les acteurs</a:t>
            </a:r>
          </a:p>
          <a:p>
            <a:r>
              <a:rPr lang="fr-BE" dirty="0" smtClean="0"/>
              <a:t>Evaluation scientifique</a:t>
            </a:r>
          </a:p>
          <a:p>
            <a:pPr lvl="1"/>
            <a:r>
              <a:rPr lang="fr-BE" dirty="0"/>
              <a:t>Enquête universitaire par </a:t>
            </a:r>
            <a:r>
              <a:rPr lang="fr-BE" dirty="0" smtClean="0"/>
              <a:t>questionnaire</a:t>
            </a:r>
          </a:p>
          <a:p>
            <a:pPr lvl="1"/>
            <a:r>
              <a:rPr lang="fr-BE" dirty="0" smtClean="0"/>
              <a:t>Audit de la Cour des Comptes</a:t>
            </a:r>
          </a:p>
          <a:p>
            <a:r>
              <a:rPr lang="fr-BE" dirty="0" smtClean="0"/>
              <a:t>Trajets de réintégration 2.0 en 2022</a:t>
            </a:r>
          </a:p>
          <a:p>
            <a:r>
              <a:rPr lang="fr-BE" dirty="0" smtClean="0"/>
              <a:t>Conclusions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40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Trajets de réintégration – perceptions communes des 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Points critiques : </a:t>
            </a:r>
          </a:p>
          <a:p>
            <a:pPr lvl="1"/>
            <a:r>
              <a:rPr lang="fr-BE" dirty="0"/>
              <a:t>Lourdeur des procédures administratives et relative pénurie des médecins concernés, MC </a:t>
            </a:r>
            <a:r>
              <a:rPr lang="fr-BE" dirty="0" smtClean="0"/>
              <a:t>et MT</a:t>
            </a:r>
            <a:endParaRPr lang="fr-BE" dirty="0"/>
          </a:p>
          <a:p>
            <a:pPr lvl="1"/>
            <a:r>
              <a:rPr lang="fr-BE" dirty="0"/>
              <a:t>Absence d’incitants positifs pour l’employeur prêt à faire </a:t>
            </a:r>
            <a:r>
              <a:rPr lang="fr-BE" dirty="0" smtClean="0"/>
              <a:t>des efforts </a:t>
            </a:r>
            <a:r>
              <a:rPr lang="fr-BE" dirty="0"/>
              <a:t>pour réintégrer</a:t>
            </a:r>
          </a:p>
          <a:p>
            <a:pPr lvl="1"/>
            <a:r>
              <a:rPr lang="fr-BE" dirty="0"/>
              <a:t>Absence de moyen de communication facile </a:t>
            </a:r>
            <a:r>
              <a:rPr lang="fr-BE" dirty="0" smtClean="0"/>
              <a:t>entre MC, MT </a:t>
            </a:r>
            <a:r>
              <a:rPr lang="fr-BE" dirty="0"/>
              <a:t>et MG</a:t>
            </a:r>
          </a:p>
          <a:p>
            <a:r>
              <a:rPr lang="fr-BE" dirty="0"/>
              <a:t>Points positifs : </a:t>
            </a:r>
          </a:p>
          <a:p>
            <a:pPr lvl="1"/>
            <a:r>
              <a:rPr lang="fr-BE" dirty="0" smtClean="0"/>
              <a:t>La réintégration est mise à </a:t>
            </a:r>
            <a:r>
              <a:rPr lang="fr-BE" dirty="0"/>
              <a:t>l’ordre du jour dans les entreprises</a:t>
            </a:r>
          </a:p>
          <a:p>
            <a:pPr lvl="1"/>
            <a:r>
              <a:rPr lang="fr-BE" dirty="0"/>
              <a:t>Système mettant pour la 1</a:t>
            </a:r>
            <a:r>
              <a:rPr lang="fr-BE" baseline="30000" dirty="0"/>
              <a:t>ère</a:t>
            </a:r>
            <a:r>
              <a:rPr lang="fr-BE" dirty="0"/>
              <a:t> fois en réseau MG, MT et MC</a:t>
            </a:r>
          </a:p>
          <a:p>
            <a:pPr lvl="1"/>
            <a:r>
              <a:rPr lang="fr-BE" dirty="0"/>
              <a:t>Précocité voulue de l’intervention en milieu du travail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313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Trajets de réintégration – perceptions contrastées des 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Syndicats : …cette </a:t>
            </a:r>
            <a:r>
              <a:rPr lang="fr-BE" dirty="0" smtClean="0"/>
              <a:t>nouvelle législation = machine à licencier ! </a:t>
            </a:r>
          </a:p>
          <a:p>
            <a:endParaRPr lang="fr-BE" dirty="0"/>
          </a:p>
          <a:p>
            <a:r>
              <a:rPr lang="fr-BE" dirty="0"/>
              <a:t>Employeurs : pourquoi </a:t>
            </a:r>
            <a:r>
              <a:rPr lang="fr-BE" dirty="0" smtClean="0"/>
              <a:t>doit-on attendre 4 mois avant de proposer un TRI au salarié ? </a:t>
            </a:r>
          </a:p>
          <a:p>
            <a:endParaRPr lang="fr-BE" dirty="0"/>
          </a:p>
          <a:p>
            <a:r>
              <a:rPr lang="fr-BE" dirty="0"/>
              <a:t>Médecins du travail : </a:t>
            </a:r>
            <a:r>
              <a:rPr lang="fr-BE" dirty="0" smtClean="0"/>
              <a:t>les démarches </a:t>
            </a:r>
            <a:r>
              <a:rPr lang="fr-BE" dirty="0"/>
              <a:t>informelles (visite de pré-reprise, reprise partielle) </a:t>
            </a:r>
            <a:r>
              <a:rPr lang="fr-BE" dirty="0" smtClean="0"/>
              <a:t>ne sont-elles pas souvent </a:t>
            </a:r>
            <a:r>
              <a:rPr lang="fr-BE" dirty="0"/>
              <a:t>plus </a:t>
            </a:r>
            <a:r>
              <a:rPr lang="fr-BE" dirty="0" smtClean="0"/>
              <a:t>efficaces pour réintégrer ?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653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Trajets de réintégration – perceptions contrastées des 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Médecins-conseils </a:t>
            </a:r>
            <a:r>
              <a:rPr lang="fr-BE" dirty="0" smtClean="0"/>
              <a:t>:</a:t>
            </a:r>
          </a:p>
          <a:p>
            <a:pPr lvl="1"/>
            <a:r>
              <a:rPr lang="fr-BE" dirty="0" smtClean="0"/>
              <a:t>Soulignent conflit possible entre les délais de décision prévus par la législation TRI et celui prévu par la législation en assurance-maladie (art 100 §1)</a:t>
            </a:r>
          </a:p>
          <a:p>
            <a:pPr lvl="1"/>
            <a:r>
              <a:rPr lang="fr-BE" dirty="0" smtClean="0"/>
              <a:t>Divergence d’interprétation avec le MT concernant la décision D (définitivement inapte pour le travail convenu)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104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de la présentation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Motivations politiques et budgétaires</a:t>
            </a:r>
          </a:p>
          <a:p>
            <a:r>
              <a:rPr lang="fr-BE" dirty="0" smtClean="0"/>
              <a:t>Les trajets de réintégration en chiffres (2017-2021)</a:t>
            </a:r>
          </a:p>
          <a:p>
            <a:r>
              <a:rPr lang="fr-BE" dirty="0" smtClean="0"/>
              <a:t>Bilan subjectif selon les acteurs</a:t>
            </a:r>
          </a:p>
          <a:p>
            <a:r>
              <a:rPr lang="fr-BE" b="1" i="1" dirty="0" smtClean="0">
                <a:solidFill>
                  <a:schemeClr val="accent6"/>
                </a:solidFill>
              </a:rPr>
              <a:t>Evaluation scientifique</a:t>
            </a:r>
          </a:p>
          <a:p>
            <a:pPr lvl="1"/>
            <a:r>
              <a:rPr lang="fr-BE" b="1" i="1" dirty="0">
                <a:solidFill>
                  <a:schemeClr val="accent6"/>
                </a:solidFill>
              </a:rPr>
              <a:t>Enquête universitaire par </a:t>
            </a:r>
            <a:r>
              <a:rPr lang="fr-BE" b="1" i="1" dirty="0" smtClean="0">
                <a:solidFill>
                  <a:schemeClr val="accent6"/>
                </a:solidFill>
              </a:rPr>
              <a:t>questionnaire</a:t>
            </a:r>
          </a:p>
          <a:p>
            <a:pPr lvl="1"/>
            <a:r>
              <a:rPr lang="fr-BE" b="1" i="1" dirty="0" smtClean="0">
                <a:solidFill>
                  <a:schemeClr val="accent6"/>
                </a:solidFill>
              </a:rPr>
              <a:t>Audit de la Cour des Comptes</a:t>
            </a:r>
          </a:p>
          <a:p>
            <a:r>
              <a:rPr lang="fr-BE" dirty="0" smtClean="0"/>
              <a:t>Trajets de réintégration 2.0 en 2022</a:t>
            </a:r>
          </a:p>
          <a:p>
            <a:r>
              <a:rPr lang="fr-BE" dirty="0" smtClean="0"/>
              <a:t>Conclusions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8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Enquête universitaire par questionnaire (KUL - ULB)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Envoi en 2019 par </a:t>
            </a:r>
            <a:r>
              <a:rPr lang="fr-BE" dirty="0"/>
              <a:t>5 </a:t>
            </a:r>
            <a:r>
              <a:rPr lang="fr-BE" dirty="0" smtClean="0"/>
              <a:t>SEPP (SPSTI) d’un questionnaire à un échantillon aléatoire de </a:t>
            </a:r>
          </a:p>
          <a:p>
            <a:pPr lvl="1"/>
            <a:r>
              <a:rPr lang="fr-BE" dirty="0" smtClean="0"/>
              <a:t>3192 salariés ayant suivi un trajet en 2017 ou 2018 </a:t>
            </a:r>
            <a:br>
              <a:rPr lang="fr-BE" dirty="0" smtClean="0"/>
            </a:br>
            <a:r>
              <a:rPr lang="fr-BE" dirty="0" smtClean="0"/>
              <a:t>(groupe TRI) ; 481 réponses (15%)</a:t>
            </a:r>
          </a:p>
          <a:p>
            <a:pPr lvl="1"/>
            <a:r>
              <a:rPr lang="fr-BE" dirty="0" smtClean="0"/>
              <a:t>3198 salariés ayant bénéficié d’une visite de pré-reprise (groupe PR); 592 réponses (19%)</a:t>
            </a:r>
          </a:p>
          <a:p>
            <a:r>
              <a:rPr lang="fr-BE" dirty="0" smtClean="0"/>
              <a:t>Taux de retour au travail :</a:t>
            </a:r>
          </a:p>
          <a:p>
            <a:pPr lvl="1"/>
            <a:r>
              <a:rPr lang="fr-BE" dirty="0" smtClean="0"/>
              <a:t>TRI : 42% (dont 69% chez un autre employeur)</a:t>
            </a:r>
          </a:p>
          <a:p>
            <a:pPr lvl="1"/>
            <a:r>
              <a:rPr lang="fr-BE" dirty="0" smtClean="0"/>
              <a:t>PR : 73% (dont 87% chez le même employeur)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52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00275" y="5902326"/>
            <a:ext cx="75438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de-DE" sz="900" b="0" i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3" name="ZoneTexte 14"/>
          <p:cNvSpPr txBox="1">
            <a:spLocks noChangeArrowheads="1"/>
          </p:cNvSpPr>
          <p:nvPr/>
        </p:nvSpPr>
        <p:spPr bwMode="auto">
          <a:xfrm>
            <a:off x="8667750" y="307976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fr-FR">
              <a:latin typeface="Helvetica" charset="0"/>
              <a:cs typeface="Helvetica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859C5B8-C433-244D-8129-9DDFA394E754}"/>
              </a:ext>
            </a:extLst>
          </p:cNvPr>
          <p:cNvSpPr txBox="1"/>
          <p:nvPr/>
        </p:nvSpPr>
        <p:spPr>
          <a:xfrm>
            <a:off x="1979627" y="2213242"/>
            <a:ext cx="5113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Nom du conférencier : </a:t>
            </a:r>
            <a:r>
              <a:rPr lang="fr-FR" sz="2000" i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Philippe MAIRIAUX, Liège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30663" y="720081"/>
            <a:ext cx="864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0" i="0" dirty="0" smtClean="0">
                <a:solidFill>
                  <a:srgbClr val="1C4C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 des liens d'intérêts</a:t>
            </a:r>
            <a:endParaRPr lang="fr-FR" sz="4000" b="0" i="0" dirty="0">
              <a:solidFill>
                <a:srgbClr val="1C4C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CE8161-2D0E-1142-9D32-9DB40E33DA03}"/>
              </a:ext>
            </a:extLst>
          </p:cNvPr>
          <p:cNvSpPr txBox="1">
            <a:spLocks/>
          </p:cNvSpPr>
          <p:nvPr/>
        </p:nvSpPr>
        <p:spPr bwMode="auto">
          <a:xfrm>
            <a:off x="2085975" y="2972830"/>
            <a:ext cx="7772400" cy="31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r-FR" sz="2000" b="0" i="0">
                <a:solidFill>
                  <a:schemeClr val="tx1"/>
                </a:solidFill>
                <a:ea typeface="ＭＳ Ｐゴシック" charset="0"/>
              </a:rPr>
              <a:t>☑ Je n'ai pas de lien d'intérêt potentiel à déclarer</a:t>
            </a:r>
          </a:p>
          <a:p>
            <a:pPr marL="0" indent="0">
              <a:buNone/>
              <a:defRPr/>
            </a:pPr>
            <a:endParaRPr lang="fr-FR" sz="2000" b="0" i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fr-FR" sz="2000" b="0" i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fr-FR" sz="2000" b="0" i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fr-FR" sz="2000" b="0" i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</a:pPr>
            <a:endParaRPr lang="fr-FR" sz="2000" b="0" i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</a:pPr>
            <a:endParaRPr lang="fr-FR" sz="2000" b="0" i="0" dirty="0">
              <a:solidFill>
                <a:schemeClr val="tx1"/>
              </a:solidFill>
              <a:ea typeface="ＭＳ Ｐゴシック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Enquête universitaire par questionnaire (KUL - ULB)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18" y="1504604"/>
            <a:ext cx="6660693" cy="186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24"/>
          <p:cNvGraphicFramePr/>
          <p:nvPr>
            <p:extLst>
              <p:ext uri="{D42A27DB-BD31-4B8C-83A1-F6EECF244321}">
                <p14:modId xmlns:p14="http://schemas.microsoft.com/office/powerpoint/2010/main" val="1703477329"/>
              </p:ext>
            </p:extLst>
          </p:nvPr>
        </p:nvGraphicFramePr>
        <p:xfrm>
          <a:off x="4429299" y="3815542"/>
          <a:ext cx="6668192" cy="216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989215" y="1554480"/>
            <a:ext cx="290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 smtClean="0">
                <a:solidFill>
                  <a:schemeClr val="tx2"/>
                </a:solidFill>
              </a:rPr>
              <a:t>Durée d’incapacité de travail avant intervention</a:t>
            </a:r>
            <a:endParaRPr lang="fr-BE" sz="18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89215" y="3857105"/>
            <a:ext cx="290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 smtClean="0">
                <a:solidFill>
                  <a:schemeClr val="tx2"/>
                </a:solidFill>
              </a:rPr>
              <a:t>Nature du problème de santé </a:t>
            </a:r>
            <a:endParaRPr lang="fr-BE" sz="1800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64428" y="1877645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tx2"/>
                </a:solidFill>
              </a:rPr>
              <a:t>PR</a:t>
            </a:r>
            <a:endParaRPr lang="fr-BE" sz="1400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1055" y="2635134"/>
            <a:ext cx="490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tx2"/>
                </a:solidFill>
              </a:rPr>
              <a:t>TRI</a:t>
            </a:r>
            <a:endParaRPr lang="fr-BE" sz="1400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39244" y="4277550"/>
            <a:ext cx="473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tx2"/>
                </a:solidFill>
              </a:rPr>
              <a:t>PR</a:t>
            </a:r>
            <a:endParaRPr lang="fr-BE" sz="1400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01836" y="5187142"/>
            <a:ext cx="490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tx2"/>
                </a:solidFill>
              </a:rPr>
              <a:t>TRI</a:t>
            </a:r>
            <a:endParaRPr lang="fr-B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2800" dirty="0" smtClean="0"/>
              <a:t>Audit de la Cour des Comptes (2019 - 2021) : ‘malades de longue durée, mesures de réintégration sur le marché du travail’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42259"/>
            <a:ext cx="10972800" cy="4525963"/>
          </a:xfrm>
        </p:spPr>
        <p:txBody>
          <a:bodyPr>
            <a:normAutofit/>
          </a:bodyPr>
          <a:lstStyle/>
          <a:p>
            <a:r>
              <a:rPr lang="fr-BE" sz="2800" dirty="0" smtClean="0"/>
              <a:t>Impact des trajets sur le groupe cible :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marL="0" indent="0">
              <a:buNone/>
            </a:pPr>
            <a:r>
              <a:rPr lang="fr-BE" sz="2800" dirty="0"/>
              <a:t>Evolution du statut des </a:t>
            </a:r>
            <a:endParaRPr lang="fr-BE" sz="2800" dirty="0" smtClean="0"/>
          </a:p>
          <a:p>
            <a:pPr marL="0" indent="0">
              <a:buNone/>
            </a:pPr>
            <a:r>
              <a:rPr lang="fr-BE" sz="2800" dirty="0" smtClean="0"/>
              <a:t>personnes après </a:t>
            </a:r>
            <a:r>
              <a:rPr lang="fr-BE" sz="2800" dirty="0"/>
              <a:t>la 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décision </a:t>
            </a:r>
            <a:r>
              <a:rPr lang="fr-BE" sz="2800" dirty="0"/>
              <a:t>du MT </a:t>
            </a:r>
          </a:p>
          <a:p>
            <a:pPr marL="0" indent="0">
              <a:buNone/>
            </a:pPr>
            <a:r>
              <a:rPr lang="fr-BE" sz="2800" dirty="0"/>
              <a:t>concernant le TRI</a:t>
            </a:r>
          </a:p>
          <a:p>
            <a:endParaRPr lang="fr-BE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30220"/>
              </p:ext>
            </p:extLst>
          </p:nvPr>
        </p:nvGraphicFramePr>
        <p:xfrm>
          <a:off x="1533236" y="2024764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978"/>
                <a:gridCol w="3676688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Année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N  travailleurs en IT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% de demandes de TRI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2017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262.451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5,7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2018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272.468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10,1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96" y="3544770"/>
            <a:ext cx="55530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52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Audit de la Cour des Comptes (2019 - 2021</a:t>
            </a:r>
            <a:r>
              <a:rPr lang="fr-BE" dirty="0" smtClean="0"/>
              <a:t>) : résultats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53" y="1647580"/>
            <a:ext cx="56483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14401" y="1753985"/>
            <a:ext cx="3532908" cy="107721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tx2"/>
                </a:solidFill>
              </a:rPr>
              <a:t>Statut des personnes </a:t>
            </a:r>
            <a:r>
              <a:rPr lang="fr-BE" sz="1600" dirty="0">
                <a:solidFill>
                  <a:schemeClr val="tx2"/>
                </a:solidFill>
              </a:rPr>
              <a:t>7</a:t>
            </a:r>
            <a:r>
              <a:rPr lang="fr-BE" sz="1600" dirty="0" smtClean="0">
                <a:solidFill>
                  <a:schemeClr val="tx2"/>
                </a:solidFill>
              </a:rPr>
              <a:t> trimestres après la décision du MT à propos du trajet de réintégration</a:t>
            </a:r>
            <a:r>
              <a:rPr lang="fr-BE" sz="1600" dirty="0">
                <a:solidFill>
                  <a:schemeClr val="tx2"/>
                </a:solidFill>
              </a:rPr>
              <a:t>, selon la durée de l’incapacité de travail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39338" y="4430683"/>
            <a:ext cx="3208713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tx2"/>
                </a:solidFill>
              </a:rPr>
              <a:t>Plus l’inclusion dans le TRI est précoce, plus les chances de succès sont donc élevées</a:t>
            </a:r>
            <a:endParaRPr lang="fr-B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Audit de la Cour des Comptes (2019 - 2021</a:t>
            </a:r>
            <a:r>
              <a:rPr lang="fr-BE" dirty="0" smtClean="0"/>
              <a:t>): résultats</a:t>
            </a:r>
            <a:endParaRPr lang="fr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64" y="1828800"/>
            <a:ext cx="7037946" cy="402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30777" y="2269375"/>
            <a:ext cx="2917767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tx2"/>
                </a:solidFill>
              </a:rPr>
              <a:t>Lien </a:t>
            </a:r>
            <a:r>
              <a:rPr lang="fr-BE" sz="1600" dirty="0">
                <a:solidFill>
                  <a:schemeClr val="tx2"/>
                </a:solidFill>
              </a:rPr>
              <a:t>entre l’âge et </a:t>
            </a:r>
            <a:r>
              <a:rPr lang="fr-BE" sz="1600" dirty="0" smtClean="0">
                <a:solidFill>
                  <a:schemeClr val="tx2"/>
                </a:solidFill>
              </a:rPr>
              <a:t>la probabilité </a:t>
            </a:r>
            <a:r>
              <a:rPr lang="fr-BE" sz="1600" dirty="0">
                <a:solidFill>
                  <a:schemeClr val="tx2"/>
                </a:solidFill>
              </a:rPr>
              <a:t>de retrouver un travail après un trajet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38844" y="4206240"/>
            <a:ext cx="2809700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tx2"/>
                </a:solidFill>
              </a:rPr>
              <a:t>L’âge est donc un facteur prédictif majeur ! </a:t>
            </a:r>
            <a:endParaRPr lang="fr-B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Recommandations de la Cour des Comptes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Revoir la réglementation relative </a:t>
            </a:r>
            <a:r>
              <a:rPr lang="fr-BE" dirty="0"/>
              <a:t>aux </a:t>
            </a:r>
            <a:r>
              <a:rPr lang="fr-BE" dirty="0" smtClean="0"/>
              <a:t>MT </a:t>
            </a:r>
            <a:r>
              <a:rPr lang="fr-BE" dirty="0"/>
              <a:t>et aux </a:t>
            </a:r>
            <a:r>
              <a:rPr lang="fr-BE" dirty="0" smtClean="0"/>
              <a:t>MC afin </a:t>
            </a:r>
            <a:r>
              <a:rPr lang="fr-BE" dirty="0"/>
              <a:t>de </a:t>
            </a:r>
            <a:r>
              <a:rPr lang="fr-BE" dirty="0" smtClean="0"/>
              <a:t>freiner </a:t>
            </a:r>
            <a:r>
              <a:rPr lang="fr-BE" dirty="0"/>
              <a:t>leur diminution, voire à augmenter leur </a:t>
            </a:r>
            <a:r>
              <a:rPr lang="fr-BE" dirty="0" smtClean="0"/>
              <a:t>nombre</a:t>
            </a:r>
          </a:p>
          <a:p>
            <a:r>
              <a:rPr lang="fr-BE" dirty="0" smtClean="0"/>
              <a:t>Dissocier si </a:t>
            </a:r>
            <a:r>
              <a:rPr lang="fr-BE" dirty="0"/>
              <a:t>possible </a:t>
            </a:r>
            <a:r>
              <a:rPr lang="fr-BE" dirty="0" smtClean="0"/>
              <a:t>la </a:t>
            </a:r>
            <a:r>
              <a:rPr lang="fr-BE" dirty="0"/>
              <a:t>rupture du contrat de travail pour force majeure </a:t>
            </a:r>
            <a:r>
              <a:rPr lang="fr-BE" dirty="0" smtClean="0"/>
              <a:t>médicale, </a:t>
            </a:r>
            <a:r>
              <a:rPr lang="fr-BE" dirty="0"/>
              <a:t>des trajets de </a:t>
            </a:r>
            <a:r>
              <a:rPr lang="fr-BE" dirty="0" smtClean="0"/>
              <a:t>réintégration</a:t>
            </a:r>
          </a:p>
          <a:p>
            <a:r>
              <a:rPr lang="fr-BE" dirty="0"/>
              <a:t>Créer une plateforme facilitant l’échange de données entre </a:t>
            </a:r>
            <a:r>
              <a:rPr lang="fr-BE" dirty="0" smtClean="0"/>
              <a:t>MG, MC et MT</a:t>
            </a:r>
          </a:p>
          <a:p>
            <a:r>
              <a:rPr lang="fr-BE" dirty="0" smtClean="0"/>
              <a:t>Collecter de façon systématique des </a:t>
            </a:r>
            <a:r>
              <a:rPr lang="fr-BE" dirty="0"/>
              <a:t>informations </a:t>
            </a:r>
            <a:r>
              <a:rPr lang="fr-BE" dirty="0" smtClean="0"/>
              <a:t>sur </a:t>
            </a:r>
            <a:r>
              <a:rPr lang="fr-BE" dirty="0"/>
              <a:t>les </a:t>
            </a:r>
            <a:r>
              <a:rPr lang="fr-BE" dirty="0" smtClean="0"/>
              <a:t>TRI </a:t>
            </a:r>
            <a:r>
              <a:rPr lang="fr-BE" dirty="0"/>
              <a:t>et les différentes étapes du processus </a:t>
            </a:r>
            <a:r>
              <a:rPr lang="fr-BE" dirty="0" smtClean="0"/>
              <a:t>à </a:t>
            </a:r>
            <a:r>
              <a:rPr lang="fr-BE" dirty="0"/>
              <a:t>des fins d’évaluation et d’ajustement </a:t>
            </a:r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887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de la présentation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Motivations politiques et budgétaires</a:t>
            </a:r>
          </a:p>
          <a:p>
            <a:r>
              <a:rPr lang="fr-BE" dirty="0" smtClean="0"/>
              <a:t>Les trajets de réintégration en chiffres (2017-2021)</a:t>
            </a:r>
          </a:p>
          <a:p>
            <a:r>
              <a:rPr lang="fr-BE" dirty="0" smtClean="0"/>
              <a:t>Bilan subjectif selon les acteurs</a:t>
            </a:r>
          </a:p>
          <a:p>
            <a:r>
              <a:rPr lang="fr-BE" dirty="0" smtClean="0"/>
              <a:t>Evaluation scientifique</a:t>
            </a:r>
          </a:p>
          <a:p>
            <a:pPr lvl="1"/>
            <a:r>
              <a:rPr lang="fr-BE" dirty="0"/>
              <a:t>Enquête universitaire par </a:t>
            </a:r>
            <a:r>
              <a:rPr lang="fr-BE" dirty="0" smtClean="0"/>
              <a:t>questionnaire</a:t>
            </a:r>
          </a:p>
          <a:p>
            <a:pPr lvl="1"/>
            <a:r>
              <a:rPr lang="fr-BE" dirty="0" smtClean="0"/>
              <a:t>Audit de la Cour des Comptes</a:t>
            </a:r>
          </a:p>
          <a:p>
            <a:r>
              <a:rPr lang="fr-BE" b="1" i="1" dirty="0" smtClean="0">
                <a:solidFill>
                  <a:schemeClr val="accent6">
                    <a:lumMod val="75000"/>
                  </a:schemeClr>
                </a:solidFill>
              </a:rPr>
              <a:t>Trajets de réintégration 2.0 en 2022</a:t>
            </a:r>
          </a:p>
          <a:p>
            <a:r>
              <a:rPr lang="fr-BE" dirty="0" smtClean="0"/>
              <a:t>Conclusions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771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Trajets de réintégration 2.0 </a:t>
            </a:r>
            <a:r>
              <a:rPr lang="fr-BE" dirty="0" smtClean="0"/>
              <a:t> : recrutement de 40 coordinateurs ‘retour au travail’ en 2022</a:t>
            </a:r>
            <a:endParaRPr lang="fr-BE" dirty="0"/>
          </a:p>
        </p:txBody>
      </p:sp>
      <p:sp>
        <p:nvSpPr>
          <p:cNvPr id="4" name="Triangle isocèle 3"/>
          <p:cNvSpPr/>
          <p:nvPr/>
        </p:nvSpPr>
        <p:spPr>
          <a:xfrm>
            <a:off x="4463819" y="2332911"/>
            <a:ext cx="3456384" cy="2351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Entreprise</a:t>
            </a:r>
            <a:endParaRPr lang="fr-BE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3994751" y="1556792"/>
            <a:ext cx="4394520" cy="70788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accent5"/>
                </a:solidFill>
              </a:rPr>
              <a:t>Chef d’équipe, management de proximité</a:t>
            </a:r>
            <a:endParaRPr lang="fr-BE" sz="2000" dirty="0">
              <a:solidFill>
                <a:schemeClr val="accent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099936" y="4329970"/>
            <a:ext cx="2304256" cy="70788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accent5"/>
                </a:solidFill>
              </a:rPr>
              <a:t>Collègues de travail</a:t>
            </a:r>
            <a:endParaRPr lang="fr-BE" sz="2000" dirty="0">
              <a:solidFill>
                <a:schemeClr val="accent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55574" y="4509120"/>
            <a:ext cx="1920213" cy="40011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accent5"/>
                </a:solidFill>
              </a:rPr>
              <a:t>Travailleur</a:t>
            </a:r>
            <a:endParaRPr lang="fr-BE" sz="2000" dirty="0">
              <a:solidFill>
                <a:schemeClr val="accent5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83499" y="5445224"/>
            <a:ext cx="2976331" cy="400110"/>
          </a:xfrm>
          <a:prstGeom prst="rect">
            <a:avLst/>
          </a:prstGeom>
          <a:solidFill>
            <a:srgbClr val="1C4C8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bg1"/>
                </a:solidFill>
              </a:rPr>
              <a:t>Médecin traitant</a:t>
            </a:r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59363" y="2882861"/>
            <a:ext cx="2448272" cy="1008112"/>
          </a:xfrm>
          <a:prstGeom prst="ellipse">
            <a:avLst/>
          </a:prstGeom>
          <a:solidFill>
            <a:srgbClr val="205C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Médecin du travail</a:t>
            </a:r>
            <a:endParaRPr lang="fr-BE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2675621" y="2264680"/>
            <a:ext cx="1116124" cy="732273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543606" y="3801398"/>
            <a:ext cx="264029" cy="618147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583499" y="4110472"/>
            <a:ext cx="384043" cy="1190737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8688288" y="2630815"/>
            <a:ext cx="3264363" cy="9185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Coordinateur</a:t>
            </a:r>
            <a:r>
              <a:rPr lang="en-GB" dirty="0" smtClean="0"/>
              <a:t> Ret Au Travail</a:t>
            </a:r>
            <a:endParaRPr lang="en-GB" dirty="0"/>
          </a:p>
        </p:txBody>
      </p:sp>
      <p:cxnSp>
        <p:nvCxnSpPr>
          <p:cNvPr id="11" name="Connecteur droit avec flèche 10"/>
          <p:cNvCxnSpPr>
            <a:stCxn id="2" idx="0"/>
            <a:endCxn id="5" idx="3"/>
          </p:cNvCxnSpPr>
          <p:nvPr/>
        </p:nvCxnSpPr>
        <p:spPr>
          <a:xfrm flipH="1" flipV="1">
            <a:off x="8389271" y="1910735"/>
            <a:ext cx="1931199" cy="720080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9" idx="6"/>
            <a:endCxn id="2" idx="2"/>
          </p:cNvCxnSpPr>
          <p:nvPr/>
        </p:nvCxnSpPr>
        <p:spPr>
          <a:xfrm flipV="1">
            <a:off x="2807635" y="3090083"/>
            <a:ext cx="5880653" cy="296834"/>
          </a:xfrm>
          <a:prstGeom prst="line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1DC55-6FDF-463B-9EDC-EE4261BE077A}" type="slidenum">
              <a:rPr lang="fr-BE" smtClean="0"/>
              <a:pPr>
                <a:defRPr/>
              </a:pPr>
              <a:t>25</a:t>
            </a:fld>
            <a:endParaRPr lang="fr-BE"/>
          </a:p>
        </p:txBody>
      </p:sp>
      <p:sp>
        <p:nvSpPr>
          <p:cNvPr id="12" name="Double flèche verticale 11"/>
          <p:cNvSpPr/>
          <p:nvPr/>
        </p:nvSpPr>
        <p:spPr>
          <a:xfrm>
            <a:off x="3078159" y="4981489"/>
            <a:ext cx="60959" cy="4073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9252064" y="5645279"/>
            <a:ext cx="2585259" cy="490063"/>
          </a:xfrm>
          <a:prstGeom prst="rect">
            <a:avLst/>
          </a:prstGeom>
          <a:solidFill>
            <a:srgbClr val="205C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Médecin-conseil</a:t>
            </a:r>
            <a:endParaRPr lang="fr-BE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912822" y="5761657"/>
            <a:ext cx="4106487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/>
          <p:nvPr/>
        </p:nvCxnSpPr>
        <p:spPr>
          <a:xfrm rot="16200000" flipH="1">
            <a:off x="3652097" y="758526"/>
            <a:ext cx="2433021" cy="8301407"/>
          </a:xfrm>
          <a:prstGeom prst="bentConnector2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10649487" y="3556778"/>
            <a:ext cx="614258" cy="2050559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2" idx="3"/>
          </p:cNvCxnSpPr>
          <p:nvPr/>
        </p:nvCxnSpPr>
        <p:spPr>
          <a:xfrm flipV="1">
            <a:off x="4175787" y="3414835"/>
            <a:ext cx="4990556" cy="1218804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264429" y="4786233"/>
            <a:ext cx="3757353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0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2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Trajets de réintégration 2.0 : le débat en cours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6954057" y="1712421"/>
            <a:ext cx="336665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tx2"/>
                </a:solidFill>
              </a:rPr>
              <a:t>Motivation du salarié et de l’employeur avec maintien du volontariat ?</a:t>
            </a: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37185" y="4139738"/>
            <a:ext cx="336665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tx2"/>
                </a:solidFill>
              </a:rPr>
              <a:t>Responsabiliser le salarié et l’employeur avec des sanctions à la clé ?</a:t>
            </a:r>
            <a:endParaRPr lang="fr-BE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1121"/>
            <a:ext cx="5410200" cy="351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5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 : </a:t>
            </a:r>
            <a:r>
              <a:rPr lang="fr-BE" smtClean="0"/>
              <a:t>les TRI, succès </a:t>
            </a:r>
            <a:r>
              <a:rPr lang="fr-BE" dirty="0" smtClean="0"/>
              <a:t>ou échec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Réintégrer au travail un travailleur absent depuis &lt; 12 mois ≠ réintégrer une personne en arrêt depuis plusieurs années</a:t>
            </a:r>
          </a:p>
          <a:p>
            <a:r>
              <a:rPr lang="fr-BE" dirty="0" smtClean="0"/>
              <a:t>Obstacles à surmonter : démographie des MC et MT, partage de données personnelles, manque d’outils de communication </a:t>
            </a:r>
          </a:p>
          <a:p>
            <a:r>
              <a:rPr lang="fr-BE" dirty="0" smtClean="0"/>
              <a:t>Confusion entre système de réintégration et gestion </a:t>
            </a:r>
            <a:r>
              <a:rPr lang="fr-BE" smtClean="0"/>
              <a:t>des effets </a:t>
            </a:r>
            <a:r>
              <a:rPr lang="fr-BE" dirty="0" smtClean="0"/>
              <a:t>des RPS via la ‘force majeure médicale’</a:t>
            </a:r>
          </a:p>
          <a:p>
            <a:r>
              <a:rPr lang="fr-BE" dirty="0"/>
              <a:t>Succès = focus réel des acteurs médicaux et de l’entreprise sur la réintégration des personnes avec limitations de santé</a:t>
            </a:r>
          </a:p>
          <a:p>
            <a:r>
              <a:rPr lang="fr-BE" dirty="0"/>
              <a:t>Echec ? Limiter l’augmentation des malades de longue </a:t>
            </a:r>
            <a:r>
              <a:rPr lang="fr-BE" dirty="0" smtClean="0"/>
              <a:t>durée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45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CBB2229-CA65-F343-A706-EAC98B6C94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41746" cy="18212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70111" y="3198167"/>
            <a:ext cx="5051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0" dirty="0" smtClean="0">
                <a:solidFill>
                  <a:srgbClr val="1C4C82"/>
                </a:solidFill>
              </a:rPr>
              <a:t>Merci pour votre attention !</a:t>
            </a:r>
          </a:p>
          <a:p>
            <a:pPr algn="ctr"/>
            <a:r>
              <a:rPr lang="fr-FR" sz="3200" i="0" dirty="0" smtClean="0">
                <a:solidFill>
                  <a:srgbClr val="1C4C82"/>
                </a:solidFill>
              </a:rPr>
              <a:t>Questions ?</a:t>
            </a:r>
            <a:endParaRPr lang="fr-FR" sz="3200" i="0" dirty="0">
              <a:solidFill>
                <a:srgbClr val="1C4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417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de la présentation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b="1" i="1" dirty="0" smtClean="0">
                <a:solidFill>
                  <a:schemeClr val="accent6">
                    <a:lumMod val="75000"/>
                  </a:schemeClr>
                </a:solidFill>
              </a:rPr>
              <a:t>Motivations politiques et budgétaires</a:t>
            </a:r>
          </a:p>
          <a:p>
            <a:r>
              <a:rPr lang="fr-BE" dirty="0" smtClean="0"/>
              <a:t>Les trajets de réintégration en chiffres (2017-2021)</a:t>
            </a:r>
          </a:p>
          <a:p>
            <a:r>
              <a:rPr lang="fr-BE" dirty="0" smtClean="0"/>
              <a:t>Bilan subjectif selon les acteurs</a:t>
            </a:r>
          </a:p>
          <a:p>
            <a:r>
              <a:rPr lang="fr-BE" dirty="0" smtClean="0"/>
              <a:t>Evaluation scientifique</a:t>
            </a:r>
          </a:p>
          <a:p>
            <a:pPr lvl="1"/>
            <a:r>
              <a:rPr lang="fr-BE" dirty="0"/>
              <a:t>Enquête universitaire par questionnaire</a:t>
            </a:r>
          </a:p>
          <a:p>
            <a:pPr lvl="1"/>
            <a:r>
              <a:rPr lang="fr-BE" dirty="0" smtClean="0"/>
              <a:t>Audit de la Cour des Comptes</a:t>
            </a:r>
          </a:p>
          <a:p>
            <a:r>
              <a:rPr lang="fr-BE" dirty="0" smtClean="0"/>
              <a:t>Trajets de réintégration 2.0 en 2022</a:t>
            </a:r>
          </a:p>
          <a:p>
            <a:r>
              <a:rPr lang="fr-BE" dirty="0" smtClean="0"/>
              <a:t>Conclusions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104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Références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Enquête universitaire :</a:t>
            </a:r>
          </a:p>
          <a:p>
            <a:pPr lvl="1"/>
            <a:r>
              <a:rPr lang="fr-BE" dirty="0">
                <a:hlinkClick r:id="rId2"/>
              </a:rPr>
              <a:t>2020 - Evaluation de l’impact de la nouvelle réglementation sur la réintégration au travail - Service public fédéral Emploi, Travail et Concertation sociale (belgique.be</a:t>
            </a:r>
            <a:r>
              <a:rPr lang="fr-BE" dirty="0" smtClean="0">
                <a:hlinkClick r:id="rId2"/>
              </a:rPr>
              <a:t>)</a:t>
            </a:r>
            <a:endParaRPr lang="fr-BE" dirty="0" smtClean="0"/>
          </a:p>
          <a:p>
            <a:r>
              <a:rPr lang="fr-BE" dirty="0" smtClean="0"/>
              <a:t>Audit de la Cour des Comptes</a:t>
            </a:r>
          </a:p>
          <a:p>
            <a:pPr lvl="1"/>
            <a:r>
              <a:rPr lang="fr-BE" dirty="0">
                <a:hlinkClick r:id="rId3"/>
              </a:rPr>
              <a:t>Fiche | Cour des comptes (ccrek.be)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94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Motivations politiques </a:t>
            </a:r>
            <a:r>
              <a:rPr lang="fr-BE" dirty="0"/>
              <a:t>et </a:t>
            </a:r>
            <a:r>
              <a:rPr lang="fr-BE" dirty="0" smtClean="0"/>
              <a:t>budgétaires</a:t>
            </a:r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BE" dirty="0" smtClean="0"/>
              <a:t>Statistiques INAMI</a:t>
            </a:r>
            <a:endParaRPr lang="fr-BE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BE" sz="2600" dirty="0"/>
              <a:t>Nombre d’invalides (IT&gt;1 an)</a:t>
            </a:r>
          </a:p>
          <a:p>
            <a:pPr lvl="1"/>
            <a:r>
              <a:rPr lang="fr-BE" sz="2200" dirty="0"/>
              <a:t>2017 : </a:t>
            </a:r>
            <a:r>
              <a:rPr lang="fr-BE" sz="2200" dirty="0" smtClean="0"/>
              <a:t>379.908</a:t>
            </a:r>
          </a:p>
          <a:p>
            <a:pPr lvl="1"/>
            <a:r>
              <a:rPr lang="fr-BE" sz="2200" dirty="0" smtClean="0"/>
              <a:t>2018 : 400.745</a:t>
            </a:r>
            <a:endParaRPr lang="fr-BE" sz="2200" dirty="0"/>
          </a:p>
          <a:p>
            <a:pPr lvl="1"/>
            <a:r>
              <a:rPr lang="fr-BE" sz="2200" dirty="0"/>
              <a:t>2019 : </a:t>
            </a:r>
            <a:r>
              <a:rPr lang="fr-BE" sz="2200" dirty="0" smtClean="0"/>
              <a:t>420.504</a:t>
            </a:r>
            <a:endParaRPr lang="fr-BE" sz="2200" dirty="0"/>
          </a:p>
          <a:p>
            <a:pPr lvl="1"/>
            <a:r>
              <a:rPr lang="fr-BE" sz="2200" dirty="0"/>
              <a:t>2020 : </a:t>
            </a:r>
            <a:r>
              <a:rPr lang="fr-BE" sz="2200" dirty="0" smtClean="0"/>
              <a:t>442.127</a:t>
            </a:r>
            <a:endParaRPr lang="fr-BE" sz="2200" dirty="0"/>
          </a:p>
          <a:p>
            <a:r>
              <a:rPr lang="fr-BE" dirty="0" smtClean="0"/>
              <a:t>Dépenses </a:t>
            </a:r>
            <a:r>
              <a:rPr lang="fr-BE" dirty="0"/>
              <a:t>2019</a:t>
            </a:r>
          </a:p>
          <a:p>
            <a:pPr lvl="1"/>
            <a:r>
              <a:rPr lang="fr-BE" dirty="0"/>
              <a:t>Chômage : 6.353 </a:t>
            </a:r>
            <a:r>
              <a:rPr lang="fr-BE" dirty="0" smtClean="0"/>
              <a:t>M€</a:t>
            </a:r>
            <a:endParaRPr lang="fr-BE" dirty="0"/>
          </a:p>
          <a:p>
            <a:pPr lvl="1"/>
            <a:r>
              <a:rPr lang="fr-BE" dirty="0"/>
              <a:t>Invalidité : 6.698 </a:t>
            </a:r>
            <a:r>
              <a:rPr lang="fr-BE" dirty="0" smtClean="0"/>
              <a:t>M€</a:t>
            </a:r>
            <a:endParaRPr lang="fr-BE" dirty="0"/>
          </a:p>
          <a:p>
            <a:pPr lvl="1"/>
            <a:r>
              <a:rPr lang="fr-BE" dirty="0"/>
              <a:t>Incapacité travail </a:t>
            </a:r>
            <a:r>
              <a:rPr lang="fr-BE" dirty="0" smtClean="0"/>
              <a:t>primaire : </a:t>
            </a:r>
            <a:r>
              <a:rPr lang="fr-BE" dirty="0"/>
              <a:t>2.058 </a:t>
            </a:r>
            <a:r>
              <a:rPr lang="fr-BE" dirty="0" smtClean="0"/>
              <a:t>M€</a:t>
            </a:r>
            <a:endParaRPr lang="fr-BE" dirty="0"/>
          </a:p>
          <a:p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" y="1487978"/>
            <a:ext cx="5174153" cy="463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2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Adaptation des législations assurance-maladie et code du travail (01/12/2016) : </a:t>
            </a:r>
            <a:r>
              <a:rPr lang="fr-BE" dirty="0" smtClean="0"/>
              <a:t>le trajet </a:t>
            </a:r>
            <a:r>
              <a:rPr lang="fr-BE" dirty="0"/>
              <a:t>de réintégration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Objectif : infléchir la courbe d’augmentation des invalides ou « malades de longue durée »</a:t>
            </a:r>
          </a:p>
          <a:p>
            <a:r>
              <a:rPr lang="fr-BE" dirty="0"/>
              <a:t>Principes : </a:t>
            </a:r>
          </a:p>
          <a:p>
            <a:pPr lvl="1"/>
            <a:r>
              <a:rPr lang="fr-BE" dirty="0"/>
              <a:t>« promouvoir la réintégration du travailleur […], en donnant à ce travailleur, soit temporairement, un travail adapté […] en attendant d’exercer à nouveau son travail convenu, soit définitivement, un travail adapté ou un autre travail s’il est jugé définitivement inapte à exercer son travail convenu ».</a:t>
            </a:r>
          </a:p>
          <a:p>
            <a:pPr lvl="1"/>
            <a:r>
              <a:rPr lang="fr-BE" dirty="0"/>
              <a:t>Intervention précoce en cas d’incapacité de travail</a:t>
            </a:r>
          </a:p>
          <a:p>
            <a:pPr lvl="1"/>
            <a:r>
              <a:rPr lang="fr-BE" dirty="0"/>
              <a:t>Collaboration médecin-conseil (MC), médecin du travail (MT) et médecin généraliste (MG)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609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Nouveauté 2016 : </a:t>
            </a:r>
            <a:r>
              <a:rPr lang="fr-BE" dirty="0" smtClean="0"/>
              <a:t>le trajet de réintégration (TRI)</a:t>
            </a:r>
            <a:endParaRPr lang="fr-BE" dirty="0"/>
          </a:p>
        </p:txBody>
      </p:sp>
      <p:sp>
        <p:nvSpPr>
          <p:cNvPr id="6" name="Tekstvak 5"/>
          <p:cNvSpPr txBox="1"/>
          <p:nvPr/>
        </p:nvSpPr>
        <p:spPr>
          <a:xfrm>
            <a:off x="325512" y="2330399"/>
            <a:ext cx="2099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Médecin traitant</a:t>
            </a:r>
            <a:endParaRPr lang="fr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12" descr="People Doctor Female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53" y="1556793"/>
            <a:ext cx="917871" cy="6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kstvak 38"/>
          <p:cNvSpPr txBox="1"/>
          <p:nvPr/>
        </p:nvSpPr>
        <p:spPr>
          <a:xfrm>
            <a:off x="4655840" y="5778636"/>
            <a:ext cx="451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27" y="1758918"/>
            <a:ext cx="675852" cy="63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" descr="People Doctor Female ico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4611" y="1732486"/>
            <a:ext cx="808320" cy="6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Rechte verbindingslijn met pijl 29"/>
          <p:cNvCxnSpPr>
            <a:stCxn id="25" idx="3"/>
            <a:endCxn id="26" idx="3"/>
          </p:cNvCxnSpPr>
          <p:nvPr/>
        </p:nvCxnSpPr>
        <p:spPr>
          <a:xfrm flipV="1">
            <a:off x="4854579" y="2076688"/>
            <a:ext cx="1350032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3983766" y="2515064"/>
            <a:ext cx="15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Patient</a:t>
            </a:r>
            <a:endParaRPr lang="fr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IJL-RECHTS 2"/>
          <p:cNvSpPr/>
          <p:nvPr/>
        </p:nvSpPr>
        <p:spPr>
          <a:xfrm>
            <a:off x="2543605" y="1900993"/>
            <a:ext cx="1440160" cy="344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kstvak 11"/>
          <p:cNvSpPr txBox="1"/>
          <p:nvPr/>
        </p:nvSpPr>
        <p:spPr>
          <a:xfrm>
            <a:off x="6204611" y="2884397"/>
            <a:ext cx="1619581" cy="830997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tx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accent4"/>
                </a:solidFill>
              </a:rPr>
              <a:t>Quick  scan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14" name="PIJL-OMLAAG 13"/>
          <p:cNvSpPr/>
          <p:nvPr/>
        </p:nvSpPr>
        <p:spPr>
          <a:xfrm>
            <a:off x="10735435" y="1732486"/>
            <a:ext cx="480053" cy="4936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Rechte verbindingslijn met pijl 15"/>
          <p:cNvCxnSpPr/>
          <p:nvPr/>
        </p:nvCxnSpPr>
        <p:spPr>
          <a:xfrm flipH="1">
            <a:off x="3263686" y="3253728"/>
            <a:ext cx="2640293" cy="823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3545165" y="3253727"/>
            <a:ext cx="326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accent4"/>
                </a:solidFill>
              </a:rPr>
              <a:t>Renvoi</a:t>
            </a:r>
            <a:r>
              <a:rPr lang="en-GB" sz="1400" dirty="0" smtClean="0">
                <a:solidFill>
                  <a:schemeClr val="accent4"/>
                </a:solidFill>
              </a:rPr>
              <a:t> </a:t>
            </a:r>
            <a:r>
              <a:rPr lang="en-GB" sz="1400" dirty="0" err="1" smtClean="0">
                <a:solidFill>
                  <a:schemeClr val="accent4"/>
                </a:solidFill>
              </a:rPr>
              <a:t>vers</a:t>
            </a:r>
            <a:endParaRPr lang="en-GB" sz="1400" dirty="0">
              <a:solidFill>
                <a:schemeClr val="accent4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143337" y="3914923"/>
            <a:ext cx="31203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chemeClr val="accent4"/>
                </a:solidFill>
              </a:rPr>
              <a:t>Médecin du travail </a:t>
            </a:r>
            <a:br>
              <a:rPr lang="fr-BE" sz="1400" b="1" dirty="0" smtClean="0">
                <a:solidFill>
                  <a:schemeClr val="accent4"/>
                </a:solidFill>
              </a:rPr>
            </a:br>
            <a:r>
              <a:rPr lang="fr-BE" sz="1400" b="1" dirty="0" smtClean="0">
                <a:solidFill>
                  <a:schemeClr val="accent4"/>
                </a:solidFill>
              </a:rPr>
              <a:t>Service inter ou autonome</a:t>
            </a:r>
            <a:endParaRPr lang="fr-BE" sz="1400" b="1" dirty="0">
              <a:solidFill>
                <a:schemeClr val="accent4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663687" y="4622809"/>
            <a:ext cx="3323848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chemeClr val="accent4"/>
                </a:solidFill>
              </a:rPr>
              <a:t>Proposition de réintégration possible?</a:t>
            </a:r>
          </a:p>
          <a:p>
            <a:r>
              <a:rPr lang="fr-BE" dirty="0" smtClean="0"/>
              <a:t>	</a:t>
            </a:r>
            <a:r>
              <a:rPr lang="fr-BE" sz="2000" dirty="0" smtClean="0">
                <a:solidFill>
                  <a:srgbClr val="FF0000"/>
                </a:solidFill>
              </a:rPr>
              <a:t>NON</a:t>
            </a:r>
          </a:p>
          <a:p>
            <a:r>
              <a:rPr lang="fr-BE" sz="2000" dirty="0" smtClean="0"/>
              <a:t>	</a:t>
            </a:r>
            <a:r>
              <a:rPr lang="fr-BE" sz="2000" dirty="0" smtClean="0">
                <a:solidFill>
                  <a:srgbClr val="00B050"/>
                </a:solidFill>
              </a:rPr>
              <a:t>OUI</a:t>
            </a:r>
          </a:p>
          <a:p>
            <a:endParaRPr lang="fr-BE" sz="1400" dirty="0" smtClean="0"/>
          </a:p>
          <a:p>
            <a:r>
              <a:rPr lang="fr-BE" sz="1400" dirty="0" smtClean="0">
                <a:solidFill>
                  <a:srgbClr val="00B050"/>
                </a:solidFill>
              </a:rPr>
              <a:t>La reprise est initiée</a:t>
            </a:r>
            <a:endParaRPr lang="fr-BE" sz="1400" dirty="0">
              <a:solidFill>
                <a:srgbClr val="00B05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720234" y="6373498"/>
            <a:ext cx="295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employeur</a:t>
            </a:r>
            <a:endParaRPr lang="fr-BE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5" name="Rechte verbindingslijn met pijl 44"/>
          <p:cNvCxnSpPr/>
          <p:nvPr/>
        </p:nvCxnSpPr>
        <p:spPr>
          <a:xfrm flipV="1">
            <a:off x="2862674" y="4910626"/>
            <a:ext cx="3307957" cy="535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kstvak 47"/>
          <p:cNvSpPr txBox="1"/>
          <p:nvPr/>
        </p:nvSpPr>
        <p:spPr>
          <a:xfrm>
            <a:off x="3983765" y="4311078"/>
            <a:ext cx="3267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accent4"/>
                </a:solidFill>
              </a:rPr>
              <a:t>Transition vers </a:t>
            </a:r>
            <a:br>
              <a:rPr lang="fr-BE" sz="1400" dirty="0" smtClean="0">
                <a:solidFill>
                  <a:schemeClr val="accent4"/>
                </a:solidFill>
              </a:rPr>
            </a:br>
            <a:r>
              <a:rPr lang="fr-BE" sz="1400" dirty="0" smtClean="0">
                <a:solidFill>
                  <a:schemeClr val="accent4"/>
                </a:solidFill>
              </a:rPr>
              <a:t>d’autres possibilités</a:t>
            </a:r>
            <a:endParaRPr lang="fr-BE" sz="1400" dirty="0">
              <a:solidFill>
                <a:schemeClr val="accent4"/>
              </a:solidFill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8966745" y="1748495"/>
            <a:ext cx="167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Certificat </a:t>
            </a:r>
            <a:br>
              <a:rPr lang="fr-BE" sz="1400" b="1" dirty="0" smtClean="0">
                <a:solidFill>
                  <a:srgbClr val="FF0000"/>
                </a:solidFill>
              </a:rPr>
            </a:br>
            <a:r>
              <a:rPr lang="fr-BE" sz="1400" b="1" dirty="0" smtClean="0">
                <a:solidFill>
                  <a:srgbClr val="FF0000"/>
                </a:solidFill>
              </a:rPr>
              <a:t>IT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9271757" y="2884396"/>
            <a:ext cx="159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FF0000"/>
                </a:solidFill>
              </a:rPr>
              <a:t>Certificat </a:t>
            </a:r>
            <a:br>
              <a:rPr lang="fr-BE" sz="1400" b="1" dirty="0" smtClean="0">
                <a:solidFill>
                  <a:srgbClr val="FF0000"/>
                </a:solidFill>
              </a:rPr>
            </a:br>
            <a:r>
              <a:rPr lang="fr-BE" sz="1400" b="1" dirty="0" smtClean="0">
                <a:solidFill>
                  <a:srgbClr val="FF0000"/>
                </a:solidFill>
              </a:rPr>
              <a:t>+ 2 mois</a:t>
            </a:r>
            <a:endParaRPr lang="fr-BE" sz="1400" b="1" dirty="0">
              <a:solidFill>
                <a:srgbClr val="FF0000"/>
              </a:solidFill>
            </a:endParaRPr>
          </a:p>
        </p:txBody>
      </p:sp>
      <p:cxnSp>
        <p:nvCxnSpPr>
          <p:cNvPr id="54" name="Rechte verbindingslijn met pijl 53"/>
          <p:cNvCxnSpPr/>
          <p:nvPr/>
        </p:nvCxnSpPr>
        <p:spPr>
          <a:xfrm flipH="1">
            <a:off x="2242587" y="5884067"/>
            <a:ext cx="166048" cy="1846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/>
          <p:cNvSpPr txBox="1"/>
          <p:nvPr/>
        </p:nvSpPr>
        <p:spPr>
          <a:xfrm>
            <a:off x="6285128" y="4284256"/>
            <a:ext cx="2926515" cy="830997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tx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4"/>
                </a:solidFill>
              </a:rPr>
              <a:t>Evaluation médico-sociale</a:t>
            </a:r>
            <a:endParaRPr lang="fr-BE" b="1" dirty="0">
              <a:solidFill>
                <a:schemeClr val="accent4"/>
              </a:solidFill>
            </a:endParaRPr>
          </a:p>
        </p:txBody>
      </p:sp>
      <p:pic>
        <p:nvPicPr>
          <p:cNvPr id="61" name="Picture 12" descr="People Doctor Female ic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5745" y="4834298"/>
            <a:ext cx="554720" cy="4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126" y="4866582"/>
            <a:ext cx="468057" cy="44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kstvak 61"/>
          <p:cNvSpPr txBox="1"/>
          <p:nvPr/>
        </p:nvSpPr>
        <p:spPr>
          <a:xfrm>
            <a:off x="6067392" y="5332489"/>
            <a:ext cx="395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BE" sz="1200" dirty="0" smtClean="0">
                <a:solidFill>
                  <a:schemeClr val="accent4"/>
                </a:solidFill>
              </a:rPr>
              <a:t>Une réorientation est-elle possible après accompagnement, formation </a:t>
            </a:r>
          </a:p>
          <a:p>
            <a:r>
              <a:rPr lang="fr-BE" sz="1200" dirty="0" smtClean="0">
                <a:solidFill>
                  <a:schemeClr val="accent4"/>
                </a:solidFill>
              </a:rPr>
              <a:t>    professionnelle, recyclage ?</a:t>
            </a:r>
          </a:p>
          <a:p>
            <a:pPr marL="171450" indent="-171450">
              <a:buFontTx/>
              <a:buChar char="-"/>
            </a:pPr>
            <a:endParaRPr lang="en-GB" sz="1200" dirty="0"/>
          </a:p>
        </p:txBody>
      </p:sp>
      <p:cxnSp>
        <p:nvCxnSpPr>
          <p:cNvPr id="1025" name="Rechte verbindingslijn met pijl 1024"/>
          <p:cNvCxnSpPr/>
          <p:nvPr/>
        </p:nvCxnSpPr>
        <p:spPr>
          <a:xfrm>
            <a:off x="3263687" y="6073497"/>
            <a:ext cx="1038668" cy="3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kstvak 1026"/>
          <p:cNvSpPr txBox="1"/>
          <p:nvPr/>
        </p:nvSpPr>
        <p:spPr>
          <a:xfrm>
            <a:off x="4409497" y="5952303"/>
            <a:ext cx="19578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>
                <a:solidFill>
                  <a:schemeClr val="accent4"/>
                </a:solidFill>
              </a:rPr>
              <a:t>Avec éventuellement le maintien (partiel) des indemnités maladie</a:t>
            </a:r>
            <a:endParaRPr lang="fr-BE" sz="1100" dirty="0">
              <a:solidFill>
                <a:schemeClr val="accent4"/>
              </a:solidFill>
            </a:endParaRPr>
          </a:p>
        </p:txBody>
      </p:sp>
      <p:sp>
        <p:nvSpPr>
          <p:cNvPr id="68" name="Tekstvak 67"/>
          <p:cNvSpPr txBox="1"/>
          <p:nvPr/>
        </p:nvSpPr>
        <p:spPr>
          <a:xfrm>
            <a:off x="9265577" y="4387406"/>
            <a:ext cx="19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FF0000"/>
                </a:solidFill>
              </a:rPr>
              <a:t>C</a:t>
            </a:r>
            <a:r>
              <a:rPr lang="fr-BE" sz="1400" b="1" dirty="0" smtClean="0">
                <a:solidFill>
                  <a:srgbClr val="FF0000"/>
                </a:solidFill>
              </a:rPr>
              <a:t>ertificat </a:t>
            </a:r>
            <a:br>
              <a:rPr lang="fr-BE" sz="1400" b="1" dirty="0" smtClean="0">
                <a:solidFill>
                  <a:srgbClr val="FF0000"/>
                </a:solidFill>
              </a:rPr>
            </a:br>
            <a:r>
              <a:rPr lang="fr-BE" sz="1400" b="1" dirty="0" smtClean="0">
                <a:solidFill>
                  <a:srgbClr val="FF0000"/>
                </a:solidFill>
              </a:rPr>
              <a:t>+ 4,5 m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69" name="Tekstvak 68"/>
          <p:cNvSpPr txBox="1"/>
          <p:nvPr/>
        </p:nvSpPr>
        <p:spPr>
          <a:xfrm>
            <a:off x="9305137" y="5400690"/>
            <a:ext cx="19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FF0000"/>
                </a:solidFill>
              </a:rPr>
              <a:t>Certificat </a:t>
            </a:r>
            <a:br>
              <a:rPr lang="fr-BE" sz="1400" b="1" dirty="0" smtClean="0">
                <a:solidFill>
                  <a:srgbClr val="FF0000"/>
                </a:solidFill>
              </a:rPr>
            </a:br>
            <a:r>
              <a:rPr lang="fr-BE" sz="1400" b="1" dirty="0" smtClean="0">
                <a:solidFill>
                  <a:srgbClr val="FF0000"/>
                </a:solidFill>
              </a:rPr>
              <a:t>+ 5,5 m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71" name="Tekstvak 70"/>
          <p:cNvSpPr txBox="1"/>
          <p:nvPr/>
        </p:nvSpPr>
        <p:spPr>
          <a:xfrm>
            <a:off x="6360935" y="6147968"/>
            <a:ext cx="2603388" cy="461665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tx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4"/>
                </a:solidFill>
              </a:rPr>
              <a:t>Suivi</a:t>
            </a:r>
            <a:endParaRPr lang="fr-BE" b="1" dirty="0">
              <a:solidFill>
                <a:schemeClr val="accent4"/>
              </a:solidFill>
            </a:endParaRPr>
          </a:p>
        </p:txBody>
      </p:sp>
      <p:sp>
        <p:nvSpPr>
          <p:cNvPr id="72" name="Tekstvak 71"/>
          <p:cNvSpPr txBox="1"/>
          <p:nvPr/>
        </p:nvSpPr>
        <p:spPr>
          <a:xfrm>
            <a:off x="9299775" y="6171398"/>
            <a:ext cx="19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FF0000"/>
                </a:solidFill>
              </a:rPr>
              <a:t>Tous les 2 mois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97635" y="1748495"/>
            <a:ext cx="156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Médecin-conseil</a:t>
            </a:r>
          </a:p>
        </p:txBody>
      </p:sp>
    </p:spTree>
    <p:extLst>
      <p:ext uri="{BB962C8B-B14F-4D97-AF65-F5344CB8AC3E}">
        <p14:creationId xmlns:p14="http://schemas.microsoft.com/office/powerpoint/2010/main" val="39434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" grpId="0" animBg="1"/>
      <p:bldP spid="12" grpId="0" animBg="1"/>
      <p:bldP spid="14" grpId="0" animBg="1"/>
      <p:bldP spid="24" grpId="0"/>
      <p:bldP spid="41" grpId="0" animBg="1"/>
      <p:bldP spid="43" grpId="0" animBg="1"/>
      <p:bldP spid="48" grpId="0"/>
      <p:bldP spid="50" grpId="0"/>
      <p:bldP spid="51" grpId="0"/>
      <p:bldP spid="57" grpId="0" animBg="1"/>
      <p:bldP spid="1027" grpId="0"/>
      <p:bldP spid="68" grpId="0"/>
      <p:bldP spid="71" grpId="0" animBg="1"/>
      <p:bldP spid="7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Quelle décision le MT peut-il prendre suite à l’évaluation de réintégration ?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47" y="1792374"/>
            <a:ext cx="9123809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6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Implication possible </a:t>
            </a:r>
            <a:r>
              <a:rPr lang="fr-BE" dirty="0"/>
              <a:t>d’une décision </a:t>
            </a:r>
            <a:r>
              <a:rPr lang="fr-BE" dirty="0" smtClean="0"/>
              <a:t>D : rupture du contrat de travail pour « force majeure médicale 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dirty="0" smtClean="0"/>
              <a:t>Le </a:t>
            </a:r>
            <a:r>
              <a:rPr lang="fr-BE" dirty="0"/>
              <a:t>travailleur </a:t>
            </a:r>
            <a:r>
              <a:rPr lang="fr-BE" dirty="0" smtClean="0"/>
              <a:t>jugé «</a:t>
            </a:r>
            <a:r>
              <a:rPr lang="fr-BE" dirty="0"/>
              <a:t> inapte définitivement au travail convenu et inapte à effectuer un travail adapté/autre travail </a:t>
            </a:r>
            <a:r>
              <a:rPr lang="fr-BE" dirty="0" smtClean="0"/>
              <a:t>», peut alors être licencié </a:t>
            </a:r>
            <a:r>
              <a:rPr lang="fr-BE" dirty="0"/>
              <a:t>pour « force majeure médicale </a:t>
            </a:r>
            <a:r>
              <a:rPr lang="fr-BE" dirty="0" smtClean="0"/>
              <a:t>»</a:t>
            </a:r>
          </a:p>
          <a:p>
            <a:r>
              <a:rPr lang="fr-BE" dirty="0" smtClean="0"/>
              <a:t>Ce type de licenciement </a:t>
            </a:r>
            <a:r>
              <a:rPr lang="fr-BE" dirty="0" smtClean="0"/>
              <a:t>n’est autorisé que via la procédure d’un </a:t>
            </a:r>
            <a:r>
              <a:rPr lang="fr-BE" dirty="0" smtClean="0"/>
              <a:t>TRI</a:t>
            </a:r>
            <a:endParaRPr lang="fr-BE" dirty="0"/>
          </a:p>
          <a:p>
            <a:r>
              <a:rPr lang="fr-BE" dirty="0"/>
              <a:t>Avantages pour </a:t>
            </a:r>
          </a:p>
          <a:p>
            <a:pPr lvl="1"/>
            <a:r>
              <a:rPr lang="fr-BE" dirty="0"/>
              <a:t>L’employeur : </a:t>
            </a:r>
            <a:r>
              <a:rPr lang="fr-BE" dirty="0" smtClean="0"/>
              <a:t>pas d’indemnités </a:t>
            </a:r>
            <a:r>
              <a:rPr lang="fr-BE" dirty="0"/>
              <a:t>de </a:t>
            </a:r>
            <a:r>
              <a:rPr lang="fr-BE" dirty="0" smtClean="0"/>
              <a:t>licenciement à verser</a:t>
            </a:r>
            <a:endParaRPr lang="fr-BE" dirty="0"/>
          </a:p>
          <a:p>
            <a:pPr lvl="1"/>
            <a:r>
              <a:rPr lang="fr-BE" dirty="0"/>
              <a:t>Le travailleur : pas de </a:t>
            </a:r>
            <a:r>
              <a:rPr lang="fr-BE" dirty="0" smtClean="0"/>
              <a:t>préavis à prester, </a:t>
            </a:r>
            <a:r>
              <a:rPr lang="fr-BE" dirty="0"/>
              <a:t>accès direct aux allocations de </a:t>
            </a:r>
            <a:r>
              <a:rPr lang="fr-BE" dirty="0" smtClean="0"/>
              <a:t>chômage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50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71E31-F925-714E-818C-0B39079327E7}"/>
              </a:ext>
            </a:extLst>
          </p:cNvPr>
          <p:cNvSpPr/>
          <p:nvPr/>
        </p:nvSpPr>
        <p:spPr>
          <a:xfrm>
            <a:off x="0" y="6541750"/>
            <a:ext cx="12192000" cy="361406"/>
          </a:xfrm>
          <a:prstGeom prst="rect">
            <a:avLst/>
          </a:prstGeom>
          <a:solidFill>
            <a:srgbClr val="1C4C8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 i="0" dirty="0">
                <a:latin typeface="Bliss-Bold" pitchFamily="2" charset="0"/>
              </a:rPr>
              <a:t>36</a:t>
            </a:r>
            <a:r>
              <a:rPr lang="fr-FR" sz="1200" b="1" i="0" baseline="30000" dirty="0">
                <a:latin typeface="Bliss-Bold" pitchFamily="2" charset="0"/>
              </a:rPr>
              <a:t>e</a:t>
            </a:r>
            <a:r>
              <a:rPr lang="fr-FR" sz="1200" b="0" i="0" dirty="0">
                <a:latin typeface="Bliss-Light" pitchFamily="2" charset="0"/>
              </a:rPr>
              <a:t> Congrès </a:t>
            </a:r>
            <a:r>
              <a:rPr lang="fr-FR" sz="1200" b="1" i="0" dirty="0">
                <a:latin typeface="Bliss-Bold" pitchFamily="2" charset="0"/>
              </a:rPr>
              <a:t>National</a:t>
            </a:r>
            <a:r>
              <a:rPr lang="fr-FR" sz="1200" b="0" i="0" dirty="0">
                <a:latin typeface="Bliss-Light" pitchFamily="2" charset="0"/>
              </a:rPr>
              <a:t> de </a:t>
            </a:r>
            <a:r>
              <a:rPr lang="fr-FR" sz="1200" b="1" i="0" dirty="0">
                <a:latin typeface="Bliss-Bold" pitchFamily="2" charset="0"/>
              </a:rPr>
              <a:t>Médecine</a:t>
            </a:r>
            <a:r>
              <a:rPr lang="fr-FR" sz="1200" b="0" i="0" dirty="0">
                <a:latin typeface="Bliss-Light" pitchFamily="2" charset="0"/>
              </a:rPr>
              <a:t> &amp; </a:t>
            </a:r>
            <a:r>
              <a:rPr lang="fr-FR" sz="1200" b="1" i="0" dirty="0">
                <a:latin typeface="Bliss-Bold" pitchFamily="2" charset="0"/>
              </a:rPr>
              <a:t>Santé</a:t>
            </a:r>
            <a:r>
              <a:rPr lang="fr-FR" sz="1200" b="0" i="0" dirty="0">
                <a:latin typeface="Bliss-Light" pitchFamily="2" charset="0"/>
              </a:rPr>
              <a:t> au </a:t>
            </a:r>
            <a:r>
              <a:rPr lang="fr-FR" sz="1200" b="1" i="0" dirty="0">
                <a:latin typeface="Bliss-Bold" pitchFamily="2" charset="0"/>
              </a:rPr>
              <a:t>Travail</a:t>
            </a:r>
            <a:r>
              <a:rPr lang="fr-FR" sz="1200" b="0" i="0" dirty="0">
                <a:latin typeface="Bliss-Regular" pitchFamily="2" charset="0"/>
              </a:rPr>
              <a:t> – Strasbourg 2022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Qui peut initier un trajet de réintégration 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71" y="1982402"/>
            <a:ext cx="6572058" cy="37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1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112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4563</TotalTime>
  <Words>1592</Words>
  <Application>Microsoft Office PowerPoint</Application>
  <PresentationFormat>Personnalisé</PresentationFormat>
  <Paragraphs>241</Paragraphs>
  <Slides>30</Slides>
  <Notes>5</Notes>
  <HiddenSlides>1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CRF_2006_background</vt:lpstr>
      <vt:lpstr>Conception personnalisée</vt:lpstr>
      <vt:lpstr>Pr Philippe Mairiaux Université de Liège  Collège national de médecine d’assurance sociale en matière d’incapacité de travail </vt:lpstr>
      <vt:lpstr>Présentation PowerPoint</vt:lpstr>
      <vt:lpstr>Plan de la présentation</vt:lpstr>
      <vt:lpstr>Motivations politiques et budgétaires</vt:lpstr>
      <vt:lpstr>Adaptation des législations assurance-maladie et code du travail (01/12/2016) : le trajet de réintégration </vt:lpstr>
      <vt:lpstr>Nouveauté 2016 : le trajet de réintégration (TRI)</vt:lpstr>
      <vt:lpstr>Quelle décision le MT peut-il prendre suite à l’évaluation de réintégration ?</vt:lpstr>
      <vt:lpstr>Implication possible d’une décision D : rupture du contrat de travail pour « force majeure médicale »</vt:lpstr>
      <vt:lpstr>Qui peut initier un trajet de réintégration ?</vt:lpstr>
      <vt:lpstr>Plan de la présentation</vt:lpstr>
      <vt:lpstr>Nombre de trajets de réintégration (2017-2021) impliquant le médecin du travail</vt:lpstr>
      <vt:lpstr>Ventilation des trajets 2017-2021 selon le demandeur</vt:lpstr>
      <vt:lpstr>Ventilation des décisions prises en 2021</vt:lpstr>
      <vt:lpstr>Plan de la présentation</vt:lpstr>
      <vt:lpstr>Trajets de réintégration – perceptions communes des acteurs</vt:lpstr>
      <vt:lpstr>Trajets de réintégration – perceptions contrastées des acteurs</vt:lpstr>
      <vt:lpstr>Trajets de réintégration – perceptions contrastées des acteurs</vt:lpstr>
      <vt:lpstr>Plan de la présentation</vt:lpstr>
      <vt:lpstr>Enquête universitaire par questionnaire (KUL - ULB)</vt:lpstr>
      <vt:lpstr>Enquête universitaire par questionnaire (KUL - ULB)</vt:lpstr>
      <vt:lpstr>Audit de la Cour des Comptes (2019 - 2021) : ‘malades de longue durée, mesures de réintégration sur le marché du travail’</vt:lpstr>
      <vt:lpstr>Audit de la Cour des Comptes (2019 - 2021) : résultats</vt:lpstr>
      <vt:lpstr>Audit de la Cour des Comptes (2019 - 2021): résultats</vt:lpstr>
      <vt:lpstr>Recommandations de la Cour des Comptes</vt:lpstr>
      <vt:lpstr>Plan de la présentation</vt:lpstr>
      <vt:lpstr>Trajets de réintégration 2.0  : recrutement de 40 coordinateurs ‘retour au travail’ en 2022</vt:lpstr>
      <vt:lpstr>Trajets de réintégration 2.0 : le débat en cours</vt:lpstr>
      <vt:lpstr>Conclusions : les TRI, succès ou échec ?</vt:lpstr>
      <vt:lpstr>Présentation PowerPoint</vt:lpstr>
      <vt:lpstr>Références</vt:lpstr>
    </vt:vector>
  </TitlesOfParts>
  <Company>CRF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Philippe MAIRIAUX</cp:lastModifiedBy>
  <cp:revision>267</cp:revision>
  <cp:lastPrinted>2022-06-12T15:42:36Z</cp:lastPrinted>
  <dcterms:created xsi:type="dcterms:W3CDTF">2015-09-23T14:14:56Z</dcterms:created>
  <dcterms:modified xsi:type="dcterms:W3CDTF">2022-06-14T08:12:15Z</dcterms:modified>
</cp:coreProperties>
</file>