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14" r:id="rId2"/>
    <p:sldId id="489" r:id="rId3"/>
    <p:sldId id="491" r:id="rId4"/>
    <p:sldId id="493" r:id="rId5"/>
    <p:sldId id="494" r:id="rId6"/>
    <p:sldId id="495" r:id="rId7"/>
    <p:sldId id="496" r:id="rId8"/>
    <p:sldId id="501" r:id="rId9"/>
    <p:sldId id="504" r:id="rId10"/>
    <p:sldId id="507" r:id="rId11"/>
    <p:sldId id="508" r:id="rId12"/>
    <p:sldId id="509" r:id="rId13"/>
    <p:sldId id="510" r:id="rId14"/>
    <p:sldId id="513" r:id="rId15"/>
    <p:sldId id="515" r:id="rId16"/>
    <p:sldId id="520" r:id="rId17"/>
    <p:sldId id="521" r:id="rId18"/>
    <p:sldId id="522" r:id="rId19"/>
    <p:sldId id="523" r:id="rId20"/>
    <p:sldId id="524" r:id="rId21"/>
    <p:sldId id="525" r:id="rId22"/>
    <p:sldId id="527" r:id="rId23"/>
    <p:sldId id="528" r:id="rId24"/>
    <p:sldId id="529" r:id="rId25"/>
    <p:sldId id="530" r:id="rId26"/>
    <p:sldId id="531" r:id="rId27"/>
    <p:sldId id="532" r:id="rId28"/>
    <p:sldId id="476" r:id="rId29"/>
    <p:sldId id="455" r:id="rId30"/>
    <p:sldId id="536" r:id="rId31"/>
    <p:sldId id="537" r:id="rId32"/>
    <p:sldId id="516" r:id="rId33"/>
    <p:sldId id="538" r:id="rId34"/>
    <p:sldId id="541" r:id="rId35"/>
    <p:sldId id="526" r:id="rId36"/>
    <p:sldId id="539" r:id="rId37"/>
    <p:sldId id="54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587"/>
    <a:srgbClr val="D84D11"/>
    <a:srgbClr val="00BEBE"/>
    <a:srgbClr val="74AA2B"/>
    <a:srgbClr val="7E2F8E"/>
    <a:srgbClr val="EDB120"/>
    <a:srgbClr val="D95319"/>
    <a:srgbClr val="00548A"/>
    <a:srgbClr val="F39205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03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84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BD7E0-53DB-4323-BF0B-A4DE004825B3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02A0C-7EBD-4E3E-9685-63A1083339B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5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D4BB6-E385-46D9-8B9F-31D2F31D0BB5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4A2E-27DE-4BFB-A77E-63F15795B3F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8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5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6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782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73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96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85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1676" y="3456000"/>
            <a:ext cx="8581004" cy="62945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91676" y="2879999"/>
            <a:ext cx="8557361" cy="64800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grpSp>
        <p:nvGrpSpPr>
          <p:cNvPr id="35" name="Groupe 34"/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grpSp>
          <p:nvGrpSpPr>
            <p:cNvPr id="36" name="Groupe 35"/>
            <p:cNvGrpSpPr/>
            <p:nvPr/>
          </p:nvGrpSpPr>
          <p:grpSpPr>
            <a:xfrm>
              <a:off x="0" y="0"/>
              <a:ext cx="3981449" cy="4085455"/>
              <a:chOff x="0" y="0"/>
              <a:chExt cx="3981449" cy="4085455"/>
            </a:xfrm>
          </p:grpSpPr>
          <p:grpSp>
            <p:nvGrpSpPr>
              <p:cNvPr id="45" name="Groupe 44"/>
              <p:cNvGrpSpPr/>
              <p:nvPr/>
            </p:nvGrpSpPr>
            <p:grpSpPr>
              <a:xfrm>
                <a:off x="0" y="0"/>
                <a:ext cx="3981449" cy="4085455"/>
                <a:chOff x="0" y="0"/>
                <a:chExt cx="3981449" cy="4085455"/>
              </a:xfrm>
              <a:solidFill>
                <a:srgbClr val="2E5587"/>
              </a:solidFill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0" y="0"/>
                  <a:ext cx="1801906" cy="18556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556932" y="485214"/>
                  <a:ext cx="3424517" cy="19103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2358837" y="0"/>
                  <a:ext cx="532839" cy="485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0" y="2395537"/>
                  <a:ext cx="556932" cy="5905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56931" y="2395537"/>
                  <a:ext cx="1801905" cy="16899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1171574" y="1153649"/>
                <a:ext cx="1187261" cy="1222839"/>
                <a:chOff x="1171574" y="1153649"/>
                <a:chExt cx="1187261" cy="1222839"/>
              </a:xfrm>
              <a:solidFill>
                <a:srgbClr val="FCE510"/>
              </a:solidFill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1171574" y="1855694"/>
                  <a:ext cx="1187261" cy="5207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 rot="5400000">
                  <a:off x="1730537" y="1227399"/>
                  <a:ext cx="702047" cy="55454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7" name="Groupe 46"/>
              <p:cNvGrpSpPr/>
              <p:nvPr/>
            </p:nvGrpSpPr>
            <p:grpSpPr>
              <a:xfrm>
                <a:off x="1781175" y="338031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8" name="Groupe 47"/>
              <p:cNvGrpSpPr/>
              <p:nvPr/>
            </p:nvGrpSpPr>
            <p:grpSpPr>
              <a:xfrm rot="5400000">
                <a:off x="2324207" y="2343232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9" name="Groupe 48"/>
              <p:cNvGrpSpPr/>
              <p:nvPr/>
            </p:nvGrpSpPr>
            <p:grpSpPr>
              <a:xfrm rot="16200000" flipH="1">
                <a:off x="413428" y="2947919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7" name="Rectangle 36"/>
            <p:cNvSpPr/>
            <p:nvPr/>
          </p:nvSpPr>
          <p:spPr>
            <a:xfrm>
              <a:off x="11449037" y="5424932"/>
              <a:ext cx="742963" cy="1433068"/>
            </a:xfrm>
            <a:prstGeom prst="rect">
              <a:avLst/>
            </a:prstGeom>
            <a:solidFill>
              <a:srgbClr val="2E5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11119867" y="5785868"/>
              <a:ext cx="711198" cy="1433068"/>
            </a:xfrm>
            <a:prstGeom prst="rect">
              <a:avLst/>
            </a:prstGeom>
            <a:solidFill>
              <a:srgbClr val="2E5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49037" y="6144106"/>
              <a:ext cx="435600" cy="154800"/>
            </a:xfrm>
            <a:prstGeom prst="rect">
              <a:avLst/>
            </a:prstGeom>
            <a:solidFill>
              <a:srgbClr val="FCE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 rot="5400000">
              <a:off x="11321640" y="6271503"/>
              <a:ext cx="435600" cy="180806"/>
            </a:xfrm>
            <a:prstGeom prst="rect">
              <a:avLst/>
            </a:prstGeom>
            <a:solidFill>
              <a:srgbClr val="FCE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Groupe 40"/>
            <p:cNvGrpSpPr/>
            <p:nvPr/>
          </p:nvGrpSpPr>
          <p:grpSpPr>
            <a:xfrm rot="5400000" flipH="1" flipV="1">
              <a:off x="11321458" y="6015953"/>
              <a:ext cx="173938" cy="177442"/>
              <a:chOff x="1781175" y="338031"/>
              <a:chExt cx="173938" cy="177442"/>
            </a:xfrm>
            <a:solidFill>
              <a:srgbClr val="FCE510"/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1781175" y="338031"/>
                <a:ext cx="66675" cy="1739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5400000">
                <a:off x="1834806" y="395167"/>
                <a:ext cx="66675" cy="1739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059" y="490121"/>
              <a:ext cx="1880723" cy="962751"/>
            </a:xfrm>
            <a:prstGeom prst="rect">
              <a:avLst/>
            </a:prstGeom>
          </p:spPr>
        </p:pic>
      </p:grpSp>
      <p:pic>
        <p:nvPicPr>
          <p:cNvPr id="81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2" y="5753836"/>
            <a:ext cx="600710" cy="39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/>
          <p:cNvSpPr/>
          <p:nvPr userDrawn="1"/>
        </p:nvSpPr>
        <p:spPr>
          <a:xfrm>
            <a:off x="1085850" y="5832188"/>
            <a:ext cx="10366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350" i="1" dirty="0" smtClean="0">
                <a:solidFill>
                  <a:schemeClr val="accent1">
                    <a:lumMod val="75000"/>
                  </a:schemeClr>
                </a:solidFill>
              </a:rPr>
              <a:t>This project has received funding from the European Union’s Horizon 2020 research and innovation programme under grant agreement n° 847593.</a:t>
            </a:r>
          </a:p>
        </p:txBody>
      </p:sp>
      <p:sp>
        <p:nvSpPr>
          <p:cNvPr id="8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64000" y="646112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020172" y="64706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5587"/>
                </a:solidFill>
              </a:defRPr>
            </a:lvl1pPr>
          </a:lstStyle>
          <a:p>
            <a:fld id="{58081BB4-39FC-45C5-B277-4E32D1EC170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65" name="Image 6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31" y="599952"/>
            <a:ext cx="1876978" cy="852322"/>
          </a:xfrm>
          <a:prstGeom prst="rect">
            <a:avLst/>
          </a:prstGeom>
        </p:spPr>
      </p:pic>
      <p:pic>
        <p:nvPicPr>
          <p:cNvPr id="77" name="Picture 2" descr="https://hopscotch.key4events.com/images/client/190/images/BM_ClayConf2022_OK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57" y="601790"/>
            <a:ext cx="2844924" cy="7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The Clay Conference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1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2E5587"/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0" y="6552000"/>
            <a:ext cx="12192000" cy="306000"/>
          </a:xfrm>
          <a:prstGeom prst="rect">
            <a:avLst/>
          </a:prstGeom>
          <a:solidFill>
            <a:srgbClr val="2E5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Sous-titr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rgbClr val="00548A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GB" dirty="0"/>
          </a:p>
        </p:txBody>
      </p:sp>
      <p:sp>
        <p:nvSpPr>
          <p:cNvPr id="4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The Clay Conference – June 2022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7" y="6200775"/>
            <a:ext cx="1170653" cy="1170001"/>
          </a:xfrm>
          <a:prstGeom prst="rect">
            <a:avLst/>
          </a:prstGeom>
        </p:spPr>
      </p:pic>
      <p:sp>
        <p:nvSpPr>
          <p:cNvPr id="52" name="Sous-titre 2"/>
          <p:cNvSpPr txBox="1">
            <a:spLocks/>
          </p:cNvSpPr>
          <p:nvPr userDrawn="1"/>
        </p:nvSpPr>
        <p:spPr>
          <a:xfrm>
            <a:off x="2891676" y="3479248"/>
            <a:ext cx="8581004" cy="62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14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081BB4-39FC-45C5-B277-4E32D1EC170F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67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251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64000" y="646112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20172" y="64706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E5587"/>
                </a:solidFill>
              </a:defRPr>
            </a:lvl1pPr>
          </a:lstStyle>
          <a:p>
            <a:fld id="{58081BB4-39FC-45C5-B277-4E32D1EC170F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8077200" y="6551998"/>
            <a:ext cx="411480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60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42.png"/><Relationship Id="rId7" Type="http://schemas.openxmlformats.org/officeDocument/2006/relationships/image" Target="../media/image3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430.png"/><Relationship Id="rId5" Type="http://schemas.openxmlformats.org/officeDocument/2006/relationships/image" Target="../media/image370.png"/><Relationship Id="rId10" Type="http://schemas.openxmlformats.org/officeDocument/2006/relationships/image" Target="../media/image420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png"/><Relationship Id="rId3" Type="http://schemas.openxmlformats.org/officeDocument/2006/relationships/image" Target="../media/image500.png"/><Relationship Id="rId12" Type="http://schemas.openxmlformats.org/officeDocument/2006/relationships/image" Target="../media/image9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0.png"/><Relationship Id="rId5" Type="http://schemas.openxmlformats.org/officeDocument/2006/relationships/image" Target="../media/image510.png"/><Relationship Id="rId4" Type="http://schemas.openxmlformats.org/officeDocument/2006/relationships/image" Target="../media/image460.png"/><Relationship Id="rId1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0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3006180" y="5288950"/>
            <a:ext cx="846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aseline="30000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University of Liège, </a:t>
            </a:r>
            <a:r>
              <a:rPr lang="en-GB" baseline="30000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ONDRAF/NIRAS, </a:t>
            </a:r>
            <a:r>
              <a:rPr lang="en-GB" baseline="30000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Andra</a:t>
            </a:r>
            <a:endParaRPr lang="en-GB" dirty="0">
              <a:solidFill>
                <a:srgbClr val="5990B3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itre 2"/>
          <p:cNvSpPr txBox="1">
            <a:spLocks/>
          </p:cNvSpPr>
          <p:nvPr/>
        </p:nvSpPr>
        <p:spPr>
          <a:xfrm>
            <a:off x="2590800" y="2505436"/>
            <a:ext cx="9601199" cy="158812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cap="all" spc="20" baseline="0" dirty="0">
                <a:solidFill>
                  <a:srgbClr val="2C5688"/>
                </a:solidFill>
                <a:latin typeface="Myriad Pro Semibold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GB" cap="none" dirty="0" smtClean="0">
                <a:solidFill>
                  <a:srgbClr val="2E5587"/>
                </a:solidFill>
                <a:latin typeface="Myriad Pro Semibold"/>
              </a:rPr>
              <a:t>A second gradient H</a:t>
            </a:r>
            <a:r>
              <a:rPr lang="en-GB" cap="none" baseline="30000" dirty="0" smtClean="0">
                <a:solidFill>
                  <a:srgbClr val="2E5587"/>
                </a:solidFill>
                <a:latin typeface="Myriad Pro Semibold"/>
              </a:rPr>
              <a:t>2</a:t>
            </a:r>
            <a:r>
              <a:rPr lang="en-GB" cap="none" dirty="0" smtClean="0">
                <a:solidFill>
                  <a:srgbClr val="2E5587"/>
                </a:solidFill>
                <a:latin typeface="Myriad Pro Semibold"/>
              </a:rPr>
              <a:t>M model                                     to investigate gas migrations                            in clay materials</a:t>
            </a:r>
            <a:endParaRPr lang="en-GB" cap="none" dirty="0">
              <a:solidFill>
                <a:srgbClr val="2E5587"/>
              </a:solidFill>
              <a:latin typeface="Myriad Pro Semibold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90800" y="4666432"/>
            <a:ext cx="1006628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u="sng" spc="50" dirty="0" smtClean="0">
                <a:solidFill>
                  <a:srgbClr val="00548A">
                    <a:alpha val="65000"/>
                  </a:srgbClr>
                </a:solidFill>
              </a:rPr>
              <a:t>Gilles </a:t>
            </a:r>
            <a:r>
              <a:rPr lang="fr-FR" sz="2400" u="sng" cap="small" spc="50" dirty="0" smtClean="0">
                <a:solidFill>
                  <a:srgbClr val="00548A">
                    <a:alpha val="65000"/>
                  </a:srgbClr>
                </a:solidFill>
              </a:rPr>
              <a:t>Corman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Frédéric </a:t>
            </a:r>
            <a:r>
              <a:rPr lang="fr-FR" sz="2400" cap="small" spc="50" dirty="0" smtClean="0">
                <a:solidFill>
                  <a:srgbClr val="00548A">
                    <a:alpha val="65000"/>
                  </a:srgbClr>
                </a:solidFill>
              </a:rPr>
              <a:t>Collin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Séverine </a:t>
            </a:r>
            <a:r>
              <a:rPr lang="fr-FR" sz="2400" cap="small" spc="50" dirty="0" smtClean="0">
                <a:solidFill>
                  <a:srgbClr val="00548A">
                    <a:alpha val="65000"/>
                  </a:srgbClr>
                </a:solidFill>
              </a:rPr>
              <a:t>Levasseur</a:t>
            </a:r>
            <a:r>
              <a:rPr lang="fr-FR" sz="2400" spc="50" baseline="30000" dirty="0" smtClean="0">
                <a:solidFill>
                  <a:srgbClr val="00548A">
                    <a:alpha val="65000"/>
                  </a:srgbClr>
                </a:solidFill>
              </a:rPr>
              <a:t>2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Jean Talandier</a:t>
            </a:r>
            <a:r>
              <a:rPr lang="fr-FR" sz="2400" spc="50" baseline="30000" dirty="0" smtClean="0">
                <a:solidFill>
                  <a:srgbClr val="00548A">
                    <a:alpha val="65000"/>
                  </a:srgbClr>
                </a:solidFill>
              </a:rPr>
              <a:t>3</a:t>
            </a:r>
            <a:endParaRPr lang="fr-FR" sz="2400" cap="small" spc="50" baseline="3000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90800" y="4143212"/>
            <a:ext cx="8569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13 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June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 2022 • Clay 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Conference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Nancy (France)</a:t>
            </a:r>
            <a:endParaRPr lang="fr-FR" sz="2400" spc="5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3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Effects of gas migrations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5453" y="5657626"/>
            <a:ext cx="4465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the four main processes of gas transport in clay materials, adapted from </a:t>
            </a: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Marschall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(2005)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397158" y="1962566"/>
            <a:ext cx="5038931" cy="1276313"/>
            <a:chOff x="-2009772" y="609599"/>
            <a:chExt cx="13912908" cy="352400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09772" y="929720"/>
              <a:ext cx="3079422" cy="3203884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09599"/>
              <a:ext cx="3521136" cy="3429001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124" y="940606"/>
              <a:ext cx="3134346" cy="309799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87" y="609600"/>
              <a:ext cx="3453036" cy="3429001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2531" y="1629128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Phenomenological description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66512" y="4051530"/>
            <a:ext cx="5155574" cy="360000"/>
            <a:chOff x="6280515" y="3643289"/>
            <a:chExt cx="5155574" cy="360000"/>
          </a:xfrm>
        </p:grpSpPr>
        <p:sp>
          <p:nvSpPr>
            <p:cNvPr id="14" name="Pentagone 13"/>
            <p:cNvSpPr/>
            <p:nvPr/>
          </p:nvSpPr>
          <p:spPr>
            <a:xfrm>
              <a:off x="6311160" y="3643289"/>
              <a:ext cx="5124929" cy="360000"/>
            </a:xfrm>
            <a:prstGeom prst="homePlate">
              <a:avLst>
                <a:gd name="adj" fmla="val 63405"/>
              </a:avLst>
            </a:prstGeom>
            <a:gradFill flip="none" rotWithShape="1">
              <a:gsLst>
                <a:gs pos="0">
                  <a:srgbClr val="4F81BD"/>
                </a:gs>
                <a:gs pos="100000">
                  <a:srgbClr val="669900"/>
                </a:gs>
              </a:gsLst>
              <a:lin ang="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280515" y="3699998"/>
              <a:ext cx="14205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GB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ingle phase (liquid)</a:t>
              </a:r>
              <a:endPara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852771" y="3700178"/>
              <a:ext cx="2021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GB" sz="1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isco</a:t>
              </a:r>
              <a:r>
                <a:rPr lang="en-GB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-capillary two phase flow</a:t>
              </a:r>
              <a:endPara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0063078" y="3700178"/>
              <a:ext cx="12987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GB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ingle phase (gas)</a:t>
              </a:r>
              <a:endPara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2531" y="3646836"/>
            <a:ext cx="2285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mechanisms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531" y="4508447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Geomechanical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regime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397157" y="4908474"/>
            <a:ext cx="5180149" cy="648000"/>
            <a:chOff x="6311160" y="4615650"/>
            <a:chExt cx="5180149" cy="648000"/>
          </a:xfrm>
        </p:grpSpPr>
        <p:grpSp>
          <p:nvGrpSpPr>
            <p:cNvPr id="21" name="Groupe 20"/>
            <p:cNvGrpSpPr/>
            <p:nvPr/>
          </p:nvGrpSpPr>
          <p:grpSpPr>
            <a:xfrm>
              <a:off x="6311160" y="4615650"/>
              <a:ext cx="5124929" cy="648000"/>
              <a:chOff x="6311160" y="3643289"/>
              <a:chExt cx="5124929" cy="648000"/>
            </a:xfrm>
          </p:grpSpPr>
          <p:sp>
            <p:nvSpPr>
              <p:cNvPr id="23" name="Pentagone 22"/>
              <p:cNvSpPr/>
              <p:nvPr/>
            </p:nvSpPr>
            <p:spPr>
              <a:xfrm>
                <a:off x="6311160" y="3643289"/>
                <a:ext cx="5124929" cy="648000"/>
              </a:xfrm>
              <a:prstGeom prst="homePlate">
                <a:avLst>
                  <a:gd name="adj" fmla="val 30479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735624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510952" y="3858002"/>
                <a:ext cx="168507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oro</a:t>
                </a:r>
                <a:r>
                  <a:rPr lang="en-GB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-elastic deformation</a:t>
                </a:r>
                <a:endPara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8455083" y="3842720"/>
                <a:ext cx="7377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dilatancy</a:t>
                </a:r>
                <a:endPara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9233700" y="3765776"/>
                <a:ext cx="11485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GB" sz="10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istribted</a:t>
                </a:r>
                <a:r>
                  <a:rPr lang="en-GB" sz="1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shear failure</a:t>
                </a:r>
                <a:endPara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10240453" y="4738137"/>
              <a:ext cx="125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GB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ocalised tensile failure</a:t>
              </a:r>
              <a:endParaRPr lang="en-GB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08569" y="3223729"/>
            <a:ext cx="1492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Advection and diffusion of dissolved gas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72436" y="3308184"/>
            <a:ext cx="14924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Two-phase flow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44855" y="3238879"/>
            <a:ext cx="1492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Dilatancy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-controlled gas flow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08722" y="3238879"/>
            <a:ext cx="1492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Gas transport in fractures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0" y="1078008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Concepts of gas transport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465517" y="1078008"/>
            <a:ext cx="5326921" cy="3746652"/>
            <a:chOff x="6465517" y="1078008"/>
            <a:chExt cx="5326921" cy="3746652"/>
          </a:xfrm>
        </p:grpSpPr>
        <p:grpSp>
          <p:nvGrpSpPr>
            <p:cNvPr id="32" name="Groupe 31"/>
            <p:cNvGrpSpPr/>
            <p:nvPr/>
          </p:nvGrpSpPr>
          <p:grpSpPr>
            <a:xfrm>
              <a:off x="6465517" y="1078008"/>
              <a:ext cx="3769365" cy="3746652"/>
              <a:chOff x="6465517" y="1078008"/>
              <a:chExt cx="3769365" cy="3746652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42"/>
              <a:stretch/>
            </p:blipFill>
            <p:spPr>
              <a:xfrm>
                <a:off x="6465517" y="1805659"/>
                <a:ext cx="2830883" cy="3019001"/>
              </a:xfrm>
              <a:prstGeom prst="rect">
                <a:avLst/>
              </a:prstGeom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6465517" y="1078008"/>
                <a:ext cx="37693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Transfer properties 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evolution with strain</a:t>
                </a:r>
              </a:p>
            </p:txBody>
          </p:sp>
        </p:grpSp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"/>
            <a:stretch/>
          </p:blipFill>
          <p:spPr>
            <a:xfrm>
              <a:off x="9296400" y="1805659"/>
              <a:ext cx="2496038" cy="3010565"/>
            </a:xfrm>
            <a:prstGeom prst="rect">
              <a:avLst/>
            </a:prstGeom>
          </p:spPr>
        </p:pic>
      </p:grpSp>
      <p:sp>
        <p:nvSpPr>
          <p:cNvPr id="35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06/16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9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ZoneTexte 3"/>
          <p:cNvSpPr txBox="1"/>
          <p:nvPr/>
        </p:nvSpPr>
        <p:spPr>
          <a:xfrm>
            <a:off x="3009900" y="1066800"/>
            <a:ext cx="6819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model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of the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Black" panose="020B0A02040204020203" pitchFamily="34" charset="0"/>
              <a:buChar char="❺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03/16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26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Description of the model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The Clay Conference – June 2022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1081190"/>
            <a:ext cx="78438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80000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rock environment surrounding the deep geological disposal can be modelled as: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 multiphasic porous medium</a:t>
            </a:r>
            <a:endParaRPr lang="en-GB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54908"/>
            <a:ext cx="3581400" cy="24054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83267"/>
            <a:ext cx="1828800" cy="15075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643" y="3469546"/>
            <a:ext cx="19195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Triphasic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porous medium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6205120"/>
            <a:ext cx="26098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 and species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07/16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77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Description of the model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The Clay Conference – June 2022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54908"/>
            <a:ext cx="3581400" cy="24054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83267"/>
            <a:ext cx="1828800" cy="15075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643" y="3469546"/>
            <a:ext cx="19195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Triphasic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porous medium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6205120"/>
            <a:ext cx="26098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 and species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21162" y="1912187"/>
            <a:ext cx="373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Regularisation technique of 2</a:t>
            </a:r>
            <a:r>
              <a:rPr lang="en-GB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gradient type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2061" y="2543615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nrichment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kinematics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with microstructure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avec flèche 12"/>
          <p:cNvCxnSpPr>
            <a:stCxn id="11" idx="2"/>
            <a:endCxn id="12" idx="0"/>
          </p:cNvCxnSpPr>
          <p:nvPr/>
        </p:nvCxnSpPr>
        <p:spPr>
          <a:xfrm flipH="1">
            <a:off x="8688061" y="2219964"/>
            <a:ext cx="1" cy="3236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5691507" y="2851392"/>
            <a:ext cx="4711056" cy="3599949"/>
            <a:chOff x="5691507" y="2851392"/>
            <a:chExt cx="4711056" cy="35999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952497" y="3169763"/>
                  <a:ext cx="345006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Macro-volume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BE" sz="1400" b="0" i="0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a14:m>
                  <a:r>
                    <a:rPr lang="en-GB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</a:t>
                  </a:r>
                  <a:r>
                    <a:rPr lang="en-GB" sz="1400" b="1" dirty="0" smtClean="0">
                      <a:latin typeface="Arial" panose="020B0604020202020204" pitchFamily="34" charset="0"/>
                      <a:ea typeface="Segoe UI Symbol" panose="020B0502040204020203" pitchFamily="34" charset="0"/>
                      <a:cs typeface="Arial" panose="020B0604020202020204" pitchFamily="34" charset="0"/>
                    </a:rPr>
                    <a:t></a:t>
                  </a:r>
                  <a:r>
                    <a:rPr lang="en-GB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Micro-volumes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BE" sz="1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a14:m>
                  <a:r>
                    <a:rPr lang="en-GB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endParaRPr lang="en-GB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2497" y="3169763"/>
                  <a:ext cx="3450066" cy="3077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31" t="-6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5691507" y="3528705"/>
              <a:ext cx="12698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Displacement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9409233" y="3481945"/>
                  <a:ext cx="473014" cy="3085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BE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9233" y="3481945"/>
                  <a:ext cx="473014" cy="30854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7544381" y="3482714"/>
                  <a:ext cx="39536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4381" y="3482714"/>
                  <a:ext cx="395365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/>
            <p:cNvSpPr/>
            <p:nvPr/>
          </p:nvSpPr>
          <p:spPr>
            <a:xfrm>
              <a:off x="5710859" y="4061631"/>
              <a:ext cx="11592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Deformation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7227615" y="3872391"/>
                  <a:ext cx="942437" cy="5627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fr-BE" sz="1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BE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7615" y="3872391"/>
                  <a:ext cx="942437" cy="56271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9107162" y="3865819"/>
                  <a:ext cx="1018549" cy="5755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BE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fr-BE" sz="1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BE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</m:num>
                          <m:den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fr-BE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7162" y="3865819"/>
                  <a:ext cx="1018549" cy="57554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Connecteur droit avec flèche 21"/>
            <p:cNvCxnSpPr>
              <a:stCxn id="12" idx="2"/>
              <a:endCxn id="15" idx="0"/>
            </p:cNvCxnSpPr>
            <p:nvPr/>
          </p:nvCxnSpPr>
          <p:spPr>
            <a:xfrm flipH="1">
              <a:off x="8677530" y="2851392"/>
              <a:ext cx="0" cy="3183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7105219" y="6205120"/>
              <a:ext cx="309266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Kinematics of microstructure continuum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7105219" y="4550634"/>
              <a:ext cx="3165683" cy="1618945"/>
              <a:chOff x="6341543" y="4621752"/>
              <a:chExt cx="3407177" cy="1805342"/>
            </a:xfrm>
          </p:grpSpPr>
          <p:grpSp>
            <p:nvGrpSpPr>
              <p:cNvPr id="25" name="Groupe 24"/>
              <p:cNvGrpSpPr>
                <a:grpSpLocks noChangeAspect="1"/>
              </p:cNvGrpSpPr>
              <p:nvPr/>
            </p:nvGrpSpPr>
            <p:grpSpPr>
              <a:xfrm>
                <a:off x="6341543" y="4926162"/>
                <a:ext cx="1267773" cy="1500900"/>
                <a:chOff x="6735619" y="2994354"/>
                <a:chExt cx="1497866" cy="1773303"/>
              </a:xfrm>
            </p:grpSpPr>
            <p:pic>
              <p:nvPicPr>
                <p:cNvPr id="29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323" r="63889"/>
                <a:stretch/>
              </p:blipFill>
              <p:spPr bwMode="auto">
                <a:xfrm>
                  <a:off x="6735619" y="2994354"/>
                  <a:ext cx="1497866" cy="1485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ZoneTexte 29"/>
                    <p:cNvSpPr txBox="1"/>
                    <p:nvPr/>
                  </p:nvSpPr>
                  <p:spPr>
                    <a:xfrm>
                      <a:off x="7379554" y="4490658"/>
                      <a:ext cx="20999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BE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49" name="ZoneTexte 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79554" y="4490658"/>
                      <a:ext cx="209993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44444" r="-51852" b="-4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6" name="Groupe 25"/>
              <p:cNvGrpSpPr>
                <a:grpSpLocks noChangeAspect="1"/>
              </p:cNvGrpSpPr>
              <p:nvPr/>
            </p:nvGrpSpPr>
            <p:grpSpPr>
              <a:xfrm>
                <a:off x="8368607" y="4621752"/>
                <a:ext cx="1380113" cy="1805342"/>
                <a:chOff x="7699384" y="4711162"/>
                <a:chExt cx="1549800" cy="2027311"/>
              </a:xfrm>
            </p:grpSpPr>
            <p:pic>
              <p:nvPicPr>
                <p:cNvPr id="27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182" t="-285" r="8483" b="9278"/>
                <a:stretch/>
              </p:blipFill>
              <p:spPr bwMode="auto">
                <a:xfrm>
                  <a:off x="7699384" y="4711162"/>
                  <a:ext cx="1549800" cy="1764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ZoneTexte 27"/>
                    <p:cNvSpPr txBox="1"/>
                    <p:nvPr/>
                  </p:nvSpPr>
                  <p:spPr>
                    <a:xfrm>
                      <a:off x="8306886" y="6461475"/>
                      <a:ext cx="488853" cy="276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BE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  <m:r>
                              <a:rPr lang="fr-BE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BE" b="0" i="0" smtClean="0"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BE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47" name="ZoneTexte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06886" y="6461475"/>
                      <a:ext cx="488853" cy="276998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19403" r="-20896" b="-4594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1" name="Rectangle 30"/>
          <p:cNvSpPr/>
          <p:nvPr/>
        </p:nvSpPr>
        <p:spPr>
          <a:xfrm>
            <a:off x="8802361" y="2166575"/>
            <a:ext cx="1752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Chambon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(1998)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0" y="1081190"/>
            <a:ext cx="7843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80000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rock environment surrounding the deep geological disposal can be modelled as: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multiphasic porous medium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With strain localisation in the EDZ</a:t>
            </a:r>
            <a:endParaRPr lang="en-GB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07/16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3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Description of the model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The Clay Conference – June 2022</a:t>
            </a:r>
            <a:endParaRPr lang="en-GB" dirty="0"/>
          </a:p>
        </p:txBody>
      </p:sp>
      <p:grpSp>
        <p:nvGrpSpPr>
          <p:cNvPr id="33" name="Groupe 32"/>
          <p:cNvGrpSpPr/>
          <p:nvPr/>
        </p:nvGrpSpPr>
        <p:grpSpPr>
          <a:xfrm>
            <a:off x="2782550" y="3601517"/>
            <a:ext cx="1701333" cy="2417686"/>
            <a:chOff x="2338383" y="2831618"/>
            <a:chExt cx="1701333" cy="2417686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383" y="2845110"/>
              <a:ext cx="1192450" cy="2376000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13" t="69" r="-2417" b="-69"/>
            <a:stretch/>
          </p:blipFill>
          <p:spPr>
            <a:xfrm>
              <a:off x="3541658" y="2831618"/>
              <a:ext cx="498058" cy="241768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14" y="3415302"/>
            <a:ext cx="1451835" cy="2880000"/>
          </a:xfrm>
          <a:prstGeom prst="rect">
            <a:avLst/>
          </a:prstGeom>
        </p:spPr>
      </p:pic>
      <p:cxnSp>
        <p:nvCxnSpPr>
          <p:cNvPr id="37" name="Connecteur droit 36"/>
          <p:cNvCxnSpPr/>
          <p:nvPr/>
        </p:nvCxnSpPr>
        <p:spPr>
          <a:xfrm>
            <a:off x="3384187" y="3615009"/>
            <a:ext cx="0" cy="2376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42"/>
          <p:cNvSpPr txBox="1"/>
          <p:nvPr/>
        </p:nvSpPr>
        <p:spPr>
          <a:xfrm>
            <a:off x="2681287" y="3590963"/>
            <a:ext cx="1363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eviatoric</a:t>
            </a:r>
            <a:r>
              <a:rPr lang="fr-BE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</a:t>
            </a:r>
            <a:endParaRPr lang="fr-BE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</a:t>
            </a:r>
            <a:endParaRPr lang="en-GB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8534400" y="2234147"/>
            <a:ext cx="2747663" cy="4258740"/>
            <a:chOff x="8534400" y="2234147"/>
            <a:chExt cx="2747663" cy="425874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3342887"/>
              <a:ext cx="2747663" cy="3150000"/>
            </a:xfrm>
            <a:prstGeom prst="rect">
              <a:avLst/>
            </a:prstGeom>
          </p:spPr>
        </p:pic>
        <p:grpSp>
          <p:nvGrpSpPr>
            <p:cNvPr id="39" name="Groupe 38"/>
            <p:cNvGrpSpPr/>
            <p:nvPr/>
          </p:nvGrpSpPr>
          <p:grpSpPr>
            <a:xfrm>
              <a:off x="8534400" y="2234147"/>
              <a:ext cx="2192965" cy="1181155"/>
              <a:chOff x="8534400" y="2234147"/>
              <a:chExt cx="2192965" cy="1181155"/>
            </a:xfrm>
          </p:grpSpPr>
          <p:sp>
            <p:nvSpPr>
              <p:cNvPr id="41" name="ZoneTexte 40"/>
              <p:cNvSpPr txBox="1"/>
              <p:nvPr/>
            </p:nvSpPr>
            <p:spPr>
              <a:xfrm>
                <a:off x="8534400" y="2234147"/>
                <a:ext cx="2192965" cy="4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SzPct val="80000"/>
                  <a:buFont typeface="Arial" panose="020B0604020202020204" pitchFamily="34" charset="0"/>
                  <a:buChar char="►"/>
                </a:pP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Retention behaviour </a:t>
                </a:r>
                <a:r>
                  <a:rPr lang="en-GB" sz="1000" i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Olivella</a:t>
                </a:r>
                <a:r>
                  <a:rPr lang="en-GB" sz="1000" i="1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0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 al. (</a:t>
                </a:r>
                <a:r>
                  <a:rPr lang="en-GB" sz="1000" i="1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2008) </a:t>
                </a:r>
                <a:endPara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ZoneTexte 41"/>
                  <p:cNvSpPr txBox="1"/>
                  <p:nvPr/>
                </p:nvSpPr>
                <p:spPr>
                  <a:xfrm>
                    <a:off x="9098289" y="2820396"/>
                    <a:ext cx="1231299" cy="5949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SzPct val="800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B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fr-BE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fr-B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  <m: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  <m:f>
                            <m:fPr>
                              <m:ctrlPr>
                                <a:rPr lang="fr-B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ctrlPr>
                                    <a:rPr lang="fr-B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>
                                  <m: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g>
                                <m:e>
                                  <m:sSub>
                                    <m:sSubPr>
                                      <m:ctrlPr>
                                        <a:rPr lang="fr-B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BE" sz="1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k</m:t>
                                      </m:r>
                                    </m:e>
                                    <m:sub>
                                      <m:r>
                                        <a:rPr lang="fr-BE" sz="1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num>
                            <m:den>
                              <m:rad>
                                <m:radPr>
                                  <m:ctrlPr>
                                    <a:rPr lang="fr-B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>
                                  <m: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g>
                                <m:e>
                                  <m:r>
                                    <m:rPr>
                                      <m:sty m:val="p"/>
                                    </m:rP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fr-BE" sz="1400" b="0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ZoneTexte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98289" y="2820396"/>
                    <a:ext cx="1231299" cy="59490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" name="Groupe 1"/>
          <p:cNvGrpSpPr/>
          <p:nvPr/>
        </p:nvGrpSpPr>
        <p:grpSpPr>
          <a:xfrm>
            <a:off x="5226335" y="2236782"/>
            <a:ext cx="3183685" cy="4256105"/>
            <a:chOff x="5226335" y="2236782"/>
            <a:chExt cx="3183685" cy="425610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335" y="3342887"/>
              <a:ext cx="2747663" cy="3150000"/>
            </a:xfrm>
            <a:prstGeom prst="rect">
              <a:avLst/>
            </a:prstGeom>
          </p:spPr>
        </p:pic>
        <p:grpSp>
          <p:nvGrpSpPr>
            <p:cNvPr id="43" name="Groupe 42"/>
            <p:cNvGrpSpPr/>
            <p:nvPr/>
          </p:nvGrpSpPr>
          <p:grpSpPr>
            <a:xfrm>
              <a:off x="5226335" y="2236782"/>
              <a:ext cx="3183685" cy="1063160"/>
              <a:chOff x="5226335" y="2236782"/>
              <a:chExt cx="3183685" cy="1063160"/>
            </a:xfrm>
          </p:grpSpPr>
          <p:sp>
            <p:nvSpPr>
              <p:cNvPr id="45" name="ZoneTexte 44"/>
              <p:cNvSpPr txBox="1"/>
              <p:nvPr/>
            </p:nvSpPr>
            <p:spPr>
              <a:xfrm>
                <a:off x="5229115" y="2236782"/>
                <a:ext cx="219296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SzPct val="80000"/>
                  <a:buFont typeface="Arial" panose="020B0604020202020204" pitchFamily="34" charset="0"/>
                  <a:buChar char="►"/>
                </a:pP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Intrinsic permeability </a:t>
                </a:r>
                <a:r>
                  <a:rPr lang="en-GB" sz="1000" i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Pardoen</a:t>
                </a:r>
                <a:r>
                  <a:rPr lang="en-GB" sz="1000" i="1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et al. (2014)</a:t>
                </a:r>
              </a:p>
              <a:p>
                <a:pPr>
                  <a:buClr>
                    <a:srgbClr val="2E5587"/>
                  </a:buClr>
                  <a:buSzPct val="80000"/>
                </a:pPr>
                <a:endParaRPr lang="en-GB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ZoneTexte 45"/>
                  <p:cNvSpPr txBox="1"/>
                  <p:nvPr/>
                </p:nvSpPr>
                <p:spPr>
                  <a:xfrm>
                    <a:off x="5226335" y="2956835"/>
                    <a:ext cx="3183685" cy="343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buSzPct val="800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B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ij</m:t>
                              </m:r>
                            </m:sub>
                          </m:sSub>
                          <m:r>
                            <a:rPr lang="fr-BE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fr-B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ij</m:t>
                              </m:r>
                              <m: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  <m:d>
                            <m:dPr>
                              <m:ctrlPr>
                                <a:rPr lang="fr-B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fr-B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per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B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YI</m:t>
                                  </m:r>
                                  <m: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sSup>
                                    <m:sSupPr>
                                      <m:ctrlPr>
                                        <a:rPr lang="fr-B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BE" sz="1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fr-BE" sz="1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thr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fr-B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fr-B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B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BE" sz="14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eq</m:t>
                                  </m:r>
                                </m:sub>
                                <m:sup>
                                  <m:r>
                                    <a:rPr lang="fr-B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d>
                        </m:oMath>
                      </m:oMathPara>
                    </a14:m>
                    <a:endParaRPr lang="fr-BE" sz="1400" b="0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6" name="ZoneTexte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6335" y="2956835"/>
                    <a:ext cx="3183685" cy="343107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535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7" name="ZoneTexte 46"/>
          <p:cNvSpPr txBox="1"/>
          <p:nvPr/>
        </p:nvSpPr>
        <p:spPr>
          <a:xfrm>
            <a:off x="0" y="1081190"/>
            <a:ext cx="784381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80000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rock environment surrounding the deep geological disposal can be modelled as: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multiphasic porous medium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strain localisation in the EDZ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Including transfer properties evolution with strain</a:t>
            </a:r>
          </a:p>
        </p:txBody>
      </p:sp>
      <p:sp>
        <p:nvSpPr>
          <p:cNvPr id="2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08/16</a:t>
            </a:r>
            <a:endParaRPr lang="en-GB" dirty="0"/>
          </a:p>
        </p:txBody>
      </p:sp>
      <p:grpSp>
        <p:nvGrpSpPr>
          <p:cNvPr id="24" name="Groupe 23"/>
          <p:cNvGrpSpPr/>
          <p:nvPr/>
        </p:nvGrpSpPr>
        <p:grpSpPr>
          <a:xfrm>
            <a:off x="0" y="1081190"/>
            <a:ext cx="11047898" cy="1020407"/>
            <a:chOff x="0" y="1081190"/>
            <a:chExt cx="11047898" cy="1020407"/>
          </a:xfrm>
        </p:grpSpPr>
        <p:sp>
          <p:nvSpPr>
            <p:cNvPr id="25" name="ZoneTexte 24"/>
            <p:cNvSpPr txBox="1"/>
            <p:nvPr/>
          </p:nvSpPr>
          <p:spPr>
            <a:xfrm>
              <a:off x="0" y="1081190"/>
              <a:ext cx="7843814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SzPct val="80000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rock environment surrounding the deep geological disposal can be modelled as:</a:t>
              </a:r>
            </a:p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multiphasic porous medium</a:t>
              </a:r>
            </a:p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With strain localisation in the EDZ</a:t>
              </a:r>
            </a:p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Including transfer properties evolution with strain</a:t>
              </a:r>
            </a:p>
          </p:txBody>
        </p:sp>
        <p:sp>
          <p:nvSpPr>
            <p:cNvPr id="26" name="Accolade fermante 25"/>
            <p:cNvSpPr/>
            <p:nvPr/>
          </p:nvSpPr>
          <p:spPr>
            <a:xfrm>
              <a:off x="7940371" y="1116314"/>
              <a:ext cx="594029" cy="985283"/>
            </a:xfrm>
            <a:prstGeom prst="rightBrace">
              <a:avLst>
                <a:gd name="adj1" fmla="val 0"/>
                <a:gd name="adj2" fmla="val 50000"/>
              </a:avLst>
            </a:prstGeom>
            <a:ln w="28575">
              <a:solidFill>
                <a:srgbClr val="2E55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534400" y="1455066"/>
              <a:ext cx="2513498" cy="307777"/>
            </a:xfrm>
            <a:prstGeom prst="rect">
              <a:avLst/>
            </a:prstGeom>
            <a:solidFill>
              <a:srgbClr val="2E5587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Second gradient H²M model</a:t>
              </a:r>
              <a:endParaRPr lang="en-GB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ZoneTexte 3"/>
          <p:cNvSpPr txBox="1"/>
          <p:nvPr/>
        </p:nvSpPr>
        <p:spPr>
          <a:xfrm>
            <a:off x="3009900" y="1066800"/>
            <a:ext cx="6819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model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of the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Black" panose="020B0A02040204020203" pitchFamily="34" charset="0"/>
              <a:buChar char="❺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03/16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5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</a:t>
            </a:r>
            <a:r>
              <a:rPr lang="en-GB" baseline="30000" dirty="0" smtClean="0"/>
              <a:t>2</a:t>
            </a:r>
            <a:r>
              <a:rPr lang="en-GB" dirty="0" smtClean="0"/>
              <a:t>M coupled processes – small scale – Boom Clay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1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" y="1826873"/>
            <a:ext cx="2908077" cy="17638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1078008"/>
            <a:ext cx="338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E4 and E5 (MEGAS) piezometers in the Belgian host rock 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6258" y="3467616"/>
            <a:ext cx="14318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E5587"/>
              </a:buClr>
            </a:pP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Volckaert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(1995)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" y="3861057"/>
            <a:ext cx="2948619" cy="2700000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3886200" y="650395"/>
            <a:ext cx="7974513" cy="1440000"/>
            <a:chOff x="3886200" y="650395"/>
            <a:chExt cx="7974513" cy="1440000"/>
          </a:xfrm>
        </p:grpSpPr>
        <p:sp>
          <p:nvSpPr>
            <p:cNvPr id="14" name="ZoneTexte 13"/>
            <p:cNvSpPr txBox="1"/>
            <p:nvPr/>
          </p:nvSpPr>
          <p:spPr>
            <a:xfrm>
              <a:off x="5179132" y="1513177"/>
              <a:ext cx="1938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SzPct val="80000"/>
                <a:buFont typeface="Segoe UI Semibold" panose="020B0702040204020203" pitchFamily="34" charset="0"/>
                <a:buChar char="❷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Stabilisation of </a:t>
              </a:r>
              <a:r>
                <a:rPr lang="en-GB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Pw</a:t>
              </a:r>
              <a:endParaRPr lang="en-GB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117483" y="1513177"/>
              <a:ext cx="1677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SzPct val="80000"/>
                <a:buFont typeface="Segoe UI Semibold" panose="020B0702040204020203" pitchFamily="34" charset="0"/>
                <a:buChar char="❸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Gas migrations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896351" y="1508894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SzPct val="80000"/>
                <a:buFont typeface="Segoe UI Semibold" panose="020B0702040204020203" pitchFamily="34" charset="0"/>
                <a:buChar char="❶"/>
              </a:pPr>
              <a:r>
                <a:rPr lang="en-GB" sz="1400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Excavation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886200" y="1104135"/>
              <a:ext cx="22589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Three-step simulations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6427" y="650395"/>
              <a:ext cx="2794286" cy="1440000"/>
            </a:xfrm>
            <a:prstGeom prst="rect">
              <a:avLst/>
            </a:prstGeom>
          </p:spPr>
        </p:pic>
      </p:grpSp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09/16</a:t>
            </a:r>
            <a:endParaRPr lang="en-GB" dirty="0"/>
          </a:p>
        </p:txBody>
      </p:sp>
      <p:grpSp>
        <p:nvGrpSpPr>
          <p:cNvPr id="10" name="Groupe 9"/>
          <p:cNvGrpSpPr/>
          <p:nvPr/>
        </p:nvGrpSpPr>
        <p:grpSpPr>
          <a:xfrm>
            <a:off x="3886200" y="2034465"/>
            <a:ext cx="8127947" cy="4076047"/>
            <a:chOff x="3886200" y="2034465"/>
            <a:chExt cx="8127947" cy="4076047"/>
          </a:xfrm>
        </p:grpSpPr>
        <p:grpSp>
          <p:nvGrpSpPr>
            <p:cNvPr id="30" name="Groupe 29"/>
            <p:cNvGrpSpPr/>
            <p:nvPr/>
          </p:nvGrpSpPr>
          <p:grpSpPr>
            <a:xfrm>
              <a:off x="3886200" y="2034465"/>
              <a:ext cx="8127947" cy="4076047"/>
              <a:chOff x="3886200" y="2034465"/>
              <a:chExt cx="8127947" cy="4076047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6351" y="2870512"/>
                <a:ext cx="3840561" cy="3240000"/>
              </a:xfrm>
              <a:prstGeom prst="rect">
                <a:avLst/>
              </a:prstGeom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3886200" y="2034465"/>
                <a:ext cx="16546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Relevant </a:t>
                </a:r>
                <a:r>
                  <a:rPr lang="en-GB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</a:p>
            </p:txBody>
          </p: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3400" y="2870512"/>
                <a:ext cx="3860747" cy="3240000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926"/>
              <a:stretch/>
            </p:blipFill>
            <p:spPr>
              <a:xfrm>
                <a:off x="9333400" y="3179396"/>
                <a:ext cx="1341715" cy="1171105"/>
              </a:xfrm>
              <a:prstGeom prst="rect">
                <a:avLst/>
              </a:prstGeom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3886200" y="2448757"/>
                <a:ext cx="52223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SzPct val="80000"/>
                  <a:buFont typeface="Arial" panose="020B0604020202020204" pitchFamily="34" charset="0"/>
                  <a:buChar char="►"/>
                </a:pP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Convergence of the rock mass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3972046" y="3638550"/>
              <a:ext cx="185617" cy="390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ZoneTexte 2"/>
            <p:cNvSpPr txBox="1"/>
            <p:nvPr/>
          </p:nvSpPr>
          <p:spPr>
            <a:xfrm rot="16200000">
              <a:off x="3784270" y="3699712"/>
              <a:ext cx="5277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[mm]</a:t>
              </a:r>
              <a:endParaRPr lang="en-GB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3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3886200" y="2449589"/>
            <a:ext cx="5222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Development of plasticity in the near field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</a:t>
            </a:r>
            <a:r>
              <a:rPr lang="en-GB" baseline="30000" dirty="0" smtClean="0"/>
              <a:t>2</a:t>
            </a:r>
            <a:r>
              <a:rPr lang="en-GB" dirty="0" smtClean="0"/>
              <a:t>M coupled processes – small scale – Boom Clay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1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" y="1826873"/>
            <a:ext cx="2908077" cy="17638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1078008"/>
            <a:ext cx="338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E4 and E5 (MEGAS) piezometers in the Belgian host rock 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6258" y="3467616"/>
            <a:ext cx="14318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E5587"/>
              </a:buClr>
            </a:pP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Volckaert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(1995)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" y="3861057"/>
            <a:ext cx="2948619" cy="2700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179132" y="1513177"/>
            <a:ext cx="1938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Segoe UI Semibold" panose="020B0702040204020203" pitchFamily="34" charset="0"/>
              <a:buChar char="❷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Stabilisation of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Pw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117483" y="1513177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Segoe UI Semibold" panose="020B0702040204020203" pitchFamily="34" charset="0"/>
              <a:buChar char="❸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Gas migrations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896351" y="1508894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Segoe UI Semibold" panose="020B0702040204020203" pitchFamily="34" charset="0"/>
              <a:buChar char="❶"/>
            </a:pP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Excavation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886200" y="1104135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Three-step simulations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27" y="650395"/>
            <a:ext cx="2794286" cy="14400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886200" y="2034465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Relevant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1112000" y="2943697"/>
            <a:ext cx="1041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E4 vertical piezometer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1150350" y="4777936"/>
            <a:ext cx="1041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E5 horizontal piezometer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78" y="2833936"/>
            <a:ext cx="6798249" cy="194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78" y="4687577"/>
            <a:ext cx="6818422" cy="1944000"/>
          </a:xfrm>
          <a:prstGeom prst="rect">
            <a:avLst/>
          </a:prstGeom>
        </p:spPr>
      </p:pic>
      <p:sp>
        <p:nvSpPr>
          <p:cNvPr id="8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0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28" y="650395"/>
            <a:ext cx="2794286" cy="14400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886200" y="2449589"/>
            <a:ext cx="5222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gas pressures in the near field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</a:t>
            </a:r>
            <a:r>
              <a:rPr lang="en-GB" baseline="30000" dirty="0" smtClean="0"/>
              <a:t>2</a:t>
            </a:r>
            <a:r>
              <a:rPr lang="en-GB" dirty="0" smtClean="0"/>
              <a:t>M coupled processes – small scale – Boom Clay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1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" y="1826873"/>
            <a:ext cx="2908077" cy="17638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1078008"/>
            <a:ext cx="3386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E4 and E5 (MEGAS) piezometers in the Belgian host rock 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6258" y="3467616"/>
            <a:ext cx="14318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2E5587"/>
              </a:buClr>
            </a:pP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Volckaert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(1995)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" y="3861057"/>
            <a:ext cx="2948619" cy="2700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179132" y="1513177"/>
            <a:ext cx="1938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Segoe UI Semibold" panose="020B0702040204020203" pitchFamily="34" charset="0"/>
              <a:buChar char="❷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Stabilisation of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Pw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117483" y="1513177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Segoe UI Semibold" panose="020B0702040204020203" pitchFamily="34" charset="0"/>
              <a:buChar char="❸"/>
            </a:pPr>
            <a:r>
              <a:rPr lang="en-GB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Gas migrations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896351" y="1508894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Segoe UI Semibold" panose="020B0702040204020203" pitchFamily="34" charset="0"/>
              <a:buChar char="❶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Excavation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886200" y="1104135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Three-step simulations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886200" y="2034465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Relevant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22" y="2870512"/>
            <a:ext cx="3850654" cy="3240000"/>
          </a:xfrm>
          <a:prstGeom prst="rect">
            <a:avLst/>
          </a:prstGeom>
        </p:spPr>
      </p:pic>
      <p:sp>
        <p:nvSpPr>
          <p:cNvPr id="30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11/16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51" y="3089578"/>
            <a:ext cx="2964683" cy="262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Connecteur droit 7"/>
          <p:cNvCxnSpPr/>
          <p:nvPr/>
        </p:nvCxnSpPr>
        <p:spPr>
          <a:xfrm>
            <a:off x="9986964" y="4476748"/>
            <a:ext cx="0" cy="144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1310939" y="5717578"/>
            <a:ext cx="0" cy="21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9986964" y="5825578"/>
            <a:ext cx="132397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0426775" y="5813983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626476" y="3078224"/>
            <a:ext cx="2771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of gas pressure evolution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38854"/>
            <a:ext cx="3733800" cy="208117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3000051" y="3462395"/>
            <a:ext cx="1238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E5587"/>
              </a:buClr>
            </a:pP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(2019)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0" y="1081190"/>
            <a:ext cx="507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HLW storage gallery according to the French concept 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97128"/>
            <a:ext cx="2221429" cy="218659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84000" y="5064231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200" dirty="0" smtClean="0"/>
              <a:t>r = 4.35m</a:t>
            </a:r>
            <a:endParaRPr lang="en-GB" sz="1200" dirty="0"/>
          </a:p>
        </p:txBody>
      </p:sp>
      <p:sp>
        <p:nvSpPr>
          <p:cNvPr id="29" name="Rectangle 28"/>
          <p:cNvSpPr/>
          <p:nvPr/>
        </p:nvSpPr>
        <p:spPr>
          <a:xfrm>
            <a:off x="2898921" y="5137281"/>
            <a:ext cx="19319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layers of support: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10982" y="5445058"/>
            <a:ext cx="2133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Concrete arch segments</a:t>
            </a:r>
          </a:p>
        </p:txBody>
      </p:sp>
      <p:cxnSp>
        <p:nvCxnSpPr>
          <p:cNvPr id="31" name="Connecteur droit 30"/>
          <p:cNvCxnSpPr>
            <a:endCxn id="30" idx="1"/>
          </p:cNvCxnSpPr>
          <p:nvPr/>
        </p:nvCxnSpPr>
        <p:spPr>
          <a:xfrm>
            <a:off x="2286000" y="5341230"/>
            <a:ext cx="824982" cy="257717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121392" y="5952318"/>
            <a:ext cx="15263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Classical stuffing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16613" y="5702908"/>
            <a:ext cx="1903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Compressible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stuffing</a:t>
            </a:r>
          </a:p>
        </p:txBody>
      </p:sp>
      <p:cxnSp>
        <p:nvCxnSpPr>
          <p:cNvPr id="34" name="Connecteur droit 33"/>
          <p:cNvCxnSpPr>
            <a:endCxn id="33" idx="1"/>
          </p:cNvCxnSpPr>
          <p:nvPr/>
        </p:nvCxnSpPr>
        <p:spPr>
          <a:xfrm>
            <a:off x="2209800" y="5568833"/>
            <a:ext cx="906813" cy="287964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endCxn id="32" idx="1"/>
          </p:cNvCxnSpPr>
          <p:nvPr/>
        </p:nvCxnSpPr>
        <p:spPr>
          <a:xfrm>
            <a:off x="2057400" y="5752835"/>
            <a:ext cx="1063992" cy="353372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898921" y="4076641"/>
            <a:ext cx="2850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Callovo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-Oxfordian Claystone: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10982" y="4381637"/>
            <a:ext cx="2047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Elasto-viscoplastic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rock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10981" y="4635892"/>
            <a:ext cx="2254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bedding planes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685387" y="1090067"/>
            <a:ext cx="4355104" cy="5463133"/>
            <a:chOff x="6685387" y="1090067"/>
            <a:chExt cx="4355104" cy="5463133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387" y="1792424"/>
              <a:ext cx="4355104" cy="4760776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6685387" y="1090067"/>
              <a:ext cx="26564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2D plane-strain simulations</a:t>
              </a:r>
            </a:p>
          </p:txBody>
        </p:sp>
      </p:grpSp>
      <p:sp>
        <p:nvSpPr>
          <p:cNvPr id="4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12/16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59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6" y="819885"/>
            <a:ext cx="2941261" cy="5220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The Clay Conference – June 2022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52500" y="6039885"/>
            <a:ext cx="2998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disposal,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Grunwald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al. (2021)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02" y="2439885"/>
            <a:ext cx="6340298" cy="360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992895" y="834674"/>
            <a:ext cx="3674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Myriad Pro" panose="020B0503030403020204"/>
              </a:rPr>
              <a:t>Geological disposal of radioactive wastes</a:t>
            </a:r>
          </a:p>
        </p:txBody>
      </p:sp>
      <p:sp>
        <p:nvSpPr>
          <p:cNvPr id="1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02/16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5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27" name="ZoneTexte 26"/>
          <p:cNvSpPr txBox="1"/>
          <p:nvPr/>
        </p:nvSpPr>
        <p:spPr>
          <a:xfrm>
            <a:off x="0" y="1081190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Three-step simulations 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80316" y="1601748"/>
            <a:ext cx="3899439" cy="4713852"/>
            <a:chOff x="80316" y="1601748"/>
            <a:chExt cx="3899439" cy="471385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6" y="2895600"/>
              <a:ext cx="3899439" cy="34200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152400" y="1601748"/>
              <a:ext cx="350128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SzPct val="80000"/>
                <a:buFont typeface="Segoe UI Semibold" panose="020B0702040204020203" pitchFamily="34" charset="0"/>
                <a:buChar char="❶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Excavation phase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Deconfinement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of the rock mass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Set-up of the support layers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Duration: 1 day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232490" y="1601748"/>
            <a:ext cx="3904766" cy="4713852"/>
            <a:chOff x="4232490" y="1601748"/>
            <a:chExt cx="3904766" cy="471385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490" y="2895600"/>
              <a:ext cx="3904766" cy="34200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4232490" y="1601748"/>
              <a:ext cx="28937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SzPct val="80000"/>
                <a:buFont typeface="Segoe UI Semibold" panose="020B0702040204020203" pitchFamily="34" charset="0"/>
                <a:buChar char="❷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Operation phase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Ventilation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Filling of the storage drift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Duration: 100 years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8292561" y="1602267"/>
            <a:ext cx="3899439" cy="4713333"/>
            <a:chOff x="8292561" y="1602267"/>
            <a:chExt cx="3899439" cy="471333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561" y="2895600"/>
              <a:ext cx="3899439" cy="342000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8380539" y="1602267"/>
              <a:ext cx="31371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SzPct val="80000"/>
                <a:buFont typeface="Segoe UI Semibold" panose="020B0702040204020203" pitchFamily="34" charset="0"/>
                <a:buChar char="❸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Gas migration phase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Water pressure stabilisation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Gas release</a:t>
              </a:r>
            </a:p>
            <a:p>
              <a:pPr marL="742950" lvl="1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Duration: 1.000.000 years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13/16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97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" y="1324882"/>
            <a:ext cx="3395888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75" y="1900070"/>
            <a:ext cx="7164000" cy="193621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1081190"/>
            <a:ext cx="2486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convergence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860000" y="1088917"/>
            <a:ext cx="3879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damage in the near field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450820" y="2287829"/>
            <a:ext cx="1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case with transfer properties evolution</a:t>
            </a:r>
          </a:p>
        </p:txBody>
      </p:sp>
      <p:sp>
        <p:nvSpPr>
          <p:cNvPr id="29" name="Ellipse 28"/>
          <p:cNvSpPr/>
          <p:nvPr/>
        </p:nvSpPr>
        <p:spPr>
          <a:xfrm>
            <a:off x="6527775" y="2794431"/>
            <a:ext cx="108000" cy="10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10733" y="2263543"/>
            <a:ext cx="108000" cy="10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Connecteur droit 33"/>
          <p:cNvCxnSpPr/>
          <p:nvPr/>
        </p:nvCxnSpPr>
        <p:spPr>
          <a:xfrm>
            <a:off x="1860264" y="1535669"/>
            <a:ext cx="0" cy="2268000"/>
          </a:xfrm>
          <a:prstGeom prst="line">
            <a:avLst/>
          </a:prstGeom>
          <a:ln w="28575">
            <a:solidFill>
              <a:srgbClr val="74A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2026191" y="1535669"/>
            <a:ext cx="0" cy="2268000"/>
          </a:xfrm>
          <a:prstGeom prst="line">
            <a:avLst/>
          </a:prstGeom>
          <a:ln w="28575">
            <a:solidFill>
              <a:srgbClr val="00BE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2811284" y="1535669"/>
            <a:ext cx="0" cy="2268000"/>
          </a:xfrm>
          <a:prstGeom prst="line">
            <a:avLst/>
          </a:prstGeom>
          <a:ln w="28575">
            <a:solidFill>
              <a:srgbClr val="D84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14/16</a:t>
            </a:r>
            <a:endParaRPr lang="en-GB" dirty="0"/>
          </a:p>
        </p:txBody>
      </p:sp>
      <p:grpSp>
        <p:nvGrpSpPr>
          <p:cNvPr id="23" name="Groupe 22"/>
          <p:cNvGrpSpPr/>
          <p:nvPr/>
        </p:nvGrpSpPr>
        <p:grpSpPr>
          <a:xfrm>
            <a:off x="5153025" y="1569615"/>
            <a:ext cx="1798575" cy="326695"/>
            <a:chOff x="5153025" y="1569615"/>
            <a:chExt cx="1798575" cy="326695"/>
          </a:xfrm>
        </p:grpSpPr>
        <p:sp>
          <p:nvSpPr>
            <p:cNvPr id="24" name="Rectangle 23"/>
            <p:cNvSpPr/>
            <p:nvPr/>
          </p:nvSpPr>
          <p:spPr>
            <a:xfrm>
              <a:off x="5153025" y="1569615"/>
              <a:ext cx="1798575" cy="326695"/>
            </a:xfrm>
            <a:prstGeom prst="rect">
              <a:avLst/>
            </a:prstGeom>
            <a:solidFill>
              <a:srgbClr val="74AA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153025" y="1576260"/>
              <a:ext cx="1766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 </a:t>
              </a:r>
              <a:r>
                <a:rPr lang="en-GB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GB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econfinement</a:t>
              </a:r>
              <a:endPara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7537648" y="1569616"/>
            <a:ext cx="1807952" cy="326694"/>
            <a:chOff x="7537648" y="1569616"/>
            <a:chExt cx="1807952" cy="326694"/>
          </a:xfrm>
        </p:grpSpPr>
        <p:sp>
          <p:nvSpPr>
            <p:cNvPr id="27" name="Rectangle 26"/>
            <p:cNvSpPr/>
            <p:nvPr/>
          </p:nvSpPr>
          <p:spPr>
            <a:xfrm>
              <a:off x="7537648" y="1569616"/>
              <a:ext cx="1807952" cy="326694"/>
            </a:xfrm>
            <a:prstGeom prst="rect">
              <a:avLst/>
            </a:prstGeom>
            <a:solidFill>
              <a:srgbClr val="00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554077" y="1576260"/>
              <a:ext cx="1766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 </a:t>
              </a:r>
              <a:r>
                <a:rPr lang="en-GB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GB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econfinement</a:t>
              </a:r>
              <a:endPara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9891183" y="1569616"/>
            <a:ext cx="1866217" cy="326694"/>
            <a:chOff x="9891183" y="1569616"/>
            <a:chExt cx="1866217" cy="326694"/>
          </a:xfrm>
        </p:grpSpPr>
        <p:sp>
          <p:nvSpPr>
            <p:cNvPr id="33" name="Rectangle 32"/>
            <p:cNvSpPr/>
            <p:nvPr/>
          </p:nvSpPr>
          <p:spPr>
            <a:xfrm>
              <a:off x="9923385" y="1569616"/>
              <a:ext cx="1801815" cy="326694"/>
            </a:xfrm>
            <a:prstGeom prst="rect">
              <a:avLst/>
            </a:prstGeom>
            <a:solidFill>
              <a:srgbClr val="D84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9891183" y="1576260"/>
              <a:ext cx="1866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</a:t>
              </a:r>
              <a:r>
                <a:rPr lang="en-GB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GB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econfinement</a:t>
              </a:r>
              <a:endPara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00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50" y="5268419"/>
            <a:ext cx="2145000" cy="12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15" y="5268419"/>
            <a:ext cx="2142000" cy="126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30" y="5269088"/>
            <a:ext cx="2145000" cy="126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93" y="3940650"/>
            <a:ext cx="2145000" cy="126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75" y="3935467"/>
            <a:ext cx="2151000" cy="12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30" y="3933369"/>
            <a:ext cx="2151000" cy="1260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" y="1324882"/>
            <a:ext cx="3395888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26" name="ZoneTexte 25"/>
          <p:cNvSpPr txBox="1"/>
          <p:nvPr/>
        </p:nvSpPr>
        <p:spPr>
          <a:xfrm>
            <a:off x="0" y="1081190"/>
            <a:ext cx="2486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convergence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75" y="1900070"/>
            <a:ext cx="7164000" cy="1936216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4860000" y="1088917"/>
            <a:ext cx="3323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the transfer properties</a:t>
            </a:r>
          </a:p>
        </p:txBody>
      </p:sp>
      <p:cxnSp>
        <p:nvCxnSpPr>
          <p:cNvPr id="31" name="Connecteur droit 30"/>
          <p:cNvCxnSpPr/>
          <p:nvPr/>
        </p:nvCxnSpPr>
        <p:spPr>
          <a:xfrm flipH="1">
            <a:off x="6508800" y="2895600"/>
            <a:ext cx="442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8902800" y="2881312"/>
            <a:ext cx="442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11282400" y="2881312"/>
            <a:ext cx="442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3628290" y="4144385"/>
            <a:ext cx="1301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Permeability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[m²]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3628290" y="5424641"/>
            <a:ext cx="1301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Gas entry pressure</a:t>
            </a: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[MPa]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3450820" y="2287829"/>
            <a:ext cx="1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case with transfer properties evolution</a:t>
            </a:r>
          </a:p>
        </p:txBody>
      </p:sp>
      <p:sp>
        <p:nvSpPr>
          <p:cNvPr id="62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14/16</a:t>
            </a:r>
            <a:endParaRPr lang="en-GB" dirty="0"/>
          </a:p>
        </p:txBody>
      </p:sp>
      <p:grpSp>
        <p:nvGrpSpPr>
          <p:cNvPr id="3" name="Groupe 2"/>
          <p:cNvGrpSpPr/>
          <p:nvPr/>
        </p:nvGrpSpPr>
        <p:grpSpPr>
          <a:xfrm>
            <a:off x="5153025" y="1569615"/>
            <a:ext cx="1798575" cy="326695"/>
            <a:chOff x="5153025" y="1569615"/>
            <a:chExt cx="1798575" cy="326695"/>
          </a:xfrm>
        </p:grpSpPr>
        <p:sp>
          <p:nvSpPr>
            <p:cNvPr id="36" name="Rectangle 35"/>
            <p:cNvSpPr/>
            <p:nvPr/>
          </p:nvSpPr>
          <p:spPr>
            <a:xfrm>
              <a:off x="5153025" y="1569615"/>
              <a:ext cx="1798575" cy="326695"/>
            </a:xfrm>
            <a:prstGeom prst="rect">
              <a:avLst/>
            </a:prstGeom>
            <a:solidFill>
              <a:srgbClr val="74AA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153025" y="1576260"/>
              <a:ext cx="1766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 </a:t>
              </a:r>
              <a:r>
                <a:rPr lang="en-GB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GB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econfinement</a:t>
              </a:r>
              <a:endPara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7537648" y="1569616"/>
            <a:ext cx="1807952" cy="326694"/>
            <a:chOff x="7537648" y="1569616"/>
            <a:chExt cx="1807952" cy="326694"/>
          </a:xfrm>
        </p:grpSpPr>
        <p:sp>
          <p:nvSpPr>
            <p:cNvPr id="35" name="Rectangle 34"/>
            <p:cNvSpPr/>
            <p:nvPr/>
          </p:nvSpPr>
          <p:spPr>
            <a:xfrm>
              <a:off x="7537648" y="1569616"/>
              <a:ext cx="1807952" cy="326694"/>
            </a:xfrm>
            <a:prstGeom prst="rect">
              <a:avLst/>
            </a:prstGeom>
            <a:solidFill>
              <a:srgbClr val="00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7554077" y="1576260"/>
              <a:ext cx="1766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 </a:t>
              </a:r>
              <a:r>
                <a:rPr lang="en-GB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GB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econfinement</a:t>
              </a:r>
              <a:endPara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9891183" y="1569616"/>
            <a:ext cx="1866217" cy="326694"/>
            <a:chOff x="9891183" y="1569616"/>
            <a:chExt cx="1866217" cy="326694"/>
          </a:xfrm>
        </p:grpSpPr>
        <p:sp>
          <p:nvSpPr>
            <p:cNvPr id="34" name="Rectangle 33"/>
            <p:cNvSpPr/>
            <p:nvPr/>
          </p:nvSpPr>
          <p:spPr>
            <a:xfrm>
              <a:off x="9923385" y="1569616"/>
              <a:ext cx="1801815" cy="326694"/>
            </a:xfrm>
            <a:prstGeom prst="rect">
              <a:avLst/>
            </a:prstGeom>
            <a:solidFill>
              <a:srgbClr val="D84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9891183" y="1576260"/>
              <a:ext cx="1866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</a:t>
              </a:r>
              <a:r>
                <a:rPr lang="en-GB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GB" sz="14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econfinement</a:t>
              </a:r>
              <a:endPara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3" name="Connecteur droit 42"/>
          <p:cNvCxnSpPr/>
          <p:nvPr/>
        </p:nvCxnSpPr>
        <p:spPr>
          <a:xfrm>
            <a:off x="1860264" y="1535669"/>
            <a:ext cx="0" cy="2268000"/>
          </a:xfrm>
          <a:prstGeom prst="line">
            <a:avLst/>
          </a:prstGeom>
          <a:ln w="28575">
            <a:solidFill>
              <a:srgbClr val="74A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2026191" y="1535669"/>
            <a:ext cx="0" cy="2268000"/>
          </a:xfrm>
          <a:prstGeom prst="line">
            <a:avLst/>
          </a:prstGeom>
          <a:ln w="28575">
            <a:solidFill>
              <a:srgbClr val="00BE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2811284" y="1535669"/>
            <a:ext cx="0" cy="2268000"/>
          </a:xfrm>
          <a:prstGeom prst="line">
            <a:avLst/>
          </a:prstGeom>
          <a:ln w="28575">
            <a:solidFill>
              <a:srgbClr val="D84D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1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" y="1892041"/>
            <a:ext cx="4683429" cy="223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4860000" y="109301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2E5587"/>
              </a:buClr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Maps of gas (H²) pressure evolution in the vicinity of the drift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00" y="1897862"/>
            <a:ext cx="7164000" cy="1894358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8072" y="1584264"/>
            <a:ext cx="3466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evolution of the transfer properties</a:t>
            </a:r>
          </a:p>
        </p:txBody>
      </p:sp>
      <p:sp>
        <p:nvSpPr>
          <p:cNvPr id="51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15/16</a:t>
            </a:r>
            <a:endParaRPr lang="en-GB" dirty="0"/>
          </a:p>
        </p:txBody>
      </p:sp>
      <p:grpSp>
        <p:nvGrpSpPr>
          <p:cNvPr id="20" name="Groupe 19"/>
          <p:cNvGrpSpPr/>
          <p:nvPr/>
        </p:nvGrpSpPr>
        <p:grpSpPr>
          <a:xfrm>
            <a:off x="5160168" y="1569615"/>
            <a:ext cx="1806838" cy="326695"/>
            <a:chOff x="5153025" y="1569615"/>
            <a:chExt cx="1806838" cy="326695"/>
          </a:xfrm>
        </p:grpSpPr>
        <p:sp>
          <p:nvSpPr>
            <p:cNvPr id="21" name="Rectangle 20"/>
            <p:cNvSpPr/>
            <p:nvPr/>
          </p:nvSpPr>
          <p:spPr>
            <a:xfrm>
              <a:off x="5153025" y="1569615"/>
              <a:ext cx="1806838" cy="326695"/>
            </a:xfrm>
            <a:prstGeom prst="rect">
              <a:avLst/>
            </a:prstGeom>
            <a:solidFill>
              <a:srgbClr val="74AA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153025" y="1576260"/>
              <a:ext cx="1806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10.000 years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7550348" y="1569616"/>
            <a:ext cx="1807952" cy="326694"/>
            <a:chOff x="7537648" y="1569616"/>
            <a:chExt cx="1807952" cy="326694"/>
          </a:xfrm>
        </p:grpSpPr>
        <p:sp>
          <p:nvSpPr>
            <p:cNvPr id="24" name="Rectangle 23"/>
            <p:cNvSpPr/>
            <p:nvPr/>
          </p:nvSpPr>
          <p:spPr>
            <a:xfrm>
              <a:off x="7537648" y="1569616"/>
              <a:ext cx="1807952" cy="326694"/>
            </a:xfrm>
            <a:prstGeom prst="rect">
              <a:avLst/>
            </a:prstGeom>
            <a:solidFill>
              <a:srgbClr val="00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554076" y="1576260"/>
              <a:ext cx="1791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50.000 years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9900706" y="1569616"/>
            <a:ext cx="1834018" cy="326694"/>
            <a:chOff x="9891182" y="1569616"/>
            <a:chExt cx="1834018" cy="326694"/>
          </a:xfrm>
        </p:grpSpPr>
        <p:sp>
          <p:nvSpPr>
            <p:cNvPr id="27" name="Rectangle 26"/>
            <p:cNvSpPr/>
            <p:nvPr/>
          </p:nvSpPr>
          <p:spPr>
            <a:xfrm>
              <a:off x="9923385" y="1569616"/>
              <a:ext cx="1801815" cy="326694"/>
            </a:xfrm>
            <a:prstGeom prst="rect">
              <a:avLst/>
            </a:prstGeom>
            <a:solidFill>
              <a:srgbClr val="D84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9891182" y="1576260"/>
              <a:ext cx="1834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100.000 years</a:t>
              </a: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" y="1891820"/>
            <a:ext cx="4683429" cy="2232000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1274775" y="2135631"/>
            <a:ext cx="152400" cy="228600"/>
            <a:chOff x="1170000" y="2045952"/>
            <a:chExt cx="152400" cy="228600"/>
          </a:xfrm>
        </p:grpSpPr>
        <p:sp>
          <p:nvSpPr>
            <p:cNvPr id="31" name="Rectangle 30"/>
            <p:cNvSpPr/>
            <p:nvPr/>
          </p:nvSpPr>
          <p:spPr>
            <a:xfrm>
              <a:off x="1170000" y="2045952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Connecteur droit 31"/>
            <p:cNvCxnSpPr/>
            <p:nvPr/>
          </p:nvCxnSpPr>
          <p:spPr>
            <a:xfrm>
              <a:off x="1170000" y="2106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1170000" y="2250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8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" y="4313595"/>
            <a:ext cx="4683429" cy="22320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" y="1891820"/>
            <a:ext cx="4683429" cy="223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4860000" y="109301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2E5587"/>
              </a:buClr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Maps of gas (H²) pressure evolution in the vicinity of the drift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00" y="4443100"/>
            <a:ext cx="7164000" cy="1893838"/>
          </a:xfrm>
          <a:prstGeom prst="rect">
            <a:avLst/>
          </a:prstGeom>
        </p:spPr>
      </p:pic>
      <p:grpSp>
        <p:nvGrpSpPr>
          <p:cNvPr id="51" name="Groupe 50"/>
          <p:cNvGrpSpPr/>
          <p:nvPr/>
        </p:nvGrpSpPr>
        <p:grpSpPr>
          <a:xfrm>
            <a:off x="1278525" y="4556704"/>
            <a:ext cx="152400" cy="228600"/>
            <a:chOff x="1170000" y="2045952"/>
            <a:chExt cx="152400" cy="228600"/>
          </a:xfrm>
        </p:grpSpPr>
        <p:sp>
          <p:nvSpPr>
            <p:cNvPr id="52" name="Rectangle 51"/>
            <p:cNvSpPr/>
            <p:nvPr/>
          </p:nvSpPr>
          <p:spPr>
            <a:xfrm>
              <a:off x="1170000" y="2045952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Connecteur droit 52"/>
            <p:cNvCxnSpPr/>
            <p:nvPr/>
          </p:nvCxnSpPr>
          <p:spPr>
            <a:xfrm>
              <a:off x="1170000" y="2106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1170000" y="2250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/>
          <p:cNvGrpSpPr/>
          <p:nvPr/>
        </p:nvGrpSpPr>
        <p:grpSpPr>
          <a:xfrm>
            <a:off x="1274775" y="2135631"/>
            <a:ext cx="152400" cy="228600"/>
            <a:chOff x="1170000" y="2045952"/>
            <a:chExt cx="152400" cy="228600"/>
          </a:xfrm>
        </p:grpSpPr>
        <p:sp>
          <p:nvSpPr>
            <p:cNvPr id="57" name="Rectangle 56"/>
            <p:cNvSpPr/>
            <p:nvPr/>
          </p:nvSpPr>
          <p:spPr>
            <a:xfrm>
              <a:off x="1170000" y="2045952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Connecteur droit 57"/>
            <p:cNvCxnSpPr/>
            <p:nvPr/>
          </p:nvCxnSpPr>
          <p:spPr>
            <a:xfrm>
              <a:off x="1170000" y="2106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1170000" y="2250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/>
          <p:cNvSpPr txBox="1"/>
          <p:nvPr/>
        </p:nvSpPr>
        <p:spPr>
          <a:xfrm>
            <a:off x="8072" y="1584264"/>
            <a:ext cx="3466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evolution of the transfer properties</a:t>
            </a: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00" y="1897862"/>
            <a:ext cx="7164000" cy="1894358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-1259" y="4131565"/>
            <a:ext cx="3280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permeability with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strain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15/16</a:t>
            </a:r>
            <a:endParaRPr lang="en-GB" dirty="0"/>
          </a:p>
        </p:txBody>
      </p:sp>
      <p:grpSp>
        <p:nvGrpSpPr>
          <p:cNvPr id="37" name="Groupe 36"/>
          <p:cNvGrpSpPr/>
          <p:nvPr/>
        </p:nvGrpSpPr>
        <p:grpSpPr>
          <a:xfrm>
            <a:off x="5160168" y="1569615"/>
            <a:ext cx="1806838" cy="326695"/>
            <a:chOff x="5153025" y="1569615"/>
            <a:chExt cx="1806838" cy="326695"/>
          </a:xfrm>
        </p:grpSpPr>
        <p:sp>
          <p:nvSpPr>
            <p:cNvPr id="38" name="Rectangle 37"/>
            <p:cNvSpPr/>
            <p:nvPr/>
          </p:nvSpPr>
          <p:spPr>
            <a:xfrm>
              <a:off x="5153025" y="1569615"/>
              <a:ext cx="1806838" cy="326695"/>
            </a:xfrm>
            <a:prstGeom prst="rect">
              <a:avLst/>
            </a:prstGeom>
            <a:solidFill>
              <a:srgbClr val="74AA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153025" y="1576260"/>
              <a:ext cx="1806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10.000 years</a:t>
              </a: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7550348" y="1569616"/>
            <a:ext cx="1807952" cy="326694"/>
            <a:chOff x="7537648" y="1569616"/>
            <a:chExt cx="1807952" cy="326694"/>
          </a:xfrm>
        </p:grpSpPr>
        <p:sp>
          <p:nvSpPr>
            <p:cNvPr id="41" name="Rectangle 40"/>
            <p:cNvSpPr/>
            <p:nvPr/>
          </p:nvSpPr>
          <p:spPr>
            <a:xfrm>
              <a:off x="7537648" y="1569616"/>
              <a:ext cx="1807952" cy="326694"/>
            </a:xfrm>
            <a:prstGeom prst="rect">
              <a:avLst/>
            </a:prstGeom>
            <a:solidFill>
              <a:srgbClr val="00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7554076" y="1576260"/>
              <a:ext cx="1791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50.000 years</a:t>
              </a: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9900706" y="1569616"/>
            <a:ext cx="1834018" cy="326694"/>
            <a:chOff x="9891182" y="1569616"/>
            <a:chExt cx="1834018" cy="326694"/>
          </a:xfrm>
        </p:grpSpPr>
        <p:sp>
          <p:nvSpPr>
            <p:cNvPr id="44" name="Rectangle 43"/>
            <p:cNvSpPr/>
            <p:nvPr/>
          </p:nvSpPr>
          <p:spPr>
            <a:xfrm>
              <a:off x="9923385" y="1569616"/>
              <a:ext cx="1801815" cy="326694"/>
            </a:xfrm>
            <a:prstGeom prst="rect">
              <a:avLst/>
            </a:prstGeom>
            <a:solidFill>
              <a:srgbClr val="D84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891182" y="1576260"/>
              <a:ext cx="1834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100.000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8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" y="4313595"/>
            <a:ext cx="4683429" cy="223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4860000" y="109301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2E5587"/>
              </a:buClr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Maps of gas (H²) pressure evolution in the vicinity of the drift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-1259" y="4131565"/>
            <a:ext cx="5030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permeability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&amp; retention behaviour with strain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1278525" y="4556704"/>
            <a:ext cx="152400" cy="228600"/>
            <a:chOff x="1170000" y="2045952"/>
            <a:chExt cx="152400" cy="228600"/>
          </a:xfrm>
        </p:grpSpPr>
        <p:sp>
          <p:nvSpPr>
            <p:cNvPr id="52" name="Rectangle 51"/>
            <p:cNvSpPr/>
            <p:nvPr/>
          </p:nvSpPr>
          <p:spPr>
            <a:xfrm>
              <a:off x="1170000" y="2045952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Connecteur droit 52"/>
            <p:cNvCxnSpPr/>
            <p:nvPr/>
          </p:nvCxnSpPr>
          <p:spPr>
            <a:xfrm>
              <a:off x="1170000" y="2106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1170000" y="2250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/>
          <p:cNvSpPr txBox="1"/>
          <p:nvPr/>
        </p:nvSpPr>
        <p:spPr>
          <a:xfrm>
            <a:off x="8072" y="1584264"/>
            <a:ext cx="3466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evolution of the transfer properties</a:t>
            </a: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00" y="1897862"/>
            <a:ext cx="7164000" cy="189435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00" y="4443100"/>
            <a:ext cx="7164000" cy="1892652"/>
          </a:xfrm>
          <a:prstGeom prst="rect">
            <a:avLst/>
          </a:prstGeom>
        </p:spPr>
      </p:pic>
      <p:sp>
        <p:nvSpPr>
          <p:cNvPr id="3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15/16</a:t>
            </a:r>
            <a:endParaRPr lang="en-GB" dirty="0"/>
          </a:p>
        </p:txBody>
      </p:sp>
      <p:grpSp>
        <p:nvGrpSpPr>
          <p:cNvPr id="40" name="Groupe 39"/>
          <p:cNvGrpSpPr/>
          <p:nvPr/>
        </p:nvGrpSpPr>
        <p:grpSpPr>
          <a:xfrm>
            <a:off x="5160168" y="1569615"/>
            <a:ext cx="1806838" cy="326695"/>
            <a:chOff x="5153025" y="1569615"/>
            <a:chExt cx="1806838" cy="326695"/>
          </a:xfrm>
        </p:grpSpPr>
        <p:sp>
          <p:nvSpPr>
            <p:cNvPr id="41" name="Rectangle 40"/>
            <p:cNvSpPr/>
            <p:nvPr/>
          </p:nvSpPr>
          <p:spPr>
            <a:xfrm>
              <a:off x="5153025" y="1569615"/>
              <a:ext cx="1806838" cy="326695"/>
            </a:xfrm>
            <a:prstGeom prst="rect">
              <a:avLst/>
            </a:prstGeom>
            <a:solidFill>
              <a:srgbClr val="74AA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153025" y="1576260"/>
              <a:ext cx="1806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10.000 years</a:t>
              </a: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7550348" y="1569616"/>
            <a:ext cx="1807952" cy="326694"/>
            <a:chOff x="7537648" y="1569616"/>
            <a:chExt cx="1807952" cy="326694"/>
          </a:xfrm>
        </p:grpSpPr>
        <p:sp>
          <p:nvSpPr>
            <p:cNvPr id="44" name="Rectangle 43"/>
            <p:cNvSpPr/>
            <p:nvPr/>
          </p:nvSpPr>
          <p:spPr>
            <a:xfrm>
              <a:off x="7537648" y="1569616"/>
              <a:ext cx="1807952" cy="326694"/>
            </a:xfrm>
            <a:prstGeom prst="rect">
              <a:avLst/>
            </a:prstGeom>
            <a:solidFill>
              <a:srgbClr val="00BE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554076" y="1576260"/>
              <a:ext cx="1791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50.000 years</a:t>
              </a: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9900706" y="1569616"/>
            <a:ext cx="1834018" cy="326694"/>
            <a:chOff x="9891182" y="1569616"/>
            <a:chExt cx="1834018" cy="326694"/>
          </a:xfrm>
        </p:grpSpPr>
        <p:sp>
          <p:nvSpPr>
            <p:cNvPr id="47" name="Rectangle 46"/>
            <p:cNvSpPr/>
            <p:nvPr/>
          </p:nvSpPr>
          <p:spPr>
            <a:xfrm>
              <a:off x="9923385" y="1569616"/>
              <a:ext cx="1801815" cy="326694"/>
            </a:xfrm>
            <a:prstGeom prst="rect">
              <a:avLst/>
            </a:prstGeom>
            <a:solidFill>
              <a:srgbClr val="D84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891182" y="1576260"/>
              <a:ext cx="1834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100.000 years</a:t>
              </a:r>
            </a:p>
          </p:txBody>
        </p:sp>
      </p:grpSp>
      <p:pic>
        <p:nvPicPr>
          <p:cNvPr id="49" name="Imag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" y="1891820"/>
            <a:ext cx="4683429" cy="2232000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1274775" y="2135631"/>
            <a:ext cx="152400" cy="228600"/>
            <a:chOff x="1170000" y="2045952"/>
            <a:chExt cx="152400" cy="228600"/>
          </a:xfrm>
        </p:grpSpPr>
        <p:sp>
          <p:nvSpPr>
            <p:cNvPr id="62" name="Rectangle 61"/>
            <p:cNvSpPr/>
            <p:nvPr/>
          </p:nvSpPr>
          <p:spPr>
            <a:xfrm>
              <a:off x="1170000" y="2045952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" name="Connecteur droit 62"/>
            <p:cNvCxnSpPr/>
            <p:nvPr/>
          </p:nvCxnSpPr>
          <p:spPr>
            <a:xfrm>
              <a:off x="1170000" y="2106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1170000" y="2250000"/>
              <a:ext cx="144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ZoneTexte 3"/>
          <p:cNvSpPr txBox="1"/>
          <p:nvPr/>
        </p:nvSpPr>
        <p:spPr>
          <a:xfrm>
            <a:off x="3009900" y="1066800"/>
            <a:ext cx="6819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model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of the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Black" panose="020B0A02040204020203" pitchFamily="34" charset="0"/>
              <a:buChar char="❺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03/16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09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457B991B-B489-4746-894B-A67DE72222CC}"/>
              </a:ext>
            </a:extLst>
          </p:cNvPr>
          <p:cNvSpPr txBox="1"/>
          <p:nvPr/>
        </p:nvSpPr>
        <p:spPr>
          <a:xfrm>
            <a:off x="457200" y="1159405"/>
            <a:ext cx="11734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latin typeface="Myriad Pro" panose="020B0503030403020204" pitchFamily="34" charset="0"/>
              </a:rPr>
              <a:t>We </a:t>
            </a:r>
            <a:r>
              <a:rPr lang="en-GB" sz="2400" b="1" u="sng" dirty="0">
                <a:latin typeface="Myriad Pro" panose="020B0503030403020204" pitchFamily="34" charset="0"/>
              </a:rPr>
              <a:t>developed</a:t>
            </a:r>
            <a:r>
              <a:rPr lang="en-GB" sz="2400" dirty="0">
                <a:latin typeface="Myriad Pro" panose="020B0503030403020204" pitchFamily="34" charset="0"/>
              </a:rPr>
              <a:t> a </a:t>
            </a:r>
            <a:r>
              <a:rPr lang="en-GB" sz="2400" dirty="0" smtClean="0">
                <a:latin typeface="Myriad Pro" panose="020B0503030403020204" pitchFamily="34" charset="0"/>
              </a:rPr>
              <a:t>2</a:t>
            </a:r>
            <a:r>
              <a:rPr lang="en-GB" sz="2400" baseline="30000" dirty="0" smtClean="0">
                <a:latin typeface="Myriad Pro" panose="020B0503030403020204" pitchFamily="34" charset="0"/>
              </a:rPr>
              <a:t>nd</a:t>
            </a:r>
            <a:r>
              <a:rPr lang="en-GB" sz="2400" dirty="0" smtClean="0">
                <a:latin typeface="Myriad Pro" panose="020B0503030403020204" pitchFamily="34" charset="0"/>
              </a:rPr>
              <a:t> gradient </a:t>
            </a:r>
            <a:r>
              <a:rPr lang="en-GB" sz="2400" dirty="0">
                <a:latin typeface="Myriad Pro" panose="020B0503030403020204" pitchFamily="34" charset="0"/>
              </a:rPr>
              <a:t>two-phase flow (H2M) coupled element able to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 smtClean="0">
                <a:latin typeface="Myriad Pro" panose="020B0503030403020204" pitchFamily="34" charset="0"/>
              </a:rPr>
              <a:t>Model damage around underground structures with strain localisation in shear band </a:t>
            </a:r>
            <a:r>
              <a:rPr lang="fr-BE" sz="2200" dirty="0" smtClean="0">
                <a:latin typeface="Myriad Pro" panose="020B0503030403020204" pitchFamily="34" charset="0"/>
              </a:rPr>
              <a:t>mode</a:t>
            </a:r>
            <a:endParaRPr lang="en-GB" sz="2200" dirty="0">
              <a:latin typeface="Myriad Pro" panose="020B0503030403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>
                <a:latin typeface="Myriad Pro" panose="020B0503030403020204" pitchFamily="34" charset="0"/>
              </a:rPr>
              <a:t>Reproduce </a:t>
            </a:r>
            <a:r>
              <a:rPr lang="en-GB" sz="2200" dirty="0" smtClean="0">
                <a:latin typeface="Myriad Pro" panose="020B0503030403020204" pitchFamily="34" charset="0"/>
              </a:rPr>
              <a:t>mechanisms inherent to gas migrations</a:t>
            </a:r>
            <a:endParaRPr lang="en-GB" sz="2200" dirty="0">
              <a:latin typeface="Myriad Pro" panose="020B0503030403020204" pitchFamily="34" charset="0"/>
            </a:endParaRPr>
          </a:p>
          <a:p>
            <a:pPr marL="914400" lvl="1" indent="-457200" algn="just">
              <a:buFont typeface="+mj-lt"/>
              <a:buAutoNum type="arabicPeriod"/>
            </a:pPr>
            <a:r>
              <a:rPr lang="en-GB" sz="2200" dirty="0">
                <a:latin typeface="Myriad Pro" panose="020B0503030403020204" pitchFamily="34" charset="0"/>
              </a:rPr>
              <a:t>Take into account hydro-mechanical couplings </a:t>
            </a:r>
            <a:r>
              <a:rPr lang="en-GB" sz="2200" dirty="0" smtClean="0">
                <a:latin typeface="Myriad Pro" panose="020B0503030403020204" pitchFamily="34" charset="0"/>
              </a:rPr>
              <a:t>(evolution of the transport properties with the deformations)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 smtClean="0">
                <a:latin typeface="Myriad Pro" panose="020B0503030403020204" pitchFamily="34" charset="0"/>
              </a:rPr>
              <a:t>Investigate different host rock formations at different scales</a:t>
            </a:r>
            <a:endParaRPr lang="en-GB" sz="2200" dirty="0">
              <a:latin typeface="Myriad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0907259D-FAA1-4A79-AE93-1E8F40521B84}"/>
              </a:ext>
            </a:extLst>
          </p:cNvPr>
          <p:cNvSpPr txBox="1"/>
          <p:nvPr/>
        </p:nvSpPr>
        <p:spPr>
          <a:xfrm>
            <a:off x="531742" y="3659124"/>
            <a:ext cx="1166025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latin typeface="Myriad Pro" panose="020B0503030403020204" pitchFamily="34" charset="0"/>
              </a:rPr>
              <a:t>We </a:t>
            </a:r>
            <a:r>
              <a:rPr lang="en-GB" sz="2400" b="1" u="sng" dirty="0">
                <a:latin typeface="Myriad Pro" panose="020B0503030403020204" pitchFamily="34" charset="0"/>
              </a:rPr>
              <a:t>showed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smtClean="0">
                <a:latin typeface="Myriad Pro" panose="020B0503030403020204" pitchFamily="34" charset="0"/>
              </a:rPr>
              <a:t>that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 smtClean="0">
                <a:latin typeface="Myriad Pro" panose="020B0503030403020204" pitchFamily="34" charset="0"/>
              </a:rPr>
              <a:t>The obtained fracturing pattern is in good agreement with the experimental observations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GB" sz="2200" dirty="0" smtClean="0">
                <a:latin typeface="Myriad Pro" panose="020B0503030403020204" pitchFamily="34" charset="0"/>
              </a:rPr>
              <a:t>The flow properties and transfer kinetics are affected in the damaged zone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 smtClean="0">
                <a:latin typeface="Myriad Pro" panose="020B0503030403020204" pitchFamily="34" charset="0"/>
              </a:rPr>
              <a:t>This leads to a faster propagation of gas in the damaged zone which is in line with </a:t>
            </a:r>
            <a:r>
              <a:rPr lang="en-GB" sz="2200" i="1" dirty="0" smtClean="0">
                <a:latin typeface="Myriad Pro" panose="020B0503030403020204" pitchFamily="34" charset="0"/>
              </a:rPr>
              <a:t>in situ </a:t>
            </a:r>
            <a:r>
              <a:rPr lang="en-GB" sz="2200" dirty="0" smtClean="0">
                <a:latin typeface="Myriad Pro" panose="020B0503030403020204" pitchFamily="34" charset="0"/>
              </a:rPr>
              <a:t>observations</a:t>
            </a: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16/16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39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2590800" y="2971991"/>
            <a:ext cx="8557361" cy="648001"/>
          </a:xfrm>
        </p:spPr>
        <p:txBody>
          <a:bodyPr>
            <a:noAutofit/>
          </a:bodyPr>
          <a:lstStyle/>
          <a:p>
            <a:r>
              <a:rPr lang="en-GB" sz="4800" b="1" spc="20" dirty="0" smtClean="0">
                <a:solidFill>
                  <a:srgbClr val="2E5587"/>
                </a:solidFill>
                <a:latin typeface="Myriad Pro Semibold" panose="020B0503030403020204" pitchFamily="34" charset="0"/>
              </a:rPr>
              <a:t>Thank </a:t>
            </a:r>
            <a:r>
              <a:rPr lang="en-GB" sz="4800" b="1" spc="20" dirty="0">
                <a:solidFill>
                  <a:srgbClr val="2E5587"/>
                </a:solidFill>
                <a:latin typeface="Myriad Pro Semibold" panose="020B0503030403020204" pitchFamily="34" charset="0"/>
              </a:rPr>
              <a:t>you for your attention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90800" y="4666432"/>
            <a:ext cx="1006628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u="sng" spc="50" dirty="0" smtClean="0">
                <a:solidFill>
                  <a:srgbClr val="00548A">
                    <a:alpha val="65000"/>
                  </a:srgbClr>
                </a:solidFill>
              </a:rPr>
              <a:t>Gilles </a:t>
            </a:r>
            <a:r>
              <a:rPr lang="fr-FR" sz="2400" u="sng" cap="small" spc="50" dirty="0" smtClean="0">
                <a:solidFill>
                  <a:srgbClr val="00548A">
                    <a:alpha val="65000"/>
                  </a:srgbClr>
                </a:solidFill>
              </a:rPr>
              <a:t>Corman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Frédéric </a:t>
            </a:r>
            <a:r>
              <a:rPr lang="fr-FR" sz="2400" cap="small" spc="50" dirty="0" smtClean="0">
                <a:solidFill>
                  <a:srgbClr val="00548A">
                    <a:alpha val="65000"/>
                  </a:srgbClr>
                </a:solidFill>
              </a:rPr>
              <a:t>Collin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Séverine </a:t>
            </a:r>
            <a:r>
              <a:rPr lang="fr-FR" sz="2400" cap="small" spc="50" dirty="0" smtClean="0">
                <a:solidFill>
                  <a:srgbClr val="00548A">
                    <a:alpha val="65000"/>
                  </a:srgbClr>
                </a:solidFill>
              </a:rPr>
              <a:t>Levasseur</a:t>
            </a:r>
            <a:r>
              <a:rPr lang="fr-FR" sz="2400" spc="50" baseline="30000" dirty="0" smtClean="0">
                <a:solidFill>
                  <a:srgbClr val="00548A">
                    <a:alpha val="65000"/>
                  </a:srgbClr>
                </a:solidFill>
              </a:rPr>
              <a:t>2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Jean Talandier</a:t>
            </a:r>
            <a:r>
              <a:rPr lang="fr-FR" sz="2400" spc="50" baseline="30000" dirty="0" smtClean="0">
                <a:solidFill>
                  <a:srgbClr val="00548A">
                    <a:alpha val="65000"/>
                  </a:srgbClr>
                </a:solidFill>
              </a:rPr>
              <a:t>3</a:t>
            </a:r>
            <a:endParaRPr lang="fr-FR" sz="2400" cap="small" spc="50" baseline="3000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4C5DBE5-F429-3F49-867A-8DD1813B104E}"/>
              </a:ext>
            </a:extLst>
          </p:cNvPr>
          <p:cNvSpPr txBox="1"/>
          <p:nvPr/>
        </p:nvSpPr>
        <p:spPr>
          <a:xfrm>
            <a:off x="2590800" y="4143212"/>
            <a:ext cx="8569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13 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June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 2022 • Clay 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Conference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Nancy (France)</a:t>
            </a:r>
            <a:endParaRPr lang="fr-FR" sz="2400" spc="50" dirty="0">
              <a:solidFill>
                <a:srgbClr val="00548A">
                  <a:alpha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117600" y="6552000"/>
            <a:ext cx="9994400" cy="305999"/>
          </a:xfrm>
        </p:spPr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581135"/>
            <a:ext cx="121920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Grunwald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et al. (2021): Non-isothermal two-phase flow in deformable porous media: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open-source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implementation and verification procedure,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Geomechanics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and Geophysics for Geo-energy and Geo-Resources (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submitted)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Sillen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(2012),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Keynote on repository-induced perturbations of the host rock, in the context of the safety case for the geological disposal of VHLW and SF in clay formations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Proceedings of the European Commission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TIMODAZ-THERESA, International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Conference, European Commission, Brussels,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Belgium,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pp. 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159-171.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Desrues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and M.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Mokni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(1999),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Strain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localisation measurements in undrained plane-strain biaxial test on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Hostun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RF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Mech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Cohes-Frict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Mat, 4(4):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419–441.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S.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Diederichs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(2003),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Rock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Fracture and Collapse Under Low Confinement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Rock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Mech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Rock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36(5):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339–381.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Bastiaens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F. Bernier, M.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Buyens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Demarche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X. L. Li, J.-M. Linotte, J. </a:t>
            </a:r>
            <a:r>
              <a:rPr 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Verstricht (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2003),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extension of the HADES underground research facility at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, Belgium, The construction of the connecting gallery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EURIDICE report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03-294.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F. Bernier, Y.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Wileveau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(2008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Similarities in the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hydromechanical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response of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Callovo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-Oxfordian clay and Boom Clay during gallery excavation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Physics and Chemistry of the Earth 33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S343–S349.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Collin,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Chambon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and R.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Charlier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(2006),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finite element method for </a:t>
            </a:r>
            <a:r>
              <a:rPr lang="en-GB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poro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-mechanical modelling of geotechnical problems using local second gradient models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International Journal for Numerical Methods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 Engineering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65(11):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1749-1772.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Pardoen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(2015),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Hydro-mechanical analysis of the fracturing induced by the excavation of nuclear waste repository galleries using shear banding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PhD Thesis, University of Liège, Faculty of Applied Sciences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Salehnia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(2015),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From some obscurity to clarity in Boom Clay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behaviour: analysis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of its coupled hydro-mechanical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in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the presence of strain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PhD Thesis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University of Liège, Faculty of Applied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Sciences.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Marschall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Horseman, T.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Gimmi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(2005),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Characterisation of Gas Transport Properties of the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Opalinus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Clay, a Potential Host Rock Formation for Radioactive Waste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Disposal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Oil &amp; Gas Science and Technology - Revue de l IFP. 60. 121-139. 10.2516/ogst:2005008. </a:t>
            </a: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R. Chambon, D.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Caillerie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and N. El Hassan (1998),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One-</a:t>
            </a:r>
            <a:r>
              <a:rPr lang="fr-FR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dimensional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localisation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studied with a second grade model.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Journal of Mechanics, A/Solids, 17(4):637-656.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Pardoen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S. Levasseur, and F.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Collin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(2014), 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Excavation </a:t>
            </a:r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damaged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zone </a:t>
            </a:r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hydraulic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permeability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unsaturated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argilaceous</a:t>
            </a:r>
            <a:r>
              <a:rPr lang="fr-B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rock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In: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Khalili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N, Russell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AR,Khoshghalb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A,eds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Unsaturated soils: research and applications. London: CRC Press, 387–1393.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Olivella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 E. E. Alonso (2008).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Gas flow through clay barriers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Geotechnique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58(3):157{176.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Volckaert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L. Ortiz, P. De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Canniere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M. Put, S. T.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Horseman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J. F. Harrington, V.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Fioravante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and M.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Impey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(1995),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MEGAS: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on GAS migration in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repository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host rocks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Final report phase 1.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report,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., [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.] EUR 16235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(2019), </a:t>
            </a:r>
            <a:r>
              <a:rPr lang="fr-F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Concevoir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des centres de stockage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Retrieved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11,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www.andra.fr/nos-expertises/concevoir-des-centres-de-stockage.</a:t>
            </a:r>
          </a:p>
        </p:txBody>
      </p:sp>
      <p:sp>
        <p:nvSpPr>
          <p:cNvPr id="7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3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5" y="819885"/>
            <a:ext cx="2941261" cy="5257979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01" y="2439885"/>
            <a:ext cx="6340299" cy="3600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08168" y="6039885"/>
            <a:ext cx="4587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perturbations of the host rock over the lifetime of a geological repository,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Sillen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2500" y="6039885"/>
            <a:ext cx="2998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disposal,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Grunwald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al. (2021)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992895" y="834674"/>
            <a:ext cx="3924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80000"/>
            </a:pPr>
            <a:r>
              <a:rPr lang="en-GB" sz="1600" dirty="0" smtClean="0">
                <a:latin typeface="Myriad Pro" panose="020B0503030403020204"/>
              </a:rPr>
              <a:t>Geological disposal of radioactive wastes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endParaRPr lang="en-GB" sz="1000" dirty="0" smtClean="0">
              <a:latin typeface="Myriad Pro Semibold"/>
            </a:endParaRP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omplex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multi-physical (</a:t>
            </a:r>
            <a:r>
              <a:rPr lang="en-GB" sz="1400" b="1" dirty="0">
                <a:solidFill>
                  <a:srgbClr val="FF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</a:t>
            </a:r>
            <a:r>
              <a:rPr lang="en-GB" sz="1400" b="1" dirty="0">
                <a:solidFill>
                  <a:srgbClr val="00B0F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</a:t>
            </a: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</a:t>
            </a:r>
            <a:r>
              <a:rPr lang="en-GB" sz="1400" b="1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1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02/16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9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117600" y="6552000"/>
            <a:ext cx="9994400" cy="305999"/>
          </a:xfrm>
        </p:spPr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7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/>
              <a:t>The second gradient model</a:t>
            </a:r>
          </a:p>
          <a:p>
            <a:endParaRPr lang="en-GB" dirty="0"/>
          </a:p>
        </p:txBody>
      </p:sp>
      <p:sp>
        <p:nvSpPr>
          <p:cNvPr id="34" name="ZoneTexte 33"/>
          <p:cNvSpPr txBox="1"/>
          <p:nvPr/>
        </p:nvSpPr>
        <p:spPr>
          <a:xfrm>
            <a:off x="9589" y="550989"/>
            <a:ext cx="10738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Regularisation method based on the </a:t>
            </a:r>
            <a:r>
              <a:rPr lang="en-GB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enrichment of the continuum kinematics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with the </a:t>
            </a:r>
            <a:r>
              <a:rPr lang="en-GB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microstructure effects</a:t>
            </a:r>
            <a:endParaRPr lang="en-GB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390196" y="894581"/>
                <a:ext cx="408873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Macro-volume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BE" sz="14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+     Micro-volumes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BE" sz="1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fr-BE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196" y="894581"/>
                <a:ext cx="4088730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447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2085700" y="1234695"/>
            <a:ext cx="1269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Displacement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879699" y="1233761"/>
                <a:ext cx="473014" cy="308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m:oMathPara>
                </a14:m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699" y="1233761"/>
                <a:ext cx="473014" cy="3085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938574" y="1188704"/>
                <a:ext cx="39536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574" y="1188704"/>
                <a:ext cx="395365" cy="3077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2219921" y="1562404"/>
            <a:ext cx="1159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Deformation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3693164" y="1441141"/>
                <a:ext cx="942437" cy="5627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r-BE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164" y="1441141"/>
                <a:ext cx="942437" cy="56271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680867" y="1428317"/>
                <a:ext cx="1018549" cy="575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r-BE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</m:num>
                        <m:den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B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867" y="1428317"/>
                <a:ext cx="1018549" cy="57554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e 41"/>
          <p:cNvGrpSpPr/>
          <p:nvPr/>
        </p:nvGrpSpPr>
        <p:grpSpPr>
          <a:xfrm>
            <a:off x="9836640" y="826659"/>
            <a:ext cx="2037327" cy="1215252"/>
            <a:chOff x="11517431" y="3237092"/>
            <a:chExt cx="2192744" cy="1355171"/>
          </a:xfrm>
        </p:grpSpPr>
        <p:grpSp>
          <p:nvGrpSpPr>
            <p:cNvPr id="43" name="Groupe 42"/>
            <p:cNvGrpSpPr>
              <a:grpSpLocks noChangeAspect="1"/>
            </p:cNvGrpSpPr>
            <p:nvPr/>
          </p:nvGrpSpPr>
          <p:grpSpPr>
            <a:xfrm>
              <a:off x="11517431" y="3436943"/>
              <a:ext cx="919227" cy="1155320"/>
              <a:chOff x="12850898" y="1234852"/>
              <a:chExt cx="1086061" cy="1365003"/>
            </a:xfrm>
          </p:grpSpPr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323" r="63889"/>
              <a:stretch/>
            </p:blipFill>
            <p:spPr bwMode="auto">
              <a:xfrm>
                <a:off x="12850898" y="1234852"/>
                <a:ext cx="1086061" cy="1076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ZoneTexte 47"/>
                  <p:cNvSpPr txBox="1"/>
                  <p:nvPr/>
                </p:nvSpPr>
                <p:spPr>
                  <a:xfrm>
                    <a:off x="13288931" y="2322856"/>
                    <a:ext cx="20999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4" name="ZoneTexte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88931" y="2322856"/>
                    <a:ext cx="209993" cy="27699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42857" r="-46429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" name="Groupe 43"/>
            <p:cNvGrpSpPr>
              <a:grpSpLocks noChangeAspect="1"/>
            </p:cNvGrpSpPr>
            <p:nvPr/>
          </p:nvGrpSpPr>
          <p:grpSpPr>
            <a:xfrm>
              <a:off x="12733860" y="3237092"/>
              <a:ext cx="976315" cy="1345703"/>
              <a:chOff x="12601347" y="3156257"/>
              <a:chExt cx="1096354" cy="1511159"/>
            </a:xfrm>
          </p:grpSpPr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182" t="-285" r="8483" b="9278"/>
              <a:stretch/>
            </p:blipFill>
            <p:spPr bwMode="auto">
              <a:xfrm>
                <a:off x="12601347" y="3156257"/>
                <a:ext cx="1096354" cy="1247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ZoneTexte 45"/>
                  <p:cNvSpPr txBox="1"/>
                  <p:nvPr/>
                </p:nvSpPr>
                <p:spPr>
                  <a:xfrm>
                    <a:off x="12966106" y="4390417"/>
                    <a:ext cx="48885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BE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B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BE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BE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2" name="ZoneTexte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966106" y="4390417"/>
                    <a:ext cx="488853" cy="276999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21212" r="-21212" b="-472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9" name="ZoneTexte 48"/>
          <p:cNvSpPr txBox="1"/>
          <p:nvPr/>
        </p:nvSpPr>
        <p:spPr>
          <a:xfrm>
            <a:off x="0" y="2204742"/>
            <a:ext cx="11139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 of </a:t>
            </a:r>
            <a:r>
              <a:rPr lang="en-GB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virtual work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the internal virtual work 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(Germain,1973)          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           the external virtual work (simplified) </a:t>
            </a:r>
            <a:endParaRPr lang="en-GB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9589" y="3450947"/>
                <a:ext cx="11686341" cy="511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en-GB" sz="1600" b="1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kinematical constraint</a:t>
                </a:r>
                <a:r>
                  <a:rPr lang="en-GB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fr-BE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implying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fr-BE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sSub>
                          <m:sSubPr>
                            <m:ctrlPr>
                              <a:rPr lang="fr-BE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BE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BE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sSub>
                          <m:sSubPr>
                            <m:ctrlPr>
                              <a:rPr lang="fr-BE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BE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BE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is added </a:t>
                </a:r>
                <a:r>
                  <a:rPr lang="en-GB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GB" sz="1600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Chambon</a:t>
                </a:r>
                <a:r>
                  <a:rPr lang="en-GB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et al.,1998; Matsushima et al.,2002)</a:t>
                </a:r>
                <a:endParaRPr lang="en-GB" sz="1600" b="1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" y="3450947"/>
                <a:ext cx="11686341" cy="511230"/>
              </a:xfrm>
              <a:prstGeom prst="rect">
                <a:avLst/>
              </a:prstGeom>
              <a:blipFill rotWithShape="0">
                <a:blip r:embed="rId11"/>
                <a:stretch>
                  <a:fillRect l="-209" b="-11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3652271" y="2843401"/>
            <a:ext cx="1219200" cy="453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4033271" y="3947745"/>
            <a:ext cx="838200" cy="732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9589" y="4789264"/>
                <a:ext cx="7083221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1600" b="1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Finite element formulation</a:t>
                </a:r>
                <a:r>
                  <a:rPr lang="en-GB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introduction of Lagrange multiplier 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𝜆</m:t>
                        </m:r>
                      </m:e>
                      <m:sub>
                        <m:r>
                          <a:rPr lang="fr-B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GB" sz="1600" b="1" i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" y="4789264"/>
                <a:ext cx="7083221" cy="358368"/>
              </a:xfrm>
              <a:prstGeom prst="rect">
                <a:avLst/>
              </a:prstGeom>
              <a:blipFill rotWithShape="0">
                <a:blip r:embed="rId12"/>
                <a:stretch>
                  <a:fillRect l="-344" t="-5172" b="-17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88" y="2737922"/>
            <a:ext cx="4285859" cy="560881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41" y="2730396"/>
            <a:ext cx="3529890" cy="499915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94" y="3981232"/>
            <a:ext cx="5877053" cy="573074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99" y="5282406"/>
            <a:ext cx="7681626" cy="573074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73" y="5899671"/>
            <a:ext cx="2438611" cy="652329"/>
          </a:xfrm>
          <a:prstGeom prst="rect">
            <a:avLst/>
          </a:prstGeom>
        </p:spPr>
      </p:pic>
      <p:sp>
        <p:nvSpPr>
          <p:cNvPr id="59" name="Espace réservé du pied de page 3"/>
          <p:cNvSpPr txBox="1">
            <a:spLocks/>
          </p:cNvSpPr>
          <p:nvPr/>
        </p:nvSpPr>
        <p:spPr>
          <a:xfrm>
            <a:off x="4228867" y="6219276"/>
            <a:ext cx="411480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The Clay Conference – June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117600" y="6552000"/>
            <a:ext cx="9994400" cy="305999"/>
          </a:xfrm>
        </p:spPr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7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>
                <a:latin typeface="Myriad Pro Light" panose="020B0603030403020204" pitchFamily="34" charset="0"/>
              </a:rPr>
              <a:t>The second gradient finite </a:t>
            </a:r>
            <a:r>
              <a:rPr lang="en-GB" dirty="0" smtClean="0">
                <a:latin typeface="Myriad Pro Light" panose="020B0603030403020204" pitchFamily="34" charset="0"/>
              </a:rPr>
              <a:t>element</a:t>
            </a:r>
            <a:endParaRPr lang="en-GB" dirty="0">
              <a:latin typeface="Myriad Pro Light" panose="020B0603030403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25"/>
          <a:stretch/>
        </p:blipFill>
        <p:spPr>
          <a:xfrm>
            <a:off x="5558107" y="629456"/>
            <a:ext cx="5724659" cy="25816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1"/>
          <a:stretch/>
        </p:blipFill>
        <p:spPr>
          <a:xfrm>
            <a:off x="1605366" y="629457"/>
            <a:ext cx="3411155" cy="2581635"/>
          </a:xfrm>
          <a:prstGeom prst="rect">
            <a:avLst/>
          </a:prstGeom>
        </p:spPr>
      </p:pic>
      <p:sp>
        <p:nvSpPr>
          <p:cNvPr id="10" name="Sous-titre 3"/>
          <p:cNvSpPr txBox="1">
            <a:spLocks/>
          </p:cNvSpPr>
          <p:nvPr/>
        </p:nvSpPr>
        <p:spPr>
          <a:xfrm>
            <a:off x="0" y="3211091"/>
            <a:ext cx="12192000" cy="629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00548A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Myriad Pro Light" panose="020B0603030403020204" pitchFamily="34" charset="0"/>
              </a:rPr>
              <a:t>The second gradient mechanical law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00" y="3970017"/>
            <a:ext cx="6235732" cy="223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0" y="4079771"/>
                <a:ext cx="107389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GB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Isotropic linear relationship </a:t>
                </a:r>
                <a:r>
                  <a:rPr lang="en-GB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(Mindlin,1965)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GB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Only one constitutive parameter </a:t>
                </a:r>
                <a14:m>
                  <m:oMath xmlns:m="http://schemas.openxmlformats.org/officeDocument/2006/math">
                    <m:r>
                      <a:rPr lang="fr-BE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endParaRPr lang="en-GB" sz="16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GB" sz="16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79771"/>
                <a:ext cx="10738945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2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2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Description of the model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02297" y="4975647"/>
            <a:ext cx="609600" cy="260111"/>
          </a:xfrm>
          <a:prstGeom prst="rect">
            <a:avLst/>
          </a:prstGeom>
          <a:solidFill>
            <a:srgbClr val="ADB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02296" y="5352407"/>
            <a:ext cx="1393929" cy="260111"/>
          </a:xfrm>
          <a:prstGeom prst="rect">
            <a:avLst/>
          </a:prstGeom>
          <a:solidFill>
            <a:srgbClr val="CED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-2504" y="4946591"/>
            <a:ext cx="1066800" cy="36933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endParaRPr lang="en-GB" sz="1600" b="1" u="sng" dirty="0">
              <a:latin typeface="Gill Sans MT" panose="020B05020201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59355" y="3079812"/>
            <a:ext cx="486072" cy="625945"/>
          </a:xfrm>
          <a:prstGeom prst="rect">
            <a:avLst/>
          </a:prstGeom>
          <a:solidFill>
            <a:srgbClr val="CED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818640" y="3079812"/>
            <a:ext cx="1800000" cy="625945"/>
          </a:xfrm>
          <a:prstGeom prst="rect">
            <a:avLst/>
          </a:prstGeom>
          <a:solidFill>
            <a:srgbClr val="ADB4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742809" y="3079812"/>
            <a:ext cx="2025375" cy="625945"/>
          </a:xfrm>
          <a:prstGeom prst="rect">
            <a:avLst/>
          </a:prstGeom>
          <a:solidFill>
            <a:srgbClr val="CED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7744308" y="3079812"/>
                <a:ext cx="4447692" cy="5601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Sup>
                                    <m:sSubSupPr>
                                      <m:ctrlP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 +</m:t>
                      </m:r>
                      <m:f>
                        <m:f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bSup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fr-BE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BE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fr-BE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bSup>
                                </m:sup>
                              </m:sSup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sSubSup>
                                <m:sSubSupPr>
                                  <m:ctrlP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fr-BE" sz="1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sSub>
                            <m:sSub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308" y="3079812"/>
                <a:ext cx="4447692" cy="5601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e 12"/>
          <p:cNvGrpSpPr/>
          <p:nvPr/>
        </p:nvGrpSpPr>
        <p:grpSpPr>
          <a:xfrm>
            <a:off x="3371896" y="3132554"/>
            <a:ext cx="4003589" cy="500107"/>
            <a:chOff x="5072897" y="3110480"/>
            <a:chExt cx="4003589" cy="500107"/>
          </a:xfrm>
        </p:grpSpPr>
        <p:sp>
          <p:nvSpPr>
            <p:cNvPr id="14" name="Rectangle 13"/>
            <p:cNvSpPr/>
            <p:nvPr/>
          </p:nvSpPr>
          <p:spPr>
            <a:xfrm>
              <a:off x="6587733" y="3130076"/>
              <a:ext cx="1980769" cy="478567"/>
            </a:xfrm>
            <a:prstGeom prst="rect">
              <a:avLst/>
            </a:prstGeom>
            <a:solidFill>
              <a:srgbClr val="CED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97322" y="3132020"/>
              <a:ext cx="447556" cy="478567"/>
            </a:xfrm>
            <a:prstGeom prst="rect">
              <a:avLst/>
            </a:prstGeom>
            <a:solidFill>
              <a:srgbClr val="ADB4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72897" y="3130077"/>
              <a:ext cx="1471728" cy="478567"/>
            </a:xfrm>
            <a:prstGeom prst="rect">
              <a:avLst/>
            </a:prstGeom>
            <a:solidFill>
              <a:srgbClr val="ADB4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5073146" y="3110480"/>
                  <a:ext cx="4003340" cy="4809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fr-BE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p>
                            </m:sSup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sSubSup>
                              <m:sSubSupPr>
                                <m:ctrlP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  <m:sup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p>
                            </m:sSubSup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fr-BE" sz="1400" b="0" i="1" smtClean="0">
                            <a:latin typeface="Cambria Math" panose="02040503050406030204" pitchFamily="18" charset="0"/>
                          </a:rPr>
                          <m:t> +</m:t>
                        </m:r>
                        <m:f>
                          <m:fPr>
                            <m:ctrlPr>
                              <a:rPr lang="fr-BE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fr-BE" sz="1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BE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BE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BE" sz="140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p>
                                    <m:r>
                                      <a:rPr lang="fr-BE" sz="1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p>
                                </m:sSup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fr-B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BE" sz="14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Sup>
                                      <m:sSubSupPr>
                                        <m:ctrlPr>
                                          <a:rPr lang="fr-BE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BE" sz="140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fr-BE" sz="1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  <m:sup>
                                        <m:r>
                                          <a:rPr lang="fr-BE" sz="1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d>
                          </m:num>
                          <m:den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fr-BE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fr-BE" sz="1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2" name="ZoneText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3146" y="3110480"/>
                  <a:ext cx="4003340" cy="48090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Accolade fermante 17"/>
          <p:cNvSpPr/>
          <p:nvPr/>
        </p:nvSpPr>
        <p:spPr>
          <a:xfrm>
            <a:off x="7696199" y="1080792"/>
            <a:ext cx="594029" cy="985283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2E55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/>
          <p:cNvSpPr txBox="1"/>
          <p:nvPr/>
        </p:nvSpPr>
        <p:spPr>
          <a:xfrm>
            <a:off x="8290228" y="1419544"/>
            <a:ext cx="2513498" cy="307777"/>
          </a:xfrm>
          <a:prstGeom prst="rect">
            <a:avLst/>
          </a:prstGeom>
          <a:solidFill>
            <a:srgbClr val="2E5587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gradient H²M model</a:t>
            </a:r>
            <a:endParaRPr lang="en-GB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0" y="2711667"/>
            <a:ext cx="3371896" cy="369332"/>
          </a:xfrm>
          <a:prstGeom prst="rect">
            <a:avLst/>
          </a:prstGeom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alance of momentum (mixture)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endParaRPr lang="en-GB" sz="1600" b="1" u="sng" dirty="0">
              <a:latin typeface="Gill Sans MT" panose="020B0502020104020203" pitchFamily="34" charset="0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3978946" y="5741803"/>
            <a:ext cx="1930531" cy="745698"/>
            <a:chOff x="1930398" y="6092909"/>
            <a:chExt cx="1930531" cy="7456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/>
                <p:cNvSpPr txBox="1"/>
                <p:nvPr/>
              </p:nvSpPr>
              <p:spPr>
                <a:xfrm>
                  <a:off x="1930401" y="6092909"/>
                  <a:ext cx="1930528" cy="3145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14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14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</m:oMath>
                  </a14:m>
                  <a:r>
                    <a:rPr lang="en-GB" sz="1400" dirty="0" smtClean="0"/>
                    <a:t>: Stored fluid quantity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40" name="ZoneTexte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401" y="6092909"/>
                  <a:ext cx="1930528" cy="31457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1930398" y="6309936"/>
                  <a:ext cx="17275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GB" sz="1400" dirty="0" smtClean="0"/>
                    <a:t> : mass flow of fluid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41" name="ZoneText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398" y="6309936"/>
                  <a:ext cx="1727589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/>
                <p:cNvSpPr txBox="1"/>
                <p:nvPr/>
              </p:nvSpPr>
              <p:spPr>
                <a:xfrm>
                  <a:off x="1930398" y="6530830"/>
                  <a:ext cx="16857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a14:m>
                  <a:r>
                    <a:rPr lang="en-GB" sz="1400" dirty="0" smtClean="0"/>
                    <a:t> : fluid source term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55" name="ZoneTexte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398" y="6530830"/>
                  <a:ext cx="1685783" cy="3077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961" r="-362" b="-196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ZoneTexte 24"/>
          <p:cNvSpPr txBox="1"/>
          <p:nvPr/>
        </p:nvSpPr>
        <p:spPr>
          <a:xfrm>
            <a:off x="3366889" y="5342306"/>
            <a:ext cx="3034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Diffusive component (Fick’s law)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17" y="4640556"/>
            <a:ext cx="1717183" cy="1719992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0" y="1081190"/>
            <a:ext cx="784381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rock environment surrounding the deep geological disposal can be modelled as: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multiphasic porous medium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With strain localisation in the EDZ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Including transfer properties evolution with strain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0" y="2337865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 balance equations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91234" y="2711667"/>
            <a:ext cx="3371896" cy="369332"/>
          </a:xfrm>
          <a:prstGeom prst="rect">
            <a:avLst/>
          </a:prstGeom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Water mass balance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endParaRPr lang="en-GB" sz="1600" b="1" u="sng" dirty="0">
              <a:latin typeface="Gill Sans MT" panose="020B0502020104020203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693851" y="2711667"/>
            <a:ext cx="3371896" cy="369332"/>
          </a:xfrm>
          <a:prstGeom prst="rect">
            <a:avLst/>
          </a:prstGeom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Gas mass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457885" y="3130077"/>
                <a:ext cx="2137828" cy="499111"/>
              </a:xfrm>
              <a:prstGeom prst="rect">
                <a:avLst/>
              </a:prstGeom>
              <a:solidFill>
                <a:srgbClr val="D9B675">
                  <a:alpha val="50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</m:sub>
                          </m:sSub>
                        </m:num>
                        <m:den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B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BE" sz="1400" b="0" i="1" smtClean="0">
                              <a:latin typeface="Cambria Math" panose="02040503050406030204" pitchFamily="18" charset="0"/>
                            </a:rPr>
                            <m:t>𝑚𝑖𝑥</m:t>
                          </m:r>
                        </m:sup>
                      </m:sSup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fr-BE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85" y="3130077"/>
                <a:ext cx="2137828" cy="49911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/>
          <p:cNvSpPr txBox="1"/>
          <p:nvPr/>
        </p:nvSpPr>
        <p:spPr>
          <a:xfrm>
            <a:off x="-2504" y="4571266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phases flow model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-2504" y="5311529"/>
            <a:ext cx="1698730" cy="36933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Gas (Hydrogen)</a:t>
            </a:r>
          </a:p>
          <a:p>
            <a:pPr marL="285750" indent="-285750">
              <a:buFont typeface="Arial" panose="020B0604020202020204" pitchFamily="34" charset="0"/>
              <a:buChar char="►"/>
            </a:pPr>
            <a:endParaRPr lang="en-GB" sz="1600" b="1" u="sng" dirty="0">
              <a:latin typeface="Gill Sans MT" panose="020B0502020104020203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369392" y="4576481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 transport processes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369392" y="4951813"/>
            <a:ext cx="326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►"/>
            </a:pP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Advective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component (Darcy’s law)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00" y="4640556"/>
            <a:ext cx="1705090" cy="1705090"/>
          </a:xfrm>
          <a:prstGeom prst="rect">
            <a:avLst/>
          </a:prstGeom>
        </p:spPr>
      </p:pic>
      <p:sp>
        <p:nvSpPr>
          <p:cNvPr id="37" name="Accolade fermante 36"/>
          <p:cNvSpPr/>
          <p:nvPr/>
        </p:nvSpPr>
        <p:spPr>
          <a:xfrm rot="5400000">
            <a:off x="4027342" y="3002081"/>
            <a:ext cx="152400" cy="1468299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ZoneTexte 37"/>
          <p:cNvSpPr txBox="1"/>
          <p:nvPr/>
        </p:nvSpPr>
        <p:spPr>
          <a:xfrm>
            <a:off x="3598435" y="3812648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water</a:t>
            </a:r>
          </a:p>
        </p:txBody>
      </p:sp>
      <p:sp>
        <p:nvSpPr>
          <p:cNvPr id="39" name="Accolade fermante 38"/>
          <p:cNvSpPr/>
          <p:nvPr/>
        </p:nvSpPr>
        <p:spPr>
          <a:xfrm rot="5400000">
            <a:off x="5800916" y="2750826"/>
            <a:ext cx="152400" cy="1980769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ZoneTexte 39"/>
          <p:cNvSpPr txBox="1"/>
          <p:nvPr/>
        </p:nvSpPr>
        <p:spPr>
          <a:xfrm>
            <a:off x="5326773" y="3814504"/>
            <a:ext cx="1100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vapour</a:t>
            </a:r>
            <a:endParaRPr lang="en-GB" sz="1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Accolade fermante 40"/>
          <p:cNvSpPr/>
          <p:nvPr/>
        </p:nvSpPr>
        <p:spPr>
          <a:xfrm rot="5400000">
            <a:off x="8679296" y="2789241"/>
            <a:ext cx="152400" cy="2025375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Accolade fermante 41"/>
          <p:cNvSpPr/>
          <p:nvPr/>
        </p:nvSpPr>
        <p:spPr>
          <a:xfrm rot="5400000">
            <a:off x="10640501" y="2903868"/>
            <a:ext cx="152400" cy="1796123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ZoneTexte 42"/>
          <p:cNvSpPr txBox="1"/>
          <p:nvPr/>
        </p:nvSpPr>
        <p:spPr>
          <a:xfrm>
            <a:off x="8190277" y="3877298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Hydrogen</a:t>
            </a:r>
            <a:endParaRPr lang="en-GB" sz="1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9939084" y="3877298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Dissolved Hydrogen</a:t>
            </a:r>
            <a:endParaRPr lang="en-GB" sz="1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Accolade fermante 44"/>
          <p:cNvSpPr/>
          <p:nvPr/>
        </p:nvSpPr>
        <p:spPr>
          <a:xfrm rot="5400000">
            <a:off x="1137277" y="3358767"/>
            <a:ext cx="152400" cy="750555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ZoneTexte 45"/>
          <p:cNvSpPr txBox="1"/>
          <p:nvPr/>
        </p:nvSpPr>
        <p:spPr>
          <a:xfrm>
            <a:off x="387546" y="3817411"/>
            <a:ext cx="1651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effects</a:t>
            </a:r>
            <a:endParaRPr lang="en-GB" sz="1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290228" y="6301239"/>
            <a:ext cx="8537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Advection</a:t>
            </a:r>
            <a:endParaRPr lang="en-GB" sz="1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144522" y="6304776"/>
            <a:ext cx="8537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  <a:endParaRPr lang="en-GB" sz="1200" dirty="0">
              <a:solidFill>
                <a:srgbClr val="3232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Parameters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1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8021" t="19801" r="29062" b="7016"/>
          <a:stretch/>
        </p:blipFill>
        <p:spPr>
          <a:xfrm>
            <a:off x="230186" y="1035952"/>
            <a:ext cx="5232400" cy="5016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40312" t="17021" r="22708" b="5348"/>
          <a:stretch/>
        </p:blipFill>
        <p:spPr>
          <a:xfrm>
            <a:off x="6311900" y="1035952"/>
            <a:ext cx="45085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" y="1324882"/>
            <a:ext cx="3395888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 (No support)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26" name="ZoneTexte 25"/>
          <p:cNvSpPr txBox="1"/>
          <p:nvPr/>
        </p:nvSpPr>
        <p:spPr>
          <a:xfrm>
            <a:off x="0" y="1081190"/>
            <a:ext cx="2486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convergence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832371" y="1569616"/>
            <a:ext cx="2268000" cy="46422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7470293" y="1569616"/>
            <a:ext cx="2268000" cy="4643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4964185" y="1569616"/>
            <a:ext cx="2394308" cy="46438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75" y="1900070"/>
            <a:ext cx="7164000" cy="1936216"/>
          </a:xfrm>
          <a:prstGeom prst="rect">
            <a:avLst/>
          </a:prstGeom>
        </p:spPr>
      </p:pic>
      <p:sp>
        <p:nvSpPr>
          <p:cNvPr id="49" name="Ellipse 48"/>
          <p:cNvSpPr/>
          <p:nvPr/>
        </p:nvSpPr>
        <p:spPr>
          <a:xfrm>
            <a:off x="6527775" y="2794431"/>
            <a:ext cx="108000" cy="10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6010733" y="2263543"/>
            <a:ext cx="108000" cy="10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ZoneTexte 50"/>
          <p:cNvSpPr txBox="1"/>
          <p:nvPr/>
        </p:nvSpPr>
        <p:spPr>
          <a:xfrm>
            <a:off x="5223463" y="1590085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econfinement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7609200" y="1576260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0%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econfinement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9923385" y="1576452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econfinement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860000" y="1088917"/>
            <a:ext cx="3879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damage in the near field</a:t>
            </a:r>
          </a:p>
        </p:txBody>
      </p:sp>
      <p:pic>
        <p:nvPicPr>
          <p:cNvPr id="55" name="Image 5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75" y="4227536"/>
            <a:ext cx="7164000" cy="1926000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3866474" y="5040854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support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3450820" y="2287829"/>
            <a:ext cx="1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case with transfer properties evolution</a:t>
            </a:r>
          </a:p>
        </p:txBody>
      </p:sp>
      <p:cxnSp>
        <p:nvCxnSpPr>
          <p:cNvPr id="59" name="Connecteur droit 58"/>
          <p:cNvCxnSpPr/>
          <p:nvPr/>
        </p:nvCxnSpPr>
        <p:spPr>
          <a:xfrm>
            <a:off x="1860264" y="1535669"/>
            <a:ext cx="0" cy="2268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2026191" y="1535669"/>
            <a:ext cx="0" cy="226800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2811284" y="1535669"/>
            <a:ext cx="0" cy="226800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1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" y="1324882"/>
            <a:ext cx="3395888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Advanced H</a:t>
            </a:r>
            <a:r>
              <a:rPr lang="en-GB" baseline="30000" dirty="0" smtClean="0"/>
              <a:t>2</a:t>
            </a:r>
            <a:r>
              <a:rPr lang="en-GB" dirty="0" smtClean="0"/>
              <a:t>M couplings – large scale – </a:t>
            </a:r>
            <a:r>
              <a:rPr lang="en-GB" dirty="0" err="1" smtClean="0"/>
              <a:t>Callovo</a:t>
            </a:r>
            <a:r>
              <a:rPr lang="en-GB" dirty="0" smtClean="0"/>
              <a:t>-Oxfordian claystone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 (Effect of D parameter)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26" name="ZoneTexte 25"/>
          <p:cNvSpPr txBox="1"/>
          <p:nvPr/>
        </p:nvSpPr>
        <p:spPr>
          <a:xfrm>
            <a:off x="0" y="1081190"/>
            <a:ext cx="2486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convergence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832371" y="1569616"/>
            <a:ext cx="2268000" cy="46422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7470293" y="1569616"/>
            <a:ext cx="2268000" cy="4643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4964185" y="1569616"/>
            <a:ext cx="2394308" cy="46438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75" y="1900070"/>
            <a:ext cx="7164000" cy="1936216"/>
          </a:xfrm>
          <a:prstGeom prst="rect">
            <a:avLst/>
          </a:prstGeom>
        </p:spPr>
      </p:pic>
      <p:sp>
        <p:nvSpPr>
          <p:cNvPr id="49" name="Ellipse 48"/>
          <p:cNvSpPr/>
          <p:nvPr/>
        </p:nvSpPr>
        <p:spPr>
          <a:xfrm>
            <a:off x="6527775" y="2794431"/>
            <a:ext cx="108000" cy="10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6010733" y="2263543"/>
            <a:ext cx="108000" cy="10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ZoneTexte 50"/>
          <p:cNvSpPr txBox="1"/>
          <p:nvPr/>
        </p:nvSpPr>
        <p:spPr>
          <a:xfrm>
            <a:off x="5223463" y="1590085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econfinement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7609200" y="1576260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0%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econfinement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9923385" y="1576452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econfinement</a:t>
            </a:r>
            <a:endParaRPr lang="en-GB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860000" y="1088917"/>
            <a:ext cx="3879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damage in the near field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3450820" y="2287829"/>
            <a:ext cx="1509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case with transfer properties evolution</a:t>
            </a:r>
          </a:p>
        </p:txBody>
      </p:sp>
      <p:cxnSp>
        <p:nvCxnSpPr>
          <p:cNvPr id="59" name="Connecteur droit 58"/>
          <p:cNvCxnSpPr/>
          <p:nvPr/>
        </p:nvCxnSpPr>
        <p:spPr>
          <a:xfrm>
            <a:off x="1860264" y="1535669"/>
            <a:ext cx="0" cy="2268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2026191" y="1535669"/>
            <a:ext cx="0" cy="226800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2811284" y="1535669"/>
            <a:ext cx="0" cy="226800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75" y="4227535"/>
            <a:ext cx="7164000" cy="1931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3362111" y="5039578"/>
                <a:ext cx="1568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Higher value of </a:t>
                </a:r>
                <a14:m>
                  <m:oMath xmlns:m="http://schemas.openxmlformats.org/officeDocument/2006/math">
                    <m:r>
                      <a:rPr lang="fr-BE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endParaRPr lang="en-GB" sz="1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111" y="5039578"/>
                <a:ext cx="1568506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778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48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Mechanical parameters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9" y="1199184"/>
            <a:ext cx="4855785" cy="467062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/>
          <a:srcRect l="51232" t="21544" r="5352" b="25431"/>
          <a:stretch/>
        </p:blipFill>
        <p:spPr>
          <a:xfrm>
            <a:off x="5462586" y="1199184"/>
            <a:ext cx="6464261" cy="30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Flow parameters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 2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9" y="1185136"/>
            <a:ext cx="5575261" cy="30694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58229" t="56787" r="9792" b="18488"/>
          <a:stretch/>
        </p:blipFill>
        <p:spPr>
          <a:xfrm>
            <a:off x="6768502" y="4261399"/>
            <a:ext cx="4985193" cy="14916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58229" t="8212" r="9792" b="42852"/>
          <a:stretch/>
        </p:blipFill>
        <p:spPr>
          <a:xfrm>
            <a:off x="6786532" y="1359069"/>
            <a:ext cx="4967163" cy="29415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94"/>
          <a:stretch/>
        </p:blipFill>
        <p:spPr>
          <a:xfrm>
            <a:off x="6787778" y="1165740"/>
            <a:ext cx="4965917" cy="16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31" y="2439885"/>
            <a:ext cx="6340298" cy="360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5" y="819885"/>
            <a:ext cx="2941261" cy="5257979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952500" y="6039885"/>
            <a:ext cx="2998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disposal,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Grunwald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al. (2021)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08168" y="6039885"/>
            <a:ext cx="4587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perturbations of the host rock over the lifetime of a geological repository,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Sillen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992895" y="834674"/>
            <a:ext cx="40270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80000"/>
            </a:pPr>
            <a:r>
              <a:rPr lang="en-GB" sz="1600" dirty="0" smtClean="0">
                <a:latin typeface="Myriad Pro" panose="020B0503030403020204"/>
              </a:rPr>
              <a:t>Geological disposal of radioactive wastes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endParaRPr lang="en-GB" sz="1000" dirty="0" smtClean="0">
              <a:latin typeface="Myriad Pro Semibold"/>
            </a:endParaRP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omplex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multi-physical (</a:t>
            </a:r>
            <a:r>
              <a:rPr lang="en-GB" sz="1400" b="1" dirty="0">
                <a:solidFill>
                  <a:srgbClr val="FF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</a:t>
            </a:r>
            <a:r>
              <a:rPr lang="en-GB" sz="1400" b="1" dirty="0">
                <a:solidFill>
                  <a:srgbClr val="00B0F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</a:t>
            </a: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</a:t>
            </a:r>
            <a:r>
              <a:rPr lang="en-GB" sz="1400" b="1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nteractions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between processes</a:t>
            </a:r>
          </a:p>
        </p:txBody>
      </p:sp>
      <p:sp>
        <p:nvSpPr>
          <p:cNvPr id="20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02/16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31" y="2439883"/>
            <a:ext cx="6340298" cy="3600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952500" y="6039885"/>
            <a:ext cx="2998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disposal,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Grunwald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al. (2021)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08168" y="6039885"/>
            <a:ext cx="4587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perturbations of the host rock over the lifetime of a geological repository,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Sillen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9" y="819885"/>
            <a:ext cx="2803247" cy="52524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992895" y="834674"/>
            <a:ext cx="40270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80000"/>
            </a:pPr>
            <a:r>
              <a:rPr lang="en-GB" sz="1600" dirty="0" smtClean="0">
                <a:latin typeface="Myriad Pro" panose="020B0503030403020204"/>
              </a:rPr>
              <a:t>Geological disposal of radioactive wastes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endParaRPr lang="en-GB" sz="1000" dirty="0" smtClean="0">
              <a:latin typeface="Myriad Pro Semibold"/>
            </a:endParaRP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omplex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multi-physical (</a:t>
            </a:r>
            <a:r>
              <a:rPr lang="en-GB" sz="1400" b="1" dirty="0">
                <a:solidFill>
                  <a:srgbClr val="FF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</a:t>
            </a:r>
            <a:r>
              <a:rPr lang="en-GB" sz="1400" b="1" dirty="0">
                <a:solidFill>
                  <a:srgbClr val="00B0F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</a:t>
            </a: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</a:t>
            </a:r>
            <a:r>
              <a:rPr lang="en-GB" sz="1400" b="1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nteractions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between processes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323727" y="2054675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1st aspect: </a:t>
            </a: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short-term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02/16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5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4992895" y="834674"/>
            <a:ext cx="40270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80000"/>
            </a:pPr>
            <a:r>
              <a:rPr lang="en-GB" sz="1600" dirty="0" smtClean="0">
                <a:latin typeface="Myriad Pro" panose="020B0503030403020204"/>
              </a:rPr>
              <a:t>Geological disposal of radioactive wastes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endParaRPr lang="en-GB" sz="1000" dirty="0" smtClean="0">
              <a:latin typeface="Myriad Pro Semibold"/>
            </a:endParaRP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omplex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multi-physical (</a:t>
            </a:r>
            <a:r>
              <a:rPr lang="en-GB" sz="1400" b="1" dirty="0">
                <a:solidFill>
                  <a:srgbClr val="FF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</a:t>
            </a:r>
            <a:r>
              <a:rPr lang="en-GB" sz="1400" b="1" dirty="0">
                <a:solidFill>
                  <a:srgbClr val="00B0F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</a:t>
            </a: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</a:t>
            </a:r>
            <a:r>
              <a:rPr lang="en-GB" sz="1400" b="1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nteractions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between processes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31" y="2439883"/>
            <a:ext cx="6340298" cy="360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52500" y="6039885"/>
            <a:ext cx="2998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scheme of a deep geological disposal,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Grunwald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al. (2021)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08168" y="6039885"/>
            <a:ext cx="4587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perturbations of the host rock over the lifetime of a geological repository, adapted from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Sillen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9" y="819885"/>
            <a:ext cx="2803247" cy="52524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0355047" y="2054675"/>
            <a:ext cx="183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 numerical modelling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23727" y="2054675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1st aspect: </a:t>
            </a: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short-term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864277" y="2055474"/>
            <a:ext cx="122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2nd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aspect: </a:t>
            </a:r>
            <a:endParaRPr lang="en-GB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long-term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02/16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68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5" name="ZoneTexte 3"/>
          <p:cNvSpPr txBox="1"/>
          <p:nvPr/>
        </p:nvSpPr>
        <p:spPr>
          <a:xfrm>
            <a:off x="3009900" y="1066800"/>
            <a:ext cx="6819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model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of the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Black" panose="020B0A02040204020203" pitchFamily="34" charset="0"/>
              <a:buChar char="❺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03/16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>
                <a:solidFill>
                  <a:srgbClr val="00548A"/>
                </a:solidFill>
                <a:latin typeface="Myriad Pro" panose="020B0503030403020204"/>
              </a:rPr>
              <a:t>Shear strain localisation evidence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Representation of damage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1104135"/>
            <a:ext cx="271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geomaterials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failure…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96441"/>
            <a:ext cx="32330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Human-made slope failure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Belgium,1998)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722579"/>
            <a:ext cx="3543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Railway tracks after an earthquake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Turkey, 1999)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3603" y="6151889"/>
            <a:ext cx="268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Biaxial compression test on sand,</a:t>
            </a:r>
          </a:p>
          <a:p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Desrues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(1999)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1436589"/>
            <a:ext cx="3214766" cy="126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3053179"/>
            <a:ext cx="3172454" cy="16694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5041757"/>
            <a:ext cx="755970" cy="1469263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3886200" y="1104135"/>
            <a:ext cx="4100090" cy="5441479"/>
            <a:chOff x="3886200" y="1104135"/>
            <a:chExt cx="4100090" cy="544147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228" y="2289008"/>
              <a:ext cx="4099062" cy="378000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886200" y="1104135"/>
              <a:ext cx="40384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…to the drilling of underground galleries…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45380" y="6145504"/>
              <a:ext cx="29201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Mechanisms of rock mass failure around gallery, adapted from </a:t>
              </a:r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Diederichs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(2003)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642740" y="1106239"/>
            <a:ext cx="4549260" cy="5439375"/>
            <a:chOff x="7642740" y="1106239"/>
            <a:chExt cx="4549260" cy="5439375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61" y="3524924"/>
              <a:ext cx="3085584" cy="1980000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745" y="1882108"/>
              <a:ext cx="3060000" cy="847577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 rot="19824027">
              <a:off x="7691684" y="2466774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Boom Clay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2206410">
              <a:off x="7642740" y="3660601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COx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claystone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9095070" y="1106239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…in host rock formations.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7684937" y="3127304"/>
              <a:ext cx="1461860" cy="112250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flipV="1">
              <a:off x="7684937" y="2305897"/>
              <a:ext cx="1433808" cy="8214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9347755" y="6145504"/>
              <a:ext cx="284424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Fracturation</a:t>
              </a:r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pattern around storage galleries, </a:t>
              </a:r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Bastiaens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 (2003) </a:t>
              </a:r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Bernier et al. (2007)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04/16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8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Numerical considerations</a:t>
            </a:r>
            <a:endParaRPr lang="en-GB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Representation of damage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grpSp>
        <p:nvGrpSpPr>
          <p:cNvPr id="6" name="Groupe 5"/>
          <p:cNvGrpSpPr/>
          <p:nvPr/>
        </p:nvGrpSpPr>
        <p:grpSpPr>
          <a:xfrm>
            <a:off x="30480" y="4440909"/>
            <a:ext cx="2381347" cy="1689114"/>
            <a:chOff x="9163" y="5034839"/>
            <a:chExt cx="2381347" cy="168911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" t="18983" r="88917" b="35367"/>
            <a:stretch/>
          </p:blipFill>
          <p:spPr>
            <a:xfrm>
              <a:off x="9163" y="5098295"/>
              <a:ext cx="409937" cy="1562400"/>
            </a:xfrm>
            <a:prstGeom prst="rect">
              <a:avLst/>
            </a:prstGeom>
          </p:spPr>
        </p:pic>
        <p:grpSp>
          <p:nvGrpSpPr>
            <p:cNvPr id="8" name="Groupe 7"/>
            <p:cNvGrpSpPr/>
            <p:nvPr/>
          </p:nvGrpSpPr>
          <p:grpSpPr>
            <a:xfrm>
              <a:off x="419100" y="5034839"/>
              <a:ext cx="1971410" cy="1689114"/>
              <a:chOff x="518160" y="5058283"/>
              <a:chExt cx="1971410" cy="168911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18160" y="5058283"/>
                <a:ext cx="197141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Imposed displacement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8160" y="5400372"/>
                <a:ext cx="197141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Impervious boundary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18160" y="5757047"/>
                <a:ext cx="197141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Constraint displacement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18160" y="6113723"/>
                <a:ext cx="197141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Material imperfection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18160" y="6470398"/>
                <a:ext cx="197141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Mesh size: variable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e 13"/>
          <p:cNvGrpSpPr/>
          <p:nvPr/>
        </p:nvGrpSpPr>
        <p:grpSpPr>
          <a:xfrm>
            <a:off x="2344120" y="2057834"/>
            <a:ext cx="1403890" cy="1831917"/>
            <a:chOff x="4917341" y="2347287"/>
            <a:chExt cx="1403890" cy="1831917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215" y="2379204"/>
              <a:ext cx="1252016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ZoneTexte 42"/>
            <p:cNvSpPr txBox="1"/>
            <p:nvPr/>
          </p:nvSpPr>
          <p:spPr>
            <a:xfrm>
              <a:off x="4917341" y="2347287"/>
              <a:ext cx="1222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BE" sz="9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fr-BE" sz="9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eviatoric</a:t>
              </a:r>
              <a:r>
                <a: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9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  <a:endParaRPr lang="fr-BE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BE" sz="9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increment</a:t>
              </a:r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62775" y="2722071"/>
                <a:ext cx="13687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BE" sz="1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10×20</m:t>
                    </m:r>
                  </m:oMath>
                </a14:m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elements</a:t>
                </a: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75" y="2722071"/>
                <a:ext cx="1368708" cy="276999"/>
              </a:xfrm>
              <a:prstGeom prst="rect">
                <a:avLst/>
              </a:prstGeom>
              <a:blipFill rotWithShape="0">
                <a:blip r:embed="rId4"/>
                <a:stretch>
                  <a:fillRect t="-4444" r="-446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/>
          <p:cNvCxnSpPr>
            <a:stCxn id="39" idx="3"/>
            <a:endCxn id="30" idx="1"/>
          </p:cNvCxnSpPr>
          <p:nvPr/>
        </p:nvCxnSpPr>
        <p:spPr>
          <a:xfrm>
            <a:off x="1222380" y="2993885"/>
            <a:ext cx="1273759" cy="21939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39" idx="3"/>
            <a:endCxn id="15" idx="1"/>
          </p:cNvCxnSpPr>
          <p:nvPr/>
        </p:nvCxnSpPr>
        <p:spPr>
          <a:xfrm flipV="1">
            <a:off x="1222380" y="2989751"/>
            <a:ext cx="1273614" cy="41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 rot="3575134">
                <a:off x="1250638" y="3783359"/>
                <a:ext cx="13687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BE" sz="1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BE" sz="1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fr-BE" sz="1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BE" sz="1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fr-BE" sz="1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elements</a:t>
                </a: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75134">
                <a:off x="1250638" y="3783359"/>
                <a:ext cx="1368708" cy="276999"/>
              </a:xfrm>
              <a:prstGeom prst="rect">
                <a:avLst/>
              </a:prstGeom>
              <a:blipFill rotWithShape="0">
                <a:blip r:embed="rId5"/>
                <a:stretch>
                  <a:fillRect r="-1299" b="-1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0"/>
          <p:cNvGrpSpPr/>
          <p:nvPr/>
        </p:nvGrpSpPr>
        <p:grpSpPr>
          <a:xfrm>
            <a:off x="2838702" y="3248441"/>
            <a:ext cx="365504" cy="315334"/>
            <a:chOff x="3373444" y="3925008"/>
            <a:chExt cx="365504" cy="315334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3500438" y="4031456"/>
              <a:ext cx="123825" cy="11668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3571079" y="4089630"/>
              <a:ext cx="92869" cy="111919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V="1">
              <a:off x="3445284" y="3976772"/>
              <a:ext cx="94444" cy="11302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3373444" y="3925008"/>
              <a:ext cx="119062" cy="10206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rot="10800000">
              <a:off x="3619886" y="4138281"/>
              <a:ext cx="119062" cy="10206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/>
          <p:cNvSpPr txBox="1"/>
          <p:nvPr/>
        </p:nvSpPr>
        <p:spPr>
          <a:xfrm>
            <a:off x="2765415" y="3020191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b="1" baseline="-25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2756072" y="3924144"/>
                <a:ext cx="7273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4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GB" sz="1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GB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</a:t>
                </a:r>
                <a:r>
                  <a:rPr lang="en-GB" sz="14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072" y="3924144"/>
                <a:ext cx="727397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840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e 28"/>
          <p:cNvGrpSpPr/>
          <p:nvPr/>
        </p:nvGrpSpPr>
        <p:grpSpPr>
          <a:xfrm>
            <a:off x="2338302" y="4258020"/>
            <a:ext cx="1407334" cy="1829781"/>
            <a:chOff x="2548224" y="4261360"/>
            <a:chExt cx="1407334" cy="1829781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061" y="4291141"/>
              <a:ext cx="1249497" cy="18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1" name="Groupe 30"/>
            <p:cNvGrpSpPr/>
            <p:nvPr/>
          </p:nvGrpSpPr>
          <p:grpSpPr>
            <a:xfrm>
              <a:off x="3031296" y="5495643"/>
              <a:ext cx="298758" cy="313465"/>
              <a:chOff x="3396186" y="3916240"/>
              <a:chExt cx="298758" cy="313465"/>
            </a:xfrm>
          </p:grpSpPr>
          <p:cxnSp>
            <p:nvCxnSpPr>
              <p:cNvPr id="34" name="Connecteur droit 33"/>
              <p:cNvCxnSpPr/>
              <p:nvPr/>
            </p:nvCxnSpPr>
            <p:spPr>
              <a:xfrm>
                <a:off x="3500438" y="4031456"/>
                <a:ext cx="78581" cy="71856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 flipV="1">
                <a:off x="3515916" y="4049818"/>
                <a:ext cx="100439" cy="107072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 flipV="1">
                <a:off x="3460552" y="3992210"/>
                <a:ext cx="95250" cy="9101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6"/>
              <p:cNvCxnSpPr/>
              <p:nvPr/>
            </p:nvCxnSpPr>
            <p:spPr>
              <a:xfrm>
                <a:off x="3396186" y="3916240"/>
                <a:ext cx="104252" cy="115216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 flipH="1" flipV="1">
                <a:off x="3575882" y="4105860"/>
                <a:ext cx="119062" cy="123845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ZoneTexte 31"/>
            <p:cNvSpPr txBox="1"/>
            <p:nvPr/>
          </p:nvSpPr>
          <p:spPr>
            <a:xfrm>
              <a:off x="2935267" y="525717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ZoneTexte 42"/>
            <p:cNvSpPr txBox="1"/>
            <p:nvPr/>
          </p:nvSpPr>
          <p:spPr>
            <a:xfrm>
              <a:off x="2548224" y="4261360"/>
              <a:ext cx="1222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BE" sz="9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fr-BE" sz="9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eviatoric</a:t>
              </a:r>
              <a:r>
                <a: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9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  <a:endParaRPr lang="fr-BE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BE" sz="9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increment</a:t>
              </a:r>
              <a:endParaRPr lang="en-GB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Imag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4" y="1913885"/>
            <a:ext cx="1088876" cy="216000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1680292" y="1083445"/>
            <a:ext cx="23038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80000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Classical FE methods:</a:t>
            </a:r>
          </a:p>
          <a:p>
            <a:pPr>
              <a:buSzPct val="80000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►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Mesh size dependency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e 75"/>
          <p:cNvGrpSpPr/>
          <p:nvPr/>
        </p:nvGrpSpPr>
        <p:grpSpPr>
          <a:xfrm>
            <a:off x="6779341" y="1078457"/>
            <a:ext cx="5396029" cy="5006954"/>
            <a:chOff x="6779341" y="1078457"/>
            <a:chExt cx="5396029" cy="5006954"/>
          </a:xfrm>
        </p:grpSpPr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650" y="2026601"/>
              <a:ext cx="2270681" cy="16056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032" y="2376492"/>
              <a:ext cx="1541793" cy="828000"/>
            </a:xfrm>
            <a:prstGeom prst="rect">
              <a:avLst/>
            </a:prstGeom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0737" y="4968735"/>
              <a:ext cx="1966384" cy="829110"/>
            </a:xfrm>
            <a:prstGeom prst="rect">
              <a:avLst/>
            </a:prstGeom>
          </p:spPr>
        </p:pic>
        <p:sp>
          <p:nvSpPr>
            <p:cNvPr id="67" name="ZoneTexte 66"/>
            <p:cNvSpPr txBox="1"/>
            <p:nvPr/>
          </p:nvSpPr>
          <p:spPr>
            <a:xfrm>
              <a:off x="6779341" y="1078457"/>
              <a:ext cx="539602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80000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Numerical vs conceptual extension of the damaged zone:</a:t>
              </a:r>
            </a:p>
            <a:p>
              <a:pPr>
                <a:buSzPct val="80000"/>
              </a:pPr>
              <a:endParaRPr lang="en-GB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chemeClr val="tx1"/>
                </a:buClr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Boom Clay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029174" y="3389634"/>
              <a:ext cx="166950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</a:t>
              </a:r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Salehnia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(2015)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044065" y="5839190"/>
              <a:ext cx="163972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</a:t>
              </a:r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Pardoen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(2015)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779341" y="4218337"/>
              <a:ext cx="27126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►"/>
              </a:pPr>
              <a:r>
                <a:rPr lang="en-GB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Callovo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-Oxfordian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claystone</a:t>
              </a:r>
            </a:p>
          </p:txBody>
        </p:sp>
        <p:grpSp>
          <p:nvGrpSpPr>
            <p:cNvPr id="71" name="Groupe 70"/>
            <p:cNvGrpSpPr/>
            <p:nvPr/>
          </p:nvGrpSpPr>
          <p:grpSpPr>
            <a:xfrm>
              <a:off x="7271891" y="4760009"/>
              <a:ext cx="2266440" cy="1250951"/>
              <a:chOff x="7211788" y="4701049"/>
              <a:chExt cx="2266440" cy="1250951"/>
            </a:xfrm>
          </p:grpSpPr>
          <p:pic>
            <p:nvPicPr>
              <p:cNvPr id="72" name="Image 7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19" b="890"/>
              <a:stretch/>
            </p:blipFill>
            <p:spPr>
              <a:xfrm>
                <a:off x="7211788" y="4701049"/>
                <a:ext cx="2266440" cy="12509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3" name="Ellipse 3"/>
              <p:cNvSpPr/>
              <p:nvPr/>
            </p:nvSpPr>
            <p:spPr>
              <a:xfrm>
                <a:off x="7333384" y="4912997"/>
                <a:ext cx="1830386" cy="827056"/>
              </a:xfrm>
              <a:custGeom>
                <a:avLst/>
                <a:gdLst>
                  <a:gd name="connsiteX0" fmla="*/ 0 w 1763050"/>
                  <a:gd name="connsiteY0" fmla="*/ 426581 h 853162"/>
                  <a:gd name="connsiteX1" fmla="*/ 881525 w 1763050"/>
                  <a:gd name="connsiteY1" fmla="*/ 0 h 853162"/>
                  <a:gd name="connsiteX2" fmla="*/ 1763050 w 1763050"/>
                  <a:gd name="connsiteY2" fmla="*/ 426581 h 853162"/>
                  <a:gd name="connsiteX3" fmla="*/ 881525 w 1763050"/>
                  <a:gd name="connsiteY3" fmla="*/ 853162 h 853162"/>
                  <a:gd name="connsiteX4" fmla="*/ 0 w 1763050"/>
                  <a:gd name="connsiteY4" fmla="*/ 426581 h 853162"/>
                  <a:gd name="connsiteX0" fmla="*/ 36191 w 1799241"/>
                  <a:gd name="connsiteY0" fmla="*/ 426581 h 853162"/>
                  <a:gd name="connsiteX1" fmla="*/ 917716 w 1799241"/>
                  <a:gd name="connsiteY1" fmla="*/ 0 h 853162"/>
                  <a:gd name="connsiteX2" fmla="*/ 1799241 w 1799241"/>
                  <a:gd name="connsiteY2" fmla="*/ 426581 h 853162"/>
                  <a:gd name="connsiteX3" fmla="*/ 917716 w 1799241"/>
                  <a:gd name="connsiteY3" fmla="*/ 853162 h 853162"/>
                  <a:gd name="connsiteX4" fmla="*/ 36191 w 1799241"/>
                  <a:gd name="connsiteY4" fmla="*/ 426581 h 853162"/>
                  <a:gd name="connsiteX0" fmla="*/ 26636 w 1789686"/>
                  <a:gd name="connsiteY0" fmla="*/ 426581 h 853162"/>
                  <a:gd name="connsiteX1" fmla="*/ 908161 w 1789686"/>
                  <a:gd name="connsiteY1" fmla="*/ 0 h 853162"/>
                  <a:gd name="connsiteX2" fmla="*/ 1789686 w 1789686"/>
                  <a:gd name="connsiteY2" fmla="*/ 426581 h 853162"/>
                  <a:gd name="connsiteX3" fmla="*/ 908161 w 1789686"/>
                  <a:gd name="connsiteY3" fmla="*/ 853162 h 853162"/>
                  <a:gd name="connsiteX4" fmla="*/ 26636 w 1789686"/>
                  <a:gd name="connsiteY4" fmla="*/ 426581 h 853162"/>
                  <a:gd name="connsiteX0" fmla="*/ 113730 w 1876780"/>
                  <a:gd name="connsiteY0" fmla="*/ 426581 h 853175"/>
                  <a:gd name="connsiteX1" fmla="*/ 995255 w 1876780"/>
                  <a:gd name="connsiteY1" fmla="*/ 0 h 853175"/>
                  <a:gd name="connsiteX2" fmla="*/ 1876780 w 1876780"/>
                  <a:gd name="connsiteY2" fmla="*/ 426581 h 853175"/>
                  <a:gd name="connsiteX3" fmla="*/ 995255 w 1876780"/>
                  <a:gd name="connsiteY3" fmla="*/ 853162 h 853175"/>
                  <a:gd name="connsiteX4" fmla="*/ 107511 w 1876780"/>
                  <a:gd name="connsiteY4" fmla="*/ 441503 h 853175"/>
                  <a:gd name="connsiteX5" fmla="*/ 113730 w 1876780"/>
                  <a:gd name="connsiteY5" fmla="*/ 426581 h 853175"/>
                  <a:gd name="connsiteX0" fmla="*/ 0 w 1769269"/>
                  <a:gd name="connsiteY0" fmla="*/ 441503 h 853178"/>
                  <a:gd name="connsiteX1" fmla="*/ 887744 w 1769269"/>
                  <a:gd name="connsiteY1" fmla="*/ 0 h 853178"/>
                  <a:gd name="connsiteX2" fmla="*/ 1769269 w 1769269"/>
                  <a:gd name="connsiteY2" fmla="*/ 426581 h 853178"/>
                  <a:gd name="connsiteX3" fmla="*/ 887744 w 1769269"/>
                  <a:gd name="connsiteY3" fmla="*/ 853162 h 853178"/>
                  <a:gd name="connsiteX4" fmla="*/ 0 w 1769269"/>
                  <a:gd name="connsiteY4" fmla="*/ 441503 h 853178"/>
                  <a:gd name="connsiteX0" fmla="*/ 5336 w 1774605"/>
                  <a:gd name="connsiteY0" fmla="*/ 441503 h 853180"/>
                  <a:gd name="connsiteX1" fmla="*/ 893080 w 1774605"/>
                  <a:gd name="connsiteY1" fmla="*/ 0 h 853180"/>
                  <a:gd name="connsiteX2" fmla="*/ 1774605 w 1774605"/>
                  <a:gd name="connsiteY2" fmla="*/ 426581 h 853180"/>
                  <a:gd name="connsiteX3" fmla="*/ 893080 w 1774605"/>
                  <a:gd name="connsiteY3" fmla="*/ 853162 h 853180"/>
                  <a:gd name="connsiteX4" fmla="*/ 5336 w 1774605"/>
                  <a:gd name="connsiteY4" fmla="*/ 441503 h 853180"/>
                  <a:gd name="connsiteX0" fmla="*/ 0 w 1769269"/>
                  <a:gd name="connsiteY0" fmla="*/ 441503 h 853178"/>
                  <a:gd name="connsiteX1" fmla="*/ 887744 w 1769269"/>
                  <a:gd name="connsiteY1" fmla="*/ 0 h 853178"/>
                  <a:gd name="connsiteX2" fmla="*/ 1769269 w 1769269"/>
                  <a:gd name="connsiteY2" fmla="*/ 426581 h 853178"/>
                  <a:gd name="connsiteX3" fmla="*/ 887744 w 1769269"/>
                  <a:gd name="connsiteY3" fmla="*/ 853162 h 853178"/>
                  <a:gd name="connsiteX4" fmla="*/ 0 w 1769269"/>
                  <a:gd name="connsiteY4" fmla="*/ 441503 h 853178"/>
                  <a:gd name="connsiteX0" fmla="*/ 0 w 1735931"/>
                  <a:gd name="connsiteY0" fmla="*/ 441526 h 853201"/>
                  <a:gd name="connsiteX1" fmla="*/ 854406 w 1735931"/>
                  <a:gd name="connsiteY1" fmla="*/ 23 h 853201"/>
                  <a:gd name="connsiteX2" fmla="*/ 1735931 w 1735931"/>
                  <a:gd name="connsiteY2" fmla="*/ 426604 h 853201"/>
                  <a:gd name="connsiteX3" fmla="*/ 854406 w 1735931"/>
                  <a:gd name="connsiteY3" fmla="*/ 853185 h 853201"/>
                  <a:gd name="connsiteX4" fmla="*/ 0 w 1735931"/>
                  <a:gd name="connsiteY4" fmla="*/ 441526 h 853201"/>
                  <a:gd name="connsiteX0" fmla="*/ 0 w 1735931"/>
                  <a:gd name="connsiteY0" fmla="*/ 442178 h 853853"/>
                  <a:gd name="connsiteX1" fmla="*/ 854406 w 1735931"/>
                  <a:gd name="connsiteY1" fmla="*/ 675 h 853853"/>
                  <a:gd name="connsiteX2" fmla="*/ 1735931 w 1735931"/>
                  <a:gd name="connsiteY2" fmla="*/ 427256 h 853853"/>
                  <a:gd name="connsiteX3" fmla="*/ 854406 w 1735931"/>
                  <a:gd name="connsiteY3" fmla="*/ 853837 h 853853"/>
                  <a:gd name="connsiteX4" fmla="*/ 0 w 1735931"/>
                  <a:gd name="connsiteY4" fmla="*/ 442178 h 853853"/>
                  <a:gd name="connsiteX0" fmla="*/ 0 w 1735931"/>
                  <a:gd name="connsiteY0" fmla="*/ 441633 h 853308"/>
                  <a:gd name="connsiteX1" fmla="*/ 854406 w 1735931"/>
                  <a:gd name="connsiteY1" fmla="*/ 130 h 853308"/>
                  <a:gd name="connsiteX2" fmla="*/ 1735931 w 1735931"/>
                  <a:gd name="connsiteY2" fmla="*/ 426711 h 853308"/>
                  <a:gd name="connsiteX3" fmla="*/ 854406 w 1735931"/>
                  <a:gd name="connsiteY3" fmla="*/ 853292 h 853308"/>
                  <a:gd name="connsiteX4" fmla="*/ 0 w 1735931"/>
                  <a:gd name="connsiteY4" fmla="*/ 441633 h 853308"/>
                  <a:gd name="connsiteX0" fmla="*/ 0 w 1735931"/>
                  <a:gd name="connsiteY0" fmla="*/ 441633 h 853998"/>
                  <a:gd name="connsiteX1" fmla="*/ 854406 w 1735931"/>
                  <a:gd name="connsiteY1" fmla="*/ 130 h 853998"/>
                  <a:gd name="connsiteX2" fmla="*/ 1735931 w 1735931"/>
                  <a:gd name="connsiteY2" fmla="*/ 426711 h 853998"/>
                  <a:gd name="connsiteX3" fmla="*/ 854406 w 1735931"/>
                  <a:gd name="connsiteY3" fmla="*/ 853292 h 853998"/>
                  <a:gd name="connsiteX4" fmla="*/ 0 w 1735931"/>
                  <a:gd name="connsiteY4" fmla="*/ 441633 h 853998"/>
                  <a:gd name="connsiteX0" fmla="*/ 0 w 1844787"/>
                  <a:gd name="connsiteY0" fmla="*/ 441633 h 853998"/>
                  <a:gd name="connsiteX1" fmla="*/ 854406 w 1844787"/>
                  <a:gd name="connsiteY1" fmla="*/ 130 h 853998"/>
                  <a:gd name="connsiteX2" fmla="*/ 1733549 w 1844787"/>
                  <a:gd name="connsiteY2" fmla="*/ 405913 h 853998"/>
                  <a:gd name="connsiteX3" fmla="*/ 1735931 w 1844787"/>
                  <a:gd name="connsiteY3" fmla="*/ 426711 h 853998"/>
                  <a:gd name="connsiteX4" fmla="*/ 854406 w 1844787"/>
                  <a:gd name="connsiteY4" fmla="*/ 853292 h 853998"/>
                  <a:gd name="connsiteX5" fmla="*/ 0 w 1844787"/>
                  <a:gd name="connsiteY5" fmla="*/ 441633 h 853998"/>
                  <a:gd name="connsiteX0" fmla="*/ 0 w 1733549"/>
                  <a:gd name="connsiteY0" fmla="*/ 441633 h 853998"/>
                  <a:gd name="connsiteX1" fmla="*/ 854406 w 1733549"/>
                  <a:gd name="connsiteY1" fmla="*/ 130 h 853998"/>
                  <a:gd name="connsiteX2" fmla="*/ 1733549 w 1733549"/>
                  <a:gd name="connsiteY2" fmla="*/ 405913 h 853998"/>
                  <a:gd name="connsiteX3" fmla="*/ 854406 w 1733549"/>
                  <a:gd name="connsiteY3" fmla="*/ 853292 h 853998"/>
                  <a:gd name="connsiteX4" fmla="*/ 0 w 1733549"/>
                  <a:gd name="connsiteY4" fmla="*/ 441633 h 853998"/>
                  <a:gd name="connsiteX0" fmla="*/ 0 w 1728786"/>
                  <a:gd name="connsiteY0" fmla="*/ 441514 h 853183"/>
                  <a:gd name="connsiteX1" fmla="*/ 854406 w 1728786"/>
                  <a:gd name="connsiteY1" fmla="*/ 11 h 853183"/>
                  <a:gd name="connsiteX2" fmla="*/ 1728786 w 1728786"/>
                  <a:gd name="connsiteY2" fmla="*/ 429607 h 853183"/>
                  <a:gd name="connsiteX3" fmla="*/ 854406 w 1728786"/>
                  <a:gd name="connsiteY3" fmla="*/ 853173 h 853183"/>
                  <a:gd name="connsiteX4" fmla="*/ 0 w 1728786"/>
                  <a:gd name="connsiteY4" fmla="*/ 441514 h 853183"/>
                  <a:gd name="connsiteX0" fmla="*/ 0 w 1728786"/>
                  <a:gd name="connsiteY0" fmla="*/ 441525 h 853194"/>
                  <a:gd name="connsiteX1" fmla="*/ 854406 w 1728786"/>
                  <a:gd name="connsiteY1" fmla="*/ 22 h 853194"/>
                  <a:gd name="connsiteX2" fmla="*/ 1728786 w 1728786"/>
                  <a:gd name="connsiteY2" fmla="*/ 429618 h 853194"/>
                  <a:gd name="connsiteX3" fmla="*/ 854406 w 1728786"/>
                  <a:gd name="connsiteY3" fmla="*/ 853184 h 853194"/>
                  <a:gd name="connsiteX4" fmla="*/ 0 w 1728786"/>
                  <a:gd name="connsiteY4" fmla="*/ 441525 h 853194"/>
                  <a:gd name="connsiteX0" fmla="*/ 0 w 1728786"/>
                  <a:gd name="connsiteY0" fmla="*/ 441525 h 853194"/>
                  <a:gd name="connsiteX1" fmla="*/ 854406 w 1728786"/>
                  <a:gd name="connsiteY1" fmla="*/ 22 h 853194"/>
                  <a:gd name="connsiteX2" fmla="*/ 1728786 w 1728786"/>
                  <a:gd name="connsiteY2" fmla="*/ 429618 h 853194"/>
                  <a:gd name="connsiteX3" fmla="*/ 854406 w 1728786"/>
                  <a:gd name="connsiteY3" fmla="*/ 853184 h 853194"/>
                  <a:gd name="connsiteX4" fmla="*/ 0 w 1728786"/>
                  <a:gd name="connsiteY4" fmla="*/ 441525 h 853194"/>
                  <a:gd name="connsiteX0" fmla="*/ 0 w 1728786"/>
                  <a:gd name="connsiteY0" fmla="*/ 441540 h 853209"/>
                  <a:gd name="connsiteX1" fmla="*/ 854406 w 1728786"/>
                  <a:gd name="connsiteY1" fmla="*/ 37 h 853209"/>
                  <a:gd name="connsiteX2" fmla="*/ 1728786 w 1728786"/>
                  <a:gd name="connsiteY2" fmla="*/ 429633 h 853209"/>
                  <a:gd name="connsiteX3" fmla="*/ 854406 w 1728786"/>
                  <a:gd name="connsiteY3" fmla="*/ 853199 h 853209"/>
                  <a:gd name="connsiteX4" fmla="*/ 0 w 1728786"/>
                  <a:gd name="connsiteY4" fmla="*/ 441540 h 853209"/>
                  <a:gd name="connsiteX0" fmla="*/ 0 w 1728786"/>
                  <a:gd name="connsiteY0" fmla="*/ 441540 h 853230"/>
                  <a:gd name="connsiteX1" fmla="*/ 854406 w 1728786"/>
                  <a:gd name="connsiteY1" fmla="*/ 37 h 853230"/>
                  <a:gd name="connsiteX2" fmla="*/ 1728786 w 1728786"/>
                  <a:gd name="connsiteY2" fmla="*/ 429633 h 853230"/>
                  <a:gd name="connsiteX3" fmla="*/ 854406 w 1728786"/>
                  <a:gd name="connsiteY3" fmla="*/ 853199 h 853230"/>
                  <a:gd name="connsiteX4" fmla="*/ 0 w 1728786"/>
                  <a:gd name="connsiteY4" fmla="*/ 441540 h 853230"/>
                  <a:gd name="connsiteX0" fmla="*/ 0 w 1728786"/>
                  <a:gd name="connsiteY0" fmla="*/ 441540 h 853230"/>
                  <a:gd name="connsiteX1" fmla="*/ 854406 w 1728786"/>
                  <a:gd name="connsiteY1" fmla="*/ 37 h 853230"/>
                  <a:gd name="connsiteX2" fmla="*/ 1728786 w 1728786"/>
                  <a:gd name="connsiteY2" fmla="*/ 429633 h 853230"/>
                  <a:gd name="connsiteX3" fmla="*/ 854406 w 1728786"/>
                  <a:gd name="connsiteY3" fmla="*/ 853199 h 853230"/>
                  <a:gd name="connsiteX4" fmla="*/ 0 w 1728786"/>
                  <a:gd name="connsiteY4" fmla="*/ 441540 h 853230"/>
                  <a:gd name="connsiteX0" fmla="*/ 0 w 1728786"/>
                  <a:gd name="connsiteY0" fmla="*/ 408231 h 819921"/>
                  <a:gd name="connsiteX1" fmla="*/ 849644 w 1728786"/>
                  <a:gd name="connsiteY1" fmla="*/ 65 h 819921"/>
                  <a:gd name="connsiteX2" fmla="*/ 1728786 w 1728786"/>
                  <a:gd name="connsiteY2" fmla="*/ 396324 h 819921"/>
                  <a:gd name="connsiteX3" fmla="*/ 854406 w 1728786"/>
                  <a:gd name="connsiteY3" fmla="*/ 819890 h 819921"/>
                  <a:gd name="connsiteX4" fmla="*/ 0 w 1728786"/>
                  <a:gd name="connsiteY4" fmla="*/ 408231 h 819921"/>
                  <a:gd name="connsiteX0" fmla="*/ 0 w 1728786"/>
                  <a:gd name="connsiteY0" fmla="*/ 415366 h 827056"/>
                  <a:gd name="connsiteX1" fmla="*/ 849644 w 1728786"/>
                  <a:gd name="connsiteY1" fmla="*/ 56 h 827056"/>
                  <a:gd name="connsiteX2" fmla="*/ 1728786 w 1728786"/>
                  <a:gd name="connsiteY2" fmla="*/ 403459 h 827056"/>
                  <a:gd name="connsiteX3" fmla="*/ 854406 w 1728786"/>
                  <a:gd name="connsiteY3" fmla="*/ 827025 h 827056"/>
                  <a:gd name="connsiteX4" fmla="*/ 0 w 1728786"/>
                  <a:gd name="connsiteY4" fmla="*/ 415366 h 827056"/>
                  <a:gd name="connsiteX0" fmla="*/ 0 w 1728786"/>
                  <a:gd name="connsiteY0" fmla="*/ 415366 h 833108"/>
                  <a:gd name="connsiteX1" fmla="*/ 849644 w 1728786"/>
                  <a:gd name="connsiteY1" fmla="*/ 56 h 833108"/>
                  <a:gd name="connsiteX2" fmla="*/ 1728786 w 1728786"/>
                  <a:gd name="connsiteY2" fmla="*/ 403459 h 833108"/>
                  <a:gd name="connsiteX3" fmla="*/ 854406 w 1728786"/>
                  <a:gd name="connsiteY3" fmla="*/ 827025 h 833108"/>
                  <a:gd name="connsiteX4" fmla="*/ 0 w 1728786"/>
                  <a:gd name="connsiteY4" fmla="*/ 415366 h 833108"/>
                  <a:gd name="connsiteX0" fmla="*/ 0 w 1728786"/>
                  <a:gd name="connsiteY0" fmla="*/ 415366 h 827056"/>
                  <a:gd name="connsiteX1" fmla="*/ 849644 w 1728786"/>
                  <a:gd name="connsiteY1" fmla="*/ 56 h 827056"/>
                  <a:gd name="connsiteX2" fmla="*/ 1728786 w 1728786"/>
                  <a:gd name="connsiteY2" fmla="*/ 403459 h 827056"/>
                  <a:gd name="connsiteX3" fmla="*/ 854406 w 1728786"/>
                  <a:gd name="connsiteY3" fmla="*/ 827025 h 827056"/>
                  <a:gd name="connsiteX4" fmla="*/ 0 w 1728786"/>
                  <a:gd name="connsiteY4" fmla="*/ 415366 h 827056"/>
                  <a:gd name="connsiteX0" fmla="*/ 0 w 1782761"/>
                  <a:gd name="connsiteY0" fmla="*/ 415366 h 827056"/>
                  <a:gd name="connsiteX1" fmla="*/ 903619 w 1782761"/>
                  <a:gd name="connsiteY1" fmla="*/ 56 h 827056"/>
                  <a:gd name="connsiteX2" fmla="*/ 1782761 w 1782761"/>
                  <a:gd name="connsiteY2" fmla="*/ 403459 h 827056"/>
                  <a:gd name="connsiteX3" fmla="*/ 908381 w 1782761"/>
                  <a:gd name="connsiteY3" fmla="*/ 827025 h 827056"/>
                  <a:gd name="connsiteX4" fmla="*/ 0 w 1782761"/>
                  <a:gd name="connsiteY4" fmla="*/ 415366 h 827056"/>
                  <a:gd name="connsiteX0" fmla="*/ 0 w 1830386"/>
                  <a:gd name="connsiteY0" fmla="*/ 415366 h 827056"/>
                  <a:gd name="connsiteX1" fmla="*/ 903619 w 1830386"/>
                  <a:gd name="connsiteY1" fmla="*/ 56 h 827056"/>
                  <a:gd name="connsiteX2" fmla="*/ 1830386 w 1830386"/>
                  <a:gd name="connsiteY2" fmla="*/ 403459 h 827056"/>
                  <a:gd name="connsiteX3" fmla="*/ 908381 w 1830386"/>
                  <a:gd name="connsiteY3" fmla="*/ 827025 h 827056"/>
                  <a:gd name="connsiteX4" fmla="*/ 0 w 1830386"/>
                  <a:gd name="connsiteY4" fmla="*/ 415366 h 82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0386" h="827056">
                    <a:moveTo>
                      <a:pt x="0" y="415366"/>
                    </a:moveTo>
                    <a:cubicBezTo>
                      <a:pt x="280988" y="56478"/>
                      <a:pt x="598555" y="2041"/>
                      <a:pt x="903619" y="56"/>
                    </a:cubicBezTo>
                    <a:cubicBezTo>
                      <a:pt x="1208683" y="-1929"/>
                      <a:pt x="1480342" y="46952"/>
                      <a:pt x="1830386" y="403459"/>
                    </a:cubicBezTo>
                    <a:cubicBezTo>
                      <a:pt x="1508917" y="764728"/>
                      <a:pt x="1213445" y="825041"/>
                      <a:pt x="908381" y="827025"/>
                    </a:cubicBezTo>
                    <a:cubicBezTo>
                      <a:pt x="603317" y="829010"/>
                      <a:pt x="230981" y="738536"/>
                      <a:pt x="0" y="415366"/>
                    </a:cubicBezTo>
                    <a:close/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05/16</a:t>
            </a:r>
            <a:endParaRPr lang="en-GB" dirty="0"/>
          </a:p>
        </p:txBody>
      </p:sp>
      <p:grpSp>
        <p:nvGrpSpPr>
          <p:cNvPr id="80" name="Groupe 79"/>
          <p:cNvGrpSpPr/>
          <p:nvPr/>
        </p:nvGrpSpPr>
        <p:grpSpPr>
          <a:xfrm>
            <a:off x="4099389" y="1078457"/>
            <a:ext cx="2496196" cy="5006954"/>
            <a:chOff x="4099389" y="1078457"/>
            <a:chExt cx="2496196" cy="5006954"/>
          </a:xfrm>
        </p:grpSpPr>
        <p:sp>
          <p:nvSpPr>
            <p:cNvPr id="53" name="ZoneTexte 52"/>
            <p:cNvSpPr txBox="1"/>
            <p:nvPr/>
          </p:nvSpPr>
          <p:spPr>
            <a:xfrm>
              <a:off x="5261749" y="300201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7" name="Groupe 76"/>
            <p:cNvGrpSpPr/>
            <p:nvPr/>
          </p:nvGrpSpPr>
          <p:grpSpPr>
            <a:xfrm>
              <a:off x="4710115" y="2061447"/>
              <a:ext cx="1406667" cy="1836895"/>
              <a:chOff x="4710115" y="2061447"/>
              <a:chExt cx="1406667" cy="1836895"/>
            </a:xfrm>
          </p:grpSpPr>
          <p:grpSp>
            <p:nvGrpSpPr>
              <p:cNvPr id="41" name="Groupe 40"/>
              <p:cNvGrpSpPr/>
              <p:nvPr/>
            </p:nvGrpSpPr>
            <p:grpSpPr>
              <a:xfrm>
                <a:off x="4710115" y="2061447"/>
                <a:ext cx="1406667" cy="1836895"/>
                <a:chOff x="8615385" y="2342309"/>
                <a:chExt cx="1406667" cy="1836895"/>
              </a:xfrm>
            </p:grpSpPr>
            <p:pic>
              <p:nvPicPr>
                <p:cNvPr id="42" name="Image 41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9326" y="2379204"/>
                  <a:ext cx="1272726" cy="180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43" name="ZoneTexte 59"/>
                <p:cNvSpPr txBox="1"/>
                <p:nvPr/>
              </p:nvSpPr>
              <p:spPr>
                <a:xfrm>
                  <a:off x="8615385" y="2342309"/>
                  <a:ext cx="11834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BE" sz="900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eviatoric</a:t>
                  </a:r>
                  <a:r>
                    <a:rPr lang="fr-BE" sz="9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strain</a:t>
                  </a:r>
                  <a:r>
                    <a:rPr lang="fr-BE" sz="9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increment</a:t>
                  </a:r>
                  <a:endParaRPr lang="en-GB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5308904" y="3276845"/>
                <a:ext cx="356442" cy="393766"/>
                <a:chOff x="3407641" y="3929395"/>
                <a:chExt cx="356442" cy="393766"/>
              </a:xfrm>
            </p:grpSpPr>
            <p:cxnSp>
              <p:nvCxnSpPr>
                <p:cNvPr id="47" name="Connecteur droit 46"/>
                <p:cNvCxnSpPr/>
                <p:nvPr/>
              </p:nvCxnSpPr>
              <p:spPr>
                <a:xfrm>
                  <a:off x="3500438" y="4031456"/>
                  <a:ext cx="159399" cy="17502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/>
                <p:cNvCxnSpPr/>
                <p:nvPr/>
              </p:nvCxnSpPr>
              <p:spPr>
                <a:xfrm flipV="1">
                  <a:off x="3604684" y="4148138"/>
                  <a:ext cx="110307" cy="11668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 flipV="1">
                  <a:off x="3452813" y="3980425"/>
                  <a:ext cx="109537" cy="10937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avec flèche 49"/>
                <p:cNvCxnSpPr/>
                <p:nvPr/>
              </p:nvCxnSpPr>
              <p:spPr>
                <a:xfrm>
                  <a:off x="3407641" y="3929395"/>
                  <a:ext cx="90343" cy="102061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/>
                <p:cNvCxnSpPr/>
                <p:nvPr/>
              </p:nvCxnSpPr>
              <p:spPr>
                <a:xfrm flipH="1" flipV="1">
                  <a:off x="3659837" y="4208737"/>
                  <a:ext cx="104246" cy="114424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ZoneTexte 43"/>
            <p:cNvSpPr txBox="1"/>
            <p:nvPr/>
          </p:nvSpPr>
          <p:spPr>
            <a:xfrm>
              <a:off x="4099389" y="1078457"/>
              <a:ext cx="249619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80000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Regularisation technique:</a:t>
              </a:r>
            </a:p>
            <a:p>
              <a:pPr>
                <a:buSzPct val="80000"/>
              </a:pPr>
              <a:endParaRPr lang="en-GB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chemeClr val="tx1"/>
                </a:buClr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Shear band width control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44057" y="1793779"/>
              <a:ext cx="12511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Collin et al. (2006)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5001945" y="3919453"/>
                  <a:ext cx="7273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GB" sz="1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a14:m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GB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ZoneTexte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1945" y="3919453"/>
                  <a:ext cx="727397" cy="3077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e 53"/>
            <p:cNvGrpSpPr/>
            <p:nvPr/>
          </p:nvGrpSpPr>
          <p:grpSpPr>
            <a:xfrm>
              <a:off x="4693301" y="4258908"/>
              <a:ext cx="1401873" cy="1826503"/>
              <a:chOff x="4698108" y="4264638"/>
              <a:chExt cx="1401873" cy="1826503"/>
            </a:xfrm>
          </p:grpSpPr>
          <p:pic>
            <p:nvPicPr>
              <p:cNvPr id="55" name="Image 5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1594" y="4291141"/>
                <a:ext cx="1248387" cy="18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56" name="Groupe 55"/>
              <p:cNvGrpSpPr/>
              <p:nvPr/>
            </p:nvGrpSpPr>
            <p:grpSpPr>
              <a:xfrm>
                <a:off x="5292719" y="5444613"/>
                <a:ext cx="356442" cy="393766"/>
                <a:chOff x="3407641" y="3929395"/>
                <a:chExt cx="356442" cy="393766"/>
              </a:xfrm>
            </p:grpSpPr>
            <p:cxnSp>
              <p:nvCxnSpPr>
                <p:cNvPr id="59" name="Connecteur droit 58"/>
                <p:cNvCxnSpPr/>
                <p:nvPr/>
              </p:nvCxnSpPr>
              <p:spPr>
                <a:xfrm>
                  <a:off x="3500438" y="4031456"/>
                  <a:ext cx="159399" cy="17502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/>
                <p:cNvCxnSpPr/>
                <p:nvPr/>
              </p:nvCxnSpPr>
              <p:spPr>
                <a:xfrm flipV="1">
                  <a:off x="3604684" y="4148138"/>
                  <a:ext cx="110307" cy="11668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 flipV="1">
                  <a:off x="3452813" y="3980425"/>
                  <a:ext cx="109537" cy="10937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avec flèche 61"/>
                <p:cNvCxnSpPr/>
                <p:nvPr/>
              </p:nvCxnSpPr>
              <p:spPr>
                <a:xfrm>
                  <a:off x="3407641" y="3929395"/>
                  <a:ext cx="90343" cy="102061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avec flèche 62"/>
                <p:cNvCxnSpPr/>
                <p:nvPr/>
              </p:nvCxnSpPr>
              <p:spPr>
                <a:xfrm flipH="1" flipV="1">
                  <a:off x="3659837" y="4208737"/>
                  <a:ext cx="104246" cy="114424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ZoneTexte 56"/>
              <p:cNvSpPr txBox="1"/>
              <p:nvPr/>
            </p:nvSpPr>
            <p:spPr>
              <a:xfrm>
                <a:off x="5200216" y="5189517"/>
                <a:ext cx="3513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400" b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20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ZoneTexte 42"/>
              <p:cNvSpPr txBox="1"/>
              <p:nvPr/>
            </p:nvSpPr>
            <p:spPr>
              <a:xfrm>
                <a:off x="4698108" y="4264638"/>
                <a:ext cx="122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BE" sz="9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eviatoric</a:t>
                </a:r>
                <a:r>
                  <a:rPr lang="fr-BE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endPara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</a:t>
                </a:r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ZoneTexte 78"/>
            <p:cNvSpPr txBox="1"/>
            <p:nvPr/>
          </p:nvSpPr>
          <p:spPr>
            <a:xfrm>
              <a:off x="5233155" y="302670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36009</TotalTime>
  <Words>1940</Words>
  <Application>Microsoft Office PowerPoint</Application>
  <PresentationFormat>Grand écran</PresentationFormat>
  <Paragraphs>467</Paragraphs>
  <Slides>37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53" baseType="lpstr">
      <vt:lpstr>Arial</vt:lpstr>
      <vt:lpstr>Calibri</vt:lpstr>
      <vt:lpstr>Calibri Light</vt:lpstr>
      <vt:lpstr>Cambria</vt:lpstr>
      <vt:lpstr>Cambria Math</vt:lpstr>
      <vt:lpstr>Gill Sans MT</vt:lpstr>
      <vt:lpstr>Myriad Pro</vt:lpstr>
      <vt:lpstr>Myriad Pro Light</vt:lpstr>
      <vt:lpstr>Myriad Pro Semibold</vt:lpstr>
      <vt:lpstr>Segoe UI</vt:lpstr>
      <vt:lpstr>Segoe UI Black</vt:lpstr>
      <vt:lpstr>Segoe UI Semibold</vt:lpstr>
      <vt:lpstr>Segoe UI 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Shear strain localisation evidence</vt:lpstr>
      <vt:lpstr>Numerical considerations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H2M coupled processes – small scale – Boom Clay</vt:lpstr>
      <vt:lpstr>H2M coupled processes – small scale – Boom Clay</vt:lpstr>
      <vt:lpstr>H2M coupled processes – small scale – Boom Clay</vt:lpstr>
      <vt:lpstr>Advanced H2M couplings – large scale – Callovo-Oxfordian claystone</vt:lpstr>
      <vt:lpstr>Advanced H2M couplings – large scale – Callovo-Oxfordian claystone</vt:lpstr>
      <vt:lpstr>Advanced H2M couplings – large scale – Callovo-Oxfordian claystone</vt:lpstr>
      <vt:lpstr>Advanced H2M couplings – large scale – Callovo-Oxfordian claystone</vt:lpstr>
      <vt:lpstr>Advanced H2M couplings – large scale – Callovo-Oxfordian claystone</vt:lpstr>
      <vt:lpstr>Advanced H2M couplings – large scale – Callovo-Oxfordian claystone</vt:lpstr>
      <vt:lpstr>Advanced H2M couplings – large scale – Callovo-Oxfordian claystone</vt:lpstr>
      <vt:lpstr>Présentation PowerPoint</vt:lpstr>
      <vt:lpstr>Présentation PowerPoint</vt:lpstr>
      <vt:lpstr>Thank you for your attention</vt:lpstr>
      <vt:lpstr>Présentation PowerPoint</vt:lpstr>
      <vt:lpstr>Présentation PowerPoint</vt:lpstr>
      <vt:lpstr>Présentation PowerPoint</vt:lpstr>
      <vt:lpstr>Présentation PowerPoint</vt:lpstr>
      <vt:lpstr>Parameters</vt:lpstr>
      <vt:lpstr>Advanced H2M couplings – large scale – Callovo-Oxfordian claystone</vt:lpstr>
      <vt:lpstr>Advanced H2M couplings – large scale – Callovo-Oxfordian claystone</vt:lpstr>
      <vt:lpstr>Mechanical parameters</vt:lpstr>
      <vt:lpstr>Flow parameters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Corman</dc:creator>
  <cp:lastModifiedBy>Gilles Corman</cp:lastModifiedBy>
  <cp:revision>560</cp:revision>
  <dcterms:created xsi:type="dcterms:W3CDTF">2020-04-13T08:44:07Z</dcterms:created>
  <dcterms:modified xsi:type="dcterms:W3CDTF">2022-06-14T09:16:14Z</dcterms:modified>
</cp:coreProperties>
</file>