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4" r:id="rId2"/>
    <p:sldId id="286" r:id="rId3"/>
    <p:sldId id="283" r:id="rId4"/>
    <p:sldId id="287" r:id="rId5"/>
    <p:sldId id="275" r:id="rId6"/>
    <p:sldId id="276" r:id="rId7"/>
    <p:sldId id="277" r:id="rId8"/>
    <p:sldId id="279" r:id="rId9"/>
    <p:sldId id="282" r:id="rId10"/>
    <p:sldId id="280" r:id="rId11"/>
    <p:sldId id="281" r:id="rId12"/>
    <p:sldId id="278" r:id="rId13"/>
  </p:sldIdLst>
  <p:sldSz cx="12192000" cy="6858000"/>
  <p:notesSz cx="6858000" cy="9144000"/>
  <p:custDataLst>
    <p:tags r:id="rId15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8D491CBD-F244-4F96-9173-9A9DF3112AF5}">
          <p14:sldIdLst>
            <p14:sldId id="274"/>
            <p14:sldId id="286"/>
            <p14:sldId id="283"/>
            <p14:sldId id="287"/>
            <p14:sldId id="275"/>
            <p14:sldId id="276"/>
            <p14:sldId id="277"/>
            <p14:sldId id="279"/>
            <p14:sldId id="282"/>
            <p14:sldId id="280"/>
            <p14:sldId id="281"/>
          </p14:sldIdLst>
        </p14:section>
        <p14:section name="Section récapitulative" id="{E580C54B-9F22-4529-97A6-C5669C91D266}">
          <p14:sldIdLst>
            <p14:sldId id="27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2D1A"/>
    <a:srgbClr val="772529"/>
    <a:srgbClr val="0A305B"/>
    <a:srgbClr val="F19200"/>
    <a:srgbClr val="157D8F"/>
    <a:srgbClr val="0D0D10"/>
    <a:srgbClr val="0F0C07"/>
    <a:srgbClr val="777F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24" autoAdjust="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B6A1A-3EA3-41C3-8285-664CF072EE01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34F937-11B0-47CF-92CB-CB025D397F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484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34F937-11B0-47CF-92CB-CB025D397F3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082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0996-8542-4B02-9F5A-DC8EA0C45049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8BDC-D830-4E2C-AE0F-83444CBEE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6628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0996-8542-4B02-9F5A-DC8EA0C45049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8BDC-D830-4E2C-AE0F-83444CBEE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66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0996-8542-4B02-9F5A-DC8EA0C45049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8BDC-D830-4E2C-AE0F-83444CBEE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64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B96F013-69F0-44E1-8E78-210B022A3F3F}"/>
              </a:ext>
            </a:extLst>
          </p:cNvPr>
          <p:cNvSpPr/>
          <p:nvPr userDrawn="1"/>
        </p:nvSpPr>
        <p:spPr>
          <a:xfrm>
            <a:off x="-95534" y="0"/>
            <a:ext cx="12287534" cy="1876426"/>
          </a:xfrm>
          <a:prstGeom prst="rect">
            <a:avLst/>
          </a:prstGeom>
          <a:solidFill>
            <a:srgbClr val="7725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31510" y="153974"/>
            <a:ext cx="10554473" cy="630555"/>
          </a:xfrm>
          <a:solidFill>
            <a:srgbClr val="712D1A"/>
          </a:solidFill>
        </p:spPr>
        <p:txBody>
          <a:bodyPr anchor="t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121150"/>
          </a:xfrm>
          <a:solidFill>
            <a:schemeClr val="bg1"/>
          </a:solidFill>
        </p:spPr>
        <p:txBody>
          <a:bodyPr/>
          <a:lstStyle>
            <a:lvl1pPr>
              <a:buClr>
                <a:srgbClr val="0A305B"/>
              </a:buClr>
              <a:defRPr>
                <a:solidFill>
                  <a:srgbClr val="772529"/>
                </a:solidFill>
              </a:defRPr>
            </a:lvl1pPr>
            <a:lvl2pPr>
              <a:buClr>
                <a:srgbClr val="0A305B"/>
              </a:buClr>
              <a:defRPr>
                <a:solidFill>
                  <a:srgbClr val="772529"/>
                </a:solidFill>
              </a:defRPr>
            </a:lvl2pPr>
            <a:lvl3pPr>
              <a:buClr>
                <a:schemeClr val="bg2">
                  <a:lumMod val="50000"/>
                </a:schemeClr>
              </a:buClr>
              <a:defRPr>
                <a:solidFill>
                  <a:srgbClr val="772529"/>
                </a:solidFill>
              </a:defRPr>
            </a:lvl3pPr>
            <a:lvl4pPr>
              <a:buClr>
                <a:schemeClr val="bg2">
                  <a:lumMod val="50000"/>
                </a:schemeClr>
              </a:buClr>
              <a:defRPr>
                <a:solidFill>
                  <a:srgbClr val="772529"/>
                </a:solidFill>
              </a:defRPr>
            </a:lvl4pPr>
            <a:lvl5pPr>
              <a:buClr>
                <a:schemeClr val="bg2">
                  <a:lumMod val="50000"/>
                </a:schemeClr>
              </a:buClr>
              <a:defRPr>
                <a:solidFill>
                  <a:srgbClr val="772529"/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8BDC-D830-4E2C-AE0F-83444CBEE59A}" type="slidenum">
              <a:rPr lang="fr-FR" smtClean="0"/>
              <a:t>‹N°›</a:t>
            </a:fld>
            <a:endParaRPr lang="fr-FR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BE52DAA6-5C3E-4B42-A60C-8432D85E99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19" y="6349526"/>
            <a:ext cx="1531510" cy="30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338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0996-8542-4B02-9F5A-DC8EA0C45049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8BDC-D830-4E2C-AE0F-83444CBEE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252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0996-8542-4B02-9F5A-DC8EA0C45049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8BDC-D830-4E2C-AE0F-83444CBEE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4213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0996-8542-4B02-9F5A-DC8EA0C45049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8BDC-D830-4E2C-AE0F-83444CBEE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52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0996-8542-4B02-9F5A-DC8EA0C45049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8BDC-D830-4E2C-AE0F-83444CBEE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0934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0996-8542-4B02-9F5A-DC8EA0C45049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8BDC-D830-4E2C-AE0F-83444CBEE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4019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0996-8542-4B02-9F5A-DC8EA0C45049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8BDC-D830-4E2C-AE0F-83444CBEE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7295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0996-8542-4B02-9F5A-DC8EA0C45049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8BDC-D830-4E2C-AE0F-83444CBEE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8970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30996-8542-4B02-9F5A-DC8EA0C45049}" type="datetimeFigureOut">
              <a:rPr lang="fr-FR" smtClean="0"/>
              <a:t>30/03/2022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58BDC-D830-4E2C-AE0F-83444CBEE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3910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5982E0C-E48C-4146-9CFE-15BA98EC97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166639"/>
          </a:xfrm>
          <a:prstGeom prst="rect">
            <a:avLst/>
          </a:prstGeom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716594" y="3720719"/>
            <a:ext cx="8475407" cy="2307512"/>
          </a:xfrm>
          <a:solidFill>
            <a:srgbClr val="F19200"/>
          </a:solidFill>
        </p:spPr>
        <p:txBody>
          <a:bodyPr>
            <a:normAutofit fontScale="55000" lnSpcReduction="20000"/>
          </a:bodyPr>
          <a:lstStyle/>
          <a:p>
            <a:pPr algn="l">
              <a:lnSpc>
                <a:spcPct val="100000"/>
              </a:lnSpc>
            </a:pPr>
            <a:r>
              <a:rPr lang="fr-FR" sz="3800" dirty="0">
                <a:solidFill>
                  <a:srgbClr val="0A305B"/>
                </a:solidFill>
              </a:rPr>
              <a:t>Roxane Gagnon - Haute École Pédagogique Vaud</a:t>
            </a:r>
          </a:p>
          <a:p>
            <a:pPr algn="l">
              <a:lnSpc>
                <a:spcPct val="100000"/>
              </a:lnSpc>
            </a:pPr>
            <a:r>
              <a:rPr lang="fr-FR" sz="3800" dirty="0">
                <a:solidFill>
                  <a:srgbClr val="0A305B"/>
                </a:solidFill>
              </a:rPr>
              <a:t>Matthieu Hausman - Université de Liège</a:t>
            </a:r>
          </a:p>
          <a:p>
            <a:pPr algn="l">
              <a:lnSpc>
                <a:spcPct val="100000"/>
              </a:lnSpc>
            </a:pPr>
            <a:r>
              <a:rPr lang="fr-FR" sz="3800" dirty="0">
                <a:solidFill>
                  <a:srgbClr val="0A305B"/>
                </a:solidFill>
              </a:rPr>
              <a:t>Emmanuel </a:t>
            </a:r>
            <a:r>
              <a:rPr lang="fr-FR" sz="3800" dirty="0" err="1">
                <a:solidFill>
                  <a:srgbClr val="0A305B"/>
                </a:solidFill>
              </a:rPr>
              <a:t>Zilberberg</a:t>
            </a:r>
            <a:r>
              <a:rPr lang="fr-FR" sz="3800" dirty="0">
                <a:solidFill>
                  <a:srgbClr val="0A305B"/>
                </a:solidFill>
              </a:rPr>
              <a:t> - ESCP Business </a:t>
            </a:r>
            <a:r>
              <a:rPr lang="fr-FR" sz="3800" dirty="0" err="1">
                <a:solidFill>
                  <a:srgbClr val="0A305B"/>
                </a:solidFill>
              </a:rPr>
              <a:t>School</a:t>
            </a:r>
            <a:r>
              <a:rPr lang="fr-FR" sz="3800" dirty="0">
                <a:solidFill>
                  <a:srgbClr val="0A305B"/>
                </a:solidFill>
              </a:rPr>
              <a:t> -Europe  </a:t>
            </a:r>
          </a:p>
          <a:p>
            <a:pPr algn="l">
              <a:lnSpc>
                <a:spcPct val="100000"/>
              </a:lnSpc>
            </a:pPr>
            <a:r>
              <a:rPr lang="fr-FR" sz="3800" dirty="0">
                <a:solidFill>
                  <a:srgbClr val="0A305B"/>
                </a:solidFill>
              </a:rPr>
              <a:t>Isabelle </a:t>
            </a:r>
            <a:r>
              <a:rPr lang="fr-FR" sz="3800" dirty="0" err="1">
                <a:solidFill>
                  <a:srgbClr val="0A305B"/>
                </a:solidFill>
              </a:rPr>
              <a:t>Nizet</a:t>
            </a:r>
            <a:r>
              <a:rPr lang="fr-FR" sz="3800" dirty="0">
                <a:solidFill>
                  <a:srgbClr val="0A305B"/>
                </a:solidFill>
              </a:rPr>
              <a:t> - Université de Sherbrooke </a:t>
            </a:r>
          </a:p>
          <a:p>
            <a:pPr algn="l">
              <a:lnSpc>
                <a:spcPct val="100000"/>
              </a:lnSpc>
            </a:pPr>
            <a:r>
              <a:rPr lang="fr-FR" sz="3700" dirty="0">
                <a:solidFill>
                  <a:srgbClr val="0A305B"/>
                </a:solidFill>
              </a:rPr>
              <a:t>Table ronde organisée par Pascal </a:t>
            </a:r>
            <a:r>
              <a:rPr lang="fr-FR" sz="3700" dirty="0" err="1">
                <a:solidFill>
                  <a:srgbClr val="0A305B"/>
                </a:solidFill>
              </a:rPr>
              <a:t>Detroz</a:t>
            </a:r>
            <a:r>
              <a:rPr lang="fr-FR" sz="3700" dirty="0">
                <a:solidFill>
                  <a:srgbClr val="0A305B"/>
                </a:solidFill>
              </a:rPr>
              <a:t>- Université de Liège &amp; Nathalie Younès - Université Clermont-Auvergne </a:t>
            </a:r>
          </a:p>
          <a:p>
            <a:pPr algn="l">
              <a:lnSpc>
                <a:spcPct val="100000"/>
              </a:lnSpc>
            </a:pP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716594" y="2547098"/>
            <a:ext cx="8475406" cy="1173621"/>
          </a:xfrm>
          <a:solidFill>
            <a:srgbClr val="712D1A"/>
          </a:solidFill>
        </p:spPr>
        <p:txBody>
          <a:bodyPr anchor="t" anchorCtr="0">
            <a:normAutofit/>
          </a:bodyPr>
          <a:lstStyle/>
          <a:p>
            <a:pPr algn="l">
              <a:lnSpc>
                <a:spcPct val="80000"/>
              </a:lnSpc>
            </a:pPr>
            <a:r>
              <a:rPr lang="fr-FR" sz="3200" b="1" dirty="0">
                <a:solidFill>
                  <a:schemeClr val="bg1"/>
                </a:solidFill>
              </a:rPr>
              <a:t>La pédagogie du questionnement au service des apprentissages : Rôle du numérique interactif ? </a:t>
            </a:r>
            <a:endParaRPr lang="fr-FR" sz="3200" dirty="0">
              <a:solidFill>
                <a:schemeClr val="bg1"/>
              </a:solidFill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856193F7-438E-49DA-8EFC-98A330F8FE7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3753" y="6352209"/>
            <a:ext cx="2579528" cy="50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442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C6548D-9C50-4225-A9A6-A2D9E2CD9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Comment organisez-vous la rétroaction ? </a:t>
            </a:r>
            <a:r>
              <a:rPr lang="fr-FR" sz="3100" dirty="0"/>
              <a:t>choix multiple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6EEC89-52E9-4829-AEBF-5C39AD0D5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Je projette les résultats avec la réponse juste et je les commente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On visionne ensemble les résultats sans la réponse juste et on les commente collectivement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J’organise un débat collectif à partir des résultats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Les étudiants débattent entre eux des résultats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Autre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7151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357ABC-BA24-4904-91FF-DC81BD04C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Quels effets avez-vous perçus de ces dispositifs ?</a:t>
            </a:r>
            <a:br>
              <a:rPr lang="fr-FR" dirty="0"/>
            </a:br>
            <a:r>
              <a:rPr lang="fr-FR" sz="3100" dirty="0"/>
              <a:t>choix multiple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0AA759-DBEA-4E29-8FC9-794289B14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Présence accrue en cours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Mobilisation des étudiants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Possibilité de mettre en œuvre une évaluation formative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Gain de temps de correction pour des QCM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Apprentissages accrus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799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60B5A9-9677-43D2-9DC8-3FB3F8A19F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B7E4286-A97D-42CD-9574-7F204EE52D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7375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C55028-7B4F-4036-A44A-94438B832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Quelle place donnez vous au questionnement des étudiants dans votre enseignement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3C5580-7D0A-46BD-9F7D-84E42572A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C’est une dimension fondamentale, d’ailleurs je la pratique sous la forme du cours dialogué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Il est parfois difficile d’obtenir des réponses des étudiants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On ne peut pas construire le cours avec les réponses de tous les étudiants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Je mets en place, pendant le cours, des situations amenant les étudiants à réfléchir individuellement et/ou en groupes aux questions posées</a:t>
            </a:r>
          </a:p>
        </p:txBody>
      </p:sp>
    </p:spTree>
    <p:extLst>
      <p:ext uri="{BB962C8B-B14F-4D97-AF65-F5344CB8AC3E}">
        <p14:creationId xmlns:p14="http://schemas.microsoft.com/office/powerpoint/2010/main" val="3764985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91BEB2-204E-475B-B632-89298E283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Quelle(s) émotion(s) percevez-vous chez vos étudiant.es en situation de questionnement ? </a:t>
            </a:r>
            <a:br>
              <a:rPr lang="fr-FR" dirty="0"/>
            </a:br>
            <a:r>
              <a:rPr lang="fr-FR" sz="3100" dirty="0"/>
              <a:t>choix multiple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691F0F-D8C0-4812-9466-0D8FF7687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Intérêt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Plaisir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Inconfort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Ennui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Stress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Autre</a:t>
            </a:r>
          </a:p>
        </p:txBody>
      </p:sp>
    </p:spTree>
    <p:extLst>
      <p:ext uri="{BB962C8B-B14F-4D97-AF65-F5344CB8AC3E}">
        <p14:creationId xmlns:p14="http://schemas.microsoft.com/office/powerpoint/2010/main" val="1562454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4FE3C0-273F-4796-BC45-83DDA8112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3614" y="153974"/>
            <a:ext cx="10832370" cy="630555"/>
          </a:xfrm>
        </p:spPr>
        <p:txBody>
          <a:bodyPr>
            <a:normAutofit fontScale="90000"/>
          </a:bodyPr>
          <a:lstStyle/>
          <a:p>
            <a:r>
              <a:rPr lang="fr-FR" dirty="0"/>
              <a:t>Pensez-vous que le numérique interactif puisse être un outil favorable à la pédagogie du questionnement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E02D96-4DDE-4670-89B0-7CA54465C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Oui </a:t>
            </a:r>
          </a:p>
          <a:p>
            <a:r>
              <a:rPr lang="fr-FR" dirty="0"/>
              <a:t>Non</a:t>
            </a:r>
          </a:p>
          <a:p>
            <a:r>
              <a:rPr lang="fr-FR" dirty="0"/>
              <a:t>Je ne sais pas</a:t>
            </a:r>
          </a:p>
        </p:txBody>
      </p:sp>
    </p:spTree>
    <p:extLst>
      <p:ext uri="{BB962C8B-B14F-4D97-AF65-F5344CB8AC3E}">
        <p14:creationId xmlns:p14="http://schemas.microsoft.com/office/powerpoint/2010/main" val="2965397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B1733B-6718-4BAF-B5B4-9AF83BBEC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Vous utilisez le numérique interactif (BVE, smartphones…) dans vos cours 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3A9A0B-6493-49BE-B903-4D450A795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Jamais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Rarement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Souvent</a:t>
            </a:r>
          </a:p>
        </p:txBody>
      </p:sp>
    </p:spTree>
    <p:extLst>
      <p:ext uri="{BB962C8B-B14F-4D97-AF65-F5344CB8AC3E}">
        <p14:creationId xmlns:p14="http://schemas.microsoft.com/office/powerpoint/2010/main" val="1940844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2E23EC-49CD-4376-8BB1-B14D42F0F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Dans quel(s) but(s) ?</a:t>
            </a:r>
            <a:br>
              <a:rPr lang="fr-FR" dirty="0"/>
            </a:br>
            <a:r>
              <a:rPr lang="fr-FR" sz="3100" dirty="0"/>
              <a:t>classez par ordre décroissant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51C048-0B04-4CC2-8D86-0B48F9F76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Stimuler les étudiants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Recueillir des avis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Susciter du débat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Évaluer les connaissances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Adapter l’enseignement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Faire des examens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Faire du contrôle continu</a:t>
            </a:r>
          </a:p>
        </p:txBody>
      </p:sp>
    </p:spTree>
    <p:extLst>
      <p:ext uri="{BB962C8B-B14F-4D97-AF65-F5344CB8AC3E}">
        <p14:creationId xmlns:p14="http://schemas.microsoft.com/office/powerpoint/2010/main" val="703198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6A81A5-4D57-464D-8154-D83E62FA4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Les questions posées concernent quels types de savoirs ? </a:t>
            </a:r>
            <a:r>
              <a:rPr lang="fr-FR" sz="3100" dirty="0"/>
              <a:t>Classez par ordre décroissant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A9D40C-5D94-45C3-AEDD-CDA9DC42F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des connaissances déclaratives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la compréhension de notions de cours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des connaissances applicatives ou procédurales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autre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83285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B87BA3-4254-45BF-BE3F-24BB4DF9E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Quand les utilisez vous ? </a:t>
            </a:r>
            <a:r>
              <a:rPr lang="fr-FR" sz="3100" dirty="0"/>
              <a:t>Choix multiple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9458CB7-F51D-4329-BE12-49C6150D8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En début de cours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En fin de cours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Tout au long du cours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Dans des moments dédiés</a:t>
            </a:r>
          </a:p>
        </p:txBody>
      </p:sp>
    </p:spTree>
    <p:extLst>
      <p:ext uri="{BB962C8B-B14F-4D97-AF65-F5344CB8AC3E}">
        <p14:creationId xmlns:p14="http://schemas.microsoft.com/office/powerpoint/2010/main" val="2837120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055B8C-E5E5-42E9-A08F-FD0E07B5E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Comment les utilisez-vous ? </a:t>
            </a:r>
            <a:r>
              <a:rPr lang="fr-FR" sz="3100" dirty="0"/>
              <a:t>Choix unique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ED0F17-0298-45C8-963E-7A196799E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De manière anonyme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De manière nominative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Autre</a:t>
            </a:r>
          </a:p>
        </p:txBody>
      </p:sp>
    </p:spTree>
    <p:extLst>
      <p:ext uri="{BB962C8B-B14F-4D97-AF65-F5344CB8AC3E}">
        <p14:creationId xmlns:p14="http://schemas.microsoft.com/office/powerpoint/2010/main" val="28719006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f7f7467d-6f64-4c9c-a4bd-0c9134d8657a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7052</TotalTime>
  <Words>385</Words>
  <Application>Microsoft Office PowerPoint</Application>
  <PresentationFormat>Grand écran</PresentationFormat>
  <Paragraphs>61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Thème Office</vt:lpstr>
      <vt:lpstr>La pédagogie du questionnement au service des apprentissages : Rôle du numérique interactif ? </vt:lpstr>
      <vt:lpstr>Quelle place donnez vous au questionnement des étudiants dans votre enseignement ?</vt:lpstr>
      <vt:lpstr>Quelle(s) émotion(s) percevez-vous chez vos étudiant.es en situation de questionnement ?  choix multiple</vt:lpstr>
      <vt:lpstr>Pensez-vous que le numérique interactif puisse être un outil favorable à la pédagogie du questionnement ?</vt:lpstr>
      <vt:lpstr>Vous utilisez le numérique interactif (BVE, smartphones…) dans vos cours :</vt:lpstr>
      <vt:lpstr>Dans quel(s) but(s) ? classez par ordre décroissant</vt:lpstr>
      <vt:lpstr>Les questions posées concernent quels types de savoirs ? Classez par ordre décroissant</vt:lpstr>
      <vt:lpstr>Quand les utilisez vous ? Choix multiple</vt:lpstr>
      <vt:lpstr>Comment les utilisez-vous ? Choix unique</vt:lpstr>
      <vt:lpstr>Comment organisez-vous la rétroaction ? choix multiple</vt:lpstr>
      <vt:lpstr>Quels effets avez-vous perçus de ces dispositifs ? choix multiple</vt:lpstr>
      <vt:lpstr>Présentation PowerPoint</vt:lpstr>
    </vt:vector>
  </TitlesOfParts>
  <Company>UCA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Vers une évaluation écologique dans l’enseignement supérieur :  dispositifs et transformations en jeu  Nathalie Younès</dc:title>
  <dc:creator>Exp</dc:creator>
  <cp:lastModifiedBy>Rédacteur</cp:lastModifiedBy>
  <cp:revision>104</cp:revision>
  <dcterms:created xsi:type="dcterms:W3CDTF">2020-09-27T16:51:19Z</dcterms:created>
  <dcterms:modified xsi:type="dcterms:W3CDTF">2022-03-30T15:00:55Z</dcterms:modified>
</cp:coreProperties>
</file>