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57" r:id="rId3"/>
    <p:sldId id="473" r:id="rId5"/>
    <p:sldId id="497" r:id="rId6"/>
    <p:sldId id="474" r:id="rId7"/>
    <p:sldId id="494" r:id="rId8"/>
    <p:sldId id="425" r:id="rId9"/>
    <p:sldId id="410" r:id="rId10"/>
    <p:sldId id="302" r:id="rId11"/>
    <p:sldId id="475" r:id="rId12"/>
    <p:sldId id="452" r:id="rId13"/>
    <p:sldId id="305" r:id="rId14"/>
    <p:sldId id="307" r:id="rId15"/>
    <p:sldId id="521" r:id="rId16"/>
    <p:sldId id="522" r:id="rId17"/>
    <p:sldId id="309" r:id="rId18"/>
    <p:sldId id="523" r:id="rId19"/>
    <p:sldId id="525" r:id="rId20"/>
    <p:sldId id="524" r:id="rId21"/>
    <p:sldId id="312" r:id="rId22"/>
    <p:sldId id="313" r:id="rId23"/>
    <p:sldId id="443" r:id="rId24"/>
    <p:sldId id="429" r:id="rId25"/>
    <p:sldId id="322" r:id="rId26"/>
    <p:sldId id="317" r:id="rId27"/>
    <p:sldId id="426" r:id="rId28"/>
    <p:sldId id="430" r:id="rId29"/>
    <p:sldId id="355" r:id="rId30"/>
    <p:sldId id="498" r:id="rId31"/>
    <p:sldId id="454" r:id="rId32"/>
    <p:sldId id="328" r:id="rId33"/>
    <p:sldId id="542" r:id="rId34"/>
    <p:sldId id="540" r:id="rId35"/>
  </p:sldIdLst>
  <p:sldSz cx="13744575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uryB" initials="A" lastIdx="1" clrIdx="0"/>
  <p:cmAuthor id="2" name="amaury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55"/>
        <p:guide pos="43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172" y="1279525"/>
            <a:ext cx="692330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Turbulent dissipation:</a:t>
            </a:r>
            <a:r>
              <a:rPr lang="fr-FR" baseline="0" dirty="0"/>
              <a:t> dissipation </a:t>
            </a:r>
            <a:r>
              <a:rPr lang="fr-FR" baseline="0" dirty="0" err="1"/>
              <a:t>work</a:t>
            </a:r>
            <a:r>
              <a:rPr lang="fr-FR" baseline="0" dirty="0"/>
              <a:t> / </a:t>
            </a:r>
            <a:r>
              <a:rPr lang="fr-FR" baseline="0" dirty="0" err="1"/>
              <a:t>acoustic</a:t>
            </a:r>
            <a:r>
              <a:rPr lang="fr-FR" baseline="0" dirty="0"/>
              <a:t> </a:t>
            </a:r>
            <a:r>
              <a:rPr lang="fr-FR" baseline="0" dirty="0" err="1"/>
              <a:t>work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5C8-7C3A-4DEF-ABE9-4496C77121B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Turbulent dissipation:</a:t>
            </a:r>
            <a:r>
              <a:rPr lang="fr-FR" baseline="0" dirty="0"/>
              <a:t> dissipation </a:t>
            </a:r>
            <a:r>
              <a:rPr lang="fr-FR" baseline="0" dirty="0" err="1"/>
              <a:t>work</a:t>
            </a:r>
            <a:r>
              <a:rPr lang="fr-FR" baseline="0" dirty="0"/>
              <a:t> / </a:t>
            </a:r>
            <a:r>
              <a:rPr lang="fr-FR" baseline="0" dirty="0" err="1"/>
              <a:t>acoustic</a:t>
            </a:r>
            <a:r>
              <a:rPr lang="fr-FR" baseline="0" dirty="0"/>
              <a:t> </a:t>
            </a:r>
            <a:r>
              <a:rPr lang="fr-FR" baseline="0" dirty="0" err="1"/>
              <a:t>work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5C8-7C3A-4DEF-ABE9-4496C77121B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Turbulent dissipation:</a:t>
            </a:r>
            <a:r>
              <a:rPr lang="fr-FR" baseline="0" dirty="0"/>
              <a:t> dissipation </a:t>
            </a:r>
            <a:r>
              <a:rPr lang="fr-FR" baseline="0" dirty="0" err="1"/>
              <a:t>work</a:t>
            </a:r>
            <a:r>
              <a:rPr lang="fr-FR" baseline="0" dirty="0"/>
              <a:t> / </a:t>
            </a:r>
            <a:r>
              <a:rPr lang="fr-FR" baseline="0" dirty="0" err="1"/>
              <a:t>acoustic</a:t>
            </a:r>
            <a:r>
              <a:rPr lang="fr-FR" baseline="0" dirty="0"/>
              <a:t> </a:t>
            </a:r>
            <a:r>
              <a:rPr lang="fr-FR" baseline="0" dirty="0" err="1"/>
              <a:t>work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5C8-7C3A-4DEF-ABE9-4496C77121B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Turbulent dissipation:</a:t>
            </a:r>
            <a:r>
              <a:rPr lang="fr-FR" baseline="0" dirty="0"/>
              <a:t> dissipation </a:t>
            </a:r>
            <a:r>
              <a:rPr lang="fr-FR" baseline="0" dirty="0" err="1"/>
              <a:t>work</a:t>
            </a:r>
            <a:r>
              <a:rPr lang="fr-FR" baseline="0" dirty="0"/>
              <a:t> / </a:t>
            </a:r>
            <a:r>
              <a:rPr lang="fr-FR" baseline="0" dirty="0" err="1"/>
              <a:t>acoustic</a:t>
            </a:r>
            <a:r>
              <a:rPr lang="fr-FR" baseline="0" dirty="0"/>
              <a:t> </a:t>
            </a:r>
            <a:r>
              <a:rPr lang="fr-FR" baseline="0" dirty="0" err="1"/>
              <a:t>work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5C8-7C3A-4DEF-ABE9-4496C77121B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Turbulent dissipation:</a:t>
            </a:r>
            <a:r>
              <a:rPr lang="fr-FR" baseline="0" dirty="0"/>
              <a:t> dissipation </a:t>
            </a:r>
            <a:r>
              <a:rPr lang="fr-FR" baseline="0" dirty="0" err="1"/>
              <a:t>work</a:t>
            </a:r>
            <a:r>
              <a:rPr lang="fr-FR" baseline="0" dirty="0"/>
              <a:t> / </a:t>
            </a:r>
            <a:r>
              <a:rPr lang="fr-FR" baseline="0" dirty="0" err="1"/>
              <a:t>acoustic</a:t>
            </a:r>
            <a:r>
              <a:rPr lang="fr-FR" baseline="0" dirty="0"/>
              <a:t> </a:t>
            </a:r>
            <a:r>
              <a:rPr lang="fr-FR" baseline="0" dirty="0" err="1"/>
              <a:t>work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5C8-7C3A-4DEF-ABE9-4496C77121B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Turbulent dissipation:</a:t>
            </a:r>
            <a:r>
              <a:rPr lang="fr-FR" baseline="0" dirty="0"/>
              <a:t> dissipation </a:t>
            </a:r>
            <a:r>
              <a:rPr lang="fr-FR" baseline="0" dirty="0" err="1"/>
              <a:t>work</a:t>
            </a:r>
            <a:r>
              <a:rPr lang="fr-FR" baseline="0" dirty="0"/>
              <a:t> / </a:t>
            </a:r>
            <a:r>
              <a:rPr lang="fr-FR" baseline="0" dirty="0" err="1"/>
              <a:t>acoustic</a:t>
            </a:r>
            <a:r>
              <a:rPr lang="fr-FR" baseline="0" dirty="0"/>
              <a:t> </a:t>
            </a:r>
            <a:r>
              <a:rPr lang="fr-FR" baseline="0" dirty="0" err="1"/>
              <a:t>work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5C8-7C3A-4DEF-ABE9-4496C77121B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Turbulent dissipation:</a:t>
            </a:r>
            <a:r>
              <a:rPr lang="fr-FR" baseline="0" dirty="0"/>
              <a:t> dissipation </a:t>
            </a:r>
            <a:r>
              <a:rPr lang="fr-FR" baseline="0" dirty="0" err="1"/>
              <a:t>work</a:t>
            </a:r>
            <a:r>
              <a:rPr lang="fr-FR" baseline="0" dirty="0"/>
              <a:t> / </a:t>
            </a:r>
            <a:r>
              <a:rPr lang="fr-FR" baseline="0" dirty="0" err="1"/>
              <a:t>acoustic</a:t>
            </a:r>
            <a:r>
              <a:rPr lang="fr-FR" baseline="0" dirty="0"/>
              <a:t> </a:t>
            </a:r>
            <a:r>
              <a:rPr lang="fr-FR" baseline="0" dirty="0" err="1"/>
              <a:t>work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5C8-7C3A-4DEF-ABE9-4496C77121B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Turbulent dissipation:</a:t>
            </a:r>
            <a:r>
              <a:rPr lang="fr-FR" baseline="0" dirty="0"/>
              <a:t> dissipation </a:t>
            </a:r>
            <a:r>
              <a:rPr lang="fr-FR" baseline="0" dirty="0" err="1"/>
              <a:t>work</a:t>
            </a:r>
            <a:r>
              <a:rPr lang="fr-FR" baseline="0" dirty="0"/>
              <a:t> / </a:t>
            </a:r>
            <a:r>
              <a:rPr lang="fr-FR" baseline="0" dirty="0" err="1"/>
              <a:t>acoustic</a:t>
            </a:r>
            <a:r>
              <a:rPr lang="fr-FR" baseline="0" dirty="0"/>
              <a:t> </a:t>
            </a:r>
            <a:r>
              <a:rPr lang="fr-FR" baseline="0" dirty="0" err="1"/>
              <a:t>work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5C8-7C3A-4DEF-ABE9-4496C77121B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Turbulent dissipation:</a:t>
            </a:r>
            <a:r>
              <a:rPr lang="fr-FR" baseline="0" dirty="0"/>
              <a:t> dissipation </a:t>
            </a:r>
            <a:r>
              <a:rPr lang="fr-FR" baseline="0" dirty="0" err="1"/>
              <a:t>work</a:t>
            </a:r>
            <a:r>
              <a:rPr lang="fr-FR" baseline="0" dirty="0"/>
              <a:t> / </a:t>
            </a:r>
            <a:r>
              <a:rPr lang="fr-FR" baseline="0" dirty="0" err="1"/>
              <a:t>acoustic</a:t>
            </a:r>
            <a:r>
              <a:rPr lang="fr-FR" baseline="0" dirty="0"/>
              <a:t> </a:t>
            </a:r>
            <a:r>
              <a:rPr lang="fr-FR" baseline="0" dirty="0" err="1"/>
              <a:t>work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5C8-7C3A-4DEF-ABE9-4496C77121B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4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Turbulent dissipation:</a:t>
            </a:r>
            <a:r>
              <a:rPr lang="fr-FR" baseline="0" dirty="0"/>
              <a:t> dissipation </a:t>
            </a:r>
            <a:r>
              <a:rPr lang="fr-FR" baseline="0" dirty="0" err="1"/>
              <a:t>work</a:t>
            </a:r>
            <a:r>
              <a:rPr lang="fr-FR" baseline="0" dirty="0"/>
              <a:t> / </a:t>
            </a:r>
            <a:r>
              <a:rPr lang="fr-FR" baseline="0" dirty="0" err="1"/>
              <a:t>acoustic</a:t>
            </a:r>
            <a:r>
              <a:rPr lang="fr-FR" baseline="0" dirty="0"/>
              <a:t> </a:t>
            </a:r>
            <a:r>
              <a:rPr lang="fr-FR" baseline="0" dirty="0" err="1"/>
              <a:t>work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5C8-7C3A-4DEF-ABE9-4496C77121B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18185" y="1322962"/>
            <a:ext cx="10309108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18185" y="3602038"/>
            <a:ext cx="10309108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45002" y="551543"/>
            <a:ext cx="11855474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0228" y="258445"/>
            <a:ext cx="11855474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0228" y="1825625"/>
            <a:ext cx="11855474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32303" y="6480810"/>
            <a:ext cx="3092732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7842" y="3750945"/>
            <a:ext cx="11102909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7842" y="4610028"/>
            <a:ext cx="8254445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0228" y="258445"/>
            <a:ext cx="11855474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30228" y="1825625"/>
            <a:ext cx="5841828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43875" y="1825625"/>
            <a:ext cx="5841828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6792" y="365125"/>
            <a:ext cx="11855474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6792" y="1744961"/>
            <a:ext cx="58149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6792" y="2615609"/>
            <a:ext cx="5814981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958648" y="1744961"/>
            <a:ext cx="584361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958648" y="2615609"/>
            <a:ext cx="584361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5002" y="2766219"/>
            <a:ext cx="11855474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154" y="127000"/>
            <a:ext cx="469592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844534" y="766354"/>
            <a:ext cx="6558612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881" y="2057400"/>
            <a:ext cx="469592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837615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076297" y="365125"/>
            <a:ext cx="1724178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45002" y="365125"/>
            <a:ext cx="10011422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45002" y="365125"/>
            <a:ext cx="118554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5002" y="1825625"/>
            <a:ext cx="118554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45002" y="6356350"/>
            <a:ext cx="309273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53189" y="6356350"/>
            <a:ext cx="463909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651988" y="6492875"/>
            <a:ext cx="309273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857347" y="1028700"/>
            <a:ext cx="12150725" cy="659130"/>
          </a:xfrm>
        </p:spPr>
        <p:txBody>
          <a:bodyPr>
            <a:noAutofit/>
          </a:bodyPr>
          <a:lstStyle/>
          <a:p>
            <a:r>
              <a:rPr sz="4000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ybridization</a:t>
            </a:r>
            <a:r>
              <a:rPr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of Discontinuous Galerkin methods for shock capturing in scale resolving simulations</a:t>
            </a:r>
            <a:endParaRPr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05272" y="1607820"/>
            <a:ext cx="2851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Amaury Bilocq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31094" y="1699856"/>
            <a:ext cx="208134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K.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Hillewaert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40012" y="1699895"/>
            <a:ext cx="2062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V.E.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Terrapon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75" y="4926965"/>
            <a:ext cx="3363595" cy="16332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" y="5102860"/>
            <a:ext cx="2056130" cy="1457325"/>
          </a:xfrm>
          <a:prstGeom prst="rect">
            <a:avLst/>
          </a:prstGeom>
        </p:spPr>
      </p:pic>
      <p:pic>
        <p:nvPicPr>
          <p:cNvPr id="8" name="Picture 7" descr="schlierenColor-lanczos3"/>
          <p:cNvPicPr>
            <a:picLocks noChangeAspect="1"/>
          </p:cNvPicPr>
          <p:nvPr/>
        </p:nvPicPr>
        <p:blipFill>
          <a:blip r:embed="rId3"/>
          <a:srcRect l="12243" t="4696" r="3927" b="4109"/>
          <a:stretch>
            <a:fillRect/>
          </a:stretch>
        </p:blipFill>
        <p:spPr>
          <a:xfrm>
            <a:off x="3305175" y="2068195"/>
            <a:ext cx="6946900" cy="4250690"/>
          </a:xfrm>
          <a:prstGeom prst="rect">
            <a:avLst/>
          </a:prstGeom>
        </p:spPr>
      </p:pic>
      <p:sp>
        <p:nvSpPr>
          <p:cNvPr id="3" name="ZoneTexte 9"/>
          <p:cNvSpPr txBox="1"/>
          <p:nvPr/>
        </p:nvSpPr>
        <p:spPr>
          <a:xfrm>
            <a:off x="5747482" y="1699895"/>
            <a:ext cx="2062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dirty="0">
                <a:solidFill>
                  <a:schemeClr val="accent1">
                    <a:lumMod val="75000"/>
                  </a:schemeClr>
                </a:solidFill>
              </a:rPr>
              <a:t>N. Levaux</a:t>
            </a:r>
            <a:endParaRPr lang="en-US" alt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FRS-FNRS_ros_vert_trans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45" y="2666365"/>
            <a:ext cx="1878330" cy="119126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6057265" y="6412230"/>
            <a:ext cx="14427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ECCOMAS 2022</a:t>
            </a:r>
            <a:endParaRPr lang="en-US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Artificial 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viscosity: impact of the sensor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" y="1240790"/>
            <a:ext cx="6428740" cy="5546090"/>
            <a:chOff x="10747" y="2000"/>
            <a:chExt cx="10124" cy="8734"/>
          </a:xfrm>
        </p:grpSpPr>
        <p:grpSp>
          <p:nvGrpSpPr>
            <p:cNvPr id="15" name="Group 14"/>
            <p:cNvGrpSpPr/>
            <p:nvPr/>
          </p:nvGrpSpPr>
          <p:grpSpPr>
            <a:xfrm>
              <a:off x="10747" y="2000"/>
              <a:ext cx="10124" cy="8734"/>
              <a:chOff x="10766" y="2000"/>
              <a:chExt cx="10124" cy="873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766" y="2310"/>
                <a:ext cx="10124" cy="8424"/>
                <a:chOff x="10766" y="2295"/>
                <a:chExt cx="10124" cy="8424"/>
              </a:xfrm>
            </p:grpSpPr>
            <p:pic>
              <p:nvPicPr>
                <p:cNvPr id="2" name="Picture 1" descr="av"/>
                <p:cNvPicPr>
                  <a:picLocks noChangeAspect="1"/>
                </p:cNvPicPr>
                <p:nvPr/>
              </p:nvPicPr>
              <p:blipFill>
                <a:blip r:embed="rId1"/>
                <a:srcRect l="17298" r="19975"/>
                <a:stretch>
                  <a:fillRect/>
                </a:stretch>
              </p:blipFill>
              <p:spPr>
                <a:xfrm>
                  <a:off x="10766" y="2295"/>
                  <a:ext cx="10124" cy="8425"/>
                </a:xfrm>
                <a:prstGeom prst="rect">
                  <a:avLst/>
                </a:prstGeom>
              </p:spPr>
            </p:pic>
            <p:sp>
              <p:nvSpPr>
                <p:cNvPr id="8" name="Rectangles 7"/>
                <p:cNvSpPr/>
                <p:nvPr/>
              </p:nvSpPr>
              <p:spPr>
                <a:xfrm>
                  <a:off x="11896" y="9922"/>
                  <a:ext cx="8538" cy="7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 Box 13"/>
              <p:cNvSpPr txBox="1"/>
              <p:nvPr/>
            </p:nvSpPr>
            <p:spPr>
              <a:xfrm>
                <a:off x="13998" y="2000"/>
                <a:ext cx="4334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en-US" sz="2400" b="1">
                    <a:solidFill>
                      <a:schemeClr val="tx2">
                        <a:lumMod val="75000"/>
                      </a:schemeClr>
                    </a:solidFill>
                  </a:rPr>
                  <a:t>Lagrange</a:t>
                </a:r>
                <a:r>
                  <a:rPr lang="en-US" altLang="en-US" sz="2400">
                    <a:solidFill>
                      <a:schemeClr val="tx2">
                        <a:lumMod val="75000"/>
                      </a:schemeClr>
                    </a:solidFill>
                  </a:rPr>
                  <a:t> projection</a:t>
                </a:r>
                <a:endParaRPr lang="en-US" altLang="en-US" sz="24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" name="Text Box 11"/>
            <p:cNvSpPr txBox="1"/>
            <p:nvPr/>
          </p:nvSpPr>
          <p:spPr>
            <a:xfrm>
              <a:off x="14602" y="9995"/>
              <a:ext cx="387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>
                  <a:solidFill>
                    <a:schemeClr val="tx2"/>
                  </a:solidFill>
                </a:rPr>
                <a:t>Artificial viscosity</a:t>
              </a:r>
              <a:endParaRPr lang="en-US" sz="2400">
                <a:solidFill>
                  <a:schemeClr val="tx2"/>
                </a:solidFill>
              </a:endParaRPr>
            </a:p>
          </p:txBody>
        </p:sp>
      </p:grpSp>
      <p:pic>
        <p:nvPicPr>
          <p:cNvPr id="4" name="Picture 3" descr="schlieren"/>
          <p:cNvPicPr>
            <a:picLocks noChangeAspect="1"/>
          </p:cNvPicPr>
          <p:nvPr/>
        </p:nvPicPr>
        <p:blipFill>
          <a:blip r:embed="rId2"/>
          <a:srcRect l="21907" t="2468" r="4457" b="7380"/>
          <a:stretch>
            <a:fillRect/>
          </a:stretch>
        </p:blipFill>
        <p:spPr>
          <a:xfrm>
            <a:off x="6690995" y="1701800"/>
            <a:ext cx="6991350" cy="448881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272145" y="3015615"/>
            <a:ext cx="1912620" cy="2015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 Box 6"/>
          <p:cNvSpPr txBox="1"/>
          <p:nvPr/>
        </p:nvSpPr>
        <p:spPr>
          <a:xfrm>
            <a:off x="9158605" y="6348730"/>
            <a:ext cx="11588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solidFill>
                  <a:schemeClr val="tx2"/>
                </a:solidFill>
              </a:rPr>
              <a:t>h = 1/100</a:t>
            </a:r>
            <a:endParaRPr 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schlieren"/>
          <p:cNvPicPr>
            <a:picLocks noChangeAspect="1"/>
          </p:cNvPicPr>
          <p:nvPr/>
        </p:nvPicPr>
        <p:blipFill>
          <a:blip r:embed="rId1"/>
          <a:srcRect l="22582" t="1959" r="2872" b="5744"/>
          <a:stretch>
            <a:fillRect/>
          </a:stretch>
        </p:blipFill>
        <p:spPr>
          <a:xfrm>
            <a:off x="368300" y="2096135"/>
            <a:ext cx="6610985" cy="4273550"/>
          </a:xfrm>
          <a:prstGeom prst="rect">
            <a:avLst/>
          </a:prstGeom>
        </p:spPr>
      </p:pic>
      <p:sp>
        <p:nvSpPr>
          <p:cNvPr id="20" name="Titre 1"/>
          <p:cNvSpPr txBox="1"/>
          <p:nvPr/>
        </p:nvSpPr>
        <p:spPr>
          <a:xfrm>
            <a:off x="430530" y="325755"/>
            <a:ext cx="11997690" cy="687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Artificial 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viscosity: impact on under-resolved grid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28825" y="3381375"/>
            <a:ext cx="1831975" cy="1822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Google Shape;185;p4"/>
          <p:cNvSpPr txBox="1"/>
          <p:nvPr/>
        </p:nvSpPr>
        <p:spPr>
          <a:xfrm>
            <a:off x="7117715" y="2830195"/>
            <a:ext cx="6550660" cy="1197610"/>
          </a:xfrm>
          <a:prstGeom prst="rect">
            <a:avLst/>
          </a:prstGeom>
          <a:noFill/>
          <a:ln w="2857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</a:pPr>
            <a:r>
              <a:rPr lang="en-US" altLang="en-GB" sz="2400">
                <a:solidFill>
                  <a:srgbClr val="323F4F"/>
                </a:solidFill>
                <a:ea typeface="Calibri"/>
                <a:cs typeface="+mn-lt"/>
                <a:sym typeface="Calibri"/>
              </a:rPr>
              <a:t>Vortex is impacted by the artificial viscosity</a:t>
            </a:r>
            <a:endParaRPr lang="en-US" altLang="en-GB" sz="2400">
              <a:solidFill>
                <a:srgbClr val="323F4F"/>
              </a:solidFill>
              <a:ea typeface="Calibri"/>
              <a:cs typeface="+mn-lt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</a:pPr>
            <a:r>
              <a:rPr lang="en-US" altLang="en-GB" sz="2400">
                <a:solidFill>
                  <a:srgbClr val="323F4F"/>
                </a:solidFill>
                <a:ea typeface="Calibri"/>
                <a:cs typeface="+mn-lt"/>
                <a:sym typeface="Calibri"/>
              </a:rPr>
              <a:t>Similitude with DNS/LES on under-resolved grid</a:t>
            </a:r>
            <a:endParaRPr lang="en-US" altLang="en-GB" sz="2400">
              <a:solidFill>
                <a:srgbClr val="323F4F"/>
              </a:solidFill>
              <a:ea typeface="Calibri"/>
              <a:cs typeface="+mn-lt"/>
              <a:sym typeface="Calibri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297748" y="1574165"/>
            <a:ext cx="2752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400" b="1">
                <a:solidFill>
                  <a:schemeClr val="tx2">
                    <a:lumMod val="75000"/>
                  </a:schemeClr>
                </a:solidFill>
              </a:rPr>
              <a:t>Lagrange</a:t>
            </a:r>
            <a:r>
              <a:rPr lang="en-US" altLang="en-US" sz="2400">
                <a:solidFill>
                  <a:schemeClr val="tx2">
                    <a:lumMod val="75000"/>
                  </a:schemeClr>
                </a:solidFill>
              </a:rPr>
              <a:t> projection</a:t>
            </a:r>
            <a:endParaRPr lang="en-US" alt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3094355" y="6447155"/>
            <a:ext cx="10318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solidFill>
                  <a:schemeClr val="tx2"/>
                </a:solidFill>
              </a:rPr>
              <a:t>h = 1/50</a:t>
            </a:r>
            <a:endParaRPr 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Non linear instabilities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010" y="1335405"/>
            <a:ext cx="6012815" cy="2947035"/>
          </a:xfrm>
          <a:prstGeom prst="rect">
            <a:avLst/>
          </a:prstGeom>
        </p:spPr>
      </p:pic>
      <p:sp>
        <p:nvSpPr>
          <p:cNvPr id="58" name="Text Box 57"/>
          <p:cNvSpPr txBox="1"/>
          <p:nvPr/>
        </p:nvSpPr>
        <p:spPr>
          <a:xfrm>
            <a:off x="8708390" y="722630"/>
            <a:ext cx="29921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chemeClr val="tx2"/>
                </a:solidFill>
              </a:rPr>
              <a:t>1. Polynomial aliasing 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61" name="Rectangles 60"/>
          <p:cNvSpPr/>
          <p:nvPr/>
        </p:nvSpPr>
        <p:spPr>
          <a:xfrm>
            <a:off x="7599680" y="1549400"/>
            <a:ext cx="2527300" cy="249872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76" name="Connecteur droit avec flèche 82"/>
          <p:cNvCxnSpPr/>
          <p:nvPr/>
        </p:nvCxnSpPr>
        <p:spPr>
          <a:xfrm flipH="1" flipV="1">
            <a:off x="8933815" y="3700780"/>
            <a:ext cx="2000885" cy="97663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77"/>
          <p:cNvSpPr txBox="1"/>
          <p:nvPr/>
        </p:nvSpPr>
        <p:spPr>
          <a:xfrm>
            <a:off x="11010265" y="4481830"/>
            <a:ext cx="2609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Volume quadrature rule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426325" y="4048125"/>
            <a:ext cx="2874645" cy="23368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2" name="Connecteur droit avec flèche 82"/>
          <p:cNvCxnSpPr>
            <a:endCxn id="79" idx="2"/>
          </p:cNvCxnSpPr>
          <p:nvPr/>
        </p:nvCxnSpPr>
        <p:spPr>
          <a:xfrm flipV="1">
            <a:off x="8642350" y="4281805"/>
            <a:ext cx="221615" cy="53657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86"/>
          <p:cNvSpPr txBox="1"/>
          <p:nvPr/>
        </p:nvSpPr>
        <p:spPr>
          <a:xfrm>
            <a:off x="7201535" y="4880610"/>
            <a:ext cx="25673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Surface quadrature rule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8" name="Google Shape;185;p4"/>
          <p:cNvSpPr txBox="1"/>
          <p:nvPr/>
        </p:nvSpPr>
        <p:spPr>
          <a:xfrm>
            <a:off x="6823710" y="5325110"/>
            <a:ext cx="6883400" cy="643890"/>
          </a:xfrm>
          <a:prstGeom prst="rect">
            <a:avLst/>
          </a:prstGeom>
          <a:noFill/>
          <a:ln w="2857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p>
            <a:pPr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None/>
            </a:pPr>
            <a:r>
              <a:rPr lang="en-US" altLang="en-GB" sz="2400">
                <a:solidFill>
                  <a:srgbClr val="323F4F"/>
                </a:solidFill>
                <a:ea typeface="Calibri"/>
                <a:cs typeface="+mn-lt"/>
                <a:sym typeface="Calibri"/>
              </a:rPr>
              <a:t>Can be avoided with accurate enough quadrature rules</a:t>
            </a:r>
            <a:endParaRPr lang="en-US" altLang="en-GB" sz="2400">
              <a:solidFill>
                <a:srgbClr val="323F4F"/>
              </a:solidFill>
              <a:ea typeface="Calibri"/>
              <a:cs typeface="+mn-lt"/>
              <a:sym typeface="Calibri"/>
            </a:endParaRPr>
          </a:p>
        </p:txBody>
      </p:sp>
      <p:pic>
        <p:nvPicPr>
          <p:cNvPr id="103" name="Image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>
          <a:xfrm>
            <a:off x="136975" y="3605716"/>
            <a:ext cx="1944001" cy="1677056"/>
          </a:xfrm>
          <a:prstGeom prst="rect">
            <a:avLst/>
          </a:prstGeom>
        </p:spPr>
      </p:pic>
      <p:sp>
        <p:nvSpPr>
          <p:cNvPr id="104" name="Forme libre 2"/>
          <p:cNvSpPr/>
          <p:nvPr/>
        </p:nvSpPr>
        <p:spPr>
          <a:xfrm>
            <a:off x="1142365" y="1183005"/>
            <a:ext cx="2994025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Shock waves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/under-resolved turbulence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induce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oscillations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Forme libre 32"/>
          <p:cNvSpPr/>
          <p:nvPr/>
        </p:nvSpPr>
        <p:spPr>
          <a:xfrm>
            <a:off x="3720465" y="3350895"/>
            <a:ext cx="1189990" cy="2037715"/>
          </a:xfrm>
          <a:custGeom>
            <a:avLst/>
            <a:gdLst>
              <a:gd name="connsiteX0" fmla="*/ 0 w 1031358"/>
              <a:gd name="connsiteY0" fmla="*/ 479920 h 2130271"/>
              <a:gd name="connsiteX1" fmla="*/ 361507 w 1031358"/>
              <a:gd name="connsiteY1" fmla="*/ 97148 h 2130271"/>
              <a:gd name="connsiteX2" fmla="*/ 850605 w 1031358"/>
              <a:gd name="connsiteY2" fmla="*/ 2064171 h 2130271"/>
              <a:gd name="connsiteX3" fmla="*/ 1031358 w 1031358"/>
              <a:gd name="connsiteY3" fmla="*/ 1660134 h 2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358" h="2130271">
                <a:moveTo>
                  <a:pt x="0" y="479920"/>
                </a:moveTo>
                <a:cubicBezTo>
                  <a:pt x="109870" y="156513"/>
                  <a:pt x="219740" y="-166894"/>
                  <a:pt x="361507" y="97148"/>
                </a:cubicBezTo>
                <a:cubicBezTo>
                  <a:pt x="503274" y="361190"/>
                  <a:pt x="738963" y="1803673"/>
                  <a:pt x="850605" y="2064171"/>
                </a:cubicBezTo>
                <a:cubicBezTo>
                  <a:pt x="962247" y="2324669"/>
                  <a:pt x="946298" y="1736334"/>
                  <a:pt x="1031358" y="16601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06" name="Groupe 14"/>
          <p:cNvGrpSpPr/>
          <p:nvPr/>
        </p:nvGrpSpPr>
        <p:grpSpPr>
          <a:xfrm>
            <a:off x="1945505" y="3152554"/>
            <a:ext cx="4638040" cy="2766695"/>
            <a:chOff x="2142707" y="2985223"/>
            <a:chExt cx="4638040" cy="2766695"/>
          </a:xfrm>
        </p:grpSpPr>
        <p:sp>
          <p:nvSpPr>
            <p:cNvPr id="107" name="ZoneTexte 27"/>
            <p:cNvSpPr txBox="1"/>
            <p:nvPr/>
          </p:nvSpPr>
          <p:spPr>
            <a:xfrm>
              <a:off x="2142707" y="2985223"/>
              <a:ext cx="13677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Velocity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08" name="Connecteur droit avec flèche 29"/>
            <p:cNvCxnSpPr/>
            <p:nvPr/>
          </p:nvCxnSpPr>
          <p:spPr>
            <a:xfrm flipH="1" flipV="1">
              <a:off x="3301260" y="3039984"/>
              <a:ext cx="2261" cy="251072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30"/>
            <p:cNvCxnSpPr/>
            <p:nvPr/>
          </p:nvCxnSpPr>
          <p:spPr>
            <a:xfrm flipV="1">
              <a:off x="2941217" y="5250511"/>
              <a:ext cx="3024740" cy="8572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ZoneTexte 31"/>
            <p:cNvSpPr txBox="1"/>
            <p:nvPr/>
          </p:nvSpPr>
          <p:spPr>
            <a:xfrm>
              <a:off x="5299927" y="5291543"/>
              <a:ext cx="14808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position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e 37"/>
            <p:cNvGrpSpPr/>
            <p:nvPr/>
          </p:nvGrpSpPr>
          <p:grpSpPr>
            <a:xfrm>
              <a:off x="3317326" y="3639933"/>
              <a:ext cx="2666976" cy="1124693"/>
              <a:chOff x="2078428" y="3666573"/>
              <a:chExt cx="2666976" cy="1124693"/>
            </a:xfrm>
          </p:grpSpPr>
          <p:cxnSp>
            <p:nvCxnSpPr>
              <p:cNvPr id="112" name="Connecteur droit 16"/>
              <p:cNvCxnSpPr/>
              <p:nvPr/>
            </p:nvCxnSpPr>
            <p:spPr>
              <a:xfrm>
                <a:off x="2078428" y="3666573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36"/>
              <p:cNvCxnSpPr/>
              <p:nvPr/>
            </p:nvCxnSpPr>
            <p:spPr>
              <a:xfrm>
                <a:off x="3411916" y="3666573"/>
                <a:ext cx="0" cy="111762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38"/>
              <p:cNvCxnSpPr/>
              <p:nvPr/>
            </p:nvCxnSpPr>
            <p:spPr>
              <a:xfrm>
                <a:off x="3411916" y="4791266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Ellipse 80"/>
          <p:cNvSpPr/>
          <p:nvPr/>
        </p:nvSpPr>
        <p:spPr>
          <a:xfrm>
            <a:off x="805425" y="4288659"/>
            <a:ext cx="489445" cy="509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/>
          </a:p>
        </p:txBody>
      </p:sp>
      <p:cxnSp>
        <p:nvCxnSpPr>
          <p:cNvPr id="116" name="Connecteur droit avec flèche 82"/>
          <p:cNvCxnSpPr/>
          <p:nvPr/>
        </p:nvCxnSpPr>
        <p:spPr>
          <a:xfrm>
            <a:off x="1343507" y="4543171"/>
            <a:ext cx="1321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61" grpId="0" bldLvl="0" animBg="1"/>
      <p:bldP spid="78" grpId="0"/>
      <p:bldP spid="61" grpId="1" animBg="1"/>
      <p:bldP spid="78" grpId="1"/>
      <p:bldP spid="79" grpId="0" bldLvl="0" animBg="1"/>
      <p:bldP spid="87" grpId="0"/>
      <p:bldP spid="79" grpId="1" animBg="1"/>
      <p:bldP spid="87" grpId="1"/>
      <p:bldP spid="88" grpId="0" bldLvl="0" animBg="1"/>
      <p:bldP spid="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7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>
          <a:xfrm>
            <a:off x="136975" y="3605716"/>
            <a:ext cx="1944001" cy="1677056"/>
          </a:xfrm>
          <a:prstGeom prst="rect">
            <a:avLst/>
          </a:prstGeom>
        </p:spPr>
      </p:pic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Non linear instabilities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40" y="1264285"/>
            <a:ext cx="6012815" cy="2947035"/>
          </a:xfrm>
          <a:prstGeom prst="rect">
            <a:avLst/>
          </a:prstGeom>
        </p:spPr>
      </p:pic>
      <p:sp>
        <p:nvSpPr>
          <p:cNvPr id="58" name="Text Box 57"/>
          <p:cNvSpPr txBox="1"/>
          <p:nvPr/>
        </p:nvSpPr>
        <p:spPr>
          <a:xfrm>
            <a:off x="8783320" y="651510"/>
            <a:ext cx="37788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chemeClr val="tx2"/>
                </a:solidFill>
              </a:rPr>
              <a:t>2. Discrete energy instability 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539990" y="1956435"/>
            <a:ext cx="5721350" cy="591820"/>
          </a:xfrm>
          <a:prstGeom prst="ellipse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" name="Forme libre 2"/>
          <p:cNvSpPr/>
          <p:nvPr/>
        </p:nvSpPr>
        <p:spPr>
          <a:xfrm>
            <a:off x="1142365" y="1183005"/>
            <a:ext cx="2994025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Shock waves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/under-resolved turbulence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induce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oscillations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Forme libre 32"/>
          <p:cNvSpPr/>
          <p:nvPr/>
        </p:nvSpPr>
        <p:spPr>
          <a:xfrm>
            <a:off x="3720465" y="3350895"/>
            <a:ext cx="1189990" cy="2037715"/>
          </a:xfrm>
          <a:custGeom>
            <a:avLst/>
            <a:gdLst>
              <a:gd name="connsiteX0" fmla="*/ 0 w 1031358"/>
              <a:gd name="connsiteY0" fmla="*/ 479920 h 2130271"/>
              <a:gd name="connsiteX1" fmla="*/ 361507 w 1031358"/>
              <a:gd name="connsiteY1" fmla="*/ 97148 h 2130271"/>
              <a:gd name="connsiteX2" fmla="*/ 850605 w 1031358"/>
              <a:gd name="connsiteY2" fmla="*/ 2064171 h 2130271"/>
              <a:gd name="connsiteX3" fmla="*/ 1031358 w 1031358"/>
              <a:gd name="connsiteY3" fmla="*/ 1660134 h 2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358" h="2130271">
                <a:moveTo>
                  <a:pt x="0" y="479920"/>
                </a:moveTo>
                <a:cubicBezTo>
                  <a:pt x="109870" y="156513"/>
                  <a:pt x="219740" y="-166894"/>
                  <a:pt x="361507" y="97148"/>
                </a:cubicBezTo>
                <a:cubicBezTo>
                  <a:pt x="503274" y="361190"/>
                  <a:pt x="738963" y="1803673"/>
                  <a:pt x="850605" y="2064171"/>
                </a:cubicBezTo>
                <a:cubicBezTo>
                  <a:pt x="962247" y="2324669"/>
                  <a:pt x="946298" y="1736334"/>
                  <a:pt x="1031358" y="16601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5" name="Ellipse 80"/>
          <p:cNvSpPr/>
          <p:nvPr/>
        </p:nvSpPr>
        <p:spPr>
          <a:xfrm>
            <a:off x="805425" y="4288659"/>
            <a:ext cx="489445" cy="509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/>
          </a:p>
        </p:txBody>
      </p:sp>
      <p:cxnSp>
        <p:nvCxnSpPr>
          <p:cNvPr id="116" name="Connecteur droit avec flèche 82"/>
          <p:cNvCxnSpPr/>
          <p:nvPr/>
        </p:nvCxnSpPr>
        <p:spPr>
          <a:xfrm>
            <a:off x="1343507" y="4543171"/>
            <a:ext cx="1321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4"/>
          <p:cNvGrpSpPr/>
          <p:nvPr/>
        </p:nvGrpSpPr>
        <p:grpSpPr>
          <a:xfrm>
            <a:off x="1945505" y="3152554"/>
            <a:ext cx="4638040" cy="2766695"/>
            <a:chOff x="2142707" y="2985223"/>
            <a:chExt cx="4638040" cy="2766695"/>
          </a:xfrm>
        </p:grpSpPr>
        <p:sp>
          <p:nvSpPr>
            <p:cNvPr id="107" name="ZoneTexte 27"/>
            <p:cNvSpPr txBox="1"/>
            <p:nvPr/>
          </p:nvSpPr>
          <p:spPr>
            <a:xfrm>
              <a:off x="2142707" y="2985223"/>
              <a:ext cx="13677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Velocity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08" name="Connecteur droit avec flèche 29"/>
            <p:cNvCxnSpPr/>
            <p:nvPr/>
          </p:nvCxnSpPr>
          <p:spPr>
            <a:xfrm flipH="1" flipV="1">
              <a:off x="3301260" y="3039984"/>
              <a:ext cx="2261" cy="251072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30"/>
            <p:cNvCxnSpPr/>
            <p:nvPr/>
          </p:nvCxnSpPr>
          <p:spPr>
            <a:xfrm flipV="1">
              <a:off x="2941217" y="5250511"/>
              <a:ext cx="3024740" cy="8572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ZoneTexte 31"/>
            <p:cNvSpPr txBox="1"/>
            <p:nvPr/>
          </p:nvSpPr>
          <p:spPr>
            <a:xfrm>
              <a:off x="5299927" y="5291543"/>
              <a:ext cx="14808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position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e 37"/>
            <p:cNvGrpSpPr/>
            <p:nvPr/>
          </p:nvGrpSpPr>
          <p:grpSpPr>
            <a:xfrm>
              <a:off x="3317326" y="3639933"/>
              <a:ext cx="2666976" cy="1124693"/>
              <a:chOff x="2078428" y="3666573"/>
              <a:chExt cx="2666976" cy="1124693"/>
            </a:xfrm>
          </p:grpSpPr>
          <p:cxnSp>
            <p:nvCxnSpPr>
              <p:cNvPr id="112" name="Connecteur droit 16"/>
              <p:cNvCxnSpPr/>
              <p:nvPr/>
            </p:nvCxnSpPr>
            <p:spPr>
              <a:xfrm>
                <a:off x="2078428" y="3666573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36"/>
              <p:cNvCxnSpPr/>
              <p:nvPr/>
            </p:nvCxnSpPr>
            <p:spPr>
              <a:xfrm>
                <a:off x="3411916" y="3666573"/>
                <a:ext cx="0" cy="111762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38"/>
              <p:cNvCxnSpPr/>
              <p:nvPr/>
            </p:nvCxnSpPr>
            <p:spPr>
              <a:xfrm>
                <a:off x="3411916" y="4791266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7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>
          <a:xfrm>
            <a:off x="136975" y="3605716"/>
            <a:ext cx="1944001" cy="1677056"/>
          </a:xfrm>
          <a:prstGeom prst="rect">
            <a:avLst/>
          </a:prstGeom>
        </p:spPr>
      </p:pic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Non linear instabilities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40" y="1264285"/>
            <a:ext cx="6012815" cy="2947035"/>
          </a:xfrm>
          <a:prstGeom prst="rect">
            <a:avLst/>
          </a:prstGeom>
        </p:spPr>
      </p:pic>
      <p:sp>
        <p:nvSpPr>
          <p:cNvPr id="58" name="Text Box 57"/>
          <p:cNvSpPr txBox="1"/>
          <p:nvPr/>
        </p:nvSpPr>
        <p:spPr>
          <a:xfrm>
            <a:off x="8783320" y="651510"/>
            <a:ext cx="37788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chemeClr val="tx2"/>
                </a:solidFill>
              </a:rPr>
              <a:t>2. Discrete energy instability 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539990" y="1956435"/>
            <a:ext cx="5721350" cy="591820"/>
          </a:xfrm>
          <a:prstGeom prst="ellipse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Google Shape;185;p4"/>
              <p:cNvSpPr txBox="1"/>
              <p:nvPr/>
            </p:nvSpPr>
            <p:spPr>
              <a:xfrm>
                <a:off x="7171055" y="4276090"/>
                <a:ext cx="6452870" cy="643890"/>
              </a:xfrm>
              <a:prstGeom prst="rect">
                <a:avLst/>
              </a:prstGeom>
              <a:noFill/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p>
                <a:pPr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3F4F"/>
                  </a:buClr>
                  <a:buSzPts val="1800"/>
                  <a:buFont typeface="Arial"/>
                  <a:buNone/>
                </a:pP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Need to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bound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energy </a:t>
                </a: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entropy stable 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scheme</a:t>
                </a:r>
                <a:endParaRPr lang="en-US" altLang="en-GB" sz="2400">
                  <a:solidFill>
                    <a:schemeClr val="tx2"/>
                  </a:solidFill>
                  <a:ea typeface="Calibri"/>
                  <a:cs typeface="+mn-lt"/>
                  <a:sym typeface="Calibri"/>
                </a:endParaRPr>
              </a:p>
            </p:txBody>
          </p:sp>
        </mc:Choice>
        <mc:Fallback>
          <p:sp>
            <p:nvSpPr>
              <p:cNvPr id="88" name="Google Shape;185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055" y="4276090"/>
                <a:ext cx="6452870" cy="643890"/>
              </a:xfrm>
              <a:prstGeom prst="rect">
                <a:avLst/>
              </a:prstGeom>
              <a:blipFill rotWithShape="1">
                <a:blip r:embed="rId3"/>
                <a:stretch>
                  <a:fillRect l="-226" t="-2268" r="-216" b="-2170"/>
                </a:stretch>
              </a:blipFill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Forme libre 2"/>
          <p:cNvSpPr/>
          <p:nvPr/>
        </p:nvSpPr>
        <p:spPr>
          <a:xfrm>
            <a:off x="1142365" y="1183005"/>
            <a:ext cx="2994025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Shock waves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/under-resolved turbulence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induce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oscillations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Forme libre 32"/>
          <p:cNvSpPr/>
          <p:nvPr/>
        </p:nvSpPr>
        <p:spPr>
          <a:xfrm>
            <a:off x="3720465" y="3350895"/>
            <a:ext cx="1189990" cy="2037715"/>
          </a:xfrm>
          <a:custGeom>
            <a:avLst/>
            <a:gdLst>
              <a:gd name="connsiteX0" fmla="*/ 0 w 1031358"/>
              <a:gd name="connsiteY0" fmla="*/ 479920 h 2130271"/>
              <a:gd name="connsiteX1" fmla="*/ 361507 w 1031358"/>
              <a:gd name="connsiteY1" fmla="*/ 97148 h 2130271"/>
              <a:gd name="connsiteX2" fmla="*/ 850605 w 1031358"/>
              <a:gd name="connsiteY2" fmla="*/ 2064171 h 2130271"/>
              <a:gd name="connsiteX3" fmla="*/ 1031358 w 1031358"/>
              <a:gd name="connsiteY3" fmla="*/ 1660134 h 2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358" h="2130271">
                <a:moveTo>
                  <a:pt x="0" y="479920"/>
                </a:moveTo>
                <a:cubicBezTo>
                  <a:pt x="109870" y="156513"/>
                  <a:pt x="219740" y="-166894"/>
                  <a:pt x="361507" y="97148"/>
                </a:cubicBezTo>
                <a:cubicBezTo>
                  <a:pt x="503274" y="361190"/>
                  <a:pt x="738963" y="1803673"/>
                  <a:pt x="850605" y="2064171"/>
                </a:cubicBezTo>
                <a:cubicBezTo>
                  <a:pt x="962247" y="2324669"/>
                  <a:pt x="946298" y="1736334"/>
                  <a:pt x="1031358" y="16601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5" name="Ellipse 80"/>
          <p:cNvSpPr/>
          <p:nvPr/>
        </p:nvSpPr>
        <p:spPr>
          <a:xfrm>
            <a:off x="805425" y="4288659"/>
            <a:ext cx="489445" cy="509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/>
          </a:p>
        </p:txBody>
      </p:sp>
      <p:cxnSp>
        <p:nvCxnSpPr>
          <p:cNvPr id="116" name="Connecteur droit avec flèche 82"/>
          <p:cNvCxnSpPr/>
          <p:nvPr/>
        </p:nvCxnSpPr>
        <p:spPr>
          <a:xfrm>
            <a:off x="1343507" y="4543171"/>
            <a:ext cx="1321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4"/>
          <p:cNvGrpSpPr/>
          <p:nvPr/>
        </p:nvGrpSpPr>
        <p:grpSpPr>
          <a:xfrm>
            <a:off x="1945505" y="3152554"/>
            <a:ext cx="4638040" cy="2766695"/>
            <a:chOff x="2142707" y="2985223"/>
            <a:chExt cx="4638040" cy="2766695"/>
          </a:xfrm>
        </p:grpSpPr>
        <p:sp>
          <p:nvSpPr>
            <p:cNvPr id="107" name="ZoneTexte 27"/>
            <p:cNvSpPr txBox="1"/>
            <p:nvPr/>
          </p:nvSpPr>
          <p:spPr>
            <a:xfrm>
              <a:off x="2142707" y="2985223"/>
              <a:ext cx="13677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Velocity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08" name="Connecteur droit avec flèche 29"/>
            <p:cNvCxnSpPr/>
            <p:nvPr/>
          </p:nvCxnSpPr>
          <p:spPr>
            <a:xfrm flipH="1" flipV="1">
              <a:off x="3301260" y="3039984"/>
              <a:ext cx="2261" cy="251072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30"/>
            <p:cNvCxnSpPr/>
            <p:nvPr/>
          </p:nvCxnSpPr>
          <p:spPr>
            <a:xfrm flipV="1">
              <a:off x="2941217" y="5250511"/>
              <a:ext cx="3024740" cy="8572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ZoneTexte 31"/>
            <p:cNvSpPr txBox="1"/>
            <p:nvPr/>
          </p:nvSpPr>
          <p:spPr>
            <a:xfrm>
              <a:off x="5299927" y="5291543"/>
              <a:ext cx="14808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position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e 37"/>
            <p:cNvGrpSpPr/>
            <p:nvPr/>
          </p:nvGrpSpPr>
          <p:grpSpPr>
            <a:xfrm>
              <a:off x="3317326" y="3639933"/>
              <a:ext cx="2666976" cy="1124693"/>
              <a:chOff x="2078428" y="3666573"/>
              <a:chExt cx="2666976" cy="1124693"/>
            </a:xfrm>
          </p:grpSpPr>
          <p:cxnSp>
            <p:nvCxnSpPr>
              <p:cNvPr id="112" name="Connecteur droit 16"/>
              <p:cNvCxnSpPr/>
              <p:nvPr/>
            </p:nvCxnSpPr>
            <p:spPr>
              <a:xfrm>
                <a:off x="2078428" y="3666573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36"/>
              <p:cNvCxnSpPr/>
              <p:nvPr/>
            </p:nvCxnSpPr>
            <p:spPr>
              <a:xfrm>
                <a:off x="3411916" y="3666573"/>
                <a:ext cx="0" cy="111762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38"/>
              <p:cNvCxnSpPr/>
              <p:nvPr/>
            </p:nvCxnSpPr>
            <p:spPr>
              <a:xfrm>
                <a:off x="3411916" y="4791266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animBg="1"/>
      <p:bldP spid="8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7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>
          <a:xfrm>
            <a:off x="136975" y="3605716"/>
            <a:ext cx="1944001" cy="1677056"/>
          </a:xfrm>
          <a:prstGeom prst="rect">
            <a:avLst/>
          </a:prstGeom>
        </p:spPr>
      </p:pic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Non linear instabilities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40" y="1264285"/>
            <a:ext cx="6012815" cy="2947035"/>
          </a:xfrm>
          <a:prstGeom prst="rect">
            <a:avLst/>
          </a:prstGeom>
        </p:spPr>
      </p:pic>
      <p:sp>
        <p:nvSpPr>
          <p:cNvPr id="58" name="Text Box 57"/>
          <p:cNvSpPr txBox="1"/>
          <p:nvPr/>
        </p:nvSpPr>
        <p:spPr>
          <a:xfrm>
            <a:off x="8783320" y="651510"/>
            <a:ext cx="37788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chemeClr val="tx2"/>
                </a:solidFill>
              </a:rPr>
              <a:t>2. Discrete energy instability 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539990" y="1956435"/>
            <a:ext cx="5721350" cy="591820"/>
          </a:xfrm>
          <a:prstGeom prst="ellipse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Google Shape;185;p4"/>
              <p:cNvSpPr txBox="1"/>
              <p:nvPr/>
            </p:nvSpPr>
            <p:spPr>
              <a:xfrm>
                <a:off x="7171055" y="4276090"/>
                <a:ext cx="6452870" cy="643890"/>
              </a:xfrm>
              <a:prstGeom prst="rect">
                <a:avLst/>
              </a:prstGeom>
              <a:noFill/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p>
                <a:pPr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3F4F"/>
                  </a:buClr>
                  <a:buSzPts val="1800"/>
                  <a:buFont typeface="Arial"/>
                  <a:buNone/>
                </a:pP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Need to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bound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energy </a:t>
                </a: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entropy stable 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scheme</a:t>
                </a:r>
                <a:endParaRPr lang="en-US" altLang="en-GB" sz="2400">
                  <a:solidFill>
                    <a:schemeClr val="tx2"/>
                  </a:solidFill>
                  <a:ea typeface="Calibri"/>
                  <a:cs typeface="+mn-lt"/>
                  <a:sym typeface="Calibri"/>
                </a:endParaRPr>
              </a:p>
            </p:txBody>
          </p:sp>
        </mc:Choice>
        <mc:Fallback>
          <p:sp>
            <p:nvSpPr>
              <p:cNvPr id="88" name="Google Shape;185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055" y="4276090"/>
                <a:ext cx="6452870" cy="643890"/>
              </a:xfrm>
              <a:prstGeom prst="rect">
                <a:avLst/>
              </a:prstGeom>
              <a:blipFill rotWithShape="1">
                <a:blip r:embed="rId3"/>
                <a:stretch>
                  <a:fillRect l="-226" t="-2268" r="-216" b="-2170"/>
                </a:stretch>
              </a:blipFill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Forme libre 2"/>
          <p:cNvSpPr/>
          <p:nvPr/>
        </p:nvSpPr>
        <p:spPr>
          <a:xfrm>
            <a:off x="1142365" y="1183005"/>
            <a:ext cx="2994025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Shock waves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/under-resolved turbulence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induce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oscillations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Forme libre 32"/>
          <p:cNvSpPr/>
          <p:nvPr/>
        </p:nvSpPr>
        <p:spPr>
          <a:xfrm>
            <a:off x="3720465" y="3350895"/>
            <a:ext cx="1189990" cy="2037715"/>
          </a:xfrm>
          <a:custGeom>
            <a:avLst/>
            <a:gdLst>
              <a:gd name="connsiteX0" fmla="*/ 0 w 1031358"/>
              <a:gd name="connsiteY0" fmla="*/ 479920 h 2130271"/>
              <a:gd name="connsiteX1" fmla="*/ 361507 w 1031358"/>
              <a:gd name="connsiteY1" fmla="*/ 97148 h 2130271"/>
              <a:gd name="connsiteX2" fmla="*/ 850605 w 1031358"/>
              <a:gd name="connsiteY2" fmla="*/ 2064171 h 2130271"/>
              <a:gd name="connsiteX3" fmla="*/ 1031358 w 1031358"/>
              <a:gd name="connsiteY3" fmla="*/ 1660134 h 2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358" h="2130271">
                <a:moveTo>
                  <a:pt x="0" y="479920"/>
                </a:moveTo>
                <a:cubicBezTo>
                  <a:pt x="109870" y="156513"/>
                  <a:pt x="219740" y="-166894"/>
                  <a:pt x="361507" y="97148"/>
                </a:cubicBezTo>
                <a:cubicBezTo>
                  <a:pt x="503274" y="361190"/>
                  <a:pt x="738963" y="1803673"/>
                  <a:pt x="850605" y="2064171"/>
                </a:cubicBezTo>
                <a:cubicBezTo>
                  <a:pt x="962247" y="2324669"/>
                  <a:pt x="946298" y="1736334"/>
                  <a:pt x="1031358" y="16601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5" name="Ellipse 80"/>
          <p:cNvSpPr/>
          <p:nvPr/>
        </p:nvSpPr>
        <p:spPr>
          <a:xfrm>
            <a:off x="805425" y="4288659"/>
            <a:ext cx="489445" cy="509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/>
          </a:p>
        </p:txBody>
      </p:sp>
      <p:cxnSp>
        <p:nvCxnSpPr>
          <p:cNvPr id="116" name="Connecteur droit avec flèche 82"/>
          <p:cNvCxnSpPr/>
          <p:nvPr/>
        </p:nvCxnSpPr>
        <p:spPr>
          <a:xfrm>
            <a:off x="1343507" y="4543171"/>
            <a:ext cx="1321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4"/>
          <p:cNvGrpSpPr/>
          <p:nvPr/>
        </p:nvGrpSpPr>
        <p:grpSpPr>
          <a:xfrm>
            <a:off x="1945505" y="3152554"/>
            <a:ext cx="4638040" cy="2766695"/>
            <a:chOff x="2142707" y="2985223"/>
            <a:chExt cx="4638040" cy="2766695"/>
          </a:xfrm>
        </p:grpSpPr>
        <p:sp>
          <p:nvSpPr>
            <p:cNvPr id="107" name="ZoneTexte 27"/>
            <p:cNvSpPr txBox="1"/>
            <p:nvPr/>
          </p:nvSpPr>
          <p:spPr>
            <a:xfrm>
              <a:off x="2142707" y="2985223"/>
              <a:ext cx="13677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Velocity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08" name="Connecteur droit avec flèche 29"/>
            <p:cNvCxnSpPr/>
            <p:nvPr/>
          </p:nvCxnSpPr>
          <p:spPr>
            <a:xfrm flipH="1" flipV="1">
              <a:off x="3301260" y="3039984"/>
              <a:ext cx="2261" cy="251072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30"/>
            <p:cNvCxnSpPr/>
            <p:nvPr/>
          </p:nvCxnSpPr>
          <p:spPr>
            <a:xfrm flipV="1">
              <a:off x="2941217" y="5250511"/>
              <a:ext cx="3024740" cy="8572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ZoneTexte 31"/>
            <p:cNvSpPr txBox="1"/>
            <p:nvPr/>
          </p:nvSpPr>
          <p:spPr>
            <a:xfrm>
              <a:off x="5299927" y="5291543"/>
              <a:ext cx="14808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position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e 37"/>
            <p:cNvGrpSpPr/>
            <p:nvPr/>
          </p:nvGrpSpPr>
          <p:grpSpPr>
            <a:xfrm>
              <a:off x="3317326" y="3639933"/>
              <a:ext cx="2666976" cy="1124693"/>
              <a:chOff x="2078428" y="3666573"/>
              <a:chExt cx="2666976" cy="1124693"/>
            </a:xfrm>
          </p:grpSpPr>
          <p:cxnSp>
            <p:nvCxnSpPr>
              <p:cNvPr id="112" name="Connecteur droit 16"/>
              <p:cNvCxnSpPr/>
              <p:nvPr/>
            </p:nvCxnSpPr>
            <p:spPr>
              <a:xfrm>
                <a:off x="2078428" y="3666573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36"/>
              <p:cNvCxnSpPr/>
              <p:nvPr/>
            </p:nvCxnSpPr>
            <p:spPr>
              <a:xfrm>
                <a:off x="3411916" y="3666573"/>
                <a:ext cx="0" cy="111762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38"/>
              <p:cNvCxnSpPr/>
              <p:nvPr/>
            </p:nvCxnSpPr>
            <p:spPr>
              <a:xfrm>
                <a:off x="3411916" y="4791266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 Box 5"/>
          <p:cNvSpPr txBox="1"/>
          <p:nvPr/>
        </p:nvSpPr>
        <p:spPr>
          <a:xfrm>
            <a:off x="7171690" y="4937760"/>
            <a:ext cx="655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00000"/>
              </a:lnSpc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Entropy</a:t>
            </a:r>
            <a:r>
              <a:rPr lang="en-US" sz="2400">
                <a:solidFill>
                  <a:schemeClr val="tx2"/>
                </a:solidFill>
              </a:rPr>
              <a:t> function and fluxes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animBg="1"/>
      <p:bldP spid="8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7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>
          <a:xfrm>
            <a:off x="136975" y="3605716"/>
            <a:ext cx="1944001" cy="1677056"/>
          </a:xfrm>
          <a:prstGeom prst="rect">
            <a:avLst/>
          </a:prstGeom>
        </p:spPr>
      </p:pic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Non linear instabilities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40" y="1264285"/>
            <a:ext cx="6012815" cy="2947035"/>
          </a:xfrm>
          <a:prstGeom prst="rect">
            <a:avLst/>
          </a:prstGeom>
        </p:spPr>
      </p:pic>
      <p:sp>
        <p:nvSpPr>
          <p:cNvPr id="58" name="Text Box 57"/>
          <p:cNvSpPr txBox="1"/>
          <p:nvPr/>
        </p:nvSpPr>
        <p:spPr>
          <a:xfrm>
            <a:off x="8783320" y="651510"/>
            <a:ext cx="37788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chemeClr val="tx2"/>
                </a:solidFill>
              </a:rPr>
              <a:t>2. Discrete energy instability 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539990" y="1956435"/>
            <a:ext cx="5721350" cy="591820"/>
          </a:xfrm>
          <a:prstGeom prst="ellipse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Google Shape;185;p4"/>
              <p:cNvSpPr txBox="1"/>
              <p:nvPr/>
            </p:nvSpPr>
            <p:spPr>
              <a:xfrm>
                <a:off x="7171055" y="4276090"/>
                <a:ext cx="6452870" cy="643890"/>
              </a:xfrm>
              <a:prstGeom prst="rect">
                <a:avLst/>
              </a:prstGeom>
              <a:noFill/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p>
                <a:pPr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3F4F"/>
                  </a:buClr>
                  <a:buSzPts val="1800"/>
                  <a:buFont typeface="Arial"/>
                  <a:buNone/>
                </a:pP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Need to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bound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energy </a:t>
                </a: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entropy stable 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scheme</a:t>
                </a:r>
                <a:endParaRPr lang="en-US" altLang="en-GB" sz="2400">
                  <a:solidFill>
                    <a:schemeClr val="tx2"/>
                  </a:solidFill>
                  <a:ea typeface="Calibri"/>
                  <a:cs typeface="+mn-lt"/>
                  <a:sym typeface="Calibri"/>
                </a:endParaRPr>
              </a:p>
            </p:txBody>
          </p:sp>
        </mc:Choice>
        <mc:Fallback>
          <p:sp>
            <p:nvSpPr>
              <p:cNvPr id="88" name="Google Shape;185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055" y="4276090"/>
                <a:ext cx="6452870" cy="643890"/>
              </a:xfrm>
              <a:prstGeom prst="rect">
                <a:avLst/>
              </a:prstGeom>
              <a:blipFill rotWithShape="1">
                <a:blip r:embed="rId3"/>
                <a:stretch>
                  <a:fillRect l="-226" t="-2268" r="-216" b="-2170"/>
                </a:stretch>
              </a:blipFill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Forme libre 2"/>
          <p:cNvSpPr/>
          <p:nvPr/>
        </p:nvSpPr>
        <p:spPr>
          <a:xfrm>
            <a:off x="1142365" y="1183005"/>
            <a:ext cx="2994025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Shock waves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/under-resolved turbulence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induce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oscillations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Forme libre 32"/>
          <p:cNvSpPr/>
          <p:nvPr/>
        </p:nvSpPr>
        <p:spPr>
          <a:xfrm>
            <a:off x="3720465" y="3350895"/>
            <a:ext cx="1189990" cy="2037715"/>
          </a:xfrm>
          <a:custGeom>
            <a:avLst/>
            <a:gdLst>
              <a:gd name="connsiteX0" fmla="*/ 0 w 1031358"/>
              <a:gd name="connsiteY0" fmla="*/ 479920 h 2130271"/>
              <a:gd name="connsiteX1" fmla="*/ 361507 w 1031358"/>
              <a:gd name="connsiteY1" fmla="*/ 97148 h 2130271"/>
              <a:gd name="connsiteX2" fmla="*/ 850605 w 1031358"/>
              <a:gd name="connsiteY2" fmla="*/ 2064171 h 2130271"/>
              <a:gd name="connsiteX3" fmla="*/ 1031358 w 1031358"/>
              <a:gd name="connsiteY3" fmla="*/ 1660134 h 2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358" h="2130271">
                <a:moveTo>
                  <a:pt x="0" y="479920"/>
                </a:moveTo>
                <a:cubicBezTo>
                  <a:pt x="109870" y="156513"/>
                  <a:pt x="219740" y="-166894"/>
                  <a:pt x="361507" y="97148"/>
                </a:cubicBezTo>
                <a:cubicBezTo>
                  <a:pt x="503274" y="361190"/>
                  <a:pt x="738963" y="1803673"/>
                  <a:pt x="850605" y="2064171"/>
                </a:cubicBezTo>
                <a:cubicBezTo>
                  <a:pt x="962247" y="2324669"/>
                  <a:pt x="946298" y="1736334"/>
                  <a:pt x="1031358" y="16601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5" name="Ellipse 80"/>
          <p:cNvSpPr/>
          <p:nvPr/>
        </p:nvSpPr>
        <p:spPr>
          <a:xfrm>
            <a:off x="805425" y="4288659"/>
            <a:ext cx="489445" cy="509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/>
          </a:p>
        </p:txBody>
      </p:sp>
      <p:cxnSp>
        <p:nvCxnSpPr>
          <p:cNvPr id="116" name="Connecteur droit avec flèche 82"/>
          <p:cNvCxnSpPr/>
          <p:nvPr/>
        </p:nvCxnSpPr>
        <p:spPr>
          <a:xfrm>
            <a:off x="1343507" y="4543171"/>
            <a:ext cx="1321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4"/>
          <p:cNvGrpSpPr/>
          <p:nvPr/>
        </p:nvGrpSpPr>
        <p:grpSpPr>
          <a:xfrm>
            <a:off x="1945505" y="3152554"/>
            <a:ext cx="4638040" cy="2766695"/>
            <a:chOff x="2142707" y="2985223"/>
            <a:chExt cx="4638040" cy="2766695"/>
          </a:xfrm>
        </p:grpSpPr>
        <p:sp>
          <p:nvSpPr>
            <p:cNvPr id="107" name="ZoneTexte 27"/>
            <p:cNvSpPr txBox="1"/>
            <p:nvPr/>
          </p:nvSpPr>
          <p:spPr>
            <a:xfrm>
              <a:off x="2142707" y="2985223"/>
              <a:ext cx="13677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Velocity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08" name="Connecteur droit avec flèche 29"/>
            <p:cNvCxnSpPr/>
            <p:nvPr/>
          </p:nvCxnSpPr>
          <p:spPr>
            <a:xfrm flipH="1" flipV="1">
              <a:off x="3301260" y="3039984"/>
              <a:ext cx="2261" cy="251072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30"/>
            <p:cNvCxnSpPr/>
            <p:nvPr/>
          </p:nvCxnSpPr>
          <p:spPr>
            <a:xfrm flipV="1">
              <a:off x="2941217" y="5250511"/>
              <a:ext cx="3024740" cy="8572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ZoneTexte 31"/>
            <p:cNvSpPr txBox="1"/>
            <p:nvPr/>
          </p:nvSpPr>
          <p:spPr>
            <a:xfrm>
              <a:off x="5299927" y="5291543"/>
              <a:ext cx="14808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position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e 37"/>
            <p:cNvGrpSpPr/>
            <p:nvPr/>
          </p:nvGrpSpPr>
          <p:grpSpPr>
            <a:xfrm>
              <a:off x="3317326" y="3639933"/>
              <a:ext cx="2666976" cy="1124693"/>
              <a:chOff x="2078428" y="3666573"/>
              <a:chExt cx="2666976" cy="1124693"/>
            </a:xfrm>
          </p:grpSpPr>
          <p:cxnSp>
            <p:nvCxnSpPr>
              <p:cNvPr id="112" name="Connecteur droit 16"/>
              <p:cNvCxnSpPr/>
              <p:nvPr/>
            </p:nvCxnSpPr>
            <p:spPr>
              <a:xfrm>
                <a:off x="2078428" y="3666573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36"/>
              <p:cNvCxnSpPr/>
              <p:nvPr/>
            </p:nvCxnSpPr>
            <p:spPr>
              <a:xfrm>
                <a:off x="3411916" y="3666573"/>
                <a:ext cx="0" cy="111762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38"/>
              <p:cNvCxnSpPr/>
              <p:nvPr/>
            </p:nvCxnSpPr>
            <p:spPr>
              <a:xfrm>
                <a:off x="3411916" y="4791266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/>
              <p:cNvSpPr txBox="1"/>
              <p:nvPr/>
            </p:nvSpPr>
            <p:spPr>
              <a:xfrm>
                <a:off x="7171690" y="4937760"/>
                <a:ext cx="6553200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 algn="l">
                  <a:lnSpc>
                    <a:spcPct val="100000"/>
                  </a:lnSpc>
                  <a:buFont typeface="Arial" panose="02080604020202020204" pitchFamily="34" charset="0"/>
                  <a:buChar char="•"/>
                </a:pPr>
                <a:r>
                  <a:rPr lang="en-US" sz="2400" b="1">
                    <a:solidFill>
                      <a:schemeClr val="tx2"/>
                    </a:solidFill>
                  </a:rPr>
                  <a:t>Entropy</a:t>
                </a:r>
                <a:r>
                  <a:rPr lang="en-US" sz="2400">
                    <a:solidFill>
                      <a:schemeClr val="tx2"/>
                    </a:solidFill>
                  </a:rPr>
                  <a:t> function and fluxes</a:t>
                </a:r>
                <a:endParaRPr lang="en-US" sz="2400">
                  <a:solidFill>
                    <a:schemeClr val="tx2"/>
                  </a:solidFill>
                </a:endParaRPr>
              </a:p>
              <a:p>
                <a:pPr marL="285750" indent="-285750" algn="l">
                  <a:lnSpc>
                    <a:spcPct val="100000"/>
                  </a:lnSpc>
                  <a:buFont typeface="Arial" panose="02080604020202020204" pitchFamily="34" charset="0"/>
                  <a:buChar char="•"/>
                </a:pPr>
                <a:r>
                  <a:rPr lang="en-US" sz="2400" b="1">
                    <a:solidFill>
                      <a:schemeClr val="tx2"/>
                    </a:solidFill>
                    <a:sym typeface="+mn-ea"/>
                  </a:rPr>
                  <a:t>Two-point</a:t>
                </a:r>
                <a:r>
                  <a:rPr lang="en-US" sz="2400">
                    <a:solidFill>
                      <a:schemeClr val="tx2"/>
                    </a:solidFill>
                    <a:sym typeface="+mn-ea"/>
                  </a:rPr>
                  <a:t> numerical flux </a:t>
                </a: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sz="2400">
                    <a:solidFill>
                      <a:schemeClr val="tx2"/>
                    </a:solidFill>
                    <a:sym typeface="+mn-ea"/>
                  </a:rPr>
                  <a:t> </a:t>
                </a:r>
                <a:r>
                  <a:rPr lang="en-US" sz="2400" b="1">
                    <a:solidFill>
                      <a:schemeClr val="tx2"/>
                    </a:solidFill>
                    <a:sym typeface="+mn-ea"/>
                  </a:rPr>
                  <a:t>entropy consistent</a:t>
                </a:r>
                <a:endParaRPr lang="en-US" sz="240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90" y="4937760"/>
                <a:ext cx="6553200" cy="8299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animBg="1"/>
      <p:bldP spid="8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7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>
          <a:xfrm>
            <a:off x="136975" y="3605716"/>
            <a:ext cx="1944001" cy="1677056"/>
          </a:xfrm>
          <a:prstGeom prst="rect">
            <a:avLst/>
          </a:prstGeom>
        </p:spPr>
      </p:pic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Non linear instabilities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40" y="1264285"/>
            <a:ext cx="6012815" cy="2947035"/>
          </a:xfrm>
          <a:prstGeom prst="rect">
            <a:avLst/>
          </a:prstGeom>
        </p:spPr>
      </p:pic>
      <p:sp>
        <p:nvSpPr>
          <p:cNvPr id="58" name="Text Box 57"/>
          <p:cNvSpPr txBox="1"/>
          <p:nvPr/>
        </p:nvSpPr>
        <p:spPr>
          <a:xfrm>
            <a:off x="8783320" y="651510"/>
            <a:ext cx="37788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chemeClr val="tx2"/>
                </a:solidFill>
              </a:rPr>
              <a:t>2. Discrete energy instability 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539990" y="1956435"/>
            <a:ext cx="5721350" cy="591820"/>
          </a:xfrm>
          <a:prstGeom prst="ellipse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Google Shape;185;p4"/>
              <p:cNvSpPr txBox="1"/>
              <p:nvPr/>
            </p:nvSpPr>
            <p:spPr>
              <a:xfrm>
                <a:off x="7171055" y="4276090"/>
                <a:ext cx="6452870" cy="643890"/>
              </a:xfrm>
              <a:prstGeom prst="rect">
                <a:avLst/>
              </a:prstGeom>
              <a:noFill/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p>
                <a:pPr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3F4F"/>
                  </a:buClr>
                  <a:buSzPts val="1800"/>
                  <a:buFont typeface="Arial"/>
                  <a:buNone/>
                </a:pP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Need to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bound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energy </a:t>
                </a: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MS Mincho" charset="0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entropy stable 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scheme</a:t>
                </a:r>
                <a:endParaRPr lang="en-US" altLang="en-GB" sz="2400">
                  <a:solidFill>
                    <a:schemeClr val="tx2"/>
                  </a:solidFill>
                  <a:ea typeface="Calibri"/>
                  <a:cs typeface="+mn-lt"/>
                  <a:sym typeface="Calibri"/>
                </a:endParaRPr>
              </a:p>
            </p:txBody>
          </p:sp>
        </mc:Choice>
        <mc:Fallback>
          <p:sp>
            <p:nvSpPr>
              <p:cNvPr id="88" name="Google Shape;185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055" y="4276090"/>
                <a:ext cx="6452870" cy="643890"/>
              </a:xfrm>
              <a:prstGeom prst="rect">
                <a:avLst/>
              </a:prstGeom>
              <a:blipFill rotWithShape="1">
                <a:blip r:embed="rId3"/>
                <a:stretch>
                  <a:fillRect l="-226" t="-2268" r="-216" b="-2170"/>
                </a:stretch>
              </a:blipFill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Forme libre 2"/>
          <p:cNvSpPr/>
          <p:nvPr/>
        </p:nvSpPr>
        <p:spPr>
          <a:xfrm>
            <a:off x="1142365" y="1183005"/>
            <a:ext cx="2994025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Shock waves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/under-resolved turbulence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induce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oscillations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Forme libre 32"/>
          <p:cNvSpPr/>
          <p:nvPr/>
        </p:nvSpPr>
        <p:spPr>
          <a:xfrm>
            <a:off x="3720465" y="3350895"/>
            <a:ext cx="1189990" cy="2037715"/>
          </a:xfrm>
          <a:custGeom>
            <a:avLst/>
            <a:gdLst>
              <a:gd name="connsiteX0" fmla="*/ 0 w 1031358"/>
              <a:gd name="connsiteY0" fmla="*/ 479920 h 2130271"/>
              <a:gd name="connsiteX1" fmla="*/ 361507 w 1031358"/>
              <a:gd name="connsiteY1" fmla="*/ 97148 h 2130271"/>
              <a:gd name="connsiteX2" fmla="*/ 850605 w 1031358"/>
              <a:gd name="connsiteY2" fmla="*/ 2064171 h 2130271"/>
              <a:gd name="connsiteX3" fmla="*/ 1031358 w 1031358"/>
              <a:gd name="connsiteY3" fmla="*/ 1660134 h 2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358" h="2130271">
                <a:moveTo>
                  <a:pt x="0" y="479920"/>
                </a:moveTo>
                <a:cubicBezTo>
                  <a:pt x="109870" y="156513"/>
                  <a:pt x="219740" y="-166894"/>
                  <a:pt x="361507" y="97148"/>
                </a:cubicBezTo>
                <a:cubicBezTo>
                  <a:pt x="503274" y="361190"/>
                  <a:pt x="738963" y="1803673"/>
                  <a:pt x="850605" y="2064171"/>
                </a:cubicBezTo>
                <a:cubicBezTo>
                  <a:pt x="962247" y="2324669"/>
                  <a:pt x="946298" y="1736334"/>
                  <a:pt x="1031358" y="16601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5" name="Ellipse 80"/>
          <p:cNvSpPr/>
          <p:nvPr/>
        </p:nvSpPr>
        <p:spPr>
          <a:xfrm>
            <a:off x="805425" y="4288659"/>
            <a:ext cx="489445" cy="509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/>
          </a:p>
        </p:txBody>
      </p:sp>
      <p:cxnSp>
        <p:nvCxnSpPr>
          <p:cNvPr id="116" name="Connecteur droit avec flèche 82"/>
          <p:cNvCxnSpPr/>
          <p:nvPr/>
        </p:nvCxnSpPr>
        <p:spPr>
          <a:xfrm>
            <a:off x="1343507" y="4543171"/>
            <a:ext cx="1321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4"/>
          <p:cNvGrpSpPr/>
          <p:nvPr/>
        </p:nvGrpSpPr>
        <p:grpSpPr>
          <a:xfrm>
            <a:off x="1945505" y="3152554"/>
            <a:ext cx="4638040" cy="2766695"/>
            <a:chOff x="2142707" y="2985223"/>
            <a:chExt cx="4638040" cy="2766695"/>
          </a:xfrm>
        </p:grpSpPr>
        <p:sp>
          <p:nvSpPr>
            <p:cNvPr id="107" name="ZoneTexte 27"/>
            <p:cNvSpPr txBox="1"/>
            <p:nvPr/>
          </p:nvSpPr>
          <p:spPr>
            <a:xfrm>
              <a:off x="2142707" y="2985223"/>
              <a:ext cx="13677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Velocity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08" name="Connecteur droit avec flèche 29"/>
            <p:cNvCxnSpPr/>
            <p:nvPr/>
          </p:nvCxnSpPr>
          <p:spPr>
            <a:xfrm flipH="1" flipV="1">
              <a:off x="3301260" y="3039984"/>
              <a:ext cx="2261" cy="251072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30"/>
            <p:cNvCxnSpPr/>
            <p:nvPr/>
          </p:nvCxnSpPr>
          <p:spPr>
            <a:xfrm flipV="1">
              <a:off x="2941217" y="5250511"/>
              <a:ext cx="3024740" cy="8572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ZoneTexte 31"/>
            <p:cNvSpPr txBox="1"/>
            <p:nvPr/>
          </p:nvSpPr>
          <p:spPr>
            <a:xfrm>
              <a:off x="5299927" y="5291543"/>
              <a:ext cx="14808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position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e 37"/>
            <p:cNvGrpSpPr/>
            <p:nvPr/>
          </p:nvGrpSpPr>
          <p:grpSpPr>
            <a:xfrm>
              <a:off x="3317326" y="3639933"/>
              <a:ext cx="2666976" cy="1124693"/>
              <a:chOff x="2078428" y="3666573"/>
              <a:chExt cx="2666976" cy="1124693"/>
            </a:xfrm>
          </p:grpSpPr>
          <p:cxnSp>
            <p:nvCxnSpPr>
              <p:cNvPr id="112" name="Connecteur droit 16"/>
              <p:cNvCxnSpPr/>
              <p:nvPr/>
            </p:nvCxnSpPr>
            <p:spPr>
              <a:xfrm>
                <a:off x="2078428" y="3666573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36"/>
              <p:cNvCxnSpPr/>
              <p:nvPr/>
            </p:nvCxnSpPr>
            <p:spPr>
              <a:xfrm>
                <a:off x="3411916" y="3666573"/>
                <a:ext cx="0" cy="111762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38"/>
              <p:cNvCxnSpPr/>
              <p:nvPr/>
            </p:nvCxnSpPr>
            <p:spPr>
              <a:xfrm>
                <a:off x="3411916" y="4791266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/>
              <p:cNvSpPr txBox="1"/>
              <p:nvPr/>
            </p:nvSpPr>
            <p:spPr>
              <a:xfrm>
                <a:off x="7171690" y="4937760"/>
                <a:ext cx="6553200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 algn="l">
                  <a:lnSpc>
                    <a:spcPct val="100000"/>
                  </a:lnSpc>
                  <a:buFont typeface="Arial" panose="02080604020202020204" pitchFamily="34" charset="0"/>
                  <a:buChar char="•"/>
                </a:pPr>
                <a:r>
                  <a:rPr lang="en-US" sz="2400" b="1">
                    <a:solidFill>
                      <a:schemeClr val="tx2"/>
                    </a:solidFill>
                  </a:rPr>
                  <a:t>Entropy</a:t>
                </a:r>
                <a:r>
                  <a:rPr lang="en-US" sz="2400">
                    <a:solidFill>
                      <a:schemeClr val="tx2"/>
                    </a:solidFill>
                  </a:rPr>
                  <a:t> function and fluxes</a:t>
                </a:r>
                <a:endParaRPr lang="en-US" sz="2400">
                  <a:solidFill>
                    <a:schemeClr val="tx2"/>
                  </a:solidFill>
                </a:endParaRPr>
              </a:p>
              <a:p>
                <a:pPr marL="285750" indent="-285750" algn="l">
                  <a:lnSpc>
                    <a:spcPct val="100000"/>
                  </a:lnSpc>
                  <a:buFont typeface="Arial" panose="02080604020202020204" pitchFamily="34" charset="0"/>
                  <a:buChar char="•"/>
                </a:pPr>
                <a:r>
                  <a:rPr lang="en-US" sz="2400" b="1">
                    <a:solidFill>
                      <a:schemeClr val="tx2"/>
                    </a:solidFill>
                    <a:sym typeface="+mn-ea"/>
                  </a:rPr>
                  <a:t>Two-point</a:t>
                </a:r>
                <a:r>
                  <a:rPr lang="en-US" sz="2400">
                    <a:solidFill>
                      <a:schemeClr val="tx2"/>
                    </a:solidFill>
                    <a:sym typeface="+mn-ea"/>
                  </a:rPr>
                  <a:t> numerical flux </a:t>
                </a: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sz="2400">
                    <a:solidFill>
                      <a:schemeClr val="tx2"/>
                    </a:solidFill>
                    <a:sym typeface="+mn-ea"/>
                  </a:rPr>
                  <a:t> </a:t>
                </a:r>
                <a:r>
                  <a:rPr lang="en-US" sz="2400" b="1">
                    <a:solidFill>
                      <a:schemeClr val="tx2"/>
                    </a:solidFill>
                    <a:sym typeface="+mn-ea"/>
                  </a:rPr>
                  <a:t>entropy consistent</a:t>
                </a:r>
                <a:endParaRPr lang="en-US" sz="2400">
                  <a:solidFill>
                    <a:schemeClr val="tx2"/>
                  </a:solidFill>
                </a:endParaRPr>
              </a:p>
              <a:p>
                <a:pPr marL="285750" indent="-285750" algn="l">
                  <a:lnSpc>
                    <a:spcPct val="100000"/>
                  </a:lnSpc>
                  <a:buFont typeface="Arial" panose="02080604020202020204" pitchFamily="34" charset="0"/>
                  <a:buChar char="•"/>
                </a:pPr>
                <a:r>
                  <a:rPr lang="en-US" sz="2400" b="1">
                    <a:solidFill>
                      <a:schemeClr val="tx2"/>
                    </a:solidFill>
                  </a:rPr>
                  <a:t>Summation-by-parts</a:t>
                </a:r>
                <a:r>
                  <a:rPr lang="en-US" sz="240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sz="2400">
                    <a:solidFill>
                      <a:schemeClr val="tx2"/>
                    </a:solidFill>
                  </a:rPr>
                  <a:t> reduce quadrature imprecision</a:t>
                </a:r>
                <a:endParaRPr lang="en-US" sz="240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90" y="4937760"/>
                <a:ext cx="6553200" cy="15684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animBg="1"/>
      <p:bldP spid="8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7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>
          <a:xfrm>
            <a:off x="136975" y="3605716"/>
            <a:ext cx="1944001" cy="1677056"/>
          </a:xfrm>
          <a:prstGeom prst="rect">
            <a:avLst/>
          </a:prstGeom>
        </p:spPr>
      </p:pic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Non linear instabilities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40" y="1264285"/>
            <a:ext cx="6012815" cy="2947035"/>
          </a:xfrm>
          <a:prstGeom prst="rect">
            <a:avLst/>
          </a:prstGeom>
        </p:spPr>
      </p:pic>
      <p:sp>
        <p:nvSpPr>
          <p:cNvPr id="58" name="Text Box 57"/>
          <p:cNvSpPr txBox="1"/>
          <p:nvPr/>
        </p:nvSpPr>
        <p:spPr>
          <a:xfrm>
            <a:off x="8783320" y="651510"/>
            <a:ext cx="37788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chemeClr val="tx2"/>
                </a:solidFill>
              </a:rPr>
              <a:t>2. Discrete energy instability 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539990" y="1956435"/>
            <a:ext cx="5721350" cy="591820"/>
          </a:xfrm>
          <a:prstGeom prst="ellipse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Google Shape;185;p4"/>
              <p:cNvSpPr txBox="1"/>
              <p:nvPr/>
            </p:nvSpPr>
            <p:spPr>
              <a:xfrm>
                <a:off x="7171055" y="4276090"/>
                <a:ext cx="6452870" cy="643890"/>
              </a:xfrm>
              <a:prstGeom prst="rect">
                <a:avLst/>
              </a:prstGeom>
              <a:noFill/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p>
                <a:pPr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3F4F"/>
                  </a:buClr>
                  <a:buSzPts val="1800"/>
                  <a:buFont typeface="Arial"/>
                  <a:buNone/>
                </a:pP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Need to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bound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energy </a:t>
                </a: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entropy stable 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scheme</a:t>
                </a:r>
                <a:endParaRPr lang="en-US" altLang="en-GB" sz="2400">
                  <a:solidFill>
                    <a:schemeClr val="tx2"/>
                  </a:solidFill>
                  <a:ea typeface="Calibri"/>
                  <a:cs typeface="+mn-lt"/>
                  <a:sym typeface="Calibri"/>
                </a:endParaRPr>
              </a:p>
            </p:txBody>
          </p:sp>
        </mc:Choice>
        <mc:Fallback>
          <p:sp>
            <p:nvSpPr>
              <p:cNvPr id="88" name="Google Shape;185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055" y="4276090"/>
                <a:ext cx="6452870" cy="643890"/>
              </a:xfrm>
              <a:prstGeom prst="rect">
                <a:avLst/>
              </a:prstGeom>
              <a:blipFill rotWithShape="1">
                <a:blip r:embed="rId3"/>
                <a:stretch>
                  <a:fillRect l="-226" t="-2268" r="-216" b="-2170"/>
                </a:stretch>
              </a:blipFill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Forme libre 2"/>
          <p:cNvSpPr/>
          <p:nvPr/>
        </p:nvSpPr>
        <p:spPr>
          <a:xfrm>
            <a:off x="1142365" y="1183005"/>
            <a:ext cx="2994025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Shock waves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/under-resolved turbulence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induce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oscillations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Forme libre 32"/>
          <p:cNvSpPr/>
          <p:nvPr/>
        </p:nvSpPr>
        <p:spPr>
          <a:xfrm>
            <a:off x="3720465" y="3350895"/>
            <a:ext cx="1189990" cy="2037715"/>
          </a:xfrm>
          <a:custGeom>
            <a:avLst/>
            <a:gdLst>
              <a:gd name="connsiteX0" fmla="*/ 0 w 1031358"/>
              <a:gd name="connsiteY0" fmla="*/ 479920 h 2130271"/>
              <a:gd name="connsiteX1" fmla="*/ 361507 w 1031358"/>
              <a:gd name="connsiteY1" fmla="*/ 97148 h 2130271"/>
              <a:gd name="connsiteX2" fmla="*/ 850605 w 1031358"/>
              <a:gd name="connsiteY2" fmla="*/ 2064171 h 2130271"/>
              <a:gd name="connsiteX3" fmla="*/ 1031358 w 1031358"/>
              <a:gd name="connsiteY3" fmla="*/ 1660134 h 2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358" h="2130271">
                <a:moveTo>
                  <a:pt x="0" y="479920"/>
                </a:moveTo>
                <a:cubicBezTo>
                  <a:pt x="109870" y="156513"/>
                  <a:pt x="219740" y="-166894"/>
                  <a:pt x="361507" y="97148"/>
                </a:cubicBezTo>
                <a:cubicBezTo>
                  <a:pt x="503274" y="361190"/>
                  <a:pt x="738963" y="1803673"/>
                  <a:pt x="850605" y="2064171"/>
                </a:cubicBezTo>
                <a:cubicBezTo>
                  <a:pt x="962247" y="2324669"/>
                  <a:pt x="946298" y="1736334"/>
                  <a:pt x="1031358" y="16601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5" name="Ellipse 80"/>
          <p:cNvSpPr/>
          <p:nvPr/>
        </p:nvSpPr>
        <p:spPr>
          <a:xfrm>
            <a:off x="805425" y="4288659"/>
            <a:ext cx="489445" cy="509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dirty="0"/>
          </a:p>
        </p:txBody>
      </p:sp>
      <p:cxnSp>
        <p:nvCxnSpPr>
          <p:cNvPr id="116" name="Connecteur droit avec flèche 82"/>
          <p:cNvCxnSpPr/>
          <p:nvPr/>
        </p:nvCxnSpPr>
        <p:spPr>
          <a:xfrm>
            <a:off x="1343507" y="4543171"/>
            <a:ext cx="1321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4"/>
          <p:cNvGrpSpPr/>
          <p:nvPr/>
        </p:nvGrpSpPr>
        <p:grpSpPr>
          <a:xfrm>
            <a:off x="1945505" y="3152554"/>
            <a:ext cx="4638040" cy="2766695"/>
            <a:chOff x="2142707" y="2985223"/>
            <a:chExt cx="4638040" cy="2766695"/>
          </a:xfrm>
        </p:grpSpPr>
        <p:sp>
          <p:nvSpPr>
            <p:cNvPr id="107" name="ZoneTexte 27"/>
            <p:cNvSpPr txBox="1"/>
            <p:nvPr/>
          </p:nvSpPr>
          <p:spPr>
            <a:xfrm>
              <a:off x="2142707" y="2985223"/>
              <a:ext cx="13677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Velocity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08" name="Connecteur droit avec flèche 29"/>
            <p:cNvCxnSpPr/>
            <p:nvPr/>
          </p:nvCxnSpPr>
          <p:spPr>
            <a:xfrm flipH="1" flipV="1">
              <a:off x="3301260" y="3039984"/>
              <a:ext cx="2261" cy="251072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30"/>
            <p:cNvCxnSpPr/>
            <p:nvPr/>
          </p:nvCxnSpPr>
          <p:spPr>
            <a:xfrm flipV="1">
              <a:off x="2941217" y="5250511"/>
              <a:ext cx="3024740" cy="8572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ZoneTexte 31"/>
            <p:cNvSpPr txBox="1"/>
            <p:nvPr/>
          </p:nvSpPr>
          <p:spPr>
            <a:xfrm>
              <a:off x="5299927" y="5291543"/>
              <a:ext cx="14808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position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e 37"/>
            <p:cNvGrpSpPr/>
            <p:nvPr/>
          </p:nvGrpSpPr>
          <p:grpSpPr>
            <a:xfrm>
              <a:off x="3317326" y="3639933"/>
              <a:ext cx="2666976" cy="1124693"/>
              <a:chOff x="2078428" y="3666573"/>
              <a:chExt cx="2666976" cy="1124693"/>
            </a:xfrm>
          </p:grpSpPr>
          <p:cxnSp>
            <p:nvCxnSpPr>
              <p:cNvPr id="112" name="Connecteur droit 16"/>
              <p:cNvCxnSpPr/>
              <p:nvPr/>
            </p:nvCxnSpPr>
            <p:spPr>
              <a:xfrm>
                <a:off x="2078428" y="3666573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36"/>
              <p:cNvCxnSpPr/>
              <p:nvPr/>
            </p:nvCxnSpPr>
            <p:spPr>
              <a:xfrm>
                <a:off x="3411916" y="3666573"/>
                <a:ext cx="0" cy="111762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38"/>
              <p:cNvCxnSpPr/>
              <p:nvPr/>
            </p:nvCxnSpPr>
            <p:spPr>
              <a:xfrm>
                <a:off x="3411916" y="4791266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/>
              <p:cNvSpPr txBox="1"/>
              <p:nvPr/>
            </p:nvSpPr>
            <p:spPr>
              <a:xfrm>
                <a:off x="7171690" y="4937760"/>
                <a:ext cx="6553200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 algn="l">
                  <a:lnSpc>
                    <a:spcPct val="100000"/>
                  </a:lnSpc>
                  <a:buFont typeface="Arial" panose="02080604020202020204" pitchFamily="34" charset="0"/>
                  <a:buChar char="•"/>
                </a:pPr>
                <a:r>
                  <a:rPr lang="en-US" sz="2400" b="1">
                    <a:solidFill>
                      <a:schemeClr val="tx2"/>
                    </a:solidFill>
                  </a:rPr>
                  <a:t>Entropy</a:t>
                </a:r>
                <a:r>
                  <a:rPr lang="en-US" sz="2400">
                    <a:solidFill>
                      <a:schemeClr val="tx2"/>
                    </a:solidFill>
                  </a:rPr>
                  <a:t> function and fluxes</a:t>
                </a:r>
                <a:endParaRPr lang="en-US" sz="2400">
                  <a:solidFill>
                    <a:schemeClr val="tx2"/>
                  </a:solidFill>
                </a:endParaRPr>
              </a:p>
              <a:p>
                <a:pPr marL="285750" indent="-285750" algn="l">
                  <a:lnSpc>
                    <a:spcPct val="100000"/>
                  </a:lnSpc>
                  <a:buFont typeface="Arial" panose="02080604020202020204" pitchFamily="34" charset="0"/>
                  <a:buChar char="•"/>
                </a:pPr>
                <a:r>
                  <a:rPr lang="en-US" sz="2400" b="1">
                    <a:solidFill>
                      <a:schemeClr val="tx2"/>
                    </a:solidFill>
                    <a:sym typeface="+mn-ea"/>
                  </a:rPr>
                  <a:t>Two-point</a:t>
                </a:r>
                <a:r>
                  <a:rPr lang="en-US" sz="2400">
                    <a:solidFill>
                      <a:schemeClr val="tx2"/>
                    </a:solidFill>
                    <a:sym typeface="+mn-ea"/>
                  </a:rPr>
                  <a:t> numerical flux </a:t>
                </a: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sz="2400">
                    <a:solidFill>
                      <a:schemeClr val="tx2"/>
                    </a:solidFill>
                    <a:sym typeface="+mn-ea"/>
                  </a:rPr>
                  <a:t> </a:t>
                </a:r>
                <a:r>
                  <a:rPr lang="en-US" sz="2400" b="1">
                    <a:solidFill>
                      <a:schemeClr val="tx2"/>
                    </a:solidFill>
                    <a:sym typeface="+mn-ea"/>
                  </a:rPr>
                  <a:t>entropy consistent</a:t>
                </a:r>
                <a:endParaRPr lang="en-US" sz="2400">
                  <a:solidFill>
                    <a:schemeClr val="tx2"/>
                  </a:solidFill>
                </a:endParaRPr>
              </a:p>
              <a:p>
                <a:pPr marL="285750" indent="-285750" algn="l">
                  <a:lnSpc>
                    <a:spcPct val="100000"/>
                  </a:lnSpc>
                  <a:buFont typeface="Arial" panose="02080604020202020204" pitchFamily="34" charset="0"/>
                  <a:buChar char="•"/>
                </a:pPr>
                <a:r>
                  <a:rPr lang="en-US" sz="2400" b="1">
                    <a:solidFill>
                      <a:schemeClr val="tx2"/>
                    </a:solidFill>
                  </a:rPr>
                  <a:t>Summation-by-parts</a:t>
                </a:r>
                <a:r>
                  <a:rPr lang="en-US" sz="240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sz="2400">
                    <a:solidFill>
                      <a:schemeClr val="tx2"/>
                    </a:solidFill>
                  </a:rPr>
                  <a:t> reduce quadrature imprecision</a:t>
                </a:r>
                <a:endParaRPr lang="en-US" sz="240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90" y="4937760"/>
                <a:ext cx="6553200" cy="15684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7776845" y="3272155"/>
            <a:ext cx="11430" cy="46609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797165" y="3272155"/>
            <a:ext cx="633730" cy="55308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851775" y="3879850"/>
            <a:ext cx="523875" cy="4508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 animBg="1"/>
      <p:bldP spid="8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6990862" y="3125370"/>
            <a:ext cx="5473700" cy="3076443"/>
            <a:chOff x="6195110" y="2826920"/>
            <a:chExt cx="5473700" cy="3076443"/>
          </a:xfrm>
        </p:grpSpPr>
        <p:grpSp>
          <p:nvGrpSpPr>
            <p:cNvPr id="63" name="Groupe 62"/>
            <p:cNvGrpSpPr/>
            <p:nvPr/>
          </p:nvGrpSpPr>
          <p:grpSpPr>
            <a:xfrm>
              <a:off x="6195110" y="2826920"/>
              <a:ext cx="5473700" cy="3076443"/>
              <a:chOff x="6182298" y="2690306"/>
              <a:chExt cx="5473700" cy="3076443"/>
            </a:xfrm>
          </p:grpSpPr>
          <p:grpSp>
            <p:nvGrpSpPr>
              <p:cNvPr id="64" name="Groupe 63"/>
              <p:cNvGrpSpPr/>
              <p:nvPr/>
            </p:nvGrpSpPr>
            <p:grpSpPr>
              <a:xfrm>
                <a:off x="7335929" y="2690306"/>
                <a:ext cx="4091352" cy="3076443"/>
                <a:chOff x="6690326" y="2806207"/>
                <a:chExt cx="4091352" cy="3076443"/>
              </a:xfrm>
            </p:grpSpPr>
            <p:grpSp>
              <p:nvGrpSpPr>
                <p:cNvPr id="72" name="Groupe 71"/>
                <p:cNvGrpSpPr/>
                <p:nvPr/>
              </p:nvGrpSpPr>
              <p:grpSpPr>
                <a:xfrm>
                  <a:off x="6690326" y="2806207"/>
                  <a:ext cx="4091352" cy="3076443"/>
                  <a:chOff x="250992" y="2466114"/>
                  <a:chExt cx="4091352" cy="3076443"/>
                </a:xfrm>
              </p:grpSpPr>
              <p:pic>
                <p:nvPicPr>
                  <p:cNvPr id="74" name="Image 73"/>
                  <p:cNvPicPr>
                    <a:picLocks noChangeAspect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992" y="2466114"/>
                    <a:ext cx="4091352" cy="3076443"/>
                  </a:xfrm>
                  <a:prstGeom prst="rect">
                    <a:avLst/>
                  </a:prstGeom>
                </p:spPr>
              </p:pic>
              <p:sp>
                <p:nvSpPr>
                  <p:cNvPr id="75" name="ZoneTexte 74"/>
                  <p:cNvSpPr txBox="1"/>
                  <p:nvPr/>
                </p:nvSpPr>
                <p:spPr>
                  <a:xfrm>
                    <a:off x="1213652" y="4663849"/>
                    <a:ext cx="2369185" cy="3987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en-GB" sz="2000" dirty="0">
                        <a:solidFill>
                          <a:srgbClr val="C00000"/>
                        </a:solidFill>
                      </a:rPr>
                      <a:t>Entropy stability</a:t>
                    </a:r>
                    <a:endParaRPr lang="en-US" altLang="en-GB" sz="20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73" name="ZoneTexte 72"/>
                <p:cNvSpPr txBox="1"/>
                <p:nvPr/>
              </p:nvSpPr>
              <p:spPr>
                <a:xfrm>
                  <a:off x="7505031" y="3521852"/>
                  <a:ext cx="1305560" cy="398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/>
                    <a:t>Reference</a:t>
                  </a:r>
                  <a:endParaRPr lang="en-GB" sz="2000" dirty="0"/>
                </a:p>
              </p:txBody>
            </p:sp>
          </p:grpSp>
          <p:sp>
            <p:nvSpPr>
              <p:cNvPr id="65" name="Rectangle 64"/>
              <p:cNvSpPr/>
              <p:nvPr/>
            </p:nvSpPr>
            <p:spPr>
              <a:xfrm>
                <a:off x="7603944" y="2836235"/>
                <a:ext cx="217372" cy="2532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770729" y="5286524"/>
                <a:ext cx="3474945" cy="4285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10676193" y="5262056"/>
                <a:ext cx="97980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2">
                        <a:lumMod val="75000"/>
                      </a:schemeClr>
                    </a:solidFill>
                  </a:rPr>
                  <a:t>time</a:t>
                </a:r>
                <a:endParaRPr lang="en-GB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8" name="Connecteur droit avec flèche 67"/>
              <p:cNvCxnSpPr/>
              <p:nvPr/>
            </p:nvCxnSpPr>
            <p:spPr>
              <a:xfrm flipH="1" flipV="1">
                <a:off x="7874794" y="2848609"/>
                <a:ext cx="16066" cy="2651796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avec flèche 68"/>
              <p:cNvCxnSpPr/>
              <p:nvPr/>
            </p:nvCxnSpPr>
            <p:spPr>
              <a:xfrm flipV="1">
                <a:off x="7613770" y="5228721"/>
                <a:ext cx="3631904" cy="21750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7368233" y="2914536"/>
                <a:ext cx="217372" cy="2532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6182298" y="2775396"/>
                <a:ext cx="1691005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2">
                        <a:lumMod val="75000"/>
                      </a:schemeClr>
                    </a:solidFill>
                  </a:rPr>
                  <a:t>Turbulent dissipation</a:t>
                </a:r>
                <a:endParaRPr lang="en-GB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4" name="TextBox 1038"/>
            <p:cNvSpPr txBox="1"/>
            <p:nvPr/>
          </p:nvSpPr>
          <p:spPr>
            <a:xfrm>
              <a:off x="7895639" y="5480700"/>
              <a:ext cx="179925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Adapted from </a:t>
              </a:r>
              <a:r>
                <a:rPr lang="en-GB" sz="1000" dirty="0" err="1">
                  <a:solidFill>
                    <a:schemeClr val="bg1">
                      <a:lumMod val="65000"/>
                    </a:schemeClr>
                  </a:solidFill>
                </a:rPr>
                <a:t>Hillewaert</a:t>
              </a:r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(2016)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>
          <a:xfrm>
            <a:off x="1161230" y="3724461"/>
            <a:ext cx="1944001" cy="1677056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9106535" y="1521508"/>
            <a:ext cx="467360" cy="547125"/>
          </a:xfrm>
          <a:custGeom>
            <a:avLst/>
            <a:gdLst>
              <a:gd name="connsiteX0" fmla="*/ 0 w 467704"/>
              <a:gd name="connsiteY0" fmla="*/ 109425 h 547125"/>
              <a:gd name="connsiteX1" fmla="*/ 233852 w 467704"/>
              <a:gd name="connsiteY1" fmla="*/ 109425 h 547125"/>
              <a:gd name="connsiteX2" fmla="*/ 233852 w 467704"/>
              <a:gd name="connsiteY2" fmla="*/ 0 h 547125"/>
              <a:gd name="connsiteX3" fmla="*/ 467704 w 467704"/>
              <a:gd name="connsiteY3" fmla="*/ 273563 h 547125"/>
              <a:gd name="connsiteX4" fmla="*/ 233852 w 467704"/>
              <a:gd name="connsiteY4" fmla="*/ 547125 h 547125"/>
              <a:gd name="connsiteX5" fmla="*/ 233852 w 467704"/>
              <a:gd name="connsiteY5" fmla="*/ 437700 h 547125"/>
              <a:gd name="connsiteX6" fmla="*/ 0 w 467704"/>
              <a:gd name="connsiteY6" fmla="*/ 437700 h 547125"/>
              <a:gd name="connsiteX7" fmla="*/ 0 w 467704"/>
              <a:gd name="connsiteY7" fmla="*/ 109425 h 5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704" h="547125">
                <a:moveTo>
                  <a:pt x="0" y="109425"/>
                </a:moveTo>
                <a:lnTo>
                  <a:pt x="233852" y="109425"/>
                </a:lnTo>
                <a:lnTo>
                  <a:pt x="233852" y="0"/>
                </a:lnTo>
                <a:lnTo>
                  <a:pt x="467704" y="273563"/>
                </a:lnTo>
                <a:lnTo>
                  <a:pt x="233852" y="547125"/>
                </a:lnTo>
                <a:lnTo>
                  <a:pt x="233852" y="437700"/>
                </a:lnTo>
                <a:lnTo>
                  <a:pt x="0" y="437700"/>
                </a:lnTo>
                <a:lnTo>
                  <a:pt x="0" y="10942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425" rIns="140311" bIns="10942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10634345" y="1131955"/>
            <a:ext cx="2501900" cy="1323690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The physics is </a:t>
            </a:r>
            <a:r>
              <a:rPr lang="en-US" altLang="en-GB" sz="2400" b="1" kern="1200" dirty="0">
                <a:solidFill>
                  <a:schemeClr val="tx2">
                    <a:lumMod val="75000"/>
                  </a:schemeClr>
                </a:solidFill>
              </a:rPr>
              <a:t>NOT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modified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84480" y="1132205"/>
            <a:ext cx="2602865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chemeClr val="tx2">
                    <a:lumMod val="75000"/>
                  </a:schemeClr>
                </a:solidFill>
              </a:rPr>
              <a:t>Entropy stable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</a:rPr>
              <a:t> method is activated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H="1">
            <a:off x="4176395" y="3926205"/>
            <a:ext cx="568325" cy="8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5934710" y="5043805"/>
            <a:ext cx="482600" cy="13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2906260" y="3263679"/>
            <a:ext cx="4701540" cy="2774315"/>
            <a:chOff x="2079207" y="2977603"/>
            <a:chExt cx="4701540" cy="2774315"/>
          </a:xfrm>
        </p:grpSpPr>
        <p:sp>
          <p:nvSpPr>
            <p:cNvPr id="28" name="ZoneTexte 27"/>
            <p:cNvSpPr txBox="1"/>
            <p:nvPr/>
          </p:nvSpPr>
          <p:spPr>
            <a:xfrm>
              <a:off x="2079207" y="2977603"/>
              <a:ext cx="133286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Velocity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H="1" flipV="1">
              <a:off x="3301260" y="3039984"/>
              <a:ext cx="2261" cy="251072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941217" y="5250511"/>
              <a:ext cx="3024740" cy="8572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5299927" y="5291543"/>
              <a:ext cx="14808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position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38" name="Groupe 37"/>
            <p:cNvGrpSpPr/>
            <p:nvPr/>
          </p:nvGrpSpPr>
          <p:grpSpPr>
            <a:xfrm>
              <a:off x="3317326" y="3639933"/>
              <a:ext cx="2666976" cy="1124693"/>
              <a:chOff x="2078428" y="3666573"/>
              <a:chExt cx="2666976" cy="1124693"/>
            </a:xfrm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2078428" y="3666573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3411916" y="3666573"/>
                <a:ext cx="0" cy="111762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3411916" y="4791266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Ellipse 80"/>
          <p:cNvSpPr/>
          <p:nvPr/>
        </p:nvSpPr>
        <p:spPr>
          <a:xfrm>
            <a:off x="1829680" y="4407404"/>
            <a:ext cx="489445" cy="509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2367762" y="4661916"/>
            <a:ext cx="1321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Entropy stable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 method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Forme libre 5"/>
          <p:cNvSpPr/>
          <p:nvPr/>
        </p:nvSpPr>
        <p:spPr>
          <a:xfrm>
            <a:off x="3947795" y="1520190"/>
            <a:ext cx="467995" cy="547370"/>
          </a:xfrm>
          <a:custGeom>
            <a:avLst/>
            <a:gdLst>
              <a:gd name="connsiteX0" fmla="*/ 0 w 467704"/>
              <a:gd name="connsiteY0" fmla="*/ 109425 h 547125"/>
              <a:gd name="connsiteX1" fmla="*/ 233852 w 467704"/>
              <a:gd name="connsiteY1" fmla="*/ 109425 h 547125"/>
              <a:gd name="connsiteX2" fmla="*/ 233852 w 467704"/>
              <a:gd name="connsiteY2" fmla="*/ 0 h 547125"/>
              <a:gd name="connsiteX3" fmla="*/ 467704 w 467704"/>
              <a:gd name="connsiteY3" fmla="*/ 273563 h 547125"/>
              <a:gd name="connsiteX4" fmla="*/ 233852 w 467704"/>
              <a:gd name="connsiteY4" fmla="*/ 547125 h 547125"/>
              <a:gd name="connsiteX5" fmla="*/ 233852 w 467704"/>
              <a:gd name="connsiteY5" fmla="*/ 437700 h 547125"/>
              <a:gd name="connsiteX6" fmla="*/ 0 w 467704"/>
              <a:gd name="connsiteY6" fmla="*/ 437700 h 547125"/>
              <a:gd name="connsiteX7" fmla="*/ 0 w 467704"/>
              <a:gd name="connsiteY7" fmla="*/ 109425 h 5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704" h="547125">
                <a:moveTo>
                  <a:pt x="0" y="109425"/>
                </a:moveTo>
                <a:lnTo>
                  <a:pt x="233852" y="109425"/>
                </a:lnTo>
                <a:lnTo>
                  <a:pt x="233852" y="0"/>
                </a:lnTo>
                <a:lnTo>
                  <a:pt x="467704" y="273563"/>
                </a:lnTo>
                <a:lnTo>
                  <a:pt x="233852" y="547125"/>
                </a:lnTo>
                <a:lnTo>
                  <a:pt x="233852" y="437700"/>
                </a:lnTo>
                <a:lnTo>
                  <a:pt x="0" y="437700"/>
                </a:lnTo>
                <a:lnTo>
                  <a:pt x="0" y="10942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425" rIns="140311" bIns="109425" numCol="1" spcCol="1270" anchor="ctr" anchorCtr="0">
            <a:noAutofit/>
          </a:bodyPr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/>
          </a:p>
        </p:txBody>
      </p:sp>
      <p:sp>
        <p:nvSpPr>
          <p:cNvPr id="25" name="Forme libre 6"/>
          <p:cNvSpPr/>
          <p:nvPr/>
        </p:nvSpPr>
        <p:spPr>
          <a:xfrm>
            <a:off x="5167630" y="1132840"/>
            <a:ext cx="2878455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Scheme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limits energy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 in oscillations</a:t>
            </a:r>
            <a:endParaRPr lang="en-US" sz="2400" b="1" kern="1200" dirty="0">
              <a:solidFill>
                <a:schemeClr val="tx2">
                  <a:lumMod val="75000"/>
                </a:schemeClr>
              </a:solidFill>
              <a:sym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28135" y="3855085"/>
            <a:ext cx="2360295" cy="1389380"/>
            <a:chOff x="6471" y="5601"/>
            <a:chExt cx="3717" cy="2188"/>
          </a:xfrm>
        </p:grpSpPr>
        <p:cxnSp>
          <p:nvCxnSpPr>
            <p:cNvPr id="80" name="Connecteur droit 79"/>
            <p:cNvCxnSpPr/>
            <p:nvPr/>
          </p:nvCxnSpPr>
          <p:spPr>
            <a:xfrm flipV="1">
              <a:off x="6471" y="5707"/>
              <a:ext cx="1620" cy="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8794" y="7499"/>
              <a:ext cx="1395" cy="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7702" y="5601"/>
              <a:ext cx="1528" cy="2188"/>
              <a:chOff x="7702" y="5601"/>
              <a:chExt cx="1528" cy="2188"/>
            </a:xfrm>
          </p:grpSpPr>
          <p:sp>
            <p:nvSpPr>
              <p:cNvPr id="33" name="Forme libre 32"/>
              <p:cNvSpPr/>
              <p:nvPr/>
            </p:nvSpPr>
            <p:spPr>
              <a:xfrm>
                <a:off x="7948" y="5601"/>
                <a:ext cx="1033" cy="2188"/>
              </a:xfrm>
              <a:custGeom>
                <a:avLst/>
                <a:gdLst>
                  <a:gd name="connsiteX0" fmla="*/ 0 w 1031358"/>
                  <a:gd name="connsiteY0" fmla="*/ 479920 h 2130271"/>
                  <a:gd name="connsiteX1" fmla="*/ 361507 w 1031358"/>
                  <a:gd name="connsiteY1" fmla="*/ 97148 h 2130271"/>
                  <a:gd name="connsiteX2" fmla="*/ 850605 w 1031358"/>
                  <a:gd name="connsiteY2" fmla="*/ 2064171 h 2130271"/>
                  <a:gd name="connsiteX3" fmla="*/ 1031358 w 1031358"/>
                  <a:gd name="connsiteY3" fmla="*/ 1660134 h 213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1358" h="2130271">
                    <a:moveTo>
                      <a:pt x="0" y="479920"/>
                    </a:moveTo>
                    <a:cubicBezTo>
                      <a:pt x="109870" y="156513"/>
                      <a:pt x="219740" y="-166894"/>
                      <a:pt x="361507" y="97148"/>
                    </a:cubicBezTo>
                    <a:cubicBezTo>
                      <a:pt x="503274" y="361190"/>
                      <a:pt x="738963" y="1803673"/>
                      <a:pt x="850605" y="2064171"/>
                    </a:cubicBezTo>
                    <a:cubicBezTo>
                      <a:pt x="962247" y="2324669"/>
                      <a:pt x="946298" y="1736334"/>
                      <a:pt x="1031358" y="166013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Rectangles 11"/>
              <p:cNvSpPr/>
              <p:nvPr/>
            </p:nvSpPr>
            <p:spPr>
              <a:xfrm>
                <a:off x="7702" y="5766"/>
                <a:ext cx="436" cy="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3" name="Rectangles 12"/>
              <p:cNvSpPr/>
              <p:nvPr/>
            </p:nvSpPr>
            <p:spPr>
              <a:xfrm>
                <a:off x="8794" y="6908"/>
                <a:ext cx="436" cy="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21" grpId="0" animBg="1"/>
      <p:bldP spid="25" grpId="0" bldLvl="0" animBg="1"/>
      <p:bldP spid="81" grpId="0" bldLvl="0" animBg="1"/>
      <p:bldP spid="21" grpId="1" animBg="1"/>
      <p:bldP spid="25" grpId="1" animBg="1"/>
      <p:bldP spid="8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"/>
          <p:cNvPicPr preferRelativeResize="0"/>
          <p:nvPr/>
        </p:nvPicPr>
        <p:blipFill rotWithShape="1">
          <a:blip r:embed="rId1"/>
          <a:srcRect l="18458" t="16862" r="21514" b="7446"/>
          <a:stretch>
            <a:fillRect/>
          </a:stretch>
        </p:blipFill>
        <p:spPr>
          <a:xfrm>
            <a:off x="274320" y="1193800"/>
            <a:ext cx="6429375" cy="4923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Transonic turbulent flows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7004050" y="1734820"/>
            <a:ext cx="43522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solidFill>
                  <a:schemeClr val="tx2"/>
                </a:solidFill>
              </a:rPr>
              <a:t>Transonic</a:t>
            </a:r>
            <a:r>
              <a:rPr lang="en-US" sz="2400">
                <a:solidFill>
                  <a:schemeClr val="tx2"/>
                </a:solidFill>
              </a:rPr>
              <a:t> and </a:t>
            </a:r>
            <a:r>
              <a:rPr lang="en-US" sz="2400" b="1">
                <a:solidFill>
                  <a:schemeClr val="tx2"/>
                </a:solidFill>
              </a:rPr>
              <a:t>transitional</a:t>
            </a:r>
            <a:r>
              <a:rPr lang="en-US" sz="2400">
                <a:solidFill>
                  <a:schemeClr val="tx2"/>
                </a:solidFill>
              </a:rPr>
              <a:t> blade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849485" y="2725420"/>
            <a:ext cx="3168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impacted by </a:t>
            </a:r>
            <a:r>
              <a:rPr lang="en-US" sz="2400" b="1" u="sng">
                <a:solidFill>
                  <a:schemeClr val="tx2"/>
                </a:solidFill>
              </a:rPr>
              <a:t>turbulence</a:t>
            </a:r>
            <a:endParaRPr lang="en-US" sz="2400" b="1" u="sng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004050" y="2292985"/>
            <a:ext cx="267779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lnSpc>
                <a:spcPct val="150000"/>
              </a:lnSpc>
              <a:buFont typeface="Arial" panose="0208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Thermal stresses</a:t>
            </a:r>
            <a:endParaRPr lang="en-US" sz="240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8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Structural stresses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9489440" y="2466340"/>
            <a:ext cx="322580" cy="97917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 animBg="1"/>
      <p:bldP spid="6" grpId="0"/>
      <p:bldP spid="7" grpId="1" animBg="1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re 1"/>
          <p:cNvSpPr txBox="1"/>
          <p:nvPr/>
        </p:nvSpPr>
        <p:spPr>
          <a:xfrm>
            <a:off x="440055" y="316230"/>
            <a:ext cx="13002260" cy="687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9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  <a:sym typeface="+mn-ea"/>
              </a:rPr>
              <a:t>Comparison</a:t>
            </a:r>
            <a:r>
              <a:rPr lang="en-US" altLang="en-US" sz="3900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 on under-resolved grid</a:t>
            </a:r>
            <a:endParaRPr lang="en-US" altLang="en-US" sz="3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7225" y="1276985"/>
            <a:ext cx="5572760" cy="4839970"/>
            <a:chOff x="887" y="2486"/>
            <a:chExt cx="8776" cy="7622"/>
          </a:xfrm>
        </p:grpSpPr>
        <p:sp>
          <p:nvSpPr>
            <p:cNvPr id="14" name="Text Box 13"/>
            <p:cNvSpPr txBox="1"/>
            <p:nvPr/>
          </p:nvSpPr>
          <p:spPr>
            <a:xfrm>
              <a:off x="2823" y="2486"/>
              <a:ext cx="387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en-US" sz="2400" dirty="0" smtClean="0">
                  <a:solidFill>
                    <a:schemeClr val="tx2">
                      <a:lumMod val="75000"/>
                    </a:schemeClr>
                  </a:solidFill>
                  <a:sym typeface="+mn-ea"/>
                </a:rPr>
                <a:t>Artificial viscosity</a:t>
              </a:r>
              <a:endParaRPr lang="en-US" altLang="en-US" sz="2400" dirty="0" smtClean="0">
                <a:solidFill>
                  <a:schemeClr val="tx2">
                    <a:lumMod val="75000"/>
                  </a:schemeClr>
                </a:solidFill>
                <a:sym typeface="+mn-ea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7" y="3211"/>
              <a:ext cx="8776" cy="689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999605" y="1276985"/>
            <a:ext cx="6060440" cy="4897755"/>
            <a:chOff x="10653" y="2436"/>
            <a:chExt cx="9544" cy="7713"/>
          </a:xfrm>
        </p:grpSpPr>
        <p:sp>
          <p:nvSpPr>
            <p:cNvPr id="7" name="Text Box 6"/>
            <p:cNvSpPr txBox="1"/>
            <p:nvPr/>
          </p:nvSpPr>
          <p:spPr>
            <a:xfrm>
              <a:off x="13889" y="2436"/>
              <a:ext cx="3073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en-US" sz="2400" dirty="0" smtClean="0">
                  <a:solidFill>
                    <a:schemeClr val="tx2">
                      <a:lumMod val="75000"/>
                    </a:schemeClr>
                  </a:solidFill>
                  <a:sym typeface="+mn-ea"/>
                </a:rPr>
                <a:t>Entropy stable</a:t>
              </a:r>
              <a:endParaRPr lang="en-US" altLang="en-US" sz="2400" dirty="0" smtClean="0">
                <a:solidFill>
                  <a:schemeClr val="tx2">
                    <a:lumMod val="75000"/>
                  </a:schemeClr>
                </a:solidFill>
                <a:sym typeface="+mn-ea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53" y="3161"/>
              <a:ext cx="9545" cy="6988"/>
            </a:xfrm>
            <a:prstGeom prst="rect">
              <a:avLst/>
            </a:prstGeom>
          </p:spPr>
        </p:pic>
      </p:grpSp>
      <p:sp>
        <p:nvSpPr>
          <p:cNvPr id="10" name="Forme libre 9"/>
          <p:cNvSpPr/>
          <p:nvPr/>
        </p:nvSpPr>
        <p:spPr>
          <a:xfrm>
            <a:off x="1972945" y="6174740"/>
            <a:ext cx="2285365" cy="57213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</a:rPr>
              <a:t>t ~15min</a:t>
            </a:r>
            <a:endParaRPr lang="en-US" sz="24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orme libre 9"/>
          <p:cNvSpPr/>
          <p:nvPr/>
        </p:nvSpPr>
        <p:spPr>
          <a:xfrm>
            <a:off x="8887460" y="6174740"/>
            <a:ext cx="2285365" cy="57213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</a:rPr>
              <a:t>t ~150min</a:t>
            </a:r>
            <a:endParaRPr lang="en-US" sz="24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5" grpId="1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5" name="Picture 84" descr="cost3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" y="904240"/>
            <a:ext cx="7269480" cy="5452110"/>
          </a:xfrm>
          <a:prstGeom prst="rect">
            <a:avLst/>
          </a:prstGeom>
        </p:spPr>
      </p:pic>
      <p:sp>
        <p:nvSpPr>
          <p:cNvPr id="3" name="Titre 1"/>
          <p:cNvSpPr txBox="1"/>
          <p:nvPr/>
        </p:nvSpPr>
        <p:spPr>
          <a:xfrm>
            <a:off x="430530" y="316230"/>
            <a:ext cx="11816080" cy="687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Floating point operations (without fluxes)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" name="Text Box 81"/>
          <p:cNvSpPr txBox="1"/>
          <p:nvPr/>
        </p:nvSpPr>
        <p:spPr>
          <a:xfrm>
            <a:off x="2568575" y="1883410"/>
            <a:ext cx="24847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1"/>
                </a:solidFill>
              </a:rPr>
              <a:t>ES Full quadrature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3" name="Text Box 82"/>
          <p:cNvSpPr txBox="1"/>
          <p:nvPr/>
        </p:nvSpPr>
        <p:spPr>
          <a:xfrm>
            <a:off x="3977005" y="3697605"/>
            <a:ext cx="1596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Vanilla DG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4" name="Text Box 83"/>
          <p:cNvSpPr txBox="1"/>
          <p:nvPr/>
        </p:nvSpPr>
        <p:spPr>
          <a:xfrm>
            <a:off x="3300095" y="1097915"/>
            <a:ext cx="590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3d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86" name="Text Box 85"/>
          <p:cNvSpPr txBox="1"/>
          <p:nvPr/>
        </p:nvSpPr>
        <p:spPr>
          <a:xfrm>
            <a:off x="6757670" y="4639310"/>
            <a:ext cx="6986905" cy="4603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Cost two point numerical fluxes </a:t>
            </a:r>
            <a:r>
              <a:rPr lang="en-US" sz="2400" b="1">
                <a:solidFill>
                  <a:schemeClr val="tx2"/>
                </a:solidFill>
              </a:rPr>
              <a:t>&gt;</a:t>
            </a:r>
            <a:r>
              <a:rPr lang="en-US" sz="2400">
                <a:solidFill>
                  <a:schemeClr val="tx2"/>
                </a:solidFill>
              </a:rPr>
              <a:t> usual volume fluxes </a:t>
            </a:r>
            <a:endParaRPr lang="en-US" sz="240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77430" y="1410970"/>
            <a:ext cx="5423535" cy="2004060"/>
            <a:chOff x="11618" y="2222"/>
            <a:chExt cx="8541" cy="3156"/>
          </a:xfrm>
        </p:grpSpPr>
        <p:sp>
          <p:nvSpPr>
            <p:cNvPr id="50" name="Text Box 49"/>
            <p:cNvSpPr txBox="1"/>
            <p:nvPr/>
          </p:nvSpPr>
          <p:spPr>
            <a:xfrm>
              <a:off x="11618" y="3308"/>
              <a:ext cx="3291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 b="1">
                  <a:solidFill>
                    <a:schemeClr val="tx2"/>
                  </a:solidFill>
                </a:rPr>
                <a:t>Full </a:t>
              </a:r>
              <a:r>
                <a:rPr lang="en-US" sz="2400">
                  <a:solidFill>
                    <a:schemeClr val="tx2"/>
                  </a:solidFill>
                </a:rPr>
                <a:t>quadrature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89" name="Rectangles 88"/>
            <p:cNvSpPr/>
            <p:nvPr/>
          </p:nvSpPr>
          <p:spPr>
            <a:xfrm>
              <a:off x="16591" y="2222"/>
              <a:ext cx="3569" cy="3156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 rot="0">
              <a:off x="17242" y="2821"/>
              <a:ext cx="1993" cy="268"/>
              <a:chOff x="13532" y="4754"/>
              <a:chExt cx="1327" cy="174"/>
            </a:xfrm>
          </p:grpSpPr>
          <p:sp>
            <p:nvSpPr>
              <p:cNvPr id="91" name="Organigramme : Processus 13"/>
              <p:cNvSpPr/>
              <p:nvPr/>
            </p:nvSpPr>
            <p:spPr>
              <a:xfrm flipV="1">
                <a:off x="13532" y="4754"/>
                <a:ext cx="203" cy="175"/>
              </a:xfrm>
              <a:prstGeom prst="flowChart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/>
              </a:p>
            </p:txBody>
          </p:sp>
          <p:sp>
            <p:nvSpPr>
              <p:cNvPr id="92" name="Organigramme : Processus 13"/>
              <p:cNvSpPr/>
              <p:nvPr/>
            </p:nvSpPr>
            <p:spPr>
              <a:xfrm flipV="1">
                <a:off x="14657" y="4754"/>
                <a:ext cx="203" cy="17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0">
              <a:off x="17242" y="4420"/>
              <a:ext cx="1993" cy="268"/>
              <a:chOff x="13532" y="4754"/>
              <a:chExt cx="1327" cy="174"/>
            </a:xfrm>
          </p:grpSpPr>
          <p:sp>
            <p:nvSpPr>
              <p:cNvPr id="94" name="Organigramme : Processus 13"/>
              <p:cNvSpPr/>
              <p:nvPr/>
            </p:nvSpPr>
            <p:spPr>
              <a:xfrm flipV="1">
                <a:off x="13532" y="4754"/>
                <a:ext cx="203" cy="17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/>
              </a:p>
            </p:txBody>
          </p:sp>
          <p:sp>
            <p:nvSpPr>
              <p:cNvPr id="95" name="Organigramme : Processus 13"/>
              <p:cNvSpPr/>
              <p:nvPr/>
            </p:nvSpPr>
            <p:spPr>
              <a:xfrm flipV="1">
                <a:off x="14657" y="4754"/>
                <a:ext cx="203" cy="17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/>
              </a:p>
            </p:txBody>
          </p:sp>
        </p:grpSp>
      </p:grpSp>
      <p:cxnSp>
        <p:nvCxnSpPr>
          <p:cNvPr id="104" name="Straight Arrow Connector 103"/>
          <p:cNvCxnSpPr/>
          <p:nvPr/>
        </p:nvCxnSpPr>
        <p:spPr>
          <a:xfrm flipV="1">
            <a:off x="11313160" y="1921510"/>
            <a:ext cx="553085" cy="184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1036300" y="2079625"/>
            <a:ext cx="18415" cy="6737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1184255" y="2058035"/>
            <a:ext cx="806450" cy="7486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/>
          <p:cNvSpPr/>
          <p:nvPr/>
        </p:nvSpPr>
        <p:spPr>
          <a:xfrm>
            <a:off x="10376535" y="1739413"/>
            <a:ext cx="337558" cy="27290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376535" y="2805603"/>
            <a:ext cx="337558" cy="27290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0875244" y="3325982"/>
            <a:ext cx="337558" cy="27290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1948947" y="3325982"/>
            <a:ext cx="337558" cy="27290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0876198" y="1273810"/>
            <a:ext cx="337558" cy="27290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1947993" y="1273810"/>
            <a:ext cx="337558" cy="27290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2622157" y="1739413"/>
            <a:ext cx="337558" cy="27290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12622157" y="2753761"/>
            <a:ext cx="337558" cy="27290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040110" y="1546860"/>
            <a:ext cx="14605" cy="24130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>
            <a:off x="11195685" y="1546860"/>
            <a:ext cx="921385" cy="25781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0"/>
          </p:cNvCxnSpPr>
          <p:nvPr/>
        </p:nvCxnSpPr>
        <p:spPr>
          <a:xfrm flipH="1">
            <a:off x="10545445" y="2127250"/>
            <a:ext cx="339090" cy="67818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5"/>
          </p:cNvCxnSpPr>
          <p:nvPr/>
        </p:nvCxnSpPr>
        <p:spPr>
          <a:xfrm flipH="1" flipV="1">
            <a:off x="10629900" y="1875790"/>
            <a:ext cx="318135" cy="5080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>
            <a:off x="11022965" y="2080895"/>
            <a:ext cx="20955" cy="1245235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1"/>
          </p:cNvCxnSpPr>
          <p:nvPr/>
        </p:nvCxnSpPr>
        <p:spPr>
          <a:xfrm>
            <a:off x="11045825" y="2127250"/>
            <a:ext cx="987425" cy="1335405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1"/>
          </p:cNvCxnSpPr>
          <p:nvPr/>
        </p:nvCxnSpPr>
        <p:spPr>
          <a:xfrm>
            <a:off x="11142345" y="1926590"/>
            <a:ext cx="1564005" cy="96393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2"/>
          </p:cNvCxnSpPr>
          <p:nvPr/>
        </p:nvCxnSpPr>
        <p:spPr>
          <a:xfrm>
            <a:off x="11172825" y="1965960"/>
            <a:ext cx="1449070" cy="46355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86" grpId="0" animBg="1"/>
      <p:bldP spid="8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cost3DT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40" y="876300"/>
            <a:ext cx="7337425" cy="5502910"/>
          </a:xfrm>
          <a:prstGeom prst="rect">
            <a:avLst/>
          </a:prstGeom>
        </p:spPr>
      </p:pic>
      <p:sp>
        <p:nvSpPr>
          <p:cNvPr id="3" name="Titre 1"/>
          <p:cNvSpPr txBox="1"/>
          <p:nvPr/>
        </p:nvSpPr>
        <p:spPr>
          <a:xfrm>
            <a:off x="430530" y="316230"/>
            <a:ext cx="11816080" cy="687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Floating point operations (without fluxes)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0553700" y="1191260"/>
            <a:ext cx="2583180" cy="2324100"/>
            <a:chOff x="13967" y="3638"/>
            <a:chExt cx="4068" cy="3660"/>
          </a:xfrm>
        </p:grpSpPr>
        <p:grpSp>
          <p:nvGrpSpPr>
            <p:cNvPr id="38" name="Group 37"/>
            <p:cNvGrpSpPr/>
            <p:nvPr/>
          </p:nvGrpSpPr>
          <p:grpSpPr>
            <a:xfrm>
              <a:off x="13967" y="3638"/>
              <a:ext cx="4068" cy="3660"/>
              <a:chOff x="12933" y="4174"/>
              <a:chExt cx="2709" cy="2376"/>
            </a:xfrm>
          </p:grpSpPr>
          <p:sp>
            <p:nvSpPr>
              <p:cNvPr id="5" name="Rectangles 4"/>
              <p:cNvSpPr/>
              <p:nvPr/>
            </p:nvSpPr>
            <p:spPr>
              <a:xfrm>
                <a:off x="13098" y="4365"/>
                <a:ext cx="2377" cy="2049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3532" y="4754"/>
                <a:ext cx="1327" cy="174"/>
                <a:chOff x="13532" y="4754"/>
                <a:chExt cx="1327" cy="174"/>
              </a:xfrm>
            </p:grpSpPr>
            <p:sp>
              <p:nvSpPr>
                <p:cNvPr id="8" name="Organigramme : Processus 13"/>
                <p:cNvSpPr/>
                <p:nvPr/>
              </p:nvSpPr>
              <p:spPr>
                <a:xfrm flipV="1">
                  <a:off x="13532" y="4754"/>
                  <a:ext cx="203" cy="175"/>
                </a:xfrm>
                <a:prstGeom prst="flowChartProcess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GB"/>
                </a:p>
              </p:txBody>
            </p:sp>
            <p:sp>
              <p:nvSpPr>
                <p:cNvPr id="16" name="Organigramme : Processus 13"/>
                <p:cNvSpPr/>
                <p:nvPr/>
              </p:nvSpPr>
              <p:spPr>
                <a:xfrm flipV="1">
                  <a:off x="14657" y="4754"/>
                  <a:ext cx="203" cy="175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GB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3532" y="5792"/>
                <a:ext cx="1327" cy="174"/>
                <a:chOff x="13532" y="4754"/>
                <a:chExt cx="1327" cy="174"/>
              </a:xfrm>
            </p:grpSpPr>
            <p:sp>
              <p:nvSpPr>
                <p:cNvPr id="26" name="Organigramme : Processus 13"/>
                <p:cNvSpPr/>
                <p:nvPr/>
              </p:nvSpPr>
              <p:spPr>
                <a:xfrm flipV="1">
                  <a:off x="13532" y="4754"/>
                  <a:ext cx="203" cy="175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GB"/>
                </a:p>
              </p:txBody>
            </p:sp>
            <p:sp>
              <p:nvSpPr>
                <p:cNvPr id="27" name="Organigramme : Processus 13"/>
                <p:cNvSpPr/>
                <p:nvPr/>
              </p:nvSpPr>
              <p:spPr>
                <a:xfrm flipV="1">
                  <a:off x="14657" y="4754"/>
                  <a:ext cx="203" cy="175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GB"/>
                </a:p>
              </p:txBody>
            </p:sp>
          </p:grpSp>
          <p:sp>
            <p:nvSpPr>
              <p:cNvPr id="28" name="Isosceles Triangle 27"/>
              <p:cNvSpPr/>
              <p:nvPr/>
            </p:nvSpPr>
            <p:spPr>
              <a:xfrm>
                <a:off x="12933" y="4650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2933" y="5740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13456" y="6272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14582" y="6272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13457" y="4174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14581" y="4174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15288" y="4650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15288" y="5687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V="1">
                <a:off x="13915" y="4836"/>
                <a:ext cx="580" cy="1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13625" y="4998"/>
                <a:ext cx="19" cy="68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/>
            <p:nvPr/>
          </p:nvCxnSpPr>
          <p:spPr>
            <a:xfrm>
              <a:off x="15239" y="4873"/>
              <a:ext cx="1270" cy="117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012" y="4068"/>
              <a:ext cx="23" cy="38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3" idx="3"/>
            </p:cNvCxnSpPr>
            <p:nvPr/>
          </p:nvCxnSpPr>
          <p:spPr>
            <a:xfrm flipH="1">
              <a:off x="15257" y="4068"/>
              <a:ext cx="1451" cy="406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29" idx="0"/>
            </p:cNvCxnSpPr>
            <p:nvPr/>
          </p:nvCxnSpPr>
          <p:spPr>
            <a:xfrm flipH="1">
              <a:off x="14233" y="4982"/>
              <a:ext cx="534" cy="1068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8" idx="1"/>
              <a:endCxn id="28" idx="5"/>
            </p:cNvCxnSpPr>
            <p:nvPr/>
          </p:nvCxnSpPr>
          <p:spPr>
            <a:xfrm flipH="1" flipV="1">
              <a:off x="14366" y="4586"/>
              <a:ext cx="501" cy="8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30" idx="0"/>
            </p:cNvCxnSpPr>
            <p:nvPr/>
          </p:nvCxnSpPr>
          <p:spPr>
            <a:xfrm>
              <a:off x="14985" y="4909"/>
              <a:ext cx="33" cy="1961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31" idx="1"/>
            </p:cNvCxnSpPr>
            <p:nvPr/>
          </p:nvCxnSpPr>
          <p:spPr>
            <a:xfrm>
              <a:off x="15021" y="4982"/>
              <a:ext cx="1555" cy="2103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8" idx="3"/>
              <a:endCxn id="35" idx="1"/>
            </p:cNvCxnSpPr>
            <p:nvPr/>
          </p:nvCxnSpPr>
          <p:spPr>
            <a:xfrm>
              <a:off x="15173" y="4666"/>
              <a:ext cx="2463" cy="1518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34" idx="2"/>
            </p:cNvCxnSpPr>
            <p:nvPr/>
          </p:nvCxnSpPr>
          <p:spPr>
            <a:xfrm>
              <a:off x="15221" y="4728"/>
              <a:ext cx="2282" cy="73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Box 49"/>
          <p:cNvSpPr txBox="1"/>
          <p:nvPr/>
        </p:nvSpPr>
        <p:spPr>
          <a:xfrm>
            <a:off x="7376160" y="2150110"/>
            <a:ext cx="20897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solidFill>
                  <a:schemeClr val="tx2"/>
                </a:solidFill>
              </a:rPr>
              <a:t>Full </a:t>
            </a:r>
            <a:r>
              <a:rPr lang="en-US" sz="2400">
                <a:solidFill>
                  <a:schemeClr val="tx2"/>
                </a:solidFill>
              </a:rPr>
              <a:t>quadrature</a:t>
            </a:r>
            <a:endParaRPr lang="en-US" sz="2400">
              <a:solidFill>
                <a:schemeClr val="tx2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554970" y="3884930"/>
            <a:ext cx="2583180" cy="2324100"/>
            <a:chOff x="13967" y="3638"/>
            <a:chExt cx="4068" cy="3660"/>
          </a:xfrm>
        </p:grpSpPr>
        <p:grpSp>
          <p:nvGrpSpPr>
            <p:cNvPr id="52" name="Group 51"/>
            <p:cNvGrpSpPr/>
            <p:nvPr/>
          </p:nvGrpSpPr>
          <p:grpSpPr>
            <a:xfrm>
              <a:off x="13967" y="3638"/>
              <a:ext cx="4068" cy="3660"/>
              <a:chOff x="12933" y="4174"/>
              <a:chExt cx="2709" cy="2376"/>
            </a:xfrm>
          </p:grpSpPr>
          <p:sp>
            <p:nvSpPr>
              <p:cNvPr id="53" name="Rectangles 52"/>
              <p:cNvSpPr/>
              <p:nvPr/>
            </p:nvSpPr>
            <p:spPr>
              <a:xfrm>
                <a:off x="13098" y="4365"/>
                <a:ext cx="2377" cy="2049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13532" y="4754"/>
                <a:ext cx="1327" cy="174"/>
                <a:chOff x="13532" y="4754"/>
                <a:chExt cx="1327" cy="174"/>
              </a:xfrm>
            </p:grpSpPr>
            <p:sp>
              <p:nvSpPr>
                <p:cNvPr id="55" name="Organigramme : Processus 13"/>
                <p:cNvSpPr/>
                <p:nvPr/>
              </p:nvSpPr>
              <p:spPr>
                <a:xfrm flipV="1">
                  <a:off x="13532" y="4754"/>
                  <a:ext cx="203" cy="175"/>
                </a:xfrm>
                <a:prstGeom prst="flowChartProcess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GB"/>
                </a:p>
              </p:txBody>
            </p:sp>
            <p:sp>
              <p:nvSpPr>
                <p:cNvPr id="56" name="Organigramme : Processus 13"/>
                <p:cNvSpPr/>
                <p:nvPr/>
              </p:nvSpPr>
              <p:spPr>
                <a:xfrm flipV="1">
                  <a:off x="14657" y="4754"/>
                  <a:ext cx="203" cy="175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GB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13532" y="5792"/>
                <a:ext cx="1327" cy="174"/>
                <a:chOff x="13532" y="4754"/>
                <a:chExt cx="1327" cy="174"/>
              </a:xfrm>
            </p:grpSpPr>
            <p:sp>
              <p:nvSpPr>
                <p:cNvPr id="58" name="Organigramme : Processus 13"/>
                <p:cNvSpPr/>
                <p:nvPr/>
              </p:nvSpPr>
              <p:spPr>
                <a:xfrm flipV="1">
                  <a:off x="13532" y="4754"/>
                  <a:ext cx="203" cy="175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GB"/>
                </a:p>
              </p:txBody>
            </p:sp>
            <p:sp>
              <p:nvSpPr>
                <p:cNvPr id="59" name="Organigramme : Processus 13"/>
                <p:cNvSpPr/>
                <p:nvPr/>
              </p:nvSpPr>
              <p:spPr>
                <a:xfrm flipV="1">
                  <a:off x="14657" y="4754"/>
                  <a:ext cx="203" cy="175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GB"/>
                </a:p>
              </p:txBody>
            </p:sp>
          </p:grpSp>
          <p:sp>
            <p:nvSpPr>
              <p:cNvPr id="60" name="Isosceles Triangle 59"/>
              <p:cNvSpPr/>
              <p:nvPr/>
            </p:nvSpPr>
            <p:spPr>
              <a:xfrm>
                <a:off x="12933" y="4650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12933" y="5740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13456" y="6272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14582" y="6272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13457" y="4174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14581" y="4174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15288" y="4650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15288" y="5687"/>
                <a:ext cx="354" cy="279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 flipV="1">
                <a:off x="13915" y="4836"/>
                <a:ext cx="580" cy="1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13625" y="4998"/>
                <a:ext cx="19" cy="68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>
              <a:off x="15012" y="4068"/>
              <a:ext cx="23" cy="38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5" idx="1"/>
              <a:endCxn id="60" idx="5"/>
            </p:cNvCxnSpPr>
            <p:nvPr/>
          </p:nvCxnSpPr>
          <p:spPr>
            <a:xfrm flipH="1" flipV="1">
              <a:off x="14366" y="4586"/>
              <a:ext cx="501" cy="8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62" idx="0"/>
            </p:cNvCxnSpPr>
            <p:nvPr/>
          </p:nvCxnSpPr>
          <p:spPr>
            <a:xfrm>
              <a:off x="14985" y="4909"/>
              <a:ext cx="33" cy="1961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66" idx="2"/>
            </p:cNvCxnSpPr>
            <p:nvPr/>
          </p:nvCxnSpPr>
          <p:spPr>
            <a:xfrm>
              <a:off x="15221" y="4728"/>
              <a:ext cx="2282" cy="73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 Box 78"/>
          <p:cNvSpPr txBox="1"/>
          <p:nvPr/>
        </p:nvSpPr>
        <p:spPr>
          <a:xfrm>
            <a:off x="7037070" y="4847590"/>
            <a:ext cx="359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solidFill>
                  <a:schemeClr val="tx2"/>
                </a:solidFill>
              </a:rPr>
              <a:t>Tensor product </a:t>
            </a:r>
            <a:r>
              <a:rPr lang="en-US" sz="2400">
                <a:solidFill>
                  <a:schemeClr val="tx2"/>
                </a:solidFill>
              </a:rPr>
              <a:t>quadrature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80" name="Text Box 79"/>
          <p:cNvSpPr txBox="1"/>
          <p:nvPr/>
        </p:nvSpPr>
        <p:spPr>
          <a:xfrm>
            <a:off x="6746240" y="5229225"/>
            <a:ext cx="39649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! Increase polynomial aliasing!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2" name="Text Box 81"/>
          <p:cNvSpPr txBox="1"/>
          <p:nvPr/>
        </p:nvSpPr>
        <p:spPr>
          <a:xfrm>
            <a:off x="2568575" y="1883410"/>
            <a:ext cx="24847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1"/>
                </a:solidFill>
              </a:rPr>
              <a:t>ES Full quadrature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3" name="Text Box 82"/>
          <p:cNvSpPr txBox="1"/>
          <p:nvPr/>
        </p:nvSpPr>
        <p:spPr>
          <a:xfrm>
            <a:off x="4218940" y="4690745"/>
            <a:ext cx="1596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Vanilla DG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4" name="Text Box 83"/>
          <p:cNvSpPr txBox="1"/>
          <p:nvPr/>
        </p:nvSpPr>
        <p:spPr>
          <a:xfrm>
            <a:off x="3300095" y="1097915"/>
            <a:ext cx="590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3d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890645" y="2995930"/>
            <a:ext cx="2468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accent5"/>
                </a:solidFill>
              </a:rPr>
              <a:t>ES Tensor product</a:t>
            </a:r>
            <a:endParaRPr lang="en-US" sz="2400">
              <a:solidFill>
                <a:schemeClr val="accent5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ezgif.com-gif-maker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" y="1135380"/>
            <a:ext cx="9897745" cy="5160645"/>
          </a:xfrm>
          <a:prstGeom prst="rect">
            <a:avLst/>
          </a:prstGeom>
        </p:spPr>
      </p:pic>
      <p:sp>
        <p:nvSpPr>
          <p:cNvPr id="6" name="Titre 1"/>
          <p:cNvSpPr txBox="1"/>
          <p:nvPr/>
        </p:nvSpPr>
        <p:spPr>
          <a:xfrm>
            <a:off x="440055" y="316230"/>
            <a:ext cx="13002260" cy="687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9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  <a:sym typeface="+mn-ea"/>
              </a:rPr>
              <a:t>Sensor based entropy stable method</a:t>
            </a:r>
            <a:endParaRPr lang="en-US" altLang="en-US" sz="3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61260" y="1003300"/>
            <a:ext cx="751840" cy="54241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3403600" y="5573395"/>
            <a:ext cx="2544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C00000"/>
                </a:solidFill>
              </a:rPr>
              <a:t>Need stabilisation here</a:t>
            </a:r>
            <a:endParaRPr lang="en-US" sz="20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Google Shape;185;p4"/>
              <p:cNvSpPr txBox="1"/>
              <p:nvPr/>
            </p:nvSpPr>
            <p:spPr>
              <a:xfrm>
                <a:off x="8776970" y="2830195"/>
                <a:ext cx="4838065" cy="1197610"/>
              </a:xfrm>
              <a:prstGeom prst="rect">
                <a:avLst/>
              </a:prstGeom>
              <a:noFill/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p>
                <a:pPr marL="285750" marR="0" lvl="0" indent="-28575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3F4F"/>
                  </a:buClr>
                  <a:buSzPts val="1800"/>
                  <a:buFont typeface="Arial"/>
                  <a:buChar char="•"/>
                </a:pPr>
                <a:r>
                  <a:rPr lang="en-US" altLang="en-GB" sz="2400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Transonic flow </a:t>
                </a: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altLang="en-GB" sz="2400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“weak” shock</a:t>
                </a:r>
                <a:endParaRPr lang="en-GB" sz="2400">
                  <a:solidFill>
                    <a:srgbClr val="323F4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285750" marR="0" lvl="0" indent="-28575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3F4F"/>
                  </a:buClr>
                  <a:buSzPts val="1800"/>
                  <a:buFont typeface="Arial"/>
                  <a:buChar char="•"/>
                </a:pPr>
                <a:r>
                  <a:rPr lang="en-US" altLang="en-GB" sz="2400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Local entropy conservation</a:t>
                </a:r>
                <a:endParaRPr lang="en-US" altLang="en-GB" sz="2400">
                  <a:solidFill>
                    <a:srgbClr val="323F4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85" name="Google Shape;185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970" y="2830195"/>
                <a:ext cx="4838065" cy="1197610"/>
              </a:xfrm>
              <a:prstGeom prst="rect">
                <a:avLst/>
              </a:prstGeom>
              <a:blipFill rotWithShape="1">
                <a:blip r:embed="rId2"/>
                <a:stretch>
                  <a:fillRect l="-302" t="-1220" r="-289" b="-1166"/>
                </a:stretch>
              </a:blipFill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9" grpId="1" animBg="1"/>
      <p:bldP spid="10" grpId="1"/>
      <p:bldP spid="185" grpId="0" bldLvl="0" animBg="1"/>
      <p:bldP spid="18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289947" y="3195220"/>
            <a:ext cx="5312410" cy="3076443"/>
            <a:chOff x="6218605" y="2826920"/>
            <a:chExt cx="5312410" cy="3076443"/>
          </a:xfrm>
        </p:grpSpPr>
        <p:grpSp>
          <p:nvGrpSpPr>
            <p:cNvPr id="63" name="Groupe 62"/>
            <p:cNvGrpSpPr/>
            <p:nvPr/>
          </p:nvGrpSpPr>
          <p:grpSpPr>
            <a:xfrm>
              <a:off x="6218605" y="2826920"/>
              <a:ext cx="5312410" cy="3076443"/>
              <a:chOff x="6205793" y="2690306"/>
              <a:chExt cx="5312410" cy="3076443"/>
            </a:xfrm>
          </p:grpSpPr>
          <p:grpSp>
            <p:nvGrpSpPr>
              <p:cNvPr id="64" name="Groupe 63"/>
              <p:cNvGrpSpPr/>
              <p:nvPr/>
            </p:nvGrpSpPr>
            <p:grpSpPr>
              <a:xfrm>
                <a:off x="7335929" y="2690306"/>
                <a:ext cx="4091352" cy="3076443"/>
                <a:chOff x="6690326" y="2806207"/>
                <a:chExt cx="4091352" cy="3076443"/>
              </a:xfrm>
            </p:grpSpPr>
            <p:grpSp>
              <p:nvGrpSpPr>
                <p:cNvPr id="72" name="Groupe 71"/>
                <p:cNvGrpSpPr/>
                <p:nvPr/>
              </p:nvGrpSpPr>
              <p:grpSpPr>
                <a:xfrm>
                  <a:off x="6690326" y="2806207"/>
                  <a:ext cx="4091352" cy="3076443"/>
                  <a:chOff x="250992" y="2466114"/>
                  <a:chExt cx="4091352" cy="3076443"/>
                </a:xfrm>
              </p:grpSpPr>
              <p:pic>
                <p:nvPicPr>
                  <p:cNvPr id="74" name="Image 73"/>
                  <p:cNvPicPr>
                    <a:picLocks noChangeAspect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992" y="2466114"/>
                    <a:ext cx="4091352" cy="3076443"/>
                  </a:xfrm>
                  <a:prstGeom prst="rect">
                    <a:avLst/>
                  </a:prstGeom>
                </p:spPr>
              </p:pic>
              <p:sp>
                <p:nvSpPr>
                  <p:cNvPr id="75" name="ZoneTexte 74"/>
                  <p:cNvSpPr txBox="1"/>
                  <p:nvPr/>
                </p:nvSpPr>
                <p:spPr>
                  <a:xfrm>
                    <a:off x="1213652" y="4663849"/>
                    <a:ext cx="2369185" cy="3987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rgbClr val="C00000"/>
                        </a:solidFill>
                      </a:rPr>
                      <a:t>No shock capturing</a:t>
                    </a:r>
                    <a:endParaRPr lang="en-GB" sz="20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73" name="ZoneTexte 72"/>
                <p:cNvSpPr txBox="1"/>
                <p:nvPr/>
              </p:nvSpPr>
              <p:spPr>
                <a:xfrm>
                  <a:off x="7505031" y="3521852"/>
                  <a:ext cx="1305560" cy="398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/>
                    <a:t>Reference</a:t>
                  </a:r>
                  <a:endParaRPr lang="en-GB" sz="2000" dirty="0"/>
                </a:p>
              </p:txBody>
            </p:sp>
          </p:grpSp>
          <p:sp>
            <p:nvSpPr>
              <p:cNvPr id="65" name="Rectangle 64"/>
              <p:cNvSpPr/>
              <p:nvPr/>
            </p:nvSpPr>
            <p:spPr>
              <a:xfrm>
                <a:off x="7603944" y="2836235"/>
                <a:ext cx="217372" cy="2532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770729" y="5286524"/>
                <a:ext cx="3474945" cy="4285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10676193" y="5262056"/>
                <a:ext cx="84201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2">
                        <a:lumMod val="75000"/>
                      </a:schemeClr>
                    </a:solidFill>
                  </a:rPr>
                  <a:t>time</a:t>
                </a:r>
                <a:endParaRPr lang="en-GB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8" name="Connecteur droit avec flèche 67"/>
              <p:cNvCxnSpPr/>
              <p:nvPr/>
            </p:nvCxnSpPr>
            <p:spPr>
              <a:xfrm flipH="1" flipV="1">
                <a:off x="7874794" y="2848609"/>
                <a:ext cx="16066" cy="2651796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avec flèche 68"/>
              <p:cNvCxnSpPr/>
              <p:nvPr/>
            </p:nvCxnSpPr>
            <p:spPr>
              <a:xfrm flipV="1">
                <a:off x="7613770" y="5228721"/>
                <a:ext cx="3631904" cy="21750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7368233" y="2914536"/>
                <a:ext cx="217372" cy="2532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6205793" y="2775396"/>
                <a:ext cx="1667510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2">
                        <a:lumMod val="75000"/>
                      </a:schemeClr>
                    </a:solidFill>
                  </a:rPr>
                  <a:t>Turbulent dissipation</a:t>
                </a:r>
                <a:endParaRPr lang="en-GB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4" name="TextBox 1038"/>
            <p:cNvSpPr txBox="1"/>
            <p:nvPr/>
          </p:nvSpPr>
          <p:spPr>
            <a:xfrm>
              <a:off x="7895639" y="5480700"/>
              <a:ext cx="179925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Adapted from </a:t>
              </a:r>
              <a:r>
                <a:rPr lang="en-GB" sz="1000" dirty="0" err="1">
                  <a:solidFill>
                    <a:schemeClr val="bg1">
                      <a:lumMod val="65000"/>
                    </a:schemeClr>
                  </a:solidFill>
                </a:rPr>
                <a:t>Hillewaert</a:t>
              </a:r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(2016)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>
          <a:xfrm>
            <a:off x="1436820" y="3794311"/>
            <a:ext cx="1944001" cy="1677056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10191750" y="1737408"/>
            <a:ext cx="467360" cy="547125"/>
          </a:xfrm>
          <a:custGeom>
            <a:avLst/>
            <a:gdLst>
              <a:gd name="connsiteX0" fmla="*/ 0 w 467704"/>
              <a:gd name="connsiteY0" fmla="*/ 109425 h 547125"/>
              <a:gd name="connsiteX1" fmla="*/ 233852 w 467704"/>
              <a:gd name="connsiteY1" fmla="*/ 109425 h 547125"/>
              <a:gd name="connsiteX2" fmla="*/ 233852 w 467704"/>
              <a:gd name="connsiteY2" fmla="*/ 0 h 547125"/>
              <a:gd name="connsiteX3" fmla="*/ 467704 w 467704"/>
              <a:gd name="connsiteY3" fmla="*/ 273563 h 547125"/>
              <a:gd name="connsiteX4" fmla="*/ 233852 w 467704"/>
              <a:gd name="connsiteY4" fmla="*/ 547125 h 547125"/>
              <a:gd name="connsiteX5" fmla="*/ 233852 w 467704"/>
              <a:gd name="connsiteY5" fmla="*/ 437700 h 547125"/>
              <a:gd name="connsiteX6" fmla="*/ 0 w 467704"/>
              <a:gd name="connsiteY6" fmla="*/ 437700 h 547125"/>
              <a:gd name="connsiteX7" fmla="*/ 0 w 467704"/>
              <a:gd name="connsiteY7" fmla="*/ 109425 h 5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704" h="547125">
                <a:moveTo>
                  <a:pt x="0" y="109425"/>
                </a:moveTo>
                <a:lnTo>
                  <a:pt x="233852" y="109425"/>
                </a:lnTo>
                <a:lnTo>
                  <a:pt x="233852" y="0"/>
                </a:lnTo>
                <a:lnTo>
                  <a:pt x="467704" y="273563"/>
                </a:lnTo>
                <a:lnTo>
                  <a:pt x="233852" y="547125"/>
                </a:lnTo>
                <a:lnTo>
                  <a:pt x="233852" y="437700"/>
                </a:lnTo>
                <a:lnTo>
                  <a:pt x="0" y="437700"/>
                </a:lnTo>
                <a:lnTo>
                  <a:pt x="0" y="10942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425" rIns="140311" bIns="10942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10909935" y="1348740"/>
            <a:ext cx="2523490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 The physics is </a:t>
            </a:r>
            <a:r>
              <a:rPr lang="en-US" altLang="en-GB" sz="24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NOT</a:t>
            </a:r>
            <a:r>
              <a:rPr lang="en-US" altLang="en-GB" sz="2400" dirty="0">
                <a:solidFill>
                  <a:schemeClr val="tx2">
                    <a:lumMod val="75000"/>
                  </a:schemeClr>
                </a:solidFill>
                <a:sym typeface="+mn-ea"/>
              </a:rPr>
              <a:t>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modified</a:t>
            </a:r>
            <a:endParaRPr lang="en-GB" sz="2400" b="1" kern="1200" dirty="0">
              <a:solidFill>
                <a:schemeClr val="tx2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444500" y="1348740"/>
            <a:ext cx="2740025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Shock waves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/under-resolved turbulence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induce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oscillations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>
            <a:off x="5020310" y="3539490"/>
            <a:ext cx="1189990" cy="2037715"/>
          </a:xfrm>
          <a:custGeom>
            <a:avLst/>
            <a:gdLst>
              <a:gd name="connsiteX0" fmla="*/ 0 w 1031358"/>
              <a:gd name="connsiteY0" fmla="*/ 479920 h 2130271"/>
              <a:gd name="connsiteX1" fmla="*/ 361507 w 1031358"/>
              <a:gd name="connsiteY1" fmla="*/ 97148 h 2130271"/>
              <a:gd name="connsiteX2" fmla="*/ 850605 w 1031358"/>
              <a:gd name="connsiteY2" fmla="*/ 2064171 h 2130271"/>
              <a:gd name="connsiteX3" fmla="*/ 1031358 w 1031358"/>
              <a:gd name="connsiteY3" fmla="*/ 1660134 h 2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358" h="2130271">
                <a:moveTo>
                  <a:pt x="0" y="479920"/>
                </a:moveTo>
                <a:cubicBezTo>
                  <a:pt x="109870" y="156513"/>
                  <a:pt x="219740" y="-166894"/>
                  <a:pt x="361507" y="97148"/>
                </a:cubicBezTo>
                <a:cubicBezTo>
                  <a:pt x="503274" y="361190"/>
                  <a:pt x="738963" y="1803673"/>
                  <a:pt x="850605" y="2064171"/>
                </a:cubicBezTo>
                <a:cubicBezTo>
                  <a:pt x="962247" y="2324669"/>
                  <a:pt x="946298" y="1736334"/>
                  <a:pt x="1031358" y="16601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H="1">
            <a:off x="4451985" y="3996055"/>
            <a:ext cx="568325" cy="8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6210300" y="5113655"/>
            <a:ext cx="482600" cy="13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3181850" y="3341149"/>
            <a:ext cx="4701540" cy="2766695"/>
            <a:chOff x="2079207" y="2985223"/>
            <a:chExt cx="4701540" cy="2766695"/>
          </a:xfrm>
        </p:grpSpPr>
        <p:sp>
          <p:nvSpPr>
            <p:cNvPr id="28" name="ZoneTexte 27"/>
            <p:cNvSpPr txBox="1"/>
            <p:nvPr/>
          </p:nvSpPr>
          <p:spPr>
            <a:xfrm>
              <a:off x="2079207" y="2985223"/>
              <a:ext cx="132143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Velocity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H="1" flipV="1">
              <a:off x="3301260" y="3039984"/>
              <a:ext cx="2261" cy="251072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941217" y="5250511"/>
              <a:ext cx="3024740" cy="8572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5299927" y="5291543"/>
              <a:ext cx="14808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position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38" name="Groupe 37"/>
            <p:cNvGrpSpPr/>
            <p:nvPr/>
          </p:nvGrpSpPr>
          <p:grpSpPr>
            <a:xfrm>
              <a:off x="3317326" y="3639933"/>
              <a:ext cx="2666976" cy="1124693"/>
              <a:chOff x="2078428" y="3666573"/>
              <a:chExt cx="2666976" cy="1124693"/>
            </a:xfrm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2078428" y="3666573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3411916" y="3666573"/>
                <a:ext cx="0" cy="111762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3411916" y="4791266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Ellipse 80"/>
          <p:cNvSpPr/>
          <p:nvPr/>
        </p:nvSpPr>
        <p:spPr>
          <a:xfrm>
            <a:off x="2105270" y="4477254"/>
            <a:ext cx="489445" cy="509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2643352" y="4731766"/>
            <a:ext cx="1321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e libre 5"/>
          <p:cNvSpPr/>
          <p:nvPr/>
        </p:nvSpPr>
        <p:spPr>
          <a:xfrm>
            <a:off x="6824345" y="1736090"/>
            <a:ext cx="467995" cy="547370"/>
          </a:xfrm>
          <a:custGeom>
            <a:avLst/>
            <a:gdLst>
              <a:gd name="connsiteX0" fmla="*/ 0 w 467704"/>
              <a:gd name="connsiteY0" fmla="*/ 109425 h 547125"/>
              <a:gd name="connsiteX1" fmla="*/ 233852 w 467704"/>
              <a:gd name="connsiteY1" fmla="*/ 109425 h 547125"/>
              <a:gd name="connsiteX2" fmla="*/ 233852 w 467704"/>
              <a:gd name="connsiteY2" fmla="*/ 0 h 547125"/>
              <a:gd name="connsiteX3" fmla="*/ 467704 w 467704"/>
              <a:gd name="connsiteY3" fmla="*/ 273563 h 547125"/>
              <a:gd name="connsiteX4" fmla="*/ 233852 w 467704"/>
              <a:gd name="connsiteY4" fmla="*/ 547125 h 547125"/>
              <a:gd name="connsiteX5" fmla="*/ 233852 w 467704"/>
              <a:gd name="connsiteY5" fmla="*/ 437700 h 547125"/>
              <a:gd name="connsiteX6" fmla="*/ 0 w 467704"/>
              <a:gd name="connsiteY6" fmla="*/ 437700 h 547125"/>
              <a:gd name="connsiteX7" fmla="*/ 0 w 467704"/>
              <a:gd name="connsiteY7" fmla="*/ 109425 h 5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704" h="547125">
                <a:moveTo>
                  <a:pt x="0" y="109425"/>
                </a:moveTo>
                <a:lnTo>
                  <a:pt x="233852" y="109425"/>
                </a:lnTo>
                <a:lnTo>
                  <a:pt x="233852" y="0"/>
                </a:lnTo>
                <a:lnTo>
                  <a:pt x="467704" y="273563"/>
                </a:lnTo>
                <a:lnTo>
                  <a:pt x="233852" y="547125"/>
                </a:lnTo>
                <a:lnTo>
                  <a:pt x="233852" y="437700"/>
                </a:lnTo>
                <a:lnTo>
                  <a:pt x="0" y="437700"/>
                </a:lnTo>
                <a:lnTo>
                  <a:pt x="0" y="10942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425" rIns="140311" bIns="10942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/>
          </a:p>
        </p:txBody>
      </p:sp>
      <p:sp>
        <p:nvSpPr>
          <p:cNvPr id="7" name="Forme libre 6"/>
          <p:cNvSpPr/>
          <p:nvPr/>
        </p:nvSpPr>
        <p:spPr>
          <a:xfrm>
            <a:off x="7544435" y="1349375"/>
            <a:ext cx="2374900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GB" sz="2400" b="1" kern="1200" dirty="0">
                <a:solidFill>
                  <a:schemeClr val="tx2">
                    <a:lumMod val="75000"/>
                  </a:schemeClr>
                </a:solidFill>
              </a:rPr>
              <a:t>Entropy stability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is 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activated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4403725" y="4008120"/>
            <a:ext cx="1163320" cy="63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5878830" y="5130165"/>
            <a:ext cx="885825" cy="63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  <a:sym typeface="+mn-ea"/>
              </a:rPr>
              <a:t>Sensor based entropy stable method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Forme libre 5"/>
          <p:cNvSpPr/>
          <p:nvPr/>
        </p:nvSpPr>
        <p:spPr>
          <a:xfrm>
            <a:off x="3456940" y="1736090"/>
            <a:ext cx="467995" cy="547370"/>
          </a:xfrm>
          <a:custGeom>
            <a:avLst/>
            <a:gdLst>
              <a:gd name="connsiteX0" fmla="*/ 0 w 467704"/>
              <a:gd name="connsiteY0" fmla="*/ 109425 h 547125"/>
              <a:gd name="connsiteX1" fmla="*/ 233852 w 467704"/>
              <a:gd name="connsiteY1" fmla="*/ 109425 h 547125"/>
              <a:gd name="connsiteX2" fmla="*/ 233852 w 467704"/>
              <a:gd name="connsiteY2" fmla="*/ 0 h 547125"/>
              <a:gd name="connsiteX3" fmla="*/ 467704 w 467704"/>
              <a:gd name="connsiteY3" fmla="*/ 273563 h 547125"/>
              <a:gd name="connsiteX4" fmla="*/ 233852 w 467704"/>
              <a:gd name="connsiteY4" fmla="*/ 547125 h 547125"/>
              <a:gd name="connsiteX5" fmla="*/ 233852 w 467704"/>
              <a:gd name="connsiteY5" fmla="*/ 437700 h 547125"/>
              <a:gd name="connsiteX6" fmla="*/ 0 w 467704"/>
              <a:gd name="connsiteY6" fmla="*/ 437700 h 547125"/>
              <a:gd name="connsiteX7" fmla="*/ 0 w 467704"/>
              <a:gd name="connsiteY7" fmla="*/ 109425 h 5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704" h="547125">
                <a:moveTo>
                  <a:pt x="0" y="109425"/>
                </a:moveTo>
                <a:lnTo>
                  <a:pt x="233852" y="109425"/>
                </a:lnTo>
                <a:lnTo>
                  <a:pt x="233852" y="0"/>
                </a:lnTo>
                <a:lnTo>
                  <a:pt x="467704" y="273563"/>
                </a:lnTo>
                <a:lnTo>
                  <a:pt x="233852" y="547125"/>
                </a:lnTo>
                <a:lnTo>
                  <a:pt x="233852" y="437700"/>
                </a:lnTo>
                <a:lnTo>
                  <a:pt x="0" y="437700"/>
                </a:lnTo>
                <a:lnTo>
                  <a:pt x="0" y="10942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425" rIns="140311" bIns="109425" numCol="1" spcCol="1270" anchor="ctr" anchorCtr="0">
            <a:noAutofit/>
          </a:bodyPr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/>
          </a:p>
        </p:txBody>
      </p:sp>
      <p:sp>
        <p:nvSpPr>
          <p:cNvPr id="25" name="Forme libre 6"/>
          <p:cNvSpPr/>
          <p:nvPr/>
        </p:nvSpPr>
        <p:spPr>
          <a:xfrm>
            <a:off x="4177030" y="1348105"/>
            <a:ext cx="2374900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GB" sz="2400" b="1" kern="1200" dirty="0">
                <a:solidFill>
                  <a:schemeClr val="tx2">
                    <a:lumMod val="75000"/>
                  </a:schemeClr>
                </a:solidFill>
              </a:rPr>
              <a:t>Sensor 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detects</a:t>
            </a:r>
            <a:r>
              <a:rPr lang="en-US" altLang="en-GB" sz="2400" b="1" kern="1200" dirty="0">
                <a:solidFill>
                  <a:schemeClr val="tx2">
                    <a:lumMod val="75000"/>
                  </a:schemeClr>
                </a:solidFill>
              </a:rPr>
              <a:t> troubled 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cells</a:t>
            </a:r>
            <a:endParaRPr lang="en-US" alt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85410" y="3924935"/>
            <a:ext cx="970280" cy="1389380"/>
            <a:chOff x="7702" y="5601"/>
            <a:chExt cx="1528" cy="2188"/>
          </a:xfrm>
        </p:grpSpPr>
        <p:sp>
          <p:nvSpPr>
            <p:cNvPr id="12" name="Forme libre 32"/>
            <p:cNvSpPr/>
            <p:nvPr/>
          </p:nvSpPr>
          <p:spPr>
            <a:xfrm>
              <a:off x="7948" y="5601"/>
              <a:ext cx="1033" cy="2188"/>
            </a:xfrm>
            <a:custGeom>
              <a:avLst/>
              <a:gdLst>
                <a:gd name="connsiteX0" fmla="*/ 0 w 1031358"/>
                <a:gd name="connsiteY0" fmla="*/ 479920 h 2130271"/>
                <a:gd name="connsiteX1" fmla="*/ 361507 w 1031358"/>
                <a:gd name="connsiteY1" fmla="*/ 97148 h 2130271"/>
                <a:gd name="connsiteX2" fmla="*/ 850605 w 1031358"/>
                <a:gd name="connsiteY2" fmla="*/ 2064171 h 2130271"/>
                <a:gd name="connsiteX3" fmla="*/ 1031358 w 1031358"/>
                <a:gd name="connsiteY3" fmla="*/ 1660134 h 213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358" h="2130271">
                  <a:moveTo>
                    <a:pt x="0" y="479920"/>
                  </a:moveTo>
                  <a:cubicBezTo>
                    <a:pt x="109870" y="156513"/>
                    <a:pt x="219740" y="-166894"/>
                    <a:pt x="361507" y="97148"/>
                  </a:cubicBezTo>
                  <a:cubicBezTo>
                    <a:pt x="503274" y="361190"/>
                    <a:pt x="738963" y="1803673"/>
                    <a:pt x="850605" y="2064171"/>
                  </a:cubicBezTo>
                  <a:cubicBezTo>
                    <a:pt x="962247" y="2324669"/>
                    <a:pt x="946298" y="1736334"/>
                    <a:pt x="1031358" y="1660134"/>
                  </a:cubicBez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s 12"/>
            <p:cNvSpPr/>
            <p:nvPr/>
          </p:nvSpPr>
          <p:spPr>
            <a:xfrm>
              <a:off x="7702" y="5766"/>
              <a:ext cx="436" cy="562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6" name="Rectangles 15"/>
            <p:cNvSpPr/>
            <p:nvPr/>
          </p:nvSpPr>
          <p:spPr>
            <a:xfrm>
              <a:off x="8794" y="6908"/>
              <a:ext cx="436" cy="562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" name="ZoneTexte 21"/>
          <p:cNvSpPr txBox="1"/>
          <p:nvPr/>
        </p:nvSpPr>
        <p:spPr>
          <a:xfrm>
            <a:off x="9669725" y="4564799"/>
            <a:ext cx="250850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Shock capturing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5" grpId="0" bldLvl="0" animBg="1"/>
      <p:bldP spid="81" grpId="0" bldLvl="0" animBg="1"/>
      <p:bldP spid="33" grpId="0" bldLvl="0" animBg="1"/>
      <p:bldP spid="21" grpId="1" animBg="1"/>
      <p:bldP spid="25" grpId="1" animBg="1"/>
      <p:bldP spid="81" grpId="1" animBg="1"/>
      <p:bldP spid="33" grpId="1" animBg="1"/>
      <p:bldP spid="6" grpId="0" bldLvl="0" animBg="1"/>
      <p:bldP spid="7" grpId="0" bldLvl="0" animBg="1"/>
      <p:bldP spid="6" grpId="1" animBg="1"/>
      <p:bldP spid="7" grpId="1" animBg="1"/>
      <p:bldP spid="9" grpId="0" bldLvl="0" animBg="1"/>
      <p:bldP spid="10" grpId="0" bldLvl="0" animBg="1"/>
      <p:bldP spid="9" grpId="1" animBg="1"/>
      <p:bldP spid="10" grpId="1" animBg="1"/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Titre 1"/>
          <p:cNvSpPr txBox="1"/>
          <p:nvPr/>
        </p:nvSpPr>
        <p:spPr>
          <a:xfrm>
            <a:off x="430530" y="325755"/>
            <a:ext cx="12964160" cy="687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Sensor based entropy stable method</a:t>
            </a:r>
            <a:r>
              <a:rPr lang="en-US" altLang="en-US" sz="4000" dirty="0" smtClean="0">
                <a:solidFill>
                  <a:schemeClr val="tx2">
                    <a:lumMod val="75000"/>
                  </a:schemeClr>
                </a:solidFill>
              </a:rPr>
              <a:t>: impact of the sensor</a:t>
            </a:r>
            <a:endParaRPr lang="en-US" altLang="en-US" sz="4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1758950"/>
            <a:ext cx="6061075" cy="4437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5935" y="1690370"/>
            <a:ext cx="6061075" cy="4437380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2288858" y="1372870"/>
            <a:ext cx="23437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400" b="1">
                <a:solidFill>
                  <a:schemeClr val="tx2">
                    <a:lumMod val="75000"/>
                  </a:schemeClr>
                </a:solidFill>
              </a:rPr>
              <a:t>Modal</a:t>
            </a:r>
            <a:r>
              <a:rPr lang="en-US" altLang="en-US" sz="2400">
                <a:solidFill>
                  <a:schemeClr val="tx2">
                    <a:lumMod val="75000"/>
                  </a:schemeClr>
                </a:solidFill>
              </a:rPr>
              <a:t> projection</a:t>
            </a:r>
            <a:endParaRPr lang="en-US" alt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499793" y="1372870"/>
            <a:ext cx="2752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400" b="1">
                <a:solidFill>
                  <a:schemeClr val="tx2">
                    <a:lumMod val="75000"/>
                  </a:schemeClr>
                </a:solidFill>
              </a:rPr>
              <a:t>Lagrange</a:t>
            </a:r>
            <a:r>
              <a:rPr lang="en-US" altLang="en-US" sz="2400">
                <a:solidFill>
                  <a:schemeClr val="tx2">
                    <a:lumMod val="75000"/>
                  </a:schemeClr>
                </a:solidFill>
              </a:rPr>
              <a:t> projection</a:t>
            </a:r>
            <a:endParaRPr lang="en-US" alt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SensorBHybrid"/>
          <p:cNvPicPr>
            <a:picLocks noChangeAspect="1"/>
          </p:cNvPicPr>
          <p:nvPr/>
        </p:nvPicPr>
        <p:blipFill>
          <a:blip r:embed="rId1"/>
          <a:srcRect l="4386" t="5333" r="8087" b="2667"/>
          <a:stretch>
            <a:fillRect/>
          </a:stretch>
        </p:blipFill>
        <p:spPr>
          <a:xfrm>
            <a:off x="7086600" y="1641475"/>
            <a:ext cx="6657975" cy="4504055"/>
          </a:xfrm>
          <a:prstGeom prst="rect">
            <a:avLst/>
          </a:prstGeom>
        </p:spPr>
      </p:pic>
      <p:sp>
        <p:nvSpPr>
          <p:cNvPr id="9" name="Forme libre 9"/>
          <p:cNvSpPr/>
          <p:nvPr/>
        </p:nvSpPr>
        <p:spPr>
          <a:xfrm>
            <a:off x="8876030" y="6264275"/>
            <a:ext cx="2285365" cy="57213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</a:rPr>
              <a:t>t ~60min</a:t>
            </a:r>
            <a:endParaRPr lang="en-US" sz="24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SensorAHybrid"/>
          <p:cNvPicPr>
            <a:picLocks noChangeAspect="1"/>
          </p:cNvPicPr>
          <p:nvPr/>
        </p:nvPicPr>
        <p:blipFill>
          <a:blip r:embed="rId2"/>
          <a:srcRect l="3540" t="6981" r="8933" b="2352"/>
          <a:stretch>
            <a:fillRect/>
          </a:stretch>
        </p:blipFill>
        <p:spPr>
          <a:xfrm>
            <a:off x="41275" y="1633855"/>
            <a:ext cx="6839585" cy="4559935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972945" y="6264275"/>
            <a:ext cx="2285365" cy="57213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</a:rPr>
              <a:t>t ~90min</a:t>
            </a:r>
            <a:endParaRPr lang="en-US" sz="24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279968" y="1251585"/>
            <a:ext cx="23437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400" b="1">
                <a:solidFill>
                  <a:schemeClr val="tx2">
                    <a:lumMod val="75000"/>
                  </a:schemeClr>
                </a:solidFill>
              </a:rPr>
              <a:t>Modal</a:t>
            </a:r>
            <a:r>
              <a:rPr lang="en-US" altLang="en-US" sz="2400">
                <a:solidFill>
                  <a:schemeClr val="tx2">
                    <a:lumMod val="75000"/>
                  </a:schemeClr>
                </a:solidFill>
              </a:rPr>
              <a:t> projection</a:t>
            </a:r>
            <a:endParaRPr lang="en-US" alt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490903" y="1251585"/>
            <a:ext cx="2752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400" b="1">
                <a:solidFill>
                  <a:schemeClr val="tx2">
                    <a:lumMod val="75000"/>
                  </a:schemeClr>
                </a:solidFill>
              </a:rPr>
              <a:t>Lagrange</a:t>
            </a:r>
            <a:r>
              <a:rPr lang="en-US" altLang="en-US" sz="2400">
                <a:solidFill>
                  <a:schemeClr val="tx2">
                    <a:lumMod val="75000"/>
                  </a:schemeClr>
                </a:solidFill>
              </a:rPr>
              <a:t> projection</a:t>
            </a:r>
            <a:endParaRPr lang="en-US" alt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re 1"/>
          <p:cNvSpPr txBox="1"/>
          <p:nvPr/>
        </p:nvSpPr>
        <p:spPr>
          <a:xfrm>
            <a:off x="430530" y="325755"/>
            <a:ext cx="12964160" cy="687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Sensor based entropy stable method</a:t>
            </a:r>
            <a:r>
              <a:rPr lang="en-US" altLang="en-US" sz="4000" dirty="0" smtClean="0">
                <a:solidFill>
                  <a:schemeClr val="tx2">
                    <a:lumMod val="75000"/>
                  </a:schemeClr>
                </a:solidFill>
              </a:rPr>
              <a:t>: impact of the sensor</a:t>
            </a:r>
            <a:endParaRPr lang="en-US" altLang="en-US" sz="4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9" grpId="1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re 1"/>
          <p:cNvSpPr txBox="1"/>
          <p:nvPr/>
        </p:nvSpPr>
        <p:spPr>
          <a:xfrm>
            <a:off x="440055" y="306705"/>
            <a:ext cx="13002260" cy="687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9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  <a:sym typeface="+mn-ea"/>
              </a:rPr>
              <a:t>Comparison</a:t>
            </a:r>
            <a:r>
              <a:rPr lang="en-US" altLang="en-US" sz="3900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 with entropy stable method</a:t>
            </a:r>
            <a:endParaRPr lang="en-US" altLang="en-US" sz="3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0055" y="1278255"/>
            <a:ext cx="6061075" cy="4866005"/>
            <a:chOff x="10653" y="2486"/>
            <a:chExt cx="9545" cy="7663"/>
          </a:xfrm>
        </p:grpSpPr>
        <p:sp>
          <p:nvSpPr>
            <p:cNvPr id="7" name="Text Box 6"/>
            <p:cNvSpPr txBox="1"/>
            <p:nvPr/>
          </p:nvSpPr>
          <p:spPr>
            <a:xfrm>
              <a:off x="13869" y="2486"/>
              <a:ext cx="412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en-US" sz="2400" dirty="0" smtClean="0">
                  <a:solidFill>
                    <a:schemeClr val="tx2">
                      <a:lumMod val="75000"/>
                    </a:schemeClr>
                  </a:solidFill>
                  <a:sym typeface="+mn-ea"/>
                </a:rPr>
                <a:t>Fully entropy stable</a:t>
              </a:r>
              <a:endParaRPr lang="en-US" altLang="en-US" sz="2400" dirty="0" smtClean="0">
                <a:solidFill>
                  <a:schemeClr val="tx2">
                    <a:lumMod val="75000"/>
                  </a:schemeClr>
                </a:solidFill>
                <a:sym typeface="+mn-ea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53" y="3161"/>
              <a:ext cx="9545" cy="698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537450" y="1278255"/>
            <a:ext cx="6061075" cy="4866005"/>
            <a:chOff x="10653" y="2486"/>
            <a:chExt cx="9545" cy="7663"/>
          </a:xfrm>
        </p:grpSpPr>
        <p:sp>
          <p:nvSpPr>
            <p:cNvPr id="5" name="Text Box 4"/>
            <p:cNvSpPr txBox="1"/>
            <p:nvPr/>
          </p:nvSpPr>
          <p:spPr>
            <a:xfrm>
              <a:off x="12609" y="2486"/>
              <a:ext cx="5633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en-US" sz="2400" dirty="0" smtClean="0">
                  <a:solidFill>
                    <a:schemeClr val="tx2">
                      <a:lumMod val="75000"/>
                    </a:schemeClr>
                  </a:solidFill>
                  <a:sym typeface="+mn-ea"/>
                </a:rPr>
                <a:t>Sensor based entropy stable</a:t>
              </a:r>
              <a:endParaRPr lang="en-US" altLang="en-US" sz="2400" dirty="0" smtClean="0">
                <a:solidFill>
                  <a:schemeClr val="tx2">
                    <a:lumMod val="75000"/>
                  </a:schemeClr>
                </a:solidFill>
                <a:sym typeface="+mn-ea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53" y="3161"/>
              <a:ext cx="9545" cy="6988"/>
            </a:xfrm>
            <a:prstGeom prst="rect">
              <a:avLst/>
            </a:prstGeom>
          </p:spPr>
        </p:pic>
      </p:grpSp>
      <p:sp>
        <p:nvSpPr>
          <p:cNvPr id="10" name="Forme libre 9"/>
          <p:cNvSpPr/>
          <p:nvPr/>
        </p:nvSpPr>
        <p:spPr>
          <a:xfrm>
            <a:off x="1972945" y="6174740"/>
            <a:ext cx="2285365" cy="57213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</a:rPr>
              <a:t>t ~150min</a:t>
            </a:r>
            <a:endParaRPr lang="en-US" sz="24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Forme libre 9"/>
          <p:cNvSpPr/>
          <p:nvPr/>
        </p:nvSpPr>
        <p:spPr>
          <a:xfrm>
            <a:off x="8962390" y="6174740"/>
            <a:ext cx="1670050" cy="57213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</a:rPr>
              <a:t>t ~60min</a:t>
            </a:r>
            <a:endParaRPr lang="en-US" sz="24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9" grpId="1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re 1"/>
          <p:cNvSpPr txBox="1"/>
          <p:nvPr/>
        </p:nvSpPr>
        <p:spPr>
          <a:xfrm>
            <a:off x="440055" y="306705"/>
            <a:ext cx="13002260" cy="687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9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  <a:sym typeface="+mn-ea"/>
              </a:rPr>
              <a:t>Comparison</a:t>
            </a:r>
            <a:r>
              <a:rPr lang="en-US" altLang="en-US" sz="3900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 with entropy stable method</a:t>
            </a:r>
            <a:endParaRPr lang="en-US" altLang="en-US" sz="3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0055" y="1278255"/>
            <a:ext cx="6061075" cy="4866005"/>
            <a:chOff x="10653" y="2486"/>
            <a:chExt cx="9545" cy="7663"/>
          </a:xfrm>
        </p:grpSpPr>
        <p:sp>
          <p:nvSpPr>
            <p:cNvPr id="7" name="Text Box 6"/>
            <p:cNvSpPr txBox="1"/>
            <p:nvPr/>
          </p:nvSpPr>
          <p:spPr>
            <a:xfrm>
              <a:off x="13869" y="2486"/>
              <a:ext cx="412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en-US" sz="2400" dirty="0" smtClean="0">
                  <a:solidFill>
                    <a:schemeClr val="tx2">
                      <a:lumMod val="75000"/>
                    </a:schemeClr>
                  </a:solidFill>
                  <a:sym typeface="+mn-ea"/>
                </a:rPr>
                <a:t>Fully entropy stable</a:t>
              </a:r>
              <a:endParaRPr lang="en-US" altLang="en-US" sz="2400" dirty="0" smtClean="0">
                <a:solidFill>
                  <a:schemeClr val="tx2">
                    <a:lumMod val="75000"/>
                  </a:schemeClr>
                </a:solidFill>
                <a:sym typeface="+mn-ea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53" y="3161"/>
              <a:ext cx="9545" cy="698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537450" y="1278255"/>
            <a:ext cx="6061075" cy="4866005"/>
            <a:chOff x="10653" y="2486"/>
            <a:chExt cx="9545" cy="7663"/>
          </a:xfrm>
        </p:grpSpPr>
        <p:sp>
          <p:nvSpPr>
            <p:cNvPr id="5" name="Text Box 4"/>
            <p:cNvSpPr txBox="1"/>
            <p:nvPr/>
          </p:nvSpPr>
          <p:spPr>
            <a:xfrm>
              <a:off x="12609" y="2486"/>
              <a:ext cx="5633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en-US" sz="2400" dirty="0" smtClean="0">
                  <a:solidFill>
                    <a:schemeClr val="tx2">
                      <a:lumMod val="75000"/>
                    </a:schemeClr>
                  </a:solidFill>
                  <a:sym typeface="+mn-ea"/>
                </a:rPr>
                <a:t>Sensor based entropy stable</a:t>
              </a:r>
              <a:endParaRPr lang="en-US" altLang="en-US" sz="2400" dirty="0" smtClean="0">
                <a:solidFill>
                  <a:schemeClr val="tx2">
                    <a:lumMod val="75000"/>
                  </a:schemeClr>
                </a:solidFill>
                <a:sym typeface="+mn-ea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53" y="3161"/>
              <a:ext cx="9545" cy="6988"/>
            </a:xfrm>
            <a:prstGeom prst="rect">
              <a:avLst/>
            </a:prstGeom>
          </p:spPr>
        </p:pic>
      </p:grpSp>
      <p:sp>
        <p:nvSpPr>
          <p:cNvPr id="10" name="Forme libre 9"/>
          <p:cNvSpPr/>
          <p:nvPr/>
        </p:nvSpPr>
        <p:spPr>
          <a:xfrm>
            <a:off x="1972945" y="6174740"/>
            <a:ext cx="2285365" cy="57213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</a:rPr>
              <a:t>t ~150min</a:t>
            </a:r>
            <a:endParaRPr lang="en-US" sz="24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Forme libre 9"/>
          <p:cNvSpPr/>
          <p:nvPr/>
        </p:nvSpPr>
        <p:spPr>
          <a:xfrm>
            <a:off x="8962390" y="6174740"/>
            <a:ext cx="1670050" cy="57213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kern="1200" dirty="0">
                <a:solidFill>
                  <a:schemeClr val="tx2">
                    <a:lumMod val="75000"/>
                  </a:schemeClr>
                </a:solidFill>
              </a:rPr>
              <a:t>t ~60min</a:t>
            </a:r>
            <a:endParaRPr lang="en-US" sz="24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12"/>
              <p:cNvSpPr txBox="1"/>
              <p:nvPr/>
            </p:nvSpPr>
            <p:spPr>
              <a:xfrm>
                <a:off x="10712450" y="6146800"/>
                <a:ext cx="2729865" cy="628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>
                              <a:solidFill>
                                <a:schemeClr val="tx2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2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troubled</m:t>
                          </m:r>
                          <m:r>
                            <a:rPr lang="en-US">
                              <a:solidFill>
                                <a:schemeClr val="tx2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 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2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cells</m:t>
                          </m:r>
                          <m:r>
                            <a:rPr lang="en-US">
                              <a:solidFill>
                                <a:schemeClr val="tx2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 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2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cells</m:t>
                          </m:r>
                        </m:den>
                      </m:f>
                      <m:r>
                        <a:rPr lang="en-US">
                          <a:solidFill>
                            <a:schemeClr val="tx2"/>
                          </a:solidFill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100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3750</m:t>
                          </m:r>
                        </m:den>
                      </m:f>
                    </m:oMath>
                  </m:oMathPara>
                </a14:m>
                <a:endParaRPr lang="en-US" i="1">
                  <a:solidFill>
                    <a:schemeClr val="tx2"/>
                  </a:solidFill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13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450" y="6146800"/>
                <a:ext cx="2729865" cy="6280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  <p:bldLst>
      <p:bldP spid="9" grpId="1" animBg="1"/>
      <p:bldP spid="10" grpId="1" animBg="1"/>
      <p:bldP spid="1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5" name="Picture 84" descr="cost3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" y="1118870"/>
            <a:ext cx="6731635" cy="5048885"/>
          </a:xfrm>
          <a:prstGeom prst="rect">
            <a:avLst/>
          </a:prstGeom>
        </p:spPr>
      </p:pic>
      <p:sp>
        <p:nvSpPr>
          <p:cNvPr id="3" name="Titre 1"/>
          <p:cNvSpPr txBox="1"/>
          <p:nvPr/>
        </p:nvSpPr>
        <p:spPr>
          <a:xfrm>
            <a:off x="430530" y="316230"/>
            <a:ext cx="11816080" cy="687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Floating point operations (without fluxes)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381250" y="1765300"/>
            <a:ext cx="24847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1"/>
                </a:solidFill>
              </a:rPr>
              <a:t>ES Full quadrature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923030" y="4391660"/>
            <a:ext cx="1596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Vanilla DG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545580" y="1003300"/>
            <a:ext cx="6979920" cy="5234940"/>
            <a:chOff x="10308" y="1580"/>
            <a:chExt cx="10992" cy="8244"/>
          </a:xfrm>
        </p:grpSpPr>
        <p:grpSp>
          <p:nvGrpSpPr>
            <p:cNvPr id="57" name="Group 56"/>
            <p:cNvGrpSpPr/>
            <p:nvPr/>
          </p:nvGrpSpPr>
          <p:grpSpPr>
            <a:xfrm>
              <a:off x="10308" y="1580"/>
              <a:ext cx="10992" cy="8244"/>
              <a:chOff x="10308" y="1580"/>
              <a:chExt cx="10992" cy="8244"/>
            </a:xfrm>
          </p:grpSpPr>
          <p:pic>
            <p:nvPicPr>
              <p:cNvPr id="6" name="Picture 5" descr="cost3DTP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08" y="1580"/>
                <a:ext cx="10992" cy="8244"/>
              </a:xfrm>
              <a:prstGeom prst="rect">
                <a:avLst/>
              </a:prstGeom>
            </p:spPr>
          </p:pic>
          <p:grpSp>
            <p:nvGrpSpPr>
              <p:cNvPr id="56" name="Group 55"/>
              <p:cNvGrpSpPr/>
              <p:nvPr/>
            </p:nvGrpSpPr>
            <p:grpSpPr>
              <a:xfrm>
                <a:off x="12092" y="5443"/>
                <a:ext cx="8170" cy="3058"/>
                <a:chOff x="12092" y="5443"/>
                <a:chExt cx="8170" cy="3058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15481" y="6104"/>
                  <a:ext cx="4297" cy="955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3600" y="7059"/>
                  <a:ext cx="1881" cy="617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12101" y="7676"/>
                  <a:ext cx="1514" cy="825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 flipV="1">
                  <a:off x="19763" y="5458"/>
                  <a:ext cx="15" cy="646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 flipV="1">
                  <a:off x="12092" y="8235"/>
                  <a:ext cx="9" cy="266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16236" y="5443"/>
                  <a:ext cx="3497" cy="852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14238" y="6295"/>
                  <a:ext cx="1998" cy="720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12107" y="7007"/>
                  <a:ext cx="2131" cy="1272"/>
                </a:xfrm>
                <a:prstGeom prst="line">
                  <a:avLst/>
                </a:prstGeom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 Box 54"/>
                <p:cNvSpPr txBox="1"/>
                <p:nvPr/>
              </p:nvSpPr>
              <p:spPr>
                <a:xfrm>
                  <a:off x="16339" y="6883"/>
                  <a:ext cx="3923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sz="2400">
                      <a:solidFill>
                        <a:schemeClr val="accent6"/>
                      </a:solidFill>
                    </a:rPr>
                    <a:t>Sensor based ES</a:t>
                  </a:r>
                  <a:endParaRPr lang="en-US" sz="2400">
                    <a:solidFill>
                      <a:schemeClr val="accent6"/>
                    </a:solidFill>
                  </a:endParaRPr>
                </a:p>
              </p:txBody>
            </p:sp>
          </p:grpSp>
        </p:grpSp>
        <p:sp>
          <p:nvSpPr>
            <p:cNvPr id="82" name="Text Box 81"/>
            <p:cNvSpPr txBox="1"/>
            <p:nvPr/>
          </p:nvSpPr>
          <p:spPr>
            <a:xfrm>
              <a:off x="13971" y="3057"/>
              <a:ext cx="3913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>
                  <a:solidFill>
                    <a:schemeClr val="tx1"/>
                  </a:solidFill>
                </a:rPr>
                <a:t>ES Full quadrature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3" name="Text Box 82"/>
            <p:cNvSpPr txBox="1"/>
            <p:nvPr/>
          </p:nvSpPr>
          <p:spPr>
            <a:xfrm>
              <a:off x="13615" y="7776"/>
              <a:ext cx="251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>
                  <a:solidFill>
                    <a:srgbClr val="FF0000"/>
                  </a:solidFill>
                </a:rPr>
                <a:t>Vanilla DG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16053" y="4809"/>
              <a:ext cx="3887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2400">
                  <a:solidFill>
                    <a:schemeClr val="accent5"/>
                  </a:solidFill>
                </a:rPr>
                <a:t>ES Tensor product</a:t>
              </a:r>
              <a:endParaRPr lang="en-US" sz="2400">
                <a:solidFill>
                  <a:schemeClr val="accent5"/>
                </a:solidFill>
              </a:endParaRPr>
            </a:p>
          </p:txBody>
        </p:sp>
      </p:grpSp>
      <p:sp>
        <p:nvSpPr>
          <p:cNvPr id="28" name="Text Box 27"/>
          <p:cNvSpPr txBox="1"/>
          <p:nvPr/>
        </p:nvSpPr>
        <p:spPr>
          <a:xfrm>
            <a:off x="3038475" y="3322955"/>
            <a:ext cx="2480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chemeClr val="accent6"/>
                </a:solidFill>
              </a:rPr>
              <a:t>Sensor based ES</a:t>
            </a:r>
            <a:endParaRPr lang="en-US" sz="2400">
              <a:solidFill>
                <a:schemeClr val="accent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74750" y="1972945"/>
            <a:ext cx="4721860" cy="3406140"/>
            <a:chOff x="1850" y="3107"/>
            <a:chExt cx="7436" cy="536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865" y="5561"/>
              <a:ext cx="1896" cy="166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1850" y="3107"/>
              <a:ext cx="7436" cy="5365"/>
              <a:chOff x="1850" y="3107"/>
              <a:chExt cx="7436" cy="53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1850" y="7192"/>
                <a:ext cx="15" cy="128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702" y="4767"/>
                <a:ext cx="1396" cy="838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5054" y="3107"/>
                <a:ext cx="4217" cy="1675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9256" y="3107"/>
                <a:ext cx="30" cy="3056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568" y="6134"/>
                <a:ext cx="3703" cy="749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364" y="6883"/>
                <a:ext cx="2204" cy="764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865" y="7647"/>
                <a:ext cx="1514" cy="825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"/>
          <p:cNvPicPr preferRelativeResize="0"/>
          <p:nvPr/>
        </p:nvPicPr>
        <p:blipFill rotWithShape="1">
          <a:blip r:embed="rId1"/>
          <a:srcRect l="18458" t="16862" r="21514" b="7446"/>
          <a:stretch>
            <a:fillRect/>
          </a:stretch>
        </p:blipFill>
        <p:spPr>
          <a:xfrm>
            <a:off x="274320" y="1193800"/>
            <a:ext cx="6429375" cy="4923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Transonic turbulent flows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7004050" y="1734820"/>
            <a:ext cx="43522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solidFill>
                  <a:schemeClr val="tx2"/>
                </a:solidFill>
              </a:rPr>
              <a:t>Transonic</a:t>
            </a:r>
            <a:r>
              <a:rPr lang="en-US" sz="2400">
                <a:solidFill>
                  <a:schemeClr val="tx2"/>
                </a:solidFill>
              </a:rPr>
              <a:t> and </a:t>
            </a:r>
            <a:r>
              <a:rPr lang="en-US" sz="2400" b="1">
                <a:solidFill>
                  <a:schemeClr val="tx2"/>
                </a:solidFill>
              </a:rPr>
              <a:t>transitional</a:t>
            </a:r>
            <a:r>
              <a:rPr lang="en-US" sz="2400">
                <a:solidFill>
                  <a:schemeClr val="tx2"/>
                </a:solidFill>
              </a:rPr>
              <a:t> blade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004050" y="2292985"/>
            <a:ext cx="267779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lnSpc>
                <a:spcPct val="150000"/>
              </a:lnSpc>
              <a:buFont typeface="Arial" panose="0208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Thermal stresses</a:t>
            </a:r>
            <a:endParaRPr lang="en-US" sz="240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8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Structural stresses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9489440" y="2466340"/>
            <a:ext cx="322580" cy="97917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9849485" y="2725420"/>
            <a:ext cx="3168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impacted by </a:t>
            </a:r>
            <a:r>
              <a:rPr lang="en-US" sz="2400" b="1" u="sng">
                <a:solidFill>
                  <a:schemeClr val="tx2"/>
                </a:solidFill>
              </a:rPr>
              <a:t>turbulence</a:t>
            </a:r>
            <a:endParaRPr lang="en-US" sz="2400" b="1" u="sng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97;p4"/>
              <p:cNvSpPr txBox="1"/>
              <p:nvPr/>
            </p:nvSpPr>
            <p:spPr>
              <a:xfrm>
                <a:off x="7004050" y="4039235"/>
                <a:ext cx="5242560" cy="828675"/>
              </a:xfrm>
              <a:prstGeom prst="rect">
                <a:avLst/>
              </a:prstGeom>
              <a:noFill/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p>
                <a:pPr marR="0" lvl="0" indent="0" algn="l" rtl="0">
                  <a:spcBef>
                    <a:spcPts val="0"/>
                  </a:spcBef>
                  <a:spcAft>
                    <a:spcPts val="0"/>
                  </a:spcAft>
                  <a:buFont typeface="Arial" panose="0208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GB" sz="2400" b="1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Detect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transition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accuratly</a:t>
                </a:r>
                <a:endParaRPr lang="en-US" altLang="en-GB" sz="2400">
                  <a:solidFill>
                    <a:schemeClr val="tx2"/>
                  </a:solidFill>
                  <a:ea typeface="Calibri"/>
                  <a:cs typeface="+mn-lt"/>
                  <a:sym typeface="Calibri"/>
                </a:endParaRPr>
              </a:p>
              <a:p>
                <a:pPr marR="0" lvl="0" indent="0" algn="l" rtl="0">
                  <a:spcBef>
                    <a:spcPts val="0"/>
                  </a:spcBef>
                  <a:spcAft>
                    <a:spcPts val="0"/>
                  </a:spcAft>
                  <a:buFont typeface="Arial" panose="0208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GB" sz="2400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Represent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correctly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the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turbulence </a:t>
                </a:r>
                <a:endParaRPr lang="en-US" altLang="en-GB" sz="2400" b="1">
                  <a:solidFill>
                    <a:schemeClr val="tx2"/>
                  </a:solidFill>
                  <a:ea typeface="Calibri"/>
                  <a:cs typeface="+mn-lt"/>
                  <a:sym typeface="Calibri"/>
                </a:endParaRPr>
              </a:p>
            </p:txBody>
          </p:sp>
        </mc:Choice>
        <mc:Fallback>
          <p:sp>
            <p:nvSpPr>
              <p:cNvPr id="7" name="Google Shape;197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050" y="4039235"/>
                <a:ext cx="5242560" cy="828675"/>
              </a:xfrm>
              <a:prstGeom prst="rect">
                <a:avLst/>
              </a:prstGeom>
              <a:blipFill rotWithShape="1">
                <a:blip r:embed="rId2"/>
                <a:stretch>
                  <a:fillRect l="-279" t="-1762" r="-266" b="-1686"/>
                </a:stretch>
              </a:blipFill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  <p:bldP spid="4" grpId="1"/>
      <p:bldP spid="5" grpId="1" animBg="1"/>
      <p:bldP spid="6" grpId="1"/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itre 1"/>
          <p:cNvSpPr txBox="1"/>
          <p:nvPr/>
        </p:nvSpPr>
        <p:spPr>
          <a:xfrm>
            <a:off x="430530" y="316230"/>
            <a:ext cx="13002260" cy="687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900" dirty="0" smtClean="0">
                <a:solidFill>
                  <a:schemeClr val="tx2">
                    <a:lumMod val="75000"/>
                  </a:schemeClr>
                </a:solidFill>
              </a:rPr>
              <a:t>Conclusions</a:t>
            </a:r>
            <a:endParaRPr lang="en-US" altLang="en-US" sz="3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78535" y="1127125"/>
            <a:ext cx="79959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Hybridization</a:t>
            </a:r>
            <a:r>
              <a:rPr lang="en-US" sz="2400">
                <a:solidFill>
                  <a:schemeClr val="tx2"/>
                </a:solidFill>
              </a:rPr>
              <a:t> between </a:t>
            </a:r>
            <a:r>
              <a:rPr lang="en-US" sz="2400" b="1">
                <a:solidFill>
                  <a:schemeClr val="tx2"/>
                </a:solidFill>
              </a:rPr>
              <a:t>shock capturing </a:t>
            </a:r>
            <a:r>
              <a:rPr lang="en-US" sz="2400">
                <a:solidFill>
                  <a:schemeClr val="tx2"/>
                </a:solidFill>
              </a:rPr>
              <a:t>and </a:t>
            </a:r>
            <a:r>
              <a:rPr lang="en-US" sz="2400" b="1">
                <a:solidFill>
                  <a:schemeClr val="tx2"/>
                </a:solidFill>
              </a:rPr>
              <a:t>stable method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1508760" y="1492885"/>
            <a:ext cx="511810" cy="523875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978535" y="4043045"/>
            <a:ext cx="84689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lvl="0" indent="-342900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Tensor product / Gauss-Lobatto-Legendre</a:t>
            </a:r>
            <a:r>
              <a:rPr lang="en-US" sz="2400">
                <a:solidFill>
                  <a:schemeClr val="tx2"/>
                </a:solidFill>
              </a:rPr>
              <a:t> quadrature</a:t>
            </a:r>
            <a:endParaRPr lang="en-US" sz="2400">
              <a:solidFill>
                <a:schemeClr val="tx2"/>
              </a:solidFill>
            </a:endParaRPr>
          </a:p>
          <a:p>
            <a:pPr marL="800100" lvl="1" indent="-342900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Reduce</a:t>
            </a:r>
            <a:r>
              <a:rPr lang="en-US" sz="2400">
                <a:solidFill>
                  <a:schemeClr val="tx2"/>
                </a:solidFill>
              </a:rPr>
              <a:t> computational cost </a:t>
            </a:r>
            <a:endParaRPr lang="en-US" sz="2400">
              <a:solidFill>
                <a:schemeClr val="tx2"/>
              </a:solidFill>
            </a:endParaRPr>
          </a:p>
          <a:p>
            <a:pPr marL="800100" lvl="1" indent="-342900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Increase</a:t>
            </a:r>
            <a:r>
              <a:rPr lang="en-US" sz="2400">
                <a:solidFill>
                  <a:schemeClr val="tx2"/>
                </a:solidFill>
              </a:rPr>
              <a:t> polynomial aliasing</a:t>
            </a:r>
            <a:endParaRPr lang="en-US" sz="2400">
              <a:solidFill>
                <a:schemeClr val="tx2"/>
              </a:solidFill>
            </a:endParaRPr>
          </a:p>
          <a:p>
            <a:pPr marL="285750" lvl="0" indent="-285750">
              <a:buFont typeface="Arial" panose="02080604020202020204" pitchFamily="34" charset="0"/>
              <a:buChar char="•"/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020570" y="1524635"/>
            <a:ext cx="47256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Stability without artificial dissipation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1508760" y="2058035"/>
            <a:ext cx="511810" cy="523875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020570" y="2089785"/>
            <a:ext cx="7543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Tend to the computational cost of artificial viscosity method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9" name="Minus 8"/>
          <p:cNvSpPr/>
          <p:nvPr/>
        </p:nvSpPr>
        <p:spPr>
          <a:xfrm>
            <a:off x="1408430" y="2550160"/>
            <a:ext cx="713105" cy="78867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020570" y="2714625"/>
            <a:ext cx="31026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Stability if strong shock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ZoneTexte 27"/>
          <p:cNvSpPr txBox="1"/>
          <p:nvPr/>
        </p:nvSpPr>
        <p:spPr>
          <a:xfrm>
            <a:off x="430530" y="3582670"/>
            <a:ext cx="2424430" cy="4603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p>
            <a:pPr lvl="0" indent="0">
              <a:buFont typeface="Arial" panose="0208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sym typeface="+mn-ea"/>
              </a:rPr>
              <a:t>Future Work</a:t>
            </a:r>
            <a:endParaRPr lang="en-US" altLang="en-US" sz="2400" b="1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78535" y="3122295"/>
            <a:ext cx="72142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  <a:sym typeface="+mn-ea"/>
              </a:rPr>
              <a:t>Reduce</a:t>
            </a:r>
            <a:r>
              <a:rPr lang="en-US" sz="2400">
                <a:solidFill>
                  <a:schemeClr val="tx2"/>
                </a:solidFill>
                <a:sym typeface="+mn-ea"/>
              </a:rPr>
              <a:t> impact of the </a:t>
            </a:r>
            <a:r>
              <a:rPr lang="en-US" sz="2400" b="1">
                <a:solidFill>
                  <a:schemeClr val="tx2"/>
                </a:solidFill>
                <a:sym typeface="+mn-ea"/>
              </a:rPr>
              <a:t>shock detection</a:t>
            </a:r>
            <a:r>
              <a:rPr lang="en-US" sz="2400">
                <a:solidFill>
                  <a:schemeClr val="tx2"/>
                </a:solidFill>
                <a:sym typeface="+mn-ea"/>
              </a:rPr>
              <a:t> on the </a:t>
            </a:r>
            <a:r>
              <a:rPr lang="en-US" sz="2400" b="1">
                <a:solidFill>
                  <a:schemeClr val="tx2"/>
                </a:solidFill>
                <a:sym typeface="+mn-ea"/>
              </a:rPr>
              <a:t>solution</a:t>
            </a:r>
            <a:endParaRPr 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bldLvl="0" animBg="1"/>
      <p:bldP spid="3" grpId="0" bldLvl="0" animBg="1"/>
      <p:bldP spid="6" grpId="1"/>
      <p:bldP spid="8" grpId="1"/>
      <p:bldP spid="7" grpId="1" animBg="1"/>
      <p:bldP spid="3" grpId="1" animBg="1"/>
      <p:bldP spid="9" grpId="0" bldLvl="0" animBg="1"/>
      <p:bldP spid="10" grpId="0"/>
      <p:bldP spid="9" grpId="1" animBg="1"/>
      <p:bldP spid="10" grpId="1"/>
      <p:bldP spid="12" grpId="0"/>
      <p:bldP spid="12" grpId="1"/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itre 1"/>
          <p:cNvSpPr txBox="1"/>
          <p:nvPr/>
        </p:nvSpPr>
        <p:spPr>
          <a:xfrm>
            <a:off x="430530" y="316230"/>
            <a:ext cx="13002260" cy="687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900" dirty="0" smtClean="0">
                <a:solidFill>
                  <a:schemeClr val="tx2">
                    <a:lumMod val="75000"/>
                  </a:schemeClr>
                </a:solidFill>
              </a:rPr>
              <a:t>Conclusions</a:t>
            </a:r>
            <a:endParaRPr lang="en-US" altLang="en-US" sz="3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78535" y="1127125"/>
            <a:ext cx="79959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Hybridization</a:t>
            </a:r>
            <a:r>
              <a:rPr lang="en-US" sz="2400">
                <a:solidFill>
                  <a:schemeClr val="tx2"/>
                </a:solidFill>
              </a:rPr>
              <a:t> between </a:t>
            </a:r>
            <a:r>
              <a:rPr lang="en-US" sz="2400" b="1">
                <a:solidFill>
                  <a:schemeClr val="tx2"/>
                </a:solidFill>
              </a:rPr>
              <a:t>shock capturing </a:t>
            </a:r>
            <a:r>
              <a:rPr lang="en-US" sz="2400">
                <a:solidFill>
                  <a:schemeClr val="tx2"/>
                </a:solidFill>
              </a:rPr>
              <a:t>and </a:t>
            </a:r>
            <a:r>
              <a:rPr lang="en-US" sz="2400" b="1">
                <a:solidFill>
                  <a:schemeClr val="tx2"/>
                </a:solidFill>
              </a:rPr>
              <a:t>stable method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1508760" y="1492885"/>
            <a:ext cx="511810" cy="523875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978535" y="4043045"/>
            <a:ext cx="84689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lvl="0" indent="-342900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Tensor product / Gauss-Lobatto-Legendre</a:t>
            </a:r>
            <a:r>
              <a:rPr lang="en-US" sz="2400">
                <a:solidFill>
                  <a:schemeClr val="tx2"/>
                </a:solidFill>
              </a:rPr>
              <a:t> quadrature</a:t>
            </a:r>
            <a:endParaRPr lang="en-US" sz="2400">
              <a:solidFill>
                <a:schemeClr val="tx2"/>
              </a:solidFill>
            </a:endParaRPr>
          </a:p>
          <a:p>
            <a:pPr marL="800100" lvl="1" indent="-342900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Reduce</a:t>
            </a:r>
            <a:r>
              <a:rPr lang="en-US" sz="2400">
                <a:solidFill>
                  <a:schemeClr val="tx2"/>
                </a:solidFill>
              </a:rPr>
              <a:t> computational cost </a:t>
            </a:r>
            <a:endParaRPr lang="en-US" sz="2400">
              <a:solidFill>
                <a:schemeClr val="tx2"/>
              </a:solidFill>
            </a:endParaRPr>
          </a:p>
          <a:p>
            <a:pPr marL="800100" lvl="1" indent="-342900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Increase</a:t>
            </a:r>
            <a:r>
              <a:rPr lang="en-US" sz="2400">
                <a:solidFill>
                  <a:schemeClr val="tx2"/>
                </a:solidFill>
              </a:rPr>
              <a:t> polynomial aliasing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020570" y="1524635"/>
            <a:ext cx="47256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Stability without artificial dissipation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1508760" y="2058035"/>
            <a:ext cx="511810" cy="523875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020570" y="2089785"/>
            <a:ext cx="7543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Tend to the computational cost of artificial viscosity method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9" name="Minus 8"/>
          <p:cNvSpPr/>
          <p:nvPr/>
        </p:nvSpPr>
        <p:spPr>
          <a:xfrm>
            <a:off x="1408430" y="2550160"/>
            <a:ext cx="713105" cy="78867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020570" y="2714625"/>
            <a:ext cx="31026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Stability if strong shock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ZoneTexte 27"/>
          <p:cNvSpPr txBox="1"/>
          <p:nvPr/>
        </p:nvSpPr>
        <p:spPr>
          <a:xfrm>
            <a:off x="430530" y="3582670"/>
            <a:ext cx="2424430" cy="4603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p>
            <a:pPr lvl="0" indent="0">
              <a:buFont typeface="Arial" panose="0208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sym typeface="+mn-ea"/>
              </a:rPr>
              <a:t>Future Work</a:t>
            </a:r>
            <a:endParaRPr lang="en-US" altLang="en-US" sz="2400" b="1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78535" y="3122295"/>
            <a:ext cx="72142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  <a:sym typeface="+mn-ea"/>
              </a:rPr>
              <a:t>Reduce</a:t>
            </a:r>
            <a:r>
              <a:rPr lang="en-US" sz="2400">
                <a:solidFill>
                  <a:schemeClr val="tx2"/>
                </a:solidFill>
                <a:sym typeface="+mn-ea"/>
              </a:rPr>
              <a:t> impact of the </a:t>
            </a:r>
            <a:r>
              <a:rPr lang="en-US" sz="2400" b="1">
                <a:solidFill>
                  <a:schemeClr val="tx2"/>
                </a:solidFill>
                <a:sym typeface="+mn-ea"/>
              </a:rPr>
              <a:t>shock detection</a:t>
            </a:r>
            <a:r>
              <a:rPr lang="en-US" sz="2400">
                <a:solidFill>
                  <a:schemeClr val="tx2"/>
                </a:solidFill>
                <a:sym typeface="+mn-ea"/>
              </a:rPr>
              <a:t> on the </a:t>
            </a:r>
            <a:r>
              <a:rPr lang="en-US" sz="2400" b="1">
                <a:solidFill>
                  <a:schemeClr val="tx2"/>
                </a:solidFill>
                <a:sym typeface="+mn-ea"/>
              </a:rPr>
              <a:t>solution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8187690" y="4004945"/>
            <a:ext cx="356870" cy="131318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14"/>
              <p:cNvSpPr txBox="1"/>
              <p:nvPr/>
            </p:nvSpPr>
            <p:spPr>
              <a:xfrm>
                <a:off x="8632825" y="4227830"/>
                <a:ext cx="5111750" cy="119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sz="2400">
                    <a:solidFill>
                      <a:schemeClr val="tx2"/>
                    </a:solidFill>
                  </a:rPr>
                  <a:t>Interesting for </a:t>
                </a:r>
                <a:r>
                  <a:rPr lang="en-US" sz="2400" b="1">
                    <a:solidFill>
                      <a:schemeClr val="tx2"/>
                    </a:solidFill>
                  </a:rPr>
                  <a:t>sensor based </a:t>
                </a:r>
                <a:endParaRPr lang="en-US" sz="2400" b="1">
                  <a:solidFill>
                    <a:schemeClr val="tx2"/>
                  </a:solidFill>
                </a:endParaRPr>
              </a:p>
              <a:p>
                <a:pPr algn="l"/>
                <a:r>
                  <a:rPr lang="en-US" sz="2400" b="1">
                    <a:solidFill>
                      <a:schemeClr val="tx2"/>
                    </a:solidFill>
                  </a:rPr>
                  <a:t>entropy stable</a:t>
                </a:r>
                <a:r>
                  <a:rPr lang="en-US" sz="2400">
                    <a:solidFill>
                      <a:schemeClr val="tx2"/>
                    </a:solidFill>
                  </a:rPr>
                  <a:t> scheme?</a:t>
                </a:r>
                <a:endParaRPr lang="en-US" sz="2400">
                  <a:solidFill>
                    <a:schemeClr val="tx2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GB" sz="2400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sz="2400">
                    <a:solidFill>
                      <a:schemeClr val="tx2"/>
                    </a:solidFill>
                  </a:rPr>
                  <a:t> depends on number of </a:t>
                </a:r>
                <a:r>
                  <a:rPr lang="en-US" sz="2400" b="1">
                    <a:solidFill>
                      <a:schemeClr val="tx2"/>
                    </a:solidFill>
                  </a:rPr>
                  <a:t>troubled</a:t>
                </a:r>
                <a:r>
                  <a:rPr lang="en-US" sz="2400">
                    <a:solidFill>
                      <a:schemeClr val="tx2"/>
                    </a:solidFill>
                  </a:rPr>
                  <a:t> cells</a:t>
                </a:r>
                <a:endParaRPr lang="en-US" sz="240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825" y="4227830"/>
                <a:ext cx="5111750" cy="119888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5"/>
          <p:cNvSpPr txBox="1"/>
          <p:nvPr/>
        </p:nvSpPr>
        <p:spPr>
          <a:xfrm>
            <a:off x="978535" y="5318125"/>
            <a:ext cx="407289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lvl="0" indent="-285750" algn="l">
              <a:buFont typeface="Arial" panose="0208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  <a:sym typeface="+mn-ea"/>
              </a:rPr>
              <a:t>Add stability </a:t>
            </a:r>
            <a:r>
              <a:rPr lang="en-US" sz="2400" b="1">
                <a:solidFill>
                  <a:schemeClr val="tx2"/>
                </a:solidFill>
                <a:sym typeface="+mn-ea"/>
              </a:rPr>
              <a:t>dissipative</a:t>
            </a:r>
            <a:r>
              <a:rPr lang="en-US" sz="2400">
                <a:solidFill>
                  <a:schemeClr val="tx2"/>
                </a:solidFill>
                <a:sym typeface="+mn-ea"/>
              </a:rPr>
              <a:t> flux</a:t>
            </a:r>
            <a:endParaRPr lang="en-US" sz="2400">
              <a:solidFill>
                <a:schemeClr val="tx2"/>
              </a:solidFill>
            </a:endParaRPr>
          </a:p>
          <a:p>
            <a:pPr marL="285750" lvl="0" indent="-285750" algn="l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  <a:sym typeface="+mn-ea"/>
              </a:rPr>
              <a:t>Implicit</a:t>
            </a:r>
            <a:r>
              <a:rPr lang="en-US" sz="2400">
                <a:solidFill>
                  <a:schemeClr val="tx2"/>
                </a:solidFill>
                <a:sym typeface="+mn-ea"/>
              </a:rPr>
              <a:t> formulation</a:t>
            </a:r>
            <a:endParaRPr lang="en-US" sz="2400">
              <a:solidFill>
                <a:schemeClr val="tx2"/>
              </a:solidFill>
            </a:endParaRPr>
          </a:p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4950460" y="5318125"/>
            <a:ext cx="356870" cy="89916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5459730" y="5537200"/>
            <a:ext cx="37109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Shock-turbulence interaction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1"/>
      <p:bldP spid="7" grpId="1" animBg="1"/>
      <p:bldP spid="3" grpId="1" animBg="1"/>
      <p:bldP spid="9" grpId="1" animBg="1"/>
      <p:bldP spid="10" grpId="1"/>
      <p:bldP spid="16" grpId="0"/>
      <p:bldP spid="16" grpId="1"/>
      <p:bldP spid="17" grpId="0" animBg="1"/>
      <p:bldP spid="18" grpId="0"/>
      <p:bldP spid="17" grpId="1" animBg="1"/>
      <p:bldP spid="1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schlieren"/>
          <p:cNvPicPr>
            <a:picLocks noChangeAspect="1"/>
          </p:cNvPicPr>
          <p:nvPr/>
        </p:nvPicPr>
        <p:blipFill>
          <a:blip r:embed="rId1"/>
          <a:srcRect l="19018" t="1946" r="1949" b="7742"/>
          <a:stretch>
            <a:fillRect/>
          </a:stretch>
        </p:blipFill>
        <p:spPr>
          <a:xfrm>
            <a:off x="6595745" y="2167890"/>
            <a:ext cx="7130415" cy="4254500"/>
          </a:xfrm>
          <a:prstGeom prst="rect">
            <a:avLst/>
          </a:prstGeom>
        </p:spPr>
      </p:pic>
      <p:sp>
        <p:nvSpPr>
          <p:cNvPr id="2" name="Titre 1"/>
          <p:cNvSpPr txBox="1"/>
          <p:nvPr/>
        </p:nvSpPr>
        <p:spPr>
          <a:xfrm>
            <a:off x="430530" y="316230"/>
            <a:ext cx="13002260" cy="6870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900" dirty="0" smtClean="0">
                <a:solidFill>
                  <a:schemeClr val="tx2">
                    <a:lumMod val="75000"/>
                  </a:schemeClr>
                </a:solidFill>
              </a:rPr>
              <a:t>Schlieren at t = 0.7s</a:t>
            </a:r>
            <a:endParaRPr lang="en-US" altLang="en-US" sz="3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545273" y="1635760"/>
            <a:ext cx="29648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400">
                <a:solidFill>
                  <a:schemeClr val="tx2">
                    <a:lumMod val="75000"/>
                  </a:schemeClr>
                </a:solidFill>
              </a:rPr>
              <a:t>320</a:t>
            </a:r>
            <a:r>
              <a:rPr lang="en-US" altLang="en-US" sz="240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altLang="en-US" sz="2400">
                <a:solidFill>
                  <a:schemeClr val="tx2">
                    <a:lumMod val="75000"/>
                  </a:schemeClr>
                </a:solidFill>
              </a:rPr>
              <a:t> DOF</a:t>
            </a:r>
            <a:r>
              <a:rPr lang="en-US" altLang="en-US" sz="2400">
                <a:solidFill>
                  <a:schemeClr val="tx2">
                    <a:lumMod val="75000"/>
                  </a:schemeClr>
                </a:solidFill>
              </a:rPr>
              <a:t> (Seoul) </a:t>
            </a:r>
            <a:endParaRPr lang="en-US" alt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795578" y="1635760"/>
            <a:ext cx="4936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240k DOF,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 Lagrange projection</a:t>
            </a:r>
            <a:endParaRPr lang="en-US" altLang="en-US" sz="2400" dirty="0" smtClean="0">
              <a:solidFill>
                <a:schemeClr val="tx2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3" name="Picture 2" descr="M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" y="2247265"/>
            <a:ext cx="6429375" cy="4339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"/>
          <p:cNvPicPr preferRelativeResize="0"/>
          <p:nvPr/>
        </p:nvPicPr>
        <p:blipFill rotWithShape="1">
          <a:blip r:embed="rId1"/>
          <a:srcRect l="18458" t="16862" r="21514" b="7446"/>
          <a:stretch>
            <a:fillRect/>
          </a:stretch>
        </p:blipFill>
        <p:spPr>
          <a:xfrm>
            <a:off x="274320" y="1193800"/>
            <a:ext cx="6429375" cy="4923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Transonic turbulent flows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97;p4"/>
              <p:cNvSpPr txBox="1"/>
              <p:nvPr/>
            </p:nvSpPr>
            <p:spPr>
              <a:xfrm>
                <a:off x="7294245" y="1012825"/>
                <a:ext cx="5242560" cy="828675"/>
              </a:xfrm>
              <a:prstGeom prst="rect">
                <a:avLst/>
              </a:prstGeom>
              <a:noFill/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p>
                <a:pPr marR="0" lvl="0" indent="0" algn="l" rtl="0">
                  <a:spcBef>
                    <a:spcPts val="0"/>
                  </a:spcBef>
                  <a:spcAft>
                    <a:spcPts val="0"/>
                  </a:spcAft>
                  <a:buFont typeface="Arial" panose="0208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GB" sz="2400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Detect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transition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accuratly</a:t>
                </a:r>
                <a:endParaRPr lang="en-US" altLang="en-GB" sz="2400">
                  <a:solidFill>
                    <a:schemeClr val="tx2"/>
                  </a:solidFill>
                  <a:ea typeface="Calibri"/>
                  <a:cs typeface="+mn-lt"/>
                  <a:sym typeface="Calibri"/>
                </a:endParaRPr>
              </a:p>
              <a:p>
                <a:pPr marR="0" lvl="0" indent="0" algn="l" rtl="0">
                  <a:spcBef>
                    <a:spcPts val="0"/>
                  </a:spcBef>
                  <a:spcAft>
                    <a:spcPts val="0"/>
                  </a:spcAft>
                  <a:buFont typeface="Arial" panose="0208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GB" sz="2400" i="1">
                        <a:solidFill>
                          <a:schemeClr val="tx2"/>
                        </a:solidFill>
                        <a:latin typeface="DejaVu Math TeX Gyre" panose="02000503000000000000" charset="0"/>
                        <a:ea typeface="Calibri"/>
                        <a:cs typeface="DejaVu Math TeX Gyre" panose="02000503000000000000" charset="0"/>
                        <a:sym typeface="Calibri"/>
                      </a:rPr>
                      <m:t>→</m:t>
                    </m:r>
                  </m:oMath>
                </a14:m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Represent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correctly</a:t>
                </a:r>
                <a:r>
                  <a:rPr lang="en-US" altLang="en-GB" sz="2400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 the </a:t>
                </a:r>
                <a:r>
                  <a:rPr lang="en-US" altLang="en-GB" sz="2400" b="1">
                    <a:solidFill>
                      <a:schemeClr val="tx2"/>
                    </a:solidFill>
                    <a:ea typeface="Calibri"/>
                    <a:cs typeface="+mn-lt"/>
                    <a:sym typeface="Calibri"/>
                  </a:rPr>
                  <a:t>turbulence </a:t>
                </a:r>
                <a:endParaRPr lang="en-US" altLang="en-GB" sz="2400" b="1">
                  <a:solidFill>
                    <a:schemeClr val="tx2"/>
                  </a:solidFill>
                  <a:ea typeface="Calibri"/>
                  <a:cs typeface="+mn-lt"/>
                  <a:sym typeface="Calibri"/>
                </a:endParaRPr>
              </a:p>
            </p:txBody>
          </p:sp>
        </mc:Choice>
        <mc:Fallback>
          <p:sp>
            <p:nvSpPr>
              <p:cNvPr id="7" name="Google Shape;197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245" y="1012825"/>
                <a:ext cx="5242560" cy="828675"/>
              </a:xfrm>
              <a:prstGeom prst="rect">
                <a:avLst/>
              </a:prstGeom>
              <a:blipFill rotWithShape="1">
                <a:blip r:embed="rId2"/>
                <a:stretch>
                  <a:fillRect l="-279" t="-1762" r="-266" b="-1686"/>
                </a:stretch>
              </a:blipFill>
              <a:ln w="28575" cap="flat" cmpd="sng">
                <a:solidFill>
                  <a:srgbClr val="323F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oogle Shape;180;p4"/>
          <p:cNvGrpSpPr/>
          <p:nvPr/>
        </p:nvGrpSpPr>
        <p:grpSpPr>
          <a:xfrm>
            <a:off x="7591425" y="1859280"/>
            <a:ext cx="5126990" cy="3633470"/>
            <a:chOff x="6122747" y="1663011"/>
            <a:chExt cx="5424495" cy="3894057"/>
          </a:xfrm>
        </p:grpSpPr>
        <p:pic>
          <p:nvPicPr>
            <p:cNvPr id="181" name="Google Shape;181;p4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6993412" y="1663011"/>
              <a:ext cx="4553830" cy="38940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4"/>
            <p:cNvSpPr txBox="1"/>
            <p:nvPr/>
          </p:nvSpPr>
          <p:spPr>
            <a:xfrm>
              <a:off x="6122747" y="4848765"/>
              <a:ext cx="2522854" cy="261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Larsson(2006)</a:t>
              </a:r>
              <a:endParaRPr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8" name="Google Shape;188;p4"/>
          <p:cNvCxnSpPr>
            <a:stCxn id="187" idx="6"/>
            <a:endCxn id="181" idx="1"/>
          </p:cNvCxnSpPr>
          <p:nvPr/>
        </p:nvCxnSpPr>
        <p:spPr>
          <a:xfrm>
            <a:off x="4067810" y="3248660"/>
            <a:ext cx="4346575" cy="42735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7" name="Google Shape;187;p4"/>
          <p:cNvSpPr/>
          <p:nvPr/>
        </p:nvSpPr>
        <p:spPr>
          <a:xfrm>
            <a:off x="3418961" y="3010769"/>
            <a:ext cx="649224" cy="47533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153535" y="6299200"/>
            <a:ext cx="8840470" cy="460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sz="2400">
                <a:solidFill>
                  <a:srgbClr val="C00000"/>
                </a:solidFill>
              </a:rPr>
              <a:t>!Shock and under-resolved turbulence induce numerical instabilities!  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10253345" y="5135245"/>
            <a:ext cx="3373120" cy="459105"/>
          </a:xfrm>
          <a:prstGeom prst="rect">
            <a:avLst/>
          </a:prstGeom>
          <a:noFill/>
          <a:ln w="2857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tx2"/>
                </a:solidFill>
                <a:ea typeface="Calibri"/>
                <a:cs typeface="+mn-lt"/>
                <a:sym typeface="Calibri"/>
              </a:rPr>
              <a:t>Turbulence amplification</a:t>
            </a:r>
            <a:endParaRPr lang="en-GB" sz="2400">
              <a:solidFill>
                <a:schemeClr val="tx2"/>
              </a:solidFill>
              <a:ea typeface="Calibri"/>
              <a:cs typeface="+mn-lt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"/>
          <p:cNvPicPr preferRelativeResize="0"/>
          <p:nvPr/>
        </p:nvPicPr>
        <p:blipFill rotWithShape="1">
          <a:blip r:embed="rId1"/>
          <a:srcRect l="18458" t="16862" r="21514" b="7446"/>
          <a:stretch>
            <a:fillRect/>
          </a:stretch>
        </p:blipFill>
        <p:spPr>
          <a:xfrm>
            <a:off x="274320" y="1193800"/>
            <a:ext cx="6429375" cy="4923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Transonic turbulent flows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8874125" y="1483360"/>
            <a:ext cx="2578735" cy="4603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Need </a:t>
            </a:r>
            <a:r>
              <a:rPr lang="en-US" sz="2400" b="1">
                <a:solidFill>
                  <a:schemeClr val="tx2"/>
                </a:solidFill>
              </a:rPr>
              <a:t>stabilization 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68820" y="3015615"/>
            <a:ext cx="25565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solidFill>
                  <a:schemeClr val="tx2"/>
                </a:solidFill>
              </a:rPr>
              <a:t>Artificial viscosity</a:t>
            </a:r>
            <a:endParaRPr lang="en-US" sz="2400" b="1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 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0601960" y="3015615"/>
            <a:ext cx="24034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solidFill>
                  <a:schemeClr val="tx2"/>
                </a:solidFill>
              </a:rPr>
              <a:t>Entropy stability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8171815" y="3475990"/>
            <a:ext cx="427990" cy="402590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9404985" y="3475990"/>
            <a:ext cx="1646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chemeClr val="tx2"/>
                </a:solidFill>
              </a:rPr>
              <a:t>Robustness</a:t>
            </a:r>
            <a:endParaRPr lang="en-US" sz="2400">
              <a:solidFill>
                <a:schemeClr val="tx2"/>
              </a:solidFill>
            </a:endParaRPr>
          </a:p>
          <a:p>
            <a:pPr algn="ctr"/>
            <a:r>
              <a:rPr lang="en-US" sz="2400">
                <a:solidFill>
                  <a:schemeClr val="tx2"/>
                </a:solidFill>
              </a:rPr>
              <a:t>Cost</a:t>
            </a:r>
            <a:endParaRPr lang="en-US" sz="2400">
              <a:solidFill>
                <a:schemeClr val="tx2"/>
              </a:solidFill>
            </a:endParaRPr>
          </a:p>
          <a:p>
            <a:pPr algn="ctr"/>
            <a:r>
              <a:rPr lang="en-US" sz="2400">
                <a:solidFill>
                  <a:schemeClr val="tx2"/>
                </a:solidFill>
              </a:rPr>
              <a:t>Dissipation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8171815" y="3874135"/>
            <a:ext cx="427990" cy="402590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8171180" y="4148455"/>
            <a:ext cx="428625" cy="54419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11589385" y="3475990"/>
            <a:ext cx="427990" cy="402590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11590020" y="4218940"/>
            <a:ext cx="427990" cy="402590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11589385" y="3803650"/>
            <a:ext cx="428625" cy="54419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10040620" y="2641600"/>
            <a:ext cx="322580" cy="428244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12017375" y="3475355"/>
            <a:ext cx="15449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solidFill>
                  <a:schemeClr val="tx2"/>
                </a:solidFill>
              </a:rPr>
              <a:t>(weak shock)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8723630" y="5076190"/>
            <a:ext cx="500189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Combine </a:t>
            </a:r>
            <a:r>
              <a:rPr lang="en-US" sz="2400" b="1">
                <a:solidFill>
                  <a:schemeClr val="tx2"/>
                </a:solidFill>
              </a:rPr>
              <a:t>both</a:t>
            </a:r>
            <a:r>
              <a:rPr lang="en-US" sz="2400">
                <a:solidFill>
                  <a:schemeClr val="tx2"/>
                </a:solidFill>
              </a:rPr>
              <a:t> methods:</a:t>
            </a:r>
            <a:endParaRPr lang="en-US" sz="2400">
              <a:solidFill>
                <a:schemeClr val="tx2"/>
              </a:solidFill>
            </a:endParaRPr>
          </a:p>
          <a:p>
            <a:pPr marL="342900" indent="-342900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Accurate</a:t>
            </a:r>
            <a:r>
              <a:rPr lang="en-US" sz="2400">
                <a:solidFill>
                  <a:schemeClr val="tx2"/>
                </a:solidFill>
              </a:rPr>
              <a:t> </a:t>
            </a:r>
            <a:endParaRPr lang="en-US" sz="2400">
              <a:solidFill>
                <a:schemeClr val="tx2"/>
              </a:solidFill>
            </a:endParaRPr>
          </a:p>
          <a:p>
            <a:pPr marL="342900" indent="-342900">
              <a:buFont typeface="Arial" panose="0208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Fast enough</a:t>
            </a:r>
            <a:r>
              <a:rPr lang="en-US" sz="2400">
                <a:solidFill>
                  <a:schemeClr val="tx2"/>
                </a:solidFill>
              </a:rPr>
              <a:t> for blade computations</a:t>
            </a:r>
            <a:endParaRPr lang="en-US" sz="240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flipV="1">
            <a:off x="8347075" y="1943735"/>
            <a:ext cx="1816735" cy="1071880"/>
          </a:xfrm>
          <a:prstGeom prst="straightConnector1">
            <a:avLst/>
          </a:prstGeom>
          <a:ln w="28575">
            <a:solidFill>
              <a:schemeClr val="tx2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" idx="0"/>
          </p:cNvCxnSpPr>
          <p:nvPr/>
        </p:nvCxnSpPr>
        <p:spPr>
          <a:xfrm flipH="1" flipV="1">
            <a:off x="10137775" y="1965325"/>
            <a:ext cx="1666240" cy="1050290"/>
          </a:xfrm>
          <a:prstGeom prst="straightConnector1">
            <a:avLst/>
          </a:prstGeom>
          <a:ln w="28575">
            <a:solidFill>
              <a:schemeClr val="tx2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87;p4"/>
          <p:cNvSpPr/>
          <p:nvPr/>
        </p:nvSpPr>
        <p:spPr>
          <a:xfrm>
            <a:off x="3232150" y="2626995"/>
            <a:ext cx="648970" cy="84899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87;p4"/>
          <p:cNvSpPr/>
          <p:nvPr/>
        </p:nvSpPr>
        <p:spPr>
          <a:xfrm rot="21000000">
            <a:off x="3480435" y="2915920"/>
            <a:ext cx="1590675" cy="47561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188;p4"/>
          <p:cNvCxnSpPr>
            <a:stCxn id="22" idx="6"/>
          </p:cNvCxnSpPr>
          <p:nvPr/>
        </p:nvCxnSpPr>
        <p:spPr>
          <a:xfrm flipV="1">
            <a:off x="5059045" y="1711325"/>
            <a:ext cx="3748405" cy="130429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2" name="Google Shape;182;p4"/>
          <p:cNvSpPr txBox="1"/>
          <p:nvPr/>
        </p:nvSpPr>
        <p:spPr>
          <a:xfrm>
            <a:off x="7055485" y="2820670"/>
            <a:ext cx="14077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Persson</a:t>
            </a:r>
            <a:r>
              <a:rPr lang="en-GB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(2006)</a:t>
            </a:r>
            <a:endParaRPr lang="en-GB" sz="1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2;p4"/>
          <p:cNvSpPr txBox="1"/>
          <p:nvPr/>
        </p:nvSpPr>
        <p:spPr>
          <a:xfrm>
            <a:off x="11690350" y="2843530"/>
            <a:ext cx="14077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Gassner</a:t>
            </a:r>
            <a:r>
              <a:rPr lang="en-GB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(20</a:t>
            </a:r>
            <a:r>
              <a:rPr lang="en-US" altLang="en-GB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6)</a:t>
            </a:r>
            <a:endParaRPr lang="en-GB" sz="1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5" grpId="0" animBg="1"/>
      <p:bldP spid="16" grpId="1" animBg="1"/>
      <p:bldP spid="22" grpId="1" animBg="1"/>
      <p:bldP spid="5" grpId="1" animBg="1"/>
      <p:bldP spid="6" grpId="0"/>
      <p:bldP spid="6" grpId="1"/>
      <p:bldP spid="11" grpId="0" animBg="1"/>
      <p:bldP spid="12" grpId="0"/>
      <p:bldP spid="13" grpId="0" animBg="1"/>
      <p:bldP spid="14" grpId="0" animBg="1"/>
      <p:bldP spid="11" grpId="1" animBg="1"/>
      <p:bldP spid="12" grpId="1"/>
      <p:bldP spid="13" grpId="1" animBg="1"/>
      <p:bldP spid="14" grpId="1" animBg="1"/>
      <p:bldP spid="4" grpId="0"/>
      <p:bldP spid="4" grpId="1"/>
      <p:bldP spid="15" grpId="0" animBg="1"/>
      <p:bldP spid="18" grpId="0" animBg="1"/>
      <p:bldP spid="17" grpId="0" animBg="1"/>
      <p:bldP spid="20" grpId="0"/>
      <p:bldP spid="15" grpId="1" animBg="1"/>
      <p:bldP spid="18" grpId="1" animBg="1"/>
      <p:bldP spid="17" grpId="1" animBg="1"/>
      <p:bldP spid="20" grpId="1"/>
      <p:bldP spid="19" grpId="0" animBg="1"/>
      <p:bldP spid="21" grpId="0"/>
      <p:bldP spid="19" grpId="1" animBg="1"/>
      <p:bldP spid="21" grpId="1"/>
      <p:bldP spid="182" grpId="0"/>
      <p:bldP spid="182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hlier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670" y="928370"/>
            <a:ext cx="11038205" cy="5795010"/>
          </a:xfrm>
          <a:prstGeom prst="rect">
            <a:avLst/>
          </a:prstGeom>
        </p:spPr>
      </p:pic>
      <p:sp>
        <p:nvSpPr>
          <p:cNvPr id="3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Strong vortex-shock interaction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>
          <a:xfrm>
            <a:off x="1142180" y="3840666"/>
            <a:ext cx="1944001" cy="1677056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9894570" y="1935528"/>
            <a:ext cx="467360" cy="547125"/>
          </a:xfrm>
          <a:custGeom>
            <a:avLst/>
            <a:gdLst>
              <a:gd name="connsiteX0" fmla="*/ 0 w 467704"/>
              <a:gd name="connsiteY0" fmla="*/ 109425 h 547125"/>
              <a:gd name="connsiteX1" fmla="*/ 233852 w 467704"/>
              <a:gd name="connsiteY1" fmla="*/ 109425 h 547125"/>
              <a:gd name="connsiteX2" fmla="*/ 233852 w 467704"/>
              <a:gd name="connsiteY2" fmla="*/ 0 h 547125"/>
              <a:gd name="connsiteX3" fmla="*/ 467704 w 467704"/>
              <a:gd name="connsiteY3" fmla="*/ 273563 h 547125"/>
              <a:gd name="connsiteX4" fmla="*/ 233852 w 467704"/>
              <a:gd name="connsiteY4" fmla="*/ 547125 h 547125"/>
              <a:gd name="connsiteX5" fmla="*/ 233852 w 467704"/>
              <a:gd name="connsiteY5" fmla="*/ 437700 h 547125"/>
              <a:gd name="connsiteX6" fmla="*/ 0 w 467704"/>
              <a:gd name="connsiteY6" fmla="*/ 437700 h 547125"/>
              <a:gd name="connsiteX7" fmla="*/ 0 w 467704"/>
              <a:gd name="connsiteY7" fmla="*/ 109425 h 5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704" h="547125">
                <a:moveTo>
                  <a:pt x="0" y="109425"/>
                </a:moveTo>
                <a:lnTo>
                  <a:pt x="233852" y="109425"/>
                </a:lnTo>
                <a:lnTo>
                  <a:pt x="233852" y="0"/>
                </a:lnTo>
                <a:lnTo>
                  <a:pt x="467704" y="273563"/>
                </a:lnTo>
                <a:lnTo>
                  <a:pt x="233852" y="547125"/>
                </a:lnTo>
                <a:lnTo>
                  <a:pt x="233852" y="437700"/>
                </a:lnTo>
                <a:lnTo>
                  <a:pt x="0" y="437700"/>
                </a:lnTo>
                <a:lnTo>
                  <a:pt x="0" y="10942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425" rIns="140311" bIns="10942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10634345" y="1546610"/>
            <a:ext cx="2501900" cy="1323690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The physics is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modified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hence turbulence is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damped</a:t>
            </a:r>
            <a:endParaRPr lang="en-GB" sz="24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84480" y="1546860"/>
            <a:ext cx="2802255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Shock waves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/under-resolved turbulence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induce </a:t>
            </a: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oscillations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>
            <a:off x="4725670" y="3585845"/>
            <a:ext cx="1189990" cy="2037715"/>
          </a:xfrm>
          <a:custGeom>
            <a:avLst/>
            <a:gdLst>
              <a:gd name="connsiteX0" fmla="*/ 0 w 1031358"/>
              <a:gd name="connsiteY0" fmla="*/ 479920 h 2130271"/>
              <a:gd name="connsiteX1" fmla="*/ 361507 w 1031358"/>
              <a:gd name="connsiteY1" fmla="*/ 97148 h 2130271"/>
              <a:gd name="connsiteX2" fmla="*/ 850605 w 1031358"/>
              <a:gd name="connsiteY2" fmla="*/ 2064171 h 2130271"/>
              <a:gd name="connsiteX3" fmla="*/ 1031358 w 1031358"/>
              <a:gd name="connsiteY3" fmla="*/ 1660134 h 2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358" h="2130271">
                <a:moveTo>
                  <a:pt x="0" y="479920"/>
                </a:moveTo>
                <a:cubicBezTo>
                  <a:pt x="109870" y="156513"/>
                  <a:pt x="219740" y="-166894"/>
                  <a:pt x="361507" y="97148"/>
                </a:cubicBezTo>
                <a:cubicBezTo>
                  <a:pt x="503274" y="361190"/>
                  <a:pt x="738963" y="1803673"/>
                  <a:pt x="850605" y="2064171"/>
                </a:cubicBezTo>
                <a:cubicBezTo>
                  <a:pt x="962247" y="2324669"/>
                  <a:pt x="946298" y="1736334"/>
                  <a:pt x="1031358" y="16601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H="1">
            <a:off x="4157345" y="4042410"/>
            <a:ext cx="568325" cy="8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5915660" y="5160010"/>
            <a:ext cx="482600" cy="13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2950710" y="3387504"/>
            <a:ext cx="4638040" cy="2766695"/>
            <a:chOff x="2142707" y="2985223"/>
            <a:chExt cx="4638040" cy="2766695"/>
          </a:xfrm>
        </p:grpSpPr>
        <p:sp>
          <p:nvSpPr>
            <p:cNvPr id="28" name="ZoneTexte 27"/>
            <p:cNvSpPr txBox="1"/>
            <p:nvPr/>
          </p:nvSpPr>
          <p:spPr>
            <a:xfrm>
              <a:off x="2142707" y="2985223"/>
              <a:ext cx="13677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Velocity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H="1" flipV="1">
              <a:off x="3301260" y="3039984"/>
              <a:ext cx="2261" cy="251072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941217" y="5250511"/>
              <a:ext cx="3024740" cy="8572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5299927" y="5291543"/>
              <a:ext cx="148082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>
                      <a:lumMod val="75000"/>
                    </a:schemeClr>
                  </a:solidFill>
                </a:rPr>
                <a:t>position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38" name="Groupe 37"/>
            <p:cNvGrpSpPr/>
            <p:nvPr/>
          </p:nvGrpSpPr>
          <p:grpSpPr>
            <a:xfrm>
              <a:off x="3317326" y="3639933"/>
              <a:ext cx="2666976" cy="1124693"/>
              <a:chOff x="2078428" y="3666573"/>
              <a:chExt cx="2666976" cy="1124693"/>
            </a:xfrm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2078428" y="3666573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3411916" y="3666573"/>
                <a:ext cx="0" cy="111762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3411916" y="4791266"/>
                <a:ext cx="133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Ellipse 80"/>
          <p:cNvSpPr/>
          <p:nvPr/>
        </p:nvSpPr>
        <p:spPr>
          <a:xfrm>
            <a:off x="1810630" y="4523609"/>
            <a:ext cx="489445" cy="509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2348712" y="4778121"/>
            <a:ext cx="1321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e libre 5"/>
          <p:cNvSpPr/>
          <p:nvPr/>
        </p:nvSpPr>
        <p:spPr>
          <a:xfrm>
            <a:off x="6527165" y="1934210"/>
            <a:ext cx="467995" cy="547370"/>
          </a:xfrm>
          <a:custGeom>
            <a:avLst/>
            <a:gdLst>
              <a:gd name="connsiteX0" fmla="*/ 0 w 467704"/>
              <a:gd name="connsiteY0" fmla="*/ 109425 h 547125"/>
              <a:gd name="connsiteX1" fmla="*/ 233852 w 467704"/>
              <a:gd name="connsiteY1" fmla="*/ 109425 h 547125"/>
              <a:gd name="connsiteX2" fmla="*/ 233852 w 467704"/>
              <a:gd name="connsiteY2" fmla="*/ 0 h 547125"/>
              <a:gd name="connsiteX3" fmla="*/ 467704 w 467704"/>
              <a:gd name="connsiteY3" fmla="*/ 273563 h 547125"/>
              <a:gd name="connsiteX4" fmla="*/ 233852 w 467704"/>
              <a:gd name="connsiteY4" fmla="*/ 547125 h 547125"/>
              <a:gd name="connsiteX5" fmla="*/ 233852 w 467704"/>
              <a:gd name="connsiteY5" fmla="*/ 437700 h 547125"/>
              <a:gd name="connsiteX6" fmla="*/ 0 w 467704"/>
              <a:gd name="connsiteY6" fmla="*/ 437700 h 547125"/>
              <a:gd name="connsiteX7" fmla="*/ 0 w 467704"/>
              <a:gd name="connsiteY7" fmla="*/ 109425 h 5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704" h="547125">
                <a:moveTo>
                  <a:pt x="0" y="109425"/>
                </a:moveTo>
                <a:lnTo>
                  <a:pt x="233852" y="109425"/>
                </a:lnTo>
                <a:lnTo>
                  <a:pt x="233852" y="0"/>
                </a:lnTo>
                <a:lnTo>
                  <a:pt x="467704" y="273563"/>
                </a:lnTo>
                <a:lnTo>
                  <a:pt x="233852" y="547125"/>
                </a:lnTo>
                <a:lnTo>
                  <a:pt x="233852" y="437700"/>
                </a:lnTo>
                <a:lnTo>
                  <a:pt x="0" y="437700"/>
                </a:lnTo>
                <a:lnTo>
                  <a:pt x="0" y="10942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425" rIns="140311" bIns="10942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/>
          </a:p>
        </p:txBody>
      </p:sp>
      <p:sp>
        <p:nvSpPr>
          <p:cNvPr id="7" name="Forme libre 6"/>
          <p:cNvSpPr/>
          <p:nvPr/>
        </p:nvSpPr>
        <p:spPr>
          <a:xfrm>
            <a:off x="7267575" y="1547495"/>
            <a:ext cx="2354580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kern="1200" dirty="0">
                <a:solidFill>
                  <a:schemeClr val="tx2">
                    <a:lumMod val="75000"/>
                  </a:schemeClr>
                </a:solidFill>
              </a:rPr>
              <a:t>Numerical dissipation</a:t>
            </a:r>
            <a:r>
              <a:rPr lang="en-GB" sz="2400" kern="1200" dirty="0">
                <a:solidFill>
                  <a:schemeClr val="tx2">
                    <a:lumMod val="75000"/>
                  </a:schemeClr>
                </a:solidFill>
              </a:rPr>
              <a:t> is added  </a:t>
            </a:r>
            <a:endParaRPr 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4109085" y="4054475"/>
            <a:ext cx="1163320" cy="63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orme libre 85"/>
          <p:cNvSpPr/>
          <p:nvPr/>
        </p:nvSpPr>
        <p:spPr>
          <a:xfrm>
            <a:off x="5167630" y="4060825"/>
            <a:ext cx="535305" cy="1122680"/>
          </a:xfrm>
          <a:custGeom>
            <a:avLst/>
            <a:gdLst>
              <a:gd name="connsiteX0" fmla="*/ 0 w 934496"/>
              <a:gd name="connsiteY0" fmla="*/ 14676 h 893907"/>
              <a:gd name="connsiteX1" fmla="*/ 411982 w 934496"/>
              <a:gd name="connsiteY1" fmla="*/ 105111 h 893907"/>
              <a:gd name="connsiteX2" fmla="*/ 512465 w 934496"/>
              <a:gd name="connsiteY2" fmla="*/ 798447 h 893907"/>
              <a:gd name="connsiteX3" fmla="*/ 934496 w 934496"/>
              <a:gd name="connsiteY3" fmla="*/ 893907 h 8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4496" h="893907">
                <a:moveTo>
                  <a:pt x="0" y="14676"/>
                </a:moveTo>
                <a:cubicBezTo>
                  <a:pt x="163285" y="-5421"/>
                  <a:pt x="326571" y="-25518"/>
                  <a:pt x="411982" y="105111"/>
                </a:cubicBezTo>
                <a:cubicBezTo>
                  <a:pt x="497393" y="235740"/>
                  <a:pt x="425379" y="666981"/>
                  <a:pt x="512465" y="798447"/>
                </a:cubicBezTo>
                <a:cubicBezTo>
                  <a:pt x="599551" y="929913"/>
                  <a:pt x="836525" y="883021"/>
                  <a:pt x="934496" y="893907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5" name="Connecteur droit 84"/>
          <p:cNvCxnSpPr/>
          <p:nvPr/>
        </p:nvCxnSpPr>
        <p:spPr>
          <a:xfrm flipV="1">
            <a:off x="5584190" y="5176520"/>
            <a:ext cx="885825" cy="63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Artificial 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viscosity method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Forme libre 5"/>
          <p:cNvSpPr/>
          <p:nvPr/>
        </p:nvSpPr>
        <p:spPr>
          <a:xfrm>
            <a:off x="3159760" y="1934210"/>
            <a:ext cx="467995" cy="547370"/>
          </a:xfrm>
          <a:custGeom>
            <a:avLst/>
            <a:gdLst>
              <a:gd name="connsiteX0" fmla="*/ 0 w 467704"/>
              <a:gd name="connsiteY0" fmla="*/ 109425 h 547125"/>
              <a:gd name="connsiteX1" fmla="*/ 233852 w 467704"/>
              <a:gd name="connsiteY1" fmla="*/ 109425 h 547125"/>
              <a:gd name="connsiteX2" fmla="*/ 233852 w 467704"/>
              <a:gd name="connsiteY2" fmla="*/ 0 h 547125"/>
              <a:gd name="connsiteX3" fmla="*/ 467704 w 467704"/>
              <a:gd name="connsiteY3" fmla="*/ 273563 h 547125"/>
              <a:gd name="connsiteX4" fmla="*/ 233852 w 467704"/>
              <a:gd name="connsiteY4" fmla="*/ 547125 h 547125"/>
              <a:gd name="connsiteX5" fmla="*/ 233852 w 467704"/>
              <a:gd name="connsiteY5" fmla="*/ 437700 h 547125"/>
              <a:gd name="connsiteX6" fmla="*/ 0 w 467704"/>
              <a:gd name="connsiteY6" fmla="*/ 437700 h 547125"/>
              <a:gd name="connsiteX7" fmla="*/ 0 w 467704"/>
              <a:gd name="connsiteY7" fmla="*/ 109425 h 5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704" h="547125">
                <a:moveTo>
                  <a:pt x="0" y="109425"/>
                </a:moveTo>
                <a:lnTo>
                  <a:pt x="233852" y="109425"/>
                </a:lnTo>
                <a:lnTo>
                  <a:pt x="233852" y="0"/>
                </a:lnTo>
                <a:lnTo>
                  <a:pt x="467704" y="273563"/>
                </a:lnTo>
                <a:lnTo>
                  <a:pt x="233852" y="547125"/>
                </a:lnTo>
                <a:lnTo>
                  <a:pt x="233852" y="437700"/>
                </a:lnTo>
                <a:lnTo>
                  <a:pt x="0" y="437700"/>
                </a:lnTo>
                <a:lnTo>
                  <a:pt x="0" y="10942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425" rIns="140311" bIns="109425" numCol="1" spcCol="1270" anchor="ctr" anchorCtr="0">
            <a:noAutofit/>
          </a:bodyPr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/>
          </a:p>
        </p:txBody>
      </p:sp>
      <p:sp>
        <p:nvSpPr>
          <p:cNvPr id="25" name="Forme libre 6"/>
          <p:cNvSpPr/>
          <p:nvPr/>
        </p:nvSpPr>
        <p:spPr>
          <a:xfrm>
            <a:off x="3900170" y="1546225"/>
            <a:ext cx="2354580" cy="1323975"/>
          </a:xfrm>
          <a:custGeom>
            <a:avLst/>
            <a:gdLst>
              <a:gd name="connsiteX0" fmla="*/ 0 w 2206151"/>
              <a:gd name="connsiteY0" fmla="*/ 132369 h 1323690"/>
              <a:gd name="connsiteX1" fmla="*/ 132369 w 2206151"/>
              <a:gd name="connsiteY1" fmla="*/ 0 h 1323690"/>
              <a:gd name="connsiteX2" fmla="*/ 2073782 w 2206151"/>
              <a:gd name="connsiteY2" fmla="*/ 0 h 1323690"/>
              <a:gd name="connsiteX3" fmla="*/ 2206151 w 2206151"/>
              <a:gd name="connsiteY3" fmla="*/ 132369 h 1323690"/>
              <a:gd name="connsiteX4" fmla="*/ 2206151 w 2206151"/>
              <a:gd name="connsiteY4" fmla="*/ 1191321 h 1323690"/>
              <a:gd name="connsiteX5" fmla="*/ 2073782 w 2206151"/>
              <a:gd name="connsiteY5" fmla="*/ 1323690 h 1323690"/>
              <a:gd name="connsiteX6" fmla="*/ 132369 w 2206151"/>
              <a:gd name="connsiteY6" fmla="*/ 1323690 h 1323690"/>
              <a:gd name="connsiteX7" fmla="*/ 0 w 2206151"/>
              <a:gd name="connsiteY7" fmla="*/ 1191321 h 1323690"/>
              <a:gd name="connsiteX8" fmla="*/ 0 w 2206151"/>
              <a:gd name="connsiteY8" fmla="*/ 132369 h 13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151" h="1323690">
                <a:moveTo>
                  <a:pt x="0" y="132369"/>
                </a:moveTo>
                <a:cubicBezTo>
                  <a:pt x="0" y="59264"/>
                  <a:pt x="59264" y="0"/>
                  <a:pt x="132369" y="0"/>
                </a:cubicBezTo>
                <a:lnTo>
                  <a:pt x="2073782" y="0"/>
                </a:lnTo>
                <a:cubicBezTo>
                  <a:pt x="2146887" y="0"/>
                  <a:pt x="2206151" y="59264"/>
                  <a:pt x="2206151" y="132369"/>
                </a:cubicBezTo>
                <a:lnTo>
                  <a:pt x="2206151" y="1191321"/>
                </a:lnTo>
                <a:cubicBezTo>
                  <a:pt x="2206151" y="1264426"/>
                  <a:pt x="2146887" y="1323690"/>
                  <a:pt x="2073782" y="1323690"/>
                </a:cubicBezTo>
                <a:lnTo>
                  <a:pt x="132369" y="1323690"/>
                </a:lnTo>
                <a:cubicBezTo>
                  <a:pt x="59264" y="1323690"/>
                  <a:pt x="0" y="1264426"/>
                  <a:pt x="0" y="1191321"/>
                </a:cubicBezTo>
                <a:lnTo>
                  <a:pt x="0" y="13236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70" tIns="114970" rIns="114970" bIns="114970" numCol="1" spcCol="1270" anchor="ctr" anchorCtr="0">
            <a:noAutofit/>
          </a:bodyPr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GB" sz="2400" b="1" kern="1200" dirty="0">
                <a:solidFill>
                  <a:schemeClr val="tx2">
                    <a:lumMod val="75000"/>
                  </a:schemeClr>
                </a:solidFill>
              </a:rPr>
              <a:t>Sensor 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detects</a:t>
            </a:r>
            <a:r>
              <a:rPr lang="en-US" altLang="en-GB" sz="2400" b="1" kern="1200" dirty="0">
                <a:solidFill>
                  <a:schemeClr val="tx2">
                    <a:lumMod val="75000"/>
                  </a:schemeClr>
                </a:solidFill>
              </a:rPr>
              <a:t> troubled </a:t>
            </a:r>
            <a:r>
              <a:rPr lang="en-US" altLang="en-GB" sz="2400" kern="1200" dirty="0">
                <a:solidFill>
                  <a:schemeClr val="tx2">
                    <a:lumMod val="75000"/>
                  </a:schemeClr>
                </a:solidFill>
              </a:rPr>
              <a:t>cells</a:t>
            </a:r>
            <a:endParaRPr lang="en-US" altLang="en-GB" sz="24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e 3"/>
          <p:cNvGrpSpPr/>
          <p:nvPr/>
        </p:nvGrpSpPr>
        <p:grpSpPr>
          <a:xfrm>
            <a:off x="7267722" y="3326665"/>
            <a:ext cx="5532755" cy="3076443"/>
            <a:chOff x="6033185" y="2826920"/>
            <a:chExt cx="5532755" cy="3076443"/>
          </a:xfrm>
        </p:grpSpPr>
        <p:grpSp>
          <p:nvGrpSpPr>
            <p:cNvPr id="5" name="Groupe 62"/>
            <p:cNvGrpSpPr/>
            <p:nvPr/>
          </p:nvGrpSpPr>
          <p:grpSpPr>
            <a:xfrm>
              <a:off x="6033185" y="2826920"/>
              <a:ext cx="5532755" cy="3076443"/>
              <a:chOff x="6020373" y="2690306"/>
              <a:chExt cx="5532755" cy="3076443"/>
            </a:xfrm>
          </p:grpSpPr>
          <p:grpSp>
            <p:nvGrpSpPr>
              <p:cNvPr id="11" name="Groupe 63"/>
              <p:cNvGrpSpPr/>
              <p:nvPr/>
            </p:nvGrpSpPr>
            <p:grpSpPr>
              <a:xfrm>
                <a:off x="7335929" y="2690306"/>
                <a:ext cx="4091352" cy="3076443"/>
                <a:chOff x="6690326" y="2806207"/>
                <a:chExt cx="4091352" cy="3076443"/>
              </a:xfrm>
            </p:grpSpPr>
            <p:grpSp>
              <p:nvGrpSpPr>
                <p:cNvPr id="12" name="Groupe 71"/>
                <p:cNvGrpSpPr/>
                <p:nvPr/>
              </p:nvGrpSpPr>
              <p:grpSpPr>
                <a:xfrm>
                  <a:off x="6690326" y="2806207"/>
                  <a:ext cx="4091352" cy="3076443"/>
                  <a:chOff x="250992" y="2466114"/>
                  <a:chExt cx="4091352" cy="3076443"/>
                </a:xfrm>
              </p:grpSpPr>
              <p:pic>
                <p:nvPicPr>
                  <p:cNvPr id="13" name="Image 73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992" y="2466114"/>
                    <a:ext cx="4091352" cy="3076443"/>
                  </a:xfrm>
                  <a:prstGeom prst="rect">
                    <a:avLst/>
                  </a:prstGeom>
                </p:spPr>
              </p:pic>
              <p:sp>
                <p:nvSpPr>
                  <p:cNvPr id="22" name="ZoneTexte 74"/>
                  <p:cNvSpPr txBox="1"/>
                  <p:nvPr/>
                </p:nvSpPr>
                <p:spPr>
                  <a:xfrm>
                    <a:off x="1213652" y="4663849"/>
                    <a:ext cx="2369185" cy="3987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en-GB" sz="2000" dirty="0">
                        <a:solidFill>
                          <a:srgbClr val="C00000"/>
                        </a:solidFill>
                      </a:rPr>
                      <a:t>No shock capturing</a:t>
                    </a:r>
                    <a:endParaRPr lang="en-GB" sz="20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24" name="ZoneTexte 72"/>
                <p:cNvSpPr txBox="1"/>
                <p:nvPr/>
              </p:nvSpPr>
              <p:spPr>
                <a:xfrm>
                  <a:off x="7505031" y="3521852"/>
                  <a:ext cx="1305560" cy="398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GB" sz="2000" dirty="0"/>
                    <a:t>Reference</a:t>
                  </a:r>
                  <a:endParaRPr lang="en-GB" sz="2000" dirty="0"/>
                </a:p>
              </p:txBody>
            </p:sp>
          </p:grpSp>
          <p:sp>
            <p:nvSpPr>
              <p:cNvPr id="26" name="Rectangle 64"/>
              <p:cNvSpPr/>
              <p:nvPr/>
            </p:nvSpPr>
            <p:spPr>
              <a:xfrm>
                <a:off x="7603944" y="2836235"/>
                <a:ext cx="217372" cy="2532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 dirty="0"/>
              </a:p>
            </p:txBody>
          </p:sp>
          <p:sp>
            <p:nvSpPr>
              <p:cNvPr id="27" name="Rectangle 65"/>
              <p:cNvSpPr/>
              <p:nvPr/>
            </p:nvSpPr>
            <p:spPr>
              <a:xfrm>
                <a:off x="7770729" y="5286524"/>
                <a:ext cx="3474945" cy="4285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 dirty="0"/>
              </a:p>
            </p:txBody>
          </p:sp>
          <p:sp>
            <p:nvSpPr>
              <p:cNvPr id="29" name="ZoneTexte 66"/>
              <p:cNvSpPr txBox="1"/>
              <p:nvPr/>
            </p:nvSpPr>
            <p:spPr>
              <a:xfrm>
                <a:off x="10676193" y="5262056"/>
                <a:ext cx="87693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GB" sz="2400" dirty="0">
                    <a:solidFill>
                      <a:schemeClr val="tx2">
                        <a:lumMod val="75000"/>
                      </a:schemeClr>
                    </a:solidFill>
                  </a:rPr>
                  <a:t>time</a:t>
                </a:r>
                <a:endParaRPr lang="en-GB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6" name="Connecteur droit avec flèche 67"/>
              <p:cNvCxnSpPr/>
              <p:nvPr/>
            </p:nvCxnSpPr>
            <p:spPr>
              <a:xfrm flipH="1" flipV="1">
                <a:off x="7874794" y="2848609"/>
                <a:ext cx="16066" cy="2651796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68"/>
              <p:cNvCxnSpPr/>
              <p:nvPr/>
            </p:nvCxnSpPr>
            <p:spPr>
              <a:xfrm flipV="1">
                <a:off x="7613770" y="5228721"/>
                <a:ext cx="3631904" cy="21750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69"/>
              <p:cNvSpPr/>
              <p:nvPr/>
            </p:nvSpPr>
            <p:spPr>
              <a:xfrm>
                <a:off x="7368233" y="2914536"/>
                <a:ext cx="217372" cy="25323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 dirty="0"/>
              </a:p>
            </p:txBody>
          </p:sp>
          <p:sp>
            <p:nvSpPr>
              <p:cNvPr id="42" name="ZoneTexte 70"/>
              <p:cNvSpPr txBox="1"/>
              <p:nvPr/>
            </p:nvSpPr>
            <p:spPr>
              <a:xfrm>
                <a:off x="6020373" y="2791906"/>
                <a:ext cx="1870710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GB" sz="2400" dirty="0">
                    <a:solidFill>
                      <a:schemeClr val="tx2">
                        <a:lumMod val="75000"/>
                      </a:schemeClr>
                    </a:solidFill>
                  </a:rPr>
                  <a:t>Turbulent dissipation</a:t>
                </a:r>
                <a:endParaRPr lang="en-GB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3" name="TextBox 1038"/>
            <p:cNvSpPr txBox="1"/>
            <p:nvPr/>
          </p:nvSpPr>
          <p:spPr>
            <a:xfrm>
              <a:off x="7895639" y="5480700"/>
              <a:ext cx="179925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Adapted from </a:t>
              </a:r>
              <a:r>
                <a:rPr lang="en-GB" sz="1000" dirty="0" err="1">
                  <a:solidFill>
                    <a:schemeClr val="bg1">
                      <a:lumMod val="65000"/>
                    </a:schemeClr>
                  </a:solidFill>
                </a:rPr>
                <a:t>Hillewaert</a:t>
              </a:r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(2016)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49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t="10506" r="8423" b="18163"/>
          <a:stretch>
            <a:fillRect/>
          </a:stretch>
        </p:blipFill>
        <p:spPr>
          <a:xfrm>
            <a:off x="9122410" y="3664585"/>
            <a:ext cx="3200400" cy="2194560"/>
          </a:xfrm>
          <a:prstGeom prst="rect">
            <a:avLst/>
          </a:prstGeom>
        </p:spPr>
      </p:pic>
      <p:sp>
        <p:nvSpPr>
          <p:cNvPr id="50" name="Text Box 49"/>
          <p:cNvSpPr txBox="1"/>
          <p:nvPr/>
        </p:nvSpPr>
        <p:spPr>
          <a:xfrm>
            <a:off x="10634345" y="4539615"/>
            <a:ext cx="18408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solidFill>
                  <a:schemeClr val="accent1"/>
                </a:solidFill>
              </a:rPr>
              <a:t>Shock capturing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3" grpId="0" bldLvl="0" animBg="1"/>
      <p:bldP spid="81" grpId="0" bldLvl="0" animBg="1"/>
      <p:bldP spid="33" grpId="0" bldLvl="0" animBg="1"/>
      <p:bldP spid="3" grpId="1" animBg="1"/>
      <p:bldP spid="81" grpId="1" animBg="1"/>
      <p:bldP spid="33" grpId="1" animBg="1"/>
      <p:bldP spid="21" grpId="0" bldLvl="0" animBg="1"/>
      <p:bldP spid="25" grpId="0" bldLvl="0" animBg="1"/>
      <p:bldP spid="21" grpId="1" animBg="1"/>
      <p:bldP spid="25" grpId="1" animBg="1"/>
      <p:bldP spid="6" grpId="0" bldLvl="0" animBg="1"/>
      <p:bldP spid="7" grpId="0" bldLvl="0" animBg="1"/>
      <p:bldP spid="86" grpId="0" bldLvl="0" animBg="1"/>
      <p:bldP spid="6" grpId="1" animBg="1"/>
      <p:bldP spid="7" grpId="1" animBg="1"/>
      <p:bldP spid="86" grpId="1" animBg="1"/>
      <p:bldP spid="50" grpId="0"/>
      <p:bldP spid="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Artificial 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viscosity: impact of the sensor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2889885" y="1685925"/>
            <a:ext cx="2429510" cy="4603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Regularity criteria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18970" y="3198495"/>
            <a:ext cx="43713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solidFill>
                  <a:schemeClr val="tx2"/>
                </a:solidFill>
              </a:rPr>
              <a:t>Energy </a:t>
            </a:r>
            <a:r>
              <a:rPr lang="en-US" sz="2400">
                <a:solidFill>
                  <a:schemeClr val="tx2"/>
                </a:solidFill>
              </a:rPr>
              <a:t>stores in </a:t>
            </a:r>
            <a:r>
              <a:rPr lang="en-US" sz="2400" b="1">
                <a:solidFill>
                  <a:schemeClr val="tx2"/>
                </a:solidFill>
              </a:rPr>
              <a:t>high</a:t>
            </a:r>
            <a:r>
              <a:rPr lang="en-US" sz="2400">
                <a:solidFill>
                  <a:schemeClr val="tx2"/>
                </a:solidFill>
              </a:rPr>
              <a:t> frequencies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273925" y="2397760"/>
            <a:ext cx="5918835" cy="4603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tx2"/>
                </a:solidFill>
              </a:rPr>
              <a:t>Distinction</a:t>
            </a:r>
            <a:r>
              <a:rPr lang="en-US" sz="2400">
                <a:solidFill>
                  <a:schemeClr val="tx2"/>
                </a:solidFill>
              </a:rPr>
              <a:t> between </a:t>
            </a:r>
            <a:r>
              <a:rPr lang="en-US" sz="2400" b="1">
                <a:solidFill>
                  <a:schemeClr val="tx2"/>
                </a:solidFill>
              </a:rPr>
              <a:t>low</a:t>
            </a:r>
            <a:r>
              <a:rPr lang="en-US" sz="2400">
                <a:solidFill>
                  <a:schemeClr val="tx2"/>
                </a:solidFill>
              </a:rPr>
              <a:t> and </a:t>
            </a:r>
            <a:r>
              <a:rPr lang="en-US" sz="2400" b="1">
                <a:solidFill>
                  <a:schemeClr val="tx2"/>
                </a:solidFill>
              </a:rPr>
              <a:t>high</a:t>
            </a:r>
            <a:r>
              <a:rPr lang="en-US" sz="2400">
                <a:solidFill>
                  <a:schemeClr val="tx2"/>
                </a:solidFill>
              </a:rPr>
              <a:t> frequencies? 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3614420" y="2465705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290310" y="1597025"/>
            <a:ext cx="322580" cy="2061845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2" name="Google Shape;182;p4"/>
          <p:cNvSpPr txBox="1"/>
          <p:nvPr/>
        </p:nvSpPr>
        <p:spPr>
          <a:xfrm>
            <a:off x="1420495" y="1763395"/>
            <a:ext cx="140779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Persson</a:t>
            </a:r>
            <a:r>
              <a:rPr lang="en-GB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(2006)</a:t>
            </a:r>
            <a:endParaRPr lang="en-GB" sz="1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0" grpId="1" animBg="1"/>
      <p:bldP spid="4" grpId="1"/>
      <p:bldP spid="12" grpId="0" animBg="1"/>
      <p:bldP spid="8" grpId="0" animBg="1"/>
      <p:bldP spid="12" grpId="1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Titre 1"/>
          <p:cNvSpPr txBox="1"/>
          <p:nvPr/>
        </p:nvSpPr>
        <p:spPr>
          <a:xfrm>
            <a:off x="430844" y="325696"/>
            <a:ext cx="10203611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lt"/>
              </a:rPr>
              <a:t>Artificial 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viscosity: impact of the sensor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865" y="1721485"/>
            <a:ext cx="6537960" cy="5103495"/>
            <a:chOff x="99" y="2711"/>
            <a:chExt cx="10296" cy="8037"/>
          </a:xfrm>
        </p:grpSpPr>
        <p:pic>
          <p:nvPicPr>
            <p:cNvPr id="9" name="Picture 8" descr="av07"/>
            <p:cNvPicPr>
              <a:picLocks noChangeAspect="1"/>
            </p:cNvPicPr>
            <p:nvPr/>
          </p:nvPicPr>
          <p:blipFill>
            <a:blip r:embed="rId1"/>
            <a:srcRect l="16888" t="1463" r="17658" b="1016"/>
            <a:stretch>
              <a:fillRect/>
            </a:stretch>
          </p:blipFill>
          <p:spPr>
            <a:xfrm>
              <a:off x="99" y="2711"/>
              <a:ext cx="10296" cy="8009"/>
            </a:xfrm>
            <a:prstGeom prst="rect">
              <a:avLst/>
            </a:prstGeom>
          </p:spPr>
        </p:pic>
        <p:sp>
          <p:nvSpPr>
            <p:cNvPr id="6" name="Rectangles 5"/>
            <p:cNvSpPr/>
            <p:nvPr/>
          </p:nvSpPr>
          <p:spPr>
            <a:xfrm>
              <a:off x="1248" y="9998"/>
              <a:ext cx="8273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1" name="Text Box 10"/>
          <p:cNvSpPr txBox="1"/>
          <p:nvPr/>
        </p:nvSpPr>
        <p:spPr>
          <a:xfrm>
            <a:off x="2249170" y="6356350"/>
            <a:ext cx="24587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chemeClr val="tx2"/>
                </a:solidFill>
              </a:rPr>
              <a:t>Artificial viscosity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59953" y="1341755"/>
            <a:ext cx="23437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US" sz="2400" b="1">
                <a:solidFill>
                  <a:schemeClr val="tx2">
                    <a:lumMod val="75000"/>
                  </a:schemeClr>
                </a:solidFill>
              </a:rPr>
              <a:t>Modal</a:t>
            </a:r>
            <a:r>
              <a:rPr lang="en-US" altLang="en-US" sz="2400">
                <a:solidFill>
                  <a:schemeClr val="tx2">
                    <a:lumMod val="75000"/>
                  </a:schemeClr>
                </a:solidFill>
              </a:rPr>
              <a:t> projection</a:t>
            </a:r>
            <a:endParaRPr lang="en-US" alt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 descr="schlieren"/>
          <p:cNvPicPr>
            <a:picLocks noChangeAspect="1"/>
          </p:cNvPicPr>
          <p:nvPr/>
        </p:nvPicPr>
        <p:blipFill>
          <a:blip r:embed="rId2"/>
          <a:srcRect l="21875" t="1596" r="3580" b="6107"/>
          <a:stretch>
            <a:fillRect/>
          </a:stretch>
        </p:blipFill>
        <p:spPr>
          <a:xfrm>
            <a:off x="6654165" y="1721485"/>
            <a:ext cx="7024370" cy="454088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591435" y="3119755"/>
            <a:ext cx="1912620" cy="2015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14360" y="3119755"/>
            <a:ext cx="1912620" cy="2015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9158605" y="2541270"/>
            <a:ext cx="27641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unwanted dissipation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9158605" y="6348730"/>
            <a:ext cx="11588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>
                <a:solidFill>
                  <a:schemeClr val="tx2"/>
                </a:solidFill>
              </a:rPr>
              <a:t>h = 1/100</a:t>
            </a:r>
            <a:endParaRPr 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17" grpId="0" bldLvl="0" animBg="1"/>
      <p:bldP spid="17" grpId="1" animBg="1"/>
      <p:bldP spid="22" grpId="0"/>
      <p:bldP spid="22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5868</Words>
  <Application>WPS Presentation</Application>
  <PresentationFormat>宽屏</PresentationFormat>
  <Paragraphs>493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</vt:lpstr>
      <vt:lpstr>SimSun</vt:lpstr>
      <vt:lpstr>Wingdings</vt:lpstr>
      <vt:lpstr>Nimbus Roman No9 L</vt:lpstr>
      <vt:lpstr>DejaVu Math TeX Gyre</vt:lpstr>
      <vt:lpstr>Calibri</vt:lpstr>
      <vt:lpstr>DejaVu Sans</vt:lpstr>
      <vt:lpstr>Arial</vt:lpstr>
      <vt:lpstr>MS Mincho</vt:lpstr>
      <vt:lpstr>Arial Black</vt:lpstr>
      <vt:lpstr>Microsoft YaHei</vt:lpstr>
      <vt:lpstr>Droid Sans Fallback</vt:lpstr>
      <vt:lpstr>Arial Unicode MS</vt:lpstr>
      <vt:lpstr>SimSun</vt:lpstr>
      <vt:lpstr>Comfortaa Light</vt:lpstr>
      <vt:lpstr>OpenSymbol</vt:lpstr>
      <vt:lpstr>Office Theme</vt:lpstr>
      <vt:lpstr>Hybridization of Discontinuous Galerkin methods for shock capturing in scale resolving simulations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amaury</dc:creator>
  <cp:lastModifiedBy>amaury</cp:lastModifiedBy>
  <cp:revision>187</cp:revision>
  <dcterms:created xsi:type="dcterms:W3CDTF">2022-06-08T13:28:13Z</dcterms:created>
  <dcterms:modified xsi:type="dcterms:W3CDTF">2022-06-08T13:28:13Z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1033-11.1.0.10702</vt:lpwstr>
  </property>
</Properties>
</file>